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5"/>
  </p:notesMasterIdLst>
  <p:handoutMasterIdLst>
    <p:handoutMasterId r:id="rId46"/>
  </p:handoutMasterIdLst>
  <p:sldIdLst>
    <p:sldId id="659" r:id="rId2"/>
    <p:sldId id="859" r:id="rId3"/>
    <p:sldId id="805" r:id="rId4"/>
    <p:sldId id="806" r:id="rId5"/>
    <p:sldId id="807" r:id="rId6"/>
    <p:sldId id="808" r:id="rId7"/>
    <p:sldId id="809" r:id="rId8"/>
    <p:sldId id="810" r:id="rId9"/>
    <p:sldId id="811" r:id="rId10"/>
    <p:sldId id="724" r:id="rId11"/>
    <p:sldId id="813" r:id="rId12"/>
    <p:sldId id="814" r:id="rId13"/>
    <p:sldId id="815" r:id="rId14"/>
    <p:sldId id="816" r:id="rId15"/>
    <p:sldId id="817" r:id="rId16"/>
    <p:sldId id="818" r:id="rId17"/>
    <p:sldId id="819" r:id="rId18"/>
    <p:sldId id="820" r:id="rId19"/>
    <p:sldId id="821" r:id="rId20"/>
    <p:sldId id="822" r:id="rId21"/>
    <p:sldId id="823" r:id="rId22"/>
    <p:sldId id="824" r:id="rId23"/>
    <p:sldId id="825" r:id="rId24"/>
    <p:sldId id="826" r:id="rId25"/>
    <p:sldId id="827" r:id="rId26"/>
    <p:sldId id="852" r:id="rId27"/>
    <p:sldId id="853" r:id="rId28"/>
    <p:sldId id="855" r:id="rId29"/>
    <p:sldId id="832" r:id="rId30"/>
    <p:sldId id="833" r:id="rId31"/>
    <p:sldId id="834" r:id="rId32"/>
    <p:sldId id="835" r:id="rId33"/>
    <p:sldId id="836" r:id="rId34"/>
    <p:sldId id="837" r:id="rId35"/>
    <p:sldId id="838" r:id="rId36"/>
    <p:sldId id="839" r:id="rId37"/>
    <p:sldId id="840" r:id="rId38"/>
    <p:sldId id="841" r:id="rId39"/>
    <p:sldId id="842" r:id="rId40"/>
    <p:sldId id="843" r:id="rId41"/>
    <p:sldId id="844" r:id="rId42"/>
    <p:sldId id="860" r:id="rId43"/>
    <p:sldId id="754" r:id="rId4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CC3300"/>
    <a:srgbClr val="663300"/>
    <a:srgbClr val="006600"/>
    <a:srgbClr val="009900"/>
    <a:srgbClr val="CC6600"/>
    <a:srgbClr val="3366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p:cViewPr varScale="1">
        <p:scale>
          <a:sx n="90" d="100"/>
          <a:sy n="90" d="100"/>
        </p:scale>
        <p:origin x="174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03" tIns="45700" rIns="91403" bIns="4570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US"/>
          </a:p>
        </p:txBody>
      </p:sp>
      <p:sp>
        <p:nvSpPr>
          <p:cNvPr id="665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03" tIns="45700" rIns="91403" bIns="4570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US"/>
          </a:p>
        </p:txBody>
      </p:sp>
      <p:sp>
        <p:nvSpPr>
          <p:cNvPr id="665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03" tIns="45700" rIns="91403" bIns="4570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US"/>
          </a:p>
        </p:txBody>
      </p:sp>
      <p:sp>
        <p:nvSpPr>
          <p:cNvPr id="665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03" tIns="45700" rIns="91403" bIns="45700" numCol="1" anchor="b" anchorCtr="0" compatLnSpc="1">
            <a:prstTxWarp prst="textNoShape">
              <a:avLst/>
            </a:prstTxWarp>
          </a:bodyPr>
          <a:lstStyle>
            <a:lvl1pPr algn="r">
              <a:defRPr sz="1200"/>
            </a:lvl1pPr>
          </a:lstStyle>
          <a:p>
            <a:fld id="{AD7272B7-870A-45AF-B908-4220D1A7C6E2}"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US"/>
          </a:p>
        </p:txBody>
      </p:sp>
      <p:sp>
        <p:nvSpPr>
          <p:cNvPr id="55910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US"/>
          </a:p>
        </p:txBody>
      </p:sp>
      <p:sp>
        <p:nvSpPr>
          <p:cNvPr id="559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55910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5911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US"/>
          </a:p>
        </p:txBody>
      </p:sp>
      <p:sp>
        <p:nvSpPr>
          <p:cNvPr id="55911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23B12F7F-FD8C-4667-BCE7-89E11E4B4A5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470A78E-A49D-4B3E-8F64-9FACCD8062E2}" type="slidenum">
              <a:rPr lang="en-US" altLang="en-US" sz="1200"/>
              <a:pPr eaLnBrk="1" hangingPunct="1"/>
              <a:t>1</a:t>
            </a:fld>
            <a:endParaRPr lang="en-US" altLang="en-US" sz="1200"/>
          </a:p>
        </p:txBody>
      </p:sp>
      <p:sp>
        <p:nvSpPr>
          <p:cNvPr id="7864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8643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EE87017-2509-41C2-9002-DF0D4D7DB4E9}" type="slidenum">
              <a:rPr lang="en-US" altLang="en-US" sz="1200"/>
              <a:pPr eaLnBrk="1" hangingPunct="1"/>
              <a:t>11</a:t>
            </a:fld>
            <a:endParaRPr lang="en-US" altLang="en-US" sz="1200"/>
          </a:p>
        </p:txBody>
      </p:sp>
      <p:sp>
        <p:nvSpPr>
          <p:cNvPr id="19660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608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B552847-ACE6-4242-A265-C5E569530953}" type="slidenum">
              <a:rPr lang="en-US" altLang="en-US" sz="1200"/>
              <a:pPr eaLnBrk="1" hangingPunct="1"/>
              <a:t>12</a:t>
            </a:fld>
            <a:endParaRPr lang="en-US" altLang="en-US" sz="1200"/>
          </a:p>
        </p:txBody>
      </p:sp>
      <p:sp>
        <p:nvSpPr>
          <p:cNvPr id="19671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710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9F76A37-0733-4EF5-A7CE-39844EA5E28C}" type="slidenum">
              <a:rPr lang="en-US" altLang="en-US" sz="1200"/>
              <a:pPr eaLnBrk="1" hangingPunct="1"/>
              <a:t>13</a:t>
            </a:fld>
            <a:endParaRPr lang="en-US" altLang="en-US" sz="1200"/>
          </a:p>
        </p:txBody>
      </p:sp>
      <p:sp>
        <p:nvSpPr>
          <p:cNvPr id="19681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813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A59301D-9200-48DC-B05F-EB178EB331D3}" type="slidenum">
              <a:rPr lang="en-US" altLang="en-US" sz="1200"/>
              <a:pPr eaLnBrk="1" hangingPunct="1"/>
              <a:t>14</a:t>
            </a:fld>
            <a:endParaRPr lang="en-US" altLang="en-US" sz="1200"/>
          </a:p>
        </p:txBody>
      </p:sp>
      <p:sp>
        <p:nvSpPr>
          <p:cNvPr id="19691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915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59207DA-DE40-4333-9A41-58284937586A}" type="slidenum">
              <a:rPr lang="en-US" altLang="en-US" sz="1200"/>
              <a:pPr eaLnBrk="1" hangingPunct="1"/>
              <a:t>15</a:t>
            </a:fld>
            <a:endParaRPr lang="en-US" altLang="en-US" sz="1200"/>
          </a:p>
        </p:txBody>
      </p:sp>
      <p:sp>
        <p:nvSpPr>
          <p:cNvPr id="19701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017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91968A0-C8FD-4533-9EBE-A0BB8DA41A36}" type="slidenum">
              <a:rPr lang="en-US" altLang="en-US" sz="1200"/>
              <a:pPr eaLnBrk="1" hangingPunct="1"/>
              <a:t>16</a:t>
            </a:fld>
            <a:endParaRPr lang="en-US" altLang="en-US" sz="1200"/>
          </a:p>
        </p:txBody>
      </p:sp>
      <p:sp>
        <p:nvSpPr>
          <p:cNvPr id="19712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120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A9367C8-53DA-43F6-99B5-7A27DD9F551A}" type="slidenum">
              <a:rPr lang="en-US" altLang="en-US" sz="1200"/>
              <a:pPr eaLnBrk="1" hangingPunct="1"/>
              <a:t>17</a:t>
            </a:fld>
            <a:endParaRPr lang="en-US" altLang="en-US" sz="1200"/>
          </a:p>
        </p:txBody>
      </p:sp>
      <p:sp>
        <p:nvSpPr>
          <p:cNvPr id="19722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222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9E36B98-F652-4E23-81F1-E28D09968DC0}" type="slidenum">
              <a:rPr lang="en-US" altLang="en-US" sz="1200"/>
              <a:pPr eaLnBrk="1" hangingPunct="1"/>
              <a:t>18</a:t>
            </a:fld>
            <a:endParaRPr lang="en-US" altLang="en-US" sz="1200"/>
          </a:p>
        </p:txBody>
      </p:sp>
      <p:sp>
        <p:nvSpPr>
          <p:cNvPr id="19732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325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BB077F72-5B54-4A02-B39E-839B22EA2C51}" type="slidenum">
              <a:rPr lang="en-US" altLang="en-US" sz="1200"/>
              <a:pPr eaLnBrk="1" hangingPunct="1"/>
              <a:t>19</a:t>
            </a:fld>
            <a:endParaRPr lang="en-US" altLang="en-US" sz="1200"/>
          </a:p>
        </p:txBody>
      </p:sp>
      <p:sp>
        <p:nvSpPr>
          <p:cNvPr id="19742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427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4774D2A-C5AC-46FD-AB27-1C7003D4F7DD}" type="slidenum">
              <a:rPr lang="en-US" altLang="en-US" sz="1200"/>
              <a:pPr eaLnBrk="1" hangingPunct="1"/>
              <a:t>20</a:t>
            </a:fld>
            <a:endParaRPr lang="en-US" altLang="en-US" sz="1200"/>
          </a:p>
        </p:txBody>
      </p:sp>
      <p:sp>
        <p:nvSpPr>
          <p:cNvPr id="197529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529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041B3F4-5D1B-41C6-8593-0C042FF1EE3D}" type="slidenum">
              <a:rPr lang="en-US" altLang="en-US" sz="1200"/>
              <a:pPr eaLnBrk="1" hangingPunct="1"/>
              <a:t>3</a:t>
            </a:fld>
            <a:endParaRPr lang="en-US" altLang="en-US" sz="1200"/>
          </a:p>
        </p:txBody>
      </p:sp>
      <p:sp>
        <p:nvSpPr>
          <p:cNvPr id="19578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5789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1FEC87A-BD85-497C-AB63-039F57B7BB55}" type="slidenum">
              <a:rPr lang="en-US" altLang="en-US" sz="1200"/>
              <a:pPr eaLnBrk="1" hangingPunct="1"/>
              <a:t>21</a:t>
            </a:fld>
            <a:endParaRPr lang="en-US" altLang="en-US" sz="1200"/>
          </a:p>
        </p:txBody>
      </p:sp>
      <p:sp>
        <p:nvSpPr>
          <p:cNvPr id="197632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632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34F3D6C-DAFF-46D0-8621-95FA02F65257}" type="slidenum">
              <a:rPr lang="en-US" altLang="en-US" sz="1200"/>
              <a:pPr eaLnBrk="1" hangingPunct="1"/>
              <a:t>22</a:t>
            </a:fld>
            <a:endParaRPr lang="en-US" altLang="en-US" sz="1200"/>
          </a:p>
        </p:txBody>
      </p:sp>
      <p:sp>
        <p:nvSpPr>
          <p:cNvPr id="19773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734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D31096E-FE29-497F-9216-7CDE726CE6CD}" type="slidenum">
              <a:rPr lang="en-US" altLang="en-US" sz="1200"/>
              <a:pPr eaLnBrk="1" hangingPunct="1"/>
              <a:t>23</a:t>
            </a:fld>
            <a:endParaRPr lang="en-US" altLang="en-US" sz="1200"/>
          </a:p>
        </p:txBody>
      </p:sp>
      <p:sp>
        <p:nvSpPr>
          <p:cNvPr id="19783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837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2F4C384-2B7A-4323-A409-8DB933957E85}" type="slidenum">
              <a:rPr lang="en-US" altLang="en-US" sz="1200"/>
              <a:pPr eaLnBrk="1" hangingPunct="1"/>
              <a:t>24</a:t>
            </a:fld>
            <a:endParaRPr lang="en-US" altLang="en-US" sz="1200"/>
          </a:p>
        </p:txBody>
      </p:sp>
      <p:sp>
        <p:nvSpPr>
          <p:cNvPr id="19793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939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0D0E3A1-C87F-40DE-8BAE-D215BD8D3034}" type="slidenum">
              <a:rPr lang="en-US" altLang="en-US" sz="1200"/>
              <a:pPr eaLnBrk="1" hangingPunct="1"/>
              <a:t>25</a:t>
            </a:fld>
            <a:endParaRPr lang="en-US" altLang="en-US" sz="1200"/>
          </a:p>
        </p:txBody>
      </p:sp>
      <p:sp>
        <p:nvSpPr>
          <p:cNvPr id="19804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8041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86BE4C7-AE83-42A7-959E-2EE0D5150018}" type="slidenum">
              <a:rPr lang="en-US" altLang="en-US" sz="1200"/>
              <a:pPr eaLnBrk="1" hangingPunct="1"/>
              <a:t>26</a:t>
            </a:fld>
            <a:endParaRPr lang="en-US" altLang="en-US" sz="1200"/>
          </a:p>
        </p:txBody>
      </p:sp>
      <p:sp>
        <p:nvSpPr>
          <p:cNvPr id="2013186"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201318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B8772C27-ACFE-462A-80C1-C3CB967611F7}" type="slidenum">
              <a:rPr lang="en-US" altLang="en-US" sz="1200"/>
              <a:pPr eaLnBrk="1" hangingPunct="1"/>
              <a:t>27</a:t>
            </a:fld>
            <a:endParaRPr lang="en-US" altLang="en-US" sz="1200"/>
          </a:p>
        </p:txBody>
      </p:sp>
      <p:sp>
        <p:nvSpPr>
          <p:cNvPr id="2015234"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201523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859EEC9-795C-4FFD-B333-22F27A3529CC}" type="slidenum">
              <a:rPr lang="en-US" altLang="en-US" sz="1200"/>
              <a:pPr eaLnBrk="1" hangingPunct="1"/>
              <a:t>28</a:t>
            </a:fld>
            <a:endParaRPr lang="en-US" altLang="en-US" sz="1200"/>
          </a:p>
        </p:txBody>
      </p:sp>
      <p:sp>
        <p:nvSpPr>
          <p:cNvPr id="2019330"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201933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60EFF60-9F5F-4A39-9E4F-ECD44A1A0ED2}" type="slidenum">
              <a:rPr lang="en-US" altLang="en-US" sz="1200"/>
              <a:pPr eaLnBrk="1" hangingPunct="1"/>
              <a:t>29</a:t>
            </a:fld>
            <a:endParaRPr lang="en-US" altLang="en-US" sz="1200"/>
          </a:p>
        </p:txBody>
      </p:sp>
      <p:sp>
        <p:nvSpPr>
          <p:cNvPr id="19855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8553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98FED48-4A52-42D7-AC68-7EC1939F5A58}" type="slidenum">
              <a:rPr lang="en-US" altLang="en-US" sz="1200"/>
              <a:pPr eaLnBrk="1" hangingPunct="1"/>
              <a:t>30</a:t>
            </a:fld>
            <a:endParaRPr lang="en-US" altLang="en-US" sz="1200"/>
          </a:p>
        </p:txBody>
      </p:sp>
      <p:sp>
        <p:nvSpPr>
          <p:cNvPr id="19865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8656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3FAF939-F555-4639-94D9-D04BCDB8D252}" type="slidenum">
              <a:rPr lang="en-US" altLang="en-US" sz="1200"/>
              <a:pPr eaLnBrk="1" hangingPunct="1"/>
              <a:t>4</a:t>
            </a:fld>
            <a:endParaRPr lang="en-US" altLang="en-US" sz="1200"/>
          </a:p>
        </p:txBody>
      </p:sp>
      <p:sp>
        <p:nvSpPr>
          <p:cNvPr id="19589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5891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5799CA9-678A-43F3-931F-6784304DF206}" type="slidenum">
              <a:rPr lang="en-US" altLang="en-US" sz="1200"/>
              <a:pPr eaLnBrk="1" hangingPunct="1"/>
              <a:t>31</a:t>
            </a:fld>
            <a:endParaRPr lang="en-US" altLang="en-US" sz="1200"/>
          </a:p>
        </p:txBody>
      </p:sp>
      <p:sp>
        <p:nvSpPr>
          <p:cNvPr id="19875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8758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45EA30A-5A52-4A4F-8D01-1821E84C5564}" type="slidenum">
              <a:rPr lang="en-US" altLang="en-US" sz="1200"/>
              <a:pPr eaLnBrk="1" hangingPunct="1"/>
              <a:t>32</a:t>
            </a:fld>
            <a:endParaRPr lang="en-US" altLang="en-US" sz="1200"/>
          </a:p>
        </p:txBody>
      </p:sp>
      <p:sp>
        <p:nvSpPr>
          <p:cNvPr id="19886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8861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E0DD7CD-5B63-4801-AFA3-56C2E6CC5BDB}" type="slidenum">
              <a:rPr lang="en-US" altLang="en-US" sz="1200"/>
              <a:pPr eaLnBrk="1" hangingPunct="1"/>
              <a:t>33</a:t>
            </a:fld>
            <a:endParaRPr lang="en-US" altLang="en-US" sz="1200"/>
          </a:p>
        </p:txBody>
      </p:sp>
      <p:sp>
        <p:nvSpPr>
          <p:cNvPr id="19896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8963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C319E8A-AB09-41A2-A58E-9F23F8C11F9D}" type="slidenum">
              <a:rPr lang="en-US" altLang="en-US" sz="1200"/>
              <a:pPr eaLnBrk="1" hangingPunct="1"/>
              <a:t>34</a:t>
            </a:fld>
            <a:endParaRPr lang="en-US" altLang="en-US" sz="1200"/>
          </a:p>
        </p:txBody>
      </p:sp>
      <p:sp>
        <p:nvSpPr>
          <p:cNvPr id="19906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065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A9F5177-C5D2-43CB-8616-D5970776DA3D}" type="slidenum">
              <a:rPr lang="en-US" altLang="en-US" sz="1200"/>
              <a:pPr eaLnBrk="1" hangingPunct="1"/>
              <a:t>35</a:t>
            </a:fld>
            <a:endParaRPr lang="en-US" altLang="en-US" sz="1200"/>
          </a:p>
        </p:txBody>
      </p:sp>
      <p:sp>
        <p:nvSpPr>
          <p:cNvPr id="19916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168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5C4BCA7-9FCD-4A01-8FE4-BFCE018F5BD3}" type="slidenum">
              <a:rPr lang="en-US" altLang="en-US" sz="1200"/>
              <a:pPr eaLnBrk="1" hangingPunct="1"/>
              <a:t>36</a:t>
            </a:fld>
            <a:endParaRPr lang="en-US" altLang="en-US" sz="1200"/>
          </a:p>
        </p:txBody>
      </p:sp>
      <p:sp>
        <p:nvSpPr>
          <p:cNvPr id="19927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270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0D05B17-7016-416A-84D3-D14142C259B7}" type="slidenum">
              <a:rPr lang="en-US" altLang="en-US" sz="1200"/>
              <a:pPr eaLnBrk="1" hangingPunct="1"/>
              <a:t>37</a:t>
            </a:fld>
            <a:endParaRPr lang="en-US" altLang="en-US" sz="1200"/>
          </a:p>
        </p:txBody>
      </p:sp>
      <p:sp>
        <p:nvSpPr>
          <p:cNvPr id="19937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373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FEE4709-918B-49A0-B0B3-DAA003302DC8}" type="slidenum">
              <a:rPr lang="en-US" altLang="en-US" sz="1200"/>
              <a:pPr eaLnBrk="1" hangingPunct="1"/>
              <a:t>38</a:t>
            </a:fld>
            <a:endParaRPr lang="en-US" altLang="en-US" sz="1200"/>
          </a:p>
        </p:txBody>
      </p:sp>
      <p:sp>
        <p:nvSpPr>
          <p:cNvPr id="19947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475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52E6FF6-07BE-4FB1-B892-5BC34D037E72}" type="slidenum">
              <a:rPr lang="en-US" altLang="en-US" sz="1200"/>
              <a:pPr eaLnBrk="1" hangingPunct="1"/>
              <a:t>39</a:t>
            </a:fld>
            <a:endParaRPr lang="en-US" altLang="en-US" sz="1200"/>
          </a:p>
        </p:txBody>
      </p:sp>
      <p:sp>
        <p:nvSpPr>
          <p:cNvPr id="19957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577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401CD2C-36CE-4F84-868C-59F74BBDB962}" type="slidenum">
              <a:rPr lang="en-US" altLang="en-US" sz="1200"/>
              <a:pPr eaLnBrk="1" hangingPunct="1"/>
              <a:t>40</a:t>
            </a:fld>
            <a:endParaRPr lang="en-US" altLang="en-US" sz="1200"/>
          </a:p>
        </p:txBody>
      </p:sp>
      <p:sp>
        <p:nvSpPr>
          <p:cNvPr id="19968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680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BC4ABA1-BBA3-456E-BA96-D9244119D819}" type="slidenum">
              <a:rPr lang="en-US" altLang="en-US" sz="1200"/>
              <a:pPr eaLnBrk="1" hangingPunct="1"/>
              <a:t>5</a:t>
            </a:fld>
            <a:endParaRPr lang="en-US" altLang="en-US" sz="1200"/>
          </a:p>
        </p:txBody>
      </p:sp>
      <p:sp>
        <p:nvSpPr>
          <p:cNvPr id="19599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5993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F553BE7-B553-420D-9791-5A07FF547502}" type="slidenum">
              <a:rPr lang="en-US" altLang="en-US" sz="1200"/>
              <a:pPr eaLnBrk="1" hangingPunct="1"/>
              <a:t>41</a:t>
            </a:fld>
            <a:endParaRPr lang="en-US" altLang="en-US" sz="1200"/>
          </a:p>
        </p:txBody>
      </p:sp>
      <p:sp>
        <p:nvSpPr>
          <p:cNvPr id="19978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782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2FC93DD-87B4-47E7-8D4C-84052983ABCF}" type="slidenum">
              <a:rPr lang="en-US" altLang="en-US" sz="1200"/>
              <a:pPr eaLnBrk="1" hangingPunct="1"/>
              <a:t>43</a:t>
            </a:fld>
            <a:endParaRPr lang="en-US" altLang="en-US" sz="1200"/>
          </a:p>
        </p:txBody>
      </p:sp>
      <p:sp>
        <p:nvSpPr>
          <p:cNvPr id="18626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6265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D767E8B-0C02-4740-9BEB-494094AB48DC}" type="slidenum">
              <a:rPr lang="en-US" altLang="en-US" sz="1200"/>
              <a:pPr eaLnBrk="1" hangingPunct="1"/>
              <a:t>6</a:t>
            </a:fld>
            <a:endParaRPr lang="en-US" altLang="en-US" sz="1200"/>
          </a:p>
        </p:txBody>
      </p:sp>
      <p:sp>
        <p:nvSpPr>
          <p:cNvPr id="19609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096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DEC4A45-A557-4D3F-BF07-0D2E4F4FC152}" type="slidenum">
              <a:rPr lang="en-US" altLang="en-US" sz="1200"/>
              <a:pPr eaLnBrk="1" hangingPunct="1"/>
              <a:t>7</a:t>
            </a:fld>
            <a:endParaRPr lang="en-US" altLang="en-US" sz="1200"/>
          </a:p>
        </p:txBody>
      </p:sp>
      <p:sp>
        <p:nvSpPr>
          <p:cNvPr id="19619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198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AB28F91-7354-43DF-B8CC-B331DBD7D280}" type="slidenum">
              <a:rPr lang="en-US" altLang="en-US" sz="1200"/>
              <a:pPr eaLnBrk="1" hangingPunct="1"/>
              <a:t>8</a:t>
            </a:fld>
            <a:endParaRPr lang="en-US" altLang="en-US" sz="1200"/>
          </a:p>
        </p:txBody>
      </p:sp>
      <p:sp>
        <p:nvSpPr>
          <p:cNvPr id="19630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301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B47F9301-045A-4651-9B58-CEF84CC8823F}" type="slidenum">
              <a:rPr lang="en-US" altLang="en-US" sz="1200"/>
              <a:pPr eaLnBrk="1" hangingPunct="1"/>
              <a:t>9</a:t>
            </a:fld>
            <a:endParaRPr lang="en-US" altLang="en-US" sz="1200"/>
          </a:p>
        </p:txBody>
      </p:sp>
      <p:sp>
        <p:nvSpPr>
          <p:cNvPr id="19640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403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735DEF7-2EBA-4988-8177-B72A315F1743}" type="slidenum">
              <a:rPr lang="en-US" altLang="en-US" sz="1200"/>
              <a:pPr eaLnBrk="1" hangingPunct="1"/>
              <a:t>10</a:t>
            </a:fld>
            <a:endParaRPr lang="en-US" altLang="en-US" sz="1200"/>
          </a:p>
        </p:txBody>
      </p:sp>
      <p:sp>
        <p:nvSpPr>
          <p:cNvPr id="18319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3193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1868D14-F360-41FB-BBE2-ADFD0BFA464A}" type="slidenum">
              <a:rPr lang="en-US" altLang="en-US" smtClean="0"/>
              <a:pPr/>
              <a:t>‹#›</a:t>
            </a:fld>
            <a:endParaRPr lang="en-US" altLang="en-US"/>
          </a:p>
        </p:txBody>
      </p:sp>
    </p:spTree>
    <p:extLst>
      <p:ext uri="{BB962C8B-B14F-4D97-AF65-F5344CB8AC3E}">
        <p14:creationId xmlns:p14="http://schemas.microsoft.com/office/powerpoint/2010/main" val="365281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C1C57A9-180F-4A21-A281-C1017E80DED3}" type="datetimeFigureOut">
              <a:rPr lang="en-GB" smtClean="0"/>
              <a:t>13/03/2018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EBFB2D-90FC-4DED-BD41-D1E15E3BE9E2}" type="slidenum">
              <a:rPr lang="en-GB" smtClean="0"/>
              <a:t>‹#›</a:t>
            </a:fld>
            <a:endParaRPr lang="en-GB"/>
          </a:p>
        </p:txBody>
      </p:sp>
    </p:spTree>
    <p:extLst>
      <p:ext uri="{BB962C8B-B14F-4D97-AF65-F5344CB8AC3E}">
        <p14:creationId xmlns:p14="http://schemas.microsoft.com/office/powerpoint/2010/main" val="2582859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C1C57A9-180F-4A21-A281-C1017E80DED3}" type="datetimeFigureOut">
              <a:rPr lang="en-GB" smtClean="0"/>
              <a:t>13/03/2018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EBFB2D-90FC-4DED-BD41-D1E15E3BE9E2}" type="slidenum">
              <a:rPr lang="en-GB" smtClean="0"/>
              <a:t>‹#›</a:t>
            </a:fld>
            <a:endParaRPr lang="en-GB"/>
          </a:p>
        </p:txBody>
      </p:sp>
    </p:spTree>
    <p:extLst>
      <p:ext uri="{BB962C8B-B14F-4D97-AF65-F5344CB8AC3E}">
        <p14:creationId xmlns:p14="http://schemas.microsoft.com/office/powerpoint/2010/main" val="37427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C1C57A9-180F-4A21-A281-C1017E80DED3}" type="datetimeFigureOut">
              <a:rPr lang="en-GB" smtClean="0"/>
              <a:t>13/03/2018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EBFB2D-90FC-4DED-BD41-D1E15E3BE9E2}" type="slidenum">
              <a:rPr lang="en-GB" smtClean="0"/>
              <a:t>‹#›</a:t>
            </a:fld>
            <a:endParaRPr lang="en-GB"/>
          </a:p>
        </p:txBody>
      </p:sp>
    </p:spTree>
    <p:extLst>
      <p:ext uri="{BB962C8B-B14F-4D97-AF65-F5344CB8AC3E}">
        <p14:creationId xmlns:p14="http://schemas.microsoft.com/office/powerpoint/2010/main" val="1821029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1C57A9-180F-4A21-A281-C1017E80DED3}" type="datetimeFigureOut">
              <a:rPr lang="en-GB" smtClean="0"/>
              <a:t>13/03/2018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EBFB2D-90FC-4DED-BD41-D1E15E3BE9E2}" type="slidenum">
              <a:rPr lang="en-GB" smtClean="0"/>
              <a:t>‹#›</a:t>
            </a:fld>
            <a:endParaRPr lang="en-GB"/>
          </a:p>
        </p:txBody>
      </p:sp>
    </p:spTree>
    <p:extLst>
      <p:ext uri="{BB962C8B-B14F-4D97-AF65-F5344CB8AC3E}">
        <p14:creationId xmlns:p14="http://schemas.microsoft.com/office/powerpoint/2010/main" val="3949900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C1C57A9-180F-4A21-A281-C1017E80DED3}" type="datetimeFigureOut">
              <a:rPr lang="en-GB" smtClean="0"/>
              <a:t>13/03/2018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EBFB2D-90FC-4DED-BD41-D1E15E3BE9E2}" type="slidenum">
              <a:rPr lang="en-GB" smtClean="0"/>
              <a:t>‹#›</a:t>
            </a:fld>
            <a:endParaRPr lang="en-GB"/>
          </a:p>
        </p:txBody>
      </p:sp>
    </p:spTree>
    <p:extLst>
      <p:ext uri="{BB962C8B-B14F-4D97-AF65-F5344CB8AC3E}">
        <p14:creationId xmlns:p14="http://schemas.microsoft.com/office/powerpoint/2010/main" val="157947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C1C57A9-180F-4A21-A281-C1017E80DED3}" type="datetimeFigureOut">
              <a:rPr lang="en-GB" smtClean="0"/>
              <a:t>13/03/2018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EBFB2D-90FC-4DED-BD41-D1E15E3BE9E2}" type="slidenum">
              <a:rPr lang="en-GB" smtClean="0"/>
              <a:t>‹#›</a:t>
            </a:fld>
            <a:endParaRPr lang="en-GB"/>
          </a:p>
        </p:txBody>
      </p:sp>
    </p:spTree>
    <p:extLst>
      <p:ext uri="{BB962C8B-B14F-4D97-AF65-F5344CB8AC3E}">
        <p14:creationId xmlns:p14="http://schemas.microsoft.com/office/powerpoint/2010/main" val="53134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C1C57A9-180F-4A21-A281-C1017E80DED3}" type="datetimeFigureOut">
              <a:rPr lang="en-GB" smtClean="0"/>
              <a:t>13/03/2018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EBFB2D-90FC-4DED-BD41-D1E15E3BE9E2}" type="slidenum">
              <a:rPr lang="en-GB" smtClean="0"/>
              <a:t>‹#›</a:t>
            </a:fld>
            <a:endParaRPr lang="en-GB"/>
          </a:p>
        </p:txBody>
      </p:sp>
    </p:spTree>
    <p:extLst>
      <p:ext uri="{BB962C8B-B14F-4D97-AF65-F5344CB8AC3E}">
        <p14:creationId xmlns:p14="http://schemas.microsoft.com/office/powerpoint/2010/main" val="2789080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C57A9-180F-4A21-A281-C1017E80DED3}" type="datetimeFigureOut">
              <a:rPr lang="en-GB" smtClean="0"/>
              <a:t>13/03/2018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EBFB2D-90FC-4DED-BD41-D1E15E3BE9E2}" type="slidenum">
              <a:rPr lang="en-GB" smtClean="0"/>
              <a:t>‹#›</a:t>
            </a:fld>
            <a:endParaRPr lang="en-GB"/>
          </a:p>
        </p:txBody>
      </p:sp>
    </p:spTree>
    <p:extLst>
      <p:ext uri="{BB962C8B-B14F-4D97-AF65-F5344CB8AC3E}">
        <p14:creationId xmlns:p14="http://schemas.microsoft.com/office/powerpoint/2010/main" val="407062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C1C57A9-180F-4A21-A281-C1017E80DED3}" type="datetimeFigureOut">
              <a:rPr lang="en-GB" smtClean="0"/>
              <a:t>13/03/2018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EBFB2D-90FC-4DED-BD41-D1E15E3BE9E2}" type="slidenum">
              <a:rPr lang="en-GB" smtClean="0"/>
              <a:t>‹#›</a:t>
            </a:fld>
            <a:endParaRPr lang="en-GB"/>
          </a:p>
        </p:txBody>
      </p:sp>
    </p:spTree>
    <p:extLst>
      <p:ext uri="{BB962C8B-B14F-4D97-AF65-F5344CB8AC3E}">
        <p14:creationId xmlns:p14="http://schemas.microsoft.com/office/powerpoint/2010/main" val="351982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C1C57A9-180F-4A21-A281-C1017E80DED3}" type="datetimeFigureOut">
              <a:rPr lang="en-GB" smtClean="0"/>
              <a:t>13/03/2018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EBFB2D-90FC-4DED-BD41-D1E15E3BE9E2}" type="slidenum">
              <a:rPr lang="en-GB" smtClean="0"/>
              <a:t>‹#›</a:t>
            </a:fld>
            <a:endParaRPr lang="en-GB"/>
          </a:p>
        </p:txBody>
      </p:sp>
    </p:spTree>
    <p:extLst>
      <p:ext uri="{BB962C8B-B14F-4D97-AF65-F5344CB8AC3E}">
        <p14:creationId xmlns:p14="http://schemas.microsoft.com/office/powerpoint/2010/main" val="71602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C1C57A9-180F-4A21-A281-C1017E80DED3}" type="datetimeFigureOut">
              <a:rPr lang="en-GB" smtClean="0"/>
              <a:t>13/03/2018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EBFB2D-90FC-4DED-BD41-D1E15E3BE9E2}" type="slidenum">
              <a:rPr lang="en-GB" smtClean="0"/>
              <a:t>‹#›</a:t>
            </a:fld>
            <a:endParaRPr lang="en-GB"/>
          </a:p>
        </p:txBody>
      </p:sp>
      <p:sp>
        <p:nvSpPr>
          <p:cNvPr id="7" name="Line 7"/>
          <p:cNvSpPr>
            <a:spLocks noChangeShapeType="1"/>
          </p:cNvSpPr>
          <p:nvPr userDrawn="1"/>
        </p:nvSpPr>
        <p:spPr bwMode="auto">
          <a:xfrm flipV="1">
            <a:off x="0" y="762000"/>
            <a:ext cx="9144000" cy="0"/>
          </a:xfrm>
          <a:prstGeom prst="line">
            <a:avLst/>
          </a:prstGeom>
          <a:noFill/>
          <a:ln w="25400">
            <a:solidFill>
              <a:srgbClr val="CC66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8" name="Line 8"/>
          <p:cNvSpPr>
            <a:spLocks noChangeShapeType="1"/>
          </p:cNvSpPr>
          <p:nvPr userDrawn="1"/>
        </p:nvSpPr>
        <p:spPr bwMode="auto">
          <a:xfrm flipV="1">
            <a:off x="0" y="6553200"/>
            <a:ext cx="9144000" cy="0"/>
          </a:xfrm>
          <a:prstGeom prst="line">
            <a:avLst/>
          </a:prstGeom>
          <a:noFill/>
          <a:ln w="25400">
            <a:solidFill>
              <a:srgbClr val="CC66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Tree>
    <p:extLst>
      <p:ext uri="{BB962C8B-B14F-4D97-AF65-F5344CB8AC3E}">
        <p14:creationId xmlns:p14="http://schemas.microsoft.com/office/powerpoint/2010/main" val="13607488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8" name="Rectangle 4"/>
          <p:cNvSpPr>
            <a:spLocks noGrp="1" noChangeArrowheads="1"/>
          </p:cNvSpPr>
          <p:nvPr>
            <p:ph type="ctrTitle"/>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defRPr/>
            </a:pPr>
            <a:r>
              <a:rPr lang="en-US" dirty="0">
                <a:cs typeface="+mj-cs"/>
              </a:rPr>
              <a:t>Software Testing</a:t>
            </a:r>
          </a:p>
        </p:txBody>
      </p:sp>
      <p:sp>
        <p:nvSpPr>
          <p:cNvPr id="784389" name="Rectangle 5"/>
          <p:cNvSpPr>
            <a:spLocks noGrp="1" noChangeArrowheads="1"/>
          </p:cNvSpPr>
          <p:nvPr>
            <p:ph type="subTitle" idx="1"/>
          </p:nvPr>
        </p:nvSpPr>
        <p:spPr>
          <a:xfrm>
            <a:off x="1143000" y="5390535"/>
            <a:ext cx="7086600" cy="914400"/>
          </a:xfrm>
          <a:extLst>
            <a:ext uri="{91240B29-F687-4f45-9708-019B960494DF}">
              <a14:hiddenLine xmlns="" xmlns:a14="http://schemas.microsoft.com/office/drawing/2010/main" w="9525">
                <a:solidFill>
                  <a:srgbClr val="003300"/>
                </a:solidFill>
                <a:miter lim="800000"/>
                <a:headEnd/>
                <a:tailEnd/>
              </a14:hiddenLine>
            </a:ext>
          </a:extLst>
        </p:spPr>
        <p:txBody>
          <a:bodyPr>
            <a:normAutofit fontScale="92500" lnSpcReduction="20000"/>
          </a:bodyPr>
          <a:lstStyle/>
          <a:p>
            <a:pPr eaLnBrk="1" hangingPunct="1">
              <a:defRPr/>
            </a:pPr>
            <a:endParaRPr lang="en-US" dirty="0">
              <a:cs typeface="+mn-cs"/>
            </a:endParaRPr>
          </a:p>
          <a:p>
            <a:pPr eaLnBrk="1" hangingPunct="1">
              <a:defRPr/>
            </a:pPr>
            <a:r>
              <a:rPr lang="en-US" dirty="0"/>
              <a:t>Slides adapted from: </a:t>
            </a:r>
            <a:r>
              <a:rPr lang="en-US" dirty="0" err="1"/>
              <a:t>Tevfik</a:t>
            </a:r>
            <a:r>
              <a:rPr lang="en-US" dirty="0"/>
              <a:t> </a:t>
            </a:r>
            <a:r>
              <a:rPr lang="en-US" dirty="0" err="1"/>
              <a:t>Bultan</a:t>
            </a:r>
            <a:r>
              <a:rPr lang="en-US" dirty="0"/>
              <a:t> (UCSB) &amp; </a:t>
            </a:r>
          </a:p>
          <a:p>
            <a:pPr eaLnBrk="1" hangingPunct="1">
              <a:defRPr/>
            </a:pPr>
            <a:r>
              <a:rPr lang="en-US" altLang="en-US" dirty="0"/>
              <a:t>Paul </a:t>
            </a:r>
            <a:r>
              <a:rPr lang="en-US" altLang="en-US" dirty="0" err="1"/>
              <a:t>Ammann</a:t>
            </a:r>
            <a:r>
              <a:rPr lang="en-US" altLang="en-US" dirty="0"/>
              <a:t> &amp; Jeff Offutt; GMU</a:t>
            </a:r>
          </a:p>
          <a:p>
            <a:pPr eaLnBrk="1" hangingPunct="1">
              <a:defRPr/>
            </a:pPr>
            <a:endParaRPr lang="en-US" dirty="0">
              <a:cs typeface="+mn-cs"/>
            </a:endParaRPr>
          </a:p>
        </p:txBody>
      </p:sp>
      <p:sp>
        <p:nvSpPr>
          <p:cNvPr id="4" name="Rectangle 5"/>
          <p:cNvSpPr txBox="1">
            <a:spLocks noChangeArrowheads="1"/>
          </p:cNvSpPr>
          <p:nvPr/>
        </p:nvSpPr>
        <p:spPr bwMode="auto">
          <a:xfrm>
            <a:off x="1143000" y="4038600"/>
            <a:ext cx="7086600" cy="762000"/>
          </a:xfrm>
          <a:prstGeom prst="rect">
            <a:avLst/>
          </a:prstGeom>
          <a:noFill/>
          <a:ln>
            <a:noFill/>
          </a:ln>
          <a:effectLst/>
          <a:extLst>
            <a:ext uri="{91240B29-F687-4f45-9708-019B960494DF}">
              <a14:hiddenLine xmlns="" xmlns:a14="http://schemas.microsoft.com/office/drawing/2010/main" w="9525">
                <a:solidFill>
                  <a:srgbClr val="0033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Tx/>
              <a:buNone/>
              <a:defRPr sz="2400">
                <a:solidFill>
                  <a:srgbClr val="CC6600"/>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lang="en-US" kern="0" dirty="0">
                <a:cs typeface="+mn-cs"/>
              </a:rPr>
              <a:t>Instructor: Baishakhi Ray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306" name="Rectangle 2"/>
          <p:cNvSpPr>
            <a:spLocks noGrp="1" noChangeArrowheads="1"/>
          </p:cNvSpPr>
          <p:nvPr>
            <p:ph type="title"/>
          </p:nvPr>
        </p:nvSpPr>
        <p:spPr/>
        <p:txBody>
          <a:bodyPr/>
          <a:lstStyle/>
          <a:p>
            <a:pPr eaLnBrk="1" hangingPunct="1">
              <a:defRPr/>
            </a:pPr>
            <a:r>
              <a:rPr lang="en-US">
                <a:cs typeface="+mj-cs"/>
              </a:rPr>
              <a:t>Types of Testing </a:t>
            </a:r>
          </a:p>
        </p:txBody>
      </p:sp>
      <p:sp>
        <p:nvSpPr>
          <p:cNvPr id="1762307" name="Rectangle 3"/>
          <p:cNvSpPr>
            <a:spLocks noGrp="1" noChangeArrowheads="1"/>
          </p:cNvSpPr>
          <p:nvPr>
            <p:ph idx="1"/>
          </p:nvPr>
        </p:nvSpPr>
        <p:spPr/>
        <p:txBody>
          <a:bodyPr/>
          <a:lstStyle/>
          <a:p>
            <a:pPr eaLnBrk="1" hangingPunct="1">
              <a:defRPr/>
            </a:pPr>
            <a:r>
              <a:rPr lang="en-US">
                <a:cs typeface="+mn-cs"/>
              </a:rPr>
              <a:t>Functional (Black box) vs. Structural (White box) testing</a:t>
            </a:r>
          </a:p>
          <a:p>
            <a:pPr lvl="1" eaLnBrk="1" hangingPunct="1">
              <a:defRPr/>
            </a:pPr>
            <a:r>
              <a:rPr lang="en-US"/>
              <a:t>Functional testing: Generating test cases based on the functionality of the software </a:t>
            </a:r>
          </a:p>
          <a:p>
            <a:pPr lvl="1" eaLnBrk="1" hangingPunct="1">
              <a:defRPr/>
            </a:pPr>
            <a:r>
              <a:rPr lang="en-US"/>
              <a:t>Structural testing: Generating test cases based on the structure of the program </a:t>
            </a:r>
          </a:p>
          <a:p>
            <a:pPr lvl="1" eaLnBrk="1" hangingPunct="1">
              <a:defRPr/>
            </a:pPr>
            <a:r>
              <a:rPr lang="en-US"/>
              <a:t>Black box testing and white box testing are synonyms for functional and structural testing, respectively. </a:t>
            </a:r>
          </a:p>
          <a:p>
            <a:pPr lvl="2" eaLnBrk="1" hangingPunct="1">
              <a:defRPr/>
            </a:pPr>
            <a:r>
              <a:rPr lang="en-US"/>
              <a:t>In black box testing the internal structure of the program is hidden from the testing process </a:t>
            </a:r>
          </a:p>
          <a:p>
            <a:pPr lvl="2" eaLnBrk="1" hangingPunct="1">
              <a:defRPr/>
            </a:pPr>
            <a:r>
              <a:rPr lang="en-US"/>
              <a:t>In white box testing internal structure of the program is taken into account</a:t>
            </a:r>
          </a:p>
          <a:p>
            <a:pPr eaLnBrk="1" hangingPunct="1">
              <a:defRPr/>
            </a:pPr>
            <a:r>
              <a:rPr lang="en-US">
                <a:cs typeface="+mn-cs"/>
              </a:rPr>
              <a:t>Module vs. Integration testing</a:t>
            </a:r>
          </a:p>
          <a:p>
            <a:pPr lvl="1" eaLnBrk="1" hangingPunct="1">
              <a:defRPr/>
            </a:pPr>
            <a:r>
              <a:rPr lang="en-US"/>
              <a:t>Module testing: Testing the modules of a program in isolation</a:t>
            </a:r>
          </a:p>
          <a:p>
            <a:pPr lvl="1" eaLnBrk="1" hangingPunct="1">
              <a:defRPr/>
            </a:pPr>
            <a:r>
              <a:rPr lang="en-US"/>
              <a:t>Integration testing: Testing an integrated set of modules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4098" name="Rectangle 2"/>
          <p:cNvSpPr>
            <a:spLocks noGrp="1" noChangeArrowheads="1"/>
          </p:cNvSpPr>
          <p:nvPr>
            <p:ph type="title"/>
          </p:nvPr>
        </p:nvSpPr>
        <p:spPr>
          <a:xfrm>
            <a:off x="628650" y="-228600"/>
            <a:ext cx="7886700" cy="1325563"/>
          </a:xfrm>
        </p:spPr>
        <p:txBody>
          <a:bodyPr/>
          <a:lstStyle/>
          <a:p>
            <a:pPr eaLnBrk="1" hangingPunct="1">
              <a:defRPr/>
            </a:pPr>
            <a:r>
              <a:rPr lang="en-US" dirty="0">
                <a:cs typeface="+mj-cs"/>
              </a:rPr>
              <a:t>Functional Testing, Black-Box Testing</a:t>
            </a:r>
          </a:p>
        </p:txBody>
      </p:sp>
      <p:sp>
        <p:nvSpPr>
          <p:cNvPr id="1924099" name="Rectangle 3"/>
          <p:cNvSpPr>
            <a:spLocks noGrp="1" noChangeArrowheads="1"/>
          </p:cNvSpPr>
          <p:nvPr>
            <p:ph idx="1"/>
          </p:nvPr>
        </p:nvSpPr>
        <p:spPr>
          <a:xfrm>
            <a:off x="628650" y="1143000"/>
            <a:ext cx="7886700" cy="4351338"/>
          </a:xfrm>
        </p:spPr>
        <p:txBody>
          <a:bodyPr/>
          <a:lstStyle/>
          <a:p>
            <a:pPr eaLnBrk="1" hangingPunct="1">
              <a:defRPr/>
            </a:pPr>
            <a:r>
              <a:rPr lang="en-US" dirty="0">
                <a:cs typeface="+mn-cs"/>
              </a:rPr>
              <a:t>Functional testing:</a:t>
            </a:r>
          </a:p>
          <a:p>
            <a:pPr lvl="1" eaLnBrk="1" hangingPunct="1">
              <a:defRPr/>
            </a:pPr>
            <a:r>
              <a:rPr lang="en-US" dirty="0"/>
              <a:t>identify the functions which software is expected to perform</a:t>
            </a:r>
          </a:p>
          <a:p>
            <a:pPr lvl="1" eaLnBrk="1" hangingPunct="1">
              <a:defRPr/>
            </a:pPr>
            <a:r>
              <a:rPr lang="en-US" dirty="0"/>
              <a:t>create test data which will check whether these functions are performed by the software</a:t>
            </a:r>
          </a:p>
          <a:p>
            <a:pPr lvl="1" eaLnBrk="1" hangingPunct="1">
              <a:defRPr/>
            </a:pPr>
            <a:r>
              <a:rPr lang="en-US" dirty="0">
                <a:solidFill>
                  <a:srgbClr val="FF0000"/>
                </a:solidFill>
              </a:rPr>
              <a:t>no consideration is given how the program performs these functions, program is treated as a black-box: </a:t>
            </a:r>
            <a:r>
              <a:rPr lang="en-US" b="1" dirty="0">
                <a:solidFill>
                  <a:srgbClr val="FF0000"/>
                </a:solidFill>
              </a:rPr>
              <a:t>black-box testing</a:t>
            </a:r>
          </a:p>
          <a:p>
            <a:pPr lvl="1" eaLnBrk="1" hangingPunct="1">
              <a:defRPr/>
            </a:pPr>
            <a:r>
              <a:rPr lang="en-US" dirty="0"/>
              <a:t>need an </a:t>
            </a:r>
            <a:r>
              <a:rPr lang="en-US" b="1" dirty="0">
                <a:solidFill>
                  <a:srgbClr val="FF0000"/>
                </a:solidFill>
              </a:rPr>
              <a:t>oracle</a:t>
            </a:r>
            <a:r>
              <a:rPr lang="en-US" dirty="0"/>
              <a:t>: oracle states precisely what the outcome of a program execution will be for a particular test case. This may not always be possible, oracle may give a range of plausible values</a:t>
            </a:r>
          </a:p>
          <a:p>
            <a:pPr marL="342900" lvl="1" indent="0" eaLnBrk="1" hangingPunct="1">
              <a:buNone/>
              <a:defRPr/>
            </a:pPr>
            <a:endParaRPr lang="en-US" dirty="0"/>
          </a:p>
          <a:p>
            <a:pPr eaLnBrk="1" hangingPunct="1">
              <a:defRPr/>
            </a:pPr>
            <a:r>
              <a:rPr lang="en-US" dirty="0">
                <a:cs typeface="+mn-cs"/>
              </a:rPr>
              <a:t>A systematic approach to functional testing: requirements based testing </a:t>
            </a:r>
          </a:p>
          <a:p>
            <a:pPr lvl="1" eaLnBrk="1" hangingPunct="1">
              <a:defRPr/>
            </a:pPr>
            <a:r>
              <a:rPr lang="en-US" dirty="0"/>
              <a:t>driving test cases automatically from a formal specification of the functional requirements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22" name="Rectangle 2"/>
          <p:cNvSpPr>
            <a:spLocks noGrp="1" noChangeArrowheads="1"/>
          </p:cNvSpPr>
          <p:nvPr>
            <p:ph type="title"/>
          </p:nvPr>
        </p:nvSpPr>
        <p:spPr>
          <a:xfrm>
            <a:off x="628650" y="-228600"/>
            <a:ext cx="7886700" cy="1325563"/>
          </a:xfrm>
        </p:spPr>
        <p:txBody>
          <a:bodyPr/>
          <a:lstStyle/>
          <a:p>
            <a:pPr eaLnBrk="1" hangingPunct="1">
              <a:defRPr/>
            </a:pPr>
            <a:r>
              <a:rPr lang="en-US" dirty="0">
                <a:cs typeface="+mj-cs"/>
              </a:rPr>
              <a:t>Domain Testing</a:t>
            </a:r>
          </a:p>
        </p:txBody>
      </p:sp>
      <p:sp>
        <p:nvSpPr>
          <p:cNvPr id="1925123" name="Rectangle 3"/>
          <p:cNvSpPr>
            <a:spLocks noGrp="1" noChangeArrowheads="1"/>
          </p:cNvSpPr>
          <p:nvPr>
            <p:ph idx="1"/>
          </p:nvPr>
        </p:nvSpPr>
        <p:spPr>
          <a:xfrm>
            <a:off x="628650" y="1143000"/>
            <a:ext cx="7886700" cy="4351338"/>
          </a:xfrm>
        </p:spPr>
        <p:txBody>
          <a:bodyPr/>
          <a:lstStyle/>
          <a:p>
            <a:pPr eaLnBrk="1" hangingPunct="1">
              <a:defRPr/>
            </a:pPr>
            <a:r>
              <a:rPr lang="en-US" dirty="0">
                <a:cs typeface="+mn-cs"/>
              </a:rPr>
              <a:t>Partition the input domain to equivalence classes</a:t>
            </a:r>
          </a:p>
          <a:p>
            <a:pPr eaLnBrk="1" hangingPunct="1">
              <a:defRPr/>
            </a:pPr>
            <a:r>
              <a:rPr lang="en-US" dirty="0">
                <a:cs typeface="+mn-cs"/>
              </a:rPr>
              <a:t>For some requirements specifications it is possible to define equivalence classes in the input domain</a:t>
            </a:r>
          </a:p>
          <a:p>
            <a:pPr eaLnBrk="1" hangingPunct="1">
              <a:defRPr/>
            </a:pPr>
            <a:r>
              <a:rPr lang="en-US" dirty="0">
                <a:cs typeface="+mn-cs"/>
              </a:rPr>
              <a:t>Here is an example: A factorial function specification: </a:t>
            </a:r>
          </a:p>
          <a:p>
            <a:pPr lvl="1" eaLnBrk="1" hangingPunct="1">
              <a:defRPr/>
            </a:pPr>
            <a:r>
              <a:rPr lang="en-US" dirty="0"/>
              <a:t>If the input value </a:t>
            </a:r>
            <a:r>
              <a:rPr lang="en-US" i="1" dirty="0"/>
              <a:t>n</a:t>
            </a:r>
            <a:r>
              <a:rPr lang="en-US" dirty="0"/>
              <a:t> is less than 0 then an appropriate error message must be printed. If  0 </a:t>
            </a:r>
            <a:r>
              <a:rPr lang="en-US" dirty="0">
                <a:sym typeface="Symbol" charset="0"/>
              </a:rPr>
              <a:t> </a:t>
            </a:r>
            <a:r>
              <a:rPr lang="en-US" i="1" dirty="0"/>
              <a:t>n </a:t>
            </a:r>
            <a:r>
              <a:rPr lang="en-US" dirty="0"/>
              <a:t>&lt; 20, then the exact value </a:t>
            </a:r>
            <a:r>
              <a:rPr lang="en-US" i="1" dirty="0"/>
              <a:t>n</a:t>
            </a:r>
            <a:r>
              <a:rPr lang="en-US" dirty="0"/>
              <a:t>! must be printed. If 20 </a:t>
            </a:r>
            <a:r>
              <a:rPr lang="en-US" dirty="0">
                <a:sym typeface="Symbol" charset="0"/>
              </a:rPr>
              <a:t></a:t>
            </a:r>
            <a:r>
              <a:rPr lang="en-US" dirty="0"/>
              <a:t> </a:t>
            </a:r>
            <a:r>
              <a:rPr lang="en-US" i="1" dirty="0"/>
              <a:t>n</a:t>
            </a:r>
            <a:r>
              <a:rPr lang="en-US" dirty="0"/>
              <a:t> </a:t>
            </a:r>
            <a:r>
              <a:rPr lang="en-US" dirty="0">
                <a:sym typeface="Symbol" charset="0"/>
              </a:rPr>
              <a:t></a:t>
            </a:r>
            <a:r>
              <a:rPr lang="en-US" dirty="0"/>
              <a:t>  200, then an approximate value of </a:t>
            </a:r>
            <a:r>
              <a:rPr lang="en-US" i="1" dirty="0"/>
              <a:t>n</a:t>
            </a:r>
            <a:r>
              <a:rPr lang="en-US" dirty="0"/>
              <a:t>! must be printed in floating point format using some approximate numerical method. The admissible error is 0.1% of the exact value. Finally, if </a:t>
            </a:r>
            <a:r>
              <a:rPr lang="en-US" i="1" dirty="0"/>
              <a:t>n </a:t>
            </a:r>
            <a:r>
              <a:rPr lang="en-US" dirty="0"/>
              <a:t>&gt; 200, the input can be rejected by printing an appropriate error message.</a:t>
            </a:r>
          </a:p>
          <a:p>
            <a:pPr eaLnBrk="1" hangingPunct="1">
              <a:defRPr/>
            </a:pPr>
            <a:r>
              <a:rPr lang="en-US" dirty="0">
                <a:cs typeface="+mn-cs"/>
              </a:rPr>
              <a:t>Possible equivalence classes: D</a:t>
            </a:r>
            <a:r>
              <a:rPr lang="en-US" baseline="-25000" dirty="0">
                <a:cs typeface="+mn-cs"/>
              </a:rPr>
              <a:t>1</a:t>
            </a:r>
            <a:r>
              <a:rPr lang="en-US" dirty="0">
                <a:cs typeface="+mn-cs"/>
              </a:rPr>
              <a:t> = {n&lt;0}, D</a:t>
            </a:r>
            <a:r>
              <a:rPr lang="en-US" baseline="-25000" dirty="0">
                <a:cs typeface="+mn-cs"/>
              </a:rPr>
              <a:t>2</a:t>
            </a:r>
            <a:r>
              <a:rPr lang="en-US" dirty="0">
                <a:cs typeface="+mn-cs"/>
              </a:rPr>
              <a:t> = {0 </a:t>
            </a:r>
            <a:r>
              <a:rPr lang="en-US" dirty="0">
                <a:cs typeface="+mn-cs"/>
                <a:sym typeface="Symbol" charset="0"/>
              </a:rPr>
              <a:t> </a:t>
            </a:r>
            <a:r>
              <a:rPr lang="en-US" i="1" dirty="0">
                <a:cs typeface="+mn-cs"/>
              </a:rPr>
              <a:t>n </a:t>
            </a:r>
            <a:r>
              <a:rPr lang="en-US" dirty="0">
                <a:cs typeface="+mn-cs"/>
              </a:rPr>
              <a:t>&lt; 20}, D</a:t>
            </a:r>
            <a:r>
              <a:rPr lang="en-US" baseline="-25000" dirty="0">
                <a:cs typeface="+mn-cs"/>
              </a:rPr>
              <a:t>3</a:t>
            </a:r>
            <a:r>
              <a:rPr lang="en-US" dirty="0">
                <a:cs typeface="+mn-cs"/>
              </a:rPr>
              <a:t> = {20 </a:t>
            </a:r>
            <a:r>
              <a:rPr lang="en-US" dirty="0">
                <a:cs typeface="+mn-cs"/>
                <a:sym typeface="Symbol" charset="0"/>
              </a:rPr>
              <a:t></a:t>
            </a:r>
            <a:r>
              <a:rPr lang="en-US" dirty="0">
                <a:cs typeface="+mn-cs"/>
              </a:rPr>
              <a:t> </a:t>
            </a:r>
            <a:r>
              <a:rPr lang="en-US" i="1" dirty="0">
                <a:cs typeface="+mn-cs"/>
              </a:rPr>
              <a:t>n</a:t>
            </a:r>
            <a:r>
              <a:rPr lang="en-US" dirty="0">
                <a:cs typeface="+mn-cs"/>
              </a:rPr>
              <a:t> </a:t>
            </a:r>
            <a:r>
              <a:rPr lang="en-US" dirty="0">
                <a:cs typeface="+mn-cs"/>
                <a:sym typeface="Symbol" charset="0"/>
              </a:rPr>
              <a:t></a:t>
            </a:r>
            <a:r>
              <a:rPr lang="en-US" dirty="0">
                <a:cs typeface="+mn-cs"/>
              </a:rPr>
              <a:t>  200}, D</a:t>
            </a:r>
            <a:r>
              <a:rPr lang="en-US" baseline="-25000" dirty="0">
                <a:cs typeface="+mn-cs"/>
              </a:rPr>
              <a:t>4</a:t>
            </a:r>
            <a:r>
              <a:rPr lang="en-US" dirty="0">
                <a:cs typeface="+mn-cs"/>
              </a:rPr>
              <a:t> = {</a:t>
            </a:r>
            <a:r>
              <a:rPr lang="en-US" i="1" dirty="0">
                <a:cs typeface="+mn-cs"/>
              </a:rPr>
              <a:t>n </a:t>
            </a:r>
            <a:r>
              <a:rPr lang="en-US" dirty="0">
                <a:cs typeface="+mn-cs"/>
              </a:rPr>
              <a:t>&gt; 200}</a:t>
            </a:r>
          </a:p>
          <a:p>
            <a:pPr eaLnBrk="1" hangingPunct="1">
              <a:defRPr/>
            </a:pPr>
            <a:r>
              <a:rPr lang="en-US" dirty="0">
                <a:cs typeface="+mn-cs"/>
              </a:rPr>
              <a:t>Choose one test case per equivalence class to test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6146" name="Rectangle 2"/>
          <p:cNvSpPr>
            <a:spLocks noGrp="1" noChangeArrowheads="1"/>
          </p:cNvSpPr>
          <p:nvPr>
            <p:ph type="title"/>
          </p:nvPr>
        </p:nvSpPr>
        <p:spPr>
          <a:xfrm>
            <a:off x="628650" y="-258763"/>
            <a:ext cx="7886700" cy="1325563"/>
          </a:xfrm>
        </p:spPr>
        <p:txBody>
          <a:bodyPr/>
          <a:lstStyle/>
          <a:p>
            <a:pPr eaLnBrk="1" hangingPunct="1">
              <a:defRPr/>
            </a:pPr>
            <a:r>
              <a:rPr lang="en-US" dirty="0">
                <a:cs typeface="+mj-cs"/>
              </a:rPr>
              <a:t>Equivalence Classes</a:t>
            </a:r>
          </a:p>
        </p:txBody>
      </p:sp>
      <p:sp>
        <p:nvSpPr>
          <p:cNvPr id="1926147" name="Rectangle 3"/>
          <p:cNvSpPr>
            <a:spLocks noGrp="1" noChangeArrowheads="1"/>
          </p:cNvSpPr>
          <p:nvPr>
            <p:ph idx="1"/>
          </p:nvPr>
        </p:nvSpPr>
        <p:spPr>
          <a:xfrm>
            <a:off x="628650" y="1066800"/>
            <a:ext cx="7886700" cy="4351338"/>
          </a:xfrm>
        </p:spPr>
        <p:txBody>
          <a:bodyPr/>
          <a:lstStyle/>
          <a:p>
            <a:pPr eaLnBrk="1" hangingPunct="1"/>
            <a:r>
              <a:rPr lang="en-US" altLang="en-US" dirty="0"/>
              <a:t>If the equivalence classes are disjoint, then they define a partition of the input domain</a:t>
            </a:r>
          </a:p>
          <a:p>
            <a:pPr eaLnBrk="1" hangingPunct="1"/>
            <a:r>
              <a:rPr lang="en-US" altLang="en-US" dirty="0"/>
              <a:t>If the equivalence classes are not disjoint, then we can try to minimize the number of test cases while choosing representatives from different equivalence classes</a:t>
            </a:r>
          </a:p>
          <a:p>
            <a:pPr eaLnBrk="1" hangingPunct="1"/>
            <a:r>
              <a:rPr lang="en-US" altLang="en-US" dirty="0"/>
              <a:t>Example: D</a:t>
            </a:r>
            <a:r>
              <a:rPr lang="en-US" altLang="en-US" baseline="-25000" dirty="0"/>
              <a:t>1</a:t>
            </a:r>
            <a:r>
              <a:rPr lang="en-US" altLang="en-US" dirty="0"/>
              <a:t> = {x is even}, D</a:t>
            </a:r>
            <a:r>
              <a:rPr lang="en-US" altLang="en-US" baseline="-25000" dirty="0"/>
              <a:t>2</a:t>
            </a:r>
            <a:r>
              <a:rPr lang="en-US" altLang="en-US" dirty="0"/>
              <a:t> = {x is odd}, D</a:t>
            </a:r>
            <a:r>
              <a:rPr lang="en-US" altLang="en-US" baseline="-25000" dirty="0"/>
              <a:t>3</a:t>
            </a:r>
            <a:r>
              <a:rPr lang="en-US" altLang="en-US" dirty="0"/>
              <a:t> = {x </a:t>
            </a:r>
            <a:r>
              <a:rPr lang="en-US" altLang="en-US" dirty="0">
                <a:sym typeface="Symbol" panose="05050102010706020507" pitchFamily="18" charset="2"/>
              </a:rPr>
              <a:t></a:t>
            </a:r>
            <a:r>
              <a:rPr lang="en-US" altLang="en-US" dirty="0"/>
              <a:t> 0}, D</a:t>
            </a:r>
            <a:r>
              <a:rPr lang="en-US" altLang="en-US" baseline="-25000" dirty="0"/>
              <a:t>4</a:t>
            </a:r>
            <a:r>
              <a:rPr lang="en-US" altLang="en-US" dirty="0"/>
              <a:t>={x &gt; 0}</a:t>
            </a:r>
          </a:p>
          <a:p>
            <a:pPr lvl="1" eaLnBrk="1" hangingPunct="1"/>
            <a:r>
              <a:rPr lang="en-US" altLang="en-US" dirty="0"/>
              <a:t>Test set {x=48, x= </a:t>
            </a:r>
            <a:r>
              <a:rPr lang="en-US" altLang="en-US" dirty="0">
                <a:cs typeface="Times New Roman" panose="02020603050405020304" pitchFamily="18" charset="0"/>
              </a:rPr>
              <a:t>–</a:t>
            </a:r>
            <a:r>
              <a:rPr lang="en-US" altLang="en-US" dirty="0"/>
              <a:t>23} covers all the equivalence classes</a:t>
            </a:r>
          </a:p>
          <a:p>
            <a:pPr eaLnBrk="1" hangingPunct="1"/>
            <a:r>
              <a:rPr lang="en-US" altLang="en-US" dirty="0"/>
              <a:t>On one extreme we can make each equivalence class have only one element which turns into exhaustive testing</a:t>
            </a:r>
          </a:p>
          <a:p>
            <a:pPr eaLnBrk="1" hangingPunct="1"/>
            <a:r>
              <a:rPr lang="en-US" altLang="en-US" dirty="0"/>
              <a:t>The other extreme is choosing the whole input domain D as an equivalence class which would mean that we will use only one test case </a:t>
            </a:r>
          </a:p>
          <a:p>
            <a:pPr eaLnBrk="1" hangingPunct="1"/>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7170" name="Rectangle 2"/>
          <p:cNvSpPr>
            <a:spLocks noGrp="1" noChangeArrowheads="1"/>
          </p:cNvSpPr>
          <p:nvPr>
            <p:ph type="title"/>
          </p:nvPr>
        </p:nvSpPr>
        <p:spPr>
          <a:xfrm>
            <a:off x="628650" y="-152400"/>
            <a:ext cx="7886700" cy="1325563"/>
          </a:xfrm>
        </p:spPr>
        <p:txBody>
          <a:bodyPr/>
          <a:lstStyle/>
          <a:p>
            <a:pPr eaLnBrk="1" hangingPunct="1">
              <a:defRPr/>
            </a:pPr>
            <a:r>
              <a:rPr lang="en-US" dirty="0">
                <a:cs typeface="+mj-cs"/>
              </a:rPr>
              <a:t>Testing Boundary Conditions</a:t>
            </a:r>
          </a:p>
        </p:txBody>
      </p:sp>
      <p:sp>
        <p:nvSpPr>
          <p:cNvPr id="1927171" name="Rectangle 3"/>
          <p:cNvSpPr>
            <a:spLocks noGrp="1" noChangeArrowheads="1"/>
          </p:cNvSpPr>
          <p:nvPr>
            <p:ph idx="1"/>
          </p:nvPr>
        </p:nvSpPr>
        <p:spPr>
          <a:xfrm>
            <a:off x="628650" y="1143000"/>
            <a:ext cx="7886700" cy="4351338"/>
          </a:xfrm>
        </p:spPr>
        <p:txBody>
          <a:bodyPr>
            <a:normAutofit lnSpcReduction="10000"/>
          </a:bodyPr>
          <a:lstStyle/>
          <a:p>
            <a:pPr eaLnBrk="1" hangingPunct="1">
              <a:defRPr/>
            </a:pPr>
            <a:r>
              <a:rPr lang="en-US" dirty="0">
                <a:cs typeface="+mn-cs"/>
              </a:rPr>
              <a:t>For each range [</a:t>
            </a:r>
            <a:r>
              <a:rPr lang="en-US" i="1" dirty="0">
                <a:cs typeface="+mn-cs"/>
              </a:rPr>
              <a:t>R</a:t>
            </a:r>
            <a:r>
              <a:rPr lang="en-US" i="1" baseline="-25000" dirty="0">
                <a:cs typeface="+mn-cs"/>
              </a:rPr>
              <a:t>1</a:t>
            </a:r>
            <a:r>
              <a:rPr lang="en-US" dirty="0">
                <a:cs typeface="+mn-cs"/>
              </a:rPr>
              <a:t>, </a:t>
            </a:r>
            <a:r>
              <a:rPr lang="en-US" i="1" dirty="0">
                <a:cs typeface="+mn-cs"/>
              </a:rPr>
              <a:t>R</a:t>
            </a:r>
            <a:r>
              <a:rPr lang="en-US" i="1" baseline="-25000" dirty="0">
                <a:cs typeface="+mn-cs"/>
              </a:rPr>
              <a:t>2</a:t>
            </a:r>
            <a:r>
              <a:rPr lang="en-US" dirty="0">
                <a:cs typeface="+mn-cs"/>
              </a:rPr>
              <a:t>] listed in either </a:t>
            </a:r>
          </a:p>
          <a:p>
            <a:pPr marL="0" indent="0" eaLnBrk="1" hangingPunct="1">
              <a:buNone/>
              <a:defRPr/>
            </a:pPr>
            <a:r>
              <a:rPr lang="en-US" dirty="0">
                <a:cs typeface="+mn-cs"/>
              </a:rPr>
              <a:t>the input or output specifications, </a:t>
            </a:r>
          </a:p>
          <a:p>
            <a:pPr marL="0" indent="0" eaLnBrk="1" hangingPunct="1">
              <a:buNone/>
              <a:defRPr/>
            </a:pPr>
            <a:r>
              <a:rPr lang="en-US" dirty="0">
                <a:cs typeface="+mn-cs"/>
              </a:rPr>
              <a:t>choose five cases:</a:t>
            </a:r>
          </a:p>
          <a:p>
            <a:pPr lvl="1" eaLnBrk="1" hangingPunct="1">
              <a:defRPr/>
            </a:pPr>
            <a:r>
              <a:rPr lang="en-US" dirty="0"/>
              <a:t>Values less than </a:t>
            </a:r>
            <a:r>
              <a:rPr lang="en-US" i="1" dirty="0"/>
              <a:t>R</a:t>
            </a:r>
            <a:r>
              <a:rPr lang="en-US" i="1" baseline="-25000" dirty="0"/>
              <a:t>1</a:t>
            </a:r>
            <a:endParaRPr lang="en-US" dirty="0"/>
          </a:p>
          <a:p>
            <a:pPr lvl="1" eaLnBrk="1" hangingPunct="1">
              <a:defRPr/>
            </a:pPr>
            <a:r>
              <a:rPr lang="en-US" dirty="0"/>
              <a:t>Values equal to </a:t>
            </a:r>
            <a:r>
              <a:rPr lang="en-US" i="1" dirty="0"/>
              <a:t>R</a:t>
            </a:r>
            <a:r>
              <a:rPr lang="en-US" i="1" baseline="-25000" dirty="0"/>
              <a:t>1</a:t>
            </a:r>
            <a:endParaRPr lang="en-US" dirty="0"/>
          </a:p>
          <a:p>
            <a:pPr lvl="1" eaLnBrk="1" hangingPunct="1">
              <a:defRPr/>
            </a:pPr>
            <a:r>
              <a:rPr lang="en-US" dirty="0"/>
              <a:t>Values greater than </a:t>
            </a:r>
            <a:r>
              <a:rPr lang="en-US" i="1" dirty="0"/>
              <a:t>R</a:t>
            </a:r>
            <a:r>
              <a:rPr lang="en-US" i="1" baseline="-25000" dirty="0"/>
              <a:t>1</a:t>
            </a:r>
            <a:r>
              <a:rPr lang="en-US" dirty="0"/>
              <a:t> but less than </a:t>
            </a:r>
            <a:r>
              <a:rPr lang="en-US" i="1" dirty="0"/>
              <a:t>R</a:t>
            </a:r>
            <a:r>
              <a:rPr lang="en-US" i="1" baseline="-25000" dirty="0"/>
              <a:t>2</a:t>
            </a:r>
            <a:endParaRPr lang="en-US" dirty="0"/>
          </a:p>
          <a:p>
            <a:pPr lvl="1" eaLnBrk="1" hangingPunct="1">
              <a:defRPr/>
            </a:pPr>
            <a:r>
              <a:rPr lang="en-US" dirty="0"/>
              <a:t>Values equal to </a:t>
            </a:r>
            <a:r>
              <a:rPr lang="en-US" i="1" dirty="0"/>
              <a:t>R</a:t>
            </a:r>
            <a:r>
              <a:rPr lang="en-US" i="1" baseline="-25000" dirty="0"/>
              <a:t>2</a:t>
            </a:r>
            <a:endParaRPr lang="en-US" dirty="0"/>
          </a:p>
          <a:p>
            <a:pPr lvl="1" eaLnBrk="1" hangingPunct="1">
              <a:defRPr/>
            </a:pPr>
            <a:r>
              <a:rPr lang="en-US" dirty="0"/>
              <a:t>Values greater than </a:t>
            </a:r>
            <a:r>
              <a:rPr lang="en-US" i="1" dirty="0"/>
              <a:t>R</a:t>
            </a:r>
            <a:r>
              <a:rPr lang="en-US" i="1" baseline="-25000" dirty="0"/>
              <a:t>2</a:t>
            </a:r>
            <a:endParaRPr lang="en-US" dirty="0"/>
          </a:p>
          <a:p>
            <a:pPr eaLnBrk="1" hangingPunct="1">
              <a:defRPr/>
            </a:pPr>
            <a:r>
              <a:rPr lang="en-US" dirty="0">
                <a:cs typeface="+mn-cs"/>
              </a:rPr>
              <a:t>For unordered sets select two values</a:t>
            </a:r>
          </a:p>
          <a:p>
            <a:pPr lvl="1" eaLnBrk="1" hangingPunct="1">
              <a:defRPr/>
            </a:pPr>
            <a:r>
              <a:rPr lang="en-US" dirty="0"/>
              <a:t>1) in, 2) not in</a:t>
            </a:r>
          </a:p>
          <a:p>
            <a:pPr eaLnBrk="1" hangingPunct="1">
              <a:defRPr/>
            </a:pPr>
            <a:r>
              <a:rPr lang="en-US" dirty="0">
                <a:cs typeface="+mn-cs"/>
              </a:rPr>
              <a:t>For equality select 2 values</a:t>
            </a:r>
          </a:p>
          <a:p>
            <a:pPr lvl="1" eaLnBrk="1" hangingPunct="1">
              <a:defRPr/>
            </a:pPr>
            <a:r>
              <a:rPr lang="en-US" dirty="0"/>
              <a:t>1) equal, 2) not equal</a:t>
            </a:r>
          </a:p>
          <a:p>
            <a:pPr eaLnBrk="1" hangingPunct="1">
              <a:defRPr/>
            </a:pPr>
            <a:r>
              <a:rPr lang="en-US" dirty="0">
                <a:cs typeface="+mn-cs"/>
              </a:rPr>
              <a:t>For sets, lists select two cases</a:t>
            </a:r>
          </a:p>
          <a:p>
            <a:pPr lvl="1" eaLnBrk="1" hangingPunct="1">
              <a:defRPr/>
            </a:pPr>
            <a:r>
              <a:rPr lang="en-US" dirty="0"/>
              <a:t>1) empty, 2) not empty</a:t>
            </a:r>
          </a:p>
        </p:txBody>
      </p:sp>
      <p:sp>
        <p:nvSpPr>
          <p:cNvPr id="1927172" name="Line 4"/>
          <p:cNvSpPr>
            <a:spLocks noChangeShapeType="1"/>
          </p:cNvSpPr>
          <p:nvPr/>
        </p:nvSpPr>
        <p:spPr bwMode="auto">
          <a:xfrm>
            <a:off x="5410200" y="2057400"/>
            <a:ext cx="3505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27173" name="Oval 5"/>
          <p:cNvSpPr>
            <a:spLocks noChangeArrowheads="1"/>
          </p:cNvSpPr>
          <p:nvPr/>
        </p:nvSpPr>
        <p:spPr bwMode="auto">
          <a:xfrm>
            <a:off x="6400800" y="19812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27174" name="Oval 6"/>
          <p:cNvSpPr>
            <a:spLocks noChangeArrowheads="1"/>
          </p:cNvSpPr>
          <p:nvPr/>
        </p:nvSpPr>
        <p:spPr bwMode="auto">
          <a:xfrm>
            <a:off x="7924800" y="19812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27175" name="Line 7"/>
          <p:cNvSpPr>
            <a:spLocks noChangeShapeType="1"/>
          </p:cNvSpPr>
          <p:nvPr/>
        </p:nvSpPr>
        <p:spPr bwMode="auto">
          <a:xfrm flipV="1">
            <a:off x="5791200" y="2057400"/>
            <a:ext cx="0" cy="45720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27176" name="Line 8"/>
          <p:cNvSpPr>
            <a:spLocks noChangeShapeType="1"/>
          </p:cNvSpPr>
          <p:nvPr/>
        </p:nvSpPr>
        <p:spPr bwMode="auto">
          <a:xfrm flipV="1">
            <a:off x="6477000" y="2133600"/>
            <a:ext cx="0" cy="38100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27177" name="Line 9"/>
          <p:cNvSpPr>
            <a:spLocks noChangeShapeType="1"/>
          </p:cNvSpPr>
          <p:nvPr/>
        </p:nvSpPr>
        <p:spPr bwMode="auto">
          <a:xfrm flipV="1">
            <a:off x="7239000" y="2057400"/>
            <a:ext cx="0" cy="45720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27178" name="Line 10"/>
          <p:cNvSpPr>
            <a:spLocks noChangeShapeType="1"/>
          </p:cNvSpPr>
          <p:nvPr/>
        </p:nvSpPr>
        <p:spPr bwMode="auto">
          <a:xfrm flipV="1">
            <a:off x="8001000" y="2133600"/>
            <a:ext cx="0" cy="38100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27179" name="Line 11"/>
          <p:cNvSpPr>
            <a:spLocks noChangeShapeType="1"/>
          </p:cNvSpPr>
          <p:nvPr/>
        </p:nvSpPr>
        <p:spPr bwMode="auto">
          <a:xfrm flipV="1">
            <a:off x="8534400" y="2057400"/>
            <a:ext cx="0" cy="45720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27180" name="Text Box 12"/>
          <p:cNvSpPr txBox="1">
            <a:spLocks noChangeArrowheads="1"/>
          </p:cNvSpPr>
          <p:nvPr/>
        </p:nvSpPr>
        <p:spPr bwMode="auto">
          <a:xfrm>
            <a:off x="6324600" y="1524000"/>
            <a:ext cx="4000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i="1">
                <a:latin typeface="Times New Roman" charset="0"/>
                <a:ea typeface="ＭＳ Ｐゴシック" charset="0"/>
              </a:rPr>
              <a:t>R</a:t>
            </a:r>
            <a:r>
              <a:rPr lang="en-US" sz="1800" i="1" baseline="-25000">
                <a:latin typeface="Times New Roman" charset="0"/>
                <a:ea typeface="ＭＳ Ｐゴシック" charset="0"/>
              </a:rPr>
              <a:t>1</a:t>
            </a:r>
            <a:endParaRPr lang="en-US" sz="1800" i="1">
              <a:latin typeface="Times New Roman" charset="0"/>
              <a:ea typeface="ＭＳ Ｐゴシック" charset="0"/>
            </a:endParaRPr>
          </a:p>
        </p:txBody>
      </p:sp>
      <p:sp>
        <p:nvSpPr>
          <p:cNvPr id="1927181" name="Text Box 13"/>
          <p:cNvSpPr txBox="1">
            <a:spLocks noChangeArrowheads="1"/>
          </p:cNvSpPr>
          <p:nvPr/>
        </p:nvSpPr>
        <p:spPr bwMode="auto">
          <a:xfrm>
            <a:off x="7772400" y="1524000"/>
            <a:ext cx="4000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i="1">
                <a:latin typeface="Times New Roman" charset="0"/>
                <a:ea typeface="ＭＳ Ｐゴシック" charset="0"/>
              </a:rPr>
              <a:t>R</a:t>
            </a:r>
            <a:r>
              <a:rPr lang="en-US" sz="1800" i="1" baseline="-25000">
                <a:latin typeface="Times New Roman" charset="0"/>
                <a:ea typeface="ＭＳ Ｐゴシック" charset="0"/>
              </a:rPr>
              <a:t>2</a:t>
            </a:r>
            <a:endParaRPr lang="en-US" sz="1800" i="1">
              <a:latin typeface="Times New Roman" charset="0"/>
              <a:ea typeface="ＭＳ Ｐゴシック"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8194" name="Rectangle 2"/>
          <p:cNvSpPr>
            <a:spLocks noGrp="1" noChangeArrowheads="1"/>
          </p:cNvSpPr>
          <p:nvPr>
            <p:ph type="title"/>
          </p:nvPr>
        </p:nvSpPr>
        <p:spPr>
          <a:xfrm>
            <a:off x="628650" y="-228600"/>
            <a:ext cx="7886700" cy="1325563"/>
          </a:xfrm>
        </p:spPr>
        <p:txBody>
          <a:bodyPr/>
          <a:lstStyle/>
          <a:p>
            <a:pPr eaLnBrk="1" hangingPunct="1">
              <a:defRPr/>
            </a:pPr>
            <a:r>
              <a:rPr lang="en-US" dirty="0">
                <a:cs typeface="+mj-cs"/>
              </a:rPr>
              <a:t>Testing Boundary Conditions</a:t>
            </a:r>
          </a:p>
        </p:txBody>
      </p:sp>
      <p:sp>
        <p:nvSpPr>
          <p:cNvPr id="1928195" name="Rectangle 3"/>
          <p:cNvSpPr>
            <a:spLocks noGrp="1" noChangeArrowheads="1"/>
          </p:cNvSpPr>
          <p:nvPr>
            <p:ph idx="1"/>
          </p:nvPr>
        </p:nvSpPr>
        <p:spPr/>
        <p:txBody>
          <a:bodyPr/>
          <a:lstStyle/>
          <a:p>
            <a:pPr eaLnBrk="1" hangingPunct="1">
              <a:defRPr/>
            </a:pPr>
            <a:r>
              <a:rPr lang="en-US">
                <a:cs typeface="+mn-cs"/>
              </a:rPr>
              <a:t>For the factorial example, ranges for variable </a:t>
            </a:r>
            <a:r>
              <a:rPr lang="en-US" i="1">
                <a:cs typeface="+mn-cs"/>
              </a:rPr>
              <a:t>n</a:t>
            </a:r>
            <a:r>
              <a:rPr lang="en-US">
                <a:cs typeface="+mn-cs"/>
              </a:rPr>
              <a:t> are:</a:t>
            </a:r>
          </a:p>
          <a:p>
            <a:pPr lvl="1" eaLnBrk="1" hangingPunct="1">
              <a:defRPr/>
            </a:pPr>
            <a:r>
              <a:rPr lang="en-US"/>
              <a:t>[</a:t>
            </a:r>
            <a:r>
              <a:rPr lang="en-US">
                <a:sym typeface="Symbol" charset="0"/>
              </a:rPr>
              <a:t>, 0], [0,20], [20,200], [200, ]</a:t>
            </a:r>
          </a:p>
          <a:p>
            <a:pPr lvl="1" eaLnBrk="1" hangingPunct="1">
              <a:defRPr/>
            </a:pPr>
            <a:r>
              <a:rPr lang="en-US">
                <a:sym typeface="Symbol" charset="0"/>
              </a:rPr>
              <a:t>A possible test set:</a:t>
            </a:r>
          </a:p>
          <a:p>
            <a:pPr lvl="2" eaLnBrk="1" hangingPunct="1">
              <a:defRPr/>
            </a:pPr>
            <a:r>
              <a:rPr lang="en-US">
                <a:sym typeface="Symbol" charset="0"/>
              </a:rPr>
              <a:t>{n = -5, n=0, n=11, n=20, n= 25, n=200, n= 3000}</a:t>
            </a:r>
          </a:p>
          <a:p>
            <a:pPr lvl="1" eaLnBrk="1" hangingPunct="1">
              <a:defRPr/>
            </a:pPr>
            <a:r>
              <a:rPr lang="en-US">
                <a:sym typeface="Symbol" charset="0"/>
              </a:rPr>
              <a:t>If we know the maximum and minimum values that </a:t>
            </a:r>
            <a:r>
              <a:rPr lang="en-US" i="1">
                <a:sym typeface="Symbol" charset="0"/>
              </a:rPr>
              <a:t>n</a:t>
            </a:r>
            <a:r>
              <a:rPr lang="en-US">
                <a:sym typeface="Symbol" charset="0"/>
              </a:rPr>
              <a:t> can take we can also add those </a:t>
            </a:r>
            <a:r>
              <a:rPr lang="en-US" i="1">
                <a:sym typeface="Symbol" charset="0"/>
              </a:rPr>
              <a:t>n</a:t>
            </a:r>
            <a:r>
              <a:rPr lang="en-US">
                <a:sym typeface="Symbol" charset="0"/>
              </a:rPr>
              <a:t>=MIN, </a:t>
            </a:r>
            <a:r>
              <a:rPr lang="en-US" i="1">
                <a:sym typeface="Symbol" charset="0"/>
              </a:rPr>
              <a:t>n</a:t>
            </a:r>
            <a:r>
              <a:rPr lang="en-US">
                <a:sym typeface="Symbol" charset="0"/>
              </a:rPr>
              <a:t>=MAX to the test set.</a:t>
            </a:r>
          </a:p>
          <a:p>
            <a:pPr lvl="1" eaLnBrk="1" hangingPunct="1">
              <a:defRPr/>
            </a:pPr>
            <a:endParaRPr lang="en-US"/>
          </a:p>
          <a:p>
            <a:pPr lvl="1" eaLnBrk="1" hangingPunct="1">
              <a:defRPr/>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9218" name="Rectangle 2"/>
          <p:cNvSpPr>
            <a:spLocks noGrp="1" noChangeArrowheads="1"/>
          </p:cNvSpPr>
          <p:nvPr>
            <p:ph type="title"/>
          </p:nvPr>
        </p:nvSpPr>
        <p:spPr>
          <a:xfrm>
            <a:off x="628650" y="-152400"/>
            <a:ext cx="7886700" cy="1325563"/>
          </a:xfrm>
        </p:spPr>
        <p:txBody>
          <a:bodyPr/>
          <a:lstStyle/>
          <a:p>
            <a:pPr eaLnBrk="1" hangingPunct="1">
              <a:defRPr/>
            </a:pPr>
            <a:r>
              <a:rPr lang="en-US" dirty="0">
                <a:cs typeface="+mj-cs"/>
              </a:rPr>
              <a:t>Structural Testing, White-Box Testing</a:t>
            </a:r>
          </a:p>
        </p:txBody>
      </p:sp>
      <p:sp>
        <p:nvSpPr>
          <p:cNvPr id="1929219" name="Rectangle 3"/>
          <p:cNvSpPr>
            <a:spLocks noGrp="1" noChangeArrowheads="1"/>
          </p:cNvSpPr>
          <p:nvPr>
            <p:ph idx="1"/>
          </p:nvPr>
        </p:nvSpPr>
        <p:spPr/>
        <p:txBody>
          <a:bodyPr/>
          <a:lstStyle/>
          <a:p>
            <a:pPr eaLnBrk="1" hangingPunct="1">
              <a:defRPr/>
            </a:pPr>
            <a:r>
              <a:rPr lang="en-US">
                <a:cs typeface="+mn-cs"/>
              </a:rPr>
              <a:t>Structural Testing</a:t>
            </a:r>
          </a:p>
          <a:p>
            <a:pPr lvl="1" eaLnBrk="1" hangingPunct="1">
              <a:defRPr/>
            </a:pPr>
            <a:r>
              <a:rPr lang="en-US"/>
              <a:t>the test data is derived from the structure of the software</a:t>
            </a:r>
          </a:p>
          <a:p>
            <a:pPr lvl="1" eaLnBrk="1" hangingPunct="1">
              <a:defRPr/>
            </a:pPr>
            <a:endParaRPr lang="en-US"/>
          </a:p>
          <a:p>
            <a:pPr lvl="1" eaLnBrk="1" hangingPunct="1">
              <a:defRPr/>
            </a:pPr>
            <a:r>
              <a:rPr lang="en-US" b="1"/>
              <a:t>white-box testing</a:t>
            </a:r>
            <a:r>
              <a:rPr lang="en-US"/>
              <a:t>: the internal structure of the software is taken into account to derive the test cases</a:t>
            </a:r>
          </a:p>
          <a:p>
            <a:pPr lvl="1" eaLnBrk="1" hangingPunct="1">
              <a:defRPr/>
            </a:pPr>
            <a:endParaRPr lang="en-US"/>
          </a:p>
          <a:p>
            <a:pPr eaLnBrk="1" hangingPunct="1">
              <a:defRPr/>
            </a:pPr>
            <a:r>
              <a:rPr lang="en-US">
                <a:cs typeface="+mn-cs"/>
              </a:rPr>
              <a:t>One of the basic questions in testing:</a:t>
            </a:r>
          </a:p>
          <a:p>
            <a:pPr lvl="1" eaLnBrk="1" hangingPunct="1">
              <a:defRPr/>
            </a:pPr>
            <a:r>
              <a:rPr lang="en-US"/>
              <a:t>when should we stop adding new test cases to our test set?</a:t>
            </a:r>
          </a:p>
          <a:p>
            <a:pPr lvl="1" eaLnBrk="1" hangingPunct="1">
              <a:defRPr/>
            </a:pPr>
            <a:r>
              <a:rPr lang="en-US"/>
              <a:t>Coverage metrics are used to address this question</a:t>
            </a:r>
          </a:p>
          <a:p>
            <a:pPr lvl="1" eaLnBrk="1" hangingPunct="1">
              <a:defRPr/>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0242" name="Rectangle 2"/>
          <p:cNvSpPr>
            <a:spLocks noGrp="1" noChangeArrowheads="1"/>
          </p:cNvSpPr>
          <p:nvPr>
            <p:ph type="title"/>
          </p:nvPr>
        </p:nvSpPr>
        <p:spPr>
          <a:xfrm>
            <a:off x="628650" y="-228600"/>
            <a:ext cx="7886700" cy="1325563"/>
          </a:xfrm>
        </p:spPr>
        <p:txBody>
          <a:bodyPr/>
          <a:lstStyle/>
          <a:p>
            <a:pPr eaLnBrk="1" hangingPunct="1">
              <a:defRPr/>
            </a:pPr>
            <a:r>
              <a:rPr lang="en-US" dirty="0">
                <a:cs typeface="+mj-cs"/>
              </a:rPr>
              <a:t>Coverage Metrics</a:t>
            </a:r>
          </a:p>
        </p:txBody>
      </p:sp>
      <p:sp>
        <p:nvSpPr>
          <p:cNvPr id="1930243" name="Rectangle 3"/>
          <p:cNvSpPr>
            <a:spLocks noGrp="1" noChangeArrowheads="1"/>
          </p:cNvSpPr>
          <p:nvPr>
            <p:ph idx="1"/>
          </p:nvPr>
        </p:nvSpPr>
        <p:spPr>
          <a:xfrm>
            <a:off x="628650" y="1143000"/>
            <a:ext cx="7886700" cy="4351338"/>
          </a:xfrm>
        </p:spPr>
        <p:txBody>
          <a:bodyPr/>
          <a:lstStyle/>
          <a:p>
            <a:pPr eaLnBrk="1" hangingPunct="1">
              <a:lnSpc>
                <a:spcPct val="90000"/>
              </a:lnSpc>
              <a:defRPr/>
            </a:pPr>
            <a:r>
              <a:rPr lang="en-US" dirty="0">
                <a:cs typeface="+mn-cs"/>
              </a:rPr>
              <a:t>Coverage metrics</a:t>
            </a:r>
          </a:p>
          <a:p>
            <a:pPr lvl="1" eaLnBrk="1" hangingPunct="1">
              <a:lnSpc>
                <a:spcPct val="90000"/>
              </a:lnSpc>
              <a:defRPr/>
            </a:pPr>
            <a:r>
              <a:rPr lang="en-US" b="1" i="1" dirty="0">
                <a:solidFill>
                  <a:srgbClr val="FF0000"/>
                </a:solidFill>
              </a:rPr>
              <a:t>Statement coverage</a:t>
            </a:r>
            <a:r>
              <a:rPr lang="en-US" dirty="0"/>
              <a:t>: all statements in the programs should be executed at least once</a:t>
            </a:r>
          </a:p>
          <a:p>
            <a:pPr lvl="1" eaLnBrk="1" hangingPunct="1">
              <a:lnSpc>
                <a:spcPct val="90000"/>
              </a:lnSpc>
              <a:defRPr/>
            </a:pPr>
            <a:r>
              <a:rPr lang="en-US" b="1" i="1" dirty="0">
                <a:solidFill>
                  <a:srgbClr val="FF0000"/>
                </a:solidFill>
              </a:rPr>
              <a:t>Branch coverage</a:t>
            </a:r>
            <a:r>
              <a:rPr lang="en-US" dirty="0"/>
              <a:t>: all branches in the program should be executed at least once</a:t>
            </a:r>
          </a:p>
          <a:p>
            <a:pPr lvl="1" eaLnBrk="1" hangingPunct="1">
              <a:lnSpc>
                <a:spcPct val="90000"/>
              </a:lnSpc>
              <a:defRPr/>
            </a:pPr>
            <a:r>
              <a:rPr lang="en-US" b="1" i="1" dirty="0">
                <a:solidFill>
                  <a:srgbClr val="FF0000"/>
                </a:solidFill>
              </a:rPr>
              <a:t>Path coverage</a:t>
            </a:r>
            <a:r>
              <a:rPr lang="en-US" dirty="0"/>
              <a:t>: all execution paths in the program should be executed at least once</a:t>
            </a:r>
          </a:p>
          <a:p>
            <a:pPr eaLnBrk="1" hangingPunct="1">
              <a:lnSpc>
                <a:spcPct val="90000"/>
              </a:lnSpc>
              <a:defRPr/>
            </a:pPr>
            <a:r>
              <a:rPr lang="en-US" dirty="0">
                <a:cs typeface="+mn-cs"/>
              </a:rPr>
              <a:t>The best case would be to execute all paths through the code, but there are some problems with this:</a:t>
            </a:r>
          </a:p>
          <a:p>
            <a:pPr lvl="1" eaLnBrk="1" hangingPunct="1">
              <a:lnSpc>
                <a:spcPct val="90000"/>
              </a:lnSpc>
              <a:defRPr/>
            </a:pPr>
            <a:r>
              <a:rPr lang="en-US" dirty="0"/>
              <a:t>the number of paths increases fast with the number of branches in the program</a:t>
            </a:r>
          </a:p>
          <a:p>
            <a:pPr lvl="1" eaLnBrk="1" hangingPunct="1">
              <a:lnSpc>
                <a:spcPct val="90000"/>
              </a:lnSpc>
              <a:defRPr/>
            </a:pPr>
            <a:r>
              <a:rPr lang="en-US" dirty="0"/>
              <a:t>the number of executions of a loop may depend on the input variables and hence may not be possible to determine</a:t>
            </a:r>
          </a:p>
          <a:p>
            <a:pPr lvl="1" eaLnBrk="1" hangingPunct="1">
              <a:lnSpc>
                <a:spcPct val="90000"/>
              </a:lnSpc>
              <a:defRPr/>
            </a:pPr>
            <a:r>
              <a:rPr lang="en-US" dirty="0"/>
              <a:t>most of the paths can be infeasible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1266" name="Rectangle 2"/>
          <p:cNvSpPr>
            <a:spLocks noGrp="1" noChangeArrowheads="1"/>
          </p:cNvSpPr>
          <p:nvPr>
            <p:ph type="title"/>
          </p:nvPr>
        </p:nvSpPr>
        <p:spPr>
          <a:xfrm>
            <a:off x="628650" y="-152400"/>
            <a:ext cx="7886700" cy="1325563"/>
          </a:xfrm>
        </p:spPr>
        <p:txBody>
          <a:bodyPr/>
          <a:lstStyle/>
          <a:p>
            <a:pPr eaLnBrk="1" hangingPunct="1">
              <a:defRPr/>
            </a:pPr>
            <a:r>
              <a:rPr lang="en-US">
                <a:cs typeface="+mj-cs"/>
              </a:rPr>
              <a:t>Statement Coverage</a:t>
            </a:r>
          </a:p>
        </p:txBody>
      </p:sp>
      <p:sp>
        <p:nvSpPr>
          <p:cNvPr id="1931267" name="Rectangle 3"/>
          <p:cNvSpPr>
            <a:spLocks noGrp="1" noChangeArrowheads="1"/>
          </p:cNvSpPr>
          <p:nvPr>
            <p:ph idx="1"/>
          </p:nvPr>
        </p:nvSpPr>
        <p:spPr>
          <a:xfrm>
            <a:off x="681038" y="1231900"/>
            <a:ext cx="3667125" cy="5006975"/>
          </a:xfrm>
        </p:spPr>
        <p:txBody>
          <a:bodyPr/>
          <a:lstStyle/>
          <a:p>
            <a:pPr eaLnBrk="1" hangingPunct="1">
              <a:defRPr/>
            </a:pPr>
            <a:r>
              <a:rPr lang="en-US" dirty="0">
                <a:cs typeface="+mn-cs"/>
              </a:rPr>
              <a:t>Choose a test set </a:t>
            </a:r>
            <a:r>
              <a:rPr lang="en-US" i="1" dirty="0">
                <a:cs typeface="+mn-cs"/>
              </a:rPr>
              <a:t>T</a:t>
            </a:r>
            <a:r>
              <a:rPr lang="en-US" dirty="0">
                <a:cs typeface="+mn-cs"/>
              </a:rPr>
              <a:t> such that by executing program </a:t>
            </a:r>
            <a:r>
              <a:rPr lang="en-US" i="1" dirty="0">
                <a:cs typeface="+mn-cs"/>
              </a:rPr>
              <a:t>P</a:t>
            </a:r>
            <a:r>
              <a:rPr lang="en-US" dirty="0">
                <a:cs typeface="+mn-cs"/>
              </a:rPr>
              <a:t> for each test case in </a:t>
            </a:r>
            <a:r>
              <a:rPr lang="en-US" i="1" dirty="0">
                <a:cs typeface="+mn-cs"/>
              </a:rPr>
              <a:t>T</a:t>
            </a:r>
            <a:r>
              <a:rPr lang="en-US" dirty="0">
                <a:cs typeface="+mn-cs"/>
              </a:rPr>
              <a:t>, each basic statement of </a:t>
            </a:r>
            <a:r>
              <a:rPr lang="en-US" i="1" dirty="0">
                <a:cs typeface="+mn-cs"/>
              </a:rPr>
              <a:t>P</a:t>
            </a:r>
            <a:r>
              <a:rPr lang="en-US" dirty="0">
                <a:cs typeface="+mn-cs"/>
              </a:rPr>
              <a:t> is executed at least once</a:t>
            </a:r>
          </a:p>
          <a:p>
            <a:pPr eaLnBrk="1" hangingPunct="1">
              <a:defRPr/>
            </a:pPr>
            <a:r>
              <a:rPr lang="en-US" dirty="0">
                <a:cs typeface="+mn-cs"/>
              </a:rPr>
              <a:t>Executing a statement once and observing that it behaves correctly is not a guarantee for correctness, but it is an heuristic </a:t>
            </a:r>
          </a:p>
          <a:p>
            <a:pPr lvl="1" eaLnBrk="1" hangingPunct="1">
              <a:defRPr/>
            </a:pPr>
            <a:r>
              <a:rPr lang="en-US" dirty="0"/>
              <a:t> this goes for all testing efforts since in general checking correctness is undecidable</a:t>
            </a:r>
          </a:p>
          <a:p>
            <a:pPr eaLnBrk="1" hangingPunct="1">
              <a:defRPr/>
            </a:pPr>
            <a:endParaRPr lang="en-US" dirty="0">
              <a:cs typeface="+mn-cs"/>
            </a:endParaRPr>
          </a:p>
        </p:txBody>
      </p:sp>
      <p:sp>
        <p:nvSpPr>
          <p:cNvPr id="1931268" name="Rectangle 4"/>
          <p:cNvSpPr>
            <a:spLocks noChangeArrowheads="1"/>
          </p:cNvSpPr>
          <p:nvPr/>
        </p:nvSpPr>
        <p:spPr bwMode="auto">
          <a:xfrm>
            <a:off x="4876800" y="1524000"/>
            <a:ext cx="3886200" cy="2701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dirty="0">
                <a:latin typeface="Courier New" charset="0"/>
                <a:ea typeface="ＭＳ Ｐゴシック" charset="0"/>
              </a:rPr>
              <a:t>bool </a:t>
            </a:r>
            <a:r>
              <a:rPr lang="en-US" sz="1800" dirty="0" err="1">
                <a:latin typeface="Courier New" charset="0"/>
                <a:ea typeface="ＭＳ Ｐゴシック" charset="0"/>
              </a:rPr>
              <a:t>isEqual</a:t>
            </a:r>
            <a:r>
              <a:rPr lang="en-US" sz="1800" dirty="0">
                <a:latin typeface="Courier New" charset="0"/>
                <a:ea typeface="ＭＳ Ｐゴシック" charset="0"/>
              </a:rPr>
              <a:t>(</a:t>
            </a:r>
            <a:r>
              <a:rPr lang="en-US" sz="1800" dirty="0" err="1">
                <a:latin typeface="Courier New" charset="0"/>
                <a:ea typeface="ＭＳ Ｐゴシック" charset="0"/>
              </a:rPr>
              <a:t>int</a:t>
            </a:r>
            <a:r>
              <a:rPr lang="en-US" sz="1800" dirty="0">
                <a:latin typeface="Courier New" charset="0"/>
                <a:ea typeface="ＭＳ Ｐゴシック" charset="0"/>
              </a:rPr>
              <a:t> x, </a:t>
            </a:r>
            <a:r>
              <a:rPr lang="en-US" sz="1800" dirty="0" err="1">
                <a:latin typeface="Courier New" charset="0"/>
                <a:ea typeface="ＭＳ Ｐゴシック" charset="0"/>
              </a:rPr>
              <a:t>int</a:t>
            </a:r>
            <a:r>
              <a:rPr lang="en-US" sz="1800" dirty="0">
                <a:latin typeface="Courier New" charset="0"/>
                <a:ea typeface="ＭＳ Ｐゴシック" charset="0"/>
              </a:rPr>
              <a:t> y) </a:t>
            </a:r>
          </a:p>
          <a:p>
            <a:pPr>
              <a:defRPr/>
            </a:pPr>
            <a:r>
              <a:rPr lang="en-US" sz="1800" dirty="0">
                <a:latin typeface="Courier New" charset="0"/>
                <a:ea typeface="ＭＳ Ｐゴシック" charset="0"/>
              </a:rPr>
              <a:t>{</a:t>
            </a:r>
          </a:p>
          <a:p>
            <a:pPr>
              <a:defRPr/>
            </a:pPr>
            <a:r>
              <a:rPr lang="en-US" sz="1800" dirty="0">
                <a:latin typeface="Courier New" charset="0"/>
                <a:ea typeface="ＭＳ Ｐゴシック" charset="0"/>
              </a:rPr>
              <a:t>  if (x = y)</a:t>
            </a:r>
          </a:p>
          <a:p>
            <a:pPr>
              <a:defRPr/>
            </a:pPr>
            <a:r>
              <a:rPr lang="en-US" sz="1800" dirty="0">
                <a:latin typeface="Courier New" charset="0"/>
                <a:ea typeface="ＭＳ Ｐゴシック" charset="0"/>
              </a:rPr>
              <a:t>    z := false;</a:t>
            </a:r>
          </a:p>
          <a:p>
            <a:pPr>
              <a:defRPr/>
            </a:pPr>
            <a:r>
              <a:rPr lang="en-US" sz="1800" dirty="0">
                <a:latin typeface="Courier New" charset="0"/>
                <a:ea typeface="ＭＳ Ｐゴシック" charset="0"/>
              </a:rPr>
              <a:t>  else</a:t>
            </a:r>
          </a:p>
          <a:p>
            <a:pPr>
              <a:defRPr/>
            </a:pPr>
            <a:r>
              <a:rPr lang="en-US" sz="1800" dirty="0">
                <a:latin typeface="Courier New" charset="0"/>
                <a:ea typeface="ＭＳ Ｐゴシック" charset="0"/>
              </a:rPr>
              <a:t>    z := false;</a:t>
            </a:r>
          </a:p>
          <a:p>
            <a:pPr>
              <a:defRPr/>
            </a:pPr>
            <a:r>
              <a:rPr lang="en-US" sz="1800" dirty="0">
                <a:latin typeface="Courier New" charset="0"/>
                <a:ea typeface="ＭＳ Ｐゴシック" charset="0"/>
              </a:rPr>
              <a:t>  return z;</a:t>
            </a:r>
          </a:p>
          <a:p>
            <a:pPr>
              <a:defRPr/>
            </a:pPr>
            <a:r>
              <a:rPr lang="en-US" sz="1800" dirty="0">
                <a:latin typeface="Courier New" charset="0"/>
                <a:ea typeface="ＭＳ Ｐゴシック" charset="0"/>
              </a:rPr>
              <a:t>}</a:t>
            </a:r>
          </a:p>
          <a:p>
            <a:pPr>
              <a:spcBef>
                <a:spcPct val="50000"/>
              </a:spcBef>
              <a:defRPr/>
            </a:pPr>
            <a:endParaRPr lang="en-US" sz="1800" dirty="0">
              <a:latin typeface="Courier New" charset="0"/>
              <a:ea typeface="ＭＳ Ｐゴシック" charset="0"/>
            </a:endParaRPr>
          </a:p>
        </p:txBody>
      </p:sp>
      <p:sp>
        <p:nvSpPr>
          <p:cNvPr id="1931269" name="Rectangle 5"/>
          <p:cNvSpPr>
            <a:spLocks noChangeArrowheads="1"/>
          </p:cNvSpPr>
          <p:nvPr/>
        </p:nvSpPr>
        <p:spPr bwMode="auto">
          <a:xfrm>
            <a:off x="4953000" y="3962400"/>
            <a:ext cx="3962400" cy="2014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Courier New" charset="0"/>
                <a:ea typeface="ＭＳ Ｐゴシック" charset="0"/>
              </a:rPr>
              <a:t>int max(int x, int y) </a:t>
            </a:r>
          </a:p>
          <a:p>
            <a:pPr>
              <a:defRPr/>
            </a:pPr>
            <a:r>
              <a:rPr lang="en-US" sz="1800">
                <a:latin typeface="Courier New" charset="0"/>
                <a:ea typeface="ＭＳ Ｐゴシック" charset="0"/>
              </a:rPr>
              <a:t>{</a:t>
            </a:r>
          </a:p>
          <a:p>
            <a:pPr>
              <a:defRPr/>
            </a:pPr>
            <a:r>
              <a:rPr lang="en-US" sz="1800">
                <a:latin typeface="Courier New" charset="0"/>
                <a:ea typeface="ＭＳ Ｐゴシック" charset="0"/>
              </a:rPr>
              <a:t>  if (x &gt; y)</a:t>
            </a:r>
          </a:p>
          <a:p>
            <a:pPr>
              <a:defRPr/>
            </a:pPr>
            <a:r>
              <a:rPr lang="en-US" sz="1800">
                <a:latin typeface="Courier New" charset="0"/>
                <a:ea typeface="ＭＳ Ｐゴシック" charset="0"/>
              </a:rPr>
              <a:t>    return x;</a:t>
            </a:r>
          </a:p>
          <a:p>
            <a:pPr>
              <a:defRPr/>
            </a:pPr>
            <a:r>
              <a:rPr lang="en-US" sz="1800">
                <a:latin typeface="Courier New" charset="0"/>
                <a:ea typeface="ＭＳ Ｐゴシック" charset="0"/>
              </a:rPr>
              <a:t>  else</a:t>
            </a:r>
          </a:p>
          <a:p>
            <a:pPr>
              <a:defRPr/>
            </a:pPr>
            <a:r>
              <a:rPr lang="en-US" sz="1800">
                <a:latin typeface="Courier New" charset="0"/>
                <a:ea typeface="ＭＳ Ｐゴシック" charset="0"/>
              </a:rPr>
              <a:t>    return x;</a:t>
            </a:r>
          </a:p>
          <a:p>
            <a:pPr>
              <a:defRPr/>
            </a:pPr>
            <a:r>
              <a:rPr lang="en-US" sz="1800">
                <a:latin typeface="Courier New" charset="0"/>
                <a:ea typeface="ＭＳ Ｐゴシック"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2290" name="Rectangle 2"/>
          <p:cNvSpPr>
            <a:spLocks noGrp="1" noChangeArrowheads="1"/>
          </p:cNvSpPr>
          <p:nvPr>
            <p:ph type="title"/>
          </p:nvPr>
        </p:nvSpPr>
        <p:spPr>
          <a:xfrm>
            <a:off x="628650" y="-152400"/>
            <a:ext cx="7886700" cy="1325563"/>
          </a:xfrm>
        </p:spPr>
        <p:txBody>
          <a:bodyPr/>
          <a:lstStyle/>
          <a:p>
            <a:pPr eaLnBrk="1" hangingPunct="1">
              <a:defRPr/>
            </a:pPr>
            <a:r>
              <a:rPr lang="en-US" dirty="0">
                <a:cs typeface="+mj-cs"/>
              </a:rPr>
              <a:t>Statement Coverage</a:t>
            </a:r>
          </a:p>
        </p:txBody>
      </p:sp>
      <p:sp>
        <p:nvSpPr>
          <p:cNvPr id="1932291" name="Rectangle 3"/>
          <p:cNvSpPr>
            <a:spLocks noChangeArrowheads="1"/>
          </p:cNvSpPr>
          <p:nvPr/>
        </p:nvSpPr>
        <p:spPr bwMode="auto">
          <a:xfrm>
            <a:off x="228600" y="1524000"/>
            <a:ext cx="4572000" cy="338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urier New" panose="02070309020205020404" pitchFamily="49" charset="0"/>
              </a:rPr>
              <a:t>areTheyPositive(int x, int y) </a:t>
            </a:r>
          </a:p>
          <a:p>
            <a:pPr eaLnBrk="1" hangingPunct="1"/>
            <a:r>
              <a:rPr lang="en-US" altLang="en-US" sz="1800">
                <a:latin typeface="Courier New" panose="02070309020205020404" pitchFamily="49" charset="0"/>
              </a:rPr>
              <a:t>{ </a:t>
            </a:r>
          </a:p>
          <a:p>
            <a:pPr eaLnBrk="1" hangingPunct="1"/>
            <a:r>
              <a:rPr lang="en-US" altLang="en-US" sz="1800">
                <a:latin typeface="Courier New" panose="02070309020205020404" pitchFamily="49" charset="0"/>
              </a:rPr>
              <a:t>  if (x &gt;= 0)</a:t>
            </a:r>
          </a:p>
          <a:p>
            <a:pPr eaLnBrk="1" hangingPunct="1"/>
            <a:r>
              <a:rPr lang="en-US" altLang="en-US" sz="1800">
                <a:latin typeface="Courier New" panose="02070309020205020404" pitchFamily="49" charset="0"/>
              </a:rPr>
              <a:t>    print(</a:t>
            </a:r>
            <a:r>
              <a:rPr lang="ja-JP" altLang="en-US" sz="1800">
                <a:latin typeface="Arial" panose="020B0604020202020204" pitchFamily="34" charset="0"/>
              </a:rPr>
              <a:t>“</a:t>
            </a:r>
            <a:r>
              <a:rPr lang="en-US" altLang="ja-JP" sz="1800">
                <a:latin typeface="Courier New" panose="02070309020205020404" pitchFamily="49" charset="0"/>
              </a:rPr>
              <a:t>x is positive</a:t>
            </a:r>
            <a:r>
              <a:rPr lang="ja-JP" altLang="en-US" sz="1800">
                <a:latin typeface="Arial" panose="020B0604020202020204" pitchFamily="34" charset="0"/>
              </a:rPr>
              <a:t>”</a:t>
            </a:r>
            <a:r>
              <a:rPr lang="en-US" altLang="ja-JP" sz="1800">
                <a:latin typeface="Courier New" panose="02070309020205020404" pitchFamily="49" charset="0"/>
              </a:rPr>
              <a:t>);</a:t>
            </a:r>
          </a:p>
          <a:p>
            <a:pPr eaLnBrk="1" hangingPunct="1"/>
            <a:r>
              <a:rPr lang="en-US" altLang="en-US" sz="1800">
                <a:latin typeface="Courier New" panose="02070309020205020404" pitchFamily="49" charset="0"/>
              </a:rPr>
              <a:t>  else</a:t>
            </a:r>
          </a:p>
          <a:p>
            <a:pPr eaLnBrk="1" hangingPunct="1"/>
            <a:r>
              <a:rPr lang="en-US" altLang="en-US" sz="1800">
                <a:latin typeface="Courier New" panose="02070309020205020404" pitchFamily="49" charset="0"/>
              </a:rPr>
              <a:t>    print(</a:t>
            </a:r>
            <a:r>
              <a:rPr lang="ja-JP" altLang="en-US" sz="1800">
                <a:latin typeface="Arial" panose="020B0604020202020204" pitchFamily="34" charset="0"/>
              </a:rPr>
              <a:t>“</a:t>
            </a:r>
            <a:r>
              <a:rPr lang="en-US" altLang="ja-JP" sz="1800">
                <a:latin typeface="Courier New" panose="02070309020205020404" pitchFamily="49" charset="0"/>
              </a:rPr>
              <a:t>x is negative</a:t>
            </a:r>
            <a:r>
              <a:rPr lang="ja-JP" altLang="en-US" sz="1800">
                <a:latin typeface="Arial" panose="020B0604020202020204" pitchFamily="34" charset="0"/>
              </a:rPr>
              <a:t>”</a:t>
            </a:r>
            <a:r>
              <a:rPr lang="en-US" altLang="ja-JP" sz="1800">
                <a:latin typeface="Courier New" panose="02070309020205020404" pitchFamily="49" charset="0"/>
              </a:rPr>
              <a:t>);</a:t>
            </a:r>
          </a:p>
          <a:p>
            <a:pPr eaLnBrk="1" hangingPunct="1"/>
            <a:r>
              <a:rPr lang="en-US" altLang="en-US" sz="1800">
                <a:latin typeface="Courier New" panose="02070309020205020404" pitchFamily="49" charset="0"/>
              </a:rPr>
              <a:t>  if (y &gt;= 0)</a:t>
            </a:r>
          </a:p>
          <a:p>
            <a:pPr eaLnBrk="1" hangingPunct="1"/>
            <a:r>
              <a:rPr lang="en-US" altLang="en-US" sz="1800">
                <a:latin typeface="Courier New" panose="02070309020205020404" pitchFamily="49" charset="0"/>
              </a:rPr>
              <a:t>    print(</a:t>
            </a:r>
            <a:r>
              <a:rPr lang="ja-JP" altLang="en-US" sz="1800">
                <a:latin typeface="Arial" panose="020B0604020202020204" pitchFamily="34" charset="0"/>
              </a:rPr>
              <a:t>“</a:t>
            </a:r>
            <a:r>
              <a:rPr lang="en-US" altLang="ja-JP" sz="1800">
                <a:latin typeface="Courier New" panose="02070309020205020404" pitchFamily="49" charset="0"/>
              </a:rPr>
              <a:t>y is positive</a:t>
            </a:r>
            <a:r>
              <a:rPr lang="ja-JP" altLang="en-US" sz="1800">
                <a:latin typeface="Arial" panose="020B0604020202020204" pitchFamily="34" charset="0"/>
              </a:rPr>
              <a:t>”</a:t>
            </a:r>
            <a:r>
              <a:rPr lang="en-US" altLang="ja-JP" sz="1800">
                <a:latin typeface="Courier New" panose="02070309020205020404" pitchFamily="49" charset="0"/>
              </a:rPr>
              <a:t>);</a:t>
            </a:r>
          </a:p>
          <a:p>
            <a:pPr eaLnBrk="1" hangingPunct="1"/>
            <a:r>
              <a:rPr lang="en-US" altLang="en-US" sz="1800">
                <a:latin typeface="Courier New" panose="02070309020205020404" pitchFamily="49" charset="0"/>
              </a:rPr>
              <a:t>  else</a:t>
            </a:r>
          </a:p>
          <a:p>
            <a:pPr lvl="1" eaLnBrk="1" hangingPunct="1"/>
            <a:r>
              <a:rPr lang="en-US" altLang="en-US" sz="1800">
                <a:latin typeface="Courier New" panose="02070309020205020404" pitchFamily="49" charset="0"/>
              </a:rPr>
              <a:t> print(</a:t>
            </a:r>
            <a:r>
              <a:rPr lang="ja-JP" altLang="en-US" sz="1800">
                <a:latin typeface="Arial" panose="020B0604020202020204" pitchFamily="34" charset="0"/>
              </a:rPr>
              <a:t>“</a:t>
            </a:r>
            <a:r>
              <a:rPr lang="en-US" altLang="ja-JP" sz="1800">
                <a:latin typeface="Courier New" panose="02070309020205020404" pitchFamily="49" charset="0"/>
              </a:rPr>
              <a:t>y is negative</a:t>
            </a:r>
            <a:r>
              <a:rPr lang="ja-JP" altLang="en-US" sz="1800">
                <a:latin typeface="Arial" panose="020B0604020202020204" pitchFamily="34" charset="0"/>
              </a:rPr>
              <a:t>”</a:t>
            </a:r>
            <a:r>
              <a:rPr lang="en-US" altLang="ja-JP" sz="1800">
                <a:latin typeface="Courier New" panose="02070309020205020404" pitchFamily="49" charset="0"/>
              </a:rPr>
              <a:t>);</a:t>
            </a:r>
          </a:p>
          <a:p>
            <a:pPr eaLnBrk="1" hangingPunct="1"/>
            <a:r>
              <a:rPr lang="en-US" altLang="en-US" sz="1800">
                <a:latin typeface="Courier New" panose="02070309020205020404" pitchFamily="49" charset="0"/>
              </a:rPr>
              <a:t>}</a:t>
            </a:r>
          </a:p>
          <a:p>
            <a:pPr eaLnBrk="1" hangingPunct="1"/>
            <a:endParaRPr lang="en-US" altLang="en-US" sz="1800">
              <a:latin typeface="Courier New" panose="02070309020205020404" pitchFamily="49" charset="0"/>
            </a:endParaRPr>
          </a:p>
        </p:txBody>
      </p:sp>
      <p:sp>
        <p:nvSpPr>
          <p:cNvPr id="1932292" name="Text Box 4"/>
          <p:cNvSpPr txBox="1">
            <a:spLocks noChangeArrowheads="1"/>
          </p:cNvSpPr>
          <p:nvPr/>
        </p:nvSpPr>
        <p:spPr bwMode="auto">
          <a:xfrm>
            <a:off x="4876800" y="1600200"/>
            <a:ext cx="3867150" cy="3113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Following test set will give us statement</a:t>
            </a:r>
          </a:p>
          <a:p>
            <a:pPr>
              <a:defRPr/>
            </a:pPr>
            <a:r>
              <a:rPr lang="en-US" sz="1800">
                <a:latin typeface="Times New Roman" charset="0"/>
                <a:ea typeface="ＭＳ Ｐゴシック" charset="0"/>
              </a:rPr>
              <a:t>coverage:</a:t>
            </a:r>
          </a:p>
          <a:p>
            <a:pPr>
              <a:defRPr/>
            </a:pPr>
            <a:r>
              <a:rPr lang="en-US" sz="1800">
                <a:latin typeface="Times New Roman" charset="0"/>
                <a:ea typeface="ＭＳ Ｐゴシック" charset="0"/>
              </a:rPr>
              <a:t>T</a:t>
            </a:r>
            <a:r>
              <a:rPr lang="en-US" sz="1800" baseline="-25000">
                <a:latin typeface="Times New Roman" charset="0"/>
                <a:ea typeface="ＭＳ Ｐゴシック" charset="0"/>
              </a:rPr>
              <a:t>1</a:t>
            </a:r>
            <a:r>
              <a:rPr lang="en-US" sz="1800">
                <a:latin typeface="Times New Roman" charset="0"/>
                <a:ea typeface="ＭＳ Ｐゴシック" charset="0"/>
              </a:rPr>
              <a:t> = {(x=12,y=5), (x= </a:t>
            </a:r>
            <a:r>
              <a:rPr lang="en-US" sz="1800">
                <a:latin typeface="Times New Roman" charset="0"/>
                <a:ea typeface="ＭＳ Ｐゴシック" charset="0"/>
                <a:cs typeface="Times New Roman" charset="0"/>
                <a:sym typeface="Symbol" charset="0"/>
              </a:rPr>
              <a:t></a:t>
            </a:r>
            <a:r>
              <a:rPr lang="en-US" sz="1800">
                <a:latin typeface="Times New Roman" charset="0"/>
                <a:ea typeface="ＭＳ Ｐゴシック" charset="0"/>
              </a:rPr>
              <a:t>1,y=35),</a:t>
            </a:r>
          </a:p>
          <a:p>
            <a:pPr>
              <a:defRPr/>
            </a:pPr>
            <a:r>
              <a:rPr lang="en-US" sz="1800">
                <a:latin typeface="Times New Roman" charset="0"/>
                <a:ea typeface="ＭＳ Ｐゴシック" charset="0"/>
              </a:rPr>
              <a:t>(x=115,y=</a:t>
            </a:r>
            <a:r>
              <a:rPr lang="en-US" sz="1800">
                <a:latin typeface="Times New Roman" charset="0"/>
                <a:ea typeface="ＭＳ Ｐゴシック" charset="0"/>
                <a:cs typeface="Times New Roman" charset="0"/>
                <a:sym typeface="Symbol" charset="0"/>
              </a:rPr>
              <a:t></a:t>
            </a:r>
            <a:r>
              <a:rPr lang="en-US" sz="1800">
                <a:latin typeface="Times New Roman" charset="0"/>
                <a:ea typeface="ＭＳ Ｐゴシック" charset="0"/>
              </a:rPr>
              <a:t>13),(x=</a:t>
            </a:r>
            <a:r>
              <a:rPr lang="en-US" sz="1800">
                <a:latin typeface="Times New Roman" charset="0"/>
                <a:ea typeface="ＭＳ Ｐゴシック" charset="0"/>
                <a:cs typeface="Times New Roman" charset="0"/>
                <a:sym typeface="Symbol" charset="0"/>
              </a:rPr>
              <a:t></a:t>
            </a:r>
            <a:r>
              <a:rPr lang="en-US" sz="1800">
                <a:latin typeface="Times New Roman" charset="0"/>
                <a:ea typeface="ＭＳ Ｐゴシック" charset="0"/>
              </a:rPr>
              <a:t>91,y= </a:t>
            </a:r>
            <a:r>
              <a:rPr lang="en-US" sz="1800">
                <a:latin typeface="Times New Roman" charset="0"/>
                <a:ea typeface="ＭＳ Ｐゴシック" charset="0"/>
                <a:cs typeface="Times New Roman" charset="0"/>
                <a:sym typeface="Symbol" charset="0"/>
              </a:rPr>
              <a:t></a:t>
            </a:r>
            <a:r>
              <a:rPr lang="en-US" sz="1800">
                <a:latin typeface="Times New Roman" charset="0"/>
                <a:ea typeface="ＭＳ Ｐゴシック" charset="0"/>
              </a:rPr>
              <a:t>2)}</a:t>
            </a:r>
          </a:p>
          <a:p>
            <a:pPr>
              <a:defRPr/>
            </a:pPr>
            <a:endParaRPr lang="en-US" sz="1800">
              <a:latin typeface="Times New Roman" charset="0"/>
              <a:ea typeface="ＭＳ Ｐゴシック" charset="0"/>
            </a:endParaRPr>
          </a:p>
          <a:p>
            <a:pPr>
              <a:defRPr/>
            </a:pPr>
            <a:r>
              <a:rPr lang="en-US" sz="1800">
                <a:latin typeface="Times New Roman" charset="0"/>
                <a:ea typeface="ＭＳ Ｐゴシック" charset="0"/>
              </a:rPr>
              <a:t>There are smaller test cases which will</a:t>
            </a:r>
          </a:p>
          <a:p>
            <a:pPr>
              <a:defRPr/>
            </a:pPr>
            <a:r>
              <a:rPr lang="en-US" sz="1800">
                <a:latin typeface="Times New Roman" charset="0"/>
                <a:ea typeface="ＭＳ Ｐゴシック" charset="0"/>
              </a:rPr>
              <a:t>give us statement coverage too:</a:t>
            </a:r>
          </a:p>
          <a:p>
            <a:pPr>
              <a:defRPr/>
            </a:pPr>
            <a:r>
              <a:rPr lang="en-US" sz="1800">
                <a:latin typeface="Times New Roman" charset="0"/>
                <a:ea typeface="ＭＳ Ｐゴシック" charset="0"/>
              </a:rPr>
              <a:t>T</a:t>
            </a:r>
            <a:r>
              <a:rPr lang="en-US" sz="1800" baseline="-25000">
                <a:latin typeface="Times New Roman" charset="0"/>
                <a:ea typeface="ＭＳ Ｐゴシック" charset="0"/>
              </a:rPr>
              <a:t>2</a:t>
            </a:r>
            <a:r>
              <a:rPr lang="en-US" sz="1800">
                <a:latin typeface="Times New Roman" charset="0"/>
                <a:ea typeface="ＭＳ Ｐゴシック" charset="0"/>
              </a:rPr>
              <a:t> = {(x=12,y= </a:t>
            </a:r>
            <a:r>
              <a:rPr lang="en-US" sz="1800">
                <a:latin typeface="Times New Roman" charset="0"/>
                <a:ea typeface="ＭＳ Ｐゴシック" charset="0"/>
                <a:cs typeface="Times New Roman" charset="0"/>
                <a:sym typeface="Symbol" charset="0"/>
              </a:rPr>
              <a:t></a:t>
            </a:r>
            <a:r>
              <a:rPr lang="en-US" sz="1800">
                <a:latin typeface="Times New Roman" charset="0"/>
                <a:ea typeface="ＭＳ Ｐゴシック" charset="0"/>
              </a:rPr>
              <a:t> 5), (x= </a:t>
            </a:r>
            <a:r>
              <a:rPr lang="en-US" sz="1800">
                <a:latin typeface="Times New Roman" charset="0"/>
                <a:ea typeface="ＭＳ Ｐゴシック" charset="0"/>
                <a:cs typeface="Times New Roman" charset="0"/>
                <a:sym typeface="Symbol" charset="0"/>
              </a:rPr>
              <a:t></a:t>
            </a:r>
            <a:r>
              <a:rPr lang="en-US" sz="1800">
                <a:latin typeface="Times New Roman" charset="0"/>
                <a:ea typeface="ＭＳ Ｐゴシック" charset="0"/>
              </a:rPr>
              <a:t>1,y=35)}</a:t>
            </a:r>
          </a:p>
          <a:p>
            <a:pPr>
              <a:defRPr/>
            </a:pPr>
            <a:endParaRPr lang="en-US" sz="1800">
              <a:latin typeface="Times New Roman" charset="0"/>
              <a:ea typeface="ＭＳ Ｐゴシック" charset="0"/>
            </a:endParaRPr>
          </a:p>
          <a:p>
            <a:pPr>
              <a:defRPr/>
            </a:pPr>
            <a:r>
              <a:rPr lang="en-US" sz="1800">
                <a:latin typeface="Times New Roman" charset="0"/>
                <a:ea typeface="ＭＳ Ｐゴシック" charset="0"/>
              </a:rPr>
              <a:t>There is a difference between these two</a:t>
            </a:r>
          </a:p>
          <a:p>
            <a:pPr>
              <a:defRPr/>
            </a:pPr>
            <a:r>
              <a:rPr lang="en-US" sz="1800">
                <a:latin typeface="Times New Roman" charset="0"/>
                <a:ea typeface="ＭＳ Ｐゴシック" charset="0"/>
              </a:rPr>
              <a:t>test sets though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2563"/>
            <a:ext cx="7886700" cy="1325563"/>
          </a:xfrm>
        </p:spPr>
        <p:txBody>
          <a:bodyPr/>
          <a:lstStyle/>
          <a:p>
            <a:pPr eaLnBrk="1" hangingPunct="1">
              <a:defRPr/>
            </a:pPr>
            <a:r>
              <a:rPr lang="en-US" dirty="0">
                <a:cs typeface="+mj-cs"/>
              </a:rPr>
              <a:t>Verification, Validation, Testing</a:t>
            </a:r>
          </a:p>
        </p:txBody>
      </p:sp>
      <p:sp>
        <p:nvSpPr>
          <p:cNvPr id="3" name="Content Placeholder 2"/>
          <p:cNvSpPr>
            <a:spLocks noGrp="1"/>
          </p:cNvSpPr>
          <p:nvPr>
            <p:ph idx="1"/>
          </p:nvPr>
        </p:nvSpPr>
        <p:spPr>
          <a:xfrm>
            <a:off x="628650" y="1143000"/>
            <a:ext cx="7886700" cy="4351338"/>
          </a:xfrm>
        </p:spPr>
        <p:txBody>
          <a:bodyPr>
            <a:normAutofit fontScale="92500" lnSpcReduction="10000"/>
          </a:bodyPr>
          <a:lstStyle/>
          <a:p>
            <a:pPr eaLnBrk="1" hangingPunct="1">
              <a:defRPr/>
            </a:pPr>
            <a:r>
              <a:rPr lang="en-US" b="1" i="1" dirty="0">
                <a:cs typeface="+mn-cs"/>
              </a:rPr>
              <a:t>Verification</a:t>
            </a:r>
            <a:r>
              <a:rPr lang="en-US" dirty="0">
                <a:cs typeface="+mn-cs"/>
              </a:rPr>
              <a:t>: Demonstration of consistency, completeness, and correctness of the software artifacts at each stage of and between each stage of the software life-cycle. </a:t>
            </a:r>
          </a:p>
          <a:p>
            <a:pPr lvl="1" eaLnBrk="1" hangingPunct="1">
              <a:defRPr/>
            </a:pPr>
            <a:r>
              <a:rPr lang="en-US" dirty="0"/>
              <a:t>Different types of verification: manual inspection, testing, formal methods</a:t>
            </a:r>
          </a:p>
          <a:p>
            <a:pPr lvl="1" eaLnBrk="1" hangingPunct="1">
              <a:defRPr/>
            </a:pPr>
            <a:r>
              <a:rPr lang="en-US" dirty="0"/>
              <a:t>Verification answers the question: </a:t>
            </a:r>
            <a:r>
              <a:rPr lang="en-US" dirty="0">
                <a:solidFill>
                  <a:srgbClr val="FF0000"/>
                </a:solidFill>
              </a:rPr>
              <a:t>Am I building the product right?</a:t>
            </a:r>
          </a:p>
          <a:p>
            <a:pPr marL="342900" lvl="1" indent="0" eaLnBrk="1" hangingPunct="1">
              <a:buNone/>
              <a:defRPr/>
            </a:pPr>
            <a:endParaRPr lang="en-US" dirty="0"/>
          </a:p>
          <a:p>
            <a:pPr eaLnBrk="1" hangingPunct="1">
              <a:defRPr/>
            </a:pPr>
            <a:r>
              <a:rPr lang="en-US" b="1" i="1" dirty="0">
                <a:cs typeface="+mn-cs"/>
              </a:rPr>
              <a:t>Validation</a:t>
            </a:r>
            <a:r>
              <a:rPr lang="en-US" dirty="0">
                <a:cs typeface="+mn-cs"/>
              </a:rPr>
              <a:t>: The process of evaluating software at the end of the software development to ensure compliance with respect to the customer needs and requirements. </a:t>
            </a:r>
          </a:p>
          <a:p>
            <a:pPr lvl="1" eaLnBrk="1" hangingPunct="1">
              <a:defRPr/>
            </a:pPr>
            <a:r>
              <a:rPr lang="en-US" dirty="0"/>
              <a:t>Validation can be accomplished by verifying the artifacts produced at each stage of the software development life cycle</a:t>
            </a:r>
          </a:p>
          <a:p>
            <a:pPr lvl="1" eaLnBrk="1" hangingPunct="1">
              <a:defRPr/>
            </a:pPr>
            <a:r>
              <a:rPr lang="en-US" dirty="0"/>
              <a:t>Validation answers the question: </a:t>
            </a:r>
            <a:r>
              <a:rPr lang="en-US" dirty="0">
                <a:solidFill>
                  <a:srgbClr val="FF0000"/>
                </a:solidFill>
              </a:rPr>
              <a:t>Am I building the right product?</a:t>
            </a:r>
          </a:p>
          <a:p>
            <a:pPr marL="342900" lvl="1" indent="0" eaLnBrk="1" hangingPunct="1">
              <a:buNone/>
              <a:defRPr/>
            </a:pPr>
            <a:endParaRPr lang="en-US" dirty="0"/>
          </a:p>
          <a:p>
            <a:pPr eaLnBrk="1" hangingPunct="1">
              <a:defRPr/>
            </a:pPr>
            <a:r>
              <a:rPr lang="en-US" b="1" i="1" dirty="0">
                <a:cs typeface="+mn-cs"/>
              </a:rPr>
              <a:t>Testing</a:t>
            </a:r>
            <a:r>
              <a:rPr lang="en-US" dirty="0">
                <a:cs typeface="+mn-cs"/>
              </a:rPr>
              <a:t>: Examination of the behavior of a program by </a:t>
            </a:r>
            <a:r>
              <a:rPr lang="en-US" u="sng" dirty="0">
                <a:cs typeface="+mn-cs"/>
              </a:rPr>
              <a:t>executing the program </a:t>
            </a:r>
            <a:r>
              <a:rPr lang="en-US" dirty="0">
                <a:cs typeface="+mn-cs"/>
              </a:rPr>
              <a:t>on sample data sets.</a:t>
            </a:r>
          </a:p>
          <a:p>
            <a:pPr lvl="1" eaLnBrk="1" hangingPunct="1">
              <a:defRPr/>
            </a:pPr>
            <a:r>
              <a:rPr lang="en-US" dirty="0"/>
              <a:t>Testing is a verification technique used at the implementation stage.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3314" name="Rectangle 2"/>
          <p:cNvSpPr>
            <a:spLocks noGrp="1" noChangeArrowheads="1"/>
          </p:cNvSpPr>
          <p:nvPr>
            <p:ph type="title"/>
          </p:nvPr>
        </p:nvSpPr>
        <p:spPr>
          <a:xfrm>
            <a:off x="628650" y="-152400"/>
            <a:ext cx="7886700" cy="1325563"/>
          </a:xfrm>
        </p:spPr>
        <p:txBody>
          <a:bodyPr/>
          <a:lstStyle/>
          <a:p>
            <a:pPr eaLnBrk="1" hangingPunct="1">
              <a:defRPr/>
            </a:pPr>
            <a:r>
              <a:rPr lang="en-US" dirty="0">
                <a:cs typeface="+mj-cs"/>
              </a:rPr>
              <a:t>Statement vs. Branch Coverage</a:t>
            </a:r>
          </a:p>
        </p:txBody>
      </p:sp>
      <p:sp>
        <p:nvSpPr>
          <p:cNvPr id="1933315" name="Rectangle 3"/>
          <p:cNvSpPr>
            <a:spLocks noChangeArrowheads="1"/>
          </p:cNvSpPr>
          <p:nvPr/>
        </p:nvSpPr>
        <p:spPr bwMode="auto">
          <a:xfrm>
            <a:off x="406400" y="1295400"/>
            <a:ext cx="4572000" cy="173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Courier New" charset="0"/>
                <a:ea typeface="ＭＳ Ｐゴシック" charset="0"/>
              </a:rPr>
              <a:t>assignAbsolute(int x) </a:t>
            </a:r>
          </a:p>
          <a:p>
            <a:pPr>
              <a:defRPr/>
            </a:pPr>
            <a:r>
              <a:rPr lang="en-US" sz="1800">
                <a:latin typeface="Courier New" charset="0"/>
                <a:ea typeface="ＭＳ Ｐゴシック" charset="0"/>
              </a:rPr>
              <a:t>{</a:t>
            </a:r>
          </a:p>
          <a:p>
            <a:pPr>
              <a:defRPr/>
            </a:pPr>
            <a:r>
              <a:rPr lang="en-US" sz="1800">
                <a:latin typeface="Courier New" charset="0"/>
                <a:ea typeface="ＭＳ Ｐゴシック" charset="0"/>
              </a:rPr>
              <a:t>  if (x &lt; 0)</a:t>
            </a:r>
          </a:p>
          <a:p>
            <a:pPr>
              <a:defRPr/>
            </a:pPr>
            <a:r>
              <a:rPr lang="en-US" sz="1800">
                <a:latin typeface="Courier New" charset="0"/>
                <a:ea typeface="ＭＳ Ｐゴシック" charset="0"/>
              </a:rPr>
              <a:t>    x := -x;</a:t>
            </a:r>
          </a:p>
          <a:p>
            <a:pPr>
              <a:defRPr/>
            </a:pPr>
            <a:r>
              <a:rPr lang="en-US" sz="1800">
                <a:latin typeface="Courier New" charset="0"/>
                <a:ea typeface="ＭＳ Ｐゴシック" charset="0"/>
              </a:rPr>
              <a:t>  z := x;</a:t>
            </a:r>
          </a:p>
          <a:p>
            <a:pPr>
              <a:defRPr/>
            </a:pPr>
            <a:r>
              <a:rPr lang="en-US" sz="1800">
                <a:latin typeface="Courier New" charset="0"/>
                <a:ea typeface="ＭＳ Ｐゴシック" charset="0"/>
              </a:rPr>
              <a:t>}  </a:t>
            </a:r>
          </a:p>
        </p:txBody>
      </p:sp>
      <p:sp>
        <p:nvSpPr>
          <p:cNvPr id="1933316" name="Text Box 4"/>
          <p:cNvSpPr txBox="1">
            <a:spLocks noChangeArrowheads="1"/>
          </p:cNvSpPr>
          <p:nvPr/>
        </p:nvSpPr>
        <p:spPr bwMode="auto">
          <a:xfrm>
            <a:off x="4368800" y="1600200"/>
            <a:ext cx="4127500" cy="915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Consider this program segment, the test set</a:t>
            </a:r>
          </a:p>
          <a:p>
            <a:pPr>
              <a:defRPr/>
            </a:pPr>
            <a:r>
              <a:rPr lang="en-US" sz="1800">
                <a:latin typeface="Times New Roman" charset="0"/>
                <a:ea typeface="ＭＳ Ｐゴシック" charset="0"/>
              </a:rPr>
              <a:t>T = {x=</a:t>
            </a:r>
            <a:r>
              <a:rPr lang="en-US" sz="1800">
                <a:latin typeface="Times New Roman" charset="0"/>
                <a:ea typeface="ＭＳ Ｐゴシック" charset="0"/>
                <a:sym typeface="Symbol" charset="0"/>
              </a:rPr>
              <a:t></a:t>
            </a:r>
            <a:r>
              <a:rPr lang="en-US" sz="1800">
                <a:latin typeface="Times New Roman" charset="0"/>
                <a:ea typeface="ＭＳ Ｐゴシック" charset="0"/>
              </a:rPr>
              <a:t>1} will give statement coverage, </a:t>
            </a:r>
          </a:p>
          <a:p>
            <a:pPr>
              <a:defRPr/>
            </a:pPr>
            <a:r>
              <a:rPr lang="en-US" sz="1800">
                <a:latin typeface="Times New Roman" charset="0"/>
                <a:ea typeface="ＭＳ Ｐゴシック" charset="0"/>
              </a:rPr>
              <a:t>however not branch coverage</a:t>
            </a:r>
          </a:p>
        </p:txBody>
      </p:sp>
      <p:sp>
        <p:nvSpPr>
          <p:cNvPr id="1933317" name="Rectangle 5"/>
          <p:cNvSpPr>
            <a:spLocks noChangeArrowheads="1"/>
          </p:cNvSpPr>
          <p:nvPr/>
        </p:nvSpPr>
        <p:spPr bwMode="auto">
          <a:xfrm>
            <a:off x="3149600" y="3276600"/>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3318" name="Rectangle 6"/>
          <p:cNvSpPr>
            <a:spLocks noChangeArrowheads="1"/>
          </p:cNvSpPr>
          <p:nvPr/>
        </p:nvSpPr>
        <p:spPr bwMode="auto">
          <a:xfrm>
            <a:off x="3530600" y="5715000"/>
            <a:ext cx="15240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3319" name="Rectangle 7"/>
          <p:cNvSpPr>
            <a:spLocks noChangeArrowheads="1"/>
          </p:cNvSpPr>
          <p:nvPr/>
        </p:nvSpPr>
        <p:spPr bwMode="auto">
          <a:xfrm>
            <a:off x="1854200" y="4343400"/>
            <a:ext cx="15240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3320" name="Text Box 8"/>
          <p:cNvSpPr txBox="1">
            <a:spLocks noChangeArrowheads="1"/>
          </p:cNvSpPr>
          <p:nvPr/>
        </p:nvSpPr>
        <p:spPr bwMode="auto">
          <a:xfrm>
            <a:off x="3378200" y="3276600"/>
            <a:ext cx="1144588"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(x &lt; 0)</a:t>
            </a:r>
          </a:p>
        </p:txBody>
      </p:sp>
      <p:sp>
        <p:nvSpPr>
          <p:cNvPr id="1933321" name="Rectangle 9"/>
          <p:cNvSpPr>
            <a:spLocks noChangeArrowheads="1"/>
          </p:cNvSpPr>
          <p:nvPr/>
        </p:nvSpPr>
        <p:spPr bwMode="auto">
          <a:xfrm>
            <a:off x="2159000" y="4343400"/>
            <a:ext cx="1144588"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x := -x</a:t>
            </a:r>
          </a:p>
        </p:txBody>
      </p:sp>
      <p:sp>
        <p:nvSpPr>
          <p:cNvPr id="1933322" name="Text Box 10"/>
          <p:cNvSpPr txBox="1">
            <a:spLocks noChangeArrowheads="1"/>
          </p:cNvSpPr>
          <p:nvPr/>
        </p:nvSpPr>
        <p:spPr bwMode="auto">
          <a:xfrm>
            <a:off x="3835400" y="5715000"/>
            <a:ext cx="1006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z := x</a:t>
            </a:r>
          </a:p>
        </p:txBody>
      </p:sp>
      <p:sp>
        <p:nvSpPr>
          <p:cNvPr id="1933323" name="Text Box 11"/>
          <p:cNvSpPr txBox="1">
            <a:spLocks noChangeArrowheads="1"/>
          </p:cNvSpPr>
          <p:nvPr/>
        </p:nvSpPr>
        <p:spPr bwMode="auto">
          <a:xfrm>
            <a:off x="3149600" y="28956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B0</a:t>
            </a:r>
          </a:p>
        </p:txBody>
      </p:sp>
      <p:sp>
        <p:nvSpPr>
          <p:cNvPr id="1933324" name="Text Box 12"/>
          <p:cNvSpPr txBox="1">
            <a:spLocks noChangeArrowheads="1"/>
          </p:cNvSpPr>
          <p:nvPr/>
        </p:nvSpPr>
        <p:spPr bwMode="auto">
          <a:xfrm>
            <a:off x="1854200" y="39624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B1</a:t>
            </a:r>
          </a:p>
        </p:txBody>
      </p:sp>
      <p:sp>
        <p:nvSpPr>
          <p:cNvPr id="1933325" name="Text Box 13"/>
          <p:cNvSpPr txBox="1">
            <a:spLocks noChangeArrowheads="1"/>
          </p:cNvSpPr>
          <p:nvPr/>
        </p:nvSpPr>
        <p:spPr bwMode="auto">
          <a:xfrm>
            <a:off x="4597400" y="53340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B2</a:t>
            </a:r>
          </a:p>
        </p:txBody>
      </p:sp>
      <p:sp>
        <p:nvSpPr>
          <p:cNvPr id="1933326" name="Line 14"/>
          <p:cNvSpPr>
            <a:spLocks noChangeShapeType="1"/>
          </p:cNvSpPr>
          <p:nvPr/>
        </p:nvSpPr>
        <p:spPr bwMode="auto">
          <a:xfrm flipH="1">
            <a:off x="2768600" y="3657600"/>
            <a:ext cx="685800" cy="685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3327" name="Line 15"/>
          <p:cNvSpPr>
            <a:spLocks noChangeShapeType="1"/>
          </p:cNvSpPr>
          <p:nvPr/>
        </p:nvSpPr>
        <p:spPr bwMode="auto">
          <a:xfrm>
            <a:off x="2768600" y="4724400"/>
            <a:ext cx="1371600" cy="990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3328" name="Line 16"/>
          <p:cNvSpPr>
            <a:spLocks noChangeShapeType="1"/>
          </p:cNvSpPr>
          <p:nvPr/>
        </p:nvSpPr>
        <p:spPr bwMode="auto">
          <a:xfrm>
            <a:off x="4521200" y="3657600"/>
            <a:ext cx="0" cy="2057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3329" name="Line 17"/>
          <p:cNvSpPr>
            <a:spLocks noChangeShapeType="1"/>
          </p:cNvSpPr>
          <p:nvPr/>
        </p:nvSpPr>
        <p:spPr bwMode="auto">
          <a:xfrm flipH="1">
            <a:off x="4597400" y="4495800"/>
            <a:ext cx="1447800" cy="15240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3330" name="Text Box 18"/>
          <p:cNvSpPr txBox="1">
            <a:spLocks noChangeArrowheads="1"/>
          </p:cNvSpPr>
          <p:nvPr/>
        </p:nvSpPr>
        <p:spPr bwMode="auto">
          <a:xfrm>
            <a:off x="6121400" y="4038600"/>
            <a:ext cx="3021013" cy="1190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Test set {x=</a:t>
            </a:r>
            <a:r>
              <a:rPr lang="en-US" sz="1800">
                <a:latin typeface="Times New Roman" charset="0"/>
                <a:ea typeface="ＭＳ Ｐゴシック" charset="0"/>
                <a:sym typeface="Symbol" charset="0"/>
              </a:rPr>
              <a:t></a:t>
            </a:r>
            <a:r>
              <a:rPr lang="en-US" sz="1800">
                <a:latin typeface="Times New Roman" charset="0"/>
                <a:ea typeface="ＭＳ Ｐゴシック" charset="0"/>
              </a:rPr>
              <a:t>1} does not </a:t>
            </a:r>
          </a:p>
          <a:p>
            <a:pPr>
              <a:defRPr/>
            </a:pPr>
            <a:r>
              <a:rPr lang="en-US" sz="1800">
                <a:latin typeface="Times New Roman" charset="0"/>
                <a:ea typeface="ＭＳ Ｐゴシック" charset="0"/>
              </a:rPr>
              <a:t>execute this edge, hence, it </a:t>
            </a:r>
          </a:p>
          <a:p>
            <a:pPr>
              <a:defRPr/>
            </a:pPr>
            <a:r>
              <a:rPr lang="en-US" sz="1800">
                <a:latin typeface="Times New Roman" charset="0"/>
                <a:ea typeface="ＭＳ Ｐゴシック" charset="0"/>
              </a:rPr>
              <a:t>does not give branch coverage </a:t>
            </a:r>
          </a:p>
          <a:p>
            <a:pPr>
              <a:defRPr/>
            </a:pPr>
            <a:endParaRPr lang="en-US" sz="1800">
              <a:latin typeface="Times New Roman" charset="0"/>
              <a:ea typeface="ＭＳ Ｐゴシック" charset="0"/>
            </a:endParaRPr>
          </a:p>
        </p:txBody>
      </p:sp>
      <p:sp>
        <p:nvSpPr>
          <p:cNvPr id="1933331" name="Text Box 19"/>
          <p:cNvSpPr txBox="1">
            <a:spLocks noChangeArrowheads="1"/>
          </p:cNvSpPr>
          <p:nvPr/>
        </p:nvSpPr>
        <p:spPr bwMode="auto">
          <a:xfrm>
            <a:off x="3225800" y="3733800"/>
            <a:ext cx="539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true</a:t>
            </a:r>
          </a:p>
        </p:txBody>
      </p:sp>
      <p:sp>
        <p:nvSpPr>
          <p:cNvPr id="1933332" name="Text Box 20"/>
          <p:cNvSpPr txBox="1">
            <a:spLocks noChangeArrowheads="1"/>
          </p:cNvSpPr>
          <p:nvPr/>
        </p:nvSpPr>
        <p:spPr bwMode="auto">
          <a:xfrm>
            <a:off x="4521200" y="3733800"/>
            <a:ext cx="6159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false</a:t>
            </a:r>
          </a:p>
        </p:txBody>
      </p:sp>
      <p:sp>
        <p:nvSpPr>
          <p:cNvPr id="1933333" name="Text Box 21"/>
          <p:cNvSpPr txBox="1">
            <a:spLocks noChangeArrowheads="1"/>
          </p:cNvSpPr>
          <p:nvPr/>
        </p:nvSpPr>
        <p:spPr bwMode="auto">
          <a:xfrm>
            <a:off x="406400" y="3276600"/>
            <a:ext cx="22669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latin typeface="Times New Roman" charset="0"/>
                <a:ea typeface="ＭＳ Ｐゴシック" charset="0"/>
              </a:rPr>
              <a:t>Control Flow Graph: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4338" name="Rectangle 2"/>
          <p:cNvSpPr>
            <a:spLocks noGrp="1" noChangeArrowheads="1"/>
          </p:cNvSpPr>
          <p:nvPr>
            <p:ph type="title"/>
          </p:nvPr>
        </p:nvSpPr>
        <p:spPr>
          <a:xfrm>
            <a:off x="552450" y="-228600"/>
            <a:ext cx="7886700" cy="1325563"/>
          </a:xfrm>
        </p:spPr>
        <p:txBody>
          <a:bodyPr/>
          <a:lstStyle/>
          <a:p>
            <a:pPr eaLnBrk="1" hangingPunct="1">
              <a:defRPr/>
            </a:pPr>
            <a:r>
              <a:rPr lang="en-US" dirty="0">
                <a:cs typeface="+mj-cs"/>
              </a:rPr>
              <a:t>Branch Coverage</a:t>
            </a:r>
          </a:p>
        </p:txBody>
      </p:sp>
      <p:sp>
        <p:nvSpPr>
          <p:cNvPr id="1934339" name="Rectangle 3"/>
          <p:cNvSpPr>
            <a:spLocks noGrp="1" noChangeArrowheads="1"/>
          </p:cNvSpPr>
          <p:nvPr>
            <p:ph idx="1"/>
          </p:nvPr>
        </p:nvSpPr>
        <p:spPr>
          <a:xfrm>
            <a:off x="386556" y="1199358"/>
            <a:ext cx="8218488" cy="1973263"/>
          </a:xfrm>
        </p:spPr>
        <p:txBody>
          <a:bodyPr/>
          <a:lstStyle/>
          <a:p>
            <a:pPr eaLnBrk="1" hangingPunct="1"/>
            <a:r>
              <a:rPr lang="en-US" altLang="en-US" dirty="0"/>
              <a:t>Construct the control flow graph</a:t>
            </a:r>
          </a:p>
          <a:p>
            <a:pPr eaLnBrk="1" hangingPunct="1"/>
            <a:endParaRPr lang="en-US" altLang="en-US" dirty="0"/>
          </a:p>
          <a:p>
            <a:pPr eaLnBrk="1" hangingPunct="1"/>
            <a:r>
              <a:rPr lang="en-US" altLang="en-US" dirty="0"/>
              <a:t>Select a test set </a:t>
            </a:r>
            <a:r>
              <a:rPr lang="en-US" altLang="en-US" i="1" dirty="0"/>
              <a:t>T</a:t>
            </a:r>
            <a:r>
              <a:rPr lang="en-US" altLang="en-US" dirty="0"/>
              <a:t> such that by executing</a:t>
            </a:r>
            <a:r>
              <a:rPr lang="en-US" altLang="en-US" i="1" dirty="0"/>
              <a:t> </a:t>
            </a:r>
            <a:r>
              <a:rPr lang="en-US" altLang="en-US" dirty="0"/>
              <a:t>program</a:t>
            </a:r>
            <a:r>
              <a:rPr lang="en-US" altLang="en-US" i="1" dirty="0"/>
              <a:t> P</a:t>
            </a:r>
            <a:r>
              <a:rPr lang="en-US" altLang="en-US" dirty="0"/>
              <a:t> for each test case </a:t>
            </a:r>
            <a:r>
              <a:rPr lang="en-US" altLang="en-US" i="1" dirty="0"/>
              <a:t>d</a:t>
            </a:r>
            <a:r>
              <a:rPr lang="en-US" altLang="en-US" dirty="0"/>
              <a:t> in </a:t>
            </a:r>
            <a:r>
              <a:rPr lang="en-US" altLang="en-US" i="1" dirty="0"/>
              <a:t>T</a:t>
            </a:r>
            <a:r>
              <a:rPr lang="en-US" altLang="en-US" dirty="0"/>
              <a:t>, each edge of </a:t>
            </a:r>
            <a:r>
              <a:rPr lang="en-US" altLang="en-US" i="1" dirty="0"/>
              <a:t>P</a:t>
            </a:r>
            <a:r>
              <a:rPr lang="ja-JP" altLang="en-US" dirty="0"/>
              <a:t>’</a:t>
            </a:r>
            <a:r>
              <a:rPr lang="en-US" altLang="ja-JP" dirty="0"/>
              <a:t>s control flow graph is traversed at least once</a:t>
            </a:r>
          </a:p>
          <a:p>
            <a:pPr eaLnBrk="1" hangingPunct="1"/>
            <a:endParaRPr lang="en-US" altLang="en-US" dirty="0"/>
          </a:p>
        </p:txBody>
      </p:sp>
      <p:sp>
        <p:nvSpPr>
          <p:cNvPr id="1934340" name="Rectangle 4"/>
          <p:cNvSpPr>
            <a:spLocks noChangeArrowheads="1"/>
          </p:cNvSpPr>
          <p:nvPr/>
        </p:nvSpPr>
        <p:spPr bwMode="auto">
          <a:xfrm>
            <a:off x="3048000" y="3200400"/>
            <a:ext cx="14478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4341" name="Rectangle 5"/>
          <p:cNvSpPr>
            <a:spLocks noChangeArrowheads="1"/>
          </p:cNvSpPr>
          <p:nvPr/>
        </p:nvSpPr>
        <p:spPr bwMode="auto">
          <a:xfrm>
            <a:off x="3276600" y="5638800"/>
            <a:ext cx="15240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4342" name="Rectangle 6"/>
          <p:cNvSpPr>
            <a:spLocks noChangeArrowheads="1"/>
          </p:cNvSpPr>
          <p:nvPr/>
        </p:nvSpPr>
        <p:spPr bwMode="auto">
          <a:xfrm>
            <a:off x="1600200" y="4267200"/>
            <a:ext cx="15240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4343" name="Text Box 7"/>
          <p:cNvSpPr txBox="1">
            <a:spLocks noChangeArrowheads="1"/>
          </p:cNvSpPr>
          <p:nvPr/>
        </p:nvSpPr>
        <p:spPr bwMode="auto">
          <a:xfrm>
            <a:off x="3200400" y="3200400"/>
            <a:ext cx="1144588"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(x &lt; 0)</a:t>
            </a:r>
          </a:p>
        </p:txBody>
      </p:sp>
      <p:sp>
        <p:nvSpPr>
          <p:cNvPr id="1934344" name="Rectangle 8"/>
          <p:cNvSpPr>
            <a:spLocks noChangeArrowheads="1"/>
          </p:cNvSpPr>
          <p:nvPr/>
        </p:nvSpPr>
        <p:spPr bwMode="auto">
          <a:xfrm>
            <a:off x="1905000" y="4267200"/>
            <a:ext cx="1144588"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x := -x</a:t>
            </a:r>
          </a:p>
        </p:txBody>
      </p:sp>
      <p:sp>
        <p:nvSpPr>
          <p:cNvPr id="1934345" name="Text Box 9"/>
          <p:cNvSpPr txBox="1">
            <a:spLocks noChangeArrowheads="1"/>
          </p:cNvSpPr>
          <p:nvPr/>
        </p:nvSpPr>
        <p:spPr bwMode="auto">
          <a:xfrm>
            <a:off x="3581400" y="5638800"/>
            <a:ext cx="1006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z := x</a:t>
            </a:r>
          </a:p>
        </p:txBody>
      </p:sp>
      <p:sp>
        <p:nvSpPr>
          <p:cNvPr id="1934346" name="Text Box 10"/>
          <p:cNvSpPr txBox="1">
            <a:spLocks noChangeArrowheads="1"/>
          </p:cNvSpPr>
          <p:nvPr/>
        </p:nvSpPr>
        <p:spPr bwMode="auto">
          <a:xfrm>
            <a:off x="3048000" y="28194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B0</a:t>
            </a:r>
          </a:p>
        </p:txBody>
      </p:sp>
      <p:sp>
        <p:nvSpPr>
          <p:cNvPr id="1934347" name="Text Box 11"/>
          <p:cNvSpPr txBox="1">
            <a:spLocks noChangeArrowheads="1"/>
          </p:cNvSpPr>
          <p:nvPr/>
        </p:nvSpPr>
        <p:spPr bwMode="auto">
          <a:xfrm>
            <a:off x="1600200" y="38862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B1</a:t>
            </a:r>
          </a:p>
        </p:txBody>
      </p:sp>
      <p:sp>
        <p:nvSpPr>
          <p:cNvPr id="1934348" name="Text Box 12"/>
          <p:cNvSpPr txBox="1">
            <a:spLocks noChangeArrowheads="1"/>
          </p:cNvSpPr>
          <p:nvPr/>
        </p:nvSpPr>
        <p:spPr bwMode="auto">
          <a:xfrm>
            <a:off x="4343400" y="52578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B2</a:t>
            </a:r>
          </a:p>
        </p:txBody>
      </p:sp>
      <p:sp>
        <p:nvSpPr>
          <p:cNvPr id="1934349" name="Line 13"/>
          <p:cNvSpPr>
            <a:spLocks noChangeShapeType="1"/>
          </p:cNvSpPr>
          <p:nvPr/>
        </p:nvSpPr>
        <p:spPr bwMode="auto">
          <a:xfrm flipH="1">
            <a:off x="2514600" y="3581400"/>
            <a:ext cx="685800" cy="685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4350" name="Line 14"/>
          <p:cNvSpPr>
            <a:spLocks noChangeShapeType="1"/>
          </p:cNvSpPr>
          <p:nvPr/>
        </p:nvSpPr>
        <p:spPr bwMode="auto">
          <a:xfrm>
            <a:off x="2514600" y="4648200"/>
            <a:ext cx="1371600" cy="990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4351" name="Line 15"/>
          <p:cNvSpPr>
            <a:spLocks noChangeShapeType="1"/>
          </p:cNvSpPr>
          <p:nvPr/>
        </p:nvSpPr>
        <p:spPr bwMode="auto">
          <a:xfrm>
            <a:off x="4267200" y="3581400"/>
            <a:ext cx="0" cy="2057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4352" name="Line 16"/>
          <p:cNvSpPr>
            <a:spLocks noChangeShapeType="1"/>
          </p:cNvSpPr>
          <p:nvPr/>
        </p:nvSpPr>
        <p:spPr bwMode="auto">
          <a:xfrm flipH="1">
            <a:off x="4343400" y="4495800"/>
            <a:ext cx="1524000" cy="7620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4353" name="Text Box 17"/>
          <p:cNvSpPr txBox="1">
            <a:spLocks noChangeArrowheads="1"/>
          </p:cNvSpPr>
          <p:nvPr/>
        </p:nvSpPr>
        <p:spPr bwMode="auto">
          <a:xfrm>
            <a:off x="5943600" y="3962400"/>
            <a:ext cx="2963863" cy="228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Test set {x=</a:t>
            </a:r>
            <a:r>
              <a:rPr lang="en-US" sz="1800">
                <a:latin typeface="Times New Roman" charset="0"/>
                <a:ea typeface="ＭＳ Ｐゴシック" charset="0"/>
                <a:sym typeface="Symbol" charset="0"/>
              </a:rPr>
              <a:t></a:t>
            </a:r>
            <a:r>
              <a:rPr lang="en-US" sz="1800">
                <a:latin typeface="Times New Roman" charset="0"/>
                <a:ea typeface="ＭＳ Ｐゴシック" charset="0"/>
              </a:rPr>
              <a:t>1} does not </a:t>
            </a:r>
          </a:p>
          <a:p>
            <a:pPr>
              <a:defRPr/>
            </a:pPr>
            <a:r>
              <a:rPr lang="en-US" sz="1800">
                <a:latin typeface="Times New Roman" charset="0"/>
                <a:ea typeface="ＭＳ Ｐゴシック" charset="0"/>
              </a:rPr>
              <a:t>execute this edge, hence, it </a:t>
            </a:r>
          </a:p>
          <a:p>
            <a:pPr>
              <a:defRPr/>
            </a:pPr>
            <a:r>
              <a:rPr lang="en-US" sz="1800">
                <a:latin typeface="Times New Roman" charset="0"/>
                <a:ea typeface="ＭＳ Ｐゴシック" charset="0"/>
              </a:rPr>
              <a:t>does not give branch coverage</a:t>
            </a:r>
          </a:p>
          <a:p>
            <a:pPr>
              <a:defRPr/>
            </a:pPr>
            <a:endParaRPr lang="en-US" sz="1800">
              <a:latin typeface="Times New Roman" charset="0"/>
              <a:ea typeface="ＭＳ Ｐゴシック" charset="0"/>
            </a:endParaRPr>
          </a:p>
          <a:p>
            <a:pPr>
              <a:defRPr/>
            </a:pPr>
            <a:r>
              <a:rPr lang="en-US" sz="1800">
                <a:latin typeface="Times New Roman" charset="0"/>
                <a:ea typeface="ＭＳ Ｐゴシック" charset="0"/>
              </a:rPr>
              <a:t>Test set {x= </a:t>
            </a:r>
            <a:r>
              <a:rPr lang="en-US" sz="1800">
                <a:latin typeface="Times New Roman" charset="0"/>
                <a:ea typeface="ＭＳ Ｐゴシック" charset="0"/>
                <a:sym typeface="Symbol" charset="0"/>
              </a:rPr>
              <a:t></a:t>
            </a:r>
            <a:r>
              <a:rPr lang="en-US" sz="1800">
                <a:latin typeface="Times New Roman" charset="0"/>
                <a:ea typeface="ＭＳ Ｐゴシック" charset="0"/>
              </a:rPr>
              <a:t>1, x=2}gives </a:t>
            </a:r>
          </a:p>
          <a:p>
            <a:pPr>
              <a:defRPr/>
            </a:pPr>
            <a:r>
              <a:rPr lang="en-US" sz="1800">
                <a:latin typeface="Times New Roman" charset="0"/>
                <a:ea typeface="ＭＳ Ｐゴシック" charset="0"/>
              </a:rPr>
              <a:t>both statement and branch </a:t>
            </a:r>
          </a:p>
          <a:p>
            <a:pPr>
              <a:defRPr/>
            </a:pPr>
            <a:r>
              <a:rPr lang="en-US" sz="1800">
                <a:latin typeface="Times New Roman" charset="0"/>
                <a:ea typeface="ＭＳ Ｐゴシック" charset="0"/>
              </a:rPr>
              <a:t>coverage</a:t>
            </a:r>
          </a:p>
          <a:p>
            <a:pPr>
              <a:defRPr/>
            </a:pPr>
            <a:r>
              <a:rPr lang="en-US" sz="1800">
                <a:latin typeface="Times New Roman" charset="0"/>
                <a:ea typeface="ＭＳ Ｐゴシック" charset="0"/>
              </a:rPr>
              <a:t> </a:t>
            </a:r>
          </a:p>
        </p:txBody>
      </p:sp>
      <p:sp>
        <p:nvSpPr>
          <p:cNvPr id="1934354" name="Text Box 18"/>
          <p:cNvSpPr txBox="1">
            <a:spLocks noChangeArrowheads="1"/>
          </p:cNvSpPr>
          <p:nvPr/>
        </p:nvSpPr>
        <p:spPr bwMode="auto">
          <a:xfrm>
            <a:off x="2955925" y="3695700"/>
            <a:ext cx="539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true</a:t>
            </a:r>
          </a:p>
        </p:txBody>
      </p:sp>
      <p:sp>
        <p:nvSpPr>
          <p:cNvPr id="1934355" name="Text Box 19"/>
          <p:cNvSpPr txBox="1">
            <a:spLocks noChangeArrowheads="1"/>
          </p:cNvSpPr>
          <p:nvPr/>
        </p:nvSpPr>
        <p:spPr bwMode="auto">
          <a:xfrm>
            <a:off x="4251325" y="3771900"/>
            <a:ext cx="6159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false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62" name="Rectangle 2"/>
          <p:cNvSpPr>
            <a:spLocks noGrp="1" noChangeArrowheads="1"/>
          </p:cNvSpPr>
          <p:nvPr>
            <p:ph type="title"/>
          </p:nvPr>
        </p:nvSpPr>
        <p:spPr>
          <a:xfrm>
            <a:off x="628650" y="-152400"/>
            <a:ext cx="7886700" cy="1325563"/>
          </a:xfrm>
        </p:spPr>
        <p:txBody>
          <a:bodyPr/>
          <a:lstStyle/>
          <a:p>
            <a:pPr eaLnBrk="1" hangingPunct="1">
              <a:defRPr/>
            </a:pPr>
            <a:r>
              <a:rPr lang="en-US" dirty="0">
                <a:cs typeface="+mj-cs"/>
              </a:rPr>
              <a:t>Path Coverage</a:t>
            </a:r>
          </a:p>
        </p:txBody>
      </p:sp>
      <p:sp>
        <p:nvSpPr>
          <p:cNvPr id="1935363" name="Rectangle 3"/>
          <p:cNvSpPr>
            <a:spLocks noGrp="1" noChangeArrowheads="1"/>
          </p:cNvSpPr>
          <p:nvPr>
            <p:ph idx="1"/>
          </p:nvPr>
        </p:nvSpPr>
        <p:spPr/>
        <p:txBody>
          <a:bodyPr/>
          <a:lstStyle/>
          <a:p>
            <a:pPr eaLnBrk="1" hangingPunct="1"/>
            <a:r>
              <a:rPr lang="en-US" altLang="en-US"/>
              <a:t>Select a test set </a:t>
            </a:r>
            <a:r>
              <a:rPr lang="en-US" altLang="en-US" i="1"/>
              <a:t>T</a:t>
            </a:r>
            <a:r>
              <a:rPr lang="en-US" altLang="en-US"/>
              <a:t> such that by executing</a:t>
            </a:r>
            <a:r>
              <a:rPr lang="en-US" altLang="en-US" i="1"/>
              <a:t> </a:t>
            </a:r>
            <a:r>
              <a:rPr lang="en-US" altLang="en-US"/>
              <a:t>program</a:t>
            </a:r>
            <a:r>
              <a:rPr lang="en-US" altLang="en-US" i="1"/>
              <a:t> P</a:t>
            </a:r>
            <a:r>
              <a:rPr lang="en-US" altLang="en-US"/>
              <a:t> for each test case </a:t>
            </a:r>
            <a:r>
              <a:rPr lang="en-US" altLang="en-US" i="1"/>
              <a:t>d</a:t>
            </a:r>
            <a:r>
              <a:rPr lang="en-US" altLang="en-US"/>
              <a:t> in </a:t>
            </a:r>
            <a:r>
              <a:rPr lang="en-US" altLang="en-US" i="1"/>
              <a:t>T</a:t>
            </a:r>
            <a:r>
              <a:rPr lang="en-US" altLang="en-US"/>
              <a:t>, all paths leading from the initial to the final node of P</a:t>
            </a:r>
            <a:r>
              <a:rPr lang="ja-JP" altLang="en-US"/>
              <a:t>’</a:t>
            </a:r>
            <a:r>
              <a:rPr lang="en-US" altLang="ja-JP"/>
              <a:t>s control flow graph are traversed</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6386" name="Rectangle 2"/>
          <p:cNvSpPr>
            <a:spLocks noGrp="1" noChangeArrowheads="1"/>
          </p:cNvSpPr>
          <p:nvPr>
            <p:ph type="title"/>
          </p:nvPr>
        </p:nvSpPr>
        <p:spPr>
          <a:xfrm>
            <a:off x="685800" y="0"/>
            <a:ext cx="7772400" cy="609600"/>
          </a:xfrm>
        </p:spPr>
        <p:txBody>
          <a:bodyPr/>
          <a:lstStyle/>
          <a:p>
            <a:pPr eaLnBrk="1" hangingPunct="1">
              <a:defRPr/>
            </a:pPr>
            <a:r>
              <a:rPr lang="en-US">
                <a:cs typeface="+mj-cs"/>
              </a:rPr>
              <a:t>Path Coverage</a:t>
            </a:r>
          </a:p>
        </p:txBody>
      </p:sp>
      <p:sp>
        <p:nvSpPr>
          <p:cNvPr id="1936387" name="Rectangle 3"/>
          <p:cNvSpPr>
            <a:spLocks noChangeArrowheads="1"/>
          </p:cNvSpPr>
          <p:nvPr/>
        </p:nvSpPr>
        <p:spPr bwMode="auto">
          <a:xfrm>
            <a:off x="228600" y="914400"/>
            <a:ext cx="4572000" cy="338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urier New" panose="02070309020205020404" pitchFamily="49" charset="0"/>
              </a:rPr>
              <a:t>areTheyPositive(int x, int y) </a:t>
            </a:r>
          </a:p>
          <a:p>
            <a:pPr eaLnBrk="1" hangingPunct="1"/>
            <a:r>
              <a:rPr lang="en-US" altLang="en-US" sz="1800">
                <a:latin typeface="Courier New" panose="02070309020205020404" pitchFamily="49" charset="0"/>
              </a:rPr>
              <a:t>{ </a:t>
            </a:r>
          </a:p>
          <a:p>
            <a:pPr eaLnBrk="1" hangingPunct="1"/>
            <a:r>
              <a:rPr lang="en-US" altLang="en-US" sz="1800">
                <a:latin typeface="Courier New" panose="02070309020205020404" pitchFamily="49" charset="0"/>
              </a:rPr>
              <a:t>  if (x &gt;= 0)</a:t>
            </a:r>
          </a:p>
          <a:p>
            <a:pPr eaLnBrk="1" hangingPunct="1"/>
            <a:r>
              <a:rPr lang="en-US" altLang="en-US" sz="1800">
                <a:latin typeface="Courier New" panose="02070309020205020404" pitchFamily="49" charset="0"/>
              </a:rPr>
              <a:t>     print(</a:t>
            </a:r>
            <a:r>
              <a:rPr lang="ja-JP" altLang="en-US" sz="1800">
                <a:latin typeface="Arial" panose="020B0604020202020204" pitchFamily="34" charset="0"/>
              </a:rPr>
              <a:t>“</a:t>
            </a:r>
            <a:r>
              <a:rPr lang="en-US" altLang="ja-JP" sz="1800">
                <a:latin typeface="Courier New" panose="02070309020205020404" pitchFamily="49" charset="0"/>
              </a:rPr>
              <a:t>x is positive</a:t>
            </a:r>
            <a:r>
              <a:rPr lang="ja-JP" altLang="en-US" sz="1800">
                <a:latin typeface="Arial" panose="020B0604020202020204" pitchFamily="34" charset="0"/>
              </a:rPr>
              <a:t>”</a:t>
            </a:r>
            <a:r>
              <a:rPr lang="en-US" altLang="ja-JP" sz="1800">
                <a:latin typeface="Courier New" panose="02070309020205020404" pitchFamily="49" charset="0"/>
              </a:rPr>
              <a:t>);</a:t>
            </a:r>
          </a:p>
          <a:p>
            <a:pPr eaLnBrk="1" hangingPunct="1"/>
            <a:r>
              <a:rPr lang="en-US" altLang="en-US" sz="1800">
                <a:latin typeface="Courier New" panose="02070309020205020404" pitchFamily="49" charset="0"/>
              </a:rPr>
              <a:t>  else</a:t>
            </a:r>
          </a:p>
          <a:p>
            <a:pPr eaLnBrk="1" hangingPunct="1"/>
            <a:r>
              <a:rPr lang="en-US" altLang="en-US" sz="1800">
                <a:latin typeface="Courier New" panose="02070309020205020404" pitchFamily="49" charset="0"/>
              </a:rPr>
              <a:t>    print(</a:t>
            </a:r>
            <a:r>
              <a:rPr lang="ja-JP" altLang="en-US" sz="1800">
                <a:latin typeface="Arial" panose="020B0604020202020204" pitchFamily="34" charset="0"/>
              </a:rPr>
              <a:t>“</a:t>
            </a:r>
            <a:r>
              <a:rPr lang="en-US" altLang="ja-JP" sz="1800">
                <a:latin typeface="Courier New" panose="02070309020205020404" pitchFamily="49" charset="0"/>
              </a:rPr>
              <a:t>x is negative</a:t>
            </a:r>
            <a:r>
              <a:rPr lang="ja-JP" altLang="en-US" sz="1800">
                <a:latin typeface="Arial" panose="020B0604020202020204" pitchFamily="34" charset="0"/>
              </a:rPr>
              <a:t>”</a:t>
            </a:r>
            <a:r>
              <a:rPr lang="en-US" altLang="ja-JP" sz="1800">
                <a:latin typeface="Courier New" panose="02070309020205020404" pitchFamily="49" charset="0"/>
              </a:rPr>
              <a:t>);</a:t>
            </a:r>
          </a:p>
          <a:p>
            <a:pPr eaLnBrk="1" hangingPunct="1"/>
            <a:r>
              <a:rPr lang="en-US" altLang="en-US" sz="1800">
                <a:latin typeface="Courier New" panose="02070309020205020404" pitchFamily="49" charset="0"/>
              </a:rPr>
              <a:t>  if (y &gt;= 0)</a:t>
            </a:r>
          </a:p>
          <a:p>
            <a:pPr eaLnBrk="1" hangingPunct="1"/>
            <a:r>
              <a:rPr lang="en-US" altLang="en-US" sz="1800">
                <a:latin typeface="Courier New" panose="02070309020205020404" pitchFamily="49" charset="0"/>
              </a:rPr>
              <a:t>    print(</a:t>
            </a:r>
            <a:r>
              <a:rPr lang="ja-JP" altLang="en-US" sz="1800">
                <a:latin typeface="Arial" panose="020B0604020202020204" pitchFamily="34" charset="0"/>
              </a:rPr>
              <a:t>“</a:t>
            </a:r>
            <a:r>
              <a:rPr lang="en-US" altLang="ja-JP" sz="1800">
                <a:latin typeface="Courier New" panose="02070309020205020404" pitchFamily="49" charset="0"/>
              </a:rPr>
              <a:t>y is positive</a:t>
            </a:r>
            <a:r>
              <a:rPr lang="ja-JP" altLang="en-US" sz="1800">
                <a:latin typeface="Arial" panose="020B0604020202020204" pitchFamily="34" charset="0"/>
              </a:rPr>
              <a:t>”</a:t>
            </a:r>
            <a:r>
              <a:rPr lang="en-US" altLang="ja-JP" sz="1800">
                <a:latin typeface="Courier New" panose="02070309020205020404" pitchFamily="49" charset="0"/>
              </a:rPr>
              <a:t>);</a:t>
            </a:r>
          </a:p>
          <a:p>
            <a:pPr eaLnBrk="1" hangingPunct="1"/>
            <a:r>
              <a:rPr lang="en-US" altLang="en-US" sz="1800">
                <a:latin typeface="Courier New" panose="02070309020205020404" pitchFamily="49" charset="0"/>
              </a:rPr>
              <a:t>  else</a:t>
            </a:r>
          </a:p>
          <a:p>
            <a:pPr lvl="1" eaLnBrk="1" hangingPunct="1"/>
            <a:r>
              <a:rPr lang="en-US" altLang="en-US" sz="1800">
                <a:latin typeface="Courier New" panose="02070309020205020404" pitchFamily="49" charset="0"/>
              </a:rPr>
              <a:t> print(</a:t>
            </a:r>
            <a:r>
              <a:rPr lang="ja-JP" altLang="en-US" sz="1800">
                <a:latin typeface="Arial" panose="020B0604020202020204" pitchFamily="34" charset="0"/>
              </a:rPr>
              <a:t>“</a:t>
            </a:r>
            <a:r>
              <a:rPr lang="en-US" altLang="ja-JP" sz="1800">
                <a:latin typeface="Courier New" panose="02070309020205020404" pitchFamily="49" charset="0"/>
              </a:rPr>
              <a:t>y is negative</a:t>
            </a:r>
            <a:r>
              <a:rPr lang="ja-JP" altLang="en-US" sz="1800">
                <a:latin typeface="Arial" panose="020B0604020202020204" pitchFamily="34" charset="0"/>
              </a:rPr>
              <a:t>”</a:t>
            </a:r>
            <a:r>
              <a:rPr lang="en-US" altLang="ja-JP" sz="1800">
                <a:latin typeface="Courier New" panose="02070309020205020404" pitchFamily="49" charset="0"/>
              </a:rPr>
              <a:t>);</a:t>
            </a:r>
          </a:p>
          <a:p>
            <a:pPr eaLnBrk="1" hangingPunct="1"/>
            <a:r>
              <a:rPr lang="en-US" altLang="en-US" sz="1800">
                <a:latin typeface="Courier New" panose="02070309020205020404" pitchFamily="49" charset="0"/>
              </a:rPr>
              <a:t>}</a:t>
            </a:r>
          </a:p>
          <a:p>
            <a:pPr eaLnBrk="1" hangingPunct="1"/>
            <a:endParaRPr lang="en-US" altLang="en-US" sz="1800">
              <a:latin typeface="Courier New" panose="02070309020205020404" pitchFamily="49" charset="0"/>
            </a:endParaRPr>
          </a:p>
        </p:txBody>
      </p:sp>
      <p:sp>
        <p:nvSpPr>
          <p:cNvPr id="1936388" name="Rectangle 4"/>
          <p:cNvSpPr>
            <a:spLocks noChangeArrowheads="1"/>
          </p:cNvSpPr>
          <p:nvPr/>
        </p:nvSpPr>
        <p:spPr bwMode="auto">
          <a:xfrm>
            <a:off x="5943600" y="1066800"/>
            <a:ext cx="1600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6389" name="Rectangle 5"/>
          <p:cNvSpPr>
            <a:spLocks noChangeArrowheads="1"/>
          </p:cNvSpPr>
          <p:nvPr/>
        </p:nvSpPr>
        <p:spPr bwMode="auto">
          <a:xfrm>
            <a:off x="4260850" y="2057400"/>
            <a:ext cx="22098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6390" name="Text Box 6"/>
          <p:cNvSpPr txBox="1">
            <a:spLocks noChangeArrowheads="1"/>
          </p:cNvSpPr>
          <p:nvPr/>
        </p:nvSpPr>
        <p:spPr bwMode="auto">
          <a:xfrm>
            <a:off x="6096000" y="1066800"/>
            <a:ext cx="1281113"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(x &gt;= 0)</a:t>
            </a:r>
          </a:p>
        </p:txBody>
      </p:sp>
      <p:sp>
        <p:nvSpPr>
          <p:cNvPr id="1936391" name="Text Box 7"/>
          <p:cNvSpPr txBox="1">
            <a:spLocks noChangeArrowheads="1"/>
          </p:cNvSpPr>
          <p:nvPr/>
        </p:nvSpPr>
        <p:spPr bwMode="auto">
          <a:xfrm>
            <a:off x="5943600" y="7620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B0</a:t>
            </a:r>
          </a:p>
        </p:txBody>
      </p:sp>
      <p:sp>
        <p:nvSpPr>
          <p:cNvPr id="1936392" name="Text Box 8"/>
          <p:cNvSpPr txBox="1">
            <a:spLocks noChangeArrowheads="1"/>
          </p:cNvSpPr>
          <p:nvPr/>
        </p:nvSpPr>
        <p:spPr bwMode="auto">
          <a:xfrm>
            <a:off x="4260850" y="17526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B1</a:t>
            </a:r>
          </a:p>
        </p:txBody>
      </p:sp>
      <p:sp>
        <p:nvSpPr>
          <p:cNvPr id="1936393" name="Line 9"/>
          <p:cNvSpPr>
            <a:spLocks noChangeShapeType="1"/>
          </p:cNvSpPr>
          <p:nvPr/>
        </p:nvSpPr>
        <p:spPr bwMode="auto">
          <a:xfrm flipH="1">
            <a:off x="5556250" y="1466850"/>
            <a:ext cx="838200" cy="5905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6394" name="Line 10"/>
          <p:cNvSpPr>
            <a:spLocks noChangeShapeType="1"/>
          </p:cNvSpPr>
          <p:nvPr/>
        </p:nvSpPr>
        <p:spPr bwMode="auto">
          <a:xfrm>
            <a:off x="7156450" y="1447800"/>
            <a:ext cx="8382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6395" name="Text Box 11"/>
          <p:cNvSpPr txBox="1">
            <a:spLocks noChangeArrowheads="1"/>
          </p:cNvSpPr>
          <p:nvPr/>
        </p:nvSpPr>
        <p:spPr bwMode="auto">
          <a:xfrm>
            <a:off x="4260850" y="2057400"/>
            <a:ext cx="2241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urier New" panose="02070309020205020404" pitchFamily="49" charset="0"/>
              </a:rPr>
              <a:t>print(</a:t>
            </a:r>
            <a:r>
              <a:rPr lang="ja-JP" altLang="en-US" sz="1800">
                <a:latin typeface="Arial" panose="020B0604020202020204" pitchFamily="34" charset="0"/>
              </a:rPr>
              <a:t>“</a:t>
            </a:r>
            <a:r>
              <a:rPr lang="en-US" altLang="ja-JP" sz="1800">
                <a:latin typeface="Courier New" panose="02070309020205020404" pitchFamily="49" charset="0"/>
              </a:rPr>
              <a:t>x is p</a:t>
            </a:r>
            <a:r>
              <a:rPr lang="ja-JP" altLang="en-US" sz="1800">
                <a:latin typeface="Arial" panose="020B0604020202020204" pitchFamily="34" charset="0"/>
              </a:rPr>
              <a:t>”</a:t>
            </a:r>
            <a:r>
              <a:rPr lang="en-US" altLang="ja-JP" sz="1800">
                <a:latin typeface="Courier New" panose="02070309020205020404" pitchFamily="49" charset="0"/>
              </a:rPr>
              <a:t>)</a:t>
            </a:r>
            <a:endParaRPr lang="en-US" altLang="en-US" sz="1800">
              <a:latin typeface="Courier New" panose="02070309020205020404" pitchFamily="49" charset="0"/>
            </a:endParaRPr>
          </a:p>
        </p:txBody>
      </p:sp>
      <p:sp>
        <p:nvSpPr>
          <p:cNvPr id="1936396" name="Rectangle 12"/>
          <p:cNvSpPr>
            <a:spLocks noChangeArrowheads="1"/>
          </p:cNvSpPr>
          <p:nvPr/>
        </p:nvSpPr>
        <p:spPr bwMode="auto">
          <a:xfrm>
            <a:off x="6692900" y="2057400"/>
            <a:ext cx="213995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6397" name="Text Box 13"/>
          <p:cNvSpPr txBox="1">
            <a:spLocks noChangeArrowheads="1"/>
          </p:cNvSpPr>
          <p:nvPr/>
        </p:nvSpPr>
        <p:spPr bwMode="auto">
          <a:xfrm>
            <a:off x="6692900" y="177165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B2</a:t>
            </a:r>
          </a:p>
        </p:txBody>
      </p:sp>
      <p:sp>
        <p:nvSpPr>
          <p:cNvPr id="1936398" name="Text Box 14"/>
          <p:cNvSpPr txBox="1">
            <a:spLocks noChangeArrowheads="1"/>
          </p:cNvSpPr>
          <p:nvPr/>
        </p:nvSpPr>
        <p:spPr bwMode="auto">
          <a:xfrm>
            <a:off x="6692900" y="2057400"/>
            <a:ext cx="2241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urier New" panose="02070309020205020404" pitchFamily="49" charset="0"/>
              </a:rPr>
              <a:t>print(</a:t>
            </a:r>
            <a:r>
              <a:rPr lang="ja-JP" altLang="en-US" sz="1800">
                <a:latin typeface="Arial" panose="020B0604020202020204" pitchFamily="34" charset="0"/>
              </a:rPr>
              <a:t>“</a:t>
            </a:r>
            <a:r>
              <a:rPr lang="en-US" altLang="ja-JP" sz="1800">
                <a:latin typeface="Courier New" panose="02070309020205020404" pitchFamily="49" charset="0"/>
              </a:rPr>
              <a:t>x is n</a:t>
            </a:r>
            <a:r>
              <a:rPr lang="ja-JP" altLang="en-US" sz="1800">
                <a:latin typeface="Arial" panose="020B0604020202020204" pitchFamily="34" charset="0"/>
              </a:rPr>
              <a:t>”</a:t>
            </a:r>
            <a:r>
              <a:rPr lang="en-US" altLang="ja-JP" sz="1800">
                <a:latin typeface="Courier New" panose="02070309020205020404" pitchFamily="49" charset="0"/>
              </a:rPr>
              <a:t>)</a:t>
            </a:r>
            <a:endParaRPr lang="en-US" altLang="en-US" sz="1800">
              <a:latin typeface="Courier New" panose="02070309020205020404" pitchFamily="49" charset="0"/>
            </a:endParaRPr>
          </a:p>
        </p:txBody>
      </p:sp>
      <p:sp>
        <p:nvSpPr>
          <p:cNvPr id="1936399" name="Rectangle 15"/>
          <p:cNvSpPr>
            <a:spLocks noChangeArrowheads="1"/>
          </p:cNvSpPr>
          <p:nvPr/>
        </p:nvSpPr>
        <p:spPr bwMode="auto">
          <a:xfrm>
            <a:off x="6019800" y="3048000"/>
            <a:ext cx="14478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6400" name="Rectangle 16"/>
          <p:cNvSpPr>
            <a:spLocks noChangeArrowheads="1"/>
          </p:cNvSpPr>
          <p:nvPr/>
        </p:nvSpPr>
        <p:spPr bwMode="auto">
          <a:xfrm>
            <a:off x="4343400" y="4038600"/>
            <a:ext cx="220345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6401" name="Text Box 17"/>
          <p:cNvSpPr txBox="1">
            <a:spLocks noChangeArrowheads="1"/>
          </p:cNvSpPr>
          <p:nvPr/>
        </p:nvSpPr>
        <p:spPr bwMode="auto">
          <a:xfrm>
            <a:off x="6096000" y="3048000"/>
            <a:ext cx="1281113"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(y &gt;= 0)</a:t>
            </a:r>
          </a:p>
        </p:txBody>
      </p:sp>
      <p:sp>
        <p:nvSpPr>
          <p:cNvPr id="1936402" name="Text Box 18"/>
          <p:cNvSpPr txBox="1">
            <a:spLocks noChangeArrowheads="1"/>
          </p:cNvSpPr>
          <p:nvPr/>
        </p:nvSpPr>
        <p:spPr bwMode="auto">
          <a:xfrm>
            <a:off x="6324600" y="27432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B3</a:t>
            </a:r>
          </a:p>
        </p:txBody>
      </p:sp>
      <p:sp>
        <p:nvSpPr>
          <p:cNvPr id="1936403" name="Text Box 19"/>
          <p:cNvSpPr txBox="1">
            <a:spLocks noChangeArrowheads="1"/>
          </p:cNvSpPr>
          <p:nvPr/>
        </p:nvSpPr>
        <p:spPr bwMode="auto">
          <a:xfrm>
            <a:off x="4343400" y="37338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B4</a:t>
            </a:r>
          </a:p>
        </p:txBody>
      </p:sp>
      <p:sp>
        <p:nvSpPr>
          <p:cNvPr id="1936404" name="Line 20"/>
          <p:cNvSpPr>
            <a:spLocks noChangeShapeType="1"/>
          </p:cNvSpPr>
          <p:nvPr/>
        </p:nvSpPr>
        <p:spPr bwMode="auto">
          <a:xfrm flipH="1">
            <a:off x="5638800" y="3448050"/>
            <a:ext cx="838200" cy="5905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6405" name="Line 21"/>
          <p:cNvSpPr>
            <a:spLocks noChangeShapeType="1"/>
          </p:cNvSpPr>
          <p:nvPr/>
        </p:nvSpPr>
        <p:spPr bwMode="auto">
          <a:xfrm>
            <a:off x="7239000" y="3429000"/>
            <a:ext cx="8382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6406" name="Text Box 22"/>
          <p:cNvSpPr txBox="1">
            <a:spLocks noChangeArrowheads="1"/>
          </p:cNvSpPr>
          <p:nvPr/>
        </p:nvSpPr>
        <p:spPr bwMode="auto">
          <a:xfrm>
            <a:off x="4343400" y="4038600"/>
            <a:ext cx="2241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urier New" panose="02070309020205020404" pitchFamily="49" charset="0"/>
              </a:rPr>
              <a:t>print(</a:t>
            </a:r>
            <a:r>
              <a:rPr lang="ja-JP" altLang="en-US" sz="1800">
                <a:latin typeface="Arial" panose="020B0604020202020204" pitchFamily="34" charset="0"/>
              </a:rPr>
              <a:t>“</a:t>
            </a:r>
            <a:r>
              <a:rPr lang="en-US" altLang="ja-JP" sz="1800">
                <a:latin typeface="Courier New" panose="02070309020205020404" pitchFamily="49" charset="0"/>
              </a:rPr>
              <a:t>y is p</a:t>
            </a:r>
            <a:r>
              <a:rPr lang="ja-JP" altLang="en-US" sz="1800">
                <a:latin typeface="Arial" panose="020B0604020202020204" pitchFamily="34" charset="0"/>
              </a:rPr>
              <a:t>”</a:t>
            </a:r>
            <a:r>
              <a:rPr lang="en-US" altLang="ja-JP" sz="1800">
                <a:latin typeface="Courier New" panose="02070309020205020404" pitchFamily="49" charset="0"/>
              </a:rPr>
              <a:t>)</a:t>
            </a:r>
            <a:endParaRPr lang="en-US" altLang="en-US" sz="1800">
              <a:latin typeface="Courier New" panose="02070309020205020404" pitchFamily="49" charset="0"/>
            </a:endParaRPr>
          </a:p>
        </p:txBody>
      </p:sp>
      <p:sp>
        <p:nvSpPr>
          <p:cNvPr id="1936407" name="Rectangle 23"/>
          <p:cNvSpPr>
            <a:spLocks noChangeArrowheads="1"/>
          </p:cNvSpPr>
          <p:nvPr/>
        </p:nvSpPr>
        <p:spPr bwMode="auto">
          <a:xfrm>
            <a:off x="6775450" y="4038600"/>
            <a:ext cx="221615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6408" name="Text Box 24"/>
          <p:cNvSpPr txBox="1">
            <a:spLocks noChangeArrowheads="1"/>
          </p:cNvSpPr>
          <p:nvPr/>
        </p:nvSpPr>
        <p:spPr bwMode="auto">
          <a:xfrm>
            <a:off x="6775450" y="375285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B5</a:t>
            </a:r>
          </a:p>
        </p:txBody>
      </p:sp>
      <p:sp>
        <p:nvSpPr>
          <p:cNvPr id="1936409" name="Rectangle 25"/>
          <p:cNvSpPr>
            <a:spLocks noChangeArrowheads="1"/>
          </p:cNvSpPr>
          <p:nvPr/>
        </p:nvSpPr>
        <p:spPr bwMode="auto">
          <a:xfrm>
            <a:off x="6759575" y="4038600"/>
            <a:ext cx="2241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urier New" panose="02070309020205020404" pitchFamily="49" charset="0"/>
              </a:rPr>
              <a:t>print(</a:t>
            </a:r>
            <a:r>
              <a:rPr lang="ja-JP" altLang="en-US" sz="1800">
                <a:latin typeface="Arial" panose="020B0604020202020204" pitchFamily="34" charset="0"/>
              </a:rPr>
              <a:t>“</a:t>
            </a:r>
            <a:r>
              <a:rPr lang="en-US" altLang="ja-JP" sz="1800">
                <a:latin typeface="Courier New" panose="02070309020205020404" pitchFamily="49" charset="0"/>
              </a:rPr>
              <a:t>y is n</a:t>
            </a:r>
            <a:r>
              <a:rPr lang="ja-JP" altLang="en-US" sz="1800">
                <a:latin typeface="Arial" panose="020B0604020202020204" pitchFamily="34" charset="0"/>
              </a:rPr>
              <a:t>”</a:t>
            </a:r>
            <a:r>
              <a:rPr lang="en-US" altLang="ja-JP" sz="1800">
                <a:latin typeface="Courier New" panose="02070309020205020404" pitchFamily="49" charset="0"/>
              </a:rPr>
              <a:t>)</a:t>
            </a:r>
            <a:endParaRPr lang="en-US" altLang="en-US" sz="1800">
              <a:latin typeface="Courier New" panose="02070309020205020404" pitchFamily="49" charset="0"/>
            </a:endParaRPr>
          </a:p>
        </p:txBody>
      </p:sp>
      <p:sp>
        <p:nvSpPr>
          <p:cNvPr id="1936410" name="Line 26"/>
          <p:cNvSpPr>
            <a:spLocks noChangeShapeType="1"/>
          </p:cNvSpPr>
          <p:nvPr/>
        </p:nvSpPr>
        <p:spPr bwMode="auto">
          <a:xfrm>
            <a:off x="5403850" y="2438400"/>
            <a:ext cx="8382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6411" name="Line 27"/>
          <p:cNvSpPr>
            <a:spLocks noChangeShapeType="1"/>
          </p:cNvSpPr>
          <p:nvPr/>
        </p:nvSpPr>
        <p:spPr bwMode="auto">
          <a:xfrm flipH="1">
            <a:off x="7080250" y="2438400"/>
            <a:ext cx="838200" cy="5905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6412" name="Rectangle 28"/>
          <p:cNvSpPr>
            <a:spLocks noChangeArrowheads="1"/>
          </p:cNvSpPr>
          <p:nvPr/>
        </p:nvSpPr>
        <p:spPr bwMode="auto">
          <a:xfrm>
            <a:off x="5867400" y="5029200"/>
            <a:ext cx="160655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6413" name="Text Box 29"/>
          <p:cNvSpPr txBox="1">
            <a:spLocks noChangeArrowheads="1"/>
          </p:cNvSpPr>
          <p:nvPr/>
        </p:nvSpPr>
        <p:spPr bwMode="auto">
          <a:xfrm>
            <a:off x="6096000" y="5029200"/>
            <a:ext cx="1006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return</a:t>
            </a:r>
          </a:p>
        </p:txBody>
      </p:sp>
      <p:sp>
        <p:nvSpPr>
          <p:cNvPr id="1936414" name="Line 30"/>
          <p:cNvSpPr>
            <a:spLocks noChangeShapeType="1"/>
          </p:cNvSpPr>
          <p:nvPr/>
        </p:nvSpPr>
        <p:spPr bwMode="auto">
          <a:xfrm flipH="1">
            <a:off x="6927850" y="4419600"/>
            <a:ext cx="838200" cy="5905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6415" name="Line 31"/>
          <p:cNvSpPr>
            <a:spLocks noChangeShapeType="1"/>
          </p:cNvSpPr>
          <p:nvPr/>
        </p:nvSpPr>
        <p:spPr bwMode="auto">
          <a:xfrm>
            <a:off x="5708650" y="4419600"/>
            <a:ext cx="8382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6416" name="Text Box 32"/>
          <p:cNvSpPr txBox="1">
            <a:spLocks noChangeArrowheads="1"/>
          </p:cNvSpPr>
          <p:nvPr/>
        </p:nvSpPr>
        <p:spPr bwMode="auto">
          <a:xfrm>
            <a:off x="5715000" y="46482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B6</a:t>
            </a:r>
          </a:p>
        </p:txBody>
      </p:sp>
      <p:sp>
        <p:nvSpPr>
          <p:cNvPr id="1936417" name="Rectangle 33"/>
          <p:cNvSpPr>
            <a:spLocks noChangeArrowheads="1"/>
          </p:cNvSpPr>
          <p:nvPr/>
        </p:nvSpPr>
        <p:spPr bwMode="auto">
          <a:xfrm>
            <a:off x="228600" y="4038600"/>
            <a:ext cx="457200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Times New Roman" charset="0"/>
                <a:ea typeface="ＭＳ Ｐゴシック" charset="0"/>
              </a:rPr>
              <a:t>Test set:</a:t>
            </a:r>
          </a:p>
          <a:p>
            <a:pPr>
              <a:defRPr/>
            </a:pPr>
            <a:r>
              <a:rPr lang="en-US" sz="1800">
                <a:latin typeface="Times New Roman" charset="0"/>
                <a:ea typeface="ＭＳ Ｐゴシック" charset="0"/>
              </a:rPr>
              <a:t>T</a:t>
            </a:r>
            <a:r>
              <a:rPr lang="en-US" sz="1800" baseline="-25000">
                <a:latin typeface="Times New Roman" charset="0"/>
                <a:ea typeface="ＭＳ Ｐゴシック" charset="0"/>
              </a:rPr>
              <a:t>2</a:t>
            </a:r>
            <a:r>
              <a:rPr lang="en-US" sz="1800">
                <a:latin typeface="Times New Roman" charset="0"/>
                <a:ea typeface="ＭＳ Ｐゴシック" charset="0"/>
              </a:rPr>
              <a:t> = {(x=12,y= </a:t>
            </a:r>
            <a:r>
              <a:rPr lang="en-US" sz="1800">
                <a:latin typeface="Times New Roman" charset="0"/>
                <a:ea typeface="ＭＳ Ｐゴシック" charset="0"/>
                <a:cs typeface="Times New Roman" charset="0"/>
                <a:sym typeface="Symbol" charset="0"/>
              </a:rPr>
              <a:t></a:t>
            </a:r>
            <a:r>
              <a:rPr lang="en-US" sz="1800">
                <a:latin typeface="Times New Roman" charset="0"/>
                <a:ea typeface="ＭＳ Ｐゴシック" charset="0"/>
              </a:rPr>
              <a:t> 5), (x= </a:t>
            </a:r>
            <a:r>
              <a:rPr lang="en-US" sz="1800">
                <a:latin typeface="Times New Roman" charset="0"/>
                <a:ea typeface="ＭＳ Ｐゴシック" charset="0"/>
                <a:cs typeface="Times New Roman" charset="0"/>
                <a:sym typeface="Symbol" charset="0"/>
              </a:rPr>
              <a:t></a:t>
            </a:r>
            <a:r>
              <a:rPr lang="en-US" sz="1800">
                <a:latin typeface="Times New Roman" charset="0"/>
                <a:ea typeface="ＭＳ Ｐゴシック" charset="0"/>
              </a:rPr>
              <a:t>1,y=35)}</a:t>
            </a:r>
          </a:p>
          <a:p>
            <a:pPr>
              <a:defRPr/>
            </a:pPr>
            <a:r>
              <a:rPr lang="en-US" sz="1800">
                <a:latin typeface="Times New Roman" charset="0"/>
                <a:ea typeface="ＭＳ Ｐゴシック" charset="0"/>
              </a:rPr>
              <a:t>gives both branch and statement</a:t>
            </a:r>
          </a:p>
          <a:p>
            <a:pPr>
              <a:defRPr/>
            </a:pPr>
            <a:r>
              <a:rPr lang="en-US" sz="1800">
                <a:latin typeface="Times New Roman" charset="0"/>
                <a:ea typeface="ＭＳ Ｐゴシック" charset="0"/>
              </a:rPr>
              <a:t>coverage but it does not give path coverage</a:t>
            </a:r>
          </a:p>
          <a:p>
            <a:pPr>
              <a:defRPr/>
            </a:pPr>
            <a:endParaRPr lang="en-US" sz="1800">
              <a:latin typeface="Times New Roman" charset="0"/>
              <a:ea typeface="ＭＳ Ｐゴシック" charset="0"/>
            </a:endParaRPr>
          </a:p>
        </p:txBody>
      </p:sp>
      <p:sp>
        <p:nvSpPr>
          <p:cNvPr id="1936418" name="Text Box 34"/>
          <p:cNvSpPr txBox="1">
            <a:spLocks noChangeArrowheads="1"/>
          </p:cNvSpPr>
          <p:nvPr/>
        </p:nvSpPr>
        <p:spPr bwMode="auto">
          <a:xfrm>
            <a:off x="152400" y="5410200"/>
            <a:ext cx="9296400" cy="915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Times New Roman" charset="0"/>
                <a:ea typeface="ＭＳ Ｐゴシック" charset="0"/>
              </a:rPr>
              <a:t>Set of all execution paths: {(B0,B1,B3,B4,B6), (B0,B1,B3,B5,B6), (B0,B2,B3,B4,B6), (B0,B2,B3,B5,B6)}</a:t>
            </a:r>
          </a:p>
          <a:p>
            <a:pPr>
              <a:defRPr/>
            </a:pPr>
            <a:r>
              <a:rPr lang="en-US" sz="1800">
                <a:latin typeface="Times New Roman" charset="0"/>
                <a:ea typeface="ＭＳ Ｐゴシック" charset="0"/>
              </a:rPr>
              <a:t>Test set T</a:t>
            </a:r>
            <a:r>
              <a:rPr lang="en-US" sz="1800" baseline="-25000">
                <a:latin typeface="Times New Roman" charset="0"/>
                <a:ea typeface="ＭＳ Ｐゴシック" charset="0"/>
              </a:rPr>
              <a:t>2</a:t>
            </a:r>
            <a:r>
              <a:rPr lang="en-US" sz="1800">
                <a:latin typeface="Times New Roman" charset="0"/>
                <a:ea typeface="ＭＳ Ｐゴシック" charset="0"/>
              </a:rPr>
              <a:t> executes only paths: (B0,B1,B3,B5,B6) and (B0,B2,B3,B4,B6)</a:t>
            </a:r>
          </a:p>
        </p:txBody>
      </p:sp>
      <p:sp>
        <p:nvSpPr>
          <p:cNvPr id="1936419" name="Text Box 35"/>
          <p:cNvSpPr txBox="1">
            <a:spLocks noChangeArrowheads="1"/>
          </p:cNvSpPr>
          <p:nvPr/>
        </p:nvSpPr>
        <p:spPr bwMode="auto">
          <a:xfrm>
            <a:off x="6156325" y="1485900"/>
            <a:ext cx="539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true</a:t>
            </a:r>
          </a:p>
        </p:txBody>
      </p:sp>
      <p:sp>
        <p:nvSpPr>
          <p:cNvPr id="1936420" name="Text Box 36"/>
          <p:cNvSpPr txBox="1">
            <a:spLocks noChangeArrowheads="1"/>
          </p:cNvSpPr>
          <p:nvPr/>
        </p:nvSpPr>
        <p:spPr bwMode="auto">
          <a:xfrm>
            <a:off x="7451725" y="1409700"/>
            <a:ext cx="6159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false</a:t>
            </a:r>
          </a:p>
        </p:txBody>
      </p:sp>
      <p:sp>
        <p:nvSpPr>
          <p:cNvPr id="1936421" name="Text Box 37"/>
          <p:cNvSpPr txBox="1">
            <a:spLocks noChangeArrowheads="1"/>
          </p:cNvSpPr>
          <p:nvPr/>
        </p:nvSpPr>
        <p:spPr bwMode="auto">
          <a:xfrm>
            <a:off x="6232525" y="3467100"/>
            <a:ext cx="539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true</a:t>
            </a:r>
          </a:p>
        </p:txBody>
      </p:sp>
      <p:sp>
        <p:nvSpPr>
          <p:cNvPr id="1936422" name="Text Box 38"/>
          <p:cNvSpPr txBox="1">
            <a:spLocks noChangeArrowheads="1"/>
          </p:cNvSpPr>
          <p:nvPr/>
        </p:nvSpPr>
        <p:spPr bwMode="auto">
          <a:xfrm>
            <a:off x="7543800" y="3429000"/>
            <a:ext cx="6159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false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7410" name="Rectangle 2"/>
          <p:cNvSpPr>
            <a:spLocks noGrp="1" noChangeArrowheads="1"/>
          </p:cNvSpPr>
          <p:nvPr>
            <p:ph type="title"/>
          </p:nvPr>
        </p:nvSpPr>
        <p:spPr>
          <a:xfrm>
            <a:off x="685800" y="0"/>
            <a:ext cx="7772400" cy="609600"/>
          </a:xfrm>
        </p:spPr>
        <p:txBody>
          <a:bodyPr/>
          <a:lstStyle/>
          <a:p>
            <a:pPr eaLnBrk="1" hangingPunct="1">
              <a:defRPr/>
            </a:pPr>
            <a:r>
              <a:rPr lang="en-US">
                <a:cs typeface="+mj-cs"/>
              </a:rPr>
              <a:t>Path Coverage</a:t>
            </a:r>
          </a:p>
        </p:txBody>
      </p:sp>
      <p:sp>
        <p:nvSpPr>
          <p:cNvPr id="1937411" name="Rectangle 3"/>
          <p:cNvSpPr>
            <a:spLocks noChangeArrowheads="1"/>
          </p:cNvSpPr>
          <p:nvPr/>
        </p:nvSpPr>
        <p:spPr bwMode="auto">
          <a:xfrm>
            <a:off x="228600" y="914400"/>
            <a:ext cx="4572000" cy="338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urier New" panose="02070309020205020404" pitchFamily="49" charset="0"/>
              </a:rPr>
              <a:t>areTheyPositive(int x, int y) </a:t>
            </a:r>
          </a:p>
          <a:p>
            <a:pPr eaLnBrk="1" hangingPunct="1"/>
            <a:r>
              <a:rPr lang="en-US" altLang="en-US" sz="1800">
                <a:latin typeface="Courier New" panose="02070309020205020404" pitchFamily="49" charset="0"/>
              </a:rPr>
              <a:t>{ </a:t>
            </a:r>
          </a:p>
          <a:p>
            <a:pPr eaLnBrk="1" hangingPunct="1"/>
            <a:r>
              <a:rPr lang="en-US" altLang="en-US" sz="1800">
                <a:latin typeface="Courier New" panose="02070309020205020404" pitchFamily="49" charset="0"/>
              </a:rPr>
              <a:t>  if (x &gt;= 0)</a:t>
            </a:r>
          </a:p>
          <a:p>
            <a:pPr eaLnBrk="1" hangingPunct="1"/>
            <a:r>
              <a:rPr lang="en-US" altLang="en-US" sz="1800">
                <a:latin typeface="Courier New" panose="02070309020205020404" pitchFamily="49" charset="0"/>
              </a:rPr>
              <a:t>     print(</a:t>
            </a:r>
            <a:r>
              <a:rPr lang="ja-JP" altLang="en-US" sz="1800">
                <a:latin typeface="Arial" panose="020B0604020202020204" pitchFamily="34" charset="0"/>
              </a:rPr>
              <a:t>“</a:t>
            </a:r>
            <a:r>
              <a:rPr lang="en-US" altLang="ja-JP" sz="1800">
                <a:latin typeface="Courier New" panose="02070309020205020404" pitchFamily="49" charset="0"/>
              </a:rPr>
              <a:t>x is positive</a:t>
            </a:r>
            <a:r>
              <a:rPr lang="ja-JP" altLang="en-US" sz="1800">
                <a:latin typeface="Arial" panose="020B0604020202020204" pitchFamily="34" charset="0"/>
              </a:rPr>
              <a:t>”</a:t>
            </a:r>
            <a:r>
              <a:rPr lang="en-US" altLang="ja-JP" sz="1800">
                <a:latin typeface="Courier New" panose="02070309020205020404" pitchFamily="49" charset="0"/>
              </a:rPr>
              <a:t>);</a:t>
            </a:r>
          </a:p>
          <a:p>
            <a:pPr eaLnBrk="1" hangingPunct="1"/>
            <a:r>
              <a:rPr lang="en-US" altLang="en-US" sz="1800">
                <a:latin typeface="Courier New" panose="02070309020205020404" pitchFamily="49" charset="0"/>
              </a:rPr>
              <a:t>  else</a:t>
            </a:r>
          </a:p>
          <a:p>
            <a:pPr eaLnBrk="1" hangingPunct="1"/>
            <a:r>
              <a:rPr lang="en-US" altLang="en-US" sz="1800">
                <a:latin typeface="Courier New" panose="02070309020205020404" pitchFamily="49" charset="0"/>
              </a:rPr>
              <a:t>    print(</a:t>
            </a:r>
            <a:r>
              <a:rPr lang="ja-JP" altLang="en-US" sz="1800">
                <a:latin typeface="Arial" panose="020B0604020202020204" pitchFamily="34" charset="0"/>
              </a:rPr>
              <a:t>“</a:t>
            </a:r>
            <a:r>
              <a:rPr lang="en-US" altLang="ja-JP" sz="1800">
                <a:latin typeface="Courier New" panose="02070309020205020404" pitchFamily="49" charset="0"/>
              </a:rPr>
              <a:t>x is negative</a:t>
            </a:r>
            <a:r>
              <a:rPr lang="ja-JP" altLang="en-US" sz="1800">
                <a:latin typeface="Arial" panose="020B0604020202020204" pitchFamily="34" charset="0"/>
              </a:rPr>
              <a:t>”</a:t>
            </a:r>
            <a:r>
              <a:rPr lang="en-US" altLang="ja-JP" sz="1800">
                <a:latin typeface="Courier New" panose="02070309020205020404" pitchFamily="49" charset="0"/>
              </a:rPr>
              <a:t>);</a:t>
            </a:r>
          </a:p>
          <a:p>
            <a:pPr eaLnBrk="1" hangingPunct="1"/>
            <a:r>
              <a:rPr lang="en-US" altLang="en-US" sz="1800">
                <a:latin typeface="Courier New" panose="02070309020205020404" pitchFamily="49" charset="0"/>
              </a:rPr>
              <a:t>  if (y &gt;= 0)</a:t>
            </a:r>
          </a:p>
          <a:p>
            <a:pPr eaLnBrk="1" hangingPunct="1"/>
            <a:r>
              <a:rPr lang="en-US" altLang="en-US" sz="1800">
                <a:latin typeface="Courier New" panose="02070309020205020404" pitchFamily="49" charset="0"/>
              </a:rPr>
              <a:t>    print(</a:t>
            </a:r>
            <a:r>
              <a:rPr lang="ja-JP" altLang="en-US" sz="1800">
                <a:latin typeface="Arial" panose="020B0604020202020204" pitchFamily="34" charset="0"/>
              </a:rPr>
              <a:t>“</a:t>
            </a:r>
            <a:r>
              <a:rPr lang="en-US" altLang="ja-JP" sz="1800">
                <a:latin typeface="Courier New" panose="02070309020205020404" pitchFamily="49" charset="0"/>
              </a:rPr>
              <a:t>y is positive</a:t>
            </a:r>
            <a:r>
              <a:rPr lang="ja-JP" altLang="en-US" sz="1800">
                <a:latin typeface="Arial" panose="020B0604020202020204" pitchFamily="34" charset="0"/>
              </a:rPr>
              <a:t>”</a:t>
            </a:r>
            <a:r>
              <a:rPr lang="en-US" altLang="ja-JP" sz="1800">
                <a:latin typeface="Courier New" panose="02070309020205020404" pitchFamily="49" charset="0"/>
              </a:rPr>
              <a:t>);</a:t>
            </a:r>
          </a:p>
          <a:p>
            <a:pPr eaLnBrk="1" hangingPunct="1"/>
            <a:r>
              <a:rPr lang="en-US" altLang="en-US" sz="1800">
                <a:latin typeface="Courier New" panose="02070309020205020404" pitchFamily="49" charset="0"/>
              </a:rPr>
              <a:t>  else</a:t>
            </a:r>
          </a:p>
          <a:p>
            <a:pPr lvl="1" eaLnBrk="1" hangingPunct="1"/>
            <a:r>
              <a:rPr lang="en-US" altLang="en-US" sz="1800">
                <a:latin typeface="Courier New" panose="02070309020205020404" pitchFamily="49" charset="0"/>
              </a:rPr>
              <a:t> print(</a:t>
            </a:r>
            <a:r>
              <a:rPr lang="ja-JP" altLang="en-US" sz="1800">
                <a:latin typeface="Arial" panose="020B0604020202020204" pitchFamily="34" charset="0"/>
              </a:rPr>
              <a:t>“</a:t>
            </a:r>
            <a:r>
              <a:rPr lang="en-US" altLang="ja-JP" sz="1800">
                <a:latin typeface="Courier New" panose="02070309020205020404" pitchFamily="49" charset="0"/>
              </a:rPr>
              <a:t>y is negative</a:t>
            </a:r>
            <a:r>
              <a:rPr lang="ja-JP" altLang="en-US" sz="1800">
                <a:latin typeface="Arial" panose="020B0604020202020204" pitchFamily="34" charset="0"/>
              </a:rPr>
              <a:t>”</a:t>
            </a:r>
            <a:r>
              <a:rPr lang="en-US" altLang="ja-JP" sz="1800">
                <a:latin typeface="Courier New" panose="02070309020205020404" pitchFamily="49" charset="0"/>
              </a:rPr>
              <a:t>);</a:t>
            </a:r>
          </a:p>
          <a:p>
            <a:pPr eaLnBrk="1" hangingPunct="1"/>
            <a:r>
              <a:rPr lang="en-US" altLang="en-US" sz="1800">
                <a:latin typeface="Courier New" panose="02070309020205020404" pitchFamily="49" charset="0"/>
              </a:rPr>
              <a:t>}</a:t>
            </a:r>
          </a:p>
          <a:p>
            <a:pPr eaLnBrk="1" hangingPunct="1"/>
            <a:endParaRPr lang="en-US" altLang="en-US" sz="1800">
              <a:latin typeface="Courier New" panose="02070309020205020404" pitchFamily="49" charset="0"/>
            </a:endParaRPr>
          </a:p>
        </p:txBody>
      </p:sp>
      <p:sp>
        <p:nvSpPr>
          <p:cNvPr id="1937412" name="Rectangle 4"/>
          <p:cNvSpPr>
            <a:spLocks noChangeArrowheads="1"/>
          </p:cNvSpPr>
          <p:nvPr/>
        </p:nvSpPr>
        <p:spPr bwMode="auto">
          <a:xfrm>
            <a:off x="6019800" y="1066800"/>
            <a:ext cx="14478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7413" name="Rectangle 5"/>
          <p:cNvSpPr>
            <a:spLocks noChangeArrowheads="1"/>
          </p:cNvSpPr>
          <p:nvPr/>
        </p:nvSpPr>
        <p:spPr bwMode="auto">
          <a:xfrm>
            <a:off x="4260850" y="2057400"/>
            <a:ext cx="22098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7414" name="Text Box 6"/>
          <p:cNvSpPr txBox="1">
            <a:spLocks noChangeArrowheads="1"/>
          </p:cNvSpPr>
          <p:nvPr/>
        </p:nvSpPr>
        <p:spPr bwMode="auto">
          <a:xfrm>
            <a:off x="6096000" y="1066800"/>
            <a:ext cx="1281113"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(x &gt;= 0)</a:t>
            </a:r>
          </a:p>
        </p:txBody>
      </p:sp>
      <p:sp>
        <p:nvSpPr>
          <p:cNvPr id="1937415" name="Text Box 7"/>
          <p:cNvSpPr txBox="1">
            <a:spLocks noChangeArrowheads="1"/>
          </p:cNvSpPr>
          <p:nvPr/>
        </p:nvSpPr>
        <p:spPr bwMode="auto">
          <a:xfrm>
            <a:off x="6019800" y="7620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B0</a:t>
            </a:r>
          </a:p>
        </p:txBody>
      </p:sp>
      <p:sp>
        <p:nvSpPr>
          <p:cNvPr id="1937416" name="Text Box 8"/>
          <p:cNvSpPr txBox="1">
            <a:spLocks noChangeArrowheads="1"/>
          </p:cNvSpPr>
          <p:nvPr/>
        </p:nvSpPr>
        <p:spPr bwMode="auto">
          <a:xfrm>
            <a:off x="4260850" y="17526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B1</a:t>
            </a:r>
          </a:p>
        </p:txBody>
      </p:sp>
      <p:sp>
        <p:nvSpPr>
          <p:cNvPr id="1937417" name="Line 9"/>
          <p:cNvSpPr>
            <a:spLocks noChangeShapeType="1"/>
          </p:cNvSpPr>
          <p:nvPr/>
        </p:nvSpPr>
        <p:spPr bwMode="auto">
          <a:xfrm flipH="1">
            <a:off x="5556250" y="1466850"/>
            <a:ext cx="838200" cy="5905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7418" name="Line 10"/>
          <p:cNvSpPr>
            <a:spLocks noChangeShapeType="1"/>
          </p:cNvSpPr>
          <p:nvPr/>
        </p:nvSpPr>
        <p:spPr bwMode="auto">
          <a:xfrm>
            <a:off x="7156450" y="1447800"/>
            <a:ext cx="8382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7419" name="Text Box 11"/>
          <p:cNvSpPr txBox="1">
            <a:spLocks noChangeArrowheads="1"/>
          </p:cNvSpPr>
          <p:nvPr/>
        </p:nvSpPr>
        <p:spPr bwMode="auto">
          <a:xfrm>
            <a:off x="4260850" y="2057400"/>
            <a:ext cx="2241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urier New" panose="02070309020205020404" pitchFamily="49" charset="0"/>
              </a:rPr>
              <a:t>print(</a:t>
            </a:r>
            <a:r>
              <a:rPr lang="ja-JP" altLang="en-US" sz="1800">
                <a:latin typeface="Arial" panose="020B0604020202020204" pitchFamily="34" charset="0"/>
              </a:rPr>
              <a:t>“</a:t>
            </a:r>
            <a:r>
              <a:rPr lang="en-US" altLang="ja-JP" sz="1800">
                <a:latin typeface="Courier New" panose="02070309020205020404" pitchFamily="49" charset="0"/>
              </a:rPr>
              <a:t>x is p</a:t>
            </a:r>
            <a:r>
              <a:rPr lang="ja-JP" altLang="en-US" sz="1800">
                <a:latin typeface="Arial" panose="020B0604020202020204" pitchFamily="34" charset="0"/>
              </a:rPr>
              <a:t>”</a:t>
            </a:r>
            <a:r>
              <a:rPr lang="en-US" altLang="ja-JP" sz="1800">
                <a:latin typeface="Courier New" panose="02070309020205020404" pitchFamily="49" charset="0"/>
              </a:rPr>
              <a:t>)</a:t>
            </a:r>
            <a:endParaRPr lang="en-US" altLang="en-US" sz="1800">
              <a:latin typeface="Courier New" panose="02070309020205020404" pitchFamily="49" charset="0"/>
            </a:endParaRPr>
          </a:p>
        </p:txBody>
      </p:sp>
      <p:sp>
        <p:nvSpPr>
          <p:cNvPr id="1937420" name="Rectangle 12"/>
          <p:cNvSpPr>
            <a:spLocks noChangeArrowheads="1"/>
          </p:cNvSpPr>
          <p:nvPr/>
        </p:nvSpPr>
        <p:spPr bwMode="auto">
          <a:xfrm>
            <a:off x="6692900" y="2057400"/>
            <a:ext cx="213995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7421" name="Text Box 13"/>
          <p:cNvSpPr txBox="1">
            <a:spLocks noChangeArrowheads="1"/>
          </p:cNvSpPr>
          <p:nvPr/>
        </p:nvSpPr>
        <p:spPr bwMode="auto">
          <a:xfrm>
            <a:off x="6692900" y="177165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B2</a:t>
            </a:r>
          </a:p>
        </p:txBody>
      </p:sp>
      <p:sp>
        <p:nvSpPr>
          <p:cNvPr id="1937422" name="Text Box 14"/>
          <p:cNvSpPr txBox="1">
            <a:spLocks noChangeArrowheads="1"/>
          </p:cNvSpPr>
          <p:nvPr/>
        </p:nvSpPr>
        <p:spPr bwMode="auto">
          <a:xfrm>
            <a:off x="6692900" y="2057400"/>
            <a:ext cx="2241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urier New" panose="02070309020205020404" pitchFamily="49" charset="0"/>
              </a:rPr>
              <a:t>print(</a:t>
            </a:r>
            <a:r>
              <a:rPr lang="ja-JP" altLang="en-US" sz="1800">
                <a:latin typeface="Arial" panose="020B0604020202020204" pitchFamily="34" charset="0"/>
              </a:rPr>
              <a:t>“</a:t>
            </a:r>
            <a:r>
              <a:rPr lang="en-US" altLang="ja-JP" sz="1800">
                <a:latin typeface="Courier New" panose="02070309020205020404" pitchFamily="49" charset="0"/>
              </a:rPr>
              <a:t>x is n</a:t>
            </a:r>
            <a:r>
              <a:rPr lang="ja-JP" altLang="en-US" sz="1800">
                <a:latin typeface="Arial" panose="020B0604020202020204" pitchFamily="34" charset="0"/>
              </a:rPr>
              <a:t>”</a:t>
            </a:r>
            <a:r>
              <a:rPr lang="en-US" altLang="ja-JP" sz="1800">
                <a:latin typeface="Courier New" panose="02070309020205020404" pitchFamily="49" charset="0"/>
              </a:rPr>
              <a:t>)</a:t>
            </a:r>
            <a:endParaRPr lang="en-US" altLang="en-US" sz="1800">
              <a:latin typeface="Courier New" panose="02070309020205020404" pitchFamily="49" charset="0"/>
            </a:endParaRPr>
          </a:p>
        </p:txBody>
      </p:sp>
      <p:sp>
        <p:nvSpPr>
          <p:cNvPr id="1937423" name="Rectangle 15"/>
          <p:cNvSpPr>
            <a:spLocks noChangeArrowheads="1"/>
          </p:cNvSpPr>
          <p:nvPr/>
        </p:nvSpPr>
        <p:spPr bwMode="auto">
          <a:xfrm>
            <a:off x="5943600" y="3048000"/>
            <a:ext cx="15240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7424" name="Rectangle 16"/>
          <p:cNvSpPr>
            <a:spLocks noChangeArrowheads="1"/>
          </p:cNvSpPr>
          <p:nvPr/>
        </p:nvSpPr>
        <p:spPr bwMode="auto">
          <a:xfrm>
            <a:off x="4343400" y="4038600"/>
            <a:ext cx="220345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7425" name="Text Box 17"/>
          <p:cNvSpPr txBox="1">
            <a:spLocks noChangeArrowheads="1"/>
          </p:cNvSpPr>
          <p:nvPr/>
        </p:nvSpPr>
        <p:spPr bwMode="auto">
          <a:xfrm>
            <a:off x="6096000" y="3048000"/>
            <a:ext cx="1281113"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(y &gt;= 0)</a:t>
            </a:r>
          </a:p>
        </p:txBody>
      </p:sp>
      <p:sp>
        <p:nvSpPr>
          <p:cNvPr id="1937426" name="Text Box 18"/>
          <p:cNvSpPr txBox="1">
            <a:spLocks noChangeArrowheads="1"/>
          </p:cNvSpPr>
          <p:nvPr/>
        </p:nvSpPr>
        <p:spPr bwMode="auto">
          <a:xfrm>
            <a:off x="6477000" y="26670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B3</a:t>
            </a:r>
          </a:p>
        </p:txBody>
      </p:sp>
      <p:sp>
        <p:nvSpPr>
          <p:cNvPr id="1937427" name="Text Box 19"/>
          <p:cNvSpPr txBox="1">
            <a:spLocks noChangeArrowheads="1"/>
          </p:cNvSpPr>
          <p:nvPr/>
        </p:nvSpPr>
        <p:spPr bwMode="auto">
          <a:xfrm>
            <a:off x="4343400" y="37338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B4</a:t>
            </a:r>
          </a:p>
        </p:txBody>
      </p:sp>
      <p:sp>
        <p:nvSpPr>
          <p:cNvPr id="1937428" name="Line 20"/>
          <p:cNvSpPr>
            <a:spLocks noChangeShapeType="1"/>
          </p:cNvSpPr>
          <p:nvPr/>
        </p:nvSpPr>
        <p:spPr bwMode="auto">
          <a:xfrm flipH="1">
            <a:off x="5638800" y="3448050"/>
            <a:ext cx="838200" cy="5905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7429" name="Line 21"/>
          <p:cNvSpPr>
            <a:spLocks noChangeShapeType="1"/>
          </p:cNvSpPr>
          <p:nvPr/>
        </p:nvSpPr>
        <p:spPr bwMode="auto">
          <a:xfrm>
            <a:off x="7239000" y="3429000"/>
            <a:ext cx="8382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7430" name="Text Box 22"/>
          <p:cNvSpPr txBox="1">
            <a:spLocks noChangeArrowheads="1"/>
          </p:cNvSpPr>
          <p:nvPr/>
        </p:nvSpPr>
        <p:spPr bwMode="auto">
          <a:xfrm>
            <a:off x="4343400" y="4038600"/>
            <a:ext cx="2241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urier New" panose="02070309020205020404" pitchFamily="49" charset="0"/>
              </a:rPr>
              <a:t>print(</a:t>
            </a:r>
            <a:r>
              <a:rPr lang="ja-JP" altLang="en-US" sz="1800">
                <a:latin typeface="Arial" panose="020B0604020202020204" pitchFamily="34" charset="0"/>
              </a:rPr>
              <a:t>“</a:t>
            </a:r>
            <a:r>
              <a:rPr lang="en-US" altLang="ja-JP" sz="1800">
                <a:latin typeface="Courier New" panose="02070309020205020404" pitchFamily="49" charset="0"/>
              </a:rPr>
              <a:t>y is p</a:t>
            </a:r>
            <a:r>
              <a:rPr lang="ja-JP" altLang="en-US" sz="1800">
                <a:latin typeface="Arial" panose="020B0604020202020204" pitchFamily="34" charset="0"/>
              </a:rPr>
              <a:t>”</a:t>
            </a:r>
            <a:r>
              <a:rPr lang="en-US" altLang="ja-JP" sz="1800">
                <a:latin typeface="Courier New" panose="02070309020205020404" pitchFamily="49" charset="0"/>
              </a:rPr>
              <a:t>)</a:t>
            </a:r>
            <a:endParaRPr lang="en-US" altLang="en-US" sz="1800">
              <a:latin typeface="Courier New" panose="02070309020205020404" pitchFamily="49" charset="0"/>
            </a:endParaRPr>
          </a:p>
        </p:txBody>
      </p:sp>
      <p:sp>
        <p:nvSpPr>
          <p:cNvPr id="1937431" name="Rectangle 23"/>
          <p:cNvSpPr>
            <a:spLocks noChangeArrowheads="1"/>
          </p:cNvSpPr>
          <p:nvPr/>
        </p:nvSpPr>
        <p:spPr bwMode="auto">
          <a:xfrm>
            <a:off x="6775450" y="4038600"/>
            <a:ext cx="221615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7432" name="Text Box 24"/>
          <p:cNvSpPr txBox="1">
            <a:spLocks noChangeArrowheads="1"/>
          </p:cNvSpPr>
          <p:nvPr/>
        </p:nvSpPr>
        <p:spPr bwMode="auto">
          <a:xfrm>
            <a:off x="6775450" y="375285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B5</a:t>
            </a:r>
          </a:p>
        </p:txBody>
      </p:sp>
      <p:sp>
        <p:nvSpPr>
          <p:cNvPr id="1937433" name="Rectangle 25"/>
          <p:cNvSpPr>
            <a:spLocks noChangeArrowheads="1"/>
          </p:cNvSpPr>
          <p:nvPr/>
        </p:nvSpPr>
        <p:spPr bwMode="auto">
          <a:xfrm>
            <a:off x="6759575" y="4038600"/>
            <a:ext cx="2241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urier New" panose="02070309020205020404" pitchFamily="49" charset="0"/>
              </a:rPr>
              <a:t>print(</a:t>
            </a:r>
            <a:r>
              <a:rPr lang="ja-JP" altLang="en-US" sz="1800">
                <a:latin typeface="Arial" panose="020B0604020202020204" pitchFamily="34" charset="0"/>
              </a:rPr>
              <a:t>“</a:t>
            </a:r>
            <a:r>
              <a:rPr lang="en-US" altLang="ja-JP" sz="1800">
                <a:latin typeface="Courier New" panose="02070309020205020404" pitchFamily="49" charset="0"/>
              </a:rPr>
              <a:t>y is n</a:t>
            </a:r>
            <a:r>
              <a:rPr lang="ja-JP" altLang="en-US" sz="1800">
                <a:latin typeface="Arial" panose="020B0604020202020204" pitchFamily="34" charset="0"/>
              </a:rPr>
              <a:t>”</a:t>
            </a:r>
            <a:r>
              <a:rPr lang="en-US" altLang="ja-JP" sz="1800">
                <a:latin typeface="Courier New" panose="02070309020205020404" pitchFamily="49" charset="0"/>
              </a:rPr>
              <a:t>)</a:t>
            </a:r>
            <a:endParaRPr lang="en-US" altLang="en-US" sz="1800">
              <a:latin typeface="Courier New" panose="02070309020205020404" pitchFamily="49" charset="0"/>
            </a:endParaRPr>
          </a:p>
        </p:txBody>
      </p:sp>
      <p:sp>
        <p:nvSpPr>
          <p:cNvPr id="1937434" name="Line 26"/>
          <p:cNvSpPr>
            <a:spLocks noChangeShapeType="1"/>
          </p:cNvSpPr>
          <p:nvPr/>
        </p:nvSpPr>
        <p:spPr bwMode="auto">
          <a:xfrm>
            <a:off x="5403850" y="2438400"/>
            <a:ext cx="8382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7435" name="Line 27"/>
          <p:cNvSpPr>
            <a:spLocks noChangeShapeType="1"/>
          </p:cNvSpPr>
          <p:nvPr/>
        </p:nvSpPr>
        <p:spPr bwMode="auto">
          <a:xfrm flipH="1">
            <a:off x="7080250" y="2438400"/>
            <a:ext cx="838200" cy="5905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7436" name="Rectangle 28"/>
          <p:cNvSpPr>
            <a:spLocks noChangeArrowheads="1"/>
          </p:cNvSpPr>
          <p:nvPr/>
        </p:nvSpPr>
        <p:spPr bwMode="auto">
          <a:xfrm>
            <a:off x="5867400" y="5029200"/>
            <a:ext cx="160655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37437" name="Text Box 29"/>
          <p:cNvSpPr txBox="1">
            <a:spLocks noChangeArrowheads="1"/>
          </p:cNvSpPr>
          <p:nvPr/>
        </p:nvSpPr>
        <p:spPr bwMode="auto">
          <a:xfrm>
            <a:off x="6172200" y="5029200"/>
            <a:ext cx="1006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return</a:t>
            </a:r>
          </a:p>
        </p:txBody>
      </p:sp>
      <p:sp>
        <p:nvSpPr>
          <p:cNvPr id="1937438" name="Line 30"/>
          <p:cNvSpPr>
            <a:spLocks noChangeShapeType="1"/>
          </p:cNvSpPr>
          <p:nvPr/>
        </p:nvSpPr>
        <p:spPr bwMode="auto">
          <a:xfrm flipH="1">
            <a:off x="6927850" y="4419600"/>
            <a:ext cx="838200" cy="5905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7439" name="Line 31"/>
          <p:cNvSpPr>
            <a:spLocks noChangeShapeType="1"/>
          </p:cNvSpPr>
          <p:nvPr/>
        </p:nvSpPr>
        <p:spPr bwMode="auto">
          <a:xfrm>
            <a:off x="5708650" y="4419600"/>
            <a:ext cx="8382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37440" name="Text Box 32"/>
          <p:cNvSpPr txBox="1">
            <a:spLocks noChangeArrowheads="1"/>
          </p:cNvSpPr>
          <p:nvPr/>
        </p:nvSpPr>
        <p:spPr bwMode="auto">
          <a:xfrm>
            <a:off x="5715000" y="47244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B6</a:t>
            </a:r>
          </a:p>
        </p:txBody>
      </p:sp>
      <p:sp>
        <p:nvSpPr>
          <p:cNvPr id="1937441" name="Rectangle 33"/>
          <p:cNvSpPr>
            <a:spLocks noChangeArrowheads="1"/>
          </p:cNvSpPr>
          <p:nvPr/>
        </p:nvSpPr>
        <p:spPr bwMode="auto">
          <a:xfrm>
            <a:off x="228600" y="4191000"/>
            <a:ext cx="457200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Times New Roman" charset="0"/>
                <a:ea typeface="ＭＳ Ｐゴシック" charset="0"/>
              </a:rPr>
              <a:t>Test set:</a:t>
            </a:r>
          </a:p>
          <a:p>
            <a:pPr>
              <a:defRPr/>
            </a:pPr>
            <a:r>
              <a:rPr lang="en-US" sz="1800">
                <a:latin typeface="Times New Roman" charset="0"/>
                <a:ea typeface="ＭＳ Ｐゴシック" charset="0"/>
              </a:rPr>
              <a:t>T</a:t>
            </a:r>
            <a:r>
              <a:rPr lang="en-US" sz="1800" baseline="-25000">
                <a:latin typeface="Times New Roman" charset="0"/>
                <a:ea typeface="ＭＳ Ｐゴシック" charset="0"/>
              </a:rPr>
              <a:t>1</a:t>
            </a:r>
            <a:r>
              <a:rPr lang="en-US" sz="1800">
                <a:latin typeface="Times New Roman" charset="0"/>
                <a:ea typeface="ＭＳ Ｐゴシック" charset="0"/>
              </a:rPr>
              <a:t> = {(x=12,y=5), (x= </a:t>
            </a:r>
            <a:r>
              <a:rPr lang="en-US" sz="1800">
                <a:latin typeface="Times New Roman" charset="0"/>
                <a:ea typeface="ＭＳ Ｐゴシック" charset="0"/>
                <a:cs typeface="Times New Roman" charset="0"/>
                <a:sym typeface="Symbol" charset="0"/>
              </a:rPr>
              <a:t></a:t>
            </a:r>
            <a:r>
              <a:rPr lang="en-US" sz="1800">
                <a:latin typeface="Times New Roman" charset="0"/>
                <a:ea typeface="ＭＳ Ｐゴシック" charset="0"/>
              </a:rPr>
              <a:t>1,y=35),</a:t>
            </a:r>
          </a:p>
          <a:p>
            <a:pPr>
              <a:defRPr/>
            </a:pPr>
            <a:r>
              <a:rPr lang="en-US" sz="1800">
                <a:latin typeface="Times New Roman" charset="0"/>
                <a:ea typeface="ＭＳ Ｐゴシック" charset="0"/>
              </a:rPr>
              <a:t>(x=115,y=</a:t>
            </a:r>
            <a:r>
              <a:rPr lang="en-US" sz="1800">
                <a:latin typeface="Times New Roman" charset="0"/>
                <a:ea typeface="ＭＳ Ｐゴシック" charset="0"/>
                <a:cs typeface="Times New Roman" charset="0"/>
                <a:sym typeface="Symbol" charset="0"/>
              </a:rPr>
              <a:t></a:t>
            </a:r>
            <a:r>
              <a:rPr lang="en-US" sz="1800">
                <a:latin typeface="Times New Roman" charset="0"/>
                <a:ea typeface="ＭＳ Ｐゴシック" charset="0"/>
              </a:rPr>
              <a:t>13),(x=</a:t>
            </a:r>
            <a:r>
              <a:rPr lang="en-US" sz="1800">
                <a:latin typeface="Times New Roman" charset="0"/>
                <a:ea typeface="ＭＳ Ｐゴシック" charset="0"/>
                <a:cs typeface="Times New Roman" charset="0"/>
                <a:sym typeface="Symbol" charset="0"/>
              </a:rPr>
              <a:t></a:t>
            </a:r>
            <a:r>
              <a:rPr lang="en-US" sz="1800">
                <a:latin typeface="Times New Roman" charset="0"/>
                <a:ea typeface="ＭＳ Ｐゴシック" charset="0"/>
              </a:rPr>
              <a:t>91,y= </a:t>
            </a:r>
            <a:r>
              <a:rPr lang="en-US" sz="1800">
                <a:latin typeface="Times New Roman" charset="0"/>
                <a:ea typeface="ＭＳ Ｐゴシック" charset="0"/>
                <a:cs typeface="Times New Roman" charset="0"/>
                <a:sym typeface="Symbol" charset="0"/>
              </a:rPr>
              <a:t></a:t>
            </a:r>
            <a:r>
              <a:rPr lang="en-US" sz="1800">
                <a:latin typeface="Times New Roman" charset="0"/>
                <a:ea typeface="ＭＳ Ｐゴシック" charset="0"/>
              </a:rPr>
              <a:t>2)}</a:t>
            </a:r>
          </a:p>
          <a:p>
            <a:pPr>
              <a:defRPr/>
            </a:pPr>
            <a:r>
              <a:rPr lang="en-US" sz="1800">
                <a:latin typeface="Times New Roman" charset="0"/>
                <a:ea typeface="ＭＳ Ｐゴシック" charset="0"/>
              </a:rPr>
              <a:t>gives both branch, statement and path</a:t>
            </a:r>
          </a:p>
          <a:p>
            <a:pPr>
              <a:defRPr/>
            </a:pPr>
            <a:r>
              <a:rPr lang="en-US" sz="1800">
                <a:latin typeface="Times New Roman" charset="0"/>
                <a:ea typeface="ＭＳ Ｐゴシック" charset="0"/>
              </a:rPr>
              <a:t>coverage</a:t>
            </a:r>
          </a:p>
        </p:txBody>
      </p:sp>
      <p:sp>
        <p:nvSpPr>
          <p:cNvPr id="1937442" name="Text Box 34"/>
          <p:cNvSpPr txBox="1">
            <a:spLocks noChangeArrowheads="1"/>
          </p:cNvSpPr>
          <p:nvPr/>
        </p:nvSpPr>
        <p:spPr bwMode="auto">
          <a:xfrm>
            <a:off x="152400" y="5791200"/>
            <a:ext cx="9296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1800">
              <a:latin typeface="Times New Roman" charset="0"/>
              <a:ea typeface="ＭＳ Ｐゴシック" charset="0"/>
            </a:endParaRPr>
          </a:p>
        </p:txBody>
      </p:sp>
      <p:sp>
        <p:nvSpPr>
          <p:cNvPr id="1937443" name="Text Box 35"/>
          <p:cNvSpPr txBox="1">
            <a:spLocks noChangeArrowheads="1"/>
          </p:cNvSpPr>
          <p:nvPr/>
        </p:nvSpPr>
        <p:spPr bwMode="auto">
          <a:xfrm>
            <a:off x="5562600" y="1371600"/>
            <a:ext cx="539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true</a:t>
            </a:r>
          </a:p>
        </p:txBody>
      </p:sp>
      <p:sp>
        <p:nvSpPr>
          <p:cNvPr id="1937444" name="Text Box 36"/>
          <p:cNvSpPr txBox="1">
            <a:spLocks noChangeArrowheads="1"/>
          </p:cNvSpPr>
          <p:nvPr/>
        </p:nvSpPr>
        <p:spPr bwMode="auto">
          <a:xfrm>
            <a:off x="7467600" y="1447800"/>
            <a:ext cx="6159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false</a:t>
            </a:r>
          </a:p>
        </p:txBody>
      </p:sp>
      <p:sp>
        <p:nvSpPr>
          <p:cNvPr id="1937445" name="Text Box 37"/>
          <p:cNvSpPr txBox="1">
            <a:spLocks noChangeArrowheads="1"/>
          </p:cNvSpPr>
          <p:nvPr/>
        </p:nvSpPr>
        <p:spPr bwMode="auto">
          <a:xfrm>
            <a:off x="6232525" y="3467100"/>
            <a:ext cx="539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true</a:t>
            </a:r>
          </a:p>
        </p:txBody>
      </p:sp>
      <p:sp>
        <p:nvSpPr>
          <p:cNvPr id="1937446" name="Text Box 38"/>
          <p:cNvSpPr txBox="1">
            <a:spLocks noChangeArrowheads="1"/>
          </p:cNvSpPr>
          <p:nvPr/>
        </p:nvSpPr>
        <p:spPr bwMode="auto">
          <a:xfrm>
            <a:off x="7604125" y="3467100"/>
            <a:ext cx="6159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false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8434" name="Rectangle 2"/>
          <p:cNvSpPr>
            <a:spLocks noGrp="1" noChangeArrowheads="1"/>
          </p:cNvSpPr>
          <p:nvPr>
            <p:ph type="title"/>
          </p:nvPr>
        </p:nvSpPr>
        <p:spPr>
          <a:xfrm>
            <a:off x="628650" y="-228600"/>
            <a:ext cx="7886700" cy="1325563"/>
          </a:xfrm>
        </p:spPr>
        <p:txBody>
          <a:bodyPr/>
          <a:lstStyle/>
          <a:p>
            <a:pPr eaLnBrk="1" hangingPunct="1">
              <a:defRPr/>
            </a:pPr>
            <a:r>
              <a:rPr lang="en-US" dirty="0">
                <a:cs typeface="+mj-cs"/>
              </a:rPr>
              <a:t>Path Coverage</a:t>
            </a:r>
          </a:p>
        </p:txBody>
      </p:sp>
      <p:sp>
        <p:nvSpPr>
          <p:cNvPr id="1938435" name="Rectangle 3"/>
          <p:cNvSpPr>
            <a:spLocks noGrp="1" noChangeArrowheads="1"/>
          </p:cNvSpPr>
          <p:nvPr>
            <p:ph idx="1"/>
          </p:nvPr>
        </p:nvSpPr>
        <p:spPr>
          <a:xfrm>
            <a:off x="628650" y="1066800"/>
            <a:ext cx="7886700" cy="4351338"/>
          </a:xfrm>
        </p:spPr>
        <p:txBody>
          <a:bodyPr>
            <a:normAutofit lnSpcReduction="10000"/>
          </a:bodyPr>
          <a:lstStyle/>
          <a:p>
            <a:pPr eaLnBrk="1" hangingPunct="1">
              <a:defRPr/>
            </a:pPr>
            <a:r>
              <a:rPr lang="en-US">
                <a:cs typeface="+mn-cs"/>
              </a:rPr>
              <a:t>Number of  paths is exponential in the number of conditional branches</a:t>
            </a:r>
          </a:p>
          <a:p>
            <a:pPr lvl="1" eaLnBrk="1" hangingPunct="1">
              <a:defRPr/>
            </a:pPr>
            <a:r>
              <a:rPr lang="en-US"/>
              <a:t>testing cost may be expensive</a:t>
            </a:r>
          </a:p>
          <a:p>
            <a:pPr lvl="1" eaLnBrk="1" hangingPunct="1">
              <a:defRPr/>
            </a:pPr>
            <a:endParaRPr lang="en-US"/>
          </a:p>
          <a:p>
            <a:pPr eaLnBrk="1" hangingPunct="1">
              <a:defRPr/>
            </a:pPr>
            <a:r>
              <a:rPr lang="en-US">
                <a:cs typeface="+mn-cs"/>
              </a:rPr>
              <a:t>Note that every path in the control flow graphs may not be executable</a:t>
            </a:r>
          </a:p>
          <a:p>
            <a:pPr lvl="1" eaLnBrk="1" hangingPunct="1">
              <a:defRPr/>
            </a:pPr>
            <a:r>
              <a:rPr lang="en-US"/>
              <a:t>It is possible that there are paths which will never be executed due to dependencies between branch conditions</a:t>
            </a:r>
          </a:p>
          <a:p>
            <a:pPr eaLnBrk="1" hangingPunct="1">
              <a:defRPr/>
            </a:pPr>
            <a:endParaRPr lang="en-US">
              <a:cs typeface="+mn-cs"/>
            </a:endParaRPr>
          </a:p>
          <a:p>
            <a:pPr eaLnBrk="1" hangingPunct="1">
              <a:defRPr/>
            </a:pPr>
            <a:r>
              <a:rPr lang="en-US">
                <a:cs typeface="+mn-cs"/>
              </a:rPr>
              <a:t>In the presence of cycles in the control flow graph (for example loops) we need to clarify what we mean by path coverage</a:t>
            </a:r>
          </a:p>
          <a:p>
            <a:pPr lvl="1" eaLnBrk="1" hangingPunct="1">
              <a:defRPr/>
            </a:pPr>
            <a:r>
              <a:rPr lang="en-US"/>
              <a:t>Given a cycle in the control flow graph we can go over the cycle arbitrary number of times, which will create an infinite set of paths </a:t>
            </a:r>
          </a:p>
          <a:p>
            <a:pPr lvl="1" eaLnBrk="1" hangingPunct="1">
              <a:defRPr/>
            </a:pPr>
            <a:r>
              <a:rPr lang="en-US"/>
              <a:t>Redefine path coverage as: each cycle must be executed 0, 1, ..., k times where k is a constant (k could be 1 or 2)</a:t>
            </a:r>
          </a:p>
          <a:p>
            <a:pPr lvl="1" eaLnBrk="1" hangingPunct="1">
              <a:defRPr/>
            </a:pPr>
            <a:endParaRPr lang="en-US"/>
          </a:p>
          <a:p>
            <a:pPr lvl="1" eaLnBrk="1" hangingPunct="1">
              <a:defRPr/>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2162" name="Rectangle 2"/>
          <p:cNvSpPr>
            <a:spLocks noGrp="1" noChangeArrowheads="1"/>
          </p:cNvSpPr>
          <p:nvPr>
            <p:ph type="title"/>
          </p:nvPr>
        </p:nvSpPr>
        <p:spPr>
          <a:xfrm>
            <a:off x="628650" y="-152400"/>
            <a:ext cx="7886700" cy="1325563"/>
          </a:xfrm>
        </p:spPr>
        <p:txBody>
          <a:bodyPr/>
          <a:lstStyle/>
          <a:p>
            <a:pPr eaLnBrk="1" hangingPunct="1">
              <a:defRPr/>
            </a:pPr>
            <a:r>
              <a:rPr lang="en-US" dirty="0">
                <a:cs typeface="+mj-cs"/>
              </a:rPr>
              <a:t>Condition Coverage</a:t>
            </a:r>
          </a:p>
        </p:txBody>
      </p:sp>
      <p:sp>
        <p:nvSpPr>
          <p:cNvPr id="2012163" name="Rectangle 3"/>
          <p:cNvSpPr>
            <a:spLocks noGrp="1" noChangeArrowheads="1"/>
          </p:cNvSpPr>
          <p:nvPr>
            <p:ph idx="1"/>
          </p:nvPr>
        </p:nvSpPr>
        <p:spPr>
          <a:xfrm>
            <a:off x="304800" y="1447800"/>
            <a:ext cx="8534400" cy="5715000"/>
          </a:xfrm>
        </p:spPr>
        <p:txBody>
          <a:bodyPr/>
          <a:lstStyle/>
          <a:p>
            <a:pPr eaLnBrk="1" hangingPunct="1">
              <a:lnSpc>
                <a:spcPct val="90000"/>
              </a:lnSpc>
            </a:pPr>
            <a:r>
              <a:rPr lang="en-US" altLang="en-US" dirty="0"/>
              <a:t>In the branch coverage we make sure that we execute every branch at least once</a:t>
            </a:r>
          </a:p>
          <a:p>
            <a:pPr lvl="1" eaLnBrk="1" hangingPunct="1">
              <a:lnSpc>
                <a:spcPct val="90000"/>
              </a:lnSpc>
            </a:pPr>
            <a:r>
              <a:rPr lang="en-US" altLang="en-US" dirty="0"/>
              <a:t>For conditional branches, this means that, we execute the TRUE branch at least once and the FALSE branch at least once</a:t>
            </a:r>
          </a:p>
          <a:p>
            <a:pPr eaLnBrk="1" hangingPunct="1">
              <a:lnSpc>
                <a:spcPct val="90000"/>
              </a:lnSpc>
            </a:pPr>
            <a:r>
              <a:rPr lang="en-US" altLang="en-US" dirty="0"/>
              <a:t>Conditions for conditional branches can be compound </a:t>
            </a:r>
            <a:r>
              <a:rPr lang="en-US" altLang="en-US" dirty="0" err="1"/>
              <a:t>boolean</a:t>
            </a:r>
            <a:r>
              <a:rPr lang="en-US" altLang="en-US" dirty="0"/>
              <a:t> expressions </a:t>
            </a:r>
          </a:p>
          <a:p>
            <a:pPr lvl="1" eaLnBrk="1" hangingPunct="1">
              <a:lnSpc>
                <a:spcPct val="90000"/>
              </a:lnSpc>
            </a:pPr>
            <a:r>
              <a:rPr lang="en-US" altLang="en-US" dirty="0"/>
              <a:t>A compound </a:t>
            </a:r>
            <a:r>
              <a:rPr lang="en-US" altLang="en-US" dirty="0" err="1"/>
              <a:t>boolean</a:t>
            </a:r>
            <a:r>
              <a:rPr lang="en-US" altLang="en-US" dirty="0"/>
              <a:t> expression consists of a combination of </a:t>
            </a:r>
            <a:r>
              <a:rPr lang="en-US" altLang="en-US" dirty="0" err="1"/>
              <a:t>boolean</a:t>
            </a:r>
            <a:r>
              <a:rPr lang="en-US" altLang="en-US" dirty="0"/>
              <a:t> terms combined with logical connectives AND, OR, and NOT </a:t>
            </a:r>
          </a:p>
          <a:p>
            <a:pPr eaLnBrk="1" hangingPunct="1">
              <a:lnSpc>
                <a:spcPct val="90000"/>
              </a:lnSpc>
            </a:pPr>
            <a:r>
              <a:rPr lang="en-US" altLang="en-US" dirty="0"/>
              <a:t>Condition coverage: </a:t>
            </a:r>
          </a:p>
          <a:p>
            <a:pPr lvl="1" eaLnBrk="1" hangingPunct="1">
              <a:lnSpc>
                <a:spcPct val="90000"/>
              </a:lnSpc>
            </a:pPr>
            <a:r>
              <a:rPr lang="en-US" altLang="en-US" dirty="0"/>
              <a:t>Select a test set </a:t>
            </a:r>
            <a:r>
              <a:rPr lang="en-US" altLang="en-US" i="1" dirty="0"/>
              <a:t>T</a:t>
            </a:r>
            <a:r>
              <a:rPr lang="en-US" altLang="en-US" dirty="0"/>
              <a:t> such that by executing</a:t>
            </a:r>
            <a:r>
              <a:rPr lang="en-US" altLang="en-US" i="1" dirty="0"/>
              <a:t> </a:t>
            </a:r>
            <a:r>
              <a:rPr lang="en-US" altLang="en-US" dirty="0"/>
              <a:t>program</a:t>
            </a:r>
            <a:r>
              <a:rPr lang="en-US" altLang="en-US" i="1" dirty="0"/>
              <a:t> P</a:t>
            </a:r>
            <a:r>
              <a:rPr lang="en-US" altLang="en-US" dirty="0"/>
              <a:t> for each test case </a:t>
            </a:r>
            <a:r>
              <a:rPr lang="en-US" altLang="en-US" i="1" dirty="0"/>
              <a:t>d</a:t>
            </a:r>
            <a:r>
              <a:rPr lang="en-US" altLang="en-US" dirty="0"/>
              <a:t> in </a:t>
            </a:r>
            <a:r>
              <a:rPr lang="en-US" altLang="en-US" i="1" dirty="0"/>
              <a:t>T</a:t>
            </a:r>
            <a:r>
              <a:rPr lang="en-US" altLang="en-US" dirty="0"/>
              <a:t>, </a:t>
            </a:r>
            <a:r>
              <a:rPr lang="en-US" altLang="en-US" b="1" dirty="0"/>
              <a:t>(1)</a:t>
            </a:r>
            <a:r>
              <a:rPr lang="en-US" altLang="en-US" dirty="0"/>
              <a:t> each edge of </a:t>
            </a:r>
            <a:r>
              <a:rPr lang="en-US" altLang="en-US" i="1" dirty="0"/>
              <a:t>P</a:t>
            </a:r>
            <a:r>
              <a:rPr lang="ja-JP" altLang="en-US" dirty="0"/>
              <a:t>’</a:t>
            </a:r>
            <a:r>
              <a:rPr lang="en-US" altLang="ja-JP" dirty="0"/>
              <a:t>s control flow graph is traversed at least once </a:t>
            </a:r>
            <a:r>
              <a:rPr lang="en-US" altLang="ja-JP" b="1" dirty="0"/>
              <a:t>and (2)</a:t>
            </a:r>
            <a:r>
              <a:rPr lang="en-US" altLang="ja-JP" dirty="0"/>
              <a:t> each </a:t>
            </a:r>
            <a:r>
              <a:rPr lang="en-US" altLang="ja-JP" dirty="0" err="1"/>
              <a:t>boolean</a:t>
            </a:r>
            <a:r>
              <a:rPr lang="en-US" altLang="ja-JP" dirty="0"/>
              <a:t> term that appears in a branch condition takes the value TRUE at least once and the value FALSE at least once</a:t>
            </a:r>
          </a:p>
          <a:p>
            <a:pPr eaLnBrk="1" hangingPunct="1">
              <a:lnSpc>
                <a:spcPct val="90000"/>
              </a:lnSpc>
            </a:pPr>
            <a:r>
              <a:rPr lang="en-US" altLang="en-US" dirty="0"/>
              <a:t>Condition coverage is a refinement of branch coverage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4210" name="Rectangle 2"/>
          <p:cNvSpPr>
            <a:spLocks noGrp="1" noChangeArrowheads="1"/>
          </p:cNvSpPr>
          <p:nvPr>
            <p:ph type="title"/>
          </p:nvPr>
        </p:nvSpPr>
        <p:spPr>
          <a:xfrm>
            <a:off x="628650" y="-381000"/>
            <a:ext cx="7886700" cy="1325563"/>
          </a:xfrm>
        </p:spPr>
        <p:txBody>
          <a:bodyPr/>
          <a:lstStyle/>
          <a:p>
            <a:pPr eaLnBrk="1" hangingPunct="1">
              <a:defRPr/>
            </a:pPr>
            <a:r>
              <a:rPr lang="en-US" dirty="0">
                <a:cs typeface="+mj-cs"/>
              </a:rPr>
              <a:t>Condition Coverage</a:t>
            </a:r>
          </a:p>
        </p:txBody>
      </p:sp>
      <p:sp>
        <p:nvSpPr>
          <p:cNvPr id="2014211" name="Rectangle 3"/>
          <p:cNvSpPr>
            <a:spLocks noChangeArrowheads="1"/>
          </p:cNvSpPr>
          <p:nvPr/>
        </p:nvSpPr>
        <p:spPr bwMode="auto">
          <a:xfrm>
            <a:off x="228600" y="1524000"/>
            <a:ext cx="4572000" cy="256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Courier New" charset="0"/>
                <a:ea typeface="ＭＳ Ｐゴシック" charset="0"/>
              </a:rPr>
              <a:t>something(int x) </a:t>
            </a:r>
          </a:p>
          <a:p>
            <a:pPr>
              <a:defRPr/>
            </a:pPr>
            <a:r>
              <a:rPr lang="en-US" sz="1800">
                <a:latin typeface="Courier New" charset="0"/>
                <a:ea typeface="ＭＳ Ｐゴシック" charset="0"/>
              </a:rPr>
              <a:t>{</a:t>
            </a:r>
          </a:p>
          <a:p>
            <a:pPr>
              <a:defRPr/>
            </a:pPr>
            <a:r>
              <a:rPr lang="en-US" sz="1800">
                <a:latin typeface="Courier New" charset="0"/>
                <a:ea typeface="ＭＳ Ｐゴシック" charset="0"/>
              </a:rPr>
              <a:t>  if (x &lt; 0 ||  y &lt; x) </a:t>
            </a:r>
          </a:p>
          <a:p>
            <a:pPr>
              <a:defRPr/>
            </a:pPr>
            <a:r>
              <a:rPr lang="en-US" sz="1800">
                <a:latin typeface="Courier New" charset="0"/>
                <a:ea typeface="ＭＳ Ｐゴシック" charset="0"/>
              </a:rPr>
              <a:t>  {</a:t>
            </a:r>
          </a:p>
          <a:p>
            <a:pPr>
              <a:defRPr/>
            </a:pPr>
            <a:r>
              <a:rPr lang="en-US" sz="1800">
                <a:latin typeface="Courier New" charset="0"/>
                <a:ea typeface="ＭＳ Ｐゴシック" charset="0"/>
              </a:rPr>
              <a:t>    y := -y;</a:t>
            </a:r>
          </a:p>
          <a:p>
            <a:pPr>
              <a:defRPr/>
            </a:pPr>
            <a:r>
              <a:rPr lang="en-US" sz="1800">
                <a:latin typeface="Courier New" charset="0"/>
                <a:ea typeface="ＭＳ Ｐゴシック" charset="0"/>
              </a:rPr>
              <a:t>    x := -x;</a:t>
            </a:r>
          </a:p>
          <a:p>
            <a:pPr>
              <a:defRPr/>
            </a:pPr>
            <a:r>
              <a:rPr lang="en-US" sz="1800">
                <a:latin typeface="Courier New" charset="0"/>
                <a:ea typeface="ＭＳ Ｐゴシック" charset="0"/>
              </a:rPr>
              <a:t>  }</a:t>
            </a:r>
          </a:p>
          <a:p>
            <a:pPr>
              <a:defRPr/>
            </a:pPr>
            <a:r>
              <a:rPr lang="en-US" sz="1800">
                <a:latin typeface="Courier New" charset="0"/>
                <a:ea typeface="ＭＳ Ｐゴシック" charset="0"/>
              </a:rPr>
              <a:t>  z := x;</a:t>
            </a:r>
          </a:p>
          <a:p>
            <a:pPr>
              <a:defRPr/>
            </a:pPr>
            <a:r>
              <a:rPr lang="en-US" sz="1800">
                <a:latin typeface="Courier New" charset="0"/>
                <a:ea typeface="ＭＳ Ｐゴシック" charset="0"/>
              </a:rPr>
              <a:t>}  </a:t>
            </a:r>
          </a:p>
        </p:txBody>
      </p:sp>
      <p:sp>
        <p:nvSpPr>
          <p:cNvPr id="2014212" name="Text Box 4"/>
          <p:cNvSpPr txBox="1">
            <a:spLocks noChangeArrowheads="1"/>
          </p:cNvSpPr>
          <p:nvPr/>
        </p:nvSpPr>
        <p:spPr bwMode="auto">
          <a:xfrm>
            <a:off x="4095750" y="1081088"/>
            <a:ext cx="4419600" cy="173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dirty="0">
                <a:latin typeface="Times New Roman" charset="0"/>
                <a:ea typeface="ＭＳ Ｐゴシック" charset="0"/>
              </a:rPr>
              <a:t>T = {(x=</a:t>
            </a:r>
            <a:r>
              <a:rPr lang="en-US" sz="1800" dirty="0">
                <a:latin typeface="Times New Roman" charset="0"/>
                <a:ea typeface="ＭＳ Ｐゴシック" charset="0"/>
                <a:sym typeface="Symbol" charset="0"/>
              </a:rPr>
              <a:t></a:t>
            </a:r>
            <a:r>
              <a:rPr lang="en-US" sz="1800" dirty="0">
                <a:latin typeface="Times New Roman" charset="0"/>
                <a:ea typeface="ＭＳ Ｐゴシック" charset="0"/>
              </a:rPr>
              <a:t>1, y=</a:t>
            </a:r>
            <a:r>
              <a:rPr lang="en-US" sz="1800" dirty="0">
                <a:latin typeface="Times New Roman" charset="0"/>
                <a:ea typeface="ＭＳ Ｐゴシック" charset="0"/>
                <a:sym typeface="Symbol" charset="0"/>
              </a:rPr>
              <a:t>1</a:t>
            </a:r>
            <a:r>
              <a:rPr lang="en-US" sz="1800" dirty="0">
                <a:latin typeface="Times New Roman" charset="0"/>
                <a:ea typeface="ＭＳ Ｐゴシック" charset="0"/>
              </a:rPr>
              <a:t>), (x=</a:t>
            </a:r>
            <a:r>
              <a:rPr lang="en-US" sz="1800" dirty="0">
                <a:latin typeface="Times New Roman" charset="0"/>
                <a:ea typeface="ＭＳ Ｐゴシック" charset="0"/>
                <a:sym typeface="Symbol" charset="0"/>
              </a:rPr>
              <a:t>1</a:t>
            </a:r>
            <a:r>
              <a:rPr lang="en-US" sz="1800" dirty="0">
                <a:latin typeface="Times New Roman" charset="0"/>
                <a:ea typeface="ＭＳ Ｐゴシック" charset="0"/>
              </a:rPr>
              <a:t>, y=1)} will achieve</a:t>
            </a:r>
          </a:p>
          <a:p>
            <a:pPr>
              <a:defRPr/>
            </a:pPr>
            <a:r>
              <a:rPr lang="en-US" sz="1800" dirty="0">
                <a:latin typeface="Times New Roman" charset="0"/>
                <a:ea typeface="ＭＳ Ｐゴシック" charset="0"/>
              </a:rPr>
              <a:t>statement, branch and path coverage, however T will not achieve condition coverage because the </a:t>
            </a:r>
            <a:r>
              <a:rPr lang="en-US" sz="1800" dirty="0" err="1">
                <a:latin typeface="Times New Roman" charset="0"/>
                <a:ea typeface="ＭＳ Ｐゴシック" charset="0"/>
              </a:rPr>
              <a:t>boolean</a:t>
            </a:r>
            <a:r>
              <a:rPr lang="en-US" sz="1800" dirty="0">
                <a:latin typeface="Times New Roman" charset="0"/>
                <a:ea typeface="ＭＳ Ｐゴシック" charset="0"/>
              </a:rPr>
              <a:t> term  </a:t>
            </a:r>
            <a:r>
              <a:rPr lang="en-US" sz="1800" dirty="0">
                <a:latin typeface="Courier New" charset="0"/>
                <a:ea typeface="ＭＳ Ｐゴシック" charset="0"/>
              </a:rPr>
              <a:t>(y &lt; x)</a:t>
            </a:r>
            <a:r>
              <a:rPr lang="en-US" sz="1800" dirty="0">
                <a:latin typeface="Times New Roman" charset="0"/>
                <a:ea typeface="ＭＳ Ｐゴシック" charset="0"/>
              </a:rPr>
              <a:t> never evaluates to true. This test set satisfies part (1) but does not satisfy part (2).</a:t>
            </a:r>
          </a:p>
        </p:txBody>
      </p:sp>
      <p:sp>
        <p:nvSpPr>
          <p:cNvPr id="2014213" name="Rectangle 5"/>
          <p:cNvSpPr>
            <a:spLocks noChangeArrowheads="1"/>
          </p:cNvSpPr>
          <p:nvPr/>
        </p:nvSpPr>
        <p:spPr bwMode="auto">
          <a:xfrm>
            <a:off x="2895600" y="3276600"/>
            <a:ext cx="22860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2014214" name="Rectangle 6"/>
          <p:cNvSpPr>
            <a:spLocks noChangeArrowheads="1"/>
          </p:cNvSpPr>
          <p:nvPr/>
        </p:nvSpPr>
        <p:spPr bwMode="auto">
          <a:xfrm>
            <a:off x="3352800" y="5715000"/>
            <a:ext cx="15240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2014215" name="Rectangle 7"/>
          <p:cNvSpPr>
            <a:spLocks noChangeArrowheads="1"/>
          </p:cNvSpPr>
          <p:nvPr/>
        </p:nvSpPr>
        <p:spPr bwMode="auto">
          <a:xfrm>
            <a:off x="1676400" y="4343400"/>
            <a:ext cx="1524000" cy="685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2014216" name="Text Box 8"/>
          <p:cNvSpPr txBox="1">
            <a:spLocks noChangeArrowheads="1"/>
          </p:cNvSpPr>
          <p:nvPr/>
        </p:nvSpPr>
        <p:spPr bwMode="auto">
          <a:xfrm>
            <a:off x="2819400" y="3276600"/>
            <a:ext cx="2379663"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(x &lt; 0 || y &lt; x)</a:t>
            </a:r>
          </a:p>
        </p:txBody>
      </p:sp>
      <p:sp>
        <p:nvSpPr>
          <p:cNvPr id="2014217" name="Rectangle 9"/>
          <p:cNvSpPr>
            <a:spLocks noChangeArrowheads="1"/>
          </p:cNvSpPr>
          <p:nvPr/>
        </p:nvSpPr>
        <p:spPr bwMode="auto">
          <a:xfrm>
            <a:off x="1752600" y="4038600"/>
            <a:ext cx="1281113" cy="915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800">
              <a:latin typeface="Courier New" charset="0"/>
              <a:ea typeface="ＭＳ Ｐゴシック" charset="0"/>
            </a:endParaRPr>
          </a:p>
          <a:p>
            <a:pPr>
              <a:defRPr/>
            </a:pPr>
            <a:r>
              <a:rPr lang="en-US" sz="1800">
                <a:latin typeface="Courier New" charset="0"/>
                <a:ea typeface="ＭＳ Ｐゴシック" charset="0"/>
              </a:rPr>
              <a:t>y := -y;</a:t>
            </a:r>
          </a:p>
          <a:p>
            <a:pPr>
              <a:defRPr/>
            </a:pPr>
            <a:r>
              <a:rPr lang="en-US" sz="1800">
                <a:latin typeface="Courier New" charset="0"/>
                <a:ea typeface="ＭＳ Ｐゴシック" charset="0"/>
              </a:rPr>
              <a:t>x := -x;</a:t>
            </a:r>
          </a:p>
        </p:txBody>
      </p:sp>
      <p:sp>
        <p:nvSpPr>
          <p:cNvPr id="2014218" name="Text Box 10"/>
          <p:cNvSpPr txBox="1">
            <a:spLocks noChangeArrowheads="1"/>
          </p:cNvSpPr>
          <p:nvPr/>
        </p:nvSpPr>
        <p:spPr bwMode="auto">
          <a:xfrm>
            <a:off x="3657600" y="5715000"/>
            <a:ext cx="1006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z := x</a:t>
            </a:r>
          </a:p>
        </p:txBody>
      </p:sp>
      <p:sp>
        <p:nvSpPr>
          <p:cNvPr id="2014219" name="Text Box 11"/>
          <p:cNvSpPr txBox="1">
            <a:spLocks noChangeArrowheads="1"/>
          </p:cNvSpPr>
          <p:nvPr/>
        </p:nvSpPr>
        <p:spPr bwMode="auto">
          <a:xfrm>
            <a:off x="2971800" y="28956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B0</a:t>
            </a:r>
          </a:p>
        </p:txBody>
      </p:sp>
      <p:sp>
        <p:nvSpPr>
          <p:cNvPr id="2014220" name="Text Box 12"/>
          <p:cNvSpPr txBox="1">
            <a:spLocks noChangeArrowheads="1"/>
          </p:cNvSpPr>
          <p:nvPr/>
        </p:nvSpPr>
        <p:spPr bwMode="auto">
          <a:xfrm>
            <a:off x="1676400" y="39624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B1</a:t>
            </a:r>
          </a:p>
        </p:txBody>
      </p:sp>
      <p:sp>
        <p:nvSpPr>
          <p:cNvPr id="2014221" name="Text Box 13"/>
          <p:cNvSpPr txBox="1">
            <a:spLocks noChangeArrowheads="1"/>
          </p:cNvSpPr>
          <p:nvPr/>
        </p:nvSpPr>
        <p:spPr bwMode="auto">
          <a:xfrm>
            <a:off x="4419600" y="5334000"/>
            <a:ext cx="45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B2</a:t>
            </a:r>
          </a:p>
        </p:txBody>
      </p:sp>
      <p:sp>
        <p:nvSpPr>
          <p:cNvPr id="2014222" name="Line 14"/>
          <p:cNvSpPr>
            <a:spLocks noChangeShapeType="1"/>
          </p:cNvSpPr>
          <p:nvPr/>
        </p:nvSpPr>
        <p:spPr bwMode="auto">
          <a:xfrm flipH="1">
            <a:off x="2590800" y="3657600"/>
            <a:ext cx="685800" cy="685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2014223" name="Line 15"/>
          <p:cNvSpPr>
            <a:spLocks noChangeShapeType="1"/>
          </p:cNvSpPr>
          <p:nvPr/>
        </p:nvSpPr>
        <p:spPr bwMode="auto">
          <a:xfrm>
            <a:off x="2667000" y="5029200"/>
            <a:ext cx="1295400" cy="685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2014224" name="Line 16"/>
          <p:cNvSpPr>
            <a:spLocks noChangeShapeType="1"/>
          </p:cNvSpPr>
          <p:nvPr/>
        </p:nvSpPr>
        <p:spPr bwMode="auto">
          <a:xfrm>
            <a:off x="4343400" y="3657600"/>
            <a:ext cx="0" cy="2057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2014225" name="Text Box 17"/>
          <p:cNvSpPr txBox="1">
            <a:spLocks noChangeArrowheads="1"/>
          </p:cNvSpPr>
          <p:nvPr/>
        </p:nvSpPr>
        <p:spPr bwMode="auto">
          <a:xfrm>
            <a:off x="5943600" y="4043363"/>
            <a:ext cx="184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800">
              <a:latin typeface="Times New Roman" charset="0"/>
              <a:ea typeface="ＭＳ Ｐゴシック" charset="0"/>
            </a:endParaRPr>
          </a:p>
        </p:txBody>
      </p:sp>
      <p:sp>
        <p:nvSpPr>
          <p:cNvPr id="2014226" name="Text Box 18"/>
          <p:cNvSpPr txBox="1">
            <a:spLocks noChangeArrowheads="1"/>
          </p:cNvSpPr>
          <p:nvPr/>
        </p:nvSpPr>
        <p:spPr bwMode="auto">
          <a:xfrm>
            <a:off x="3048000" y="3733800"/>
            <a:ext cx="539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true</a:t>
            </a:r>
          </a:p>
        </p:txBody>
      </p:sp>
      <p:sp>
        <p:nvSpPr>
          <p:cNvPr id="2014227" name="Text Box 19"/>
          <p:cNvSpPr txBox="1">
            <a:spLocks noChangeArrowheads="1"/>
          </p:cNvSpPr>
          <p:nvPr/>
        </p:nvSpPr>
        <p:spPr bwMode="auto">
          <a:xfrm>
            <a:off x="4343400" y="3733800"/>
            <a:ext cx="6159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false</a:t>
            </a:r>
          </a:p>
        </p:txBody>
      </p:sp>
      <p:sp>
        <p:nvSpPr>
          <p:cNvPr id="2014228" name="Text Box 20"/>
          <p:cNvSpPr txBox="1">
            <a:spLocks noChangeArrowheads="1"/>
          </p:cNvSpPr>
          <p:nvPr/>
        </p:nvSpPr>
        <p:spPr bwMode="auto">
          <a:xfrm>
            <a:off x="533400" y="5257800"/>
            <a:ext cx="2038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Control Flow Graph</a:t>
            </a:r>
          </a:p>
        </p:txBody>
      </p:sp>
      <p:sp>
        <p:nvSpPr>
          <p:cNvPr id="2014229" name="Text Box 21"/>
          <p:cNvSpPr txBox="1">
            <a:spLocks noChangeArrowheads="1"/>
          </p:cNvSpPr>
          <p:nvPr/>
        </p:nvSpPr>
        <p:spPr bwMode="auto">
          <a:xfrm>
            <a:off x="5410200" y="2971800"/>
            <a:ext cx="3505200" cy="228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Times New Roman" charset="0"/>
                <a:ea typeface="ＭＳ Ｐゴシック" charset="0"/>
              </a:rPr>
              <a:t>T = {(x=</a:t>
            </a:r>
            <a:r>
              <a:rPr lang="en-US" sz="1800">
                <a:latin typeface="Times New Roman" charset="0"/>
                <a:ea typeface="ＭＳ Ｐゴシック" charset="0"/>
                <a:sym typeface="Symbol" charset="0"/>
              </a:rPr>
              <a:t></a:t>
            </a:r>
            <a:r>
              <a:rPr lang="en-US" sz="1800">
                <a:latin typeface="Times New Roman" charset="0"/>
                <a:ea typeface="ＭＳ Ｐゴシック" charset="0"/>
              </a:rPr>
              <a:t>1, y=1), (x=</a:t>
            </a:r>
            <a:r>
              <a:rPr lang="en-US" sz="1800">
                <a:latin typeface="Times New Roman" charset="0"/>
                <a:ea typeface="ＭＳ Ｐゴシック" charset="0"/>
                <a:sym typeface="Symbol" charset="0"/>
              </a:rPr>
              <a:t>1</a:t>
            </a:r>
            <a:r>
              <a:rPr lang="en-US" sz="1800">
                <a:latin typeface="Times New Roman" charset="0"/>
                <a:ea typeface="ＭＳ Ｐゴシック" charset="0"/>
              </a:rPr>
              <a:t>, y=0)} </a:t>
            </a:r>
          </a:p>
          <a:p>
            <a:pPr>
              <a:defRPr/>
            </a:pPr>
            <a:r>
              <a:rPr lang="en-US" sz="1800">
                <a:latin typeface="Times New Roman" charset="0"/>
                <a:ea typeface="ＭＳ Ｐゴシック" charset="0"/>
              </a:rPr>
              <a:t>will not achieve condition coverage either. This test set satisfies part (2) but does not satisfy part (1). It does not achieve branch coverage since both test cases take the true branch, and, hence, it does not achieve condition coverage by definition. </a:t>
            </a:r>
          </a:p>
        </p:txBody>
      </p:sp>
      <p:sp>
        <p:nvSpPr>
          <p:cNvPr id="2014230" name="Text Box 22"/>
          <p:cNvSpPr txBox="1">
            <a:spLocks noChangeArrowheads="1"/>
          </p:cNvSpPr>
          <p:nvPr/>
        </p:nvSpPr>
        <p:spPr bwMode="auto">
          <a:xfrm>
            <a:off x="5334000" y="5562600"/>
            <a:ext cx="35052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Times New Roman" charset="0"/>
                <a:ea typeface="ＭＳ Ｐゴシック" charset="0"/>
              </a:rPr>
              <a:t>T = {(x=</a:t>
            </a:r>
            <a:r>
              <a:rPr lang="en-US" sz="1800">
                <a:latin typeface="Times New Roman" charset="0"/>
                <a:ea typeface="ＭＳ Ｐゴシック" charset="0"/>
                <a:sym typeface="Symbol" charset="0"/>
              </a:rPr>
              <a:t></a:t>
            </a:r>
            <a:r>
              <a:rPr lang="en-US" sz="1800">
                <a:latin typeface="Times New Roman" charset="0"/>
                <a:ea typeface="ＭＳ Ｐゴシック" charset="0"/>
              </a:rPr>
              <a:t>1, y=</a:t>
            </a:r>
            <a:r>
              <a:rPr lang="en-US" sz="1800">
                <a:latin typeface="Times New Roman" charset="0"/>
                <a:ea typeface="ＭＳ Ｐゴシック" charset="0"/>
                <a:sym typeface="Symbol" charset="0"/>
              </a:rPr>
              <a:t></a:t>
            </a:r>
            <a:r>
              <a:rPr lang="en-US" sz="1800">
                <a:latin typeface="Times New Roman" charset="0"/>
                <a:ea typeface="ＭＳ Ｐゴシック" charset="0"/>
              </a:rPr>
              <a:t>2), {(x=</a:t>
            </a:r>
            <a:r>
              <a:rPr lang="en-US" sz="1800">
                <a:latin typeface="Times New Roman" charset="0"/>
                <a:ea typeface="ＭＳ Ｐゴシック" charset="0"/>
                <a:sym typeface="Symbol" charset="0"/>
              </a:rPr>
              <a:t>1</a:t>
            </a:r>
            <a:r>
              <a:rPr lang="en-US" sz="1800">
                <a:latin typeface="Times New Roman" charset="0"/>
                <a:ea typeface="ＭＳ Ｐゴシック" charset="0"/>
              </a:rPr>
              <a:t>, y=1)} </a:t>
            </a:r>
          </a:p>
          <a:p>
            <a:pPr>
              <a:defRPr/>
            </a:pPr>
            <a:r>
              <a:rPr lang="en-US" sz="1800">
                <a:latin typeface="Times New Roman" charset="0"/>
                <a:ea typeface="ＭＳ Ｐゴシック" charset="0"/>
              </a:rPr>
              <a:t>achieves condition coverage.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8306" name="Rectangle 2"/>
          <p:cNvSpPr>
            <a:spLocks noGrp="1" noChangeArrowheads="1"/>
          </p:cNvSpPr>
          <p:nvPr>
            <p:ph type="title"/>
          </p:nvPr>
        </p:nvSpPr>
        <p:spPr>
          <a:xfrm>
            <a:off x="457200" y="-152400"/>
            <a:ext cx="7886700" cy="1325563"/>
          </a:xfrm>
        </p:spPr>
        <p:txBody>
          <a:bodyPr/>
          <a:lstStyle/>
          <a:p>
            <a:pPr eaLnBrk="1" hangingPunct="1">
              <a:defRPr/>
            </a:pPr>
            <a:r>
              <a:rPr lang="en-US" dirty="0">
                <a:cs typeface="+mj-cs"/>
              </a:rPr>
              <a:t>Types of Testing</a:t>
            </a:r>
          </a:p>
        </p:txBody>
      </p:sp>
      <p:sp>
        <p:nvSpPr>
          <p:cNvPr id="2018307" name="Rectangle 3"/>
          <p:cNvSpPr>
            <a:spLocks noGrp="1" noChangeArrowheads="1"/>
          </p:cNvSpPr>
          <p:nvPr>
            <p:ph idx="1"/>
          </p:nvPr>
        </p:nvSpPr>
        <p:spPr>
          <a:xfrm>
            <a:off x="628650" y="1219200"/>
            <a:ext cx="7886700" cy="4351338"/>
          </a:xfrm>
        </p:spPr>
        <p:txBody>
          <a:bodyPr/>
          <a:lstStyle/>
          <a:p>
            <a:pPr eaLnBrk="1" hangingPunct="1">
              <a:defRPr/>
            </a:pPr>
            <a:r>
              <a:rPr lang="en-US" dirty="0">
                <a:cs typeface="+mn-cs"/>
              </a:rPr>
              <a:t>Unit (Module) testing</a:t>
            </a:r>
          </a:p>
          <a:p>
            <a:pPr lvl="1" eaLnBrk="1" hangingPunct="1">
              <a:defRPr/>
            </a:pPr>
            <a:r>
              <a:rPr lang="en-US" dirty="0"/>
              <a:t>testing of a single module in an isolated environment</a:t>
            </a:r>
          </a:p>
          <a:p>
            <a:pPr lvl="1" eaLnBrk="1" hangingPunct="1">
              <a:defRPr/>
            </a:pPr>
            <a:endParaRPr lang="en-US" dirty="0"/>
          </a:p>
          <a:p>
            <a:pPr eaLnBrk="1" hangingPunct="1">
              <a:defRPr/>
            </a:pPr>
            <a:r>
              <a:rPr lang="en-US" dirty="0">
                <a:cs typeface="+mn-cs"/>
              </a:rPr>
              <a:t>Integration testing</a:t>
            </a:r>
          </a:p>
          <a:p>
            <a:pPr lvl="1" eaLnBrk="1" hangingPunct="1">
              <a:defRPr/>
            </a:pPr>
            <a:r>
              <a:rPr lang="en-US" dirty="0"/>
              <a:t>testing parts of the system by combining the modules</a:t>
            </a:r>
          </a:p>
          <a:p>
            <a:pPr lvl="1" eaLnBrk="1" hangingPunct="1">
              <a:defRPr/>
            </a:pPr>
            <a:endParaRPr lang="en-US" dirty="0"/>
          </a:p>
          <a:p>
            <a:pPr eaLnBrk="1" hangingPunct="1">
              <a:defRPr/>
            </a:pPr>
            <a:r>
              <a:rPr lang="en-US" dirty="0">
                <a:cs typeface="+mn-cs"/>
              </a:rPr>
              <a:t>System testing</a:t>
            </a:r>
          </a:p>
          <a:p>
            <a:pPr lvl="1" eaLnBrk="1" hangingPunct="1">
              <a:defRPr/>
            </a:pPr>
            <a:r>
              <a:rPr lang="en-US" dirty="0"/>
              <a:t>testing of the system as a whole after the integration phase</a:t>
            </a:r>
          </a:p>
          <a:p>
            <a:pPr lvl="1" eaLnBrk="1" hangingPunct="1">
              <a:defRPr/>
            </a:pPr>
            <a:endParaRPr lang="en-US" dirty="0"/>
          </a:p>
          <a:p>
            <a:pPr eaLnBrk="1" hangingPunct="1">
              <a:defRPr/>
            </a:pPr>
            <a:r>
              <a:rPr lang="en-US" dirty="0">
                <a:cs typeface="+mn-cs"/>
              </a:rPr>
              <a:t>Acceptance testing</a:t>
            </a:r>
          </a:p>
          <a:p>
            <a:pPr lvl="1" eaLnBrk="1" hangingPunct="1">
              <a:defRPr/>
            </a:pPr>
            <a:r>
              <a:rPr lang="en-US" dirty="0"/>
              <a:t>testing the system as a whole to find out if it satisfies the requirements specifications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3554" name="Rectangle 2"/>
          <p:cNvSpPr>
            <a:spLocks noGrp="1" noChangeArrowheads="1"/>
          </p:cNvSpPr>
          <p:nvPr>
            <p:ph type="title"/>
          </p:nvPr>
        </p:nvSpPr>
        <p:spPr>
          <a:xfrm>
            <a:off x="628650" y="-228600"/>
            <a:ext cx="7886700" cy="1325563"/>
          </a:xfrm>
        </p:spPr>
        <p:txBody>
          <a:bodyPr/>
          <a:lstStyle/>
          <a:p>
            <a:pPr eaLnBrk="1" hangingPunct="1">
              <a:defRPr/>
            </a:pPr>
            <a:r>
              <a:rPr lang="en-US" dirty="0">
                <a:cs typeface="+mj-cs"/>
              </a:rPr>
              <a:t>Unit Testing</a:t>
            </a:r>
          </a:p>
        </p:txBody>
      </p:sp>
      <p:sp>
        <p:nvSpPr>
          <p:cNvPr id="1943555" name="Rectangle 3"/>
          <p:cNvSpPr>
            <a:spLocks noGrp="1" noChangeArrowheads="1"/>
          </p:cNvSpPr>
          <p:nvPr>
            <p:ph idx="1"/>
          </p:nvPr>
        </p:nvSpPr>
        <p:spPr>
          <a:xfrm>
            <a:off x="628650" y="1135062"/>
            <a:ext cx="7886700" cy="4351338"/>
          </a:xfrm>
        </p:spPr>
        <p:txBody>
          <a:bodyPr>
            <a:normAutofit fontScale="92500" lnSpcReduction="10000"/>
          </a:bodyPr>
          <a:lstStyle/>
          <a:p>
            <a:pPr eaLnBrk="1" hangingPunct="1">
              <a:lnSpc>
                <a:spcPct val="90000"/>
              </a:lnSpc>
              <a:defRPr/>
            </a:pPr>
            <a:r>
              <a:rPr lang="en-US" dirty="0">
                <a:cs typeface="+mn-cs"/>
              </a:rPr>
              <a:t>Involves testing a single isolated module</a:t>
            </a:r>
          </a:p>
          <a:p>
            <a:pPr eaLnBrk="1" hangingPunct="1">
              <a:lnSpc>
                <a:spcPct val="90000"/>
              </a:lnSpc>
              <a:defRPr/>
            </a:pPr>
            <a:endParaRPr lang="en-US" dirty="0">
              <a:cs typeface="+mn-cs"/>
            </a:endParaRPr>
          </a:p>
          <a:p>
            <a:pPr eaLnBrk="1" hangingPunct="1">
              <a:lnSpc>
                <a:spcPct val="90000"/>
              </a:lnSpc>
              <a:defRPr/>
            </a:pPr>
            <a:r>
              <a:rPr lang="en-US" dirty="0">
                <a:cs typeface="+mn-cs"/>
              </a:rPr>
              <a:t>Note that unit testing allows us to isolate the errors to a single module</a:t>
            </a:r>
          </a:p>
          <a:p>
            <a:pPr lvl="1" eaLnBrk="1" hangingPunct="1">
              <a:lnSpc>
                <a:spcPct val="90000"/>
              </a:lnSpc>
              <a:defRPr/>
            </a:pPr>
            <a:r>
              <a:rPr lang="en-US" dirty="0"/>
              <a:t>we know that if we find an error during unit testing it is in the module we are testing</a:t>
            </a:r>
          </a:p>
          <a:p>
            <a:pPr lvl="1" eaLnBrk="1" hangingPunct="1">
              <a:lnSpc>
                <a:spcPct val="90000"/>
              </a:lnSpc>
              <a:defRPr/>
            </a:pPr>
            <a:endParaRPr lang="en-US" dirty="0"/>
          </a:p>
          <a:p>
            <a:pPr eaLnBrk="1" hangingPunct="1">
              <a:lnSpc>
                <a:spcPct val="90000"/>
              </a:lnSpc>
              <a:defRPr/>
            </a:pPr>
            <a:r>
              <a:rPr lang="en-US" dirty="0">
                <a:cs typeface="+mn-cs"/>
              </a:rPr>
              <a:t>Modules in a program are not isolated, they interact with each other. Possible interactions:</a:t>
            </a:r>
          </a:p>
          <a:p>
            <a:pPr lvl="1" eaLnBrk="1" hangingPunct="1">
              <a:lnSpc>
                <a:spcPct val="90000"/>
              </a:lnSpc>
              <a:defRPr/>
            </a:pPr>
            <a:r>
              <a:rPr lang="en-US" dirty="0"/>
              <a:t>calling procedures in other modules</a:t>
            </a:r>
          </a:p>
          <a:p>
            <a:pPr lvl="1" eaLnBrk="1" hangingPunct="1">
              <a:lnSpc>
                <a:spcPct val="90000"/>
              </a:lnSpc>
              <a:defRPr/>
            </a:pPr>
            <a:r>
              <a:rPr lang="en-US" dirty="0"/>
              <a:t>receiving procedure calls from other modules</a:t>
            </a:r>
          </a:p>
          <a:p>
            <a:pPr lvl="1" eaLnBrk="1" hangingPunct="1">
              <a:lnSpc>
                <a:spcPct val="90000"/>
              </a:lnSpc>
              <a:defRPr/>
            </a:pPr>
            <a:r>
              <a:rPr lang="en-US" dirty="0"/>
              <a:t>sharing variables</a:t>
            </a:r>
          </a:p>
          <a:p>
            <a:pPr lvl="1" eaLnBrk="1" hangingPunct="1">
              <a:lnSpc>
                <a:spcPct val="90000"/>
              </a:lnSpc>
              <a:defRPr/>
            </a:pPr>
            <a:endParaRPr lang="en-US" dirty="0"/>
          </a:p>
          <a:p>
            <a:pPr eaLnBrk="1" hangingPunct="1">
              <a:lnSpc>
                <a:spcPct val="90000"/>
              </a:lnSpc>
              <a:defRPr/>
            </a:pPr>
            <a:r>
              <a:rPr lang="en-US" dirty="0">
                <a:cs typeface="+mn-cs"/>
              </a:rPr>
              <a:t>For unit testing we need to isolate the module we want to test, we do this using two things</a:t>
            </a:r>
          </a:p>
          <a:p>
            <a:pPr lvl="1" eaLnBrk="1" hangingPunct="1">
              <a:lnSpc>
                <a:spcPct val="90000"/>
              </a:lnSpc>
              <a:defRPr/>
            </a:pPr>
            <a:r>
              <a:rPr lang="en-US" dirty="0"/>
              <a:t>drivers and stubs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906" name="Rectangle 2"/>
          <p:cNvSpPr>
            <a:spLocks noGrp="1" noChangeArrowheads="1"/>
          </p:cNvSpPr>
          <p:nvPr>
            <p:ph type="title"/>
          </p:nvPr>
        </p:nvSpPr>
        <p:spPr>
          <a:xfrm>
            <a:off x="628650" y="-228600"/>
            <a:ext cx="7886700" cy="1325563"/>
          </a:xfrm>
        </p:spPr>
        <p:txBody>
          <a:bodyPr/>
          <a:lstStyle/>
          <a:p>
            <a:pPr eaLnBrk="1" hangingPunct="1">
              <a:defRPr/>
            </a:pPr>
            <a:r>
              <a:rPr lang="en-US" dirty="0">
                <a:cs typeface="+mj-cs"/>
              </a:rPr>
              <a:t>Software Testing</a:t>
            </a:r>
          </a:p>
        </p:txBody>
      </p:sp>
      <p:sp>
        <p:nvSpPr>
          <p:cNvPr id="1915907" name="Rectangle 3"/>
          <p:cNvSpPr>
            <a:spLocks noGrp="1" noChangeArrowheads="1"/>
          </p:cNvSpPr>
          <p:nvPr>
            <p:ph idx="1"/>
          </p:nvPr>
        </p:nvSpPr>
        <p:spPr>
          <a:xfrm>
            <a:off x="628650" y="1135062"/>
            <a:ext cx="7886700" cy="4351338"/>
          </a:xfrm>
        </p:spPr>
        <p:txBody>
          <a:bodyPr>
            <a:normAutofit fontScale="92500"/>
          </a:bodyPr>
          <a:lstStyle/>
          <a:p>
            <a:pPr eaLnBrk="1" hangingPunct="1">
              <a:lnSpc>
                <a:spcPct val="90000"/>
              </a:lnSpc>
            </a:pPr>
            <a:r>
              <a:rPr lang="en-US" altLang="en-US" dirty="0"/>
              <a:t>Goal of testing</a:t>
            </a:r>
          </a:p>
          <a:p>
            <a:pPr lvl="1" eaLnBrk="1" hangingPunct="1">
              <a:lnSpc>
                <a:spcPct val="90000"/>
              </a:lnSpc>
            </a:pPr>
            <a:r>
              <a:rPr lang="en-US" altLang="en-US" dirty="0"/>
              <a:t>finding faults in the software</a:t>
            </a:r>
          </a:p>
          <a:p>
            <a:pPr lvl="1" eaLnBrk="1" hangingPunct="1">
              <a:lnSpc>
                <a:spcPct val="90000"/>
              </a:lnSpc>
            </a:pPr>
            <a:r>
              <a:rPr lang="en-US" altLang="en-US" dirty="0"/>
              <a:t>demonstrating that there are no faults in the software (for the test cases that has been used during testing)</a:t>
            </a:r>
          </a:p>
          <a:p>
            <a:pPr lvl="1" eaLnBrk="1" hangingPunct="1">
              <a:lnSpc>
                <a:spcPct val="90000"/>
              </a:lnSpc>
            </a:pPr>
            <a:endParaRPr lang="en-US" altLang="en-US" dirty="0"/>
          </a:p>
          <a:p>
            <a:pPr eaLnBrk="1" hangingPunct="1">
              <a:lnSpc>
                <a:spcPct val="90000"/>
              </a:lnSpc>
            </a:pPr>
            <a:r>
              <a:rPr lang="en-US" altLang="en-US" dirty="0"/>
              <a:t>It is not possible to </a:t>
            </a:r>
            <a:r>
              <a:rPr lang="en-US" altLang="en-US" i="1" dirty="0"/>
              <a:t>prove</a:t>
            </a:r>
            <a:r>
              <a:rPr lang="en-US" altLang="en-US" dirty="0"/>
              <a:t> that there are no faults in the software using testing</a:t>
            </a:r>
          </a:p>
          <a:p>
            <a:pPr eaLnBrk="1" hangingPunct="1">
              <a:lnSpc>
                <a:spcPct val="90000"/>
              </a:lnSpc>
            </a:pPr>
            <a:endParaRPr lang="en-US" altLang="en-US" dirty="0"/>
          </a:p>
          <a:p>
            <a:pPr eaLnBrk="1" hangingPunct="1">
              <a:lnSpc>
                <a:spcPct val="90000"/>
              </a:lnSpc>
            </a:pPr>
            <a:r>
              <a:rPr lang="en-US" altLang="en-US" dirty="0"/>
              <a:t>Testing should help locate errors, not just detect their presence</a:t>
            </a:r>
          </a:p>
          <a:p>
            <a:pPr lvl="1" eaLnBrk="1" hangingPunct="1">
              <a:lnSpc>
                <a:spcPct val="90000"/>
              </a:lnSpc>
            </a:pPr>
            <a:r>
              <a:rPr lang="en-US" altLang="en-US" dirty="0"/>
              <a:t>a </a:t>
            </a:r>
            <a:r>
              <a:rPr lang="ja-JP" altLang="en-US" dirty="0"/>
              <a:t>“</a:t>
            </a:r>
            <a:r>
              <a:rPr lang="en-US" altLang="ja-JP" dirty="0"/>
              <a:t>yes/no</a:t>
            </a:r>
            <a:r>
              <a:rPr lang="ja-JP" altLang="en-US" dirty="0"/>
              <a:t>”</a:t>
            </a:r>
            <a:r>
              <a:rPr lang="en-US" altLang="ja-JP" dirty="0"/>
              <a:t> answer to the question </a:t>
            </a:r>
            <a:r>
              <a:rPr lang="ja-JP" altLang="en-US" dirty="0"/>
              <a:t>“</a:t>
            </a:r>
            <a:r>
              <a:rPr lang="en-US" altLang="ja-JP" dirty="0"/>
              <a:t>is the program correct?</a:t>
            </a:r>
            <a:r>
              <a:rPr lang="ja-JP" altLang="en-US" dirty="0"/>
              <a:t>”</a:t>
            </a:r>
            <a:r>
              <a:rPr lang="en-US" altLang="ja-JP" dirty="0"/>
              <a:t> is not very helpful</a:t>
            </a:r>
          </a:p>
          <a:p>
            <a:pPr lvl="1" eaLnBrk="1" hangingPunct="1">
              <a:lnSpc>
                <a:spcPct val="90000"/>
              </a:lnSpc>
            </a:pPr>
            <a:endParaRPr lang="en-US" altLang="en-US" dirty="0"/>
          </a:p>
          <a:p>
            <a:pPr eaLnBrk="1" hangingPunct="1">
              <a:lnSpc>
                <a:spcPct val="90000"/>
              </a:lnSpc>
            </a:pPr>
            <a:r>
              <a:rPr lang="en-US" altLang="en-US" dirty="0"/>
              <a:t>Testing should be repeatable</a:t>
            </a:r>
          </a:p>
          <a:p>
            <a:pPr lvl="1" eaLnBrk="1" hangingPunct="1">
              <a:lnSpc>
                <a:spcPct val="90000"/>
              </a:lnSpc>
            </a:pPr>
            <a:r>
              <a:rPr lang="en-US" altLang="en-US" dirty="0"/>
              <a:t>could be difficult for distributed or concurrent software</a:t>
            </a:r>
          </a:p>
          <a:p>
            <a:pPr lvl="1" eaLnBrk="1" hangingPunct="1">
              <a:lnSpc>
                <a:spcPct val="90000"/>
              </a:lnSpc>
            </a:pPr>
            <a:r>
              <a:rPr lang="en-US" altLang="en-US" dirty="0"/>
              <a:t>effect of the environment, uninitialized variables</a:t>
            </a:r>
          </a:p>
          <a:p>
            <a:pPr eaLnBrk="1" hangingPunct="1">
              <a:lnSpc>
                <a:spcPct val="90000"/>
              </a:lnSpc>
            </a:pPr>
            <a:endParaRPr lang="en-US" altLang="en-US" dirty="0"/>
          </a:p>
          <a:p>
            <a:pPr eaLnBrk="1" hangingPunct="1">
              <a:lnSpc>
                <a:spcPct val="90000"/>
              </a:lnSpc>
            </a:pP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p:cNvSpPr>
            <a:spLocks noGrp="1" noChangeArrowheads="1"/>
          </p:cNvSpPr>
          <p:nvPr>
            <p:ph type="title"/>
          </p:nvPr>
        </p:nvSpPr>
        <p:spPr>
          <a:xfrm>
            <a:off x="628650" y="-152400"/>
            <a:ext cx="7886700" cy="1325563"/>
          </a:xfrm>
        </p:spPr>
        <p:txBody>
          <a:bodyPr/>
          <a:lstStyle/>
          <a:p>
            <a:pPr eaLnBrk="1" hangingPunct="1">
              <a:defRPr/>
            </a:pPr>
            <a:r>
              <a:rPr lang="en-US" dirty="0">
                <a:cs typeface="+mj-cs"/>
              </a:rPr>
              <a:t>Drivers and Stubs</a:t>
            </a:r>
          </a:p>
        </p:txBody>
      </p:sp>
      <p:sp>
        <p:nvSpPr>
          <p:cNvPr id="1944579" name="Rectangle 3"/>
          <p:cNvSpPr>
            <a:spLocks noGrp="1" noChangeArrowheads="1"/>
          </p:cNvSpPr>
          <p:nvPr>
            <p:ph idx="1"/>
          </p:nvPr>
        </p:nvSpPr>
        <p:spPr>
          <a:xfrm>
            <a:off x="628650" y="1211262"/>
            <a:ext cx="7886700" cy="4351338"/>
          </a:xfrm>
        </p:spPr>
        <p:txBody>
          <a:bodyPr/>
          <a:lstStyle/>
          <a:p>
            <a:pPr eaLnBrk="1" hangingPunct="1">
              <a:defRPr/>
            </a:pPr>
            <a:r>
              <a:rPr lang="en-US" b="1" dirty="0">
                <a:cs typeface="+mn-cs"/>
              </a:rPr>
              <a:t>Driver:</a:t>
            </a:r>
            <a:r>
              <a:rPr lang="en-US" dirty="0">
                <a:cs typeface="+mn-cs"/>
              </a:rPr>
              <a:t> A program that calls the interface procedures of the module being tested and reports the results</a:t>
            </a:r>
          </a:p>
          <a:p>
            <a:pPr eaLnBrk="1" hangingPunct="1">
              <a:defRPr/>
            </a:pPr>
            <a:endParaRPr lang="en-US" dirty="0">
              <a:cs typeface="+mn-cs"/>
            </a:endParaRPr>
          </a:p>
          <a:p>
            <a:pPr lvl="1" eaLnBrk="1" hangingPunct="1">
              <a:defRPr/>
            </a:pPr>
            <a:r>
              <a:rPr lang="en-US" dirty="0"/>
              <a:t>A driver simulates a module that calls the module currently being tested</a:t>
            </a:r>
          </a:p>
          <a:p>
            <a:pPr lvl="1" eaLnBrk="1" hangingPunct="1">
              <a:defRPr/>
            </a:pPr>
            <a:endParaRPr lang="en-US" dirty="0"/>
          </a:p>
          <a:p>
            <a:pPr eaLnBrk="1" hangingPunct="1">
              <a:defRPr/>
            </a:pPr>
            <a:r>
              <a:rPr lang="en-US" b="1" dirty="0">
                <a:cs typeface="+mn-cs"/>
              </a:rPr>
              <a:t>Stub:</a:t>
            </a:r>
            <a:r>
              <a:rPr lang="en-US" dirty="0">
                <a:cs typeface="+mn-cs"/>
              </a:rPr>
              <a:t> A program that has the same interface as a module that is being used by the module being tested,  but is simpler.</a:t>
            </a:r>
          </a:p>
          <a:p>
            <a:pPr eaLnBrk="1" hangingPunct="1">
              <a:defRPr/>
            </a:pPr>
            <a:endParaRPr lang="en-US" dirty="0">
              <a:cs typeface="+mn-cs"/>
            </a:endParaRPr>
          </a:p>
          <a:p>
            <a:pPr lvl="1" eaLnBrk="1" hangingPunct="1">
              <a:defRPr/>
            </a:pPr>
            <a:r>
              <a:rPr lang="en-US" dirty="0"/>
              <a:t>A stub simulates a module called by the module currently being tested</a:t>
            </a:r>
          </a:p>
          <a:p>
            <a:pPr eaLnBrk="1" hangingPunct="1">
              <a:defRPr/>
            </a:pPr>
            <a:endParaRPr lang="en-US" dirty="0">
              <a:cs typeface="+mn-cs"/>
            </a:endParaRPr>
          </a:p>
          <a:p>
            <a:pPr lvl="1" eaLnBrk="1" hangingPunct="1">
              <a:defRPr/>
            </a:pPr>
            <a:r>
              <a:rPr lang="en-US" dirty="0"/>
              <a:t>Mock objects: Create an object that mimics only the behavior needed for testing</a:t>
            </a:r>
          </a:p>
          <a:p>
            <a:pPr marL="0" indent="0" algn="just" eaLnBrk="1" hangingPunct="1">
              <a:buNone/>
              <a:defRPr/>
            </a:pPr>
            <a:r>
              <a:rPr lang="en-US" dirty="0">
                <a:cs typeface="+mn-cs"/>
              </a:rPr>
              <a:t> </a:t>
            </a:r>
          </a:p>
          <a:p>
            <a:pPr eaLnBrk="1" hangingPunct="1">
              <a:defRPr/>
            </a:pPr>
            <a:endParaRPr lang="en-US" dirty="0">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02" name="Rectangle 2"/>
          <p:cNvSpPr>
            <a:spLocks noGrp="1" noChangeArrowheads="1"/>
          </p:cNvSpPr>
          <p:nvPr>
            <p:ph type="title"/>
          </p:nvPr>
        </p:nvSpPr>
        <p:spPr>
          <a:xfrm>
            <a:off x="628650" y="-106363"/>
            <a:ext cx="7886700" cy="1325563"/>
          </a:xfrm>
        </p:spPr>
        <p:txBody>
          <a:bodyPr/>
          <a:lstStyle/>
          <a:p>
            <a:pPr eaLnBrk="1" hangingPunct="1">
              <a:defRPr/>
            </a:pPr>
            <a:r>
              <a:rPr lang="en-US" dirty="0">
                <a:cs typeface="+mj-cs"/>
              </a:rPr>
              <a:t>Drivers and Stubs</a:t>
            </a:r>
          </a:p>
        </p:txBody>
      </p:sp>
      <p:sp>
        <p:nvSpPr>
          <p:cNvPr id="1945603" name="AutoShape 3"/>
          <p:cNvSpPr>
            <a:spLocks noChangeArrowheads="1"/>
          </p:cNvSpPr>
          <p:nvPr/>
        </p:nvSpPr>
        <p:spPr bwMode="auto">
          <a:xfrm>
            <a:off x="838200" y="2057400"/>
            <a:ext cx="1371600" cy="990600"/>
          </a:xfrm>
          <a:prstGeom prst="roundRect">
            <a:avLst>
              <a:gd name="adj" fmla="val 16667"/>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5604" name="Rectangle 4"/>
          <p:cNvSpPr>
            <a:spLocks noChangeArrowheads="1"/>
          </p:cNvSpPr>
          <p:nvPr/>
        </p:nvSpPr>
        <p:spPr bwMode="auto">
          <a:xfrm>
            <a:off x="3657600" y="2057400"/>
            <a:ext cx="1447800" cy="990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5605" name="AutoShape 5"/>
          <p:cNvSpPr>
            <a:spLocks noChangeArrowheads="1"/>
          </p:cNvSpPr>
          <p:nvPr/>
        </p:nvSpPr>
        <p:spPr bwMode="auto">
          <a:xfrm>
            <a:off x="6400800" y="2057400"/>
            <a:ext cx="1371600" cy="990600"/>
          </a:xfrm>
          <a:prstGeom prst="roundRect">
            <a:avLst>
              <a:gd name="adj" fmla="val 16667"/>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5606" name="Text Box 6"/>
          <p:cNvSpPr txBox="1">
            <a:spLocks noChangeArrowheads="1"/>
          </p:cNvSpPr>
          <p:nvPr/>
        </p:nvSpPr>
        <p:spPr bwMode="auto">
          <a:xfrm>
            <a:off x="1066800" y="2338388"/>
            <a:ext cx="847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Times New Roman" charset="0"/>
                <a:ea typeface="ＭＳ Ｐゴシック" charset="0"/>
              </a:rPr>
              <a:t>Driver</a:t>
            </a:r>
          </a:p>
        </p:txBody>
      </p:sp>
      <p:sp>
        <p:nvSpPr>
          <p:cNvPr id="1945607" name="Text Box 7"/>
          <p:cNvSpPr txBox="1">
            <a:spLocks noChangeArrowheads="1"/>
          </p:cNvSpPr>
          <p:nvPr/>
        </p:nvSpPr>
        <p:spPr bwMode="auto">
          <a:xfrm>
            <a:off x="3733800" y="2209800"/>
            <a:ext cx="1319213"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Times New Roman" charset="0"/>
                <a:ea typeface="ＭＳ Ｐゴシック" charset="0"/>
              </a:rPr>
              <a:t>Module </a:t>
            </a:r>
          </a:p>
          <a:p>
            <a:pPr>
              <a:defRPr/>
            </a:pPr>
            <a:r>
              <a:rPr lang="en-US" sz="2000">
                <a:latin typeface="Times New Roman" charset="0"/>
                <a:ea typeface="ＭＳ Ｐゴシック" charset="0"/>
              </a:rPr>
              <a:t>Under Test</a:t>
            </a:r>
          </a:p>
        </p:txBody>
      </p:sp>
      <p:sp>
        <p:nvSpPr>
          <p:cNvPr id="1945608" name="Text Box 8"/>
          <p:cNvSpPr txBox="1">
            <a:spLocks noChangeArrowheads="1"/>
          </p:cNvSpPr>
          <p:nvPr/>
        </p:nvSpPr>
        <p:spPr bwMode="auto">
          <a:xfrm>
            <a:off x="6629400" y="2362200"/>
            <a:ext cx="838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000">
                <a:latin typeface="Times New Roman" charset="0"/>
                <a:ea typeface="ＭＳ Ｐゴシック" charset="0"/>
              </a:rPr>
              <a:t>Stub</a:t>
            </a:r>
          </a:p>
        </p:txBody>
      </p:sp>
      <p:sp>
        <p:nvSpPr>
          <p:cNvPr id="1945609" name="Text Box 9"/>
          <p:cNvSpPr txBox="1">
            <a:spLocks noChangeArrowheads="1"/>
          </p:cNvSpPr>
          <p:nvPr/>
        </p:nvSpPr>
        <p:spPr bwMode="auto">
          <a:xfrm>
            <a:off x="2286000" y="2514600"/>
            <a:ext cx="120015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Times New Roman" charset="0"/>
                <a:ea typeface="ＭＳ Ｐゴシック" charset="0"/>
              </a:rPr>
              <a:t>procedure</a:t>
            </a:r>
          </a:p>
          <a:p>
            <a:pPr>
              <a:defRPr/>
            </a:pPr>
            <a:r>
              <a:rPr lang="en-US" sz="2000">
                <a:latin typeface="Times New Roman" charset="0"/>
                <a:ea typeface="ＭＳ Ｐゴシック" charset="0"/>
              </a:rPr>
              <a:t>call</a:t>
            </a:r>
          </a:p>
        </p:txBody>
      </p:sp>
      <p:sp>
        <p:nvSpPr>
          <p:cNvPr id="1945610" name="Text Box 10"/>
          <p:cNvSpPr txBox="1">
            <a:spLocks noChangeArrowheads="1"/>
          </p:cNvSpPr>
          <p:nvPr/>
        </p:nvSpPr>
        <p:spPr bwMode="auto">
          <a:xfrm>
            <a:off x="5181600" y="2514600"/>
            <a:ext cx="120015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Times New Roman" charset="0"/>
                <a:ea typeface="ＭＳ Ｐゴシック" charset="0"/>
              </a:rPr>
              <a:t>procedure</a:t>
            </a:r>
          </a:p>
          <a:p>
            <a:pPr>
              <a:defRPr/>
            </a:pPr>
            <a:r>
              <a:rPr lang="en-US" sz="2000">
                <a:latin typeface="Times New Roman" charset="0"/>
                <a:ea typeface="ＭＳ Ｐゴシック" charset="0"/>
              </a:rPr>
              <a:t>call</a:t>
            </a:r>
          </a:p>
        </p:txBody>
      </p:sp>
      <p:cxnSp>
        <p:nvCxnSpPr>
          <p:cNvPr id="1945611" name="AutoShape 11"/>
          <p:cNvCxnSpPr>
            <a:cxnSpLocks noChangeShapeType="1"/>
            <a:stCxn id="1945604" idx="2"/>
            <a:endCxn id="1945603" idx="2"/>
          </p:cNvCxnSpPr>
          <p:nvPr/>
        </p:nvCxnSpPr>
        <p:spPr bwMode="auto">
          <a:xfrm rot="5400000">
            <a:off x="2951956" y="1620044"/>
            <a:ext cx="1588" cy="2857500"/>
          </a:xfrm>
          <a:prstGeom prst="curvedConnector3">
            <a:avLst>
              <a:gd name="adj1" fmla="val 25400000"/>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5612" name="AutoShape 12"/>
          <p:cNvCxnSpPr>
            <a:cxnSpLocks noChangeShapeType="1"/>
            <a:stCxn id="1945603" idx="3"/>
            <a:endCxn id="1945604" idx="1"/>
          </p:cNvCxnSpPr>
          <p:nvPr/>
        </p:nvCxnSpPr>
        <p:spPr bwMode="auto">
          <a:xfrm>
            <a:off x="2209800" y="2552700"/>
            <a:ext cx="1447800" cy="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5613" name="AutoShape 13"/>
          <p:cNvCxnSpPr>
            <a:cxnSpLocks noChangeShapeType="1"/>
            <a:stCxn id="1945604" idx="3"/>
            <a:endCxn id="1945605" idx="1"/>
          </p:cNvCxnSpPr>
          <p:nvPr/>
        </p:nvCxnSpPr>
        <p:spPr bwMode="auto">
          <a:xfrm>
            <a:off x="5105400" y="2552700"/>
            <a:ext cx="1295400" cy="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5614" name="Text Box 14"/>
          <p:cNvSpPr txBox="1">
            <a:spLocks noChangeArrowheads="1"/>
          </p:cNvSpPr>
          <p:nvPr/>
        </p:nvSpPr>
        <p:spPr bwMode="auto">
          <a:xfrm>
            <a:off x="2057400" y="3429000"/>
            <a:ext cx="1792288"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Times New Roman" charset="0"/>
                <a:ea typeface="ＭＳ Ｐゴシック" charset="0"/>
              </a:rPr>
              <a:t>access to global</a:t>
            </a:r>
          </a:p>
          <a:p>
            <a:pPr>
              <a:defRPr/>
            </a:pPr>
            <a:r>
              <a:rPr lang="en-US" sz="2000">
                <a:latin typeface="Times New Roman" charset="0"/>
                <a:ea typeface="ＭＳ Ｐゴシック" charset="0"/>
              </a:rPr>
              <a:t>variables</a:t>
            </a:r>
          </a:p>
        </p:txBody>
      </p:sp>
      <p:sp>
        <p:nvSpPr>
          <p:cNvPr id="1945615" name="Text Box 15"/>
          <p:cNvSpPr txBox="1">
            <a:spLocks noChangeArrowheads="1"/>
          </p:cNvSpPr>
          <p:nvPr/>
        </p:nvSpPr>
        <p:spPr bwMode="auto">
          <a:xfrm>
            <a:off x="457200" y="4572000"/>
            <a:ext cx="8024813" cy="1006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sz="2000">
                <a:latin typeface="Times New Roman" charset="0"/>
                <a:ea typeface="ＭＳ Ｐゴシック" charset="0"/>
              </a:rPr>
              <a:t> Driver and Stub should have the same interface as the modules they replace</a:t>
            </a:r>
          </a:p>
          <a:p>
            <a:pPr>
              <a:buFontTx/>
              <a:buChar char="•"/>
              <a:defRPr/>
            </a:pPr>
            <a:endParaRPr lang="en-US" sz="2000">
              <a:latin typeface="Times New Roman" charset="0"/>
              <a:ea typeface="ＭＳ Ｐゴシック" charset="0"/>
            </a:endParaRPr>
          </a:p>
          <a:p>
            <a:pPr>
              <a:buFontTx/>
              <a:buChar char="•"/>
              <a:defRPr/>
            </a:pPr>
            <a:r>
              <a:rPr lang="en-US" sz="2000">
                <a:latin typeface="Times New Roman" charset="0"/>
                <a:ea typeface="ＭＳ Ｐゴシック" charset="0"/>
              </a:rPr>
              <a:t> Driver and Stub should be simpler than the modules they replace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26" name="Rectangle 2"/>
          <p:cNvSpPr>
            <a:spLocks noGrp="1" noChangeArrowheads="1"/>
          </p:cNvSpPr>
          <p:nvPr>
            <p:ph type="title"/>
          </p:nvPr>
        </p:nvSpPr>
        <p:spPr>
          <a:xfrm>
            <a:off x="628650" y="-152400"/>
            <a:ext cx="7886700" cy="1325563"/>
          </a:xfrm>
        </p:spPr>
        <p:txBody>
          <a:bodyPr/>
          <a:lstStyle/>
          <a:p>
            <a:pPr eaLnBrk="1" hangingPunct="1">
              <a:defRPr/>
            </a:pPr>
            <a:r>
              <a:rPr lang="en-US" dirty="0">
                <a:cs typeface="+mj-cs"/>
              </a:rPr>
              <a:t>Integration Testing</a:t>
            </a:r>
          </a:p>
        </p:txBody>
      </p:sp>
      <p:sp>
        <p:nvSpPr>
          <p:cNvPr id="1946627" name="Rectangle 3"/>
          <p:cNvSpPr>
            <a:spLocks noGrp="1" noChangeArrowheads="1"/>
          </p:cNvSpPr>
          <p:nvPr>
            <p:ph idx="1"/>
          </p:nvPr>
        </p:nvSpPr>
        <p:spPr>
          <a:xfrm>
            <a:off x="628650" y="1066800"/>
            <a:ext cx="7886700" cy="4351338"/>
          </a:xfrm>
        </p:spPr>
        <p:txBody>
          <a:bodyPr/>
          <a:lstStyle/>
          <a:p>
            <a:pPr eaLnBrk="1" hangingPunct="1">
              <a:defRPr/>
            </a:pPr>
            <a:r>
              <a:rPr lang="en-US" dirty="0">
                <a:cs typeface="+mn-cs"/>
              </a:rPr>
              <a:t>Integration testing: Integrated collection of modules tested as a group or partial system</a:t>
            </a:r>
          </a:p>
          <a:p>
            <a:pPr eaLnBrk="1" hangingPunct="1">
              <a:defRPr/>
            </a:pPr>
            <a:endParaRPr lang="en-US" dirty="0">
              <a:cs typeface="+mn-cs"/>
            </a:endParaRPr>
          </a:p>
          <a:p>
            <a:pPr eaLnBrk="1" hangingPunct="1">
              <a:defRPr/>
            </a:pPr>
            <a:r>
              <a:rPr lang="en-US" dirty="0">
                <a:cs typeface="+mn-cs"/>
              </a:rPr>
              <a:t>Integration plan specifies the order in which to combine modules into partial systems</a:t>
            </a:r>
          </a:p>
          <a:p>
            <a:pPr eaLnBrk="1" hangingPunct="1">
              <a:defRPr/>
            </a:pPr>
            <a:endParaRPr lang="en-US" dirty="0">
              <a:cs typeface="+mn-cs"/>
            </a:endParaRPr>
          </a:p>
          <a:p>
            <a:pPr eaLnBrk="1" hangingPunct="1">
              <a:defRPr/>
            </a:pPr>
            <a:r>
              <a:rPr lang="en-US" dirty="0">
                <a:cs typeface="+mn-cs"/>
              </a:rPr>
              <a:t>Different approaches to integration testing</a:t>
            </a:r>
          </a:p>
          <a:p>
            <a:pPr lvl="1" eaLnBrk="1" hangingPunct="1">
              <a:defRPr/>
            </a:pPr>
            <a:r>
              <a:rPr lang="en-US" dirty="0"/>
              <a:t>Bottom-up</a:t>
            </a:r>
          </a:p>
          <a:p>
            <a:pPr lvl="1" eaLnBrk="1" hangingPunct="1">
              <a:defRPr/>
            </a:pPr>
            <a:r>
              <a:rPr lang="en-US" dirty="0"/>
              <a:t>Top-down</a:t>
            </a:r>
          </a:p>
          <a:p>
            <a:pPr lvl="1" eaLnBrk="1" hangingPunct="1">
              <a:defRPr/>
            </a:pPr>
            <a:r>
              <a:rPr lang="en-US" dirty="0"/>
              <a:t>Big-bang</a:t>
            </a:r>
          </a:p>
          <a:p>
            <a:pPr lvl="1" eaLnBrk="1" hangingPunct="1">
              <a:defRPr/>
            </a:pPr>
            <a:r>
              <a:rPr lang="en-US" dirty="0"/>
              <a:t>Sandwich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650" name="Rectangle 2"/>
          <p:cNvSpPr>
            <a:spLocks noGrp="1" noChangeArrowheads="1"/>
          </p:cNvSpPr>
          <p:nvPr>
            <p:ph type="title"/>
          </p:nvPr>
        </p:nvSpPr>
        <p:spPr>
          <a:xfrm>
            <a:off x="685800" y="0"/>
            <a:ext cx="7772400" cy="609600"/>
          </a:xfrm>
        </p:spPr>
        <p:txBody>
          <a:bodyPr/>
          <a:lstStyle/>
          <a:p>
            <a:pPr eaLnBrk="1" hangingPunct="1">
              <a:defRPr/>
            </a:pPr>
            <a:r>
              <a:rPr lang="en-US">
                <a:cs typeface="+mj-cs"/>
              </a:rPr>
              <a:t>Module Structure</a:t>
            </a:r>
          </a:p>
        </p:txBody>
      </p:sp>
      <p:sp>
        <p:nvSpPr>
          <p:cNvPr id="1947651" name="Rectangle 3"/>
          <p:cNvSpPr>
            <a:spLocks noChangeArrowheads="1"/>
          </p:cNvSpPr>
          <p:nvPr/>
        </p:nvSpPr>
        <p:spPr bwMode="auto">
          <a:xfrm>
            <a:off x="2819400" y="9144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7652" name="Rectangle 4"/>
          <p:cNvSpPr>
            <a:spLocks noChangeArrowheads="1"/>
          </p:cNvSpPr>
          <p:nvPr/>
        </p:nvSpPr>
        <p:spPr bwMode="auto">
          <a:xfrm>
            <a:off x="1828800" y="28956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7653" name="Rectangle 5"/>
          <p:cNvSpPr>
            <a:spLocks noChangeArrowheads="1"/>
          </p:cNvSpPr>
          <p:nvPr/>
        </p:nvSpPr>
        <p:spPr bwMode="auto">
          <a:xfrm>
            <a:off x="4419600" y="20574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7654" name="Rectangle 6"/>
          <p:cNvSpPr>
            <a:spLocks noChangeArrowheads="1"/>
          </p:cNvSpPr>
          <p:nvPr/>
        </p:nvSpPr>
        <p:spPr bwMode="auto">
          <a:xfrm>
            <a:off x="990600" y="41148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7655" name="Rectangle 7"/>
          <p:cNvSpPr>
            <a:spLocks noChangeArrowheads="1"/>
          </p:cNvSpPr>
          <p:nvPr/>
        </p:nvSpPr>
        <p:spPr bwMode="auto">
          <a:xfrm>
            <a:off x="2743200" y="41148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7656" name="Rectangle 8"/>
          <p:cNvSpPr>
            <a:spLocks noChangeArrowheads="1"/>
          </p:cNvSpPr>
          <p:nvPr/>
        </p:nvSpPr>
        <p:spPr bwMode="auto">
          <a:xfrm>
            <a:off x="6858000" y="29718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7657" name="Rectangle 9"/>
          <p:cNvSpPr>
            <a:spLocks noChangeArrowheads="1"/>
          </p:cNvSpPr>
          <p:nvPr/>
        </p:nvSpPr>
        <p:spPr bwMode="auto">
          <a:xfrm>
            <a:off x="4876800" y="41148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cxnSp>
        <p:nvCxnSpPr>
          <p:cNvPr id="1947658" name="AutoShape 10"/>
          <p:cNvCxnSpPr>
            <a:cxnSpLocks noChangeShapeType="1"/>
            <a:stCxn id="1947651" idx="2"/>
            <a:endCxn id="1947652" idx="0"/>
          </p:cNvCxnSpPr>
          <p:nvPr/>
        </p:nvCxnSpPr>
        <p:spPr bwMode="auto">
          <a:xfrm flipH="1">
            <a:off x="2438400" y="1524000"/>
            <a:ext cx="990600" cy="1371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659" name="AutoShape 11"/>
          <p:cNvCxnSpPr>
            <a:cxnSpLocks noChangeShapeType="1"/>
            <a:stCxn id="1947651" idx="2"/>
            <a:endCxn id="1947653" idx="0"/>
          </p:cNvCxnSpPr>
          <p:nvPr/>
        </p:nvCxnSpPr>
        <p:spPr bwMode="auto">
          <a:xfrm>
            <a:off x="3429000" y="1524000"/>
            <a:ext cx="1600200" cy="5334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660" name="AutoShape 12"/>
          <p:cNvCxnSpPr>
            <a:cxnSpLocks noChangeShapeType="1"/>
            <a:stCxn id="1947652" idx="2"/>
            <a:endCxn id="1947654" idx="0"/>
          </p:cNvCxnSpPr>
          <p:nvPr/>
        </p:nvCxnSpPr>
        <p:spPr bwMode="auto">
          <a:xfrm flipH="1">
            <a:off x="1600200" y="3505200"/>
            <a:ext cx="838200" cy="609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661" name="AutoShape 13"/>
          <p:cNvCxnSpPr>
            <a:cxnSpLocks noChangeShapeType="1"/>
            <a:stCxn id="1947652" idx="2"/>
            <a:endCxn id="1947655" idx="0"/>
          </p:cNvCxnSpPr>
          <p:nvPr/>
        </p:nvCxnSpPr>
        <p:spPr bwMode="auto">
          <a:xfrm>
            <a:off x="2438400" y="3505200"/>
            <a:ext cx="914400" cy="609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662" name="AutoShape 14"/>
          <p:cNvCxnSpPr>
            <a:cxnSpLocks noChangeShapeType="1"/>
            <a:stCxn id="1947653" idx="2"/>
            <a:endCxn id="1947657" idx="0"/>
          </p:cNvCxnSpPr>
          <p:nvPr/>
        </p:nvCxnSpPr>
        <p:spPr bwMode="auto">
          <a:xfrm>
            <a:off x="5029200" y="2667000"/>
            <a:ext cx="457200" cy="14478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663" name="AutoShape 15"/>
          <p:cNvCxnSpPr>
            <a:cxnSpLocks noChangeShapeType="1"/>
            <a:stCxn id="1947653" idx="2"/>
            <a:endCxn id="1947656" idx="0"/>
          </p:cNvCxnSpPr>
          <p:nvPr/>
        </p:nvCxnSpPr>
        <p:spPr bwMode="auto">
          <a:xfrm>
            <a:off x="5029200" y="2667000"/>
            <a:ext cx="2438400" cy="3048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7664" name="Text Box 16"/>
          <p:cNvSpPr txBox="1">
            <a:spLocks noChangeArrowheads="1"/>
          </p:cNvSpPr>
          <p:nvPr/>
        </p:nvSpPr>
        <p:spPr bwMode="auto">
          <a:xfrm>
            <a:off x="3200400" y="990600"/>
            <a:ext cx="349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A</a:t>
            </a:r>
          </a:p>
        </p:txBody>
      </p:sp>
      <p:sp>
        <p:nvSpPr>
          <p:cNvPr id="1947665" name="Text Box 17"/>
          <p:cNvSpPr txBox="1">
            <a:spLocks noChangeArrowheads="1"/>
          </p:cNvSpPr>
          <p:nvPr/>
        </p:nvSpPr>
        <p:spPr bwMode="auto">
          <a:xfrm>
            <a:off x="2209800" y="2971800"/>
            <a:ext cx="336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C</a:t>
            </a:r>
          </a:p>
        </p:txBody>
      </p:sp>
      <p:sp>
        <p:nvSpPr>
          <p:cNvPr id="1947666" name="Text Box 18"/>
          <p:cNvSpPr txBox="1">
            <a:spLocks noChangeArrowheads="1"/>
          </p:cNvSpPr>
          <p:nvPr/>
        </p:nvSpPr>
        <p:spPr bwMode="auto">
          <a:xfrm>
            <a:off x="4800600" y="2133600"/>
            <a:ext cx="349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D</a:t>
            </a:r>
          </a:p>
        </p:txBody>
      </p:sp>
      <p:sp>
        <p:nvSpPr>
          <p:cNvPr id="1947667" name="Text Box 19"/>
          <p:cNvSpPr txBox="1">
            <a:spLocks noChangeArrowheads="1"/>
          </p:cNvSpPr>
          <p:nvPr/>
        </p:nvSpPr>
        <p:spPr bwMode="auto">
          <a:xfrm>
            <a:off x="1355725" y="4152900"/>
            <a:ext cx="323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E</a:t>
            </a:r>
          </a:p>
        </p:txBody>
      </p:sp>
      <p:sp>
        <p:nvSpPr>
          <p:cNvPr id="1947668" name="Text Box 20"/>
          <p:cNvSpPr txBox="1">
            <a:spLocks noChangeArrowheads="1"/>
          </p:cNvSpPr>
          <p:nvPr/>
        </p:nvSpPr>
        <p:spPr bwMode="auto">
          <a:xfrm>
            <a:off x="3200400" y="419100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F</a:t>
            </a:r>
          </a:p>
        </p:txBody>
      </p:sp>
      <p:sp>
        <p:nvSpPr>
          <p:cNvPr id="1947669" name="Text Box 21"/>
          <p:cNvSpPr txBox="1">
            <a:spLocks noChangeArrowheads="1"/>
          </p:cNvSpPr>
          <p:nvPr/>
        </p:nvSpPr>
        <p:spPr bwMode="auto">
          <a:xfrm>
            <a:off x="5334000" y="4191000"/>
            <a:ext cx="349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G</a:t>
            </a:r>
          </a:p>
        </p:txBody>
      </p:sp>
      <p:sp>
        <p:nvSpPr>
          <p:cNvPr id="1947670" name="Text Box 22"/>
          <p:cNvSpPr txBox="1">
            <a:spLocks noChangeArrowheads="1"/>
          </p:cNvSpPr>
          <p:nvPr/>
        </p:nvSpPr>
        <p:spPr bwMode="auto">
          <a:xfrm>
            <a:off x="7239000" y="3048000"/>
            <a:ext cx="349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H</a:t>
            </a:r>
          </a:p>
        </p:txBody>
      </p:sp>
      <p:sp>
        <p:nvSpPr>
          <p:cNvPr id="1947671" name="Text Box 23"/>
          <p:cNvSpPr txBox="1">
            <a:spLocks noChangeArrowheads="1"/>
          </p:cNvSpPr>
          <p:nvPr/>
        </p:nvSpPr>
        <p:spPr bwMode="auto">
          <a:xfrm>
            <a:off x="228600" y="4724400"/>
            <a:ext cx="7064375" cy="173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sz="1800">
                <a:latin typeface="Times New Roman" charset="0"/>
                <a:ea typeface="ＭＳ Ｐゴシック" charset="0"/>
              </a:rPr>
              <a:t> A uses C and D; B uses D; C uses E and F; D uses F, G, H and I; H uses I</a:t>
            </a:r>
          </a:p>
          <a:p>
            <a:pPr>
              <a:buFontTx/>
              <a:buChar char="•"/>
              <a:defRPr/>
            </a:pPr>
            <a:r>
              <a:rPr lang="en-US" sz="1800">
                <a:latin typeface="Times New Roman" charset="0"/>
                <a:ea typeface="ＭＳ Ｐゴシック" charset="0"/>
              </a:rPr>
              <a:t> Modules A and B are at level 3; Module D is at level 2</a:t>
            </a:r>
          </a:p>
          <a:p>
            <a:pPr>
              <a:defRPr/>
            </a:pPr>
            <a:r>
              <a:rPr lang="en-US" sz="1800">
                <a:latin typeface="Times New Roman" charset="0"/>
                <a:ea typeface="ＭＳ Ｐゴシック" charset="0"/>
              </a:rPr>
              <a:t>Modules C and  H are at level 1; Modules E, F, G,  I are at level 0</a:t>
            </a:r>
          </a:p>
          <a:p>
            <a:pPr>
              <a:buFontTx/>
              <a:buChar char="•"/>
              <a:defRPr/>
            </a:pPr>
            <a:r>
              <a:rPr lang="en-US" sz="1800">
                <a:latin typeface="Times New Roman" charset="0"/>
                <a:ea typeface="ＭＳ Ｐゴシック" charset="0"/>
              </a:rPr>
              <a:t> level 0 components do not use any other components</a:t>
            </a:r>
          </a:p>
          <a:p>
            <a:pPr>
              <a:buFontTx/>
              <a:buChar char="•"/>
              <a:defRPr/>
            </a:pPr>
            <a:r>
              <a:rPr lang="en-US" sz="1800">
                <a:latin typeface="Times New Roman" charset="0"/>
                <a:ea typeface="ＭＳ Ｐゴシック" charset="0"/>
              </a:rPr>
              <a:t> level </a:t>
            </a:r>
            <a:r>
              <a:rPr lang="en-US" sz="1800" i="1">
                <a:latin typeface="Times New Roman" charset="0"/>
                <a:ea typeface="ＭＳ Ｐゴシック" charset="0"/>
              </a:rPr>
              <a:t>i</a:t>
            </a:r>
            <a:r>
              <a:rPr lang="en-US" sz="1800">
                <a:latin typeface="Times New Roman" charset="0"/>
                <a:ea typeface="ＭＳ Ｐゴシック" charset="0"/>
              </a:rPr>
              <a:t> components use at least one component on level </a:t>
            </a:r>
            <a:r>
              <a:rPr lang="en-US" sz="1800" i="1">
                <a:latin typeface="Times New Roman" charset="0"/>
                <a:ea typeface="ＭＳ Ｐゴシック" charset="0"/>
              </a:rPr>
              <a:t>i</a:t>
            </a:r>
            <a:r>
              <a:rPr lang="en-US" sz="1800">
                <a:latin typeface="Times New Roman" charset="0"/>
                <a:ea typeface="ＭＳ Ｐゴシック" charset="0"/>
              </a:rPr>
              <a:t>-1 and no</a:t>
            </a:r>
          </a:p>
          <a:p>
            <a:pPr>
              <a:defRPr/>
            </a:pPr>
            <a:r>
              <a:rPr lang="en-US" sz="1800">
                <a:latin typeface="Times New Roman" charset="0"/>
                <a:ea typeface="ＭＳ Ｐゴシック" charset="0"/>
              </a:rPr>
              <a:t> component at a level higher than </a:t>
            </a:r>
            <a:r>
              <a:rPr lang="en-US" sz="1800" i="1">
                <a:latin typeface="Times New Roman" charset="0"/>
                <a:ea typeface="ＭＳ Ｐゴシック" charset="0"/>
              </a:rPr>
              <a:t>i</a:t>
            </a:r>
            <a:r>
              <a:rPr lang="en-US" sz="1800">
                <a:latin typeface="Times New Roman" charset="0"/>
                <a:ea typeface="ＭＳ Ｐゴシック" charset="0"/>
              </a:rPr>
              <a:t>-1</a:t>
            </a:r>
          </a:p>
        </p:txBody>
      </p:sp>
      <p:sp>
        <p:nvSpPr>
          <p:cNvPr id="1947672" name="Rectangle 24"/>
          <p:cNvSpPr>
            <a:spLocks noChangeArrowheads="1"/>
          </p:cNvSpPr>
          <p:nvPr/>
        </p:nvSpPr>
        <p:spPr bwMode="auto">
          <a:xfrm>
            <a:off x="6934200" y="41148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7673" name="Text Box 25"/>
          <p:cNvSpPr txBox="1">
            <a:spLocks noChangeArrowheads="1"/>
          </p:cNvSpPr>
          <p:nvPr/>
        </p:nvSpPr>
        <p:spPr bwMode="auto">
          <a:xfrm>
            <a:off x="7391400" y="4191000"/>
            <a:ext cx="260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I</a:t>
            </a:r>
          </a:p>
        </p:txBody>
      </p:sp>
      <p:cxnSp>
        <p:nvCxnSpPr>
          <p:cNvPr id="1947674" name="AutoShape 26"/>
          <p:cNvCxnSpPr>
            <a:cxnSpLocks noChangeShapeType="1"/>
            <a:stCxn id="1947653" idx="2"/>
            <a:endCxn id="1947672" idx="0"/>
          </p:cNvCxnSpPr>
          <p:nvPr/>
        </p:nvCxnSpPr>
        <p:spPr bwMode="auto">
          <a:xfrm>
            <a:off x="5029200" y="2667000"/>
            <a:ext cx="2514600" cy="14478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675" name="AutoShape 27"/>
          <p:cNvCxnSpPr>
            <a:cxnSpLocks noChangeShapeType="1"/>
            <a:stCxn id="1947656" idx="2"/>
            <a:endCxn id="1947672" idx="0"/>
          </p:cNvCxnSpPr>
          <p:nvPr/>
        </p:nvCxnSpPr>
        <p:spPr bwMode="auto">
          <a:xfrm>
            <a:off x="7467600" y="3581400"/>
            <a:ext cx="76200" cy="5334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676" name="AutoShape 28"/>
          <p:cNvCxnSpPr>
            <a:cxnSpLocks noChangeShapeType="1"/>
            <a:stCxn id="1947653" idx="2"/>
            <a:endCxn id="1947655" idx="0"/>
          </p:cNvCxnSpPr>
          <p:nvPr/>
        </p:nvCxnSpPr>
        <p:spPr bwMode="auto">
          <a:xfrm flipH="1">
            <a:off x="3352800" y="2667000"/>
            <a:ext cx="1676400" cy="14478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7677" name="Rectangle 29"/>
          <p:cNvSpPr>
            <a:spLocks noChangeArrowheads="1"/>
          </p:cNvSpPr>
          <p:nvPr/>
        </p:nvSpPr>
        <p:spPr bwMode="auto">
          <a:xfrm>
            <a:off x="4876800" y="9144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7678" name="Text Box 30"/>
          <p:cNvSpPr txBox="1">
            <a:spLocks noChangeArrowheads="1"/>
          </p:cNvSpPr>
          <p:nvPr/>
        </p:nvSpPr>
        <p:spPr bwMode="auto">
          <a:xfrm>
            <a:off x="5257800" y="990600"/>
            <a:ext cx="336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a:t>
            </a:r>
          </a:p>
        </p:txBody>
      </p:sp>
      <p:cxnSp>
        <p:nvCxnSpPr>
          <p:cNvPr id="1947679" name="AutoShape 31"/>
          <p:cNvCxnSpPr>
            <a:cxnSpLocks noChangeShapeType="1"/>
            <a:stCxn id="1947677" idx="2"/>
            <a:endCxn id="1947653" idx="0"/>
          </p:cNvCxnSpPr>
          <p:nvPr/>
        </p:nvCxnSpPr>
        <p:spPr bwMode="auto">
          <a:xfrm flipH="1">
            <a:off x="5029200" y="1524000"/>
            <a:ext cx="457200" cy="5334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7680" name="Text Box 32"/>
          <p:cNvSpPr txBox="1">
            <a:spLocks noChangeArrowheads="1"/>
          </p:cNvSpPr>
          <p:nvPr/>
        </p:nvSpPr>
        <p:spPr bwMode="auto">
          <a:xfrm>
            <a:off x="6400800" y="1143000"/>
            <a:ext cx="2579688"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sz="1800">
                <a:latin typeface="Times New Roman" charset="0"/>
                <a:ea typeface="ＭＳ Ｐゴシック" charset="0"/>
              </a:rPr>
              <a:t> We assume that</a:t>
            </a:r>
          </a:p>
          <a:p>
            <a:pPr>
              <a:defRPr/>
            </a:pPr>
            <a:r>
              <a:rPr lang="en-US" sz="1800">
                <a:latin typeface="Times New Roman" charset="0"/>
                <a:ea typeface="ＭＳ Ｐゴシック" charset="0"/>
              </a:rPr>
              <a:t>the uses hierarchy is </a:t>
            </a:r>
          </a:p>
          <a:p>
            <a:pPr>
              <a:defRPr/>
            </a:pPr>
            <a:r>
              <a:rPr lang="en-US" sz="1800">
                <a:latin typeface="Times New Roman" charset="0"/>
                <a:ea typeface="ＭＳ Ｐゴシック" charset="0"/>
              </a:rPr>
              <a:t>a directed acyclic graph.</a:t>
            </a:r>
          </a:p>
          <a:p>
            <a:pPr>
              <a:buFontTx/>
              <a:buChar char="•"/>
              <a:defRPr/>
            </a:pPr>
            <a:r>
              <a:rPr lang="en-US" sz="1800">
                <a:latin typeface="Times New Roman" charset="0"/>
                <a:ea typeface="ＭＳ Ｐゴシック" charset="0"/>
              </a:rPr>
              <a:t> If there are cycles merge</a:t>
            </a:r>
          </a:p>
          <a:p>
            <a:pPr>
              <a:defRPr/>
            </a:pPr>
            <a:r>
              <a:rPr lang="en-US" sz="1800">
                <a:latin typeface="Times New Roman" charset="0"/>
                <a:ea typeface="ＭＳ Ｐゴシック" charset="0"/>
              </a:rPr>
              <a:t>them to a single module</a:t>
            </a:r>
          </a:p>
        </p:txBody>
      </p:sp>
      <p:sp>
        <p:nvSpPr>
          <p:cNvPr id="1947681" name="Text Box 33"/>
          <p:cNvSpPr txBox="1">
            <a:spLocks noChangeArrowheads="1"/>
          </p:cNvSpPr>
          <p:nvPr/>
        </p:nvSpPr>
        <p:spPr bwMode="auto">
          <a:xfrm>
            <a:off x="228600" y="4191000"/>
            <a:ext cx="8001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Times New Roman" charset="0"/>
                <a:ea typeface="ＭＳ Ｐゴシック" charset="0"/>
              </a:rPr>
              <a:t>level 0</a:t>
            </a:r>
          </a:p>
        </p:txBody>
      </p:sp>
      <p:sp>
        <p:nvSpPr>
          <p:cNvPr id="1947682" name="Text Box 34"/>
          <p:cNvSpPr txBox="1">
            <a:spLocks noChangeArrowheads="1"/>
          </p:cNvSpPr>
          <p:nvPr/>
        </p:nvSpPr>
        <p:spPr bwMode="auto">
          <a:xfrm>
            <a:off x="304800" y="3048000"/>
            <a:ext cx="8001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level 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674" name="Rectangle 2"/>
          <p:cNvSpPr>
            <a:spLocks noGrp="1" noChangeArrowheads="1"/>
          </p:cNvSpPr>
          <p:nvPr>
            <p:ph type="title"/>
          </p:nvPr>
        </p:nvSpPr>
        <p:spPr>
          <a:xfrm>
            <a:off x="628650" y="-152400"/>
            <a:ext cx="7886700" cy="1325563"/>
          </a:xfrm>
        </p:spPr>
        <p:txBody>
          <a:bodyPr/>
          <a:lstStyle/>
          <a:p>
            <a:pPr eaLnBrk="1" hangingPunct="1">
              <a:defRPr/>
            </a:pPr>
            <a:r>
              <a:rPr lang="en-US" dirty="0">
                <a:cs typeface="+mj-cs"/>
              </a:rPr>
              <a:t>Bottom-Up Integration</a:t>
            </a:r>
          </a:p>
        </p:txBody>
      </p:sp>
      <p:sp>
        <p:nvSpPr>
          <p:cNvPr id="1948675" name="Rectangle 3"/>
          <p:cNvSpPr>
            <a:spLocks noGrp="1" noChangeArrowheads="1"/>
          </p:cNvSpPr>
          <p:nvPr>
            <p:ph idx="1"/>
          </p:nvPr>
        </p:nvSpPr>
        <p:spPr/>
        <p:txBody>
          <a:bodyPr>
            <a:normAutofit lnSpcReduction="10000"/>
          </a:bodyPr>
          <a:lstStyle/>
          <a:p>
            <a:pPr eaLnBrk="1" hangingPunct="1">
              <a:defRPr/>
            </a:pPr>
            <a:r>
              <a:rPr lang="en-US">
                <a:cs typeface="+mn-cs"/>
              </a:rPr>
              <a:t>Only terminal modules (i.e., the modules that do not call other modules) are tested in isolation</a:t>
            </a:r>
          </a:p>
          <a:p>
            <a:pPr eaLnBrk="1" hangingPunct="1">
              <a:defRPr/>
            </a:pPr>
            <a:endParaRPr lang="en-US">
              <a:cs typeface="+mn-cs"/>
            </a:endParaRPr>
          </a:p>
          <a:p>
            <a:pPr eaLnBrk="1" hangingPunct="1">
              <a:defRPr/>
            </a:pPr>
            <a:r>
              <a:rPr lang="en-US">
                <a:cs typeface="+mn-cs"/>
              </a:rPr>
              <a:t>Modules at lower levels are tested using the previously tested higher level modules</a:t>
            </a:r>
          </a:p>
          <a:p>
            <a:pPr eaLnBrk="1" hangingPunct="1">
              <a:defRPr/>
            </a:pPr>
            <a:endParaRPr lang="en-US">
              <a:cs typeface="+mn-cs"/>
            </a:endParaRPr>
          </a:p>
          <a:p>
            <a:pPr eaLnBrk="1" hangingPunct="1">
              <a:defRPr/>
            </a:pPr>
            <a:r>
              <a:rPr lang="en-US">
                <a:cs typeface="+mn-cs"/>
              </a:rPr>
              <a:t>Non-terminal modules are not tested in isolation</a:t>
            </a:r>
          </a:p>
          <a:p>
            <a:pPr eaLnBrk="1" hangingPunct="1">
              <a:defRPr/>
            </a:pPr>
            <a:endParaRPr lang="en-US">
              <a:cs typeface="+mn-cs"/>
            </a:endParaRPr>
          </a:p>
          <a:p>
            <a:pPr eaLnBrk="1" hangingPunct="1">
              <a:defRPr/>
            </a:pPr>
            <a:r>
              <a:rPr lang="en-US">
                <a:cs typeface="+mn-cs"/>
              </a:rPr>
              <a:t>Requires a module driver for each module to feed the test case input to the interface of the module being tested</a:t>
            </a:r>
          </a:p>
          <a:p>
            <a:pPr lvl="1" eaLnBrk="1" hangingPunct="1">
              <a:defRPr/>
            </a:pPr>
            <a:r>
              <a:rPr lang="en-US"/>
              <a:t>However, stubs are not needed since we are starting with the terminal modules and use already tested modules when testing modules in the lower levels </a:t>
            </a:r>
          </a:p>
          <a:p>
            <a:pPr eaLnBrk="1" hangingPunct="1">
              <a:defRPr/>
            </a:pPr>
            <a:endParaRPr lang="en-US">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698" name="Rectangle 2"/>
          <p:cNvSpPr>
            <a:spLocks noGrp="1" noChangeArrowheads="1"/>
          </p:cNvSpPr>
          <p:nvPr>
            <p:ph type="title"/>
          </p:nvPr>
        </p:nvSpPr>
        <p:spPr>
          <a:xfrm>
            <a:off x="628650" y="-152400"/>
            <a:ext cx="7886700" cy="1325563"/>
          </a:xfrm>
        </p:spPr>
        <p:txBody>
          <a:bodyPr/>
          <a:lstStyle/>
          <a:p>
            <a:pPr eaLnBrk="1" hangingPunct="1">
              <a:defRPr/>
            </a:pPr>
            <a:r>
              <a:rPr lang="en-US" dirty="0">
                <a:cs typeface="+mj-cs"/>
              </a:rPr>
              <a:t>Bottom-up Integration</a:t>
            </a:r>
          </a:p>
        </p:txBody>
      </p:sp>
      <p:sp>
        <p:nvSpPr>
          <p:cNvPr id="1949699" name="Rectangle 3"/>
          <p:cNvSpPr>
            <a:spLocks noChangeArrowheads="1"/>
          </p:cNvSpPr>
          <p:nvPr/>
        </p:nvSpPr>
        <p:spPr bwMode="auto">
          <a:xfrm>
            <a:off x="2590800" y="17526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9700" name="Rectangle 4"/>
          <p:cNvSpPr>
            <a:spLocks noChangeArrowheads="1"/>
          </p:cNvSpPr>
          <p:nvPr/>
        </p:nvSpPr>
        <p:spPr bwMode="auto">
          <a:xfrm>
            <a:off x="1752600" y="37338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9701" name="Rectangle 5"/>
          <p:cNvSpPr>
            <a:spLocks noChangeArrowheads="1"/>
          </p:cNvSpPr>
          <p:nvPr/>
        </p:nvSpPr>
        <p:spPr bwMode="auto">
          <a:xfrm>
            <a:off x="4191000" y="28956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9702" name="Rectangle 6"/>
          <p:cNvSpPr>
            <a:spLocks noChangeArrowheads="1"/>
          </p:cNvSpPr>
          <p:nvPr/>
        </p:nvSpPr>
        <p:spPr bwMode="auto">
          <a:xfrm>
            <a:off x="762000" y="49530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9703" name="Rectangle 7"/>
          <p:cNvSpPr>
            <a:spLocks noChangeArrowheads="1"/>
          </p:cNvSpPr>
          <p:nvPr/>
        </p:nvSpPr>
        <p:spPr bwMode="auto">
          <a:xfrm>
            <a:off x="2514600" y="49530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9704" name="Rectangle 8"/>
          <p:cNvSpPr>
            <a:spLocks noChangeArrowheads="1"/>
          </p:cNvSpPr>
          <p:nvPr/>
        </p:nvSpPr>
        <p:spPr bwMode="auto">
          <a:xfrm>
            <a:off x="6629400" y="38100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9705" name="Rectangle 9"/>
          <p:cNvSpPr>
            <a:spLocks noChangeArrowheads="1"/>
          </p:cNvSpPr>
          <p:nvPr/>
        </p:nvSpPr>
        <p:spPr bwMode="auto">
          <a:xfrm>
            <a:off x="4724400" y="48768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cxnSp>
        <p:nvCxnSpPr>
          <p:cNvPr id="1949706" name="AutoShape 10"/>
          <p:cNvCxnSpPr>
            <a:cxnSpLocks noChangeShapeType="1"/>
            <a:stCxn id="1949699" idx="2"/>
            <a:endCxn id="1949700" idx="0"/>
          </p:cNvCxnSpPr>
          <p:nvPr/>
        </p:nvCxnSpPr>
        <p:spPr bwMode="auto">
          <a:xfrm flipH="1">
            <a:off x="2362200" y="2362200"/>
            <a:ext cx="838200" cy="1371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9707" name="AutoShape 11"/>
          <p:cNvCxnSpPr>
            <a:cxnSpLocks noChangeShapeType="1"/>
            <a:stCxn id="1949699" idx="2"/>
            <a:endCxn id="1949701" idx="0"/>
          </p:cNvCxnSpPr>
          <p:nvPr/>
        </p:nvCxnSpPr>
        <p:spPr bwMode="auto">
          <a:xfrm>
            <a:off x="3200400" y="2362200"/>
            <a:ext cx="1600200" cy="5334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9708" name="AutoShape 12"/>
          <p:cNvCxnSpPr>
            <a:cxnSpLocks noChangeShapeType="1"/>
            <a:stCxn id="1949700" idx="2"/>
            <a:endCxn id="1949702" idx="0"/>
          </p:cNvCxnSpPr>
          <p:nvPr/>
        </p:nvCxnSpPr>
        <p:spPr bwMode="auto">
          <a:xfrm flipH="1">
            <a:off x="1371600" y="4343400"/>
            <a:ext cx="990600" cy="609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9709" name="AutoShape 13"/>
          <p:cNvCxnSpPr>
            <a:cxnSpLocks noChangeShapeType="1"/>
            <a:stCxn id="1949700" idx="2"/>
            <a:endCxn id="1949703" idx="0"/>
          </p:cNvCxnSpPr>
          <p:nvPr/>
        </p:nvCxnSpPr>
        <p:spPr bwMode="auto">
          <a:xfrm>
            <a:off x="2362200" y="4343400"/>
            <a:ext cx="762000" cy="609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9710" name="AutoShape 14"/>
          <p:cNvCxnSpPr>
            <a:cxnSpLocks noChangeShapeType="1"/>
            <a:stCxn id="1949701" idx="2"/>
            <a:endCxn id="1949705" idx="0"/>
          </p:cNvCxnSpPr>
          <p:nvPr/>
        </p:nvCxnSpPr>
        <p:spPr bwMode="auto">
          <a:xfrm>
            <a:off x="4800600" y="3505200"/>
            <a:ext cx="533400" cy="1371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9711" name="AutoShape 15"/>
          <p:cNvCxnSpPr>
            <a:cxnSpLocks noChangeShapeType="1"/>
            <a:stCxn id="1949701" idx="2"/>
            <a:endCxn id="1949704" idx="0"/>
          </p:cNvCxnSpPr>
          <p:nvPr/>
        </p:nvCxnSpPr>
        <p:spPr bwMode="auto">
          <a:xfrm>
            <a:off x="4800600" y="3505200"/>
            <a:ext cx="2438400" cy="3048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9712" name="Text Box 16"/>
          <p:cNvSpPr txBox="1">
            <a:spLocks noChangeArrowheads="1"/>
          </p:cNvSpPr>
          <p:nvPr/>
        </p:nvSpPr>
        <p:spPr bwMode="auto">
          <a:xfrm>
            <a:off x="2971800" y="1828800"/>
            <a:ext cx="349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A</a:t>
            </a:r>
          </a:p>
        </p:txBody>
      </p:sp>
      <p:sp>
        <p:nvSpPr>
          <p:cNvPr id="1949713" name="Text Box 17"/>
          <p:cNvSpPr txBox="1">
            <a:spLocks noChangeArrowheads="1"/>
          </p:cNvSpPr>
          <p:nvPr/>
        </p:nvSpPr>
        <p:spPr bwMode="auto">
          <a:xfrm>
            <a:off x="2133600" y="3810000"/>
            <a:ext cx="336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C</a:t>
            </a:r>
          </a:p>
        </p:txBody>
      </p:sp>
      <p:sp>
        <p:nvSpPr>
          <p:cNvPr id="1949714" name="Text Box 18"/>
          <p:cNvSpPr txBox="1">
            <a:spLocks noChangeArrowheads="1"/>
          </p:cNvSpPr>
          <p:nvPr/>
        </p:nvSpPr>
        <p:spPr bwMode="auto">
          <a:xfrm>
            <a:off x="4572000" y="2971800"/>
            <a:ext cx="349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D</a:t>
            </a:r>
          </a:p>
        </p:txBody>
      </p:sp>
      <p:sp>
        <p:nvSpPr>
          <p:cNvPr id="1949715" name="Text Box 19"/>
          <p:cNvSpPr txBox="1">
            <a:spLocks noChangeArrowheads="1"/>
          </p:cNvSpPr>
          <p:nvPr/>
        </p:nvSpPr>
        <p:spPr bwMode="auto">
          <a:xfrm>
            <a:off x="1127125" y="4991100"/>
            <a:ext cx="323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E</a:t>
            </a:r>
          </a:p>
        </p:txBody>
      </p:sp>
      <p:sp>
        <p:nvSpPr>
          <p:cNvPr id="1949716" name="Text Box 20"/>
          <p:cNvSpPr txBox="1">
            <a:spLocks noChangeArrowheads="1"/>
          </p:cNvSpPr>
          <p:nvPr/>
        </p:nvSpPr>
        <p:spPr bwMode="auto">
          <a:xfrm>
            <a:off x="2971800" y="502920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F</a:t>
            </a:r>
          </a:p>
        </p:txBody>
      </p:sp>
      <p:sp>
        <p:nvSpPr>
          <p:cNvPr id="1949717" name="Text Box 21"/>
          <p:cNvSpPr txBox="1">
            <a:spLocks noChangeArrowheads="1"/>
          </p:cNvSpPr>
          <p:nvPr/>
        </p:nvSpPr>
        <p:spPr bwMode="auto">
          <a:xfrm>
            <a:off x="5181600" y="4953000"/>
            <a:ext cx="349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G</a:t>
            </a:r>
          </a:p>
        </p:txBody>
      </p:sp>
      <p:sp>
        <p:nvSpPr>
          <p:cNvPr id="1949718" name="Text Box 22"/>
          <p:cNvSpPr txBox="1">
            <a:spLocks noChangeArrowheads="1"/>
          </p:cNvSpPr>
          <p:nvPr/>
        </p:nvSpPr>
        <p:spPr bwMode="auto">
          <a:xfrm>
            <a:off x="7010400" y="3886200"/>
            <a:ext cx="349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H</a:t>
            </a:r>
          </a:p>
        </p:txBody>
      </p:sp>
      <p:sp>
        <p:nvSpPr>
          <p:cNvPr id="1949719" name="Rectangle 23"/>
          <p:cNvSpPr>
            <a:spLocks noChangeArrowheads="1"/>
          </p:cNvSpPr>
          <p:nvPr/>
        </p:nvSpPr>
        <p:spPr bwMode="auto">
          <a:xfrm>
            <a:off x="6781800" y="48768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9720" name="Text Box 24"/>
          <p:cNvSpPr txBox="1">
            <a:spLocks noChangeArrowheads="1"/>
          </p:cNvSpPr>
          <p:nvPr/>
        </p:nvSpPr>
        <p:spPr bwMode="auto">
          <a:xfrm>
            <a:off x="7239000" y="4953000"/>
            <a:ext cx="260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I</a:t>
            </a:r>
          </a:p>
        </p:txBody>
      </p:sp>
      <p:cxnSp>
        <p:nvCxnSpPr>
          <p:cNvPr id="1949721" name="AutoShape 25"/>
          <p:cNvCxnSpPr>
            <a:cxnSpLocks noChangeShapeType="1"/>
            <a:stCxn id="1949701" idx="2"/>
            <a:endCxn id="1949719" idx="0"/>
          </p:cNvCxnSpPr>
          <p:nvPr/>
        </p:nvCxnSpPr>
        <p:spPr bwMode="auto">
          <a:xfrm>
            <a:off x="4800600" y="3505200"/>
            <a:ext cx="2590800" cy="1371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9722" name="AutoShape 26"/>
          <p:cNvCxnSpPr>
            <a:cxnSpLocks noChangeShapeType="1"/>
            <a:stCxn id="1949704" idx="2"/>
            <a:endCxn id="1949719" idx="0"/>
          </p:cNvCxnSpPr>
          <p:nvPr/>
        </p:nvCxnSpPr>
        <p:spPr bwMode="auto">
          <a:xfrm>
            <a:off x="7239000" y="4419600"/>
            <a:ext cx="152400" cy="457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9723" name="AutoShape 27"/>
          <p:cNvCxnSpPr>
            <a:cxnSpLocks noChangeShapeType="1"/>
            <a:stCxn id="1949701" idx="2"/>
            <a:endCxn id="1949703" idx="0"/>
          </p:cNvCxnSpPr>
          <p:nvPr/>
        </p:nvCxnSpPr>
        <p:spPr bwMode="auto">
          <a:xfrm flipH="1">
            <a:off x="3124200" y="3505200"/>
            <a:ext cx="1676400" cy="14478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9724" name="Rectangle 28"/>
          <p:cNvSpPr>
            <a:spLocks noChangeArrowheads="1"/>
          </p:cNvSpPr>
          <p:nvPr/>
        </p:nvSpPr>
        <p:spPr bwMode="auto">
          <a:xfrm>
            <a:off x="4648200" y="17526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49725" name="Text Box 29"/>
          <p:cNvSpPr txBox="1">
            <a:spLocks noChangeArrowheads="1"/>
          </p:cNvSpPr>
          <p:nvPr/>
        </p:nvSpPr>
        <p:spPr bwMode="auto">
          <a:xfrm>
            <a:off x="5029200" y="1828800"/>
            <a:ext cx="336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a:t>
            </a:r>
          </a:p>
        </p:txBody>
      </p:sp>
      <p:cxnSp>
        <p:nvCxnSpPr>
          <p:cNvPr id="1949726" name="AutoShape 30"/>
          <p:cNvCxnSpPr>
            <a:cxnSpLocks noChangeShapeType="1"/>
            <a:stCxn id="1949724" idx="2"/>
            <a:endCxn id="1949701" idx="0"/>
          </p:cNvCxnSpPr>
          <p:nvPr/>
        </p:nvCxnSpPr>
        <p:spPr bwMode="auto">
          <a:xfrm flipH="1">
            <a:off x="4800600" y="2362200"/>
            <a:ext cx="457200" cy="5334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9727" name="Freeform 31"/>
          <p:cNvSpPr>
            <a:spLocks/>
          </p:cNvSpPr>
          <p:nvPr/>
        </p:nvSpPr>
        <p:spPr bwMode="auto">
          <a:xfrm>
            <a:off x="1295400" y="1943100"/>
            <a:ext cx="7099300" cy="3517900"/>
          </a:xfrm>
          <a:custGeom>
            <a:avLst/>
            <a:gdLst>
              <a:gd name="T0" fmla="*/ 0 w 4472"/>
              <a:gd name="T1" fmla="*/ 3390900 h 2216"/>
              <a:gd name="T2" fmla="*/ 1752600 w 4472"/>
              <a:gd name="T3" fmla="*/ 3467100 h 2216"/>
              <a:gd name="T4" fmla="*/ 4038600 w 4472"/>
              <a:gd name="T5" fmla="*/ 3390900 h 2216"/>
              <a:gd name="T6" fmla="*/ 6248400 w 4472"/>
              <a:gd name="T7" fmla="*/ 3314700 h 2216"/>
              <a:gd name="T8" fmla="*/ 6248400 w 4472"/>
              <a:gd name="T9" fmla="*/ 2171700 h 2216"/>
              <a:gd name="T10" fmla="*/ 1143000 w 4472"/>
              <a:gd name="T11" fmla="*/ 2247900 h 2216"/>
              <a:gd name="T12" fmla="*/ 3733800 w 4472"/>
              <a:gd name="T13" fmla="*/ 1333500 h 2216"/>
              <a:gd name="T14" fmla="*/ 4191000 w 4472"/>
              <a:gd name="T15" fmla="*/ 190500 h 2216"/>
              <a:gd name="T16" fmla="*/ 2057400 w 4472"/>
              <a:gd name="T17" fmla="*/ 190500 h 2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72" h="2216">
                <a:moveTo>
                  <a:pt x="0" y="2136"/>
                </a:moveTo>
                <a:cubicBezTo>
                  <a:pt x="340" y="2160"/>
                  <a:pt x="680" y="2184"/>
                  <a:pt x="1104" y="2184"/>
                </a:cubicBezTo>
                <a:cubicBezTo>
                  <a:pt x="1528" y="2184"/>
                  <a:pt x="2072" y="2152"/>
                  <a:pt x="2544" y="2136"/>
                </a:cubicBezTo>
                <a:cubicBezTo>
                  <a:pt x="3016" y="2120"/>
                  <a:pt x="3704" y="2216"/>
                  <a:pt x="3936" y="2088"/>
                </a:cubicBezTo>
                <a:cubicBezTo>
                  <a:pt x="4168" y="1960"/>
                  <a:pt x="4472" y="1480"/>
                  <a:pt x="3936" y="1368"/>
                </a:cubicBezTo>
                <a:cubicBezTo>
                  <a:pt x="3400" y="1256"/>
                  <a:pt x="984" y="1504"/>
                  <a:pt x="720" y="1416"/>
                </a:cubicBezTo>
                <a:cubicBezTo>
                  <a:pt x="456" y="1328"/>
                  <a:pt x="2032" y="1056"/>
                  <a:pt x="2352" y="840"/>
                </a:cubicBezTo>
                <a:cubicBezTo>
                  <a:pt x="2672" y="624"/>
                  <a:pt x="2816" y="240"/>
                  <a:pt x="2640" y="120"/>
                </a:cubicBezTo>
                <a:cubicBezTo>
                  <a:pt x="2464" y="0"/>
                  <a:pt x="1880" y="60"/>
                  <a:pt x="1296" y="120"/>
                </a:cubicBezTo>
              </a:path>
            </a:pathLst>
          </a:custGeom>
          <a:noFill/>
          <a:ln w="22225" cap="flat">
            <a:solidFill>
              <a:srgbClr val="FF3300"/>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722" name="Rectangle 2"/>
          <p:cNvSpPr>
            <a:spLocks noGrp="1" noChangeArrowheads="1"/>
          </p:cNvSpPr>
          <p:nvPr>
            <p:ph type="title"/>
          </p:nvPr>
        </p:nvSpPr>
        <p:spPr>
          <a:xfrm>
            <a:off x="628650" y="-152400"/>
            <a:ext cx="7886700" cy="1325563"/>
          </a:xfrm>
        </p:spPr>
        <p:txBody>
          <a:bodyPr/>
          <a:lstStyle/>
          <a:p>
            <a:pPr eaLnBrk="1" hangingPunct="1">
              <a:defRPr/>
            </a:pPr>
            <a:r>
              <a:rPr lang="en-US" dirty="0">
                <a:cs typeface="+mj-cs"/>
              </a:rPr>
              <a:t>Top-down Integration</a:t>
            </a:r>
          </a:p>
        </p:txBody>
      </p:sp>
      <p:sp>
        <p:nvSpPr>
          <p:cNvPr id="1950723" name="Rectangle 3"/>
          <p:cNvSpPr>
            <a:spLocks noGrp="1" noChangeArrowheads="1"/>
          </p:cNvSpPr>
          <p:nvPr>
            <p:ph idx="1"/>
          </p:nvPr>
        </p:nvSpPr>
        <p:spPr/>
        <p:txBody>
          <a:bodyPr/>
          <a:lstStyle/>
          <a:p>
            <a:pPr eaLnBrk="1" hangingPunct="1">
              <a:defRPr/>
            </a:pPr>
            <a:r>
              <a:rPr lang="en-US" dirty="0">
                <a:cs typeface="+mn-cs"/>
              </a:rPr>
              <a:t>Only modules tested in isolation are the modules which are at the top level</a:t>
            </a:r>
          </a:p>
          <a:p>
            <a:pPr eaLnBrk="1" hangingPunct="1">
              <a:defRPr/>
            </a:pPr>
            <a:endParaRPr lang="en-US" dirty="0">
              <a:cs typeface="+mn-cs"/>
            </a:endParaRPr>
          </a:p>
          <a:p>
            <a:pPr eaLnBrk="1" hangingPunct="1">
              <a:defRPr/>
            </a:pPr>
            <a:r>
              <a:rPr lang="en-US" dirty="0">
                <a:cs typeface="+mn-cs"/>
              </a:rPr>
              <a:t>After a module is tested, the modules directly called by that module are merged with the already tested  module and the combination is tested</a:t>
            </a:r>
          </a:p>
          <a:p>
            <a:pPr eaLnBrk="1" hangingPunct="1">
              <a:defRPr/>
            </a:pPr>
            <a:endParaRPr lang="en-US" dirty="0">
              <a:cs typeface="+mn-cs"/>
            </a:endParaRPr>
          </a:p>
          <a:p>
            <a:pPr eaLnBrk="1" hangingPunct="1">
              <a:defRPr/>
            </a:pPr>
            <a:r>
              <a:rPr lang="en-US" dirty="0">
                <a:cs typeface="+mn-cs"/>
              </a:rPr>
              <a:t>Requires stub modules to simulate the functions of the missing modules that may be called</a:t>
            </a:r>
          </a:p>
          <a:p>
            <a:pPr lvl="1" eaLnBrk="1" hangingPunct="1">
              <a:defRPr/>
            </a:pPr>
            <a:r>
              <a:rPr lang="en-US" dirty="0"/>
              <a:t>However, drivers are not needed since we are starting with the modules which is not used by any other module and use already tested modules when testing modules in the higher levels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1746" name="Rectangle 2"/>
          <p:cNvSpPr>
            <a:spLocks noGrp="1" noChangeArrowheads="1"/>
          </p:cNvSpPr>
          <p:nvPr>
            <p:ph type="title"/>
          </p:nvPr>
        </p:nvSpPr>
        <p:spPr>
          <a:xfrm>
            <a:off x="628650" y="-152400"/>
            <a:ext cx="7886700" cy="1325563"/>
          </a:xfrm>
        </p:spPr>
        <p:txBody>
          <a:bodyPr/>
          <a:lstStyle/>
          <a:p>
            <a:pPr eaLnBrk="1" hangingPunct="1">
              <a:defRPr/>
            </a:pPr>
            <a:r>
              <a:rPr lang="en-US" dirty="0">
                <a:cs typeface="+mj-cs"/>
              </a:rPr>
              <a:t>Top-down Integration</a:t>
            </a:r>
          </a:p>
        </p:txBody>
      </p:sp>
      <p:sp>
        <p:nvSpPr>
          <p:cNvPr id="1951747" name="Rectangle 3"/>
          <p:cNvSpPr>
            <a:spLocks noChangeArrowheads="1"/>
          </p:cNvSpPr>
          <p:nvPr/>
        </p:nvSpPr>
        <p:spPr bwMode="auto">
          <a:xfrm>
            <a:off x="2590800" y="17526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51748" name="Rectangle 4"/>
          <p:cNvSpPr>
            <a:spLocks noChangeArrowheads="1"/>
          </p:cNvSpPr>
          <p:nvPr/>
        </p:nvSpPr>
        <p:spPr bwMode="auto">
          <a:xfrm>
            <a:off x="1981200" y="36576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51749" name="Rectangle 5"/>
          <p:cNvSpPr>
            <a:spLocks noChangeArrowheads="1"/>
          </p:cNvSpPr>
          <p:nvPr/>
        </p:nvSpPr>
        <p:spPr bwMode="auto">
          <a:xfrm>
            <a:off x="4191000" y="28956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51750" name="Rectangle 6"/>
          <p:cNvSpPr>
            <a:spLocks noChangeArrowheads="1"/>
          </p:cNvSpPr>
          <p:nvPr/>
        </p:nvSpPr>
        <p:spPr bwMode="auto">
          <a:xfrm>
            <a:off x="762000" y="49530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51751" name="Rectangle 7"/>
          <p:cNvSpPr>
            <a:spLocks noChangeArrowheads="1"/>
          </p:cNvSpPr>
          <p:nvPr/>
        </p:nvSpPr>
        <p:spPr bwMode="auto">
          <a:xfrm>
            <a:off x="2514600" y="49530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51752" name="Rectangle 8"/>
          <p:cNvSpPr>
            <a:spLocks noChangeArrowheads="1"/>
          </p:cNvSpPr>
          <p:nvPr/>
        </p:nvSpPr>
        <p:spPr bwMode="auto">
          <a:xfrm>
            <a:off x="6629400" y="38100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51753" name="Rectangle 9"/>
          <p:cNvSpPr>
            <a:spLocks noChangeArrowheads="1"/>
          </p:cNvSpPr>
          <p:nvPr/>
        </p:nvSpPr>
        <p:spPr bwMode="auto">
          <a:xfrm>
            <a:off x="4724400" y="48768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cxnSp>
        <p:nvCxnSpPr>
          <p:cNvPr id="1951754" name="AutoShape 10"/>
          <p:cNvCxnSpPr>
            <a:cxnSpLocks noChangeShapeType="1"/>
            <a:stCxn id="1951747" idx="2"/>
            <a:endCxn id="1951748" idx="0"/>
          </p:cNvCxnSpPr>
          <p:nvPr/>
        </p:nvCxnSpPr>
        <p:spPr bwMode="auto">
          <a:xfrm flipH="1">
            <a:off x="2590800" y="2362200"/>
            <a:ext cx="609600" cy="12954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51755" name="AutoShape 11"/>
          <p:cNvCxnSpPr>
            <a:cxnSpLocks noChangeShapeType="1"/>
            <a:stCxn id="1951747" idx="2"/>
            <a:endCxn id="1951749" idx="0"/>
          </p:cNvCxnSpPr>
          <p:nvPr/>
        </p:nvCxnSpPr>
        <p:spPr bwMode="auto">
          <a:xfrm>
            <a:off x="3200400" y="2362200"/>
            <a:ext cx="1600200" cy="5334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51756" name="AutoShape 12"/>
          <p:cNvCxnSpPr>
            <a:cxnSpLocks noChangeShapeType="1"/>
            <a:stCxn id="1951748" idx="2"/>
            <a:endCxn id="1951750" idx="0"/>
          </p:cNvCxnSpPr>
          <p:nvPr/>
        </p:nvCxnSpPr>
        <p:spPr bwMode="auto">
          <a:xfrm flipH="1">
            <a:off x="1371600" y="4267200"/>
            <a:ext cx="1219200" cy="6858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51757" name="AutoShape 13"/>
          <p:cNvCxnSpPr>
            <a:cxnSpLocks noChangeShapeType="1"/>
            <a:stCxn id="1951748" idx="2"/>
            <a:endCxn id="1951751" idx="0"/>
          </p:cNvCxnSpPr>
          <p:nvPr/>
        </p:nvCxnSpPr>
        <p:spPr bwMode="auto">
          <a:xfrm>
            <a:off x="2590800" y="4267200"/>
            <a:ext cx="533400" cy="6858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51758" name="AutoShape 14"/>
          <p:cNvCxnSpPr>
            <a:cxnSpLocks noChangeShapeType="1"/>
            <a:stCxn id="1951749" idx="2"/>
            <a:endCxn id="1951753" idx="0"/>
          </p:cNvCxnSpPr>
          <p:nvPr/>
        </p:nvCxnSpPr>
        <p:spPr bwMode="auto">
          <a:xfrm>
            <a:off x="4800600" y="3505200"/>
            <a:ext cx="533400" cy="1371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51759" name="AutoShape 15"/>
          <p:cNvCxnSpPr>
            <a:cxnSpLocks noChangeShapeType="1"/>
            <a:stCxn id="1951749" idx="2"/>
            <a:endCxn id="1951752" idx="0"/>
          </p:cNvCxnSpPr>
          <p:nvPr/>
        </p:nvCxnSpPr>
        <p:spPr bwMode="auto">
          <a:xfrm>
            <a:off x="4800600" y="3505200"/>
            <a:ext cx="2438400" cy="3048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51760" name="Text Box 16"/>
          <p:cNvSpPr txBox="1">
            <a:spLocks noChangeArrowheads="1"/>
          </p:cNvSpPr>
          <p:nvPr/>
        </p:nvSpPr>
        <p:spPr bwMode="auto">
          <a:xfrm>
            <a:off x="2971800" y="1828800"/>
            <a:ext cx="349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A</a:t>
            </a:r>
          </a:p>
        </p:txBody>
      </p:sp>
      <p:sp>
        <p:nvSpPr>
          <p:cNvPr id="1951761" name="Text Box 17"/>
          <p:cNvSpPr txBox="1">
            <a:spLocks noChangeArrowheads="1"/>
          </p:cNvSpPr>
          <p:nvPr/>
        </p:nvSpPr>
        <p:spPr bwMode="auto">
          <a:xfrm>
            <a:off x="2362200" y="3733800"/>
            <a:ext cx="336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C</a:t>
            </a:r>
          </a:p>
        </p:txBody>
      </p:sp>
      <p:sp>
        <p:nvSpPr>
          <p:cNvPr id="1951762" name="Text Box 18"/>
          <p:cNvSpPr txBox="1">
            <a:spLocks noChangeArrowheads="1"/>
          </p:cNvSpPr>
          <p:nvPr/>
        </p:nvSpPr>
        <p:spPr bwMode="auto">
          <a:xfrm>
            <a:off x="4572000" y="2971800"/>
            <a:ext cx="349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D</a:t>
            </a:r>
          </a:p>
        </p:txBody>
      </p:sp>
      <p:sp>
        <p:nvSpPr>
          <p:cNvPr id="1951763" name="Text Box 19"/>
          <p:cNvSpPr txBox="1">
            <a:spLocks noChangeArrowheads="1"/>
          </p:cNvSpPr>
          <p:nvPr/>
        </p:nvSpPr>
        <p:spPr bwMode="auto">
          <a:xfrm>
            <a:off x="1127125" y="4991100"/>
            <a:ext cx="323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E</a:t>
            </a:r>
          </a:p>
        </p:txBody>
      </p:sp>
      <p:sp>
        <p:nvSpPr>
          <p:cNvPr id="1951764" name="Text Box 20"/>
          <p:cNvSpPr txBox="1">
            <a:spLocks noChangeArrowheads="1"/>
          </p:cNvSpPr>
          <p:nvPr/>
        </p:nvSpPr>
        <p:spPr bwMode="auto">
          <a:xfrm>
            <a:off x="2971800" y="502920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F</a:t>
            </a:r>
          </a:p>
        </p:txBody>
      </p:sp>
      <p:sp>
        <p:nvSpPr>
          <p:cNvPr id="1951765" name="Text Box 21"/>
          <p:cNvSpPr txBox="1">
            <a:spLocks noChangeArrowheads="1"/>
          </p:cNvSpPr>
          <p:nvPr/>
        </p:nvSpPr>
        <p:spPr bwMode="auto">
          <a:xfrm>
            <a:off x="5181600" y="4953000"/>
            <a:ext cx="349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G</a:t>
            </a:r>
          </a:p>
        </p:txBody>
      </p:sp>
      <p:sp>
        <p:nvSpPr>
          <p:cNvPr id="1951766" name="Text Box 22"/>
          <p:cNvSpPr txBox="1">
            <a:spLocks noChangeArrowheads="1"/>
          </p:cNvSpPr>
          <p:nvPr/>
        </p:nvSpPr>
        <p:spPr bwMode="auto">
          <a:xfrm>
            <a:off x="7010400" y="3886200"/>
            <a:ext cx="349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H</a:t>
            </a:r>
          </a:p>
        </p:txBody>
      </p:sp>
      <p:sp>
        <p:nvSpPr>
          <p:cNvPr id="1951767" name="Rectangle 23"/>
          <p:cNvSpPr>
            <a:spLocks noChangeArrowheads="1"/>
          </p:cNvSpPr>
          <p:nvPr/>
        </p:nvSpPr>
        <p:spPr bwMode="auto">
          <a:xfrm>
            <a:off x="6781800" y="48768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51768" name="Text Box 24"/>
          <p:cNvSpPr txBox="1">
            <a:spLocks noChangeArrowheads="1"/>
          </p:cNvSpPr>
          <p:nvPr/>
        </p:nvSpPr>
        <p:spPr bwMode="auto">
          <a:xfrm>
            <a:off x="7239000" y="4953000"/>
            <a:ext cx="260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I</a:t>
            </a:r>
          </a:p>
        </p:txBody>
      </p:sp>
      <p:cxnSp>
        <p:nvCxnSpPr>
          <p:cNvPr id="1951769" name="AutoShape 25"/>
          <p:cNvCxnSpPr>
            <a:cxnSpLocks noChangeShapeType="1"/>
            <a:stCxn id="1951749" idx="2"/>
            <a:endCxn id="1951767" idx="0"/>
          </p:cNvCxnSpPr>
          <p:nvPr/>
        </p:nvCxnSpPr>
        <p:spPr bwMode="auto">
          <a:xfrm>
            <a:off x="4800600" y="3505200"/>
            <a:ext cx="2590800" cy="1371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51770" name="AutoShape 26"/>
          <p:cNvCxnSpPr>
            <a:cxnSpLocks noChangeShapeType="1"/>
            <a:stCxn id="1951752" idx="2"/>
            <a:endCxn id="1951767" idx="0"/>
          </p:cNvCxnSpPr>
          <p:nvPr/>
        </p:nvCxnSpPr>
        <p:spPr bwMode="auto">
          <a:xfrm>
            <a:off x="7239000" y="4419600"/>
            <a:ext cx="152400" cy="457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51771" name="AutoShape 27"/>
          <p:cNvCxnSpPr>
            <a:cxnSpLocks noChangeShapeType="1"/>
            <a:stCxn id="1951749" idx="2"/>
            <a:endCxn id="1951751" idx="0"/>
          </p:cNvCxnSpPr>
          <p:nvPr/>
        </p:nvCxnSpPr>
        <p:spPr bwMode="auto">
          <a:xfrm flipH="1">
            <a:off x="3124200" y="3505200"/>
            <a:ext cx="1676400" cy="14478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51772" name="Rectangle 28"/>
          <p:cNvSpPr>
            <a:spLocks noChangeArrowheads="1"/>
          </p:cNvSpPr>
          <p:nvPr/>
        </p:nvSpPr>
        <p:spPr bwMode="auto">
          <a:xfrm>
            <a:off x="4648200" y="1752600"/>
            <a:ext cx="1219200" cy="609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951773" name="Text Box 29"/>
          <p:cNvSpPr txBox="1">
            <a:spLocks noChangeArrowheads="1"/>
          </p:cNvSpPr>
          <p:nvPr/>
        </p:nvSpPr>
        <p:spPr bwMode="auto">
          <a:xfrm>
            <a:off x="5029200" y="1828800"/>
            <a:ext cx="336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a:t>
            </a:r>
          </a:p>
        </p:txBody>
      </p:sp>
      <p:cxnSp>
        <p:nvCxnSpPr>
          <p:cNvPr id="1951774" name="AutoShape 30"/>
          <p:cNvCxnSpPr>
            <a:cxnSpLocks noChangeShapeType="1"/>
            <a:stCxn id="1951772" idx="2"/>
            <a:endCxn id="1951749" idx="0"/>
          </p:cNvCxnSpPr>
          <p:nvPr/>
        </p:nvCxnSpPr>
        <p:spPr bwMode="auto">
          <a:xfrm flipH="1">
            <a:off x="4800600" y="2362200"/>
            <a:ext cx="457200" cy="5334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51775" name="Freeform 31"/>
          <p:cNvSpPr>
            <a:spLocks/>
          </p:cNvSpPr>
          <p:nvPr/>
        </p:nvSpPr>
        <p:spPr bwMode="auto">
          <a:xfrm>
            <a:off x="812800" y="1955800"/>
            <a:ext cx="7023100" cy="3606800"/>
          </a:xfrm>
          <a:custGeom>
            <a:avLst/>
            <a:gdLst>
              <a:gd name="T0" fmla="*/ 2540000 w 4424"/>
              <a:gd name="T1" fmla="*/ 177800 h 2272"/>
              <a:gd name="T2" fmla="*/ 4597400 w 4424"/>
              <a:gd name="T3" fmla="*/ 177800 h 2272"/>
              <a:gd name="T4" fmla="*/ 4292600 w 4424"/>
              <a:gd name="T5" fmla="*/ 1244600 h 2272"/>
              <a:gd name="T6" fmla="*/ 6578600 w 4424"/>
              <a:gd name="T7" fmla="*/ 2159000 h 2272"/>
              <a:gd name="T8" fmla="*/ 1625600 w 4424"/>
              <a:gd name="T9" fmla="*/ 2082800 h 2272"/>
              <a:gd name="T10" fmla="*/ 101600 w 4424"/>
              <a:gd name="T11" fmla="*/ 3378200 h 2272"/>
              <a:gd name="T12" fmla="*/ 2235200 w 4424"/>
              <a:gd name="T13" fmla="*/ 3454400 h 2272"/>
              <a:gd name="T14" fmla="*/ 4445000 w 4424"/>
              <a:gd name="T15" fmla="*/ 3302000 h 2272"/>
              <a:gd name="T16" fmla="*/ 6426200 w 4424"/>
              <a:gd name="T17" fmla="*/ 3302000 h 2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24" h="2272">
                <a:moveTo>
                  <a:pt x="1600" y="112"/>
                </a:moveTo>
                <a:cubicBezTo>
                  <a:pt x="2156" y="56"/>
                  <a:pt x="2712" y="0"/>
                  <a:pt x="2896" y="112"/>
                </a:cubicBezTo>
                <a:cubicBezTo>
                  <a:pt x="3080" y="224"/>
                  <a:pt x="2496" y="576"/>
                  <a:pt x="2704" y="784"/>
                </a:cubicBezTo>
                <a:cubicBezTo>
                  <a:pt x="2912" y="992"/>
                  <a:pt x="4424" y="1272"/>
                  <a:pt x="4144" y="1360"/>
                </a:cubicBezTo>
                <a:cubicBezTo>
                  <a:pt x="3864" y="1448"/>
                  <a:pt x="1704" y="1184"/>
                  <a:pt x="1024" y="1312"/>
                </a:cubicBezTo>
                <a:cubicBezTo>
                  <a:pt x="344" y="1440"/>
                  <a:pt x="0" y="1984"/>
                  <a:pt x="64" y="2128"/>
                </a:cubicBezTo>
                <a:cubicBezTo>
                  <a:pt x="128" y="2272"/>
                  <a:pt x="952" y="2184"/>
                  <a:pt x="1408" y="2176"/>
                </a:cubicBezTo>
                <a:cubicBezTo>
                  <a:pt x="1864" y="2168"/>
                  <a:pt x="2360" y="2096"/>
                  <a:pt x="2800" y="2080"/>
                </a:cubicBezTo>
                <a:cubicBezTo>
                  <a:pt x="3240" y="2064"/>
                  <a:pt x="3644" y="2072"/>
                  <a:pt x="4048" y="2080"/>
                </a:cubicBezTo>
              </a:path>
            </a:pathLst>
          </a:custGeom>
          <a:noFill/>
          <a:ln w="22225" cap="flat">
            <a:solidFill>
              <a:srgbClr val="FF0000"/>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p:cNvSpPr>
            <a:spLocks noGrp="1" noChangeArrowheads="1"/>
          </p:cNvSpPr>
          <p:nvPr>
            <p:ph type="title"/>
          </p:nvPr>
        </p:nvSpPr>
        <p:spPr>
          <a:xfrm>
            <a:off x="628650" y="-152400"/>
            <a:ext cx="7886700" cy="1325563"/>
          </a:xfrm>
        </p:spPr>
        <p:txBody>
          <a:bodyPr/>
          <a:lstStyle/>
          <a:p>
            <a:pPr eaLnBrk="1" hangingPunct="1">
              <a:defRPr/>
            </a:pPr>
            <a:r>
              <a:rPr lang="en-US" dirty="0">
                <a:cs typeface="+mj-cs"/>
              </a:rPr>
              <a:t>Other Approaches to Integration</a:t>
            </a:r>
          </a:p>
        </p:txBody>
      </p:sp>
      <p:sp>
        <p:nvSpPr>
          <p:cNvPr id="1952771" name="Rectangle 3"/>
          <p:cNvSpPr>
            <a:spLocks noGrp="1" noChangeArrowheads="1"/>
          </p:cNvSpPr>
          <p:nvPr>
            <p:ph idx="1"/>
          </p:nvPr>
        </p:nvSpPr>
        <p:spPr>
          <a:xfrm>
            <a:off x="628650" y="1143000"/>
            <a:ext cx="7886700" cy="4351338"/>
          </a:xfrm>
        </p:spPr>
        <p:txBody>
          <a:bodyPr/>
          <a:lstStyle/>
          <a:p>
            <a:pPr eaLnBrk="1" hangingPunct="1">
              <a:defRPr/>
            </a:pPr>
            <a:r>
              <a:rPr lang="en-US" dirty="0">
                <a:cs typeface="+mn-cs"/>
              </a:rPr>
              <a:t>Sandwich Integration</a:t>
            </a:r>
          </a:p>
          <a:p>
            <a:pPr lvl="1" eaLnBrk="1" hangingPunct="1">
              <a:defRPr/>
            </a:pPr>
            <a:r>
              <a:rPr lang="en-US" dirty="0"/>
              <a:t>Compromise between bottom-up and top-down testing</a:t>
            </a:r>
          </a:p>
          <a:p>
            <a:pPr lvl="1" eaLnBrk="1" hangingPunct="1">
              <a:defRPr/>
            </a:pPr>
            <a:r>
              <a:rPr lang="en-US" dirty="0"/>
              <a:t>Simultaneously begin bottom-up and top-down testing and meet at a predetermined point in the middle</a:t>
            </a:r>
          </a:p>
          <a:p>
            <a:pPr eaLnBrk="1" hangingPunct="1">
              <a:defRPr/>
            </a:pPr>
            <a:endParaRPr lang="en-US" dirty="0">
              <a:cs typeface="+mn-cs"/>
            </a:endParaRPr>
          </a:p>
          <a:p>
            <a:pPr eaLnBrk="1" hangingPunct="1">
              <a:defRPr/>
            </a:pPr>
            <a:r>
              <a:rPr lang="en-US" dirty="0">
                <a:cs typeface="+mn-cs"/>
              </a:rPr>
              <a:t>Big Bang Integration</a:t>
            </a:r>
          </a:p>
          <a:p>
            <a:pPr lvl="1" eaLnBrk="1" hangingPunct="1">
              <a:defRPr/>
            </a:pPr>
            <a:r>
              <a:rPr lang="en-US" dirty="0"/>
              <a:t>Every module is unit tested in isolation</a:t>
            </a:r>
          </a:p>
          <a:p>
            <a:pPr lvl="1" eaLnBrk="1" hangingPunct="1">
              <a:defRPr/>
            </a:pPr>
            <a:r>
              <a:rPr lang="en-US" dirty="0"/>
              <a:t>After all of the modules are tested they are all integrated together at once and tested</a:t>
            </a:r>
          </a:p>
          <a:p>
            <a:pPr lvl="1" eaLnBrk="1" hangingPunct="1">
              <a:defRPr/>
            </a:pPr>
            <a:r>
              <a:rPr lang="en-US" dirty="0"/>
              <a:t>No driver or stub is needed</a:t>
            </a:r>
          </a:p>
          <a:p>
            <a:pPr lvl="1" eaLnBrk="1" hangingPunct="1">
              <a:defRPr/>
            </a:pPr>
            <a:r>
              <a:rPr lang="en-US" dirty="0"/>
              <a:t>However, in this approach, it may be hard to isolate the bugs!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3794" name="Rectangle 2"/>
          <p:cNvSpPr>
            <a:spLocks noGrp="1" noChangeArrowheads="1"/>
          </p:cNvSpPr>
          <p:nvPr>
            <p:ph type="title"/>
          </p:nvPr>
        </p:nvSpPr>
        <p:spPr>
          <a:xfrm>
            <a:off x="628650" y="-76200"/>
            <a:ext cx="7886700" cy="1325563"/>
          </a:xfrm>
        </p:spPr>
        <p:txBody>
          <a:bodyPr/>
          <a:lstStyle/>
          <a:p>
            <a:pPr eaLnBrk="1" hangingPunct="1">
              <a:defRPr/>
            </a:pPr>
            <a:r>
              <a:rPr lang="en-US" dirty="0">
                <a:cs typeface="+mj-cs"/>
              </a:rPr>
              <a:t>System Testing, Acceptance Testing</a:t>
            </a:r>
          </a:p>
        </p:txBody>
      </p:sp>
      <p:sp>
        <p:nvSpPr>
          <p:cNvPr id="1953795" name="Rectangle 3"/>
          <p:cNvSpPr>
            <a:spLocks noGrp="1" noChangeArrowheads="1"/>
          </p:cNvSpPr>
          <p:nvPr>
            <p:ph idx="1"/>
          </p:nvPr>
        </p:nvSpPr>
        <p:spPr>
          <a:xfrm>
            <a:off x="628650" y="1143000"/>
            <a:ext cx="7886700" cy="4351338"/>
          </a:xfrm>
        </p:spPr>
        <p:txBody>
          <a:bodyPr/>
          <a:lstStyle/>
          <a:p>
            <a:pPr eaLnBrk="1" hangingPunct="1">
              <a:defRPr/>
            </a:pPr>
            <a:r>
              <a:rPr lang="en-US" dirty="0">
                <a:cs typeface="+mn-cs"/>
              </a:rPr>
              <a:t>System and Acceptance testing follows the integration phase </a:t>
            </a:r>
          </a:p>
          <a:p>
            <a:pPr lvl="1" eaLnBrk="1" hangingPunct="1">
              <a:defRPr/>
            </a:pPr>
            <a:r>
              <a:rPr lang="en-US" dirty="0"/>
              <a:t>testing the system as a whole</a:t>
            </a:r>
          </a:p>
          <a:p>
            <a:pPr eaLnBrk="1" hangingPunct="1">
              <a:defRPr/>
            </a:pPr>
            <a:endParaRPr lang="en-US" dirty="0">
              <a:cs typeface="+mn-cs"/>
            </a:endParaRPr>
          </a:p>
          <a:p>
            <a:pPr eaLnBrk="1" hangingPunct="1">
              <a:defRPr/>
            </a:pPr>
            <a:r>
              <a:rPr lang="en-US" dirty="0">
                <a:cs typeface="+mn-cs"/>
              </a:rPr>
              <a:t>Test cases can be constructed based on the </a:t>
            </a:r>
            <a:r>
              <a:rPr lang="en-US" dirty="0" err="1">
                <a:cs typeface="+mn-cs"/>
              </a:rPr>
              <a:t>the</a:t>
            </a:r>
            <a:r>
              <a:rPr lang="en-US" dirty="0">
                <a:cs typeface="+mn-cs"/>
              </a:rPr>
              <a:t> requirements specifications</a:t>
            </a:r>
          </a:p>
          <a:p>
            <a:pPr lvl="1" eaLnBrk="1" hangingPunct="1">
              <a:defRPr/>
            </a:pPr>
            <a:r>
              <a:rPr lang="en-US" dirty="0"/>
              <a:t>main purpose is to assure that the system meets its requirements</a:t>
            </a:r>
          </a:p>
          <a:p>
            <a:pPr eaLnBrk="1" hangingPunct="1">
              <a:defRPr/>
            </a:pPr>
            <a:endParaRPr lang="en-US" dirty="0">
              <a:cs typeface="+mn-cs"/>
            </a:endParaRPr>
          </a:p>
          <a:p>
            <a:pPr eaLnBrk="1" hangingPunct="1">
              <a:defRPr/>
            </a:pPr>
            <a:r>
              <a:rPr lang="en-US" dirty="0">
                <a:cs typeface="+mn-cs"/>
              </a:rPr>
              <a:t>Manual testing</a:t>
            </a:r>
          </a:p>
          <a:p>
            <a:pPr lvl="1" eaLnBrk="1" hangingPunct="1">
              <a:defRPr/>
            </a:pPr>
            <a:r>
              <a:rPr lang="en-US" dirty="0"/>
              <a:t>Somebody uses the software on a bunch of scenarios and records the results</a:t>
            </a:r>
          </a:p>
          <a:p>
            <a:pPr lvl="1" eaLnBrk="1" hangingPunct="1">
              <a:defRPr/>
            </a:pPr>
            <a:r>
              <a:rPr lang="en-US" dirty="0"/>
              <a:t>Use cases and use case scenarios in the requirements specification would be very helpful here</a:t>
            </a:r>
          </a:p>
          <a:p>
            <a:pPr lvl="1" eaLnBrk="1" hangingPunct="1">
              <a:defRPr/>
            </a:pPr>
            <a:r>
              <a:rPr lang="en-US" dirty="0"/>
              <a:t>manual testing is sometimes unavoidable: usability testing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6930" name="Rectangle 2"/>
          <p:cNvSpPr>
            <a:spLocks noGrp="1" noChangeArrowheads="1"/>
          </p:cNvSpPr>
          <p:nvPr>
            <p:ph type="title"/>
          </p:nvPr>
        </p:nvSpPr>
        <p:spPr>
          <a:xfrm>
            <a:off x="628650" y="-182563"/>
            <a:ext cx="7886700" cy="1325563"/>
          </a:xfrm>
        </p:spPr>
        <p:txBody>
          <a:bodyPr/>
          <a:lstStyle/>
          <a:p>
            <a:pPr eaLnBrk="1" hangingPunct="1">
              <a:defRPr/>
            </a:pPr>
            <a:r>
              <a:rPr lang="en-US" dirty="0">
                <a:cs typeface="+mj-cs"/>
              </a:rPr>
              <a:t>Testing Software is Hard</a:t>
            </a:r>
          </a:p>
        </p:txBody>
      </p:sp>
      <p:sp>
        <p:nvSpPr>
          <p:cNvPr id="1916931" name="Rectangle 3"/>
          <p:cNvSpPr>
            <a:spLocks noGrp="1" noChangeArrowheads="1"/>
          </p:cNvSpPr>
          <p:nvPr>
            <p:ph idx="1"/>
          </p:nvPr>
        </p:nvSpPr>
        <p:spPr>
          <a:xfrm>
            <a:off x="628650" y="1211262"/>
            <a:ext cx="7886700" cy="4351338"/>
          </a:xfrm>
        </p:spPr>
        <p:txBody>
          <a:bodyPr/>
          <a:lstStyle/>
          <a:p>
            <a:pPr eaLnBrk="1" hangingPunct="1"/>
            <a:r>
              <a:rPr lang="en-US" altLang="en-US" dirty="0"/>
              <a:t>If you are testing a bridge</a:t>
            </a:r>
            <a:r>
              <a:rPr lang="ja-JP" altLang="en-US" dirty="0"/>
              <a:t>’</a:t>
            </a:r>
            <a:r>
              <a:rPr lang="en-US" altLang="ja-JP" dirty="0"/>
              <a:t>s ability to sustain weight, and you test it with 1000 tons you can infer that it will sustain weight </a:t>
            </a:r>
            <a:r>
              <a:rPr lang="en-US" altLang="ja-JP" dirty="0">
                <a:sym typeface="Symbol" panose="05050102010706020507" pitchFamily="18" charset="2"/>
              </a:rPr>
              <a:t></a:t>
            </a:r>
            <a:r>
              <a:rPr lang="en-US" altLang="ja-JP" dirty="0"/>
              <a:t> 1000 tons</a:t>
            </a:r>
          </a:p>
          <a:p>
            <a:pPr eaLnBrk="1" hangingPunct="1"/>
            <a:endParaRPr lang="en-US" altLang="en-US" dirty="0"/>
          </a:p>
          <a:p>
            <a:pPr eaLnBrk="1" hangingPunct="1"/>
            <a:r>
              <a:rPr lang="en-US" altLang="en-US" dirty="0"/>
              <a:t>Does same kind of </a:t>
            </a:r>
            <a:r>
              <a:rPr lang="en-US" altLang="en-US"/>
              <a:t>reasoning work </a:t>
            </a:r>
            <a:r>
              <a:rPr lang="en-US" altLang="en-US" dirty="0"/>
              <a:t>for </a:t>
            </a:r>
            <a:r>
              <a:rPr lang="en-US" altLang="en-US"/>
              <a:t>software systems?</a:t>
            </a:r>
            <a:endParaRPr lang="en-US" altLang="en-US" dirty="0"/>
          </a:p>
          <a:p>
            <a:pPr marL="342900" lvl="1" indent="0" eaLnBrk="1" hangingPunct="1">
              <a:buNone/>
            </a:pPr>
            <a:endParaRPr lang="en-US" altLang="en-US" dirty="0"/>
          </a:p>
          <a:p>
            <a:pPr lvl="1" eaLnBrk="1" hangingPunct="1"/>
            <a:endParaRPr lang="en-US" altLang="en-US" dirty="0"/>
          </a:p>
          <a:p>
            <a:pPr eaLnBrk="1" hangingPunct="1"/>
            <a:r>
              <a:rPr lang="en-US" altLang="en-US" dirty="0"/>
              <a:t>Exhaustively testing all possible input/output combinations is too expensive</a:t>
            </a:r>
          </a:p>
          <a:p>
            <a:pPr lvl="1" eaLnBrk="1" hangingPunct="1"/>
            <a:r>
              <a:rPr lang="en-US" altLang="en-US" dirty="0"/>
              <a:t>the number of test cases increase exponentially with the number of input/output variables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4818" name="Rectangle 2"/>
          <p:cNvSpPr>
            <a:spLocks noGrp="1" noChangeArrowheads="1"/>
          </p:cNvSpPr>
          <p:nvPr>
            <p:ph type="title"/>
          </p:nvPr>
        </p:nvSpPr>
        <p:spPr>
          <a:xfrm>
            <a:off x="628650" y="-152400"/>
            <a:ext cx="7886700" cy="1325563"/>
          </a:xfrm>
        </p:spPr>
        <p:txBody>
          <a:bodyPr/>
          <a:lstStyle/>
          <a:p>
            <a:pPr eaLnBrk="1" hangingPunct="1">
              <a:defRPr/>
            </a:pPr>
            <a:r>
              <a:rPr lang="en-US" dirty="0">
                <a:cs typeface="+mj-cs"/>
              </a:rPr>
              <a:t>System Testing, Acceptance Testing</a:t>
            </a:r>
          </a:p>
        </p:txBody>
      </p:sp>
      <p:sp>
        <p:nvSpPr>
          <p:cNvPr id="1954819" name="Rectangle 3"/>
          <p:cNvSpPr>
            <a:spLocks noGrp="1" noChangeArrowheads="1"/>
          </p:cNvSpPr>
          <p:nvPr>
            <p:ph idx="1"/>
          </p:nvPr>
        </p:nvSpPr>
        <p:spPr>
          <a:xfrm>
            <a:off x="628650" y="1219200"/>
            <a:ext cx="7886700" cy="4351338"/>
          </a:xfrm>
        </p:spPr>
        <p:txBody>
          <a:bodyPr/>
          <a:lstStyle/>
          <a:p>
            <a:pPr eaLnBrk="1" hangingPunct="1">
              <a:defRPr/>
            </a:pPr>
            <a:r>
              <a:rPr lang="en-US" dirty="0">
                <a:cs typeface="+mn-cs"/>
              </a:rPr>
              <a:t>Alpha testing is performed within the development organization</a:t>
            </a:r>
          </a:p>
          <a:p>
            <a:pPr eaLnBrk="1" hangingPunct="1">
              <a:defRPr/>
            </a:pPr>
            <a:endParaRPr lang="en-US" dirty="0">
              <a:cs typeface="+mn-cs"/>
            </a:endParaRPr>
          </a:p>
          <a:p>
            <a:pPr eaLnBrk="1" hangingPunct="1">
              <a:defRPr/>
            </a:pPr>
            <a:r>
              <a:rPr lang="en-US" dirty="0">
                <a:cs typeface="+mn-cs"/>
              </a:rPr>
              <a:t>Beta testing is performed by a select group of friendly customers</a:t>
            </a:r>
          </a:p>
          <a:p>
            <a:pPr eaLnBrk="1" hangingPunct="1">
              <a:defRPr/>
            </a:pPr>
            <a:endParaRPr lang="en-US" dirty="0">
              <a:cs typeface="+mn-cs"/>
            </a:endParaRPr>
          </a:p>
          <a:p>
            <a:pPr eaLnBrk="1" hangingPunct="1">
              <a:defRPr/>
            </a:pPr>
            <a:r>
              <a:rPr lang="en-US" dirty="0">
                <a:cs typeface="+mn-cs"/>
              </a:rPr>
              <a:t>Stress testing</a:t>
            </a:r>
          </a:p>
          <a:p>
            <a:pPr lvl="1" eaLnBrk="1" hangingPunct="1">
              <a:defRPr/>
            </a:pPr>
            <a:r>
              <a:rPr lang="en-US" dirty="0"/>
              <a:t>push system to extreme situations and see if it fails</a:t>
            </a:r>
          </a:p>
          <a:p>
            <a:pPr lvl="1" eaLnBrk="1" hangingPunct="1">
              <a:defRPr/>
            </a:pPr>
            <a:r>
              <a:rPr lang="en-US" dirty="0"/>
              <a:t>large number of data, high input rate, low input rate, etc.</a:t>
            </a:r>
          </a:p>
          <a:p>
            <a:pPr lvl="1" eaLnBrk="1" hangingPunct="1">
              <a:defRPr/>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42" name="Rectangle 2"/>
          <p:cNvSpPr>
            <a:spLocks noGrp="1" noChangeArrowheads="1"/>
          </p:cNvSpPr>
          <p:nvPr>
            <p:ph type="title"/>
          </p:nvPr>
        </p:nvSpPr>
        <p:spPr>
          <a:xfrm>
            <a:off x="628650" y="-152400"/>
            <a:ext cx="7886700" cy="1325563"/>
          </a:xfrm>
        </p:spPr>
        <p:txBody>
          <a:bodyPr/>
          <a:lstStyle/>
          <a:p>
            <a:pPr eaLnBrk="1" hangingPunct="1">
              <a:defRPr/>
            </a:pPr>
            <a:r>
              <a:rPr lang="en-US" dirty="0">
                <a:cs typeface="+mj-cs"/>
              </a:rPr>
              <a:t>Regression testing</a:t>
            </a:r>
          </a:p>
        </p:txBody>
      </p:sp>
      <p:sp>
        <p:nvSpPr>
          <p:cNvPr id="1955843" name="Rectangle 3"/>
          <p:cNvSpPr>
            <a:spLocks noGrp="1" noChangeArrowheads="1"/>
          </p:cNvSpPr>
          <p:nvPr>
            <p:ph idx="1"/>
          </p:nvPr>
        </p:nvSpPr>
        <p:spPr>
          <a:xfrm>
            <a:off x="628650" y="1219200"/>
            <a:ext cx="7886700" cy="4351338"/>
          </a:xfrm>
        </p:spPr>
        <p:txBody>
          <a:bodyPr>
            <a:normAutofit fontScale="92500"/>
          </a:bodyPr>
          <a:lstStyle/>
          <a:p>
            <a:pPr eaLnBrk="1" hangingPunct="1">
              <a:lnSpc>
                <a:spcPct val="90000"/>
              </a:lnSpc>
              <a:defRPr/>
            </a:pPr>
            <a:r>
              <a:rPr lang="en-US" dirty="0">
                <a:cs typeface="+mn-cs"/>
              </a:rPr>
              <a:t>You should preserve all the test cases for a program</a:t>
            </a:r>
          </a:p>
          <a:p>
            <a:pPr eaLnBrk="1" hangingPunct="1">
              <a:lnSpc>
                <a:spcPct val="90000"/>
              </a:lnSpc>
              <a:defRPr/>
            </a:pPr>
            <a:endParaRPr lang="en-US" dirty="0">
              <a:cs typeface="+mn-cs"/>
            </a:endParaRPr>
          </a:p>
          <a:p>
            <a:pPr eaLnBrk="1" hangingPunct="1">
              <a:lnSpc>
                <a:spcPct val="90000"/>
              </a:lnSpc>
              <a:defRPr/>
            </a:pPr>
            <a:r>
              <a:rPr lang="en-US" dirty="0">
                <a:cs typeface="+mn-cs"/>
              </a:rPr>
              <a:t>During the maintenance phase, when a change is made to the program, the test cases that have been saved are used to do </a:t>
            </a:r>
            <a:r>
              <a:rPr lang="en-US" b="1" dirty="0">
                <a:cs typeface="+mn-cs"/>
              </a:rPr>
              <a:t>regression testing</a:t>
            </a:r>
          </a:p>
          <a:p>
            <a:pPr lvl="1" eaLnBrk="1" hangingPunct="1">
              <a:lnSpc>
                <a:spcPct val="90000"/>
              </a:lnSpc>
              <a:defRPr/>
            </a:pPr>
            <a:r>
              <a:rPr lang="en-US" dirty="0"/>
              <a:t>figuring out if a change made to the program introduced any faults</a:t>
            </a:r>
          </a:p>
          <a:p>
            <a:pPr lvl="1" eaLnBrk="1" hangingPunct="1">
              <a:lnSpc>
                <a:spcPct val="90000"/>
              </a:lnSpc>
              <a:defRPr/>
            </a:pPr>
            <a:endParaRPr lang="en-US" dirty="0"/>
          </a:p>
          <a:p>
            <a:pPr eaLnBrk="1" hangingPunct="1">
              <a:lnSpc>
                <a:spcPct val="90000"/>
              </a:lnSpc>
              <a:defRPr/>
            </a:pPr>
            <a:r>
              <a:rPr lang="en-US" dirty="0">
                <a:cs typeface="+mn-cs"/>
              </a:rPr>
              <a:t>Regression testing is crucial during maintenance</a:t>
            </a:r>
          </a:p>
          <a:p>
            <a:pPr lvl="1" eaLnBrk="1" hangingPunct="1">
              <a:lnSpc>
                <a:spcPct val="90000"/>
              </a:lnSpc>
              <a:defRPr/>
            </a:pPr>
            <a:r>
              <a:rPr lang="en-US" dirty="0"/>
              <a:t>It is a good idea to automate regression testing so that all test cases are run after each modification to the software</a:t>
            </a:r>
          </a:p>
          <a:p>
            <a:pPr eaLnBrk="1" hangingPunct="1">
              <a:lnSpc>
                <a:spcPct val="90000"/>
              </a:lnSpc>
              <a:defRPr/>
            </a:pPr>
            <a:endParaRPr lang="en-US" dirty="0">
              <a:cs typeface="+mn-cs"/>
            </a:endParaRPr>
          </a:p>
          <a:p>
            <a:pPr eaLnBrk="1" hangingPunct="1">
              <a:lnSpc>
                <a:spcPct val="90000"/>
              </a:lnSpc>
              <a:defRPr/>
            </a:pPr>
            <a:r>
              <a:rPr lang="en-US" dirty="0">
                <a:cs typeface="+mn-cs"/>
              </a:rPr>
              <a:t>When you find a bug in your program you should write a test case that exhibits the bug</a:t>
            </a:r>
          </a:p>
          <a:p>
            <a:pPr lvl="1" eaLnBrk="1" hangingPunct="1">
              <a:lnSpc>
                <a:spcPct val="90000"/>
              </a:lnSpc>
              <a:defRPr/>
            </a:pPr>
            <a:r>
              <a:rPr lang="en-US" dirty="0"/>
              <a:t>Then using regression testing you can make sure that the old bugs do not reappear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1325563"/>
          </a:xfrm>
        </p:spPr>
        <p:txBody>
          <a:bodyPr/>
          <a:lstStyle/>
          <a:p>
            <a:pPr eaLnBrk="1" hangingPunct="1">
              <a:defRPr/>
            </a:pPr>
            <a:r>
              <a:rPr lang="en-US" dirty="0">
                <a:cs typeface="+mj-cs"/>
              </a:rPr>
              <a:t>Test Driven Development</a:t>
            </a:r>
          </a:p>
        </p:txBody>
      </p:sp>
      <p:sp>
        <p:nvSpPr>
          <p:cNvPr id="3" name="Content Placeholder 2"/>
          <p:cNvSpPr>
            <a:spLocks noGrp="1"/>
          </p:cNvSpPr>
          <p:nvPr>
            <p:ph idx="1"/>
          </p:nvPr>
        </p:nvSpPr>
        <p:spPr>
          <a:xfrm>
            <a:off x="628650" y="1066800"/>
            <a:ext cx="7886700" cy="4351338"/>
          </a:xfrm>
        </p:spPr>
        <p:txBody>
          <a:bodyPr/>
          <a:lstStyle/>
          <a:p>
            <a:pPr eaLnBrk="1" hangingPunct="1">
              <a:defRPr/>
            </a:pPr>
            <a:r>
              <a:rPr lang="en-US" dirty="0">
                <a:cs typeface="+mn-cs"/>
              </a:rPr>
              <a:t>A style of programming that has become popular with agile software development approaches such as extreme programming</a:t>
            </a:r>
          </a:p>
          <a:p>
            <a:pPr eaLnBrk="1" hangingPunct="1">
              <a:defRPr/>
            </a:pPr>
            <a:endParaRPr lang="en-US" dirty="0">
              <a:cs typeface="+mn-cs"/>
            </a:endParaRPr>
          </a:p>
          <a:p>
            <a:pPr eaLnBrk="1" hangingPunct="1">
              <a:defRPr/>
            </a:pPr>
            <a:r>
              <a:rPr lang="en-US" dirty="0">
                <a:cs typeface="+mn-cs"/>
              </a:rPr>
              <a:t>Basic idea: Write the test cases before writing the code</a:t>
            </a:r>
          </a:p>
          <a:p>
            <a:pPr lvl="1" eaLnBrk="1" hangingPunct="1">
              <a:defRPr/>
            </a:pPr>
            <a:r>
              <a:rPr lang="en-US" dirty="0"/>
              <a:t>Test first, code second</a:t>
            </a:r>
          </a:p>
          <a:p>
            <a:pPr eaLnBrk="1" hangingPunct="1">
              <a:defRPr/>
            </a:pPr>
            <a:endParaRPr lang="en-US" dirty="0">
              <a:cs typeface="+mn-cs"/>
            </a:endParaRPr>
          </a:p>
          <a:p>
            <a:pPr eaLnBrk="1" hangingPunct="1">
              <a:defRPr/>
            </a:pPr>
            <a:r>
              <a:rPr lang="en-US" dirty="0">
                <a:cs typeface="+mn-cs"/>
              </a:rPr>
              <a:t>Divide the implementation to small chunks</a:t>
            </a:r>
          </a:p>
          <a:p>
            <a:pPr lvl="1" eaLnBrk="1" hangingPunct="1">
              <a:defRPr/>
            </a:pPr>
            <a:r>
              <a:rPr lang="en-US" dirty="0"/>
              <a:t>First write the test that tests the next functionality</a:t>
            </a:r>
          </a:p>
          <a:p>
            <a:pPr lvl="1" eaLnBrk="1" hangingPunct="1">
              <a:defRPr/>
            </a:pPr>
            <a:r>
              <a:rPr lang="en-US" dirty="0"/>
              <a:t>Check if the test fails (it should, since the functionality is not implemented yet) </a:t>
            </a:r>
          </a:p>
          <a:p>
            <a:pPr lvl="1" eaLnBrk="1" hangingPunct="1">
              <a:defRPr/>
            </a:pPr>
            <a:r>
              <a:rPr lang="en-US" dirty="0"/>
              <a:t>Then, write the code to implement the functionality</a:t>
            </a:r>
          </a:p>
          <a:p>
            <a:pPr lvl="1" eaLnBrk="1" hangingPunct="1">
              <a:defRPr/>
            </a:pPr>
            <a:r>
              <a:rPr lang="en-US" dirty="0"/>
              <a:t>Run all the tests and make sure that the code passes all the tests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3026" name="Rectangle 2"/>
          <p:cNvSpPr>
            <a:spLocks noGrp="1" noChangeArrowheads="1"/>
          </p:cNvSpPr>
          <p:nvPr>
            <p:ph type="title"/>
          </p:nvPr>
        </p:nvSpPr>
        <p:spPr>
          <a:xfrm>
            <a:off x="628650" y="-152400"/>
            <a:ext cx="7886700" cy="1325563"/>
          </a:xfrm>
        </p:spPr>
        <p:txBody>
          <a:bodyPr/>
          <a:lstStyle/>
          <a:p>
            <a:pPr eaLnBrk="1" hangingPunct="1">
              <a:defRPr/>
            </a:pPr>
            <a:r>
              <a:rPr lang="en-US" dirty="0">
                <a:cs typeface="+mj-cs"/>
              </a:rPr>
              <a:t>Mutation Analysis</a:t>
            </a:r>
          </a:p>
        </p:txBody>
      </p:sp>
      <p:sp>
        <p:nvSpPr>
          <p:cNvPr id="1793027" name="Rectangle 3"/>
          <p:cNvSpPr>
            <a:spLocks noGrp="1" noChangeArrowheads="1"/>
          </p:cNvSpPr>
          <p:nvPr>
            <p:ph idx="1"/>
          </p:nvPr>
        </p:nvSpPr>
        <p:spPr>
          <a:xfrm>
            <a:off x="628650" y="1066800"/>
            <a:ext cx="7886700" cy="4351338"/>
          </a:xfrm>
        </p:spPr>
        <p:txBody>
          <a:bodyPr/>
          <a:lstStyle/>
          <a:p>
            <a:pPr eaLnBrk="1" hangingPunct="1">
              <a:defRPr/>
            </a:pPr>
            <a:r>
              <a:rPr lang="en-US" dirty="0">
                <a:cs typeface="+mn-cs"/>
              </a:rPr>
              <a:t>Mutation analysis is used to figure out the quality of a test set</a:t>
            </a:r>
          </a:p>
          <a:p>
            <a:pPr eaLnBrk="1" hangingPunct="1">
              <a:defRPr/>
            </a:pPr>
            <a:r>
              <a:rPr lang="en-US" dirty="0">
                <a:cs typeface="+mn-cs"/>
              </a:rPr>
              <a:t>Mutation analysis creates </a:t>
            </a:r>
            <a:r>
              <a:rPr lang="en-US" b="1" dirty="0">
                <a:cs typeface="+mn-cs"/>
              </a:rPr>
              <a:t>mutants of a program</a:t>
            </a:r>
            <a:r>
              <a:rPr lang="en-US" dirty="0">
                <a:cs typeface="+mn-cs"/>
              </a:rPr>
              <a:t> by making changes to the program (change a condition, change an assignment, etc.)</a:t>
            </a:r>
          </a:p>
          <a:p>
            <a:pPr eaLnBrk="1" hangingPunct="1">
              <a:defRPr/>
            </a:pPr>
            <a:r>
              <a:rPr lang="en-US" dirty="0">
                <a:cs typeface="+mn-cs"/>
              </a:rPr>
              <a:t>Each mutant program and the original program are executed using the test set</a:t>
            </a:r>
          </a:p>
          <a:p>
            <a:pPr eaLnBrk="1" hangingPunct="1">
              <a:defRPr/>
            </a:pPr>
            <a:r>
              <a:rPr lang="en-US" dirty="0">
                <a:cs typeface="+mn-cs"/>
              </a:rPr>
              <a:t>If a mutant and the original program give different results for a test case then the test set detected that the mutant is different from the original program, hence the mutant is said to be dead</a:t>
            </a:r>
          </a:p>
          <a:p>
            <a:pPr eaLnBrk="1" hangingPunct="1">
              <a:defRPr/>
            </a:pPr>
            <a:r>
              <a:rPr lang="en-US" dirty="0">
                <a:cs typeface="+mn-cs"/>
              </a:rPr>
              <a:t>If test set does not detect the difference between the original program and some mutants, these mutants are said to be live</a:t>
            </a:r>
          </a:p>
          <a:p>
            <a:pPr eaLnBrk="1" hangingPunct="1">
              <a:defRPr/>
            </a:pPr>
            <a:r>
              <a:rPr lang="en-US" dirty="0">
                <a:solidFill>
                  <a:srgbClr val="FF0000"/>
                </a:solidFill>
                <a:cs typeface="+mn-cs"/>
              </a:rPr>
              <a:t>We want the test set to kill as many mutants as possible</a:t>
            </a:r>
          </a:p>
          <a:p>
            <a:pPr lvl="1" eaLnBrk="1" hangingPunct="1">
              <a:defRPr/>
            </a:pPr>
            <a:r>
              <a:rPr lang="en-US" dirty="0"/>
              <a:t>Mutant programs can be equivalent to the original program, hence no test set can kill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7954" name="Rectangle 2"/>
          <p:cNvSpPr>
            <a:spLocks noGrp="1" noChangeArrowheads="1"/>
          </p:cNvSpPr>
          <p:nvPr>
            <p:ph type="title"/>
          </p:nvPr>
        </p:nvSpPr>
        <p:spPr/>
        <p:txBody>
          <a:bodyPr/>
          <a:lstStyle/>
          <a:p>
            <a:pPr eaLnBrk="1" hangingPunct="1">
              <a:defRPr/>
            </a:pPr>
            <a:r>
              <a:rPr lang="en-US">
                <a:cs typeface="+mj-cs"/>
              </a:rPr>
              <a:t>Some Definitions</a:t>
            </a:r>
          </a:p>
        </p:txBody>
      </p:sp>
      <p:sp>
        <p:nvSpPr>
          <p:cNvPr id="1917955" name="Rectangle 3"/>
          <p:cNvSpPr>
            <a:spLocks noGrp="1" noChangeArrowheads="1"/>
          </p:cNvSpPr>
          <p:nvPr>
            <p:ph idx="1"/>
          </p:nvPr>
        </p:nvSpPr>
        <p:spPr/>
        <p:txBody>
          <a:bodyPr/>
          <a:lstStyle/>
          <a:p>
            <a:pPr eaLnBrk="1" hangingPunct="1">
              <a:defRPr/>
            </a:pPr>
            <a:r>
              <a:rPr lang="en-US" dirty="0">
                <a:cs typeface="+mn-cs"/>
              </a:rPr>
              <a:t>Let </a:t>
            </a:r>
            <a:r>
              <a:rPr lang="en-US" i="1" dirty="0">
                <a:cs typeface="+mn-cs"/>
              </a:rPr>
              <a:t>P</a:t>
            </a:r>
            <a:r>
              <a:rPr lang="en-US" dirty="0">
                <a:cs typeface="+mn-cs"/>
              </a:rPr>
              <a:t> be a program and let </a:t>
            </a:r>
            <a:r>
              <a:rPr lang="en-US" i="1" dirty="0">
                <a:cs typeface="+mn-cs"/>
              </a:rPr>
              <a:t>D</a:t>
            </a:r>
            <a:r>
              <a:rPr lang="en-US" dirty="0">
                <a:cs typeface="+mn-cs"/>
              </a:rPr>
              <a:t> denote its input domain</a:t>
            </a:r>
          </a:p>
          <a:p>
            <a:pPr eaLnBrk="1" hangingPunct="1">
              <a:defRPr/>
            </a:pPr>
            <a:endParaRPr lang="en-US" dirty="0">
              <a:cs typeface="+mn-cs"/>
            </a:endParaRPr>
          </a:p>
          <a:p>
            <a:pPr eaLnBrk="1" hangingPunct="1">
              <a:defRPr/>
            </a:pPr>
            <a:r>
              <a:rPr lang="en-US" dirty="0">
                <a:cs typeface="+mn-cs"/>
              </a:rPr>
              <a:t>A </a:t>
            </a:r>
            <a:r>
              <a:rPr lang="en-US" b="1" dirty="0">
                <a:cs typeface="+mn-cs"/>
              </a:rPr>
              <a:t>test case</a:t>
            </a:r>
            <a:r>
              <a:rPr lang="en-US" dirty="0">
                <a:cs typeface="+mn-cs"/>
              </a:rPr>
              <a:t> </a:t>
            </a:r>
            <a:r>
              <a:rPr lang="en-US" i="1" dirty="0">
                <a:cs typeface="+mn-cs"/>
              </a:rPr>
              <a:t>t</a:t>
            </a:r>
            <a:r>
              <a:rPr lang="en-US" dirty="0">
                <a:cs typeface="+mn-cs"/>
              </a:rPr>
              <a:t> is an element of input domain </a:t>
            </a:r>
            <a:r>
              <a:rPr lang="en-US" i="1" dirty="0">
                <a:cs typeface="+mn-cs"/>
              </a:rPr>
              <a:t>t</a:t>
            </a:r>
            <a:r>
              <a:rPr lang="en-US" dirty="0">
                <a:cs typeface="+mn-cs"/>
              </a:rPr>
              <a:t> </a:t>
            </a:r>
            <a:r>
              <a:rPr lang="en-US" dirty="0">
                <a:cs typeface="+mn-cs"/>
                <a:sym typeface="Symbol" charset="0"/>
              </a:rPr>
              <a:t> </a:t>
            </a:r>
            <a:r>
              <a:rPr lang="en-US" i="1" dirty="0">
                <a:cs typeface="+mn-cs"/>
                <a:sym typeface="Symbol" charset="0"/>
              </a:rPr>
              <a:t>D</a:t>
            </a:r>
          </a:p>
          <a:p>
            <a:pPr lvl="1" eaLnBrk="1" hangingPunct="1">
              <a:defRPr/>
            </a:pPr>
            <a:r>
              <a:rPr lang="en-US" i="1" dirty="0">
                <a:sym typeface="Symbol" charset="0"/>
              </a:rPr>
              <a:t> </a:t>
            </a:r>
            <a:r>
              <a:rPr lang="en-US" dirty="0">
                <a:sym typeface="Symbol" charset="0"/>
              </a:rPr>
              <a:t>a test case gives a valuation for all the input variables of the program</a:t>
            </a:r>
          </a:p>
          <a:p>
            <a:pPr lvl="1" eaLnBrk="1" hangingPunct="1">
              <a:defRPr/>
            </a:pPr>
            <a:endParaRPr lang="en-US" dirty="0">
              <a:sym typeface="Symbol" charset="0"/>
            </a:endParaRPr>
          </a:p>
          <a:p>
            <a:pPr eaLnBrk="1" hangingPunct="1">
              <a:defRPr/>
            </a:pPr>
            <a:r>
              <a:rPr lang="en-US" dirty="0">
                <a:cs typeface="+mn-cs"/>
              </a:rPr>
              <a:t>A </a:t>
            </a:r>
            <a:r>
              <a:rPr lang="en-US" b="1" dirty="0">
                <a:cs typeface="+mn-cs"/>
              </a:rPr>
              <a:t>test set </a:t>
            </a:r>
            <a:r>
              <a:rPr lang="en-US" i="1" dirty="0">
                <a:cs typeface="+mn-cs"/>
              </a:rPr>
              <a:t>T </a:t>
            </a:r>
            <a:r>
              <a:rPr lang="en-US" dirty="0">
                <a:cs typeface="+mn-cs"/>
              </a:rPr>
              <a:t>is a finite set of test cases, i.e., a subset of </a:t>
            </a:r>
            <a:r>
              <a:rPr lang="en-US" i="1" dirty="0">
                <a:cs typeface="+mn-cs"/>
              </a:rPr>
              <a:t>D</a:t>
            </a:r>
            <a:r>
              <a:rPr lang="en-US" dirty="0">
                <a:cs typeface="+mn-cs"/>
              </a:rPr>
              <a:t>, </a:t>
            </a:r>
            <a:r>
              <a:rPr lang="en-US" i="1" dirty="0">
                <a:cs typeface="+mn-cs"/>
              </a:rPr>
              <a:t>T</a:t>
            </a:r>
            <a:r>
              <a:rPr lang="en-US" dirty="0">
                <a:cs typeface="+mn-cs"/>
              </a:rPr>
              <a:t> </a:t>
            </a:r>
            <a:r>
              <a:rPr lang="en-US" dirty="0">
                <a:cs typeface="+mn-cs"/>
                <a:sym typeface="Symbol" charset="0"/>
              </a:rPr>
              <a:t> </a:t>
            </a:r>
            <a:r>
              <a:rPr lang="en-US" i="1" dirty="0">
                <a:cs typeface="+mn-cs"/>
                <a:sym typeface="Symbol" charset="0"/>
              </a:rPr>
              <a:t>D</a:t>
            </a:r>
            <a:endParaRPr lang="en-US" dirty="0">
              <a:cs typeface="+mn-cs"/>
              <a:sym typeface="Symbol" charset="0"/>
            </a:endParaRPr>
          </a:p>
          <a:p>
            <a:pPr eaLnBrk="1" hangingPunct="1">
              <a:defRPr/>
            </a:pPr>
            <a:endParaRPr lang="en-US" dirty="0">
              <a:cs typeface="+mn-cs"/>
            </a:endParaRPr>
          </a:p>
          <a:p>
            <a:pPr eaLnBrk="1" hangingPunct="1">
              <a:defRPr/>
            </a:pPr>
            <a:r>
              <a:rPr lang="en-US" dirty="0">
                <a:cs typeface="+mn-cs"/>
              </a:rPr>
              <a:t>The basic difficulty in testing is finding a test set that will uncover the faults in the program</a:t>
            </a:r>
          </a:p>
          <a:p>
            <a:pPr eaLnBrk="1" hangingPunct="1">
              <a:defRPr/>
            </a:pPr>
            <a:endParaRPr lang="en-US" dirty="0">
              <a:cs typeface="+mn-cs"/>
            </a:endParaRPr>
          </a:p>
          <a:p>
            <a:pPr eaLnBrk="1" hangingPunct="1">
              <a:defRPr/>
            </a:pPr>
            <a:r>
              <a:rPr lang="en-US" dirty="0">
                <a:cs typeface="+mn-cs"/>
              </a:rPr>
              <a:t>Exhaustive testing corresponds to setting </a:t>
            </a:r>
            <a:r>
              <a:rPr lang="en-US" i="1" dirty="0">
                <a:cs typeface="+mn-cs"/>
              </a:rPr>
              <a:t>T</a:t>
            </a:r>
            <a:r>
              <a:rPr lang="en-US" dirty="0">
                <a:cs typeface="+mn-cs"/>
              </a:rPr>
              <a:t> = </a:t>
            </a:r>
            <a:r>
              <a:rPr lang="en-US" i="1" dirty="0">
                <a:cs typeface="+mn-cs"/>
              </a:rPr>
              <a: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8978" name="Rectangle 2"/>
          <p:cNvSpPr>
            <a:spLocks noGrp="1" noChangeArrowheads="1"/>
          </p:cNvSpPr>
          <p:nvPr>
            <p:ph type="title"/>
          </p:nvPr>
        </p:nvSpPr>
        <p:spPr/>
        <p:txBody>
          <a:bodyPr/>
          <a:lstStyle/>
          <a:p>
            <a:pPr eaLnBrk="1" hangingPunct="1">
              <a:defRPr/>
            </a:pPr>
            <a:r>
              <a:rPr lang="en-US">
                <a:cs typeface="+mj-cs"/>
              </a:rPr>
              <a:t>Exhaustive Testing is Hard</a:t>
            </a:r>
          </a:p>
        </p:txBody>
      </p:sp>
      <p:sp>
        <p:nvSpPr>
          <p:cNvPr id="1918979" name="Rectangle 3"/>
          <p:cNvSpPr>
            <a:spLocks noGrp="1" noChangeArrowheads="1"/>
          </p:cNvSpPr>
          <p:nvPr>
            <p:ph idx="1"/>
          </p:nvPr>
        </p:nvSpPr>
        <p:spPr>
          <a:xfrm>
            <a:off x="4197350" y="1231900"/>
            <a:ext cx="4341813" cy="5006975"/>
          </a:xfrm>
        </p:spPr>
        <p:txBody>
          <a:bodyPr>
            <a:normAutofit lnSpcReduction="10000"/>
          </a:bodyPr>
          <a:lstStyle/>
          <a:p>
            <a:pPr eaLnBrk="1" hangingPunct="1">
              <a:lnSpc>
                <a:spcPct val="90000"/>
              </a:lnSpc>
              <a:defRPr/>
            </a:pPr>
            <a:r>
              <a:rPr lang="en-US" dirty="0">
                <a:cs typeface="+mn-cs"/>
              </a:rPr>
              <a:t>Number of possible test cases (assuming 32 bit integers)</a:t>
            </a:r>
          </a:p>
          <a:p>
            <a:pPr lvl="1" eaLnBrk="1" hangingPunct="1">
              <a:lnSpc>
                <a:spcPct val="90000"/>
              </a:lnSpc>
              <a:defRPr/>
            </a:pPr>
            <a:r>
              <a:rPr lang="en-US" dirty="0"/>
              <a:t>2</a:t>
            </a:r>
            <a:r>
              <a:rPr lang="en-US" baseline="30000" dirty="0"/>
              <a:t>32</a:t>
            </a:r>
            <a:r>
              <a:rPr lang="en-US" dirty="0"/>
              <a:t> </a:t>
            </a:r>
            <a:r>
              <a:rPr lang="en-US" dirty="0">
                <a:sym typeface="Symbol" charset="0"/>
              </a:rPr>
              <a:t> 2</a:t>
            </a:r>
            <a:r>
              <a:rPr lang="en-US" baseline="30000" dirty="0">
                <a:sym typeface="Symbol" charset="0"/>
              </a:rPr>
              <a:t>32 </a:t>
            </a:r>
            <a:r>
              <a:rPr lang="en-US" dirty="0">
                <a:sym typeface="Symbol" charset="0"/>
              </a:rPr>
              <a:t>= 2</a:t>
            </a:r>
            <a:r>
              <a:rPr lang="en-US" baseline="30000" dirty="0">
                <a:sym typeface="Symbol" charset="0"/>
              </a:rPr>
              <a:t>64</a:t>
            </a:r>
            <a:endParaRPr lang="en-US" dirty="0">
              <a:sym typeface="Symbol" charset="0"/>
            </a:endParaRPr>
          </a:p>
          <a:p>
            <a:pPr eaLnBrk="1" hangingPunct="1">
              <a:lnSpc>
                <a:spcPct val="90000"/>
              </a:lnSpc>
              <a:defRPr/>
            </a:pPr>
            <a:r>
              <a:rPr lang="en-US" dirty="0">
                <a:cs typeface="+mn-cs"/>
              </a:rPr>
              <a:t>Do bigger test sets help?</a:t>
            </a:r>
          </a:p>
          <a:p>
            <a:pPr lvl="1" eaLnBrk="1" hangingPunct="1">
              <a:lnSpc>
                <a:spcPct val="90000"/>
              </a:lnSpc>
              <a:defRPr/>
            </a:pPr>
            <a:r>
              <a:rPr lang="en-US" dirty="0"/>
              <a:t>Test set </a:t>
            </a:r>
          </a:p>
          <a:p>
            <a:pPr lvl="1" eaLnBrk="1" hangingPunct="1">
              <a:lnSpc>
                <a:spcPct val="90000"/>
              </a:lnSpc>
              <a:buFontTx/>
              <a:buNone/>
              <a:defRPr/>
            </a:pPr>
            <a:r>
              <a:rPr lang="en-US" dirty="0"/>
              <a:t>{(x=3,y=2), (x=2,y=3)}         </a:t>
            </a:r>
          </a:p>
          <a:p>
            <a:pPr lvl="1" eaLnBrk="1" hangingPunct="1">
              <a:lnSpc>
                <a:spcPct val="90000"/>
              </a:lnSpc>
              <a:buFontTx/>
              <a:buNone/>
              <a:defRPr/>
            </a:pPr>
            <a:r>
              <a:rPr lang="en-US" dirty="0"/>
              <a:t>will detect the error</a:t>
            </a:r>
          </a:p>
          <a:p>
            <a:pPr lvl="1" eaLnBrk="1" hangingPunct="1">
              <a:lnSpc>
                <a:spcPct val="90000"/>
              </a:lnSpc>
              <a:defRPr/>
            </a:pPr>
            <a:r>
              <a:rPr lang="en-US" dirty="0"/>
              <a:t>Test set </a:t>
            </a:r>
          </a:p>
          <a:p>
            <a:pPr lvl="1" eaLnBrk="1" hangingPunct="1">
              <a:lnSpc>
                <a:spcPct val="90000"/>
              </a:lnSpc>
              <a:buFontTx/>
              <a:buNone/>
              <a:defRPr/>
            </a:pPr>
            <a:r>
              <a:rPr lang="en-US" dirty="0"/>
              <a:t>{(x=3,y=2),(x=4,y=3),(x=5,y=1)} </a:t>
            </a:r>
          </a:p>
          <a:p>
            <a:pPr lvl="1" eaLnBrk="1" hangingPunct="1">
              <a:lnSpc>
                <a:spcPct val="90000"/>
              </a:lnSpc>
              <a:buFontTx/>
              <a:buNone/>
              <a:defRPr/>
            </a:pPr>
            <a:r>
              <a:rPr lang="en-US" dirty="0"/>
              <a:t>will not detect the error although it has more test cases</a:t>
            </a:r>
          </a:p>
          <a:p>
            <a:pPr eaLnBrk="1" hangingPunct="1">
              <a:lnSpc>
                <a:spcPct val="90000"/>
              </a:lnSpc>
              <a:defRPr/>
            </a:pPr>
            <a:r>
              <a:rPr lang="en-US" dirty="0">
                <a:cs typeface="+mn-cs"/>
              </a:rPr>
              <a:t>The power of the test set is not determined by the number of test cases </a:t>
            </a:r>
          </a:p>
          <a:p>
            <a:pPr eaLnBrk="1" hangingPunct="1">
              <a:lnSpc>
                <a:spcPct val="90000"/>
              </a:lnSpc>
              <a:defRPr/>
            </a:pPr>
            <a:r>
              <a:rPr lang="en-US" dirty="0">
                <a:cs typeface="+mn-cs"/>
              </a:rPr>
              <a:t>But, if </a:t>
            </a:r>
            <a:r>
              <a:rPr lang="en-US" i="1" dirty="0">
                <a:cs typeface="+mn-cs"/>
              </a:rPr>
              <a:t>T</a:t>
            </a:r>
            <a:r>
              <a:rPr lang="en-US" i="1" baseline="-25000" dirty="0">
                <a:cs typeface="+mn-cs"/>
              </a:rPr>
              <a:t>1</a:t>
            </a:r>
            <a:r>
              <a:rPr lang="en-US" baseline="-25000" dirty="0">
                <a:cs typeface="+mn-cs"/>
              </a:rPr>
              <a:t> </a:t>
            </a:r>
            <a:r>
              <a:rPr lang="en-US" dirty="0">
                <a:cs typeface="+mn-cs"/>
                <a:sym typeface="Symbol" charset="0"/>
              </a:rPr>
              <a:t></a:t>
            </a:r>
            <a:r>
              <a:rPr lang="en-US" dirty="0">
                <a:cs typeface="+mn-cs"/>
              </a:rPr>
              <a:t> </a:t>
            </a:r>
            <a:r>
              <a:rPr lang="en-US" i="1" dirty="0">
                <a:cs typeface="+mn-cs"/>
              </a:rPr>
              <a:t>T</a:t>
            </a:r>
            <a:r>
              <a:rPr lang="en-US" i="1" baseline="-25000" dirty="0">
                <a:cs typeface="+mn-cs"/>
              </a:rPr>
              <a:t>2</a:t>
            </a:r>
            <a:r>
              <a:rPr lang="en-US" dirty="0">
                <a:cs typeface="+mn-cs"/>
              </a:rPr>
              <a:t>, then </a:t>
            </a:r>
            <a:r>
              <a:rPr lang="en-US" i="1" dirty="0">
                <a:cs typeface="+mn-cs"/>
              </a:rPr>
              <a:t>T</a:t>
            </a:r>
            <a:r>
              <a:rPr lang="en-US" i="1" baseline="-25000" dirty="0">
                <a:cs typeface="+mn-cs"/>
              </a:rPr>
              <a:t>2</a:t>
            </a:r>
            <a:r>
              <a:rPr lang="en-US" dirty="0">
                <a:cs typeface="+mn-cs"/>
              </a:rPr>
              <a:t> will detect every fault detected by </a:t>
            </a:r>
            <a:r>
              <a:rPr lang="en-US" i="1" dirty="0">
                <a:cs typeface="+mn-cs"/>
              </a:rPr>
              <a:t>T</a:t>
            </a:r>
            <a:r>
              <a:rPr lang="en-US" i="1" baseline="-25000" dirty="0">
                <a:cs typeface="+mn-cs"/>
              </a:rPr>
              <a:t>1</a:t>
            </a:r>
            <a:endParaRPr lang="en-US" i="1" dirty="0">
              <a:cs typeface="+mn-cs"/>
            </a:endParaRPr>
          </a:p>
        </p:txBody>
      </p:sp>
      <p:sp>
        <p:nvSpPr>
          <p:cNvPr id="1918980" name="Text Box 4"/>
          <p:cNvSpPr txBox="1">
            <a:spLocks noChangeArrowheads="1"/>
          </p:cNvSpPr>
          <p:nvPr/>
        </p:nvSpPr>
        <p:spPr bwMode="auto">
          <a:xfrm>
            <a:off x="381000" y="1524000"/>
            <a:ext cx="3201988" cy="2014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err="1">
                <a:latin typeface="Courier New" charset="0"/>
                <a:ea typeface="ＭＳ Ｐゴシック" charset="0"/>
              </a:rPr>
              <a:t>int</a:t>
            </a:r>
            <a:r>
              <a:rPr lang="en-US" sz="1800" dirty="0">
                <a:latin typeface="Courier New" charset="0"/>
                <a:ea typeface="ＭＳ Ｐゴシック" charset="0"/>
              </a:rPr>
              <a:t> max(</a:t>
            </a:r>
            <a:r>
              <a:rPr lang="en-US" sz="1800" dirty="0" err="1">
                <a:latin typeface="Courier New" charset="0"/>
                <a:ea typeface="ＭＳ Ｐゴシック" charset="0"/>
              </a:rPr>
              <a:t>int</a:t>
            </a:r>
            <a:r>
              <a:rPr lang="en-US" sz="1800" dirty="0">
                <a:latin typeface="Courier New" charset="0"/>
                <a:ea typeface="ＭＳ Ｐゴシック" charset="0"/>
              </a:rPr>
              <a:t> x, </a:t>
            </a:r>
            <a:r>
              <a:rPr lang="en-US" sz="1800" dirty="0" err="1">
                <a:latin typeface="Courier New" charset="0"/>
                <a:ea typeface="ＭＳ Ｐゴシック" charset="0"/>
              </a:rPr>
              <a:t>int</a:t>
            </a:r>
            <a:r>
              <a:rPr lang="en-US" sz="1800" dirty="0">
                <a:latin typeface="Courier New" charset="0"/>
                <a:ea typeface="ＭＳ Ｐゴシック" charset="0"/>
              </a:rPr>
              <a:t> y) </a:t>
            </a:r>
          </a:p>
          <a:p>
            <a:pPr>
              <a:defRPr/>
            </a:pPr>
            <a:r>
              <a:rPr lang="en-US" sz="1800" dirty="0">
                <a:latin typeface="Courier New" charset="0"/>
                <a:ea typeface="ＭＳ Ｐゴシック" charset="0"/>
              </a:rPr>
              <a:t>{</a:t>
            </a:r>
          </a:p>
          <a:p>
            <a:pPr>
              <a:defRPr/>
            </a:pPr>
            <a:r>
              <a:rPr lang="en-US" sz="1800" dirty="0">
                <a:latin typeface="Courier New" charset="0"/>
                <a:ea typeface="ＭＳ Ｐゴシック" charset="0"/>
              </a:rPr>
              <a:t>  if (x &gt; y)</a:t>
            </a:r>
          </a:p>
          <a:p>
            <a:pPr>
              <a:defRPr/>
            </a:pPr>
            <a:r>
              <a:rPr lang="en-US" sz="1800" dirty="0">
                <a:latin typeface="Courier New" charset="0"/>
                <a:ea typeface="ＭＳ Ｐゴシック" charset="0"/>
              </a:rPr>
              <a:t>    return x;</a:t>
            </a:r>
          </a:p>
          <a:p>
            <a:pPr>
              <a:defRPr/>
            </a:pPr>
            <a:r>
              <a:rPr lang="en-US" sz="1800" dirty="0">
                <a:latin typeface="Courier New" charset="0"/>
                <a:ea typeface="ＭＳ Ｐゴシック" charset="0"/>
              </a:rPr>
              <a:t>  else</a:t>
            </a:r>
          </a:p>
          <a:p>
            <a:pPr>
              <a:defRPr/>
            </a:pPr>
            <a:r>
              <a:rPr lang="en-US" sz="1800" dirty="0">
                <a:latin typeface="Courier New" charset="0"/>
                <a:ea typeface="ＭＳ Ｐゴシック" charset="0"/>
              </a:rPr>
              <a:t>    </a:t>
            </a:r>
            <a:r>
              <a:rPr lang="en-US" sz="1800" dirty="0">
                <a:solidFill>
                  <a:srgbClr val="FF0000"/>
                </a:solidFill>
                <a:latin typeface="Courier New" charset="0"/>
                <a:ea typeface="ＭＳ Ｐゴシック" charset="0"/>
              </a:rPr>
              <a:t>return x;</a:t>
            </a:r>
          </a:p>
          <a:p>
            <a:pPr>
              <a:defRPr/>
            </a:pPr>
            <a:r>
              <a:rPr lang="en-US" sz="1800" dirty="0">
                <a:latin typeface="Courier New" charset="0"/>
                <a:ea typeface="ＭＳ Ｐゴシック"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0002" name="Rectangle 2"/>
          <p:cNvSpPr>
            <a:spLocks noGrp="1" noChangeArrowheads="1"/>
          </p:cNvSpPr>
          <p:nvPr>
            <p:ph type="title"/>
          </p:nvPr>
        </p:nvSpPr>
        <p:spPr/>
        <p:txBody>
          <a:bodyPr/>
          <a:lstStyle/>
          <a:p>
            <a:pPr eaLnBrk="1" hangingPunct="1">
              <a:defRPr/>
            </a:pPr>
            <a:r>
              <a:rPr lang="en-US">
                <a:cs typeface="+mj-cs"/>
              </a:rPr>
              <a:t>Exhaustive Testing</a:t>
            </a:r>
          </a:p>
        </p:txBody>
      </p:sp>
      <p:sp>
        <p:nvSpPr>
          <p:cNvPr id="1920003" name="Rectangle 3"/>
          <p:cNvSpPr>
            <a:spLocks noGrp="1" noChangeArrowheads="1"/>
          </p:cNvSpPr>
          <p:nvPr>
            <p:ph idx="1"/>
          </p:nvPr>
        </p:nvSpPr>
        <p:spPr/>
        <p:txBody>
          <a:bodyPr/>
          <a:lstStyle/>
          <a:p>
            <a:pPr eaLnBrk="1" hangingPunct="1"/>
            <a:r>
              <a:rPr lang="en-US" altLang="en-US" dirty="0"/>
              <a:t>Assume that the input for the </a:t>
            </a:r>
            <a:r>
              <a:rPr lang="en-US" altLang="en-US" dirty="0">
                <a:latin typeface="Courier New" panose="02070309020205020404" pitchFamily="49" charset="0"/>
              </a:rPr>
              <a:t>max </a:t>
            </a:r>
            <a:r>
              <a:rPr lang="en-US" altLang="en-US" dirty="0"/>
              <a:t>procedure was an integer array of size </a:t>
            </a:r>
            <a:r>
              <a:rPr lang="en-US" altLang="en-US" i="1" dirty="0"/>
              <a:t>n</a:t>
            </a:r>
          </a:p>
          <a:p>
            <a:pPr lvl="1" eaLnBrk="1" hangingPunct="1"/>
            <a:r>
              <a:rPr lang="en-US" altLang="en-US" dirty="0"/>
              <a:t>Number of test cases: 2</a:t>
            </a:r>
            <a:r>
              <a:rPr lang="en-US" altLang="en-US" baseline="30000" dirty="0"/>
              <a:t>32</a:t>
            </a:r>
            <a:r>
              <a:rPr lang="en-US" altLang="en-US" baseline="30000" dirty="0">
                <a:sym typeface="Symbol" panose="05050102010706020507" pitchFamily="18" charset="2"/>
              </a:rPr>
              <a:t> </a:t>
            </a:r>
            <a:r>
              <a:rPr lang="en-US" altLang="en-US" i="1" baseline="30000" dirty="0">
                <a:sym typeface="Symbol" panose="05050102010706020507" pitchFamily="18" charset="2"/>
              </a:rPr>
              <a:t>n</a:t>
            </a:r>
          </a:p>
          <a:p>
            <a:pPr lvl="1" eaLnBrk="1" hangingPunct="1"/>
            <a:endParaRPr lang="en-US" altLang="en-US" i="1" baseline="30000" dirty="0">
              <a:sym typeface="Symbol" panose="05050102010706020507" pitchFamily="18" charset="2"/>
            </a:endParaRPr>
          </a:p>
          <a:p>
            <a:pPr eaLnBrk="1" hangingPunct="1"/>
            <a:r>
              <a:rPr lang="en-US" altLang="en-US" dirty="0">
                <a:sym typeface="Symbol" panose="05050102010706020507" pitchFamily="18" charset="2"/>
              </a:rPr>
              <a:t>Assume that the size of the input array is not bounded</a:t>
            </a:r>
          </a:p>
          <a:p>
            <a:pPr lvl="1" eaLnBrk="1" hangingPunct="1"/>
            <a:r>
              <a:rPr lang="en-US" altLang="en-US" dirty="0">
                <a:sym typeface="Symbol" panose="05050102010706020507" pitchFamily="18" charset="2"/>
              </a:rPr>
              <a:t>Number of test cases: </a:t>
            </a:r>
            <a:r>
              <a:rPr lang="en-US" altLang="en-US" sz="2400" dirty="0">
                <a:sym typeface="Symbol" panose="05050102010706020507" pitchFamily="18" charset="2"/>
              </a:rPr>
              <a:t></a:t>
            </a:r>
          </a:p>
          <a:p>
            <a:pPr eaLnBrk="1" hangingPunct="1"/>
            <a:endParaRPr lang="en-US" altLang="en-US" dirty="0">
              <a:sym typeface="Symbol" panose="05050102010706020507" pitchFamily="18" charset="2"/>
            </a:endParaRPr>
          </a:p>
          <a:p>
            <a:pPr eaLnBrk="1" hangingPunct="1"/>
            <a:r>
              <a:rPr lang="en-US" altLang="en-US" dirty="0">
                <a:solidFill>
                  <a:srgbClr val="FF0000"/>
                </a:solidFill>
                <a:sym typeface="Symbol" panose="05050102010706020507" pitchFamily="18" charset="2"/>
              </a:rPr>
              <a:t>The point is, naive exhaustive testing is pretty hopeless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1026" name="Rectangle 2"/>
          <p:cNvSpPr>
            <a:spLocks noGrp="1" noChangeArrowheads="1"/>
          </p:cNvSpPr>
          <p:nvPr>
            <p:ph type="title"/>
          </p:nvPr>
        </p:nvSpPr>
        <p:spPr/>
        <p:txBody>
          <a:bodyPr/>
          <a:lstStyle/>
          <a:p>
            <a:pPr eaLnBrk="1" hangingPunct="1">
              <a:defRPr/>
            </a:pPr>
            <a:r>
              <a:rPr lang="en-US">
                <a:cs typeface="+mj-cs"/>
              </a:rPr>
              <a:t>Random Testing</a:t>
            </a:r>
          </a:p>
        </p:txBody>
      </p:sp>
      <p:sp>
        <p:nvSpPr>
          <p:cNvPr id="1921027" name="Rectangle 3"/>
          <p:cNvSpPr>
            <a:spLocks noGrp="1" noChangeArrowheads="1"/>
          </p:cNvSpPr>
          <p:nvPr>
            <p:ph idx="1"/>
          </p:nvPr>
        </p:nvSpPr>
        <p:spPr/>
        <p:txBody>
          <a:bodyPr/>
          <a:lstStyle/>
          <a:p>
            <a:pPr eaLnBrk="1" hangingPunct="1">
              <a:defRPr/>
            </a:pPr>
            <a:r>
              <a:rPr lang="en-US" dirty="0">
                <a:cs typeface="+mn-cs"/>
              </a:rPr>
              <a:t>Use a random number generator to generate test cases</a:t>
            </a:r>
          </a:p>
          <a:p>
            <a:pPr eaLnBrk="1" hangingPunct="1">
              <a:defRPr/>
            </a:pPr>
            <a:endParaRPr lang="en-US" dirty="0">
              <a:cs typeface="+mn-cs"/>
            </a:endParaRPr>
          </a:p>
          <a:p>
            <a:pPr eaLnBrk="1" hangingPunct="1">
              <a:defRPr/>
            </a:pPr>
            <a:r>
              <a:rPr lang="en-US" dirty="0">
                <a:cs typeface="+mn-cs"/>
              </a:rPr>
              <a:t>Derive estimates for the reliability of the software using some probabilistic analysis</a:t>
            </a:r>
          </a:p>
          <a:p>
            <a:pPr eaLnBrk="1" hangingPunct="1">
              <a:defRPr/>
            </a:pPr>
            <a:endParaRPr lang="en-US" dirty="0">
              <a:cs typeface="+mn-cs"/>
            </a:endParaRPr>
          </a:p>
          <a:p>
            <a:pPr eaLnBrk="1" hangingPunct="1">
              <a:defRPr/>
            </a:pPr>
            <a:r>
              <a:rPr lang="en-US" dirty="0">
                <a:cs typeface="+mn-cs"/>
              </a:rPr>
              <a:t>Coverage is a problem</a:t>
            </a:r>
          </a:p>
          <a:p>
            <a:pPr lvl="1" eaLnBrk="1" hangingPunct="1">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2050" name="Rectangle 2"/>
          <p:cNvSpPr>
            <a:spLocks noGrp="1" noChangeArrowheads="1"/>
          </p:cNvSpPr>
          <p:nvPr>
            <p:ph type="title"/>
          </p:nvPr>
        </p:nvSpPr>
        <p:spPr/>
        <p:txBody>
          <a:bodyPr/>
          <a:lstStyle/>
          <a:p>
            <a:pPr eaLnBrk="1" hangingPunct="1">
              <a:defRPr/>
            </a:pPr>
            <a:r>
              <a:rPr lang="en-US">
                <a:cs typeface="+mj-cs"/>
              </a:rPr>
              <a:t>Generating Test Cases Randomly</a:t>
            </a:r>
          </a:p>
        </p:txBody>
      </p:sp>
      <p:sp>
        <p:nvSpPr>
          <p:cNvPr id="1922051" name="Rectangle 3"/>
          <p:cNvSpPr>
            <a:spLocks noGrp="1" noChangeArrowheads="1"/>
          </p:cNvSpPr>
          <p:nvPr>
            <p:ph idx="1"/>
          </p:nvPr>
        </p:nvSpPr>
        <p:spPr>
          <a:xfrm>
            <a:off x="3748088" y="1231900"/>
            <a:ext cx="5014912" cy="5006975"/>
          </a:xfrm>
        </p:spPr>
        <p:txBody>
          <a:bodyPr/>
          <a:lstStyle/>
          <a:p>
            <a:pPr marL="381000" indent="-381000" eaLnBrk="1" hangingPunct="1">
              <a:defRPr/>
            </a:pPr>
            <a:r>
              <a:rPr lang="en-US">
                <a:cs typeface="+mn-cs"/>
              </a:rPr>
              <a:t>If we pick test cases randomly it is unlikely that we will pick a case where x and y have the same value</a:t>
            </a:r>
          </a:p>
          <a:p>
            <a:pPr marL="381000" indent="-381000" eaLnBrk="1" hangingPunct="1">
              <a:defRPr/>
            </a:pPr>
            <a:r>
              <a:rPr lang="en-US">
                <a:cs typeface="+mn-cs"/>
              </a:rPr>
              <a:t>If x and y can take 2</a:t>
            </a:r>
            <a:r>
              <a:rPr lang="en-US" baseline="30000">
                <a:cs typeface="+mn-cs"/>
              </a:rPr>
              <a:t>32</a:t>
            </a:r>
            <a:r>
              <a:rPr lang="en-US">
                <a:cs typeface="+mn-cs"/>
              </a:rPr>
              <a:t> different values, there are 2</a:t>
            </a:r>
            <a:r>
              <a:rPr lang="en-US" baseline="30000">
                <a:cs typeface="+mn-cs"/>
              </a:rPr>
              <a:t>64</a:t>
            </a:r>
            <a:r>
              <a:rPr lang="en-US">
                <a:cs typeface="+mn-cs"/>
              </a:rPr>
              <a:t> possible test cases. In 2</a:t>
            </a:r>
            <a:r>
              <a:rPr lang="en-US" baseline="30000">
                <a:cs typeface="+mn-cs"/>
              </a:rPr>
              <a:t>32</a:t>
            </a:r>
            <a:r>
              <a:rPr lang="en-US">
                <a:cs typeface="+mn-cs"/>
              </a:rPr>
              <a:t> of them x and y are equal </a:t>
            </a:r>
          </a:p>
          <a:p>
            <a:pPr marL="838200" lvl="1" indent="-381000" eaLnBrk="1" hangingPunct="1">
              <a:defRPr/>
            </a:pPr>
            <a:r>
              <a:rPr lang="en-US"/>
              <a:t>probability of picking a case where x is equal to y is 2</a:t>
            </a:r>
            <a:r>
              <a:rPr lang="en-US" baseline="30000"/>
              <a:t>-32</a:t>
            </a:r>
          </a:p>
          <a:p>
            <a:pPr marL="381000" indent="-381000" eaLnBrk="1" hangingPunct="1">
              <a:defRPr/>
            </a:pPr>
            <a:r>
              <a:rPr lang="en-US">
                <a:cs typeface="+mn-cs"/>
              </a:rPr>
              <a:t>It is not a good idea to pick the test cases randomly (with uniform distribution) in this case</a:t>
            </a:r>
          </a:p>
          <a:p>
            <a:pPr marL="381000" indent="-381000" eaLnBrk="1" hangingPunct="1">
              <a:defRPr/>
            </a:pPr>
            <a:r>
              <a:rPr lang="en-US">
                <a:cs typeface="+mn-cs"/>
              </a:rPr>
              <a:t>So, naive random testing is pretty hopeless too</a:t>
            </a:r>
          </a:p>
        </p:txBody>
      </p:sp>
      <p:sp>
        <p:nvSpPr>
          <p:cNvPr id="1922052" name="Text Box 4"/>
          <p:cNvSpPr txBox="1">
            <a:spLocks noChangeArrowheads="1"/>
          </p:cNvSpPr>
          <p:nvPr/>
        </p:nvSpPr>
        <p:spPr bwMode="auto">
          <a:xfrm>
            <a:off x="152400" y="1371600"/>
            <a:ext cx="3887788" cy="256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bool isEqual(int x, int y) </a:t>
            </a:r>
          </a:p>
          <a:p>
            <a:pPr>
              <a:defRPr/>
            </a:pPr>
            <a:r>
              <a:rPr lang="en-US" sz="1800">
                <a:latin typeface="Courier New" charset="0"/>
                <a:ea typeface="ＭＳ Ｐゴシック" charset="0"/>
              </a:rPr>
              <a:t>{</a:t>
            </a:r>
          </a:p>
          <a:p>
            <a:pPr>
              <a:defRPr/>
            </a:pPr>
            <a:r>
              <a:rPr lang="en-US" sz="1800">
                <a:latin typeface="Courier New" charset="0"/>
                <a:ea typeface="ＭＳ Ｐゴシック" charset="0"/>
              </a:rPr>
              <a:t>  if (x = y)</a:t>
            </a:r>
          </a:p>
          <a:p>
            <a:pPr>
              <a:defRPr/>
            </a:pPr>
            <a:r>
              <a:rPr lang="en-US" sz="1800">
                <a:latin typeface="Courier New" charset="0"/>
                <a:ea typeface="ＭＳ Ｐゴシック" charset="0"/>
              </a:rPr>
              <a:t>    z := false;</a:t>
            </a:r>
          </a:p>
          <a:p>
            <a:pPr>
              <a:defRPr/>
            </a:pPr>
            <a:r>
              <a:rPr lang="en-US" sz="1800">
                <a:latin typeface="Courier New" charset="0"/>
                <a:ea typeface="ＭＳ Ｐゴシック" charset="0"/>
              </a:rPr>
              <a:t>  else</a:t>
            </a:r>
          </a:p>
          <a:p>
            <a:pPr>
              <a:defRPr/>
            </a:pPr>
            <a:r>
              <a:rPr lang="en-US" sz="1800">
                <a:latin typeface="Courier New" charset="0"/>
                <a:ea typeface="ＭＳ Ｐゴシック" charset="0"/>
              </a:rPr>
              <a:t>    z := false;</a:t>
            </a:r>
          </a:p>
          <a:p>
            <a:pPr>
              <a:defRPr/>
            </a:pPr>
            <a:r>
              <a:rPr lang="en-US" sz="1800">
                <a:latin typeface="Courier New" charset="0"/>
                <a:ea typeface="ＭＳ Ｐゴシック" charset="0"/>
              </a:rPr>
              <a:t>  return z;</a:t>
            </a:r>
          </a:p>
          <a:p>
            <a:pPr>
              <a:defRPr/>
            </a:pPr>
            <a:r>
              <a:rPr lang="en-US" sz="1800">
                <a:latin typeface="Courier New" charset="0"/>
                <a:ea typeface="ＭＳ Ｐゴシック" charset="0"/>
              </a:rPr>
              <a:t>}</a:t>
            </a:r>
          </a:p>
          <a:p>
            <a:pPr>
              <a:defRPr/>
            </a:pPr>
            <a:endParaRPr lang="en-US" sz="1800">
              <a:latin typeface="Courier New" charset="0"/>
              <a:ea typeface="ＭＳ Ｐゴシック"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11481</TotalTime>
  <Words>4360</Words>
  <Application>Microsoft Macintosh PowerPoint</Application>
  <PresentationFormat>On-screen Show (4:3)</PresentationFormat>
  <Paragraphs>593</Paragraphs>
  <Slides>43</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ＭＳ Ｐゴシック</vt:lpstr>
      <vt:lpstr>游ゴシック</vt:lpstr>
      <vt:lpstr>Arial</vt:lpstr>
      <vt:lpstr>Calibri</vt:lpstr>
      <vt:lpstr>Calibri Light</vt:lpstr>
      <vt:lpstr>Courier New</vt:lpstr>
      <vt:lpstr>Symbol</vt:lpstr>
      <vt:lpstr>Times New Roman</vt:lpstr>
      <vt:lpstr>Office Theme</vt:lpstr>
      <vt:lpstr>Software Testing</vt:lpstr>
      <vt:lpstr>Verification, Validation, Testing</vt:lpstr>
      <vt:lpstr>Software Testing</vt:lpstr>
      <vt:lpstr>Testing Software is Hard</vt:lpstr>
      <vt:lpstr>Some Definitions</vt:lpstr>
      <vt:lpstr>Exhaustive Testing is Hard</vt:lpstr>
      <vt:lpstr>Exhaustive Testing</vt:lpstr>
      <vt:lpstr>Random Testing</vt:lpstr>
      <vt:lpstr>Generating Test Cases Randomly</vt:lpstr>
      <vt:lpstr>Types of Testing </vt:lpstr>
      <vt:lpstr>Functional Testing, Black-Box Testing</vt:lpstr>
      <vt:lpstr>Domain Testing</vt:lpstr>
      <vt:lpstr>Equivalence Classes</vt:lpstr>
      <vt:lpstr>Testing Boundary Conditions</vt:lpstr>
      <vt:lpstr>Testing Boundary Conditions</vt:lpstr>
      <vt:lpstr>Structural Testing, White-Box Testing</vt:lpstr>
      <vt:lpstr>Coverage Metrics</vt:lpstr>
      <vt:lpstr>Statement Coverage</vt:lpstr>
      <vt:lpstr>Statement Coverage</vt:lpstr>
      <vt:lpstr>Statement vs. Branch Coverage</vt:lpstr>
      <vt:lpstr>Branch Coverage</vt:lpstr>
      <vt:lpstr>Path Coverage</vt:lpstr>
      <vt:lpstr>Path Coverage</vt:lpstr>
      <vt:lpstr>Path Coverage</vt:lpstr>
      <vt:lpstr>Path Coverage</vt:lpstr>
      <vt:lpstr>Condition Coverage</vt:lpstr>
      <vt:lpstr>Condition Coverage</vt:lpstr>
      <vt:lpstr>Types of Testing</vt:lpstr>
      <vt:lpstr>Unit Testing</vt:lpstr>
      <vt:lpstr>Drivers and Stubs</vt:lpstr>
      <vt:lpstr>Drivers and Stubs</vt:lpstr>
      <vt:lpstr>Integration Testing</vt:lpstr>
      <vt:lpstr>Module Structure</vt:lpstr>
      <vt:lpstr>Bottom-Up Integration</vt:lpstr>
      <vt:lpstr>Bottom-up Integration</vt:lpstr>
      <vt:lpstr>Top-down Integration</vt:lpstr>
      <vt:lpstr>Top-down Integration</vt:lpstr>
      <vt:lpstr>Other Approaches to Integration</vt:lpstr>
      <vt:lpstr>System Testing, Acceptance Testing</vt:lpstr>
      <vt:lpstr>System Testing, Acceptance Testing</vt:lpstr>
      <vt:lpstr>Regression testing</vt:lpstr>
      <vt:lpstr>Test Driven Development</vt:lpstr>
      <vt:lpstr>Mutation Analysis</vt:lpstr>
    </vt:vector>
  </TitlesOfParts>
  <Company>University of California, Santa Barbara</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Tevfik Bultan</dc:creator>
  <cp:lastModifiedBy>Baishakhi Ray</cp:lastModifiedBy>
  <cp:revision>1160</cp:revision>
  <dcterms:created xsi:type="dcterms:W3CDTF">2000-09-25T20:15:58Z</dcterms:created>
  <dcterms:modified xsi:type="dcterms:W3CDTF">2018-03-13T13:09:04Z</dcterms:modified>
</cp:coreProperties>
</file>