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89" r:id="rId7"/>
    <p:sldId id="260" r:id="rId8"/>
    <p:sldId id="261" r:id="rId9"/>
    <p:sldId id="262" r:id="rId10"/>
    <p:sldId id="263" r:id="rId11"/>
    <p:sldId id="266" r:id="rId12"/>
    <p:sldId id="265" r:id="rId13"/>
    <p:sldId id="288" r:id="rId14"/>
    <p:sldId id="281" r:id="rId15"/>
    <p:sldId id="282" r:id="rId16"/>
    <p:sldId id="286" r:id="rId17"/>
    <p:sldId id="268" r:id="rId18"/>
    <p:sldId id="280" r:id="rId19"/>
    <p:sldId id="269" r:id="rId20"/>
    <p:sldId id="270" r:id="rId21"/>
    <p:sldId id="290" r:id="rId22"/>
    <p:sldId id="272" r:id="rId23"/>
    <p:sldId id="273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8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8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3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9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1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4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BD988-7380-CE45-A6DD-23E7651A63A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Fuzzing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527" y="3767669"/>
            <a:ext cx="72136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Baishakhi</a:t>
            </a:r>
            <a:r>
              <a:rPr lang="en-US" dirty="0"/>
              <a:t> Ray</a:t>
            </a:r>
          </a:p>
          <a:p>
            <a:endParaRPr lang="en-US" dirty="0"/>
          </a:p>
          <a:p>
            <a:r>
              <a:rPr lang="en-US" sz="2400" dirty="0"/>
              <a:t>*Acknowledgements: Suman Jana, Dawn Song, </a:t>
            </a:r>
            <a:r>
              <a:rPr lang="en-US" sz="2400" dirty="0" err="1"/>
              <a:t>Kostya</a:t>
            </a:r>
            <a:r>
              <a:rPr lang="en-US" sz="2400" dirty="0"/>
              <a:t> </a:t>
            </a:r>
            <a:r>
              <a:rPr lang="en-US" sz="2400" dirty="0" err="1"/>
              <a:t>Serebryany</a:t>
            </a:r>
            <a:r>
              <a:rPr lang="en-US" sz="2400" dirty="0"/>
              <a:t>,</a:t>
            </a:r>
          </a:p>
          <a:p>
            <a:r>
              <a:rPr lang="en-US" sz="2400" dirty="0"/>
              <a:t>Peter </a:t>
            </a:r>
            <a:r>
              <a:rPr lang="en-US" sz="2400" dirty="0" err="1"/>
              <a:t>Collingbourne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2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Mutation-based fuzzing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easy  to setup and automate</a:t>
            </a:r>
          </a:p>
          <a:p>
            <a:r>
              <a:rPr lang="en-US" dirty="0"/>
              <a:t>Little or no file format knowledge is required</a:t>
            </a:r>
          </a:p>
          <a:p>
            <a:r>
              <a:rPr lang="en-US" dirty="0"/>
              <a:t>Limited by initial corpus</a:t>
            </a:r>
          </a:p>
          <a:p>
            <a:r>
              <a:rPr lang="en-US" dirty="0"/>
              <a:t>May fail for protocols with checksums, those which depend on challenge</a:t>
            </a:r>
          </a:p>
        </p:txBody>
      </p:sp>
    </p:spTree>
    <p:extLst>
      <p:ext uri="{BB962C8B-B14F-4D97-AF65-F5344CB8AC3E}">
        <p14:creationId xmlns:p14="http://schemas.microsoft.com/office/powerpoint/2010/main" val="153032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715"/>
            <a:ext cx="8229600" cy="1143000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Enhancement II: 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Generation-Based Fuzzing</a:t>
            </a:r>
            <a:br>
              <a:rPr lang="en-US" dirty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97994"/>
          </a:xfrm>
        </p:spPr>
        <p:txBody>
          <a:bodyPr>
            <a:normAutofit/>
          </a:bodyPr>
          <a:lstStyle/>
          <a:p>
            <a:r>
              <a:rPr lang="en-US" sz="2800" dirty="0"/>
              <a:t>Test cases are generated from some description of the input format: RFC, documentation, etc.</a:t>
            </a:r>
          </a:p>
          <a:p>
            <a:pPr marL="457200" lvl="1" indent="0">
              <a:buNone/>
            </a:pPr>
            <a:r>
              <a:rPr lang="en-US" sz="2400" dirty="0"/>
              <a:t>–  Using specified protocols/file format info</a:t>
            </a:r>
          </a:p>
          <a:p>
            <a:pPr marL="457200" lvl="1" indent="0">
              <a:buNone/>
            </a:pPr>
            <a:r>
              <a:rPr lang="en-US" sz="2400" dirty="0"/>
              <a:t>–  E.g., SPIKE by Immunity</a:t>
            </a:r>
          </a:p>
          <a:p>
            <a:pPr marL="514350" indent="-457200"/>
            <a:r>
              <a:rPr lang="en-US" sz="2800" dirty="0"/>
              <a:t>Anomalies are added to each possible spot in the inputs</a:t>
            </a:r>
          </a:p>
          <a:p>
            <a:pPr marL="514350" indent="-457200"/>
            <a:r>
              <a:rPr lang="en-US" sz="2800" dirty="0"/>
              <a:t>Knowledge of protocol should give better results than random fuzzing</a:t>
            </a:r>
          </a:p>
        </p:txBody>
      </p:sp>
      <p:pic>
        <p:nvPicPr>
          <p:cNvPr id="4" name="Picture 3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7" y="5349518"/>
            <a:ext cx="745068" cy="1004586"/>
          </a:xfrm>
          <a:prstGeom prst="rect">
            <a:avLst/>
          </a:prstGeom>
        </p:spPr>
      </p:pic>
      <p:pic>
        <p:nvPicPr>
          <p:cNvPr id="5" name="Picture 4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17" y="5349518"/>
            <a:ext cx="547332" cy="7379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866453" y="5843678"/>
            <a:ext cx="504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ata-management-interface-symbol-with-gears-and-binary-code-numbers_318-523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547" y="5588512"/>
            <a:ext cx="881958" cy="881958"/>
          </a:xfrm>
          <a:prstGeom prst="rect">
            <a:avLst/>
          </a:prstGeom>
        </p:spPr>
      </p:pic>
      <p:pic>
        <p:nvPicPr>
          <p:cNvPr id="13" name="Picture 12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875" y="5278696"/>
            <a:ext cx="595849" cy="80339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174724" y="5823654"/>
            <a:ext cx="506743" cy="1216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63425" y="5843680"/>
            <a:ext cx="3623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stock-vector-lettering-crash-accident-incident-comic-text-sound-effects-vector-bubble-icon-speech-phrase-53674168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19" y="5347217"/>
            <a:ext cx="889000" cy="9285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0812" y="6336463"/>
            <a:ext cx="157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Input spec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4896" y="6354812"/>
            <a:ext cx="2294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Generated inputs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0749" y="6362777"/>
            <a:ext cx="265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Run test program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38720" y="5281803"/>
            <a:ext cx="57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?</a:t>
            </a:r>
          </a:p>
        </p:txBody>
      </p:sp>
      <p:pic>
        <p:nvPicPr>
          <p:cNvPr id="26" name="Picture 25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17" y="5501918"/>
            <a:ext cx="547332" cy="737975"/>
          </a:xfrm>
          <a:prstGeom prst="rect">
            <a:avLst/>
          </a:prstGeom>
        </p:spPr>
      </p:pic>
      <p:pic>
        <p:nvPicPr>
          <p:cNvPr id="27" name="Picture 26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17" y="5654318"/>
            <a:ext cx="547332" cy="73797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2237213" y="5837309"/>
            <a:ext cx="504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5720" y="5601395"/>
            <a:ext cx="81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RFC</a:t>
            </a:r>
          </a:p>
        </p:txBody>
      </p:sp>
    </p:spTree>
    <p:extLst>
      <p:ext uri="{BB962C8B-B14F-4D97-AF65-F5344CB8AC3E}">
        <p14:creationId xmlns:p14="http://schemas.microsoft.com/office/powerpoint/2010/main" val="20999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Enhancement II: 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Generation-Based Fuzzing</a:t>
            </a:r>
            <a:br>
              <a:rPr lang="en-US" dirty="0">
                <a:solidFill>
                  <a:srgbClr val="FF6600"/>
                </a:solidFill>
              </a:rPr>
            </a:br>
            <a:endParaRPr lang="en-US" dirty="0"/>
          </a:p>
        </p:txBody>
      </p:sp>
      <p:pic>
        <p:nvPicPr>
          <p:cNvPr id="6" name="Content Placeholder 5" descr="Screen Shot 2017-02-08 at 12.22.5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77" b="-3677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2469564" y="6075364"/>
            <a:ext cx="384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Sample PNG spec </a:t>
            </a:r>
          </a:p>
        </p:txBody>
      </p:sp>
    </p:spTree>
    <p:extLst>
      <p:ext uri="{BB962C8B-B14F-4D97-AF65-F5344CB8AC3E}">
        <p14:creationId xmlns:p14="http://schemas.microsoft.com/office/powerpoint/2010/main" val="335976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Mutation-based vs. Generation-based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Mutation-based </a:t>
            </a:r>
            <a:r>
              <a:rPr lang="en-US" dirty="0" err="1"/>
              <a:t>fuzzer</a:t>
            </a:r>
            <a:endParaRPr lang="en-US" dirty="0"/>
          </a:p>
          <a:p>
            <a:pPr lvl="1"/>
            <a:r>
              <a:rPr lang="en-US" dirty="0"/>
              <a:t>Pros: Easy to set up and automate, little to no knowledge of input format required</a:t>
            </a:r>
          </a:p>
          <a:p>
            <a:pPr lvl="1"/>
            <a:r>
              <a:rPr lang="en-US" dirty="0"/>
              <a:t>Cons: Limited by initial corpus, may fall for protocols with checksums and other hard checks</a:t>
            </a:r>
          </a:p>
          <a:p>
            <a:r>
              <a:rPr lang="en-US" dirty="0"/>
              <a:t>Generation-based </a:t>
            </a:r>
            <a:r>
              <a:rPr lang="en-US" dirty="0" err="1"/>
              <a:t>fuzzers</a:t>
            </a:r>
            <a:endParaRPr lang="en-US" dirty="0"/>
          </a:p>
          <a:p>
            <a:pPr lvl="1"/>
            <a:r>
              <a:rPr lang="en-US" dirty="0"/>
              <a:t>Pros: Completeness, can deal with complex </a:t>
            </a:r>
            <a:r>
              <a:rPr lang="en-US" dirty="0" err="1"/>
              <a:t>dependncies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, checksum)</a:t>
            </a:r>
          </a:p>
          <a:p>
            <a:pPr lvl="1"/>
            <a:r>
              <a:rPr lang="en-US" dirty="0"/>
              <a:t>Cons: writing generators is hard, performance depends on the quality of the spec</a:t>
            </a:r>
          </a:p>
        </p:txBody>
      </p:sp>
    </p:spTree>
    <p:extLst>
      <p:ext uri="{BB962C8B-B14F-4D97-AF65-F5344CB8AC3E}">
        <p14:creationId xmlns:p14="http://schemas.microsoft.com/office/powerpoint/2010/main" val="34710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How much fuzzing is enough?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Mutation-based-</a:t>
            </a:r>
            <a:r>
              <a:rPr lang="en-US" dirty="0" err="1"/>
              <a:t>fuzzers</a:t>
            </a:r>
            <a:r>
              <a:rPr lang="en-US" dirty="0"/>
              <a:t> may generate an infinite number of test cases. When has the </a:t>
            </a:r>
            <a:r>
              <a:rPr lang="en-US" dirty="0" err="1"/>
              <a:t>fuzzer</a:t>
            </a:r>
            <a:r>
              <a:rPr lang="en-US" dirty="0"/>
              <a:t> run long enough? </a:t>
            </a:r>
          </a:p>
          <a:p>
            <a:r>
              <a:rPr lang="en-US" dirty="0"/>
              <a:t>Generation-based </a:t>
            </a:r>
            <a:r>
              <a:rPr lang="en-US" dirty="0" err="1"/>
              <a:t>fuzzers</a:t>
            </a:r>
            <a:r>
              <a:rPr lang="en-US" dirty="0"/>
              <a:t> may generate a finite number of test cases. What happens when they’re all run and no bugs are found?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7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Code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answers to these questions lie in </a:t>
            </a:r>
            <a:r>
              <a:rPr lang="en-US" i="1" dirty="0"/>
              <a:t>code coverage : statement, </a:t>
            </a:r>
            <a:r>
              <a:rPr lang="en-US" i="1" dirty="0" err="1"/>
              <a:t>branch,path</a:t>
            </a:r>
            <a:endParaRPr lang="en-US" dirty="0"/>
          </a:p>
          <a:p>
            <a:r>
              <a:rPr lang="en-US" dirty="0"/>
              <a:t>Code coverage is a metric that can be used to determine how much code has been executed. </a:t>
            </a:r>
          </a:p>
          <a:p>
            <a:r>
              <a:rPr lang="en-US" dirty="0"/>
              <a:t>Data can be obtained using a variety of profiling tools. e.g. </a:t>
            </a:r>
            <a:r>
              <a:rPr lang="en-US" dirty="0" err="1"/>
              <a:t>gcov</a:t>
            </a:r>
            <a:r>
              <a:rPr lang="en-US" dirty="0"/>
              <a:t>, </a:t>
            </a:r>
            <a:r>
              <a:rPr lang="en-US" dirty="0" err="1"/>
              <a:t>lcov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6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Benefits of Code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answer the following questions</a:t>
            </a:r>
          </a:p>
          <a:p>
            <a:pPr marL="457200" lvl="1" indent="0">
              <a:buNone/>
            </a:pPr>
            <a:r>
              <a:rPr lang="en-US" dirty="0"/>
              <a:t>– </a:t>
            </a:r>
            <a:r>
              <a:rPr lang="en-US" sz="3200" dirty="0"/>
              <a:t>How good is an initial file? </a:t>
            </a:r>
          </a:p>
          <a:p>
            <a:pPr marL="457200" lvl="1" indent="0">
              <a:buNone/>
            </a:pPr>
            <a:r>
              <a:rPr lang="en-US" sz="3200" dirty="0"/>
              <a:t>– Am I getting stuck somewhere?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>
                <a:latin typeface="American Typewriter"/>
                <a:cs typeface="American Typewriter"/>
              </a:rPr>
              <a:t> if (packet[0x10] &lt; 7) { //</a:t>
            </a:r>
            <a:r>
              <a:rPr lang="en-US" i="1" dirty="0">
                <a:latin typeface="American Typewriter"/>
                <a:cs typeface="American Typewriter"/>
              </a:rPr>
              <a:t>hot path</a:t>
            </a:r>
            <a:br>
              <a:rPr lang="en-US" i="1" dirty="0">
                <a:latin typeface="American Typewriter"/>
                <a:cs typeface="American Typewriter"/>
              </a:rPr>
            </a:br>
            <a:r>
              <a:rPr lang="en-US" dirty="0">
                <a:latin typeface="American Typewriter"/>
                <a:cs typeface="American Typewriter"/>
              </a:rPr>
              <a:t>   } else { //</a:t>
            </a:r>
            <a:r>
              <a:rPr lang="en-US" i="1" dirty="0">
                <a:latin typeface="American Typewriter"/>
                <a:cs typeface="American Typewriter"/>
              </a:rPr>
              <a:t>cold path </a:t>
            </a:r>
            <a:r>
              <a:rPr lang="en-US" dirty="0">
                <a:latin typeface="American Typewriter"/>
                <a:cs typeface="American Typewriter"/>
              </a:rPr>
              <a:t>}</a:t>
            </a:r>
          </a:p>
          <a:p>
            <a:pPr lvl="1"/>
            <a:r>
              <a:rPr lang="en-US" sz="3200" dirty="0"/>
              <a:t>How good is </a:t>
            </a:r>
            <a:r>
              <a:rPr lang="en-US" sz="3200" dirty="0" err="1"/>
              <a:t>fuzzerX</a:t>
            </a:r>
            <a:r>
              <a:rPr lang="en-US" sz="3200" dirty="0"/>
              <a:t> vs. </a:t>
            </a:r>
            <a:r>
              <a:rPr lang="en-US" sz="3200" dirty="0" err="1"/>
              <a:t>fuzzerY</a:t>
            </a:r>
            <a:endParaRPr lang="en-US" sz="3200" dirty="0"/>
          </a:p>
          <a:p>
            <a:pPr lvl="1"/>
            <a:r>
              <a:rPr lang="en-US" sz="3200" dirty="0"/>
              <a:t>Am I getting benefits by running multiple </a:t>
            </a:r>
            <a:r>
              <a:rPr lang="en-US" sz="3200" dirty="0" err="1"/>
              <a:t>fuzzers</a:t>
            </a:r>
            <a:r>
              <a:rPr lang="en-US" sz="32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7576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Enhancement III: 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Coverage-guided gray-box fuzzing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mutation-based fuzzing</a:t>
            </a:r>
          </a:p>
          <a:p>
            <a:pPr lvl="1"/>
            <a:r>
              <a:rPr lang="en-US"/>
              <a:t>Run </a:t>
            </a:r>
            <a:r>
              <a:rPr lang="en-US" dirty="0"/>
              <a:t>mutated inputs on instrumented program and measure code coverage</a:t>
            </a:r>
          </a:p>
          <a:p>
            <a:pPr lvl="1"/>
            <a:r>
              <a:rPr lang="en-US" dirty="0"/>
              <a:t>Search for mutants that result in coverage increase</a:t>
            </a:r>
          </a:p>
          <a:p>
            <a:pPr lvl="1"/>
            <a:r>
              <a:rPr lang="en-US" dirty="0"/>
              <a:t>Often use genetic algorithms, i.e., try random mutations on test corpus and only add mutants  to the corpus if coverage increases</a:t>
            </a:r>
          </a:p>
          <a:p>
            <a:pPr lvl="1"/>
            <a:r>
              <a:rPr lang="en-US" dirty="0"/>
              <a:t>Examples:  AFL, </a:t>
            </a:r>
            <a:r>
              <a:rPr lang="en-US" dirty="0" err="1"/>
              <a:t>libfuzzer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5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American Fuzzy Lop (AFL)</a:t>
            </a:r>
          </a:p>
        </p:txBody>
      </p:sp>
      <p:pic>
        <p:nvPicPr>
          <p:cNvPr id="4" name="Picture 3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11" y="2199918"/>
            <a:ext cx="547332" cy="737975"/>
          </a:xfrm>
          <a:prstGeom prst="rect">
            <a:avLst/>
          </a:prstGeom>
        </p:spPr>
      </p:pic>
      <p:pic>
        <p:nvPicPr>
          <p:cNvPr id="5" name="Picture 4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11" y="2352318"/>
            <a:ext cx="547332" cy="737975"/>
          </a:xfrm>
          <a:prstGeom prst="rect">
            <a:avLst/>
          </a:prstGeom>
        </p:spPr>
      </p:pic>
      <p:pic>
        <p:nvPicPr>
          <p:cNvPr id="6" name="Picture 5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11" y="2504718"/>
            <a:ext cx="547332" cy="737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1281" y="3268137"/>
            <a:ext cx="1975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Input </a:t>
            </a:r>
          </a:p>
          <a:p>
            <a:pPr algn="ctr"/>
            <a:r>
              <a:rPr lang="en-US" sz="2200" dirty="0"/>
              <a:t>queue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00673" y="2692400"/>
            <a:ext cx="343933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804" y="2251588"/>
            <a:ext cx="1337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Seed </a:t>
            </a:r>
          </a:p>
          <a:p>
            <a:pPr algn="ctr"/>
            <a:r>
              <a:rPr lang="en-US" sz="2200" dirty="0"/>
              <a:t>inputs</a:t>
            </a:r>
          </a:p>
        </p:txBody>
      </p:sp>
      <p:pic>
        <p:nvPicPr>
          <p:cNvPr id="12" name="Picture 11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2" y="2352318"/>
            <a:ext cx="547332" cy="7379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472282" y="2692399"/>
            <a:ext cx="406399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05219" y="3222026"/>
            <a:ext cx="1975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Next input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89890" y="2692401"/>
            <a:ext cx="321711" cy="843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04759" y="2352318"/>
            <a:ext cx="1363137" cy="6687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Mutation</a:t>
            </a:r>
          </a:p>
        </p:txBody>
      </p:sp>
      <p:pic>
        <p:nvPicPr>
          <p:cNvPr id="17" name="Picture 16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10" y="1461943"/>
            <a:ext cx="547332" cy="73797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0" name="Picture 19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08" y="2366305"/>
            <a:ext cx="547332" cy="73797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1" name="Picture 20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38" y="3351657"/>
            <a:ext cx="547332" cy="7379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2" name="Oval 21"/>
          <p:cNvSpPr/>
          <p:nvPr/>
        </p:nvSpPr>
        <p:spPr>
          <a:xfrm>
            <a:off x="6129882" y="1727201"/>
            <a:ext cx="369329" cy="2709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63748" y="2599228"/>
            <a:ext cx="369329" cy="27093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77479" y="3551312"/>
            <a:ext cx="369329" cy="27093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37224" y="1862667"/>
            <a:ext cx="321720" cy="33725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03364" y="3139678"/>
            <a:ext cx="355580" cy="41163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0295" y="2735293"/>
            <a:ext cx="457191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76536" y="1942980"/>
            <a:ext cx="1845733" cy="1431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Execute against instrumented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637876" y="2700831"/>
            <a:ext cx="304791" cy="1753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654806" y="3449719"/>
            <a:ext cx="287861" cy="22915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54806" y="1790583"/>
            <a:ext cx="237065" cy="20755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Diamond 44"/>
          <p:cNvSpPr/>
          <p:nvPr/>
        </p:nvSpPr>
        <p:spPr>
          <a:xfrm>
            <a:off x="3202694" y="3868248"/>
            <a:ext cx="3008656" cy="202455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branch/edge coverage increased?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941744" y="3406875"/>
            <a:ext cx="0" cy="1436062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5" idx="3"/>
          </p:cNvCxnSpPr>
          <p:nvPr/>
        </p:nvCxnSpPr>
        <p:spPr>
          <a:xfrm flipH="1">
            <a:off x="6211350" y="4842937"/>
            <a:ext cx="1730394" cy="3759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1"/>
          </p:cNvCxnSpPr>
          <p:nvPr/>
        </p:nvCxnSpPr>
        <p:spPr>
          <a:xfrm flipH="1">
            <a:off x="2118943" y="4880527"/>
            <a:ext cx="1083751" cy="0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118943" y="4105311"/>
            <a:ext cx="0" cy="79688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0370" y="4834466"/>
            <a:ext cx="4707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Add mutant </a:t>
            </a:r>
          </a:p>
          <a:p>
            <a:pPr algn="ctr"/>
            <a:r>
              <a:rPr lang="en-US" sz="2200" dirty="0"/>
              <a:t>to the queue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41111" y="5499783"/>
            <a:ext cx="2904086" cy="1107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Periodically </a:t>
            </a:r>
            <a:r>
              <a:rPr lang="en-US" sz="2200" dirty="0" err="1">
                <a:solidFill>
                  <a:schemeClr val="bg1"/>
                </a:solidFill>
              </a:rPr>
              <a:t>cqlls</a:t>
            </a:r>
            <a:r>
              <a:rPr lang="en-US" sz="2200" dirty="0">
                <a:solidFill>
                  <a:schemeClr val="bg1"/>
                </a:solidFill>
              </a:rPr>
              <a:t> the queue without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affecting total coverage  </a:t>
            </a:r>
          </a:p>
        </p:txBody>
      </p:sp>
    </p:spTree>
    <p:extLst>
      <p:ext uri="{BB962C8B-B14F-4D97-AF65-F5344CB8AC3E}">
        <p14:creationId xmlns:p14="http://schemas.microsoft.com/office/powerpoint/2010/main" val="255733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AFL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267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/>
              <a:t>Instrument the binary at compile-time</a:t>
            </a:r>
          </a:p>
          <a:p>
            <a:r>
              <a:rPr lang="en-US" sz="2600" dirty="0"/>
              <a:t>Regular mode: instrument assembly</a:t>
            </a:r>
          </a:p>
          <a:p>
            <a:r>
              <a:rPr lang="en-US" sz="2600" dirty="0"/>
              <a:t>Recent addition: LLVM compiler instrumentation mode</a:t>
            </a:r>
          </a:p>
          <a:p>
            <a:r>
              <a:rPr lang="en-US" sz="2600" dirty="0"/>
              <a:t>Provide 64K counters representing all edges in the app</a:t>
            </a:r>
          </a:p>
          <a:p>
            <a:r>
              <a:rPr lang="en-US" sz="2600" dirty="0" err="1"/>
              <a:t>Hashtable</a:t>
            </a:r>
            <a:r>
              <a:rPr lang="en-US" sz="2600" dirty="0"/>
              <a:t> keeps track of # of execution of edges</a:t>
            </a:r>
          </a:p>
          <a:p>
            <a:pPr lvl="1"/>
            <a:r>
              <a:rPr lang="en-US" sz="2400" dirty="0"/>
              <a:t>8 bits per edge (# of executions: 1, 2, 3, 4-7, 8-15, 16-31, 32-127, 128+)</a:t>
            </a:r>
          </a:p>
          <a:p>
            <a:pPr lvl="1"/>
            <a:r>
              <a:rPr lang="en-US" sz="2400" dirty="0"/>
              <a:t>Imprecise (edges may collide) but very efficient</a:t>
            </a:r>
          </a:p>
          <a:p>
            <a:r>
              <a:rPr lang="en-US" sz="2600" dirty="0"/>
              <a:t>AFL-fuzz is the driver process, the target app runs as separate process(</a:t>
            </a:r>
            <a:r>
              <a:rPr lang="en-US" sz="2600" dirty="0" err="1"/>
              <a:t>es</a:t>
            </a:r>
            <a:r>
              <a:rPr lang="en-US" sz="2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4015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Techniques for bug finding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22480" y="3225814"/>
            <a:ext cx="5977509" cy="276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2979" y="2190383"/>
            <a:ext cx="2208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Automatic test case 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6175" y="4273532"/>
            <a:ext cx="3174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Lower coverage </a:t>
            </a:r>
          </a:p>
          <a:p>
            <a:r>
              <a:rPr lang="en-US" sz="2200" i="1" dirty="0"/>
              <a:t>Lower false positives </a:t>
            </a:r>
          </a:p>
          <a:p>
            <a:r>
              <a:rPr lang="en-US" sz="2200" i="1" dirty="0"/>
              <a:t>Higher false negatives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7905" y="3420164"/>
            <a:ext cx="2208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Fuzzing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4284" y="3420167"/>
            <a:ext cx="366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Dynamic </a:t>
            </a:r>
          </a:p>
          <a:p>
            <a:pPr algn="ctr"/>
            <a:r>
              <a:rPr lang="en-US" sz="2200" dirty="0"/>
              <a:t>symbolic execution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5885" y="2293578"/>
            <a:ext cx="2208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Static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0010" y="2312111"/>
            <a:ext cx="2965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Program verification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66221" y="4273532"/>
            <a:ext cx="3174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Higher coverage </a:t>
            </a:r>
          </a:p>
          <a:p>
            <a:r>
              <a:rPr lang="en-US" sz="2200" i="1" dirty="0"/>
              <a:t>Higher false positives </a:t>
            </a:r>
          </a:p>
          <a:p>
            <a:r>
              <a:rPr lang="en-US" sz="2200" i="1" dirty="0"/>
              <a:t>Lower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347596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Data-flow-guided fuzzing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Intercept the data flow, analyze the inputs of comparisons</a:t>
            </a:r>
          </a:p>
          <a:p>
            <a:pPr lvl="1"/>
            <a:r>
              <a:rPr lang="en-US" dirty="0"/>
              <a:t>Incurs extra overhead</a:t>
            </a:r>
          </a:p>
          <a:p>
            <a:r>
              <a:rPr lang="en-US" dirty="0"/>
              <a:t>Modify the test inputs, observe the effect on comparisons</a:t>
            </a:r>
          </a:p>
          <a:p>
            <a:r>
              <a:rPr lang="en-US" dirty="0"/>
              <a:t>Prototype implementations in </a:t>
            </a:r>
            <a:r>
              <a:rPr lang="en-US" dirty="0" err="1"/>
              <a:t>libFuzzer</a:t>
            </a:r>
            <a:r>
              <a:rPr lang="en-US" dirty="0"/>
              <a:t> and go-fuzz</a:t>
            </a:r>
          </a:p>
        </p:txBody>
      </p:sp>
    </p:spTree>
    <p:extLst>
      <p:ext uri="{BB962C8B-B14F-4D97-AF65-F5344CB8AC3E}">
        <p14:creationId xmlns:p14="http://schemas.microsoft.com/office/powerpoint/2010/main" val="392537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Fuzzing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to seed a </a:t>
            </a:r>
            <a:r>
              <a:rPr lang="en-US" sz="2800" dirty="0" err="1"/>
              <a:t>fuzzer</a:t>
            </a:r>
            <a:r>
              <a:rPr lang="en-US" sz="2800" dirty="0"/>
              <a:t>?</a:t>
            </a:r>
          </a:p>
          <a:p>
            <a:pPr lvl="1"/>
            <a:r>
              <a:rPr lang="en-US" dirty="0"/>
              <a:t>Seed inputs must cover different branches</a:t>
            </a:r>
          </a:p>
          <a:p>
            <a:pPr lvl="1"/>
            <a:r>
              <a:rPr lang="en-US" dirty="0"/>
              <a:t>Remove duplicate seeds covering the same branches</a:t>
            </a:r>
          </a:p>
          <a:p>
            <a:pPr lvl="1"/>
            <a:r>
              <a:rPr lang="en-US" dirty="0"/>
              <a:t>Small seeds are better (</a:t>
            </a:r>
            <a:r>
              <a:rPr lang="en-US" dirty="0">
                <a:solidFill>
                  <a:srgbClr val="FF000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sz="2800" dirty="0"/>
              <a:t>Some branches might be very hard to get past as the # of inputs </a:t>
            </a:r>
            <a:r>
              <a:rPr lang="en-US" sz="2800" dirty="0" err="1"/>
              <a:t>statisfying</a:t>
            </a:r>
            <a:r>
              <a:rPr lang="en-US" sz="2800" dirty="0"/>
              <a:t> the conditions are very small</a:t>
            </a:r>
          </a:p>
          <a:p>
            <a:pPr lvl="1"/>
            <a:r>
              <a:rPr lang="en-US" sz="2400" dirty="0"/>
              <a:t>Manually/automatically transform/remove those branches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0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Hard to fuzz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9194" y="1930403"/>
            <a:ext cx="4216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erican Typewriter"/>
                <a:cs typeface="American Typewriter"/>
              </a:rPr>
              <a:t>void test (</a:t>
            </a:r>
            <a:r>
              <a:rPr lang="en-US" sz="2400" dirty="0" err="1">
                <a:latin typeface="American Typewriter"/>
                <a:cs typeface="American Typewriter"/>
              </a:rPr>
              <a:t>int</a:t>
            </a:r>
            <a:r>
              <a:rPr lang="en-US" sz="2400" dirty="0">
                <a:latin typeface="American Typewriter"/>
                <a:cs typeface="American Typewriter"/>
              </a:rPr>
              <a:t> n) {</a:t>
            </a:r>
          </a:p>
          <a:p>
            <a:r>
              <a:rPr lang="en-US" sz="2400" dirty="0">
                <a:latin typeface="American Typewriter"/>
                <a:cs typeface="American Typewriter"/>
              </a:rPr>
              <a:t>  if (n==0x12345678)</a:t>
            </a:r>
          </a:p>
          <a:p>
            <a:r>
              <a:rPr lang="en-US" sz="2400" dirty="0">
                <a:latin typeface="American Typewriter"/>
                <a:cs typeface="American Typewriter"/>
              </a:rPr>
              <a:t>     crash();</a:t>
            </a:r>
          </a:p>
          <a:p>
            <a:r>
              <a:rPr lang="en-US" sz="2400" dirty="0">
                <a:latin typeface="American Typewriter"/>
                <a:cs typeface="American Typewriter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2132" y="4342768"/>
            <a:ext cx="4673600" cy="830997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needs 2^32 or 4 billion attempts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In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171930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Make it easier to fuzz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9194" y="1845738"/>
            <a:ext cx="4216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erican Typewriter"/>
                <a:cs typeface="American Typewriter"/>
              </a:rPr>
              <a:t>void test (</a:t>
            </a:r>
            <a:r>
              <a:rPr lang="en-US" sz="2000" dirty="0" err="1">
                <a:latin typeface="American Typewriter"/>
                <a:cs typeface="American Typewriter"/>
              </a:rPr>
              <a:t>int</a:t>
            </a:r>
            <a:r>
              <a:rPr lang="en-US" sz="2000" dirty="0">
                <a:latin typeface="American Typewriter"/>
                <a:cs typeface="American Typewriter"/>
              </a:rPr>
              <a:t> n) {</a:t>
            </a:r>
          </a:p>
          <a:p>
            <a:r>
              <a:rPr lang="en-US" sz="2000" dirty="0">
                <a:latin typeface="American Typewriter"/>
                <a:cs typeface="American Typewriter"/>
              </a:rPr>
              <a:t>  </a:t>
            </a:r>
            <a:r>
              <a:rPr lang="en-US" sz="2000" dirty="0" err="1">
                <a:latin typeface="American Typewriter"/>
                <a:cs typeface="American Typewriter"/>
              </a:rPr>
              <a:t>int</a:t>
            </a:r>
            <a:r>
              <a:rPr lang="en-US" sz="2000" dirty="0">
                <a:latin typeface="American Typewriter"/>
                <a:cs typeface="American Typewriter"/>
              </a:rPr>
              <a:t> dummy = 0;</a:t>
            </a:r>
          </a:p>
          <a:p>
            <a:r>
              <a:rPr lang="en-US" sz="2000" dirty="0">
                <a:latin typeface="American Typewriter"/>
                <a:cs typeface="American Typewriter"/>
              </a:rPr>
              <a:t>  char *p = (char *)&amp;n;</a:t>
            </a:r>
          </a:p>
          <a:p>
            <a:r>
              <a:rPr lang="en-US" sz="2000" dirty="0">
                <a:latin typeface="American Typewriter"/>
                <a:cs typeface="American Typewriter"/>
              </a:rPr>
              <a:t>  if (p[3]==0x12) dummy++;</a:t>
            </a:r>
          </a:p>
          <a:p>
            <a:r>
              <a:rPr lang="en-US" sz="2000" dirty="0">
                <a:latin typeface="American Typewriter"/>
                <a:cs typeface="American Typewriter"/>
              </a:rPr>
              <a:t>  if (p[2]==0x34) dummy++;</a:t>
            </a:r>
          </a:p>
          <a:p>
            <a:r>
              <a:rPr lang="en-US" sz="2000" dirty="0">
                <a:latin typeface="American Typewriter"/>
                <a:cs typeface="American Typewriter"/>
              </a:rPr>
              <a:t>  if (p[1]==0x56) dummy++;</a:t>
            </a:r>
          </a:p>
          <a:p>
            <a:r>
              <a:rPr lang="en-US" sz="2000" dirty="0">
                <a:latin typeface="American Typewriter"/>
                <a:cs typeface="American Typewriter"/>
              </a:rPr>
              <a:t>  if (p[0]==0x56) dummy++;</a:t>
            </a:r>
          </a:p>
          <a:p>
            <a:r>
              <a:rPr lang="en-US" sz="2000" dirty="0">
                <a:latin typeface="American Typewriter"/>
                <a:cs typeface="American Typewriter"/>
              </a:rPr>
              <a:t>  if (dummy==4)</a:t>
            </a:r>
          </a:p>
          <a:p>
            <a:r>
              <a:rPr lang="en-US" sz="2000" dirty="0">
                <a:latin typeface="American Typewriter"/>
                <a:cs typeface="American Typewriter"/>
              </a:rPr>
              <a:t>    crash();</a:t>
            </a:r>
          </a:p>
          <a:p>
            <a:r>
              <a:rPr lang="en-US" sz="2000" dirty="0">
                <a:latin typeface="American Typewriter"/>
                <a:cs typeface="American Typewriter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2132" y="5292836"/>
            <a:ext cx="4673600" cy="461665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needs around 2^10 attempts</a:t>
            </a:r>
          </a:p>
        </p:txBody>
      </p:sp>
    </p:spTree>
    <p:extLst>
      <p:ext uri="{BB962C8B-B14F-4D97-AF65-F5344CB8AC3E}">
        <p14:creationId xmlns:p14="http://schemas.microsoft.com/office/powerpoint/2010/main" val="329569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Fuzzing rules of thumb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Input-format knowledge is very helpful</a:t>
            </a:r>
          </a:p>
          <a:p>
            <a:r>
              <a:rPr lang="en-US" dirty="0"/>
              <a:t>Generational tends to beat random, better specs make better </a:t>
            </a:r>
            <a:r>
              <a:rPr lang="en-US" dirty="0" err="1"/>
              <a:t>fuzzers</a:t>
            </a:r>
            <a:endParaRPr lang="en-US" dirty="0"/>
          </a:p>
          <a:p>
            <a:r>
              <a:rPr lang="en-US" dirty="0"/>
              <a:t>Each implementation will vary, different </a:t>
            </a:r>
            <a:r>
              <a:rPr lang="en-US" dirty="0" err="1"/>
              <a:t>fuzzers</a:t>
            </a:r>
            <a:r>
              <a:rPr lang="en-US" dirty="0"/>
              <a:t> find different bugs</a:t>
            </a:r>
          </a:p>
          <a:p>
            <a:pPr lvl="1"/>
            <a:r>
              <a:rPr lang="en-US" dirty="0"/>
              <a:t>More fuzzing with is better</a:t>
            </a:r>
          </a:p>
          <a:p>
            <a:r>
              <a:rPr lang="en-US" dirty="0"/>
              <a:t>The longer you run, the more bugs you may find</a:t>
            </a:r>
          </a:p>
          <a:p>
            <a:pPr lvl="1"/>
            <a:r>
              <a:rPr lang="en-US" dirty="0"/>
              <a:t>But it reaches a plateau and saturates after a while</a:t>
            </a:r>
          </a:p>
          <a:p>
            <a:r>
              <a:rPr lang="en-US" dirty="0"/>
              <a:t>Best results come from guiding the process</a:t>
            </a:r>
          </a:p>
          <a:p>
            <a:r>
              <a:rPr lang="en-US" dirty="0"/>
              <a:t>Notice where you are getting stuck, use profiling (</a:t>
            </a:r>
            <a:r>
              <a:rPr lang="en-US" dirty="0" err="1"/>
              <a:t>gcov</a:t>
            </a:r>
            <a:r>
              <a:rPr lang="en-US" dirty="0"/>
              <a:t>, </a:t>
            </a:r>
            <a:r>
              <a:rPr lang="en-US" dirty="0" err="1"/>
              <a:t>lcov</a:t>
            </a:r>
            <a:r>
              <a:rPr lang="en-US" dirty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270097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Blackbox</a:t>
            </a:r>
            <a:r>
              <a:rPr lang="en-US" dirty="0">
                <a:solidFill>
                  <a:srgbClr val="FF6600"/>
                </a:solidFill>
              </a:rPr>
              <a:t> fuzzing</a:t>
            </a:r>
          </a:p>
        </p:txBody>
      </p:sp>
      <p:pic>
        <p:nvPicPr>
          <p:cNvPr id="4" name="Content Placeholder 3" descr="Monke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" b="4035"/>
          <a:stretch>
            <a:fillRect/>
          </a:stretch>
        </p:blipFill>
        <p:spPr>
          <a:xfrm>
            <a:off x="1292119" y="2179692"/>
            <a:ext cx="3006956" cy="1654040"/>
          </a:xfrm>
        </p:spPr>
      </p:pic>
      <p:pic>
        <p:nvPicPr>
          <p:cNvPr id="3" name="Picture 2" descr="data-management-interface-symbol-with-gears-and-binary-code-numbers_318-523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67" y="2199909"/>
            <a:ext cx="1718488" cy="171848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625175" y="2960682"/>
            <a:ext cx="717853" cy="1380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14126" y="4057056"/>
            <a:ext cx="2402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Test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4130" y="2078094"/>
            <a:ext cx="1380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Random input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7278" y="4851262"/>
            <a:ext cx="4348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Miller et al. ‘89</a:t>
            </a:r>
          </a:p>
        </p:txBody>
      </p:sp>
    </p:spTree>
    <p:extLst>
      <p:ext uri="{BB962C8B-B14F-4D97-AF65-F5344CB8AC3E}">
        <p14:creationId xmlns:p14="http://schemas.microsoft.com/office/powerpoint/2010/main" val="41915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Blackbox</a:t>
            </a:r>
            <a:r>
              <a:rPr lang="en-US" dirty="0">
                <a:solidFill>
                  <a:srgbClr val="FF6600"/>
                </a:solidFill>
              </a:rPr>
              <a:t> fuzzing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a program simply feed random inputs and see whether it exhibits incorrect behavior (e.g., crashes)</a:t>
            </a:r>
          </a:p>
          <a:p>
            <a:r>
              <a:rPr lang="en-US" sz="2800" dirty="0"/>
              <a:t>Advantage: easy, low programmer cost</a:t>
            </a:r>
          </a:p>
          <a:p>
            <a:r>
              <a:rPr lang="en-US" sz="2800" dirty="0"/>
              <a:t>Disadvantage: inefficient</a:t>
            </a:r>
          </a:p>
          <a:p>
            <a:pPr lvl="1"/>
            <a:r>
              <a:rPr lang="en-US" sz="2400" dirty="0"/>
              <a:t>Inputs often require structures, random inputs are likely to be malformed </a:t>
            </a:r>
          </a:p>
          <a:p>
            <a:pPr lvl="1"/>
            <a:r>
              <a:rPr lang="en-US" sz="2400" dirty="0"/>
              <a:t>Inputs that trigger an incorrect behavior is a a very small fraction, probably of getting lucky is very low </a:t>
            </a:r>
          </a:p>
        </p:txBody>
      </p:sp>
    </p:spTree>
    <p:extLst>
      <p:ext uri="{BB962C8B-B14F-4D97-AF65-F5344CB8AC3E}">
        <p14:creationId xmlns:p14="http://schemas.microsoft.com/office/powerpoint/2010/main" val="87290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Fuzzing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Automatically generate test cases</a:t>
            </a:r>
          </a:p>
          <a:p>
            <a:r>
              <a:rPr lang="en-US" sz="2800" dirty="0"/>
              <a:t>Many slightly anomalous test cases are input into a target</a:t>
            </a:r>
          </a:p>
          <a:p>
            <a:r>
              <a:rPr lang="en-US" sz="2800" dirty="0"/>
              <a:t>Application is monitored for errors</a:t>
            </a:r>
          </a:p>
          <a:p>
            <a:r>
              <a:rPr lang="en-US" sz="2800" dirty="0"/>
              <a:t>Inputs are generally either file based (.</a:t>
            </a:r>
            <a:r>
              <a:rPr lang="en-US" sz="2800" dirty="0" err="1"/>
              <a:t>pdf</a:t>
            </a:r>
            <a:r>
              <a:rPr lang="en-US" sz="2800" dirty="0"/>
              <a:t>, .</a:t>
            </a:r>
            <a:r>
              <a:rPr lang="en-US" sz="2800" dirty="0" err="1"/>
              <a:t>png</a:t>
            </a:r>
            <a:r>
              <a:rPr lang="en-US" sz="2800" dirty="0"/>
              <a:t>, .wav, etc.) or network based (http, SNMP, etc.)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3097" y="5619698"/>
            <a:ext cx="2263999" cy="648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Input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765" y="5018922"/>
            <a:ext cx="2263999" cy="648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Monitor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8348" y="5681022"/>
            <a:ext cx="2263999" cy="64887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Test application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95998" y="5973766"/>
            <a:ext cx="17123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Problem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See if program crashed</a:t>
            </a:r>
          </a:p>
          <a:p>
            <a:pPr lvl="1"/>
            <a:r>
              <a:rPr lang="en-US" sz="2400" dirty="0"/>
              <a:t>Type of crash can tell a lot (SEGV vs. assert fail)</a:t>
            </a:r>
          </a:p>
          <a:p>
            <a:r>
              <a:rPr lang="en-US" sz="2800" dirty="0"/>
              <a:t>Run program under dynamic memory error detector (</a:t>
            </a:r>
            <a:r>
              <a:rPr lang="en-US" sz="2800" dirty="0" err="1"/>
              <a:t>valgrind</a:t>
            </a:r>
            <a:r>
              <a:rPr lang="en-US" sz="2800" dirty="0"/>
              <a:t>/purify/</a:t>
            </a:r>
            <a:r>
              <a:rPr lang="en-US" sz="2800" dirty="0" err="1"/>
              <a:t>AddressSanitizer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Catch more bugs, but more expensive per run.</a:t>
            </a:r>
          </a:p>
          <a:p>
            <a:r>
              <a:rPr lang="en-US" sz="2800" dirty="0"/>
              <a:t>See if program locks up</a:t>
            </a:r>
          </a:p>
          <a:p>
            <a:r>
              <a:rPr lang="en-US" sz="2800" dirty="0"/>
              <a:t>Roll your own dynamic checker e.g. </a:t>
            </a:r>
            <a:r>
              <a:rPr lang="en-US" sz="2800" dirty="0" err="1"/>
              <a:t>valgrind</a:t>
            </a:r>
            <a:r>
              <a:rPr lang="en-US" sz="2800" dirty="0"/>
              <a:t> skins</a:t>
            </a:r>
          </a:p>
        </p:txBody>
      </p:sp>
    </p:spTree>
    <p:extLst>
      <p:ext uri="{BB962C8B-B14F-4D97-AF65-F5344CB8AC3E}">
        <p14:creationId xmlns:p14="http://schemas.microsoft.com/office/powerpoint/2010/main" val="182057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Regression vs. Fuzzing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475764"/>
              </p:ext>
            </p:extLst>
          </p:nvPr>
        </p:nvGraphicFramePr>
        <p:xfrm>
          <a:off x="457200" y="1600200"/>
          <a:ext cx="8229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Regrssion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Fuzzing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Definition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program on many normal inputs, look for badness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program on</a:t>
                      </a:r>
                      <a:r>
                        <a:rPr lang="en-US" sz="2000" baseline="0" dirty="0"/>
                        <a:t> many abnormal inputs, look for badness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Prevent normal users from encountering errors (e.g.,</a:t>
                      </a:r>
                      <a:r>
                        <a:rPr lang="en-US" sz="2000" baseline="0" dirty="0"/>
                        <a:t> assertion failures are bad)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Prevent attackers from encountering exploitable errors (e.g., assertion failures are often 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7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Enhancement 1: 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Mutation-Based fuzzing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35" y="1445597"/>
            <a:ext cx="8229600" cy="4055532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/>
              <a:t>Take a well-formed input, randomly perturb (flipping bit, etc.)</a:t>
            </a:r>
          </a:p>
          <a:p>
            <a:r>
              <a:rPr lang="en-US" sz="3300" dirty="0"/>
              <a:t>Little or no knowledge of the structure of the inputs is assumed </a:t>
            </a:r>
          </a:p>
          <a:p>
            <a:r>
              <a:rPr lang="en-US" sz="3300" dirty="0"/>
              <a:t>Anomalies are added to existing valid inputs </a:t>
            </a:r>
          </a:p>
          <a:p>
            <a:pPr lvl="1"/>
            <a:r>
              <a:rPr lang="en-US" dirty="0"/>
              <a:t>Anomalies may be completely random or follow some heuristics (e.g., remove NULL, shift character forward)</a:t>
            </a:r>
          </a:p>
          <a:p>
            <a:r>
              <a:rPr lang="en-US" sz="3300" dirty="0"/>
              <a:t>Examples: ZZUF, </a:t>
            </a:r>
            <a:r>
              <a:rPr lang="en-US" dirty="0" err="1"/>
              <a:t>Taof</a:t>
            </a:r>
            <a:r>
              <a:rPr lang="en-US" dirty="0"/>
              <a:t>, GPF, </a:t>
            </a:r>
            <a:r>
              <a:rPr lang="en-US" dirty="0" err="1"/>
              <a:t>ProxyFuzz</a:t>
            </a:r>
            <a:r>
              <a:rPr lang="en-US" dirty="0"/>
              <a:t>, </a:t>
            </a:r>
            <a:r>
              <a:rPr lang="en-US" dirty="0" err="1"/>
              <a:t>FileFuzz</a:t>
            </a:r>
            <a:r>
              <a:rPr lang="en-US" dirty="0"/>
              <a:t>, </a:t>
            </a:r>
            <a:r>
              <a:rPr lang="en-US" dirty="0" err="1"/>
              <a:t>Filep</a:t>
            </a:r>
            <a:r>
              <a:rPr lang="en-US" dirty="0"/>
              <a:t>, etc. </a:t>
            </a:r>
          </a:p>
        </p:txBody>
      </p:sp>
      <p:pic>
        <p:nvPicPr>
          <p:cNvPr id="4" name="Picture 3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7" y="5278954"/>
            <a:ext cx="745068" cy="1004586"/>
          </a:xfrm>
          <a:prstGeom prst="rect">
            <a:avLst/>
          </a:prstGeom>
        </p:spPr>
      </p:pic>
      <p:pic>
        <p:nvPicPr>
          <p:cNvPr id="5" name="Picture 4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17" y="5278954"/>
            <a:ext cx="715854" cy="96519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74336" y="5761552"/>
            <a:ext cx="818081" cy="11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80264" y="5482155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85061" y="5482158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63337" y="5939352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85067" y="5939355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25333" y="5773114"/>
            <a:ext cx="504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data-management-interface-symbol-with-gears-and-binary-code-numbers_318-523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67" y="5588512"/>
            <a:ext cx="881958" cy="881958"/>
          </a:xfrm>
          <a:prstGeom prst="rect">
            <a:avLst/>
          </a:prstGeom>
        </p:spPr>
      </p:pic>
      <p:pic>
        <p:nvPicPr>
          <p:cNvPr id="14" name="Picture 13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875" y="5208132"/>
            <a:ext cx="595849" cy="80339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690500" y="5380560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27565" y="5380563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73573" y="5719226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44504" y="5719229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74724" y="5753090"/>
            <a:ext cx="506743" cy="1216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63425" y="5773116"/>
            <a:ext cx="3623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stock-vector-lettering-crash-accident-incident-comic-text-sound-effects-vector-bubble-icon-speech-phrase-53674168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19" y="5276653"/>
            <a:ext cx="889000" cy="92851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12612" y="6354104"/>
            <a:ext cx="157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Seed input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4336" y="6372453"/>
            <a:ext cx="2294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Mutated input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34909" y="6362777"/>
            <a:ext cx="265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Run test program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38720" y="5211239"/>
            <a:ext cx="57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730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Example: fuzzing a PDF viewer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for .</a:t>
            </a:r>
            <a:r>
              <a:rPr lang="en-US" dirty="0" err="1"/>
              <a:t>pdf</a:t>
            </a:r>
            <a:r>
              <a:rPr lang="en-US" dirty="0"/>
              <a:t> (about 1 billion results) </a:t>
            </a:r>
          </a:p>
          <a:p>
            <a:r>
              <a:rPr lang="en-US" dirty="0"/>
              <a:t>Crawl pages to build a corpus </a:t>
            </a:r>
          </a:p>
          <a:p>
            <a:r>
              <a:rPr lang="en-US" dirty="0"/>
              <a:t>Use fuzzing tool (or script) </a:t>
            </a:r>
          </a:p>
          <a:p>
            <a:pPr lvl="1"/>
            <a:r>
              <a:rPr lang="en-US" dirty="0"/>
              <a:t> Collect seed PDF files </a:t>
            </a:r>
          </a:p>
          <a:p>
            <a:pPr lvl="1"/>
            <a:r>
              <a:rPr lang="en-US" dirty="0"/>
              <a:t> Mutate that file</a:t>
            </a:r>
          </a:p>
          <a:p>
            <a:pPr lvl="1"/>
            <a:r>
              <a:rPr lang="en-US" dirty="0"/>
              <a:t> Feed it to the program </a:t>
            </a:r>
          </a:p>
          <a:p>
            <a:pPr lvl="1"/>
            <a:r>
              <a:rPr lang="en-US" dirty="0"/>
              <a:t> Record if it crashed (and input that crashed it)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6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1212</Words>
  <Application>Microsoft Macintosh PowerPoint</Application>
  <PresentationFormat>On-screen Show (4:3)</PresentationFormat>
  <Paragraphs>179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American Typewriter</vt:lpstr>
      <vt:lpstr>Arial</vt:lpstr>
      <vt:lpstr>Calibri</vt:lpstr>
      <vt:lpstr>Office Theme</vt:lpstr>
      <vt:lpstr>Fuzzing</vt:lpstr>
      <vt:lpstr>Techniques for bug finding</vt:lpstr>
      <vt:lpstr>Blackbox fuzzing</vt:lpstr>
      <vt:lpstr>Blackbox fuzzing</vt:lpstr>
      <vt:lpstr>Fuzzing</vt:lpstr>
      <vt:lpstr>Problem detection</vt:lpstr>
      <vt:lpstr>Regression vs. Fuzzing</vt:lpstr>
      <vt:lpstr>Enhancement 1:  Mutation-Based fuzzing</vt:lpstr>
      <vt:lpstr>Example: fuzzing a PDF viewer</vt:lpstr>
      <vt:lpstr>Mutation-based fuzzing</vt:lpstr>
      <vt:lpstr>Enhancement II:  Generation-Based Fuzzing </vt:lpstr>
      <vt:lpstr>Enhancement II:  Generation-Based Fuzzing </vt:lpstr>
      <vt:lpstr>Mutation-based vs. Generation-based</vt:lpstr>
      <vt:lpstr>How much fuzzing is enough?</vt:lpstr>
      <vt:lpstr>Code coverage</vt:lpstr>
      <vt:lpstr>Benefits of Code coverage</vt:lpstr>
      <vt:lpstr>Enhancement III:  Coverage-guided gray-box fuzzing</vt:lpstr>
      <vt:lpstr>American Fuzzy Lop (AFL)</vt:lpstr>
      <vt:lpstr>AFL </vt:lpstr>
      <vt:lpstr>Data-flow-guided fuzzing</vt:lpstr>
      <vt:lpstr>Fuzzing challenges</vt:lpstr>
      <vt:lpstr>Hard to fuzz code</vt:lpstr>
      <vt:lpstr>Make it easier to fuzz</vt:lpstr>
      <vt:lpstr>Fuzzing rules of thumb </vt:lpstr>
    </vt:vector>
  </TitlesOfParts>
  <Company>Stanford University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Fuzzing</dc:title>
  <dc:creator>Suman Jana</dc:creator>
  <cp:lastModifiedBy>Baishakhi Ray</cp:lastModifiedBy>
  <cp:revision>62</cp:revision>
  <dcterms:created xsi:type="dcterms:W3CDTF">2017-02-02T19:19:54Z</dcterms:created>
  <dcterms:modified xsi:type="dcterms:W3CDTF">2018-03-15T15:44:41Z</dcterms:modified>
</cp:coreProperties>
</file>