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5" r:id="rId6"/>
    <p:sldId id="325" r:id="rId7"/>
    <p:sldId id="328" r:id="rId8"/>
    <p:sldId id="273" r:id="rId9"/>
    <p:sldId id="307" r:id="rId10"/>
    <p:sldId id="309" r:id="rId11"/>
    <p:sldId id="326" r:id="rId12"/>
    <p:sldId id="314" r:id="rId13"/>
    <p:sldId id="311" r:id="rId14"/>
    <p:sldId id="313" r:id="rId15"/>
    <p:sldId id="293" r:id="rId16"/>
    <p:sldId id="294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30" r:id="rId27"/>
    <p:sldId id="331" r:id="rId28"/>
  </p:sldIdLst>
  <p:sldSz cx="12192000" cy="6858000"/>
  <p:notesSz cx="6858000" cy="9144000"/>
  <p:defaultTextStyle>
    <a:lvl1pPr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1pPr>
    <a:lvl2pPr indent="4572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2pPr>
    <a:lvl3pPr indent="9144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3pPr>
    <a:lvl4pPr indent="13716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4pPr>
    <a:lvl5pPr indent="18288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5pPr>
    <a:lvl6pPr indent="22860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6pPr>
    <a:lvl7pPr indent="27432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7pPr>
    <a:lvl8pPr indent="32004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8pPr>
    <a:lvl9pPr indent="3657600" defTabSz="457200">
      <a:defRPr>
        <a:solidFill>
          <a:srgbClr val="2E2B21"/>
        </a:solidFill>
        <a:latin typeface="Tw Cen MT"/>
        <a:ea typeface="Tw Cen MT"/>
        <a:cs typeface="Tw Cen MT"/>
        <a:sym typeface="Tw Cen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E2B21"/>
              </a:solidFill>
              <a:prstDash val="solid"/>
              <a:bevel/>
            </a:ln>
          </a:top>
          <a:bottom>
            <a:ln w="127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E2B21"/>
              </a:solidFill>
              <a:prstDash val="solid"/>
              <a:bevel/>
            </a:ln>
          </a:top>
          <a:bottom>
            <a:ln w="127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CBEBD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bevel/>
            </a:ln>
          </a:top>
          <a:bottom>
            <a:ln w="254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bevel/>
            </a:ln>
          </a:top>
          <a:bottom>
            <a:ln w="254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CBE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68362"/>
          </a:solidFill>
        </a:fill>
      </a:tcStyle>
    </a:wholeTbl>
    <a:band2H>
      <a:tcTxStyle/>
      <a:tcStyle>
        <a:tcBdr/>
        <a:fill>
          <a:solidFill>
            <a:srgbClr val="A9A57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68362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D52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2B2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1E0D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bevel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0EC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CBE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9A57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9A57C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9A57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2CB6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bevel/>
            </a:ln>
          </a:top>
          <a:bottom>
            <a:ln w="254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bevel/>
            </a:ln>
          </a:top>
          <a:bottom>
            <a:ln w="25400" cap="flat">
              <a:solidFill>
                <a:srgbClr val="2E2B2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2CB6C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553" autoAdjust="0"/>
  </p:normalViewPr>
  <p:slideViewPr>
    <p:cSldViewPr snapToGrid="0" snapToObjects="1">
      <p:cViewPr varScale="1">
        <p:scale>
          <a:sx n="51" d="100"/>
          <a:sy n="51" d="100"/>
        </p:scale>
        <p:origin x="-209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baray\Documents\Visual%20Studio%202012\Projects\repo\trunk\MatchPatch\C2B\RecommendationSystem\rec1_eval\accuracy_c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results\recommendation\rec2\rec2_cpp_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accuracy_cpp!$B$1</c:f>
              <c:strCache>
                <c:ptCount val="1"/>
                <c:pt idx="0">
                  <c:v>Recall</c:v>
                </c:pt>
              </c:strCache>
            </c:strRef>
          </c:tx>
          <c:marker>
            <c:symbol val="none"/>
          </c:marker>
          <c:cat>
            <c:numRef>
              <c:f>accuracy_cpp!$A$2:$A$31</c:f>
              <c:numCache>
                <c:formatCode>mmm\-yy</c:formatCode>
                <c:ptCount val="30"/>
                <c:pt idx="0">
                  <c:v>40543.0</c:v>
                </c:pt>
                <c:pt idx="1">
                  <c:v>40573.0</c:v>
                </c:pt>
                <c:pt idx="2">
                  <c:v>40603.0</c:v>
                </c:pt>
                <c:pt idx="3">
                  <c:v>40633.0</c:v>
                </c:pt>
                <c:pt idx="4">
                  <c:v>40663.0</c:v>
                </c:pt>
                <c:pt idx="5">
                  <c:v>40693.0</c:v>
                </c:pt>
                <c:pt idx="6">
                  <c:v>40723.0</c:v>
                </c:pt>
                <c:pt idx="7">
                  <c:v>40753.0</c:v>
                </c:pt>
                <c:pt idx="8">
                  <c:v>40783.0</c:v>
                </c:pt>
                <c:pt idx="9">
                  <c:v>40813.0</c:v>
                </c:pt>
                <c:pt idx="10">
                  <c:v>40843.0</c:v>
                </c:pt>
                <c:pt idx="11">
                  <c:v>40873.0</c:v>
                </c:pt>
                <c:pt idx="12">
                  <c:v>40903.0</c:v>
                </c:pt>
                <c:pt idx="13">
                  <c:v>40933.0</c:v>
                </c:pt>
                <c:pt idx="14">
                  <c:v>40963.0</c:v>
                </c:pt>
                <c:pt idx="15">
                  <c:v>40993.0</c:v>
                </c:pt>
                <c:pt idx="16">
                  <c:v>41023.0</c:v>
                </c:pt>
                <c:pt idx="17">
                  <c:v>41053.0</c:v>
                </c:pt>
                <c:pt idx="18">
                  <c:v>41083.0</c:v>
                </c:pt>
                <c:pt idx="19">
                  <c:v>41113.0</c:v>
                </c:pt>
                <c:pt idx="20">
                  <c:v>41143.0</c:v>
                </c:pt>
                <c:pt idx="21">
                  <c:v>41173.0</c:v>
                </c:pt>
                <c:pt idx="22">
                  <c:v>41203.0</c:v>
                </c:pt>
                <c:pt idx="23">
                  <c:v>41233.0</c:v>
                </c:pt>
                <c:pt idx="24">
                  <c:v>41263.0</c:v>
                </c:pt>
                <c:pt idx="25">
                  <c:v>41293.0</c:v>
                </c:pt>
                <c:pt idx="26">
                  <c:v>41323.0</c:v>
                </c:pt>
                <c:pt idx="27">
                  <c:v>41353.0</c:v>
                </c:pt>
                <c:pt idx="28">
                  <c:v>41383.0</c:v>
                </c:pt>
                <c:pt idx="29">
                  <c:v>41413.0</c:v>
                </c:pt>
              </c:numCache>
            </c:numRef>
          </c:cat>
          <c:val>
            <c:numRef>
              <c:f>accuracy_cpp!$B$2:$B$31</c:f>
              <c:numCache>
                <c:formatCode>General</c:formatCode>
                <c:ptCount val="30"/>
                <c:pt idx="0">
                  <c:v>76.92307692309966</c:v>
                </c:pt>
                <c:pt idx="1">
                  <c:v>69.5</c:v>
                </c:pt>
                <c:pt idx="2">
                  <c:v>42.2752808989</c:v>
                </c:pt>
                <c:pt idx="3">
                  <c:v>78.4615384615</c:v>
                </c:pt>
                <c:pt idx="4">
                  <c:v>73.27823691459938</c:v>
                </c:pt>
                <c:pt idx="5">
                  <c:v>53.5825331504</c:v>
                </c:pt>
                <c:pt idx="6">
                  <c:v>75.74733214009966</c:v>
                </c:pt>
                <c:pt idx="7">
                  <c:v>50.4059220587</c:v>
                </c:pt>
                <c:pt idx="8">
                  <c:v>70.82239066539998</c:v>
                </c:pt>
                <c:pt idx="9">
                  <c:v>60.04162061339999</c:v>
                </c:pt>
                <c:pt idx="10">
                  <c:v>53.5279777485</c:v>
                </c:pt>
                <c:pt idx="11">
                  <c:v>52.5187055743</c:v>
                </c:pt>
                <c:pt idx="12">
                  <c:v>72.5619348213</c:v>
                </c:pt>
                <c:pt idx="13">
                  <c:v>73.07365256049957</c:v>
                </c:pt>
                <c:pt idx="14">
                  <c:v>79.63215757349927</c:v>
                </c:pt>
                <c:pt idx="15">
                  <c:v>59.03662165369976</c:v>
                </c:pt>
                <c:pt idx="16">
                  <c:v>67.564568441</c:v>
                </c:pt>
                <c:pt idx="17">
                  <c:v>90.22837844159938</c:v>
                </c:pt>
                <c:pt idx="18">
                  <c:v>74.3458560678</c:v>
                </c:pt>
                <c:pt idx="19">
                  <c:v>60.39371819420001</c:v>
                </c:pt>
                <c:pt idx="20">
                  <c:v>64.5456719273</c:v>
                </c:pt>
                <c:pt idx="21">
                  <c:v>63.2537482029</c:v>
                </c:pt>
                <c:pt idx="22">
                  <c:v>56.1727406221</c:v>
                </c:pt>
                <c:pt idx="23">
                  <c:v>61.3917071862</c:v>
                </c:pt>
                <c:pt idx="24">
                  <c:v>41.8553894426</c:v>
                </c:pt>
                <c:pt idx="25">
                  <c:v>79.68719865</c:v>
                </c:pt>
                <c:pt idx="26">
                  <c:v>86.794544741</c:v>
                </c:pt>
                <c:pt idx="27">
                  <c:v>53.0183727034</c:v>
                </c:pt>
                <c:pt idx="28">
                  <c:v>61.546184739</c:v>
                </c:pt>
                <c:pt idx="29">
                  <c:v>60.9756097561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accuracy_cpp!$C$1</c:f>
              <c:strCache>
                <c:ptCount val="1"/>
                <c:pt idx="0">
                  <c:v>Precision</c:v>
                </c:pt>
              </c:strCache>
            </c:strRef>
          </c:tx>
          <c:marker>
            <c:symbol val="none"/>
          </c:marker>
          <c:cat>
            <c:numRef>
              <c:f>accuracy_cpp!$A$2:$A$31</c:f>
              <c:numCache>
                <c:formatCode>mmm\-yy</c:formatCode>
                <c:ptCount val="30"/>
                <c:pt idx="0">
                  <c:v>40543.0</c:v>
                </c:pt>
                <c:pt idx="1">
                  <c:v>40573.0</c:v>
                </c:pt>
                <c:pt idx="2">
                  <c:v>40603.0</c:v>
                </c:pt>
                <c:pt idx="3">
                  <c:v>40633.0</c:v>
                </c:pt>
                <c:pt idx="4">
                  <c:v>40663.0</c:v>
                </c:pt>
                <c:pt idx="5">
                  <c:v>40693.0</c:v>
                </c:pt>
                <c:pt idx="6">
                  <c:v>40723.0</c:v>
                </c:pt>
                <c:pt idx="7">
                  <c:v>40753.0</c:v>
                </c:pt>
                <c:pt idx="8">
                  <c:v>40783.0</c:v>
                </c:pt>
                <c:pt idx="9">
                  <c:v>40813.0</c:v>
                </c:pt>
                <c:pt idx="10">
                  <c:v>40843.0</c:v>
                </c:pt>
                <c:pt idx="11">
                  <c:v>40873.0</c:v>
                </c:pt>
                <c:pt idx="12">
                  <c:v>40903.0</c:v>
                </c:pt>
                <c:pt idx="13">
                  <c:v>40933.0</c:v>
                </c:pt>
                <c:pt idx="14">
                  <c:v>40963.0</c:v>
                </c:pt>
                <c:pt idx="15">
                  <c:v>40993.0</c:v>
                </c:pt>
                <c:pt idx="16">
                  <c:v>41023.0</c:v>
                </c:pt>
                <c:pt idx="17">
                  <c:v>41053.0</c:v>
                </c:pt>
                <c:pt idx="18">
                  <c:v>41083.0</c:v>
                </c:pt>
                <c:pt idx="19">
                  <c:v>41113.0</c:v>
                </c:pt>
                <c:pt idx="20">
                  <c:v>41143.0</c:v>
                </c:pt>
                <c:pt idx="21">
                  <c:v>41173.0</c:v>
                </c:pt>
                <c:pt idx="22">
                  <c:v>41203.0</c:v>
                </c:pt>
                <c:pt idx="23">
                  <c:v>41233.0</c:v>
                </c:pt>
                <c:pt idx="24">
                  <c:v>41263.0</c:v>
                </c:pt>
                <c:pt idx="25">
                  <c:v>41293.0</c:v>
                </c:pt>
                <c:pt idx="26">
                  <c:v>41323.0</c:v>
                </c:pt>
                <c:pt idx="27">
                  <c:v>41353.0</c:v>
                </c:pt>
                <c:pt idx="28">
                  <c:v>41383.0</c:v>
                </c:pt>
                <c:pt idx="29">
                  <c:v>41413.0</c:v>
                </c:pt>
              </c:numCache>
            </c:numRef>
          </c:cat>
          <c:val>
            <c:numRef>
              <c:f>accuracy_cpp!$C$2:$C$31</c:f>
              <c:numCache>
                <c:formatCode>General</c:formatCode>
                <c:ptCount val="30"/>
                <c:pt idx="0">
                  <c:v>60.2564102564</c:v>
                </c:pt>
                <c:pt idx="1">
                  <c:v>65.0769230769</c:v>
                </c:pt>
                <c:pt idx="2">
                  <c:v>32.3937691909</c:v>
                </c:pt>
                <c:pt idx="3">
                  <c:v>70.47202797199998</c:v>
                </c:pt>
                <c:pt idx="4">
                  <c:v>72.3806244261</c:v>
                </c:pt>
                <c:pt idx="5">
                  <c:v>46.85689329719999</c:v>
                </c:pt>
                <c:pt idx="6">
                  <c:v>60.175792131</c:v>
                </c:pt>
                <c:pt idx="7">
                  <c:v>41.8543000348</c:v>
                </c:pt>
                <c:pt idx="8">
                  <c:v>61.723572322</c:v>
                </c:pt>
                <c:pt idx="9">
                  <c:v>49.7538766415</c:v>
                </c:pt>
                <c:pt idx="10">
                  <c:v>47.2239519835</c:v>
                </c:pt>
                <c:pt idx="11">
                  <c:v>47.4680060747</c:v>
                </c:pt>
                <c:pt idx="12">
                  <c:v>68.4119775507</c:v>
                </c:pt>
                <c:pt idx="13">
                  <c:v>65.39514219269923</c:v>
                </c:pt>
                <c:pt idx="14">
                  <c:v>73.05200980739964</c:v>
                </c:pt>
                <c:pt idx="15">
                  <c:v>49.2291234412</c:v>
                </c:pt>
                <c:pt idx="16">
                  <c:v>60.9500124741</c:v>
                </c:pt>
                <c:pt idx="17">
                  <c:v>85.65944728439995</c:v>
                </c:pt>
                <c:pt idx="18">
                  <c:v>66.37212513479938</c:v>
                </c:pt>
                <c:pt idx="19">
                  <c:v>54.91008701709976</c:v>
                </c:pt>
                <c:pt idx="20">
                  <c:v>59.6357649431</c:v>
                </c:pt>
                <c:pt idx="21">
                  <c:v>53.82476159539979</c:v>
                </c:pt>
                <c:pt idx="22">
                  <c:v>48.7426829357</c:v>
                </c:pt>
                <c:pt idx="23">
                  <c:v>53.4595852954</c:v>
                </c:pt>
                <c:pt idx="24">
                  <c:v>35.60656745789989</c:v>
                </c:pt>
                <c:pt idx="25">
                  <c:v>69.3165562881</c:v>
                </c:pt>
                <c:pt idx="26">
                  <c:v>72.2338933419</c:v>
                </c:pt>
                <c:pt idx="27">
                  <c:v>37.81085056679994</c:v>
                </c:pt>
                <c:pt idx="28">
                  <c:v>58.2519037188</c:v>
                </c:pt>
                <c:pt idx="29">
                  <c:v>53.7804878049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389208"/>
        <c:axId val="599481272"/>
      </c:lineChart>
      <c:dateAx>
        <c:axId val="7053892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81272"/>
        <c:crosses val="autoZero"/>
        <c:auto val="1"/>
        <c:lblOffset val="100"/>
        <c:baseTimeUnit val="months"/>
      </c:dateAx>
      <c:valAx>
        <c:axId val="599481272"/>
        <c:scaling>
          <c:orientation val="minMax"/>
          <c:min val="20.0"/>
        </c:scaling>
        <c:delete val="0"/>
        <c:axPos val="l"/>
        <c:numFmt formatCode="#,##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0538920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7"/>
    </mc:Choice>
    <mc:Fallback>
      <c:style val="4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macro!$B$1</c:f>
              <c:strCache>
                <c:ptCount val="1"/>
                <c:pt idx="0">
                  <c:v>recall</c:v>
                </c:pt>
              </c:strCache>
            </c:strRef>
          </c:tx>
          <c:marker>
            <c:symbol val="none"/>
          </c:marker>
          <c:cat>
            <c:numRef>
              <c:f>macro!$A$2:$A$30</c:f>
              <c:numCache>
                <c:formatCode>m/d/yyyy</c:formatCode>
                <c:ptCount val="29"/>
                <c:pt idx="0">
                  <c:v>40544.0</c:v>
                </c:pt>
                <c:pt idx="1">
                  <c:v>40575.0</c:v>
                </c:pt>
                <c:pt idx="2">
                  <c:v>40603.0</c:v>
                </c:pt>
                <c:pt idx="3">
                  <c:v>40634.0</c:v>
                </c:pt>
                <c:pt idx="4">
                  <c:v>40664.0</c:v>
                </c:pt>
                <c:pt idx="5">
                  <c:v>40695.0</c:v>
                </c:pt>
                <c:pt idx="6">
                  <c:v>40725.0</c:v>
                </c:pt>
                <c:pt idx="7">
                  <c:v>40756.0</c:v>
                </c:pt>
                <c:pt idx="8">
                  <c:v>40787.0</c:v>
                </c:pt>
                <c:pt idx="9">
                  <c:v>40817.0</c:v>
                </c:pt>
                <c:pt idx="10">
                  <c:v>40848.0</c:v>
                </c:pt>
                <c:pt idx="11">
                  <c:v>40878.0</c:v>
                </c:pt>
                <c:pt idx="12">
                  <c:v>40909.0</c:v>
                </c:pt>
                <c:pt idx="13">
                  <c:v>40940.0</c:v>
                </c:pt>
                <c:pt idx="14">
                  <c:v>40969.0</c:v>
                </c:pt>
                <c:pt idx="15">
                  <c:v>41000.0</c:v>
                </c:pt>
                <c:pt idx="16">
                  <c:v>41030.0</c:v>
                </c:pt>
                <c:pt idx="17">
                  <c:v>41061.0</c:v>
                </c:pt>
                <c:pt idx="18">
                  <c:v>41091.0</c:v>
                </c:pt>
                <c:pt idx="19">
                  <c:v>41122.0</c:v>
                </c:pt>
                <c:pt idx="20">
                  <c:v>41153.0</c:v>
                </c:pt>
                <c:pt idx="21">
                  <c:v>41183.0</c:v>
                </c:pt>
                <c:pt idx="22">
                  <c:v>41214.0</c:v>
                </c:pt>
                <c:pt idx="23">
                  <c:v>41244.0</c:v>
                </c:pt>
                <c:pt idx="24">
                  <c:v>41275.0</c:v>
                </c:pt>
                <c:pt idx="25">
                  <c:v>41306.0</c:v>
                </c:pt>
                <c:pt idx="26">
                  <c:v>41334.0</c:v>
                </c:pt>
                <c:pt idx="27">
                  <c:v>41365.0</c:v>
                </c:pt>
                <c:pt idx="28">
                  <c:v>41395.0</c:v>
                </c:pt>
              </c:numCache>
            </c:numRef>
          </c:cat>
          <c:val>
            <c:numRef>
              <c:f>macro!$B$2:$B$30</c:f>
              <c:numCache>
                <c:formatCode>0.00%</c:formatCode>
                <c:ptCount val="29"/>
                <c:pt idx="0">
                  <c:v>0.631970650109387</c:v>
                </c:pt>
                <c:pt idx="1">
                  <c:v>0.460691988193023</c:v>
                </c:pt>
                <c:pt idx="2">
                  <c:v>0.650250322814053</c:v>
                </c:pt>
                <c:pt idx="3">
                  <c:v>0.623539882378376</c:v>
                </c:pt>
                <c:pt idx="4">
                  <c:v>0.428846407488354</c:v>
                </c:pt>
                <c:pt idx="5">
                  <c:v>0.52869061634282</c:v>
                </c:pt>
                <c:pt idx="6">
                  <c:v>0.745838299428428</c:v>
                </c:pt>
                <c:pt idx="7">
                  <c:v>0.570717272795415</c:v>
                </c:pt>
                <c:pt idx="8">
                  <c:v>0.401733131945311</c:v>
                </c:pt>
                <c:pt idx="9">
                  <c:v>0.366794311015441</c:v>
                </c:pt>
                <c:pt idx="10">
                  <c:v>0.564658096130202</c:v>
                </c:pt>
                <c:pt idx="11">
                  <c:v>0.435903943926151</c:v>
                </c:pt>
                <c:pt idx="12">
                  <c:v>0.518388638006957</c:v>
                </c:pt>
                <c:pt idx="13">
                  <c:v>0.304488918463277</c:v>
                </c:pt>
                <c:pt idx="14">
                  <c:v>0.383399131308269</c:v>
                </c:pt>
                <c:pt idx="15">
                  <c:v>0.344195788102284</c:v>
                </c:pt>
                <c:pt idx="16">
                  <c:v>0.466809017299448</c:v>
                </c:pt>
                <c:pt idx="17">
                  <c:v>0.521161752675819</c:v>
                </c:pt>
                <c:pt idx="18">
                  <c:v>0.513712772529189</c:v>
                </c:pt>
                <c:pt idx="19">
                  <c:v>0.551123435559107</c:v>
                </c:pt>
                <c:pt idx="20">
                  <c:v>0.424218909010954</c:v>
                </c:pt>
                <c:pt idx="21">
                  <c:v>0.275408589509858</c:v>
                </c:pt>
                <c:pt idx="22">
                  <c:v>0.404818227872998</c:v>
                </c:pt>
                <c:pt idx="23">
                  <c:v>0.403954177033705</c:v>
                </c:pt>
                <c:pt idx="24">
                  <c:v>0.461964257825307</c:v>
                </c:pt>
                <c:pt idx="25">
                  <c:v>0.447103845081834</c:v>
                </c:pt>
                <c:pt idx="26">
                  <c:v>0.240125819793457</c:v>
                </c:pt>
                <c:pt idx="27">
                  <c:v>0.464841628573717</c:v>
                </c:pt>
                <c:pt idx="28">
                  <c:v>0.479573005969707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macro!$C$1</c:f>
              <c:strCache>
                <c:ptCount val="1"/>
                <c:pt idx="0">
                  <c:v>precision</c:v>
                </c:pt>
              </c:strCache>
            </c:strRef>
          </c:tx>
          <c:marker>
            <c:symbol val="none"/>
          </c:marker>
          <c:cat>
            <c:numRef>
              <c:f>macro!$A$2:$A$30</c:f>
              <c:numCache>
                <c:formatCode>m/d/yyyy</c:formatCode>
                <c:ptCount val="29"/>
                <c:pt idx="0">
                  <c:v>40544.0</c:v>
                </c:pt>
                <c:pt idx="1">
                  <c:v>40575.0</c:v>
                </c:pt>
                <c:pt idx="2">
                  <c:v>40603.0</c:v>
                </c:pt>
                <c:pt idx="3">
                  <c:v>40634.0</c:v>
                </c:pt>
                <c:pt idx="4">
                  <c:v>40664.0</c:v>
                </c:pt>
                <c:pt idx="5">
                  <c:v>40695.0</c:v>
                </c:pt>
                <c:pt idx="6">
                  <c:v>40725.0</c:v>
                </c:pt>
                <c:pt idx="7">
                  <c:v>40756.0</c:v>
                </c:pt>
                <c:pt idx="8">
                  <c:v>40787.0</c:v>
                </c:pt>
                <c:pt idx="9">
                  <c:v>40817.0</c:v>
                </c:pt>
                <c:pt idx="10">
                  <c:v>40848.0</c:v>
                </c:pt>
                <c:pt idx="11">
                  <c:v>40878.0</c:v>
                </c:pt>
                <c:pt idx="12">
                  <c:v>40909.0</c:v>
                </c:pt>
                <c:pt idx="13">
                  <c:v>40940.0</c:v>
                </c:pt>
                <c:pt idx="14">
                  <c:v>40969.0</c:v>
                </c:pt>
                <c:pt idx="15">
                  <c:v>41000.0</c:v>
                </c:pt>
                <c:pt idx="16">
                  <c:v>41030.0</c:v>
                </c:pt>
                <c:pt idx="17">
                  <c:v>41061.0</c:v>
                </c:pt>
                <c:pt idx="18">
                  <c:v>41091.0</c:v>
                </c:pt>
                <c:pt idx="19">
                  <c:v>41122.0</c:v>
                </c:pt>
                <c:pt idx="20">
                  <c:v>41153.0</c:v>
                </c:pt>
                <c:pt idx="21">
                  <c:v>41183.0</c:v>
                </c:pt>
                <c:pt idx="22">
                  <c:v>41214.0</c:v>
                </c:pt>
                <c:pt idx="23">
                  <c:v>41244.0</c:v>
                </c:pt>
                <c:pt idx="24">
                  <c:v>41275.0</c:v>
                </c:pt>
                <c:pt idx="25">
                  <c:v>41306.0</c:v>
                </c:pt>
                <c:pt idx="26">
                  <c:v>41334.0</c:v>
                </c:pt>
                <c:pt idx="27">
                  <c:v>41365.0</c:v>
                </c:pt>
                <c:pt idx="28">
                  <c:v>41395.0</c:v>
                </c:pt>
              </c:numCache>
            </c:numRef>
          </c:cat>
          <c:val>
            <c:numRef>
              <c:f>macro!$C$2:$C$30</c:f>
              <c:numCache>
                <c:formatCode>0.00%</c:formatCode>
                <c:ptCount val="29"/>
                <c:pt idx="0">
                  <c:v>0.556953264940563</c:v>
                </c:pt>
                <c:pt idx="1">
                  <c:v>0.59925357496934</c:v>
                </c:pt>
                <c:pt idx="2">
                  <c:v>0.911287515170791</c:v>
                </c:pt>
                <c:pt idx="3">
                  <c:v>0.49947825284494</c:v>
                </c:pt>
                <c:pt idx="4">
                  <c:v>0.524438536113951</c:v>
                </c:pt>
                <c:pt idx="5">
                  <c:v>0.492221649498498</c:v>
                </c:pt>
                <c:pt idx="6">
                  <c:v>0.429532435574122</c:v>
                </c:pt>
                <c:pt idx="7">
                  <c:v>0.335540621190765</c:v>
                </c:pt>
                <c:pt idx="8">
                  <c:v>0.353524566153832</c:v>
                </c:pt>
                <c:pt idx="9">
                  <c:v>0.315971496932575</c:v>
                </c:pt>
                <c:pt idx="10">
                  <c:v>0.434805347897557</c:v>
                </c:pt>
                <c:pt idx="11">
                  <c:v>0.322313961389706</c:v>
                </c:pt>
                <c:pt idx="12">
                  <c:v>0.41150616543751</c:v>
                </c:pt>
                <c:pt idx="13">
                  <c:v>0.30835082067989</c:v>
                </c:pt>
                <c:pt idx="14">
                  <c:v>0.390132321245218</c:v>
                </c:pt>
                <c:pt idx="15">
                  <c:v>0.299924504451484</c:v>
                </c:pt>
                <c:pt idx="16">
                  <c:v>0.387125109955742</c:v>
                </c:pt>
                <c:pt idx="17">
                  <c:v>0.33757132494377</c:v>
                </c:pt>
                <c:pt idx="18">
                  <c:v>0.34057041826378</c:v>
                </c:pt>
                <c:pt idx="19">
                  <c:v>0.32065349495104</c:v>
                </c:pt>
                <c:pt idx="20">
                  <c:v>0.38001189866395</c:v>
                </c:pt>
                <c:pt idx="21">
                  <c:v>0.307644026617233</c:v>
                </c:pt>
                <c:pt idx="22">
                  <c:v>0.330901619702523</c:v>
                </c:pt>
                <c:pt idx="23">
                  <c:v>0.267907949401816</c:v>
                </c:pt>
                <c:pt idx="24">
                  <c:v>0.352514624261238</c:v>
                </c:pt>
                <c:pt idx="25">
                  <c:v>0.444764198716507</c:v>
                </c:pt>
                <c:pt idx="26">
                  <c:v>0.58906131265833</c:v>
                </c:pt>
                <c:pt idx="27">
                  <c:v>0.360547739458531</c:v>
                </c:pt>
                <c:pt idx="28">
                  <c:v>0.332723642250795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44360"/>
        <c:axId val="705101288"/>
      </c:lineChart>
      <c:dateAx>
        <c:axId val="705544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05101288"/>
        <c:crosses val="autoZero"/>
        <c:auto val="1"/>
        <c:lblOffset val="100"/>
        <c:baseTimeUnit val="months"/>
        <c:majorUnit val="4.0"/>
        <c:majorTimeUnit val="months"/>
      </c:dateAx>
      <c:valAx>
        <c:axId val="705101288"/>
        <c:scaling>
          <c:orientation val="minMax"/>
          <c:max val="1.0"/>
          <c:min val="0.0"/>
        </c:scaling>
        <c:delete val="0"/>
        <c:axPos val="l"/>
        <c:numFmt formatCode="#,##0.0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05544360"/>
        <c:crosses val="autoZero"/>
        <c:crossBetween val="between"/>
        <c:majorUnit val="0.2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26349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Most engineering work goes through several remodeling phases to cater evolving requirements.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Here we see pictures of a kitchen before and after its renovation.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Most of the changes are very common, you would probably expect in a typical kitchen renovation.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For example, they introduce marble top, changed colors.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However, the tables lamps and chairs gave a special look to the kitchen. 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Merge the group with similar signature.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lvl="0" indent="-228600" defTabSz="914400">
              <a:lnSpc>
                <a:spcPct val="100000"/>
              </a:lnSpc>
              <a:buSzPct val="100000"/>
              <a:buAutoNum type="arabicPeriod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Risk Analysis : are some changes more error-prone than others? </a:t>
            </a:r>
          </a:p>
          <a:p>
            <a:pPr marL="228600" lvl="0" indent="-228600" defTabSz="914400">
              <a:lnSpc>
                <a:spcPct val="100000"/>
              </a:lnSpc>
              <a:buSzPct val="100000"/>
              <a:buAutoNum type="arabicPeriod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Facilitating code review process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Change summarization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Choosing the right reviewer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Put more attention to error-prone changes</a:t>
            </a:r>
          </a:p>
          <a:p>
            <a:pPr marL="228600" lvl="0" indent="-228600" defTabSz="914400">
              <a:lnSpc>
                <a:spcPct val="100000"/>
              </a:lnSpc>
              <a:buSzPct val="100000"/>
              <a:buAutoNum type="arabicPeriod" startAt="3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Recommendation System: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Is this code changed similarly in past?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 else has changed together with this change? </a:t>
            </a:r>
          </a:p>
          <a:p>
            <a:pPr marL="628650" lvl="1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Where can I apply these changes?</a:t>
            </a:r>
          </a:p>
          <a:p>
            <a:pPr marL="457200" lvl="0" indent="-457200" defTabSz="914400">
              <a:lnSpc>
                <a:spcPct val="100000"/>
              </a:lnSpc>
              <a:buSzPct val="100000"/>
              <a:buAutoNum type="arabicPeriod" startAt="4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Automated program repair : Exploiting the suggestion of the recommendation system, generate automatic program repair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If you want to create a major change, say building a tower……..that often becomes landmark.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 requires huge cost, planning etc.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Even changing this unique pattern also are non-trivial.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On the contrary, this is university housing, where we live.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 follows a very well-defined repetitive pattern.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So if you want to introduce something new in one apartment, you can easily follow the same for the rest of the apartment.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We argue that software also follows the same renovation model.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Some changes are unique……it does not occur anywhere in the codebase</a:t>
            </a: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Note that we are talking about unique and non-unique changes and not just the source</a:t>
            </a:r>
            <a:r>
              <a:rPr lang="en-US" sz="1200" baseline="0" dirty="0" smtClean="0">
                <a:latin typeface="Calibri"/>
                <a:ea typeface="Calibri"/>
                <a:cs typeface="Calibri"/>
                <a:sym typeface="Calibri"/>
              </a:rPr>
              <a:t> code itself. 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PatchID1	startLine1	endLine1	time1	u1	PatchID2	startLine2	endLine2	time2	u2	add	delete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6151	214	269	2011-06-15 03:22:07.0000000	REDMOND\DEF	4839	942	945	2011-10-24 23:43:47.0000000	REDMOND\ABC	1	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studied windows phone for this study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Altogether we studied around 59,000 file changes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Spanning over more than 2 years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 involves around 300 and 1300 developers respectively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MOTIVATION | METHODOLOGY | CHARACTERISTICS | APPLICATION | 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MOTIVATION | METHODOLOGY | CHARACTERISTICS | APPLICATION | 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It first detects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similar edit content between two hunks using a widely known clone detection tool CCFinderX.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CCFinderX identify cloned code among a fairly large set of programming language including C, C++, Java, Cobol etc.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 the figure, colored lines show the similar edit contents between patch1 and patch2.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First, we group the similar lines of a hunk pairs.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 hunk pair then form a similarity group.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lines form signature of the similarity pattern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rgbClr val="9CBEBD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4525314"/>
            <a:ext cx="7772400" cy="2332687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20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610600" y="4525314"/>
            <a:ext cx="3200400" cy="2332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4127" y="384048"/>
            <a:ext cx="9720073" cy="1901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4127" y="2286000"/>
            <a:ext cx="9720073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024127" y="546753"/>
            <a:ext cx="9720073" cy="15765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024127" y="2123294"/>
            <a:ext cx="4754881" cy="93564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689C9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689C9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689C9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689C9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689C9A"/>
                </a:solidFill>
              </a:rP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4525315"/>
            <a:ext cx="7772400" cy="2332686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20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8610600" y="4525315"/>
            <a:ext cx="3200400" cy="233268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74233"/>
                </a:solidFill>
              </a:rP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024127" y="2286000"/>
            <a:ext cx="9720073" cy="457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724900" y="76200"/>
            <a:ext cx="26289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90600" y="762000"/>
            <a:ext cx="75819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2E2B21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837333" y="6492294"/>
            <a:ext cx="973667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/>
          <p:nvPr/>
        </p:nvSpPr>
        <p:spPr>
          <a:xfrm>
            <a:off x="9601834" y="515828"/>
            <a:ext cx="914401" cy="1"/>
          </a:xfrm>
          <a:prstGeom prst="line">
            <a:avLst/>
          </a:prstGeom>
          <a:ln w="19050">
            <a:solidFill>
              <a:srgbClr val="9CBEBD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transition xmlns:p14="http://schemas.microsoft.com/office/powerpoint/2010/main" spd="med"/>
  <p:txStyles>
    <p:titleStyle>
      <a:lvl1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1pPr>
      <a:lvl2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2pPr>
      <a:lvl3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3pPr>
      <a:lvl4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4pPr>
      <a:lvl5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5pPr>
      <a:lvl6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6pPr>
      <a:lvl7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7pPr>
      <a:lvl8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8pPr>
      <a:lvl9pPr>
        <a:lnSpc>
          <a:spcPct val="80000"/>
        </a:lnSpc>
        <a:defRPr sz="5000" cap="all" spc="100">
          <a:solidFill>
            <a:srgbClr val="474233"/>
          </a:solidFill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indent="-91439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 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1pPr>
      <a:lvl2pPr marL="295655" indent="-167639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2pPr>
      <a:lvl3pPr marL="526433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3pPr>
      <a:lvl4pPr marL="672737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4pPr>
      <a:lvl5pPr marL="855617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5pPr>
      <a:lvl6pPr marL="992777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6pPr>
      <a:lvl7pPr marL="1139081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7pPr>
      <a:lvl8pPr marL="1294529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8pPr>
      <a:lvl9pPr marL="1440833" indent="-215537">
        <a:lnSpc>
          <a:spcPct val="90000"/>
        </a:lnSpc>
        <a:spcBef>
          <a:spcPts val="1200"/>
        </a:spcBef>
        <a:buClr>
          <a:srgbClr val="9CBEBD"/>
        </a:buClr>
        <a:buSzPct val="100000"/>
        <a:buFont typeface="Tw Cen MT"/>
        <a:buChar char=""/>
        <a:defRPr sz="2200">
          <a:solidFill>
            <a:srgbClr val="2E2B21"/>
          </a:solidFill>
          <a:latin typeface="Tw Cen MT"/>
          <a:ea typeface="Tw Cen MT"/>
          <a:cs typeface="Tw Cen MT"/>
          <a:sym typeface="Tw Cen MT"/>
        </a:defRPr>
      </a:lvl9pPr>
    </p:bodyStyle>
    <p:otherStyle>
      <a:lvl1pPr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1pPr>
      <a:lvl2pPr indent="4572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2pPr>
      <a:lvl3pPr indent="9144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3pPr>
      <a:lvl4pPr indent="13716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4pPr>
      <a:lvl5pPr indent="18288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5pPr>
      <a:lvl6pPr indent="22860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6pPr>
      <a:lvl7pPr indent="27432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7pPr>
      <a:lvl8pPr indent="32004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8pPr>
      <a:lvl9pPr indent="3657600" defTabSz="457200">
        <a:defRPr sz="1000">
          <a:solidFill>
            <a:schemeClr val="tx1"/>
          </a:solidFill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22075" y="867930"/>
            <a:ext cx="8355304" cy="143957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 defTabSz="425195">
              <a:lnSpc>
                <a:spcPct val="100000"/>
              </a:lnSpc>
              <a:spcBef>
                <a:spcPts val="1100"/>
              </a:spcBef>
              <a:defRPr sz="1800" cap="none" spc="0">
                <a:solidFill>
                  <a:srgbClr val="000000"/>
                </a:solidFill>
              </a:defRPr>
            </a:pPr>
            <a:r>
              <a:rPr sz="4400" dirty="0">
                <a:latin typeface="Times"/>
                <a:ea typeface="Times"/>
                <a:cs typeface="Times"/>
                <a:sym typeface="Times"/>
              </a:rPr>
              <a:t>The Uniqueness of Changes: </a:t>
            </a:r>
          </a:p>
          <a:p>
            <a:pPr lvl="0" algn="l" defTabSz="425195">
              <a:lnSpc>
                <a:spcPct val="100000"/>
              </a:lnSpc>
              <a:spcBef>
                <a:spcPts val="1100"/>
              </a:spcBef>
              <a:defRPr sz="1800" cap="none" spc="0">
                <a:solidFill>
                  <a:srgbClr val="000000"/>
                </a:solidFill>
              </a:defRPr>
            </a:pPr>
            <a:r>
              <a:rPr sz="4400" dirty="0">
                <a:latin typeface="Times"/>
                <a:ea typeface="Times"/>
                <a:cs typeface="Times"/>
                <a:sym typeface="Times"/>
              </a:rPr>
              <a:t>Characteristics </a:t>
            </a:r>
            <a:r>
              <a:rPr sz="4400" dirty="0" smtClean="0"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lang="en-US" sz="4400" dirty="0" smtClean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4400" dirty="0" smtClean="0">
                <a:latin typeface="Times"/>
                <a:ea typeface="Times"/>
                <a:cs typeface="Times"/>
                <a:sym typeface="Times"/>
              </a:rPr>
              <a:t>pplications </a:t>
            </a:r>
            <a:endParaRPr sz="44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61728" y="3507496"/>
            <a:ext cx="9438879" cy="91440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defTabSz="786384">
              <a:spcBef>
                <a:spcPts val="100"/>
              </a:spcBef>
              <a:defRPr>
                <a:solidFill>
                  <a:srgbClr val="000000"/>
                </a:solidFill>
              </a:defRPr>
            </a:pPr>
            <a:r>
              <a:rPr sz="3200" dirty="0">
                <a:solidFill>
                  <a:srgbClr val="474233"/>
                </a:solidFill>
              </a:rPr>
              <a:t>Baishakhi Ray, Meiyappan Nagappan, </a:t>
            </a:r>
          </a:p>
          <a:p>
            <a:pPr lvl="0" defTabSz="786384">
              <a:spcBef>
                <a:spcPts val="100"/>
              </a:spcBef>
              <a:defRPr>
                <a:solidFill>
                  <a:srgbClr val="000000"/>
                </a:solidFill>
              </a:defRPr>
            </a:pPr>
            <a:r>
              <a:rPr sz="3200" dirty="0">
                <a:solidFill>
                  <a:srgbClr val="474233"/>
                </a:solidFill>
              </a:rPr>
              <a:t>Christian Bird, Nachi Nagappan, Thomas Zimmermann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474233"/>
                </a:solidFill>
              </a:rPr>
              <a:t>1</a:t>
            </a:fld>
            <a:endParaRPr sz="1000">
              <a:solidFill>
                <a:srgbClr val="474233"/>
              </a:solidFill>
            </a:endParaRPr>
          </a:p>
        </p:txBody>
      </p:sp>
      <p:pic>
        <p:nvPicPr>
          <p:cNvPr id="6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7889" y="613018"/>
            <a:ext cx="4127501" cy="19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722" y="5775236"/>
            <a:ext cx="2923283" cy="592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5303" y="5216768"/>
            <a:ext cx="1668496" cy="1303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24145" y="5507945"/>
            <a:ext cx="3825548" cy="7709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039231" y="5138615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CHARACTERISTICS 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| APPLICATION | Conclusion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762000" y="585216"/>
            <a:ext cx="11430000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4200" dirty="0" smtClean="0"/>
              <a:t>CHARACTERISTICS OF CHANGES</a:t>
            </a:r>
            <a:endParaRPr sz="4200" cap="all" spc="100" dirty="0">
              <a:solidFill>
                <a:srgbClr val="474233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" y="2557657"/>
            <a:ext cx="11000153" cy="10556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sz="2800" dirty="0">
                <a:solidFill>
                  <a:srgbClr val="2E2B21"/>
                </a:solidFill>
              </a:rPr>
              <a:t>Developers have their own set of change </a:t>
            </a:r>
            <a:r>
              <a:rPr lang="en-US" sz="2800" dirty="0" smtClean="0">
                <a:solidFill>
                  <a:srgbClr val="2E2B21"/>
                </a:solidFill>
              </a:rPr>
              <a:t>non-unique patterns </a:t>
            </a:r>
          </a:p>
          <a:p>
            <a:pPr algn="ctr" rtl="0" latinLnBrk="1" hangingPunct="0"/>
            <a:r>
              <a:rPr lang="en-US" sz="2800" dirty="0" smtClean="0">
                <a:solidFill>
                  <a:srgbClr val="2E2B21"/>
                </a:solidFill>
              </a:rPr>
              <a:t>that </a:t>
            </a:r>
            <a:r>
              <a:rPr lang="en-US" sz="2800" dirty="0">
                <a:solidFill>
                  <a:srgbClr val="2E2B21"/>
                </a:solidFill>
              </a:rPr>
              <a:t>they use </a:t>
            </a:r>
            <a:r>
              <a:rPr lang="en-US" sz="2800" dirty="0" smtClean="0">
                <a:solidFill>
                  <a:srgbClr val="2E2B21"/>
                </a:solidFill>
              </a:rPr>
              <a:t>repeatedly.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sym typeface="Tw Cen M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4071268"/>
            <a:ext cx="11000154" cy="5788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800" dirty="0">
                <a:solidFill>
                  <a:srgbClr val="2E2B21"/>
                </a:solidFill>
              </a:rPr>
              <a:t>Unique &amp; non-unique changes are localized in certain modules.</a:t>
            </a:r>
          </a:p>
        </p:txBody>
      </p:sp>
    </p:spTree>
    <p:extLst>
      <p:ext uri="{BB962C8B-B14F-4D97-AF65-F5344CB8AC3E}">
        <p14:creationId xmlns:p14="http://schemas.microsoft.com/office/powerpoint/2010/main" val="1135269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715000" y="2482850"/>
            <a:ext cx="6477000" cy="1874838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Why </a:t>
            </a:r>
            <a:r>
              <a:rPr lang="en-US" sz="5000" cap="all" spc="100" dirty="0" smtClean="0">
                <a:solidFill>
                  <a:srgbClr val="474233"/>
                </a:solidFill>
              </a:rPr>
              <a:t>Should </a:t>
            </a:r>
            <a:r>
              <a:rPr sz="5000" cap="all" spc="100" dirty="0" smtClean="0">
                <a:solidFill>
                  <a:srgbClr val="474233"/>
                </a:solidFill>
              </a:rPr>
              <a:t>WE </a:t>
            </a:r>
            <a:r>
              <a:rPr sz="5000" cap="all" spc="100" dirty="0">
                <a:solidFill>
                  <a:srgbClr val="474233"/>
                </a:solidFill>
              </a:rPr>
              <a:t>CARE?</a:t>
            </a:r>
          </a:p>
        </p:txBody>
      </p:sp>
      <p:pic>
        <p:nvPicPr>
          <p:cNvPr id="104" name="image1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673" y="1695663"/>
            <a:ext cx="4714560" cy="3466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67815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93028"/>
              </p:ext>
            </p:extLst>
          </p:nvPr>
        </p:nvGraphicFramePr>
        <p:xfrm>
          <a:off x="2416893" y="1854201"/>
          <a:ext cx="7721771" cy="37592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00102"/>
                <a:gridCol w="2336612"/>
                <a:gridCol w="1186561"/>
                <a:gridCol w="1898496"/>
              </a:tblGrid>
              <a:tr h="66847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non-uniqueness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threshold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Lookup Period (month)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Linux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Microsoft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hr-HR" sz="2400" u="none" strike="noStrike" dirty="0">
                          <a:effectLst/>
                        </a:rPr>
                        <a:t> (proj A + B)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655103">
                <a:tc vMerge="1"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(significant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p-values</a:t>
                      </a:r>
                      <a:r>
                        <a:rPr lang="en-US" sz="2400" u="none" strike="noStrike" dirty="0" smtClean="0">
                          <a:effectLst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</a:tr>
              <a:tr h="334236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97610" y="5941209"/>
            <a:ext cx="9216968" cy="6914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E2B21"/>
                </a:solidFill>
              </a:rPr>
              <a:t>Unique changes are more error-prone than non-unique changes. </a:t>
            </a:r>
            <a:endParaRPr lang="en-US" sz="2400" dirty="0">
              <a:solidFill>
                <a:srgbClr val="2E2B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53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SYSTEM-</a:t>
            </a:r>
            <a:r>
              <a:rPr lang="en-US" dirty="0"/>
              <a:t>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80038" y="2847678"/>
            <a:ext cx="7553807" cy="3665099"/>
            <a:chOff x="4571623" y="1732129"/>
            <a:chExt cx="6675469" cy="4127133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9072012"/>
                </p:ext>
              </p:extLst>
            </p:nvPr>
          </p:nvGraphicFramePr>
          <p:xfrm>
            <a:off x="4571623" y="1732129"/>
            <a:ext cx="6675469" cy="4127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486730" y="1732129"/>
              <a:ext cx="2555319" cy="646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Avg. recall = 65.44%</a:t>
              </a:r>
            </a:p>
            <a:p>
              <a:r>
                <a:rPr lang="en-US" dirty="0"/>
                <a:t>Avg.  Precision = 57.41% </a:t>
              </a:r>
            </a:p>
          </p:txBody>
        </p:sp>
      </p:grpSp>
      <p:sp>
        <p:nvSpPr>
          <p:cNvPr id="7" name="Shape 393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CHARACTERISTICS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APPLICATION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Conclusion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74525" y="1800350"/>
            <a:ext cx="9269675" cy="9193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 smtClean="0"/>
              <a:t>When developers select a code fragment to modify, it recommends </a:t>
            </a:r>
            <a:r>
              <a:rPr lang="en-US" sz="2400" dirty="0"/>
              <a:t>possible changes that similar code has experienced previously.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48118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 smtClean="0"/>
              <a:t>SYSTEM-II</a:t>
            </a:r>
            <a:endParaRPr lang="en-US" dirty="0"/>
          </a:p>
        </p:txBody>
      </p:sp>
      <p:sp>
        <p:nvSpPr>
          <p:cNvPr id="7" name="Shape 393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CHARACTERISTICS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APPLICATION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Conclusion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0270" y="1738889"/>
            <a:ext cx="10753109" cy="9193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>
                <a:solidFill>
                  <a:schemeClr val="tx1"/>
                </a:solidFill>
              </a:rPr>
              <a:t>When developers </a:t>
            </a:r>
            <a:r>
              <a:rPr lang="en-US" sz="2400" dirty="0" smtClean="0">
                <a:solidFill>
                  <a:schemeClr val="tx1"/>
                </a:solidFill>
              </a:rPr>
              <a:t>commit a </a:t>
            </a:r>
            <a:r>
              <a:rPr lang="en-US" sz="2400" dirty="0">
                <a:solidFill>
                  <a:schemeClr val="tx1"/>
                </a:solidFill>
              </a:rPr>
              <a:t>non-unique change, it recommends other change patterns that co-occurred with that committed change in the past.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Tw Cen M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9589" y="2755747"/>
            <a:ext cx="8186615" cy="3535639"/>
            <a:chOff x="1587539" y="1856391"/>
            <a:chExt cx="8186615" cy="4434995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2057813"/>
                </p:ext>
              </p:extLst>
            </p:nvPr>
          </p:nvGraphicFramePr>
          <p:xfrm>
            <a:off x="1587539" y="1856391"/>
            <a:ext cx="8186615" cy="44349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432236" y="2155249"/>
              <a:ext cx="2346804" cy="8107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Avg. recall = 0.47</a:t>
              </a:r>
            </a:p>
            <a:p>
              <a:r>
                <a:rPr lang="en-US" dirty="0" smtClean="0"/>
                <a:t>Avg. </a:t>
              </a:r>
              <a:r>
                <a:rPr lang="en-US" dirty="0"/>
                <a:t>p</a:t>
              </a:r>
              <a:r>
                <a:rPr lang="en-US" dirty="0" smtClean="0"/>
                <a:t>recision = 0.41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440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</a:rPr>
              <a:t>MOTIVATION | METHODOLOGY | CHARACTERISTICS | APPLICATION | Conclusion</a:t>
            </a:r>
          </a:p>
        </p:txBody>
      </p:sp>
      <p:sp>
        <p:nvSpPr>
          <p:cNvPr id="496" name="Shape 496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>
                <a:solidFill>
                  <a:srgbClr val="474233"/>
                </a:solidFill>
              </a:rPr>
              <a:t>conclusion</a:t>
            </a:r>
          </a:p>
        </p:txBody>
      </p:sp>
      <p:sp>
        <p:nvSpPr>
          <p:cNvPr id="497" name="Shape 497"/>
          <p:cNvSpPr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Software evolution introduces </a:t>
            </a:r>
            <a:r>
              <a:rPr lang="en-US" sz="2800" dirty="0" smtClean="0"/>
              <a:t>both </a:t>
            </a:r>
            <a:r>
              <a:rPr sz="2800" dirty="0" smtClean="0">
                <a:solidFill>
                  <a:srgbClr val="2E2B21"/>
                </a:solidFill>
              </a:rPr>
              <a:t>unique</a:t>
            </a:r>
            <a:r>
              <a:rPr lang="en-US" sz="2800" dirty="0" smtClean="0">
                <a:solidFill>
                  <a:srgbClr val="2E2B21"/>
                </a:solidFill>
              </a:rPr>
              <a:t> and non-unique </a:t>
            </a:r>
            <a:r>
              <a:rPr sz="2800" dirty="0" smtClean="0">
                <a:solidFill>
                  <a:srgbClr val="2E2B21"/>
                </a:solidFill>
              </a:rPr>
              <a:t>pattern</a:t>
            </a:r>
            <a:r>
              <a:rPr lang="en-US" sz="2800" dirty="0" smtClean="0">
                <a:solidFill>
                  <a:srgbClr val="2E2B21"/>
                </a:solidFill>
              </a:rPr>
              <a:t>s</a:t>
            </a:r>
            <a:r>
              <a:rPr sz="2800" dirty="0" smtClean="0">
                <a:solidFill>
                  <a:srgbClr val="2E2B21"/>
                </a:solidFill>
              </a:rPr>
              <a:t> </a:t>
            </a:r>
            <a:r>
              <a:rPr sz="2800" dirty="0">
                <a:solidFill>
                  <a:srgbClr val="2E2B21"/>
                </a:solidFill>
              </a:rPr>
              <a:t>in the codebase.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 Source code have different characteristics based on </a:t>
            </a:r>
            <a:r>
              <a:rPr lang="en-US" sz="2800" dirty="0" smtClean="0">
                <a:solidFill>
                  <a:srgbClr val="2E2B21"/>
                </a:solidFill>
              </a:rPr>
              <a:t>change </a:t>
            </a:r>
            <a:r>
              <a:rPr sz="2800" dirty="0" smtClean="0">
                <a:solidFill>
                  <a:srgbClr val="2E2B21"/>
                </a:solidFill>
              </a:rPr>
              <a:t>uniqueness</a:t>
            </a:r>
            <a:r>
              <a:rPr sz="2800" dirty="0">
                <a:solidFill>
                  <a:srgbClr val="2E2B21"/>
                </a:solidFill>
              </a:rPr>
              <a:t>. 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 Knowledge of uniqueness of change help to build different applications.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</a:rPr>
              <a:t>MOTIVATION | METHODOLOGY | CHARACTERISTICS | APPLICATION | Conclusion</a:t>
            </a:r>
          </a:p>
        </p:txBody>
      </p:sp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>
                <a:solidFill>
                  <a:srgbClr val="474233"/>
                </a:solidFill>
              </a:rPr>
              <a:t>Questions!!</a:t>
            </a:r>
          </a:p>
        </p:txBody>
      </p:sp>
      <p:pic>
        <p:nvPicPr>
          <p:cNvPr id="501" name="image12.jpeg" descr="question-things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5425" y="1655079"/>
            <a:ext cx="5875867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Outline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2E2B21"/>
                </a:solidFill>
              </a:rPr>
              <a:t>Methodology</a:t>
            </a:r>
            <a:endParaRPr sz="2800" dirty="0">
              <a:solidFill>
                <a:srgbClr val="2E2B21"/>
              </a:solidFill>
            </a:endParaRP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Characteristics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Applications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5653486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</a:t>
            </a: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METHODOLOGY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CHARACTERISTICS | APPLICATION | Conclusion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024127" y="487526"/>
            <a:ext cx="10464487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>
                <a:solidFill>
                  <a:srgbClr val="474233"/>
                </a:solidFill>
              </a:rPr>
              <a:t>STEP1: Divide diffs into hunks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2072081" y="3064997"/>
            <a:ext cx="2117060" cy="2243254"/>
            <a:chOff x="0" y="0"/>
            <a:chExt cx="2117059" cy="2243252"/>
          </a:xfrm>
        </p:grpSpPr>
        <p:grpSp>
          <p:nvGrpSpPr>
            <p:cNvPr id="126" name="Group 126"/>
            <p:cNvGrpSpPr/>
            <p:nvPr/>
          </p:nvGrpSpPr>
          <p:grpSpPr>
            <a:xfrm>
              <a:off x="-1" y="0"/>
              <a:ext cx="2117061" cy="2243253"/>
              <a:chOff x="0" y="0"/>
              <a:chExt cx="2117059" cy="2243252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2988" y="0"/>
                <a:ext cx="2114072" cy="2243253"/>
              </a:xfrm>
              <a:prstGeom prst="rect">
                <a:avLst/>
              </a:prstGeom>
              <a:solidFill>
                <a:srgbClr val="C3BFB5">
                  <a:alpha val="18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767" y="943374"/>
                <a:ext cx="1672648" cy="305391"/>
              </a:xfrm>
              <a:prstGeom prst="rect">
                <a:avLst/>
              </a:prstGeom>
              <a:solidFill>
                <a:srgbClr val="008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-1" y="242841"/>
                <a:ext cx="986567" cy="48069"/>
              </a:xfrm>
              <a:prstGeom prst="rect">
                <a:avLst/>
              </a:prstGeom>
              <a:gradFill flip="none" rotWithShape="1">
                <a:gsLst>
                  <a:gs pos="0">
                    <a:srgbClr val="B2AF8B"/>
                  </a:gs>
                  <a:gs pos="50000">
                    <a:srgbClr val="ABA77A"/>
                  </a:gs>
                  <a:gs pos="100000">
                    <a:srgbClr val="9A9669"/>
                  </a:gs>
                </a:gsLst>
                <a:lin ang="5400000" scaled="0"/>
              </a:gradFill>
              <a:ln w="6350" cap="flat">
                <a:solidFill>
                  <a:srgbClr val="A9A57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-1" y="428218"/>
                <a:ext cx="986567" cy="48069"/>
              </a:xfrm>
              <a:prstGeom prst="rect">
                <a:avLst/>
              </a:prstGeom>
              <a:gradFill flip="none" rotWithShape="1">
                <a:gsLst>
                  <a:gs pos="0">
                    <a:srgbClr val="B2AF8B"/>
                  </a:gs>
                  <a:gs pos="50000">
                    <a:srgbClr val="ABA77A"/>
                  </a:gs>
                  <a:gs pos="100000">
                    <a:srgbClr val="9A9669"/>
                  </a:gs>
                </a:gsLst>
                <a:lin ang="5400000" scaled="0"/>
              </a:gradFill>
              <a:ln w="6350" cap="flat">
                <a:solidFill>
                  <a:srgbClr val="A9A57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1482132"/>
                <a:ext cx="986567" cy="48069"/>
              </a:xfrm>
              <a:prstGeom prst="rect">
                <a:avLst/>
              </a:prstGeom>
              <a:gradFill flip="none" rotWithShape="1">
                <a:gsLst>
                  <a:gs pos="0">
                    <a:srgbClr val="B2AF8B"/>
                  </a:gs>
                  <a:gs pos="50000">
                    <a:srgbClr val="ABA77A"/>
                  </a:gs>
                  <a:gs pos="100000">
                    <a:srgbClr val="9A9669"/>
                  </a:gs>
                </a:gsLst>
                <a:lin ang="5400000" scaled="0"/>
              </a:gradFill>
              <a:ln w="6350" cap="flat">
                <a:solidFill>
                  <a:srgbClr val="A9A57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7" name="Shape 127"/>
            <p:cNvSpPr/>
            <p:nvPr/>
          </p:nvSpPr>
          <p:spPr>
            <a:xfrm>
              <a:off x="0" y="1748744"/>
              <a:ext cx="1671011" cy="295794"/>
            </a:xfrm>
            <a:prstGeom prst="rect">
              <a:avLst/>
            </a:prstGeom>
            <a:solidFill>
              <a:srgbClr val="008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37632"/>
              <a:ext cx="1671011" cy="298437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1353391"/>
              <a:ext cx="981630" cy="48070"/>
            </a:xfrm>
            <a:prstGeom prst="rect">
              <a:avLst/>
            </a:prstGeom>
            <a:gradFill flip="none" rotWithShape="1">
              <a:gsLst>
                <a:gs pos="0">
                  <a:srgbClr val="B2AF8B"/>
                </a:gs>
                <a:gs pos="50000">
                  <a:srgbClr val="ABA77A"/>
                </a:gs>
                <a:gs pos="100000">
                  <a:srgbClr val="9A9669"/>
                </a:gs>
              </a:gsLst>
              <a:lin ang="5400000" scaled="0"/>
            </a:gradFill>
            <a:ln w="6350" cap="flat">
              <a:solidFill>
                <a:srgbClr val="A9A5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1627173"/>
              <a:ext cx="1671011" cy="10419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2" name="Shape 132"/>
          <p:cNvSpPr/>
          <p:nvPr/>
        </p:nvSpPr>
        <p:spPr>
          <a:xfrm>
            <a:off x="1522369" y="5445195"/>
            <a:ext cx="291219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2E2B21"/>
                </a:solidFill>
              </a:rPr>
              <a:t>File diff</a:t>
            </a: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2E2B21"/>
                </a:solidFill>
              </a:rPr>
              <a:t>(diff between two file versions)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3613659" y="1820088"/>
            <a:ext cx="3866691" cy="2247476"/>
            <a:chOff x="0" y="0"/>
            <a:chExt cx="3866689" cy="2247475"/>
          </a:xfrm>
        </p:grpSpPr>
        <p:grpSp>
          <p:nvGrpSpPr>
            <p:cNvPr id="141" name="Group 141"/>
            <p:cNvGrpSpPr/>
            <p:nvPr/>
          </p:nvGrpSpPr>
          <p:grpSpPr>
            <a:xfrm>
              <a:off x="1749629" y="-1"/>
              <a:ext cx="2117061" cy="1621381"/>
              <a:chOff x="0" y="0"/>
              <a:chExt cx="2117059" cy="1621379"/>
            </a:xfrm>
          </p:grpSpPr>
          <p:grpSp>
            <p:nvGrpSpPr>
              <p:cNvPr id="138" name="Group 138"/>
              <p:cNvGrpSpPr/>
              <p:nvPr/>
            </p:nvGrpSpPr>
            <p:grpSpPr>
              <a:xfrm>
                <a:off x="-1" y="-1"/>
                <a:ext cx="2117061" cy="1621381"/>
                <a:chOff x="0" y="0"/>
                <a:chExt cx="2117059" cy="1621379"/>
              </a:xfrm>
            </p:grpSpPr>
            <p:sp>
              <p:nvSpPr>
                <p:cNvPr id="133" name="Shape 133"/>
                <p:cNvSpPr/>
                <p:nvPr/>
              </p:nvSpPr>
              <p:spPr>
                <a:xfrm>
                  <a:off x="2989" y="-1"/>
                  <a:ext cx="2114071" cy="1621381"/>
                </a:xfrm>
                <a:prstGeom prst="rect">
                  <a:avLst/>
                </a:prstGeom>
                <a:solidFill>
                  <a:srgbClr val="C3BFB5">
                    <a:alpha val="18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6D664E"/>
                      </a:solidFill>
                    </a:defRPr>
                  </a:pPr>
                  <a:endParaRPr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-1" y="747944"/>
                  <a:ext cx="1672648" cy="220732"/>
                </a:xfrm>
                <a:prstGeom prst="rect">
                  <a:avLst/>
                </a:prstGeom>
                <a:solidFill>
                  <a:srgbClr val="008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6D664E"/>
                      </a:solidFill>
                    </a:defRPr>
                  </a:pPr>
                  <a:endParaRPr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-1" y="209197"/>
                  <a:ext cx="986568" cy="347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2AF8B"/>
                    </a:gs>
                    <a:gs pos="50000">
                      <a:srgbClr val="ABA77A"/>
                    </a:gs>
                    <a:gs pos="100000">
                      <a:srgbClr val="9A9669"/>
                    </a:gs>
                  </a:gsLst>
                  <a:lin ang="5400000" scaled="0"/>
                </a:gradFill>
                <a:ln w="6350" cap="flat">
                  <a:solidFill>
                    <a:srgbClr val="A9A57C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6D664E"/>
                      </a:solidFill>
                    </a:defRPr>
                  </a:pPr>
                  <a:endParaRPr/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-1" y="343875"/>
                  <a:ext cx="986568" cy="347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2AF8B"/>
                    </a:gs>
                    <a:gs pos="50000">
                      <a:srgbClr val="ABA77A"/>
                    </a:gs>
                    <a:gs pos="100000">
                      <a:srgbClr val="9A9669"/>
                    </a:gs>
                  </a:gsLst>
                  <a:lin ang="5400000" scaled="0"/>
                </a:gradFill>
                <a:ln w="6350" cap="flat">
                  <a:solidFill>
                    <a:srgbClr val="A9A57C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6D664E"/>
                      </a:solidFill>
                    </a:defRPr>
                  </a:pPr>
                  <a:endParaRPr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5977" y="1294206"/>
                  <a:ext cx="986569" cy="347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2AF8B"/>
                    </a:gs>
                    <a:gs pos="50000">
                      <a:srgbClr val="ABA77A"/>
                    </a:gs>
                    <a:gs pos="100000">
                      <a:srgbClr val="9A9669"/>
                    </a:gs>
                  </a:gsLst>
                  <a:lin ang="5400000" scaled="0"/>
                </a:gradFill>
                <a:ln w="6350" cap="flat">
                  <a:solidFill>
                    <a:srgbClr val="A9A57C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6D664E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39" name="Shape 139"/>
              <p:cNvSpPr/>
              <p:nvPr/>
            </p:nvSpPr>
            <p:spPr>
              <a:xfrm>
                <a:off x="0" y="527235"/>
                <a:ext cx="1671012" cy="215704"/>
              </a:xfrm>
              <a:prstGeom prst="rect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6D664E"/>
                    </a:solidFill>
                  </a:defRPr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0" y="1111471"/>
                <a:ext cx="981631" cy="34744"/>
              </a:xfrm>
              <a:prstGeom prst="rect">
                <a:avLst/>
              </a:prstGeom>
              <a:gradFill flip="none" rotWithShape="1">
                <a:gsLst>
                  <a:gs pos="0">
                    <a:srgbClr val="B2AF8B"/>
                  </a:gs>
                  <a:gs pos="50000">
                    <a:srgbClr val="ABA77A"/>
                  </a:gs>
                  <a:gs pos="100000">
                    <a:srgbClr val="9A9669"/>
                  </a:gs>
                </a:gsLst>
                <a:lin ang="5400000" scaled="0"/>
              </a:gradFill>
              <a:ln w="6350" cap="flat">
                <a:solidFill>
                  <a:srgbClr val="A9A57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3000"/>
                  </a:lnSpc>
                  <a:defRPr>
                    <a:solidFill>
                      <a:srgbClr val="6D664E"/>
                    </a:solidFill>
                  </a:defRPr>
                </a:pPr>
                <a:endParaRPr/>
              </a:p>
            </p:txBody>
          </p:sp>
        </p:grpSp>
        <p:sp>
          <p:nvSpPr>
            <p:cNvPr id="142" name="Shape 142"/>
            <p:cNvSpPr/>
            <p:nvPr/>
          </p:nvSpPr>
          <p:spPr>
            <a:xfrm rot="10800000" flipH="1">
              <a:off x="-1" y="810690"/>
              <a:ext cx="1752620" cy="143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2E2B2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307631" y="1660921"/>
              <a:ext cx="6307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2E2B21"/>
                  </a:solidFill>
                </a:rPr>
                <a:t>hunk1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3687900" y="4387984"/>
            <a:ext cx="4641029" cy="1610704"/>
            <a:chOff x="0" y="0"/>
            <a:chExt cx="4641028" cy="1610702"/>
          </a:xfrm>
        </p:grpSpPr>
        <p:grpSp>
          <p:nvGrpSpPr>
            <p:cNvPr id="151" name="Group 151"/>
            <p:cNvGrpSpPr/>
            <p:nvPr/>
          </p:nvGrpSpPr>
          <p:grpSpPr>
            <a:xfrm>
              <a:off x="0" y="0"/>
              <a:ext cx="4641029" cy="1161321"/>
              <a:chOff x="0" y="0"/>
              <a:chExt cx="4641028" cy="1161320"/>
            </a:xfrm>
          </p:grpSpPr>
          <p:grpSp>
            <p:nvGrpSpPr>
              <p:cNvPr id="149" name="Group 149"/>
              <p:cNvGrpSpPr/>
              <p:nvPr/>
            </p:nvGrpSpPr>
            <p:grpSpPr>
              <a:xfrm>
                <a:off x="2527795" y="-1"/>
                <a:ext cx="2113234" cy="1161322"/>
                <a:chOff x="0" y="0"/>
                <a:chExt cx="2113232" cy="1161320"/>
              </a:xfrm>
            </p:grpSpPr>
            <p:grpSp>
              <p:nvGrpSpPr>
                <p:cNvPr id="147" name="Group 147"/>
                <p:cNvGrpSpPr/>
                <p:nvPr/>
              </p:nvGrpSpPr>
              <p:grpSpPr>
                <a:xfrm>
                  <a:off x="-1" y="-1"/>
                  <a:ext cx="2113234" cy="1161322"/>
                  <a:chOff x="0" y="0"/>
                  <a:chExt cx="2113232" cy="1161320"/>
                </a:xfrm>
              </p:grpSpPr>
              <p:sp>
                <p:nvSpPr>
                  <p:cNvPr id="145" name="Shape 145"/>
                  <p:cNvSpPr/>
                  <p:nvPr/>
                </p:nvSpPr>
                <p:spPr>
                  <a:xfrm>
                    <a:off x="2983" y="-1"/>
                    <a:ext cx="2110250" cy="1161322"/>
                  </a:xfrm>
                  <a:prstGeom prst="rect">
                    <a:avLst/>
                  </a:prstGeom>
                  <a:solidFill>
                    <a:srgbClr val="C3BFB5">
                      <a:alpha val="18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93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-1" y="435960"/>
                    <a:ext cx="984784" cy="2488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2AF8B"/>
                      </a:gs>
                      <a:gs pos="50000">
                        <a:srgbClr val="ABA77A"/>
                      </a:gs>
                      <a:gs pos="100000">
                        <a:srgbClr val="9A9669"/>
                      </a:gs>
                    </a:gsLst>
                    <a:lin ang="5400000" scaled="0"/>
                  </a:gradFill>
                  <a:ln w="6350" cap="flat">
                    <a:solidFill>
                      <a:srgbClr val="A9A57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93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148" name="Shape 148"/>
                <p:cNvSpPr/>
                <p:nvPr/>
              </p:nvSpPr>
              <p:spPr>
                <a:xfrm>
                  <a:off x="0" y="300861"/>
                  <a:ext cx="979856" cy="2488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2AF8B"/>
                    </a:gs>
                    <a:gs pos="50000">
                      <a:srgbClr val="ABA77A"/>
                    </a:gs>
                    <a:gs pos="100000">
                      <a:srgbClr val="9A9669"/>
                    </a:gs>
                  </a:gsLst>
                  <a:lin ang="5400000" scaled="0"/>
                </a:gradFill>
                <a:ln w="6350" cap="flat">
                  <a:solidFill>
                    <a:srgbClr val="A9A57C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93000"/>
                    </a:lnSpc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50" name="Shape 150"/>
              <p:cNvSpPr/>
              <p:nvPr/>
            </p:nvSpPr>
            <p:spPr>
              <a:xfrm>
                <a:off x="-1" y="531039"/>
                <a:ext cx="2527797" cy="450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400" y="0"/>
                      <a:pt x="10800" y="5400"/>
                      <a:pt x="10800" y="10800"/>
                    </a:cubicBezTo>
                    <a:cubicBezTo>
                      <a:pt x="10800" y="16200"/>
                      <a:pt x="16200" y="21600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2E2B2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152" name="Shape 152"/>
            <p:cNvSpPr/>
            <p:nvPr/>
          </p:nvSpPr>
          <p:spPr>
            <a:xfrm>
              <a:off x="3228274" y="1277962"/>
              <a:ext cx="6307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2E2B21"/>
                  </a:solidFill>
                </a:rPr>
                <a:t>hunk2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59960" y="827523"/>
              <a:ext cx="1671012" cy="295794"/>
            </a:xfrm>
            <a:prstGeom prst="rect">
              <a:avLst/>
            </a:prstGeom>
            <a:solidFill>
              <a:srgbClr val="008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559960" y="705953"/>
              <a:ext cx="1671012" cy="10419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3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1644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5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</a:t>
            </a: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METHODOLOGY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CHARACTERISTICS | APPLICATION | Conclusion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024126" y="81595"/>
            <a:ext cx="10581720" cy="1737362"/>
          </a:xfrm>
          <a:prstGeom prst="rect">
            <a:avLst/>
          </a:prstGeom>
        </p:spPr>
        <p:txBody>
          <a:bodyPr lIns="41028" tIns="41028" rIns="41028" bIns="41028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000" cap="all" spc="100" dirty="0">
                <a:solidFill>
                  <a:srgbClr val="474233"/>
                </a:solidFill>
              </a:rPr>
              <a:t>Step 2: Identify </a:t>
            </a:r>
            <a:r>
              <a:rPr lang="en-US" sz="4000" cap="all" spc="100" dirty="0" smtClean="0">
                <a:solidFill>
                  <a:srgbClr val="474233"/>
                </a:solidFill>
              </a:rPr>
              <a:t>Non-Unique </a:t>
            </a:r>
            <a:r>
              <a:rPr sz="4000" cap="all" spc="100" dirty="0" smtClean="0">
                <a:solidFill>
                  <a:srgbClr val="474233"/>
                </a:solidFill>
              </a:rPr>
              <a:t>code </a:t>
            </a:r>
            <a:r>
              <a:rPr sz="4000" cap="all" spc="100" dirty="0">
                <a:solidFill>
                  <a:srgbClr val="474233"/>
                </a:solidFill>
              </a:rPr>
              <a:t>between HUNKS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501208" y="2001288"/>
            <a:ext cx="4168484" cy="37753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1" indent="-571500">
              <a:lnSpc>
                <a:spcPct val="108000"/>
              </a:lnSpc>
              <a:spcBef>
                <a:spcPts val="600"/>
              </a:spcBef>
              <a:buFontTx/>
              <a:buChar char="-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Use </a:t>
            </a:r>
            <a:r>
              <a:rPr sz="2800" dirty="0" smtClean="0">
                <a:solidFill>
                  <a:srgbClr val="2E2B21"/>
                </a:solidFill>
              </a:rPr>
              <a:t>CCFinder</a:t>
            </a:r>
            <a:r>
              <a:rPr lang="en-US" sz="2800" dirty="0" smtClean="0">
                <a:solidFill>
                  <a:srgbClr val="2E2B21"/>
                </a:solidFill>
              </a:rPr>
              <a:t>X</a:t>
            </a:r>
            <a:r>
              <a:rPr sz="2800" dirty="0" smtClean="0">
                <a:solidFill>
                  <a:srgbClr val="2E2B21"/>
                </a:solidFill>
              </a:rPr>
              <a:t>, </a:t>
            </a:r>
            <a:r>
              <a:rPr sz="2800" dirty="0">
                <a:solidFill>
                  <a:srgbClr val="2E2B21"/>
                </a:solidFill>
              </a:rPr>
              <a:t>a token based clone detector to detect similar content [Kamiya et al.]</a:t>
            </a:r>
          </a:p>
          <a:p>
            <a:pPr marL="571500" lvl="1" indent="-571500">
              <a:lnSpc>
                <a:spcPct val="108000"/>
              </a:lnSpc>
              <a:spcBef>
                <a:spcPts val="600"/>
              </a:spcBef>
              <a:buFontTx/>
              <a:buChar char="-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50 tokens of continuous changes  </a:t>
            </a:r>
          </a:p>
        </p:txBody>
      </p:sp>
      <p:graphicFrame>
        <p:nvGraphicFramePr>
          <p:cNvPr id="160" name="Table 160"/>
          <p:cNvGraphicFramePr/>
          <p:nvPr/>
        </p:nvGraphicFramePr>
        <p:xfrm>
          <a:off x="4930002" y="1614371"/>
          <a:ext cx="7156701" cy="4706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81616"/>
                <a:gridCol w="3775085"/>
              </a:tblGrid>
              <a:tr h="673641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Hunk1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Hunk2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A9A57C"/>
                    </a:solidFill>
                  </a:tcPr>
                </a:tc>
              </a:tr>
              <a:tr h="4033063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Old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X1     for(i=0;i&lt;MAX;i++){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X2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x = array[i]+x;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X3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y = foo(x);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X4  </a:t>
                      </a:r>
                      <a:r>
                        <a:rPr sz="2000">
                          <a:solidFill>
                            <a:srgbClr val="2E2B21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x = x-y;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X5     }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New ****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X6   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for(i=0;i&lt;MAX;i++)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X7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y = x+y;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X8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x = array[i]+x;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X9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y = foo(x,y);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X10 </a:t>
                      </a:r>
                      <a:r>
                        <a:rPr sz="2000">
                          <a:solidFill>
                            <a:srgbClr val="40AA23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 </a:t>
                      </a:r>
                      <a:r>
                        <a:rPr sz="2000">
                          <a:solidFill>
                            <a:srgbClr val="008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}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F7F7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Old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Y1     for(j=0;j&lt;MAX;j++)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Y2       q = p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Y3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q = array[j]+p;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Y4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p = foo1(q);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Y5      }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New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Y6   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for(j=0;j&lt;MAX;j++)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Y7     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q = p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Y8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q = array[j]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Y9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p = bar(p,q);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Y10   </a:t>
                      </a:r>
                      <a:r>
                        <a:rPr sz="2000">
                          <a:solidFill>
                            <a:srgbClr val="008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}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F7F7F2"/>
                    </a:solidFill>
                  </a:tcPr>
                </a:tc>
              </a:tr>
            </a:tbl>
          </a:graphicData>
        </a:graphic>
      </p:graphicFrame>
      <p:sp>
        <p:nvSpPr>
          <p:cNvPr id="161" name="Shape 161"/>
          <p:cNvSpPr/>
          <p:nvPr/>
        </p:nvSpPr>
        <p:spPr>
          <a:xfrm>
            <a:off x="4950228" y="2941320"/>
            <a:ext cx="3391305" cy="665019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341532" y="3273828"/>
            <a:ext cx="3711923" cy="61514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950228" y="4414372"/>
            <a:ext cx="3391306" cy="1602656"/>
          </a:xfrm>
          <a:prstGeom prst="roundRect">
            <a:avLst>
              <a:gd name="adj" fmla="val 16667"/>
            </a:avLst>
          </a:prstGeom>
          <a:ln w="28575">
            <a:solidFill>
              <a:srgbClr val="92D05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341534" y="4400522"/>
            <a:ext cx="3711923" cy="1602656"/>
          </a:xfrm>
          <a:prstGeom prst="roundRect">
            <a:avLst>
              <a:gd name="adj" fmla="val 16667"/>
            </a:avLst>
          </a:prstGeom>
          <a:ln w="28575">
            <a:solidFill>
              <a:srgbClr val="92D05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21991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 dirty="0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000" cap="all" spc="100" dirty="0">
                <a:solidFill>
                  <a:srgbClr val="474233"/>
                </a:solidFill>
              </a:rPr>
              <a:t>Renovating kitchen?</a:t>
            </a:r>
          </a:p>
        </p:txBody>
      </p:sp>
      <p:pic>
        <p:nvPicPr>
          <p:cNvPr id="70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304" y="2511124"/>
            <a:ext cx="5238751" cy="3486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4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7550" y="1727973"/>
            <a:ext cx="3676650" cy="4269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</a:t>
            </a: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METHODOLOGY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CHARACTERISTICS | APPLICATION | Conclusion</a:t>
            </a: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024127" y="120677"/>
            <a:ext cx="10777104" cy="1737362"/>
          </a:xfrm>
          <a:prstGeom prst="rect">
            <a:avLst/>
          </a:prstGeom>
        </p:spPr>
        <p:txBody>
          <a:bodyPr lIns="41028" tIns="41028" rIns="41028" bIns="41028"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000" cap="all" spc="100" dirty="0">
                <a:solidFill>
                  <a:srgbClr val="474233"/>
                </a:solidFill>
              </a:rPr>
              <a:t>Step 3: Identify </a:t>
            </a:r>
            <a:r>
              <a:rPr lang="en-US" sz="4000" cap="all" spc="100" dirty="0" smtClean="0">
                <a:solidFill>
                  <a:srgbClr val="474233"/>
                </a:solidFill>
              </a:rPr>
              <a:t>NON-UNIQUE CHANGE </a:t>
            </a:r>
            <a:r>
              <a:rPr sz="4000" cap="all" spc="100" dirty="0" smtClean="0">
                <a:solidFill>
                  <a:srgbClr val="474233"/>
                </a:solidFill>
              </a:rPr>
              <a:t>between </a:t>
            </a:r>
            <a:r>
              <a:rPr sz="4000" cap="all" spc="100" dirty="0">
                <a:solidFill>
                  <a:srgbClr val="474233"/>
                </a:solidFill>
              </a:rPr>
              <a:t>HUNKS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371231" y="2190193"/>
            <a:ext cx="4367025" cy="37753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08000"/>
              </a:lnSpc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Discard </a:t>
            </a:r>
            <a:r>
              <a:rPr lang="en-US" sz="2800" dirty="0" smtClean="0">
                <a:solidFill>
                  <a:srgbClr val="2E2B21"/>
                </a:solidFill>
              </a:rPr>
              <a:t>unchanged lines from previously identified cloned region.</a:t>
            </a:r>
            <a:endParaRPr sz="2800" dirty="0">
              <a:solidFill>
                <a:srgbClr val="2E2B21"/>
              </a:solidFill>
            </a:endParaRPr>
          </a:p>
        </p:txBody>
      </p:sp>
      <p:graphicFrame>
        <p:nvGraphicFramePr>
          <p:cNvPr id="171" name="Table 171"/>
          <p:cNvGraphicFramePr/>
          <p:nvPr/>
        </p:nvGraphicFramePr>
        <p:xfrm>
          <a:off x="4930002" y="1614371"/>
          <a:ext cx="7156701" cy="4706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81616"/>
                <a:gridCol w="3775085"/>
              </a:tblGrid>
              <a:tr h="673641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Hunk1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Hunk2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A9A57C"/>
                    </a:solidFill>
                  </a:tcPr>
                </a:tc>
              </a:tr>
              <a:tr h="4033063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Old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X1     for(i=0;i&lt;MAX;i++){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X2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x = array[i]+x;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X3  </a:t>
                      </a:r>
                      <a:r>
                        <a:rPr sz="200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y = foo(x);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X4  </a:t>
                      </a:r>
                      <a:r>
                        <a:rPr sz="2000">
                          <a:solidFill>
                            <a:srgbClr val="2E2B21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x = x-y;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X5     }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New ****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X6   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for(i=0;i&lt;MAX;i++)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X7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y = x+y;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X8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x = array[i]+x;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X9  </a:t>
                      </a:r>
                      <a:r>
                        <a:rPr sz="200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y = foo(x,y);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X10 </a:t>
                      </a:r>
                      <a:r>
                        <a:rPr sz="2000">
                          <a:solidFill>
                            <a:srgbClr val="40AA23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 </a:t>
                      </a:r>
                      <a:r>
                        <a:rPr sz="2000">
                          <a:solidFill>
                            <a:srgbClr val="008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}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F7F7F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Old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Y1     for(j=0;j&lt;MAX;j++)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Y2       q = p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Y3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q = array[j]+p;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Y4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-    p = foo1(q);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Y5      }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**** New ****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Y6     </a:t>
                      </a:r>
                      <a:r>
                        <a:rPr sz="2000" dirty="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for(j=0;j&lt;MAX;j++) { 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Y7       </a:t>
                      </a:r>
                      <a:r>
                        <a:rPr sz="2000" dirty="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q = p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Y8  </a:t>
                      </a:r>
                      <a:r>
                        <a:rPr sz="2000" dirty="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q = array[j] + q;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Y9  </a:t>
                      </a:r>
                      <a:r>
                        <a:rPr sz="2000" dirty="0">
                          <a:solidFill>
                            <a:srgbClr val="0071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+   p = bar(p,q);</a:t>
                      </a:r>
                    </a:p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Y10   </a:t>
                      </a:r>
                      <a:r>
                        <a:rPr sz="2000" dirty="0">
                          <a:solidFill>
                            <a:srgbClr val="008000"/>
                          </a:solidFill>
                          <a:latin typeface="Franklin Gothic Book"/>
                          <a:ea typeface="Franklin Gothic Book"/>
                          <a:cs typeface="Franklin Gothic Book"/>
                          <a:sym typeface="Franklin Gothic Book"/>
                        </a:rPr>
                        <a:t> }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2E2B21"/>
                      </a:solidFill>
                      <a:round/>
                    </a:lnT>
                    <a:lnB w="25400">
                      <a:solidFill>
                        <a:srgbClr val="2E2B21"/>
                      </a:solidFill>
                      <a:round/>
                    </a:lnB>
                    <a:solidFill>
                      <a:srgbClr val="F7F7F2"/>
                    </a:solidFill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4950228" y="2941320"/>
            <a:ext cx="3391305" cy="665019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1532" y="3273828"/>
            <a:ext cx="3711923" cy="61514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950228" y="5070307"/>
            <a:ext cx="3391306" cy="665477"/>
          </a:xfrm>
          <a:prstGeom prst="roundRect">
            <a:avLst>
              <a:gd name="adj" fmla="val 16667"/>
            </a:avLst>
          </a:prstGeom>
          <a:ln w="28575">
            <a:solidFill>
              <a:srgbClr val="92D05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341534" y="5070306"/>
            <a:ext cx="3711923" cy="665478"/>
          </a:xfrm>
          <a:prstGeom prst="roundRect">
            <a:avLst>
              <a:gd name="adj" fmla="val 16667"/>
            </a:avLst>
          </a:prstGeom>
          <a:ln w="28575">
            <a:solidFill>
              <a:srgbClr val="92D05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268163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</a:rPr>
              <a:t>MOTIVATION | METHODOLOGY | CHARACTERISTICS | APPLICATION | Conclusion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4400" cap="all" spc="100" dirty="0" smtClean="0">
                <a:solidFill>
                  <a:srgbClr val="474233"/>
                </a:solidFill>
              </a:rPr>
              <a:t>NON-UNIQUE </a:t>
            </a:r>
            <a:r>
              <a:rPr sz="4400" cap="all" spc="100" dirty="0" smtClean="0">
                <a:solidFill>
                  <a:srgbClr val="474233"/>
                </a:solidFill>
              </a:rPr>
              <a:t>pattern</a:t>
            </a:r>
            <a:endParaRPr sz="4400" cap="all" spc="100" dirty="0">
              <a:solidFill>
                <a:srgbClr val="474233"/>
              </a:solidFill>
            </a:endParaRPr>
          </a:p>
        </p:txBody>
      </p:sp>
      <p:grpSp>
        <p:nvGrpSpPr>
          <p:cNvPr id="233" name="Group 233"/>
          <p:cNvGrpSpPr/>
          <p:nvPr/>
        </p:nvGrpSpPr>
        <p:grpSpPr>
          <a:xfrm>
            <a:off x="1594143" y="2151900"/>
            <a:ext cx="3737955" cy="3327861"/>
            <a:chOff x="0" y="0"/>
            <a:chExt cx="3737953" cy="3327860"/>
          </a:xfrm>
        </p:grpSpPr>
        <p:grpSp>
          <p:nvGrpSpPr>
            <p:cNvPr id="216" name="Group 216"/>
            <p:cNvGrpSpPr/>
            <p:nvPr/>
          </p:nvGrpSpPr>
          <p:grpSpPr>
            <a:xfrm>
              <a:off x="30474" y="0"/>
              <a:ext cx="3707480" cy="914401"/>
              <a:chOff x="0" y="0"/>
              <a:chExt cx="3707478" cy="914400"/>
            </a:xfrm>
          </p:grpSpPr>
          <p:grpSp>
            <p:nvGrpSpPr>
              <p:cNvPr id="211" name="Group 211"/>
              <p:cNvGrpSpPr/>
              <p:nvPr/>
            </p:nvGrpSpPr>
            <p:grpSpPr>
              <a:xfrm>
                <a:off x="2216842" y="-1"/>
                <a:ext cx="1490637" cy="914401"/>
                <a:chOff x="0" y="0"/>
                <a:chExt cx="1490636" cy="914400"/>
              </a:xfrm>
            </p:grpSpPr>
            <p:sp>
              <p:nvSpPr>
                <p:cNvPr id="209" name="Shape 209"/>
                <p:cNvSpPr/>
                <p:nvPr/>
              </p:nvSpPr>
              <p:spPr>
                <a:xfrm>
                  <a:off x="-1" y="0"/>
                  <a:ext cx="1490638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218297" y="290830"/>
                  <a:ext cx="1054041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- H2:L11</a:t>
                  </a:r>
                </a:p>
              </p:txBody>
            </p:sp>
          </p:grpSp>
          <p:grpSp>
            <p:nvGrpSpPr>
              <p:cNvPr id="214" name="Group 214"/>
              <p:cNvGrpSpPr/>
              <p:nvPr/>
            </p:nvGrpSpPr>
            <p:grpSpPr>
              <a:xfrm>
                <a:off x="-1" y="-1"/>
                <a:ext cx="1339451" cy="914401"/>
                <a:chOff x="0" y="0"/>
                <a:chExt cx="1339450" cy="9144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-1" y="0"/>
                  <a:ext cx="1339451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196158" y="290830"/>
                  <a:ext cx="947133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- H1.L1</a:t>
                  </a:r>
                </a:p>
              </p:txBody>
            </p:sp>
          </p:grpSp>
          <p:sp>
            <p:nvSpPr>
              <p:cNvPr id="215" name="Shape 215"/>
              <p:cNvSpPr/>
              <p:nvPr/>
            </p:nvSpPr>
            <p:spPr>
              <a:xfrm>
                <a:off x="1339449" y="457200"/>
                <a:ext cx="877393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24" name="Group 224"/>
            <p:cNvGrpSpPr/>
            <p:nvPr/>
          </p:nvGrpSpPr>
          <p:grpSpPr>
            <a:xfrm>
              <a:off x="16624" y="1183170"/>
              <a:ext cx="3707480" cy="914401"/>
              <a:chOff x="0" y="0"/>
              <a:chExt cx="3707478" cy="914400"/>
            </a:xfrm>
          </p:grpSpPr>
          <p:grpSp>
            <p:nvGrpSpPr>
              <p:cNvPr id="219" name="Group 219"/>
              <p:cNvGrpSpPr/>
              <p:nvPr/>
            </p:nvGrpSpPr>
            <p:grpSpPr>
              <a:xfrm>
                <a:off x="2216842" y="-1"/>
                <a:ext cx="1490637" cy="914401"/>
                <a:chOff x="0" y="0"/>
                <a:chExt cx="1490636" cy="914400"/>
              </a:xfrm>
            </p:grpSpPr>
            <p:sp>
              <p:nvSpPr>
                <p:cNvPr id="217" name="Shape 217"/>
                <p:cNvSpPr/>
                <p:nvPr/>
              </p:nvSpPr>
              <p:spPr>
                <a:xfrm>
                  <a:off x="-1" y="0"/>
                  <a:ext cx="1490638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218297" y="290830"/>
                  <a:ext cx="1054041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- H2:L12</a:t>
                  </a:r>
                </a:p>
              </p:txBody>
            </p:sp>
          </p:grpSp>
          <p:grpSp>
            <p:nvGrpSpPr>
              <p:cNvPr id="222" name="Group 222"/>
              <p:cNvGrpSpPr/>
              <p:nvPr/>
            </p:nvGrpSpPr>
            <p:grpSpPr>
              <a:xfrm>
                <a:off x="-1" y="-1"/>
                <a:ext cx="1339451" cy="914401"/>
                <a:chOff x="0" y="0"/>
                <a:chExt cx="1339450" cy="914400"/>
              </a:xfrm>
            </p:grpSpPr>
            <p:sp>
              <p:nvSpPr>
                <p:cNvPr id="220" name="Shape 220"/>
                <p:cNvSpPr/>
                <p:nvPr/>
              </p:nvSpPr>
              <p:spPr>
                <a:xfrm>
                  <a:off x="-1" y="0"/>
                  <a:ext cx="1339451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196158" y="290830"/>
                  <a:ext cx="947133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- H1.L2</a:t>
                  </a:r>
                </a:p>
              </p:txBody>
            </p:sp>
          </p:grpSp>
          <p:sp>
            <p:nvSpPr>
              <p:cNvPr id="223" name="Shape 223"/>
              <p:cNvSpPr/>
              <p:nvPr/>
            </p:nvSpPr>
            <p:spPr>
              <a:xfrm>
                <a:off x="1339449" y="457200"/>
                <a:ext cx="877393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32" name="Group 232"/>
            <p:cNvGrpSpPr/>
            <p:nvPr/>
          </p:nvGrpSpPr>
          <p:grpSpPr>
            <a:xfrm>
              <a:off x="-1" y="2413460"/>
              <a:ext cx="3707480" cy="914401"/>
              <a:chOff x="0" y="0"/>
              <a:chExt cx="3707478" cy="914400"/>
            </a:xfrm>
          </p:grpSpPr>
          <p:grpSp>
            <p:nvGrpSpPr>
              <p:cNvPr id="227" name="Group 227"/>
              <p:cNvGrpSpPr/>
              <p:nvPr/>
            </p:nvGrpSpPr>
            <p:grpSpPr>
              <a:xfrm>
                <a:off x="2216842" y="-1"/>
                <a:ext cx="1490637" cy="914401"/>
                <a:chOff x="0" y="0"/>
                <a:chExt cx="1490636" cy="914400"/>
              </a:xfrm>
            </p:grpSpPr>
            <p:sp>
              <p:nvSpPr>
                <p:cNvPr id="225" name="Shape 225"/>
                <p:cNvSpPr/>
                <p:nvPr/>
              </p:nvSpPr>
              <p:spPr>
                <a:xfrm>
                  <a:off x="-1" y="0"/>
                  <a:ext cx="1490638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218297" y="290830"/>
                  <a:ext cx="1054041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+ H2:L13</a:t>
                  </a:r>
                </a:p>
              </p:txBody>
            </p:sp>
          </p:grpSp>
          <p:grpSp>
            <p:nvGrpSpPr>
              <p:cNvPr id="230" name="Group 230"/>
              <p:cNvGrpSpPr/>
              <p:nvPr/>
            </p:nvGrpSpPr>
            <p:grpSpPr>
              <a:xfrm>
                <a:off x="-1" y="-1"/>
                <a:ext cx="1339451" cy="914401"/>
                <a:chOff x="0" y="0"/>
                <a:chExt cx="1339450" cy="914400"/>
              </a:xfrm>
            </p:grpSpPr>
            <p:sp>
              <p:nvSpPr>
                <p:cNvPr id="228" name="Shape 228"/>
                <p:cNvSpPr/>
                <p:nvPr/>
              </p:nvSpPr>
              <p:spPr>
                <a:xfrm>
                  <a:off x="-1" y="0"/>
                  <a:ext cx="1339451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196158" y="290830"/>
                  <a:ext cx="947133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/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+ H1.L3</a:t>
                  </a:r>
                </a:p>
              </p:txBody>
            </p:sp>
          </p:grpSp>
          <p:sp>
            <p:nvSpPr>
              <p:cNvPr id="231" name="Shape 231"/>
              <p:cNvSpPr/>
              <p:nvPr/>
            </p:nvSpPr>
            <p:spPr>
              <a:xfrm>
                <a:off x="1339449" y="457200"/>
                <a:ext cx="877393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236" name="Group 236"/>
          <p:cNvGrpSpPr/>
          <p:nvPr/>
        </p:nvGrpSpPr>
        <p:grpSpPr>
          <a:xfrm>
            <a:off x="1331358" y="2027255"/>
            <a:ext cx="4146405" cy="3717126"/>
            <a:chOff x="0" y="0"/>
            <a:chExt cx="4146403" cy="3717125"/>
          </a:xfrm>
        </p:grpSpPr>
        <p:sp>
          <p:nvSpPr>
            <p:cNvPr id="234" name="Shape 234"/>
            <p:cNvSpPr/>
            <p:nvPr/>
          </p:nvSpPr>
          <p:spPr>
            <a:xfrm>
              <a:off x="-1" y="0"/>
              <a:ext cx="1863877" cy="3687648"/>
            </a:xfrm>
            <a:prstGeom prst="roundRect">
              <a:avLst>
                <a:gd name="adj" fmla="val 16667"/>
              </a:avLst>
            </a:prstGeom>
            <a:solidFill>
              <a:srgbClr val="B7AE38">
                <a:alpha val="23000"/>
              </a:srgbClr>
            </a:solidFill>
            <a:ln w="6350" cap="flat">
              <a:solidFill>
                <a:srgbClr val="A9A5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82527" y="29478"/>
              <a:ext cx="1863877" cy="3687648"/>
            </a:xfrm>
            <a:prstGeom prst="roundRect">
              <a:avLst>
                <a:gd name="adj" fmla="val 16667"/>
              </a:avLst>
            </a:prstGeom>
            <a:solidFill>
              <a:srgbClr val="B7AE38">
                <a:alpha val="23000"/>
              </a:srgbClr>
            </a:solidFill>
            <a:ln w="6350" cap="flat">
              <a:solidFill>
                <a:srgbClr val="A9A57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6746078" y="2724537"/>
            <a:ext cx="4838010" cy="2256098"/>
            <a:chOff x="0" y="-1"/>
            <a:chExt cx="4838009" cy="2256097"/>
          </a:xfrm>
        </p:grpSpPr>
        <p:sp>
          <p:nvSpPr>
            <p:cNvPr id="237" name="Shape 237"/>
            <p:cNvSpPr/>
            <p:nvPr/>
          </p:nvSpPr>
          <p:spPr>
            <a:xfrm>
              <a:off x="0" y="-1"/>
              <a:ext cx="4838009" cy="177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4D8D7">
                <a:alpha val="40000"/>
              </a:srgbClr>
            </a:solidFill>
            <a:ln w="12700" cap="flat">
              <a:solidFill>
                <a:srgbClr val="7B785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4" name="Group 244"/>
            <p:cNvGrpSpPr/>
            <p:nvPr/>
          </p:nvGrpSpPr>
          <p:grpSpPr>
            <a:xfrm>
              <a:off x="286422" y="406799"/>
              <a:ext cx="4285577" cy="914401"/>
              <a:chOff x="0" y="0"/>
              <a:chExt cx="4285576" cy="914400"/>
            </a:xfrm>
          </p:grpSpPr>
          <p:grpSp>
            <p:nvGrpSpPr>
              <p:cNvPr id="240" name="Group 240"/>
              <p:cNvGrpSpPr/>
              <p:nvPr/>
            </p:nvGrpSpPr>
            <p:grpSpPr>
              <a:xfrm>
                <a:off x="2273828" y="-1"/>
                <a:ext cx="2011749" cy="914401"/>
                <a:chOff x="0" y="0"/>
                <a:chExt cx="2011747" cy="914400"/>
              </a:xfrm>
            </p:grpSpPr>
            <p:sp>
              <p:nvSpPr>
                <p:cNvPr id="238" name="Shape 238"/>
                <p:cNvSpPr/>
                <p:nvPr/>
              </p:nvSpPr>
              <p:spPr>
                <a:xfrm>
                  <a:off x="0" y="0"/>
                  <a:ext cx="2011748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294613" y="49529"/>
                  <a:ext cx="1422522" cy="815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algn="ctr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H2</a:t>
                  </a:r>
                </a:p>
                <a:p>
                  <a:pPr lvl="0" algn="ctr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(-L11, -L12, +L13)</a:t>
                  </a:r>
                </a:p>
              </p:txBody>
            </p:sp>
          </p:grpSp>
          <p:grpSp>
            <p:nvGrpSpPr>
              <p:cNvPr id="243" name="Group 243"/>
              <p:cNvGrpSpPr/>
              <p:nvPr/>
            </p:nvGrpSpPr>
            <p:grpSpPr>
              <a:xfrm>
                <a:off x="0" y="-1"/>
                <a:ext cx="1954791" cy="914401"/>
                <a:chOff x="0" y="0"/>
                <a:chExt cx="1954789" cy="914400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1954791" cy="914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2CCB0"/>
                    </a:gs>
                    <a:gs pos="50000">
                      <a:srgbClr val="DCC3A2"/>
                    </a:gs>
                    <a:gs pos="100000">
                      <a:srgbClr val="DABB92"/>
                    </a:gs>
                  </a:gsLst>
                  <a:lin ang="5400000" scaled="0"/>
                </a:gradFill>
                <a:ln w="6350" cap="flat">
                  <a:solidFill>
                    <a:srgbClr val="C89F5D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/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86272" y="49529"/>
                  <a:ext cx="1382246" cy="815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lvl="0" algn="ctr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H1</a:t>
                  </a:r>
                </a:p>
                <a:p>
                  <a:pPr lvl="0" algn="ctr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2E2B21"/>
                      </a:solidFill>
                    </a:rPr>
                    <a:t>(-L1, -L2, +L3)</a:t>
                  </a:r>
                </a:p>
              </p:txBody>
            </p:sp>
          </p:grpSp>
        </p:grpSp>
        <p:sp>
          <p:nvSpPr>
            <p:cNvPr id="245" name="Shape 245"/>
            <p:cNvSpPr/>
            <p:nvPr/>
          </p:nvSpPr>
          <p:spPr>
            <a:xfrm>
              <a:off x="1538881" y="1886766"/>
              <a:ext cx="218264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dirty="0" smtClean="0"/>
                <a:t>Non-Unique</a:t>
              </a:r>
              <a:r>
                <a:rPr dirty="0" smtClean="0">
                  <a:solidFill>
                    <a:srgbClr val="2E2B21"/>
                  </a:solidFill>
                </a:rPr>
                <a:t> </a:t>
              </a:r>
              <a:r>
                <a:rPr dirty="0">
                  <a:solidFill>
                    <a:srgbClr val="2E2B21"/>
                  </a:solidFill>
                </a:rPr>
                <a:t>Group -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0809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</a:t>
            </a: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METHODOLOGY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CHARACTERISTICS | APPLICATION | Conclusion</a:t>
            </a:r>
          </a:p>
        </p:txBody>
      </p:sp>
      <p:grpSp>
        <p:nvGrpSpPr>
          <p:cNvPr id="298" name="Group 298"/>
          <p:cNvGrpSpPr/>
          <p:nvPr/>
        </p:nvGrpSpPr>
        <p:grpSpPr>
          <a:xfrm>
            <a:off x="498765" y="2334525"/>
            <a:ext cx="5586152" cy="914401"/>
            <a:chOff x="0" y="0"/>
            <a:chExt cx="5586151" cy="914400"/>
          </a:xfrm>
        </p:grpSpPr>
        <p:grpSp>
          <p:nvGrpSpPr>
            <p:cNvPr id="293" name="Group 293"/>
            <p:cNvGrpSpPr/>
            <p:nvPr/>
          </p:nvGrpSpPr>
          <p:grpSpPr>
            <a:xfrm>
              <a:off x="3291521" y="-1"/>
              <a:ext cx="2294631" cy="914401"/>
              <a:chOff x="0" y="0"/>
              <a:chExt cx="2294630" cy="914400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-1" y="0"/>
                <a:ext cx="2294631" cy="914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336040" y="49530"/>
                <a:ext cx="1622548" cy="815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H2</a:t>
                </a: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(-L11, -L12, +L13)</a:t>
                </a:r>
              </a:p>
            </p:txBody>
          </p:sp>
        </p:grpSp>
        <p:grpSp>
          <p:nvGrpSpPr>
            <p:cNvPr id="296" name="Group 296"/>
            <p:cNvGrpSpPr/>
            <p:nvPr/>
          </p:nvGrpSpPr>
          <p:grpSpPr>
            <a:xfrm>
              <a:off x="0" y="-1"/>
              <a:ext cx="2013357" cy="914401"/>
              <a:chOff x="0" y="0"/>
              <a:chExt cx="2013355" cy="914400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0" y="0"/>
                <a:ext cx="2013357" cy="914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294848" y="170179"/>
                <a:ext cx="1423660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H1</a:t>
                </a: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(-L1, -L2, +L3)</a:t>
                </a:r>
              </a:p>
            </p:txBody>
          </p:sp>
        </p:grpSp>
        <p:sp>
          <p:nvSpPr>
            <p:cNvPr id="297" name="Shape 297"/>
            <p:cNvSpPr/>
            <p:nvPr/>
          </p:nvSpPr>
          <p:spPr>
            <a:xfrm>
              <a:off x="2013356" y="457200"/>
              <a:ext cx="1278166" cy="0"/>
            </a:xfrm>
            <a:prstGeom prst="line">
              <a:avLst/>
            </a:prstGeom>
            <a:gradFill flip="none" rotWithShape="1">
              <a:gsLst>
                <a:gs pos="0">
                  <a:srgbClr val="E2CCB0"/>
                </a:gs>
                <a:gs pos="50000">
                  <a:srgbClr val="DCC3A2"/>
                </a:gs>
                <a:gs pos="100000">
                  <a:srgbClr val="DABB92"/>
                </a:gs>
              </a:gsLst>
              <a:lin ang="5400000" scaled="0"/>
            </a:gradFill>
            <a:ln w="6350" cap="flat">
              <a:solidFill>
                <a:srgbClr val="C89F5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498763" y="3615302"/>
            <a:ext cx="5586153" cy="914401"/>
            <a:chOff x="0" y="0"/>
            <a:chExt cx="5586151" cy="914400"/>
          </a:xfrm>
        </p:grpSpPr>
        <p:grpSp>
          <p:nvGrpSpPr>
            <p:cNvPr id="301" name="Group 301"/>
            <p:cNvGrpSpPr/>
            <p:nvPr/>
          </p:nvGrpSpPr>
          <p:grpSpPr>
            <a:xfrm>
              <a:off x="3358271" y="-1"/>
              <a:ext cx="2227881" cy="914401"/>
              <a:chOff x="0" y="0"/>
              <a:chExt cx="2227880" cy="914400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-1" y="0"/>
                <a:ext cx="2227882" cy="914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26264" y="170179"/>
                <a:ext cx="1575352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H3</a:t>
                </a: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(-L5, -L6, +L8)</a:t>
                </a:r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-1" y="-1"/>
              <a:ext cx="2117288" cy="914401"/>
              <a:chOff x="0" y="0"/>
              <a:chExt cx="2117286" cy="914400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-1" y="0"/>
                <a:ext cx="2117288" cy="914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310068" y="170179"/>
                <a:ext cx="1497150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H1</a:t>
                </a: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(-L1, -L2, +L3)</a:t>
                </a:r>
              </a:p>
            </p:txBody>
          </p:sp>
        </p:grpSp>
        <p:sp>
          <p:nvSpPr>
            <p:cNvPr id="305" name="Shape 305"/>
            <p:cNvSpPr/>
            <p:nvPr/>
          </p:nvSpPr>
          <p:spPr>
            <a:xfrm>
              <a:off x="2117286" y="457200"/>
              <a:ext cx="1240985" cy="0"/>
            </a:xfrm>
            <a:prstGeom prst="line">
              <a:avLst/>
            </a:prstGeom>
            <a:gradFill flip="none" rotWithShape="1">
              <a:gsLst>
                <a:gs pos="0">
                  <a:srgbClr val="E2CCB0"/>
                </a:gs>
                <a:gs pos="50000">
                  <a:srgbClr val="DCC3A2"/>
                </a:gs>
                <a:gs pos="100000">
                  <a:srgbClr val="DABB92"/>
                </a:gs>
              </a:gsLst>
              <a:lin ang="5400000" scaled="0"/>
            </a:gradFill>
            <a:ln w="6350" cap="flat">
              <a:solidFill>
                <a:srgbClr val="C89F5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6766559" y="2294310"/>
            <a:ext cx="4838012" cy="2700360"/>
            <a:chOff x="0" y="-2"/>
            <a:chExt cx="4838010" cy="2700359"/>
          </a:xfrm>
        </p:grpSpPr>
        <p:grpSp>
          <p:nvGrpSpPr>
            <p:cNvPr id="316" name="Group 316"/>
            <p:cNvGrpSpPr/>
            <p:nvPr/>
          </p:nvGrpSpPr>
          <p:grpSpPr>
            <a:xfrm>
              <a:off x="0" y="-2"/>
              <a:ext cx="4838010" cy="2700359"/>
              <a:chOff x="0" y="-1"/>
              <a:chExt cx="4838009" cy="2700357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0" y="-1"/>
                <a:ext cx="4838009" cy="2235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4D8D7">
                  <a:alpha val="40000"/>
                </a:srgbClr>
              </a:solidFill>
              <a:ln w="12700" cap="flat">
                <a:solidFill>
                  <a:srgbClr val="7B785A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14" name="Group 314"/>
              <p:cNvGrpSpPr/>
              <p:nvPr/>
            </p:nvGrpSpPr>
            <p:grpSpPr>
              <a:xfrm>
                <a:off x="286422" y="406800"/>
                <a:ext cx="4285577" cy="914401"/>
                <a:chOff x="0" y="0"/>
                <a:chExt cx="4285576" cy="914400"/>
              </a:xfrm>
            </p:grpSpPr>
            <p:grpSp>
              <p:nvGrpSpPr>
                <p:cNvPr id="310" name="Group 310"/>
                <p:cNvGrpSpPr/>
                <p:nvPr/>
              </p:nvGrpSpPr>
              <p:grpSpPr>
                <a:xfrm>
                  <a:off x="2273828" y="-1"/>
                  <a:ext cx="2011749" cy="914401"/>
                  <a:chOff x="0" y="0"/>
                  <a:chExt cx="2011747" cy="914400"/>
                </a:xfrm>
              </p:grpSpPr>
              <p:sp>
                <p:nvSpPr>
                  <p:cNvPr id="308" name="Shape 308"/>
                  <p:cNvSpPr/>
                  <p:nvPr/>
                </p:nvSpPr>
                <p:spPr>
                  <a:xfrm>
                    <a:off x="0" y="0"/>
                    <a:ext cx="2011748" cy="914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2CCB0"/>
                      </a:gs>
                      <a:gs pos="50000">
                        <a:srgbClr val="DCC3A2"/>
                      </a:gs>
                      <a:gs pos="100000">
                        <a:srgbClr val="DABB92"/>
                      </a:gs>
                    </a:gsLst>
                    <a:lin ang="5400000" scaled="0"/>
                  </a:gradFill>
                  <a:ln w="6350" cap="flat">
                    <a:solidFill>
                      <a:srgbClr val="C89F5D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309" name="Shape 309"/>
                  <p:cNvSpPr/>
                  <p:nvPr/>
                </p:nvSpPr>
                <p:spPr>
                  <a:xfrm>
                    <a:off x="294613" y="49530"/>
                    <a:ext cx="1422522" cy="8153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/>
                  <a:p>
                    <a:pPr lvl="0" algn="ctr">
                      <a:defRPr>
                        <a:solidFill>
                          <a:srgbClr val="000000"/>
                        </a:solidFill>
                      </a:defRPr>
                    </a:pPr>
                    <a:r>
                      <a:rPr>
                        <a:solidFill>
                          <a:srgbClr val="2E2B21"/>
                        </a:solidFill>
                      </a:rPr>
                      <a:t>H2</a:t>
                    </a:r>
                  </a:p>
                  <a:p>
                    <a:pPr lvl="0" algn="ctr">
                      <a:defRPr>
                        <a:solidFill>
                          <a:srgbClr val="000000"/>
                        </a:solidFill>
                      </a:defRPr>
                    </a:pPr>
                    <a:r>
                      <a:rPr>
                        <a:solidFill>
                          <a:srgbClr val="2E2B21"/>
                        </a:solidFill>
                      </a:rPr>
                      <a:t>(-L11, -L12, +L13)</a:t>
                    </a:r>
                  </a:p>
                </p:txBody>
              </p:sp>
            </p:grpSp>
            <p:grpSp>
              <p:nvGrpSpPr>
                <p:cNvPr id="313" name="Group 313"/>
                <p:cNvGrpSpPr/>
                <p:nvPr/>
              </p:nvGrpSpPr>
              <p:grpSpPr>
                <a:xfrm>
                  <a:off x="0" y="-1"/>
                  <a:ext cx="1954791" cy="914401"/>
                  <a:chOff x="0" y="0"/>
                  <a:chExt cx="1954789" cy="914400"/>
                </a:xfrm>
              </p:grpSpPr>
              <p:sp>
                <p:nvSpPr>
                  <p:cNvPr id="311" name="Shape 311"/>
                  <p:cNvSpPr/>
                  <p:nvPr/>
                </p:nvSpPr>
                <p:spPr>
                  <a:xfrm>
                    <a:off x="0" y="0"/>
                    <a:ext cx="1954791" cy="914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2CCB0"/>
                      </a:gs>
                      <a:gs pos="50000">
                        <a:srgbClr val="DCC3A2"/>
                      </a:gs>
                      <a:gs pos="100000">
                        <a:srgbClr val="DABB92"/>
                      </a:gs>
                    </a:gsLst>
                    <a:lin ang="5400000" scaled="0"/>
                  </a:gradFill>
                  <a:ln w="6350" cap="flat">
                    <a:solidFill>
                      <a:srgbClr val="C89F5D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/>
                    <a:endParaRPr/>
                  </a:p>
                </p:txBody>
              </p:sp>
              <p:sp>
                <p:nvSpPr>
                  <p:cNvPr id="312" name="Shape 312"/>
                  <p:cNvSpPr/>
                  <p:nvPr/>
                </p:nvSpPr>
                <p:spPr>
                  <a:xfrm>
                    <a:off x="286272" y="49530"/>
                    <a:ext cx="1382246" cy="8153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/>
                  <a:p>
                    <a:pPr lvl="0" algn="ctr">
                      <a:defRPr>
                        <a:solidFill>
                          <a:srgbClr val="000000"/>
                        </a:solidFill>
                      </a:defRPr>
                    </a:pPr>
                    <a:r>
                      <a:rPr>
                        <a:solidFill>
                          <a:srgbClr val="2E2B21"/>
                        </a:solidFill>
                      </a:rPr>
                      <a:t>H1</a:t>
                    </a:r>
                  </a:p>
                  <a:p>
                    <a:pPr lvl="0" algn="ctr">
                      <a:defRPr>
                        <a:solidFill>
                          <a:srgbClr val="000000"/>
                        </a:solidFill>
                      </a:defRPr>
                    </a:pPr>
                    <a:r>
                      <a:rPr>
                        <a:solidFill>
                          <a:srgbClr val="2E2B21"/>
                        </a:solidFill>
                      </a:rPr>
                      <a:t>(-L1, -L2, +L3)</a:t>
                    </a:r>
                  </a:p>
                </p:txBody>
              </p:sp>
            </p:grpSp>
          </p:grpSp>
          <p:sp>
            <p:nvSpPr>
              <p:cNvPr id="315" name="Shape 315"/>
              <p:cNvSpPr/>
              <p:nvPr/>
            </p:nvSpPr>
            <p:spPr>
              <a:xfrm>
                <a:off x="1538881" y="2331026"/>
                <a:ext cx="2182646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2E2B21"/>
                    </a:solidFill>
                  </a:rPr>
                  <a:t>Non-Unique </a:t>
                </a:r>
                <a:r>
                  <a:rPr dirty="0" smtClean="0">
                    <a:solidFill>
                      <a:srgbClr val="2E2B21"/>
                    </a:solidFill>
                  </a:rPr>
                  <a:t>Group </a:t>
                </a:r>
                <a:r>
                  <a:rPr dirty="0">
                    <a:solidFill>
                      <a:srgbClr val="2E2B21"/>
                    </a:solidFill>
                  </a:rPr>
                  <a:t>- A</a:t>
                </a:r>
              </a:p>
            </p:txBody>
          </p:sp>
        </p:grpSp>
        <p:grpSp>
          <p:nvGrpSpPr>
            <p:cNvPr id="319" name="Group 319"/>
            <p:cNvGrpSpPr/>
            <p:nvPr/>
          </p:nvGrpSpPr>
          <p:grpSpPr>
            <a:xfrm>
              <a:off x="1457117" y="1270800"/>
              <a:ext cx="2011749" cy="914401"/>
              <a:chOff x="0" y="0"/>
              <a:chExt cx="2011747" cy="914400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0" y="0"/>
                <a:ext cx="2011748" cy="914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2CCB0"/>
                  </a:gs>
                  <a:gs pos="50000">
                    <a:srgbClr val="DCC3A2"/>
                  </a:gs>
                  <a:gs pos="100000">
                    <a:srgbClr val="DABB92"/>
                  </a:gs>
                </a:gsLst>
                <a:lin ang="5400000" scaled="0"/>
              </a:gradFill>
              <a:ln w="6350" cap="flat">
                <a:solidFill>
                  <a:srgbClr val="C89F5D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294613" y="170179"/>
                <a:ext cx="1422522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H3</a:t>
                </a: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2E2B21"/>
                    </a:solidFill>
                  </a:rPr>
                  <a:t>(-L5, -L6, +L8)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Non-unique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396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CHARACTERISTICS 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| APPLICATION | Conclusion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1718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 smtClean="0">
                <a:solidFill>
                  <a:srgbClr val="474233"/>
                </a:solidFill>
              </a:rPr>
              <a:t>Extent </a:t>
            </a:r>
            <a:r>
              <a:rPr sz="4400" cap="all" spc="100" dirty="0">
                <a:solidFill>
                  <a:srgbClr val="474233"/>
                </a:solidFill>
              </a:rPr>
              <a:t>of </a:t>
            </a:r>
            <a:r>
              <a:rPr lang="en-US" sz="4400" cap="all" spc="100" dirty="0" smtClean="0">
                <a:solidFill>
                  <a:srgbClr val="474233"/>
                </a:solidFill>
              </a:rPr>
              <a:t>U</a:t>
            </a:r>
            <a:r>
              <a:rPr sz="4400" cap="all" spc="100" dirty="0" smtClean="0">
                <a:solidFill>
                  <a:srgbClr val="474233"/>
                </a:solidFill>
              </a:rPr>
              <a:t>nique</a:t>
            </a:r>
            <a:r>
              <a:rPr lang="en-US" sz="4400" cap="all" spc="100" dirty="0" smtClean="0">
                <a:solidFill>
                  <a:srgbClr val="474233"/>
                </a:solidFill>
              </a:rPr>
              <a:t> CHANGEs</a:t>
            </a:r>
            <a:endParaRPr sz="4400" cap="all" spc="100" dirty="0">
              <a:solidFill>
                <a:srgbClr val="474233"/>
              </a:solidFill>
            </a:endParaRPr>
          </a:p>
        </p:txBody>
      </p:sp>
      <p:graphicFrame>
        <p:nvGraphicFramePr>
          <p:cNvPr id="338" name="Table 338"/>
          <p:cNvGraphicFramePr/>
          <p:nvPr>
            <p:extLst>
              <p:ext uri="{D42A27DB-BD31-4B8C-83A1-F6EECF244321}">
                <p14:modId xmlns:p14="http://schemas.microsoft.com/office/powerpoint/2010/main" val="928286952"/>
              </p:ext>
            </p:extLst>
          </p:nvPr>
        </p:nvGraphicFramePr>
        <p:xfrm>
          <a:off x="1965903" y="2435948"/>
          <a:ext cx="8530043" cy="2883794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17634"/>
                <a:gridCol w="2301959"/>
                <a:gridCol w="2055225"/>
                <a:gridCol w="2055225"/>
              </a:tblGrid>
              <a:tr h="88559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sz="2400"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Total Changed Lines </a:t>
                      </a:r>
                      <a:endParaRPr sz="2400" b="1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Unique</a:t>
                      </a:r>
                      <a:endParaRPr>
                        <a:sym typeface="Tw Cen MT"/>
                      </a:endParaRPr>
                    </a:p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(loc)</a:t>
                      </a:r>
                      <a:endParaRPr sz="2400" b="1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Non-Unique</a:t>
                      </a:r>
                      <a:endParaRPr dirty="0">
                        <a:sym typeface="Tw Cen MT"/>
                      </a:endParaRPr>
                    </a:p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Tw Cen MT"/>
                        </a:rPr>
                        <a:t>(loc)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6606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MS Project</a:t>
                      </a:r>
                      <a:r>
                        <a:rPr lang="en-US" sz="2400" baseline="0" dirty="0" smtClean="0">
                          <a:sym typeface="Tw Cen MT"/>
                        </a:rPr>
                        <a:t> A</a:t>
                      </a:r>
                      <a:endParaRPr sz="2400" b="1" i="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364,737</a:t>
                      </a:r>
                      <a:endParaRPr sz="2400" b="1" i="1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82.77%</a:t>
                      </a:r>
                      <a:endParaRPr sz="2400" b="1" i="1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Tw Cen MT"/>
                        </a:rPr>
                        <a:t>17.44%</a:t>
                      </a:r>
                      <a:endParaRPr sz="2400" b="1" i="1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6606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MS Project B</a:t>
                      </a:r>
                      <a:endParaRPr sz="240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Tw Cen MT"/>
                        </a:rPr>
                        <a:t>12,864,319</a:t>
                      </a:r>
                      <a:endParaRPr sz="240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74.82%</a:t>
                      </a:r>
                      <a:endParaRPr sz="240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Tw Cen MT"/>
                        </a:rPr>
                        <a:t>25.18%</a:t>
                      </a:r>
                      <a:endParaRPr sz="240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6606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Linux</a:t>
                      </a:r>
                      <a:endParaRPr sz="240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2E2B2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4,623,333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2E2B2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87.41%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2E2B2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12.59% 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277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CHARACTERISTICS 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| APPLICATION | Conclusion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1718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 smtClean="0">
                <a:solidFill>
                  <a:srgbClr val="474233"/>
                </a:solidFill>
              </a:rPr>
              <a:t>Extent </a:t>
            </a:r>
            <a:r>
              <a:rPr sz="4400" cap="all" spc="100" dirty="0">
                <a:solidFill>
                  <a:srgbClr val="474233"/>
                </a:solidFill>
              </a:rPr>
              <a:t>of </a:t>
            </a:r>
            <a:r>
              <a:rPr lang="en-US" sz="4400" cap="all" spc="100" dirty="0" smtClean="0">
                <a:solidFill>
                  <a:srgbClr val="474233"/>
                </a:solidFill>
              </a:rPr>
              <a:t>U</a:t>
            </a:r>
            <a:r>
              <a:rPr sz="4400" cap="all" spc="100" dirty="0" smtClean="0">
                <a:solidFill>
                  <a:srgbClr val="474233"/>
                </a:solidFill>
              </a:rPr>
              <a:t>nique</a:t>
            </a:r>
            <a:r>
              <a:rPr lang="en-US" sz="4400" cap="all" spc="100" dirty="0" smtClean="0">
                <a:solidFill>
                  <a:srgbClr val="474233"/>
                </a:solidFill>
              </a:rPr>
              <a:t> CHANGEs</a:t>
            </a:r>
            <a:endParaRPr sz="4400" cap="all" spc="100" dirty="0">
              <a:solidFill>
                <a:srgbClr val="474233"/>
              </a:solidFill>
            </a:endParaRPr>
          </a:p>
        </p:txBody>
      </p:sp>
      <p:graphicFrame>
        <p:nvGraphicFramePr>
          <p:cNvPr id="338" name="Table 338"/>
          <p:cNvGraphicFramePr/>
          <p:nvPr>
            <p:extLst>
              <p:ext uri="{D42A27DB-BD31-4B8C-83A1-F6EECF244321}">
                <p14:modId xmlns:p14="http://schemas.microsoft.com/office/powerpoint/2010/main" val="3260299192"/>
              </p:ext>
            </p:extLst>
          </p:nvPr>
        </p:nvGraphicFramePr>
        <p:xfrm>
          <a:off x="1297661" y="2435948"/>
          <a:ext cx="9471820" cy="2520852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2395102"/>
                <a:gridCol w="1559601"/>
                <a:gridCol w="1839039"/>
                <a:gridCol w="1839039"/>
                <a:gridCol w="1839039"/>
              </a:tblGrid>
              <a:tr h="88559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sz="2400"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Non-Unique Change (KLOC)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Non-Unique Patterns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Avg.</a:t>
                      </a:r>
                      <a:r>
                        <a:rPr lang="en-US" sz="2400" baseline="0" dirty="0" smtClean="0">
                          <a:sym typeface="Tw Cen MT"/>
                        </a:rPr>
                        <a:t> Occurrence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Tw Cen MT"/>
                        </a:rPr>
                        <a:t>Avg.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sym typeface="Tw Cen MT"/>
                        </a:rPr>
                        <a:t> Lifetime</a:t>
                      </a:r>
                      <a:endParaRPr sz="2400" b="0" dirty="0">
                        <a:solidFill>
                          <a:schemeClr val="tx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6606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MS Project</a:t>
                      </a:r>
                      <a:r>
                        <a:rPr lang="en-US" sz="2400" baseline="0" dirty="0" smtClean="0">
                          <a:sym typeface="Tw Cen MT"/>
                        </a:rPr>
                        <a:t> A + B</a:t>
                      </a:r>
                      <a:endParaRPr sz="2400" b="1" i="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3,278</a:t>
                      </a:r>
                      <a:endParaRPr sz="2400" b="1" i="1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324,285</a:t>
                      </a:r>
                      <a:endParaRPr sz="2400" b="1" i="1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3.4</a:t>
                      </a:r>
                      <a:endParaRPr sz="2400" b="1" i="1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2E2B21"/>
                          </a:solidFill>
                          <a:sym typeface="Tw Cen MT"/>
                        </a:rPr>
                        <a:t>63.04</a:t>
                      </a:r>
                      <a:endParaRPr sz="2400" b="0" i="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66066">
                <a:tc>
                  <a:txBody>
                    <a:bodyPr/>
                    <a:lstStyle/>
                    <a:p>
                      <a:pPr lvl="0" algn="l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Linux</a:t>
                      </a:r>
                      <a:endParaRPr sz="2400" dirty="0">
                        <a:solidFill>
                          <a:srgbClr val="2E2B21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effectLst/>
                          <a:sym typeface="Tw Cen MT Condensed"/>
                        </a:rPr>
                        <a:t>582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effectLst/>
                          <a:sym typeface="Tw Cen MT Condensed"/>
                        </a:rPr>
                        <a:t>142,633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effectLst/>
                          <a:sym typeface="Tw Cen MT Condensed"/>
                        </a:rPr>
                        <a:t>3.3</a:t>
                      </a:r>
                      <a:endParaRPr lang="en-US" sz="24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2E2B21"/>
                          </a:solidFill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67.79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89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Outline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  <a:endParaRPr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Characteristics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E2B21"/>
                </a:solidFill>
              </a:rPr>
              <a:t>Applications</a:t>
            </a:r>
          </a:p>
          <a:p>
            <a:pPr marL="116378" lvl="0" indent="-116378">
              <a:buFont typeface="Wingdings"/>
              <a:buChar char="➢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989898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12529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CHARACTERISTICS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APPLICATION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Conclusion</a:t>
            </a:r>
          </a:p>
        </p:txBody>
      </p:sp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>
                <a:solidFill>
                  <a:srgbClr val="474233"/>
                </a:solidFill>
              </a:rPr>
              <a:t>Risk analysis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24839" y="1903376"/>
            <a:ext cx="8636000" cy="2865735"/>
            <a:chOff x="1100667" y="2099743"/>
            <a:chExt cx="6959600" cy="2319858"/>
          </a:xfrm>
        </p:grpSpPr>
        <p:grpSp>
          <p:nvGrpSpPr>
            <p:cNvPr id="24" name="Group 23"/>
            <p:cNvGrpSpPr/>
            <p:nvPr/>
          </p:nvGrpSpPr>
          <p:grpSpPr>
            <a:xfrm>
              <a:off x="1100667" y="2150534"/>
              <a:ext cx="6959600" cy="2269067"/>
              <a:chOff x="1100667" y="2150534"/>
              <a:chExt cx="6959600" cy="226906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94263" y="2150534"/>
                <a:ext cx="6266984" cy="2269067"/>
                <a:chOff x="1494263" y="2201333"/>
                <a:chExt cx="6266984" cy="226906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494263" y="2201333"/>
                  <a:ext cx="6266984" cy="2269067"/>
                  <a:chOff x="1494263" y="2201333"/>
                  <a:chExt cx="6266984" cy="2269067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494263" y="2201333"/>
                    <a:ext cx="6266984" cy="2269067"/>
                    <a:chOff x="1494263" y="2201333"/>
                    <a:chExt cx="6266984" cy="2269067"/>
                  </a:xfrm>
                </p:grpSpPr>
                <p:sp>
                  <p:nvSpPr>
                    <p:cNvPr id="42" name="TextBox 18"/>
                    <p:cNvSpPr txBox="1"/>
                    <p:nvPr/>
                  </p:nvSpPr>
                  <p:spPr>
                    <a:xfrm>
                      <a:off x="3934962" y="2742467"/>
                      <a:ext cx="428460" cy="3531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GB"/>
                      </a:defPPr>
                      <a:lvl1pPr algn="l" defTabSz="457200" rtl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742950" indent="-285750" algn="l" defTabSz="457200" rtl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1143000" indent="-228600" algn="l" defTabSz="457200" rtl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600200" indent="-228600" algn="l" defTabSz="457200" rtl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2057400" indent="-228600" algn="l" defTabSz="457200" rtl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494263" y="2201333"/>
                      <a:ext cx="6266984" cy="2269067"/>
                      <a:chOff x="1494263" y="2201333"/>
                      <a:chExt cx="6266984" cy="2269067"/>
                    </a:xfrm>
                  </p:grpSpPr>
                  <p:grpSp>
                    <p:nvGrpSpPr>
                      <p:cNvPr id="44" name="Group 43"/>
                      <p:cNvGrpSpPr/>
                      <p:nvPr/>
                    </p:nvGrpSpPr>
                    <p:grpSpPr>
                      <a:xfrm>
                        <a:off x="1494263" y="2201333"/>
                        <a:ext cx="6266984" cy="2269067"/>
                        <a:chOff x="1992350" y="2201332"/>
                        <a:chExt cx="8355982" cy="2269067"/>
                      </a:xfrm>
                    </p:grpSpPr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1992350" y="2727352"/>
                          <a:ext cx="8355982" cy="511856"/>
                          <a:chOff x="533400" y="3200400"/>
                          <a:chExt cx="8355982" cy="610644"/>
                        </a:xfrm>
                      </p:grpSpPr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 bwMode="auto">
                          <a:xfrm>
                            <a:off x="609600" y="3789523"/>
                            <a:ext cx="8279782" cy="21521"/>
                          </a:xfrm>
                          <a:prstGeom prst="straightConnector1">
                            <a:avLst/>
                          </a:prstGeom>
                          <a:ln w="635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tailEnd type="triangle"/>
                          </a:ln>
                          <a:effectLst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TextBox 15"/>
                          <p:cNvSpPr txBox="1"/>
                          <p:nvPr/>
                        </p:nvSpPr>
                        <p:spPr>
                          <a:xfrm>
                            <a:off x="533400" y="3228226"/>
                            <a:ext cx="571280" cy="42133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GB"/>
                            </a:defPPr>
                            <a:lvl1pPr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1pPr>
                            <a:lvl2pPr marL="742950" indent="-28575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r>
                              <a:rPr lang="en-US" dirty="0"/>
                              <a:t>c</a:t>
                            </a:r>
                            <a:r>
                              <a:rPr lang="en-US" dirty="0" smtClean="0"/>
                              <a:t>1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56" name="TextBox 16"/>
                          <p:cNvSpPr txBox="1"/>
                          <p:nvPr/>
                        </p:nvSpPr>
                        <p:spPr>
                          <a:xfrm>
                            <a:off x="1828800" y="3200400"/>
                            <a:ext cx="571280" cy="42133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GB"/>
                            </a:defPPr>
                            <a:lvl1pPr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1pPr>
                            <a:lvl2pPr marL="742950" indent="-28575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r>
                              <a:rPr lang="en-US" dirty="0"/>
                              <a:t>c</a:t>
                            </a:r>
                            <a:r>
                              <a:rPr lang="en-US" dirty="0" smtClean="0"/>
                              <a:t>2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57" name="TextBox 17"/>
                          <p:cNvSpPr txBox="1"/>
                          <p:nvPr/>
                        </p:nvSpPr>
                        <p:spPr>
                          <a:xfrm>
                            <a:off x="2747279" y="3200400"/>
                            <a:ext cx="571280" cy="42133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GB"/>
                            </a:defPPr>
                            <a:lvl1pPr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1pPr>
                            <a:lvl2pPr marL="742950" indent="-28575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r>
                              <a:rPr lang="en-US" dirty="0" smtClean="0"/>
                              <a:t>c3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58" name="TextBox 18"/>
                          <p:cNvSpPr txBox="1"/>
                          <p:nvPr/>
                        </p:nvSpPr>
                        <p:spPr>
                          <a:xfrm>
                            <a:off x="4797388" y="3200400"/>
                            <a:ext cx="571280" cy="42133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GB"/>
                            </a:defPPr>
                            <a:lvl1pPr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1pPr>
                            <a:lvl2pPr marL="742950" indent="-28575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r>
                              <a:rPr lang="en-US" dirty="0"/>
                              <a:t>c</a:t>
                            </a:r>
                            <a:r>
                              <a:rPr lang="en-US" dirty="0" smtClean="0"/>
                              <a:t>5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59" name="TextBox 19"/>
                          <p:cNvSpPr txBox="1"/>
                          <p:nvPr/>
                        </p:nvSpPr>
                        <p:spPr>
                          <a:xfrm>
                            <a:off x="6477000" y="3228226"/>
                            <a:ext cx="571280" cy="42133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>
                            <a:defPPr>
                              <a:defRPr lang="en-GB"/>
                            </a:defPPr>
                            <a:lvl1pPr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1pPr>
                            <a:lvl2pPr marL="742950" indent="-28575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2pPr>
                            <a:lvl3pPr marL="11430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3pPr>
                            <a:lvl4pPr marL="16002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4pPr>
                            <a:lvl5pPr marL="2057400" indent="-228600" algn="l" defTabSz="457200" rtl="0" fontAlgn="base" hangingPunct="0">
                              <a:lnSpc>
                                <a:spcPct val="93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rgbClr val="000000"/>
                              </a:buClr>
                              <a:buSzPct val="100000"/>
                              <a:buFont typeface="Times New Roman" charset="0"/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5pPr>
                            <a:lvl6pPr marL="22860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6pPr>
                            <a:lvl7pPr marL="27432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7pPr>
                            <a:lvl8pPr marL="32004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8pPr>
                            <a:lvl9pPr marL="3657600" algn="l" defTabSz="457200" rtl="0" eaLnBrk="1" latinLnBrk="0" hangingPunct="1">
                              <a:defRPr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r>
                              <a:rPr lang="en-US" dirty="0"/>
                              <a:t>c</a:t>
                            </a:r>
                            <a:r>
                              <a:rPr lang="en-US" dirty="0" smtClean="0"/>
                              <a:t>6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47" name="Isosceles Triangle 46"/>
                        <p:cNvSpPr/>
                        <p:nvPr/>
                      </p:nvSpPr>
                      <p:spPr>
                        <a:xfrm>
                          <a:off x="2198579" y="3076636"/>
                          <a:ext cx="251017" cy="255491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Isosceles Triangle 47"/>
                        <p:cNvSpPr/>
                        <p:nvPr/>
                      </p:nvSpPr>
                      <p:spPr>
                        <a:xfrm>
                          <a:off x="6378497" y="3081410"/>
                          <a:ext cx="251017" cy="255491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Isosceles Triangle 48"/>
                        <p:cNvSpPr/>
                        <p:nvPr/>
                      </p:nvSpPr>
                      <p:spPr>
                        <a:xfrm>
                          <a:off x="3460138" y="3071467"/>
                          <a:ext cx="251017" cy="255491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Text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53300" y="2773063"/>
                          <a:ext cx="971203" cy="3531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defPPr>
                            <a:defRPr lang="en-GB"/>
                          </a:defPPr>
                          <a:lvl1pPr algn="l" defTabSz="457200" rtl="0" fontAlgn="base" hangingPunct="0">
                            <a:lnSpc>
                              <a:spcPct val="93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charset="0"/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57200" rtl="0" fontAlgn="base" hangingPunct="0">
                            <a:lnSpc>
                              <a:spcPct val="93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charset="0"/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57200" rtl="0" fontAlgn="base" hangingPunct="0">
                            <a:lnSpc>
                              <a:spcPct val="93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charset="0"/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57200" rtl="0" fontAlgn="base" hangingPunct="0">
                            <a:lnSpc>
                              <a:spcPct val="93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charset="0"/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57200" rtl="0" fontAlgn="base" hangingPunct="0">
                            <a:lnSpc>
                              <a:spcPct val="93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charset="0"/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dirty="0" smtClean="0"/>
                            <a:t>File </a:t>
                          </a:r>
                          <a:r>
                            <a:rPr lang="en-US" i="1" dirty="0"/>
                            <a:t>f</a:t>
                          </a:r>
                        </a:p>
                      </p:txBody>
                    </p:sp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>
                          <a:off x="7566639" y="2201332"/>
                          <a:ext cx="1" cy="2269067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990000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4121620" y="3906528"/>
                          <a:ext cx="17448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l</a:t>
                          </a:r>
                          <a:r>
                            <a:rPr lang="en-US" dirty="0" smtClean="0"/>
                            <a:t>ookup time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209485" y="2942281"/>
                          <a:ext cx="692657" cy="584776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solidFill>
                                <a:srgbClr val="FF0000"/>
                              </a:solidFill>
                              <a:latin typeface="Zapf Dingbats"/>
                              <a:ea typeface="Zapf Dingbats"/>
                              <a:cs typeface="Zapf Dingbats"/>
                            </a:rPr>
                            <a:t>★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>
                        <a:off x="1675737" y="3720641"/>
                        <a:ext cx="762661" cy="0"/>
                      </a:xfrm>
                      <a:prstGeom prst="straightConnector1">
                        <a:avLst/>
                      </a:prstGeom>
                      <a:ln>
                        <a:prstDash val="sysDash"/>
                        <a:headEnd type="triangle"/>
                        <a:tailEnd type="non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237933" y="3920392"/>
                    <a:ext cx="908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Release</a:t>
                    </a:r>
                    <a:endParaRPr lang="en-US" dirty="0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098806" y="3294690"/>
                  <a:ext cx="6528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bug1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60794" y="3277760"/>
                  <a:ext cx="6528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bug2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41958" y="3277763"/>
                  <a:ext cx="6528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bug3</a:t>
                  </a:r>
                  <a:endParaRPr lang="en-US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919102" y="2942284"/>
                  <a:ext cx="519493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  <a:latin typeface="Zapf Dingbats"/>
                      <a:ea typeface="Zapf Dingbats"/>
                      <a:cs typeface="Zapf Dingbats"/>
                    </a:rPr>
                    <a:t>★</a:t>
                  </a:r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900263" y="2942284"/>
                  <a:ext cx="519493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  <a:latin typeface="Zapf Dingbats"/>
                      <a:ea typeface="Zapf Dingbats"/>
                      <a:cs typeface="Zapf Dingbats"/>
                    </a:rPr>
                    <a:t>★</a:t>
                  </a:r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1100667" y="2150534"/>
                <a:ext cx="6959600" cy="22690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62836" y="3669845"/>
                <a:ext cx="842362" cy="0"/>
              </a:xfrm>
              <a:prstGeom prst="straightConnector1">
                <a:avLst/>
              </a:prstGeom>
              <a:ln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391908" y="346664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25586" y="3839175"/>
                <a:ext cx="762661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729618" y="3839178"/>
                <a:ext cx="842362" cy="0"/>
              </a:xfrm>
              <a:prstGeom prst="straightConnector1">
                <a:avLst/>
              </a:prstGeom>
              <a:ln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441757" y="363597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894273" y="2116673"/>
              <a:ext cx="1915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re-release period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886" y="2099743"/>
              <a:ext cx="2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post-release period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54115" y="5191035"/>
            <a:ext cx="8940923" cy="863153"/>
            <a:chOff x="1403511" y="5191035"/>
            <a:chExt cx="8940923" cy="863153"/>
          </a:xfrm>
        </p:grpSpPr>
        <p:sp>
          <p:nvSpPr>
            <p:cNvPr id="4" name="TextBox 3"/>
            <p:cNvSpPr txBox="1"/>
            <p:nvPr/>
          </p:nvSpPr>
          <p:spPr>
            <a:xfrm>
              <a:off x="1403511" y="5438167"/>
              <a:ext cx="359253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Risk </a:t>
              </a:r>
              <a:r>
                <a:rPr kumimoji="0" lang="en-US" sz="2400" b="0" i="0" u="none" strike="noStrike" cap="none" spc="0" normalizeH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of non-unique commits = </a:t>
              </a: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 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44698" y="5191035"/>
              <a:ext cx="529973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Avg. bug potential of </a:t>
              </a:r>
              <a:r>
                <a:rPr lang="en-US" sz="2400" dirty="0" smtClean="0"/>
                <a:t>a </a:t>
              </a:r>
              <a:r>
                <a:rPr kumimoji="0" lang="en-US" sz="2400" b="0" i="0" u="none" strike="noStrike" cap="none" spc="0" normalizeH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non-unique commit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98368" y="5592525"/>
              <a:ext cx="490855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Avg. bug potential of </a:t>
              </a:r>
              <a:r>
                <a:rPr kumimoji="0" lang="en-US" sz="2400" b="0" i="0" u="none" strike="noStrike" cap="none" spc="0" normalizeH="0" dirty="0" smtClean="0">
                  <a:ln>
                    <a:noFill/>
                  </a:ln>
                  <a:solidFill>
                    <a:srgbClr val="2E2B21"/>
                  </a:solidFill>
                  <a:effectLst/>
                  <a:uFillTx/>
                  <a:latin typeface="Tw Cen MT"/>
                  <a:ea typeface="Tw Cen MT"/>
                  <a:cs typeface="Tw Cen MT"/>
                  <a:sym typeface="Tw Cen MT"/>
                </a:rPr>
                <a:t>an unique commit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05269" y="5674473"/>
              <a:ext cx="5184523" cy="0"/>
            </a:xfrm>
            <a:prstGeom prst="line">
              <a:avLst/>
            </a:prstGeom>
            <a:noFill/>
            <a:ln w="41275" cap="flat">
              <a:solidFill>
                <a:srgbClr val="A9A57C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68548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024128" y="467988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>
                <a:solidFill>
                  <a:srgbClr val="474233"/>
                </a:solidFill>
              </a:rPr>
              <a:t>applications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024127" y="2090234"/>
            <a:ext cx="9720073" cy="4380200"/>
          </a:xfrm>
          <a:prstGeom prst="rect">
            <a:avLst/>
          </a:prstGeom>
        </p:spPr>
        <p:txBody>
          <a:bodyPr/>
          <a:lstStyle/>
          <a:p>
            <a:pPr marL="748145" lvl="0" indent="-748145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E2B21"/>
                </a:solidFill>
              </a:rPr>
              <a:t>Risk Analysis</a:t>
            </a:r>
          </a:p>
          <a:p>
            <a:pPr marL="748145" lvl="0" indent="-748145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E2B21"/>
                </a:solidFill>
              </a:rPr>
              <a:t>Facilitating code review process</a:t>
            </a:r>
          </a:p>
          <a:p>
            <a:pPr marL="748145" lvl="0" indent="-748145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E2B21"/>
                </a:solidFill>
              </a:rPr>
              <a:t>Recommendation System</a:t>
            </a:r>
          </a:p>
          <a:p>
            <a:pPr marL="748145" lvl="0" indent="-748145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E2B21"/>
                </a:solidFill>
              </a:rPr>
              <a:t>Automated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1184993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000" cap="all" spc="100" dirty="0">
                <a:solidFill>
                  <a:srgbClr val="474233"/>
                </a:solidFill>
              </a:rPr>
              <a:t>Unique vs. Non-Unique changes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1024128" y="2251081"/>
            <a:ext cx="9844694" cy="3009901"/>
            <a:chOff x="0" y="0"/>
            <a:chExt cx="9844693" cy="3009900"/>
          </a:xfrm>
        </p:grpSpPr>
        <p:pic>
          <p:nvPicPr>
            <p:cNvPr id="77" name="image8.jpg" descr="http://www.utexas.edu/commencement/2003/graphics/Tower_lighting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03981" cy="300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image9.jpeg" descr="http://www.utexas.edu/student/housing/images/apartments/colorado/Apt_Colorado16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40712" y="0"/>
              <a:ext cx="4703982" cy="300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199208" y="1785938"/>
            <a:ext cx="9282113" cy="1463675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5000" cap="all" spc="100" dirty="0">
                <a:solidFill>
                  <a:srgbClr val="474233"/>
                </a:solidFill>
              </a:rPr>
              <a:t>What about </a:t>
            </a:r>
            <a:r>
              <a:rPr lang="en-US" sz="5000" cap="all" spc="100" dirty="0" smtClean="0">
                <a:solidFill>
                  <a:srgbClr val="474233"/>
                </a:solidFill>
              </a:rPr>
              <a:t>S</a:t>
            </a:r>
            <a:r>
              <a:rPr sz="5000" cap="all" spc="100" dirty="0" smtClean="0">
                <a:solidFill>
                  <a:srgbClr val="474233"/>
                </a:solidFill>
              </a:rPr>
              <a:t>oftware</a:t>
            </a:r>
            <a:r>
              <a:rPr sz="5000" cap="all" spc="100" dirty="0">
                <a:solidFill>
                  <a:srgbClr val="474233"/>
                </a:solidFill>
              </a:rPr>
              <a:t>?</a:t>
            </a:r>
          </a:p>
        </p:txBody>
      </p:sp>
      <p:pic>
        <p:nvPicPr>
          <p:cNvPr id="85" name="image1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2906" y="3249070"/>
            <a:ext cx="2097591" cy="284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843" y="4337540"/>
            <a:ext cx="11449538" cy="976923"/>
          </a:xfrm>
          <a:prstGeom prst="roundRect">
            <a:avLst/>
          </a:prstGeom>
          <a:solidFill>
            <a:schemeClr val="lt1">
              <a:alpha val="6000"/>
            </a:schemeClr>
          </a:solidFill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7" name="Shape 76"/>
          <p:cNvSpPr>
            <a:spLocks noGrp="1"/>
          </p:cNvSpPr>
          <p:nvPr>
            <p:ph type="title"/>
          </p:nvPr>
        </p:nvSpPr>
        <p:spPr>
          <a:xfrm>
            <a:off x="1024127" y="384048"/>
            <a:ext cx="9720073" cy="153072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000" cap="all" spc="100" dirty="0">
                <a:solidFill>
                  <a:srgbClr val="474233"/>
                </a:solidFill>
              </a:rPr>
              <a:t>Unique vs. Non-Unique changes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1225"/>
              </p:ext>
            </p:extLst>
          </p:nvPr>
        </p:nvGraphicFramePr>
        <p:xfrm>
          <a:off x="429843" y="1699846"/>
          <a:ext cx="11449538" cy="465406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24769"/>
                <a:gridCol w="5724769"/>
              </a:tblGrid>
              <a:tr h="996462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src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 file:</a:t>
                      </a:r>
                      <a:r>
                        <a:rPr lang="en-US" sz="1800" b="1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rtl8192ce/</a:t>
                      </a:r>
                      <a:r>
                        <a:rPr lang="en-US" sz="1800" b="1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hw.c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</a:b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developer: Johannes Berg</a:t>
                      </a:r>
                      <a:b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</a:b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commit date: 2013-02-07</a:t>
                      </a:r>
                      <a:endParaRPr lang="en-US" sz="1800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src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 file:</a:t>
                      </a:r>
                      <a:r>
                        <a:rPr lang="en-US" sz="1800" b="1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rtl8192cu/</a:t>
                      </a:r>
                      <a:r>
                        <a:rPr lang="en-US" sz="1800" b="1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hw.c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/>
                      </a:r>
                      <a:b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</a:b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developer: Larry Finger</a:t>
                      </a:r>
                      <a:b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</a:b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w Cen MT Condensed"/>
                        </a:rPr>
                        <a:t>commit date: 2013-05-30</a:t>
                      </a:r>
                      <a:endParaRPr lang="en-US" sz="1800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9107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 rtl92ce_update_hal_rate_mask(...) {</a:t>
                      </a:r>
                    </a:p>
                    <a:p>
                      <a:r>
                        <a:rPr lang="en-US" sz="1800" dirty="0" smtClean="0"/>
                        <a:t>  ...</a:t>
                      </a:r>
                    </a:p>
                    <a:p>
                      <a:r>
                        <a:rPr lang="en-US" sz="1800" dirty="0" smtClean="0"/>
                        <a:t>   u8 </a:t>
                      </a:r>
                      <a:r>
                        <a:rPr lang="en-US" sz="1800" dirty="0" err="1" smtClean="0"/>
                        <a:t>ratr_index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r>
                        <a:rPr lang="en-US" sz="1800" dirty="0" smtClean="0"/>
                        <a:t>   u8 ci_40mhz = (cap &amp; 80211) ? 1 : 0;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- u8 ci_20mhz = (cap &amp; 80211) ? 1 : 0;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baseline="0" dirty="0" smtClean="0"/>
                        <a:t> </a:t>
                      </a:r>
                      <a:r>
                        <a:rPr lang="en-US" sz="1800" smtClean="0"/>
                        <a:t>+ </a:t>
                      </a:r>
                      <a:r>
                        <a:rPr lang="en-US" sz="1800" dirty="0" smtClean="0"/>
                        <a:t>u8 cbw_40mhz = (</a:t>
                      </a:r>
                      <a:r>
                        <a:rPr lang="en-US" sz="1800" dirty="0" err="1" smtClean="0"/>
                        <a:t>sbandwidth</a:t>
                      </a:r>
                      <a:r>
                        <a:rPr lang="en-US" sz="1800" dirty="0" smtClean="0"/>
                        <a:t> &gt;= 80211) ? 1 : 0;</a:t>
                      </a:r>
                    </a:p>
                    <a:p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+ u8 cgi_40mhz = cbw_40mhz ? 1 : 0;</a:t>
                      </a:r>
                    </a:p>
                    <a:p>
                      <a:r>
                        <a:rPr lang="en-US" sz="1800" dirty="0" smtClean="0"/>
                        <a:t> + u8 cgi_20mhz = cap &amp; 80211 ? 1 : 0;</a:t>
                      </a:r>
                    </a:p>
                    <a:p>
                      <a:r>
                        <a:rPr lang="en-US" sz="1800" baseline="0" dirty="0" smtClean="0"/>
                        <a:t> …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   </a:t>
                      </a:r>
                      <a:r>
                        <a:rPr lang="en-US" sz="1800" dirty="0" err="1" smtClean="0"/>
                        <a:t>bool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shortgi</a:t>
                      </a:r>
                      <a:r>
                        <a:rPr lang="en-US" sz="1800" dirty="0" smtClean="0"/>
                        <a:t> = false;</a:t>
                      </a:r>
                    </a:p>
                    <a:p>
                      <a:r>
                        <a:rPr lang="en-US" sz="1800" dirty="0" smtClean="0"/>
                        <a:t>...</a:t>
                      </a:r>
                    </a:p>
                    <a:p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void</a:t>
                      </a:r>
                      <a:r>
                        <a:rPr lang="de-DE" sz="1800" dirty="0" smtClean="0"/>
                        <a:t> rtl92cu_update_hal_rate_mask(...) {</a:t>
                      </a:r>
                    </a:p>
                    <a:p>
                      <a:r>
                        <a:rPr lang="de-DE" sz="1800" dirty="0" smtClean="0"/>
                        <a:t>   ...</a:t>
                      </a:r>
                    </a:p>
                    <a:p>
                      <a:r>
                        <a:rPr lang="de-DE" sz="1800" dirty="0" smtClean="0"/>
                        <a:t> - u8 ci_40mhz = mac-&gt;sgi_40;</a:t>
                      </a:r>
                    </a:p>
                    <a:p>
                      <a:r>
                        <a:rPr lang="de-DE" sz="1800" dirty="0" smtClean="0"/>
                        <a:t> - u8 ci_20mhz = mac-&gt;sgi_20;</a:t>
                      </a:r>
                    </a:p>
                    <a:p>
                      <a:r>
                        <a:rPr lang="de-DE" sz="1800" dirty="0" smtClean="0"/>
                        <a:t> - </a:t>
                      </a:r>
                      <a:r>
                        <a:rPr lang="de-DE" sz="1800" dirty="0" err="1" smtClean="0"/>
                        <a:t>enum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wireless_mode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wirelessmode</a:t>
                      </a:r>
                      <a:r>
                        <a:rPr lang="de-DE" sz="1800" dirty="0" smtClean="0"/>
                        <a:t> = mac-&gt;</a:t>
                      </a:r>
                      <a:r>
                        <a:rPr lang="de-DE" sz="1800" dirty="0" err="1" smtClean="0"/>
                        <a:t>mode</a:t>
                      </a:r>
                      <a:r>
                        <a:rPr lang="de-DE" sz="1800" dirty="0" smtClean="0"/>
                        <a:t>;</a:t>
                      </a:r>
                    </a:p>
                    <a:p>
                      <a:endParaRPr lang="de-DE" sz="1800" dirty="0" smtClean="0"/>
                    </a:p>
                    <a:p>
                      <a:r>
                        <a:rPr lang="de-DE" sz="1800" dirty="0" smtClean="0"/>
                        <a:t>+ u8 cbw_40mhz = (</a:t>
                      </a:r>
                      <a:r>
                        <a:rPr lang="de-DE" sz="1800" dirty="0" err="1" smtClean="0"/>
                        <a:t>bandwidth</a:t>
                      </a:r>
                      <a:r>
                        <a:rPr lang="de-DE" sz="1800" dirty="0" smtClean="0"/>
                        <a:t> &gt;= 80211) ? 1 : 0;</a:t>
                      </a:r>
                    </a:p>
                    <a:p>
                      <a:r>
                        <a:rPr lang="de-DE" sz="1800" dirty="0" smtClean="0"/>
                        <a:t>+ u8 cgi_40mhz = curtxbw_40mhz ? 1 : 0;</a:t>
                      </a:r>
                    </a:p>
                    <a:p>
                      <a:r>
                        <a:rPr lang="de-DE" sz="1800" dirty="0" smtClean="0"/>
                        <a:t>+ u8 cgi_20mhz = </a:t>
                      </a:r>
                      <a:r>
                        <a:rPr lang="de-DE" sz="1800" dirty="0" err="1" smtClean="0"/>
                        <a:t>cap</a:t>
                      </a:r>
                      <a:r>
                        <a:rPr lang="de-DE" sz="1800" dirty="0" smtClean="0"/>
                        <a:t> &amp; 80211 ? 1 : 0;</a:t>
                      </a:r>
                    </a:p>
                    <a:p>
                      <a:r>
                        <a:rPr lang="de-DE" sz="1800" dirty="0" smtClean="0"/>
                        <a:t>...</a:t>
                      </a:r>
                    </a:p>
                    <a:p>
                      <a:r>
                        <a:rPr lang="de-DE" sz="1800" baseline="0" dirty="0" smtClean="0"/>
                        <a:t>   </a:t>
                      </a:r>
                      <a:r>
                        <a:rPr lang="de-DE" sz="1800" dirty="0" err="1" smtClean="0"/>
                        <a:t>bool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shortgi</a:t>
                      </a:r>
                      <a:r>
                        <a:rPr lang="de-DE" sz="1800" dirty="0" smtClean="0"/>
                        <a:t> = </a:t>
                      </a:r>
                      <a:r>
                        <a:rPr lang="de-DE" sz="1800" dirty="0" err="1" smtClean="0"/>
                        <a:t>false</a:t>
                      </a:r>
                      <a:r>
                        <a:rPr lang="de-DE" sz="1800" dirty="0" smtClean="0"/>
                        <a:t>;</a:t>
                      </a:r>
                    </a:p>
                    <a:p>
                      <a:r>
                        <a:rPr lang="de-DE" sz="1800" dirty="0" smtClean="0"/>
                        <a:t> ...</a:t>
                      </a:r>
                    </a:p>
                    <a:p>
                      <a:r>
                        <a:rPr lang="de-DE" sz="1800" dirty="0" smtClean="0"/>
                        <a:t>}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9378462" y="5829296"/>
            <a:ext cx="2344616" cy="442672"/>
          </a:xfrm>
          <a:prstGeom prst="wedgeRoundRectCallout">
            <a:avLst>
              <a:gd name="adj1" fmla="val -42191"/>
              <a:gd name="adj2" fmla="val -16023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Non-unique Changes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32769" y="3302000"/>
            <a:ext cx="5646612" cy="859693"/>
          </a:xfrm>
          <a:prstGeom prst="roundRect">
            <a:avLst/>
          </a:prstGeom>
          <a:solidFill>
            <a:schemeClr val="lt1">
              <a:alpha val="0"/>
            </a:schemeClr>
          </a:solidFill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023231" y="2568343"/>
            <a:ext cx="1856150" cy="442672"/>
          </a:xfrm>
          <a:prstGeom prst="wedgeRoundRectCallout">
            <a:avLst>
              <a:gd name="adj1" fmla="val -27135"/>
              <a:gd name="adj2" fmla="val 113527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Unique Changes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12885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METHODOLOGY | CHARACTERISTICS | APPLICATION | Conclusion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1102372" y="2018857"/>
            <a:ext cx="11832531" cy="18748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5000" cap="all" spc="100" dirty="0" smtClean="0">
                <a:solidFill>
                  <a:srgbClr val="474233"/>
                </a:solidFill>
              </a:rPr>
              <a:t>RQ: Are there Non unique changes?</a:t>
            </a:r>
            <a:endParaRPr sz="5000" cap="all" spc="100" dirty="0">
              <a:solidFill>
                <a:srgbClr val="474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198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</a:t>
            </a:r>
            <a:r>
              <a:rPr sz="1000" cap="all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METHODOLOGY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 | CHARACTERISTICS | APPLICATION | Conclusion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77103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>
                <a:solidFill>
                  <a:srgbClr val="474233"/>
                </a:solidFill>
              </a:rPr>
              <a:t>detecting </a:t>
            </a:r>
            <a:r>
              <a:rPr lang="en-US" sz="4400" cap="all" spc="100" dirty="0" smtClean="0">
                <a:solidFill>
                  <a:srgbClr val="474233"/>
                </a:solidFill>
              </a:rPr>
              <a:t>Non-UNIQUE </a:t>
            </a:r>
            <a:r>
              <a:rPr sz="4400" cap="all" spc="100" dirty="0" smtClean="0">
                <a:solidFill>
                  <a:srgbClr val="474233"/>
                </a:solidFill>
              </a:rPr>
              <a:t>changes</a:t>
            </a:r>
            <a:endParaRPr sz="4400" cap="all" spc="100" dirty="0">
              <a:solidFill>
                <a:srgbClr val="474233"/>
              </a:solidFill>
            </a:endParaRP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024127" y="2084833"/>
            <a:ext cx="9720073" cy="422452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/>
          <a:p>
            <a:pPr marL="116378" indent="-116378">
              <a:buFont typeface="Wingdings"/>
              <a:buChar char="➢"/>
            </a:pPr>
            <a:r>
              <a:rPr sz="2800" dirty="0"/>
              <a:t>Input: Set of program differences </a:t>
            </a:r>
            <a:endParaRPr lang="en-US" sz="2800" dirty="0" smtClean="0"/>
          </a:p>
          <a:p>
            <a:pPr marL="204216" lvl="1" indent="0">
              <a:buNone/>
            </a:pPr>
            <a:r>
              <a:rPr lang="en-US" dirty="0" smtClean="0"/>
              <a:t>  - </a:t>
            </a:r>
            <a:r>
              <a:rPr dirty="0" smtClean="0"/>
              <a:t>Program </a:t>
            </a:r>
            <a:r>
              <a:rPr dirty="0"/>
              <a:t>differences are generated by comparing different versions of a file</a:t>
            </a:r>
            <a:r>
              <a:rPr dirty="0" smtClean="0"/>
              <a:t>.</a:t>
            </a:r>
            <a:endParaRPr lang="en-US" dirty="0"/>
          </a:p>
          <a:p>
            <a:pPr marL="204216" lvl="1" indent="0">
              <a:buNone/>
            </a:pPr>
            <a:endParaRPr dirty="0"/>
          </a:p>
          <a:p>
            <a:pPr marL="116378" indent="-116378">
              <a:buFont typeface="Wingdings"/>
              <a:buChar char="➢"/>
            </a:pPr>
            <a:r>
              <a:rPr sz="2800" dirty="0"/>
              <a:t>Output: Lines that are changed similarly</a:t>
            </a:r>
          </a:p>
          <a:p>
            <a:pPr marL="128016" lvl="1" indent="0">
              <a:buNone/>
            </a:pPr>
            <a:r>
              <a:rPr lang="en-US" dirty="0" smtClean="0"/>
              <a:t>  -</a:t>
            </a:r>
            <a:r>
              <a:rPr dirty="0" smtClean="0"/>
              <a:t> </a:t>
            </a:r>
            <a:r>
              <a:rPr dirty="0"/>
              <a:t>Similarly added </a:t>
            </a:r>
            <a:r>
              <a:rPr dirty="0" smtClean="0"/>
              <a:t>lines</a:t>
            </a:r>
            <a:endParaRPr lang="en-US" dirty="0" smtClean="0"/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-</a:t>
            </a:r>
            <a:r>
              <a:rPr dirty="0" smtClean="0"/>
              <a:t> </a:t>
            </a:r>
            <a:r>
              <a:rPr dirty="0"/>
              <a:t>Similarly deleted lines </a:t>
            </a:r>
            <a:endParaRPr lang="en-US" dirty="0"/>
          </a:p>
          <a:p>
            <a:pPr marL="128016" lvl="1" indent="0">
              <a:buNone/>
            </a:pPr>
            <a:endParaRPr dirty="0"/>
          </a:p>
          <a:p>
            <a:pPr marL="116378" indent="-116378">
              <a:buFont typeface="Wingdings"/>
              <a:buChar char="➢"/>
            </a:pPr>
            <a:r>
              <a:rPr sz="2800" dirty="0"/>
              <a:t> </a:t>
            </a:r>
            <a:r>
              <a:rPr sz="2800" dirty="0" smtClean="0"/>
              <a:t>Methodology</a:t>
            </a:r>
            <a:endParaRPr lang="en-US" sz="2800" dirty="0"/>
          </a:p>
          <a:p>
            <a:pPr marL="204216" lvl="1" indent="0">
              <a:buNone/>
            </a:pPr>
            <a:r>
              <a:rPr lang="en-US" dirty="0" smtClean="0"/>
              <a:t>  - </a:t>
            </a:r>
            <a:r>
              <a:rPr dirty="0" smtClean="0"/>
              <a:t>Adopt </a:t>
            </a:r>
            <a:r>
              <a:rPr dirty="0"/>
              <a:t>Repertoire </a:t>
            </a:r>
            <a:r>
              <a:rPr dirty="0" smtClean="0"/>
              <a:t>[</a:t>
            </a:r>
            <a:r>
              <a:rPr dirty="0"/>
              <a:t>Ray et al.]</a:t>
            </a:r>
          </a:p>
        </p:txBody>
      </p:sp>
    </p:spTree>
    <p:extLst>
      <p:ext uri="{BB962C8B-B14F-4D97-AF65-F5344CB8AC3E}">
        <p14:creationId xmlns:p14="http://schemas.microsoft.com/office/powerpoint/2010/main" val="317615237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CHARACTERISTICS 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| APPLICATION | Conclusion</a:t>
            </a:r>
          </a:p>
        </p:txBody>
      </p:sp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>
                <a:solidFill>
                  <a:srgbClr val="474233"/>
                </a:solidFill>
              </a:rPr>
              <a:t>Study subject</a:t>
            </a:r>
          </a:p>
        </p:txBody>
      </p:sp>
      <p:graphicFrame>
        <p:nvGraphicFramePr>
          <p:cNvPr id="326" name="Table 326"/>
          <p:cNvGraphicFramePr/>
          <p:nvPr>
            <p:extLst>
              <p:ext uri="{D42A27DB-BD31-4B8C-83A1-F6EECF244321}">
                <p14:modId xmlns:p14="http://schemas.microsoft.com/office/powerpoint/2010/main" val="2544150860"/>
              </p:ext>
            </p:extLst>
          </p:nvPr>
        </p:nvGraphicFramePr>
        <p:xfrm>
          <a:off x="1482935" y="2266462"/>
          <a:ext cx="8218916" cy="2900818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2613462"/>
                <a:gridCol w="2738685"/>
                <a:gridCol w="2866769"/>
              </a:tblGrid>
              <a:tr h="879568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sz="240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Two Microsoft Projects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Linux</a:t>
                      </a:r>
                      <a:endParaRPr sz="2400" b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463717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#Changed</a:t>
                      </a:r>
                      <a:r>
                        <a:rPr lang="en-US" sz="2400" baseline="0" dirty="0" smtClean="0">
                          <a:sym typeface="Tw Cen MT"/>
                        </a:rPr>
                        <a:t> </a:t>
                      </a:r>
                      <a:r>
                        <a:rPr sz="2400" dirty="0" smtClean="0">
                          <a:sym typeface="Tw Cen MT"/>
                        </a:rPr>
                        <a:t>File</a:t>
                      </a:r>
                      <a:r>
                        <a:rPr lang="en-US" sz="2400" dirty="0" smtClean="0">
                          <a:sym typeface="Tw Cen MT"/>
                        </a:rPr>
                        <a:t>s</a:t>
                      </a:r>
                      <a:endParaRPr sz="2400" b="1" i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58k</a:t>
                      </a:r>
                      <a:endParaRPr sz="2400" b="1" i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sym typeface="Tw Cen MT"/>
                        </a:rPr>
                        <a:t>17k</a:t>
                      </a:r>
                      <a:endParaRPr sz="2400" b="1" i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630099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Tw Cen MT"/>
                        </a:rPr>
                        <a:t>Development Period</a:t>
                      </a:r>
                      <a:endParaRPr sz="240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smtClean="0">
                          <a:sym typeface="Tw Cen MT"/>
                        </a:rPr>
                        <a:t>2010</a:t>
                      </a:r>
                      <a:r>
                        <a:rPr lang="en-US" sz="2400" baseline="0" dirty="0" smtClean="0">
                          <a:sym typeface="Tw Cen MT"/>
                        </a:rPr>
                        <a:t> </a:t>
                      </a:r>
                      <a:r>
                        <a:rPr sz="2400" dirty="0" smtClean="0">
                          <a:sym typeface="Tw Cen MT"/>
                        </a:rPr>
                        <a:t>to 2013</a:t>
                      </a:r>
                      <a:endParaRPr sz="240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smtClean="0">
                          <a:sym typeface="Tw Cen MT"/>
                        </a:rPr>
                        <a:t>201</a:t>
                      </a:r>
                      <a:r>
                        <a:rPr lang="en-US" sz="2400" dirty="0" smtClean="0">
                          <a:sym typeface="Tw Cen MT"/>
                        </a:rPr>
                        <a:t>1</a:t>
                      </a:r>
                      <a:r>
                        <a:rPr sz="2400" dirty="0" smtClean="0">
                          <a:sym typeface="Tw Cen MT"/>
                        </a:rPr>
                        <a:t> </a:t>
                      </a:r>
                      <a:r>
                        <a:rPr sz="2400" dirty="0">
                          <a:sym typeface="Tw Cen MT"/>
                        </a:rPr>
                        <a:t>to </a:t>
                      </a:r>
                      <a:r>
                        <a:rPr sz="2400" dirty="0" smtClean="0">
                          <a:sym typeface="Tw Cen MT"/>
                        </a:rPr>
                        <a:t>2013</a:t>
                      </a:r>
                      <a:endParaRPr sz="240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  <a:tr h="463717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#</a:t>
                      </a:r>
                      <a:r>
                        <a:rPr sz="2400" dirty="0" smtClean="0">
                          <a:sym typeface="Tw Cen MT"/>
                        </a:rPr>
                        <a:t>Developers</a:t>
                      </a:r>
                      <a:endParaRPr sz="2400" b="1" i="1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i="0" dirty="0" smtClean="0">
                          <a:sym typeface="Tw Cen MT"/>
                        </a:rPr>
                        <a:t>1,627</a:t>
                      </a:r>
                      <a:endParaRPr sz="2400" b="1" i="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4,216</a:t>
                      </a:r>
                      <a:r>
                        <a:rPr lang="en-US" sz="1800" b="0" i="0" dirty="0" smtClean="0">
                          <a:solidFill>
                            <a:srgbClr val="2E2B2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Tw Cen MT Condensed"/>
                        </a:rPr>
                        <a:t> </a:t>
                      </a:r>
                      <a:endParaRPr lang="en-US" sz="1800" b="0" i="0" dirty="0" smtClean="0">
                        <a:solidFill>
                          <a:srgbClr val="2E2B21"/>
                        </a:solidFill>
                        <a:latin typeface="Tw Cen MT"/>
                        <a:ea typeface="Tw Cen MT"/>
                        <a:cs typeface="Tw Cen MT"/>
                        <a:sym typeface="Tw Cen MT Condensed"/>
                      </a:endParaRPr>
                    </a:p>
                  </a:txBody>
                  <a:tcPr marL="45720" marR="45720" horzOverflow="overflow"/>
                </a:tc>
              </a:tr>
              <a:tr h="463717"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#Changed LOC</a:t>
                      </a:r>
                      <a:endParaRPr sz="240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13M</a:t>
                      </a:r>
                      <a:endParaRPr sz="240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ym typeface="Tw Cen MT"/>
                        </a:rPr>
                        <a:t>4M</a:t>
                      </a:r>
                      <a:endParaRPr sz="2400" dirty="0">
                        <a:solidFill>
                          <a:srgbClr val="FFFFFF"/>
                        </a:solidFill>
                        <a:sym typeface="Tw Cen MT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842931" y="6492294"/>
            <a:ext cx="59014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r">
              <a:defRPr>
                <a:solidFill>
                  <a:srgbClr val="000000"/>
                </a:solidFill>
              </a:defRPr>
            </a:pP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MOTIVATION | METHODOLOGY | </a:t>
            </a:r>
            <a:r>
              <a:rPr sz="1000" cap="all">
                <a:solidFill>
                  <a:srgbClr val="6D664E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CHARACTERISTICS </a:t>
            </a:r>
            <a:r>
              <a:rPr sz="1000" cap="all">
                <a:solidFill>
                  <a:srgbClr val="A59D82"/>
                </a:solidFill>
                <a:latin typeface="Tw Cen MT Condensed"/>
                <a:ea typeface="Tw Cen MT Condensed"/>
                <a:cs typeface="Tw Cen MT Condensed"/>
                <a:sym typeface="Tw Cen MT Condensed"/>
              </a:rPr>
              <a:t>| APPLICATION | Conclusion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81718" cy="14996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100" dirty="0" smtClean="0">
                <a:solidFill>
                  <a:srgbClr val="474233"/>
                </a:solidFill>
              </a:rPr>
              <a:t>Extent </a:t>
            </a:r>
            <a:r>
              <a:rPr sz="4400" cap="all" spc="100" dirty="0">
                <a:solidFill>
                  <a:srgbClr val="474233"/>
                </a:solidFill>
              </a:rPr>
              <a:t>of </a:t>
            </a:r>
            <a:r>
              <a:rPr lang="en-US" sz="4400" cap="all" spc="100" dirty="0" smtClean="0">
                <a:solidFill>
                  <a:srgbClr val="474233"/>
                </a:solidFill>
              </a:rPr>
              <a:t>U</a:t>
            </a:r>
            <a:r>
              <a:rPr sz="4400" cap="all" spc="100" dirty="0" smtClean="0">
                <a:solidFill>
                  <a:srgbClr val="474233"/>
                </a:solidFill>
              </a:rPr>
              <a:t>nique</a:t>
            </a:r>
            <a:r>
              <a:rPr lang="en-US" sz="4400" cap="all" spc="100" dirty="0" smtClean="0">
                <a:solidFill>
                  <a:srgbClr val="474233"/>
                </a:solidFill>
              </a:rPr>
              <a:t> CHANGEs</a:t>
            </a:r>
            <a:endParaRPr sz="4400" cap="all" spc="100" dirty="0">
              <a:solidFill>
                <a:srgbClr val="474233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" y="2796020"/>
            <a:ext cx="11000153" cy="5788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sz="2800" dirty="0" smtClean="0">
                <a:solidFill>
                  <a:srgbClr val="2E2B21"/>
                </a:solidFill>
              </a:rPr>
              <a:t>Unique changes are more common than non-unique changes.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sym typeface="Tw Cen M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3715677"/>
            <a:ext cx="11000154" cy="105560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sz="2800" dirty="0">
                <a:solidFill>
                  <a:srgbClr val="2E2B21"/>
                </a:solidFill>
                <a:latin typeface="+mn-lt"/>
                <a:ea typeface="+mn-ea"/>
                <a:cs typeface="+mn-cs"/>
              </a:rPr>
              <a:t>Non-unique changes form distinct patterns that often repeat multiple times in the code base within a short span of time.</a:t>
            </a:r>
          </a:p>
        </p:txBody>
      </p:sp>
    </p:spTree>
    <p:extLst>
      <p:ext uri="{BB962C8B-B14F-4D97-AF65-F5344CB8AC3E}">
        <p14:creationId xmlns:p14="http://schemas.microsoft.com/office/powerpoint/2010/main" val="3647268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A9A57C"/>
          </a:solidFill>
          <a:prstDash val="solid"/>
          <a:bevel/>
        </a:ln>
        <a:effectLst>
          <a:outerShdw blurRad="508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A9A57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A9A57C"/>
          </a:solidFill>
          <a:prstDash val="solid"/>
          <a:bevel/>
        </a:ln>
        <a:effectLst>
          <a:outerShdw blurRad="508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A9A57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2031</Words>
  <Application>Microsoft Macintosh PowerPoint</Application>
  <PresentationFormat>Custom</PresentationFormat>
  <Paragraphs>342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</vt:lpstr>
      <vt:lpstr>The Uniqueness of Changes:  Characteristics and Applications </vt:lpstr>
      <vt:lpstr>Renovating kitchen?</vt:lpstr>
      <vt:lpstr>Unique vs. Non-Unique changes</vt:lpstr>
      <vt:lpstr>What about Software?</vt:lpstr>
      <vt:lpstr>Unique vs. Non-Unique changes</vt:lpstr>
      <vt:lpstr>RQ: Are there Non unique changes?</vt:lpstr>
      <vt:lpstr>detecting Non-UNIQUE changes</vt:lpstr>
      <vt:lpstr>Study subject</vt:lpstr>
      <vt:lpstr>Extent of Unique CHANGEs</vt:lpstr>
      <vt:lpstr>CHARACTERISTICS OF CHANGES</vt:lpstr>
      <vt:lpstr>Why Should WE CARE?</vt:lpstr>
      <vt:lpstr>RISK ANALYSIS</vt:lpstr>
      <vt:lpstr>RECOMMENDATION SYSTEM-I</vt:lpstr>
      <vt:lpstr>RECOMMENDATION SYSTEM-II</vt:lpstr>
      <vt:lpstr>conclusion</vt:lpstr>
      <vt:lpstr>Questions!!</vt:lpstr>
      <vt:lpstr>Outline</vt:lpstr>
      <vt:lpstr>STEP1: Divide diffs into hunks</vt:lpstr>
      <vt:lpstr>Step 2: Identify Non-Unique code between HUNKS</vt:lpstr>
      <vt:lpstr>Step 3: Identify NON-UNIQUE CHANGE between HUNKS</vt:lpstr>
      <vt:lpstr>NON-UNIQUE pattern</vt:lpstr>
      <vt:lpstr>Non-unique pattern</vt:lpstr>
      <vt:lpstr>Extent of Unique CHANGEs</vt:lpstr>
      <vt:lpstr>Extent of Unique CHANGEs</vt:lpstr>
      <vt:lpstr>Outline</vt:lpstr>
      <vt:lpstr>Risk analysis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Uniqueness of Changes:  Characteristics and Applications </dc:title>
  <cp:lastModifiedBy>Mei Nagappan</cp:lastModifiedBy>
  <cp:revision>85</cp:revision>
  <dcterms:modified xsi:type="dcterms:W3CDTF">2015-05-15T12:03:07Z</dcterms:modified>
</cp:coreProperties>
</file>