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21"/>
  </p:notesMasterIdLst>
  <p:sldIdLst>
    <p:sldId id="291" r:id="rId2"/>
    <p:sldId id="276" r:id="rId3"/>
    <p:sldId id="278" r:id="rId4"/>
    <p:sldId id="279" r:id="rId5"/>
    <p:sldId id="280" r:id="rId6"/>
    <p:sldId id="281" r:id="rId7"/>
    <p:sldId id="293" r:id="rId8"/>
    <p:sldId id="282" r:id="rId9"/>
    <p:sldId id="284" r:id="rId10"/>
    <p:sldId id="294" r:id="rId11"/>
    <p:sldId id="295" r:id="rId12"/>
    <p:sldId id="296" r:id="rId13"/>
    <p:sldId id="283" r:id="rId14"/>
    <p:sldId id="297" r:id="rId15"/>
    <p:sldId id="285" r:id="rId16"/>
    <p:sldId id="286" r:id="rId17"/>
    <p:sldId id="292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AA7B0-6818-4995-8BCF-7C9EEABCCC63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45DB5-7690-4FCE-9F15-E2BC6AB240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07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0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39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7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7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53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3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9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5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A665-D15D-4454-8B2A-1146490073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92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4501</a:t>
            </a:r>
          </a:p>
          <a:p>
            <a:r>
              <a:rPr lang="en-US" dirty="0"/>
              <a:t>Baishakhi 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9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7930-A70B-8646-9CAA-422AC65E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Looping Terminology</a:t>
            </a:r>
            <a:endParaRPr lang="en-US" dirty="0">
              <a:latin typeface="+mn-lt"/>
            </a:endParaRP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83E48A44-97B3-E649-BD0A-9373F02E4F77}"/>
              </a:ext>
            </a:extLst>
          </p:cNvPr>
          <p:cNvSpPr/>
          <p:nvPr/>
        </p:nvSpPr>
        <p:spPr>
          <a:xfrm>
            <a:off x="2315145" y="1976818"/>
            <a:ext cx="7028879" cy="3923919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429000"/>
                </a:moveTo>
                <a:lnTo>
                  <a:pt x="4572000" y="3429000"/>
                </a:lnTo>
                <a:lnTo>
                  <a:pt x="4572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3A19ECCB-BAE7-7948-A36F-F081C02A3132}"/>
              </a:ext>
            </a:extLst>
          </p:cNvPr>
          <p:cNvSpPr txBox="1"/>
          <p:nvPr/>
        </p:nvSpPr>
        <p:spPr>
          <a:xfrm>
            <a:off x="1647815" y="2027595"/>
            <a:ext cx="1891940" cy="1568635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b="1" dirty="0">
                <a:cs typeface="Times New Roman"/>
              </a:rPr>
              <a:t>Loop</a:t>
            </a:r>
            <a:r>
              <a:rPr dirty="0">
                <a:cs typeface="Times New Roman"/>
              </a:rPr>
              <a:t>:</a:t>
            </a:r>
          </a:p>
          <a:p>
            <a:pPr marR="5080">
              <a:lnSpc>
                <a:spcPct val="160000"/>
              </a:lnSpc>
            </a:pPr>
            <a:r>
              <a:rPr b="1" dirty="0">
                <a:cs typeface="Times New Roman"/>
              </a:rPr>
              <a:t>Loop </a:t>
            </a:r>
            <a:r>
              <a:rPr b="1" spc="-5" dirty="0">
                <a:cs typeface="Times New Roman"/>
              </a:rPr>
              <a:t>entry edge</a:t>
            </a:r>
            <a:r>
              <a:rPr spc="-5" dirty="0">
                <a:cs typeface="Times New Roman"/>
              </a:rPr>
              <a:t>:  </a:t>
            </a:r>
            <a:r>
              <a:rPr b="1" dirty="0">
                <a:cs typeface="Times New Roman"/>
              </a:rPr>
              <a:t>Loop </a:t>
            </a:r>
            <a:r>
              <a:rPr b="1" spc="-5" dirty="0">
                <a:cs typeface="Times New Roman"/>
              </a:rPr>
              <a:t>exit</a:t>
            </a:r>
            <a:r>
              <a:rPr b="1" spc="-75" dirty="0">
                <a:cs typeface="Times New Roman"/>
              </a:rPr>
              <a:t> </a:t>
            </a:r>
            <a:r>
              <a:rPr b="1" spc="-5" dirty="0">
                <a:cs typeface="Times New Roman"/>
              </a:rPr>
              <a:t>edge</a:t>
            </a:r>
            <a:r>
              <a:rPr spc="-5" dirty="0">
                <a:cs typeface="Times New Roman"/>
              </a:rPr>
              <a:t>:</a:t>
            </a:r>
            <a:endParaRPr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r>
              <a:rPr b="1" dirty="0">
                <a:cs typeface="Times New Roman"/>
              </a:rPr>
              <a:t>Loop </a:t>
            </a:r>
            <a:r>
              <a:rPr b="1" spc="-5" dirty="0">
                <a:cs typeface="Times New Roman"/>
              </a:rPr>
              <a:t>header</a:t>
            </a:r>
            <a:r>
              <a:rPr b="1" spc="-85" dirty="0">
                <a:cs typeface="Times New Roman"/>
              </a:rPr>
              <a:t> </a:t>
            </a:r>
            <a:r>
              <a:rPr b="1" spc="-5" dirty="0">
                <a:cs typeface="Times New Roman"/>
              </a:rPr>
              <a:t>node</a:t>
            </a:r>
            <a:r>
              <a:rPr spc="-5" dirty="0">
                <a:cs typeface="Times New Roman"/>
              </a:rPr>
              <a:t>:</a:t>
            </a:r>
            <a:endParaRPr dirty="0">
              <a:cs typeface="Times New Roman"/>
            </a:endParaRPr>
          </a:p>
        </p:txBody>
      </p:sp>
      <p:sp>
        <p:nvSpPr>
          <p:cNvPr id="6" name="object 22">
            <a:extLst>
              <a:ext uri="{FF2B5EF4-FFF2-40B4-BE49-F238E27FC236}">
                <a16:creationId xmlns:a16="http://schemas.microsoft.com/office/drawing/2014/main" id="{734FE828-AD95-024F-94CD-A40A1451F38C}"/>
              </a:ext>
            </a:extLst>
          </p:cNvPr>
          <p:cNvSpPr txBox="1"/>
          <p:nvPr/>
        </p:nvSpPr>
        <p:spPr>
          <a:xfrm>
            <a:off x="5017403" y="2027595"/>
            <a:ext cx="3697971" cy="1568635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cs typeface="Times New Roman"/>
              </a:rPr>
              <a:t>Strongly connected component </a:t>
            </a:r>
            <a:r>
              <a:rPr dirty="0">
                <a:cs typeface="Times New Roman"/>
              </a:rPr>
              <a:t>of</a:t>
            </a:r>
            <a:r>
              <a:rPr spc="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CFG</a:t>
            </a:r>
            <a:endParaRPr dirty="0">
              <a:cs typeface="Times New Roman"/>
            </a:endParaRPr>
          </a:p>
          <a:p>
            <a:pPr marR="273050">
              <a:lnSpc>
                <a:spcPct val="160000"/>
              </a:lnSpc>
            </a:pPr>
            <a:r>
              <a:rPr spc="-5" dirty="0">
                <a:cs typeface="Times New Roman"/>
              </a:rPr>
              <a:t>Source </a:t>
            </a:r>
            <a:r>
              <a:rPr dirty="0">
                <a:cs typeface="Times New Roman"/>
              </a:rPr>
              <a:t>not in loop &amp; </a:t>
            </a:r>
            <a:r>
              <a:rPr spc="-10" dirty="0">
                <a:cs typeface="Times New Roman"/>
              </a:rPr>
              <a:t>target </a:t>
            </a:r>
            <a:r>
              <a:rPr dirty="0">
                <a:cs typeface="Times New Roman"/>
              </a:rPr>
              <a:t>in</a:t>
            </a:r>
            <a:r>
              <a:rPr spc="-65" dirty="0">
                <a:cs typeface="Times New Roman"/>
              </a:rPr>
              <a:t> </a:t>
            </a:r>
            <a:r>
              <a:rPr dirty="0">
                <a:cs typeface="Times New Roman"/>
              </a:rPr>
              <a:t>loop  </a:t>
            </a:r>
            <a:r>
              <a:rPr spc="-5" dirty="0">
                <a:cs typeface="Times New Roman"/>
              </a:rPr>
              <a:t>Source </a:t>
            </a:r>
            <a:r>
              <a:rPr dirty="0">
                <a:cs typeface="Times New Roman"/>
              </a:rPr>
              <a:t>in loop &amp; </a:t>
            </a:r>
            <a:r>
              <a:rPr spc="-10" dirty="0">
                <a:cs typeface="Times New Roman"/>
              </a:rPr>
              <a:t>target </a:t>
            </a:r>
            <a:r>
              <a:rPr dirty="0">
                <a:cs typeface="Times New Roman"/>
              </a:rPr>
              <a:t>not in</a:t>
            </a:r>
            <a:r>
              <a:rPr spc="-60" dirty="0">
                <a:cs typeface="Times New Roman"/>
              </a:rPr>
              <a:t> </a:t>
            </a:r>
            <a:r>
              <a:rPr dirty="0">
                <a:cs typeface="Times New Roman"/>
              </a:rPr>
              <a:t>loop</a:t>
            </a:r>
          </a:p>
          <a:p>
            <a:pPr>
              <a:lnSpc>
                <a:spcPct val="100000"/>
              </a:lnSpc>
              <a:spcBef>
                <a:spcPts val="865"/>
              </a:spcBef>
            </a:pPr>
            <a:r>
              <a:rPr spc="-25" dirty="0">
                <a:cs typeface="Times New Roman"/>
              </a:rPr>
              <a:t>Target </a:t>
            </a:r>
            <a:r>
              <a:rPr dirty="0">
                <a:cs typeface="Times New Roman"/>
              </a:rPr>
              <a:t>of loop </a:t>
            </a:r>
            <a:r>
              <a:rPr spc="-5" dirty="0">
                <a:cs typeface="Times New Roman"/>
              </a:rPr>
              <a:t>entry</a:t>
            </a:r>
            <a:r>
              <a:rPr spc="-3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edge</a:t>
            </a:r>
            <a:endParaRPr dirty="0">
              <a:cs typeface="Times New Roman"/>
            </a:endParaRPr>
          </a:p>
        </p:txBody>
      </p:sp>
      <p:sp>
        <p:nvSpPr>
          <p:cNvPr id="7" name="object 23">
            <a:extLst>
              <a:ext uri="{FF2B5EF4-FFF2-40B4-BE49-F238E27FC236}">
                <a16:creationId xmlns:a16="http://schemas.microsoft.com/office/drawing/2014/main" id="{085915E2-3E97-E74B-94A6-0058C5E55D0A}"/>
              </a:ext>
            </a:extLst>
          </p:cNvPr>
          <p:cNvSpPr txBox="1"/>
          <p:nvPr/>
        </p:nvSpPr>
        <p:spPr>
          <a:xfrm>
            <a:off x="2211514" y="3825953"/>
            <a:ext cx="6007739" cy="321883"/>
          </a:xfrm>
          <a:prstGeom prst="rect">
            <a:avLst/>
          </a:prstGeom>
          <a:noFill/>
          <a:ln w="4572">
            <a:solidFill>
              <a:srgbClr val="FFFFF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10"/>
              </a:spcBef>
              <a:tabLst>
                <a:tab pos="1574165" algn="l"/>
              </a:tabLst>
            </a:pPr>
            <a:r>
              <a:rPr sz="2000" b="1" spc="-5" dirty="0">
                <a:solidFill>
                  <a:srgbClr val="FF0000"/>
                </a:solidFill>
                <a:cs typeface="Times New Roman"/>
              </a:rPr>
              <a:t>Natural</a:t>
            </a:r>
            <a:r>
              <a:rPr sz="2000" b="1" spc="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loop</a:t>
            </a:r>
            <a:r>
              <a:rPr sz="2000" dirty="0">
                <a:solidFill>
                  <a:srgbClr val="FF0000"/>
                </a:solidFill>
                <a:cs typeface="Times New Roman"/>
              </a:rPr>
              <a:t>:	</a:t>
            </a:r>
            <a:r>
              <a:rPr sz="2000" spc="-10" dirty="0">
                <a:solidFill>
                  <a:srgbClr val="FF0000"/>
                </a:solidFill>
                <a:cs typeface="Times New Roman"/>
              </a:rPr>
              <a:t>Loop </a:t>
            </a:r>
            <a:r>
              <a:rPr sz="2000" dirty="0">
                <a:solidFill>
                  <a:srgbClr val="FF0000"/>
                </a:solidFill>
                <a:cs typeface="Times New Roman"/>
              </a:rPr>
              <a:t>with only a </a:t>
            </a:r>
            <a:r>
              <a:rPr sz="2000" spc="-5" dirty="0">
                <a:solidFill>
                  <a:srgbClr val="FF0000"/>
                </a:solidFill>
                <a:cs typeface="Times New Roman"/>
              </a:rPr>
              <a:t>single </a:t>
            </a:r>
            <a:r>
              <a:rPr sz="2000" dirty="0">
                <a:solidFill>
                  <a:srgbClr val="FF0000"/>
                </a:solidFill>
                <a:cs typeface="Times New Roman"/>
              </a:rPr>
              <a:t>loop</a:t>
            </a:r>
            <a:r>
              <a:rPr sz="2000" spc="-3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cs typeface="Times New Roman"/>
              </a:rPr>
              <a:t>header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186B9C6-87EE-7B4D-A54A-4170F802DA4B}"/>
              </a:ext>
            </a:extLst>
          </p:cNvPr>
          <p:cNvSpPr txBox="1"/>
          <p:nvPr/>
        </p:nvSpPr>
        <p:spPr>
          <a:xfrm>
            <a:off x="1663760" y="4339395"/>
            <a:ext cx="1530734" cy="112082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cs typeface="Times New Roman"/>
              </a:rPr>
              <a:t>Back</a:t>
            </a:r>
            <a:r>
              <a:rPr b="1" spc="-75" dirty="0">
                <a:cs typeface="Times New Roman"/>
              </a:rPr>
              <a:t> </a:t>
            </a:r>
            <a:r>
              <a:rPr b="1" spc="-5" dirty="0">
                <a:cs typeface="Times New Roman"/>
              </a:rPr>
              <a:t>edge</a:t>
            </a:r>
            <a:r>
              <a:rPr spc="-5" dirty="0">
                <a:cs typeface="Times New Roman"/>
              </a:rPr>
              <a:t>:</a:t>
            </a:r>
            <a:endParaRPr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b="1" dirty="0">
                <a:cs typeface="Times New Roman"/>
              </a:rPr>
              <a:t>Loop tail</a:t>
            </a:r>
            <a:r>
              <a:rPr b="1" spc="-90" dirty="0">
                <a:cs typeface="Times New Roman"/>
              </a:rPr>
              <a:t> </a:t>
            </a:r>
            <a:r>
              <a:rPr b="1" spc="-5" dirty="0">
                <a:cs typeface="Times New Roman"/>
              </a:rPr>
              <a:t>node</a:t>
            </a:r>
            <a:r>
              <a:rPr spc="-5" dirty="0">
                <a:cs typeface="Times New Roman"/>
              </a:rPr>
              <a:t>:</a:t>
            </a:r>
            <a:endParaRPr dirty="0">
              <a:cs typeface="Times New Roman"/>
            </a:endParaRPr>
          </a:p>
        </p:txBody>
      </p:sp>
      <p:sp>
        <p:nvSpPr>
          <p:cNvPr id="9" name="object 25">
            <a:extLst>
              <a:ext uri="{FF2B5EF4-FFF2-40B4-BE49-F238E27FC236}">
                <a16:creationId xmlns:a16="http://schemas.microsoft.com/office/drawing/2014/main" id="{1FAB9F70-AB0E-0A4B-BC41-FF2A5B90B769}"/>
              </a:ext>
            </a:extLst>
          </p:cNvPr>
          <p:cNvSpPr txBox="1"/>
          <p:nvPr/>
        </p:nvSpPr>
        <p:spPr>
          <a:xfrm>
            <a:off x="5017403" y="4339395"/>
            <a:ext cx="4155172" cy="1030923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700"/>
              </a:lnSpc>
              <a:spcBef>
                <a:spcPts val="100"/>
              </a:spcBef>
            </a:pPr>
            <a:r>
              <a:rPr spc="-25" dirty="0">
                <a:cs typeface="Times New Roman"/>
              </a:rPr>
              <a:t>Target </a:t>
            </a:r>
            <a:r>
              <a:rPr spc="-5" dirty="0">
                <a:cs typeface="Times New Roman"/>
              </a:rPr>
              <a:t>is </a:t>
            </a:r>
            <a:r>
              <a:rPr dirty="0">
                <a:cs typeface="Times New Roman"/>
              </a:rPr>
              <a:t>loop </a:t>
            </a:r>
            <a:r>
              <a:rPr spc="-5" dirty="0">
                <a:cs typeface="Times New Roman"/>
              </a:rPr>
              <a:t>header </a:t>
            </a:r>
            <a:r>
              <a:rPr dirty="0">
                <a:cs typeface="Times New Roman"/>
              </a:rPr>
              <a:t>&amp; </a:t>
            </a:r>
            <a:r>
              <a:rPr spc="-5" dirty="0">
                <a:cs typeface="Times New Roman"/>
              </a:rPr>
              <a:t>source is </a:t>
            </a:r>
            <a:r>
              <a:rPr dirty="0">
                <a:cs typeface="Times New Roman"/>
              </a:rPr>
              <a:t>in the loop</a:t>
            </a: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lang="en-US" spc="-5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pc="-5" dirty="0">
                <a:cs typeface="Times New Roman"/>
              </a:rPr>
              <a:t>Source </a:t>
            </a:r>
            <a:r>
              <a:rPr dirty="0">
                <a:cs typeface="Times New Roman"/>
              </a:rPr>
              <a:t>of </a:t>
            </a:r>
            <a:r>
              <a:rPr spc="-5" dirty="0">
                <a:cs typeface="Times New Roman"/>
              </a:rPr>
              <a:t>back</a:t>
            </a:r>
            <a:r>
              <a:rPr spc="-7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edge</a:t>
            </a:r>
            <a:endParaRPr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92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7930-A70B-8646-9CAA-422AC65E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Looping Terminology</a:t>
            </a:r>
            <a:endParaRPr lang="en-US" dirty="0">
              <a:latin typeface="+mn-lt"/>
            </a:endParaRP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83E48A44-97B3-E649-BD0A-9373F02E4F77}"/>
              </a:ext>
            </a:extLst>
          </p:cNvPr>
          <p:cNvSpPr/>
          <p:nvPr/>
        </p:nvSpPr>
        <p:spPr>
          <a:xfrm>
            <a:off x="2315145" y="1976818"/>
            <a:ext cx="7028879" cy="3923919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3429000"/>
                </a:moveTo>
                <a:lnTo>
                  <a:pt x="4572000" y="3429000"/>
                </a:lnTo>
                <a:lnTo>
                  <a:pt x="4572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D57E31-0399-0748-AE12-0F690E1C5977}"/>
              </a:ext>
            </a:extLst>
          </p:cNvPr>
          <p:cNvGrpSpPr/>
          <p:nvPr/>
        </p:nvGrpSpPr>
        <p:grpSpPr>
          <a:xfrm>
            <a:off x="1497950" y="2301809"/>
            <a:ext cx="8446150" cy="1654356"/>
            <a:chOff x="1407922" y="1801749"/>
            <a:chExt cx="4370033" cy="530785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0DACA768-D742-AC40-89B2-2C5036BC946D}"/>
                </a:ext>
              </a:extLst>
            </p:cNvPr>
            <p:cNvSpPr txBox="1"/>
            <p:nvPr/>
          </p:nvSpPr>
          <p:spPr>
            <a:xfrm>
              <a:off x="1407922" y="1801749"/>
              <a:ext cx="4370033" cy="233085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65"/>
                </a:spcBef>
              </a:pPr>
              <a:r>
                <a:rPr sz="2000" b="1" dirty="0">
                  <a:solidFill>
                    <a:srgbClr val="FFCC00"/>
                  </a:solidFill>
                  <a:cs typeface="Times New Roman"/>
                </a:rPr>
                <a:t>Loop </a:t>
              </a:r>
              <a:r>
                <a:rPr sz="2000" b="1" spc="-10" dirty="0">
                  <a:solidFill>
                    <a:srgbClr val="FFCC00"/>
                  </a:solidFill>
                  <a:cs typeface="Times New Roman"/>
                </a:rPr>
                <a:t>preheader </a:t>
              </a:r>
              <a:r>
                <a:rPr sz="2000" b="1" spc="-5" dirty="0">
                  <a:solidFill>
                    <a:srgbClr val="FFCC00"/>
                  </a:solidFill>
                  <a:cs typeface="Times New Roman"/>
                </a:rPr>
                <a:t>node</a:t>
              </a: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: </a:t>
              </a:r>
              <a:r>
                <a:rPr sz="2000" spc="-5" dirty="0">
                  <a:solidFill>
                    <a:srgbClr val="FFFFFF"/>
                  </a:solidFill>
                  <a:cs typeface="Times New Roman"/>
                </a:rPr>
                <a:t>Single </a:t>
              </a:r>
              <a:r>
                <a:rPr sz="2000" dirty="0">
                  <a:solidFill>
                    <a:srgbClr val="FFFFFF"/>
                  </a:solidFill>
                  <a:cs typeface="Times New Roman"/>
                </a:rPr>
                <a:t>node </a:t>
              </a:r>
              <a:r>
                <a:rPr sz="2000" spc="-15" dirty="0">
                  <a:solidFill>
                    <a:srgbClr val="FFFFFF"/>
                  </a:solidFill>
                  <a:cs typeface="Times New Roman"/>
                </a:rPr>
                <a:t>that’s </a:t>
              </a:r>
              <a:r>
                <a:rPr sz="2000" spc="-5" dirty="0">
                  <a:solidFill>
                    <a:srgbClr val="FFFFFF"/>
                  </a:solidFill>
                  <a:cs typeface="Times New Roman"/>
                </a:rPr>
                <a:t>source </a:t>
              </a:r>
              <a:r>
                <a:rPr sz="2000" dirty="0">
                  <a:solidFill>
                    <a:srgbClr val="FFFFFF"/>
                  </a:solidFill>
                  <a:cs typeface="Times New Roman"/>
                </a:rPr>
                <a:t>of the loop</a:t>
              </a:r>
              <a:r>
                <a:rPr sz="2000" spc="5" dirty="0">
                  <a:solidFill>
                    <a:srgbClr val="FFFFFF"/>
                  </a:solidFill>
                  <a:cs typeface="Times New Roman"/>
                </a:rPr>
                <a:t> </a:t>
              </a:r>
              <a:r>
                <a:rPr sz="2000" spc="-5" dirty="0">
                  <a:solidFill>
                    <a:srgbClr val="FFFFFF"/>
                  </a:solidFill>
                  <a:cs typeface="Times New Roman"/>
                </a:rPr>
                <a:t>entry</a:t>
              </a:r>
              <a:r>
                <a:rPr lang="en-US" sz="2000" dirty="0">
                  <a:cs typeface="Times New Roman"/>
                </a:rPr>
                <a:t> </a:t>
              </a:r>
              <a:r>
                <a:rPr sz="2000" spc="-5" dirty="0">
                  <a:solidFill>
                    <a:srgbClr val="FFFFFF"/>
                  </a:solidFill>
                  <a:cs typeface="Times New Roman"/>
                </a:rPr>
                <a:t>edge</a:t>
              </a:r>
              <a:endParaRPr sz="2000" dirty="0"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625"/>
                </a:spcBef>
                <a:tabLst>
                  <a:tab pos="1459865" algn="l"/>
                </a:tabLst>
              </a:pPr>
              <a:r>
                <a:rPr sz="2000" b="1" spc="-5" dirty="0">
                  <a:solidFill>
                    <a:srgbClr val="FFCC00"/>
                  </a:solidFill>
                  <a:cs typeface="Times New Roman"/>
                </a:rPr>
                <a:t>Nested</a:t>
              </a:r>
              <a:r>
                <a:rPr sz="2000" b="1" spc="10" dirty="0">
                  <a:solidFill>
                    <a:srgbClr val="FFCC00"/>
                  </a:solidFill>
                  <a:cs typeface="Times New Roman"/>
                </a:rPr>
                <a:t> </a:t>
              </a:r>
              <a:r>
                <a:rPr sz="2000" b="1" dirty="0">
                  <a:solidFill>
                    <a:srgbClr val="FFCC00"/>
                  </a:solidFill>
                  <a:cs typeface="Times New Roman"/>
                </a:rPr>
                <a:t>loop</a:t>
              </a:r>
              <a:r>
                <a:rPr sz="2000" dirty="0">
                  <a:solidFill>
                    <a:srgbClr val="FFCC00"/>
                  </a:solidFill>
                  <a:cs typeface="Times New Roman"/>
                </a:rPr>
                <a:t>:	</a:t>
              </a:r>
              <a:r>
                <a:rPr sz="2000" spc="-10" dirty="0">
                  <a:solidFill>
                    <a:srgbClr val="FFFFFF"/>
                  </a:solidFill>
                  <a:cs typeface="Times New Roman"/>
                </a:rPr>
                <a:t>Loop </a:t>
              </a:r>
              <a:r>
                <a:rPr sz="2000" spc="-5" dirty="0">
                  <a:solidFill>
                    <a:srgbClr val="FFFFFF"/>
                  </a:solidFill>
                  <a:cs typeface="Times New Roman"/>
                </a:rPr>
                <a:t>whose  header is inside another</a:t>
              </a:r>
              <a:r>
                <a:rPr sz="2000" spc="55" dirty="0">
                  <a:solidFill>
                    <a:srgbClr val="FFFFFF"/>
                  </a:solidFill>
                  <a:cs typeface="Times New Roman"/>
                </a:rPr>
                <a:t> </a:t>
              </a:r>
              <a:r>
                <a:rPr sz="2000" dirty="0">
                  <a:solidFill>
                    <a:srgbClr val="FFFFFF"/>
                  </a:solidFill>
                  <a:cs typeface="Times New Roman"/>
                </a:rPr>
                <a:t>loop</a:t>
              </a:r>
              <a:endParaRPr sz="2000" dirty="0">
                <a:cs typeface="Times New Roman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457B00C9-8CD3-6249-A7F1-036511560514}"/>
                </a:ext>
              </a:extLst>
            </p:cNvPr>
            <p:cNvSpPr txBox="1"/>
            <p:nvPr/>
          </p:nvSpPr>
          <p:spPr>
            <a:xfrm>
              <a:off x="1468247" y="2230907"/>
              <a:ext cx="3999229" cy="101627"/>
            </a:xfrm>
            <a:prstGeom prst="rect">
              <a:avLst/>
            </a:prstGeom>
            <a:solidFill>
              <a:srgbClr val="333399"/>
            </a:solidFill>
            <a:ln w="4572">
              <a:solidFill>
                <a:srgbClr val="FFFFFF"/>
              </a:solidFill>
            </a:ln>
          </p:spPr>
          <p:txBody>
            <a:bodyPr vert="horz" wrap="square" lIns="0" tIns="8890" rIns="0" bIns="0" rtlCol="0">
              <a:spAutoFit/>
            </a:bodyPr>
            <a:lstStyle/>
            <a:p>
              <a:pPr marL="93980">
                <a:lnSpc>
                  <a:spcPct val="100000"/>
                </a:lnSpc>
                <a:spcBef>
                  <a:spcPts val="70"/>
                </a:spcBef>
              </a:pPr>
              <a:r>
                <a:rPr sz="2000" b="1" spc="-5" dirty="0">
                  <a:solidFill>
                    <a:srgbClr val="FFCC00"/>
                  </a:solidFill>
                  <a:cs typeface="Times New Roman"/>
                </a:rPr>
                <a:t>Reducible flow graph</a:t>
              </a: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: </a:t>
              </a:r>
              <a:r>
                <a:rPr sz="2000" spc="-5" dirty="0">
                  <a:solidFill>
                    <a:srgbClr val="FFFFFF"/>
                  </a:solidFill>
                  <a:cs typeface="Times New Roman"/>
                </a:rPr>
                <a:t>CFG whose </a:t>
              </a:r>
              <a:r>
                <a:rPr sz="2000" dirty="0">
                  <a:solidFill>
                    <a:srgbClr val="FFFFFF"/>
                  </a:solidFill>
                  <a:cs typeface="Times New Roman"/>
                </a:rPr>
                <a:t>loops </a:t>
              </a:r>
              <a:r>
                <a:rPr sz="2000" spc="-5" dirty="0">
                  <a:solidFill>
                    <a:srgbClr val="FFFFFF"/>
                  </a:solidFill>
                  <a:cs typeface="Times New Roman"/>
                </a:rPr>
                <a:t>are all natural</a:t>
              </a:r>
              <a:r>
                <a:rPr sz="2000" spc="55" dirty="0">
                  <a:solidFill>
                    <a:srgbClr val="FFFFFF"/>
                  </a:solidFill>
                  <a:cs typeface="Times New Roman"/>
                </a:rPr>
                <a:t> </a:t>
              </a:r>
              <a:r>
                <a:rPr sz="2000" dirty="0">
                  <a:solidFill>
                    <a:srgbClr val="FFFFFF"/>
                  </a:solidFill>
                  <a:cs typeface="Times New Roman"/>
                </a:rPr>
                <a:t>loops</a:t>
              </a:r>
              <a:endParaRPr sz="2000" dirty="0"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97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3362-5B88-DB43-8EAE-257A6982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Identifying Loops</a:t>
            </a:r>
            <a:endParaRPr lang="en-US" dirty="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54049899-6372-B447-9A13-5943C30F65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590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565"/>
              </a:spcBef>
            </a:pPr>
            <a:r>
              <a:rPr sz="2000" b="1" spc="-5" dirty="0">
                <a:solidFill>
                  <a:srgbClr val="FFCC00"/>
                </a:solidFill>
                <a:cs typeface="Times New Roman"/>
              </a:rPr>
              <a:t>Why is </a:t>
            </a:r>
            <a:r>
              <a:rPr sz="2000" b="1" dirty="0">
                <a:solidFill>
                  <a:srgbClr val="FFCC00"/>
                </a:solidFill>
                <a:cs typeface="Times New Roman"/>
              </a:rPr>
              <a:t>it</a:t>
            </a:r>
            <a:r>
              <a:rPr sz="2000" b="1" spc="-50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000" b="1" spc="-5" dirty="0">
                <a:solidFill>
                  <a:srgbClr val="FFCC00"/>
                </a:solidFill>
                <a:cs typeface="Times New Roman"/>
              </a:rPr>
              <a:t>important?</a:t>
            </a:r>
            <a:endParaRPr sz="2000" dirty="0">
              <a:cs typeface="Times New Roman"/>
            </a:endParaRPr>
          </a:p>
          <a:p>
            <a:pPr marL="262255" marR="80645" indent="-117475">
              <a:lnSpc>
                <a:spcPct val="100000"/>
              </a:lnSpc>
              <a:spcBef>
                <a:spcPts val="285"/>
              </a:spcBef>
              <a:buChar char="–"/>
              <a:tabLst>
                <a:tab pos="262890" algn="l"/>
              </a:tabLst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Most execution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time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spent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in loops,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so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optimizing loops</a:t>
            </a:r>
            <a:r>
              <a:rPr sz="2000" spc="-5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will  often give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most</a:t>
            </a:r>
            <a:r>
              <a:rPr sz="2000" spc="-5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benefit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imes New Roman"/>
              <a:buChar char="–"/>
            </a:pPr>
            <a:endParaRPr sz="2000" dirty="0"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z="2000" b="1" spc="-5" dirty="0">
                <a:solidFill>
                  <a:srgbClr val="FFCC00"/>
                </a:solidFill>
                <a:cs typeface="Times New Roman"/>
              </a:rPr>
              <a:t>Many</a:t>
            </a:r>
            <a:r>
              <a:rPr sz="2000" b="1" spc="-65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000" b="1" spc="-5" dirty="0">
                <a:solidFill>
                  <a:srgbClr val="FFCC00"/>
                </a:solidFill>
                <a:cs typeface="Times New Roman"/>
              </a:rPr>
              <a:t>approaches</a:t>
            </a:r>
            <a:endParaRPr sz="2000" dirty="0">
              <a:cs typeface="Times New Roman"/>
            </a:endParaRPr>
          </a:p>
          <a:p>
            <a:pPr marL="262255" indent="-117475">
              <a:lnSpc>
                <a:spcPct val="100000"/>
              </a:lnSpc>
              <a:spcBef>
                <a:spcPts val="285"/>
              </a:spcBef>
              <a:buChar char="–"/>
              <a:tabLst>
                <a:tab pos="262890" algn="l"/>
              </a:tabLst>
            </a:pPr>
            <a:r>
              <a:rPr sz="2000" spc="-10" dirty="0">
                <a:solidFill>
                  <a:srgbClr val="FFFFFF"/>
                </a:solidFill>
                <a:cs typeface="Times New Roman"/>
              </a:rPr>
              <a:t>Interval analysis</a:t>
            </a:r>
            <a:endParaRPr sz="2000" dirty="0">
              <a:cs typeface="Times New Roman"/>
            </a:endParaRPr>
          </a:p>
          <a:p>
            <a:pPr marL="486409" lvl="1" indent="-116205">
              <a:lnSpc>
                <a:spcPct val="100000"/>
              </a:lnSpc>
              <a:spcBef>
                <a:spcPts val="285"/>
              </a:spcBef>
              <a:buChar char="–"/>
              <a:tabLst>
                <a:tab pos="487045" algn="l"/>
              </a:tabLst>
            </a:pPr>
            <a:r>
              <a:rPr sz="2000" dirty="0">
                <a:solidFill>
                  <a:srgbClr val="FFFFFF"/>
                </a:solidFill>
                <a:cs typeface="Times New Roman"/>
              </a:rPr>
              <a:t>Exploit the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natural hierarchical structure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of</a:t>
            </a:r>
            <a:r>
              <a:rPr sz="2000" spc="-2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programs</a:t>
            </a:r>
            <a:endParaRPr sz="2000" dirty="0">
              <a:cs typeface="Times New Roman"/>
            </a:endParaRPr>
          </a:p>
          <a:p>
            <a:pPr marL="486409" marR="457200" lvl="1" indent="-116205">
              <a:lnSpc>
                <a:spcPct val="100000"/>
              </a:lnSpc>
              <a:spcBef>
                <a:spcPts val="285"/>
              </a:spcBef>
              <a:buChar char="–"/>
              <a:tabLst>
                <a:tab pos="487045" algn="l"/>
              </a:tabLst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Decompose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the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program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into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nested regions called  intervals</a:t>
            </a:r>
            <a:endParaRPr sz="2000" dirty="0">
              <a:cs typeface="Times New Roman"/>
            </a:endParaRPr>
          </a:p>
          <a:p>
            <a:pPr marL="262255" indent="-117475">
              <a:lnSpc>
                <a:spcPct val="100000"/>
              </a:lnSpc>
              <a:spcBef>
                <a:spcPts val="285"/>
              </a:spcBef>
              <a:buChar char="–"/>
              <a:tabLst>
                <a:tab pos="262890" algn="l"/>
              </a:tabLst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Structural </a:t>
            </a:r>
            <a:r>
              <a:rPr sz="2000" spc="-10" dirty="0">
                <a:solidFill>
                  <a:srgbClr val="FFFFFF"/>
                </a:solidFill>
                <a:cs typeface="Times New Roman"/>
              </a:rPr>
              <a:t>analysis: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a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generalization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of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interval</a:t>
            </a:r>
            <a:r>
              <a:rPr sz="2000" spc="10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cs typeface="Times New Roman"/>
              </a:rPr>
              <a:t>analysis</a:t>
            </a:r>
            <a:endParaRPr sz="2000" dirty="0">
              <a:cs typeface="Times New Roman"/>
            </a:endParaRPr>
          </a:p>
          <a:p>
            <a:pPr marL="262255" indent="-117475">
              <a:lnSpc>
                <a:spcPct val="100000"/>
              </a:lnSpc>
              <a:spcBef>
                <a:spcPts val="285"/>
              </a:spcBef>
              <a:buChar char="–"/>
              <a:tabLst>
                <a:tab pos="262890" algn="l"/>
              </a:tabLst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Identify </a:t>
            </a:r>
            <a:r>
              <a:rPr sz="2000" b="1" spc="-5" dirty="0">
                <a:solidFill>
                  <a:srgbClr val="FFCC00"/>
                </a:solidFill>
                <a:cs typeface="Times New Roman"/>
              </a:rPr>
              <a:t>dominators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to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discover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 loops</a:t>
            </a:r>
            <a:endParaRPr sz="2000" dirty="0"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125"/>
              </a:spcBef>
              <a:tabLst>
                <a:tab pos="1637664" algn="l"/>
                <a:tab pos="3935095" algn="l"/>
              </a:tabLst>
            </a:pPr>
            <a:r>
              <a:rPr sz="2000" dirty="0">
                <a:solidFill>
                  <a:srgbClr val="FFFFFF"/>
                </a:solidFill>
                <a:cs typeface="Times New Roman"/>
              </a:rPr>
              <a:t>		</a:t>
            </a:r>
            <a:endParaRPr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23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D7D31"/>
                </a:solidFill>
              </a:rPr>
              <a:t>Dominators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1690688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/>
                <a:cs typeface="Times New Roman"/>
              </a:rPr>
              <a:t>d </a:t>
            </a:r>
            <a:r>
              <a:rPr lang="en-US" b="1" spc="5" dirty="0" err="1">
                <a:latin typeface="Times New Roman"/>
                <a:cs typeface="Times New Roman"/>
              </a:rPr>
              <a:t>dom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if </a:t>
            </a:r>
            <a:r>
              <a:rPr lang="en-US" spc="-5" dirty="0">
                <a:latin typeface="Times New Roman"/>
                <a:cs typeface="Times New Roman"/>
              </a:rPr>
              <a:t>all paths </a:t>
            </a:r>
            <a:r>
              <a:rPr lang="en-US" dirty="0">
                <a:latin typeface="Times New Roman"/>
                <a:cs typeface="Times New Roman"/>
              </a:rPr>
              <a:t>from </a:t>
            </a:r>
            <a:r>
              <a:rPr lang="en-US" spc="-5" dirty="0">
                <a:latin typeface="Times New Roman"/>
                <a:cs typeface="Times New Roman"/>
              </a:rPr>
              <a:t>entry </a:t>
            </a:r>
            <a:r>
              <a:rPr lang="en-US" dirty="0">
                <a:latin typeface="Times New Roman"/>
                <a:cs typeface="Times New Roman"/>
              </a:rPr>
              <a:t>to node 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include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/>
                <a:cs typeface="Times New Roman"/>
              </a:rPr>
              <a:t>Strict Dominator (d </a:t>
            </a:r>
            <a:r>
              <a:rPr lang="en-US" dirty="0" err="1">
                <a:latin typeface="Times New Roman"/>
                <a:cs typeface="Times New Roman"/>
              </a:rPr>
              <a:t>sdom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/>
                <a:cs typeface="Times New Roman"/>
              </a:rPr>
              <a:t>If d </a:t>
            </a:r>
            <a:r>
              <a:rPr lang="en-US" dirty="0" err="1">
                <a:latin typeface="Times New Roman"/>
                <a:cs typeface="Times New Roman"/>
              </a:rPr>
              <a:t>dom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, but d != 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/>
                <a:cs typeface="Times New Roman"/>
              </a:rPr>
              <a:t>Immediate dominator (a </a:t>
            </a:r>
            <a:r>
              <a:rPr lang="en-US" dirty="0" err="1">
                <a:latin typeface="Times New Roman"/>
                <a:cs typeface="Times New Roman"/>
              </a:rPr>
              <a:t>idom</a:t>
            </a:r>
            <a:r>
              <a:rPr lang="en-US" dirty="0">
                <a:latin typeface="Times New Roman"/>
                <a:cs typeface="Times New Roman"/>
              </a:rPr>
              <a:t> b)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dirty="0" err="1">
                <a:latin typeface="Times New Roman"/>
                <a:cs typeface="Times New Roman"/>
              </a:rPr>
              <a:t>sdom</a:t>
            </a:r>
            <a:r>
              <a:rPr lang="en-US" dirty="0">
                <a:latin typeface="Times New Roman"/>
                <a:cs typeface="Times New Roman"/>
              </a:rPr>
              <a:t> b and there does not exist any node c such that a != c, c != b, a </a:t>
            </a:r>
            <a:r>
              <a:rPr lang="en-US" dirty="0" err="1">
                <a:latin typeface="Times New Roman"/>
                <a:cs typeface="Times New Roman"/>
              </a:rPr>
              <a:t>dom</a:t>
            </a:r>
            <a:r>
              <a:rPr lang="en-US" dirty="0">
                <a:latin typeface="Times New Roman"/>
                <a:cs typeface="Times New Roman"/>
              </a:rPr>
              <a:t> c, c </a:t>
            </a:r>
            <a:r>
              <a:rPr lang="en-US" dirty="0" err="1">
                <a:latin typeface="Times New Roman"/>
                <a:cs typeface="Times New Roman"/>
              </a:rPr>
              <a:t>dom</a:t>
            </a:r>
            <a:r>
              <a:rPr lang="en-US" dirty="0">
                <a:latin typeface="Times New Roman"/>
                <a:cs typeface="Times New Roman"/>
              </a:rPr>
              <a:t> b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/>
                <a:cs typeface="Times New Roman"/>
              </a:rPr>
              <a:t>Post dominator (p </a:t>
            </a:r>
            <a:r>
              <a:rPr lang="en-US" dirty="0" err="1">
                <a:latin typeface="Times New Roman"/>
                <a:cs typeface="Times New Roman"/>
              </a:rPr>
              <a:t>pdom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/>
                <a:cs typeface="Times New Roman"/>
              </a:rPr>
              <a:t>If every possible path from 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to exit includes p 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56F326A6-F5A0-794D-A97B-7EB1C65D6227}"/>
              </a:ext>
            </a:extLst>
          </p:cNvPr>
          <p:cNvSpPr/>
          <p:nvPr/>
        </p:nvSpPr>
        <p:spPr>
          <a:xfrm>
            <a:off x="8837006" y="1690688"/>
            <a:ext cx="1637925" cy="1937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 dirty="0">
              <a:solidFill>
                <a:srgbClr val="FFFF00"/>
              </a:solidFill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AAA5836B-71C9-004A-9C66-6C4A7373C6AF}"/>
              </a:ext>
            </a:extLst>
          </p:cNvPr>
          <p:cNvSpPr txBox="1"/>
          <p:nvPr/>
        </p:nvSpPr>
        <p:spPr>
          <a:xfrm>
            <a:off x="9699396" y="1327989"/>
            <a:ext cx="775533" cy="777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CC00"/>
                </a:solidFill>
                <a:cs typeface="Times New Roman"/>
              </a:rPr>
              <a:t>e</a:t>
            </a:r>
            <a:r>
              <a:rPr sz="2000" spc="-15" dirty="0">
                <a:solidFill>
                  <a:srgbClr val="FFCC00"/>
                </a:solidFill>
                <a:cs typeface="Times New Roman"/>
              </a:rPr>
              <a:t>n</a:t>
            </a:r>
            <a:r>
              <a:rPr sz="2000" spc="-5" dirty="0">
                <a:solidFill>
                  <a:srgbClr val="FFCC00"/>
                </a:solidFill>
                <a:cs typeface="Times New Roman"/>
              </a:rPr>
              <a:t>try</a:t>
            </a:r>
            <a:endParaRPr sz="2000">
              <a:cs typeface="Times New Roman"/>
            </a:endParaRP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B7681337-AD1E-9A4C-BCA4-BFE62F23AA14}"/>
              </a:ext>
            </a:extLst>
          </p:cNvPr>
          <p:cNvSpPr txBox="1"/>
          <p:nvPr/>
        </p:nvSpPr>
        <p:spPr>
          <a:xfrm>
            <a:off x="10556965" y="2233282"/>
            <a:ext cx="1118491" cy="777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CC00"/>
                </a:solidFill>
                <a:cs typeface="Times New Roman"/>
              </a:rPr>
              <a:t>d dom</a:t>
            </a:r>
            <a:r>
              <a:rPr sz="2000" spc="-100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CC00"/>
                </a:solidFill>
                <a:cs typeface="Times New Roman"/>
              </a:rPr>
              <a:t>i</a:t>
            </a:r>
            <a:endParaRPr sz="2000" dirty="0">
              <a:cs typeface="Times New Roman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2C3AE1-BE0C-B742-945A-F6FCF6F45CCF}"/>
              </a:ext>
            </a:extLst>
          </p:cNvPr>
          <p:cNvGrpSpPr/>
          <p:nvPr/>
        </p:nvGrpSpPr>
        <p:grpSpPr>
          <a:xfrm>
            <a:off x="5479208" y="4523037"/>
            <a:ext cx="6222254" cy="1655547"/>
            <a:chOff x="3064764" y="3054858"/>
            <a:chExt cx="2238374" cy="923769"/>
          </a:xfrm>
        </p:grpSpPr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1833411F-0ABF-A64F-979B-C5F132D313EB}"/>
                </a:ext>
              </a:extLst>
            </p:cNvPr>
            <p:cNvSpPr/>
            <p:nvPr/>
          </p:nvSpPr>
          <p:spPr>
            <a:xfrm>
              <a:off x="5158740" y="3645408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0" y="0"/>
                  </a:moveTo>
                  <a:lnTo>
                    <a:pt x="0" y="5587"/>
                  </a:lnTo>
                  <a:lnTo>
                    <a:pt x="1524" y="11049"/>
                  </a:lnTo>
                  <a:lnTo>
                    <a:pt x="22860" y="44323"/>
                  </a:lnTo>
                  <a:lnTo>
                    <a:pt x="27559" y="47498"/>
                  </a:lnTo>
                  <a:lnTo>
                    <a:pt x="32258" y="50673"/>
                  </a:lnTo>
                  <a:lnTo>
                    <a:pt x="59055" y="58674"/>
                  </a:lnTo>
                  <a:lnTo>
                    <a:pt x="64515" y="58674"/>
                  </a:lnTo>
                  <a:lnTo>
                    <a:pt x="70104" y="60198"/>
                  </a:lnTo>
                  <a:lnTo>
                    <a:pt x="99187" y="77724"/>
                  </a:lnTo>
                  <a:lnTo>
                    <a:pt x="103124" y="81661"/>
                  </a:lnTo>
                  <a:lnTo>
                    <a:pt x="116459" y="106934"/>
                  </a:lnTo>
                  <a:lnTo>
                    <a:pt x="118110" y="112522"/>
                  </a:lnTo>
                  <a:lnTo>
                    <a:pt x="118110" y="118110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4B9811-BF33-7B45-BC96-E64C24BB6AE5}"/>
                </a:ext>
              </a:extLst>
            </p:cNvPr>
            <p:cNvGrpSpPr/>
            <p:nvPr/>
          </p:nvGrpSpPr>
          <p:grpSpPr>
            <a:xfrm>
              <a:off x="3064764" y="3054858"/>
              <a:ext cx="2238374" cy="923769"/>
              <a:chOff x="3064764" y="3054858"/>
              <a:chExt cx="2238374" cy="923769"/>
            </a:xfrm>
          </p:grpSpPr>
          <p:sp>
            <p:nvSpPr>
              <p:cNvPr id="32" name="object 18">
                <a:extLst>
                  <a:ext uri="{FF2B5EF4-FFF2-40B4-BE49-F238E27FC236}">
                    <a16:creationId xmlns:a16="http://schemas.microsoft.com/office/drawing/2014/main" id="{FAFCE82C-5DDE-F844-8634-38AAE9888331}"/>
                  </a:ext>
                </a:extLst>
              </p:cNvPr>
              <p:cNvSpPr/>
              <p:nvPr/>
            </p:nvSpPr>
            <p:spPr>
              <a:xfrm>
                <a:off x="5146928" y="3332861"/>
                <a:ext cx="1333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9700">
                    <a:moveTo>
                      <a:pt x="0" y="98678"/>
                    </a:moveTo>
                    <a:lnTo>
                      <a:pt x="11811" y="139572"/>
                    </a:lnTo>
                    <a:lnTo>
                      <a:pt x="27988" y="118109"/>
                    </a:lnTo>
                    <a:lnTo>
                      <a:pt x="17399" y="118109"/>
                    </a:lnTo>
                    <a:lnTo>
                      <a:pt x="15621" y="117601"/>
                    </a:lnTo>
                    <a:lnTo>
                      <a:pt x="13970" y="117220"/>
                    </a:lnTo>
                    <a:lnTo>
                      <a:pt x="13026" y="115569"/>
                    </a:lnTo>
                    <a:lnTo>
                      <a:pt x="13103" y="114807"/>
                    </a:lnTo>
                    <a:lnTo>
                      <a:pt x="13462" y="113283"/>
                    </a:lnTo>
                    <a:lnTo>
                      <a:pt x="13588" y="112648"/>
                    </a:lnTo>
                    <a:lnTo>
                      <a:pt x="13874" y="112122"/>
                    </a:lnTo>
                    <a:lnTo>
                      <a:pt x="0" y="98678"/>
                    </a:lnTo>
                    <a:close/>
                  </a:path>
                  <a:path w="133350" h="139700">
                    <a:moveTo>
                      <a:pt x="13874" y="112122"/>
                    </a:moveTo>
                    <a:lnTo>
                      <a:pt x="13588" y="112648"/>
                    </a:lnTo>
                    <a:lnTo>
                      <a:pt x="13462" y="113283"/>
                    </a:lnTo>
                    <a:lnTo>
                      <a:pt x="13103" y="114807"/>
                    </a:lnTo>
                    <a:lnTo>
                      <a:pt x="13026" y="115569"/>
                    </a:lnTo>
                    <a:lnTo>
                      <a:pt x="13970" y="117220"/>
                    </a:lnTo>
                    <a:lnTo>
                      <a:pt x="15621" y="117601"/>
                    </a:lnTo>
                    <a:lnTo>
                      <a:pt x="17399" y="118109"/>
                    </a:lnTo>
                    <a:lnTo>
                      <a:pt x="19050" y="116966"/>
                    </a:lnTo>
                    <a:lnTo>
                      <a:pt x="19378" y="115569"/>
                    </a:lnTo>
                    <a:lnTo>
                      <a:pt x="19558" y="114807"/>
                    </a:lnTo>
                    <a:lnTo>
                      <a:pt x="19736" y="114807"/>
                    </a:lnTo>
                    <a:lnTo>
                      <a:pt x="19881" y="114553"/>
                    </a:lnTo>
                    <a:lnTo>
                      <a:pt x="16383" y="114553"/>
                    </a:lnTo>
                    <a:lnTo>
                      <a:pt x="13874" y="112122"/>
                    </a:lnTo>
                    <a:close/>
                  </a:path>
                  <a:path w="133350" h="139700">
                    <a:moveTo>
                      <a:pt x="37465" y="105536"/>
                    </a:moveTo>
                    <a:lnTo>
                      <a:pt x="21004" y="112577"/>
                    </a:lnTo>
                    <a:lnTo>
                      <a:pt x="19431" y="115345"/>
                    </a:lnTo>
                    <a:lnTo>
                      <a:pt x="19050" y="116966"/>
                    </a:lnTo>
                    <a:lnTo>
                      <a:pt x="17399" y="118109"/>
                    </a:lnTo>
                    <a:lnTo>
                      <a:pt x="27988" y="118109"/>
                    </a:lnTo>
                    <a:lnTo>
                      <a:pt x="37465" y="105536"/>
                    </a:lnTo>
                    <a:close/>
                  </a:path>
                  <a:path w="133350" h="139700">
                    <a:moveTo>
                      <a:pt x="19558" y="114807"/>
                    </a:moveTo>
                    <a:lnTo>
                      <a:pt x="19304" y="115569"/>
                    </a:lnTo>
                    <a:lnTo>
                      <a:pt x="19431" y="115345"/>
                    </a:lnTo>
                    <a:lnTo>
                      <a:pt x="19558" y="114807"/>
                    </a:lnTo>
                    <a:close/>
                  </a:path>
                  <a:path w="133350" h="139700">
                    <a:moveTo>
                      <a:pt x="19431" y="115345"/>
                    </a:moveTo>
                    <a:lnTo>
                      <a:pt x="19304" y="115569"/>
                    </a:lnTo>
                    <a:lnTo>
                      <a:pt x="19431" y="115345"/>
                    </a:lnTo>
                    <a:close/>
                  </a:path>
                  <a:path w="133350" h="139700">
                    <a:moveTo>
                      <a:pt x="19736" y="114807"/>
                    </a:moveTo>
                    <a:lnTo>
                      <a:pt x="19558" y="114807"/>
                    </a:lnTo>
                    <a:lnTo>
                      <a:pt x="19431" y="115345"/>
                    </a:lnTo>
                    <a:lnTo>
                      <a:pt x="19736" y="114807"/>
                    </a:lnTo>
                    <a:close/>
                  </a:path>
                  <a:path w="133350" h="139700">
                    <a:moveTo>
                      <a:pt x="99568" y="64769"/>
                    </a:moveTo>
                    <a:lnTo>
                      <a:pt x="86487" y="64769"/>
                    </a:lnTo>
                    <a:lnTo>
                      <a:pt x="81025" y="66293"/>
                    </a:lnTo>
                    <a:lnTo>
                      <a:pt x="75946" y="67055"/>
                    </a:lnTo>
                    <a:lnTo>
                      <a:pt x="64897" y="68579"/>
                    </a:lnTo>
                    <a:lnTo>
                      <a:pt x="59436" y="69468"/>
                    </a:lnTo>
                    <a:lnTo>
                      <a:pt x="53467" y="71119"/>
                    </a:lnTo>
                    <a:lnTo>
                      <a:pt x="47498" y="73659"/>
                    </a:lnTo>
                    <a:lnTo>
                      <a:pt x="47244" y="73786"/>
                    </a:lnTo>
                    <a:lnTo>
                      <a:pt x="46990" y="73913"/>
                    </a:lnTo>
                    <a:lnTo>
                      <a:pt x="42291" y="77088"/>
                    </a:lnTo>
                    <a:lnTo>
                      <a:pt x="32638" y="85216"/>
                    </a:lnTo>
                    <a:lnTo>
                      <a:pt x="27686" y="90296"/>
                    </a:lnTo>
                    <a:lnTo>
                      <a:pt x="23495" y="95250"/>
                    </a:lnTo>
                    <a:lnTo>
                      <a:pt x="23241" y="95757"/>
                    </a:lnTo>
                    <a:lnTo>
                      <a:pt x="16891" y="106933"/>
                    </a:lnTo>
                    <a:lnTo>
                      <a:pt x="13874" y="112122"/>
                    </a:lnTo>
                    <a:lnTo>
                      <a:pt x="16383" y="114553"/>
                    </a:lnTo>
                    <a:lnTo>
                      <a:pt x="21004" y="112577"/>
                    </a:lnTo>
                    <a:lnTo>
                      <a:pt x="25654" y="104393"/>
                    </a:lnTo>
                    <a:lnTo>
                      <a:pt x="28701" y="98805"/>
                    </a:lnTo>
                    <a:lnTo>
                      <a:pt x="28857" y="98805"/>
                    </a:lnTo>
                    <a:lnTo>
                      <a:pt x="50546" y="79120"/>
                    </a:lnTo>
                    <a:lnTo>
                      <a:pt x="50905" y="79120"/>
                    </a:lnTo>
                    <a:lnTo>
                      <a:pt x="55245" y="77215"/>
                    </a:lnTo>
                    <a:lnTo>
                      <a:pt x="60325" y="75691"/>
                    </a:lnTo>
                    <a:lnTo>
                      <a:pt x="65786" y="74929"/>
                    </a:lnTo>
                    <a:lnTo>
                      <a:pt x="71247" y="74040"/>
                    </a:lnTo>
                    <a:lnTo>
                      <a:pt x="76835" y="73278"/>
                    </a:lnTo>
                    <a:lnTo>
                      <a:pt x="82804" y="72389"/>
                    </a:lnTo>
                    <a:lnTo>
                      <a:pt x="88265" y="70865"/>
                    </a:lnTo>
                    <a:lnTo>
                      <a:pt x="88519" y="70738"/>
                    </a:lnTo>
                    <a:lnTo>
                      <a:pt x="88773" y="70611"/>
                    </a:lnTo>
                    <a:lnTo>
                      <a:pt x="93725" y="68071"/>
                    </a:lnTo>
                    <a:lnTo>
                      <a:pt x="99187" y="64896"/>
                    </a:lnTo>
                    <a:lnTo>
                      <a:pt x="99568" y="64769"/>
                    </a:lnTo>
                    <a:close/>
                  </a:path>
                  <a:path w="133350" h="139700">
                    <a:moveTo>
                      <a:pt x="21004" y="112577"/>
                    </a:moveTo>
                    <a:lnTo>
                      <a:pt x="16383" y="114553"/>
                    </a:lnTo>
                    <a:lnTo>
                      <a:pt x="19881" y="114553"/>
                    </a:lnTo>
                    <a:lnTo>
                      <a:pt x="21004" y="112577"/>
                    </a:lnTo>
                    <a:close/>
                  </a:path>
                  <a:path w="133350" h="139700">
                    <a:moveTo>
                      <a:pt x="28857" y="98805"/>
                    </a:moveTo>
                    <a:lnTo>
                      <a:pt x="28701" y="98805"/>
                    </a:lnTo>
                    <a:lnTo>
                      <a:pt x="28448" y="99313"/>
                    </a:lnTo>
                    <a:lnTo>
                      <a:pt x="28857" y="98805"/>
                    </a:lnTo>
                    <a:close/>
                  </a:path>
                  <a:path w="133350" h="139700">
                    <a:moveTo>
                      <a:pt x="50905" y="79120"/>
                    </a:moveTo>
                    <a:lnTo>
                      <a:pt x="50546" y="79120"/>
                    </a:lnTo>
                    <a:lnTo>
                      <a:pt x="50037" y="79501"/>
                    </a:lnTo>
                    <a:lnTo>
                      <a:pt x="50905" y="79120"/>
                    </a:lnTo>
                    <a:close/>
                  </a:path>
                  <a:path w="133350" h="139700">
                    <a:moveTo>
                      <a:pt x="96012" y="59435"/>
                    </a:moveTo>
                    <a:lnTo>
                      <a:pt x="90550" y="62610"/>
                    </a:lnTo>
                    <a:lnTo>
                      <a:pt x="85979" y="64896"/>
                    </a:lnTo>
                    <a:lnTo>
                      <a:pt x="86487" y="64769"/>
                    </a:lnTo>
                    <a:lnTo>
                      <a:pt x="99568" y="64769"/>
                    </a:lnTo>
                    <a:lnTo>
                      <a:pt x="104394" y="60578"/>
                    </a:lnTo>
                    <a:lnTo>
                      <a:pt x="105294" y="59816"/>
                    </a:lnTo>
                    <a:lnTo>
                      <a:pt x="95631" y="59816"/>
                    </a:lnTo>
                    <a:lnTo>
                      <a:pt x="96012" y="59435"/>
                    </a:lnTo>
                    <a:close/>
                  </a:path>
                  <a:path w="133350" h="139700">
                    <a:moveTo>
                      <a:pt x="123641" y="37845"/>
                    </a:moveTo>
                    <a:lnTo>
                      <a:pt x="116459" y="37845"/>
                    </a:lnTo>
                    <a:lnTo>
                      <a:pt x="116078" y="38353"/>
                    </a:lnTo>
                    <a:lnTo>
                      <a:pt x="112522" y="42671"/>
                    </a:lnTo>
                    <a:lnTo>
                      <a:pt x="108458" y="48386"/>
                    </a:lnTo>
                    <a:lnTo>
                      <a:pt x="104775" y="51942"/>
                    </a:lnTo>
                    <a:lnTo>
                      <a:pt x="95631" y="59816"/>
                    </a:lnTo>
                    <a:lnTo>
                      <a:pt x="105294" y="59816"/>
                    </a:lnTo>
                    <a:lnTo>
                      <a:pt x="109347" y="56387"/>
                    </a:lnTo>
                    <a:lnTo>
                      <a:pt x="113537" y="52196"/>
                    </a:lnTo>
                    <a:lnTo>
                      <a:pt x="113626" y="51942"/>
                    </a:lnTo>
                    <a:lnTo>
                      <a:pt x="117348" y="46608"/>
                    </a:lnTo>
                    <a:lnTo>
                      <a:pt x="121285" y="41909"/>
                    </a:lnTo>
                    <a:lnTo>
                      <a:pt x="121538" y="41528"/>
                    </a:lnTo>
                    <a:lnTo>
                      <a:pt x="121666" y="41401"/>
                    </a:lnTo>
                    <a:lnTo>
                      <a:pt x="123641" y="37845"/>
                    </a:lnTo>
                    <a:close/>
                  </a:path>
                  <a:path w="133350" h="139700">
                    <a:moveTo>
                      <a:pt x="108712" y="48005"/>
                    </a:moveTo>
                    <a:lnTo>
                      <a:pt x="108331" y="48386"/>
                    </a:lnTo>
                    <a:lnTo>
                      <a:pt x="108712" y="48005"/>
                    </a:lnTo>
                    <a:close/>
                  </a:path>
                  <a:path w="133350" h="139700">
                    <a:moveTo>
                      <a:pt x="116150" y="38224"/>
                    </a:moveTo>
                    <a:lnTo>
                      <a:pt x="116044" y="38353"/>
                    </a:lnTo>
                    <a:lnTo>
                      <a:pt x="116150" y="38224"/>
                    </a:lnTo>
                    <a:close/>
                  </a:path>
                  <a:path w="133350" h="139700">
                    <a:moveTo>
                      <a:pt x="116459" y="37845"/>
                    </a:moveTo>
                    <a:lnTo>
                      <a:pt x="116150" y="38224"/>
                    </a:lnTo>
                    <a:lnTo>
                      <a:pt x="116078" y="38353"/>
                    </a:lnTo>
                    <a:lnTo>
                      <a:pt x="116459" y="37845"/>
                    </a:lnTo>
                    <a:close/>
                  </a:path>
                  <a:path w="133350" h="139700">
                    <a:moveTo>
                      <a:pt x="133096" y="8762"/>
                    </a:moveTo>
                    <a:lnTo>
                      <a:pt x="126873" y="8762"/>
                    </a:lnTo>
                    <a:lnTo>
                      <a:pt x="126746" y="9525"/>
                    </a:lnTo>
                    <a:lnTo>
                      <a:pt x="125222" y="15112"/>
                    </a:lnTo>
                    <a:lnTo>
                      <a:pt x="123698" y="21589"/>
                    </a:lnTo>
                    <a:lnTo>
                      <a:pt x="122174" y="27050"/>
                    </a:lnTo>
                    <a:lnTo>
                      <a:pt x="119125" y="32892"/>
                    </a:lnTo>
                    <a:lnTo>
                      <a:pt x="116150" y="38224"/>
                    </a:lnTo>
                    <a:lnTo>
                      <a:pt x="116459" y="37845"/>
                    </a:lnTo>
                    <a:lnTo>
                      <a:pt x="123641" y="37845"/>
                    </a:lnTo>
                    <a:lnTo>
                      <a:pt x="124841" y="35686"/>
                    </a:lnTo>
                    <a:lnTo>
                      <a:pt x="132969" y="10286"/>
                    </a:lnTo>
                    <a:lnTo>
                      <a:pt x="133096" y="8762"/>
                    </a:lnTo>
                    <a:close/>
                  </a:path>
                  <a:path w="133350" h="139700">
                    <a:moveTo>
                      <a:pt x="122300" y="26542"/>
                    </a:moveTo>
                    <a:lnTo>
                      <a:pt x="122047" y="27050"/>
                    </a:lnTo>
                    <a:lnTo>
                      <a:pt x="122300" y="26542"/>
                    </a:lnTo>
                    <a:close/>
                  </a:path>
                  <a:path w="133350" h="139700">
                    <a:moveTo>
                      <a:pt x="126746" y="9251"/>
                    </a:moveTo>
                    <a:lnTo>
                      <a:pt x="126674" y="9525"/>
                    </a:lnTo>
                    <a:lnTo>
                      <a:pt x="126746" y="9251"/>
                    </a:lnTo>
                    <a:close/>
                  </a:path>
                  <a:path w="133350" h="139700">
                    <a:moveTo>
                      <a:pt x="131699" y="0"/>
                    </a:moveTo>
                    <a:lnTo>
                      <a:pt x="128143" y="0"/>
                    </a:lnTo>
                    <a:lnTo>
                      <a:pt x="126746" y="1396"/>
                    </a:lnTo>
                    <a:lnTo>
                      <a:pt x="126746" y="9251"/>
                    </a:lnTo>
                    <a:lnTo>
                      <a:pt x="126873" y="8762"/>
                    </a:lnTo>
                    <a:lnTo>
                      <a:pt x="133096" y="8762"/>
                    </a:lnTo>
                    <a:lnTo>
                      <a:pt x="133096" y="1396"/>
                    </a:lnTo>
                    <a:lnTo>
                      <a:pt x="1316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C79468F-559C-AD44-9CAE-BEC5911E7EF8}"/>
                  </a:ext>
                </a:extLst>
              </p:cNvPr>
              <p:cNvGrpSpPr/>
              <p:nvPr/>
            </p:nvGrpSpPr>
            <p:grpSpPr>
              <a:xfrm>
                <a:off x="3064764" y="3054858"/>
                <a:ext cx="2238374" cy="923769"/>
                <a:chOff x="3064764" y="3054858"/>
                <a:chExt cx="2238374" cy="923769"/>
              </a:xfrm>
            </p:grpSpPr>
            <p:sp>
              <p:nvSpPr>
                <p:cNvPr id="34" name="object 17">
                  <a:extLst>
                    <a:ext uri="{FF2B5EF4-FFF2-40B4-BE49-F238E27FC236}">
                      <a16:creationId xmlns:a16="http://schemas.microsoft.com/office/drawing/2014/main" id="{75ECE7BD-4D49-0B42-9D69-9AE942CFB207}"/>
                    </a:ext>
                  </a:extLst>
                </p:cNvPr>
                <p:cNvSpPr/>
                <p:nvPr/>
              </p:nvSpPr>
              <p:spPr>
                <a:xfrm>
                  <a:off x="5158740" y="3218688"/>
                  <a:ext cx="118110" cy="118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10" h="118110">
                      <a:moveTo>
                        <a:pt x="0" y="0"/>
                      </a:moveTo>
                      <a:lnTo>
                        <a:pt x="0" y="5587"/>
                      </a:lnTo>
                      <a:lnTo>
                        <a:pt x="1524" y="11049"/>
                      </a:lnTo>
                      <a:lnTo>
                        <a:pt x="22860" y="44323"/>
                      </a:lnTo>
                      <a:lnTo>
                        <a:pt x="27559" y="47498"/>
                      </a:lnTo>
                      <a:lnTo>
                        <a:pt x="32258" y="50673"/>
                      </a:lnTo>
                      <a:lnTo>
                        <a:pt x="59055" y="58674"/>
                      </a:lnTo>
                      <a:lnTo>
                        <a:pt x="64515" y="58674"/>
                      </a:lnTo>
                      <a:lnTo>
                        <a:pt x="70104" y="60198"/>
                      </a:lnTo>
                      <a:lnTo>
                        <a:pt x="99187" y="77724"/>
                      </a:lnTo>
                      <a:lnTo>
                        <a:pt x="103124" y="81661"/>
                      </a:lnTo>
                      <a:lnTo>
                        <a:pt x="116459" y="106933"/>
                      </a:lnTo>
                      <a:lnTo>
                        <a:pt x="118110" y="112521"/>
                      </a:lnTo>
                      <a:lnTo>
                        <a:pt x="118110" y="118109"/>
                      </a:lnTo>
                    </a:path>
                  </a:pathLst>
                </a:custGeom>
                <a:ln w="6096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object 19">
                  <a:extLst>
                    <a:ext uri="{FF2B5EF4-FFF2-40B4-BE49-F238E27FC236}">
                      <a16:creationId xmlns:a16="http://schemas.microsoft.com/office/drawing/2014/main" id="{56275FF0-8F8C-BB47-B282-94FBA610BEFD}"/>
                    </a:ext>
                  </a:extLst>
                </p:cNvPr>
                <p:cNvSpPr txBox="1"/>
                <p:nvPr/>
              </p:nvSpPr>
              <p:spPr>
                <a:xfrm>
                  <a:off x="5023103" y="3473196"/>
                  <a:ext cx="274320" cy="78711"/>
                </a:xfrm>
                <a:prstGeom prst="rect">
                  <a:avLst/>
                </a:prstGeom>
                <a:solidFill>
                  <a:srgbClr val="333399"/>
                </a:solidFill>
                <a:ln w="6096">
                  <a:solidFill>
                    <a:srgbClr val="FFFFFF"/>
                  </a:solidFill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ts val="1055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srgbClr val="FFCC00"/>
                      </a:solidFill>
                      <a:effectLst/>
                      <a:uLnTx/>
                      <a:uFillTx/>
                      <a:cs typeface="Times New Roman"/>
                    </a:rPr>
                    <a:t>a</a:t>
                  </a:r>
                  <a:endParaRPr kumimoji="0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/>
                  </a:endParaRPr>
                </a:p>
              </p:txBody>
            </p:sp>
            <p:sp>
              <p:nvSpPr>
                <p:cNvPr id="36" name="object 20">
                  <a:extLst>
                    <a:ext uri="{FF2B5EF4-FFF2-40B4-BE49-F238E27FC236}">
                      <a16:creationId xmlns:a16="http://schemas.microsoft.com/office/drawing/2014/main" id="{215515E9-4AE6-4F46-86E1-4E6C484F2F71}"/>
                    </a:ext>
                  </a:extLst>
                </p:cNvPr>
                <p:cNvSpPr txBox="1"/>
                <p:nvPr/>
              </p:nvSpPr>
              <p:spPr>
                <a:xfrm>
                  <a:off x="5021579" y="3899916"/>
                  <a:ext cx="274320" cy="78711"/>
                </a:xfrm>
                <a:prstGeom prst="rect">
                  <a:avLst/>
                </a:prstGeom>
                <a:solidFill>
                  <a:srgbClr val="333399"/>
                </a:solidFill>
                <a:ln w="6096">
                  <a:solidFill>
                    <a:srgbClr val="FFFFFF"/>
                  </a:solidFill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635" marR="0" lvl="0" indent="0" algn="ctr" defTabSz="914400" eaLnBrk="1" fontAlgn="auto" latinLnBrk="0" hangingPunct="1">
                    <a:lnSpc>
                      <a:spcPts val="1145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srgbClr val="FFCC00"/>
                      </a:solidFill>
                      <a:effectLst/>
                      <a:uLnTx/>
                      <a:uFillTx/>
                      <a:cs typeface="Times New Roman"/>
                    </a:rPr>
                    <a:t>b</a:t>
                  </a:r>
                  <a:endParaRPr kumimoji="0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/>
                  </a:endParaRPr>
                </a:p>
              </p:txBody>
            </p:sp>
            <p:sp>
              <p:nvSpPr>
                <p:cNvPr id="37" name="object 21">
                  <a:extLst>
                    <a:ext uri="{FF2B5EF4-FFF2-40B4-BE49-F238E27FC236}">
                      <a16:creationId xmlns:a16="http://schemas.microsoft.com/office/drawing/2014/main" id="{0163FFDE-E3FF-F149-8DE6-C533E9209207}"/>
                    </a:ext>
                  </a:extLst>
                </p:cNvPr>
                <p:cNvSpPr txBox="1"/>
                <p:nvPr/>
              </p:nvSpPr>
              <p:spPr>
                <a:xfrm>
                  <a:off x="5018023" y="3054858"/>
                  <a:ext cx="285115" cy="178532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1270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95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srgbClr val="FFCC00"/>
                      </a:solidFill>
                      <a:effectLst/>
                      <a:uLnTx/>
                      <a:uFillTx/>
                      <a:cs typeface="Times New Roman"/>
                    </a:rPr>
                    <a:t>e</a:t>
                  </a:r>
                  <a:r>
                    <a:rPr kumimoji="0" sz="20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srgbClr val="FFCC00"/>
                      </a:solidFill>
                      <a:effectLst/>
                      <a:uLnTx/>
                      <a:uFillTx/>
                      <a:cs typeface="Times New Roman"/>
                    </a:rPr>
                    <a:t>n</a:t>
                  </a: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srgbClr val="FFCC00"/>
                      </a:solidFill>
                      <a:effectLst/>
                      <a:uLnTx/>
                      <a:uFillTx/>
                      <a:cs typeface="Times New Roman"/>
                    </a:rPr>
                    <a:t>try</a:t>
                  </a:r>
                  <a:endParaRPr kumimoji="0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/>
                  </a:endParaRPr>
                </a:p>
              </p:txBody>
            </p:sp>
            <p:sp>
              <p:nvSpPr>
                <p:cNvPr id="38" name="object 22">
                  <a:extLst>
                    <a:ext uri="{FF2B5EF4-FFF2-40B4-BE49-F238E27FC236}">
                      <a16:creationId xmlns:a16="http://schemas.microsoft.com/office/drawing/2014/main" id="{52581A89-8D62-0247-B950-D63696DCF558}"/>
                    </a:ext>
                  </a:extLst>
                </p:cNvPr>
                <p:cNvSpPr txBox="1"/>
                <p:nvPr/>
              </p:nvSpPr>
              <p:spPr>
                <a:xfrm>
                  <a:off x="4504690" y="3455035"/>
                  <a:ext cx="467995" cy="178532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1270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95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srgbClr val="FFCC00"/>
                      </a:solidFill>
                      <a:effectLst/>
                      <a:uLnTx/>
                      <a:uFillTx/>
                      <a:cs typeface="Times New Roman"/>
                    </a:rPr>
                    <a:t>a idom</a:t>
                  </a:r>
                  <a:r>
                    <a:rPr kumimoji="0" sz="2000" b="0" i="0" u="none" strike="noStrike" kern="0" cap="none" spc="-100" normalizeH="0" baseline="0" noProof="0" dirty="0">
                      <a:ln>
                        <a:noFill/>
                      </a:ln>
                      <a:solidFill>
                        <a:srgbClr val="FFCC00"/>
                      </a:solidFill>
                      <a:effectLst/>
                      <a:uLnTx/>
                      <a:uFillTx/>
                      <a:cs typeface="Times New Roman"/>
                    </a:rPr>
                    <a:t> </a:t>
                  </a: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srgbClr val="FFCC00"/>
                      </a:solidFill>
                      <a:effectLst/>
                      <a:uLnTx/>
                      <a:uFillTx/>
                      <a:cs typeface="Times New Roman"/>
                    </a:rPr>
                    <a:t>b</a:t>
                  </a:r>
                  <a:endParaRPr kumimoji="0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/>
                  </a:endParaRPr>
                </a:p>
              </p:txBody>
            </p:sp>
            <p:sp>
              <p:nvSpPr>
                <p:cNvPr id="39" name="object 24">
                  <a:extLst>
                    <a:ext uri="{FF2B5EF4-FFF2-40B4-BE49-F238E27FC236}">
                      <a16:creationId xmlns:a16="http://schemas.microsoft.com/office/drawing/2014/main" id="{A41B923E-9230-074A-B5F0-45453A73755A}"/>
                    </a:ext>
                  </a:extLst>
                </p:cNvPr>
                <p:cNvSpPr/>
                <p:nvPr/>
              </p:nvSpPr>
              <p:spPr>
                <a:xfrm>
                  <a:off x="5147055" y="3761105"/>
                  <a:ext cx="133350" cy="13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0" h="138429">
                      <a:moveTo>
                        <a:pt x="0" y="97027"/>
                      </a:moveTo>
                      <a:lnTo>
                        <a:pt x="11684" y="138049"/>
                      </a:lnTo>
                      <a:lnTo>
                        <a:pt x="27861" y="116586"/>
                      </a:lnTo>
                      <a:lnTo>
                        <a:pt x="17272" y="116586"/>
                      </a:lnTo>
                      <a:lnTo>
                        <a:pt x="15621" y="116077"/>
                      </a:lnTo>
                      <a:lnTo>
                        <a:pt x="13843" y="115697"/>
                      </a:lnTo>
                      <a:lnTo>
                        <a:pt x="12827" y="114046"/>
                      </a:lnTo>
                      <a:lnTo>
                        <a:pt x="13208" y="112267"/>
                      </a:lnTo>
                      <a:lnTo>
                        <a:pt x="13335" y="111760"/>
                      </a:lnTo>
                      <a:lnTo>
                        <a:pt x="13589" y="111251"/>
                      </a:lnTo>
                      <a:lnTo>
                        <a:pt x="13936" y="110640"/>
                      </a:lnTo>
                      <a:lnTo>
                        <a:pt x="0" y="97027"/>
                      </a:lnTo>
                      <a:close/>
                    </a:path>
                    <a:path w="133350" h="138429">
                      <a:moveTo>
                        <a:pt x="13936" y="110640"/>
                      </a:moveTo>
                      <a:lnTo>
                        <a:pt x="13589" y="111251"/>
                      </a:lnTo>
                      <a:lnTo>
                        <a:pt x="13335" y="111760"/>
                      </a:lnTo>
                      <a:lnTo>
                        <a:pt x="12827" y="114046"/>
                      </a:lnTo>
                      <a:lnTo>
                        <a:pt x="13843" y="115697"/>
                      </a:lnTo>
                      <a:lnTo>
                        <a:pt x="15621" y="116077"/>
                      </a:lnTo>
                      <a:lnTo>
                        <a:pt x="17272" y="116586"/>
                      </a:lnTo>
                      <a:lnTo>
                        <a:pt x="19050" y="115570"/>
                      </a:lnTo>
                      <a:lnTo>
                        <a:pt x="19322" y="114300"/>
                      </a:lnTo>
                      <a:lnTo>
                        <a:pt x="19177" y="114300"/>
                      </a:lnTo>
                      <a:lnTo>
                        <a:pt x="19431" y="113537"/>
                      </a:lnTo>
                      <a:lnTo>
                        <a:pt x="19620" y="113537"/>
                      </a:lnTo>
                      <a:lnTo>
                        <a:pt x="19915" y="113029"/>
                      </a:lnTo>
                      <a:lnTo>
                        <a:pt x="16383" y="113029"/>
                      </a:lnTo>
                      <a:lnTo>
                        <a:pt x="13936" y="110640"/>
                      </a:lnTo>
                      <a:close/>
                    </a:path>
                    <a:path w="133350" h="138429">
                      <a:moveTo>
                        <a:pt x="37338" y="104012"/>
                      </a:moveTo>
                      <a:lnTo>
                        <a:pt x="21093" y="111002"/>
                      </a:lnTo>
                      <a:lnTo>
                        <a:pt x="19406" y="113904"/>
                      </a:lnTo>
                      <a:lnTo>
                        <a:pt x="19050" y="115570"/>
                      </a:lnTo>
                      <a:lnTo>
                        <a:pt x="17272" y="116586"/>
                      </a:lnTo>
                      <a:lnTo>
                        <a:pt x="27861" y="116586"/>
                      </a:lnTo>
                      <a:lnTo>
                        <a:pt x="37338" y="104012"/>
                      </a:lnTo>
                      <a:close/>
                    </a:path>
                    <a:path w="133350" h="138429">
                      <a:moveTo>
                        <a:pt x="19431" y="113537"/>
                      </a:moveTo>
                      <a:lnTo>
                        <a:pt x="19177" y="114300"/>
                      </a:lnTo>
                      <a:lnTo>
                        <a:pt x="19324" y="114046"/>
                      </a:lnTo>
                      <a:lnTo>
                        <a:pt x="19431" y="113537"/>
                      </a:lnTo>
                      <a:close/>
                    </a:path>
                    <a:path w="133350" h="138429">
                      <a:moveTo>
                        <a:pt x="19406" y="113904"/>
                      </a:moveTo>
                      <a:lnTo>
                        <a:pt x="19177" y="114300"/>
                      </a:lnTo>
                      <a:lnTo>
                        <a:pt x="19322" y="114300"/>
                      </a:lnTo>
                      <a:lnTo>
                        <a:pt x="19406" y="113904"/>
                      </a:lnTo>
                      <a:close/>
                    </a:path>
                    <a:path w="133350" h="138429">
                      <a:moveTo>
                        <a:pt x="19620" y="113537"/>
                      </a:moveTo>
                      <a:lnTo>
                        <a:pt x="19431" y="113537"/>
                      </a:lnTo>
                      <a:lnTo>
                        <a:pt x="19406" y="113904"/>
                      </a:lnTo>
                      <a:lnTo>
                        <a:pt x="19620" y="113537"/>
                      </a:lnTo>
                      <a:close/>
                    </a:path>
                    <a:path w="133350" h="138429">
                      <a:moveTo>
                        <a:pt x="86360" y="64008"/>
                      </a:moveTo>
                      <a:lnTo>
                        <a:pt x="80899" y="65532"/>
                      </a:lnTo>
                      <a:lnTo>
                        <a:pt x="75819" y="66294"/>
                      </a:lnTo>
                      <a:lnTo>
                        <a:pt x="59309" y="68579"/>
                      </a:lnTo>
                      <a:lnTo>
                        <a:pt x="53340" y="70358"/>
                      </a:lnTo>
                      <a:lnTo>
                        <a:pt x="47371" y="72771"/>
                      </a:lnTo>
                      <a:lnTo>
                        <a:pt x="47117" y="73025"/>
                      </a:lnTo>
                      <a:lnTo>
                        <a:pt x="46863" y="73025"/>
                      </a:lnTo>
                      <a:lnTo>
                        <a:pt x="42164" y="76200"/>
                      </a:lnTo>
                      <a:lnTo>
                        <a:pt x="32512" y="84327"/>
                      </a:lnTo>
                      <a:lnTo>
                        <a:pt x="27559" y="89281"/>
                      </a:lnTo>
                      <a:lnTo>
                        <a:pt x="23368" y="94234"/>
                      </a:lnTo>
                      <a:lnTo>
                        <a:pt x="23114" y="94614"/>
                      </a:lnTo>
                      <a:lnTo>
                        <a:pt x="19939" y="100202"/>
                      </a:lnTo>
                      <a:lnTo>
                        <a:pt x="16764" y="105663"/>
                      </a:lnTo>
                      <a:lnTo>
                        <a:pt x="13936" y="110640"/>
                      </a:lnTo>
                      <a:lnTo>
                        <a:pt x="16383" y="113029"/>
                      </a:lnTo>
                      <a:lnTo>
                        <a:pt x="21093" y="111002"/>
                      </a:lnTo>
                      <a:lnTo>
                        <a:pt x="22352" y="108838"/>
                      </a:lnTo>
                      <a:lnTo>
                        <a:pt x="25400" y="103377"/>
                      </a:lnTo>
                      <a:lnTo>
                        <a:pt x="28575" y="97789"/>
                      </a:lnTo>
                      <a:lnTo>
                        <a:pt x="28730" y="97789"/>
                      </a:lnTo>
                      <a:lnTo>
                        <a:pt x="32004" y="93725"/>
                      </a:lnTo>
                      <a:lnTo>
                        <a:pt x="36576" y="89153"/>
                      </a:lnTo>
                      <a:lnTo>
                        <a:pt x="45720" y="81534"/>
                      </a:lnTo>
                      <a:lnTo>
                        <a:pt x="50043" y="78612"/>
                      </a:lnTo>
                      <a:lnTo>
                        <a:pt x="49911" y="78612"/>
                      </a:lnTo>
                      <a:lnTo>
                        <a:pt x="50419" y="78359"/>
                      </a:lnTo>
                      <a:lnTo>
                        <a:pt x="55118" y="76453"/>
                      </a:lnTo>
                      <a:lnTo>
                        <a:pt x="60198" y="74929"/>
                      </a:lnTo>
                      <a:lnTo>
                        <a:pt x="71120" y="73406"/>
                      </a:lnTo>
                      <a:lnTo>
                        <a:pt x="76708" y="72516"/>
                      </a:lnTo>
                      <a:lnTo>
                        <a:pt x="82677" y="71627"/>
                      </a:lnTo>
                      <a:lnTo>
                        <a:pt x="88138" y="70103"/>
                      </a:lnTo>
                      <a:lnTo>
                        <a:pt x="88519" y="69976"/>
                      </a:lnTo>
                      <a:lnTo>
                        <a:pt x="93599" y="67437"/>
                      </a:lnTo>
                      <a:lnTo>
                        <a:pt x="99060" y="64262"/>
                      </a:lnTo>
                      <a:lnTo>
                        <a:pt x="85852" y="64262"/>
                      </a:lnTo>
                      <a:lnTo>
                        <a:pt x="86360" y="64008"/>
                      </a:lnTo>
                      <a:close/>
                    </a:path>
                    <a:path w="133350" h="138429">
                      <a:moveTo>
                        <a:pt x="21093" y="111002"/>
                      </a:moveTo>
                      <a:lnTo>
                        <a:pt x="16383" y="113029"/>
                      </a:lnTo>
                      <a:lnTo>
                        <a:pt x="19915" y="113029"/>
                      </a:lnTo>
                      <a:lnTo>
                        <a:pt x="21093" y="111002"/>
                      </a:lnTo>
                      <a:close/>
                    </a:path>
                    <a:path w="133350" h="138429">
                      <a:moveTo>
                        <a:pt x="28730" y="97789"/>
                      </a:moveTo>
                      <a:lnTo>
                        <a:pt x="28575" y="97789"/>
                      </a:lnTo>
                      <a:lnTo>
                        <a:pt x="28321" y="98298"/>
                      </a:lnTo>
                      <a:lnTo>
                        <a:pt x="28730" y="97789"/>
                      </a:lnTo>
                      <a:close/>
                    </a:path>
                    <a:path w="133350" h="138429">
                      <a:moveTo>
                        <a:pt x="50419" y="78359"/>
                      </a:moveTo>
                      <a:lnTo>
                        <a:pt x="49911" y="78612"/>
                      </a:lnTo>
                      <a:lnTo>
                        <a:pt x="50252" y="78471"/>
                      </a:lnTo>
                      <a:lnTo>
                        <a:pt x="50419" y="78359"/>
                      </a:lnTo>
                      <a:close/>
                    </a:path>
                    <a:path w="133350" h="138429">
                      <a:moveTo>
                        <a:pt x="50252" y="78471"/>
                      </a:moveTo>
                      <a:lnTo>
                        <a:pt x="49911" y="78612"/>
                      </a:lnTo>
                      <a:lnTo>
                        <a:pt x="50043" y="78612"/>
                      </a:lnTo>
                      <a:lnTo>
                        <a:pt x="50252" y="78471"/>
                      </a:lnTo>
                      <a:close/>
                    </a:path>
                    <a:path w="133350" h="138429">
                      <a:moveTo>
                        <a:pt x="50523" y="78359"/>
                      </a:moveTo>
                      <a:lnTo>
                        <a:pt x="50252" y="78471"/>
                      </a:lnTo>
                      <a:lnTo>
                        <a:pt x="50523" y="78359"/>
                      </a:lnTo>
                      <a:close/>
                    </a:path>
                    <a:path w="133350" h="138429">
                      <a:moveTo>
                        <a:pt x="105767" y="58800"/>
                      </a:moveTo>
                      <a:lnTo>
                        <a:pt x="95885" y="58800"/>
                      </a:lnTo>
                      <a:lnTo>
                        <a:pt x="95504" y="59054"/>
                      </a:lnTo>
                      <a:lnTo>
                        <a:pt x="90424" y="61975"/>
                      </a:lnTo>
                      <a:lnTo>
                        <a:pt x="85852" y="64262"/>
                      </a:lnTo>
                      <a:lnTo>
                        <a:pt x="99060" y="64262"/>
                      </a:lnTo>
                      <a:lnTo>
                        <a:pt x="99441" y="64135"/>
                      </a:lnTo>
                      <a:lnTo>
                        <a:pt x="105767" y="58800"/>
                      </a:lnTo>
                      <a:close/>
                    </a:path>
                    <a:path w="133350" h="138429">
                      <a:moveTo>
                        <a:pt x="95630" y="58948"/>
                      </a:moveTo>
                      <a:lnTo>
                        <a:pt x="95448" y="59054"/>
                      </a:lnTo>
                      <a:lnTo>
                        <a:pt x="95630" y="58948"/>
                      </a:lnTo>
                      <a:close/>
                    </a:path>
                    <a:path w="133350" h="138429">
                      <a:moveTo>
                        <a:pt x="95885" y="58800"/>
                      </a:moveTo>
                      <a:lnTo>
                        <a:pt x="95630" y="58948"/>
                      </a:lnTo>
                      <a:lnTo>
                        <a:pt x="95885" y="58800"/>
                      </a:lnTo>
                      <a:close/>
                    </a:path>
                    <a:path w="133350" h="138429">
                      <a:moveTo>
                        <a:pt x="123514" y="37464"/>
                      </a:moveTo>
                      <a:lnTo>
                        <a:pt x="116332" y="37464"/>
                      </a:lnTo>
                      <a:lnTo>
                        <a:pt x="112395" y="42163"/>
                      </a:lnTo>
                      <a:lnTo>
                        <a:pt x="108331" y="47878"/>
                      </a:lnTo>
                      <a:lnTo>
                        <a:pt x="104648" y="51435"/>
                      </a:lnTo>
                      <a:lnTo>
                        <a:pt x="95630" y="58948"/>
                      </a:lnTo>
                      <a:lnTo>
                        <a:pt x="95885" y="58800"/>
                      </a:lnTo>
                      <a:lnTo>
                        <a:pt x="105767" y="58800"/>
                      </a:lnTo>
                      <a:lnTo>
                        <a:pt x="109220" y="55879"/>
                      </a:lnTo>
                      <a:lnTo>
                        <a:pt x="113411" y="51688"/>
                      </a:lnTo>
                      <a:lnTo>
                        <a:pt x="113501" y="51435"/>
                      </a:lnTo>
                      <a:lnTo>
                        <a:pt x="117221" y="46227"/>
                      </a:lnTo>
                      <a:lnTo>
                        <a:pt x="121158" y="41528"/>
                      </a:lnTo>
                      <a:lnTo>
                        <a:pt x="121285" y="41275"/>
                      </a:lnTo>
                      <a:lnTo>
                        <a:pt x="121539" y="41021"/>
                      </a:lnTo>
                      <a:lnTo>
                        <a:pt x="123514" y="37464"/>
                      </a:lnTo>
                      <a:close/>
                    </a:path>
                    <a:path w="133350" h="138429">
                      <a:moveTo>
                        <a:pt x="108585" y="47498"/>
                      </a:moveTo>
                      <a:lnTo>
                        <a:pt x="108204" y="47878"/>
                      </a:lnTo>
                      <a:lnTo>
                        <a:pt x="108585" y="47498"/>
                      </a:lnTo>
                      <a:close/>
                    </a:path>
                    <a:path w="133350" h="138429">
                      <a:moveTo>
                        <a:pt x="122174" y="26162"/>
                      </a:moveTo>
                      <a:lnTo>
                        <a:pt x="118999" y="32512"/>
                      </a:lnTo>
                      <a:lnTo>
                        <a:pt x="115951" y="37846"/>
                      </a:lnTo>
                      <a:lnTo>
                        <a:pt x="116332" y="37464"/>
                      </a:lnTo>
                      <a:lnTo>
                        <a:pt x="123514" y="37464"/>
                      </a:lnTo>
                      <a:lnTo>
                        <a:pt x="124714" y="35306"/>
                      </a:lnTo>
                      <a:lnTo>
                        <a:pt x="128016" y="28828"/>
                      </a:lnTo>
                      <a:lnTo>
                        <a:pt x="128143" y="28448"/>
                      </a:lnTo>
                      <a:lnTo>
                        <a:pt x="128593" y="26797"/>
                      </a:lnTo>
                      <a:lnTo>
                        <a:pt x="122047" y="26797"/>
                      </a:lnTo>
                      <a:lnTo>
                        <a:pt x="122174" y="26162"/>
                      </a:lnTo>
                      <a:close/>
                    </a:path>
                    <a:path w="133350" h="138429">
                      <a:moveTo>
                        <a:pt x="132969" y="8762"/>
                      </a:moveTo>
                      <a:lnTo>
                        <a:pt x="126746" y="8762"/>
                      </a:lnTo>
                      <a:lnTo>
                        <a:pt x="126619" y="9525"/>
                      </a:lnTo>
                      <a:lnTo>
                        <a:pt x="125095" y="14986"/>
                      </a:lnTo>
                      <a:lnTo>
                        <a:pt x="123571" y="21336"/>
                      </a:lnTo>
                      <a:lnTo>
                        <a:pt x="122047" y="26797"/>
                      </a:lnTo>
                      <a:lnTo>
                        <a:pt x="128593" y="26797"/>
                      </a:lnTo>
                      <a:lnTo>
                        <a:pt x="129667" y="22860"/>
                      </a:lnTo>
                      <a:lnTo>
                        <a:pt x="131318" y="16510"/>
                      </a:lnTo>
                      <a:lnTo>
                        <a:pt x="132842" y="10287"/>
                      </a:lnTo>
                      <a:lnTo>
                        <a:pt x="132969" y="8762"/>
                      </a:lnTo>
                      <a:close/>
                    </a:path>
                    <a:path w="133350" h="138429">
                      <a:moveTo>
                        <a:pt x="126619" y="9241"/>
                      </a:moveTo>
                      <a:lnTo>
                        <a:pt x="126543" y="9525"/>
                      </a:lnTo>
                      <a:lnTo>
                        <a:pt x="126619" y="9241"/>
                      </a:lnTo>
                      <a:close/>
                    </a:path>
                    <a:path w="133350" h="138429">
                      <a:moveTo>
                        <a:pt x="131572" y="0"/>
                      </a:moveTo>
                      <a:lnTo>
                        <a:pt x="128016" y="0"/>
                      </a:lnTo>
                      <a:lnTo>
                        <a:pt x="126619" y="1397"/>
                      </a:lnTo>
                      <a:lnTo>
                        <a:pt x="126619" y="9241"/>
                      </a:lnTo>
                      <a:lnTo>
                        <a:pt x="126746" y="8762"/>
                      </a:lnTo>
                      <a:lnTo>
                        <a:pt x="132969" y="8762"/>
                      </a:lnTo>
                      <a:lnTo>
                        <a:pt x="132969" y="1397"/>
                      </a:lnTo>
                      <a:lnTo>
                        <a:pt x="131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object 25">
                  <a:extLst>
                    <a:ext uri="{FF2B5EF4-FFF2-40B4-BE49-F238E27FC236}">
                      <a16:creationId xmlns:a16="http://schemas.microsoft.com/office/drawing/2014/main" id="{84831FA1-ABDF-EB4F-A431-CE11D5A75243}"/>
                    </a:ext>
                  </a:extLst>
                </p:cNvPr>
                <p:cNvSpPr/>
                <p:nvPr/>
              </p:nvSpPr>
              <p:spPr>
                <a:xfrm>
                  <a:off x="4813553" y="3727577"/>
                  <a:ext cx="424815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14" h="79375">
                      <a:moveTo>
                        <a:pt x="0" y="79375"/>
                      </a:moveTo>
                      <a:lnTo>
                        <a:pt x="424815" y="0"/>
                      </a:lnTo>
                    </a:path>
                  </a:pathLst>
                </a:custGeom>
                <a:ln w="4572">
                  <a:solidFill>
                    <a:srgbClr val="FFCC00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object 26">
                  <a:extLst>
                    <a:ext uri="{FF2B5EF4-FFF2-40B4-BE49-F238E27FC236}">
                      <a16:creationId xmlns:a16="http://schemas.microsoft.com/office/drawing/2014/main" id="{EA421F55-89EF-9F46-B637-40C1B9416A39}"/>
                    </a:ext>
                  </a:extLst>
                </p:cNvPr>
                <p:cNvSpPr txBox="1"/>
                <p:nvPr/>
              </p:nvSpPr>
              <p:spPr>
                <a:xfrm>
                  <a:off x="3064764" y="3747516"/>
                  <a:ext cx="1713230" cy="183899"/>
                </a:xfrm>
                <a:prstGeom prst="rect">
                  <a:avLst/>
                </a:prstGeom>
                <a:solidFill>
                  <a:srgbClr val="FFCC00"/>
                </a:solidFill>
              </p:spPr>
              <p:txBody>
                <a:bodyPr vert="horz" wrap="square" lIns="0" tIns="21590" rIns="0" bIns="0" rtlCol="0">
                  <a:spAutoFit/>
                </a:bodyPr>
                <a:lstStyle/>
                <a:p>
                  <a:pPr marL="14732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17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not </a:t>
                  </a:r>
                  <a:r>
                    <a:rPr kumimoji="0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Symbol"/>
                    </a:rPr>
                    <a:t></a:t>
                  </a:r>
                  <a:r>
                    <a:rPr kumimoji="0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 </a:t>
                  </a: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c, </a:t>
                  </a:r>
                  <a:r>
                    <a:rPr kumimoji="0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a </a:t>
                  </a: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sdom </a:t>
                  </a:r>
                  <a:r>
                    <a:rPr kumimoji="0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c </a:t>
                  </a: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and </a:t>
                  </a:r>
                  <a:r>
                    <a:rPr kumimoji="0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c </a:t>
                  </a:r>
                  <a:r>
                    <a:rPr kumimoji="0" sz="2000" b="0" i="0" u="none" strike="noStrike" kern="0" cap="none" spc="-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sdom</a:t>
                  </a:r>
                  <a:r>
                    <a:rPr kumimoji="0" sz="2000" b="0" i="0" u="none" strike="noStrike" kern="0" cap="none" spc="-7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 </a:t>
                  </a:r>
                  <a:r>
                    <a:rPr kumimoji="0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Times New Roman"/>
                    </a:rPr>
                    <a:t>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253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8">
            <a:extLst>
              <a:ext uri="{FF2B5EF4-FFF2-40B4-BE49-F238E27FC236}">
                <a16:creationId xmlns:a16="http://schemas.microsoft.com/office/drawing/2014/main" id="{6F949840-E67A-7A4C-8265-C63E188209CA}"/>
              </a:ext>
            </a:extLst>
          </p:cNvPr>
          <p:cNvSpPr txBox="1"/>
          <p:nvPr/>
        </p:nvSpPr>
        <p:spPr>
          <a:xfrm>
            <a:off x="689982" y="2107968"/>
            <a:ext cx="7239581" cy="1487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09" indent="-342900">
              <a:lnSpc>
                <a:spcPct val="100000"/>
              </a:lnSpc>
              <a:spcBef>
                <a:spcPts val="1565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rgbClr val="FFCC00"/>
                </a:solidFill>
                <a:cs typeface="Times New Roman"/>
              </a:rPr>
              <a:t>Post</a:t>
            </a:r>
            <a:r>
              <a:rPr sz="2000" b="1" spc="-70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000" b="1" spc="-5" dirty="0">
                <a:solidFill>
                  <a:srgbClr val="FFCC00"/>
                </a:solidFill>
                <a:cs typeface="Times New Roman"/>
              </a:rPr>
              <a:t>dominators</a:t>
            </a:r>
            <a:r>
              <a:rPr lang="en-US" sz="2000" b="1" spc="-5" dirty="0">
                <a:solidFill>
                  <a:srgbClr val="FFCC00"/>
                </a:solidFill>
                <a:cs typeface="Times New Roman"/>
              </a:rPr>
              <a:t> (</a:t>
            </a:r>
            <a:r>
              <a:rPr sz="2000" dirty="0">
                <a:solidFill>
                  <a:srgbClr val="FFCC00"/>
                </a:solidFill>
                <a:cs typeface="Times New Roman"/>
              </a:rPr>
              <a:t>p </a:t>
            </a:r>
            <a:r>
              <a:rPr sz="2000" b="1" spc="-5" dirty="0" err="1">
                <a:solidFill>
                  <a:srgbClr val="FFCC00"/>
                </a:solidFill>
                <a:cs typeface="Times New Roman"/>
              </a:rPr>
              <a:t>pdom</a:t>
            </a:r>
            <a:r>
              <a:rPr sz="2000" b="1" spc="-5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000" dirty="0" err="1">
                <a:solidFill>
                  <a:srgbClr val="FFCC00"/>
                </a:solidFill>
                <a:cs typeface="Times New Roman"/>
              </a:rPr>
              <a:t>i</a:t>
            </a:r>
            <a:r>
              <a:rPr lang="en-US" sz="2000" dirty="0">
                <a:solidFill>
                  <a:srgbClr val="FFCC00"/>
                </a:solidFill>
                <a:cs typeface="Times New Roman"/>
              </a:rPr>
              <a:t>)</a:t>
            </a:r>
          </a:p>
          <a:p>
            <a:pPr marL="29209">
              <a:lnSpc>
                <a:spcPct val="100000"/>
              </a:lnSpc>
              <a:spcBef>
                <a:spcPts val="1565"/>
              </a:spcBef>
            </a:pPr>
            <a:r>
              <a:rPr sz="2000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if every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possible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path from i to exit 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includes</a:t>
            </a:r>
            <a:r>
              <a:rPr sz="2000" spc="-7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p</a:t>
            </a:r>
            <a:endParaRPr sz="2000" dirty="0">
              <a:cs typeface="Times New Roman"/>
            </a:endParaRPr>
          </a:p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(p dom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i in the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flow graph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whose </a:t>
            </a:r>
            <a:r>
              <a:rPr sz="2000" spc="-10" dirty="0">
                <a:solidFill>
                  <a:srgbClr val="FFFFFF"/>
                </a:solidFill>
                <a:cs typeface="Times New Roman"/>
              </a:rPr>
              <a:t>arcs</a:t>
            </a:r>
            <a:r>
              <a:rPr sz="2000" spc="-1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are</a:t>
            </a:r>
            <a:endParaRPr sz="2000" dirty="0"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reversed and entry and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exit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are</a:t>
            </a:r>
            <a:r>
              <a:rPr sz="2000" spc="1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interchanged)</a:t>
            </a:r>
            <a:endParaRPr sz="2000" dirty="0">
              <a:cs typeface="Times New Roman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ECD2C0-7BCB-1249-87FB-C5DE66C96EB4}"/>
              </a:ext>
            </a:extLst>
          </p:cNvPr>
          <p:cNvGrpSpPr/>
          <p:nvPr/>
        </p:nvGrpSpPr>
        <p:grpSpPr>
          <a:xfrm>
            <a:off x="7035304" y="2107968"/>
            <a:ext cx="1788518" cy="2156518"/>
            <a:chOff x="8366193" y="2749279"/>
            <a:chExt cx="1788518" cy="2156518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F84BD194-9015-694D-A58B-0533641CF7B5}"/>
                </a:ext>
              </a:extLst>
            </p:cNvPr>
            <p:cNvSpPr/>
            <p:nvPr/>
          </p:nvSpPr>
          <p:spPr>
            <a:xfrm>
              <a:off x="8676482" y="3148154"/>
              <a:ext cx="270195" cy="273140"/>
            </a:xfrm>
            <a:custGeom>
              <a:avLst/>
              <a:gdLst/>
              <a:ahLst/>
              <a:cxnLst/>
              <a:rect l="l" t="t" r="r" b="b"/>
              <a:pathLst>
                <a:path w="118110" h="120014">
                  <a:moveTo>
                    <a:pt x="0" y="0"/>
                  </a:moveTo>
                  <a:lnTo>
                    <a:pt x="0" y="5587"/>
                  </a:lnTo>
                  <a:lnTo>
                    <a:pt x="1524" y="11175"/>
                  </a:lnTo>
                  <a:lnTo>
                    <a:pt x="22860" y="44957"/>
                  </a:lnTo>
                  <a:lnTo>
                    <a:pt x="27559" y="48132"/>
                  </a:lnTo>
                  <a:lnTo>
                    <a:pt x="32258" y="51307"/>
                  </a:lnTo>
                  <a:lnTo>
                    <a:pt x="36957" y="54609"/>
                  </a:lnTo>
                  <a:lnTo>
                    <a:pt x="42545" y="56133"/>
                  </a:lnTo>
                  <a:lnTo>
                    <a:pt x="48006" y="57784"/>
                  </a:lnTo>
                  <a:lnTo>
                    <a:pt x="53594" y="58547"/>
                  </a:lnTo>
                  <a:lnTo>
                    <a:pt x="59055" y="59435"/>
                  </a:lnTo>
                  <a:lnTo>
                    <a:pt x="64516" y="59435"/>
                  </a:lnTo>
                  <a:lnTo>
                    <a:pt x="99187" y="78612"/>
                  </a:lnTo>
                  <a:lnTo>
                    <a:pt x="116459" y="108330"/>
                  </a:lnTo>
                  <a:lnTo>
                    <a:pt x="118110" y="113919"/>
                  </a:lnTo>
                  <a:lnTo>
                    <a:pt x="118110" y="119633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9CADBB35-A107-6642-80BE-578B338F20A7}"/>
                </a:ext>
              </a:extLst>
            </p:cNvPr>
            <p:cNvSpPr/>
            <p:nvPr/>
          </p:nvSpPr>
          <p:spPr>
            <a:xfrm>
              <a:off x="8649462" y="3411469"/>
              <a:ext cx="305059" cy="317944"/>
            </a:xfrm>
            <a:custGeom>
              <a:avLst/>
              <a:gdLst/>
              <a:ahLst/>
              <a:cxnLst/>
              <a:rect l="l" t="t" r="r" b="b"/>
              <a:pathLst>
                <a:path w="133350" h="139700">
                  <a:moveTo>
                    <a:pt x="0" y="98678"/>
                  </a:moveTo>
                  <a:lnTo>
                    <a:pt x="11811" y="139573"/>
                  </a:lnTo>
                  <a:lnTo>
                    <a:pt x="27988" y="118109"/>
                  </a:lnTo>
                  <a:lnTo>
                    <a:pt x="17399" y="118109"/>
                  </a:lnTo>
                  <a:lnTo>
                    <a:pt x="15621" y="117601"/>
                  </a:lnTo>
                  <a:lnTo>
                    <a:pt x="13970" y="117221"/>
                  </a:lnTo>
                  <a:lnTo>
                    <a:pt x="13026" y="115569"/>
                  </a:lnTo>
                  <a:lnTo>
                    <a:pt x="13103" y="114807"/>
                  </a:lnTo>
                  <a:lnTo>
                    <a:pt x="13462" y="113283"/>
                  </a:lnTo>
                  <a:lnTo>
                    <a:pt x="13462" y="113029"/>
                  </a:lnTo>
                  <a:lnTo>
                    <a:pt x="13589" y="112649"/>
                  </a:lnTo>
                  <a:lnTo>
                    <a:pt x="13874" y="112122"/>
                  </a:lnTo>
                  <a:lnTo>
                    <a:pt x="0" y="98678"/>
                  </a:lnTo>
                  <a:close/>
                </a:path>
                <a:path w="133350" h="139700">
                  <a:moveTo>
                    <a:pt x="13874" y="112122"/>
                  </a:moveTo>
                  <a:lnTo>
                    <a:pt x="13589" y="112649"/>
                  </a:lnTo>
                  <a:lnTo>
                    <a:pt x="13462" y="113029"/>
                  </a:lnTo>
                  <a:lnTo>
                    <a:pt x="13462" y="113283"/>
                  </a:lnTo>
                  <a:lnTo>
                    <a:pt x="13103" y="114807"/>
                  </a:lnTo>
                  <a:lnTo>
                    <a:pt x="13026" y="115569"/>
                  </a:lnTo>
                  <a:lnTo>
                    <a:pt x="13970" y="117221"/>
                  </a:lnTo>
                  <a:lnTo>
                    <a:pt x="15621" y="117601"/>
                  </a:lnTo>
                  <a:lnTo>
                    <a:pt x="17399" y="118109"/>
                  </a:lnTo>
                  <a:lnTo>
                    <a:pt x="19050" y="116966"/>
                  </a:lnTo>
                  <a:lnTo>
                    <a:pt x="19378" y="115569"/>
                  </a:lnTo>
                  <a:lnTo>
                    <a:pt x="19558" y="114807"/>
                  </a:lnTo>
                  <a:lnTo>
                    <a:pt x="19736" y="114807"/>
                  </a:lnTo>
                  <a:lnTo>
                    <a:pt x="19881" y="114553"/>
                  </a:lnTo>
                  <a:lnTo>
                    <a:pt x="16383" y="114553"/>
                  </a:lnTo>
                  <a:lnTo>
                    <a:pt x="13874" y="112122"/>
                  </a:lnTo>
                  <a:close/>
                </a:path>
                <a:path w="133350" h="139700">
                  <a:moveTo>
                    <a:pt x="37465" y="105536"/>
                  </a:moveTo>
                  <a:lnTo>
                    <a:pt x="21004" y="112577"/>
                  </a:lnTo>
                  <a:lnTo>
                    <a:pt x="19431" y="115345"/>
                  </a:lnTo>
                  <a:lnTo>
                    <a:pt x="19050" y="116966"/>
                  </a:lnTo>
                  <a:lnTo>
                    <a:pt x="17399" y="118109"/>
                  </a:lnTo>
                  <a:lnTo>
                    <a:pt x="27988" y="118109"/>
                  </a:lnTo>
                  <a:lnTo>
                    <a:pt x="37465" y="105536"/>
                  </a:lnTo>
                  <a:close/>
                </a:path>
                <a:path w="133350" h="139700">
                  <a:moveTo>
                    <a:pt x="19558" y="114807"/>
                  </a:moveTo>
                  <a:lnTo>
                    <a:pt x="19304" y="115569"/>
                  </a:lnTo>
                  <a:lnTo>
                    <a:pt x="19431" y="115345"/>
                  </a:lnTo>
                  <a:lnTo>
                    <a:pt x="19558" y="114807"/>
                  </a:lnTo>
                  <a:close/>
                </a:path>
                <a:path w="133350" h="139700">
                  <a:moveTo>
                    <a:pt x="19431" y="115345"/>
                  </a:moveTo>
                  <a:lnTo>
                    <a:pt x="19304" y="115569"/>
                  </a:lnTo>
                  <a:lnTo>
                    <a:pt x="19431" y="115345"/>
                  </a:lnTo>
                  <a:close/>
                </a:path>
                <a:path w="133350" h="139700">
                  <a:moveTo>
                    <a:pt x="19736" y="114807"/>
                  </a:moveTo>
                  <a:lnTo>
                    <a:pt x="19558" y="114807"/>
                  </a:lnTo>
                  <a:lnTo>
                    <a:pt x="19431" y="115345"/>
                  </a:lnTo>
                  <a:lnTo>
                    <a:pt x="19736" y="114807"/>
                  </a:lnTo>
                  <a:close/>
                </a:path>
                <a:path w="133350" h="139700">
                  <a:moveTo>
                    <a:pt x="99568" y="64769"/>
                  </a:moveTo>
                  <a:lnTo>
                    <a:pt x="86487" y="64769"/>
                  </a:lnTo>
                  <a:lnTo>
                    <a:pt x="81025" y="66293"/>
                  </a:lnTo>
                  <a:lnTo>
                    <a:pt x="75946" y="67055"/>
                  </a:lnTo>
                  <a:lnTo>
                    <a:pt x="64897" y="68579"/>
                  </a:lnTo>
                  <a:lnTo>
                    <a:pt x="59436" y="69468"/>
                  </a:lnTo>
                  <a:lnTo>
                    <a:pt x="53467" y="71119"/>
                  </a:lnTo>
                  <a:lnTo>
                    <a:pt x="47498" y="73659"/>
                  </a:lnTo>
                  <a:lnTo>
                    <a:pt x="47244" y="73786"/>
                  </a:lnTo>
                  <a:lnTo>
                    <a:pt x="46990" y="73913"/>
                  </a:lnTo>
                  <a:lnTo>
                    <a:pt x="42291" y="77088"/>
                  </a:lnTo>
                  <a:lnTo>
                    <a:pt x="32639" y="85216"/>
                  </a:lnTo>
                  <a:lnTo>
                    <a:pt x="27686" y="90297"/>
                  </a:lnTo>
                  <a:lnTo>
                    <a:pt x="23495" y="95250"/>
                  </a:lnTo>
                  <a:lnTo>
                    <a:pt x="23241" y="95757"/>
                  </a:lnTo>
                  <a:lnTo>
                    <a:pt x="16891" y="106933"/>
                  </a:lnTo>
                  <a:lnTo>
                    <a:pt x="13874" y="112122"/>
                  </a:lnTo>
                  <a:lnTo>
                    <a:pt x="16383" y="114553"/>
                  </a:lnTo>
                  <a:lnTo>
                    <a:pt x="21004" y="112577"/>
                  </a:lnTo>
                  <a:lnTo>
                    <a:pt x="25654" y="104393"/>
                  </a:lnTo>
                  <a:lnTo>
                    <a:pt x="28702" y="98805"/>
                  </a:lnTo>
                  <a:lnTo>
                    <a:pt x="28857" y="98805"/>
                  </a:lnTo>
                  <a:lnTo>
                    <a:pt x="50546" y="79121"/>
                  </a:lnTo>
                  <a:lnTo>
                    <a:pt x="50905" y="79121"/>
                  </a:lnTo>
                  <a:lnTo>
                    <a:pt x="55245" y="77215"/>
                  </a:lnTo>
                  <a:lnTo>
                    <a:pt x="60325" y="75691"/>
                  </a:lnTo>
                  <a:lnTo>
                    <a:pt x="65786" y="74929"/>
                  </a:lnTo>
                  <a:lnTo>
                    <a:pt x="71247" y="74040"/>
                  </a:lnTo>
                  <a:lnTo>
                    <a:pt x="76835" y="73278"/>
                  </a:lnTo>
                  <a:lnTo>
                    <a:pt x="82804" y="72389"/>
                  </a:lnTo>
                  <a:lnTo>
                    <a:pt x="88265" y="70865"/>
                  </a:lnTo>
                  <a:lnTo>
                    <a:pt x="88519" y="70738"/>
                  </a:lnTo>
                  <a:lnTo>
                    <a:pt x="88773" y="70611"/>
                  </a:lnTo>
                  <a:lnTo>
                    <a:pt x="93725" y="68072"/>
                  </a:lnTo>
                  <a:lnTo>
                    <a:pt x="99187" y="64897"/>
                  </a:lnTo>
                  <a:lnTo>
                    <a:pt x="99314" y="64897"/>
                  </a:lnTo>
                  <a:lnTo>
                    <a:pt x="99568" y="64769"/>
                  </a:lnTo>
                  <a:close/>
                </a:path>
                <a:path w="133350" h="139700">
                  <a:moveTo>
                    <a:pt x="21004" y="112577"/>
                  </a:moveTo>
                  <a:lnTo>
                    <a:pt x="16383" y="114553"/>
                  </a:lnTo>
                  <a:lnTo>
                    <a:pt x="19881" y="114553"/>
                  </a:lnTo>
                  <a:lnTo>
                    <a:pt x="21004" y="112577"/>
                  </a:lnTo>
                  <a:close/>
                </a:path>
                <a:path w="133350" h="139700">
                  <a:moveTo>
                    <a:pt x="28857" y="98805"/>
                  </a:moveTo>
                  <a:lnTo>
                    <a:pt x="28702" y="98805"/>
                  </a:lnTo>
                  <a:lnTo>
                    <a:pt x="28448" y="99313"/>
                  </a:lnTo>
                  <a:lnTo>
                    <a:pt x="28857" y="98805"/>
                  </a:lnTo>
                  <a:close/>
                </a:path>
                <a:path w="133350" h="139700">
                  <a:moveTo>
                    <a:pt x="50905" y="79121"/>
                  </a:moveTo>
                  <a:lnTo>
                    <a:pt x="50546" y="79121"/>
                  </a:lnTo>
                  <a:lnTo>
                    <a:pt x="50037" y="79501"/>
                  </a:lnTo>
                  <a:lnTo>
                    <a:pt x="50905" y="79121"/>
                  </a:lnTo>
                  <a:close/>
                </a:path>
                <a:path w="133350" h="139700">
                  <a:moveTo>
                    <a:pt x="96012" y="59435"/>
                  </a:moveTo>
                  <a:lnTo>
                    <a:pt x="90550" y="62610"/>
                  </a:lnTo>
                  <a:lnTo>
                    <a:pt x="85979" y="64897"/>
                  </a:lnTo>
                  <a:lnTo>
                    <a:pt x="86487" y="64769"/>
                  </a:lnTo>
                  <a:lnTo>
                    <a:pt x="99568" y="64769"/>
                  </a:lnTo>
                  <a:lnTo>
                    <a:pt x="104394" y="60578"/>
                  </a:lnTo>
                  <a:lnTo>
                    <a:pt x="105294" y="59816"/>
                  </a:lnTo>
                  <a:lnTo>
                    <a:pt x="95631" y="59816"/>
                  </a:lnTo>
                  <a:lnTo>
                    <a:pt x="96012" y="59435"/>
                  </a:lnTo>
                  <a:close/>
                </a:path>
                <a:path w="133350" h="139700">
                  <a:moveTo>
                    <a:pt x="123641" y="37846"/>
                  </a:moveTo>
                  <a:lnTo>
                    <a:pt x="116459" y="37846"/>
                  </a:lnTo>
                  <a:lnTo>
                    <a:pt x="116078" y="38353"/>
                  </a:lnTo>
                  <a:lnTo>
                    <a:pt x="112522" y="42672"/>
                  </a:lnTo>
                  <a:lnTo>
                    <a:pt x="108458" y="48386"/>
                  </a:lnTo>
                  <a:lnTo>
                    <a:pt x="104775" y="51942"/>
                  </a:lnTo>
                  <a:lnTo>
                    <a:pt x="95631" y="59816"/>
                  </a:lnTo>
                  <a:lnTo>
                    <a:pt x="105294" y="59816"/>
                  </a:lnTo>
                  <a:lnTo>
                    <a:pt x="109347" y="56387"/>
                  </a:lnTo>
                  <a:lnTo>
                    <a:pt x="113537" y="52197"/>
                  </a:lnTo>
                  <a:lnTo>
                    <a:pt x="113626" y="51942"/>
                  </a:lnTo>
                  <a:lnTo>
                    <a:pt x="117348" y="46608"/>
                  </a:lnTo>
                  <a:lnTo>
                    <a:pt x="121285" y="41909"/>
                  </a:lnTo>
                  <a:lnTo>
                    <a:pt x="121539" y="41528"/>
                  </a:lnTo>
                  <a:lnTo>
                    <a:pt x="123641" y="37846"/>
                  </a:lnTo>
                  <a:close/>
                </a:path>
                <a:path w="133350" h="139700">
                  <a:moveTo>
                    <a:pt x="108712" y="48005"/>
                  </a:moveTo>
                  <a:lnTo>
                    <a:pt x="108331" y="48386"/>
                  </a:lnTo>
                  <a:lnTo>
                    <a:pt x="108712" y="48005"/>
                  </a:lnTo>
                  <a:close/>
                </a:path>
                <a:path w="133350" h="139700">
                  <a:moveTo>
                    <a:pt x="116150" y="38224"/>
                  </a:moveTo>
                  <a:lnTo>
                    <a:pt x="116044" y="38353"/>
                  </a:lnTo>
                  <a:lnTo>
                    <a:pt x="116150" y="38224"/>
                  </a:lnTo>
                  <a:close/>
                </a:path>
                <a:path w="133350" h="139700">
                  <a:moveTo>
                    <a:pt x="116459" y="37846"/>
                  </a:moveTo>
                  <a:lnTo>
                    <a:pt x="116150" y="38224"/>
                  </a:lnTo>
                  <a:lnTo>
                    <a:pt x="116078" y="38353"/>
                  </a:lnTo>
                  <a:lnTo>
                    <a:pt x="116459" y="37846"/>
                  </a:lnTo>
                  <a:close/>
                </a:path>
                <a:path w="133350" h="139700">
                  <a:moveTo>
                    <a:pt x="122300" y="26542"/>
                  </a:moveTo>
                  <a:lnTo>
                    <a:pt x="119125" y="32892"/>
                  </a:lnTo>
                  <a:lnTo>
                    <a:pt x="116150" y="38224"/>
                  </a:lnTo>
                  <a:lnTo>
                    <a:pt x="116459" y="37846"/>
                  </a:lnTo>
                  <a:lnTo>
                    <a:pt x="123641" y="37846"/>
                  </a:lnTo>
                  <a:lnTo>
                    <a:pt x="124841" y="35686"/>
                  </a:lnTo>
                  <a:lnTo>
                    <a:pt x="128143" y="29082"/>
                  </a:lnTo>
                  <a:lnTo>
                    <a:pt x="128270" y="28701"/>
                  </a:lnTo>
                  <a:lnTo>
                    <a:pt x="128720" y="27050"/>
                  </a:lnTo>
                  <a:lnTo>
                    <a:pt x="122174" y="27050"/>
                  </a:lnTo>
                  <a:lnTo>
                    <a:pt x="122300" y="26542"/>
                  </a:lnTo>
                  <a:close/>
                </a:path>
                <a:path w="133350" h="139700">
                  <a:moveTo>
                    <a:pt x="133096" y="8762"/>
                  </a:moveTo>
                  <a:lnTo>
                    <a:pt x="126873" y="8762"/>
                  </a:lnTo>
                  <a:lnTo>
                    <a:pt x="126746" y="9525"/>
                  </a:lnTo>
                  <a:lnTo>
                    <a:pt x="125222" y="15112"/>
                  </a:lnTo>
                  <a:lnTo>
                    <a:pt x="123698" y="21589"/>
                  </a:lnTo>
                  <a:lnTo>
                    <a:pt x="122174" y="27050"/>
                  </a:lnTo>
                  <a:lnTo>
                    <a:pt x="128720" y="27050"/>
                  </a:lnTo>
                  <a:lnTo>
                    <a:pt x="129794" y="23113"/>
                  </a:lnTo>
                  <a:lnTo>
                    <a:pt x="131445" y="16636"/>
                  </a:lnTo>
                  <a:lnTo>
                    <a:pt x="132969" y="10286"/>
                  </a:lnTo>
                  <a:lnTo>
                    <a:pt x="133096" y="8762"/>
                  </a:lnTo>
                  <a:close/>
                </a:path>
                <a:path w="133350" h="139700">
                  <a:moveTo>
                    <a:pt x="126746" y="9251"/>
                  </a:moveTo>
                  <a:lnTo>
                    <a:pt x="126674" y="9525"/>
                  </a:lnTo>
                  <a:lnTo>
                    <a:pt x="126746" y="9251"/>
                  </a:lnTo>
                  <a:close/>
                </a:path>
                <a:path w="133350" h="139700">
                  <a:moveTo>
                    <a:pt x="131699" y="0"/>
                  </a:moveTo>
                  <a:lnTo>
                    <a:pt x="128143" y="0"/>
                  </a:lnTo>
                  <a:lnTo>
                    <a:pt x="126746" y="1397"/>
                  </a:lnTo>
                  <a:lnTo>
                    <a:pt x="126746" y="9251"/>
                  </a:lnTo>
                  <a:lnTo>
                    <a:pt x="126873" y="8762"/>
                  </a:lnTo>
                  <a:lnTo>
                    <a:pt x="133096" y="8762"/>
                  </a:lnTo>
                  <a:lnTo>
                    <a:pt x="133096" y="1397"/>
                  </a:lnTo>
                  <a:lnTo>
                    <a:pt x="131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52CC66B0-13AB-584D-AC4D-391B7D657874}"/>
                </a:ext>
              </a:extLst>
            </p:cNvPr>
            <p:cNvSpPr txBox="1"/>
            <p:nvPr/>
          </p:nvSpPr>
          <p:spPr>
            <a:xfrm>
              <a:off x="8366193" y="3730858"/>
              <a:ext cx="627550" cy="153888"/>
            </a:xfrm>
            <a:prstGeom prst="rect">
              <a:avLst/>
            </a:prstGeom>
            <a:solidFill>
              <a:srgbClr val="333399"/>
            </a:solidFill>
            <a:ln w="6096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195"/>
                </a:lnSpc>
              </a:pP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p</a:t>
              </a:r>
              <a:endParaRPr sz="2000">
                <a:cs typeface="Times New Roman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C8EBA9FB-D1EF-A244-ADEE-50325BEA46B1}"/>
                </a:ext>
              </a:extLst>
            </p:cNvPr>
            <p:cNvSpPr txBox="1"/>
            <p:nvPr/>
          </p:nvSpPr>
          <p:spPr>
            <a:xfrm>
              <a:off x="8373168" y="2749279"/>
              <a:ext cx="627550" cy="173509"/>
            </a:xfrm>
            <a:prstGeom prst="rect">
              <a:avLst/>
            </a:prstGeom>
            <a:solidFill>
              <a:srgbClr val="333399"/>
            </a:solidFill>
            <a:ln w="6096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270" algn="ctr">
                <a:lnSpc>
                  <a:spcPts val="1100"/>
                </a:lnSpc>
              </a:pP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i</a:t>
              </a:r>
              <a:endParaRPr sz="2000" dirty="0">
                <a:cs typeface="Times New Roman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89EBD70-3CA7-AB4E-B98B-D739E2D47926}"/>
                </a:ext>
              </a:extLst>
            </p:cNvPr>
            <p:cNvSpPr txBox="1"/>
            <p:nvPr/>
          </p:nvSpPr>
          <p:spPr>
            <a:xfrm>
              <a:off x="8459745" y="4585838"/>
              <a:ext cx="461947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e</a:t>
              </a:r>
              <a:r>
                <a:rPr sz="2000" spc="-10" dirty="0">
                  <a:solidFill>
                    <a:srgbClr val="FFCC00"/>
                  </a:solidFill>
                  <a:cs typeface="Times New Roman"/>
                </a:rPr>
                <a:t>x</a:t>
              </a: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it</a:t>
              </a:r>
              <a:endParaRPr sz="2000">
                <a:cs typeface="Times New Roman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C96A1249-BD13-474A-A08A-14CE662F57BD}"/>
                </a:ext>
              </a:extLst>
            </p:cNvPr>
            <p:cNvSpPr/>
            <p:nvPr/>
          </p:nvSpPr>
          <p:spPr>
            <a:xfrm>
              <a:off x="8425464" y="4126265"/>
              <a:ext cx="270195" cy="268807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18110" y="0"/>
                  </a:moveTo>
                  <a:lnTo>
                    <a:pt x="118110" y="5587"/>
                  </a:lnTo>
                  <a:lnTo>
                    <a:pt x="116459" y="11048"/>
                  </a:lnTo>
                  <a:lnTo>
                    <a:pt x="114935" y="16636"/>
                  </a:lnTo>
                  <a:lnTo>
                    <a:pt x="113411" y="21335"/>
                  </a:lnTo>
                  <a:lnTo>
                    <a:pt x="110236" y="26923"/>
                  </a:lnTo>
                  <a:lnTo>
                    <a:pt x="107061" y="31750"/>
                  </a:lnTo>
                  <a:lnTo>
                    <a:pt x="103124" y="35686"/>
                  </a:lnTo>
                  <a:lnTo>
                    <a:pt x="99187" y="40385"/>
                  </a:lnTo>
                  <a:lnTo>
                    <a:pt x="95250" y="44322"/>
                  </a:lnTo>
                  <a:lnTo>
                    <a:pt x="90550" y="47497"/>
                  </a:lnTo>
                  <a:lnTo>
                    <a:pt x="85851" y="50672"/>
                  </a:lnTo>
                  <a:lnTo>
                    <a:pt x="59054" y="58673"/>
                  </a:lnTo>
                  <a:lnTo>
                    <a:pt x="53594" y="58673"/>
                  </a:lnTo>
                  <a:lnTo>
                    <a:pt x="48006" y="60197"/>
                  </a:lnTo>
                  <a:lnTo>
                    <a:pt x="42545" y="61848"/>
                  </a:lnTo>
                  <a:lnTo>
                    <a:pt x="36957" y="63372"/>
                  </a:lnTo>
                  <a:lnTo>
                    <a:pt x="32258" y="66547"/>
                  </a:lnTo>
                  <a:lnTo>
                    <a:pt x="4699" y="96646"/>
                  </a:lnTo>
                  <a:lnTo>
                    <a:pt x="0" y="112521"/>
                  </a:lnTo>
                  <a:lnTo>
                    <a:pt x="0" y="11810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AFE410C5-0276-8348-8F21-D4BCB7C65A01}"/>
                </a:ext>
              </a:extLst>
            </p:cNvPr>
            <p:cNvSpPr/>
            <p:nvPr/>
          </p:nvSpPr>
          <p:spPr>
            <a:xfrm>
              <a:off x="8418201" y="4386112"/>
              <a:ext cx="305059" cy="317944"/>
            </a:xfrm>
            <a:custGeom>
              <a:avLst/>
              <a:gdLst/>
              <a:ahLst/>
              <a:cxnLst/>
              <a:rect l="l" t="t" r="r" b="b"/>
              <a:pathLst>
                <a:path w="133350" h="139700">
                  <a:moveTo>
                    <a:pt x="95631" y="105537"/>
                  </a:moveTo>
                  <a:lnTo>
                    <a:pt x="121285" y="139573"/>
                  </a:lnTo>
                  <a:lnTo>
                    <a:pt x="127483" y="118110"/>
                  </a:lnTo>
                  <a:lnTo>
                    <a:pt x="115697" y="118110"/>
                  </a:lnTo>
                  <a:lnTo>
                    <a:pt x="114046" y="116967"/>
                  </a:lnTo>
                  <a:lnTo>
                    <a:pt x="113537" y="115316"/>
                  </a:lnTo>
                  <a:lnTo>
                    <a:pt x="113451" y="114971"/>
                  </a:lnTo>
                  <a:lnTo>
                    <a:pt x="112091" y="112577"/>
                  </a:lnTo>
                  <a:lnTo>
                    <a:pt x="95631" y="105537"/>
                  </a:lnTo>
                  <a:close/>
                </a:path>
                <a:path w="133350" h="139700">
                  <a:moveTo>
                    <a:pt x="113451" y="114971"/>
                  </a:moveTo>
                  <a:lnTo>
                    <a:pt x="113616" y="115570"/>
                  </a:lnTo>
                  <a:lnTo>
                    <a:pt x="114046" y="116967"/>
                  </a:lnTo>
                  <a:lnTo>
                    <a:pt x="115697" y="118110"/>
                  </a:lnTo>
                  <a:lnTo>
                    <a:pt x="117475" y="117602"/>
                  </a:lnTo>
                  <a:lnTo>
                    <a:pt x="119125" y="117221"/>
                  </a:lnTo>
                  <a:lnTo>
                    <a:pt x="120069" y="115570"/>
                  </a:lnTo>
                  <a:lnTo>
                    <a:pt x="113791" y="115570"/>
                  </a:lnTo>
                  <a:lnTo>
                    <a:pt x="113451" y="114971"/>
                  </a:lnTo>
                  <a:close/>
                </a:path>
                <a:path w="133350" h="139700">
                  <a:moveTo>
                    <a:pt x="133096" y="98679"/>
                  </a:moveTo>
                  <a:lnTo>
                    <a:pt x="119134" y="112207"/>
                  </a:lnTo>
                  <a:lnTo>
                    <a:pt x="119379" y="112649"/>
                  </a:lnTo>
                  <a:lnTo>
                    <a:pt x="119507" y="113030"/>
                  </a:lnTo>
                  <a:lnTo>
                    <a:pt x="119634" y="113284"/>
                  </a:lnTo>
                  <a:lnTo>
                    <a:pt x="119992" y="114808"/>
                  </a:lnTo>
                  <a:lnTo>
                    <a:pt x="120069" y="115570"/>
                  </a:lnTo>
                  <a:lnTo>
                    <a:pt x="119125" y="117221"/>
                  </a:lnTo>
                  <a:lnTo>
                    <a:pt x="117475" y="117602"/>
                  </a:lnTo>
                  <a:lnTo>
                    <a:pt x="115697" y="118110"/>
                  </a:lnTo>
                  <a:lnTo>
                    <a:pt x="127483" y="118110"/>
                  </a:lnTo>
                  <a:lnTo>
                    <a:pt x="133096" y="98679"/>
                  </a:lnTo>
                  <a:close/>
                </a:path>
                <a:path w="133350" h="139700">
                  <a:moveTo>
                    <a:pt x="113411" y="114808"/>
                  </a:moveTo>
                  <a:lnTo>
                    <a:pt x="113451" y="114971"/>
                  </a:lnTo>
                  <a:lnTo>
                    <a:pt x="113791" y="115570"/>
                  </a:lnTo>
                  <a:lnTo>
                    <a:pt x="113411" y="114808"/>
                  </a:lnTo>
                  <a:close/>
                </a:path>
                <a:path w="133350" h="139700">
                  <a:moveTo>
                    <a:pt x="119992" y="114808"/>
                  </a:moveTo>
                  <a:lnTo>
                    <a:pt x="113411" y="114808"/>
                  </a:lnTo>
                  <a:lnTo>
                    <a:pt x="113791" y="115570"/>
                  </a:lnTo>
                  <a:lnTo>
                    <a:pt x="120069" y="115570"/>
                  </a:lnTo>
                  <a:lnTo>
                    <a:pt x="119992" y="114808"/>
                  </a:lnTo>
                  <a:close/>
                </a:path>
                <a:path w="133350" h="139700">
                  <a:moveTo>
                    <a:pt x="112091" y="112577"/>
                  </a:moveTo>
                  <a:lnTo>
                    <a:pt x="113451" y="114971"/>
                  </a:lnTo>
                  <a:lnTo>
                    <a:pt x="113411" y="114808"/>
                  </a:lnTo>
                  <a:lnTo>
                    <a:pt x="119992" y="114808"/>
                  </a:lnTo>
                  <a:lnTo>
                    <a:pt x="119932" y="114554"/>
                  </a:lnTo>
                  <a:lnTo>
                    <a:pt x="116712" y="114554"/>
                  </a:lnTo>
                  <a:lnTo>
                    <a:pt x="112091" y="112577"/>
                  </a:lnTo>
                  <a:close/>
                </a:path>
                <a:path w="133350" h="139700">
                  <a:moveTo>
                    <a:pt x="104136" y="89662"/>
                  </a:moveTo>
                  <a:lnTo>
                    <a:pt x="96012" y="89662"/>
                  </a:lnTo>
                  <a:lnTo>
                    <a:pt x="103886" y="99314"/>
                  </a:lnTo>
                  <a:lnTo>
                    <a:pt x="107696" y="104648"/>
                  </a:lnTo>
                  <a:lnTo>
                    <a:pt x="110616" y="109982"/>
                  </a:lnTo>
                  <a:lnTo>
                    <a:pt x="112091" y="112577"/>
                  </a:lnTo>
                  <a:lnTo>
                    <a:pt x="116712" y="114554"/>
                  </a:lnTo>
                  <a:lnTo>
                    <a:pt x="119134" y="112207"/>
                  </a:lnTo>
                  <a:lnTo>
                    <a:pt x="116204" y="106934"/>
                  </a:lnTo>
                  <a:lnTo>
                    <a:pt x="112775" y="100965"/>
                  </a:lnTo>
                  <a:lnTo>
                    <a:pt x="108712" y="95250"/>
                  </a:lnTo>
                  <a:lnTo>
                    <a:pt x="104136" y="89662"/>
                  </a:lnTo>
                  <a:close/>
                </a:path>
                <a:path w="133350" h="139700">
                  <a:moveTo>
                    <a:pt x="119134" y="112207"/>
                  </a:moveTo>
                  <a:lnTo>
                    <a:pt x="116712" y="114554"/>
                  </a:lnTo>
                  <a:lnTo>
                    <a:pt x="119932" y="114554"/>
                  </a:lnTo>
                  <a:lnTo>
                    <a:pt x="119634" y="113284"/>
                  </a:lnTo>
                  <a:lnTo>
                    <a:pt x="119507" y="113030"/>
                  </a:lnTo>
                  <a:lnTo>
                    <a:pt x="119340" y="112577"/>
                  </a:lnTo>
                  <a:lnTo>
                    <a:pt x="119134" y="112207"/>
                  </a:lnTo>
                  <a:close/>
                </a:path>
                <a:path w="133350" h="139700">
                  <a:moveTo>
                    <a:pt x="96819" y="82169"/>
                  </a:moveTo>
                  <a:lnTo>
                    <a:pt x="86995" y="82169"/>
                  </a:lnTo>
                  <a:lnTo>
                    <a:pt x="87375" y="82423"/>
                  </a:lnTo>
                  <a:lnTo>
                    <a:pt x="91694" y="86106"/>
                  </a:lnTo>
                  <a:lnTo>
                    <a:pt x="96392" y="90170"/>
                  </a:lnTo>
                  <a:lnTo>
                    <a:pt x="96012" y="89662"/>
                  </a:lnTo>
                  <a:lnTo>
                    <a:pt x="104136" y="89662"/>
                  </a:lnTo>
                  <a:lnTo>
                    <a:pt x="100837" y="85725"/>
                  </a:lnTo>
                  <a:lnTo>
                    <a:pt x="100584" y="85344"/>
                  </a:lnTo>
                  <a:lnTo>
                    <a:pt x="96819" y="82169"/>
                  </a:lnTo>
                  <a:close/>
                </a:path>
                <a:path w="133350" h="139700">
                  <a:moveTo>
                    <a:pt x="87131" y="82283"/>
                  </a:moveTo>
                  <a:lnTo>
                    <a:pt x="87298" y="82423"/>
                  </a:lnTo>
                  <a:lnTo>
                    <a:pt x="87131" y="82283"/>
                  </a:lnTo>
                  <a:close/>
                </a:path>
                <a:path w="133350" h="139700">
                  <a:moveTo>
                    <a:pt x="86995" y="82169"/>
                  </a:moveTo>
                  <a:lnTo>
                    <a:pt x="87131" y="82283"/>
                  </a:lnTo>
                  <a:lnTo>
                    <a:pt x="87375" y="82423"/>
                  </a:lnTo>
                  <a:lnTo>
                    <a:pt x="86995" y="82169"/>
                  </a:lnTo>
                  <a:close/>
                </a:path>
                <a:path w="133350" h="139700">
                  <a:moveTo>
                    <a:pt x="90550" y="76962"/>
                  </a:moveTo>
                  <a:lnTo>
                    <a:pt x="77342" y="76962"/>
                  </a:lnTo>
                  <a:lnTo>
                    <a:pt x="77850" y="77216"/>
                  </a:lnTo>
                  <a:lnTo>
                    <a:pt x="82041" y="79375"/>
                  </a:lnTo>
                  <a:lnTo>
                    <a:pt x="87131" y="82283"/>
                  </a:lnTo>
                  <a:lnTo>
                    <a:pt x="86995" y="82169"/>
                  </a:lnTo>
                  <a:lnTo>
                    <a:pt x="96819" y="82169"/>
                  </a:lnTo>
                  <a:lnTo>
                    <a:pt x="90912" y="77206"/>
                  </a:lnTo>
                  <a:lnTo>
                    <a:pt x="90677" y="77089"/>
                  </a:lnTo>
                  <a:close/>
                </a:path>
                <a:path w="133350" h="139700">
                  <a:moveTo>
                    <a:pt x="77818" y="77206"/>
                  </a:moveTo>
                  <a:close/>
                </a:path>
                <a:path w="133350" h="139700">
                  <a:moveTo>
                    <a:pt x="4952" y="0"/>
                  </a:moveTo>
                  <a:lnTo>
                    <a:pt x="1397" y="0"/>
                  </a:lnTo>
                  <a:lnTo>
                    <a:pt x="0" y="1397"/>
                  </a:lnTo>
                  <a:lnTo>
                    <a:pt x="11429" y="41402"/>
                  </a:lnTo>
                  <a:lnTo>
                    <a:pt x="18669" y="52070"/>
                  </a:lnTo>
                  <a:lnTo>
                    <a:pt x="18796" y="52324"/>
                  </a:lnTo>
                  <a:lnTo>
                    <a:pt x="19050" y="52450"/>
                  </a:lnTo>
                  <a:lnTo>
                    <a:pt x="19176" y="52705"/>
                  </a:lnTo>
                  <a:lnTo>
                    <a:pt x="24002" y="56642"/>
                  </a:lnTo>
                  <a:lnTo>
                    <a:pt x="28701" y="60579"/>
                  </a:lnTo>
                  <a:lnTo>
                    <a:pt x="33400" y="64643"/>
                  </a:lnTo>
                  <a:lnTo>
                    <a:pt x="38353" y="67945"/>
                  </a:lnTo>
                  <a:lnTo>
                    <a:pt x="38608" y="68072"/>
                  </a:lnTo>
                  <a:lnTo>
                    <a:pt x="38862" y="68325"/>
                  </a:lnTo>
                  <a:lnTo>
                    <a:pt x="44450" y="70739"/>
                  </a:lnTo>
                  <a:lnTo>
                    <a:pt x="50291" y="72390"/>
                  </a:lnTo>
                  <a:lnTo>
                    <a:pt x="61722" y="74041"/>
                  </a:lnTo>
                  <a:lnTo>
                    <a:pt x="67310" y="74930"/>
                  </a:lnTo>
                  <a:lnTo>
                    <a:pt x="72771" y="75692"/>
                  </a:lnTo>
                  <a:lnTo>
                    <a:pt x="77818" y="77206"/>
                  </a:lnTo>
                  <a:lnTo>
                    <a:pt x="77342" y="76962"/>
                  </a:lnTo>
                  <a:lnTo>
                    <a:pt x="90550" y="76962"/>
                  </a:lnTo>
                  <a:lnTo>
                    <a:pt x="84962" y="73660"/>
                  </a:lnTo>
                  <a:lnTo>
                    <a:pt x="80137" y="71374"/>
                  </a:lnTo>
                  <a:lnTo>
                    <a:pt x="79883" y="71120"/>
                  </a:lnTo>
                  <a:lnTo>
                    <a:pt x="79628" y="71120"/>
                  </a:lnTo>
                  <a:lnTo>
                    <a:pt x="73660" y="69469"/>
                  </a:lnTo>
                  <a:lnTo>
                    <a:pt x="68199" y="68580"/>
                  </a:lnTo>
                  <a:lnTo>
                    <a:pt x="57150" y="67056"/>
                  </a:lnTo>
                  <a:lnTo>
                    <a:pt x="52070" y="66294"/>
                  </a:lnTo>
                  <a:lnTo>
                    <a:pt x="46989" y="64897"/>
                  </a:lnTo>
                  <a:lnTo>
                    <a:pt x="41990" y="62738"/>
                  </a:lnTo>
                  <a:lnTo>
                    <a:pt x="41401" y="62484"/>
                  </a:lnTo>
                  <a:lnTo>
                    <a:pt x="37464" y="59817"/>
                  </a:lnTo>
                  <a:lnTo>
                    <a:pt x="32765" y="55753"/>
                  </a:lnTo>
                  <a:lnTo>
                    <a:pt x="28066" y="51816"/>
                  </a:lnTo>
                  <a:lnTo>
                    <a:pt x="24102" y="48387"/>
                  </a:lnTo>
                  <a:lnTo>
                    <a:pt x="23875" y="48387"/>
                  </a:lnTo>
                  <a:lnTo>
                    <a:pt x="23460" y="47867"/>
                  </a:lnTo>
                  <a:lnTo>
                    <a:pt x="19938" y="42925"/>
                  </a:lnTo>
                  <a:lnTo>
                    <a:pt x="17017" y="38354"/>
                  </a:lnTo>
                  <a:lnTo>
                    <a:pt x="13842" y="32893"/>
                  </a:lnTo>
                  <a:lnTo>
                    <a:pt x="11038" y="27050"/>
                  </a:lnTo>
                  <a:lnTo>
                    <a:pt x="9398" y="21590"/>
                  </a:lnTo>
                  <a:lnTo>
                    <a:pt x="7874" y="15113"/>
                  </a:lnTo>
                  <a:lnTo>
                    <a:pt x="6421" y="9525"/>
                  </a:lnTo>
                  <a:lnTo>
                    <a:pt x="6350" y="1397"/>
                  </a:lnTo>
                  <a:lnTo>
                    <a:pt x="4952" y="0"/>
                  </a:lnTo>
                  <a:close/>
                </a:path>
                <a:path w="133350" h="139700">
                  <a:moveTo>
                    <a:pt x="41401" y="62484"/>
                  </a:moveTo>
                  <a:lnTo>
                    <a:pt x="41910" y="62738"/>
                  </a:lnTo>
                  <a:lnTo>
                    <a:pt x="41756" y="62636"/>
                  </a:lnTo>
                  <a:lnTo>
                    <a:pt x="41401" y="62484"/>
                  </a:lnTo>
                  <a:close/>
                </a:path>
                <a:path w="133350" h="139700">
                  <a:moveTo>
                    <a:pt x="41756" y="62636"/>
                  </a:moveTo>
                  <a:lnTo>
                    <a:pt x="41910" y="62738"/>
                  </a:lnTo>
                  <a:lnTo>
                    <a:pt x="41756" y="62636"/>
                  </a:lnTo>
                  <a:close/>
                </a:path>
                <a:path w="133350" h="139700">
                  <a:moveTo>
                    <a:pt x="41523" y="62484"/>
                  </a:moveTo>
                  <a:lnTo>
                    <a:pt x="41756" y="62636"/>
                  </a:lnTo>
                  <a:lnTo>
                    <a:pt x="41523" y="62484"/>
                  </a:lnTo>
                  <a:close/>
                </a:path>
                <a:path w="133350" h="139700">
                  <a:moveTo>
                    <a:pt x="23367" y="47752"/>
                  </a:moveTo>
                  <a:lnTo>
                    <a:pt x="23875" y="48387"/>
                  </a:lnTo>
                  <a:lnTo>
                    <a:pt x="23501" y="47867"/>
                  </a:lnTo>
                  <a:lnTo>
                    <a:pt x="23367" y="47752"/>
                  </a:lnTo>
                  <a:close/>
                </a:path>
                <a:path w="133350" h="139700">
                  <a:moveTo>
                    <a:pt x="23501" y="47867"/>
                  </a:moveTo>
                  <a:lnTo>
                    <a:pt x="23875" y="48387"/>
                  </a:lnTo>
                  <a:lnTo>
                    <a:pt x="24102" y="48387"/>
                  </a:lnTo>
                  <a:lnTo>
                    <a:pt x="23501" y="47867"/>
                  </a:lnTo>
                  <a:close/>
                </a:path>
                <a:path w="133350" h="139700">
                  <a:moveTo>
                    <a:pt x="23418" y="47752"/>
                  </a:moveTo>
                  <a:close/>
                </a:path>
                <a:path w="133350" h="139700">
                  <a:moveTo>
                    <a:pt x="10795" y="26543"/>
                  </a:moveTo>
                  <a:lnTo>
                    <a:pt x="10922" y="27050"/>
                  </a:lnTo>
                  <a:lnTo>
                    <a:pt x="10795" y="26543"/>
                  </a:lnTo>
                  <a:close/>
                </a:path>
                <a:path w="133350" h="139700">
                  <a:moveTo>
                    <a:pt x="6350" y="9251"/>
                  </a:moveTo>
                  <a:lnTo>
                    <a:pt x="6350" y="9525"/>
                  </a:lnTo>
                  <a:lnTo>
                    <a:pt x="6350" y="9251"/>
                  </a:lnTo>
                  <a:close/>
                </a:path>
                <a:path w="133350" h="139700">
                  <a:moveTo>
                    <a:pt x="6350" y="8763"/>
                  </a:moveTo>
                  <a:lnTo>
                    <a:pt x="6350" y="9251"/>
                  </a:lnTo>
                  <a:lnTo>
                    <a:pt x="6350" y="8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D5868ECE-BC11-1947-AE08-652A9E37BD92}"/>
                </a:ext>
              </a:extLst>
            </p:cNvPr>
            <p:cNvSpPr txBox="1"/>
            <p:nvPr/>
          </p:nvSpPr>
          <p:spPr>
            <a:xfrm>
              <a:off x="9091362" y="3681722"/>
              <a:ext cx="1063349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p pdom</a:t>
              </a:r>
              <a:r>
                <a:rPr sz="2000" spc="-80" dirty="0">
                  <a:solidFill>
                    <a:srgbClr val="FFCC00"/>
                  </a:solidFill>
                  <a:cs typeface="Times New Roman"/>
                </a:rPr>
                <a:t> </a:t>
              </a: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i</a:t>
              </a:r>
              <a:endParaRPr sz="2000" dirty="0">
                <a:cs typeface="Times New Roman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9EEC8A5F-2FF9-8741-B344-4F3C160BF1F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ED7D31"/>
                </a:solidFill>
              </a:rPr>
              <a:t>Dominators</a:t>
            </a:r>
            <a:endParaRPr 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7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359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D7D31"/>
                </a:solidFill>
              </a:rPr>
              <a:t>Identifying Natural Loops and Dominators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1825625"/>
            <a:ext cx="10515600" cy="4351338"/>
          </a:xfrm>
        </p:spPr>
        <p:txBody>
          <a:bodyPr/>
          <a:lstStyle/>
          <a:p>
            <a:r>
              <a:rPr lang="en-US" dirty="0"/>
              <a:t>Back Edge</a:t>
            </a:r>
          </a:p>
          <a:p>
            <a:pPr lvl="1"/>
            <a:r>
              <a:rPr lang="en-US" spc="5" dirty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</a:rPr>
              <a:t>back edge </a:t>
            </a:r>
            <a:r>
              <a:rPr lang="en-US" dirty="0">
                <a:latin typeface="Times New Roman"/>
                <a:cs typeface="Times New Roman"/>
              </a:rPr>
              <a:t>of a </a:t>
            </a:r>
            <a:r>
              <a:rPr lang="en-US" spc="-5" dirty="0">
                <a:latin typeface="Times New Roman"/>
                <a:cs typeface="Times New Roman"/>
              </a:rPr>
              <a:t>natural loop </a:t>
            </a:r>
            <a:r>
              <a:rPr lang="en-US" dirty="0">
                <a:latin typeface="Times New Roman"/>
                <a:cs typeface="Times New Roman"/>
              </a:rPr>
              <a:t>is one </a:t>
            </a:r>
            <a:r>
              <a:rPr lang="en-US" spc="-5" dirty="0">
                <a:latin typeface="Times New Roman"/>
                <a:cs typeface="Times New Roman"/>
              </a:rPr>
              <a:t>whose target of the </a:t>
            </a:r>
            <a:r>
              <a:rPr lang="en-US" spc="-5">
                <a:latin typeface="Times New Roman"/>
                <a:cs typeface="Times New Roman"/>
              </a:rPr>
              <a:t>back edge dominates </a:t>
            </a:r>
            <a:r>
              <a:rPr lang="en-US" spc="-5" dirty="0">
                <a:latin typeface="Times New Roman"/>
                <a:cs typeface="Times New Roman"/>
              </a:rPr>
              <a:t>its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source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Natural Loop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b="1" dirty="0">
                <a:latin typeface="Times New Roman"/>
                <a:cs typeface="Times New Roman"/>
              </a:rPr>
              <a:t>natural loop </a:t>
            </a:r>
            <a:r>
              <a:rPr lang="en-US" dirty="0">
                <a:latin typeface="Times New Roman"/>
                <a:cs typeface="Times New Roman"/>
              </a:rPr>
              <a:t>of a back edge </a:t>
            </a:r>
            <a:r>
              <a:rPr lang="en-US" spc="-5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lang="en-US" spc="-5" dirty="0" err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lang="en-US" spc="-5" dirty="0" err="1">
                <a:solidFill>
                  <a:srgbClr val="FFFF00"/>
                </a:solidFill>
                <a:latin typeface="Symbol"/>
                <a:cs typeface="Symbol"/>
              </a:rPr>
              <a:t></a:t>
            </a:r>
            <a:r>
              <a:rPr lang="en-US" spc="-5" dirty="0" err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lang="en-US" spc="-5" dirty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lang="en-US" spc="-5" dirty="0">
                <a:latin typeface="Times New Roman"/>
                <a:cs typeface="Times New Roman"/>
              </a:rPr>
              <a:t>, where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lang="en-US" dirty="0">
                <a:solidFill>
                  <a:srgbClr val="008F00"/>
                </a:solidFill>
                <a:latin typeface="Times New Roman"/>
                <a:cs typeface="Times New Roman"/>
              </a:rPr>
              <a:t>  </a:t>
            </a:r>
            <a:r>
              <a:rPr lang="en-US" spc="-5" dirty="0">
                <a:latin typeface="Times New Roman"/>
                <a:cs typeface="Times New Roman"/>
              </a:rPr>
              <a:t>dominates </a:t>
            </a:r>
            <a:r>
              <a:rPr lang="en-US" spc="5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lang="en-US" spc="5" dirty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is the </a:t>
            </a:r>
            <a:r>
              <a:rPr lang="en-US" spc="-5" dirty="0">
                <a:latin typeface="Times New Roman"/>
                <a:cs typeface="Times New Roman"/>
              </a:rPr>
              <a:t>set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nodes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lang="en-US" dirty="0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such </a:t>
            </a:r>
            <a:r>
              <a:rPr lang="en-US" spc="-5" dirty="0">
                <a:latin typeface="Times New Roman"/>
                <a:cs typeface="Times New Roman"/>
              </a:rPr>
              <a:t>that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lang="en-US" dirty="0">
                <a:solidFill>
                  <a:srgbClr val="008F00"/>
                </a:solidFill>
                <a:latin typeface="Times New Roman"/>
                <a:cs typeface="Times New Roman"/>
              </a:rPr>
              <a:t>  </a:t>
            </a:r>
            <a:r>
              <a:rPr lang="en-US" spc="-5" dirty="0">
                <a:latin typeface="Times New Roman"/>
                <a:cs typeface="Times New Roman"/>
              </a:rPr>
              <a:t>dominates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lang="en-US" dirty="0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there </a:t>
            </a:r>
            <a:r>
              <a:rPr lang="en-US" dirty="0">
                <a:latin typeface="Times New Roman"/>
                <a:cs typeface="Times New Roman"/>
              </a:rPr>
              <a:t>is a </a:t>
            </a:r>
            <a:r>
              <a:rPr lang="en-US" spc="-5" dirty="0">
                <a:latin typeface="Times New Roman"/>
                <a:cs typeface="Times New Roman"/>
              </a:rPr>
              <a:t>path </a:t>
            </a:r>
            <a:r>
              <a:rPr lang="en-US" dirty="0">
                <a:latin typeface="Times New Roman"/>
                <a:cs typeface="Times New Roman"/>
              </a:rPr>
              <a:t>from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lang="en-US" dirty="0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5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lang="en-US" spc="5" dirty="0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  </a:t>
            </a:r>
            <a:r>
              <a:rPr lang="en-US" spc="-5" dirty="0">
                <a:latin typeface="Times New Roman"/>
                <a:cs typeface="Times New Roman"/>
              </a:rPr>
              <a:t>containing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</a:p>
          <a:p>
            <a:pPr lvl="1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1D50FA-0F49-A949-B1F6-77F678FA9ABD}"/>
              </a:ext>
            </a:extLst>
          </p:cNvPr>
          <p:cNvGrpSpPr/>
          <p:nvPr/>
        </p:nvGrpSpPr>
        <p:grpSpPr>
          <a:xfrm>
            <a:off x="7677151" y="4885576"/>
            <a:ext cx="1047750" cy="982300"/>
            <a:chOff x="4413503" y="6024372"/>
            <a:chExt cx="1047750" cy="982300"/>
          </a:xfrm>
        </p:grpSpPr>
        <p:sp>
          <p:nvSpPr>
            <p:cNvPr id="6" name="object 29">
              <a:extLst>
                <a:ext uri="{FF2B5EF4-FFF2-40B4-BE49-F238E27FC236}">
                  <a16:creationId xmlns:a16="http://schemas.microsoft.com/office/drawing/2014/main" id="{FA224C53-858B-BE4E-A350-22D47CB56FDA}"/>
                </a:ext>
              </a:extLst>
            </p:cNvPr>
            <p:cNvSpPr txBox="1"/>
            <p:nvPr/>
          </p:nvSpPr>
          <p:spPr>
            <a:xfrm>
              <a:off x="4413503" y="6024372"/>
              <a:ext cx="274320" cy="276999"/>
            </a:xfrm>
            <a:prstGeom prst="rect">
              <a:avLst/>
            </a:prstGeom>
            <a:solidFill>
              <a:srgbClr val="333399"/>
            </a:solidFill>
            <a:ln w="6096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pc="-5" dirty="0">
                  <a:solidFill>
                    <a:srgbClr val="FFCC00"/>
                  </a:solidFill>
                  <a:cs typeface="Times New Roman"/>
                </a:rPr>
                <a:t>t</a:t>
              </a:r>
              <a:endParaRPr dirty="0">
                <a:cs typeface="Times New Roman"/>
              </a:endParaRPr>
            </a:p>
          </p:txBody>
        </p:sp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7E1F21B9-9339-9F4C-BADA-01041AD3002D}"/>
                </a:ext>
              </a:extLst>
            </p:cNvPr>
            <p:cNvSpPr txBox="1"/>
            <p:nvPr/>
          </p:nvSpPr>
          <p:spPr>
            <a:xfrm>
              <a:off x="4417951" y="6698895"/>
              <a:ext cx="274320" cy="307777"/>
            </a:xfrm>
            <a:prstGeom prst="rect">
              <a:avLst/>
            </a:prstGeom>
            <a:solidFill>
              <a:srgbClr val="333399"/>
            </a:solidFill>
            <a:ln w="6096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2540" algn="ctr">
                <a:lnSpc>
                  <a:spcPts val="1100"/>
                </a:lnSpc>
              </a:pPr>
              <a:endParaRPr lang="en-US" spc="-5" dirty="0">
                <a:solidFill>
                  <a:srgbClr val="FFCC00"/>
                </a:solidFill>
                <a:cs typeface="Times New Roman"/>
              </a:endParaRPr>
            </a:p>
            <a:p>
              <a:pPr marL="2540" algn="ctr">
                <a:lnSpc>
                  <a:spcPts val="1100"/>
                </a:lnSpc>
              </a:pPr>
              <a:r>
                <a:rPr spc="-5" dirty="0">
                  <a:solidFill>
                    <a:srgbClr val="FFCC00"/>
                  </a:solidFill>
                  <a:cs typeface="Times New Roman"/>
                </a:rPr>
                <a:t>s</a:t>
              </a:r>
              <a:endParaRPr dirty="0">
                <a:cs typeface="Times New Roman"/>
              </a:endParaRPr>
            </a:p>
          </p:txBody>
        </p:sp>
        <p:sp>
          <p:nvSpPr>
            <p:cNvPr id="9" name="object 33">
              <a:extLst>
                <a:ext uri="{FF2B5EF4-FFF2-40B4-BE49-F238E27FC236}">
                  <a16:creationId xmlns:a16="http://schemas.microsoft.com/office/drawing/2014/main" id="{09CBC367-CA81-634E-A7D4-3A9BE74A52C0}"/>
                </a:ext>
              </a:extLst>
            </p:cNvPr>
            <p:cNvSpPr txBox="1"/>
            <p:nvPr/>
          </p:nvSpPr>
          <p:spPr>
            <a:xfrm>
              <a:off x="4925948" y="6227826"/>
              <a:ext cx="535305" cy="62773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back</a:t>
              </a:r>
              <a:r>
                <a:rPr sz="1000" spc="-90" dirty="0">
                  <a:solidFill>
                    <a:srgbClr val="FFCC00"/>
                  </a:solidFill>
                  <a:cs typeface="Times New Roman"/>
                </a:rPr>
                <a:t> </a:t>
              </a:r>
              <a:r>
                <a:rPr sz="2000" spc="-5" dirty="0">
                  <a:solidFill>
                    <a:srgbClr val="FFCC00"/>
                  </a:solidFill>
                  <a:cs typeface="Times New Roman"/>
                </a:rPr>
                <a:t>edge</a:t>
              </a:r>
              <a:endParaRPr sz="2000" dirty="0">
                <a:cs typeface="Times New Roman"/>
              </a:endParaRPr>
            </a:p>
          </p:txBody>
        </p:sp>
        <p:sp>
          <p:nvSpPr>
            <p:cNvPr id="10" name="object 34">
              <a:extLst>
                <a:ext uri="{FF2B5EF4-FFF2-40B4-BE49-F238E27FC236}">
                  <a16:creationId xmlns:a16="http://schemas.microsoft.com/office/drawing/2014/main" id="{7920BBF7-90C3-FC42-BEF3-80038A5B0A48}"/>
                </a:ext>
              </a:extLst>
            </p:cNvPr>
            <p:cNvSpPr/>
            <p:nvPr/>
          </p:nvSpPr>
          <p:spPr>
            <a:xfrm>
              <a:off x="4687822" y="6112764"/>
              <a:ext cx="197867" cy="742798"/>
            </a:xfrm>
            <a:custGeom>
              <a:avLst/>
              <a:gdLst/>
              <a:ahLst/>
              <a:cxnLst/>
              <a:rect l="l" t="t" r="r" b="b"/>
              <a:pathLst>
                <a:path w="199389" h="435609">
                  <a:moveTo>
                    <a:pt x="9525" y="435101"/>
                  </a:moveTo>
                  <a:lnTo>
                    <a:pt x="27177" y="424688"/>
                  </a:lnTo>
                  <a:lnTo>
                    <a:pt x="44703" y="414400"/>
                  </a:lnTo>
                  <a:lnTo>
                    <a:pt x="61467" y="403225"/>
                  </a:lnTo>
                  <a:lnTo>
                    <a:pt x="93472" y="382523"/>
                  </a:lnTo>
                  <a:lnTo>
                    <a:pt x="122174" y="360298"/>
                  </a:lnTo>
                  <a:lnTo>
                    <a:pt x="128524" y="354710"/>
                  </a:lnTo>
                  <a:lnTo>
                    <a:pt x="162940" y="314959"/>
                  </a:lnTo>
                  <a:lnTo>
                    <a:pt x="182879" y="279145"/>
                  </a:lnTo>
                  <a:lnTo>
                    <a:pt x="194817" y="240156"/>
                  </a:lnTo>
                  <a:lnTo>
                    <a:pt x="198882" y="210819"/>
                  </a:lnTo>
                  <a:lnTo>
                    <a:pt x="198882" y="194817"/>
                  </a:lnTo>
                  <a:lnTo>
                    <a:pt x="198882" y="180594"/>
                  </a:lnTo>
                  <a:lnTo>
                    <a:pt x="191642" y="139191"/>
                  </a:lnTo>
                  <a:lnTo>
                    <a:pt x="167639" y="97027"/>
                  </a:lnTo>
                  <a:lnTo>
                    <a:pt x="150875" y="79501"/>
                  </a:lnTo>
                  <a:lnTo>
                    <a:pt x="134112" y="62864"/>
                  </a:lnTo>
                  <a:lnTo>
                    <a:pt x="125349" y="54101"/>
                  </a:lnTo>
                  <a:lnTo>
                    <a:pt x="115824" y="46100"/>
                  </a:lnTo>
                  <a:lnTo>
                    <a:pt x="106172" y="37337"/>
                  </a:lnTo>
                  <a:lnTo>
                    <a:pt x="66294" y="10287"/>
                  </a:lnTo>
                  <a:lnTo>
                    <a:pt x="49529" y="3175"/>
                  </a:lnTo>
                  <a:lnTo>
                    <a:pt x="41528" y="762"/>
                  </a:lnTo>
                  <a:lnTo>
                    <a:pt x="34289" y="0"/>
                  </a:lnTo>
                  <a:lnTo>
                    <a:pt x="27177" y="0"/>
                  </a:lnTo>
                  <a:lnTo>
                    <a:pt x="13588" y="2412"/>
                  </a:lnTo>
                  <a:lnTo>
                    <a:pt x="0" y="5587"/>
                  </a:lnTo>
                </a:path>
              </a:pathLst>
            </a:custGeom>
            <a:ln w="609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46DA7C-5E6E-5941-9A64-B61F22BD5DD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814311" y="5162575"/>
            <a:ext cx="4448" cy="397524"/>
          </a:xfrm>
          <a:prstGeom prst="straightConnector1">
            <a:avLst/>
          </a:prstGeom>
          <a:ln w="6096">
            <a:solidFill>
              <a:srgbClr val="FFCC00"/>
            </a:solidFill>
          </a:ln>
        </p:spPr>
      </p:cxnSp>
    </p:spTree>
    <p:extLst>
      <p:ext uri="{BB962C8B-B14F-4D97-AF65-F5344CB8AC3E}">
        <p14:creationId xmlns:p14="http://schemas.microsoft.com/office/powerpoint/2010/main" val="361475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D7D31"/>
                </a:solidFill>
              </a:rPr>
              <a:t>Reducibility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95"/>
            <a:ext cx="10515600" cy="4612568"/>
          </a:xfrm>
        </p:spPr>
        <p:txBody>
          <a:bodyPr>
            <a:noAutofit/>
          </a:bodyPr>
          <a:lstStyle/>
          <a:p>
            <a:pPr marL="112395" marR="154940" indent="0">
              <a:lnSpc>
                <a:spcPts val="1080"/>
              </a:lnSpc>
              <a:spcBef>
                <a:spcPts val="254"/>
              </a:spcBef>
              <a:buNone/>
              <a:tabLst>
                <a:tab pos="231775" algn="l"/>
              </a:tabLst>
            </a:pPr>
            <a:endParaRPr lang="en-US" sz="2400" dirty="0">
              <a:cs typeface="Times New Roman" panose="02020603050405020304" pitchFamily="18" charset="0"/>
            </a:endParaRPr>
          </a:p>
          <a:p>
            <a:pPr marL="398145" marR="154940" indent="-285750">
              <a:lnSpc>
                <a:spcPts val="1080"/>
              </a:lnSpc>
              <a:spcBef>
                <a:spcPts val="254"/>
              </a:spcBef>
              <a:tabLst>
                <a:tab pos="231775" algn="l"/>
              </a:tabLst>
            </a:pPr>
            <a:r>
              <a:rPr lang="en-US" sz="2400" spc="5" dirty="0">
                <a:cs typeface="Times New Roman" panose="02020603050405020304" pitchFamily="18" charset="0"/>
              </a:rPr>
              <a:t>A </a:t>
            </a:r>
            <a:r>
              <a:rPr lang="en-US" sz="2400" dirty="0">
                <a:cs typeface="Times New Roman" panose="02020603050405020304" pitchFamily="18" charset="0"/>
              </a:rPr>
              <a:t>CFG is </a:t>
            </a:r>
            <a:r>
              <a:rPr lang="en-US" sz="2400" b="1" spc="-5" dirty="0">
                <a:solidFill>
                  <a:srgbClr val="FFFF00"/>
                </a:solidFill>
                <a:cs typeface="Times New Roman" panose="02020603050405020304" pitchFamily="18" charset="0"/>
              </a:rPr>
              <a:t>reducible</a:t>
            </a:r>
            <a:r>
              <a:rPr lang="en-US" sz="2400" b="1" spc="-5" dirty="0">
                <a:solidFill>
                  <a:srgbClr val="024CD6"/>
                </a:solidFill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cs typeface="Times New Roman" panose="02020603050405020304" pitchFamily="18" charset="0"/>
              </a:rPr>
              <a:t>(well-structured) </a:t>
            </a:r>
            <a:r>
              <a:rPr lang="en-US" sz="2400" dirty="0">
                <a:cs typeface="Times New Roman" panose="02020603050405020304" pitchFamily="18" charset="0"/>
              </a:rPr>
              <a:t>if </a:t>
            </a:r>
            <a:r>
              <a:rPr lang="en-US" sz="2400" spc="5" dirty="0">
                <a:cs typeface="Times New Roman" panose="02020603050405020304" pitchFamily="18" charset="0"/>
              </a:rPr>
              <a:t>we </a:t>
            </a:r>
            <a:r>
              <a:rPr lang="en-US" sz="2400" dirty="0">
                <a:cs typeface="Times New Roman" panose="02020603050405020304" pitchFamily="18" charset="0"/>
              </a:rPr>
              <a:t>can </a:t>
            </a:r>
            <a:r>
              <a:rPr lang="en-US" sz="2400" spc="-5" dirty="0">
                <a:cs typeface="Times New Roman" panose="02020603050405020304" pitchFamily="18" charset="0"/>
              </a:rPr>
              <a:t>partition its edges into  two </a:t>
            </a:r>
          </a:p>
          <a:p>
            <a:pPr marL="398145" marR="154940" indent="-285750">
              <a:lnSpc>
                <a:spcPts val="1080"/>
              </a:lnSpc>
              <a:spcBef>
                <a:spcPts val="254"/>
              </a:spcBef>
              <a:tabLst>
                <a:tab pos="231775" algn="l"/>
              </a:tabLst>
            </a:pPr>
            <a:endParaRPr lang="en-US" sz="2400" spc="-5" dirty="0">
              <a:cs typeface="Times New Roman" panose="02020603050405020304" pitchFamily="18" charset="0"/>
            </a:endParaRPr>
          </a:p>
          <a:p>
            <a:pPr marL="112395" marR="154940" indent="0">
              <a:lnSpc>
                <a:spcPts val="1080"/>
              </a:lnSpc>
              <a:spcBef>
                <a:spcPts val="254"/>
              </a:spcBef>
              <a:buNone/>
              <a:tabLst>
                <a:tab pos="231775" algn="l"/>
              </a:tabLst>
            </a:pPr>
            <a:r>
              <a:rPr lang="en-US" sz="2400" spc="-5" dirty="0">
                <a:cs typeface="Times New Roman" panose="02020603050405020304" pitchFamily="18" charset="0"/>
              </a:rPr>
              <a:t>disjoint sets, </a:t>
            </a:r>
            <a:r>
              <a:rPr lang="en-US" sz="2400" dirty="0">
                <a:cs typeface="Times New Roman" panose="02020603050405020304" pitchFamily="18" charset="0"/>
              </a:rPr>
              <a:t>the </a:t>
            </a:r>
            <a:r>
              <a:rPr lang="en-US" sz="2400" b="1" spc="-5" dirty="0">
                <a:solidFill>
                  <a:srgbClr val="FFFF00"/>
                </a:solidFill>
                <a:cs typeface="Times New Roman" panose="02020603050405020304" pitchFamily="18" charset="0"/>
              </a:rPr>
              <a:t>forward edges </a:t>
            </a:r>
            <a:r>
              <a:rPr lang="en-US" sz="2400" spc="-5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and the </a:t>
            </a:r>
            <a:r>
              <a:rPr lang="en-US" sz="2400" b="1" dirty="0">
                <a:solidFill>
                  <a:srgbClr val="FFFF00"/>
                </a:solidFill>
                <a:cs typeface="Times New Roman" panose="02020603050405020304" pitchFamily="18" charset="0"/>
              </a:rPr>
              <a:t>back</a:t>
            </a:r>
            <a:r>
              <a:rPr lang="en-US" sz="2400" b="1" dirty="0">
                <a:solidFill>
                  <a:srgbClr val="024CD6"/>
                </a:solidFill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cs typeface="Times New Roman" panose="02020603050405020304" pitchFamily="18" charset="0"/>
              </a:rPr>
              <a:t>edges, </a:t>
            </a:r>
            <a:r>
              <a:rPr lang="en-US" sz="2400" dirty="0">
                <a:cs typeface="Times New Roman" panose="02020603050405020304" pitchFamily="18" charset="0"/>
              </a:rPr>
              <a:t>such</a:t>
            </a:r>
            <a:r>
              <a:rPr lang="en-US" sz="2400" spc="50" dirty="0"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cs typeface="Times New Roman" panose="02020603050405020304" pitchFamily="18" charset="0"/>
              </a:rPr>
              <a:t>that</a:t>
            </a:r>
          </a:p>
          <a:p>
            <a:pPr marL="569595" marR="154940" lvl="1" indent="0">
              <a:lnSpc>
                <a:spcPts val="1080"/>
              </a:lnSpc>
              <a:spcBef>
                <a:spcPts val="254"/>
              </a:spcBef>
              <a:buNone/>
              <a:tabLst>
                <a:tab pos="231775" algn="l"/>
              </a:tabLst>
            </a:pPr>
            <a:endParaRPr lang="en-US" sz="1200" spc="-5" dirty="0">
              <a:cs typeface="Times New Roman" panose="02020603050405020304" pitchFamily="18" charset="0"/>
            </a:endParaRPr>
          </a:p>
          <a:p>
            <a:pPr marL="912495" marR="154940" lvl="1" indent="-342900">
              <a:lnSpc>
                <a:spcPct val="100000"/>
              </a:lnSpc>
              <a:spcBef>
                <a:spcPts val="254"/>
              </a:spcBef>
              <a:buFont typeface="Wingdings" pitchFamily="2" charset="2"/>
              <a:buChar char="§"/>
              <a:tabLst>
                <a:tab pos="231775" algn="l"/>
              </a:tabLst>
            </a:pP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cs typeface="Times New Roman" panose="02020603050405020304" pitchFamily="18" charset="0"/>
              </a:rPr>
              <a:t>forward edges </a:t>
            </a:r>
            <a:r>
              <a:rPr lang="en-US" sz="2000" dirty="0">
                <a:cs typeface="Times New Roman" panose="02020603050405020304" pitchFamily="18" charset="0"/>
              </a:rPr>
              <a:t>form an </a:t>
            </a:r>
            <a:r>
              <a:rPr lang="en-US" sz="2000" spc="-5" dirty="0">
                <a:cs typeface="Times New Roman" panose="02020603050405020304" pitchFamily="18" charset="0"/>
              </a:rPr>
              <a:t>acyclic graph </a:t>
            </a:r>
            <a:r>
              <a:rPr lang="en-US" sz="2000" dirty="0"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cs typeface="Times New Roman" panose="02020603050405020304" pitchFamily="18" charset="0"/>
              </a:rPr>
              <a:t>which every </a:t>
            </a:r>
            <a:r>
              <a:rPr lang="en-US" sz="2000" dirty="0">
                <a:cs typeface="Times New Roman" panose="02020603050405020304" pitchFamily="18" charset="0"/>
              </a:rPr>
              <a:t>node can be  </a:t>
            </a:r>
            <a:r>
              <a:rPr lang="en-US" sz="2000" spc="-5" dirty="0">
                <a:cs typeface="Times New Roman" panose="02020603050405020304" pitchFamily="18" charset="0"/>
              </a:rPr>
              <a:t>reached </a:t>
            </a:r>
            <a:r>
              <a:rPr lang="en-US" sz="2000" dirty="0">
                <a:cs typeface="Times New Roman" panose="02020603050405020304" pitchFamily="18" charset="0"/>
              </a:rPr>
              <a:t>from the </a:t>
            </a:r>
            <a:r>
              <a:rPr lang="en-US" sz="2000" spc="-5" dirty="0">
                <a:cs typeface="Times New Roman" panose="02020603050405020304" pitchFamily="18" charset="0"/>
              </a:rPr>
              <a:t>entry</a:t>
            </a:r>
            <a:r>
              <a:rPr lang="en-US" sz="2000" spc="-70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node</a:t>
            </a:r>
          </a:p>
          <a:p>
            <a:pPr marL="912495" marR="154940" lvl="1" indent="-342900">
              <a:lnSpc>
                <a:spcPct val="100000"/>
              </a:lnSpc>
              <a:spcBef>
                <a:spcPts val="254"/>
              </a:spcBef>
              <a:buFont typeface="Wingdings" pitchFamily="2" charset="2"/>
              <a:buChar char="§"/>
              <a:tabLst>
                <a:tab pos="231775" algn="l"/>
              </a:tabLst>
            </a:pPr>
            <a:r>
              <a:rPr lang="en-US" sz="2000" dirty="0">
                <a:cs typeface="Times New Roman" panose="02020603050405020304" pitchFamily="18" charset="0"/>
              </a:rPr>
              <a:t>The back </a:t>
            </a:r>
            <a:r>
              <a:rPr lang="en-US" sz="2000" spc="-5" dirty="0">
                <a:cs typeface="Times New Roman" panose="02020603050405020304" pitchFamily="18" charset="0"/>
              </a:rPr>
              <a:t>edges consist only </a:t>
            </a:r>
            <a:r>
              <a:rPr lang="en-US" sz="2000" dirty="0">
                <a:cs typeface="Times New Roman" panose="02020603050405020304" pitchFamily="18" charset="0"/>
              </a:rPr>
              <a:t>of </a:t>
            </a:r>
            <a:r>
              <a:rPr lang="en-US" sz="2000" spc="-5" dirty="0">
                <a:cs typeface="Times New Roman" panose="02020603050405020304" pitchFamily="18" charset="0"/>
              </a:rPr>
              <a:t>edges whose targets dominate their  sources</a:t>
            </a:r>
          </a:p>
          <a:p>
            <a:pPr marL="912495" marR="154940" lvl="1" indent="-342900">
              <a:lnSpc>
                <a:spcPct val="100000"/>
              </a:lnSpc>
              <a:spcBef>
                <a:spcPts val="254"/>
              </a:spcBef>
              <a:buFont typeface="Wingdings" pitchFamily="2" charset="2"/>
              <a:buChar char="§"/>
              <a:tabLst>
                <a:tab pos="231775" algn="l"/>
              </a:tabLst>
            </a:pPr>
            <a:r>
              <a:rPr lang="en-US" sz="2000" spc="-5" dirty="0">
                <a:solidFill>
                  <a:srgbClr val="FFFFFF"/>
                </a:solidFill>
                <a:cs typeface="Times New Roman"/>
              </a:rPr>
              <a:t>  Non-natural </a:t>
            </a:r>
            <a:r>
              <a:rPr lang="en-US" sz="2000" dirty="0">
                <a:solidFill>
                  <a:srgbClr val="FFFFFF"/>
                </a:solidFill>
                <a:cs typeface="Times New Roman"/>
              </a:rPr>
              <a:t>loops </a:t>
            </a:r>
            <a:r>
              <a:rPr lang="en-US" sz="2000" dirty="0">
                <a:solidFill>
                  <a:srgbClr val="FFFFFF"/>
                </a:solidFill>
                <a:cs typeface="Times New Roman"/>
                <a:sym typeface="Wingdings" pitchFamily="2" charset="2"/>
              </a:rPr>
              <a:t></a:t>
            </a:r>
            <a:r>
              <a:rPr lang="en-US" sz="2000" spc="-5" dirty="0">
                <a:solidFill>
                  <a:srgbClr val="FFFFFF"/>
                </a:solidFill>
                <a:cs typeface="Times New Roman"/>
              </a:rPr>
              <a:t> irreducibility</a:t>
            </a:r>
            <a:endParaRPr lang="en-US" sz="2000" dirty="0">
              <a:solidFill>
                <a:prstClr val="black"/>
              </a:solidFill>
              <a:cs typeface="Times New Roman"/>
            </a:endParaRPr>
          </a:p>
          <a:p>
            <a:pPr marL="337820" marR="125730" lvl="1" indent="0">
              <a:lnSpc>
                <a:spcPct val="100000"/>
              </a:lnSpc>
              <a:spcBef>
                <a:spcPts val="240"/>
              </a:spcBef>
              <a:buNone/>
              <a:tabLst>
                <a:tab pos="454659" algn="l"/>
              </a:tabLst>
            </a:pPr>
            <a:endParaRPr lang="en-US" sz="2400" b="1" spc="-5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69760-B6B4-994F-AE01-F15997B2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39" y="4052474"/>
            <a:ext cx="6298131" cy="212448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1080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D7D31"/>
                </a:solidFill>
              </a:rPr>
              <a:t>Reducibility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564395"/>
            <a:ext cx="11658599" cy="4612568"/>
          </a:xfrm>
        </p:spPr>
        <p:txBody>
          <a:bodyPr>
            <a:noAutofit/>
          </a:bodyPr>
          <a:lstStyle/>
          <a:p>
            <a:pPr marL="8890" marR="574040">
              <a:spcBef>
                <a:spcPts val="20"/>
              </a:spcBef>
            </a:pPr>
            <a:r>
              <a:rPr lang="en-US" sz="2400" b="1" spc="-5" dirty="0">
                <a:cs typeface="Times New Roman" panose="02020603050405020304" pitchFamily="18" charset="0"/>
              </a:rPr>
              <a:t>Structured control-flow constructs give rise </a:t>
            </a:r>
            <a:r>
              <a:rPr lang="en-US" sz="2400" b="1" dirty="0">
                <a:cs typeface="Times New Roman" panose="02020603050405020304" pitchFamily="18" charset="0"/>
              </a:rPr>
              <a:t>to </a:t>
            </a:r>
            <a:r>
              <a:rPr lang="en-US" sz="2400" b="1" spc="-5" dirty="0">
                <a:cs typeface="Times New Roman" panose="02020603050405020304" pitchFamily="18" charset="0"/>
              </a:rPr>
              <a:t>reducible CFGs </a:t>
            </a:r>
          </a:p>
          <a:p>
            <a:pPr marL="0" marR="574040" indent="0">
              <a:spcBef>
                <a:spcPts val="20"/>
              </a:spcBef>
              <a:buNone/>
            </a:pPr>
            <a:endParaRPr lang="en-US" sz="2400" b="1" spc="-5" dirty="0">
              <a:cs typeface="Times New Roman" panose="02020603050405020304" pitchFamily="18" charset="0"/>
            </a:endParaRPr>
          </a:p>
          <a:p>
            <a:pPr marL="8890" marR="574040">
              <a:spcBef>
                <a:spcPts val="20"/>
              </a:spcBef>
            </a:pPr>
            <a:r>
              <a:rPr lang="en-US" sz="2400" b="1" spc="-5" dirty="0">
                <a:cs typeface="Times New Roman" panose="02020603050405020304" pitchFamily="18" charset="0"/>
              </a:rPr>
              <a:t>Value </a:t>
            </a:r>
            <a:r>
              <a:rPr lang="en-US" sz="2400" b="1" dirty="0">
                <a:cs typeface="Times New Roman" panose="02020603050405020304" pitchFamily="18" charset="0"/>
              </a:rPr>
              <a:t>of </a:t>
            </a:r>
            <a:r>
              <a:rPr lang="en-US" sz="2400" b="1" spc="-5" dirty="0">
                <a:cs typeface="Times New Roman" panose="02020603050405020304" pitchFamily="18" charset="0"/>
              </a:rPr>
              <a:t>reducibility: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31140" indent="-118745">
              <a:lnSpc>
                <a:spcPct val="100000"/>
              </a:lnSpc>
              <a:spcBef>
                <a:spcPts val="120"/>
              </a:spcBef>
              <a:buChar char="–"/>
              <a:tabLst>
                <a:tab pos="231775" algn="l"/>
              </a:tabLst>
            </a:pPr>
            <a:r>
              <a:rPr lang="en-US" sz="2400" spc="-5" dirty="0">
                <a:cs typeface="Times New Roman" panose="02020603050405020304" pitchFamily="18" charset="0"/>
              </a:rPr>
              <a:t>Dominance useful </a:t>
            </a:r>
            <a:r>
              <a:rPr lang="en-US" sz="2400" dirty="0">
                <a:cs typeface="Times New Roman" panose="02020603050405020304" pitchFamily="18" charset="0"/>
              </a:rPr>
              <a:t>in </a:t>
            </a:r>
            <a:r>
              <a:rPr lang="en-US" sz="2400" spc="-5" dirty="0">
                <a:cs typeface="Times New Roman" panose="02020603050405020304" pitchFamily="18" charset="0"/>
              </a:rPr>
              <a:t>identifying</a:t>
            </a:r>
            <a:r>
              <a:rPr lang="en-US" sz="2400" spc="10" dirty="0"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cs typeface="Times New Roman" panose="02020603050405020304" pitchFamily="18" charset="0"/>
              </a:rPr>
              <a:t>loops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31140" indent="-118745">
              <a:lnSpc>
                <a:spcPct val="100000"/>
              </a:lnSpc>
              <a:spcBef>
                <a:spcPts val="120"/>
              </a:spcBef>
              <a:buChar char="–"/>
              <a:tabLst>
                <a:tab pos="231775" algn="l"/>
              </a:tabLst>
            </a:pPr>
            <a:r>
              <a:rPr lang="en-US" sz="2400" spc="-5" dirty="0">
                <a:cs typeface="Times New Roman" panose="02020603050405020304" pitchFamily="18" charset="0"/>
              </a:rPr>
              <a:t>Simplifies </a:t>
            </a:r>
            <a:r>
              <a:rPr lang="en-US" sz="2400" dirty="0">
                <a:cs typeface="Times New Roman" panose="02020603050405020304" pitchFamily="18" charset="0"/>
              </a:rPr>
              <a:t>code </a:t>
            </a:r>
            <a:r>
              <a:rPr lang="en-US" sz="2400" spc="-5" dirty="0">
                <a:cs typeface="Times New Roman" panose="02020603050405020304" pitchFamily="18" charset="0"/>
              </a:rPr>
              <a:t>transformations (every loop </a:t>
            </a:r>
            <a:r>
              <a:rPr lang="en-US" sz="2400" dirty="0">
                <a:cs typeface="Times New Roman" panose="02020603050405020304" pitchFamily="18" charset="0"/>
              </a:rPr>
              <a:t>has a </a:t>
            </a:r>
            <a:r>
              <a:rPr lang="en-US" sz="2400" spc="-5" dirty="0">
                <a:cs typeface="Times New Roman" panose="02020603050405020304" pitchFamily="18" charset="0"/>
              </a:rPr>
              <a:t>single</a:t>
            </a:r>
            <a:r>
              <a:rPr lang="en-US" sz="2400" spc="65" dirty="0"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cs typeface="Times New Roman" panose="02020603050405020304" pitchFamily="18" charset="0"/>
              </a:rPr>
              <a:t>header)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31140" indent="-118745">
              <a:lnSpc>
                <a:spcPts val="1195"/>
              </a:lnSpc>
              <a:spcBef>
                <a:spcPts val="120"/>
              </a:spcBef>
              <a:buChar char="–"/>
              <a:tabLst>
                <a:tab pos="231775" algn="l"/>
              </a:tabLst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140" indent="-118745">
              <a:lnSpc>
                <a:spcPts val="1195"/>
              </a:lnSpc>
              <a:spcBef>
                <a:spcPts val="120"/>
              </a:spcBef>
              <a:buChar char="–"/>
              <a:tabLst>
                <a:tab pos="23177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 interval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987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D7D31"/>
                </a:solidFill>
              </a:rPr>
              <a:t>Handling Irreducible CFG’s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Node splitting</a:t>
            </a:r>
          </a:p>
          <a:p>
            <a:pPr lvl="1"/>
            <a:r>
              <a:rPr lang="en-US" dirty="0"/>
              <a:t>Can turn irreducible CFGs into reducible CFGs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442343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339300" y="2738573"/>
            <a:ext cx="5505368" cy="1905087"/>
            <a:chOff x="2743200" y="2351022"/>
            <a:chExt cx="2450591" cy="979321"/>
          </a:xfrm>
        </p:grpSpPr>
        <p:sp>
          <p:nvSpPr>
            <p:cNvPr id="54" name="object 11"/>
            <p:cNvSpPr/>
            <p:nvPr/>
          </p:nvSpPr>
          <p:spPr>
            <a:xfrm>
              <a:off x="2990088" y="2356104"/>
              <a:ext cx="274320" cy="170815"/>
            </a:xfrm>
            <a:custGeom>
              <a:avLst/>
              <a:gdLst/>
              <a:ahLst/>
              <a:cxnLst/>
              <a:rect l="l" t="t" r="r" b="b"/>
              <a:pathLst>
                <a:path w="274320" h="170814">
                  <a:moveTo>
                    <a:pt x="0" y="0"/>
                  </a:moveTo>
                  <a:lnTo>
                    <a:pt x="274319" y="0"/>
                  </a:lnTo>
                  <a:lnTo>
                    <a:pt x="274319" y="170687"/>
                  </a:lnTo>
                  <a:lnTo>
                    <a:pt x="0" y="170687"/>
                  </a:lnTo>
                  <a:lnTo>
                    <a:pt x="0" y="0"/>
                  </a:lnTo>
                  <a:close/>
                </a:path>
              </a:pathLst>
            </a:custGeom>
            <a:ln w="609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2"/>
            <p:cNvSpPr txBox="1"/>
            <p:nvPr/>
          </p:nvSpPr>
          <p:spPr>
            <a:xfrm>
              <a:off x="2990088" y="2351022"/>
              <a:ext cx="274320" cy="1423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dirty="0">
                  <a:cs typeface="Times New Roman"/>
                </a:rPr>
                <a:t>a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743200" y="2351022"/>
              <a:ext cx="2450591" cy="979321"/>
              <a:chOff x="2743200" y="2351022"/>
              <a:chExt cx="2450591" cy="979321"/>
            </a:xfrm>
          </p:grpSpPr>
          <p:sp>
            <p:nvSpPr>
              <p:cNvPr id="57" name="object 8"/>
              <p:cNvSpPr txBox="1"/>
              <p:nvPr/>
            </p:nvSpPr>
            <p:spPr>
              <a:xfrm>
                <a:off x="2990088" y="2606039"/>
                <a:ext cx="274320" cy="159834"/>
              </a:xfrm>
              <a:prstGeom prst="rect">
                <a:avLst/>
              </a:prstGeom>
              <a:ln w="609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/>
              <a:p>
                <a:pPr algn="ctr">
                  <a:lnSpc>
                    <a:spcPts val="1160"/>
                  </a:lnSpc>
                </a:pPr>
                <a:r>
                  <a:rPr dirty="0">
                    <a:cs typeface="Times New Roman"/>
                  </a:rPr>
                  <a:t>b</a:t>
                </a:r>
              </a:p>
            </p:txBody>
          </p:sp>
          <p:sp>
            <p:nvSpPr>
              <p:cNvPr id="58" name="object 9"/>
              <p:cNvSpPr/>
              <p:nvPr/>
            </p:nvSpPr>
            <p:spPr>
              <a:xfrm>
                <a:off x="2743200" y="2892551"/>
                <a:ext cx="27432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274319" h="167639">
                    <a:moveTo>
                      <a:pt x="0" y="0"/>
                    </a:moveTo>
                    <a:lnTo>
                      <a:pt x="274319" y="0"/>
                    </a:lnTo>
                    <a:lnTo>
                      <a:pt x="274319" y="167639"/>
                    </a:lnTo>
                    <a:lnTo>
                      <a:pt x="0" y="167639"/>
                    </a:lnTo>
                    <a:lnTo>
                      <a:pt x="0" y="0"/>
                    </a:lnTo>
                    <a:close/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10"/>
              <p:cNvSpPr txBox="1"/>
              <p:nvPr/>
            </p:nvSpPr>
            <p:spPr>
              <a:xfrm>
                <a:off x="2840227" y="2878326"/>
                <a:ext cx="82550" cy="14239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dirty="0">
                    <a:cs typeface="Times New Roman"/>
                  </a:rPr>
                  <a:t>c</a:t>
                </a:r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3136391" y="2523744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5">
                    <a:moveTo>
                      <a:pt x="0" y="0"/>
                    </a:moveTo>
                    <a:lnTo>
                      <a:pt x="0" y="33527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3113532" y="2531364"/>
                <a:ext cx="52069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79375">
                    <a:moveTo>
                      <a:pt x="0" y="0"/>
                    </a:moveTo>
                    <a:lnTo>
                      <a:pt x="27431" y="79247"/>
                    </a:lnTo>
                    <a:lnTo>
                      <a:pt x="43375" y="27431"/>
                    </a:lnTo>
                    <a:lnTo>
                      <a:pt x="27431" y="27431"/>
                    </a:lnTo>
                    <a:lnTo>
                      <a:pt x="0" y="0"/>
                    </a:lnTo>
                    <a:close/>
                  </a:path>
                  <a:path w="52069" h="79375">
                    <a:moveTo>
                      <a:pt x="51816" y="0"/>
                    </a:moveTo>
                    <a:lnTo>
                      <a:pt x="27431" y="27431"/>
                    </a:lnTo>
                    <a:lnTo>
                      <a:pt x="43375" y="27431"/>
                    </a:lnTo>
                    <a:lnTo>
                      <a:pt x="518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3267455" y="2776727"/>
                <a:ext cx="73660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73660" h="79375">
                    <a:moveTo>
                      <a:pt x="0" y="0"/>
                    </a:moveTo>
                    <a:lnTo>
                      <a:pt x="73151" y="79247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3302508" y="2817876"/>
                <a:ext cx="76200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9375">
                    <a:moveTo>
                      <a:pt x="39624" y="0"/>
                    </a:moveTo>
                    <a:lnTo>
                      <a:pt x="36575" y="36575"/>
                    </a:lnTo>
                    <a:lnTo>
                      <a:pt x="0" y="36575"/>
                    </a:lnTo>
                    <a:lnTo>
                      <a:pt x="76200" y="79248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7"/>
              <p:cNvSpPr/>
              <p:nvPr/>
            </p:nvSpPr>
            <p:spPr>
              <a:xfrm>
                <a:off x="2929127" y="2776727"/>
                <a:ext cx="6413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76200">
                    <a:moveTo>
                      <a:pt x="64007" y="0"/>
                    </a:moveTo>
                    <a:lnTo>
                      <a:pt x="0" y="76199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18"/>
              <p:cNvSpPr/>
              <p:nvPr/>
            </p:nvSpPr>
            <p:spPr>
              <a:xfrm>
                <a:off x="2903220" y="2817876"/>
                <a:ext cx="70485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70485" h="79375">
                    <a:moveTo>
                      <a:pt x="27431" y="0"/>
                    </a:moveTo>
                    <a:lnTo>
                      <a:pt x="0" y="79248"/>
                    </a:lnTo>
                    <a:lnTo>
                      <a:pt x="65722" y="33527"/>
                    </a:lnTo>
                    <a:lnTo>
                      <a:pt x="33528" y="33527"/>
                    </a:lnTo>
                    <a:lnTo>
                      <a:pt x="27431" y="0"/>
                    </a:lnTo>
                    <a:close/>
                  </a:path>
                  <a:path w="70485" h="79375">
                    <a:moveTo>
                      <a:pt x="70104" y="30479"/>
                    </a:moveTo>
                    <a:lnTo>
                      <a:pt x="33528" y="33527"/>
                    </a:lnTo>
                    <a:lnTo>
                      <a:pt x="65722" y="33527"/>
                    </a:lnTo>
                    <a:lnTo>
                      <a:pt x="70104" y="304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19"/>
              <p:cNvSpPr/>
              <p:nvPr/>
            </p:nvSpPr>
            <p:spPr>
              <a:xfrm>
                <a:off x="3233927" y="2892551"/>
                <a:ext cx="27432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274320" h="167639">
                    <a:moveTo>
                      <a:pt x="0" y="0"/>
                    </a:moveTo>
                    <a:lnTo>
                      <a:pt x="274319" y="0"/>
                    </a:lnTo>
                    <a:lnTo>
                      <a:pt x="274319" y="167639"/>
                    </a:lnTo>
                    <a:lnTo>
                      <a:pt x="0" y="167639"/>
                    </a:lnTo>
                    <a:lnTo>
                      <a:pt x="0" y="0"/>
                    </a:lnTo>
                    <a:close/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20"/>
              <p:cNvSpPr txBox="1"/>
              <p:nvPr/>
            </p:nvSpPr>
            <p:spPr>
              <a:xfrm>
                <a:off x="3327908" y="2907706"/>
                <a:ext cx="89535" cy="14239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dirty="0">
                    <a:solidFill>
                      <a:srgbClr val="008F00"/>
                    </a:solidFill>
                    <a:cs typeface="Times New Roman"/>
                  </a:rPr>
                  <a:t>d</a:t>
                </a:r>
                <a:endParaRPr dirty="0">
                  <a:cs typeface="Times New Roman"/>
                </a:endParaRPr>
              </a:p>
            </p:txBody>
          </p:sp>
          <p:sp>
            <p:nvSpPr>
              <p:cNvPr id="68" name="object 21"/>
              <p:cNvSpPr/>
              <p:nvPr/>
            </p:nvSpPr>
            <p:spPr>
              <a:xfrm>
                <a:off x="3020567" y="2944367"/>
                <a:ext cx="1619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1925">
                    <a:moveTo>
                      <a:pt x="0" y="0"/>
                    </a:moveTo>
                    <a:lnTo>
                      <a:pt x="161543" y="0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22"/>
              <p:cNvSpPr/>
              <p:nvPr/>
            </p:nvSpPr>
            <p:spPr>
              <a:xfrm>
                <a:off x="3156204" y="2921507"/>
                <a:ext cx="82550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2069">
                    <a:moveTo>
                      <a:pt x="0" y="0"/>
                    </a:moveTo>
                    <a:lnTo>
                      <a:pt x="27431" y="24384"/>
                    </a:lnTo>
                    <a:lnTo>
                      <a:pt x="0" y="51816"/>
                    </a:lnTo>
                    <a:lnTo>
                      <a:pt x="82295" y="24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23"/>
              <p:cNvSpPr/>
              <p:nvPr/>
            </p:nvSpPr>
            <p:spPr>
              <a:xfrm>
                <a:off x="3078479" y="3011423"/>
                <a:ext cx="1587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0">
                    <a:moveTo>
                      <a:pt x="0" y="0"/>
                    </a:moveTo>
                    <a:lnTo>
                      <a:pt x="158495" y="0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24"/>
              <p:cNvSpPr/>
              <p:nvPr/>
            </p:nvSpPr>
            <p:spPr>
              <a:xfrm>
                <a:off x="3031235" y="2988564"/>
                <a:ext cx="7937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79375" h="52069">
                    <a:moveTo>
                      <a:pt x="79247" y="0"/>
                    </a:moveTo>
                    <a:lnTo>
                      <a:pt x="0" y="24383"/>
                    </a:lnTo>
                    <a:lnTo>
                      <a:pt x="79247" y="51815"/>
                    </a:lnTo>
                    <a:lnTo>
                      <a:pt x="51815" y="24383"/>
                    </a:lnTo>
                    <a:lnTo>
                      <a:pt x="792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25"/>
              <p:cNvSpPr txBox="1"/>
              <p:nvPr/>
            </p:nvSpPr>
            <p:spPr>
              <a:xfrm>
                <a:off x="3240023" y="3145535"/>
                <a:ext cx="274320" cy="171207"/>
              </a:xfrm>
              <a:prstGeom prst="rect">
                <a:avLst/>
              </a:prstGeom>
              <a:ln w="609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/>
              <a:p>
                <a:pPr marR="2540" algn="ctr">
                  <a:lnSpc>
                    <a:spcPts val="1160"/>
                  </a:lnSpc>
                </a:pPr>
                <a:r>
                  <a:rPr dirty="0">
                    <a:cs typeface="Times New Roman"/>
                  </a:rPr>
                  <a:t>e</a:t>
                </a:r>
              </a:p>
            </p:txBody>
          </p:sp>
          <p:sp>
            <p:nvSpPr>
              <p:cNvPr id="73" name="object 26"/>
              <p:cNvSpPr/>
              <p:nvPr/>
            </p:nvSpPr>
            <p:spPr>
              <a:xfrm>
                <a:off x="3383279" y="3063239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5">
                    <a:moveTo>
                      <a:pt x="0" y="0"/>
                    </a:moveTo>
                    <a:lnTo>
                      <a:pt x="0" y="33527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27"/>
              <p:cNvSpPr/>
              <p:nvPr/>
            </p:nvSpPr>
            <p:spPr>
              <a:xfrm>
                <a:off x="3360420" y="3070860"/>
                <a:ext cx="52069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82550">
                    <a:moveTo>
                      <a:pt x="0" y="0"/>
                    </a:moveTo>
                    <a:lnTo>
                      <a:pt x="24383" y="82296"/>
                    </a:lnTo>
                    <a:lnTo>
                      <a:pt x="42671" y="27432"/>
                    </a:lnTo>
                    <a:lnTo>
                      <a:pt x="24383" y="27432"/>
                    </a:lnTo>
                    <a:lnTo>
                      <a:pt x="0" y="0"/>
                    </a:lnTo>
                    <a:close/>
                  </a:path>
                  <a:path w="52070" h="82550">
                    <a:moveTo>
                      <a:pt x="51815" y="0"/>
                    </a:moveTo>
                    <a:lnTo>
                      <a:pt x="24383" y="27432"/>
                    </a:lnTo>
                    <a:lnTo>
                      <a:pt x="42671" y="27432"/>
                    </a:lnTo>
                    <a:lnTo>
                      <a:pt x="518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28"/>
              <p:cNvSpPr txBox="1"/>
              <p:nvPr/>
            </p:nvSpPr>
            <p:spPr>
              <a:xfrm>
                <a:off x="4675632" y="2606039"/>
                <a:ext cx="277495" cy="153032"/>
              </a:xfrm>
              <a:prstGeom prst="rect">
                <a:avLst/>
              </a:prstGeom>
              <a:ln w="609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/>
              <a:p>
                <a:pPr algn="ctr">
                  <a:lnSpc>
                    <a:spcPts val="1160"/>
                  </a:lnSpc>
                </a:pPr>
                <a:r>
                  <a:rPr dirty="0">
                    <a:cs typeface="Times New Roman"/>
                  </a:rPr>
                  <a:t>b</a:t>
                </a:r>
              </a:p>
            </p:txBody>
          </p:sp>
          <p:sp>
            <p:nvSpPr>
              <p:cNvPr id="76" name="object 29"/>
              <p:cNvSpPr/>
              <p:nvPr/>
            </p:nvSpPr>
            <p:spPr>
              <a:xfrm>
                <a:off x="4428744" y="2892551"/>
                <a:ext cx="27432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274320" h="167639">
                    <a:moveTo>
                      <a:pt x="0" y="0"/>
                    </a:moveTo>
                    <a:lnTo>
                      <a:pt x="274319" y="0"/>
                    </a:lnTo>
                    <a:lnTo>
                      <a:pt x="274319" y="167639"/>
                    </a:lnTo>
                    <a:lnTo>
                      <a:pt x="0" y="167639"/>
                    </a:lnTo>
                    <a:lnTo>
                      <a:pt x="0" y="0"/>
                    </a:lnTo>
                    <a:close/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30"/>
              <p:cNvSpPr txBox="1"/>
              <p:nvPr/>
            </p:nvSpPr>
            <p:spPr>
              <a:xfrm>
                <a:off x="4428744" y="2878326"/>
                <a:ext cx="274320" cy="1423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905" algn="ctr">
                  <a:lnSpc>
                    <a:spcPct val="100000"/>
                  </a:lnSpc>
                </a:pPr>
                <a:r>
                  <a:rPr dirty="0">
                    <a:cs typeface="Times New Roman"/>
                  </a:rPr>
                  <a:t>c</a:t>
                </a:r>
              </a:p>
            </p:txBody>
          </p:sp>
          <p:sp>
            <p:nvSpPr>
              <p:cNvPr id="78" name="object 32"/>
              <p:cNvSpPr txBox="1"/>
              <p:nvPr/>
            </p:nvSpPr>
            <p:spPr>
              <a:xfrm>
                <a:off x="4675632" y="2351022"/>
                <a:ext cx="277495" cy="1423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dirty="0">
                    <a:cs typeface="Times New Roman"/>
                  </a:rPr>
                  <a:t>a</a:t>
                </a:r>
              </a:p>
            </p:txBody>
          </p:sp>
          <p:sp>
            <p:nvSpPr>
              <p:cNvPr id="79" name="object 33"/>
              <p:cNvSpPr/>
              <p:nvPr/>
            </p:nvSpPr>
            <p:spPr>
              <a:xfrm>
                <a:off x="4821935" y="2523744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5">
                    <a:moveTo>
                      <a:pt x="0" y="0"/>
                    </a:moveTo>
                    <a:lnTo>
                      <a:pt x="0" y="33527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34"/>
              <p:cNvSpPr/>
              <p:nvPr/>
            </p:nvSpPr>
            <p:spPr>
              <a:xfrm>
                <a:off x="4799076" y="2531364"/>
                <a:ext cx="52069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79375">
                    <a:moveTo>
                      <a:pt x="0" y="0"/>
                    </a:moveTo>
                    <a:lnTo>
                      <a:pt x="24384" y="79247"/>
                    </a:lnTo>
                    <a:lnTo>
                      <a:pt x="42320" y="27431"/>
                    </a:lnTo>
                    <a:lnTo>
                      <a:pt x="24384" y="27431"/>
                    </a:lnTo>
                    <a:lnTo>
                      <a:pt x="0" y="0"/>
                    </a:lnTo>
                    <a:close/>
                  </a:path>
                  <a:path w="52070" h="79375">
                    <a:moveTo>
                      <a:pt x="51815" y="0"/>
                    </a:moveTo>
                    <a:lnTo>
                      <a:pt x="24384" y="27431"/>
                    </a:lnTo>
                    <a:lnTo>
                      <a:pt x="42320" y="27431"/>
                    </a:lnTo>
                    <a:lnTo>
                      <a:pt x="518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35"/>
              <p:cNvSpPr/>
              <p:nvPr/>
            </p:nvSpPr>
            <p:spPr>
              <a:xfrm>
                <a:off x="4956047" y="2776727"/>
                <a:ext cx="70485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70485" h="79375">
                    <a:moveTo>
                      <a:pt x="0" y="0"/>
                    </a:moveTo>
                    <a:lnTo>
                      <a:pt x="70103" y="79247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36"/>
              <p:cNvSpPr/>
              <p:nvPr/>
            </p:nvSpPr>
            <p:spPr>
              <a:xfrm>
                <a:off x="4988052" y="2817876"/>
                <a:ext cx="73660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73660" h="79375">
                    <a:moveTo>
                      <a:pt x="39624" y="0"/>
                    </a:moveTo>
                    <a:lnTo>
                      <a:pt x="36575" y="36575"/>
                    </a:lnTo>
                    <a:lnTo>
                      <a:pt x="0" y="36575"/>
                    </a:lnTo>
                    <a:lnTo>
                      <a:pt x="73151" y="79248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37"/>
              <p:cNvSpPr/>
              <p:nvPr/>
            </p:nvSpPr>
            <p:spPr>
              <a:xfrm>
                <a:off x="4614671" y="2776727"/>
                <a:ext cx="6413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76200">
                    <a:moveTo>
                      <a:pt x="64007" y="0"/>
                    </a:moveTo>
                    <a:lnTo>
                      <a:pt x="0" y="76199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38"/>
              <p:cNvSpPr/>
              <p:nvPr/>
            </p:nvSpPr>
            <p:spPr>
              <a:xfrm>
                <a:off x="4585715" y="2817876"/>
                <a:ext cx="73660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73660" h="79375">
                    <a:moveTo>
                      <a:pt x="30480" y="0"/>
                    </a:moveTo>
                    <a:lnTo>
                      <a:pt x="0" y="79248"/>
                    </a:lnTo>
                    <a:lnTo>
                      <a:pt x="68579" y="33527"/>
                    </a:lnTo>
                    <a:lnTo>
                      <a:pt x="36575" y="33527"/>
                    </a:lnTo>
                    <a:lnTo>
                      <a:pt x="30480" y="0"/>
                    </a:lnTo>
                    <a:close/>
                  </a:path>
                  <a:path w="73660" h="79375">
                    <a:moveTo>
                      <a:pt x="73151" y="30479"/>
                    </a:moveTo>
                    <a:lnTo>
                      <a:pt x="36575" y="33527"/>
                    </a:lnTo>
                    <a:lnTo>
                      <a:pt x="68579" y="33527"/>
                    </a:lnTo>
                    <a:lnTo>
                      <a:pt x="73151" y="304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39"/>
              <p:cNvSpPr/>
              <p:nvPr/>
            </p:nvSpPr>
            <p:spPr>
              <a:xfrm>
                <a:off x="4919471" y="2892551"/>
                <a:ext cx="27432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274320" h="167639">
                    <a:moveTo>
                      <a:pt x="0" y="0"/>
                    </a:moveTo>
                    <a:lnTo>
                      <a:pt x="274319" y="0"/>
                    </a:lnTo>
                    <a:lnTo>
                      <a:pt x="274319" y="167639"/>
                    </a:lnTo>
                    <a:lnTo>
                      <a:pt x="0" y="167639"/>
                    </a:lnTo>
                    <a:lnTo>
                      <a:pt x="0" y="0"/>
                    </a:lnTo>
                    <a:close/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40"/>
              <p:cNvSpPr txBox="1"/>
              <p:nvPr/>
            </p:nvSpPr>
            <p:spPr>
              <a:xfrm>
                <a:off x="5013452" y="2907706"/>
                <a:ext cx="89535" cy="14239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dirty="0">
                    <a:solidFill>
                      <a:srgbClr val="008F00"/>
                    </a:solidFill>
                    <a:cs typeface="Times New Roman"/>
                  </a:rPr>
                  <a:t>d</a:t>
                </a:r>
                <a:endParaRPr dirty="0">
                  <a:cs typeface="Times New Roman"/>
                </a:endParaRPr>
              </a:p>
            </p:txBody>
          </p:sp>
          <p:sp>
            <p:nvSpPr>
              <p:cNvPr id="87" name="object 41"/>
              <p:cNvSpPr/>
              <p:nvPr/>
            </p:nvSpPr>
            <p:spPr>
              <a:xfrm>
                <a:off x="4757927" y="2944367"/>
                <a:ext cx="1619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1925">
                    <a:moveTo>
                      <a:pt x="0" y="0"/>
                    </a:moveTo>
                    <a:lnTo>
                      <a:pt x="161543" y="0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42"/>
              <p:cNvSpPr/>
              <p:nvPr/>
            </p:nvSpPr>
            <p:spPr>
              <a:xfrm>
                <a:off x="4707635" y="2921507"/>
                <a:ext cx="55244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5245" h="52069">
                    <a:moveTo>
                      <a:pt x="54863" y="0"/>
                    </a:moveTo>
                    <a:lnTo>
                      <a:pt x="0" y="24384"/>
                    </a:lnTo>
                    <a:lnTo>
                      <a:pt x="54863" y="51816"/>
                    </a:lnTo>
                    <a:lnTo>
                      <a:pt x="548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43"/>
              <p:cNvSpPr/>
              <p:nvPr/>
            </p:nvSpPr>
            <p:spPr>
              <a:xfrm>
                <a:off x="4428744" y="3145535"/>
                <a:ext cx="274320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274320" h="170814">
                    <a:moveTo>
                      <a:pt x="0" y="0"/>
                    </a:moveTo>
                    <a:lnTo>
                      <a:pt x="274319" y="0"/>
                    </a:lnTo>
                    <a:lnTo>
                      <a:pt x="274319" y="170687"/>
                    </a:lnTo>
                    <a:lnTo>
                      <a:pt x="0" y="170687"/>
                    </a:lnTo>
                    <a:lnTo>
                      <a:pt x="0" y="0"/>
                    </a:lnTo>
                    <a:close/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44"/>
              <p:cNvSpPr txBox="1"/>
              <p:nvPr/>
            </p:nvSpPr>
            <p:spPr>
              <a:xfrm>
                <a:off x="4504435" y="3174131"/>
                <a:ext cx="121285" cy="14239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dirty="0">
                    <a:solidFill>
                      <a:srgbClr val="008F00"/>
                    </a:solidFill>
                    <a:cs typeface="Times New Roman"/>
                  </a:rPr>
                  <a:t>d</a:t>
                </a:r>
                <a:r>
                  <a:rPr lang="en-US" dirty="0">
                    <a:solidFill>
                      <a:srgbClr val="008F00"/>
                    </a:solidFill>
                    <a:cs typeface="Times New Roman"/>
                  </a:rPr>
                  <a:t>1</a:t>
                </a:r>
                <a:endParaRPr dirty="0">
                  <a:cs typeface="Symbol"/>
                </a:endParaRPr>
              </a:p>
            </p:txBody>
          </p:sp>
          <p:sp>
            <p:nvSpPr>
              <p:cNvPr id="91" name="object 45"/>
              <p:cNvSpPr/>
              <p:nvPr/>
            </p:nvSpPr>
            <p:spPr>
              <a:xfrm>
                <a:off x="4529327" y="3060191"/>
                <a:ext cx="0" cy="30480"/>
              </a:xfrm>
              <a:custGeom>
                <a:avLst/>
                <a:gdLst/>
                <a:ahLst/>
                <a:cxnLst/>
                <a:rect l="l" t="t" r="r" b="b"/>
                <a:pathLst>
                  <a:path h="30480">
                    <a:moveTo>
                      <a:pt x="0" y="0"/>
                    </a:moveTo>
                    <a:lnTo>
                      <a:pt x="0" y="30479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46"/>
              <p:cNvSpPr/>
              <p:nvPr/>
            </p:nvSpPr>
            <p:spPr>
              <a:xfrm>
                <a:off x="4506467" y="3064764"/>
                <a:ext cx="52069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82550">
                    <a:moveTo>
                      <a:pt x="0" y="0"/>
                    </a:moveTo>
                    <a:lnTo>
                      <a:pt x="24384" y="82295"/>
                    </a:lnTo>
                    <a:lnTo>
                      <a:pt x="42672" y="27431"/>
                    </a:lnTo>
                    <a:lnTo>
                      <a:pt x="24384" y="27431"/>
                    </a:lnTo>
                    <a:lnTo>
                      <a:pt x="0" y="0"/>
                    </a:lnTo>
                    <a:close/>
                  </a:path>
                  <a:path w="52070" h="82550">
                    <a:moveTo>
                      <a:pt x="51816" y="0"/>
                    </a:moveTo>
                    <a:lnTo>
                      <a:pt x="24384" y="27431"/>
                    </a:lnTo>
                    <a:lnTo>
                      <a:pt x="42672" y="27431"/>
                    </a:lnTo>
                    <a:lnTo>
                      <a:pt x="518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47"/>
              <p:cNvSpPr/>
              <p:nvPr/>
            </p:nvSpPr>
            <p:spPr>
              <a:xfrm>
                <a:off x="4605527" y="3112007"/>
                <a:ext cx="0" cy="30480"/>
              </a:xfrm>
              <a:custGeom>
                <a:avLst/>
                <a:gdLst/>
                <a:ahLst/>
                <a:cxnLst/>
                <a:rect l="l" t="t" r="r" b="b"/>
                <a:pathLst>
                  <a:path h="30480">
                    <a:moveTo>
                      <a:pt x="0" y="0"/>
                    </a:moveTo>
                    <a:lnTo>
                      <a:pt x="0" y="30479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48"/>
              <p:cNvSpPr/>
              <p:nvPr/>
            </p:nvSpPr>
            <p:spPr>
              <a:xfrm>
                <a:off x="4582667" y="3061716"/>
                <a:ext cx="52069" cy="55244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55244">
                    <a:moveTo>
                      <a:pt x="27432" y="0"/>
                    </a:moveTo>
                    <a:lnTo>
                      <a:pt x="0" y="54863"/>
                    </a:lnTo>
                    <a:lnTo>
                      <a:pt x="51816" y="54863"/>
                    </a:lnTo>
                    <a:lnTo>
                      <a:pt x="274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49"/>
              <p:cNvSpPr/>
              <p:nvPr/>
            </p:nvSpPr>
            <p:spPr>
              <a:xfrm>
                <a:off x="5056632" y="3054095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5">
                    <a:moveTo>
                      <a:pt x="0" y="0"/>
                    </a:moveTo>
                    <a:lnTo>
                      <a:pt x="0" y="33527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50"/>
              <p:cNvSpPr/>
              <p:nvPr/>
            </p:nvSpPr>
            <p:spPr>
              <a:xfrm>
                <a:off x="5033771" y="3061716"/>
                <a:ext cx="52069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79375">
                    <a:moveTo>
                      <a:pt x="0" y="0"/>
                    </a:moveTo>
                    <a:lnTo>
                      <a:pt x="27431" y="79248"/>
                    </a:lnTo>
                    <a:lnTo>
                      <a:pt x="43375" y="27431"/>
                    </a:lnTo>
                    <a:lnTo>
                      <a:pt x="27431" y="27431"/>
                    </a:lnTo>
                    <a:lnTo>
                      <a:pt x="0" y="0"/>
                    </a:lnTo>
                    <a:close/>
                  </a:path>
                  <a:path w="52070" h="79375">
                    <a:moveTo>
                      <a:pt x="51815" y="0"/>
                    </a:moveTo>
                    <a:lnTo>
                      <a:pt x="27431" y="27431"/>
                    </a:lnTo>
                    <a:lnTo>
                      <a:pt x="43375" y="27431"/>
                    </a:lnTo>
                    <a:lnTo>
                      <a:pt x="518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51"/>
              <p:cNvSpPr txBox="1"/>
              <p:nvPr/>
            </p:nvSpPr>
            <p:spPr>
              <a:xfrm>
                <a:off x="4913376" y="3136391"/>
                <a:ext cx="274320" cy="193952"/>
              </a:xfrm>
              <a:prstGeom prst="rect">
                <a:avLst/>
              </a:prstGeom>
              <a:ln w="609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/>
              <a:p>
                <a:pPr marL="26034" algn="ctr">
                  <a:lnSpc>
                    <a:spcPts val="990"/>
                  </a:lnSpc>
                </a:pPr>
                <a:r>
                  <a:rPr dirty="0">
                    <a:cs typeface="Times New Roman"/>
                  </a:rPr>
                  <a:t>e</a:t>
                </a:r>
              </a:p>
            </p:txBody>
          </p:sp>
          <p:sp>
            <p:nvSpPr>
              <p:cNvPr id="98" name="object 52"/>
              <p:cNvSpPr/>
              <p:nvPr/>
            </p:nvSpPr>
            <p:spPr>
              <a:xfrm>
                <a:off x="4709159" y="3227832"/>
                <a:ext cx="1587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0">
                    <a:moveTo>
                      <a:pt x="0" y="0"/>
                    </a:moveTo>
                    <a:lnTo>
                      <a:pt x="158495" y="0"/>
                    </a:lnTo>
                  </a:path>
                </a:pathLst>
              </a:custGeom>
              <a:ln w="6095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53"/>
              <p:cNvSpPr/>
              <p:nvPr/>
            </p:nvSpPr>
            <p:spPr>
              <a:xfrm>
                <a:off x="4869179" y="3204972"/>
                <a:ext cx="52069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52070">
                    <a:moveTo>
                      <a:pt x="0" y="0"/>
                    </a:moveTo>
                    <a:lnTo>
                      <a:pt x="0" y="51816"/>
                    </a:lnTo>
                    <a:lnTo>
                      <a:pt x="51816" y="27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00" name="object 11"/>
          <p:cNvSpPr/>
          <p:nvPr/>
        </p:nvSpPr>
        <p:spPr>
          <a:xfrm>
            <a:off x="6826065" y="2735570"/>
            <a:ext cx="405450" cy="294030"/>
          </a:xfrm>
          <a:custGeom>
            <a:avLst/>
            <a:gdLst/>
            <a:ahLst/>
            <a:cxnLst/>
            <a:rect l="l" t="t" r="r" b="b"/>
            <a:pathLst>
              <a:path w="274320" h="170814">
                <a:moveTo>
                  <a:pt x="0" y="0"/>
                </a:moveTo>
                <a:lnTo>
                  <a:pt x="274319" y="0"/>
                </a:lnTo>
                <a:lnTo>
                  <a:pt x="274319" y="170687"/>
                </a:lnTo>
                <a:lnTo>
                  <a:pt x="0" y="170687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101" name="object 7"/>
          <p:cNvSpPr txBox="1"/>
          <p:nvPr/>
        </p:nvSpPr>
        <p:spPr>
          <a:xfrm>
            <a:off x="860219" y="4875311"/>
            <a:ext cx="9435390" cy="132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cs typeface="Times New Roman"/>
              </a:rPr>
              <a:t>General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idea</a:t>
            </a:r>
            <a:endParaRPr sz="2000" dirty="0">
              <a:cs typeface="Times New Roman"/>
            </a:endParaRPr>
          </a:p>
          <a:p>
            <a:pPr marL="234950" indent="-118745">
              <a:lnSpc>
                <a:spcPct val="100000"/>
              </a:lnSpc>
              <a:spcBef>
                <a:spcPts val="215"/>
              </a:spcBef>
              <a:buChar char="–"/>
              <a:tabLst>
                <a:tab pos="235585" algn="l"/>
              </a:tabLst>
            </a:pPr>
            <a:r>
              <a:rPr sz="2000" spc="-5" dirty="0">
                <a:cs typeface="Times New Roman"/>
              </a:rPr>
              <a:t>Reduce graph (iteratively rem</a:t>
            </a:r>
            <a:r>
              <a:rPr lang="en-US" sz="2000" spc="-5" dirty="0">
                <a:cs typeface="Times New Roman"/>
              </a:rPr>
              <a:t>ove</a:t>
            </a:r>
            <a:r>
              <a:rPr sz="2000" spc="-5" dirty="0">
                <a:cs typeface="Times New Roman"/>
              </a:rPr>
              <a:t> self edges, merge nodes with single</a:t>
            </a:r>
            <a:r>
              <a:rPr sz="2000" spc="1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pred)</a:t>
            </a:r>
            <a:endParaRPr sz="2000" dirty="0">
              <a:cs typeface="Times New Roman"/>
            </a:endParaRPr>
          </a:p>
          <a:p>
            <a:pPr marL="23495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35585" algn="l"/>
              </a:tabLst>
            </a:pPr>
            <a:r>
              <a:rPr sz="2000" spc="-5" dirty="0">
                <a:cs typeface="Times New Roman"/>
              </a:rPr>
              <a:t>More than </a:t>
            </a:r>
            <a:r>
              <a:rPr sz="2000" dirty="0">
                <a:cs typeface="Times New Roman"/>
              </a:rPr>
              <a:t>one node </a:t>
            </a:r>
            <a:r>
              <a:rPr sz="2000" spc="10" dirty="0">
                <a:cs typeface="Times New Roman"/>
              </a:rPr>
              <a:t>=&gt;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irreducible</a:t>
            </a:r>
            <a:endParaRPr sz="2000" dirty="0"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cs typeface="Times New Roman"/>
              </a:rPr>
              <a:t>–  </a:t>
            </a:r>
            <a:r>
              <a:rPr sz="2000" spc="-5" dirty="0">
                <a:cs typeface="Times New Roman"/>
              </a:rPr>
              <a:t>Split </a:t>
            </a:r>
            <a:r>
              <a:rPr sz="2000" dirty="0">
                <a:cs typeface="Times New Roman"/>
              </a:rPr>
              <a:t>any </a:t>
            </a:r>
            <a:r>
              <a:rPr sz="2000" spc="-5" dirty="0">
                <a:cs typeface="Times New Roman"/>
              </a:rPr>
              <a:t>multi-parent </a:t>
            </a:r>
            <a:r>
              <a:rPr sz="2000" dirty="0">
                <a:cs typeface="Times New Roman"/>
              </a:rPr>
              <a:t>node and </a:t>
            </a:r>
            <a:r>
              <a:rPr sz="2000" spc="-5" dirty="0">
                <a:cs typeface="Times New Roman"/>
              </a:rPr>
              <a:t>start</a:t>
            </a:r>
            <a:r>
              <a:rPr sz="2000" spc="-1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179380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D7D31"/>
                </a:solidFill>
              </a:rPr>
              <a:t>Why go through all this trouble?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082" y="1369034"/>
            <a:ext cx="10515600" cy="4351338"/>
          </a:xfrm>
        </p:spPr>
        <p:txBody>
          <a:bodyPr>
            <a:noAutofit/>
          </a:bodyPr>
          <a:lstStyle/>
          <a:p>
            <a:pPr marL="231140" marR="31115" indent="-118745" algn="just">
              <a:lnSpc>
                <a:spcPct val="110000"/>
              </a:lnSpc>
              <a:spcBef>
                <a:spcPts val="240"/>
              </a:spcBef>
              <a:buChar char="–"/>
              <a:tabLst>
                <a:tab pos="231775" algn="l"/>
              </a:tabLst>
            </a:pPr>
            <a:r>
              <a:rPr lang="en-US" sz="2400" dirty="0">
                <a:cs typeface="Times New Roman" panose="02020603050405020304" pitchFamily="18" charset="0"/>
              </a:rPr>
              <a:t>We </a:t>
            </a:r>
            <a:r>
              <a:rPr lang="en-US" sz="2400" spc="-5" dirty="0">
                <a:cs typeface="Times New Roman" panose="02020603050405020304" pitchFamily="18" charset="0"/>
              </a:rPr>
              <a:t>can work </a:t>
            </a:r>
            <a:r>
              <a:rPr lang="en-US" sz="2400" dirty="0">
                <a:cs typeface="Times New Roman" panose="02020603050405020304" pitchFamily="18" charset="0"/>
              </a:rPr>
              <a:t>on the </a:t>
            </a:r>
            <a:r>
              <a:rPr lang="en-US" sz="2400" spc="-5" dirty="0">
                <a:cs typeface="Times New Roman" panose="02020603050405020304" pitchFamily="18" charset="0"/>
              </a:rPr>
              <a:t>binary </a:t>
            </a:r>
            <a:r>
              <a:rPr lang="en-US" sz="2400" dirty="0">
                <a:cs typeface="Times New Roman" panose="02020603050405020304" pitchFamily="18" charset="0"/>
              </a:rPr>
              <a:t>code </a:t>
            </a:r>
          </a:p>
          <a:p>
            <a:pPr marL="231140" indent="-118745">
              <a:lnSpc>
                <a:spcPct val="110000"/>
              </a:lnSpc>
              <a:spcBef>
                <a:spcPts val="240"/>
              </a:spcBef>
              <a:buChar char="–"/>
              <a:tabLst>
                <a:tab pos="231775" algn="l"/>
              </a:tabLst>
            </a:pPr>
            <a:r>
              <a:rPr lang="en-US" sz="2400" spc="-5" dirty="0">
                <a:cs typeface="Times New Roman" panose="02020603050405020304" pitchFamily="18" charset="0"/>
              </a:rPr>
              <a:t>Most modern languages still provide </a:t>
            </a:r>
            <a:r>
              <a:rPr lang="en-US" sz="2400" dirty="0"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cs typeface="Times New Roman" panose="02020603050405020304" pitchFamily="18" charset="0"/>
              </a:rPr>
              <a:t>goto</a:t>
            </a:r>
            <a:r>
              <a:rPr lang="en-US" sz="2400" b="1" spc="-295" dirty="0">
                <a:cs typeface="Times New Roman" panose="02020603050405020304" pitchFamily="18" charset="0"/>
              </a:rPr>
              <a:t>   </a:t>
            </a:r>
            <a:r>
              <a:rPr lang="en-US" sz="2400" dirty="0">
                <a:cs typeface="Times New Roman" panose="02020603050405020304" pitchFamily="18" charset="0"/>
              </a:rPr>
              <a:t>statement</a:t>
            </a:r>
          </a:p>
          <a:p>
            <a:pPr marL="231140" indent="-118745" algn="just">
              <a:lnSpc>
                <a:spcPct val="110000"/>
              </a:lnSpc>
              <a:spcBef>
                <a:spcPts val="240"/>
              </a:spcBef>
              <a:buChar char="–"/>
              <a:tabLst>
                <a:tab pos="231775" algn="l"/>
              </a:tabLst>
            </a:pPr>
            <a:r>
              <a:rPr lang="en-US" sz="2400" spc="-5" dirty="0">
                <a:cs typeface="Times New Roman" panose="02020603050405020304" pitchFamily="18" charset="0"/>
              </a:rPr>
              <a:t>Languages typically provide multiple types </a:t>
            </a:r>
            <a:r>
              <a:rPr lang="en-US" sz="2400" dirty="0">
                <a:cs typeface="Times New Roman" panose="02020603050405020304" pitchFamily="18" charset="0"/>
              </a:rPr>
              <a:t>of </a:t>
            </a:r>
            <a:r>
              <a:rPr lang="en-US" sz="2400" spc="-5" dirty="0">
                <a:cs typeface="Times New Roman" panose="02020603050405020304" pitchFamily="18" charset="0"/>
              </a:rPr>
              <a:t>loops. This analysis lets </a:t>
            </a:r>
            <a:r>
              <a:rPr lang="en-US" sz="2400" dirty="0">
                <a:cs typeface="Times New Roman" panose="02020603050405020304" pitchFamily="18" charset="0"/>
              </a:rPr>
              <a:t>us  </a:t>
            </a:r>
            <a:r>
              <a:rPr lang="en-US" sz="2400" spc="-5" dirty="0">
                <a:cs typeface="Times New Roman" panose="02020603050405020304" pitchFamily="18" charset="0"/>
              </a:rPr>
              <a:t>treat </a:t>
            </a:r>
            <a:r>
              <a:rPr lang="en-US" sz="2400" dirty="0">
                <a:cs typeface="Times New Roman" panose="02020603050405020304" pitchFamily="18" charset="0"/>
              </a:rPr>
              <a:t>them </a:t>
            </a:r>
            <a:r>
              <a:rPr lang="en-US" sz="2400" spc="-5" dirty="0">
                <a:cs typeface="Times New Roman" panose="02020603050405020304" pitchFamily="18" charset="0"/>
              </a:rPr>
              <a:t>all</a:t>
            </a:r>
            <a:r>
              <a:rPr lang="en-US" sz="2400" spc="-50" dirty="0"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cs typeface="Times New Roman" panose="02020603050405020304" pitchFamily="18" charset="0"/>
              </a:rPr>
              <a:t>uniformly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31140" marR="10160" indent="-118745" algn="just">
              <a:lnSpc>
                <a:spcPct val="110000"/>
              </a:lnSpc>
              <a:spcBef>
                <a:spcPts val="240"/>
              </a:spcBef>
              <a:buChar char="–"/>
              <a:tabLst>
                <a:tab pos="231775" algn="l"/>
              </a:tabLst>
            </a:pPr>
            <a:r>
              <a:rPr lang="en-US" sz="2400" dirty="0">
                <a:cs typeface="Times New Roman" panose="02020603050405020304" pitchFamily="18" charset="0"/>
              </a:rPr>
              <a:t>We </a:t>
            </a:r>
            <a:r>
              <a:rPr lang="en-US" sz="2400" spc="-5" dirty="0">
                <a:cs typeface="Times New Roman" panose="02020603050405020304" pitchFamily="18" charset="0"/>
              </a:rPr>
              <a:t>may want </a:t>
            </a:r>
            <a:r>
              <a:rPr lang="en-US" sz="2400" dirty="0"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cs typeface="Times New Roman" panose="02020603050405020304" pitchFamily="18" charset="0"/>
              </a:rPr>
              <a:t>compiler with multiple front </a:t>
            </a:r>
            <a:r>
              <a:rPr lang="en-US" sz="2400" dirty="0">
                <a:cs typeface="Times New Roman" panose="02020603050405020304" pitchFamily="18" charset="0"/>
              </a:rPr>
              <a:t>ends </a:t>
            </a:r>
            <a:r>
              <a:rPr lang="en-US" sz="2400" spc="-5" dirty="0">
                <a:cs typeface="Times New Roman" panose="02020603050405020304" pitchFamily="18" charset="0"/>
              </a:rPr>
              <a:t>for multiple languages;  rather than translating </a:t>
            </a:r>
            <a:r>
              <a:rPr lang="en-US" sz="2400" dirty="0">
                <a:cs typeface="Times New Roman" panose="02020603050405020304" pitchFamily="18" charset="0"/>
              </a:rPr>
              <a:t>each </a:t>
            </a:r>
            <a:r>
              <a:rPr lang="en-US" sz="2400" spc="-5" dirty="0">
                <a:cs typeface="Times New Roman" panose="02020603050405020304" pitchFamily="18" charset="0"/>
              </a:rPr>
              <a:t>language </a:t>
            </a:r>
            <a:r>
              <a:rPr lang="en-US" sz="2400" dirty="0">
                <a:cs typeface="Times New Roman" panose="02020603050405020304" pitchFamily="18" charset="0"/>
              </a:rPr>
              <a:t>to a </a:t>
            </a:r>
            <a:r>
              <a:rPr lang="en-US" sz="2400" spc="-5" dirty="0">
                <a:cs typeface="Times New Roman" panose="02020603050405020304" pitchFamily="18" charset="0"/>
              </a:rPr>
              <a:t>CFG, translate </a:t>
            </a:r>
            <a:r>
              <a:rPr lang="en-US" sz="2400" dirty="0">
                <a:cs typeface="Times New Roman" panose="02020603050405020304" pitchFamily="18" charset="0"/>
              </a:rPr>
              <a:t>each </a:t>
            </a:r>
            <a:r>
              <a:rPr lang="en-US" sz="2400" spc="-5" dirty="0">
                <a:cs typeface="Times New Roman" panose="02020603050405020304" pitchFamily="18" charset="0"/>
              </a:rPr>
              <a:t>language </a:t>
            </a:r>
            <a:r>
              <a:rPr lang="en-US" sz="2400" dirty="0">
                <a:cs typeface="Times New Roman" panose="02020603050405020304" pitchFamily="18" charset="0"/>
              </a:rPr>
              <a:t>to a </a:t>
            </a:r>
            <a:r>
              <a:rPr lang="en-US" sz="2400" spc="-5" dirty="0">
                <a:cs typeface="Times New Roman" panose="02020603050405020304" pitchFamily="18" charset="0"/>
              </a:rPr>
              <a:t>canonical IR </a:t>
            </a:r>
            <a:r>
              <a:rPr lang="en-US" sz="2400" dirty="0">
                <a:cs typeface="Times New Roman" panose="02020603050405020304" pitchFamily="18" charset="0"/>
              </a:rPr>
              <a:t>and </a:t>
            </a:r>
            <a:r>
              <a:rPr lang="en-US" sz="2400" spc="-5" dirty="0">
                <a:cs typeface="Times New Roman" panose="02020603050405020304" pitchFamily="18" charset="0"/>
              </a:rPr>
              <a:t>then</a:t>
            </a:r>
            <a:r>
              <a:rPr lang="en-US" sz="2400" dirty="0">
                <a:cs typeface="Times New Roman" panose="02020603050405020304" pitchFamily="18" charset="0"/>
              </a:rPr>
              <a:t> to a</a:t>
            </a:r>
            <a:r>
              <a:rPr lang="en-US" sz="2400" spc="35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CFG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442343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04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6600"/>
                </a:solidFill>
              </a:rPr>
              <a:t>Representing Control Flow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5578" y="6356350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838200" y="1690688"/>
            <a:ext cx="10340546" cy="354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High-level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representation</a:t>
            </a:r>
            <a:endParaRPr sz="2800" dirty="0">
              <a:latin typeface="Times New Roman"/>
              <a:cs typeface="Times New Roman"/>
            </a:endParaRPr>
          </a:p>
          <a:p>
            <a:pPr marL="23114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3177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Control </a:t>
            </a:r>
            <a:r>
              <a:rPr sz="2800" dirty="0">
                <a:latin typeface="Times New Roman"/>
                <a:cs typeface="Times New Roman"/>
              </a:rPr>
              <a:t>flow is </a:t>
            </a:r>
            <a:r>
              <a:rPr sz="2800" spc="-5" dirty="0">
                <a:latin typeface="Times New Roman"/>
                <a:cs typeface="Times New Roman"/>
              </a:rPr>
              <a:t>implicit </a:t>
            </a:r>
            <a:r>
              <a:rPr sz="2800" dirty="0">
                <a:latin typeface="Times New Roman"/>
                <a:cs typeface="Times New Roman"/>
              </a:rPr>
              <a:t>in an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AST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</a:pPr>
            <a:endParaRPr sz="2800" dirty="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Low-level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representation:</a:t>
            </a:r>
            <a:endParaRPr sz="2800" dirty="0">
              <a:latin typeface="Times New Roman"/>
              <a:cs typeface="Times New Roman"/>
            </a:endParaRPr>
          </a:p>
          <a:p>
            <a:pPr marL="23114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31775" algn="l"/>
              </a:tabLst>
            </a:pPr>
            <a:r>
              <a:rPr sz="2800" spc="-5" dirty="0">
                <a:latin typeface="Times New Roman"/>
                <a:cs typeface="Times New Roman"/>
              </a:rPr>
              <a:t>Use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24CD6"/>
                </a:solidFill>
                <a:latin typeface="Times New Roman"/>
                <a:cs typeface="Times New Roman"/>
              </a:rPr>
              <a:t>Control-flow </a:t>
            </a:r>
            <a:r>
              <a:rPr sz="2800" b="1" dirty="0">
                <a:solidFill>
                  <a:srgbClr val="024CD6"/>
                </a:solidFill>
                <a:latin typeface="Times New Roman"/>
                <a:cs typeface="Times New Roman"/>
              </a:rPr>
              <a:t>graph</a:t>
            </a:r>
            <a:r>
              <a:rPr sz="2800" b="1" spc="-15" dirty="0">
                <a:solidFill>
                  <a:srgbClr val="024CD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24CD6"/>
                </a:solidFill>
                <a:latin typeface="Times New Roman"/>
                <a:cs typeface="Times New Roman"/>
              </a:rPr>
              <a:t>(CFG)</a:t>
            </a:r>
            <a:endParaRPr sz="2800" dirty="0">
              <a:latin typeface="Times New Roman"/>
              <a:cs typeface="Times New Roman"/>
            </a:endParaRPr>
          </a:p>
          <a:p>
            <a:pPr marL="454025" lvl="1" indent="-116205">
              <a:lnSpc>
                <a:spcPct val="100000"/>
              </a:lnSpc>
              <a:spcBef>
                <a:spcPts val="240"/>
              </a:spcBef>
              <a:buChar char="–"/>
              <a:tabLst>
                <a:tab pos="454659" algn="l"/>
              </a:tabLst>
            </a:pPr>
            <a:r>
              <a:rPr sz="2800" spc="-5" dirty="0">
                <a:latin typeface="Times New Roman"/>
                <a:cs typeface="Times New Roman"/>
              </a:rPr>
              <a:t>Nodes represent statements (low-level </a:t>
            </a:r>
            <a:r>
              <a:rPr sz="2800" dirty="0">
                <a:latin typeface="Times New Roman"/>
                <a:cs typeface="Times New Roman"/>
              </a:rPr>
              <a:t>linear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IR)</a:t>
            </a:r>
          </a:p>
          <a:p>
            <a:pPr marL="454025" lvl="1" indent="-116205">
              <a:lnSpc>
                <a:spcPct val="100000"/>
              </a:lnSpc>
              <a:spcBef>
                <a:spcPts val="240"/>
              </a:spcBef>
              <a:buChar char="–"/>
              <a:tabLst>
                <a:tab pos="454659" algn="l"/>
              </a:tabLst>
            </a:pPr>
            <a:r>
              <a:rPr sz="2800" dirty="0">
                <a:latin typeface="Times New Roman"/>
                <a:cs typeface="Times New Roman"/>
              </a:rPr>
              <a:t>Edges </a:t>
            </a:r>
            <a:r>
              <a:rPr sz="2800" spc="-5" dirty="0">
                <a:latin typeface="Times New Roman"/>
                <a:cs typeface="Times New Roman"/>
              </a:rPr>
              <a:t>represent explicit </a:t>
            </a:r>
            <a:r>
              <a:rPr sz="2800" dirty="0">
                <a:latin typeface="Times New Roman"/>
                <a:cs typeface="Times New Roman"/>
              </a:rPr>
              <a:t>flow 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96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Control-Flow Analysis?</a:t>
            </a:r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67373" y="2389997"/>
            <a:ext cx="3564260" cy="3732457"/>
            <a:chOff x="1939007" y="2396495"/>
            <a:chExt cx="1763522" cy="1891599"/>
          </a:xfrm>
        </p:grpSpPr>
        <p:sp>
          <p:nvSpPr>
            <p:cNvPr id="8" name="object 14"/>
            <p:cNvSpPr txBox="1"/>
            <p:nvPr/>
          </p:nvSpPr>
          <p:spPr>
            <a:xfrm>
              <a:off x="1939007" y="2434595"/>
              <a:ext cx="69850" cy="4208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1</a:t>
              </a:r>
              <a:endParaRPr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480"/>
                </a:spcBef>
              </a:pPr>
              <a:r>
                <a:rPr spc="-5" dirty="0">
                  <a:latin typeface="Times New Roman"/>
                  <a:cs typeface="Times New Roman"/>
                </a:rPr>
                <a:t>2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9" name="object 15"/>
            <p:cNvSpPr txBox="1"/>
            <p:nvPr/>
          </p:nvSpPr>
          <p:spPr>
            <a:xfrm>
              <a:off x="2454119" y="2396495"/>
              <a:ext cx="791210" cy="385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dirty="0">
                  <a:latin typeface="Courier New"/>
                  <a:cs typeface="Courier New"/>
                </a:rPr>
                <a:t>a :=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0</a:t>
              </a:r>
              <a:endParaRPr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b="1" dirty="0">
                  <a:latin typeface="Courier New"/>
                  <a:cs typeface="Courier New"/>
                </a:rPr>
                <a:t>b := a *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b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10" name="object 16"/>
            <p:cNvSpPr txBox="1"/>
            <p:nvPr/>
          </p:nvSpPr>
          <p:spPr>
            <a:xfrm>
              <a:off x="1939007" y="2728727"/>
              <a:ext cx="1153795" cy="1885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3    </a:t>
              </a:r>
              <a:r>
                <a:rPr b="1" spc="5" dirty="0">
                  <a:latin typeface="Courier New"/>
                  <a:cs typeface="Courier New"/>
                </a:rPr>
                <a:t>L1: </a:t>
              </a:r>
              <a:r>
                <a:rPr b="1" dirty="0">
                  <a:latin typeface="Courier New"/>
                  <a:cs typeface="Courier New"/>
                </a:rPr>
                <a:t>c :=</a:t>
              </a:r>
              <a:r>
                <a:rPr b="1" spc="215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b/d</a:t>
              </a:r>
              <a:endParaRPr>
                <a:latin typeface="Courier New"/>
                <a:cs typeface="Courier New"/>
              </a:endParaRPr>
            </a:p>
          </p:txBody>
        </p:sp>
        <p:sp>
          <p:nvSpPr>
            <p:cNvPr id="11" name="object 17"/>
            <p:cNvSpPr txBox="1"/>
            <p:nvPr/>
          </p:nvSpPr>
          <p:spPr>
            <a:xfrm>
              <a:off x="1939007" y="2934467"/>
              <a:ext cx="69850" cy="6530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4</a:t>
              </a:r>
              <a:endParaRPr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480"/>
                </a:spcBef>
              </a:pPr>
              <a:r>
                <a:rPr spc="-5" dirty="0">
                  <a:latin typeface="Times New Roman"/>
                  <a:cs typeface="Times New Roman"/>
                </a:rPr>
                <a:t>5</a:t>
              </a:r>
              <a:endParaRPr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480"/>
                </a:spcBef>
              </a:pPr>
              <a:r>
                <a:rPr spc="-5" dirty="0">
                  <a:latin typeface="Times New Roman"/>
                  <a:cs typeface="Times New Roman"/>
                </a:rPr>
                <a:t>6</a:t>
              </a:r>
              <a:endParaRPr dirty="0">
                <a:latin typeface="Times New Roman"/>
                <a:cs typeface="Times New Roman"/>
              </a:endParaRPr>
            </a:p>
          </p:txBody>
        </p:sp>
        <p:sp>
          <p:nvSpPr>
            <p:cNvPr id="12" name="object 18"/>
            <p:cNvSpPr txBox="1"/>
            <p:nvPr/>
          </p:nvSpPr>
          <p:spPr>
            <a:xfrm>
              <a:off x="2454119" y="2881127"/>
              <a:ext cx="1248410" cy="6121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0000"/>
                </a:lnSpc>
              </a:pPr>
              <a:r>
                <a:rPr b="1" spc="10" dirty="0">
                  <a:latin typeface="Courier New"/>
                  <a:cs typeface="Courier New"/>
                </a:rPr>
                <a:t>if </a:t>
              </a:r>
              <a:r>
                <a:rPr b="1" dirty="0">
                  <a:latin typeface="Courier New"/>
                  <a:cs typeface="Courier New"/>
                </a:rPr>
                <a:t>c &lt; x goto</a:t>
              </a:r>
              <a:r>
                <a:rPr b="1" spc="-11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L2  e := b /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c</a:t>
              </a:r>
              <a:endParaRPr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b="1" dirty="0">
                  <a:latin typeface="Courier New"/>
                  <a:cs typeface="Courier New"/>
                </a:rPr>
                <a:t>f := e +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1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13" name="object 19"/>
            <p:cNvSpPr txBox="1"/>
            <p:nvPr/>
          </p:nvSpPr>
          <p:spPr>
            <a:xfrm>
              <a:off x="1939007" y="3399286"/>
              <a:ext cx="1001394" cy="1885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7    </a:t>
              </a:r>
              <a:r>
                <a:rPr b="1" spc="5" dirty="0">
                  <a:latin typeface="Courier New"/>
                  <a:cs typeface="Courier New"/>
                </a:rPr>
                <a:t>L2: </a:t>
              </a:r>
              <a:r>
                <a:rPr b="1" dirty="0">
                  <a:latin typeface="Courier New"/>
                  <a:cs typeface="Courier New"/>
                </a:rPr>
                <a:t>g :=</a:t>
              </a:r>
              <a:r>
                <a:rPr b="1" spc="215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f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14" name="object 20"/>
            <p:cNvSpPr txBox="1"/>
            <p:nvPr/>
          </p:nvSpPr>
          <p:spPr>
            <a:xfrm>
              <a:off x="1939007" y="3605027"/>
              <a:ext cx="69850" cy="4208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8</a:t>
              </a:r>
              <a:endParaRPr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480"/>
                </a:spcBef>
              </a:pPr>
              <a:r>
                <a:rPr spc="-5" dirty="0">
                  <a:latin typeface="Times New Roman"/>
                  <a:cs typeface="Times New Roman"/>
                </a:rPr>
                <a:t>9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5" name="object 21"/>
            <p:cNvSpPr txBox="1"/>
            <p:nvPr/>
          </p:nvSpPr>
          <p:spPr>
            <a:xfrm>
              <a:off x="2454119" y="3566927"/>
              <a:ext cx="1248410" cy="385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dirty="0">
                  <a:latin typeface="Courier New"/>
                  <a:cs typeface="Courier New"/>
                </a:rPr>
                <a:t>h := t -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g</a:t>
              </a:r>
              <a:endParaRPr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b="1" spc="10" dirty="0">
                  <a:latin typeface="Courier New"/>
                  <a:cs typeface="Courier New"/>
                </a:rPr>
                <a:t>if </a:t>
              </a:r>
              <a:r>
                <a:rPr b="1" dirty="0">
                  <a:latin typeface="Courier New"/>
                  <a:cs typeface="Courier New"/>
                </a:rPr>
                <a:t>e &gt; 0 goto</a:t>
              </a:r>
              <a:r>
                <a:rPr b="1" spc="-11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L3</a:t>
              </a:r>
              <a:endParaRPr>
                <a:latin typeface="Courier New"/>
                <a:cs typeface="Courier New"/>
              </a:endParaRPr>
            </a:p>
          </p:txBody>
        </p:sp>
        <p:sp>
          <p:nvSpPr>
            <p:cNvPr id="16" name="object 22"/>
            <p:cNvSpPr txBox="1"/>
            <p:nvPr/>
          </p:nvSpPr>
          <p:spPr>
            <a:xfrm>
              <a:off x="1939007" y="3902206"/>
              <a:ext cx="998219" cy="385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10  </a:t>
              </a:r>
              <a:r>
                <a:rPr b="1" spc="5" dirty="0">
                  <a:latin typeface="Courier New"/>
                  <a:cs typeface="Courier New"/>
                </a:rPr>
                <a:t>goto</a:t>
              </a:r>
              <a:r>
                <a:rPr b="1" spc="-1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L1</a:t>
              </a:r>
              <a:endParaRPr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pc="-5" dirty="0">
                  <a:latin typeface="Times New Roman"/>
                  <a:cs typeface="Times New Roman"/>
                </a:rPr>
                <a:t>11  </a:t>
              </a:r>
              <a:r>
                <a:rPr b="1" spc="5" dirty="0">
                  <a:latin typeface="Courier New"/>
                  <a:cs typeface="Courier New"/>
                </a:rPr>
                <a:t>L3:</a:t>
              </a:r>
              <a:r>
                <a:rPr b="1" spc="30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return</a:t>
              </a:r>
              <a:endParaRPr dirty="0">
                <a:latin typeface="Courier New"/>
                <a:cs typeface="Courier New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60569" y="1843536"/>
            <a:ext cx="3668134" cy="4648250"/>
            <a:chOff x="6860569" y="1843536"/>
            <a:chExt cx="3668134" cy="4648250"/>
          </a:xfrm>
        </p:grpSpPr>
        <p:cxnSp>
          <p:nvCxnSpPr>
            <p:cNvPr id="60" name="Straight Arrow Connector 59"/>
            <p:cNvCxnSpPr>
              <a:stCxn id="30" idx="2"/>
              <a:endCxn id="51" idx="3"/>
            </p:cNvCxnSpPr>
            <p:nvPr/>
          </p:nvCxnSpPr>
          <p:spPr>
            <a:xfrm flipH="1">
              <a:off x="8951032" y="4368680"/>
              <a:ext cx="863349" cy="83305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6860569" y="1843536"/>
              <a:ext cx="3668134" cy="4648250"/>
              <a:chOff x="6860569" y="1843536"/>
              <a:chExt cx="3668134" cy="464825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6860569" y="1843536"/>
                <a:ext cx="3668134" cy="4648250"/>
                <a:chOff x="6860569" y="1843536"/>
                <a:chExt cx="3668134" cy="4648250"/>
              </a:xfrm>
            </p:grpSpPr>
            <p:cxnSp>
              <p:nvCxnSpPr>
                <p:cNvPr id="58" name="Straight Arrow Connector 57"/>
                <p:cNvCxnSpPr>
                  <a:endCxn id="30" idx="0"/>
                </p:cNvCxnSpPr>
                <p:nvPr/>
              </p:nvCxnSpPr>
              <p:spPr>
                <a:xfrm>
                  <a:off x="8563706" y="3417648"/>
                  <a:ext cx="1250675" cy="397034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/>
                <p:cNvGrpSpPr/>
                <p:nvPr/>
              </p:nvGrpSpPr>
              <p:grpSpPr>
                <a:xfrm>
                  <a:off x="6860569" y="1843536"/>
                  <a:ext cx="3668134" cy="4648250"/>
                  <a:chOff x="6860569" y="1843536"/>
                  <a:chExt cx="3668134" cy="4648250"/>
                </a:xfrm>
              </p:grpSpPr>
              <p:sp>
                <p:nvSpPr>
                  <p:cNvPr id="19" name="object 25"/>
                  <p:cNvSpPr txBox="1"/>
                  <p:nvPr/>
                </p:nvSpPr>
                <p:spPr>
                  <a:xfrm>
                    <a:off x="7358336" y="1966647"/>
                    <a:ext cx="1570230" cy="553998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lang="en-US" spc="-7" baseline="3968" dirty="0">
                        <a:latin typeface="Times New Roman"/>
                        <a:cs typeface="Times New Roman"/>
                      </a:rPr>
                      <a:t> </a:t>
                    </a:r>
                    <a:r>
                      <a:rPr spc="-7" baseline="3968" dirty="0">
                        <a:latin typeface="Times New Roman"/>
                        <a:cs typeface="Times New Roman"/>
                      </a:rPr>
                      <a:t>  </a:t>
                    </a:r>
                    <a:r>
                      <a:rPr b="1" dirty="0">
                        <a:latin typeface="Courier New"/>
                        <a:cs typeface="Courier New"/>
                      </a:rPr>
                      <a:t>a :=</a:t>
                    </a:r>
                    <a:r>
                      <a:rPr b="1" spc="-30" dirty="0">
                        <a:latin typeface="Courier New"/>
                        <a:cs typeface="Courier New"/>
                      </a:rPr>
                      <a:t> </a:t>
                    </a:r>
                    <a:r>
                      <a:rPr b="1" dirty="0">
                        <a:latin typeface="Courier New"/>
                        <a:cs typeface="Courier New"/>
                      </a:rPr>
                      <a:t>0</a:t>
                    </a:r>
                    <a:endParaRPr lang="en-US" b="1" dirty="0">
                      <a:latin typeface="Courier New"/>
                      <a:cs typeface="Courier New"/>
                    </a:endParaRPr>
                  </a:p>
                  <a:p>
                    <a:pPr marL="12700">
                      <a:lnSpc>
                        <a:spcPct val="100000"/>
                      </a:lnSpc>
                    </a:pPr>
                    <a:r>
                      <a:rPr lang="en-US" b="1" dirty="0">
                        <a:latin typeface="Courier New"/>
                        <a:cs typeface="Courier New"/>
                      </a:rPr>
                      <a:t> b := a * b</a:t>
                    </a:r>
                    <a:endParaRPr dirty="0">
                      <a:latin typeface="Courier New"/>
                      <a:cs typeface="Courier New"/>
                    </a:endParaRPr>
                  </a:p>
                </p:txBody>
              </p:sp>
              <p:sp>
                <p:nvSpPr>
                  <p:cNvPr id="30" name="object 36"/>
                  <p:cNvSpPr txBox="1"/>
                  <p:nvPr/>
                </p:nvSpPr>
                <p:spPr>
                  <a:xfrm>
                    <a:off x="9100059" y="3814682"/>
                    <a:ext cx="1428644" cy="553998"/>
                  </a:xfrm>
                  <a:prstGeom prst="rect">
                    <a:avLst/>
                  </a:prstGeom>
                  <a:ln>
                    <a:solidFill>
                      <a:schemeClr val="tx2"/>
                    </a:solidFill>
                  </a:ln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 marR="5080">
                      <a:lnSpc>
                        <a:spcPct val="100000"/>
                      </a:lnSpc>
                    </a:pPr>
                    <a:r>
                      <a:rPr lang="en-US" b="1" dirty="0">
                        <a:latin typeface="Courier New"/>
                        <a:cs typeface="Courier New"/>
                      </a:rPr>
                      <a:t>e := </a:t>
                    </a:r>
                    <a:r>
                      <a:rPr b="1" dirty="0">
                        <a:latin typeface="Courier New"/>
                        <a:cs typeface="Courier New"/>
                      </a:rPr>
                      <a:t>b /</a:t>
                    </a:r>
                    <a:r>
                      <a:rPr b="1" spc="-95" dirty="0">
                        <a:latin typeface="Courier New"/>
                        <a:cs typeface="Courier New"/>
                      </a:rPr>
                      <a:t> </a:t>
                    </a:r>
                    <a:r>
                      <a:rPr b="1" dirty="0">
                        <a:latin typeface="Courier New"/>
                        <a:cs typeface="Courier New"/>
                      </a:rPr>
                      <a:t>c  </a:t>
                    </a:r>
                    <a:r>
                      <a:rPr lang="en-US" b="1" dirty="0">
                        <a:latin typeface="Courier New"/>
                        <a:cs typeface="Courier New"/>
                      </a:rPr>
                      <a:t>f : </a:t>
                    </a:r>
                    <a:r>
                      <a:rPr b="1" dirty="0">
                        <a:latin typeface="Courier New"/>
                        <a:cs typeface="Courier New"/>
                      </a:rPr>
                      <a:t>e +</a:t>
                    </a:r>
                    <a:r>
                      <a:rPr b="1" spc="-100" dirty="0">
                        <a:latin typeface="Courier New"/>
                        <a:cs typeface="Courier New"/>
                      </a:rPr>
                      <a:t> </a:t>
                    </a:r>
                    <a:r>
                      <a:rPr b="1" dirty="0">
                        <a:latin typeface="Courier New"/>
                        <a:cs typeface="Courier New"/>
                      </a:rPr>
                      <a:t>1</a:t>
                    </a:r>
                    <a:endParaRPr dirty="0">
                      <a:latin typeface="Courier New"/>
                      <a:cs typeface="Courier New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529384" y="4740073"/>
                    <a:ext cx="1421648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 := f</a:t>
                    </a:r>
                  </a:p>
                  <a:p>
                    <a:r>
                      <a:rPr lang="en-US" dirty="0"/>
                      <a:t>h := t – g</a:t>
                    </a:r>
                  </a:p>
                  <a:p>
                    <a:r>
                      <a:rPr lang="en-US" dirty="0"/>
                      <a:t>If e &gt; 0 ?  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117492" y="6122454"/>
                    <a:ext cx="61042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goto</a:t>
                    </a:r>
                    <a:endParaRPr 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9037630" y="6122454"/>
                    <a:ext cx="7767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return</a:t>
                    </a:r>
                  </a:p>
                </p:txBody>
              </p:sp>
              <p:sp>
                <p:nvSpPr>
                  <p:cNvPr id="54" name="object 36"/>
                  <p:cNvSpPr txBox="1"/>
                  <p:nvPr/>
                </p:nvSpPr>
                <p:spPr>
                  <a:xfrm>
                    <a:off x="7435270" y="2863650"/>
                    <a:ext cx="1428644" cy="553998"/>
                  </a:xfrm>
                  <a:prstGeom prst="rect">
                    <a:avLst/>
                  </a:prstGeom>
                  <a:ln>
                    <a:solidFill>
                      <a:schemeClr val="tx2"/>
                    </a:solidFill>
                  </a:ln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 marR="5080">
                      <a:lnSpc>
                        <a:spcPct val="100000"/>
                      </a:lnSpc>
                    </a:pPr>
                    <a:r>
                      <a:rPr lang="en-US" b="1" dirty="0">
                        <a:latin typeface="Courier New"/>
                        <a:cs typeface="Courier New"/>
                      </a:rPr>
                      <a:t>c := </a:t>
                    </a:r>
                    <a:r>
                      <a:rPr b="1" dirty="0">
                        <a:latin typeface="Courier New"/>
                        <a:cs typeface="Courier New"/>
                      </a:rPr>
                      <a:t>b /</a:t>
                    </a:r>
                    <a:r>
                      <a:rPr b="1" spc="-95" dirty="0">
                        <a:latin typeface="Courier New"/>
                        <a:cs typeface="Courier New"/>
                      </a:rPr>
                      <a:t> </a:t>
                    </a:r>
                    <a:r>
                      <a:rPr lang="en-US" b="1" dirty="0">
                        <a:latin typeface="Courier New"/>
                        <a:cs typeface="Courier New"/>
                      </a:rPr>
                      <a:t>d</a:t>
                    </a:r>
                    <a:r>
                      <a:rPr b="1" dirty="0">
                        <a:latin typeface="Courier New"/>
                        <a:cs typeface="Courier New"/>
                      </a:rPr>
                      <a:t>  </a:t>
                    </a:r>
                    <a:endParaRPr lang="en-US" b="1" dirty="0">
                      <a:latin typeface="Courier New"/>
                      <a:cs typeface="Courier New"/>
                    </a:endParaRPr>
                  </a:p>
                  <a:p>
                    <a:pPr marL="12700" marR="5080">
                      <a:lnSpc>
                        <a:spcPct val="100000"/>
                      </a:lnSpc>
                    </a:pPr>
                    <a:r>
                      <a:rPr lang="en-US" b="1" dirty="0">
                        <a:latin typeface="Courier New"/>
                        <a:cs typeface="Courier New"/>
                      </a:rPr>
                      <a:t>c &lt; x?</a:t>
                    </a:r>
                    <a:endParaRPr dirty="0">
                      <a:latin typeface="Courier New"/>
                      <a:cs typeface="Courier New"/>
                    </a:endParaRPr>
                  </a:p>
                </p:txBody>
              </p:sp>
              <p:cxnSp>
                <p:nvCxnSpPr>
                  <p:cNvPr id="56" name="Straight Arrow Connector 55"/>
                  <p:cNvCxnSpPr>
                    <a:stCxn id="19" idx="2"/>
                    <a:endCxn id="54" idx="0"/>
                  </p:cNvCxnSpPr>
                  <p:nvPr/>
                </p:nvCxnSpPr>
                <p:spPr>
                  <a:xfrm>
                    <a:off x="8143451" y="2520645"/>
                    <a:ext cx="6141" cy="343005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endCxn id="53" idx="0"/>
                  </p:cNvCxnSpPr>
                  <p:nvPr/>
                </p:nvCxnSpPr>
                <p:spPr>
                  <a:xfrm>
                    <a:off x="8412292" y="5666924"/>
                    <a:ext cx="1013714" cy="455530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>
                    <a:stCxn id="51" idx="2"/>
                    <a:endCxn id="52" idx="0"/>
                  </p:cNvCxnSpPr>
                  <p:nvPr/>
                </p:nvCxnSpPr>
                <p:spPr>
                  <a:xfrm flipH="1">
                    <a:off x="7422704" y="5663403"/>
                    <a:ext cx="817504" cy="45905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Elbow Connector 73"/>
                  <p:cNvCxnSpPr>
                    <a:stCxn id="52" idx="1"/>
                    <a:endCxn id="54" idx="1"/>
                  </p:cNvCxnSpPr>
                  <p:nvPr/>
                </p:nvCxnSpPr>
                <p:spPr>
                  <a:xfrm rot="10800000" flipH="1">
                    <a:off x="7117492" y="3140650"/>
                    <a:ext cx="317778" cy="3166471"/>
                  </a:xfrm>
                  <a:prstGeom prst="bentConnector3">
                    <a:avLst>
                      <a:gd name="adj1" fmla="val -71937"/>
                    </a:avLst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7107946" y="1843536"/>
                    <a:ext cx="26321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1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7126997" y="2817486"/>
                    <a:ext cx="26321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3</a:t>
                    </a: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8854692" y="3773072"/>
                    <a:ext cx="26321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5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7291097" y="4672492"/>
                    <a:ext cx="26321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7</a:t>
                    </a: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758299" y="6100371"/>
                    <a:ext cx="341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11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6860569" y="6063554"/>
                    <a:ext cx="341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10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495979" y="5754428"/>
                    <a:ext cx="38683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Yes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913790" y="5764164"/>
                    <a:ext cx="3658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No</a:t>
                    </a:r>
                  </a:p>
                </p:txBody>
              </p:sp>
            </p:grp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8021800" y="3417648"/>
                <a:ext cx="19739" cy="131775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75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140" indent="-119380">
              <a:lnSpc>
                <a:spcPct val="100000"/>
              </a:lnSpc>
              <a:spcBef>
                <a:spcPts val="240"/>
              </a:spcBef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A </a:t>
            </a:r>
            <a:r>
              <a:rPr lang="en-US" b="1" dirty="0">
                <a:solidFill>
                  <a:srgbClr val="024CD6"/>
                </a:solidFill>
                <a:latin typeface="Times New Roman"/>
                <a:cs typeface="Times New Roman"/>
              </a:rPr>
              <a:t>basic </a:t>
            </a:r>
            <a:r>
              <a:rPr lang="en-US" b="1" spc="-5" dirty="0">
                <a:solidFill>
                  <a:srgbClr val="024CD6"/>
                </a:solidFill>
                <a:latin typeface="Times New Roman"/>
                <a:cs typeface="Times New Roman"/>
              </a:rPr>
              <a:t>block </a:t>
            </a:r>
            <a:r>
              <a:rPr lang="en-US" dirty="0">
                <a:latin typeface="Times New Roman"/>
                <a:cs typeface="Times New Roman"/>
              </a:rPr>
              <a:t>is a </a:t>
            </a:r>
            <a:r>
              <a:rPr lang="en-US" spc="-5" dirty="0">
                <a:latin typeface="Times New Roman"/>
                <a:cs typeface="Times New Roman"/>
              </a:rPr>
              <a:t>sequence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straight line </a:t>
            </a:r>
            <a:r>
              <a:rPr lang="en-US" dirty="0">
                <a:latin typeface="Times New Roman"/>
                <a:cs typeface="Times New Roman"/>
              </a:rPr>
              <a:t>code </a:t>
            </a:r>
            <a:r>
              <a:rPr lang="en-US" spc="-5" dirty="0">
                <a:latin typeface="Times New Roman"/>
                <a:cs typeface="Times New Roman"/>
              </a:rPr>
              <a:t>that </a:t>
            </a:r>
            <a:r>
              <a:rPr lang="en-US" dirty="0">
                <a:latin typeface="Times New Roman"/>
                <a:cs typeface="Times New Roman"/>
              </a:rPr>
              <a:t>can be </a:t>
            </a:r>
            <a:r>
              <a:rPr lang="en-US" spc="-5" dirty="0">
                <a:latin typeface="Times New Roman"/>
                <a:cs typeface="Times New Roman"/>
              </a:rPr>
              <a:t>entered only  </a:t>
            </a:r>
            <a:r>
              <a:rPr lang="en-US" dirty="0">
                <a:latin typeface="Times New Roman"/>
                <a:cs typeface="Times New Roman"/>
              </a:rPr>
              <a:t>at the </a:t>
            </a:r>
            <a:r>
              <a:rPr lang="en-US" spc="-5" dirty="0">
                <a:latin typeface="Times New Roman"/>
                <a:cs typeface="Times New Roman"/>
              </a:rPr>
              <a:t>beginning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exited only </a:t>
            </a:r>
            <a:r>
              <a:rPr lang="en-US" dirty="0">
                <a:latin typeface="Times New Roman"/>
                <a:cs typeface="Times New Roman"/>
              </a:rPr>
              <a:t>at the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end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cxnSp>
        <p:nvCxnSpPr>
          <p:cNvPr id="18" name="Straight Arrow Connector 17"/>
          <p:cNvCxnSpPr>
            <a:endCxn id="6" idx="1"/>
          </p:cNvCxnSpPr>
          <p:nvPr/>
        </p:nvCxnSpPr>
        <p:spPr>
          <a:xfrm>
            <a:off x="597332" y="4077026"/>
            <a:ext cx="598232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127684" y="3145536"/>
            <a:ext cx="2148840" cy="1929384"/>
            <a:chOff x="4498848" y="3145536"/>
            <a:chExt cx="2148840" cy="1929384"/>
          </a:xfrm>
        </p:grpSpPr>
        <p:sp>
          <p:nvSpPr>
            <p:cNvPr id="6" name="TextBox 5"/>
            <p:cNvSpPr txBox="1"/>
            <p:nvPr/>
          </p:nvSpPr>
          <p:spPr>
            <a:xfrm>
              <a:off x="4566728" y="3615361"/>
              <a:ext cx="1421648" cy="9233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 := f</a:t>
              </a:r>
            </a:p>
            <a:p>
              <a:r>
                <a:rPr lang="en-US" dirty="0"/>
                <a:t>h := t – g</a:t>
              </a:r>
            </a:p>
            <a:p>
              <a:r>
                <a:rPr lang="en-US" dirty="0"/>
                <a:t>If e &gt; 0 ?  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54296" y="3145536"/>
              <a:ext cx="301752" cy="46982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422392" y="3163824"/>
              <a:ext cx="164592" cy="45153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498848" y="4538691"/>
              <a:ext cx="306324" cy="53622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422392" y="4538691"/>
              <a:ext cx="411480" cy="45153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>
              <a:off x="5988376" y="4077026"/>
              <a:ext cx="659312" cy="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symbol cr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81" y="3896124"/>
            <a:ext cx="368974" cy="3689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symbol cr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9" y="3896124"/>
            <a:ext cx="368974" cy="3689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bject 11"/>
          <p:cNvSpPr txBox="1"/>
          <p:nvPr/>
        </p:nvSpPr>
        <p:spPr>
          <a:xfrm>
            <a:off x="4456779" y="3255873"/>
            <a:ext cx="2397925" cy="517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Building basic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blocks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ts val="1195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– 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24CD6"/>
                </a:solidFill>
                <a:latin typeface="Times New Roman"/>
                <a:cs typeface="Times New Roman"/>
              </a:rPr>
              <a:t>leaders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7" name="object 12"/>
          <p:cNvSpPr txBox="1"/>
          <p:nvPr/>
        </p:nvSpPr>
        <p:spPr>
          <a:xfrm>
            <a:off x="5066585" y="3752343"/>
            <a:ext cx="4727410" cy="1991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indent="-115570">
              <a:lnSpc>
                <a:spcPct val="100000"/>
              </a:lnSpc>
              <a:buChar char="–"/>
              <a:tabLst>
                <a:tab pos="34163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first instruction </a:t>
            </a:r>
            <a:r>
              <a:rPr sz="2000" dirty="0">
                <a:latin typeface="Times New Roman"/>
                <a:cs typeface="Times New Roman"/>
              </a:rPr>
              <a:t>in a </a:t>
            </a:r>
            <a:r>
              <a:rPr sz="2000" spc="-5" dirty="0">
                <a:latin typeface="Times New Roman"/>
                <a:cs typeface="Times New Roman"/>
              </a:rPr>
              <a:t>procedure,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</a:p>
          <a:p>
            <a:pPr marL="340995" indent="-115570">
              <a:lnSpc>
                <a:spcPct val="100000"/>
              </a:lnSpc>
              <a:spcBef>
                <a:spcPts val="215"/>
              </a:spcBef>
              <a:buChar char="–"/>
              <a:tabLst>
                <a:tab pos="34163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of any </a:t>
            </a:r>
            <a:r>
              <a:rPr sz="2000" spc="-5" dirty="0">
                <a:latin typeface="Times New Roman"/>
                <a:cs typeface="Times New Roman"/>
              </a:rPr>
              <a:t>branch,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</a:p>
          <a:p>
            <a:pPr marL="340995" indent="-115570">
              <a:lnSpc>
                <a:spcPct val="100000"/>
              </a:lnSpc>
              <a:spcBef>
                <a:spcPts val="240"/>
              </a:spcBef>
              <a:buChar char="–"/>
              <a:tabLst>
                <a:tab pos="341630" algn="l"/>
              </a:tabLst>
            </a:pPr>
            <a:r>
              <a:rPr sz="2000" spc="-5" dirty="0">
                <a:latin typeface="Times New Roman"/>
                <a:cs typeface="Times New Roman"/>
              </a:rPr>
              <a:t>An instruction immediately following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branch (implicit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target)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240"/>
              </a:spcBef>
              <a:tabLst>
                <a:tab pos="34163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ts val="1195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–  </a:t>
            </a:r>
            <a:r>
              <a:rPr sz="2000" spc="-5" dirty="0">
                <a:latin typeface="Times New Roman"/>
                <a:cs typeface="Times New Roman"/>
              </a:rPr>
              <a:t>Gobble all subsequent instructions until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next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leader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2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Basic Block Example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19913" y="2213727"/>
            <a:ext cx="3564260" cy="3732457"/>
            <a:chOff x="1939007" y="2396495"/>
            <a:chExt cx="1763522" cy="1891599"/>
          </a:xfrm>
        </p:grpSpPr>
        <p:sp>
          <p:nvSpPr>
            <p:cNvPr id="5" name="object 14"/>
            <p:cNvSpPr txBox="1"/>
            <p:nvPr/>
          </p:nvSpPr>
          <p:spPr>
            <a:xfrm>
              <a:off x="1939007" y="2434595"/>
              <a:ext cx="69850" cy="4208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1</a:t>
              </a:r>
              <a:endParaRPr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480"/>
                </a:spcBef>
              </a:pPr>
              <a:r>
                <a:rPr spc="-5" dirty="0">
                  <a:latin typeface="Times New Roman"/>
                  <a:cs typeface="Times New Roman"/>
                </a:rPr>
                <a:t>2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6" name="object 15"/>
            <p:cNvSpPr txBox="1"/>
            <p:nvPr/>
          </p:nvSpPr>
          <p:spPr>
            <a:xfrm>
              <a:off x="2454119" y="2396495"/>
              <a:ext cx="791210" cy="385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dirty="0">
                  <a:latin typeface="Courier New"/>
                  <a:cs typeface="Courier New"/>
                </a:rPr>
                <a:t>a :=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0</a:t>
              </a:r>
              <a:endParaRPr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b="1" dirty="0">
                  <a:latin typeface="Courier New"/>
                  <a:cs typeface="Courier New"/>
                </a:rPr>
                <a:t>b := a *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b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7" name="object 16"/>
            <p:cNvSpPr txBox="1"/>
            <p:nvPr/>
          </p:nvSpPr>
          <p:spPr>
            <a:xfrm>
              <a:off x="1939007" y="2728727"/>
              <a:ext cx="1153795" cy="1885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3    </a:t>
              </a:r>
              <a:r>
                <a:rPr b="1" spc="5" dirty="0">
                  <a:latin typeface="Courier New"/>
                  <a:cs typeface="Courier New"/>
                </a:rPr>
                <a:t>L1: </a:t>
              </a:r>
              <a:r>
                <a:rPr b="1" dirty="0">
                  <a:latin typeface="Courier New"/>
                  <a:cs typeface="Courier New"/>
                </a:rPr>
                <a:t>c :=</a:t>
              </a:r>
              <a:r>
                <a:rPr b="1" spc="215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b/d</a:t>
              </a:r>
              <a:endParaRPr>
                <a:latin typeface="Courier New"/>
                <a:cs typeface="Courier New"/>
              </a:endParaRPr>
            </a:p>
          </p:txBody>
        </p:sp>
        <p:sp>
          <p:nvSpPr>
            <p:cNvPr id="8" name="object 17"/>
            <p:cNvSpPr txBox="1"/>
            <p:nvPr/>
          </p:nvSpPr>
          <p:spPr>
            <a:xfrm>
              <a:off x="1939007" y="2934467"/>
              <a:ext cx="69850" cy="6530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4</a:t>
              </a:r>
              <a:endParaRPr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480"/>
                </a:spcBef>
              </a:pPr>
              <a:r>
                <a:rPr spc="-5" dirty="0">
                  <a:latin typeface="Times New Roman"/>
                  <a:cs typeface="Times New Roman"/>
                </a:rPr>
                <a:t>5</a:t>
              </a:r>
              <a:endParaRPr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480"/>
                </a:spcBef>
              </a:pPr>
              <a:r>
                <a:rPr spc="-5" dirty="0">
                  <a:latin typeface="Times New Roman"/>
                  <a:cs typeface="Times New Roman"/>
                </a:rPr>
                <a:t>6</a:t>
              </a:r>
              <a:endParaRPr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18"/>
            <p:cNvSpPr txBox="1"/>
            <p:nvPr/>
          </p:nvSpPr>
          <p:spPr>
            <a:xfrm>
              <a:off x="2454119" y="2881127"/>
              <a:ext cx="1248410" cy="6121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0000"/>
                </a:lnSpc>
              </a:pPr>
              <a:r>
                <a:rPr b="1" spc="10" dirty="0">
                  <a:latin typeface="Courier New"/>
                  <a:cs typeface="Courier New"/>
                </a:rPr>
                <a:t>if </a:t>
              </a:r>
              <a:r>
                <a:rPr b="1" dirty="0">
                  <a:latin typeface="Courier New"/>
                  <a:cs typeface="Courier New"/>
                </a:rPr>
                <a:t>c &lt; x goto</a:t>
              </a:r>
              <a:r>
                <a:rPr b="1" spc="-11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L2  e := b /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c</a:t>
              </a:r>
              <a:endParaRPr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b="1" dirty="0">
                  <a:latin typeface="Courier New"/>
                  <a:cs typeface="Courier New"/>
                </a:rPr>
                <a:t>f := e +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1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10" name="object 19"/>
            <p:cNvSpPr txBox="1"/>
            <p:nvPr/>
          </p:nvSpPr>
          <p:spPr>
            <a:xfrm>
              <a:off x="1939007" y="3399286"/>
              <a:ext cx="1001394" cy="1885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7    </a:t>
              </a:r>
              <a:r>
                <a:rPr b="1" spc="5" dirty="0">
                  <a:latin typeface="Courier New"/>
                  <a:cs typeface="Courier New"/>
                </a:rPr>
                <a:t>L2: </a:t>
              </a:r>
              <a:r>
                <a:rPr b="1" dirty="0">
                  <a:latin typeface="Courier New"/>
                  <a:cs typeface="Courier New"/>
                </a:rPr>
                <a:t>g :=</a:t>
              </a:r>
              <a:r>
                <a:rPr b="1" spc="215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f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11" name="object 20"/>
            <p:cNvSpPr txBox="1"/>
            <p:nvPr/>
          </p:nvSpPr>
          <p:spPr>
            <a:xfrm>
              <a:off x="1939007" y="3605027"/>
              <a:ext cx="69850" cy="4208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8</a:t>
              </a:r>
              <a:endParaRPr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480"/>
                </a:spcBef>
              </a:pPr>
              <a:r>
                <a:rPr spc="-5" dirty="0">
                  <a:latin typeface="Times New Roman"/>
                  <a:cs typeface="Times New Roman"/>
                </a:rPr>
                <a:t>9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2" name="object 21"/>
            <p:cNvSpPr txBox="1"/>
            <p:nvPr/>
          </p:nvSpPr>
          <p:spPr>
            <a:xfrm>
              <a:off x="2454119" y="3566927"/>
              <a:ext cx="1248410" cy="385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dirty="0">
                  <a:latin typeface="Courier New"/>
                  <a:cs typeface="Courier New"/>
                </a:rPr>
                <a:t>h := t -</a:t>
              </a:r>
              <a:r>
                <a:rPr b="1" spc="-8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g</a:t>
              </a:r>
              <a:endParaRPr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b="1" spc="10" dirty="0">
                  <a:latin typeface="Courier New"/>
                  <a:cs typeface="Courier New"/>
                </a:rPr>
                <a:t>if </a:t>
              </a:r>
              <a:r>
                <a:rPr b="1" dirty="0">
                  <a:latin typeface="Courier New"/>
                  <a:cs typeface="Courier New"/>
                </a:rPr>
                <a:t>e &gt; 0 goto</a:t>
              </a:r>
              <a:r>
                <a:rPr b="1" spc="-11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L3</a:t>
              </a:r>
              <a:endParaRPr>
                <a:latin typeface="Courier New"/>
                <a:cs typeface="Courier New"/>
              </a:endParaRPr>
            </a:p>
          </p:txBody>
        </p:sp>
        <p:sp>
          <p:nvSpPr>
            <p:cNvPr id="13" name="object 22"/>
            <p:cNvSpPr txBox="1"/>
            <p:nvPr/>
          </p:nvSpPr>
          <p:spPr>
            <a:xfrm>
              <a:off x="1939007" y="3902206"/>
              <a:ext cx="998219" cy="385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10  </a:t>
              </a:r>
              <a:r>
                <a:rPr b="1" spc="5" dirty="0">
                  <a:latin typeface="Courier New"/>
                  <a:cs typeface="Courier New"/>
                </a:rPr>
                <a:t>goto</a:t>
              </a:r>
              <a:r>
                <a:rPr b="1" spc="-1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L1</a:t>
              </a:r>
              <a:endParaRPr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pc="-5" dirty="0">
                  <a:latin typeface="Times New Roman"/>
                  <a:cs typeface="Times New Roman"/>
                </a:rPr>
                <a:t>11  </a:t>
              </a:r>
              <a:r>
                <a:rPr b="1" spc="5" dirty="0">
                  <a:latin typeface="Courier New"/>
                  <a:cs typeface="Courier New"/>
                </a:rPr>
                <a:t>L3:</a:t>
              </a:r>
              <a:r>
                <a:rPr b="1" spc="300" dirty="0">
                  <a:latin typeface="Courier New"/>
                  <a:cs typeface="Courier New"/>
                </a:rPr>
                <a:t> </a:t>
              </a:r>
              <a:r>
                <a:rPr b="1" dirty="0">
                  <a:latin typeface="Courier New"/>
                  <a:cs typeface="Courier New"/>
                </a:rPr>
                <a:t>return</a:t>
              </a:r>
              <a:endParaRPr dirty="0">
                <a:latin typeface="Courier New"/>
                <a:cs typeface="Courier New"/>
              </a:endParaRPr>
            </a:p>
          </p:txBody>
        </p:sp>
      </p:grpSp>
      <p:sp>
        <p:nvSpPr>
          <p:cNvPr id="14" name="object 8"/>
          <p:cNvSpPr txBox="1"/>
          <p:nvPr/>
        </p:nvSpPr>
        <p:spPr>
          <a:xfrm>
            <a:off x="6579462" y="2204353"/>
            <a:ext cx="2652673" cy="579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imes New Roman"/>
                <a:cs typeface="Times New Roman"/>
              </a:rPr>
              <a:t>Leaders?</a:t>
            </a:r>
            <a:endParaRPr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215"/>
              </a:spcBef>
            </a:pPr>
            <a:r>
              <a:rPr dirty="0">
                <a:latin typeface="Times New Roman"/>
                <a:cs typeface="Times New Roman"/>
              </a:rPr>
              <a:t>–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{1,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5,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7,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10,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11}</a:t>
            </a:r>
          </a:p>
        </p:txBody>
      </p:sp>
      <p:sp>
        <p:nvSpPr>
          <p:cNvPr id="15" name="object 11"/>
          <p:cNvSpPr txBox="1"/>
          <p:nvPr/>
        </p:nvSpPr>
        <p:spPr>
          <a:xfrm>
            <a:off x="6507985" y="3413433"/>
            <a:ext cx="2724150" cy="236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2875">
              <a:lnSpc>
                <a:spcPct val="100000"/>
              </a:lnSpc>
            </a:pPr>
            <a:r>
              <a:rPr b="1" spc="-5" dirty="0">
                <a:latin typeface="Times New Roman"/>
                <a:cs typeface="Times New Roman"/>
              </a:rPr>
              <a:t>Blocks</a:t>
            </a:r>
            <a:r>
              <a:rPr b="1" dirty="0">
                <a:latin typeface="Times New Roman"/>
                <a:cs typeface="Times New Roman"/>
              </a:rPr>
              <a:t>?</a:t>
            </a:r>
            <a:endParaRPr dirty="0">
              <a:latin typeface="Times New Roman"/>
              <a:cs typeface="Times New Roman"/>
            </a:endParaRPr>
          </a:p>
          <a:p>
            <a:pPr marR="132080">
              <a:lnSpc>
                <a:spcPct val="100000"/>
              </a:lnSpc>
              <a:spcBef>
                <a:spcPts val="215"/>
              </a:spcBef>
            </a:pPr>
            <a:r>
              <a:rPr dirty="0">
                <a:latin typeface="Times New Roman"/>
                <a:cs typeface="Times New Roman"/>
              </a:rPr>
              <a:t>– {1,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2}</a:t>
            </a:r>
          </a:p>
          <a:p>
            <a:pPr marR="132080">
              <a:lnSpc>
                <a:spcPct val="100000"/>
              </a:lnSpc>
              <a:spcBef>
                <a:spcPts val="215"/>
              </a:spcBef>
            </a:pPr>
            <a:r>
              <a:rPr dirty="0">
                <a:latin typeface="Times New Roman"/>
                <a:cs typeface="Times New Roman"/>
              </a:rPr>
              <a:t>– {3,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4}</a:t>
            </a:r>
          </a:p>
          <a:p>
            <a:pPr marR="132080">
              <a:lnSpc>
                <a:spcPct val="100000"/>
              </a:lnSpc>
              <a:spcBef>
                <a:spcPts val="240"/>
              </a:spcBef>
            </a:pPr>
            <a:r>
              <a:rPr dirty="0">
                <a:latin typeface="Times New Roman"/>
                <a:cs typeface="Times New Roman"/>
              </a:rPr>
              <a:t>– {5,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6}</a:t>
            </a:r>
          </a:p>
          <a:p>
            <a:pPr marR="5080">
              <a:lnSpc>
                <a:spcPct val="100000"/>
              </a:lnSpc>
              <a:spcBef>
                <a:spcPts val="240"/>
              </a:spcBef>
            </a:pPr>
            <a:r>
              <a:rPr dirty="0">
                <a:latin typeface="Times New Roman"/>
                <a:cs typeface="Times New Roman"/>
              </a:rPr>
              <a:t>–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{7, 8, 9}</a:t>
            </a:r>
          </a:p>
          <a:p>
            <a:pPr marR="195580">
              <a:lnSpc>
                <a:spcPct val="100000"/>
              </a:lnSpc>
              <a:spcBef>
                <a:spcPts val="240"/>
              </a:spcBef>
            </a:pPr>
            <a:r>
              <a:rPr dirty="0">
                <a:latin typeface="Times New Roman"/>
                <a:cs typeface="Times New Roman"/>
              </a:rPr>
              <a:t>–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{10}</a:t>
            </a:r>
          </a:p>
          <a:p>
            <a:pPr marR="195580">
              <a:lnSpc>
                <a:spcPct val="100000"/>
              </a:lnSpc>
              <a:spcBef>
                <a:spcPts val="240"/>
              </a:spcBef>
            </a:pPr>
            <a:r>
              <a:rPr dirty="0">
                <a:latin typeface="Times New Roman"/>
                <a:cs typeface="Times New Roman"/>
              </a:rPr>
              <a:t>–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{11}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83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Building a CFG From Basic Block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sp>
        <p:nvSpPr>
          <p:cNvPr id="44" name="object 4"/>
          <p:cNvSpPr txBox="1"/>
          <p:nvPr/>
        </p:nvSpPr>
        <p:spPr>
          <a:xfrm>
            <a:off x="812129" y="1686282"/>
            <a:ext cx="5345350" cy="411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"/>
              </a:spcBef>
            </a:pPr>
            <a:endParaRPr sz="2400" dirty="0">
              <a:cs typeface="Times New Roman"/>
            </a:endParaRPr>
          </a:p>
          <a:p>
            <a:pPr marL="8890">
              <a:lnSpc>
                <a:spcPct val="110000"/>
              </a:lnSpc>
              <a:spcBef>
                <a:spcPts val="5"/>
              </a:spcBef>
            </a:pPr>
            <a:r>
              <a:rPr sz="2400" b="1" spc="-5" dirty="0">
                <a:cs typeface="Times New Roman"/>
              </a:rPr>
              <a:t>Construction</a:t>
            </a:r>
            <a:endParaRPr sz="2400" dirty="0">
              <a:cs typeface="Times New Roman"/>
            </a:endParaRPr>
          </a:p>
          <a:p>
            <a:pPr marL="231140" indent="-118745">
              <a:lnSpc>
                <a:spcPct val="110000"/>
              </a:lnSpc>
              <a:spcBef>
                <a:spcPts val="120"/>
              </a:spcBef>
              <a:buChar char="–"/>
              <a:tabLst>
                <a:tab pos="231775" algn="l"/>
              </a:tabLst>
            </a:pPr>
            <a:r>
              <a:rPr sz="2400" dirty="0">
                <a:cs typeface="Times New Roman"/>
              </a:rPr>
              <a:t>Each CFG node </a:t>
            </a:r>
            <a:r>
              <a:rPr sz="2400" spc="-5" dirty="0">
                <a:cs typeface="Times New Roman"/>
              </a:rPr>
              <a:t>represents </a:t>
            </a:r>
            <a:r>
              <a:rPr sz="2400" dirty="0">
                <a:cs typeface="Times New Roman"/>
              </a:rPr>
              <a:t>a </a:t>
            </a:r>
            <a:r>
              <a:rPr sz="2400" spc="-5" dirty="0">
                <a:cs typeface="Times New Roman"/>
              </a:rPr>
              <a:t>basic</a:t>
            </a:r>
            <a:r>
              <a:rPr sz="2400" spc="-4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block</a:t>
            </a:r>
            <a:endParaRPr sz="2400" dirty="0">
              <a:cs typeface="Times New Roman"/>
            </a:endParaRPr>
          </a:p>
          <a:p>
            <a:pPr marL="231140" indent="-118745">
              <a:lnSpc>
                <a:spcPct val="110000"/>
              </a:lnSpc>
              <a:spcBef>
                <a:spcPts val="120"/>
              </a:spcBef>
              <a:buChar char="–"/>
              <a:tabLst>
                <a:tab pos="231775" algn="l"/>
              </a:tabLst>
            </a:pPr>
            <a:r>
              <a:rPr sz="2400" spc="-5" dirty="0">
                <a:cs typeface="Times New Roman"/>
              </a:rPr>
              <a:t>There </a:t>
            </a:r>
            <a:r>
              <a:rPr sz="2400" dirty="0">
                <a:cs typeface="Times New Roman"/>
              </a:rPr>
              <a:t>is an edge from node i to j</a:t>
            </a:r>
            <a:r>
              <a:rPr sz="2400" spc="-11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if</a:t>
            </a:r>
          </a:p>
          <a:p>
            <a:pPr marL="454025" lvl="1" indent="-116205">
              <a:lnSpc>
                <a:spcPct val="110000"/>
              </a:lnSpc>
              <a:spcBef>
                <a:spcPts val="120"/>
              </a:spcBef>
              <a:buChar char="–"/>
              <a:tabLst>
                <a:tab pos="454659" algn="l"/>
              </a:tabLst>
            </a:pPr>
            <a:r>
              <a:rPr sz="2400" spc="-5" dirty="0">
                <a:cs typeface="Times New Roman"/>
              </a:rPr>
              <a:t>Last statement </a:t>
            </a:r>
            <a:r>
              <a:rPr sz="2400" dirty="0">
                <a:cs typeface="Times New Roman"/>
              </a:rPr>
              <a:t>of </a:t>
            </a:r>
            <a:r>
              <a:rPr sz="2400" spc="-5" dirty="0">
                <a:cs typeface="Times New Roman"/>
              </a:rPr>
              <a:t>block </a:t>
            </a:r>
            <a:r>
              <a:rPr sz="2400" dirty="0">
                <a:cs typeface="Times New Roman"/>
              </a:rPr>
              <a:t>i </a:t>
            </a:r>
            <a:r>
              <a:rPr sz="2400" spc="-5" dirty="0">
                <a:cs typeface="Times New Roman"/>
              </a:rPr>
              <a:t>branches </a:t>
            </a:r>
            <a:r>
              <a:rPr sz="2400" dirty="0">
                <a:cs typeface="Times New Roman"/>
              </a:rPr>
              <a:t>to the </a:t>
            </a:r>
            <a:r>
              <a:rPr sz="2400" spc="-5" dirty="0">
                <a:cs typeface="Times New Roman"/>
              </a:rPr>
              <a:t>first statement </a:t>
            </a:r>
            <a:r>
              <a:rPr sz="2400" dirty="0">
                <a:cs typeface="Times New Roman"/>
              </a:rPr>
              <a:t>of </a:t>
            </a:r>
            <a:r>
              <a:rPr sz="2400" spc="-5" dirty="0">
                <a:cs typeface="Times New Roman"/>
              </a:rPr>
              <a:t>j,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or</a:t>
            </a:r>
            <a:endParaRPr lang="en-US" sz="2400" dirty="0">
              <a:cs typeface="Times New Roman"/>
            </a:endParaRPr>
          </a:p>
          <a:p>
            <a:pPr marL="454025" lvl="1" indent="-116205">
              <a:lnSpc>
                <a:spcPct val="110000"/>
              </a:lnSpc>
              <a:spcBef>
                <a:spcPts val="120"/>
              </a:spcBef>
              <a:buChar char="–"/>
              <a:tabLst>
                <a:tab pos="454659" algn="l"/>
              </a:tabLst>
            </a:pPr>
            <a:r>
              <a:rPr sz="2400" spc="-5" dirty="0">
                <a:cs typeface="Times New Roman"/>
              </a:rPr>
              <a:t>Block </a:t>
            </a:r>
            <a:r>
              <a:rPr sz="2400" dirty="0">
                <a:cs typeface="Times New Roman"/>
              </a:rPr>
              <a:t>i does </a:t>
            </a:r>
            <a:r>
              <a:rPr sz="2400" b="1" spc="5" dirty="0">
                <a:cs typeface="Times New Roman"/>
              </a:rPr>
              <a:t>not </a:t>
            </a:r>
            <a:r>
              <a:rPr sz="2400" dirty="0">
                <a:cs typeface="Times New Roman"/>
              </a:rPr>
              <a:t>end </a:t>
            </a:r>
            <a:r>
              <a:rPr sz="2400" spc="-5" dirty="0">
                <a:cs typeface="Times New Roman"/>
              </a:rPr>
              <a:t>with </a:t>
            </a:r>
            <a:r>
              <a:rPr sz="2400" dirty="0">
                <a:cs typeface="Times New Roman"/>
              </a:rPr>
              <a:t>an </a:t>
            </a:r>
            <a:r>
              <a:rPr sz="2400" spc="-5" dirty="0">
                <a:cs typeface="Times New Roman"/>
              </a:rPr>
              <a:t>unconditional branch </a:t>
            </a:r>
            <a:r>
              <a:rPr sz="2400" dirty="0">
                <a:cs typeface="Times New Roman"/>
              </a:rPr>
              <a:t>and is </a:t>
            </a:r>
            <a:r>
              <a:rPr sz="2400" spc="-5" dirty="0">
                <a:cs typeface="Times New Roman"/>
              </a:rPr>
              <a:t>immediately followed </a:t>
            </a:r>
            <a:r>
              <a:rPr sz="2400" dirty="0">
                <a:cs typeface="Times New Roman"/>
              </a:rPr>
              <a:t>in </a:t>
            </a:r>
            <a:r>
              <a:rPr sz="2400" spc="-5" dirty="0">
                <a:cs typeface="Times New Roman"/>
              </a:rPr>
              <a:t>program order </a:t>
            </a:r>
            <a:r>
              <a:rPr sz="2400" dirty="0">
                <a:cs typeface="Times New Roman"/>
              </a:rPr>
              <a:t>by </a:t>
            </a:r>
            <a:r>
              <a:rPr sz="2400" spc="-5" dirty="0">
                <a:cs typeface="Times New Roman"/>
              </a:rPr>
              <a:t>block </a:t>
            </a:r>
            <a:r>
              <a:rPr sz="2400" dirty="0">
                <a:cs typeface="Times New Roman"/>
              </a:rPr>
              <a:t>j </a:t>
            </a:r>
            <a:r>
              <a:rPr sz="2400" spc="-5" dirty="0">
                <a:cs typeface="Times New Roman"/>
              </a:rPr>
              <a:t>(fall</a:t>
            </a:r>
            <a:r>
              <a:rPr sz="2400" spc="7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through)</a:t>
            </a:r>
            <a:endParaRPr sz="2400" dirty="0">
              <a:cs typeface="Times New Roman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7B026-6DC6-414D-AE27-5D1CD3F48FD2}"/>
              </a:ext>
            </a:extLst>
          </p:cNvPr>
          <p:cNvGrpSpPr/>
          <p:nvPr/>
        </p:nvGrpSpPr>
        <p:grpSpPr>
          <a:xfrm>
            <a:off x="6751985" y="3403275"/>
            <a:ext cx="1861376" cy="1670392"/>
            <a:chOff x="6751985" y="3403275"/>
            <a:chExt cx="1861376" cy="16703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381F1A-D787-0746-AD0A-6991CF44C0B3}"/>
                </a:ext>
              </a:extLst>
            </p:cNvPr>
            <p:cNvGrpSpPr/>
            <p:nvPr/>
          </p:nvGrpSpPr>
          <p:grpSpPr>
            <a:xfrm>
              <a:off x="6751985" y="3403275"/>
              <a:ext cx="1848676" cy="1670392"/>
              <a:chOff x="6751985" y="3403275"/>
              <a:chExt cx="1848676" cy="16703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192DD1-9596-3249-BF1A-BD23065EE2AE}"/>
                  </a:ext>
                </a:extLst>
              </p:cNvPr>
              <p:cNvSpPr/>
              <p:nvPr/>
            </p:nvSpPr>
            <p:spPr>
              <a:xfrm>
                <a:off x="6944139" y="3403275"/>
                <a:ext cx="1656522" cy="6228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                      </a:t>
                </a:r>
                <a:r>
                  <a:rPr lang="en-US" dirty="0" err="1"/>
                  <a:t>goto</a:t>
                </a:r>
                <a:r>
                  <a:rPr lang="en-US" dirty="0"/>
                  <a:t> L1: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043F80-B7AC-C244-8479-184C4F523EF8}"/>
                  </a:ext>
                </a:extLst>
              </p:cNvPr>
              <p:cNvSpPr/>
              <p:nvPr/>
            </p:nvSpPr>
            <p:spPr>
              <a:xfrm>
                <a:off x="6944139" y="4450815"/>
                <a:ext cx="1656522" cy="6228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L1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72910C-3441-664B-B508-625B5C41071F}"/>
                  </a:ext>
                </a:extLst>
              </p:cNvPr>
              <p:cNvSpPr txBox="1"/>
              <p:nvPr/>
            </p:nvSpPr>
            <p:spPr>
              <a:xfrm>
                <a:off x="6758609" y="3604591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87A83D-D058-4946-9CCD-3624AFBD20E8}"/>
                  </a:ext>
                </a:extLst>
              </p:cNvPr>
              <p:cNvSpPr txBox="1"/>
              <p:nvPr/>
            </p:nvSpPr>
            <p:spPr>
              <a:xfrm>
                <a:off x="6751985" y="4618379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1719E60A-9ECF-7649-8BCB-63282E073F25}"/>
                </a:ext>
              </a:extLst>
            </p:cNvPr>
            <p:cNvCxnSpPr>
              <a:stCxn id="4" idx="3"/>
              <a:endCxn id="54" idx="3"/>
            </p:cNvCxnSpPr>
            <p:nvPr/>
          </p:nvCxnSpPr>
          <p:spPr>
            <a:xfrm>
              <a:off x="8600661" y="3714701"/>
              <a:ext cx="12700" cy="1047540"/>
            </a:xfrm>
            <a:prstGeom prst="curvedConnector3">
              <a:avLst>
                <a:gd name="adj1" fmla="val 180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CB856-D154-A545-9CAD-B803AB22EB15}"/>
              </a:ext>
            </a:extLst>
          </p:cNvPr>
          <p:cNvGrpSpPr/>
          <p:nvPr/>
        </p:nvGrpSpPr>
        <p:grpSpPr>
          <a:xfrm>
            <a:off x="9400789" y="3403275"/>
            <a:ext cx="1882222" cy="1267308"/>
            <a:chOff x="6718439" y="3403275"/>
            <a:chExt cx="1882222" cy="126730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82E990-C528-BB45-8667-5955F95B862D}"/>
                </a:ext>
              </a:extLst>
            </p:cNvPr>
            <p:cNvSpPr/>
            <p:nvPr/>
          </p:nvSpPr>
          <p:spPr>
            <a:xfrm>
              <a:off x="6944139" y="3403275"/>
              <a:ext cx="1656522" cy="622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           </a:t>
              </a:r>
              <a:r>
                <a:rPr lang="en-US" dirty="0" err="1"/>
                <a:t>goto</a:t>
              </a:r>
              <a:r>
                <a:rPr lang="en-US" dirty="0"/>
                <a:t> L1: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3299A7-2EBC-E348-8871-FFF82DB31040}"/>
                </a:ext>
              </a:extLst>
            </p:cNvPr>
            <p:cNvSpPr/>
            <p:nvPr/>
          </p:nvSpPr>
          <p:spPr>
            <a:xfrm>
              <a:off x="6944139" y="4026127"/>
              <a:ext cx="1656522" cy="64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L1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868F0F9-7963-5C4F-85B5-8AF0A96F4567}"/>
                </a:ext>
              </a:extLst>
            </p:cNvPr>
            <p:cNvSpPr txBox="1"/>
            <p:nvPr/>
          </p:nvSpPr>
          <p:spPr>
            <a:xfrm>
              <a:off x="6758609" y="360459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6C821D7-827B-D04B-9BE4-9B67B77D4F5F}"/>
                </a:ext>
              </a:extLst>
            </p:cNvPr>
            <p:cNvSpPr txBox="1"/>
            <p:nvPr/>
          </p:nvSpPr>
          <p:spPr>
            <a:xfrm>
              <a:off x="6718439" y="4100683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55D38E5-15BC-B548-ABDA-885345D92C18}"/>
              </a:ext>
            </a:extLst>
          </p:cNvPr>
          <p:cNvCxnSpPr>
            <a:stCxn id="59" idx="3"/>
            <a:endCxn id="60" idx="3"/>
          </p:cNvCxnSpPr>
          <p:nvPr/>
        </p:nvCxnSpPr>
        <p:spPr>
          <a:xfrm>
            <a:off x="11283011" y="3714701"/>
            <a:ext cx="12700" cy="633654"/>
          </a:xfrm>
          <a:prstGeom prst="curved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6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Building a CFG From Basic Block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sp>
        <p:nvSpPr>
          <p:cNvPr id="44" name="object 4"/>
          <p:cNvSpPr txBox="1"/>
          <p:nvPr/>
        </p:nvSpPr>
        <p:spPr>
          <a:xfrm>
            <a:off x="812129" y="1686282"/>
            <a:ext cx="5345350" cy="411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"/>
              </a:spcBef>
            </a:pPr>
            <a:endParaRPr sz="2400" dirty="0">
              <a:cs typeface="Times New Roman"/>
            </a:endParaRPr>
          </a:p>
          <a:p>
            <a:pPr marL="8890">
              <a:lnSpc>
                <a:spcPct val="110000"/>
              </a:lnSpc>
              <a:spcBef>
                <a:spcPts val="5"/>
              </a:spcBef>
            </a:pPr>
            <a:r>
              <a:rPr sz="2400" b="1" spc="-5" dirty="0">
                <a:cs typeface="Times New Roman"/>
              </a:rPr>
              <a:t>Construction</a:t>
            </a:r>
            <a:endParaRPr sz="2400" dirty="0">
              <a:cs typeface="Times New Roman"/>
            </a:endParaRPr>
          </a:p>
          <a:p>
            <a:pPr marL="231140" indent="-118745">
              <a:lnSpc>
                <a:spcPct val="110000"/>
              </a:lnSpc>
              <a:spcBef>
                <a:spcPts val="120"/>
              </a:spcBef>
              <a:buChar char="–"/>
              <a:tabLst>
                <a:tab pos="231775" algn="l"/>
              </a:tabLst>
            </a:pPr>
            <a:r>
              <a:rPr sz="2400" dirty="0">
                <a:cs typeface="Times New Roman"/>
              </a:rPr>
              <a:t>Each CFG node </a:t>
            </a:r>
            <a:r>
              <a:rPr sz="2400" spc="-5" dirty="0">
                <a:cs typeface="Times New Roman"/>
              </a:rPr>
              <a:t>represents </a:t>
            </a:r>
            <a:r>
              <a:rPr sz="2400" dirty="0">
                <a:cs typeface="Times New Roman"/>
              </a:rPr>
              <a:t>a </a:t>
            </a:r>
            <a:r>
              <a:rPr sz="2400" spc="-5" dirty="0">
                <a:cs typeface="Times New Roman"/>
              </a:rPr>
              <a:t>basic</a:t>
            </a:r>
            <a:r>
              <a:rPr sz="2400" spc="-4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block</a:t>
            </a:r>
            <a:endParaRPr sz="2400" dirty="0">
              <a:cs typeface="Times New Roman"/>
            </a:endParaRPr>
          </a:p>
          <a:p>
            <a:pPr marL="231140" indent="-118745">
              <a:lnSpc>
                <a:spcPct val="110000"/>
              </a:lnSpc>
              <a:spcBef>
                <a:spcPts val="120"/>
              </a:spcBef>
              <a:buChar char="–"/>
              <a:tabLst>
                <a:tab pos="231775" algn="l"/>
              </a:tabLst>
            </a:pPr>
            <a:r>
              <a:rPr sz="2400" spc="-5" dirty="0">
                <a:cs typeface="Times New Roman"/>
              </a:rPr>
              <a:t>There </a:t>
            </a:r>
            <a:r>
              <a:rPr sz="2400" dirty="0">
                <a:cs typeface="Times New Roman"/>
              </a:rPr>
              <a:t>is an edge from node i to j</a:t>
            </a:r>
            <a:r>
              <a:rPr sz="2400" spc="-11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if</a:t>
            </a:r>
          </a:p>
          <a:p>
            <a:pPr marL="454025" lvl="1" indent="-116205">
              <a:lnSpc>
                <a:spcPct val="110000"/>
              </a:lnSpc>
              <a:spcBef>
                <a:spcPts val="120"/>
              </a:spcBef>
              <a:buChar char="–"/>
              <a:tabLst>
                <a:tab pos="454659" algn="l"/>
              </a:tabLst>
            </a:pPr>
            <a:r>
              <a:rPr sz="2400" spc="-5" dirty="0">
                <a:cs typeface="Times New Roman"/>
              </a:rPr>
              <a:t>Last statement </a:t>
            </a:r>
            <a:r>
              <a:rPr sz="2400" dirty="0">
                <a:cs typeface="Times New Roman"/>
              </a:rPr>
              <a:t>of </a:t>
            </a:r>
            <a:r>
              <a:rPr sz="2400" spc="-5" dirty="0">
                <a:cs typeface="Times New Roman"/>
              </a:rPr>
              <a:t>block </a:t>
            </a:r>
            <a:r>
              <a:rPr sz="2400" dirty="0">
                <a:cs typeface="Times New Roman"/>
              </a:rPr>
              <a:t>i </a:t>
            </a:r>
            <a:r>
              <a:rPr sz="2400" spc="-5" dirty="0">
                <a:cs typeface="Times New Roman"/>
              </a:rPr>
              <a:t>branches </a:t>
            </a:r>
            <a:r>
              <a:rPr sz="2400" dirty="0">
                <a:cs typeface="Times New Roman"/>
              </a:rPr>
              <a:t>to the </a:t>
            </a:r>
            <a:r>
              <a:rPr sz="2400" spc="-5" dirty="0">
                <a:cs typeface="Times New Roman"/>
              </a:rPr>
              <a:t>first statement </a:t>
            </a:r>
            <a:r>
              <a:rPr sz="2400" dirty="0">
                <a:cs typeface="Times New Roman"/>
              </a:rPr>
              <a:t>of </a:t>
            </a:r>
            <a:r>
              <a:rPr sz="2400" spc="-5" dirty="0">
                <a:cs typeface="Times New Roman"/>
              </a:rPr>
              <a:t>j,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or</a:t>
            </a:r>
            <a:endParaRPr lang="en-US" sz="2400" dirty="0">
              <a:cs typeface="Times New Roman"/>
            </a:endParaRPr>
          </a:p>
          <a:p>
            <a:pPr marL="454025" lvl="1" indent="-116205">
              <a:lnSpc>
                <a:spcPct val="110000"/>
              </a:lnSpc>
              <a:spcBef>
                <a:spcPts val="120"/>
              </a:spcBef>
              <a:buChar char="–"/>
              <a:tabLst>
                <a:tab pos="454659" algn="l"/>
              </a:tabLst>
            </a:pPr>
            <a:r>
              <a:rPr sz="2400" spc="-5" dirty="0">
                <a:cs typeface="Times New Roman"/>
              </a:rPr>
              <a:t>Block </a:t>
            </a:r>
            <a:r>
              <a:rPr sz="2400" dirty="0">
                <a:cs typeface="Times New Roman"/>
              </a:rPr>
              <a:t>i does </a:t>
            </a:r>
            <a:r>
              <a:rPr sz="2400" b="1" spc="5" dirty="0">
                <a:cs typeface="Times New Roman"/>
              </a:rPr>
              <a:t>not </a:t>
            </a:r>
            <a:r>
              <a:rPr sz="2400" dirty="0">
                <a:cs typeface="Times New Roman"/>
              </a:rPr>
              <a:t>end </a:t>
            </a:r>
            <a:r>
              <a:rPr sz="2400" spc="-5" dirty="0">
                <a:cs typeface="Times New Roman"/>
              </a:rPr>
              <a:t>with </a:t>
            </a:r>
            <a:r>
              <a:rPr sz="2400" dirty="0">
                <a:cs typeface="Times New Roman"/>
              </a:rPr>
              <a:t>an </a:t>
            </a:r>
            <a:r>
              <a:rPr sz="2400" spc="-5" dirty="0">
                <a:cs typeface="Times New Roman"/>
              </a:rPr>
              <a:t>unconditional branch </a:t>
            </a:r>
            <a:r>
              <a:rPr sz="2400" dirty="0">
                <a:cs typeface="Times New Roman"/>
              </a:rPr>
              <a:t>and is </a:t>
            </a:r>
            <a:r>
              <a:rPr sz="2400" spc="-5" dirty="0">
                <a:cs typeface="Times New Roman"/>
              </a:rPr>
              <a:t>immediately followed </a:t>
            </a:r>
            <a:r>
              <a:rPr sz="2400" dirty="0">
                <a:cs typeface="Times New Roman"/>
              </a:rPr>
              <a:t>in </a:t>
            </a:r>
            <a:r>
              <a:rPr sz="2400" spc="-5" dirty="0">
                <a:cs typeface="Times New Roman"/>
              </a:rPr>
              <a:t>program order </a:t>
            </a:r>
            <a:r>
              <a:rPr sz="2400" dirty="0">
                <a:cs typeface="Times New Roman"/>
              </a:rPr>
              <a:t>by </a:t>
            </a:r>
            <a:r>
              <a:rPr sz="2400" spc="-5" dirty="0">
                <a:cs typeface="Times New Roman"/>
              </a:rPr>
              <a:t>block </a:t>
            </a:r>
            <a:r>
              <a:rPr sz="2400" dirty="0">
                <a:cs typeface="Times New Roman"/>
              </a:rPr>
              <a:t>j </a:t>
            </a:r>
            <a:r>
              <a:rPr sz="2400" spc="-5" dirty="0">
                <a:cs typeface="Times New Roman"/>
              </a:rPr>
              <a:t>(fall</a:t>
            </a:r>
            <a:r>
              <a:rPr sz="2400" spc="7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through)</a:t>
            </a:r>
            <a:endParaRPr sz="2400" dirty="0">
              <a:cs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AE25B5-C6B1-B444-A1AE-4B75D90647B7}"/>
              </a:ext>
            </a:extLst>
          </p:cNvPr>
          <p:cNvGrpSpPr/>
          <p:nvPr/>
        </p:nvGrpSpPr>
        <p:grpSpPr>
          <a:xfrm>
            <a:off x="6680293" y="1686282"/>
            <a:ext cx="4411777" cy="4648250"/>
            <a:chOff x="6897615" y="1843536"/>
            <a:chExt cx="3631088" cy="4648250"/>
          </a:xfrm>
        </p:grpSpPr>
        <p:grpSp>
          <p:nvGrpSpPr>
            <p:cNvPr id="23" name="Group 22"/>
            <p:cNvGrpSpPr/>
            <p:nvPr/>
          </p:nvGrpSpPr>
          <p:grpSpPr>
            <a:xfrm>
              <a:off x="6897615" y="1843536"/>
              <a:ext cx="3631088" cy="4648250"/>
              <a:chOff x="6897615" y="1843536"/>
              <a:chExt cx="3631088" cy="4648250"/>
            </a:xfrm>
          </p:grpSpPr>
          <p:cxnSp>
            <p:nvCxnSpPr>
              <p:cNvPr id="24" name="Straight Arrow Connector 23"/>
              <p:cNvCxnSpPr>
                <a:endCxn id="27" idx="0"/>
              </p:cNvCxnSpPr>
              <p:nvPr/>
            </p:nvCxnSpPr>
            <p:spPr>
              <a:xfrm>
                <a:off x="8563706" y="3417648"/>
                <a:ext cx="1250675" cy="39703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6897615" y="1843536"/>
                <a:ext cx="3631088" cy="4648250"/>
                <a:chOff x="6897615" y="1843536"/>
                <a:chExt cx="3631088" cy="4648250"/>
              </a:xfrm>
            </p:grpSpPr>
            <p:sp>
              <p:nvSpPr>
                <p:cNvPr id="26" name="object 25"/>
                <p:cNvSpPr txBox="1"/>
                <p:nvPr/>
              </p:nvSpPr>
              <p:spPr>
                <a:xfrm>
                  <a:off x="7358336" y="1966647"/>
                  <a:ext cx="1570230" cy="553998"/>
                </a:xfrm>
                <a:prstGeom prst="rect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</a:pPr>
                  <a:r>
                    <a:rPr lang="en-US" spc="-7" baseline="3968" dirty="0">
                      <a:cs typeface="Times New Roman"/>
                    </a:rPr>
                    <a:t> </a:t>
                  </a:r>
                  <a:r>
                    <a:rPr spc="-7" baseline="3968" dirty="0">
                      <a:cs typeface="Times New Roman"/>
                    </a:rPr>
                    <a:t>  </a:t>
                  </a:r>
                  <a:r>
                    <a:rPr b="1" dirty="0">
                      <a:cs typeface="Courier New"/>
                    </a:rPr>
                    <a:t>a :=</a:t>
                  </a:r>
                  <a:r>
                    <a:rPr b="1" spc="-30" dirty="0">
                      <a:cs typeface="Courier New"/>
                    </a:rPr>
                    <a:t> </a:t>
                  </a:r>
                  <a:r>
                    <a:rPr b="1" dirty="0">
                      <a:cs typeface="Courier New"/>
                    </a:rPr>
                    <a:t>0</a:t>
                  </a:r>
                  <a:endParaRPr lang="en-US" b="1" dirty="0">
                    <a:cs typeface="Courier New"/>
                  </a:endParaRPr>
                </a:p>
                <a:p>
                  <a:pPr marL="12700" algn="ctr">
                    <a:lnSpc>
                      <a:spcPct val="100000"/>
                    </a:lnSpc>
                  </a:pPr>
                  <a:r>
                    <a:rPr lang="en-US" b="1" dirty="0">
                      <a:cs typeface="Courier New"/>
                    </a:rPr>
                    <a:t> b := a * b</a:t>
                  </a:r>
                  <a:endParaRPr dirty="0">
                    <a:cs typeface="Courier New"/>
                  </a:endParaRPr>
                </a:p>
              </p:txBody>
            </p:sp>
            <p:sp>
              <p:nvSpPr>
                <p:cNvPr id="27" name="object 36"/>
                <p:cNvSpPr txBox="1"/>
                <p:nvPr/>
              </p:nvSpPr>
              <p:spPr>
                <a:xfrm>
                  <a:off x="9100059" y="3814682"/>
                  <a:ext cx="1428644" cy="55399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 marR="5080" algn="ctr">
                    <a:lnSpc>
                      <a:spcPct val="100000"/>
                    </a:lnSpc>
                  </a:pPr>
                  <a:r>
                    <a:rPr lang="en-US" b="1" dirty="0">
                      <a:cs typeface="Courier New"/>
                    </a:rPr>
                    <a:t>e := </a:t>
                  </a:r>
                  <a:r>
                    <a:rPr b="1" dirty="0">
                      <a:cs typeface="Courier New"/>
                    </a:rPr>
                    <a:t>b /</a:t>
                  </a:r>
                  <a:r>
                    <a:rPr b="1" spc="-95" dirty="0">
                      <a:cs typeface="Courier New"/>
                    </a:rPr>
                    <a:t> </a:t>
                  </a:r>
                  <a:r>
                    <a:rPr b="1" dirty="0">
                      <a:cs typeface="Courier New"/>
                    </a:rPr>
                    <a:t>c  </a:t>
                  </a:r>
                  <a:endParaRPr lang="en-US" b="1" dirty="0">
                    <a:cs typeface="Courier New"/>
                  </a:endParaRPr>
                </a:p>
                <a:p>
                  <a:pPr marL="12700" marR="5080" algn="ctr">
                    <a:lnSpc>
                      <a:spcPct val="100000"/>
                    </a:lnSpc>
                  </a:pPr>
                  <a:r>
                    <a:rPr lang="en-US" b="1" dirty="0">
                      <a:cs typeface="Courier New"/>
                    </a:rPr>
                    <a:t>f : </a:t>
                  </a:r>
                  <a:r>
                    <a:rPr b="1" dirty="0">
                      <a:cs typeface="Courier New"/>
                    </a:rPr>
                    <a:t>e +</a:t>
                  </a:r>
                  <a:r>
                    <a:rPr b="1" spc="-100" dirty="0">
                      <a:cs typeface="Courier New"/>
                    </a:rPr>
                    <a:t> </a:t>
                  </a:r>
                  <a:r>
                    <a:rPr b="1" dirty="0">
                      <a:cs typeface="Courier New"/>
                    </a:rPr>
                    <a:t>1</a:t>
                  </a:r>
                  <a:endParaRPr dirty="0">
                    <a:cs typeface="Courier New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529384" y="4740073"/>
                  <a:ext cx="1421648" cy="923330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g := f</a:t>
                  </a:r>
                </a:p>
                <a:p>
                  <a:pPr algn="ctr"/>
                  <a:r>
                    <a:rPr lang="en-US" b="1" dirty="0"/>
                    <a:t>h := t – g</a:t>
                  </a:r>
                </a:p>
                <a:p>
                  <a:pPr algn="ctr"/>
                  <a:r>
                    <a:rPr lang="en-US" b="1" dirty="0"/>
                    <a:t>If e &gt; 0 ? </a:t>
                  </a:r>
                  <a:r>
                    <a:rPr lang="en-US" dirty="0"/>
                    <a:t> 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171501" y="6122454"/>
                  <a:ext cx="502406" cy="36933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err="1"/>
                    <a:t>goto</a:t>
                  </a:r>
                  <a:endParaRPr lang="en-US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9102370" y="6122454"/>
                  <a:ext cx="647270" cy="36933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return</a:t>
                  </a:r>
                </a:p>
              </p:txBody>
            </p:sp>
            <p:sp>
              <p:nvSpPr>
                <p:cNvPr id="31" name="object 36"/>
                <p:cNvSpPr txBox="1"/>
                <p:nvPr/>
              </p:nvSpPr>
              <p:spPr>
                <a:xfrm>
                  <a:off x="7435270" y="2863650"/>
                  <a:ext cx="1428644" cy="55399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 marR="5080" algn="ctr">
                    <a:lnSpc>
                      <a:spcPct val="100000"/>
                    </a:lnSpc>
                  </a:pPr>
                  <a:r>
                    <a:rPr lang="en-US" b="1" dirty="0">
                      <a:cs typeface="Courier New"/>
                    </a:rPr>
                    <a:t>c := </a:t>
                  </a:r>
                  <a:r>
                    <a:rPr b="1" dirty="0">
                      <a:cs typeface="Courier New"/>
                    </a:rPr>
                    <a:t>b /</a:t>
                  </a:r>
                  <a:r>
                    <a:rPr b="1" spc="-95" dirty="0">
                      <a:cs typeface="Courier New"/>
                    </a:rPr>
                    <a:t> </a:t>
                  </a:r>
                  <a:r>
                    <a:rPr lang="en-US" b="1" dirty="0">
                      <a:cs typeface="Courier New"/>
                    </a:rPr>
                    <a:t>d</a:t>
                  </a:r>
                  <a:r>
                    <a:rPr b="1" dirty="0">
                      <a:cs typeface="Courier New"/>
                    </a:rPr>
                    <a:t>  </a:t>
                  </a:r>
                  <a:endParaRPr lang="en-US" b="1" dirty="0">
                    <a:cs typeface="Courier New"/>
                  </a:endParaRPr>
                </a:p>
                <a:p>
                  <a:pPr marL="12700" marR="5080" algn="ctr">
                    <a:lnSpc>
                      <a:spcPct val="100000"/>
                    </a:lnSpc>
                  </a:pPr>
                  <a:r>
                    <a:rPr lang="en-US" b="1" dirty="0">
                      <a:cs typeface="Courier New"/>
                    </a:rPr>
                    <a:t>c &lt; x?</a:t>
                  </a:r>
                  <a:endParaRPr dirty="0">
                    <a:cs typeface="Courier New"/>
                  </a:endParaRPr>
                </a:p>
              </p:txBody>
            </p:sp>
            <p:cxnSp>
              <p:nvCxnSpPr>
                <p:cNvPr id="32" name="Straight Arrow Connector 31"/>
                <p:cNvCxnSpPr>
                  <a:stCxn id="26" idx="2"/>
                  <a:endCxn id="31" idx="0"/>
                </p:cNvCxnSpPr>
                <p:nvPr/>
              </p:nvCxnSpPr>
              <p:spPr>
                <a:xfrm>
                  <a:off x="8143451" y="2520645"/>
                  <a:ext cx="6141" cy="343005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endCxn id="30" idx="0"/>
                </p:cNvCxnSpPr>
                <p:nvPr/>
              </p:nvCxnSpPr>
              <p:spPr>
                <a:xfrm>
                  <a:off x="8412292" y="5666924"/>
                  <a:ext cx="1013712" cy="45553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28" idx="2"/>
                  <a:endCxn id="29" idx="0"/>
                </p:cNvCxnSpPr>
                <p:nvPr/>
              </p:nvCxnSpPr>
              <p:spPr>
                <a:xfrm flipH="1">
                  <a:off x="7422704" y="5663403"/>
                  <a:ext cx="817504" cy="459051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Elbow Connector 34"/>
                <p:cNvCxnSpPr>
                  <a:stCxn id="29" idx="1"/>
                  <a:endCxn id="31" idx="1"/>
                </p:cNvCxnSpPr>
                <p:nvPr/>
              </p:nvCxnSpPr>
              <p:spPr>
                <a:xfrm rot="10800000" flipH="1">
                  <a:off x="7171501" y="3140650"/>
                  <a:ext cx="263769" cy="3166471"/>
                </a:xfrm>
                <a:prstGeom prst="bentConnector3">
                  <a:avLst>
                    <a:gd name="adj1" fmla="val -71331"/>
                  </a:avLst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7134639" y="1843536"/>
                  <a:ext cx="248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153690" y="2817486"/>
                  <a:ext cx="248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881385" y="3773072"/>
                  <a:ext cx="248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317790" y="4672492"/>
                  <a:ext cx="248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8795345" y="6100371"/>
                  <a:ext cx="344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11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897615" y="6063554"/>
                  <a:ext cx="344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691336" y="5823447"/>
                  <a:ext cx="399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006591" y="5727518"/>
                  <a:ext cx="3749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No</a:t>
                  </a:r>
                </a:p>
              </p:txBody>
            </p:sp>
          </p:grpSp>
        </p:grpSp>
        <p:cxnSp>
          <p:nvCxnSpPr>
            <p:cNvPr id="46" name="Straight Arrow Connector 45"/>
            <p:cNvCxnSpPr>
              <a:stCxn id="27" idx="2"/>
            </p:cNvCxnSpPr>
            <p:nvPr/>
          </p:nvCxnSpPr>
          <p:spPr>
            <a:xfrm flipH="1">
              <a:off x="8758300" y="4368680"/>
              <a:ext cx="1056081" cy="37139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021800" y="3417648"/>
              <a:ext cx="19739" cy="131775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87356F-0DE8-0A41-9087-3AB1F99BBE73}"/>
                </a:ext>
              </a:extLst>
            </p:cNvPr>
            <p:cNvSpPr txBox="1"/>
            <p:nvPr/>
          </p:nvSpPr>
          <p:spPr>
            <a:xfrm>
              <a:off x="7691336" y="4038272"/>
              <a:ext cx="39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62F9AC-FE8D-9948-92FB-48EE94E6F69F}"/>
                </a:ext>
              </a:extLst>
            </p:cNvPr>
            <p:cNvSpPr txBox="1"/>
            <p:nvPr/>
          </p:nvSpPr>
          <p:spPr>
            <a:xfrm>
              <a:off x="9106498" y="3319136"/>
              <a:ext cx="37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85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Looping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sp>
        <p:nvSpPr>
          <p:cNvPr id="4" name="object 6"/>
          <p:cNvSpPr/>
          <p:nvPr/>
        </p:nvSpPr>
        <p:spPr>
          <a:xfrm>
            <a:off x="2481880" y="1892806"/>
            <a:ext cx="6496867" cy="380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5034709" y="2159306"/>
            <a:ext cx="1806766" cy="3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34709" y="2913558"/>
            <a:ext cx="1806766" cy="3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5427" y="4751538"/>
            <a:ext cx="1806766" cy="3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1" y="4751538"/>
            <a:ext cx="1806766" cy="3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edge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59967" y="5440637"/>
            <a:ext cx="1125556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edge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09871" y="1690688"/>
            <a:ext cx="1125556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backedge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0" y="2571719"/>
            <a:ext cx="1434946" cy="2929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entry edge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20939" y="3713714"/>
            <a:ext cx="112555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02503" y="1666641"/>
            <a:ext cx="32132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Why?</a:t>
            </a:r>
          </a:p>
          <a:p>
            <a:r>
              <a:rPr lang="en-US" sz="2000" dirty="0" err="1"/>
              <a:t>backedges</a:t>
            </a:r>
            <a:r>
              <a:rPr lang="en-US" sz="2000" dirty="0"/>
              <a:t> indicate that we might need to traverse the CFG more than once for data flow analysis  </a:t>
            </a:r>
          </a:p>
        </p:txBody>
      </p:sp>
    </p:spTree>
    <p:extLst>
      <p:ext uri="{BB962C8B-B14F-4D97-AF65-F5344CB8AC3E}">
        <p14:creationId xmlns:p14="http://schemas.microsoft.com/office/powerpoint/2010/main" val="238688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D7D31"/>
                </a:solidFill>
              </a:rPr>
              <a:t>Looping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24" y="6541088"/>
            <a:ext cx="6738552" cy="3651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  <p:sp>
        <p:nvSpPr>
          <p:cNvPr id="4" name="object 6"/>
          <p:cNvSpPr/>
          <p:nvPr/>
        </p:nvSpPr>
        <p:spPr>
          <a:xfrm>
            <a:off x="2481880" y="1892806"/>
            <a:ext cx="6496867" cy="380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5034709" y="2159306"/>
            <a:ext cx="1806766" cy="3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34709" y="2913558"/>
            <a:ext cx="1806766" cy="3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5427" y="4751538"/>
            <a:ext cx="1806766" cy="3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1" y="4751538"/>
            <a:ext cx="1806766" cy="3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edge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59967" y="5440637"/>
            <a:ext cx="1125556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edge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09871" y="1690688"/>
            <a:ext cx="1125556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backedge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0" y="2571719"/>
            <a:ext cx="1434946" cy="2929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entry edge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20939" y="3713714"/>
            <a:ext cx="112555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14" name="object 33"/>
          <p:cNvSpPr txBox="1"/>
          <p:nvPr/>
        </p:nvSpPr>
        <p:spPr>
          <a:xfrm>
            <a:off x="7993528" y="1300783"/>
            <a:ext cx="3591498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cs typeface="Times New Roman"/>
              </a:rPr>
              <a:t>Not all loops </a:t>
            </a:r>
            <a:r>
              <a:rPr sz="2000" b="1" dirty="0">
                <a:cs typeface="Times New Roman"/>
              </a:rPr>
              <a:t>have</a:t>
            </a:r>
            <a:r>
              <a:rPr sz="2000" b="1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preheaders</a:t>
            </a:r>
            <a:endParaRPr sz="2000" dirty="0"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cs typeface="Times New Roman"/>
              </a:rPr>
              <a:t>–  </a:t>
            </a:r>
            <a:r>
              <a:rPr sz="2000" spc="-5" dirty="0">
                <a:cs typeface="Times New Roman"/>
              </a:rPr>
              <a:t>Sometimes it </a:t>
            </a:r>
            <a:r>
              <a:rPr sz="2000" dirty="0">
                <a:cs typeface="Times New Roman"/>
              </a:rPr>
              <a:t>is </a:t>
            </a:r>
            <a:r>
              <a:rPr sz="2000" spc="-5" dirty="0">
                <a:cs typeface="Times New Roman"/>
              </a:rPr>
              <a:t>useful </a:t>
            </a:r>
            <a:r>
              <a:rPr sz="2000" dirty="0">
                <a:cs typeface="Times New Roman"/>
              </a:rPr>
              <a:t>to </a:t>
            </a:r>
            <a:r>
              <a:rPr sz="2000" spc="-5" dirty="0">
                <a:cs typeface="Times New Roman"/>
              </a:rPr>
              <a:t>create</a:t>
            </a:r>
            <a:r>
              <a:rPr sz="2000" spc="-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them</a:t>
            </a:r>
          </a:p>
        </p:txBody>
      </p:sp>
      <p:sp>
        <p:nvSpPr>
          <p:cNvPr id="15" name="object 34"/>
          <p:cNvSpPr txBox="1"/>
          <p:nvPr/>
        </p:nvSpPr>
        <p:spPr>
          <a:xfrm>
            <a:off x="8972294" y="2182382"/>
            <a:ext cx="2559282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cs typeface="Times New Roman"/>
              </a:rPr>
              <a:t>Without </a:t>
            </a:r>
            <a:r>
              <a:rPr sz="2000" b="1" dirty="0">
                <a:cs typeface="Times New Roman"/>
              </a:rPr>
              <a:t>preheader</a:t>
            </a:r>
            <a:r>
              <a:rPr sz="2000" b="1" spc="-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node</a:t>
            </a:r>
            <a:endParaRPr sz="2000" dirty="0"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cs typeface="Times New Roman"/>
              </a:rPr>
              <a:t>–  </a:t>
            </a:r>
            <a:r>
              <a:rPr sz="2000" spc="-5" dirty="0">
                <a:cs typeface="Times New Roman"/>
              </a:rPr>
              <a:t>There </a:t>
            </a:r>
            <a:r>
              <a:rPr sz="2000" dirty="0">
                <a:cs typeface="Times New Roman"/>
              </a:rPr>
              <a:t>can be </a:t>
            </a:r>
            <a:r>
              <a:rPr sz="2000" spc="-5" dirty="0">
                <a:cs typeface="Times New Roman"/>
              </a:rPr>
              <a:t>multiple entry</a:t>
            </a:r>
            <a:r>
              <a:rPr sz="2000" spc="-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edges</a:t>
            </a:r>
            <a:endParaRPr sz="2000" dirty="0">
              <a:cs typeface="Times New Roman"/>
            </a:endParaRPr>
          </a:p>
        </p:txBody>
      </p:sp>
      <p:sp>
        <p:nvSpPr>
          <p:cNvPr id="16" name="object 35"/>
          <p:cNvSpPr txBox="1"/>
          <p:nvPr/>
        </p:nvSpPr>
        <p:spPr>
          <a:xfrm>
            <a:off x="9341388" y="3806862"/>
            <a:ext cx="254798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cs typeface="Times New Roman"/>
              </a:rPr>
              <a:t>With single </a:t>
            </a:r>
            <a:r>
              <a:rPr sz="2000" b="1" dirty="0">
                <a:cs typeface="Times New Roman"/>
              </a:rPr>
              <a:t>preheader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node</a:t>
            </a:r>
            <a:endParaRPr sz="2000" dirty="0"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cs typeface="Times New Roman"/>
              </a:rPr>
              <a:t>–  </a:t>
            </a:r>
            <a:r>
              <a:rPr sz="2000" spc="-5" dirty="0">
                <a:cs typeface="Times New Roman"/>
              </a:rPr>
              <a:t>There </a:t>
            </a:r>
            <a:r>
              <a:rPr sz="2000" dirty="0">
                <a:cs typeface="Times New Roman"/>
              </a:rPr>
              <a:t>is </a:t>
            </a:r>
            <a:r>
              <a:rPr sz="2000" spc="-5" dirty="0">
                <a:cs typeface="Times New Roman"/>
              </a:rPr>
              <a:t>only </a:t>
            </a:r>
            <a:r>
              <a:rPr sz="2000" dirty="0">
                <a:cs typeface="Times New Roman"/>
              </a:rPr>
              <a:t>one </a:t>
            </a:r>
            <a:r>
              <a:rPr sz="2000" spc="-5" dirty="0">
                <a:cs typeface="Times New Roman"/>
              </a:rPr>
              <a:t>entry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88280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2025</TotalTime>
  <Words>1428</Words>
  <Application>Microsoft Macintosh PowerPoint</Application>
  <PresentationFormat>Widescreen</PresentationFormat>
  <Paragraphs>288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Control Flow Analysis</vt:lpstr>
      <vt:lpstr>Representing Control Flow</vt:lpstr>
      <vt:lpstr>What Is Control-Flow Analysis?</vt:lpstr>
      <vt:lpstr>Basic Blocks</vt:lpstr>
      <vt:lpstr>Basic Block Example</vt:lpstr>
      <vt:lpstr>Building a CFG From Basic Block</vt:lpstr>
      <vt:lpstr>Building a CFG From Basic Block</vt:lpstr>
      <vt:lpstr>Looping</vt:lpstr>
      <vt:lpstr>Looping</vt:lpstr>
      <vt:lpstr>Looping Terminology</vt:lpstr>
      <vt:lpstr>Looping Terminology</vt:lpstr>
      <vt:lpstr>Identifying Loops</vt:lpstr>
      <vt:lpstr>Dominators</vt:lpstr>
      <vt:lpstr>PowerPoint Presentation</vt:lpstr>
      <vt:lpstr>Identifying Natural Loops and Dominators </vt:lpstr>
      <vt:lpstr>Reducibility</vt:lpstr>
      <vt:lpstr>Reducibility</vt:lpstr>
      <vt:lpstr>Handling Irreducible CFG’s</vt:lpstr>
      <vt:lpstr>Why go through all this trouble?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 Analysis</dc:title>
  <dc:creator>Baishakhi Ray</dc:creator>
  <cp:lastModifiedBy>Microsoft Office User</cp:lastModifiedBy>
  <cp:revision>128</cp:revision>
  <dcterms:created xsi:type="dcterms:W3CDTF">2016-08-29T01:27:54Z</dcterms:created>
  <dcterms:modified xsi:type="dcterms:W3CDTF">2018-02-02T01:14:03Z</dcterms:modified>
</cp:coreProperties>
</file>