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35"/>
  </p:notesMasterIdLst>
  <p:sldIdLst>
    <p:sldId id="289" r:id="rId2"/>
    <p:sldId id="290" r:id="rId3"/>
    <p:sldId id="323" r:id="rId4"/>
    <p:sldId id="322" r:id="rId5"/>
    <p:sldId id="291" r:id="rId6"/>
    <p:sldId id="292" r:id="rId7"/>
    <p:sldId id="293" r:id="rId8"/>
    <p:sldId id="295" r:id="rId9"/>
    <p:sldId id="296" r:id="rId10"/>
    <p:sldId id="297" r:id="rId11"/>
    <p:sldId id="298" r:id="rId12"/>
    <p:sldId id="300" r:id="rId13"/>
    <p:sldId id="299" r:id="rId14"/>
    <p:sldId id="301" r:id="rId15"/>
    <p:sldId id="302" r:id="rId16"/>
    <p:sldId id="303" r:id="rId17"/>
    <p:sldId id="319" r:id="rId18"/>
    <p:sldId id="320" r:id="rId19"/>
    <p:sldId id="321" r:id="rId20"/>
    <p:sldId id="305" r:id="rId21"/>
    <p:sldId id="306" r:id="rId22"/>
    <p:sldId id="307" r:id="rId23"/>
    <p:sldId id="308" r:id="rId24"/>
    <p:sldId id="324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AA7B0-6818-4995-8BCF-7C9EEABCCC63}" type="datetimeFigureOut">
              <a:rPr lang="en-GB" smtClean="0"/>
              <a:t>24/01/2018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45DB5-7690-4FCE-9F15-E2BC6AB240F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07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04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51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24/01/2018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9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22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7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5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93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5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23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0A665-D15D-4454-8B2A-11464900735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92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9084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 Flow Analysis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3804374"/>
            <a:ext cx="10515600" cy="1500187"/>
          </a:xfrm>
        </p:spPr>
        <p:txBody>
          <a:bodyPr/>
          <a:lstStyle/>
          <a:p>
            <a:pPr algn="ctr"/>
            <a:r>
              <a:rPr lang="en-US" dirty="0" err="1"/>
              <a:t>Baishakhi</a:t>
            </a:r>
            <a:r>
              <a:rPr lang="en-US" dirty="0"/>
              <a:t> Ray</a:t>
            </a:r>
          </a:p>
          <a:p>
            <a:pPr algn="ctr"/>
            <a:r>
              <a:rPr lang="en-US" dirty="0"/>
              <a:t>University Of Virginia</a:t>
            </a:r>
          </a:p>
        </p:txBody>
      </p:sp>
      <p:sp>
        <p:nvSpPr>
          <p:cNvPr id="2" name="Rectangle 1"/>
          <p:cNvSpPr/>
          <p:nvPr/>
        </p:nvSpPr>
        <p:spPr>
          <a:xfrm>
            <a:off x="979631" y="5738097"/>
            <a:ext cx="10048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Adopted From U Penn </a:t>
            </a:r>
            <a:r>
              <a:rPr lang="en-US" dirty="0"/>
              <a:t>CIS 570: Modern Programming Language Implementation (Autumn 2006)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491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Uses and </a:t>
            </a:r>
            <a:r>
              <a:rPr lang="en-US" dirty="0" err="1">
                <a:solidFill>
                  <a:schemeClr val="accent2"/>
                </a:solidFill>
              </a:rPr>
              <a:t>Defs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7" name="object 40"/>
          <p:cNvSpPr txBox="1"/>
          <p:nvPr/>
        </p:nvSpPr>
        <p:spPr>
          <a:xfrm>
            <a:off x="1065276" y="1690688"/>
            <a:ext cx="5000244" cy="118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cs typeface="Times New Roman"/>
              </a:rPr>
              <a:t>Def </a:t>
            </a:r>
            <a:r>
              <a:rPr b="1" dirty="0">
                <a:cs typeface="Times New Roman"/>
              </a:rPr>
              <a:t>(or</a:t>
            </a:r>
            <a:r>
              <a:rPr b="1" spc="-55" dirty="0">
                <a:cs typeface="Times New Roman"/>
              </a:rPr>
              <a:t> </a:t>
            </a:r>
            <a:r>
              <a:rPr b="1" spc="-5" dirty="0">
                <a:cs typeface="Times New Roman"/>
              </a:rPr>
              <a:t>definition)</a:t>
            </a:r>
            <a:endParaRPr dirty="0">
              <a:cs typeface="Times New Roman"/>
            </a:endParaRPr>
          </a:p>
          <a:p>
            <a:pPr marL="234950" indent="-118745">
              <a:lnSpc>
                <a:spcPct val="100000"/>
              </a:lnSpc>
              <a:spcBef>
                <a:spcPts val="240"/>
              </a:spcBef>
              <a:buChar char="–"/>
              <a:tabLst>
                <a:tab pos="235585" algn="l"/>
              </a:tabLst>
            </a:pPr>
            <a:r>
              <a:rPr spc="-5" dirty="0">
                <a:cs typeface="Times New Roman"/>
              </a:rPr>
              <a:t>An </a:t>
            </a:r>
            <a:r>
              <a:rPr b="1" spc="-5" dirty="0">
                <a:solidFill>
                  <a:srgbClr val="024CD6"/>
                </a:solidFill>
                <a:cs typeface="Times New Roman"/>
              </a:rPr>
              <a:t>assignment </a:t>
            </a:r>
            <a:r>
              <a:rPr spc="10" dirty="0">
                <a:cs typeface="Times New Roman"/>
              </a:rPr>
              <a:t>of </a:t>
            </a:r>
            <a:r>
              <a:rPr dirty="0">
                <a:cs typeface="Times New Roman"/>
              </a:rPr>
              <a:t>a </a:t>
            </a:r>
            <a:r>
              <a:rPr spc="-5" dirty="0">
                <a:cs typeface="Times New Roman"/>
              </a:rPr>
              <a:t>value </a:t>
            </a:r>
            <a:r>
              <a:rPr dirty="0">
                <a:cs typeface="Times New Roman"/>
              </a:rPr>
              <a:t>to a</a:t>
            </a:r>
            <a:r>
              <a:rPr spc="55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variable</a:t>
            </a:r>
            <a:endParaRPr dirty="0">
              <a:cs typeface="Times New Roman"/>
            </a:endParaRPr>
          </a:p>
          <a:p>
            <a:pPr marL="234950" indent="-118745">
              <a:lnSpc>
                <a:spcPct val="100000"/>
              </a:lnSpc>
              <a:spcBef>
                <a:spcPts val="240"/>
              </a:spcBef>
              <a:buChar char="–"/>
              <a:tabLst>
                <a:tab pos="235585" algn="l"/>
              </a:tabLst>
            </a:pPr>
            <a:r>
              <a:rPr spc="-5" dirty="0">
                <a:cs typeface="Times New Roman"/>
              </a:rPr>
              <a:t>def[v] </a:t>
            </a:r>
            <a:r>
              <a:rPr dirty="0">
                <a:cs typeface="Times New Roman"/>
              </a:rPr>
              <a:t>= </a:t>
            </a:r>
            <a:r>
              <a:rPr spc="-5" dirty="0">
                <a:cs typeface="Times New Roman"/>
              </a:rPr>
              <a:t>set </a:t>
            </a:r>
            <a:r>
              <a:rPr dirty="0">
                <a:cs typeface="Times New Roman"/>
              </a:rPr>
              <a:t>of CFG </a:t>
            </a:r>
            <a:r>
              <a:rPr spc="-5" dirty="0">
                <a:cs typeface="Times New Roman"/>
              </a:rPr>
              <a:t>nodes that define variable</a:t>
            </a:r>
            <a:r>
              <a:rPr spc="20" dirty="0">
                <a:cs typeface="Times New Roman"/>
              </a:rPr>
              <a:t> </a:t>
            </a:r>
            <a:r>
              <a:rPr dirty="0">
                <a:cs typeface="Times New Roman"/>
              </a:rPr>
              <a:t>v</a:t>
            </a:r>
          </a:p>
          <a:p>
            <a:pPr marL="234950" indent="-118745">
              <a:lnSpc>
                <a:spcPct val="100000"/>
              </a:lnSpc>
              <a:spcBef>
                <a:spcPts val="240"/>
              </a:spcBef>
              <a:buChar char="–"/>
              <a:tabLst>
                <a:tab pos="235585" algn="l"/>
              </a:tabLst>
            </a:pPr>
            <a:r>
              <a:rPr spc="-5" dirty="0">
                <a:cs typeface="Times New Roman"/>
              </a:rPr>
              <a:t>def[n] </a:t>
            </a:r>
            <a:r>
              <a:rPr dirty="0">
                <a:cs typeface="Times New Roman"/>
              </a:rPr>
              <a:t>= </a:t>
            </a:r>
            <a:r>
              <a:rPr spc="-5" dirty="0">
                <a:cs typeface="Times New Roman"/>
              </a:rPr>
              <a:t>set </a:t>
            </a:r>
            <a:r>
              <a:rPr dirty="0">
                <a:cs typeface="Times New Roman"/>
              </a:rPr>
              <a:t>of </a:t>
            </a:r>
            <a:r>
              <a:rPr spc="-5" dirty="0">
                <a:cs typeface="Times New Roman"/>
              </a:rPr>
              <a:t>variables that </a:t>
            </a:r>
            <a:r>
              <a:rPr dirty="0">
                <a:cs typeface="Times New Roman"/>
              </a:rPr>
              <a:t>are </a:t>
            </a:r>
            <a:r>
              <a:rPr spc="-5" dirty="0">
                <a:cs typeface="Times New Roman"/>
              </a:rPr>
              <a:t>defined </a:t>
            </a:r>
            <a:r>
              <a:rPr dirty="0">
                <a:cs typeface="Times New Roman"/>
              </a:rPr>
              <a:t>at node</a:t>
            </a:r>
            <a:r>
              <a:rPr spc="5" dirty="0">
                <a:cs typeface="Times New Roman"/>
              </a:rPr>
              <a:t> </a:t>
            </a:r>
            <a:r>
              <a:rPr dirty="0">
                <a:cs typeface="Times New Roman"/>
              </a:rPr>
              <a:t>n</a:t>
            </a:r>
          </a:p>
        </p:txBody>
      </p:sp>
      <p:sp>
        <p:nvSpPr>
          <p:cNvPr id="8" name="object 41"/>
          <p:cNvSpPr txBox="1"/>
          <p:nvPr/>
        </p:nvSpPr>
        <p:spPr>
          <a:xfrm>
            <a:off x="1065276" y="3154823"/>
            <a:ext cx="4888484" cy="118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cs typeface="Times New Roman"/>
              </a:rPr>
              <a:t>Use</a:t>
            </a:r>
            <a:endParaRPr dirty="0">
              <a:cs typeface="Times New Roman"/>
            </a:endParaRPr>
          </a:p>
          <a:p>
            <a:pPr marL="234950" indent="-118745">
              <a:lnSpc>
                <a:spcPct val="100000"/>
              </a:lnSpc>
              <a:spcBef>
                <a:spcPts val="240"/>
              </a:spcBef>
              <a:buChar char="–"/>
              <a:tabLst>
                <a:tab pos="235585" algn="l"/>
              </a:tabLst>
            </a:pPr>
            <a:r>
              <a:rPr spc="5" dirty="0">
                <a:cs typeface="Times New Roman"/>
              </a:rPr>
              <a:t>A </a:t>
            </a:r>
            <a:r>
              <a:rPr b="1" dirty="0">
                <a:solidFill>
                  <a:srgbClr val="024CD6"/>
                </a:solidFill>
                <a:cs typeface="Times New Roman"/>
              </a:rPr>
              <a:t>read </a:t>
            </a:r>
            <a:r>
              <a:rPr dirty="0">
                <a:cs typeface="Times New Roman"/>
              </a:rPr>
              <a:t>of a </a:t>
            </a:r>
            <a:r>
              <a:rPr spc="-5" dirty="0">
                <a:cs typeface="Times New Roman"/>
              </a:rPr>
              <a:t>variable’s</a:t>
            </a:r>
            <a:r>
              <a:rPr spc="-25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value</a:t>
            </a:r>
            <a:endParaRPr dirty="0">
              <a:cs typeface="Times New Roman"/>
            </a:endParaRPr>
          </a:p>
          <a:p>
            <a:pPr marL="234950" indent="-118745">
              <a:lnSpc>
                <a:spcPct val="100000"/>
              </a:lnSpc>
              <a:spcBef>
                <a:spcPts val="240"/>
              </a:spcBef>
              <a:buChar char="–"/>
              <a:tabLst>
                <a:tab pos="235585" algn="l"/>
              </a:tabLst>
            </a:pPr>
            <a:r>
              <a:rPr spc="-5" dirty="0">
                <a:cs typeface="Times New Roman"/>
              </a:rPr>
              <a:t>use[v] </a:t>
            </a:r>
            <a:r>
              <a:rPr dirty="0">
                <a:cs typeface="Times New Roman"/>
              </a:rPr>
              <a:t>= </a:t>
            </a:r>
            <a:r>
              <a:rPr spc="-5" dirty="0">
                <a:cs typeface="Times New Roman"/>
              </a:rPr>
              <a:t>set </a:t>
            </a:r>
            <a:r>
              <a:rPr dirty="0">
                <a:cs typeface="Times New Roman"/>
              </a:rPr>
              <a:t>of CFG </a:t>
            </a:r>
            <a:r>
              <a:rPr spc="-5" dirty="0">
                <a:cs typeface="Times New Roman"/>
              </a:rPr>
              <a:t>nodes that </a:t>
            </a:r>
            <a:r>
              <a:rPr dirty="0">
                <a:cs typeface="Times New Roman"/>
              </a:rPr>
              <a:t>use </a:t>
            </a:r>
            <a:r>
              <a:rPr spc="-5" dirty="0">
                <a:cs typeface="Times New Roman"/>
              </a:rPr>
              <a:t>variable</a:t>
            </a:r>
            <a:r>
              <a:rPr spc="-10" dirty="0">
                <a:cs typeface="Times New Roman"/>
              </a:rPr>
              <a:t> </a:t>
            </a:r>
            <a:r>
              <a:rPr dirty="0">
                <a:cs typeface="Times New Roman"/>
              </a:rPr>
              <a:t>v</a:t>
            </a:r>
          </a:p>
          <a:p>
            <a:pPr marL="234950" indent="-118745">
              <a:lnSpc>
                <a:spcPct val="100000"/>
              </a:lnSpc>
              <a:spcBef>
                <a:spcPts val="240"/>
              </a:spcBef>
              <a:buChar char="–"/>
              <a:tabLst>
                <a:tab pos="235585" algn="l"/>
              </a:tabLst>
            </a:pPr>
            <a:r>
              <a:rPr spc="-5" dirty="0">
                <a:cs typeface="Times New Roman"/>
              </a:rPr>
              <a:t>use[n] </a:t>
            </a:r>
            <a:r>
              <a:rPr dirty="0">
                <a:cs typeface="Times New Roman"/>
              </a:rPr>
              <a:t>= </a:t>
            </a:r>
            <a:r>
              <a:rPr spc="-5" dirty="0">
                <a:cs typeface="Times New Roman"/>
              </a:rPr>
              <a:t>set </a:t>
            </a:r>
            <a:r>
              <a:rPr dirty="0">
                <a:cs typeface="Times New Roman"/>
              </a:rPr>
              <a:t>of </a:t>
            </a:r>
            <a:r>
              <a:rPr spc="-5" dirty="0">
                <a:cs typeface="Times New Roman"/>
              </a:rPr>
              <a:t>variables that </a:t>
            </a:r>
            <a:r>
              <a:rPr dirty="0">
                <a:cs typeface="Times New Roman"/>
              </a:rPr>
              <a:t>are used at node</a:t>
            </a:r>
            <a:r>
              <a:rPr spc="-30" dirty="0">
                <a:cs typeface="Times New Roman"/>
              </a:rPr>
              <a:t> </a:t>
            </a:r>
            <a:r>
              <a:rPr dirty="0">
                <a:cs typeface="Times New Roman"/>
              </a:rPr>
              <a:t>n</a:t>
            </a:r>
          </a:p>
        </p:txBody>
      </p:sp>
      <p:sp>
        <p:nvSpPr>
          <p:cNvPr id="9" name="object 42"/>
          <p:cNvSpPr txBox="1"/>
          <p:nvPr/>
        </p:nvSpPr>
        <p:spPr>
          <a:xfrm>
            <a:off x="1065276" y="4673706"/>
            <a:ext cx="5264404" cy="579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cs typeface="Times New Roman"/>
              </a:rPr>
              <a:t>More precise definition </a:t>
            </a:r>
            <a:r>
              <a:rPr b="1" dirty="0">
                <a:cs typeface="Times New Roman"/>
              </a:rPr>
              <a:t>of</a:t>
            </a:r>
            <a:r>
              <a:rPr b="1" spc="-5" dirty="0">
                <a:cs typeface="Times New Roman"/>
              </a:rPr>
              <a:t> </a:t>
            </a:r>
            <a:r>
              <a:rPr b="1" dirty="0">
                <a:cs typeface="Times New Roman"/>
              </a:rPr>
              <a:t>liveness</a:t>
            </a:r>
            <a:endParaRPr dirty="0">
              <a:cs typeface="Times New Roman"/>
            </a:endParaRPr>
          </a:p>
          <a:p>
            <a:pPr marL="116205">
              <a:lnSpc>
                <a:spcPct val="100000"/>
              </a:lnSpc>
              <a:spcBef>
                <a:spcPts val="240"/>
              </a:spcBef>
            </a:pPr>
            <a:r>
              <a:rPr dirty="0">
                <a:cs typeface="Times New Roman"/>
              </a:rPr>
              <a:t>–  </a:t>
            </a:r>
            <a:r>
              <a:rPr spc="5" dirty="0">
                <a:cs typeface="Times New Roman"/>
              </a:rPr>
              <a:t>A </a:t>
            </a:r>
            <a:r>
              <a:rPr spc="-5" dirty="0">
                <a:cs typeface="Times New Roman"/>
              </a:rPr>
              <a:t>variable </a:t>
            </a:r>
            <a:r>
              <a:rPr dirty="0">
                <a:cs typeface="Times New Roman"/>
              </a:rPr>
              <a:t>v is </a:t>
            </a:r>
            <a:r>
              <a:rPr spc="-5" dirty="0">
                <a:cs typeface="Times New Roman"/>
              </a:rPr>
              <a:t>live </a:t>
            </a:r>
            <a:r>
              <a:rPr dirty="0">
                <a:cs typeface="Times New Roman"/>
              </a:rPr>
              <a:t>on a CFG edge</a:t>
            </a:r>
            <a:r>
              <a:rPr spc="-160" dirty="0">
                <a:cs typeface="Times New Roman"/>
              </a:rPr>
              <a:t> </a:t>
            </a:r>
            <a:r>
              <a:rPr dirty="0">
                <a:cs typeface="Times New Roman"/>
              </a:rPr>
              <a:t>if</a:t>
            </a:r>
          </a:p>
        </p:txBody>
      </p:sp>
      <p:sp>
        <p:nvSpPr>
          <p:cNvPr id="10" name="object 63"/>
          <p:cNvSpPr txBox="1"/>
          <p:nvPr/>
        </p:nvSpPr>
        <p:spPr>
          <a:xfrm>
            <a:off x="1370076" y="5304648"/>
            <a:ext cx="488848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120" indent="-179705">
              <a:lnSpc>
                <a:spcPct val="100000"/>
              </a:lnSpc>
              <a:buFont typeface="Times New Roman"/>
              <a:buAutoNum type="arabicParenBoth"/>
              <a:tabLst>
                <a:tab pos="198755" algn="l"/>
              </a:tabLst>
            </a:pPr>
            <a:r>
              <a:rPr dirty="0">
                <a:latin typeface="Symbol"/>
                <a:cs typeface="Symbol"/>
              </a:rPr>
              <a:t>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cs typeface="Times New Roman"/>
              </a:rPr>
              <a:t>a </a:t>
            </a:r>
            <a:r>
              <a:rPr spc="-5" dirty="0">
                <a:cs typeface="Times New Roman"/>
              </a:rPr>
              <a:t>directed path </a:t>
            </a:r>
            <a:r>
              <a:rPr dirty="0">
                <a:cs typeface="Times New Roman"/>
              </a:rPr>
              <a:t>from </a:t>
            </a:r>
            <a:r>
              <a:rPr spc="-5" dirty="0">
                <a:cs typeface="Times New Roman"/>
              </a:rPr>
              <a:t>that </a:t>
            </a:r>
            <a:r>
              <a:rPr dirty="0">
                <a:cs typeface="Times New Roman"/>
              </a:rPr>
              <a:t>edge to a use of v </a:t>
            </a:r>
            <a:r>
              <a:rPr spc="-5" dirty="0">
                <a:cs typeface="Times New Roman"/>
              </a:rPr>
              <a:t>(node </a:t>
            </a:r>
            <a:r>
              <a:rPr dirty="0">
                <a:cs typeface="Times New Roman"/>
              </a:rPr>
              <a:t>in </a:t>
            </a:r>
            <a:r>
              <a:rPr spc="-5" dirty="0">
                <a:cs typeface="Times New Roman"/>
              </a:rPr>
              <a:t>use[v]),</a:t>
            </a:r>
            <a:r>
              <a:rPr dirty="0"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cs typeface="Times New Roman"/>
              </a:rPr>
              <a:t>and</a:t>
            </a:r>
          </a:p>
          <a:p>
            <a:pPr marL="194945" indent="-182245">
              <a:lnSpc>
                <a:spcPct val="100000"/>
              </a:lnSpc>
              <a:spcBef>
                <a:spcPts val="45"/>
              </a:spcBef>
              <a:buAutoNum type="arabicParenBoth"/>
              <a:tabLst>
                <a:tab pos="195580" algn="l"/>
              </a:tabLst>
            </a:pPr>
            <a:r>
              <a:rPr spc="-5" dirty="0">
                <a:cs typeface="Times New Roman"/>
              </a:rPr>
              <a:t>that path </a:t>
            </a:r>
            <a:r>
              <a:rPr dirty="0">
                <a:cs typeface="Times New Roman"/>
              </a:rPr>
              <a:t>does not go </a:t>
            </a:r>
            <a:r>
              <a:rPr spc="-5" dirty="0">
                <a:cs typeface="Times New Roman"/>
              </a:rPr>
              <a:t>through </a:t>
            </a:r>
            <a:r>
              <a:rPr dirty="0">
                <a:cs typeface="Times New Roman"/>
              </a:rPr>
              <a:t>any def of v (no </a:t>
            </a:r>
            <a:r>
              <a:rPr spc="-5" dirty="0">
                <a:cs typeface="Times New Roman"/>
              </a:rPr>
              <a:t>nodes </a:t>
            </a:r>
            <a:r>
              <a:rPr dirty="0">
                <a:cs typeface="Times New Roman"/>
              </a:rPr>
              <a:t>in</a:t>
            </a:r>
            <a:r>
              <a:rPr spc="-20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def[v])</a:t>
            </a:r>
            <a:endParaRPr dirty="0">
              <a:cs typeface="Times New Roman"/>
            </a:endParaRPr>
          </a:p>
        </p:txBody>
      </p:sp>
      <p:sp>
        <p:nvSpPr>
          <p:cNvPr id="11" name="object 50"/>
          <p:cNvSpPr txBox="1"/>
          <p:nvPr/>
        </p:nvSpPr>
        <p:spPr>
          <a:xfrm>
            <a:off x="7798117" y="2050541"/>
            <a:ext cx="1498283" cy="287899"/>
          </a:xfrm>
          <a:prstGeom prst="rect">
            <a:avLst/>
          </a:prstGeom>
          <a:solidFill>
            <a:srgbClr val="C6E6E9"/>
          </a:solidFill>
          <a:ln w="6095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39700" algn="ctr">
              <a:lnSpc>
                <a:spcPct val="100000"/>
              </a:lnSpc>
              <a:spcBef>
                <a:spcPts val="85"/>
              </a:spcBef>
            </a:pPr>
            <a:r>
              <a:rPr b="1" spc="5" dirty="0">
                <a:latin typeface="Courier New"/>
                <a:cs typeface="Courier New"/>
              </a:rPr>
              <a:t>a =</a:t>
            </a:r>
            <a:r>
              <a:rPr b="1" spc="-120" dirty="0">
                <a:latin typeface="Courier New"/>
                <a:cs typeface="Courier New"/>
              </a:rPr>
              <a:t> </a:t>
            </a:r>
            <a:r>
              <a:rPr b="1" spc="5"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50"/>
          <p:cNvSpPr txBox="1"/>
          <p:nvPr/>
        </p:nvSpPr>
        <p:spPr>
          <a:xfrm>
            <a:off x="7798116" y="3722611"/>
            <a:ext cx="1498283" cy="287899"/>
          </a:xfrm>
          <a:prstGeom prst="rect">
            <a:avLst/>
          </a:prstGeom>
          <a:solidFill>
            <a:srgbClr val="C6E6E9"/>
          </a:solidFill>
          <a:ln w="6095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39700" algn="ctr">
              <a:lnSpc>
                <a:spcPct val="100000"/>
              </a:lnSpc>
              <a:spcBef>
                <a:spcPts val="85"/>
              </a:spcBef>
            </a:pPr>
            <a:r>
              <a:rPr b="1" spc="5" dirty="0">
                <a:latin typeface="Courier New"/>
                <a:cs typeface="Courier New"/>
              </a:rPr>
              <a:t>a </a:t>
            </a:r>
            <a:r>
              <a:rPr lang="en-US" b="1" spc="5" dirty="0">
                <a:latin typeface="Courier New"/>
                <a:cs typeface="Courier New"/>
              </a:rPr>
              <a:t>&lt; 9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3" name="object 43"/>
          <p:cNvSpPr/>
          <p:nvPr/>
        </p:nvSpPr>
        <p:spPr>
          <a:xfrm>
            <a:off x="8373245" y="5258814"/>
            <a:ext cx="484505" cy="684786"/>
          </a:xfrm>
          <a:custGeom>
            <a:avLst/>
            <a:gdLst/>
            <a:ahLst/>
            <a:cxnLst/>
            <a:rect l="l" t="t" r="r" b="b"/>
            <a:pathLst>
              <a:path w="484504" h="533400">
                <a:moveTo>
                  <a:pt x="280025" y="533399"/>
                </a:moveTo>
                <a:lnTo>
                  <a:pt x="236115" y="522493"/>
                </a:lnTo>
                <a:lnTo>
                  <a:pt x="228209" y="521588"/>
                </a:lnTo>
                <a:lnTo>
                  <a:pt x="220304" y="521255"/>
                </a:lnTo>
                <a:lnTo>
                  <a:pt x="212969" y="521207"/>
                </a:lnTo>
                <a:lnTo>
                  <a:pt x="177917" y="514445"/>
                </a:lnTo>
                <a:lnTo>
                  <a:pt x="110099" y="492918"/>
                </a:lnTo>
                <a:lnTo>
                  <a:pt x="72428" y="460533"/>
                </a:lnTo>
                <a:lnTo>
                  <a:pt x="59188" y="435578"/>
                </a:lnTo>
                <a:lnTo>
                  <a:pt x="51425" y="423671"/>
                </a:lnTo>
                <a:lnTo>
                  <a:pt x="14849" y="377951"/>
                </a:lnTo>
                <a:lnTo>
                  <a:pt x="5705" y="347471"/>
                </a:lnTo>
                <a:lnTo>
                  <a:pt x="1609" y="293168"/>
                </a:lnTo>
                <a:lnTo>
                  <a:pt x="0" y="247351"/>
                </a:lnTo>
                <a:lnTo>
                  <a:pt x="438" y="204606"/>
                </a:lnTo>
                <a:lnTo>
                  <a:pt x="2487" y="159520"/>
                </a:lnTo>
                <a:lnTo>
                  <a:pt x="5705" y="106679"/>
                </a:lnTo>
                <a:lnTo>
                  <a:pt x="8753" y="94487"/>
                </a:lnTo>
                <a:lnTo>
                  <a:pt x="8753" y="91439"/>
                </a:lnTo>
                <a:lnTo>
                  <a:pt x="14992" y="72675"/>
                </a:lnTo>
                <a:lnTo>
                  <a:pt x="17516" y="64769"/>
                </a:lnTo>
                <a:lnTo>
                  <a:pt x="19469" y="58007"/>
                </a:lnTo>
                <a:lnTo>
                  <a:pt x="23993" y="42671"/>
                </a:lnTo>
                <a:lnTo>
                  <a:pt x="66665" y="17573"/>
                </a:lnTo>
                <a:lnTo>
                  <a:pt x="100193" y="6476"/>
                </a:lnTo>
                <a:lnTo>
                  <a:pt x="140579" y="2809"/>
                </a:lnTo>
                <a:lnTo>
                  <a:pt x="203825" y="0"/>
                </a:lnTo>
                <a:lnTo>
                  <a:pt x="240260" y="1622"/>
                </a:lnTo>
                <a:lnTo>
                  <a:pt x="284992" y="2822"/>
                </a:lnTo>
                <a:lnTo>
                  <a:pt x="332603" y="7238"/>
                </a:lnTo>
                <a:lnTo>
                  <a:pt x="377674" y="18513"/>
                </a:lnTo>
                <a:lnTo>
                  <a:pt x="414786" y="40287"/>
                </a:lnTo>
                <a:lnTo>
                  <a:pt x="438521" y="76199"/>
                </a:lnTo>
                <a:lnTo>
                  <a:pt x="454666" y="95011"/>
                </a:lnTo>
                <a:lnTo>
                  <a:pt x="469382" y="123824"/>
                </a:lnTo>
                <a:lnTo>
                  <a:pt x="480098" y="155495"/>
                </a:lnTo>
                <a:lnTo>
                  <a:pt x="484241" y="182879"/>
                </a:lnTo>
                <a:lnTo>
                  <a:pt x="483765" y="194833"/>
                </a:lnTo>
                <a:lnTo>
                  <a:pt x="482717" y="207644"/>
                </a:lnTo>
                <a:lnTo>
                  <a:pt x="481670" y="221027"/>
                </a:lnTo>
                <a:lnTo>
                  <a:pt x="481193" y="234695"/>
                </a:lnTo>
                <a:lnTo>
                  <a:pt x="479384" y="269509"/>
                </a:lnTo>
                <a:lnTo>
                  <a:pt x="478145" y="305180"/>
                </a:lnTo>
                <a:lnTo>
                  <a:pt x="476907" y="341423"/>
                </a:lnTo>
                <a:lnTo>
                  <a:pt x="475097" y="377951"/>
                </a:lnTo>
                <a:lnTo>
                  <a:pt x="467382" y="394477"/>
                </a:lnTo>
                <a:lnTo>
                  <a:pt x="461381" y="411860"/>
                </a:lnTo>
                <a:lnTo>
                  <a:pt x="447665" y="448055"/>
                </a:lnTo>
                <a:lnTo>
                  <a:pt x="422900" y="478154"/>
                </a:lnTo>
                <a:lnTo>
                  <a:pt x="408660" y="492204"/>
                </a:lnTo>
                <a:lnTo>
                  <a:pt x="395849" y="505967"/>
                </a:lnTo>
                <a:lnTo>
                  <a:pt x="383086" y="510206"/>
                </a:lnTo>
                <a:lnTo>
                  <a:pt x="371465" y="517016"/>
                </a:lnTo>
                <a:lnTo>
                  <a:pt x="359845" y="524398"/>
                </a:lnTo>
                <a:lnTo>
                  <a:pt x="347081" y="530351"/>
                </a:lnTo>
                <a:lnTo>
                  <a:pt x="330603" y="532114"/>
                </a:lnTo>
                <a:lnTo>
                  <a:pt x="313553" y="533018"/>
                </a:lnTo>
                <a:lnTo>
                  <a:pt x="296504" y="533352"/>
                </a:lnTo>
                <a:lnTo>
                  <a:pt x="280025" y="53339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5"/>
          <p:cNvSpPr/>
          <p:nvPr/>
        </p:nvSpPr>
        <p:spPr>
          <a:xfrm>
            <a:off x="8373245" y="4927601"/>
            <a:ext cx="263516" cy="409448"/>
          </a:xfrm>
          <a:custGeom>
            <a:avLst/>
            <a:gdLst/>
            <a:ahLst/>
            <a:cxnLst/>
            <a:rect l="l" t="t" r="r" b="b"/>
            <a:pathLst>
              <a:path w="189229" h="180340">
                <a:moveTo>
                  <a:pt x="0" y="0"/>
                </a:moveTo>
                <a:lnTo>
                  <a:pt x="188975" y="1798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8"/>
          <p:cNvSpPr txBox="1"/>
          <p:nvPr/>
        </p:nvSpPr>
        <p:spPr>
          <a:xfrm>
            <a:off x="8939782" y="5337048"/>
            <a:ext cx="1331977" cy="287899"/>
          </a:xfrm>
          <a:prstGeom prst="rect">
            <a:avLst/>
          </a:prstGeom>
          <a:solidFill>
            <a:srgbClr val="C6E6E9"/>
          </a:solidFill>
          <a:ln w="6095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85"/>
              </a:spcBef>
            </a:pPr>
            <a:r>
              <a:rPr b="1" spc="5" dirty="0">
                <a:latin typeface="Symbol"/>
                <a:cs typeface="Symbol"/>
              </a:rPr>
              <a:t>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def[v]</a:t>
            </a:r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16" name="object 60"/>
          <p:cNvSpPr txBox="1"/>
          <p:nvPr/>
        </p:nvSpPr>
        <p:spPr>
          <a:xfrm>
            <a:off x="8939782" y="5786120"/>
            <a:ext cx="966217" cy="287899"/>
          </a:xfrm>
          <a:prstGeom prst="rect">
            <a:avLst/>
          </a:prstGeom>
          <a:solidFill>
            <a:srgbClr val="C6E6E9"/>
          </a:solidFill>
          <a:ln w="6095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85"/>
              </a:spcBef>
            </a:pPr>
            <a:r>
              <a:rPr b="1" spc="5" dirty="0">
                <a:latin typeface="Symbol"/>
                <a:cs typeface="Symbol"/>
              </a:rPr>
              <a:t>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use[v]</a:t>
            </a:r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17" name="object 61"/>
          <p:cNvSpPr/>
          <p:nvPr/>
        </p:nvSpPr>
        <p:spPr>
          <a:xfrm>
            <a:off x="8636760" y="4927600"/>
            <a:ext cx="303022" cy="229108"/>
          </a:xfrm>
          <a:custGeom>
            <a:avLst/>
            <a:gdLst/>
            <a:ahLst/>
            <a:cxnLst/>
            <a:rect l="l" t="t" r="r" b="b"/>
            <a:pathLst>
              <a:path w="213360" h="106679">
                <a:moveTo>
                  <a:pt x="0" y="106679"/>
                </a:moveTo>
                <a:lnTo>
                  <a:pt x="21335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2"/>
          <p:cNvSpPr txBox="1"/>
          <p:nvPr/>
        </p:nvSpPr>
        <p:spPr>
          <a:xfrm>
            <a:off x="8959086" y="4799583"/>
            <a:ext cx="835153" cy="290464"/>
          </a:xfrm>
          <a:prstGeom prst="rect">
            <a:avLst/>
          </a:prstGeom>
          <a:solidFill>
            <a:srgbClr val="C6E6E9"/>
          </a:solidFill>
          <a:ln w="6095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5"/>
              </a:spcBef>
            </a:pPr>
            <a:r>
              <a:rPr b="1" spc="5" dirty="0">
                <a:latin typeface="Times New Roman"/>
                <a:cs typeface="Times New Roman"/>
              </a:rPr>
              <a:t>v</a:t>
            </a:r>
            <a:r>
              <a:rPr b="1" spc="-9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live</a:t>
            </a:r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19" name="object 46"/>
          <p:cNvSpPr/>
          <p:nvPr/>
        </p:nvSpPr>
        <p:spPr>
          <a:xfrm>
            <a:off x="8595360" y="5394681"/>
            <a:ext cx="69594" cy="391439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71" y="0"/>
                </a:moveTo>
                <a:lnTo>
                  <a:pt x="99821" y="41909"/>
                </a:lnTo>
                <a:lnTo>
                  <a:pt x="57911" y="60959"/>
                </a:lnTo>
                <a:lnTo>
                  <a:pt x="36004" y="65722"/>
                </a:lnTo>
                <a:lnTo>
                  <a:pt x="17525" y="78485"/>
                </a:lnTo>
                <a:lnTo>
                  <a:pt x="4762" y="96964"/>
                </a:lnTo>
                <a:lnTo>
                  <a:pt x="0" y="11887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6"/>
          <p:cNvSpPr/>
          <p:nvPr/>
        </p:nvSpPr>
        <p:spPr>
          <a:xfrm>
            <a:off x="8586215" y="5771896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20" h="55245">
                <a:moveTo>
                  <a:pt x="57911" y="27431"/>
                </a:moveTo>
                <a:lnTo>
                  <a:pt x="55637" y="38110"/>
                </a:lnTo>
                <a:lnTo>
                  <a:pt x="49434" y="46829"/>
                </a:lnTo>
                <a:lnTo>
                  <a:pt x="40231" y="52708"/>
                </a:lnTo>
                <a:lnTo>
                  <a:pt x="28955" y="54863"/>
                </a:lnTo>
                <a:lnTo>
                  <a:pt x="17680" y="52708"/>
                </a:lnTo>
                <a:lnTo>
                  <a:pt x="8477" y="46829"/>
                </a:lnTo>
                <a:lnTo>
                  <a:pt x="2274" y="38110"/>
                </a:lnTo>
                <a:lnTo>
                  <a:pt x="0" y="27431"/>
                </a:lnTo>
                <a:lnTo>
                  <a:pt x="2274" y="16753"/>
                </a:lnTo>
                <a:lnTo>
                  <a:pt x="8477" y="8034"/>
                </a:lnTo>
                <a:lnTo>
                  <a:pt x="17680" y="2155"/>
                </a:lnTo>
                <a:lnTo>
                  <a:pt x="28955" y="0"/>
                </a:lnTo>
                <a:lnTo>
                  <a:pt x="40231" y="2155"/>
                </a:lnTo>
                <a:lnTo>
                  <a:pt x="49434" y="8034"/>
                </a:lnTo>
                <a:lnTo>
                  <a:pt x="55637" y="16753"/>
                </a:lnTo>
                <a:lnTo>
                  <a:pt x="57911" y="27431"/>
                </a:lnTo>
                <a:close/>
              </a:path>
            </a:pathLst>
          </a:custGeom>
          <a:ln w="6095">
            <a:solidFill>
              <a:srgbClr val="00A8A9"/>
            </a:solidFill>
          </a:ln>
        </p:spPr>
        <p:txBody>
          <a:bodyPr wrap="square" lIns="0" tIns="0" rIns="0" bIns="0" rtlCol="0"/>
          <a:lstStyle/>
          <a:p>
            <a:endParaRPr sz="2000" dirty="0"/>
          </a:p>
        </p:txBody>
      </p:sp>
      <p:sp>
        <p:nvSpPr>
          <p:cNvPr id="21" name="object 56"/>
          <p:cNvSpPr/>
          <p:nvPr/>
        </p:nvSpPr>
        <p:spPr>
          <a:xfrm>
            <a:off x="8606535" y="5355336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20" h="55245">
                <a:moveTo>
                  <a:pt x="57911" y="27431"/>
                </a:moveTo>
                <a:lnTo>
                  <a:pt x="55637" y="38110"/>
                </a:lnTo>
                <a:lnTo>
                  <a:pt x="49434" y="46829"/>
                </a:lnTo>
                <a:lnTo>
                  <a:pt x="40231" y="52708"/>
                </a:lnTo>
                <a:lnTo>
                  <a:pt x="28955" y="54863"/>
                </a:lnTo>
                <a:lnTo>
                  <a:pt x="17680" y="52708"/>
                </a:lnTo>
                <a:lnTo>
                  <a:pt x="8477" y="46829"/>
                </a:lnTo>
                <a:lnTo>
                  <a:pt x="2274" y="38110"/>
                </a:lnTo>
                <a:lnTo>
                  <a:pt x="0" y="27431"/>
                </a:lnTo>
                <a:lnTo>
                  <a:pt x="2274" y="16753"/>
                </a:lnTo>
                <a:lnTo>
                  <a:pt x="8477" y="8034"/>
                </a:lnTo>
                <a:lnTo>
                  <a:pt x="17680" y="2155"/>
                </a:lnTo>
                <a:lnTo>
                  <a:pt x="28955" y="0"/>
                </a:lnTo>
                <a:lnTo>
                  <a:pt x="40231" y="2155"/>
                </a:lnTo>
                <a:lnTo>
                  <a:pt x="49434" y="8034"/>
                </a:lnTo>
                <a:lnTo>
                  <a:pt x="55637" y="16753"/>
                </a:lnTo>
                <a:lnTo>
                  <a:pt x="57911" y="27431"/>
                </a:lnTo>
                <a:close/>
              </a:path>
            </a:pathLst>
          </a:custGeom>
          <a:ln w="6095">
            <a:solidFill>
              <a:srgbClr val="00A8A9"/>
            </a:solidFill>
          </a:ln>
        </p:spPr>
        <p:txBody>
          <a:bodyPr wrap="square" lIns="0" tIns="0" rIns="0" bIns="0" rtlCol="0"/>
          <a:lstStyle/>
          <a:p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8418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 Flow of Liveness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59016" y="1566429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Data-flow</a:t>
            </a:r>
          </a:p>
          <a:p>
            <a:pPr lvl="1"/>
            <a:r>
              <a:rPr lang="en-US" spc="5" dirty="0">
                <a:cs typeface="Times New Roman"/>
              </a:rPr>
              <a:t>Liveness of variables is a property that flows  through the edges of the CFG</a:t>
            </a:r>
          </a:p>
          <a:p>
            <a:r>
              <a:rPr lang="en-US" sz="2400" spc="5" dirty="0">
                <a:cs typeface="Times New Roman"/>
              </a:rPr>
              <a:t>Direction of Flow</a:t>
            </a:r>
          </a:p>
          <a:p>
            <a:pPr lvl="1"/>
            <a:r>
              <a:rPr lang="en-US" dirty="0">
                <a:cs typeface="Times New Roman"/>
              </a:rPr>
              <a:t>Liveness flows backwards through the CFG,  because the behavior at future nodes  determines liveness at a given node</a:t>
            </a:r>
          </a:p>
          <a:p>
            <a:endParaRPr lang="en-US" sz="2400" dirty="0">
              <a:cs typeface="Times New Roman"/>
            </a:endParaRPr>
          </a:p>
          <a:p>
            <a:pPr lvl="1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6380480" y="1705552"/>
            <a:ext cx="3747691" cy="4399540"/>
            <a:chOff x="7172960" y="1370272"/>
            <a:chExt cx="3747691" cy="4399540"/>
          </a:xfrm>
        </p:grpSpPr>
        <p:sp>
          <p:nvSpPr>
            <p:cNvPr id="10" name="Rectangle 9"/>
            <p:cNvSpPr/>
            <p:nvPr/>
          </p:nvSpPr>
          <p:spPr>
            <a:xfrm>
              <a:off x="8417560" y="3765923"/>
              <a:ext cx="1920240" cy="4032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4.      a = b * 2</a:t>
              </a:r>
              <a:endParaRPr lang="en-GB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172960" y="1370272"/>
              <a:ext cx="3747691" cy="4399540"/>
              <a:chOff x="7172960" y="1370272"/>
              <a:chExt cx="3747691" cy="439954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417560" y="2342730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2.    b = a + 1</a:t>
                </a:r>
                <a:endParaRPr lang="en-GB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37880" y="1661591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1.    a = 0</a:t>
                </a:r>
                <a:endParaRPr lang="en-GB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437880" y="3060179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3.     c = c + b</a:t>
                </a:r>
                <a:endParaRPr lang="en-GB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437880" y="45073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5.       a &lt; 9</a:t>
                </a:r>
                <a:endParaRPr lang="en-GB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72960" y="53665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6. return c</a:t>
                </a:r>
                <a:endParaRPr lang="en-GB" dirty="0"/>
              </a:p>
            </p:txBody>
          </p:sp>
          <p:cxnSp>
            <p:nvCxnSpPr>
              <p:cNvPr id="14" name="Straight Arrow Connector 13"/>
              <p:cNvCxnSpPr>
                <a:endCxn id="8" idx="0"/>
              </p:cNvCxnSpPr>
              <p:nvPr/>
            </p:nvCxnSpPr>
            <p:spPr>
              <a:xfrm>
                <a:off x="9398000" y="1370272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9398000" y="2064816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9398000" y="2743200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9398000" y="346340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9408160" y="418476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12" idx="0"/>
              </p:cNvCxnSpPr>
              <p:nvPr/>
            </p:nvCxnSpPr>
            <p:spPr>
              <a:xfrm flipH="1">
                <a:off x="8133080" y="4910612"/>
                <a:ext cx="1132840" cy="45597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133080" y="488581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  <a:endParaRPr lang="en-GB" dirty="0"/>
              </a:p>
            </p:txBody>
          </p:sp>
          <p:cxnSp>
            <p:nvCxnSpPr>
              <p:cNvPr id="31" name="Elbow Connector 30"/>
              <p:cNvCxnSpPr>
                <a:stCxn id="11" idx="3"/>
                <a:endCxn id="7" idx="3"/>
              </p:cNvCxnSpPr>
              <p:nvPr/>
            </p:nvCxnSpPr>
            <p:spPr>
              <a:xfrm flipH="1" flipV="1">
                <a:off x="10337800" y="2544343"/>
                <a:ext cx="20320" cy="2164657"/>
              </a:xfrm>
              <a:prstGeom prst="bentConnector3">
                <a:avLst>
                  <a:gd name="adj1" fmla="val -3125000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0435133" y="4756747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537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Liveness at Nodes</a:t>
            </a:r>
            <a:endParaRPr lang="en-GB" dirty="0">
              <a:solidFill>
                <a:schemeClr val="accent2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380480" y="1705552"/>
            <a:ext cx="3747691" cy="4399540"/>
            <a:chOff x="7172960" y="1370272"/>
            <a:chExt cx="3747691" cy="4399540"/>
          </a:xfrm>
        </p:grpSpPr>
        <p:sp>
          <p:nvSpPr>
            <p:cNvPr id="10" name="Rectangle 9"/>
            <p:cNvSpPr/>
            <p:nvPr/>
          </p:nvSpPr>
          <p:spPr>
            <a:xfrm>
              <a:off x="8417560" y="3765923"/>
              <a:ext cx="1920240" cy="4032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4.      a = b * 2</a:t>
              </a:r>
              <a:endParaRPr lang="en-GB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172960" y="1370272"/>
              <a:ext cx="3747691" cy="4399540"/>
              <a:chOff x="7172960" y="1370272"/>
              <a:chExt cx="3747691" cy="439954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417560" y="2342730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2.    b = a + 1</a:t>
                </a:r>
                <a:endParaRPr lang="en-GB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37880" y="1661591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1.    a = 0</a:t>
                </a:r>
                <a:endParaRPr lang="en-GB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437880" y="3060179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3.     c = c + b</a:t>
                </a:r>
                <a:endParaRPr lang="en-GB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437880" y="45073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5.       a &lt; 9</a:t>
                </a:r>
                <a:endParaRPr lang="en-GB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72960" y="53665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6. return c</a:t>
                </a:r>
                <a:endParaRPr lang="en-GB" dirty="0"/>
              </a:p>
            </p:txBody>
          </p:sp>
          <p:cxnSp>
            <p:nvCxnSpPr>
              <p:cNvPr id="14" name="Straight Arrow Connector 13"/>
              <p:cNvCxnSpPr>
                <a:endCxn id="8" idx="0"/>
              </p:cNvCxnSpPr>
              <p:nvPr/>
            </p:nvCxnSpPr>
            <p:spPr>
              <a:xfrm>
                <a:off x="9398000" y="1370272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9398000" y="2064816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9398000" y="2743200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9398000" y="346340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9408160" y="418476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12" idx="0"/>
              </p:cNvCxnSpPr>
              <p:nvPr/>
            </p:nvCxnSpPr>
            <p:spPr>
              <a:xfrm flipH="1">
                <a:off x="8133080" y="4910612"/>
                <a:ext cx="1132840" cy="45597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133080" y="488581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  <a:endParaRPr lang="en-GB" dirty="0"/>
              </a:p>
            </p:txBody>
          </p:sp>
          <p:cxnSp>
            <p:nvCxnSpPr>
              <p:cNvPr id="31" name="Elbow Connector 30"/>
              <p:cNvCxnSpPr>
                <a:stCxn id="11" idx="3"/>
                <a:endCxn id="7" idx="3"/>
              </p:cNvCxnSpPr>
              <p:nvPr/>
            </p:nvCxnSpPr>
            <p:spPr>
              <a:xfrm flipH="1" flipV="1">
                <a:off x="10337800" y="2544343"/>
                <a:ext cx="20320" cy="2164657"/>
              </a:xfrm>
              <a:prstGeom prst="bentConnector3">
                <a:avLst>
                  <a:gd name="adj1" fmla="val -3125000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0435133" y="4756747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  <a:endParaRPr lang="en-GB" dirty="0"/>
              </a:p>
            </p:txBody>
          </p:sp>
        </p:grpSp>
      </p:grpSp>
      <p:sp>
        <p:nvSpPr>
          <p:cNvPr id="22" name="object 59"/>
          <p:cNvSpPr txBox="1"/>
          <p:nvPr/>
        </p:nvSpPr>
        <p:spPr>
          <a:xfrm>
            <a:off x="2641600" y="2198483"/>
            <a:ext cx="1005077" cy="31483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295"/>
              </a:spcBef>
            </a:pPr>
            <a:r>
              <a:rPr b="1" dirty="0">
                <a:latin typeface="Courier New"/>
                <a:cs typeface="Courier New"/>
              </a:rPr>
              <a:t>a =</a:t>
            </a:r>
            <a:r>
              <a:rPr b="1" spc="-10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29445" y="1824865"/>
            <a:ext cx="24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before computation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229445" y="2496704"/>
            <a:ext cx="230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after computation</a:t>
            </a:r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39440" y="1898592"/>
            <a:ext cx="0" cy="2913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29280" y="2498032"/>
            <a:ext cx="0" cy="2913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ject 107"/>
          <p:cNvSpPr txBox="1"/>
          <p:nvPr/>
        </p:nvSpPr>
        <p:spPr>
          <a:xfrm>
            <a:off x="1119504" y="3554844"/>
            <a:ext cx="5586097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cs typeface="Times New Roman"/>
              </a:rPr>
              <a:t>Two More</a:t>
            </a:r>
            <a:r>
              <a:rPr sz="2000" b="1" spc="-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Definitions</a:t>
            </a:r>
            <a:endParaRPr sz="2000" dirty="0">
              <a:cs typeface="Times New Roman"/>
            </a:endParaRPr>
          </a:p>
          <a:p>
            <a:pPr marL="222250" indent="-1193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cs typeface="Times New Roman"/>
              </a:rPr>
              <a:t>– </a:t>
            </a:r>
            <a:r>
              <a:rPr sz="2000" spc="5" dirty="0">
                <a:cs typeface="Times New Roman"/>
              </a:rPr>
              <a:t>A </a:t>
            </a:r>
            <a:r>
              <a:rPr sz="2000" spc="-5" dirty="0">
                <a:cs typeface="Times New Roman"/>
              </a:rPr>
              <a:t>variable </a:t>
            </a:r>
            <a:r>
              <a:rPr sz="2000" dirty="0">
                <a:cs typeface="Times New Roman"/>
              </a:rPr>
              <a:t>is </a:t>
            </a:r>
            <a:r>
              <a:rPr sz="2000" b="1" dirty="0">
                <a:solidFill>
                  <a:srgbClr val="024CD6"/>
                </a:solidFill>
                <a:cs typeface="Times New Roman"/>
              </a:rPr>
              <a:t>live-out </a:t>
            </a:r>
            <a:r>
              <a:rPr sz="2000" dirty="0">
                <a:cs typeface="Times New Roman"/>
              </a:rPr>
              <a:t>at a node if </a:t>
            </a:r>
            <a:r>
              <a:rPr sz="2000" spc="-5" dirty="0">
                <a:cs typeface="Times New Roman"/>
              </a:rPr>
              <a:t>it </a:t>
            </a:r>
            <a:r>
              <a:rPr sz="2000" dirty="0">
                <a:cs typeface="Times New Roman"/>
              </a:rPr>
              <a:t>is </a:t>
            </a:r>
            <a:r>
              <a:rPr sz="2000" spc="-5" dirty="0">
                <a:cs typeface="Times New Roman"/>
              </a:rPr>
              <a:t>live </a:t>
            </a:r>
            <a:r>
              <a:rPr sz="2000" dirty="0">
                <a:cs typeface="Times New Roman"/>
              </a:rPr>
              <a:t>on</a:t>
            </a:r>
            <a:r>
              <a:rPr lang="en-US" sz="2000" dirty="0">
                <a:cs typeface="Times New Roman"/>
              </a:rPr>
              <a:t> any</a:t>
            </a:r>
            <a:r>
              <a:rPr sz="2000" dirty="0">
                <a:cs typeface="Times New Roman"/>
              </a:rPr>
              <a:t> </a:t>
            </a:r>
            <a:r>
              <a:rPr lang="en-US" sz="2000" dirty="0">
                <a:cs typeface="Times New Roman"/>
              </a:rPr>
              <a:t>out </a:t>
            </a:r>
            <a:r>
              <a:rPr sz="2000" spc="-5" dirty="0">
                <a:cs typeface="Times New Roman"/>
              </a:rPr>
              <a:t>edges</a:t>
            </a:r>
            <a:endParaRPr sz="2000" dirty="0"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9821" y="453216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779395" algn="l"/>
              </a:tabLst>
            </a:pPr>
            <a:r>
              <a:rPr lang="en-US" sz="2000" dirty="0">
                <a:cs typeface="Times New Roman"/>
              </a:rPr>
              <a:t>–  </a:t>
            </a:r>
            <a:r>
              <a:rPr lang="en-US" sz="2000" spc="5" dirty="0">
                <a:cs typeface="Times New Roman"/>
              </a:rPr>
              <a:t>A </a:t>
            </a:r>
            <a:r>
              <a:rPr lang="en-US" sz="2000" spc="-5" dirty="0">
                <a:cs typeface="Times New Roman"/>
              </a:rPr>
              <a:t>variable </a:t>
            </a:r>
            <a:r>
              <a:rPr lang="en-US" sz="2000" dirty="0">
                <a:cs typeface="Times New Roman"/>
              </a:rPr>
              <a:t>is </a:t>
            </a:r>
            <a:r>
              <a:rPr lang="en-US" sz="2000" b="1" dirty="0">
                <a:solidFill>
                  <a:srgbClr val="024CD6"/>
                </a:solidFill>
                <a:cs typeface="Times New Roman"/>
              </a:rPr>
              <a:t>live-in </a:t>
            </a:r>
            <a:r>
              <a:rPr lang="en-US" sz="2000" dirty="0">
                <a:cs typeface="Times New Roman"/>
              </a:rPr>
              <a:t>at a node if </a:t>
            </a:r>
            <a:r>
              <a:rPr lang="en-US" sz="2000" spc="-5" dirty="0">
                <a:cs typeface="Times New Roman"/>
              </a:rPr>
              <a:t>it </a:t>
            </a:r>
            <a:r>
              <a:rPr lang="en-US" sz="2000" dirty="0">
                <a:cs typeface="Times New Roman"/>
              </a:rPr>
              <a:t>is </a:t>
            </a:r>
            <a:r>
              <a:rPr lang="en-US" sz="2000" spc="-5" dirty="0">
                <a:cs typeface="Times New Roman"/>
              </a:rPr>
              <a:t>live</a:t>
            </a:r>
            <a:r>
              <a:rPr lang="en-US" sz="2000" spc="-75" dirty="0">
                <a:cs typeface="Times New Roman"/>
              </a:rPr>
              <a:t> </a:t>
            </a:r>
            <a:r>
              <a:rPr lang="en-US" sz="2000" dirty="0">
                <a:cs typeface="Times New Roman"/>
              </a:rPr>
              <a:t>on</a:t>
            </a:r>
            <a:r>
              <a:rPr lang="en-US" sz="2000" spc="-15" dirty="0">
                <a:cs typeface="Times New Roman"/>
              </a:rPr>
              <a:t> any in edges</a:t>
            </a:r>
            <a:endParaRPr lang="en-US" sz="2000" baseline="-8333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959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Computing Liveness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16901"/>
            <a:ext cx="10515600" cy="4351338"/>
          </a:xfrm>
        </p:spPr>
        <p:txBody>
          <a:bodyPr/>
          <a:lstStyle/>
          <a:p>
            <a:pPr marL="469900" indent="-457200">
              <a:lnSpc>
                <a:spcPct val="100000"/>
              </a:lnSpc>
              <a:tabLst>
                <a:tab pos="256540" algn="l"/>
              </a:tabLst>
            </a:pPr>
            <a:r>
              <a:rPr lang="en-US" dirty="0">
                <a:cs typeface="Times New Roman"/>
              </a:rPr>
              <a:t>Generate</a:t>
            </a:r>
            <a:r>
              <a:rPr lang="en-US" spc="-60" dirty="0">
                <a:cs typeface="Times New Roman"/>
              </a:rPr>
              <a:t> </a:t>
            </a:r>
            <a:r>
              <a:rPr lang="en-US" spc="-5" dirty="0">
                <a:cs typeface="Times New Roman"/>
              </a:rPr>
              <a:t>liveness: </a:t>
            </a:r>
            <a:r>
              <a:rPr lang="en-US" spc="5" dirty="0">
                <a:cs typeface="Times New Roman"/>
              </a:rPr>
              <a:t>If </a:t>
            </a:r>
            <a:r>
              <a:rPr lang="en-US" dirty="0">
                <a:cs typeface="Times New Roman"/>
              </a:rPr>
              <a:t>a </a:t>
            </a:r>
            <a:r>
              <a:rPr lang="en-US" spc="-5" dirty="0">
                <a:cs typeface="Times New Roman"/>
              </a:rPr>
              <a:t>variable </a:t>
            </a:r>
            <a:r>
              <a:rPr lang="en-US" dirty="0">
                <a:cs typeface="Times New Roman"/>
              </a:rPr>
              <a:t>is in</a:t>
            </a:r>
            <a:r>
              <a:rPr lang="en-US" spc="-55" dirty="0">
                <a:cs typeface="Times New Roman"/>
              </a:rPr>
              <a:t> </a:t>
            </a:r>
            <a:r>
              <a:rPr lang="en-US" spc="-5" dirty="0">
                <a:cs typeface="Times New Roman"/>
              </a:rPr>
              <a:t>use[n],  </a:t>
            </a:r>
            <a:r>
              <a:rPr lang="en-US" spc="5" dirty="0">
                <a:cs typeface="Times New Roman"/>
              </a:rPr>
              <a:t>it </a:t>
            </a:r>
            <a:r>
              <a:rPr lang="en-US" dirty="0">
                <a:cs typeface="Times New Roman"/>
              </a:rPr>
              <a:t>is </a:t>
            </a:r>
            <a:r>
              <a:rPr lang="en-US" spc="-5" dirty="0">
                <a:cs typeface="Times New Roman"/>
              </a:rPr>
              <a:t>live-in </a:t>
            </a:r>
            <a:r>
              <a:rPr lang="en-US" dirty="0">
                <a:cs typeface="Times New Roman"/>
              </a:rPr>
              <a:t>at node</a:t>
            </a:r>
            <a:r>
              <a:rPr lang="en-US" spc="-90" dirty="0">
                <a:cs typeface="Times New Roman"/>
              </a:rPr>
              <a:t> </a:t>
            </a:r>
            <a:r>
              <a:rPr lang="en-US" dirty="0">
                <a:cs typeface="Times New Roman"/>
              </a:rPr>
              <a:t>n</a:t>
            </a:r>
          </a:p>
          <a:p>
            <a:pPr marL="469900" indent="-457200">
              <a:lnSpc>
                <a:spcPct val="100000"/>
              </a:lnSpc>
              <a:tabLst>
                <a:tab pos="256540" algn="l"/>
              </a:tabLst>
            </a:pPr>
            <a:r>
              <a:rPr lang="en-GB" dirty="0"/>
              <a:t>Push liveness across edges:</a:t>
            </a:r>
          </a:p>
          <a:p>
            <a:pPr marL="927100" lvl="1" indent="-457200">
              <a:lnSpc>
                <a:spcPct val="100000"/>
              </a:lnSpc>
              <a:tabLst>
                <a:tab pos="256540" algn="l"/>
              </a:tabLst>
            </a:pPr>
            <a:r>
              <a:rPr lang="en-US" dirty="0"/>
              <a:t>If a variable is live-in at a node n</a:t>
            </a:r>
          </a:p>
          <a:p>
            <a:pPr marL="927100" lvl="1" indent="-457200">
              <a:lnSpc>
                <a:spcPct val="100000"/>
              </a:lnSpc>
              <a:tabLst>
                <a:tab pos="256540" algn="l"/>
              </a:tabLst>
            </a:pPr>
            <a:r>
              <a:rPr lang="en-US" dirty="0"/>
              <a:t>then it is live-out at all nodes in </a:t>
            </a:r>
            <a:r>
              <a:rPr lang="en-US" dirty="0" err="1"/>
              <a:t>pred</a:t>
            </a:r>
            <a:r>
              <a:rPr lang="en-US" dirty="0"/>
              <a:t>[n]</a:t>
            </a:r>
          </a:p>
          <a:p>
            <a:r>
              <a:rPr lang="en-GB" dirty="0"/>
              <a:t>  Push liveness across nodes:</a:t>
            </a:r>
          </a:p>
          <a:p>
            <a:pPr lvl="1"/>
            <a:r>
              <a:rPr lang="en-US" dirty="0"/>
              <a:t>If a variable is live-out at node n and not in </a:t>
            </a:r>
            <a:r>
              <a:rPr lang="en-US" dirty="0" err="1"/>
              <a:t>def</a:t>
            </a:r>
            <a:r>
              <a:rPr lang="en-US" dirty="0"/>
              <a:t>[n]</a:t>
            </a:r>
          </a:p>
          <a:p>
            <a:pPr lvl="1"/>
            <a:r>
              <a:rPr lang="en-US" dirty="0"/>
              <a:t>then the variable is also live-in at n</a:t>
            </a:r>
          </a:p>
          <a:p>
            <a:r>
              <a:rPr lang="en-US" dirty="0">
                <a:cs typeface="Times New Roman"/>
              </a:rPr>
              <a:t>  Data flow Equation: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4312617" y="4845393"/>
            <a:ext cx="3095014" cy="993476"/>
            <a:chOff x="5664339" y="4975404"/>
            <a:chExt cx="3095014" cy="993476"/>
          </a:xfrm>
        </p:grpSpPr>
        <p:sp>
          <p:nvSpPr>
            <p:cNvPr id="8" name="Rectangle 7"/>
            <p:cNvSpPr/>
            <p:nvPr/>
          </p:nvSpPr>
          <p:spPr>
            <a:xfrm>
              <a:off x="5664339" y="4975404"/>
              <a:ext cx="30950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1266825" algn="l"/>
                </a:tabLst>
              </a:pPr>
              <a:r>
                <a:rPr lang="en-GB" sz="2400" b="1" baseline="2777" dirty="0">
                  <a:latin typeface="Times New Roman"/>
                  <a:cs typeface="Times New Roman"/>
                </a:rPr>
                <a:t>in[n]</a:t>
              </a:r>
              <a:r>
                <a:rPr lang="en-GB" sz="2400" b="1" spc="-127" baseline="2777" dirty="0">
                  <a:latin typeface="Times New Roman"/>
                  <a:cs typeface="Times New Roman"/>
                </a:rPr>
                <a:t> </a:t>
              </a:r>
              <a:r>
                <a:rPr lang="en-GB" sz="2400" b="1" baseline="2777" dirty="0">
                  <a:latin typeface="Times New Roman"/>
                  <a:cs typeface="Times New Roman"/>
                </a:rPr>
                <a:t>= </a:t>
              </a:r>
              <a:r>
                <a:rPr lang="en-GB" sz="2400" b="1" spc="-7" baseline="2777" dirty="0">
                  <a:latin typeface="Times New Roman"/>
                  <a:cs typeface="Times New Roman"/>
                </a:rPr>
                <a:t>use[n] </a:t>
              </a:r>
              <a:r>
                <a:rPr lang="en-GB" sz="2400" b="1" spc="-10" dirty="0">
                  <a:latin typeface="Symbol"/>
                  <a:cs typeface="Symbol"/>
                </a:rPr>
                <a:t></a:t>
              </a:r>
              <a:r>
                <a:rPr lang="en-GB" sz="2400" b="1" spc="-7" baseline="2777" dirty="0">
                  <a:latin typeface="Times New Roman"/>
                  <a:cs typeface="Times New Roman"/>
                </a:rPr>
                <a:t> (out[n] </a:t>
              </a:r>
              <a:r>
                <a:rPr lang="en-GB" sz="2400" b="1" baseline="2777" dirty="0">
                  <a:latin typeface="Times New Roman"/>
                  <a:cs typeface="Times New Roman"/>
                </a:rPr>
                <a:t>–</a:t>
              </a:r>
              <a:r>
                <a:rPr lang="en-GB" sz="2400" b="1" spc="-30" baseline="2777" dirty="0">
                  <a:latin typeface="Times New Roman"/>
                  <a:cs typeface="Times New Roman"/>
                </a:rPr>
                <a:t> </a:t>
              </a:r>
              <a:r>
                <a:rPr lang="en-GB" sz="2400" b="1" spc="-7" baseline="2777" dirty="0" err="1">
                  <a:latin typeface="Times New Roman"/>
                  <a:cs typeface="Times New Roman"/>
                </a:rPr>
                <a:t>def</a:t>
              </a:r>
              <a:r>
                <a:rPr lang="en-GB" sz="2400" b="1" spc="-7" baseline="2777" dirty="0">
                  <a:latin typeface="Times New Roman"/>
                  <a:cs typeface="Times New Roman"/>
                </a:rPr>
                <a:t>[n])</a:t>
              </a:r>
              <a:endParaRPr lang="en-GB" sz="2400" baseline="2777" dirty="0">
                <a:latin typeface="Times New Roman"/>
                <a:cs typeface="Times New Roman"/>
              </a:endParaRPr>
            </a:p>
          </p:txBody>
        </p:sp>
        <p:sp>
          <p:nvSpPr>
            <p:cNvPr id="9" name="object 8"/>
            <p:cNvSpPr txBox="1"/>
            <p:nvPr/>
          </p:nvSpPr>
          <p:spPr>
            <a:xfrm>
              <a:off x="5854431" y="5447531"/>
              <a:ext cx="847852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b="1" dirty="0">
                  <a:latin typeface="Times New Roman"/>
                  <a:cs typeface="Times New Roman"/>
                </a:rPr>
                <a:t>out[n]</a:t>
              </a:r>
              <a:r>
                <a:rPr b="1" spc="-90" dirty="0">
                  <a:latin typeface="Times New Roman"/>
                  <a:cs typeface="Times New Roman"/>
                </a:rPr>
                <a:t> </a:t>
              </a:r>
              <a:r>
                <a:rPr b="1" dirty="0">
                  <a:latin typeface="Times New Roman"/>
                  <a:cs typeface="Times New Roman"/>
                </a:rPr>
                <a:t>=</a:t>
              </a:r>
              <a:endParaRPr dirty="0">
                <a:latin typeface="Times New Roman"/>
                <a:cs typeface="Times New Roman"/>
              </a:endParaRPr>
            </a:p>
          </p:txBody>
        </p:sp>
        <p:sp>
          <p:nvSpPr>
            <p:cNvPr id="10" name="object 13"/>
            <p:cNvSpPr txBox="1"/>
            <p:nvPr/>
          </p:nvSpPr>
          <p:spPr>
            <a:xfrm>
              <a:off x="6837073" y="5456220"/>
              <a:ext cx="1267289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317500" algn="l"/>
                </a:tabLst>
              </a:pPr>
              <a:r>
                <a:rPr lang="en-GB" b="1" spc="-10" dirty="0">
                  <a:latin typeface="Symbol"/>
                  <a:cs typeface="Symbol"/>
                </a:rPr>
                <a:t> </a:t>
              </a:r>
              <a:r>
                <a:rPr spc="-10" dirty="0">
                  <a:latin typeface="Times New Roman"/>
                  <a:cs typeface="Times New Roman"/>
                </a:rPr>
                <a:t>	</a:t>
              </a:r>
              <a:r>
                <a:rPr b="1" spc="-5" dirty="0">
                  <a:latin typeface="Times New Roman"/>
                  <a:cs typeface="Times New Roman"/>
                </a:rPr>
                <a:t>in[s] </a:t>
              </a:r>
              <a:r>
                <a:rPr b="1" spc="110" dirty="0">
                  <a:latin typeface="Times New Roman"/>
                  <a:cs typeface="Times New Roman"/>
                </a:rPr>
                <a:t> </a:t>
              </a:r>
              <a:endParaRPr baseline="-30555" dirty="0">
                <a:latin typeface="Times New Roman"/>
                <a:cs typeface="Times New Roman"/>
              </a:endParaRPr>
            </a:p>
          </p:txBody>
        </p:sp>
        <p:sp>
          <p:nvSpPr>
            <p:cNvPr id="11" name="object 9"/>
            <p:cNvSpPr txBox="1"/>
            <p:nvPr/>
          </p:nvSpPr>
          <p:spPr>
            <a:xfrm>
              <a:off x="6654023" y="5691881"/>
              <a:ext cx="150114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5" dirty="0">
                  <a:latin typeface="Times New Roman"/>
                  <a:cs typeface="Times New Roman"/>
                </a:rPr>
                <a:t>s </a:t>
              </a:r>
              <a:r>
                <a:rPr spc="-5" dirty="0">
                  <a:latin typeface="Symbol"/>
                  <a:cs typeface="Symbol"/>
                </a:rPr>
                <a:t></a:t>
              </a:r>
              <a:r>
                <a:rPr spc="-45" dirty="0">
                  <a:latin typeface="Times New Roman"/>
                  <a:cs typeface="Times New Roman"/>
                </a:rPr>
                <a:t> </a:t>
              </a:r>
              <a:r>
                <a:rPr spc="-5" dirty="0">
                  <a:latin typeface="Times New Roman"/>
                  <a:cs typeface="Times New Roman"/>
                </a:rPr>
                <a:t>succ[n]</a:t>
              </a:r>
              <a:endParaRPr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192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Solving Dataflow Equation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for each </a:t>
            </a:r>
            <a:r>
              <a:rPr lang="en-US" dirty="0"/>
              <a:t>node n in CFG</a:t>
            </a:r>
          </a:p>
          <a:p>
            <a:pPr marL="0" indent="0">
              <a:buNone/>
            </a:pPr>
            <a:r>
              <a:rPr lang="en-GB" dirty="0"/>
              <a:t>                   in[n] = ∅; out[n] = ∅</a:t>
            </a:r>
          </a:p>
          <a:p>
            <a:pPr marL="0" indent="0">
              <a:buNone/>
            </a:pPr>
            <a:r>
              <a:rPr lang="en-GB" b="1" dirty="0"/>
              <a:t>repeat</a:t>
            </a:r>
          </a:p>
          <a:p>
            <a:pPr marL="0" indent="0">
              <a:buNone/>
            </a:pPr>
            <a:r>
              <a:rPr lang="en-US" b="1" dirty="0"/>
              <a:t>             for each </a:t>
            </a:r>
            <a:r>
              <a:rPr lang="en-US" dirty="0"/>
              <a:t>node n in CFG</a:t>
            </a:r>
          </a:p>
          <a:p>
            <a:pPr marL="0" indent="0">
              <a:buNone/>
            </a:pPr>
            <a:r>
              <a:rPr lang="en-GB" dirty="0"/>
              <a:t>                        in’[n] = in[n]</a:t>
            </a:r>
          </a:p>
          <a:p>
            <a:pPr marL="0" indent="0">
              <a:buNone/>
            </a:pPr>
            <a:r>
              <a:rPr lang="en-GB" dirty="0"/>
              <a:t>                        out’[n] = out[n]</a:t>
            </a:r>
          </a:p>
          <a:p>
            <a:pPr marL="0" indent="0">
              <a:buNone/>
            </a:pPr>
            <a:r>
              <a:rPr lang="en-GB" dirty="0"/>
              <a:t>                         in[n] = use[n] ∪ (out[n] – </a:t>
            </a:r>
            <a:r>
              <a:rPr lang="en-GB" dirty="0" err="1"/>
              <a:t>def</a:t>
            </a:r>
            <a:r>
              <a:rPr lang="en-GB" dirty="0"/>
              <a:t>[n])</a:t>
            </a:r>
          </a:p>
          <a:p>
            <a:pPr marL="0" indent="0">
              <a:buNone/>
            </a:pPr>
            <a:r>
              <a:rPr lang="en-GB" dirty="0"/>
              <a:t>                         out[n] = ∪ in[s] </a:t>
            </a:r>
          </a:p>
          <a:p>
            <a:pPr marL="0" indent="0">
              <a:buNone/>
            </a:pPr>
            <a:r>
              <a:rPr lang="en-GB" dirty="0"/>
              <a:t>                                   s ∈ </a:t>
            </a:r>
            <a:r>
              <a:rPr lang="en-GB" dirty="0" err="1"/>
              <a:t>succ</a:t>
            </a:r>
            <a:r>
              <a:rPr lang="en-GB" dirty="0"/>
              <a:t>[n]</a:t>
            </a:r>
          </a:p>
          <a:p>
            <a:pPr marL="0" indent="0">
              <a:buNone/>
            </a:pPr>
            <a:r>
              <a:rPr lang="en-US" b="1" dirty="0"/>
              <a:t>until </a:t>
            </a:r>
            <a:r>
              <a:rPr lang="en-US" dirty="0"/>
              <a:t>in’[n]=in[n] and out’[n]=out[n] for all 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71920" y="1889760"/>
            <a:ext cx="2324634" cy="670560"/>
            <a:chOff x="6471920" y="1889760"/>
            <a:chExt cx="2324634" cy="670560"/>
          </a:xfrm>
        </p:grpSpPr>
        <p:sp>
          <p:nvSpPr>
            <p:cNvPr id="4" name="Right Brace 3"/>
            <p:cNvSpPr/>
            <p:nvPr/>
          </p:nvSpPr>
          <p:spPr>
            <a:xfrm>
              <a:off x="6471920" y="1889760"/>
              <a:ext cx="142240" cy="67056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29120" y="2040374"/>
              <a:ext cx="1867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Initialize solutions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80480" y="3369588"/>
            <a:ext cx="2490321" cy="670560"/>
            <a:chOff x="6471920" y="1889760"/>
            <a:chExt cx="2490321" cy="670560"/>
          </a:xfrm>
        </p:grpSpPr>
        <p:sp>
          <p:nvSpPr>
            <p:cNvPr id="8" name="Right Brace 7"/>
            <p:cNvSpPr/>
            <p:nvPr/>
          </p:nvSpPr>
          <p:spPr>
            <a:xfrm>
              <a:off x="6471920" y="1889760"/>
              <a:ext cx="142240" cy="67056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9120" y="2040374"/>
              <a:ext cx="2033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Save current results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47280" y="4284187"/>
            <a:ext cx="3071442" cy="670560"/>
            <a:chOff x="6471920" y="1889760"/>
            <a:chExt cx="3071442" cy="670560"/>
          </a:xfrm>
        </p:grpSpPr>
        <p:sp>
          <p:nvSpPr>
            <p:cNvPr id="11" name="Right Brace 10"/>
            <p:cNvSpPr/>
            <p:nvPr/>
          </p:nvSpPr>
          <p:spPr>
            <a:xfrm>
              <a:off x="6471920" y="1889760"/>
              <a:ext cx="142240" cy="67056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9120" y="2040374"/>
              <a:ext cx="2614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Solve data-flow equation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29120" y="5368450"/>
            <a:ext cx="2574126" cy="670560"/>
            <a:chOff x="6471920" y="1889760"/>
            <a:chExt cx="2574126" cy="670560"/>
          </a:xfrm>
        </p:grpSpPr>
        <p:sp>
          <p:nvSpPr>
            <p:cNvPr id="14" name="Right Brace 13"/>
            <p:cNvSpPr/>
            <p:nvPr/>
          </p:nvSpPr>
          <p:spPr>
            <a:xfrm>
              <a:off x="6471920" y="1889760"/>
              <a:ext cx="142240" cy="67056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29120" y="2040374"/>
              <a:ext cx="211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Test for convergence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37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Computing </a:t>
            </a:r>
            <a:r>
              <a:rPr lang="en-GB" dirty="0" err="1">
                <a:solidFill>
                  <a:schemeClr val="accent2"/>
                </a:solidFill>
              </a:rPr>
              <a:t>Liveness</a:t>
            </a:r>
            <a:r>
              <a:rPr lang="en-GB" dirty="0">
                <a:solidFill>
                  <a:schemeClr val="accent2"/>
                </a:solidFill>
              </a:rPr>
              <a:t> Example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380480" y="1705552"/>
            <a:ext cx="3747691" cy="4399540"/>
            <a:chOff x="7172960" y="1370272"/>
            <a:chExt cx="3747691" cy="4399540"/>
          </a:xfrm>
        </p:grpSpPr>
        <p:sp>
          <p:nvSpPr>
            <p:cNvPr id="10" name="Rectangle 9"/>
            <p:cNvSpPr/>
            <p:nvPr/>
          </p:nvSpPr>
          <p:spPr>
            <a:xfrm>
              <a:off x="8417560" y="3765923"/>
              <a:ext cx="1920240" cy="4032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4.      a = b * 2</a:t>
              </a:r>
              <a:endParaRPr lang="en-GB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172960" y="1370272"/>
              <a:ext cx="3747691" cy="4399540"/>
              <a:chOff x="7172960" y="1370272"/>
              <a:chExt cx="3747691" cy="439954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417560" y="2342730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2.    b = a + 1</a:t>
                </a:r>
                <a:endParaRPr lang="en-GB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37880" y="1661591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1.    a = 0</a:t>
                </a:r>
                <a:endParaRPr lang="en-GB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437880" y="3060179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3.     c = c + b</a:t>
                </a:r>
                <a:endParaRPr lang="en-GB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437880" y="45073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5.       a &lt; 9</a:t>
                </a:r>
                <a:endParaRPr lang="en-GB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72960" y="53665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6. return c</a:t>
                </a:r>
                <a:endParaRPr lang="en-GB" dirty="0"/>
              </a:p>
            </p:txBody>
          </p:sp>
          <p:cxnSp>
            <p:nvCxnSpPr>
              <p:cNvPr id="14" name="Straight Arrow Connector 13"/>
              <p:cNvCxnSpPr>
                <a:endCxn id="8" idx="0"/>
              </p:cNvCxnSpPr>
              <p:nvPr/>
            </p:nvCxnSpPr>
            <p:spPr>
              <a:xfrm>
                <a:off x="9398000" y="1370272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9398000" y="2064816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9398000" y="2743200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9398000" y="346340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9408160" y="418476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12" idx="0"/>
              </p:cNvCxnSpPr>
              <p:nvPr/>
            </p:nvCxnSpPr>
            <p:spPr>
              <a:xfrm flipH="1">
                <a:off x="8133080" y="4910612"/>
                <a:ext cx="1132840" cy="45597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133080" y="488581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  <a:endParaRPr lang="en-GB" dirty="0"/>
              </a:p>
            </p:txBody>
          </p:sp>
          <p:cxnSp>
            <p:nvCxnSpPr>
              <p:cNvPr id="31" name="Elbow Connector 30"/>
              <p:cNvCxnSpPr>
                <a:stCxn id="11" idx="3"/>
                <a:endCxn id="7" idx="3"/>
              </p:cNvCxnSpPr>
              <p:nvPr/>
            </p:nvCxnSpPr>
            <p:spPr>
              <a:xfrm flipH="1" flipV="1">
                <a:off x="10337800" y="2544343"/>
                <a:ext cx="20320" cy="2164657"/>
              </a:xfrm>
              <a:prstGeom prst="bentConnector3">
                <a:avLst>
                  <a:gd name="adj1" fmla="val -3125000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0435133" y="4756747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  <a:endParaRPr lang="en-GB" dirty="0"/>
              </a:p>
            </p:txBody>
          </p:sp>
        </p:grp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51" y="1948974"/>
            <a:ext cx="5723321" cy="289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Iterating Backwards: Converges Faster</a:t>
            </a:r>
            <a:endParaRPr lang="en-GB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80480" y="1705552"/>
            <a:ext cx="3747691" cy="4399540"/>
            <a:chOff x="7172960" y="1370272"/>
            <a:chExt cx="3747691" cy="4399540"/>
          </a:xfrm>
        </p:grpSpPr>
        <p:sp>
          <p:nvSpPr>
            <p:cNvPr id="10" name="Rectangle 9"/>
            <p:cNvSpPr/>
            <p:nvPr/>
          </p:nvSpPr>
          <p:spPr>
            <a:xfrm>
              <a:off x="8417560" y="3765923"/>
              <a:ext cx="1920240" cy="4032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4.      a = b * 2</a:t>
              </a:r>
              <a:endParaRPr lang="en-GB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172960" y="1370272"/>
              <a:ext cx="3747691" cy="4399540"/>
              <a:chOff x="7172960" y="1370272"/>
              <a:chExt cx="3747691" cy="439954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417560" y="2342730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2.    b = a + 1</a:t>
                </a:r>
                <a:endParaRPr lang="en-GB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437880" y="1661591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1.    a = 0</a:t>
                </a:r>
                <a:endParaRPr lang="en-GB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437880" y="3060179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3.     c = c + b</a:t>
                </a:r>
                <a:endParaRPr lang="en-GB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37880" y="45073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5.       a &lt; 9</a:t>
                </a:r>
                <a:endParaRPr lang="en-GB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172960" y="53665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6. return c</a:t>
                </a:r>
                <a:endParaRPr lang="en-GB" dirty="0"/>
              </a:p>
            </p:txBody>
          </p:sp>
          <p:cxnSp>
            <p:nvCxnSpPr>
              <p:cNvPr id="17" name="Straight Arrow Connector 16"/>
              <p:cNvCxnSpPr>
                <a:endCxn id="13" idx="0"/>
              </p:cNvCxnSpPr>
              <p:nvPr/>
            </p:nvCxnSpPr>
            <p:spPr>
              <a:xfrm>
                <a:off x="9398000" y="1370272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9398000" y="2064816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9398000" y="2743200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9398000" y="346340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9408160" y="418476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16" idx="0"/>
              </p:cNvCxnSpPr>
              <p:nvPr/>
            </p:nvCxnSpPr>
            <p:spPr>
              <a:xfrm flipH="1">
                <a:off x="8133080" y="4910612"/>
                <a:ext cx="1132840" cy="45597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8133080" y="488581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  <a:endParaRPr lang="en-GB" dirty="0"/>
              </a:p>
            </p:txBody>
          </p:sp>
          <p:cxnSp>
            <p:nvCxnSpPr>
              <p:cNvPr id="24" name="Elbow Connector 23"/>
              <p:cNvCxnSpPr>
                <a:stCxn id="15" idx="3"/>
                <a:endCxn id="12" idx="3"/>
              </p:cNvCxnSpPr>
              <p:nvPr/>
            </p:nvCxnSpPr>
            <p:spPr>
              <a:xfrm flipH="1" flipV="1">
                <a:off x="10337800" y="2544343"/>
                <a:ext cx="20320" cy="2164657"/>
              </a:xfrm>
              <a:prstGeom prst="bentConnector3">
                <a:avLst>
                  <a:gd name="adj1" fmla="val -3125000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0435133" y="4756747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  <a:endParaRPr lang="en-GB" dirty="0"/>
              </a:p>
            </p:txBody>
          </p:sp>
        </p:grp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92" y="1898036"/>
            <a:ext cx="4260907" cy="334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21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Liveness</a:t>
            </a:r>
            <a:r>
              <a:rPr lang="en-US" dirty="0">
                <a:solidFill>
                  <a:schemeClr val="accent2"/>
                </a:solidFill>
              </a:rPr>
              <a:t> Example: Round1</a:t>
            </a:r>
            <a:endParaRPr lang="en-GB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80480" y="1705552"/>
            <a:ext cx="3747691" cy="4399540"/>
            <a:chOff x="7172960" y="1370272"/>
            <a:chExt cx="3747691" cy="4399540"/>
          </a:xfrm>
        </p:grpSpPr>
        <p:sp>
          <p:nvSpPr>
            <p:cNvPr id="10" name="Rectangle 9"/>
            <p:cNvSpPr/>
            <p:nvPr/>
          </p:nvSpPr>
          <p:spPr>
            <a:xfrm>
              <a:off x="8417560" y="3765923"/>
              <a:ext cx="1920240" cy="4032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4.      a = b * 2</a:t>
              </a:r>
              <a:endParaRPr lang="en-GB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172960" y="1370272"/>
              <a:ext cx="3747691" cy="4399540"/>
              <a:chOff x="7172960" y="1370272"/>
              <a:chExt cx="3747691" cy="439954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417560" y="2342730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2.    b = a + 1</a:t>
                </a:r>
                <a:endParaRPr lang="en-GB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437880" y="1661591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1.    a = 0</a:t>
                </a:r>
                <a:endParaRPr lang="en-GB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437880" y="3060179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3.     c = c + b</a:t>
                </a:r>
                <a:endParaRPr lang="en-GB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37880" y="45073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5.       a &lt; 9</a:t>
                </a:r>
                <a:endParaRPr lang="en-GB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172960" y="53665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6. return c</a:t>
                </a:r>
                <a:endParaRPr lang="en-GB" dirty="0"/>
              </a:p>
            </p:txBody>
          </p:sp>
          <p:cxnSp>
            <p:nvCxnSpPr>
              <p:cNvPr id="17" name="Straight Arrow Connector 16"/>
              <p:cNvCxnSpPr>
                <a:endCxn id="13" idx="0"/>
              </p:cNvCxnSpPr>
              <p:nvPr/>
            </p:nvCxnSpPr>
            <p:spPr>
              <a:xfrm>
                <a:off x="9398000" y="1370272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9398000" y="2064816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9398000" y="2743200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9398000" y="346340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9408160" y="418476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16" idx="0"/>
              </p:cNvCxnSpPr>
              <p:nvPr/>
            </p:nvCxnSpPr>
            <p:spPr>
              <a:xfrm flipH="1">
                <a:off x="8133080" y="4910612"/>
                <a:ext cx="1132840" cy="45597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8133080" y="488581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  <a:endParaRPr lang="en-GB" dirty="0"/>
              </a:p>
            </p:txBody>
          </p:sp>
          <p:cxnSp>
            <p:nvCxnSpPr>
              <p:cNvPr id="24" name="Elbow Connector 23"/>
              <p:cNvCxnSpPr>
                <a:stCxn id="15" idx="3"/>
                <a:endCxn id="12" idx="3"/>
              </p:cNvCxnSpPr>
              <p:nvPr/>
            </p:nvCxnSpPr>
            <p:spPr>
              <a:xfrm flipH="1" flipV="1">
                <a:off x="10337800" y="2544343"/>
                <a:ext cx="20320" cy="2164657"/>
              </a:xfrm>
              <a:prstGeom prst="bentConnector3">
                <a:avLst>
                  <a:gd name="adj1" fmla="val -3125000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0435133" y="4756747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  <a:endParaRPr lang="en-GB" dirty="0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674253" y="1638824"/>
            <a:ext cx="6151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5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variable </a:t>
            </a:r>
            <a:r>
              <a:rPr lang="en-US" dirty="0">
                <a:latin typeface="Times New Roman"/>
                <a:cs typeface="Times New Roman"/>
              </a:rPr>
              <a:t>is </a:t>
            </a:r>
            <a:r>
              <a:rPr lang="en-US" b="1" dirty="0">
                <a:solidFill>
                  <a:srgbClr val="024CD6"/>
                </a:solidFill>
                <a:latin typeface="Times New Roman"/>
                <a:cs typeface="Times New Roman"/>
              </a:rPr>
              <a:t>live </a:t>
            </a:r>
            <a:r>
              <a:rPr lang="en-US" dirty="0">
                <a:latin typeface="Times New Roman"/>
                <a:cs typeface="Times New Roman"/>
              </a:rPr>
              <a:t>at a </a:t>
            </a:r>
            <a:r>
              <a:rPr lang="en-US" spc="-5" dirty="0">
                <a:latin typeface="Times New Roman"/>
                <a:cs typeface="Times New Roman"/>
              </a:rPr>
              <a:t>particular point </a:t>
            </a:r>
            <a:r>
              <a:rPr lang="en-US" dirty="0">
                <a:latin typeface="Times New Roman"/>
                <a:cs typeface="Times New Roman"/>
              </a:rPr>
              <a:t>in the </a:t>
            </a:r>
            <a:r>
              <a:rPr lang="en-US" spc="-5" dirty="0">
                <a:latin typeface="Times New Roman"/>
                <a:cs typeface="Times New Roman"/>
              </a:rPr>
              <a:t>program </a:t>
            </a:r>
            <a:r>
              <a:rPr lang="en-US" dirty="0">
                <a:latin typeface="Times New Roman"/>
                <a:cs typeface="Times New Roman"/>
              </a:rPr>
              <a:t>if </a:t>
            </a:r>
            <a:r>
              <a:rPr lang="en-US" spc="-5" dirty="0">
                <a:latin typeface="Times New Roman"/>
                <a:cs typeface="Times New Roman"/>
              </a:rPr>
              <a:t>its value </a:t>
            </a:r>
            <a:r>
              <a:rPr lang="en-US" dirty="0">
                <a:latin typeface="Times New Roman"/>
                <a:cs typeface="Times New Roman"/>
              </a:rPr>
              <a:t>at </a:t>
            </a:r>
            <a:r>
              <a:rPr lang="en-US" spc="-5" dirty="0">
                <a:latin typeface="Times New Roman"/>
                <a:cs typeface="Times New Roman"/>
              </a:rPr>
              <a:t>that  point will </a:t>
            </a:r>
            <a:r>
              <a:rPr lang="en-US" dirty="0">
                <a:latin typeface="Times New Roman"/>
                <a:cs typeface="Times New Roman"/>
              </a:rPr>
              <a:t>be used in the </a:t>
            </a:r>
            <a:r>
              <a:rPr lang="en-US" spc="-5" dirty="0">
                <a:latin typeface="Times New Roman"/>
                <a:cs typeface="Times New Roman"/>
              </a:rPr>
              <a:t>future 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dirty="0">
                <a:solidFill>
                  <a:srgbClr val="024CD6"/>
                </a:solidFill>
                <a:latin typeface="Times New Roman"/>
                <a:cs typeface="Times New Roman"/>
              </a:rPr>
              <a:t>dead</a:t>
            </a:r>
            <a:r>
              <a:rPr lang="en-US" i="1" dirty="0">
                <a:latin typeface="Times New Roman"/>
                <a:cs typeface="Times New Roman"/>
              </a:rPr>
              <a:t>,</a:t>
            </a:r>
            <a:r>
              <a:rPr lang="en-US" i="1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otherwise).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788841"/>
              </p:ext>
            </p:extLst>
          </p:nvPr>
        </p:nvGraphicFramePr>
        <p:xfrm>
          <a:off x="10002981" y="159675"/>
          <a:ext cx="1940994" cy="257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437">
                  <a:extLst>
                    <a:ext uri="{9D8B030D-6E8A-4147-A177-3AD203B41FA5}">
                      <a16:colId xmlns:a16="http://schemas.microsoft.com/office/drawing/2014/main" val="98763255"/>
                    </a:ext>
                  </a:extLst>
                </a:gridCol>
                <a:gridCol w="573559">
                  <a:extLst>
                    <a:ext uri="{9D8B030D-6E8A-4147-A177-3AD203B41FA5}">
                      <a16:colId xmlns:a16="http://schemas.microsoft.com/office/drawing/2014/main" val="4066964562"/>
                    </a:ext>
                  </a:extLst>
                </a:gridCol>
                <a:gridCol w="646998">
                  <a:extLst>
                    <a:ext uri="{9D8B030D-6E8A-4147-A177-3AD203B41FA5}">
                      <a16:colId xmlns:a16="http://schemas.microsoft.com/office/drawing/2014/main" val="1698459412"/>
                    </a:ext>
                  </a:extLst>
                </a:gridCol>
              </a:tblGrid>
              <a:tr h="379032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def</a:t>
                      </a:r>
                      <a:endParaRPr lang="en-GB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38363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74131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48833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933696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67644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76756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092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1" y="2447103"/>
            <a:ext cx="6279254" cy="316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87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Liveness</a:t>
            </a:r>
            <a:r>
              <a:rPr lang="en-US" dirty="0">
                <a:solidFill>
                  <a:schemeClr val="accent2"/>
                </a:solidFill>
              </a:rPr>
              <a:t> Example: Round1</a:t>
            </a:r>
            <a:endParaRPr lang="en-GB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80480" y="1705552"/>
            <a:ext cx="5337999" cy="4399540"/>
            <a:chOff x="7172960" y="1370272"/>
            <a:chExt cx="5337999" cy="4399540"/>
          </a:xfrm>
        </p:grpSpPr>
        <p:sp>
          <p:nvSpPr>
            <p:cNvPr id="10" name="Rectangle 9"/>
            <p:cNvSpPr/>
            <p:nvPr/>
          </p:nvSpPr>
          <p:spPr>
            <a:xfrm>
              <a:off x="8417560" y="3765923"/>
              <a:ext cx="1920240" cy="4032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4.      a = b * 2</a:t>
              </a:r>
              <a:endParaRPr lang="en-GB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172960" y="1370272"/>
              <a:ext cx="5337999" cy="4399540"/>
              <a:chOff x="7172960" y="1370272"/>
              <a:chExt cx="5337999" cy="439954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417560" y="2342730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2.    b = a + 1</a:t>
                </a:r>
                <a:endParaRPr lang="en-GB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437880" y="1661591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1.    a = 0</a:t>
                </a:r>
                <a:endParaRPr lang="en-GB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437880" y="3060179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3.     c = c + b</a:t>
                </a:r>
                <a:endParaRPr lang="en-GB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37880" y="45073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5.       a &lt; 9</a:t>
                </a:r>
                <a:endParaRPr lang="en-GB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172960" y="53665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6. return c</a:t>
                </a:r>
                <a:endParaRPr lang="en-GB" dirty="0"/>
              </a:p>
            </p:txBody>
          </p:sp>
          <p:cxnSp>
            <p:nvCxnSpPr>
              <p:cNvPr id="17" name="Straight Arrow Connector 16"/>
              <p:cNvCxnSpPr>
                <a:endCxn id="13" idx="0"/>
              </p:cNvCxnSpPr>
              <p:nvPr/>
            </p:nvCxnSpPr>
            <p:spPr>
              <a:xfrm>
                <a:off x="9398000" y="1370272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9398000" y="2064816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9398000" y="2743200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9398000" y="346340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9408160" y="418476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16" idx="0"/>
              </p:cNvCxnSpPr>
              <p:nvPr/>
            </p:nvCxnSpPr>
            <p:spPr>
              <a:xfrm flipH="1">
                <a:off x="8133080" y="4910612"/>
                <a:ext cx="1132840" cy="45597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8133080" y="488581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  <a:endParaRPr lang="en-GB" dirty="0"/>
              </a:p>
            </p:txBody>
          </p:sp>
          <p:cxnSp>
            <p:nvCxnSpPr>
              <p:cNvPr id="24" name="Elbow Connector 23"/>
              <p:cNvCxnSpPr>
                <a:stCxn id="15" idx="3"/>
                <a:endCxn id="12" idx="3"/>
              </p:cNvCxnSpPr>
              <p:nvPr/>
            </p:nvCxnSpPr>
            <p:spPr>
              <a:xfrm flipH="1" flipV="1">
                <a:off x="10337800" y="2544343"/>
                <a:ext cx="20320" cy="2164657"/>
              </a:xfrm>
              <a:prstGeom prst="bentConnector3">
                <a:avLst>
                  <a:gd name="adj1" fmla="val -7852269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2025441" y="3526433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  <a:endParaRPr lang="en-GB" dirty="0"/>
              </a:p>
            </p:txBody>
          </p:sp>
        </p:grp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254118"/>
              </p:ext>
            </p:extLst>
          </p:nvPr>
        </p:nvGraphicFramePr>
        <p:xfrm>
          <a:off x="10002981" y="159675"/>
          <a:ext cx="1940994" cy="257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437">
                  <a:extLst>
                    <a:ext uri="{9D8B030D-6E8A-4147-A177-3AD203B41FA5}">
                      <a16:colId xmlns:a16="http://schemas.microsoft.com/office/drawing/2014/main" val="98763255"/>
                    </a:ext>
                  </a:extLst>
                </a:gridCol>
                <a:gridCol w="573559">
                  <a:extLst>
                    <a:ext uri="{9D8B030D-6E8A-4147-A177-3AD203B41FA5}">
                      <a16:colId xmlns:a16="http://schemas.microsoft.com/office/drawing/2014/main" val="4066964562"/>
                    </a:ext>
                  </a:extLst>
                </a:gridCol>
                <a:gridCol w="646998">
                  <a:extLst>
                    <a:ext uri="{9D8B030D-6E8A-4147-A177-3AD203B41FA5}">
                      <a16:colId xmlns:a16="http://schemas.microsoft.com/office/drawing/2014/main" val="1698459412"/>
                    </a:ext>
                  </a:extLst>
                </a:gridCol>
              </a:tblGrid>
              <a:tr h="379032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def</a:t>
                      </a:r>
                      <a:endParaRPr lang="en-GB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38363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74131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48833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933696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67644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76756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092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66" y="2146663"/>
            <a:ext cx="6279254" cy="31686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49908" y="5431171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in: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28443" y="4640996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in: </a:t>
            </a:r>
            <a:r>
              <a:rPr lang="en-US" b="1" dirty="0">
                <a:solidFill>
                  <a:srgbClr val="FF0000"/>
                </a:solidFill>
              </a:rPr>
              <a:t>ac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96118" y="5079719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out: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93067" y="3888228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in: </a:t>
            </a:r>
            <a:r>
              <a:rPr lang="en-US" b="1" dirty="0" err="1">
                <a:solidFill>
                  <a:srgbClr val="FF0000"/>
                </a:solidFill>
              </a:rPr>
              <a:t>bc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9146" y="4345423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out: </a:t>
            </a:r>
            <a:r>
              <a:rPr lang="en-US" b="1" dirty="0">
                <a:solidFill>
                  <a:srgbClr val="FF0000"/>
                </a:solidFill>
              </a:rPr>
              <a:t>ac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88483" y="3140090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in: </a:t>
            </a:r>
            <a:r>
              <a:rPr lang="en-US" b="1" dirty="0" err="1">
                <a:solidFill>
                  <a:srgbClr val="FF0000"/>
                </a:solidFill>
              </a:rPr>
              <a:t>bc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56158" y="3578813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out: </a:t>
            </a:r>
            <a:r>
              <a:rPr lang="en-US" b="1" dirty="0" err="1">
                <a:solidFill>
                  <a:srgbClr val="FF0000"/>
                </a:solidFill>
              </a:rPr>
              <a:t>bc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69977" y="2544340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in: </a:t>
            </a:r>
            <a:r>
              <a:rPr lang="en-US" b="1" dirty="0">
                <a:solidFill>
                  <a:srgbClr val="FF0000"/>
                </a:solidFill>
              </a:rPr>
              <a:t>ac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36056" y="2909175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out: </a:t>
            </a:r>
            <a:r>
              <a:rPr lang="en-US" b="1" dirty="0" err="1">
                <a:solidFill>
                  <a:srgbClr val="FF0000"/>
                </a:solidFill>
              </a:rPr>
              <a:t>bc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22377" y="1763862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in: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86855" y="2211821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out: </a:t>
            </a:r>
            <a:r>
              <a:rPr lang="en-US" b="1" dirty="0">
                <a:solidFill>
                  <a:srgbClr val="FF0000"/>
                </a:solidFill>
              </a:rPr>
              <a:t>ac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0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FF6600"/>
                </a:solidFill>
              </a:rPr>
              <a:t>Liveness</a:t>
            </a:r>
            <a:r>
              <a:rPr lang="en-US" dirty="0">
                <a:solidFill>
                  <a:srgbClr val="FF6600"/>
                </a:solidFill>
              </a:rPr>
              <a:t> Example: Round1</a:t>
            </a:r>
            <a:endParaRPr lang="en-GB" dirty="0">
              <a:solidFill>
                <a:srgbClr val="FF66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80480" y="1705552"/>
            <a:ext cx="5337999" cy="4399540"/>
            <a:chOff x="7172960" y="1370272"/>
            <a:chExt cx="5337999" cy="4399540"/>
          </a:xfrm>
        </p:grpSpPr>
        <p:sp>
          <p:nvSpPr>
            <p:cNvPr id="10" name="Rectangle 9"/>
            <p:cNvSpPr/>
            <p:nvPr/>
          </p:nvSpPr>
          <p:spPr>
            <a:xfrm>
              <a:off x="8417560" y="3765923"/>
              <a:ext cx="1920240" cy="4032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4.      a = b * 2</a:t>
              </a:r>
              <a:endParaRPr lang="en-GB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172960" y="1370272"/>
              <a:ext cx="5337999" cy="4399540"/>
              <a:chOff x="7172960" y="1370272"/>
              <a:chExt cx="5337999" cy="439954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417560" y="2342730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2.    b = a + 1</a:t>
                </a:r>
                <a:endParaRPr lang="en-GB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437880" y="1661591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1.    a = 0</a:t>
                </a:r>
                <a:endParaRPr lang="en-GB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437880" y="3060179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3.     c = c + b</a:t>
                </a:r>
                <a:endParaRPr lang="en-GB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37880" y="45073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5.       a &lt; 9</a:t>
                </a:r>
                <a:endParaRPr lang="en-GB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172960" y="53665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6. return c</a:t>
                </a:r>
                <a:endParaRPr lang="en-GB" dirty="0"/>
              </a:p>
            </p:txBody>
          </p:sp>
          <p:cxnSp>
            <p:nvCxnSpPr>
              <p:cNvPr id="17" name="Straight Arrow Connector 16"/>
              <p:cNvCxnSpPr>
                <a:endCxn id="13" idx="0"/>
              </p:cNvCxnSpPr>
              <p:nvPr/>
            </p:nvCxnSpPr>
            <p:spPr>
              <a:xfrm>
                <a:off x="9398000" y="1370272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9398000" y="2064816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9398000" y="2743200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9398000" y="346340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9408160" y="418476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16" idx="0"/>
              </p:cNvCxnSpPr>
              <p:nvPr/>
            </p:nvCxnSpPr>
            <p:spPr>
              <a:xfrm flipH="1">
                <a:off x="8133080" y="4910612"/>
                <a:ext cx="1132840" cy="45597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8133080" y="488581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  <a:endParaRPr lang="en-GB" dirty="0"/>
              </a:p>
            </p:txBody>
          </p:sp>
          <p:cxnSp>
            <p:nvCxnSpPr>
              <p:cNvPr id="24" name="Elbow Connector 23"/>
              <p:cNvCxnSpPr>
                <a:stCxn id="15" idx="3"/>
                <a:endCxn id="12" idx="3"/>
              </p:cNvCxnSpPr>
              <p:nvPr/>
            </p:nvCxnSpPr>
            <p:spPr>
              <a:xfrm flipH="1" flipV="1">
                <a:off x="10337800" y="2544343"/>
                <a:ext cx="20320" cy="2164657"/>
              </a:xfrm>
              <a:prstGeom prst="bentConnector3">
                <a:avLst>
                  <a:gd name="adj1" fmla="val -7852269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2025441" y="3526433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  <a:endParaRPr lang="en-GB" dirty="0"/>
              </a:p>
            </p:txBody>
          </p:sp>
        </p:grp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03215"/>
              </p:ext>
            </p:extLst>
          </p:nvPr>
        </p:nvGraphicFramePr>
        <p:xfrm>
          <a:off x="10002981" y="159675"/>
          <a:ext cx="1940994" cy="257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437">
                  <a:extLst>
                    <a:ext uri="{9D8B030D-6E8A-4147-A177-3AD203B41FA5}">
                      <a16:colId xmlns:a16="http://schemas.microsoft.com/office/drawing/2014/main" val="98763255"/>
                    </a:ext>
                  </a:extLst>
                </a:gridCol>
                <a:gridCol w="573559">
                  <a:extLst>
                    <a:ext uri="{9D8B030D-6E8A-4147-A177-3AD203B41FA5}">
                      <a16:colId xmlns:a16="http://schemas.microsoft.com/office/drawing/2014/main" val="4066964562"/>
                    </a:ext>
                  </a:extLst>
                </a:gridCol>
                <a:gridCol w="646998">
                  <a:extLst>
                    <a:ext uri="{9D8B030D-6E8A-4147-A177-3AD203B41FA5}">
                      <a16:colId xmlns:a16="http://schemas.microsoft.com/office/drawing/2014/main" val="1698459412"/>
                    </a:ext>
                  </a:extLst>
                </a:gridCol>
              </a:tblGrid>
              <a:tr h="379032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def</a:t>
                      </a:r>
                      <a:endParaRPr lang="en-GB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38363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74131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48833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933696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67644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76756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092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66" y="2146663"/>
            <a:ext cx="6279254" cy="31686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49908" y="5431171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in: c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9528443" y="4640996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in: ac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9496118" y="5079719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out: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c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6993067" y="3888228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in: </a:t>
            </a:r>
            <a:r>
              <a:rPr lang="en-US" dirty="0" err="1"/>
              <a:t>bc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6859146" y="4345423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out: ac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9588483" y="3140090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in: </a:t>
            </a:r>
            <a:r>
              <a:rPr lang="en-US" dirty="0" err="1"/>
              <a:t>bc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9556158" y="3578813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out: </a:t>
            </a:r>
            <a:r>
              <a:rPr lang="en-US" dirty="0" err="1"/>
              <a:t>bc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6969977" y="2544340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in: ac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6836056" y="2909175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out: </a:t>
            </a:r>
            <a:r>
              <a:rPr lang="en-US" dirty="0" err="1"/>
              <a:t>bc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122377" y="1763862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in: c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6886855" y="2211821"/>
            <a:ext cx="8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out: ac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94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 flow analysis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59601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lang="en-US" spc="-5" dirty="0">
                <a:cs typeface="Times New Roman"/>
              </a:rPr>
              <a:t>Derives information about </a:t>
            </a:r>
            <a:r>
              <a:rPr lang="en-US" dirty="0">
                <a:cs typeface="Times New Roman"/>
              </a:rPr>
              <a:t>the</a:t>
            </a:r>
            <a:r>
              <a:rPr lang="en-US" spc="25" dirty="0">
                <a:cs typeface="Times New Roman"/>
              </a:rPr>
              <a:t> </a:t>
            </a:r>
            <a:r>
              <a:rPr lang="en-US" b="1" spc="-5" dirty="0">
                <a:cs typeface="Times New Roman"/>
              </a:rPr>
              <a:t>dynamic</a:t>
            </a:r>
            <a:r>
              <a:rPr lang="en-US" dirty="0">
                <a:cs typeface="Times New Roman"/>
              </a:rPr>
              <a:t> </a:t>
            </a:r>
            <a:r>
              <a:rPr lang="en-US" spc="-5" dirty="0">
                <a:cs typeface="Times New Roman"/>
              </a:rPr>
              <a:t>behavior </a:t>
            </a:r>
            <a:r>
              <a:rPr lang="en-US" dirty="0">
                <a:cs typeface="Times New Roman"/>
              </a:rPr>
              <a:t>of a </a:t>
            </a:r>
            <a:r>
              <a:rPr lang="en-US" spc="-5" dirty="0">
                <a:cs typeface="Times New Roman"/>
              </a:rPr>
              <a:t>program </a:t>
            </a:r>
            <a:r>
              <a:rPr lang="en-US" dirty="0">
                <a:cs typeface="Times New Roman"/>
              </a:rPr>
              <a:t>by </a:t>
            </a:r>
            <a:r>
              <a:rPr lang="en-US" spc="-5" dirty="0">
                <a:cs typeface="Times New Roman"/>
              </a:rPr>
              <a:t>only examining </a:t>
            </a:r>
            <a:r>
              <a:rPr lang="en-US" dirty="0">
                <a:cs typeface="Times New Roman"/>
              </a:rPr>
              <a:t>the </a:t>
            </a:r>
            <a:r>
              <a:rPr lang="en-US" b="1" spc="-5" dirty="0">
                <a:cs typeface="Times New Roman"/>
              </a:rPr>
              <a:t>static</a:t>
            </a:r>
            <a:r>
              <a:rPr lang="en-US" b="1" spc="45" dirty="0">
                <a:cs typeface="Times New Roman"/>
              </a:rPr>
              <a:t> </a:t>
            </a:r>
            <a:r>
              <a:rPr lang="en-US" dirty="0">
                <a:cs typeface="Times New Roman"/>
              </a:rPr>
              <a:t>code</a:t>
            </a: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lang="en-US" dirty="0" err="1">
                <a:cs typeface="Times New Roman"/>
              </a:rPr>
              <a:t>Intraprocedural</a:t>
            </a:r>
            <a:r>
              <a:rPr lang="en-US" dirty="0">
                <a:cs typeface="Times New Roman"/>
              </a:rPr>
              <a:t> analysis</a:t>
            </a: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lang="en-US" dirty="0">
                <a:cs typeface="Times New Roman"/>
              </a:rPr>
              <a:t>Flow-sensitive:  sensitive to the control flow in a function</a:t>
            </a:r>
          </a:p>
          <a:p>
            <a:pPr marL="0" indent="0">
              <a:lnSpc>
                <a:spcPct val="100000"/>
              </a:lnSpc>
              <a:spcBef>
                <a:spcPts val="240"/>
              </a:spcBef>
              <a:buNone/>
            </a:pPr>
            <a:endParaRPr lang="en-US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lang="en-US" b="1" dirty="0">
                <a:cs typeface="Times New Roman"/>
              </a:rPr>
              <a:t>Examples</a:t>
            </a:r>
          </a:p>
          <a:p>
            <a:pPr marL="243840" marR="230504" indent="-118745">
              <a:lnSpc>
                <a:spcPct val="100000"/>
              </a:lnSpc>
              <a:spcBef>
                <a:spcPts val="240"/>
              </a:spcBef>
              <a:buChar char="–"/>
              <a:tabLst>
                <a:tab pos="244475" algn="l"/>
              </a:tabLst>
            </a:pPr>
            <a:r>
              <a:rPr lang="en-US" dirty="0">
                <a:cs typeface="Times New Roman"/>
              </a:rPr>
              <a:t> Live variable analysis </a:t>
            </a:r>
          </a:p>
          <a:p>
            <a:pPr marL="243840" marR="230504" indent="-118745">
              <a:lnSpc>
                <a:spcPct val="100000"/>
              </a:lnSpc>
              <a:spcBef>
                <a:spcPts val="240"/>
              </a:spcBef>
              <a:buChar char="–"/>
              <a:tabLst>
                <a:tab pos="244475" algn="l"/>
              </a:tabLst>
            </a:pPr>
            <a:r>
              <a:rPr lang="en-US" dirty="0">
                <a:cs typeface="Times New Roman"/>
              </a:rPr>
              <a:t> Constant propagation </a:t>
            </a:r>
          </a:p>
          <a:p>
            <a:pPr marL="243840" marR="230504" indent="-118745">
              <a:lnSpc>
                <a:spcPct val="100000"/>
              </a:lnSpc>
              <a:spcBef>
                <a:spcPts val="240"/>
              </a:spcBef>
              <a:buChar char="–"/>
              <a:tabLst>
                <a:tab pos="244475" algn="l"/>
              </a:tabLst>
            </a:pPr>
            <a:r>
              <a:rPr lang="en-US" dirty="0">
                <a:cs typeface="Times New Roman"/>
              </a:rPr>
              <a:t> Common </a:t>
            </a:r>
            <a:r>
              <a:rPr lang="en-US" dirty="0" err="1">
                <a:cs typeface="Times New Roman"/>
              </a:rPr>
              <a:t>subexpression</a:t>
            </a:r>
            <a:r>
              <a:rPr lang="en-US" dirty="0">
                <a:cs typeface="Times New Roman"/>
              </a:rPr>
              <a:t> elimination</a:t>
            </a:r>
          </a:p>
          <a:p>
            <a:pPr marL="243840" marR="187960" indent="-118745">
              <a:lnSpc>
                <a:spcPct val="100000"/>
              </a:lnSpc>
              <a:spcBef>
                <a:spcPts val="240"/>
              </a:spcBef>
              <a:buChar char="–"/>
              <a:tabLst>
                <a:tab pos="244475" algn="l"/>
              </a:tabLst>
            </a:pPr>
            <a:r>
              <a:rPr lang="en-US" spc="-5" dirty="0">
                <a:cs typeface="Times New Roman"/>
              </a:rPr>
              <a:t> Dead code detection</a:t>
            </a:r>
            <a:endParaRPr lang="en-US" dirty="0">
              <a:cs typeface="Times New Roman"/>
            </a:endParaRPr>
          </a:p>
          <a:p>
            <a:endParaRPr lang="en-GB" dirty="0"/>
          </a:p>
        </p:txBody>
      </p:sp>
      <p:sp>
        <p:nvSpPr>
          <p:cNvPr id="6" name="object 16"/>
          <p:cNvSpPr txBox="1"/>
          <p:nvPr/>
        </p:nvSpPr>
        <p:spPr>
          <a:xfrm>
            <a:off x="6671249" y="1825625"/>
            <a:ext cx="236191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984">
              <a:lnSpc>
                <a:spcPct val="100000"/>
              </a:lnSpc>
            </a:pPr>
            <a:r>
              <a:rPr lang="en-US" dirty="0">
                <a:latin typeface="Courier New"/>
                <a:cs typeface="Courier New"/>
              </a:rPr>
              <a:t>1  </a:t>
            </a:r>
            <a:r>
              <a:rPr b="1" dirty="0">
                <a:latin typeface="Courier New"/>
                <a:cs typeface="Courier New"/>
              </a:rPr>
              <a:t>a :=</a:t>
            </a:r>
            <a:r>
              <a:rPr b="1" spc="-8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0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r>
              <a:rPr spc="-5" dirty="0">
                <a:latin typeface="Times New Roman"/>
                <a:cs typeface="Times New Roman"/>
              </a:rPr>
              <a:t>2    </a:t>
            </a:r>
            <a:r>
              <a:rPr b="1" spc="5" dirty="0">
                <a:latin typeface="Courier New"/>
                <a:cs typeface="Courier New"/>
              </a:rPr>
              <a:t>L1: </a:t>
            </a:r>
            <a:r>
              <a:rPr b="1" dirty="0">
                <a:latin typeface="Courier New"/>
                <a:cs typeface="Courier New"/>
              </a:rPr>
              <a:t>b := a +</a:t>
            </a:r>
            <a:r>
              <a:rPr b="1" spc="21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1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7" name="object 17"/>
          <p:cNvSpPr txBox="1"/>
          <p:nvPr/>
        </p:nvSpPr>
        <p:spPr>
          <a:xfrm>
            <a:off x="6671249" y="2615900"/>
            <a:ext cx="3147006" cy="118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514984" algn="l"/>
              </a:tabLst>
            </a:pPr>
            <a:r>
              <a:rPr spc="-5" dirty="0">
                <a:latin typeface="Times New Roman"/>
                <a:cs typeface="Times New Roman"/>
              </a:rPr>
              <a:t>3	</a:t>
            </a:r>
            <a:r>
              <a:rPr b="1" dirty="0">
                <a:latin typeface="Courier New"/>
                <a:cs typeface="Courier New"/>
              </a:rPr>
              <a:t>c := c +</a:t>
            </a:r>
            <a:r>
              <a:rPr b="1" spc="-8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b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514984" algn="l"/>
              </a:tabLst>
            </a:pPr>
            <a:r>
              <a:rPr spc="-5" dirty="0">
                <a:latin typeface="Times New Roman"/>
                <a:cs typeface="Times New Roman"/>
              </a:rPr>
              <a:t>4	</a:t>
            </a:r>
            <a:r>
              <a:rPr b="1" dirty="0">
                <a:latin typeface="Courier New"/>
                <a:cs typeface="Courier New"/>
              </a:rPr>
              <a:t>a := b *</a:t>
            </a:r>
            <a:r>
              <a:rPr b="1" spc="-8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2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tabLst>
                <a:tab pos="514984" algn="l"/>
              </a:tabLst>
            </a:pPr>
            <a:r>
              <a:rPr spc="-5" dirty="0">
                <a:latin typeface="Times New Roman"/>
                <a:cs typeface="Times New Roman"/>
              </a:rPr>
              <a:t>5	</a:t>
            </a:r>
            <a:r>
              <a:rPr b="1" spc="10" dirty="0">
                <a:latin typeface="Courier New"/>
                <a:cs typeface="Courier New"/>
              </a:rPr>
              <a:t>if </a:t>
            </a:r>
            <a:r>
              <a:rPr b="1" dirty="0">
                <a:latin typeface="Courier New"/>
                <a:cs typeface="Courier New"/>
              </a:rPr>
              <a:t>a &lt; 9 goto</a:t>
            </a:r>
            <a:r>
              <a:rPr b="1" spc="-11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L1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514984" algn="l"/>
              </a:tabLst>
            </a:pPr>
            <a:r>
              <a:rPr spc="-5" dirty="0">
                <a:latin typeface="Times New Roman"/>
                <a:cs typeface="Times New Roman"/>
              </a:rPr>
              <a:t>6	</a:t>
            </a:r>
            <a:r>
              <a:rPr b="1" dirty="0">
                <a:latin typeface="Courier New"/>
                <a:cs typeface="Courier New"/>
              </a:rPr>
              <a:t>return</a:t>
            </a:r>
            <a:r>
              <a:rPr b="1" spc="-8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c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1594" y="4141722"/>
            <a:ext cx="4624199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t">
            <a:spAutoFit/>
          </a:bodyPr>
          <a:lstStyle/>
          <a:p>
            <a:pPr marL="467995" marR="5080" indent="-3429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44475" algn="l"/>
              </a:tabLst>
            </a:pPr>
            <a:r>
              <a:rPr lang="en-US" sz="2000" dirty="0">
                <a:solidFill>
                  <a:schemeClr val="bg1"/>
                </a:solidFill>
                <a:cs typeface="Times New Roman"/>
              </a:rPr>
              <a:t>How </a:t>
            </a:r>
            <a:r>
              <a:rPr lang="en-US" sz="2000" spc="-5" dirty="0">
                <a:solidFill>
                  <a:schemeClr val="bg1"/>
                </a:solidFill>
                <a:cs typeface="Times New Roman"/>
              </a:rPr>
              <a:t>many registers </a:t>
            </a:r>
            <a:r>
              <a:rPr lang="en-US" sz="2000" dirty="0">
                <a:solidFill>
                  <a:schemeClr val="bg1"/>
                </a:solidFill>
                <a:cs typeface="Times New Roman"/>
              </a:rPr>
              <a:t>do </a:t>
            </a:r>
            <a:r>
              <a:rPr lang="en-US" sz="2000" spc="-5" dirty="0">
                <a:solidFill>
                  <a:schemeClr val="bg1"/>
                </a:solidFill>
                <a:cs typeface="Times New Roman"/>
              </a:rPr>
              <a:t>we </a:t>
            </a:r>
            <a:r>
              <a:rPr lang="en-US" sz="2000" dirty="0">
                <a:solidFill>
                  <a:schemeClr val="bg1"/>
                </a:solidFill>
                <a:cs typeface="Times New Roman"/>
              </a:rPr>
              <a:t>need</a:t>
            </a:r>
            <a:r>
              <a:rPr lang="en-US" sz="2000" spc="-5" dirty="0">
                <a:solidFill>
                  <a:schemeClr val="bg1"/>
                </a:solidFill>
                <a:cs typeface="Times New Roman"/>
              </a:rPr>
              <a:t>?</a:t>
            </a:r>
            <a:endParaRPr lang="en-US" sz="2000" dirty="0">
              <a:solidFill>
                <a:schemeClr val="bg1"/>
              </a:solidFill>
              <a:cs typeface="Times New Roman"/>
            </a:endParaRPr>
          </a:p>
          <a:p>
            <a:pPr marL="467995" marR="230504" indent="-3429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44475" algn="l"/>
              </a:tabLst>
            </a:pPr>
            <a:r>
              <a:rPr lang="en-US" sz="2000" dirty="0">
                <a:solidFill>
                  <a:schemeClr val="bg1"/>
                </a:solidFill>
                <a:cs typeface="Times New Roman"/>
              </a:rPr>
              <a:t>Easy </a:t>
            </a:r>
            <a:r>
              <a:rPr lang="en-US" sz="2000" spc="-5" dirty="0">
                <a:solidFill>
                  <a:schemeClr val="bg1"/>
                </a:solidFill>
                <a:cs typeface="Times New Roman"/>
              </a:rPr>
              <a:t>bound: # </a:t>
            </a:r>
            <a:r>
              <a:rPr lang="en-US" sz="2000" dirty="0">
                <a:solidFill>
                  <a:schemeClr val="bg1"/>
                </a:solidFill>
                <a:cs typeface="Times New Roman"/>
              </a:rPr>
              <a:t>of used </a:t>
            </a:r>
            <a:r>
              <a:rPr lang="en-US" sz="2000" spc="-5" dirty="0">
                <a:solidFill>
                  <a:schemeClr val="bg1"/>
                </a:solidFill>
                <a:cs typeface="Times New Roman"/>
              </a:rPr>
              <a:t>variables</a:t>
            </a:r>
            <a:r>
              <a:rPr lang="en-US" sz="2000" spc="-6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cs typeface="Times New Roman"/>
              </a:rPr>
              <a:t>(3)</a:t>
            </a:r>
            <a:endParaRPr lang="en-US" sz="2000" dirty="0">
              <a:solidFill>
                <a:schemeClr val="bg1"/>
              </a:solidFill>
              <a:cs typeface="Times New Roman"/>
            </a:endParaRPr>
          </a:p>
          <a:p>
            <a:pPr marL="467995" marR="187960" indent="-3429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44475" algn="l"/>
              </a:tabLst>
            </a:pPr>
            <a:r>
              <a:rPr lang="en-US" sz="2000" spc="-5" dirty="0">
                <a:solidFill>
                  <a:schemeClr val="bg1"/>
                </a:solidFill>
                <a:cs typeface="Times New Roman"/>
              </a:rPr>
              <a:t>Need better answer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049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Conservative Approximation</a:t>
            </a:r>
            <a:endParaRPr lang="en-GB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80480" y="1705552"/>
            <a:ext cx="3747691" cy="4399540"/>
            <a:chOff x="7172960" y="1370272"/>
            <a:chExt cx="3747691" cy="4399540"/>
          </a:xfrm>
        </p:grpSpPr>
        <p:sp>
          <p:nvSpPr>
            <p:cNvPr id="5" name="Rectangle 4"/>
            <p:cNvSpPr/>
            <p:nvPr/>
          </p:nvSpPr>
          <p:spPr>
            <a:xfrm>
              <a:off x="8417560" y="3765923"/>
              <a:ext cx="1920240" cy="4032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4.      a = b * 2</a:t>
              </a:r>
              <a:endParaRPr lang="en-GB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172960" y="1370272"/>
              <a:ext cx="3747691" cy="4399540"/>
              <a:chOff x="7172960" y="1370272"/>
              <a:chExt cx="3747691" cy="439954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417560" y="2342730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2.    b = a + 1</a:t>
                </a:r>
                <a:endParaRPr lang="en-GB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37880" y="1661591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1.    a = 0</a:t>
                </a:r>
                <a:endParaRPr lang="en-GB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437880" y="3060179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3.     c = c + b</a:t>
                </a:r>
                <a:endParaRPr lang="en-GB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437880" y="45073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5.       a &lt; 9</a:t>
                </a:r>
                <a:endParaRPr lang="en-GB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172960" y="53665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6. return c</a:t>
                </a:r>
                <a:endParaRPr lang="en-GB" dirty="0"/>
              </a:p>
            </p:txBody>
          </p:sp>
          <p:cxnSp>
            <p:nvCxnSpPr>
              <p:cNvPr id="12" name="Straight Arrow Connector 11"/>
              <p:cNvCxnSpPr>
                <a:endCxn id="8" idx="0"/>
              </p:cNvCxnSpPr>
              <p:nvPr/>
            </p:nvCxnSpPr>
            <p:spPr>
              <a:xfrm>
                <a:off x="9398000" y="1370272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9398000" y="2064816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9398000" y="2743200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9398000" y="346340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9408160" y="418476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11" idx="0"/>
              </p:cNvCxnSpPr>
              <p:nvPr/>
            </p:nvCxnSpPr>
            <p:spPr>
              <a:xfrm flipH="1">
                <a:off x="8133080" y="4910612"/>
                <a:ext cx="1132840" cy="45597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8133080" y="488581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  <a:endParaRPr lang="en-GB" dirty="0"/>
              </a:p>
            </p:txBody>
          </p:sp>
          <p:cxnSp>
            <p:nvCxnSpPr>
              <p:cNvPr id="19" name="Elbow Connector 18"/>
              <p:cNvCxnSpPr>
                <a:stCxn id="10" idx="3"/>
                <a:endCxn id="7" idx="3"/>
              </p:cNvCxnSpPr>
              <p:nvPr/>
            </p:nvCxnSpPr>
            <p:spPr>
              <a:xfrm flipH="1" flipV="1">
                <a:off x="10337800" y="2544343"/>
                <a:ext cx="20320" cy="2164657"/>
              </a:xfrm>
              <a:prstGeom prst="bentConnector3">
                <a:avLst>
                  <a:gd name="adj1" fmla="val -3125000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0435133" y="4756747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  <a:endParaRPr lang="en-GB" dirty="0"/>
              </a:p>
            </p:txBody>
          </p:sp>
        </p:grp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" y="1685286"/>
            <a:ext cx="4409439" cy="27057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25600" y="495808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 X:</a:t>
            </a:r>
          </a:p>
          <a:p>
            <a:r>
              <a:rPr lang="en-US" dirty="0"/>
              <a:t>- From the previous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355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Conservative Approximation</a:t>
            </a:r>
            <a:endParaRPr lang="en-GB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80480" y="1705552"/>
            <a:ext cx="3747691" cy="4399540"/>
            <a:chOff x="7172960" y="1370272"/>
            <a:chExt cx="3747691" cy="4399540"/>
          </a:xfrm>
        </p:grpSpPr>
        <p:sp>
          <p:nvSpPr>
            <p:cNvPr id="5" name="Rectangle 4"/>
            <p:cNvSpPr/>
            <p:nvPr/>
          </p:nvSpPr>
          <p:spPr>
            <a:xfrm>
              <a:off x="8417560" y="3765923"/>
              <a:ext cx="1920240" cy="4032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4.      a = b * 2</a:t>
              </a:r>
              <a:endParaRPr lang="en-GB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172960" y="1370272"/>
              <a:ext cx="3747691" cy="4399540"/>
              <a:chOff x="7172960" y="1370272"/>
              <a:chExt cx="3747691" cy="439954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417560" y="2342730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2.    b = a + 1</a:t>
                </a:r>
                <a:endParaRPr lang="en-GB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37880" y="1661591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1.    a = 0</a:t>
                </a:r>
                <a:endParaRPr lang="en-GB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437880" y="3060179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3.     c = c + b</a:t>
                </a:r>
                <a:endParaRPr lang="en-GB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437880" y="45073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5.       a &lt; 9</a:t>
                </a:r>
                <a:endParaRPr lang="en-GB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172960" y="53665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6. return c</a:t>
                </a:r>
                <a:endParaRPr lang="en-GB" dirty="0"/>
              </a:p>
            </p:txBody>
          </p:sp>
          <p:cxnSp>
            <p:nvCxnSpPr>
              <p:cNvPr id="12" name="Straight Arrow Connector 11"/>
              <p:cNvCxnSpPr>
                <a:endCxn id="8" idx="0"/>
              </p:cNvCxnSpPr>
              <p:nvPr/>
            </p:nvCxnSpPr>
            <p:spPr>
              <a:xfrm>
                <a:off x="9398000" y="1370272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9398000" y="2064816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9398000" y="2743200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9398000" y="346340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9408160" y="418476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11" idx="0"/>
              </p:cNvCxnSpPr>
              <p:nvPr/>
            </p:nvCxnSpPr>
            <p:spPr>
              <a:xfrm flipH="1">
                <a:off x="8133080" y="4910612"/>
                <a:ext cx="1132840" cy="45597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8133080" y="488581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  <a:endParaRPr lang="en-GB" dirty="0"/>
              </a:p>
            </p:txBody>
          </p:sp>
          <p:cxnSp>
            <p:nvCxnSpPr>
              <p:cNvPr id="19" name="Elbow Connector 18"/>
              <p:cNvCxnSpPr>
                <a:stCxn id="10" idx="3"/>
                <a:endCxn id="7" idx="3"/>
              </p:cNvCxnSpPr>
              <p:nvPr/>
            </p:nvCxnSpPr>
            <p:spPr>
              <a:xfrm flipH="1" flipV="1">
                <a:off x="10337800" y="2544343"/>
                <a:ext cx="20320" cy="2164657"/>
              </a:xfrm>
              <a:prstGeom prst="bentConnector3">
                <a:avLst>
                  <a:gd name="adj1" fmla="val -3125000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0435133" y="4756747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  <a:endParaRPr lang="en-GB" dirty="0"/>
              </a:p>
            </p:txBody>
          </p:sp>
        </p:grp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" y="1685286"/>
            <a:ext cx="4409439" cy="27057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76960" y="4504428"/>
            <a:ext cx="513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 Y:</a:t>
            </a:r>
          </a:p>
          <a:p>
            <a:r>
              <a:rPr lang="en-US" dirty="0"/>
              <a:t>Carries variable d uselessly </a:t>
            </a:r>
          </a:p>
          <a:p>
            <a:r>
              <a:rPr lang="en-US" dirty="0"/>
              <a:t>– Does Y lead to a correct program?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361438" y="6271402"/>
            <a:ext cx="776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Imprecise conservative solutions ⇒ sub-optimal but correct programs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550322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Conservative Approximation</a:t>
            </a:r>
            <a:endParaRPr lang="en-GB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80480" y="1705552"/>
            <a:ext cx="3747691" cy="4399540"/>
            <a:chOff x="7172960" y="1370272"/>
            <a:chExt cx="3747691" cy="4399540"/>
          </a:xfrm>
        </p:grpSpPr>
        <p:sp>
          <p:nvSpPr>
            <p:cNvPr id="5" name="Rectangle 4"/>
            <p:cNvSpPr/>
            <p:nvPr/>
          </p:nvSpPr>
          <p:spPr>
            <a:xfrm>
              <a:off x="8417560" y="3765923"/>
              <a:ext cx="1920240" cy="4032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4.      a = b * 2</a:t>
              </a:r>
              <a:endParaRPr lang="en-GB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172960" y="1370272"/>
              <a:ext cx="3747691" cy="4399540"/>
              <a:chOff x="7172960" y="1370272"/>
              <a:chExt cx="3747691" cy="439954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417560" y="2342730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2.    b = a + 1</a:t>
                </a:r>
                <a:endParaRPr lang="en-GB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37880" y="1661591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1.    a = 0</a:t>
                </a:r>
                <a:endParaRPr lang="en-GB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437880" y="3060179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3.     c = c + b</a:t>
                </a:r>
                <a:endParaRPr lang="en-GB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437880" y="45073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5.       a &lt; 9</a:t>
                </a:r>
                <a:endParaRPr lang="en-GB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172960" y="53665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6. return c</a:t>
                </a:r>
                <a:endParaRPr lang="en-GB" dirty="0"/>
              </a:p>
            </p:txBody>
          </p:sp>
          <p:cxnSp>
            <p:nvCxnSpPr>
              <p:cNvPr id="12" name="Straight Arrow Connector 11"/>
              <p:cNvCxnSpPr>
                <a:endCxn id="8" idx="0"/>
              </p:cNvCxnSpPr>
              <p:nvPr/>
            </p:nvCxnSpPr>
            <p:spPr>
              <a:xfrm>
                <a:off x="9398000" y="1370272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9398000" y="2064816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9398000" y="2743200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9398000" y="346340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9408160" y="418476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11" idx="0"/>
              </p:cNvCxnSpPr>
              <p:nvPr/>
            </p:nvCxnSpPr>
            <p:spPr>
              <a:xfrm flipH="1">
                <a:off x="8133080" y="4910612"/>
                <a:ext cx="1132840" cy="45597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8133080" y="488581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  <a:endParaRPr lang="en-GB" dirty="0"/>
              </a:p>
            </p:txBody>
          </p:sp>
          <p:cxnSp>
            <p:nvCxnSpPr>
              <p:cNvPr id="19" name="Elbow Connector 18"/>
              <p:cNvCxnSpPr>
                <a:stCxn id="10" idx="3"/>
                <a:endCxn id="7" idx="3"/>
              </p:cNvCxnSpPr>
              <p:nvPr/>
            </p:nvCxnSpPr>
            <p:spPr>
              <a:xfrm flipH="1" flipV="1">
                <a:off x="10337800" y="2544343"/>
                <a:ext cx="20320" cy="2164657"/>
              </a:xfrm>
              <a:prstGeom prst="bentConnector3">
                <a:avLst>
                  <a:gd name="adj1" fmla="val -3125000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0435133" y="4756747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  <a:endParaRPr lang="en-GB" dirty="0"/>
              </a:p>
            </p:txBody>
          </p:sp>
        </p:grp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" y="1685286"/>
            <a:ext cx="4409439" cy="27057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76960" y="4504428"/>
            <a:ext cx="513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 Z:</a:t>
            </a:r>
          </a:p>
          <a:p>
            <a:r>
              <a:rPr lang="en-US" dirty="0"/>
              <a:t>Does not identify c as live in all cases</a:t>
            </a:r>
          </a:p>
          <a:p>
            <a:r>
              <a:rPr lang="en-US" dirty="0"/>
              <a:t>– Does Z lead to a correct program?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361438" y="6271402"/>
            <a:ext cx="776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Non-conservative solutions </a:t>
            </a:r>
            <a:r>
              <a:rPr lang="en-GB" dirty="0"/>
              <a:t>⇒ </a:t>
            </a:r>
            <a:r>
              <a:rPr lang="en-GB" b="1" dirty="0"/>
              <a:t>incorrect programs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687008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Need for approximation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vs. Dynamic Liveness: </a:t>
            </a:r>
            <a:r>
              <a:rPr lang="en-US" b="1" dirty="0"/>
              <a:t>b</a:t>
            </a:r>
            <a:r>
              <a:rPr lang="en-US" dirty="0"/>
              <a:t>*</a:t>
            </a:r>
            <a:r>
              <a:rPr lang="en-US" b="1" dirty="0"/>
              <a:t>b </a:t>
            </a:r>
            <a:r>
              <a:rPr lang="en-US" dirty="0"/>
              <a:t>is always non-negative, so </a:t>
            </a:r>
            <a:r>
              <a:rPr lang="en-US" b="1" dirty="0"/>
              <a:t>c </a:t>
            </a:r>
            <a:r>
              <a:rPr lang="en-US" dirty="0"/>
              <a:t>&gt;= </a:t>
            </a:r>
            <a:r>
              <a:rPr lang="en-US" b="1" dirty="0"/>
              <a:t>b </a:t>
            </a:r>
            <a:r>
              <a:rPr lang="en-US" dirty="0"/>
              <a:t>is always true and </a:t>
            </a:r>
            <a:r>
              <a:rPr lang="en-US" b="1" dirty="0"/>
              <a:t>a</a:t>
            </a:r>
            <a:r>
              <a:rPr lang="en-US" dirty="0"/>
              <a:t>’s value will never be used after node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30" y="3147329"/>
            <a:ext cx="4425950" cy="33797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288790" y="3533636"/>
            <a:ext cx="1136650" cy="1706880"/>
          </a:xfrm>
          <a:prstGeom prst="rect">
            <a:avLst/>
          </a:prstGeom>
          <a:solidFill>
            <a:schemeClr val="bg1">
              <a:tint val="95000"/>
              <a:satMod val="17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9544" y="3638882"/>
            <a:ext cx="4290060" cy="10274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No compiler can statically identify all infeasible paths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10712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Liveness</a:t>
            </a:r>
            <a:r>
              <a:rPr lang="en-US" dirty="0">
                <a:solidFill>
                  <a:schemeClr val="accent2"/>
                </a:solidFill>
              </a:rPr>
              <a:t> Analysis Example Summary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48795" y="1690688"/>
            <a:ext cx="5181600" cy="4351338"/>
          </a:xfrm>
        </p:spPr>
        <p:txBody>
          <a:bodyPr/>
          <a:lstStyle/>
          <a:p>
            <a:r>
              <a:rPr lang="en-US" dirty="0"/>
              <a:t>Live range of a</a:t>
            </a:r>
          </a:p>
          <a:p>
            <a:pPr lvl="1"/>
            <a:r>
              <a:rPr lang="en-US" dirty="0"/>
              <a:t>(1-&gt;2) and (4-&gt;5-&gt;2)</a:t>
            </a:r>
          </a:p>
          <a:p>
            <a:r>
              <a:rPr lang="en-US" dirty="0"/>
              <a:t>Live range of b</a:t>
            </a:r>
          </a:p>
          <a:p>
            <a:pPr lvl="1"/>
            <a:r>
              <a:rPr lang="en-US" dirty="0"/>
              <a:t>(2-&gt;3-&gt;4) </a:t>
            </a:r>
          </a:p>
          <a:p>
            <a:r>
              <a:rPr lang="en-US" dirty="0"/>
              <a:t>Live range of c</a:t>
            </a:r>
          </a:p>
          <a:p>
            <a:pPr lvl="1"/>
            <a:r>
              <a:rPr lang="en-US" dirty="0"/>
              <a:t>Entry-&gt;1-&gt;2-&gt;3-&gt;4-&gt;5-&gt;2, 5-&gt;6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 algn="ctr">
              <a:buNone/>
            </a:pPr>
            <a:r>
              <a:rPr lang="en-US" dirty="0"/>
              <a:t>You need </a:t>
            </a:r>
            <a:r>
              <a:rPr lang="en-US" b="1" dirty="0"/>
              <a:t>2</a:t>
            </a:r>
            <a:r>
              <a:rPr lang="en-US" dirty="0"/>
              <a:t> registers </a:t>
            </a:r>
            <a:r>
              <a:rPr lang="en-US" dirty="0">
                <a:solidFill>
                  <a:srgbClr val="FF0000"/>
                </a:solidFill>
              </a:rPr>
              <a:t>Why?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380482" y="2040455"/>
            <a:ext cx="3767441" cy="3993292"/>
            <a:chOff x="7172960" y="1370272"/>
            <a:chExt cx="3767441" cy="4399540"/>
          </a:xfrm>
        </p:grpSpPr>
        <p:sp>
          <p:nvSpPr>
            <p:cNvPr id="10" name="Rectangle 9"/>
            <p:cNvSpPr/>
            <p:nvPr/>
          </p:nvSpPr>
          <p:spPr>
            <a:xfrm>
              <a:off x="8417560" y="3765923"/>
              <a:ext cx="1920240" cy="4032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4.      a = b * 2</a:t>
              </a:r>
              <a:endParaRPr lang="en-GB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172960" y="1370272"/>
              <a:ext cx="3767441" cy="4399540"/>
              <a:chOff x="7172960" y="1370272"/>
              <a:chExt cx="3767441" cy="439954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417560" y="2342730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2.    b = a + 1</a:t>
                </a:r>
                <a:endParaRPr lang="en-GB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37880" y="1661591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1.    a = 0</a:t>
                </a:r>
                <a:endParaRPr lang="en-GB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437880" y="3060179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3.     c = c + b</a:t>
                </a:r>
                <a:endParaRPr lang="en-GB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437880" y="45073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5.       a &lt; 9</a:t>
                </a:r>
                <a:endParaRPr lang="en-GB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72960" y="53665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6. return c</a:t>
                </a:r>
                <a:endParaRPr lang="en-GB" dirty="0"/>
              </a:p>
            </p:txBody>
          </p:sp>
          <p:cxnSp>
            <p:nvCxnSpPr>
              <p:cNvPr id="14" name="Straight Arrow Connector 13"/>
              <p:cNvCxnSpPr>
                <a:endCxn id="8" idx="0"/>
              </p:cNvCxnSpPr>
              <p:nvPr/>
            </p:nvCxnSpPr>
            <p:spPr>
              <a:xfrm>
                <a:off x="9398000" y="1370272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9398000" y="2064816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9398000" y="2743200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9398000" y="346340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9408160" y="418476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12" idx="0"/>
              </p:cNvCxnSpPr>
              <p:nvPr/>
            </p:nvCxnSpPr>
            <p:spPr>
              <a:xfrm flipH="1">
                <a:off x="8133080" y="4910612"/>
                <a:ext cx="1132840" cy="45597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133080" y="4885810"/>
                <a:ext cx="455398" cy="406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  <a:endParaRPr lang="en-GB" dirty="0"/>
              </a:p>
            </p:txBody>
          </p:sp>
          <p:cxnSp>
            <p:nvCxnSpPr>
              <p:cNvPr id="31" name="Elbow Connector 30"/>
              <p:cNvCxnSpPr>
                <a:stCxn id="11" idx="3"/>
                <a:endCxn id="7" idx="3"/>
              </p:cNvCxnSpPr>
              <p:nvPr/>
            </p:nvCxnSpPr>
            <p:spPr>
              <a:xfrm flipH="1" flipV="1">
                <a:off x="10337800" y="2544343"/>
                <a:ext cx="20320" cy="2164657"/>
              </a:xfrm>
              <a:prstGeom prst="bentConnector3">
                <a:avLst>
                  <a:gd name="adj1" fmla="val -3125000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0435134" y="4756747"/>
                <a:ext cx="505267" cy="406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  <a:endParaRPr lang="en-GB" dirty="0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959853" y="4451904"/>
            <a:ext cx="3177627" cy="6563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9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Example 2: Reaching Definition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818640"/>
            <a:ext cx="9554385" cy="4490719"/>
          </a:xfrm>
        </p:spPr>
      </p:pic>
    </p:spTree>
    <p:extLst>
      <p:ext uri="{BB962C8B-B14F-4D97-AF65-F5344CB8AC3E}">
        <p14:creationId xmlns:p14="http://schemas.microsoft.com/office/powerpoint/2010/main" val="1784005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Computing Reaching Definition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At most one definition per node</a:t>
            </a:r>
          </a:p>
          <a:p>
            <a:endParaRPr lang="en-US" dirty="0"/>
          </a:p>
          <a:p>
            <a:r>
              <a:rPr lang="en-US" b="1" dirty="0"/>
              <a:t>Gen[n]: </a:t>
            </a:r>
            <a:r>
              <a:rPr lang="en-US" dirty="0"/>
              <a:t>Definitions that are generated by node n (at most one)</a:t>
            </a:r>
          </a:p>
          <a:p>
            <a:r>
              <a:rPr lang="en-US" b="1" dirty="0"/>
              <a:t>Kill[n]: </a:t>
            </a:r>
            <a:r>
              <a:rPr lang="en-US" dirty="0"/>
              <a:t>Definitions that are killed by node n</a:t>
            </a:r>
          </a:p>
          <a:p>
            <a:endParaRPr lang="en-US" dirty="0"/>
          </a:p>
          <a:p>
            <a:pPr lvl="1"/>
            <a:endParaRPr lang="en-GB" dirty="0"/>
          </a:p>
        </p:txBody>
      </p:sp>
      <p:pic>
        <p:nvPicPr>
          <p:cNvPr id="5" name="Picture 4" descr="slide_1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64" b="8026"/>
          <a:stretch/>
        </p:blipFill>
        <p:spPr>
          <a:xfrm>
            <a:off x="2703654" y="4224510"/>
            <a:ext cx="5826949" cy="2139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30935" y="5227490"/>
            <a:ext cx="8631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{</a:t>
            </a:r>
            <a:r>
              <a:rPr lang="en-US" sz="2000" dirty="0" err="1"/>
              <a:t>y,i</a:t>
            </a: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0990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Data-flow equations for Reaching Definition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32" y="1539557"/>
            <a:ext cx="10113328" cy="4708843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8737658" y="4914842"/>
            <a:ext cx="207053" cy="2208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543439" y="5067243"/>
            <a:ext cx="206505" cy="961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18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Recall Liveness Analysis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Data-flow Equation for liveness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Liveness equations in terms of Gen and Kill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65" y="2413635"/>
            <a:ext cx="3638550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5" y="4001294"/>
            <a:ext cx="7658100" cy="10096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7652" y="5237290"/>
            <a:ext cx="9077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Gen: </a:t>
            </a:r>
            <a:r>
              <a:rPr lang="en-US" sz="2000" dirty="0"/>
              <a:t>New information that’s added at a node</a:t>
            </a:r>
          </a:p>
          <a:p>
            <a:r>
              <a:rPr lang="en-US" sz="2000" b="1" dirty="0"/>
              <a:t>Kill: </a:t>
            </a:r>
            <a:r>
              <a:rPr lang="en-US" sz="2000" dirty="0"/>
              <a:t>Old information that’s removed at a node</a:t>
            </a:r>
          </a:p>
          <a:p>
            <a:endParaRPr lang="en-US" sz="2000" dirty="0"/>
          </a:p>
          <a:p>
            <a:r>
              <a:rPr lang="en-US" sz="2000" b="1" dirty="0"/>
              <a:t>Can define almost any data-flow analysis in terms of Gen and Kill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75959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Direction of Flow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5912"/>
            <a:ext cx="9819640" cy="49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4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 flow analysis</a:t>
            </a:r>
          </a:p>
        </p:txBody>
      </p:sp>
      <p:pic>
        <p:nvPicPr>
          <p:cNvPr id="5" name="Content Placeholder 4" descr="Screen Shot 2017-01-30 at 2.08.20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5" r="-43785"/>
          <a:stretch>
            <a:fillRect/>
          </a:stretch>
        </p:blipFill>
        <p:spPr>
          <a:xfrm>
            <a:off x="3782638" y="1659957"/>
            <a:ext cx="4967751" cy="2578404"/>
          </a:xfrm>
        </p:spPr>
      </p:pic>
      <p:sp>
        <p:nvSpPr>
          <p:cNvPr id="6" name="TextBox 5"/>
          <p:cNvSpPr txBox="1"/>
          <p:nvPr/>
        </p:nvSpPr>
        <p:spPr>
          <a:xfrm>
            <a:off x="1035272" y="4127917"/>
            <a:ext cx="105597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Statically</a:t>
            </a:r>
            <a:r>
              <a:rPr lang="en-US" sz="2800" dirty="0"/>
              <a:t>: finite program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rgbClr val="ED7D31"/>
                </a:solidFill>
              </a:rPr>
              <a:t>Dynamically</a:t>
            </a:r>
            <a:r>
              <a:rPr lang="en-US" sz="2800" dirty="0"/>
              <a:t>: can have infinitely many paths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Data flow analysis abstraction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For each point in the program, combines information of all instances of the same program point </a:t>
            </a:r>
          </a:p>
        </p:txBody>
      </p:sp>
    </p:spTree>
    <p:extLst>
      <p:ext uri="{BB962C8B-B14F-4D97-AF65-F5344CB8AC3E}">
        <p14:creationId xmlns:p14="http://schemas.microsoft.com/office/powerpoint/2010/main" val="1697141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Data-Flow Equation for reaching definition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" y="1396047"/>
            <a:ext cx="9413558" cy="487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99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Available Expression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expression, </a:t>
            </a:r>
            <a:r>
              <a:rPr lang="en-US" b="1" dirty="0" err="1"/>
              <a:t>x+y</a:t>
            </a:r>
            <a:r>
              <a:rPr lang="en-US" dirty="0"/>
              <a:t>, is </a:t>
            </a:r>
            <a:r>
              <a:rPr lang="en-US" b="1" dirty="0"/>
              <a:t>available </a:t>
            </a:r>
            <a:r>
              <a:rPr lang="en-US" dirty="0"/>
              <a:t>at node n if every path from the entry node to n evaluates </a:t>
            </a:r>
            <a:r>
              <a:rPr lang="en-US" b="1" dirty="0" err="1"/>
              <a:t>x+y</a:t>
            </a:r>
            <a:r>
              <a:rPr lang="en-US" dirty="0"/>
              <a:t>, and there are no definitions of </a:t>
            </a:r>
            <a:r>
              <a:rPr lang="en-US" b="1" dirty="0"/>
              <a:t>x </a:t>
            </a:r>
            <a:r>
              <a:rPr lang="en-US" dirty="0"/>
              <a:t>or </a:t>
            </a:r>
            <a:r>
              <a:rPr lang="en-US" b="1" dirty="0"/>
              <a:t>y </a:t>
            </a:r>
            <a:r>
              <a:rPr lang="en-GB" dirty="0"/>
              <a:t>after the last evaluation.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75" y="3182302"/>
            <a:ext cx="66484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86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Available Expression for CSE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Subexpression eliminated</a:t>
            </a:r>
          </a:p>
          <a:p>
            <a:pPr lvl="1"/>
            <a:r>
              <a:rPr lang="en-US" dirty="0"/>
              <a:t>If an expression is available at a point where it is evaluated, it need not be </a:t>
            </a:r>
            <a:r>
              <a:rPr lang="en-GB" dirty="0"/>
              <a:t>recomputed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3062605"/>
            <a:ext cx="7677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64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Must vs. May analysis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May information:  </a:t>
            </a:r>
            <a:r>
              <a:rPr lang="en-GB" dirty="0"/>
              <a:t>Identifies possibilities</a:t>
            </a:r>
          </a:p>
          <a:p>
            <a:r>
              <a:rPr lang="en-GB" b="1" dirty="0"/>
              <a:t>Must information: </a:t>
            </a:r>
            <a:r>
              <a:rPr lang="en-GB" dirty="0"/>
              <a:t>Implies a guarantee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78116"/>
              </p:ext>
            </p:extLst>
          </p:nvPr>
        </p:nvGraphicFramePr>
        <p:xfrm>
          <a:off x="2113280" y="326982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590959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243564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355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Forward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Reaching</a:t>
                      </a:r>
                      <a:r>
                        <a:rPr lang="en-US" baseline="0" dirty="0"/>
                        <a:t> Definition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  <a:r>
                        <a:rPr lang="en-US" baseline="0" dirty="0"/>
                        <a:t> Expression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33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Backward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Live Variables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Busy Expression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31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02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589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Example 1: </a:t>
            </a:r>
            <a:r>
              <a:rPr lang="en-US" dirty="0" err="1">
                <a:solidFill>
                  <a:schemeClr val="accent2"/>
                </a:solidFill>
              </a:rPr>
              <a:t>Liveness</a:t>
            </a:r>
            <a:r>
              <a:rPr lang="en-US" dirty="0">
                <a:solidFill>
                  <a:schemeClr val="accent2"/>
                </a:solidFill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67153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Liveness</a:t>
            </a:r>
            <a:r>
              <a:rPr lang="en-US" dirty="0">
                <a:solidFill>
                  <a:schemeClr val="accent2"/>
                </a:solidFill>
              </a:rPr>
              <a:t> Analysis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661508" y="1690688"/>
            <a:ext cx="11050201" cy="4928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sz="2800" b="1" spc="-5" dirty="0">
                <a:cs typeface="Times New Roman"/>
              </a:rPr>
              <a:t>Definition</a:t>
            </a:r>
            <a:endParaRPr sz="2800" dirty="0">
              <a:cs typeface="Times New Roman"/>
            </a:endParaRPr>
          </a:p>
          <a:p>
            <a:pPr marL="173355" marR="221615" indent="-85090">
              <a:lnSpc>
                <a:spcPct val="100000"/>
              </a:lnSpc>
              <a:spcBef>
                <a:spcPts val="240"/>
              </a:spcBef>
              <a:buChar char="–"/>
              <a:tabLst>
                <a:tab pos="173990" algn="l"/>
              </a:tabLst>
            </a:pPr>
            <a:r>
              <a:rPr sz="2800" spc="5" dirty="0">
                <a:cs typeface="Times New Roman"/>
              </a:rPr>
              <a:t>A </a:t>
            </a:r>
            <a:r>
              <a:rPr sz="2800" spc="-5" dirty="0">
                <a:cs typeface="Times New Roman"/>
              </a:rPr>
              <a:t>variable </a:t>
            </a:r>
            <a:r>
              <a:rPr sz="2800" dirty="0">
                <a:cs typeface="Times New Roman"/>
              </a:rPr>
              <a:t>is </a:t>
            </a:r>
            <a:r>
              <a:rPr sz="2800" b="1" dirty="0">
                <a:solidFill>
                  <a:srgbClr val="024CD6"/>
                </a:solidFill>
                <a:cs typeface="Times New Roman"/>
              </a:rPr>
              <a:t>live </a:t>
            </a:r>
            <a:r>
              <a:rPr sz="2800" dirty="0">
                <a:cs typeface="Times New Roman"/>
              </a:rPr>
              <a:t>at a </a:t>
            </a:r>
            <a:r>
              <a:rPr sz="2800" spc="-5" dirty="0">
                <a:cs typeface="Times New Roman"/>
              </a:rPr>
              <a:t>particular point </a:t>
            </a:r>
            <a:r>
              <a:rPr sz="2800" dirty="0">
                <a:cs typeface="Times New Roman"/>
              </a:rPr>
              <a:t>in the </a:t>
            </a:r>
            <a:r>
              <a:rPr sz="2800" spc="-5" dirty="0">
                <a:cs typeface="Times New Roman"/>
              </a:rPr>
              <a:t>program </a:t>
            </a:r>
            <a:r>
              <a:rPr sz="2800" dirty="0">
                <a:cs typeface="Times New Roman"/>
              </a:rPr>
              <a:t>if </a:t>
            </a:r>
            <a:r>
              <a:rPr sz="2800" spc="-5" dirty="0">
                <a:cs typeface="Times New Roman"/>
              </a:rPr>
              <a:t>its value </a:t>
            </a:r>
            <a:r>
              <a:rPr sz="2800" dirty="0">
                <a:cs typeface="Times New Roman"/>
              </a:rPr>
              <a:t>at </a:t>
            </a:r>
            <a:r>
              <a:rPr sz="2800" spc="-5" dirty="0">
                <a:cs typeface="Times New Roman"/>
              </a:rPr>
              <a:t>that  point will </a:t>
            </a:r>
            <a:r>
              <a:rPr sz="2800" dirty="0">
                <a:cs typeface="Times New Roman"/>
              </a:rPr>
              <a:t>be used in the </a:t>
            </a:r>
            <a:r>
              <a:rPr sz="2800" spc="-5" dirty="0">
                <a:cs typeface="Times New Roman"/>
              </a:rPr>
              <a:t>future </a:t>
            </a:r>
            <a:r>
              <a:rPr sz="2800" dirty="0">
                <a:cs typeface="Times New Roman"/>
              </a:rPr>
              <a:t>(</a:t>
            </a:r>
            <a:r>
              <a:rPr sz="2800" b="1" dirty="0">
                <a:solidFill>
                  <a:srgbClr val="024CD6"/>
                </a:solidFill>
                <a:cs typeface="Times New Roman"/>
              </a:rPr>
              <a:t>dead</a:t>
            </a:r>
            <a:r>
              <a:rPr sz="2800" i="1" dirty="0">
                <a:cs typeface="Times New Roman"/>
              </a:rPr>
              <a:t>,</a:t>
            </a:r>
            <a:r>
              <a:rPr sz="2800" i="1" spc="5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otherwise).</a:t>
            </a:r>
            <a:endParaRPr lang="en-US" sz="2800" spc="-5" dirty="0">
              <a:cs typeface="Times New Roman"/>
            </a:endParaRPr>
          </a:p>
          <a:p>
            <a:pPr marL="630555" marR="221615" lvl="1" indent="-85090">
              <a:spcBef>
                <a:spcPts val="240"/>
              </a:spcBef>
              <a:buChar char="–"/>
              <a:tabLst>
                <a:tab pos="173990" algn="l"/>
              </a:tabLst>
            </a:pPr>
            <a:r>
              <a:rPr sz="2800" dirty="0">
                <a:cs typeface="Times New Roman"/>
              </a:rPr>
              <a:t>To </a:t>
            </a:r>
            <a:r>
              <a:rPr sz="2800" spc="-5" dirty="0">
                <a:cs typeface="Times New Roman"/>
              </a:rPr>
              <a:t>compute </a:t>
            </a:r>
            <a:r>
              <a:rPr sz="2800" dirty="0">
                <a:cs typeface="Times New Roman"/>
              </a:rPr>
              <a:t>liveness at a </a:t>
            </a:r>
            <a:r>
              <a:rPr sz="2800" spc="-5" dirty="0">
                <a:cs typeface="Times New Roman"/>
              </a:rPr>
              <a:t>given point, we </a:t>
            </a:r>
            <a:r>
              <a:rPr sz="2800" dirty="0">
                <a:cs typeface="Times New Roman"/>
              </a:rPr>
              <a:t>need to </a:t>
            </a:r>
            <a:r>
              <a:rPr sz="2800" spc="-5" dirty="0">
                <a:cs typeface="Times New Roman"/>
              </a:rPr>
              <a:t>look into </a:t>
            </a:r>
            <a:r>
              <a:rPr sz="2800" dirty="0">
                <a:cs typeface="Times New Roman"/>
              </a:rPr>
              <a:t>the</a:t>
            </a:r>
            <a:r>
              <a:rPr sz="2800" spc="15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future</a:t>
            </a:r>
            <a:endParaRPr sz="28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cs typeface="Times New Roman"/>
            </a:endParaRPr>
          </a:p>
          <a:p>
            <a:pPr marL="8890">
              <a:lnSpc>
                <a:spcPct val="100000"/>
              </a:lnSpc>
            </a:pPr>
            <a:r>
              <a:rPr sz="2800" b="1" spc="-5" dirty="0">
                <a:cs typeface="Times New Roman"/>
              </a:rPr>
              <a:t>Motivation:  Register</a:t>
            </a:r>
            <a:r>
              <a:rPr sz="2800" b="1" dirty="0">
                <a:cs typeface="Times New Roman"/>
              </a:rPr>
              <a:t> </a:t>
            </a:r>
            <a:r>
              <a:rPr sz="2800" b="1" spc="-5" dirty="0">
                <a:cs typeface="Times New Roman"/>
              </a:rPr>
              <a:t>Allocation</a:t>
            </a:r>
            <a:endParaRPr sz="2800" dirty="0">
              <a:cs typeface="Times New Roman"/>
            </a:endParaRPr>
          </a:p>
          <a:p>
            <a:pPr marL="173355" indent="-85090">
              <a:lnSpc>
                <a:spcPct val="100000"/>
              </a:lnSpc>
              <a:spcBef>
                <a:spcPts val="240"/>
              </a:spcBef>
              <a:buChar char="–"/>
              <a:tabLst>
                <a:tab pos="173990" algn="l"/>
              </a:tabLst>
            </a:pPr>
            <a:r>
              <a:rPr sz="2800" spc="5" dirty="0">
                <a:cs typeface="Times New Roman"/>
              </a:rPr>
              <a:t>A </a:t>
            </a:r>
            <a:r>
              <a:rPr sz="2800" spc="-5" dirty="0">
                <a:cs typeface="Times New Roman"/>
              </a:rPr>
              <a:t>program contains </a:t>
            </a:r>
            <a:r>
              <a:rPr sz="2800" dirty="0">
                <a:cs typeface="Times New Roman"/>
              </a:rPr>
              <a:t>an </a:t>
            </a:r>
            <a:r>
              <a:rPr sz="2800" spc="-5" dirty="0">
                <a:cs typeface="Times New Roman"/>
              </a:rPr>
              <a:t>unbounded number </a:t>
            </a:r>
            <a:r>
              <a:rPr sz="2800" dirty="0">
                <a:cs typeface="Times New Roman"/>
              </a:rPr>
              <a:t>of</a:t>
            </a:r>
            <a:r>
              <a:rPr sz="2800" spc="35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variables</a:t>
            </a:r>
            <a:endParaRPr sz="2800" dirty="0">
              <a:cs typeface="Times New Roman"/>
            </a:endParaRPr>
          </a:p>
          <a:p>
            <a:pPr marL="173355" indent="-85090">
              <a:lnSpc>
                <a:spcPct val="100000"/>
              </a:lnSpc>
              <a:spcBef>
                <a:spcPts val="240"/>
              </a:spcBef>
              <a:buChar char="–"/>
              <a:tabLst>
                <a:tab pos="173990" algn="l"/>
              </a:tabLst>
            </a:pPr>
            <a:r>
              <a:rPr lang="en-US" sz="2800" spc="-5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Must execute </a:t>
            </a:r>
            <a:r>
              <a:rPr sz="2800" dirty="0">
                <a:cs typeface="Times New Roman"/>
              </a:rPr>
              <a:t>on a </a:t>
            </a:r>
            <a:r>
              <a:rPr sz="2800" spc="-5" dirty="0">
                <a:cs typeface="Times New Roman"/>
              </a:rPr>
              <a:t>machine with </a:t>
            </a:r>
            <a:r>
              <a:rPr sz="2800" dirty="0">
                <a:cs typeface="Times New Roman"/>
              </a:rPr>
              <a:t>a </a:t>
            </a:r>
            <a:r>
              <a:rPr sz="2800" spc="-5" dirty="0">
                <a:cs typeface="Times New Roman"/>
              </a:rPr>
              <a:t>bounded number </a:t>
            </a:r>
            <a:r>
              <a:rPr sz="2800" dirty="0">
                <a:cs typeface="Times New Roman"/>
              </a:rPr>
              <a:t>of</a:t>
            </a:r>
            <a:r>
              <a:rPr sz="2800" spc="65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registers</a:t>
            </a:r>
            <a:endParaRPr sz="2800" dirty="0">
              <a:cs typeface="Times New Roman"/>
            </a:endParaRPr>
          </a:p>
          <a:p>
            <a:pPr marL="173355" indent="-85090">
              <a:lnSpc>
                <a:spcPct val="100000"/>
              </a:lnSpc>
              <a:spcBef>
                <a:spcPts val="240"/>
              </a:spcBef>
              <a:buChar char="–"/>
              <a:tabLst>
                <a:tab pos="173990" algn="l"/>
              </a:tabLst>
            </a:pPr>
            <a:r>
              <a:rPr sz="2800" spc="-5" dirty="0">
                <a:cs typeface="Times New Roman"/>
              </a:rPr>
              <a:t>Two variables </a:t>
            </a:r>
            <a:r>
              <a:rPr sz="2800" dirty="0">
                <a:cs typeface="Times New Roman"/>
              </a:rPr>
              <a:t>can use the </a:t>
            </a:r>
            <a:r>
              <a:rPr sz="2800" spc="-5" dirty="0">
                <a:cs typeface="Times New Roman"/>
              </a:rPr>
              <a:t>same register </a:t>
            </a:r>
            <a:r>
              <a:rPr sz="2800" dirty="0">
                <a:cs typeface="Times New Roman"/>
              </a:rPr>
              <a:t>if </a:t>
            </a:r>
            <a:r>
              <a:rPr sz="2800" spc="-5" dirty="0">
                <a:cs typeface="Times New Roman"/>
              </a:rPr>
              <a:t>they </a:t>
            </a:r>
            <a:r>
              <a:rPr sz="2800" dirty="0">
                <a:cs typeface="Times New Roman"/>
              </a:rPr>
              <a:t>are </a:t>
            </a:r>
            <a:r>
              <a:rPr sz="2800" spc="-5" dirty="0">
                <a:cs typeface="Times New Roman"/>
              </a:rPr>
              <a:t>never </a:t>
            </a:r>
            <a:r>
              <a:rPr sz="2800" dirty="0">
                <a:cs typeface="Times New Roman"/>
              </a:rPr>
              <a:t>in use at the </a:t>
            </a:r>
            <a:r>
              <a:rPr sz="2800" spc="-5" dirty="0">
                <a:cs typeface="Times New Roman"/>
              </a:rPr>
              <a:t>same  time (</a:t>
            </a:r>
            <a:r>
              <a:rPr sz="2800" i="1" spc="-5" dirty="0">
                <a:cs typeface="Times New Roman"/>
              </a:rPr>
              <a:t>i.e, </a:t>
            </a:r>
            <a:r>
              <a:rPr sz="2800" spc="-5" dirty="0">
                <a:cs typeface="Times New Roman"/>
              </a:rPr>
              <a:t>never simultaneously</a:t>
            </a:r>
            <a:r>
              <a:rPr sz="2800" spc="20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live).</a:t>
            </a:r>
            <a:endParaRPr lang="en-US" sz="2800" dirty="0">
              <a:cs typeface="Times New Roman"/>
            </a:endParaRPr>
          </a:p>
          <a:p>
            <a:pPr marL="630555" lvl="1" indent="-85090">
              <a:spcBef>
                <a:spcPts val="240"/>
              </a:spcBef>
              <a:buChar char="–"/>
              <a:tabLst>
                <a:tab pos="173990" algn="l"/>
              </a:tabLst>
            </a:pPr>
            <a:r>
              <a:rPr sz="2800" dirty="0">
                <a:cs typeface="Times New Roman"/>
              </a:rPr>
              <a:t>Register </a:t>
            </a:r>
            <a:r>
              <a:rPr sz="2800" spc="-5" dirty="0">
                <a:cs typeface="Times New Roman"/>
              </a:rPr>
              <a:t>allocation uses liveness</a:t>
            </a:r>
            <a:r>
              <a:rPr sz="2800" spc="55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information</a:t>
            </a:r>
            <a:endParaRPr sz="28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745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Control Flow Graph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48795" y="1690688"/>
            <a:ext cx="5181600" cy="4351338"/>
          </a:xfrm>
        </p:spPr>
        <p:txBody>
          <a:bodyPr/>
          <a:lstStyle/>
          <a:p>
            <a:r>
              <a:rPr lang="en-US" dirty="0"/>
              <a:t>Let’s consider CFG where nodes contain program statement instead of basic block.</a:t>
            </a:r>
          </a:p>
          <a:p>
            <a:r>
              <a:rPr lang="en-US" dirty="0"/>
              <a:t> Example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099534" y="3364575"/>
            <a:ext cx="3768436" cy="271426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a := 0</a:t>
            </a:r>
          </a:p>
          <a:p>
            <a:pPr marL="342900" indent="-342900">
              <a:buAutoNum type="arabicPeriod"/>
            </a:pPr>
            <a:r>
              <a:rPr lang="en-US" sz="2000" dirty="0"/>
              <a:t>L1: b := a + 1</a:t>
            </a:r>
          </a:p>
          <a:p>
            <a:pPr marL="342900" indent="-342900">
              <a:buAutoNum type="arabicPeriod"/>
            </a:pPr>
            <a:r>
              <a:rPr lang="en-US" sz="2000" dirty="0"/>
              <a:t>c:= c + b</a:t>
            </a:r>
          </a:p>
          <a:p>
            <a:pPr marL="342900" indent="-342900">
              <a:buAutoNum type="arabicPeriod"/>
            </a:pPr>
            <a:r>
              <a:rPr lang="en-US" sz="2000" dirty="0"/>
              <a:t>a := b * 2</a:t>
            </a:r>
          </a:p>
          <a:p>
            <a:pPr marL="342900" indent="-342900">
              <a:buAutoNum type="arabicPeriod"/>
            </a:pPr>
            <a:r>
              <a:rPr lang="en-US" sz="2000" dirty="0"/>
              <a:t>if  a &lt; 9 </a:t>
            </a:r>
            <a:r>
              <a:rPr lang="en-US" sz="2000" dirty="0" err="1"/>
              <a:t>goto</a:t>
            </a:r>
            <a:r>
              <a:rPr lang="en-US" sz="2000" dirty="0"/>
              <a:t> L1</a:t>
            </a:r>
          </a:p>
          <a:p>
            <a:pPr marL="342900" indent="-342900">
              <a:buAutoNum type="arabicPeriod"/>
            </a:pPr>
            <a:r>
              <a:rPr lang="en-US" sz="2000" dirty="0"/>
              <a:t>return c </a:t>
            </a:r>
            <a:endParaRPr lang="en-GB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380480" y="1705552"/>
            <a:ext cx="3747691" cy="4399540"/>
            <a:chOff x="7172960" y="1370272"/>
            <a:chExt cx="3747691" cy="4399540"/>
          </a:xfrm>
        </p:grpSpPr>
        <p:sp>
          <p:nvSpPr>
            <p:cNvPr id="10" name="Rectangle 9"/>
            <p:cNvSpPr/>
            <p:nvPr/>
          </p:nvSpPr>
          <p:spPr>
            <a:xfrm>
              <a:off x="8417560" y="3765923"/>
              <a:ext cx="1920240" cy="4032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4.      a = b * 2</a:t>
              </a:r>
              <a:endParaRPr lang="en-GB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172960" y="1370272"/>
              <a:ext cx="3747691" cy="4399540"/>
              <a:chOff x="7172960" y="1370272"/>
              <a:chExt cx="3747691" cy="439954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417560" y="2342730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2.    b = a + 1</a:t>
                </a:r>
                <a:endParaRPr lang="en-GB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37880" y="1661591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1.    a = 0</a:t>
                </a:r>
                <a:endParaRPr lang="en-GB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437880" y="3060179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3.     c = c + b</a:t>
                </a:r>
                <a:endParaRPr lang="en-GB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437880" y="45073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5.       a &lt; 9</a:t>
                </a:r>
                <a:endParaRPr lang="en-GB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72960" y="53665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6. return c</a:t>
                </a:r>
                <a:endParaRPr lang="en-GB" dirty="0"/>
              </a:p>
            </p:txBody>
          </p:sp>
          <p:cxnSp>
            <p:nvCxnSpPr>
              <p:cNvPr id="14" name="Straight Arrow Connector 13"/>
              <p:cNvCxnSpPr>
                <a:endCxn id="8" idx="0"/>
              </p:cNvCxnSpPr>
              <p:nvPr/>
            </p:nvCxnSpPr>
            <p:spPr>
              <a:xfrm>
                <a:off x="9398000" y="1370272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9398000" y="2064816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9398000" y="2743200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9398000" y="346340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9408160" y="418476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12" idx="0"/>
              </p:cNvCxnSpPr>
              <p:nvPr/>
            </p:nvCxnSpPr>
            <p:spPr>
              <a:xfrm flipH="1">
                <a:off x="8133080" y="4910612"/>
                <a:ext cx="1132840" cy="45597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133080" y="488581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  <a:endParaRPr lang="en-GB" dirty="0"/>
              </a:p>
            </p:txBody>
          </p:sp>
          <p:cxnSp>
            <p:nvCxnSpPr>
              <p:cNvPr id="31" name="Elbow Connector 30"/>
              <p:cNvCxnSpPr>
                <a:stCxn id="11" idx="3"/>
                <a:endCxn id="7" idx="3"/>
              </p:cNvCxnSpPr>
              <p:nvPr/>
            </p:nvCxnSpPr>
            <p:spPr>
              <a:xfrm flipH="1" flipV="1">
                <a:off x="10337800" y="2544343"/>
                <a:ext cx="20320" cy="2164657"/>
              </a:xfrm>
              <a:prstGeom prst="bentConnector3">
                <a:avLst>
                  <a:gd name="adj1" fmla="val -3125000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0435133" y="4756747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895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Liveness</a:t>
            </a:r>
            <a:r>
              <a:rPr lang="en-US" dirty="0">
                <a:solidFill>
                  <a:schemeClr val="accent2"/>
                </a:solidFill>
              </a:rPr>
              <a:t> by Example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48795" y="1690688"/>
            <a:ext cx="5181600" cy="4351338"/>
          </a:xfrm>
        </p:spPr>
        <p:txBody>
          <a:bodyPr/>
          <a:lstStyle/>
          <a:p>
            <a:r>
              <a:rPr lang="en-US" dirty="0"/>
              <a:t>Live range of b</a:t>
            </a:r>
          </a:p>
          <a:p>
            <a:pPr lvl="1"/>
            <a:r>
              <a:rPr lang="en-US" dirty="0"/>
              <a:t>Variable b is read in line 4, so b is live on 3-&gt;4 edge</a:t>
            </a:r>
          </a:p>
          <a:p>
            <a:pPr lvl="1"/>
            <a:r>
              <a:rPr lang="en-US" dirty="0"/>
              <a:t>b is also read in line 3, so b is live on (2-&gt;3) edge</a:t>
            </a:r>
          </a:p>
          <a:p>
            <a:pPr lvl="1"/>
            <a:r>
              <a:rPr lang="en-US" dirty="0"/>
              <a:t>Line 2 assigns b, so value of b on edges (1-&gt;2) and (5-&gt;2) are not needed. So b is </a:t>
            </a:r>
            <a:r>
              <a:rPr lang="en-US" b="1" dirty="0"/>
              <a:t>dead </a:t>
            </a:r>
            <a:r>
              <a:rPr lang="en-US" dirty="0"/>
              <a:t>along those edges.</a:t>
            </a:r>
          </a:p>
          <a:p>
            <a:r>
              <a:rPr lang="en-US" dirty="0"/>
              <a:t>b’s live range is (2-&gt;3-&gt;4)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380480" y="1705552"/>
            <a:ext cx="3747691" cy="4399540"/>
            <a:chOff x="7172960" y="1370272"/>
            <a:chExt cx="3747691" cy="4399540"/>
          </a:xfrm>
        </p:grpSpPr>
        <p:sp>
          <p:nvSpPr>
            <p:cNvPr id="10" name="Rectangle 9"/>
            <p:cNvSpPr/>
            <p:nvPr/>
          </p:nvSpPr>
          <p:spPr>
            <a:xfrm>
              <a:off x="8417560" y="3765923"/>
              <a:ext cx="1920240" cy="4032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4.      a = b * 2</a:t>
              </a:r>
              <a:endParaRPr lang="en-GB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172960" y="1370272"/>
              <a:ext cx="3747691" cy="4399540"/>
              <a:chOff x="7172960" y="1370272"/>
              <a:chExt cx="3747691" cy="439954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417560" y="2342730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2.    b = a + 1</a:t>
                </a:r>
                <a:endParaRPr lang="en-GB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37880" y="1661591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1.    a = 0</a:t>
                </a:r>
                <a:endParaRPr lang="en-GB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437880" y="3060179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3.     c = c + b</a:t>
                </a:r>
                <a:endParaRPr lang="en-GB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437880" y="45073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5.       a &lt; 9</a:t>
                </a:r>
                <a:endParaRPr lang="en-GB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72960" y="53665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6. return c</a:t>
                </a:r>
                <a:endParaRPr lang="en-GB" dirty="0"/>
              </a:p>
            </p:txBody>
          </p:sp>
          <p:cxnSp>
            <p:nvCxnSpPr>
              <p:cNvPr id="14" name="Straight Arrow Connector 13"/>
              <p:cNvCxnSpPr>
                <a:endCxn id="8" idx="0"/>
              </p:cNvCxnSpPr>
              <p:nvPr/>
            </p:nvCxnSpPr>
            <p:spPr>
              <a:xfrm>
                <a:off x="9398000" y="1370272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9398000" y="2064816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9398000" y="2743200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9398000" y="346340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9408160" y="418476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12" idx="0"/>
              </p:cNvCxnSpPr>
              <p:nvPr/>
            </p:nvCxnSpPr>
            <p:spPr>
              <a:xfrm flipH="1">
                <a:off x="8133080" y="4910612"/>
                <a:ext cx="1132840" cy="45597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133080" y="488581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  <a:endParaRPr lang="en-GB" dirty="0"/>
              </a:p>
            </p:txBody>
          </p:sp>
          <p:cxnSp>
            <p:nvCxnSpPr>
              <p:cNvPr id="31" name="Elbow Connector 30"/>
              <p:cNvCxnSpPr>
                <a:stCxn id="11" idx="3"/>
                <a:endCxn id="7" idx="3"/>
              </p:cNvCxnSpPr>
              <p:nvPr/>
            </p:nvCxnSpPr>
            <p:spPr>
              <a:xfrm flipH="1" flipV="1">
                <a:off x="10337800" y="2544343"/>
                <a:ext cx="20320" cy="2164657"/>
              </a:xfrm>
              <a:prstGeom prst="bentConnector3">
                <a:avLst>
                  <a:gd name="adj1" fmla="val -3125000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0435133" y="4756747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89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Liveness</a:t>
            </a:r>
            <a:r>
              <a:rPr lang="en-US" dirty="0">
                <a:solidFill>
                  <a:schemeClr val="accent2"/>
                </a:solidFill>
              </a:rPr>
              <a:t> by Example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48795" y="1690688"/>
            <a:ext cx="5181600" cy="4351338"/>
          </a:xfrm>
        </p:spPr>
        <p:txBody>
          <a:bodyPr/>
          <a:lstStyle/>
          <a:p>
            <a:r>
              <a:rPr lang="en-US" dirty="0"/>
              <a:t>Live range of a</a:t>
            </a:r>
          </a:p>
          <a:p>
            <a:pPr lvl="1"/>
            <a:r>
              <a:rPr lang="en-US" dirty="0"/>
              <a:t>(1-&gt;2) and (4-&gt;5-&gt;2)</a:t>
            </a:r>
          </a:p>
          <a:p>
            <a:pPr lvl="1"/>
            <a:r>
              <a:rPr lang="en-US" dirty="0"/>
              <a:t>a is dead on (2-&gt;3-&gt;4)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380480" y="1705552"/>
            <a:ext cx="3747691" cy="4399540"/>
            <a:chOff x="7172960" y="1370272"/>
            <a:chExt cx="3747691" cy="4399540"/>
          </a:xfrm>
        </p:grpSpPr>
        <p:sp>
          <p:nvSpPr>
            <p:cNvPr id="10" name="Rectangle 9"/>
            <p:cNvSpPr/>
            <p:nvPr/>
          </p:nvSpPr>
          <p:spPr>
            <a:xfrm>
              <a:off x="8417560" y="3765923"/>
              <a:ext cx="1920240" cy="4032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4.      a = b * 2</a:t>
              </a:r>
              <a:endParaRPr lang="en-GB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172960" y="1370272"/>
              <a:ext cx="3747691" cy="4399540"/>
              <a:chOff x="7172960" y="1370272"/>
              <a:chExt cx="3747691" cy="439954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417560" y="2342730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2.    b = a + 1</a:t>
                </a:r>
                <a:endParaRPr lang="en-GB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37880" y="1661591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1.    a = 0</a:t>
                </a:r>
                <a:endParaRPr lang="en-GB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437880" y="3060179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3.     c = c + b</a:t>
                </a:r>
                <a:endParaRPr lang="en-GB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437880" y="45073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5.       a &lt; 9</a:t>
                </a:r>
                <a:endParaRPr lang="en-GB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72960" y="53665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6. return c</a:t>
                </a:r>
                <a:endParaRPr lang="en-GB" dirty="0"/>
              </a:p>
            </p:txBody>
          </p:sp>
          <p:cxnSp>
            <p:nvCxnSpPr>
              <p:cNvPr id="14" name="Straight Arrow Connector 13"/>
              <p:cNvCxnSpPr>
                <a:endCxn id="8" idx="0"/>
              </p:cNvCxnSpPr>
              <p:nvPr/>
            </p:nvCxnSpPr>
            <p:spPr>
              <a:xfrm>
                <a:off x="9398000" y="1370272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9398000" y="2064816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9398000" y="2743200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9398000" y="346340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9408160" y="418476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12" idx="0"/>
              </p:cNvCxnSpPr>
              <p:nvPr/>
            </p:nvCxnSpPr>
            <p:spPr>
              <a:xfrm flipH="1">
                <a:off x="8133080" y="4910612"/>
                <a:ext cx="1132840" cy="45597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133080" y="488581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  <a:endParaRPr lang="en-GB" dirty="0"/>
              </a:p>
            </p:txBody>
          </p:sp>
          <p:cxnSp>
            <p:nvCxnSpPr>
              <p:cNvPr id="31" name="Elbow Connector 30"/>
              <p:cNvCxnSpPr>
                <a:stCxn id="11" idx="3"/>
                <a:endCxn id="7" idx="3"/>
              </p:cNvCxnSpPr>
              <p:nvPr/>
            </p:nvCxnSpPr>
            <p:spPr>
              <a:xfrm flipH="1" flipV="1">
                <a:off x="10337800" y="2544343"/>
                <a:ext cx="20320" cy="2164657"/>
              </a:xfrm>
              <a:prstGeom prst="bentConnector3">
                <a:avLst>
                  <a:gd name="adj1" fmla="val -3125000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0435133" y="4756747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480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Terminology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59016" y="1566429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Flow graph terms</a:t>
            </a:r>
          </a:p>
          <a:p>
            <a:pPr lvl="1"/>
            <a:r>
              <a:rPr lang="en-US" sz="2200" spc="5" dirty="0">
                <a:cs typeface="Times New Roman"/>
              </a:rPr>
              <a:t>A </a:t>
            </a:r>
            <a:r>
              <a:rPr lang="en-US" sz="2200" dirty="0">
                <a:cs typeface="Times New Roman"/>
              </a:rPr>
              <a:t>CFG node has </a:t>
            </a:r>
            <a:r>
              <a:rPr lang="en-US" sz="2200" b="1" spc="-5" dirty="0">
                <a:solidFill>
                  <a:srgbClr val="024CD6"/>
                </a:solidFill>
                <a:cs typeface="Times New Roman"/>
              </a:rPr>
              <a:t>out-edges </a:t>
            </a:r>
            <a:r>
              <a:rPr lang="en-US" sz="2200" spc="-5" dirty="0">
                <a:cs typeface="Times New Roman"/>
              </a:rPr>
              <a:t>that lead </a:t>
            </a:r>
            <a:r>
              <a:rPr lang="en-US" sz="2200" dirty="0">
                <a:cs typeface="Times New Roman"/>
              </a:rPr>
              <a:t>to </a:t>
            </a:r>
            <a:r>
              <a:rPr lang="en-US" sz="2200" b="1" spc="-5" dirty="0">
                <a:solidFill>
                  <a:srgbClr val="024CD6"/>
                </a:solidFill>
                <a:cs typeface="Times New Roman"/>
              </a:rPr>
              <a:t>successor </a:t>
            </a:r>
            <a:r>
              <a:rPr lang="en-US" sz="2200" spc="-5" dirty="0">
                <a:cs typeface="Times New Roman"/>
              </a:rPr>
              <a:t>nodes </a:t>
            </a:r>
            <a:r>
              <a:rPr lang="en-US" sz="2200" dirty="0">
                <a:cs typeface="Times New Roman"/>
              </a:rPr>
              <a:t>and </a:t>
            </a:r>
            <a:r>
              <a:rPr lang="en-US" sz="2200" b="1" dirty="0">
                <a:solidFill>
                  <a:srgbClr val="024CD6"/>
                </a:solidFill>
                <a:cs typeface="Times New Roman"/>
              </a:rPr>
              <a:t>in-edges </a:t>
            </a:r>
            <a:r>
              <a:rPr lang="en-US" sz="2200" spc="-5" dirty="0">
                <a:cs typeface="Times New Roman"/>
              </a:rPr>
              <a:t>that  come </a:t>
            </a:r>
            <a:r>
              <a:rPr lang="en-US" sz="2200" dirty="0">
                <a:cs typeface="Times New Roman"/>
              </a:rPr>
              <a:t>from </a:t>
            </a:r>
            <a:r>
              <a:rPr lang="en-US" sz="2200" b="1" spc="-5" dirty="0">
                <a:solidFill>
                  <a:srgbClr val="024CD6"/>
                </a:solidFill>
                <a:cs typeface="Times New Roman"/>
              </a:rPr>
              <a:t>predecessor </a:t>
            </a:r>
            <a:r>
              <a:rPr lang="en-US" sz="2200" spc="-5" dirty="0">
                <a:cs typeface="Times New Roman"/>
              </a:rPr>
              <a:t>nodes</a:t>
            </a:r>
          </a:p>
          <a:p>
            <a:pPr lvl="1"/>
            <a:r>
              <a:rPr lang="en-US" sz="2200" dirty="0" err="1">
                <a:cs typeface="Times New Roman"/>
              </a:rPr>
              <a:t>pred</a:t>
            </a:r>
            <a:r>
              <a:rPr lang="en-US" sz="2200" dirty="0">
                <a:cs typeface="Times New Roman"/>
              </a:rPr>
              <a:t>[n] is the set of all predecessors of node n	</a:t>
            </a:r>
          </a:p>
          <a:p>
            <a:pPr lvl="1"/>
            <a:r>
              <a:rPr lang="en-US" sz="2200" dirty="0" err="1">
                <a:cs typeface="Times New Roman"/>
              </a:rPr>
              <a:t>succ</a:t>
            </a:r>
            <a:r>
              <a:rPr lang="en-US" sz="2200" dirty="0">
                <a:cs typeface="Times New Roman"/>
              </a:rPr>
              <a:t>[n] is the set of all successors of node n</a:t>
            </a:r>
          </a:p>
          <a:p>
            <a:pPr marL="0" indent="0">
              <a:buNone/>
            </a:pPr>
            <a:endParaRPr lang="en-US" sz="2200" dirty="0">
              <a:cs typeface="Times New Roman"/>
            </a:endParaRPr>
          </a:p>
          <a:p>
            <a:endParaRPr lang="en-US" sz="2200" dirty="0">
              <a:cs typeface="Times New Roman"/>
            </a:endParaRPr>
          </a:p>
          <a:p>
            <a:pPr lvl="1"/>
            <a:endParaRPr lang="en-US" sz="22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380480" y="1705552"/>
            <a:ext cx="3747691" cy="4399540"/>
            <a:chOff x="7172960" y="1370272"/>
            <a:chExt cx="3747691" cy="4399540"/>
          </a:xfrm>
        </p:grpSpPr>
        <p:sp>
          <p:nvSpPr>
            <p:cNvPr id="10" name="Rectangle 9"/>
            <p:cNvSpPr/>
            <p:nvPr/>
          </p:nvSpPr>
          <p:spPr>
            <a:xfrm>
              <a:off x="8417560" y="3765923"/>
              <a:ext cx="1920240" cy="4032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4.      a = b * 2</a:t>
              </a:r>
              <a:endParaRPr lang="en-GB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172960" y="1370272"/>
              <a:ext cx="3747691" cy="4399540"/>
              <a:chOff x="7172960" y="1370272"/>
              <a:chExt cx="3747691" cy="439954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417560" y="2342730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2.    b = a + 1</a:t>
                </a:r>
                <a:endParaRPr lang="en-GB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37880" y="1661591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1.    a = 0</a:t>
                </a:r>
                <a:endParaRPr lang="en-GB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437880" y="3060179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3.     c = c + b</a:t>
                </a:r>
                <a:endParaRPr lang="en-GB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437880" y="45073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5.       a &lt; 9</a:t>
                </a:r>
                <a:endParaRPr lang="en-GB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72960" y="5366587"/>
                <a:ext cx="1920240" cy="403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6. return c</a:t>
                </a:r>
                <a:endParaRPr lang="en-GB" dirty="0"/>
              </a:p>
            </p:txBody>
          </p:sp>
          <p:cxnSp>
            <p:nvCxnSpPr>
              <p:cNvPr id="14" name="Straight Arrow Connector 13"/>
              <p:cNvCxnSpPr>
                <a:endCxn id="8" idx="0"/>
              </p:cNvCxnSpPr>
              <p:nvPr/>
            </p:nvCxnSpPr>
            <p:spPr>
              <a:xfrm>
                <a:off x="9398000" y="1370272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9398000" y="2064816"/>
                <a:ext cx="0" cy="2913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9398000" y="2743200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9398000" y="346340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9408160" y="4184764"/>
                <a:ext cx="0" cy="3251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12" idx="0"/>
              </p:cNvCxnSpPr>
              <p:nvPr/>
            </p:nvCxnSpPr>
            <p:spPr>
              <a:xfrm flipH="1">
                <a:off x="8133080" y="4910612"/>
                <a:ext cx="1132840" cy="45597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133080" y="488581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  <a:endParaRPr lang="en-GB" dirty="0"/>
              </a:p>
            </p:txBody>
          </p:sp>
          <p:cxnSp>
            <p:nvCxnSpPr>
              <p:cNvPr id="31" name="Elbow Connector 30"/>
              <p:cNvCxnSpPr>
                <a:stCxn id="11" idx="3"/>
                <a:endCxn id="7" idx="3"/>
              </p:cNvCxnSpPr>
              <p:nvPr/>
            </p:nvCxnSpPr>
            <p:spPr>
              <a:xfrm flipH="1" flipV="1">
                <a:off x="10337800" y="2544343"/>
                <a:ext cx="20320" cy="2164657"/>
              </a:xfrm>
              <a:prstGeom prst="bentConnector3">
                <a:avLst>
                  <a:gd name="adj1" fmla="val -3125000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0435133" y="4756747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  <a:endParaRPr lang="en-GB" dirty="0"/>
              </a:p>
            </p:txBody>
          </p:sp>
        </p:grpSp>
      </p:grpSp>
      <p:sp>
        <p:nvSpPr>
          <p:cNvPr id="21" name="object 6"/>
          <p:cNvSpPr txBox="1"/>
          <p:nvPr/>
        </p:nvSpPr>
        <p:spPr>
          <a:xfrm>
            <a:off x="1057656" y="4492685"/>
            <a:ext cx="4230624" cy="1502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b="1" spc="-5" dirty="0">
                <a:latin typeface="Times New Roman"/>
                <a:cs typeface="Times New Roman"/>
              </a:rPr>
              <a:t>Examples</a:t>
            </a:r>
            <a:endParaRPr dirty="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240"/>
              </a:spcBef>
              <a:tabLst>
                <a:tab pos="1477645" algn="l"/>
              </a:tabLst>
            </a:pPr>
            <a:r>
              <a:rPr dirty="0">
                <a:latin typeface="Times New Roman"/>
                <a:cs typeface="Times New Roman"/>
              </a:rPr>
              <a:t>–  </a:t>
            </a:r>
            <a:r>
              <a:rPr sz="2000" spc="-5" dirty="0">
                <a:cs typeface="Times New Roman"/>
              </a:rPr>
              <a:t>Out-edges </a:t>
            </a:r>
            <a:r>
              <a:rPr sz="2000" dirty="0">
                <a:cs typeface="Times New Roman"/>
              </a:rPr>
              <a:t>of</a:t>
            </a:r>
            <a:r>
              <a:rPr sz="2000" spc="-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node 5:</a:t>
            </a:r>
            <a:r>
              <a:rPr lang="en-US" sz="2000" dirty="0">
                <a:cs typeface="Times New Roman"/>
              </a:rPr>
              <a:t> </a:t>
            </a:r>
            <a:r>
              <a:rPr sz="2000" spc="7" baseline="2777" dirty="0">
                <a:cs typeface="Times New Roman"/>
              </a:rPr>
              <a:t>(5</a:t>
            </a:r>
            <a:r>
              <a:rPr spc="7" baseline="2777" dirty="0">
                <a:latin typeface="Symbol"/>
                <a:cs typeface="Symbol"/>
              </a:rPr>
              <a:t></a:t>
            </a:r>
            <a:r>
              <a:rPr sz="2000" spc="7" baseline="2777" dirty="0">
                <a:cs typeface="Times New Roman"/>
              </a:rPr>
              <a:t>6) </a:t>
            </a:r>
            <a:r>
              <a:rPr sz="2000" baseline="2777" dirty="0">
                <a:cs typeface="Times New Roman"/>
              </a:rPr>
              <a:t>and</a:t>
            </a:r>
            <a:r>
              <a:rPr sz="2000" spc="-127" baseline="2777" dirty="0">
                <a:cs typeface="Times New Roman"/>
              </a:rPr>
              <a:t> </a:t>
            </a:r>
            <a:r>
              <a:rPr sz="2000" spc="-7" baseline="2777" dirty="0">
                <a:cs typeface="Times New Roman"/>
              </a:rPr>
              <a:t>(5</a:t>
            </a:r>
            <a:r>
              <a:rPr spc="-7" baseline="2777" dirty="0">
                <a:latin typeface="Symbol"/>
                <a:cs typeface="Symbol"/>
              </a:rPr>
              <a:t></a:t>
            </a:r>
            <a:r>
              <a:rPr sz="2000" spc="-7" baseline="2777" dirty="0">
                <a:cs typeface="Times New Roman"/>
              </a:rPr>
              <a:t>2)</a:t>
            </a:r>
            <a:endParaRPr sz="2000" baseline="2777" dirty="0"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cs typeface="Times New Roman"/>
              </a:rPr>
              <a:t>–  </a:t>
            </a:r>
            <a:r>
              <a:rPr sz="2000" spc="-5" dirty="0">
                <a:cs typeface="Times New Roman"/>
              </a:rPr>
              <a:t>succ[5] </a:t>
            </a:r>
            <a:r>
              <a:rPr sz="2000" dirty="0">
                <a:cs typeface="Times New Roman"/>
              </a:rPr>
              <a:t>= </a:t>
            </a:r>
            <a:r>
              <a:rPr sz="2000" spc="9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{2,6}</a:t>
            </a:r>
            <a:endParaRPr sz="2000" dirty="0"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cs typeface="Times New Roman"/>
              </a:rPr>
              <a:t>–  </a:t>
            </a:r>
            <a:r>
              <a:rPr sz="2000" spc="-5" dirty="0">
                <a:cs typeface="Times New Roman"/>
              </a:rPr>
              <a:t>pred[5] </a:t>
            </a:r>
            <a:r>
              <a:rPr sz="2000" dirty="0">
                <a:cs typeface="Times New Roman"/>
              </a:rPr>
              <a:t>= </a:t>
            </a:r>
            <a:r>
              <a:rPr sz="2000" spc="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{4}</a:t>
            </a:r>
          </a:p>
          <a:p>
            <a:pPr marL="103505">
              <a:lnSpc>
                <a:spcPts val="1195"/>
              </a:lnSpc>
              <a:spcBef>
                <a:spcPts val="240"/>
              </a:spcBef>
            </a:pPr>
            <a:r>
              <a:rPr sz="2000" dirty="0">
                <a:cs typeface="Times New Roman"/>
              </a:rPr>
              <a:t>–  </a:t>
            </a:r>
            <a:r>
              <a:rPr sz="2000" spc="-5" dirty="0">
                <a:cs typeface="Times New Roman"/>
              </a:rPr>
              <a:t>pred[2] </a:t>
            </a:r>
            <a:r>
              <a:rPr sz="2000" dirty="0">
                <a:cs typeface="Times New Roman"/>
              </a:rPr>
              <a:t>= </a:t>
            </a:r>
            <a:r>
              <a:rPr sz="2000" spc="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{1,5}</a:t>
            </a:r>
            <a:endParaRPr sz="2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902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1776</TotalTime>
  <Words>2046</Words>
  <Application>Microsoft Macintosh PowerPoint</Application>
  <PresentationFormat>Widescreen</PresentationFormat>
  <Paragraphs>390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Data Flow Analysis</vt:lpstr>
      <vt:lpstr>Data flow analysis</vt:lpstr>
      <vt:lpstr>Data flow analysis</vt:lpstr>
      <vt:lpstr>Example 1: Liveness Analysis</vt:lpstr>
      <vt:lpstr>Liveness Analysis</vt:lpstr>
      <vt:lpstr>Control Flow Graph</vt:lpstr>
      <vt:lpstr>Liveness by Example</vt:lpstr>
      <vt:lpstr>Liveness by Example</vt:lpstr>
      <vt:lpstr>Terminology</vt:lpstr>
      <vt:lpstr>Uses and Defs</vt:lpstr>
      <vt:lpstr>The Flow of Liveness</vt:lpstr>
      <vt:lpstr>Liveness at Nodes</vt:lpstr>
      <vt:lpstr>Computing Liveness</vt:lpstr>
      <vt:lpstr>Solving Dataflow Equation</vt:lpstr>
      <vt:lpstr>Computing Liveness Example</vt:lpstr>
      <vt:lpstr>Iterating Backwards: Converges Faster</vt:lpstr>
      <vt:lpstr>Liveness Example: Round1</vt:lpstr>
      <vt:lpstr>Liveness Example: Round1</vt:lpstr>
      <vt:lpstr>Liveness Example: Round1</vt:lpstr>
      <vt:lpstr>Conservative Approximation</vt:lpstr>
      <vt:lpstr>Conservative Approximation</vt:lpstr>
      <vt:lpstr>Conservative Approximation</vt:lpstr>
      <vt:lpstr>Need for approximation</vt:lpstr>
      <vt:lpstr>Liveness Analysis Example Summary</vt:lpstr>
      <vt:lpstr>Example 2: Reaching Definition</vt:lpstr>
      <vt:lpstr>Computing Reaching Definition</vt:lpstr>
      <vt:lpstr>Data-flow equations for Reaching Definition</vt:lpstr>
      <vt:lpstr>Recall Liveness Analysis</vt:lpstr>
      <vt:lpstr>Direction of Flow</vt:lpstr>
      <vt:lpstr>Data-Flow Equation for reaching definition</vt:lpstr>
      <vt:lpstr>Available Expression</vt:lpstr>
      <vt:lpstr>Available Expression for CSE</vt:lpstr>
      <vt:lpstr>Must vs. May analysis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 Analysis</dc:title>
  <dc:creator>Baishakhi Ray</dc:creator>
  <cp:lastModifiedBy>Microsoft Office User</cp:lastModifiedBy>
  <cp:revision>149</cp:revision>
  <dcterms:created xsi:type="dcterms:W3CDTF">2016-08-29T01:27:54Z</dcterms:created>
  <dcterms:modified xsi:type="dcterms:W3CDTF">2018-01-25T01:44:52Z</dcterms:modified>
</cp:coreProperties>
</file>