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40" r:id="rId5"/>
    <p:sldId id="543" r:id="rId6"/>
    <p:sldId id="542" r:id="rId7"/>
    <p:sldId id="541" r:id="rId8"/>
    <p:sldId id="548" r:id="rId9"/>
    <p:sldId id="546" r:id="rId10"/>
    <p:sldId id="545" r:id="rId11"/>
    <p:sldId id="547" r:id="rId12"/>
    <p:sldId id="551" r:id="rId13"/>
    <p:sldId id="55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9379F9-2A0E-4058-9897-9EF8F5B48ADA}">
          <p14:sldIdLst>
            <p14:sldId id="540"/>
            <p14:sldId id="543"/>
            <p14:sldId id="542"/>
            <p14:sldId id="541"/>
            <p14:sldId id="548"/>
            <p14:sldId id="546"/>
            <p14:sldId id="545"/>
            <p14:sldId id="547"/>
            <p14:sldId id="551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0F"/>
    <a:srgbClr val="002A92"/>
    <a:srgbClr val="008BBF"/>
    <a:srgbClr val="D73A2C"/>
    <a:srgbClr val="FEF8F2"/>
    <a:srgbClr val="ADDCFF"/>
    <a:srgbClr val="75D8E9"/>
    <a:srgbClr val="001A66"/>
    <a:srgbClr val="58A6B5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>
      <p:cViewPr varScale="1">
        <p:scale>
          <a:sx n="65" d="100"/>
          <a:sy n="65" d="100"/>
        </p:scale>
        <p:origin x="942" y="78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[Data.xlsx]Sheet1!PivotTable2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Total Revenue Vs Total Expenditure Vs SKU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Sum of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Sheet1!$A$26:$A$43</c:f>
              <c:strCache>
                <c:ptCount val="18"/>
                <c:pt idx="0">
                  <c:v>Saree</c:v>
                </c:pt>
                <c:pt idx="1">
                  <c:v>Bed Sheet</c:v>
                </c:pt>
                <c:pt idx="2">
                  <c:v>Kurti</c:v>
                </c:pt>
                <c:pt idx="3">
                  <c:v>Dohar</c:v>
                </c:pt>
                <c:pt idx="4">
                  <c:v>Women Night Dress</c:v>
                </c:pt>
                <c:pt idx="5">
                  <c:v>Ankle Length Leggings</c:v>
                </c:pt>
                <c:pt idx="6">
                  <c:v>Men's Shorts</c:v>
                </c:pt>
                <c:pt idx="7">
                  <c:v>Plazzo</c:v>
                </c:pt>
                <c:pt idx="8">
                  <c:v>Men's T-Shirts</c:v>
                </c:pt>
                <c:pt idx="9">
                  <c:v>Ladies Shorts</c:v>
                </c:pt>
                <c:pt idx="10">
                  <c:v>Pencil Pant</c:v>
                </c:pt>
                <c:pt idx="11">
                  <c:v>Top</c:v>
                </c:pt>
                <c:pt idx="12">
                  <c:v>Kurti Pant</c:v>
                </c:pt>
                <c:pt idx="13">
                  <c:v>Cotswool</c:v>
                </c:pt>
                <c:pt idx="14">
                  <c:v>Straight Pant</c:v>
                </c:pt>
                <c:pt idx="15">
                  <c:v>Blouse</c:v>
                </c:pt>
                <c:pt idx="16">
                  <c:v>Petticote</c:v>
                </c:pt>
                <c:pt idx="17">
                  <c:v>Shrugs</c:v>
                </c:pt>
              </c:strCache>
            </c:strRef>
          </c:cat>
          <c:val>
            <c:numRef>
              <c:f>Sheet1!$B$26:$B$43</c:f>
              <c:numCache>
                <c:formatCode>"₹"\ #,##0.00</c:formatCode>
                <c:ptCount val="18"/>
                <c:pt idx="0">
                  <c:v>103165.78</c:v>
                </c:pt>
                <c:pt idx="1">
                  <c:v>56341.52</c:v>
                </c:pt>
                <c:pt idx="2">
                  <c:v>26228.159999999996</c:v>
                </c:pt>
                <c:pt idx="3">
                  <c:v>17420.04</c:v>
                </c:pt>
                <c:pt idx="4">
                  <c:v>16555.18</c:v>
                </c:pt>
                <c:pt idx="5">
                  <c:v>11384.939999999999</c:v>
                </c:pt>
                <c:pt idx="6">
                  <c:v>9050.4600000000009</c:v>
                </c:pt>
                <c:pt idx="7">
                  <c:v>2914.67</c:v>
                </c:pt>
                <c:pt idx="8">
                  <c:v>2439.9899999999998</c:v>
                </c:pt>
                <c:pt idx="9">
                  <c:v>2430</c:v>
                </c:pt>
                <c:pt idx="10">
                  <c:v>1870</c:v>
                </c:pt>
                <c:pt idx="11">
                  <c:v>1859.05</c:v>
                </c:pt>
                <c:pt idx="12">
                  <c:v>1589.42</c:v>
                </c:pt>
                <c:pt idx="13">
                  <c:v>966.66000000000008</c:v>
                </c:pt>
                <c:pt idx="14">
                  <c:v>864</c:v>
                </c:pt>
                <c:pt idx="15">
                  <c:v>760.02</c:v>
                </c:pt>
                <c:pt idx="16">
                  <c:v>450</c:v>
                </c:pt>
                <c:pt idx="17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4-47BC-BB00-F6B84D9B68D5}"/>
            </c:ext>
          </c:extLst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Sum of Expenditure</c:v>
                </c:pt>
              </c:strCache>
            </c:strRef>
          </c:tx>
          <c:spPr>
            <a:solidFill>
              <a:srgbClr val="008BBF"/>
            </a:solidFill>
            <a:ln>
              <a:noFill/>
            </a:ln>
            <a:effectLst/>
          </c:spPr>
          <c:invertIfNegative val="0"/>
          <c:cat>
            <c:strRef>
              <c:f>Sheet1!$A$26:$A$43</c:f>
              <c:strCache>
                <c:ptCount val="18"/>
                <c:pt idx="0">
                  <c:v>Saree</c:v>
                </c:pt>
                <c:pt idx="1">
                  <c:v>Bed Sheet</c:v>
                </c:pt>
                <c:pt idx="2">
                  <c:v>Kurti</c:v>
                </c:pt>
                <c:pt idx="3">
                  <c:v>Dohar</c:v>
                </c:pt>
                <c:pt idx="4">
                  <c:v>Women Night Dress</c:v>
                </c:pt>
                <c:pt idx="5">
                  <c:v>Ankle Length Leggings</c:v>
                </c:pt>
                <c:pt idx="6">
                  <c:v>Men's Shorts</c:v>
                </c:pt>
                <c:pt idx="7">
                  <c:v>Plazzo</c:v>
                </c:pt>
                <c:pt idx="8">
                  <c:v>Men's T-Shirts</c:v>
                </c:pt>
                <c:pt idx="9">
                  <c:v>Ladies Shorts</c:v>
                </c:pt>
                <c:pt idx="10">
                  <c:v>Pencil Pant</c:v>
                </c:pt>
                <c:pt idx="11">
                  <c:v>Top</c:v>
                </c:pt>
                <c:pt idx="12">
                  <c:v>Kurti Pant</c:v>
                </c:pt>
                <c:pt idx="13">
                  <c:v>Cotswool</c:v>
                </c:pt>
                <c:pt idx="14">
                  <c:v>Straight Pant</c:v>
                </c:pt>
                <c:pt idx="15">
                  <c:v>Blouse</c:v>
                </c:pt>
                <c:pt idx="16">
                  <c:v>Petticote</c:v>
                </c:pt>
                <c:pt idx="17">
                  <c:v>Shrugs</c:v>
                </c:pt>
              </c:strCache>
            </c:strRef>
          </c:cat>
          <c:val>
            <c:numRef>
              <c:f>Sheet1!$C$26:$C$43</c:f>
              <c:numCache>
                <c:formatCode>"₹"\ #,##0.00</c:formatCode>
                <c:ptCount val="18"/>
                <c:pt idx="0">
                  <c:v>104240.12</c:v>
                </c:pt>
                <c:pt idx="1">
                  <c:v>51583.819999999992</c:v>
                </c:pt>
                <c:pt idx="2">
                  <c:v>43316.319999999985</c:v>
                </c:pt>
                <c:pt idx="3">
                  <c:v>13975</c:v>
                </c:pt>
                <c:pt idx="4">
                  <c:v>24434.479999999996</c:v>
                </c:pt>
                <c:pt idx="5">
                  <c:v>20121.349999999999</c:v>
                </c:pt>
                <c:pt idx="6">
                  <c:v>9500.2000000000007</c:v>
                </c:pt>
                <c:pt idx="7">
                  <c:v>5248.57</c:v>
                </c:pt>
                <c:pt idx="8">
                  <c:v>2583</c:v>
                </c:pt>
                <c:pt idx="9">
                  <c:v>3946.3999999999996</c:v>
                </c:pt>
                <c:pt idx="10">
                  <c:v>1685.52</c:v>
                </c:pt>
                <c:pt idx="11">
                  <c:v>2479.62</c:v>
                </c:pt>
                <c:pt idx="12">
                  <c:v>4571.3600000000006</c:v>
                </c:pt>
                <c:pt idx="13">
                  <c:v>0</c:v>
                </c:pt>
                <c:pt idx="14">
                  <c:v>1006.53</c:v>
                </c:pt>
                <c:pt idx="15">
                  <c:v>540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24-47BC-BB00-F6B84D9B6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677152"/>
        <c:axId val="937680992"/>
      </c:barChart>
      <c:catAx>
        <c:axId val="93767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680992"/>
        <c:crosses val="autoZero"/>
        <c:auto val="1"/>
        <c:lblAlgn val="ctr"/>
        <c:lblOffset val="100"/>
        <c:noMultiLvlLbl val="0"/>
      </c:catAx>
      <c:valAx>
        <c:axId val="93768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67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[Data.xlsx]Sheet2!PivotTable2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Profit Margin Per Categories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Sheet2!$A$4:$A$21</c:f>
              <c:strCache>
                <c:ptCount val="18"/>
                <c:pt idx="0">
                  <c:v>Shrugs</c:v>
                </c:pt>
                <c:pt idx="1">
                  <c:v>Cotswool</c:v>
                </c:pt>
                <c:pt idx="2">
                  <c:v>Men's T-Shirts</c:v>
                </c:pt>
                <c:pt idx="3">
                  <c:v>Ladies Shorts</c:v>
                </c:pt>
                <c:pt idx="4">
                  <c:v>Kurti</c:v>
                </c:pt>
                <c:pt idx="5">
                  <c:v>Petticote</c:v>
                </c:pt>
                <c:pt idx="6">
                  <c:v>Straight Pant</c:v>
                </c:pt>
                <c:pt idx="7">
                  <c:v>Bed Sheet</c:v>
                </c:pt>
                <c:pt idx="8">
                  <c:v>Plazzo</c:v>
                </c:pt>
                <c:pt idx="9">
                  <c:v>Ankle Length Leggings</c:v>
                </c:pt>
                <c:pt idx="10">
                  <c:v>Top</c:v>
                </c:pt>
                <c:pt idx="11">
                  <c:v>Pencil Pant</c:v>
                </c:pt>
                <c:pt idx="12">
                  <c:v>Saree</c:v>
                </c:pt>
                <c:pt idx="13">
                  <c:v>Women Night Dress</c:v>
                </c:pt>
                <c:pt idx="14">
                  <c:v>Blouse</c:v>
                </c:pt>
                <c:pt idx="15">
                  <c:v>Dohar</c:v>
                </c:pt>
                <c:pt idx="16">
                  <c:v>Kurti Pant</c:v>
                </c:pt>
                <c:pt idx="17">
                  <c:v>Men's Shorts</c:v>
                </c:pt>
              </c:strCache>
            </c:strRef>
          </c:cat>
          <c:val>
            <c:numRef>
              <c:f>Sheet2!$B$4:$B$21</c:f>
              <c:numCache>
                <c:formatCode>0%</c:formatCode>
                <c:ptCount val="18"/>
                <c:pt idx="0">
                  <c:v>5.5200000000000048E-2</c:v>
                </c:pt>
                <c:pt idx="1">
                  <c:v>6.8959096269629525E-2</c:v>
                </c:pt>
                <c:pt idx="2">
                  <c:v>8.4937716231582513E-2</c:v>
                </c:pt>
                <c:pt idx="3">
                  <c:v>0.12249786205203732</c:v>
                </c:pt>
                <c:pt idx="4">
                  <c:v>0.19924626500767897</c:v>
                </c:pt>
                <c:pt idx="5">
                  <c:v>0.22</c:v>
                </c:pt>
                <c:pt idx="6">
                  <c:v>0.22335648148148149</c:v>
                </c:pt>
                <c:pt idx="7">
                  <c:v>0.22444744382696613</c:v>
                </c:pt>
                <c:pt idx="8">
                  <c:v>0.24405854751825123</c:v>
                </c:pt>
                <c:pt idx="9">
                  <c:v>0.24684901979074358</c:v>
                </c:pt>
                <c:pt idx="10">
                  <c:v>0.24829799136870329</c:v>
                </c:pt>
                <c:pt idx="11">
                  <c:v>0.24887700534759352</c:v>
                </c:pt>
                <c:pt idx="12">
                  <c:v>0.25423733150894889</c:v>
                </c:pt>
                <c:pt idx="13">
                  <c:v>0.28555258282389112</c:v>
                </c:pt>
                <c:pt idx="14">
                  <c:v>0.28949238177942682</c:v>
                </c:pt>
                <c:pt idx="15">
                  <c:v>0.28988104570346751</c:v>
                </c:pt>
                <c:pt idx="16">
                  <c:v>0.35419753414404254</c:v>
                </c:pt>
                <c:pt idx="17">
                  <c:v>0.35502475119165616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E-4901-A8CC-B016BC1BBB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64517743"/>
        <c:axId val="764513423"/>
      </c:barChart>
      <c:catAx>
        <c:axId val="764517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513423"/>
        <c:crosses val="autoZero"/>
        <c:auto val="1"/>
        <c:lblAlgn val="ctr"/>
        <c:lblOffset val="100"/>
        <c:noMultiLvlLbl val="0"/>
      </c:catAx>
      <c:valAx>
        <c:axId val="764513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51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[Data.xlsx]Turnover!PivotTable7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Inventory</a:t>
            </a:r>
            <a:r>
              <a:rPr lang="en-IN" baseline="0"/>
              <a:t> Inflow, Outflow and Turnover Rate Overview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Turnover!$B$137</c:f>
              <c:strCache>
                <c:ptCount val="1"/>
                <c:pt idx="0">
                  <c:v>Sum of Inward quantity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Turnover!$A$138:$A$156</c:f>
              <c:strCache>
                <c:ptCount val="18"/>
                <c:pt idx="0">
                  <c:v>Saree</c:v>
                </c:pt>
                <c:pt idx="1">
                  <c:v>Women Night Dress</c:v>
                </c:pt>
                <c:pt idx="2">
                  <c:v>Bed Sheet</c:v>
                </c:pt>
                <c:pt idx="3">
                  <c:v>Ankle Length Leggings</c:v>
                </c:pt>
                <c:pt idx="4">
                  <c:v>Men's Shorts</c:v>
                </c:pt>
                <c:pt idx="5">
                  <c:v>Kurti</c:v>
                </c:pt>
                <c:pt idx="6">
                  <c:v>Plazzo</c:v>
                </c:pt>
                <c:pt idx="7">
                  <c:v>Ladies Shorts</c:v>
                </c:pt>
                <c:pt idx="8">
                  <c:v>Dohar</c:v>
                </c:pt>
                <c:pt idx="9">
                  <c:v>Kurti Pant</c:v>
                </c:pt>
                <c:pt idx="10">
                  <c:v>Top</c:v>
                </c:pt>
                <c:pt idx="11">
                  <c:v>Pencil Pant</c:v>
                </c:pt>
                <c:pt idx="12">
                  <c:v>Men's T-Shirts</c:v>
                </c:pt>
                <c:pt idx="13">
                  <c:v>Blouse</c:v>
                </c:pt>
                <c:pt idx="14">
                  <c:v>Petticote</c:v>
                </c:pt>
                <c:pt idx="15">
                  <c:v>Straight Pant</c:v>
                </c:pt>
                <c:pt idx="16">
                  <c:v>Shrugs</c:v>
                </c:pt>
                <c:pt idx="17">
                  <c:v>Cotswool</c:v>
                </c:pt>
              </c:strCache>
            </c:strRef>
          </c:cat>
          <c:val>
            <c:numRef>
              <c:f>Turnover!$B$138:$B$156</c:f>
              <c:numCache>
                <c:formatCode>0</c:formatCode>
                <c:ptCount val="18"/>
                <c:pt idx="0">
                  <c:v>189</c:v>
                </c:pt>
                <c:pt idx="1">
                  <c:v>146</c:v>
                </c:pt>
                <c:pt idx="2">
                  <c:v>140</c:v>
                </c:pt>
                <c:pt idx="3">
                  <c:v>119</c:v>
                </c:pt>
                <c:pt idx="4">
                  <c:v>108</c:v>
                </c:pt>
                <c:pt idx="5">
                  <c:v>96</c:v>
                </c:pt>
                <c:pt idx="6">
                  <c:v>33</c:v>
                </c:pt>
                <c:pt idx="7">
                  <c:v>25</c:v>
                </c:pt>
                <c:pt idx="8">
                  <c:v>25</c:v>
                </c:pt>
                <c:pt idx="9">
                  <c:v>22</c:v>
                </c:pt>
                <c:pt idx="10">
                  <c:v>11</c:v>
                </c:pt>
                <c:pt idx="11">
                  <c:v>7</c:v>
                </c:pt>
                <c:pt idx="12">
                  <c:v>7</c:v>
                </c:pt>
                <c:pt idx="13">
                  <c:v>6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C4-42B2-B9F5-884914DC9DFF}"/>
            </c:ext>
          </c:extLst>
        </c:ser>
        <c:ser>
          <c:idx val="1"/>
          <c:order val="1"/>
          <c:tx>
            <c:strRef>
              <c:f>Turnover!$C$137</c:f>
              <c:strCache>
                <c:ptCount val="1"/>
                <c:pt idx="0">
                  <c:v>Sum of Outward quantity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Turnover!$A$138:$A$156</c:f>
              <c:strCache>
                <c:ptCount val="18"/>
                <c:pt idx="0">
                  <c:v>Saree</c:v>
                </c:pt>
                <c:pt idx="1">
                  <c:v>Women Night Dress</c:v>
                </c:pt>
                <c:pt idx="2">
                  <c:v>Bed Sheet</c:v>
                </c:pt>
                <c:pt idx="3">
                  <c:v>Ankle Length Leggings</c:v>
                </c:pt>
                <c:pt idx="4">
                  <c:v>Men's Shorts</c:v>
                </c:pt>
                <c:pt idx="5">
                  <c:v>Kurti</c:v>
                </c:pt>
                <c:pt idx="6">
                  <c:v>Plazzo</c:v>
                </c:pt>
                <c:pt idx="7">
                  <c:v>Ladies Shorts</c:v>
                </c:pt>
                <c:pt idx="8">
                  <c:v>Dohar</c:v>
                </c:pt>
                <c:pt idx="9">
                  <c:v>Kurti Pant</c:v>
                </c:pt>
                <c:pt idx="10">
                  <c:v>Top</c:v>
                </c:pt>
                <c:pt idx="11">
                  <c:v>Pencil Pant</c:v>
                </c:pt>
                <c:pt idx="12">
                  <c:v>Men's T-Shirts</c:v>
                </c:pt>
                <c:pt idx="13">
                  <c:v>Blouse</c:v>
                </c:pt>
                <c:pt idx="14">
                  <c:v>Petticote</c:v>
                </c:pt>
                <c:pt idx="15">
                  <c:v>Straight Pant</c:v>
                </c:pt>
                <c:pt idx="16">
                  <c:v>Shrugs</c:v>
                </c:pt>
                <c:pt idx="17">
                  <c:v>Cotswool</c:v>
                </c:pt>
              </c:strCache>
            </c:strRef>
          </c:cat>
          <c:val>
            <c:numRef>
              <c:f>Turnover!$C$138:$C$156</c:f>
              <c:numCache>
                <c:formatCode>General</c:formatCode>
                <c:ptCount val="18"/>
                <c:pt idx="0">
                  <c:v>126</c:v>
                </c:pt>
                <c:pt idx="1">
                  <c:v>66</c:v>
                </c:pt>
                <c:pt idx="2">
                  <c:v>111</c:v>
                </c:pt>
                <c:pt idx="3">
                  <c:v>50</c:v>
                </c:pt>
                <c:pt idx="4">
                  <c:v>64</c:v>
                </c:pt>
                <c:pt idx="5">
                  <c:v>44</c:v>
                </c:pt>
                <c:pt idx="6">
                  <c:v>9</c:v>
                </c:pt>
                <c:pt idx="7">
                  <c:v>10</c:v>
                </c:pt>
                <c:pt idx="8">
                  <c:v>22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C4-42B2-B9F5-884914DC9DFF}"/>
            </c:ext>
          </c:extLst>
        </c:ser>
        <c:ser>
          <c:idx val="2"/>
          <c:order val="2"/>
          <c:tx>
            <c:strRef>
              <c:f>Turnover!$D$137</c:f>
              <c:strCache>
                <c:ptCount val="1"/>
                <c:pt idx="0">
                  <c:v>Sum of Closing Balance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Turnover!$A$138:$A$156</c:f>
              <c:strCache>
                <c:ptCount val="18"/>
                <c:pt idx="0">
                  <c:v>Saree</c:v>
                </c:pt>
                <c:pt idx="1">
                  <c:v>Women Night Dress</c:v>
                </c:pt>
                <c:pt idx="2">
                  <c:v>Bed Sheet</c:v>
                </c:pt>
                <c:pt idx="3">
                  <c:v>Ankle Length Leggings</c:v>
                </c:pt>
                <c:pt idx="4">
                  <c:v>Men's Shorts</c:v>
                </c:pt>
                <c:pt idx="5">
                  <c:v>Kurti</c:v>
                </c:pt>
                <c:pt idx="6">
                  <c:v>Plazzo</c:v>
                </c:pt>
                <c:pt idx="7">
                  <c:v>Ladies Shorts</c:v>
                </c:pt>
                <c:pt idx="8">
                  <c:v>Dohar</c:v>
                </c:pt>
                <c:pt idx="9">
                  <c:v>Kurti Pant</c:v>
                </c:pt>
                <c:pt idx="10">
                  <c:v>Top</c:v>
                </c:pt>
                <c:pt idx="11">
                  <c:v>Pencil Pant</c:v>
                </c:pt>
                <c:pt idx="12">
                  <c:v>Men's T-Shirts</c:v>
                </c:pt>
                <c:pt idx="13">
                  <c:v>Blouse</c:v>
                </c:pt>
                <c:pt idx="14">
                  <c:v>Petticote</c:v>
                </c:pt>
                <c:pt idx="15">
                  <c:v>Straight Pant</c:v>
                </c:pt>
                <c:pt idx="16">
                  <c:v>Shrugs</c:v>
                </c:pt>
                <c:pt idx="17">
                  <c:v>Cotswool</c:v>
                </c:pt>
              </c:strCache>
            </c:strRef>
          </c:cat>
          <c:val>
            <c:numRef>
              <c:f>Turnover!$D$138:$D$156</c:f>
              <c:numCache>
                <c:formatCode>0</c:formatCode>
                <c:ptCount val="18"/>
                <c:pt idx="0">
                  <c:v>63</c:v>
                </c:pt>
                <c:pt idx="1">
                  <c:v>80</c:v>
                </c:pt>
                <c:pt idx="2">
                  <c:v>29</c:v>
                </c:pt>
                <c:pt idx="3">
                  <c:v>69</c:v>
                </c:pt>
                <c:pt idx="4">
                  <c:v>44</c:v>
                </c:pt>
                <c:pt idx="5">
                  <c:v>52</c:v>
                </c:pt>
                <c:pt idx="6">
                  <c:v>24</c:v>
                </c:pt>
                <c:pt idx="7">
                  <c:v>15</c:v>
                </c:pt>
                <c:pt idx="8">
                  <c:v>3</c:v>
                </c:pt>
                <c:pt idx="9">
                  <c:v>17</c:v>
                </c:pt>
                <c:pt idx="10">
                  <c:v>6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C4-42B2-B9F5-884914DC9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220064"/>
        <c:axId val="519214784"/>
      </c:barChart>
      <c:lineChart>
        <c:grouping val="standard"/>
        <c:varyColors val="0"/>
        <c:ser>
          <c:idx val="3"/>
          <c:order val="3"/>
          <c:tx>
            <c:strRef>
              <c:f>Turnover!$E$137</c:f>
              <c:strCache>
                <c:ptCount val="1"/>
                <c:pt idx="0">
                  <c:v>Average of Turnover Rate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strRef>
              <c:f>Turnover!$A$138:$A$156</c:f>
              <c:strCache>
                <c:ptCount val="18"/>
                <c:pt idx="0">
                  <c:v>Saree</c:v>
                </c:pt>
                <c:pt idx="1">
                  <c:v>Women Night Dress</c:v>
                </c:pt>
                <c:pt idx="2">
                  <c:v>Bed Sheet</c:v>
                </c:pt>
                <c:pt idx="3">
                  <c:v>Ankle Length Leggings</c:v>
                </c:pt>
                <c:pt idx="4">
                  <c:v>Men's Shorts</c:v>
                </c:pt>
                <c:pt idx="5">
                  <c:v>Kurti</c:v>
                </c:pt>
                <c:pt idx="6">
                  <c:v>Plazzo</c:v>
                </c:pt>
                <c:pt idx="7">
                  <c:v>Ladies Shorts</c:v>
                </c:pt>
                <c:pt idx="8">
                  <c:v>Dohar</c:v>
                </c:pt>
                <c:pt idx="9">
                  <c:v>Kurti Pant</c:v>
                </c:pt>
                <c:pt idx="10">
                  <c:v>Top</c:v>
                </c:pt>
                <c:pt idx="11">
                  <c:v>Pencil Pant</c:v>
                </c:pt>
                <c:pt idx="12">
                  <c:v>Men's T-Shirts</c:v>
                </c:pt>
                <c:pt idx="13">
                  <c:v>Blouse</c:v>
                </c:pt>
                <c:pt idx="14">
                  <c:v>Petticote</c:v>
                </c:pt>
                <c:pt idx="15">
                  <c:v>Straight Pant</c:v>
                </c:pt>
                <c:pt idx="16">
                  <c:v>Shrugs</c:v>
                </c:pt>
                <c:pt idx="17">
                  <c:v>Cotswool</c:v>
                </c:pt>
              </c:strCache>
            </c:strRef>
          </c:cat>
          <c:val>
            <c:numRef>
              <c:f>Turnover!$E$138:$E$156</c:f>
              <c:numCache>
                <c:formatCode>0.00</c:formatCode>
                <c:ptCount val="18"/>
                <c:pt idx="0">
                  <c:v>1.4419559398038593</c:v>
                </c:pt>
                <c:pt idx="1">
                  <c:v>0.86685262733856105</c:v>
                </c:pt>
                <c:pt idx="2">
                  <c:v>1.4323963844797178</c:v>
                </c:pt>
                <c:pt idx="3">
                  <c:v>0.41049057487413654</c:v>
                </c:pt>
                <c:pt idx="4">
                  <c:v>0.90713091256569522</c:v>
                </c:pt>
                <c:pt idx="5">
                  <c:v>0.66275999133141983</c:v>
                </c:pt>
                <c:pt idx="6">
                  <c:v>0.65476190476190477</c:v>
                </c:pt>
                <c:pt idx="7">
                  <c:v>0.45238095238095238</c:v>
                </c:pt>
                <c:pt idx="8">
                  <c:v>1.6666666666666665</c:v>
                </c:pt>
                <c:pt idx="9">
                  <c:v>0.26285714285714284</c:v>
                </c:pt>
                <c:pt idx="10">
                  <c:v>1.2222222222222221</c:v>
                </c:pt>
                <c:pt idx="11">
                  <c:v>1.1111111111111112</c:v>
                </c:pt>
                <c:pt idx="12">
                  <c:v>1.6666666666666665</c:v>
                </c:pt>
                <c:pt idx="13">
                  <c:v>2</c:v>
                </c:pt>
                <c:pt idx="14">
                  <c:v>0.2</c:v>
                </c:pt>
                <c:pt idx="15">
                  <c:v>1</c:v>
                </c:pt>
                <c:pt idx="16">
                  <c:v>0.4</c:v>
                </c:pt>
                <c:pt idx="1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C4-42B2-B9F5-884914DC9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063472"/>
        <c:axId val="510056752"/>
      </c:lineChart>
      <c:catAx>
        <c:axId val="51922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14784"/>
        <c:crosses val="autoZero"/>
        <c:auto val="1"/>
        <c:lblAlgn val="ctr"/>
        <c:lblOffset val="100"/>
        <c:noMultiLvlLbl val="0"/>
      </c:catAx>
      <c:valAx>
        <c:axId val="51921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20064"/>
        <c:crosses val="autoZero"/>
        <c:crossBetween val="between"/>
      </c:valAx>
      <c:valAx>
        <c:axId val="510056752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63472"/>
        <c:crosses val="max"/>
        <c:crossBetween val="between"/>
      </c:valAx>
      <c:catAx>
        <c:axId val="510063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00567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</a:t>
            </a:r>
            <a:r>
              <a:rPr lang="en-IN" baseline="0"/>
              <a:t> Pareto Chart by Category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Sheet4!$A$2:$A$19</c:f>
              <c:strCache>
                <c:ptCount val="18"/>
                <c:pt idx="0">
                  <c:v>Saree</c:v>
                </c:pt>
                <c:pt idx="1">
                  <c:v>Bed Sheet</c:v>
                </c:pt>
                <c:pt idx="2">
                  <c:v>Women Night Dress</c:v>
                </c:pt>
                <c:pt idx="3">
                  <c:v>Men's Shorts</c:v>
                </c:pt>
                <c:pt idx="4">
                  <c:v>Ankle Length Leggings</c:v>
                </c:pt>
                <c:pt idx="5">
                  <c:v>Kurti</c:v>
                </c:pt>
                <c:pt idx="6">
                  <c:v>Dohar</c:v>
                </c:pt>
                <c:pt idx="7">
                  <c:v>Ladies Shorts</c:v>
                </c:pt>
                <c:pt idx="8">
                  <c:v>Plazzo</c:v>
                </c:pt>
                <c:pt idx="9">
                  <c:v>Blouse</c:v>
                </c:pt>
                <c:pt idx="10">
                  <c:v>Men's T-Shirts</c:v>
                </c:pt>
                <c:pt idx="11">
                  <c:v>Pencil Pant</c:v>
                </c:pt>
                <c:pt idx="12">
                  <c:v>Kurti Pant</c:v>
                </c:pt>
                <c:pt idx="13">
                  <c:v>Top</c:v>
                </c:pt>
                <c:pt idx="14">
                  <c:v>Cotswool</c:v>
                </c:pt>
                <c:pt idx="15">
                  <c:v>Straight Pant</c:v>
                </c:pt>
                <c:pt idx="16">
                  <c:v>Petticote</c:v>
                </c:pt>
                <c:pt idx="17">
                  <c:v>Shrugs</c:v>
                </c:pt>
              </c:strCache>
            </c:strRef>
          </c:cat>
          <c:val>
            <c:numRef>
              <c:f>Sheet4!$B$2:$B$19</c:f>
              <c:numCache>
                <c:formatCode>General</c:formatCode>
                <c:ptCount val="18"/>
                <c:pt idx="0">
                  <c:v>126</c:v>
                </c:pt>
                <c:pt idx="1">
                  <c:v>111</c:v>
                </c:pt>
                <c:pt idx="2">
                  <c:v>66</c:v>
                </c:pt>
                <c:pt idx="3">
                  <c:v>64</c:v>
                </c:pt>
                <c:pt idx="4">
                  <c:v>50</c:v>
                </c:pt>
                <c:pt idx="5">
                  <c:v>44</c:v>
                </c:pt>
                <c:pt idx="6">
                  <c:v>22</c:v>
                </c:pt>
                <c:pt idx="7">
                  <c:v>10</c:v>
                </c:pt>
                <c:pt idx="8">
                  <c:v>9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B-4397-B657-D5C09278E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1424034080"/>
        <c:axId val="1424046560"/>
      </c:barChart>
      <c:lineChart>
        <c:grouping val="standard"/>
        <c:varyColors val="0"/>
        <c:ser>
          <c:idx val="1"/>
          <c:order val="1"/>
          <c:tx>
            <c:strRef>
              <c:f>Sheet4!$D$1</c:f>
              <c:strCache>
                <c:ptCount val="1"/>
                <c:pt idx="0">
                  <c:v>Cumulative %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Sheet4!$A$2:$A$19</c:f>
              <c:strCache>
                <c:ptCount val="18"/>
                <c:pt idx="0">
                  <c:v>Saree</c:v>
                </c:pt>
                <c:pt idx="1">
                  <c:v>Bed Sheet</c:v>
                </c:pt>
                <c:pt idx="2">
                  <c:v>Women Night Dress</c:v>
                </c:pt>
                <c:pt idx="3">
                  <c:v>Men's Shorts</c:v>
                </c:pt>
                <c:pt idx="4">
                  <c:v>Ankle Length Leggings</c:v>
                </c:pt>
                <c:pt idx="5">
                  <c:v>Kurti</c:v>
                </c:pt>
                <c:pt idx="6">
                  <c:v>Dohar</c:v>
                </c:pt>
                <c:pt idx="7">
                  <c:v>Ladies Shorts</c:v>
                </c:pt>
                <c:pt idx="8">
                  <c:v>Plazzo</c:v>
                </c:pt>
                <c:pt idx="9">
                  <c:v>Blouse</c:v>
                </c:pt>
                <c:pt idx="10">
                  <c:v>Men's T-Shirts</c:v>
                </c:pt>
                <c:pt idx="11">
                  <c:v>Pencil Pant</c:v>
                </c:pt>
                <c:pt idx="12">
                  <c:v>Kurti Pant</c:v>
                </c:pt>
                <c:pt idx="13">
                  <c:v>Top</c:v>
                </c:pt>
                <c:pt idx="14">
                  <c:v>Cotswool</c:v>
                </c:pt>
                <c:pt idx="15">
                  <c:v>Straight Pant</c:v>
                </c:pt>
                <c:pt idx="16">
                  <c:v>Petticote</c:v>
                </c:pt>
                <c:pt idx="17">
                  <c:v>Shrugs</c:v>
                </c:pt>
              </c:strCache>
            </c:strRef>
          </c:cat>
          <c:val>
            <c:numRef>
              <c:f>Sheet4!$D$2:$D$19</c:f>
              <c:numCache>
                <c:formatCode>0%</c:formatCode>
                <c:ptCount val="18"/>
                <c:pt idx="0">
                  <c:v>0.23507462686567165</c:v>
                </c:pt>
                <c:pt idx="1">
                  <c:v>0.44216417910447764</c:v>
                </c:pt>
                <c:pt idx="2">
                  <c:v>0.56529850746268662</c:v>
                </c:pt>
                <c:pt idx="3">
                  <c:v>0.68470149253731338</c:v>
                </c:pt>
                <c:pt idx="4">
                  <c:v>0.77798507462686572</c:v>
                </c:pt>
                <c:pt idx="5">
                  <c:v>0.8600746268656716</c:v>
                </c:pt>
                <c:pt idx="6">
                  <c:v>0.90111940298507465</c:v>
                </c:pt>
                <c:pt idx="7">
                  <c:v>0.91977611940298509</c:v>
                </c:pt>
                <c:pt idx="8">
                  <c:v>0.93656716417910446</c:v>
                </c:pt>
                <c:pt idx="9">
                  <c:v>0.94776119402985071</c:v>
                </c:pt>
                <c:pt idx="10">
                  <c:v>0.95895522388059706</c:v>
                </c:pt>
                <c:pt idx="11">
                  <c:v>0.96828358208955223</c:v>
                </c:pt>
                <c:pt idx="12">
                  <c:v>0.97761194029850751</c:v>
                </c:pt>
                <c:pt idx="13">
                  <c:v>0.98694029850746268</c:v>
                </c:pt>
                <c:pt idx="14">
                  <c:v>0.9925373134328358</c:v>
                </c:pt>
                <c:pt idx="15">
                  <c:v>0.99626865671641796</c:v>
                </c:pt>
                <c:pt idx="16">
                  <c:v>0.99813432835820892</c:v>
                </c:pt>
                <c:pt idx="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B-4397-B657-D5C09278E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4036000"/>
        <c:axId val="1424036480"/>
      </c:lineChart>
      <c:catAx>
        <c:axId val="142403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046560"/>
        <c:crosses val="autoZero"/>
        <c:auto val="1"/>
        <c:lblAlgn val="ctr"/>
        <c:lblOffset val="100"/>
        <c:noMultiLvlLbl val="0"/>
      </c:catAx>
      <c:valAx>
        <c:axId val="142404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034080"/>
        <c:crosses val="autoZero"/>
        <c:crossBetween val="between"/>
      </c:valAx>
      <c:valAx>
        <c:axId val="1424036480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036000"/>
        <c:crosses val="max"/>
        <c:crossBetween val="between"/>
      </c:valAx>
      <c:catAx>
        <c:axId val="1424036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4036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474784056102955"/>
          <c:y val="0.28779808184354311"/>
          <c:w val="0.16605603906604233"/>
          <c:h val="0.12995370663730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Profit Pareto Chart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Sheet4!$B$45</c:f>
              <c:strCache>
                <c:ptCount val="1"/>
                <c:pt idx="0">
                  <c:v>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Sheet4!$A$46:$A$63</c:f>
              <c:strCache>
                <c:ptCount val="18"/>
                <c:pt idx="0">
                  <c:v>Saree</c:v>
                </c:pt>
                <c:pt idx="1">
                  <c:v>Bed Sheet</c:v>
                </c:pt>
                <c:pt idx="2">
                  <c:v>Kurti</c:v>
                </c:pt>
                <c:pt idx="3">
                  <c:v>Women Night Dress</c:v>
                </c:pt>
                <c:pt idx="4">
                  <c:v>Dohar</c:v>
                </c:pt>
                <c:pt idx="5">
                  <c:v>Men's Shorts</c:v>
                </c:pt>
                <c:pt idx="6">
                  <c:v>Ankle Length Leggings</c:v>
                </c:pt>
                <c:pt idx="7">
                  <c:v>Plazzo</c:v>
                </c:pt>
                <c:pt idx="8">
                  <c:v>Ladies Shorts</c:v>
                </c:pt>
                <c:pt idx="9">
                  <c:v>Top</c:v>
                </c:pt>
                <c:pt idx="10">
                  <c:v>Kurti Pant</c:v>
                </c:pt>
                <c:pt idx="11">
                  <c:v>Pencil Pant</c:v>
                </c:pt>
                <c:pt idx="12">
                  <c:v>Men's T-Shirts</c:v>
                </c:pt>
                <c:pt idx="13">
                  <c:v>Blouse</c:v>
                </c:pt>
                <c:pt idx="14">
                  <c:v>Petticote</c:v>
                </c:pt>
                <c:pt idx="15">
                  <c:v>Straight Pant</c:v>
                </c:pt>
                <c:pt idx="16">
                  <c:v>Cotswool</c:v>
                </c:pt>
                <c:pt idx="17">
                  <c:v>Shrugs</c:v>
                </c:pt>
              </c:strCache>
            </c:strRef>
          </c:cat>
          <c:val>
            <c:numRef>
              <c:f>Sheet4!$B$46:$B$63</c:f>
              <c:numCache>
                <c:formatCode>"₹"\ #,##0.00</c:formatCode>
                <c:ptCount val="18"/>
                <c:pt idx="0">
                  <c:v>29634.58</c:v>
                </c:pt>
                <c:pt idx="1">
                  <c:v>15022.96</c:v>
                </c:pt>
                <c:pt idx="2">
                  <c:v>6346.64</c:v>
                </c:pt>
                <c:pt idx="3">
                  <c:v>5216.49</c:v>
                </c:pt>
                <c:pt idx="4">
                  <c:v>5110</c:v>
                </c:pt>
                <c:pt idx="5">
                  <c:v>3353.07</c:v>
                </c:pt>
                <c:pt idx="6">
                  <c:v>2863.46</c:v>
                </c:pt>
                <c:pt idx="7">
                  <c:v>989.94</c:v>
                </c:pt>
                <c:pt idx="8">
                  <c:v>699.3</c:v>
                </c:pt>
                <c:pt idx="9">
                  <c:v>646.87</c:v>
                </c:pt>
                <c:pt idx="10">
                  <c:v>551.34</c:v>
                </c:pt>
                <c:pt idx="11">
                  <c:v>471.06</c:v>
                </c:pt>
                <c:pt idx="12">
                  <c:v>226</c:v>
                </c:pt>
                <c:pt idx="13">
                  <c:v>220</c:v>
                </c:pt>
                <c:pt idx="14">
                  <c:v>198</c:v>
                </c:pt>
                <c:pt idx="15">
                  <c:v>193.79</c:v>
                </c:pt>
                <c:pt idx="16">
                  <c:v>66.66</c:v>
                </c:pt>
                <c:pt idx="17">
                  <c:v>13.8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7-4515-8137-4534FEB1D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8582080"/>
        <c:axId val="1378574880"/>
      </c:barChart>
      <c:lineChart>
        <c:grouping val="standard"/>
        <c:varyColors val="0"/>
        <c:ser>
          <c:idx val="1"/>
          <c:order val="1"/>
          <c:tx>
            <c:strRef>
              <c:f>Sheet4!$D$45</c:f>
              <c:strCache>
                <c:ptCount val="1"/>
                <c:pt idx="0">
                  <c:v>Cumulative %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Sheet4!$A$46:$A$63</c:f>
              <c:strCache>
                <c:ptCount val="18"/>
                <c:pt idx="0">
                  <c:v>Saree</c:v>
                </c:pt>
                <c:pt idx="1">
                  <c:v>Bed Sheet</c:v>
                </c:pt>
                <c:pt idx="2">
                  <c:v>Kurti</c:v>
                </c:pt>
                <c:pt idx="3">
                  <c:v>Women Night Dress</c:v>
                </c:pt>
                <c:pt idx="4">
                  <c:v>Dohar</c:v>
                </c:pt>
                <c:pt idx="5">
                  <c:v>Men's Shorts</c:v>
                </c:pt>
                <c:pt idx="6">
                  <c:v>Ankle Length Leggings</c:v>
                </c:pt>
                <c:pt idx="7">
                  <c:v>Plazzo</c:v>
                </c:pt>
                <c:pt idx="8">
                  <c:v>Ladies Shorts</c:v>
                </c:pt>
                <c:pt idx="9">
                  <c:v>Top</c:v>
                </c:pt>
                <c:pt idx="10">
                  <c:v>Kurti Pant</c:v>
                </c:pt>
                <c:pt idx="11">
                  <c:v>Pencil Pant</c:v>
                </c:pt>
                <c:pt idx="12">
                  <c:v>Men's T-Shirts</c:v>
                </c:pt>
                <c:pt idx="13">
                  <c:v>Blouse</c:v>
                </c:pt>
                <c:pt idx="14">
                  <c:v>Petticote</c:v>
                </c:pt>
                <c:pt idx="15">
                  <c:v>Straight Pant</c:v>
                </c:pt>
                <c:pt idx="16">
                  <c:v>Cotswool</c:v>
                </c:pt>
                <c:pt idx="17">
                  <c:v>Shrugs</c:v>
                </c:pt>
              </c:strCache>
            </c:strRef>
          </c:cat>
          <c:val>
            <c:numRef>
              <c:f>Sheet4!$D$46:$D$63</c:f>
              <c:numCache>
                <c:formatCode>0%</c:formatCode>
                <c:ptCount val="18"/>
                <c:pt idx="0">
                  <c:v>0.41260019636901119</c:v>
                </c:pt>
                <c:pt idx="1">
                  <c:v>0.62176382365995975</c:v>
                </c:pt>
                <c:pt idx="2">
                  <c:v>0.71012765099557318</c:v>
                </c:pt>
                <c:pt idx="3">
                  <c:v>0.7827564784787695</c:v>
                </c:pt>
                <c:pt idx="4">
                  <c:v>0.85390265309793567</c:v>
                </c:pt>
                <c:pt idx="5">
                  <c:v>0.90058721351482163</c:v>
                </c:pt>
                <c:pt idx="6">
                  <c:v>0.94045496795219874</c:v>
                </c:pt>
                <c:pt idx="7">
                  <c:v>0.95423783372568161</c:v>
                </c:pt>
                <c:pt idx="8">
                  <c:v>0.96397413899205797</c:v>
                </c:pt>
                <c:pt idx="9">
                  <c:v>0.97298046501473889</c:v>
                </c:pt>
                <c:pt idx="10">
                  <c:v>0.98065673349116367</c:v>
                </c:pt>
                <c:pt idx="11">
                  <c:v>0.98721526911075352</c:v>
                </c:pt>
                <c:pt idx="12">
                  <c:v>0.99036185139332333</c:v>
                </c:pt>
                <c:pt idx="13">
                  <c:v>0.99342489609316997</c:v>
                </c:pt>
                <c:pt idx="14">
                  <c:v>0.99618163632303203</c:v>
                </c:pt>
                <c:pt idx="15">
                  <c:v>0.99887976101568321</c:v>
                </c:pt>
                <c:pt idx="16">
                  <c:v>0.99980786355973683</c:v>
                </c:pt>
                <c:pt idx="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7-4515-8137-4534FEB1D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8579680"/>
        <c:axId val="1378578720"/>
      </c:lineChart>
      <c:catAx>
        <c:axId val="13785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74880"/>
        <c:crosses val="autoZero"/>
        <c:auto val="1"/>
        <c:lblAlgn val="ctr"/>
        <c:lblOffset val="100"/>
        <c:noMultiLvlLbl val="0"/>
      </c:catAx>
      <c:valAx>
        <c:axId val="137857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82080"/>
        <c:crosses val="autoZero"/>
        <c:crossBetween val="between"/>
      </c:valAx>
      <c:valAx>
        <c:axId val="1378578720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79680"/>
        <c:crosses val="max"/>
        <c:crossBetween val="between"/>
      </c:valAx>
      <c:catAx>
        <c:axId val="137857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857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072130356251646"/>
          <c:y val="0.28658577887097975"/>
          <c:w val="0.17212375379273243"/>
          <c:h val="0.12995370663730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5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DBD3A-71DC-B13D-0839-9B12990B5F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hf hdr="0" dt="0"/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50" y="2086812"/>
            <a:ext cx="5486400" cy="34671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cap="none" dirty="0">
                <a:effectLst/>
                <a:latin typeface="+mj-lt"/>
                <a:ea typeface="Calibri" panose="020F0502020204030204" pitchFamily="34" charset="0"/>
              </a:rPr>
              <a:t>Enhancing Business </a:t>
            </a:r>
            <a:r>
              <a:rPr lang="en-US" sz="4000" cap="none" dirty="0">
                <a:ea typeface="Calibri" panose="020F0502020204030204" pitchFamily="34" charset="0"/>
              </a:rPr>
              <a:t>E</a:t>
            </a:r>
            <a:r>
              <a:rPr lang="en-US" sz="4000" cap="none" dirty="0">
                <a:effectLst/>
                <a:latin typeface="+mj-lt"/>
                <a:ea typeface="Calibri" panose="020F0502020204030204" pitchFamily="34" charset="0"/>
              </a:rPr>
              <a:t>fficiency and Reducing </a:t>
            </a:r>
            <a:r>
              <a:rPr lang="en-US" sz="4000" cap="none" dirty="0">
                <a:ea typeface="Calibri" panose="020F0502020204030204" pitchFamily="34" charset="0"/>
              </a:rPr>
              <a:t>O</a:t>
            </a:r>
            <a:r>
              <a:rPr lang="en-US" sz="4000" cap="none" dirty="0">
                <a:effectLst/>
                <a:latin typeface="+mj-lt"/>
                <a:ea typeface="Calibri" panose="020F0502020204030204" pitchFamily="34" charset="0"/>
              </a:rPr>
              <a:t>perational </a:t>
            </a:r>
            <a:r>
              <a:rPr lang="en-US" sz="4000" cap="none" dirty="0">
                <a:ea typeface="Calibri" panose="020F0502020204030204" pitchFamily="34" charset="0"/>
              </a:rPr>
              <a:t>C</a:t>
            </a:r>
            <a:r>
              <a:rPr lang="en-US" sz="4000" cap="none" dirty="0">
                <a:effectLst/>
                <a:latin typeface="+mj-lt"/>
                <a:ea typeface="Calibri" panose="020F0502020204030204" pitchFamily="34" charset="0"/>
              </a:rPr>
              <a:t>osts of </a:t>
            </a:r>
            <a:r>
              <a:rPr lang="en-US" sz="4000" cap="none" dirty="0">
                <a:ea typeface="Calibri" panose="020F0502020204030204" pitchFamily="34" charset="0"/>
              </a:rPr>
              <a:t>V</a:t>
            </a:r>
            <a:r>
              <a:rPr lang="en-US" sz="4000" cap="none" dirty="0">
                <a:effectLst/>
                <a:latin typeface="+mj-lt"/>
                <a:ea typeface="Calibri" panose="020F0502020204030204" pitchFamily="34" charset="0"/>
              </a:rPr>
              <a:t>isista Fashions</a:t>
            </a:r>
            <a:br>
              <a:rPr lang="en-IN" sz="3600" dirty="0">
                <a:effectLst/>
                <a:latin typeface="+mj-lt"/>
                <a:ea typeface="Calibri" panose="020F0502020204030204" pitchFamily="34" charset="0"/>
              </a:rPr>
            </a:br>
            <a:endParaRPr lang="en-US" sz="3600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3012" y="2971800"/>
            <a:ext cx="4724400" cy="1219666"/>
          </a:xfrm>
        </p:spPr>
        <p:txBody>
          <a:bodyPr/>
          <a:lstStyle/>
          <a:p>
            <a:r>
              <a:rPr lang="en-US" sz="2800" dirty="0">
                <a:latin typeface="+mj-lt"/>
                <a:ea typeface="Calibri" panose="020F0502020204030204" pitchFamily="34" charset="0"/>
              </a:rPr>
              <a:t>Business Data Management Capstone Project</a:t>
            </a:r>
            <a:endParaRPr lang="en-IN" sz="28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398" y="5676671"/>
            <a:ext cx="1567665" cy="683294"/>
          </a:xfrm>
        </p:spPr>
        <p:txBody>
          <a:bodyPr/>
          <a:lstStyle/>
          <a:p>
            <a:r>
              <a:rPr lang="en-US" sz="1600" dirty="0">
                <a:latin typeface="+mj-lt"/>
              </a:rPr>
              <a:t>Baishali Das</a:t>
            </a:r>
          </a:p>
          <a:p>
            <a:r>
              <a:rPr lang="en-US" sz="1600" dirty="0">
                <a:latin typeface="+mj-lt"/>
              </a:rPr>
              <a:t>22F1000998 </a:t>
            </a:r>
          </a:p>
          <a:p>
            <a:endParaRPr lang="en-US" dirty="0"/>
          </a:p>
        </p:txBody>
      </p:sp>
      <p:pic>
        <p:nvPicPr>
          <p:cNvPr id="4" name="image2.png" descr="IIT Madras - Wikipedia">
            <a:extLst>
              <a:ext uri="{FF2B5EF4-FFF2-40B4-BE49-F238E27FC236}">
                <a16:creationId xmlns:a16="http://schemas.microsoft.com/office/drawing/2014/main" id="{50334CBB-0A3D-D6E5-0454-450B76041FE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09012" y="531818"/>
            <a:ext cx="2855613" cy="2211382"/>
          </a:xfrm>
          <a:prstGeom prst="rect">
            <a:avLst/>
          </a:prstGeom>
          <a:ln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848EF5-A5A4-AE09-9A56-ABC9838351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7398" y="5361038"/>
            <a:ext cx="1779104" cy="385748"/>
          </a:xfrm>
        </p:spPr>
        <p:txBody>
          <a:bodyPr/>
          <a:lstStyle/>
          <a:p>
            <a:r>
              <a:rPr lang="en-US" sz="1600" b="1" dirty="0">
                <a:latin typeface="+mj-lt"/>
              </a:rPr>
              <a:t>Presented By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8B56-D96E-4F0D-4D67-B7BB46FA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889" y="762000"/>
            <a:ext cx="6913043" cy="9273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0C97-580C-13E7-5CD4-BFE7C3812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5868" y="1840455"/>
            <a:ext cx="10397086" cy="458187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Optimize costs for high revenue but low-margin items like sarees and Bed sheets by negotiating supplier prices or improving operation efficiency.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Expand high-profit categories (Women’s night dress, Men’s shorts)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Apply targeted marketing to boost slow-moving high-margin products(e.g.,Dohar)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Offer discounts or special deals on long-standing stock to create space for new products.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Regularly check fast-moving items to keep them well-stocked and avoid stock out.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Develop a structured returns and dispute management process to improve operational efficiency.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cap="none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>
              <a:latin typeface="+mn-lt"/>
            </a:endParaRPr>
          </a:p>
        </p:txBody>
      </p:sp>
      <p:pic>
        <p:nvPicPr>
          <p:cNvPr id="2050" name="Picture 2" descr="Recommendation icons for free download | Freepik">
            <a:extLst>
              <a:ext uri="{FF2B5EF4-FFF2-40B4-BE49-F238E27FC236}">
                <a16:creationId xmlns:a16="http://schemas.microsoft.com/office/drawing/2014/main" id="{9BF8188F-08FE-F760-9A4D-65C5DF14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35671"/>
            <a:ext cx="16573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38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412" y="18082"/>
            <a:ext cx="3338839" cy="736711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72112" y="1841136"/>
            <a:ext cx="3003205" cy="526218"/>
          </a:xfrm>
        </p:spPr>
        <p:txBody>
          <a:bodyPr/>
          <a:lstStyle/>
          <a:p>
            <a:r>
              <a:rPr lang="en-US" sz="2400" dirty="0"/>
              <a:t>Identified 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1752" y="1143987"/>
            <a:ext cx="533400" cy="339310"/>
          </a:xfrm>
        </p:spPr>
        <p:txBody>
          <a:bodyPr/>
          <a:lstStyle/>
          <a:p>
            <a:r>
              <a:rPr lang="en-US" sz="2400" dirty="0"/>
              <a:t>1.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94646" y="1143987"/>
            <a:ext cx="3338839" cy="526218"/>
          </a:xfrm>
        </p:spPr>
        <p:txBody>
          <a:bodyPr/>
          <a:lstStyle/>
          <a:p>
            <a:r>
              <a:rPr lang="en-US" sz="2400" dirty="0"/>
              <a:t>About Visista Fashions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61982" y="1793471"/>
            <a:ext cx="552939" cy="459222"/>
          </a:xfrm>
        </p:spPr>
        <p:txBody>
          <a:bodyPr/>
          <a:lstStyle/>
          <a:p>
            <a:r>
              <a:rPr lang="en-US" sz="2400" dirty="0"/>
              <a:t>2.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47082" y="2490064"/>
            <a:ext cx="3750671" cy="526218"/>
          </a:xfrm>
        </p:spPr>
        <p:txBody>
          <a:bodyPr/>
          <a:lstStyle/>
          <a:p>
            <a:r>
              <a:rPr lang="en-US" sz="2400" dirty="0"/>
              <a:t>Data collection &amp; Cleaning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2084" y="2446226"/>
            <a:ext cx="572733" cy="406910"/>
          </a:xfrm>
        </p:spPr>
        <p:txBody>
          <a:bodyPr/>
          <a:lstStyle/>
          <a:p>
            <a:r>
              <a:rPr lang="en-US" sz="2400" dirty="0"/>
              <a:t>3.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71287" y="3106294"/>
            <a:ext cx="3107471" cy="526218"/>
          </a:xfrm>
        </p:spPr>
        <p:txBody>
          <a:bodyPr/>
          <a:lstStyle/>
          <a:p>
            <a:r>
              <a:rPr lang="en-US" sz="2400" dirty="0"/>
              <a:t>Data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79525" y="3056355"/>
            <a:ext cx="572734" cy="406911"/>
          </a:xfrm>
        </p:spPr>
        <p:txBody>
          <a:bodyPr/>
          <a:lstStyle/>
          <a:p>
            <a:r>
              <a:rPr lang="en-US" sz="2400" dirty="0"/>
              <a:t>4.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14921" y="4289376"/>
            <a:ext cx="2630451" cy="526218"/>
          </a:xfrm>
        </p:spPr>
        <p:txBody>
          <a:bodyPr/>
          <a:lstStyle/>
          <a:p>
            <a:r>
              <a:rPr lang="en-US" sz="2400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9525" y="4316690"/>
            <a:ext cx="617265" cy="339309"/>
          </a:xfrm>
        </p:spPr>
        <p:txBody>
          <a:bodyPr/>
          <a:lstStyle/>
          <a:p>
            <a:r>
              <a:rPr lang="en-US" sz="2400" dirty="0"/>
              <a:t>6.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C5451F50-2690-4E36-6A80-8A50538E0ABA}"/>
              </a:ext>
            </a:extLst>
          </p:cNvPr>
          <p:cNvSpPr txBox="1">
            <a:spLocks/>
          </p:cNvSpPr>
          <p:nvPr/>
        </p:nvSpPr>
        <p:spPr>
          <a:xfrm>
            <a:off x="5653935" y="3722524"/>
            <a:ext cx="2630451" cy="52621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Findings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3F1194-81DD-5FE1-27B8-A59B92C524A4}"/>
              </a:ext>
            </a:extLst>
          </p:cNvPr>
          <p:cNvSpPr txBox="1">
            <a:spLocks/>
          </p:cNvSpPr>
          <p:nvPr/>
        </p:nvSpPr>
        <p:spPr>
          <a:xfrm>
            <a:off x="5057259" y="3666486"/>
            <a:ext cx="617265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457200"/>
            <a:ext cx="5029199" cy="7493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cap="none" dirty="0"/>
              <a:t>VISISTA FASHIONS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886" y="1442541"/>
            <a:ext cx="4722972" cy="5029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“Visista Fashions”</a:t>
            </a:r>
            <a:r>
              <a:rPr lang="en-US" sz="2000" dirty="0"/>
              <a:t> is a B2C online business based in Kolkata. The company offers a variety of women’s clothing, men’s clothing, and home products.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Mr. Shuvendu Kundu and his brother, Mr. Prosenjit Roy, started this business on December 1, 2021.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use WhatsApp and Facebook for marketing and sales and are gradually expanding their business to offline channels.</a:t>
            </a:r>
          </a:p>
          <a:p>
            <a:endParaRPr lang="en-US" sz="1600" dirty="0"/>
          </a:p>
        </p:txBody>
      </p:sp>
      <p:pic>
        <p:nvPicPr>
          <p:cNvPr id="6" name="Picture 5" descr="A colorful logo with text&#10;&#10;Description automatically generated">
            <a:extLst>
              <a:ext uri="{FF2B5EF4-FFF2-40B4-BE49-F238E27FC236}">
                <a16:creationId xmlns:a16="http://schemas.microsoft.com/office/drawing/2014/main" id="{C53C97C3-DC34-04B1-6C4D-E139718B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602396"/>
            <a:ext cx="5257800" cy="54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492450"/>
            <a:ext cx="7958953" cy="94456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IDENTIFIED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66" y="1549364"/>
            <a:ext cx="6148822" cy="526218"/>
          </a:xfrm>
        </p:spPr>
        <p:txBody>
          <a:bodyPr/>
          <a:lstStyle/>
          <a:p>
            <a:pPr algn="l"/>
            <a:r>
              <a:rPr lang="en-US" sz="2000" cap="none" dirty="0"/>
              <a:t>The business faces three key challenges:</a:t>
            </a:r>
          </a:p>
          <a:p>
            <a:pPr algn="l"/>
            <a:endParaRPr lang="en-US" cap="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3ACED-DC7C-FF92-FA3E-9F190374B4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3966" y="2075582"/>
            <a:ext cx="3074411" cy="1026952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sz="2000" dirty="0"/>
              <a:t>Procurement issues with disputed products from suppliers</a:t>
            </a:r>
          </a:p>
        </p:txBody>
      </p:sp>
      <p:pic>
        <p:nvPicPr>
          <p:cNvPr id="1026" name="Picture 2" descr="Vector illustration in HD very easy to make edits.">
            <a:extLst>
              <a:ext uri="{FF2B5EF4-FFF2-40B4-BE49-F238E27FC236}">
                <a16:creationId xmlns:a16="http://schemas.microsoft.com/office/drawing/2014/main" id="{A3BE3F05-9AE9-4F9D-D1A1-8982121E7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3102533"/>
            <a:ext cx="1943100" cy="17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verflow - Free shipping and delivery icons">
            <a:extLst>
              <a:ext uri="{FF2B5EF4-FFF2-40B4-BE49-F238E27FC236}">
                <a16:creationId xmlns:a16="http://schemas.microsoft.com/office/drawing/2014/main" id="{996195CC-B0FA-78B3-9C07-7169CC053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88" y="3102534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lay icon design isolated on white background. Vector ...">
            <a:extLst>
              <a:ext uri="{FF2B5EF4-FFF2-40B4-BE49-F238E27FC236}">
                <a16:creationId xmlns:a16="http://schemas.microsoft.com/office/drawing/2014/main" id="{03A125F1-C63F-B384-31CC-55363C17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66" y="3006668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0A3F7408-D849-FE47-31E3-7101D989B577}"/>
              </a:ext>
            </a:extLst>
          </p:cNvPr>
          <p:cNvSpPr txBox="1">
            <a:spLocks/>
          </p:cNvSpPr>
          <p:nvPr/>
        </p:nvSpPr>
        <p:spPr>
          <a:xfrm>
            <a:off x="4512385" y="2075582"/>
            <a:ext cx="2877673" cy="10269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2. Inventory overload due to bulk ordering and slow-moving items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7A9A689-314A-C755-1FEE-D367D9C9A3C8}"/>
              </a:ext>
            </a:extLst>
          </p:cNvPr>
          <p:cNvSpPr txBox="1">
            <a:spLocks/>
          </p:cNvSpPr>
          <p:nvPr/>
        </p:nvSpPr>
        <p:spPr>
          <a:xfrm>
            <a:off x="8228012" y="2075581"/>
            <a:ext cx="2760259" cy="95791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3. Inefficiency in managing returns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A229F166-D851-AF42-B27B-BFF52C08BCC8}"/>
              </a:ext>
            </a:extLst>
          </p:cNvPr>
          <p:cNvSpPr txBox="1">
            <a:spLocks/>
          </p:cNvSpPr>
          <p:nvPr/>
        </p:nvSpPr>
        <p:spPr>
          <a:xfrm>
            <a:off x="5029817" y="3687167"/>
            <a:ext cx="617265" cy="33930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4CD51-FF40-65D7-F4C9-1BCAA514C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991C0D3-3AE6-7E30-17C8-F01DD8F1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5936766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and cleaning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935F86-17F5-166F-164E-5C4F361922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5115" y="2397238"/>
            <a:ext cx="4533850" cy="23271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Received one years of business data (1st April 2022 to 31st March 2023) for “Visista  Fashions” in a PDF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file includes sales, purchases and closing balances all in one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Hence, the data was converted to Excel format for cleaning and analysis.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3AA0175-0C04-F9C9-642A-4AD10D80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35" y="3932190"/>
            <a:ext cx="5091077" cy="23271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5C5A0CF-38A0-2254-DA40-EF3B3916D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79" y="737448"/>
            <a:ext cx="5257800" cy="2691552"/>
          </a:xfrm>
          <a:prstGeom prst="rect">
            <a:avLst/>
          </a:prstGeom>
        </p:spPr>
      </p:pic>
      <p:pic>
        <p:nvPicPr>
          <p:cNvPr id="5128" name="Picture 8" descr="Data cleaning - Free computer icons">
            <a:extLst>
              <a:ext uri="{FF2B5EF4-FFF2-40B4-BE49-F238E27FC236}">
                <a16:creationId xmlns:a16="http://schemas.microsoft.com/office/drawing/2014/main" id="{A3F516F4-A264-CC5D-D84F-52516CC6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9" y="5189955"/>
            <a:ext cx="1676399" cy="111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B4EBBF55-FA0C-762E-57AB-4ABD3E42BF90}"/>
              </a:ext>
            </a:extLst>
          </p:cNvPr>
          <p:cNvSpPr/>
          <p:nvPr/>
        </p:nvSpPr>
        <p:spPr>
          <a:xfrm>
            <a:off x="8779243" y="355119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6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7" y="390302"/>
            <a:ext cx="4191000" cy="720601"/>
          </a:xfrm>
        </p:spPr>
        <p:txBody>
          <a:bodyPr>
            <a:normAutofit/>
          </a:bodyPr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3009" y="1981201"/>
            <a:ext cx="3613856" cy="5334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13DE1800-3D18-3896-4467-D1061B87A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97048"/>
              </p:ext>
            </p:extLst>
          </p:nvPr>
        </p:nvGraphicFramePr>
        <p:xfrm>
          <a:off x="5295898" y="533400"/>
          <a:ext cx="6534150" cy="3283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F0D727CD-AF06-9C21-2A61-2D58A9489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466565"/>
              </p:ext>
            </p:extLst>
          </p:nvPr>
        </p:nvGraphicFramePr>
        <p:xfrm>
          <a:off x="358777" y="2971800"/>
          <a:ext cx="5964235" cy="3401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098" name="Picture 2" descr="Data Analytics - Free computer icons">
            <a:extLst>
              <a:ext uri="{FF2B5EF4-FFF2-40B4-BE49-F238E27FC236}">
                <a16:creationId xmlns:a16="http://schemas.microsoft.com/office/drawing/2014/main" id="{CDFCBF6C-F82B-A283-0232-CAE556FC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970" y="5448300"/>
            <a:ext cx="16192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44074-52AD-FB35-E1E7-64A059CA98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946" y="1088852"/>
            <a:ext cx="4467891" cy="17846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+mn-lt"/>
              </a:rPr>
              <a:t>Sarees and bed sheets contribute the highest revenue and expenditure, indicating strong sales but also high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+mn-lt"/>
              </a:rPr>
              <a:t>Some categories, like men's t-shirts and shrugs, show low revenue and expenditure, hinting at limited market demand.</a:t>
            </a:r>
            <a:endParaRPr lang="en-IN" sz="1600" cap="none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5DC32-FBF3-5BC1-C841-5A66D4CA8D7F}"/>
              </a:ext>
            </a:extLst>
          </p:cNvPr>
          <p:cNvSpPr txBox="1"/>
          <p:nvPr/>
        </p:nvSpPr>
        <p:spPr>
          <a:xfrm>
            <a:off x="6323012" y="4033519"/>
            <a:ext cx="51177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0" dirty="0">
                <a:solidFill>
                  <a:schemeClr val="accent3"/>
                </a:solidFill>
                <a:cs typeface="Arial"/>
              </a:rPr>
              <a:t>Men's shorts and kurti pants lead in profit margins, achieving 35-36% profitability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0" dirty="0">
                <a:solidFill>
                  <a:schemeClr val="accent3"/>
                </a:solidFill>
                <a:cs typeface="Arial"/>
              </a:rPr>
              <a:t>Items like shrugs and costwool show the lowest profit margin</a:t>
            </a:r>
            <a:endParaRPr lang="en-IN" sz="1600" spc="100" dirty="0">
              <a:solidFill>
                <a:schemeClr val="accent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04061EA-7BB2-A010-CEB5-05D62E86E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32375"/>
              </p:ext>
            </p:extLst>
          </p:nvPr>
        </p:nvGraphicFramePr>
        <p:xfrm>
          <a:off x="1065212" y="545690"/>
          <a:ext cx="10515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Data Analytics - Free computer icons">
            <a:extLst>
              <a:ext uri="{FF2B5EF4-FFF2-40B4-BE49-F238E27FC236}">
                <a16:creationId xmlns:a16="http://schemas.microsoft.com/office/drawing/2014/main" id="{AF776122-FD4D-994F-A449-E1E62C214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5448300"/>
            <a:ext cx="16192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A42D2-4BE7-00DA-B626-3C3DFEB4C94A}"/>
              </a:ext>
            </a:extLst>
          </p:cNvPr>
          <p:cNvSpPr txBox="1"/>
          <p:nvPr/>
        </p:nvSpPr>
        <p:spPr>
          <a:xfrm>
            <a:off x="608012" y="4483510"/>
            <a:ext cx="9525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100" dirty="0">
                <a:solidFill>
                  <a:schemeClr val="accent3"/>
                </a:solidFill>
                <a:cs typeface="Arial"/>
              </a:rPr>
              <a:t>High Inventory Activity: </a:t>
            </a:r>
            <a:r>
              <a:rPr lang="en-US" sz="1600" spc="100" dirty="0">
                <a:solidFill>
                  <a:schemeClr val="accent3"/>
                </a:solidFill>
                <a:cs typeface="Arial"/>
              </a:rPr>
              <a:t>Sarees, bed sheets, and ankle-length leggings exhibit the highest inward and outward quantities, indicating strong demand and turnover.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100" dirty="0">
                <a:solidFill>
                  <a:schemeClr val="accent3"/>
                </a:solidFill>
                <a:cs typeface="Arial"/>
              </a:rPr>
              <a:t>Turnover Insights: </a:t>
            </a:r>
            <a:r>
              <a:rPr lang="en-US" sz="1600" spc="100" dirty="0">
                <a:solidFill>
                  <a:schemeClr val="accent3"/>
                </a:solidFill>
                <a:cs typeface="Arial"/>
              </a:rPr>
              <a:t>Categories like cotswool and </a:t>
            </a:r>
            <a:r>
              <a:rPr lang="en-US" sz="1600" spc="100" dirty="0" err="1">
                <a:solidFill>
                  <a:schemeClr val="accent3"/>
                </a:solidFill>
                <a:cs typeface="Arial"/>
              </a:rPr>
              <a:t>dohar</a:t>
            </a:r>
            <a:r>
              <a:rPr lang="en-US" sz="1600" spc="100" dirty="0">
                <a:solidFill>
                  <a:schemeClr val="accent3"/>
                </a:solidFill>
                <a:cs typeface="Arial"/>
              </a:rPr>
              <a:t> have the highest turnover rates, suggesting efficient inventory movement despite relatively lower quantities.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100" dirty="0">
                <a:solidFill>
                  <a:schemeClr val="accent3"/>
                </a:solidFill>
                <a:cs typeface="Arial"/>
              </a:rPr>
              <a:t>Low Activity Categories: </a:t>
            </a:r>
            <a:r>
              <a:rPr lang="en-US" sz="1600" spc="100" dirty="0">
                <a:solidFill>
                  <a:schemeClr val="accent3"/>
                </a:solidFill>
                <a:cs typeface="Arial"/>
              </a:rPr>
              <a:t>Items such as shrugs and petticoats have minimal inventory movement, pointing to a need for stock optimization or demand generation.</a:t>
            </a:r>
          </a:p>
        </p:txBody>
      </p:sp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E11B92E-24F4-8CB9-B5E1-D4D28D7BE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144957"/>
              </p:ext>
            </p:extLst>
          </p:nvPr>
        </p:nvGraphicFramePr>
        <p:xfrm>
          <a:off x="388375" y="533399"/>
          <a:ext cx="6230475" cy="329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8BFE1A-7856-0F1C-7A84-72B376E91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22732"/>
              </p:ext>
            </p:extLst>
          </p:nvPr>
        </p:nvGraphicFramePr>
        <p:xfrm>
          <a:off x="5789612" y="3026286"/>
          <a:ext cx="6010838" cy="329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6" name="Picture 2" descr="Data Analytics - Free computer icons">
            <a:extLst>
              <a:ext uri="{FF2B5EF4-FFF2-40B4-BE49-F238E27FC236}">
                <a16:creationId xmlns:a16="http://schemas.microsoft.com/office/drawing/2014/main" id="{B28AF212-2BA5-C1DC-8B8A-19802992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944" y="5545257"/>
            <a:ext cx="1507881" cy="13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30F1B1-2386-6F3C-2AF3-B72921083EB1}"/>
              </a:ext>
            </a:extLst>
          </p:cNvPr>
          <p:cNvSpPr txBox="1"/>
          <p:nvPr/>
        </p:nvSpPr>
        <p:spPr>
          <a:xfrm>
            <a:off x="6597597" y="748792"/>
            <a:ext cx="47571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0" dirty="0">
                <a:solidFill>
                  <a:schemeClr val="accent3"/>
                </a:solidFill>
                <a:cs typeface="Arial"/>
              </a:rPr>
              <a:t>This chart shows each category’s cumulative contribution to total sales 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0" dirty="0">
                <a:solidFill>
                  <a:schemeClr val="accent3"/>
                </a:solidFill>
                <a:cs typeface="Arial"/>
              </a:rPr>
              <a:t>Sarees and Bed sheets are the top selling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0" dirty="0">
                <a:solidFill>
                  <a:schemeClr val="accent3"/>
                </a:solidFill>
                <a:cs typeface="Arial"/>
              </a:rPr>
              <a:t>Categories like Women night dress, Men’s Short and Ankle Length Leggings also have significant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100" dirty="0">
              <a:solidFill>
                <a:schemeClr val="accent3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3141B-A024-DF26-C7DD-5526C40A7DC3}"/>
              </a:ext>
            </a:extLst>
          </p:cNvPr>
          <p:cNvSpPr txBox="1"/>
          <p:nvPr/>
        </p:nvSpPr>
        <p:spPr>
          <a:xfrm>
            <a:off x="608012" y="3962400"/>
            <a:ext cx="4953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0" dirty="0">
                <a:solidFill>
                  <a:schemeClr val="accent3"/>
                </a:solidFill>
                <a:cs typeface="Arial"/>
              </a:rPr>
              <a:t>The profit chart reveals which categories generate the most gross profit.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0" dirty="0">
                <a:solidFill>
                  <a:schemeClr val="accent3"/>
                </a:solidFill>
                <a:cs typeface="Arial"/>
              </a:rPr>
              <a:t>Sarees, Bed Sheets, and Kurtis are again leading contributors, showing that these items not only sell well and also profitable.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100" dirty="0">
                <a:solidFill>
                  <a:schemeClr val="accent3"/>
                </a:solidFill>
                <a:cs typeface="Arial"/>
              </a:rPr>
              <a:t>Lower-sales items with decent profit margins, such as </a:t>
            </a:r>
            <a:r>
              <a:rPr lang="en-US" sz="1600" spc="100" dirty="0" err="1">
                <a:solidFill>
                  <a:schemeClr val="accent3"/>
                </a:solidFill>
                <a:cs typeface="Arial"/>
              </a:rPr>
              <a:t>Dohar</a:t>
            </a:r>
            <a:r>
              <a:rPr lang="en-US" sz="1600" spc="100" dirty="0">
                <a:solidFill>
                  <a:schemeClr val="accent3"/>
                </a:solidFill>
                <a:cs typeface="Arial"/>
              </a:rPr>
              <a:t>, could benefit from targeted marketing.</a:t>
            </a:r>
          </a:p>
        </p:txBody>
      </p:sp>
    </p:spTree>
    <p:extLst>
      <p:ext uri="{BB962C8B-B14F-4D97-AF65-F5344CB8AC3E}">
        <p14:creationId xmlns:p14="http://schemas.microsoft.com/office/powerpoint/2010/main" val="175433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503B-5DAE-C071-5551-FFB0B7AD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12" y="547424"/>
            <a:ext cx="3941243" cy="913925"/>
          </a:xfrm>
        </p:spPr>
        <p:txBody>
          <a:bodyPr/>
          <a:lstStyle/>
          <a:p>
            <a:pPr algn="ctr"/>
            <a:r>
              <a:rPr lang="en-US" dirty="0"/>
              <a:t>Findings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59EA-1FCF-08EE-CDF6-FDAFF750F8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5869" y="1600200"/>
            <a:ext cx="10397086" cy="455845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Products like Sarees and Bed Sheets generate significant revenue but have lower profit margins, indicating the need for cost optimization in sourcing.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Items like Women's Night Dresses and Men's Shorts show the highest profit margins, suggesting an opportunity to expand these categories to maximize overall profitability.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Products with low sales, like Shrugs and Cotswool, take up storage space and lock in capital, making it important to find ways to sell off old stock.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+mn-lt"/>
              </a:rPr>
              <a:t>High-demand items like Sarees and Bed Sheets risk running out of stock, making it essential to keep sufficient inventory levels.</a:t>
            </a:r>
            <a:endParaRPr lang="en-IN" sz="2000" cap="none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D5CBE-6718-0BE4-1C80-7E1BC61C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12" y="457200"/>
            <a:ext cx="1409700" cy="126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2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675</Words>
  <Application>Microsoft Office PowerPoint</Application>
  <PresentationFormat>Custom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Corbel</vt:lpstr>
      <vt:lpstr>Office Theme</vt:lpstr>
      <vt:lpstr>Enhancing Business Efficiency and Reducing Operational Costs of Visista Fashions </vt:lpstr>
      <vt:lpstr>PowerPoint Presentation</vt:lpstr>
      <vt:lpstr>VISISTA FASHIONS</vt:lpstr>
      <vt:lpstr>IDENTIFIED CHALLENGES</vt:lpstr>
      <vt:lpstr>Data collection and cleaning</vt:lpstr>
      <vt:lpstr>Data analysis</vt:lpstr>
      <vt:lpstr>PowerPoint Presentation</vt:lpstr>
      <vt:lpstr>PowerPoint Presentation</vt:lpstr>
      <vt:lpstr>Findings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2025-01-15T06:26:58Z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