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aishu0105/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16982" y="1099595"/>
            <a:ext cx="9144000" cy="1507706"/>
          </a:xfrm>
        </p:spPr>
        <p:txBody>
          <a:bodyPr>
            <a:noAutofit/>
          </a:bodyPr>
          <a:lstStyle/>
          <a:p>
            <a:pPr algn="ctr"/>
            <a:r>
              <a:rPr lang="en-US" sz="4800" cap="none" dirty="0">
                <a:ln w="0"/>
                <a:solidFill>
                  <a:schemeClr val="tx1"/>
                </a:solidFill>
                <a:effectLst>
                  <a:outerShdw blurRad="38100" dist="19050" dir="2700000" algn="tl" rotWithShape="0">
                    <a:schemeClr val="dk1">
                      <a:alpha val="40000"/>
                    </a:schemeClr>
                  </a:outerShdw>
                </a:effectLst>
              </a:rPr>
              <a:t>Secure Data Hiding in Image Using Steganography</a:t>
            </a:r>
            <a:endParaRPr lang="en-US" sz="4800" cap="none"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TextBox 3"/>
          <p:cNvSpPr txBox="1"/>
          <p:nvPr/>
        </p:nvSpPr>
        <p:spPr>
          <a:xfrm>
            <a:off x="906764" y="3429000"/>
            <a:ext cx="7980183" cy="3170099"/>
          </a:xfrm>
          <a:prstGeom prst="rect">
            <a:avLst/>
          </a:prstGeom>
          <a:noFill/>
        </p:spPr>
        <p:txBody>
          <a:bodyPr wrap="square" lIns="91440" tIns="45720" rIns="91440" bIns="45720" rtlCol="0" anchor="t">
            <a:spAutoFit/>
          </a:bodyPr>
          <a:lstStyle/>
          <a:p>
            <a:r>
              <a:rPr lang="en-US" sz="2000" b="1" dirty="0">
                <a:ln w="0"/>
                <a:solidFill>
                  <a:schemeClr val="accent1"/>
                </a:solidFill>
                <a:effectLst>
                  <a:outerShdw blurRad="38100" dist="25400" dir="5400000" algn="ctr" rotWithShape="0">
                    <a:srgbClr val="6E747A">
                      <a:alpha val="43000"/>
                    </a:srgbClr>
                  </a:outerShdw>
                </a:effectLst>
                <a:latin typeface="Arial" pitchFamily="34" charset="0"/>
                <a:cs typeface="Arial" pitchFamily="34" charset="0"/>
              </a:rPr>
              <a:t>Presented By:</a:t>
            </a:r>
          </a:p>
          <a:p>
            <a:r>
              <a:rPr lang="en-US" sz="2000" dirty="0">
                <a:ln w="0"/>
                <a:solidFill>
                  <a:schemeClr val="accent1"/>
                </a:solidFill>
                <a:effectLst>
                  <a:outerShdw blurRad="38100" dist="25400" dir="5400000" algn="ctr" rotWithShape="0">
                    <a:srgbClr val="6E747A">
                      <a:alpha val="43000"/>
                    </a:srgbClr>
                  </a:outerShdw>
                </a:effectLst>
                <a:latin typeface="Arial"/>
                <a:cs typeface="Arial"/>
              </a:rPr>
              <a:t>Baishnovi Sahu</a:t>
            </a:r>
          </a:p>
          <a:p>
            <a:endParaRPr lang="en-US" sz="2000" dirty="0">
              <a:ln w="0"/>
              <a:solidFill>
                <a:schemeClr val="accent1"/>
              </a:solidFill>
              <a:effectLst>
                <a:outerShdw blurRad="38100" dist="25400" dir="5400000" algn="ctr" rotWithShape="0">
                  <a:srgbClr val="6E747A">
                    <a:alpha val="43000"/>
                  </a:srgbClr>
                </a:outerShdw>
              </a:effectLst>
              <a:latin typeface="Arial"/>
              <a:cs typeface="Arial"/>
            </a:endParaRPr>
          </a:p>
          <a:p>
            <a:r>
              <a:rPr lang="en-US" sz="2000" b="1" dirty="0">
                <a:ln w="0"/>
                <a:solidFill>
                  <a:schemeClr val="accent1"/>
                </a:solidFill>
                <a:effectLst>
                  <a:outerShdw blurRad="38100" dist="25400" dir="5400000" algn="ctr" rotWithShape="0">
                    <a:srgbClr val="6E747A">
                      <a:alpha val="43000"/>
                    </a:srgbClr>
                  </a:outerShdw>
                </a:effectLst>
                <a:latin typeface="Arial"/>
                <a:cs typeface="Arial"/>
              </a:rPr>
              <a:t>College Name: </a:t>
            </a:r>
          </a:p>
          <a:p>
            <a:r>
              <a:rPr lang="en-US" sz="2000" dirty="0">
                <a:ln w="0"/>
                <a:solidFill>
                  <a:schemeClr val="accent1"/>
                </a:solidFill>
                <a:effectLst>
                  <a:outerShdw blurRad="38100" dist="25400" dir="5400000" algn="ctr" rotWithShape="0">
                    <a:srgbClr val="6E747A">
                      <a:alpha val="43000"/>
                    </a:srgbClr>
                  </a:outerShdw>
                </a:effectLst>
                <a:latin typeface="Arial"/>
                <a:cs typeface="Arial"/>
              </a:rPr>
              <a:t>ITER</a:t>
            </a:r>
          </a:p>
          <a:p>
            <a:endParaRPr lang="en-US" sz="2000" dirty="0">
              <a:ln w="0"/>
              <a:solidFill>
                <a:schemeClr val="accent1"/>
              </a:solidFill>
              <a:effectLst>
                <a:outerShdw blurRad="38100" dist="25400" dir="5400000" algn="ctr" rotWithShape="0">
                  <a:srgbClr val="6E747A">
                    <a:alpha val="43000"/>
                  </a:srgbClr>
                </a:outerShdw>
              </a:effectLst>
              <a:latin typeface="Arial"/>
              <a:cs typeface="Arial"/>
            </a:endParaRPr>
          </a:p>
          <a:p>
            <a:r>
              <a:rPr lang="en-US" sz="2000" b="1" dirty="0">
                <a:ln w="0"/>
                <a:solidFill>
                  <a:schemeClr val="accent1"/>
                </a:solidFill>
                <a:effectLst>
                  <a:outerShdw blurRad="38100" dist="25400" dir="5400000" algn="ctr" rotWithShape="0">
                    <a:srgbClr val="6E747A">
                      <a:alpha val="43000"/>
                    </a:srgbClr>
                  </a:outerShdw>
                </a:effectLst>
                <a:latin typeface="Arial"/>
                <a:cs typeface="Arial"/>
              </a:rPr>
              <a:t>Department:</a:t>
            </a:r>
          </a:p>
          <a:p>
            <a:r>
              <a:rPr lang="en-US" sz="2000" dirty="0">
                <a:ln w="0"/>
                <a:solidFill>
                  <a:schemeClr val="accent1"/>
                </a:solidFill>
                <a:effectLst>
                  <a:outerShdw blurRad="38100" dist="25400" dir="5400000" algn="ctr" rotWithShape="0">
                    <a:srgbClr val="6E747A">
                      <a:alpha val="43000"/>
                    </a:srgbClr>
                  </a:outerShdw>
                </a:effectLst>
                <a:latin typeface="Arial"/>
                <a:cs typeface="Arial"/>
              </a:rPr>
              <a:t>Computer Science &amp; Engineering</a:t>
            </a:r>
          </a:p>
          <a:p>
            <a:endParaRPr lang="en-US" sz="2000" dirty="0">
              <a:ln w="0"/>
              <a:solidFill>
                <a:schemeClr val="accent1"/>
              </a:solidFill>
              <a:effectLst>
                <a:outerShdw blurRad="38100" dist="25400" dir="5400000" algn="ctr" rotWithShape="0">
                  <a:srgbClr val="6E747A">
                    <a:alpha val="43000"/>
                  </a:srgbClr>
                </a:outerShdw>
              </a:effectLst>
              <a:latin typeface="Arial"/>
              <a:cs typeface="Arial"/>
            </a:endParaRPr>
          </a:p>
          <a:p>
            <a:endParaRPr lang="en-US" sz="2000" dirty="0">
              <a:ln w="0"/>
              <a:solidFill>
                <a:schemeClr val="accent1"/>
              </a:solidFill>
              <a:effectLst>
                <a:outerShdw blurRad="38100" dist="25400" dir="5400000" algn="ctr" rotWithShape="0">
                  <a:srgbClr val="6E747A">
                    <a:alpha val="43000"/>
                  </a:srgbClr>
                </a:outerShdw>
              </a:effectLst>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673790" y="2768916"/>
            <a:ext cx="11029615" cy="530296"/>
          </a:xfrm>
        </p:spPr>
        <p:txBody>
          <a:bodyPr>
            <a:noAutofit/>
          </a:bodyPr>
          <a:lstStyle/>
          <a:p>
            <a:pPr marL="0" indent="0">
              <a:buNone/>
            </a:pPr>
            <a:r>
              <a:rPr lang="en-IN" sz="3600" dirty="0">
                <a:hlinkClick r:id="rId2"/>
              </a:rPr>
              <a:t>https://github.com/baishu0105/Steganography.git</a:t>
            </a:r>
            <a:endParaRPr lang="en-IN" sz="36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6" name="Arrow: Pentagon 5">
            <a:extLst>
              <a:ext uri="{FF2B5EF4-FFF2-40B4-BE49-F238E27FC236}">
                <a16:creationId xmlns:a16="http://schemas.microsoft.com/office/drawing/2014/main" id="{6E96BD24-9D14-F1C2-58FD-437FB543B3FB}"/>
              </a:ext>
            </a:extLst>
          </p:cNvPr>
          <p:cNvSpPr/>
          <p:nvPr/>
        </p:nvSpPr>
        <p:spPr>
          <a:xfrm>
            <a:off x="716437" y="1555423"/>
            <a:ext cx="10595728" cy="744717"/>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t>Enhanced Security</a:t>
            </a:r>
            <a:r>
              <a:rPr lang="en-US" sz="2400" dirty="0"/>
              <a:t>: Implement AES encryption before embedding the message.</a:t>
            </a:r>
            <a:endParaRPr lang="en-IN" sz="2400" dirty="0">
              <a:latin typeface="Times New Roman" panose="02020603050405020304" pitchFamily="18" charset="0"/>
              <a:cs typeface="Times New Roman" panose="02020603050405020304" pitchFamily="18" charset="0"/>
            </a:endParaRPr>
          </a:p>
        </p:txBody>
      </p:sp>
      <p:sp>
        <p:nvSpPr>
          <p:cNvPr id="7" name="Arrow: Pentagon 6">
            <a:extLst>
              <a:ext uri="{FF2B5EF4-FFF2-40B4-BE49-F238E27FC236}">
                <a16:creationId xmlns:a16="http://schemas.microsoft.com/office/drawing/2014/main" id="{6A814F54-2762-4708-66A7-08ACB4B37C9C}"/>
              </a:ext>
            </a:extLst>
          </p:cNvPr>
          <p:cNvSpPr/>
          <p:nvPr/>
        </p:nvSpPr>
        <p:spPr>
          <a:xfrm>
            <a:off x="716437" y="5233447"/>
            <a:ext cx="10595728" cy="744717"/>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t>Steganalysis Resistance</a:t>
            </a:r>
            <a:r>
              <a:rPr lang="en-US" sz="2400" dirty="0"/>
              <a:t>: Reduce the risk of detection by anti-steganography tools.</a:t>
            </a:r>
            <a:endParaRPr lang="en-IN" sz="2400" dirty="0">
              <a:latin typeface="Times New Roman" panose="02020603050405020304" pitchFamily="18" charset="0"/>
              <a:cs typeface="Times New Roman" panose="02020603050405020304" pitchFamily="18" charset="0"/>
            </a:endParaRPr>
          </a:p>
        </p:txBody>
      </p:sp>
      <p:sp>
        <p:nvSpPr>
          <p:cNvPr id="8" name="Arrow: Pentagon 7">
            <a:extLst>
              <a:ext uri="{FF2B5EF4-FFF2-40B4-BE49-F238E27FC236}">
                <a16:creationId xmlns:a16="http://schemas.microsoft.com/office/drawing/2014/main" id="{595550A6-A6D8-3D2C-43BE-DC6239F48171}"/>
              </a:ext>
            </a:extLst>
          </p:cNvPr>
          <p:cNvSpPr/>
          <p:nvPr/>
        </p:nvSpPr>
        <p:spPr>
          <a:xfrm>
            <a:off x="716437" y="3959257"/>
            <a:ext cx="10595728" cy="744717"/>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t>Multiple File Formats</a:t>
            </a:r>
            <a:r>
              <a:rPr lang="en-US" sz="2400" dirty="0"/>
              <a:t>: Extend support to more image types with lossless compression.</a:t>
            </a:r>
            <a:endParaRPr lang="en-IN" sz="2400" dirty="0">
              <a:latin typeface="Times New Roman" panose="02020603050405020304" pitchFamily="18" charset="0"/>
              <a:cs typeface="Times New Roman" panose="02020603050405020304" pitchFamily="18" charset="0"/>
            </a:endParaRPr>
          </a:p>
        </p:txBody>
      </p:sp>
      <p:sp>
        <p:nvSpPr>
          <p:cNvPr id="9" name="Arrow: Pentagon 8">
            <a:extLst>
              <a:ext uri="{FF2B5EF4-FFF2-40B4-BE49-F238E27FC236}">
                <a16:creationId xmlns:a16="http://schemas.microsoft.com/office/drawing/2014/main" id="{3E1559B2-17BD-46CF-4AF9-B69FE073DE7D}"/>
              </a:ext>
            </a:extLst>
          </p:cNvPr>
          <p:cNvSpPr/>
          <p:nvPr/>
        </p:nvSpPr>
        <p:spPr>
          <a:xfrm>
            <a:off x="716437" y="2757340"/>
            <a:ext cx="10595728" cy="744717"/>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t>Improved Embedding Method</a:t>
            </a:r>
            <a:r>
              <a:rPr lang="en-US" sz="2400" dirty="0"/>
              <a:t>: Use Least Significant Bit (LSB) instead of direct pixel modification.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3429000"/>
            <a:ext cx="9298744" cy="662781"/>
          </a:xfrm>
        </p:spPr>
        <p:txBody>
          <a:bodyPr>
            <a:noAutofit/>
          </a:bodyPr>
          <a:lstStyle/>
          <a:p>
            <a:pPr algn="ctr"/>
            <a:r>
              <a:rPr lang="en-US" sz="88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435261"/>
            <a:ext cx="11029615" cy="4209478"/>
          </a:xfrm>
        </p:spPr>
        <p:txBody>
          <a:bodyPr/>
          <a:lstStyle/>
          <a:p>
            <a:pPr marL="0" indent="0" algn="just">
              <a:buNone/>
            </a:pPr>
            <a:r>
              <a:rPr lang="en-US" sz="3200" dirty="0">
                <a:latin typeface="Times New Roman" panose="02020603050405020304" pitchFamily="18" charset="0"/>
                <a:cs typeface="Times New Roman" panose="02020603050405020304" pitchFamily="18" charset="0"/>
              </a:rPr>
              <a:t>With the increasing risks of cyber threats and data breaches, traditional encryption methods often attract attention, making sensitive information vulnerable. This project aims to enhance data security by embedding secret messages within images using steganography, ensuring hidden communication without raising suspicion. This technique provides an additional layer of security by making data invisible rather than just encrypted.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Rounded Corners 2">
            <a:extLst>
              <a:ext uri="{FF2B5EF4-FFF2-40B4-BE49-F238E27FC236}">
                <a16:creationId xmlns:a16="http://schemas.microsoft.com/office/drawing/2014/main" id="{7C51F74D-7456-1C49-AE14-6F5A1716A8E8}"/>
              </a:ext>
            </a:extLst>
          </p:cNvPr>
          <p:cNvSpPr/>
          <p:nvPr/>
        </p:nvSpPr>
        <p:spPr>
          <a:xfrm>
            <a:off x="688451" y="1876680"/>
            <a:ext cx="2187018" cy="177223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a:latin typeface="Times New Roman" panose="02020603050405020304" pitchFamily="18" charset="0"/>
                <a:cs typeface="Times New Roman" panose="02020603050405020304" pitchFamily="18" charset="0"/>
              </a:rPr>
              <a:t>Programming Language</a:t>
            </a:r>
            <a:r>
              <a:rPr lang="en-IN" sz="2400" dirty="0">
                <a:latin typeface="Times New Roman" panose="02020603050405020304" pitchFamily="18" charset="0"/>
                <a:cs typeface="Times New Roman" panose="02020603050405020304" pitchFamily="18" charset="0"/>
              </a:rPr>
              <a:t>:</a:t>
            </a:r>
          </a:p>
          <a:p>
            <a:pPr algn="ctr"/>
            <a:endParaRPr lang="en-IN"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Python</a:t>
            </a:r>
          </a:p>
        </p:txBody>
      </p:sp>
      <p:sp>
        <p:nvSpPr>
          <p:cNvPr id="4" name="Rectangle: Rounded Corners 3">
            <a:extLst>
              <a:ext uri="{FF2B5EF4-FFF2-40B4-BE49-F238E27FC236}">
                <a16:creationId xmlns:a16="http://schemas.microsoft.com/office/drawing/2014/main" id="{A34D40C0-85F4-32C3-53A9-3A77A79E14D4}"/>
              </a:ext>
            </a:extLst>
          </p:cNvPr>
          <p:cNvSpPr/>
          <p:nvPr/>
        </p:nvSpPr>
        <p:spPr>
          <a:xfrm>
            <a:off x="3341888" y="3926710"/>
            <a:ext cx="2187018" cy="177223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Libraries</a:t>
            </a:r>
            <a:r>
              <a:rPr lang="en-IN" dirty="0">
                <a:latin typeface="Times New Roman" panose="02020603050405020304" pitchFamily="18" charset="0"/>
                <a:cs typeface="Times New Roman" panose="02020603050405020304" pitchFamily="18" charset="0"/>
              </a:rPr>
              <a:t>: </a:t>
            </a:r>
          </a:p>
          <a:p>
            <a:pPr algn="ctr"/>
            <a:endParaRPr lang="en-IN"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OpenCV</a:t>
            </a:r>
          </a:p>
        </p:txBody>
      </p:sp>
      <p:sp>
        <p:nvSpPr>
          <p:cNvPr id="6" name="Rectangle: Rounded Corners 5">
            <a:extLst>
              <a:ext uri="{FF2B5EF4-FFF2-40B4-BE49-F238E27FC236}">
                <a16:creationId xmlns:a16="http://schemas.microsoft.com/office/drawing/2014/main" id="{508AF48F-5FE5-B79A-7AC5-1AFB4B4FECC0}"/>
              </a:ext>
            </a:extLst>
          </p:cNvPr>
          <p:cNvSpPr/>
          <p:nvPr/>
        </p:nvSpPr>
        <p:spPr>
          <a:xfrm>
            <a:off x="6354142" y="1876679"/>
            <a:ext cx="2187018" cy="177223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a:latin typeface="Times New Roman" panose="02020603050405020304" pitchFamily="18" charset="0"/>
                <a:cs typeface="Times New Roman" panose="02020603050405020304" pitchFamily="18" charset="0"/>
              </a:rPr>
              <a:t>Image </a:t>
            </a:r>
            <a:r>
              <a:rPr lang="fr-FR" b="1" dirty="0" err="1">
                <a:latin typeface="Times New Roman" panose="02020603050405020304" pitchFamily="18" charset="0"/>
                <a:cs typeface="Times New Roman" panose="02020603050405020304" pitchFamily="18" charset="0"/>
              </a:rPr>
              <a:t>Processing</a:t>
            </a:r>
            <a:r>
              <a:rPr lang="fr-FR" b="1" dirty="0">
                <a:latin typeface="Times New Roman" panose="02020603050405020304" pitchFamily="18" charset="0"/>
                <a:cs typeface="Times New Roman" panose="02020603050405020304" pitchFamily="18" charset="0"/>
              </a:rPr>
              <a:t> Technique</a:t>
            </a:r>
            <a:r>
              <a:rPr lang="fr-FR" dirty="0">
                <a:latin typeface="Times New Roman" panose="02020603050405020304" pitchFamily="18" charset="0"/>
                <a:cs typeface="Times New Roman" panose="02020603050405020304" pitchFamily="18" charset="0"/>
              </a:rPr>
              <a:t>: </a:t>
            </a:r>
          </a:p>
          <a:p>
            <a:pPr algn="ctr"/>
            <a:endParaRPr lang="fr-FR" dirty="0">
              <a:latin typeface="Times New Roman" panose="02020603050405020304" pitchFamily="18" charset="0"/>
              <a:cs typeface="Times New Roman" panose="02020603050405020304" pitchFamily="18" charset="0"/>
            </a:endParaRPr>
          </a:p>
          <a:p>
            <a:pPr algn="ctr"/>
            <a:r>
              <a:rPr lang="fr-FR" sz="2000" dirty="0">
                <a:latin typeface="Times New Roman" panose="02020603050405020304" pitchFamily="18" charset="0"/>
                <a:cs typeface="Times New Roman" panose="02020603050405020304" pitchFamily="18" charset="0"/>
              </a:rPr>
              <a:t>Pixel Manipulation</a:t>
            </a:r>
            <a:endParaRPr lang="en-IN" sz="20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2A51CC-994C-7279-19E1-7BF541907CAC}"/>
              </a:ext>
            </a:extLst>
          </p:cNvPr>
          <p:cNvSpPr/>
          <p:nvPr/>
        </p:nvSpPr>
        <p:spPr>
          <a:xfrm>
            <a:off x="9161600" y="3926710"/>
            <a:ext cx="2187018" cy="177223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200" b="1" dirty="0">
                <a:latin typeface="Times New Roman" panose="02020603050405020304" pitchFamily="18" charset="0"/>
                <a:cs typeface="Times New Roman" panose="02020603050405020304" pitchFamily="18" charset="0"/>
              </a:rPr>
              <a:t>Security Mechanism</a:t>
            </a:r>
            <a:r>
              <a:rPr lang="en-IN" sz="2200" dirty="0">
                <a:latin typeface="Times New Roman" panose="02020603050405020304" pitchFamily="18" charset="0"/>
                <a:cs typeface="Times New Roman" panose="02020603050405020304" pitchFamily="18" charset="0"/>
              </a:rPr>
              <a:t>:</a:t>
            </a:r>
          </a:p>
          <a:p>
            <a:pPr algn="ctr"/>
            <a:endParaRPr lang="en-IN"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 Password-based Decryption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7" name="Arrow: Pentagon 6">
            <a:extLst>
              <a:ext uri="{FF2B5EF4-FFF2-40B4-BE49-F238E27FC236}">
                <a16:creationId xmlns:a16="http://schemas.microsoft.com/office/drawing/2014/main" id="{35DB7143-6BB0-BDAB-9C46-F1A668494CCF}"/>
              </a:ext>
            </a:extLst>
          </p:cNvPr>
          <p:cNvSpPr/>
          <p:nvPr/>
        </p:nvSpPr>
        <p:spPr>
          <a:xfrm>
            <a:off x="716437" y="1555423"/>
            <a:ext cx="10595728" cy="744717"/>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Invisible Data Storage</a:t>
            </a:r>
            <a:r>
              <a:rPr lang="en-US" sz="2400" dirty="0">
                <a:latin typeface="Times New Roman" panose="02020603050405020304" pitchFamily="18" charset="0"/>
                <a:cs typeface="Times New Roman" panose="02020603050405020304" pitchFamily="18" charset="0"/>
              </a:rPr>
              <a:t>: The secret message remains hidden inside an image.</a:t>
            </a:r>
            <a:endParaRPr lang="en-IN" sz="2400" dirty="0">
              <a:latin typeface="Times New Roman" panose="02020603050405020304" pitchFamily="18" charset="0"/>
              <a:cs typeface="Times New Roman" panose="02020603050405020304" pitchFamily="18" charset="0"/>
            </a:endParaRPr>
          </a:p>
        </p:txBody>
      </p:sp>
      <p:sp>
        <p:nvSpPr>
          <p:cNvPr id="10" name="Arrow: Pentagon 9">
            <a:extLst>
              <a:ext uri="{FF2B5EF4-FFF2-40B4-BE49-F238E27FC236}">
                <a16:creationId xmlns:a16="http://schemas.microsoft.com/office/drawing/2014/main" id="{1F326BB1-F880-6A0C-4461-9293658F1EB2}"/>
              </a:ext>
            </a:extLst>
          </p:cNvPr>
          <p:cNvSpPr/>
          <p:nvPr/>
        </p:nvSpPr>
        <p:spPr>
          <a:xfrm>
            <a:off x="716437" y="5233447"/>
            <a:ext cx="10595728" cy="744717"/>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Real-world Applications</a:t>
            </a:r>
            <a:r>
              <a:rPr lang="en-US" sz="2400" dirty="0">
                <a:latin typeface="Times New Roman" panose="02020603050405020304" pitchFamily="18" charset="0"/>
                <a:cs typeface="Times New Roman" panose="02020603050405020304" pitchFamily="18" charset="0"/>
              </a:rPr>
              <a:t>: Used in cybersecurity, secure communication, and watermarking.</a:t>
            </a:r>
            <a:endParaRPr lang="en-IN" sz="2400" dirty="0">
              <a:latin typeface="Times New Roman" panose="02020603050405020304" pitchFamily="18" charset="0"/>
              <a:cs typeface="Times New Roman" panose="02020603050405020304" pitchFamily="18" charset="0"/>
            </a:endParaRPr>
          </a:p>
        </p:txBody>
      </p:sp>
      <p:sp>
        <p:nvSpPr>
          <p:cNvPr id="11" name="Arrow: Pentagon 10">
            <a:extLst>
              <a:ext uri="{FF2B5EF4-FFF2-40B4-BE49-F238E27FC236}">
                <a16:creationId xmlns:a16="http://schemas.microsoft.com/office/drawing/2014/main" id="{F6EA807A-95EC-196B-83BE-EF13B98362EC}"/>
              </a:ext>
            </a:extLst>
          </p:cNvPr>
          <p:cNvSpPr/>
          <p:nvPr/>
        </p:nvSpPr>
        <p:spPr>
          <a:xfrm>
            <a:off x="716437" y="3959257"/>
            <a:ext cx="10595728" cy="744717"/>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just"/>
            <a:r>
              <a:rPr lang="en-US" sz="2400" b="1" dirty="0">
                <a:latin typeface="Times New Roman" panose="02020603050405020304" pitchFamily="18" charset="0"/>
                <a:cs typeface="Times New Roman" panose="02020603050405020304" pitchFamily="18" charset="0"/>
              </a:rPr>
              <a:t>    Simple Yet Effective</a:t>
            </a:r>
            <a:r>
              <a:rPr lang="en-US" sz="2400" dirty="0">
                <a:latin typeface="Times New Roman" panose="02020603050405020304" pitchFamily="18" charset="0"/>
                <a:cs typeface="Times New Roman" panose="02020603050405020304" pitchFamily="18" charset="0"/>
              </a:rPr>
              <a:t>: Uses basic pixel manipulation to encode messages.</a:t>
            </a:r>
            <a:endParaRPr lang="en-IN" sz="2400" dirty="0">
              <a:latin typeface="Times New Roman" panose="02020603050405020304" pitchFamily="18" charset="0"/>
              <a:cs typeface="Times New Roman" panose="02020603050405020304" pitchFamily="18" charset="0"/>
            </a:endParaRPr>
          </a:p>
        </p:txBody>
      </p:sp>
      <p:sp>
        <p:nvSpPr>
          <p:cNvPr id="12" name="Arrow: Pentagon 11">
            <a:extLst>
              <a:ext uri="{FF2B5EF4-FFF2-40B4-BE49-F238E27FC236}">
                <a16:creationId xmlns:a16="http://schemas.microsoft.com/office/drawing/2014/main" id="{1CA5C6DA-CA41-7C22-552F-517B506DD5ED}"/>
              </a:ext>
            </a:extLst>
          </p:cNvPr>
          <p:cNvSpPr/>
          <p:nvPr/>
        </p:nvSpPr>
        <p:spPr>
          <a:xfrm>
            <a:off x="716437" y="2757340"/>
            <a:ext cx="10595728" cy="744717"/>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    Password Protection</a:t>
            </a:r>
            <a:r>
              <a:rPr lang="en-US" sz="2400" dirty="0">
                <a:latin typeface="Times New Roman" panose="02020603050405020304" pitchFamily="18" charset="0"/>
                <a:cs typeface="Times New Roman" panose="02020603050405020304" pitchFamily="18" charset="0"/>
              </a:rPr>
              <a:t>: Ensures that only authorized users can retrieve the hidden message.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8" name="Rectangle 7">
            <a:extLst>
              <a:ext uri="{FF2B5EF4-FFF2-40B4-BE49-F238E27FC236}">
                <a16:creationId xmlns:a16="http://schemas.microsoft.com/office/drawing/2014/main" id="{0FA5283C-DB0B-1DC8-AE83-972A9F991575}"/>
              </a:ext>
            </a:extLst>
          </p:cNvPr>
          <p:cNvSpPr/>
          <p:nvPr/>
        </p:nvSpPr>
        <p:spPr>
          <a:xfrm>
            <a:off x="916329" y="1576800"/>
            <a:ext cx="10359342" cy="61345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N" sz="2800"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Journalists &amp; Activists</a:t>
            </a:r>
            <a:r>
              <a:rPr lang="en-US" sz="2800" dirty="0">
                <a:latin typeface="Times New Roman" panose="02020603050405020304" pitchFamily="18" charset="0"/>
                <a:cs typeface="Times New Roman" panose="02020603050405020304" pitchFamily="18" charset="0"/>
              </a:rPr>
              <a:t>: Securely transmit sensitive information</a:t>
            </a:r>
            <a:endParaRPr lang="en-IN" sz="28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8ECBF31-E91E-ACDD-56DB-802F6F92A1CC}"/>
              </a:ext>
            </a:extLst>
          </p:cNvPr>
          <p:cNvSpPr/>
          <p:nvPr/>
        </p:nvSpPr>
        <p:spPr>
          <a:xfrm>
            <a:off x="916329" y="3761522"/>
            <a:ext cx="10359342" cy="61345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N" sz="2800" b="1" dirty="0">
                <a:latin typeface="Times New Roman" panose="02020603050405020304" pitchFamily="18" charset="0"/>
                <a:cs typeface="Times New Roman" panose="02020603050405020304" pitchFamily="18" charset="0"/>
              </a:rPr>
              <a:t>3. Military &amp; Intelligence Agencies</a:t>
            </a:r>
            <a:r>
              <a:rPr lang="en-IN" sz="2800" dirty="0">
                <a:latin typeface="Times New Roman" panose="02020603050405020304" pitchFamily="18" charset="0"/>
                <a:cs typeface="Times New Roman" panose="02020603050405020304" pitchFamily="18" charset="0"/>
              </a:rPr>
              <a:t>: Covert communication.</a:t>
            </a:r>
          </a:p>
        </p:txBody>
      </p:sp>
      <p:sp>
        <p:nvSpPr>
          <p:cNvPr id="10" name="Rectangle 9">
            <a:extLst>
              <a:ext uri="{FF2B5EF4-FFF2-40B4-BE49-F238E27FC236}">
                <a16:creationId xmlns:a16="http://schemas.microsoft.com/office/drawing/2014/main" id="{98607367-DC43-42F6-7CA3-532C8BD6D1EB}"/>
              </a:ext>
            </a:extLst>
          </p:cNvPr>
          <p:cNvSpPr/>
          <p:nvPr/>
        </p:nvSpPr>
        <p:spPr>
          <a:xfrm>
            <a:off x="916329" y="2636323"/>
            <a:ext cx="10359342" cy="61345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N" sz="2800" dirty="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cs typeface="Times New Roman" panose="02020603050405020304" pitchFamily="18" charset="0"/>
              </a:rPr>
              <a:t>Cybersecurity Experts</a:t>
            </a:r>
            <a:r>
              <a:rPr lang="en-US" sz="2800" dirty="0">
                <a:latin typeface="Times New Roman" panose="02020603050405020304" pitchFamily="18" charset="0"/>
                <a:cs typeface="Times New Roman" panose="02020603050405020304" pitchFamily="18" charset="0"/>
              </a:rPr>
              <a:t>: Protect confidential data.</a:t>
            </a:r>
            <a:endParaRPr lang="en-IN" sz="28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90A2108-8534-D5DD-3AC4-646CD15C33EE}"/>
              </a:ext>
            </a:extLst>
          </p:cNvPr>
          <p:cNvSpPr/>
          <p:nvPr/>
        </p:nvSpPr>
        <p:spPr>
          <a:xfrm>
            <a:off x="916329" y="4866528"/>
            <a:ext cx="10359342" cy="61345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US" sz="2800" b="1" dirty="0">
                <a:latin typeface="Times New Roman" panose="02020603050405020304" pitchFamily="18" charset="0"/>
                <a:cs typeface="Times New Roman" panose="02020603050405020304" pitchFamily="18" charset="0"/>
              </a:rPr>
              <a:t>4. General Users</a:t>
            </a:r>
            <a:r>
              <a:rPr lang="en-US" sz="2800" dirty="0">
                <a:latin typeface="Times New Roman" panose="02020603050405020304" pitchFamily="18" charset="0"/>
                <a:cs typeface="Times New Roman" panose="02020603050405020304" pitchFamily="18" charset="0"/>
              </a:rPr>
              <a:t>: Hide personal data in images.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599A227A-7C96-DC6E-5363-9E503649143F}"/>
              </a:ext>
            </a:extLst>
          </p:cNvPr>
          <p:cNvPicPr>
            <a:picLocks noChangeAspect="1"/>
          </p:cNvPicPr>
          <p:nvPr/>
        </p:nvPicPr>
        <p:blipFill>
          <a:blip r:embed="rId2"/>
          <a:srcRect/>
          <a:stretch/>
        </p:blipFill>
        <p:spPr>
          <a:xfrm>
            <a:off x="939979" y="1770927"/>
            <a:ext cx="10312042" cy="30094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Rounded Corners 5">
            <a:extLst>
              <a:ext uri="{FF2B5EF4-FFF2-40B4-BE49-F238E27FC236}">
                <a16:creationId xmlns:a16="http://schemas.microsoft.com/office/drawing/2014/main" id="{5466E354-5188-898D-7676-A62EBAF491B8}"/>
              </a:ext>
            </a:extLst>
          </p:cNvPr>
          <p:cNvSpPr/>
          <p:nvPr/>
        </p:nvSpPr>
        <p:spPr>
          <a:xfrm>
            <a:off x="4782273" y="5099818"/>
            <a:ext cx="2627453" cy="43800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dirty="0"/>
              <a:t>Output</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E5704-0D97-C5CF-E1E5-74E7A58F9F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8970C6-91BB-7E85-0C1A-97BA724023B8}"/>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FBF7153F-EB7C-19FB-0F96-C29EA512CBB2}"/>
              </a:ext>
            </a:extLst>
          </p:cNvPr>
          <p:cNvPicPr>
            <a:picLocks noChangeAspect="1"/>
          </p:cNvPicPr>
          <p:nvPr/>
        </p:nvPicPr>
        <p:blipFill>
          <a:blip r:embed="rId2"/>
          <a:srcRect/>
          <a:stretch/>
        </p:blipFill>
        <p:spPr>
          <a:xfrm>
            <a:off x="1446835" y="1232452"/>
            <a:ext cx="2632758" cy="4680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A20C8679-C0F4-5650-0FE8-741CD1B801ED}"/>
              </a:ext>
            </a:extLst>
          </p:cNvPr>
          <p:cNvPicPr>
            <a:picLocks noChangeAspect="1"/>
          </p:cNvPicPr>
          <p:nvPr/>
        </p:nvPicPr>
        <p:blipFill>
          <a:blip r:embed="rId2"/>
          <a:srcRect/>
          <a:stretch/>
        </p:blipFill>
        <p:spPr>
          <a:xfrm>
            <a:off x="7514863" y="1232452"/>
            <a:ext cx="2632758" cy="4680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Rounded Corners 6">
            <a:extLst>
              <a:ext uri="{FF2B5EF4-FFF2-40B4-BE49-F238E27FC236}">
                <a16:creationId xmlns:a16="http://schemas.microsoft.com/office/drawing/2014/main" id="{933D5CF7-756E-35BD-9E4D-E7E8F1E27DCE}"/>
              </a:ext>
            </a:extLst>
          </p:cNvPr>
          <p:cNvSpPr/>
          <p:nvPr/>
        </p:nvSpPr>
        <p:spPr>
          <a:xfrm>
            <a:off x="1446835" y="6155843"/>
            <a:ext cx="2627453" cy="43800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dirty="0"/>
              <a:t>Real Image</a:t>
            </a:r>
          </a:p>
        </p:txBody>
      </p:sp>
      <p:sp>
        <p:nvSpPr>
          <p:cNvPr id="9" name="Rectangle: Rounded Corners 8">
            <a:extLst>
              <a:ext uri="{FF2B5EF4-FFF2-40B4-BE49-F238E27FC236}">
                <a16:creationId xmlns:a16="http://schemas.microsoft.com/office/drawing/2014/main" id="{10ADB328-4B75-5A64-88BD-5E60EDECA386}"/>
              </a:ext>
            </a:extLst>
          </p:cNvPr>
          <p:cNvSpPr/>
          <p:nvPr/>
        </p:nvSpPr>
        <p:spPr>
          <a:xfrm>
            <a:off x="7520168" y="6155843"/>
            <a:ext cx="2627453" cy="43800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dirty="0"/>
              <a:t>Encrypted Image</a:t>
            </a:r>
          </a:p>
        </p:txBody>
      </p:sp>
    </p:spTree>
    <p:extLst>
      <p:ext uri="{BB962C8B-B14F-4D97-AF65-F5344CB8AC3E}">
        <p14:creationId xmlns:p14="http://schemas.microsoft.com/office/powerpoint/2010/main" val="213035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16" name="Rectangle 7">
            <a:extLst>
              <a:ext uri="{FF2B5EF4-FFF2-40B4-BE49-F238E27FC236}">
                <a16:creationId xmlns:a16="http://schemas.microsoft.com/office/drawing/2014/main" id="{465334A0-4383-E536-C580-67F419AC3CE6}"/>
              </a:ext>
            </a:extLst>
          </p:cNvPr>
          <p:cNvSpPr>
            <a:spLocks noChangeArrowheads="1"/>
          </p:cNvSpPr>
          <p:nvPr/>
        </p:nvSpPr>
        <p:spPr bwMode="auto">
          <a:xfrm rot="10800000" flipV="1">
            <a:off x="581192" y="1267733"/>
            <a:ext cx="1117868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successfully implements image steganography as a method for secure and covert communication. By embedding secret messages within pixel values, it ensures that sensitive information remains hidden from unauthorized users. The use of password protection adds an extra layer of security, making it a practical approach for confidential messaging, cybersecurity, and digital watermarking.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However, the current method can be improved by integrating AES encryption for added security and implementing Least Significant Bit (LSB) encoding to minimize visual distortions. Future advancements may also include adaptive steganography to enhance resistance against steganalysis, making it even more robust for real-world applications. With increasing digital security concerns, steganography continues to be a valuable tool for secure information exchange.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434</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Baishnovi sahu</cp:lastModifiedBy>
  <cp:revision>26</cp:revision>
  <dcterms:created xsi:type="dcterms:W3CDTF">2021-05-26T16:50:10Z</dcterms:created>
  <dcterms:modified xsi:type="dcterms:W3CDTF">2025-02-25T08:30:59Z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