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68" r:id="rId5"/>
    <p:sldId id="311" r:id="rId6"/>
    <p:sldId id="313" r:id="rId7"/>
    <p:sldId id="314" r:id="rId8"/>
    <p:sldId id="316" r:id="rId9"/>
    <p:sldId id="315" r:id="rId10"/>
    <p:sldId id="319" r:id="rId11"/>
    <p:sldId id="317" r:id="rId12"/>
    <p:sldId id="31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 Singh Thakur Baist" initials="AB" lastIdx="1" clrIdx="0">
    <p:extLst>
      <p:ext uri="{19B8F6BF-5375-455C-9EA6-DF929625EA0E}">
        <p15:presenceInfo xmlns:p15="http://schemas.microsoft.com/office/powerpoint/2012/main" userId="090957a712c463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570D1-658D-45D6-961E-96EDC034A11A}"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E7D4B-E5CD-4298-B39B-4530A526405F}" type="slidenum">
              <a:rPr lang="en-IN" smtClean="0"/>
              <a:t>‹#›</a:t>
            </a:fld>
            <a:endParaRPr lang="en-IN"/>
          </a:p>
        </p:txBody>
      </p:sp>
    </p:spTree>
    <p:extLst>
      <p:ext uri="{BB962C8B-B14F-4D97-AF65-F5344CB8AC3E}">
        <p14:creationId xmlns:p14="http://schemas.microsoft.com/office/powerpoint/2010/main" val="3196512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dirty="0">
                <a:solidFill>
                  <a:schemeClr val="accent1">
                    <a:lumMod val="75000"/>
                  </a:schemeClr>
                </a:solidFill>
              </a:rPr>
              <a:t>AMAZON SALE ANALYSIS</a:t>
            </a:r>
            <a:endParaRPr lang="en-US" sz="8000" dirty="0">
              <a:solidFill>
                <a:schemeClr val="accent1">
                  <a:lumMod val="75000"/>
                </a:schemeClr>
              </a:solidFill>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b="1" dirty="0">
                <a:solidFill>
                  <a:schemeClr val="tx1">
                    <a:lumMod val="85000"/>
                    <a:lumOff val="15000"/>
                  </a:schemeClr>
                </a:solidFill>
              </a:rPr>
              <a:t>Sun</a:t>
            </a:r>
            <a:r>
              <a:rPr lang="en-US" b="1" dirty="0">
                <a:solidFill>
                  <a:schemeClr val="tx1">
                    <a:lumMod val="85000"/>
                    <a:lumOff val="15000"/>
                  </a:schemeClr>
                </a:solidFill>
              </a:rPr>
              <a:t>il </a:t>
            </a:r>
            <a:r>
              <a:rPr lang="en-US" b="1" dirty="0" err="1">
                <a:solidFill>
                  <a:schemeClr val="tx1">
                    <a:lumMod val="85000"/>
                    <a:lumOff val="15000"/>
                  </a:schemeClr>
                </a:solidFill>
              </a:rPr>
              <a:t>singh</a:t>
            </a:r>
            <a:r>
              <a:rPr lang="en-US" b="1" dirty="0">
                <a:solidFill>
                  <a:schemeClr val="tx1">
                    <a:lumMod val="85000"/>
                    <a:lumOff val="15000"/>
                  </a:schemeClr>
                </a:solidFill>
              </a:rPr>
              <a:t> </a:t>
            </a:r>
            <a:r>
              <a:rPr lang="en-US" b="1" dirty="0" err="1">
                <a:solidFill>
                  <a:schemeClr val="tx1">
                    <a:lumMod val="85000"/>
                    <a:lumOff val="15000"/>
                  </a:schemeClr>
                </a:solidFill>
              </a:rPr>
              <a:t>baist</a:t>
            </a:r>
            <a:endParaRPr lang="en-US" sz="2400" b="1"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5" name="Picture 4">
            <a:extLst>
              <a:ext uri="{FF2B5EF4-FFF2-40B4-BE49-F238E27FC236}">
                <a16:creationId xmlns:a16="http://schemas.microsoft.com/office/drawing/2014/main" id="{B22560F3-A251-CD93-F1AB-CAC49F736AAC}"/>
              </a:ext>
            </a:extLst>
          </p:cNvPr>
          <p:cNvPicPr>
            <a:picLocks noChangeAspect="1"/>
          </p:cNvPicPr>
          <p:nvPr/>
        </p:nvPicPr>
        <p:blipFill>
          <a:blip r:embed="rId4"/>
          <a:stretch>
            <a:fillRect/>
          </a:stretch>
        </p:blipFill>
        <p:spPr>
          <a:xfrm>
            <a:off x="4004749" y="4556932"/>
            <a:ext cx="3124200" cy="1047750"/>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9E74D2-C665-2BC5-09F2-6A20A1FF656D}"/>
              </a:ext>
            </a:extLst>
          </p:cNvPr>
          <p:cNvSpPr txBox="1"/>
          <p:nvPr/>
        </p:nvSpPr>
        <p:spPr>
          <a:xfrm>
            <a:off x="332185" y="486846"/>
            <a:ext cx="6093618" cy="707886"/>
          </a:xfrm>
          <a:prstGeom prst="rect">
            <a:avLst/>
          </a:prstGeom>
          <a:noFill/>
        </p:spPr>
        <p:txBody>
          <a:bodyPr wrap="square">
            <a:spAutoFit/>
          </a:bodyPr>
          <a:lstStyle/>
          <a:p>
            <a:r>
              <a:rPr lang="en-US" sz="4000" b="1" dirty="0"/>
              <a:t>Objective :-</a:t>
            </a:r>
            <a:endParaRPr lang="en-IN" sz="4000" b="1" dirty="0"/>
          </a:p>
        </p:txBody>
      </p:sp>
      <p:sp>
        <p:nvSpPr>
          <p:cNvPr id="5" name="TextBox 4">
            <a:extLst>
              <a:ext uri="{FF2B5EF4-FFF2-40B4-BE49-F238E27FC236}">
                <a16:creationId xmlns:a16="http://schemas.microsoft.com/office/drawing/2014/main" id="{BEF0C619-C99A-A581-1754-D7A7AFC9EB60}"/>
              </a:ext>
            </a:extLst>
          </p:cNvPr>
          <p:cNvSpPr txBox="1"/>
          <p:nvPr/>
        </p:nvSpPr>
        <p:spPr>
          <a:xfrm>
            <a:off x="332184" y="1071563"/>
            <a:ext cx="8808243" cy="1938992"/>
          </a:xfrm>
          <a:prstGeom prst="rect">
            <a:avLst/>
          </a:prstGeom>
          <a:noFill/>
        </p:spPr>
        <p:txBody>
          <a:bodyPr wrap="square">
            <a:spAutoFit/>
          </a:bodyPr>
          <a:lstStyle/>
          <a:p>
            <a:pPr algn="just"/>
            <a:r>
              <a:rPr lang="en-US" sz="2400" dirty="0"/>
              <a:t>Sales management has gained importance to meet increasing competition and the need for improved methods of distribution to reduce cost and to increase profits. Sales management today is the most important function in a commercial and business enterprise. </a:t>
            </a:r>
          </a:p>
        </p:txBody>
      </p:sp>
      <p:sp>
        <p:nvSpPr>
          <p:cNvPr id="6" name="TextBox 5">
            <a:extLst>
              <a:ext uri="{FF2B5EF4-FFF2-40B4-BE49-F238E27FC236}">
                <a16:creationId xmlns:a16="http://schemas.microsoft.com/office/drawing/2014/main" id="{131067D9-0FED-BB8F-827F-F011D53BC1DD}"/>
              </a:ext>
            </a:extLst>
          </p:cNvPr>
          <p:cNvSpPr txBox="1"/>
          <p:nvPr/>
        </p:nvSpPr>
        <p:spPr>
          <a:xfrm>
            <a:off x="332184" y="3210402"/>
            <a:ext cx="8808243" cy="3385542"/>
          </a:xfrm>
          <a:prstGeom prst="rect">
            <a:avLst/>
          </a:prstGeom>
          <a:noFill/>
        </p:spPr>
        <p:txBody>
          <a:bodyPr wrap="square" rtlCol="0">
            <a:spAutoFit/>
          </a:bodyPr>
          <a:lstStyle/>
          <a:p>
            <a:r>
              <a:rPr lang="en-US" sz="4000" dirty="0">
                <a:latin typeface="Franklin Gothic Book" panose="020B0503020102020204" pitchFamily="34" charset="0"/>
              </a:rPr>
              <a:t>Problem statement :-</a:t>
            </a:r>
          </a:p>
          <a:p>
            <a:endParaRPr lang="en-US" sz="2400" b="1" dirty="0"/>
          </a:p>
          <a:p>
            <a:pPr algn="just"/>
            <a:r>
              <a:rPr lang="en-US" sz="2400" dirty="0"/>
              <a:t>Develop a report by extracting –transforming –loading of data which contains sales trend with respect to year-wise , month-wise , yearly month wise and find some relationship through data to understand and analyze the facts</a:t>
            </a:r>
          </a:p>
          <a:p>
            <a:endParaRPr lang="en-US" b="1" dirty="0"/>
          </a:p>
          <a:p>
            <a:endParaRPr lang="en-US" dirty="0"/>
          </a:p>
          <a:p>
            <a:endParaRPr lang="en-IN" sz="1800" dirty="0"/>
          </a:p>
        </p:txBody>
      </p:sp>
    </p:spTree>
    <p:extLst>
      <p:ext uri="{BB962C8B-B14F-4D97-AF65-F5344CB8AC3E}">
        <p14:creationId xmlns:p14="http://schemas.microsoft.com/office/powerpoint/2010/main" val="374645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D8379-38C0-A884-F16B-67F655AA569F}"/>
              </a:ext>
            </a:extLst>
          </p:cNvPr>
          <p:cNvSpPr txBox="1"/>
          <p:nvPr/>
        </p:nvSpPr>
        <p:spPr>
          <a:xfrm>
            <a:off x="0" y="36225"/>
            <a:ext cx="11272837" cy="1200329"/>
          </a:xfrm>
          <a:prstGeom prst="rect">
            <a:avLst/>
          </a:prstGeom>
          <a:noFill/>
        </p:spPr>
        <p:txBody>
          <a:bodyPr wrap="square" rtlCol="0">
            <a:spAutoFit/>
          </a:bodyPr>
          <a:lstStyle/>
          <a:p>
            <a:r>
              <a:rPr lang="en-IN" sz="3200" b="1" dirty="0"/>
              <a:t>Month wise sales :-</a:t>
            </a:r>
          </a:p>
          <a:p>
            <a:pPr marL="342900" indent="-342900">
              <a:buFont typeface="Wingdings" panose="05000000000000000000" pitchFamily="2" charset="2"/>
              <a:buChar char="v"/>
            </a:pPr>
            <a:r>
              <a:rPr lang="en-IN" sz="2000" dirty="0"/>
              <a:t>We can see that in the months of  </a:t>
            </a:r>
            <a:r>
              <a:rPr lang="en-US" sz="2000" b="0" i="0" dirty="0">
                <a:solidFill>
                  <a:srgbClr val="252423"/>
                </a:solidFill>
                <a:effectLst/>
                <a:latin typeface="Segoe UI" panose="020B0502040204020203" pitchFamily="34" charset="0"/>
              </a:rPr>
              <a:t>February</a:t>
            </a:r>
            <a:r>
              <a:rPr lang="en-IN" sz="2000" dirty="0"/>
              <a:t>, may &amp;June(2,5,7) are having higher sales</a:t>
            </a:r>
          </a:p>
          <a:p>
            <a:pPr marL="342900" indent="-342900">
              <a:buFont typeface="Wingdings" panose="05000000000000000000" pitchFamily="2" charset="2"/>
              <a:buChar char="v"/>
            </a:pPr>
            <a:r>
              <a:rPr lang="en-IN" sz="2000" dirty="0"/>
              <a:t>And in the month of march , August and December (3,8,12) are having lower sales </a:t>
            </a:r>
          </a:p>
        </p:txBody>
      </p:sp>
      <p:pic>
        <p:nvPicPr>
          <p:cNvPr id="3" name="Picture 2">
            <a:extLst>
              <a:ext uri="{FF2B5EF4-FFF2-40B4-BE49-F238E27FC236}">
                <a16:creationId xmlns:a16="http://schemas.microsoft.com/office/drawing/2014/main" id="{20128637-C2CD-0E23-618E-24D3E091F903}"/>
              </a:ext>
            </a:extLst>
          </p:cNvPr>
          <p:cNvPicPr>
            <a:picLocks noChangeAspect="1"/>
          </p:cNvPicPr>
          <p:nvPr/>
        </p:nvPicPr>
        <p:blipFill>
          <a:blip r:embed="rId2"/>
          <a:stretch>
            <a:fillRect/>
          </a:stretch>
        </p:blipFill>
        <p:spPr>
          <a:xfrm>
            <a:off x="2371724" y="1599962"/>
            <a:ext cx="6529388" cy="4543663"/>
          </a:xfrm>
          <a:prstGeom prst="rect">
            <a:avLst/>
          </a:prstGeom>
        </p:spPr>
      </p:pic>
    </p:spTree>
    <p:extLst>
      <p:ext uri="{BB962C8B-B14F-4D97-AF65-F5344CB8AC3E}">
        <p14:creationId xmlns:p14="http://schemas.microsoft.com/office/powerpoint/2010/main" val="135234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0911DF-AA05-DB16-1579-B8F45C7320FD}"/>
              </a:ext>
            </a:extLst>
          </p:cNvPr>
          <p:cNvSpPr txBox="1"/>
          <p:nvPr/>
        </p:nvSpPr>
        <p:spPr>
          <a:xfrm>
            <a:off x="0" y="171449"/>
            <a:ext cx="10872788" cy="1138773"/>
          </a:xfrm>
          <a:prstGeom prst="rect">
            <a:avLst/>
          </a:prstGeom>
          <a:noFill/>
        </p:spPr>
        <p:txBody>
          <a:bodyPr wrap="square" rtlCol="0">
            <a:spAutoFit/>
          </a:bodyPr>
          <a:lstStyle/>
          <a:p>
            <a:r>
              <a:rPr lang="en-IN" sz="3200" b="1" dirty="0"/>
              <a:t>Yearly wise sales :- </a:t>
            </a:r>
          </a:p>
          <a:p>
            <a:r>
              <a:rPr lang="en-IN" dirty="0"/>
              <a:t>2012 Has the highest revenue of 31.9M and the same year has highest unit sale of 98k</a:t>
            </a:r>
          </a:p>
          <a:p>
            <a:endParaRPr lang="en-IN" dirty="0"/>
          </a:p>
        </p:txBody>
      </p:sp>
      <p:pic>
        <p:nvPicPr>
          <p:cNvPr id="7" name="Picture 6">
            <a:extLst>
              <a:ext uri="{FF2B5EF4-FFF2-40B4-BE49-F238E27FC236}">
                <a16:creationId xmlns:a16="http://schemas.microsoft.com/office/drawing/2014/main" id="{204B5DA8-6CCF-58DB-937A-E5F972C327E8}"/>
              </a:ext>
            </a:extLst>
          </p:cNvPr>
          <p:cNvPicPr>
            <a:picLocks noChangeAspect="1"/>
          </p:cNvPicPr>
          <p:nvPr/>
        </p:nvPicPr>
        <p:blipFill>
          <a:blip r:embed="rId2"/>
          <a:stretch>
            <a:fillRect/>
          </a:stretch>
        </p:blipFill>
        <p:spPr>
          <a:xfrm>
            <a:off x="6096000" y="1671638"/>
            <a:ext cx="5686760" cy="4688178"/>
          </a:xfrm>
          <a:prstGeom prst="rect">
            <a:avLst/>
          </a:prstGeom>
        </p:spPr>
      </p:pic>
      <p:pic>
        <p:nvPicPr>
          <p:cNvPr id="11" name="Picture 10">
            <a:extLst>
              <a:ext uri="{FF2B5EF4-FFF2-40B4-BE49-F238E27FC236}">
                <a16:creationId xmlns:a16="http://schemas.microsoft.com/office/drawing/2014/main" id="{E52B15DC-8193-E722-B47F-59C9A083A9CB}"/>
              </a:ext>
            </a:extLst>
          </p:cNvPr>
          <p:cNvPicPr>
            <a:picLocks noChangeAspect="1"/>
          </p:cNvPicPr>
          <p:nvPr/>
        </p:nvPicPr>
        <p:blipFill>
          <a:blip r:embed="rId3"/>
          <a:stretch>
            <a:fillRect/>
          </a:stretch>
        </p:blipFill>
        <p:spPr>
          <a:xfrm>
            <a:off x="0" y="1712656"/>
            <a:ext cx="6096000" cy="4606142"/>
          </a:xfrm>
          <a:prstGeom prst="rect">
            <a:avLst/>
          </a:prstGeom>
        </p:spPr>
      </p:pic>
    </p:spTree>
    <p:extLst>
      <p:ext uri="{BB962C8B-B14F-4D97-AF65-F5344CB8AC3E}">
        <p14:creationId xmlns:p14="http://schemas.microsoft.com/office/powerpoint/2010/main" val="353345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B738AC-3F42-49F0-39B8-BF42F05D59F0}"/>
              </a:ext>
            </a:extLst>
          </p:cNvPr>
          <p:cNvPicPr>
            <a:picLocks noChangeAspect="1"/>
          </p:cNvPicPr>
          <p:nvPr/>
        </p:nvPicPr>
        <p:blipFill>
          <a:blip r:embed="rId2"/>
          <a:stretch>
            <a:fillRect/>
          </a:stretch>
        </p:blipFill>
        <p:spPr>
          <a:xfrm>
            <a:off x="2294935" y="1280886"/>
            <a:ext cx="6591890" cy="5047844"/>
          </a:xfrm>
          <a:prstGeom prst="rect">
            <a:avLst/>
          </a:prstGeom>
        </p:spPr>
      </p:pic>
      <p:sp>
        <p:nvSpPr>
          <p:cNvPr id="4" name="TextBox 3">
            <a:extLst>
              <a:ext uri="{FF2B5EF4-FFF2-40B4-BE49-F238E27FC236}">
                <a16:creationId xmlns:a16="http://schemas.microsoft.com/office/drawing/2014/main" id="{139BB938-A0B8-0211-CD66-59FF5534C77A}"/>
              </a:ext>
            </a:extLst>
          </p:cNvPr>
          <p:cNvSpPr txBox="1"/>
          <p:nvPr/>
        </p:nvSpPr>
        <p:spPr>
          <a:xfrm>
            <a:off x="0" y="0"/>
            <a:ext cx="10887075" cy="1138773"/>
          </a:xfrm>
          <a:prstGeom prst="rect">
            <a:avLst/>
          </a:prstGeom>
          <a:noFill/>
        </p:spPr>
        <p:txBody>
          <a:bodyPr wrap="square" rtlCol="0">
            <a:spAutoFit/>
          </a:bodyPr>
          <a:lstStyle/>
          <a:p>
            <a:r>
              <a:rPr lang="en-IN" sz="3200" b="1" dirty="0"/>
              <a:t>Total revenue by region :- </a:t>
            </a:r>
          </a:p>
          <a:p>
            <a:pPr marL="285750" indent="-285750">
              <a:buFont typeface="Wingdings" panose="05000000000000000000" pitchFamily="2" charset="2"/>
              <a:buChar char="v"/>
            </a:pPr>
            <a:r>
              <a:rPr lang="en-IN" dirty="0"/>
              <a:t>We can see that the hight revenue is in the sub-Saharan Africa followed by Europe</a:t>
            </a:r>
          </a:p>
          <a:p>
            <a:pPr marL="285750" indent="-285750">
              <a:buFont typeface="Wingdings" panose="05000000000000000000" pitchFamily="2" charset="2"/>
              <a:buChar char="v"/>
            </a:pPr>
            <a:r>
              <a:rPr lang="en-IN" dirty="0"/>
              <a:t>And the lowest revenue is from the north America </a:t>
            </a:r>
          </a:p>
        </p:txBody>
      </p:sp>
    </p:spTree>
    <p:extLst>
      <p:ext uri="{BB962C8B-B14F-4D97-AF65-F5344CB8AC3E}">
        <p14:creationId xmlns:p14="http://schemas.microsoft.com/office/powerpoint/2010/main" val="209237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847C51-EF38-0CEC-68FA-E841BCCE7F7A}"/>
              </a:ext>
            </a:extLst>
          </p:cNvPr>
          <p:cNvPicPr>
            <a:picLocks noChangeAspect="1"/>
          </p:cNvPicPr>
          <p:nvPr/>
        </p:nvPicPr>
        <p:blipFill>
          <a:blip r:embed="rId2"/>
          <a:stretch>
            <a:fillRect/>
          </a:stretch>
        </p:blipFill>
        <p:spPr>
          <a:xfrm>
            <a:off x="2528589" y="1457092"/>
            <a:ext cx="6172498" cy="4825272"/>
          </a:xfrm>
          <a:prstGeom prst="rect">
            <a:avLst/>
          </a:prstGeom>
        </p:spPr>
      </p:pic>
      <p:sp>
        <p:nvSpPr>
          <p:cNvPr id="4" name="TextBox 3">
            <a:extLst>
              <a:ext uri="{FF2B5EF4-FFF2-40B4-BE49-F238E27FC236}">
                <a16:creationId xmlns:a16="http://schemas.microsoft.com/office/drawing/2014/main" id="{A98E96CD-06AD-1339-C5F3-3E8392034DD3}"/>
              </a:ext>
            </a:extLst>
          </p:cNvPr>
          <p:cNvSpPr txBox="1"/>
          <p:nvPr/>
        </p:nvSpPr>
        <p:spPr>
          <a:xfrm>
            <a:off x="285750" y="228600"/>
            <a:ext cx="11344275" cy="1077218"/>
          </a:xfrm>
          <a:prstGeom prst="rect">
            <a:avLst/>
          </a:prstGeom>
          <a:noFill/>
        </p:spPr>
        <p:txBody>
          <a:bodyPr wrap="square" rtlCol="0">
            <a:spAutoFit/>
          </a:bodyPr>
          <a:lstStyle/>
          <a:p>
            <a:r>
              <a:rPr lang="en-IN" sz="2800" b="1" dirty="0"/>
              <a:t>Total revenue by item type :-</a:t>
            </a:r>
          </a:p>
          <a:p>
            <a:pPr marL="285750" indent="-285750">
              <a:buFont typeface="Wingdings" panose="05000000000000000000" pitchFamily="2" charset="2"/>
              <a:buChar char="v"/>
            </a:pPr>
            <a:r>
              <a:rPr lang="en-IN" dirty="0"/>
              <a:t>We can say that cosmetics have the higher sales</a:t>
            </a:r>
          </a:p>
          <a:p>
            <a:pPr marL="285750" indent="-285750">
              <a:buFont typeface="Wingdings" panose="05000000000000000000" pitchFamily="2" charset="2"/>
              <a:buChar char="v"/>
            </a:pPr>
            <a:r>
              <a:rPr lang="en-IN" dirty="0"/>
              <a:t>And we have low sales of fruits</a:t>
            </a:r>
          </a:p>
        </p:txBody>
      </p:sp>
    </p:spTree>
    <p:extLst>
      <p:ext uri="{BB962C8B-B14F-4D97-AF65-F5344CB8AC3E}">
        <p14:creationId xmlns:p14="http://schemas.microsoft.com/office/powerpoint/2010/main" val="257627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C1D2C4-7739-E98E-77C2-AFC1E0AB2294}"/>
              </a:ext>
            </a:extLst>
          </p:cNvPr>
          <p:cNvSpPr txBox="1"/>
          <p:nvPr/>
        </p:nvSpPr>
        <p:spPr>
          <a:xfrm>
            <a:off x="128006" y="200713"/>
            <a:ext cx="3300993" cy="584775"/>
          </a:xfrm>
          <a:prstGeom prst="rect">
            <a:avLst/>
          </a:prstGeom>
          <a:noFill/>
        </p:spPr>
        <p:txBody>
          <a:bodyPr wrap="square" rtlCol="0">
            <a:spAutoFit/>
          </a:bodyPr>
          <a:lstStyle/>
          <a:p>
            <a:r>
              <a:rPr lang="en-IN" sz="3200" b="1" i="0" u="none" strike="noStrike" dirty="0">
                <a:solidFill>
                  <a:srgbClr val="000000"/>
                </a:solidFill>
                <a:effectLst/>
                <a:latin typeface="Arial" panose="020B0604020202020204" pitchFamily="34" charset="0"/>
              </a:rPr>
              <a:t>My Design :-</a:t>
            </a:r>
            <a:endParaRPr lang="en-IN" sz="3200" dirty="0"/>
          </a:p>
        </p:txBody>
      </p:sp>
      <p:pic>
        <p:nvPicPr>
          <p:cNvPr id="7" name="Picture 6">
            <a:extLst>
              <a:ext uri="{FF2B5EF4-FFF2-40B4-BE49-F238E27FC236}">
                <a16:creationId xmlns:a16="http://schemas.microsoft.com/office/drawing/2014/main" id="{0ED5F8B6-D784-3AB2-C698-AABA10BE2566}"/>
              </a:ext>
            </a:extLst>
          </p:cNvPr>
          <p:cNvPicPr>
            <a:picLocks noChangeAspect="1"/>
          </p:cNvPicPr>
          <p:nvPr/>
        </p:nvPicPr>
        <p:blipFill>
          <a:blip r:embed="rId2"/>
          <a:stretch>
            <a:fillRect/>
          </a:stretch>
        </p:blipFill>
        <p:spPr>
          <a:xfrm>
            <a:off x="1928231" y="1099812"/>
            <a:ext cx="8335538" cy="4658375"/>
          </a:xfrm>
          <a:prstGeom prst="rect">
            <a:avLst/>
          </a:prstGeom>
        </p:spPr>
      </p:pic>
    </p:spTree>
    <p:extLst>
      <p:ext uri="{BB962C8B-B14F-4D97-AF65-F5344CB8AC3E}">
        <p14:creationId xmlns:p14="http://schemas.microsoft.com/office/powerpoint/2010/main" val="229388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FA992-F5BD-832D-9ED3-29B020DB9925}"/>
              </a:ext>
            </a:extLst>
          </p:cNvPr>
          <p:cNvSpPr txBox="1"/>
          <p:nvPr/>
        </p:nvSpPr>
        <p:spPr>
          <a:xfrm>
            <a:off x="642938" y="600075"/>
            <a:ext cx="11072812" cy="7048083"/>
          </a:xfrm>
          <a:prstGeom prst="rect">
            <a:avLst/>
          </a:prstGeom>
          <a:noFill/>
        </p:spPr>
        <p:txBody>
          <a:bodyPr wrap="square" rtlCol="0">
            <a:spAutoFit/>
          </a:bodyPr>
          <a:lstStyle/>
          <a:p>
            <a:r>
              <a:rPr lang="en-IN" sz="3200" b="1" dirty="0"/>
              <a:t>conclusion: :-</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We can see that in the months of  </a:t>
            </a:r>
            <a:r>
              <a:rPr lang="en-US" sz="2400" b="0" i="0" dirty="0">
                <a:solidFill>
                  <a:srgbClr val="252423"/>
                </a:solidFill>
                <a:effectLst/>
                <a:latin typeface="Segoe UI" panose="020B0502040204020203" pitchFamily="34" charset="0"/>
              </a:rPr>
              <a:t>February</a:t>
            </a:r>
            <a:r>
              <a:rPr lang="en-IN" sz="2400" dirty="0"/>
              <a:t>, may &amp;June(2,5,7) are having higher sales</a:t>
            </a:r>
          </a:p>
          <a:p>
            <a:pPr marL="285750" indent="-285750">
              <a:buFont typeface="Wingdings" panose="05000000000000000000" pitchFamily="2" charset="2"/>
              <a:buChar char="Ø"/>
            </a:pPr>
            <a:r>
              <a:rPr lang="en-IN" sz="2400" dirty="0"/>
              <a:t>And in the month of march , August and December (3,8,12) are having lower sales </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2012 Has the highest revenue of 31.9M and the same year has highest unit sale of 98k</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We can see that the hight revenue is in the sub-Saharan Africa followed by Europe</a:t>
            </a:r>
          </a:p>
          <a:p>
            <a:pPr marL="285750" indent="-285750">
              <a:buFont typeface="Wingdings" panose="05000000000000000000" pitchFamily="2" charset="2"/>
              <a:buChar char="Ø"/>
            </a:pPr>
            <a:r>
              <a:rPr lang="en-IN" sz="2400" dirty="0"/>
              <a:t>And the lowest revenue is from the north America </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We can say that cosmetics have the higher sales</a:t>
            </a:r>
          </a:p>
          <a:p>
            <a:pPr marL="285750" indent="-285750">
              <a:buFont typeface="Wingdings" panose="05000000000000000000" pitchFamily="2" charset="2"/>
              <a:buChar char="Ø"/>
            </a:pPr>
            <a:r>
              <a:rPr lang="en-IN" sz="2400" dirty="0"/>
              <a:t>And we have low sales of fruits</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68094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2360DB-B721-FBE0-8159-88C608E19AF5}"/>
              </a:ext>
            </a:extLst>
          </p:cNvPr>
          <p:cNvSpPr txBox="1"/>
          <p:nvPr/>
        </p:nvSpPr>
        <p:spPr>
          <a:xfrm>
            <a:off x="3471863" y="2329934"/>
            <a:ext cx="5014912" cy="1446550"/>
          </a:xfrm>
          <a:prstGeom prst="rect">
            <a:avLst/>
          </a:prstGeom>
          <a:noFill/>
        </p:spPr>
        <p:txBody>
          <a:bodyPr wrap="square" rtlCol="0">
            <a:spAutoFit/>
          </a:bodyPr>
          <a:lstStyle/>
          <a:p>
            <a:r>
              <a:rPr lang="en-IN" sz="8800" b="1" dirty="0">
                <a:solidFill>
                  <a:schemeClr val="accent1"/>
                </a:solidFill>
              </a:rPr>
              <a:t>Thank you</a:t>
            </a:r>
          </a:p>
        </p:txBody>
      </p:sp>
    </p:spTree>
    <p:extLst>
      <p:ext uri="{BB962C8B-B14F-4D97-AF65-F5344CB8AC3E}">
        <p14:creationId xmlns:p14="http://schemas.microsoft.com/office/powerpoint/2010/main" val="50969517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{3CD31FC5-CBEA-4145-80C2-148E03975CCC}tf33845126_win32</Template>
  <TotalTime>152</TotalTime>
  <Words>303</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Franklin Gothic Book</vt:lpstr>
      <vt:lpstr>Segoe UI</vt:lpstr>
      <vt:lpstr>Wingdings</vt:lpstr>
      <vt:lpstr>1_RetrospectVTI</vt:lpstr>
      <vt:lpstr>AMAZON SALE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 ANALYSIS</dc:title>
  <dc:creator>Arun Singh Thakur Baist</dc:creator>
  <cp:lastModifiedBy>Arun Singh Thakur Baist</cp:lastModifiedBy>
  <cp:revision>2</cp:revision>
  <dcterms:created xsi:type="dcterms:W3CDTF">2024-04-08T10:29:27Z</dcterms:created>
  <dcterms:modified xsi:type="dcterms:W3CDTF">2024-04-08T13:01:44Z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