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13"/>
  </p:notesMasterIdLst>
  <p:handoutMasterIdLst>
    <p:handoutMasterId r:id="rId14"/>
  </p:handoutMasterIdLst>
  <p:sldIdLst>
    <p:sldId id="281" r:id="rId5"/>
    <p:sldId id="353" r:id="rId6"/>
    <p:sldId id="361" r:id="rId7"/>
    <p:sldId id="272" r:id="rId8"/>
    <p:sldId id="362" r:id="rId9"/>
    <p:sldId id="367" r:id="rId10"/>
    <p:sldId id="368" r:id="rId11"/>
    <p:sldId id="3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a:lstStyle/>
        <a:p>
          <a:endParaRPr lang="en-US"/>
        </a:p>
      </dgm:t>
    </dgm:pt>
    <dgm:pt modelId="{4259F840-24E7-476F-9F30-482E46395856}">
      <dgm:prSet phldrT="[Text]" custT="1"/>
      <dgm:spPr>
        <a:solidFill>
          <a:schemeClr val="accent1"/>
        </a:solidFill>
        <a:ln>
          <a:solidFill>
            <a:schemeClr val="accent1"/>
          </a:solidFill>
        </a:ln>
      </dgm:spPr>
      <dgm:t>
        <a:bodyPr/>
        <a:lstStyle/>
        <a:p>
          <a:r>
            <a:rPr lang="en-US" sz="1400" b="1" dirty="0">
              <a:solidFill>
                <a:schemeClr val="bg1"/>
              </a:solidFill>
            </a:rPr>
            <a:t>RAW DATA</a:t>
          </a:r>
        </a:p>
      </dgm:t>
    </dgm:pt>
    <dgm:pt modelId="{FCE8068D-7E50-4749-A8D0-ADEDAC5637B3}" type="parTrans" cxnId="{42EE41D1-3C16-4937-BB38-B076896C09A0}">
      <dgm:prSet/>
      <dgm:spPr/>
      <dgm:t>
        <a:bodyPr/>
        <a:lstStyle/>
        <a:p>
          <a:endParaRPr lang="en-US"/>
        </a:p>
      </dgm:t>
    </dgm:pt>
    <dgm:pt modelId="{DCC444A4-F20A-48F5-A61E-47BFFF185A57}" type="sibTrans" cxnId="{42EE41D1-3C16-4937-BB38-B076896C09A0}">
      <dgm:prSet/>
      <dgm:spPr/>
      <dgm:t>
        <a:bodyPr/>
        <a:lstStyle/>
        <a:p>
          <a:endParaRPr lang="en-US"/>
        </a:p>
      </dgm:t>
    </dgm:pt>
    <dgm:pt modelId="{B54C8F6C-BE1E-4EAB-B7A0-48DE01FFAA36}">
      <dgm:prSet phldrT="[Text]" custT="1"/>
      <dgm:spPr/>
      <dgm:t>
        <a:bodyPr/>
        <a:lstStyle/>
        <a:p>
          <a:r>
            <a:rPr lang="en-US" sz="1600" b="0" i="1" dirty="0"/>
            <a:t>Importing raw data into python library</a:t>
          </a:r>
        </a:p>
      </dgm:t>
    </dgm:pt>
    <dgm:pt modelId="{8DE7CD45-B7C0-432E-B819-6A7D97E31315}" type="parTrans" cxnId="{770CA1CC-3DDD-451E-AE83-A71CA570260C}">
      <dgm:prSet/>
      <dgm:spPr/>
      <dgm:t>
        <a:bodyPr/>
        <a:lstStyle/>
        <a:p>
          <a:endParaRPr lang="en-US"/>
        </a:p>
      </dgm:t>
    </dgm:pt>
    <dgm:pt modelId="{C33B8BEF-A818-4A2F-A99A-E2B29895E184}" type="sibTrans" cxnId="{770CA1CC-3DDD-451E-AE83-A71CA570260C}">
      <dgm:prSet/>
      <dgm:spPr/>
      <dgm:t>
        <a:bodyPr/>
        <a:lstStyle/>
        <a:p>
          <a:endParaRPr lang="en-US"/>
        </a:p>
      </dgm:t>
    </dgm:pt>
    <dgm:pt modelId="{E4033A39-DCC4-4038-9562-AEDDBBB37A99}">
      <dgm:prSet phldrT="[Text]" custT="1"/>
      <dgm:spPr>
        <a:solidFill>
          <a:schemeClr val="accent4"/>
        </a:solidFill>
        <a:ln>
          <a:solidFill>
            <a:schemeClr val="accent4"/>
          </a:solidFill>
        </a:ln>
      </dgm:spPr>
      <dgm:t>
        <a:bodyPr/>
        <a:lstStyle/>
        <a:p>
          <a:r>
            <a:rPr lang="en-IN" sz="1400" b="1" dirty="0">
              <a:solidFill>
                <a:schemeClr val="bg1"/>
              </a:solidFill>
            </a:rPr>
            <a:t>Exploratory Data Analysis </a:t>
          </a:r>
          <a:endParaRPr lang="en-US" sz="1400" b="1" dirty="0">
            <a:solidFill>
              <a:schemeClr val="bg1"/>
            </a:solidFill>
          </a:endParaRPr>
        </a:p>
      </dgm:t>
    </dgm:pt>
    <dgm:pt modelId="{048EEAE6-78BA-4B00-B7BB-9C22DBB1E8F4}" type="parTrans" cxnId="{32EF2862-2950-4DF8-BEA8-CD19460CCA31}">
      <dgm:prSet/>
      <dgm:spPr/>
      <dgm:t>
        <a:bodyPr/>
        <a:lstStyle/>
        <a:p>
          <a:endParaRPr lang="en-US"/>
        </a:p>
      </dgm:t>
    </dgm:pt>
    <dgm:pt modelId="{80AB0E5B-0C58-465D-A545-5B21133D2849}" type="sibTrans" cxnId="{32EF2862-2950-4DF8-BEA8-CD19460CCA31}">
      <dgm:prSet/>
      <dgm:spPr/>
      <dgm:t>
        <a:bodyPr/>
        <a:lstStyle/>
        <a:p>
          <a:endParaRPr lang="en-US"/>
        </a:p>
      </dgm:t>
    </dgm:pt>
    <dgm:pt modelId="{A4C0B4E4-70AD-4901-9E3F-7EA25DD6DAA1}">
      <dgm:prSet phldrT="[Text]" custT="1"/>
      <dgm:spPr/>
      <dgm:t>
        <a:bodyPr/>
        <a:lstStyle/>
        <a:p>
          <a:r>
            <a:rPr lang="en-US" sz="1600" b="0" i="1" u="none" dirty="0"/>
            <a:t>Performing EDA through python </a:t>
          </a:r>
          <a:endParaRPr lang="en-US" sz="1600" i="1" dirty="0"/>
        </a:p>
      </dgm:t>
    </dgm:pt>
    <dgm:pt modelId="{701D9033-BAD3-4299-933F-A47AFDC2ECD0}" type="parTrans" cxnId="{5E74CB62-E52E-4CEE-8AA1-9812BFC0D67E}">
      <dgm:prSet/>
      <dgm:spPr/>
      <dgm:t>
        <a:bodyPr/>
        <a:lstStyle/>
        <a:p>
          <a:endParaRPr lang="en-US"/>
        </a:p>
      </dgm:t>
    </dgm:pt>
    <dgm:pt modelId="{657DB10D-2517-48AA-B970-6D815DBD4123}" type="sibTrans" cxnId="{5E74CB62-E52E-4CEE-8AA1-9812BFC0D67E}">
      <dgm:prSet/>
      <dgm:spPr/>
      <dgm:t>
        <a:bodyPr/>
        <a:lstStyle/>
        <a:p>
          <a:endParaRPr lang="en-US"/>
        </a:p>
      </dgm:t>
    </dgm:pt>
    <dgm:pt modelId="{87BF7896-20EA-4E8F-B6F4-A34EC5C9CB50}">
      <dgm:prSet phldrT="[Text]" custT="1"/>
      <dgm:spPr>
        <a:solidFill>
          <a:schemeClr val="accent5"/>
        </a:solidFill>
        <a:ln>
          <a:solidFill>
            <a:schemeClr val="accent5"/>
          </a:solidFill>
        </a:ln>
      </dgm:spPr>
      <dgm:t>
        <a:bodyPr/>
        <a:lstStyle/>
        <a:p>
          <a:r>
            <a:rPr lang="en-IN" sz="1400" b="1" dirty="0">
              <a:solidFill>
                <a:schemeClr val="bg1"/>
              </a:solidFill>
            </a:rPr>
            <a:t>Data</a:t>
          </a:r>
          <a:r>
            <a:rPr lang="en-IN" sz="1400" b="1" dirty="0">
              <a:solidFill>
                <a:schemeClr val="tx1"/>
              </a:solidFill>
            </a:rPr>
            <a:t> </a:t>
          </a:r>
          <a:r>
            <a:rPr lang="en-IN" sz="1400" b="1" dirty="0">
              <a:solidFill>
                <a:schemeClr val="bg1"/>
              </a:solidFill>
            </a:rPr>
            <a:t>Preprocessing</a:t>
          </a:r>
          <a:r>
            <a:rPr lang="en-IN" sz="1400" b="1" dirty="0">
              <a:solidFill>
                <a:schemeClr val="tx1"/>
              </a:solidFill>
            </a:rPr>
            <a:t> </a:t>
          </a:r>
          <a:endParaRPr lang="en-US" sz="1400" b="1" dirty="0">
            <a:solidFill>
              <a:schemeClr val="tx1"/>
            </a:solidFill>
          </a:endParaRPr>
        </a:p>
      </dgm:t>
    </dgm:pt>
    <dgm:pt modelId="{05E47BA5-F724-4AEE-9B5B-401F18E028E6}" type="parTrans" cxnId="{92330C11-C197-4512-BDA4-8D8A69AF7D1C}">
      <dgm:prSet/>
      <dgm:spPr/>
      <dgm:t>
        <a:bodyPr/>
        <a:lstStyle/>
        <a:p>
          <a:endParaRPr lang="en-US"/>
        </a:p>
      </dgm:t>
    </dgm:pt>
    <dgm:pt modelId="{D63CE73E-35DE-48C3-8753-7648BC953C0D}" type="sibTrans" cxnId="{92330C11-C197-4512-BDA4-8D8A69AF7D1C}">
      <dgm:prSet/>
      <dgm:spPr/>
      <dgm:t>
        <a:bodyPr/>
        <a:lstStyle/>
        <a:p>
          <a:endParaRPr lang="en-US"/>
        </a:p>
      </dgm:t>
    </dgm:pt>
    <dgm:pt modelId="{43CBB0A2-9D75-4264-8A30-3E8974B40658}">
      <dgm:prSet phldrT="[Text]" custT="1"/>
      <dgm:spPr/>
      <dgm:t>
        <a:bodyPr/>
        <a:lstStyle/>
        <a:p>
          <a:pPr algn="just"/>
          <a:r>
            <a:rPr lang="en-US" sz="1600" b="0" i="1" u="none" dirty="0"/>
            <a:t>Checking the data with null values and duplicate values and deleting the duplicate values</a:t>
          </a:r>
          <a:endParaRPr lang="en-US" sz="1600" i="1" dirty="0"/>
        </a:p>
      </dgm:t>
    </dgm:pt>
    <dgm:pt modelId="{F806E590-5F8E-48A1-96AC-9E738290D2ED}" type="parTrans" cxnId="{4D2DF581-8128-4440-9E51-29109DC6ED52}">
      <dgm:prSet/>
      <dgm:spPr/>
      <dgm:t>
        <a:bodyPr/>
        <a:lstStyle/>
        <a:p>
          <a:endParaRPr lang="en-US"/>
        </a:p>
      </dgm:t>
    </dgm:pt>
    <dgm:pt modelId="{20F77EFB-335C-4BC3-AD95-8421EDF343E6}" type="sibTrans" cxnId="{4D2DF581-8128-4440-9E51-29109DC6ED52}">
      <dgm:prSet/>
      <dgm:spPr/>
      <dgm:t>
        <a:bodyPr/>
        <a:lstStyle/>
        <a:p>
          <a:endParaRPr lang="en-US"/>
        </a:p>
      </dgm:t>
    </dgm:pt>
    <dgm:pt modelId="{660CF888-26B9-4DCA-B7E0-A150825288D0}">
      <dgm:prSet phldrT="[Text]" custT="1"/>
      <dgm:spPr>
        <a:solidFill>
          <a:schemeClr val="accent6"/>
        </a:solidFill>
        <a:ln>
          <a:solidFill>
            <a:schemeClr val="accent6"/>
          </a:solidFill>
        </a:ln>
      </dgm:spPr>
      <dgm:t>
        <a:bodyPr/>
        <a:lstStyle/>
        <a:p>
          <a:r>
            <a:rPr lang="en-IN" sz="1400" b="1" dirty="0">
              <a:solidFill>
                <a:schemeClr val="bg1"/>
              </a:solidFill>
            </a:rPr>
            <a:t>Dashboard</a:t>
          </a:r>
          <a:endParaRPr lang="en-US" sz="1400" b="1" dirty="0">
            <a:solidFill>
              <a:schemeClr val="bg1"/>
            </a:solidFill>
          </a:endParaRPr>
        </a:p>
      </dgm:t>
    </dgm:pt>
    <dgm:pt modelId="{C1C2508F-5620-49AF-BFC7-5EF96CC474E3}" type="parTrans" cxnId="{947C7663-DE86-43C7-B3C9-9F5928A23C68}">
      <dgm:prSet/>
      <dgm:spPr/>
      <dgm:t>
        <a:bodyPr/>
        <a:lstStyle/>
        <a:p>
          <a:endParaRPr lang="en-US"/>
        </a:p>
      </dgm:t>
    </dgm:pt>
    <dgm:pt modelId="{197B6A99-6CC2-49FD-8495-CB34839ABB2C}" type="sibTrans" cxnId="{947C7663-DE86-43C7-B3C9-9F5928A23C68}">
      <dgm:prSet/>
      <dgm:spPr/>
      <dgm:t>
        <a:bodyPr/>
        <a:lstStyle/>
        <a:p>
          <a:endParaRPr lang="en-US"/>
        </a:p>
      </dgm:t>
    </dgm:pt>
    <dgm:pt modelId="{BA1616FF-810F-45C9-9A2F-AC41CB3CC6BC}">
      <dgm:prSet phldrT="[Text]" custT="1"/>
      <dgm:spPr/>
      <dgm:t>
        <a:bodyPr/>
        <a:lstStyle/>
        <a:p>
          <a:pPr algn="r"/>
          <a:r>
            <a:rPr lang="en-US" sz="1600" b="0" i="0" u="none" dirty="0"/>
            <a:t>Creating the dashboard with final dataset for better understanding </a:t>
          </a:r>
          <a:r>
            <a:rPr lang="en-US" sz="1300" b="0" i="0" u="none" dirty="0"/>
            <a:t>.</a:t>
          </a:r>
          <a:endParaRPr lang="en-US" sz="1300" dirty="0"/>
        </a:p>
      </dgm:t>
    </dgm:pt>
    <dgm:pt modelId="{9544FBF8-477A-41E1-A1AC-3D721A7822EB}" type="parTrans" cxnId="{BA5CF126-908D-4215-B2E2-AF7012301DA0}">
      <dgm:prSet/>
      <dgm:spPr/>
      <dgm:t>
        <a:bodyPr/>
        <a:lstStyle/>
        <a:p>
          <a:endParaRPr lang="en-US"/>
        </a:p>
      </dgm:t>
    </dgm:pt>
    <dgm:pt modelId="{6F62B292-7542-4770-A5DA-AD6E93F9642D}" type="sibTrans" cxnId="{BA5CF126-908D-4215-B2E2-AF7012301DA0}">
      <dgm:prSet/>
      <dgm:spPr/>
      <dgm:t>
        <a:bodyPr/>
        <a:lstStyle/>
        <a:p>
          <a:endParaRPr lang="en-US"/>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4">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4">
        <dgm:presLayoutVars>
          <dgm:bulletEnabled val="1"/>
        </dgm:presLayoutVars>
      </dgm:prSet>
      <dgm:spPr/>
    </dgm:pt>
    <dgm:pt modelId="{6BA46904-CB7C-4538-BD49-D3891EF19552}" type="pres">
      <dgm:prSet presAssocID="{4259F840-24E7-476F-9F30-482E46395856}" presName="ConnectLine1" presStyleLbl="sibTrans1D1" presStyleIdx="0" presStyleCnt="4"/>
      <dgm:spPr>
        <a:noFill/>
        <a:ln w="6350" cap="flat" cmpd="sng" algn="ctr">
          <a:solidFill>
            <a:schemeClr val="accent1"/>
          </a:solidFill>
          <a:prstDash val="dash"/>
          <a:miter lim="800000"/>
        </a:ln>
        <a:effectLst/>
      </dgm:spPr>
    </dgm:pt>
    <dgm:pt modelId="{049FDBD0-77FE-49D1-A275-A272C8C5E426}" type="pres">
      <dgm:prSet presAssocID="{4259F840-24E7-476F-9F30-482E46395856}" presName="ConnectLineEnd1" presStyleLbl="lnNode1" presStyleIdx="0" presStyleCnt="4"/>
      <dgm:spPr>
        <a:solidFill>
          <a:schemeClr val="accent1"/>
        </a:solidFill>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4">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4">
        <dgm:presLayoutVars>
          <dgm:bulletEnabled val="1"/>
        </dgm:presLayoutVars>
      </dgm:prSet>
      <dgm:spPr/>
    </dgm:pt>
    <dgm:pt modelId="{080474C8-0FEA-4FD1-97F1-0978CFB4A37F}" type="pres">
      <dgm:prSet presAssocID="{E4033A39-DCC4-4038-9562-AEDDBBB37A99}" presName="ConnectLine1" presStyleLbl="sibTrans1D1" presStyleIdx="1" presStyleCnt="4"/>
      <dgm:spPr>
        <a:noFill/>
        <a:ln w="6350" cap="flat" cmpd="sng" algn="ctr">
          <a:solidFill>
            <a:schemeClr val="accent4"/>
          </a:solidFill>
          <a:prstDash val="dash"/>
          <a:miter lim="800000"/>
        </a:ln>
        <a:effectLst/>
      </dgm:spPr>
    </dgm:pt>
    <dgm:pt modelId="{4797FB61-2602-4A58-81E6-6F133DB1E419}" type="pres">
      <dgm:prSet presAssocID="{E4033A39-DCC4-4038-9562-AEDDBBB37A99}" presName="ConnectLineEnd1" presStyleLbl="lnNode1" presStyleIdx="1" presStyleCnt="4"/>
      <dgm:spPr>
        <a:solidFill>
          <a:schemeClr val="accent4"/>
        </a:solidFill>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4">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4">
        <dgm:presLayoutVars>
          <dgm:bulletEnabled val="1"/>
        </dgm:presLayoutVars>
      </dgm:prSet>
      <dgm:spPr/>
    </dgm:pt>
    <dgm:pt modelId="{89759DE5-9F8A-470E-A6D8-F13BB4DEE93D}" type="pres">
      <dgm:prSet presAssocID="{87BF7896-20EA-4E8F-B6F4-A34EC5C9CB50}" presName="ConnectLine1" presStyleLbl="sibTrans1D1" presStyleIdx="2" presStyleCnt="4"/>
      <dgm:spPr>
        <a:noFill/>
        <a:ln w="6350" cap="flat" cmpd="sng" algn="ctr">
          <a:solidFill>
            <a:schemeClr val="accent5"/>
          </a:solidFill>
          <a:prstDash val="dash"/>
          <a:miter lim="800000"/>
        </a:ln>
        <a:effectLst/>
      </dgm:spPr>
    </dgm:pt>
    <dgm:pt modelId="{07CCF286-8B46-4A20-ACAC-84BA2D6EFBBC}" type="pres">
      <dgm:prSet presAssocID="{87BF7896-20EA-4E8F-B6F4-A34EC5C9CB50}" presName="ConnectLineEnd1" presStyleLbl="lnNode1" presStyleIdx="2" presStyleCnt="4"/>
      <dgm:spPr>
        <a:solidFill>
          <a:schemeClr val="accent5"/>
        </a:solidFill>
      </dgm:spPr>
    </dgm:pt>
    <dgm:pt modelId="{4624FC32-5405-42B1-B5CC-DF0659852A58}" type="pres">
      <dgm:prSet presAssocID="{87BF7896-20EA-4E8F-B6F4-A34EC5C9CB50}" presName="EmptyPane1" presStyleCnt="0"/>
      <dgm:spPr/>
    </dgm:pt>
    <dgm:pt modelId="{59F6C2B0-B773-4ADB-86AA-E3CF7680518A}" type="pres">
      <dgm:prSet presAssocID="{D63CE73E-35DE-48C3-8753-7648BC953C0D}" presName="spaceBetweenRectangles1" presStyleCnt="0"/>
      <dgm:spPr/>
    </dgm:pt>
    <dgm:pt modelId="{B0E1F84C-D563-44BC-8BD7-46D8F837902A}" type="pres">
      <dgm:prSet presAssocID="{660CF888-26B9-4DCA-B7E0-A150825288D0}" presName="composite1" presStyleCnt="0"/>
      <dgm:spPr/>
    </dgm:pt>
    <dgm:pt modelId="{AA687F1E-592A-4A16-9630-0E0C2D82BDEC}" type="pres">
      <dgm:prSet presAssocID="{660CF888-26B9-4DCA-B7E0-A150825288D0}" presName="parent1" presStyleLbl="alignNode1" presStyleIdx="3" presStyleCnt="4">
        <dgm:presLayoutVars>
          <dgm:chMax val="1"/>
          <dgm:chPref val="1"/>
          <dgm:bulletEnabled val="1"/>
        </dgm:presLayoutVars>
      </dgm:prSet>
      <dgm:spPr/>
    </dgm:pt>
    <dgm:pt modelId="{36210ACA-E081-40B5-87EC-500863B13ADD}" type="pres">
      <dgm:prSet presAssocID="{660CF888-26B9-4DCA-B7E0-A150825288D0}" presName="Childtext1" presStyleLbl="revTx" presStyleIdx="3" presStyleCnt="4">
        <dgm:presLayoutVars>
          <dgm:bulletEnabled val="1"/>
        </dgm:presLayoutVars>
      </dgm:prSet>
      <dgm:spPr/>
    </dgm:pt>
    <dgm:pt modelId="{EA3C7446-024E-4EEF-BED4-FFB1F2246CF3}" type="pres">
      <dgm:prSet presAssocID="{660CF888-26B9-4DCA-B7E0-A150825288D0}" presName="ConnectLine1" presStyleLbl="sibTrans1D1" presStyleIdx="3" presStyleCnt="4"/>
      <dgm:spPr>
        <a:noFill/>
        <a:ln w="6350" cap="flat" cmpd="sng" algn="ctr">
          <a:solidFill>
            <a:schemeClr val="accent6"/>
          </a:solidFill>
          <a:prstDash val="dash"/>
          <a:miter lim="800000"/>
        </a:ln>
        <a:effectLst/>
      </dgm:spPr>
    </dgm:pt>
    <dgm:pt modelId="{FDC60305-8FBB-44FD-9B53-CDBFE9F7FDD0}" type="pres">
      <dgm:prSet presAssocID="{660CF888-26B9-4DCA-B7E0-A150825288D0}" presName="ConnectLineEnd1" presStyleLbl="lnNode1" presStyleIdx="3" presStyleCnt="4"/>
      <dgm:spPr>
        <a:solidFill>
          <a:schemeClr val="accent6"/>
        </a:solidFill>
        <a:ln>
          <a:noFill/>
        </a:ln>
      </dgm:spPr>
    </dgm:pt>
    <dgm:pt modelId="{24F9A8F5-7105-4D28-A633-EB8EEF371211}" type="pres">
      <dgm:prSet presAssocID="{660CF888-26B9-4DCA-B7E0-A150825288D0}" presName="EmptyPane1" presStyleCnt="0"/>
      <dgm:spPr/>
    </dgm:pt>
  </dgm:ptLst>
  <dgm:cxnLst>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BA5CF126-908D-4215-B2E2-AF7012301DA0}" srcId="{660CF888-26B9-4DCA-B7E0-A150825288D0}" destId="{BA1616FF-810F-45C9-9A2F-AC41CB3CC6BC}" srcOrd="0" destOrd="0" parTransId="{9544FBF8-477A-41E1-A1AC-3D721A7822EB}" sibTransId="{6F62B292-7542-4770-A5DA-AD6E93F9642D}"/>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947C7663-DE86-43C7-B3C9-9F5928A23C68}" srcId="{E5B2E815-0D19-41DC-B01B-4D608769620A}" destId="{660CF888-26B9-4DCA-B7E0-A150825288D0}" srcOrd="3" destOrd="0" parTransId="{C1C2508F-5620-49AF-BFC7-5EF96CC474E3}" sibTransId="{197B6A99-6CC2-49FD-8495-CB34839ABB2C}"/>
    <dgm:cxn modelId="{B7BDCA73-65C2-4BF5-93F0-7A3D442F0CF3}" type="presOf" srcId="{BA1616FF-810F-45C9-9A2F-AC41CB3CC6BC}" destId="{36210ACA-E081-40B5-87EC-500863B13ADD}"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CEC8B788-971E-422E-A8E4-A00BBB2E51D9}" type="presOf" srcId="{660CF888-26B9-4DCA-B7E0-A150825288D0}" destId="{AA687F1E-592A-4A16-9630-0E0C2D82BDEC}" srcOrd="0" destOrd="0" presId="urn:microsoft.com/office/officeart/2016/7/layout/RoundedRectangleTimeline"/>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CAF19795-26FD-4CD9-8E3B-7E7899F5E3D0}" type="presOf" srcId="{4259F840-24E7-476F-9F30-482E46395856}" destId="{E088D226-49D7-4C30-90DC-CA1755D98829}" srcOrd="0" destOrd="0" presId="urn:microsoft.com/office/officeart/2016/7/layout/RoundedRectangleTimeline"/>
    <dgm:cxn modelId="{AC2FC1A2-CF44-4033-8AAE-31C98C976AAD}" type="presOf" srcId="{E4033A39-DCC4-4038-9562-AEDDBBB37A99}" destId="{539615E2-3277-4D8E-8484-FF5088C8BF01}"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0CA390ED-20D0-4931-9ED2-39898E967B4E}" type="presOf" srcId="{43CBB0A2-9D75-4264-8A30-3E8974B40658}" destId="{80CDBBF8-C6B4-4166-87C1-DC9120CC7586}" srcOrd="0" destOrd="0" presId="urn:microsoft.com/office/officeart/2016/7/layout/RoundedRectangleTimeline"/>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74F95C78-3813-45AA-932B-C94A3B7513CB}" type="presParOf" srcId="{196C9F68-3606-4282-A4C6-4485F1280B5F}" destId="{07989479-D1A2-4D15-AA3A-B0CFFB9F91D9}" srcOrd="2"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3" destOrd="0" presId="urn:microsoft.com/office/officeart/2016/7/layout/RoundedRectangleTimeline"/>
    <dgm:cxn modelId="{46F7084B-A873-4467-94F4-3AD8C57AA15B}" type="presParOf" srcId="{196C9F68-3606-4282-A4C6-4485F1280B5F}" destId="{FB379A6E-C0F9-420B-90FC-2785E757E6AE}" srcOrd="4"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EBC6C4B1-C34F-422A-A8DD-FC2F19BCEB5C}" type="presParOf" srcId="{196C9F68-3606-4282-A4C6-4485F1280B5F}" destId="{59F6C2B0-B773-4ADB-86AA-E3CF7680518A}" srcOrd="5" destOrd="0" presId="urn:microsoft.com/office/officeart/2016/7/layout/RoundedRectangleTimeline"/>
    <dgm:cxn modelId="{B44021F9-64F2-42AF-8887-CE643D474544}" type="presParOf" srcId="{196C9F68-3606-4282-A4C6-4485F1280B5F}" destId="{B0E1F84C-D563-44BC-8BD7-46D8F837902A}" srcOrd="6" destOrd="0" presId="urn:microsoft.com/office/officeart/2016/7/layout/RoundedRectangleTimeline"/>
    <dgm:cxn modelId="{FCA62D8C-0836-470B-887D-2F5190C1E251}" type="presParOf" srcId="{B0E1F84C-D563-44BC-8BD7-46D8F837902A}" destId="{AA687F1E-592A-4A16-9630-0E0C2D82BDEC}" srcOrd="0" destOrd="0" presId="urn:microsoft.com/office/officeart/2016/7/layout/RoundedRectangleTimeline"/>
    <dgm:cxn modelId="{4C911D76-BB97-4623-868F-355DF8DF2AAB}" type="presParOf" srcId="{B0E1F84C-D563-44BC-8BD7-46D8F837902A}" destId="{36210ACA-E081-40B5-87EC-500863B13ADD}" srcOrd="1" destOrd="0" presId="urn:microsoft.com/office/officeart/2016/7/layout/RoundedRectangleTimeline"/>
    <dgm:cxn modelId="{C8C41DEA-3865-4846-8FD4-E6DFCC957E91}" type="presParOf" srcId="{B0E1F84C-D563-44BC-8BD7-46D8F837902A}" destId="{EA3C7446-024E-4EEF-BED4-FFB1F2246CF3}" srcOrd="2" destOrd="0" presId="urn:microsoft.com/office/officeart/2016/7/layout/RoundedRectangleTimeline"/>
    <dgm:cxn modelId="{22828323-B902-4F1B-89BB-C3A7000232ED}" type="presParOf" srcId="{B0E1F84C-D563-44BC-8BD7-46D8F837902A}" destId="{FDC60305-8FBB-44FD-9B53-CDBFE9F7FDD0}" srcOrd="3" destOrd="0" presId="urn:microsoft.com/office/officeart/2016/7/layout/RoundedRectangleTimeline"/>
    <dgm:cxn modelId="{1F4954B3-28D9-4959-A137-A17D9A25E472}" type="presParOf" srcId="{B0E1F84C-D563-44BC-8BD7-46D8F837902A}" destId="{24F9A8F5-7105-4D28-A633-EB8EEF37121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662199" y="1049657"/>
          <a:ext cx="435133" cy="2252022"/>
        </a:xfrm>
        <a:prstGeom prst="round2SameRect">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b="1" kern="1200" dirty="0">
              <a:solidFill>
                <a:schemeClr val="bg1"/>
              </a:solidFill>
            </a:rPr>
            <a:t>RAW DATA</a:t>
          </a:r>
        </a:p>
      </dsp:txBody>
      <dsp:txXfrm rot="5400000">
        <a:off x="774996" y="1979343"/>
        <a:ext cx="2230781" cy="392651"/>
      </dsp:txXfrm>
    </dsp:sp>
    <dsp:sp modelId="{45A02F84-C6CB-43F5-AEE4-3EA66C2BD25F}">
      <dsp:nvSpPr>
        <dsp:cNvPr id="0" name=""/>
        <dsp:cNvSpPr/>
      </dsp:nvSpPr>
      <dsp:spPr>
        <a:xfrm>
          <a:off x="3080" y="0"/>
          <a:ext cx="3753370"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marL="0" lvl="0" indent="0" algn="ctr" defTabSz="711200">
            <a:lnSpc>
              <a:spcPct val="90000"/>
            </a:lnSpc>
            <a:spcBef>
              <a:spcPct val="0"/>
            </a:spcBef>
            <a:spcAft>
              <a:spcPct val="35000"/>
            </a:spcAft>
            <a:buNone/>
          </a:pPr>
          <a:r>
            <a:rPr lang="en-US" sz="1600" b="0" i="1" kern="1200" dirty="0"/>
            <a:t>Importing raw data into python library</a:t>
          </a:r>
        </a:p>
      </dsp:txBody>
      <dsp:txXfrm>
        <a:off x="3080" y="0"/>
        <a:ext cx="3753370" cy="1522968"/>
      </dsp:txXfrm>
    </dsp:sp>
    <dsp:sp modelId="{6BA46904-CB7C-4538-BD49-D3891EF19552}">
      <dsp:nvSpPr>
        <dsp:cNvPr id="0" name=""/>
        <dsp:cNvSpPr/>
      </dsp:nvSpPr>
      <dsp:spPr>
        <a:xfrm>
          <a:off x="1879766" y="1609995"/>
          <a:ext cx="0" cy="348107"/>
        </a:xfrm>
        <a:prstGeom prst="line">
          <a:avLst/>
        </a:prstGeom>
        <a:noFill/>
        <a:ln w="635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836252" y="1522968"/>
          <a:ext cx="87026" cy="87026"/>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3005777" y="1958102"/>
          <a:ext cx="2252022" cy="435133"/>
        </a:xfrm>
        <a:prstGeom prst="rect">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IN" sz="1400" b="1" kern="1200" dirty="0">
              <a:solidFill>
                <a:schemeClr val="bg1"/>
              </a:solidFill>
            </a:rPr>
            <a:t>Exploratory Data Analysis </a:t>
          </a:r>
          <a:endParaRPr lang="en-US" sz="1400" b="1" kern="1200" dirty="0">
            <a:solidFill>
              <a:schemeClr val="bg1"/>
            </a:solidFill>
          </a:endParaRPr>
        </a:p>
      </dsp:txBody>
      <dsp:txXfrm>
        <a:off x="3005777" y="1958102"/>
        <a:ext cx="2252022" cy="435133"/>
      </dsp:txXfrm>
    </dsp:sp>
    <dsp:sp modelId="{FEBD3C2A-A340-470A-A475-AE614EA07678}">
      <dsp:nvSpPr>
        <dsp:cNvPr id="0" name=""/>
        <dsp:cNvSpPr/>
      </dsp:nvSpPr>
      <dsp:spPr>
        <a:xfrm>
          <a:off x="2255103" y="2828369"/>
          <a:ext cx="3753370"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anchor="t" anchorCtr="1">
          <a:noAutofit/>
        </a:bodyPr>
        <a:lstStyle/>
        <a:p>
          <a:pPr marL="0" lvl="0" indent="0" algn="ctr" defTabSz="711200">
            <a:lnSpc>
              <a:spcPct val="90000"/>
            </a:lnSpc>
            <a:spcBef>
              <a:spcPct val="0"/>
            </a:spcBef>
            <a:spcAft>
              <a:spcPct val="35000"/>
            </a:spcAft>
            <a:buNone/>
          </a:pPr>
          <a:r>
            <a:rPr lang="en-US" sz="1600" b="0" i="1" u="none" kern="1200" dirty="0"/>
            <a:t>Performing EDA through python </a:t>
          </a:r>
          <a:endParaRPr lang="en-US" sz="1600" i="1" kern="1200" dirty="0"/>
        </a:p>
      </dsp:txBody>
      <dsp:txXfrm>
        <a:off x="2255103" y="2828369"/>
        <a:ext cx="3753370" cy="1522968"/>
      </dsp:txXfrm>
    </dsp:sp>
    <dsp:sp modelId="{080474C8-0FEA-4FD1-97F1-0978CFB4A37F}">
      <dsp:nvSpPr>
        <dsp:cNvPr id="0" name=""/>
        <dsp:cNvSpPr/>
      </dsp:nvSpPr>
      <dsp:spPr>
        <a:xfrm>
          <a:off x="4131788" y="2393235"/>
          <a:ext cx="0" cy="348107"/>
        </a:xfrm>
        <a:prstGeom prst="line">
          <a:avLst/>
        </a:prstGeom>
        <a:noFill/>
        <a:ln w="6350" cap="flat" cmpd="sng" algn="ctr">
          <a:solidFill>
            <a:schemeClr val="accent4"/>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4088275" y="2741342"/>
          <a:ext cx="87026" cy="87026"/>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5257800" y="1958102"/>
          <a:ext cx="2252022" cy="435133"/>
        </a:xfrm>
        <a:prstGeom prst="rect">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IN" sz="1400" b="1" kern="1200" dirty="0">
              <a:solidFill>
                <a:schemeClr val="bg1"/>
              </a:solidFill>
            </a:rPr>
            <a:t>Data</a:t>
          </a:r>
          <a:r>
            <a:rPr lang="en-IN" sz="1400" b="1" kern="1200" dirty="0">
              <a:solidFill>
                <a:schemeClr val="tx1"/>
              </a:solidFill>
            </a:rPr>
            <a:t> </a:t>
          </a:r>
          <a:r>
            <a:rPr lang="en-IN" sz="1400" b="1" kern="1200" dirty="0">
              <a:solidFill>
                <a:schemeClr val="bg1"/>
              </a:solidFill>
            </a:rPr>
            <a:t>Preprocessing</a:t>
          </a:r>
          <a:r>
            <a:rPr lang="en-IN" sz="1400" b="1" kern="1200" dirty="0">
              <a:solidFill>
                <a:schemeClr val="tx1"/>
              </a:solidFill>
            </a:rPr>
            <a:t> </a:t>
          </a:r>
          <a:endParaRPr lang="en-US" sz="1400" b="1" kern="1200" dirty="0">
            <a:solidFill>
              <a:schemeClr val="tx1"/>
            </a:solidFill>
          </a:endParaRPr>
        </a:p>
      </dsp:txBody>
      <dsp:txXfrm>
        <a:off x="5257800" y="1958102"/>
        <a:ext cx="2252022" cy="435133"/>
      </dsp:txXfrm>
    </dsp:sp>
    <dsp:sp modelId="{80CDBBF8-C6B4-4166-87C1-DC9120CC7586}">
      <dsp:nvSpPr>
        <dsp:cNvPr id="0" name=""/>
        <dsp:cNvSpPr/>
      </dsp:nvSpPr>
      <dsp:spPr>
        <a:xfrm>
          <a:off x="4507125" y="0"/>
          <a:ext cx="3753370"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marL="0" lvl="0" indent="0" algn="just" defTabSz="711200">
            <a:lnSpc>
              <a:spcPct val="90000"/>
            </a:lnSpc>
            <a:spcBef>
              <a:spcPct val="0"/>
            </a:spcBef>
            <a:spcAft>
              <a:spcPct val="35000"/>
            </a:spcAft>
            <a:buNone/>
          </a:pPr>
          <a:r>
            <a:rPr lang="en-US" sz="1600" b="0" i="1" u="none" kern="1200" dirty="0"/>
            <a:t>Checking the data with null values and duplicate values and deleting the duplicate values</a:t>
          </a:r>
          <a:endParaRPr lang="en-US" sz="1600" i="1" kern="1200" dirty="0"/>
        </a:p>
      </dsp:txBody>
      <dsp:txXfrm>
        <a:off x="4507125" y="0"/>
        <a:ext cx="3753370" cy="1522968"/>
      </dsp:txXfrm>
    </dsp:sp>
    <dsp:sp modelId="{89759DE5-9F8A-470E-A6D8-F13BB4DEE93D}">
      <dsp:nvSpPr>
        <dsp:cNvPr id="0" name=""/>
        <dsp:cNvSpPr/>
      </dsp:nvSpPr>
      <dsp:spPr>
        <a:xfrm>
          <a:off x="6383811" y="1609995"/>
          <a:ext cx="0" cy="348107"/>
        </a:xfrm>
        <a:prstGeom prst="line">
          <a:avLst/>
        </a:prstGeom>
        <a:noFill/>
        <a:ln w="6350" cap="flat" cmpd="sng" algn="ctr">
          <a:solidFill>
            <a:schemeClr val="accent5"/>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6340297" y="1522968"/>
          <a:ext cx="87026" cy="87026"/>
        </a:xfrm>
        <a:prstGeom prst="ellipse">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687F1E-592A-4A16-9630-0E0C2D82BDEC}">
      <dsp:nvSpPr>
        <dsp:cNvPr id="0" name=""/>
        <dsp:cNvSpPr/>
      </dsp:nvSpPr>
      <dsp:spPr>
        <a:xfrm rot="5400000">
          <a:off x="8418266" y="1049657"/>
          <a:ext cx="435133" cy="2252022"/>
        </a:xfrm>
        <a:prstGeom prst="round2SameRect">
          <a:avLst/>
        </a:prstGeom>
        <a:solidFill>
          <a:schemeClr val="accent6"/>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IN" sz="1400" b="1" kern="1200" dirty="0">
              <a:solidFill>
                <a:schemeClr val="bg1"/>
              </a:solidFill>
            </a:rPr>
            <a:t>Dashboard</a:t>
          </a:r>
          <a:endParaRPr lang="en-US" sz="1400" b="1" kern="1200" dirty="0">
            <a:solidFill>
              <a:schemeClr val="bg1"/>
            </a:solidFill>
          </a:endParaRPr>
        </a:p>
      </dsp:txBody>
      <dsp:txXfrm rot="-5400000">
        <a:off x="7509822" y="1979343"/>
        <a:ext cx="2230781" cy="392651"/>
      </dsp:txXfrm>
    </dsp:sp>
    <dsp:sp modelId="{36210ACA-E081-40B5-87EC-500863B13ADD}">
      <dsp:nvSpPr>
        <dsp:cNvPr id="0" name=""/>
        <dsp:cNvSpPr/>
      </dsp:nvSpPr>
      <dsp:spPr>
        <a:xfrm>
          <a:off x="6759148" y="2828369"/>
          <a:ext cx="3753370"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anchor="t" anchorCtr="1">
          <a:noAutofit/>
        </a:bodyPr>
        <a:lstStyle/>
        <a:p>
          <a:pPr marL="0" lvl="0" indent="0" algn="r" defTabSz="711200">
            <a:lnSpc>
              <a:spcPct val="90000"/>
            </a:lnSpc>
            <a:spcBef>
              <a:spcPct val="0"/>
            </a:spcBef>
            <a:spcAft>
              <a:spcPct val="35000"/>
            </a:spcAft>
            <a:buNone/>
          </a:pPr>
          <a:r>
            <a:rPr lang="en-US" sz="1600" b="0" i="0" u="none" kern="1200" dirty="0"/>
            <a:t>Creating the dashboard with final dataset for better understanding </a:t>
          </a:r>
          <a:r>
            <a:rPr lang="en-US" sz="1300" b="0" i="0" u="none" kern="1200" dirty="0"/>
            <a:t>.</a:t>
          </a:r>
          <a:endParaRPr lang="en-US" sz="1300" kern="1200" dirty="0"/>
        </a:p>
      </dsp:txBody>
      <dsp:txXfrm>
        <a:off x="6759148" y="2828369"/>
        <a:ext cx="3753370" cy="1522968"/>
      </dsp:txXfrm>
    </dsp:sp>
    <dsp:sp modelId="{EA3C7446-024E-4EEF-BED4-FFB1F2246CF3}">
      <dsp:nvSpPr>
        <dsp:cNvPr id="0" name=""/>
        <dsp:cNvSpPr/>
      </dsp:nvSpPr>
      <dsp:spPr>
        <a:xfrm>
          <a:off x="8635833" y="2393235"/>
          <a:ext cx="0" cy="348107"/>
        </a:xfrm>
        <a:prstGeom prst="line">
          <a:avLst/>
        </a:prstGeom>
        <a:noFill/>
        <a:ln w="6350" cap="flat" cmpd="sng" algn="ctr">
          <a:solidFill>
            <a:schemeClr val="accent6"/>
          </a:solidFill>
          <a:prstDash val="dash"/>
          <a:miter lim="800000"/>
        </a:ln>
        <a:effectLst/>
      </dsp:spPr>
      <dsp:style>
        <a:lnRef idx="1">
          <a:scrgbClr r="0" g="0" b="0"/>
        </a:lnRef>
        <a:fillRef idx="0">
          <a:scrgbClr r="0" g="0" b="0"/>
        </a:fillRef>
        <a:effectRef idx="0">
          <a:scrgbClr r="0" g="0" b="0"/>
        </a:effectRef>
        <a:fontRef idx="minor"/>
      </dsp:style>
    </dsp:sp>
    <dsp:sp modelId="{FDC60305-8FBB-44FD-9B53-CDBFE9F7FDD0}">
      <dsp:nvSpPr>
        <dsp:cNvPr id="0" name=""/>
        <dsp:cNvSpPr/>
      </dsp:nvSpPr>
      <dsp:spPr>
        <a:xfrm>
          <a:off x="8592320" y="2741342"/>
          <a:ext cx="87026" cy="87026"/>
        </a:xfrm>
        <a:prstGeom prst="ellipse">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4/8/2024</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4/8/2024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DC0559-D619-4E56-BF6F-3712370C2150}" type="slidenum">
              <a:rPr lang="en-US" smtClean="0"/>
              <a:t>4</a:t>
            </a:fld>
            <a:endParaRPr lang="en-US" dirty="0"/>
          </a:p>
        </p:txBody>
      </p:sp>
    </p:spTree>
    <p:extLst>
      <p:ext uri="{BB962C8B-B14F-4D97-AF65-F5344CB8AC3E}">
        <p14:creationId xmlns:p14="http://schemas.microsoft.com/office/powerpoint/2010/main" val="51454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dirty="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dirty="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dirty="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dirty="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p:txBody>
          <a:bodyPr/>
          <a:lstStyle/>
          <a:p>
            <a:r>
              <a:rPr lang="en-IN" dirty="0"/>
              <a:t>Heart Disease Diagnostic Analysis</a:t>
            </a:r>
            <a:endParaRPr lang="en-US" dirty="0"/>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p:txBody>
          <a:bodyPr/>
          <a:lstStyle/>
          <a:p>
            <a:r>
              <a:rPr lang="en-US" dirty="0"/>
              <a:t>SUNIL SINGH BAIST</a:t>
            </a:r>
          </a:p>
        </p:txBody>
      </p:sp>
    </p:spTree>
    <p:extLst>
      <p:ext uri="{BB962C8B-B14F-4D97-AF65-F5344CB8AC3E}">
        <p14:creationId xmlns:p14="http://schemas.microsoft.com/office/powerpoint/2010/main" val="183373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p:txBody>
          <a:bodyPr>
            <a:normAutofit/>
          </a:bodyPr>
          <a:lstStyle/>
          <a:p>
            <a:pPr algn="just"/>
            <a:r>
              <a:rPr lang="en-US" sz="2000" dirty="0">
                <a:solidFill>
                  <a:schemeClr val="tx1"/>
                </a:solidFill>
              </a:rPr>
              <a:t>Health is real wealth in the pandemic time we all realized the brute effects of covid-19 on all irrespective of any status. You are required to analyze this health and medical data for better future preparation</a:t>
            </a:r>
          </a:p>
        </p:txBody>
      </p:sp>
      <p:sp>
        <p:nvSpPr>
          <p:cNvPr id="3" name="Text Placeholder 2">
            <a:extLst>
              <a:ext uri="{FF2B5EF4-FFF2-40B4-BE49-F238E27FC236}">
                <a16:creationId xmlns:a16="http://schemas.microsoft.com/office/drawing/2014/main" id="{817D061C-023A-4DD9-8847-DD7718553EA4}"/>
              </a:ext>
            </a:extLst>
          </p:cNvPr>
          <p:cNvSpPr>
            <a:spLocks noGrp="1"/>
          </p:cNvSpPr>
          <p:nvPr>
            <p:ph type="body" idx="1"/>
          </p:nvPr>
        </p:nvSpPr>
        <p:spPr/>
        <p:txBody>
          <a:bodyPr/>
          <a:lstStyle/>
          <a:p>
            <a:r>
              <a:rPr lang="en-US" dirty="0"/>
              <a:t>OBJECTIVE</a:t>
            </a:r>
          </a:p>
        </p:txBody>
      </p:sp>
    </p:spTree>
    <p:extLst>
      <p:ext uri="{BB962C8B-B14F-4D97-AF65-F5344CB8AC3E}">
        <p14:creationId xmlns:p14="http://schemas.microsoft.com/office/powerpoint/2010/main" val="2177544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4D792-FB87-E7FD-6404-9775A51B7EAE}"/>
              </a:ext>
            </a:extLst>
          </p:cNvPr>
          <p:cNvSpPr>
            <a:spLocks noGrp="1"/>
          </p:cNvSpPr>
          <p:nvPr>
            <p:ph type="title"/>
          </p:nvPr>
        </p:nvSpPr>
        <p:spPr/>
        <p:txBody>
          <a:bodyPr>
            <a:normAutofit/>
          </a:bodyPr>
          <a:lstStyle/>
          <a:p>
            <a:pPr algn="just"/>
            <a:r>
              <a:rPr lang="en-US" sz="1800" dirty="0">
                <a:solidFill>
                  <a:schemeClr val="tx1"/>
                </a:solidFill>
              </a:rPr>
              <a:t>Develop a report by extracting –transforming –loading of data which contains information such as Heart disease rates, Heart disease by gender, by age. and find some relationship through data to understand and analyze the facts. Make the necessary dashboard with the best you can extract from</a:t>
            </a:r>
            <a:r>
              <a:rPr lang="en-US" sz="1800" dirty="0"/>
              <a:t> </a:t>
            </a:r>
            <a:r>
              <a:rPr lang="en-US" sz="1800" dirty="0">
                <a:solidFill>
                  <a:schemeClr val="tx1"/>
                </a:solidFill>
              </a:rPr>
              <a:t>the data. </a:t>
            </a:r>
            <a:br>
              <a:rPr lang="en-IN" sz="2400" dirty="0">
                <a:solidFill>
                  <a:schemeClr val="tx1"/>
                </a:solidFill>
              </a:rPr>
            </a:br>
            <a:endParaRPr lang="en-IN" sz="2400" dirty="0"/>
          </a:p>
        </p:txBody>
      </p:sp>
      <p:sp>
        <p:nvSpPr>
          <p:cNvPr id="3" name="Text Placeholder 2">
            <a:extLst>
              <a:ext uri="{FF2B5EF4-FFF2-40B4-BE49-F238E27FC236}">
                <a16:creationId xmlns:a16="http://schemas.microsoft.com/office/drawing/2014/main" id="{501943A4-7D95-957E-D345-7F83E1DD5E7E}"/>
              </a:ext>
            </a:extLst>
          </p:cNvPr>
          <p:cNvSpPr>
            <a:spLocks noGrp="1"/>
          </p:cNvSpPr>
          <p:nvPr>
            <p:ph type="body" idx="1"/>
          </p:nvPr>
        </p:nvSpPr>
        <p:spPr/>
        <p:txBody>
          <a:bodyPr/>
          <a:lstStyle/>
          <a:p>
            <a:r>
              <a:rPr lang="en-IN" dirty="0"/>
              <a:t>PROBLEM STATEMENT</a:t>
            </a:r>
          </a:p>
        </p:txBody>
      </p:sp>
    </p:spTree>
    <p:extLst>
      <p:ext uri="{BB962C8B-B14F-4D97-AF65-F5344CB8AC3E}">
        <p14:creationId xmlns:p14="http://schemas.microsoft.com/office/powerpoint/2010/main" val="1729295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1886-AA43-422E-B193-F1F3DF7D8A4D}"/>
              </a:ext>
            </a:extLst>
          </p:cNvPr>
          <p:cNvSpPr>
            <a:spLocks noGrp="1"/>
          </p:cNvSpPr>
          <p:nvPr>
            <p:ph type="title"/>
          </p:nvPr>
        </p:nvSpPr>
        <p:spPr/>
        <p:txBody>
          <a:bodyPr>
            <a:normAutofit/>
          </a:bodyPr>
          <a:lstStyle/>
          <a:p>
            <a:r>
              <a:rPr lang="en-IN" sz="4000" dirty="0">
                <a:solidFill>
                  <a:schemeClr val="accent1"/>
                </a:solidFill>
              </a:rPr>
              <a:t>Architecture</a:t>
            </a:r>
            <a:endParaRPr lang="en-US" dirty="0">
              <a:solidFill>
                <a:schemeClr val="accent1"/>
              </a:solidFill>
            </a:endParaRPr>
          </a:p>
        </p:txBody>
      </p:sp>
      <p:graphicFrame>
        <p:nvGraphicFramePr>
          <p:cNvPr id="4" name="Content Placeholder 3" descr="timeline">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179705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Date Placeholder 3">
            <a:extLst>
              <a:ext uri="{FF2B5EF4-FFF2-40B4-BE49-F238E27FC236}">
                <a16:creationId xmlns:a16="http://schemas.microsoft.com/office/drawing/2014/main" id="{8E6EC47B-0875-49A4-8F1B-8B4B13F9806D}"/>
              </a:ext>
            </a:extLst>
          </p:cNvPr>
          <p:cNvSpPr>
            <a:spLocks noGrp="1"/>
          </p:cNvSpPr>
          <p:nvPr>
            <p:ph type="dt" sz="half" idx="10"/>
          </p:nvPr>
        </p:nvSpPr>
        <p:spPr>
          <a:xfrm>
            <a:off x="908304" y="6356350"/>
            <a:ext cx="2743200" cy="365125"/>
          </a:xfrm>
        </p:spPr>
        <p:txBody>
          <a:bodyPr/>
          <a:lstStyle/>
          <a:p>
            <a:r>
              <a:rPr lang="en-US" dirty="0"/>
              <a:t>9/4/20XX</a:t>
            </a:r>
          </a:p>
        </p:txBody>
      </p:sp>
      <p:sp>
        <p:nvSpPr>
          <p:cNvPr id="9" name="Footer Placeholder 4">
            <a:extLst>
              <a:ext uri="{FF2B5EF4-FFF2-40B4-BE49-F238E27FC236}">
                <a16:creationId xmlns:a16="http://schemas.microsoft.com/office/drawing/2014/main" id="{79D51A1C-737E-43FC-8D3B-86E4D3CCA64F}"/>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0" name="Slide Number Placeholder 5">
            <a:extLst>
              <a:ext uri="{FF2B5EF4-FFF2-40B4-BE49-F238E27FC236}">
                <a16:creationId xmlns:a16="http://schemas.microsoft.com/office/drawing/2014/main" id="{4BD4F9CE-26BB-4441-99A7-B6599E9CF488}"/>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4</a:t>
            </a:fld>
            <a:endParaRPr lang="en-US" dirty="0"/>
          </a:p>
        </p:txBody>
      </p:sp>
    </p:spTree>
    <p:extLst>
      <p:ext uri="{BB962C8B-B14F-4D97-AF65-F5344CB8AC3E}">
        <p14:creationId xmlns:p14="http://schemas.microsoft.com/office/powerpoint/2010/main" val="2624630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9D450-EE14-D675-E5A3-0B416F679C24}"/>
              </a:ext>
            </a:extLst>
          </p:cNvPr>
          <p:cNvSpPr>
            <a:spLocks noGrp="1"/>
          </p:cNvSpPr>
          <p:nvPr>
            <p:ph type="title"/>
          </p:nvPr>
        </p:nvSpPr>
        <p:spPr>
          <a:xfrm>
            <a:off x="779391" y="521746"/>
            <a:ext cx="10168128" cy="1179576"/>
          </a:xfrm>
        </p:spPr>
        <p:txBody>
          <a:bodyPr>
            <a:normAutofit/>
          </a:bodyPr>
          <a:lstStyle/>
          <a:p>
            <a:r>
              <a:rPr lang="en-IN" sz="4000" dirty="0">
                <a:solidFill>
                  <a:srgbClr val="FFFF00"/>
                </a:solidFill>
              </a:rPr>
              <a:t>Attribute Information </a:t>
            </a:r>
            <a:endParaRPr lang="en-IN" dirty="0"/>
          </a:p>
        </p:txBody>
      </p:sp>
      <p:sp>
        <p:nvSpPr>
          <p:cNvPr id="3" name="Content Placeholder 2">
            <a:extLst>
              <a:ext uri="{FF2B5EF4-FFF2-40B4-BE49-F238E27FC236}">
                <a16:creationId xmlns:a16="http://schemas.microsoft.com/office/drawing/2014/main" id="{AFBB8756-1E23-78AC-A3DF-6142350606D4}"/>
              </a:ext>
            </a:extLst>
          </p:cNvPr>
          <p:cNvSpPr>
            <a:spLocks noGrp="1"/>
          </p:cNvSpPr>
          <p:nvPr>
            <p:ph idx="1"/>
          </p:nvPr>
        </p:nvSpPr>
        <p:spPr>
          <a:xfrm>
            <a:off x="591133" y="2047719"/>
            <a:ext cx="10168128" cy="4191716"/>
          </a:xfrm>
        </p:spPr>
        <p:txBody>
          <a:bodyPr>
            <a:normAutofit fontScale="25000" lnSpcReduction="20000"/>
          </a:bodyPr>
          <a:lstStyle/>
          <a:p>
            <a:pPr marL="0" indent="0">
              <a:buNone/>
            </a:pPr>
            <a:r>
              <a:rPr lang="en-IN" sz="6400" dirty="0"/>
              <a:t>● </a:t>
            </a:r>
            <a:r>
              <a:rPr lang="en-IN" sz="6400" dirty="0">
                <a:solidFill>
                  <a:srgbClr val="FF0000"/>
                </a:solidFill>
              </a:rPr>
              <a:t>age</a:t>
            </a:r>
            <a:r>
              <a:rPr lang="en-IN" sz="6400" dirty="0"/>
              <a:t>: The person's age in years </a:t>
            </a:r>
          </a:p>
          <a:p>
            <a:endParaRPr lang="en-IN" sz="6400" dirty="0"/>
          </a:p>
          <a:p>
            <a:pPr marL="0" indent="0">
              <a:buNone/>
            </a:pPr>
            <a:r>
              <a:rPr lang="en-IN" sz="6400" dirty="0"/>
              <a:t>● </a:t>
            </a:r>
            <a:r>
              <a:rPr lang="en-IN" sz="6400" dirty="0">
                <a:solidFill>
                  <a:srgbClr val="FF0000"/>
                </a:solidFill>
              </a:rPr>
              <a:t>sex</a:t>
            </a:r>
            <a:r>
              <a:rPr lang="en-IN" sz="6400" dirty="0"/>
              <a:t>: The person's sex (1 = male, 0 = female) </a:t>
            </a:r>
          </a:p>
          <a:p>
            <a:endParaRPr lang="en-IN" sz="6400" dirty="0"/>
          </a:p>
          <a:p>
            <a:pPr marL="0" indent="0">
              <a:buNone/>
            </a:pPr>
            <a:r>
              <a:rPr lang="en-IN" sz="6400" dirty="0"/>
              <a:t>● </a:t>
            </a:r>
            <a:r>
              <a:rPr lang="en-IN" sz="6400" dirty="0">
                <a:solidFill>
                  <a:srgbClr val="FF0000"/>
                </a:solidFill>
              </a:rPr>
              <a:t>cp</a:t>
            </a:r>
            <a:r>
              <a:rPr lang="en-IN" sz="6400" dirty="0"/>
              <a:t>: The chest pain experienced (Value 1: typical angina, Value 2: atypical angina, Value 3: non-anginal              pain, Value 4: asymptomatic)</a:t>
            </a:r>
          </a:p>
          <a:p>
            <a:endParaRPr lang="en-IN" sz="6400" dirty="0"/>
          </a:p>
          <a:p>
            <a:pPr marL="0" indent="0">
              <a:buNone/>
            </a:pPr>
            <a:r>
              <a:rPr lang="en-IN" sz="6400" dirty="0"/>
              <a:t>●</a:t>
            </a:r>
            <a:r>
              <a:rPr lang="en-IN" sz="6400" dirty="0">
                <a:solidFill>
                  <a:srgbClr val="FF0000"/>
                </a:solidFill>
              </a:rPr>
              <a:t> </a:t>
            </a:r>
            <a:r>
              <a:rPr lang="en-IN" sz="6400" dirty="0" err="1">
                <a:solidFill>
                  <a:srgbClr val="FF0000"/>
                </a:solidFill>
              </a:rPr>
              <a:t>trestbps</a:t>
            </a:r>
            <a:r>
              <a:rPr lang="en-IN" sz="6400" dirty="0"/>
              <a:t>: The person's resting blood pressure (mm Hg on admission to the hospital)</a:t>
            </a:r>
          </a:p>
          <a:p>
            <a:endParaRPr lang="en-IN" sz="6400" dirty="0"/>
          </a:p>
          <a:p>
            <a:pPr marL="0" indent="0">
              <a:buNone/>
            </a:pPr>
            <a:r>
              <a:rPr lang="en-IN" sz="6400" dirty="0"/>
              <a:t>● </a:t>
            </a:r>
            <a:r>
              <a:rPr lang="en-IN" sz="6400" dirty="0" err="1">
                <a:solidFill>
                  <a:srgbClr val="FF0000"/>
                </a:solidFill>
              </a:rPr>
              <a:t>chol</a:t>
            </a:r>
            <a:r>
              <a:rPr lang="en-IN" sz="6400" dirty="0"/>
              <a:t>: The person's cholesterol measurement in mg/dl </a:t>
            </a:r>
          </a:p>
          <a:p>
            <a:endParaRPr lang="en-IN" sz="6400" dirty="0"/>
          </a:p>
          <a:p>
            <a:pPr marL="0" indent="0">
              <a:buNone/>
            </a:pPr>
            <a:r>
              <a:rPr lang="en-IN" sz="6400" dirty="0"/>
              <a:t>●</a:t>
            </a:r>
            <a:r>
              <a:rPr lang="en-IN" sz="6400" dirty="0">
                <a:solidFill>
                  <a:srgbClr val="FF0000"/>
                </a:solidFill>
              </a:rPr>
              <a:t> </a:t>
            </a:r>
            <a:r>
              <a:rPr lang="en-IN" sz="6400" dirty="0" err="1">
                <a:solidFill>
                  <a:srgbClr val="FF0000"/>
                </a:solidFill>
              </a:rPr>
              <a:t>fbs</a:t>
            </a:r>
            <a:r>
              <a:rPr lang="en-IN" sz="6400" dirty="0"/>
              <a:t>: The person's fasting blood sugar (&gt; 120 mg/dl, 1 = true; 0 = false)</a:t>
            </a:r>
          </a:p>
          <a:p>
            <a:endParaRPr lang="en-IN" sz="4900" dirty="0"/>
          </a:p>
          <a:p>
            <a:endParaRPr lang="en-IN" dirty="0"/>
          </a:p>
        </p:txBody>
      </p:sp>
      <p:sp>
        <p:nvSpPr>
          <p:cNvPr id="4" name="Date Placeholder 3">
            <a:extLst>
              <a:ext uri="{FF2B5EF4-FFF2-40B4-BE49-F238E27FC236}">
                <a16:creationId xmlns:a16="http://schemas.microsoft.com/office/drawing/2014/main" id="{33AB5F2E-002B-CF26-8506-7A0AA74D6F88}"/>
              </a:ext>
            </a:extLst>
          </p:cNvPr>
          <p:cNvSpPr>
            <a:spLocks noGrp="1"/>
          </p:cNvSpPr>
          <p:nvPr>
            <p:ph type="dt" sz="half" idx="10"/>
          </p:nvPr>
        </p:nvSpPr>
        <p:spPr/>
        <p:txBody>
          <a:bodyPr/>
          <a:lstStyle/>
          <a:p>
            <a:r>
              <a:rPr lang="en-US"/>
              <a:t>9/4/20XX</a:t>
            </a:r>
            <a:endParaRPr lang="en-US" dirty="0"/>
          </a:p>
        </p:txBody>
      </p:sp>
      <p:sp>
        <p:nvSpPr>
          <p:cNvPr id="5" name="Footer Placeholder 4">
            <a:extLst>
              <a:ext uri="{FF2B5EF4-FFF2-40B4-BE49-F238E27FC236}">
                <a16:creationId xmlns:a16="http://schemas.microsoft.com/office/drawing/2014/main" id="{BE31DB46-CEF4-0D08-25B3-1198BD0DC0E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88AC464-89A7-D665-47D8-550045A51527}"/>
              </a:ext>
            </a:extLst>
          </p:cNvPr>
          <p:cNvSpPr>
            <a:spLocks noGrp="1"/>
          </p:cNvSpPr>
          <p:nvPr>
            <p:ph type="sldNum" sz="quarter" idx="12"/>
          </p:nvPr>
        </p:nvSpPr>
        <p:spPr/>
        <p:txBody>
          <a:bodyPr/>
          <a:lstStyle/>
          <a:p>
            <a:fld id="{A65A5C87-DF58-40C8-B092-1DE63DB4547E}" type="slidenum">
              <a:rPr lang="en-US" smtClean="0"/>
              <a:t>5</a:t>
            </a:fld>
            <a:endParaRPr lang="en-US" dirty="0"/>
          </a:p>
        </p:txBody>
      </p:sp>
    </p:spTree>
    <p:extLst>
      <p:ext uri="{BB962C8B-B14F-4D97-AF65-F5344CB8AC3E}">
        <p14:creationId xmlns:p14="http://schemas.microsoft.com/office/powerpoint/2010/main" val="3516580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E0C8-95B8-81B1-E12D-94DBF098EE42}"/>
              </a:ext>
            </a:extLst>
          </p:cNvPr>
          <p:cNvSpPr>
            <a:spLocks noGrp="1"/>
          </p:cNvSpPr>
          <p:nvPr>
            <p:ph type="title"/>
          </p:nvPr>
        </p:nvSpPr>
        <p:spPr/>
        <p:txBody>
          <a:bodyPr>
            <a:noAutofit/>
          </a:bodyPr>
          <a:lstStyle/>
          <a:p>
            <a:r>
              <a:rPr lang="en-IN" sz="1600" dirty="0"/>
              <a:t>● </a:t>
            </a:r>
            <a:r>
              <a:rPr lang="en-IN" sz="1600" dirty="0" err="1">
                <a:solidFill>
                  <a:srgbClr val="FF0000"/>
                </a:solidFill>
              </a:rPr>
              <a:t>thalach</a:t>
            </a:r>
            <a:r>
              <a:rPr lang="en-IN" sz="1600" dirty="0"/>
              <a:t>: The person's maximum heart rate achieved </a:t>
            </a: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r>
              <a:rPr lang="en-IN" sz="3600" dirty="0">
                <a:solidFill>
                  <a:srgbClr val="FFFF00"/>
                </a:solidFill>
              </a:rPr>
              <a:t>Attribute Information </a:t>
            </a:r>
            <a:br>
              <a:rPr lang="en-IN" sz="1600" dirty="0"/>
            </a:br>
            <a:br>
              <a:rPr lang="en-IN" sz="1600" dirty="0"/>
            </a:br>
            <a:br>
              <a:rPr lang="en-IN" sz="1600" dirty="0"/>
            </a:br>
            <a:br>
              <a:rPr lang="en-IN" sz="1600" dirty="0"/>
            </a:br>
            <a:br>
              <a:rPr lang="en-IN" sz="1600" dirty="0"/>
            </a:br>
            <a:br>
              <a:rPr lang="en-IN" sz="1600" dirty="0"/>
            </a:br>
            <a:r>
              <a:rPr lang="en-IN" sz="1600" dirty="0"/>
              <a:t>●</a:t>
            </a:r>
            <a:r>
              <a:rPr lang="en-IN" sz="1600" dirty="0">
                <a:solidFill>
                  <a:srgbClr val="FF0000"/>
                </a:solidFill>
              </a:rPr>
              <a:t> </a:t>
            </a:r>
            <a:r>
              <a:rPr lang="en-IN" sz="1600" dirty="0" err="1">
                <a:solidFill>
                  <a:srgbClr val="FF0000"/>
                </a:solidFill>
              </a:rPr>
              <a:t>restecg</a:t>
            </a:r>
            <a:r>
              <a:rPr lang="en-IN" sz="1600" dirty="0"/>
              <a:t>: Resting electrocardiographic measurement (0 = normal, 1 = having ST-T wave abnormality, 2 = showing probable or definite left ventricular hypertrophy by Estes' criteria)</a:t>
            </a:r>
            <a:br>
              <a:rPr lang="en-IN" sz="1600" dirty="0"/>
            </a:br>
            <a:br>
              <a:rPr lang="en-IN" sz="1600" dirty="0"/>
            </a:br>
            <a:r>
              <a:rPr lang="en-IN" sz="1600" dirty="0"/>
              <a:t>● </a:t>
            </a:r>
            <a:r>
              <a:rPr lang="en-IN" sz="1600" dirty="0" err="1">
                <a:solidFill>
                  <a:srgbClr val="FF0000"/>
                </a:solidFill>
              </a:rPr>
              <a:t>exang</a:t>
            </a:r>
            <a:r>
              <a:rPr lang="en-IN" sz="1600" dirty="0"/>
              <a:t>: Exercise induced angina (1 = yes; 0 = no)</a:t>
            </a:r>
            <a:br>
              <a:rPr lang="en-IN" sz="1600" dirty="0"/>
            </a:br>
            <a:br>
              <a:rPr lang="en-IN" sz="1600" dirty="0"/>
            </a:br>
            <a:r>
              <a:rPr lang="en-IN" sz="1600" dirty="0"/>
              <a:t>● </a:t>
            </a:r>
            <a:r>
              <a:rPr lang="en-IN" sz="1600" dirty="0" err="1">
                <a:solidFill>
                  <a:srgbClr val="FF0000"/>
                </a:solidFill>
              </a:rPr>
              <a:t>oldpeak</a:t>
            </a:r>
            <a:r>
              <a:rPr lang="en-IN" sz="1600" dirty="0"/>
              <a:t>: ST depression induced by exercise relative to rest</a:t>
            </a:r>
            <a:br>
              <a:rPr lang="en-IN" sz="1600" dirty="0"/>
            </a:br>
            <a:br>
              <a:rPr lang="en-IN" sz="1600" dirty="0"/>
            </a:br>
            <a:r>
              <a:rPr lang="en-IN" sz="1600" dirty="0"/>
              <a:t>● </a:t>
            </a:r>
            <a:r>
              <a:rPr lang="en-IN" sz="1600" dirty="0">
                <a:solidFill>
                  <a:srgbClr val="FF0000"/>
                </a:solidFill>
              </a:rPr>
              <a:t>slope</a:t>
            </a:r>
            <a:r>
              <a:rPr lang="en-IN" sz="1600" dirty="0"/>
              <a:t>: the slope of the peak exercise ST segment (Value 1: upsloping, Value 2: flat, Value 3: downs  loping) </a:t>
            </a:r>
            <a:br>
              <a:rPr lang="en-IN" sz="1600" dirty="0"/>
            </a:br>
            <a:br>
              <a:rPr lang="en-IN" sz="1600" dirty="0"/>
            </a:br>
            <a:r>
              <a:rPr lang="en-IN" sz="1600" dirty="0"/>
              <a:t>● </a:t>
            </a:r>
            <a:r>
              <a:rPr lang="en-IN" sz="1600" dirty="0">
                <a:solidFill>
                  <a:srgbClr val="FF0000"/>
                </a:solidFill>
              </a:rPr>
              <a:t>ca</a:t>
            </a:r>
            <a:r>
              <a:rPr lang="en-IN" sz="1600" dirty="0"/>
              <a:t>: The number of major vessels (0-3) </a:t>
            </a:r>
            <a:br>
              <a:rPr lang="en-IN" sz="1600" dirty="0"/>
            </a:br>
            <a:br>
              <a:rPr lang="en-IN" sz="1600" dirty="0"/>
            </a:br>
            <a:r>
              <a:rPr lang="en-IN" sz="1600" dirty="0"/>
              <a:t>● </a:t>
            </a:r>
            <a:r>
              <a:rPr lang="en-IN" sz="1600" dirty="0" err="1">
                <a:solidFill>
                  <a:srgbClr val="FF0000"/>
                </a:solidFill>
              </a:rPr>
              <a:t>thal</a:t>
            </a:r>
            <a:r>
              <a:rPr lang="en-IN" sz="1600" dirty="0"/>
              <a:t>: A blood disorder called thalassemia (3 = normal; 6 = fixed defect; 7 = reversable defect)</a:t>
            </a:r>
            <a:br>
              <a:rPr lang="en-IN" sz="1600" dirty="0"/>
            </a:br>
            <a:br>
              <a:rPr lang="en-IN" sz="1600" dirty="0"/>
            </a:br>
            <a:r>
              <a:rPr lang="en-IN" sz="1600" dirty="0"/>
              <a:t>● </a:t>
            </a:r>
            <a:r>
              <a:rPr lang="en-IN" sz="1600" dirty="0">
                <a:solidFill>
                  <a:srgbClr val="FF0000"/>
                </a:solidFill>
              </a:rPr>
              <a:t>target</a:t>
            </a:r>
            <a:r>
              <a:rPr lang="en-IN" sz="1600" dirty="0"/>
              <a:t>: Heart disease (0 = no, 1 = yes</a:t>
            </a:r>
            <a:br>
              <a:rPr lang="en-IN" sz="1600" dirty="0"/>
            </a:br>
            <a:endParaRPr lang="en-IN" sz="1600" dirty="0"/>
          </a:p>
        </p:txBody>
      </p:sp>
      <p:sp>
        <p:nvSpPr>
          <p:cNvPr id="4" name="Date Placeholder 3">
            <a:extLst>
              <a:ext uri="{FF2B5EF4-FFF2-40B4-BE49-F238E27FC236}">
                <a16:creationId xmlns:a16="http://schemas.microsoft.com/office/drawing/2014/main" id="{2CD562B7-97E3-F245-7785-707967332989}"/>
              </a:ext>
            </a:extLst>
          </p:cNvPr>
          <p:cNvSpPr>
            <a:spLocks noGrp="1"/>
          </p:cNvSpPr>
          <p:nvPr>
            <p:ph type="dt" sz="half" idx="10"/>
          </p:nvPr>
        </p:nvSpPr>
        <p:spPr/>
        <p:txBody>
          <a:bodyPr/>
          <a:lstStyle/>
          <a:p>
            <a:r>
              <a:rPr lang="en-US"/>
              <a:t>9/4/20XX</a:t>
            </a:r>
            <a:endParaRPr lang="en-US" dirty="0"/>
          </a:p>
        </p:txBody>
      </p:sp>
      <p:sp>
        <p:nvSpPr>
          <p:cNvPr id="5" name="Footer Placeholder 4">
            <a:extLst>
              <a:ext uri="{FF2B5EF4-FFF2-40B4-BE49-F238E27FC236}">
                <a16:creationId xmlns:a16="http://schemas.microsoft.com/office/drawing/2014/main" id="{72EF7A04-3E54-DD8C-5273-73C7748EB0D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81C69EA-A25B-CA7D-A735-3C2C7705F09C}"/>
              </a:ext>
            </a:extLst>
          </p:cNvPr>
          <p:cNvSpPr>
            <a:spLocks noGrp="1"/>
          </p:cNvSpPr>
          <p:nvPr>
            <p:ph type="sldNum" sz="quarter" idx="12"/>
          </p:nvPr>
        </p:nvSpPr>
        <p:spPr/>
        <p:txBody>
          <a:bodyPr/>
          <a:lstStyle/>
          <a:p>
            <a:fld id="{A65A5C87-DF58-40C8-B092-1DE63DB4547E}" type="slidenum">
              <a:rPr lang="en-US" smtClean="0"/>
              <a:t>6</a:t>
            </a:fld>
            <a:endParaRPr lang="en-US" dirty="0"/>
          </a:p>
        </p:txBody>
      </p:sp>
    </p:spTree>
    <p:extLst>
      <p:ext uri="{BB962C8B-B14F-4D97-AF65-F5344CB8AC3E}">
        <p14:creationId xmlns:p14="http://schemas.microsoft.com/office/powerpoint/2010/main" val="1832701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0902A9-9693-14C2-76E7-50B4A3494E6A}"/>
              </a:ext>
            </a:extLst>
          </p:cNvPr>
          <p:cNvSpPr>
            <a:spLocks noGrp="1"/>
          </p:cNvSpPr>
          <p:nvPr>
            <p:ph type="body" idx="1"/>
          </p:nvPr>
        </p:nvSpPr>
        <p:spPr/>
        <p:txBody>
          <a:bodyPr>
            <a:noAutofit/>
          </a:bodyPr>
          <a:lstStyle/>
          <a:p>
            <a:pPr algn="ctr"/>
            <a:r>
              <a:rPr lang="en-IN" sz="3600" b="1" dirty="0">
                <a:solidFill>
                  <a:schemeClr val="tx1"/>
                </a:solidFill>
              </a:rPr>
              <a:t>Dashboard</a:t>
            </a:r>
          </a:p>
        </p:txBody>
      </p:sp>
      <p:sp>
        <p:nvSpPr>
          <p:cNvPr id="4" name="Date Placeholder 3">
            <a:extLst>
              <a:ext uri="{FF2B5EF4-FFF2-40B4-BE49-F238E27FC236}">
                <a16:creationId xmlns:a16="http://schemas.microsoft.com/office/drawing/2014/main" id="{7DF0583D-C6F5-19F4-B4C7-D6B094CD9745}"/>
              </a:ext>
            </a:extLst>
          </p:cNvPr>
          <p:cNvSpPr>
            <a:spLocks noGrp="1"/>
          </p:cNvSpPr>
          <p:nvPr>
            <p:ph type="dt" sz="half" idx="10"/>
          </p:nvPr>
        </p:nvSpPr>
        <p:spPr/>
        <p:txBody>
          <a:bodyPr/>
          <a:lstStyle/>
          <a:p>
            <a:r>
              <a:rPr lang="en-US"/>
              <a:t>9/4/20XX</a:t>
            </a:r>
            <a:endParaRPr lang="en-US" dirty="0"/>
          </a:p>
        </p:txBody>
      </p:sp>
      <p:sp>
        <p:nvSpPr>
          <p:cNvPr id="5" name="Footer Placeholder 4">
            <a:extLst>
              <a:ext uri="{FF2B5EF4-FFF2-40B4-BE49-F238E27FC236}">
                <a16:creationId xmlns:a16="http://schemas.microsoft.com/office/drawing/2014/main" id="{180337B4-0171-4620-14E0-FE811F0EF6D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A845DA2-A3D1-BBF7-59B9-85A6FEA4624A}"/>
              </a:ext>
            </a:extLst>
          </p:cNvPr>
          <p:cNvSpPr>
            <a:spLocks noGrp="1"/>
          </p:cNvSpPr>
          <p:nvPr>
            <p:ph type="sldNum" sz="quarter" idx="12"/>
          </p:nvPr>
        </p:nvSpPr>
        <p:spPr/>
        <p:txBody>
          <a:bodyPr/>
          <a:lstStyle/>
          <a:p>
            <a:fld id="{A65A5C87-DF58-40C8-B092-1DE63DB4547E}" type="slidenum">
              <a:rPr lang="en-US" smtClean="0"/>
              <a:t>7</a:t>
            </a:fld>
            <a:endParaRPr lang="en-US" dirty="0"/>
          </a:p>
        </p:txBody>
      </p:sp>
      <p:pic>
        <p:nvPicPr>
          <p:cNvPr id="7" name="Picture 6">
            <a:extLst>
              <a:ext uri="{FF2B5EF4-FFF2-40B4-BE49-F238E27FC236}">
                <a16:creationId xmlns:a16="http://schemas.microsoft.com/office/drawing/2014/main" id="{6DD24F36-8BB9-3430-0118-527579767ED6}"/>
              </a:ext>
            </a:extLst>
          </p:cNvPr>
          <p:cNvPicPr>
            <a:picLocks noChangeAspect="1"/>
          </p:cNvPicPr>
          <p:nvPr/>
        </p:nvPicPr>
        <p:blipFill>
          <a:blip r:embed="rId2"/>
          <a:stretch>
            <a:fillRect/>
          </a:stretch>
        </p:blipFill>
        <p:spPr>
          <a:xfrm>
            <a:off x="1854319" y="166744"/>
            <a:ext cx="8297433" cy="4601217"/>
          </a:xfrm>
          <a:prstGeom prst="rect">
            <a:avLst/>
          </a:prstGeom>
        </p:spPr>
      </p:pic>
    </p:spTree>
    <p:extLst>
      <p:ext uri="{BB962C8B-B14F-4D97-AF65-F5344CB8AC3E}">
        <p14:creationId xmlns:p14="http://schemas.microsoft.com/office/powerpoint/2010/main" val="4284242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19D3-0858-3596-E77E-8573C172F0C8}"/>
              </a:ext>
            </a:extLst>
          </p:cNvPr>
          <p:cNvSpPr>
            <a:spLocks noGrp="1"/>
          </p:cNvSpPr>
          <p:nvPr>
            <p:ph type="title"/>
          </p:nvPr>
        </p:nvSpPr>
        <p:spPr>
          <a:xfrm>
            <a:off x="838200" y="2032657"/>
            <a:ext cx="10177272" cy="2990088"/>
          </a:xfrm>
        </p:spPr>
        <p:txBody>
          <a:bodyPr>
            <a:normAutofit/>
          </a:bodyPr>
          <a:lstStyle/>
          <a:p>
            <a:pPr algn="ctr"/>
            <a:r>
              <a:rPr lang="en-IN" sz="8800" dirty="0">
                <a:solidFill>
                  <a:schemeClr val="accent1"/>
                </a:solidFill>
              </a:rPr>
              <a:t>Thank You</a:t>
            </a:r>
            <a:br>
              <a:rPr lang="en-IN" sz="8800" dirty="0">
                <a:solidFill>
                  <a:schemeClr val="accent1"/>
                </a:solidFill>
              </a:rPr>
            </a:br>
            <a:endParaRPr lang="en-IN" sz="8800" dirty="0">
              <a:solidFill>
                <a:schemeClr val="accent1"/>
              </a:solidFill>
            </a:endParaRPr>
          </a:p>
        </p:txBody>
      </p:sp>
      <p:sp>
        <p:nvSpPr>
          <p:cNvPr id="3" name="Date Placeholder 2">
            <a:extLst>
              <a:ext uri="{FF2B5EF4-FFF2-40B4-BE49-F238E27FC236}">
                <a16:creationId xmlns:a16="http://schemas.microsoft.com/office/drawing/2014/main" id="{81012943-C248-6454-C7E3-82D93A56682F}"/>
              </a:ext>
            </a:extLst>
          </p:cNvPr>
          <p:cNvSpPr>
            <a:spLocks noGrp="1"/>
          </p:cNvSpPr>
          <p:nvPr>
            <p:ph type="dt" sz="half" idx="10"/>
          </p:nvPr>
        </p:nvSpPr>
        <p:spPr/>
        <p:txBody>
          <a:bodyPr/>
          <a:lstStyle/>
          <a:p>
            <a:r>
              <a:rPr lang="en-US"/>
              <a:t>9/4/20XX</a:t>
            </a:r>
            <a:endParaRPr lang="en-US" dirty="0"/>
          </a:p>
        </p:txBody>
      </p:sp>
      <p:sp>
        <p:nvSpPr>
          <p:cNvPr id="4" name="Footer Placeholder 3">
            <a:extLst>
              <a:ext uri="{FF2B5EF4-FFF2-40B4-BE49-F238E27FC236}">
                <a16:creationId xmlns:a16="http://schemas.microsoft.com/office/drawing/2014/main" id="{69C4242D-DD04-3904-8C3B-B0F6A2EAB100}"/>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580FE16-FB0F-1E53-8F89-1BAB1FDB19AE}"/>
              </a:ext>
            </a:extLst>
          </p:cNvPr>
          <p:cNvSpPr>
            <a:spLocks noGrp="1"/>
          </p:cNvSpPr>
          <p:nvPr>
            <p:ph type="sldNum" sz="quarter" idx="12"/>
          </p:nvPr>
        </p:nvSpPr>
        <p:spPr/>
        <p:txBody>
          <a:bodyPr/>
          <a:lstStyle/>
          <a:p>
            <a:fld id="{A65A5C87-DF58-40C8-B092-1DE63DB4547E}" type="slidenum">
              <a:rPr lang="en-US" smtClean="0"/>
              <a:t>8</a:t>
            </a:fld>
            <a:endParaRPr lang="en-US" dirty="0"/>
          </a:p>
        </p:txBody>
      </p:sp>
      <p:pic>
        <p:nvPicPr>
          <p:cNvPr id="25" name="Online Image Placeholder 23" descr="User">
            <a:extLst>
              <a:ext uri="{FF2B5EF4-FFF2-40B4-BE49-F238E27FC236}">
                <a16:creationId xmlns:a16="http://schemas.microsoft.com/office/drawing/2014/main" id="{DD136AFE-38B3-4FAE-907B-277600FBDED5}"/>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a:stretch/>
        </p:blipFill>
        <p:spPr>
          <a:xfrm>
            <a:off x="3352800" y="3429000"/>
            <a:ext cx="457200" cy="457200"/>
          </a:xfrm>
          <a:prstGeom prst="rect">
            <a:avLst/>
          </a:prstGeom>
        </p:spPr>
      </p:pic>
      <p:sp>
        <p:nvSpPr>
          <p:cNvPr id="10" name="Text Placeholder 9">
            <a:extLst>
              <a:ext uri="{FF2B5EF4-FFF2-40B4-BE49-F238E27FC236}">
                <a16:creationId xmlns:a16="http://schemas.microsoft.com/office/drawing/2014/main" id="{82977D1C-657B-4FA7-B4A1-CD08EC61D37B}"/>
              </a:ext>
            </a:extLst>
          </p:cNvPr>
          <p:cNvSpPr txBox="1">
            <a:spLocks/>
          </p:cNvSpPr>
          <p:nvPr/>
        </p:nvSpPr>
        <p:spPr>
          <a:xfrm>
            <a:off x="3352800" y="3886200"/>
            <a:ext cx="3721100" cy="447675"/>
          </a:xfrm>
          <a:prstGeom prst="rect">
            <a:avLst/>
          </a:prstGeom>
        </p:spPr>
        <p:txBody>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t>SUNIL SINGH BAIST</a:t>
            </a:r>
          </a:p>
        </p:txBody>
      </p:sp>
    </p:spTree>
    <p:extLst>
      <p:ext uri="{BB962C8B-B14F-4D97-AF65-F5344CB8AC3E}">
        <p14:creationId xmlns:p14="http://schemas.microsoft.com/office/powerpoint/2010/main" val="2805961252"/>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0D7697-8E53-4EA8-8CBB-9C19575257B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3.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1149</TotalTime>
  <Words>487</Words>
  <Application>Microsoft Office PowerPoint</Application>
  <PresentationFormat>Widescreen</PresentationFormat>
  <Paragraphs>50</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Calibri</vt:lpstr>
      <vt:lpstr>Segoe UI</vt:lpstr>
      <vt:lpstr>AccentBoxVTI</vt:lpstr>
      <vt:lpstr>Heart Disease Diagnostic Analysis</vt:lpstr>
      <vt:lpstr>Health is real wealth in the pandemic time we all realized the brute effects of covid-19 on all irrespective of any status. You are required to analyze this health and medical data for better future preparation</vt:lpstr>
      <vt:lpstr>Develop a report by extracting –transforming –loading of data which contains information such as Heart disease rates, Heart disease by gender, by age. and find some relationship through data to understand and analyze the facts. Make the necessary dashboard with the best you can extract from the data.  </vt:lpstr>
      <vt:lpstr>Architecture</vt:lpstr>
      <vt:lpstr>Attribute Information </vt:lpstr>
      <vt:lpstr>● thalach: The person's maximum heart rate achieved                     Attribute Information       ● restecg: Resting electrocardiographic measurement (0 = normal, 1 = having ST-T wave abnormality, 2 = showing probable or definite left ventricular hypertrophy by Estes' criteria)  ● exang: Exercise induced angina (1 = yes; 0 = no)  ● oldpeak: ST depression induced by exercise relative to rest  ● slope: the slope of the peak exercise ST segment (Value 1: upsloping, Value 2: flat, Value 3: downs  loping)   ● ca: The number of major vessels (0-3)   ● thal: A blood disorder called thalassemia (3 = normal; 6 = fixed defect; 7 = reversable defect)  ● target: Heart disease (0 = no, 1 = yes </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Diagnostic Analysis</dc:title>
  <dc:creator>Arun Singh Thakur Baist</dc:creator>
  <cp:lastModifiedBy>Arun Singh Thakur Baist</cp:lastModifiedBy>
  <cp:revision>1</cp:revision>
  <dcterms:created xsi:type="dcterms:W3CDTF">2024-04-08T16:38:18Z</dcterms:created>
  <dcterms:modified xsi:type="dcterms:W3CDTF">2024-04-09T11:48:02Z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