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3DAD-7769-4580-8DFE-B855AA7AF97D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6392D3F-AD15-484F-AA59-1E3F4CD5331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3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3DAD-7769-4580-8DFE-B855AA7AF97D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2D3F-AD15-484F-AA59-1E3F4CD5331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29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3DAD-7769-4580-8DFE-B855AA7AF97D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2D3F-AD15-484F-AA59-1E3F4CD5331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54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3DAD-7769-4580-8DFE-B855AA7AF97D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2D3F-AD15-484F-AA59-1E3F4CD5331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75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3DAD-7769-4580-8DFE-B855AA7AF97D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2D3F-AD15-484F-AA59-1E3F4CD5331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3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3DAD-7769-4580-8DFE-B855AA7AF97D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2D3F-AD15-484F-AA59-1E3F4CD5331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1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3DAD-7769-4580-8DFE-B855AA7AF97D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2D3F-AD15-484F-AA59-1E3F4CD5331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18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3DAD-7769-4580-8DFE-B855AA7AF97D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2D3F-AD15-484F-AA59-1E3F4CD5331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85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3DAD-7769-4580-8DFE-B855AA7AF97D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2D3F-AD15-484F-AA59-1E3F4CD53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26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3DAD-7769-4580-8DFE-B855AA7AF97D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2D3F-AD15-484F-AA59-1E3F4CD5331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87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36B3DAD-7769-4580-8DFE-B855AA7AF97D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2D3F-AD15-484F-AA59-1E3F4CD5331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53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3DAD-7769-4580-8DFE-B855AA7AF97D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6392D3F-AD15-484F-AA59-1E3F4CD5331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8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A4CC-9C50-B95A-EEBF-5CE34E45B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ANALYZING NEWS ARTICLES WITH TOPIC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52E47-EE8C-F5F8-9B85-A9506B82C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B.SUJITH</a:t>
            </a:r>
            <a:br>
              <a:rPr lang="en-IN" dirty="0"/>
            </a:br>
            <a:r>
              <a:rPr lang="en-IN" dirty="0"/>
              <a:t>21010126</a:t>
            </a:r>
          </a:p>
        </p:txBody>
      </p:sp>
    </p:spTree>
    <p:extLst>
      <p:ext uri="{BB962C8B-B14F-4D97-AF65-F5344CB8AC3E}">
        <p14:creationId xmlns:p14="http://schemas.microsoft.com/office/powerpoint/2010/main" val="112814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624F-FD81-C6EB-F02B-087CBFE4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8A94-095F-BCFE-601B-8D03833C7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project was able to find topics in news articles using </a:t>
            </a:r>
            <a:r>
              <a:rPr lang="en-US" b="1" dirty="0"/>
              <a:t>LDA (Latent Dirichlet Allocation)</a:t>
            </a:r>
            <a:r>
              <a:rPr lang="en-US" dirty="0"/>
              <a:t>.</a:t>
            </a:r>
          </a:p>
          <a:p>
            <a:r>
              <a:rPr lang="en-IN" b="1" dirty="0"/>
              <a:t>Key Results</a:t>
            </a:r>
            <a:r>
              <a:rPr lang="en-IN" dirty="0"/>
              <a:t>:</a:t>
            </a:r>
            <a:endParaRPr lang="en-US" dirty="0"/>
          </a:p>
          <a:p>
            <a:r>
              <a:rPr lang="en-US" b="1" dirty="0"/>
              <a:t>Model 1</a:t>
            </a:r>
            <a:r>
              <a:rPr lang="en-US" dirty="0"/>
              <a:t> (LDA with Count Vectorizer) did better in </a:t>
            </a:r>
            <a:r>
              <a:rPr lang="en-US" b="1" dirty="0"/>
              <a:t>accuracy, precision, and recall</a:t>
            </a:r>
            <a:r>
              <a:rPr lang="en-US" dirty="0"/>
              <a:t>, making it more reliable for classifying articles.</a:t>
            </a:r>
          </a:p>
          <a:p>
            <a:r>
              <a:rPr lang="en-US" b="1" dirty="0"/>
              <a:t>Model 2</a:t>
            </a:r>
            <a:r>
              <a:rPr lang="en-US" dirty="0"/>
              <a:t> (LDA with TF-IDF) had a good fit with the data, but its accuracy was lower</a:t>
            </a:r>
          </a:p>
          <a:p>
            <a:r>
              <a:rPr lang="en-IN" b="1" dirty="0"/>
              <a:t>Best Model</a:t>
            </a:r>
            <a:r>
              <a:rPr lang="en-IN" dirty="0"/>
              <a:t>:</a:t>
            </a:r>
            <a:r>
              <a:rPr lang="en-US" b="1"/>
              <a:t>Model 1</a:t>
            </a:r>
            <a:r>
              <a:rPr lang="en-US"/>
              <a:t> is the better choice because it performs well across different measures.</a:t>
            </a:r>
          </a:p>
        </p:txBody>
      </p:sp>
    </p:spTree>
    <p:extLst>
      <p:ext uri="{BB962C8B-B14F-4D97-AF65-F5344CB8AC3E}">
        <p14:creationId xmlns:p14="http://schemas.microsoft.com/office/powerpoint/2010/main" val="111431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1357-DEF8-9093-4D4A-8E9E39BD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29F6-342E-DD39-ECAB-EAC71A929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DATASET DESCRIPTION</a:t>
            </a:r>
          </a:p>
          <a:p>
            <a:r>
              <a:rPr lang="en-IN" dirty="0"/>
              <a:t>DATA PREPROCESSING STEPS</a:t>
            </a:r>
          </a:p>
          <a:p>
            <a:r>
              <a:rPr lang="en-IN" dirty="0"/>
              <a:t>TOPICMODELING WITH (LDA)</a:t>
            </a:r>
          </a:p>
          <a:p>
            <a:r>
              <a:rPr lang="en-IN" dirty="0"/>
              <a:t>LDA WITH COUNT VECTORIZER</a:t>
            </a:r>
          </a:p>
          <a:p>
            <a:r>
              <a:rPr lang="en-IN" dirty="0"/>
              <a:t>LDA WITH TF-IDF</a:t>
            </a:r>
          </a:p>
          <a:p>
            <a:r>
              <a:rPr lang="en-IN" dirty="0"/>
              <a:t>FLOW DIAGRAM</a:t>
            </a:r>
          </a:p>
          <a:p>
            <a:r>
              <a:rPr lang="en-IN" dirty="0"/>
              <a:t>COMPARING TWO MODELS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84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AB9B-A06B-179B-7BD7-9A9D31D9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5094-9BF4-FABB-0D49-A84157C0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What is Topic </a:t>
            </a:r>
            <a:r>
              <a:rPr lang="en-IN" b="1" dirty="0" err="1"/>
              <a:t>Modeling</a:t>
            </a:r>
            <a:r>
              <a:rPr lang="en-IN" b="1" dirty="0"/>
              <a:t>?:  </a:t>
            </a:r>
            <a:r>
              <a:rPr lang="en-US" dirty="0"/>
              <a:t>It’s a technique to discover hidden themes in large collections of text.</a:t>
            </a:r>
          </a:p>
          <a:p>
            <a:r>
              <a:rPr lang="en-IN" b="1" dirty="0"/>
              <a:t>Why is it important?</a:t>
            </a:r>
            <a:r>
              <a:rPr lang="en-IN" dirty="0"/>
              <a:t>:</a:t>
            </a:r>
            <a:r>
              <a:rPr lang="en-US" dirty="0"/>
              <a:t>  Helps in summarizing large sets of documents by identifying prevalent topics without human intervention.</a:t>
            </a:r>
          </a:p>
          <a:p>
            <a:r>
              <a:rPr lang="en-IN" b="1" dirty="0"/>
              <a:t>Objective</a:t>
            </a:r>
            <a:r>
              <a:rPr lang="en-IN" dirty="0"/>
              <a:t>:   </a:t>
            </a:r>
            <a:r>
              <a:rPr lang="en-US" dirty="0"/>
              <a:t>Apply </a:t>
            </a:r>
            <a:r>
              <a:rPr lang="en-US" b="1" dirty="0"/>
              <a:t>LDA</a:t>
            </a:r>
            <a:r>
              <a:rPr lang="en-US" dirty="0"/>
              <a:t> to classify news articles into predefined categories (e.g., Sports, Politics).</a:t>
            </a:r>
          </a:p>
        </p:txBody>
      </p:sp>
    </p:spTree>
    <p:extLst>
      <p:ext uri="{BB962C8B-B14F-4D97-AF65-F5344CB8AC3E}">
        <p14:creationId xmlns:p14="http://schemas.microsoft.com/office/powerpoint/2010/main" val="29044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D2CE-D72A-DBDF-C1C4-A218DA31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51D8-4C31-D8B2-55C1-57714E05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Structure</a:t>
            </a:r>
            <a:r>
              <a:rPr lang="en-IN" dirty="0"/>
              <a:t>:  The dataset consists of three columns –Title, Description and Category.</a:t>
            </a:r>
          </a:p>
          <a:p>
            <a:endParaRPr lang="en-IN" dirty="0"/>
          </a:p>
          <a:p>
            <a:r>
              <a:rPr lang="en-IN" b="1" dirty="0"/>
              <a:t>Categories</a:t>
            </a:r>
            <a:r>
              <a:rPr lang="en-IN" dirty="0"/>
              <a:t>:  </a:t>
            </a:r>
            <a:r>
              <a:rPr lang="en-US" dirty="0"/>
              <a:t>The dataset covers five categories: </a:t>
            </a:r>
            <a:r>
              <a:rPr lang="en-US" b="1" dirty="0"/>
              <a:t>Entertainment, Business, Tech, Politics, and Sports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IN" b="1" dirty="0"/>
              <a:t>Size</a:t>
            </a:r>
            <a:r>
              <a:rPr lang="en-IN" dirty="0"/>
              <a:t>: </a:t>
            </a:r>
            <a:r>
              <a:rPr lang="en-US" dirty="0"/>
              <a:t> There are </a:t>
            </a:r>
            <a:r>
              <a:rPr lang="en-US" b="1" dirty="0"/>
              <a:t>2.2k news articles</a:t>
            </a:r>
            <a:r>
              <a:rPr lang="en-US" dirty="0"/>
              <a:t> in total, giving a sense of the data's scope.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59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5812-25CC-D24A-0E33-D5492B94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C998-6CDD-06E6-BE35-DBAEA233B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Contraction expansion</a:t>
            </a:r>
            <a:r>
              <a:rPr lang="en-IN" dirty="0"/>
              <a:t>:  </a:t>
            </a:r>
            <a:r>
              <a:rPr lang="en-US" dirty="0"/>
              <a:t>Contractions (e.g., "can't") are expanded to their full forms (e.g., "cannot").</a:t>
            </a:r>
          </a:p>
          <a:p>
            <a:r>
              <a:rPr lang="en-IN" b="1" dirty="0"/>
              <a:t>Lowercasing</a:t>
            </a:r>
            <a:r>
              <a:rPr lang="en-IN" dirty="0"/>
              <a:t>:</a:t>
            </a:r>
            <a:r>
              <a:rPr lang="en-US" dirty="0"/>
              <a:t>  All text was converted to lowercase to maintain consistency.</a:t>
            </a:r>
          </a:p>
          <a:p>
            <a:r>
              <a:rPr lang="en-IN" b="1" dirty="0"/>
              <a:t>Removing punctuation, digits, whitespaces</a:t>
            </a:r>
            <a:r>
              <a:rPr lang="en-IN" dirty="0"/>
              <a:t>:</a:t>
            </a:r>
            <a:r>
              <a:rPr lang="en-US" dirty="0"/>
              <a:t>  Cleans unnecessary characters from the text.</a:t>
            </a:r>
          </a:p>
          <a:p>
            <a:r>
              <a:rPr lang="en-IN" b="1" dirty="0" err="1"/>
              <a:t>Stopwords</a:t>
            </a:r>
            <a:r>
              <a:rPr lang="en-IN" b="1" dirty="0"/>
              <a:t> removal</a:t>
            </a:r>
            <a:r>
              <a:rPr lang="en-IN" dirty="0"/>
              <a:t>:</a:t>
            </a:r>
            <a:r>
              <a:rPr lang="en-US" dirty="0"/>
              <a:t>  Commonly used words (e.g., "the", "is") were removed because they don’t carry much meaning.</a:t>
            </a:r>
          </a:p>
          <a:p>
            <a:r>
              <a:rPr lang="en-IN" b="1" dirty="0"/>
              <a:t>Lemmatization</a:t>
            </a:r>
            <a:r>
              <a:rPr lang="en-IN" dirty="0"/>
              <a:t>: </a:t>
            </a:r>
            <a:r>
              <a:rPr lang="en-US" dirty="0"/>
              <a:t>Words were reduced to their base or root form (e.g., "running" to "run").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4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1709-42FF-7EC0-CF74-DCAA1693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LDA with Count  Vectorizer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425-7915-14BD-84C3-88D49D9BF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Count Vectorizer</a:t>
            </a:r>
            <a:r>
              <a:rPr lang="en-US" sz="2800" dirty="0"/>
              <a:t>: It simply counts word occurrences across all documents.</a:t>
            </a:r>
          </a:p>
          <a:p>
            <a:r>
              <a:rPr lang="en-US" sz="2800" dirty="0"/>
              <a:t>Show the </a:t>
            </a:r>
            <a:r>
              <a:rPr lang="en-US" sz="2800" b="1" dirty="0"/>
              <a:t>top 10 words</a:t>
            </a:r>
            <a:r>
              <a:rPr lang="en-US" sz="2800" dirty="0"/>
              <a:t> extracted from articles for a given topic (from the LDA model)</a:t>
            </a:r>
          </a:p>
          <a:p>
            <a:r>
              <a:rPr lang="en-US" sz="2800" b="1" dirty="0" err="1"/>
              <a:t>GridSearchCV</a:t>
            </a:r>
            <a:r>
              <a:rPr lang="en-US" sz="2800" dirty="0"/>
              <a:t> results: Mention the best number of topics based on the grid search.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7619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1802-8534-E844-369B-25CE7616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LDA with TF-IDF Vectorizer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99E6-FEB5-3BA2-3C04-0E536106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LDA with TF-IDF Vectorizer : </a:t>
            </a:r>
            <a:r>
              <a:rPr lang="en-US" dirty="0"/>
              <a:t>Focuses on words that are important to a document but less common across all documents, reducing the influence of overly common words.</a:t>
            </a:r>
          </a:p>
          <a:p>
            <a:r>
              <a:rPr lang="en-US" dirty="0"/>
              <a:t>Highlight the </a:t>
            </a:r>
            <a:r>
              <a:rPr lang="en-US" b="1" dirty="0"/>
              <a:t>best model parameters</a:t>
            </a:r>
            <a:r>
              <a:rPr lang="en-US" dirty="0"/>
              <a:t> from </a:t>
            </a:r>
            <a:r>
              <a:rPr lang="en-US" dirty="0" err="1"/>
              <a:t>GridSearch</a:t>
            </a:r>
            <a:r>
              <a:rPr lang="en-US" dirty="0"/>
              <a:t> for the TF-IDF-based LDA model.</a:t>
            </a:r>
          </a:p>
          <a:p>
            <a:r>
              <a:rPr lang="en-US" b="1" dirty="0"/>
              <a:t>Perplexity and Log Likelihood</a:t>
            </a:r>
            <a:r>
              <a:rPr lang="en-US" dirty="0"/>
              <a:t>: Introduce these two scores to evaluate model performance. Perplexity measures how well a probability distribution predicts a sample, and log likelihood measures model fit.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770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5F0D-9CB8-DCA6-E73C-1B253515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F33F35-ABCB-F67C-F6A7-3C88BE0C8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74" y="2026285"/>
            <a:ext cx="2838376" cy="3449638"/>
          </a:xfrm>
        </p:spPr>
      </p:pic>
    </p:spTree>
    <p:extLst>
      <p:ext uri="{BB962C8B-B14F-4D97-AF65-F5344CB8AC3E}">
        <p14:creationId xmlns:p14="http://schemas.microsoft.com/office/powerpoint/2010/main" val="354425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3490-15AF-2009-8512-3DE6EBF9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CompaRING</a:t>
            </a:r>
            <a:r>
              <a:rPr lang="en-IN" dirty="0"/>
              <a:t>  two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0538-233D-FBC2-75DE-9875FA18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Perplexity Score</a:t>
            </a:r>
            <a:r>
              <a:rPr lang="en-IN" dirty="0"/>
              <a:t>: </a:t>
            </a:r>
            <a:r>
              <a:rPr lang="en-US" b="1" dirty="0"/>
              <a:t>Model 1</a:t>
            </a:r>
            <a:r>
              <a:rPr lang="en-US" dirty="0"/>
              <a:t> has a </a:t>
            </a:r>
            <a:r>
              <a:rPr lang="en-US" b="1" dirty="0"/>
              <a:t>lower perplexity score</a:t>
            </a:r>
            <a:r>
              <a:rPr lang="en-US" dirty="0"/>
              <a:t>, meaning it’s better at categorizing new, unseen data.</a:t>
            </a:r>
          </a:p>
          <a:p>
            <a:r>
              <a:rPr lang="en-IN" b="1" dirty="0"/>
              <a:t>Log-likelihood Score</a:t>
            </a:r>
            <a:r>
              <a:rPr lang="en-IN" dirty="0"/>
              <a:t>:</a:t>
            </a:r>
            <a:r>
              <a:rPr lang="en-US" dirty="0"/>
              <a:t> </a:t>
            </a:r>
            <a:r>
              <a:rPr lang="en-US" b="1" dirty="0"/>
              <a:t>Model 2</a:t>
            </a:r>
            <a:r>
              <a:rPr lang="en-US" dirty="0"/>
              <a:t> has a </a:t>
            </a:r>
            <a:r>
              <a:rPr lang="en-US" b="1" dirty="0"/>
              <a:t>higher log-likelihood score</a:t>
            </a:r>
            <a:r>
              <a:rPr lang="en-US" dirty="0"/>
              <a:t>, which suggests it fits the training data better. However, this doesn’t always mean it’s the best at predicting new data.</a:t>
            </a:r>
          </a:p>
          <a:p>
            <a:r>
              <a:rPr lang="en-IN" b="1" dirty="0"/>
              <a:t>Precision and Recall</a:t>
            </a:r>
            <a:r>
              <a:rPr lang="en-IN" dirty="0"/>
              <a:t>:</a:t>
            </a:r>
          </a:p>
          <a:p>
            <a:r>
              <a:rPr lang="en-US" b="1" dirty="0"/>
              <a:t>Model 1</a:t>
            </a:r>
            <a:r>
              <a:rPr lang="en-US" dirty="0"/>
              <a:t> generally has </a:t>
            </a:r>
            <a:r>
              <a:rPr lang="en-US" b="1" dirty="0"/>
              <a:t>better precision and recall</a:t>
            </a:r>
            <a:r>
              <a:rPr lang="en-US" dirty="0"/>
              <a:t> for most topics.</a:t>
            </a:r>
            <a:endParaRPr lang="en-IN" dirty="0"/>
          </a:p>
          <a:p>
            <a:r>
              <a:rPr lang="en-US" b="1" dirty="0"/>
              <a:t>Model 2</a:t>
            </a:r>
            <a:r>
              <a:rPr lang="en-US" dirty="0"/>
              <a:t> does well in </a:t>
            </a:r>
            <a:r>
              <a:rPr lang="en-US" b="1" dirty="0"/>
              <a:t>few categories</a:t>
            </a:r>
            <a:r>
              <a:rPr lang="en-US" dirty="0"/>
              <a:t> but performs worse in other categories.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2076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504</TotalTime>
  <Words>554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ANALYZING NEWS ARTICLES WITH TOPIC MODELING</vt:lpstr>
      <vt:lpstr>CONTENT </vt:lpstr>
      <vt:lpstr>INTRODUTION </vt:lpstr>
      <vt:lpstr>DATASET DESCRIPTIONS</vt:lpstr>
      <vt:lpstr>Data preprocessing steps</vt:lpstr>
      <vt:lpstr>LDA with Count  Vectorizer</vt:lpstr>
      <vt:lpstr>LDA with TF-IDF Vectorizer</vt:lpstr>
      <vt:lpstr>Flow diagram</vt:lpstr>
      <vt:lpstr>CompaRING  two models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 sujith</dc:creator>
  <cp:lastModifiedBy>B sujith</cp:lastModifiedBy>
  <cp:revision>3</cp:revision>
  <dcterms:created xsi:type="dcterms:W3CDTF">2024-10-18T11:31:33Z</dcterms:created>
  <dcterms:modified xsi:type="dcterms:W3CDTF">2024-10-19T05:13:09Z</dcterms:modified>
</cp:coreProperties>
</file>