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image" Target="../media/image-6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image" Target="../media/image-7-4.png"/><Relationship Id="rId5" Type="http://schemas.openxmlformats.org/officeDocument/2006/relationships/image" Target="../media/image-7-5.png"/><Relationship Id="rId6" Type="http://schemas.openxmlformats.org/officeDocument/2006/relationships/image" Target="../media/image-7-6.png"/><Relationship Id="rId7" Type="http://schemas.openxmlformats.org/officeDocument/2006/relationships/image" Target="../media/image-7-7.png"/><Relationship Id="rId8" Type="http://schemas.openxmlformats.org/officeDocument/2006/relationships/image" Target="../media/image-7-8.png"/><Relationship Id="rId9" Type="http://schemas.openxmlformats.org/officeDocument/2006/relationships/image" Target="../media/image-7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7688" y="855855"/>
            <a:ext cx="428625" cy="3429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1785938" y="1198755"/>
            <a:ext cx="5572125" cy="16458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3600" b="1" spc="-1" kern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Healthcare FAQ &amp; Medical Information Assistant</a:t>
            </a:r>
            <a:endParaRPr lang="en-US" sz="3600" dirty="0"/>
          </a:p>
        </p:txBody>
      </p:sp>
      <p:sp>
        <p:nvSpPr>
          <p:cNvPr id="5" name="Shape 1"/>
          <p:cNvSpPr/>
          <p:nvPr/>
        </p:nvSpPr>
        <p:spPr>
          <a:xfrm>
            <a:off x="4286250" y="3058920"/>
            <a:ext cx="571500" cy="2857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6" name="Text 2"/>
          <p:cNvSpPr/>
          <p:nvPr/>
        </p:nvSpPr>
        <p:spPr>
          <a:xfrm>
            <a:off x="1785938" y="3301808"/>
            <a:ext cx="557212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NeoStats AI Engineer Case Study</a:t>
            </a:r>
            <a:endParaRPr lang="en-US" sz="1800" dirty="0"/>
          </a:p>
        </p:txBody>
      </p:sp>
      <p:sp>
        <p:nvSpPr>
          <p:cNvPr id="7" name="Text 3"/>
          <p:cNvSpPr/>
          <p:nvPr/>
        </p:nvSpPr>
        <p:spPr>
          <a:xfrm>
            <a:off x="1785938" y="4073333"/>
            <a:ext cx="5572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Presented by Prashanth Baithi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1785938" y="4323364"/>
            <a:ext cx="5572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October 17, 2025</a:t>
            </a:r>
            <a:endParaRPr lang="en-US" sz="94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357313" y="763321"/>
            <a:ext cx="6429375" cy="29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Key Takeaways and Impact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357688" y="1131922"/>
            <a:ext cx="428625" cy="2143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5" name="Text 2"/>
          <p:cNvSpPr/>
          <p:nvPr/>
        </p:nvSpPr>
        <p:spPr>
          <a:xfrm>
            <a:off x="1357313" y="1439103"/>
            <a:ext cx="6429375" cy="69433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This project demonstrates the successful integration of Retrieval-Augmented Generation, live web search, and multiple LLMs to create a reliable, intelligent healthcare information assistant that empowers users with accurate medical knowledge. </a:t>
            </a:r>
            <a:endParaRPr lang="en-US" sz="942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00" y="2478128"/>
            <a:ext cx="171450" cy="22860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806504" y="2847817"/>
            <a:ext cx="112564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Technical Excellence</a:t>
            </a:r>
            <a:endParaRPr lang="en-US" sz="837" dirty="0"/>
          </a:p>
        </p:txBody>
      </p:sp>
      <p:sp>
        <p:nvSpPr>
          <p:cNvPr id="8" name="Text 4"/>
          <p:cNvSpPr/>
          <p:nvPr/>
        </p:nvSpPr>
        <p:spPr>
          <a:xfrm>
            <a:off x="1357313" y="3076417"/>
            <a:ext cx="2024053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Modular architecture with seamless integration of multiple AI technologies and LLM providers.</a:t>
            </a:r>
            <a:endParaRPr lang="en-US" sz="68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097" y="2478128"/>
            <a:ext cx="285750" cy="22860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4018080" y="2847817"/>
            <a:ext cx="110781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User-Centric Design</a:t>
            </a:r>
            <a:endParaRPr lang="en-US" sz="837" dirty="0"/>
          </a:p>
        </p:txBody>
      </p:sp>
      <p:sp>
        <p:nvSpPr>
          <p:cNvPr id="11" name="Text 6"/>
          <p:cNvSpPr/>
          <p:nvPr/>
        </p:nvSpPr>
        <p:spPr>
          <a:xfrm>
            <a:off x="3559959" y="3076417"/>
            <a:ext cx="2024053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Flexible response modes, document upload, and customizable system prompts for personalized experience.</a:t>
            </a:r>
            <a:endParaRPr lang="en-US" sz="68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0347" y="2478128"/>
            <a:ext cx="228600" cy="2286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299727" y="2847817"/>
            <a:ext cx="94984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Scalable Solution</a:t>
            </a:r>
            <a:endParaRPr lang="en-US" sz="837" dirty="0"/>
          </a:p>
        </p:txBody>
      </p:sp>
      <p:sp>
        <p:nvSpPr>
          <p:cNvPr id="14" name="Text 8"/>
          <p:cNvSpPr/>
          <p:nvPr/>
        </p:nvSpPr>
        <p:spPr>
          <a:xfrm>
            <a:off x="5762606" y="3076417"/>
            <a:ext cx="2024081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Cloud deployment ready with persistent storage and support for knowledge base expansion.</a:t>
            </a:r>
            <a:endParaRPr lang="en-US" sz="680" dirty="0"/>
          </a:p>
        </p:txBody>
      </p:sp>
      <p:sp>
        <p:nvSpPr>
          <p:cNvPr id="15" name="Text 9"/>
          <p:cNvSpPr/>
          <p:nvPr/>
        </p:nvSpPr>
        <p:spPr>
          <a:xfrm>
            <a:off x="1357313" y="4001532"/>
            <a:ext cx="642937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>
                    <a:alpha val="7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Thank you for your attention</a:t>
            </a:r>
            <a:endParaRPr lang="en-US" sz="732" dirty="0"/>
          </a:p>
        </p:txBody>
      </p:sp>
      <p:sp>
        <p:nvSpPr>
          <p:cNvPr id="16" name="Text 10"/>
          <p:cNvSpPr/>
          <p:nvPr/>
        </p:nvSpPr>
        <p:spPr>
          <a:xfrm>
            <a:off x="1357313" y="4208701"/>
            <a:ext cx="6429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Questions &amp; Discussion Welcome</a:t>
            </a:r>
            <a:endParaRPr lang="en-US" sz="837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42938" y="432197"/>
            <a:ext cx="3714750" cy="5943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Bridging the Information Gap in Healthcare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642938" y="1097961"/>
            <a:ext cx="428625" cy="2143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5" name="Text 2"/>
          <p:cNvSpPr/>
          <p:nvPr/>
        </p:nvSpPr>
        <p:spPr>
          <a:xfrm>
            <a:off x="642938" y="1333705"/>
            <a:ext cx="3714750" cy="61715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Patients and healthcare seekers frequently struggle to find accurate and timely information regarding medical conditions, symptoms, and general health advice.</a:t>
            </a:r>
            <a:endParaRPr lang="en-US" sz="837" dirty="0"/>
          </a:p>
        </p:txBody>
      </p:sp>
      <p:sp>
        <p:nvSpPr>
          <p:cNvPr id="6" name="Text 3"/>
          <p:cNvSpPr/>
          <p:nvPr/>
        </p:nvSpPr>
        <p:spPr>
          <a:xfrm>
            <a:off x="642938" y="2093733"/>
            <a:ext cx="3714750" cy="4114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vastness of online information can be overwhelming and often unreliable, leading to confusion and potentially harmful decisions.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642938" y="2719481"/>
            <a:ext cx="3714750" cy="182863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Information overload from multiple sources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642938" y="3009500"/>
            <a:ext cx="3714750" cy="182863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Difficulty verifying medical information accuracy</a:t>
            </a:r>
            <a:endParaRPr lang="en-US" sz="837" dirty="0"/>
          </a:p>
        </p:txBody>
      </p:sp>
      <p:sp>
        <p:nvSpPr>
          <p:cNvPr id="9" name="Text 6"/>
          <p:cNvSpPr/>
          <p:nvPr/>
        </p:nvSpPr>
        <p:spPr>
          <a:xfrm>
            <a:off x="642938" y="3299520"/>
            <a:ext cx="3714750" cy="182863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Time-consuming search processes</a:t>
            </a:r>
            <a:endParaRPr lang="en-US" sz="837" dirty="0"/>
          </a:p>
        </p:txBody>
      </p:sp>
      <p:sp>
        <p:nvSpPr>
          <p:cNvPr id="10" name="Text 7"/>
          <p:cNvSpPr/>
          <p:nvPr/>
        </p:nvSpPr>
        <p:spPr>
          <a:xfrm>
            <a:off x="642938" y="3589539"/>
            <a:ext cx="3714750" cy="182863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Lack of personalized health guidance</a:t>
            </a:r>
            <a:endParaRPr lang="en-US" sz="837" dirty="0"/>
          </a:p>
        </p:txBody>
      </p:sp>
      <p:sp>
        <p:nvSpPr>
          <p:cNvPr id="11" name="Text 8"/>
          <p:cNvSpPr/>
          <p:nvPr/>
        </p:nvSpPr>
        <p:spPr>
          <a:xfrm>
            <a:off x="642938" y="3879559"/>
            <a:ext cx="3714750" cy="182863"/>
          </a:xfrm>
          <a:prstGeom prst="rect">
            <a:avLst/>
          </a:prstGeom>
          <a:noFill/>
          <a:ln/>
        </p:spPr>
        <p:txBody>
          <a:bodyPr wrap="none" lIns="255143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837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Need for trustworthy, centralized resource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5929313" y="432197"/>
            <a:ext cx="1428750" cy="1428750"/>
          </a:xfrm>
          <a:prstGeom prst="rect">
            <a:avLst/>
          </a:prstGeom>
          <a:solidFill>
            <a:srgbClr val="FFFFFF">
              <a:alpha val="10000"/>
            </a:srgbClr>
          </a:solidFill>
          <a:ln w="198">
            <a:solidFill>
              <a:srgbClr val="DC2626">
                <a:alpha val="30000"/>
              </a:srgbClr>
            </a:solidFill>
            <a:prstDash val="solid"/>
          </a:ln>
        </p:spPr>
      </p:sp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7938" y="860822"/>
            <a:ext cx="571500" cy="571500"/>
          </a:xfrm>
          <a:prstGeom prst="rect">
            <a:avLst/>
          </a:prstGeom>
        </p:spPr>
      </p:pic>
      <p:sp>
        <p:nvSpPr>
          <p:cNvPr id="14" name="Shape 10"/>
          <p:cNvSpPr/>
          <p:nvPr/>
        </p:nvSpPr>
        <p:spPr>
          <a:xfrm>
            <a:off x="5821766" y="2075259"/>
            <a:ext cx="1643816" cy="7715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5" name="Shape 11"/>
          <p:cNvSpPr/>
          <p:nvPr/>
        </p:nvSpPr>
        <p:spPr>
          <a:xfrm>
            <a:off x="5821766" y="2075259"/>
            <a:ext cx="28575" cy="77152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16" name="Text 12"/>
          <p:cNvSpPr/>
          <p:nvPr/>
        </p:nvSpPr>
        <p:spPr>
          <a:xfrm>
            <a:off x="5978928" y="2218134"/>
            <a:ext cx="132949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72%</a:t>
            </a:r>
            <a:endParaRPr lang="en-US" sz="1575" dirty="0"/>
          </a:p>
        </p:txBody>
      </p:sp>
      <p:sp>
        <p:nvSpPr>
          <p:cNvPr id="17" name="Text 13"/>
          <p:cNvSpPr/>
          <p:nvPr/>
        </p:nvSpPr>
        <p:spPr>
          <a:xfrm>
            <a:off x="5978928" y="2553891"/>
            <a:ext cx="13294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Search for health info online</a:t>
            </a:r>
            <a:endParaRPr lang="en-US" sz="732" dirty="0"/>
          </a:p>
        </p:txBody>
      </p:sp>
      <p:sp>
        <p:nvSpPr>
          <p:cNvPr id="18" name="Shape 14"/>
          <p:cNvSpPr/>
          <p:nvPr/>
        </p:nvSpPr>
        <p:spPr>
          <a:xfrm>
            <a:off x="5840685" y="2953941"/>
            <a:ext cx="1606004" cy="7715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19" name="Shape 15"/>
          <p:cNvSpPr/>
          <p:nvPr/>
        </p:nvSpPr>
        <p:spPr>
          <a:xfrm>
            <a:off x="5840685" y="2953941"/>
            <a:ext cx="28575" cy="77152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0" name="Text 16"/>
          <p:cNvSpPr/>
          <p:nvPr/>
        </p:nvSpPr>
        <p:spPr>
          <a:xfrm>
            <a:off x="5997848" y="3096816"/>
            <a:ext cx="129167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45%</a:t>
            </a:r>
            <a:endParaRPr lang="en-US" sz="1575" dirty="0"/>
          </a:p>
        </p:txBody>
      </p:sp>
      <p:sp>
        <p:nvSpPr>
          <p:cNvPr id="21" name="Text 17"/>
          <p:cNvSpPr/>
          <p:nvPr/>
        </p:nvSpPr>
        <p:spPr>
          <a:xfrm>
            <a:off x="5997848" y="3432572"/>
            <a:ext cx="129167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Struggle with info reliability</a:t>
            </a:r>
            <a:endParaRPr lang="en-US" sz="732" dirty="0"/>
          </a:p>
        </p:txBody>
      </p:sp>
      <p:sp>
        <p:nvSpPr>
          <p:cNvPr id="22" name="Shape 18"/>
          <p:cNvSpPr/>
          <p:nvPr/>
        </p:nvSpPr>
        <p:spPr>
          <a:xfrm>
            <a:off x="5855670" y="3832622"/>
            <a:ext cx="1576006" cy="771525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3" name="Shape 19"/>
          <p:cNvSpPr/>
          <p:nvPr/>
        </p:nvSpPr>
        <p:spPr>
          <a:xfrm>
            <a:off x="5855670" y="3832622"/>
            <a:ext cx="28575" cy="771525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4" name="Text 20"/>
          <p:cNvSpPr/>
          <p:nvPr/>
        </p:nvSpPr>
        <p:spPr>
          <a:xfrm>
            <a:off x="6012833" y="3975497"/>
            <a:ext cx="1261681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3+</a:t>
            </a:r>
            <a:endParaRPr lang="en-US" sz="1575" dirty="0"/>
          </a:p>
        </p:txBody>
      </p:sp>
      <p:sp>
        <p:nvSpPr>
          <p:cNvPr id="25" name="Text 21"/>
          <p:cNvSpPr/>
          <p:nvPr/>
        </p:nvSpPr>
        <p:spPr>
          <a:xfrm>
            <a:off x="6012833" y="4311253"/>
            <a:ext cx="12616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Hours average search time</a:t>
            </a:r>
            <a:endParaRPr lang="en-US" sz="732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371112"/>
            <a:ext cx="8572500" cy="29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Empowering Users with Reliable Health Information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357688" y="725425"/>
            <a:ext cx="428625" cy="2143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5" name="Shape 2"/>
          <p:cNvSpPr/>
          <p:nvPr/>
        </p:nvSpPr>
        <p:spPr>
          <a:xfrm>
            <a:off x="642938" y="961169"/>
            <a:ext cx="3857625" cy="1221581"/>
          </a:xfrm>
          <a:prstGeom prst="rect">
            <a:avLst/>
          </a:prstGeom>
          <a:solidFill>
            <a:srgbClr val="FFFFFF">
              <a:alpha val="8000"/>
            </a:srgbClr>
          </a:solidFill>
          <a:ln w="99">
            <a:solidFill>
              <a:srgbClr val="DC2626">
                <a:alpha val="20000"/>
              </a:srgbClr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85813" y="1518382"/>
            <a:ext cx="3571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Quick &amp; Accurate Answers</a:t>
            </a:r>
            <a:endParaRPr lang="en-US" sz="837" dirty="0"/>
          </a:p>
        </p:txBody>
      </p:sp>
      <p:sp>
        <p:nvSpPr>
          <p:cNvPr id="7" name="Text 4"/>
          <p:cNvSpPr/>
          <p:nvPr/>
        </p:nvSpPr>
        <p:spPr>
          <a:xfrm>
            <a:off x="785813" y="1746982"/>
            <a:ext cx="3571875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 instant responses to common medical queries with evidence-based information.</a:t>
            </a:r>
            <a:endParaRPr lang="en-US" sz="680" dirty="0"/>
          </a:p>
        </p:txBody>
      </p:sp>
      <p:sp>
        <p:nvSpPr>
          <p:cNvPr id="8" name="Shape 5"/>
          <p:cNvSpPr/>
          <p:nvPr/>
        </p:nvSpPr>
        <p:spPr>
          <a:xfrm>
            <a:off x="4643438" y="961169"/>
            <a:ext cx="3857625" cy="1221581"/>
          </a:xfrm>
          <a:prstGeom prst="rect">
            <a:avLst/>
          </a:prstGeom>
          <a:solidFill>
            <a:srgbClr val="FFFFFF">
              <a:alpha val="8000"/>
            </a:srgbClr>
          </a:solidFill>
          <a:ln w="99">
            <a:solidFill>
              <a:srgbClr val="DC2626">
                <a:alpha val="20000"/>
              </a:srgbClr>
            </a:solidFill>
            <a:prstDash val="solid"/>
          </a:ln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3" y="1170124"/>
            <a:ext cx="200025" cy="228600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4786313" y="1525525"/>
            <a:ext cx="3571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Curated Knowledge Base</a:t>
            </a:r>
            <a:endParaRPr lang="en-US" sz="837" dirty="0"/>
          </a:p>
        </p:txBody>
      </p:sp>
      <p:sp>
        <p:nvSpPr>
          <p:cNvPr id="11" name="Text 7"/>
          <p:cNvSpPr/>
          <p:nvPr/>
        </p:nvSpPr>
        <p:spPr>
          <a:xfrm>
            <a:off x="4786313" y="1754125"/>
            <a:ext cx="3571875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Retrieve information from trusted medical documents and established health resources.</a:t>
            </a:r>
            <a:endParaRPr lang="en-US" sz="680" dirty="0"/>
          </a:p>
        </p:txBody>
      </p:sp>
      <p:sp>
        <p:nvSpPr>
          <p:cNvPr id="12" name="Shape 8"/>
          <p:cNvSpPr/>
          <p:nvPr/>
        </p:nvSpPr>
        <p:spPr>
          <a:xfrm>
            <a:off x="642938" y="2318482"/>
            <a:ext cx="3857625" cy="1221581"/>
          </a:xfrm>
          <a:prstGeom prst="rect">
            <a:avLst/>
          </a:prstGeom>
          <a:solidFill>
            <a:srgbClr val="FFFFFF">
              <a:alpha val="8000"/>
            </a:srgbClr>
          </a:solidFill>
          <a:ln w="99">
            <a:solidFill>
              <a:srgbClr val="DC2626">
                <a:alpha val="20000"/>
              </a:srgbClr>
            </a:solidFill>
            <a:prstDash val="solid"/>
          </a:ln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813" y="2520293"/>
            <a:ext cx="228600" cy="228600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85813" y="2875694"/>
            <a:ext cx="3571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Web Search</a:t>
            </a:r>
            <a:endParaRPr lang="en-US" sz="837" dirty="0"/>
          </a:p>
        </p:txBody>
      </p:sp>
      <p:sp>
        <p:nvSpPr>
          <p:cNvPr id="15" name="Text 10"/>
          <p:cNvSpPr/>
          <p:nvPr/>
        </p:nvSpPr>
        <p:spPr>
          <a:xfrm>
            <a:off x="785813" y="3104294"/>
            <a:ext cx="3571875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 latest health updates and information beyond the pre-loaded knowledge base.</a:t>
            </a:r>
            <a:endParaRPr lang="en-US" sz="680" dirty="0"/>
          </a:p>
        </p:txBody>
      </p:sp>
      <p:sp>
        <p:nvSpPr>
          <p:cNvPr id="16" name="Shape 11"/>
          <p:cNvSpPr/>
          <p:nvPr/>
        </p:nvSpPr>
        <p:spPr>
          <a:xfrm>
            <a:off x="4643438" y="2318482"/>
            <a:ext cx="3857625" cy="1221581"/>
          </a:xfrm>
          <a:prstGeom prst="rect">
            <a:avLst/>
          </a:prstGeom>
          <a:solidFill>
            <a:srgbClr val="FFFFFF">
              <a:alpha val="8000"/>
            </a:srgbClr>
          </a:solidFill>
          <a:ln w="99">
            <a:solidFill>
              <a:srgbClr val="DC2626">
                <a:alpha val="20000"/>
              </a:srgbClr>
            </a:solidFill>
            <a:prstDash val="solid"/>
          </a:ln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3" y="2527436"/>
            <a:ext cx="228600" cy="22860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4786313" y="2882838"/>
            <a:ext cx="35718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Flexible Response Styles</a:t>
            </a:r>
            <a:endParaRPr lang="en-US" sz="837" dirty="0"/>
          </a:p>
        </p:txBody>
      </p:sp>
      <p:sp>
        <p:nvSpPr>
          <p:cNvPr id="19" name="Text 13"/>
          <p:cNvSpPr/>
          <p:nvPr/>
        </p:nvSpPr>
        <p:spPr>
          <a:xfrm>
            <a:off x="4786313" y="3111438"/>
            <a:ext cx="3571875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Choose between concise summaries or detailed explanations based on your needs.</a:t>
            </a:r>
            <a:endParaRPr lang="en-US" sz="680" dirty="0"/>
          </a:p>
        </p:txBody>
      </p:sp>
      <p:sp>
        <p:nvSpPr>
          <p:cNvPr id="20" name="Shape 14"/>
          <p:cNvSpPr/>
          <p:nvPr/>
        </p:nvSpPr>
        <p:spPr>
          <a:xfrm>
            <a:off x="642938" y="3675794"/>
            <a:ext cx="7858125" cy="1082278"/>
          </a:xfrm>
          <a:prstGeom prst="rect">
            <a:avLst/>
          </a:prstGeom>
          <a:solidFill>
            <a:srgbClr val="FFFFFF">
              <a:alpha val="8000"/>
            </a:srgbClr>
          </a:solidFill>
          <a:ln w="99">
            <a:solidFill>
              <a:srgbClr val="DC2626">
                <a:alpha val="20000"/>
              </a:srgbClr>
            </a:solidFill>
            <a:prstDash val="solid"/>
          </a:ln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5813" y="3884749"/>
            <a:ext cx="228600" cy="228600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785813" y="4240150"/>
            <a:ext cx="757237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Expandable Knowledge Base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785813" y="4468750"/>
            <a:ext cx="757237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your own medical documents to personalize the chatbot's knowledge and receive tailored information retrieval.</a:t>
            </a:r>
            <a:endParaRPr lang="en-US" sz="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29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An Intelligent Hybrid AI Chatbot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725788"/>
            <a:ext cx="428625" cy="2143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961532"/>
            <a:ext cx="7143750" cy="58291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 Streamlit-based chatbot that integrates multiple advanced AI techniques. It functions as a hybrid system, combining Retrieval-Augmented Generation (RAG) for in-depth knowledge base queries with Live Web Search for dynamic, up-to-date information. The chatbot supports various Large Language Models and provides a customizable user experience. </a:t>
            </a:r>
            <a:endParaRPr lang="en-US" sz="837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905205"/>
            <a:ext cx="250031" cy="28575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28625" y="2365977"/>
            <a:ext cx="26193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RAG Integration</a:t>
            </a:r>
            <a:endParaRPr lang="en-US" sz="942" dirty="0"/>
          </a:p>
        </p:txBody>
      </p:sp>
      <p:sp>
        <p:nvSpPr>
          <p:cNvPr id="8" name="Text 4"/>
          <p:cNvSpPr/>
          <p:nvPr/>
        </p:nvSpPr>
        <p:spPr>
          <a:xfrm>
            <a:off x="428625" y="2644583"/>
            <a:ext cx="2619356" cy="6400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Leverages FAISS vector store with HuggingFace embeddings to retrieve relevant information from a curated medical knowledge base for contextually accurate responses. </a:t>
            </a:r>
            <a:endParaRPr lang="en-US" sz="732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294" y="1905205"/>
            <a:ext cx="285750" cy="2857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262294" y="2365977"/>
            <a:ext cx="261938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Web Search</a:t>
            </a:r>
            <a:endParaRPr lang="en-US" sz="942" dirty="0"/>
          </a:p>
        </p:txBody>
      </p:sp>
      <p:sp>
        <p:nvSpPr>
          <p:cNvPr id="11" name="Text 6"/>
          <p:cNvSpPr/>
          <p:nvPr/>
        </p:nvSpPr>
        <p:spPr>
          <a:xfrm>
            <a:off x="3262294" y="2644583"/>
            <a:ext cx="2619384" cy="6400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Performs real-time web searches using DuckDuckGo to access current information and address queries requiring knowledge beyond the pre-loaded documents. </a:t>
            </a:r>
            <a:endParaRPr lang="en-US" sz="732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1" y="1905205"/>
            <a:ext cx="285750" cy="28575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095991" y="2365977"/>
            <a:ext cx="261935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Multi-LLM Support</a:t>
            </a:r>
            <a:endParaRPr lang="en-US" sz="942" dirty="0"/>
          </a:p>
        </p:txBody>
      </p:sp>
      <p:sp>
        <p:nvSpPr>
          <p:cNvPr id="14" name="Text 8"/>
          <p:cNvSpPr/>
          <p:nvPr/>
        </p:nvSpPr>
        <p:spPr>
          <a:xfrm>
            <a:off x="6095991" y="2644583"/>
            <a:ext cx="2619356" cy="48002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Seamlessly integrates with OpenAI, Groq, and Google Gemini, allowing users to select their preferred model based on performance and cost requirements. </a:t>
            </a:r>
            <a:endParaRPr lang="en-US" sz="732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38006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285750"/>
            <a:ext cx="8286750" cy="29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Robust and Modular Design for Scalability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654351"/>
            <a:ext cx="428625" cy="2143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5" name="Text 2"/>
          <p:cNvSpPr/>
          <p:nvPr/>
        </p:nvSpPr>
        <p:spPr>
          <a:xfrm>
            <a:off x="428625" y="890095"/>
            <a:ext cx="4000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Framework &amp; UI</a:t>
            </a:r>
            <a:endParaRPr lang="en-US" sz="732" dirty="0"/>
          </a:p>
        </p:txBody>
      </p:sp>
      <p:sp>
        <p:nvSpPr>
          <p:cNvPr id="6" name="Text 3"/>
          <p:cNvSpPr/>
          <p:nvPr/>
        </p:nvSpPr>
        <p:spPr>
          <a:xfrm>
            <a:off x="428625" y="1097263"/>
            <a:ext cx="4000500" cy="15001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Streamlit for interactive web interface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428625" y="1433020"/>
            <a:ext cx="4000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LLM Providers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428625" y="1640188"/>
            <a:ext cx="4000500" cy="15001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OpenAI GPT-4o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428625" y="1833070"/>
            <a:ext cx="4000500" cy="15001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Groq Llama 3.1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428625" y="2025951"/>
            <a:ext cx="4000500" cy="15001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Google Gemini 1.5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428625" y="2361707"/>
            <a:ext cx="4000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Vector &amp; Embeddings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428625" y="2568876"/>
            <a:ext cx="4000500" cy="15001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FAISS for similarity search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428625" y="2761757"/>
            <a:ext cx="4000500" cy="15001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HuggingFace embeddings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428625" y="3097513"/>
            <a:ext cx="4000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Search &amp; Processing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428625" y="3304682"/>
            <a:ext cx="4000500" cy="15001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DuckDuckGo Search API</a:t>
            </a:r>
            <a:endParaRPr lang="en-US" sz="732" dirty="0"/>
          </a:p>
        </p:txBody>
      </p:sp>
      <p:sp>
        <p:nvSpPr>
          <p:cNvPr id="16" name="Text 13"/>
          <p:cNvSpPr/>
          <p:nvPr/>
        </p:nvSpPr>
        <p:spPr>
          <a:xfrm>
            <a:off x="428625" y="3497563"/>
            <a:ext cx="4000500" cy="150019"/>
          </a:xfrm>
          <a:prstGeom prst="rect">
            <a:avLst/>
          </a:prstGeom>
          <a:noFill/>
          <a:ln/>
        </p:spPr>
        <p:txBody>
          <a:bodyPr wrap="none" lIns="170053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LangChain document processing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4714875" y="890095"/>
            <a:ext cx="4000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Project Structure</a:t>
            </a:r>
            <a:endParaRPr lang="en-US" sz="732" dirty="0"/>
          </a:p>
        </p:txBody>
      </p:sp>
      <p:sp>
        <p:nvSpPr>
          <p:cNvPr id="18" name="Shape 15"/>
          <p:cNvSpPr/>
          <p:nvPr/>
        </p:nvSpPr>
        <p:spPr>
          <a:xfrm>
            <a:off x="4714875" y="1125838"/>
            <a:ext cx="4000500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9" name="Shape 16"/>
          <p:cNvSpPr/>
          <p:nvPr/>
        </p:nvSpPr>
        <p:spPr>
          <a:xfrm>
            <a:off x="4714875" y="1125838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0" name="Text 17"/>
          <p:cNvSpPr/>
          <p:nvPr/>
        </p:nvSpPr>
        <p:spPr>
          <a:xfrm>
            <a:off x="4714875" y="1125838"/>
            <a:ext cx="4000500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config/</a:t>
            </a:r>
            <a:endParaRPr lang="en-US" sz="680" dirty="0"/>
          </a:p>
        </p:txBody>
      </p:sp>
      <p:sp>
        <p:nvSpPr>
          <p:cNvPr id="21" name="Shape 18"/>
          <p:cNvSpPr/>
          <p:nvPr/>
        </p:nvSpPr>
        <p:spPr>
          <a:xfrm>
            <a:off x="4822031" y="1508029"/>
            <a:ext cx="3893344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4822031" y="1508029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3" name="Text 20"/>
          <p:cNvSpPr/>
          <p:nvPr/>
        </p:nvSpPr>
        <p:spPr>
          <a:xfrm>
            <a:off x="4822031" y="1508029"/>
            <a:ext cx="3893344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config.py</a:t>
            </a:r>
            <a:endParaRPr lang="en-US" sz="680" dirty="0"/>
          </a:p>
        </p:txBody>
      </p:sp>
      <p:sp>
        <p:nvSpPr>
          <p:cNvPr id="24" name="Shape 21"/>
          <p:cNvSpPr/>
          <p:nvPr/>
        </p:nvSpPr>
        <p:spPr>
          <a:xfrm>
            <a:off x="4714875" y="1890220"/>
            <a:ext cx="4000500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5" name="Shape 22"/>
          <p:cNvSpPr/>
          <p:nvPr/>
        </p:nvSpPr>
        <p:spPr>
          <a:xfrm>
            <a:off x="4714875" y="1890220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6" name="Text 23"/>
          <p:cNvSpPr/>
          <p:nvPr/>
        </p:nvSpPr>
        <p:spPr>
          <a:xfrm>
            <a:off x="4714875" y="1890220"/>
            <a:ext cx="4000500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models/</a:t>
            </a:r>
            <a:endParaRPr lang="en-US" sz="680" dirty="0"/>
          </a:p>
        </p:txBody>
      </p:sp>
      <p:sp>
        <p:nvSpPr>
          <p:cNvPr id="27" name="Shape 24"/>
          <p:cNvSpPr/>
          <p:nvPr/>
        </p:nvSpPr>
        <p:spPr>
          <a:xfrm>
            <a:off x="4822031" y="2272410"/>
            <a:ext cx="3893344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28" name="Shape 25"/>
          <p:cNvSpPr/>
          <p:nvPr/>
        </p:nvSpPr>
        <p:spPr>
          <a:xfrm>
            <a:off x="4822031" y="2272410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9" name="Text 26"/>
          <p:cNvSpPr/>
          <p:nvPr/>
        </p:nvSpPr>
        <p:spPr>
          <a:xfrm>
            <a:off x="4822031" y="2272410"/>
            <a:ext cx="3893344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llm.py</a:t>
            </a:r>
            <a:endParaRPr lang="en-US" sz="680" dirty="0"/>
          </a:p>
        </p:txBody>
      </p:sp>
      <p:sp>
        <p:nvSpPr>
          <p:cNvPr id="30" name="Shape 27"/>
          <p:cNvSpPr/>
          <p:nvPr/>
        </p:nvSpPr>
        <p:spPr>
          <a:xfrm>
            <a:off x="4822031" y="2654601"/>
            <a:ext cx="3893344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1" name="Shape 28"/>
          <p:cNvSpPr/>
          <p:nvPr/>
        </p:nvSpPr>
        <p:spPr>
          <a:xfrm>
            <a:off x="4822031" y="2654601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32" name="Text 29"/>
          <p:cNvSpPr/>
          <p:nvPr/>
        </p:nvSpPr>
        <p:spPr>
          <a:xfrm>
            <a:off x="4822031" y="2654601"/>
            <a:ext cx="3893344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embeddings.py</a:t>
            </a:r>
            <a:endParaRPr lang="en-US" sz="680" dirty="0"/>
          </a:p>
        </p:txBody>
      </p:sp>
      <p:sp>
        <p:nvSpPr>
          <p:cNvPr id="33" name="Shape 30"/>
          <p:cNvSpPr/>
          <p:nvPr/>
        </p:nvSpPr>
        <p:spPr>
          <a:xfrm>
            <a:off x="4714875" y="3036791"/>
            <a:ext cx="4000500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4" name="Shape 31"/>
          <p:cNvSpPr/>
          <p:nvPr/>
        </p:nvSpPr>
        <p:spPr>
          <a:xfrm>
            <a:off x="4714875" y="3036791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35" name="Text 32"/>
          <p:cNvSpPr/>
          <p:nvPr/>
        </p:nvSpPr>
        <p:spPr>
          <a:xfrm>
            <a:off x="4714875" y="3036791"/>
            <a:ext cx="4000500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utils/</a:t>
            </a:r>
            <a:endParaRPr lang="en-US" sz="680" dirty="0"/>
          </a:p>
        </p:txBody>
      </p:sp>
      <p:sp>
        <p:nvSpPr>
          <p:cNvPr id="36" name="Shape 33"/>
          <p:cNvSpPr/>
          <p:nvPr/>
        </p:nvSpPr>
        <p:spPr>
          <a:xfrm>
            <a:off x="4822031" y="3418982"/>
            <a:ext cx="3893344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37" name="Shape 34"/>
          <p:cNvSpPr/>
          <p:nvPr/>
        </p:nvSpPr>
        <p:spPr>
          <a:xfrm>
            <a:off x="4822031" y="3418982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38" name="Text 35"/>
          <p:cNvSpPr/>
          <p:nvPr/>
        </p:nvSpPr>
        <p:spPr>
          <a:xfrm>
            <a:off x="4822031" y="3418982"/>
            <a:ext cx="3893344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rag.py</a:t>
            </a:r>
            <a:endParaRPr lang="en-US" sz="680" dirty="0"/>
          </a:p>
        </p:txBody>
      </p:sp>
      <p:sp>
        <p:nvSpPr>
          <p:cNvPr id="39" name="Shape 36"/>
          <p:cNvSpPr/>
          <p:nvPr/>
        </p:nvSpPr>
        <p:spPr>
          <a:xfrm>
            <a:off x="4822031" y="3801173"/>
            <a:ext cx="3893344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40" name="Shape 37"/>
          <p:cNvSpPr/>
          <p:nvPr/>
        </p:nvSpPr>
        <p:spPr>
          <a:xfrm>
            <a:off x="4822031" y="3801173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41" name="Text 38"/>
          <p:cNvSpPr/>
          <p:nvPr/>
        </p:nvSpPr>
        <p:spPr>
          <a:xfrm>
            <a:off x="4822031" y="3801173"/>
            <a:ext cx="3893344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web_search.py</a:t>
            </a:r>
            <a:endParaRPr lang="en-US" sz="680" dirty="0"/>
          </a:p>
        </p:txBody>
      </p:sp>
      <p:sp>
        <p:nvSpPr>
          <p:cNvPr id="42" name="Shape 39"/>
          <p:cNvSpPr/>
          <p:nvPr/>
        </p:nvSpPr>
        <p:spPr>
          <a:xfrm>
            <a:off x="4822031" y="4183363"/>
            <a:ext cx="3893344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43" name="Shape 40"/>
          <p:cNvSpPr/>
          <p:nvPr/>
        </p:nvSpPr>
        <p:spPr>
          <a:xfrm>
            <a:off x="4822031" y="4183363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44" name="Text 41"/>
          <p:cNvSpPr/>
          <p:nvPr/>
        </p:nvSpPr>
        <p:spPr>
          <a:xfrm>
            <a:off x="4822031" y="4183363"/>
            <a:ext cx="3893344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document_loader.py</a:t>
            </a:r>
            <a:endParaRPr lang="en-US" sz="680" dirty="0"/>
          </a:p>
        </p:txBody>
      </p:sp>
      <p:sp>
        <p:nvSpPr>
          <p:cNvPr id="45" name="Shape 42"/>
          <p:cNvSpPr/>
          <p:nvPr/>
        </p:nvSpPr>
        <p:spPr>
          <a:xfrm>
            <a:off x="4714875" y="4565554"/>
            <a:ext cx="4000500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46" name="Shape 43"/>
          <p:cNvSpPr/>
          <p:nvPr/>
        </p:nvSpPr>
        <p:spPr>
          <a:xfrm>
            <a:off x="4714875" y="4565554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47" name="Text 44"/>
          <p:cNvSpPr/>
          <p:nvPr/>
        </p:nvSpPr>
        <p:spPr>
          <a:xfrm>
            <a:off x="4714875" y="4565554"/>
            <a:ext cx="4000500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data/</a:t>
            </a:r>
            <a:endParaRPr lang="en-US" sz="680" dirty="0"/>
          </a:p>
        </p:txBody>
      </p:sp>
      <p:sp>
        <p:nvSpPr>
          <p:cNvPr id="48" name="Shape 45"/>
          <p:cNvSpPr/>
          <p:nvPr/>
        </p:nvSpPr>
        <p:spPr>
          <a:xfrm>
            <a:off x="4822031" y="4947745"/>
            <a:ext cx="3893344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49" name="Shape 46"/>
          <p:cNvSpPr/>
          <p:nvPr/>
        </p:nvSpPr>
        <p:spPr>
          <a:xfrm>
            <a:off x="4822031" y="4947745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50" name="Text 47"/>
          <p:cNvSpPr/>
          <p:nvPr/>
        </p:nvSpPr>
        <p:spPr>
          <a:xfrm>
            <a:off x="4822031" y="4947745"/>
            <a:ext cx="3893344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medical_docs/</a:t>
            </a:r>
            <a:endParaRPr lang="en-US" sz="680" dirty="0"/>
          </a:p>
        </p:txBody>
      </p:sp>
      <p:sp>
        <p:nvSpPr>
          <p:cNvPr id="51" name="Shape 48"/>
          <p:cNvSpPr/>
          <p:nvPr/>
        </p:nvSpPr>
        <p:spPr>
          <a:xfrm>
            <a:off x="4822031" y="5329935"/>
            <a:ext cx="3893344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2" name="Shape 49"/>
          <p:cNvSpPr/>
          <p:nvPr/>
        </p:nvSpPr>
        <p:spPr>
          <a:xfrm>
            <a:off x="4822031" y="5329935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53" name="Text 50"/>
          <p:cNvSpPr/>
          <p:nvPr/>
        </p:nvSpPr>
        <p:spPr>
          <a:xfrm>
            <a:off x="4822031" y="5329935"/>
            <a:ext cx="3893344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vector_store/</a:t>
            </a:r>
            <a:endParaRPr lang="en-US" sz="680" dirty="0"/>
          </a:p>
        </p:txBody>
      </p:sp>
      <p:sp>
        <p:nvSpPr>
          <p:cNvPr id="54" name="Shape 51"/>
          <p:cNvSpPr/>
          <p:nvPr/>
        </p:nvSpPr>
        <p:spPr>
          <a:xfrm>
            <a:off x="4714875" y="5712126"/>
            <a:ext cx="4000500" cy="310753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55" name="Shape 52"/>
          <p:cNvSpPr/>
          <p:nvPr/>
        </p:nvSpPr>
        <p:spPr>
          <a:xfrm>
            <a:off x="4714875" y="5712126"/>
            <a:ext cx="21431" cy="310753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56" name="Text 53"/>
          <p:cNvSpPr/>
          <p:nvPr/>
        </p:nvSpPr>
        <p:spPr>
          <a:xfrm>
            <a:off x="4714875" y="5712126"/>
            <a:ext cx="4000500" cy="310753"/>
          </a:xfrm>
          <a:prstGeom prst="rect">
            <a:avLst/>
          </a:prstGeom>
          <a:noFill/>
          <a:ln/>
        </p:spPr>
        <p:txBody>
          <a:bodyPr wrap="square" lIns="127508" tIns="102108" rIns="127508" bIns="102108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app.py</a:t>
            </a:r>
            <a:endParaRPr lang="en-US" sz="68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29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Capabilities for Enhanced Interaction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725788"/>
            <a:ext cx="428625" cy="21431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89" y="1306078"/>
            <a:ext cx="175022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57250" y="1263216"/>
            <a:ext cx="7858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RAG Integration</a:t>
            </a:r>
            <a:endParaRPr lang="en-US" sz="942" dirty="0"/>
          </a:p>
        </p:txBody>
      </p:sp>
      <p:sp>
        <p:nvSpPr>
          <p:cNvPr id="7" name="Text 3"/>
          <p:cNvSpPr/>
          <p:nvPr/>
        </p:nvSpPr>
        <p:spPr>
          <a:xfrm>
            <a:off x="857250" y="1484672"/>
            <a:ext cx="785812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Leverages FAISS vector store with HuggingFace embeddings to retrieve contextually relevant answers from a curated medical knowledge base.</a:t>
            </a:r>
            <a:endParaRPr lang="en-US" sz="732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2036387"/>
            <a:ext cx="200025" cy="20002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57250" y="1993525"/>
            <a:ext cx="7858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Web Search</a:t>
            </a:r>
            <a:endParaRPr lang="en-US" sz="942" dirty="0"/>
          </a:p>
        </p:txBody>
      </p:sp>
      <p:sp>
        <p:nvSpPr>
          <p:cNvPr id="10" name="Text 5"/>
          <p:cNvSpPr/>
          <p:nvPr/>
        </p:nvSpPr>
        <p:spPr>
          <a:xfrm>
            <a:off x="857250" y="2214981"/>
            <a:ext cx="785812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Dynamically performs web searches via DuckDuckGo to address queries requiring current information or knowledge outside pre-loaded documents.</a:t>
            </a:r>
            <a:endParaRPr lang="en-US" sz="732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2766696"/>
            <a:ext cx="200025" cy="20002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57250" y="2723834"/>
            <a:ext cx="7858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Response Modes</a:t>
            </a:r>
            <a:endParaRPr lang="en-US" sz="942" dirty="0"/>
          </a:p>
        </p:txBody>
      </p:sp>
      <p:sp>
        <p:nvSpPr>
          <p:cNvPr id="13" name="Text 7"/>
          <p:cNvSpPr/>
          <p:nvPr/>
        </p:nvSpPr>
        <p:spPr>
          <a:xfrm>
            <a:off x="857250" y="2945290"/>
            <a:ext cx="785812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Offers users flexibility to choose between concise (summarized) and detailed (in-depth) response styles tailored to their information needs.</a:t>
            </a:r>
            <a:endParaRPr lang="en-US" sz="732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491" y="3497005"/>
            <a:ext cx="150019" cy="20002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857250" y="3454143"/>
            <a:ext cx="7858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 Upload</a:t>
            </a:r>
            <a:endParaRPr lang="en-US" sz="942" dirty="0"/>
          </a:p>
        </p:txBody>
      </p:sp>
      <p:sp>
        <p:nvSpPr>
          <p:cNvPr id="16" name="Text 9"/>
          <p:cNvSpPr/>
          <p:nvPr/>
        </p:nvSpPr>
        <p:spPr>
          <a:xfrm>
            <a:off x="857250" y="3675599"/>
            <a:ext cx="785812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Allows users to upload PDF or TXT files, which are processed, embedded, and added to the chatbot's knowledge base for personalized retrieval.</a:t>
            </a:r>
            <a:endParaRPr lang="en-US" sz="732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8" y="4227314"/>
            <a:ext cx="200025" cy="20002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857250" y="4184452"/>
            <a:ext cx="7858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Multi-LLM Support</a:t>
            </a:r>
            <a:endParaRPr lang="en-US" sz="942" dirty="0"/>
          </a:p>
        </p:txBody>
      </p:sp>
      <p:sp>
        <p:nvSpPr>
          <p:cNvPr id="19" name="Text 11"/>
          <p:cNvSpPr/>
          <p:nvPr/>
        </p:nvSpPr>
        <p:spPr>
          <a:xfrm>
            <a:off x="857250" y="4405908"/>
            <a:ext cx="785812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Provides seamless integration with OpenAI, Groq, and Google Gemini, allowing users to select their preferred model based on performance and cost.</a:t>
            </a:r>
            <a:endParaRPr lang="en-US" sz="732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29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Iterative Development and Problem-Solving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357688" y="725788"/>
            <a:ext cx="428625" cy="21431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572518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35806" y="1506438"/>
            <a:ext cx="36271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Vector Store Persistence</a:t>
            </a:r>
            <a:endParaRPr lang="en-US" sz="837" dirty="0"/>
          </a:p>
        </p:txBody>
      </p:sp>
      <p:sp>
        <p:nvSpPr>
          <p:cNvPr id="7" name="Text 3"/>
          <p:cNvSpPr/>
          <p:nvPr/>
        </p:nvSpPr>
        <p:spPr>
          <a:xfrm>
            <a:off x="735806" y="1713607"/>
            <a:ext cx="362710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Vector store rebuilt on every run, causing slow startup and inconsistent knowledge.</a:t>
            </a:r>
            <a:endParaRPr lang="en-US" sz="68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2392459"/>
            <a:ext cx="200025" cy="20002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35806" y="2326379"/>
            <a:ext cx="297997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Context Window Management</a:t>
            </a:r>
            <a:endParaRPr lang="en-US" sz="837" dirty="0"/>
          </a:p>
        </p:txBody>
      </p:sp>
      <p:sp>
        <p:nvSpPr>
          <p:cNvPr id="10" name="Text 5"/>
          <p:cNvSpPr/>
          <p:nvPr/>
        </p:nvSpPr>
        <p:spPr>
          <a:xfrm>
            <a:off x="735806" y="2533548"/>
            <a:ext cx="297997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Balancing retrieved context and chat history within LLM token limits.</a:t>
            </a:r>
            <a:endParaRPr lang="en-US" sz="68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8625" y="3212399"/>
            <a:ext cx="200025" cy="20002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735806" y="3146320"/>
            <a:ext cx="308716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Multi-LLM Integration</a:t>
            </a:r>
            <a:endParaRPr lang="en-US" sz="837" dirty="0"/>
          </a:p>
        </p:txBody>
      </p:sp>
      <p:sp>
        <p:nvSpPr>
          <p:cNvPr id="13" name="Text 7"/>
          <p:cNvSpPr/>
          <p:nvPr/>
        </p:nvSpPr>
        <p:spPr>
          <a:xfrm>
            <a:off x="735806" y="3353488"/>
            <a:ext cx="308716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Different APIs and interfaces across OpenAI, Groq, and Google Gemini.</a:t>
            </a:r>
            <a:endParaRPr lang="en-US" sz="68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8625" y="4032340"/>
            <a:ext cx="200025" cy="20002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735806" y="3966260"/>
            <a:ext cx="291470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Document Processing</a:t>
            </a:r>
            <a:endParaRPr lang="en-US" sz="837" dirty="0"/>
          </a:p>
        </p:txBody>
      </p:sp>
      <p:sp>
        <p:nvSpPr>
          <p:cNvPr id="16" name="Text 9"/>
          <p:cNvSpPr/>
          <p:nvPr/>
        </p:nvSpPr>
        <p:spPr>
          <a:xfrm>
            <a:off x="735806" y="4173429"/>
            <a:ext cx="291470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Handling diverse formats and ensuring effective chunking for RAG.</a:t>
            </a:r>
            <a:endParaRPr lang="en-US" sz="68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14875" y="1488942"/>
            <a:ext cx="200025" cy="20002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5022056" y="1422862"/>
            <a:ext cx="36933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Save/Load Functionality</a:t>
            </a:r>
            <a:endParaRPr lang="en-US" sz="837" dirty="0"/>
          </a:p>
        </p:txBody>
      </p:sp>
      <p:sp>
        <p:nvSpPr>
          <p:cNvPr id="19" name="Text 11"/>
          <p:cNvSpPr/>
          <p:nvPr/>
        </p:nvSpPr>
        <p:spPr>
          <a:xfrm>
            <a:off x="5022056" y="1630031"/>
            <a:ext cx="3693319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persistent FAISS index storage for faster startup and consistent knowledge base.</a:t>
            </a:r>
            <a:endParaRPr lang="en-US" sz="680" dirty="0"/>
          </a:p>
        </p:txBody>
      </p:sp>
      <p:pic>
        <p:nvPicPr>
          <p:cNvPr id="2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14875" y="2364609"/>
            <a:ext cx="200025" cy="200025"/>
          </a:xfrm>
          <a:prstGeom prst="rect">
            <a:avLst/>
          </a:prstGeom>
        </p:spPr>
      </p:pic>
      <p:sp>
        <p:nvSpPr>
          <p:cNvPr id="21" name="Text 12"/>
          <p:cNvSpPr/>
          <p:nvPr/>
        </p:nvSpPr>
        <p:spPr>
          <a:xfrm>
            <a:off x="5022056" y="2298529"/>
            <a:ext cx="354779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Prompt Engineering</a:t>
            </a:r>
            <a:endParaRPr lang="en-US" sz="837" dirty="0"/>
          </a:p>
        </p:txBody>
      </p:sp>
      <p:sp>
        <p:nvSpPr>
          <p:cNvPr id="22" name="Text 13"/>
          <p:cNvSpPr/>
          <p:nvPr/>
        </p:nvSpPr>
        <p:spPr>
          <a:xfrm>
            <a:off x="5022056" y="2505698"/>
            <a:ext cx="354779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Careful optimization of prompts and chunking strategies to fit within token limits.</a:t>
            </a:r>
            <a:endParaRPr lang="en-US" sz="680" dirty="0"/>
          </a:p>
        </p:txBody>
      </p:sp>
      <p:pic>
        <p:nvPicPr>
          <p:cNvPr id="23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14875" y="3100974"/>
            <a:ext cx="200025" cy="200025"/>
          </a:xfrm>
          <a:prstGeom prst="rect">
            <a:avLst/>
          </a:prstGeom>
        </p:spPr>
      </p:pic>
      <p:sp>
        <p:nvSpPr>
          <p:cNvPr id="24" name="Text 14"/>
          <p:cNvSpPr/>
          <p:nvPr/>
        </p:nvSpPr>
        <p:spPr>
          <a:xfrm>
            <a:off x="5022056" y="3034894"/>
            <a:ext cx="36933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Unified Interface</a:t>
            </a:r>
            <a:endParaRPr lang="en-US" sz="837" dirty="0"/>
          </a:p>
        </p:txBody>
      </p:sp>
      <p:sp>
        <p:nvSpPr>
          <p:cNvPr id="25" name="Text 15"/>
          <p:cNvSpPr/>
          <p:nvPr/>
        </p:nvSpPr>
        <p:spPr>
          <a:xfrm>
            <a:off x="5022056" y="3242063"/>
            <a:ext cx="3693319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Created abstraction layer for different LLM providers with consistent interaction patterns.</a:t>
            </a:r>
            <a:endParaRPr lang="en-US" sz="680" dirty="0"/>
          </a:p>
        </p:txBody>
      </p:sp>
      <p:pic>
        <p:nvPicPr>
          <p:cNvPr id="26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714875" y="3976641"/>
            <a:ext cx="200025" cy="200025"/>
          </a:xfrm>
          <a:prstGeom prst="rect">
            <a:avLst/>
          </a:prstGeom>
        </p:spPr>
      </p:pic>
      <p:sp>
        <p:nvSpPr>
          <p:cNvPr id="27" name="Text 16"/>
          <p:cNvSpPr/>
          <p:nvPr/>
        </p:nvSpPr>
        <p:spPr>
          <a:xfrm>
            <a:off x="5022056" y="3910561"/>
            <a:ext cx="369331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Robust Loaders</a:t>
            </a:r>
            <a:endParaRPr lang="en-US" sz="837" dirty="0"/>
          </a:p>
        </p:txBody>
      </p:sp>
      <p:sp>
        <p:nvSpPr>
          <p:cNvPr id="28" name="Text 17"/>
          <p:cNvSpPr/>
          <p:nvPr/>
        </p:nvSpPr>
        <p:spPr>
          <a:xfrm>
            <a:off x="5022056" y="4117730"/>
            <a:ext cx="3693319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Implemented flexible document loaders supporting PDF and TXT with intelligent chunking.</a:t>
            </a:r>
            <a:endParaRPr lang="en-US" sz="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29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Streamlined Cloud Deployment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357688" y="725788"/>
            <a:ext cx="428625" cy="21431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5" name="Shape 2"/>
          <p:cNvSpPr/>
          <p:nvPr/>
        </p:nvSpPr>
        <p:spPr>
          <a:xfrm>
            <a:off x="428625" y="1424787"/>
            <a:ext cx="285750" cy="285750"/>
          </a:xfrm>
          <a:prstGeom prst="rect">
            <a:avLst/>
          </a:prstGeom>
          <a:solidFill>
            <a:srgbClr val="DC2626">
              <a:alpha val="1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424787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sp>
        <p:nvSpPr>
          <p:cNvPr id="7" name="Text 4"/>
          <p:cNvSpPr/>
          <p:nvPr/>
        </p:nvSpPr>
        <p:spPr>
          <a:xfrm>
            <a:off x="821531" y="1424787"/>
            <a:ext cx="36433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 Integration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821531" y="1639100"/>
            <a:ext cx="364331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Connect the application's GitHub repository to Streamlit Cloud for automatic deployment triggers.</a:t>
            </a:r>
            <a:endParaRPr lang="en-US" sz="680" dirty="0"/>
          </a:p>
        </p:txBody>
      </p:sp>
      <p:sp>
        <p:nvSpPr>
          <p:cNvPr id="9" name="Shape 6"/>
          <p:cNvSpPr/>
          <p:nvPr/>
        </p:nvSpPr>
        <p:spPr>
          <a:xfrm>
            <a:off x="4679156" y="1424787"/>
            <a:ext cx="285750" cy="285750"/>
          </a:xfrm>
          <a:prstGeom prst="rect">
            <a:avLst/>
          </a:prstGeom>
          <a:solidFill>
            <a:srgbClr val="DC2626">
              <a:alpha val="10000"/>
            </a:srgbClr>
          </a:solidFill>
          <a:ln/>
        </p:spPr>
      </p:sp>
      <p:sp>
        <p:nvSpPr>
          <p:cNvPr id="10" name="Text 7"/>
          <p:cNvSpPr/>
          <p:nvPr/>
        </p:nvSpPr>
        <p:spPr>
          <a:xfrm>
            <a:off x="4679156" y="1424787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sp>
        <p:nvSpPr>
          <p:cNvPr id="11" name="Text 8"/>
          <p:cNvSpPr/>
          <p:nvPr/>
        </p:nvSpPr>
        <p:spPr>
          <a:xfrm>
            <a:off x="5072063" y="1424787"/>
            <a:ext cx="36433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Dependency Management</a:t>
            </a:r>
            <a:endParaRPr lang="en-US" sz="837" dirty="0"/>
          </a:p>
        </p:txBody>
      </p:sp>
      <p:sp>
        <p:nvSpPr>
          <p:cNvPr id="12" name="Text 9"/>
          <p:cNvSpPr/>
          <p:nvPr/>
        </p:nvSpPr>
        <p:spPr>
          <a:xfrm>
            <a:off x="5072063" y="1639100"/>
            <a:ext cx="364331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Ensure all required Python packages are listed in requirements.txt for proper environment setup.</a:t>
            </a:r>
            <a:endParaRPr lang="en-US" sz="680" dirty="0"/>
          </a:p>
        </p:txBody>
      </p:sp>
      <p:sp>
        <p:nvSpPr>
          <p:cNvPr id="13" name="Shape 10"/>
          <p:cNvSpPr/>
          <p:nvPr/>
        </p:nvSpPr>
        <p:spPr>
          <a:xfrm>
            <a:off x="428625" y="2559555"/>
            <a:ext cx="285750" cy="285750"/>
          </a:xfrm>
          <a:prstGeom prst="rect">
            <a:avLst/>
          </a:prstGeom>
          <a:solidFill>
            <a:srgbClr val="DC2626">
              <a:alpha val="10000"/>
            </a:srgbClr>
          </a:solidFill>
          <a:ln/>
        </p:spPr>
      </p:sp>
      <p:sp>
        <p:nvSpPr>
          <p:cNvPr id="14" name="Text 11"/>
          <p:cNvSpPr/>
          <p:nvPr/>
        </p:nvSpPr>
        <p:spPr>
          <a:xfrm>
            <a:off x="428625" y="255955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sp>
        <p:nvSpPr>
          <p:cNvPr id="15" name="Text 12"/>
          <p:cNvSpPr/>
          <p:nvPr/>
        </p:nvSpPr>
        <p:spPr>
          <a:xfrm>
            <a:off x="821531" y="2559555"/>
            <a:ext cx="36433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API Key Management</a:t>
            </a:r>
            <a:endParaRPr lang="en-US" sz="837" dirty="0"/>
          </a:p>
        </p:txBody>
      </p:sp>
      <p:sp>
        <p:nvSpPr>
          <p:cNvPr id="16" name="Text 13"/>
          <p:cNvSpPr/>
          <p:nvPr/>
        </p:nvSpPr>
        <p:spPr>
          <a:xfrm>
            <a:off x="821531" y="2773868"/>
            <a:ext cx="364331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Securely configure API keys as environment variables in Streamlit Cloud dashboard following best practices.</a:t>
            </a:r>
            <a:endParaRPr lang="en-US" sz="680" dirty="0"/>
          </a:p>
        </p:txBody>
      </p:sp>
      <p:sp>
        <p:nvSpPr>
          <p:cNvPr id="17" name="Shape 14"/>
          <p:cNvSpPr/>
          <p:nvPr/>
        </p:nvSpPr>
        <p:spPr>
          <a:xfrm>
            <a:off x="4679156" y="2559555"/>
            <a:ext cx="285750" cy="285750"/>
          </a:xfrm>
          <a:prstGeom prst="rect">
            <a:avLst/>
          </a:prstGeom>
          <a:solidFill>
            <a:srgbClr val="DC2626">
              <a:alpha val="10000"/>
            </a:srgbClr>
          </a:solidFill>
          <a:ln/>
        </p:spPr>
      </p:sp>
      <p:sp>
        <p:nvSpPr>
          <p:cNvPr id="18" name="Text 15"/>
          <p:cNvSpPr/>
          <p:nvPr/>
        </p:nvSpPr>
        <p:spPr>
          <a:xfrm>
            <a:off x="4679156" y="255955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350" dirty="0"/>
          </a:p>
        </p:txBody>
      </p:sp>
      <p:sp>
        <p:nvSpPr>
          <p:cNvPr id="19" name="Text 16"/>
          <p:cNvSpPr/>
          <p:nvPr/>
        </p:nvSpPr>
        <p:spPr>
          <a:xfrm>
            <a:off x="5072063" y="2559555"/>
            <a:ext cx="364331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Continuous Deployment</a:t>
            </a:r>
            <a:endParaRPr lang="en-US" sz="837" dirty="0"/>
          </a:p>
        </p:txBody>
      </p:sp>
      <p:sp>
        <p:nvSpPr>
          <p:cNvPr id="20" name="Text 17"/>
          <p:cNvSpPr/>
          <p:nvPr/>
        </p:nvSpPr>
        <p:spPr>
          <a:xfrm>
            <a:off x="5072063" y="2773868"/>
            <a:ext cx="3643313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Streamlit Cloud automatically deploys updates upon new commits to the connected GitHub branch.</a:t>
            </a:r>
            <a:endParaRPr lang="en-US" sz="680" dirty="0"/>
          </a:p>
        </p:txBody>
      </p:sp>
      <p:sp>
        <p:nvSpPr>
          <p:cNvPr id="21" name="Shape 18"/>
          <p:cNvSpPr/>
          <p:nvPr/>
        </p:nvSpPr>
        <p:spPr>
          <a:xfrm>
            <a:off x="428625" y="3694323"/>
            <a:ext cx="8286750" cy="664369"/>
          </a:xfrm>
          <a:prstGeom prst="rect">
            <a:avLst/>
          </a:prstGeom>
          <a:solidFill>
            <a:srgbClr val="FFFFFF">
              <a:alpha val="8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428625" y="3694323"/>
            <a:ext cx="28575" cy="664369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3" name="Text 20"/>
          <p:cNvSpPr/>
          <p:nvPr/>
        </p:nvSpPr>
        <p:spPr>
          <a:xfrm>
            <a:off x="571500" y="3837198"/>
            <a:ext cx="80010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dirty="0">
                <a:solidFill>
                  <a:srgbClr val="FFFFFF">
                    <a:alpha val="8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Application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571500" y="4044367"/>
            <a:ext cx="80010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https://healthcare-faq-chatbot.streamlit.app</a:t>
            </a:r>
            <a:endParaRPr lang="en-US" sz="837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357188"/>
            <a:ext cx="8286750" cy="29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 Foundation for Advanced Medical AI</a:t>
            </a:r>
            <a:endParaRPr lang="en-US" sz="1800" dirty="0"/>
          </a:p>
        </p:txBody>
      </p:sp>
      <p:sp>
        <p:nvSpPr>
          <p:cNvPr id="4" name="Shape 1"/>
          <p:cNvSpPr/>
          <p:nvPr/>
        </p:nvSpPr>
        <p:spPr>
          <a:xfrm>
            <a:off x="428625" y="725788"/>
            <a:ext cx="428625" cy="21431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488" y="1333481"/>
            <a:ext cx="200025" cy="20002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857250" y="1290619"/>
            <a:ext cx="785812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NLP</a:t>
            </a:r>
            <a:endParaRPr lang="en-US" sz="889" dirty="0"/>
          </a:p>
        </p:txBody>
      </p:sp>
      <p:sp>
        <p:nvSpPr>
          <p:cNvPr id="7" name="Text 3"/>
          <p:cNvSpPr/>
          <p:nvPr/>
        </p:nvSpPr>
        <p:spPr>
          <a:xfrm>
            <a:off x="857250" y="1501360"/>
            <a:ext cx="785812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Incorporate medical entity recognition and relation extraction for more precise information retrieval and semantic understanding of medical queries.</a:t>
            </a:r>
            <a:endParaRPr lang="en-US" sz="68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488" y="2055475"/>
            <a:ext cx="200025" cy="20002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857250" y="2012612"/>
            <a:ext cx="785812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Multimodal Support</a:t>
            </a:r>
            <a:endParaRPr lang="en-US" sz="889" dirty="0"/>
          </a:p>
        </p:txBody>
      </p:sp>
      <p:sp>
        <p:nvSpPr>
          <p:cNvPr id="10" name="Text 5"/>
          <p:cNvSpPr/>
          <p:nvPr/>
        </p:nvSpPr>
        <p:spPr>
          <a:xfrm>
            <a:off x="857250" y="2223353"/>
            <a:ext cx="785812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Allow image or voice input for symptom analysis and medical image interpretation, expanding accessibility and use cases.</a:t>
            </a:r>
            <a:endParaRPr lang="en-US" sz="68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484" y="2777468"/>
            <a:ext cx="250031" cy="200025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857250" y="2734605"/>
            <a:ext cx="785812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Personalized Health Records</a:t>
            </a:r>
            <a:endParaRPr lang="en-US" sz="889" dirty="0"/>
          </a:p>
        </p:txBody>
      </p:sp>
      <p:sp>
        <p:nvSpPr>
          <p:cNvPr id="13" name="Text 7"/>
          <p:cNvSpPr/>
          <p:nvPr/>
        </p:nvSpPr>
        <p:spPr>
          <a:xfrm>
            <a:off x="857250" y="2945346"/>
            <a:ext cx="785812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Secure integration with anonymized patient data for personalized insights and recommendations with strict privacy controls.</a:t>
            </a:r>
            <a:endParaRPr lang="en-US" sz="680" dirty="0"/>
          </a:p>
        </p:txBody>
      </p:sp>
      <p:pic>
        <p:nvPicPr>
          <p:cNvPr id="14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3989" y="3499461"/>
            <a:ext cx="175022" cy="200025"/>
          </a:xfrm>
          <a:prstGeom prst="rect">
            <a:avLst/>
          </a:prstGeom>
        </p:spPr>
      </p:pic>
      <p:sp>
        <p:nvSpPr>
          <p:cNvPr id="15" name="Text 8"/>
          <p:cNvSpPr/>
          <p:nvPr/>
        </p:nvSpPr>
        <p:spPr>
          <a:xfrm>
            <a:off x="857250" y="3456598"/>
            <a:ext cx="785812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Proactive Health Alerts</a:t>
            </a:r>
            <a:endParaRPr lang="en-US" sz="889" dirty="0"/>
          </a:p>
        </p:txBody>
      </p:sp>
      <p:sp>
        <p:nvSpPr>
          <p:cNvPr id="16" name="Text 9"/>
          <p:cNvSpPr/>
          <p:nvPr/>
        </p:nvSpPr>
        <p:spPr>
          <a:xfrm>
            <a:off x="857250" y="3667339"/>
            <a:ext cx="785812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 features to provide proactive health advice based on user profiles, trends, and emerging health information.</a:t>
            </a:r>
            <a:endParaRPr lang="en-US" sz="680" dirty="0"/>
          </a:p>
        </p:txBody>
      </p:sp>
      <p:pic>
        <p:nvPicPr>
          <p:cNvPr id="1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6484" y="4221454"/>
            <a:ext cx="250031" cy="200025"/>
          </a:xfrm>
          <a:prstGeom prst="rect">
            <a:avLst/>
          </a:prstGeom>
        </p:spPr>
      </p:pic>
      <p:sp>
        <p:nvSpPr>
          <p:cNvPr id="18" name="Text 10"/>
          <p:cNvSpPr/>
          <p:nvPr/>
        </p:nvSpPr>
        <p:spPr>
          <a:xfrm>
            <a:off x="857250" y="4178591"/>
            <a:ext cx="7858125" cy="18216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89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User Feedback Loop</a:t>
            </a:r>
            <a:endParaRPr lang="en-US" sz="889" dirty="0"/>
          </a:p>
        </p:txBody>
      </p:sp>
      <p:sp>
        <p:nvSpPr>
          <p:cNvPr id="19" name="Text 11"/>
          <p:cNvSpPr/>
          <p:nvPr/>
        </p:nvSpPr>
        <p:spPr>
          <a:xfrm>
            <a:off x="857250" y="4389332"/>
            <a:ext cx="7858125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FFFFFF">
                    <a:alpha val="8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Implement mechanisms for users to rate responses and provide feedback to continuously improve model performance and accuracy.</a:t>
            </a:r>
            <a:endParaRPr lang="en-US" sz="68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2025-10-17T16:39:08Z</dcterms:created>
  <dcterms:modified xsi:type="dcterms:W3CDTF">2025-10-17T16:39:08Z</dcterms:modified>
</cp:coreProperties>
</file>