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7"/>
  </p:notesMasterIdLst>
  <p:sldIdLst>
    <p:sldId id="258" r:id="rId2"/>
    <p:sldId id="260" r:id="rId3"/>
    <p:sldId id="261" r:id="rId4"/>
    <p:sldId id="262" r:id="rId5"/>
    <p:sldId id="263" r:id="rId6"/>
    <p:sldId id="264" r:id="rId7"/>
    <p:sldId id="265" r:id="rId8"/>
    <p:sldId id="266" r:id="rId9"/>
    <p:sldId id="267" r:id="rId10"/>
    <p:sldId id="268" r:id="rId11"/>
    <p:sldId id="269" r:id="rId12"/>
    <p:sldId id="275" r:id="rId13"/>
    <p:sldId id="276" r:id="rId14"/>
    <p:sldId id="277" r:id="rId15"/>
    <p:sldId id="278" r:id="rId16"/>
    <p:sldId id="279" r:id="rId17"/>
    <p:sldId id="271" r:id="rId18"/>
    <p:sldId id="270" r:id="rId19"/>
    <p:sldId id="273" r:id="rId20"/>
    <p:sldId id="274" r:id="rId21"/>
    <p:sldId id="285" r:id="rId22"/>
    <p:sldId id="286" r:id="rId23"/>
    <p:sldId id="287" r:id="rId24"/>
    <p:sldId id="288" r:id="rId25"/>
    <p:sldId id="289" r:id="rId26"/>
  </p:sldIdLst>
  <p:sldSz cx="9144000" cy="6858000" type="screen4x3"/>
  <p:notesSz cx="7023100" cy="9309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255">
          <p15:clr>
            <a:srgbClr val="A4A3A4"/>
          </p15:clr>
        </p15:guide>
        <p15:guide id="2" orient="horz" pos="3986">
          <p15:clr>
            <a:srgbClr val="A4A3A4"/>
          </p15:clr>
        </p15:guide>
        <p15:guide id="3" orient="horz" pos="1112">
          <p15:clr>
            <a:srgbClr val="A4A3A4"/>
          </p15:clr>
        </p15:guide>
        <p15:guide id="4" orient="horz" pos="490">
          <p15:clr>
            <a:srgbClr val="A4A3A4"/>
          </p15:clr>
        </p15:guide>
        <p15:guide id="5" orient="horz" pos="802">
          <p15:clr>
            <a:srgbClr val="A4A3A4"/>
          </p15:clr>
        </p15:guide>
        <p15:guide id="6" pos="5549">
          <p15:clr>
            <a:srgbClr val="A4A3A4"/>
          </p15:clr>
        </p15:guide>
        <p15:guide id="7" pos="2882">
          <p15:clr>
            <a:srgbClr val="A4A3A4"/>
          </p15:clr>
        </p15:guide>
        <p15:guide id="8" pos="202">
          <p15:clr>
            <a:srgbClr val="A4A3A4"/>
          </p15:clr>
        </p15:guide>
        <p15:guide id="9" pos="4219">
          <p15:clr>
            <a:srgbClr val="A4A3A4"/>
          </p15:clr>
        </p15:guide>
        <p15:guide id="10" pos="3104">
          <p15:clr>
            <a:srgbClr val="A4A3A4"/>
          </p15:clr>
        </p15:guide>
        <p15:guide id="11" pos="2682">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0" roundtripDataSignature="AMtx7mgnmzeoE8CNB1WXfiuKGhtfJzqg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8"/>
    <p:restoredTop sz="77037"/>
  </p:normalViewPr>
  <p:slideViewPr>
    <p:cSldViewPr snapToGrid="0">
      <p:cViewPr varScale="1">
        <p:scale>
          <a:sx n="94" d="100"/>
          <a:sy n="94" d="100"/>
        </p:scale>
        <p:origin x="2000" y="128"/>
      </p:cViewPr>
      <p:guideLst>
        <p:guide orient="horz" pos="4255"/>
        <p:guide orient="horz" pos="3986"/>
        <p:guide orient="horz" pos="1112"/>
        <p:guide orient="horz" pos="490"/>
        <p:guide orient="horz" pos="802"/>
        <p:guide pos="5549"/>
        <p:guide pos="2882"/>
        <p:guide pos="202"/>
        <p:guide pos="4219"/>
        <p:guide pos="3104"/>
        <p:guide pos="2682"/>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43343" cy="465455"/>
          </a:xfrm>
          <a:prstGeom prst="rect">
            <a:avLst/>
          </a:prstGeom>
          <a:noFill/>
          <a:ln>
            <a:noFill/>
          </a:ln>
        </p:spPr>
        <p:txBody>
          <a:bodyPr spcFirstLastPara="1" wrap="square" lIns="93300" tIns="46650" rIns="93300" bIns="4665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8132" y="0"/>
            <a:ext cx="3043343" cy="465455"/>
          </a:xfrm>
          <a:prstGeom prst="rect">
            <a:avLst/>
          </a:prstGeom>
          <a:noFill/>
          <a:ln>
            <a:noFill/>
          </a:ln>
        </p:spPr>
        <p:txBody>
          <a:bodyPr spcFirstLastPara="1" wrap="square" lIns="93300" tIns="46650" rIns="93300" bIns="4665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4275" y="698500"/>
            <a:ext cx="4654550"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42029"/>
            <a:ext cx="3043343" cy="465455"/>
          </a:xfrm>
          <a:prstGeom prst="rect">
            <a:avLst/>
          </a:prstGeom>
          <a:noFill/>
          <a:ln>
            <a:noFill/>
          </a:ln>
        </p:spPr>
        <p:txBody>
          <a:bodyPr spcFirstLastPara="1" wrap="square" lIns="93300" tIns="46650" rIns="93300" bIns="4665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8132" y="8842029"/>
            <a:ext cx="3043343" cy="465455"/>
          </a:xfrm>
          <a:prstGeom prst="rect">
            <a:avLst/>
          </a:prstGeom>
          <a:noFill/>
          <a:ln>
            <a:noFill/>
          </a:ln>
        </p:spPr>
        <p:txBody>
          <a:bodyPr spcFirstLastPara="1" wrap="square" lIns="93300" tIns="46650" rIns="93300" bIns="466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a:spLocks noGrp="1" noRot="1" noChangeAspect="1"/>
          </p:cNvSpPr>
          <p:nvPr>
            <p:ph type="sldImg" idx="2"/>
          </p:nvPr>
        </p:nvSpPr>
        <p:spPr>
          <a:xfrm>
            <a:off x="1184275" y="698500"/>
            <a:ext cx="4654550"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3:notes"/>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p>
            <a:pPr marL="0" lvl="0" indent="0" algn="l" rtl="0">
              <a:spcBef>
                <a:spcPts val="0"/>
              </a:spcBef>
              <a:spcAft>
                <a:spcPts val="0"/>
              </a:spcAft>
              <a:buNone/>
            </a:pPr>
            <a:endParaRPr dirty="0"/>
          </a:p>
        </p:txBody>
      </p:sp>
      <p:sp>
        <p:nvSpPr>
          <p:cNvPr id="121" name="Google Shape;121;p3:notes"/>
          <p:cNvSpPr txBox="1">
            <a:spLocks noGrp="1"/>
          </p:cNvSpPr>
          <p:nvPr>
            <p:ph type="sldNum" idx="12"/>
          </p:nvPr>
        </p:nvSpPr>
        <p:spPr>
          <a:xfrm>
            <a:off x="3978132" y="8842029"/>
            <a:ext cx="3043343" cy="465455"/>
          </a:xfrm>
          <a:prstGeom prst="rect">
            <a:avLst/>
          </a:prstGeom>
          <a:noFill/>
          <a:ln>
            <a:noFill/>
          </a:ln>
        </p:spPr>
        <p:txBody>
          <a:bodyPr spcFirstLastPara="1" wrap="square" lIns="93300" tIns="46650" rIns="93300" bIns="4665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extLst>
      <p:ext uri="{BB962C8B-B14F-4D97-AF65-F5344CB8AC3E}">
        <p14:creationId xmlns:p14="http://schemas.microsoft.com/office/powerpoint/2010/main" val="2376859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549f9460d_0_57:notes"/>
          <p:cNvSpPr>
            <a:spLocks noGrp="1" noRot="1" noChangeAspect="1"/>
          </p:cNvSpPr>
          <p:nvPr>
            <p:ph type="sldImg" idx="2"/>
          </p:nvPr>
        </p:nvSpPr>
        <p:spPr>
          <a:xfrm>
            <a:off x="1184275" y="698500"/>
            <a:ext cx="4654550" cy="34909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549f9460d_0_57: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0" lvl="0" indent="0" algn="l" rtl="0">
              <a:spcBef>
                <a:spcPts val="0"/>
              </a:spcBef>
              <a:spcAft>
                <a:spcPts val="0"/>
              </a:spcAft>
              <a:buNone/>
            </a:pPr>
            <a:endParaRPr/>
          </a:p>
        </p:txBody>
      </p:sp>
      <p:sp>
        <p:nvSpPr>
          <p:cNvPr id="199" name="Google Shape;199;g7549f9460d_0_57:notes"/>
          <p:cNvSpPr txBox="1">
            <a:spLocks noGrp="1"/>
          </p:cNvSpPr>
          <p:nvPr>
            <p:ph type="sldNum" idx="12"/>
          </p:nvPr>
        </p:nvSpPr>
        <p:spPr>
          <a:xfrm>
            <a:off x="3978132" y="8842029"/>
            <a:ext cx="3043200" cy="465600"/>
          </a:xfrm>
          <a:prstGeom prst="rect">
            <a:avLst/>
          </a:prstGeom>
        </p:spPr>
        <p:txBody>
          <a:bodyPr spcFirstLastPara="1" wrap="square" lIns="93300" tIns="46650" rIns="93300" bIns="46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549f9460d_0_80:notes"/>
          <p:cNvSpPr>
            <a:spLocks noGrp="1" noRot="1" noChangeAspect="1"/>
          </p:cNvSpPr>
          <p:nvPr>
            <p:ph type="sldImg" idx="2"/>
          </p:nvPr>
        </p:nvSpPr>
        <p:spPr>
          <a:xfrm>
            <a:off x="1184275" y="698500"/>
            <a:ext cx="4654550" cy="34909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549f9460d_0_80: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0" lvl="0" indent="0" algn="l" rtl="0">
              <a:spcBef>
                <a:spcPts val="0"/>
              </a:spcBef>
              <a:spcAft>
                <a:spcPts val="0"/>
              </a:spcAft>
              <a:buNone/>
            </a:pPr>
            <a:endParaRPr dirty="0"/>
          </a:p>
        </p:txBody>
      </p:sp>
      <p:sp>
        <p:nvSpPr>
          <p:cNvPr id="207" name="Google Shape;207;g7549f9460d_0_80:notes"/>
          <p:cNvSpPr txBox="1">
            <a:spLocks noGrp="1"/>
          </p:cNvSpPr>
          <p:nvPr>
            <p:ph type="sldNum" idx="12"/>
          </p:nvPr>
        </p:nvSpPr>
        <p:spPr>
          <a:xfrm>
            <a:off x="3978132" y="8842029"/>
            <a:ext cx="3043200" cy="465600"/>
          </a:xfrm>
          <a:prstGeom prst="rect">
            <a:avLst/>
          </a:prstGeom>
        </p:spPr>
        <p:txBody>
          <a:bodyPr spcFirstLastPara="1" wrap="square" lIns="93300" tIns="46650" rIns="93300" bIns="46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55491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cap="none" dirty="0">
                <a:solidFill>
                  <a:schemeClr val="dk1"/>
                </a:solidFill>
                <a:effectLst/>
                <a:latin typeface="Calibri"/>
                <a:ea typeface="Calibri"/>
                <a:cs typeface="Calibri"/>
                <a:sym typeface="Calibri"/>
              </a:rPr>
              <a:t>ARIMA model is the combination of </a:t>
            </a:r>
            <a:r>
              <a:rPr lang="en-US" sz="1200" b="0" i="0" u="none" strike="noStrike" cap="none" dirty="0" err="1">
                <a:solidFill>
                  <a:schemeClr val="dk1"/>
                </a:solidFill>
                <a:effectLst/>
                <a:latin typeface="Calibri"/>
                <a:ea typeface="Calibri"/>
                <a:cs typeface="Calibri"/>
                <a:sym typeface="Calibri"/>
              </a:rPr>
              <a:t>AutoRegressive</a:t>
            </a:r>
            <a:r>
              <a:rPr lang="en-US" sz="1200" b="0" i="0" u="none" strike="noStrike" cap="none" dirty="0">
                <a:solidFill>
                  <a:schemeClr val="dk1"/>
                </a:solidFill>
                <a:effectLst/>
                <a:latin typeface="Calibri"/>
                <a:ea typeface="Calibri"/>
                <a:cs typeface="Calibri"/>
                <a:sym typeface="Calibri"/>
              </a:rPr>
              <a:t> model and Moving Average model. </a:t>
            </a:r>
            <a:r>
              <a:rPr lang="en-US" sz="1200" b="0" i="0" u="none" strike="noStrike" cap="none" dirty="0" err="1">
                <a:solidFill>
                  <a:schemeClr val="dk1"/>
                </a:solidFill>
                <a:effectLst/>
                <a:latin typeface="Calibri"/>
                <a:ea typeface="Calibri"/>
                <a:cs typeface="Calibri"/>
                <a:sym typeface="Calibri"/>
              </a:rPr>
              <a:t>AutoRegressive</a:t>
            </a:r>
            <a:r>
              <a:rPr lang="en-US" sz="1200" b="0" i="0" u="none" strike="noStrike" cap="none" dirty="0">
                <a:solidFill>
                  <a:schemeClr val="dk1"/>
                </a:solidFill>
                <a:effectLst/>
                <a:latin typeface="Calibri"/>
                <a:ea typeface="Calibri"/>
                <a:cs typeface="Calibri"/>
                <a:sym typeface="Calibri"/>
              </a:rPr>
              <a:t> refers to whether there is some relationship among the lags of differenced series. Moving Average refers to the lags of errors and I I is the number of difference used to make the time series stationary.</a:t>
            </a:r>
          </a:p>
          <a:p>
            <a:pPr rtl="0"/>
            <a:r>
              <a:rPr lang="en-US" sz="1200" b="0" i="0" u="none" strike="noStrike" cap="none" dirty="0">
                <a:solidFill>
                  <a:schemeClr val="dk1"/>
                </a:solidFill>
                <a:effectLst/>
                <a:latin typeface="Calibri"/>
                <a:ea typeface="Calibri"/>
                <a:cs typeface="Calibri"/>
                <a:sym typeface="Calibri"/>
              </a:rPr>
              <a:t> </a:t>
            </a:r>
          </a:p>
          <a:p>
            <a:pPr rtl="0"/>
            <a:r>
              <a:rPr lang="en-US" sz="1200" b="0" i="0" u="none" strike="noStrike" cap="none" dirty="0">
                <a:solidFill>
                  <a:schemeClr val="dk1"/>
                </a:solidFill>
                <a:effectLst/>
                <a:latin typeface="Calibri"/>
                <a:ea typeface="Calibri"/>
                <a:cs typeface="Calibri"/>
                <a:sym typeface="Calibri"/>
              </a:rPr>
              <a:t>Before using ARIMA model, we need to make sure the data is stationary and univariate. Firstly, stationary means that the properties of the series doesn’t depend on the time when it is captured. A white noise series and series with cyclic behavior can also be considered as stationary series. To validate our dataset, we made Dickey–Fuller test. Figure 3.1 is the test result of the data. In the test, the null hypothesis test is the data is non-stationary. The p-value is smaller than 0.05, so we can reject the null hypothesis and the data is stationary. Secondly, the data is univariate because it just has two variables, which are date and sales. It means that we assume the sales are just related to the sales of past value.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534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cap="none" dirty="0">
                <a:solidFill>
                  <a:schemeClr val="dk1"/>
                </a:solidFill>
                <a:effectLst/>
                <a:latin typeface="Calibri"/>
                <a:ea typeface="Calibri"/>
                <a:cs typeface="Calibri"/>
                <a:sym typeface="Calibri"/>
              </a:rPr>
              <a:t>After test the assumptions of ARIMA model, we did some exploratory analysis including autocorrelation analysis and trend estimation and decomposition. </a:t>
            </a:r>
          </a:p>
          <a:p>
            <a:pPr rtl="0"/>
            <a:r>
              <a:rPr lang="en-US" sz="1200" b="0" i="0" u="none" strike="noStrike" cap="none" dirty="0">
                <a:solidFill>
                  <a:schemeClr val="dk1"/>
                </a:solidFill>
                <a:effectLst/>
                <a:latin typeface="Calibri"/>
                <a:ea typeface="Calibri"/>
                <a:cs typeface="Calibri"/>
                <a:sym typeface="Calibri"/>
              </a:rPr>
              <a:t> </a:t>
            </a:r>
          </a:p>
          <a:p>
            <a:pPr rtl="0"/>
            <a:r>
              <a:rPr lang="en-US" sz="1200" b="0" i="0" u="none" strike="noStrike" cap="none" dirty="0">
                <a:solidFill>
                  <a:schemeClr val="dk1"/>
                </a:solidFill>
                <a:effectLst/>
                <a:latin typeface="Calibri"/>
                <a:ea typeface="Calibri"/>
                <a:cs typeface="Calibri"/>
                <a:sym typeface="Calibri"/>
              </a:rPr>
              <a:t>Autocorrelation analysis: We used this to examine serial dependence. It can test whether the value in the past has a correlation with the current value so that we can provide the </a:t>
            </a:r>
            <a:r>
              <a:rPr lang="en-US" sz="1200" b="0" i="0" u="none" strike="noStrike" cap="none" dirty="0" err="1">
                <a:solidFill>
                  <a:schemeClr val="dk1"/>
                </a:solidFill>
                <a:effectLst/>
                <a:latin typeface="Calibri"/>
                <a:ea typeface="Calibri"/>
                <a:cs typeface="Calibri"/>
                <a:sym typeface="Calibri"/>
              </a:rPr>
              <a:t>p,d,q</a:t>
            </a:r>
            <a:r>
              <a:rPr lang="en-US" sz="1200" b="0" i="0" u="none" strike="noStrike" cap="none" dirty="0">
                <a:solidFill>
                  <a:schemeClr val="dk1"/>
                </a:solidFill>
                <a:effectLst/>
                <a:latin typeface="Calibri"/>
                <a:ea typeface="Calibri"/>
                <a:cs typeface="Calibri"/>
                <a:sym typeface="Calibri"/>
              </a:rPr>
              <a:t> estimate for ARIMA models. From Figure 3.2, we can see that a week (seven days) is a seasonal pattern. The value is most related to the yesterday and the value  before seven days. From Figure 3.3, we can see that there is a seasonal pattern.</a:t>
            </a:r>
          </a:p>
          <a:p>
            <a:pPr rtl="0"/>
            <a:r>
              <a:rPr lang="en-US" sz="1200" b="0" i="0" u="none" strike="noStrike" cap="none" dirty="0">
                <a:solidFill>
                  <a:schemeClr val="dk1"/>
                </a:solidFill>
                <a:effectLst/>
                <a:latin typeface="Calibri"/>
                <a:ea typeface="Calibri"/>
                <a:cs typeface="Calibri"/>
                <a:sym typeface="Calibri"/>
              </a:rPr>
              <a:t>Whether in ACF and PACF plot, there is no cut-off. Therefore, we need to use ARIMA model rather than AR or MA model.</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61447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cap="none" dirty="0">
                <a:solidFill>
                  <a:schemeClr val="dk1"/>
                </a:solidFill>
                <a:effectLst/>
                <a:latin typeface="Calibri"/>
                <a:ea typeface="Calibri"/>
                <a:cs typeface="Calibri"/>
                <a:sym typeface="Calibri"/>
              </a:rPr>
              <a:t>Trend estimation and decomposition: This analysis helps us to analyze the time series components in the data. We used two methods, which are additive and multiplicative decomposition. In additive decomposition, x= Trend + Seasonal + Random and in multiplicative decomposition, x = Trend * Seasonal * Random. In two methods, we both see that the trend is decreasing and there is a seasonal pattern. The random component is stationary.</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14250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cap="none" dirty="0">
                <a:solidFill>
                  <a:schemeClr val="dk1"/>
                </a:solidFill>
                <a:effectLst/>
                <a:latin typeface="Calibri"/>
                <a:ea typeface="Calibri"/>
                <a:cs typeface="Calibri"/>
                <a:sym typeface="Calibri"/>
              </a:rPr>
              <a:t>Using these analysis, we build a ARIMA model which the </a:t>
            </a:r>
            <a:r>
              <a:rPr lang="en-US" sz="1200" b="0" i="0" u="none" strike="noStrike" cap="none" dirty="0" err="1">
                <a:solidFill>
                  <a:schemeClr val="dk1"/>
                </a:solidFill>
                <a:effectLst/>
                <a:latin typeface="Calibri"/>
                <a:ea typeface="Calibri"/>
                <a:cs typeface="Calibri"/>
                <a:sym typeface="Calibri"/>
              </a:rPr>
              <a:t>parametres</a:t>
            </a:r>
            <a:r>
              <a:rPr lang="en-US" sz="1200" b="0" i="0" u="none" strike="noStrike" cap="none" dirty="0">
                <a:solidFill>
                  <a:schemeClr val="dk1"/>
                </a:solidFill>
                <a:effectLst/>
                <a:latin typeface="Calibri"/>
                <a:ea typeface="Calibri"/>
                <a:cs typeface="Calibri"/>
                <a:sym typeface="Calibri"/>
              </a:rPr>
              <a:t> (2,1,3)(0,1,0). Figure 3.6 shows the model result. The RMSE is 898.664 and MAPE is 17.3475% which means that the mean absolute error of the model is 17%. From the coefficients below, we can see that the model use the first difference of Y. The estimated first difference is most related to the forecast error of  Y before two days with an coefficient of 0.0555 and the yesterday forecast error of Y with an coefficient of 0.0456.. It is also related to the Y before two days ago.</a:t>
            </a:r>
          </a:p>
          <a:p>
            <a:br>
              <a:rPr lang="en-US" dirty="0"/>
            </a:br>
            <a:br>
              <a:rPr lang="en-US" dirty="0"/>
            </a:b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29251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92559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a:spLocks noGrp="1" noRot="1" noChangeAspect="1"/>
          </p:cNvSpPr>
          <p:nvPr>
            <p:ph type="sldImg" idx="2"/>
          </p:nvPr>
        </p:nvSpPr>
        <p:spPr>
          <a:xfrm>
            <a:off x="1184275" y="698500"/>
            <a:ext cx="4654550" cy="3490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5:notes"/>
          <p:cNvSpPr txBox="1">
            <a:spLocks noGrp="1"/>
          </p:cNvSpPr>
          <p:nvPr>
            <p:ph type="body" idx="1"/>
          </p:nvPr>
        </p:nvSpPr>
        <p:spPr>
          <a:xfrm>
            <a:off x="702310" y="4421823"/>
            <a:ext cx="5618480" cy="4189095"/>
          </a:xfrm>
          <a:prstGeom prst="rect">
            <a:avLst/>
          </a:prstGeom>
          <a:noFill/>
          <a:ln>
            <a:noFill/>
          </a:ln>
        </p:spPr>
        <p:txBody>
          <a:bodyPr spcFirstLastPara="1" wrap="square" lIns="93300" tIns="46650" rIns="93300" bIns="46650" anchor="t" anchorCtr="0">
            <a:noAutofit/>
          </a:bodyPr>
          <a:lstStyle/>
          <a:p>
            <a:pPr rtl="0"/>
            <a:endParaRPr dirty="0"/>
          </a:p>
        </p:txBody>
      </p:sp>
      <p:sp>
        <p:nvSpPr>
          <p:cNvPr id="135" name="Google Shape;135;p5:notes"/>
          <p:cNvSpPr txBox="1">
            <a:spLocks noGrp="1"/>
          </p:cNvSpPr>
          <p:nvPr>
            <p:ph type="sldNum" idx="12"/>
          </p:nvPr>
        </p:nvSpPr>
        <p:spPr>
          <a:xfrm>
            <a:off x="3978132" y="8842029"/>
            <a:ext cx="3043343" cy="465455"/>
          </a:xfrm>
          <a:prstGeom prst="rect">
            <a:avLst/>
          </a:prstGeom>
          <a:noFill/>
          <a:ln>
            <a:noFill/>
          </a:ln>
        </p:spPr>
        <p:txBody>
          <a:bodyPr spcFirstLastPara="1" wrap="square" lIns="93300" tIns="46650" rIns="93300" bIns="4665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549f9460d_0_4:notes"/>
          <p:cNvSpPr>
            <a:spLocks noGrp="1" noRot="1" noChangeAspect="1"/>
          </p:cNvSpPr>
          <p:nvPr>
            <p:ph type="sldImg" idx="2"/>
          </p:nvPr>
        </p:nvSpPr>
        <p:spPr>
          <a:xfrm>
            <a:off x="1184275" y="698500"/>
            <a:ext cx="4654550" cy="34909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549f9460d_0_4: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rtl="0"/>
            <a:endParaRPr dirty="0"/>
          </a:p>
        </p:txBody>
      </p:sp>
      <p:sp>
        <p:nvSpPr>
          <p:cNvPr id="143" name="Google Shape;143;g7549f9460d_0_4:notes"/>
          <p:cNvSpPr txBox="1">
            <a:spLocks noGrp="1"/>
          </p:cNvSpPr>
          <p:nvPr>
            <p:ph type="sldNum" idx="12"/>
          </p:nvPr>
        </p:nvSpPr>
        <p:spPr>
          <a:xfrm>
            <a:off x="3978132" y="8842029"/>
            <a:ext cx="3043200" cy="465600"/>
          </a:xfrm>
          <a:prstGeom prst="rect">
            <a:avLst/>
          </a:prstGeom>
        </p:spPr>
        <p:txBody>
          <a:bodyPr spcFirstLastPara="1" wrap="square" lIns="93300" tIns="46650" rIns="93300" bIns="4665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549f9460d_0_11:notes"/>
          <p:cNvSpPr>
            <a:spLocks noGrp="1" noRot="1" noChangeAspect="1"/>
          </p:cNvSpPr>
          <p:nvPr>
            <p:ph type="sldImg" idx="2"/>
          </p:nvPr>
        </p:nvSpPr>
        <p:spPr>
          <a:xfrm>
            <a:off x="1184275" y="698500"/>
            <a:ext cx="4654550" cy="34909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549f9460d_0_11: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rtl="0"/>
            <a:endParaRPr dirty="0"/>
          </a:p>
        </p:txBody>
      </p:sp>
      <p:sp>
        <p:nvSpPr>
          <p:cNvPr id="151" name="Google Shape;151;g7549f9460d_0_11:notes"/>
          <p:cNvSpPr txBox="1">
            <a:spLocks noGrp="1"/>
          </p:cNvSpPr>
          <p:nvPr>
            <p:ph type="sldNum" idx="12"/>
          </p:nvPr>
        </p:nvSpPr>
        <p:spPr>
          <a:xfrm>
            <a:off x="3978132" y="8842029"/>
            <a:ext cx="3043200" cy="465600"/>
          </a:xfrm>
          <a:prstGeom prst="rect">
            <a:avLst/>
          </a:prstGeom>
        </p:spPr>
        <p:txBody>
          <a:bodyPr spcFirstLastPara="1" wrap="square" lIns="93300" tIns="46650" rIns="93300" bIns="4665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49f9460d_0_42:notes"/>
          <p:cNvSpPr>
            <a:spLocks noGrp="1" noRot="1" noChangeAspect="1"/>
          </p:cNvSpPr>
          <p:nvPr>
            <p:ph type="sldImg" idx="2"/>
          </p:nvPr>
        </p:nvSpPr>
        <p:spPr>
          <a:xfrm>
            <a:off x="1184275" y="698500"/>
            <a:ext cx="4654550" cy="34909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49f9460d_0_42: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rtl="0"/>
            <a:endParaRPr dirty="0"/>
          </a:p>
        </p:txBody>
      </p:sp>
      <p:sp>
        <p:nvSpPr>
          <p:cNvPr id="159" name="Google Shape;159;g7549f9460d_0_42:notes"/>
          <p:cNvSpPr txBox="1">
            <a:spLocks noGrp="1"/>
          </p:cNvSpPr>
          <p:nvPr>
            <p:ph type="sldNum" idx="12"/>
          </p:nvPr>
        </p:nvSpPr>
        <p:spPr>
          <a:xfrm>
            <a:off x="3978132" y="8842029"/>
            <a:ext cx="3043200" cy="465600"/>
          </a:xfrm>
          <a:prstGeom prst="rect">
            <a:avLst/>
          </a:prstGeom>
        </p:spPr>
        <p:txBody>
          <a:bodyPr spcFirstLastPara="1" wrap="square" lIns="93300" tIns="46650" rIns="93300" bIns="4665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549f9460d_0_18:notes"/>
          <p:cNvSpPr>
            <a:spLocks noGrp="1" noRot="1" noChangeAspect="1"/>
          </p:cNvSpPr>
          <p:nvPr>
            <p:ph type="sldImg" idx="2"/>
          </p:nvPr>
        </p:nvSpPr>
        <p:spPr>
          <a:xfrm>
            <a:off x="1184275" y="698500"/>
            <a:ext cx="4654550" cy="34909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549f9460d_0_18: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0" lvl="0" indent="0" algn="l" rtl="0">
              <a:spcBef>
                <a:spcPts val="0"/>
              </a:spcBef>
              <a:spcAft>
                <a:spcPts val="0"/>
              </a:spcAft>
              <a:buNone/>
            </a:pPr>
            <a:endParaRPr dirty="0"/>
          </a:p>
        </p:txBody>
      </p:sp>
      <p:sp>
        <p:nvSpPr>
          <p:cNvPr id="167" name="Google Shape;167;g7549f9460d_0_18:notes"/>
          <p:cNvSpPr txBox="1">
            <a:spLocks noGrp="1"/>
          </p:cNvSpPr>
          <p:nvPr>
            <p:ph type="sldNum" idx="12"/>
          </p:nvPr>
        </p:nvSpPr>
        <p:spPr>
          <a:xfrm>
            <a:off x="3978132" y="8842029"/>
            <a:ext cx="3043200" cy="465600"/>
          </a:xfrm>
          <a:prstGeom prst="rect">
            <a:avLst/>
          </a:prstGeom>
        </p:spPr>
        <p:txBody>
          <a:bodyPr spcFirstLastPara="1" wrap="square" lIns="93300" tIns="46650" rIns="93300" bIns="4665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549f9460d_0_28:notes"/>
          <p:cNvSpPr>
            <a:spLocks noGrp="1" noRot="1" noChangeAspect="1"/>
          </p:cNvSpPr>
          <p:nvPr>
            <p:ph type="sldImg" idx="2"/>
          </p:nvPr>
        </p:nvSpPr>
        <p:spPr>
          <a:xfrm>
            <a:off x="1184275" y="698500"/>
            <a:ext cx="4654550" cy="34909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549f9460d_0_28: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0" lvl="0" indent="0" algn="l" rtl="0">
              <a:spcBef>
                <a:spcPts val="0"/>
              </a:spcBef>
              <a:spcAft>
                <a:spcPts val="0"/>
              </a:spcAft>
              <a:buNone/>
            </a:pPr>
            <a:endParaRPr/>
          </a:p>
        </p:txBody>
      </p:sp>
      <p:sp>
        <p:nvSpPr>
          <p:cNvPr id="175" name="Google Shape;175;g7549f9460d_0_28:notes"/>
          <p:cNvSpPr txBox="1">
            <a:spLocks noGrp="1"/>
          </p:cNvSpPr>
          <p:nvPr>
            <p:ph type="sldNum" idx="12"/>
          </p:nvPr>
        </p:nvSpPr>
        <p:spPr>
          <a:xfrm>
            <a:off x="3978132" y="8842029"/>
            <a:ext cx="3043200" cy="465600"/>
          </a:xfrm>
          <a:prstGeom prst="rect">
            <a:avLst/>
          </a:prstGeom>
        </p:spPr>
        <p:txBody>
          <a:bodyPr spcFirstLastPara="1" wrap="square" lIns="93300" tIns="46650" rIns="93300" bIns="46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1052169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549f9460d_0_35:notes"/>
          <p:cNvSpPr>
            <a:spLocks noGrp="1" noRot="1" noChangeAspect="1"/>
          </p:cNvSpPr>
          <p:nvPr>
            <p:ph type="sldImg" idx="2"/>
          </p:nvPr>
        </p:nvSpPr>
        <p:spPr>
          <a:xfrm>
            <a:off x="1184275" y="698500"/>
            <a:ext cx="4654550" cy="34909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7549f9460d_0_35: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0" lvl="0" indent="0" algn="l" rtl="0">
              <a:spcBef>
                <a:spcPts val="0"/>
              </a:spcBef>
              <a:spcAft>
                <a:spcPts val="0"/>
              </a:spcAft>
              <a:buNone/>
            </a:pPr>
            <a:endParaRPr/>
          </a:p>
        </p:txBody>
      </p:sp>
      <p:sp>
        <p:nvSpPr>
          <p:cNvPr id="183" name="Google Shape;183;g7549f9460d_0_35:notes"/>
          <p:cNvSpPr txBox="1">
            <a:spLocks noGrp="1"/>
          </p:cNvSpPr>
          <p:nvPr>
            <p:ph type="sldNum" idx="12"/>
          </p:nvPr>
        </p:nvSpPr>
        <p:spPr>
          <a:xfrm>
            <a:off x="3978132" y="8842029"/>
            <a:ext cx="3043200" cy="465600"/>
          </a:xfrm>
          <a:prstGeom prst="rect">
            <a:avLst/>
          </a:prstGeom>
        </p:spPr>
        <p:txBody>
          <a:bodyPr spcFirstLastPara="1" wrap="square" lIns="93300" tIns="46650" rIns="93300" bIns="46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549f9460d_0_49:notes"/>
          <p:cNvSpPr>
            <a:spLocks noGrp="1" noRot="1" noChangeAspect="1"/>
          </p:cNvSpPr>
          <p:nvPr>
            <p:ph type="sldImg" idx="2"/>
          </p:nvPr>
        </p:nvSpPr>
        <p:spPr>
          <a:xfrm>
            <a:off x="1184275" y="698500"/>
            <a:ext cx="4654550" cy="34909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549f9460d_0_49:notes"/>
          <p:cNvSpPr txBox="1">
            <a:spLocks noGrp="1"/>
          </p:cNvSpPr>
          <p:nvPr>
            <p:ph type="body" idx="1"/>
          </p:nvPr>
        </p:nvSpPr>
        <p:spPr>
          <a:xfrm>
            <a:off x="702310" y="4421823"/>
            <a:ext cx="5618400" cy="4189200"/>
          </a:xfrm>
          <a:prstGeom prst="rect">
            <a:avLst/>
          </a:prstGeom>
        </p:spPr>
        <p:txBody>
          <a:bodyPr spcFirstLastPara="1" wrap="square" lIns="93300" tIns="46650" rIns="93300" bIns="46650" anchor="t" anchorCtr="0">
            <a:noAutofit/>
          </a:bodyPr>
          <a:lstStyle/>
          <a:p>
            <a:pPr marL="0" lvl="0" indent="0" algn="l" rtl="0">
              <a:spcBef>
                <a:spcPts val="0"/>
              </a:spcBef>
              <a:spcAft>
                <a:spcPts val="0"/>
              </a:spcAft>
              <a:buNone/>
            </a:pPr>
            <a:endParaRPr/>
          </a:p>
        </p:txBody>
      </p:sp>
      <p:sp>
        <p:nvSpPr>
          <p:cNvPr id="191" name="Google Shape;191;g7549f9460d_0_49:notes"/>
          <p:cNvSpPr txBox="1">
            <a:spLocks noGrp="1"/>
          </p:cNvSpPr>
          <p:nvPr>
            <p:ph type="sldNum" idx="12"/>
          </p:nvPr>
        </p:nvSpPr>
        <p:spPr>
          <a:xfrm>
            <a:off x="3978132" y="8842029"/>
            <a:ext cx="3043200" cy="465600"/>
          </a:xfrm>
          <a:prstGeom prst="rect">
            <a:avLst/>
          </a:prstGeom>
        </p:spPr>
        <p:txBody>
          <a:bodyPr spcFirstLastPara="1" wrap="square" lIns="93300" tIns="46650" rIns="93300" bIns="466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 w/Bullets">
  <p:cSld name="Content w/Bullets">
    <p:spTree>
      <p:nvGrpSpPr>
        <p:cNvPr id="1" name="Shape 10"/>
        <p:cNvGrpSpPr/>
        <p:nvPr/>
      </p:nvGrpSpPr>
      <p:grpSpPr>
        <a:xfrm>
          <a:off x="0" y="0"/>
          <a:ext cx="0" cy="0"/>
          <a:chOff x="0" y="0"/>
          <a:chExt cx="0" cy="0"/>
        </a:xfrm>
      </p:grpSpPr>
      <p:sp>
        <p:nvSpPr>
          <p:cNvPr id="11" name="Google Shape;11;p28"/>
          <p:cNvSpPr txBox="1">
            <a:spLocks noGrp="1"/>
          </p:cNvSpPr>
          <p:nvPr>
            <p:ph type="body" idx="1"/>
          </p:nvPr>
        </p:nvSpPr>
        <p:spPr>
          <a:xfrm>
            <a:off x="224416" y="1037455"/>
            <a:ext cx="6257925" cy="1828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2000"/>
              </a:spcBef>
              <a:spcAft>
                <a:spcPts val="0"/>
              </a:spcAft>
              <a:buClr>
                <a:srgbClr val="D6001C"/>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600"/>
              </a:spcBef>
              <a:spcAft>
                <a:spcPts val="0"/>
              </a:spcAft>
              <a:buClr>
                <a:srgbClr val="D6001C"/>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28"/>
          <p:cNvSpPr/>
          <p:nvPr/>
        </p:nvSpPr>
        <p:spPr>
          <a:xfrm>
            <a:off x="-1" y="6313488"/>
            <a:ext cx="9144001" cy="566006"/>
          </a:xfrm>
          <a:prstGeom prst="rect">
            <a:avLst/>
          </a:prstGeom>
          <a:solidFill>
            <a:srgbClr val="DB091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28"/>
          <p:cNvSpPr txBox="1"/>
          <p:nvPr/>
        </p:nvSpPr>
        <p:spPr>
          <a:xfrm>
            <a:off x="6756400" y="6610453"/>
            <a:ext cx="2133600" cy="124236"/>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700" b="0" i="0" u="none" strike="noStrike" cap="none">
                <a:solidFill>
                  <a:srgbClr val="FFFFFF"/>
                </a:solidFill>
                <a:latin typeface="Arial"/>
                <a:ea typeface="Arial"/>
                <a:cs typeface="Arial"/>
                <a:sym typeface="Arial"/>
              </a:rPr>
              <a:t>11/30/2018</a:t>
            </a:r>
            <a:endParaRPr sz="700" b="0" i="0" u="none" strike="noStrike" cap="none">
              <a:solidFill>
                <a:srgbClr val="FFFFFF"/>
              </a:solidFill>
              <a:latin typeface="Arial"/>
              <a:ea typeface="Arial"/>
              <a:cs typeface="Arial"/>
              <a:sym typeface="Arial"/>
            </a:endParaRPr>
          </a:p>
        </p:txBody>
      </p:sp>
      <p:sp>
        <p:nvSpPr>
          <p:cNvPr id="14" name="Google Shape;14;p28"/>
          <p:cNvSpPr txBox="1"/>
          <p:nvPr/>
        </p:nvSpPr>
        <p:spPr>
          <a:xfrm>
            <a:off x="2764603" y="6610452"/>
            <a:ext cx="3632200" cy="41707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00" b="0" i="0" u="none" strike="noStrike" cap="none">
                <a:solidFill>
                  <a:schemeClr val="lt1"/>
                </a:solidFill>
                <a:latin typeface="Arial"/>
                <a:ea typeface="Arial"/>
                <a:cs typeface="Arial"/>
                <a:sym typeface="Arial"/>
              </a:rPr>
              <a:t>{ INSERT TITLE HERE ]</a:t>
            </a:r>
            <a:endParaRPr sz="700" b="0" i="0" u="none" strike="noStrike" cap="none">
              <a:solidFill>
                <a:schemeClr val="lt1"/>
              </a:solidFill>
              <a:latin typeface="Arial"/>
              <a:ea typeface="Arial"/>
              <a:cs typeface="Arial"/>
              <a:sym typeface="Arial"/>
            </a:endParaRPr>
          </a:p>
        </p:txBody>
      </p:sp>
      <p:sp>
        <p:nvSpPr>
          <p:cNvPr id="15" name="Google Shape;15;p28"/>
          <p:cNvSpPr txBox="1"/>
          <p:nvPr/>
        </p:nvSpPr>
        <p:spPr>
          <a:xfrm>
            <a:off x="6756400" y="6390540"/>
            <a:ext cx="2133600" cy="124237"/>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900" b="0" i="0" u="none" strike="noStrike" cap="none">
                <a:solidFill>
                  <a:srgbClr val="FFFFFF"/>
                </a:solidFill>
                <a:latin typeface="Arial"/>
                <a:ea typeface="Arial"/>
                <a:cs typeface="Arial"/>
                <a:sym typeface="Arial"/>
              </a:rPr>
              <a:t>‹#›</a:t>
            </a:fld>
            <a:endParaRPr sz="900" b="0" i="0" u="none" strike="noStrike" cap="none">
              <a:solidFill>
                <a:srgbClr val="FFFFFF"/>
              </a:solidFill>
              <a:latin typeface="Arial"/>
              <a:ea typeface="Arial"/>
              <a:cs typeface="Arial"/>
              <a:sym typeface="Arial"/>
            </a:endParaRPr>
          </a:p>
        </p:txBody>
      </p:sp>
      <p:pic>
        <p:nvPicPr>
          <p:cNvPr id="16" name="Google Shape;16;p28" descr="C:\Users\gardel2\Desktop\Brand Approval Reference\RF0010 Rensselaer Logos\RF0010-02 Rensselaer Small Logo\RGB\PNGs\RF0010-02 RPI Small Logo RGB-White.png"/>
          <p:cNvPicPr preferRelativeResize="0"/>
          <p:nvPr/>
        </p:nvPicPr>
        <p:blipFill rotWithShape="1">
          <a:blip r:embed="rId2">
            <a:alphaModFix/>
          </a:blip>
          <a:srcRect/>
          <a:stretch/>
        </p:blipFill>
        <p:spPr>
          <a:xfrm>
            <a:off x="320675" y="6442953"/>
            <a:ext cx="1641475" cy="307076"/>
          </a:xfrm>
          <a:prstGeom prst="rect">
            <a:avLst/>
          </a:prstGeom>
          <a:noFill/>
          <a:ln>
            <a:noFill/>
          </a:ln>
        </p:spPr>
      </p:pic>
      <p:sp>
        <p:nvSpPr>
          <p:cNvPr id="17" name="Google Shape;17;p28"/>
          <p:cNvSpPr txBox="1">
            <a:spLocks noGrp="1"/>
          </p:cNvSpPr>
          <p:nvPr>
            <p:ph type="body" idx="2"/>
          </p:nvPr>
        </p:nvSpPr>
        <p:spPr>
          <a:xfrm>
            <a:off x="224416" y="270145"/>
            <a:ext cx="8324645" cy="52571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Clr>
                <a:srgbClr val="9EA2A2"/>
              </a:buClr>
              <a:buSzPts val="1800"/>
              <a:buFont typeface="Arial"/>
              <a:buNone/>
              <a:defRPr sz="1800" b="0" i="0" u="none" strike="noStrike" cap="none">
                <a:solidFill>
                  <a:srgbClr val="9EA2A2"/>
                </a:solidFill>
                <a:latin typeface="Arial"/>
                <a:ea typeface="Arial"/>
                <a:cs typeface="Arial"/>
                <a:sym typeface="Arial"/>
              </a:defRPr>
            </a:lvl1pPr>
            <a:lvl2pPr marL="914400" marR="0" lvl="1" indent="-342900" algn="l" rtl="0">
              <a:spcBef>
                <a:spcPts val="2000"/>
              </a:spcBef>
              <a:spcAft>
                <a:spcPts val="0"/>
              </a:spcAft>
              <a:buClr>
                <a:srgbClr val="DB091C"/>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17500" algn="l" rtl="0">
              <a:spcBef>
                <a:spcPts val="600"/>
              </a:spcBef>
              <a:spcAft>
                <a:spcPts val="0"/>
              </a:spcAft>
              <a:buClr>
                <a:srgbClr val="DB091C"/>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rgbClr val="424242"/>
              </a:buClr>
              <a:buSzPts val="2000"/>
              <a:buFont typeface="Arial"/>
              <a:buChar char="–"/>
              <a:defRPr sz="2000" b="0" i="0" u="none" strike="noStrike" cap="none">
                <a:solidFill>
                  <a:srgbClr val="424242"/>
                </a:solidFill>
                <a:latin typeface="Arial"/>
                <a:ea typeface="Arial"/>
                <a:cs typeface="Arial"/>
                <a:sym typeface="Arial"/>
              </a:defRPr>
            </a:lvl4pPr>
            <a:lvl5pPr marL="2286000" marR="0" lvl="4" indent="-355600" algn="l" rtl="0">
              <a:spcBef>
                <a:spcPts val="400"/>
              </a:spcBef>
              <a:spcAft>
                <a:spcPts val="0"/>
              </a:spcAft>
              <a:buClr>
                <a:srgbClr val="424242"/>
              </a:buClr>
              <a:buSzPts val="2000"/>
              <a:buFont typeface="Arial"/>
              <a:buChar char="»"/>
              <a:defRPr sz="2000" b="0" i="0" u="none" strike="noStrike" cap="none">
                <a:solidFill>
                  <a:srgbClr val="42424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18" name="Google Shape;18;p28"/>
          <p:cNvCxnSpPr/>
          <p:nvPr/>
        </p:nvCxnSpPr>
        <p:spPr>
          <a:xfrm>
            <a:off x="0" y="795863"/>
            <a:ext cx="9144000" cy="0"/>
          </a:xfrm>
          <a:prstGeom prst="straightConnector1">
            <a:avLst/>
          </a:prstGeom>
          <a:noFill/>
          <a:ln w="9525" cap="flat" cmpd="sng">
            <a:solidFill>
              <a:srgbClr val="D6001C"/>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816">
          <p15:clr>
            <a:srgbClr val="FBAE40"/>
          </p15:clr>
        </p15:guide>
        <p15:guide id="4" pos="19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36"/>
        <p:cNvGrpSpPr/>
        <p:nvPr/>
      </p:nvGrpSpPr>
      <p:grpSpPr>
        <a:xfrm>
          <a:off x="0" y="0"/>
          <a:ext cx="0" cy="0"/>
          <a:chOff x="0" y="0"/>
          <a:chExt cx="0" cy="0"/>
        </a:xfrm>
      </p:grpSpPr>
      <p:sp>
        <p:nvSpPr>
          <p:cNvPr id="37" name="Google Shape;37;p32"/>
          <p:cNvSpPr>
            <a:spLocks noGrp="1"/>
          </p:cNvSpPr>
          <p:nvPr>
            <p:ph type="pic" idx="2"/>
          </p:nvPr>
        </p:nvSpPr>
        <p:spPr>
          <a:xfrm>
            <a:off x="4572000" y="795863"/>
            <a:ext cx="4572000" cy="5517625"/>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8" name="Google Shape;38;p32"/>
          <p:cNvSpPr txBox="1">
            <a:spLocks noGrp="1"/>
          </p:cNvSpPr>
          <p:nvPr>
            <p:ph type="body" idx="1"/>
          </p:nvPr>
        </p:nvSpPr>
        <p:spPr>
          <a:xfrm>
            <a:off x="224416" y="270145"/>
            <a:ext cx="8324645" cy="52571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Clr>
                <a:srgbClr val="9EA2A2"/>
              </a:buClr>
              <a:buSzPts val="1800"/>
              <a:buFont typeface="Arial"/>
              <a:buNone/>
              <a:defRPr sz="1800" b="0" i="0" u="none" strike="noStrike" cap="none">
                <a:solidFill>
                  <a:srgbClr val="9EA2A2"/>
                </a:solidFill>
                <a:latin typeface="Arial"/>
                <a:ea typeface="Arial"/>
                <a:cs typeface="Arial"/>
                <a:sym typeface="Arial"/>
              </a:defRPr>
            </a:lvl1pPr>
            <a:lvl2pPr marL="914400" marR="0" lvl="1" indent="-342900" algn="l" rtl="0">
              <a:spcBef>
                <a:spcPts val="2000"/>
              </a:spcBef>
              <a:spcAft>
                <a:spcPts val="0"/>
              </a:spcAft>
              <a:buClr>
                <a:srgbClr val="DB091C"/>
              </a:buClr>
              <a:buSzPts val="1800"/>
              <a:buFont typeface="Noto Sans Symbols"/>
              <a:buChar char="▪"/>
              <a:defRPr sz="1800" b="0" i="0" u="none" strike="noStrike" cap="none">
                <a:solidFill>
                  <a:srgbClr val="5F6062"/>
                </a:solidFill>
                <a:latin typeface="Arial"/>
                <a:ea typeface="Arial"/>
                <a:cs typeface="Arial"/>
                <a:sym typeface="Arial"/>
              </a:defRPr>
            </a:lvl2pPr>
            <a:lvl3pPr marL="1371600" marR="0" lvl="2" indent="-317500" algn="l" rtl="0">
              <a:spcBef>
                <a:spcPts val="600"/>
              </a:spcBef>
              <a:spcAft>
                <a:spcPts val="0"/>
              </a:spcAft>
              <a:buClr>
                <a:srgbClr val="DB091C"/>
              </a:buClr>
              <a:buSzPts val="1400"/>
              <a:buFont typeface="Arial"/>
              <a:buChar char="−"/>
              <a:defRPr sz="1400" b="0" i="0" u="none" strike="noStrike" cap="none">
                <a:solidFill>
                  <a:srgbClr val="5F6062"/>
                </a:solidFill>
                <a:latin typeface="Arial"/>
                <a:ea typeface="Arial"/>
                <a:cs typeface="Arial"/>
                <a:sym typeface="Arial"/>
              </a:defRPr>
            </a:lvl3pPr>
            <a:lvl4pPr marL="1828800" marR="0" lvl="3" indent="-355600" algn="l" rtl="0">
              <a:spcBef>
                <a:spcPts val="400"/>
              </a:spcBef>
              <a:spcAft>
                <a:spcPts val="0"/>
              </a:spcAft>
              <a:buClr>
                <a:srgbClr val="424242"/>
              </a:buClr>
              <a:buSzPts val="2000"/>
              <a:buFont typeface="Arial"/>
              <a:buChar char="–"/>
              <a:defRPr sz="2000" b="0" i="0" u="none" strike="noStrike" cap="none">
                <a:solidFill>
                  <a:srgbClr val="424242"/>
                </a:solidFill>
                <a:latin typeface="Arial"/>
                <a:ea typeface="Arial"/>
                <a:cs typeface="Arial"/>
                <a:sym typeface="Arial"/>
              </a:defRPr>
            </a:lvl4pPr>
            <a:lvl5pPr marL="2286000" marR="0" lvl="4" indent="-355600" algn="l" rtl="0">
              <a:spcBef>
                <a:spcPts val="400"/>
              </a:spcBef>
              <a:spcAft>
                <a:spcPts val="0"/>
              </a:spcAft>
              <a:buClr>
                <a:srgbClr val="424242"/>
              </a:buClr>
              <a:buSzPts val="2000"/>
              <a:buFont typeface="Arial"/>
              <a:buChar char="»"/>
              <a:defRPr sz="2000" b="0" i="0" u="none" strike="noStrike" cap="none">
                <a:solidFill>
                  <a:srgbClr val="42424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39" name="Google Shape;39;p32"/>
          <p:cNvCxnSpPr/>
          <p:nvPr/>
        </p:nvCxnSpPr>
        <p:spPr>
          <a:xfrm>
            <a:off x="0" y="795863"/>
            <a:ext cx="9144000" cy="0"/>
          </a:xfrm>
          <a:prstGeom prst="straightConnector1">
            <a:avLst/>
          </a:prstGeom>
          <a:noFill/>
          <a:ln w="9525" cap="flat" cmpd="sng">
            <a:solidFill>
              <a:srgbClr val="D6001C"/>
            </a:solidFill>
            <a:prstDash val="solid"/>
            <a:round/>
            <a:headEnd type="none" w="sm" len="sm"/>
            <a:tailEnd type="none" w="sm" len="sm"/>
          </a:ln>
        </p:spPr>
      </p:cxnSp>
      <p:sp>
        <p:nvSpPr>
          <p:cNvPr id="40" name="Google Shape;40;p32"/>
          <p:cNvSpPr/>
          <p:nvPr/>
        </p:nvSpPr>
        <p:spPr>
          <a:xfrm>
            <a:off x="-1" y="6313488"/>
            <a:ext cx="9144001" cy="566006"/>
          </a:xfrm>
          <a:prstGeom prst="rect">
            <a:avLst/>
          </a:prstGeom>
          <a:solidFill>
            <a:srgbClr val="DB091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32"/>
          <p:cNvSpPr txBox="1"/>
          <p:nvPr/>
        </p:nvSpPr>
        <p:spPr>
          <a:xfrm>
            <a:off x="6756400" y="6610453"/>
            <a:ext cx="2133600" cy="124236"/>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700" b="0" i="0" u="none" strike="noStrike" cap="none">
                <a:solidFill>
                  <a:srgbClr val="FFFFFF"/>
                </a:solidFill>
                <a:latin typeface="Arial"/>
                <a:ea typeface="Arial"/>
                <a:cs typeface="Arial"/>
                <a:sym typeface="Arial"/>
              </a:rPr>
              <a:t>11/30/2018</a:t>
            </a:r>
            <a:endParaRPr sz="700" b="0" i="0" u="none" strike="noStrike" cap="none">
              <a:solidFill>
                <a:srgbClr val="FFFFFF"/>
              </a:solidFill>
              <a:latin typeface="Arial"/>
              <a:ea typeface="Arial"/>
              <a:cs typeface="Arial"/>
              <a:sym typeface="Arial"/>
            </a:endParaRPr>
          </a:p>
        </p:txBody>
      </p:sp>
      <p:sp>
        <p:nvSpPr>
          <p:cNvPr id="42" name="Google Shape;42;p32"/>
          <p:cNvSpPr txBox="1"/>
          <p:nvPr/>
        </p:nvSpPr>
        <p:spPr>
          <a:xfrm>
            <a:off x="6756400" y="6390540"/>
            <a:ext cx="2133600" cy="124237"/>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900" b="0" i="0" u="none" strike="noStrike" cap="none">
                <a:solidFill>
                  <a:srgbClr val="FFFFFF"/>
                </a:solidFill>
                <a:latin typeface="Arial"/>
                <a:ea typeface="Arial"/>
                <a:cs typeface="Arial"/>
                <a:sym typeface="Arial"/>
              </a:rPr>
              <a:t>‹#›</a:t>
            </a:fld>
            <a:endParaRPr sz="900" b="0" i="0" u="none" strike="noStrike" cap="none">
              <a:solidFill>
                <a:srgbClr val="FFFFFF"/>
              </a:solidFill>
              <a:latin typeface="Arial"/>
              <a:ea typeface="Arial"/>
              <a:cs typeface="Arial"/>
              <a:sym typeface="Arial"/>
            </a:endParaRPr>
          </a:p>
        </p:txBody>
      </p:sp>
      <p:pic>
        <p:nvPicPr>
          <p:cNvPr id="43" name="Google Shape;43;p32" descr="C:\Users\gardel2\Desktop\Brand Approval Reference\RF0010 Rensselaer Logos\RF0010-02 Rensselaer Small Logo\RGB\PNGs\RF0010-02 RPI Small Logo RGB-White.png"/>
          <p:cNvPicPr preferRelativeResize="0"/>
          <p:nvPr/>
        </p:nvPicPr>
        <p:blipFill rotWithShape="1">
          <a:blip r:embed="rId2">
            <a:alphaModFix/>
          </a:blip>
          <a:srcRect/>
          <a:stretch/>
        </p:blipFill>
        <p:spPr>
          <a:xfrm>
            <a:off x="320675" y="6442953"/>
            <a:ext cx="1641475" cy="307076"/>
          </a:xfrm>
          <a:prstGeom prst="rect">
            <a:avLst/>
          </a:prstGeom>
          <a:noFill/>
          <a:ln>
            <a:noFill/>
          </a:ln>
        </p:spPr>
      </p:pic>
      <p:sp>
        <p:nvSpPr>
          <p:cNvPr id="44" name="Google Shape;44;p32"/>
          <p:cNvSpPr txBox="1"/>
          <p:nvPr/>
        </p:nvSpPr>
        <p:spPr>
          <a:xfrm>
            <a:off x="2764603" y="6610452"/>
            <a:ext cx="3632200" cy="41707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00" b="0" i="0" u="none" strike="noStrike" cap="none">
                <a:solidFill>
                  <a:schemeClr val="lt1"/>
                </a:solidFill>
                <a:latin typeface="Arial"/>
                <a:ea typeface="Arial"/>
                <a:cs typeface="Arial"/>
                <a:sym typeface="Arial"/>
              </a:rPr>
              <a:t>{ INSERT TITLE HERE ]</a:t>
            </a:r>
            <a:endParaRPr sz="700" b="0" i="0" u="none" strike="noStrike" cap="none">
              <a:solidFill>
                <a:schemeClr val="lt1"/>
              </a:solidFill>
              <a:latin typeface="Arial"/>
              <a:ea typeface="Arial"/>
              <a:cs typeface="Arial"/>
              <a:sym typeface="Arial"/>
            </a:endParaRPr>
          </a:p>
        </p:txBody>
      </p:sp>
      <p:sp>
        <p:nvSpPr>
          <p:cNvPr id="45" name="Google Shape;45;p32"/>
          <p:cNvSpPr txBox="1">
            <a:spLocks noGrp="1"/>
          </p:cNvSpPr>
          <p:nvPr>
            <p:ph type="body" idx="3"/>
          </p:nvPr>
        </p:nvSpPr>
        <p:spPr>
          <a:xfrm>
            <a:off x="224416" y="1037455"/>
            <a:ext cx="6257925" cy="1828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2000"/>
              </a:spcBef>
              <a:spcAft>
                <a:spcPts val="0"/>
              </a:spcAft>
              <a:buClr>
                <a:srgbClr val="D6001C"/>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600"/>
              </a:spcBef>
              <a:spcAft>
                <a:spcPts val="0"/>
              </a:spcAft>
              <a:buClr>
                <a:srgbClr val="D6001C"/>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bg>
      <p:bgPr>
        <a:solidFill>
          <a:schemeClr val="lt1"/>
        </a:solidFill>
        <a:effectLst/>
      </p:bgPr>
    </p:bg>
    <p:spTree>
      <p:nvGrpSpPr>
        <p:cNvPr id="1" name="Shape 25"/>
        <p:cNvGrpSpPr/>
        <p:nvPr/>
      </p:nvGrpSpPr>
      <p:grpSpPr>
        <a:xfrm>
          <a:off x="0" y="0"/>
          <a:ext cx="0" cy="0"/>
          <a:chOff x="0" y="0"/>
          <a:chExt cx="0" cy="0"/>
        </a:xfrm>
      </p:grpSpPr>
      <p:sp>
        <p:nvSpPr>
          <p:cNvPr id="26" name="Google Shape;26;p30"/>
          <p:cNvSpPr/>
          <p:nvPr/>
        </p:nvSpPr>
        <p:spPr>
          <a:xfrm>
            <a:off x="0" y="3162651"/>
            <a:ext cx="9144000" cy="3709608"/>
          </a:xfrm>
          <a:prstGeom prst="rect">
            <a:avLst/>
          </a:prstGeom>
          <a:solidFill>
            <a:srgbClr val="D6001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90204"/>
              <a:ea typeface="Arial" panose="020B0604020202090204"/>
              <a:cs typeface="Arial" panose="020B0604020202090204"/>
              <a:sym typeface="Arial" panose="020B0604020202090204"/>
            </a:endParaRPr>
          </a:p>
        </p:txBody>
      </p:sp>
      <p:sp>
        <p:nvSpPr>
          <p:cNvPr id="27" name="Google Shape;27;p30"/>
          <p:cNvSpPr txBox="1">
            <a:spLocks noGrp="1"/>
          </p:cNvSpPr>
          <p:nvPr>
            <p:ph type="ctrTitle"/>
          </p:nvPr>
        </p:nvSpPr>
        <p:spPr>
          <a:xfrm>
            <a:off x="216321" y="3809972"/>
            <a:ext cx="8315851" cy="72406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FFFFFF"/>
              </a:buClr>
              <a:buSzPts val="4800"/>
              <a:buFont typeface="Arial" panose="020B0604020202090204"/>
              <a:buNone/>
              <a:defRPr sz="4800" b="1" i="0" u="none" strike="noStrike" cap="none">
                <a:solidFill>
                  <a:srgbClr val="FFFFFF"/>
                </a:solidFill>
                <a:latin typeface="Arial" panose="020B0604020202090204"/>
                <a:ea typeface="Arial" panose="020B0604020202090204"/>
                <a:cs typeface="Arial" panose="020B0604020202090204"/>
                <a:sym typeface="Arial" panose="020B060402020209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Google Shape;28;p30"/>
          <p:cNvSpPr txBox="1">
            <a:spLocks noGrp="1"/>
          </p:cNvSpPr>
          <p:nvPr>
            <p:ph type="subTitle" idx="1"/>
          </p:nvPr>
        </p:nvSpPr>
        <p:spPr>
          <a:xfrm>
            <a:off x="241488" y="5558392"/>
            <a:ext cx="8315851" cy="609435"/>
          </a:xfrm>
          <a:prstGeom prst="rect">
            <a:avLst/>
          </a:prstGeom>
          <a:noFill/>
          <a:ln>
            <a:noFill/>
          </a:ln>
        </p:spPr>
        <p:txBody>
          <a:bodyPr spcFirstLastPara="1" wrap="square" lIns="91425" tIns="45700" rIns="91425" bIns="45700" anchor="t" anchorCtr="0">
            <a:noAutofit/>
          </a:bodyPr>
          <a:lstStyle>
            <a:lvl1pPr marR="0" lvl="0" algn="l" rtl="0">
              <a:spcBef>
                <a:spcPts val="280"/>
              </a:spcBef>
              <a:spcAft>
                <a:spcPts val="0"/>
              </a:spcAft>
              <a:buClr>
                <a:srgbClr val="FFFFFF"/>
              </a:buClr>
              <a:buSzPts val="1400"/>
              <a:buFont typeface="Arial" panose="020B0604020202090204"/>
              <a:buNone/>
              <a:defRPr sz="1400" b="0" i="0" u="none" strike="noStrike" cap="none">
                <a:solidFill>
                  <a:srgbClr val="FFFFFF"/>
                </a:solidFill>
                <a:latin typeface="Arial" panose="020B0604020202090204"/>
                <a:ea typeface="Arial" panose="020B0604020202090204"/>
                <a:cs typeface="Arial" panose="020B0604020202090204"/>
                <a:sym typeface="Arial" panose="020B0604020202090204"/>
              </a:defRPr>
            </a:lvl1pPr>
            <a:lvl2pPr marR="0" lvl="1" algn="ctr" rtl="0">
              <a:spcBef>
                <a:spcPts val="560"/>
              </a:spcBef>
              <a:spcAft>
                <a:spcPts val="0"/>
              </a:spcAft>
              <a:buClr>
                <a:srgbClr val="888888"/>
              </a:buClr>
              <a:buSzPts val="2800"/>
              <a:buFont typeface="Arial" panose="020B0604020202090204"/>
              <a:buNone/>
              <a:defRPr sz="2800" b="0" i="0" u="none" strike="noStrike" cap="none">
                <a:solidFill>
                  <a:srgbClr val="888888"/>
                </a:solidFill>
                <a:latin typeface="Arial" panose="020B0604020202090204"/>
                <a:ea typeface="Arial" panose="020B0604020202090204"/>
                <a:cs typeface="Arial" panose="020B0604020202090204"/>
                <a:sym typeface="Arial" panose="020B0604020202090204"/>
              </a:defRPr>
            </a:lvl2pPr>
            <a:lvl3pPr marR="0" lvl="2" algn="ctr" rtl="0">
              <a:spcBef>
                <a:spcPts val="480"/>
              </a:spcBef>
              <a:spcAft>
                <a:spcPts val="0"/>
              </a:spcAft>
              <a:buClr>
                <a:srgbClr val="888888"/>
              </a:buClr>
              <a:buSzPts val="2400"/>
              <a:buFont typeface="Arial" panose="020B0604020202090204"/>
              <a:buNone/>
              <a:defRPr sz="2400" b="0" i="0" u="none" strike="noStrike" cap="none">
                <a:solidFill>
                  <a:srgbClr val="888888"/>
                </a:solidFill>
                <a:latin typeface="Arial" panose="020B0604020202090204"/>
                <a:ea typeface="Arial" panose="020B0604020202090204"/>
                <a:cs typeface="Arial" panose="020B0604020202090204"/>
                <a:sym typeface="Arial" panose="020B0604020202090204"/>
              </a:defRPr>
            </a:lvl3pPr>
            <a:lvl4pPr marR="0" lvl="3" algn="ctr" rtl="0">
              <a:spcBef>
                <a:spcPts val="400"/>
              </a:spcBef>
              <a:spcAft>
                <a:spcPts val="0"/>
              </a:spcAft>
              <a:buClr>
                <a:srgbClr val="888888"/>
              </a:buClr>
              <a:buSzPts val="2000"/>
              <a:buFont typeface="Arial" panose="020B0604020202090204"/>
              <a:buNone/>
              <a:defRPr sz="2000" b="0" i="0" u="none" strike="noStrike" cap="none">
                <a:solidFill>
                  <a:srgbClr val="888888"/>
                </a:solidFill>
                <a:latin typeface="Arial" panose="020B0604020202090204"/>
                <a:ea typeface="Arial" panose="020B0604020202090204"/>
                <a:cs typeface="Arial" panose="020B0604020202090204"/>
                <a:sym typeface="Arial" panose="020B0604020202090204"/>
              </a:defRPr>
            </a:lvl4pPr>
            <a:lvl5pPr marR="0" lvl="4" algn="ctr" rtl="0">
              <a:spcBef>
                <a:spcPts val="400"/>
              </a:spcBef>
              <a:spcAft>
                <a:spcPts val="0"/>
              </a:spcAft>
              <a:buClr>
                <a:srgbClr val="888888"/>
              </a:buClr>
              <a:buSzPts val="2000"/>
              <a:buFont typeface="Arial" panose="020B0604020202090204"/>
              <a:buNone/>
              <a:defRPr sz="2000" b="0" i="0" u="none" strike="noStrike" cap="none">
                <a:solidFill>
                  <a:srgbClr val="888888"/>
                </a:solidFill>
                <a:latin typeface="Arial" panose="020B0604020202090204"/>
                <a:ea typeface="Arial" panose="020B0604020202090204"/>
                <a:cs typeface="Arial" panose="020B0604020202090204"/>
                <a:sym typeface="Arial" panose="020B0604020202090204"/>
              </a:defRPr>
            </a:lvl5pPr>
            <a:lvl6pPr marR="0" lvl="5" algn="ctr" rtl="0">
              <a:spcBef>
                <a:spcPts val="400"/>
              </a:spcBef>
              <a:spcAft>
                <a:spcPts val="0"/>
              </a:spcAft>
              <a:buClr>
                <a:srgbClr val="888888"/>
              </a:buClr>
              <a:buSzPts val="2000"/>
              <a:buFont typeface="Arial" panose="020B0604020202090204"/>
              <a:buNone/>
              <a:defRPr sz="2000" b="0" i="0" u="none" strike="noStrike" cap="none">
                <a:solidFill>
                  <a:srgbClr val="888888"/>
                </a:solidFill>
                <a:latin typeface="Arial" panose="020B0604020202090204"/>
                <a:ea typeface="Arial" panose="020B0604020202090204"/>
                <a:cs typeface="Arial" panose="020B0604020202090204"/>
                <a:sym typeface="Arial" panose="020B0604020202090204"/>
              </a:defRPr>
            </a:lvl6pPr>
            <a:lvl7pPr marR="0" lvl="6" algn="ctr" rtl="0">
              <a:spcBef>
                <a:spcPts val="400"/>
              </a:spcBef>
              <a:spcAft>
                <a:spcPts val="0"/>
              </a:spcAft>
              <a:buClr>
                <a:srgbClr val="888888"/>
              </a:buClr>
              <a:buSzPts val="2000"/>
              <a:buFont typeface="Arial" panose="020B0604020202090204"/>
              <a:buNone/>
              <a:defRPr sz="2000" b="0" i="0" u="none" strike="noStrike" cap="none">
                <a:solidFill>
                  <a:srgbClr val="888888"/>
                </a:solidFill>
                <a:latin typeface="Arial" panose="020B0604020202090204"/>
                <a:ea typeface="Arial" panose="020B0604020202090204"/>
                <a:cs typeface="Arial" panose="020B0604020202090204"/>
                <a:sym typeface="Arial" panose="020B0604020202090204"/>
              </a:defRPr>
            </a:lvl7pPr>
            <a:lvl8pPr marR="0" lvl="7" algn="ctr" rtl="0">
              <a:spcBef>
                <a:spcPts val="400"/>
              </a:spcBef>
              <a:spcAft>
                <a:spcPts val="0"/>
              </a:spcAft>
              <a:buClr>
                <a:srgbClr val="888888"/>
              </a:buClr>
              <a:buSzPts val="2000"/>
              <a:buFont typeface="Arial" panose="020B0604020202090204"/>
              <a:buNone/>
              <a:defRPr sz="2000" b="0" i="0" u="none" strike="noStrike" cap="none">
                <a:solidFill>
                  <a:srgbClr val="888888"/>
                </a:solidFill>
                <a:latin typeface="Arial" panose="020B0604020202090204"/>
                <a:ea typeface="Arial" panose="020B0604020202090204"/>
                <a:cs typeface="Arial" panose="020B0604020202090204"/>
                <a:sym typeface="Arial" panose="020B0604020202090204"/>
              </a:defRPr>
            </a:lvl8pPr>
            <a:lvl9pPr marR="0" lvl="8" algn="ctr" rtl="0">
              <a:spcBef>
                <a:spcPts val="400"/>
              </a:spcBef>
              <a:spcAft>
                <a:spcPts val="0"/>
              </a:spcAft>
              <a:buClr>
                <a:srgbClr val="888888"/>
              </a:buClr>
              <a:buSzPts val="2000"/>
              <a:buFont typeface="Arial" panose="020B0604020202090204"/>
              <a:buNone/>
              <a:defRPr sz="2000" b="0" i="0" u="none" strike="noStrike" cap="none">
                <a:solidFill>
                  <a:srgbClr val="888888"/>
                </a:solidFill>
                <a:latin typeface="Arial" panose="020B0604020202090204"/>
                <a:ea typeface="Arial" panose="020B0604020202090204"/>
                <a:cs typeface="Arial" panose="020B0604020202090204"/>
                <a:sym typeface="Arial" panose="020B0604020202090204"/>
              </a:defRPr>
            </a:lvl9pPr>
          </a:lstStyle>
          <a:p>
            <a:endParaRPr/>
          </a:p>
        </p:txBody>
      </p:sp>
      <p:pic>
        <p:nvPicPr>
          <p:cNvPr id="29" name="Google Shape;29;p30" descr="C:\Users\gardel2\Desktop\Brand Approval Reference\Rensselaer Logo Layered Files\RF0010-01 Rensselaer Large Logo\CMYK\PNGs\RF0010-01 Rensselaer Large Logo-with Tagline CMYK-TwoColor.png"/>
          <p:cNvPicPr preferRelativeResize="0"/>
          <p:nvPr/>
        </p:nvPicPr>
        <p:blipFill rotWithShape="1">
          <a:blip r:embed="rId2"/>
          <a:srcRect/>
          <a:stretch>
            <a:fillRect/>
          </a:stretch>
        </p:blipFill>
        <p:spPr>
          <a:xfrm>
            <a:off x="350837" y="779321"/>
            <a:ext cx="3650712" cy="885980"/>
          </a:xfrm>
          <a:prstGeom prst="rect">
            <a:avLst/>
          </a:prstGeom>
          <a:noFill/>
          <a:ln>
            <a:noFill/>
          </a:ln>
        </p:spPr>
      </p:pic>
      <p:cxnSp>
        <p:nvCxnSpPr>
          <p:cNvPr id="30" name="Google Shape;30;p30"/>
          <p:cNvCxnSpPr/>
          <p:nvPr/>
        </p:nvCxnSpPr>
        <p:spPr>
          <a:xfrm>
            <a:off x="3175" y="3111225"/>
            <a:ext cx="9144000" cy="0"/>
          </a:xfrm>
          <a:prstGeom prst="straightConnector1">
            <a:avLst/>
          </a:prstGeom>
          <a:noFill/>
          <a:ln w="9525" cap="flat" cmpd="sng">
            <a:solidFill>
              <a:srgbClr val="D6001C"/>
            </a:solidFill>
            <a:prstDash val="solid"/>
            <a:round/>
            <a:headEnd type="none" w="sm" len="sm"/>
            <a:tailEnd type="none" w="sm" len="sm"/>
          </a:ln>
        </p:spPr>
      </p:cxnSp>
    </p:spTree>
    <p:extLst>
      <p:ext uri="{BB962C8B-B14F-4D97-AF65-F5344CB8AC3E}">
        <p14:creationId xmlns:p14="http://schemas.microsoft.com/office/powerpoint/2010/main" val="10609933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ctrTitle"/>
          </p:nvPr>
        </p:nvSpPr>
        <p:spPr>
          <a:xfrm>
            <a:off x="216321" y="3809972"/>
            <a:ext cx="8315851" cy="72406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FFFF"/>
              </a:buClr>
              <a:buSzPts val="4800"/>
              <a:buFont typeface="Arial" panose="020B0604020202090204"/>
              <a:buNone/>
            </a:pPr>
            <a:r>
              <a:rPr lang="en-US" altLang="zh-CN" dirty="0"/>
              <a:t>Predictive</a:t>
            </a:r>
            <a:r>
              <a:rPr lang="zh-CN" altLang="en-US" dirty="0"/>
              <a:t> </a:t>
            </a:r>
            <a:r>
              <a:rPr lang="en-US" altLang="zh-CN" dirty="0"/>
              <a:t>Modeling</a:t>
            </a:r>
            <a:r>
              <a:rPr lang="zh-CN" altLang="en-US" dirty="0"/>
              <a:t> </a:t>
            </a:r>
            <a:r>
              <a:rPr lang="en-US" altLang="zh-CN" dirty="0"/>
              <a:t>Project:</a:t>
            </a:r>
            <a:br>
              <a:rPr lang="en-US" altLang="zh-CN" dirty="0"/>
            </a:br>
            <a:r>
              <a:rPr lang="en-US" altLang="zh-CN" sz="4000" dirty="0">
                <a:latin typeface="+mj-lt"/>
                <a:cs typeface="Arial Narrow" panose="020B0604020202020204" pitchFamily="34" charset="0"/>
              </a:rPr>
              <a:t>Time</a:t>
            </a:r>
            <a:r>
              <a:rPr lang="zh-CN" altLang="en-US" sz="4000" dirty="0">
                <a:latin typeface="+mj-lt"/>
                <a:cs typeface="Arial Narrow" panose="020B0604020202020204" pitchFamily="34" charset="0"/>
              </a:rPr>
              <a:t> </a:t>
            </a:r>
            <a:r>
              <a:rPr lang="en-US" altLang="zh-CN" sz="4000" dirty="0">
                <a:latin typeface="+mj-lt"/>
                <a:cs typeface="Arial Narrow" panose="020B0604020202020204" pitchFamily="34" charset="0"/>
              </a:rPr>
              <a:t>Series</a:t>
            </a:r>
            <a:r>
              <a:rPr lang="zh-CN" altLang="en-US" sz="4000" dirty="0">
                <a:latin typeface="+mj-lt"/>
                <a:cs typeface="Arial Narrow" panose="020B0604020202020204" pitchFamily="34" charset="0"/>
              </a:rPr>
              <a:t> </a:t>
            </a:r>
            <a:r>
              <a:rPr lang="en-US" altLang="zh-CN" sz="4000" dirty="0">
                <a:latin typeface="+mj-lt"/>
                <a:cs typeface="Arial Narrow" panose="020B0604020202020204" pitchFamily="34" charset="0"/>
              </a:rPr>
              <a:t>Prediction</a:t>
            </a:r>
            <a:endParaRPr lang="en-US" sz="4000" dirty="0">
              <a:latin typeface="+mj-lt"/>
              <a:cs typeface="Arial Narrow" panose="020B0604020202020204" pitchFamily="34" charset="0"/>
            </a:endParaRPr>
          </a:p>
        </p:txBody>
      </p:sp>
      <p:sp>
        <p:nvSpPr>
          <p:cNvPr id="124" name="Google Shape;124;p3"/>
          <p:cNvSpPr txBox="1">
            <a:spLocks noGrp="1"/>
          </p:cNvSpPr>
          <p:nvPr>
            <p:ph type="subTitle" idx="1"/>
          </p:nvPr>
        </p:nvSpPr>
        <p:spPr>
          <a:xfrm>
            <a:off x="241488" y="5558392"/>
            <a:ext cx="8315851" cy="60943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FFFF"/>
              </a:buClr>
              <a:buSzPts val="1400"/>
              <a:buNone/>
            </a:pPr>
            <a:r>
              <a:rPr lang="en-US" altLang="zh-CN" dirty="0"/>
              <a:t>Group</a:t>
            </a:r>
            <a:r>
              <a:rPr lang="zh-CN" altLang="en-US" dirty="0"/>
              <a:t> </a:t>
            </a:r>
            <a:r>
              <a:rPr lang="en-US" altLang="zh-CN" dirty="0"/>
              <a:t>#3:</a:t>
            </a:r>
            <a:r>
              <a:rPr lang="zh-CN" altLang="en-US" dirty="0"/>
              <a:t> </a:t>
            </a:r>
            <a:r>
              <a:rPr lang="en-US" altLang="zh-CN" dirty="0"/>
              <a:t>Baiting</a:t>
            </a:r>
            <a:r>
              <a:rPr lang="zh-CN" altLang="en-US" dirty="0"/>
              <a:t> </a:t>
            </a:r>
            <a:r>
              <a:rPr lang="en-US" altLang="zh-CN" dirty="0"/>
              <a:t>Gai,</a:t>
            </a:r>
            <a:r>
              <a:rPr lang="zh-CN" altLang="en-US" dirty="0"/>
              <a:t> </a:t>
            </a:r>
            <a:r>
              <a:rPr lang="en-US" altLang="zh-CN" dirty="0" err="1"/>
              <a:t>Xixiang</a:t>
            </a:r>
            <a:r>
              <a:rPr lang="zh-CN" altLang="en-US" dirty="0"/>
              <a:t> </a:t>
            </a:r>
            <a:r>
              <a:rPr lang="en-US" altLang="zh-CN" dirty="0"/>
              <a:t>Chen,</a:t>
            </a:r>
            <a:r>
              <a:rPr lang="zh-CN" altLang="en-US" dirty="0"/>
              <a:t> </a:t>
            </a:r>
            <a:r>
              <a:rPr lang="en-US" altLang="zh-CN" dirty="0"/>
              <a:t>Yuyan</a:t>
            </a:r>
            <a:r>
              <a:rPr lang="zh-CN" altLang="en-US" dirty="0"/>
              <a:t> </a:t>
            </a:r>
            <a:r>
              <a:rPr lang="en-US" altLang="zh-CN" dirty="0"/>
              <a:t>Wang,</a:t>
            </a:r>
            <a:r>
              <a:rPr lang="zh-CN" altLang="en-US" dirty="0"/>
              <a:t> </a:t>
            </a:r>
            <a:r>
              <a:rPr lang="en-US" altLang="zh-CN" dirty="0" err="1"/>
              <a:t>Xingyu</a:t>
            </a:r>
            <a:r>
              <a:rPr lang="zh-CN" altLang="en-US" dirty="0"/>
              <a:t> </a:t>
            </a:r>
            <a:r>
              <a:rPr lang="en-US" altLang="zh-CN" dirty="0"/>
              <a:t>Ye,</a:t>
            </a:r>
            <a:r>
              <a:rPr lang="zh-CN" altLang="en-US" dirty="0"/>
              <a:t> </a:t>
            </a:r>
            <a:r>
              <a:rPr lang="en-US" altLang="zh-CN" dirty="0" err="1"/>
              <a:t>Mengying</a:t>
            </a:r>
            <a:r>
              <a:rPr lang="zh-CN" altLang="en-US" dirty="0"/>
              <a:t> </a:t>
            </a:r>
            <a:r>
              <a:rPr lang="en-US" altLang="zh-CN" dirty="0"/>
              <a:t>Jiang</a:t>
            </a:r>
            <a:endParaRPr lang="en-US" dirty="0"/>
          </a:p>
        </p:txBody>
      </p:sp>
    </p:spTree>
    <p:extLst>
      <p:ext uri="{BB962C8B-B14F-4D97-AF65-F5344CB8AC3E}">
        <p14:creationId xmlns:p14="http://schemas.microsoft.com/office/powerpoint/2010/main" val="1587178182"/>
      </p:ext>
    </p:extLst>
  </p:cSld>
  <p:clrMapOvr>
    <a:masterClrMapping/>
  </p:clrMapOvr>
  <mc:AlternateContent xmlns:mc="http://schemas.openxmlformats.org/markup-compatibility/2006" xmlns:p14="http://schemas.microsoft.com/office/powerpoint/2010/main">
    <mc:Choice Requires="p14">
      <p:transition spd="slow" p14:dur="2000" advTm="19569"/>
    </mc:Choice>
    <mc:Fallback xmlns="">
      <p:transition spd="slow" advTm="1956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7549f9460d_0_57"/>
          <p:cNvSpPr txBox="1">
            <a:spLocks noGrp="1"/>
          </p:cNvSpPr>
          <p:nvPr>
            <p:ph type="body" idx="2"/>
          </p:nvPr>
        </p:nvSpPr>
        <p:spPr>
          <a:xfrm>
            <a:off x="-9" y="777870"/>
            <a:ext cx="8324700" cy="525600"/>
          </a:xfrm>
          <a:prstGeom prst="rect">
            <a:avLst/>
          </a:prstGeom>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1200" b="1">
                <a:solidFill>
                  <a:schemeClr val="dk1"/>
                </a:solidFill>
              </a:rPr>
              <a:t>Figure 2.8: Daily Sales Per Month</a:t>
            </a:r>
            <a:endParaRPr sz="1200" b="1">
              <a:solidFill>
                <a:schemeClr val="dk1"/>
              </a:solidFill>
            </a:endParaRPr>
          </a:p>
          <a:p>
            <a:pPr marL="0" lvl="0" indent="0" algn="l" rtl="0">
              <a:spcBef>
                <a:spcPts val="360"/>
              </a:spcBef>
              <a:spcAft>
                <a:spcPts val="1800"/>
              </a:spcAft>
              <a:buNone/>
            </a:pPr>
            <a:endParaRPr/>
          </a:p>
        </p:txBody>
      </p:sp>
      <p:pic>
        <p:nvPicPr>
          <p:cNvPr id="202" name="Google Shape;202;g7549f9460d_0_57"/>
          <p:cNvPicPr preferRelativeResize="0"/>
          <p:nvPr/>
        </p:nvPicPr>
        <p:blipFill rotWithShape="1">
          <a:blip r:embed="rId3">
            <a:alphaModFix/>
          </a:blip>
          <a:srcRect t="4888"/>
          <a:stretch/>
        </p:blipFill>
        <p:spPr>
          <a:xfrm>
            <a:off x="224425" y="1213325"/>
            <a:ext cx="8922751" cy="4906049"/>
          </a:xfrm>
          <a:prstGeom prst="rect">
            <a:avLst/>
          </a:prstGeom>
          <a:noFill/>
          <a:ln>
            <a:noFill/>
          </a:ln>
        </p:spPr>
      </p:pic>
      <p:sp>
        <p:nvSpPr>
          <p:cNvPr id="203" name="Google Shape;203;g7549f9460d_0_57"/>
          <p:cNvSpPr txBox="1">
            <a:spLocks noGrp="1"/>
          </p:cNvSpPr>
          <p:nvPr>
            <p:ph type="body" idx="2"/>
          </p:nvPr>
        </p:nvSpPr>
        <p:spPr>
          <a:xfrm>
            <a:off x="224416" y="270145"/>
            <a:ext cx="8324700" cy="525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400" b="1" dirty="0">
                <a:solidFill>
                  <a:schemeClr val="tx1"/>
                </a:solidFill>
              </a:rPr>
              <a:t>Exploratory Data Analysis</a:t>
            </a:r>
            <a:endParaRPr sz="2400" b="1" dirty="0">
              <a:solidFill>
                <a:schemeClr val="tx1"/>
              </a:solidFill>
            </a:endParaRPr>
          </a:p>
          <a:p>
            <a:pPr marL="0" lvl="0" indent="0" algn="l" rtl="0">
              <a:spcBef>
                <a:spcPts val="360"/>
              </a:spcBef>
              <a:spcAft>
                <a:spcPts val="18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7549f9460d_0_80"/>
          <p:cNvSpPr txBox="1">
            <a:spLocks noGrp="1"/>
          </p:cNvSpPr>
          <p:nvPr>
            <p:ph type="body" idx="2"/>
          </p:nvPr>
        </p:nvSpPr>
        <p:spPr>
          <a:xfrm>
            <a:off x="-4184" y="803545"/>
            <a:ext cx="8324700" cy="525600"/>
          </a:xfrm>
          <a:prstGeom prst="rect">
            <a:avLst/>
          </a:prstGeom>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1200" b="1">
                <a:solidFill>
                  <a:schemeClr val="dk1"/>
                </a:solidFill>
              </a:rPr>
              <a:t>Figure 2.9: Daily Sales in November and December</a:t>
            </a:r>
            <a:endParaRPr sz="1200" b="1">
              <a:solidFill>
                <a:schemeClr val="dk1"/>
              </a:solidFill>
            </a:endParaRPr>
          </a:p>
        </p:txBody>
      </p:sp>
      <p:pic>
        <p:nvPicPr>
          <p:cNvPr id="210" name="Google Shape;210;g7549f9460d_0_80"/>
          <p:cNvPicPr preferRelativeResize="0"/>
          <p:nvPr/>
        </p:nvPicPr>
        <p:blipFill>
          <a:blip r:embed="rId3">
            <a:alphaModFix/>
          </a:blip>
          <a:stretch>
            <a:fillRect/>
          </a:stretch>
        </p:blipFill>
        <p:spPr>
          <a:xfrm>
            <a:off x="152400" y="1176750"/>
            <a:ext cx="8991600" cy="4884131"/>
          </a:xfrm>
          <a:prstGeom prst="rect">
            <a:avLst/>
          </a:prstGeom>
          <a:noFill/>
          <a:ln>
            <a:noFill/>
          </a:ln>
        </p:spPr>
      </p:pic>
      <p:sp>
        <p:nvSpPr>
          <p:cNvPr id="211" name="Google Shape;211;g7549f9460d_0_80"/>
          <p:cNvSpPr txBox="1">
            <a:spLocks noGrp="1"/>
          </p:cNvSpPr>
          <p:nvPr>
            <p:ph type="body" idx="2"/>
          </p:nvPr>
        </p:nvSpPr>
        <p:spPr>
          <a:xfrm>
            <a:off x="224416" y="270145"/>
            <a:ext cx="8324700" cy="525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400" b="1" dirty="0">
                <a:solidFill>
                  <a:schemeClr val="tx1"/>
                </a:solidFill>
              </a:rPr>
              <a:t>Exploratory Data Analysis</a:t>
            </a:r>
            <a:endParaRPr sz="2400" b="1" dirty="0">
              <a:solidFill>
                <a:schemeClr val="tx1"/>
              </a:solidFill>
            </a:endParaRPr>
          </a:p>
          <a:p>
            <a:pPr marL="0" lvl="0" indent="0" algn="l" rtl="0">
              <a:spcBef>
                <a:spcPts val="360"/>
              </a:spcBef>
              <a:spcAft>
                <a:spcPts val="18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FEC4CD-EAB9-8544-9229-082CB4CC7258}"/>
              </a:ext>
            </a:extLst>
          </p:cNvPr>
          <p:cNvSpPr>
            <a:spLocks noGrp="1"/>
          </p:cNvSpPr>
          <p:nvPr>
            <p:ph type="body" idx="1"/>
          </p:nvPr>
        </p:nvSpPr>
        <p:spPr>
          <a:xfrm>
            <a:off x="296358" y="1253355"/>
            <a:ext cx="8551284" cy="1828800"/>
          </a:xfrm>
        </p:spPr>
        <p:txBody>
          <a:bodyPr/>
          <a:lstStyle/>
          <a:p>
            <a:r>
              <a:rPr lang="en-US" sz="2400" dirty="0"/>
              <a:t>Data split</a:t>
            </a:r>
          </a:p>
          <a:p>
            <a:pPr lvl="1"/>
            <a:r>
              <a:rPr lang="en-US" sz="2000" dirty="0"/>
              <a:t>Train data: 2013.01.01-2014.12.31</a:t>
            </a:r>
          </a:p>
          <a:p>
            <a:pPr lvl="1"/>
            <a:r>
              <a:rPr lang="en-US" sz="2000" dirty="0"/>
              <a:t>Test data: 2015.01.01-2015.10.31</a:t>
            </a:r>
          </a:p>
          <a:p>
            <a:r>
              <a:rPr lang="en-US" sz="2400" dirty="0"/>
              <a:t>Evaluation metric</a:t>
            </a:r>
          </a:p>
          <a:p>
            <a:pPr lvl="1" fontAlgn="base"/>
            <a:r>
              <a:rPr lang="en-US" sz="2000" dirty="0"/>
              <a:t>RMSE: Root Mean Square Error</a:t>
            </a:r>
          </a:p>
          <a:p>
            <a:pPr lvl="1" fontAlgn="base"/>
            <a:r>
              <a:rPr lang="en-US" sz="2000" dirty="0"/>
              <a:t>MAPE: Mean absolute percentage error	</a:t>
            </a:r>
          </a:p>
        </p:txBody>
      </p:sp>
      <p:sp>
        <p:nvSpPr>
          <p:cNvPr id="3" name="Text Placeholder 2">
            <a:extLst>
              <a:ext uri="{FF2B5EF4-FFF2-40B4-BE49-F238E27FC236}">
                <a16:creationId xmlns:a16="http://schemas.microsoft.com/office/drawing/2014/main" id="{DBAB2FA5-E726-A846-85C6-BC998FA98EE2}"/>
              </a:ext>
            </a:extLst>
          </p:cNvPr>
          <p:cNvSpPr>
            <a:spLocks noGrp="1"/>
          </p:cNvSpPr>
          <p:nvPr>
            <p:ph type="body" idx="2"/>
          </p:nvPr>
        </p:nvSpPr>
        <p:spPr/>
        <p:txBody>
          <a:bodyPr/>
          <a:lstStyle/>
          <a:p>
            <a:r>
              <a:rPr lang="en-US" sz="2400" b="1" dirty="0">
                <a:solidFill>
                  <a:schemeClr val="tx1"/>
                </a:solidFill>
              </a:rPr>
              <a:t>Modeling Preparation</a:t>
            </a:r>
          </a:p>
          <a:p>
            <a:endParaRPr lang="en-US" dirty="0"/>
          </a:p>
        </p:txBody>
      </p:sp>
    </p:spTree>
    <p:extLst>
      <p:ext uri="{BB962C8B-B14F-4D97-AF65-F5344CB8AC3E}">
        <p14:creationId xmlns:p14="http://schemas.microsoft.com/office/powerpoint/2010/main" val="428974683"/>
      </p:ext>
    </p:extLst>
  </p:cSld>
  <p:clrMapOvr>
    <a:masterClrMapping/>
  </p:clrMapOvr>
  <mc:AlternateContent xmlns:mc="http://schemas.openxmlformats.org/markup-compatibility/2006" xmlns:p14="http://schemas.microsoft.com/office/powerpoint/2010/main">
    <mc:Choice Requires="p14">
      <p:transition spd="slow" p14:dur="2000" advTm="51261"/>
    </mc:Choice>
    <mc:Fallback xmlns="">
      <p:transition spd="slow" advTm="5126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07E62E-D69C-9B43-8F03-0B5BCF09F414}"/>
              </a:ext>
            </a:extLst>
          </p:cNvPr>
          <p:cNvSpPr>
            <a:spLocks noGrp="1"/>
          </p:cNvSpPr>
          <p:nvPr>
            <p:ph type="body" idx="1"/>
          </p:nvPr>
        </p:nvSpPr>
        <p:spPr>
          <a:xfrm>
            <a:off x="224416" y="1037455"/>
            <a:ext cx="8144884" cy="1972446"/>
          </a:xfrm>
        </p:spPr>
        <p:txBody>
          <a:bodyPr/>
          <a:lstStyle/>
          <a:p>
            <a:r>
              <a:rPr lang="en-US" dirty="0"/>
              <a:t>Assumptions of ARIMA model</a:t>
            </a:r>
          </a:p>
          <a:p>
            <a:pPr lvl="1"/>
            <a:r>
              <a:rPr lang="en-US" dirty="0"/>
              <a:t>Stationary </a:t>
            </a:r>
          </a:p>
          <a:p>
            <a:pPr lvl="1"/>
            <a:r>
              <a:rPr lang="en-US" dirty="0"/>
              <a:t>Univariate</a:t>
            </a:r>
          </a:p>
        </p:txBody>
      </p:sp>
      <p:sp>
        <p:nvSpPr>
          <p:cNvPr id="3" name="Text Placeholder 2">
            <a:extLst>
              <a:ext uri="{FF2B5EF4-FFF2-40B4-BE49-F238E27FC236}">
                <a16:creationId xmlns:a16="http://schemas.microsoft.com/office/drawing/2014/main" id="{2044260F-716B-AC42-979E-AC372D2417CA}"/>
              </a:ext>
            </a:extLst>
          </p:cNvPr>
          <p:cNvSpPr>
            <a:spLocks noGrp="1"/>
          </p:cNvSpPr>
          <p:nvPr>
            <p:ph type="body" idx="2"/>
          </p:nvPr>
        </p:nvSpPr>
        <p:spPr/>
        <p:txBody>
          <a:bodyPr/>
          <a:lstStyle/>
          <a:p>
            <a:r>
              <a:rPr lang="en-US" sz="2400" b="1" dirty="0">
                <a:solidFill>
                  <a:schemeClr val="tx1"/>
                </a:solidFill>
              </a:rPr>
              <a:t>ARIMA Model</a:t>
            </a:r>
          </a:p>
        </p:txBody>
      </p:sp>
      <p:pic>
        <p:nvPicPr>
          <p:cNvPr id="1032" name="Picture 8">
            <a:extLst>
              <a:ext uri="{FF2B5EF4-FFF2-40B4-BE49-F238E27FC236}">
                <a16:creationId xmlns:a16="http://schemas.microsoft.com/office/drawing/2014/main" id="{B32B79E0-2988-1D42-88B5-329785656C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00" y="3429000"/>
            <a:ext cx="76454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605353"/>
      </p:ext>
    </p:extLst>
  </p:cSld>
  <p:clrMapOvr>
    <a:masterClrMapping/>
  </p:clrMapOvr>
  <mc:AlternateContent xmlns:mc="http://schemas.openxmlformats.org/markup-compatibility/2006" xmlns:p14="http://schemas.microsoft.com/office/powerpoint/2010/main">
    <mc:Choice Requires="p14">
      <p:transition spd="slow" p14:dur="2000" advTm="100899"/>
    </mc:Choice>
    <mc:Fallback xmlns="">
      <p:transition spd="slow" advTm="10089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ED0844-E7A2-4F46-BF47-8817077BF61B}"/>
              </a:ext>
            </a:extLst>
          </p:cNvPr>
          <p:cNvSpPr>
            <a:spLocks noGrp="1"/>
          </p:cNvSpPr>
          <p:nvPr>
            <p:ph type="body" idx="2"/>
          </p:nvPr>
        </p:nvSpPr>
        <p:spPr/>
        <p:txBody>
          <a:bodyPr/>
          <a:lstStyle/>
          <a:p>
            <a:r>
              <a:rPr lang="en-US" sz="2400" b="1" dirty="0">
                <a:solidFill>
                  <a:schemeClr val="tx1"/>
                </a:solidFill>
              </a:rPr>
              <a:t>Autocorrelation Analysis</a:t>
            </a:r>
          </a:p>
        </p:txBody>
      </p:sp>
      <p:pic>
        <p:nvPicPr>
          <p:cNvPr id="2052" name="Picture 4">
            <a:extLst>
              <a:ext uri="{FF2B5EF4-FFF2-40B4-BE49-F238E27FC236}">
                <a16:creationId xmlns:a16="http://schemas.microsoft.com/office/drawing/2014/main" id="{EB65FC09-5973-6C4F-BA11-8106867D0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25" y="1104900"/>
            <a:ext cx="4568112" cy="3175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50604BB8-5773-A34D-B4D8-F000E8FC56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4986" y="1104900"/>
            <a:ext cx="4588744" cy="3175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96D3D7-1BAB-B248-B7F1-BF7A3523F55B}"/>
              </a:ext>
            </a:extLst>
          </p:cNvPr>
          <p:cNvSpPr txBox="1"/>
          <p:nvPr/>
        </p:nvSpPr>
        <p:spPr>
          <a:xfrm>
            <a:off x="353508" y="4775200"/>
            <a:ext cx="8402955"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solidFill>
                <a:latin typeface="+mj-lt"/>
                <a:ea typeface="Calibri"/>
                <a:cs typeface="Calibri"/>
                <a:sym typeface="Calibri"/>
              </a:rPr>
              <a:t>most related to the yesterday and the value  before 7 days</a:t>
            </a:r>
          </a:p>
          <a:p>
            <a:pPr marL="285750" indent="-285750">
              <a:buFont typeface="Arial" panose="020B0604020202020204" pitchFamily="34" charset="0"/>
              <a:buChar char="•"/>
            </a:pPr>
            <a:r>
              <a:rPr lang="en-US" sz="2400" dirty="0">
                <a:solidFill>
                  <a:schemeClr val="tx1"/>
                </a:solidFill>
                <a:latin typeface="+mj-lt"/>
                <a:ea typeface="Calibri"/>
                <a:cs typeface="Calibri"/>
                <a:sym typeface="Calibri"/>
              </a:rPr>
              <a:t>seasonal pattern</a:t>
            </a:r>
          </a:p>
          <a:p>
            <a:pPr marL="285750" indent="-285750">
              <a:buFont typeface="Arial" panose="020B0604020202020204" pitchFamily="34" charset="0"/>
              <a:buChar char="•"/>
            </a:pPr>
            <a:r>
              <a:rPr lang="en-US" sz="2400" dirty="0">
                <a:solidFill>
                  <a:schemeClr val="tx1"/>
                </a:solidFill>
                <a:latin typeface="+mj-lt"/>
                <a:cs typeface="Calibri"/>
                <a:sym typeface="Calibri"/>
              </a:rPr>
              <a:t>ACF and PACF has no cut-off</a:t>
            </a:r>
            <a:endParaRPr lang="en-US" sz="2400" dirty="0">
              <a:solidFill>
                <a:schemeClr val="tx1"/>
              </a:solidFill>
              <a:latin typeface="+mj-lt"/>
            </a:endParaRPr>
          </a:p>
        </p:txBody>
      </p:sp>
    </p:spTree>
    <p:extLst>
      <p:ext uri="{BB962C8B-B14F-4D97-AF65-F5344CB8AC3E}">
        <p14:creationId xmlns:p14="http://schemas.microsoft.com/office/powerpoint/2010/main" val="2850303572"/>
      </p:ext>
    </p:extLst>
  </p:cSld>
  <p:clrMapOvr>
    <a:masterClrMapping/>
  </p:clrMapOvr>
  <mc:AlternateContent xmlns:mc="http://schemas.openxmlformats.org/markup-compatibility/2006" xmlns:p14="http://schemas.microsoft.com/office/powerpoint/2010/main">
    <mc:Choice Requires="p14">
      <p:transition spd="slow" p14:dur="2000" advTm="67271"/>
    </mc:Choice>
    <mc:Fallback xmlns="">
      <p:transition spd="slow" advTm="6727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845E0A-9AF0-2840-A028-426F567551B4}"/>
              </a:ext>
            </a:extLst>
          </p:cNvPr>
          <p:cNvSpPr>
            <a:spLocks noGrp="1"/>
          </p:cNvSpPr>
          <p:nvPr>
            <p:ph type="body" idx="2"/>
          </p:nvPr>
        </p:nvSpPr>
        <p:spPr>
          <a:xfrm>
            <a:off x="224416" y="270145"/>
            <a:ext cx="6112884" cy="344308"/>
          </a:xfrm>
        </p:spPr>
        <p:txBody>
          <a:bodyPr/>
          <a:lstStyle/>
          <a:p>
            <a:r>
              <a:rPr lang="en-US" sz="2400" b="1" dirty="0">
                <a:solidFill>
                  <a:schemeClr val="tx1"/>
                </a:solidFill>
              </a:rPr>
              <a:t>Trend estimation and Decomposition</a:t>
            </a:r>
          </a:p>
        </p:txBody>
      </p:sp>
      <p:pic>
        <p:nvPicPr>
          <p:cNvPr id="3074" name="Picture 2">
            <a:extLst>
              <a:ext uri="{FF2B5EF4-FFF2-40B4-BE49-F238E27FC236}">
                <a16:creationId xmlns:a16="http://schemas.microsoft.com/office/drawing/2014/main" id="{9FECF276-E60F-D244-8A5A-E2B4F2C90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81618"/>
            <a:ext cx="4487284" cy="30931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C1BC16F-BE9C-5446-B94A-4EA67D2F2654}"/>
              </a:ext>
            </a:extLst>
          </p:cNvPr>
          <p:cNvSpPr txBox="1"/>
          <p:nvPr/>
        </p:nvSpPr>
        <p:spPr>
          <a:xfrm>
            <a:off x="491042" y="4755170"/>
            <a:ext cx="4102100" cy="400110"/>
          </a:xfrm>
          <a:prstGeom prst="rect">
            <a:avLst/>
          </a:prstGeom>
          <a:noFill/>
        </p:spPr>
        <p:txBody>
          <a:bodyPr wrap="square" rtlCol="0">
            <a:spAutoFit/>
          </a:bodyPr>
          <a:lstStyle/>
          <a:p>
            <a:r>
              <a:rPr lang="en-US" dirty="0"/>
              <a:t> </a:t>
            </a:r>
            <a:r>
              <a:rPr lang="en-US" sz="2000" dirty="0"/>
              <a:t>X= Trend + Seasonal + Random</a:t>
            </a:r>
          </a:p>
        </p:txBody>
      </p:sp>
      <p:sp>
        <p:nvSpPr>
          <p:cNvPr id="5" name="Rectangle 4">
            <a:extLst>
              <a:ext uri="{FF2B5EF4-FFF2-40B4-BE49-F238E27FC236}">
                <a16:creationId xmlns:a16="http://schemas.microsoft.com/office/drawing/2014/main" id="{7E73A02D-6C04-6241-AE9A-8F623055D141}"/>
              </a:ext>
            </a:extLst>
          </p:cNvPr>
          <p:cNvSpPr/>
          <p:nvPr/>
        </p:nvSpPr>
        <p:spPr>
          <a:xfrm>
            <a:off x="5048697" y="4755170"/>
            <a:ext cx="3794629" cy="400110"/>
          </a:xfrm>
          <a:prstGeom prst="rect">
            <a:avLst/>
          </a:prstGeom>
        </p:spPr>
        <p:txBody>
          <a:bodyPr wrap="none">
            <a:spAutoFit/>
          </a:bodyPr>
          <a:lstStyle/>
          <a:p>
            <a:r>
              <a:rPr lang="en-US" sz="2000" dirty="0"/>
              <a:t>x = Trend * Seasonal * Random</a:t>
            </a:r>
          </a:p>
        </p:txBody>
      </p:sp>
      <p:pic>
        <p:nvPicPr>
          <p:cNvPr id="3078" name="Picture 6">
            <a:extLst>
              <a:ext uri="{FF2B5EF4-FFF2-40B4-BE49-F238E27FC236}">
                <a16:creationId xmlns:a16="http://schemas.microsoft.com/office/drawing/2014/main" id="{2F213F98-687D-384E-BEE0-E1ADE0D07B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481618"/>
            <a:ext cx="4394928" cy="305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480576"/>
      </p:ext>
    </p:extLst>
  </p:cSld>
  <p:clrMapOvr>
    <a:masterClrMapping/>
  </p:clrMapOvr>
  <mc:AlternateContent xmlns:mc="http://schemas.openxmlformats.org/markup-compatibility/2006" xmlns:p14="http://schemas.microsoft.com/office/powerpoint/2010/main">
    <mc:Choice Requires="p14">
      <p:transition spd="slow" p14:dur="2000" advTm="43903"/>
    </mc:Choice>
    <mc:Fallback xmlns="">
      <p:transition spd="slow" advTm="4390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93E856-42BC-8243-A272-67EE12C4C3EE}"/>
              </a:ext>
            </a:extLst>
          </p:cNvPr>
          <p:cNvSpPr>
            <a:spLocks noGrp="1"/>
          </p:cNvSpPr>
          <p:nvPr>
            <p:ph type="body" idx="2"/>
          </p:nvPr>
        </p:nvSpPr>
        <p:spPr/>
        <p:txBody>
          <a:bodyPr/>
          <a:lstStyle/>
          <a:p>
            <a:r>
              <a:rPr lang="en-US" sz="2400" b="1" dirty="0">
                <a:solidFill>
                  <a:schemeClr val="tx1"/>
                </a:solidFill>
              </a:rPr>
              <a:t>AMRIMA Model Result</a:t>
            </a:r>
          </a:p>
        </p:txBody>
      </p:sp>
      <p:pic>
        <p:nvPicPr>
          <p:cNvPr id="4098" name="Picture 2">
            <a:extLst>
              <a:ext uri="{FF2B5EF4-FFF2-40B4-BE49-F238E27FC236}">
                <a16:creationId xmlns:a16="http://schemas.microsoft.com/office/drawing/2014/main" id="{FCD9FAE5-88DF-8940-95A8-DEEDBBD9C1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68" y="1031731"/>
            <a:ext cx="5707496" cy="38891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9CE2CE-79D1-1442-A874-14CC957F06BD}"/>
              </a:ext>
            </a:extLst>
          </p:cNvPr>
          <p:cNvSpPr txBox="1"/>
          <p:nvPr/>
        </p:nvSpPr>
        <p:spPr>
          <a:xfrm>
            <a:off x="5832764" y="1955466"/>
            <a:ext cx="3185968" cy="4739759"/>
          </a:xfrm>
          <a:prstGeom prst="rect">
            <a:avLst/>
          </a:prstGeom>
          <a:noFill/>
        </p:spPr>
        <p:txBody>
          <a:bodyPr wrap="square" rtlCol="0">
            <a:spAutoFit/>
          </a:bodyPr>
          <a:lstStyle/>
          <a:p>
            <a:pPr marL="285750" indent="-285750">
              <a:buFont typeface="Arial" panose="020B0604020202020204" pitchFamily="34" charset="0"/>
              <a:buChar char="•"/>
            </a:pPr>
            <a:r>
              <a:rPr lang="en-US" sz="2200" dirty="0"/>
              <a:t>RMSE: 898.664</a:t>
            </a:r>
          </a:p>
          <a:p>
            <a:pPr marL="285750" indent="-285750">
              <a:buFont typeface="Arial" panose="020B0604020202020204" pitchFamily="34" charset="0"/>
              <a:buChar char="•"/>
            </a:pPr>
            <a:r>
              <a:rPr lang="en-US" sz="2200" dirty="0"/>
              <a:t>MAPE: 17.35%</a:t>
            </a:r>
          </a:p>
          <a:p>
            <a:pPr marL="285750" indent="-285750">
              <a:buFont typeface="Arial" panose="020B0604020202020204" pitchFamily="34" charset="0"/>
              <a:buChar char="•"/>
            </a:pPr>
            <a:r>
              <a:rPr lang="en-US" sz="2200" dirty="0"/>
              <a:t>First-differenced of Y</a:t>
            </a:r>
          </a:p>
          <a:p>
            <a:pPr marL="285750" indent="-285750">
              <a:buFont typeface="Arial" panose="020B0604020202020204" pitchFamily="34" charset="0"/>
              <a:buChar char="•"/>
            </a:pPr>
            <a:r>
              <a:rPr lang="en-US" sz="2200" dirty="0"/>
              <a:t>Most related to the forecast error of  Y before two days and the yesterday forecast error of Y </a:t>
            </a:r>
          </a:p>
          <a:p>
            <a:pPr marL="285750" indent="-285750">
              <a:buFont typeface="Arial" panose="020B0604020202020204" pitchFamily="34" charset="0"/>
              <a:buChar char="•"/>
            </a:pPr>
            <a:r>
              <a:rPr lang="en-US" sz="2200" dirty="0"/>
              <a:t>Also related to the Y before two days ago</a:t>
            </a:r>
          </a:p>
          <a:p>
            <a:br>
              <a:rPr lang="en-US" sz="2200" dirty="0"/>
            </a:br>
            <a:br>
              <a:rPr lang="en-US" sz="2400" dirty="0"/>
            </a:br>
            <a:endParaRPr lang="en-US" sz="2200"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542FFB5D-9427-DB46-B9CD-D9CEA6A18B1F}"/>
              </a:ext>
            </a:extLst>
          </p:cNvPr>
          <p:cNvPicPr>
            <a:picLocks noChangeAspect="1"/>
          </p:cNvPicPr>
          <p:nvPr/>
        </p:nvPicPr>
        <p:blipFill>
          <a:blip r:embed="rId4"/>
          <a:stretch>
            <a:fillRect/>
          </a:stretch>
        </p:blipFill>
        <p:spPr>
          <a:xfrm>
            <a:off x="474807" y="4920909"/>
            <a:ext cx="5257800" cy="1282700"/>
          </a:xfrm>
          <a:prstGeom prst="rect">
            <a:avLst/>
          </a:prstGeom>
        </p:spPr>
      </p:pic>
    </p:spTree>
    <p:extLst>
      <p:ext uri="{BB962C8B-B14F-4D97-AF65-F5344CB8AC3E}">
        <p14:creationId xmlns:p14="http://schemas.microsoft.com/office/powerpoint/2010/main" val="1603499785"/>
      </p:ext>
    </p:extLst>
  </p:cSld>
  <p:clrMapOvr>
    <a:masterClrMapping/>
  </p:clrMapOvr>
  <mc:AlternateContent xmlns:mc="http://schemas.openxmlformats.org/markup-compatibility/2006" xmlns:p14="http://schemas.microsoft.com/office/powerpoint/2010/main">
    <mc:Choice Requires="p14">
      <p:transition spd="slow" p14:dur="2000" advTm="71604"/>
    </mc:Choice>
    <mc:Fallback xmlns="">
      <p:transition spd="slow" advTm="7160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3CE98-4835-4DB7-8FC7-FBA171A11AB3}"/>
              </a:ext>
            </a:extLst>
          </p:cNvPr>
          <p:cNvSpPr>
            <a:spLocks noGrp="1"/>
          </p:cNvSpPr>
          <p:nvPr>
            <p:ph type="body" idx="1"/>
          </p:nvPr>
        </p:nvSpPr>
        <p:spPr>
          <a:xfrm>
            <a:off x="224416" y="1037455"/>
            <a:ext cx="8829529" cy="1828800"/>
          </a:xfrm>
        </p:spPr>
        <p:txBody>
          <a:bodyPr/>
          <a:lstStyle/>
          <a:p>
            <a:pPr fontAlgn="base"/>
            <a:r>
              <a:rPr lang="en-US" sz="2400" dirty="0"/>
              <a:t>Prophet is an open source software from Facebook and available on R. </a:t>
            </a:r>
          </a:p>
          <a:p>
            <a:pPr lvl="1" fontAlgn="base"/>
            <a:r>
              <a:rPr lang="en-US" sz="2000" dirty="0"/>
              <a:t>It is based on additive model where nonlinear trends are fit with yearly, weekly, and daily seasonality and works well with outliers. </a:t>
            </a:r>
          </a:p>
          <a:p>
            <a:pPr fontAlgn="base"/>
            <a:r>
              <a:rPr lang="en-US" sz="2400" dirty="0"/>
              <a:t>Our sales data has many outliers, especially at the end of the year so that prophet is good to use.</a:t>
            </a:r>
          </a:p>
          <a:p>
            <a:pPr fontAlgn="base"/>
            <a:r>
              <a:rPr lang="en-US" sz="2400" dirty="0"/>
              <a:t>To predict the total sales of the next day, two models are set. </a:t>
            </a:r>
          </a:p>
          <a:p>
            <a:pPr lvl="1" fontAlgn="base"/>
            <a:r>
              <a:rPr lang="en-US" sz="2000" dirty="0"/>
              <a:t>One has the seasonality feature.</a:t>
            </a:r>
          </a:p>
          <a:p>
            <a:pPr lvl="1" fontAlgn="base"/>
            <a:r>
              <a:rPr lang="en-US" sz="2000" dirty="0"/>
              <a:t>The other one does not have the seasonality feature.</a:t>
            </a:r>
          </a:p>
          <a:p>
            <a:endParaRPr lang="en-US" dirty="0"/>
          </a:p>
        </p:txBody>
      </p:sp>
      <p:sp>
        <p:nvSpPr>
          <p:cNvPr id="3" name="Text Placeholder 2">
            <a:extLst>
              <a:ext uri="{FF2B5EF4-FFF2-40B4-BE49-F238E27FC236}">
                <a16:creationId xmlns:a16="http://schemas.microsoft.com/office/drawing/2014/main" id="{09E4FC52-E3B3-4EE0-97DE-F55B62350653}"/>
              </a:ext>
            </a:extLst>
          </p:cNvPr>
          <p:cNvSpPr>
            <a:spLocks noGrp="1"/>
          </p:cNvSpPr>
          <p:nvPr>
            <p:ph type="body" idx="2"/>
          </p:nvPr>
        </p:nvSpPr>
        <p:spPr/>
        <p:txBody>
          <a:bodyPr/>
          <a:lstStyle/>
          <a:p>
            <a:r>
              <a:rPr lang="en-US" sz="2400" b="1" dirty="0">
                <a:solidFill>
                  <a:schemeClr val="tx1"/>
                </a:solidFill>
              </a:rPr>
              <a:t>Prophet Model</a:t>
            </a:r>
          </a:p>
        </p:txBody>
      </p:sp>
    </p:spTree>
    <p:extLst>
      <p:ext uri="{BB962C8B-B14F-4D97-AF65-F5344CB8AC3E}">
        <p14:creationId xmlns:p14="http://schemas.microsoft.com/office/powerpoint/2010/main" val="1200462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FB11D3-28A8-42C3-AD02-9243336819A6}"/>
              </a:ext>
            </a:extLst>
          </p:cNvPr>
          <p:cNvSpPr>
            <a:spLocks noGrp="1"/>
          </p:cNvSpPr>
          <p:nvPr>
            <p:ph type="body" idx="1"/>
          </p:nvPr>
        </p:nvSpPr>
        <p:spPr/>
        <p:txBody>
          <a:bodyPr/>
          <a:lstStyle/>
          <a:p>
            <a:r>
              <a:rPr lang="en-US" sz="2400" b="1" dirty="0">
                <a:solidFill>
                  <a:schemeClr val="tx1"/>
                </a:solidFill>
              </a:rPr>
              <a:t>Prophet Model Result</a:t>
            </a:r>
          </a:p>
        </p:txBody>
      </p:sp>
      <p:sp>
        <p:nvSpPr>
          <p:cNvPr id="4" name="Text Placeholder 3">
            <a:extLst>
              <a:ext uri="{FF2B5EF4-FFF2-40B4-BE49-F238E27FC236}">
                <a16:creationId xmlns:a16="http://schemas.microsoft.com/office/drawing/2014/main" id="{AFB12E96-28A3-4741-86DE-32A0EBBBF8E3}"/>
              </a:ext>
            </a:extLst>
          </p:cNvPr>
          <p:cNvSpPr>
            <a:spLocks noGrp="1"/>
          </p:cNvSpPr>
          <p:nvPr>
            <p:ph type="body" idx="3"/>
          </p:nvPr>
        </p:nvSpPr>
        <p:spPr>
          <a:xfrm>
            <a:off x="730107" y="1053568"/>
            <a:ext cx="3841893" cy="1400945"/>
          </a:xfrm>
        </p:spPr>
        <p:txBody>
          <a:bodyPr/>
          <a:lstStyle/>
          <a:p>
            <a:pPr marL="25400" indent="0" algn="ctr">
              <a:buNone/>
            </a:pPr>
            <a:r>
              <a:rPr lang="en-US" dirty="0"/>
              <a:t>Non-seasonality</a:t>
            </a:r>
          </a:p>
          <a:p>
            <a:pPr marL="25400" indent="0" algn="ctr">
              <a:buNone/>
            </a:pPr>
            <a:r>
              <a:rPr lang="en-US" dirty="0"/>
              <a:t>RMSE: 2586.42</a:t>
            </a:r>
            <a:br>
              <a:rPr lang="en-US" dirty="0"/>
            </a:br>
            <a:endParaRPr lang="en-US" dirty="0"/>
          </a:p>
        </p:txBody>
      </p:sp>
      <p:sp>
        <p:nvSpPr>
          <p:cNvPr id="5" name="Text Placeholder 3">
            <a:extLst>
              <a:ext uri="{FF2B5EF4-FFF2-40B4-BE49-F238E27FC236}">
                <a16:creationId xmlns:a16="http://schemas.microsoft.com/office/drawing/2014/main" id="{56666B79-C598-45DF-8BDC-C3EEE485F135}"/>
              </a:ext>
            </a:extLst>
          </p:cNvPr>
          <p:cNvSpPr txBox="1">
            <a:spLocks/>
          </p:cNvSpPr>
          <p:nvPr/>
        </p:nvSpPr>
        <p:spPr>
          <a:xfrm>
            <a:off x="4785489" y="992858"/>
            <a:ext cx="3841893" cy="140094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2000"/>
              </a:spcBef>
              <a:spcAft>
                <a:spcPts val="0"/>
              </a:spcAft>
              <a:buClr>
                <a:srgbClr val="D6001C"/>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600"/>
              </a:spcBef>
              <a:spcAft>
                <a:spcPts val="0"/>
              </a:spcAft>
              <a:buClr>
                <a:srgbClr val="D6001C"/>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marL="25400" indent="0" algn="ctr">
              <a:buNone/>
            </a:pPr>
            <a:r>
              <a:rPr lang="en-US" dirty="0"/>
              <a:t>Seasonality</a:t>
            </a:r>
          </a:p>
          <a:p>
            <a:pPr marL="25400" indent="0" algn="ctr">
              <a:buNone/>
            </a:pPr>
            <a:r>
              <a:rPr lang="en-US" dirty="0"/>
              <a:t>RMSE: 700.3344</a:t>
            </a:r>
            <a:br>
              <a:rPr lang="en-US" dirty="0"/>
            </a:br>
            <a:endParaRPr lang="en-US" dirty="0"/>
          </a:p>
        </p:txBody>
      </p:sp>
      <p:pic>
        <p:nvPicPr>
          <p:cNvPr id="1026" name="Picture 2">
            <a:extLst>
              <a:ext uri="{FF2B5EF4-FFF2-40B4-BE49-F238E27FC236}">
                <a16:creationId xmlns:a16="http://schemas.microsoft.com/office/drawing/2014/main" id="{5D4F52D8-A479-4EE3-9909-70F3124379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2679992"/>
            <a:ext cx="4095750" cy="2914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C1C5BEF-1DEB-47D8-9116-4C3B35A635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52" y="2590799"/>
            <a:ext cx="4125968" cy="300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591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E3BB88-5AA3-443F-A647-DC82BDD00509}"/>
              </a:ext>
            </a:extLst>
          </p:cNvPr>
          <p:cNvSpPr>
            <a:spLocks noGrp="1"/>
          </p:cNvSpPr>
          <p:nvPr>
            <p:ph type="body" idx="1"/>
          </p:nvPr>
        </p:nvSpPr>
        <p:spPr/>
        <p:txBody>
          <a:bodyPr/>
          <a:lstStyle/>
          <a:p>
            <a:r>
              <a:rPr lang="en-US" sz="2400" b="1" dirty="0">
                <a:solidFill>
                  <a:schemeClr val="tx1"/>
                </a:solidFill>
              </a:rPr>
              <a:t>Prophet Model Evaluation</a:t>
            </a:r>
          </a:p>
        </p:txBody>
      </p:sp>
      <p:sp>
        <p:nvSpPr>
          <p:cNvPr id="4" name="Text Placeholder 3">
            <a:extLst>
              <a:ext uri="{FF2B5EF4-FFF2-40B4-BE49-F238E27FC236}">
                <a16:creationId xmlns:a16="http://schemas.microsoft.com/office/drawing/2014/main" id="{F432CA8C-2B19-4025-96EC-2E88431B6FFF}"/>
              </a:ext>
            </a:extLst>
          </p:cNvPr>
          <p:cNvSpPr>
            <a:spLocks noGrp="1"/>
          </p:cNvSpPr>
          <p:nvPr>
            <p:ph type="body" idx="3"/>
          </p:nvPr>
        </p:nvSpPr>
        <p:spPr>
          <a:xfrm>
            <a:off x="224416" y="1037455"/>
            <a:ext cx="8656348" cy="1828800"/>
          </a:xfrm>
        </p:spPr>
        <p:txBody>
          <a:bodyPr/>
          <a:lstStyle/>
          <a:p>
            <a:pPr marL="25400" indent="0" algn="ctr">
              <a:buNone/>
            </a:pPr>
            <a:r>
              <a:rPr lang="en-US" dirty="0"/>
              <a:t>Seasonality</a:t>
            </a:r>
          </a:p>
          <a:p>
            <a:pPr marL="25400" indent="0" algn="ctr">
              <a:buNone/>
            </a:pPr>
            <a:r>
              <a:rPr lang="en-US" dirty="0"/>
              <a:t>RMSE: 700.3344</a:t>
            </a:r>
          </a:p>
          <a:p>
            <a:pPr marL="25400" indent="0" algn="ctr">
              <a:buNone/>
            </a:pPr>
            <a:r>
              <a:rPr lang="en-US" dirty="0"/>
              <a:t>MAPE: 0.2299826</a:t>
            </a:r>
          </a:p>
        </p:txBody>
      </p:sp>
      <p:pic>
        <p:nvPicPr>
          <p:cNvPr id="2050" name="Picture 2">
            <a:extLst>
              <a:ext uri="{FF2B5EF4-FFF2-40B4-BE49-F238E27FC236}">
                <a16:creationId xmlns:a16="http://schemas.microsoft.com/office/drawing/2014/main" id="{E38B8D59-CEDD-4795-B121-A1AAC5C56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7" y="3267509"/>
            <a:ext cx="8124825"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383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5"/>
          <p:cNvSpPr txBox="1">
            <a:spLocks noGrp="1"/>
          </p:cNvSpPr>
          <p:nvPr>
            <p:ph type="body" idx="2"/>
          </p:nvPr>
        </p:nvSpPr>
        <p:spPr>
          <a:xfrm>
            <a:off x="224416" y="270145"/>
            <a:ext cx="8324645" cy="52571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9EA2A2"/>
              </a:buClr>
              <a:buSzPts val="1800"/>
              <a:buFont typeface="Arial"/>
              <a:buNone/>
            </a:pPr>
            <a:r>
              <a:rPr lang="en-US" sz="2400" b="1" dirty="0">
                <a:solidFill>
                  <a:schemeClr val="tx1"/>
                </a:solidFill>
              </a:rPr>
              <a:t>Data Description &amp; Background</a:t>
            </a:r>
            <a:endParaRPr sz="2400" b="1" dirty="0">
              <a:solidFill>
                <a:schemeClr val="tx1"/>
              </a:solidFill>
            </a:endParaRPr>
          </a:p>
        </p:txBody>
      </p:sp>
      <p:sp>
        <p:nvSpPr>
          <p:cNvPr id="138" name="Google Shape;138;p5"/>
          <p:cNvSpPr txBox="1">
            <a:spLocks noGrp="1"/>
          </p:cNvSpPr>
          <p:nvPr>
            <p:ph type="body" idx="1"/>
          </p:nvPr>
        </p:nvSpPr>
        <p:spPr>
          <a:xfrm>
            <a:off x="224416" y="795863"/>
            <a:ext cx="7927684" cy="3401700"/>
          </a:xfrm>
          <a:prstGeom prst="rect">
            <a:avLst/>
          </a:prstGeom>
          <a:noFill/>
          <a:ln>
            <a:noFill/>
          </a:ln>
        </p:spPr>
        <p:txBody>
          <a:bodyPr spcFirstLastPara="1" wrap="square" lIns="91425" tIns="45700" rIns="91425" bIns="45700" anchor="t" anchorCtr="0">
            <a:noAutofit/>
          </a:bodyPr>
          <a:lstStyle/>
          <a:p>
            <a:pPr marL="225425" marR="0" lvl="1" indent="-225425" algn="l" rtl="0">
              <a:lnSpc>
                <a:spcPct val="100000"/>
              </a:lnSpc>
              <a:spcBef>
                <a:spcPts val="2000"/>
              </a:spcBef>
              <a:spcAft>
                <a:spcPts val="0"/>
              </a:spcAft>
              <a:buClr>
                <a:srgbClr val="D6001C"/>
              </a:buClr>
              <a:buSzPts val="2000"/>
              <a:buFont typeface="Noto Sans Symbols"/>
              <a:buChar char="▪"/>
            </a:pPr>
            <a:r>
              <a:rPr lang="en-US" dirty="0"/>
              <a:t>Data Source</a:t>
            </a:r>
          </a:p>
          <a:p>
            <a:pPr marL="461962" lvl="2" indent="-236537">
              <a:spcBef>
                <a:spcPts val="2000"/>
              </a:spcBef>
            </a:pPr>
            <a:r>
              <a:rPr lang="en-US" altLang="zh-CN" dirty="0"/>
              <a:t>Kaggle Competition:</a:t>
            </a:r>
            <a:r>
              <a:rPr lang="zh-CN" altLang="en-US" dirty="0"/>
              <a:t> </a:t>
            </a:r>
            <a:r>
              <a:rPr lang="en-US" altLang="zh-CN" dirty="0"/>
              <a:t>Predict</a:t>
            </a:r>
            <a:r>
              <a:rPr lang="zh-CN" altLang="en-US" dirty="0"/>
              <a:t> </a:t>
            </a:r>
            <a:r>
              <a:rPr lang="en-US" altLang="zh-CN" dirty="0"/>
              <a:t>Future</a:t>
            </a:r>
            <a:r>
              <a:rPr lang="zh-CN" altLang="en-US" dirty="0"/>
              <a:t> </a:t>
            </a:r>
            <a:r>
              <a:rPr lang="en-US" altLang="zh-CN" dirty="0"/>
              <a:t>Sales</a:t>
            </a:r>
          </a:p>
          <a:p>
            <a:pPr marL="461962" lvl="2" indent="-236537">
              <a:spcBef>
                <a:spcPts val="2000"/>
              </a:spcBef>
            </a:pPr>
            <a:r>
              <a:rPr lang="en-US" altLang="zh-CN" dirty="0"/>
              <a:t>1C Company</a:t>
            </a:r>
            <a:endParaRPr lang="en-US" dirty="0"/>
          </a:p>
          <a:p>
            <a:pPr marL="225425" marR="0" lvl="1" indent="-225425" algn="l" rtl="0">
              <a:lnSpc>
                <a:spcPct val="100000"/>
              </a:lnSpc>
              <a:spcBef>
                <a:spcPts val="2000"/>
              </a:spcBef>
              <a:spcAft>
                <a:spcPts val="0"/>
              </a:spcAft>
              <a:buClr>
                <a:srgbClr val="D6001C"/>
              </a:buClr>
              <a:buSzPts val="2000"/>
              <a:buFont typeface="Noto Sans Symbols"/>
              <a:buChar char="▪"/>
            </a:pPr>
            <a:r>
              <a:rPr lang="en-US" altLang="zh-CN" dirty="0"/>
              <a:t>Goal</a:t>
            </a:r>
          </a:p>
          <a:p>
            <a:pPr marL="461962" lvl="2" indent="-236537">
              <a:spcBef>
                <a:spcPts val="2000"/>
              </a:spcBef>
            </a:pPr>
            <a:r>
              <a:rPr lang="en-US" altLang="zh-CN" dirty="0"/>
              <a:t>Describe</a:t>
            </a:r>
            <a:r>
              <a:rPr lang="zh-CN" altLang="en-US" dirty="0"/>
              <a:t> </a:t>
            </a:r>
            <a:r>
              <a:rPr lang="en-US" altLang="zh-CN" dirty="0"/>
              <a:t>the</a:t>
            </a:r>
            <a:r>
              <a:rPr lang="zh-CN" altLang="en-US" dirty="0"/>
              <a:t> </a:t>
            </a:r>
            <a:r>
              <a:rPr lang="en-US" altLang="zh-CN" dirty="0"/>
              <a:t>daily</a:t>
            </a:r>
            <a:r>
              <a:rPr lang="zh-CN" altLang="en-US" dirty="0"/>
              <a:t> </a:t>
            </a:r>
            <a:r>
              <a:rPr lang="en-US" altLang="zh-CN" dirty="0"/>
              <a:t>total</a:t>
            </a:r>
            <a:r>
              <a:rPr lang="zh-CN" altLang="en-US" dirty="0"/>
              <a:t> </a:t>
            </a:r>
            <a:r>
              <a:rPr lang="en-US" altLang="zh-CN" dirty="0"/>
              <a:t>sales</a:t>
            </a:r>
          </a:p>
          <a:p>
            <a:pPr marL="682625" lvl="2" indent="-225425">
              <a:spcBef>
                <a:spcPts val="2000"/>
              </a:spcBef>
              <a:buSzPts val="2000"/>
              <a:buFont typeface="Noto Sans Symbols"/>
              <a:buChar char="▪"/>
            </a:pPr>
            <a:endParaRPr lang="en-US" altLang="zh-CN" dirty="0"/>
          </a:p>
          <a:p>
            <a:pPr marL="682625" lvl="2" indent="-225425">
              <a:spcBef>
                <a:spcPts val="2000"/>
              </a:spcBef>
              <a:buSzPts val="2000"/>
              <a:buFont typeface="Noto Sans Symbols"/>
              <a:buChar char="▪"/>
            </a:pPr>
            <a:endParaRPr dirty="0"/>
          </a:p>
          <a:p>
            <a:pPr marL="225425" marR="0" lvl="2" indent="0" algn="l" rtl="0">
              <a:lnSpc>
                <a:spcPct val="100000"/>
              </a:lnSpc>
              <a:spcBef>
                <a:spcPts val="2000"/>
              </a:spcBef>
              <a:spcAft>
                <a:spcPts val="0"/>
              </a:spcAft>
              <a:buSzPts val="2400"/>
              <a:buNone/>
            </a:pPr>
            <a:endParaRPr lang="en-US" dirty="0"/>
          </a:p>
          <a:p>
            <a:pPr marL="461962" marR="0" lvl="2" indent="-236537" algn="l" rtl="0">
              <a:lnSpc>
                <a:spcPct val="100000"/>
              </a:lnSpc>
              <a:spcBef>
                <a:spcPts val="2000"/>
              </a:spcBef>
              <a:spcAft>
                <a:spcPts val="0"/>
              </a:spcAft>
              <a:buSzPts val="2400"/>
              <a:buChar char="−"/>
            </a:pPr>
            <a:endParaRPr lang="en-US" dirty="0"/>
          </a:p>
        </p:txBody>
      </p:sp>
      <p:pic>
        <p:nvPicPr>
          <p:cNvPr id="139" name="Google Shape;139;p5"/>
          <p:cNvPicPr preferRelativeResize="0"/>
          <p:nvPr/>
        </p:nvPicPr>
        <p:blipFill>
          <a:blip r:embed="rId3">
            <a:alphaModFix/>
          </a:blip>
          <a:stretch>
            <a:fillRect/>
          </a:stretch>
        </p:blipFill>
        <p:spPr>
          <a:xfrm>
            <a:off x="155575" y="4503223"/>
            <a:ext cx="8839200" cy="1640404"/>
          </a:xfrm>
          <a:prstGeom prst="rect">
            <a:avLst/>
          </a:prstGeom>
          <a:noFill/>
          <a:ln>
            <a:noFill/>
          </a:ln>
        </p:spPr>
      </p:pic>
      <p:sp>
        <p:nvSpPr>
          <p:cNvPr id="3" name="Rectangle 2">
            <a:extLst>
              <a:ext uri="{FF2B5EF4-FFF2-40B4-BE49-F238E27FC236}">
                <a16:creationId xmlns:a16="http://schemas.microsoft.com/office/drawing/2014/main" id="{B6112950-8DFF-B445-B5BC-B4A886A537C7}"/>
              </a:ext>
            </a:extLst>
          </p:cNvPr>
          <p:cNvSpPr/>
          <p:nvPr/>
        </p:nvSpPr>
        <p:spPr>
          <a:xfrm>
            <a:off x="4459629" y="3275112"/>
            <a:ext cx="224742" cy="307777"/>
          </a:xfrm>
          <a:prstGeom prst="rect">
            <a:avLst/>
          </a:prstGeom>
        </p:spPr>
        <p:txBody>
          <a:bodyPr wrap="none">
            <a:spAutoFit/>
          </a:bodyPr>
          <a:lstStyle/>
          <a:p>
            <a:r>
              <a:rPr lang="en-US" dirty="0">
                <a:latin typeface="-webkit-standard"/>
              </a:rPr>
              <a:t>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74288"/>
    </mc:Choice>
    <mc:Fallback xmlns="">
      <p:transition spd="slow" advTm="7428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78AB55-D6CE-4088-A82F-7457B63F4B7F}"/>
              </a:ext>
            </a:extLst>
          </p:cNvPr>
          <p:cNvSpPr>
            <a:spLocks noGrp="1"/>
          </p:cNvSpPr>
          <p:nvPr>
            <p:ph type="body" idx="1"/>
          </p:nvPr>
        </p:nvSpPr>
        <p:spPr/>
        <p:txBody>
          <a:bodyPr/>
          <a:lstStyle/>
          <a:p>
            <a:r>
              <a:rPr lang="en-US" sz="2400" b="1" dirty="0">
                <a:solidFill>
                  <a:schemeClr val="tx1"/>
                </a:solidFill>
              </a:rPr>
              <a:t>Prophet Model Result Analysis</a:t>
            </a:r>
          </a:p>
        </p:txBody>
      </p:sp>
      <p:sp>
        <p:nvSpPr>
          <p:cNvPr id="4" name="Text Placeholder 3">
            <a:extLst>
              <a:ext uri="{FF2B5EF4-FFF2-40B4-BE49-F238E27FC236}">
                <a16:creationId xmlns:a16="http://schemas.microsoft.com/office/drawing/2014/main" id="{358A5C47-7525-4F88-ACAF-0146A925AFFC}"/>
              </a:ext>
            </a:extLst>
          </p:cNvPr>
          <p:cNvSpPr>
            <a:spLocks noGrp="1"/>
          </p:cNvSpPr>
          <p:nvPr>
            <p:ph type="body" idx="3"/>
          </p:nvPr>
        </p:nvSpPr>
        <p:spPr>
          <a:xfrm>
            <a:off x="224416" y="1060039"/>
            <a:ext cx="4056639" cy="4975418"/>
          </a:xfrm>
        </p:spPr>
        <p:txBody>
          <a:bodyPr/>
          <a:lstStyle/>
          <a:p>
            <a:pPr fontAlgn="base"/>
            <a:r>
              <a:rPr lang="en-US" sz="1800" b="1" dirty="0"/>
              <a:t>Trend</a:t>
            </a:r>
          </a:p>
          <a:p>
            <a:pPr lvl="1" fontAlgn="base"/>
            <a:r>
              <a:rPr lang="en-US" sz="1600" dirty="0"/>
              <a:t>Decreased from 2013 to 2014</a:t>
            </a:r>
          </a:p>
          <a:p>
            <a:pPr lvl="1" fontAlgn="base"/>
            <a:r>
              <a:rPr lang="en-US" sz="1600" dirty="0"/>
              <a:t>Increased in the middle of 2014</a:t>
            </a:r>
          </a:p>
          <a:p>
            <a:pPr fontAlgn="base"/>
            <a:r>
              <a:rPr lang="en-US" sz="1800" b="1" dirty="0"/>
              <a:t>Weekly</a:t>
            </a:r>
            <a:r>
              <a:rPr lang="en-US" sz="1800" dirty="0"/>
              <a:t> </a:t>
            </a:r>
          </a:p>
          <a:p>
            <a:pPr lvl="1" fontAlgn="base"/>
            <a:r>
              <a:rPr lang="en-US" sz="1600" dirty="0"/>
              <a:t>Least sales on Monday</a:t>
            </a:r>
          </a:p>
          <a:p>
            <a:pPr lvl="1" fontAlgn="base"/>
            <a:r>
              <a:rPr lang="en-US" sz="1600" dirty="0"/>
              <a:t>Most sales on Saturday</a:t>
            </a:r>
          </a:p>
          <a:p>
            <a:pPr fontAlgn="base"/>
            <a:r>
              <a:rPr lang="en-US" sz="1800" b="1" dirty="0"/>
              <a:t>Yearly</a:t>
            </a:r>
          </a:p>
          <a:p>
            <a:pPr lvl="1" fontAlgn="base"/>
            <a:r>
              <a:rPr lang="en-US" sz="1600" dirty="0"/>
              <a:t>Most sales at the beginning and the end of the year</a:t>
            </a:r>
          </a:p>
          <a:p>
            <a:pPr fontAlgn="base"/>
            <a:r>
              <a:rPr lang="en-US" sz="1800" b="1" dirty="0"/>
              <a:t>Daily</a:t>
            </a:r>
          </a:p>
          <a:p>
            <a:pPr lvl="1" fontAlgn="base"/>
            <a:r>
              <a:rPr lang="en-US" sz="1600" dirty="0"/>
              <a:t>Most sale at 12 am</a:t>
            </a:r>
          </a:p>
        </p:txBody>
      </p:sp>
      <p:pic>
        <p:nvPicPr>
          <p:cNvPr id="3074" name="Picture 2">
            <a:extLst>
              <a:ext uri="{FF2B5EF4-FFF2-40B4-BE49-F238E27FC236}">
                <a16:creationId xmlns:a16="http://schemas.microsoft.com/office/drawing/2014/main" id="{65E0C9A9-8954-4747-BB92-EE6AA2300627}"/>
              </a:ext>
            </a:extLst>
          </p:cNvPr>
          <p:cNvPicPr>
            <a:picLocks noGrp="1" noChangeAspect="1" noChangeArrowheads="1"/>
          </p:cNvPicPr>
          <p:nvPr>
            <p:ph type="pic" idx="2"/>
          </p:nvPr>
        </p:nvPicPr>
        <p:blipFill>
          <a:blip r:embed="rId3">
            <a:extLst>
              <a:ext uri="{28A0092B-C50C-407E-A947-70E740481C1C}">
                <a14:useLocalDpi xmlns:a14="http://schemas.microsoft.com/office/drawing/2010/main" val="0"/>
              </a:ext>
            </a:extLst>
          </a:blip>
          <a:srcRect l="1308" r="1308"/>
          <a:stretch>
            <a:fillRect/>
          </a:stretch>
        </p:blipFill>
        <p:spPr bwMode="auto">
          <a:xfrm>
            <a:off x="4534620" y="973093"/>
            <a:ext cx="4366925" cy="529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954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E0D5E-40D3-394B-A3CC-5126FADD60C7}"/>
              </a:ext>
            </a:extLst>
          </p:cNvPr>
          <p:cNvSpPr>
            <a:spLocks noGrp="1"/>
          </p:cNvSpPr>
          <p:nvPr>
            <p:ph type="body" idx="1"/>
          </p:nvPr>
        </p:nvSpPr>
        <p:spPr/>
        <p:txBody>
          <a:bodyPr/>
          <a:lstStyle/>
          <a:p>
            <a:r>
              <a:rPr lang="en-US" b="1" dirty="0">
                <a:solidFill>
                  <a:schemeClr val="tx1"/>
                </a:solidFill>
              </a:rPr>
              <a:t>LSTM Model</a:t>
            </a:r>
          </a:p>
        </p:txBody>
      </p:sp>
      <p:sp>
        <p:nvSpPr>
          <p:cNvPr id="4" name="Text Placeholder 3">
            <a:extLst>
              <a:ext uri="{FF2B5EF4-FFF2-40B4-BE49-F238E27FC236}">
                <a16:creationId xmlns:a16="http://schemas.microsoft.com/office/drawing/2014/main" id="{F0C4ECF2-4A0A-CA4B-8A10-F2E9ED0F340D}"/>
              </a:ext>
            </a:extLst>
          </p:cNvPr>
          <p:cNvSpPr>
            <a:spLocks noGrp="1"/>
          </p:cNvSpPr>
          <p:nvPr>
            <p:ph type="body" idx="3"/>
          </p:nvPr>
        </p:nvSpPr>
        <p:spPr>
          <a:xfrm>
            <a:off x="224415" y="1037455"/>
            <a:ext cx="8563123" cy="1828800"/>
          </a:xfrm>
        </p:spPr>
        <p:txBody>
          <a:bodyPr/>
          <a:lstStyle/>
          <a:p>
            <a:endParaRPr lang="en-US" sz="2500" dirty="0"/>
          </a:p>
          <a:p>
            <a:r>
              <a:rPr lang="en-US" sz="2500" dirty="0"/>
              <a:t>Long short-term memory is an artificial </a:t>
            </a:r>
            <a:r>
              <a:rPr lang="en-US" sz="2500" b="1" dirty="0"/>
              <a:t>recurrent neural network</a:t>
            </a:r>
            <a:r>
              <a:rPr lang="en-US" sz="2500" dirty="0"/>
              <a:t> architecture with feedback connection.</a:t>
            </a:r>
          </a:p>
          <a:p>
            <a:endParaRPr lang="en-US" sz="2500" dirty="0"/>
          </a:p>
          <a:p>
            <a:endParaRPr lang="en-US" sz="2500" dirty="0"/>
          </a:p>
          <a:p>
            <a:endParaRPr lang="en-US" sz="2500" dirty="0"/>
          </a:p>
          <a:p>
            <a:r>
              <a:rPr lang="en-US" sz="2500" dirty="0"/>
              <a:t>Since our data is the time series data, LSTM is a well-suited method to make predictions of the daily sales.</a:t>
            </a:r>
          </a:p>
        </p:txBody>
      </p:sp>
    </p:spTree>
    <p:extLst>
      <p:ext uri="{BB962C8B-B14F-4D97-AF65-F5344CB8AC3E}">
        <p14:creationId xmlns:p14="http://schemas.microsoft.com/office/powerpoint/2010/main" val="189774927"/>
      </p:ext>
    </p:extLst>
  </p:cSld>
  <p:clrMapOvr>
    <a:masterClrMapping/>
  </p:clrMapOvr>
  <mc:AlternateContent xmlns:mc="http://schemas.openxmlformats.org/markup-compatibility/2006" xmlns:p14="http://schemas.microsoft.com/office/powerpoint/2010/main">
    <mc:Choice Requires="p14">
      <p:transition spd="slow" p14:dur="2000" advTm="27177"/>
    </mc:Choice>
    <mc:Fallback xmlns="">
      <p:transition spd="slow" advTm="2717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EF78FD-365F-D747-B78D-BD9E35BD4711}"/>
              </a:ext>
            </a:extLst>
          </p:cNvPr>
          <p:cNvSpPr>
            <a:spLocks noGrp="1"/>
          </p:cNvSpPr>
          <p:nvPr>
            <p:ph type="body" idx="1"/>
          </p:nvPr>
        </p:nvSpPr>
        <p:spPr/>
        <p:txBody>
          <a:bodyPr/>
          <a:lstStyle/>
          <a:p>
            <a:r>
              <a:rPr lang="en-US" b="1" dirty="0">
                <a:solidFill>
                  <a:schemeClr val="tx1"/>
                </a:solidFill>
              </a:rPr>
              <a:t>LSTM Model</a:t>
            </a:r>
          </a:p>
        </p:txBody>
      </p:sp>
      <p:sp>
        <p:nvSpPr>
          <p:cNvPr id="4" name="Text Placeholder 3">
            <a:extLst>
              <a:ext uri="{FF2B5EF4-FFF2-40B4-BE49-F238E27FC236}">
                <a16:creationId xmlns:a16="http://schemas.microsoft.com/office/drawing/2014/main" id="{451F863A-69FD-D84C-AA96-C907F0CDB817}"/>
              </a:ext>
            </a:extLst>
          </p:cNvPr>
          <p:cNvSpPr>
            <a:spLocks noGrp="1"/>
          </p:cNvSpPr>
          <p:nvPr>
            <p:ph type="body" idx="3"/>
          </p:nvPr>
        </p:nvSpPr>
        <p:spPr>
          <a:xfrm>
            <a:off x="224417" y="1037454"/>
            <a:ext cx="4223598" cy="5146369"/>
          </a:xfrm>
        </p:spPr>
        <p:txBody>
          <a:bodyPr/>
          <a:lstStyle/>
          <a:p>
            <a:pPr marL="25400" indent="0">
              <a:buNone/>
            </a:pPr>
            <a:r>
              <a:rPr lang="en-US" sz="2000" dirty="0"/>
              <a:t>First glance at the time series model:</a:t>
            </a:r>
          </a:p>
          <a:p>
            <a:pPr fontAlgn="base"/>
            <a:r>
              <a:rPr lang="en-US" sz="2000" dirty="0"/>
              <a:t>Daily sales changed significantly, and daily sales are influenced by many  uncertain factors.</a:t>
            </a:r>
          </a:p>
          <a:p>
            <a:pPr fontAlgn="base"/>
            <a:r>
              <a:rPr lang="en-US" sz="2000" dirty="0"/>
              <a:t>Our data started at January 2013, and ended in October 2015.</a:t>
            </a:r>
          </a:p>
          <a:p>
            <a:pPr fontAlgn="base"/>
            <a:r>
              <a:rPr lang="en-US" sz="2000" dirty="0"/>
              <a:t>Annual sales seems to decrease every year.</a:t>
            </a:r>
          </a:p>
          <a:p>
            <a:pPr fontAlgn="base"/>
            <a:r>
              <a:rPr lang="en-US" sz="2000" dirty="0"/>
              <a:t>In the mid of 2015, the performance of the daily sales was the worst.</a:t>
            </a:r>
          </a:p>
          <a:p>
            <a:endParaRPr lang="en-US" dirty="0"/>
          </a:p>
        </p:txBody>
      </p:sp>
      <p:pic>
        <p:nvPicPr>
          <p:cNvPr id="1028" name="Picture 4" descr="https://lh4.googleusercontent.com/ZTT3VlyvkFmmyXGB_uuGFa_W5LUeU-jGR9deKleo_cDEKz3-dyeYxULPkpCLORwICvK_Wn90azipbT78jTioMViHupmqZCj5bYJsiNrh7PSzfeu0mGwJ8eqvAGwnPHoLYjynGgs9BwE">
            <a:extLst>
              <a:ext uri="{FF2B5EF4-FFF2-40B4-BE49-F238E27FC236}">
                <a16:creationId xmlns:a16="http://schemas.microsoft.com/office/drawing/2014/main" id="{02FEC401-62EC-FC45-97B4-5EA0BB046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3074" y="2758698"/>
            <a:ext cx="4893374" cy="2406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812719"/>
      </p:ext>
    </p:extLst>
  </p:cSld>
  <p:clrMapOvr>
    <a:masterClrMapping/>
  </p:clrMapOvr>
  <mc:AlternateContent xmlns:mc="http://schemas.openxmlformats.org/markup-compatibility/2006" xmlns:p14="http://schemas.microsoft.com/office/powerpoint/2010/main">
    <mc:Choice Requires="p14">
      <p:transition spd="slow" p14:dur="2000" advTm="34884"/>
    </mc:Choice>
    <mc:Fallback xmlns="">
      <p:transition spd="slow" advTm="3488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AB9824-5E64-B443-803B-7E1F5848B193}"/>
              </a:ext>
            </a:extLst>
          </p:cNvPr>
          <p:cNvSpPr>
            <a:spLocks noGrp="1"/>
          </p:cNvSpPr>
          <p:nvPr>
            <p:ph type="body" idx="1"/>
          </p:nvPr>
        </p:nvSpPr>
        <p:spPr/>
        <p:txBody>
          <a:bodyPr/>
          <a:lstStyle/>
          <a:p>
            <a:r>
              <a:rPr lang="en-US" b="1" dirty="0">
                <a:solidFill>
                  <a:schemeClr val="tx1"/>
                </a:solidFill>
              </a:rPr>
              <a:t>LSTM Model</a:t>
            </a:r>
          </a:p>
        </p:txBody>
      </p:sp>
      <p:sp>
        <p:nvSpPr>
          <p:cNvPr id="4" name="Text Placeholder 3">
            <a:extLst>
              <a:ext uri="{FF2B5EF4-FFF2-40B4-BE49-F238E27FC236}">
                <a16:creationId xmlns:a16="http://schemas.microsoft.com/office/drawing/2014/main" id="{A5BC45D8-5612-EE44-AB63-301EBB1383C5}"/>
              </a:ext>
            </a:extLst>
          </p:cNvPr>
          <p:cNvSpPr>
            <a:spLocks noGrp="1"/>
          </p:cNvSpPr>
          <p:nvPr>
            <p:ph type="body" idx="3"/>
          </p:nvPr>
        </p:nvSpPr>
        <p:spPr>
          <a:xfrm>
            <a:off x="224417" y="1037455"/>
            <a:ext cx="4812532" cy="5084376"/>
          </a:xfrm>
        </p:spPr>
        <p:txBody>
          <a:bodyPr/>
          <a:lstStyle/>
          <a:p>
            <a:pPr marL="25400" indent="0">
              <a:buNone/>
            </a:pPr>
            <a:r>
              <a:rPr lang="en-US" sz="1800" dirty="0"/>
              <a:t>Create and fit the model…</a:t>
            </a:r>
          </a:p>
          <a:p>
            <a:pPr fontAlgn="base"/>
            <a:r>
              <a:rPr lang="en-US" sz="1800" dirty="0"/>
              <a:t>Create and fit the LSTM network:</a:t>
            </a:r>
          </a:p>
          <a:p>
            <a:pPr lvl="1" fontAlgn="base"/>
            <a:r>
              <a:rPr lang="en-US" sz="1800" dirty="0"/>
              <a:t>Epochs: 60</a:t>
            </a:r>
          </a:p>
          <a:p>
            <a:pPr lvl="1" fontAlgn="base"/>
            <a:r>
              <a:rPr lang="en-US" sz="1800" dirty="0"/>
              <a:t>Batch size: 4</a:t>
            </a:r>
          </a:p>
          <a:p>
            <a:pPr lvl="1" fontAlgn="base"/>
            <a:r>
              <a:rPr lang="en-US" sz="1800" dirty="0"/>
              <a:t>Loss function: mean square error</a:t>
            </a:r>
          </a:p>
          <a:p>
            <a:pPr fontAlgn="base"/>
            <a:r>
              <a:rPr lang="en-US" sz="1800" dirty="0"/>
              <a:t>The best epoch: </a:t>
            </a:r>
          </a:p>
          <a:p>
            <a:pPr lvl="1" fontAlgn="base"/>
            <a:r>
              <a:rPr lang="en-US" sz="1800" dirty="0"/>
              <a:t>The 60th epoch</a:t>
            </a:r>
          </a:p>
          <a:p>
            <a:pPr lvl="1" fontAlgn="base"/>
            <a:r>
              <a:rPr lang="en-US" sz="1800" dirty="0"/>
              <a:t>MSE: 0.0033</a:t>
            </a:r>
          </a:p>
          <a:p>
            <a:endParaRPr lang="en-US" dirty="0"/>
          </a:p>
        </p:txBody>
      </p:sp>
      <p:pic>
        <p:nvPicPr>
          <p:cNvPr id="3074" name="Picture 2" descr="https://lh6.googleusercontent.com/LdPDApuVQRF23q1Ian-PsEdsfSMcl0LsSwZyLANirORO79B3L5CdPlVAd8kD4mlM64rxshN6SNtNjsbUMmT0Ln66KbV3XfRfsRSkKk9l7wNdoBjSRWxy8iVMUPR8VgT4y2nuNAf519U">
            <a:extLst>
              <a:ext uri="{FF2B5EF4-FFF2-40B4-BE49-F238E27FC236}">
                <a16:creationId xmlns:a16="http://schemas.microsoft.com/office/drawing/2014/main" id="{38164BEE-3FFE-9843-ABF0-D44771FFCF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7396" y="1410346"/>
            <a:ext cx="5680413" cy="38323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DD47A0D-B937-664B-B794-5A03EEBC54D8}"/>
              </a:ext>
            </a:extLst>
          </p:cNvPr>
          <p:cNvSpPr/>
          <p:nvPr/>
        </p:nvSpPr>
        <p:spPr>
          <a:xfrm>
            <a:off x="5517396" y="4788976"/>
            <a:ext cx="2479729" cy="45367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7503358"/>
      </p:ext>
    </p:extLst>
  </p:cSld>
  <p:clrMapOvr>
    <a:masterClrMapping/>
  </p:clrMapOvr>
  <mc:AlternateContent xmlns:mc="http://schemas.openxmlformats.org/markup-compatibility/2006" xmlns:p14="http://schemas.microsoft.com/office/powerpoint/2010/main">
    <mc:Choice Requires="p14">
      <p:transition spd="slow" p14:dur="2000" advTm="35558"/>
    </mc:Choice>
    <mc:Fallback xmlns="">
      <p:transition spd="slow" advTm="35558"/>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2AC5BD-045F-4945-A181-B3CDD422DF4A}"/>
              </a:ext>
            </a:extLst>
          </p:cNvPr>
          <p:cNvSpPr>
            <a:spLocks noGrp="1"/>
          </p:cNvSpPr>
          <p:nvPr>
            <p:ph type="body" idx="1"/>
          </p:nvPr>
        </p:nvSpPr>
        <p:spPr/>
        <p:txBody>
          <a:bodyPr/>
          <a:lstStyle/>
          <a:p>
            <a:r>
              <a:rPr lang="en-US" b="1" dirty="0">
                <a:solidFill>
                  <a:schemeClr val="tx1"/>
                </a:solidFill>
              </a:rPr>
              <a:t>LSTM Model</a:t>
            </a:r>
          </a:p>
        </p:txBody>
      </p:sp>
      <p:sp>
        <p:nvSpPr>
          <p:cNvPr id="4" name="Text Placeholder 3">
            <a:extLst>
              <a:ext uri="{FF2B5EF4-FFF2-40B4-BE49-F238E27FC236}">
                <a16:creationId xmlns:a16="http://schemas.microsoft.com/office/drawing/2014/main" id="{411104E3-609D-004C-9233-27B48FBCAD8D}"/>
              </a:ext>
            </a:extLst>
          </p:cNvPr>
          <p:cNvSpPr>
            <a:spLocks noGrp="1"/>
          </p:cNvSpPr>
          <p:nvPr>
            <p:ph type="body" idx="3"/>
          </p:nvPr>
        </p:nvSpPr>
        <p:spPr>
          <a:xfrm>
            <a:off x="224416" y="1037454"/>
            <a:ext cx="6257925" cy="5053379"/>
          </a:xfrm>
        </p:spPr>
        <p:txBody>
          <a:bodyPr/>
          <a:lstStyle/>
          <a:p>
            <a:r>
              <a:rPr lang="en-US" sz="2000" dirty="0"/>
              <a:t>Model Performance…</a:t>
            </a:r>
          </a:p>
          <a:p>
            <a:pPr fontAlgn="base"/>
            <a:r>
              <a:rPr lang="en-US" sz="2000" dirty="0"/>
              <a:t>RMSE: 322.09</a:t>
            </a:r>
          </a:p>
          <a:p>
            <a:pPr lvl="1" fontAlgn="base"/>
            <a:r>
              <a:rPr lang="en-US" sz="2000" dirty="0"/>
              <a:t>Reason: large daily sales figures</a:t>
            </a:r>
          </a:p>
          <a:p>
            <a:pPr fontAlgn="base"/>
            <a:r>
              <a:rPr lang="en-US" sz="2000" dirty="0"/>
              <a:t>MAPE: 0.14</a:t>
            </a:r>
          </a:p>
          <a:p>
            <a:pPr fontAlgn="base"/>
            <a:r>
              <a:rPr lang="en-US" sz="2000" dirty="0"/>
              <a:t>Green Line: predicted data</a:t>
            </a:r>
          </a:p>
          <a:p>
            <a:pPr fontAlgn="base"/>
            <a:r>
              <a:rPr lang="en-US" sz="2000" dirty="0"/>
              <a:t>Blue Line: training data</a:t>
            </a:r>
          </a:p>
          <a:p>
            <a:pPr fontAlgn="base"/>
            <a:r>
              <a:rPr lang="en-US" sz="2000" dirty="0"/>
              <a:t>Orange Line: actual data</a:t>
            </a:r>
          </a:p>
          <a:p>
            <a:pPr fontAlgn="base"/>
            <a:r>
              <a:rPr lang="en-US" sz="2000" dirty="0"/>
              <a:t>It shows that the model can predict the data precisely</a:t>
            </a:r>
          </a:p>
          <a:p>
            <a:pPr fontAlgn="base"/>
            <a:r>
              <a:rPr lang="en-US" sz="2000" dirty="0"/>
              <a:t>Can be optimized in the future work</a:t>
            </a:r>
          </a:p>
          <a:p>
            <a:endParaRPr lang="en-US" dirty="0"/>
          </a:p>
        </p:txBody>
      </p:sp>
      <p:pic>
        <p:nvPicPr>
          <p:cNvPr id="2050" name="Picture 2" descr="https://lh4.googleusercontent.com/VpEEGo7c92F2PHSn4i7gZ9NSnOA5u8PX4m8N2BgYbkKpiFXtXtoL3TYsQrYqzIa2v5jg3fq8iwBw4ytJjpB_WsT9ZIVAmreKo--J58UEh7E3__eEl228pGvlZ2AZ7JzxKKVaJSfMjzw">
            <a:extLst>
              <a:ext uri="{FF2B5EF4-FFF2-40B4-BE49-F238E27FC236}">
                <a16:creationId xmlns:a16="http://schemas.microsoft.com/office/drawing/2014/main" id="{17798804-5E93-9C45-9791-704112B40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2446" y="1239864"/>
            <a:ext cx="4350534" cy="2679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537228"/>
      </p:ext>
    </p:extLst>
  </p:cSld>
  <p:clrMapOvr>
    <a:masterClrMapping/>
  </p:clrMapOvr>
  <mc:AlternateContent xmlns:mc="http://schemas.openxmlformats.org/markup-compatibility/2006" xmlns:p14="http://schemas.microsoft.com/office/powerpoint/2010/main">
    <mc:Choice Requires="p14">
      <p:transition spd="slow" p14:dur="2000" advTm="66809"/>
    </mc:Choice>
    <mc:Fallback xmlns="">
      <p:transition spd="slow" advTm="6680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386296-91CD-2047-B828-3D67CB318F1B}"/>
              </a:ext>
            </a:extLst>
          </p:cNvPr>
          <p:cNvSpPr>
            <a:spLocks noGrp="1"/>
          </p:cNvSpPr>
          <p:nvPr>
            <p:ph type="body" idx="1"/>
          </p:nvPr>
        </p:nvSpPr>
        <p:spPr/>
        <p:txBody>
          <a:bodyPr/>
          <a:lstStyle/>
          <a:p>
            <a:r>
              <a:rPr lang="en-US" sz="2000" b="1" dirty="0">
                <a:solidFill>
                  <a:schemeClr val="tx1"/>
                </a:solidFill>
              </a:rPr>
              <a:t>Conclusion</a:t>
            </a:r>
          </a:p>
        </p:txBody>
      </p:sp>
      <p:sp>
        <p:nvSpPr>
          <p:cNvPr id="4" name="Text Placeholder 3">
            <a:extLst>
              <a:ext uri="{FF2B5EF4-FFF2-40B4-BE49-F238E27FC236}">
                <a16:creationId xmlns:a16="http://schemas.microsoft.com/office/drawing/2014/main" id="{6B3C7C2D-8363-934F-BE7A-FE761A11C969}"/>
              </a:ext>
            </a:extLst>
          </p:cNvPr>
          <p:cNvSpPr>
            <a:spLocks noGrp="1"/>
          </p:cNvSpPr>
          <p:nvPr>
            <p:ph type="body" idx="3"/>
          </p:nvPr>
        </p:nvSpPr>
        <p:spPr>
          <a:xfrm>
            <a:off x="2019217" y="975462"/>
            <a:ext cx="4735042" cy="5115372"/>
          </a:xfrm>
        </p:spPr>
        <p:txBody>
          <a:bodyPr/>
          <a:lstStyle/>
          <a:p>
            <a:pPr algn="just" fontAlgn="base"/>
            <a:r>
              <a:rPr lang="en-US" sz="1200" b="1" dirty="0"/>
              <a:t>Why Arima model has bad performance ?</a:t>
            </a:r>
          </a:p>
          <a:p>
            <a:pPr lvl="1" algn="just" fontAlgn="base"/>
            <a:r>
              <a:rPr lang="en-US" sz="1200" dirty="0"/>
              <a:t>Data must be stationary.</a:t>
            </a:r>
          </a:p>
          <a:p>
            <a:pPr lvl="1" algn="just" fontAlgn="base"/>
            <a:r>
              <a:rPr lang="en-US" sz="1200" dirty="0"/>
              <a:t>The model can just recognize linear relationships.</a:t>
            </a:r>
          </a:p>
          <a:p>
            <a:pPr lvl="1" algn="just" fontAlgn="base"/>
            <a:r>
              <a:rPr lang="en-US" sz="1200" dirty="0"/>
              <a:t>It’s time-consuming to find the best performance.</a:t>
            </a:r>
            <a:endParaRPr lang="en-US" sz="1200" b="1" dirty="0"/>
          </a:p>
          <a:p>
            <a:pPr algn="just" fontAlgn="base"/>
            <a:r>
              <a:rPr lang="en-US" sz="1200" b="1" dirty="0"/>
              <a:t>Why Prophet model has bad performance ?</a:t>
            </a:r>
          </a:p>
          <a:p>
            <a:pPr lvl="1" algn="just" fontAlgn="base"/>
            <a:r>
              <a:rPr lang="en-US" sz="1200" dirty="0"/>
              <a:t>The daily data is not the actual dealing time.</a:t>
            </a:r>
          </a:p>
          <a:p>
            <a:pPr lvl="1" algn="just" fontAlgn="base"/>
            <a:r>
              <a:rPr lang="en-US" sz="1200" dirty="0"/>
              <a:t>The trend does not make the right predict.</a:t>
            </a:r>
          </a:p>
          <a:p>
            <a:pPr lvl="1" algn="just" fontAlgn="base"/>
            <a:r>
              <a:rPr lang="en-US" sz="1200" dirty="0"/>
              <a:t>The large daily sale figure.</a:t>
            </a:r>
          </a:p>
          <a:p>
            <a:pPr algn="just" fontAlgn="base"/>
            <a:r>
              <a:rPr lang="en-US" sz="1200" b="1" dirty="0"/>
              <a:t>Why LSTM model is the best model?</a:t>
            </a:r>
          </a:p>
          <a:p>
            <a:pPr lvl="1" algn="just" fontAlgn="base"/>
            <a:r>
              <a:rPr lang="en-US" sz="1200" dirty="0"/>
              <a:t>There are unknown durations between important events in a time series.</a:t>
            </a:r>
          </a:p>
          <a:p>
            <a:pPr lvl="1" algn="just" fontAlgn="base"/>
            <a:r>
              <a:rPr lang="en-US" sz="1200" dirty="0"/>
              <a:t>Recurrent neural network can train the data better.</a:t>
            </a:r>
          </a:p>
          <a:p>
            <a:pPr marL="508000" lvl="1" indent="0" algn="just" fontAlgn="base">
              <a:buNone/>
            </a:pPr>
            <a:endParaRPr lang="en-US" sz="1200" dirty="0"/>
          </a:p>
          <a:p>
            <a:pPr marL="508000" lvl="1" indent="0" algn="just" fontAlgn="base">
              <a:buNone/>
            </a:pPr>
            <a:endParaRPr lang="en-US" sz="1200" dirty="0"/>
          </a:p>
          <a:p>
            <a:pPr lvl="1" algn="just" fontAlgn="base"/>
            <a:endParaRPr lang="en-US" sz="1200" dirty="0"/>
          </a:p>
          <a:p>
            <a:pPr lvl="1" algn="just" fontAlgn="base"/>
            <a:endParaRPr lang="en-US" sz="800" b="1" dirty="0"/>
          </a:p>
          <a:p>
            <a:pPr lvl="1" algn="just" fontAlgn="base"/>
            <a:endParaRPr lang="en-US" sz="1400" b="1" dirty="0"/>
          </a:p>
          <a:p>
            <a:pPr marL="25400" indent="0" fontAlgn="base">
              <a:buNone/>
            </a:pPr>
            <a:endParaRPr lang="en-US" b="1" dirty="0"/>
          </a:p>
          <a:p>
            <a:endParaRPr lang="en-US" dirty="0"/>
          </a:p>
        </p:txBody>
      </p:sp>
    </p:spTree>
    <p:extLst>
      <p:ext uri="{BB962C8B-B14F-4D97-AF65-F5344CB8AC3E}">
        <p14:creationId xmlns:p14="http://schemas.microsoft.com/office/powerpoint/2010/main" val="905924473"/>
      </p:ext>
    </p:extLst>
  </p:cSld>
  <p:clrMapOvr>
    <a:masterClrMapping/>
  </p:clrMapOvr>
  <mc:AlternateContent xmlns:mc="http://schemas.openxmlformats.org/markup-compatibility/2006" xmlns:p14="http://schemas.microsoft.com/office/powerpoint/2010/main">
    <mc:Choice Requires="p14">
      <p:transition spd="slow" p14:dur="2000" advTm="96513"/>
    </mc:Choice>
    <mc:Fallback xmlns="">
      <p:transition spd="slow" advTm="9651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7549f9460d_0_4"/>
          <p:cNvSpPr txBox="1">
            <a:spLocks noGrp="1"/>
          </p:cNvSpPr>
          <p:nvPr>
            <p:ph type="body" idx="2"/>
          </p:nvPr>
        </p:nvSpPr>
        <p:spPr>
          <a:xfrm>
            <a:off x="224416" y="270145"/>
            <a:ext cx="8324700" cy="525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400" b="1" dirty="0">
                <a:solidFill>
                  <a:schemeClr val="tx1"/>
                </a:solidFill>
              </a:rPr>
              <a:t>Exploratory Data Analysis</a:t>
            </a:r>
            <a:endParaRPr sz="2400" b="1" dirty="0">
              <a:solidFill>
                <a:schemeClr val="tx1"/>
              </a:solidFill>
            </a:endParaRPr>
          </a:p>
          <a:p>
            <a:pPr marL="0" lvl="0" indent="0" algn="l" rtl="0">
              <a:spcBef>
                <a:spcPts val="360"/>
              </a:spcBef>
              <a:spcAft>
                <a:spcPts val="1800"/>
              </a:spcAft>
              <a:buNone/>
            </a:pPr>
            <a:endParaRPr dirty="0"/>
          </a:p>
        </p:txBody>
      </p:sp>
      <p:pic>
        <p:nvPicPr>
          <p:cNvPr id="146" name="Google Shape;146;g7549f9460d_0_4"/>
          <p:cNvPicPr preferRelativeResize="0"/>
          <p:nvPr/>
        </p:nvPicPr>
        <p:blipFill rotWithShape="1">
          <a:blip r:embed="rId3">
            <a:alphaModFix/>
          </a:blip>
          <a:srcRect t="5713"/>
          <a:stretch/>
        </p:blipFill>
        <p:spPr>
          <a:xfrm>
            <a:off x="112200" y="1273175"/>
            <a:ext cx="8919575" cy="4920675"/>
          </a:xfrm>
          <a:prstGeom prst="rect">
            <a:avLst/>
          </a:prstGeom>
          <a:noFill/>
          <a:ln>
            <a:noFill/>
          </a:ln>
        </p:spPr>
      </p:pic>
      <p:sp>
        <p:nvSpPr>
          <p:cNvPr id="147" name="Google Shape;147;g7549f9460d_0_4"/>
          <p:cNvSpPr txBox="1"/>
          <p:nvPr/>
        </p:nvSpPr>
        <p:spPr>
          <a:xfrm>
            <a:off x="-4175" y="766200"/>
            <a:ext cx="7350600" cy="525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kumimoji="0" lang="en-US" sz="1200" b="1" i="0" u="none" strike="noStrike" kern="0" cap="none" spc="0" normalizeH="0" baseline="0" noProof="0">
                <a:ln>
                  <a:noFill/>
                </a:ln>
                <a:solidFill>
                  <a:srgbClr val="000000"/>
                </a:solidFill>
                <a:effectLst/>
                <a:uLnTx/>
                <a:uFillTx/>
                <a:latin typeface="Arial"/>
                <a:cs typeface="Arial"/>
                <a:sym typeface="Arial"/>
              </a:rPr>
              <a:t>Figure 2.1: Total Transaction Quantities of Each Shop</a:t>
            </a:r>
            <a:endParaRPr kumimoji="0" sz="1900" b="1" i="0" u="none" strike="noStrike" kern="0" cap="none" spc="0" normalizeH="0" baseline="0" noProof="0">
              <a:ln>
                <a:noFill/>
              </a:ln>
              <a:solidFill>
                <a:srgbClr val="9EA2A2"/>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Tm="49316"/>
    </mc:Choice>
    <mc:Fallback xmlns="">
      <p:transition spd="slow" advTm="4931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7549f9460d_0_11"/>
          <p:cNvSpPr txBox="1">
            <a:spLocks noGrp="1"/>
          </p:cNvSpPr>
          <p:nvPr>
            <p:ph type="body" idx="1"/>
          </p:nvPr>
        </p:nvSpPr>
        <p:spPr>
          <a:xfrm>
            <a:off x="-4175" y="808854"/>
            <a:ext cx="6258000" cy="449700"/>
          </a:xfrm>
          <a:prstGeom prst="rect">
            <a:avLst/>
          </a:prstGeom>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1200" b="1"/>
              <a:t>Figure 2.2: Count of Distinct Items of Each Shop</a:t>
            </a:r>
            <a:endParaRPr sz="1200" b="1"/>
          </a:p>
          <a:p>
            <a:pPr marL="0" marR="0" lvl="0" indent="0" algn="l" rtl="0">
              <a:lnSpc>
                <a:spcPct val="115000"/>
              </a:lnSpc>
              <a:spcBef>
                <a:spcPts val="0"/>
              </a:spcBef>
              <a:spcAft>
                <a:spcPts val="0"/>
              </a:spcAft>
              <a:buNone/>
            </a:pPr>
            <a:endParaRPr sz="1200" b="1"/>
          </a:p>
        </p:txBody>
      </p:sp>
      <p:sp>
        <p:nvSpPr>
          <p:cNvPr id="154" name="Google Shape;154;g7549f9460d_0_11"/>
          <p:cNvSpPr txBox="1">
            <a:spLocks noGrp="1"/>
          </p:cNvSpPr>
          <p:nvPr>
            <p:ph type="body" idx="2"/>
          </p:nvPr>
        </p:nvSpPr>
        <p:spPr>
          <a:xfrm>
            <a:off x="224416" y="270145"/>
            <a:ext cx="8324700" cy="525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2400" b="1" dirty="0">
                <a:solidFill>
                  <a:schemeClr val="tx1"/>
                </a:solidFill>
              </a:rPr>
              <a:t>Exploratory Data Analysis</a:t>
            </a:r>
            <a:endParaRPr sz="2400" b="1" dirty="0">
              <a:solidFill>
                <a:schemeClr val="tx1"/>
              </a:solidFill>
            </a:endParaRPr>
          </a:p>
          <a:p>
            <a:pPr marL="0" lvl="0" indent="0" algn="l" rtl="0">
              <a:spcBef>
                <a:spcPts val="360"/>
              </a:spcBef>
              <a:spcAft>
                <a:spcPts val="1800"/>
              </a:spcAft>
              <a:buNone/>
            </a:pPr>
            <a:endParaRPr dirty="0"/>
          </a:p>
        </p:txBody>
      </p:sp>
      <p:pic>
        <p:nvPicPr>
          <p:cNvPr id="155" name="Google Shape;155;g7549f9460d_0_11"/>
          <p:cNvPicPr preferRelativeResize="0"/>
          <p:nvPr/>
        </p:nvPicPr>
        <p:blipFill rotWithShape="1">
          <a:blip r:embed="rId3">
            <a:alphaModFix/>
          </a:blip>
          <a:srcRect t="8256"/>
          <a:stretch/>
        </p:blipFill>
        <p:spPr>
          <a:xfrm>
            <a:off x="155575" y="1837687"/>
            <a:ext cx="8839199" cy="318262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46239"/>
    </mc:Choice>
    <mc:Fallback xmlns="">
      <p:transition spd="slow" advTm="4623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7549f9460d_0_42"/>
          <p:cNvSpPr txBox="1"/>
          <p:nvPr/>
        </p:nvSpPr>
        <p:spPr>
          <a:xfrm>
            <a:off x="-4175" y="795750"/>
            <a:ext cx="3361500" cy="541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200" b="1" i="0" u="none" strike="noStrike" kern="0" cap="none" spc="0" normalizeH="0" baseline="0" noProof="0">
                <a:ln>
                  <a:noFill/>
                </a:ln>
                <a:solidFill>
                  <a:srgbClr val="000000"/>
                </a:solidFill>
                <a:effectLst/>
                <a:uLnTx/>
                <a:uFillTx/>
                <a:latin typeface="Arial"/>
                <a:cs typeface="Arial"/>
                <a:sym typeface="Arial"/>
              </a:rPr>
              <a:t>Figure 2.3: Best-Sold Item of Each Shop</a:t>
            </a:r>
            <a:endParaRPr kumimoji="0" sz="1200" b="1"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endParaRPr kumimoji="0" sz="1200" b="1" i="0" u="none" strike="noStrike" kern="0" cap="none" spc="0" normalizeH="0" baseline="0" noProof="0">
              <a:ln>
                <a:noFill/>
              </a:ln>
              <a:solidFill>
                <a:srgbClr val="000000"/>
              </a:solidFill>
              <a:effectLst/>
              <a:uLnTx/>
              <a:uFillTx/>
              <a:latin typeface="Arial"/>
              <a:cs typeface="Arial"/>
              <a:sym typeface="Arial"/>
            </a:endParaRPr>
          </a:p>
        </p:txBody>
      </p:sp>
      <p:pic>
        <p:nvPicPr>
          <p:cNvPr id="162" name="Google Shape;162;g7549f9460d_0_42"/>
          <p:cNvPicPr preferRelativeResize="0"/>
          <p:nvPr/>
        </p:nvPicPr>
        <p:blipFill>
          <a:blip r:embed="rId3">
            <a:alphaModFix/>
          </a:blip>
          <a:stretch>
            <a:fillRect/>
          </a:stretch>
        </p:blipFill>
        <p:spPr>
          <a:xfrm>
            <a:off x="1643199" y="1137025"/>
            <a:ext cx="5863975" cy="5190750"/>
          </a:xfrm>
          <a:prstGeom prst="rect">
            <a:avLst/>
          </a:prstGeom>
          <a:noFill/>
          <a:ln>
            <a:noFill/>
          </a:ln>
        </p:spPr>
      </p:pic>
      <p:sp>
        <p:nvSpPr>
          <p:cNvPr id="163" name="Google Shape;163;g7549f9460d_0_42"/>
          <p:cNvSpPr txBox="1">
            <a:spLocks noGrp="1"/>
          </p:cNvSpPr>
          <p:nvPr>
            <p:ph type="body" idx="2"/>
          </p:nvPr>
        </p:nvSpPr>
        <p:spPr>
          <a:xfrm>
            <a:off x="224416" y="270145"/>
            <a:ext cx="8324700" cy="525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400" b="1" dirty="0">
                <a:solidFill>
                  <a:schemeClr val="tx1"/>
                </a:solidFill>
              </a:rPr>
              <a:t>Exploratory Data Analysis</a:t>
            </a:r>
            <a:endParaRPr sz="2400" b="1" dirty="0">
              <a:solidFill>
                <a:schemeClr val="tx1"/>
              </a:solidFill>
            </a:endParaRPr>
          </a:p>
          <a:p>
            <a:pPr marL="0" lvl="0" indent="0" algn="l" rtl="0">
              <a:spcBef>
                <a:spcPts val="360"/>
              </a:spcBef>
              <a:spcAft>
                <a:spcPts val="180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40066"/>
    </mc:Choice>
    <mc:Fallback xmlns="">
      <p:transition spd="slow" advTm="4006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7549f9460d_0_18"/>
          <p:cNvSpPr txBox="1">
            <a:spLocks noGrp="1"/>
          </p:cNvSpPr>
          <p:nvPr>
            <p:ph type="body" idx="2"/>
          </p:nvPr>
        </p:nvSpPr>
        <p:spPr>
          <a:xfrm>
            <a:off x="1" y="848525"/>
            <a:ext cx="5100300" cy="525600"/>
          </a:xfrm>
          <a:prstGeom prst="rect">
            <a:avLst/>
          </a:prstGeom>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1200" b="1">
                <a:solidFill>
                  <a:schemeClr val="dk1"/>
                </a:solidFill>
              </a:rPr>
              <a:t>Figure 2.4: Count of Distinct Categories of Each Shop</a:t>
            </a:r>
            <a:endParaRPr sz="1200" b="1">
              <a:solidFill>
                <a:schemeClr val="dk1"/>
              </a:solidFill>
            </a:endParaRPr>
          </a:p>
          <a:p>
            <a:pPr marL="0" lvl="0" indent="0" algn="l" rtl="0">
              <a:spcBef>
                <a:spcPts val="360"/>
              </a:spcBef>
              <a:spcAft>
                <a:spcPts val="1800"/>
              </a:spcAft>
              <a:buNone/>
            </a:pPr>
            <a:endParaRPr sz="1100">
              <a:solidFill>
                <a:schemeClr val="dk1"/>
              </a:solidFill>
            </a:endParaRPr>
          </a:p>
        </p:txBody>
      </p:sp>
      <p:sp>
        <p:nvSpPr>
          <p:cNvPr id="171" name="Google Shape;171;g7549f9460d_0_18"/>
          <p:cNvSpPr txBox="1">
            <a:spLocks noGrp="1"/>
          </p:cNvSpPr>
          <p:nvPr>
            <p:ph type="body" idx="2"/>
          </p:nvPr>
        </p:nvSpPr>
        <p:spPr>
          <a:xfrm>
            <a:off x="224416" y="270145"/>
            <a:ext cx="8324700" cy="525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400" b="1" dirty="0">
                <a:solidFill>
                  <a:schemeClr val="tx1"/>
                </a:solidFill>
              </a:rPr>
              <a:t>Exploratory Data Analysis</a:t>
            </a:r>
            <a:endParaRPr sz="2400" b="1" dirty="0">
              <a:solidFill>
                <a:schemeClr val="tx1"/>
              </a:solidFill>
            </a:endParaRPr>
          </a:p>
          <a:p>
            <a:pPr marL="0" lvl="0" indent="0" algn="l" rtl="0">
              <a:spcBef>
                <a:spcPts val="360"/>
              </a:spcBef>
              <a:spcAft>
                <a:spcPts val="1800"/>
              </a:spcAft>
              <a:buNone/>
            </a:pPr>
            <a:endParaRPr dirty="0"/>
          </a:p>
        </p:txBody>
      </p:sp>
      <p:pic>
        <p:nvPicPr>
          <p:cNvPr id="1028" name="Picture 4">
            <a:extLst>
              <a:ext uri="{FF2B5EF4-FFF2-40B4-BE49-F238E27FC236}">
                <a16:creationId xmlns:a16="http://schemas.microsoft.com/office/drawing/2014/main" id="{CA9D0C12-FBBE-0C4B-943A-35BE93678C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0" t="3939"/>
          <a:stretch/>
        </p:blipFill>
        <p:spPr bwMode="auto">
          <a:xfrm>
            <a:off x="1140180" y="1111326"/>
            <a:ext cx="5554131" cy="52032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29574"/>
    </mc:Choice>
    <mc:Fallback xmlns="">
      <p:transition spd="slow" advTm="2957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7549f9460d_0_28"/>
          <p:cNvSpPr txBox="1">
            <a:spLocks noGrp="1"/>
          </p:cNvSpPr>
          <p:nvPr>
            <p:ph type="body" idx="2"/>
          </p:nvPr>
        </p:nvSpPr>
        <p:spPr>
          <a:xfrm>
            <a:off x="22300" y="777875"/>
            <a:ext cx="6499200" cy="525600"/>
          </a:xfrm>
          <a:prstGeom prst="rect">
            <a:avLst/>
          </a:prstGeom>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1200" b="1">
                <a:solidFill>
                  <a:schemeClr val="dk1"/>
                </a:solidFill>
              </a:rPr>
              <a:t>Figure 2.5: Count of items sold of Each Category in Each Shop</a:t>
            </a:r>
            <a:endParaRPr sz="1200" b="1">
              <a:solidFill>
                <a:schemeClr val="dk1"/>
              </a:solidFill>
            </a:endParaRPr>
          </a:p>
          <a:p>
            <a:pPr marL="0" lvl="0" indent="0" algn="l" rtl="0">
              <a:spcBef>
                <a:spcPts val="360"/>
              </a:spcBef>
              <a:spcAft>
                <a:spcPts val="1800"/>
              </a:spcAft>
              <a:buNone/>
            </a:pPr>
            <a:endParaRPr/>
          </a:p>
        </p:txBody>
      </p:sp>
      <p:pic>
        <p:nvPicPr>
          <p:cNvPr id="178" name="Google Shape;178;g7549f9460d_0_28"/>
          <p:cNvPicPr preferRelativeResize="0"/>
          <p:nvPr/>
        </p:nvPicPr>
        <p:blipFill>
          <a:blip r:embed="rId3">
            <a:alphaModFix/>
          </a:blip>
          <a:stretch>
            <a:fillRect/>
          </a:stretch>
        </p:blipFill>
        <p:spPr>
          <a:xfrm>
            <a:off x="282651" y="1184114"/>
            <a:ext cx="8585050" cy="5019830"/>
          </a:xfrm>
          <a:prstGeom prst="rect">
            <a:avLst/>
          </a:prstGeom>
          <a:noFill/>
          <a:ln>
            <a:noFill/>
          </a:ln>
        </p:spPr>
      </p:pic>
      <p:sp>
        <p:nvSpPr>
          <p:cNvPr id="179" name="Google Shape;179;g7549f9460d_0_28"/>
          <p:cNvSpPr txBox="1">
            <a:spLocks noGrp="1"/>
          </p:cNvSpPr>
          <p:nvPr>
            <p:ph type="body" idx="2"/>
          </p:nvPr>
        </p:nvSpPr>
        <p:spPr>
          <a:xfrm>
            <a:off x="224416" y="270145"/>
            <a:ext cx="8324700" cy="525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400" b="1" dirty="0">
                <a:solidFill>
                  <a:schemeClr val="tx1"/>
                </a:solidFill>
              </a:rPr>
              <a:t>Exploratory Data Analysis</a:t>
            </a:r>
            <a:endParaRPr sz="2400" b="1" dirty="0">
              <a:solidFill>
                <a:schemeClr val="tx1"/>
              </a:solidFill>
            </a:endParaRPr>
          </a:p>
          <a:p>
            <a:pPr marL="0" lvl="0" indent="0" algn="l" rtl="0">
              <a:spcBef>
                <a:spcPts val="360"/>
              </a:spcBef>
              <a:spcAft>
                <a:spcPts val="1800"/>
              </a:spcAft>
              <a:buNone/>
            </a:pPr>
            <a:endParaRPr dirty="0"/>
          </a:p>
        </p:txBody>
      </p:sp>
    </p:spTree>
    <p:extLst>
      <p:ext uri="{BB962C8B-B14F-4D97-AF65-F5344CB8AC3E}">
        <p14:creationId xmlns:p14="http://schemas.microsoft.com/office/powerpoint/2010/main" val="1143208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7549f9460d_0_35"/>
          <p:cNvSpPr txBox="1">
            <a:spLocks noGrp="1"/>
          </p:cNvSpPr>
          <p:nvPr>
            <p:ph type="body" idx="2"/>
          </p:nvPr>
        </p:nvSpPr>
        <p:spPr>
          <a:xfrm>
            <a:off x="0" y="777875"/>
            <a:ext cx="8569500" cy="525600"/>
          </a:xfrm>
          <a:prstGeom prst="rect">
            <a:avLst/>
          </a:prstGeom>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1200" b="1">
                <a:solidFill>
                  <a:schemeClr val="dk1"/>
                </a:solidFill>
              </a:rPr>
              <a:t>Figure 2.6: Sales of Each Category </a:t>
            </a:r>
            <a:endParaRPr sz="1200" b="1">
              <a:solidFill>
                <a:schemeClr val="dk1"/>
              </a:solidFill>
            </a:endParaRPr>
          </a:p>
          <a:p>
            <a:pPr marL="0" lvl="0" indent="0" algn="l" rtl="0">
              <a:spcBef>
                <a:spcPts val="360"/>
              </a:spcBef>
              <a:spcAft>
                <a:spcPts val="1800"/>
              </a:spcAft>
              <a:buNone/>
            </a:pPr>
            <a:endParaRPr/>
          </a:p>
        </p:txBody>
      </p:sp>
      <p:pic>
        <p:nvPicPr>
          <p:cNvPr id="186" name="Google Shape;186;g7549f9460d_0_35"/>
          <p:cNvPicPr preferRelativeResize="0"/>
          <p:nvPr/>
        </p:nvPicPr>
        <p:blipFill rotWithShape="1">
          <a:blip r:embed="rId3">
            <a:alphaModFix/>
          </a:blip>
          <a:srcRect t="6454"/>
          <a:stretch/>
        </p:blipFill>
        <p:spPr>
          <a:xfrm>
            <a:off x="244638" y="1551475"/>
            <a:ext cx="8661075" cy="3755050"/>
          </a:xfrm>
          <a:prstGeom prst="rect">
            <a:avLst/>
          </a:prstGeom>
          <a:noFill/>
          <a:ln>
            <a:noFill/>
          </a:ln>
        </p:spPr>
      </p:pic>
      <p:sp>
        <p:nvSpPr>
          <p:cNvPr id="187" name="Google Shape;187;g7549f9460d_0_35"/>
          <p:cNvSpPr txBox="1">
            <a:spLocks noGrp="1"/>
          </p:cNvSpPr>
          <p:nvPr>
            <p:ph type="body" idx="2"/>
          </p:nvPr>
        </p:nvSpPr>
        <p:spPr>
          <a:xfrm>
            <a:off x="224416" y="270145"/>
            <a:ext cx="8324700" cy="525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400" b="1" dirty="0">
                <a:solidFill>
                  <a:schemeClr val="tx1"/>
                </a:solidFill>
              </a:rPr>
              <a:t>Exploratory Data Analysis</a:t>
            </a:r>
            <a:endParaRPr sz="2400" b="1" dirty="0">
              <a:solidFill>
                <a:schemeClr val="tx1"/>
              </a:solidFill>
            </a:endParaRPr>
          </a:p>
          <a:p>
            <a:pPr marL="0" lvl="0" indent="0" algn="l" rtl="0">
              <a:spcBef>
                <a:spcPts val="360"/>
              </a:spcBef>
              <a:spcAft>
                <a:spcPts val="18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7549f9460d_0_49"/>
          <p:cNvSpPr txBox="1">
            <a:spLocks noGrp="1"/>
          </p:cNvSpPr>
          <p:nvPr>
            <p:ph type="body" idx="2"/>
          </p:nvPr>
        </p:nvSpPr>
        <p:spPr>
          <a:xfrm>
            <a:off x="-9" y="777870"/>
            <a:ext cx="8324700" cy="525600"/>
          </a:xfrm>
          <a:prstGeom prst="rect">
            <a:avLst/>
          </a:prstGeom>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1200" b="1">
                <a:solidFill>
                  <a:schemeClr val="dk1"/>
                </a:solidFill>
              </a:rPr>
              <a:t>Figure 2.7: Monthly Total Sales Per Year</a:t>
            </a:r>
            <a:endParaRPr sz="1200" b="1">
              <a:solidFill>
                <a:schemeClr val="dk1"/>
              </a:solidFill>
            </a:endParaRPr>
          </a:p>
          <a:p>
            <a:pPr marL="0" marR="0" lvl="0" indent="0" algn="l" rtl="0">
              <a:lnSpc>
                <a:spcPct val="115000"/>
              </a:lnSpc>
              <a:spcBef>
                <a:spcPts val="0"/>
              </a:spcBef>
              <a:spcAft>
                <a:spcPts val="0"/>
              </a:spcAft>
              <a:buNone/>
            </a:pPr>
            <a:endParaRPr sz="1200" b="1">
              <a:solidFill>
                <a:schemeClr val="dk1"/>
              </a:solidFill>
            </a:endParaRPr>
          </a:p>
        </p:txBody>
      </p:sp>
      <p:pic>
        <p:nvPicPr>
          <p:cNvPr id="194" name="Google Shape;194;g7549f9460d_0_49"/>
          <p:cNvPicPr preferRelativeResize="0"/>
          <p:nvPr/>
        </p:nvPicPr>
        <p:blipFill rotWithShape="1">
          <a:blip r:embed="rId3">
            <a:alphaModFix/>
          </a:blip>
          <a:srcRect t="4888"/>
          <a:stretch/>
        </p:blipFill>
        <p:spPr>
          <a:xfrm>
            <a:off x="224425" y="1114744"/>
            <a:ext cx="8760476" cy="4816806"/>
          </a:xfrm>
          <a:prstGeom prst="rect">
            <a:avLst/>
          </a:prstGeom>
          <a:noFill/>
          <a:ln>
            <a:noFill/>
          </a:ln>
        </p:spPr>
      </p:pic>
      <p:sp>
        <p:nvSpPr>
          <p:cNvPr id="195" name="Google Shape;195;g7549f9460d_0_49"/>
          <p:cNvSpPr txBox="1">
            <a:spLocks noGrp="1"/>
          </p:cNvSpPr>
          <p:nvPr>
            <p:ph type="body" idx="2"/>
          </p:nvPr>
        </p:nvSpPr>
        <p:spPr>
          <a:xfrm>
            <a:off x="224416" y="270145"/>
            <a:ext cx="8324700" cy="525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400" b="1" dirty="0">
                <a:solidFill>
                  <a:schemeClr val="tx1"/>
                </a:solidFill>
              </a:rPr>
              <a:t>Exploratory Data Analysis</a:t>
            </a:r>
            <a:endParaRPr sz="2400" b="1" dirty="0">
              <a:solidFill>
                <a:schemeClr val="tx1"/>
              </a:solidFill>
            </a:endParaRPr>
          </a:p>
          <a:p>
            <a:pPr marL="0" marR="0" lvl="0" indent="0" algn="l" rtl="0">
              <a:lnSpc>
                <a:spcPct val="115000"/>
              </a:lnSpc>
              <a:spcBef>
                <a:spcPts val="0"/>
              </a:spcBef>
              <a:spcAft>
                <a:spcPts val="0"/>
              </a:spcAft>
              <a:buNone/>
            </a:pPr>
            <a:endParaRPr sz="1200" b="1" dirty="0">
              <a:solidFill>
                <a:schemeClr val="dk1"/>
              </a:solidFill>
            </a:endParaRPr>
          </a:p>
        </p:txBody>
      </p:sp>
    </p:spTree>
  </p:cSld>
  <p:clrMapOvr>
    <a:masterClrMapping/>
  </p:clrMapOvr>
</p:sld>
</file>

<file path=ppt/theme/theme1.xml><?xml version="1.0" encoding="utf-8"?>
<a:theme xmlns:a="http://schemas.openxmlformats.org/drawingml/2006/main" name="Office Theme">
  <a:themeElements>
    <a:clrScheme name="2015TemplateColors">
      <a:dk1>
        <a:srgbClr val="000000"/>
      </a:dk1>
      <a:lt1>
        <a:srgbClr val="FFFFFF"/>
      </a:lt1>
      <a:dk2>
        <a:srgbClr val="323232"/>
      </a:dk2>
      <a:lt2>
        <a:srgbClr val="EEECE1"/>
      </a:lt2>
      <a:accent1>
        <a:srgbClr val="D00016"/>
      </a:accent1>
      <a:accent2>
        <a:srgbClr val="32323C"/>
      </a:accent2>
      <a:accent3>
        <a:srgbClr val="B9B5AD"/>
      </a:accent3>
      <a:accent4>
        <a:srgbClr val="325A9C"/>
      </a:accent4>
      <a:accent5>
        <a:srgbClr val="EFE793"/>
      </a:accent5>
      <a:accent6>
        <a:srgbClr val="2F3C6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TotalTime>
  <Words>1257</Words>
  <Application>Microsoft Macintosh PowerPoint</Application>
  <PresentationFormat>On-screen Show (4:3)</PresentationFormat>
  <Paragraphs>157</Paragraphs>
  <Slides>25</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-webkit-standard</vt:lpstr>
      <vt:lpstr>Noto Sans Symbols</vt:lpstr>
      <vt:lpstr>Arial</vt:lpstr>
      <vt:lpstr>Calibri</vt:lpstr>
      <vt:lpstr>Office Theme</vt:lpstr>
      <vt:lpstr>Predictive Modeling Project: Time Series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Slide  Two Line Max</dc:title>
  <dc:creator>Trish Galvin</dc:creator>
  <cp:lastModifiedBy>盖柏葶</cp:lastModifiedBy>
  <cp:revision>26</cp:revision>
  <dcterms:created xsi:type="dcterms:W3CDTF">2015-02-27T15:34:19Z</dcterms:created>
  <dcterms:modified xsi:type="dcterms:W3CDTF">2020-05-23T23:52:57Z</dcterms:modified>
</cp:coreProperties>
</file>