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616" r:id="rId2"/>
    <p:sldId id="681" r:id="rId3"/>
    <p:sldId id="609" r:id="rId4"/>
    <p:sldId id="682" r:id="rId5"/>
    <p:sldId id="684" r:id="rId6"/>
    <p:sldId id="699" r:id="rId7"/>
    <p:sldId id="686" r:id="rId8"/>
    <p:sldId id="687" r:id="rId9"/>
    <p:sldId id="688" r:id="rId10"/>
    <p:sldId id="689" r:id="rId11"/>
    <p:sldId id="691" r:id="rId12"/>
    <p:sldId id="692" r:id="rId13"/>
    <p:sldId id="695" r:id="rId14"/>
    <p:sldId id="694" r:id="rId15"/>
    <p:sldId id="696" r:id="rId16"/>
    <p:sldId id="697" r:id="rId17"/>
    <p:sldId id="698" r:id="rId18"/>
    <p:sldId id="6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F28234"/>
    <a:srgbClr val="FFE699"/>
    <a:srgbClr val="4472C4"/>
    <a:srgbClr val="0562C1"/>
    <a:srgbClr val="FFFFFF"/>
    <a:srgbClr val="C3DDB2"/>
    <a:srgbClr val="F78536"/>
    <a:srgbClr val="0563C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4" autoAdjust="0"/>
    <p:restoredTop sz="71620" autoAdjust="0"/>
  </p:normalViewPr>
  <p:slideViewPr>
    <p:cSldViewPr snapToGrid="0" snapToObjects="1">
      <p:cViewPr varScale="1">
        <p:scale>
          <a:sx n="81" d="100"/>
          <a:sy n="81" d="100"/>
        </p:scale>
        <p:origin x="1696" y="192"/>
      </p:cViewPr>
      <p:guideLst/>
    </p:cSldViewPr>
  </p:slideViewPr>
  <p:outlineViewPr>
    <p:cViewPr>
      <p:scale>
        <a:sx n="33" d="100"/>
        <a:sy n="33" d="100"/>
      </p:scale>
      <p:origin x="0" y="-21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4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D60ED-AF16-D343-B53E-F81CCAA0788A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B0EF0-6DB4-ED40-938A-B67A63225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0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02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46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49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79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08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98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94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5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09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80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93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8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25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2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89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6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63847-543A-F943-9E6A-2A1CF7E163D7}" type="datetime1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6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56BF1F-5A1B-AC4C-A25C-54F377AD12C3}" type="datetime1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2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740993-8281-634E-937E-D547AAC9A602}" type="datetime1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248DA0-2577-194A-90F6-778D6B860194}" type="datetime1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3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CD6178-1B60-4D42-A674-AAC0BD563324}" type="datetime1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DA144-0A7C-B045-8601-AE0294B1AEC8}" type="datetime1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1ED400-FE85-284C-B0D0-58F26E69E228}" type="datetime1">
              <a:rPr lang="en-US" smtClean="0"/>
              <a:t>8/5/18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0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56E468-1FB6-6F4D-A3C8-8E6573306455}" type="datetime1">
              <a:rPr lang="en-US" smtClean="0"/>
              <a:t>8/5/18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C00462-E7DB-FD47-BEF2-461A371DF673}" type="datetime1">
              <a:rPr lang="en-US" smtClean="0"/>
              <a:t>8/5/18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EACD3E-663C-5E44-AD32-CEECCEF78D66}" type="datetime1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08A60E-CF8B-E943-BEB6-3BA44568CC45}" type="datetime1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898989"/>
                </a:solidFill>
              </a:defRPr>
            </a:lvl1pPr>
          </a:lstStyle>
          <a:p>
            <a:fld id="{C44FEAB4-1716-9148-8DFB-A4F8EC93D18B}" type="datetime1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898989"/>
                </a:solidFill>
              </a:defRPr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•"/>
        <a:defRPr sz="3200" kern="1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–"/>
        <a:defRPr sz="28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–"/>
        <a:defRPr sz="20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»"/>
        <a:defRPr sz="20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12.emf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371" y="1843993"/>
            <a:ext cx="10801258" cy="1470025"/>
          </a:xfrm>
        </p:spPr>
        <p:txBody>
          <a:bodyPr/>
          <a:lstStyle/>
          <a:p>
            <a:r>
              <a:rPr lang="en-US" altLang="zh-CN" sz="4000" dirty="0"/>
              <a:t>GEN</a:t>
            </a:r>
            <a:r>
              <a:rPr lang="en-US" altLang="zh-CN" sz="4000" dirty="0" smtClean="0"/>
              <a:t>:</a:t>
            </a:r>
            <a:r>
              <a:rPr lang="zh-CN" altLang="en-US" sz="4000" dirty="0" smtClean="0"/>
              <a:t> </a:t>
            </a:r>
            <a:r>
              <a:rPr lang="en-US" altLang="zh-CN" sz="4000" dirty="0" smtClean="0">
                <a:solidFill>
                  <a:srgbClr val="0562C1"/>
                </a:solidFill>
              </a:rPr>
              <a:t>A GPU-Accelerated Elastic Framework for</a:t>
            </a:r>
            <a:r>
              <a:rPr lang="zh-CN" altLang="en-US" sz="4000" dirty="0" smtClean="0">
                <a:solidFill>
                  <a:srgbClr val="0562C1"/>
                </a:solidFill>
              </a:rPr>
              <a:t> </a:t>
            </a:r>
            <a:r>
              <a:rPr lang="en-US" altLang="zh-CN" sz="4000" dirty="0" smtClean="0">
                <a:solidFill>
                  <a:srgbClr val="0562C1"/>
                </a:solidFill>
              </a:rPr>
              <a:t>NFV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50491"/>
            <a:ext cx="8534400" cy="1752600"/>
          </a:xfrm>
        </p:spPr>
        <p:txBody>
          <a:bodyPr/>
          <a:lstStyle/>
          <a:p>
            <a:endParaRPr lang="zh-CN" altLang="en-US" sz="2800" dirty="0" smtClean="0">
              <a:solidFill>
                <a:schemeClr val="tx1"/>
              </a:solidFill>
            </a:endParaRPr>
          </a:p>
          <a:p>
            <a:r>
              <a:rPr lang="en-US" altLang="zh-CN" sz="2800" b="1" dirty="0" err="1" smtClean="0">
                <a:solidFill>
                  <a:schemeClr val="tx1"/>
                </a:solidFill>
              </a:rPr>
              <a:t>Zhilong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Zheng</a:t>
            </a:r>
            <a:r>
              <a:rPr lang="zh-CN" altLang="en-US" sz="2800" dirty="0" smtClean="0">
                <a:solidFill>
                  <a:schemeClr val="tx1"/>
                </a:solidFill>
              </a:rPr>
              <a:t>   </a:t>
            </a:r>
            <a:r>
              <a:rPr lang="en-US" altLang="zh-CN" sz="2800" dirty="0" smtClean="0">
                <a:solidFill>
                  <a:schemeClr val="tx1"/>
                </a:solidFill>
              </a:rPr>
              <a:t>Jun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Bi</a:t>
            </a:r>
            <a:r>
              <a:rPr lang="zh-CN" altLang="en-US" sz="2800" dirty="0" smtClean="0">
                <a:solidFill>
                  <a:schemeClr val="tx1"/>
                </a:solidFill>
              </a:rPr>
              <a:t>   </a:t>
            </a:r>
            <a:r>
              <a:rPr lang="en-US" altLang="zh-CN" sz="2800" dirty="0" smtClean="0">
                <a:solidFill>
                  <a:schemeClr val="tx1"/>
                </a:solidFill>
              </a:rPr>
              <a:t>Chen Sun  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Heng</a:t>
            </a:r>
            <a:r>
              <a:rPr lang="en-US" altLang="zh-CN" sz="2800" dirty="0" smtClean="0">
                <a:solidFill>
                  <a:schemeClr val="tx1"/>
                </a:solidFill>
              </a:rPr>
              <a:t> Yu  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Hongxin</a:t>
            </a:r>
            <a:r>
              <a:rPr lang="en-US" altLang="zh-CN" sz="2800" dirty="0" smtClean="0">
                <a:solidFill>
                  <a:schemeClr val="tx1"/>
                </a:solidFill>
              </a:rPr>
              <a:t> Hu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Zili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Meng</a:t>
            </a:r>
            <a:r>
              <a:rPr lang="en-US" sz="2800" dirty="0" smtClean="0">
                <a:solidFill>
                  <a:schemeClr val="tx1"/>
                </a:solidFill>
              </a:rPr>
              <a:t>    </a:t>
            </a:r>
            <a:r>
              <a:rPr lang="en-US" sz="2800" dirty="0" err="1" smtClean="0">
                <a:solidFill>
                  <a:schemeClr val="tx1"/>
                </a:solidFill>
              </a:rPr>
              <a:t>Shuhe</a:t>
            </a:r>
            <a:r>
              <a:rPr lang="en-US" sz="2800" dirty="0" smtClean="0">
                <a:solidFill>
                  <a:schemeClr val="tx1"/>
                </a:solidFill>
              </a:rPr>
              <a:t> Wang   Kai Gao   </a:t>
            </a:r>
            <a:r>
              <a:rPr lang="en-US" sz="2800" dirty="0" err="1" smtClean="0">
                <a:solidFill>
                  <a:schemeClr val="tx1"/>
                </a:solidFill>
              </a:rPr>
              <a:t>Jianping</a:t>
            </a:r>
            <a:r>
              <a:rPr lang="en-US" sz="2800" dirty="0" smtClean="0">
                <a:solidFill>
                  <a:schemeClr val="tx1"/>
                </a:solidFill>
              </a:rPr>
              <a:t> Wu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784" y="5101709"/>
            <a:ext cx="2800350" cy="11269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" r="-1"/>
          <a:stretch/>
        </p:blipFill>
        <p:spPr>
          <a:xfrm>
            <a:off x="6372325" y="5101709"/>
            <a:ext cx="3323379" cy="112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0"/>
    </mc:Choice>
    <mc:Fallback xmlns="">
      <p:transition spd="slow" advTm="239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SFC Model Selection: Pipelining</a:t>
            </a:r>
            <a:endParaRPr lang="en-US" dirty="0"/>
          </a:p>
        </p:txBody>
      </p:sp>
      <p:sp>
        <p:nvSpPr>
          <p:cNvPr id="71" name="内容占位符 2"/>
          <p:cNvSpPr>
            <a:spLocks noGrp="1"/>
          </p:cNvSpPr>
          <p:nvPr>
            <p:ph idx="1"/>
          </p:nvPr>
        </p:nvSpPr>
        <p:spPr>
          <a:xfrm>
            <a:off x="806067" y="1346281"/>
            <a:ext cx="9818021" cy="1864660"/>
          </a:xfrm>
        </p:spPr>
        <p:txBody>
          <a:bodyPr/>
          <a:lstStyle/>
          <a:p>
            <a:r>
              <a:rPr kumimoji="1" lang="en-US" altLang="zh-CN" dirty="0" smtClean="0"/>
              <a:t>Two potential ways to support pipelining in GPU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65268" y="3487248"/>
            <a:ext cx="721568" cy="796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NF1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3726639" y="2989782"/>
            <a:ext cx="21145" cy="2775625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20778" y="2505561"/>
            <a:ext cx="933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GPU</a:t>
            </a:r>
            <a:endParaRPr lang="zh-CN" altLang="en-US" sz="20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115241" y="2486989"/>
            <a:ext cx="933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CPU</a:t>
            </a:r>
            <a:endParaRPr lang="zh-CN" altLang="en-US" sz="2000" b="1" dirty="0"/>
          </a:p>
        </p:txBody>
      </p:sp>
      <p:sp>
        <p:nvSpPr>
          <p:cNvPr id="16" name="矩形 15"/>
          <p:cNvSpPr/>
          <p:nvPr/>
        </p:nvSpPr>
        <p:spPr>
          <a:xfrm>
            <a:off x="931143" y="3487248"/>
            <a:ext cx="975548" cy="7863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Worker-NF1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914693" y="3835038"/>
            <a:ext cx="19599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002654" y="3535088"/>
            <a:ext cx="1852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2</a:t>
            </a:r>
            <a:r>
              <a:rPr lang="en-US" altLang="zh-CN" sz="1400" b="1" dirty="0" smtClean="0"/>
              <a:t>. 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Kernel invocation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919126" y="4154984"/>
            <a:ext cx="195548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30434" y="3847207"/>
            <a:ext cx="1726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4. Synchronization</a:t>
            </a:r>
            <a:endParaRPr lang="zh-CN" altLang="en-US" sz="1400" b="1" dirty="0"/>
          </a:p>
        </p:txBody>
      </p:sp>
      <p:cxnSp>
        <p:nvCxnSpPr>
          <p:cNvPr id="23" name="直接箭头连接符 22"/>
          <p:cNvCxnSpPr>
            <a:endCxn id="29" idx="0"/>
          </p:cNvCxnSpPr>
          <p:nvPr/>
        </p:nvCxnSpPr>
        <p:spPr>
          <a:xfrm>
            <a:off x="1418917" y="4276206"/>
            <a:ext cx="0" cy="3961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98852" y="4287361"/>
            <a:ext cx="1761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5. Next NF</a:t>
            </a:r>
            <a:endParaRPr lang="zh-CN" altLang="en-US" sz="1400" b="1" dirty="0"/>
          </a:p>
        </p:txBody>
      </p:sp>
      <p:sp>
        <p:nvSpPr>
          <p:cNvPr id="28" name="矩形 27"/>
          <p:cNvSpPr/>
          <p:nvPr/>
        </p:nvSpPr>
        <p:spPr>
          <a:xfrm>
            <a:off x="3855927" y="4707827"/>
            <a:ext cx="721568" cy="7962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NF2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31143" y="4672402"/>
            <a:ext cx="975548" cy="7802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Worker-NF2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935742" y="4865146"/>
            <a:ext cx="193886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918493" y="4604554"/>
            <a:ext cx="1852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6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. Kernel invocation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1906691" y="5268511"/>
            <a:ext cx="196791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957607" y="5008366"/>
            <a:ext cx="1726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8. Synchronization</a:t>
            </a:r>
            <a:endParaRPr lang="zh-CN" altLang="en-US" sz="1400" b="1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418917" y="3191728"/>
            <a:ext cx="0" cy="31009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65844" y="2944620"/>
            <a:ext cx="1852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Packet batch</a:t>
            </a:r>
            <a:endParaRPr lang="zh-CN" altLang="en-US" sz="1400" b="1" dirty="0"/>
          </a:p>
        </p:txBody>
      </p:sp>
      <p:cxnSp>
        <p:nvCxnSpPr>
          <p:cNvPr id="36" name="直接箭头连接符 35"/>
          <p:cNvCxnSpPr>
            <a:endCxn id="37" idx="1"/>
          </p:cNvCxnSpPr>
          <p:nvPr/>
        </p:nvCxnSpPr>
        <p:spPr>
          <a:xfrm flipV="1">
            <a:off x="1906691" y="3186471"/>
            <a:ext cx="1967919" cy="3876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874610" y="2973861"/>
            <a:ext cx="702885" cy="4252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Packet Buffer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 rot="20965139">
            <a:off x="1927199" y="3095984"/>
            <a:ext cx="1852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1. Packet copying</a:t>
            </a:r>
            <a:endParaRPr lang="zh-CN" altLang="en-US" sz="1400" b="1" dirty="0"/>
          </a:p>
        </p:txBody>
      </p:sp>
      <p:cxnSp>
        <p:nvCxnSpPr>
          <p:cNvPr id="39" name="曲线连接符 38"/>
          <p:cNvCxnSpPr>
            <a:stCxn id="12" idx="3"/>
            <a:endCxn id="37" idx="3"/>
          </p:cNvCxnSpPr>
          <p:nvPr/>
        </p:nvCxnSpPr>
        <p:spPr>
          <a:xfrm flipH="1" flipV="1">
            <a:off x="4577495" y="3186471"/>
            <a:ext cx="9341" cy="698905"/>
          </a:xfrm>
          <a:prstGeom prst="curvedConnector3">
            <a:avLst>
              <a:gd name="adj1" fmla="val -2724987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680859" y="4782957"/>
            <a:ext cx="101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7</a:t>
            </a:r>
            <a:r>
              <a:rPr lang="en-US" altLang="zh-CN" sz="1400" b="1" dirty="0" smtClean="0"/>
              <a:t>. Reading</a:t>
            </a:r>
            <a:endParaRPr lang="zh-CN" altLang="en-US" sz="1400" b="1" dirty="0"/>
          </a:p>
        </p:txBody>
      </p:sp>
      <p:cxnSp>
        <p:nvCxnSpPr>
          <p:cNvPr id="41" name="曲线连接符 40"/>
          <p:cNvCxnSpPr>
            <a:stCxn id="28" idx="3"/>
            <a:endCxn id="37" idx="3"/>
          </p:cNvCxnSpPr>
          <p:nvPr/>
        </p:nvCxnSpPr>
        <p:spPr>
          <a:xfrm flipV="1">
            <a:off x="4577495" y="3186471"/>
            <a:ext cx="12700" cy="1919484"/>
          </a:xfrm>
          <a:prstGeom prst="curvedConnector3">
            <a:avLst>
              <a:gd name="adj1" fmla="val 180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686029" y="3077125"/>
            <a:ext cx="1085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3. Reading</a:t>
            </a:r>
            <a:endParaRPr lang="zh-CN" altLang="en-US" sz="1400" b="1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1420175" y="5452683"/>
            <a:ext cx="0" cy="31009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448487" y="5480411"/>
            <a:ext cx="538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Out</a:t>
            </a:r>
            <a:endParaRPr lang="zh-CN" altLang="en-US" sz="14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7173566" y="1915690"/>
            <a:ext cx="3335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u="sng" dirty="0" smtClean="0"/>
              <a:t>Persistent kernels</a:t>
            </a:r>
            <a:endParaRPr lang="zh-CN" altLang="en-US" sz="2400" b="1" i="1" u="sng" dirty="0"/>
          </a:p>
        </p:txBody>
      </p:sp>
      <p:sp>
        <p:nvSpPr>
          <p:cNvPr id="46" name="矩形 45"/>
          <p:cNvSpPr/>
          <p:nvPr/>
        </p:nvSpPr>
        <p:spPr>
          <a:xfrm>
            <a:off x="9358839" y="3500216"/>
            <a:ext cx="890558" cy="796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NF1 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i="1" dirty="0" smtClean="0">
                <a:solidFill>
                  <a:schemeClr val="tx1"/>
                </a:solidFill>
              </a:rPr>
              <a:t>persistent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9220210" y="3002750"/>
            <a:ext cx="21145" cy="2775625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9414349" y="2518529"/>
            <a:ext cx="933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GPU</a:t>
            </a:r>
            <a:endParaRPr lang="zh-CN" altLang="en-US" sz="2000" b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6608812" y="2499957"/>
            <a:ext cx="933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CPU</a:t>
            </a:r>
            <a:endParaRPr lang="zh-CN" altLang="en-US" sz="2000" b="1" dirty="0"/>
          </a:p>
        </p:txBody>
      </p:sp>
      <p:sp>
        <p:nvSpPr>
          <p:cNvPr id="50" name="矩形 49"/>
          <p:cNvSpPr/>
          <p:nvPr/>
        </p:nvSpPr>
        <p:spPr>
          <a:xfrm>
            <a:off x="6424714" y="3500216"/>
            <a:ext cx="975548" cy="7863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Worker-SFC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7408264" y="3893401"/>
            <a:ext cx="1959917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 rot="1923975">
            <a:off x="7314935" y="4477829"/>
            <a:ext cx="212030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400" b="1" dirty="0" smtClean="0"/>
              <a:t>Kernel invocation at </a:t>
            </a:r>
          </a:p>
          <a:p>
            <a:pPr>
              <a:lnSpc>
                <a:spcPts val="1900"/>
              </a:lnSpc>
            </a:pPr>
            <a:r>
              <a:rPr lang="en-US" altLang="zh-CN" sz="1400" b="1" dirty="0" smtClean="0"/>
              <a:t>startup of the system</a:t>
            </a:r>
            <a:endParaRPr lang="zh-CN" altLang="en-US" sz="1400" b="1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912488" y="3204696"/>
            <a:ext cx="0" cy="31009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359415" y="2957588"/>
            <a:ext cx="1852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Packet batch</a:t>
            </a:r>
            <a:endParaRPr lang="zh-CN" altLang="en-US" sz="1400" b="1" dirty="0"/>
          </a:p>
        </p:txBody>
      </p:sp>
      <p:cxnSp>
        <p:nvCxnSpPr>
          <p:cNvPr id="55" name="直接箭头连接符 54"/>
          <p:cNvCxnSpPr>
            <a:endCxn id="56" idx="1"/>
          </p:cNvCxnSpPr>
          <p:nvPr/>
        </p:nvCxnSpPr>
        <p:spPr>
          <a:xfrm flipV="1">
            <a:off x="7400262" y="3199439"/>
            <a:ext cx="1967919" cy="3876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9368181" y="2986829"/>
            <a:ext cx="881216" cy="4252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Packet Buffer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 rot="20965139">
            <a:off x="7420770" y="3108952"/>
            <a:ext cx="1852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1. Packet copying</a:t>
            </a:r>
            <a:endParaRPr lang="zh-CN" altLang="en-US" sz="14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10376223" y="3144600"/>
            <a:ext cx="992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2</a:t>
            </a:r>
            <a:r>
              <a:rPr lang="en-US" altLang="zh-CN" sz="1400" b="1" dirty="0" smtClean="0"/>
              <a:t>. Reading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9368181" y="4715845"/>
            <a:ext cx="881216" cy="7962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NF2 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i="1" dirty="0" smtClean="0">
                <a:solidFill>
                  <a:schemeClr val="tx1"/>
                </a:solidFill>
              </a:rPr>
              <a:t>persistent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9509982" y="4308115"/>
            <a:ext cx="0" cy="4077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9460889" y="4343925"/>
            <a:ext cx="1233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</a:rPr>
              <a:t>3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. Next NF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cxnSp>
        <p:nvCxnSpPr>
          <p:cNvPr id="62" name="直接箭头连接符 61"/>
          <p:cNvCxnSpPr>
            <a:stCxn id="50" idx="3"/>
            <a:endCxn id="59" idx="1"/>
          </p:cNvCxnSpPr>
          <p:nvPr/>
        </p:nvCxnSpPr>
        <p:spPr>
          <a:xfrm>
            <a:off x="7400262" y="3893402"/>
            <a:ext cx="1967919" cy="1220571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46" idx="3"/>
            <a:endCxn id="56" idx="3"/>
          </p:cNvCxnSpPr>
          <p:nvPr/>
        </p:nvCxnSpPr>
        <p:spPr>
          <a:xfrm flipV="1">
            <a:off x="10249397" y="3199439"/>
            <a:ext cx="12700" cy="698905"/>
          </a:xfrm>
          <a:prstGeom prst="curvedConnector3">
            <a:avLst>
              <a:gd name="adj1" fmla="val 180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59" idx="3"/>
            <a:endCxn id="56" idx="3"/>
          </p:cNvCxnSpPr>
          <p:nvPr/>
        </p:nvCxnSpPr>
        <p:spPr>
          <a:xfrm flipV="1">
            <a:off x="10249397" y="3199439"/>
            <a:ext cx="12700" cy="1914534"/>
          </a:xfrm>
          <a:prstGeom prst="curvedConnector3">
            <a:avLst>
              <a:gd name="adj1" fmla="val 180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0343729" y="4796351"/>
            <a:ext cx="992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4. Reading</a:t>
            </a:r>
            <a:endParaRPr lang="zh-CN" altLang="en-US" sz="1400" b="1" dirty="0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6884176" y="4314502"/>
            <a:ext cx="0" cy="31009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912488" y="4342230"/>
            <a:ext cx="538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Out</a:t>
            </a:r>
            <a:endParaRPr lang="zh-CN" altLang="en-US" sz="1400" b="1" dirty="0"/>
          </a:p>
        </p:txBody>
      </p:sp>
      <p:sp>
        <p:nvSpPr>
          <p:cNvPr id="68" name="文本框 67"/>
          <p:cNvSpPr txBox="1"/>
          <p:nvPr/>
        </p:nvSpPr>
        <p:spPr>
          <a:xfrm>
            <a:off x="1574895" y="1918117"/>
            <a:ext cx="3335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u="sng" dirty="0" smtClean="0"/>
              <a:t>Sequenced invocations</a:t>
            </a:r>
            <a:endParaRPr lang="zh-CN" altLang="en-US" sz="2400" b="1" i="1" u="sng" dirty="0"/>
          </a:p>
        </p:txBody>
      </p:sp>
      <p:sp>
        <p:nvSpPr>
          <p:cNvPr id="69" name="矩形 68"/>
          <p:cNvSpPr/>
          <p:nvPr/>
        </p:nvSpPr>
        <p:spPr>
          <a:xfrm>
            <a:off x="806066" y="5907508"/>
            <a:ext cx="4873251" cy="71524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i="1" dirty="0" smtClean="0">
                <a:solidFill>
                  <a:srgbClr val="C00000"/>
                </a:solidFill>
              </a:rPr>
              <a:t>High overhead from frequent kernel invocations </a:t>
            </a:r>
            <a:r>
              <a:rPr lang="en-US" altLang="zh-CN" sz="2200" i="1" dirty="0" smtClean="0"/>
              <a:t>(~5us </a:t>
            </a:r>
            <a:r>
              <a:rPr lang="en-US" altLang="zh-CN" sz="2200" i="1" smtClean="0"/>
              <a:t>per invocation)</a:t>
            </a:r>
            <a:endParaRPr lang="zh-CN" altLang="en-US" sz="2200" i="1" dirty="0"/>
          </a:p>
        </p:txBody>
      </p:sp>
      <p:sp>
        <p:nvSpPr>
          <p:cNvPr id="70" name="矩形 69"/>
          <p:cNvSpPr/>
          <p:nvPr/>
        </p:nvSpPr>
        <p:spPr>
          <a:xfrm>
            <a:off x="6296449" y="5904385"/>
            <a:ext cx="5089827" cy="71837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rgbClr val="C00000"/>
                </a:solidFill>
              </a:rPr>
              <a:t>Hard and costly scaling</a:t>
            </a:r>
            <a:endParaRPr lang="zh-CN" altLang="en-US" sz="2400" i="1" dirty="0"/>
          </a:p>
        </p:txBody>
      </p:sp>
      <p:sp>
        <p:nvSpPr>
          <p:cNvPr id="3" name="矩形 2"/>
          <p:cNvSpPr/>
          <p:nvPr/>
        </p:nvSpPr>
        <p:spPr>
          <a:xfrm>
            <a:off x="806067" y="2486989"/>
            <a:ext cx="4873251" cy="33011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296449" y="2486989"/>
            <a:ext cx="5089827" cy="33011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3265808" cy="499723"/>
          </a:xfrm>
        </p:spPr>
        <p:txBody>
          <a:bodyPr/>
          <a:lstStyle/>
          <a:p>
            <a:r>
              <a:rPr lang="en-US" altLang="zh-CN" sz="2000" dirty="0" smtClean="0"/>
              <a:t>10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43"/>
    </mc:Choice>
    <mc:Fallback xmlns="">
      <p:transition spd="slow" advTm="65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6" grpId="0" animBg="1"/>
      <p:bldP spid="18" grpId="0"/>
      <p:bldP spid="20" grpId="0"/>
      <p:bldP spid="24" grpId="0"/>
      <p:bldP spid="28" grpId="0" animBg="1"/>
      <p:bldP spid="29" grpId="0" animBg="1"/>
      <p:bldP spid="31" grpId="0"/>
      <p:bldP spid="33" grpId="0"/>
      <p:bldP spid="35" grpId="0"/>
      <p:bldP spid="37" grpId="0" animBg="1"/>
      <p:bldP spid="38" grpId="0"/>
      <p:bldP spid="40" grpId="0"/>
      <p:bldP spid="42" grpId="0"/>
      <p:bldP spid="44" grpId="0"/>
      <p:bldP spid="45" grpId="0"/>
      <p:bldP spid="46" grpId="0" animBg="1"/>
      <p:bldP spid="48" grpId="0"/>
      <p:bldP spid="49" grpId="0"/>
      <p:bldP spid="50" grpId="0" animBg="1"/>
      <p:bldP spid="52" grpId="0"/>
      <p:bldP spid="54" grpId="0"/>
      <p:bldP spid="56" grpId="0" animBg="1"/>
      <p:bldP spid="57" grpId="0"/>
      <p:bldP spid="58" grpId="0"/>
      <p:bldP spid="59" grpId="0" animBg="1"/>
      <p:bldP spid="61" grpId="0"/>
      <p:bldP spid="65" grpId="0"/>
      <p:bldP spid="67" grpId="0"/>
      <p:bldP spid="68" grpId="0"/>
      <p:bldP spid="69" grpId="0" animBg="1"/>
      <p:bldP spid="70" grpId="0" animBg="1"/>
      <p:bldP spid="3" grpId="0" animBg="1"/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SFC Model Selection: </a:t>
            </a:r>
            <a:r>
              <a:rPr lang="en-US" altLang="zh-CN" dirty="0" smtClean="0">
                <a:solidFill>
                  <a:srgbClr val="FF0000"/>
                </a:solidFill>
              </a:rPr>
              <a:t>RTC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内容占位符 2"/>
          <p:cNvSpPr>
            <a:spLocks noGrp="1"/>
          </p:cNvSpPr>
          <p:nvPr>
            <p:ph idx="1"/>
          </p:nvPr>
        </p:nvSpPr>
        <p:spPr>
          <a:xfrm>
            <a:off x="680772" y="5452763"/>
            <a:ext cx="11278538" cy="176311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NFs are integrated into a specific </a:t>
            </a:r>
            <a:r>
              <a:rPr lang="en-US" altLang="zh-CN" i="1" dirty="0" smtClean="0">
                <a:solidFill>
                  <a:srgbClr val="FF0000"/>
                </a:solidFill>
              </a:rPr>
              <a:t>SFC Agent            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</a:rPr>
              <a:t>kernel fusion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SFC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Agent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(in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GPU)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Launched by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</a:rPr>
              <a:t>SFC Starter</a:t>
            </a:r>
            <a:r>
              <a:rPr lang="zh-CN" altLang="en-US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</a:rPr>
              <a:t>(in</a:t>
            </a:r>
            <a:r>
              <a:rPr lang="zh-CN" altLang="en-US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</a:rPr>
              <a:t>CPU)  </a:t>
            </a:r>
          </a:p>
        </p:txBody>
      </p:sp>
      <p:sp>
        <p:nvSpPr>
          <p:cNvPr id="8" name="左箭头 7"/>
          <p:cNvSpPr/>
          <p:nvPr/>
        </p:nvSpPr>
        <p:spPr>
          <a:xfrm>
            <a:off x="8548247" y="5620230"/>
            <a:ext cx="588936" cy="3240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5946547" y="2549989"/>
            <a:ext cx="19111" cy="250855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138651" y="2065768"/>
            <a:ext cx="933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GPU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333114" y="2047196"/>
            <a:ext cx="933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CPU</a:t>
            </a:r>
            <a:endParaRPr lang="zh-CN" alt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3149016" y="3047455"/>
            <a:ext cx="975548" cy="7863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Worker-SFC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636790" y="2751935"/>
            <a:ext cx="0" cy="31009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083717" y="2504827"/>
            <a:ext cx="1852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Packet batch</a:t>
            </a:r>
            <a:endParaRPr lang="zh-CN" altLang="en-US" sz="1400" b="1" dirty="0"/>
          </a:p>
        </p:txBody>
      </p:sp>
      <p:cxnSp>
        <p:nvCxnSpPr>
          <p:cNvPr id="12" name="直接箭头连接符 11"/>
          <p:cNvCxnSpPr>
            <a:endCxn id="13" idx="1"/>
          </p:cNvCxnSpPr>
          <p:nvPr/>
        </p:nvCxnSpPr>
        <p:spPr>
          <a:xfrm flipV="1">
            <a:off x="4124564" y="2746678"/>
            <a:ext cx="1967919" cy="3876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092483" y="2534068"/>
            <a:ext cx="881216" cy="4252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Packet Buffer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 rot="20965139">
            <a:off x="4145072" y="2656191"/>
            <a:ext cx="1852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1. Packet copying</a:t>
            </a:r>
            <a:endParaRPr lang="zh-CN" altLang="en-US" sz="1400" b="1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608478" y="3861741"/>
            <a:ext cx="0" cy="31009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636790" y="3889469"/>
            <a:ext cx="538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Out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6175639" y="3125312"/>
            <a:ext cx="721568" cy="796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NF1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75639" y="3921568"/>
            <a:ext cx="721568" cy="7962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NF2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00485" y="3027479"/>
            <a:ext cx="881216" cy="19335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100" i="1" dirty="0" smtClean="0">
                <a:solidFill>
                  <a:srgbClr val="FF0000"/>
                </a:solidFill>
              </a:rPr>
              <a:t>RTC Model</a:t>
            </a:r>
            <a:endParaRPr lang="zh-CN" altLang="en-US" sz="1100" i="1" dirty="0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151073" y="3381608"/>
            <a:ext cx="19599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39034" y="3081658"/>
            <a:ext cx="1852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. Kernel invocation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4155506" y="3701554"/>
            <a:ext cx="195548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266814" y="3393777"/>
            <a:ext cx="1726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4. Synchronization</a:t>
            </a:r>
            <a:endParaRPr lang="zh-CN" altLang="en-US" sz="1400" b="1" dirty="0"/>
          </a:p>
        </p:txBody>
      </p:sp>
      <p:cxnSp>
        <p:nvCxnSpPr>
          <p:cNvPr id="24" name="曲线连接符 23"/>
          <p:cNvCxnSpPr>
            <a:stCxn id="19" idx="3"/>
            <a:endCxn id="13" idx="3"/>
          </p:cNvCxnSpPr>
          <p:nvPr/>
        </p:nvCxnSpPr>
        <p:spPr>
          <a:xfrm flipH="1" flipV="1">
            <a:off x="6973699" y="2746678"/>
            <a:ext cx="8002" cy="1247575"/>
          </a:xfrm>
          <a:prstGeom prst="curvedConnector3">
            <a:avLst>
              <a:gd name="adj1" fmla="val -2856786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913462" y="1511361"/>
            <a:ext cx="4465338" cy="186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3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RTC-based Model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33118" y="3646918"/>
            <a:ext cx="2456323" cy="116907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rgbClr val="548235"/>
                </a:solidFill>
              </a:rPr>
              <a:t>Easier scaling</a:t>
            </a:r>
          </a:p>
          <a:p>
            <a:pPr algn="ctr"/>
            <a:r>
              <a:rPr lang="en-US" altLang="zh-CN" sz="2400" i="1" dirty="0" smtClean="0">
                <a:solidFill>
                  <a:srgbClr val="548235"/>
                </a:solidFill>
              </a:rPr>
              <a:t> (not persistent)</a:t>
            </a:r>
            <a:endParaRPr lang="zh-CN" altLang="en-US" sz="2400" i="1" dirty="0">
              <a:solidFill>
                <a:srgbClr val="548235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89328" y="2156657"/>
            <a:ext cx="2456323" cy="116907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rgbClr val="548235"/>
                </a:solidFill>
              </a:rPr>
              <a:t>Less</a:t>
            </a:r>
            <a:r>
              <a:rPr lang="zh-CN" altLang="en-US" sz="2400" i="1" dirty="0" smtClean="0">
                <a:solidFill>
                  <a:srgbClr val="548235"/>
                </a:solidFill>
              </a:rPr>
              <a:t> </a:t>
            </a:r>
            <a:r>
              <a:rPr lang="en-US" altLang="zh-CN" sz="2400" i="1" dirty="0" smtClean="0">
                <a:solidFill>
                  <a:srgbClr val="548235"/>
                </a:solidFill>
              </a:rPr>
              <a:t>kernel invocations </a:t>
            </a:r>
          </a:p>
          <a:p>
            <a:pPr algn="ctr"/>
            <a:r>
              <a:rPr lang="en-US" altLang="zh-CN" sz="2400" i="1" dirty="0" smtClean="0">
                <a:solidFill>
                  <a:srgbClr val="548235"/>
                </a:solidFill>
              </a:rPr>
              <a:t>(once per SFC)</a:t>
            </a:r>
            <a:endParaRPr lang="zh-CN" altLang="en-US" sz="2400" i="1" dirty="0">
              <a:solidFill>
                <a:srgbClr val="548235"/>
              </a:solidFill>
            </a:endParaRPr>
          </a:p>
        </p:txBody>
      </p:sp>
      <p:cxnSp>
        <p:nvCxnSpPr>
          <p:cNvPr id="4" name="直接箭头连接符 3"/>
          <p:cNvCxnSpPr>
            <a:stCxn id="19" idx="0"/>
          </p:cNvCxnSpPr>
          <p:nvPr/>
        </p:nvCxnSpPr>
        <p:spPr>
          <a:xfrm flipH="1">
            <a:off x="6530145" y="3027479"/>
            <a:ext cx="10948" cy="227714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605182" y="4978935"/>
            <a:ext cx="1852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Packet </a:t>
            </a:r>
            <a:endParaRPr lang="zh-CN" altLang="en-US" sz="1400" b="1" dirty="0"/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03419"/>
            <a:ext cx="2844800" cy="365125"/>
          </a:xfrm>
        </p:spPr>
        <p:txBody>
          <a:bodyPr/>
          <a:lstStyle/>
          <a:p>
            <a:r>
              <a:rPr lang="en-US" altLang="zh-CN" sz="2000" dirty="0" smtClean="0"/>
              <a:t>11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276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43"/>
    </mc:Choice>
    <mc:Fallback xmlns="">
      <p:transition spd="slow" advTm="65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/>
      <p:bldP spid="8" grpId="0" animBg="1"/>
      <p:bldP spid="6" grpId="0"/>
      <p:bldP spid="7" grpId="0"/>
      <p:bldP spid="9" grpId="0" animBg="1"/>
      <p:bldP spid="11" grpId="0"/>
      <p:bldP spid="13" grpId="0" animBg="1"/>
      <p:bldP spid="14" grpId="0"/>
      <p:bldP spid="16" grpId="0"/>
      <p:bldP spid="17" grpId="0" animBg="1"/>
      <p:bldP spid="18" grpId="0" animBg="1"/>
      <p:bldP spid="19" grpId="0" animBg="1"/>
      <p:bldP spid="21" grpId="0"/>
      <p:bldP spid="23" grpId="0"/>
      <p:bldP spid="25" grpId="0"/>
      <p:bldP spid="26" grpId="0" animBg="1"/>
      <p:bldP spid="27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#2:</a:t>
            </a:r>
            <a:r>
              <a:rPr lang="zh-CN" altLang="en-US" dirty="0" smtClean="0"/>
              <a:t> </a:t>
            </a:r>
            <a:r>
              <a:rPr lang="en-US" dirty="0" smtClean="0"/>
              <a:t>Elastic </a:t>
            </a:r>
            <a:r>
              <a:rPr lang="en-US" altLang="zh-CN" dirty="0" smtClean="0"/>
              <a:t>S</a:t>
            </a:r>
            <a:r>
              <a:rPr lang="en-US" dirty="0" smtClean="0"/>
              <a:t>caling</a:t>
            </a:r>
            <a:endParaRPr lang="en-US" dirty="0"/>
          </a:p>
        </p:txBody>
      </p:sp>
      <p:sp>
        <p:nvSpPr>
          <p:cNvPr id="71" name="内容占位符 2"/>
          <p:cNvSpPr>
            <a:spLocks noGrp="1"/>
          </p:cNvSpPr>
          <p:nvPr>
            <p:ph idx="1"/>
          </p:nvPr>
        </p:nvSpPr>
        <p:spPr>
          <a:xfrm>
            <a:off x="806067" y="3667660"/>
            <a:ext cx="10267472" cy="138337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562C1"/>
                </a:solidFill>
              </a:rPr>
              <a:t>Avoid</a:t>
            </a:r>
            <a:r>
              <a:rPr lang="zh-CN" altLang="en-US" dirty="0" smtClean="0">
                <a:solidFill>
                  <a:srgbClr val="0562C1"/>
                </a:solidFill>
              </a:rPr>
              <a:t> </a:t>
            </a:r>
            <a:r>
              <a:rPr lang="en-US" altLang="zh-CN" dirty="0" smtClean="0">
                <a:solidFill>
                  <a:srgbClr val="0562C1"/>
                </a:solidFill>
              </a:rPr>
              <a:t>state</a:t>
            </a:r>
            <a:r>
              <a:rPr lang="zh-CN" altLang="en-US" dirty="0" smtClean="0">
                <a:solidFill>
                  <a:srgbClr val="0562C1"/>
                </a:solidFill>
              </a:rPr>
              <a:t> </a:t>
            </a:r>
            <a:r>
              <a:rPr lang="en-US" altLang="zh-CN" dirty="0" smtClean="0">
                <a:solidFill>
                  <a:srgbClr val="0562C1"/>
                </a:solidFill>
              </a:rPr>
              <a:t>management</a:t>
            </a:r>
            <a:r>
              <a:rPr lang="zh-CN" altLang="en-US" dirty="0" smtClean="0">
                <a:solidFill>
                  <a:srgbClr val="0562C1"/>
                </a:solidFill>
              </a:rPr>
              <a:t> </a:t>
            </a:r>
            <a:r>
              <a:rPr lang="en-US" altLang="zh-CN" dirty="0" smtClean="0">
                <a:solidFill>
                  <a:srgbClr val="0562C1"/>
                </a:solidFill>
              </a:rPr>
              <a:t>caused</a:t>
            </a:r>
            <a:r>
              <a:rPr lang="zh-CN" altLang="en-US" dirty="0" smtClean="0">
                <a:solidFill>
                  <a:srgbClr val="0562C1"/>
                </a:solidFill>
              </a:rPr>
              <a:t> </a:t>
            </a:r>
            <a:r>
              <a:rPr lang="en-US" altLang="zh-CN" dirty="0" smtClean="0">
                <a:solidFill>
                  <a:srgbClr val="0562C1"/>
                </a:solidFill>
              </a:rPr>
              <a:t>by</a:t>
            </a:r>
            <a:r>
              <a:rPr lang="zh-CN" altLang="en-US" dirty="0" smtClean="0">
                <a:solidFill>
                  <a:srgbClr val="0562C1"/>
                </a:solidFill>
              </a:rPr>
              <a:t> </a:t>
            </a:r>
            <a:r>
              <a:rPr lang="en-US" altLang="zh-CN" dirty="0" smtClean="0">
                <a:solidFill>
                  <a:srgbClr val="0562C1"/>
                </a:solidFill>
              </a:rPr>
              <a:t>scale</a:t>
            </a:r>
            <a:r>
              <a:rPr lang="zh-CN" altLang="en-US" dirty="0" smtClean="0">
                <a:solidFill>
                  <a:srgbClr val="0562C1"/>
                </a:solidFill>
              </a:rPr>
              <a:t> </a:t>
            </a:r>
            <a:r>
              <a:rPr lang="en-US" altLang="zh-CN" dirty="0" smtClean="0">
                <a:solidFill>
                  <a:srgbClr val="0562C1"/>
                </a:solidFill>
              </a:rPr>
              <a:t>out</a:t>
            </a:r>
            <a:r>
              <a:rPr lang="zh-CN" altLang="en-US" dirty="0" smtClean="0">
                <a:solidFill>
                  <a:srgbClr val="0562C1"/>
                </a:solidFill>
              </a:rPr>
              <a:t> </a:t>
            </a:r>
            <a:r>
              <a:rPr lang="en-US" altLang="zh-CN" dirty="0" smtClean="0">
                <a:solidFill>
                  <a:srgbClr val="0562C1"/>
                </a:solidFill>
              </a:rPr>
              <a:t>/</a:t>
            </a:r>
            <a:r>
              <a:rPr lang="zh-CN" altLang="en-US" dirty="0" smtClean="0">
                <a:solidFill>
                  <a:srgbClr val="0562C1"/>
                </a:solidFill>
              </a:rPr>
              <a:t> </a:t>
            </a:r>
            <a:r>
              <a:rPr lang="en-US" altLang="zh-CN" dirty="0" smtClean="0">
                <a:solidFill>
                  <a:srgbClr val="0562C1"/>
                </a:solidFill>
              </a:rPr>
              <a:t>in</a:t>
            </a:r>
            <a:endParaRPr lang="zh-CN" altLang="en-US" dirty="0" smtClean="0">
              <a:solidFill>
                <a:srgbClr val="0562C1"/>
              </a:solidFill>
            </a:endParaRPr>
          </a:p>
          <a:p>
            <a:pPr lvl="1"/>
            <a:r>
              <a:rPr lang="en-US" altLang="zh-CN" dirty="0" smtClean="0"/>
              <a:t>Intuition: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avoid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management</a:t>
            </a:r>
            <a:endParaRPr lang="zh-CN" altLang="en-US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806067" y="1417638"/>
            <a:ext cx="10267472" cy="2250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3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0562C1"/>
                </a:solidFill>
              </a:rPr>
              <a:t>Avoid</a:t>
            </a:r>
            <a:r>
              <a:rPr lang="zh-CN" altLang="en-US" dirty="0" smtClean="0">
                <a:solidFill>
                  <a:srgbClr val="0562C1"/>
                </a:solidFill>
              </a:rPr>
              <a:t> </a:t>
            </a:r>
            <a:r>
              <a:rPr lang="en-US" altLang="zh-CN" dirty="0" smtClean="0">
                <a:solidFill>
                  <a:srgbClr val="0562C1"/>
                </a:solidFill>
              </a:rPr>
              <a:t>monitoring</a:t>
            </a:r>
            <a:r>
              <a:rPr lang="zh-CN" altLang="en-US" dirty="0" smtClean="0">
                <a:solidFill>
                  <a:srgbClr val="0562C1"/>
                </a:solidFill>
              </a:rPr>
              <a:t> </a:t>
            </a:r>
            <a:r>
              <a:rPr lang="en-US" altLang="zh-CN" dirty="0" smtClean="0">
                <a:solidFill>
                  <a:srgbClr val="0562C1"/>
                </a:solidFill>
              </a:rPr>
              <a:t>NF</a:t>
            </a:r>
            <a:r>
              <a:rPr lang="zh-CN" altLang="en-US" dirty="0" smtClean="0">
                <a:solidFill>
                  <a:srgbClr val="0562C1"/>
                </a:solidFill>
              </a:rPr>
              <a:t> </a:t>
            </a:r>
            <a:r>
              <a:rPr lang="en-US" altLang="zh-CN" dirty="0" smtClean="0">
                <a:solidFill>
                  <a:srgbClr val="0562C1"/>
                </a:solidFill>
              </a:rPr>
              <a:t>load</a:t>
            </a:r>
            <a:r>
              <a:rPr lang="zh-CN" altLang="en-US" dirty="0" smtClean="0">
                <a:solidFill>
                  <a:srgbClr val="0562C1"/>
                </a:solidFill>
              </a:rPr>
              <a:t> </a:t>
            </a:r>
            <a:r>
              <a:rPr lang="en-US" altLang="zh-CN" dirty="0" smtClean="0">
                <a:solidFill>
                  <a:srgbClr val="0562C1"/>
                </a:solidFill>
              </a:rPr>
              <a:t>for</a:t>
            </a:r>
            <a:r>
              <a:rPr lang="zh-CN" altLang="en-US" dirty="0" smtClean="0">
                <a:solidFill>
                  <a:srgbClr val="0562C1"/>
                </a:solidFill>
              </a:rPr>
              <a:t> </a:t>
            </a:r>
            <a:r>
              <a:rPr lang="en-US" altLang="zh-CN" dirty="0" smtClean="0">
                <a:solidFill>
                  <a:srgbClr val="0562C1"/>
                </a:solidFill>
              </a:rPr>
              <a:t>scaling</a:t>
            </a:r>
          </a:p>
          <a:p>
            <a:pPr lvl="1"/>
            <a:r>
              <a:rPr lang="en-US" altLang="zh-CN" dirty="0" smtClean="0"/>
              <a:t>Avoid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deciding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when</a:t>
            </a:r>
            <a:r>
              <a:rPr lang="en-US" altLang="zh-CN" dirty="0" smtClean="0"/>
              <a:t> to scale</a:t>
            </a:r>
          </a:p>
          <a:p>
            <a:pPr lvl="1"/>
            <a:r>
              <a:rPr lang="en-US" altLang="zh-CN" dirty="0" smtClean="0"/>
              <a:t>Avoid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 what </a:t>
            </a:r>
            <a:r>
              <a:rPr lang="en-US" altLang="zh-CN" i="1" dirty="0" smtClean="0"/>
              <a:t>extent</a:t>
            </a:r>
            <a:r>
              <a:rPr lang="en-US" altLang="zh-CN" dirty="0" smtClean="0"/>
              <a:t> an NF should be scaled </a:t>
            </a:r>
          </a:p>
          <a:p>
            <a:pPr lvl="1"/>
            <a:r>
              <a:rPr lang="en-US" altLang="zh-CN" dirty="0" smtClean="0"/>
              <a:t>Avoid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 to quickly carry out NF scaling</a:t>
            </a:r>
          </a:p>
          <a:p>
            <a:pPr lvl="1"/>
            <a:endParaRPr lang="en-US" altLang="zh-CN" i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6067" y="5051038"/>
            <a:ext cx="10267472" cy="121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3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 smtClean="0">
                <a:solidFill>
                  <a:srgbClr val="FF0000"/>
                </a:solidFill>
              </a:rPr>
              <a:t>Adaptive Batcher</a:t>
            </a:r>
          </a:p>
          <a:p>
            <a:pPr lvl="1"/>
            <a:endParaRPr lang="en-US" altLang="zh-CN" i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</p:spPr>
        <p:txBody>
          <a:bodyPr/>
          <a:lstStyle/>
          <a:p>
            <a:r>
              <a:rPr lang="en-US" altLang="zh-CN" sz="2000" dirty="0" smtClean="0"/>
              <a:t>12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09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43"/>
    </mc:Choice>
    <mc:Fallback xmlns="">
      <p:transition spd="slow" advTm="65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</a:t>
            </a:r>
            <a:r>
              <a:rPr lang="en-US" altLang="zh-CN" dirty="0" smtClean="0"/>
              <a:t>S</a:t>
            </a:r>
            <a:r>
              <a:rPr lang="en-US" dirty="0" smtClean="0"/>
              <a:t>caling – Adaptive Batcher</a:t>
            </a:r>
            <a:endParaRPr lang="en-US" dirty="0"/>
          </a:p>
        </p:txBody>
      </p:sp>
      <p:sp>
        <p:nvSpPr>
          <p:cNvPr id="71" name="内容占位符 2"/>
          <p:cNvSpPr>
            <a:spLocks noGrp="1"/>
          </p:cNvSpPr>
          <p:nvPr>
            <p:ph idx="1"/>
          </p:nvPr>
        </p:nvSpPr>
        <p:spPr>
          <a:xfrm>
            <a:off x="806067" y="1467476"/>
            <a:ext cx="10267472" cy="218331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562C1"/>
                </a:solidFill>
              </a:rPr>
              <a:t>Design of the adaptive batcher</a:t>
            </a:r>
          </a:p>
          <a:p>
            <a:pPr lvl="1"/>
            <a:r>
              <a:rPr lang="en-US" altLang="zh-CN" dirty="0" smtClean="0"/>
              <a:t>Keeping the buffer occupancy at a low level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Scaling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up/in</a:t>
            </a:r>
            <a:r>
              <a:rPr lang="zh-CN" altLang="en-US" dirty="0" smtClean="0"/>
              <a:t> </a:t>
            </a:r>
            <a:r>
              <a:rPr lang="en-US" altLang="zh-CN" dirty="0" smtClean="0"/>
              <a:t>GPU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provisioning</a:t>
            </a:r>
          </a:p>
        </p:txBody>
      </p:sp>
      <p:sp>
        <p:nvSpPr>
          <p:cNvPr id="4" name="圆角矩形 3"/>
          <p:cNvSpPr/>
          <p:nvPr/>
        </p:nvSpPr>
        <p:spPr>
          <a:xfrm flipH="1">
            <a:off x="1688464" y="4152319"/>
            <a:ext cx="1482273" cy="7314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Buffer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961220" y="4040246"/>
            <a:ext cx="2035628" cy="1894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 smtClean="0"/>
              <a:t>Adaptive Batcher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783538" y="4566602"/>
            <a:ext cx="8888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9600" y="4221884"/>
            <a:ext cx="119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Packets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99626" y="4171947"/>
            <a:ext cx="1467760" cy="5674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Fetching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4" idx="1"/>
          </p:cNvCxnSpPr>
          <p:nvPr/>
        </p:nvCxnSpPr>
        <p:spPr>
          <a:xfrm flipH="1">
            <a:off x="3170737" y="4518044"/>
            <a:ext cx="20288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59649" y="4171947"/>
            <a:ext cx="168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All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packets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buffer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99626" y="4977489"/>
            <a:ext cx="1467760" cy="5674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Batching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 flipH="1">
            <a:off x="9637011" y="4924312"/>
            <a:ext cx="1482273" cy="7314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GPU</a:t>
            </a:r>
            <a:endParaRPr lang="zh-CN" altLang="en-US" sz="2400" dirty="0"/>
          </a:p>
        </p:txBody>
      </p:sp>
      <p:cxnSp>
        <p:nvCxnSpPr>
          <p:cNvPr id="16" name="直接箭头连接符 15"/>
          <p:cNvCxnSpPr>
            <a:stCxn id="14" idx="3"/>
            <a:endCxn id="15" idx="3"/>
          </p:cNvCxnSpPr>
          <p:nvPr/>
        </p:nvCxnSpPr>
        <p:spPr>
          <a:xfrm>
            <a:off x="6667386" y="5261198"/>
            <a:ext cx="2969625" cy="288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950879" y="5275617"/>
            <a:ext cx="2402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Scaling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up/in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more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mini-batches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GPU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21477" y="5685528"/>
            <a:ext cx="2456323" cy="833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rgbClr val="548235"/>
                </a:solidFill>
              </a:rPr>
              <a:t>Load monitoring avoidance</a:t>
            </a:r>
            <a:endParaRPr lang="zh-CN" altLang="en-US" sz="2400" i="1" dirty="0">
              <a:solidFill>
                <a:srgbClr val="548235"/>
              </a:solidFill>
            </a:endParaRPr>
          </a:p>
        </p:txBody>
      </p:sp>
      <p:cxnSp>
        <p:nvCxnSpPr>
          <p:cNvPr id="18" name="直接箭头连接符 17"/>
          <p:cNvCxnSpPr>
            <a:stCxn id="13" idx="2"/>
            <a:endCxn id="17" idx="0"/>
          </p:cNvCxnSpPr>
          <p:nvPr/>
        </p:nvCxnSpPr>
        <p:spPr>
          <a:xfrm flipH="1">
            <a:off x="2649639" y="4879833"/>
            <a:ext cx="1351194" cy="80569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224695" y="3428837"/>
            <a:ext cx="2456323" cy="118553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rgbClr val="548235"/>
                </a:solidFill>
              </a:rPr>
              <a:t>State</a:t>
            </a:r>
            <a:r>
              <a:rPr lang="zh-CN" altLang="en-US" sz="2400" i="1" dirty="0" smtClean="0">
                <a:solidFill>
                  <a:srgbClr val="548235"/>
                </a:solidFill>
              </a:rPr>
              <a:t> </a:t>
            </a:r>
            <a:r>
              <a:rPr lang="en-US" altLang="zh-CN" sz="2400" i="1" dirty="0" smtClean="0">
                <a:solidFill>
                  <a:srgbClr val="548235"/>
                </a:solidFill>
              </a:rPr>
              <a:t>management</a:t>
            </a:r>
            <a:r>
              <a:rPr lang="zh-CN" altLang="en-US" sz="2400" i="1" dirty="0" smtClean="0">
                <a:solidFill>
                  <a:srgbClr val="548235"/>
                </a:solidFill>
              </a:rPr>
              <a:t> </a:t>
            </a:r>
            <a:r>
              <a:rPr lang="en-US" altLang="zh-CN" sz="2400" i="1" dirty="0" smtClean="0">
                <a:solidFill>
                  <a:srgbClr val="548235"/>
                </a:solidFill>
              </a:rPr>
              <a:t>avoidance</a:t>
            </a:r>
            <a:endParaRPr lang="zh-CN" altLang="en-US" sz="2400" i="1" dirty="0">
              <a:solidFill>
                <a:srgbClr val="548235"/>
              </a:solidFill>
            </a:endParaRPr>
          </a:p>
        </p:txBody>
      </p:sp>
      <p:cxnSp>
        <p:nvCxnSpPr>
          <p:cNvPr id="21" name="直接箭头连接符 17"/>
          <p:cNvCxnSpPr/>
          <p:nvPr/>
        </p:nvCxnSpPr>
        <p:spPr>
          <a:xfrm flipV="1">
            <a:off x="7504981" y="3818927"/>
            <a:ext cx="719714" cy="160654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</p:spPr>
        <p:txBody>
          <a:bodyPr/>
          <a:lstStyle/>
          <a:p>
            <a:r>
              <a:rPr lang="en-US" altLang="zh-CN" sz="2000" dirty="0" smtClean="0"/>
              <a:t>13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252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43"/>
    </mc:Choice>
    <mc:Fallback xmlns="">
      <p:transition spd="slow" advTm="65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13" grpId="0"/>
      <p:bldP spid="14" grpId="0" animBg="1"/>
      <p:bldP spid="15" grpId="0" animBg="1"/>
      <p:bldP spid="19" grpId="0"/>
      <p:bldP spid="17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Preliminary Evaluation</a:t>
            </a:r>
            <a:endParaRPr lang="en-US" dirty="0"/>
          </a:p>
        </p:txBody>
      </p:sp>
      <p:sp>
        <p:nvSpPr>
          <p:cNvPr id="71" name="内容占位符 2"/>
          <p:cNvSpPr>
            <a:spLocks noGrp="1"/>
          </p:cNvSpPr>
          <p:nvPr>
            <p:ph idx="1"/>
          </p:nvPr>
        </p:nvSpPr>
        <p:spPr>
          <a:xfrm>
            <a:off x="806067" y="1325962"/>
            <a:ext cx="10267472" cy="227176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562C1"/>
                </a:solidFill>
              </a:rPr>
              <a:t>Hardware</a:t>
            </a:r>
            <a:endParaRPr lang="en-US" altLang="zh-CN" dirty="0">
              <a:solidFill>
                <a:srgbClr val="0562C1"/>
              </a:solidFill>
            </a:endParaRPr>
          </a:p>
          <a:p>
            <a:pPr lvl="1"/>
            <a:r>
              <a:rPr lang="en-US" altLang="zh-CN" sz="2400" dirty="0" smtClean="0"/>
              <a:t>CPU: Two Intel Xeon E5-2650 v4 (10 physical cores)</a:t>
            </a:r>
          </a:p>
          <a:p>
            <a:pPr lvl="1"/>
            <a:r>
              <a:rPr lang="en-US" altLang="zh-CN" sz="2400" dirty="0" smtClean="0"/>
              <a:t>GPU: NVIDIA TITAN </a:t>
            </a:r>
            <a:r>
              <a:rPr lang="en-US" altLang="zh-CN" sz="2400" dirty="0" err="1" smtClean="0"/>
              <a:t>Xp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NIC: Two Intel X520 (40 </a:t>
            </a:r>
            <a:r>
              <a:rPr lang="en-US" altLang="zh-CN" sz="2400" dirty="0" err="1" smtClean="0"/>
              <a:t>Gbps</a:t>
            </a:r>
            <a:r>
              <a:rPr lang="en-US" altLang="zh-CN" sz="2400" dirty="0" smtClean="0"/>
              <a:t> in total)</a:t>
            </a:r>
          </a:p>
          <a:p>
            <a:pPr lvl="1"/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806067" y="4742437"/>
            <a:ext cx="10267472" cy="181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3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0562C1"/>
                </a:solidFill>
              </a:rPr>
              <a:t>NFs &amp; SFCs</a:t>
            </a:r>
          </a:p>
          <a:p>
            <a:pPr lvl="1"/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</a:rPr>
              <a:t>IPV4Router</a:t>
            </a:r>
            <a:r>
              <a:rPr lang="en-US" altLang="zh-CN" sz="2400" dirty="0" smtClean="0"/>
              <a:t> (1k entries) </a:t>
            </a:r>
            <a:r>
              <a:rPr lang="en-US" altLang="zh-CN" sz="2400" dirty="0" smtClean="0">
                <a:sym typeface="Wingdings" panose="05000000000000000000" pitchFamily="2" charset="2"/>
              </a:rPr>
              <a:t> </a:t>
            </a: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NIDS</a:t>
            </a:r>
            <a:r>
              <a:rPr lang="en-US" altLang="zh-CN" sz="2400" dirty="0" smtClean="0">
                <a:sym typeface="Wingdings" panose="05000000000000000000" pitchFamily="2" charset="2"/>
              </a:rPr>
              <a:t> (3k rules)  </a:t>
            </a:r>
            <a:r>
              <a:rPr lang="en-US" altLang="zh-CN" sz="2400" dirty="0" err="1" smtClean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IPSec</a:t>
            </a:r>
            <a:r>
              <a:rPr lang="en-US" altLang="zh-CN" sz="2400" dirty="0" smtClean="0">
                <a:sym typeface="Wingdings" panose="05000000000000000000" pitchFamily="2" charset="2"/>
              </a:rPr>
              <a:t> (SHA1 &amp; AES-128-CBC)</a:t>
            </a:r>
            <a:endParaRPr lang="en-US" altLang="zh-CN" sz="2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806067" y="3201254"/>
            <a:ext cx="10267472" cy="181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3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0562C1"/>
                </a:solidFill>
              </a:rPr>
              <a:t>Software</a:t>
            </a:r>
          </a:p>
          <a:p>
            <a:pPr lvl="1"/>
            <a:r>
              <a:rPr lang="en-US" altLang="zh-CN" sz="2400" dirty="0" smtClean="0"/>
              <a:t>DPDK 17.11 for networking IO</a:t>
            </a:r>
          </a:p>
          <a:p>
            <a:pPr lvl="1"/>
            <a:r>
              <a:rPr lang="en-US" altLang="zh-CN" sz="2400" dirty="0" smtClean="0"/>
              <a:t>CUDA 8.0 for GPU programming</a:t>
            </a:r>
            <a:endParaRPr lang="en-US" altLang="zh-CN" sz="24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</p:spPr>
        <p:txBody>
          <a:bodyPr/>
          <a:lstStyle/>
          <a:p>
            <a:r>
              <a:rPr lang="en-US" altLang="zh-CN" sz="2000" dirty="0" smtClean="0"/>
              <a:t>14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460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43"/>
    </mc:Choice>
    <mc:Fallback xmlns="">
      <p:transition spd="slow" advTm="65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/>
              <a:t>Performance </a:t>
            </a:r>
            <a:r>
              <a:rPr lang="en-US" altLang="zh-CN" dirty="0" smtClean="0"/>
              <a:t>of RTC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smtClean="0"/>
              <a:t>Pipelining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69" y="2230027"/>
            <a:ext cx="3867935" cy="28500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77" y="2374010"/>
            <a:ext cx="4002141" cy="270607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129731" y="5226984"/>
            <a:ext cx="2234571" cy="112936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C00000"/>
                </a:solidFill>
              </a:rPr>
              <a:t>29.2% and 28.1%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cxnSp>
        <p:nvCxnSpPr>
          <p:cNvPr id="7" name="直接箭头连接符 6"/>
          <p:cNvCxnSpPr>
            <a:stCxn id="5" idx="0"/>
          </p:cNvCxnSpPr>
          <p:nvPr/>
        </p:nvCxnSpPr>
        <p:spPr>
          <a:xfrm flipV="1">
            <a:off x="2247017" y="4658264"/>
            <a:ext cx="47609" cy="56872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0"/>
          </p:cNvCxnSpPr>
          <p:nvPr/>
        </p:nvCxnSpPr>
        <p:spPr>
          <a:xfrm flipV="1">
            <a:off x="2247017" y="4658264"/>
            <a:ext cx="733285" cy="56872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513844" y="2667584"/>
            <a:ext cx="3668486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0017118" y="2836314"/>
            <a:ext cx="1404053" cy="89417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C00000"/>
                </a:solidFill>
              </a:rPr>
              <a:t>33.7% 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182330" y="2374010"/>
            <a:ext cx="859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95th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1223046" y="3121191"/>
            <a:ext cx="10885" cy="293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</p:spPr>
        <p:txBody>
          <a:bodyPr/>
          <a:lstStyle/>
          <a:p>
            <a:r>
              <a:rPr lang="en-US" altLang="zh-CN" sz="2000" dirty="0" smtClean="0"/>
              <a:t>15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326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43"/>
    </mc:Choice>
    <mc:Fallback xmlns="">
      <p:transition spd="slow" advTm="65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Fast Elastic Scaling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69" y="1933628"/>
            <a:ext cx="6228074" cy="3402756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8463643" y="3001031"/>
            <a:ext cx="2457399" cy="1294923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C00000"/>
                </a:solidFill>
              </a:rPr>
              <a:t>Fast converging</a:t>
            </a:r>
            <a:endParaRPr lang="zh-CN" altLang="en-US" sz="2400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2400" dirty="0" smtClean="0">
                <a:solidFill>
                  <a:srgbClr val="C00000"/>
                </a:solidFill>
              </a:rPr>
              <a:t>(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&lt;</a:t>
            </a:r>
            <a:r>
              <a:rPr lang="zh-CN" altLang="en-US" sz="2400" i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100ms</a:t>
            </a:r>
            <a:r>
              <a:rPr lang="en-US" altLang="zh-CN" sz="2400" dirty="0" smtClean="0">
                <a:solidFill>
                  <a:srgbClr val="C00000"/>
                </a:solidFill>
              </a:rPr>
              <a:t>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</p:spPr>
        <p:txBody>
          <a:bodyPr/>
          <a:lstStyle/>
          <a:p>
            <a:r>
              <a:rPr lang="en-US" altLang="zh-CN" sz="2000" dirty="0" smtClean="0"/>
              <a:t>16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74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43"/>
    </mc:Choice>
    <mc:Fallback xmlns="">
      <p:transition spd="slow" advTm="65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 and 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  <p:sp>
        <p:nvSpPr>
          <p:cNvPr id="71" name="内容占位符 2"/>
          <p:cNvSpPr>
            <a:spLocks noGrp="1"/>
          </p:cNvSpPr>
          <p:nvPr>
            <p:ph idx="1"/>
          </p:nvPr>
        </p:nvSpPr>
        <p:spPr>
          <a:xfrm>
            <a:off x="806067" y="1489248"/>
            <a:ext cx="10267472" cy="227176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562C1"/>
                </a:solidFill>
              </a:rPr>
              <a:t>Gen: a GPU-accelerated elastic framework for NFV</a:t>
            </a:r>
          </a:p>
          <a:p>
            <a:pPr lvl="1"/>
            <a:r>
              <a:rPr lang="en-US" altLang="zh-CN" dirty="0" smtClean="0"/>
              <a:t>High-performance SFC </a:t>
            </a:r>
          </a:p>
          <a:p>
            <a:pPr lvl="1"/>
            <a:r>
              <a:rPr lang="en-US" altLang="zh-CN" dirty="0" smtClean="0"/>
              <a:t>Elastic scaling</a:t>
            </a:r>
            <a:r>
              <a:rPr lang="en-US" altLang="zh-CN" dirty="0" smtClean="0">
                <a:solidFill>
                  <a:srgbClr val="0562C1"/>
                </a:solidFill>
              </a:rPr>
              <a:t> 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6067" y="3426905"/>
            <a:ext cx="10267472" cy="239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3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0562C1"/>
                </a:solidFill>
              </a:rPr>
              <a:t>Future</a:t>
            </a:r>
            <a:r>
              <a:rPr lang="zh-CN" altLang="en-US" dirty="0" smtClean="0">
                <a:solidFill>
                  <a:srgbClr val="0562C1"/>
                </a:solidFill>
              </a:rPr>
              <a:t> </a:t>
            </a:r>
            <a:r>
              <a:rPr lang="en-US" altLang="zh-CN" dirty="0" smtClean="0">
                <a:solidFill>
                  <a:srgbClr val="0562C1"/>
                </a:solidFill>
              </a:rPr>
              <a:t>work</a:t>
            </a:r>
          </a:p>
          <a:p>
            <a:pPr lvl="1"/>
            <a:r>
              <a:rPr lang="en-US" altLang="zh-CN" dirty="0" smtClean="0"/>
              <a:t>More SFC performance enhancement in GPU</a:t>
            </a:r>
          </a:p>
          <a:p>
            <a:pPr lvl="1"/>
            <a:r>
              <a:rPr lang="en-US" altLang="zh-CN" dirty="0" smtClean="0"/>
              <a:t>Coordination between CPU and GPU</a:t>
            </a:r>
          </a:p>
          <a:p>
            <a:pPr lvl="1"/>
            <a:r>
              <a:rPr lang="en-US" altLang="zh-CN" dirty="0" smtClean="0"/>
              <a:t>Impact of dynamic traffic load</a:t>
            </a:r>
            <a:endParaRPr lang="en-US" altLang="zh-CN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</p:spPr>
        <p:txBody>
          <a:bodyPr/>
          <a:lstStyle/>
          <a:p>
            <a:r>
              <a:rPr lang="en-US" altLang="zh-CN" sz="2000" dirty="0" smtClean="0"/>
              <a:t>17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445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43"/>
    </mc:Choice>
    <mc:Fallback xmlns="">
      <p:transition spd="slow" advTm="65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689" y="2271991"/>
            <a:ext cx="10735733" cy="1470025"/>
          </a:xfrm>
        </p:spPr>
        <p:txBody>
          <a:bodyPr/>
          <a:lstStyle/>
          <a:p>
            <a:r>
              <a:rPr lang="en-US" altLang="zh-CN" sz="4800" dirty="0" smtClean="0"/>
              <a:t>Thank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You</a:t>
            </a:r>
            <a:endParaRPr lang="en-US" sz="4800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671688" y="3742016"/>
            <a:ext cx="10735733" cy="53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2800" i="1" dirty="0">
                <a:solidFill>
                  <a:schemeClr val="tx1"/>
                </a:solidFill>
              </a:rPr>
              <a:t>http://</a:t>
            </a:r>
            <a:r>
              <a:rPr lang="en-US" altLang="zh-CN" sz="2800" i="1" dirty="0" err="1">
                <a:solidFill>
                  <a:schemeClr val="tx1"/>
                </a:solidFill>
              </a:rPr>
              <a:t>netarchlab.tsinghua.edu.cn</a:t>
            </a:r>
            <a:endParaRPr lang="en-US" sz="2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8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7"/>
    </mc:Choice>
    <mc:Fallback xmlns="">
      <p:transition spd="slow" advTm="431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Function Virtualization (NFV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2</a:t>
            </a:fld>
            <a:endParaRPr lang="en-US" sz="2000" dirty="0"/>
          </a:p>
        </p:txBody>
      </p:sp>
      <p:pic>
        <p:nvPicPr>
          <p:cNvPr id="5" name="Picture 14" descr="Amazon-Elastic-Load-Balac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250" y="2299983"/>
            <a:ext cx="949395" cy="949395"/>
          </a:xfrm>
          <a:prstGeom prst="rect">
            <a:avLst/>
          </a:prstGeom>
        </p:spPr>
      </p:pic>
      <p:pic>
        <p:nvPicPr>
          <p:cNvPr id="6" name="Picture 19" descr="EC2-AM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35" y="2299983"/>
            <a:ext cx="977236" cy="977236"/>
          </a:xfrm>
          <a:prstGeom prst="rect">
            <a:avLst/>
          </a:prstGeom>
        </p:spPr>
      </p:pic>
      <p:pic>
        <p:nvPicPr>
          <p:cNvPr id="7" name="Picture 25" descr="EC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348" y="2385533"/>
            <a:ext cx="806136" cy="806136"/>
          </a:xfrm>
          <a:prstGeom prst="rect">
            <a:avLst/>
          </a:prstGeom>
        </p:spPr>
      </p:pic>
      <p:pic>
        <p:nvPicPr>
          <p:cNvPr id="8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" y="2407085"/>
            <a:ext cx="701260" cy="7351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8786" y="3243631"/>
            <a:ext cx="88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VPN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99644" y="3243631"/>
            <a:ext cx="11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Firewall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18065" y="3243631"/>
            <a:ext cx="10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Monitor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69793" y="3277219"/>
            <a:ext cx="1818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Load</a:t>
            </a:r>
            <a:r>
              <a:rPr kumimoji="1"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zh-CN" altLang="en-US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Balancer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14228" y="1842784"/>
            <a:ext cx="5382986" cy="2073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i="1" dirty="0" smtClean="0">
                <a:solidFill>
                  <a:schemeClr val="tx1"/>
                </a:solidFill>
              </a:rPr>
              <a:t>NFV:</a:t>
            </a:r>
            <a:r>
              <a:rPr kumimoji="1" lang="zh-CN" altLang="en-US" sz="20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000" i="1" dirty="0" smtClean="0">
                <a:solidFill>
                  <a:schemeClr val="tx1"/>
                </a:solidFill>
              </a:rPr>
              <a:t>Commodity</a:t>
            </a:r>
            <a:r>
              <a:rPr kumimoji="1" lang="zh-CN" altLang="en-US" sz="20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000" i="1" dirty="0" smtClean="0">
                <a:solidFill>
                  <a:schemeClr val="tx1"/>
                </a:solidFill>
              </a:rPr>
              <a:t>Hardware</a:t>
            </a:r>
            <a:r>
              <a:rPr kumimoji="1" lang="zh-CN" altLang="en-US" sz="20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000" i="1" dirty="0" smtClean="0">
                <a:solidFill>
                  <a:schemeClr val="tx1"/>
                </a:solidFill>
              </a:rPr>
              <a:t>Devices</a:t>
            </a:r>
            <a:endParaRPr kumimoji="1"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77514" y="2283655"/>
            <a:ext cx="1126671" cy="14859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i="1" dirty="0" smtClean="0">
                <a:solidFill>
                  <a:schemeClr val="tx1"/>
                </a:solidFill>
              </a:rPr>
              <a:t>VM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75673" y="2283655"/>
            <a:ext cx="1126671" cy="14859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i="1" dirty="0" smtClean="0">
                <a:solidFill>
                  <a:schemeClr val="tx1"/>
                </a:solidFill>
              </a:rPr>
              <a:t>VM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96628" y="2282415"/>
            <a:ext cx="1126671" cy="14859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i="1" dirty="0" smtClean="0">
                <a:solidFill>
                  <a:schemeClr val="tx1"/>
                </a:solidFill>
              </a:rPr>
              <a:t>VM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694787" y="2282415"/>
            <a:ext cx="1126671" cy="14859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i="1" dirty="0" smtClean="0">
                <a:solidFill>
                  <a:schemeClr val="tx1"/>
                </a:solidFill>
              </a:rPr>
              <a:t>VM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pic>
        <p:nvPicPr>
          <p:cNvPr id="18" name="Picture 14" descr="Amazon-Elastic-Load-Balac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43" y="2423821"/>
            <a:ext cx="949395" cy="949395"/>
          </a:xfrm>
          <a:prstGeom prst="rect">
            <a:avLst/>
          </a:prstGeom>
        </p:spPr>
      </p:pic>
      <p:pic>
        <p:nvPicPr>
          <p:cNvPr id="19" name="Picture 19" descr="EC2-AM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656" y="2423821"/>
            <a:ext cx="977236" cy="977236"/>
          </a:xfrm>
          <a:prstGeom prst="rect">
            <a:avLst/>
          </a:prstGeom>
        </p:spPr>
      </p:pic>
      <p:pic>
        <p:nvPicPr>
          <p:cNvPr id="20" name="Picture 25" descr="EC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538" y="2509371"/>
            <a:ext cx="806136" cy="806136"/>
          </a:xfrm>
          <a:prstGeom prst="rect">
            <a:avLst/>
          </a:prstGeom>
        </p:spPr>
      </p:pic>
      <p:pic>
        <p:nvPicPr>
          <p:cNvPr id="21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792" y="2530923"/>
            <a:ext cx="701260" cy="73519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13264" y="1842783"/>
            <a:ext cx="1225787" cy="2073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i="1" dirty="0" smtClean="0">
                <a:solidFill>
                  <a:schemeClr val="tx1"/>
                </a:solidFill>
              </a:rPr>
              <a:t>Dedicated</a:t>
            </a:r>
            <a:endParaRPr kumimoji="1"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24205" y="1842782"/>
            <a:ext cx="1225787" cy="2073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i="1" dirty="0" smtClean="0">
                <a:solidFill>
                  <a:schemeClr val="tx1"/>
                </a:solidFill>
              </a:rPr>
              <a:t>Dedicated</a:t>
            </a:r>
            <a:endParaRPr kumimoji="1"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11458" y="1842782"/>
            <a:ext cx="1225787" cy="2073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i="1" dirty="0" smtClean="0">
                <a:solidFill>
                  <a:schemeClr val="tx1"/>
                </a:solidFill>
              </a:rPr>
              <a:t>Dedicated</a:t>
            </a:r>
            <a:endParaRPr kumimoji="1"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66053" y="1842782"/>
            <a:ext cx="1225787" cy="2073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i="1" dirty="0" smtClean="0">
                <a:solidFill>
                  <a:schemeClr val="tx1"/>
                </a:solidFill>
              </a:rPr>
              <a:t>Dedicated</a:t>
            </a:r>
            <a:endParaRPr kumimoji="1"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5832899" y="2671158"/>
            <a:ext cx="691877" cy="48242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09600" y="5312014"/>
            <a:ext cx="2766799" cy="720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 smtClean="0">
                <a:solidFill>
                  <a:schemeClr val="tx1"/>
                </a:solidFill>
              </a:rPr>
              <a:t>Low</a:t>
            </a:r>
            <a:r>
              <a:rPr kumimoji="1" lang="zh-CN" altLang="en-US" sz="24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i="1" dirty="0">
                <a:solidFill>
                  <a:schemeClr val="tx1"/>
                </a:solidFill>
              </a:rPr>
              <a:t>c</a:t>
            </a:r>
            <a:r>
              <a:rPr kumimoji="1" lang="en-US" altLang="zh-CN" sz="2400" i="1" dirty="0" smtClean="0">
                <a:solidFill>
                  <a:schemeClr val="tx1"/>
                </a:solidFill>
              </a:rPr>
              <a:t>ost </a:t>
            </a:r>
          </a:p>
        </p:txBody>
      </p:sp>
      <p:sp>
        <p:nvSpPr>
          <p:cNvPr id="32" name="矩形 31"/>
          <p:cNvSpPr/>
          <p:nvPr/>
        </p:nvSpPr>
        <p:spPr>
          <a:xfrm>
            <a:off x="7586901" y="5312014"/>
            <a:ext cx="3933273" cy="720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 smtClean="0">
                <a:solidFill>
                  <a:schemeClr val="tx1"/>
                </a:solidFill>
              </a:rPr>
              <a:t>Service provisioning</a:t>
            </a:r>
            <a:r>
              <a:rPr kumimoji="1" lang="zh-CN" altLang="en-US" sz="24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i="1" dirty="0" smtClean="0">
                <a:solidFill>
                  <a:schemeClr val="tx1"/>
                </a:solidFill>
              </a:rPr>
              <a:t>flexibility</a:t>
            </a:r>
            <a:endParaRPr kumimoji="1"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98245" y="5312014"/>
            <a:ext cx="2766810" cy="720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 smtClean="0">
                <a:solidFill>
                  <a:schemeClr val="tx1"/>
                </a:solidFill>
              </a:rPr>
              <a:t>Elasticity</a:t>
            </a:r>
            <a:r>
              <a:rPr kumimoji="1" lang="zh-CN" altLang="en-US" sz="24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i="1" dirty="0" smtClean="0">
                <a:solidFill>
                  <a:schemeClr val="tx1"/>
                </a:solidFill>
              </a:rPr>
              <a:t>control</a:t>
            </a:r>
            <a:r>
              <a:rPr kumimoji="1" lang="zh-CN" altLang="en-US" sz="2400" i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矩形 35"/>
          <p:cNvSpPr/>
          <p:nvPr/>
        </p:nvSpPr>
        <p:spPr>
          <a:xfrm>
            <a:off x="4084501" y="4423260"/>
            <a:ext cx="4022998" cy="4864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i="1" dirty="0" smtClean="0">
                <a:solidFill>
                  <a:schemeClr val="tx1"/>
                </a:solidFill>
              </a:rPr>
              <a:t>Virtualization</a:t>
            </a:r>
            <a:r>
              <a:rPr kumimoji="1" lang="zh-CN" altLang="en-US" sz="2800" b="1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800" b="1" i="1" dirty="0" smtClean="0">
                <a:solidFill>
                  <a:schemeClr val="tx1"/>
                </a:solidFill>
              </a:rPr>
              <a:t>Techniques</a:t>
            </a:r>
            <a:endParaRPr kumimoji="1" lang="zh-CN" altLang="en-US" sz="2800" b="1" i="1" dirty="0">
              <a:solidFill>
                <a:schemeClr val="tx1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6631185" y="2564455"/>
            <a:ext cx="5366029" cy="842223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 smtClean="0">
                <a:solidFill>
                  <a:schemeClr val="tx1"/>
                </a:solidFill>
              </a:rPr>
              <a:t>Service Function Chain (SFC)</a:t>
            </a:r>
            <a:endParaRPr kumimoji="1" lang="zh-CN" altLang="en-US" sz="2400" i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9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43"/>
    </mc:Choice>
    <mc:Fallback xmlns="">
      <p:transition spd="slow" advTm="65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31" grpId="0" animBg="1"/>
      <p:bldP spid="32" grpId="0" animBg="1"/>
      <p:bldP spid="33" grpId="0" animBg="1"/>
      <p:bldP spid="36" grpId="0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CPU-based NFV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3</a:t>
            </a:fld>
            <a:endParaRPr lang="en-US" sz="2000" dirty="0"/>
          </a:p>
        </p:txBody>
      </p:sp>
      <p:sp>
        <p:nvSpPr>
          <p:cNvPr id="38" name="圆角矩形 37"/>
          <p:cNvSpPr/>
          <p:nvPr/>
        </p:nvSpPr>
        <p:spPr>
          <a:xfrm flipH="1">
            <a:off x="609600" y="1872794"/>
            <a:ext cx="2025187" cy="7812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OpenNetVM</a:t>
            </a:r>
            <a:endParaRPr lang="en-US" altLang="zh-CN" sz="2400" dirty="0" smtClean="0"/>
          </a:p>
          <a:p>
            <a:pPr algn="ctr"/>
            <a:r>
              <a:rPr lang="en-US" altLang="zh-CN" i="1" dirty="0" smtClean="0"/>
              <a:t>(HotMiddlebox’16)</a:t>
            </a:r>
            <a:endParaRPr lang="zh-CN" altLang="en-US" i="1" dirty="0"/>
          </a:p>
        </p:txBody>
      </p:sp>
      <p:sp>
        <p:nvSpPr>
          <p:cNvPr id="42" name="圆角矩形 41"/>
          <p:cNvSpPr/>
          <p:nvPr/>
        </p:nvSpPr>
        <p:spPr>
          <a:xfrm flipH="1">
            <a:off x="2886500" y="1872794"/>
            <a:ext cx="1971858" cy="7812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NetBricks</a:t>
            </a:r>
            <a:endParaRPr lang="en-US" altLang="zh-CN" sz="2400" dirty="0" smtClean="0"/>
          </a:p>
          <a:p>
            <a:pPr algn="ctr"/>
            <a:r>
              <a:rPr lang="en-US" altLang="zh-CN" i="1" dirty="0" smtClean="0"/>
              <a:t>(OSDI’16)</a:t>
            </a:r>
            <a:endParaRPr lang="zh-CN" altLang="en-US" i="1" dirty="0"/>
          </a:p>
        </p:txBody>
      </p:sp>
      <p:sp>
        <p:nvSpPr>
          <p:cNvPr id="43" name="圆角矩形 42"/>
          <p:cNvSpPr/>
          <p:nvPr/>
        </p:nvSpPr>
        <p:spPr>
          <a:xfrm flipH="1">
            <a:off x="5110071" y="1872794"/>
            <a:ext cx="1971858" cy="7812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NFP</a:t>
            </a:r>
          </a:p>
          <a:p>
            <a:pPr algn="ctr"/>
            <a:r>
              <a:rPr lang="en-US" altLang="zh-CN" i="1" dirty="0" smtClean="0"/>
              <a:t>(SIGCOMM’17)</a:t>
            </a:r>
            <a:endParaRPr lang="zh-CN" altLang="en-US" i="1" dirty="0"/>
          </a:p>
        </p:txBody>
      </p:sp>
      <p:sp>
        <p:nvSpPr>
          <p:cNvPr id="44" name="圆角矩形 43"/>
          <p:cNvSpPr/>
          <p:nvPr/>
        </p:nvSpPr>
        <p:spPr>
          <a:xfrm flipH="1">
            <a:off x="7362408" y="1872794"/>
            <a:ext cx="1971858" cy="7812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Metron</a:t>
            </a:r>
            <a:endParaRPr lang="en-US" altLang="zh-CN" sz="2400" dirty="0" smtClean="0"/>
          </a:p>
          <a:p>
            <a:pPr algn="ctr"/>
            <a:r>
              <a:rPr lang="en-US" altLang="zh-CN" i="1" dirty="0" smtClean="0"/>
              <a:t>(NSDI’18)</a:t>
            </a:r>
            <a:endParaRPr lang="zh-CN" altLang="en-US" i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9334266" y="1835176"/>
            <a:ext cx="1377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cxnSp>
        <p:nvCxnSpPr>
          <p:cNvPr id="45" name="直接连接符 44"/>
          <p:cNvCxnSpPr/>
          <p:nvPr/>
        </p:nvCxnSpPr>
        <p:spPr>
          <a:xfrm>
            <a:off x="336014" y="2928466"/>
            <a:ext cx="11435509" cy="1224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9793218" y="2506733"/>
            <a:ext cx="1850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NFV Platforms</a:t>
            </a:r>
            <a:endParaRPr lang="zh-CN" altLang="en-US" sz="2000" dirty="0"/>
          </a:p>
        </p:txBody>
      </p:sp>
      <p:sp>
        <p:nvSpPr>
          <p:cNvPr id="48" name="矩形 47"/>
          <p:cNvSpPr/>
          <p:nvPr/>
        </p:nvSpPr>
        <p:spPr>
          <a:xfrm>
            <a:off x="1356360" y="3246019"/>
            <a:ext cx="7147560" cy="728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General-purpose Multi-core </a:t>
            </a:r>
            <a:r>
              <a:rPr lang="en-US" altLang="zh-CN" sz="2400" i="1" dirty="0" smtClean="0"/>
              <a:t>Servers</a:t>
            </a:r>
            <a:endParaRPr lang="zh-CN" altLang="en-US" sz="2400" i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9793217" y="2941296"/>
            <a:ext cx="2215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NFV Infrastructure</a:t>
            </a:r>
            <a:endParaRPr lang="zh-CN" altLang="en-US" sz="2000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3762260" y="2654057"/>
            <a:ext cx="0" cy="5919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6062949" y="2654057"/>
            <a:ext cx="0" cy="591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8310391" y="2654057"/>
            <a:ext cx="0" cy="591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内容占位符 2"/>
          <p:cNvSpPr>
            <a:spLocks noGrp="1"/>
          </p:cNvSpPr>
          <p:nvPr>
            <p:ph idx="1"/>
          </p:nvPr>
        </p:nvSpPr>
        <p:spPr>
          <a:xfrm>
            <a:off x="576549" y="4542514"/>
            <a:ext cx="10972800" cy="211914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562C1"/>
                </a:solidFill>
              </a:rPr>
              <a:t>Problems</a:t>
            </a:r>
            <a:endParaRPr lang="zh-CN" altLang="en-US" dirty="0" smtClean="0">
              <a:solidFill>
                <a:srgbClr val="0562C1"/>
              </a:solidFill>
            </a:endParaRPr>
          </a:p>
          <a:p>
            <a:pPr lvl="1"/>
            <a:r>
              <a:rPr lang="en-US" altLang="zh-CN" dirty="0" smtClean="0"/>
              <a:t>Low </a:t>
            </a:r>
            <a:r>
              <a:rPr lang="en-US" altLang="zh-CN" i="1" dirty="0" smtClean="0">
                <a:solidFill>
                  <a:srgbClr val="FF0000"/>
                </a:solidFill>
              </a:rPr>
              <a:t>performance</a:t>
            </a:r>
            <a:r>
              <a:rPr lang="en-US" altLang="zh-CN" dirty="0" smtClean="0"/>
              <a:t> with negative improvement expectation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Coarse-grained </a:t>
            </a:r>
            <a:r>
              <a:rPr lang="en-US" altLang="zh-CN" i="1" dirty="0" smtClean="0">
                <a:solidFill>
                  <a:srgbClr val="FF0000"/>
                </a:solidFill>
              </a:rPr>
              <a:t>scaling</a:t>
            </a:r>
            <a:endParaRPr kumimoji="1" lang="zh-CN" altLang="en-US" i="1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524000" y="2644729"/>
            <a:ext cx="0" cy="5919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765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43"/>
    </mc:Choice>
    <mc:Fallback xmlns="">
      <p:transition spd="slow" advTm="65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3" grpId="0" animBg="1"/>
      <p:bldP spid="44" grpId="0" animBg="1"/>
      <p:bldP spid="29" grpId="0"/>
      <p:bldP spid="47" grpId="0"/>
      <p:bldP spid="48" grpId="0" animBg="1"/>
      <p:bldP spid="49" grpId="0"/>
      <p:bldP spid="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</a:t>
            </a:r>
            <a:r>
              <a:rPr lang="en-US" dirty="0" smtClean="0"/>
              <a:t> of CPU-based NFV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444484"/>
            <a:ext cx="2844800" cy="365125"/>
          </a:xfrm>
        </p:spPr>
        <p:txBody>
          <a:bodyPr/>
          <a:lstStyle/>
          <a:p>
            <a:fld id="{7904A8AC-C669-244C-953E-6C477326AD58}" type="slidenum">
              <a:rPr lang="en-US" sz="2000" smtClean="0"/>
              <a:t>4</a:t>
            </a:fld>
            <a:endParaRPr lang="en-US" sz="2000" dirty="0"/>
          </a:p>
        </p:txBody>
      </p:sp>
      <p:sp>
        <p:nvSpPr>
          <p:cNvPr id="71" name="内容占位符 2"/>
          <p:cNvSpPr>
            <a:spLocks noGrp="1"/>
          </p:cNvSpPr>
          <p:nvPr>
            <p:ph idx="1"/>
          </p:nvPr>
        </p:nvSpPr>
        <p:spPr>
          <a:xfrm>
            <a:off x="576548" y="1371600"/>
            <a:ext cx="11459379" cy="2894149"/>
          </a:xfrm>
        </p:spPr>
        <p:txBody>
          <a:bodyPr/>
          <a:lstStyle/>
          <a:p>
            <a:r>
              <a:rPr lang="en-US" altLang="zh-CN" dirty="0">
                <a:solidFill>
                  <a:srgbClr val="0562C1"/>
                </a:solidFill>
              </a:rPr>
              <a:t>L</a:t>
            </a:r>
            <a:r>
              <a:rPr lang="en-US" altLang="zh-CN" dirty="0" smtClean="0">
                <a:solidFill>
                  <a:srgbClr val="0562C1"/>
                </a:solidFill>
              </a:rPr>
              <a:t>ow performance with negative improvement expectation</a:t>
            </a:r>
          </a:p>
          <a:p>
            <a:pPr lvl="1"/>
            <a:r>
              <a:rPr lang="en-US" altLang="zh-CN" sz="2600" dirty="0" smtClean="0"/>
              <a:t>Hard to achieve high performance (e.g., 40~100Gbps) for a wide range of NFs</a:t>
            </a:r>
          </a:p>
          <a:p>
            <a:pPr lvl="1"/>
            <a:endParaRPr lang="en-US" altLang="zh-CN" sz="2600" dirty="0"/>
          </a:p>
          <a:p>
            <a:pPr lvl="1"/>
            <a:endParaRPr lang="en-US" altLang="zh-CN" sz="2600" dirty="0" smtClean="0"/>
          </a:p>
          <a:p>
            <a:pPr lvl="1"/>
            <a:endParaRPr lang="en-US" altLang="zh-CN" sz="2600" dirty="0"/>
          </a:p>
          <a:p>
            <a:pPr lvl="1"/>
            <a:r>
              <a:rPr lang="en-US" altLang="zh-CN" sz="2600" dirty="0" smtClean="0"/>
              <a:t>The slow/end of Moore’s Law </a:t>
            </a:r>
          </a:p>
          <a:p>
            <a:r>
              <a:rPr lang="en-US" altLang="zh-CN" sz="3000" dirty="0" smtClean="0"/>
              <a:t>Coarse-grained scaling</a:t>
            </a:r>
          </a:p>
          <a:p>
            <a:pPr lvl="1"/>
            <a:endParaRPr kumimoji="1" lang="zh-CN" altLang="en-US" dirty="0">
              <a:solidFill>
                <a:srgbClr val="0562C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95328" y="2514599"/>
            <a:ext cx="1727815" cy="607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dirty="0" err="1" smtClean="0"/>
              <a:t>IPSec</a:t>
            </a:r>
            <a:endParaRPr lang="en-US" altLang="zh-CN" sz="2200" dirty="0" smtClean="0"/>
          </a:p>
          <a:p>
            <a:pPr algn="ctr"/>
            <a:r>
              <a:rPr lang="en-US" altLang="zh-CN" sz="1600" i="1" dirty="0" smtClean="0"/>
              <a:t>(</a:t>
            </a: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AES &amp; </a:t>
            </a:r>
            <a:r>
              <a:rPr lang="en-US" altLang="zh-CN" sz="1600" i="1" dirty="0" smtClean="0">
                <a:solidFill>
                  <a:schemeClr val="accent6">
                    <a:lumMod val="50000"/>
                  </a:schemeClr>
                </a:solidFill>
              </a:rPr>
              <a:t>SHA1</a:t>
            </a:r>
            <a:r>
              <a:rPr lang="en-US" altLang="zh-CN" sz="1600" i="1" dirty="0" smtClean="0"/>
              <a:t>)</a:t>
            </a:r>
            <a:endParaRPr lang="zh-CN" altLang="en-US" sz="1600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95328" y="3299114"/>
            <a:ext cx="1727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2.6 ~ 7.7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Gbps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14968" y="3206782"/>
            <a:ext cx="504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Go, </a:t>
            </a:r>
            <a:r>
              <a:rPr lang="en-US" altLang="zh-CN" sz="1600" dirty="0" err="1"/>
              <a:t>Younghwan</a:t>
            </a:r>
            <a:r>
              <a:rPr lang="en-US" altLang="zh-CN" sz="1600" dirty="0"/>
              <a:t>, et al. "</a:t>
            </a:r>
            <a:r>
              <a:rPr lang="en-US" altLang="zh-CN" sz="1600" dirty="0" err="1"/>
              <a:t>APUNet</a:t>
            </a:r>
            <a:r>
              <a:rPr lang="en-US" altLang="zh-CN" sz="1600" dirty="0"/>
              <a:t>: Revitalizing GPU as Packet Processing Accelerator." </a:t>
            </a:r>
            <a:r>
              <a:rPr lang="en-US" altLang="zh-CN" sz="1600" i="1" dirty="0"/>
              <a:t>NSDI</a:t>
            </a:r>
            <a:r>
              <a:rPr lang="en-US" altLang="zh-CN" sz="1600" dirty="0"/>
              <a:t>. 2017.</a:t>
            </a:r>
            <a:endParaRPr lang="zh-CN" altLang="en-US" sz="1600" i="1" dirty="0"/>
          </a:p>
        </p:txBody>
      </p:sp>
      <p:sp>
        <p:nvSpPr>
          <p:cNvPr id="28" name="矩形 27"/>
          <p:cNvSpPr/>
          <p:nvPr/>
        </p:nvSpPr>
        <p:spPr>
          <a:xfrm>
            <a:off x="2319045" y="5214044"/>
            <a:ext cx="1663550" cy="5307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/>
              <a:t>10 </a:t>
            </a:r>
            <a:r>
              <a:rPr lang="en-US" altLang="zh-CN" sz="2200" dirty="0" err="1" smtClean="0"/>
              <a:t>Mpps</a:t>
            </a:r>
            <a:endParaRPr lang="zh-CN" altLang="en-US" sz="2200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76548" y="5520921"/>
            <a:ext cx="14964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92020" y="5118780"/>
            <a:ext cx="1619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9 </a:t>
            </a:r>
            <a:r>
              <a:rPr lang="en-US" altLang="zh-CN" sz="2000" i="1" dirty="0" err="1" smtClean="0"/>
              <a:t>Mpps</a:t>
            </a:r>
            <a:endParaRPr lang="zh-CN" altLang="en-US" sz="2000" i="1" dirty="0"/>
          </a:p>
        </p:txBody>
      </p:sp>
      <p:sp>
        <p:nvSpPr>
          <p:cNvPr id="34" name="矩形 33"/>
          <p:cNvSpPr/>
          <p:nvPr/>
        </p:nvSpPr>
        <p:spPr>
          <a:xfrm>
            <a:off x="8024560" y="5497545"/>
            <a:ext cx="1663550" cy="5307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/>
              <a:t>10 </a:t>
            </a:r>
            <a:r>
              <a:rPr lang="en-US" altLang="zh-CN" sz="2200" dirty="0" err="1" smtClean="0"/>
              <a:t>Mpps</a:t>
            </a:r>
            <a:endParaRPr lang="zh-CN" altLang="en-US" sz="2200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6282063" y="5503935"/>
            <a:ext cx="14964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114968" y="5118780"/>
            <a:ext cx="1786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11 </a:t>
            </a:r>
            <a:r>
              <a:rPr lang="en-US" altLang="zh-CN" sz="2000" i="1" dirty="0" err="1" smtClean="0"/>
              <a:t>Mpps</a:t>
            </a:r>
            <a:endParaRPr lang="zh-CN" altLang="en-US" sz="2000" i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8086385" y="6148961"/>
            <a:ext cx="1619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2 CPU cores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24560" y="4815841"/>
            <a:ext cx="1663550" cy="5307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/>
              <a:t>1 </a:t>
            </a:r>
            <a:r>
              <a:rPr lang="en-US" altLang="zh-CN" sz="2200" dirty="0" err="1" smtClean="0"/>
              <a:t>Mpps</a:t>
            </a:r>
            <a:endParaRPr lang="zh-CN" altLang="en-US" sz="2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341082" y="6144534"/>
            <a:ext cx="1551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1 CPU core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4403433" y="5214044"/>
            <a:ext cx="1663549" cy="529024"/>
          </a:xfrm>
          <a:prstGeom prst="rightArrow">
            <a:avLst>
              <a:gd name="adj1" fmla="val 71048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i="1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72637" y="4474020"/>
            <a:ext cx="2263290" cy="980479"/>
            <a:chOff x="10021404" y="3674016"/>
            <a:chExt cx="2263290" cy="980479"/>
          </a:xfrm>
        </p:grpSpPr>
        <p:sp>
          <p:nvSpPr>
            <p:cNvPr id="5" name="爆炸形 2 4"/>
            <p:cNvSpPr/>
            <p:nvPr/>
          </p:nvSpPr>
          <p:spPr>
            <a:xfrm>
              <a:off x="10021404" y="3674016"/>
              <a:ext cx="2263290" cy="980479"/>
            </a:xfrm>
            <a:prstGeom prst="irregularSeal2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 rot="20800403">
              <a:off x="10040653" y="3979927"/>
              <a:ext cx="19952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>
                  <a:solidFill>
                    <a:srgbClr val="FF0000"/>
                  </a:solidFill>
                </a:rPr>
                <a:t>Underutilized</a:t>
              </a:r>
              <a:endParaRPr lang="zh-CN" altLang="en-US" sz="2000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3982595" y="2514598"/>
            <a:ext cx="1663550" cy="607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/>
              <a:t>NIDS</a:t>
            </a:r>
          </a:p>
          <a:p>
            <a:pPr algn="ctr"/>
            <a:r>
              <a:rPr lang="en-US" altLang="zh-CN" sz="1600" dirty="0" smtClean="0"/>
              <a:t>(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</a:rPr>
              <a:t>Aho-Corasick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838642" y="3329892"/>
            <a:ext cx="1958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4.2 ~ 10.4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Gbps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363011" y="2639905"/>
            <a:ext cx="454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E5-2650 v2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FF0000"/>
                </a:solidFill>
              </a:rPr>
              <a:t>8 Cores, 2.6 GHz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114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43"/>
    </mc:Choice>
    <mc:Fallback xmlns="">
      <p:transition spd="slow" advTm="65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/>
      <p:bldP spid="26" grpId="0"/>
      <p:bldP spid="28" grpId="0" animBg="1"/>
      <p:bldP spid="31" grpId="0"/>
      <p:bldP spid="34" grpId="0" animBg="1"/>
      <p:bldP spid="36" grpId="0"/>
      <p:bldP spid="37" grpId="0"/>
      <p:bldP spid="39" grpId="0" animBg="1"/>
      <p:bldP spid="29" grpId="0"/>
      <p:bldP spid="30" grpId="0" animBg="1"/>
      <p:bldP spid="27" grpId="0" animBg="1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as An Accelerator for NFV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5</a:t>
            </a:fld>
            <a:endParaRPr lang="en-US" sz="2000" dirty="0"/>
          </a:p>
        </p:txBody>
      </p:sp>
      <p:sp>
        <p:nvSpPr>
          <p:cNvPr id="71" name="内容占位符 2"/>
          <p:cNvSpPr>
            <a:spLocks noGrp="1"/>
          </p:cNvSpPr>
          <p:nvPr>
            <p:ph idx="1"/>
          </p:nvPr>
        </p:nvSpPr>
        <p:spPr>
          <a:xfrm>
            <a:off x="806067" y="3335772"/>
            <a:ext cx="5611259" cy="325904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562C1"/>
                </a:solidFill>
              </a:rPr>
              <a:t>Existing work</a:t>
            </a:r>
          </a:p>
          <a:p>
            <a:pPr lvl="1"/>
            <a:r>
              <a:rPr kumimoji="1" lang="en-US" altLang="zh-CN" sz="2400" dirty="0" smtClean="0"/>
              <a:t>Router </a:t>
            </a:r>
            <a:r>
              <a:rPr kumimoji="1" lang="en-US" altLang="zh-CN" sz="2000" i="1" dirty="0" smtClean="0"/>
              <a:t>(</a:t>
            </a:r>
            <a:r>
              <a:rPr kumimoji="1" lang="en-US" altLang="zh-CN" sz="2000" i="1" dirty="0" err="1" smtClean="0"/>
              <a:t>PacketShader</a:t>
            </a:r>
            <a:r>
              <a:rPr kumimoji="1" lang="en-US" altLang="zh-CN" sz="2000" i="1" dirty="0" smtClean="0"/>
              <a:t>, SIGCOMM’10)</a:t>
            </a:r>
          </a:p>
          <a:p>
            <a:pPr lvl="1"/>
            <a:r>
              <a:rPr kumimoji="1" lang="en-US" altLang="zh-CN" sz="2400" dirty="0" smtClean="0"/>
              <a:t>SSL proxy </a:t>
            </a:r>
            <a:r>
              <a:rPr kumimoji="1" lang="en-US" altLang="zh-CN" sz="2000" i="1" dirty="0" smtClean="0"/>
              <a:t>(</a:t>
            </a:r>
            <a:r>
              <a:rPr kumimoji="1" lang="en-US" altLang="zh-CN" sz="2000" i="1" dirty="0" err="1" smtClean="0"/>
              <a:t>SSLShader</a:t>
            </a:r>
            <a:r>
              <a:rPr kumimoji="1" lang="en-US" altLang="zh-CN" sz="2000" i="1" dirty="0" smtClean="0"/>
              <a:t>, NSDI’11)</a:t>
            </a:r>
          </a:p>
          <a:p>
            <a:pPr lvl="1"/>
            <a:r>
              <a:rPr kumimoji="1" lang="en-US" altLang="zh-CN" sz="2400" dirty="0" smtClean="0"/>
              <a:t>NIDS </a:t>
            </a:r>
            <a:r>
              <a:rPr kumimoji="1" lang="en-US" altLang="zh-CN" sz="2000" i="1" dirty="0" smtClean="0"/>
              <a:t>(</a:t>
            </a:r>
            <a:r>
              <a:rPr kumimoji="1" lang="en-US" altLang="zh-CN" sz="2000" i="1" dirty="0" err="1" smtClean="0"/>
              <a:t>Kargus</a:t>
            </a:r>
            <a:r>
              <a:rPr kumimoji="1" lang="en-US" altLang="zh-CN" sz="2000" i="1" dirty="0" smtClean="0"/>
              <a:t>, CCS’12</a:t>
            </a:r>
            <a:r>
              <a:rPr kumimoji="1" lang="en-US" altLang="zh-CN" sz="2400" dirty="0" smtClean="0"/>
              <a:t>)</a:t>
            </a:r>
          </a:p>
          <a:p>
            <a:pPr lvl="1"/>
            <a:r>
              <a:rPr kumimoji="1" lang="en-US" altLang="zh-CN" sz="2400" dirty="0" err="1" smtClean="0"/>
              <a:t>IPSec</a:t>
            </a:r>
            <a:r>
              <a:rPr kumimoji="1" lang="en-US" altLang="zh-CN" sz="2400" dirty="0" smtClean="0"/>
              <a:t> </a:t>
            </a:r>
            <a:r>
              <a:rPr kumimoji="1" lang="en-US" altLang="zh-CN" sz="2000" i="1" dirty="0" smtClean="0"/>
              <a:t>(NBA, EuroSys’15)</a:t>
            </a:r>
          </a:p>
          <a:p>
            <a:pPr lvl="1"/>
            <a:r>
              <a:rPr kumimoji="1" lang="en-US" altLang="zh-CN" sz="2400" dirty="0" smtClean="0"/>
              <a:t>NFV framework </a:t>
            </a:r>
            <a:r>
              <a:rPr kumimoji="1" lang="en-US" altLang="zh-CN" sz="2000" i="1" dirty="0" smtClean="0"/>
              <a:t>(G-NET, NSDI’18)</a:t>
            </a:r>
          </a:p>
          <a:p>
            <a:pPr lvl="1"/>
            <a:endParaRPr kumimoji="1"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806067" y="1698326"/>
            <a:ext cx="10972800" cy="1986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3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0562C1"/>
                </a:solidFill>
              </a:rPr>
              <a:t>Benefits of GPU</a:t>
            </a:r>
            <a:endParaRPr lang="zh-CN" altLang="en-US" dirty="0" smtClean="0">
              <a:solidFill>
                <a:srgbClr val="0562C1"/>
              </a:solidFill>
            </a:endParaRPr>
          </a:p>
          <a:p>
            <a:pPr lvl="1"/>
            <a:r>
              <a:rPr lang="en-US" altLang="zh-CN" sz="2400" dirty="0" smtClean="0"/>
              <a:t>Massive processing cores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kumimoji="1" lang="en-US" altLang="zh-CN" sz="2400" dirty="0" smtClean="0"/>
              <a:t>Fine-grained computing units</a:t>
            </a:r>
            <a:endParaRPr kumimoji="1" lang="zh-CN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71548" y="4317297"/>
            <a:ext cx="3710851" cy="64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i="1" dirty="0" smtClean="0">
                <a:solidFill>
                  <a:schemeClr val="tx1"/>
                </a:solidFill>
              </a:rPr>
              <a:t>High-performance SFCs</a:t>
            </a:r>
            <a:endParaRPr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71548" y="5355450"/>
            <a:ext cx="3710851" cy="64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i="1" dirty="0" smtClean="0">
                <a:solidFill>
                  <a:schemeClr val="tx1"/>
                </a:solidFill>
              </a:rPr>
              <a:t>Fine-grained fast Scaling</a:t>
            </a:r>
            <a:endParaRPr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71548" y="1989825"/>
            <a:ext cx="3710852" cy="648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i="1" dirty="0" smtClean="0">
                <a:solidFill>
                  <a:schemeClr val="tx1"/>
                </a:solidFill>
              </a:rPr>
              <a:t>High-performance NFs</a:t>
            </a:r>
          </a:p>
        </p:txBody>
      </p:sp>
      <p:sp>
        <p:nvSpPr>
          <p:cNvPr id="13" name="矩形 12"/>
          <p:cNvSpPr/>
          <p:nvPr/>
        </p:nvSpPr>
        <p:spPr>
          <a:xfrm>
            <a:off x="7871548" y="2808693"/>
            <a:ext cx="3710852" cy="648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i="1" dirty="0" smtClean="0">
                <a:solidFill>
                  <a:schemeClr val="tx1"/>
                </a:solidFill>
              </a:rPr>
              <a:t>Fine-grained </a:t>
            </a:r>
            <a:r>
              <a:rPr kumimoji="1" lang="en-US" altLang="zh-CN" sz="2800" i="1" dirty="0">
                <a:solidFill>
                  <a:schemeClr val="tx1"/>
                </a:solidFill>
              </a:rPr>
              <a:t>r</a:t>
            </a:r>
            <a:r>
              <a:rPr kumimoji="1" lang="en-US" altLang="zh-CN" sz="2800" i="1" dirty="0" smtClean="0">
                <a:solidFill>
                  <a:schemeClr val="tx1"/>
                </a:solidFill>
              </a:rPr>
              <a:t>esource</a:t>
            </a:r>
            <a:endParaRPr kumimoji="1" lang="zh-CN" altLang="en-US" sz="2800" i="1" dirty="0" smtClean="0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11466" y="2127522"/>
            <a:ext cx="1454227" cy="1190740"/>
            <a:chOff x="6292466" y="2127522"/>
            <a:chExt cx="1454227" cy="1190740"/>
          </a:xfrm>
        </p:grpSpPr>
        <p:sp>
          <p:nvSpPr>
            <p:cNvPr id="15" name="右箭头 14"/>
            <p:cNvSpPr/>
            <p:nvPr/>
          </p:nvSpPr>
          <p:spPr>
            <a:xfrm>
              <a:off x="6292466" y="2127522"/>
              <a:ext cx="1454227" cy="1190740"/>
            </a:xfrm>
            <a:prstGeom prst="rightArrow">
              <a:avLst>
                <a:gd name="adj1" fmla="val 75598"/>
                <a:gd name="adj2" fmla="val 30802"/>
              </a:avLst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6340645" y="2491277"/>
              <a:ext cx="13006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i="1" dirty="0"/>
                <a:t>Potential</a:t>
              </a:r>
              <a:endParaRPr lang="zh-CN" altLang="en-US" sz="24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881636" y="4527116"/>
            <a:ext cx="1484058" cy="1190740"/>
            <a:chOff x="6262636" y="4527116"/>
            <a:chExt cx="1484058" cy="1190740"/>
          </a:xfrm>
        </p:grpSpPr>
        <p:sp>
          <p:nvSpPr>
            <p:cNvPr id="5" name="右箭头 4"/>
            <p:cNvSpPr/>
            <p:nvPr/>
          </p:nvSpPr>
          <p:spPr>
            <a:xfrm>
              <a:off x="6292467" y="4527116"/>
              <a:ext cx="1454227" cy="1190740"/>
            </a:xfrm>
            <a:prstGeom prst="rightArrow">
              <a:avLst>
                <a:gd name="adj1" fmla="val 75598"/>
                <a:gd name="adj2" fmla="val 3080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262636" y="4706987"/>
              <a:ext cx="141737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i="1" dirty="0"/>
                <a:t>Problems </a:t>
              </a:r>
              <a:endParaRPr lang="en-US" altLang="zh-CN" sz="2400" i="1" dirty="0" smtClean="0"/>
            </a:p>
            <a:p>
              <a:pPr algn="ctr"/>
              <a:r>
                <a:rPr lang="en-US" altLang="zh-CN" sz="2400" i="1" dirty="0" smtClean="0"/>
                <a:t>Unsolved</a:t>
              </a:r>
              <a:endParaRPr lang="zh-CN" altLang="en-US" sz="2400" i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5019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43"/>
    </mc:Choice>
    <mc:Fallback xmlns="">
      <p:transition spd="slow" advTm="65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540" y="1787592"/>
            <a:ext cx="11170920" cy="27341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z="4000" i="1" dirty="0" smtClean="0">
                <a:solidFill>
                  <a:schemeClr val="tx1"/>
                </a:solidFill>
              </a:rPr>
              <a:t>GEN</a:t>
            </a:r>
            <a:r>
              <a:rPr kumimoji="1" lang="zh-CN" altLang="en-US" sz="40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4000" i="1" dirty="0" smtClean="0">
                <a:solidFill>
                  <a:schemeClr val="tx1"/>
                </a:solidFill>
              </a:rPr>
              <a:t>exploits</a:t>
            </a:r>
            <a:r>
              <a:rPr kumimoji="1" lang="zh-CN" altLang="en-US" sz="40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4000" b="1" i="1" dirty="0" smtClean="0">
                <a:solidFill>
                  <a:schemeClr val="tx1"/>
                </a:solidFill>
              </a:rPr>
              <a:t>GPU </a:t>
            </a:r>
            <a:r>
              <a:rPr kumimoji="1" lang="en-US" altLang="zh-CN" sz="4000" i="1" dirty="0" smtClean="0">
                <a:solidFill>
                  <a:schemeClr val="tx1"/>
                </a:solidFill>
              </a:rPr>
              <a:t>to support </a:t>
            </a:r>
            <a:br>
              <a:rPr kumimoji="1" lang="en-US" altLang="zh-CN" sz="4000" i="1" dirty="0" smtClean="0">
                <a:solidFill>
                  <a:schemeClr val="tx1"/>
                </a:solidFill>
              </a:rPr>
            </a:br>
            <a:r>
              <a:rPr kumimoji="1" lang="en-US" altLang="zh-CN" sz="4000" b="1" i="1" dirty="0" smtClean="0">
                <a:solidFill>
                  <a:schemeClr val="tx1"/>
                </a:solidFill>
              </a:rPr>
              <a:t>high-performance SFCs </a:t>
            </a:r>
            <a:br>
              <a:rPr kumimoji="1" lang="en-US" altLang="zh-CN" sz="4000" b="1" i="1" dirty="0" smtClean="0">
                <a:solidFill>
                  <a:schemeClr val="tx1"/>
                </a:solidFill>
              </a:rPr>
            </a:br>
            <a:r>
              <a:rPr kumimoji="1" lang="en-US" altLang="zh-CN" sz="4000" i="1" dirty="0" smtClean="0">
                <a:solidFill>
                  <a:schemeClr val="tx1"/>
                </a:solidFill>
              </a:rPr>
              <a:t>with</a:t>
            </a:r>
            <a:r>
              <a:rPr kumimoji="1" lang="en-US" altLang="zh-CN" sz="4000" b="1" i="1" dirty="0" smtClean="0">
                <a:solidFill>
                  <a:schemeClr val="tx1"/>
                </a:solidFill>
              </a:rPr>
              <a:t> fine-grained scaling</a:t>
            </a:r>
            <a:endParaRPr kumimoji="1" lang="zh-CN" altLang="en-US" sz="4000" b="1" i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28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50"/>
    </mc:Choice>
    <mc:Fallback xmlns="">
      <p:transition spd="slow" advTm="1605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28" y="2166040"/>
            <a:ext cx="2628900" cy="342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 Framework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7</a:t>
            </a:fld>
            <a:endParaRPr lang="en-US" sz="2000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00" y="2501620"/>
            <a:ext cx="5918200" cy="307340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613977"/>
            <a:ext cx="5905500" cy="57150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971800" y="2817250"/>
            <a:ext cx="5614987" cy="259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037086" y="2895049"/>
            <a:ext cx="2647070" cy="2323513"/>
          </a:xfrm>
          <a:prstGeom prst="roundRect">
            <a:avLst>
              <a:gd name="adj" fmla="val 455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3175418" y="3061518"/>
            <a:ext cx="1073833" cy="1833488"/>
          </a:xfrm>
          <a:prstGeom prst="roundRect">
            <a:avLst>
              <a:gd name="adj" fmla="val 455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/>
              <a:t>CPU</a:t>
            </a:r>
            <a:endParaRPr kumimoji="1"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3208334" y="3242890"/>
            <a:ext cx="1008000" cy="510288"/>
          </a:xfrm>
          <a:prstGeom prst="roundRect">
            <a:avLst>
              <a:gd name="adj" fmla="val 455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SFC</a:t>
            </a:r>
            <a:endParaRPr kumimoji="1" lang="zh-CN" altLang="en-US" sz="1400" dirty="0" smtClean="0"/>
          </a:p>
          <a:p>
            <a:pPr algn="ctr"/>
            <a:r>
              <a:rPr kumimoji="1" lang="en-US" altLang="zh-CN" sz="1400" dirty="0" smtClean="0"/>
              <a:t>Manager</a:t>
            </a:r>
            <a:endParaRPr kumimoji="1" lang="zh-CN" altLang="en-US" sz="1400" dirty="0"/>
          </a:p>
        </p:txBody>
      </p:sp>
      <p:sp>
        <p:nvSpPr>
          <p:cNvPr id="47" name="圆角矩形 46"/>
          <p:cNvSpPr/>
          <p:nvPr/>
        </p:nvSpPr>
        <p:spPr>
          <a:xfrm>
            <a:off x="3208334" y="3998609"/>
            <a:ext cx="1008000" cy="510288"/>
          </a:xfrm>
          <a:prstGeom prst="roundRect">
            <a:avLst>
              <a:gd name="adj" fmla="val 455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zh-CN" sz="1400" dirty="0" smtClean="0"/>
              <a:t>SFC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Controllers</a:t>
            </a:r>
            <a:endParaRPr kumimoji="1" lang="zh-CN" altLang="en-US" sz="1400" dirty="0"/>
          </a:p>
        </p:txBody>
      </p:sp>
      <p:sp>
        <p:nvSpPr>
          <p:cNvPr id="48" name="矩形 47"/>
          <p:cNvSpPr/>
          <p:nvPr/>
        </p:nvSpPr>
        <p:spPr>
          <a:xfrm rot="5400000">
            <a:off x="3597696" y="5126746"/>
            <a:ext cx="232118" cy="196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5939717" y="2895049"/>
            <a:ext cx="2647070" cy="2323513"/>
          </a:xfrm>
          <a:prstGeom prst="roundRect">
            <a:avLst>
              <a:gd name="adj" fmla="val 455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6078049" y="3061518"/>
            <a:ext cx="1073833" cy="1833488"/>
          </a:xfrm>
          <a:prstGeom prst="roundRect">
            <a:avLst>
              <a:gd name="adj" fmla="val 455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/>
              <a:t>CPU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6110965" y="3242890"/>
            <a:ext cx="1008000" cy="510288"/>
          </a:xfrm>
          <a:prstGeom prst="roundRect">
            <a:avLst>
              <a:gd name="adj" fmla="val 455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SFC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Manager</a:t>
            </a:r>
            <a:endParaRPr kumimoji="1" lang="zh-CN" altLang="en-US" sz="1400" dirty="0"/>
          </a:p>
        </p:txBody>
      </p:sp>
      <p:sp>
        <p:nvSpPr>
          <p:cNvPr id="52" name="圆角矩形 51"/>
          <p:cNvSpPr/>
          <p:nvPr/>
        </p:nvSpPr>
        <p:spPr>
          <a:xfrm>
            <a:off x="6110965" y="3998609"/>
            <a:ext cx="1008000" cy="510288"/>
          </a:xfrm>
          <a:prstGeom prst="roundRect">
            <a:avLst>
              <a:gd name="adj" fmla="val 455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zh-CN" sz="1400" dirty="0" smtClean="0"/>
              <a:t>SFC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Controllers</a:t>
            </a:r>
            <a:endParaRPr kumimoji="1" lang="zh-CN" altLang="en-US" sz="1400" dirty="0"/>
          </a:p>
        </p:txBody>
      </p:sp>
      <p:cxnSp>
        <p:nvCxnSpPr>
          <p:cNvPr id="53" name="直线箭头连接符 52"/>
          <p:cNvCxnSpPr/>
          <p:nvPr/>
        </p:nvCxnSpPr>
        <p:spPr>
          <a:xfrm>
            <a:off x="3632731" y="3753178"/>
            <a:ext cx="0" cy="24543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63"/>
          <p:cNvCxnSpPr/>
          <p:nvPr/>
        </p:nvCxnSpPr>
        <p:spPr>
          <a:xfrm>
            <a:off x="4181755" y="4366296"/>
            <a:ext cx="27357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72"/>
          <p:cNvCxnSpPr/>
          <p:nvPr/>
        </p:nvCxnSpPr>
        <p:spPr>
          <a:xfrm flipV="1">
            <a:off x="4180602" y="3784454"/>
            <a:ext cx="282826" cy="22518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77"/>
          <p:cNvCxnSpPr/>
          <p:nvPr/>
        </p:nvCxnSpPr>
        <p:spPr>
          <a:xfrm>
            <a:off x="4961991" y="5462423"/>
            <a:ext cx="165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4439394" y="3058037"/>
            <a:ext cx="1082905" cy="720000"/>
          </a:xfrm>
          <a:prstGeom prst="roundRect">
            <a:avLst>
              <a:gd name="adj" fmla="val 4558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GPU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4439394" y="4151802"/>
            <a:ext cx="1082905" cy="720000"/>
          </a:xfrm>
          <a:prstGeom prst="roundRect">
            <a:avLst>
              <a:gd name="adj" fmla="val 4558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GPU</a:t>
            </a:r>
            <a:endParaRPr kumimoji="1" lang="zh-CN" altLang="en-US" dirty="0"/>
          </a:p>
        </p:txBody>
      </p:sp>
      <p:cxnSp>
        <p:nvCxnSpPr>
          <p:cNvPr id="59" name="直线箭头连接符 96"/>
          <p:cNvCxnSpPr/>
          <p:nvPr/>
        </p:nvCxnSpPr>
        <p:spPr>
          <a:xfrm flipV="1">
            <a:off x="4980846" y="3778037"/>
            <a:ext cx="0" cy="37376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101"/>
          <p:cNvCxnSpPr/>
          <p:nvPr/>
        </p:nvCxnSpPr>
        <p:spPr>
          <a:xfrm>
            <a:off x="7081123" y="4379572"/>
            <a:ext cx="27357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102"/>
          <p:cNvCxnSpPr/>
          <p:nvPr/>
        </p:nvCxnSpPr>
        <p:spPr>
          <a:xfrm flipV="1">
            <a:off x="7079970" y="3797788"/>
            <a:ext cx="274726" cy="22512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7338762" y="3071313"/>
            <a:ext cx="1082905" cy="720000"/>
          </a:xfrm>
          <a:prstGeom prst="roundRect">
            <a:avLst>
              <a:gd name="adj" fmla="val 4558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GPU</a:t>
            </a:r>
            <a:endParaRPr kumimoji="1"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7338762" y="4165078"/>
            <a:ext cx="1082905" cy="720000"/>
          </a:xfrm>
          <a:prstGeom prst="roundRect">
            <a:avLst>
              <a:gd name="adj" fmla="val 4558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GPU</a:t>
            </a:r>
            <a:endParaRPr kumimoji="1" lang="zh-CN" altLang="en-US" dirty="0"/>
          </a:p>
        </p:txBody>
      </p:sp>
      <p:cxnSp>
        <p:nvCxnSpPr>
          <p:cNvPr id="64" name="直线箭头连接符 105"/>
          <p:cNvCxnSpPr/>
          <p:nvPr/>
        </p:nvCxnSpPr>
        <p:spPr>
          <a:xfrm flipV="1">
            <a:off x="7880214" y="3791313"/>
            <a:ext cx="0" cy="37376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 rot="5400000">
            <a:off x="4855360" y="5131148"/>
            <a:ext cx="232118" cy="196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/>
          <p:cNvSpPr/>
          <p:nvPr/>
        </p:nvSpPr>
        <p:spPr>
          <a:xfrm rot="5400000">
            <a:off x="6498906" y="5131149"/>
            <a:ext cx="232118" cy="196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/>
          <p:cNvSpPr/>
          <p:nvPr/>
        </p:nvSpPr>
        <p:spPr>
          <a:xfrm rot="5400000">
            <a:off x="7764155" y="5131149"/>
            <a:ext cx="232118" cy="196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8" name="直线箭头连接符 62"/>
          <p:cNvCxnSpPr/>
          <p:nvPr/>
        </p:nvCxnSpPr>
        <p:spPr>
          <a:xfrm flipV="1">
            <a:off x="3713755" y="4977277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73"/>
          <p:cNvCxnSpPr/>
          <p:nvPr/>
        </p:nvCxnSpPr>
        <p:spPr>
          <a:xfrm flipV="1">
            <a:off x="6614965" y="4977277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74"/>
          <p:cNvCxnSpPr/>
          <p:nvPr/>
        </p:nvCxnSpPr>
        <p:spPr>
          <a:xfrm flipH="1">
            <a:off x="4971419" y="4977277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5"/>
          <p:cNvCxnSpPr/>
          <p:nvPr/>
        </p:nvCxnSpPr>
        <p:spPr>
          <a:xfrm flipH="1">
            <a:off x="7880214" y="4977277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43"/>
          <p:cNvCxnSpPr/>
          <p:nvPr/>
        </p:nvCxnSpPr>
        <p:spPr>
          <a:xfrm flipV="1">
            <a:off x="3800654" y="3753179"/>
            <a:ext cx="0" cy="25645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46"/>
          <p:cNvCxnSpPr/>
          <p:nvPr/>
        </p:nvCxnSpPr>
        <p:spPr>
          <a:xfrm>
            <a:off x="6545516" y="3753178"/>
            <a:ext cx="0" cy="24543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47"/>
          <p:cNvCxnSpPr/>
          <p:nvPr/>
        </p:nvCxnSpPr>
        <p:spPr>
          <a:xfrm flipV="1">
            <a:off x="6713439" y="3753179"/>
            <a:ext cx="0" cy="25645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819400" y="2501620"/>
            <a:ext cx="5918200" cy="3073400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938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43"/>
    </mc:Choice>
    <mc:Fallback xmlns="">
      <p:transition spd="slow" advTm="65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7" grpId="0" animBg="1"/>
      <p:bldP spid="58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Infrastructure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8</a:t>
            </a:fld>
            <a:endParaRPr 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2907837" y="2274589"/>
            <a:ext cx="1382749" cy="2559910"/>
          </a:xfrm>
          <a:prstGeom prst="rect">
            <a:avLst/>
          </a:prstGeom>
          <a:solidFill>
            <a:srgbClr val="D9D9D9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500" dirty="0" smtClean="0">
                <a:solidFill>
                  <a:schemeClr val="tx1"/>
                </a:solidFill>
              </a:rPr>
              <a:t>SFC</a:t>
            </a:r>
            <a:r>
              <a:rPr kumimoji="1" lang="zh-CN" altLang="en-US" sz="15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500" dirty="0" smtClean="0">
                <a:solidFill>
                  <a:schemeClr val="tx1"/>
                </a:solidFill>
              </a:rPr>
              <a:t>Manager</a:t>
            </a:r>
            <a:endParaRPr kumimoji="1" lang="zh-CN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54211" y="1861837"/>
            <a:ext cx="436008" cy="315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        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10</a:t>
            </a:r>
            <a:r>
              <a:rPr kumimoji="1" lang="zh-CN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/</a:t>
            </a:r>
            <a:r>
              <a:rPr kumimoji="1" lang="zh-CN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40</a:t>
            </a:r>
            <a:r>
              <a:rPr kumimoji="1" lang="zh-CN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/</a:t>
            </a:r>
            <a:r>
              <a:rPr kumimoji="1" lang="zh-CN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100</a:t>
            </a:r>
            <a:r>
              <a:rPr kumimoji="1" lang="zh-CN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GbE</a:t>
            </a:r>
            <a:r>
              <a:rPr kumimoji="1" lang="zh-CN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Ports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14" name="组 9"/>
          <p:cNvGrpSpPr/>
          <p:nvPr/>
        </p:nvGrpSpPr>
        <p:grpSpPr>
          <a:xfrm>
            <a:off x="2285721" y="4297489"/>
            <a:ext cx="371475" cy="144000"/>
            <a:chOff x="1214436" y="2957513"/>
            <a:chExt cx="371475" cy="228600"/>
          </a:xfrm>
        </p:grpSpPr>
        <p:sp>
          <p:nvSpPr>
            <p:cNvPr id="16" name="矩形 15"/>
            <p:cNvSpPr/>
            <p:nvPr/>
          </p:nvSpPr>
          <p:spPr>
            <a:xfrm>
              <a:off x="1214436" y="2957513"/>
              <a:ext cx="371475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6"/>
            <p:cNvCxnSpPr>
              <a:stCxn id="16" idx="0"/>
              <a:endCxn id="16" idx="2"/>
            </p:cNvCxnSpPr>
            <p:nvPr/>
          </p:nvCxnSpPr>
          <p:spPr>
            <a:xfrm>
              <a:off x="1400174" y="2957513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7"/>
            <p:cNvCxnSpPr/>
            <p:nvPr/>
          </p:nvCxnSpPr>
          <p:spPr>
            <a:xfrm>
              <a:off x="1309095" y="2957513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8"/>
            <p:cNvCxnSpPr/>
            <p:nvPr/>
          </p:nvCxnSpPr>
          <p:spPr>
            <a:xfrm>
              <a:off x="1493057" y="2957513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 10"/>
          <p:cNvGrpSpPr/>
          <p:nvPr/>
        </p:nvGrpSpPr>
        <p:grpSpPr>
          <a:xfrm>
            <a:off x="2291677" y="2787344"/>
            <a:ext cx="371475" cy="144000"/>
            <a:chOff x="1214436" y="2957513"/>
            <a:chExt cx="371475" cy="228600"/>
          </a:xfrm>
        </p:grpSpPr>
        <p:sp>
          <p:nvSpPr>
            <p:cNvPr id="25" name="矩形 24"/>
            <p:cNvSpPr/>
            <p:nvPr/>
          </p:nvSpPr>
          <p:spPr>
            <a:xfrm>
              <a:off x="1214436" y="2957513"/>
              <a:ext cx="371475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" name="直线连接符 12"/>
            <p:cNvCxnSpPr>
              <a:stCxn id="27" idx="0"/>
              <a:endCxn id="27" idx="2"/>
            </p:cNvCxnSpPr>
            <p:nvPr/>
          </p:nvCxnSpPr>
          <p:spPr>
            <a:xfrm>
              <a:off x="1400174" y="2957513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13"/>
            <p:cNvCxnSpPr/>
            <p:nvPr/>
          </p:nvCxnSpPr>
          <p:spPr>
            <a:xfrm>
              <a:off x="1309095" y="2957513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14"/>
            <p:cNvCxnSpPr/>
            <p:nvPr/>
          </p:nvCxnSpPr>
          <p:spPr>
            <a:xfrm>
              <a:off x="1493057" y="2957513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2314316" y="3937079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Rx</a:t>
            </a:r>
            <a:endParaRPr kumimoji="1" lang="zh-CN" altLang="en-US" sz="1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2327193" y="2471060"/>
            <a:ext cx="363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Tx</a:t>
            </a:r>
            <a:endParaRPr kumimoji="1"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2766151" y="1861838"/>
            <a:ext cx="3949029" cy="315753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i="1" dirty="0" smtClean="0">
                <a:solidFill>
                  <a:schemeClr val="tx1"/>
                </a:solidFill>
              </a:rPr>
              <a:t>CPU</a:t>
            </a:r>
            <a:r>
              <a:rPr kumimoji="1" lang="zh-CN" altLang="en-US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i="1" dirty="0" smtClean="0">
                <a:solidFill>
                  <a:schemeClr val="tx1"/>
                </a:solidFill>
              </a:rPr>
              <a:t>(User</a:t>
            </a:r>
            <a:r>
              <a:rPr kumimoji="1" lang="zh-CN" altLang="en-US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i="1" dirty="0" smtClean="0">
                <a:solidFill>
                  <a:schemeClr val="tx1"/>
                </a:solidFill>
              </a:rPr>
              <a:t>Space)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20710" y="186183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 smtClean="0"/>
              <a:t>NIC</a:t>
            </a:r>
            <a:endParaRPr kumimoji="1" lang="zh-CN" altLang="en-US" i="1" dirty="0"/>
          </a:p>
        </p:txBody>
      </p:sp>
      <p:sp>
        <p:nvSpPr>
          <p:cNvPr id="33" name="矩形 32"/>
          <p:cNvSpPr/>
          <p:nvPr/>
        </p:nvSpPr>
        <p:spPr>
          <a:xfrm>
            <a:off x="4569851" y="2274589"/>
            <a:ext cx="2019162" cy="1966064"/>
          </a:xfrm>
          <a:prstGeom prst="rect">
            <a:avLst/>
          </a:prstGeom>
          <a:solidFill>
            <a:srgbClr val="D9D9D9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500" dirty="0" smtClean="0">
                <a:solidFill>
                  <a:schemeClr val="tx1"/>
                </a:solidFill>
              </a:rPr>
              <a:t>SFC</a:t>
            </a:r>
            <a:r>
              <a:rPr kumimoji="1" lang="zh-CN" altLang="en-US" sz="15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500" dirty="0" smtClean="0">
                <a:solidFill>
                  <a:schemeClr val="tx1"/>
                </a:solidFill>
              </a:rPr>
              <a:t>Controller</a:t>
            </a:r>
            <a:r>
              <a:rPr kumimoji="1" lang="zh-CN" altLang="en-US" sz="15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500" i="1" dirty="0" smtClean="0">
                <a:solidFill>
                  <a:schemeClr val="tx1"/>
                </a:solidFill>
              </a:rPr>
              <a:t>#1</a:t>
            </a:r>
            <a:endParaRPr kumimoji="1" lang="zh-CN" altLang="en-US" sz="1500" i="1" dirty="0" smtClean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67678" y="4402499"/>
            <a:ext cx="2021335" cy="432000"/>
          </a:xfrm>
          <a:prstGeom prst="rect">
            <a:avLst/>
          </a:prstGeom>
          <a:solidFill>
            <a:srgbClr val="D9D9D9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1500" dirty="0" smtClean="0">
                <a:solidFill>
                  <a:prstClr val="black"/>
                </a:solidFill>
              </a:rPr>
              <a:t>SFC</a:t>
            </a:r>
            <a:r>
              <a:rPr kumimoji="1" lang="zh-CN" altLang="en-US" sz="1500" dirty="0" smtClean="0">
                <a:solidFill>
                  <a:prstClr val="black"/>
                </a:solidFill>
              </a:rPr>
              <a:t> </a:t>
            </a:r>
            <a:r>
              <a:rPr kumimoji="1" lang="en-US" altLang="zh-CN" sz="1500" dirty="0">
                <a:solidFill>
                  <a:prstClr val="black"/>
                </a:solidFill>
              </a:rPr>
              <a:t>Controller</a:t>
            </a:r>
            <a:r>
              <a:rPr kumimoji="1" lang="zh-CN" altLang="en-US" sz="1500" dirty="0">
                <a:solidFill>
                  <a:prstClr val="black"/>
                </a:solidFill>
              </a:rPr>
              <a:t> </a:t>
            </a:r>
            <a:r>
              <a:rPr kumimoji="1" lang="en-US" altLang="zh-CN" sz="1500" i="1" dirty="0" smtClean="0">
                <a:solidFill>
                  <a:prstClr val="black"/>
                </a:solidFill>
              </a:rPr>
              <a:t>#n</a:t>
            </a:r>
            <a:endParaRPr kumimoji="1" lang="zh-CN" altLang="en-US" sz="1500" i="1" dirty="0">
              <a:solidFill>
                <a:prstClr val="black"/>
              </a:solidFill>
            </a:endParaRPr>
          </a:p>
        </p:txBody>
      </p:sp>
      <p:grpSp>
        <p:nvGrpSpPr>
          <p:cNvPr id="35" name="组 33"/>
          <p:cNvGrpSpPr/>
          <p:nvPr/>
        </p:nvGrpSpPr>
        <p:grpSpPr>
          <a:xfrm>
            <a:off x="4391047" y="3813392"/>
            <a:ext cx="391381" cy="409561"/>
            <a:chOff x="1524781" y="3156710"/>
            <a:chExt cx="487339" cy="509977"/>
          </a:xfrm>
        </p:grpSpPr>
        <p:grpSp>
          <p:nvGrpSpPr>
            <p:cNvPr id="36" name="组 35"/>
            <p:cNvGrpSpPr/>
            <p:nvPr/>
          </p:nvGrpSpPr>
          <p:grpSpPr>
            <a:xfrm>
              <a:off x="1524781" y="3156710"/>
              <a:ext cx="439873" cy="439873"/>
              <a:chOff x="6636774" y="1578077"/>
              <a:chExt cx="1076632" cy="1076632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6636774" y="1578077"/>
                <a:ext cx="1076632" cy="10766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6792861" y="1734164"/>
                <a:ext cx="764458" cy="7644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cxnSp>
            <p:nvCxnSpPr>
              <p:cNvPr id="40" name="直线连接符 38"/>
              <p:cNvCxnSpPr/>
              <p:nvPr/>
            </p:nvCxnSpPr>
            <p:spPr>
              <a:xfrm>
                <a:off x="7175090" y="1578077"/>
                <a:ext cx="0" cy="1560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39"/>
              <p:cNvCxnSpPr/>
              <p:nvPr/>
            </p:nvCxnSpPr>
            <p:spPr>
              <a:xfrm>
                <a:off x="6794443" y="1735746"/>
                <a:ext cx="110370" cy="110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符 40"/>
              <p:cNvCxnSpPr/>
              <p:nvPr/>
            </p:nvCxnSpPr>
            <p:spPr>
              <a:xfrm>
                <a:off x="6636774" y="2116393"/>
                <a:ext cx="1560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符 41"/>
              <p:cNvCxnSpPr/>
              <p:nvPr/>
            </p:nvCxnSpPr>
            <p:spPr>
              <a:xfrm flipV="1">
                <a:off x="6794443" y="2386670"/>
                <a:ext cx="110370" cy="110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符 42"/>
              <p:cNvCxnSpPr/>
              <p:nvPr/>
            </p:nvCxnSpPr>
            <p:spPr>
              <a:xfrm flipV="1">
                <a:off x="7175090" y="2498622"/>
                <a:ext cx="0" cy="1560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符 43"/>
              <p:cNvCxnSpPr/>
              <p:nvPr/>
            </p:nvCxnSpPr>
            <p:spPr>
              <a:xfrm flipH="1" flipV="1">
                <a:off x="7445367" y="2386670"/>
                <a:ext cx="110370" cy="110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符 44"/>
              <p:cNvCxnSpPr/>
              <p:nvPr/>
            </p:nvCxnSpPr>
            <p:spPr>
              <a:xfrm flipH="1">
                <a:off x="7557319" y="2116393"/>
                <a:ext cx="1560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符 45"/>
              <p:cNvCxnSpPr/>
              <p:nvPr/>
            </p:nvCxnSpPr>
            <p:spPr>
              <a:xfrm flipH="1">
                <a:off x="7445367" y="1735746"/>
                <a:ext cx="110370" cy="110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本框 36"/>
            <p:cNvSpPr txBox="1"/>
            <p:nvPr/>
          </p:nvSpPr>
          <p:spPr>
            <a:xfrm>
              <a:off x="1579965" y="3173865"/>
              <a:ext cx="432155" cy="492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/>
                <a:t>R</a:t>
              </a:r>
              <a:endParaRPr kumimoji="1" lang="zh-CN" altLang="en-US" sz="1600" dirty="0"/>
            </a:p>
          </p:txBody>
        </p:sp>
      </p:grpSp>
      <p:sp>
        <p:nvSpPr>
          <p:cNvPr id="48" name="矩形 47"/>
          <p:cNvSpPr/>
          <p:nvPr/>
        </p:nvSpPr>
        <p:spPr>
          <a:xfrm>
            <a:off x="6841557" y="1861837"/>
            <a:ext cx="3105044" cy="315753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i="1" dirty="0" smtClean="0">
                <a:solidFill>
                  <a:schemeClr val="tx1"/>
                </a:solidFill>
              </a:rPr>
              <a:t>GPU</a:t>
            </a:r>
            <a:r>
              <a:rPr kumimoji="1" lang="zh-CN" altLang="en-US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i="1" dirty="0" smtClean="0">
                <a:solidFill>
                  <a:schemeClr val="tx1"/>
                </a:solidFill>
              </a:rPr>
              <a:t>(2k~3k</a:t>
            </a:r>
            <a:r>
              <a:rPr kumimoji="1" lang="zh-CN" altLang="en-US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i="1" dirty="0" smtClean="0">
                <a:solidFill>
                  <a:schemeClr val="tx1"/>
                </a:solidFill>
              </a:rPr>
              <a:t>physical</a:t>
            </a:r>
            <a:r>
              <a:rPr kumimoji="1" lang="zh-CN" altLang="en-US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i="1" dirty="0" smtClean="0">
                <a:solidFill>
                  <a:schemeClr val="tx1"/>
                </a:solidFill>
              </a:rPr>
              <a:t>cores)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1133"/>
              </p:ext>
            </p:extLst>
          </p:nvPr>
        </p:nvGraphicFramePr>
        <p:xfrm>
          <a:off x="6855410" y="2306752"/>
          <a:ext cx="3100335" cy="2700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9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9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29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29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290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290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290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9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9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9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9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906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906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圆角矩形 49"/>
          <p:cNvSpPr/>
          <p:nvPr/>
        </p:nvSpPr>
        <p:spPr>
          <a:xfrm>
            <a:off x="7326222" y="2720605"/>
            <a:ext cx="828000" cy="1476000"/>
          </a:xfrm>
          <a:prstGeom prst="roundRect">
            <a:avLst>
              <a:gd name="adj" fmla="val 14431"/>
            </a:avLst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i="1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8216182" y="2720605"/>
            <a:ext cx="825310" cy="1476000"/>
          </a:xfrm>
          <a:prstGeom prst="roundRect">
            <a:avLst>
              <a:gd name="adj" fmla="val 15420"/>
            </a:avLst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i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326222" y="4256707"/>
            <a:ext cx="828000" cy="7200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Chain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i="1" dirty="0" smtClean="0">
                <a:solidFill>
                  <a:schemeClr val="tx1"/>
                </a:solidFill>
              </a:rPr>
              <a:t>#n</a:t>
            </a:r>
            <a:endParaRPr kumimoji="1" lang="zh-CN" altLang="en-US" sz="1200" i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NF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i="1" dirty="0" smtClean="0">
                <a:solidFill>
                  <a:schemeClr val="tx1"/>
                </a:solidFill>
              </a:rPr>
              <a:t>#1</a:t>
            </a:r>
            <a:endParaRPr kumimoji="1" lang="zh-CN" altLang="en-US" sz="1200" i="1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8214837" y="4256707"/>
            <a:ext cx="828000" cy="72000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200" i="1" dirty="0" smtClean="0">
                <a:solidFill>
                  <a:schemeClr val="tx1"/>
                </a:solidFill>
              </a:rPr>
              <a:t>……</a:t>
            </a:r>
            <a:endParaRPr kumimoji="1" lang="zh-CN" altLang="en-US" sz="1200" i="1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9099078" y="2720605"/>
            <a:ext cx="828000" cy="1476000"/>
          </a:xfrm>
          <a:prstGeom prst="roundRect">
            <a:avLst>
              <a:gd name="adj" fmla="val 13477"/>
            </a:avLst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i="1" dirty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9099078" y="4256707"/>
            <a:ext cx="828000" cy="7200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Chain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i="1" dirty="0">
                <a:solidFill>
                  <a:schemeClr val="tx1"/>
                </a:solidFill>
              </a:rPr>
              <a:t>#n</a:t>
            </a:r>
            <a:endParaRPr kumimoji="1" lang="zh-CN" altLang="en-US" sz="1200" i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NF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i="1" dirty="0" smtClean="0">
                <a:solidFill>
                  <a:schemeClr val="tx1"/>
                </a:solidFill>
              </a:rPr>
              <a:t>#</a:t>
            </a:r>
            <a:r>
              <a:rPr kumimoji="1" lang="en-US" altLang="zh-CN" sz="1200" i="1" dirty="0" err="1" smtClean="0">
                <a:solidFill>
                  <a:schemeClr val="tx1"/>
                </a:solidFill>
              </a:rPr>
              <a:t>m</a:t>
            </a:r>
            <a:r>
              <a:rPr kumimoji="1" lang="en-US" altLang="zh-CN" sz="1200" i="1" baseline="-25000" dirty="0" err="1" smtClean="0">
                <a:solidFill>
                  <a:schemeClr val="tx1"/>
                </a:solidFill>
              </a:rPr>
              <a:t>n</a:t>
            </a:r>
            <a:endParaRPr kumimoji="1" lang="zh-CN" altLang="en-US" sz="1200" i="1" dirty="0">
              <a:solidFill>
                <a:schemeClr val="tx1"/>
              </a:solidFill>
            </a:endParaRPr>
          </a:p>
        </p:txBody>
      </p:sp>
      <p:sp>
        <p:nvSpPr>
          <p:cNvPr id="56" name="上下箭头 55"/>
          <p:cNvSpPr/>
          <p:nvPr/>
        </p:nvSpPr>
        <p:spPr>
          <a:xfrm>
            <a:off x="7684772" y="3458460"/>
            <a:ext cx="108000" cy="735716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上下箭头 56"/>
          <p:cNvSpPr/>
          <p:nvPr/>
        </p:nvSpPr>
        <p:spPr>
          <a:xfrm>
            <a:off x="8573387" y="3466150"/>
            <a:ext cx="108000" cy="735716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上下箭头 57"/>
          <p:cNvSpPr/>
          <p:nvPr/>
        </p:nvSpPr>
        <p:spPr>
          <a:xfrm>
            <a:off x="9457628" y="3465669"/>
            <a:ext cx="108000" cy="735716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840449" y="2264591"/>
            <a:ext cx="3106152" cy="425401"/>
          </a:xfrm>
          <a:prstGeom prst="rect">
            <a:avLst/>
          </a:prstGeom>
          <a:solidFill>
            <a:srgbClr val="9DC4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 smtClean="0">
                <a:solidFill>
                  <a:srgbClr val="000000"/>
                </a:solidFill>
              </a:rPr>
              <a:t>Global</a:t>
            </a:r>
            <a:r>
              <a:rPr kumimoji="1" lang="zh-CN" altLang="en-US" sz="15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1500" dirty="0" smtClean="0">
                <a:solidFill>
                  <a:srgbClr val="000000"/>
                </a:solidFill>
              </a:rPr>
              <a:t>Memory</a:t>
            </a:r>
            <a:r>
              <a:rPr kumimoji="1" lang="zh-CN" altLang="en-US" sz="1500" dirty="0" smtClean="0">
                <a:solidFill>
                  <a:srgbClr val="000000"/>
                </a:solidFill>
              </a:rPr>
              <a:t> </a:t>
            </a:r>
            <a:endParaRPr kumimoji="1" lang="zh-CN" altLang="en-US" sz="1500" dirty="0">
              <a:solidFill>
                <a:srgbClr val="000000"/>
              </a:solidFill>
            </a:endParaRPr>
          </a:p>
        </p:txBody>
      </p:sp>
      <p:sp>
        <p:nvSpPr>
          <p:cNvPr id="60" name="右箭头 59"/>
          <p:cNvSpPr/>
          <p:nvPr/>
        </p:nvSpPr>
        <p:spPr>
          <a:xfrm>
            <a:off x="4744415" y="3948769"/>
            <a:ext cx="2088000" cy="108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780025" y="3786707"/>
            <a:ext cx="727412" cy="410895"/>
          </a:xfrm>
          <a:prstGeom prst="rect">
            <a:avLst/>
          </a:prstGeom>
          <a:solidFill>
            <a:srgbClr val="FBE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SFC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Starter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795009" y="3783470"/>
            <a:ext cx="889647" cy="414132"/>
          </a:xfrm>
          <a:prstGeom prst="rect">
            <a:avLst/>
          </a:prstGeom>
          <a:solidFill>
            <a:srgbClr val="FBE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Adaptive</a:t>
            </a:r>
            <a:endParaRPr kumimoji="1" lang="zh-CN" altLang="en-US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Batcher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右箭头 62"/>
          <p:cNvSpPr/>
          <p:nvPr/>
        </p:nvSpPr>
        <p:spPr>
          <a:xfrm flipH="1">
            <a:off x="3862766" y="2805345"/>
            <a:ext cx="3002286" cy="108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783239" y="2665097"/>
            <a:ext cx="720000" cy="388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Packet Dropper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692574" y="2643345"/>
            <a:ext cx="1028706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Packet Forwarder</a:t>
            </a:r>
            <a:endParaRPr kumimoji="1"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326222" y="2720605"/>
            <a:ext cx="828000" cy="7200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Chain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i="1" dirty="0" smtClean="0">
                <a:solidFill>
                  <a:schemeClr val="tx1"/>
                </a:solidFill>
              </a:rPr>
              <a:t>#1</a:t>
            </a:r>
            <a:endParaRPr kumimoji="1" lang="zh-CN" altLang="en-US" sz="1200" i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NF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i="1" dirty="0" smtClean="0">
                <a:solidFill>
                  <a:schemeClr val="tx1"/>
                </a:solidFill>
              </a:rPr>
              <a:t>#1</a:t>
            </a:r>
            <a:endParaRPr kumimoji="1" lang="zh-CN" altLang="en-US" sz="1200" i="1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8214837" y="2720605"/>
            <a:ext cx="828000" cy="72000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Chain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i="1" dirty="0">
                <a:solidFill>
                  <a:schemeClr val="tx1"/>
                </a:solidFill>
              </a:rPr>
              <a:t>#1</a:t>
            </a:r>
            <a:endParaRPr kumimoji="1" lang="zh-CN" altLang="en-US" sz="1200" i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NF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i="1" dirty="0" smtClean="0">
                <a:solidFill>
                  <a:schemeClr val="tx1"/>
                </a:solidFill>
              </a:rPr>
              <a:t>#2</a:t>
            </a:r>
            <a:endParaRPr kumimoji="1" lang="zh-CN" altLang="en-US" sz="1200" i="1" dirty="0">
              <a:solidFill>
                <a:schemeClr val="tx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9099078" y="2720605"/>
            <a:ext cx="828000" cy="7200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Chain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i="1" dirty="0">
                <a:solidFill>
                  <a:schemeClr val="tx1"/>
                </a:solidFill>
              </a:rPr>
              <a:t>#1</a:t>
            </a:r>
            <a:endParaRPr kumimoji="1" lang="zh-CN" altLang="en-US" sz="1200" i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NF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i="1" dirty="0" smtClean="0">
                <a:solidFill>
                  <a:schemeClr val="tx1"/>
                </a:solidFill>
              </a:rPr>
              <a:t>#3</a:t>
            </a:r>
            <a:endParaRPr kumimoji="1" lang="zh-CN" altLang="en-US" sz="1200" i="1" dirty="0">
              <a:solidFill>
                <a:schemeClr val="tx1"/>
              </a:solidFill>
            </a:endParaRPr>
          </a:p>
        </p:txBody>
      </p:sp>
      <p:grpSp>
        <p:nvGrpSpPr>
          <p:cNvPr id="69" name="组 123"/>
          <p:cNvGrpSpPr/>
          <p:nvPr/>
        </p:nvGrpSpPr>
        <p:grpSpPr>
          <a:xfrm>
            <a:off x="4391047" y="4455846"/>
            <a:ext cx="392411" cy="409561"/>
            <a:chOff x="1524781" y="3156710"/>
            <a:chExt cx="488621" cy="509977"/>
          </a:xfrm>
        </p:grpSpPr>
        <p:grpSp>
          <p:nvGrpSpPr>
            <p:cNvPr id="70" name="组 124"/>
            <p:cNvGrpSpPr/>
            <p:nvPr/>
          </p:nvGrpSpPr>
          <p:grpSpPr>
            <a:xfrm>
              <a:off x="1524781" y="3156710"/>
              <a:ext cx="439873" cy="439873"/>
              <a:chOff x="6636774" y="1578077"/>
              <a:chExt cx="1076632" cy="1076632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6636774" y="1578077"/>
                <a:ext cx="1076632" cy="10766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6792861" y="1734164"/>
                <a:ext cx="764458" cy="7644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cxnSp>
            <p:nvCxnSpPr>
              <p:cNvPr id="74" name="直线连接符 128"/>
              <p:cNvCxnSpPr/>
              <p:nvPr/>
            </p:nvCxnSpPr>
            <p:spPr>
              <a:xfrm>
                <a:off x="7175090" y="1578077"/>
                <a:ext cx="0" cy="1560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连接符 129"/>
              <p:cNvCxnSpPr/>
              <p:nvPr/>
            </p:nvCxnSpPr>
            <p:spPr>
              <a:xfrm>
                <a:off x="6794443" y="1735746"/>
                <a:ext cx="110370" cy="110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连接符 130"/>
              <p:cNvCxnSpPr/>
              <p:nvPr/>
            </p:nvCxnSpPr>
            <p:spPr>
              <a:xfrm>
                <a:off x="6636774" y="2116393"/>
                <a:ext cx="1560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连接符 131"/>
              <p:cNvCxnSpPr/>
              <p:nvPr/>
            </p:nvCxnSpPr>
            <p:spPr>
              <a:xfrm flipV="1">
                <a:off x="6794443" y="2386670"/>
                <a:ext cx="110370" cy="110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线连接符 132"/>
              <p:cNvCxnSpPr/>
              <p:nvPr/>
            </p:nvCxnSpPr>
            <p:spPr>
              <a:xfrm flipV="1">
                <a:off x="7175090" y="2498622"/>
                <a:ext cx="0" cy="1560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133"/>
              <p:cNvCxnSpPr/>
              <p:nvPr/>
            </p:nvCxnSpPr>
            <p:spPr>
              <a:xfrm flipH="1" flipV="1">
                <a:off x="7445367" y="2386670"/>
                <a:ext cx="110370" cy="110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134"/>
              <p:cNvCxnSpPr/>
              <p:nvPr/>
            </p:nvCxnSpPr>
            <p:spPr>
              <a:xfrm flipH="1">
                <a:off x="7557319" y="2116393"/>
                <a:ext cx="1560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线连接符 135"/>
              <p:cNvCxnSpPr/>
              <p:nvPr/>
            </p:nvCxnSpPr>
            <p:spPr>
              <a:xfrm flipH="1">
                <a:off x="7445367" y="1735746"/>
                <a:ext cx="110370" cy="110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文本框 70"/>
            <p:cNvSpPr txBox="1"/>
            <p:nvPr/>
          </p:nvSpPr>
          <p:spPr>
            <a:xfrm>
              <a:off x="1581247" y="3173865"/>
              <a:ext cx="432155" cy="492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/>
                <a:t>R</a:t>
              </a:r>
              <a:endParaRPr kumimoji="1" lang="zh-CN" altLang="en-US" sz="1600" dirty="0"/>
            </a:p>
          </p:txBody>
        </p:sp>
      </p:grpSp>
      <p:sp>
        <p:nvSpPr>
          <p:cNvPr id="82" name="圆角矩形 81"/>
          <p:cNvSpPr/>
          <p:nvPr/>
        </p:nvSpPr>
        <p:spPr>
          <a:xfrm>
            <a:off x="6843728" y="2720605"/>
            <a:ext cx="451954" cy="1447372"/>
          </a:xfrm>
          <a:prstGeom prst="roundRect">
            <a:avLst/>
          </a:prstGeom>
          <a:solidFill>
            <a:srgbClr val="E8E8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6795833" y="3141025"/>
            <a:ext cx="552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 smtClean="0"/>
              <a:t>SFC</a:t>
            </a:r>
            <a:endParaRPr kumimoji="1" lang="zh-CN" altLang="en-US" sz="1200" dirty="0" smtClean="0"/>
          </a:p>
          <a:p>
            <a:pPr algn="ctr"/>
            <a:r>
              <a:rPr kumimoji="1" lang="en-US" altLang="zh-CN" sz="1200" dirty="0" smtClean="0"/>
              <a:t>Agent</a:t>
            </a:r>
            <a:endParaRPr kumimoji="1" lang="zh-CN" altLang="en-US" sz="1200" dirty="0" smtClean="0"/>
          </a:p>
          <a:p>
            <a:pPr algn="ctr"/>
            <a:r>
              <a:rPr kumimoji="1" lang="en-US" altLang="zh-CN" sz="1200" i="1" dirty="0" smtClean="0"/>
              <a:t>#1</a:t>
            </a:r>
            <a:endParaRPr kumimoji="1" lang="zh-CN" altLang="en-US" sz="1100" i="1" dirty="0"/>
          </a:p>
        </p:txBody>
      </p:sp>
      <p:sp>
        <p:nvSpPr>
          <p:cNvPr id="84" name="圆角矩形 83"/>
          <p:cNvSpPr/>
          <p:nvPr/>
        </p:nvSpPr>
        <p:spPr>
          <a:xfrm>
            <a:off x="6843728" y="4256707"/>
            <a:ext cx="451954" cy="720000"/>
          </a:xfrm>
          <a:prstGeom prst="roundRect">
            <a:avLst/>
          </a:prstGeom>
          <a:solidFill>
            <a:srgbClr val="E8E8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6795833" y="4307330"/>
            <a:ext cx="552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 smtClean="0"/>
              <a:t>SFC</a:t>
            </a:r>
            <a:endParaRPr kumimoji="1" lang="zh-CN" altLang="en-US" sz="1200" dirty="0" smtClean="0"/>
          </a:p>
          <a:p>
            <a:pPr algn="ctr"/>
            <a:r>
              <a:rPr kumimoji="1" lang="en-US" altLang="zh-CN" sz="1200" dirty="0" smtClean="0"/>
              <a:t>Agent</a:t>
            </a:r>
            <a:endParaRPr kumimoji="1" lang="zh-CN" altLang="en-US" sz="1200" dirty="0" smtClean="0"/>
          </a:p>
          <a:p>
            <a:pPr algn="ctr"/>
            <a:r>
              <a:rPr kumimoji="1" lang="en-US" altLang="zh-CN" sz="1200" i="1" dirty="0" smtClean="0"/>
              <a:t>#n</a:t>
            </a:r>
            <a:endParaRPr kumimoji="1" lang="zh-CN" altLang="en-US" sz="1100" i="1" dirty="0"/>
          </a:p>
        </p:txBody>
      </p:sp>
      <p:sp>
        <p:nvSpPr>
          <p:cNvPr id="86" name="左右箭头 85"/>
          <p:cNvSpPr/>
          <p:nvPr/>
        </p:nvSpPr>
        <p:spPr>
          <a:xfrm>
            <a:off x="6492345" y="4549105"/>
            <a:ext cx="349212" cy="108000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右箭头 86"/>
          <p:cNvSpPr/>
          <p:nvPr/>
        </p:nvSpPr>
        <p:spPr>
          <a:xfrm>
            <a:off x="2666842" y="4314796"/>
            <a:ext cx="504000" cy="108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右箭头 87"/>
          <p:cNvSpPr/>
          <p:nvPr/>
        </p:nvSpPr>
        <p:spPr>
          <a:xfrm rot="19698511">
            <a:off x="3753619" y="4134164"/>
            <a:ext cx="692359" cy="108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3172661" y="2643345"/>
            <a:ext cx="864000" cy="387931"/>
          </a:xfrm>
          <a:prstGeom prst="rect">
            <a:avLst/>
          </a:prstGeom>
          <a:solidFill>
            <a:srgbClr val="9DC4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Output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Queuing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右箭头 89"/>
          <p:cNvSpPr/>
          <p:nvPr/>
        </p:nvSpPr>
        <p:spPr>
          <a:xfrm flipH="1">
            <a:off x="2668356" y="2808572"/>
            <a:ext cx="504000" cy="108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5372443" y="408506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dirty="0" smtClean="0"/>
              <a:t>……</a:t>
            </a:r>
            <a:endParaRPr kumimoji="1" lang="zh-CN" altLang="en-US" dirty="0"/>
          </a:p>
        </p:txBody>
      </p:sp>
      <p:sp>
        <p:nvSpPr>
          <p:cNvPr id="92" name="右箭头 91"/>
          <p:cNvSpPr/>
          <p:nvPr/>
        </p:nvSpPr>
        <p:spPr>
          <a:xfrm rot="1381302" flipV="1">
            <a:off x="3721198" y="4446909"/>
            <a:ext cx="692359" cy="108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3172661" y="4256706"/>
            <a:ext cx="864000" cy="338363"/>
          </a:xfrm>
          <a:prstGeom prst="rect">
            <a:avLst/>
          </a:prstGeom>
          <a:solidFill>
            <a:srgbClr val="FBE1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Chain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Classifier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790768" y="2643345"/>
            <a:ext cx="557396" cy="1579608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①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763530" y="3357546"/>
            <a:ext cx="968613" cy="918088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②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095978" y="1302707"/>
            <a:ext cx="1678488" cy="688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chemeClr val="tx1"/>
                </a:solidFill>
              </a:rPr>
              <a:t>High</a:t>
            </a:r>
            <a:r>
              <a:rPr kumimoji="1" lang="zh-CN" altLang="en-US" sz="20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000" i="1" dirty="0" smtClean="0">
                <a:solidFill>
                  <a:schemeClr val="tx1"/>
                </a:solidFill>
              </a:rPr>
              <a:t>Performance</a:t>
            </a:r>
            <a:endParaRPr kumimoji="1"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4813857" y="5548271"/>
            <a:ext cx="1678488" cy="688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chemeClr val="tx1"/>
                </a:solidFill>
              </a:rPr>
              <a:t>Elastic</a:t>
            </a:r>
            <a:r>
              <a:rPr kumimoji="1" lang="zh-CN" altLang="en-US" sz="20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000" i="1" dirty="0" smtClean="0">
                <a:solidFill>
                  <a:schemeClr val="tx1"/>
                </a:solidFill>
              </a:rPr>
              <a:t>Scaling</a:t>
            </a:r>
            <a:endParaRPr kumimoji="1" lang="zh-CN" altLang="en-US" sz="2000" i="1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94" idx="0"/>
            <a:endCxn id="3" idx="1"/>
          </p:cNvCxnSpPr>
          <p:nvPr/>
        </p:nvCxnSpPr>
        <p:spPr>
          <a:xfrm rot="5400000" flipH="1" flipV="1">
            <a:off x="8084636" y="632003"/>
            <a:ext cx="996172" cy="302651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95" idx="2"/>
            <a:endCxn id="96" idx="0"/>
          </p:cNvCxnSpPr>
          <p:nvPr/>
        </p:nvCxnSpPr>
        <p:spPr>
          <a:xfrm rot="16200000" flipH="1">
            <a:off x="4814151" y="4709320"/>
            <a:ext cx="1272637" cy="40526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9710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43"/>
    </mc:Choice>
    <mc:Fallback xmlns="">
      <p:transition spd="slow" advTm="65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9" grpId="0"/>
      <p:bldP spid="30" grpId="0"/>
      <p:bldP spid="31" grpId="0" animBg="1"/>
      <p:bldP spid="32" grpId="0"/>
      <p:bldP spid="33" grpId="0" animBg="1"/>
      <p:bldP spid="34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82" grpId="0" animBg="1"/>
      <p:bldP spid="83" grpId="0"/>
      <p:bldP spid="84" grpId="0" animBg="1"/>
      <p:bldP spid="85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/>
      <p:bldP spid="92" grpId="0" animBg="1"/>
      <p:bldP spid="93" grpId="0" animBg="1"/>
      <p:bldP spid="94" grpId="0" animBg="1"/>
      <p:bldP spid="95" grpId="0" animBg="1"/>
      <p:bldP spid="3" grpId="0" animBg="1"/>
      <p:bldP spid="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7702352" y="3873576"/>
            <a:ext cx="2500025" cy="769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#1:</a:t>
            </a:r>
            <a:r>
              <a:rPr lang="zh-CN" altLang="en-US" dirty="0" smtClean="0"/>
              <a:t> </a:t>
            </a:r>
            <a:r>
              <a:rPr lang="en-US" dirty="0" smtClean="0"/>
              <a:t>SFC Model 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9</a:t>
            </a:fld>
            <a:endParaRPr lang="en-US" sz="2000" dirty="0"/>
          </a:p>
        </p:txBody>
      </p:sp>
      <p:sp>
        <p:nvSpPr>
          <p:cNvPr id="13" name="圆角矩形 12"/>
          <p:cNvSpPr/>
          <p:nvPr/>
        </p:nvSpPr>
        <p:spPr>
          <a:xfrm flipH="1">
            <a:off x="1559798" y="2519406"/>
            <a:ext cx="3018972" cy="89679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Pipelining</a:t>
            </a:r>
            <a:endParaRPr lang="zh-CN" altLang="en-US" sz="2800" dirty="0"/>
          </a:p>
        </p:txBody>
      </p:sp>
      <p:sp>
        <p:nvSpPr>
          <p:cNvPr id="14" name="圆角矩形 13"/>
          <p:cNvSpPr/>
          <p:nvPr/>
        </p:nvSpPr>
        <p:spPr>
          <a:xfrm flipH="1">
            <a:off x="6980207" y="2514621"/>
            <a:ext cx="3222170" cy="89679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Run-to-completion (RTC)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1638553" y="3985450"/>
            <a:ext cx="1234452" cy="5307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/>
              <a:t>NF1</a:t>
            </a:r>
            <a:endParaRPr lang="zh-CN" altLang="en-US" sz="2200" dirty="0"/>
          </a:p>
        </p:txBody>
      </p:sp>
      <p:sp>
        <p:nvSpPr>
          <p:cNvPr id="18" name="矩形 17"/>
          <p:cNvSpPr/>
          <p:nvPr/>
        </p:nvSpPr>
        <p:spPr>
          <a:xfrm>
            <a:off x="3337954" y="3985450"/>
            <a:ext cx="1234452" cy="5307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/>
              <a:t>NF2</a:t>
            </a:r>
            <a:endParaRPr lang="zh-CN" altLang="en-US" sz="22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49737" y="4226209"/>
            <a:ext cx="8888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75799" y="3881491"/>
            <a:ext cx="119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Packets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873005" y="4224157"/>
            <a:ext cx="4649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572406" y="4250823"/>
            <a:ext cx="4649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359093" y="4606354"/>
            <a:ext cx="161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/>
              <a:t>Instance #1</a:t>
            </a:r>
            <a:endParaRPr lang="zh-CN" altLang="en-US" i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3145442" y="4600628"/>
            <a:ext cx="161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/>
              <a:t>Instance #2</a:t>
            </a:r>
            <a:endParaRPr lang="zh-CN" altLang="en-US" i="1" dirty="0"/>
          </a:p>
        </p:txBody>
      </p:sp>
      <p:sp>
        <p:nvSpPr>
          <p:cNvPr id="32" name="矩形 31"/>
          <p:cNvSpPr/>
          <p:nvPr/>
        </p:nvSpPr>
        <p:spPr>
          <a:xfrm>
            <a:off x="7821912" y="3983252"/>
            <a:ext cx="892628" cy="5307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/>
              <a:t>NF1</a:t>
            </a:r>
            <a:endParaRPr lang="zh-CN" altLang="en-US" sz="2200" dirty="0"/>
          </a:p>
        </p:txBody>
      </p:sp>
      <p:sp>
        <p:nvSpPr>
          <p:cNvPr id="33" name="矩形 32"/>
          <p:cNvSpPr/>
          <p:nvPr/>
        </p:nvSpPr>
        <p:spPr>
          <a:xfrm>
            <a:off x="9142642" y="3995941"/>
            <a:ext cx="874300" cy="5307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/>
              <a:t>NF2</a:t>
            </a:r>
            <a:endParaRPr lang="zh-CN" altLang="en-US" sz="2200" dirty="0"/>
          </a:p>
        </p:txBody>
      </p:sp>
      <p:cxnSp>
        <p:nvCxnSpPr>
          <p:cNvPr id="35" name="直接箭头连接符 34"/>
          <p:cNvCxnSpPr>
            <a:endCxn id="33" idx="1"/>
          </p:cNvCxnSpPr>
          <p:nvPr/>
        </p:nvCxnSpPr>
        <p:spPr>
          <a:xfrm>
            <a:off x="8714540" y="4261314"/>
            <a:ext cx="4281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800241" y="4238010"/>
            <a:ext cx="8888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626303" y="3893292"/>
            <a:ext cx="119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Packets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0202377" y="4261314"/>
            <a:ext cx="4649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142626" y="4683708"/>
            <a:ext cx="161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/>
              <a:t>Instance #1</a:t>
            </a:r>
            <a:endParaRPr lang="zh-CN" altLang="en-US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127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43"/>
    </mc:Choice>
    <mc:Fallback xmlns="">
      <p:transition spd="slow" advTm="65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3" grpId="0" animBg="1"/>
      <p:bldP spid="14" grpId="0" animBg="1"/>
      <p:bldP spid="17" grpId="0" animBg="1"/>
      <p:bldP spid="18" grpId="0" animBg="1"/>
      <p:bldP spid="23" grpId="0"/>
      <p:bldP spid="30" grpId="0"/>
      <p:bldP spid="31" grpId="0"/>
      <p:bldP spid="32" grpId="0" animBg="1"/>
      <p:bldP spid="33" grpId="0" animBg="1"/>
      <p:bldP spid="37" grpId="0"/>
      <p:bldP spid="3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8.9|3.9|4.1|6.4|5.4|4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8.9|3.9|4.1|6.4|5.4|4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8.9|3.9|4.1|6.4|5.4|4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8.9|3.9|4.1|6.4|5.4|4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8.9|3.9|4.1|6.4|5.4|4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8.9|3.9|4.1|6.4|5.4|4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8.9|3.9|4.1|6.4|5.4|4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8.9|3.9|4.1|6.4|5.4|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8.9|3.9|4.1|6.4|5.4|4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8.9|3.9|4.1|6.4|5.4|4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8.9|3.9|4.1|6.4|5.4|4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8.9|4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8.9|3.9|4.1|6.4|5.4|4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8.9|3.9|4.1|6.4|5.4|4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8.9|3.9|4.1|6.4|5.4|4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8.9|3.9|4.1|6.4|5.4|4.2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1606877-41A3-D54B-B6AA-EA4E040A3D5F}" vid="{30CD31CD-FFD6-B049-A8FA-6ADD92601B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82952</TotalTime>
  <Words>844</Words>
  <Application>Microsoft Macintosh PowerPoint</Application>
  <PresentationFormat>宽屏</PresentationFormat>
  <Paragraphs>292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Calibri</vt:lpstr>
      <vt:lpstr>DengXian</vt:lpstr>
      <vt:lpstr>Mangal</vt:lpstr>
      <vt:lpstr>Times New Roman</vt:lpstr>
      <vt:lpstr>Wingdings</vt:lpstr>
      <vt:lpstr>ヒラギノ角ゴ Pro W3</vt:lpstr>
      <vt:lpstr>宋体</vt:lpstr>
      <vt:lpstr>Arial</vt:lpstr>
      <vt:lpstr>Theme1</vt:lpstr>
      <vt:lpstr>GEN: A GPU-Accelerated Elastic Framework for NFV</vt:lpstr>
      <vt:lpstr>Network Function Virtualization (NFV)</vt:lpstr>
      <vt:lpstr>CPU-based NFV</vt:lpstr>
      <vt:lpstr>Problems of CPU-based NFV</vt:lpstr>
      <vt:lpstr>GPU as An Accelerator for NFV</vt:lpstr>
      <vt:lpstr>GEN exploits GPU to support  high-performance SFCs  with fine-grained scaling</vt:lpstr>
      <vt:lpstr>GEN Framework Overview</vt:lpstr>
      <vt:lpstr>Infrastructure Design</vt:lpstr>
      <vt:lpstr>Problem #1: SFC Model Selection</vt:lpstr>
      <vt:lpstr>SFC Model Selection: Pipelining</vt:lpstr>
      <vt:lpstr>SFC Model Selection: RTC</vt:lpstr>
      <vt:lpstr>Problem #2: Elastic Scaling</vt:lpstr>
      <vt:lpstr>Elastic Scaling – Adaptive Batcher</vt:lpstr>
      <vt:lpstr>Preliminary Evaluation</vt:lpstr>
      <vt:lpstr>Performance of RTC vs. Pipelining</vt:lpstr>
      <vt:lpstr>Fast Elastic Scaling</vt:lpstr>
      <vt:lpstr>Conclusion and Future Work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NFP</dc:title>
  <dc:creator>sunchen</dc:creator>
  <cp:lastModifiedBy>Microsoft Office 用户</cp:lastModifiedBy>
  <cp:revision>6104</cp:revision>
  <cp:lastPrinted>2018-08-05T07:44:59Z</cp:lastPrinted>
  <dcterms:created xsi:type="dcterms:W3CDTF">2016-02-25T23:00:36Z</dcterms:created>
  <dcterms:modified xsi:type="dcterms:W3CDTF">2018-08-05T07:53:55Z</dcterms:modified>
</cp:coreProperties>
</file>