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61" r:id="rId3"/>
    <p:sldId id="262" r:id="rId4"/>
    <p:sldId id="31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14" r:id="rId13"/>
    <p:sldId id="374" r:id="rId14"/>
    <p:sldId id="331" r:id="rId15"/>
    <p:sldId id="332" r:id="rId16"/>
    <p:sldId id="334" r:id="rId17"/>
    <p:sldId id="383" r:id="rId18"/>
    <p:sldId id="339" r:id="rId19"/>
    <p:sldId id="34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4" r:id="rId28"/>
    <p:sldId id="355" r:id="rId29"/>
    <p:sldId id="350" r:id="rId30"/>
    <p:sldId id="349" r:id="rId31"/>
    <p:sldId id="353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75" r:id="rId45"/>
    <p:sldId id="368" r:id="rId46"/>
    <p:sldId id="369" r:id="rId47"/>
    <p:sldId id="37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4" pos="325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32FF"/>
    <a:srgbClr val="16A287"/>
    <a:srgbClr val="777777"/>
    <a:srgbClr val="C0C0C0"/>
    <a:srgbClr val="0066FF"/>
    <a:srgbClr val="00FA00"/>
    <a:srgbClr val="FF9300"/>
    <a:srgbClr val="FFFFFF"/>
    <a:srgbClr val="205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9067" autoAdjust="0"/>
  </p:normalViewPr>
  <p:slideViewPr>
    <p:cSldViewPr showGuides="1">
      <p:cViewPr>
        <p:scale>
          <a:sx n="66" d="100"/>
          <a:sy n="66" d="100"/>
        </p:scale>
        <p:origin x="782" y="163"/>
      </p:cViewPr>
      <p:guideLst>
        <p:guide orient="horz" pos="2115"/>
        <p:guide pos="3250"/>
        <p:guide pos="706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afternoon, everyone. My name is Tong Yang. I am from Peking University.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my topic is ``</a:t>
            </a:r>
            <a:r>
              <a:rPr lang="en-US" altLang="zh-CN" sz="1200" dirty="0" smtClean="0">
                <a:latin typeface="+mn-ea"/>
                <a:cs typeface="Microsoft YaHei" charset="0"/>
              </a:rPr>
              <a:t>Elastic Sketch: Adaptive and Fast Network-wide Measurements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1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6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Existing solutions are designed</a:t>
            </a:r>
            <a:r>
              <a:rPr lang="en-US" altLang="zh-CN" baseline="0" dirty="0" smtClean="0"/>
              <a:t> for a specific platforms.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Our goal is to achieve that the designed sketches can be implemented on six platforms.</a:t>
            </a:r>
          </a:p>
          <a:p>
            <a:r>
              <a:rPr lang="en-US" altLang="zh-CN" baseline="0" dirty="0" smtClean="0"/>
              <a:t>Including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many</a:t>
            </a:r>
            <a:r>
              <a:rPr lang="en-US" altLang="zh-CN" baseline="0" dirty="0" smtClean="0"/>
              <a:t> stream processing tasks. Typical ones include: frequency estimation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3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we show the most classic sketch: Count-min</a:t>
            </a:r>
            <a:r>
              <a:rPr lang="en-US" altLang="zh-CN" baseline="0" dirty="0" smtClean="0"/>
              <a:t> sketch, CM sketch for short.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out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– Cold filter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explain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Elastic sketch in terms of the following six aspects.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7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80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1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outline, and we first introduce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background.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1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55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5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71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57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06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96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2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the third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 -- Optimizations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9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There are</a:t>
            </a:r>
            <a:r>
              <a:rPr lang="en-US" altLang="zh-CN" sz="1200" baseline="0" dirty="0" smtClean="0"/>
              <a:t> four optimized version: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93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First, we introduce the software version.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introduce the background.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62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71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4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80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out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– Cold filter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85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86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the implementations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6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31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experimental results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36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experimental setup.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four one-hour public traffic traces collected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Equinix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-Chicago monitor from CAIDA.</a:t>
            </a:r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algorithms compared in our experiments.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measurements provide indispensable information for network operations, such as quality of service, capacity planning, network accounting and billing, congestion control, anomaly detection in data centers and backbone networks.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19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experimental results for accuracy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38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four one-hour public traffic traces collected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Equinix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-Chicago monitor from CAIDA.</a:t>
            </a:r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03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four one-hour public traffic traces collected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Equinix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-Chicago monitor from CAIDA.</a:t>
            </a:r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67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four one-hour public traffic traces collected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Equinix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-Chicago monitor from CAIDA.</a:t>
            </a:r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23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42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present out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– Cold filter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97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four one-hour public traffic traces collected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Equinix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-Chicago monitor from CAIDA.</a:t>
            </a:r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05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1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measurement solutions  mainly focus on a good trade-off among accuracy, speed and memory usage. The state-of-the-art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UnivMon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[2] pays attention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aspect, generality, namely using one sketch to process many tasks, and makes a good trade-off among these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dimensions.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0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additional to the above four dimensions,</a:t>
            </a:r>
            <a:r>
              <a:rPr lang="en-US" altLang="zh-CN" baseline="0" dirty="0" smtClean="0"/>
              <a:t> we pay attention to another two aspects: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6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characteristics vary drastically, significantly degrading the measurement performance. Therefore, it is desirable to achieve accurate network measurements when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characteristics vary a lot.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0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traffic characteristic is the available bandwidth. In data centers, administrators care more about the state of the whole network than a single link or node, known as network-wide measurements.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data centers, administrators often deploy many measurement nodes, which periodically report sketches to a collector.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in data centers, network congestion is common. It can happen frequently within a single second.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solution is to actively compress the sketch with little accuracy loss, thereby reducing bandwidth usage.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first work to compress sketches.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packet rate is naturally variable and could vary drastically.</a:t>
            </a:r>
          </a:p>
          <a:p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speed of existing sketches on software platforms is fixed in terms of packet rate.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1357313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73216"/>
            <a:ext cx="12216680" cy="148478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143672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8" y="1340768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7808" y="2105370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4367808" y="2869972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4367808" y="3634574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808" y="4399176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6600056" y="1340768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6600056" y="211185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6600056" y="2866711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6600056" y="3634805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6600056" y="4411975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19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4367808" y="51765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sp>
        <p:nvSpPr>
          <p:cNvPr id="21" name="文本占位符 148"/>
          <p:cNvSpPr>
            <a:spLocks noGrp="1"/>
          </p:cNvSpPr>
          <p:nvPr>
            <p:ph type="body" sz="quarter" idx="23" hasCustomPrompt="1"/>
          </p:nvPr>
        </p:nvSpPr>
        <p:spPr>
          <a:xfrm>
            <a:off x="6600056" y="5189374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Conclusion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28368" y="1484784"/>
            <a:ext cx="10481847" cy="1330429"/>
          </a:xfrm>
        </p:spPr>
        <p:txBody>
          <a:bodyPr/>
          <a:lstStyle/>
          <a:p>
            <a:pPr algn="ctr"/>
            <a:r>
              <a:rPr lang="en-US" altLang="zh-CN" sz="4000" dirty="0">
                <a:latin typeface="+mn-ea"/>
                <a:cs typeface="Microsoft YaHei" charset="0"/>
              </a:rPr>
              <a:t>Elastic Sketch: Adaptive and Fast Network-wide Measurements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930841" y="2928888"/>
            <a:ext cx="9637767" cy="237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u="sng" dirty="0" smtClean="0">
                <a:solidFill>
                  <a:srgbClr val="0432FF"/>
                </a:solidFill>
              </a:rPr>
              <a:t>Tong </a:t>
            </a:r>
            <a:r>
              <a:rPr lang="en-US" altLang="zh-CN" sz="2000" u="sng" dirty="0">
                <a:solidFill>
                  <a:srgbClr val="0432FF"/>
                </a:solidFill>
              </a:rPr>
              <a:t>Yang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, </a:t>
            </a:r>
            <a:r>
              <a:rPr lang="en-US" altLang="zh-CN" sz="2000" b="0" dirty="0" err="1" smtClean="0">
                <a:solidFill>
                  <a:srgbClr val="0432FF"/>
                </a:solidFill>
              </a:rPr>
              <a:t>Jie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 Jiang, Peng Liu	Peking University, China</a:t>
            </a:r>
            <a:endParaRPr lang="en-US" altLang="zh-CN" sz="2000" b="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432FF"/>
                </a:solidFill>
              </a:rPr>
              <a:t>Qun</a:t>
            </a:r>
            <a:r>
              <a:rPr lang="en-US" altLang="zh-CN" sz="2000" b="0" dirty="0">
                <a:solidFill>
                  <a:srgbClr val="0432FF"/>
                </a:solidFill>
              </a:rPr>
              <a:t> Huang,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				ICT, CAS,</a:t>
            </a:r>
            <a:r>
              <a:rPr lang="en-US" altLang="zh-CN" sz="2000" b="0" dirty="0">
                <a:solidFill>
                  <a:srgbClr val="0432FF"/>
                </a:solidFill>
              </a:rPr>
              <a:t>	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     China</a:t>
            </a:r>
            <a:endParaRPr lang="en-US" altLang="zh-CN" sz="2000" b="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rgbClr val="0432FF"/>
                </a:solidFill>
              </a:rPr>
              <a:t>Junzhi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 Gong, Yang Zhou, 		</a:t>
            </a:r>
            <a:r>
              <a:rPr lang="en-US" altLang="zh-CN" sz="2000" b="0" dirty="0">
                <a:solidFill>
                  <a:srgbClr val="0432FF"/>
                </a:solidFill>
              </a:rPr>
              <a:t>Peking University, China</a:t>
            </a: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432FF"/>
                </a:solidFill>
              </a:rPr>
              <a:t>Rui</a:t>
            </a:r>
            <a:r>
              <a:rPr lang="en-US" altLang="zh-CN" sz="2000" b="0" dirty="0">
                <a:solidFill>
                  <a:srgbClr val="0432FF"/>
                </a:solidFill>
              </a:rPr>
              <a:t> 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Miao, 				Alibaba Group,</a:t>
            </a:r>
            <a:r>
              <a:rPr lang="en-US" altLang="zh-CN" sz="2000" b="0" dirty="0">
                <a:solidFill>
                  <a:srgbClr val="0432FF"/>
                </a:solidFill>
              </a:rPr>
              <a:t> 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   China</a:t>
            </a: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rgbClr val="0432FF"/>
                </a:solidFill>
              </a:rPr>
              <a:t>Xiaoming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 Li, 				Peking </a:t>
            </a:r>
            <a:r>
              <a:rPr lang="en-US" altLang="zh-CN" sz="2000" b="0" dirty="0">
                <a:solidFill>
                  <a:srgbClr val="0432FF"/>
                </a:solidFill>
              </a:rPr>
              <a:t>University, China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432FF"/>
                </a:solidFill>
              </a:rPr>
              <a:t>Steve </a:t>
            </a:r>
            <a:r>
              <a:rPr lang="en-US" altLang="zh-CN" sz="2000" b="0" dirty="0" err="1" smtClean="0">
                <a:solidFill>
                  <a:srgbClr val="0432FF"/>
                </a:solidFill>
              </a:rPr>
              <a:t>Uhlig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.				Queen </a:t>
            </a:r>
            <a:r>
              <a:rPr lang="en-US" altLang="zh-CN" sz="2000" b="0" dirty="0">
                <a:solidFill>
                  <a:srgbClr val="0432FF"/>
                </a:solidFill>
              </a:rPr>
              <a:t>Mary University of London, </a:t>
            </a:r>
            <a:r>
              <a:rPr lang="en-US" altLang="zh-CN" sz="2000" b="0" dirty="0" smtClean="0">
                <a:solidFill>
                  <a:srgbClr val="0432FF"/>
                </a:solidFill>
              </a:rPr>
              <a:t>UK</a:t>
            </a:r>
            <a:endParaRPr lang="zh-CN" altLang="en-US" sz="2000" b="0" dirty="0">
              <a:solidFill>
                <a:srgbClr val="0432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528048" y="5517232"/>
            <a:ext cx="4490784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Tong Yang</a:t>
            </a:r>
            <a:r>
              <a:rPr lang="en-US" altLang="zh-CN" sz="2000" b="0" dirty="0"/>
              <a:t>,  Peking </a:t>
            </a:r>
            <a:r>
              <a:rPr lang="en-US" altLang="zh-CN" sz="2000" b="0" dirty="0" smtClean="0"/>
              <a:t>University</a:t>
            </a:r>
          </a:p>
          <a:p>
            <a:pPr marL="0" indent="0">
              <a:buNone/>
            </a:pPr>
            <a:r>
              <a:rPr lang="en-US" altLang="zh-CN" sz="2000" b="0" dirty="0" smtClean="0"/>
              <a:t>yangtongemail@gmail.com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http://net.pku.edu.cn/~yangtong</a:t>
            </a:r>
            <a:endParaRPr lang="zh-CN" altLang="en-US" sz="2000" b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828368" y="116632"/>
            <a:ext cx="4271963" cy="1152128"/>
            <a:chOff x="479376" y="479847"/>
            <a:chExt cx="4271963" cy="1208088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275032" cy="496824"/>
          </a:xfrm>
        </p:spPr>
        <p:txBody>
          <a:bodyPr/>
          <a:lstStyle/>
          <a:p>
            <a:r>
              <a:rPr lang="en-US" altLang="zh-CN" dirty="0" smtClean="0"/>
              <a:t>Background---flow size distribution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439816" y="1160546"/>
            <a:ext cx="77521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/>
              <a:t>Network traffic is skewed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1) </a:t>
            </a:r>
            <a:r>
              <a:rPr lang="en-US" altLang="zh-CN" sz="3200" dirty="0" smtClean="0">
                <a:solidFill>
                  <a:srgbClr val="000000"/>
                </a:solidFill>
              </a:rPr>
              <a:t>Majority: mouse flows 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</a:t>
            </a:r>
            <a:r>
              <a:rPr lang="en-US" altLang="zh-CN" sz="3200" dirty="0">
                <a:solidFill>
                  <a:srgbClr val="000000"/>
                </a:solidFill>
              </a:rPr>
              <a:t>) </a:t>
            </a:r>
            <a:r>
              <a:rPr lang="en-US" altLang="zh-CN" sz="3200" dirty="0" smtClean="0">
                <a:solidFill>
                  <a:srgbClr val="000000"/>
                </a:solidFill>
              </a:rPr>
              <a:t>Minority: elephant flows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Separation is effective</a:t>
            </a:r>
            <a:endParaRPr lang="en-US" altLang="zh-CN" sz="3200" dirty="0"/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1) use large and small counters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2) </a:t>
            </a:r>
            <a:r>
              <a:rPr lang="en-US" altLang="zh-CN" sz="3200" dirty="0" smtClean="0">
                <a:solidFill>
                  <a:srgbClr val="000000"/>
                </a:solidFill>
              </a:rPr>
              <a:t>use different data structures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/>
              <a:t>Our goal: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1) accurate separation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2) dynamically allocate memory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r="11896"/>
          <a:stretch/>
        </p:blipFill>
        <p:spPr>
          <a:xfrm>
            <a:off x="0" y="2137300"/>
            <a:ext cx="4248472" cy="3487142"/>
          </a:xfrm>
          <a:prstGeom prst="rect">
            <a:avLst/>
          </a:prstGeom>
        </p:spPr>
      </p:pic>
      <p:cxnSp>
        <p:nvCxnSpPr>
          <p:cNvPr id="6" name="Straight Connector 27"/>
          <p:cNvCxnSpPr/>
          <p:nvPr/>
        </p:nvCxnSpPr>
        <p:spPr>
          <a:xfrm>
            <a:off x="4655840" y="1403871"/>
            <a:ext cx="0" cy="489654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275032" cy="496824"/>
          </a:xfrm>
        </p:spPr>
        <p:txBody>
          <a:bodyPr/>
          <a:lstStyle/>
          <a:p>
            <a:r>
              <a:rPr lang="en-US" altLang="zh-CN" dirty="0" smtClean="0"/>
              <a:t>Background---Cross platform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9944" y="1196752"/>
            <a:ext cx="11732056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000" dirty="0" smtClean="0"/>
              <a:t>Existing solutions: </a:t>
            </a:r>
          </a:p>
          <a:p>
            <a:pPr lvl="1">
              <a:spcAft>
                <a:spcPts val="800"/>
              </a:spcAft>
            </a:pPr>
            <a:r>
              <a:rPr lang="en-US" altLang="zh-CN" sz="3000" dirty="0">
                <a:solidFill>
                  <a:srgbClr val="000000"/>
                </a:solidFill>
              </a:rPr>
              <a:t>	1) </a:t>
            </a:r>
            <a:r>
              <a:rPr lang="en-US" altLang="zh-CN" sz="3000" dirty="0" smtClean="0">
                <a:solidFill>
                  <a:srgbClr val="000000"/>
                </a:solidFill>
              </a:rPr>
              <a:t>for CPU platforms</a:t>
            </a:r>
          </a:p>
          <a:p>
            <a:pPr lvl="1">
              <a:spcAft>
                <a:spcPts val="800"/>
              </a:spcAft>
            </a:pPr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2) for </a:t>
            </a:r>
            <a:r>
              <a:rPr lang="en-US" altLang="zh-CN" sz="3000" dirty="0" err="1" smtClean="0">
                <a:solidFill>
                  <a:srgbClr val="000000"/>
                </a:solidFill>
              </a:rPr>
              <a:t>netFPGA</a:t>
            </a:r>
            <a:r>
              <a:rPr lang="en-US" altLang="zh-CN" sz="3000" dirty="0" smtClean="0">
                <a:solidFill>
                  <a:srgbClr val="000000"/>
                </a:solidFill>
              </a:rPr>
              <a:t> (</a:t>
            </a:r>
            <a:r>
              <a:rPr lang="en-US" altLang="zh-CN" sz="3000" dirty="0" err="1" smtClean="0">
                <a:solidFill>
                  <a:srgbClr val="000000"/>
                </a:solidFill>
              </a:rPr>
              <a:t>OpenSketch</a:t>
            </a:r>
            <a:r>
              <a:rPr lang="en-US" altLang="zh-CN" sz="3000" dirty="0" smtClean="0">
                <a:solidFill>
                  <a:srgbClr val="000000"/>
                </a:solidFill>
              </a:rPr>
              <a:t>)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3) for P4Switch (</a:t>
            </a:r>
            <a:r>
              <a:rPr lang="en-US" altLang="zh-CN" sz="3000" dirty="0" err="1" smtClean="0">
                <a:solidFill>
                  <a:srgbClr val="000000"/>
                </a:solidFill>
              </a:rPr>
              <a:t>UnivMon</a:t>
            </a:r>
            <a:r>
              <a:rPr lang="en-US" altLang="zh-CN" sz="30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spcAft>
                <a:spcPts val="800"/>
              </a:spcAft>
            </a:pPr>
            <a:r>
              <a:rPr lang="en-US" altLang="zh-CN" sz="3000" dirty="0" smtClean="0"/>
              <a:t>Our goal:</a:t>
            </a:r>
            <a:endParaRPr lang="en-US" altLang="zh-CN" sz="3000" dirty="0"/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1) P4Switch</a:t>
            </a:r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2) </a:t>
            </a:r>
            <a:r>
              <a:rPr lang="en-US" altLang="zh-CN" sz="3000" dirty="0" smtClean="0">
                <a:solidFill>
                  <a:srgbClr val="000000"/>
                </a:solidFill>
              </a:rPr>
              <a:t>FPGA</a:t>
            </a:r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3) GPU</a:t>
            </a:r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4) OVS</a:t>
            </a:r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5) CPU</a:t>
            </a:r>
          </a:p>
          <a:p>
            <a:pPr lvl="1"/>
            <a:r>
              <a:rPr lang="en-US" altLang="zh-CN" sz="3000" dirty="0">
                <a:solidFill>
                  <a:srgbClr val="000000"/>
                </a:solidFill>
              </a:rPr>
              <a:t>	</a:t>
            </a:r>
            <a:r>
              <a:rPr lang="en-US" altLang="zh-CN" sz="3000" dirty="0" smtClean="0">
                <a:solidFill>
                  <a:srgbClr val="000000"/>
                </a:solidFill>
              </a:rPr>
              <a:t>6) multi-core</a:t>
            </a:r>
            <a:endParaRPr lang="en-US" altLang="zh-CN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8978888" cy="496824"/>
          </a:xfrm>
        </p:spPr>
        <p:txBody>
          <a:bodyPr/>
          <a:lstStyle/>
          <a:p>
            <a:r>
              <a:rPr lang="en-US" altLang="zh-CN" dirty="0"/>
              <a:t>Background- </a:t>
            </a:r>
            <a:r>
              <a:rPr lang="en-US" altLang="zh-CN" dirty="0" smtClean="0"/>
              <a:t>Tasks and sketches </a:t>
            </a:r>
            <a:endParaRPr lang="zh-CN" alt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14414"/>
              </p:ext>
            </p:extLst>
          </p:nvPr>
        </p:nvGraphicFramePr>
        <p:xfrm>
          <a:off x="1127448" y="1286999"/>
          <a:ext cx="10094763" cy="534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910"/>
                <a:gridCol w="6935853"/>
              </a:tblGrid>
              <a:tr h="565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Tasks</a:t>
                      </a:r>
                      <a:endParaRPr lang="en-US" sz="2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Sketch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Algorithms</a:t>
                      </a:r>
                      <a:endParaRPr lang="en-US" sz="2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Frequency estimation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Count-Min,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CM-CU, Count,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</a:rPr>
                        <a:t>ASketch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Top-k Hot items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Count-Min,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CM-CU, Space-Saving</a:t>
                      </a:r>
                    </a:p>
                    <a:p>
                      <a:pPr algn="ctr"/>
                      <a:r>
                        <a:rPr lang="en-US" altLang="zh-CN" sz="2400" baseline="0" dirty="0" err="1" smtClean="0">
                          <a:solidFill>
                            <a:srgbClr val="000000"/>
                          </a:solidFill>
                        </a:rPr>
                        <a:t>ASketch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zh-CN" sz="2400" baseline="0" dirty="0" err="1" smtClean="0">
                          <a:solidFill>
                            <a:srgbClr val="000000"/>
                          </a:solidFill>
                        </a:rPr>
                        <a:t>FlowRadar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zh-CN" sz="2400" baseline="0" dirty="0" err="1" smtClean="0">
                          <a:solidFill>
                            <a:srgbClr val="000000"/>
                          </a:solidFill>
                        </a:rPr>
                        <a:t>UnivMon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Heavy changes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</a:rPr>
                        <a:t>RevSketch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</a:rPr>
                        <a:t>FlowRadar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</a:rPr>
                        <a:t>UnivMon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Superspreader</a:t>
                      </a:r>
                      <a:endParaRPr lang="en-US" sz="24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/DDoS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detection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</a:rPr>
                        <a:t>TwoLevel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Frequency distribution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MRAC,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baseline="0" dirty="0" err="1" smtClean="0">
                          <a:solidFill>
                            <a:srgbClr val="000000"/>
                          </a:solidFill>
                        </a:rPr>
                        <a:t>FlowRadar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Cardinality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FM, LC,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UnivMon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Entropy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FlowRadar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UnivMon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2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8978888" cy="496824"/>
          </a:xfrm>
        </p:spPr>
        <p:txBody>
          <a:bodyPr/>
          <a:lstStyle/>
          <a:p>
            <a:r>
              <a:rPr lang="en-US" altLang="zh-CN" dirty="0"/>
              <a:t>Background- </a:t>
            </a:r>
            <a:r>
              <a:rPr lang="en-US" altLang="zh-CN" dirty="0" smtClean="0"/>
              <a:t>CM sketches </a:t>
            </a:r>
            <a:endParaRPr lang="zh-CN" altLang="en-US" dirty="0"/>
          </a:p>
        </p:txBody>
      </p:sp>
      <p:grpSp>
        <p:nvGrpSpPr>
          <p:cNvPr id="6" name="Group 19"/>
          <p:cNvGrpSpPr/>
          <p:nvPr/>
        </p:nvGrpSpPr>
        <p:grpSpPr>
          <a:xfrm>
            <a:off x="1801590" y="2066951"/>
            <a:ext cx="2765046" cy="347472"/>
            <a:chOff x="582399" y="2356923"/>
            <a:chExt cx="2765046" cy="347472"/>
          </a:xfrm>
        </p:grpSpPr>
        <p:sp>
          <p:nvSpPr>
            <p:cNvPr id="7" name="Rounded Rectangle 20"/>
            <p:cNvSpPr>
              <a:spLocks noChangeAspect="1"/>
            </p:cNvSpPr>
            <p:nvPr/>
          </p:nvSpPr>
          <p:spPr>
            <a:xfrm>
              <a:off x="582399" y="2356923"/>
              <a:ext cx="344646" cy="347472"/>
            </a:xfrm>
            <a:prstGeom prst="roundRect">
              <a:avLst/>
            </a:prstGeom>
            <a:solidFill>
              <a:srgbClr val="0432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23"/>
            <p:cNvSpPr>
              <a:spLocks noChangeAspect="1"/>
            </p:cNvSpPr>
            <p:nvPr/>
          </p:nvSpPr>
          <p:spPr>
            <a:xfrm>
              <a:off x="928578" y="2356923"/>
              <a:ext cx="344646" cy="347472"/>
            </a:xfrm>
            <a:prstGeom prst="roundRect">
              <a:avLst/>
            </a:prstGeom>
            <a:solidFill>
              <a:srgbClr val="00FA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24"/>
            <p:cNvSpPr>
              <a:spLocks noChangeAspect="1"/>
            </p:cNvSpPr>
            <p:nvPr/>
          </p:nvSpPr>
          <p:spPr>
            <a:xfrm>
              <a:off x="1273224" y="2356923"/>
              <a:ext cx="344646" cy="34747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25"/>
            <p:cNvSpPr>
              <a:spLocks noChangeAspect="1"/>
            </p:cNvSpPr>
            <p:nvPr/>
          </p:nvSpPr>
          <p:spPr>
            <a:xfrm>
              <a:off x="1619403" y="2356923"/>
              <a:ext cx="344646" cy="347472"/>
            </a:xfrm>
            <a:prstGeom prst="roundRect">
              <a:avLst/>
            </a:prstGeom>
            <a:solidFill>
              <a:srgbClr val="00FA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26"/>
            <p:cNvSpPr>
              <a:spLocks noChangeAspect="1"/>
            </p:cNvSpPr>
            <p:nvPr/>
          </p:nvSpPr>
          <p:spPr>
            <a:xfrm>
              <a:off x="1965795" y="2356923"/>
              <a:ext cx="344646" cy="34747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27"/>
            <p:cNvSpPr>
              <a:spLocks noChangeAspect="1"/>
            </p:cNvSpPr>
            <p:nvPr/>
          </p:nvSpPr>
          <p:spPr>
            <a:xfrm>
              <a:off x="2311974" y="2356923"/>
              <a:ext cx="344646" cy="347472"/>
            </a:xfrm>
            <a:prstGeom prst="roundRect">
              <a:avLst/>
            </a:prstGeom>
            <a:solidFill>
              <a:srgbClr val="00FA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ounded Rectangle 28"/>
            <p:cNvSpPr>
              <a:spLocks noChangeAspect="1"/>
            </p:cNvSpPr>
            <p:nvPr/>
          </p:nvSpPr>
          <p:spPr>
            <a:xfrm>
              <a:off x="2656620" y="2356923"/>
              <a:ext cx="344646" cy="347472"/>
            </a:xfrm>
            <a:prstGeom prst="roundRect">
              <a:avLst/>
            </a:prstGeom>
            <a:solidFill>
              <a:srgbClr val="FF2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29"/>
            <p:cNvSpPr>
              <a:spLocks noChangeAspect="1"/>
            </p:cNvSpPr>
            <p:nvPr/>
          </p:nvSpPr>
          <p:spPr>
            <a:xfrm>
              <a:off x="3002799" y="2356923"/>
              <a:ext cx="344646" cy="347472"/>
            </a:xfrm>
            <a:prstGeom prst="roundRect">
              <a:avLst/>
            </a:prstGeom>
            <a:solidFill>
              <a:srgbClr val="0432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30"/>
          <p:cNvGrpSpPr/>
          <p:nvPr/>
        </p:nvGrpSpPr>
        <p:grpSpPr>
          <a:xfrm>
            <a:off x="6344578" y="2012087"/>
            <a:ext cx="3652240" cy="1828800"/>
            <a:chOff x="5125387" y="2302059"/>
            <a:chExt cx="3652240" cy="1828800"/>
          </a:xfrm>
        </p:grpSpPr>
        <p:sp>
          <p:nvSpPr>
            <p:cNvPr id="16" name="Rounded Rectangle 31"/>
            <p:cNvSpPr>
              <a:spLocks noChangeAspect="1"/>
            </p:cNvSpPr>
            <p:nvPr/>
          </p:nvSpPr>
          <p:spPr>
            <a:xfrm>
              <a:off x="512538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32"/>
            <p:cNvSpPr>
              <a:spLocks noChangeAspect="1"/>
            </p:cNvSpPr>
            <p:nvPr/>
          </p:nvSpPr>
          <p:spPr>
            <a:xfrm>
              <a:off x="5581917" y="23020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00"/>
                  </a:solidFill>
                </a:rPr>
                <a:t>+1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33"/>
            <p:cNvSpPr>
              <a:spLocks noChangeAspect="1"/>
            </p:cNvSpPr>
            <p:nvPr/>
          </p:nvSpPr>
          <p:spPr>
            <a:xfrm>
              <a:off x="603844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49497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35"/>
            <p:cNvSpPr>
              <a:spLocks noChangeAspect="1"/>
            </p:cNvSpPr>
            <p:nvPr/>
          </p:nvSpPr>
          <p:spPr>
            <a:xfrm>
              <a:off x="695150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36"/>
            <p:cNvSpPr>
              <a:spLocks noChangeAspect="1"/>
            </p:cNvSpPr>
            <p:nvPr/>
          </p:nvSpPr>
          <p:spPr>
            <a:xfrm>
              <a:off x="740803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37"/>
            <p:cNvSpPr>
              <a:spLocks noChangeAspect="1"/>
            </p:cNvSpPr>
            <p:nvPr/>
          </p:nvSpPr>
          <p:spPr>
            <a:xfrm>
              <a:off x="786456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38"/>
            <p:cNvSpPr>
              <a:spLocks noChangeAspect="1"/>
            </p:cNvSpPr>
            <p:nvPr/>
          </p:nvSpPr>
          <p:spPr>
            <a:xfrm>
              <a:off x="832109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39"/>
            <p:cNvSpPr>
              <a:spLocks noChangeAspect="1"/>
            </p:cNvSpPr>
            <p:nvPr/>
          </p:nvSpPr>
          <p:spPr>
            <a:xfrm>
              <a:off x="512538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40"/>
            <p:cNvSpPr>
              <a:spLocks noChangeAspect="1"/>
            </p:cNvSpPr>
            <p:nvPr/>
          </p:nvSpPr>
          <p:spPr>
            <a:xfrm>
              <a:off x="558191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41"/>
            <p:cNvSpPr>
              <a:spLocks noChangeAspect="1"/>
            </p:cNvSpPr>
            <p:nvPr/>
          </p:nvSpPr>
          <p:spPr>
            <a:xfrm>
              <a:off x="6038447" y="27592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rgbClr val="000000"/>
                  </a:solidFill>
                </a:rPr>
                <a:t>+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42"/>
            <p:cNvSpPr>
              <a:spLocks noChangeAspect="1"/>
            </p:cNvSpPr>
            <p:nvPr/>
          </p:nvSpPr>
          <p:spPr>
            <a:xfrm>
              <a:off x="649497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43"/>
            <p:cNvSpPr>
              <a:spLocks noChangeAspect="1"/>
            </p:cNvSpPr>
            <p:nvPr/>
          </p:nvSpPr>
          <p:spPr>
            <a:xfrm>
              <a:off x="695150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ounded Rectangle 44"/>
            <p:cNvSpPr>
              <a:spLocks noChangeAspect="1"/>
            </p:cNvSpPr>
            <p:nvPr/>
          </p:nvSpPr>
          <p:spPr>
            <a:xfrm>
              <a:off x="740803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45"/>
            <p:cNvSpPr>
              <a:spLocks noChangeAspect="1"/>
            </p:cNvSpPr>
            <p:nvPr/>
          </p:nvSpPr>
          <p:spPr>
            <a:xfrm>
              <a:off x="786456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46"/>
            <p:cNvSpPr>
              <a:spLocks noChangeAspect="1"/>
            </p:cNvSpPr>
            <p:nvPr/>
          </p:nvSpPr>
          <p:spPr>
            <a:xfrm>
              <a:off x="832109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ounded Rectangle 47"/>
            <p:cNvSpPr>
              <a:spLocks noChangeAspect="1"/>
            </p:cNvSpPr>
            <p:nvPr/>
          </p:nvSpPr>
          <p:spPr>
            <a:xfrm>
              <a:off x="5125387" y="32164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rgbClr val="000000"/>
                  </a:solidFill>
                </a:rPr>
                <a:t>+1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48"/>
            <p:cNvSpPr>
              <a:spLocks noChangeAspect="1"/>
            </p:cNvSpPr>
            <p:nvPr/>
          </p:nvSpPr>
          <p:spPr>
            <a:xfrm>
              <a:off x="558191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49"/>
            <p:cNvSpPr>
              <a:spLocks noChangeAspect="1"/>
            </p:cNvSpPr>
            <p:nvPr/>
          </p:nvSpPr>
          <p:spPr>
            <a:xfrm>
              <a:off x="603844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50"/>
            <p:cNvSpPr>
              <a:spLocks noChangeAspect="1"/>
            </p:cNvSpPr>
            <p:nvPr/>
          </p:nvSpPr>
          <p:spPr>
            <a:xfrm>
              <a:off x="649497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51"/>
            <p:cNvSpPr>
              <a:spLocks noChangeAspect="1"/>
            </p:cNvSpPr>
            <p:nvPr/>
          </p:nvSpPr>
          <p:spPr>
            <a:xfrm>
              <a:off x="695150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52"/>
            <p:cNvSpPr>
              <a:spLocks noChangeAspect="1"/>
            </p:cNvSpPr>
            <p:nvPr/>
          </p:nvSpPr>
          <p:spPr>
            <a:xfrm>
              <a:off x="740803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53"/>
            <p:cNvSpPr>
              <a:spLocks noChangeAspect="1"/>
            </p:cNvSpPr>
            <p:nvPr/>
          </p:nvSpPr>
          <p:spPr>
            <a:xfrm>
              <a:off x="786456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Rounded Rectangle 54"/>
            <p:cNvSpPr>
              <a:spLocks noChangeAspect="1"/>
            </p:cNvSpPr>
            <p:nvPr/>
          </p:nvSpPr>
          <p:spPr>
            <a:xfrm>
              <a:off x="832109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55"/>
            <p:cNvSpPr>
              <a:spLocks noChangeAspect="1"/>
            </p:cNvSpPr>
            <p:nvPr/>
          </p:nvSpPr>
          <p:spPr>
            <a:xfrm>
              <a:off x="512538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56"/>
            <p:cNvSpPr>
              <a:spLocks noChangeAspect="1"/>
            </p:cNvSpPr>
            <p:nvPr/>
          </p:nvSpPr>
          <p:spPr>
            <a:xfrm>
              <a:off x="5581917" y="36736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rgbClr val="000000"/>
                  </a:solidFill>
                </a:rPr>
                <a:t>+1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57"/>
            <p:cNvSpPr>
              <a:spLocks noChangeAspect="1"/>
            </p:cNvSpPr>
            <p:nvPr/>
          </p:nvSpPr>
          <p:spPr>
            <a:xfrm>
              <a:off x="603844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58"/>
            <p:cNvSpPr>
              <a:spLocks noChangeAspect="1"/>
            </p:cNvSpPr>
            <p:nvPr/>
          </p:nvSpPr>
          <p:spPr>
            <a:xfrm>
              <a:off x="649497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59"/>
            <p:cNvSpPr>
              <a:spLocks noChangeAspect="1"/>
            </p:cNvSpPr>
            <p:nvPr/>
          </p:nvSpPr>
          <p:spPr>
            <a:xfrm>
              <a:off x="695150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60"/>
            <p:cNvSpPr>
              <a:spLocks noChangeAspect="1"/>
            </p:cNvSpPr>
            <p:nvPr/>
          </p:nvSpPr>
          <p:spPr>
            <a:xfrm>
              <a:off x="740803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61"/>
            <p:cNvSpPr>
              <a:spLocks noChangeAspect="1"/>
            </p:cNvSpPr>
            <p:nvPr/>
          </p:nvSpPr>
          <p:spPr>
            <a:xfrm>
              <a:off x="786456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ounded Rectangle 62"/>
            <p:cNvSpPr>
              <a:spLocks noChangeAspect="1"/>
            </p:cNvSpPr>
            <p:nvPr/>
          </p:nvSpPr>
          <p:spPr>
            <a:xfrm>
              <a:off x="832109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63"/>
            <p:cNvSpPr/>
            <p:nvPr/>
          </p:nvSpPr>
          <p:spPr>
            <a:xfrm>
              <a:off x="5125387" y="2302059"/>
              <a:ext cx="365224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9" name="Freeform 64"/>
          <p:cNvSpPr/>
          <p:nvPr/>
        </p:nvSpPr>
        <p:spPr>
          <a:xfrm>
            <a:off x="4585846" y="2066950"/>
            <a:ext cx="2216727" cy="188685"/>
          </a:xfrm>
          <a:custGeom>
            <a:avLst/>
            <a:gdLst>
              <a:gd name="connsiteX0" fmla="*/ 0 w 2216727"/>
              <a:gd name="connsiteY0" fmla="*/ 375581 h 500272"/>
              <a:gd name="connsiteX1" fmla="*/ 1066800 w 2216727"/>
              <a:gd name="connsiteY1" fmla="*/ 1508 h 500272"/>
              <a:gd name="connsiteX2" fmla="*/ 2216727 w 2216727"/>
              <a:gd name="connsiteY2" fmla="*/ 500272 h 500272"/>
              <a:gd name="connsiteX3" fmla="*/ 2216727 w 2216727"/>
              <a:gd name="connsiteY3" fmla="*/ 500272 h 50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7" h="500272">
                <a:moveTo>
                  <a:pt x="0" y="375581"/>
                </a:moveTo>
                <a:cubicBezTo>
                  <a:pt x="348673" y="178153"/>
                  <a:pt x="697346" y="-19274"/>
                  <a:pt x="1066800" y="1508"/>
                </a:cubicBezTo>
                <a:cubicBezTo>
                  <a:pt x="1436254" y="22290"/>
                  <a:pt x="2216727" y="500272"/>
                  <a:pt x="2216727" y="500272"/>
                </a:cubicBezTo>
                <a:lnTo>
                  <a:pt x="2216727" y="50027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Freeform 65"/>
          <p:cNvSpPr/>
          <p:nvPr/>
        </p:nvSpPr>
        <p:spPr>
          <a:xfrm rot="669378" flipV="1">
            <a:off x="4536817" y="2446627"/>
            <a:ext cx="2723932" cy="183816"/>
          </a:xfrm>
          <a:custGeom>
            <a:avLst/>
            <a:gdLst>
              <a:gd name="connsiteX0" fmla="*/ 0 w 2216727"/>
              <a:gd name="connsiteY0" fmla="*/ 375581 h 500272"/>
              <a:gd name="connsiteX1" fmla="*/ 1066800 w 2216727"/>
              <a:gd name="connsiteY1" fmla="*/ 1508 h 500272"/>
              <a:gd name="connsiteX2" fmla="*/ 2216727 w 2216727"/>
              <a:gd name="connsiteY2" fmla="*/ 500272 h 500272"/>
              <a:gd name="connsiteX3" fmla="*/ 2216727 w 2216727"/>
              <a:gd name="connsiteY3" fmla="*/ 500272 h 50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7" h="500272">
                <a:moveTo>
                  <a:pt x="0" y="375581"/>
                </a:moveTo>
                <a:cubicBezTo>
                  <a:pt x="348673" y="178153"/>
                  <a:pt x="697346" y="-19274"/>
                  <a:pt x="1066800" y="1508"/>
                </a:cubicBezTo>
                <a:cubicBezTo>
                  <a:pt x="1436254" y="22290"/>
                  <a:pt x="2216727" y="500272"/>
                  <a:pt x="2216727" y="500272"/>
                </a:cubicBezTo>
                <a:lnTo>
                  <a:pt x="2216727" y="50027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Freeform 66"/>
          <p:cNvSpPr/>
          <p:nvPr/>
        </p:nvSpPr>
        <p:spPr>
          <a:xfrm>
            <a:off x="4567301" y="2256275"/>
            <a:ext cx="2222696" cy="1441433"/>
          </a:xfrm>
          <a:custGeom>
            <a:avLst/>
            <a:gdLst>
              <a:gd name="connsiteX0" fmla="*/ 0 w 2222696"/>
              <a:gd name="connsiteY0" fmla="*/ 0 h 1441433"/>
              <a:gd name="connsiteX1" fmla="*/ 844062 w 2222696"/>
              <a:gd name="connsiteY1" fmla="*/ 1322363 h 1441433"/>
              <a:gd name="connsiteX2" fmla="*/ 2222696 w 2222696"/>
              <a:gd name="connsiteY2" fmla="*/ 1378634 h 144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696" h="1441433">
                <a:moveTo>
                  <a:pt x="0" y="0"/>
                </a:moveTo>
                <a:cubicBezTo>
                  <a:pt x="236806" y="546295"/>
                  <a:pt x="473613" y="1092591"/>
                  <a:pt x="844062" y="1322363"/>
                </a:cubicBezTo>
                <a:cubicBezTo>
                  <a:pt x="1214511" y="1552135"/>
                  <a:pt x="2222696" y="1378634"/>
                  <a:pt x="2222696" y="137863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Freeform 67"/>
          <p:cNvSpPr/>
          <p:nvPr/>
        </p:nvSpPr>
        <p:spPr>
          <a:xfrm>
            <a:off x="4581369" y="2228139"/>
            <a:ext cx="1758462" cy="942536"/>
          </a:xfrm>
          <a:custGeom>
            <a:avLst/>
            <a:gdLst>
              <a:gd name="connsiteX0" fmla="*/ 0 w 1758462"/>
              <a:gd name="connsiteY0" fmla="*/ 0 h 942536"/>
              <a:gd name="connsiteX1" fmla="*/ 759656 w 1758462"/>
              <a:gd name="connsiteY1" fmla="*/ 745588 h 942536"/>
              <a:gd name="connsiteX2" fmla="*/ 1758462 w 1758462"/>
              <a:gd name="connsiteY2" fmla="*/ 942536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942536">
                <a:moveTo>
                  <a:pt x="0" y="0"/>
                </a:moveTo>
                <a:cubicBezTo>
                  <a:pt x="233289" y="294249"/>
                  <a:pt x="466579" y="588499"/>
                  <a:pt x="759656" y="745588"/>
                </a:cubicBezTo>
                <a:cubicBezTo>
                  <a:pt x="1052733" y="902677"/>
                  <a:pt x="1758462" y="942536"/>
                  <a:pt x="1758462" y="94253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3" name="TextBox 68"/>
          <p:cNvSpPr txBox="1"/>
          <p:nvPr/>
        </p:nvSpPr>
        <p:spPr>
          <a:xfrm>
            <a:off x="4710172" y="1484784"/>
            <a:ext cx="16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432FF"/>
                </a:solidFill>
              </a:rPr>
              <a:t>Insertion</a:t>
            </a:r>
            <a:endParaRPr lang="en-US" sz="2800" dirty="0">
              <a:solidFill>
                <a:srgbClr val="0432FF"/>
              </a:solidFill>
            </a:endParaRPr>
          </a:p>
        </p:txBody>
      </p:sp>
      <p:grpSp>
        <p:nvGrpSpPr>
          <p:cNvPr id="54" name="Group 70"/>
          <p:cNvGrpSpPr/>
          <p:nvPr/>
        </p:nvGrpSpPr>
        <p:grpSpPr>
          <a:xfrm>
            <a:off x="1703512" y="4552528"/>
            <a:ext cx="3652240" cy="1828800"/>
            <a:chOff x="5125387" y="2302059"/>
            <a:chExt cx="3652240" cy="1828800"/>
          </a:xfrm>
        </p:grpSpPr>
        <p:sp>
          <p:nvSpPr>
            <p:cNvPr id="55" name="Rounded Rectangle 78"/>
            <p:cNvSpPr>
              <a:spLocks noChangeAspect="1"/>
            </p:cNvSpPr>
            <p:nvPr/>
          </p:nvSpPr>
          <p:spPr>
            <a:xfrm>
              <a:off x="512538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ounded Rectangle 79"/>
            <p:cNvSpPr>
              <a:spLocks noChangeAspect="1"/>
            </p:cNvSpPr>
            <p:nvPr/>
          </p:nvSpPr>
          <p:spPr>
            <a:xfrm>
              <a:off x="5581917" y="23020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19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Rounded Rectangle 80"/>
            <p:cNvSpPr>
              <a:spLocks noChangeAspect="1"/>
            </p:cNvSpPr>
            <p:nvPr/>
          </p:nvSpPr>
          <p:spPr>
            <a:xfrm>
              <a:off x="603844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81"/>
            <p:cNvSpPr>
              <a:spLocks noChangeAspect="1"/>
            </p:cNvSpPr>
            <p:nvPr/>
          </p:nvSpPr>
          <p:spPr>
            <a:xfrm>
              <a:off x="649497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ounded Rectangle 82"/>
            <p:cNvSpPr>
              <a:spLocks noChangeAspect="1"/>
            </p:cNvSpPr>
            <p:nvPr/>
          </p:nvSpPr>
          <p:spPr>
            <a:xfrm>
              <a:off x="695150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ounded Rectangle 83"/>
            <p:cNvSpPr>
              <a:spLocks noChangeAspect="1"/>
            </p:cNvSpPr>
            <p:nvPr/>
          </p:nvSpPr>
          <p:spPr>
            <a:xfrm>
              <a:off x="740803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ounded Rectangle 84"/>
            <p:cNvSpPr>
              <a:spLocks noChangeAspect="1"/>
            </p:cNvSpPr>
            <p:nvPr/>
          </p:nvSpPr>
          <p:spPr>
            <a:xfrm>
              <a:off x="786456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85"/>
            <p:cNvSpPr>
              <a:spLocks noChangeAspect="1"/>
            </p:cNvSpPr>
            <p:nvPr/>
          </p:nvSpPr>
          <p:spPr>
            <a:xfrm>
              <a:off x="832109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Rounded Rectangle 86"/>
            <p:cNvSpPr>
              <a:spLocks noChangeAspect="1"/>
            </p:cNvSpPr>
            <p:nvPr/>
          </p:nvSpPr>
          <p:spPr>
            <a:xfrm>
              <a:off x="512538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ounded Rectangle 87"/>
            <p:cNvSpPr>
              <a:spLocks noChangeAspect="1"/>
            </p:cNvSpPr>
            <p:nvPr/>
          </p:nvSpPr>
          <p:spPr>
            <a:xfrm>
              <a:off x="558191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ounded Rectangle 88"/>
            <p:cNvSpPr>
              <a:spLocks noChangeAspect="1"/>
            </p:cNvSpPr>
            <p:nvPr/>
          </p:nvSpPr>
          <p:spPr>
            <a:xfrm>
              <a:off x="6038447" y="27592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>
                  <a:solidFill>
                    <a:srgbClr val="000000"/>
                  </a:solidFill>
                </a:rPr>
                <a:t>2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6" name="Rounded Rectangle 89"/>
            <p:cNvSpPr>
              <a:spLocks noChangeAspect="1"/>
            </p:cNvSpPr>
            <p:nvPr/>
          </p:nvSpPr>
          <p:spPr>
            <a:xfrm>
              <a:off x="649497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ounded Rectangle 90"/>
            <p:cNvSpPr>
              <a:spLocks noChangeAspect="1"/>
            </p:cNvSpPr>
            <p:nvPr/>
          </p:nvSpPr>
          <p:spPr>
            <a:xfrm>
              <a:off x="695150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ounded Rectangle 91"/>
            <p:cNvSpPr>
              <a:spLocks noChangeAspect="1"/>
            </p:cNvSpPr>
            <p:nvPr/>
          </p:nvSpPr>
          <p:spPr>
            <a:xfrm>
              <a:off x="740803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ounded Rectangle 92"/>
            <p:cNvSpPr>
              <a:spLocks noChangeAspect="1"/>
            </p:cNvSpPr>
            <p:nvPr/>
          </p:nvSpPr>
          <p:spPr>
            <a:xfrm>
              <a:off x="786456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ounded Rectangle 93"/>
            <p:cNvSpPr>
              <a:spLocks noChangeAspect="1"/>
            </p:cNvSpPr>
            <p:nvPr/>
          </p:nvSpPr>
          <p:spPr>
            <a:xfrm>
              <a:off x="832109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ounded Rectangle 94"/>
            <p:cNvSpPr>
              <a:spLocks noChangeAspect="1"/>
            </p:cNvSpPr>
            <p:nvPr/>
          </p:nvSpPr>
          <p:spPr>
            <a:xfrm>
              <a:off x="5125387" y="32164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>
                  <a:solidFill>
                    <a:srgbClr val="000000"/>
                  </a:solidFill>
                </a:rPr>
                <a:t>2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6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95"/>
            <p:cNvSpPr>
              <a:spLocks noChangeAspect="1"/>
            </p:cNvSpPr>
            <p:nvPr/>
          </p:nvSpPr>
          <p:spPr>
            <a:xfrm>
              <a:off x="558191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Rounded Rectangle 96"/>
            <p:cNvSpPr>
              <a:spLocks noChangeAspect="1"/>
            </p:cNvSpPr>
            <p:nvPr/>
          </p:nvSpPr>
          <p:spPr>
            <a:xfrm>
              <a:off x="603844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Rounded Rectangle 97"/>
            <p:cNvSpPr>
              <a:spLocks noChangeAspect="1"/>
            </p:cNvSpPr>
            <p:nvPr/>
          </p:nvSpPr>
          <p:spPr>
            <a:xfrm>
              <a:off x="649497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Rounded Rectangle 98"/>
            <p:cNvSpPr>
              <a:spLocks noChangeAspect="1"/>
            </p:cNvSpPr>
            <p:nvPr/>
          </p:nvSpPr>
          <p:spPr>
            <a:xfrm>
              <a:off x="695150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Rounded Rectangle 99"/>
            <p:cNvSpPr>
              <a:spLocks noChangeAspect="1"/>
            </p:cNvSpPr>
            <p:nvPr/>
          </p:nvSpPr>
          <p:spPr>
            <a:xfrm>
              <a:off x="740803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Rounded Rectangle 100"/>
            <p:cNvSpPr>
              <a:spLocks noChangeAspect="1"/>
            </p:cNvSpPr>
            <p:nvPr/>
          </p:nvSpPr>
          <p:spPr>
            <a:xfrm>
              <a:off x="786456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Rounded Rectangle 101"/>
            <p:cNvSpPr>
              <a:spLocks noChangeAspect="1"/>
            </p:cNvSpPr>
            <p:nvPr/>
          </p:nvSpPr>
          <p:spPr>
            <a:xfrm>
              <a:off x="832109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Rounded Rectangle 102"/>
            <p:cNvSpPr>
              <a:spLocks noChangeAspect="1"/>
            </p:cNvSpPr>
            <p:nvPr/>
          </p:nvSpPr>
          <p:spPr>
            <a:xfrm>
              <a:off x="512538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Rounded Rectangle 103"/>
            <p:cNvSpPr>
              <a:spLocks noChangeAspect="1"/>
            </p:cNvSpPr>
            <p:nvPr/>
          </p:nvSpPr>
          <p:spPr>
            <a:xfrm>
              <a:off x="5581917" y="36736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 smtClean="0">
                  <a:solidFill>
                    <a:srgbClr val="000000"/>
                  </a:solidFill>
                </a:rPr>
                <a:t>18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1" name="Rounded Rectangle 104"/>
            <p:cNvSpPr>
              <a:spLocks noChangeAspect="1"/>
            </p:cNvSpPr>
            <p:nvPr/>
          </p:nvSpPr>
          <p:spPr>
            <a:xfrm>
              <a:off x="603844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Rounded Rectangle 105"/>
            <p:cNvSpPr>
              <a:spLocks noChangeAspect="1"/>
            </p:cNvSpPr>
            <p:nvPr/>
          </p:nvSpPr>
          <p:spPr>
            <a:xfrm>
              <a:off x="649497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Rounded Rectangle 106"/>
            <p:cNvSpPr>
              <a:spLocks noChangeAspect="1"/>
            </p:cNvSpPr>
            <p:nvPr/>
          </p:nvSpPr>
          <p:spPr>
            <a:xfrm>
              <a:off x="695150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ounded Rectangle 107"/>
            <p:cNvSpPr>
              <a:spLocks noChangeAspect="1"/>
            </p:cNvSpPr>
            <p:nvPr/>
          </p:nvSpPr>
          <p:spPr>
            <a:xfrm>
              <a:off x="740803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Rounded Rectangle 108"/>
            <p:cNvSpPr>
              <a:spLocks noChangeAspect="1"/>
            </p:cNvSpPr>
            <p:nvPr/>
          </p:nvSpPr>
          <p:spPr>
            <a:xfrm>
              <a:off x="786456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ounded Rectangle 109"/>
            <p:cNvSpPr>
              <a:spLocks noChangeAspect="1"/>
            </p:cNvSpPr>
            <p:nvPr/>
          </p:nvSpPr>
          <p:spPr>
            <a:xfrm>
              <a:off x="832109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Rectangle 110"/>
            <p:cNvSpPr/>
            <p:nvPr/>
          </p:nvSpPr>
          <p:spPr>
            <a:xfrm>
              <a:off x="5125387" y="2302059"/>
              <a:ext cx="365224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8" name="Freeform 71"/>
          <p:cNvSpPr/>
          <p:nvPr/>
        </p:nvSpPr>
        <p:spPr>
          <a:xfrm>
            <a:off x="2614004" y="4556299"/>
            <a:ext cx="3537405" cy="700606"/>
          </a:xfrm>
          <a:custGeom>
            <a:avLst/>
            <a:gdLst>
              <a:gd name="connsiteX0" fmla="*/ 0 w 3560618"/>
              <a:gd name="connsiteY0" fmla="*/ 213071 h 628707"/>
              <a:gd name="connsiteX1" fmla="*/ 2189018 w 3560618"/>
              <a:gd name="connsiteY1" fmla="*/ 19107 h 628707"/>
              <a:gd name="connsiteX2" fmla="*/ 3560618 w 3560618"/>
              <a:gd name="connsiteY2" fmla="*/ 628707 h 62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618" h="628707">
                <a:moveTo>
                  <a:pt x="0" y="213071"/>
                </a:moveTo>
                <a:cubicBezTo>
                  <a:pt x="797791" y="81452"/>
                  <a:pt x="1595582" y="-50166"/>
                  <a:pt x="2189018" y="19107"/>
                </a:cubicBezTo>
                <a:cubicBezTo>
                  <a:pt x="2782454" y="88380"/>
                  <a:pt x="3560618" y="628707"/>
                  <a:pt x="3560618" y="62870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Freeform 72"/>
          <p:cNvSpPr/>
          <p:nvPr/>
        </p:nvSpPr>
        <p:spPr>
          <a:xfrm>
            <a:off x="3075700" y="5243050"/>
            <a:ext cx="3075709" cy="27709"/>
          </a:xfrm>
          <a:custGeom>
            <a:avLst/>
            <a:gdLst>
              <a:gd name="connsiteX0" fmla="*/ 0 w 3075709"/>
              <a:gd name="connsiteY0" fmla="*/ 0 h 27709"/>
              <a:gd name="connsiteX1" fmla="*/ 1773382 w 3075709"/>
              <a:gd name="connsiteY1" fmla="*/ 27709 h 27709"/>
              <a:gd name="connsiteX2" fmla="*/ 3075709 w 3075709"/>
              <a:gd name="connsiteY2" fmla="*/ 0 h 27709"/>
              <a:gd name="connsiteX3" fmla="*/ 3075709 w 3075709"/>
              <a:gd name="connsiteY3" fmla="*/ 0 h 2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709" h="27709">
                <a:moveTo>
                  <a:pt x="0" y="0"/>
                </a:moveTo>
                <a:lnTo>
                  <a:pt x="1773382" y="27709"/>
                </a:lnTo>
                <a:cubicBezTo>
                  <a:pt x="2286000" y="27709"/>
                  <a:pt x="3075709" y="0"/>
                  <a:pt x="3075709" y="0"/>
                </a:cubicBezTo>
                <a:lnTo>
                  <a:pt x="3075709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0" name="Freeform 73"/>
          <p:cNvSpPr/>
          <p:nvPr/>
        </p:nvSpPr>
        <p:spPr>
          <a:xfrm>
            <a:off x="2161300" y="5256905"/>
            <a:ext cx="3990109" cy="519806"/>
          </a:xfrm>
          <a:custGeom>
            <a:avLst/>
            <a:gdLst>
              <a:gd name="connsiteX0" fmla="*/ 0 w 3990109"/>
              <a:gd name="connsiteY0" fmla="*/ 443345 h 519806"/>
              <a:gd name="connsiteX1" fmla="*/ 1898073 w 3990109"/>
              <a:gd name="connsiteY1" fmla="*/ 484909 h 519806"/>
              <a:gd name="connsiteX2" fmla="*/ 3990109 w 3990109"/>
              <a:gd name="connsiteY2" fmla="*/ 0 h 51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109" h="519806">
                <a:moveTo>
                  <a:pt x="0" y="443345"/>
                </a:moveTo>
                <a:cubicBezTo>
                  <a:pt x="616527" y="501072"/>
                  <a:pt x="1233055" y="558800"/>
                  <a:pt x="1898073" y="484909"/>
                </a:cubicBezTo>
                <a:cubicBezTo>
                  <a:pt x="2563091" y="411018"/>
                  <a:pt x="3990109" y="0"/>
                  <a:pt x="3990109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Freeform 74"/>
          <p:cNvSpPr/>
          <p:nvPr/>
        </p:nvSpPr>
        <p:spPr>
          <a:xfrm>
            <a:off x="2632355" y="5270759"/>
            <a:ext cx="3532909" cy="997983"/>
          </a:xfrm>
          <a:custGeom>
            <a:avLst/>
            <a:gdLst>
              <a:gd name="connsiteX0" fmla="*/ 0 w 3532909"/>
              <a:gd name="connsiteY0" fmla="*/ 900546 h 997983"/>
              <a:gd name="connsiteX1" fmla="*/ 1565563 w 3532909"/>
              <a:gd name="connsiteY1" fmla="*/ 914400 h 997983"/>
              <a:gd name="connsiteX2" fmla="*/ 3532909 w 3532909"/>
              <a:gd name="connsiteY2" fmla="*/ 0 h 99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997983">
                <a:moveTo>
                  <a:pt x="0" y="900546"/>
                </a:moveTo>
                <a:cubicBezTo>
                  <a:pt x="488372" y="982518"/>
                  <a:pt x="976745" y="1064491"/>
                  <a:pt x="1565563" y="914400"/>
                </a:cubicBezTo>
                <a:cubicBezTo>
                  <a:pt x="2154381" y="764309"/>
                  <a:pt x="3532909" y="0"/>
                  <a:pt x="3532909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TextBox 75"/>
          <p:cNvSpPr txBox="1"/>
          <p:nvPr/>
        </p:nvSpPr>
        <p:spPr>
          <a:xfrm>
            <a:off x="3798563" y="3985900"/>
            <a:ext cx="128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432FF"/>
                </a:solidFill>
              </a:rPr>
              <a:t>Query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3" name="Rounded Rectangle 76"/>
          <p:cNvSpPr>
            <a:spLocks noChangeAspect="1"/>
          </p:cNvSpPr>
          <p:nvPr/>
        </p:nvSpPr>
        <p:spPr>
          <a:xfrm>
            <a:off x="6274550" y="5097023"/>
            <a:ext cx="344646" cy="347472"/>
          </a:xfrm>
          <a:prstGeom prst="roundRect">
            <a:avLst/>
          </a:prstGeom>
          <a:solidFill>
            <a:srgbClr val="0432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4" name="TextBox 77"/>
          <p:cNvSpPr txBox="1"/>
          <p:nvPr/>
        </p:nvSpPr>
        <p:spPr>
          <a:xfrm>
            <a:off x="6619865" y="4976878"/>
            <a:ext cx="377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’frequency: </a:t>
            </a:r>
            <a:r>
              <a:rPr lang="en-US" altLang="zh-CN" sz="2800" b="1" dirty="0" smtClean="0">
                <a:solidFill>
                  <a:srgbClr val="0432FF"/>
                </a:solidFill>
                <a:latin typeface="+mn-ea"/>
                <a:cs typeface="Microsoft YaHei" charset="0"/>
              </a:rPr>
              <a:t>18 </a:t>
            </a:r>
            <a:endParaRPr lang="zh-CN" altLang="en-US" sz="2800" b="1" dirty="0" smtClean="0">
              <a:solidFill>
                <a:srgbClr val="0432FF"/>
              </a:solidFill>
              <a:latin typeface="+mn-ea"/>
              <a:cs typeface="Microsoft YaHei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= Min{19, 24, 26, </a:t>
            </a:r>
            <a:r>
              <a:rPr lang="en-US" altLang="zh-CN" sz="2800" b="1" dirty="0" smtClean="0">
                <a:solidFill>
                  <a:srgbClr val="0432FF"/>
                </a:solidFill>
                <a:latin typeface="+mn-ea"/>
                <a:cs typeface="Microsoft YaHei" charset="0"/>
              </a:rPr>
              <a:t>18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}</a:t>
            </a:r>
            <a:endParaRPr lang="en-US" sz="2800" dirty="0" smtClean="0">
              <a:solidFill>
                <a:srgbClr val="000000"/>
              </a:solidFill>
              <a:latin typeface="+mn-ea"/>
              <a:cs typeface="Microsoft YaHei" charset="0"/>
            </a:endParaRPr>
          </a:p>
          <a:p>
            <a:endParaRPr lang="en-US" sz="2800" dirty="0">
              <a:solidFill>
                <a:srgbClr val="000000"/>
              </a:solidFill>
              <a:latin typeface="+mn-ea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Elastic Sketches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8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5720" y="1275099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	  01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575720" y="2064838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           02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575720" y="2829440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           03</a:t>
            </a:r>
            <a:endParaRPr lang="zh-CN" altLang="en-US" sz="2800" b="0" dirty="0">
              <a:solidFill>
                <a:srgbClr val="000000"/>
              </a:solidFill>
            </a:endParaRPr>
          </a:p>
          <a:p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3575720" y="3594042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           04</a:t>
            </a:r>
            <a:endParaRPr lang="zh-CN" altLang="en-US" sz="2800" b="0" dirty="0">
              <a:solidFill>
                <a:srgbClr val="000000"/>
              </a:solidFill>
            </a:endParaRPr>
          </a:p>
          <a:p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3575720" y="4358644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           05</a:t>
            </a:r>
            <a:endParaRPr lang="zh-CN" altLang="en-US" sz="2800" b="0" dirty="0">
              <a:solidFill>
                <a:srgbClr val="000000"/>
              </a:solidFill>
            </a:endParaRPr>
          </a:p>
          <a:p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591944" y="1242917"/>
            <a:ext cx="3528392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Rationale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5591944" y="2042872"/>
            <a:ext cx="4428629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Basic Version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5591945" y="2800592"/>
            <a:ext cx="4249242" cy="503237"/>
          </a:xfrm>
        </p:spPr>
        <p:txBody>
          <a:bodyPr/>
          <a:lstStyle/>
          <a:p>
            <a:r>
              <a:rPr kumimoji="1" lang="en-US" altLang="zh-CN" sz="2800" b="0" dirty="0" err="1" smtClean="0">
                <a:solidFill>
                  <a:srgbClr val="000000"/>
                </a:solidFill>
              </a:rPr>
              <a:t>Adaptivity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5591944" y="3573016"/>
            <a:ext cx="4428629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Software version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5591944" y="4365104"/>
            <a:ext cx="475252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Hardware version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3575720" y="5145212"/>
            <a:ext cx="2232248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            06</a:t>
            </a:r>
            <a:endParaRPr lang="zh-CN" altLang="en-US" sz="2800" b="0" dirty="0">
              <a:solidFill>
                <a:srgbClr val="000000"/>
              </a:solidFill>
            </a:endParaRPr>
          </a:p>
          <a:p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5591944" y="5158011"/>
            <a:ext cx="3240360" cy="503237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rgbClr val="000000"/>
                </a:solidFill>
              </a:rPr>
              <a:t>P4 version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1384" y="1229398"/>
            <a:ext cx="2340139" cy="1571194"/>
          </a:xfrm>
        </p:spPr>
        <p:txBody>
          <a:bodyPr/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Elastic Sketch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Elastic  (Rationale)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59944" y="1160546"/>
            <a:ext cx="11732056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 smtClean="0"/>
              <a:t>Goal: separate elephant flows from mouse flows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Ostracism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vote for elephant </a:t>
            </a:r>
            <a:r>
              <a:rPr lang="en-US" altLang="zh-CN" sz="3200" dirty="0"/>
              <a:t>flows</a:t>
            </a: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 ostracism </a:t>
            </a:r>
            <a:r>
              <a:rPr lang="en-US" altLang="zh-CN" sz="3200" dirty="0">
                <a:solidFill>
                  <a:srgbClr val="000000"/>
                </a:solidFill>
              </a:rPr>
              <a:t>was a procedure </a:t>
            </a:r>
            <a:r>
              <a:rPr lang="en-US" altLang="zh-CN" sz="3200" dirty="0" smtClean="0">
                <a:solidFill>
                  <a:srgbClr val="000000"/>
                </a:solidFill>
              </a:rPr>
              <a:t>in ancient Athens, </a:t>
            </a:r>
            <a:r>
              <a:rPr lang="en-US" altLang="zh-CN" sz="3200" dirty="0">
                <a:solidFill>
                  <a:srgbClr val="000000"/>
                </a:solidFill>
              </a:rPr>
              <a:t>any citizen could be voted to be </a:t>
            </a:r>
            <a:r>
              <a:rPr lang="en-US" altLang="zh-CN" sz="3200" dirty="0" smtClean="0">
                <a:solidFill>
                  <a:srgbClr val="000000"/>
                </a:solidFill>
              </a:rPr>
              <a:t>evicted/expelled.</a:t>
            </a:r>
          </a:p>
          <a:p>
            <a:pPr lvl="1"/>
            <a:endParaRPr lang="en-US" altLang="zh-CN" sz="3200" dirty="0">
              <a:solidFill>
                <a:srgbClr val="000000"/>
              </a:solidFill>
            </a:endParaRP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P</a:t>
            </a:r>
            <a:r>
              <a:rPr lang="en-US" altLang="zh-CN" sz="3200" dirty="0" smtClean="0"/>
              <a:t>roblem: </a:t>
            </a:r>
            <a:r>
              <a:rPr lang="en-US" altLang="zh-CN" sz="3200" dirty="0" smtClean="0">
                <a:solidFill>
                  <a:srgbClr val="000000"/>
                </a:solidFill>
              </a:rPr>
              <a:t>use one bucket 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              to elect the largest </a:t>
            </a:r>
            <a:r>
              <a:rPr lang="en-US" altLang="zh-CN" sz="3200" dirty="0" smtClean="0">
                <a:solidFill>
                  <a:srgbClr val="000000"/>
                </a:solidFill>
              </a:rPr>
              <a:t>flow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323007"/>
            <a:ext cx="4666888" cy="342560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160998" y="5416057"/>
            <a:ext cx="5428322" cy="1037279"/>
            <a:chOff x="1160998" y="5157192"/>
            <a:chExt cx="5428322" cy="1037279"/>
          </a:xfrm>
        </p:grpSpPr>
        <p:grpSp>
          <p:nvGrpSpPr>
            <p:cNvPr id="8" name="Group 19"/>
            <p:cNvGrpSpPr/>
            <p:nvPr/>
          </p:nvGrpSpPr>
          <p:grpSpPr>
            <a:xfrm>
              <a:off x="1160998" y="5718535"/>
              <a:ext cx="2765046" cy="347472"/>
              <a:chOff x="582399" y="2356923"/>
              <a:chExt cx="2765046" cy="347472"/>
            </a:xfrm>
          </p:grpSpPr>
          <p:sp>
            <p:nvSpPr>
              <p:cNvPr id="9" name="Rounded Rectangle 20"/>
              <p:cNvSpPr>
                <a:spLocks noChangeAspect="1"/>
              </p:cNvSpPr>
              <p:nvPr/>
            </p:nvSpPr>
            <p:spPr>
              <a:xfrm>
                <a:off x="582399" y="2356923"/>
                <a:ext cx="344646" cy="347472"/>
              </a:xfrm>
              <a:prstGeom prst="roundRect">
                <a:avLst/>
              </a:prstGeom>
              <a:solidFill>
                <a:srgbClr val="0432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ounded Rectangle 23"/>
              <p:cNvSpPr>
                <a:spLocks noChangeAspect="1"/>
              </p:cNvSpPr>
              <p:nvPr/>
            </p:nvSpPr>
            <p:spPr>
              <a:xfrm>
                <a:off x="928578" y="2356923"/>
                <a:ext cx="344646" cy="347472"/>
              </a:xfrm>
              <a:prstGeom prst="roundRect">
                <a:avLst/>
              </a:prstGeom>
              <a:solidFill>
                <a:srgbClr val="00FA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ounded Rectangle 24"/>
              <p:cNvSpPr>
                <a:spLocks noChangeAspect="1"/>
              </p:cNvSpPr>
              <p:nvPr/>
            </p:nvSpPr>
            <p:spPr>
              <a:xfrm>
                <a:off x="1273224" y="2356923"/>
                <a:ext cx="344646" cy="34747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ounded Rectangle 25"/>
              <p:cNvSpPr>
                <a:spLocks noChangeAspect="1"/>
              </p:cNvSpPr>
              <p:nvPr/>
            </p:nvSpPr>
            <p:spPr>
              <a:xfrm>
                <a:off x="1619403" y="2356923"/>
                <a:ext cx="344646" cy="347472"/>
              </a:xfrm>
              <a:prstGeom prst="roundRect">
                <a:avLst/>
              </a:prstGeom>
              <a:solidFill>
                <a:srgbClr val="00FA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ounded Rectangle 26"/>
              <p:cNvSpPr>
                <a:spLocks noChangeAspect="1"/>
              </p:cNvSpPr>
              <p:nvPr/>
            </p:nvSpPr>
            <p:spPr>
              <a:xfrm>
                <a:off x="1965795" y="2356923"/>
                <a:ext cx="344646" cy="34747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ounded Rectangle 27"/>
              <p:cNvSpPr>
                <a:spLocks noChangeAspect="1"/>
              </p:cNvSpPr>
              <p:nvPr/>
            </p:nvSpPr>
            <p:spPr>
              <a:xfrm>
                <a:off x="2311974" y="2356923"/>
                <a:ext cx="344646" cy="347472"/>
              </a:xfrm>
              <a:prstGeom prst="roundRect">
                <a:avLst/>
              </a:prstGeom>
              <a:solidFill>
                <a:srgbClr val="00FA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ounded Rectangle 28"/>
              <p:cNvSpPr>
                <a:spLocks noChangeAspect="1"/>
              </p:cNvSpPr>
              <p:nvPr/>
            </p:nvSpPr>
            <p:spPr>
              <a:xfrm>
                <a:off x="2656620" y="2356923"/>
                <a:ext cx="344646" cy="347472"/>
              </a:xfrm>
              <a:prstGeom prst="roundRect">
                <a:avLst/>
              </a:prstGeom>
              <a:solidFill>
                <a:srgbClr val="FF2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ounded Rectangle 29"/>
              <p:cNvSpPr>
                <a:spLocks noChangeAspect="1"/>
              </p:cNvSpPr>
              <p:nvPr/>
            </p:nvSpPr>
            <p:spPr>
              <a:xfrm>
                <a:off x="3002799" y="2356923"/>
                <a:ext cx="344646" cy="347472"/>
              </a:xfrm>
              <a:prstGeom prst="roundRect">
                <a:avLst/>
              </a:prstGeom>
              <a:solidFill>
                <a:srgbClr val="0432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5303912" y="5590071"/>
              <a:ext cx="864096" cy="604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295800" y="5789159"/>
              <a:ext cx="648072" cy="1737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2940" y="5157192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 bucket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0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Elastic  (Basic version)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32057" y="2679556"/>
            <a:ext cx="1427485" cy="682476"/>
            <a:chOff x="1932057" y="2679556"/>
            <a:chExt cx="1427485" cy="682476"/>
          </a:xfrm>
        </p:grpSpPr>
        <p:sp>
          <p:nvSpPr>
            <p:cNvPr id="8" name="椭圆 7"/>
            <p:cNvSpPr/>
            <p:nvPr/>
          </p:nvSpPr>
          <p:spPr>
            <a:xfrm>
              <a:off x="1932057" y="2927670"/>
              <a:ext cx="452472" cy="434362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8" idx="6"/>
              <a:endCxn id="11" idx="1"/>
            </p:cNvCxnSpPr>
            <p:nvPr/>
          </p:nvCxnSpPr>
          <p:spPr>
            <a:xfrm flipV="1">
              <a:off x="2384530" y="3136915"/>
              <a:ext cx="975012" cy="793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2510754" y="2679556"/>
              <a:ext cx="649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359541" y="2925096"/>
            <a:ext cx="1463788" cy="423637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5,T,15</a:t>
            </a: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2093" y="3073275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2093" y="2604806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92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2116" y="4469242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1999" y="4004967"/>
            <a:ext cx="483472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02116" y="3538281"/>
            <a:ext cx="483395" cy="46578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2582" y="2239733"/>
            <a:ext cx="2476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&lt;key,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flag, n-votes&gt;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05495" y="177513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14711" y="1772816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9582" y="3335263"/>
            <a:ext cx="1463788" cy="424082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9582" y="4211855"/>
            <a:ext cx="1463788" cy="424701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10,F,11</a:t>
            </a: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9582" y="3749860"/>
            <a:ext cx="1463788" cy="46094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9582" y="4637504"/>
            <a:ext cx="1463788" cy="424701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32057" y="3563310"/>
            <a:ext cx="1738350" cy="624151"/>
            <a:chOff x="1932057" y="3563310"/>
            <a:chExt cx="1738350" cy="624151"/>
          </a:xfrm>
        </p:grpSpPr>
        <p:sp>
          <p:nvSpPr>
            <p:cNvPr id="25" name="椭圆 24"/>
            <p:cNvSpPr/>
            <p:nvPr/>
          </p:nvSpPr>
          <p:spPr>
            <a:xfrm>
              <a:off x="1932057" y="3769704"/>
              <a:ext cx="444262" cy="417757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>
              <a:stCxn id="25" idx="6"/>
              <a:endCxn id="23" idx="1"/>
            </p:cNvCxnSpPr>
            <p:nvPr/>
          </p:nvCxnSpPr>
          <p:spPr>
            <a:xfrm>
              <a:off x="2376319" y="3978582"/>
              <a:ext cx="983263" cy="174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文本框 26"/>
            <p:cNvSpPr txBox="1"/>
            <p:nvPr/>
          </p:nvSpPr>
          <p:spPr>
            <a:xfrm>
              <a:off x="2491972" y="3563310"/>
              <a:ext cx="1178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919536" y="4014671"/>
            <a:ext cx="1440046" cy="631247"/>
            <a:chOff x="1919536" y="4014671"/>
            <a:chExt cx="1440046" cy="631247"/>
          </a:xfrm>
        </p:grpSpPr>
        <p:sp>
          <p:nvSpPr>
            <p:cNvPr id="28" name="椭圆 27"/>
            <p:cNvSpPr/>
            <p:nvPr/>
          </p:nvSpPr>
          <p:spPr>
            <a:xfrm>
              <a:off x="1919536" y="4226831"/>
              <a:ext cx="464994" cy="419087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8" idx="6"/>
              <a:endCxn id="22" idx="1"/>
            </p:cNvCxnSpPr>
            <p:nvPr/>
          </p:nvCxnSpPr>
          <p:spPr>
            <a:xfrm flipV="1">
              <a:off x="2384530" y="4424206"/>
              <a:ext cx="975052" cy="121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2463395" y="4014671"/>
              <a:ext cx="569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76888" y="2868475"/>
            <a:ext cx="1462896" cy="461665"/>
            <a:chOff x="4876888" y="2868475"/>
            <a:chExt cx="1462896" cy="461665"/>
          </a:xfrm>
        </p:grpSpPr>
        <p:sp>
          <p:nvSpPr>
            <p:cNvPr id="31" name="矩形 30"/>
            <p:cNvSpPr/>
            <p:nvPr/>
          </p:nvSpPr>
          <p:spPr>
            <a:xfrm>
              <a:off x="5239611" y="2868475"/>
              <a:ext cx="11001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,T,15</a:t>
              </a:r>
              <a:endPara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4876888" y="3102827"/>
              <a:ext cx="31562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4876888" y="3687415"/>
            <a:ext cx="1323207" cy="461665"/>
            <a:chOff x="4876888" y="3611505"/>
            <a:chExt cx="1323207" cy="461665"/>
          </a:xfrm>
        </p:grpSpPr>
        <p:sp>
          <p:nvSpPr>
            <p:cNvPr id="32" name="矩形 31"/>
            <p:cNvSpPr/>
            <p:nvPr/>
          </p:nvSpPr>
          <p:spPr>
            <a:xfrm>
              <a:off x="5244064" y="3611505"/>
              <a:ext cx="9560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1,F,0</a:t>
              </a:r>
              <a:endPara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876888" y="3910095"/>
              <a:ext cx="31562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3359541" y="5063258"/>
            <a:ext cx="1463696" cy="424701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,F,55</a:t>
            </a:r>
            <a:r>
              <a:rPr kumimoji="0" lang="en-US" altLang="zh-CN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876888" y="4120177"/>
            <a:ext cx="1202333" cy="400110"/>
            <a:chOff x="4876888" y="4120177"/>
            <a:chExt cx="1202333" cy="400110"/>
          </a:xfrm>
        </p:grpSpPr>
        <p:sp>
          <p:nvSpPr>
            <p:cNvPr id="36" name="矩形 35"/>
            <p:cNvSpPr/>
            <p:nvPr/>
          </p:nvSpPr>
          <p:spPr>
            <a:xfrm>
              <a:off x="5091232" y="4120177"/>
              <a:ext cx="9879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11++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4876888" y="4351442"/>
              <a:ext cx="31562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>
            <a:off x="1932057" y="4820395"/>
            <a:ext cx="1427484" cy="675495"/>
            <a:chOff x="1932057" y="4820395"/>
            <a:chExt cx="1427484" cy="675495"/>
          </a:xfrm>
        </p:grpSpPr>
        <p:sp>
          <p:nvSpPr>
            <p:cNvPr id="38" name="椭圆 37"/>
            <p:cNvSpPr/>
            <p:nvPr/>
          </p:nvSpPr>
          <p:spPr>
            <a:xfrm>
              <a:off x="1932057" y="5052025"/>
              <a:ext cx="444262" cy="443865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/>
            <p:cNvCxnSpPr>
              <a:stCxn id="38" idx="6"/>
              <a:endCxn id="35" idx="1"/>
            </p:cNvCxnSpPr>
            <p:nvPr/>
          </p:nvCxnSpPr>
          <p:spPr>
            <a:xfrm>
              <a:off x="2376319" y="5273957"/>
              <a:ext cx="983222" cy="165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文本框 39"/>
            <p:cNvSpPr txBox="1"/>
            <p:nvPr/>
          </p:nvSpPr>
          <p:spPr>
            <a:xfrm>
              <a:off x="2474554" y="4820395"/>
              <a:ext cx="60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876888" y="4960981"/>
            <a:ext cx="1303612" cy="461665"/>
            <a:chOff x="4876888" y="4960981"/>
            <a:chExt cx="1303612" cy="461665"/>
          </a:xfrm>
        </p:grpSpPr>
        <p:sp>
          <p:nvSpPr>
            <p:cNvPr id="41" name="矩形 40"/>
            <p:cNvSpPr/>
            <p:nvPr/>
          </p:nvSpPr>
          <p:spPr>
            <a:xfrm>
              <a:off x="5208567" y="4960981"/>
              <a:ext cx="9719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1,T,0</a:t>
              </a:r>
              <a:endPara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4876888" y="5234357"/>
              <a:ext cx="31562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3" name="文本框 42"/>
          <p:cNvSpPr txBox="1"/>
          <p:nvPr/>
        </p:nvSpPr>
        <p:spPr>
          <a:xfrm>
            <a:off x="3727199" y="3089906"/>
            <a:ext cx="7390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8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19686" y="4344966"/>
            <a:ext cx="73904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8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01999" y="4932319"/>
            <a:ext cx="483472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05786" y="1943368"/>
            <a:ext cx="2709594" cy="90062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lIns="36000" rIns="72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v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positive votes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n-votes: negative votes</a:t>
            </a:r>
          </a:p>
        </p:txBody>
      </p:sp>
      <p:sp>
        <p:nvSpPr>
          <p:cNvPr id="52" name="矩形 51"/>
          <p:cNvSpPr/>
          <p:nvPr/>
        </p:nvSpPr>
        <p:spPr>
          <a:xfrm>
            <a:off x="8235247" y="2200652"/>
            <a:ext cx="547971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freq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3077263" y="5575260"/>
                <a:ext cx="2987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Calibri" panose="020F0502020204030204"/>
                    <a:ea typeface="宋体" panose="02010600030101010101" pitchFamily="2" charset="-122"/>
                  </a:rPr>
                  <a:t>=8, 55+1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≥7∗</m:t>
                    </m:r>
                    <m:r>
                      <a:rPr lang="zh-CN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63" y="5575260"/>
                <a:ext cx="2987116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6203134" y="2837700"/>
            <a:ext cx="3174240" cy="1727501"/>
            <a:chOff x="6203134" y="2837700"/>
            <a:chExt cx="3174240" cy="1727501"/>
          </a:xfrm>
        </p:grpSpPr>
        <p:sp>
          <p:nvSpPr>
            <p:cNvPr id="54" name="椭圆 53"/>
            <p:cNvSpPr/>
            <p:nvPr/>
          </p:nvSpPr>
          <p:spPr>
            <a:xfrm>
              <a:off x="6869336" y="4082220"/>
              <a:ext cx="484763" cy="48298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/>
            <p:cNvCxnSpPr>
              <a:stCxn id="54" idx="6"/>
              <a:endCxn id="66" idx="1"/>
            </p:cNvCxnSpPr>
            <p:nvPr/>
          </p:nvCxnSpPr>
          <p:spPr>
            <a:xfrm flipV="1">
              <a:off x="7354099" y="3771176"/>
              <a:ext cx="2023275" cy="5525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" name="文本框 55"/>
            <p:cNvSpPr txBox="1"/>
            <p:nvPr/>
          </p:nvSpPr>
          <p:spPr>
            <a:xfrm rot="20852819">
              <a:off x="7605834" y="3757497"/>
              <a:ext cx="630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1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6203134" y="4323709"/>
              <a:ext cx="66031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6"/>
              <a:endCxn id="13" idx="1"/>
            </p:cNvCxnSpPr>
            <p:nvPr/>
          </p:nvCxnSpPr>
          <p:spPr>
            <a:xfrm flipV="1">
              <a:off x="7354099" y="2837700"/>
              <a:ext cx="947993" cy="148601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0" name="文本框 59"/>
            <p:cNvSpPr txBox="1"/>
            <p:nvPr/>
          </p:nvSpPr>
          <p:spPr>
            <a:xfrm rot="20181475">
              <a:off x="7382859" y="3066952"/>
              <a:ext cx="754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1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203134" y="4237861"/>
            <a:ext cx="3174501" cy="1201246"/>
            <a:chOff x="6203134" y="4237861"/>
            <a:chExt cx="3174501" cy="1201246"/>
          </a:xfrm>
        </p:grpSpPr>
        <p:sp>
          <p:nvSpPr>
            <p:cNvPr id="45" name="椭圆 44"/>
            <p:cNvSpPr/>
            <p:nvPr/>
          </p:nvSpPr>
          <p:spPr>
            <a:xfrm>
              <a:off x="6869331" y="4956126"/>
              <a:ext cx="484763" cy="48298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45" idx="6"/>
              <a:endCxn id="15" idx="1"/>
            </p:cNvCxnSpPr>
            <p:nvPr/>
          </p:nvCxnSpPr>
          <p:spPr>
            <a:xfrm flipV="1">
              <a:off x="7354095" y="4237861"/>
              <a:ext cx="947904" cy="9597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7" name="文本框 46"/>
            <p:cNvSpPr txBox="1"/>
            <p:nvPr/>
          </p:nvSpPr>
          <p:spPr>
            <a:xfrm rot="19052540">
              <a:off x="7326924" y="4413640"/>
              <a:ext cx="710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1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(.)</a:t>
              </a:r>
              <a:endPara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/>
            <p:cNvCxnSpPr>
              <a:endCxn id="45" idx="2"/>
            </p:cNvCxnSpPr>
            <p:nvPr/>
          </p:nvCxnSpPr>
          <p:spPr>
            <a:xfrm flipV="1">
              <a:off x="6203134" y="5197617"/>
              <a:ext cx="666197" cy="12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1" name="文本框 60"/>
            <p:cNvSpPr txBox="1"/>
            <p:nvPr/>
          </p:nvSpPr>
          <p:spPr>
            <a:xfrm>
              <a:off x="8739386" y="4702479"/>
              <a:ext cx="630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1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(.)</a:t>
              </a:r>
              <a:endPara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/>
            <p:cNvCxnSpPr>
              <a:stCxn id="45" idx="6"/>
              <a:endCxn id="71" idx="1"/>
            </p:cNvCxnSpPr>
            <p:nvPr/>
          </p:nvCxnSpPr>
          <p:spPr>
            <a:xfrm flipV="1">
              <a:off x="7354095" y="5165213"/>
              <a:ext cx="2023540" cy="324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8732246" y="3996140"/>
            <a:ext cx="1684234" cy="1277861"/>
            <a:chOff x="8732246" y="3996140"/>
            <a:chExt cx="1684234" cy="1277861"/>
          </a:xfrm>
        </p:grpSpPr>
        <p:sp>
          <p:nvSpPr>
            <p:cNvPr id="50" name="矩形 49"/>
            <p:cNvSpPr/>
            <p:nvPr/>
          </p:nvSpPr>
          <p:spPr>
            <a:xfrm>
              <a:off x="8732246" y="3996140"/>
              <a:ext cx="632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+7</a:t>
              </a:r>
              <a:endParaRPr lang="zh-CN" altLang="en-US" sz="20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784464" y="4873891"/>
              <a:ext cx="632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+7</a:t>
              </a:r>
              <a:endParaRPr lang="zh-CN" altLang="en-US" sz="20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732246" y="2580983"/>
            <a:ext cx="1671306" cy="1342355"/>
            <a:chOff x="8732246" y="2580983"/>
            <a:chExt cx="1671306" cy="1342355"/>
          </a:xfrm>
        </p:grpSpPr>
        <p:sp>
          <p:nvSpPr>
            <p:cNvPr id="58" name="矩形 57"/>
            <p:cNvSpPr/>
            <p:nvPr/>
          </p:nvSpPr>
          <p:spPr>
            <a:xfrm>
              <a:off x="9771536" y="3523228"/>
              <a:ext cx="632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732246" y="2580983"/>
              <a:ext cx="632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328248" y="5578808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A CM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sketch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77375" y="3538281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7728" y="2604806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77752" y="4469242"/>
            <a:ext cx="483395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377635" y="4004967"/>
            <a:ext cx="483472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87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377375" y="3060149"/>
            <a:ext cx="483395" cy="46578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77635" y="4932319"/>
            <a:ext cx="483472" cy="4657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333874" y="2200652"/>
            <a:ext cx="547971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freq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Elastic  (</a:t>
            </a:r>
            <a:r>
              <a:rPr lang="en-US" altLang="zh-CN" dirty="0"/>
              <a:t>Basic version)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525" y="1556792"/>
            <a:ext cx="117320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 smtClean="0"/>
              <a:t>To query a flow, heavy part   </a:t>
            </a:r>
            <a:r>
              <a:rPr lang="en-US" altLang="zh-CN" sz="3200" dirty="0" smtClean="0">
                <a:sym typeface="Wingdings" panose="05000000000000000000" pitchFamily="2" charset="2"/>
              </a:rPr>
              <a:t>   light part</a:t>
            </a:r>
            <a:endParaRPr lang="en-US" altLang="zh-CN" sz="3200" dirty="0" smtClean="0"/>
          </a:p>
          <a:p>
            <a:pPr lvl="1"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1. To </a:t>
            </a:r>
            <a:r>
              <a:rPr lang="en-US" altLang="zh-CN" sz="3200" dirty="0"/>
              <a:t>query </a:t>
            </a:r>
            <a:r>
              <a:rPr lang="en-US" altLang="zh-CN" sz="3200" dirty="0" smtClean="0"/>
              <a:t>it in </a:t>
            </a:r>
            <a:r>
              <a:rPr lang="en-US" altLang="zh-CN" sz="3200" dirty="0"/>
              <a:t>the heavy part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check </a:t>
            </a:r>
            <a:r>
              <a:rPr lang="en-US" altLang="zh-CN" sz="3200" dirty="0">
                <a:solidFill>
                  <a:srgbClr val="000000"/>
                </a:solidFill>
              </a:rPr>
              <a:t>the flag of the </a:t>
            </a:r>
            <a:r>
              <a:rPr lang="en-US" altLang="zh-CN" sz="3200" dirty="0" smtClean="0">
                <a:solidFill>
                  <a:srgbClr val="000000"/>
                </a:solidFill>
              </a:rPr>
              <a:t>mapped bucket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1) </a:t>
            </a:r>
            <a:r>
              <a:rPr lang="en-US" altLang="zh-CN" sz="3200" dirty="0">
                <a:solidFill>
                  <a:srgbClr val="000000"/>
                </a:solidFill>
              </a:rPr>
              <a:t>flag = false: report the vote</a:t>
            </a:r>
            <a:r>
              <a:rPr lang="en-US" altLang="zh-CN" sz="3200" baseline="30000" dirty="0">
                <a:solidFill>
                  <a:srgbClr val="000000"/>
                </a:solidFill>
              </a:rPr>
              <a:t>+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with no error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	2) flag </a:t>
            </a:r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r>
              <a:rPr lang="en-US" altLang="zh-CN" sz="3200" dirty="0" smtClean="0">
                <a:solidFill>
                  <a:srgbClr val="000000"/>
                </a:solidFill>
              </a:rPr>
              <a:t>true: </a:t>
            </a:r>
            <a:r>
              <a:rPr kumimoji="1" lang="en-US" altLang="zh-CN" sz="3200" dirty="0">
                <a:solidFill>
                  <a:srgbClr val="000000"/>
                </a:solidFill>
              </a:rPr>
              <a:t>vote</a:t>
            </a:r>
            <a:r>
              <a:rPr kumimoji="1" lang="en-US" altLang="zh-CN" sz="3200" baseline="30000" dirty="0">
                <a:solidFill>
                  <a:srgbClr val="000000"/>
                </a:solidFill>
              </a:rPr>
              <a:t>+</a:t>
            </a:r>
            <a:r>
              <a:rPr kumimoji="1" lang="en-US" altLang="zh-CN" sz="3200" dirty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+ </a:t>
            </a:r>
            <a:r>
              <a:rPr kumimoji="1" lang="en-US" altLang="zh-CN" sz="3200" i="1" dirty="0" err="1" smtClean="0">
                <a:solidFill>
                  <a:srgbClr val="FF0000"/>
                </a:solidFill>
              </a:rPr>
              <a:t>f_light</a:t>
            </a:r>
            <a:endParaRPr kumimoji="1" lang="en-US" altLang="zh-CN" sz="3200" i="1" dirty="0" smtClean="0">
              <a:solidFill>
                <a:srgbClr val="FF0000"/>
              </a:solidFill>
            </a:endParaRPr>
          </a:p>
          <a:p>
            <a:pPr lvl="1"/>
            <a:endParaRPr kumimoji="1" lang="en-US" altLang="zh-CN" sz="3200" i="1" baseline="30000" dirty="0" smtClean="0">
              <a:solidFill>
                <a:srgbClr val="FF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2. To </a:t>
            </a:r>
            <a:r>
              <a:rPr lang="en-US" altLang="zh-CN" sz="3200" dirty="0"/>
              <a:t>query </a:t>
            </a:r>
            <a:r>
              <a:rPr lang="en-US" altLang="zh-CN" sz="3200" dirty="0" smtClean="0"/>
              <a:t>it </a:t>
            </a:r>
            <a:r>
              <a:rPr lang="en-US" altLang="zh-CN" sz="3200" dirty="0"/>
              <a:t>in the light part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report its frequency </a:t>
            </a:r>
            <a:r>
              <a:rPr kumimoji="1" lang="en-US" altLang="zh-CN" sz="3200" i="1" dirty="0" err="1" smtClean="0">
                <a:solidFill>
                  <a:srgbClr val="FF0000"/>
                </a:solidFill>
              </a:rPr>
              <a:t>f_light</a:t>
            </a:r>
            <a:r>
              <a:rPr kumimoji="1" lang="en-US" altLang="zh-CN" sz="32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as </a:t>
            </a:r>
            <a:r>
              <a:rPr lang="en-US" altLang="zh-CN" sz="3200" dirty="0">
                <a:solidFill>
                  <a:srgbClr val="000000"/>
                </a:solidFill>
              </a:rPr>
              <a:t>how CM sketch </a:t>
            </a:r>
            <a:r>
              <a:rPr lang="en-US" altLang="zh-CN" sz="3200" dirty="0" smtClean="0">
                <a:solidFill>
                  <a:srgbClr val="000000"/>
                </a:solidFill>
              </a:rPr>
              <a:t>does</a:t>
            </a:r>
          </a:p>
        </p:txBody>
      </p:sp>
    </p:spTree>
    <p:extLst>
      <p:ext uri="{BB962C8B-B14F-4D97-AF65-F5344CB8AC3E}">
        <p14:creationId xmlns:p14="http://schemas.microsoft.com/office/powerpoint/2010/main" val="4373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Elastic  (</a:t>
            </a:r>
            <a:r>
              <a:rPr lang="en-US" altLang="zh-CN" dirty="0"/>
              <a:t>Basic version)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307" y="1291438"/>
            <a:ext cx="11732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 smtClean="0"/>
              <a:t>Elephant collision</a:t>
            </a:r>
          </a:p>
          <a:p>
            <a:pPr lvl="1"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1+ elephant </a:t>
            </a:r>
            <a:r>
              <a:rPr lang="en-US" altLang="zh-CN" sz="3200" dirty="0">
                <a:solidFill>
                  <a:srgbClr val="000000"/>
                </a:solidFill>
              </a:rPr>
              <a:t>flows are mapped to the same </a:t>
            </a:r>
            <a:r>
              <a:rPr lang="en-US" altLang="zh-CN" sz="3200" dirty="0" smtClean="0">
                <a:solidFill>
                  <a:srgbClr val="000000"/>
                </a:solidFill>
              </a:rPr>
              <a:t>bucket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/>
              <a:t>Elephant collision rate</a:t>
            </a:r>
          </a:p>
          <a:p>
            <a:pPr lvl="1"/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sz="32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3200" dirty="0">
                <a:solidFill>
                  <a:srgbClr val="000000"/>
                </a:solidFill>
              </a:rPr>
              <a:t>	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H</a:t>
            </a:r>
            <a:r>
              <a:rPr kumimoji="1" lang="en-US" altLang="zh-CN" sz="3200" dirty="0">
                <a:solidFill>
                  <a:srgbClr val="000000"/>
                </a:solidFill>
              </a:rPr>
              <a:t>: the number of elephant flows</a:t>
            </a:r>
          </a:p>
          <a:p>
            <a:pPr lvl="1"/>
            <a:r>
              <a:rPr kumimoji="1" lang="en-US" altLang="zh-CN" sz="3200" dirty="0" smtClean="0">
                <a:solidFill>
                  <a:srgbClr val="000000"/>
                </a:solidFill>
              </a:rPr>
              <a:t>	w</a:t>
            </a:r>
            <a:r>
              <a:rPr kumimoji="1" lang="en-US" altLang="zh-CN" sz="3200" dirty="0">
                <a:solidFill>
                  <a:srgbClr val="000000"/>
                </a:solidFill>
              </a:rPr>
              <a:t>: the number of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buckets</a:t>
            </a:r>
            <a:endParaRPr kumimoji="1" lang="en-US" altLang="zh-CN" sz="3200" dirty="0">
              <a:solidFill>
                <a:srgbClr val="0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75952"/>
              </p:ext>
            </p:extLst>
          </p:nvPr>
        </p:nvGraphicFramePr>
        <p:xfrm>
          <a:off x="2239689" y="3051498"/>
          <a:ext cx="6096000" cy="36576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>
            <a:off x="3198956" y="2062974"/>
            <a:ext cx="531195" cy="456352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1" lang="en-US" altLang="zh-CN" sz="1800" b="0" i="1" u="none" strike="noStrike" kern="0" cap="none" spc="0" normalizeH="0" baseline="-2500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</a:t>
            </a:r>
            <a:endParaRPr kumimoji="1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6548" y="2070232"/>
            <a:ext cx="531195" cy="456352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1" lang="en-US" altLang="zh-CN" sz="1800" b="0" i="1" u="none" strike="noStrike" kern="0" cap="none" spc="0" normalizeH="0" baseline="-2500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B</a:t>
            </a:r>
            <a:endParaRPr kumimoji="1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14140" y="2060848"/>
            <a:ext cx="531195" cy="456352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1" lang="en-US" altLang="zh-CN" sz="1800" b="0" i="1" u="none" strike="noStrike" kern="0" cap="none" spc="0" normalizeH="0" baseline="-2500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</a:t>
            </a:r>
            <a:endParaRPr kumimoji="1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7" name="直线箭头连接符 17"/>
          <p:cNvCxnSpPr>
            <a:stCxn id="14" idx="5"/>
          </p:cNvCxnSpPr>
          <p:nvPr/>
        </p:nvCxnSpPr>
        <p:spPr>
          <a:xfrm>
            <a:off x="3652359" y="2452495"/>
            <a:ext cx="854189" cy="59900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线箭头连接符 20"/>
          <p:cNvCxnSpPr>
            <a:stCxn id="15" idx="4"/>
          </p:cNvCxnSpPr>
          <p:nvPr/>
        </p:nvCxnSpPr>
        <p:spPr>
          <a:xfrm flipH="1">
            <a:off x="4600450" y="2526584"/>
            <a:ext cx="171696" cy="532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线箭头连接符 22"/>
          <p:cNvCxnSpPr>
            <a:stCxn id="16" idx="3"/>
          </p:cNvCxnSpPr>
          <p:nvPr/>
        </p:nvCxnSpPr>
        <p:spPr>
          <a:xfrm flipH="1">
            <a:off x="4733250" y="2450369"/>
            <a:ext cx="1158682" cy="60950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85" y="4725144"/>
            <a:ext cx="4038894" cy="1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75683" y="1156926"/>
            <a:ext cx="2232248" cy="503237"/>
          </a:xfrm>
        </p:spPr>
        <p:txBody>
          <a:bodyPr/>
          <a:lstStyle/>
          <a:p>
            <a:r>
              <a:rPr lang="en-US" altLang="zh-CN" b="0" dirty="0" smtClean="0"/>
              <a:t>PART  01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75683" y="1946665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02</a:t>
            </a:r>
            <a:endParaRPr lang="zh-CN" altLang="en-US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475683" y="2711267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03</a:t>
            </a:r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4475683" y="3475869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04</a:t>
            </a:r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4475683" y="4889362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06</a:t>
            </a:r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491907" y="1124744"/>
            <a:ext cx="3528392" cy="503237"/>
          </a:xfrm>
        </p:spPr>
        <p:txBody>
          <a:bodyPr/>
          <a:lstStyle/>
          <a:p>
            <a:r>
              <a:rPr lang="en-US" altLang="zh-CN" b="0" dirty="0" smtClean="0"/>
              <a:t>Background</a:t>
            </a:r>
            <a:endParaRPr lang="zh-CN" altLang="en-US" b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6491907" y="1924699"/>
            <a:ext cx="4428629" cy="503237"/>
          </a:xfrm>
        </p:spPr>
        <p:txBody>
          <a:bodyPr/>
          <a:lstStyle/>
          <a:p>
            <a:r>
              <a:rPr lang="en-US" altLang="zh-CN" b="0" dirty="0"/>
              <a:t>Elastic Sketch</a:t>
            </a:r>
            <a:endParaRPr lang="zh-CN" altLang="en-US" b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6491908" y="2682419"/>
            <a:ext cx="4249242" cy="503237"/>
          </a:xfrm>
        </p:spPr>
        <p:txBody>
          <a:bodyPr/>
          <a:lstStyle/>
          <a:p>
            <a:r>
              <a:rPr lang="en-US" altLang="zh-CN" b="0" dirty="0" smtClean="0"/>
              <a:t>Optimizations</a:t>
            </a:r>
            <a:endParaRPr lang="zh-CN" altLang="en-US" b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6491907" y="3454843"/>
            <a:ext cx="2808312" cy="503237"/>
          </a:xfrm>
        </p:spPr>
        <p:txBody>
          <a:bodyPr/>
          <a:lstStyle/>
          <a:p>
            <a:r>
              <a:rPr lang="en-US" altLang="zh-CN" b="0" dirty="0" smtClean="0"/>
              <a:t>Applications</a:t>
            </a:r>
            <a:endParaRPr lang="zh-CN" altLang="en-US" b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91907" y="4895822"/>
            <a:ext cx="4104456" cy="503237"/>
          </a:xfrm>
        </p:spPr>
        <p:txBody>
          <a:bodyPr/>
          <a:lstStyle/>
          <a:p>
            <a:r>
              <a:rPr lang="en-US" altLang="zh-CN" b="0" dirty="0" smtClean="0"/>
              <a:t>Experimental results</a:t>
            </a:r>
            <a:endParaRPr lang="zh-CN" altLang="en-US" b="0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4475683" y="5675930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07</a:t>
            </a:r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91907" y="5688729"/>
            <a:ext cx="3240360" cy="503237"/>
          </a:xfrm>
        </p:spPr>
        <p:txBody>
          <a:bodyPr/>
          <a:lstStyle/>
          <a:p>
            <a:r>
              <a:rPr lang="en-US" altLang="zh-CN" b="0" dirty="0" smtClean="0"/>
              <a:t>Conclusion</a:t>
            </a:r>
            <a:endParaRPr lang="zh-CN" altLang="en-US" b="0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4475683" y="4175742"/>
            <a:ext cx="2232248" cy="503237"/>
          </a:xfrm>
        </p:spPr>
        <p:txBody>
          <a:bodyPr/>
          <a:lstStyle/>
          <a:p>
            <a:r>
              <a:rPr lang="en-US" altLang="zh-CN" b="0" dirty="0"/>
              <a:t>PART  </a:t>
            </a:r>
            <a:r>
              <a:rPr lang="en-US" altLang="zh-CN" b="0" dirty="0" smtClean="0"/>
              <a:t>05</a:t>
            </a:r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91907" y="4182202"/>
            <a:ext cx="3600400" cy="503237"/>
          </a:xfrm>
        </p:spPr>
        <p:txBody>
          <a:bodyPr/>
          <a:lstStyle/>
          <a:p>
            <a:r>
              <a:rPr lang="en-US" altLang="zh-CN" b="0" dirty="0" smtClean="0"/>
              <a:t>Implementations</a:t>
            </a:r>
            <a:endParaRPr lang="zh-CN" altLang="en-US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623392" y="858540"/>
            <a:ext cx="2145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Elastic  (</a:t>
            </a:r>
            <a:r>
              <a:rPr lang="en-US" altLang="zh-CN" dirty="0" err="1" smtClean="0"/>
              <a:t>Adpativity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307" y="1870179"/>
            <a:ext cx="9865165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1) Adaptive </a:t>
            </a:r>
            <a:r>
              <a:rPr lang="en-US" altLang="zh-CN" sz="3200" dirty="0"/>
              <a:t>to Available </a:t>
            </a:r>
            <a:r>
              <a:rPr lang="en-US" altLang="zh-CN" sz="3200" dirty="0" smtClean="0"/>
              <a:t>Bandwidth</a:t>
            </a:r>
            <a:endParaRPr lang="en-US" altLang="zh-CN" sz="3200" dirty="0"/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2) Adaptive </a:t>
            </a:r>
            <a:r>
              <a:rPr lang="en-US" altLang="zh-CN" sz="3200" dirty="0"/>
              <a:t>to </a:t>
            </a:r>
            <a:r>
              <a:rPr lang="en-US" altLang="zh-CN" sz="3200" dirty="0" smtClean="0"/>
              <a:t>Packet Rate</a:t>
            </a:r>
            <a:endParaRPr lang="en-US" altLang="zh-CN" sz="3200" dirty="0"/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3) Adaptive </a:t>
            </a:r>
            <a:r>
              <a:rPr lang="en-US" altLang="zh-CN" sz="3200" dirty="0"/>
              <a:t>to </a:t>
            </a:r>
            <a:r>
              <a:rPr lang="en-US" altLang="zh-CN" sz="3200" dirty="0" smtClean="0"/>
              <a:t>Flow Size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93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9482944" cy="496824"/>
          </a:xfrm>
        </p:spPr>
        <p:txBody>
          <a:bodyPr/>
          <a:lstStyle/>
          <a:p>
            <a:r>
              <a:rPr lang="en-US" altLang="zh-CN" dirty="0" smtClean="0"/>
              <a:t>Elastic  (Adaptive to Bandwidth)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307" y="1870179"/>
            <a:ext cx="986516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To adapt to available bandwidth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</a:t>
            </a:r>
            <a:r>
              <a:rPr lang="en-US" altLang="zh-CN" sz="3200" dirty="0">
                <a:solidFill>
                  <a:srgbClr val="000000"/>
                </a:solidFill>
              </a:rPr>
              <a:t>) the light part is </a:t>
            </a:r>
            <a:r>
              <a:rPr lang="en-US" altLang="zh-CN" sz="3200" dirty="0" smtClean="0">
                <a:solidFill>
                  <a:srgbClr val="000000"/>
                </a:solidFill>
              </a:rPr>
              <a:t>large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2) compress </a:t>
            </a:r>
            <a:r>
              <a:rPr lang="en-US" altLang="zh-CN" sz="3200" dirty="0">
                <a:solidFill>
                  <a:srgbClr val="000000"/>
                </a:solidFill>
              </a:rPr>
              <a:t>the light </a:t>
            </a:r>
            <a:r>
              <a:rPr lang="en-US" altLang="zh-CN" sz="3200" dirty="0" smtClean="0">
                <a:solidFill>
                  <a:srgbClr val="000000"/>
                </a:solidFill>
              </a:rPr>
              <a:t>part </a:t>
            </a:r>
            <a:r>
              <a:rPr lang="en-US" altLang="zh-CN" sz="3200" dirty="0">
                <a:solidFill>
                  <a:srgbClr val="000000"/>
                </a:solidFill>
              </a:rPr>
              <a:t>before </a:t>
            </a:r>
            <a:r>
              <a:rPr lang="en-US" altLang="zh-CN" sz="3200" dirty="0" smtClean="0">
                <a:solidFill>
                  <a:srgbClr val="000000"/>
                </a:solidFill>
              </a:rPr>
              <a:t>sending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kumimoji="1" lang="en-US" altLang="zh-CN" sz="3200" dirty="0" smtClean="0"/>
              <a:t>key </a:t>
            </a:r>
            <a:r>
              <a:rPr kumimoji="1" lang="en-US" altLang="zh-CN" sz="3200" dirty="0"/>
              <a:t>steps to compress the sketch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</a:t>
            </a:r>
            <a:r>
              <a:rPr lang="en-US" altLang="zh-CN" sz="3200" dirty="0">
                <a:solidFill>
                  <a:srgbClr val="000000"/>
                </a:solidFill>
              </a:rPr>
              <a:t>) how to group </a:t>
            </a:r>
            <a:r>
              <a:rPr lang="en-US" altLang="zh-CN" sz="3200" dirty="0" smtClean="0">
                <a:solidFill>
                  <a:srgbClr val="000000"/>
                </a:solidFill>
              </a:rPr>
              <a:t>counters?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</a:t>
            </a:r>
            <a:r>
              <a:rPr lang="en-US" altLang="zh-CN" sz="3200" dirty="0">
                <a:solidFill>
                  <a:srgbClr val="000000"/>
                </a:solidFill>
              </a:rPr>
              <a:t>) how to merge counters in a group</a:t>
            </a:r>
            <a:r>
              <a:rPr lang="en-US" altLang="zh-CN" sz="3200" dirty="0" smtClean="0">
                <a:solidFill>
                  <a:srgbClr val="000000"/>
                </a:solidFill>
              </a:rPr>
              <a:t>?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3) how to change hash functions?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9482944" cy="496824"/>
          </a:xfrm>
        </p:spPr>
        <p:txBody>
          <a:bodyPr/>
          <a:lstStyle/>
          <a:p>
            <a:r>
              <a:rPr lang="en-US" altLang="zh-CN" dirty="0" smtClean="0"/>
              <a:t>Elastic  (Adaptive to Bandwidth)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307" y="968529"/>
            <a:ext cx="1116130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2800" dirty="0"/>
              <a:t>To group counters</a:t>
            </a: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1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 smtClean="0">
                <a:solidFill>
                  <a:srgbClr val="000000"/>
                </a:solidFill>
              </a:rPr>
              <a:t>spilt </a:t>
            </a:r>
            <a:r>
              <a:rPr lang="en-US" altLang="zh-CN" sz="2800" dirty="0">
                <a:solidFill>
                  <a:srgbClr val="000000"/>
                </a:solidFill>
              </a:rPr>
              <a:t>the sketch A into z divisions</a:t>
            </a: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2) build </a:t>
            </a:r>
            <a:r>
              <a:rPr lang="en-US" altLang="zh-CN" sz="2800" dirty="0">
                <a:solidFill>
                  <a:srgbClr val="000000"/>
                </a:solidFill>
              </a:rPr>
              <a:t>a sketch B</a:t>
            </a: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3</a:t>
            </a:r>
            <a:r>
              <a:rPr lang="en-US" altLang="zh-CN" sz="2800" dirty="0">
                <a:solidFill>
                  <a:srgbClr val="000000"/>
                </a:solidFill>
              </a:rPr>
              <a:t>) counters with the same index </a:t>
            </a:r>
            <a:r>
              <a:rPr lang="en-US" altLang="zh-CN" sz="2800" dirty="0" smtClean="0">
                <a:solidFill>
                  <a:srgbClr val="000000"/>
                </a:solidFill>
              </a:rPr>
              <a:t>as one group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4272" y="1799525"/>
            <a:ext cx="2630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10%6%3=10%3</a:t>
            </a:r>
          </a:p>
          <a:p>
            <a:r>
              <a:rPr lang="en-US" altLang="zh-CN" sz="2800" dirty="0" smtClean="0"/>
              <a:t>10%8%4=10%4</a:t>
            </a:r>
            <a:endParaRPr lang="zh-CN" altLang="en-US" sz="2800" dirty="0"/>
          </a:p>
        </p:txBody>
      </p:sp>
      <p:sp>
        <p:nvSpPr>
          <p:cNvPr id="139" name="矩形 138"/>
          <p:cNvSpPr/>
          <p:nvPr/>
        </p:nvSpPr>
        <p:spPr>
          <a:xfrm>
            <a:off x="3030432" y="4066466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87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45774" y="4066466"/>
            <a:ext cx="515650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61424" y="4066466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576919" y="4066466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088929" y="4079895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604425" y="4079895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030432" y="4799743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545774" y="4799743"/>
            <a:ext cx="515650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77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1424" y="4799743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576919" y="4799743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088929" y="481317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604425" y="481317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文本框 151"/>
          <p:cNvSpPr txBox="1"/>
          <p:nvPr/>
        </p:nvSpPr>
        <p:spPr>
          <a:xfrm rot="5400000">
            <a:off x="3342952" y="5249643"/>
            <a:ext cx="664325" cy="60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3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 rot="5400000">
            <a:off x="5768478" y="5249664"/>
            <a:ext cx="664325" cy="60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3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030432" y="585181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1424" y="585181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6919" y="585181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04425" y="5865241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119921" y="4079895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119921" y="481317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119921" y="5865241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999287" y="4066466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514783" y="4066466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999287" y="4799743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514783" y="4799743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999287" y="5851812"/>
            <a:ext cx="515496" cy="428363"/>
          </a:xfrm>
          <a:prstGeom prst="rect">
            <a:avLst/>
          </a:prstGeom>
          <a:solidFill>
            <a:srgbClr val="5B9BD5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514783" y="5851812"/>
            <a:ext cx="515496" cy="4283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0" name="直接连接符 169"/>
          <p:cNvCxnSpPr/>
          <p:nvPr/>
        </p:nvCxnSpPr>
        <p:spPr>
          <a:xfrm>
            <a:off x="3545774" y="4006443"/>
            <a:ext cx="0" cy="2355942"/>
          </a:xfrm>
          <a:prstGeom prst="line">
            <a:avLst/>
          </a:prstGeom>
          <a:noFill/>
          <a:ln w="19050" cap="flat" cmpd="sng" algn="ctr">
            <a:solidFill>
              <a:srgbClr val="33CC33"/>
            </a:solidFill>
            <a:prstDash val="solid"/>
            <a:miter lim="800000"/>
          </a:ln>
          <a:effectLst/>
        </p:spPr>
      </p:cxnSp>
      <p:sp>
        <p:nvSpPr>
          <p:cNvPr id="171" name="文本框 170"/>
          <p:cNvSpPr txBox="1"/>
          <p:nvPr/>
        </p:nvSpPr>
        <p:spPr>
          <a:xfrm>
            <a:off x="1444943" y="4039598"/>
            <a:ext cx="480127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1444943" y="4759439"/>
            <a:ext cx="480127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1444943" y="5798078"/>
            <a:ext cx="483890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1817762" y="3565278"/>
            <a:ext cx="878979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377538" y="3565278"/>
            <a:ext cx="878979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930267" y="3565278"/>
            <a:ext cx="871453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415569" y="3565278"/>
            <a:ext cx="878979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[3]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5919290" y="3565278"/>
            <a:ext cx="871453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[3]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609293" y="4066466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8609293" y="4799743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8609293" y="5851812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578148" y="4066466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093644" y="4066466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578148" y="4799743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77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093644" y="4799743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7596728" y="5860956"/>
            <a:ext cx="515496" cy="428363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99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093644" y="5851812"/>
            <a:ext cx="515496" cy="4283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右箭头 187"/>
          <p:cNvSpPr/>
          <p:nvPr/>
        </p:nvSpPr>
        <p:spPr>
          <a:xfrm>
            <a:off x="6809254" y="5118622"/>
            <a:ext cx="680114" cy="22689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文本框 188"/>
          <p:cNvSpPr txBox="1"/>
          <p:nvPr/>
        </p:nvSpPr>
        <p:spPr>
          <a:xfrm rot="5400000">
            <a:off x="8229548" y="5171789"/>
            <a:ext cx="664325" cy="75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3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3" name="直接连接符 192"/>
          <p:cNvCxnSpPr/>
          <p:nvPr/>
        </p:nvCxnSpPr>
        <p:spPr>
          <a:xfrm>
            <a:off x="5092415" y="4006443"/>
            <a:ext cx="0" cy="2355942"/>
          </a:xfrm>
          <a:prstGeom prst="line">
            <a:avLst/>
          </a:prstGeom>
          <a:noFill/>
          <a:ln w="19050" cap="flat" cmpd="sng" algn="ctr">
            <a:solidFill>
              <a:srgbClr val="33CC33"/>
            </a:solidFill>
            <a:prstDash val="solid"/>
            <a:miter lim="800000"/>
          </a:ln>
          <a:effectLst/>
        </p:spPr>
      </p:cxnSp>
      <p:sp>
        <p:nvSpPr>
          <p:cNvPr id="195" name="文本框 194"/>
          <p:cNvSpPr txBox="1"/>
          <p:nvPr/>
        </p:nvSpPr>
        <p:spPr>
          <a:xfrm>
            <a:off x="7353962" y="3565278"/>
            <a:ext cx="767978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557624" y="3565278"/>
            <a:ext cx="767978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[3]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7956696" y="3565278"/>
            <a:ext cx="767978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[2]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2257034" y="6280175"/>
            <a:ext cx="5597441" cy="13429"/>
            <a:chOff x="2257034" y="6280175"/>
            <a:chExt cx="5597441" cy="13429"/>
          </a:xfrm>
        </p:grpSpPr>
        <p:cxnSp>
          <p:nvCxnSpPr>
            <p:cNvPr id="190" name="肘形连接符 189"/>
            <p:cNvCxnSpPr>
              <a:stCxn id="168" idx="2"/>
              <a:endCxn id="186" idx="2"/>
            </p:cNvCxnSpPr>
            <p:nvPr/>
          </p:nvCxnSpPr>
          <p:spPr>
            <a:xfrm rot="16200000" flipH="1">
              <a:off x="5051183" y="3486026"/>
              <a:ext cx="9144" cy="5597441"/>
            </a:xfrm>
            <a:prstGeom prst="bentConnector3">
              <a:avLst>
                <a:gd name="adj1" fmla="val 26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肘形连接符 190"/>
            <p:cNvCxnSpPr>
              <a:stCxn id="155" idx="2"/>
              <a:endCxn id="186" idx="2"/>
            </p:cNvCxnSpPr>
            <p:nvPr/>
          </p:nvCxnSpPr>
          <p:spPr>
            <a:xfrm rot="16200000" flipH="1">
              <a:off x="5824465" y="4259308"/>
              <a:ext cx="9144" cy="4050877"/>
            </a:xfrm>
            <a:prstGeom prst="bentConnector3">
              <a:avLst>
                <a:gd name="adj1" fmla="val 26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2" name="肘形连接符 191"/>
            <p:cNvCxnSpPr/>
            <p:nvPr/>
          </p:nvCxnSpPr>
          <p:spPr>
            <a:xfrm rot="5400000" flipH="1" flipV="1">
              <a:off x="6592025" y="5042280"/>
              <a:ext cx="13429" cy="2489219"/>
            </a:xfrm>
            <a:prstGeom prst="bentConnector3">
              <a:avLst>
                <a:gd name="adj1" fmla="val -1636451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8" name="文本框 197"/>
          <p:cNvSpPr txBox="1"/>
          <p:nvPr/>
        </p:nvSpPr>
        <p:spPr>
          <a:xfrm>
            <a:off x="6768247" y="6193431"/>
            <a:ext cx="677070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max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461281" y="5405923"/>
            <a:ext cx="771741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001813" y="5420559"/>
            <a:ext cx="880860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1874450" y="5420559"/>
            <a:ext cx="882742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484135" y="5420559"/>
            <a:ext cx="882742" cy="48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[1]</a:t>
            </a:r>
            <a:endParaRPr lang="zh-CN" altLang="en-US" baseline="30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5083355" y="5851408"/>
            <a:ext cx="515650" cy="428363"/>
          </a:xfrm>
          <a:prstGeom prst="rect">
            <a:avLst/>
          </a:prstGeom>
          <a:solidFill>
            <a:srgbClr val="5B9BD5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99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45774" y="5851812"/>
            <a:ext cx="515650" cy="428363"/>
          </a:xfrm>
          <a:prstGeom prst="rect">
            <a:avLst/>
          </a:prstGeom>
          <a:solidFill>
            <a:srgbClr val="5B9BD5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1991544" y="5844733"/>
            <a:ext cx="3608914" cy="448467"/>
            <a:chOff x="1991544" y="5844733"/>
            <a:chExt cx="3608914" cy="448467"/>
          </a:xfrm>
        </p:grpSpPr>
        <p:sp>
          <p:nvSpPr>
            <p:cNvPr id="204" name="矩形 203"/>
            <p:cNvSpPr/>
            <p:nvPr/>
          </p:nvSpPr>
          <p:spPr>
            <a:xfrm>
              <a:off x="1991544" y="5851408"/>
              <a:ext cx="515496" cy="441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5084962" y="5844733"/>
              <a:ext cx="515496" cy="441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532066" y="5851408"/>
              <a:ext cx="515496" cy="441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4" name="矩形 213"/>
          <p:cNvSpPr/>
          <p:nvPr/>
        </p:nvSpPr>
        <p:spPr>
          <a:xfrm>
            <a:off x="7598206" y="5858085"/>
            <a:ext cx="515496" cy="44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9325602" y="4083244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h(.)%9 </a:t>
            </a:r>
            <a:r>
              <a:rPr lang="en-US" altLang="zh-CN" sz="2800" dirty="0" smtClean="0">
                <a:sym typeface="Wingdings" panose="05000000000000000000" pitchFamily="2" charset="2"/>
              </a:rPr>
              <a:t> h(.)%3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4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4" grpId="0" animBg="1"/>
      <p:bldP spid="2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9482944" cy="496824"/>
          </a:xfrm>
        </p:spPr>
        <p:txBody>
          <a:bodyPr/>
          <a:lstStyle/>
          <a:p>
            <a:r>
              <a:rPr lang="en-US" altLang="zh-CN" dirty="0" smtClean="0"/>
              <a:t>Elastic  (Adaptive to Bandwidth)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292177" y="1021023"/>
            <a:ext cx="5560085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Merging sketches</a:t>
            </a:r>
            <a:endParaRPr lang="en-US" altLang="zh-CN" sz="3200" dirty="0"/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1) sum merging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2) max merging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7" y="4365104"/>
            <a:ext cx="10945216" cy="229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231403"/>
            <a:ext cx="7846213" cy="27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9482944" cy="496824"/>
          </a:xfrm>
        </p:spPr>
        <p:txBody>
          <a:bodyPr/>
          <a:lstStyle/>
          <a:p>
            <a:r>
              <a:rPr lang="en-US" altLang="zh-CN" dirty="0" smtClean="0"/>
              <a:t>Elastic  (Adaptive to packet rate)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24015" y="1916832"/>
            <a:ext cx="11712693" cy="380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How to adapt to high packet rate?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</a:t>
            </a:r>
            <a:r>
              <a:rPr lang="en-US" altLang="zh-CN" sz="3200" dirty="0">
                <a:solidFill>
                  <a:srgbClr val="000000"/>
                </a:solidFill>
              </a:rPr>
              <a:t>) buffer the incoming packets in an input </a:t>
            </a:r>
            <a:r>
              <a:rPr lang="en-US" altLang="zh-CN" sz="3200" dirty="0" smtClean="0">
                <a:solidFill>
                  <a:srgbClr val="000000"/>
                </a:solidFill>
              </a:rPr>
              <a:t>queue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</a:t>
            </a:r>
            <a:r>
              <a:rPr lang="en-US" altLang="zh-CN" sz="3200" dirty="0">
                <a:solidFill>
                  <a:srgbClr val="000000"/>
                </a:solidFill>
              </a:rPr>
              <a:t>) when </a:t>
            </a:r>
            <a:r>
              <a:rPr lang="en-US" altLang="zh-CN" sz="3200" dirty="0" smtClean="0">
                <a:solidFill>
                  <a:srgbClr val="000000"/>
                </a:solidFill>
              </a:rPr>
              <a:t># packets </a:t>
            </a:r>
            <a:r>
              <a:rPr lang="en-US" altLang="zh-CN" sz="3200" dirty="0">
                <a:solidFill>
                  <a:srgbClr val="000000"/>
                </a:solidFill>
              </a:rPr>
              <a:t>in the input queue </a:t>
            </a:r>
            <a:r>
              <a:rPr lang="en-US" altLang="zh-CN" sz="3200" dirty="0" smtClean="0">
                <a:solidFill>
                  <a:srgbClr val="000000"/>
                </a:solidFill>
              </a:rPr>
              <a:t>&gt; Threshold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3200" dirty="0">
                <a:solidFill>
                  <a:srgbClr val="16A287"/>
                </a:solidFill>
              </a:rPr>
              <a:t>(1) </a:t>
            </a:r>
            <a:r>
              <a:rPr kumimoji="1" lang="en-US" altLang="zh-CN" sz="3200" dirty="0" smtClean="0">
                <a:solidFill>
                  <a:srgbClr val="16A287"/>
                </a:solidFill>
              </a:rPr>
              <a:t>access </a:t>
            </a:r>
            <a:r>
              <a:rPr kumimoji="1" lang="en-US" altLang="zh-CN" sz="3200" dirty="0">
                <a:solidFill>
                  <a:srgbClr val="16A287"/>
                </a:solidFill>
              </a:rPr>
              <a:t>only the heavy </a:t>
            </a:r>
            <a:r>
              <a:rPr kumimoji="1" lang="en-US" altLang="zh-CN" sz="3200" dirty="0" smtClean="0">
                <a:solidFill>
                  <a:srgbClr val="16A287"/>
                </a:solidFill>
              </a:rPr>
              <a:t>part</a:t>
            </a:r>
          </a:p>
          <a:p>
            <a:pPr lvl="1">
              <a:spcAft>
                <a:spcPts val="800"/>
              </a:spcAft>
            </a:pPr>
            <a:r>
              <a:rPr kumimoji="1" lang="en-US" altLang="zh-CN" sz="3200" dirty="0">
                <a:solidFill>
                  <a:srgbClr val="16A287"/>
                </a:solidFill>
              </a:rPr>
              <a:t>	</a:t>
            </a:r>
            <a:r>
              <a:rPr kumimoji="1" lang="en-US" altLang="zh-CN" sz="3200" dirty="0" smtClean="0">
                <a:solidFill>
                  <a:srgbClr val="16A287"/>
                </a:solidFill>
              </a:rPr>
              <a:t>	(2) the </a:t>
            </a:r>
            <a:r>
              <a:rPr kumimoji="1" lang="en-US" altLang="zh-CN" sz="3200" dirty="0">
                <a:solidFill>
                  <a:srgbClr val="16A287"/>
                </a:solidFill>
              </a:rPr>
              <a:t>insertion </a:t>
            </a:r>
            <a:r>
              <a:rPr kumimoji="1" lang="en-US" altLang="zh-CN" sz="3200" dirty="0" smtClean="0">
                <a:solidFill>
                  <a:srgbClr val="16A287"/>
                </a:solidFill>
              </a:rPr>
              <a:t>operation is </a:t>
            </a:r>
            <a:r>
              <a:rPr kumimoji="1" lang="en-US" altLang="zh-CN" sz="3200" dirty="0">
                <a:solidFill>
                  <a:srgbClr val="16A287"/>
                </a:solidFill>
              </a:rPr>
              <a:t>modified</a:t>
            </a:r>
            <a:r>
              <a:rPr kumimoji="1" lang="en-US" altLang="zh-CN" sz="3200" dirty="0" smtClean="0">
                <a:solidFill>
                  <a:srgbClr val="16A287"/>
                </a:solidFill>
              </a:rPr>
              <a:t>: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       if f1 </a:t>
            </a:r>
            <a:r>
              <a:rPr lang="en-US" altLang="zh-CN" sz="3200" dirty="0">
                <a:solidFill>
                  <a:srgbClr val="000000"/>
                </a:solidFill>
              </a:rPr>
              <a:t>is replaced </a:t>
            </a:r>
            <a:r>
              <a:rPr lang="en-US" altLang="zh-CN" sz="3200" dirty="0" smtClean="0">
                <a:solidFill>
                  <a:srgbClr val="000000"/>
                </a:solidFill>
              </a:rPr>
              <a:t>by f2, then 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sizeof</a:t>
            </a:r>
            <a:r>
              <a:rPr lang="en-US" altLang="zh-CN" sz="3200" dirty="0" smtClean="0">
                <a:solidFill>
                  <a:srgbClr val="000000"/>
                </a:solidFill>
              </a:rPr>
              <a:t>(f2)= 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sizeof</a:t>
            </a:r>
            <a:r>
              <a:rPr lang="en-US" altLang="zh-CN" sz="3200" dirty="0" smtClean="0">
                <a:solidFill>
                  <a:srgbClr val="000000"/>
                </a:solidFill>
              </a:rPr>
              <a:t>(f1).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Elastic  (Adaptive to flow size distribution)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24015" y="1916832"/>
            <a:ext cx="120966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#elephant </a:t>
            </a:r>
            <a:r>
              <a:rPr lang="en-US" altLang="zh-CN" sz="3200" dirty="0"/>
              <a:t>flows </a:t>
            </a:r>
            <a:r>
              <a:rPr lang="en-US" altLang="zh-CN" sz="3200" dirty="0" smtClean="0"/>
              <a:t>is unknown and can </a:t>
            </a:r>
            <a:r>
              <a:rPr lang="en-US" altLang="zh-CN" sz="3200" dirty="0"/>
              <a:t>vary a lot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</a:t>
            </a:r>
            <a:r>
              <a:rPr lang="en-US" altLang="zh-CN" sz="3200" dirty="0">
                <a:solidFill>
                  <a:srgbClr val="000000"/>
                </a:solidFill>
              </a:rPr>
              <a:t>) </a:t>
            </a:r>
            <a:r>
              <a:rPr lang="en-US" altLang="zh-CN" sz="3200" dirty="0" smtClean="0">
                <a:solidFill>
                  <a:srgbClr val="000000"/>
                </a:solidFill>
              </a:rPr>
              <a:t># elephant </a:t>
            </a:r>
            <a:r>
              <a:rPr lang="en-US" altLang="zh-CN" sz="3200" dirty="0">
                <a:solidFill>
                  <a:srgbClr val="000000"/>
                </a:solidFill>
              </a:rPr>
              <a:t>flows </a:t>
            </a:r>
            <a:r>
              <a:rPr lang="en-US" altLang="zh-CN" sz="3200" dirty="0" smtClean="0">
                <a:solidFill>
                  <a:srgbClr val="000000"/>
                </a:solidFill>
              </a:rPr>
              <a:t>in </a:t>
            </a:r>
            <a:r>
              <a:rPr lang="en-US" altLang="zh-CN" sz="3200" dirty="0">
                <a:solidFill>
                  <a:srgbClr val="000000"/>
                </a:solidFill>
              </a:rPr>
              <a:t>the </a:t>
            </a:r>
            <a:r>
              <a:rPr lang="en-US" altLang="zh-CN" sz="3200" dirty="0" smtClean="0">
                <a:solidFill>
                  <a:srgbClr val="000000"/>
                </a:solidFill>
              </a:rPr>
              <a:t>heavy part </a:t>
            </a:r>
            <a:r>
              <a:rPr lang="en-US" altLang="zh-CN" sz="3200" dirty="0">
                <a:solidFill>
                  <a:srgbClr val="000000"/>
                </a:solidFill>
              </a:rPr>
              <a:t>is </a:t>
            </a:r>
            <a:r>
              <a:rPr lang="en-US" altLang="zh-CN" sz="3200" dirty="0" smtClean="0">
                <a:solidFill>
                  <a:srgbClr val="000000"/>
                </a:solidFill>
              </a:rPr>
              <a:t>increasing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</a:t>
            </a:r>
            <a:r>
              <a:rPr lang="en-US" altLang="zh-CN" sz="3200" dirty="0">
                <a:solidFill>
                  <a:srgbClr val="000000"/>
                </a:solidFill>
              </a:rPr>
              <a:t>) </a:t>
            </a:r>
            <a:r>
              <a:rPr lang="en-US" altLang="zh-CN" sz="3200" dirty="0" smtClean="0">
                <a:solidFill>
                  <a:srgbClr val="000000"/>
                </a:solidFill>
              </a:rPr>
              <a:t>heavy </a:t>
            </a:r>
            <a:r>
              <a:rPr lang="en-US" altLang="zh-CN" sz="3200" dirty="0">
                <a:solidFill>
                  <a:srgbClr val="000000"/>
                </a:solidFill>
              </a:rPr>
              <a:t>part should be adaptive to changes in 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traffic </a:t>
            </a:r>
            <a:r>
              <a:rPr lang="en-US" altLang="zh-CN" sz="3200" dirty="0" smtClean="0">
                <a:solidFill>
                  <a:srgbClr val="000000"/>
                </a:solidFill>
              </a:rPr>
              <a:t>distribution</a:t>
            </a:r>
          </a:p>
          <a:p>
            <a:pPr lvl="1">
              <a:spcAft>
                <a:spcPts val="800"/>
              </a:spcAft>
            </a:pP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16A287"/>
                </a:solidFill>
              </a:rPr>
              <a:t>Solution: </a:t>
            </a:r>
            <a:r>
              <a:rPr lang="en-US" altLang="zh-CN" sz="3200" dirty="0" smtClean="0">
                <a:solidFill>
                  <a:srgbClr val="000000"/>
                </a:solidFill>
              </a:rPr>
              <a:t>double the </a:t>
            </a:r>
            <a:r>
              <a:rPr lang="en-US" altLang="zh-CN" sz="3200" dirty="0">
                <a:solidFill>
                  <a:srgbClr val="000000"/>
                </a:solidFill>
              </a:rPr>
              <a:t>heavy part </a:t>
            </a:r>
            <a:r>
              <a:rPr lang="en-US" altLang="zh-CN" sz="3200" dirty="0" smtClean="0">
                <a:solidFill>
                  <a:srgbClr val="000000"/>
                </a:solidFill>
              </a:rPr>
              <a:t>when #elephant </a:t>
            </a:r>
            <a:r>
              <a:rPr lang="en-US" altLang="zh-CN" sz="3200" dirty="0">
                <a:solidFill>
                  <a:srgbClr val="000000"/>
                </a:solidFill>
              </a:rPr>
              <a:t>flows in it is over a threshold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Elastic  (Adaptive to flow size distribution)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9950128" cy="3069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5800" y="5669461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h(.)%4 </a:t>
            </a:r>
            <a:r>
              <a:rPr lang="en-US" altLang="zh-CN" sz="2800" dirty="0" smtClean="0">
                <a:sym typeface="Wingdings" panose="05000000000000000000" pitchFamily="2" charset="2"/>
              </a:rPr>
              <a:t> h(.)%8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34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Optimizations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3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Optimizations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496" y="1844824"/>
            <a:ext cx="8208912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1) Software Version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2) Hardware Version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3) P4Switch Version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4) Multi-Core </a:t>
            </a:r>
            <a:r>
              <a:rPr lang="en-US" altLang="zh-CN" sz="3200" dirty="0"/>
              <a:t>Version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Optimizations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(Software Version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8" y="1196752"/>
            <a:ext cx="12096679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dirty="0" smtClean="0"/>
              <a:t>storing </a:t>
            </a:r>
            <a:r>
              <a:rPr lang="en-US" altLang="zh-CN" sz="2400" dirty="0"/>
              <a:t>several </a:t>
            </a:r>
            <a:r>
              <a:rPr lang="en-US" altLang="zh-CN" sz="2400" dirty="0" smtClean="0"/>
              <a:t>flows in </a:t>
            </a:r>
            <a:r>
              <a:rPr lang="en-US" altLang="zh-CN" sz="2400" dirty="0"/>
              <a:t>each bucket 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	1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r>
              <a:rPr lang="en-US" altLang="zh-CN" sz="2400" dirty="0" smtClean="0">
                <a:solidFill>
                  <a:srgbClr val="000000"/>
                </a:solidFill>
              </a:rPr>
              <a:t>bottleneck: accessing the heavy part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	2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r>
              <a:rPr lang="en-US" altLang="zh-CN" sz="2400" dirty="0" smtClean="0">
                <a:solidFill>
                  <a:srgbClr val="000000"/>
                </a:solidFill>
              </a:rPr>
              <a:t>method: </a:t>
            </a:r>
            <a:r>
              <a:rPr lang="en-US" altLang="zh-CN" sz="2400" dirty="0">
                <a:solidFill>
                  <a:srgbClr val="000000"/>
                </a:solidFill>
              </a:rPr>
              <a:t>using 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	3) all the flows in each bucket share one </a:t>
            </a:r>
            <a:r>
              <a:rPr lang="en-US" altLang="zh-CN" sz="2400" dirty="0">
                <a:solidFill>
                  <a:srgbClr val="FF0000"/>
                </a:solidFill>
              </a:rPr>
              <a:t>vote</a:t>
            </a:r>
            <a:r>
              <a:rPr lang="en-US" altLang="zh-CN" sz="4400" b="1" baseline="30000" dirty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field</a:t>
            </a:r>
          </a:p>
          <a:p>
            <a:pPr lvl="1">
              <a:spcAft>
                <a:spcPts val="800"/>
              </a:spcAft>
            </a:pPr>
            <a:r>
              <a:rPr kumimoji="1" lang="en-US" altLang="zh-CN" sz="2400" dirty="0" smtClean="0"/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4) try to evict the smallest flow in the mapped bucket</a:t>
            </a:r>
          </a:p>
          <a:p>
            <a:pPr lvl="1">
              <a:spcAft>
                <a:spcPts val="800"/>
              </a:spcAft>
            </a:pP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7448" y="3568212"/>
            <a:ext cx="9219120" cy="3079050"/>
            <a:chOff x="1125352" y="3778950"/>
            <a:chExt cx="8660761" cy="2538917"/>
          </a:xfrm>
        </p:grpSpPr>
        <p:sp>
          <p:nvSpPr>
            <p:cNvPr id="62" name="矩形 61"/>
            <p:cNvSpPr/>
            <p:nvPr/>
          </p:nvSpPr>
          <p:spPr>
            <a:xfrm>
              <a:off x="4983032" y="5997440"/>
              <a:ext cx="882431" cy="32042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dashDot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865463" y="5996563"/>
              <a:ext cx="523529" cy="32042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dashDot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25100" y="4167222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11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5,T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25352" y="4854419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Heavy part</a:t>
              </a:r>
              <a:endPara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25100" y="4533114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25100" y="4897657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72,F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225100" y="5260916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454168" y="4908209"/>
              <a:ext cx="377299" cy="2952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3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stCxn id="69" idx="6"/>
              <a:endCxn id="67" idx="1"/>
            </p:cNvCxnSpPr>
            <p:nvPr/>
          </p:nvCxnSpPr>
          <p:spPr>
            <a:xfrm>
              <a:off x="2831467" y="5055842"/>
              <a:ext cx="393633" cy="202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3225067" y="5624249"/>
              <a:ext cx="882431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,16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464328" y="5629036"/>
              <a:ext cx="360477" cy="31272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3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>
              <a:stCxn id="72" idx="6"/>
              <a:endCxn id="71" idx="1"/>
            </p:cNvCxnSpPr>
            <p:nvPr/>
          </p:nvCxnSpPr>
          <p:spPr>
            <a:xfrm flipV="1">
              <a:off x="2824805" y="5784463"/>
              <a:ext cx="400262" cy="93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文本框 73"/>
            <p:cNvSpPr txBox="1"/>
            <p:nvPr/>
          </p:nvSpPr>
          <p:spPr>
            <a:xfrm>
              <a:off x="3373834" y="4378792"/>
              <a:ext cx="5045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386475" y="5109129"/>
              <a:ext cx="5220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08655" y="4167222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51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5,T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08655" y="4533114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08655" y="4897657"/>
              <a:ext cx="882486" cy="320427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11,F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08655" y="5260916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108622" y="5624249"/>
              <a:ext cx="882431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,74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257389" y="4378792"/>
              <a:ext cx="5045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270030" y="5109129"/>
              <a:ext cx="5220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983066" y="4167222"/>
              <a:ext cx="882486" cy="32042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983066" y="4533114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83066" y="4897657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55,F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83066" y="5260916"/>
              <a:ext cx="882486" cy="320427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83033" y="5624249"/>
              <a:ext cx="882431" cy="320427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,7,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131800" y="4378792"/>
              <a:ext cx="5045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144441" y="5109129"/>
              <a:ext cx="5220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852202" y="4167222"/>
              <a:ext cx="536856" cy="32042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852202" y="4533114"/>
              <a:ext cx="536856" cy="32042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852202" y="4897657"/>
              <a:ext cx="536856" cy="32042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852202" y="5260916"/>
              <a:ext cx="536856" cy="32042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852169" y="5624249"/>
              <a:ext cx="536823" cy="32042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55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879976" y="4369709"/>
              <a:ext cx="6570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79977" y="5100854"/>
              <a:ext cx="6943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. . .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982711" y="4293977"/>
              <a:ext cx="392230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982730" y="5277496"/>
              <a:ext cx="392230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982635" y="4950394"/>
              <a:ext cx="392292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982730" y="4621594"/>
              <a:ext cx="392230" cy="328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671705" y="473979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Light part</a:t>
              </a:r>
              <a:endPara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6826767" y="5620527"/>
              <a:ext cx="393340" cy="34028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3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102" idx="6"/>
              <a:endCxn id="98" idx="1"/>
            </p:cNvCxnSpPr>
            <p:nvPr/>
          </p:nvCxnSpPr>
          <p:spPr>
            <a:xfrm flipV="1">
              <a:off x="7220107" y="5441580"/>
              <a:ext cx="762623" cy="3490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7982635" y="5610897"/>
              <a:ext cx="392292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331740" y="5262427"/>
              <a:ext cx="5128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+7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6820163" y="4890522"/>
              <a:ext cx="393340" cy="34028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18000" rIns="1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3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箭头连接符 106"/>
            <p:cNvCxnSpPr>
              <a:stCxn id="106" idx="6"/>
              <a:endCxn id="100" idx="1"/>
            </p:cNvCxnSpPr>
            <p:nvPr/>
          </p:nvCxnSpPr>
          <p:spPr>
            <a:xfrm flipV="1">
              <a:off x="7213503" y="4785678"/>
              <a:ext cx="769227" cy="27498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直接箭头连接符 107"/>
            <p:cNvCxnSpPr>
              <a:stCxn id="92" idx="3"/>
              <a:endCxn id="106" idx="2"/>
            </p:cNvCxnSpPr>
            <p:nvPr/>
          </p:nvCxnSpPr>
          <p:spPr>
            <a:xfrm>
              <a:off x="6389058" y="5057871"/>
              <a:ext cx="431105" cy="279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矩形 108"/>
            <p:cNvSpPr/>
            <p:nvPr/>
          </p:nvSpPr>
          <p:spPr>
            <a:xfrm>
              <a:off x="8331740" y="4626787"/>
              <a:ext cx="5128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lang="zh-CN" altLang="en-US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0" name="直接箭头连接符 109"/>
            <p:cNvCxnSpPr>
              <a:stCxn id="94" idx="3"/>
              <a:endCxn id="102" idx="2"/>
            </p:cNvCxnSpPr>
            <p:nvPr/>
          </p:nvCxnSpPr>
          <p:spPr>
            <a:xfrm>
              <a:off x="6388992" y="5784463"/>
              <a:ext cx="437775" cy="62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矩形 110"/>
            <p:cNvSpPr/>
            <p:nvPr/>
          </p:nvSpPr>
          <p:spPr>
            <a:xfrm>
              <a:off x="5999994" y="594079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891707" y="5942576"/>
              <a:ext cx="1059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6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720645" y="3778950"/>
              <a:ext cx="90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n-votes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982635" y="5940797"/>
              <a:ext cx="392292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7982711" y="3955182"/>
              <a:ext cx="392230" cy="32816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</a:rPr>
                <a:t>40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/>
              <a:t>O</a:t>
            </a:r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Background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6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Optimizations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(Hardware Version)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8" y="1196752"/>
            <a:ext cx="12096679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dirty="0" smtClean="0"/>
              <a:t>using </a:t>
            </a:r>
            <a:r>
              <a:rPr lang="en-US" altLang="zh-CN" sz="2400" dirty="0"/>
              <a:t>several </a:t>
            </a:r>
            <a:r>
              <a:rPr lang="en-US" altLang="zh-CN" sz="2400" dirty="0" smtClean="0"/>
              <a:t>sub-tables in </a:t>
            </a:r>
            <a:r>
              <a:rPr lang="en-US" altLang="zh-CN" sz="2400" dirty="0"/>
              <a:t>the heavy part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	1</a:t>
            </a:r>
            <a:r>
              <a:rPr lang="en-US" altLang="zh-CN" sz="2400" dirty="0">
                <a:solidFill>
                  <a:srgbClr val="000000"/>
                </a:solidFill>
              </a:rPr>
              <a:t>) elephant collision rate decreases exponentially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as the number of sub-tables increases linearly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	2) the </a:t>
            </a:r>
            <a:r>
              <a:rPr lang="en-US" altLang="zh-CN" sz="2400" dirty="0">
                <a:solidFill>
                  <a:srgbClr val="000000"/>
                </a:solidFill>
              </a:rPr>
              <a:t>sub-tables have the same operation but different</a:t>
            </a:r>
          </a:p>
          <a:p>
            <a:pPr lvl="1">
              <a:spcAft>
                <a:spcPts val="80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hash </a:t>
            </a:r>
            <a:r>
              <a:rPr lang="en-US" altLang="zh-CN" sz="2400" dirty="0" smtClean="0">
                <a:solidFill>
                  <a:srgbClr val="000000"/>
                </a:solidFill>
              </a:rPr>
              <a:t>functions, thus fit into hardware.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933056"/>
            <a:ext cx="1093697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Optimizations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(P4Switch Version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8" y="1196752"/>
            <a:ext cx="12096679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1) each stage in </a:t>
            </a:r>
            <a:r>
              <a:rPr lang="en-US" altLang="zh-CN" sz="2800" dirty="0">
                <a:solidFill>
                  <a:srgbClr val="000000"/>
                </a:solidFill>
              </a:rPr>
              <a:t>two </a:t>
            </a:r>
            <a:r>
              <a:rPr lang="en-US" altLang="zh-CN" sz="2800" dirty="0" smtClean="0">
                <a:solidFill>
                  <a:srgbClr val="000000"/>
                </a:solidFill>
              </a:rPr>
              <a:t>physical stages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vote</a:t>
            </a:r>
            <a:r>
              <a:rPr lang="en-US" altLang="zh-CN" sz="4000" baseline="30000" dirty="0" err="1" smtClean="0">
                <a:solidFill>
                  <a:srgbClr val="000000"/>
                </a:solidFill>
              </a:rPr>
              <a:t>all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, and (key, vote</a:t>
            </a:r>
            <a:r>
              <a:rPr lang="en-US" altLang="zh-CN" sz="3600" dirty="0" smtClean="0">
                <a:solidFill>
                  <a:srgbClr val="000000"/>
                </a:solidFill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 smtClean="0">
                <a:solidFill>
                  <a:srgbClr val="000000"/>
                </a:solidFill>
              </a:rPr>
              <a:t>When </a:t>
            </a:r>
            <a:r>
              <a:rPr lang="en-US" altLang="zh-CN" sz="2800" dirty="0" err="1">
                <a:solidFill>
                  <a:srgbClr val="000000"/>
                </a:solidFill>
              </a:rPr>
              <a:t>vote</a:t>
            </a:r>
            <a:r>
              <a:rPr lang="en-US" altLang="zh-CN" sz="4000" baseline="30000" dirty="0" err="1">
                <a:solidFill>
                  <a:srgbClr val="000000"/>
                </a:solidFill>
              </a:rPr>
              <a:t>all</a:t>
            </a:r>
            <a:r>
              <a:rPr lang="en-US" altLang="zh-CN" sz="4000" baseline="300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/</a:t>
            </a:r>
            <a:r>
              <a:rPr lang="en-US" altLang="zh-CN" sz="2800" dirty="0">
                <a:solidFill>
                  <a:srgbClr val="000000"/>
                </a:solidFill>
              </a:rPr>
              <a:t>vote</a:t>
            </a:r>
            <a:r>
              <a:rPr lang="en-US" altLang="zh-CN" sz="3600" dirty="0">
                <a:solidFill>
                  <a:srgbClr val="000000"/>
                </a:solidFill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</a:rPr>
              <a:t>⩾ </a:t>
            </a:r>
            <a:r>
              <a:rPr lang="en-US" altLang="zh-CN" sz="2800" dirty="0">
                <a:solidFill>
                  <a:srgbClr val="000000"/>
                </a:solidFill>
              </a:rPr>
              <a:t>λ′, we perform an eviction operation. We </a:t>
            </a:r>
            <a:r>
              <a:rPr lang="en-US" altLang="zh-CN" sz="2800" dirty="0" smtClean="0">
                <a:solidFill>
                  <a:srgbClr val="000000"/>
                </a:solidFill>
              </a:rPr>
              <a:t>recommend λ</a:t>
            </a:r>
            <a:r>
              <a:rPr lang="en-US" altLang="zh-CN" sz="2800" dirty="0">
                <a:solidFill>
                  <a:srgbClr val="000000"/>
                </a:solidFill>
              </a:rPr>
              <a:t>′ = </a:t>
            </a:r>
            <a:r>
              <a:rPr lang="en-US" altLang="zh-CN" sz="2800" dirty="0" smtClean="0">
                <a:solidFill>
                  <a:srgbClr val="000000"/>
                </a:solidFill>
              </a:rPr>
              <a:t>32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3) </a:t>
            </a:r>
            <a:r>
              <a:rPr lang="en-US" altLang="zh-CN" sz="2800" dirty="0">
                <a:solidFill>
                  <a:srgbClr val="000000"/>
                </a:solidFill>
              </a:rPr>
              <a:t>When an item in a bucket is evicted to the next stage, we consider its frequency as 1.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4) </a:t>
            </a:r>
            <a:r>
              <a:rPr lang="en-US" altLang="zh-CN" sz="2800" dirty="0">
                <a:solidFill>
                  <a:srgbClr val="000000"/>
                </a:solidFill>
              </a:rPr>
              <a:t>When </a:t>
            </a:r>
            <a:r>
              <a:rPr lang="en-US" altLang="zh-CN" sz="2800" dirty="0" smtClean="0">
                <a:solidFill>
                  <a:srgbClr val="000000"/>
                </a:solidFill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</a:rPr>
              <a:t>f 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>
                <a:solidFill>
                  <a:srgbClr val="000000"/>
                </a:solidFill>
              </a:rPr>
              <a:t> vote</a:t>
            </a:r>
            <a:r>
              <a:rPr lang="en-US" altLang="zh-CN" sz="3600" dirty="0" smtClean="0">
                <a:solidFill>
                  <a:srgbClr val="000000"/>
                </a:solidFill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</a:rPr>
              <a:t>) is evicted </a:t>
            </a:r>
            <a:r>
              <a:rPr lang="en-US" altLang="zh-CN" sz="2800" dirty="0">
                <a:solidFill>
                  <a:srgbClr val="000000"/>
                </a:solidFill>
              </a:rPr>
              <a:t>by </a:t>
            </a:r>
            <a:r>
              <a:rPr lang="en-US" altLang="zh-CN" sz="2800" dirty="0" smtClean="0">
                <a:solidFill>
                  <a:srgbClr val="000000"/>
                </a:solidFill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</a:rPr>
              <a:t>f1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), we set the bucket </a:t>
            </a:r>
            <a:r>
              <a:rPr lang="en-US" altLang="zh-CN" sz="2800" dirty="0" smtClean="0">
                <a:solidFill>
                  <a:srgbClr val="000000"/>
                </a:solidFill>
              </a:rPr>
              <a:t>to ( f1,</a:t>
            </a:r>
            <a:r>
              <a:rPr lang="en-US" altLang="zh-CN" sz="2800" dirty="0">
                <a:solidFill>
                  <a:srgbClr val="000000"/>
                </a:solidFill>
              </a:rPr>
              <a:t> vote</a:t>
            </a:r>
            <a:r>
              <a:rPr lang="en-US" altLang="zh-CN" sz="3600" dirty="0">
                <a:solidFill>
                  <a:srgbClr val="000000"/>
                </a:solidFill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432FF"/>
                </a:solidFill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</a:rPr>
              <a:t> 1 ).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35760" y="5554185"/>
            <a:ext cx="4752528" cy="755136"/>
            <a:chOff x="3935760" y="5554185"/>
            <a:chExt cx="3778573" cy="504056"/>
          </a:xfrm>
        </p:grpSpPr>
        <p:sp>
          <p:nvSpPr>
            <p:cNvPr id="4" name="矩形 3"/>
            <p:cNvSpPr/>
            <p:nvPr/>
          </p:nvSpPr>
          <p:spPr>
            <a:xfrm>
              <a:off x="3935760" y="5554185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chemeClr val="bg1"/>
                  </a:solidFill>
                </a:rPr>
                <a:t>vote</a:t>
              </a:r>
              <a:r>
                <a:rPr lang="en-US" altLang="zh-CN" sz="4000" baseline="30000" dirty="0" err="1">
                  <a:solidFill>
                    <a:schemeClr val="bg1"/>
                  </a:solidFill>
                </a:rPr>
                <a:t>all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8008" y="5554185"/>
              <a:ext cx="5760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744072" y="5554185"/>
              <a:ext cx="97026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vote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+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3"/>
              <a:endCxn id="8" idx="1"/>
            </p:cNvCxnSpPr>
            <p:nvPr/>
          </p:nvCxnSpPr>
          <p:spPr>
            <a:xfrm>
              <a:off x="5231904" y="5806213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Optimizations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(Multi-Core Version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53639" y="4335905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53639" y="4637868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53639" y="4033942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58688" y="2259989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58688" y="2561952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58688" y="1958026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65468" y="2259989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65468" y="2561952"/>
            <a:ext cx="842551" cy="3019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65468" y="1958026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060430" y="4335905"/>
            <a:ext cx="837633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60430" y="4637868"/>
            <a:ext cx="837633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60430" y="4033942"/>
            <a:ext cx="837633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346457" y="3397743"/>
            <a:ext cx="393340" cy="34028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f4</a:t>
            </a:r>
            <a:endParaRPr kumimoji="0" lang="zh-CN" altLang="en-US" sz="16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stCxn id="73" idx="6"/>
          </p:cNvCxnSpPr>
          <p:nvPr/>
        </p:nvCxnSpPr>
        <p:spPr>
          <a:xfrm flipV="1">
            <a:off x="1739797" y="3556829"/>
            <a:ext cx="1227372" cy="110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矩形 74"/>
          <p:cNvSpPr/>
          <p:nvPr/>
        </p:nvSpPr>
        <p:spPr>
          <a:xfrm>
            <a:off x="4058687" y="2865252"/>
            <a:ext cx="842552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965468" y="2865252"/>
            <a:ext cx="842552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58687" y="4941168"/>
            <a:ext cx="839376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53638" y="4941168"/>
            <a:ext cx="839376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3021895" y="2406224"/>
            <a:ext cx="807802" cy="9897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>
          <a:xfrm>
            <a:off x="3021895" y="3657367"/>
            <a:ext cx="746454" cy="104170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7132869" y="4255978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132935" y="3930200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132869" y="3167215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132869" y="2837158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92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32890" y="2507761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32782" y="2175896"/>
            <a:ext cx="552789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32869" y="4585375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2869" y="4914964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32869" y="5244361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32890" y="1837570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869717" y="2255243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869717" y="2557206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869717" y="1953280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869716" y="2863915"/>
            <a:ext cx="842551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69717" y="4332496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69717" y="4634459"/>
            <a:ext cx="842551" cy="3019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69717" y="4030533"/>
            <a:ext cx="842551" cy="30196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69716" y="4941168"/>
            <a:ext cx="842551" cy="30196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9" name="肘形连接符 98"/>
          <p:cNvCxnSpPr>
            <a:endCxn id="82" idx="3"/>
          </p:cNvCxnSpPr>
          <p:nvPr/>
        </p:nvCxnSpPr>
        <p:spPr>
          <a:xfrm rot="16200000" flipH="1">
            <a:off x="6638796" y="3047442"/>
            <a:ext cx="2074577" cy="19105"/>
          </a:xfrm>
          <a:prstGeom prst="bentConnector4">
            <a:avLst>
              <a:gd name="adj1" fmla="val -35"/>
              <a:gd name="adj2" fmla="val 129654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8723106" y="4370907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723106" y="4040850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92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723127" y="3711453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723019" y="3379588"/>
            <a:ext cx="552789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723127" y="3041262"/>
            <a:ext cx="552702" cy="32816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05" name="直接箭头连接符 104"/>
          <p:cNvCxnSpPr>
            <a:endCxn id="104" idx="1"/>
          </p:cNvCxnSpPr>
          <p:nvPr/>
        </p:nvCxnSpPr>
        <p:spPr>
          <a:xfrm>
            <a:off x="7923530" y="3205346"/>
            <a:ext cx="79959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文本框 105"/>
          <p:cNvSpPr txBox="1"/>
          <p:nvPr/>
        </p:nvSpPr>
        <p:spPr>
          <a:xfrm>
            <a:off x="8062172" y="288938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910365" y="321135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(.)%2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049529" y="267217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hread 1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049529" y="40002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hread 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478375" y="3408793"/>
            <a:ext cx="22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(.)%2*3 +</a:t>
            </a:r>
            <a:r>
              <a:rPr lang="en-US" altLang="zh-CN" i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(.)%3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2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FOUR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Applications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2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Applications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496" y="1484784"/>
            <a:ext cx="8208912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1) Flow size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2) Heavy Hitter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3) Heavy Change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4) Flow Size </a:t>
            </a:r>
            <a:r>
              <a:rPr lang="en-US" altLang="zh-CN" sz="3200" dirty="0" smtClean="0"/>
              <a:t>Distribution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5) </a:t>
            </a:r>
            <a:r>
              <a:rPr lang="en-US" altLang="zh-CN" sz="3200" dirty="0" smtClean="0"/>
              <a:t>Entropy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6) Cardinality</a:t>
            </a: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Five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Implementations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Applications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496" y="1484784"/>
            <a:ext cx="8208912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1) P4Switch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2) FPGA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3) GPU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4) </a:t>
            </a:r>
            <a:r>
              <a:rPr lang="en-US" altLang="zh-CN" sz="3200" dirty="0" smtClean="0"/>
              <a:t>CPU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5) </a:t>
            </a:r>
            <a:r>
              <a:rPr lang="en-US" altLang="zh-CN" sz="3200" dirty="0" smtClean="0"/>
              <a:t>multi-core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6) OVS</a:t>
            </a:r>
            <a:r>
              <a:rPr lang="en-US" altLang="zh-CN" sz="3200" dirty="0" smtClean="0">
                <a:solidFill>
                  <a:srgbClr val="000000"/>
                </a:solidFill>
              </a:rPr>
              <a:t>	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SIX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Experimental results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(Setup)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341" y="1052736"/>
            <a:ext cx="1209667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Traces: CAIDA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</a:p>
          <a:p>
            <a:pPr lvl="1">
              <a:spcAft>
                <a:spcPts val="800"/>
              </a:spcAft>
            </a:pP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Metrics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	ARE</a:t>
            </a:r>
            <a:r>
              <a:rPr lang="en-US" altLang="zh-CN" sz="3200" dirty="0" smtClean="0">
                <a:solidFill>
                  <a:srgbClr val="000000"/>
                </a:solidFill>
              </a:rPr>
              <a:t>, AAE</a:t>
            </a:r>
            <a:r>
              <a:rPr lang="en-US" altLang="zh-CN" sz="3200" dirty="0">
                <a:solidFill>
                  <a:srgbClr val="000000"/>
                </a:solidFill>
              </a:rPr>
              <a:t>, </a:t>
            </a:r>
            <a:r>
              <a:rPr lang="en-US" altLang="zh-CN" sz="3200" dirty="0" smtClean="0">
                <a:solidFill>
                  <a:srgbClr val="000000"/>
                </a:solidFill>
              </a:rPr>
              <a:t>WMRE, RE, F1Score, </a:t>
            </a:r>
            <a:r>
              <a:rPr lang="en-US" altLang="zh-CN" sz="3200" dirty="0">
                <a:solidFill>
                  <a:srgbClr val="000000"/>
                </a:solidFill>
              </a:rPr>
              <a:t>Throughput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9570" y="1988840"/>
            <a:ext cx="8016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LinLibertineT"/>
              </a:rPr>
              <a:t>Trace </a:t>
            </a:r>
            <a:r>
              <a:rPr lang="en-US" altLang="zh-CN" sz="2800" dirty="0" smtClean="0">
                <a:latin typeface="LinLibertineT"/>
              </a:rPr>
              <a:t>    Date    #packets	#flows </a:t>
            </a:r>
            <a:r>
              <a:rPr lang="en-US" altLang="zh-CN" sz="2800" dirty="0">
                <a:latin typeface="LinLibertineT"/>
              </a:rPr>
              <a:t>(</a:t>
            </a:r>
            <a:r>
              <a:rPr lang="en-US" altLang="zh-CN" sz="2800" dirty="0" err="1">
                <a:latin typeface="LinLibertineT"/>
              </a:rPr>
              <a:t>SrcIP</a:t>
            </a:r>
            <a:r>
              <a:rPr lang="en-US" altLang="zh-CN" sz="2800" dirty="0">
                <a:latin typeface="LinLibertineT"/>
              </a:rPr>
              <a:t>)</a:t>
            </a:r>
          </a:p>
          <a:p>
            <a:r>
              <a:rPr lang="en-US" altLang="zh-CN" sz="2800" dirty="0">
                <a:latin typeface="LinLibertineT"/>
              </a:rPr>
              <a:t>CAIDA1 2015/02/19 1164.9M </a:t>
            </a:r>
            <a:r>
              <a:rPr lang="en-US" altLang="zh-CN" sz="2800" dirty="0" smtClean="0">
                <a:latin typeface="LinLibertineT"/>
              </a:rPr>
              <a:t>	2.6M</a:t>
            </a:r>
            <a:endParaRPr lang="en-US" altLang="zh-CN" sz="2800" dirty="0">
              <a:latin typeface="LinLibertineT"/>
            </a:endParaRPr>
          </a:p>
          <a:p>
            <a:r>
              <a:rPr lang="en-US" altLang="zh-CN" sz="2800" dirty="0">
                <a:latin typeface="LinLibertineT"/>
              </a:rPr>
              <a:t>CAIDA2 2015/05/21 1081.0M </a:t>
            </a:r>
            <a:r>
              <a:rPr lang="en-US" altLang="zh-CN" sz="2800" dirty="0" smtClean="0">
                <a:latin typeface="LinLibertineT"/>
              </a:rPr>
              <a:t>	3.9M</a:t>
            </a:r>
            <a:endParaRPr lang="en-US" altLang="zh-CN" sz="2800" dirty="0">
              <a:latin typeface="LinLibertineT"/>
            </a:endParaRPr>
          </a:p>
          <a:p>
            <a:r>
              <a:rPr lang="en-US" altLang="zh-CN" sz="2800" dirty="0">
                <a:latin typeface="LinLibertineT"/>
              </a:rPr>
              <a:t>CAIDA3 2016/01/21 1835.1M </a:t>
            </a:r>
            <a:r>
              <a:rPr lang="en-US" altLang="zh-CN" sz="2800" dirty="0" smtClean="0">
                <a:latin typeface="LinLibertineT"/>
              </a:rPr>
              <a:t>	8.9M</a:t>
            </a:r>
            <a:endParaRPr lang="en-US" altLang="zh-CN" sz="2800" dirty="0">
              <a:latin typeface="LinLibertineT"/>
            </a:endParaRPr>
          </a:p>
          <a:p>
            <a:r>
              <a:rPr lang="en-US" altLang="zh-CN" sz="2800" dirty="0">
                <a:latin typeface="LinLibertineT"/>
              </a:rPr>
              <a:t>CAIDA4 2016/02/18 1799.7M </a:t>
            </a:r>
            <a:r>
              <a:rPr lang="en-US" altLang="zh-CN" sz="2800" dirty="0" smtClean="0">
                <a:latin typeface="LinLibertineT"/>
              </a:rPr>
              <a:t>	8.4M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27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(Setup)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80728"/>
            <a:ext cx="120726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b="1" dirty="0" smtClean="0"/>
              <a:t>Comparisons: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1) Flow size:			</a:t>
            </a:r>
            <a:r>
              <a:rPr lang="en-US" altLang="zh-CN" sz="2800" dirty="0" smtClean="0">
                <a:solidFill>
                  <a:srgbClr val="000000"/>
                </a:solidFill>
              </a:rPr>
              <a:t>CM, CU, Count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2) Heavy Hitter:		</a:t>
            </a:r>
            <a:r>
              <a:rPr lang="en-US" altLang="zh-CN" sz="2800" dirty="0">
                <a:solidFill>
                  <a:srgbClr val="000000"/>
                </a:solidFill>
              </a:rPr>
              <a:t>SS, CM/</a:t>
            </a:r>
            <a:r>
              <a:rPr lang="en-US" altLang="zh-CN" sz="2800" dirty="0" err="1">
                <a:solidFill>
                  <a:srgbClr val="000000"/>
                </a:solidFill>
              </a:rPr>
              <a:t>C+heap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UnivMon</a:t>
            </a:r>
            <a:r>
              <a:rPr lang="en-US" altLang="zh-CN" sz="2800" dirty="0">
                <a:solidFill>
                  <a:srgbClr val="000000"/>
                </a:solidFill>
              </a:rPr>
              <a:t>, Hash pipe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/>
              <a:t>3) </a:t>
            </a:r>
            <a:r>
              <a:rPr lang="en-US" altLang="zh-CN" sz="3200" dirty="0"/>
              <a:t>Heavy </a:t>
            </a:r>
            <a:r>
              <a:rPr lang="en-US" altLang="zh-CN" sz="3200" dirty="0" smtClean="0"/>
              <a:t>Change:</a:t>
            </a:r>
            <a:r>
              <a:rPr lang="en-US" altLang="zh-CN" sz="3200" dirty="0"/>
              <a:t>	</a:t>
            </a:r>
            <a:r>
              <a:rPr lang="en-US" altLang="zh-CN" sz="2800" dirty="0">
                <a:solidFill>
                  <a:srgbClr val="000000"/>
                </a:solidFill>
              </a:rPr>
              <a:t>Reversible sketch, </a:t>
            </a:r>
            <a:r>
              <a:rPr lang="en-US" altLang="zh-CN" sz="2800" dirty="0" err="1">
                <a:solidFill>
                  <a:srgbClr val="000000"/>
                </a:solidFill>
              </a:rPr>
              <a:t>FlowRadar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UnivMon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4) </a:t>
            </a:r>
            <a:r>
              <a:rPr lang="en-US" altLang="zh-CN" sz="3200" dirty="0" smtClean="0"/>
              <a:t>Distribution:		</a:t>
            </a:r>
            <a:r>
              <a:rPr lang="en-US" altLang="zh-CN" sz="2800" dirty="0">
                <a:solidFill>
                  <a:srgbClr val="000000"/>
                </a:solidFill>
              </a:rPr>
              <a:t>MRAC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/>
              <a:t>5) </a:t>
            </a:r>
            <a:r>
              <a:rPr lang="en-US" altLang="zh-CN" sz="3200" dirty="0" smtClean="0"/>
              <a:t>Entropy:			</a:t>
            </a:r>
            <a:r>
              <a:rPr lang="en-US" altLang="zh-CN" sz="2800" dirty="0" err="1">
                <a:solidFill>
                  <a:srgbClr val="000000"/>
                </a:solidFill>
              </a:rPr>
              <a:t>UnivMon</a:t>
            </a:r>
            <a:r>
              <a:rPr lang="en-US" altLang="zh-CN" sz="2800" dirty="0">
                <a:solidFill>
                  <a:srgbClr val="000000"/>
                </a:solidFill>
              </a:rPr>
              <a:t>, Sieving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6) Cardinality:		</a:t>
            </a:r>
            <a:r>
              <a:rPr lang="en-US" altLang="zh-CN" sz="2800" dirty="0" err="1">
                <a:solidFill>
                  <a:srgbClr val="000000"/>
                </a:solidFill>
              </a:rPr>
              <a:t>UnivMon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smtClean="0">
                <a:solidFill>
                  <a:srgbClr val="000000"/>
                </a:solidFill>
              </a:rPr>
              <a:t>linear </a:t>
            </a:r>
            <a:r>
              <a:rPr lang="en-US" altLang="zh-CN" sz="2800" dirty="0">
                <a:solidFill>
                  <a:srgbClr val="000000"/>
                </a:solidFill>
              </a:rPr>
              <a:t>counting (LC)</a:t>
            </a:r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9944" y="1286999"/>
            <a:ext cx="11180672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/>
              <a:t>Measurements are </a:t>
            </a:r>
            <a:r>
              <a:rPr lang="en-US" altLang="zh-CN" sz="3200" dirty="0" smtClean="0"/>
              <a:t>important</a:t>
            </a:r>
            <a:endParaRPr lang="en-US" altLang="zh-CN" sz="3200" dirty="0"/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Network </a:t>
            </a:r>
            <a:r>
              <a:rPr lang="en-US" altLang="zh-CN" sz="3200" dirty="0">
                <a:solidFill>
                  <a:srgbClr val="000000"/>
                </a:solidFill>
              </a:rPr>
              <a:t>measurements provides indispensable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information for network </a:t>
            </a:r>
            <a:r>
              <a:rPr lang="en-US" altLang="zh-CN" sz="3200" dirty="0" smtClean="0">
                <a:solidFill>
                  <a:srgbClr val="000000"/>
                </a:solidFill>
              </a:rPr>
              <a:t>applications. 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/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Best </a:t>
            </a:r>
            <a:r>
              <a:rPr lang="en-US" altLang="zh-CN" sz="3200" dirty="0"/>
              <a:t>solution: Sketches</a:t>
            </a:r>
            <a:endParaRPr kumimoji="1" lang="en-US" altLang="zh-CN" sz="3200" dirty="0"/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1) Memory efficient</a:t>
            </a:r>
            <a:r>
              <a:rPr lang="en-US" altLang="zh-CN" sz="3200" dirty="0">
                <a:solidFill>
                  <a:srgbClr val="000000"/>
                </a:solidFill>
              </a:rPr>
              <a:t/>
            </a: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en-US" altLang="zh-CN" sz="3200" dirty="0" smtClean="0">
                <a:solidFill>
                  <a:srgbClr val="000000"/>
                </a:solidFill>
              </a:rPr>
              <a:t>    2) Constant and Fast speed</a:t>
            </a: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3) High accuracy</a:t>
            </a:r>
            <a:r>
              <a:rPr lang="en-US" altLang="zh-CN" sz="3200" dirty="0">
                <a:solidFill>
                  <a:srgbClr val="000000"/>
                </a:solidFill>
              </a:rPr>
              <a:t/>
            </a: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en-US" altLang="zh-CN" sz="3200" dirty="0">
                <a:solidFill>
                  <a:srgbClr val="000000"/>
                </a:solidFill>
              </a:rPr>
              <a:t/>
            </a:r>
            <a:br>
              <a:rPr lang="en-US" altLang="zh-CN" sz="3200" dirty="0">
                <a:solidFill>
                  <a:srgbClr val="000000"/>
                </a:solidFill>
              </a:rPr>
            </a:br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</a:t>
            </a:r>
            <a:r>
              <a:rPr lang="en-US" altLang="zh-CN" dirty="0" smtClean="0"/>
              <a:t>(Memory/Bandwidth)</a:t>
            </a:r>
            <a:endParaRPr lang="zh-CN" altLang="en-US" dirty="0"/>
          </a:p>
        </p:txBody>
      </p:sp>
      <p:pic>
        <p:nvPicPr>
          <p:cNvPr id="5" name="内容占位符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301172"/>
            <a:ext cx="5093505" cy="3820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01172"/>
            <a:ext cx="5088566" cy="38164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3592" y="5733256"/>
            <a:ext cx="7403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Memory or bandwidth needed to achieve 99% </a:t>
            </a:r>
          </a:p>
          <a:p>
            <a:r>
              <a:rPr lang="en-US" altLang="zh-CN" sz="2400" dirty="0"/>
              <a:t>precision and recall in heavy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25603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(</a:t>
            </a:r>
            <a:r>
              <a:rPr lang="en-US" altLang="zh-CN" dirty="0" err="1" smtClean="0"/>
              <a:t>Adaptivity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469151"/>
            <a:ext cx="12072664" cy="74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b="1" dirty="0" err="1"/>
              <a:t>Adaptivity</a:t>
            </a:r>
            <a:r>
              <a:rPr lang="en-US" altLang="zh-CN" sz="3200" b="1" dirty="0"/>
              <a:t> to packet rate </a:t>
            </a:r>
          </a:p>
        </p:txBody>
      </p:sp>
      <p:pic>
        <p:nvPicPr>
          <p:cNvPr id="5" name="内容占位符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537519"/>
            <a:ext cx="5760640" cy="4320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4" y="2537519"/>
            <a:ext cx="5760641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(Setup)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3" y="2193170"/>
            <a:ext cx="5360737" cy="40205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2109268"/>
            <a:ext cx="5472608" cy="41044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196752"/>
            <a:ext cx="12072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b="1" dirty="0" err="1"/>
              <a:t>Adaptivity</a:t>
            </a:r>
            <a:r>
              <a:rPr lang="en-US" altLang="zh-CN" sz="3200" b="1" dirty="0"/>
              <a:t> to </a:t>
            </a:r>
            <a:r>
              <a:rPr lang="en-US" altLang="zh-CN" sz="3200" b="1" dirty="0" smtClean="0"/>
              <a:t>flow size distribution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6191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Experiments (Processing Speed)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" y="1031139"/>
            <a:ext cx="7999525" cy="2399858"/>
          </a:xfrm>
          <a:prstGeom prst="rect">
            <a:avLst/>
          </a:prstGeom>
        </p:spPr>
      </p:pic>
      <p:pic>
        <p:nvPicPr>
          <p:cNvPr id="10" name="内容占位符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3298783"/>
            <a:ext cx="6674751" cy="200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" y="5301208"/>
            <a:ext cx="7059727" cy="13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7368" y="278936"/>
            <a:ext cx="864096" cy="1008063"/>
          </a:xfrm>
        </p:spPr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704486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Experimental </a:t>
            </a:r>
            <a:r>
              <a:rPr lang="en-US" altLang="zh-CN" dirty="0" smtClean="0">
                <a:latin typeface="+mn-ea"/>
              </a:rPr>
              <a:t>Results Summary</a:t>
            </a:r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368" y="2069777"/>
            <a:ext cx="10801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+mn-ea"/>
                <a:cs typeface="Microsoft YaHei" charset="0"/>
              </a:rPr>
              <a:t>Experiments on three typical stream processing tasks</a:t>
            </a:r>
          </a:p>
          <a:p>
            <a:endParaRPr lang="en-US" altLang="zh-CN" sz="2800" dirty="0">
              <a:solidFill>
                <a:srgbClr val="000000"/>
              </a:solidFill>
              <a:latin typeface="+mn-ea"/>
              <a:cs typeface="Microsoft YaHei" charset="0"/>
            </a:endParaRPr>
          </a:p>
          <a:p>
            <a:pPr indent="-514350">
              <a:buAutoNum type="arabicParenR"/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cs typeface="Microsoft YaHei" charset="0"/>
              </a:rPr>
              <a:t>speed improvements: 	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cs typeface="Microsoft YaHei" charset="0"/>
              </a:rPr>
              <a:t>44.6 ∼ 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45.2 times </a:t>
            </a:r>
            <a:endParaRPr lang="en-US" altLang="zh-CN" sz="2800" dirty="0">
              <a:solidFill>
                <a:srgbClr val="000000"/>
              </a:solidFill>
              <a:latin typeface="+mn-ea"/>
              <a:cs typeface="Microsoft YaHei" charset="0"/>
            </a:endParaRPr>
          </a:p>
          <a:p>
            <a:pPr indent="-514350">
              <a:buAutoNum type="arabicParenR"/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cs typeface="Microsoft YaHei" charset="0"/>
              </a:rPr>
              <a:t>accuracy improvements:	2.0 ∼ 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cs typeface="Microsoft YaHei" charset="0"/>
              </a:rPr>
              <a:t>273.7 times </a:t>
            </a:r>
          </a:p>
          <a:p>
            <a:endParaRPr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Applications for more tasks in the future work.</a:t>
            </a:r>
            <a:r>
              <a:rPr lang="en-US" altLang="zh-CN" sz="3200" dirty="0">
                <a:solidFill>
                  <a:srgbClr val="000000"/>
                </a:solidFill>
                <a:latin typeface="LinLibertineT"/>
              </a:rPr>
              <a:t/>
            </a:r>
            <a:br>
              <a:rPr lang="en-US" altLang="zh-CN" sz="3200" dirty="0">
                <a:solidFill>
                  <a:srgbClr val="000000"/>
                </a:solidFill>
                <a:latin typeface="LinLibertineT"/>
              </a:rPr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4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SEVEN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Conclusion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3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491056" cy="496824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1344" y="1340768"/>
            <a:ext cx="1207266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2800" dirty="0"/>
              <a:t>Elastic </a:t>
            </a:r>
            <a:r>
              <a:rPr lang="en-US" altLang="zh-CN" sz="2800" dirty="0"/>
              <a:t>sketch: </a:t>
            </a:r>
            <a:endParaRPr lang="en-US" altLang="zh-CN" sz="2800" dirty="0" smtClean="0"/>
          </a:p>
          <a:p>
            <a:pPr lvl="2">
              <a:lnSpc>
                <a:spcPct val="150000"/>
              </a:lnSpc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) elastic, generic, fast, and accurate </a:t>
            </a:r>
          </a:p>
          <a:p>
            <a:pPr lvl="2">
              <a:lnSpc>
                <a:spcPct val="150000"/>
              </a:lnSpc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) adaptive to traffic </a:t>
            </a:r>
            <a:r>
              <a:rPr lang="en-US" altLang="zh-CN" sz="2800" dirty="0" smtClean="0">
                <a:solidFill>
                  <a:srgbClr val="000000"/>
                </a:solidFill>
              </a:rPr>
              <a:t>characteristics</a:t>
            </a:r>
          </a:p>
          <a:p>
            <a:pPr lvl="2">
              <a:lnSpc>
                <a:spcPct val="150000"/>
              </a:lnSpc>
              <a:spcAft>
                <a:spcPts val="8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3) one </a:t>
            </a:r>
            <a:r>
              <a:rPr lang="en-US" altLang="zh-CN" sz="2800" dirty="0">
                <a:solidFill>
                  <a:srgbClr val="000000"/>
                </a:solidFill>
              </a:rPr>
              <a:t>sketch for 6 </a:t>
            </a:r>
            <a:r>
              <a:rPr lang="en-US" altLang="zh-CN" sz="2800" dirty="0" smtClean="0">
                <a:solidFill>
                  <a:srgbClr val="000000"/>
                </a:solidFill>
              </a:rPr>
              <a:t>tasks</a:t>
            </a:r>
          </a:p>
          <a:p>
            <a:pPr marL="971550" lvl="1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2800" dirty="0" smtClean="0"/>
              <a:t>Key </a:t>
            </a:r>
            <a:r>
              <a:rPr lang="en-US" altLang="zh-CN" sz="2800" dirty="0"/>
              <a:t>techniques: ostracism  and compression</a:t>
            </a:r>
          </a:p>
          <a:p>
            <a:pPr marL="971550" lvl="1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2800" dirty="0" smtClean="0"/>
              <a:t>implemented </a:t>
            </a:r>
            <a:r>
              <a:rPr lang="en-US" altLang="zh-CN" sz="2800" dirty="0"/>
              <a:t>on 6 platforms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</a:rPr>
              <a:t>P4Switch, </a:t>
            </a:r>
            <a:r>
              <a:rPr lang="en-US" altLang="zh-CN" sz="2800" dirty="0">
                <a:solidFill>
                  <a:srgbClr val="000000"/>
                </a:solidFill>
              </a:rPr>
              <a:t>FPGA, </a:t>
            </a:r>
            <a:r>
              <a:rPr lang="en-US" altLang="zh-CN" sz="2800" dirty="0" smtClean="0">
                <a:solidFill>
                  <a:srgbClr val="000000"/>
                </a:solidFill>
              </a:rPr>
              <a:t>GPU</a:t>
            </a:r>
            <a:r>
              <a:rPr lang="en-US" altLang="zh-CN" sz="2800" dirty="0">
                <a:solidFill>
                  <a:srgbClr val="000000"/>
                </a:solidFill>
              </a:rPr>
              <a:t>, CPU, multi-core CPU and </a:t>
            </a:r>
            <a:r>
              <a:rPr lang="en-US" altLang="zh-CN" sz="2800" dirty="0" smtClean="0">
                <a:solidFill>
                  <a:srgbClr val="000000"/>
                </a:solidFill>
              </a:rPr>
              <a:t>OVS	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076" y="1556792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832076" y="2979192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506599" y="3339232"/>
            <a:ext cx="10701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Source code: https://github.com/ElasticSketch/ElasticSketch</a:t>
            </a:r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Tong Yang</a:t>
            </a:r>
          </a:p>
          <a:p>
            <a:pPr algn="ctr"/>
            <a:r>
              <a:rPr lang="en-US" altLang="zh-CN" sz="2800" dirty="0" smtClean="0"/>
              <a:t>Peking University, China</a:t>
            </a:r>
          </a:p>
          <a:p>
            <a:pPr algn="ctr"/>
            <a:r>
              <a:rPr lang="en-US" altLang="zh-CN" sz="2800" dirty="0" smtClean="0"/>
              <a:t>Email: yangtongemail@gmail.com</a:t>
            </a:r>
          </a:p>
          <a:p>
            <a:pPr algn="ctr"/>
            <a:r>
              <a:rPr lang="en-US" altLang="zh-CN" sz="2800" dirty="0" smtClean="0"/>
              <a:t>Homepage</a:t>
            </a:r>
            <a:r>
              <a:rPr lang="en-US" altLang="zh-CN" sz="2800" dirty="0"/>
              <a:t>: http://net.pku.edu.cn/~yangtong/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51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9944" y="1286999"/>
            <a:ext cx="11180672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/>
              <a:t>M</a:t>
            </a:r>
            <a:r>
              <a:rPr lang="en-US" altLang="zh-CN" sz="3200" dirty="0" smtClean="0"/>
              <a:t>ost of existing solutions focus on:</a:t>
            </a:r>
            <a:endParaRPr lang="en-US" altLang="zh-CN" sz="3200" dirty="0"/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   </a:t>
            </a:r>
            <a:r>
              <a:rPr lang="en-US" altLang="zh-CN" sz="3200" dirty="0" smtClean="0">
                <a:solidFill>
                  <a:srgbClr val="000000"/>
                </a:solidFill>
              </a:rPr>
              <a:t>A </a:t>
            </a:r>
            <a:r>
              <a:rPr lang="en-US" altLang="zh-CN" sz="3200" dirty="0">
                <a:solidFill>
                  <a:srgbClr val="000000"/>
                </a:solidFill>
              </a:rPr>
              <a:t>good trade-off among 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1) memory usage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2) speed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3) accuracy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/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Recent work: </a:t>
            </a:r>
            <a:r>
              <a:rPr lang="en-US" altLang="zh-CN" sz="3200" dirty="0" err="1" smtClean="0"/>
              <a:t>UnivMon</a:t>
            </a:r>
            <a:r>
              <a:rPr lang="en-US" altLang="zh-CN" sz="3200" dirty="0" smtClean="0"/>
              <a:t> [SIGCOMM </a:t>
            </a:r>
            <a:r>
              <a:rPr lang="en-US" altLang="zh-CN" sz="3200" dirty="0" smtClean="0"/>
              <a:t>16]</a:t>
            </a:r>
            <a:endParaRPr kumimoji="1" lang="en-US" altLang="zh-CN" sz="3200" dirty="0"/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the above 3 dimensions plus</a:t>
            </a:r>
            <a:r>
              <a:rPr lang="en-US" altLang="zh-CN" sz="3200" dirty="0">
                <a:solidFill>
                  <a:srgbClr val="000000"/>
                </a:solidFill>
              </a:rPr>
              <a:t/>
            </a: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en-US" altLang="zh-CN" sz="3200" dirty="0" smtClean="0">
                <a:solidFill>
                  <a:srgbClr val="000000"/>
                </a:solidFill>
              </a:rPr>
              <a:t>    4</a:t>
            </a:r>
            <a:r>
              <a:rPr lang="en-US" altLang="zh-CN" sz="3200" dirty="0">
                <a:solidFill>
                  <a:srgbClr val="000000"/>
                </a:solidFill>
              </a:rPr>
              <a:t>) generality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9944" y="1160546"/>
            <a:ext cx="11180672" cy="56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 smtClean="0"/>
              <a:t>Our paper :</a:t>
            </a:r>
            <a:endParaRPr lang="en-US" altLang="zh-CN" sz="3200" dirty="0"/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the </a:t>
            </a:r>
            <a:r>
              <a:rPr lang="en-US" altLang="zh-CN" sz="3200" dirty="0">
                <a:solidFill>
                  <a:srgbClr val="000000"/>
                </a:solidFill>
              </a:rPr>
              <a:t>above </a:t>
            </a:r>
            <a:r>
              <a:rPr lang="en-US" altLang="zh-CN" sz="3200" dirty="0" smtClean="0">
                <a:solidFill>
                  <a:srgbClr val="000000"/>
                </a:solidFill>
              </a:rPr>
              <a:t>4 </a:t>
            </a:r>
            <a:r>
              <a:rPr lang="en-US" altLang="zh-CN" sz="3200" dirty="0">
                <a:solidFill>
                  <a:srgbClr val="000000"/>
                </a:solidFill>
              </a:rPr>
              <a:t>dimensions plus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5) </a:t>
            </a:r>
            <a:r>
              <a:rPr lang="en-US" altLang="zh-CN" sz="3200" dirty="0">
                <a:solidFill>
                  <a:srgbClr val="000000"/>
                </a:solidFill>
              </a:rPr>
              <a:t>adaptive </a:t>
            </a:r>
            <a:r>
              <a:rPr lang="en-US" altLang="zh-CN" sz="3200" dirty="0" smtClean="0">
                <a:solidFill>
                  <a:srgbClr val="000000"/>
                </a:solidFill>
              </a:rPr>
              <a:t>to </a:t>
            </a:r>
            <a:r>
              <a:rPr lang="en-US" altLang="zh-CN" sz="3200" dirty="0">
                <a:solidFill>
                  <a:srgbClr val="000000"/>
                </a:solidFill>
              </a:rPr>
              <a:t>traffic characteristics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    6) cross platform</a:t>
            </a:r>
          </a:p>
          <a:p>
            <a:pPr lvl="1"/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Measurements </a:t>
            </a:r>
            <a:r>
              <a:rPr lang="en-US" altLang="zh-CN" sz="3200" dirty="0"/>
              <a:t>are especially important when network is undergoing problems, such as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1) network congestion</a:t>
            </a: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	2) scans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3) DDoS attack</a:t>
            </a:r>
          </a:p>
          <a:p>
            <a:pPr lvl="1"/>
            <a:r>
              <a:rPr lang="en-US" altLang="zh-CN" sz="3200" dirty="0" smtClean="0"/>
              <a:t>In </a:t>
            </a:r>
            <a:r>
              <a:rPr lang="en-US" altLang="zh-CN" sz="3200" dirty="0" smtClean="0"/>
              <a:t>these cases, </a:t>
            </a:r>
            <a:r>
              <a:rPr lang="en-US" altLang="zh-CN" sz="3200" dirty="0" smtClean="0"/>
              <a:t>traffic </a:t>
            </a:r>
            <a:r>
              <a:rPr lang="en-US" altLang="zh-CN" sz="3200" dirty="0"/>
              <a:t>characteristics vary a </a:t>
            </a:r>
            <a:r>
              <a:rPr lang="en-US" altLang="zh-CN" sz="3200" dirty="0" smtClean="0"/>
              <a:t>lot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53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3656" y="1628800"/>
            <a:ext cx="111806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/>
              <a:t>traffic </a:t>
            </a:r>
            <a:r>
              <a:rPr lang="en-US" altLang="zh-CN" sz="3200" dirty="0" smtClean="0"/>
              <a:t>characteristics:</a:t>
            </a:r>
          </a:p>
          <a:p>
            <a:pPr lvl="1">
              <a:spcAft>
                <a:spcPts val="800"/>
              </a:spcAft>
            </a:pPr>
            <a:endParaRPr lang="en-US" altLang="zh-CN" sz="3200" dirty="0" smtClean="0"/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1) the available Bandwidth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2) flow size distribution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	3) packet arrival rate</a:t>
            </a:r>
          </a:p>
          <a:p>
            <a:pPr lvl="1"/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Background---Bandwidth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35360" y="1772816"/>
            <a:ext cx="8514581" cy="4328069"/>
            <a:chOff x="2405955" y="2125267"/>
            <a:chExt cx="7001739" cy="3239258"/>
          </a:xfrm>
        </p:grpSpPr>
        <p:sp>
          <p:nvSpPr>
            <p:cNvPr id="27" name="云形 26"/>
            <p:cNvSpPr/>
            <p:nvPr/>
          </p:nvSpPr>
          <p:spPr>
            <a:xfrm>
              <a:off x="2405955" y="2125267"/>
              <a:ext cx="7001739" cy="3239258"/>
            </a:xfrm>
            <a:prstGeom prst="cloud">
              <a:avLst/>
            </a:prstGeom>
            <a:noFill/>
            <a:ln w="38100">
              <a:solidFill>
                <a:srgbClr val="5B9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85595" y="2537694"/>
              <a:ext cx="1080000" cy="486000"/>
            </a:xfrm>
            <a:prstGeom prst="rect">
              <a:avLst/>
            </a:prstGeom>
            <a:noFill/>
            <a:ln w="38100">
              <a:solidFill>
                <a:srgbClr val="C0C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Measurement</a:t>
              </a:r>
              <a:r>
                <a:rPr kumimoji="1" lang="zh-CN" altLang="en-US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node</a:t>
              </a:r>
              <a:endParaRPr kumimoji="1" lang="zh-CN" altLang="en-US" dirty="0">
                <a:solidFill>
                  <a:srgbClr val="41719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19214" y="4045519"/>
              <a:ext cx="1080000" cy="486000"/>
            </a:xfrm>
            <a:prstGeom prst="rect">
              <a:avLst/>
            </a:prstGeom>
            <a:noFill/>
            <a:ln w="38100">
              <a:solidFill>
                <a:srgbClr val="C0C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Measurement</a:t>
              </a:r>
              <a:r>
                <a:rPr kumimoji="1" lang="zh-CN" altLang="en-US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node</a:t>
              </a:r>
              <a:endParaRPr kumimoji="1" lang="zh-CN" altLang="en-US" dirty="0">
                <a:solidFill>
                  <a:srgbClr val="41719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330325" y="3259535"/>
              <a:ext cx="1080000" cy="486000"/>
            </a:xfrm>
            <a:prstGeom prst="rect">
              <a:avLst/>
            </a:prstGeom>
            <a:noFill/>
            <a:ln w="38100">
              <a:solidFill>
                <a:srgbClr val="C0C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Measurement</a:t>
              </a:r>
              <a:r>
                <a:rPr kumimoji="1" lang="zh-CN" altLang="en-US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node</a:t>
              </a:r>
              <a:endParaRPr kumimoji="1" lang="zh-CN" altLang="en-US" dirty="0">
                <a:solidFill>
                  <a:srgbClr val="41719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123392" y="3536178"/>
              <a:ext cx="1414800" cy="486000"/>
            </a:xfrm>
            <a:prstGeom prst="roundRect">
              <a:avLst/>
            </a:prstGeom>
            <a:solidFill>
              <a:srgbClr val="5B9BD6"/>
            </a:solidFill>
            <a:ln w="38100">
              <a:solidFill>
                <a:srgbClr val="5B9BD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Times" charset="0"/>
                  <a:ea typeface="Times" charset="0"/>
                  <a:cs typeface="Times" charset="0"/>
                </a:rPr>
                <a:t>Collector</a:t>
              </a:r>
              <a:endParaRPr kumimoji="1"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805595" y="4709558"/>
              <a:ext cx="1080000" cy="486000"/>
            </a:xfrm>
            <a:prstGeom prst="rect">
              <a:avLst/>
            </a:prstGeom>
            <a:noFill/>
            <a:ln w="38100">
              <a:solidFill>
                <a:srgbClr val="C0C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Measurement</a:t>
              </a:r>
              <a:r>
                <a:rPr kumimoji="1" lang="zh-CN" altLang="en-US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kumimoji="1" lang="en-US" altLang="zh-CN" dirty="0">
                  <a:solidFill>
                    <a:srgbClr val="41719C"/>
                  </a:solidFill>
                  <a:latin typeface="Times" charset="0"/>
                  <a:ea typeface="Times" charset="0"/>
                  <a:cs typeface="Times" charset="0"/>
                </a:rPr>
                <a:t>node</a:t>
              </a:r>
              <a:endParaRPr kumimoji="1" lang="zh-CN" altLang="en-US" dirty="0">
                <a:solidFill>
                  <a:srgbClr val="41719C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罐形 14"/>
            <p:cNvSpPr/>
            <p:nvPr/>
          </p:nvSpPr>
          <p:spPr>
            <a:xfrm>
              <a:off x="5006279" y="2936379"/>
              <a:ext cx="828850" cy="481254"/>
            </a:xfrm>
            <a:prstGeom prst="can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罐形 15"/>
            <p:cNvSpPr/>
            <p:nvPr/>
          </p:nvSpPr>
          <p:spPr>
            <a:xfrm>
              <a:off x="5006279" y="4145120"/>
              <a:ext cx="828850" cy="481254"/>
            </a:xfrm>
            <a:prstGeom prst="can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</a:rPr>
                <a:t>Server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5" name="直线箭头连接符 35"/>
            <p:cNvCxnSpPr>
              <a:stCxn id="37" idx="3"/>
            </p:cNvCxnSpPr>
            <p:nvPr/>
          </p:nvCxnSpPr>
          <p:spPr>
            <a:xfrm flipH="1">
              <a:off x="4541488" y="3417633"/>
              <a:ext cx="879216" cy="304803"/>
            </a:xfrm>
            <a:prstGeom prst="straightConnector1">
              <a:avLst/>
            </a:prstGeom>
            <a:ln w="50800">
              <a:solidFill>
                <a:schemeClr val="accent6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6"/>
            <p:cNvCxnSpPr>
              <a:stCxn id="38" idx="1"/>
            </p:cNvCxnSpPr>
            <p:nvPr/>
          </p:nvCxnSpPr>
          <p:spPr>
            <a:xfrm flipH="1" flipV="1">
              <a:off x="4538193" y="3858221"/>
              <a:ext cx="882512" cy="28689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40"/>
            <p:cNvCxnSpPr>
              <a:stCxn id="30" idx="1"/>
              <a:endCxn id="37" idx="4"/>
            </p:cNvCxnSpPr>
            <p:nvPr/>
          </p:nvCxnSpPr>
          <p:spPr>
            <a:xfrm flipH="1">
              <a:off x="5835129" y="2780694"/>
              <a:ext cx="1050467" cy="3963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线箭头连接符 47"/>
            <p:cNvCxnSpPr>
              <a:stCxn id="32" idx="1"/>
            </p:cNvCxnSpPr>
            <p:nvPr/>
          </p:nvCxnSpPr>
          <p:spPr>
            <a:xfrm flipH="1" flipV="1">
              <a:off x="5835129" y="3272602"/>
              <a:ext cx="1495196" cy="229933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48"/>
            <p:cNvCxnSpPr>
              <a:stCxn id="36" idx="0"/>
            </p:cNvCxnSpPr>
            <p:nvPr/>
          </p:nvCxnSpPr>
          <p:spPr>
            <a:xfrm flipH="1" flipV="1">
              <a:off x="5847045" y="4475648"/>
              <a:ext cx="498551" cy="23391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50"/>
            <p:cNvCxnSpPr>
              <a:stCxn id="31" idx="1"/>
            </p:cNvCxnSpPr>
            <p:nvPr/>
          </p:nvCxnSpPr>
          <p:spPr>
            <a:xfrm flipH="1">
              <a:off x="5847045" y="4288519"/>
              <a:ext cx="872169" cy="909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7006496" y="2276275"/>
              <a:ext cx="171484" cy="1699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301750" y="3056652"/>
              <a:ext cx="171484" cy="1699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14112" y="3829522"/>
              <a:ext cx="171484" cy="1699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411243" y="4475649"/>
              <a:ext cx="171484" cy="1699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699493" y="2763981"/>
              <a:ext cx="171484" cy="1699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049911" y="19188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718196" y="24595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Merging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565918" y="32747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Merging</a:t>
            </a:r>
            <a:endParaRPr lang="zh-CN" altLang="en-US" dirty="0"/>
          </a:p>
        </p:txBody>
      </p:sp>
      <p:cxnSp>
        <p:nvCxnSpPr>
          <p:cNvPr id="56" name="Straight Connector 13"/>
          <p:cNvCxnSpPr/>
          <p:nvPr/>
        </p:nvCxnSpPr>
        <p:spPr>
          <a:xfrm>
            <a:off x="9192344" y="1637442"/>
            <a:ext cx="0" cy="489654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768408" y="163480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Naïve Solutions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58" name="矩形 57"/>
          <p:cNvSpPr/>
          <p:nvPr/>
        </p:nvSpPr>
        <p:spPr>
          <a:xfrm>
            <a:off x="9912424" y="2383324"/>
            <a:ext cx="1728192" cy="27107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298592" y="2825568"/>
            <a:ext cx="1008112" cy="27107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488488" y="3267812"/>
            <a:ext cx="638505" cy="27107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667229" y="3700042"/>
            <a:ext cx="288032" cy="27107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940858" y="443711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Our Solutions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63" name="矩形 62"/>
          <p:cNvSpPr/>
          <p:nvPr/>
        </p:nvSpPr>
        <p:spPr>
          <a:xfrm>
            <a:off x="9912424" y="4951839"/>
            <a:ext cx="1728192" cy="271077"/>
          </a:xfrm>
          <a:prstGeom prst="rect">
            <a:avLst/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>
            <a:off x="10653012" y="5356066"/>
            <a:ext cx="195516" cy="86409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0802648" y="552962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Compress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0426047" y="6353312"/>
            <a:ext cx="638505" cy="27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250696" cy="496824"/>
          </a:xfrm>
        </p:spPr>
        <p:txBody>
          <a:bodyPr/>
          <a:lstStyle/>
          <a:p>
            <a:r>
              <a:rPr lang="en-US" altLang="zh-CN" dirty="0" smtClean="0"/>
              <a:t>Background---packet rate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59944" y="1160546"/>
            <a:ext cx="11732056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800"/>
              </a:spcAft>
            </a:pPr>
            <a:r>
              <a:rPr lang="en-US" altLang="zh-CN" sz="3200" dirty="0"/>
              <a:t>The packet rate is </a:t>
            </a:r>
            <a:endParaRPr lang="en-US" altLang="zh-CN" sz="3200" dirty="0" smtClean="0"/>
          </a:p>
          <a:p>
            <a:pPr lvl="1">
              <a:spcAft>
                <a:spcPts val="8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	1) naturally variable 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>
                <a:solidFill>
                  <a:srgbClr val="000000"/>
                </a:solidFill>
              </a:rPr>
              <a:t>	2</a:t>
            </a:r>
            <a:r>
              <a:rPr lang="en-US" altLang="zh-CN" sz="3200" dirty="0">
                <a:solidFill>
                  <a:srgbClr val="000000"/>
                </a:solidFill>
              </a:rPr>
              <a:t>) </a:t>
            </a:r>
            <a:r>
              <a:rPr lang="en-US" altLang="zh-CN" sz="3200" dirty="0" smtClean="0">
                <a:solidFill>
                  <a:srgbClr val="000000"/>
                </a:solidFill>
              </a:rPr>
              <a:t>could </a:t>
            </a:r>
            <a:r>
              <a:rPr lang="en-US" altLang="zh-CN" sz="3200" dirty="0">
                <a:solidFill>
                  <a:srgbClr val="000000"/>
                </a:solidFill>
              </a:rPr>
              <a:t>vary drastically.</a:t>
            </a:r>
          </a:p>
          <a:p>
            <a:pPr lvl="1">
              <a:spcAft>
                <a:spcPts val="800"/>
              </a:spcAft>
            </a:pPr>
            <a:r>
              <a:rPr lang="en-US" altLang="zh-CN" sz="3200" dirty="0" smtClean="0"/>
              <a:t>Existing sketches</a:t>
            </a:r>
            <a:endParaRPr lang="en-US" altLang="zh-CN" sz="3200" dirty="0"/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1) fixed speed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2) </a:t>
            </a:r>
            <a:r>
              <a:rPr lang="en-US" altLang="zh-CN" sz="3200" dirty="0" smtClean="0">
                <a:solidFill>
                  <a:srgbClr val="000000"/>
                </a:solidFill>
              </a:rPr>
              <a:t>drop packets 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     when packet </a:t>
            </a:r>
            <a:r>
              <a:rPr lang="en-US" altLang="zh-CN" sz="3200" dirty="0">
                <a:solidFill>
                  <a:srgbClr val="000000"/>
                </a:solidFill>
              </a:rPr>
              <a:t>rate </a:t>
            </a:r>
            <a:r>
              <a:rPr lang="en-US" altLang="zh-CN" sz="3200" dirty="0" smtClean="0">
                <a:solidFill>
                  <a:srgbClr val="000000"/>
                </a:solidFill>
              </a:rPr>
              <a:t>becomes </a:t>
            </a:r>
            <a:r>
              <a:rPr lang="en-US" altLang="zh-CN" sz="3200" dirty="0">
                <a:solidFill>
                  <a:srgbClr val="000000"/>
                </a:solidFill>
              </a:rPr>
              <a:t>much </a:t>
            </a:r>
            <a:r>
              <a:rPr lang="en-US" altLang="zh-CN" sz="3200" dirty="0" smtClean="0">
                <a:solidFill>
                  <a:srgbClr val="000000"/>
                </a:solidFill>
              </a:rPr>
              <a:t>higher</a:t>
            </a:r>
            <a:endParaRPr lang="en-US" altLang="zh-CN" sz="3200" dirty="0" smtClean="0"/>
          </a:p>
          <a:p>
            <a:pPr lvl="1">
              <a:spcAft>
                <a:spcPts val="800"/>
              </a:spcAft>
            </a:pPr>
            <a:r>
              <a:rPr lang="en-US" altLang="zh-CN" sz="3200" dirty="0"/>
              <a:t>Our goal: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</a:rPr>
              <a:t>1) minimize #memory </a:t>
            </a:r>
            <a:r>
              <a:rPr lang="en-US" altLang="zh-CN" sz="3200" smtClean="0">
                <a:solidFill>
                  <a:srgbClr val="000000"/>
                </a:solidFill>
              </a:rPr>
              <a:t>accesses   </a:t>
            </a:r>
            <a:r>
              <a:rPr lang="en-US" altLang="zh-CN" sz="320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	2) minimize #hash computations </a:t>
            </a:r>
            <a:r>
              <a:rPr lang="en-US" altLang="zh-CN" sz="3200" dirty="0">
                <a:solidFill>
                  <a:srgbClr val="000000"/>
                </a:solidFill>
                <a:sym typeface="Wingdings" panose="05000000000000000000" pitchFamily="2" charset="2"/>
              </a:rPr>
              <a:t> 1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13254</TotalTime>
  <Words>1972</Words>
  <Application>Microsoft Office PowerPoint</Application>
  <PresentationFormat>宽屏</PresentationFormat>
  <Paragraphs>662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LinLibertineT</vt:lpstr>
      <vt:lpstr>华文宋体</vt:lpstr>
      <vt:lpstr>华文细黑</vt:lpstr>
      <vt:lpstr>宋体</vt:lpstr>
      <vt:lpstr>微软雅黑</vt:lpstr>
      <vt:lpstr>微软雅黑</vt:lpstr>
      <vt:lpstr>Arial</vt:lpstr>
      <vt:lpstr>Arial Narrow</vt:lpstr>
      <vt:lpstr>Calibri</vt:lpstr>
      <vt:lpstr>Cambria Math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Future</cp:lastModifiedBy>
  <cp:revision>1227</cp:revision>
  <dcterms:created xsi:type="dcterms:W3CDTF">2015-05-14T07:52:23Z</dcterms:created>
  <dcterms:modified xsi:type="dcterms:W3CDTF">2018-08-03T07:53:29Z</dcterms:modified>
</cp:coreProperties>
</file>