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87" r:id="rId3"/>
    <p:sldId id="325" r:id="rId4"/>
    <p:sldId id="310" r:id="rId5"/>
    <p:sldId id="324" r:id="rId6"/>
    <p:sldId id="309" r:id="rId7"/>
    <p:sldId id="378" r:id="rId8"/>
    <p:sldId id="377" r:id="rId9"/>
    <p:sldId id="379" r:id="rId10"/>
    <p:sldId id="380" r:id="rId11"/>
    <p:sldId id="343" r:id="rId12"/>
    <p:sldId id="352" r:id="rId13"/>
    <p:sldId id="351" r:id="rId14"/>
    <p:sldId id="373" r:id="rId15"/>
    <p:sldId id="359" r:id="rId16"/>
    <p:sldId id="365" r:id="rId17"/>
    <p:sldId id="393" r:id="rId18"/>
    <p:sldId id="381" r:id="rId19"/>
    <p:sldId id="257" r:id="rId20"/>
    <p:sldId id="382" r:id="rId21"/>
    <p:sldId id="383" r:id="rId22"/>
    <p:sldId id="384" r:id="rId23"/>
    <p:sldId id="386" r:id="rId24"/>
    <p:sldId id="385" r:id="rId25"/>
    <p:sldId id="389" r:id="rId26"/>
    <p:sldId id="390" r:id="rId27"/>
    <p:sldId id="39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CB8E8-7EF0-41BA-B9DD-5FAECC6FC29E}" v="1" dt="2018-08-11T02:35:07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1" autoAdjust="0"/>
    <p:restoredTop sz="71372" autoAdjust="0"/>
  </p:normalViewPr>
  <p:slideViewPr>
    <p:cSldViewPr snapToGrid="0">
      <p:cViewPr varScale="1">
        <p:scale>
          <a:sx n="71" d="100"/>
          <a:sy n="71" d="100"/>
        </p:scale>
        <p:origin x="19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anxiong Guo" userId="5276411cffd89f01" providerId="LiveId" clId="{3A358786-5558-4231-83CD-95C86E3F5C6E}"/>
    <pc:docChg chg="delSld">
      <pc:chgData name="Chuanxiong Guo" userId="5276411cffd89f01" providerId="LiveId" clId="{3A358786-5558-4231-83CD-95C86E3F5C6E}" dt="2018-08-11T02:35:07.018" v="0" actId="2696"/>
      <pc:docMkLst>
        <pc:docMk/>
      </pc:docMkLst>
      <pc:sldChg chg="del">
        <pc:chgData name="Chuanxiong Guo" userId="5276411cffd89f01" providerId="LiveId" clId="{3A358786-5558-4231-83CD-95C86E3F5C6E}" dt="2018-08-11T02:35:07.018" v="0" actId="2696"/>
        <pc:sldMkLst>
          <pc:docMk/>
          <pc:sldMk cId="2165338596" sldId="38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igalf_microsoft_com/Documents/Ongoing%20Work/SLT%20Exec%20Charts%204-1%20version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811585422883478E-2"/>
          <c:y val="0.16218925036897813"/>
          <c:w val="0.86723564240623574"/>
          <c:h val="0.66982521142065421"/>
        </c:manualLayout>
      </c:layout>
      <c:lineChart>
        <c:grouping val="standard"/>
        <c:varyColors val="0"/>
        <c:ser>
          <c:idx val="0"/>
          <c:order val="0"/>
          <c:tx>
            <c:strRef>
              <c:f>'Self Measure'!$A$2</c:f>
              <c:strCache>
                <c:ptCount val="1"/>
                <c:pt idx="0">
                  <c:v>Avail %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'Self Measure'!$B$1:$Q$1</c:f>
              <c:strCache>
                <c:ptCount val="10"/>
                <c:pt idx="0">
                  <c:v>Aug</c:v>
                </c:pt>
                <c:pt idx="1">
                  <c:v>Sep</c:v>
                </c:pt>
                <c:pt idx="2">
                  <c:v>Oct</c:v>
                </c:pt>
                <c:pt idx="3">
                  <c:v>Nov</c:v>
                </c:pt>
                <c:pt idx="4">
                  <c:v>Dec</c:v>
                </c:pt>
                <c:pt idx="5">
                  <c:v>Jan</c:v>
                </c:pt>
                <c:pt idx="6">
                  <c:v>Feb</c:v>
                </c:pt>
                <c:pt idx="7">
                  <c:v>Mar</c:v>
                </c:pt>
                <c:pt idx="8">
                  <c:v>Apr</c:v>
                </c:pt>
                <c:pt idx="9">
                  <c:v>May</c:v>
                </c:pt>
              </c:strCache>
              <c:extLst xmlns:c15="http://schemas.microsoft.com/office/drawing/2012/chart"/>
            </c:strRef>
          </c:cat>
          <c:val>
            <c:numRef>
              <c:f>'Self Measure'!$H$2:$M$2</c:f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BDA6-4D65-B5E0-7115F6F853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7186352"/>
        <c:axId val="1247191792"/>
        <c:extLst>
          <c:ext xmlns:c15="http://schemas.microsoft.com/office/drawing/2012/chart" uri="{02D57815-91ED-43cb-92C2-25804820EDAC}">
            <c15:filteredLineSeries>
              <c15:ser>
                <c:idx val="2"/>
                <c:order val="1"/>
                <c:tx>
                  <c:strRef>
                    <c:extLst>
                      <c:ext uri="{02D57815-91ED-43cb-92C2-25804820EDAC}">
                        <c15:formulaRef>
                          <c15:sqref>'Self Measure'!$A$4</c15:sqref>
                        </c15:formulaRef>
                      </c:ext>
                    </c:extLst>
                    <c:strCache>
                      <c:ptCount val="1"/>
                      <c:pt idx="0">
                        <c:v>Avail % Planned Maintenance (Self Measured)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'Self Measure'!$B$1:$Q$1</c15:sqref>
                        </c15:formulaRef>
                      </c:ext>
                    </c:extLst>
                    <c:strCache>
                      <c:ptCount val="7"/>
                      <c:pt idx="0">
                        <c:v>Nov</c:v>
                      </c:pt>
                      <c:pt idx="1">
                        <c:v>Dec</c:v>
                      </c:pt>
                      <c:pt idx="2">
                        <c:v>Jan</c:v>
                      </c:pt>
                      <c:pt idx="3">
                        <c:v>Feb</c:v>
                      </c:pt>
                      <c:pt idx="4">
                        <c:v>Mar</c:v>
                      </c:pt>
                      <c:pt idx="5">
                        <c:v>Apr</c:v>
                      </c:pt>
                      <c:pt idx="6">
                        <c:v>May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'Self Measure'!$B$4:$M$4</c15:sqref>
                        </c15:formulaRef>
                      </c:ext>
                    </c:extLst>
                    <c:numCache>
                      <c:formatCode>0.0000%</c:formatCode>
                      <c:ptCount val="3"/>
                      <c:pt idx="0">
                        <c:v>0.99998799999999999</c:v>
                      </c:pt>
                      <c:pt idx="1">
                        <c:v>0.999977</c:v>
                      </c:pt>
                      <c:pt idx="2">
                        <c:v>0.99986600000000003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BDA6-4D65-B5E0-7115F6F85307}"/>
                  </c:ext>
                </c:extLst>
              </c15:ser>
            </c15:filteredLineSeries>
            <c15:filteredLineSeries>
              <c15:ser>
                <c:idx val="3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'Self Measure'!$A$5</c15:sqref>
                        </c15:formulaRef>
                      </c:ext>
                    </c:extLst>
                    <c:strCache>
                      <c:ptCount val="1"/>
                      <c:pt idx="0">
                        <c:v>AWS EC2 (Gartner Measured)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'Self Measure'!$B$1:$Q$1</c15:sqref>
                        </c15:formulaRef>
                      </c:ext>
                    </c:extLst>
                    <c:strCache>
                      <c:ptCount val="7"/>
                      <c:pt idx="0">
                        <c:v>Nov</c:v>
                      </c:pt>
                      <c:pt idx="1">
                        <c:v>Dec</c:v>
                      </c:pt>
                      <c:pt idx="2">
                        <c:v>Jan</c:v>
                      </c:pt>
                      <c:pt idx="3">
                        <c:v>Feb</c:v>
                      </c:pt>
                      <c:pt idx="4">
                        <c:v>Mar</c:v>
                      </c:pt>
                      <c:pt idx="5">
                        <c:v>Apr</c:v>
                      </c:pt>
                      <c:pt idx="6">
                        <c:v>May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'Self Measure'!$B$5:$Q$5</c15:sqref>
                        </c15:formulaRef>
                      </c:ext>
                    </c:extLst>
                    <c:numCache>
                      <c:formatCode>0.0000%</c:formatCode>
                      <c:ptCount val="7"/>
                      <c:pt idx="0">
                        <c:v>0.99999499999999997</c:v>
                      </c:pt>
                      <c:pt idx="1">
                        <c:v>0.99999800000000005</c:v>
                      </c:pt>
                      <c:pt idx="2">
                        <c:v>0.99999800000000005</c:v>
                      </c:pt>
                      <c:pt idx="3">
                        <c:v>1</c:v>
                      </c:pt>
                      <c:pt idx="4" formatCode="0%">
                        <c:v>1</c:v>
                      </c:pt>
                      <c:pt idx="5">
                        <c:v>1</c:v>
                      </c:pt>
                      <c:pt idx="6">
                        <c:v>0.99975999999999998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BDA6-4D65-B5E0-7115F6F85307}"/>
                  </c:ext>
                </c:extLst>
              </c15:ser>
            </c15:filteredLineSeries>
          </c:ext>
        </c:extLst>
      </c:lineChart>
      <c:catAx>
        <c:axId val="124718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191792"/>
        <c:crosses val="autoZero"/>
        <c:auto val="1"/>
        <c:lblAlgn val="ctr"/>
        <c:lblOffset val="100"/>
        <c:noMultiLvlLbl val="0"/>
      </c:catAx>
      <c:valAx>
        <c:axId val="1247191792"/>
        <c:scaling>
          <c:orientation val="minMax"/>
          <c:max val="1"/>
          <c:min val="0.9998599999999999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186352"/>
        <c:crosses val="autoZero"/>
        <c:crossBetween val="between"/>
        <c:majorUnit val="1.0000000000000004E-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4448A-845D-44AC-9144-25EA41A30D02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37A5A-8D67-41BE-9064-DA536BACC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38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Title: Toward Highly-Available Cloud Systems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Abstract: IT companies around the globe are building large-scale cloud systems to meet the demands of an increasing number of cloud computing services. These cloud systems, however, can be brought down to their knees, by a large number, sometimes high profile, incidents. These incidents reduce cloud system availability and cost companies’ money, brand reputation, and team moral. 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talk, I will present my on-going journey of building highly-available cloud systems, from measurement and monitoring, to failure localization and understanding, and to automatic mitigation and intervene. The goal of this journey is to build highly-available systems that recover from failures when they happen, and that avoid avoidable failures by learning from the past.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Brief bio: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Chuanxiong Guo is a director of the AI Lab of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Bytedance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Inc. He is currently working on data center networking and machine learning systems.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37A5A-8D67-41BE-9064-DA536BACC6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81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BFD66-B8AB-4F43-897F-EEA3C9E098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51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BFD66-B8AB-4F43-897F-EEA3C9E098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45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BFD66-B8AB-4F43-897F-EEA3C9E098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03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typically call the above failure a gray failure. But what is a gray failure? </a:t>
            </a:r>
          </a:p>
          <a:p>
            <a:r>
              <a:rPr lang="en-US" dirty="0"/>
              <a:t>Then different people may have very different views.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BFD66-B8AB-4F43-897F-EEA3C9E098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9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BFD66-B8AB-4F43-897F-EEA3C9E098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70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BFD66-B8AB-4F43-897F-EEA3C9E098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62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BFD66-B8AB-4F43-897F-EEA3C9E098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56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above observation, we further carried out a project called panorama for gray failure detection and localization.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37A5A-8D67-41BE-9064-DA536BACC6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79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 have touched gray failure, and how to take the understanding to do better detection. </a:t>
            </a:r>
          </a:p>
          <a:p>
            <a:r>
              <a:rPr lang="en-US" dirty="0"/>
              <a:t>Next, I will introduce a project that we currently are doing for automatic incident mitigation.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37A5A-8D67-41BE-9064-DA536BACC6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62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4B00D-0A06-4C6D-868F-38A5D46D3E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0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looks great,</a:t>
            </a:r>
            <a:r>
              <a:rPr lang="en-US" baseline="0" dirty="0"/>
              <a:t> but there is one big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4B00D-0A06-4C6D-868F-38A5D46D3E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9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result, five nines availability is still a challenge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ED977-0881-4EE0-AF52-8FAFC955AC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53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current incident handling is mainly a manual process. </a:t>
            </a:r>
          </a:p>
          <a:p>
            <a:r>
              <a:rPr lang="en-US" dirty="0"/>
              <a:t>We typically have dev, and ops.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4B00D-0A06-4C6D-868F-38A5D46D3E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shows my understanding of the journey of software automation.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37A5A-8D67-41BE-9064-DA536BACC6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07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37A5A-8D67-41BE-9064-DA536BACC6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97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taking a bottom up approach. </a:t>
            </a:r>
          </a:p>
          <a:p>
            <a:r>
              <a:rPr lang="en-US" dirty="0"/>
              <a:t>Started from incident detection and localization, and then took a detour, to understand the availability fundamentals, and now is working on automatic incident mitigation and resolution.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37A5A-8D67-41BE-9064-DA536BACC6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43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from gray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37A5A-8D67-41BE-9064-DA536BACC6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3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4D4B-00C7-4170-96BB-520DA4F53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30589-D0D6-46AE-A4BB-425CB5231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60E75-D107-4D27-84B7-3D15102D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F2B8-37C7-48F9-B79A-5EE743178C11}" type="datetime1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D315A-6E78-4067-ACBD-489C91BA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43DA1-5E76-4D44-9765-8955142B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5849-4F87-46FE-A710-B205DA93C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6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2381-240D-4178-8160-08A2F505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79DA5-4D64-49BF-A964-5536923CF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580F6-5389-4BEB-B8BE-0C049D8F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BBD4-97E4-45AE-8466-60371EED0863}" type="datetime1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7677C-8D51-47D4-B260-5318D524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42AF5-9E5E-4ED5-AE73-7960F584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5849-4F87-46FE-A710-B205DA93C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5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76367A-26FD-4942-9736-3CF8CA777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D2CEF-9BF9-497E-92D3-728773CAB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4EA01-156E-43F2-948C-FCA79563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68C3-B444-4A40-9CC9-ED298C6542CD}" type="datetime1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FDA70-ABEB-40C8-B4AB-E62650D1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2EE36-BF7D-4302-97F6-987A3CBF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5849-4F87-46FE-A710-B205DA93C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9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AFDB-D591-492B-BAF9-94D8ECBE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4466-E130-48E2-9418-58CD963E8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52EA1-18D8-4BD6-A29E-6CCCC8CF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F480-B919-4CF9-813D-20451ECE381E}" type="datetime1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8B23A-5BD8-4C51-9AD1-617370B1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13327-C0F7-45B1-8C26-A5B4E70E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5849-4F87-46FE-A710-B205DA93C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6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00EE-054D-4A1B-A89F-F0827FE7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E46B1-966D-4C1F-B714-3ECF1B364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24432-F1FA-4765-9ECD-876DEC26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538D-D4A4-4CD5-9C5E-3CBD6672A9B2}" type="datetime1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12F92-7B26-4945-8016-8690403E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B7449-5591-4184-9AB3-50FD3783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5849-4F87-46FE-A710-B205DA93C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042C-EA99-4AB2-9FC4-DE9BF357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BAFC7-2335-414A-8BB3-F069E8786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2C54A-DDFF-4CC3-ACD7-7284F6F8F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43347-16FB-442D-98CF-F046BF6C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53BF-C719-4473-9AD1-9E515EC9AC86}" type="datetime1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6D8F2-F28B-4207-A047-96224B7D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96E09-7D88-4E7E-A9D0-88E905CC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5849-4F87-46FE-A710-B205DA93C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DBFD9-102C-4592-BC96-563BD687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DB337-70D8-47B0-87FE-DE4580DEE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F39DD-041A-4E79-99F9-C32DBB508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70338-C43F-4B78-8FB5-171A1036C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7F67D-A056-4B17-8487-233B1B2CD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03C2F-8BFE-4671-BE76-18A0E805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48AC-3F71-4113-91FC-B59C4F3B988C}" type="datetime1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D6235-BCA5-47DF-A2B2-0D19BC48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DBD8D0-5FF5-47E3-AA79-C8162F43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5849-4F87-46FE-A710-B205DA93C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7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33DE-151E-4920-A7AC-85FB32AF3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CD358-4827-421B-AC61-E91ABB64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B23A-D5AD-43AC-B376-68F250EA93EC}" type="datetime1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F60A3-4DC4-4F53-80F2-543EEF2C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C1CEA-7D77-4D7A-B4DF-716E22C9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5849-4F87-46FE-A710-B205DA93C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3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1A738-1166-45F0-9F28-D221C1F3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D57D-548C-47EC-A419-0B7155F871FD}" type="datetime1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F3EA6-0BD0-45BD-8EB1-8C3A83636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1FB99-B412-4789-A6C5-C51BD496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5849-4F87-46FE-A710-B205DA93C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2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0CDF-DB31-4DB7-AB13-26EE27F1D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B5F00-4D78-43EF-837B-1B6059854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49122-38DD-4780-ABCA-A3D07228A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1FEB4-1840-4D1B-B5FA-211D324B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E2A2-EF1F-47CE-86D6-95976A77B34E}" type="datetime1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9F87B-3172-492E-9F62-67A0307D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8D499-689F-4DEC-877C-DC5D4871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5849-4F87-46FE-A710-B205DA93C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8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C2EA-ECC0-4534-864B-68B53FE7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9B0C6-6ADA-4403-A91A-80D872276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A8C57-84D4-4BBA-932E-F3816FA13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95156-A79C-4594-8780-022815E0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485D-FE6D-46C3-83E5-08C044EEA4C5}" type="datetime1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E51A6-EFC6-4269-9703-69ECFAE7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213C8-4453-47C3-BB29-42546DE5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5849-4F87-46FE-A710-B205DA93C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7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7D83D4-F204-47BA-B0F2-73E584CF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109E5-050B-4BC1-8B53-906071162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8906E-1741-4B13-A26F-697A87340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D5C14-83C2-4BEF-9475-6953EE12675A}" type="datetime1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7A9D2-7622-4D14-A841-8A293DFC1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DF28B-F32B-441D-B72A-4292C6983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85849-4F87-46FE-A710-B205DA93C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2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3618D-35DB-4B25-B95C-41EDBB58B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Toward Highly Available Cloud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D4242-598F-4DCA-AEF9-0A22328FD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Chuanxiong Guo</a:t>
            </a:r>
          </a:p>
          <a:p>
            <a:pPr algn="l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Bytedance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APNET 2018</a:t>
            </a:r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3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2C69D-75D4-4BDC-AF17-97A8285C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5849-4F87-46FE-A710-B205DA93C9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03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58C3-E0B4-4F60-A438-DA8E0B8209B5}"/>
              </a:ext>
            </a:extLst>
          </p:cNvPr>
          <p:cNvSpPr txBox="1">
            <a:spLocks/>
          </p:cNvSpPr>
          <p:nvPr/>
        </p:nvSpPr>
        <p:spPr>
          <a:xfrm>
            <a:off x="1224239" y="234285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Understanding Gray Failure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A23F2F-17A8-4A44-A5AA-849E6FE0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5849-4F87-46FE-A710-B205DA93C9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512" y="167233"/>
            <a:ext cx="1085522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Case study: redundancy in datacenter network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B0D4-8F14-1643-B393-AD486058FAF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756" y="3152041"/>
            <a:ext cx="644859" cy="644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006" y="3125411"/>
            <a:ext cx="644859" cy="644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756" y="4082367"/>
            <a:ext cx="644859" cy="6448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005" y="4055735"/>
            <a:ext cx="644859" cy="6448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663" y="2003558"/>
            <a:ext cx="957411" cy="5265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091" y="2003558"/>
            <a:ext cx="957411" cy="5265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207" y="2003558"/>
            <a:ext cx="957411" cy="526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374" y="1981562"/>
            <a:ext cx="957411" cy="5265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3638" y="2060184"/>
            <a:ext cx="685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749" y="3251350"/>
            <a:ext cx="154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Aggregation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1278" y="4210128"/>
            <a:ext cx="59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ToR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920" y="4992580"/>
            <a:ext cx="449996" cy="6937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481" y="4986059"/>
            <a:ext cx="449996" cy="6937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3316" y="4992580"/>
            <a:ext cx="449996" cy="69374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4943" y="4986059"/>
            <a:ext cx="449996" cy="693744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H="1">
            <a:off x="2124103" y="3620682"/>
            <a:ext cx="4950" cy="58944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078352" y="3620681"/>
            <a:ext cx="1232" cy="58944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124103" y="3645264"/>
            <a:ext cx="981730" cy="56486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129053" y="3626071"/>
            <a:ext cx="968552" cy="56936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845289" y="4575221"/>
            <a:ext cx="181020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021927" y="4575221"/>
            <a:ext cx="186736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3148179" y="4569694"/>
            <a:ext cx="186736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60267" y="4549481"/>
            <a:ext cx="181020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936" y="3176624"/>
            <a:ext cx="644859" cy="64485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186" y="3149994"/>
            <a:ext cx="644859" cy="64485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936" y="4106950"/>
            <a:ext cx="644859" cy="64485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185" y="4080318"/>
            <a:ext cx="644859" cy="64485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100" y="5017163"/>
            <a:ext cx="449996" cy="69374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661" y="5010642"/>
            <a:ext cx="449996" cy="69374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496" y="5017163"/>
            <a:ext cx="449996" cy="69374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123" y="5010642"/>
            <a:ext cx="449996" cy="693744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4732745" y="3645264"/>
            <a:ext cx="109538" cy="58944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796532" y="3645264"/>
            <a:ext cx="1232" cy="58944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732745" y="3627200"/>
            <a:ext cx="1091268" cy="60751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847233" y="3650654"/>
            <a:ext cx="968552" cy="56936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563469" y="4599804"/>
            <a:ext cx="181020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740107" y="4599804"/>
            <a:ext cx="186736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5866359" y="4594277"/>
            <a:ext cx="186736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678447" y="4574064"/>
            <a:ext cx="181020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116" y="3176624"/>
            <a:ext cx="644859" cy="64485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366" y="3149994"/>
            <a:ext cx="644859" cy="64485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116" y="4106950"/>
            <a:ext cx="644859" cy="64485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365" y="4080318"/>
            <a:ext cx="644859" cy="64485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280" y="5017163"/>
            <a:ext cx="449996" cy="69374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4841" y="5010642"/>
            <a:ext cx="449996" cy="69374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9676" y="5017163"/>
            <a:ext cx="449996" cy="69374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303" y="5010642"/>
            <a:ext cx="449996" cy="693744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 flipH="1">
            <a:off x="7560463" y="3645265"/>
            <a:ext cx="4950" cy="58944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8514712" y="3645264"/>
            <a:ext cx="1232" cy="58944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557448" y="3685007"/>
            <a:ext cx="984745" cy="54970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7565413" y="3650654"/>
            <a:ext cx="968552" cy="56936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7281649" y="4599804"/>
            <a:ext cx="181020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7458287" y="4599804"/>
            <a:ext cx="186736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8584539" y="4594277"/>
            <a:ext cx="186736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8396627" y="4574064"/>
            <a:ext cx="181020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1011" y="3203256"/>
            <a:ext cx="644859" cy="644859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261" y="3176626"/>
            <a:ext cx="644859" cy="64485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1011" y="4133582"/>
            <a:ext cx="644859" cy="64485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260" y="4106950"/>
            <a:ext cx="644859" cy="64485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2175" y="5043795"/>
            <a:ext cx="449996" cy="69374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7736" y="5037274"/>
            <a:ext cx="449996" cy="69374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2571" y="5043795"/>
            <a:ext cx="449996" cy="693744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4198" y="5037274"/>
            <a:ext cx="449996" cy="693744"/>
          </a:xfrm>
          <a:prstGeom prst="rect">
            <a:avLst/>
          </a:prstGeom>
        </p:spPr>
      </p:pic>
      <p:cxnSp>
        <p:nvCxnSpPr>
          <p:cNvPr id="68" name="Straight Connector 67"/>
          <p:cNvCxnSpPr/>
          <p:nvPr/>
        </p:nvCxnSpPr>
        <p:spPr>
          <a:xfrm flipH="1">
            <a:off x="10223358" y="3671897"/>
            <a:ext cx="4950" cy="58944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1177607" y="3671896"/>
            <a:ext cx="1232" cy="58944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0220343" y="3711639"/>
            <a:ext cx="984745" cy="54970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0228308" y="3677286"/>
            <a:ext cx="968552" cy="56936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9944544" y="4626436"/>
            <a:ext cx="181020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10121182" y="4626436"/>
            <a:ext cx="186736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1247434" y="4620909"/>
            <a:ext cx="186736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1059522" y="4579460"/>
            <a:ext cx="153045" cy="51615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2181521" y="2392592"/>
            <a:ext cx="491754" cy="91143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2177793" y="2419902"/>
            <a:ext cx="3006318" cy="87378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3241547" y="2392593"/>
            <a:ext cx="4566276" cy="90109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3241547" y="2379276"/>
            <a:ext cx="7034082" cy="92355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687368" y="2392592"/>
            <a:ext cx="2238904" cy="9426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912535" y="2419902"/>
            <a:ext cx="264030" cy="90867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5933123" y="2392592"/>
            <a:ext cx="1922619" cy="93522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5933123" y="2392592"/>
            <a:ext cx="4369271" cy="94903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732860" y="2404892"/>
            <a:ext cx="4656416" cy="97647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188248" y="2421436"/>
            <a:ext cx="2183911" cy="93350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844805" y="2408119"/>
            <a:ext cx="497107" cy="93350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8348624" y="2399052"/>
            <a:ext cx="1936168" cy="94257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782360" y="2410331"/>
            <a:ext cx="7249296" cy="9710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202576" y="2420484"/>
            <a:ext cx="4849595" cy="94707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839815" y="2394549"/>
            <a:ext cx="3166360" cy="96762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0276699" y="2411022"/>
            <a:ext cx="782823" cy="94392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Multiplication Sign 91"/>
          <p:cNvSpPr/>
          <p:nvPr/>
        </p:nvSpPr>
        <p:spPr>
          <a:xfrm>
            <a:off x="2391552" y="1700899"/>
            <a:ext cx="443553" cy="443553"/>
          </a:xfrm>
          <a:prstGeom prst="mathMultiply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457386" y="5729791"/>
            <a:ext cx="49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221100" y="572979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</p:txBody>
      </p:sp>
      <p:cxnSp>
        <p:nvCxnSpPr>
          <p:cNvPr id="97" name="Straight Connector 96"/>
          <p:cNvCxnSpPr/>
          <p:nvPr/>
        </p:nvCxnSpPr>
        <p:spPr>
          <a:xfrm flipH="1">
            <a:off x="2124105" y="3611719"/>
            <a:ext cx="4950" cy="589446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845291" y="4566258"/>
            <a:ext cx="181020" cy="494922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732747" y="3636301"/>
            <a:ext cx="109538" cy="589447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4563471" y="4590841"/>
            <a:ext cx="181020" cy="494922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2181523" y="2383629"/>
            <a:ext cx="491754" cy="911439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687370" y="2383629"/>
            <a:ext cx="2238904" cy="942622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2177612" y="2419975"/>
            <a:ext cx="3006318" cy="873787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4912354" y="2419975"/>
            <a:ext cx="264030" cy="908672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077452" y="198156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649927" y="197900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altLang="zh-CN" baseline="-25000" dirty="0"/>
              <a:t>2</a:t>
            </a:r>
            <a:endParaRPr lang="en-US" baseline="-25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511089" y="1286574"/>
            <a:ext cx="531613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increasing # of core switches helps with availability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65531" y="1691906"/>
            <a:ext cx="717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crash</a:t>
            </a:r>
          </a:p>
        </p:txBody>
      </p:sp>
    </p:spTree>
    <p:extLst>
      <p:ext uri="{BB962C8B-B14F-4D97-AF65-F5344CB8AC3E}">
        <p14:creationId xmlns:p14="http://schemas.microsoft.com/office/powerpoint/2010/main" val="147865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107" grpId="0" animBg="1"/>
      <p:bldP spid="10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251"/>
            <a:ext cx="1092599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Case study: redundancy in datacenter network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B0D4-8F14-1643-B393-AD486058FAF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756" y="3152041"/>
            <a:ext cx="644859" cy="644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006" y="3125411"/>
            <a:ext cx="644859" cy="644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756" y="4082367"/>
            <a:ext cx="644859" cy="6448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005" y="4055735"/>
            <a:ext cx="644859" cy="6448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08663" y="2003558"/>
            <a:ext cx="957411" cy="5265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091" y="2003558"/>
            <a:ext cx="957411" cy="5265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207" y="2003558"/>
            <a:ext cx="957411" cy="526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374" y="1981562"/>
            <a:ext cx="957411" cy="5265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3638" y="2060184"/>
            <a:ext cx="685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749" y="3251350"/>
            <a:ext cx="154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Aggregation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1278" y="4210128"/>
            <a:ext cx="59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ToR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920" y="4992580"/>
            <a:ext cx="449996" cy="6937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481" y="4986059"/>
            <a:ext cx="449996" cy="6937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3316" y="4992580"/>
            <a:ext cx="449996" cy="69374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4943" y="4986059"/>
            <a:ext cx="449996" cy="693744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H="1">
            <a:off x="2124103" y="3620682"/>
            <a:ext cx="4950" cy="58944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078352" y="3620681"/>
            <a:ext cx="1232" cy="58944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124103" y="3645264"/>
            <a:ext cx="981730" cy="56486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129053" y="3626071"/>
            <a:ext cx="968552" cy="56936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845289" y="4575221"/>
            <a:ext cx="181020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021927" y="4575221"/>
            <a:ext cx="186736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3148179" y="4569694"/>
            <a:ext cx="186736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60267" y="4549481"/>
            <a:ext cx="181020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315" y="3206997"/>
            <a:ext cx="644859" cy="64485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186" y="3149994"/>
            <a:ext cx="644859" cy="64485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936" y="4106950"/>
            <a:ext cx="644859" cy="64485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185" y="4080318"/>
            <a:ext cx="644859" cy="64485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100" y="5017163"/>
            <a:ext cx="449996" cy="69374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661" y="5010642"/>
            <a:ext cx="449996" cy="69374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496" y="5017163"/>
            <a:ext cx="449996" cy="69374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123" y="5010642"/>
            <a:ext cx="449996" cy="693744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4732745" y="3645264"/>
            <a:ext cx="109538" cy="58944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796532" y="3645264"/>
            <a:ext cx="1232" cy="58944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732745" y="3627200"/>
            <a:ext cx="1091268" cy="60751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847233" y="3650654"/>
            <a:ext cx="968552" cy="56936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563469" y="4599804"/>
            <a:ext cx="181020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740107" y="4599804"/>
            <a:ext cx="186736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5866359" y="4594277"/>
            <a:ext cx="186736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678447" y="4574064"/>
            <a:ext cx="181020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116" y="3176624"/>
            <a:ext cx="644859" cy="64485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366" y="3149994"/>
            <a:ext cx="644859" cy="64485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116" y="4106950"/>
            <a:ext cx="644859" cy="64485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365" y="4080318"/>
            <a:ext cx="644859" cy="64485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280" y="5017163"/>
            <a:ext cx="449996" cy="69374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4841" y="5010642"/>
            <a:ext cx="449996" cy="69374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9676" y="5017163"/>
            <a:ext cx="449996" cy="69374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303" y="5010642"/>
            <a:ext cx="449996" cy="693744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 flipH="1">
            <a:off x="7560463" y="3645265"/>
            <a:ext cx="4950" cy="58944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8514712" y="3645264"/>
            <a:ext cx="1232" cy="58944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557448" y="3685007"/>
            <a:ext cx="984745" cy="54970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7565413" y="3650654"/>
            <a:ext cx="968552" cy="56936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7281649" y="4599804"/>
            <a:ext cx="181020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7458287" y="4599804"/>
            <a:ext cx="186736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8584539" y="4594277"/>
            <a:ext cx="186736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8396627" y="4574064"/>
            <a:ext cx="181020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1011" y="3203256"/>
            <a:ext cx="644859" cy="644859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261" y="3176626"/>
            <a:ext cx="644859" cy="64485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1011" y="4133582"/>
            <a:ext cx="644859" cy="64485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260" y="4106950"/>
            <a:ext cx="644859" cy="64485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2175" y="5043795"/>
            <a:ext cx="449996" cy="69374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7736" y="5037274"/>
            <a:ext cx="449996" cy="69374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2571" y="5043795"/>
            <a:ext cx="449996" cy="693744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4198" y="5037274"/>
            <a:ext cx="449996" cy="693744"/>
          </a:xfrm>
          <a:prstGeom prst="rect">
            <a:avLst/>
          </a:prstGeom>
        </p:spPr>
      </p:pic>
      <p:cxnSp>
        <p:nvCxnSpPr>
          <p:cNvPr id="68" name="Straight Connector 67"/>
          <p:cNvCxnSpPr/>
          <p:nvPr/>
        </p:nvCxnSpPr>
        <p:spPr>
          <a:xfrm flipH="1">
            <a:off x="10223358" y="3671897"/>
            <a:ext cx="4950" cy="58944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1177607" y="3671896"/>
            <a:ext cx="1232" cy="58944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0220343" y="3711639"/>
            <a:ext cx="984745" cy="54970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0228308" y="3677286"/>
            <a:ext cx="968552" cy="56936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9944544" y="4626436"/>
            <a:ext cx="181020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10121182" y="4626436"/>
            <a:ext cx="186736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1247434" y="4620909"/>
            <a:ext cx="186736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1059522" y="4579460"/>
            <a:ext cx="153045" cy="51615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2181521" y="2392592"/>
            <a:ext cx="491754" cy="91143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2177793" y="2419902"/>
            <a:ext cx="3006318" cy="87378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3241547" y="2392593"/>
            <a:ext cx="4566276" cy="90109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3241547" y="2379276"/>
            <a:ext cx="7034082" cy="92355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687368" y="2392592"/>
            <a:ext cx="2238904" cy="9426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912535" y="2419902"/>
            <a:ext cx="264030" cy="90867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5933123" y="2392592"/>
            <a:ext cx="1922619" cy="93522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5933123" y="2392592"/>
            <a:ext cx="4369271" cy="94903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732860" y="2404892"/>
            <a:ext cx="4656416" cy="97647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188248" y="2421436"/>
            <a:ext cx="2183911" cy="93350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844805" y="2408119"/>
            <a:ext cx="497107" cy="93350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8348624" y="2399052"/>
            <a:ext cx="1936168" cy="94257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782360" y="2410331"/>
            <a:ext cx="7249296" cy="9710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202576" y="2420484"/>
            <a:ext cx="4849595" cy="94707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839815" y="2394549"/>
            <a:ext cx="3166360" cy="96762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0276699" y="2411022"/>
            <a:ext cx="782823" cy="94392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457386" y="5729791"/>
            <a:ext cx="49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221100" y="572979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</p:txBody>
      </p:sp>
      <p:cxnSp>
        <p:nvCxnSpPr>
          <p:cNvPr id="97" name="Straight Connector 96"/>
          <p:cNvCxnSpPr/>
          <p:nvPr/>
        </p:nvCxnSpPr>
        <p:spPr>
          <a:xfrm flipH="1">
            <a:off x="2124105" y="3611719"/>
            <a:ext cx="4950" cy="589446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845291" y="4566258"/>
            <a:ext cx="181020" cy="494922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732747" y="3636301"/>
            <a:ext cx="109538" cy="589447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4563471" y="4590841"/>
            <a:ext cx="181020" cy="494922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2181523" y="2383629"/>
            <a:ext cx="491754" cy="911439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687370" y="2383629"/>
            <a:ext cx="2238904" cy="942622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077452" y="198156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649927" y="197900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altLang="zh-CN" baseline="-25000" dirty="0"/>
              <a:t>2</a:t>
            </a:r>
            <a:endParaRPr lang="en-US" baseline="-25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22452" y="6231635"/>
            <a:ext cx="340330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Workload: single round trip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68951" y="1227105"/>
            <a:ext cx="8593620" cy="646331"/>
            <a:chOff x="2168951" y="929749"/>
            <a:chExt cx="8593620" cy="646331"/>
          </a:xfrm>
        </p:grpSpPr>
        <p:sp>
          <p:nvSpPr>
            <p:cNvPr id="107" name="TextBox 106"/>
            <p:cNvSpPr txBox="1"/>
            <p:nvPr/>
          </p:nvSpPr>
          <p:spPr>
            <a:xfrm>
              <a:off x="2168951" y="929749"/>
              <a:ext cx="8593620" cy="6463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packets will not be re-routed       application glitches or increased latency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increasing # of core switches may not affect chance of being affected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5299419" y="1123951"/>
              <a:ext cx="2540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1427072" y="1711671"/>
            <a:ext cx="8196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packet drop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023049" y="12124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11449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330" y="32810"/>
            <a:ext cx="1147157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Case study: redundancy in datacenter network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B0D4-8F14-1643-B393-AD486058FAF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756" y="3152041"/>
            <a:ext cx="644859" cy="644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006" y="3125411"/>
            <a:ext cx="644859" cy="644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756" y="4082367"/>
            <a:ext cx="644859" cy="6448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005" y="4055735"/>
            <a:ext cx="644859" cy="6448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08663" y="2003558"/>
            <a:ext cx="957411" cy="5265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091" y="2003558"/>
            <a:ext cx="957411" cy="5265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207" y="2003558"/>
            <a:ext cx="957411" cy="526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374" y="1981562"/>
            <a:ext cx="957411" cy="5265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3638" y="2060184"/>
            <a:ext cx="685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749" y="3251350"/>
            <a:ext cx="154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Aggregation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1278" y="4210128"/>
            <a:ext cx="59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ToR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920" y="4992580"/>
            <a:ext cx="449996" cy="6937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481" y="4986059"/>
            <a:ext cx="449996" cy="6937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3316" y="4992580"/>
            <a:ext cx="449996" cy="69374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4943" y="4986059"/>
            <a:ext cx="449996" cy="693744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H="1">
            <a:off x="2124103" y="3620682"/>
            <a:ext cx="4950" cy="58944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078352" y="3620681"/>
            <a:ext cx="1232" cy="58944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124103" y="3645264"/>
            <a:ext cx="981730" cy="56486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129053" y="3626071"/>
            <a:ext cx="968552" cy="569366"/>
          </a:xfrm>
          <a:prstGeom prst="line">
            <a:avLst/>
          </a:prstGeom>
          <a:ln w="28575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845289" y="4575221"/>
            <a:ext cx="181020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021927" y="4575221"/>
            <a:ext cx="186736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3148179" y="4569694"/>
            <a:ext cx="186736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60267" y="4549481"/>
            <a:ext cx="181020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936" y="3176624"/>
            <a:ext cx="644859" cy="64485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186" y="3149994"/>
            <a:ext cx="644859" cy="64485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936" y="4106950"/>
            <a:ext cx="644859" cy="64485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185" y="4080318"/>
            <a:ext cx="644859" cy="64485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100" y="5017163"/>
            <a:ext cx="449996" cy="69374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661" y="5010642"/>
            <a:ext cx="449996" cy="69374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496" y="5017163"/>
            <a:ext cx="449996" cy="69374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123" y="5010642"/>
            <a:ext cx="449996" cy="693744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4732745" y="3645264"/>
            <a:ext cx="109538" cy="58944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796532" y="3645264"/>
            <a:ext cx="1232" cy="589447"/>
          </a:xfrm>
          <a:prstGeom prst="line">
            <a:avLst/>
          </a:prstGeom>
          <a:ln w="28575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732745" y="3627200"/>
            <a:ext cx="1091268" cy="60751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847233" y="3650654"/>
            <a:ext cx="968552" cy="56936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563469" y="4599804"/>
            <a:ext cx="181020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740107" y="4599804"/>
            <a:ext cx="186736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5866359" y="4594277"/>
            <a:ext cx="186736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678447" y="4574064"/>
            <a:ext cx="181020" cy="494922"/>
          </a:xfrm>
          <a:prstGeom prst="line">
            <a:avLst/>
          </a:prstGeom>
          <a:ln w="28575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116" y="3176624"/>
            <a:ext cx="644859" cy="64485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366" y="3149994"/>
            <a:ext cx="644859" cy="64485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116" y="4106950"/>
            <a:ext cx="644859" cy="64485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365" y="4080318"/>
            <a:ext cx="644859" cy="64485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280" y="5017163"/>
            <a:ext cx="449996" cy="69374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4841" y="5010642"/>
            <a:ext cx="449996" cy="69374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9676" y="5017163"/>
            <a:ext cx="449996" cy="69374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303" y="5010642"/>
            <a:ext cx="449996" cy="693744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 flipH="1">
            <a:off x="7560463" y="3645265"/>
            <a:ext cx="4950" cy="589446"/>
          </a:xfrm>
          <a:prstGeom prst="line">
            <a:avLst/>
          </a:prstGeom>
          <a:ln w="28575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8514712" y="3645264"/>
            <a:ext cx="1232" cy="589447"/>
          </a:xfrm>
          <a:prstGeom prst="line">
            <a:avLst/>
          </a:prstGeom>
          <a:ln w="28575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557448" y="3685007"/>
            <a:ext cx="984745" cy="54970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7565413" y="3650654"/>
            <a:ext cx="968552" cy="56936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7281649" y="4599804"/>
            <a:ext cx="181020" cy="494922"/>
          </a:xfrm>
          <a:prstGeom prst="line">
            <a:avLst/>
          </a:prstGeom>
          <a:ln w="28575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7458287" y="4599804"/>
            <a:ext cx="186736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8584539" y="4594277"/>
            <a:ext cx="186736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8396627" y="4574064"/>
            <a:ext cx="181020" cy="494922"/>
          </a:xfrm>
          <a:prstGeom prst="line">
            <a:avLst/>
          </a:prstGeom>
          <a:ln w="28575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1011" y="3203256"/>
            <a:ext cx="644859" cy="644859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261" y="3176626"/>
            <a:ext cx="644859" cy="64485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1011" y="4133582"/>
            <a:ext cx="644859" cy="64485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260" y="4106950"/>
            <a:ext cx="644859" cy="64485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2175" y="5043795"/>
            <a:ext cx="449996" cy="69374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7736" y="5037274"/>
            <a:ext cx="449996" cy="69374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2571" y="5043795"/>
            <a:ext cx="449996" cy="693744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4198" y="5037274"/>
            <a:ext cx="449996" cy="693744"/>
          </a:xfrm>
          <a:prstGeom prst="rect">
            <a:avLst/>
          </a:prstGeom>
        </p:spPr>
      </p:pic>
      <p:cxnSp>
        <p:nvCxnSpPr>
          <p:cNvPr id="68" name="Straight Connector 67"/>
          <p:cNvCxnSpPr/>
          <p:nvPr/>
        </p:nvCxnSpPr>
        <p:spPr>
          <a:xfrm flipH="1">
            <a:off x="10223358" y="3671897"/>
            <a:ext cx="4950" cy="58944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1177607" y="3671896"/>
            <a:ext cx="1232" cy="58944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0220343" y="3711639"/>
            <a:ext cx="984745" cy="54970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0228308" y="3677286"/>
            <a:ext cx="968552" cy="56936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9944544" y="4626436"/>
            <a:ext cx="181020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10121182" y="4626436"/>
            <a:ext cx="186736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1247434" y="4620909"/>
            <a:ext cx="186736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1059522" y="4579460"/>
            <a:ext cx="153045" cy="51615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2181521" y="2392592"/>
            <a:ext cx="491754" cy="91143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3241547" y="2392593"/>
            <a:ext cx="4566276" cy="901096"/>
          </a:xfrm>
          <a:prstGeom prst="line">
            <a:avLst/>
          </a:prstGeom>
          <a:ln w="28575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3241547" y="2379276"/>
            <a:ext cx="7034082" cy="923554"/>
          </a:xfrm>
          <a:prstGeom prst="line">
            <a:avLst/>
          </a:prstGeom>
          <a:ln w="28575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687368" y="2392592"/>
            <a:ext cx="2238904" cy="9426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5933123" y="2392592"/>
            <a:ext cx="1922619" cy="935228"/>
          </a:xfrm>
          <a:prstGeom prst="line">
            <a:avLst/>
          </a:prstGeom>
          <a:ln w="28575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5933123" y="2392592"/>
            <a:ext cx="4369271" cy="94903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732860" y="2404892"/>
            <a:ext cx="4656416" cy="97647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188248" y="2421436"/>
            <a:ext cx="2183911" cy="933507"/>
          </a:xfrm>
          <a:prstGeom prst="line">
            <a:avLst/>
          </a:prstGeom>
          <a:ln w="28575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844805" y="2408119"/>
            <a:ext cx="497107" cy="93350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8348624" y="2399052"/>
            <a:ext cx="1936168" cy="942574"/>
          </a:xfrm>
          <a:prstGeom prst="line">
            <a:avLst/>
          </a:prstGeom>
          <a:ln w="28575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782360" y="2410331"/>
            <a:ext cx="7249296" cy="9710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202576" y="2420484"/>
            <a:ext cx="4849595" cy="94707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839815" y="2394549"/>
            <a:ext cx="3166360" cy="96762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0276699" y="2411022"/>
            <a:ext cx="782823" cy="94392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457386" y="5729791"/>
            <a:ext cx="49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221100" y="572979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</p:txBody>
      </p:sp>
      <p:cxnSp>
        <p:nvCxnSpPr>
          <p:cNvPr id="97" name="Straight Connector 96"/>
          <p:cNvCxnSpPr/>
          <p:nvPr/>
        </p:nvCxnSpPr>
        <p:spPr>
          <a:xfrm flipH="1">
            <a:off x="2124105" y="3611719"/>
            <a:ext cx="4950" cy="589446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845291" y="4566258"/>
            <a:ext cx="181020" cy="494922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732747" y="3636301"/>
            <a:ext cx="109538" cy="589447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4563471" y="4590841"/>
            <a:ext cx="181020" cy="494922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2181523" y="2383629"/>
            <a:ext cx="491754" cy="911439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687370" y="2383629"/>
            <a:ext cx="2238904" cy="942622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077452" y="198156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649927" y="197900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altLang="zh-CN" baseline="-25000" dirty="0"/>
              <a:t>2</a:t>
            </a:r>
            <a:endParaRPr lang="en-US" baseline="-25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91237" y="6157151"/>
            <a:ext cx="425960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Workload: send multiple requests</a:t>
            </a:r>
          </a:p>
          <a:p>
            <a:r>
              <a:rPr lang="en-US" b="1" dirty="0">
                <a:solidFill>
                  <a:schemeClr val="accent6"/>
                </a:solidFill>
              </a:rPr>
              <a:t>wait for all to finish (e.g., search)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313051" y="197658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781241" y="201798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391114" y="574924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911637" y="573753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cxnSp>
        <p:nvCxnSpPr>
          <p:cNvPr id="115" name="Straight Connector 114"/>
          <p:cNvCxnSpPr/>
          <p:nvPr/>
        </p:nvCxnSpPr>
        <p:spPr>
          <a:xfrm flipH="1">
            <a:off x="2177793" y="2419902"/>
            <a:ext cx="3006318" cy="873787"/>
          </a:xfrm>
          <a:prstGeom prst="line">
            <a:avLst/>
          </a:prstGeom>
          <a:ln w="28575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4912535" y="2419902"/>
            <a:ext cx="264030" cy="90867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8023034" y="57492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2628308" y="885579"/>
            <a:ext cx="7509621" cy="923330"/>
            <a:chOff x="2628308" y="885579"/>
            <a:chExt cx="7509621" cy="923330"/>
          </a:xfrm>
        </p:grpSpPr>
        <p:sp>
          <p:nvSpPr>
            <p:cNvPr id="107" name="TextBox 106"/>
            <p:cNvSpPr txBox="1"/>
            <p:nvPr/>
          </p:nvSpPr>
          <p:spPr>
            <a:xfrm>
              <a:off x="2628308" y="885579"/>
              <a:ext cx="7509621" cy="9233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high chance to involve every core switches for each front-end request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gray failure at </a:t>
              </a:r>
              <a:r>
                <a:rPr lang="en-US" i="1" dirty="0"/>
                <a:t>any</a:t>
              </a:r>
              <a:r>
                <a:rPr lang="en-US" dirty="0"/>
                <a:t> core switch will cause delay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more core switches        worse tail latencies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>
              <a:off x="4911113" y="1638967"/>
              <a:ext cx="2540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3963" y="1396085"/>
                <a:ext cx="1518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963" y="1396085"/>
                <a:ext cx="151830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/>
          <p:cNvSpPr txBox="1"/>
          <p:nvPr/>
        </p:nvSpPr>
        <p:spPr>
          <a:xfrm>
            <a:off x="1427072" y="1711671"/>
            <a:ext cx="8196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packet drop</a:t>
            </a:r>
          </a:p>
        </p:txBody>
      </p:sp>
    </p:spTree>
    <p:extLst>
      <p:ext uri="{BB962C8B-B14F-4D97-AF65-F5344CB8AC3E}">
        <p14:creationId xmlns:p14="http://schemas.microsoft.com/office/powerpoint/2010/main" val="251841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many faces of gray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B0D4-8F14-1643-B393-AD486058FAF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19061" y="1285693"/>
            <a:ext cx="4731026" cy="7528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So, what is a gray failure?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26855" y="2066301"/>
            <a:ext cx="3729315" cy="562198"/>
            <a:chOff x="1826855" y="2066301"/>
            <a:chExt cx="3729315" cy="562198"/>
          </a:xfrm>
        </p:grpSpPr>
        <p:sp>
          <p:nvSpPr>
            <p:cNvPr id="7" name="TextBox 6"/>
            <p:cNvSpPr txBox="1"/>
            <p:nvPr/>
          </p:nvSpPr>
          <p:spPr>
            <a:xfrm>
              <a:off x="2295938" y="2197612"/>
              <a:ext cx="27911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 performance issue.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6855" y="2066301"/>
              <a:ext cx="469083" cy="44058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8941" y="2076078"/>
              <a:ext cx="497229" cy="467024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1826853" y="2820369"/>
            <a:ext cx="8480024" cy="1164638"/>
            <a:chOff x="1826853" y="2820369"/>
            <a:chExt cx="8480024" cy="1164638"/>
          </a:xfrm>
        </p:grpSpPr>
        <p:sp>
          <p:nvSpPr>
            <p:cNvPr id="8" name="TextBox 7"/>
            <p:cNvSpPr txBox="1"/>
            <p:nvPr/>
          </p:nvSpPr>
          <p:spPr>
            <a:xfrm>
              <a:off x="2295938" y="2877011"/>
              <a:ext cx="80109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 problem that some thinks is a failure but some thinks is not, e.g., a 2% packet loss.  The ambiguity itself defines gray failure. If everyone agrees it is a problem, it is not a gray failure.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6853" y="2820369"/>
              <a:ext cx="469083" cy="440587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16202" y="3478156"/>
              <a:ext cx="497229" cy="46702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1826854" y="4032789"/>
            <a:ext cx="8728637" cy="502704"/>
            <a:chOff x="1826854" y="4032789"/>
            <a:chExt cx="8728637" cy="502704"/>
          </a:xfrm>
        </p:grpSpPr>
        <p:sp>
          <p:nvSpPr>
            <p:cNvPr id="9" name="TextBox 8"/>
            <p:cNvSpPr txBox="1"/>
            <p:nvPr/>
          </p:nvSpPr>
          <p:spPr>
            <a:xfrm>
              <a:off x="2295938" y="4104606"/>
              <a:ext cx="785215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 Heisenbug, sometimes it occurs and sometimes it does not.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6854" y="4077754"/>
              <a:ext cx="469083" cy="440587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58262" y="4032789"/>
              <a:ext cx="497229" cy="467024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826852" y="4618242"/>
            <a:ext cx="6833861" cy="535706"/>
            <a:chOff x="1826852" y="4618242"/>
            <a:chExt cx="6833861" cy="535706"/>
          </a:xfrm>
        </p:grpSpPr>
        <p:sp>
          <p:nvSpPr>
            <p:cNvPr id="10" name="TextBox 9"/>
            <p:cNvSpPr txBox="1"/>
            <p:nvPr/>
          </p:nvSpPr>
          <p:spPr>
            <a:xfrm>
              <a:off x="2295938" y="4723061"/>
              <a:ext cx="611616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system is failing slowly, e.g., memory leak.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6852" y="4631102"/>
              <a:ext cx="469083" cy="44058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63484" y="4618242"/>
              <a:ext cx="497229" cy="467024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1826852" y="5335139"/>
            <a:ext cx="8480025" cy="1156329"/>
            <a:chOff x="1826852" y="5335139"/>
            <a:chExt cx="8480025" cy="1156329"/>
          </a:xfrm>
        </p:grpSpPr>
        <p:sp>
          <p:nvSpPr>
            <p:cNvPr id="11" name="TextBox 10"/>
            <p:cNvSpPr txBox="1"/>
            <p:nvPr/>
          </p:nvSpPr>
          <p:spPr>
            <a:xfrm>
              <a:off x="2295938" y="5383472"/>
              <a:ext cx="80109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There is an increasing number of transient errors in the system, which results in reduced system capacity even if the system still manages to continue working.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6852" y="5335139"/>
              <a:ext cx="469083" cy="440587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2013" y="5980090"/>
              <a:ext cx="497229" cy="467024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851541" y="1285692"/>
            <a:ext cx="10502900" cy="5270227"/>
          </a:xfrm>
          <a:prstGeom prst="rect">
            <a:avLst/>
          </a:prstGeom>
          <a:solidFill>
            <a:schemeClr val="lt1"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764" y="2967917"/>
            <a:ext cx="5960934" cy="145683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What is a formal way to define and study gray failure, one that potentially sheds light on how to address it?</a:t>
            </a:r>
          </a:p>
        </p:txBody>
      </p:sp>
    </p:spTree>
    <p:extLst>
      <p:ext uri="{BB962C8B-B14F-4D97-AF65-F5344CB8AC3E}">
        <p14:creationId xmlns:p14="http://schemas.microsoft.com/office/powerpoint/2010/main" val="246229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426021" y="3267667"/>
            <a:ext cx="6439544" cy="2470972"/>
            <a:chOff x="2449752" y="2672646"/>
            <a:chExt cx="6439544" cy="2614948"/>
          </a:xfrm>
        </p:grpSpPr>
        <p:sp>
          <p:nvSpPr>
            <p:cNvPr id="5" name="Rectangle 4"/>
            <p:cNvSpPr/>
            <p:nvPr/>
          </p:nvSpPr>
          <p:spPr>
            <a:xfrm>
              <a:off x="2449752" y="2672646"/>
              <a:ext cx="6439544" cy="26149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5763319" y="2815627"/>
              <a:ext cx="2589291" cy="106830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System Core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37068" y="4655257"/>
              <a:ext cx="1013989" cy="390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System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abstract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B0D4-8F14-1643-B393-AD486058FAF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65148" y="3578699"/>
            <a:ext cx="1566250" cy="74238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Observer</a:t>
            </a:r>
          </a:p>
        </p:txBody>
      </p:sp>
      <p:sp>
        <p:nvSpPr>
          <p:cNvPr id="8" name="Oval 7"/>
          <p:cNvSpPr/>
          <p:nvPr/>
        </p:nvSpPr>
        <p:spPr>
          <a:xfrm>
            <a:off x="1665148" y="4919500"/>
            <a:ext cx="1566250" cy="742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Reactor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942329" y="2138144"/>
            <a:ext cx="1091663" cy="49850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389374" y="2138144"/>
            <a:ext cx="1091663" cy="49850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836419" y="2138144"/>
            <a:ext cx="1091663" cy="49850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13" name="Straight Arrow Connector 12"/>
          <p:cNvCxnSpPr>
            <a:stCxn id="9" idx="2"/>
          </p:cNvCxnSpPr>
          <p:nvPr/>
        </p:nvCxnSpPr>
        <p:spPr>
          <a:xfrm>
            <a:off x="4488161" y="2636650"/>
            <a:ext cx="1148631" cy="78160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6" idx="0"/>
          </p:cNvCxnSpPr>
          <p:nvPr/>
        </p:nvCxnSpPr>
        <p:spPr>
          <a:xfrm>
            <a:off x="5935206" y="2636650"/>
            <a:ext cx="99028" cy="76612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339419" y="2609489"/>
            <a:ext cx="1042832" cy="79328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29169" y="3789450"/>
            <a:ext cx="1631907" cy="192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231398" y="4014154"/>
            <a:ext cx="1508190" cy="116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8" idx="0"/>
          </p:cNvCxnSpPr>
          <p:nvPr/>
        </p:nvCxnSpPr>
        <p:spPr>
          <a:xfrm>
            <a:off x="2448273" y="4321083"/>
            <a:ext cx="0" cy="598417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231398" y="4321083"/>
            <a:ext cx="1529678" cy="969609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53722" y="3448446"/>
            <a:ext cx="72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probe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25773" y="3970423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report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074643" y="3578699"/>
            <a:ext cx="3211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distributed storage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IaaS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center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66962" y="1681888"/>
            <a:ext cx="105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55344" y="1717529"/>
            <a:ext cx="1057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analytics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67278" y="1717529"/>
            <a:ext cx="164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user/operator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921757" y="219194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8333094" y="2138144"/>
            <a:ext cx="1091663" cy="49850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52338" y="1721219"/>
            <a:ext cx="101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system2</a:t>
            </a:r>
          </a:p>
        </p:txBody>
      </p:sp>
      <p:cxnSp>
        <p:nvCxnSpPr>
          <p:cNvPr id="51" name="Straight Arrow Connector 50"/>
          <p:cNvCxnSpPr>
            <a:stCxn id="45" idx="2"/>
          </p:cNvCxnSpPr>
          <p:nvPr/>
        </p:nvCxnSpPr>
        <p:spPr>
          <a:xfrm flipH="1">
            <a:off x="6736861" y="2636650"/>
            <a:ext cx="2142065" cy="76612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614353" y="6127815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Note: </a:t>
            </a:r>
            <a:r>
              <a:rPr lang="en-US" dirty="0">
                <a:solidFill>
                  <a:srgbClr val="002060"/>
                </a:solidFill>
              </a:rPr>
              <a:t>these are logical entities</a:t>
            </a:r>
          </a:p>
        </p:txBody>
      </p:sp>
    </p:spTree>
    <p:extLst>
      <p:ext uri="{BB962C8B-B14F-4D97-AF65-F5344CB8AC3E}">
        <p14:creationId xmlns:p14="http://schemas.microsoft.com/office/powerpoint/2010/main" val="68715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35" grpId="0"/>
      <p:bldP spid="36" grpId="0"/>
      <p:bldP spid="39" grpId="0"/>
      <p:bldP spid="40" grpId="0"/>
      <p:bldP spid="41" grpId="0"/>
      <p:bldP spid="43" grpId="0"/>
      <p:bldP spid="44" grpId="0"/>
      <p:bldP spid="45" grpId="0" animBg="1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886" y="-20365"/>
            <a:ext cx="10601766" cy="1085850"/>
          </a:xfrm>
        </p:spPr>
        <p:txBody>
          <a:bodyPr>
            <a:normAutofit/>
          </a:bodyPr>
          <a:lstStyle/>
          <a:p>
            <a:r>
              <a:rPr lang="en-US" dirty="0"/>
              <a:t>Gray failure trait: </a:t>
            </a:r>
            <a:r>
              <a:rPr lang="en-US" i="1" dirty="0"/>
              <a:t>differential observability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B0D4-8F14-1643-B393-AD486058FAF2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44531" y="4790141"/>
            <a:ext cx="5094276" cy="1986659"/>
            <a:chOff x="2449752" y="2672646"/>
            <a:chExt cx="6083464" cy="2614948"/>
          </a:xfrm>
        </p:grpSpPr>
        <p:sp>
          <p:nvSpPr>
            <p:cNvPr id="6" name="Rectangle 5"/>
            <p:cNvSpPr/>
            <p:nvPr/>
          </p:nvSpPr>
          <p:spPr>
            <a:xfrm>
              <a:off x="2449752" y="2672646"/>
              <a:ext cx="6083464" cy="26149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5763319" y="2815627"/>
              <a:ext cx="2589291" cy="106830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System Core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37066" y="4655258"/>
              <a:ext cx="1199413" cy="486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System</a:t>
              </a:r>
            </a:p>
          </p:txBody>
        </p:sp>
      </p:grpSp>
      <p:sp>
        <p:nvSpPr>
          <p:cNvPr id="9" name="Oval 8"/>
          <p:cNvSpPr/>
          <p:nvPr/>
        </p:nvSpPr>
        <p:spPr>
          <a:xfrm>
            <a:off x="3444775" y="5040210"/>
            <a:ext cx="1311573" cy="5968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Observer</a:t>
            </a:r>
          </a:p>
        </p:txBody>
      </p:sp>
      <p:sp>
        <p:nvSpPr>
          <p:cNvPr id="10" name="Oval 9"/>
          <p:cNvSpPr/>
          <p:nvPr/>
        </p:nvSpPr>
        <p:spPr>
          <a:xfrm>
            <a:off x="3444775" y="6118213"/>
            <a:ext cx="1311573" cy="596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Reactor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5351680" y="3882005"/>
            <a:ext cx="914156" cy="40079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sz="15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6563432" y="3882005"/>
            <a:ext cx="914156" cy="40079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sz="15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7775183" y="3882005"/>
            <a:ext cx="914156" cy="40079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sz="15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14" name="Straight Arrow Connector 13"/>
          <p:cNvCxnSpPr>
            <a:stCxn id="11" idx="2"/>
          </p:cNvCxnSpPr>
          <p:nvPr/>
        </p:nvCxnSpPr>
        <p:spPr>
          <a:xfrm>
            <a:off x="5808758" y="4282804"/>
            <a:ext cx="961860" cy="62841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  <a:endCxn id="7" idx="0"/>
          </p:cNvCxnSpPr>
          <p:nvPr/>
        </p:nvCxnSpPr>
        <p:spPr>
          <a:xfrm>
            <a:off x="7020510" y="4282804"/>
            <a:ext cx="82926" cy="61596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358997" y="4260966"/>
            <a:ext cx="873265" cy="63780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670742" y="5209654"/>
            <a:ext cx="1366554" cy="154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756349" y="5390316"/>
            <a:ext cx="1262954" cy="93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0"/>
          </p:cNvCxnSpPr>
          <p:nvPr/>
        </p:nvCxnSpPr>
        <p:spPr>
          <a:xfrm>
            <a:off x="4100562" y="5637086"/>
            <a:ext cx="0" cy="481127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756349" y="5637086"/>
            <a:ext cx="1280948" cy="779565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10001" y="4935487"/>
            <a:ext cx="604756" cy="272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probe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86597" y="5355156"/>
            <a:ext cx="627146" cy="272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report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9028494" y="3882005"/>
            <a:ext cx="914156" cy="40079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sz="15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cxnSp>
        <p:nvCxnSpPr>
          <p:cNvPr id="29" name="Straight Arrow Connector 28"/>
          <p:cNvCxnSpPr>
            <a:stCxn id="27" idx="2"/>
          </p:cNvCxnSpPr>
          <p:nvPr/>
        </p:nvCxnSpPr>
        <p:spPr>
          <a:xfrm flipH="1">
            <a:off x="7691813" y="4282804"/>
            <a:ext cx="1793759" cy="61596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43615" y="5156110"/>
            <a:ext cx="1236036" cy="296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observation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73965" y="3864749"/>
            <a:ext cx="1236036" cy="296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observation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2736235" y="1296578"/>
          <a:ext cx="6207740" cy="1920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21515">
                  <a:extLst>
                    <a:ext uri="{9D8B030D-6E8A-4147-A177-3AD203B41FA5}">
                      <a16:colId xmlns:a16="http://schemas.microsoft.com/office/drawing/2014/main" val="1387621385"/>
                    </a:ext>
                  </a:extLst>
                </a:gridCol>
                <a:gridCol w="2016978">
                  <a:extLst>
                    <a:ext uri="{9D8B030D-6E8A-4147-A177-3AD203B41FA5}">
                      <a16:colId xmlns:a16="http://schemas.microsoft.com/office/drawing/2014/main" val="3501859861"/>
                    </a:ext>
                  </a:extLst>
                </a:gridCol>
                <a:gridCol w="2069247">
                  <a:extLst>
                    <a:ext uri="{9D8B030D-6E8A-4147-A177-3AD203B41FA5}">
                      <a16:colId xmlns:a16="http://schemas.microsoft.com/office/drawing/2014/main" val="4153193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</a:t>
                      </a:r>
                      <a:r>
                        <a:rPr lang="en-US" dirty="0"/>
                        <a:t>s deem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</a:t>
                      </a:r>
                      <a:r>
                        <a:rPr lang="en-US" baseline="0" dirty="0"/>
                        <a:t> good</a:t>
                      </a:r>
                      <a:endParaRPr lang="en-US" i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</a:t>
                      </a:r>
                      <a: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/>
                        <a:t>deems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</a:t>
                      </a:r>
                      <a:r>
                        <a:rPr lang="en-US" baseline="0" dirty="0"/>
                        <a:t> bad</a:t>
                      </a:r>
                      <a:endParaRPr lang="en-US" i="1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30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observer</a:t>
                      </a:r>
                      <a:r>
                        <a:rPr lang="en-US" dirty="0"/>
                        <a:t> deems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</a:t>
                      </a:r>
                      <a:r>
                        <a:rPr lang="en-US" baseline="0" dirty="0"/>
                        <a:t> good</a:t>
                      </a:r>
                      <a:endParaRPr lang="en-US" i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91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observer</a:t>
                      </a:r>
                      <a:r>
                        <a:rPr lang="en-US" dirty="0"/>
                        <a:t> deems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</a:t>
                      </a:r>
                      <a:r>
                        <a:rPr lang="en-US" baseline="0" dirty="0"/>
                        <a:t> bad</a:t>
                      </a:r>
                      <a:endParaRPr lang="en-US" i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029908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/>
          <p:nvPr/>
        </p:nvCxnSpPr>
        <p:spPr>
          <a:xfrm flipH="1">
            <a:off x="4177266" y="4228522"/>
            <a:ext cx="1182627" cy="80971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037296" y="853770"/>
            <a:ext cx="452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96914" y="1306817"/>
            <a:ext cx="6182782" cy="76944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different entities come into different conclusions about whether a system is working or not</a:t>
            </a:r>
          </a:p>
        </p:txBody>
      </p:sp>
      <p:sp>
        <p:nvSpPr>
          <p:cNvPr id="50" name="Arrow: Left 49"/>
          <p:cNvSpPr/>
          <p:nvPr/>
        </p:nvSpPr>
        <p:spPr>
          <a:xfrm rot="21010044">
            <a:off x="8188802" y="1954667"/>
            <a:ext cx="1378255" cy="308113"/>
          </a:xfrm>
          <a:prstGeom prst="lef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662670" y="1771690"/>
            <a:ext cx="154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Gray Failure!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12379" y="208313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❶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22521" y="2068546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❷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12379" y="275877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26714" y="271396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❹</a:t>
            </a:r>
          </a:p>
        </p:txBody>
      </p:sp>
      <p:sp>
        <p:nvSpPr>
          <p:cNvPr id="57" name="Arrow: Left 56"/>
          <p:cNvSpPr/>
          <p:nvPr/>
        </p:nvSpPr>
        <p:spPr>
          <a:xfrm rot="209370">
            <a:off x="8216126" y="2732621"/>
            <a:ext cx="1359000" cy="30811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659261" y="2735686"/>
            <a:ext cx="182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Crash, fail-stop</a:t>
            </a:r>
          </a:p>
        </p:txBody>
      </p:sp>
      <p:sp>
        <p:nvSpPr>
          <p:cNvPr id="59" name="Arrow: Left 58"/>
          <p:cNvSpPr/>
          <p:nvPr/>
        </p:nvSpPr>
        <p:spPr>
          <a:xfrm rot="20581753" flipH="1">
            <a:off x="3363848" y="3135476"/>
            <a:ext cx="2017664" cy="30811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59037" y="3387171"/>
            <a:ext cx="267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Fault tolerance at play, or a false positive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100561" y="4412554"/>
            <a:ext cx="119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</a:t>
            </a:r>
          </a:p>
        </p:txBody>
      </p:sp>
      <p:sp>
        <p:nvSpPr>
          <p:cNvPr id="62" name="Arrow: Left 61"/>
          <p:cNvSpPr/>
          <p:nvPr/>
        </p:nvSpPr>
        <p:spPr>
          <a:xfrm rot="11525789">
            <a:off x="3487327" y="1837941"/>
            <a:ext cx="2024185" cy="258298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242535" y="-1672228"/>
            <a:ext cx="440014" cy="54975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93926" y="1189238"/>
            <a:ext cx="2099540" cy="242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894513" y="1222266"/>
            <a:ext cx="2399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Healthy or w/ minor latent fault</a:t>
            </a:r>
          </a:p>
        </p:txBody>
      </p:sp>
    </p:spTree>
    <p:extLst>
      <p:ext uri="{BB962C8B-B14F-4D97-AF65-F5344CB8AC3E}">
        <p14:creationId xmlns:p14="http://schemas.microsoft.com/office/powerpoint/2010/main" val="268121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49" grpId="0" animBg="1"/>
      <p:bldP spid="49" grpId="1" animBg="1"/>
      <p:bldP spid="50" grpId="0" animBg="1"/>
      <p:bldP spid="51" grpId="0"/>
      <p:bldP spid="52" grpId="0"/>
      <p:bldP spid="53" grpId="0"/>
      <p:bldP spid="54" grpId="0"/>
      <p:bldP spid="55" grpId="0"/>
      <p:bldP spid="57" grpId="0" animBg="1"/>
      <p:bldP spid="58" grpId="0"/>
      <p:bldP spid="59" grpId="0" animBg="1"/>
      <p:bldP spid="60" grpId="0"/>
      <p:bldP spid="61" grpId="0"/>
      <p:bldP spid="62" grpId="0" animBg="1"/>
      <p:bldP spid="3" grpId="0" animBg="1"/>
      <p:bldP spid="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B0D4-8F14-1643-B393-AD486058FAF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756" y="3152041"/>
            <a:ext cx="644859" cy="644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006" y="3125411"/>
            <a:ext cx="644859" cy="644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756" y="4082367"/>
            <a:ext cx="644859" cy="6448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005" y="4055735"/>
            <a:ext cx="644859" cy="6448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08663" y="2003558"/>
            <a:ext cx="957411" cy="5265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091" y="2003558"/>
            <a:ext cx="957411" cy="5265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207" y="2003558"/>
            <a:ext cx="957411" cy="526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374" y="1981562"/>
            <a:ext cx="957411" cy="5265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3638" y="2060184"/>
            <a:ext cx="685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749" y="3251350"/>
            <a:ext cx="154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Aggregation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1278" y="4210128"/>
            <a:ext cx="59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ToR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920" y="4992580"/>
            <a:ext cx="449996" cy="6937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481" y="4986059"/>
            <a:ext cx="449996" cy="6937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3316" y="4992580"/>
            <a:ext cx="449996" cy="69374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4943" y="4986059"/>
            <a:ext cx="449996" cy="693744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H="1">
            <a:off x="2124103" y="3620682"/>
            <a:ext cx="4950" cy="58944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078352" y="3620681"/>
            <a:ext cx="1232" cy="58944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124103" y="3645264"/>
            <a:ext cx="981730" cy="56486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129053" y="3626071"/>
            <a:ext cx="968552" cy="569366"/>
          </a:xfrm>
          <a:prstGeom prst="line">
            <a:avLst/>
          </a:prstGeom>
          <a:ln w="28575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845289" y="4575221"/>
            <a:ext cx="181020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021927" y="4575221"/>
            <a:ext cx="186736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3148179" y="4569694"/>
            <a:ext cx="186736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60267" y="4549481"/>
            <a:ext cx="181020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936" y="3176624"/>
            <a:ext cx="644859" cy="64485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186" y="3149994"/>
            <a:ext cx="644859" cy="64485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936" y="4106950"/>
            <a:ext cx="644859" cy="64485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185" y="4080318"/>
            <a:ext cx="644859" cy="64485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100" y="5017163"/>
            <a:ext cx="449996" cy="69374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661" y="5010642"/>
            <a:ext cx="449996" cy="69374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496" y="5017163"/>
            <a:ext cx="449996" cy="69374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123" y="5010642"/>
            <a:ext cx="449996" cy="693744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4732745" y="3645264"/>
            <a:ext cx="109538" cy="58944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796532" y="3645264"/>
            <a:ext cx="1232" cy="589447"/>
          </a:xfrm>
          <a:prstGeom prst="line">
            <a:avLst/>
          </a:prstGeom>
          <a:ln w="28575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732745" y="3627200"/>
            <a:ext cx="1091268" cy="60751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847233" y="3650654"/>
            <a:ext cx="968552" cy="56936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563469" y="4599804"/>
            <a:ext cx="181020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740107" y="4599804"/>
            <a:ext cx="186736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5866359" y="4594277"/>
            <a:ext cx="186736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678447" y="4574064"/>
            <a:ext cx="181020" cy="494922"/>
          </a:xfrm>
          <a:prstGeom prst="line">
            <a:avLst/>
          </a:prstGeom>
          <a:ln w="28575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116" y="3176624"/>
            <a:ext cx="644859" cy="64485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366" y="3149994"/>
            <a:ext cx="644859" cy="64485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116" y="4106950"/>
            <a:ext cx="644859" cy="64485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365" y="4080318"/>
            <a:ext cx="644859" cy="64485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280" y="5017163"/>
            <a:ext cx="449996" cy="69374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4841" y="5010642"/>
            <a:ext cx="449996" cy="69374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9676" y="5017163"/>
            <a:ext cx="449996" cy="69374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303" y="5010642"/>
            <a:ext cx="449996" cy="693744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 flipH="1">
            <a:off x="7560463" y="3645265"/>
            <a:ext cx="4950" cy="589446"/>
          </a:xfrm>
          <a:prstGeom prst="line">
            <a:avLst/>
          </a:prstGeom>
          <a:ln w="28575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8514712" y="3645264"/>
            <a:ext cx="1232" cy="589447"/>
          </a:xfrm>
          <a:prstGeom prst="line">
            <a:avLst/>
          </a:prstGeom>
          <a:ln w="28575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557448" y="3685007"/>
            <a:ext cx="984745" cy="54970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7565413" y="3650654"/>
            <a:ext cx="968552" cy="56936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7281649" y="4599804"/>
            <a:ext cx="181020" cy="494922"/>
          </a:xfrm>
          <a:prstGeom prst="line">
            <a:avLst/>
          </a:prstGeom>
          <a:ln w="28575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7458287" y="4599804"/>
            <a:ext cx="186736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8584539" y="4594277"/>
            <a:ext cx="186736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8396627" y="4574064"/>
            <a:ext cx="181020" cy="494922"/>
          </a:xfrm>
          <a:prstGeom prst="line">
            <a:avLst/>
          </a:prstGeom>
          <a:ln w="28575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1011" y="3203256"/>
            <a:ext cx="644859" cy="644859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261" y="3176626"/>
            <a:ext cx="644859" cy="64485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1011" y="4133582"/>
            <a:ext cx="644859" cy="64485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260" y="4106950"/>
            <a:ext cx="644859" cy="64485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2175" y="5043795"/>
            <a:ext cx="449996" cy="69374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7736" y="5037274"/>
            <a:ext cx="449996" cy="69374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2571" y="5043795"/>
            <a:ext cx="449996" cy="693744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4198" y="5037274"/>
            <a:ext cx="449996" cy="693744"/>
          </a:xfrm>
          <a:prstGeom prst="rect">
            <a:avLst/>
          </a:prstGeom>
        </p:spPr>
      </p:pic>
      <p:cxnSp>
        <p:nvCxnSpPr>
          <p:cNvPr id="68" name="Straight Connector 67"/>
          <p:cNvCxnSpPr/>
          <p:nvPr/>
        </p:nvCxnSpPr>
        <p:spPr>
          <a:xfrm flipH="1">
            <a:off x="10223358" y="3671897"/>
            <a:ext cx="4950" cy="58944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1177607" y="3671896"/>
            <a:ext cx="1232" cy="58944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0220343" y="3711639"/>
            <a:ext cx="984745" cy="54970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0228308" y="3677286"/>
            <a:ext cx="968552" cy="56936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9944544" y="4626436"/>
            <a:ext cx="181020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10121182" y="4626436"/>
            <a:ext cx="186736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1247434" y="4620909"/>
            <a:ext cx="186736" cy="4949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1059522" y="4579460"/>
            <a:ext cx="153045" cy="51615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2181521" y="2392592"/>
            <a:ext cx="491754" cy="91143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3241547" y="2392593"/>
            <a:ext cx="4566276" cy="901096"/>
          </a:xfrm>
          <a:prstGeom prst="line">
            <a:avLst/>
          </a:prstGeom>
          <a:ln w="28575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3241547" y="2379276"/>
            <a:ext cx="7034082" cy="923554"/>
          </a:xfrm>
          <a:prstGeom prst="line">
            <a:avLst/>
          </a:prstGeom>
          <a:ln w="28575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687368" y="2392592"/>
            <a:ext cx="2238904" cy="9426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5933123" y="2392592"/>
            <a:ext cx="1922619" cy="935228"/>
          </a:xfrm>
          <a:prstGeom prst="line">
            <a:avLst/>
          </a:prstGeom>
          <a:ln w="28575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5933123" y="2392592"/>
            <a:ext cx="4369271" cy="94903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732860" y="2404892"/>
            <a:ext cx="4656416" cy="97647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188248" y="2421436"/>
            <a:ext cx="2183911" cy="933507"/>
          </a:xfrm>
          <a:prstGeom prst="line">
            <a:avLst/>
          </a:prstGeom>
          <a:ln w="28575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844805" y="2408119"/>
            <a:ext cx="497107" cy="93350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8348624" y="2399052"/>
            <a:ext cx="1936168" cy="942574"/>
          </a:xfrm>
          <a:prstGeom prst="line">
            <a:avLst/>
          </a:prstGeom>
          <a:ln w="28575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782360" y="2410331"/>
            <a:ext cx="7249296" cy="9710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202576" y="2420484"/>
            <a:ext cx="4849595" cy="94707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839815" y="2394549"/>
            <a:ext cx="3166360" cy="96762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0276699" y="2411022"/>
            <a:ext cx="782823" cy="94392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457386" y="5729791"/>
            <a:ext cx="49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221100" y="572979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</p:txBody>
      </p:sp>
      <p:cxnSp>
        <p:nvCxnSpPr>
          <p:cNvPr id="97" name="Straight Connector 96"/>
          <p:cNvCxnSpPr/>
          <p:nvPr/>
        </p:nvCxnSpPr>
        <p:spPr>
          <a:xfrm flipH="1">
            <a:off x="2124105" y="3611719"/>
            <a:ext cx="4950" cy="589446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845291" y="4566258"/>
            <a:ext cx="181020" cy="49492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732747" y="3636301"/>
            <a:ext cx="109538" cy="589447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4563471" y="4590841"/>
            <a:ext cx="181020" cy="494922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2181523" y="2383629"/>
            <a:ext cx="491754" cy="911439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687370" y="2383629"/>
            <a:ext cx="2238904" cy="94262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077452" y="198156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649927" y="197900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altLang="zh-CN" baseline="-25000" dirty="0"/>
              <a:t>2</a:t>
            </a:r>
            <a:endParaRPr lang="en-US" baseline="-25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313051" y="197658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781241" y="201798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391114" y="574924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911637" y="573753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cxnSp>
        <p:nvCxnSpPr>
          <p:cNvPr id="115" name="Straight Connector 114"/>
          <p:cNvCxnSpPr/>
          <p:nvPr/>
        </p:nvCxnSpPr>
        <p:spPr>
          <a:xfrm flipH="1">
            <a:off x="2177793" y="2419902"/>
            <a:ext cx="3006318" cy="873787"/>
          </a:xfrm>
          <a:prstGeom prst="line">
            <a:avLst/>
          </a:prstGeom>
          <a:ln w="28575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4912535" y="2419902"/>
            <a:ext cx="264030" cy="90867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8023034" y="57492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651747" y="1389554"/>
                <a:ext cx="1529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747" y="1389554"/>
                <a:ext cx="1529521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/>
          <p:cNvSpPr txBox="1"/>
          <p:nvPr/>
        </p:nvSpPr>
        <p:spPr>
          <a:xfrm>
            <a:off x="1427072" y="1711671"/>
            <a:ext cx="8196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packet drop</a:t>
            </a:r>
          </a:p>
        </p:txBody>
      </p:sp>
      <p:sp>
        <p:nvSpPr>
          <p:cNvPr id="119" name="Title 1">
            <a:extLst>
              <a:ext uri="{FF2B5EF4-FFF2-40B4-BE49-F238E27FC236}">
                <a16:creationId xmlns:a16="http://schemas.microsoft.com/office/drawing/2014/main" id="{E7B2FB75-C487-4FB7-970A-FBBC458F8919}"/>
              </a:ext>
            </a:extLst>
          </p:cNvPr>
          <p:cNvSpPr txBox="1">
            <a:spLocks/>
          </p:cNvSpPr>
          <p:nvPr/>
        </p:nvSpPr>
        <p:spPr>
          <a:xfrm>
            <a:off x="838200" y="130251"/>
            <a:ext cx="109259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Recap from gray failure viewpoint</a:t>
            </a:r>
            <a:endParaRPr lang="en-US" sz="40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D12D24F-02AE-40D1-B2A2-58D81A9DBF5C}"/>
              </a:ext>
            </a:extLst>
          </p:cNvPr>
          <p:cNvSpPr txBox="1"/>
          <p:nvPr/>
        </p:nvSpPr>
        <p:spPr>
          <a:xfrm>
            <a:off x="1680907" y="2909834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-25000" dirty="0"/>
              <a:t>a1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8795D4C-7A20-45DC-89AA-E8342685C7C1}"/>
              </a:ext>
            </a:extLst>
          </p:cNvPr>
          <p:cNvCxnSpPr/>
          <p:nvPr/>
        </p:nvCxnSpPr>
        <p:spPr>
          <a:xfrm flipH="1">
            <a:off x="1977441" y="2372415"/>
            <a:ext cx="491754" cy="911439"/>
          </a:xfrm>
          <a:prstGeom prst="line">
            <a:avLst/>
          </a:prstGeom>
          <a:ln w="28575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633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58C3-E0B4-4F60-A438-DA8E0B8209B5}"/>
              </a:ext>
            </a:extLst>
          </p:cNvPr>
          <p:cNvSpPr txBox="1">
            <a:spLocks/>
          </p:cNvSpPr>
          <p:nvPr/>
        </p:nvSpPr>
        <p:spPr>
          <a:xfrm>
            <a:off x="1224239" y="234285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Panorama: Capturing In-Situ Observability for Gray Failure Detection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FEEBE1-3895-4A0D-8E1B-C1E06866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5849-4F87-46FE-A710-B205DA93C9A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76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2A05-6C3C-44C4-AFE8-33DC9802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failures were detected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AAE7F24-FDF3-414F-8600-4BCA2A7687C8}"/>
              </a:ext>
            </a:extLst>
          </p:cNvPr>
          <p:cNvSpPr/>
          <p:nvPr/>
        </p:nvSpPr>
        <p:spPr>
          <a:xfrm>
            <a:off x="4562284" y="2735630"/>
            <a:ext cx="284628" cy="1901468"/>
          </a:xfrm>
          <a:custGeom>
            <a:avLst/>
            <a:gdLst>
              <a:gd name="connsiteX0" fmla="*/ 193782 w 284628"/>
              <a:gd name="connsiteY0" fmla="*/ 0 h 1901468"/>
              <a:gd name="connsiteX1" fmla="*/ 12113 w 284628"/>
              <a:gd name="connsiteY1" fmla="*/ 242225 h 1901468"/>
              <a:gd name="connsiteX2" fmla="*/ 284617 w 284628"/>
              <a:gd name="connsiteY2" fmla="*/ 660064 h 1901468"/>
              <a:gd name="connsiteX3" fmla="*/ 2 w 284628"/>
              <a:gd name="connsiteY3" fmla="*/ 896233 h 1901468"/>
              <a:gd name="connsiteX4" fmla="*/ 278561 w 284628"/>
              <a:gd name="connsiteY4" fmla="*/ 1229293 h 1901468"/>
              <a:gd name="connsiteX5" fmla="*/ 78725 w 284628"/>
              <a:gd name="connsiteY5" fmla="*/ 1495741 h 1901468"/>
              <a:gd name="connsiteX6" fmla="*/ 90836 w 284628"/>
              <a:gd name="connsiteY6" fmla="*/ 1901468 h 190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628" h="1901468">
                <a:moveTo>
                  <a:pt x="193782" y="0"/>
                </a:moveTo>
                <a:cubicBezTo>
                  <a:pt x="95378" y="66107"/>
                  <a:pt x="-3026" y="132214"/>
                  <a:pt x="12113" y="242225"/>
                </a:cubicBezTo>
                <a:cubicBezTo>
                  <a:pt x="27252" y="352236"/>
                  <a:pt x="286636" y="551063"/>
                  <a:pt x="284617" y="660064"/>
                </a:cubicBezTo>
                <a:cubicBezTo>
                  <a:pt x="282599" y="769065"/>
                  <a:pt x="1011" y="801362"/>
                  <a:pt x="2" y="896233"/>
                </a:cubicBezTo>
                <a:cubicBezTo>
                  <a:pt x="-1007" y="991104"/>
                  <a:pt x="265441" y="1129375"/>
                  <a:pt x="278561" y="1229293"/>
                </a:cubicBezTo>
                <a:cubicBezTo>
                  <a:pt x="291682" y="1329211"/>
                  <a:pt x="110012" y="1383712"/>
                  <a:pt x="78725" y="1495741"/>
                </a:cubicBezTo>
                <a:cubicBezTo>
                  <a:pt x="47437" y="1607770"/>
                  <a:pt x="69136" y="1754619"/>
                  <a:pt x="90836" y="1901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E61A26E-1160-4565-8E8F-756DBFACB4A5}"/>
              </a:ext>
            </a:extLst>
          </p:cNvPr>
          <p:cNvSpPr/>
          <p:nvPr/>
        </p:nvSpPr>
        <p:spPr>
          <a:xfrm>
            <a:off x="6034810" y="2582221"/>
            <a:ext cx="284628" cy="1901468"/>
          </a:xfrm>
          <a:custGeom>
            <a:avLst/>
            <a:gdLst>
              <a:gd name="connsiteX0" fmla="*/ 193782 w 284628"/>
              <a:gd name="connsiteY0" fmla="*/ 0 h 1901468"/>
              <a:gd name="connsiteX1" fmla="*/ 12113 w 284628"/>
              <a:gd name="connsiteY1" fmla="*/ 242225 h 1901468"/>
              <a:gd name="connsiteX2" fmla="*/ 284617 w 284628"/>
              <a:gd name="connsiteY2" fmla="*/ 660064 h 1901468"/>
              <a:gd name="connsiteX3" fmla="*/ 2 w 284628"/>
              <a:gd name="connsiteY3" fmla="*/ 896233 h 1901468"/>
              <a:gd name="connsiteX4" fmla="*/ 278561 w 284628"/>
              <a:gd name="connsiteY4" fmla="*/ 1229293 h 1901468"/>
              <a:gd name="connsiteX5" fmla="*/ 78725 w 284628"/>
              <a:gd name="connsiteY5" fmla="*/ 1495741 h 1901468"/>
              <a:gd name="connsiteX6" fmla="*/ 90836 w 284628"/>
              <a:gd name="connsiteY6" fmla="*/ 1901468 h 190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628" h="1901468">
                <a:moveTo>
                  <a:pt x="193782" y="0"/>
                </a:moveTo>
                <a:cubicBezTo>
                  <a:pt x="95378" y="66107"/>
                  <a:pt x="-3026" y="132214"/>
                  <a:pt x="12113" y="242225"/>
                </a:cubicBezTo>
                <a:cubicBezTo>
                  <a:pt x="27252" y="352236"/>
                  <a:pt x="286636" y="551063"/>
                  <a:pt x="284617" y="660064"/>
                </a:cubicBezTo>
                <a:cubicBezTo>
                  <a:pt x="282599" y="769065"/>
                  <a:pt x="1011" y="801362"/>
                  <a:pt x="2" y="896233"/>
                </a:cubicBezTo>
                <a:cubicBezTo>
                  <a:pt x="-1007" y="991104"/>
                  <a:pt x="265441" y="1129375"/>
                  <a:pt x="278561" y="1229293"/>
                </a:cubicBezTo>
                <a:cubicBezTo>
                  <a:pt x="291682" y="1329211"/>
                  <a:pt x="110012" y="1383712"/>
                  <a:pt x="78725" y="1495741"/>
                </a:cubicBezTo>
                <a:cubicBezTo>
                  <a:pt x="47437" y="1607770"/>
                  <a:pt x="69136" y="1754619"/>
                  <a:pt x="90836" y="1901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547B3C1-8F69-4322-93B7-91F6D12720AA}"/>
              </a:ext>
            </a:extLst>
          </p:cNvPr>
          <p:cNvSpPr/>
          <p:nvPr/>
        </p:nvSpPr>
        <p:spPr>
          <a:xfrm>
            <a:off x="6657528" y="2904179"/>
            <a:ext cx="284628" cy="1901468"/>
          </a:xfrm>
          <a:custGeom>
            <a:avLst/>
            <a:gdLst>
              <a:gd name="connsiteX0" fmla="*/ 193782 w 284628"/>
              <a:gd name="connsiteY0" fmla="*/ 0 h 1901468"/>
              <a:gd name="connsiteX1" fmla="*/ 12113 w 284628"/>
              <a:gd name="connsiteY1" fmla="*/ 242225 h 1901468"/>
              <a:gd name="connsiteX2" fmla="*/ 284617 w 284628"/>
              <a:gd name="connsiteY2" fmla="*/ 660064 h 1901468"/>
              <a:gd name="connsiteX3" fmla="*/ 2 w 284628"/>
              <a:gd name="connsiteY3" fmla="*/ 896233 h 1901468"/>
              <a:gd name="connsiteX4" fmla="*/ 278561 w 284628"/>
              <a:gd name="connsiteY4" fmla="*/ 1229293 h 1901468"/>
              <a:gd name="connsiteX5" fmla="*/ 78725 w 284628"/>
              <a:gd name="connsiteY5" fmla="*/ 1495741 h 1901468"/>
              <a:gd name="connsiteX6" fmla="*/ 90836 w 284628"/>
              <a:gd name="connsiteY6" fmla="*/ 1901468 h 190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628" h="1901468">
                <a:moveTo>
                  <a:pt x="193782" y="0"/>
                </a:moveTo>
                <a:cubicBezTo>
                  <a:pt x="95378" y="66107"/>
                  <a:pt x="-3026" y="132214"/>
                  <a:pt x="12113" y="242225"/>
                </a:cubicBezTo>
                <a:cubicBezTo>
                  <a:pt x="27252" y="352236"/>
                  <a:pt x="286636" y="551063"/>
                  <a:pt x="284617" y="660064"/>
                </a:cubicBezTo>
                <a:cubicBezTo>
                  <a:pt x="282599" y="769065"/>
                  <a:pt x="1011" y="801362"/>
                  <a:pt x="2" y="896233"/>
                </a:cubicBezTo>
                <a:cubicBezTo>
                  <a:pt x="-1007" y="991104"/>
                  <a:pt x="265441" y="1129375"/>
                  <a:pt x="278561" y="1229293"/>
                </a:cubicBezTo>
                <a:cubicBezTo>
                  <a:pt x="291682" y="1329211"/>
                  <a:pt x="110012" y="1383712"/>
                  <a:pt x="78725" y="1495741"/>
                </a:cubicBezTo>
                <a:cubicBezTo>
                  <a:pt x="47437" y="1607770"/>
                  <a:pt x="69136" y="1754619"/>
                  <a:pt x="90836" y="1901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8D7ABD-CDD1-48AF-9138-3FBE04AA3719}"/>
              </a:ext>
            </a:extLst>
          </p:cNvPr>
          <p:cNvSpPr/>
          <p:nvPr/>
        </p:nvSpPr>
        <p:spPr>
          <a:xfrm>
            <a:off x="6336575" y="2735630"/>
            <a:ext cx="284628" cy="1901468"/>
          </a:xfrm>
          <a:custGeom>
            <a:avLst/>
            <a:gdLst>
              <a:gd name="connsiteX0" fmla="*/ 193782 w 284628"/>
              <a:gd name="connsiteY0" fmla="*/ 0 h 1901468"/>
              <a:gd name="connsiteX1" fmla="*/ 12113 w 284628"/>
              <a:gd name="connsiteY1" fmla="*/ 242225 h 1901468"/>
              <a:gd name="connsiteX2" fmla="*/ 284617 w 284628"/>
              <a:gd name="connsiteY2" fmla="*/ 660064 h 1901468"/>
              <a:gd name="connsiteX3" fmla="*/ 2 w 284628"/>
              <a:gd name="connsiteY3" fmla="*/ 896233 h 1901468"/>
              <a:gd name="connsiteX4" fmla="*/ 278561 w 284628"/>
              <a:gd name="connsiteY4" fmla="*/ 1229293 h 1901468"/>
              <a:gd name="connsiteX5" fmla="*/ 78725 w 284628"/>
              <a:gd name="connsiteY5" fmla="*/ 1495741 h 1901468"/>
              <a:gd name="connsiteX6" fmla="*/ 90836 w 284628"/>
              <a:gd name="connsiteY6" fmla="*/ 1901468 h 190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628" h="1901468">
                <a:moveTo>
                  <a:pt x="193782" y="0"/>
                </a:moveTo>
                <a:cubicBezTo>
                  <a:pt x="95378" y="66107"/>
                  <a:pt x="-3026" y="132214"/>
                  <a:pt x="12113" y="242225"/>
                </a:cubicBezTo>
                <a:cubicBezTo>
                  <a:pt x="27252" y="352236"/>
                  <a:pt x="286636" y="551063"/>
                  <a:pt x="284617" y="660064"/>
                </a:cubicBezTo>
                <a:cubicBezTo>
                  <a:pt x="282599" y="769065"/>
                  <a:pt x="1011" y="801362"/>
                  <a:pt x="2" y="896233"/>
                </a:cubicBezTo>
                <a:cubicBezTo>
                  <a:pt x="-1007" y="991104"/>
                  <a:pt x="265441" y="1129375"/>
                  <a:pt x="278561" y="1229293"/>
                </a:cubicBezTo>
                <a:cubicBezTo>
                  <a:pt x="291682" y="1329211"/>
                  <a:pt x="110012" y="1383712"/>
                  <a:pt x="78725" y="1495741"/>
                </a:cubicBezTo>
                <a:cubicBezTo>
                  <a:pt x="47437" y="1607770"/>
                  <a:pt x="69136" y="1754619"/>
                  <a:pt x="90836" y="1901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CD7905-CD43-4561-9C2F-A18A1E6D9185}"/>
              </a:ext>
            </a:extLst>
          </p:cNvPr>
          <p:cNvSpPr/>
          <p:nvPr/>
        </p:nvSpPr>
        <p:spPr>
          <a:xfrm>
            <a:off x="3987001" y="2251179"/>
            <a:ext cx="3524376" cy="2962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11825F-9EF7-41EF-AA65-0A8110B321DA}"/>
              </a:ext>
            </a:extLst>
          </p:cNvPr>
          <p:cNvSpPr txBox="1"/>
          <p:nvPr/>
        </p:nvSpPr>
        <p:spPr>
          <a:xfrm flipH="1">
            <a:off x="4202788" y="2397555"/>
            <a:ext cx="123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Watchdog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DA8D9A-5040-4CF7-B72D-974C3F4D3F32}"/>
              </a:ext>
            </a:extLst>
          </p:cNvPr>
          <p:cNvSpPr txBox="1"/>
          <p:nvPr/>
        </p:nvSpPr>
        <p:spPr>
          <a:xfrm>
            <a:off x="6412845" y="2347221"/>
            <a:ext cx="96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2D4100-93AB-4F4D-B022-21A3304484BA}"/>
              </a:ext>
            </a:extLst>
          </p:cNvPr>
          <p:cNvCxnSpPr>
            <a:cxnSpLocks/>
          </p:cNvCxnSpPr>
          <p:nvPr/>
        </p:nvCxnSpPr>
        <p:spPr>
          <a:xfrm>
            <a:off x="1867530" y="2979370"/>
            <a:ext cx="2585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630A7A-E185-478A-AA75-552433A9A95F}"/>
              </a:ext>
            </a:extLst>
          </p:cNvPr>
          <p:cNvSpPr txBox="1"/>
          <p:nvPr/>
        </p:nvSpPr>
        <p:spPr>
          <a:xfrm>
            <a:off x="629637" y="2904179"/>
            <a:ext cx="105814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Failure detector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C98C1FD0-1B81-4DA1-8B15-358C21296F5E}"/>
              </a:ext>
            </a:extLst>
          </p:cNvPr>
          <p:cNvSpPr/>
          <p:nvPr/>
        </p:nvSpPr>
        <p:spPr>
          <a:xfrm>
            <a:off x="2332018" y="2154290"/>
            <a:ext cx="914400" cy="612648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Are u ok?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FEC06C-BFC4-4EC3-AB6C-B5952F24DBF2}"/>
              </a:ext>
            </a:extLst>
          </p:cNvPr>
          <p:cNvCxnSpPr/>
          <p:nvPr/>
        </p:nvCxnSpPr>
        <p:spPr>
          <a:xfrm flipH="1">
            <a:off x="1909920" y="3429000"/>
            <a:ext cx="1834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4B16500C-8B82-44CA-ABE4-8333916976BF}"/>
              </a:ext>
            </a:extLst>
          </p:cNvPr>
          <p:cNvSpPr/>
          <p:nvPr/>
        </p:nvSpPr>
        <p:spPr>
          <a:xfrm>
            <a:off x="2544636" y="3550510"/>
            <a:ext cx="914400" cy="612648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4D4D85C5-B593-4E97-961E-0FC9D867B969}"/>
              </a:ext>
            </a:extLst>
          </p:cNvPr>
          <p:cNvSpPr/>
          <p:nvPr/>
        </p:nvSpPr>
        <p:spPr>
          <a:xfrm>
            <a:off x="6440032" y="3638172"/>
            <a:ext cx="706099" cy="75821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5BFEE7-8C6E-4F8A-93EC-946C3B43A108}"/>
              </a:ext>
            </a:extLst>
          </p:cNvPr>
          <p:cNvSpPr/>
          <p:nvPr/>
        </p:nvSpPr>
        <p:spPr>
          <a:xfrm>
            <a:off x="9455345" y="2241253"/>
            <a:ext cx="2361517" cy="2155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Try:</a:t>
            </a:r>
          </a:p>
          <a:p>
            <a:r>
              <a:rPr lang="en-US" dirty="0">
                <a:solidFill>
                  <a:schemeClr val="tx1"/>
                </a:solidFill>
              </a:rPr>
              <a:t> ….</a:t>
            </a:r>
          </a:p>
          <a:p>
            <a:r>
              <a:rPr lang="en-US" dirty="0">
                <a:solidFill>
                  <a:schemeClr val="tx1"/>
                </a:solidFill>
              </a:rPr>
              <a:t>Catch exception: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log_error</a:t>
            </a:r>
            <a:r>
              <a:rPr lang="en-US" dirty="0">
                <a:solidFill>
                  <a:schemeClr val="tx1"/>
                </a:solidFill>
              </a:rPr>
              <a:t>(“oops”)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C5863B-549B-43E9-96FE-C87D5B222DAC}"/>
              </a:ext>
            </a:extLst>
          </p:cNvPr>
          <p:cNvCxnSpPr/>
          <p:nvPr/>
        </p:nvCxnSpPr>
        <p:spPr>
          <a:xfrm flipH="1">
            <a:off x="7729379" y="2531887"/>
            <a:ext cx="1544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ECDC2BA6-6499-4088-BFE8-F456CC9C3B44}"/>
              </a:ext>
            </a:extLst>
          </p:cNvPr>
          <p:cNvSpPr/>
          <p:nvPr/>
        </p:nvSpPr>
        <p:spPr>
          <a:xfrm>
            <a:off x="8026161" y="1784907"/>
            <a:ext cx="914400" cy="612648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CAA1D7-6CE1-4D06-A2B5-B34CF9D1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5849-4F87-46FE-A710-B205DA93C9A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BD41-F2D4-485D-BE90-9635CD29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33AEB-7500-4C92-BE2D-DA0EBF532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Background</a:t>
            </a:r>
          </a:p>
          <a:p>
            <a:r>
              <a:rPr lang="en-US"/>
              <a:t>Gray failure understanding</a:t>
            </a:r>
          </a:p>
          <a:p>
            <a:r>
              <a:rPr lang="en-US"/>
              <a:t>Panorama: Capturing in-situ observability for gray failure detection</a:t>
            </a:r>
          </a:p>
          <a:p>
            <a:r>
              <a:rPr lang="en-US"/>
              <a:t>ByteBrain: Real-time WAN Traffic Burstiness Detection and Scheduling</a:t>
            </a:r>
          </a:p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FF949-47A4-4841-B4D7-73B59471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5849-4F87-46FE-A710-B205DA93C9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56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2A05-6C3C-44C4-AFE8-33DC9802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Panorama detects failure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E61A26E-1160-4565-8E8F-756DBFACB4A5}"/>
              </a:ext>
            </a:extLst>
          </p:cNvPr>
          <p:cNvSpPr/>
          <p:nvPr/>
        </p:nvSpPr>
        <p:spPr>
          <a:xfrm>
            <a:off x="5402449" y="3847851"/>
            <a:ext cx="284628" cy="1901468"/>
          </a:xfrm>
          <a:custGeom>
            <a:avLst/>
            <a:gdLst>
              <a:gd name="connsiteX0" fmla="*/ 193782 w 284628"/>
              <a:gd name="connsiteY0" fmla="*/ 0 h 1901468"/>
              <a:gd name="connsiteX1" fmla="*/ 12113 w 284628"/>
              <a:gd name="connsiteY1" fmla="*/ 242225 h 1901468"/>
              <a:gd name="connsiteX2" fmla="*/ 284617 w 284628"/>
              <a:gd name="connsiteY2" fmla="*/ 660064 h 1901468"/>
              <a:gd name="connsiteX3" fmla="*/ 2 w 284628"/>
              <a:gd name="connsiteY3" fmla="*/ 896233 h 1901468"/>
              <a:gd name="connsiteX4" fmla="*/ 278561 w 284628"/>
              <a:gd name="connsiteY4" fmla="*/ 1229293 h 1901468"/>
              <a:gd name="connsiteX5" fmla="*/ 78725 w 284628"/>
              <a:gd name="connsiteY5" fmla="*/ 1495741 h 1901468"/>
              <a:gd name="connsiteX6" fmla="*/ 90836 w 284628"/>
              <a:gd name="connsiteY6" fmla="*/ 1901468 h 190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628" h="1901468">
                <a:moveTo>
                  <a:pt x="193782" y="0"/>
                </a:moveTo>
                <a:cubicBezTo>
                  <a:pt x="95378" y="66107"/>
                  <a:pt x="-3026" y="132214"/>
                  <a:pt x="12113" y="242225"/>
                </a:cubicBezTo>
                <a:cubicBezTo>
                  <a:pt x="27252" y="352236"/>
                  <a:pt x="286636" y="551063"/>
                  <a:pt x="284617" y="660064"/>
                </a:cubicBezTo>
                <a:cubicBezTo>
                  <a:pt x="282599" y="769065"/>
                  <a:pt x="1011" y="801362"/>
                  <a:pt x="2" y="896233"/>
                </a:cubicBezTo>
                <a:cubicBezTo>
                  <a:pt x="-1007" y="991104"/>
                  <a:pt x="265441" y="1129375"/>
                  <a:pt x="278561" y="1229293"/>
                </a:cubicBezTo>
                <a:cubicBezTo>
                  <a:pt x="291682" y="1329211"/>
                  <a:pt x="110012" y="1383712"/>
                  <a:pt x="78725" y="1495741"/>
                </a:cubicBezTo>
                <a:cubicBezTo>
                  <a:pt x="47437" y="1607770"/>
                  <a:pt x="69136" y="1754619"/>
                  <a:pt x="90836" y="1901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547B3C1-8F69-4322-93B7-91F6D12720AA}"/>
              </a:ext>
            </a:extLst>
          </p:cNvPr>
          <p:cNvSpPr/>
          <p:nvPr/>
        </p:nvSpPr>
        <p:spPr>
          <a:xfrm>
            <a:off x="6025167" y="4169809"/>
            <a:ext cx="284628" cy="1901468"/>
          </a:xfrm>
          <a:custGeom>
            <a:avLst/>
            <a:gdLst>
              <a:gd name="connsiteX0" fmla="*/ 193782 w 284628"/>
              <a:gd name="connsiteY0" fmla="*/ 0 h 1901468"/>
              <a:gd name="connsiteX1" fmla="*/ 12113 w 284628"/>
              <a:gd name="connsiteY1" fmla="*/ 242225 h 1901468"/>
              <a:gd name="connsiteX2" fmla="*/ 284617 w 284628"/>
              <a:gd name="connsiteY2" fmla="*/ 660064 h 1901468"/>
              <a:gd name="connsiteX3" fmla="*/ 2 w 284628"/>
              <a:gd name="connsiteY3" fmla="*/ 896233 h 1901468"/>
              <a:gd name="connsiteX4" fmla="*/ 278561 w 284628"/>
              <a:gd name="connsiteY4" fmla="*/ 1229293 h 1901468"/>
              <a:gd name="connsiteX5" fmla="*/ 78725 w 284628"/>
              <a:gd name="connsiteY5" fmla="*/ 1495741 h 1901468"/>
              <a:gd name="connsiteX6" fmla="*/ 90836 w 284628"/>
              <a:gd name="connsiteY6" fmla="*/ 1901468 h 190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628" h="1901468">
                <a:moveTo>
                  <a:pt x="193782" y="0"/>
                </a:moveTo>
                <a:cubicBezTo>
                  <a:pt x="95378" y="66107"/>
                  <a:pt x="-3026" y="132214"/>
                  <a:pt x="12113" y="242225"/>
                </a:cubicBezTo>
                <a:cubicBezTo>
                  <a:pt x="27252" y="352236"/>
                  <a:pt x="286636" y="551063"/>
                  <a:pt x="284617" y="660064"/>
                </a:cubicBezTo>
                <a:cubicBezTo>
                  <a:pt x="282599" y="769065"/>
                  <a:pt x="1011" y="801362"/>
                  <a:pt x="2" y="896233"/>
                </a:cubicBezTo>
                <a:cubicBezTo>
                  <a:pt x="-1007" y="991104"/>
                  <a:pt x="265441" y="1129375"/>
                  <a:pt x="278561" y="1229293"/>
                </a:cubicBezTo>
                <a:cubicBezTo>
                  <a:pt x="291682" y="1329211"/>
                  <a:pt x="110012" y="1383712"/>
                  <a:pt x="78725" y="1495741"/>
                </a:cubicBezTo>
                <a:cubicBezTo>
                  <a:pt x="47437" y="1607770"/>
                  <a:pt x="69136" y="1754619"/>
                  <a:pt x="90836" y="1901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8D7ABD-CDD1-48AF-9138-3FBE04AA3719}"/>
              </a:ext>
            </a:extLst>
          </p:cNvPr>
          <p:cNvSpPr/>
          <p:nvPr/>
        </p:nvSpPr>
        <p:spPr>
          <a:xfrm>
            <a:off x="5704214" y="4001260"/>
            <a:ext cx="284628" cy="1901468"/>
          </a:xfrm>
          <a:custGeom>
            <a:avLst/>
            <a:gdLst>
              <a:gd name="connsiteX0" fmla="*/ 193782 w 284628"/>
              <a:gd name="connsiteY0" fmla="*/ 0 h 1901468"/>
              <a:gd name="connsiteX1" fmla="*/ 12113 w 284628"/>
              <a:gd name="connsiteY1" fmla="*/ 242225 h 1901468"/>
              <a:gd name="connsiteX2" fmla="*/ 284617 w 284628"/>
              <a:gd name="connsiteY2" fmla="*/ 660064 h 1901468"/>
              <a:gd name="connsiteX3" fmla="*/ 2 w 284628"/>
              <a:gd name="connsiteY3" fmla="*/ 896233 h 1901468"/>
              <a:gd name="connsiteX4" fmla="*/ 278561 w 284628"/>
              <a:gd name="connsiteY4" fmla="*/ 1229293 h 1901468"/>
              <a:gd name="connsiteX5" fmla="*/ 78725 w 284628"/>
              <a:gd name="connsiteY5" fmla="*/ 1495741 h 1901468"/>
              <a:gd name="connsiteX6" fmla="*/ 90836 w 284628"/>
              <a:gd name="connsiteY6" fmla="*/ 1901468 h 190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628" h="1901468">
                <a:moveTo>
                  <a:pt x="193782" y="0"/>
                </a:moveTo>
                <a:cubicBezTo>
                  <a:pt x="95378" y="66107"/>
                  <a:pt x="-3026" y="132214"/>
                  <a:pt x="12113" y="242225"/>
                </a:cubicBezTo>
                <a:cubicBezTo>
                  <a:pt x="27252" y="352236"/>
                  <a:pt x="286636" y="551063"/>
                  <a:pt x="284617" y="660064"/>
                </a:cubicBezTo>
                <a:cubicBezTo>
                  <a:pt x="282599" y="769065"/>
                  <a:pt x="1011" y="801362"/>
                  <a:pt x="2" y="896233"/>
                </a:cubicBezTo>
                <a:cubicBezTo>
                  <a:pt x="-1007" y="991104"/>
                  <a:pt x="265441" y="1129375"/>
                  <a:pt x="278561" y="1229293"/>
                </a:cubicBezTo>
                <a:cubicBezTo>
                  <a:pt x="291682" y="1329211"/>
                  <a:pt x="110012" y="1383712"/>
                  <a:pt x="78725" y="1495741"/>
                </a:cubicBezTo>
                <a:cubicBezTo>
                  <a:pt x="47437" y="1607770"/>
                  <a:pt x="69136" y="1754619"/>
                  <a:pt x="90836" y="1901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CD7905-CD43-4561-9C2F-A18A1E6D9185}"/>
              </a:ext>
            </a:extLst>
          </p:cNvPr>
          <p:cNvSpPr/>
          <p:nvPr/>
        </p:nvSpPr>
        <p:spPr>
          <a:xfrm>
            <a:off x="4698290" y="3731102"/>
            <a:ext cx="2441984" cy="2397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DA8D9A-5040-4CF7-B72D-974C3F4D3F32}"/>
              </a:ext>
            </a:extLst>
          </p:cNvPr>
          <p:cNvSpPr txBox="1"/>
          <p:nvPr/>
        </p:nvSpPr>
        <p:spPr>
          <a:xfrm>
            <a:off x="5988799" y="4244053"/>
            <a:ext cx="96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Workers</a:t>
            </a: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4D4D85C5-B593-4E97-961E-0FC9D867B969}"/>
              </a:ext>
            </a:extLst>
          </p:cNvPr>
          <p:cNvSpPr/>
          <p:nvPr/>
        </p:nvSpPr>
        <p:spPr>
          <a:xfrm>
            <a:off x="5807671" y="4903802"/>
            <a:ext cx="706099" cy="75821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5BFEE7-8C6E-4F8A-93EC-946C3B43A108}"/>
              </a:ext>
            </a:extLst>
          </p:cNvPr>
          <p:cNvSpPr/>
          <p:nvPr/>
        </p:nvSpPr>
        <p:spPr>
          <a:xfrm>
            <a:off x="9065856" y="3973851"/>
            <a:ext cx="2909667" cy="2155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Try:</a:t>
            </a:r>
          </a:p>
          <a:p>
            <a:r>
              <a:rPr lang="en-US" dirty="0">
                <a:solidFill>
                  <a:schemeClr val="tx1"/>
                </a:solidFill>
              </a:rPr>
              <a:t> ….</a:t>
            </a:r>
          </a:p>
          <a:p>
            <a:r>
              <a:rPr lang="en-US" dirty="0">
                <a:solidFill>
                  <a:schemeClr val="tx1"/>
                </a:solidFill>
              </a:rPr>
              <a:t>Catch exception: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i="1" dirty="0" err="1">
                <a:solidFill>
                  <a:schemeClr val="tx1"/>
                </a:solidFill>
              </a:rPr>
              <a:t>report_error</a:t>
            </a:r>
            <a:r>
              <a:rPr lang="en-US" dirty="0">
                <a:solidFill>
                  <a:schemeClr val="tx1"/>
                </a:solidFill>
              </a:rPr>
              <a:t>(“oops”)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C5863B-549B-43E9-96FE-C87D5B222DAC}"/>
              </a:ext>
            </a:extLst>
          </p:cNvPr>
          <p:cNvCxnSpPr/>
          <p:nvPr/>
        </p:nvCxnSpPr>
        <p:spPr>
          <a:xfrm flipH="1">
            <a:off x="7303522" y="4765766"/>
            <a:ext cx="1544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ECDC2BA6-6499-4088-BFE8-F456CC9C3B44}"/>
              </a:ext>
            </a:extLst>
          </p:cNvPr>
          <p:cNvSpPr/>
          <p:nvPr/>
        </p:nvSpPr>
        <p:spPr>
          <a:xfrm>
            <a:off x="7600304" y="4018786"/>
            <a:ext cx="914400" cy="612648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22612A-BA3C-4BCF-8929-285403078A53}"/>
              </a:ext>
            </a:extLst>
          </p:cNvPr>
          <p:cNvSpPr/>
          <p:nvPr/>
        </p:nvSpPr>
        <p:spPr>
          <a:xfrm>
            <a:off x="594117" y="4034039"/>
            <a:ext cx="2723784" cy="2155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Try:</a:t>
            </a:r>
          </a:p>
          <a:p>
            <a:r>
              <a:rPr lang="en-US" dirty="0">
                <a:solidFill>
                  <a:schemeClr val="tx1"/>
                </a:solidFill>
              </a:rPr>
              <a:t> ….</a:t>
            </a:r>
          </a:p>
          <a:p>
            <a:r>
              <a:rPr lang="en-US" dirty="0">
                <a:solidFill>
                  <a:schemeClr val="tx1"/>
                </a:solidFill>
              </a:rPr>
              <a:t>Catch exception: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i="1" dirty="0" err="1">
                <a:solidFill>
                  <a:schemeClr val="tx1"/>
                </a:solidFill>
              </a:rPr>
              <a:t>report_error</a:t>
            </a:r>
            <a:r>
              <a:rPr lang="en-US" dirty="0">
                <a:solidFill>
                  <a:schemeClr val="tx1"/>
                </a:solidFill>
              </a:rPr>
              <a:t>(“timeout!”)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EC6F88-5E2B-40C9-AAA8-243D433F229F}"/>
              </a:ext>
            </a:extLst>
          </p:cNvPr>
          <p:cNvCxnSpPr>
            <a:cxnSpLocks/>
          </p:cNvCxnSpPr>
          <p:nvPr/>
        </p:nvCxnSpPr>
        <p:spPr>
          <a:xfrm>
            <a:off x="3413763" y="4691622"/>
            <a:ext cx="1142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D75EAE91-24A9-4CE4-A738-9BEB3D5863BE}"/>
              </a:ext>
            </a:extLst>
          </p:cNvPr>
          <p:cNvSpPr/>
          <p:nvPr/>
        </p:nvSpPr>
        <p:spPr>
          <a:xfrm>
            <a:off x="3456808" y="3906982"/>
            <a:ext cx="914400" cy="612648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12B5B-E090-4C9C-8831-8D7976645F4B}"/>
              </a:ext>
            </a:extLst>
          </p:cNvPr>
          <p:cNvSpPr/>
          <p:nvPr/>
        </p:nvSpPr>
        <p:spPr>
          <a:xfrm>
            <a:off x="4703247" y="1748405"/>
            <a:ext cx="2437027" cy="1690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C86C2-0EE3-4759-9C95-1CCC5E68B125}"/>
              </a:ext>
            </a:extLst>
          </p:cNvPr>
          <p:cNvSpPr txBox="1"/>
          <p:nvPr/>
        </p:nvSpPr>
        <p:spPr>
          <a:xfrm>
            <a:off x="4692439" y="37223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B6994E-1730-4496-8C7F-574BB94B6493}"/>
              </a:ext>
            </a:extLst>
          </p:cNvPr>
          <p:cNvSpPr txBox="1"/>
          <p:nvPr/>
        </p:nvSpPr>
        <p:spPr>
          <a:xfrm>
            <a:off x="660719" y="403403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1D07CC-20A6-4699-A2F5-DF0EDC01C2E8}"/>
              </a:ext>
            </a:extLst>
          </p:cNvPr>
          <p:cNvSpPr txBox="1"/>
          <p:nvPr/>
        </p:nvSpPr>
        <p:spPr>
          <a:xfrm>
            <a:off x="9107416" y="39863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17E68C5-438A-4C1F-8FA4-9D1BB2A44D35}"/>
              </a:ext>
            </a:extLst>
          </p:cNvPr>
          <p:cNvCxnSpPr>
            <a:cxnSpLocks/>
          </p:cNvCxnSpPr>
          <p:nvPr/>
        </p:nvCxnSpPr>
        <p:spPr>
          <a:xfrm rot="10800000">
            <a:off x="7243731" y="2884150"/>
            <a:ext cx="2861430" cy="2067845"/>
          </a:xfrm>
          <a:prstGeom prst="bentConnector3">
            <a:avLst>
              <a:gd name="adj1" fmla="val 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1683739-D8E8-4A70-9D96-CF3E37762029}"/>
              </a:ext>
            </a:extLst>
          </p:cNvPr>
          <p:cNvCxnSpPr>
            <a:cxnSpLocks/>
          </p:cNvCxnSpPr>
          <p:nvPr/>
        </p:nvCxnSpPr>
        <p:spPr>
          <a:xfrm flipV="1">
            <a:off x="2027623" y="2936980"/>
            <a:ext cx="2538204" cy="2114436"/>
          </a:xfrm>
          <a:prstGeom prst="bentConnector3">
            <a:avLst>
              <a:gd name="adj1" fmla="val -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47411FD-65F5-4A35-8AF7-78514BFFCABD}"/>
              </a:ext>
            </a:extLst>
          </p:cNvPr>
          <p:cNvSpPr/>
          <p:nvPr/>
        </p:nvSpPr>
        <p:spPr>
          <a:xfrm>
            <a:off x="5193455" y="2425734"/>
            <a:ext cx="1411968" cy="92333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Local Observability Store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48F82A-1FDD-4A22-ADA8-30D8B48F1E3A}"/>
              </a:ext>
            </a:extLst>
          </p:cNvPr>
          <p:cNvSpPr/>
          <p:nvPr/>
        </p:nvSpPr>
        <p:spPr>
          <a:xfrm>
            <a:off x="5092688" y="1844956"/>
            <a:ext cx="1653187" cy="523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Verdict service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575BC87-D72A-4C35-9259-C4DA5706E559}"/>
              </a:ext>
            </a:extLst>
          </p:cNvPr>
          <p:cNvCxnSpPr/>
          <p:nvPr/>
        </p:nvCxnSpPr>
        <p:spPr>
          <a:xfrm>
            <a:off x="6700939" y="2612374"/>
            <a:ext cx="1302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312019-C5D4-493B-B312-93A311252DAD}"/>
              </a:ext>
            </a:extLst>
          </p:cNvPr>
          <p:cNvSpPr txBox="1"/>
          <p:nvPr/>
        </p:nvSpPr>
        <p:spPr>
          <a:xfrm>
            <a:off x="7154061" y="2129168"/>
            <a:ext cx="2261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 exchange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5DC94B-645A-4105-8B04-6B26EE035C72}"/>
              </a:ext>
            </a:extLst>
          </p:cNvPr>
          <p:cNvCxnSpPr/>
          <p:nvPr/>
        </p:nvCxnSpPr>
        <p:spPr>
          <a:xfrm>
            <a:off x="3720180" y="2612374"/>
            <a:ext cx="1302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610353E-48F0-412D-999D-4F65339393E6}"/>
              </a:ext>
            </a:extLst>
          </p:cNvPr>
          <p:cNvSpPr txBox="1"/>
          <p:nvPr/>
        </p:nvSpPr>
        <p:spPr>
          <a:xfrm>
            <a:off x="2434900" y="2127392"/>
            <a:ext cx="2261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 exchange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BC215D-7E65-47BF-93BF-E2DDCA89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5849-4F87-46FE-A710-B205DA93C9A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93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B7A6C0-8380-4A15-8464-9B45477E039E}"/>
              </a:ext>
            </a:extLst>
          </p:cNvPr>
          <p:cNvSpPr txBox="1">
            <a:spLocks/>
          </p:cNvSpPr>
          <p:nvPr/>
        </p:nvSpPr>
        <p:spPr>
          <a:xfrm>
            <a:off x="1000180" y="2215683"/>
            <a:ext cx="10638738" cy="17265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ByteBrain</a:t>
            </a:r>
            <a:r>
              <a:rPr lang="en-US" dirty="0"/>
              <a:t>: Real-time WAN Traffic Burstiness Detection and Scheduling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806A47-895D-4A8C-8A0C-90D4ADB0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5849-4F87-46FE-A710-B205DA93C9A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59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A437-EB4F-4807-BF0F-B85DA437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ByteBrain</a:t>
            </a:r>
            <a:r>
              <a:rPr lang="en-US" dirty="0"/>
              <a:t> motivation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00A41B-AA8A-44ED-9E49-816E31DE23CA}"/>
              </a:ext>
            </a:extLst>
          </p:cNvPr>
          <p:cNvSpPr/>
          <p:nvPr/>
        </p:nvSpPr>
        <p:spPr>
          <a:xfrm>
            <a:off x="2458081" y="3935738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2B9756-1B4E-490C-8ABE-94CB59B24B84}"/>
              </a:ext>
            </a:extLst>
          </p:cNvPr>
          <p:cNvSpPr/>
          <p:nvPr/>
        </p:nvSpPr>
        <p:spPr>
          <a:xfrm>
            <a:off x="7867776" y="3935738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BDEFC5-EF78-4CA5-A943-FF88FC72725B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3372481" y="4392938"/>
            <a:ext cx="4495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767A24A-1433-444E-A23E-E2CE5697E16C}"/>
              </a:ext>
            </a:extLst>
          </p:cNvPr>
          <p:cNvSpPr/>
          <p:nvPr/>
        </p:nvSpPr>
        <p:spPr>
          <a:xfrm>
            <a:off x="5162928" y="5625259"/>
            <a:ext cx="914400" cy="91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00CB4-BE15-4777-A91B-87065967708E}"/>
              </a:ext>
            </a:extLst>
          </p:cNvPr>
          <p:cNvCxnSpPr>
            <a:stCxn id="4" idx="5"/>
            <a:endCxn id="11" idx="1"/>
          </p:cNvCxnSpPr>
          <p:nvPr/>
        </p:nvCxnSpPr>
        <p:spPr>
          <a:xfrm>
            <a:off x="3238570" y="4716227"/>
            <a:ext cx="2058269" cy="1042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D284D7-6450-44E0-9E22-9A027FB9E264}"/>
              </a:ext>
            </a:extLst>
          </p:cNvPr>
          <p:cNvCxnSpPr>
            <a:stCxn id="11" idx="7"/>
            <a:endCxn id="7" idx="3"/>
          </p:cNvCxnSpPr>
          <p:nvPr/>
        </p:nvCxnSpPr>
        <p:spPr>
          <a:xfrm flipV="1">
            <a:off x="5943417" y="4716227"/>
            <a:ext cx="2058270" cy="1042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49F7880-0221-4073-839F-EEAE6FEB0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468" y="2599720"/>
            <a:ext cx="3947108" cy="13979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7F7485-A72F-4EA6-9FEE-1CA7CC66B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616" y="1587726"/>
            <a:ext cx="4906360" cy="2414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A1C24E-AF27-427A-B2A8-0849ADBE28A1}"/>
              </a:ext>
            </a:extLst>
          </p:cNvPr>
          <p:cNvSpPr txBox="1"/>
          <p:nvPr/>
        </p:nvSpPr>
        <p:spPr>
          <a:xfrm>
            <a:off x="5494769" y="4770633"/>
            <a:ext cx="714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592238-42E1-4D5B-B1C7-4DA4D910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5849-4F87-46FE-A710-B205DA93C9A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7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6FE0-26B9-443C-83C9-E99F6E15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ByteBrain</a:t>
            </a:r>
            <a:r>
              <a:rPr lang="en-US" dirty="0"/>
              <a:t> software stack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15A6A5-5259-4C76-BD49-ADFFE5A8CF3F}"/>
              </a:ext>
            </a:extLst>
          </p:cNvPr>
          <p:cNvSpPr/>
          <p:nvPr/>
        </p:nvSpPr>
        <p:spPr>
          <a:xfrm>
            <a:off x="2119447" y="2025841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80968C-AFC6-459C-923B-0FCDCC0B1E77}"/>
              </a:ext>
            </a:extLst>
          </p:cNvPr>
          <p:cNvSpPr/>
          <p:nvPr/>
        </p:nvSpPr>
        <p:spPr>
          <a:xfrm>
            <a:off x="2271114" y="4167758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EA68AB-11B6-4AC4-BAA1-585BDB5BC6FB}"/>
              </a:ext>
            </a:extLst>
          </p:cNvPr>
          <p:cNvSpPr/>
          <p:nvPr/>
        </p:nvSpPr>
        <p:spPr>
          <a:xfrm>
            <a:off x="3833425" y="1988739"/>
            <a:ext cx="1286609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ByteBrain</a:t>
            </a:r>
            <a:r>
              <a:rPr lang="en-US" dirty="0"/>
              <a:t> Controller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386067-5C7C-44DF-A7CD-D476814EC900}"/>
              </a:ext>
            </a:extLst>
          </p:cNvPr>
          <p:cNvSpPr/>
          <p:nvPr/>
        </p:nvSpPr>
        <p:spPr>
          <a:xfrm>
            <a:off x="6205004" y="4477625"/>
            <a:ext cx="1174792" cy="909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Real-time</a:t>
            </a:r>
          </a:p>
          <a:p>
            <a:pPr algn="ctr"/>
            <a:r>
              <a:rPr lang="en-US" dirty="0"/>
              <a:t>Streaming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71C750-0546-469C-A910-92D238EB58E9}"/>
              </a:ext>
            </a:extLst>
          </p:cNvPr>
          <p:cNvSpPr/>
          <p:nvPr/>
        </p:nvSpPr>
        <p:spPr>
          <a:xfrm>
            <a:off x="6205003" y="1988739"/>
            <a:ext cx="1189799" cy="914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Burstiness Detection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BEF3FD-A8F7-4905-A439-F02F09736F34}"/>
              </a:ext>
            </a:extLst>
          </p:cNvPr>
          <p:cNvSpPr/>
          <p:nvPr/>
        </p:nvSpPr>
        <p:spPr>
          <a:xfrm>
            <a:off x="1242161" y="2687979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7C830F-7AE2-41F1-AF46-58B63FCA334A}"/>
              </a:ext>
            </a:extLst>
          </p:cNvPr>
          <p:cNvSpPr/>
          <p:nvPr/>
        </p:nvSpPr>
        <p:spPr>
          <a:xfrm>
            <a:off x="1242161" y="4775682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0D82F6-58CF-4B6D-A2D7-3C6E75A12267}"/>
              </a:ext>
            </a:extLst>
          </p:cNvPr>
          <p:cNvSpPr/>
          <p:nvPr/>
        </p:nvSpPr>
        <p:spPr>
          <a:xfrm>
            <a:off x="3886706" y="4477624"/>
            <a:ext cx="1174792" cy="909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05CB5E-F768-4C7D-9F27-72BD0B08E524}"/>
              </a:ext>
            </a:extLst>
          </p:cNvPr>
          <p:cNvSpPr txBox="1"/>
          <p:nvPr/>
        </p:nvSpPr>
        <p:spPr>
          <a:xfrm>
            <a:off x="4060783" y="4712826"/>
            <a:ext cx="8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03A4AE-E47D-415D-8BA4-20859E941E1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120038" y="4932568"/>
            <a:ext cx="1084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D832B0-9B65-4DDA-8469-877234D79ADC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7412848" y="4932565"/>
            <a:ext cx="1329464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6F9C2B-4D3E-48F2-9096-519A1CBE339A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>
            <a:off x="5120034" y="2445939"/>
            <a:ext cx="1084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B4BD64-87F9-412E-A8B8-84DB210049D2}"/>
              </a:ext>
            </a:extLst>
          </p:cNvPr>
          <p:cNvCxnSpPr>
            <a:cxnSpLocks/>
            <a:stCxn id="33" idx="1"/>
            <a:endCxn id="12" idx="3"/>
          </p:cNvCxnSpPr>
          <p:nvPr/>
        </p:nvCxnSpPr>
        <p:spPr>
          <a:xfrm flipH="1">
            <a:off x="7394802" y="2445939"/>
            <a:ext cx="1347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DC790E0-29C5-49CA-BD33-AB991DC18BEF}"/>
              </a:ext>
            </a:extLst>
          </p:cNvPr>
          <p:cNvSpPr txBox="1"/>
          <p:nvPr/>
        </p:nvSpPr>
        <p:spPr>
          <a:xfrm>
            <a:off x="1247990" y="4404079"/>
            <a:ext cx="87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4FF26A-9068-4600-9E34-DC946F3E15BC}"/>
              </a:ext>
            </a:extLst>
          </p:cNvPr>
          <p:cNvSpPr txBox="1"/>
          <p:nvPr/>
        </p:nvSpPr>
        <p:spPr>
          <a:xfrm>
            <a:off x="2266320" y="3799666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D5F55D-4116-4F3C-9968-A81591AC10DB}"/>
              </a:ext>
            </a:extLst>
          </p:cNvPr>
          <p:cNvSpPr/>
          <p:nvPr/>
        </p:nvSpPr>
        <p:spPr>
          <a:xfrm>
            <a:off x="8742312" y="4512470"/>
            <a:ext cx="1174792" cy="840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NetStore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53DA80-254D-4B39-80C1-320E818F070E}"/>
              </a:ext>
            </a:extLst>
          </p:cNvPr>
          <p:cNvSpPr/>
          <p:nvPr/>
        </p:nvSpPr>
        <p:spPr>
          <a:xfrm>
            <a:off x="8742312" y="2025841"/>
            <a:ext cx="1174792" cy="840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 Context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5DA2C9-4F4B-4E64-9405-92DB58271B07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6792400" y="2903138"/>
            <a:ext cx="7503" cy="157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C44A117-DE67-406C-94DF-6CB6508F5A01}"/>
              </a:ext>
            </a:extLst>
          </p:cNvPr>
          <p:cNvCxnSpPr>
            <a:stCxn id="32" idx="0"/>
            <a:endCxn id="33" idx="2"/>
          </p:cNvCxnSpPr>
          <p:nvPr/>
        </p:nvCxnSpPr>
        <p:spPr>
          <a:xfrm flipV="1">
            <a:off x="9329708" y="2866037"/>
            <a:ext cx="0" cy="1646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loud 45">
            <a:extLst>
              <a:ext uri="{FF2B5EF4-FFF2-40B4-BE49-F238E27FC236}">
                <a16:creationId xmlns:a16="http://schemas.microsoft.com/office/drawing/2014/main" id="{6BE3F0BD-E095-4F22-9B77-D003E30EC533}"/>
              </a:ext>
            </a:extLst>
          </p:cNvPr>
          <p:cNvSpPr/>
          <p:nvPr/>
        </p:nvSpPr>
        <p:spPr>
          <a:xfrm>
            <a:off x="711028" y="1690688"/>
            <a:ext cx="3012680" cy="4432721"/>
          </a:xfrm>
          <a:prstGeom prst="cloud">
            <a:avLst/>
          </a:prstGeom>
          <a:noFill/>
          <a:ln>
            <a:solidFill>
              <a:schemeClr val="tx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1FACA9B-C309-4509-9E2F-09795CE0DA1F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9917104" y="4932568"/>
            <a:ext cx="825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A9D3081-BB33-4152-B0C1-9C46DB01CC8E}"/>
              </a:ext>
            </a:extLst>
          </p:cNvPr>
          <p:cNvCxnSpPr>
            <a:endCxn id="33" idx="3"/>
          </p:cNvCxnSpPr>
          <p:nvPr/>
        </p:nvCxnSpPr>
        <p:spPr>
          <a:xfrm flipH="1">
            <a:off x="9917104" y="2445939"/>
            <a:ext cx="595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105FB9-114D-4383-B400-B72D17881851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4474102" y="2903139"/>
            <a:ext cx="2628" cy="157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AFB80D8-43F3-4F6A-A293-F1B468C3AD6C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3185514" y="4624958"/>
            <a:ext cx="701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AF10EF2-1F3C-42E9-84D5-197FA7AC3643}"/>
              </a:ext>
            </a:extLst>
          </p:cNvPr>
          <p:cNvCxnSpPr>
            <a:stCxn id="14" idx="6"/>
          </p:cNvCxnSpPr>
          <p:nvPr/>
        </p:nvCxnSpPr>
        <p:spPr>
          <a:xfrm>
            <a:off x="2156561" y="5232882"/>
            <a:ext cx="1730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C6A936E-4707-494D-81CA-45D6737B649C}"/>
              </a:ext>
            </a:extLst>
          </p:cNvPr>
          <p:cNvCxnSpPr>
            <a:cxnSpLocks/>
          </p:cNvCxnSpPr>
          <p:nvPr/>
        </p:nvCxnSpPr>
        <p:spPr>
          <a:xfrm flipH="1" flipV="1">
            <a:off x="3091795" y="2298611"/>
            <a:ext cx="7134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D20EA5B-B92A-41B2-85EA-33E73DCA3389}"/>
              </a:ext>
            </a:extLst>
          </p:cNvPr>
          <p:cNvCxnSpPr>
            <a:cxnSpLocks/>
          </p:cNvCxnSpPr>
          <p:nvPr/>
        </p:nvCxnSpPr>
        <p:spPr>
          <a:xfrm flipH="1">
            <a:off x="2274896" y="2710750"/>
            <a:ext cx="1554031" cy="49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7DECFA-6AB6-476A-9227-6C9A5B94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5849-4F87-46FE-A710-B205DA93C9A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73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EE3A-913A-4D9E-8CB9-1A3FE0D7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Toward highly available cloud systems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B2734A5-D43B-444D-94D7-D76EF8A75A80}"/>
              </a:ext>
            </a:extLst>
          </p:cNvPr>
          <p:cNvGrpSpPr/>
          <p:nvPr/>
        </p:nvGrpSpPr>
        <p:grpSpPr>
          <a:xfrm>
            <a:off x="3722433" y="1900143"/>
            <a:ext cx="3918563" cy="1019019"/>
            <a:chOff x="4819710" y="1900143"/>
            <a:chExt cx="3918563" cy="101901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00D621B-7587-468D-9AF7-14E0A68C7401}"/>
                </a:ext>
              </a:extLst>
            </p:cNvPr>
            <p:cNvSpPr/>
            <p:nvPr/>
          </p:nvSpPr>
          <p:spPr>
            <a:xfrm>
              <a:off x="4819710" y="1901273"/>
              <a:ext cx="1598086" cy="51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Understanding Insight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103AB9C-DA6A-4997-886F-7D573FFEE137}"/>
                </a:ext>
              </a:extLst>
            </p:cNvPr>
            <p:cNvSpPr/>
            <p:nvPr/>
          </p:nvSpPr>
          <p:spPr>
            <a:xfrm>
              <a:off x="6892915" y="1900143"/>
              <a:ext cx="1845358" cy="51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Engineering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FFDA632-D106-4DFC-A494-87A30B9CE1DB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>
              <a:off x="5618753" y="2417023"/>
              <a:ext cx="2196841" cy="502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6082A6F-DE23-4967-AB3C-0B95DB3FAFBB}"/>
                </a:ext>
              </a:extLst>
            </p:cNvPr>
            <p:cNvCxnSpPr>
              <a:stCxn id="13" idx="2"/>
              <a:endCxn id="14" idx="0"/>
            </p:cNvCxnSpPr>
            <p:nvPr/>
          </p:nvCxnSpPr>
          <p:spPr>
            <a:xfrm flipH="1">
              <a:off x="5619924" y="2415893"/>
              <a:ext cx="2195670" cy="490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81A8954-20FE-40C4-8F41-78CCF807DD0A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>
              <a:off x="5618753" y="2417023"/>
              <a:ext cx="1171" cy="489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BB26053-B61A-4084-80C7-00965694B867}"/>
                </a:ext>
              </a:extLst>
            </p:cNvPr>
            <p:cNvCxnSpPr>
              <a:stCxn id="13" idx="2"/>
              <a:endCxn id="15" idx="0"/>
            </p:cNvCxnSpPr>
            <p:nvPr/>
          </p:nvCxnSpPr>
          <p:spPr>
            <a:xfrm>
              <a:off x="7815594" y="2415893"/>
              <a:ext cx="0" cy="5032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C6EAAB7-CB15-497A-A991-3C64FE2733AB}"/>
              </a:ext>
            </a:extLst>
          </p:cNvPr>
          <p:cNvGrpSpPr/>
          <p:nvPr/>
        </p:nvGrpSpPr>
        <p:grpSpPr>
          <a:xfrm>
            <a:off x="3723604" y="2906094"/>
            <a:ext cx="3917392" cy="978226"/>
            <a:chOff x="4820881" y="2906094"/>
            <a:chExt cx="3917392" cy="97822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970914-24D9-4572-A69F-CC1A24255ECA}"/>
                </a:ext>
              </a:extLst>
            </p:cNvPr>
            <p:cNvSpPr/>
            <p:nvPr/>
          </p:nvSpPr>
          <p:spPr>
            <a:xfrm>
              <a:off x="4820881" y="2906094"/>
              <a:ext cx="1598086" cy="51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Design Implementation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B5C07B-BCDE-4156-A513-A496FD23CD73}"/>
                </a:ext>
              </a:extLst>
            </p:cNvPr>
            <p:cNvSpPr/>
            <p:nvPr/>
          </p:nvSpPr>
          <p:spPr>
            <a:xfrm>
              <a:off x="6892915" y="2919162"/>
              <a:ext cx="1845358" cy="51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Incident mitigation, detection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4CA73A9-8729-4BF3-82AE-537A565513EE}"/>
                </a:ext>
              </a:extLst>
            </p:cNvPr>
            <p:cNvCxnSpPr>
              <a:cxnSpLocks/>
              <a:stCxn id="14" idx="2"/>
              <a:endCxn id="7" idx="0"/>
            </p:cNvCxnSpPr>
            <p:nvPr/>
          </p:nvCxnSpPr>
          <p:spPr>
            <a:xfrm flipH="1">
              <a:off x="5618753" y="3421844"/>
              <a:ext cx="1171" cy="462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A726A7D-31C0-4CE5-AC91-A85C6E4F345F}"/>
                </a:ext>
              </a:extLst>
            </p:cNvPr>
            <p:cNvCxnSpPr>
              <a:cxnSpLocks/>
              <a:stCxn id="15" idx="2"/>
              <a:endCxn id="9" idx="0"/>
            </p:cNvCxnSpPr>
            <p:nvPr/>
          </p:nvCxnSpPr>
          <p:spPr>
            <a:xfrm flipH="1">
              <a:off x="7810443" y="3434912"/>
              <a:ext cx="5151" cy="3899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AC65141-DCA6-4DE7-9B3F-8A110B78D1EC}"/>
              </a:ext>
            </a:extLst>
          </p:cNvPr>
          <p:cNvGrpSpPr/>
          <p:nvPr/>
        </p:nvGrpSpPr>
        <p:grpSpPr>
          <a:xfrm>
            <a:off x="4125644" y="3824900"/>
            <a:ext cx="3121027" cy="983561"/>
            <a:chOff x="5222921" y="3824900"/>
            <a:chExt cx="3121027" cy="9835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16CE79F-2F11-41CF-80AD-B3951C0AE5BC}"/>
                    </a:ext>
                  </a:extLst>
                </p:cNvPr>
                <p:cNvSpPr/>
                <p:nvPr/>
              </p:nvSpPr>
              <p:spPr>
                <a:xfrm>
                  <a:off x="5262057" y="3884320"/>
                  <a:ext cx="713392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16CE79F-2F11-41CF-80AD-B3951C0AE5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057" y="3884320"/>
                  <a:ext cx="713392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126DFDD-5828-4577-8599-84BD5AEFAB76}"/>
                    </a:ext>
                  </a:extLst>
                </p:cNvPr>
                <p:cNvSpPr/>
                <p:nvPr/>
              </p:nvSpPr>
              <p:spPr>
                <a:xfrm>
                  <a:off x="7406910" y="3824900"/>
                  <a:ext cx="807066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_</m:t>
                      </m:r>
                    </m:oMath>
                  </a14:m>
                  <a:r>
                    <a:rPr lang="en-US" sz="2400" dirty="0"/>
                    <a:t>d</a:t>
                  </a: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126DFDD-5828-4577-8599-84BD5AEFAB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6910" y="3824900"/>
                  <a:ext cx="807066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515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DEC8DB4-93BB-4F00-9493-6D18151E0207}"/>
                </a:ext>
              </a:extLst>
            </p:cNvPr>
            <p:cNvCxnSpPr>
              <a:cxnSpLocks/>
              <a:stCxn id="7" idx="2"/>
              <a:endCxn id="5" idx="0"/>
            </p:cNvCxnSpPr>
            <p:nvPr/>
          </p:nvCxnSpPr>
          <p:spPr>
            <a:xfrm>
              <a:off x="5618753" y="4345985"/>
              <a:ext cx="1203095" cy="462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5753E25-B37C-4EBE-89A8-898517DBE1B3}"/>
                </a:ext>
              </a:extLst>
            </p:cNvPr>
            <p:cNvCxnSpPr>
              <a:cxnSpLocks/>
              <a:stCxn id="9" idx="2"/>
              <a:endCxn id="5" idx="0"/>
            </p:cNvCxnSpPr>
            <p:nvPr/>
          </p:nvCxnSpPr>
          <p:spPr>
            <a:xfrm flipH="1">
              <a:off x="6821848" y="4286565"/>
              <a:ext cx="988595" cy="521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16270B3D-D81C-4B2E-8EA7-44CD1533A212}"/>
                </a:ext>
              </a:extLst>
            </p:cNvPr>
            <p:cNvSpPr/>
            <p:nvPr/>
          </p:nvSpPr>
          <p:spPr>
            <a:xfrm>
              <a:off x="5222921" y="3948615"/>
              <a:ext cx="129972" cy="333074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row: Down 42">
              <a:extLst>
                <a:ext uri="{FF2B5EF4-FFF2-40B4-BE49-F238E27FC236}">
                  <a16:creationId xmlns:a16="http://schemas.microsoft.com/office/drawing/2014/main" id="{E7BD80A6-09C2-4A8C-B940-C7907919AF50}"/>
                </a:ext>
              </a:extLst>
            </p:cNvPr>
            <p:cNvSpPr/>
            <p:nvPr/>
          </p:nvSpPr>
          <p:spPr>
            <a:xfrm>
              <a:off x="8213976" y="3889195"/>
              <a:ext cx="129972" cy="333074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F0C8FF7-BBEF-4A82-BD44-4749DF4888E9}"/>
              </a:ext>
            </a:extLst>
          </p:cNvPr>
          <p:cNvGrpSpPr/>
          <p:nvPr/>
        </p:nvGrpSpPr>
        <p:grpSpPr>
          <a:xfrm>
            <a:off x="5303011" y="4808461"/>
            <a:ext cx="1096724" cy="996808"/>
            <a:chOff x="6400288" y="4808461"/>
            <a:chExt cx="1096724" cy="996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7F85C5D-C95F-4CF4-A40B-7BA2042AD18F}"/>
                    </a:ext>
                  </a:extLst>
                </p:cNvPr>
                <p:cNvSpPr/>
                <p:nvPr/>
              </p:nvSpPr>
              <p:spPr>
                <a:xfrm>
                  <a:off x="6400288" y="4808461"/>
                  <a:ext cx="84312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_</m:t>
                      </m:r>
                    </m:oMath>
                  </a14:m>
                  <a:r>
                    <a:rPr lang="en-US" sz="2400" dirty="0"/>
                    <a:t>d</a:t>
                  </a: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7F85C5D-C95F-4CF4-A40B-7BA2042AD1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288" y="4808461"/>
                  <a:ext cx="84312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174" t="-10526" r="-9420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D611CFF-E578-4257-935C-E81EF19879AD}"/>
                </a:ext>
              </a:extLst>
            </p:cNvPr>
            <p:cNvCxnSpPr>
              <a:stCxn id="5" idx="2"/>
              <a:endCxn id="4" idx="0"/>
            </p:cNvCxnSpPr>
            <p:nvPr/>
          </p:nvCxnSpPr>
          <p:spPr>
            <a:xfrm>
              <a:off x="6821848" y="5270126"/>
              <a:ext cx="0" cy="535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row: Down 43">
              <a:extLst>
                <a:ext uri="{FF2B5EF4-FFF2-40B4-BE49-F238E27FC236}">
                  <a16:creationId xmlns:a16="http://schemas.microsoft.com/office/drawing/2014/main" id="{5EA61EEC-EE25-4F2E-A5D9-3D07EE1DB2A9}"/>
                </a:ext>
              </a:extLst>
            </p:cNvPr>
            <p:cNvSpPr/>
            <p:nvPr/>
          </p:nvSpPr>
          <p:spPr>
            <a:xfrm>
              <a:off x="7367040" y="4831863"/>
              <a:ext cx="129972" cy="333074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1293E48-F957-4529-9F92-816059498EDC}"/>
              </a:ext>
            </a:extLst>
          </p:cNvPr>
          <p:cNvGrpSpPr/>
          <p:nvPr/>
        </p:nvGrpSpPr>
        <p:grpSpPr>
          <a:xfrm>
            <a:off x="4255616" y="5805269"/>
            <a:ext cx="2717838" cy="752001"/>
            <a:chOff x="5352893" y="5805269"/>
            <a:chExt cx="2717838" cy="7520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BC55E44-8EDC-4FC6-9F6E-B91DD65F69C6}"/>
                    </a:ext>
                  </a:extLst>
                </p:cNvPr>
                <p:cNvSpPr txBox="1"/>
                <p:nvPr/>
              </p:nvSpPr>
              <p:spPr>
                <a:xfrm>
                  <a:off x="5572964" y="5805269"/>
                  <a:ext cx="2497767" cy="75200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𝛴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nary>
                              <m:naryPr>
                                <m:chr m:val="∑"/>
                                <m:grow m:val="on"/>
                                <m:subHide m:val="on"/>
                                <m:sup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nary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BC55E44-8EDC-4FC6-9F6E-B91DD65F69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964" y="5805269"/>
                  <a:ext cx="2497767" cy="75200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Arrow: Down 44">
              <a:extLst>
                <a:ext uri="{FF2B5EF4-FFF2-40B4-BE49-F238E27FC236}">
                  <a16:creationId xmlns:a16="http://schemas.microsoft.com/office/drawing/2014/main" id="{FDB025F5-24D1-42D6-B45B-6DE196044976}"/>
                </a:ext>
              </a:extLst>
            </p:cNvPr>
            <p:cNvSpPr/>
            <p:nvPr/>
          </p:nvSpPr>
          <p:spPr>
            <a:xfrm rot="10800000">
              <a:off x="5352893" y="6014732"/>
              <a:ext cx="129972" cy="333074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792C3E00-C111-4530-B5FE-23D21DAB3841}"/>
              </a:ext>
            </a:extLst>
          </p:cNvPr>
          <p:cNvSpPr/>
          <p:nvPr/>
        </p:nvSpPr>
        <p:spPr>
          <a:xfrm>
            <a:off x="8123222" y="2220686"/>
            <a:ext cx="1151405" cy="612648"/>
          </a:xfrm>
          <a:prstGeom prst="wedgeRoundRectCallout">
            <a:avLst>
              <a:gd name="adj1" fmla="val -103711"/>
              <a:gd name="adj2" fmla="val 7529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ByteBrain</a:t>
            </a:r>
            <a:endParaRPr lang="en-US" dirty="0"/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B30DAAE5-81F9-47AE-9E90-D33750F41450}"/>
              </a:ext>
            </a:extLst>
          </p:cNvPr>
          <p:cNvSpPr/>
          <p:nvPr/>
        </p:nvSpPr>
        <p:spPr>
          <a:xfrm>
            <a:off x="8558523" y="3040434"/>
            <a:ext cx="1272991" cy="612648"/>
          </a:xfrm>
          <a:prstGeom prst="wedgeRoundRectCallout">
            <a:avLst>
              <a:gd name="adj1" fmla="val -154716"/>
              <a:gd name="adj2" fmla="val 173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Panorama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BC0B414-613C-4DFE-81E9-90ACED158FC0}"/>
              </a:ext>
            </a:extLst>
          </p:cNvPr>
          <p:cNvSpPr/>
          <p:nvPr/>
        </p:nvSpPr>
        <p:spPr>
          <a:xfrm>
            <a:off x="2253346" y="1992067"/>
            <a:ext cx="914400" cy="612648"/>
          </a:xfrm>
          <a:prstGeom prst="wedgeRoundRectCallout">
            <a:avLst>
              <a:gd name="adj1" fmla="val 102738"/>
              <a:gd name="adj2" fmla="val -1425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Gray failure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F3B247-8BE1-4493-8281-C97D8F7B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5849-4F87-46FE-A710-B205DA93C9A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8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EE3A-913A-4D9E-8CB9-1A3FE0D7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highly available cloud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CE82E-6650-4CC0-9F56-E8814435D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699" y="1825624"/>
            <a:ext cx="5647379" cy="4351338"/>
          </a:xfrm>
        </p:spPr>
        <p:txBody>
          <a:bodyPr>
            <a:normAutofit/>
          </a:bodyPr>
          <a:lstStyle/>
          <a:p>
            <a:r>
              <a:rPr lang="en-US" dirty="0"/>
              <a:t>Networking plus systems</a:t>
            </a:r>
          </a:p>
          <a:p>
            <a:pPr lvl="1"/>
            <a:r>
              <a:rPr lang="en-US" dirty="0"/>
              <a:t>Many networking systems (e.g., switch software) need systems thinking</a:t>
            </a:r>
          </a:p>
          <a:p>
            <a:r>
              <a:rPr lang="en-US" dirty="0"/>
              <a:t>Networking plus machine learning</a:t>
            </a:r>
          </a:p>
          <a:p>
            <a:pPr lvl="1"/>
            <a:r>
              <a:rPr lang="en-US" dirty="0"/>
              <a:t>A field that becomes a melting pot of two (very different) ways of thinking 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3C91A36-2EFE-4377-B41A-2045343F652E}"/>
              </a:ext>
            </a:extLst>
          </p:cNvPr>
          <p:cNvSpPr/>
          <p:nvPr/>
        </p:nvSpPr>
        <p:spPr>
          <a:xfrm>
            <a:off x="6630913" y="2821923"/>
            <a:ext cx="1065791" cy="357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73357A-A9E6-4A18-A378-D129C447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374" y="2208113"/>
            <a:ext cx="3605040" cy="35863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B4A4B6-AC36-4275-AAA8-7D5419FD9CB7}"/>
              </a:ext>
            </a:extLst>
          </p:cNvPr>
          <p:cNvSpPr txBox="1"/>
          <p:nvPr/>
        </p:nvSpPr>
        <p:spPr>
          <a:xfrm>
            <a:off x="8451226" y="1456957"/>
            <a:ext cx="26773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Come and join us!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791C1-7E43-4CD7-9137-A6E820DF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5849-4F87-46FE-A710-B205DA93C9A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4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A9D4-5C56-4C7F-AA4A-9FFE537B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22F30-C767-471E-8787-DCED11852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Pingmesh</a:t>
            </a:r>
            <a:r>
              <a:rPr lang="en-US" dirty="0"/>
              <a:t> (sigcomm15): Lihua Yuan, Dong Xiang, Yingnong Dang, Ray Huang, Dave Maltz, </a:t>
            </a:r>
            <a:r>
              <a:rPr lang="en-US" dirty="0" err="1"/>
              <a:t>Zhaoyi</a:t>
            </a:r>
            <a:r>
              <a:rPr lang="en-US" dirty="0"/>
              <a:t> Liu, Vin Wang, Bin Pang, Hua Chen, </a:t>
            </a:r>
            <a:r>
              <a:rPr lang="en-US" dirty="0" err="1"/>
              <a:t>Zhi</a:t>
            </a:r>
            <a:r>
              <a:rPr lang="en-US" dirty="0"/>
              <a:t>-Wei Lin, </a:t>
            </a:r>
            <a:r>
              <a:rPr lang="en-US" dirty="0" err="1"/>
              <a:t>Varugis</a:t>
            </a:r>
            <a:r>
              <a:rPr lang="en-US" dirty="0"/>
              <a:t> </a:t>
            </a:r>
            <a:r>
              <a:rPr lang="en-US" dirty="0" err="1"/>
              <a:t>Kurien</a:t>
            </a:r>
            <a:endParaRPr lang="en-US" dirty="0"/>
          </a:p>
          <a:p>
            <a:r>
              <a:rPr lang="en-US" dirty="0"/>
              <a:t>Gray failure (hotos17): Peng Huang, Lidong Zhou, Jacob Lorch, </a:t>
            </a:r>
            <a:r>
              <a:rPr lang="en-US" dirty="0" err="1"/>
              <a:t>Yingnogn</a:t>
            </a:r>
            <a:r>
              <a:rPr lang="en-US" dirty="0"/>
              <a:t> Dang, Murali Chintalapati, Randolph Yao</a:t>
            </a:r>
          </a:p>
          <a:p>
            <a:r>
              <a:rPr lang="en-US" dirty="0"/>
              <a:t>Panorama (osdi18): Peng Huang, Lidong Zhou, Jacob Lorch</a:t>
            </a:r>
          </a:p>
          <a:p>
            <a:r>
              <a:rPr lang="en-US" dirty="0" err="1"/>
              <a:t>Deepview</a:t>
            </a:r>
            <a:r>
              <a:rPr lang="en-US" dirty="0"/>
              <a:t> (nsdi18): Qiao Zhang, Guo Yu, Yingnong Dang, Nick Swanson, Xinsheng Yang, Randolph Yao, Murali Chintalapati, Arvind Krishnamurthy, and Thomas Anderson</a:t>
            </a:r>
          </a:p>
          <a:p>
            <a:r>
              <a:rPr lang="en-US" dirty="0" err="1"/>
              <a:t>NetBouncer</a:t>
            </a:r>
            <a:r>
              <a:rPr lang="en-US" dirty="0"/>
              <a:t> (nsdi19): Cheng Tan, Ze Jin, Tianrong Zhang, Haitao Wu, Karl Deng, Dongming Bi, Dong Xiang</a:t>
            </a:r>
          </a:p>
          <a:p>
            <a:r>
              <a:rPr lang="en-US" dirty="0" err="1"/>
              <a:t>ByteBrain</a:t>
            </a:r>
            <a:r>
              <a:rPr lang="en-US" dirty="0"/>
              <a:t>: </a:t>
            </a:r>
            <a:r>
              <a:rPr lang="en-US" dirty="0" err="1"/>
              <a:t>Bytedance</a:t>
            </a:r>
            <a:r>
              <a:rPr lang="en-US" dirty="0"/>
              <a:t> Networking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97ABE-4F9B-447E-9174-5EF41BD0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5849-4F87-46FE-A710-B205DA93C9A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4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1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490A6-DA66-4FB1-ACD3-CB3A262E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BEF8D-14D5-4436-B58E-126A916C5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765" y="640080"/>
            <a:ext cx="5607872" cy="557881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0EDCC5-2517-4F31-9101-E061D0DA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5849-4F87-46FE-A710-B205DA93C9A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6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Image result for software developer icon"/>
          <p:cNvSpPr>
            <a:spLocks noChangeAspect="1" noChangeArrowheads="1"/>
          </p:cNvSpPr>
          <p:nvPr/>
        </p:nvSpPr>
        <p:spPr bwMode="auto">
          <a:xfrm>
            <a:off x="4670650" y="3359471"/>
            <a:ext cx="2869660" cy="28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755" y="1146342"/>
            <a:ext cx="792048" cy="792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651" y="1161001"/>
            <a:ext cx="762730" cy="76273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72953" y="2231799"/>
            <a:ext cx="1753526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 Repo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89575" y="3225898"/>
            <a:ext cx="7233484" cy="1628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129" y="5243581"/>
            <a:ext cx="7209930" cy="160075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13129" y="3386765"/>
            <a:ext cx="1817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 systems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94486" y="3847822"/>
            <a:ext cx="1422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Deployment/provisioning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20046" y="3847822"/>
            <a:ext cx="1422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Resource </a:t>
            </a:r>
            <a:r>
              <a:rPr lang="en-US" dirty="0" err="1"/>
              <a:t>mgmt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68002" y="3847822"/>
            <a:ext cx="156643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Config/ Management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06317" y="3847822"/>
            <a:ext cx="149151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</p:txBody>
      </p:sp>
      <p:sp>
        <p:nvSpPr>
          <p:cNvPr id="23" name="Arrow: Down 22"/>
          <p:cNvSpPr/>
          <p:nvPr/>
        </p:nvSpPr>
        <p:spPr>
          <a:xfrm>
            <a:off x="4904303" y="1965366"/>
            <a:ext cx="252165" cy="204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/>
          <p:cNvSpPr/>
          <p:nvPr/>
        </p:nvSpPr>
        <p:spPr>
          <a:xfrm>
            <a:off x="4895896" y="2942049"/>
            <a:ext cx="252165" cy="221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/>
          <p:cNvSpPr/>
          <p:nvPr/>
        </p:nvSpPr>
        <p:spPr>
          <a:xfrm>
            <a:off x="4904303" y="4957681"/>
            <a:ext cx="252165" cy="280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209862" y="2214836"/>
            <a:ext cx="1753526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Repo 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957792" y="10226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110192" y="25466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Software rules the clouds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2F8610-57F7-4E09-901C-D0085D2A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60F0-F001-4B75-88FC-B7D5E18657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1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03" y="2865857"/>
            <a:ext cx="5650297" cy="9276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66" y="1372268"/>
            <a:ext cx="5693834" cy="10463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592" y="2798847"/>
            <a:ext cx="5693835" cy="1061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5592" y="1348387"/>
            <a:ext cx="5576017" cy="1070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803" y="4142448"/>
            <a:ext cx="9986706" cy="229694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57792" y="10226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Incidents, incidents, incidents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75DC28-FB92-4E84-BD3B-052CFC162C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7020" y="4003184"/>
            <a:ext cx="4654589" cy="22600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F03CC-AA8A-418D-847E-FF2A7B8B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60F0-F001-4B75-88FC-B7D5E1865794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http://p0.ifengimg.com/pmop/2018/0628/3C843BC3E10055A9ABBE21EC5BE0AA28C9891353_size25_w350_h500.jpeg">
            <a:extLst>
              <a:ext uri="{FF2B5EF4-FFF2-40B4-BE49-F238E27FC236}">
                <a16:creationId xmlns:a16="http://schemas.microsoft.com/office/drawing/2014/main" id="{DB73CF44-896F-4DDC-8F49-04D54C6B0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64" y="2865857"/>
            <a:ext cx="2571045" cy="367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83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availability is plagued by incidents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47525" y="1659807"/>
            <a:ext cx="11555827" cy="4566107"/>
            <a:chOff x="420523" y="1484045"/>
            <a:chExt cx="11555827" cy="3697499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20523" y="1484045"/>
            <a:ext cx="11555827" cy="36974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5" name="Straight Connector 4"/>
            <p:cNvCxnSpPr/>
            <p:nvPr/>
          </p:nvCxnSpPr>
          <p:spPr>
            <a:xfrm flipV="1">
              <a:off x="1207460" y="2249123"/>
              <a:ext cx="10640302" cy="16376"/>
            </a:xfrm>
            <a:prstGeom prst="line">
              <a:avLst/>
            </a:prstGeom>
            <a:ln w="28575"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207460" y="3823318"/>
              <a:ext cx="10697452" cy="31165"/>
            </a:xfrm>
            <a:prstGeom prst="line">
              <a:avLst/>
            </a:prstGeom>
            <a:ln w="28575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207460" y="1904653"/>
              <a:ext cx="1482251" cy="4411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99.999%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21470" y="3512631"/>
              <a:ext cx="2197768" cy="4411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solidFill>
                    <a:srgbClr val="00B050"/>
                  </a:solidFill>
                </a:rPr>
                <a:t>99.99%</a:t>
              </a:r>
            </a:p>
          </p:txBody>
        </p:sp>
      </p:grpSp>
      <p:cxnSp>
        <p:nvCxnSpPr>
          <p:cNvPr id="13" name="Straight Connector 12"/>
          <p:cNvCxnSpPr>
            <a:endCxn id="14" idx="1"/>
          </p:cNvCxnSpPr>
          <p:nvPr/>
        </p:nvCxnSpPr>
        <p:spPr>
          <a:xfrm flipV="1">
            <a:off x="2286000" y="1981445"/>
            <a:ext cx="765110" cy="5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051110" y="1772816"/>
            <a:ext cx="2799184" cy="417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min downtime per year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25" y="2341245"/>
            <a:ext cx="723900" cy="31146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5450" y="5497895"/>
            <a:ext cx="8801100" cy="419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33C27-143E-43FB-AA21-4E579A16E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EA560F0-F001-4B75-88FC-B7D5E1865794}" type="slidenum">
              <a:rPr lang="en-US" smtClean="0"/>
              <a:t>5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403DC82-1637-446D-9D6A-AFEBB3C7FB5E}"/>
              </a:ext>
            </a:extLst>
          </p:cNvPr>
          <p:cNvSpPr/>
          <p:nvPr/>
        </p:nvSpPr>
        <p:spPr>
          <a:xfrm>
            <a:off x="1617785" y="2751015"/>
            <a:ext cx="9823938" cy="2383693"/>
          </a:xfrm>
          <a:custGeom>
            <a:avLst/>
            <a:gdLst>
              <a:gd name="connsiteX0" fmla="*/ 0 w 9823938"/>
              <a:gd name="connsiteY0" fmla="*/ 2344616 h 2383693"/>
              <a:gd name="connsiteX1" fmla="*/ 1125415 w 9823938"/>
              <a:gd name="connsiteY1" fmla="*/ 1094154 h 2383693"/>
              <a:gd name="connsiteX2" fmla="*/ 1867877 w 9823938"/>
              <a:gd name="connsiteY2" fmla="*/ 2032000 h 2383693"/>
              <a:gd name="connsiteX3" fmla="*/ 3344984 w 9823938"/>
              <a:gd name="connsiteY3" fmla="*/ 1219200 h 2383693"/>
              <a:gd name="connsiteX4" fmla="*/ 3727938 w 9823938"/>
              <a:gd name="connsiteY4" fmla="*/ 625231 h 2383693"/>
              <a:gd name="connsiteX5" fmla="*/ 4329723 w 9823938"/>
              <a:gd name="connsiteY5" fmla="*/ 312616 h 2383693"/>
              <a:gd name="connsiteX6" fmla="*/ 4822092 w 9823938"/>
              <a:gd name="connsiteY6" fmla="*/ 0 h 2383693"/>
              <a:gd name="connsiteX7" fmla="*/ 6463323 w 9823938"/>
              <a:gd name="connsiteY7" fmla="*/ 672123 h 2383693"/>
              <a:gd name="connsiteX8" fmla="*/ 7401169 w 9823938"/>
              <a:gd name="connsiteY8" fmla="*/ 1953847 h 2383693"/>
              <a:gd name="connsiteX9" fmla="*/ 7721600 w 9823938"/>
              <a:gd name="connsiteY9" fmla="*/ 2383693 h 2383693"/>
              <a:gd name="connsiteX10" fmla="*/ 8784492 w 9823938"/>
              <a:gd name="connsiteY10" fmla="*/ 789354 h 2383693"/>
              <a:gd name="connsiteX11" fmla="*/ 9495692 w 9823938"/>
              <a:gd name="connsiteY11" fmla="*/ 1344247 h 2383693"/>
              <a:gd name="connsiteX12" fmla="*/ 9823938 w 9823938"/>
              <a:gd name="connsiteY12" fmla="*/ 1438031 h 238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823938" h="2383693">
                <a:moveTo>
                  <a:pt x="0" y="2344616"/>
                </a:moveTo>
                <a:lnTo>
                  <a:pt x="1125415" y="1094154"/>
                </a:lnTo>
                <a:lnTo>
                  <a:pt x="1867877" y="2032000"/>
                </a:lnTo>
                <a:lnTo>
                  <a:pt x="3344984" y="1219200"/>
                </a:lnTo>
                <a:lnTo>
                  <a:pt x="3727938" y="625231"/>
                </a:lnTo>
                <a:lnTo>
                  <a:pt x="4329723" y="312616"/>
                </a:lnTo>
                <a:lnTo>
                  <a:pt x="4822092" y="0"/>
                </a:lnTo>
                <a:lnTo>
                  <a:pt x="6463323" y="672123"/>
                </a:lnTo>
                <a:lnTo>
                  <a:pt x="7401169" y="1953847"/>
                </a:lnTo>
                <a:lnTo>
                  <a:pt x="7721600" y="2383693"/>
                </a:lnTo>
                <a:lnTo>
                  <a:pt x="8784492" y="789354"/>
                </a:lnTo>
                <a:lnTo>
                  <a:pt x="9495692" y="1344247"/>
                </a:lnTo>
                <a:lnTo>
                  <a:pt x="9823938" y="1438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5BFBDC-C028-4F94-8B1C-542AEFA419A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899508" y="4670581"/>
            <a:ext cx="1077726" cy="46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E6D3157-97B6-4E99-B921-0D016E7566D1}"/>
              </a:ext>
            </a:extLst>
          </p:cNvPr>
          <p:cNvSpPr/>
          <p:nvPr/>
        </p:nvSpPr>
        <p:spPr>
          <a:xfrm>
            <a:off x="3977234" y="4926079"/>
            <a:ext cx="2799184" cy="417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53 min downtime per year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EC0D75-DC64-4E25-8F30-C74B207F19DF}"/>
                  </a:ext>
                </a:extLst>
              </p:cNvPr>
              <p:cNvSpPr txBox="1"/>
              <p:nvPr/>
            </p:nvSpPr>
            <p:spPr>
              <a:xfrm>
                <a:off x="7694735" y="1469293"/>
                <a:ext cx="3722102" cy="7520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EC0D75-DC64-4E25-8F30-C74B207F1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735" y="1469293"/>
                <a:ext cx="3722102" cy="7520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45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Image result for software developer icon"/>
          <p:cNvSpPr>
            <a:spLocks noChangeAspect="1" noChangeArrowheads="1"/>
          </p:cNvSpPr>
          <p:nvPr/>
        </p:nvSpPr>
        <p:spPr bwMode="auto">
          <a:xfrm>
            <a:off x="4670650" y="3359471"/>
            <a:ext cx="2869660" cy="28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755" y="1146342"/>
            <a:ext cx="792048" cy="792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651" y="1161001"/>
            <a:ext cx="762730" cy="76273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72953" y="2231799"/>
            <a:ext cx="1753526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 Repo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89575" y="3225898"/>
            <a:ext cx="7233484" cy="1628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870" y="5176449"/>
            <a:ext cx="7006730" cy="16007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5929" y="1641635"/>
            <a:ext cx="1337733" cy="13377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13129" y="3386765"/>
            <a:ext cx="1817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 systems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94486" y="3847822"/>
            <a:ext cx="1422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Deployment/ provisioning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73323" y="3842101"/>
            <a:ext cx="1422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Resource </a:t>
            </a:r>
            <a:r>
              <a:rPr lang="en-US" dirty="0" err="1"/>
              <a:t>mgmt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24555" y="3850819"/>
            <a:ext cx="156643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Config/ Management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9243" y="3853145"/>
            <a:ext cx="149151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2102" y="4034566"/>
            <a:ext cx="1337733" cy="13377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2101" y="2884629"/>
            <a:ext cx="1337733" cy="13377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2101" y="5372299"/>
            <a:ext cx="1337733" cy="1337733"/>
          </a:xfrm>
          <a:prstGeom prst="rect">
            <a:avLst/>
          </a:prstGeom>
        </p:spPr>
      </p:pic>
      <p:sp>
        <p:nvSpPr>
          <p:cNvPr id="23" name="Arrow: Down 22"/>
          <p:cNvSpPr/>
          <p:nvPr/>
        </p:nvSpPr>
        <p:spPr>
          <a:xfrm>
            <a:off x="4904303" y="1965366"/>
            <a:ext cx="252165" cy="204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/>
          <p:cNvSpPr/>
          <p:nvPr/>
        </p:nvSpPr>
        <p:spPr>
          <a:xfrm>
            <a:off x="4895896" y="2942049"/>
            <a:ext cx="252165" cy="221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/>
          <p:cNvSpPr/>
          <p:nvPr/>
        </p:nvSpPr>
        <p:spPr>
          <a:xfrm>
            <a:off x="4904303" y="4895684"/>
            <a:ext cx="252165" cy="280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Curved Down 25"/>
          <p:cNvSpPr/>
          <p:nvPr/>
        </p:nvSpPr>
        <p:spPr>
          <a:xfrm rot="20098224">
            <a:off x="8130300" y="3216638"/>
            <a:ext cx="1270000" cy="4610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urved Down 26"/>
          <p:cNvSpPr/>
          <p:nvPr/>
        </p:nvSpPr>
        <p:spPr>
          <a:xfrm rot="8432933">
            <a:off x="8289179" y="3971287"/>
            <a:ext cx="1270000" cy="4610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09862" y="2214836"/>
            <a:ext cx="1753526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Repo 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957792" y="10226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Incident handling practice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454AFE-6161-4E00-B884-63637090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60F0-F001-4B75-88FC-B7D5E1865794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F8890-DC60-4032-AA5C-113281B04130}"/>
              </a:ext>
            </a:extLst>
          </p:cNvPr>
          <p:cNvSpPr txBox="1"/>
          <p:nvPr/>
        </p:nvSpPr>
        <p:spPr>
          <a:xfrm>
            <a:off x="7567922" y="1288864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Lessons learned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A3C957B-C2F8-4C67-8E38-A93973B83752}"/>
              </a:ext>
            </a:extLst>
          </p:cNvPr>
          <p:cNvCxnSpPr>
            <a:stCxn id="13" idx="0"/>
          </p:cNvCxnSpPr>
          <p:nvPr/>
        </p:nvCxnSpPr>
        <p:spPr>
          <a:xfrm rot="16200000" flipV="1">
            <a:off x="9837614" y="1004453"/>
            <a:ext cx="174411" cy="1099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37D30E-A271-4B58-89F1-F12A876DA209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549292" y="1488919"/>
            <a:ext cx="1018630" cy="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A5AE54-E9BA-4C82-9875-45EB50445D14}"/>
              </a:ext>
            </a:extLst>
          </p:cNvPr>
          <p:cNvSpPr/>
          <p:nvPr/>
        </p:nvSpPr>
        <p:spPr>
          <a:xfrm>
            <a:off x="2586123" y="168294"/>
            <a:ext cx="6417630" cy="64176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F81F08-E4FA-45D7-967B-74B968B3E7ED}"/>
              </a:ext>
            </a:extLst>
          </p:cNvPr>
          <p:cNvSpPr/>
          <p:nvPr/>
        </p:nvSpPr>
        <p:spPr>
          <a:xfrm>
            <a:off x="3483693" y="1677334"/>
            <a:ext cx="4442977" cy="4414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E41DC02-6171-4378-A018-934A89EB7235}"/>
              </a:ext>
            </a:extLst>
          </p:cNvPr>
          <p:cNvSpPr/>
          <p:nvPr/>
        </p:nvSpPr>
        <p:spPr>
          <a:xfrm>
            <a:off x="4768341" y="3772783"/>
            <a:ext cx="2053194" cy="20579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093DE-3EAD-4341-A0AA-0CA8204598D2}"/>
              </a:ext>
            </a:extLst>
          </p:cNvPr>
          <p:cNvSpPr txBox="1"/>
          <p:nvPr/>
        </p:nvSpPr>
        <p:spPr>
          <a:xfrm>
            <a:off x="5059482" y="4207363"/>
            <a:ext cx="1702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</a:t>
            </a:r>
          </a:p>
          <a:p>
            <a:r>
              <a:rPr lang="en-US" dirty="0"/>
              <a:t>Provisioning</a:t>
            </a:r>
          </a:p>
          <a:p>
            <a:r>
              <a:rPr lang="en-US" dirty="0"/>
              <a:t>Monitoring</a:t>
            </a:r>
          </a:p>
          <a:p>
            <a:r>
              <a:rPr lang="en-US" dirty="0"/>
              <a:t>Resource </a:t>
            </a:r>
            <a:r>
              <a:rPr lang="en-US" dirty="0" err="1"/>
              <a:t>mgmt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373AE-4A55-441D-8C16-4C83D453DCD7}"/>
              </a:ext>
            </a:extLst>
          </p:cNvPr>
          <p:cNvSpPr txBox="1"/>
          <p:nvPr/>
        </p:nvSpPr>
        <p:spPr>
          <a:xfrm>
            <a:off x="5373295" y="3303015"/>
            <a:ext cx="750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442B25-3996-41C4-B909-552FE6AD2708}"/>
              </a:ext>
            </a:extLst>
          </p:cNvPr>
          <p:cNvSpPr txBox="1"/>
          <p:nvPr/>
        </p:nvSpPr>
        <p:spPr>
          <a:xfrm>
            <a:off x="5136366" y="1889388"/>
            <a:ext cx="1974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Incident resolution, mitigation,</a:t>
            </a:r>
            <a:r>
              <a:rPr lang="en-US" i="1" dirty="0"/>
              <a:t> localization,</a:t>
            </a:r>
          </a:p>
          <a:p>
            <a:r>
              <a:rPr lang="en-US" i="1" dirty="0"/>
              <a:t>detection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D1F57-D369-4F02-AB4D-663896743074}"/>
              </a:ext>
            </a:extLst>
          </p:cNvPr>
          <p:cNvSpPr txBox="1"/>
          <p:nvPr/>
        </p:nvSpPr>
        <p:spPr>
          <a:xfrm>
            <a:off x="5189710" y="343222"/>
            <a:ext cx="1208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</a:t>
            </a:r>
          </a:p>
          <a:p>
            <a:r>
              <a:rPr lang="en-US" dirty="0"/>
              <a:t>implement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0F813B-6152-48A0-9E40-E42DE0999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919" y="918784"/>
            <a:ext cx="792048" cy="792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4B8389-94F2-420F-97E8-E860F7470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806" y="948102"/>
            <a:ext cx="762730" cy="762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092705-C262-4513-A5CC-55914B269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618" y="2469382"/>
            <a:ext cx="858332" cy="858332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A8EBD9D-0D7E-48D1-A7BA-66FEE188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60F0-F001-4B75-88FC-B7D5E1865794}" type="slidenum">
              <a:rPr lang="en-US" smtClean="0"/>
              <a:t>7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CABDE8-CE86-46B6-974D-5924067CAA3E}"/>
              </a:ext>
            </a:extLst>
          </p:cNvPr>
          <p:cNvSpPr txBox="1"/>
          <p:nvPr/>
        </p:nvSpPr>
        <p:spPr>
          <a:xfrm>
            <a:off x="5030964" y="5307603"/>
            <a:ext cx="1672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Automation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BD3A31-024D-4165-BC84-8585619E49D6}"/>
              </a:ext>
            </a:extLst>
          </p:cNvPr>
          <p:cNvSpPr txBox="1"/>
          <p:nvPr/>
        </p:nvSpPr>
        <p:spPr>
          <a:xfrm>
            <a:off x="5243046" y="1084781"/>
            <a:ext cx="743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182016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A5AE54-E9BA-4C82-9875-45EB50445D14}"/>
              </a:ext>
            </a:extLst>
          </p:cNvPr>
          <p:cNvSpPr/>
          <p:nvPr/>
        </p:nvSpPr>
        <p:spPr>
          <a:xfrm>
            <a:off x="2586123" y="168294"/>
            <a:ext cx="6417630" cy="64176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F81F08-E4FA-45D7-967B-74B968B3E7ED}"/>
              </a:ext>
            </a:extLst>
          </p:cNvPr>
          <p:cNvSpPr/>
          <p:nvPr/>
        </p:nvSpPr>
        <p:spPr>
          <a:xfrm>
            <a:off x="3483693" y="1677334"/>
            <a:ext cx="4442977" cy="4414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E41DC02-6171-4378-A018-934A89EB7235}"/>
              </a:ext>
            </a:extLst>
          </p:cNvPr>
          <p:cNvSpPr/>
          <p:nvPr/>
        </p:nvSpPr>
        <p:spPr>
          <a:xfrm>
            <a:off x="4768341" y="3772783"/>
            <a:ext cx="2053194" cy="20579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093DE-3EAD-4341-A0AA-0CA8204598D2}"/>
              </a:ext>
            </a:extLst>
          </p:cNvPr>
          <p:cNvSpPr txBox="1"/>
          <p:nvPr/>
        </p:nvSpPr>
        <p:spPr>
          <a:xfrm>
            <a:off x="5059482" y="4207363"/>
            <a:ext cx="1702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</a:t>
            </a:r>
          </a:p>
          <a:p>
            <a:r>
              <a:rPr lang="en-US" dirty="0"/>
              <a:t>Provisioning</a:t>
            </a:r>
          </a:p>
          <a:p>
            <a:r>
              <a:rPr lang="en-US" dirty="0"/>
              <a:t>Monitoring</a:t>
            </a:r>
          </a:p>
          <a:p>
            <a:r>
              <a:rPr lang="en-US" dirty="0"/>
              <a:t>Resource </a:t>
            </a:r>
            <a:r>
              <a:rPr lang="en-US" dirty="0" err="1"/>
              <a:t>mgmt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373AE-4A55-441D-8C16-4C83D453DCD7}"/>
              </a:ext>
            </a:extLst>
          </p:cNvPr>
          <p:cNvSpPr txBox="1"/>
          <p:nvPr/>
        </p:nvSpPr>
        <p:spPr>
          <a:xfrm>
            <a:off x="5373295" y="3303015"/>
            <a:ext cx="750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442B25-3996-41C4-B909-552FE6AD2708}"/>
              </a:ext>
            </a:extLst>
          </p:cNvPr>
          <p:cNvSpPr txBox="1"/>
          <p:nvPr/>
        </p:nvSpPr>
        <p:spPr>
          <a:xfrm>
            <a:off x="5136366" y="1889388"/>
            <a:ext cx="1974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Incident resolution, mitigation,</a:t>
            </a:r>
            <a:r>
              <a:rPr lang="en-US" i="1" dirty="0"/>
              <a:t> localization,</a:t>
            </a:r>
          </a:p>
          <a:p>
            <a:r>
              <a:rPr lang="en-US" i="1" dirty="0"/>
              <a:t>detection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D1F57-D369-4F02-AB4D-663896743074}"/>
              </a:ext>
            </a:extLst>
          </p:cNvPr>
          <p:cNvSpPr txBox="1"/>
          <p:nvPr/>
        </p:nvSpPr>
        <p:spPr>
          <a:xfrm>
            <a:off x="5189710" y="343222"/>
            <a:ext cx="1208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</a:t>
            </a:r>
          </a:p>
          <a:p>
            <a:r>
              <a:rPr lang="en-US" dirty="0"/>
              <a:t>implement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0F813B-6152-48A0-9E40-E42DE0999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211" y="857365"/>
            <a:ext cx="792048" cy="792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4B8389-94F2-420F-97E8-E860F7470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806" y="948102"/>
            <a:ext cx="762730" cy="762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092705-C262-4513-A5CC-55914B269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618" y="2600219"/>
            <a:ext cx="858332" cy="858332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A8EBD9D-0D7E-48D1-A7BA-66FEE188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60F0-F001-4B75-88FC-B7D5E1865794}" type="slidenum">
              <a:rPr lang="en-US" smtClean="0"/>
              <a:t>8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CABDE8-CE86-46B6-974D-5924067CAA3E}"/>
              </a:ext>
            </a:extLst>
          </p:cNvPr>
          <p:cNvSpPr txBox="1"/>
          <p:nvPr/>
        </p:nvSpPr>
        <p:spPr>
          <a:xfrm>
            <a:off x="5030964" y="5307603"/>
            <a:ext cx="1672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Automation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BD3A31-024D-4165-BC84-8585619E49D6}"/>
              </a:ext>
            </a:extLst>
          </p:cNvPr>
          <p:cNvSpPr txBox="1"/>
          <p:nvPr/>
        </p:nvSpPr>
        <p:spPr>
          <a:xfrm>
            <a:off x="5243046" y="1084781"/>
            <a:ext cx="743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Dev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90ADCEE1-6A06-48B2-9532-D2C28A424850}"/>
              </a:ext>
            </a:extLst>
          </p:cNvPr>
          <p:cNvSpPr/>
          <p:nvPr/>
        </p:nvSpPr>
        <p:spPr>
          <a:xfrm>
            <a:off x="4477699" y="2075688"/>
            <a:ext cx="484632" cy="15615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9F7E2464-1B92-4B1D-916B-365961706EC6}"/>
              </a:ext>
            </a:extLst>
          </p:cNvPr>
          <p:cNvSpPr/>
          <p:nvPr/>
        </p:nvSpPr>
        <p:spPr>
          <a:xfrm>
            <a:off x="6571003" y="881559"/>
            <a:ext cx="484632" cy="1561544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122325-22A8-4D7C-90A4-CA003520E2BE}"/>
              </a:ext>
            </a:extLst>
          </p:cNvPr>
          <p:cNvSpPr txBox="1"/>
          <p:nvPr/>
        </p:nvSpPr>
        <p:spPr>
          <a:xfrm>
            <a:off x="453366" y="1923731"/>
            <a:ext cx="195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 takeover:</a:t>
            </a:r>
          </a:p>
          <a:p>
            <a:r>
              <a:rPr lang="en-US" dirty="0">
                <a:solidFill>
                  <a:srgbClr val="0070C0"/>
                </a:solidFill>
              </a:rPr>
              <a:t>we are here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219944B-FC05-41DC-BCB0-7273A3C7047B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2702891" y="1298594"/>
            <a:ext cx="258240" cy="2801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04B9260-27BA-4548-AA1C-DEED695C1930}"/>
              </a:ext>
            </a:extLst>
          </p:cNvPr>
          <p:cNvSpPr txBox="1"/>
          <p:nvPr/>
        </p:nvSpPr>
        <p:spPr>
          <a:xfrm>
            <a:off x="9228353" y="1085779"/>
            <a:ext cx="195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 takeover:</a:t>
            </a:r>
          </a:p>
          <a:p>
            <a:r>
              <a:rPr lang="en-US" dirty="0">
                <a:solidFill>
                  <a:srgbClr val="0070C0"/>
                </a:solidFill>
              </a:rPr>
              <a:t>Future to go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A95E5E7-EE1A-4079-9EB9-29B3C0822DE8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8533271" y="177989"/>
            <a:ext cx="119019" cy="32272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E301EEF-B9C8-4F2E-9AFB-81138886B468}"/>
              </a:ext>
            </a:extLst>
          </p:cNvPr>
          <p:cNvSpPr txBox="1"/>
          <p:nvPr/>
        </p:nvSpPr>
        <p:spPr>
          <a:xfrm>
            <a:off x="527697" y="4017850"/>
            <a:ext cx="195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 takeover:</a:t>
            </a:r>
          </a:p>
          <a:p>
            <a:r>
              <a:rPr lang="en-US" dirty="0">
                <a:solidFill>
                  <a:srgbClr val="0070C0"/>
                </a:solidFill>
              </a:rPr>
              <a:t>Done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6E26804-20D2-45FC-8AFB-8D14253D0B87}"/>
              </a:ext>
            </a:extLst>
          </p:cNvPr>
          <p:cNvCxnSpPr>
            <a:cxnSpLocks/>
            <a:stCxn id="26" idx="2"/>
          </p:cNvCxnSpPr>
          <p:nvPr/>
        </p:nvCxnSpPr>
        <p:spPr>
          <a:xfrm rot="16200000" flipH="1">
            <a:off x="3131570" y="3038365"/>
            <a:ext cx="273578" cy="3525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57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A5AE54-E9BA-4C82-9875-45EB50445D14}"/>
              </a:ext>
            </a:extLst>
          </p:cNvPr>
          <p:cNvSpPr/>
          <p:nvPr/>
        </p:nvSpPr>
        <p:spPr>
          <a:xfrm>
            <a:off x="1368940" y="168294"/>
            <a:ext cx="6417630" cy="64176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F81F08-E4FA-45D7-967B-74B968B3E7ED}"/>
              </a:ext>
            </a:extLst>
          </p:cNvPr>
          <p:cNvSpPr/>
          <p:nvPr/>
        </p:nvSpPr>
        <p:spPr>
          <a:xfrm>
            <a:off x="1800217" y="1152299"/>
            <a:ext cx="5350109" cy="53163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E41DC02-6171-4378-A018-934A89EB7235}"/>
              </a:ext>
            </a:extLst>
          </p:cNvPr>
          <p:cNvSpPr/>
          <p:nvPr/>
        </p:nvSpPr>
        <p:spPr>
          <a:xfrm>
            <a:off x="3551158" y="4325441"/>
            <a:ext cx="2053194" cy="20579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093DE-3EAD-4341-A0AA-0CA8204598D2}"/>
              </a:ext>
            </a:extLst>
          </p:cNvPr>
          <p:cNvSpPr txBox="1"/>
          <p:nvPr/>
        </p:nvSpPr>
        <p:spPr>
          <a:xfrm>
            <a:off x="3842299" y="4760021"/>
            <a:ext cx="1702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Deployment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Provisioning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Monitoring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Resource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mgmt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373AE-4A55-441D-8C16-4C83D453DCD7}"/>
              </a:ext>
            </a:extLst>
          </p:cNvPr>
          <p:cNvSpPr txBox="1"/>
          <p:nvPr/>
        </p:nvSpPr>
        <p:spPr>
          <a:xfrm>
            <a:off x="3798809" y="3844019"/>
            <a:ext cx="1672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Automation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442B25-3996-41C4-B909-552FE6AD2708}"/>
              </a:ext>
            </a:extLst>
          </p:cNvPr>
          <p:cNvSpPr txBox="1"/>
          <p:nvPr/>
        </p:nvSpPr>
        <p:spPr>
          <a:xfrm>
            <a:off x="3761658" y="2901327"/>
            <a:ext cx="2053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Incident localization</a:t>
            </a:r>
          </a:p>
          <a:p>
            <a:r>
              <a:rPr lang="en-US" dirty="0"/>
              <a:t>detection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D1F57-D369-4F02-AB4D-663896743074}"/>
              </a:ext>
            </a:extLst>
          </p:cNvPr>
          <p:cNvSpPr txBox="1"/>
          <p:nvPr/>
        </p:nvSpPr>
        <p:spPr>
          <a:xfrm>
            <a:off x="3973519" y="207886"/>
            <a:ext cx="1208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Design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implement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0F813B-6152-48A0-9E40-E42DE0999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781" y="436281"/>
            <a:ext cx="467149" cy="4671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4B8389-94F2-420F-97E8-E860F7470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540" y="505968"/>
            <a:ext cx="346773" cy="346773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A8EBD9D-0D7E-48D1-A7BA-66FEE188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55293" y="6372690"/>
            <a:ext cx="2743200" cy="365125"/>
          </a:xfrm>
        </p:spPr>
        <p:txBody>
          <a:bodyPr/>
          <a:lstStyle/>
          <a:p>
            <a:fld id="{0EA560F0-F001-4B75-88FC-B7D5E1865794}" type="slidenum">
              <a:rPr lang="en-US" smtClean="0"/>
              <a:t>9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CABDE8-CE86-46B6-974D-5924067CAA3E}"/>
              </a:ext>
            </a:extLst>
          </p:cNvPr>
          <p:cNvSpPr txBox="1"/>
          <p:nvPr/>
        </p:nvSpPr>
        <p:spPr>
          <a:xfrm>
            <a:off x="3813781" y="5860261"/>
            <a:ext cx="1672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Automation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BD3A31-024D-4165-BC84-8585619E49D6}"/>
              </a:ext>
            </a:extLst>
          </p:cNvPr>
          <p:cNvSpPr txBox="1"/>
          <p:nvPr/>
        </p:nvSpPr>
        <p:spPr>
          <a:xfrm>
            <a:off x="4060499" y="689682"/>
            <a:ext cx="743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Dev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23A75A-D2B7-411E-B2F8-1C5AD54DBEB3}"/>
              </a:ext>
            </a:extLst>
          </p:cNvPr>
          <p:cNvSpPr txBox="1"/>
          <p:nvPr/>
        </p:nvSpPr>
        <p:spPr>
          <a:xfrm>
            <a:off x="3761658" y="2171570"/>
            <a:ext cx="2053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Incident </a:t>
            </a:r>
            <a:r>
              <a:rPr lang="en-US" i="1" dirty="0"/>
              <a:t>resolution, mitigation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6F7CF63-30CC-4EBF-AC87-A8067213BA75}"/>
              </a:ext>
            </a:extLst>
          </p:cNvPr>
          <p:cNvCxnSpPr>
            <a:cxnSpLocks/>
          </p:cNvCxnSpPr>
          <p:nvPr/>
        </p:nvCxnSpPr>
        <p:spPr>
          <a:xfrm flipV="1">
            <a:off x="5706925" y="1704751"/>
            <a:ext cx="0" cy="9228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B48CFC-6DC2-4588-84FF-4A23DB7C4134}"/>
              </a:ext>
            </a:extLst>
          </p:cNvPr>
          <p:cNvGrpSpPr/>
          <p:nvPr/>
        </p:nvGrpSpPr>
        <p:grpSpPr>
          <a:xfrm>
            <a:off x="5706925" y="1477077"/>
            <a:ext cx="4721932" cy="1781553"/>
            <a:chOff x="5706925" y="1477077"/>
            <a:chExt cx="4721932" cy="178155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A0873E-38C9-449B-857A-8EB3DA06ABDA}"/>
                </a:ext>
              </a:extLst>
            </p:cNvPr>
            <p:cNvSpPr txBox="1"/>
            <p:nvPr/>
          </p:nvSpPr>
          <p:spPr>
            <a:xfrm>
              <a:off x="8859321" y="2177716"/>
              <a:ext cx="1569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Availability fundamentals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1E23C3A6-BF2A-4673-99DA-E727B32E3D76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5707943" y="2824047"/>
              <a:ext cx="3936146" cy="434583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Speech Bubble: Rectangle 47">
              <a:extLst>
                <a:ext uri="{FF2B5EF4-FFF2-40B4-BE49-F238E27FC236}">
                  <a16:creationId xmlns:a16="http://schemas.microsoft.com/office/drawing/2014/main" id="{104DD104-CBFA-49CF-B0A4-308E3D9ABC7D}"/>
                </a:ext>
              </a:extLst>
            </p:cNvPr>
            <p:cNvSpPr/>
            <p:nvPr/>
          </p:nvSpPr>
          <p:spPr>
            <a:xfrm>
              <a:off x="8631053" y="1477077"/>
              <a:ext cx="914400" cy="612648"/>
            </a:xfrm>
            <a:prstGeom prst="wedge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rgbClr val="0070C0"/>
                  </a:solidFill>
                </a:rPr>
                <a:t>Gray failure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3E5B9562-A7A9-4882-8F98-17DA7ACF42F0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rot="10800000" flipV="1">
              <a:off x="5706925" y="2500882"/>
              <a:ext cx="3152396" cy="126762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Speech Bubble: Rectangle 56">
              <a:extLst>
                <a:ext uri="{FF2B5EF4-FFF2-40B4-BE49-F238E27FC236}">
                  <a16:creationId xmlns:a16="http://schemas.microsoft.com/office/drawing/2014/main" id="{E76EE2CB-4BC6-4A5B-A104-EAE5BA412F13}"/>
                </a:ext>
              </a:extLst>
            </p:cNvPr>
            <p:cNvSpPr/>
            <p:nvPr/>
          </p:nvSpPr>
          <p:spPr>
            <a:xfrm>
              <a:off x="7192944" y="1774221"/>
              <a:ext cx="1215014" cy="612648"/>
            </a:xfrm>
            <a:prstGeom prst="wedge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rgbClr val="0070C0"/>
                  </a:solidFill>
                </a:rPr>
                <a:t>Panorama</a:t>
              </a:r>
            </a:p>
          </p:txBody>
        </p:sp>
      </p:grpSp>
      <p:sp>
        <p:nvSpPr>
          <p:cNvPr id="58" name="Speech Bubble: Rectangle 57">
            <a:extLst>
              <a:ext uri="{FF2B5EF4-FFF2-40B4-BE49-F238E27FC236}">
                <a16:creationId xmlns:a16="http://schemas.microsoft.com/office/drawing/2014/main" id="{7966E955-7381-4E13-9126-7282C83F1706}"/>
              </a:ext>
            </a:extLst>
          </p:cNvPr>
          <p:cNvSpPr/>
          <p:nvPr/>
        </p:nvSpPr>
        <p:spPr>
          <a:xfrm>
            <a:off x="5857469" y="1719397"/>
            <a:ext cx="1089627" cy="612648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rgbClr val="0070C0"/>
                </a:solidFill>
              </a:rPr>
              <a:t>ByteBrain</a:t>
            </a:r>
            <a:endParaRPr lang="en-US" i="1" dirty="0">
              <a:solidFill>
                <a:srgbClr val="0070C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E64AD2-B850-4E32-B1C1-6BDC9759A3DF}"/>
              </a:ext>
            </a:extLst>
          </p:cNvPr>
          <p:cNvGrpSpPr/>
          <p:nvPr/>
        </p:nvGrpSpPr>
        <p:grpSpPr>
          <a:xfrm>
            <a:off x="5707943" y="3230549"/>
            <a:ext cx="5041853" cy="2488404"/>
            <a:chOff x="5707943" y="3230549"/>
            <a:chExt cx="5041853" cy="2488404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0E2C291-4CBA-4EC8-9FD8-D6EF392368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7943" y="3230549"/>
              <a:ext cx="0" cy="21148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AE9D00-E00D-404E-8A4E-0EA15933BCF5}"/>
                </a:ext>
              </a:extLst>
            </p:cNvPr>
            <p:cNvSpPr txBox="1"/>
            <p:nvPr/>
          </p:nvSpPr>
          <p:spPr>
            <a:xfrm>
              <a:off x="5777282" y="3675712"/>
              <a:ext cx="1305550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Deepview</a:t>
              </a:r>
              <a:endParaRPr lang="en-US" dirty="0"/>
            </a:p>
            <a:p>
              <a:r>
                <a:rPr lang="en-US" dirty="0" err="1"/>
                <a:t>Netbouncer</a:t>
              </a:r>
              <a:endParaRPr lang="en-US" dirty="0"/>
            </a:p>
            <a:p>
              <a:r>
                <a:rPr lang="en-US" dirty="0" err="1"/>
                <a:t>Pingmesh</a:t>
              </a:r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2614B90-5F8B-4555-8772-13F91479A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26545" y="4960233"/>
              <a:ext cx="3223251" cy="75872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63524C-1E8B-4542-A1A5-C97376CCC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02456" y="3941971"/>
              <a:ext cx="2847340" cy="639101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DF2F333-A64E-4166-BB0C-ECA88E580FF8}"/>
                </a:ext>
              </a:extLst>
            </p:cNvPr>
            <p:cNvCxnSpPr>
              <a:endCxn id="16" idx="1"/>
            </p:cNvCxnSpPr>
            <p:nvPr/>
          </p:nvCxnSpPr>
          <p:spPr>
            <a:xfrm>
              <a:off x="6906909" y="4261521"/>
              <a:ext cx="619636" cy="1078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718FA51-A7F9-4A10-9B91-589DA7BB67B1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6871740" y="3900680"/>
              <a:ext cx="1030716" cy="360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06AE6D-F175-41D2-AACF-BF5C9B03249C}"/>
              </a:ext>
            </a:extLst>
          </p:cNvPr>
          <p:cNvCxnSpPr/>
          <p:nvPr/>
        </p:nvCxnSpPr>
        <p:spPr>
          <a:xfrm flipV="1">
            <a:off x="5706925" y="744842"/>
            <a:ext cx="0" cy="8599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65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1317</Words>
  <Application>Microsoft Office PowerPoint</Application>
  <PresentationFormat>Widescreen</PresentationFormat>
  <Paragraphs>335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等线</vt:lpstr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Toward Highly Available Cloud Systems</vt:lpstr>
      <vt:lpstr>Outline</vt:lpstr>
      <vt:lpstr>PowerPoint Presentation</vt:lpstr>
      <vt:lpstr>PowerPoint Presentation</vt:lpstr>
      <vt:lpstr>System availability is plagued by incidents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study: redundancy in datacenter network (1)</vt:lpstr>
      <vt:lpstr>Case study: redundancy in datacenter network (2)</vt:lpstr>
      <vt:lpstr>Case study: redundancy in datacenter network (3)</vt:lpstr>
      <vt:lpstr>The many faces of gray failure</vt:lpstr>
      <vt:lpstr>An abstract model</vt:lpstr>
      <vt:lpstr>Gray failure trait: differential observability</vt:lpstr>
      <vt:lpstr>PowerPoint Presentation</vt:lpstr>
      <vt:lpstr>PowerPoint Presentation</vt:lpstr>
      <vt:lpstr>How failures were detected</vt:lpstr>
      <vt:lpstr>How Panorama detects failure</vt:lpstr>
      <vt:lpstr>PowerPoint Presentation</vt:lpstr>
      <vt:lpstr>ByteBrain motivation</vt:lpstr>
      <vt:lpstr>ByteBrain software stack</vt:lpstr>
      <vt:lpstr>Toward highly available cloud systems</vt:lpstr>
      <vt:lpstr>Toward highly available cloud systems</vt:lpstr>
      <vt:lpstr>Acknowledgement 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Highly Available Cloud Systems</dc:title>
  <dc:creator>Chuanxiong Guo</dc:creator>
  <cp:lastModifiedBy>Chuanxiong Guo</cp:lastModifiedBy>
  <cp:revision>1</cp:revision>
  <dcterms:created xsi:type="dcterms:W3CDTF">2018-07-29T03:57:50Z</dcterms:created>
  <dcterms:modified xsi:type="dcterms:W3CDTF">2018-08-11T02:35:15Z</dcterms:modified>
</cp:coreProperties>
</file>