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5" r:id="rId2"/>
    <p:sldId id="306" r:id="rId3"/>
    <p:sldId id="308" r:id="rId4"/>
    <p:sldId id="260" r:id="rId5"/>
    <p:sldId id="309" r:id="rId6"/>
    <p:sldId id="349" r:id="rId7"/>
    <p:sldId id="310" r:id="rId8"/>
    <p:sldId id="311" r:id="rId9"/>
    <p:sldId id="312" r:id="rId10"/>
    <p:sldId id="314" r:id="rId11"/>
    <p:sldId id="317" r:id="rId12"/>
    <p:sldId id="345" r:id="rId13"/>
    <p:sldId id="331" r:id="rId14"/>
    <p:sldId id="319" r:id="rId15"/>
    <p:sldId id="318" r:id="rId16"/>
    <p:sldId id="320" r:id="rId17"/>
    <p:sldId id="332" r:id="rId18"/>
    <p:sldId id="321" r:id="rId19"/>
    <p:sldId id="322" r:id="rId20"/>
    <p:sldId id="323" r:id="rId21"/>
    <p:sldId id="346" r:id="rId22"/>
    <p:sldId id="348" r:id="rId23"/>
    <p:sldId id="300" r:id="rId24"/>
    <p:sldId id="301" r:id="rId25"/>
    <p:sldId id="330" r:id="rId26"/>
    <p:sldId id="329" r:id="rId27"/>
    <p:sldId id="295" r:id="rId28"/>
    <p:sldId id="350" r:id="rId29"/>
    <p:sldId id="296" r:id="rId30"/>
    <p:sldId id="342" r:id="rId31"/>
    <p:sldId id="341" r:id="rId32"/>
    <p:sldId id="335" r:id="rId33"/>
    <p:sldId id="336" r:id="rId34"/>
    <p:sldId id="337" r:id="rId35"/>
    <p:sldId id="338" r:id="rId36"/>
    <p:sldId id="339" r:id="rId37"/>
    <p:sldId id="340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8A1F47-83E8-4B48-8A42-8A79295B7056}" v="12" dt="2018-08-02T01:29:11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/>
    <p:restoredTop sz="72660" autoAdjust="0"/>
  </p:normalViewPr>
  <p:slideViewPr>
    <p:cSldViewPr>
      <p:cViewPr varScale="1">
        <p:scale>
          <a:sx n="47" d="100"/>
          <a:sy n="47" d="100"/>
        </p:scale>
        <p:origin x="1953" y="24"/>
      </p:cViewPr>
      <p:guideLst>
        <p:guide orient="horz" pos="2160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Bai" userId="be857441-a184-4146-8eaa-0e6fb39255fd" providerId="ADAL" clId="{EF8A1F47-83E8-4B48-8A42-8A79295B7056}"/>
    <pc:docChg chg="modSld">
      <pc:chgData name="Wei Bai" userId="be857441-a184-4146-8eaa-0e6fb39255fd" providerId="ADAL" clId="{EF8A1F47-83E8-4B48-8A42-8A79295B7056}" dt="2018-08-02T01:29:11.999" v="11" actId="20577"/>
      <pc:docMkLst>
        <pc:docMk/>
      </pc:docMkLst>
      <pc:sldChg chg="modNotesTx">
        <pc:chgData name="Wei Bai" userId="be857441-a184-4146-8eaa-0e6fb39255fd" providerId="ADAL" clId="{EF8A1F47-83E8-4B48-8A42-8A79295B7056}" dt="2018-08-02T01:29:11.999" v="11" actId="20577"/>
        <pc:sldMkLst>
          <pc:docMk/>
          <pc:sldMk cId="1776860131" sldId="306"/>
        </pc:sldMkLst>
      </pc:sldChg>
      <pc:sldChg chg="modTransition">
        <pc:chgData name="Wei Bai" userId="be857441-a184-4146-8eaa-0e6fb39255fd" providerId="ADAL" clId="{EF8A1F47-83E8-4B48-8A42-8A79295B7056}" dt="2018-08-01T18:04:39.609" v="0"/>
        <pc:sldMkLst>
          <pc:docMk/>
          <pc:sldMk cId="1501365875" sldId="322"/>
        </pc:sldMkLst>
      </pc:sldChg>
      <pc:sldChg chg="modTransition">
        <pc:chgData name="Wei Bai" userId="be857441-a184-4146-8eaa-0e6fb39255fd" providerId="ADAL" clId="{EF8A1F47-83E8-4B48-8A42-8A79295B7056}" dt="2018-08-01T18:04:47.334" v="1"/>
        <pc:sldMkLst>
          <pc:docMk/>
          <pc:sldMk cId="1357936527" sldId="323"/>
        </pc:sldMkLst>
      </pc:sldChg>
      <pc:sldChg chg="modTransition">
        <pc:chgData name="Wei Bai" userId="be857441-a184-4146-8eaa-0e6fb39255fd" providerId="ADAL" clId="{EF8A1F47-83E8-4B48-8A42-8A79295B7056}" dt="2018-08-01T18:04:53.879" v="2"/>
        <pc:sldMkLst>
          <pc:docMk/>
          <pc:sldMk cId="435506227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4BEDB-49F6-4D03-97A9-BC3585EC504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8CB2C-A8C7-41EB-BAF9-08C7F534D9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Hello everyone, I am Wei Bai from </a:t>
            </a:r>
            <a:r>
              <a:rPr lang="en-US" altLang="zh-CN" dirty="0"/>
              <a:t>Microsoft Research</a:t>
            </a:r>
            <a:r>
              <a:rPr lang="en-US" altLang="zh-CN" baseline="0" dirty="0"/>
              <a:t> Asia</a:t>
            </a:r>
            <a:r>
              <a:rPr lang="en-US" baseline="0" dirty="0"/>
              <a:t>. Today, I am going to talk about our work: </a:t>
            </a:r>
            <a:r>
              <a:rPr lang="en-US" sz="1200" kern="1200" baseline="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ugmenting proactive congestion control with Aeolus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. This is a joint work with Shuihai Hu, </a:t>
            </a:r>
            <a:r>
              <a:rPr lang="en-US" baseline="0" dirty="0" err="1"/>
              <a:t>Baochen</a:t>
            </a:r>
            <a:r>
              <a:rPr lang="en-US" baseline="0" dirty="0"/>
              <a:t> </a:t>
            </a:r>
            <a:r>
              <a:rPr lang="en-US" baseline="0" dirty="0" err="1"/>
              <a:t>Qiao</a:t>
            </a:r>
            <a:r>
              <a:rPr lang="en-US" baseline="0" dirty="0"/>
              <a:t>, Prof. Kai Chen from HKUST, and Dr. Kun Tan from Huawei. [click]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6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this end, it</a:t>
            </a:r>
            <a:r>
              <a:rPr lang="en-US" altLang="zh-CN" baseline="0" dirty="0"/>
              <a:t> is natural to</a:t>
            </a:r>
            <a:r>
              <a:rPr lang="en-US" altLang="zh-CN" dirty="0"/>
              <a:t> ask such a question: </a:t>
            </a:r>
            <a:r>
              <a:rPr lang="en-US" altLang="zh-CN" sz="1200" dirty="0">
                <a:cs typeface="Times New Roman" panose="02020603050405020304" pitchFamily="18" charset="0"/>
              </a:rPr>
              <a:t>can we eliminate </a:t>
            </a:r>
            <a:r>
              <a:rPr lang="en-US" sz="1200" dirty="0"/>
              <a:t>1 RTT extra latency</a:t>
            </a:r>
            <a:r>
              <a:rPr lang="en-US" sz="1200" baseline="0" dirty="0"/>
              <a:t> </a:t>
            </a:r>
            <a:r>
              <a:rPr lang="en-US" sz="1200" dirty="0"/>
              <a:t>while preserving all the benefits of PCC?</a:t>
            </a:r>
            <a:r>
              <a:rPr lang="en-US" altLang="zh-CN" sz="1200" dirty="0">
                <a:cs typeface="Times New Roman" panose="02020603050405020304" pitchFamily="18" charset="0"/>
              </a:rPr>
              <a:t> </a:t>
            </a:r>
            <a:r>
              <a:rPr lang="en-US" altLang="zh-CN" baseline="0" dirty="0"/>
              <a:t> [pause] [click] our answer to this question is Aeolus.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80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Now, we talk</a:t>
            </a:r>
            <a:r>
              <a:rPr lang="en-US" altLang="zh-CN" baseline="0" dirty="0"/>
              <a:t> about the design of Aeolus.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CE79B-8B33-426A-AE47-81CAECE751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74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baseline="0" dirty="0"/>
              <a:t> </a:t>
            </a:r>
            <a:r>
              <a:rPr lang="en-US" altLang="zh-CN" baseline="0" dirty="0"/>
              <a:t>key idea</a:t>
            </a:r>
            <a:r>
              <a:rPr lang="en-US" altLang="zh-CN" dirty="0"/>
              <a:t> of Aeolus is to </a:t>
            </a:r>
            <a:r>
              <a:rPr lang="en-US" dirty="0"/>
              <a:t>let new flows only utilize the spare bandwidth for the first RTT transfers</a:t>
            </a:r>
            <a:r>
              <a:rPr lang="en-US" altLang="zh-CN" baseline="0" dirty="0"/>
              <a:t>. [click] To realize this idea, we developed a </a:t>
            </a:r>
            <a:r>
              <a:rPr lang="en-US" altLang="zh-CN" dirty="0">
                <a:solidFill>
                  <a:srgbClr val="0070C0"/>
                </a:solidFill>
              </a:rPr>
              <a:t>selective dropping mechanism. </a:t>
            </a:r>
            <a:r>
              <a:rPr lang="en-US" altLang="zh-CN" baseline="0" dirty="0"/>
              <a:t>So, what is </a:t>
            </a:r>
            <a:r>
              <a:rPr lang="en-US" altLang="zh-CN" b="0" dirty="0"/>
              <a:t>selective dropping mechanism</a:t>
            </a:r>
            <a:r>
              <a:rPr lang="en-US" altLang="zh-CN" baseline="0" dirty="0"/>
              <a:t>? [pause]. I use this figure to show it. [click] As we can see, </a:t>
            </a:r>
            <a:r>
              <a:rPr lang="en-US" altLang="zh-CN" b="0" dirty="0"/>
              <a:t>selective dropping is</a:t>
            </a:r>
            <a:r>
              <a:rPr lang="en-US" altLang="zh-CN" b="0" baseline="0" dirty="0"/>
              <a:t> a switch buffer management scheme. It configures a dropping threshold at switch queues.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587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queue occupancy reaches the preset dropping threshold, [click] the incoming packets carrying low priority tag will get dropped. [click] In contrast, packets carrying high priority tag will be accepted. [click] </a:t>
            </a:r>
            <a:r>
              <a:rPr lang="en-US" sz="1200" kern="1200" baseline="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baseline="0" dirty="0">
                <a:solidFill>
                  <a:srgbClr val="0070C0"/>
                </a:solidFill>
              </a:rPr>
              <a:t>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assigning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unscheduled packets with low priority and scheduled packets with high priority, we can ensure that unscheduled packets sent by new flows </a:t>
            </a:r>
            <a:r>
              <a:rPr lang="en-US" dirty="0"/>
              <a:t>only utilize the spare bandwidth for the first RTT transfers.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555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Now, let’s see why </a:t>
            </a:r>
            <a:r>
              <a:rPr 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elective dropping </a:t>
            </a:r>
            <a:r>
              <a:rPr lang="en-US" dirty="0"/>
              <a:t>works. [click] </a:t>
            </a:r>
            <a:r>
              <a:rPr lang="en-US" altLang="zh-CN" dirty="0"/>
              <a:t>When </a:t>
            </a:r>
            <a:r>
              <a:rPr lang="en-US" altLang="zh-CN" sz="3200" dirty="0"/>
              <a:t>network is under-utilized</a:t>
            </a:r>
            <a:r>
              <a:rPr lang="en-US" altLang="zh-CN" sz="1200" dirty="0"/>
              <a:t>,</a:t>
            </a:r>
            <a:r>
              <a:rPr lang="en-US" altLang="zh-CN" sz="1200" baseline="0" dirty="0"/>
              <a:t> </a:t>
            </a:r>
            <a:r>
              <a:rPr lang="en-US" altLang="zh-CN" dirty="0"/>
              <a:t> [click] unscheduled packets can fully utilize the spare bandwidth left by scheduled packets. As a result, [click],</a:t>
            </a:r>
            <a:r>
              <a:rPr lang="en-US" altLang="zh-CN" baseline="0" dirty="0"/>
              <a:t> there is no </a:t>
            </a:r>
            <a:r>
              <a:rPr lang="en-US" altLang="zh-CN" dirty="0">
                <a:solidFill>
                  <a:srgbClr val="0070C0"/>
                </a:solidFill>
              </a:rPr>
              <a:t>1 RTT extra latency.</a:t>
            </a:r>
            <a:r>
              <a:rPr lang="en-US" altLang="zh-CN" baseline="0" dirty="0">
                <a:solidFill>
                  <a:srgbClr val="0070C0"/>
                </a:solidFill>
              </a:rPr>
              <a:t> [click]</a:t>
            </a: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467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When </a:t>
            </a:r>
            <a:r>
              <a:rPr lang="en-US" altLang="zh-CN" sz="3200" dirty="0"/>
              <a:t>network is fully-utilized</a:t>
            </a:r>
            <a:r>
              <a:rPr lang="en-US" altLang="zh-CN" sz="1200" dirty="0"/>
              <a:t>,</a:t>
            </a:r>
            <a:r>
              <a:rPr lang="en-US" altLang="zh-CN" sz="1200" baseline="0" dirty="0"/>
              <a:t> </a:t>
            </a:r>
            <a:r>
              <a:rPr lang="en-US" altLang="zh-CN" dirty="0"/>
              <a:t> [click] unscheduled packets are selectively dropped. As a result, [click],</a:t>
            </a:r>
            <a:r>
              <a:rPr lang="en-US" altLang="zh-CN" baseline="0" dirty="0"/>
              <a:t> scheduled packets are not affected, [click] and </a:t>
            </a:r>
            <a:r>
              <a:rPr lang="en-US" altLang="zh-CN" baseline="0" dirty="0">
                <a:solidFill>
                  <a:srgbClr val="0070C0"/>
                </a:solidFill>
              </a:rPr>
              <a:t>a</a:t>
            </a:r>
            <a:r>
              <a:rPr lang="en-US" altLang="zh-CN" dirty="0">
                <a:solidFill>
                  <a:srgbClr val="0070C0"/>
                </a:solidFill>
              </a:rPr>
              <a:t>ll the benefits of proactive</a:t>
            </a:r>
            <a:r>
              <a:rPr lang="en-US" altLang="zh-CN" baseline="0" dirty="0">
                <a:solidFill>
                  <a:srgbClr val="0070C0"/>
                </a:solidFill>
              </a:rPr>
              <a:t> congestion control </a:t>
            </a:r>
            <a:r>
              <a:rPr lang="en-US" altLang="zh-CN" dirty="0">
                <a:solidFill>
                  <a:srgbClr val="0070C0"/>
                </a:solidFill>
              </a:rPr>
              <a:t>are preserved.</a:t>
            </a:r>
            <a:r>
              <a:rPr lang="en-US" altLang="zh-CN" baseline="0" dirty="0">
                <a:solidFill>
                  <a:srgbClr val="0070C0"/>
                </a:solidFill>
              </a:rPr>
              <a:t> [click]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394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selective dropping mechanism is appealing, the key question is how to implement it at commodity switches.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[click]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past testbed experiments with ECN,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made an </a:t>
            </a:r>
            <a:r>
              <a:rPr lang="en-US" sz="1200" dirty="0"/>
              <a:t>interesting observation. [click]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assume the queue occupancy reaches the ECN marking threshold. Our finding is that, </a:t>
            </a:r>
            <a:r>
              <a:rPr lang="en-US" sz="1200" dirty="0"/>
              <a:t>[click] if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packet is ECN capable, [click] it will enter the queue and get ECN marked.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6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But if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packet is not ECN capable, [click] it will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 dropped by the switch. [click]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1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Based on this observation,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implement the selective dropping mechanism by reinterpreting the ECN marking function.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[click] At the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endhost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tag </a:t>
            </a:r>
            <a:r>
              <a:rPr lang="en-US" sz="1200" kern="1200" baseline="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cheduled packets </a:t>
            </a:r>
            <a:r>
              <a:rPr lang="en-US" dirty="0"/>
              <a:t>as </a:t>
            </a:r>
            <a:r>
              <a:rPr lang="en-US" dirty="0">
                <a:solidFill>
                  <a:srgbClr val="0070C0"/>
                </a:solidFill>
              </a:rPr>
              <a:t>ECN-capable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baseline="0" dirty="0">
                <a:solidFill>
                  <a:schemeClr val="tx1"/>
                </a:solidFill>
              </a:rPr>
              <a:t> and </a:t>
            </a:r>
            <a:r>
              <a:rPr lang="en-US" baseline="0" dirty="0">
                <a:solidFill>
                  <a:srgbClr val="FF0000"/>
                </a:solidFill>
              </a:rPr>
              <a:t>u</a:t>
            </a:r>
            <a:r>
              <a:rPr lang="en-US" dirty="0">
                <a:solidFill>
                  <a:srgbClr val="FF0000"/>
                </a:solidFill>
              </a:rPr>
              <a:t>nscheduled packets </a:t>
            </a:r>
            <a:r>
              <a:rPr lang="en-US" dirty="0"/>
              <a:t>as </a:t>
            </a:r>
            <a:r>
              <a:rPr lang="en-US" dirty="0">
                <a:solidFill>
                  <a:srgbClr val="FF0000"/>
                </a:solidFill>
              </a:rPr>
              <a:t>ECN-incapable. [click</a:t>
            </a:r>
            <a:r>
              <a:rPr lang="en-US" baseline="0" dirty="0">
                <a:solidFill>
                  <a:srgbClr val="FF0000"/>
                </a:solidFill>
              </a:rPr>
              <a:t>] At the switch, we set the </a:t>
            </a:r>
            <a:r>
              <a:rPr lang="en-US" dirty="0"/>
              <a:t>ECN marking threshold </a:t>
            </a:r>
            <a:r>
              <a:rPr lang="en-US" baseline="0" dirty="0"/>
              <a:t>to the</a:t>
            </a:r>
            <a:r>
              <a:rPr lang="en-US" dirty="0"/>
              <a:t> selective dropping threshold we want to configure. [click]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772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[click] Priority queueing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 solution to selective dropping mechanism. [click] As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shown in the figure, by having s</a:t>
            </a:r>
            <a:r>
              <a:rPr lang="en-US" altLang="zh-CN" dirty="0"/>
              <a:t>cheduled packet enter</a:t>
            </a:r>
            <a:r>
              <a:rPr lang="en-US" altLang="zh-CN" dirty="0">
                <a:sym typeface="Wingdings"/>
              </a:rPr>
              <a:t> high priority queue, and unscheduled packets enter low priority, we can also ensure</a:t>
            </a:r>
            <a:r>
              <a:rPr lang="en-US" altLang="zh-CN" baseline="0" dirty="0">
                <a:sym typeface="Wingdings"/>
              </a:rPr>
              <a:t> unscheduled packets</a:t>
            </a:r>
            <a:r>
              <a:rPr lang="en-US" dirty="0"/>
              <a:t> only utilize the spare bandwidth for the first RTT transfers.</a:t>
            </a:r>
            <a:r>
              <a:rPr lang="en-US" baseline="0" dirty="0"/>
              <a:t> [click]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0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Data</a:t>
            </a:r>
            <a:r>
              <a:rPr lang="en-US" altLang="zh-CN" baseline="0" dirty="0"/>
              <a:t> center networks have been evolving fast in recent years.  First,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link speed of DCNs significantly increases, from 1Gbps to 10Gbps, to 100Gbps with 200Gbps on the horizons</a:t>
            </a:r>
            <a:r>
              <a:rPr lang="en-US" altLang="zh-CN" dirty="0"/>
              <a:t>. Second, modern</a:t>
            </a:r>
            <a:r>
              <a:rPr lang="en-US" altLang="zh-CN" baseline="0" dirty="0"/>
              <a:t> cloud applications,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such as web search 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retailing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/>
              <a:t> </a:t>
            </a:r>
            <a:r>
              <a:rPr lang="en-US" altLang="zh-CN" dirty="0"/>
              <a:t>impose ultra-</a:t>
            </a:r>
            <a:r>
              <a:rPr lang="en-US" altLang="zh-CN" dirty="0">
                <a:cs typeface="Times New Roman" panose="02020603050405020304" pitchFamily="18" charset="0"/>
              </a:rPr>
              <a:t>low latency</a:t>
            </a:r>
            <a:r>
              <a:rPr lang="en-US" altLang="zh-CN" dirty="0"/>
              <a:t> from the underlying network.</a:t>
            </a:r>
            <a:r>
              <a:rPr lang="en-US" altLang="zh-CN" baseline="0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2FB7C-52DE-47ED-8CFD-C109AC8750F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26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However, priority queueing have two</a:t>
            </a:r>
            <a:r>
              <a:rPr lang="en-US" altLang="zh-CN" baseline="0" dirty="0"/>
              <a:t> drawbacks. [click] First, it will 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equire one additional queue for each service class, such that the number of supported service classes will be reduced by half. [click]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92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 due to the queueing delay in the low-priority queue, there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be </a:t>
            </a:r>
            <a:r>
              <a:rPr lang="en-US" altLang="zh-CN" sz="3200" dirty="0">
                <a:solidFill>
                  <a:srgbClr val="FF0000"/>
                </a:solidFill>
              </a:rPr>
              <a:t>packet reordering problem.</a:t>
            </a:r>
            <a:r>
              <a:rPr lang="en-US" altLang="zh-CN" sz="3200" baseline="0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88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paper, we also deigned</a:t>
            </a:r>
            <a:r>
              <a:rPr lang="en-US" baseline="0" dirty="0"/>
              <a:t> a loss recovery scheme for </a:t>
            </a:r>
            <a:r>
              <a:rPr lang="en-US" dirty="0"/>
              <a:t>unscheduled packets.</a:t>
            </a:r>
            <a:r>
              <a:rPr lang="en-US" baseline="0" dirty="0"/>
              <a:t> </a:t>
            </a:r>
            <a:r>
              <a:rPr lang="en-US" dirty="0"/>
              <a:t>We also discussed parameter selection of Aeolus. For these details, please refer to our paper.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59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simulation setup. We use a </a:t>
            </a:r>
            <a:r>
              <a:rPr lang="en-US" altLang="zh-CN" dirty="0"/>
              <a:t>100Gbps 3-level fat-tree consisting of 192 hosts.</a:t>
            </a:r>
            <a:r>
              <a:rPr lang="en-US" altLang="zh-CN" baseline="0" dirty="0"/>
              <a:t> The traffic is generated using r</a:t>
            </a:r>
            <a:r>
              <a:rPr lang="en-US" altLang="zh-CN" dirty="0"/>
              <a:t>ealistic workloads including web server, cache follower</a:t>
            </a:r>
            <a:r>
              <a:rPr lang="en-US" altLang="zh-CN" baseline="0" dirty="0"/>
              <a:t> and web </a:t>
            </a:r>
            <a:r>
              <a:rPr lang="en-US" altLang="zh-CN" dirty="0"/>
              <a:t>search. We compare the FCT and queue length under two schemes: </a:t>
            </a:r>
            <a:r>
              <a:rPr lang="en-US" altLang="zh-CN" dirty="0" err="1"/>
              <a:t>ExpressPass</a:t>
            </a:r>
            <a:r>
              <a:rPr lang="en-US" altLang="zh-CN" dirty="0"/>
              <a:t> with or without Aeolus</a:t>
            </a:r>
            <a:r>
              <a:rPr lang="en-US" altLang="zh-CN" baseline="0" dirty="0"/>
              <a:t>. [click]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58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/>
            <a:r>
              <a:rPr lang="en-US" altLang="zh-CN" dirty="0"/>
              <a:t>These three figures</a:t>
            </a:r>
            <a:r>
              <a:rPr lang="en-US" altLang="zh-CN" baseline="0" dirty="0"/>
              <a:t> show the average completion times of small flows.  [click] </a:t>
            </a:r>
            <a:r>
              <a:rPr lang="en-US" dirty="0"/>
              <a:t>As we can</a:t>
            </a:r>
            <a:r>
              <a:rPr lang="en-US" baseline="0" dirty="0"/>
              <a:t> see,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Aeolus, a large portion of small flows complete within the first RTT. [click] This indicates that  Aeolus can </a:t>
            </a:r>
            <a:r>
              <a:rPr lang="en-US" altLang="zh-CN" sz="3200" dirty="0"/>
              <a:t>significantly speeds up small flows by removing 1RTT extra delay. [click]</a:t>
            </a:r>
            <a:endParaRPr lang="zh-C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898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two figures </a:t>
            </a:r>
            <a:r>
              <a:rPr lang="en-US" altLang="zh-CN" dirty="0"/>
              <a:t>show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99%-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FCT and 99.9%-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FCT of 0-100KB flows with the varying load for the web server workload. [click] The results indicate that, </a:t>
            </a:r>
            <a:r>
              <a:rPr lang="en-US" sz="3200" dirty="0"/>
              <a:t>first RTT burst</a:t>
            </a:r>
            <a:r>
              <a:rPr lang="en-US" altLang="zh-CN" sz="3200" dirty="0"/>
              <a:t> will not hurt tail FCT</a:t>
            </a:r>
            <a:r>
              <a:rPr lang="en-US" altLang="zh-CN" sz="3200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small flows. Instead, better tail FCT can be achieved due to the remove of one RTT extra delay. [click]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1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/>
            <a:r>
              <a:rPr lang="en-US" dirty="0"/>
              <a:t>This figure shows</a:t>
            </a:r>
            <a:r>
              <a:rPr lang="en-US" baseline="0" dirty="0"/>
              <a:t> the maximum queue length. As we can see,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schemes’ maximum queues are small and stable with increasing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load. [click]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results indicate that Aeolus can well preserve </a:t>
            </a:r>
            <a:r>
              <a:rPr lang="en-US" altLang="zh-CN" sz="1200" dirty="0"/>
              <a:t>PCC’s benefits</a:t>
            </a:r>
            <a:r>
              <a:rPr lang="en-US" altLang="zh-CN" sz="1200" baseline="0" dirty="0"/>
              <a:t> including </a:t>
            </a:r>
            <a:r>
              <a:rPr lang="en-US" altLang="zh-CN" sz="3200" dirty="0"/>
              <a:t>zero loss &amp; small queue. </a:t>
            </a:r>
            <a:endParaRPr lang="zh-CN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673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</a:t>
            </a:r>
            <a:r>
              <a:rPr lang="en-US" baseline="0" dirty="0"/>
              <a:t> last, let me do a brief conclusion. Aeolus is motivated by the problem that </a:t>
            </a:r>
            <a:r>
              <a:rPr lang="en-US" dirty="0">
                <a:solidFill>
                  <a:srgbClr val="FF0000"/>
                </a:solidFill>
              </a:rPr>
              <a:t>proactive congestion control requires 1 RTT extra latency for scheduling. To</a:t>
            </a:r>
            <a:r>
              <a:rPr lang="en-US" baseline="0" dirty="0">
                <a:solidFill>
                  <a:srgbClr val="FF0000"/>
                </a:solidFill>
              </a:rPr>
              <a:t> solve this problem, we designed a </a:t>
            </a:r>
            <a:r>
              <a:rPr lang="en-US" sz="800" kern="1200" baseline="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s</a:t>
            </a:r>
            <a:r>
              <a:rPr lang="en-US" altLang="zh-CN" sz="8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elective dropping mechanism.</a:t>
            </a:r>
            <a:r>
              <a:rPr lang="en-US" altLang="zh-CN" sz="800" kern="1200" baseline="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differentiating traffic at the end and enforcing selective dropping in the network, Aeolus removes the </a:t>
            </a:r>
            <a:r>
              <a:rPr lang="en-US" altLang="zh-CN" dirty="0">
                <a:solidFill>
                  <a:srgbClr val="0070C0"/>
                </a:solidFill>
              </a:rPr>
              <a:t>1 RTT extra latency while preserving all the benefits of PCC.</a:t>
            </a:r>
            <a:r>
              <a:rPr lang="en-US" altLang="zh-CN" baseline="0" dirty="0">
                <a:solidFill>
                  <a:srgbClr val="0070C0"/>
                </a:solidFill>
              </a:rPr>
              <a:t> Our solution is also </a:t>
            </a:r>
            <a:r>
              <a:rPr lang="en-US" altLang="zh-CN" sz="800" kern="120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readily-deployable,</a:t>
            </a:r>
            <a:r>
              <a:rPr lang="en-US" altLang="zh-CN" sz="800" kern="1200" baseline="0" dirty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rPr>
              <a:t> as it can be implemented with ECN function supported by most commodity switches.</a:t>
            </a:r>
            <a:r>
              <a:rPr lang="en-US" altLang="zh-CN" baseline="0" dirty="0">
                <a:solidFill>
                  <a:srgbClr val="0070C0"/>
                </a:solidFill>
              </a:rPr>
              <a:t>[click]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580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Thanks!</a:t>
            </a:r>
            <a:r>
              <a:rPr lang="en-US" baseline="0" dirty="0"/>
              <a:t> I am pleased to take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477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Thanks!</a:t>
            </a:r>
            <a:r>
              <a:rPr lang="en-US" baseline="0" dirty="0"/>
              <a:t> I am pleased to take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26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recent</a:t>
            </a:r>
            <a:r>
              <a:rPr lang="en-US" altLang="zh-CN" baseline="0" dirty="0">
                <a:solidFill>
                  <a:srgbClr val="0070C0"/>
                </a:solidFill>
                <a:cs typeface="Times New Roman" panose="02020603050405020304" pitchFamily="18" charset="0"/>
              </a:rPr>
              <a:t> trends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aseline="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aseline="0" dirty="0">
                <a:solidFill>
                  <a:schemeClr val="tx1"/>
                </a:solidFill>
                <a:cs typeface="+mn-cs"/>
              </a:rPr>
              <a:t>c</a:t>
            </a:r>
            <a:r>
              <a:rPr lang="en-US" altLang="zh-CN" dirty="0"/>
              <a:t>ongestion</a:t>
            </a:r>
            <a:r>
              <a:rPr lang="en-US" altLang="zh-CN" baseline="0" dirty="0"/>
              <a:t> control</a:t>
            </a:r>
            <a:r>
              <a:rPr lang="en-US" altLang="zh-CN" dirty="0"/>
              <a:t> in DCNs have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become more challenging. [click]</a:t>
            </a:r>
            <a:r>
              <a:rPr lang="en-US" altLang="zh-CN" baseline="0" dirty="0">
                <a:solidFill>
                  <a:srgbClr val="0070C0"/>
                </a:solidFill>
                <a:cs typeface="Times New Roman" panose="02020603050405020304" pitchFamily="18" charset="0"/>
              </a:rPr>
              <a:t> On the one hand, with link speed increased by 10-100 times, today’s DCNs have much higher </a:t>
            </a:r>
            <a:r>
              <a:rPr lang="en-US" dirty="0"/>
              <a:t>bandwidth-delay product</a:t>
            </a:r>
            <a:r>
              <a:rPr lang="en-US" baseline="0" dirty="0"/>
              <a:t> and</a:t>
            </a:r>
            <a:r>
              <a:rPr lang="en-US" dirty="0"/>
              <a:t> more bustiness.</a:t>
            </a:r>
            <a:r>
              <a:rPr lang="en-US" baseline="0" dirty="0"/>
              <a:t> As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result</a:t>
            </a:r>
            <a:r>
              <a:rPr lang="en-US" baseline="0" dirty="0"/>
              <a:t>, flows now finish in much fewer RTT, leaving the transport very little time to react to congestion. [click] on the other hand, </a:t>
            </a:r>
            <a:r>
              <a:rPr lang="en-US" sz="1200" baseline="0" dirty="0"/>
              <a:t>s</a:t>
            </a:r>
            <a:r>
              <a:rPr lang="en-US" altLang="zh-CN" sz="1200" dirty="0"/>
              <a:t>tricter latency demand means</a:t>
            </a:r>
            <a:r>
              <a:rPr lang="en-US" altLang="zh-CN" sz="1200" baseline="0" dirty="0"/>
              <a:t> applications are m</a:t>
            </a:r>
            <a:r>
              <a:rPr lang="en-US" altLang="zh-CN" sz="1200" dirty="0"/>
              <a:t>ore sensitive to queueing delay and</a:t>
            </a:r>
            <a:r>
              <a:rPr lang="en-US" altLang="zh-CN" sz="1200" baseline="0" dirty="0"/>
              <a:t> </a:t>
            </a:r>
            <a:r>
              <a:rPr lang="en-US" altLang="zh-CN" sz="1200" dirty="0"/>
              <a:t>packet loss.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9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Thanks!</a:t>
            </a:r>
            <a:r>
              <a:rPr lang="en-US" baseline="0" dirty="0"/>
              <a:t> I am pleased to take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8CB2C-A8C7-41EB-BAF9-08C7F534D91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293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selective dropping mechanism protects scheduled packets,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unscheduled packets could suffer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excessive packet loss under heavy load.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handle this, we designed a fast recovery scheme for </a:t>
            </a:r>
            <a:r>
              <a:rPr lang="en-US" sz="1200" kern="1200" baseline="0" dirty="0">
                <a:solidFill>
                  <a:srgbClr val="0070C0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kern="12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nscheduled packets. [click] The first step is</a:t>
            </a:r>
            <a:r>
              <a:rPr lang="en-US" sz="1200" kern="1200" baseline="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to detect loss quickly. [click] To do that, we enable per packet ACK for </a:t>
            </a:r>
            <a:r>
              <a:rPr lang="en-US" altLang="zh-CN" sz="1200" dirty="0"/>
              <a:t>unscheduled packets. In the next, we use a simple</a:t>
            </a:r>
            <a:r>
              <a:rPr lang="en-US" altLang="zh-CN" sz="1200" baseline="0" dirty="0"/>
              <a:t> example to illustrate how it works. </a:t>
            </a:r>
            <a:r>
              <a:rPr lang="en-US" altLang="zh-CN" sz="1200" dirty="0"/>
              <a:t>[click]</a:t>
            </a:r>
            <a:r>
              <a:rPr lang="en-US" altLang="zh-CN" sz="1200" baseline="0" dirty="0"/>
              <a:t> </a:t>
            </a:r>
            <a:r>
              <a:rPr lang="en-US" altLang="zh-CN" sz="1200" dirty="0"/>
              <a:t>As shown in the figure, the sender sends 3 unscheduled packets, [click] but packet #2 get dropped in</a:t>
            </a:r>
            <a:r>
              <a:rPr lang="en-US" altLang="zh-CN" sz="1200" baseline="0" dirty="0"/>
              <a:t> the network</a:t>
            </a:r>
            <a:r>
              <a:rPr lang="en-US" altLang="zh-CN" sz="1200" dirty="0"/>
              <a:t>. [click] So only packet #1 and packet #3 arrived at the receiver. [click]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16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The receiver generates two ACKs corresponding to these two packets. Based on the ACKs, the sender can figure out packet #2 was lost. Note that all ACK packets are tagged as high priority, so it is rare for ACKs to get lost in the network. [click] 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01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However, if the</a:t>
            </a:r>
            <a:r>
              <a:rPr lang="en-US" altLang="zh-CN" baseline="0" dirty="0"/>
              <a:t> last packet get dropped, [click] </a:t>
            </a:r>
            <a:r>
              <a:rPr lang="en-US" altLang="zh-CN" sz="1200" dirty="0">
                <a:solidFill>
                  <a:srgbClr val="FF0000"/>
                </a:solidFill>
              </a:rPr>
              <a:t>Sender cannot know packet #3 was lost based on the received</a:t>
            </a:r>
            <a:r>
              <a:rPr lang="en-US" altLang="zh-CN" sz="1200" baseline="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ACKs</a:t>
            </a:r>
            <a:r>
              <a:rPr lang="en-US" altLang="zh-CN" sz="1200" dirty="0">
                <a:solidFill>
                  <a:schemeClr val="tx1"/>
                </a:solidFill>
              </a:rPr>
              <a:t>. [click]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213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handle this, we designed 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tail loss probing mechanism. [click] The idea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send a probe packet right after the transmission of last unscheduled packet. This probe packet carries the sequence number of last sent packet, and is of minimum Ethernet size.  [click] The probe packet is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tagged with high priority, [click] such that it can be received by the receiver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if the network is congestion. [click]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963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receiver side, the probe packet will be bounced back to the sender. [click] Then based on the received ACKs and probe, the sender can figure out packet #3 was lost. [click]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886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 ensure</a:t>
            </a:r>
            <a:r>
              <a:rPr lang="en-US" altLang="zh-CN" baseline="0" dirty="0"/>
              <a:t> reliable retransmission, [click] lost unscheduled packets are retransmitted only with </a:t>
            </a:r>
            <a:r>
              <a:rPr lang="en-US" altLang="zh-CN" sz="3200" dirty="0"/>
              <a:t>scheduled packet</a:t>
            </a:r>
            <a:r>
              <a:rPr lang="en-US" altLang="zh-CN" sz="1200" dirty="0"/>
              <a:t>.</a:t>
            </a:r>
            <a:r>
              <a:rPr lang="en-US" altLang="zh-CN" sz="1200" baseline="0" dirty="0"/>
              <a:t> This ensures that no lost packet needs to be retransmitted more than once. [click]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Today’s congestion control are mainly </a:t>
            </a:r>
            <a:r>
              <a:rPr lang="en-US" dirty="0"/>
              <a:t>achieved using </a:t>
            </a:r>
            <a:r>
              <a:rPr lang="en-US" b="1" dirty="0">
                <a:solidFill>
                  <a:srgbClr val="0070C0"/>
                </a:solidFill>
              </a:rPr>
              <a:t>reactive</a:t>
            </a:r>
            <a:r>
              <a:rPr lang="en-US" dirty="0"/>
              <a:t> protocols. [click]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congestion control algorithms, such as TCP and DCTCP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only after congestion already happens. [click] Reactive solutions h</a:t>
            </a:r>
            <a:r>
              <a:rPr lang="en-US" dirty="0"/>
              <a:t>ave long-standing problems</a:t>
            </a:r>
            <a:r>
              <a:rPr lang="en-US" baseline="0" dirty="0"/>
              <a:t> including s</a:t>
            </a:r>
            <a:r>
              <a:rPr lang="en-US" altLang="zh-CN" dirty="0"/>
              <a:t>witch queue build-ups, severe loss under </a:t>
            </a:r>
            <a:r>
              <a:rPr lang="en-US" altLang="zh-CN" dirty="0" err="1"/>
              <a:t>incast</a:t>
            </a:r>
            <a:r>
              <a:rPr lang="en-US" altLang="zh-CN" baseline="0" dirty="0"/>
              <a:t> and very s</a:t>
            </a:r>
            <a:r>
              <a:rPr lang="en-US" altLang="zh-CN" dirty="0"/>
              <a:t>low convergence speed. With </a:t>
            </a:r>
            <a:r>
              <a:rPr lang="en-US" altLang="zh-CN" sz="1200" dirty="0">
                <a:solidFill>
                  <a:srgbClr val="FF0000"/>
                </a:solidFill>
              </a:rPr>
              <a:t>higher link speed</a:t>
            </a:r>
            <a:r>
              <a:rPr lang="en-US" altLang="zh-CN" dirty="0"/>
              <a:t>, all these</a:t>
            </a:r>
            <a:r>
              <a:rPr lang="en-US" altLang="zh-CN" baseline="0" dirty="0"/>
              <a:t> problems now become worse. </a:t>
            </a:r>
            <a:endParaRPr lang="en-US" altLang="zh-CN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72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Recently,</a:t>
            </a:r>
            <a:r>
              <a:rPr lang="en-US" altLang="zh-CN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congestion control have drawn great attention in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community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key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idea of</a:t>
            </a:r>
            <a:r>
              <a:rPr lang="en-US" altLang="zh-CN" baseline="0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solutions, unlike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reactive ones, is to </a:t>
            </a:r>
            <a:r>
              <a:rPr lang="en-US" dirty="0"/>
              <a:t>explicitly schedule packet transmission based on the availability of network bandwidth. There</a:t>
            </a:r>
            <a:r>
              <a:rPr lang="en-US" baseline="0" dirty="0"/>
              <a:t> are several ways to realize this idea. [click]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Fastpass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uses </a:t>
            </a:r>
            <a:r>
              <a:rPr lang="en-US" sz="1200" kern="1200" dirty="0">
                <a:solidFill>
                  <a:srgbClr val="333333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dirty="0">
                <a:solidFill>
                  <a:srgbClr val="333333"/>
                </a:solidFill>
              </a:rPr>
              <a:t> centralized </a:t>
            </a:r>
            <a:r>
              <a:rPr lang="en-US" sz="1200" i="1" dirty="0">
                <a:solidFill>
                  <a:srgbClr val="333333"/>
                </a:solidFill>
              </a:rPr>
              <a:t>arbiter</a:t>
            </a:r>
            <a:r>
              <a:rPr lang="en-US" sz="1200" dirty="0">
                <a:solidFill>
                  <a:srgbClr val="333333"/>
                </a:solidFill>
              </a:rPr>
              <a:t> to control all network transfers,</a:t>
            </a:r>
            <a:r>
              <a:rPr lang="en-US" sz="1200" baseline="0" dirty="0">
                <a:solidFill>
                  <a:srgbClr val="333333"/>
                </a:solidFill>
              </a:rPr>
              <a:t> including when senders can send packets and what paths packets should take.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3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proactive congestion control can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be decentralized. For example, a more recent work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ExpressPass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a </a:t>
            </a:r>
            <a:r>
              <a:rPr lang="en-US" sz="1200" dirty="0"/>
              <a:t>receiver-driven credit-based approach. This approach</a:t>
            </a:r>
            <a:r>
              <a:rPr lang="en-US" sz="1200" baseline="0" dirty="0"/>
              <a:t> let r</a:t>
            </a:r>
            <a:r>
              <a:rPr lang="en-US" sz="1200" dirty="0"/>
              <a:t>eceivers proactively</a:t>
            </a:r>
            <a:r>
              <a:rPr lang="en-US" sz="1200" baseline="0" dirty="0"/>
              <a:t> </a:t>
            </a:r>
            <a:r>
              <a:rPr lang="en-US" dirty="0"/>
              <a:t>schedule packet transmission by distributing credits to</a:t>
            </a:r>
            <a:r>
              <a:rPr lang="en-US" baseline="0" dirty="0"/>
              <a:t> senders. 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78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Compared</a:t>
            </a:r>
            <a:r>
              <a:rPr lang="en-US" altLang="zh-CN" baseline="0" dirty="0"/>
              <a:t> with reactive solutions, proactive solutions have several advantages, including [click] n</a:t>
            </a:r>
            <a:r>
              <a:rPr lang="en-US" altLang="zh-CN" dirty="0"/>
              <a:t>ear-zero queueing,</a:t>
            </a:r>
            <a:r>
              <a:rPr lang="en-US" altLang="zh-CN" baseline="0" dirty="0"/>
              <a:t> [click] z</a:t>
            </a:r>
            <a:r>
              <a:rPr lang="en-US" altLang="zh-CN" dirty="0"/>
              <a:t>ero packet loss, [click] and</a:t>
            </a:r>
            <a:r>
              <a:rPr lang="en-US" altLang="zh-CN" baseline="0" dirty="0"/>
              <a:t> f</a:t>
            </a:r>
            <a:r>
              <a:rPr lang="en-US" altLang="zh-CN" dirty="0"/>
              <a:t>ast convergence. [click] As network bandwidth is allocated before packet transmissions</a:t>
            </a:r>
            <a:r>
              <a:rPr lang="en-US" altLang="zh-CN" baseline="0" dirty="0"/>
              <a:t>, proactive solutions can also support </a:t>
            </a:r>
            <a:r>
              <a:rPr lang="en-US" dirty="0"/>
              <a:t>multiple user objectives such as shortest remaining time first, weighted fair sharing, and so on. 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being promising, a major drawback of proactive solutions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that new arrival flows need one RTT extra latency to get allocated bandwidth. As a result, all flows are delayed by one RTT, even when the network is very idle. [click]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Note that </a:t>
            </a:r>
            <a:r>
              <a:rPr lang="en-US" dirty="0"/>
              <a:t>1 RTT is actually significant when at high link speed. [click]</a:t>
            </a:r>
            <a:r>
              <a:rPr lang="en-US" baseline="0" dirty="0"/>
              <a:t> In the Table,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measured the average FCTs of 0-100KB small flows using both 1G and 100G link speed. Flows are generated according to three realistic workloads including Cache Follower, Web Server and Data Mining. We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choose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ExpressPass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congestion control algorithm. As we can see from the table,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under 1Gbps networks, on average it takes around 8-19 RTTs for small flows to finish, hence it may not be a big concern to introduce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RTT extra delay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However, under 100Gbps networks, on average only 2 RTTs are needed for small flows to complete. [click] 1RTT extra latency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significant, as </a:t>
            </a:r>
            <a:r>
              <a:rPr lang="en-US" sz="1200" b="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en-US" sz="1200" b="0" dirty="0">
                <a:solidFill>
                  <a:srgbClr val="FF0000"/>
                </a:solidFill>
              </a:rPr>
              <a:t>contributes to nearly 50% of FCT!</a:t>
            </a:r>
            <a:endParaRPr lang="en-US" b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60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Regarding this problem, existing solutions</a:t>
            </a:r>
            <a:r>
              <a:rPr lang="en-US" altLang="zh-CN" baseline="0" dirty="0"/>
              <a:t> fall in two lines. [click] One line of works, such as </a:t>
            </a:r>
            <a:r>
              <a:rPr lang="en-US" altLang="zh-CN" baseline="0" dirty="0" err="1"/>
              <a:t>Fastpass</a:t>
            </a:r>
            <a:r>
              <a:rPr lang="en-US" altLang="zh-CN" baseline="0" dirty="0"/>
              <a:t> and </a:t>
            </a:r>
            <a:r>
              <a:rPr lang="en-US" altLang="zh-CN" baseline="0" dirty="0" err="1"/>
              <a:t>ExpressPass</a:t>
            </a:r>
            <a:r>
              <a:rPr lang="en-US" altLang="zh-CN" baseline="0" dirty="0"/>
              <a:t>, pay the cost of 1 RTT extra delay to preserve all the benefits of  proactive congestion control. As a result, all flows are </a:t>
            </a:r>
            <a:r>
              <a:rPr lang="en-US" dirty="0">
                <a:solidFill>
                  <a:srgbClr val="FF0000"/>
                </a:solidFill>
              </a:rPr>
              <a:t>unnecessarily delayed by </a:t>
            </a:r>
            <a:r>
              <a:rPr lang="en-US">
                <a:solidFill>
                  <a:srgbClr val="FF0000"/>
                </a:solidFill>
              </a:rPr>
              <a:t>1 RTT</a:t>
            </a:r>
            <a:r>
              <a:rPr lang="en-US" baseline="0">
                <a:solidFill>
                  <a:schemeClr val="tx1"/>
                </a:solidFill>
              </a:rPr>
              <a:t>. </a:t>
            </a:r>
            <a:r>
              <a:rPr lang="en-US" baseline="0" dirty="0">
                <a:solidFill>
                  <a:schemeClr val="tx1"/>
                </a:solidFill>
              </a:rPr>
              <a:t>[click] The second line of works,</a:t>
            </a:r>
            <a:r>
              <a:rPr lang="en-US" altLang="zh-CN" baseline="0" dirty="0"/>
              <a:t> </a:t>
            </a:r>
            <a:r>
              <a:rPr lang="en-US" baseline="0" dirty="0">
                <a:solidFill>
                  <a:schemeClr val="tx1"/>
                </a:solidFill>
              </a:rPr>
              <a:t> such as </a:t>
            </a:r>
            <a:r>
              <a:rPr lang="en-US" altLang="zh-CN" dirty="0"/>
              <a:t>NDP</a:t>
            </a:r>
            <a:r>
              <a:rPr lang="en-US" altLang="zh-CN" sz="1200" baseline="0" dirty="0"/>
              <a:t> and </a:t>
            </a:r>
            <a:r>
              <a:rPr lang="en-US" altLang="zh-CN" dirty="0" err="1"/>
              <a:t>Homa</a:t>
            </a:r>
            <a:r>
              <a:rPr lang="en-US" altLang="zh-CN" sz="1200" dirty="0"/>
              <a:t>,</a:t>
            </a:r>
            <a:r>
              <a:rPr lang="en-US" altLang="zh-CN" sz="1200" baseline="0" dirty="0"/>
              <a:t> let new flows b</a:t>
            </a:r>
            <a:r>
              <a:rPr lang="en-US" dirty="0"/>
              <a:t>lindly send unscheduled traffic in the first RTT. While this approach removes the 1 RTT extra latency, it will unavoidably cause </a:t>
            </a:r>
            <a:r>
              <a:rPr lang="en-US" dirty="0">
                <a:solidFill>
                  <a:srgbClr val="FF0000"/>
                </a:solidFill>
              </a:rPr>
              <a:t>severe queue buildup and packet loss. Furthermore, the policy</a:t>
            </a:r>
            <a:r>
              <a:rPr lang="en-US" baseline="0" dirty="0">
                <a:solidFill>
                  <a:srgbClr val="FF0000"/>
                </a:solidFill>
              </a:rPr>
              <a:t> goals will also be violated as the bandwidth is no longer shared as the proactive solution indicates. </a:t>
            </a:r>
            <a:endParaRPr lang="en-US" dirty="0">
              <a:solidFill>
                <a:srgbClr val="FF0000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/>
              <a:t> </a:t>
            </a:r>
            <a:endParaRPr 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D0D7-FA37-42FE-A54F-07D0818E00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9835-021B-4C6B-95B4-4A2A02E12E59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532C-0AEF-41CE-935A-FA56FE652E2C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E710-2307-488C-8036-56DA0880DAE7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E3A-4CD1-485C-8C96-BF16ED6C952B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9534-CA4C-4675-8183-D32BC1FA0D47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A95-B1B2-486D-BE25-3B316915DDA7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0DA2-5DB0-4A1F-A180-6CE64AC33935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75FD-1997-4669-96CF-E19940E2A9C2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6F68-8839-4468-9671-FB60846E9EBF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0F45-410B-4135-A2C4-C4531EDFE126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CB4C-C185-4E26-BFE6-50ECA4E80582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C18E0-887D-4733-8F4D-DF1CAA734BDA}" type="datetime1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APNet 2017, Hong Kong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yqx@Microsoft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1F5F-4EEF-47C3-88AA-96956388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C637-E212-478D-B689-C6A792EA8169}"/>
              </a:ext>
            </a:extLst>
          </p:cNvPr>
          <p:cNvSpPr txBox="1"/>
          <p:nvPr/>
        </p:nvSpPr>
        <p:spPr>
          <a:xfrm>
            <a:off x="-19720" y="1484784"/>
            <a:ext cx="9163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70C0"/>
                </a:solidFill>
                <a:latin typeface="+mj-lt"/>
              </a:rPr>
              <a:t>Augmenting Proactive Congestion Control with Aeolus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E31EBF-2E6C-4637-A6FA-3C5721A44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73" y="4715370"/>
            <a:ext cx="2710620" cy="873870"/>
          </a:xfrm>
          <a:prstGeom prst="rect">
            <a:avLst/>
          </a:prstGeom>
        </p:spPr>
      </p:pic>
      <p:pic>
        <p:nvPicPr>
          <p:cNvPr id="7" name="Picture 2" descr="Image result for Huawei">
            <a:extLst>
              <a:ext uri="{FF2B5EF4-FFF2-40B4-BE49-F238E27FC236}">
                <a16:creationId xmlns:a16="http://schemas.microsoft.com/office/drawing/2014/main" id="{0EAFB8B2-F305-4655-B460-0468288D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86" y="4677278"/>
            <a:ext cx="911962" cy="9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1">
            <a:extLst>
              <a:ext uri="{FF2B5EF4-FFF2-40B4-BE49-F238E27FC236}">
                <a16:creationId xmlns:a16="http://schemas.microsoft.com/office/drawing/2014/main" id="{BF0F38CC-553F-4E4D-B403-9AEA90508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541" y="4749286"/>
            <a:ext cx="2439486" cy="677316"/>
          </a:xfrm>
          <a:prstGeom prst="rect">
            <a:avLst/>
          </a:prstGeom>
        </p:spPr>
      </p:pic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E88D113-8A59-48DB-BE2F-C19DE73E28C2}"/>
              </a:ext>
            </a:extLst>
          </p:cNvPr>
          <p:cNvSpPr txBox="1">
            <a:spLocks/>
          </p:cNvSpPr>
          <p:nvPr/>
        </p:nvSpPr>
        <p:spPr>
          <a:xfrm>
            <a:off x="2951820" y="6237312"/>
            <a:ext cx="3240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err="1">
                <a:solidFill>
                  <a:schemeClr val="tx1"/>
                </a:solidFill>
              </a:rPr>
              <a:t>APNet</a:t>
            </a:r>
            <a:r>
              <a:rPr lang="en-US" altLang="zh-CN" sz="2400" dirty="0">
                <a:solidFill>
                  <a:schemeClr val="tx1"/>
                </a:solidFill>
              </a:rPr>
              <a:t> 2018, Beijing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7BD84-0394-4B21-9B4A-D22E751AFDC7}"/>
              </a:ext>
            </a:extLst>
          </p:cNvPr>
          <p:cNvSpPr txBox="1"/>
          <p:nvPr/>
        </p:nvSpPr>
        <p:spPr>
          <a:xfrm>
            <a:off x="-19720" y="3381134"/>
            <a:ext cx="91440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840"/>
              </a:lnSpc>
            </a:pPr>
            <a:endParaRPr lang="en-US" altLang="zh-CN" sz="3600" dirty="0"/>
          </a:p>
          <a:p>
            <a:pPr algn="ctr">
              <a:lnSpc>
                <a:spcPts val="3840"/>
              </a:lnSpc>
            </a:pPr>
            <a:r>
              <a:rPr lang="en-US" altLang="zh-CN" sz="3000" dirty="0"/>
              <a:t>Shuihai Hu, </a:t>
            </a:r>
            <a:r>
              <a:rPr lang="en-US" altLang="zh-CN" sz="3000" dirty="0">
                <a:solidFill>
                  <a:srgbClr val="0070C0"/>
                </a:solidFill>
              </a:rPr>
              <a:t>Wei Bai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Baochen</a:t>
            </a:r>
            <a:r>
              <a:rPr lang="en-US" altLang="zh-CN" sz="3000" dirty="0"/>
              <a:t> </a:t>
            </a:r>
            <a:r>
              <a:rPr lang="en-US" altLang="zh-CN" sz="3000" dirty="0" err="1"/>
              <a:t>Qiao</a:t>
            </a:r>
            <a:r>
              <a:rPr lang="en-US" altLang="zh-CN" sz="3000" dirty="0"/>
              <a:t>, Kai Chen, Kun Tan</a:t>
            </a:r>
            <a:endParaRPr lang="en-US" altLang="zh-CN" sz="800" dirty="0"/>
          </a:p>
          <a:p>
            <a:pPr algn="ctr">
              <a:lnSpc>
                <a:spcPts val="384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86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093" y="1133872"/>
            <a:ext cx="8915814" cy="215111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cs typeface="Times New Roman" panose="02020603050405020304" pitchFamily="18" charset="0"/>
              </a:rPr>
              <a:t>Can we eliminate </a:t>
            </a:r>
            <a:r>
              <a:rPr lang="en-US" sz="4000" dirty="0"/>
              <a:t>1 RTT extra latency</a:t>
            </a:r>
            <a:br>
              <a:rPr lang="en-US" sz="4000" dirty="0"/>
            </a:br>
            <a:r>
              <a:rPr lang="en-US" sz="4000" dirty="0"/>
              <a:t>while preserving all the benefits of PCC?</a:t>
            </a:r>
            <a:r>
              <a:rPr lang="en-US" altLang="zh-CN" sz="4000" dirty="0">
                <a:cs typeface="Times New Roman" panose="02020603050405020304" pitchFamily="18" charset="0"/>
              </a:rPr>
              <a:t> </a:t>
            </a:r>
            <a:endParaRPr lang="zh-CN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460375" y="38610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Our answer: Aeolus</a:t>
            </a:r>
            <a:endParaRPr lang="zh-CN" altLang="en-US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5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CEAAkGBxISEBQUEBIWEhIWERUUGBcUGRIUFRcVFRcWGBUYFBUYHSkgHBslHxcVITEhJykrLi4uGB82ODMsNygtLisBCgoKDg0OGxAQGywmICQvLCwsLC8sLDQsLywsLCwsLCwsLCwsLCwsLCwsLCwsLCwsLCwsLCwsLCwsLCwsLCwsLP/AABEIAMwAzAMBEQACEQEDEQH/xAAcAAEAAgMBAQEAAAAAAAAAAAAABgcBBAUDAgj/xABDEAABAwIBCQYDBQYEBwEAAAABAAIDBBExBQYHEiFBUWFxEyJCgZGxMnKhFCNSwdFDYoKSosIXU2NzJDM0stLh8BX/xAAaAQEAAgMBAAAAAAAAAAAAAAAAAwQCBQYB/8QAMREBAAIBAgUCBQQBBAMAAAAAAAECAwQRBRIhMUETUSIyYXGxI4GRodEVQlLwFDPh/9oADAMBAAIRAxEAPwC8UBAQEBAQEBAQEBAQEBAQEBAQEBAQEBAQEBAQEBAQEBAQEBBxspZ0UcFxJO3WHhadd3o1YTeseVfJq8OP5rQjddpOgbshhfJzcRG38z9FhOaPEKOTi2OPliZ/px5tJ9QfghiaOeu4+tx7LD1pV54vk8Vhrf4k1l/hi/lP6rz1rI/9Vze0PePSdUj4ooj/ADj+5e+tZnHFsnmsOjSaUm/taYjmx4d/S4D3WUZ/eE1OLx/ur/bvUGftDJa8hiPCQEfUXCzjLWVvHxHBfzt90hpauOVutE9sjeLCHD6LOJiey5W9bRvWd3uvWQgICAgICAgICAgICAgICCJZy59wU12RffzDZYHuNP7zvyH0UV8sR2a/U8Qx4ulesq2y1nTVVVxJIQw+Bl2s6Eb/ADuoLXm3dpM+sy5elp6e0OKsFUXo+mRudsa0k8gT7Iyisz2hsf8A5s9r9jJbjqPt7JtLP0Mn/Gf4eD4nN+JpHUEe6MJpaO8PhGIg9KaofG7Wjc5jhvaS0+oSOjKt7Vnes7JjkPSNURENqAJ2cdjZBzvgeh9VLXLMd2zwcUyV6X6x/aysi5bgqma0Dw7i3BzfmbuU9bRbs3WHPTLG9JdFZJhAQEBAQEBAQEBAQedTO2NjnyODWNBJJ2AAbykzs8taKxvPZVGeGfT5yYqYmOHAuwfJ/wCLeWPsq18m/SGg1nEbZPhx9I/KFKJqm/knI89S7VgjLuLsGt+Zx2D3XsRM9k+HT5M07UhN8laOGixqZS4/gj2DoXHafIBSRi922w8JrHXJP8JTQ5uUkXwQM6uGsfMuupIpENjj0uHH8tYdRosLDYOWxZLEdGboMEoNOpyVBJftIY3Xxu1t/VeTWJR2w47fNWHCyhmHRybWB0LuLDs/ldcW6WWE44U8nDcF+0bfZEsr5g1EQLoSJ2jc3uv/AJTj5FRzjmGtzcLyU60nf8opIwtJDgWuBsQQQQeBBWDWTWaztL2oK2SGQSQvLHjAj2PEckidp3hnjyWx25qztK3MzM8mVYEctmVAGGDX2xLOfJWaZObpPd0Wj11c0ctulvylilXxAQEBAQEBAQEAoKg0g50mpkMMLvuGHaR+0eN/yjd68FVyX3naHO8Q1nq25K/LH9oco2sTjNPMYygS1d2sxbHg5w4u4Dlj0UlMe/WW40fDeb48vb2WPTU7I2hkbQxgwDRYBTdm8rWKxtWNoei9ZCAgICDCAgIOPl/N2Crb942z90jbB4/UcisLViVfUaXHnja0fv5VRl/IctJJqyi7TfVePhcOXA8lBasw5vU6S+Cdp7e7Qp53Me17HFrmkEEYgheK9bTWd47rtzNzhFZAHGwmZZsjRx3OA4G3urdL80Oo0epjPTfzHd31mtiAgICAgICAgh+krLpp6cRMNpJrt2YiPxnzvb14KLLbaNmu4lqPTx8sd5/Cn1Wc2nej3NgSWqZ23aD9204OI8ZHAHDmFJjpv1lueG6OLfq3j7f5WSp29YQEBAQYugICDCAvAQaOWslx1MLopRsO0He125w5heTG8bIs2KuWk0spTKVC+CZ8Ugs5jrciNzhyIsVWmNp2cpnw2xXmsunmflk0lWx9+47uP4ajiNvkbHyWVLcs7pdHn9HLE+O0r1CuOqEBAQEBAQEBBS2ket7XKDxfZG1sY8tp+riqmWd7OZ4lk5s8x7dHFyLQGoqIoh43gE8G4uPkAVhEbzsrafF6uStPdecELWNa1gs1oDQOAGCtuvrWKxtD7R6ICCLZ6Z4Mom6jAJKlwu1hwaPxSW224DesbW2VdTqa4Y+qsq/OOuqDeSoe0Hwxns2joGqGby0uXiGS3loF8uJlkJ+d/wCqx5lf/wAvJ7y3KPLFXCbx1Mg5FxcPR117F5SU12Ws907zUz+7RzYqwNY8mzZG7GE7g8eE88Oikrk37trpeIxknlv0lPFI2YgwgIIBpUyaNWKoaNod2T/lNywnoQR/EFFkjy1PFcO9IvHjor5ROfXvmfW9tQwPJu7sw0nmzum/PZfzVuk71h1mkvz4az9HZWayICAgICAgIPzzlWYvnlccXSvPq4qjPdx+a3NktP1lJtGEINY5x8MTreZAWePu2HCa75Zn6LTVh0IgIOfl/KraWmkmfgxuwficdjWjqbLyZ2hHkyRjrNpUVNO+aR80x1pHu1ifyHIYeSr2ndy2ozTe0zLpZEyNNVSdnA25tck7GtHFx3LytZtO0McGnvmty0SZujOrttkiB6u/RSejZejhOX3hxcu5qVVI3WlYDHcDXYdZoJwB3j0ssLUmvdVz6LLhje0dPeHCcLrFVidlx5j5SdPRRl5u9t43Hjq4E87W87qxSd4dVos05cMWnv2d5ZLYgwg4ee8Afk+oBF7R646sIcPZY27K+qrzYbRPspph2Ku5Ke629E1QXUb2nwTEDo4A+91Ywz0dDwq2+GY9pTdTNmICAgICAgIKAzipOxq54/wyut0JuPoQqVo2mYcjqacmW1fq6WYOU2wVjdc2ZIDGScATbVvyvs81ljnaVrhuaMebafPRcCsOlEGEFSaSM4RUziniN4Yj3iMHSb/JuHW6hvbw0vEdTE/BXwjEbCbAC5OwAbyomk6zK88zchikpWsI+8d35D+8d3QYK3jryw6rR6f0cUR58u6s1pEtI+V4oqN8TiDLKAGt32uCXHgBb1sostoiuzX8RzVphms95U4qzmlpaMoyKMk4GZ1vIAKbH2dJwuP0P3S5SNkwgIOTnW61DUk/5D/ZeW7Is/8A67fZScOCrS5C3dauiFv/AA853dsB6MH6qfB2lveEx+nb7p8p22EBAQEBAQEFY6UsgODxVRi7HANkt4XDY13Qiw6jmq+avXdo+Kaad/Vjt5V4QoWnhJ8iZ+VNO0MkaKiMbBrEiQDhrbx19VJXJMNrp+J2pHLfq7n+KUVv+mlv1ZZZ+pC//qeL2lwsvaQamoaY4GCnY4WLr60hHAHBvlt5rGcirn4lMxtToisMVgoplp735pT7Rpm32sgqZR93Ge4D4pBv6N9+ilxU3neWz4bpee3q27R2+611Zb9D87c+Iqa8cFpZ8LYsZ8xGJ5BRXyxHSGu1fEKYvhr1t+FTV1ZJNI6SVxe9xuSf/tg5KtM79Zc9kyWyW5rT1e2SMmSVMrY4hcnE7mt3uceCRG87M8GC2a/LVdGS6FsELImfCxtuZOJJ5kknzVmI2jZ1mLHGKkUr4bS9SMIC8ER0nZREVF2YPfmeGD5R3nnpsA/iWN56KeuycmKfqq2MbFA5ae66dG1H2dAw75HOk8ibD6BWsUbVdNw6nLgj69UpUi8ICAgICAgIPOogbIxzHtDmOBBB2gg4gpMbvLVi0bT2VdnTo9kjJfRgyR4mO/fb8t/iH16qtfFMdmi1XDLVnmxdY9vKE1FK+M2kY5h4OBb7qKejV2pavzRs8bIx3ekEDnmzGlx4NBJ+iPa1tbtG6Z5r5gSzEPqgYYr/AAnZI/y8I67VLTFM92z0vDb3nmydI/taTWxwRWGrHExvINa0Kx0iG9+HHX2iFZZ35/OlvFRksjwdJg5/y/hH1Ve+XfpDSaviU2+DF290EUTUOrkHIM1W+0bbMB7zz8LR+Z5Be1rMrWm0t89tq9vdbGQciRUkepELk7XPPxOPPlwCnrWIdLp9PTBXlr/LpLJOwgLwfMkgaCXEAAXJOwADElBSmdeWzW1Re3/ksuyPm0Ha7zx6WUN7buc1+p9S20doa2TqJ00rIo/ie4NHnifLHyWERvOyhjxzkvFY8v0DQ0rYomRs+FjGsHRoACuxG0bOvpSKViseHuvWQgICAgICAgICDzmgY8We0OHBwB902eTWJ7ucc26O9/ssN/8AbZ+ix5K+yH/xsP8Awj+Ib9PSxxi0bGsHBoA9l7EbJa1rXtBWVTImOkkcGsaLknABJnbrJe8UibW7KbzxzskrHlrCWU4PdbhrW8T/ANNyq3vNvs5vWa22edo+VGVgoJjmrmU6a0lSCyLENwe8f2t+vus6037tto+HTk+PJ0j28ysmlpmRsDI2hjBgGiwCniNm+rSKxtWNoeiMheAg+XvABJIAAuSdgA5lBVWfWeH2m9PSk9gD33jZ2ltw/c9+ijtZp9drYmOSiKxssFE0dp3laujLNvs2fapR33ttGD4WHF1uJ9uqsYqbfFLe8N0vJHq27z2+yfKZthAQEBAQEBAQEBAQEBBVGkzOIyymmjP3UZ79vFJw6N97qtlvvOzQcT1XNb0q9o7/AHQYKJqVi5l5nBobPVN7+LIzg3g5448Bu64S0p5lvtDw+K/qZY6+ITpStwwgLwEGhljK8NLH2k7wxuAGLnHg1o2kpM7ML5K0je0qnznztnrSWNvFT3+AfE/nIR7YdVFa7SavXzf4a9IcWOMBR7tTa0ynWYeZpnc2epbaAbWtP7Q7jb8Hv0UuPHv1ns2eg0PqTGTJHTx9f/i2ALYKy6BlAQEBAQEBAQEBAQEBBq5TqhFBLIcGRvf/ACgleTO0bsMl+Sk29ofnuSQucXON3Ekk8SdpVJx0zMzvKW6OcjCWYzSC7IrWBwMhwv0x62WeOu87tpwvTxe85Ldo/K0FO6FheAgwgh2dWfcVOTFT2mnGw/5bD+8RieQWM22U9RrKYukdZVnXVU1RIZKh5keeOAHBrRsA6KKbbtBn1Vsk7zL6ghLiGsaXOJsABck8gsVaIm07QsnNHR8BaWtFzsLYtw/3OPy+qnpi82brScNiPiy/x/lYjRYWGwKduWUBAQEBAQEBAQEBAQEBBGtIsxbk6a3i1G+ReLqPL8qlxC22nspRVXLrW0cRAUIO90r3HyIb/apsfZ03DK7aeJ95lKFm2AgwggWknOV8VqaBxbI9utI4YtYcGg7ifbqsb22a/X6r045a91cwwgKGZc7e82l3MgZuVFY60Le4D3nu2Mb57zyC9rSbdkun0uTPPwx091tZs5pwUYu0a8xG2R2PMNHhCs0xxV0Om0ePBHTrPukCzWxAQEBAQEBAQEBAQEBAQEHEz0o+1oJ2jERl46s72z0t5rDJG9ZVtZTnwWj6fhRSqOTWNoxym0xPgJ7zXF7Rxa617dD7qXHPTZ0HCssTjnH5hN1I2wvR41dS2KN0khsxjS4ngAvHlpiI3lRVdWuqKiWd2Mjy7bubg0eQAHkoLS5XV5vUvMu1mbkT7XVNjdfs2gvkts7o3X5kgeqUrzTsaLT+tlis9vK7qSlZExrI2hjGiwaNgAVuI26Q6itYrG1Y6PZeshAQEBAQEBAQEBAQEBAQEBBh7QQQcCLeqCic68huo6l0ZHcPejO4sOHmMCqd68s7OU1ennDkmvjw5dJVPikbJE4se03BHseIPBYxOyLFltitFqp3k/SVHqgVML2u3ujs5p52JBH1U0Xb7FxTHaPijaW1JpJogNjZnHgGNHu5e88Jp4hh+qIZ153y1o7NjTFBe5F7ueRhrEbhjZYWtu12r1/PHLXs4TG2CjaiZ3XLo5yEaam15BaWaziDiGeAH381ZxV2jd0nDtP6WPee8papWwEBAQEBAQEBAQEBAQEBAQEBAQRDSPJSfZtWpJ7TaYgyxfrcfl4391Fl5durX8RnD6e2Tv491PKs5pghHrGoEN5ZAQdjNaemjqWOqw4xg3FtoDtxeMSByWVZiJ6rGktirkicnZetPM17Q5jg5rhcEbQQeCuOrraLRvD0R6ICAgICAgICAgICAgICAgICDRy1lNlNA+aTBow3ud4WjmSsbW5Y3RZstcVJvbwonK+UpKmZ0spu5x8gNzRyCqTMzO8uUzZbZbzezyoaOSZ4ZE0vedw9zwHNeRG7zHitkty0jeU2ydo72XqJrH8MYvbq52PopIx+7cYuEdP1Lfw35NHtORskkaePdP0svfThNPCcM9plGsu5lTwAvjImjG06oIeBzbvHMFYTSYUNRwzJjjmr1j+0YWLWJvo3zlMMop5T91Ie4SdjHn8nYdbKXFfadpbXhur5LenbtPb6StlWXQCAgICAgICAgICAgICAgICAgrjS7XbIIQcdaR3l3W3/AKvRQZp7Q03F8nStP3VsBfDFQNJEb9FwZp5DbSwAEDtXgF7t99zRyCnrXaHVaPTRgx7eZ7u2slsR6IKw0hZDbBI2aIaschIcBg2THZwB/IqG9durQcT0sUn1K9p7/dFGuINwbEbQRiDussGoidn6AyFW9vSwy73xNcfmt3h63Vys7xEuvwX9THW3vDfWSUQEBAQEBAQEBAQEBAQEBAQU9pTcTlDbugjA6XcfclVcvzOc4pM+v+yN5HaDUQh2BmYD01go47qeniJy1394XgVZdiIMICCK6SgPsDicRLGR1vb2JWF+ylxCInBKrmqFy0rp0bOJydFfc6QDprn/ANq1i+V03DZmdPG/1/KUKReEBAQEBAQEBAQEBAQEBAQEFY6XaK0kEwGLDGf4TrN/7nKvmjrEtHxfH1rf9lfMeWkEYggjqNoULUVtyzEwurIWVG1MDJWbxZw3tePiBViJ3h1+DNGWkXhvr1MIC8Fc6UcsNcWUrDctcJJLbjbuNPPaT6LC8tTxPNEV5IQoKJz6/M1aLsaKCM7CImk/M7vO+pKuUjasQ63TY+TDWv0dVZJxAQEBAQEBAQEBAQEBAQEBBx868iispnRYP+JhO54wvyOHmsL15o2V9VgjNjmvnwouogdG9zHgte0lpBxBGKqOUtWazNZ7w3MiZbmpJNeI3afiYfhcPyPNe1tstaXV3wT07eyf5Nz+pJAO0LoH7w8Et8njZbrZSxeJb7Fr8N477N+TO+gAv9pjPIXJ9AF7zQmnUYo/3Qi2X9IwILKFhudnavFgPkZjfmbdF5NlLPxGtY2p/KDMaSS55LnOJJJ2kk4klRTLRZcs3neUpzEzeNXUBzh9zGQ553Eja1g5n2WWOnNKzoNNObJvPaP+7LrCtumEBAQEBAQEBAQEBAQEBAQEBAQRLPLMxlXeSIiOoAx8L7YB/Pmor4+brHdr9Zoa5vir0t+VTZSyfLTyGOZhY4bjvHFp3jmFWmJidpc9lxXx25bRs0ywFGETMPnsRwTdlzy+g0BGMzMpLmvmhPWEOsY4N8hGI/0x4uuCzpSbLul0N807z0j3/wALgyRkuKmibFC3VaPUneXHeVarWKxtDo8WKuKvLVur1IICAgICAgICAgICAgICAgICAgIPCsoo5W6srGyN4OAI8rryYie7G9K3ja0bo5XaP6GTBjoj/puI+huFhOKsqWTh2C/jb7NKPRlSA3MkzhwJYPZt1j6Me6OOFYd+8/8Af2dugzRoobasDSRvf3z/AFLOMdY8LOPR4adqu4As1oQEBAQEBAQEBAQEBAQEBAQEBAQEBAQEBAQEBAQEBAQEBAQEBA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data:image/jpeg;base64,/9j/4AAQSkZJRgABAQAAAQABAAD/2wCEAAkGBxISEBQUEBIWEhIWERUUGBcUGRIUFRcVFRcWGBUYFBUYHSkgHBslHxcVITEhJykrLi4uGB82ODMsNygtLisBCgoKDg0OGxAQGywmICQvLCwsLC8sLDQsLywsLCwsLCwsLCwsLCwsLCwsLCwsLCwsLCwsLCwsLCwsLCwsLCwsLP/AABEIAMwAzAMBEQACEQEDEQH/xAAcAAEAAgMBAQEAAAAAAAAAAAAABgcBBAUDAgj/xABDEAABAwIBCQYDBQYEBwEAAAABAAIDBBExBQYHEiFBUWFxEyJCgZGxMnKhFCNSwdFDYoKSosIXU2NzJDM0stLh8BX/xAAaAQEAAgMBAAAAAAAAAAAAAAAAAwQCBQYB/8QAMREBAAIBAgUCBQQBBAMAAAAAAAECAwQRBRIhMUETUSIyYXGxI4GRodEVQlLwFDPh/9oADAMBAAIRAxEAPwC8UBAQEBAQEBAQEBAQEBAQEBAQEBAQEBAQEBAQEBAQEBAQEBBxspZ0UcFxJO3WHhadd3o1YTeseVfJq8OP5rQjddpOgbshhfJzcRG38z9FhOaPEKOTi2OPliZ/px5tJ9QfghiaOeu4+tx7LD1pV54vk8Vhrf4k1l/hi/lP6rz1rI/9Vze0PePSdUj4ooj/ADj+5e+tZnHFsnmsOjSaUm/taYjmx4d/S4D3WUZ/eE1OLx/ur/bvUGftDJa8hiPCQEfUXCzjLWVvHxHBfzt90hpauOVutE9sjeLCHD6LOJiey5W9bRvWd3uvWQgICAgICAgICAgICAgICCJZy59wU12RffzDZYHuNP7zvyH0UV8sR2a/U8Qx4ulesq2y1nTVVVxJIQw+Bl2s6Eb/ADuoLXm3dpM+sy5elp6e0OKsFUXo+mRudsa0k8gT7Iyisz2hsf8A5s9r9jJbjqPt7JtLP0Mn/Gf4eD4nN+JpHUEe6MJpaO8PhGIg9KaofG7Wjc5jhvaS0+oSOjKt7Vnes7JjkPSNURENqAJ2cdjZBzvgeh9VLXLMd2zwcUyV6X6x/aysi5bgqma0Dw7i3BzfmbuU9bRbs3WHPTLG9JdFZJhAQEBAQEBAQEBAQedTO2NjnyODWNBJJ2AAbykzs8taKxvPZVGeGfT5yYqYmOHAuwfJ/wCLeWPsq18m/SGg1nEbZPhx9I/KFKJqm/knI89S7VgjLuLsGt+Zx2D3XsRM9k+HT5M07UhN8laOGixqZS4/gj2DoXHafIBSRi922w8JrHXJP8JTQ5uUkXwQM6uGsfMuupIpENjj0uHH8tYdRosLDYOWxZLEdGboMEoNOpyVBJftIY3Xxu1t/VeTWJR2w47fNWHCyhmHRybWB0LuLDs/ldcW6WWE44U8nDcF+0bfZEsr5g1EQLoSJ2jc3uv/AJTj5FRzjmGtzcLyU60nf8opIwtJDgWuBsQQQQeBBWDWTWaztL2oK2SGQSQvLHjAj2PEckidp3hnjyWx25qztK3MzM8mVYEctmVAGGDX2xLOfJWaZObpPd0Wj11c0ctulvylilXxAQEBAQEBAQEAoKg0g50mpkMMLvuGHaR+0eN/yjd68FVyX3naHO8Q1nq25K/LH9oco2sTjNPMYygS1d2sxbHg5w4u4Dlj0UlMe/WW40fDeb48vb2WPTU7I2hkbQxgwDRYBTdm8rWKxtWNoei9ZCAgICDCAgIOPl/N2Crb942z90jbB4/UcisLViVfUaXHnja0fv5VRl/IctJJqyi7TfVePhcOXA8lBasw5vU6S+Cdp7e7Qp53Me17HFrmkEEYgheK9bTWd47rtzNzhFZAHGwmZZsjRx3OA4G3urdL80Oo0epjPTfzHd31mtiAgICAgICAgh+krLpp6cRMNpJrt2YiPxnzvb14KLLbaNmu4lqPTx8sd5/Cn1Wc2nej3NgSWqZ23aD9204OI8ZHAHDmFJjpv1lueG6OLfq3j7f5WSp29YQEBAQYugICDCAvAQaOWslx1MLopRsO0He125w5heTG8bIs2KuWk0spTKVC+CZ8Ugs5jrciNzhyIsVWmNp2cpnw2xXmsunmflk0lWx9+47uP4ajiNvkbHyWVLcs7pdHn9HLE+O0r1CuOqEBAQEBAQEBBS2ket7XKDxfZG1sY8tp+riqmWd7OZ4lk5s8x7dHFyLQGoqIoh43gE8G4uPkAVhEbzsrafF6uStPdecELWNa1gs1oDQOAGCtuvrWKxtD7R6ICCLZ6Z4Mom6jAJKlwu1hwaPxSW224DesbW2VdTqa4Y+qsq/OOuqDeSoe0Hwxns2joGqGby0uXiGS3loF8uJlkJ+d/wCqx5lf/wAvJ7y3KPLFXCbx1Mg5FxcPR117F5SU12Ws907zUz+7RzYqwNY8mzZG7GE7g8eE88Oikrk37trpeIxknlv0lPFI2YgwgIIBpUyaNWKoaNod2T/lNywnoQR/EFFkjy1PFcO9IvHjor5ROfXvmfW9tQwPJu7sw0nmzum/PZfzVuk71h1mkvz4az9HZWayICAgICAgIPzzlWYvnlccXSvPq4qjPdx+a3NktP1lJtGEINY5x8MTreZAWePu2HCa75Zn6LTVh0IgIOfl/KraWmkmfgxuwficdjWjqbLyZ2hHkyRjrNpUVNO+aR80x1pHu1ifyHIYeSr2ndy2ozTe0zLpZEyNNVSdnA25tck7GtHFx3LytZtO0McGnvmty0SZujOrttkiB6u/RSejZejhOX3hxcu5qVVI3WlYDHcDXYdZoJwB3j0ssLUmvdVz6LLhje0dPeHCcLrFVidlx5j5SdPRRl5u9t43Hjq4E87W87qxSd4dVos05cMWnv2d5ZLYgwg4ee8Afk+oBF7R646sIcPZY27K+qrzYbRPspph2Ku5Ke629E1QXUb2nwTEDo4A+91Ywz0dDwq2+GY9pTdTNmICAgICAgIKAzipOxq54/wyut0JuPoQqVo2mYcjqacmW1fq6WYOU2wVjdc2ZIDGScATbVvyvs81ljnaVrhuaMebafPRcCsOlEGEFSaSM4RUziniN4Yj3iMHSb/JuHW6hvbw0vEdTE/BXwjEbCbAC5OwAbyomk6zK88zchikpWsI+8d35D+8d3QYK3jryw6rR6f0cUR58u6s1pEtI+V4oqN8TiDLKAGt32uCXHgBb1sostoiuzX8RzVphms95U4qzmlpaMoyKMk4GZ1vIAKbH2dJwuP0P3S5SNkwgIOTnW61DUk/5D/ZeW7Is/8A67fZScOCrS5C3dauiFv/AA853dsB6MH6qfB2lveEx+nb7p8p22EBAQEBAQEFY6UsgODxVRi7HANkt4XDY13Qiw6jmq+avXdo+Kaad/Vjt5V4QoWnhJ8iZ+VNO0MkaKiMbBrEiQDhrbx19VJXJMNrp+J2pHLfq7n+KUVv+mlv1ZZZ+pC//qeL2lwsvaQamoaY4GCnY4WLr60hHAHBvlt5rGcirn4lMxtToisMVgoplp735pT7Rpm32sgqZR93Ge4D4pBv6N9+ilxU3neWz4bpee3q27R2+611Zb9D87c+Iqa8cFpZ8LYsZ8xGJ5BRXyxHSGu1fEKYvhr1t+FTV1ZJNI6SVxe9xuSf/tg5KtM79Zc9kyWyW5rT1e2SMmSVMrY4hcnE7mt3uceCRG87M8GC2a/LVdGS6FsELImfCxtuZOJJ5kknzVmI2jZ1mLHGKkUr4bS9SMIC8ER0nZREVF2YPfmeGD5R3nnpsA/iWN56KeuycmKfqq2MbFA5ae66dG1H2dAw75HOk8ibD6BWsUbVdNw6nLgj69UpUi8ICAgICAgIPOogbIxzHtDmOBBB2gg4gpMbvLVi0bT2VdnTo9kjJfRgyR4mO/fb8t/iH16qtfFMdmi1XDLVnmxdY9vKE1FK+M2kY5h4OBb7qKejV2pavzRs8bIx3ekEDnmzGlx4NBJ+iPa1tbtG6Z5r5gSzEPqgYYr/AAnZI/y8I67VLTFM92z0vDb3nmydI/taTWxwRWGrHExvINa0Kx0iG9+HHX2iFZZ35/OlvFRksjwdJg5/y/hH1Ve+XfpDSaviU2+DF290EUTUOrkHIM1W+0bbMB7zz8LR+Z5Be1rMrWm0t89tq9vdbGQciRUkepELk7XPPxOPPlwCnrWIdLp9PTBXlr/LpLJOwgLwfMkgaCXEAAXJOwADElBSmdeWzW1Re3/ksuyPm0Ha7zx6WUN7buc1+p9S20doa2TqJ00rIo/ie4NHnifLHyWERvOyhjxzkvFY8v0DQ0rYomRs+FjGsHRoACuxG0bOvpSKViseHuvWQgICAgICAgICDzmgY8We0OHBwB902eTWJ7ucc26O9/ssN/8AbZ+ix5K+yH/xsP8Awj+Ib9PSxxi0bGsHBoA9l7EbJa1rXtBWVTImOkkcGsaLknABJnbrJe8UibW7KbzxzskrHlrCWU4PdbhrW8T/ANNyq3vNvs5vWa22edo+VGVgoJjmrmU6a0lSCyLENwe8f2t+vus6037tto+HTk+PJ0j28ysmlpmRsDI2hjBgGiwCniNm+rSKxtWNoeiMheAg+XvABJIAAuSdgA5lBVWfWeH2m9PSk9gD33jZ2ltw/c9+ijtZp9drYmOSiKxssFE0dp3laujLNvs2fapR33ttGD4WHF1uJ9uqsYqbfFLe8N0vJHq27z2+yfKZthAQEBAQEBAQEBAQEBBVGkzOIyymmjP3UZ79vFJw6N97qtlvvOzQcT1XNb0q9o7/AHQYKJqVi5l5nBobPVN7+LIzg3g5448Bu64S0p5lvtDw+K/qZY6+ITpStwwgLwEGhljK8NLH2k7wxuAGLnHg1o2kpM7ML5K0je0qnznztnrSWNvFT3+AfE/nIR7YdVFa7SavXzf4a9IcWOMBR7tTa0ynWYeZpnc2epbaAbWtP7Q7jb8Hv0UuPHv1ns2eg0PqTGTJHTx9f/i2ALYKy6BlAQEBAQEBAQEBAQEBBq5TqhFBLIcGRvf/ACgleTO0bsMl+Sk29ofnuSQucXON3Ekk8SdpVJx0zMzvKW6OcjCWYzSC7IrWBwMhwv0x62WeOu87tpwvTxe85Ldo/K0FO6FheAgwgh2dWfcVOTFT2mnGw/5bD+8RieQWM22U9RrKYukdZVnXVU1RIZKh5keeOAHBrRsA6KKbbtBn1Vsk7zL6ghLiGsaXOJsABck8gsVaIm07QsnNHR8BaWtFzsLYtw/3OPy+qnpi82brScNiPiy/x/lYjRYWGwKduWUBAQEBAQEBAQEBAQEBBGtIsxbk6a3i1G+ReLqPL8qlxC22nspRVXLrW0cRAUIO90r3HyIb/apsfZ03DK7aeJ95lKFm2AgwggWknOV8VqaBxbI9utI4YtYcGg7ifbqsb22a/X6r045a91cwwgKGZc7e82l3MgZuVFY60Le4D3nu2Mb57zyC9rSbdkun0uTPPwx091tZs5pwUYu0a8xG2R2PMNHhCs0xxV0Om0ePBHTrPukCzWxAQEBAQEBAQEBAQEBAQEHEz0o+1oJ2jERl46s72z0t5rDJG9ZVtZTnwWj6fhRSqOTWNoxym0xPgJ7zXF7Rxa617dD7qXHPTZ0HCssTjnH5hN1I2wvR41dS2KN0khsxjS4ngAvHlpiI3lRVdWuqKiWd2Mjy7bubg0eQAHkoLS5XV5vUvMu1mbkT7XVNjdfs2gvkts7o3X5kgeqUrzTsaLT+tlis9vK7qSlZExrI2hjGiwaNgAVuI26Q6itYrG1Y6PZeshAQEBAQEBAQEBAQEBAQEBBh7QQQcCLeqCic68huo6l0ZHcPejO4sOHmMCqd68s7OU1ennDkmvjw5dJVPikbJE4se03BHseIPBYxOyLFltitFqp3k/SVHqgVML2u3ujs5p52JBH1U0Xb7FxTHaPijaW1JpJogNjZnHgGNHu5e88Jp4hh+qIZ153y1o7NjTFBe5F7ueRhrEbhjZYWtu12r1/PHLXs4TG2CjaiZ3XLo5yEaam15BaWaziDiGeAH381ZxV2jd0nDtP6WPee8papWwEBAQEBAQEBAQEBAQEBAQEBAQRDSPJSfZtWpJ7TaYgyxfrcfl4391Fl5durX8RnD6e2Tv491PKs5pghHrGoEN5ZAQdjNaemjqWOqw4xg3FtoDtxeMSByWVZiJ6rGktirkicnZetPM17Q5jg5rhcEbQQeCuOrraLRvD0R6ICAgICAgICAgICAgICAgICDRy1lNlNA+aTBow3ud4WjmSsbW5Y3RZstcVJvbwonK+UpKmZ0spu5x8gNzRyCqTMzO8uUzZbZbzezyoaOSZ4ZE0vedw9zwHNeRG7zHitkty0jeU2ydo72XqJrH8MYvbq52PopIx+7cYuEdP1Lfw35NHtORskkaePdP0svfThNPCcM9plGsu5lTwAvjImjG06oIeBzbvHMFYTSYUNRwzJjjmr1j+0YWLWJvo3zlMMop5T91Ie4SdjHn8nYdbKXFfadpbXhur5LenbtPb6StlWXQCAgICAgICAgICAgICAgICAgrjS7XbIIQcdaR3l3W3/AKvRQZp7Q03F8nStP3VsBfDFQNJEb9FwZp5DbSwAEDtXgF7t99zRyCnrXaHVaPTRgx7eZ7u2slsR6IKw0hZDbBI2aIaschIcBg2THZwB/IqG9durQcT0sUn1K9p7/dFGuINwbEbQRiDussGoidn6AyFW9vSwy73xNcfmt3h63Vys7xEuvwX9THW3vDfWSUQEBAQEBAQEBAQEBAQEBAQU9pTcTlDbugjA6XcfclVcvzOc4pM+v+yN5HaDUQh2BmYD01go47qeniJy1394XgVZdiIMICCK6SgPsDicRLGR1vb2JWF+ylxCInBKrmqFy0rp0bOJydFfc6QDprn/ANq1i+V03DZmdPG/1/KUKReEBAQEBAQEBAQEBAQEBAQEFY6XaK0kEwGLDGf4TrN/7nKvmjrEtHxfH1rf9lfMeWkEYggjqNoULUVtyzEwurIWVG1MDJWbxZw3tePiBViJ3h1+DNGWkXhvr1MIC8Fc6UcsNcWUrDctcJJLbjbuNPPaT6LC8tTxPNEV5IQoKJz6/M1aLsaKCM7CImk/M7vO+pKuUjasQ63TY+TDWv0dVZJxAQEBAQEBAQEBAQEBAQEBBx868iispnRYP+JhO54wvyOHmsL15o2V9VgjNjmvnwouogdG9zHgte0lpBxBGKqOUtWazNZ7w3MiZbmpJNeI3afiYfhcPyPNe1tstaXV3wT07eyf5Nz+pJAO0LoH7w8Et8njZbrZSxeJb7Fr8N477N+TO+gAv9pjPIXJ9AF7zQmnUYo/3Qi2X9IwILKFhudnavFgPkZjfmbdF5NlLPxGtY2p/KDMaSS55LnOJJJ2kk4klRTLRZcs3neUpzEzeNXUBzh9zGQ553Eja1g5n2WWOnNKzoNNObJvPaP+7LrCtumEBAQEBAQEBAQEBAQEBAQEBAQRLPLMxlXeSIiOoAx8L7YB/Pmor4+brHdr9Zoa5vir0t+VTZSyfLTyGOZhY4bjvHFp3jmFWmJidpc9lxXx25bRs0ywFGETMPnsRwTdlzy+g0BGMzMpLmvmhPWEOsY4N8hGI/0x4uuCzpSbLul0N807z0j3/wALgyRkuKmibFC3VaPUneXHeVarWKxtDo8WKuKvLVur1IICAgICAgICAgICAgICAgICAgIPCsoo5W6srGyN4OAI8rryYie7G9K3ja0bo5XaP6GTBjoj/puI+huFhOKsqWTh2C/jb7NKPRlSA3MkzhwJYPZt1j6Me6OOFYd+8/8Af2dugzRoobasDSRvf3z/AFLOMdY8LOPR4adqu4As1oQEBAQEBAQEBAQEBAQEBAQEBAQEBAQEBAQEBAQEBAQEBAQEBAQf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data:image/jpeg;base64,/9j/4AAQSkZJRgABAQAAAQABAAD/2wCEAAkGBxISEBQUEBIWEhIWERUUGBcUGRIUFRcVFRcWGBUYFBUYHSkgHBslHxcVITEhJykrLi4uGB82ODMsNygtLisBCgoKDg0OGxAQGywmICQvLCwsLC8sLDQsLywsLCwsLCwsLCwsLCwsLCwsLCwsLCwsLCwsLCwsLCwsLCwsLCwsLP/AABEIAMwAzAMBEQACEQEDEQH/xAAcAAEAAgMBAQEAAAAAAAAAAAAABgcBBAUDAgj/xABDEAABAwIBCQYDBQYEBwEAAAABAAIDBBExBQYHEiFBUWFxEyJCgZGxMnKhFCNSwdFDYoKSosIXU2NzJDM0stLh8BX/xAAaAQEAAgMBAAAAAAAAAAAAAAAAAwQCBQYB/8QAMREBAAIBAgUCBQQBBAMAAAAAAAECAwQRBRIhMUETUSIyYXGxI4GRodEVQlLwFDPh/9oADAMBAAIRAxEAPwC8UBAQEBAQEBAQEBAQEBAQEBAQEBAQEBAQEBAQEBAQEBAQEBBxspZ0UcFxJO3WHhadd3o1YTeseVfJq8OP5rQjddpOgbshhfJzcRG38z9FhOaPEKOTi2OPliZ/px5tJ9QfghiaOeu4+tx7LD1pV54vk8Vhrf4k1l/hi/lP6rz1rI/9Vze0PePSdUj4ooj/ADj+5e+tZnHFsnmsOjSaUm/taYjmx4d/S4D3WUZ/eE1OLx/ur/bvUGftDJa8hiPCQEfUXCzjLWVvHxHBfzt90hpauOVutE9sjeLCHD6LOJiey5W9bRvWd3uvWQgICAgICAgICAgICAgICCJZy59wU12RffzDZYHuNP7zvyH0UV8sR2a/U8Qx4ulesq2y1nTVVVxJIQw+Bl2s6Eb/ADuoLXm3dpM+sy5elp6e0OKsFUXo+mRudsa0k8gT7Iyisz2hsf8A5s9r9jJbjqPt7JtLP0Mn/Gf4eD4nN+JpHUEe6MJpaO8PhGIg9KaofG7Wjc5jhvaS0+oSOjKt7Vnes7JjkPSNURENqAJ2cdjZBzvgeh9VLXLMd2zwcUyV6X6x/aysi5bgqma0Dw7i3BzfmbuU9bRbs3WHPTLG9JdFZJhAQEBAQEBAQEBAQedTO2NjnyODWNBJJ2AAbykzs8taKxvPZVGeGfT5yYqYmOHAuwfJ/wCLeWPsq18m/SGg1nEbZPhx9I/KFKJqm/knI89S7VgjLuLsGt+Zx2D3XsRM9k+HT5M07UhN8laOGixqZS4/gj2DoXHafIBSRi922w8JrHXJP8JTQ5uUkXwQM6uGsfMuupIpENjj0uHH8tYdRosLDYOWxZLEdGboMEoNOpyVBJftIY3Xxu1t/VeTWJR2w47fNWHCyhmHRybWB0LuLDs/ldcW6WWE44U8nDcF+0bfZEsr5g1EQLoSJ2jc3uv/AJTj5FRzjmGtzcLyU60nf8opIwtJDgWuBsQQQQeBBWDWTWaztL2oK2SGQSQvLHjAj2PEckidp3hnjyWx25qztK3MzM8mVYEctmVAGGDX2xLOfJWaZObpPd0Wj11c0ctulvylilXxAQEBAQEBAQEAoKg0g50mpkMMLvuGHaR+0eN/yjd68FVyX3naHO8Q1nq25K/LH9oco2sTjNPMYygS1d2sxbHg5w4u4Dlj0UlMe/WW40fDeb48vb2WPTU7I2hkbQxgwDRYBTdm8rWKxtWNoei9ZCAgICDCAgIOPl/N2Crb942z90jbB4/UcisLViVfUaXHnja0fv5VRl/IctJJqyi7TfVePhcOXA8lBasw5vU6S+Cdp7e7Qp53Me17HFrmkEEYgheK9bTWd47rtzNzhFZAHGwmZZsjRx3OA4G3urdL80Oo0epjPTfzHd31mtiAgICAgICAgh+krLpp6cRMNpJrt2YiPxnzvb14KLLbaNmu4lqPTx8sd5/Cn1Wc2nej3NgSWqZ23aD9204OI8ZHAHDmFJjpv1lueG6OLfq3j7f5WSp29YQEBAQYugICDCAvAQaOWslx1MLopRsO0He125w5heTG8bIs2KuWk0spTKVC+CZ8Ugs5jrciNzhyIsVWmNp2cpnw2xXmsunmflk0lWx9+47uP4ajiNvkbHyWVLcs7pdHn9HLE+O0r1CuOqEBAQEBAQEBBS2ket7XKDxfZG1sY8tp+riqmWd7OZ4lk5s8x7dHFyLQGoqIoh43gE8G4uPkAVhEbzsrafF6uStPdecELWNa1gs1oDQOAGCtuvrWKxtD7R6ICCLZ6Z4Mom6jAJKlwu1hwaPxSW224DesbW2VdTqa4Y+qsq/OOuqDeSoe0Hwxns2joGqGby0uXiGS3loF8uJlkJ+d/wCqx5lf/wAvJ7y3KPLFXCbx1Mg5FxcPR117F5SU12Ws907zUz+7RzYqwNY8mzZG7GE7g8eE88Oikrk37trpeIxknlv0lPFI2YgwgIIBpUyaNWKoaNod2T/lNywnoQR/EFFkjy1PFcO9IvHjor5ROfXvmfW9tQwPJu7sw0nmzum/PZfzVuk71h1mkvz4az9HZWayICAgICAgIPzzlWYvnlccXSvPq4qjPdx+a3NktP1lJtGEINY5x8MTreZAWePu2HCa75Zn6LTVh0IgIOfl/KraWmkmfgxuwficdjWjqbLyZ2hHkyRjrNpUVNO+aR80x1pHu1ifyHIYeSr2ndy2ozTe0zLpZEyNNVSdnA25tck7GtHFx3LytZtO0McGnvmty0SZujOrttkiB6u/RSejZejhOX3hxcu5qVVI3WlYDHcDXYdZoJwB3j0ssLUmvdVz6LLhje0dPeHCcLrFVidlx5j5SdPRRl5u9t43Hjq4E87W87qxSd4dVos05cMWnv2d5ZLYgwg4ee8Afk+oBF7R646sIcPZY27K+qrzYbRPspph2Ku5Ke629E1QXUb2nwTEDo4A+91Ywz0dDwq2+GY9pTdTNmICAgICAgIKAzipOxq54/wyut0JuPoQqVo2mYcjqacmW1fq6WYOU2wVjdc2ZIDGScATbVvyvs81ljnaVrhuaMebafPRcCsOlEGEFSaSM4RUziniN4Yj3iMHSb/JuHW6hvbw0vEdTE/BXwjEbCbAC5OwAbyomk6zK88zchikpWsI+8d35D+8d3QYK3jryw6rR6f0cUR58u6s1pEtI+V4oqN8TiDLKAGt32uCXHgBb1sostoiuzX8RzVphms95U4qzmlpaMoyKMk4GZ1vIAKbH2dJwuP0P3S5SNkwgIOTnW61DUk/5D/ZeW7Is/8A67fZScOCrS5C3dauiFv/AA853dsB6MH6qfB2lveEx+nb7p8p22EBAQEBAQEFY6UsgODxVRi7HANkt4XDY13Qiw6jmq+avXdo+Kaad/Vjt5V4QoWnhJ8iZ+VNO0MkaKiMbBrEiQDhrbx19VJXJMNrp+J2pHLfq7n+KUVv+mlv1ZZZ+pC//qeL2lwsvaQamoaY4GCnY4WLr60hHAHBvlt5rGcirn4lMxtToisMVgoplp735pT7Rpm32sgqZR93Ge4D4pBv6N9+ilxU3neWz4bpee3q27R2+611Zb9D87c+Iqa8cFpZ8LYsZ8xGJ5BRXyxHSGu1fEKYvhr1t+FTV1ZJNI6SVxe9xuSf/tg5KtM79Zc9kyWyW5rT1e2SMmSVMrY4hcnE7mt3uceCRG87M8GC2a/LVdGS6FsELImfCxtuZOJJ5kknzVmI2jZ1mLHGKkUr4bS9SMIC8ER0nZREVF2YPfmeGD5R3nnpsA/iWN56KeuycmKfqq2MbFA5ae66dG1H2dAw75HOk8ibD6BWsUbVdNw6nLgj69UpUi8ICAgICAgIPOogbIxzHtDmOBBB2gg4gpMbvLVi0bT2VdnTo9kjJfRgyR4mO/fb8t/iH16qtfFMdmi1XDLVnmxdY9vKE1FK+M2kY5h4OBb7qKejV2pavzRs8bIx3ekEDnmzGlx4NBJ+iPa1tbtG6Z5r5gSzEPqgYYr/AAnZI/y8I67VLTFM92z0vDb3nmydI/taTWxwRWGrHExvINa0Kx0iG9+HHX2iFZZ35/OlvFRksjwdJg5/y/hH1Ve+XfpDSaviU2+DF290EUTUOrkHIM1W+0bbMB7zz8LR+Z5Be1rMrWm0t89tq9vdbGQciRUkepELk7XPPxOPPlwCnrWIdLp9PTBXlr/LpLJOwgLwfMkgaCXEAAXJOwADElBSmdeWzW1Re3/ksuyPm0Ha7zx6WUN7buc1+p9S20doa2TqJ00rIo/ie4NHnifLHyWERvOyhjxzkvFY8v0DQ0rYomRs+FjGsHRoACuxG0bOvpSKViseHuvWQgICAgICAgICDzmgY8We0OHBwB902eTWJ7ucc26O9/ssN/8AbZ+ix5K+yH/xsP8Awj+Ib9PSxxi0bGsHBoA9l7EbJa1rXtBWVTImOkkcGsaLknABJnbrJe8UibW7KbzxzskrHlrCWU4PdbhrW8T/ANNyq3vNvs5vWa22edo+VGVgoJjmrmU6a0lSCyLENwe8f2t+vus6037tto+HTk+PJ0j28ysmlpmRsDI2hjBgGiwCniNm+rSKxtWNoeiMheAg+XvABJIAAuSdgA5lBVWfWeH2m9PSk9gD33jZ2ltw/c9+ijtZp9drYmOSiKxssFE0dp3laujLNvs2fapR33ttGD4WHF1uJ9uqsYqbfFLe8N0vJHq27z2+yfKZthAQEBAQEBAQEBAQEBBVGkzOIyymmjP3UZ79vFJw6N97qtlvvOzQcT1XNb0q9o7/AHQYKJqVi5l5nBobPVN7+LIzg3g5448Bu64S0p5lvtDw+K/qZY6+ITpStwwgLwEGhljK8NLH2k7wxuAGLnHg1o2kpM7ML5K0je0qnznztnrSWNvFT3+AfE/nIR7YdVFa7SavXzf4a9IcWOMBR7tTa0ynWYeZpnc2epbaAbWtP7Q7jb8Hv0UuPHv1ns2eg0PqTGTJHTx9f/i2ALYKy6BlAQEBAQEBAQEBAQEBBq5TqhFBLIcGRvf/ACgleTO0bsMl+Sk29ofnuSQucXON3Ekk8SdpVJx0zMzvKW6OcjCWYzSC7IrWBwMhwv0x62WeOu87tpwvTxe85Ldo/K0FO6FheAgwgh2dWfcVOTFT2mnGw/5bD+8RieQWM22U9RrKYukdZVnXVU1RIZKh5keeOAHBrRsA6KKbbtBn1Vsk7zL6ghLiGsaXOJsABck8gsVaIm07QsnNHR8BaWtFzsLYtw/3OPy+qnpi82brScNiPiy/x/lYjRYWGwKduWUBAQEBAQEBAQEBAQEBBGtIsxbk6a3i1G+ReLqPL8qlxC22nspRVXLrW0cRAUIO90r3HyIb/apsfZ03DK7aeJ95lKFm2AgwggWknOV8VqaBxbI9utI4YtYcGg7ifbqsb22a/X6r045a91cwwgKGZc7e82l3MgZuVFY60Le4D3nu2Mb57zyC9rSbdkun0uTPPwx091tZs5pwUYu0a8xG2R2PMNHhCs0xxV0Om0ePBHTrPukCzWxAQEBAQEBAQEBAQEBAQEHEz0o+1oJ2jERl46s72z0t5rDJG9ZVtZTnwWj6fhRSqOTWNoxym0xPgJ7zXF7Rxa617dD7qXHPTZ0HCssTjnH5hN1I2wvR41dS2KN0khsxjS4ngAvHlpiI3lRVdWuqKiWd2Mjy7bubg0eQAHkoLS5XV5vUvMu1mbkT7XVNjdfs2gvkts7o3X5kgeqUrzTsaLT+tlis9vK7qSlZExrI2hjGiwaNgAVuI26Q6itYrG1Y6PZeshAQEBAQEBAQEBAQEBAQEBBh7QQQcCLeqCic68huo6l0ZHcPejO4sOHmMCqd68s7OU1ennDkmvjw5dJVPikbJE4se03BHseIPBYxOyLFltitFqp3k/SVHqgVML2u3ujs5p52JBH1U0Xb7FxTHaPijaW1JpJogNjZnHgGNHu5e88Jp4hh+qIZ153y1o7NjTFBe5F7ueRhrEbhjZYWtu12r1/PHLXs4TG2CjaiZ3XLo5yEaam15BaWaziDiGeAH381ZxV2jd0nDtP6WPee8papWwEBAQEBAQEBAQEBAQEBAQEBAQRDSPJSfZtWpJ7TaYgyxfrcfl4391Fl5durX8RnD6e2Tv491PKs5pghHrGoEN5ZAQdjNaemjqWOqw4xg3FtoDtxeMSByWVZiJ6rGktirkicnZetPM17Q5jg5rhcEbQQeCuOrraLRvD0R6ICAgICAgICAgICAgICAgICDRy1lNlNA+aTBow3ud4WjmSsbW5Y3RZstcVJvbwonK+UpKmZ0spu5x8gNzRyCqTMzO8uUzZbZbzezyoaOSZ4ZE0vedw9zwHNeRG7zHitkty0jeU2ydo72XqJrH8MYvbq52PopIx+7cYuEdP1Lfw35NHtORskkaePdP0svfThNPCcM9plGsu5lTwAvjImjG06oIeBzbvHMFYTSYUNRwzJjjmr1j+0YWLWJvo3zlMMop5T91Ie4SdjHn8nYdbKXFfadpbXhur5LenbtPb6StlWXQCAgICAgICAgICAgICAgICAgrjS7XbIIQcdaR3l3W3/AKvRQZp7Q03F8nStP3VsBfDFQNJEb9FwZp5DbSwAEDtXgF7t99zRyCnrXaHVaPTRgx7eZ7u2slsR6IKw0hZDbBI2aIaschIcBg2THZwB/IqG9durQcT0sUn1K9p7/dFGuINwbEbQRiDussGoidn6AyFW9vSwy73xNcfmt3h63Vys7xEuvwX9THW3vDfWSUQEBAQEBAQEBAQEBAQEBAQU9pTcTlDbugjA6XcfclVcvzOc4pM+v+yN5HaDUQh2BmYD01go47qeniJy1394XgVZdiIMICCK6SgPsDicRLGR1vb2JWF+ylxCInBKrmqFy0rp0bOJydFfc6QDprn/ANq1i+V03DZmdPG/1/KUKReEBAQEBAQEBAQEBAQEBAQEFY6XaK0kEwGLDGf4TrN/7nKvmjrEtHxfH1rf9lfMeWkEYggjqNoULUVtyzEwurIWVG1MDJWbxZw3tePiBViJ3h1+DNGWkXhvr1MIC8Fc6UcsNcWUrDctcJJLbjbuNPPaT6LC8tTxPNEV5IQoKJz6/M1aLsaKCM7CImk/M7vO+pKuUjasQ63TY+TDWv0dVZJxAQEBAQEBAQEBAQEBAQEBBx868iispnRYP+JhO54wvyOHmsL15o2V9VgjNjmvnwouogdG9zHgte0lpBxBGKqOUtWazNZ7w3MiZbmpJNeI3afiYfhcPyPNe1tstaXV3wT07eyf5Nz+pJAO0LoH7w8Et8njZbrZSxeJb7Fr8N477N+TO+gAv9pjPIXJ9AF7zQmnUYo/3Qi2X9IwILKFhudnavFgPkZjfmbdF5NlLPxGtY2p/KDMaSS55LnOJJJ2kk4klRTLRZcs3neUpzEzeNXUBzh9zGQ553Eja1g5n2WWOnNKzoNNObJvPaP+7LrCtumEBAQEBAQEBAQEBAQEBAQEBAQRLPLMxlXeSIiOoAx8L7YB/Pmor4+brHdr9Zoa5vir0t+VTZSyfLTyGOZhY4bjvHFp3jmFWmJidpc9lxXx25bRs0ywFGETMPnsRwTdlzy+g0BGMzMpLmvmhPWEOsY4N8hGI/0x4uuCzpSbLul0N807z0j3/wALgyRkuKmibFC3VaPUneXHeVarWKxtDo8WKuKvLVur1IICAgICAgICAgICAgICAgICAgIPCsoo5W6srGyN4OAI8rryYie7G9K3ja0bo5XaP6GTBjoj/puI+huFhOKsqWTh2C/jb7NKPRlSA3MkzhwJYPZt1j6Me6OOFYd+8/8Af2dugzRoobasDSRvf3z/AFLOMdY8LOPR4adqu4As1oQEBAQEBAQEBAQEBAQEBAQEBAQEBAQEBAQEBAQEBAQEBAQEBAQf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43608" y="4797152"/>
            <a:ext cx="519174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b="1" dirty="0" err="1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Aeolus’S</a:t>
            </a:r>
            <a:r>
              <a:rPr lang="en-US" altLang="zh-CN" sz="4800" b="1" dirty="0">
                <a:solidFill>
                  <a:srgbClr val="0070C0"/>
                </a:solidFill>
                <a:ea typeface="+mn-ea"/>
                <a:cs typeface="Times New Roman" panose="02020603050405020304" pitchFamily="18" charset="0"/>
              </a:rPr>
              <a:t> DESIGN</a:t>
            </a:r>
            <a:endParaRPr lang="zh-CN" altLang="en-US" sz="4800" b="1" dirty="0">
              <a:solidFill>
                <a:srgbClr val="0070C0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3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0364" y="1484784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/>
              <a:t>Key Idea:</a:t>
            </a:r>
            <a:r>
              <a:rPr lang="en-US" dirty="0"/>
              <a:t> let new flows only utilize the spare bandwidth for the first RTT transfers </a:t>
            </a:r>
          </a:p>
          <a:p>
            <a:r>
              <a:rPr lang="en-US" altLang="zh-CN" b="1" dirty="0"/>
              <a:t>Solution: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selective dropping mechanism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Design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2405318" y="4306948"/>
            <a:ext cx="4129185" cy="1832075"/>
            <a:chOff x="2405318" y="4306948"/>
            <a:chExt cx="4129185" cy="1832075"/>
          </a:xfrm>
        </p:grpSpPr>
        <p:sp>
          <p:nvSpPr>
            <p:cNvPr id="5" name="矩形 8"/>
            <p:cNvSpPr/>
            <p:nvPr/>
          </p:nvSpPr>
          <p:spPr>
            <a:xfrm>
              <a:off x="3275856" y="4806338"/>
              <a:ext cx="1830232" cy="6254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644008" y="4507003"/>
              <a:ext cx="0" cy="1224136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mage result for network switch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88" y="4404864"/>
              <a:ext cx="1428415" cy="1428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2405318" y="4306948"/>
              <a:ext cx="22386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dropping threshold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89956" y="5677358"/>
              <a:ext cx="18664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Switch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81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0364" y="1484784"/>
            <a:ext cx="8363272" cy="4525963"/>
          </a:xfrm>
        </p:spPr>
        <p:txBody>
          <a:bodyPr>
            <a:normAutofit/>
          </a:bodyPr>
          <a:lstStyle/>
          <a:p>
            <a:r>
              <a:rPr lang="en-US" b="1" dirty="0"/>
              <a:t>Key Idea:</a:t>
            </a:r>
            <a:r>
              <a:rPr lang="en-US" dirty="0"/>
              <a:t> let new flows only utilize the spare bandwidth for the first RTT transfers </a:t>
            </a:r>
          </a:p>
          <a:p>
            <a:r>
              <a:rPr lang="en-US" altLang="zh-CN" b="1" dirty="0"/>
              <a:t>Solution: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selective dropping mechanism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Unscheduled traffic </a:t>
            </a:r>
            <a:r>
              <a:rPr lang="en-US" altLang="zh-CN" dirty="0">
                <a:sym typeface="Wingdings"/>
              </a:rPr>
              <a:t>as </a:t>
            </a:r>
            <a:r>
              <a:rPr lang="en-US" altLang="zh-CN" dirty="0">
                <a:solidFill>
                  <a:srgbClr val="7030A0"/>
                </a:solidFill>
                <a:sym typeface="Wingdings"/>
              </a:rPr>
              <a:t>low priority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  <a:sym typeface="Wingdings"/>
              </a:rPr>
              <a:t>Scheduled traffic </a:t>
            </a:r>
            <a:r>
              <a:rPr lang="en-US" altLang="zh-CN" dirty="0">
                <a:sym typeface="Wingdings"/>
              </a:rPr>
              <a:t>as </a:t>
            </a:r>
            <a:r>
              <a:rPr lang="en-US" altLang="zh-CN" dirty="0">
                <a:solidFill>
                  <a:srgbClr val="00B050"/>
                </a:solidFill>
                <a:sym typeface="Wingdings"/>
              </a:rPr>
              <a:t>high priority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Design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8"/>
          <p:cNvSpPr/>
          <p:nvPr/>
        </p:nvSpPr>
        <p:spPr>
          <a:xfrm>
            <a:off x="3275856" y="4806338"/>
            <a:ext cx="1830232" cy="62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4008" y="4507003"/>
            <a:ext cx="0" cy="1224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8" y="4404864"/>
            <a:ext cx="1428415" cy="14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8"/>
          <p:cNvSpPr/>
          <p:nvPr/>
        </p:nvSpPr>
        <p:spPr>
          <a:xfrm>
            <a:off x="4644008" y="4797152"/>
            <a:ext cx="455902" cy="625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25"/>
          <p:cNvSpPr/>
          <p:nvPr/>
        </p:nvSpPr>
        <p:spPr>
          <a:xfrm>
            <a:off x="2407790" y="5265001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8" name="Rectangle 25"/>
          <p:cNvSpPr/>
          <p:nvPr/>
        </p:nvSpPr>
        <p:spPr>
          <a:xfrm>
            <a:off x="2407790" y="4665509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987824" y="5661248"/>
            <a:ext cx="288032" cy="288032"/>
            <a:chOff x="8275001" y="5377408"/>
            <a:chExt cx="288032" cy="28803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699792" y="5432282"/>
            <a:ext cx="216024" cy="404033"/>
            <a:chOff x="3254152" y="5318319"/>
            <a:chExt cx="360040" cy="404033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614192" y="5318319"/>
              <a:ext cx="0" cy="404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54152" y="5318319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2699792" y="4881188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979375" y="4665509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High priority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76313" y="5291916"/>
            <a:ext cx="1312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Low priority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405318" y="4306948"/>
            <a:ext cx="2238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dropping threshold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89956" y="5677358"/>
            <a:ext cx="1866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Switch queue</a:t>
            </a:r>
          </a:p>
        </p:txBody>
      </p:sp>
    </p:spTree>
    <p:extLst>
      <p:ext uri="{BB962C8B-B14F-4D97-AF65-F5344CB8AC3E}">
        <p14:creationId xmlns:p14="http://schemas.microsoft.com/office/powerpoint/2010/main" val="12978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0364" y="1412776"/>
            <a:ext cx="8363272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200" dirty="0"/>
              <a:t>Case-1: network under-utilized</a:t>
            </a:r>
          </a:p>
          <a:p>
            <a:pPr marL="342900" lvl="1" indent="-342900"/>
            <a:r>
              <a:rPr lang="en-US" altLang="zh-CN" dirty="0"/>
              <a:t>Unscheduled packets fully utilize spare bandwidth </a:t>
            </a:r>
          </a:p>
          <a:p>
            <a:pPr marL="342900" lvl="1" indent="-342900"/>
            <a:r>
              <a:rPr lang="en-US" altLang="zh-CN" dirty="0">
                <a:solidFill>
                  <a:srgbClr val="0070C0"/>
                </a:solidFill>
              </a:rPr>
              <a:t>No 1 RTT extra latency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Why Selective Dropping Works?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9" name="Rectangle 25"/>
          <p:cNvSpPr/>
          <p:nvPr/>
        </p:nvSpPr>
        <p:spPr>
          <a:xfrm>
            <a:off x="6873488" y="407597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644008" y="4002947"/>
            <a:ext cx="0" cy="1224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8" y="3900808"/>
            <a:ext cx="1428415" cy="14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275856" y="4302282"/>
            <a:ext cx="1830232" cy="62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9672" y="3905646"/>
            <a:ext cx="1656184" cy="5594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19672" y="4758838"/>
            <a:ext cx="1656184" cy="5594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4615015"/>
            <a:ext cx="16665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5"/>
          <p:cNvSpPr/>
          <p:nvPr/>
        </p:nvSpPr>
        <p:spPr>
          <a:xfrm>
            <a:off x="2985056" y="5013176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53510" y="6239640"/>
            <a:ext cx="193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25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2971857" y="6252464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45740" y="6237312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3732" y="5226394"/>
            <a:ext cx="57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  <p:bldP spid="18" grpId="0" animBg="1"/>
      <p:bldP spid="18" grpId="1" animBg="1"/>
      <p:bldP spid="23" grpId="0"/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26" name="Picture 2" descr="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88" y="3900808"/>
            <a:ext cx="1428415" cy="14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3275856" y="4302282"/>
            <a:ext cx="1830232" cy="62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619672" y="3905646"/>
            <a:ext cx="1656184" cy="5594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19672" y="4758838"/>
            <a:ext cx="1656184" cy="55948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53200" y="4615015"/>
            <a:ext cx="166652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5"/>
          <p:cNvSpPr/>
          <p:nvPr/>
        </p:nvSpPr>
        <p:spPr>
          <a:xfrm>
            <a:off x="2985056" y="4941857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0" name="Rectangle 25"/>
          <p:cNvSpPr/>
          <p:nvPr/>
        </p:nvSpPr>
        <p:spPr>
          <a:xfrm>
            <a:off x="2985056" y="3861737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90364" y="1412776"/>
            <a:ext cx="8363272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200" dirty="0"/>
              <a:t>Case-2: network fully-utilized</a:t>
            </a:r>
          </a:p>
          <a:p>
            <a:pPr marL="342900" lvl="1" indent="-342900"/>
            <a:r>
              <a:rPr lang="en-US" altLang="zh-CN" dirty="0"/>
              <a:t>Unscheduled packets are selectively dropped</a:t>
            </a:r>
          </a:p>
          <a:p>
            <a:pPr marL="342900" lvl="1" indent="-342900"/>
            <a:r>
              <a:rPr lang="en-US" altLang="zh-CN" dirty="0">
                <a:solidFill>
                  <a:srgbClr val="0070C0"/>
                </a:solidFill>
              </a:rPr>
              <a:t>All the benefits of PCC are preserved</a:t>
            </a:r>
          </a:p>
        </p:txBody>
      </p:sp>
      <p:sp>
        <p:nvSpPr>
          <p:cNvPr id="32" name="矩形 8"/>
          <p:cNvSpPr/>
          <p:nvPr/>
        </p:nvSpPr>
        <p:spPr>
          <a:xfrm>
            <a:off x="4644008" y="4293096"/>
            <a:ext cx="455902" cy="625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644008" y="4002947"/>
            <a:ext cx="0" cy="12241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5"/>
          <p:cNvSpPr/>
          <p:nvPr/>
        </p:nvSpPr>
        <p:spPr>
          <a:xfrm>
            <a:off x="2483768" y="3717721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53510" y="6239640"/>
            <a:ext cx="1932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40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2971857" y="6252464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345740" y="6237312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4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Why Selective Dropping Works?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275856" y="5157192"/>
            <a:ext cx="360040" cy="404033"/>
            <a:chOff x="3254152" y="5318319"/>
            <a:chExt cx="360040" cy="404033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3614192" y="5318319"/>
              <a:ext cx="0" cy="404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254152" y="5318319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707904" y="5417209"/>
            <a:ext cx="288032" cy="288032"/>
            <a:chOff x="8275001" y="5377408"/>
            <a:chExt cx="288032" cy="288032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3275856" y="4077072"/>
            <a:ext cx="57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5"/>
          <p:cNvSpPr/>
          <p:nvPr/>
        </p:nvSpPr>
        <p:spPr>
          <a:xfrm>
            <a:off x="6789536" y="3969705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8" name="Rectangle 25"/>
          <p:cNvSpPr/>
          <p:nvPr/>
        </p:nvSpPr>
        <p:spPr>
          <a:xfrm>
            <a:off x="7287249" y="3969706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54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3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90364" y="1412776"/>
            <a:ext cx="8363272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An interesting observation about ECN:</a:t>
            </a:r>
          </a:p>
          <a:p>
            <a:pPr marL="342900" lvl="1" indent="-342900"/>
            <a:r>
              <a:rPr lang="en-US" dirty="0">
                <a:solidFill>
                  <a:srgbClr val="0070C0"/>
                </a:solidFill>
              </a:rPr>
              <a:t>ECN-capable </a:t>
            </a:r>
            <a:r>
              <a:rPr lang="en-US" dirty="0"/>
              <a:t>packets are </a:t>
            </a:r>
            <a:r>
              <a:rPr lang="en-US" dirty="0">
                <a:solidFill>
                  <a:srgbClr val="0070C0"/>
                </a:solidFill>
              </a:rPr>
              <a:t>marked</a:t>
            </a: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How to Implement?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3203848" y="4048666"/>
            <a:ext cx="1830232" cy="62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0" name="Picture 2" descr="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0" y="3647192"/>
            <a:ext cx="1428415" cy="14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216424" y="5191608"/>
            <a:ext cx="2573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ECN marking threshold</a:t>
            </a:r>
          </a:p>
        </p:txBody>
      </p:sp>
      <p:sp>
        <p:nvSpPr>
          <p:cNvPr id="35" name="矩形 8"/>
          <p:cNvSpPr/>
          <p:nvPr/>
        </p:nvSpPr>
        <p:spPr>
          <a:xfrm>
            <a:off x="4572000" y="4039480"/>
            <a:ext cx="455902" cy="625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Rectangle 25"/>
          <p:cNvSpPr/>
          <p:nvPr/>
        </p:nvSpPr>
        <p:spPr>
          <a:xfrm>
            <a:off x="2224759" y="3901651"/>
            <a:ext cx="329815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27784" y="412351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83568" y="3907837"/>
            <a:ext cx="136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ECN-capable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0" y="3677323"/>
            <a:ext cx="0" cy="14422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62495" y="4387524"/>
            <a:ext cx="1637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80314" y="390165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63" name="Rectangle 25"/>
          <p:cNvSpPr/>
          <p:nvPr/>
        </p:nvSpPr>
        <p:spPr>
          <a:xfrm>
            <a:off x="6718021" y="3823456"/>
            <a:ext cx="329815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4" name="Rectangle 63"/>
          <p:cNvSpPr/>
          <p:nvPr/>
        </p:nvSpPr>
        <p:spPr>
          <a:xfrm>
            <a:off x="6673576" y="382345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7" name="Rectangle 6"/>
          <p:cNvSpPr/>
          <p:nvPr/>
        </p:nvSpPr>
        <p:spPr>
          <a:xfrm>
            <a:off x="6603109" y="3356992"/>
            <a:ext cx="14560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ECN marked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60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/>
      <p:bldP spid="35" grpId="0" animBg="1"/>
      <p:bldP spid="37" grpId="0" animBg="1"/>
      <p:bldP spid="37" grpId="1" animBg="1"/>
      <p:bldP spid="50" grpId="0"/>
      <p:bldP spid="50" grpId="1"/>
      <p:bldP spid="59" grpId="0"/>
      <p:bldP spid="59" grpId="1"/>
      <p:bldP spid="63" grpId="0" animBg="1"/>
      <p:bldP spid="6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90364" y="1412776"/>
            <a:ext cx="8363272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An interesting observation about ECN:</a:t>
            </a:r>
          </a:p>
          <a:p>
            <a:pPr marL="342900" lvl="1" indent="-342900"/>
            <a:r>
              <a:rPr lang="en-US" dirty="0">
                <a:solidFill>
                  <a:srgbClr val="0070C0"/>
                </a:solidFill>
              </a:rPr>
              <a:t>ECN-capable </a:t>
            </a:r>
            <a:r>
              <a:rPr lang="en-US" dirty="0"/>
              <a:t>packets are </a:t>
            </a:r>
            <a:r>
              <a:rPr lang="en-US" dirty="0">
                <a:solidFill>
                  <a:srgbClr val="0070C0"/>
                </a:solidFill>
              </a:rPr>
              <a:t>marked</a:t>
            </a:r>
          </a:p>
          <a:p>
            <a:pPr marL="342900" lvl="1" indent="-342900"/>
            <a:r>
              <a:rPr lang="en-US" dirty="0">
                <a:solidFill>
                  <a:srgbClr val="FF0000"/>
                </a:solidFill>
              </a:rPr>
              <a:t>ECN-incapable</a:t>
            </a:r>
            <a:r>
              <a:rPr lang="en-US" dirty="0"/>
              <a:t> packets are </a:t>
            </a:r>
            <a:r>
              <a:rPr lang="en-US" dirty="0">
                <a:solidFill>
                  <a:srgbClr val="FF0000"/>
                </a:solidFill>
              </a:rPr>
              <a:t>dropped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How to Implement?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8" name="矩形 8"/>
          <p:cNvSpPr/>
          <p:nvPr/>
        </p:nvSpPr>
        <p:spPr>
          <a:xfrm>
            <a:off x="3203848" y="4048666"/>
            <a:ext cx="1830232" cy="625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0" name="Picture 2" descr="mage result for network switch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80" y="3647192"/>
            <a:ext cx="1428415" cy="142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216424" y="5191608"/>
            <a:ext cx="2573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ECN marking threshold</a:t>
            </a:r>
          </a:p>
        </p:txBody>
      </p:sp>
      <p:sp>
        <p:nvSpPr>
          <p:cNvPr id="35" name="矩形 8"/>
          <p:cNvSpPr/>
          <p:nvPr/>
        </p:nvSpPr>
        <p:spPr>
          <a:xfrm>
            <a:off x="4572000" y="4039480"/>
            <a:ext cx="455902" cy="625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Rectangle 25"/>
          <p:cNvSpPr/>
          <p:nvPr/>
        </p:nvSpPr>
        <p:spPr>
          <a:xfrm>
            <a:off x="2224759" y="4507329"/>
            <a:ext cx="329815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915816" y="4903576"/>
            <a:ext cx="288032" cy="288032"/>
            <a:chOff x="8275001" y="5377408"/>
            <a:chExt cx="288032" cy="288032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627784" y="4674610"/>
            <a:ext cx="216024" cy="404033"/>
            <a:chOff x="3254152" y="5318319"/>
            <a:chExt cx="360040" cy="404033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3614192" y="5318319"/>
              <a:ext cx="0" cy="404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54152" y="5318319"/>
              <a:ext cx="3600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683568" y="4534244"/>
            <a:ext cx="1541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ECN-incapable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572000" y="3677323"/>
            <a:ext cx="0" cy="144227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462495" y="4387524"/>
            <a:ext cx="1637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94065" y="451521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199880" y="5221779"/>
            <a:ext cx="1071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dropped</a:t>
            </a:r>
          </a:p>
        </p:txBody>
      </p:sp>
    </p:spTree>
    <p:extLst>
      <p:ext uri="{BB962C8B-B14F-4D97-AF65-F5344CB8AC3E}">
        <p14:creationId xmlns:p14="http://schemas.microsoft.com/office/powerpoint/2010/main" val="28160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2" grpId="0"/>
      <p:bldP spid="6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End-host tagging:</a:t>
            </a:r>
          </a:p>
          <a:p>
            <a:pPr marL="457200" lvl="1" indent="-457200"/>
            <a:r>
              <a:rPr lang="en-US" dirty="0">
                <a:solidFill>
                  <a:srgbClr val="0070C0"/>
                </a:solidFill>
              </a:rPr>
              <a:t>Scheduled packets </a:t>
            </a:r>
            <a:r>
              <a:rPr lang="en-US" dirty="0"/>
              <a:t>tagged as </a:t>
            </a:r>
            <a:r>
              <a:rPr lang="en-US" dirty="0">
                <a:solidFill>
                  <a:srgbClr val="0070C0"/>
                </a:solidFill>
              </a:rPr>
              <a:t>ECN-capable</a:t>
            </a:r>
          </a:p>
          <a:p>
            <a:pPr marL="457200" lvl="1" indent="-457200"/>
            <a:r>
              <a:rPr lang="en-US" dirty="0">
                <a:solidFill>
                  <a:srgbClr val="FF0000"/>
                </a:solidFill>
              </a:rPr>
              <a:t>Unscheduled packets </a:t>
            </a:r>
            <a:r>
              <a:rPr lang="en-US" dirty="0"/>
              <a:t>tagged as </a:t>
            </a:r>
            <a:r>
              <a:rPr lang="en-US" dirty="0">
                <a:solidFill>
                  <a:srgbClr val="FF0000"/>
                </a:solidFill>
              </a:rPr>
              <a:t>ECN-incapable</a:t>
            </a:r>
          </a:p>
          <a:p>
            <a:pPr marL="457200" lvl="1" indent="-457200"/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sz="3200" dirty="0"/>
              <a:t>Switch configuration:</a:t>
            </a:r>
          </a:p>
          <a:p>
            <a:pPr marL="457200" lvl="1" indent="-457200"/>
            <a:r>
              <a:rPr lang="en-US" dirty="0"/>
              <a:t>ECN marking threshold = selective dropping threshold</a:t>
            </a:r>
          </a:p>
          <a:p>
            <a:pPr marL="457200" lvl="1" indent="-457200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ECN-based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7639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200" dirty="0"/>
              <a:t>Priority queueing is an alternative solution</a:t>
            </a:r>
          </a:p>
          <a:p>
            <a:pPr marL="457200" lvl="1" indent="-457200"/>
            <a:r>
              <a:rPr lang="en-US" altLang="zh-CN" dirty="0"/>
              <a:t>Scheduled packet  </a:t>
            </a:r>
            <a:r>
              <a:rPr lang="en-US" altLang="zh-CN" dirty="0">
                <a:sym typeface="Wingdings"/>
              </a:rPr>
              <a:t> high priority queue</a:t>
            </a:r>
          </a:p>
          <a:p>
            <a:pPr marL="457200" lvl="1" indent="-457200"/>
            <a:r>
              <a:rPr lang="en-US" altLang="zh-CN" dirty="0">
                <a:sym typeface="Wingdings"/>
              </a:rPr>
              <a:t>Unscheduled packet  low priority queue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Why not Priority Queueing? </a:t>
            </a:r>
          </a:p>
        </p:txBody>
      </p:sp>
      <p:grpSp>
        <p:nvGrpSpPr>
          <p:cNvPr id="41" name="组合 16"/>
          <p:cNvGrpSpPr/>
          <p:nvPr/>
        </p:nvGrpSpPr>
        <p:grpSpPr>
          <a:xfrm>
            <a:off x="4824028" y="4005064"/>
            <a:ext cx="1800200" cy="977937"/>
            <a:chOff x="4210745" y="3753037"/>
            <a:chExt cx="1800200" cy="977937"/>
          </a:xfrm>
        </p:grpSpPr>
        <p:sp>
          <p:nvSpPr>
            <p:cNvPr id="42" name="Freeform 152"/>
            <p:cNvSpPr>
              <a:spLocks/>
            </p:cNvSpPr>
            <p:nvPr/>
          </p:nvSpPr>
          <p:spPr bwMode="auto">
            <a:xfrm>
              <a:off x="4210745" y="4241860"/>
              <a:ext cx="1800200" cy="489114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 low priority</a:t>
              </a:r>
            </a:p>
          </p:txBody>
        </p:sp>
        <p:sp>
          <p:nvSpPr>
            <p:cNvPr id="43" name="Freeform 152"/>
            <p:cNvSpPr>
              <a:spLocks/>
            </p:cNvSpPr>
            <p:nvPr/>
          </p:nvSpPr>
          <p:spPr bwMode="auto">
            <a:xfrm>
              <a:off x="4210745" y="3753037"/>
              <a:ext cx="1800200" cy="489114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400" dirty="0"/>
                <a:t>high priority</a:t>
              </a:r>
            </a:p>
          </p:txBody>
        </p:sp>
      </p:grpSp>
      <p:sp>
        <p:nvSpPr>
          <p:cNvPr id="44" name="Rectangle 25"/>
          <p:cNvSpPr/>
          <p:nvPr/>
        </p:nvSpPr>
        <p:spPr>
          <a:xfrm>
            <a:off x="3754892" y="4586754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45" name="Rectangle 25"/>
          <p:cNvSpPr/>
          <p:nvPr/>
        </p:nvSpPr>
        <p:spPr>
          <a:xfrm>
            <a:off x="3754892" y="3987262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046894" y="4202941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691680" y="3987262"/>
            <a:ext cx="2013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Scheduled packet</a:t>
            </a:r>
            <a:endParaRPr lang="en-US" sz="2000" dirty="0"/>
          </a:p>
        </p:txBody>
      </p:sp>
      <p:sp>
        <p:nvSpPr>
          <p:cNvPr id="48" name="Rectangle 47"/>
          <p:cNvSpPr/>
          <p:nvPr/>
        </p:nvSpPr>
        <p:spPr>
          <a:xfrm>
            <a:off x="1403648" y="4553778"/>
            <a:ext cx="2295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Unscheduled packet</a:t>
            </a:r>
            <a:endParaRPr lang="en-US" sz="20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067944" y="479715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Recent Trends in DCNs</a:t>
            </a:r>
            <a:endParaRPr lang="zh-CN" altLang="en-US" dirty="0">
              <a:solidFill>
                <a:srgbClr val="0070C0"/>
              </a:solidFill>
              <a:ea typeface="Corbel" charset="0"/>
              <a:cs typeface="Corbe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360" y="1600200"/>
            <a:ext cx="8435280" cy="4525963"/>
          </a:xfrm>
        </p:spPr>
        <p:txBody>
          <a:bodyPr/>
          <a:lstStyle/>
          <a:p>
            <a:r>
              <a:rPr lang="en-US" altLang="zh-CN" dirty="0"/>
              <a:t>The link speed scales up fast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Applications demand ultra-</a:t>
            </a:r>
            <a:r>
              <a:rPr lang="en-US" altLang="zh-CN" dirty="0">
                <a:cs typeface="Times New Roman" panose="02020603050405020304" pitchFamily="18" charset="0"/>
              </a:rPr>
              <a:t>low latency</a:t>
            </a:r>
            <a:r>
              <a:rPr lang="en-US" altLang="zh-CN" dirty="0"/>
              <a:t> (&lt;100us)</a:t>
            </a:r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pPr lvl="1"/>
            <a:endParaRPr lang="en-US" altLang="zh-CN" sz="1200" dirty="0"/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1722" y="2414350"/>
            <a:ext cx="8340758" cy="1230674"/>
            <a:chOff x="551722" y="2414350"/>
            <a:chExt cx="8340758" cy="1230674"/>
          </a:xfrm>
        </p:grpSpPr>
        <p:cxnSp>
          <p:nvCxnSpPr>
            <p:cNvPr id="24" name="Straight Arrow Connector 4"/>
            <p:cNvCxnSpPr/>
            <p:nvPr/>
          </p:nvCxnSpPr>
          <p:spPr>
            <a:xfrm>
              <a:off x="551722" y="3020255"/>
              <a:ext cx="8237918" cy="0"/>
            </a:xfrm>
            <a:prstGeom prst="straightConnector1">
              <a:avLst/>
            </a:prstGeom>
            <a:ln w="38100" cmpd="sng">
              <a:solidFill>
                <a:schemeClr val="accent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5"/>
            <p:cNvSpPr/>
            <p:nvPr/>
          </p:nvSpPr>
          <p:spPr>
            <a:xfrm>
              <a:off x="1245706" y="295626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591478" y="2416212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1Gbps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3" name="文本框 15"/>
            <p:cNvSpPr txBox="1"/>
            <p:nvPr/>
          </p:nvSpPr>
          <p:spPr>
            <a:xfrm>
              <a:off x="551722" y="318335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2007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6" name="Oval 16"/>
            <p:cNvSpPr/>
            <p:nvPr/>
          </p:nvSpPr>
          <p:spPr>
            <a:xfrm>
              <a:off x="2510418" y="295626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文本框 12"/>
            <p:cNvSpPr txBox="1"/>
            <p:nvPr/>
          </p:nvSpPr>
          <p:spPr>
            <a:xfrm>
              <a:off x="1790338" y="2416212"/>
              <a:ext cx="16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10Gbps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4" name="文本框 16"/>
            <p:cNvSpPr txBox="1"/>
            <p:nvPr/>
          </p:nvSpPr>
          <p:spPr>
            <a:xfrm>
              <a:off x="1895210" y="3183359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2010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7" name="Oval 18"/>
            <p:cNvSpPr/>
            <p:nvPr/>
          </p:nvSpPr>
          <p:spPr>
            <a:xfrm>
              <a:off x="3859450" y="295626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文本框 13"/>
            <p:cNvSpPr txBox="1"/>
            <p:nvPr/>
          </p:nvSpPr>
          <p:spPr>
            <a:xfrm>
              <a:off x="3205834" y="2416212"/>
              <a:ext cx="16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40Gbps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5" name="文本框 17"/>
            <p:cNvSpPr txBox="1"/>
            <p:nvPr/>
          </p:nvSpPr>
          <p:spPr>
            <a:xfrm>
              <a:off x="3316250" y="3177696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2013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28" name="Oval 18"/>
            <p:cNvSpPr/>
            <p:nvPr/>
          </p:nvSpPr>
          <p:spPr>
            <a:xfrm>
              <a:off x="5261457" y="2956263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文本框 14"/>
            <p:cNvSpPr txBox="1"/>
            <p:nvPr/>
          </p:nvSpPr>
          <p:spPr>
            <a:xfrm>
              <a:off x="4572000" y="2416212"/>
              <a:ext cx="16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100Gbps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6" name="文本框 18"/>
            <p:cNvSpPr txBox="1"/>
            <p:nvPr/>
          </p:nvSpPr>
          <p:spPr>
            <a:xfrm>
              <a:off x="4686346" y="3177696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2016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7" name="文本框 18"/>
            <p:cNvSpPr txBox="1"/>
            <p:nvPr/>
          </p:nvSpPr>
          <p:spPr>
            <a:xfrm>
              <a:off x="6210996" y="3177696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2018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8" name="文本框 14"/>
            <p:cNvSpPr txBox="1"/>
            <p:nvPr/>
          </p:nvSpPr>
          <p:spPr>
            <a:xfrm>
              <a:off x="6084168" y="2427999"/>
              <a:ext cx="16567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70C0"/>
                  </a:solidFill>
                </a:rPr>
                <a:t>200Gbps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39" name="Oval 18"/>
            <p:cNvSpPr/>
            <p:nvPr/>
          </p:nvSpPr>
          <p:spPr>
            <a:xfrm>
              <a:off x="6865224" y="2952494"/>
              <a:ext cx="131704" cy="1322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rgbClr val="0070C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文本框 18"/>
            <p:cNvSpPr txBox="1"/>
            <p:nvPr/>
          </p:nvSpPr>
          <p:spPr>
            <a:xfrm>
              <a:off x="7452320" y="2414350"/>
              <a:ext cx="1440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altLang="zh-CN" sz="2400">
                  <a:solidFill>
                    <a:srgbClr val="0070C0"/>
                  </a:solidFill>
                </a:rPr>
                <a:t>…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38682" y="4753239"/>
            <a:ext cx="6466637" cy="1444012"/>
            <a:chOff x="1338682" y="4753239"/>
            <a:chExt cx="6466637" cy="1444012"/>
          </a:xfrm>
        </p:grpSpPr>
        <p:pic>
          <p:nvPicPr>
            <p:cNvPr id="50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682" y="4937229"/>
              <a:ext cx="1325838" cy="1260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14" descr="http://www.thecus.com/upload_new/app/icon/sup_app_icon_348.fw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917" y="4937229"/>
              <a:ext cx="1161278" cy="1161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593" y="4753239"/>
              <a:ext cx="2042726" cy="1424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86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200" b="1" dirty="0"/>
              <a:t>Drawback #1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FF0000"/>
                </a:solidFill>
              </a:rPr>
              <a:t>1 additional queue per service class</a:t>
            </a:r>
          </a:p>
          <a:p>
            <a:pPr marL="457200" lvl="1" indent="-457200"/>
            <a:r>
              <a:rPr lang="en-US" dirty="0"/>
              <a:t># of supported service classes reduced by half 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-457200"/>
            <a:endParaRPr lang="en-US" altLang="zh-CN" sz="3200" b="1" dirty="0"/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Why not Priority Queueing? </a:t>
            </a:r>
          </a:p>
        </p:txBody>
      </p:sp>
    </p:spTree>
    <p:extLst>
      <p:ext uri="{BB962C8B-B14F-4D97-AF65-F5344CB8AC3E}">
        <p14:creationId xmlns:p14="http://schemas.microsoft.com/office/powerpoint/2010/main" val="13579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sz="3200" b="1" dirty="0"/>
              <a:t>Drawback #1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FF0000"/>
                </a:solidFill>
              </a:rPr>
              <a:t>1 additional queue per service class</a:t>
            </a:r>
          </a:p>
          <a:p>
            <a:pPr marL="457200" lvl="1" indent="-457200"/>
            <a:r>
              <a:rPr lang="en-US" dirty="0"/>
              <a:t># of supported service classes reduced by half 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-457200"/>
            <a:endParaRPr lang="en-US" altLang="zh-CN" sz="3200" b="1" dirty="0"/>
          </a:p>
          <a:p>
            <a:pPr marL="0" lvl="1" indent="0">
              <a:buNone/>
            </a:pPr>
            <a:r>
              <a:rPr lang="en-US" altLang="zh-CN" sz="3200" b="1" dirty="0"/>
              <a:t>Drawback #2</a:t>
            </a:r>
            <a:r>
              <a:rPr lang="en-US" altLang="zh-CN" sz="3200" dirty="0"/>
              <a:t>: </a:t>
            </a:r>
            <a:r>
              <a:rPr lang="en-US" altLang="zh-CN" sz="3200" dirty="0">
                <a:solidFill>
                  <a:srgbClr val="FF0000"/>
                </a:solidFill>
              </a:rPr>
              <a:t>packet reordering problem</a:t>
            </a:r>
          </a:p>
          <a:p>
            <a:pPr marL="0" lvl="1" indent="0">
              <a:buNone/>
            </a:pP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Why not Priority Queueing? </a:t>
            </a:r>
          </a:p>
        </p:txBody>
      </p:sp>
    </p:spTree>
    <p:extLst>
      <p:ext uri="{BB962C8B-B14F-4D97-AF65-F5344CB8AC3E}">
        <p14:creationId xmlns:p14="http://schemas.microsoft.com/office/powerpoint/2010/main" val="4355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More Details in the Paper</a:t>
            </a:r>
            <a:endParaRPr lang="zh-CN" altLang="en-US" dirty="0">
              <a:solidFill>
                <a:srgbClr val="0070C0"/>
              </a:solidFill>
              <a:ea typeface="Corbel" charset="0"/>
              <a:cs typeface="Corbe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503214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Loss recovery scheme for unscheduled packets</a:t>
            </a:r>
          </a:p>
          <a:p>
            <a:pPr lvl="1"/>
            <a:r>
              <a:rPr lang="en-US" dirty="0"/>
              <a:t>Fast Loss detection</a:t>
            </a:r>
          </a:p>
          <a:p>
            <a:pPr lvl="1"/>
            <a:r>
              <a:rPr lang="en-US" dirty="0"/>
              <a:t>Reliable loss retransmission</a:t>
            </a:r>
          </a:p>
          <a:p>
            <a:pPr lvl="1"/>
            <a:endParaRPr lang="en-US" dirty="0"/>
          </a:p>
          <a:p>
            <a:r>
              <a:rPr lang="en-US" altLang="zh-CN" dirty="0"/>
              <a:t>Parameter selection for Aeolus</a:t>
            </a:r>
          </a:p>
          <a:p>
            <a:endParaRPr lang="en-US" altLang="zh-CN" sz="1700" dirty="0"/>
          </a:p>
          <a:p>
            <a:endParaRPr lang="en-US" altLang="zh-CN" sz="1700" dirty="0"/>
          </a:p>
          <a:p>
            <a:r>
              <a:rPr lang="en-US" altLang="zh-CN" dirty="0"/>
              <a:t>Discussion of Future Works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98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Simulations Setup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Topology:</a:t>
            </a:r>
          </a:p>
          <a:p>
            <a:pPr lvl="1"/>
            <a:r>
              <a:rPr lang="en-US" altLang="zh-CN" dirty="0"/>
              <a:t>192-host 100Gbps 3-level fat-tree fabric</a:t>
            </a:r>
          </a:p>
          <a:p>
            <a:r>
              <a:rPr lang="en-US" altLang="zh-CN" dirty="0"/>
              <a:t>Workloads:</a:t>
            </a:r>
          </a:p>
          <a:p>
            <a:pPr lvl="1"/>
            <a:r>
              <a:rPr lang="en-US" sz="2600" dirty="0"/>
              <a:t>Web Server, Cache Follower, Web Search</a:t>
            </a:r>
          </a:p>
          <a:p>
            <a:r>
              <a:rPr lang="en-US" altLang="zh-CN" dirty="0"/>
              <a:t>Compared schemes:</a:t>
            </a:r>
          </a:p>
          <a:p>
            <a:pPr lvl="1"/>
            <a:r>
              <a:rPr lang="en-US" sz="2600" dirty="0" err="1"/>
              <a:t>ExpressPass</a:t>
            </a:r>
            <a:endParaRPr lang="en-US" sz="2600" dirty="0"/>
          </a:p>
          <a:p>
            <a:pPr lvl="1"/>
            <a:r>
              <a:rPr lang="en-US" altLang="zh-CN" sz="2600" dirty="0" err="1"/>
              <a:t>ExpressPass</a:t>
            </a:r>
            <a:r>
              <a:rPr lang="en-US" altLang="zh-CN" sz="2600" dirty="0"/>
              <a:t> + Aeolus</a:t>
            </a:r>
          </a:p>
          <a:p>
            <a:r>
              <a:rPr lang="en-US" altLang="zh-CN" dirty="0"/>
              <a:t>Metrics:</a:t>
            </a:r>
          </a:p>
          <a:p>
            <a:pPr lvl="1"/>
            <a:r>
              <a:rPr lang="en-US" altLang="zh-CN" sz="2600" dirty="0"/>
              <a:t>Flow completion time (FCT) </a:t>
            </a:r>
          </a:p>
          <a:p>
            <a:pPr lvl="1"/>
            <a:r>
              <a:rPr lang="en-US" altLang="zh-CN" sz="2600" dirty="0"/>
              <a:t>Queue length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726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Average FCT (&lt;100KB) at 40% Load</a:t>
            </a:r>
            <a:endParaRPr lang="zh-CN" altLang="en-US" dirty="0">
              <a:solidFill>
                <a:srgbClr val="0070C0"/>
              </a:solidFill>
              <a:ea typeface="Corbel" charset="0"/>
              <a:cs typeface="Corbe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 useBgFill="1">
        <p:nvSpPr>
          <p:cNvPr id="6" name="Rounded Rectangle 51"/>
          <p:cNvSpPr/>
          <p:nvPr/>
        </p:nvSpPr>
        <p:spPr>
          <a:xfrm>
            <a:off x="642392" y="4850904"/>
            <a:ext cx="7859216" cy="1281006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/>
        </p:spPr>
        <p:txBody>
          <a:bodyPr wrap="square" anchor="ctr">
            <a:noAutofit/>
          </a:bodyPr>
          <a:lstStyle/>
          <a:p>
            <a:pPr marL="0" lvl="1" algn="ctr"/>
            <a:r>
              <a:rPr lang="en-US" altLang="zh-CN" sz="3200" dirty="0"/>
              <a:t>Aeolus significantly speeds up small flows by removing 1RTT extra delay </a:t>
            </a:r>
            <a:endParaRPr lang="zh-CN" alt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" y="1863080"/>
            <a:ext cx="2933700" cy="2247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04" y="1863080"/>
            <a:ext cx="2882900" cy="2235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984" y="1863080"/>
            <a:ext cx="2908300" cy="2286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827584" y="2564904"/>
            <a:ext cx="0" cy="792088"/>
          </a:xfrm>
          <a:prstGeom prst="straightConnector1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802" y="2132856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60%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923928" y="2276872"/>
            <a:ext cx="0" cy="1039470"/>
          </a:xfrm>
          <a:prstGeom prst="straightConnector1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32021" y="1907540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80%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020272" y="2980680"/>
            <a:ext cx="0" cy="376312"/>
          </a:xfrm>
          <a:prstGeom prst="straightConnector1">
            <a:avLst/>
          </a:prstGeom>
          <a:ln w="19050">
            <a:prstDash val="solid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32240" y="256490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30%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6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Tail FCT (&lt;100KB)</a:t>
            </a:r>
            <a:endParaRPr lang="zh-CN" altLang="en-US" dirty="0">
              <a:solidFill>
                <a:srgbClr val="0070C0"/>
              </a:solidFill>
              <a:ea typeface="Corbel" charset="0"/>
              <a:cs typeface="Corbe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 useBgFill="1">
        <p:nvSpPr>
          <p:cNvPr id="6" name="Rounded Rectangle 51"/>
          <p:cNvSpPr/>
          <p:nvPr/>
        </p:nvSpPr>
        <p:spPr>
          <a:xfrm>
            <a:off x="534380" y="5157192"/>
            <a:ext cx="8075240" cy="1080120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/>
        </p:spPr>
        <p:txBody>
          <a:bodyPr wrap="square" anchor="ctr">
            <a:noAutofit/>
          </a:bodyPr>
          <a:lstStyle/>
          <a:p>
            <a:pPr marL="0" lvl="1" algn="ctr"/>
            <a:r>
              <a:rPr lang="en-US" sz="3200" dirty="0"/>
              <a:t>First RTT burst</a:t>
            </a:r>
            <a:r>
              <a:rPr lang="en-US" altLang="zh-CN" sz="3200" dirty="0"/>
              <a:t> will not hurt tail FCT</a:t>
            </a:r>
            <a:endParaRPr lang="zh-CN" alt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86094"/>
            <a:ext cx="7118387" cy="279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ea typeface="Corbel" charset="0"/>
                <a:cs typeface="Corbel" charset="0"/>
              </a:rPr>
              <a:t>Maximum Queue Length</a:t>
            </a:r>
            <a:endParaRPr lang="zh-CN" altLang="en-US" dirty="0">
              <a:solidFill>
                <a:srgbClr val="0070C0"/>
              </a:solidFill>
              <a:ea typeface="Corbel" charset="0"/>
              <a:cs typeface="Corbe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 useBgFill="1">
        <p:nvSpPr>
          <p:cNvPr id="6" name="Rounded Rectangle 51"/>
          <p:cNvSpPr/>
          <p:nvPr/>
        </p:nvSpPr>
        <p:spPr>
          <a:xfrm>
            <a:off x="534380" y="5157192"/>
            <a:ext cx="8075240" cy="830702"/>
          </a:xfrm>
          <a:prstGeom prst="roundRect">
            <a:avLst/>
          </a:prstGeom>
          <a:ln w="63500" cap="flat" cmpd="sng" algn="ctr">
            <a:noFill/>
            <a:prstDash val="solid"/>
          </a:ln>
          <a:effectLst>
            <a:innerShdw blurRad="215900">
              <a:prstClr val="black"/>
            </a:innerShdw>
          </a:effectLst>
          <a:scene3d>
            <a:camera prst="orthographicFront">
              <a:rot lat="0" lon="0" rev="0"/>
            </a:camera>
            <a:lightRig rig="threePt" dir="tl"/>
          </a:scene3d>
          <a:sp3d prstMaterial="metal"/>
        </p:spPr>
        <p:txBody>
          <a:bodyPr wrap="square" anchor="ctr">
            <a:noAutofit/>
          </a:bodyPr>
          <a:lstStyle/>
          <a:p>
            <a:pPr marL="0" lvl="1" algn="ctr"/>
            <a:r>
              <a:rPr lang="en-US" altLang="zh-CN" sz="3200" dirty="0"/>
              <a:t>Aeolus preserves PCC’s zero loss &amp; small queue</a:t>
            </a:r>
            <a:endParaRPr lang="zh-CN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46" y="1642078"/>
            <a:ext cx="4406354" cy="28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ea typeface="Corbel" charset="0"/>
                <a:cs typeface="Corbel" charset="0"/>
              </a:rPr>
              <a:t>Conclusion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 dirty="0">
                <a:solidFill>
                  <a:srgbClr val="FF0000"/>
                </a:solidFill>
              </a:rPr>
              <a:t>PCC requires 1 RTT extra latency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+mj-lt"/>
                <a:cs typeface="Times New Roman" panose="02020603050405020304" pitchFamily="18" charset="0"/>
              </a:rPr>
              <a:t>Solution: Selective Dropping Mechanism</a:t>
            </a:r>
          </a:p>
          <a:p>
            <a:pPr lvl="1"/>
            <a:r>
              <a:rPr lang="en-US" dirty="0"/>
              <a:t>Differentiating traffic at the end </a:t>
            </a:r>
          </a:p>
          <a:p>
            <a:pPr lvl="1"/>
            <a:r>
              <a:rPr lang="en-US" dirty="0"/>
              <a:t>Enforcing selective dropping in the network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No 1 RTT extra latency &amp; preserving PCC’s benefits</a:t>
            </a:r>
            <a:endParaRPr lang="en-US" altLang="zh-CN" dirty="0">
              <a:latin typeface="+mj-lt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+mj-lt"/>
                <a:cs typeface="Times New Roman" panose="02020603050405020304" pitchFamily="18" charset="0"/>
              </a:rPr>
              <a:t>ECN-based implementation (readily-deployable)</a:t>
            </a:r>
          </a:p>
        </p:txBody>
      </p:sp>
    </p:spTree>
    <p:extLst>
      <p:ext uri="{BB962C8B-B14F-4D97-AF65-F5344CB8AC3E}">
        <p14:creationId xmlns:p14="http://schemas.microsoft.com/office/powerpoint/2010/main" val="2766251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50EF-B960-4842-97B7-65E6B271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  <a:ea typeface="Corbel" charset="0"/>
                <a:cs typeface="Corbel" charset="0"/>
              </a:rPr>
              <a:t>We are Hiring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3C7AF-6511-4A2C-BFD7-6B36F9F96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Research Group (NRG) at MSRA is looking for both FTE and interns</a:t>
            </a:r>
          </a:p>
          <a:p>
            <a:pPr lvl="1"/>
            <a:r>
              <a:rPr lang="en-US" dirty="0"/>
              <a:t>FPGA networking</a:t>
            </a:r>
          </a:p>
          <a:p>
            <a:pPr lvl="1"/>
            <a:r>
              <a:rPr lang="en-US" dirty="0"/>
              <a:t>Network function virtualization</a:t>
            </a:r>
          </a:p>
          <a:p>
            <a:endParaRPr lang="en-US" dirty="0"/>
          </a:p>
          <a:p>
            <a:r>
              <a:rPr lang="en-US" dirty="0"/>
              <a:t>Contact my manger Yongqiang Xiong  (</a:t>
            </a:r>
            <a:r>
              <a:rPr lang="en-US" dirty="0">
                <a:hlinkClick r:id="rId2"/>
              </a:rPr>
              <a:t>yqx@microsoft.com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18BC0-9846-48C1-B9B1-3CE263B0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0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70C0"/>
                </a:solidFill>
              </a:rPr>
              <a:t>Thanks!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85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356" y="274638"/>
            <a:ext cx="8507288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DCNs Become More Challenging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265282" y="2764086"/>
            <a:ext cx="2949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10-100X link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5856" y="2837255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837255"/>
                <a:ext cx="5049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95936" y="1902311"/>
            <a:ext cx="479785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10-100x higher </a:t>
            </a:r>
            <a:r>
              <a:rPr lang="en-US" sz="2800" dirty="0"/>
              <a:t>BDP</a:t>
            </a:r>
          </a:p>
          <a:p>
            <a:endParaRPr lang="en-US" altLang="zh-CN" sz="2800" dirty="0"/>
          </a:p>
          <a:p>
            <a:r>
              <a:rPr lang="en-US" altLang="zh-CN" sz="2800" dirty="0"/>
              <a:t>More bustiness</a:t>
            </a:r>
          </a:p>
          <a:p>
            <a:endParaRPr lang="en-US" altLang="zh-CN" sz="2800" dirty="0"/>
          </a:p>
          <a:p>
            <a:r>
              <a:rPr lang="en-US" altLang="zh-CN" sz="2800" dirty="0"/>
              <a:t>Flows finish in much fewer RTTs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65282" y="4851158"/>
            <a:ext cx="3664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Stricter latency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5936" y="4897324"/>
                <a:ext cx="504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897324"/>
                <a:ext cx="50494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36504" y="4851157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More sensitive to </a:t>
            </a:r>
          </a:p>
          <a:p>
            <a:r>
              <a:rPr lang="en-US" altLang="zh-CN" sz="2800" dirty="0"/>
              <a:t>queueing delay &amp; packet loss</a:t>
            </a:r>
          </a:p>
        </p:txBody>
      </p:sp>
    </p:spTree>
    <p:extLst>
      <p:ext uri="{BB962C8B-B14F-4D97-AF65-F5344CB8AC3E}">
        <p14:creationId xmlns:p14="http://schemas.microsoft.com/office/powerpoint/2010/main" val="20923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0070C0"/>
                </a:solidFill>
              </a:rPr>
              <a:t>Backup slides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5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514350" lvl="1" indent="-514350">
              <a:buFont typeface="Arial" charset="0"/>
              <a:buChar char="•"/>
            </a:pPr>
            <a:r>
              <a:rPr lang="en-US" altLang="zh-CN" sz="3200" dirty="0"/>
              <a:t>Fast loss detection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Per packet ACK for unscheduled packets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Fast Recovery of Unscheduled Packets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746385" y="4141526"/>
            <a:ext cx="665375" cy="431359"/>
            <a:chOff x="1651215" y="4221777"/>
            <a:chExt cx="665375" cy="431359"/>
          </a:xfrm>
        </p:grpSpPr>
        <p:sp>
          <p:nvSpPr>
            <p:cNvPr id="42" name="Rectangle 25"/>
            <p:cNvSpPr/>
            <p:nvPr/>
          </p:nvSpPr>
          <p:spPr>
            <a:xfrm>
              <a:off x="1876348" y="4221777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43" name="Rectangle 25"/>
            <p:cNvSpPr/>
            <p:nvPr/>
          </p:nvSpPr>
          <p:spPr>
            <a:xfrm>
              <a:off x="2097798" y="4221777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44" name="Rectangle 25"/>
            <p:cNvSpPr/>
            <p:nvPr/>
          </p:nvSpPr>
          <p:spPr>
            <a:xfrm>
              <a:off x="1651215" y="4221777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3</a:t>
              </a:r>
            </a:p>
          </p:txBody>
        </p:sp>
      </p:grpSp>
      <p:cxnSp>
        <p:nvCxnSpPr>
          <p:cNvPr id="90" name="Straight Arrow Connector 89"/>
          <p:cNvCxnSpPr>
            <a:stCxn id="92" idx="3"/>
          </p:cNvCxnSpPr>
          <p:nvPr/>
        </p:nvCxnSpPr>
        <p:spPr>
          <a:xfrm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3851920" y="4212845"/>
            <a:ext cx="1296144" cy="858481"/>
            <a:chOff x="3851920" y="4212845"/>
            <a:chExt cx="1296144" cy="858481"/>
          </a:xfrm>
        </p:grpSpPr>
        <p:sp>
          <p:nvSpPr>
            <p:cNvPr id="99" name="Rectangle 25"/>
            <p:cNvSpPr/>
            <p:nvPr/>
          </p:nvSpPr>
          <p:spPr>
            <a:xfrm>
              <a:off x="4428304" y="4212845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00" name="Rectangle 25"/>
            <p:cNvSpPr/>
            <p:nvPr/>
          </p:nvSpPr>
          <p:spPr>
            <a:xfrm>
              <a:off x="4929272" y="4212845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01" name="Rectangle 25"/>
            <p:cNvSpPr/>
            <p:nvPr/>
          </p:nvSpPr>
          <p:spPr>
            <a:xfrm>
              <a:off x="3851920" y="4212845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3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373121" y="4783294"/>
              <a:ext cx="288032" cy="288032"/>
              <a:chOff x="8275001" y="5377408"/>
              <a:chExt cx="288032" cy="288032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8275001" y="5377408"/>
                <a:ext cx="288032" cy="288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rot="5400000">
                <a:off x="8275001" y="5377408"/>
                <a:ext cx="288032" cy="2880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TextBox 106"/>
          <p:cNvSpPr txBox="1"/>
          <p:nvPr/>
        </p:nvSpPr>
        <p:spPr>
          <a:xfrm>
            <a:off x="653510" y="6239640"/>
            <a:ext cx="229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108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3369875" y="6252464"/>
            <a:ext cx="218792" cy="43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43758" y="6237312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588224" y="4141527"/>
            <a:ext cx="578832" cy="431359"/>
            <a:chOff x="6444208" y="4141527"/>
            <a:chExt cx="578832" cy="431359"/>
          </a:xfrm>
        </p:grpSpPr>
        <p:sp>
          <p:nvSpPr>
            <p:cNvPr id="37" name="Rectangle 25"/>
            <p:cNvSpPr/>
            <p:nvPr/>
          </p:nvSpPr>
          <p:spPr>
            <a:xfrm>
              <a:off x="6444208" y="4141527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804248" y="4141527"/>
              <a:ext cx="218792" cy="431359"/>
            </a:xfrm>
            <a:prstGeom prst="rect">
              <a:avLst/>
            </a:prstGeom>
            <a:solidFill>
              <a:srgbClr val="7030A0"/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8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514350" lvl="1" indent="-514350">
              <a:buFont typeface="Arial" charset="0"/>
              <a:buChar char="•"/>
            </a:pPr>
            <a:r>
              <a:rPr lang="en-US" altLang="zh-CN" sz="3200" dirty="0"/>
              <a:t>Fast loss detection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Per packet ACK for unscheduled packets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Fast Recovery of Unscheduled Packets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60232" y="4869849"/>
            <a:ext cx="665375" cy="431359"/>
            <a:chOff x="6660232" y="4861606"/>
            <a:chExt cx="665375" cy="431359"/>
          </a:xfrm>
        </p:grpSpPr>
        <p:sp>
          <p:nvSpPr>
            <p:cNvPr id="105" name="Rectangle 104"/>
            <p:cNvSpPr/>
            <p:nvPr/>
          </p:nvSpPr>
          <p:spPr>
            <a:xfrm>
              <a:off x="7106815" y="4861606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6" name="Rectangle 25"/>
            <p:cNvSpPr/>
            <p:nvPr/>
          </p:nvSpPr>
          <p:spPr>
            <a:xfrm>
              <a:off x="6660232" y="4861606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653510" y="6239640"/>
            <a:ext cx="229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108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09" name="Rectangle 108"/>
          <p:cNvSpPr/>
          <p:nvPr/>
        </p:nvSpPr>
        <p:spPr>
          <a:xfrm>
            <a:off x="3369875" y="6252464"/>
            <a:ext cx="218792" cy="43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743758" y="6237312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947142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514350" lvl="1" indent="-514350">
              <a:buFont typeface="Arial" charset="0"/>
              <a:buChar char="•"/>
            </a:pPr>
            <a:r>
              <a:rPr lang="en-US" altLang="zh-CN" sz="3200" dirty="0"/>
              <a:t>Fast loss detection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Per packet ACK for unscheduled packets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Recovery of Unscheduled Packets</a:t>
            </a:r>
          </a:p>
        </p:txBody>
      </p:sp>
      <p:cxnSp>
        <p:nvCxnSpPr>
          <p:cNvPr id="90" name="Straight Arrow Connector 89"/>
          <p:cNvCxnSpPr>
            <a:stCxn id="92" idx="3"/>
          </p:cNvCxnSpPr>
          <p:nvPr/>
        </p:nvCxnSpPr>
        <p:spPr>
          <a:xfrm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sp>
        <p:nvSpPr>
          <p:cNvPr id="99" name="Rectangle 25"/>
          <p:cNvSpPr/>
          <p:nvPr/>
        </p:nvSpPr>
        <p:spPr>
          <a:xfrm>
            <a:off x="4428304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</a:p>
        </p:txBody>
      </p:sp>
      <p:sp>
        <p:nvSpPr>
          <p:cNvPr id="100" name="Rectangle 25"/>
          <p:cNvSpPr/>
          <p:nvPr/>
        </p:nvSpPr>
        <p:spPr>
          <a:xfrm>
            <a:off x="4929272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</a:p>
        </p:txBody>
      </p:sp>
      <p:sp>
        <p:nvSpPr>
          <p:cNvPr id="101" name="Rectangle 25"/>
          <p:cNvSpPr/>
          <p:nvPr/>
        </p:nvSpPr>
        <p:spPr>
          <a:xfrm>
            <a:off x="3851920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851920" y="4783294"/>
            <a:ext cx="288032" cy="288032"/>
            <a:chOff x="8275001" y="5377408"/>
            <a:chExt cx="288032" cy="288032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322704" y="6238626"/>
            <a:ext cx="7821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Sender cannot know whether packet #3 is lost based on 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7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514350" lvl="1" indent="-514350">
              <a:buFont typeface="Arial" charset="0"/>
              <a:buChar char="•"/>
            </a:pPr>
            <a:r>
              <a:rPr lang="en-US" altLang="zh-CN" sz="3200" dirty="0"/>
              <a:t>Fast loss detection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Per packet ACK for unscheduled packets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Tail loss probing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Recovery of Unscheduled Packets</a:t>
            </a:r>
          </a:p>
        </p:txBody>
      </p:sp>
      <p:sp>
        <p:nvSpPr>
          <p:cNvPr id="42" name="Rectangle 25"/>
          <p:cNvSpPr/>
          <p:nvPr/>
        </p:nvSpPr>
        <p:spPr>
          <a:xfrm>
            <a:off x="1971518" y="4141526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</a:p>
        </p:txBody>
      </p:sp>
      <p:sp>
        <p:nvSpPr>
          <p:cNvPr id="43" name="Rectangle 25"/>
          <p:cNvSpPr/>
          <p:nvPr/>
        </p:nvSpPr>
        <p:spPr>
          <a:xfrm>
            <a:off x="2192968" y="4141526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</a:p>
        </p:txBody>
      </p:sp>
      <p:sp>
        <p:nvSpPr>
          <p:cNvPr id="44" name="Rectangle 25"/>
          <p:cNvSpPr/>
          <p:nvPr/>
        </p:nvSpPr>
        <p:spPr>
          <a:xfrm>
            <a:off x="1746385" y="4141526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089512" y="4141527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</a:p>
        </p:txBody>
      </p:sp>
      <p:sp>
        <p:nvSpPr>
          <p:cNvPr id="87" name="Rectangle 25"/>
          <p:cNvSpPr/>
          <p:nvPr/>
        </p:nvSpPr>
        <p:spPr>
          <a:xfrm>
            <a:off x="6729472" y="4141527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</a:p>
        </p:txBody>
      </p:sp>
      <p:cxnSp>
        <p:nvCxnSpPr>
          <p:cNvPr id="90" name="Straight Arrow Connector 89"/>
          <p:cNvCxnSpPr>
            <a:stCxn id="92" idx="3"/>
          </p:cNvCxnSpPr>
          <p:nvPr/>
        </p:nvCxnSpPr>
        <p:spPr>
          <a:xfrm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sp>
        <p:nvSpPr>
          <p:cNvPr id="99" name="Rectangle 25"/>
          <p:cNvSpPr/>
          <p:nvPr/>
        </p:nvSpPr>
        <p:spPr>
          <a:xfrm>
            <a:off x="4428304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</a:p>
        </p:txBody>
      </p:sp>
      <p:sp>
        <p:nvSpPr>
          <p:cNvPr id="100" name="Rectangle 25"/>
          <p:cNvSpPr/>
          <p:nvPr/>
        </p:nvSpPr>
        <p:spPr>
          <a:xfrm>
            <a:off x="4929272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</a:p>
        </p:txBody>
      </p:sp>
      <p:sp>
        <p:nvSpPr>
          <p:cNvPr id="101" name="Rectangle 25"/>
          <p:cNvSpPr/>
          <p:nvPr/>
        </p:nvSpPr>
        <p:spPr>
          <a:xfrm>
            <a:off x="3851920" y="4212845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3851920" y="4783294"/>
            <a:ext cx="288032" cy="288032"/>
            <a:chOff x="8275001" y="5377408"/>
            <a:chExt cx="288032" cy="288032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8275001" y="5377408"/>
              <a:ext cx="288032" cy="2880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1515379" y="4141525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47864" y="4212845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3510" y="6239640"/>
            <a:ext cx="229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31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369875" y="6252464"/>
            <a:ext cx="218792" cy="43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3758" y="6237312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05787" y="6252464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63733" y="6237312"/>
            <a:ext cx="92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66664" y="4149080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1831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514350" lvl="1" indent="-514350">
              <a:buFont typeface="Arial" charset="0"/>
              <a:buChar char="•"/>
            </a:pPr>
            <a:r>
              <a:rPr lang="en-US" altLang="zh-CN" sz="3200" dirty="0"/>
              <a:t>Fast loss detection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Per packet ACK for unscheduled packets</a:t>
            </a:r>
          </a:p>
          <a:p>
            <a:pPr marL="914400" lvl="2" indent="-514350">
              <a:buFont typeface="+mj-lt"/>
              <a:buAutoNum type="arabicPeriod"/>
            </a:pPr>
            <a:r>
              <a:rPr lang="en-US" altLang="zh-CN" sz="2800" dirty="0"/>
              <a:t>Tail loss probing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Recovery of Unscheduled Packets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461511" y="4869849"/>
            <a:ext cx="938872" cy="431359"/>
            <a:chOff x="6461511" y="4797152"/>
            <a:chExt cx="938872" cy="431359"/>
          </a:xfrm>
        </p:grpSpPr>
        <p:sp>
          <p:nvSpPr>
            <p:cNvPr id="105" name="Rectangle 104"/>
            <p:cNvSpPr/>
            <p:nvPr/>
          </p:nvSpPr>
          <p:spPr>
            <a:xfrm>
              <a:off x="6821551" y="4797152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tangle 25"/>
            <p:cNvSpPr/>
            <p:nvPr/>
          </p:nvSpPr>
          <p:spPr>
            <a:xfrm>
              <a:off x="6461511" y="4797152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181591" y="4797152"/>
              <a:ext cx="218792" cy="43135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53510" y="6239640"/>
            <a:ext cx="229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31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7030A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369875" y="6252464"/>
            <a:ext cx="218792" cy="43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43758" y="6237312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05787" y="6252464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063733" y="6237312"/>
            <a:ext cx="92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Probe</a:t>
            </a:r>
          </a:p>
        </p:txBody>
      </p:sp>
    </p:spTree>
    <p:extLst>
      <p:ext uri="{BB962C8B-B14F-4D97-AF65-F5344CB8AC3E}">
        <p14:creationId xmlns:p14="http://schemas.microsoft.com/office/powerpoint/2010/main" val="1701989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20942" y="1412776"/>
            <a:ext cx="8502116" cy="4525963"/>
          </a:xfrm>
        </p:spPr>
        <p:txBody>
          <a:bodyPr>
            <a:normAutofit/>
          </a:bodyPr>
          <a:lstStyle/>
          <a:p>
            <a:pPr marL="457200" lvl="1" indent="-457200">
              <a:buFont typeface="Arial" charset="0"/>
              <a:buChar char="•"/>
            </a:pPr>
            <a:r>
              <a:rPr lang="en-US" altLang="zh-CN" sz="3200" dirty="0"/>
              <a:t>Retransmission only with scheduled packet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en-US" sz="4400" dirty="0">
                <a:solidFill>
                  <a:srgbClr val="0070C0"/>
                </a:solidFill>
                <a:latin typeface="+mj-lt"/>
              </a:rPr>
              <a:t>Recovery of Unscheduled Packets</a:t>
            </a:r>
          </a:p>
        </p:txBody>
      </p:sp>
      <p:cxnSp>
        <p:nvCxnSpPr>
          <p:cNvPr id="90" name="Straight Arrow Connector 89"/>
          <p:cNvCxnSpPr>
            <a:stCxn id="92" idx="3"/>
          </p:cNvCxnSpPr>
          <p:nvPr/>
        </p:nvCxnSpPr>
        <p:spPr>
          <a:xfrm>
            <a:off x="1448420" y="4700009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87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42" y="4212845"/>
            <a:ext cx="915278" cy="974328"/>
          </a:xfrm>
          <a:prstGeom prst="rect">
            <a:avLst/>
          </a:prstGeom>
        </p:spPr>
      </p:pic>
      <p:pic>
        <p:nvPicPr>
          <p:cNvPr id="93" name="Picture 92" descr="server-gra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06818" y="4212845"/>
            <a:ext cx="915278" cy="974328"/>
          </a:xfrm>
          <a:prstGeom prst="rect">
            <a:avLst/>
          </a:prstGeom>
        </p:spPr>
      </p:pic>
      <p:sp>
        <p:nvSpPr>
          <p:cNvPr id="94" name="Rectangle 23"/>
          <p:cNvSpPr>
            <a:spLocks noChangeArrowheads="1"/>
          </p:cNvSpPr>
          <p:nvPr/>
        </p:nvSpPr>
        <p:spPr bwMode="auto">
          <a:xfrm>
            <a:off x="2878514" y="3501008"/>
            <a:ext cx="3277246" cy="23762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Network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166242" y="4698350"/>
            <a:ext cx="1430094" cy="165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33142" y="5561502"/>
            <a:ext cx="120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Sender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51601" y="5561833"/>
            <a:ext cx="1425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Receiver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638680" y="4805460"/>
            <a:ext cx="938872" cy="431359"/>
            <a:chOff x="1547664" y="4797152"/>
            <a:chExt cx="938872" cy="431359"/>
          </a:xfrm>
        </p:grpSpPr>
        <p:sp>
          <p:nvSpPr>
            <p:cNvPr id="30" name="Rectangle 29"/>
            <p:cNvSpPr/>
            <p:nvPr/>
          </p:nvSpPr>
          <p:spPr>
            <a:xfrm>
              <a:off x="1907704" y="4797152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Rectangle 25"/>
            <p:cNvSpPr/>
            <p:nvPr/>
          </p:nvSpPr>
          <p:spPr>
            <a:xfrm>
              <a:off x="1547664" y="4797152"/>
              <a:ext cx="218792" cy="4313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267744" y="4797152"/>
              <a:ext cx="218792" cy="43135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33" name="Rectangle 25"/>
          <p:cNvSpPr/>
          <p:nvPr/>
        </p:nvSpPr>
        <p:spPr>
          <a:xfrm>
            <a:off x="1746385" y="4141526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510" y="6239640"/>
            <a:ext cx="195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Scheduled </a:t>
            </a:r>
            <a:r>
              <a:rPr lang="en-US" sz="2400" dirty="0" err="1"/>
              <a:t>pkt</a:t>
            </a:r>
            <a:endParaRPr lang="en-US" sz="2400" dirty="0"/>
          </a:p>
        </p:txBody>
      </p:sp>
      <p:sp>
        <p:nvSpPr>
          <p:cNvPr id="18" name="Rectangle 25"/>
          <p:cNvSpPr/>
          <p:nvPr/>
        </p:nvSpPr>
        <p:spPr>
          <a:xfrm>
            <a:off x="276406" y="6254792"/>
            <a:ext cx="218792" cy="431359"/>
          </a:xfrm>
          <a:prstGeom prst="rect">
            <a:avLst/>
          </a:prstGeom>
          <a:solidFill>
            <a:srgbClr val="00B05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369875" y="6252464"/>
            <a:ext cx="218792" cy="431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43758" y="6237312"/>
            <a:ext cx="684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05787" y="6252464"/>
            <a:ext cx="218792" cy="4313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063733" y="6237312"/>
            <a:ext cx="923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Probe</a:t>
            </a:r>
          </a:p>
        </p:txBody>
      </p:sp>
    </p:spTree>
    <p:extLst>
      <p:ext uri="{BB962C8B-B14F-4D97-AF65-F5344CB8AC3E}">
        <p14:creationId xmlns:p14="http://schemas.microsoft.com/office/powerpoint/2010/main" val="186855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Congestion Control Today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Mainly </a:t>
            </a:r>
            <a:r>
              <a:rPr lang="en-US" dirty="0"/>
              <a:t>achieved using </a:t>
            </a:r>
            <a:r>
              <a:rPr lang="en-US" b="1" dirty="0">
                <a:solidFill>
                  <a:srgbClr val="FF0000"/>
                </a:solidFill>
              </a:rPr>
              <a:t>reactive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protocols</a:t>
            </a:r>
            <a:endParaRPr lang="en-US" altLang="zh-CN" dirty="0"/>
          </a:p>
          <a:p>
            <a:pPr lvl="1"/>
            <a:r>
              <a:rPr lang="en-US" dirty="0"/>
              <a:t>End-hosts </a:t>
            </a:r>
            <a:r>
              <a:rPr lang="en-US" dirty="0">
                <a:solidFill>
                  <a:srgbClr val="FF0000"/>
                </a:solidFill>
              </a:rPr>
              <a:t>react </a:t>
            </a:r>
            <a:r>
              <a:rPr lang="en-US" dirty="0"/>
              <a:t>to signals </a:t>
            </a:r>
            <a:r>
              <a:rPr lang="en-US" dirty="0">
                <a:solidFill>
                  <a:srgbClr val="FF0000"/>
                </a:solidFill>
              </a:rPr>
              <a:t>after congestion occurs</a:t>
            </a:r>
          </a:p>
          <a:p>
            <a:pPr lvl="1"/>
            <a:r>
              <a:rPr lang="en-US" dirty="0"/>
              <a:t>TCP, DCTCP, DCQCN, TIMELY, </a:t>
            </a:r>
            <a:r>
              <a:rPr lang="mr-IN" dirty="0"/>
              <a:t>…</a:t>
            </a:r>
            <a:endParaRPr lang="en-US" dirty="0"/>
          </a:p>
          <a:p>
            <a:pPr lvl="1"/>
            <a:endParaRPr lang="en-US" altLang="zh-CN" dirty="0"/>
          </a:p>
          <a:p>
            <a:pPr>
              <a:buClr>
                <a:srgbClr val="FF0000"/>
              </a:buClr>
              <a:buFont typeface="AmericanTypewriter-Condensed" charset="0"/>
              <a:buChar char="×"/>
            </a:pPr>
            <a:r>
              <a:rPr lang="en-US" altLang="zh-CN" dirty="0"/>
              <a:t>Switch queue build-ups</a:t>
            </a:r>
          </a:p>
          <a:p>
            <a:pPr>
              <a:buClr>
                <a:srgbClr val="FF0000"/>
              </a:buClr>
              <a:buFont typeface="AmericanTypewriter-Condensed" charset="0"/>
              <a:buChar char="×"/>
            </a:pPr>
            <a:r>
              <a:rPr lang="en-US" altLang="zh-CN" dirty="0"/>
              <a:t>Severe loss under </a:t>
            </a:r>
            <a:r>
              <a:rPr lang="en-US" altLang="zh-CN" dirty="0" err="1"/>
              <a:t>incast</a:t>
            </a:r>
            <a:endParaRPr lang="en-US" altLang="zh-CN" dirty="0"/>
          </a:p>
          <a:p>
            <a:pPr>
              <a:buClr>
                <a:srgbClr val="FF0000"/>
              </a:buClr>
              <a:buFont typeface="AmericanTypewriter-Condensed" charset="0"/>
              <a:buChar char="×"/>
            </a:pPr>
            <a:r>
              <a:rPr lang="en-US" altLang="zh-CN" dirty="0"/>
              <a:t>Slow convergence speed</a:t>
            </a:r>
          </a:p>
          <a:p>
            <a:pPr>
              <a:buFont typeface="AmericanTypewriter-Condensed" charset="0"/>
              <a:buChar char="×"/>
            </a:pP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9" name="Right Brace 8"/>
          <p:cNvSpPr/>
          <p:nvPr/>
        </p:nvSpPr>
        <p:spPr>
          <a:xfrm>
            <a:off x="5292080" y="3933056"/>
            <a:ext cx="504056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4512" y="4176082"/>
            <a:ext cx="2725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</a:pPr>
            <a:r>
              <a:rPr lang="en-US" altLang="zh-CN" sz="2800" dirty="0">
                <a:solidFill>
                  <a:srgbClr val="FF0000"/>
                </a:solidFill>
              </a:rPr>
              <a:t>Worsens with higher link speed</a:t>
            </a:r>
          </a:p>
        </p:txBody>
      </p:sp>
    </p:spTree>
    <p:extLst>
      <p:ext uri="{BB962C8B-B14F-4D97-AF65-F5344CB8AC3E}">
        <p14:creationId xmlns:p14="http://schemas.microsoft.com/office/powerpoint/2010/main" val="261273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Proactive Congestion Control (PCC)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explicitly schedule packet transmission based on the availability of network bandwidth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080" y="3036265"/>
            <a:ext cx="4819208" cy="23754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71927" y="5474617"/>
            <a:ext cx="56166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Fastpass</a:t>
            </a:r>
            <a:r>
              <a:rPr lang="en-US" sz="2000" dirty="0"/>
              <a:t>[sigcomm14]: </a:t>
            </a:r>
            <a:r>
              <a:rPr lang="en-US" sz="2400" b="1" dirty="0"/>
              <a:t>centralized schedule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950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Proactive Congestion Control (PCC)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explicitly schedule packet transmission based on the availability of network bandwidth</a:t>
            </a:r>
            <a:endParaRPr lang="en-US" altLang="zh-CN" dirty="0"/>
          </a:p>
        </p:txBody>
      </p:sp>
      <p:sp>
        <p:nvSpPr>
          <p:cNvPr id="14" name="Rectangle 13"/>
          <p:cNvSpPr/>
          <p:nvPr/>
        </p:nvSpPr>
        <p:spPr>
          <a:xfrm>
            <a:off x="534380" y="5553557"/>
            <a:ext cx="8075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/>
              <a:t>ExpressPass</a:t>
            </a:r>
            <a:r>
              <a:rPr lang="en-US" sz="2000" dirty="0"/>
              <a:t>[sigcomm17]:  </a:t>
            </a:r>
            <a:r>
              <a:rPr lang="en-US" sz="2400" b="1" dirty="0"/>
              <a:t>receiver-driven credit-based approach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34" y="2991382"/>
            <a:ext cx="6804248" cy="23400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2924944"/>
            <a:ext cx="4525706" cy="13045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618" y="3034169"/>
            <a:ext cx="1213792" cy="11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3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 explicitly schedule packet transmission based on the availability of network bandwidth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Clr>
                <a:srgbClr val="00B050"/>
              </a:buClr>
              <a:buFont typeface="STSongti-SC-Regular" charset="-122"/>
              <a:buChar char="＋"/>
            </a:pPr>
            <a:r>
              <a:rPr lang="en-US" altLang="zh-CN" dirty="0"/>
              <a:t>Near-zero queueing</a:t>
            </a:r>
          </a:p>
          <a:p>
            <a:pPr>
              <a:buClr>
                <a:srgbClr val="00B050"/>
              </a:buClr>
              <a:buFont typeface="STSongti-SC-Regular" charset="-122"/>
              <a:buChar char="＋"/>
            </a:pPr>
            <a:r>
              <a:rPr lang="en-US" altLang="zh-CN" dirty="0"/>
              <a:t>Zero packet loss</a:t>
            </a:r>
          </a:p>
          <a:p>
            <a:pPr>
              <a:buClr>
                <a:srgbClr val="00B050"/>
              </a:buClr>
              <a:buFont typeface="STSongti-SC-Regular" charset="-122"/>
              <a:buChar char="＋"/>
            </a:pPr>
            <a:r>
              <a:rPr lang="en-US" altLang="zh-CN" dirty="0"/>
              <a:t>Fast convergence</a:t>
            </a:r>
          </a:p>
          <a:p>
            <a:pPr>
              <a:buClr>
                <a:srgbClr val="00B050"/>
              </a:buClr>
              <a:buFont typeface="STSongti-SC-Regular" charset="-122"/>
              <a:buChar char="＋"/>
            </a:pPr>
            <a:r>
              <a:rPr lang="en-US" dirty="0"/>
              <a:t>Support multiple user objectives</a:t>
            </a:r>
            <a:endParaRPr lang="en-US" altLang="zh-CN" dirty="0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Proactive Congestion Control (PCC)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1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the Problem of PCC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Problem: </a:t>
            </a:r>
            <a:r>
              <a:rPr lang="en-US" dirty="0">
                <a:solidFill>
                  <a:srgbClr val="FF0000"/>
                </a:solidFill>
              </a:rPr>
              <a:t>1 RTT extra latency for scheduling</a:t>
            </a:r>
          </a:p>
          <a:p>
            <a:pPr marL="457200" indent="-457200">
              <a:buFont typeface="Arial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1 RTT is significant at high link speed</a:t>
            </a:r>
          </a:p>
          <a:p>
            <a:endParaRPr lang="en-US" altLang="zh-C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70814"/>
              </p:ext>
            </p:extLst>
          </p:nvPr>
        </p:nvGraphicFramePr>
        <p:xfrm>
          <a:off x="1331640" y="3692106"/>
          <a:ext cx="58079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Cache Follower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Mining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8.0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11.1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18.9 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100Gbps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2.1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2.1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2.1 RTT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55168" y="4973106"/>
            <a:ext cx="53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Average FCTs of 0-100KB flows under </a:t>
            </a:r>
            <a:r>
              <a:rPr lang="en-US" sz="2000" dirty="0" err="1"/>
              <a:t>ExpressPass</a:t>
            </a:r>
            <a:r>
              <a:rPr lang="en-US" sz="2000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3148" y="5733256"/>
            <a:ext cx="8237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At high speed, 1 RTT contributes to nearly 50% of FCT!</a:t>
            </a:r>
          </a:p>
        </p:txBody>
      </p:sp>
    </p:spTree>
    <p:extLst>
      <p:ext uri="{BB962C8B-B14F-4D97-AF65-F5344CB8AC3E}">
        <p14:creationId xmlns:p14="http://schemas.microsoft.com/office/powerpoint/2010/main" val="16039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Pay the cost of 1 RTT extra latency</a:t>
            </a:r>
          </a:p>
          <a:p>
            <a:pPr marL="914400" lvl="1" indent="-514350"/>
            <a:r>
              <a:rPr lang="en-US" altLang="zh-CN" dirty="0" err="1"/>
              <a:t>Fastpass</a:t>
            </a:r>
            <a:r>
              <a:rPr lang="en-US" altLang="zh-CN" sz="2000" dirty="0"/>
              <a:t>[sigcomm’14]</a:t>
            </a:r>
            <a:r>
              <a:rPr lang="en-US" altLang="zh-CN" dirty="0"/>
              <a:t>,</a:t>
            </a:r>
            <a:r>
              <a:rPr lang="en-US" altLang="zh-CN" sz="2000" dirty="0"/>
              <a:t> </a:t>
            </a:r>
            <a:r>
              <a:rPr lang="en-US" altLang="zh-CN" dirty="0" err="1"/>
              <a:t>ExpressPass</a:t>
            </a:r>
            <a:r>
              <a:rPr lang="en-US" altLang="zh-CN" sz="2000" dirty="0"/>
              <a:t>[sigcomm’17]</a:t>
            </a:r>
            <a:endParaRPr lang="en-US" sz="20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  All flows unnecessarily delayed by 1 RTT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Bandwidth waste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flows blindly send unscheduled traffic in the 1</a:t>
            </a:r>
            <a:r>
              <a:rPr lang="en-US" baseline="30000" dirty="0"/>
              <a:t>st</a:t>
            </a:r>
            <a:r>
              <a:rPr lang="en-US" dirty="0"/>
              <a:t> RTT</a:t>
            </a:r>
          </a:p>
          <a:p>
            <a:pPr marL="914400" lvl="1" indent="-514350"/>
            <a:r>
              <a:rPr lang="en-US" altLang="zh-CN" dirty="0"/>
              <a:t>NDP</a:t>
            </a:r>
            <a:r>
              <a:rPr lang="en-US" altLang="zh-CN" sz="2000" dirty="0"/>
              <a:t>[sigcomm’17]</a:t>
            </a:r>
            <a:r>
              <a:rPr lang="en-US" altLang="zh-CN" dirty="0"/>
              <a:t>, </a:t>
            </a:r>
            <a:r>
              <a:rPr lang="en-US" altLang="zh-CN" dirty="0" err="1"/>
              <a:t>Homa</a:t>
            </a:r>
            <a:r>
              <a:rPr lang="en-US" altLang="zh-CN" sz="2000" dirty="0"/>
              <a:t>[sigcomm’18]</a:t>
            </a:r>
            <a:endParaRPr lang="en-US" sz="2000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  Severe queue buildup &amp; packet loss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 Violation of policy goals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Existing Solutions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8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13122</TotalTime>
  <Words>3118</Words>
  <Application>Microsoft Office PowerPoint</Application>
  <PresentationFormat>On-screen Show (4:3)</PresentationFormat>
  <Paragraphs>432</Paragraphs>
  <Slides>37</Slides>
  <Notes>36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AmericanTypewriter-Condensed</vt:lpstr>
      <vt:lpstr>等线</vt:lpstr>
      <vt:lpstr>宋体</vt:lpstr>
      <vt:lpstr>STSongti-SC-Regular</vt:lpstr>
      <vt:lpstr>Arial</vt:lpstr>
      <vt:lpstr>Calibri</vt:lpstr>
      <vt:lpstr>Cambria Math</vt:lpstr>
      <vt:lpstr>Corbel</vt:lpstr>
      <vt:lpstr>Mangal</vt:lpstr>
      <vt:lpstr>Times New Roman</vt:lpstr>
      <vt:lpstr>Wingdings</vt:lpstr>
      <vt:lpstr>Office 主题</vt:lpstr>
      <vt:lpstr>PowerPoint Presentation</vt:lpstr>
      <vt:lpstr>Recent Trends in DCNs</vt:lpstr>
      <vt:lpstr>DCNs Become More Challenging</vt:lpstr>
      <vt:lpstr>Congestion Control Today</vt:lpstr>
      <vt:lpstr>Proactive Congestion Control (PCC)</vt:lpstr>
      <vt:lpstr>Proactive Congestion Control (PCC)</vt:lpstr>
      <vt:lpstr>Proactive Congestion Control (PCC)</vt:lpstr>
      <vt:lpstr>the Problem of PCC</vt:lpstr>
      <vt:lpstr>Existing Solutions</vt:lpstr>
      <vt:lpstr>Can we eliminate 1 RTT extra latency while preserving all the benefits of PCC? </vt:lpstr>
      <vt:lpstr>PowerPoint Presentation</vt:lpstr>
      <vt:lpstr>Design</vt:lpstr>
      <vt:lpstr>Design</vt:lpstr>
      <vt:lpstr>Why Selective Dropping Works?</vt:lpstr>
      <vt:lpstr>Why Selective Dropping Works?</vt:lpstr>
      <vt:lpstr>How to Implement?</vt:lpstr>
      <vt:lpstr>How to Implement?</vt:lpstr>
      <vt:lpstr>ECN-based Implementation</vt:lpstr>
      <vt:lpstr>Why not Priority Queueing? </vt:lpstr>
      <vt:lpstr>Why not Priority Queueing? </vt:lpstr>
      <vt:lpstr>Why not Priority Queueing? </vt:lpstr>
      <vt:lpstr>More Details in the Paper</vt:lpstr>
      <vt:lpstr>Simulations Setup</vt:lpstr>
      <vt:lpstr>Average FCT (&lt;100KB) at 40% Load</vt:lpstr>
      <vt:lpstr>Tail FCT (&lt;100KB)</vt:lpstr>
      <vt:lpstr>Maximum Queue Length</vt:lpstr>
      <vt:lpstr>Conclusion</vt:lpstr>
      <vt:lpstr>We are Hiring</vt:lpstr>
      <vt:lpstr>Thanks!</vt:lpstr>
      <vt:lpstr>PowerPoint Presentation</vt:lpstr>
      <vt:lpstr>Backup slides</vt:lpstr>
      <vt:lpstr>Fast Recovery of Unscheduled Packets</vt:lpstr>
      <vt:lpstr>Fast Recovery of Unscheduled Packets</vt:lpstr>
      <vt:lpstr>Recovery of Unscheduled Packets</vt:lpstr>
      <vt:lpstr>Recovery of Unscheduled Packets</vt:lpstr>
      <vt:lpstr>Recovery of Unscheduled Packets</vt:lpstr>
      <vt:lpstr>Recovery of Unscheduled Packets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bai</dc:creator>
  <cp:lastModifiedBy>Wei Bai</cp:lastModifiedBy>
  <cp:revision>965</cp:revision>
  <dcterms:created xsi:type="dcterms:W3CDTF">2017-06-24T14:43:28Z</dcterms:created>
  <dcterms:modified xsi:type="dcterms:W3CDTF">2018-08-02T05:50:02Z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webai@microsoft.com</vt:lpwstr>
  </property>
  <property fmtid="{D5CDD505-2E9C-101B-9397-08002B2CF9AE}" pid="6" name="MSIP_Label_f42aa342-8706-4288-bd11-ebb85995028c_SetDate">
    <vt:lpwstr>2017-07-30T13:18:34.8845269+08:00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