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1" r:id="rId7"/>
    <p:sldId id="263" r:id="rId8"/>
    <p:sldId id="265" r:id="rId9"/>
    <p:sldId id="264" r:id="rId10"/>
    <p:sldId id="266" r:id="rId11"/>
    <p:sldId id="285" r:id="rId12"/>
    <p:sldId id="267" r:id="rId13"/>
    <p:sldId id="269" r:id="rId14"/>
    <p:sldId id="271" r:id="rId15"/>
    <p:sldId id="282" r:id="rId16"/>
    <p:sldId id="275" r:id="rId17"/>
    <p:sldId id="276" r:id="rId18"/>
    <p:sldId id="284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FBCB3C2F-253F-4955-B407-E7FF7ED2ED7B}">
          <p14:sldIdLst>
            <p14:sldId id="256"/>
          </p14:sldIdLst>
        </p14:section>
        <p14:section name="数据中心的RDMA应用" id="{6DFB18CD-D5FC-41A2-8C77-C3E0AD886312}">
          <p14:sldIdLst>
            <p14:sldId id="257"/>
            <p14:sldId id="258"/>
          </p14:sldIdLst>
        </p14:section>
        <p14:section name="RDMA通信流程和资源" id="{B2787139-F28D-45D3-A32D-242DB09DD8F3}">
          <p14:sldIdLst>
            <p14:sldId id="259"/>
          </p14:sldIdLst>
        </p14:section>
        <p14:section name="RDMA网卡QoS机制" id="{F93BE2A7-E6E0-4F49-A643-5ADC415496F4}">
          <p14:sldIdLst>
            <p14:sldId id="261"/>
          </p14:sldIdLst>
        </p14:section>
        <p14:section name="资源复用问题及其重要性" id="{2496C904-4AF2-4427-896C-D24D86CCD69E}">
          <p14:sldIdLst>
            <p14:sldId id="263"/>
            <p14:sldId id="265"/>
          </p14:sldIdLst>
        </p14:section>
        <p14:section name="QoS公平性问题及其重要性" id="{08AC4995-5391-4FEC-A628-F60CBABB4A7E}">
          <p14:sldIdLst>
            <p14:sldId id="264"/>
            <p14:sldId id="266"/>
          </p14:sldIdLst>
        </p14:section>
        <p14:section name="Problem and Challenge" id="{FD252136-2755-4DA2-9E53-223FDB34F19D}">
          <p14:sldIdLst>
            <p14:sldId id="285"/>
          </p14:sldIdLst>
        </p14:section>
        <p14:section name="Avatar目标和模型" id="{F567E122-9C4B-400A-A053-01D016978B0C}">
          <p14:sldIdLst>
            <p14:sldId id="267"/>
          </p14:sldIdLst>
        </p14:section>
        <p14:section name="异步请求识别" id="{7D7773E3-89E4-4CD0-98DF-E11211F48193}">
          <p14:sldIdLst>
            <p14:sldId id="269"/>
          </p14:sldIdLst>
        </p14:section>
        <p14:section name="QoS解决方法" id="{8C4BEF32-E47D-41EE-8E91-9F65D1BFC4E1}">
          <p14:sldIdLst>
            <p14:sldId id="271"/>
          </p14:sldIdLst>
        </p14:section>
        <p14:section name="数据接收和线程工作模式" id="{B5D7D623-4D11-4CBA-8308-710435B8C2BC}">
          <p14:sldIdLst>
            <p14:sldId id="282"/>
          </p14:sldIdLst>
        </p14:section>
        <p14:section name="实验配置" id="{CA2419C1-C77B-475B-9948-9AE89EECB654}">
          <p14:sldIdLst>
            <p14:sldId id="275"/>
          </p14:sldIdLst>
        </p14:section>
        <p14:section name="连接可扩展性和应用可扩展性" id="{683B6E91-339D-484B-AB63-D7563B15E8A5}">
          <p14:sldIdLst>
            <p14:sldId id="276"/>
            <p14:sldId id="284"/>
          </p14:sldIdLst>
        </p14:section>
        <p14:section name="延迟和CPU开销" id="{A7115D4A-90FA-46A4-91BD-3892BFDF6395}">
          <p14:sldIdLst>
            <p14:sldId id="279"/>
          </p14:sldIdLst>
        </p14:section>
        <p14:section name="总结" id="{AF72EDB5-9C39-4266-93E8-BCACB073526C}">
          <p14:sldIdLst>
            <p14:sldId id="280"/>
          </p14:sldIdLst>
        </p14:section>
        <p14:section name="致谢" id="{516CB8A6-AF90-444E-B105-75C583D720E3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0" autoAdjust="0"/>
    <p:restoredTop sz="79302" autoAdjust="0"/>
  </p:normalViewPr>
  <p:slideViewPr>
    <p:cSldViewPr snapToGrid="0">
      <p:cViewPr varScale="1">
        <p:scale>
          <a:sx n="59" d="100"/>
          <a:sy n="59" d="100"/>
        </p:scale>
        <p:origin x="888" y="36"/>
      </p:cViewPr>
      <p:guideLst>
        <p:guide pos="3840"/>
        <p:guide orient="horz" pos="22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3D80F-1D1F-4DD0-BB32-55A84073B3DF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0FDCEB9-6A81-4D6F-9602-B1A8217FDC39}">
      <dgm:prSet phldrT="[文本]"/>
      <dgm:spPr/>
      <dgm:t>
        <a:bodyPr/>
        <a:lstStyle/>
        <a:p>
          <a:r>
            <a:rPr lang="en-US" altLang="zh-CN" dirty="0"/>
            <a:t>KVStore</a:t>
          </a:r>
          <a:endParaRPr lang="zh-CN" altLang="en-US" dirty="0"/>
        </a:p>
      </dgm:t>
    </dgm:pt>
    <dgm:pt modelId="{D4AA4453-7CF4-438B-AFA7-DA2EFCA29C85}" type="parTrans" cxnId="{19023263-1C00-4F51-BAC1-F317C39791A2}">
      <dgm:prSet/>
      <dgm:spPr/>
      <dgm:t>
        <a:bodyPr/>
        <a:lstStyle/>
        <a:p>
          <a:endParaRPr lang="zh-CN" altLang="en-US"/>
        </a:p>
      </dgm:t>
    </dgm:pt>
    <dgm:pt modelId="{93472067-BF1B-432C-BA20-94C2B08D37EE}" type="sibTrans" cxnId="{19023263-1C00-4F51-BAC1-F317C39791A2}">
      <dgm:prSet/>
      <dgm:spPr/>
      <dgm:t>
        <a:bodyPr/>
        <a:lstStyle/>
        <a:p>
          <a:endParaRPr lang="zh-CN" altLang="en-US"/>
        </a:p>
      </dgm:t>
    </dgm:pt>
    <dgm:pt modelId="{F1971A7B-A5E0-4C74-9962-D6A444BC1AE3}">
      <dgm:prSet phldrT="[文本]"/>
      <dgm:spPr/>
      <dgm:t>
        <a:bodyPr/>
        <a:lstStyle/>
        <a:p>
          <a:r>
            <a:rPr lang="en-US" altLang="zh-CN" dirty="0"/>
            <a:t>Pilaf</a:t>
          </a:r>
        </a:p>
        <a:p>
          <a:r>
            <a:rPr lang="en-US" altLang="zh-CN" dirty="0"/>
            <a:t>[ATC’ 13]</a:t>
          </a:r>
          <a:endParaRPr lang="zh-CN" altLang="en-US" dirty="0"/>
        </a:p>
      </dgm:t>
    </dgm:pt>
    <dgm:pt modelId="{1CCFCC1D-BF2A-4BFB-8D16-C8BF6E935EEF}" type="parTrans" cxnId="{247DD91C-220E-4F9D-AAAA-BC857BF103EC}">
      <dgm:prSet/>
      <dgm:spPr/>
      <dgm:t>
        <a:bodyPr/>
        <a:lstStyle/>
        <a:p>
          <a:endParaRPr lang="zh-CN" altLang="en-US"/>
        </a:p>
      </dgm:t>
    </dgm:pt>
    <dgm:pt modelId="{A6DB14B4-5ABC-4BBF-92CF-6E221E81032E}" type="sibTrans" cxnId="{247DD91C-220E-4F9D-AAAA-BC857BF103EC}">
      <dgm:prSet/>
      <dgm:spPr/>
      <dgm:t>
        <a:bodyPr/>
        <a:lstStyle/>
        <a:p>
          <a:endParaRPr lang="zh-CN" altLang="en-US"/>
        </a:p>
      </dgm:t>
    </dgm:pt>
    <dgm:pt modelId="{3110BF28-B141-4CEC-90A5-3A3FD5D9D53B}">
      <dgm:prSet phldrT="[文本]"/>
      <dgm:spPr/>
      <dgm:t>
        <a:bodyPr/>
        <a:lstStyle/>
        <a:p>
          <a:r>
            <a:rPr lang="en-US" altLang="zh-CN" dirty="0"/>
            <a:t>HERD</a:t>
          </a:r>
        </a:p>
        <a:p>
          <a:r>
            <a:rPr lang="en-US" altLang="zh-CN" dirty="0"/>
            <a:t>[SIGCOMM’14]</a:t>
          </a:r>
          <a:endParaRPr lang="zh-CN" altLang="en-US" dirty="0"/>
        </a:p>
      </dgm:t>
    </dgm:pt>
    <dgm:pt modelId="{5B108DC0-4188-4CF0-946E-9F5D723452E4}" type="parTrans" cxnId="{1CE9E229-1C01-4A8C-8B17-BCD283FE8ACD}">
      <dgm:prSet/>
      <dgm:spPr/>
      <dgm:t>
        <a:bodyPr/>
        <a:lstStyle/>
        <a:p>
          <a:endParaRPr lang="zh-CN" altLang="en-US"/>
        </a:p>
      </dgm:t>
    </dgm:pt>
    <dgm:pt modelId="{53667F71-0F61-4748-8A41-C7289AF2553E}" type="sibTrans" cxnId="{1CE9E229-1C01-4A8C-8B17-BCD283FE8ACD}">
      <dgm:prSet/>
      <dgm:spPr/>
      <dgm:t>
        <a:bodyPr/>
        <a:lstStyle/>
        <a:p>
          <a:endParaRPr lang="zh-CN" altLang="en-US"/>
        </a:p>
      </dgm:t>
    </dgm:pt>
    <dgm:pt modelId="{FAEF491F-C587-4009-BFCD-05BAA9724564}">
      <dgm:prSet phldrT="[文本]"/>
      <dgm:spPr/>
      <dgm:t>
        <a:bodyPr/>
        <a:lstStyle/>
        <a:p>
          <a:r>
            <a:rPr lang="en-US" altLang="zh-CN" dirty="0"/>
            <a:t>RPC</a:t>
          </a:r>
          <a:endParaRPr lang="zh-CN" altLang="en-US"/>
        </a:p>
      </dgm:t>
    </dgm:pt>
    <dgm:pt modelId="{6FA36E8C-A14A-48B7-AFA4-D02EB9E737B3}" type="parTrans" cxnId="{2DE8836E-991C-43F7-99A3-59B10D502905}">
      <dgm:prSet/>
      <dgm:spPr/>
      <dgm:t>
        <a:bodyPr/>
        <a:lstStyle/>
        <a:p>
          <a:endParaRPr lang="zh-CN" altLang="en-US"/>
        </a:p>
      </dgm:t>
    </dgm:pt>
    <dgm:pt modelId="{83FD8A64-E1D4-468E-8CB2-926AF0E7D5DB}" type="sibTrans" cxnId="{2DE8836E-991C-43F7-99A3-59B10D502905}">
      <dgm:prSet/>
      <dgm:spPr/>
      <dgm:t>
        <a:bodyPr/>
        <a:lstStyle/>
        <a:p>
          <a:endParaRPr lang="zh-CN" altLang="en-US"/>
        </a:p>
      </dgm:t>
    </dgm:pt>
    <dgm:pt modelId="{D4632B28-0BEA-420A-BA66-E2753270D089}">
      <dgm:prSet phldrT="[文本]"/>
      <dgm:spPr/>
      <dgm:t>
        <a:bodyPr/>
        <a:lstStyle/>
        <a:p>
          <a:r>
            <a:rPr lang="en-US" altLang="zh-CN" dirty="0"/>
            <a:t>FaSST</a:t>
          </a:r>
        </a:p>
        <a:p>
          <a:r>
            <a:rPr lang="en-US" altLang="zh-CN" dirty="0"/>
            <a:t>[</a:t>
          </a:r>
          <a:r>
            <a:rPr lang="en-US" altLang="zh-CN" dirty="0" err="1"/>
            <a:t>OSDI</a:t>
          </a:r>
          <a:r>
            <a:rPr lang="en-US" altLang="zh-CN" dirty="0"/>
            <a:t>’ 16]</a:t>
          </a:r>
          <a:endParaRPr lang="zh-CN" altLang="en-US" dirty="0"/>
        </a:p>
      </dgm:t>
    </dgm:pt>
    <dgm:pt modelId="{E58BD9EA-B6BA-4C65-8BBC-0E1985FE408C}" type="parTrans" cxnId="{B72FE272-3E1A-46C4-A475-62CB051D7BBE}">
      <dgm:prSet/>
      <dgm:spPr/>
      <dgm:t>
        <a:bodyPr/>
        <a:lstStyle/>
        <a:p>
          <a:endParaRPr lang="zh-CN" altLang="en-US"/>
        </a:p>
      </dgm:t>
    </dgm:pt>
    <dgm:pt modelId="{71334612-B405-4047-BD99-EAD41FC4FF96}" type="sibTrans" cxnId="{B72FE272-3E1A-46C4-A475-62CB051D7BBE}">
      <dgm:prSet/>
      <dgm:spPr/>
      <dgm:t>
        <a:bodyPr/>
        <a:lstStyle/>
        <a:p>
          <a:endParaRPr lang="zh-CN" altLang="en-US"/>
        </a:p>
      </dgm:t>
    </dgm:pt>
    <dgm:pt modelId="{C9653D8A-4FCE-4C8F-9FA6-A2E9B32C111F}">
      <dgm:prSet phldrT="[文本]"/>
      <dgm:spPr/>
      <dgm:t>
        <a:bodyPr/>
        <a:lstStyle/>
        <a:p>
          <a:r>
            <a:rPr lang="en-US" altLang="zh-CN"/>
            <a:t>RFP</a:t>
          </a:r>
        </a:p>
        <a:p>
          <a:r>
            <a:rPr lang="en-US" altLang="zh-CN"/>
            <a:t>[</a:t>
          </a:r>
          <a:r>
            <a:rPr lang="en-US" altLang="zh-CN" err="1"/>
            <a:t>EuroSys</a:t>
          </a:r>
          <a:r>
            <a:rPr lang="en-US" altLang="zh-CN"/>
            <a:t>’ 17]</a:t>
          </a:r>
          <a:endParaRPr lang="zh-CN" altLang="en-US"/>
        </a:p>
      </dgm:t>
    </dgm:pt>
    <dgm:pt modelId="{6D15CFCD-63E7-4087-85DE-62B9A3496733}" type="parTrans" cxnId="{1C2F86A9-B704-485D-9C22-A6C786B361E4}">
      <dgm:prSet/>
      <dgm:spPr/>
      <dgm:t>
        <a:bodyPr/>
        <a:lstStyle/>
        <a:p>
          <a:endParaRPr lang="zh-CN" altLang="en-US"/>
        </a:p>
      </dgm:t>
    </dgm:pt>
    <dgm:pt modelId="{BD1E116A-521A-4CDA-975E-7FA0251808BC}" type="sibTrans" cxnId="{1C2F86A9-B704-485D-9C22-A6C786B361E4}">
      <dgm:prSet/>
      <dgm:spPr/>
      <dgm:t>
        <a:bodyPr/>
        <a:lstStyle/>
        <a:p>
          <a:endParaRPr lang="zh-CN" altLang="en-US"/>
        </a:p>
      </dgm:t>
    </dgm:pt>
    <dgm:pt modelId="{5041E26C-DC04-4D7F-AA08-E8B0E3CC4276}">
      <dgm:prSet phldrT="[文本]"/>
      <dgm:spPr/>
      <dgm:t>
        <a:bodyPr/>
        <a:lstStyle/>
        <a:p>
          <a:r>
            <a:rPr lang="en-US" altLang="zh-CN"/>
            <a:t>DSM</a:t>
          </a:r>
          <a:endParaRPr lang="zh-CN" altLang="en-US"/>
        </a:p>
      </dgm:t>
    </dgm:pt>
    <dgm:pt modelId="{C84702E5-BB0A-4C5A-A0BB-A9F0AB00FCB9}" type="parTrans" cxnId="{707F8A48-B27B-4AA4-A830-CA98669F9397}">
      <dgm:prSet/>
      <dgm:spPr/>
      <dgm:t>
        <a:bodyPr/>
        <a:lstStyle/>
        <a:p>
          <a:endParaRPr lang="zh-CN" altLang="en-US"/>
        </a:p>
      </dgm:t>
    </dgm:pt>
    <dgm:pt modelId="{E9A329F6-6580-4194-93D8-97118F8A96DA}" type="sibTrans" cxnId="{707F8A48-B27B-4AA4-A830-CA98669F9397}">
      <dgm:prSet/>
      <dgm:spPr/>
      <dgm:t>
        <a:bodyPr/>
        <a:lstStyle/>
        <a:p>
          <a:endParaRPr lang="zh-CN" altLang="en-US"/>
        </a:p>
      </dgm:t>
    </dgm:pt>
    <dgm:pt modelId="{765E17DB-CF3E-42B8-B567-DE1345AD1C69}">
      <dgm:prSet phldrT="[文本]"/>
      <dgm:spPr/>
      <dgm:t>
        <a:bodyPr/>
        <a:lstStyle/>
        <a:p>
          <a:r>
            <a:rPr lang="en-US" altLang="zh-CN"/>
            <a:t>FaRM</a:t>
          </a:r>
        </a:p>
        <a:p>
          <a:r>
            <a:rPr lang="en-US" altLang="zh-CN"/>
            <a:t>[NSDI’ 14]</a:t>
          </a:r>
          <a:endParaRPr lang="zh-CN" altLang="en-US"/>
        </a:p>
      </dgm:t>
    </dgm:pt>
    <dgm:pt modelId="{E5DF8FFD-537C-49C6-9B89-ECC7115DB4DE}" type="parTrans" cxnId="{81706418-C424-42AD-B4FF-7F5C528E61B8}">
      <dgm:prSet/>
      <dgm:spPr/>
      <dgm:t>
        <a:bodyPr/>
        <a:lstStyle/>
        <a:p>
          <a:endParaRPr lang="zh-CN" altLang="en-US"/>
        </a:p>
      </dgm:t>
    </dgm:pt>
    <dgm:pt modelId="{E1813DDA-7149-48C9-8F16-330133BF37ED}" type="sibTrans" cxnId="{81706418-C424-42AD-B4FF-7F5C528E61B8}">
      <dgm:prSet/>
      <dgm:spPr/>
      <dgm:t>
        <a:bodyPr/>
        <a:lstStyle/>
        <a:p>
          <a:endParaRPr lang="zh-CN" altLang="en-US"/>
        </a:p>
      </dgm:t>
    </dgm:pt>
    <dgm:pt modelId="{BC1DECAB-9683-4D22-B554-BF0582400723}">
      <dgm:prSet phldrT="[文本]"/>
      <dgm:spPr/>
      <dgm:t>
        <a:bodyPr/>
        <a:lstStyle/>
        <a:p>
          <a:r>
            <a:rPr lang="en-US" altLang="zh-CN"/>
            <a:t>INFINISWAP</a:t>
          </a:r>
        </a:p>
        <a:p>
          <a:r>
            <a:rPr lang="en-US" altLang="zh-CN"/>
            <a:t>[NSDI’ 17]</a:t>
          </a:r>
          <a:endParaRPr lang="zh-CN" altLang="en-US"/>
        </a:p>
      </dgm:t>
    </dgm:pt>
    <dgm:pt modelId="{52BF63E1-5137-48FC-AEEC-B07167EDBDAD}" type="parTrans" cxnId="{CE436CC7-4C88-48E8-A167-1450264104CE}">
      <dgm:prSet/>
      <dgm:spPr/>
      <dgm:t>
        <a:bodyPr/>
        <a:lstStyle/>
        <a:p>
          <a:endParaRPr lang="zh-CN" altLang="en-US"/>
        </a:p>
      </dgm:t>
    </dgm:pt>
    <dgm:pt modelId="{39DA4E8A-F242-4E09-8AA2-C14C0D0582BB}" type="sibTrans" cxnId="{CE436CC7-4C88-48E8-A167-1450264104CE}">
      <dgm:prSet/>
      <dgm:spPr/>
      <dgm:t>
        <a:bodyPr/>
        <a:lstStyle/>
        <a:p>
          <a:endParaRPr lang="zh-CN" altLang="en-US"/>
        </a:p>
      </dgm:t>
    </dgm:pt>
    <dgm:pt modelId="{DFA1D7BE-9A41-4636-A6FD-B9DD8AEA4166}" type="pres">
      <dgm:prSet presAssocID="{49C3D80F-1D1F-4DD0-BB32-55A84073B3D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76A3D6-5E25-4CDC-B8BD-D6F082BD7EF4}" type="pres">
      <dgm:prSet presAssocID="{D0FDCEB9-6A81-4D6F-9602-B1A8217FDC39}" presName="compNode" presStyleCnt="0"/>
      <dgm:spPr/>
    </dgm:pt>
    <dgm:pt modelId="{67204C9B-6FBD-48FD-BF6B-8C685D579E91}" type="pres">
      <dgm:prSet presAssocID="{D0FDCEB9-6A81-4D6F-9602-B1A8217FDC39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186AC7D5-9D57-400C-8F14-0E7B26CA0BE1}" type="pres">
      <dgm:prSet presAssocID="{D0FDCEB9-6A81-4D6F-9602-B1A8217FDC39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41573795-A860-4627-B67F-B8A40D14A4E0}" type="pres">
      <dgm:prSet presAssocID="{D0FDCEB9-6A81-4D6F-9602-B1A8217FDC39}" presName="compChildNode" presStyleCnt="0"/>
      <dgm:spPr/>
    </dgm:pt>
    <dgm:pt modelId="{280CAE67-D4DF-4E47-8DB9-4192012F9A51}" type="pres">
      <dgm:prSet presAssocID="{D0FDCEB9-6A81-4D6F-9602-B1A8217FDC39}" presName="theInnerList" presStyleCnt="0"/>
      <dgm:spPr/>
    </dgm:pt>
    <dgm:pt modelId="{A8EAD41C-1F62-4057-9920-0911FD69EC46}" type="pres">
      <dgm:prSet presAssocID="{F1971A7B-A5E0-4C74-9962-D6A444BC1AE3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1D32F-FEBF-40ED-87D5-CBA873CBD256}" type="pres">
      <dgm:prSet presAssocID="{F1971A7B-A5E0-4C74-9962-D6A444BC1AE3}" presName="aSpace2" presStyleCnt="0"/>
      <dgm:spPr/>
    </dgm:pt>
    <dgm:pt modelId="{C4E17FE0-C517-4894-AA73-1F259C9194E7}" type="pres">
      <dgm:prSet presAssocID="{3110BF28-B141-4CEC-90A5-3A3FD5D9D53B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AA54B-0623-4231-8469-EF1342D48276}" type="pres">
      <dgm:prSet presAssocID="{D0FDCEB9-6A81-4D6F-9602-B1A8217FDC39}" presName="aSpace" presStyleCnt="0"/>
      <dgm:spPr/>
    </dgm:pt>
    <dgm:pt modelId="{1BDBC939-4F97-4BFC-A3D9-10C1BFF0DB74}" type="pres">
      <dgm:prSet presAssocID="{FAEF491F-C587-4009-BFCD-05BAA9724564}" presName="compNode" presStyleCnt="0"/>
      <dgm:spPr/>
    </dgm:pt>
    <dgm:pt modelId="{C8540277-0A5F-4707-9921-CDEB65DF106A}" type="pres">
      <dgm:prSet presAssocID="{FAEF491F-C587-4009-BFCD-05BAA972456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1B1DD431-682C-45D8-B0BA-6C6E41D84EBD}" type="pres">
      <dgm:prSet presAssocID="{FAEF491F-C587-4009-BFCD-05BAA972456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86CA6BD3-FE90-4AE9-8117-DF5289F7590B}" type="pres">
      <dgm:prSet presAssocID="{FAEF491F-C587-4009-BFCD-05BAA9724564}" presName="compChildNode" presStyleCnt="0"/>
      <dgm:spPr/>
    </dgm:pt>
    <dgm:pt modelId="{24021C1F-AA7D-462E-9DB8-320764CF6B02}" type="pres">
      <dgm:prSet presAssocID="{FAEF491F-C587-4009-BFCD-05BAA9724564}" presName="theInnerList" presStyleCnt="0"/>
      <dgm:spPr/>
    </dgm:pt>
    <dgm:pt modelId="{43C7DDD6-0D48-43CF-85B4-F5508F6CB4F9}" type="pres">
      <dgm:prSet presAssocID="{D4632B28-0BEA-420A-BA66-E2753270D089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317EAE-5774-4DDA-AD3F-2E414620FD68}" type="pres">
      <dgm:prSet presAssocID="{D4632B28-0BEA-420A-BA66-E2753270D089}" presName="aSpace2" presStyleCnt="0"/>
      <dgm:spPr/>
    </dgm:pt>
    <dgm:pt modelId="{C2E8B131-66B9-4C9D-8B75-9738D26D2D71}" type="pres">
      <dgm:prSet presAssocID="{C9653D8A-4FCE-4C8F-9FA6-A2E9B32C111F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CC463A-3E4F-4175-AE16-F95E833008C5}" type="pres">
      <dgm:prSet presAssocID="{FAEF491F-C587-4009-BFCD-05BAA9724564}" presName="aSpace" presStyleCnt="0"/>
      <dgm:spPr/>
    </dgm:pt>
    <dgm:pt modelId="{2C26F628-5B58-4D7B-A170-3AF515A1CC63}" type="pres">
      <dgm:prSet presAssocID="{5041E26C-DC04-4D7F-AA08-E8B0E3CC4276}" presName="compNode" presStyleCnt="0"/>
      <dgm:spPr/>
    </dgm:pt>
    <dgm:pt modelId="{4305DBDD-5EF7-40DC-956E-D711DA5B65FE}" type="pres">
      <dgm:prSet presAssocID="{5041E26C-DC04-4D7F-AA08-E8B0E3CC427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9FC21F94-D928-4891-AB46-537FF5393FB8}" type="pres">
      <dgm:prSet presAssocID="{5041E26C-DC04-4D7F-AA08-E8B0E3CC427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E9A0FCC3-EA84-4DF0-AC92-49230BC7EE02}" type="pres">
      <dgm:prSet presAssocID="{5041E26C-DC04-4D7F-AA08-E8B0E3CC4276}" presName="compChildNode" presStyleCnt="0"/>
      <dgm:spPr/>
    </dgm:pt>
    <dgm:pt modelId="{690876F1-3B45-4D41-8811-D2F3A39A6CE4}" type="pres">
      <dgm:prSet presAssocID="{5041E26C-DC04-4D7F-AA08-E8B0E3CC4276}" presName="theInnerList" presStyleCnt="0"/>
      <dgm:spPr/>
    </dgm:pt>
    <dgm:pt modelId="{C8D9ED5C-CE3C-4E08-A042-6F7ED74A0CB9}" type="pres">
      <dgm:prSet presAssocID="{765E17DB-CF3E-42B8-B567-DE1345AD1C69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670FDA-E63F-4C56-A4EF-12EF892291E9}" type="pres">
      <dgm:prSet presAssocID="{765E17DB-CF3E-42B8-B567-DE1345AD1C69}" presName="aSpace2" presStyleCnt="0"/>
      <dgm:spPr/>
    </dgm:pt>
    <dgm:pt modelId="{3ADEF1A9-EA51-45BE-926D-30B2DB75B094}" type="pres">
      <dgm:prSet presAssocID="{BC1DECAB-9683-4D22-B554-BF0582400723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890B23-6CCE-4B49-878A-8CBB8C915300}" type="presOf" srcId="{BC1DECAB-9683-4D22-B554-BF0582400723}" destId="{3ADEF1A9-EA51-45BE-926D-30B2DB75B094}" srcOrd="0" destOrd="0" presId="urn:microsoft.com/office/officeart/2005/8/layout/lProcess2"/>
    <dgm:cxn modelId="{D8B6DD02-7EC7-450C-B598-8804F9A9E2DB}" type="presOf" srcId="{FAEF491F-C587-4009-BFCD-05BAA9724564}" destId="{1B1DD431-682C-45D8-B0BA-6C6E41D84EBD}" srcOrd="1" destOrd="0" presId="urn:microsoft.com/office/officeart/2005/8/layout/lProcess2"/>
    <dgm:cxn modelId="{81706418-C424-42AD-B4FF-7F5C528E61B8}" srcId="{5041E26C-DC04-4D7F-AA08-E8B0E3CC4276}" destId="{765E17DB-CF3E-42B8-B567-DE1345AD1C69}" srcOrd="0" destOrd="0" parTransId="{E5DF8FFD-537C-49C6-9B89-ECC7115DB4DE}" sibTransId="{E1813DDA-7149-48C9-8F16-330133BF37ED}"/>
    <dgm:cxn modelId="{F3D2180C-AD53-4B8C-82B9-2362F6401DFE}" type="presOf" srcId="{5041E26C-DC04-4D7F-AA08-E8B0E3CC4276}" destId="{9FC21F94-D928-4891-AB46-537FF5393FB8}" srcOrd="1" destOrd="0" presId="urn:microsoft.com/office/officeart/2005/8/layout/lProcess2"/>
    <dgm:cxn modelId="{1CE9E229-1C01-4A8C-8B17-BCD283FE8ACD}" srcId="{D0FDCEB9-6A81-4D6F-9602-B1A8217FDC39}" destId="{3110BF28-B141-4CEC-90A5-3A3FD5D9D53B}" srcOrd="1" destOrd="0" parTransId="{5B108DC0-4188-4CF0-946E-9F5D723452E4}" sibTransId="{53667F71-0F61-4748-8A41-C7289AF2553E}"/>
    <dgm:cxn modelId="{19023263-1C00-4F51-BAC1-F317C39791A2}" srcId="{49C3D80F-1D1F-4DD0-BB32-55A84073B3DF}" destId="{D0FDCEB9-6A81-4D6F-9602-B1A8217FDC39}" srcOrd="0" destOrd="0" parTransId="{D4AA4453-7CF4-438B-AFA7-DA2EFCA29C85}" sibTransId="{93472067-BF1B-432C-BA20-94C2B08D37EE}"/>
    <dgm:cxn modelId="{CE436CC7-4C88-48E8-A167-1450264104CE}" srcId="{5041E26C-DC04-4D7F-AA08-E8B0E3CC4276}" destId="{BC1DECAB-9683-4D22-B554-BF0582400723}" srcOrd="1" destOrd="0" parTransId="{52BF63E1-5137-48FC-AEEC-B07167EDBDAD}" sibTransId="{39DA4E8A-F242-4E09-8AA2-C14C0D0582BB}"/>
    <dgm:cxn modelId="{05FFA145-DFAF-4C8B-AED0-82D8B77C0293}" type="presOf" srcId="{D0FDCEB9-6A81-4D6F-9602-B1A8217FDC39}" destId="{186AC7D5-9D57-400C-8F14-0E7B26CA0BE1}" srcOrd="1" destOrd="0" presId="urn:microsoft.com/office/officeart/2005/8/layout/lProcess2"/>
    <dgm:cxn modelId="{8F4CE4A1-ADC9-43D6-8DC9-9049EA01DA35}" type="presOf" srcId="{3110BF28-B141-4CEC-90A5-3A3FD5D9D53B}" destId="{C4E17FE0-C517-4894-AA73-1F259C9194E7}" srcOrd="0" destOrd="0" presId="urn:microsoft.com/office/officeart/2005/8/layout/lProcess2"/>
    <dgm:cxn modelId="{7126D2EA-D18D-4B1E-B904-8E2E31684C92}" type="presOf" srcId="{F1971A7B-A5E0-4C74-9962-D6A444BC1AE3}" destId="{A8EAD41C-1F62-4057-9920-0911FD69EC46}" srcOrd="0" destOrd="0" presId="urn:microsoft.com/office/officeart/2005/8/layout/lProcess2"/>
    <dgm:cxn modelId="{1C2F86A9-B704-485D-9C22-A6C786B361E4}" srcId="{FAEF491F-C587-4009-BFCD-05BAA9724564}" destId="{C9653D8A-4FCE-4C8F-9FA6-A2E9B32C111F}" srcOrd="1" destOrd="0" parTransId="{6D15CFCD-63E7-4087-85DE-62B9A3496733}" sibTransId="{BD1E116A-521A-4CDA-975E-7FA0251808BC}"/>
    <dgm:cxn modelId="{707F8A48-B27B-4AA4-A830-CA98669F9397}" srcId="{49C3D80F-1D1F-4DD0-BB32-55A84073B3DF}" destId="{5041E26C-DC04-4D7F-AA08-E8B0E3CC4276}" srcOrd="2" destOrd="0" parTransId="{C84702E5-BB0A-4C5A-A0BB-A9F0AB00FCB9}" sibTransId="{E9A329F6-6580-4194-93D8-97118F8A96DA}"/>
    <dgm:cxn modelId="{2DE8836E-991C-43F7-99A3-59B10D502905}" srcId="{49C3D80F-1D1F-4DD0-BB32-55A84073B3DF}" destId="{FAEF491F-C587-4009-BFCD-05BAA9724564}" srcOrd="1" destOrd="0" parTransId="{6FA36E8C-A14A-48B7-AFA4-D02EB9E737B3}" sibTransId="{83FD8A64-E1D4-468E-8CB2-926AF0E7D5DB}"/>
    <dgm:cxn modelId="{95AF199E-27D9-48A4-AB92-FFEC38CEE480}" type="presOf" srcId="{FAEF491F-C587-4009-BFCD-05BAA9724564}" destId="{C8540277-0A5F-4707-9921-CDEB65DF106A}" srcOrd="0" destOrd="0" presId="urn:microsoft.com/office/officeart/2005/8/layout/lProcess2"/>
    <dgm:cxn modelId="{FBD3FA96-1EE8-4A83-862E-1FE64F9AC784}" type="presOf" srcId="{5041E26C-DC04-4D7F-AA08-E8B0E3CC4276}" destId="{4305DBDD-5EF7-40DC-956E-D711DA5B65FE}" srcOrd="0" destOrd="0" presId="urn:microsoft.com/office/officeart/2005/8/layout/lProcess2"/>
    <dgm:cxn modelId="{247DD91C-220E-4F9D-AAAA-BC857BF103EC}" srcId="{D0FDCEB9-6A81-4D6F-9602-B1A8217FDC39}" destId="{F1971A7B-A5E0-4C74-9962-D6A444BC1AE3}" srcOrd="0" destOrd="0" parTransId="{1CCFCC1D-BF2A-4BFB-8D16-C8BF6E935EEF}" sibTransId="{A6DB14B4-5ABC-4BBF-92CF-6E221E81032E}"/>
    <dgm:cxn modelId="{8AA9CD6A-EF44-4E18-83E1-6585754944A8}" type="presOf" srcId="{D4632B28-0BEA-420A-BA66-E2753270D089}" destId="{43C7DDD6-0D48-43CF-85B4-F5508F6CB4F9}" srcOrd="0" destOrd="0" presId="urn:microsoft.com/office/officeart/2005/8/layout/lProcess2"/>
    <dgm:cxn modelId="{9F5CB2D2-8F95-416D-867B-A9EDAE0FD800}" type="presOf" srcId="{C9653D8A-4FCE-4C8F-9FA6-A2E9B32C111F}" destId="{C2E8B131-66B9-4C9D-8B75-9738D26D2D71}" srcOrd="0" destOrd="0" presId="urn:microsoft.com/office/officeart/2005/8/layout/lProcess2"/>
    <dgm:cxn modelId="{0972A452-2A49-4187-846C-D11B72B3BD2B}" type="presOf" srcId="{49C3D80F-1D1F-4DD0-BB32-55A84073B3DF}" destId="{DFA1D7BE-9A41-4636-A6FD-B9DD8AEA4166}" srcOrd="0" destOrd="0" presId="urn:microsoft.com/office/officeart/2005/8/layout/lProcess2"/>
    <dgm:cxn modelId="{2F87376A-8D7C-4568-982D-6D43BFDF0E77}" type="presOf" srcId="{D0FDCEB9-6A81-4D6F-9602-B1A8217FDC39}" destId="{67204C9B-6FBD-48FD-BF6B-8C685D579E91}" srcOrd="0" destOrd="0" presId="urn:microsoft.com/office/officeart/2005/8/layout/lProcess2"/>
    <dgm:cxn modelId="{953C84C4-ACE0-4250-AF46-769BF878BE40}" type="presOf" srcId="{765E17DB-CF3E-42B8-B567-DE1345AD1C69}" destId="{C8D9ED5C-CE3C-4E08-A042-6F7ED74A0CB9}" srcOrd="0" destOrd="0" presId="urn:microsoft.com/office/officeart/2005/8/layout/lProcess2"/>
    <dgm:cxn modelId="{B72FE272-3E1A-46C4-A475-62CB051D7BBE}" srcId="{FAEF491F-C587-4009-BFCD-05BAA9724564}" destId="{D4632B28-0BEA-420A-BA66-E2753270D089}" srcOrd="0" destOrd="0" parTransId="{E58BD9EA-B6BA-4C65-8BBC-0E1985FE408C}" sibTransId="{71334612-B405-4047-BD99-EAD41FC4FF96}"/>
    <dgm:cxn modelId="{15C901DD-BBA3-4D53-937B-0E3AC0CDF8B0}" type="presParOf" srcId="{DFA1D7BE-9A41-4636-A6FD-B9DD8AEA4166}" destId="{0576A3D6-5E25-4CDC-B8BD-D6F082BD7EF4}" srcOrd="0" destOrd="0" presId="urn:microsoft.com/office/officeart/2005/8/layout/lProcess2"/>
    <dgm:cxn modelId="{01B8DB1B-AC1C-42F9-97E4-8E02DE771500}" type="presParOf" srcId="{0576A3D6-5E25-4CDC-B8BD-D6F082BD7EF4}" destId="{67204C9B-6FBD-48FD-BF6B-8C685D579E91}" srcOrd="0" destOrd="0" presId="urn:microsoft.com/office/officeart/2005/8/layout/lProcess2"/>
    <dgm:cxn modelId="{43C5E8D1-E008-47BD-AE7D-FE58B456BDB6}" type="presParOf" srcId="{0576A3D6-5E25-4CDC-B8BD-D6F082BD7EF4}" destId="{186AC7D5-9D57-400C-8F14-0E7B26CA0BE1}" srcOrd="1" destOrd="0" presId="urn:microsoft.com/office/officeart/2005/8/layout/lProcess2"/>
    <dgm:cxn modelId="{F05132BC-E2F5-454C-AC6E-3FC99A2493E7}" type="presParOf" srcId="{0576A3D6-5E25-4CDC-B8BD-D6F082BD7EF4}" destId="{41573795-A860-4627-B67F-B8A40D14A4E0}" srcOrd="2" destOrd="0" presId="urn:microsoft.com/office/officeart/2005/8/layout/lProcess2"/>
    <dgm:cxn modelId="{60ECD76C-D7D2-46D8-BC15-0CA7705F58B6}" type="presParOf" srcId="{41573795-A860-4627-B67F-B8A40D14A4E0}" destId="{280CAE67-D4DF-4E47-8DB9-4192012F9A51}" srcOrd="0" destOrd="0" presId="urn:microsoft.com/office/officeart/2005/8/layout/lProcess2"/>
    <dgm:cxn modelId="{DF176D00-E19F-4432-955E-A47849B3A3E8}" type="presParOf" srcId="{280CAE67-D4DF-4E47-8DB9-4192012F9A51}" destId="{A8EAD41C-1F62-4057-9920-0911FD69EC46}" srcOrd="0" destOrd="0" presId="urn:microsoft.com/office/officeart/2005/8/layout/lProcess2"/>
    <dgm:cxn modelId="{A50754FA-BF66-4915-9351-98FB2B39230B}" type="presParOf" srcId="{280CAE67-D4DF-4E47-8DB9-4192012F9A51}" destId="{27D1D32F-FEBF-40ED-87D5-CBA873CBD256}" srcOrd="1" destOrd="0" presId="urn:microsoft.com/office/officeart/2005/8/layout/lProcess2"/>
    <dgm:cxn modelId="{1FBE365B-9518-4446-AEDB-317C871A46F7}" type="presParOf" srcId="{280CAE67-D4DF-4E47-8DB9-4192012F9A51}" destId="{C4E17FE0-C517-4894-AA73-1F259C9194E7}" srcOrd="2" destOrd="0" presId="urn:microsoft.com/office/officeart/2005/8/layout/lProcess2"/>
    <dgm:cxn modelId="{7507B726-9F09-42FB-B823-643E4CA3A788}" type="presParOf" srcId="{DFA1D7BE-9A41-4636-A6FD-B9DD8AEA4166}" destId="{08DAA54B-0623-4231-8469-EF1342D48276}" srcOrd="1" destOrd="0" presId="urn:microsoft.com/office/officeart/2005/8/layout/lProcess2"/>
    <dgm:cxn modelId="{EF616408-DD50-4BB3-A0C9-A3D7A628600C}" type="presParOf" srcId="{DFA1D7BE-9A41-4636-A6FD-B9DD8AEA4166}" destId="{1BDBC939-4F97-4BFC-A3D9-10C1BFF0DB74}" srcOrd="2" destOrd="0" presId="urn:microsoft.com/office/officeart/2005/8/layout/lProcess2"/>
    <dgm:cxn modelId="{215A437A-AE3B-424A-BF67-3C9BD6C38973}" type="presParOf" srcId="{1BDBC939-4F97-4BFC-A3D9-10C1BFF0DB74}" destId="{C8540277-0A5F-4707-9921-CDEB65DF106A}" srcOrd="0" destOrd="0" presId="urn:microsoft.com/office/officeart/2005/8/layout/lProcess2"/>
    <dgm:cxn modelId="{D5723929-7241-415C-A531-E77CF4F4E08E}" type="presParOf" srcId="{1BDBC939-4F97-4BFC-A3D9-10C1BFF0DB74}" destId="{1B1DD431-682C-45D8-B0BA-6C6E41D84EBD}" srcOrd="1" destOrd="0" presId="urn:microsoft.com/office/officeart/2005/8/layout/lProcess2"/>
    <dgm:cxn modelId="{C0BE8DB9-76CA-43A5-867F-C93A4C1596DD}" type="presParOf" srcId="{1BDBC939-4F97-4BFC-A3D9-10C1BFF0DB74}" destId="{86CA6BD3-FE90-4AE9-8117-DF5289F7590B}" srcOrd="2" destOrd="0" presId="urn:microsoft.com/office/officeart/2005/8/layout/lProcess2"/>
    <dgm:cxn modelId="{60DE4470-599E-4E34-A8E6-EB5B7DBEEACA}" type="presParOf" srcId="{86CA6BD3-FE90-4AE9-8117-DF5289F7590B}" destId="{24021C1F-AA7D-462E-9DB8-320764CF6B02}" srcOrd="0" destOrd="0" presId="urn:microsoft.com/office/officeart/2005/8/layout/lProcess2"/>
    <dgm:cxn modelId="{D28BB7B1-E4E7-4C97-8A6E-9F38471223B9}" type="presParOf" srcId="{24021C1F-AA7D-462E-9DB8-320764CF6B02}" destId="{43C7DDD6-0D48-43CF-85B4-F5508F6CB4F9}" srcOrd="0" destOrd="0" presId="urn:microsoft.com/office/officeart/2005/8/layout/lProcess2"/>
    <dgm:cxn modelId="{F510A488-EF40-495F-ABB2-10F722A55A7E}" type="presParOf" srcId="{24021C1F-AA7D-462E-9DB8-320764CF6B02}" destId="{17317EAE-5774-4DDA-AD3F-2E414620FD68}" srcOrd="1" destOrd="0" presId="urn:microsoft.com/office/officeart/2005/8/layout/lProcess2"/>
    <dgm:cxn modelId="{912790F0-2B54-44F6-A628-AF7C442CFC27}" type="presParOf" srcId="{24021C1F-AA7D-462E-9DB8-320764CF6B02}" destId="{C2E8B131-66B9-4C9D-8B75-9738D26D2D71}" srcOrd="2" destOrd="0" presId="urn:microsoft.com/office/officeart/2005/8/layout/lProcess2"/>
    <dgm:cxn modelId="{EE1F4D93-C4BE-4985-86FA-384DC66B6C30}" type="presParOf" srcId="{DFA1D7BE-9A41-4636-A6FD-B9DD8AEA4166}" destId="{9BCC463A-3E4F-4175-AE16-F95E833008C5}" srcOrd="3" destOrd="0" presId="urn:microsoft.com/office/officeart/2005/8/layout/lProcess2"/>
    <dgm:cxn modelId="{48FED2BD-AF4A-4AD1-BD19-1A5D181FD36E}" type="presParOf" srcId="{DFA1D7BE-9A41-4636-A6FD-B9DD8AEA4166}" destId="{2C26F628-5B58-4D7B-A170-3AF515A1CC63}" srcOrd="4" destOrd="0" presId="urn:microsoft.com/office/officeart/2005/8/layout/lProcess2"/>
    <dgm:cxn modelId="{F66A4B7F-0F46-4BAC-9135-6E456EE54E15}" type="presParOf" srcId="{2C26F628-5B58-4D7B-A170-3AF515A1CC63}" destId="{4305DBDD-5EF7-40DC-956E-D711DA5B65FE}" srcOrd="0" destOrd="0" presId="urn:microsoft.com/office/officeart/2005/8/layout/lProcess2"/>
    <dgm:cxn modelId="{D25834D9-D252-4741-AE8B-0B5D96426007}" type="presParOf" srcId="{2C26F628-5B58-4D7B-A170-3AF515A1CC63}" destId="{9FC21F94-D928-4891-AB46-537FF5393FB8}" srcOrd="1" destOrd="0" presId="urn:microsoft.com/office/officeart/2005/8/layout/lProcess2"/>
    <dgm:cxn modelId="{B805E57A-5685-4B73-9FD0-645A71436DF7}" type="presParOf" srcId="{2C26F628-5B58-4D7B-A170-3AF515A1CC63}" destId="{E9A0FCC3-EA84-4DF0-AC92-49230BC7EE02}" srcOrd="2" destOrd="0" presId="urn:microsoft.com/office/officeart/2005/8/layout/lProcess2"/>
    <dgm:cxn modelId="{407F00CE-2FE9-4094-947B-D1B5C45A40EE}" type="presParOf" srcId="{E9A0FCC3-EA84-4DF0-AC92-49230BC7EE02}" destId="{690876F1-3B45-4D41-8811-D2F3A39A6CE4}" srcOrd="0" destOrd="0" presId="urn:microsoft.com/office/officeart/2005/8/layout/lProcess2"/>
    <dgm:cxn modelId="{685C5E76-E547-4FA9-8646-18ED1C2C120A}" type="presParOf" srcId="{690876F1-3B45-4D41-8811-D2F3A39A6CE4}" destId="{C8D9ED5C-CE3C-4E08-A042-6F7ED74A0CB9}" srcOrd="0" destOrd="0" presId="urn:microsoft.com/office/officeart/2005/8/layout/lProcess2"/>
    <dgm:cxn modelId="{EF3D529C-69D2-4E28-ACC3-3CD6AF0B9036}" type="presParOf" srcId="{690876F1-3B45-4D41-8811-D2F3A39A6CE4}" destId="{8A670FDA-E63F-4C56-A4EF-12EF892291E9}" srcOrd="1" destOrd="0" presId="urn:microsoft.com/office/officeart/2005/8/layout/lProcess2"/>
    <dgm:cxn modelId="{375C4F55-0EC8-487F-BA2C-807399BFF672}" type="presParOf" srcId="{690876F1-3B45-4D41-8811-D2F3A39A6CE4}" destId="{3ADEF1A9-EA51-45BE-926D-30B2DB75B09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04C9B-6FBD-48FD-BF6B-8C685D579E91}">
      <dsp:nvSpPr>
        <dsp:cNvPr id="0" name=""/>
        <dsp:cNvSpPr/>
      </dsp:nvSpPr>
      <dsp:spPr>
        <a:xfrm>
          <a:off x="918" y="0"/>
          <a:ext cx="2387090" cy="4087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/>
            <a:t>KVStore</a:t>
          </a:r>
          <a:endParaRPr lang="zh-CN" altLang="en-US" sz="4900" kern="1200" dirty="0"/>
        </a:p>
      </dsp:txBody>
      <dsp:txXfrm>
        <a:off x="918" y="0"/>
        <a:ext cx="2387090" cy="1226328"/>
      </dsp:txXfrm>
    </dsp:sp>
    <dsp:sp modelId="{A8EAD41C-1F62-4057-9920-0911FD69EC46}">
      <dsp:nvSpPr>
        <dsp:cNvPr id="0" name=""/>
        <dsp:cNvSpPr/>
      </dsp:nvSpPr>
      <dsp:spPr>
        <a:xfrm>
          <a:off x="239627" y="1227525"/>
          <a:ext cx="1909672" cy="1232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Pilaf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[ATC’ 13]</a:t>
          </a:r>
          <a:endParaRPr lang="zh-CN" altLang="en-US" sz="2300" kern="1200" dirty="0"/>
        </a:p>
      </dsp:txBody>
      <dsp:txXfrm>
        <a:off x="275726" y="1263624"/>
        <a:ext cx="1837474" cy="1160317"/>
      </dsp:txXfrm>
    </dsp:sp>
    <dsp:sp modelId="{C4E17FE0-C517-4894-AA73-1F259C9194E7}">
      <dsp:nvSpPr>
        <dsp:cNvPr id="0" name=""/>
        <dsp:cNvSpPr/>
      </dsp:nvSpPr>
      <dsp:spPr>
        <a:xfrm>
          <a:off x="239627" y="2649658"/>
          <a:ext cx="1909672" cy="1232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HERD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[SIGCOMM’14]</a:t>
          </a:r>
          <a:endParaRPr lang="zh-CN" altLang="en-US" sz="2300" kern="1200" dirty="0"/>
        </a:p>
      </dsp:txBody>
      <dsp:txXfrm>
        <a:off x="275726" y="2685757"/>
        <a:ext cx="1837474" cy="1160317"/>
      </dsp:txXfrm>
    </dsp:sp>
    <dsp:sp modelId="{C8540277-0A5F-4707-9921-CDEB65DF106A}">
      <dsp:nvSpPr>
        <dsp:cNvPr id="0" name=""/>
        <dsp:cNvSpPr/>
      </dsp:nvSpPr>
      <dsp:spPr>
        <a:xfrm>
          <a:off x="2567040" y="0"/>
          <a:ext cx="2387090" cy="4087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/>
            <a:t>RPC</a:t>
          </a:r>
          <a:endParaRPr lang="zh-CN" altLang="en-US" sz="4900" kern="1200"/>
        </a:p>
      </dsp:txBody>
      <dsp:txXfrm>
        <a:off x="2567040" y="0"/>
        <a:ext cx="2387090" cy="1226328"/>
      </dsp:txXfrm>
    </dsp:sp>
    <dsp:sp modelId="{43C7DDD6-0D48-43CF-85B4-F5508F6CB4F9}">
      <dsp:nvSpPr>
        <dsp:cNvPr id="0" name=""/>
        <dsp:cNvSpPr/>
      </dsp:nvSpPr>
      <dsp:spPr>
        <a:xfrm>
          <a:off x="2805749" y="1227525"/>
          <a:ext cx="1909672" cy="1232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FaSST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[</a:t>
          </a:r>
          <a:r>
            <a:rPr lang="en-US" altLang="zh-CN" sz="2300" kern="1200" dirty="0" err="1"/>
            <a:t>OSDI</a:t>
          </a:r>
          <a:r>
            <a:rPr lang="en-US" altLang="zh-CN" sz="2300" kern="1200" dirty="0"/>
            <a:t>’ 16]</a:t>
          </a:r>
          <a:endParaRPr lang="zh-CN" altLang="en-US" sz="2300" kern="1200" dirty="0"/>
        </a:p>
      </dsp:txBody>
      <dsp:txXfrm>
        <a:off x="2841848" y="1263624"/>
        <a:ext cx="1837474" cy="1160317"/>
      </dsp:txXfrm>
    </dsp:sp>
    <dsp:sp modelId="{C2E8B131-66B9-4C9D-8B75-9738D26D2D71}">
      <dsp:nvSpPr>
        <dsp:cNvPr id="0" name=""/>
        <dsp:cNvSpPr/>
      </dsp:nvSpPr>
      <dsp:spPr>
        <a:xfrm>
          <a:off x="2805749" y="2649658"/>
          <a:ext cx="1909672" cy="1232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RFP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[</a:t>
          </a:r>
          <a:r>
            <a:rPr lang="en-US" altLang="zh-CN" sz="2300" kern="1200" err="1"/>
            <a:t>EuroSys</a:t>
          </a:r>
          <a:r>
            <a:rPr lang="en-US" altLang="zh-CN" sz="2300" kern="1200"/>
            <a:t>’ 17]</a:t>
          </a:r>
          <a:endParaRPr lang="zh-CN" altLang="en-US" sz="2300" kern="1200"/>
        </a:p>
      </dsp:txBody>
      <dsp:txXfrm>
        <a:off x="2841848" y="2685757"/>
        <a:ext cx="1837474" cy="1160317"/>
      </dsp:txXfrm>
    </dsp:sp>
    <dsp:sp modelId="{4305DBDD-5EF7-40DC-956E-D711DA5B65FE}">
      <dsp:nvSpPr>
        <dsp:cNvPr id="0" name=""/>
        <dsp:cNvSpPr/>
      </dsp:nvSpPr>
      <dsp:spPr>
        <a:xfrm>
          <a:off x="5133162" y="0"/>
          <a:ext cx="2387090" cy="4087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/>
            <a:t>DSM</a:t>
          </a:r>
          <a:endParaRPr lang="zh-CN" altLang="en-US" sz="4900" kern="1200"/>
        </a:p>
      </dsp:txBody>
      <dsp:txXfrm>
        <a:off x="5133162" y="0"/>
        <a:ext cx="2387090" cy="1226328"/>
      </dsp:txXfrm>
    </dsp:sp>
    <dsp:sp modelId="{C8D9ED5C-CE3C-4E08-A042-6F7ED74A0CB9}">
      <dsp:nvSpPr>
        <dsp:cNvPr id="0" name=""/>
        <dsp:cNvSpPr/>
      </dsp:nvSpPr>
      <dsp:spPr>
        <a:xfrm>
          <a:off x="5371871" y="1227525"/>
          <a:ext cx="1909672" cy="1232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FaRM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[NSDI’ 14]</a:t>
          </a:r>
          <a:endParaRPr lang="zh-CN" altLang="en-US" sz="2300" kern="1200"/>
        </a:p>
      </dsp:txBody>
      <dsp:txXfrm>
        <a:off x="5407970" y="1263624"/>
        <a:ext cx="1837474" cy="1160317"/>
      </dsp:txXfrm>
    </dsp:sp>
    <dsp:sp modelId="{3ADEF1A9-EA51-45BE-926D-30B2DB75B094}">
      <dsp:nvSpPr>
        <dsp:cNvPr id="0" name=""/>
        <dsp:cNvSpPr/>
      </dsp:nvSpPr>
      <dsp:spPr>
        <a:xfrm>
          <a:off x="5371871" y="2649658"/>
          <a:ext cx="1909672" cy="1232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INFINISWAP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[NSDI’ 17]</a:t>
          </a:r>
          <a:endParaRPr lang="zh-CN" altLang="en-US" sz="2300" kern="1200"/>
        </a:p>
      </dsp:txBody>
      <dsp:txXfrm>
        <a:off x="5407970" y="2685757"/>
        <a:ext cx="1837474" cy="116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DABDC-BF60-45A0-8397-7424000E58F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7C170-7A3B-4C41-98B5-4A89129E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0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15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9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4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79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65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8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72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1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39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53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74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2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4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6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8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4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4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4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7C170-7A3B-4C41-98B5-4A89129E5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4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2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4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8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95D-00AC-4170-BE28-73F2F1F53FAE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5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E4-F1C4-49F0-ADAF-C5EEFD0A0426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40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9BB-F5D1-461F-9D57-E8B4F6990171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64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7189-536A-40E0-8AEA-340FBC423BFE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0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C6FA-CF3A-4428-A141-0E857084D69B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01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221-D493-49DF-B0A0-2DCD6F1EA43C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62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234B-41F7-4638-AF2D-B12E5FD0AB2C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1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1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E4DA-0AA9-4F40-840A-C9A330C0BDB3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88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8FB2-28A0-4C2A-80D9-7D42F9C9D7B2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79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33A0-C746-4ED6-A1AB-84EEA7CBDA4E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49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7655-2E81-4544-B00E-E02B362C436D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8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2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7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19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5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1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6004-1218-4027-934B-4F1811216A8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FFD2-E9E3-480D-9217-41D589286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6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F611-BB2D-4966-AD0A-0F0D9F041302}" type="datetime1">
              <a:rPr lang="en-US" altLang="zh-CN" smtClean="0"/>
              <a:t>8/5/2018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1D02-82D2-4540-AC35-560F1EB56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7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0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microsoft.com/office/2007/relationships/diagramDrawing" Target="../diagrams/drawing1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Toward Effective and Fair RDMA Resource Sharing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8920" y="3886200"/>
            <a:ext cx="8929506" cy="17526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Haonan Qiu</a:t>
            </a:r>
            <a:r>
              <a:rPr lang="en-US" altLang="zh-CN" dirty="0"/>
              <a:t>, Xiaoliang Wang, Tiancheng Jin, Zhuzhong Qian, Baoliu Ye, </a:t>
            </a:r>
            <a:br>
              <a:rPr lang="en-US" altLang="zh-CN" dirty="0"/>
            </a:br>
            <a:r>
              <a:rPr lang="en-US" altLang="zh-CN" dirty="0"/>
              <a:t>Bin Tang, Wenzhong Li, Sanglu Lu</a:t>
            </a:r>
          </a:p>
          <a:p>
            <a:r>
              <a:rPr lang="en-US" altLang="zh-CN" dirty="0"/>
              <a:t>National Key Laboratory for Novel Software Technology, Nanjing University</a:t>
            </a:r>
          </a:p>
          <a:p>
            <a:r>
              <a:rPr lang="en-US" altLang="zh-CN" dirty="0" err="1"/>
              <a:t>APNet</a:t>
            </a:r>
            <a:r>
              <a:rPr lang="en-US" altLang="zh-CN" dirty="0"/>
              <a:t> 2018, August 2</a:t>
            </a:r>
            <a:endParaRPr lang="zh-CN" altLang="en-US" dirty="0"/>
          </a:p>
        </p:txBody>
      </p:sp>
      <p:pic>
        <p:nvPicPr>
          <p:cNvPr id="4" name="Picture 6" descr="C:\Users\sophie\Desktop\电脑与生活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16700"/>
            <a:ext cx="12192000" cy="1168684"/>
          </a:xfrm>
          <a:prstGeom prst="rect">
            <a:avLst/>
          </a:prstGeom>
          <a:noFill/>
        </p:spPr>
      </p:pic>
      <p:pic>
        <p:nvPicPr>
          <p:cNvPr id="5" name="Picture 2" descr="C:\Users\sophie\Desktop\1630000062310412572284354256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8306" y="386731"/>
            <a:ext cx="798928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204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Resource Sharing Meets QoS Demand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21" y="2893470"/>
            <a:ext cx="114300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10" y="2893470"/>
            <a:ext cx="1143000" cy="1143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61877" y="4209398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 Engineers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49188" y="4209398"/>
            <a:ext cx="22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RNIC Driver Engineers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719930" y="1606577"/>
            <a:ext cx="3683894" cy="1363719"/>
          </a:xfrm>
          <a:custGeom>
            <a:avLst/>
            <a:gdLst>
              <a:gd name="connsiteX0" fmla="*/ 0 w 3683894"/>
              <a:gd name="connsiteY0" fmla="*/ 178679 h 1072055"/>
              <a:gd name="connsiteX1" fmla="*/ 178679 w 3683894"/>
              <a:gd name="connsiteY1" fmla="*/ 0 h 1072055"/>
              <a:gd name="connsiteX2" fmla="*/ 613982 w 3683894"/>
              <a:gd name="connsiteY2" fmla="*/ 0 h 1072055"/>
              <a:gd name="connsiteX3" fmla="*/ 613982 w 3683894"/>
              <a:gd name="connsiteY3" fmla="*/ 0 h 1072055"/>
              <a:gd name="connsiteX4" fmla="*/ 1534956 w 3683894"/>
              <a:gd name="connsiteY4" fmla="*/ 0 h 1072055"/>
              <a:gd name="connsiteX5" fmla="*/ 3505215 w 3683894"/>
              <a:gd name="connsiteY5" fmla="*/ 0 h 1072055"/>
              <a:gd name="connsiteX6" fmla="*/ 3683894 w 3683894"/>
              <a:gd name="connsiteY6" fmla="*/ 178679 h 1072055"/>
              <a:gd name="connsiteX7" fmla="*/ 3683894 w 3683894"/>
              <a:gd name="connsiteY7" fmla="*/ 625365 h 1072055"/>
              <a:gd name="connsiteX8" fmla="*/ 3683894 w 3683894"/>
              <a:gd name="connsiteY8" fmla="*/ 625365 h 1072055"/>
              <a:gd name="connsiteX9" fmla="*/ 3683894 w 3683894"/>
              <a:gd name="connsiteY9" fmla="*/ 893379 h 1072055"/>
              <a:gd name="connsiteX10" fmla="*/ 3683894 w 3683894"/>
              <a:gd name="connsiteY10" fmla="*/ 893376 h 1072055"/>
              <a:gd name="connsiteX11" fmla="*/ 3505215 w 3683894"/>
              <a:gd name="connsiteY11" fmla="*/ 1072055 h 1072055"/>
              <a:gd name="connsiteX12" fmla="*/ 1534956 w 3683894"/>
              <a:gd name="connsiteY12" fmla="*/ 1072055 h 1072055"/>
              <a:gd name="connsiteX13" fmla="*/ 1276653 w 3683894"/>
              <a:gd name="connsiteY13" fmla="*/ 1332189 h 1072055"/>
              <a:gd name="connsiteX14" fmla="*/ 613982 w 3683894"/>
              <a:gd name="connsiteY14" fmla="*/ 1072055 h 1072055"/>
              <a:gd name="connsiteX15" fmla="*/ 178679 w 3683894"/>
              <a:gd name="connsiteY15" fmla="*/ 1072055 h 1072055"/>
              <a:gd name="connsiteX16" fmla="*/ 0 w 3683894"/>
              <a:gd name="connsiteY16" fmla="*/ 893376 h 1072055"/>
              <a:gd name="connsiteX17" fmla="*/ 0 w 3683894"/>
              <a:gd name="connsiteY17" fmla="*/ 893379 h 1072055"/>
              <a:gd name="connsiteX18" fmla="*/ 0 w 3683894"/>
              <a:gd name="connsiteY18" fmla="*/ 625365 h 1072055"/>
              <a:gd name="connsiteX19" fmla="*/ 0 w 3683894"/>
              <a:gd name="connsiteY19" fmla="*/ 625365 h 1072055"/>
              <a:gd name="connsiteX20" fmla="*/ 0 w 3683894"/>
              <a:gd name="connsiteY20" fmla="*/ 178679 h 1072055"/>
              <a:gd name="connsiteX0" fmla="*/ 0 w 3683894"/>
              <a:gd name="connsiteY0" fmla="*/ 178679 h 1332189"/>
              <a:gd name="connsiteX1" fmla="*/ 178679 w 3683894"/>
              <a:gd name="connsiteY1" fmla="*/ 0 h 1332189"/>
              <a:gd name="connsiteX2" fmla="*/ 613982 w 3683894"/>
              <a:gd name="connsiteY2" fmla="*/ 0 h 1332189"/>
              <a:gd name="connsiteX3" fmla="*/ 613982 w 3683894"/>
              <a:gd name="connsiteY3" fmla="*/ 0 h 1332189"/>
              <a:gd name="connsiteX4" fmla="*/ 1534956 w 3683894"/>
              <a:gd name="connsiteY4" fmla="*/ 0 h 1332189"/>
              <a:gd name="connsiteX5" fmla="*/ 3505215 w 3683894"/>
              <a:gd name="connsiteY5" fmla="*/ 0 h 1332189"/>
              <a:gd name="connsiteX6" fmla="*/ 3683894 w 3683894"/>
              <a:gd name="connsiteY6" fmla="*/ 178679 h 1332189"/>
              <a:gd name="connsiteX7" fmla="*/ 3683894 w 3683894"/>
              <a:gd name="connsiteY7" fmla="*/ 625365 h 1332189"/>
              <a:gd name="connsiteX8" fmla="*/ 3683894 w 3683894"/>
              <a:gd name="connsiteY8" fmla="*/ 625365 h 1332189"/>
              <a:gd name="connsiteX9" fmla="*/ 3683894 w 3683894"/>
              <a:gd name="connsiteY9" fmla="*/ 893379 h 1332189"/>
              <a:gd name="connsiteX10" fmla="*/ 3683894 w 3683894"/>
              <a:gd name="connsiteY10" fmla="*/ 893376 h 1332189"/>
              <a:gd name="connsiteX11" fmla="*/ 3505215 w 3683894"/>
              <a:gd name="connsiteY11" fmla="*/ 1072055 h 1332189"/>
              <a:gd name="connsiteX12" fmla="*/ 1061990 w 3683894"/>
              <a:gd name="connsiteY12" fmla="*/ 1072055 h 1332189"/>
              <a:gd name="connsiteX13" fmla="*/ 1276653 w 3683894"/>
              <a:gd name="connsiteY13" fmla="*/ 1332189 h 1332189"/>
              <a:gd name="connsiteX14" fmla="*/ 613982 w 3683894"/>
              <a:gd name="connsiteY14" fmla="*/ 1072055 h 1332189"/>
              <a:gd name="connsiteX15" fmla="*/ 178679 w 3683894"/>
              <a:gd name="connsiteY15" fmla="*/ 1072055 h 1332189"/>
              <a:gd name="connsiteX16" fmla="*/ 0 w 3683894"/>
              <a:gd name="connsiteY16" fmla="*/ 893376 h 1332189"/>
              <a:gd name="connsiteX17" fmla="*/ 0 w 3683894"/>
              <a:gd name="connsiteY17" fmla="*/ 893379 h 1332189"/>
              <a:gd name="connsiteX18" fmla="*/ 0 w 3683894"/>
              <a:gd name="connsiteY18" fmla="*/ 625365 h 1332189"/>
              <a:gd name="connsiteX19" fmla="*/ 0 w 3683894"/>
              <a:gd name="connsiteY19" fmla="*/ 625365 h 1332189"/>
              <a:gd name="connsiteX20" fmla="*/ 0 w 3683894"/>
              <a:gd name="connsiteY20" fmla="*/ 178679 h 1332189"/>
              <a:gd name="connsiteX0" fmla="*/ 0 w 3683894"/>
              <a:gd name="connsiteY0" fmla="*/ 178679 h 1332189"/>
              <a:gd name="connsiteX1" fmla="*/ 178679 w 3683894"/>
              <a:gd name="connsiteY1" fmla="*/ 0 h 1332189"/>
              <a:gd name="connsiteX2" fmla="*/ 613982 w 3683894"/>
              <a:gd name="connsiteY2" fmla="*/ 0 h 1332189"/>
              <a:gd name="connsiteX3" fmla="*/ 613982 w 3683894"/>
              <a:gd name="connsiteY3" fmla="*/ 0 h 1332189"/>
              <a:gd name="connsiteX4" fmla="*/ 1534956 w 3683894"/>
              <a:gd name="connsiteY4" fmla="*/ 0 h 1332189"/>
              <a:gd name="connsiteX5" fmla="*/ 3505215 w 3683894"/>
              <a:gd name="connsiteY5" fmla="*/ 0 h 1332189"/>
              <a:gd name="connsiteX6" fmla="*/ 3683894 w 3683894"/>
              <a:gd name="connsiteY6" fmla="*/ 178679 h 1332189"/>
              <a:gd name="connsiteX7" fmla="*/ 3683894 w 3683894"/>
              <a:gd name="connsiteY7" fmla="*/ 625365 h 1332189"/>
              <a:gd name="connsiteX8" fmla="*/ 3683894 w 3683894"/>
              <a:gd name="connsiteY8" fmla="*/ 625365 h 1332189"/>
              <a:gd name="connsiteX9" fmla="*/ 3683894 w 3683894"/>
              <a:gd name="connsiteY9" fmla="*/ 893379 h 1332189"/>
              <a:gd name="connsiteX10" fmla="*/ 3683894 w 3683894"/>
              <a:gd name="connsiteY10" fmla="*/ 893376 h 1332189"/>
              <a:gd name="connsiteX11" fmla="*/ 3505215 w 3683894"/>
              <a:gd name="connsiteY11" fmla="*/ 1072055 h 1332189"/>
              <a:gd name="connsiteX12" fmla="*/ 1834500 w 3683894"/>
              <a:gd name="connsiteY12" fmla="*/ 1103586 h 1332189"/>
              <a:gd name="connsiteX13" fmla="*/ 1276653 w 3683894"/>
              <a:gd name="connsiteY13" fmla="*/ 1332189 h 1332189"/>
              <a:gd name="connsiteX14" fmla="*/ 613982 w 3683894"/>
              <a:gd name="connsiteY14" fmla="*/ 1072055 h 1332189"/>
              <a:gd name="connsiteX15" fmla="*/ 178679 w 3683894"/>
              <a:gd name="connsiteY15" fmla="*/ 1072055 h 1332189"/>
              <a:gd name="connsiteX16" fmla="*/ 0 w 3683894"/>
              <a:gd name="connsiteY16" fmla="*/ 893376 h 1332189"/>
              <a:gd name="connsiteX17" fmla="*/ 0 w 3683894"/>
              <a:gd name="connsiteY17" fmla="*/ 893379 h 1332189"/>
              <a:gd name="connsiteX18" fmla="*/ 0 w 3683894"/>
              <a:gd name="connsiteY18" fmla="*/ 625365 h 1332189"/>
              <a:gd name="connsiteX19" fmla="*/ 0 w 3683894"/>
              <a:gd name="connsiteY19" fmla="*/ 625365 h 1332189"/>
              <a:gd name="connsiteX20" fmla="*/ 0 w 3683894"/>
              <a:gd name="connsiteY20" fmla="*/ 178679 h 1332189"/>
              <a:gd name="connsiteX0" fmla="*/ 0 w 3683894"/>
              <a:gd name="connsiteY0" fmla="*/ 178679 h 1332189"/>
              <a:gd name="connsiteX1" fmla="*/ 178679 w 3683894"/>
              <a:gd name="connsiteY1" fmla="*/ 0 h 1332189"/>
              <a:gd name="connsiteX2" fmla="*/ 613982 w 3683894"/>
              <a:gd name="connsiteY2" fmla="*/ 0 h 1332189"/>
              <a:gd name="connsiteX3" fmla="*/ 613982 w 3683894"/>
              <a:gd name="connsiteY3" fmla="*/ 0 h 1332189"/>
              <a:gd name="connsiteX4" fmla="*/ 1534956 w 3683894"/>
              <a:gd name="connsiteY4" fmla="*/ 0 h 1332189"/>
              <a:gd name="connsiteX5" fmla="*/ 3505215 w 3683894"/>
              <a:gd name="connsiteY5" fmla="*/ 0 h 1332189"/>
              <a:gd name="connsiteX6" fmla="*/ 3683894 w 3683894"/>
              <a:gd name="connsiteY6" fmla="*/ 178679 h 1332189"/>
              <a:gd name="connsiteX7" fmla="*/ 3683894 w 3683894"/>
              <a:gd name="connsiteY7" fmla="*/ 625365 h 1332189"/>
              <a:gd name="connsiteX8" fmla="*/ 3683894 w 3683894"/>
              <a:gd name="connsiteY8" fmla="*/ 625365 h 1332189"/>
              <a:gd name="connsiteX9" fmla="*/ 3683894 w 3683894"/>
              <a:gd name="connsiteY9" fmla="*/ 893379 h 1332189"/>
              <a:gd name="connsiteX10" fmla="*/ 3683894 w 3683894"/>
              <a:gd name="connsiteY10" fmla="*/ 893376 h 1332189"/>
              <a:gd name="connsiteX11" fmla="*/ 3505215 w 3683894"/>
              <a:gd name="connsiteY11" fmla="*/ 1072055 h 1332189"/>
              <a:gd name="connsiteX12" fmla="*/ 1834500 w 3683894"/>
              <a:gd name="connsiteY12" fmla="*/ 1103586 h 1332189"/>
              <a:gd name="connsiteX13" fmla="*/ 1276653 w 3683894"/>
              <a:gd name="connsiteY13" fmla="*/ 1332189 h 1332189"/>
              <a:gd name="connsiteX14" fmla="*/ 1544147 w 3683894"/>
              <a:gd name="connsiteY14" fmla="*/ 1056289 h 1332189"/>
              <a:gd name="connsiteX15" fmla="*/ 178679 w 3683894"/>
              <a:gd name="connsiteY15" fmla="*/ 1072055 h 1332189"/>
              <a:gd name="connsiteX16" fmla="*/ 0 w 3683894"/>
              <a:gd name="connsiteY16" fmla="*/ 893376 h 1332189"/>
              <a:gd name="connsiteX17" fmla="*/ 0 w 3683894"/>
              <a:gd name="connsiteY17" fmla="*/ 893379 h 1332189"/>
              <a:gd name="connsiteX18" fmla="*/ 0 w 3683894"/>
              <a:gd name="connsiteY18" fmla="*/ 625365 h 1332189"/>
              <a:gd name="connsiteX19" fmla="*/ 0 w 3683894"/>
              <a:gd name="connsiteY19" fmla="*/ 625365 h 1332189"/>
              <a:gd name="connsiteX20" fmla="*/ 0 w 3683894"/>
              <a:gd name="connsiteY20" fmla="*/ 178679 h 1332189"/>
              <a:gd name="connsiteX0" fmla="*/ 0 w 3683894"/>
              <a:gd name="connsiteY0" fmla="*/ 178679 h 1379485"/>
              <a:gd name="connsiteX1" fmla="*/ 178679 w 3683894"/>
              <a:gd name="connsiteY1" fmla="*/ 0 h 1379485"/>
              <a:gd name="connsiteX2" fmla="*/ 613982 w 3683894"/>
              <a:gd name="connsiteY2" fmla="*/ 0 h 1379485"/>
              <a:gd name="connsiteX3" fmla="*/ 613982 w 3683894"/>
              <a:gd name="connsiteY3" fmla="*/ 0 h 1379485"/>
              <a:gd name="connsiteX4" fmla="*/ 1534956 w 3683894"/>
              <a:gd name="connsiteY4" fmla="*/ 0 h 1379485"/>
              <a:gd name="connsiteX5" fmla="*/ 3505215 w 3683894"/>
              <a:gd name="connsiteY5" fmla="*/ 0 h 1379485"/>
              <a:gd name="connsiteX6" fmla="*/ 3683894 w 3683894"/>
              <a:gd name="connsiteY6" fmla="*/ 178679 h 1379485"/>
              <a:gd name="connsiteX7" fmla="*/ 3683894 w 3683894"/>
              <a:gd name="connsiteY7" fmla="*/ 625365 h 1379485"/>
              <a:gd name="connsiteX8" fmla="*/ 3683894 w 3683894"/>
              <a:gd name="connsiteY8" fmla="*/ 625365 h 1379485"/>
              <a:gd name="connsiteX9" fmla="*/ 3683894 w 3683894"/>
              <a:gd name="connsiteY9" fmla="*/ 893379 h 1379485"/>
              <a:gd name="connsiteX10" fmla="*/ 3683894 w 3683894"/>
              <a:gd name="connsiteY10" fmla="*/ 893376 h 1379485"/>
              <a:gd name="connsiteX11" fmla="*/ 3505215 w 3683894"/>
              <a:gd name="connsiteY11" fmla="*/ 1072055 h 1379485"/>
              <a:gd name="connsiteX12" fmla="*/ 1834500 w 3683894"/>
              <a:gd name="connsiteY12" fmla="*/ 1103586 h 1379485"/>
              <a:gd name="connsiteX13" fmla="*/ 1986101 w 3683894"/>
              <a:gd name="connsiteY13" fmla="*/ 1379485 h 1379485"/>
              <a:gd name="connsiteX14" fmla="*/ 1544147 w 3683894"/>
              <a:gd name="connsiteY14" fmla="*/ 1056289 h 1379485"/>
              <a:gd name="connsiteX15" fmla="*/ 178679 w 3683894"/>
              <a:gd name="connsiteY15" fmla="*/ 1072055 h 1379485"/>
              <a:gd name="connsiteX16" fmla="*/ 0 w 3683894"/>
              <a:gd name="connsiteY16" fmla="*/ 893376 h 1379485"/>
              <a:gd name="connsiteX17" fmla="*/ 0 w 3683894"/>
              <a:gd name="connsiteY17" fmla="*/ 893379 h 1379485"/>
              <a:gd name="connsiteX18" fmla="*/ 0 w 3683894"/>
              <a:gd name="connsiteY18" fmla="*/ 625365 h 1379485"/>
              <a:gd name="connsiteX19" fmla="*/ 0 w 3683894"/>
              <a:gd name="connsiteY19" fmla="*/ 625365 h 1379485"/>
              <a:gd name="connsiteX20" fmla="*/ 0 w 3683894"/>
              <a:gd name="connsiteY20" fmla="*/ 178679 h 1379485"/>
              <a:gd name="connsiteX0" fmla="*/ 0 w 3683894"/>
              <a:gd name="connsiteY0" fmla="*/ 178679 h 1379485"/>
              <a:gd name="connsiteX1" fmla="*/ 178679 w 3683894"/>
              <a:gd name="connsiteY1" fmla="*/ 0 h 1379485"/>
              <a:gd name="connsiteX2" fmla="*/ 613982 w 3683894"/>
              <a:gd name="connsiteY2" fmla="*/ 0 h 1379485"/>
              <a:gd name="connsiteX3" fmla="*/ 613982 w 3683894"/>
              <a:gd name="connsiteY3" fmla="*/ 0 h 1379485"/>
              <a:gd name="connsiteX4" fmla="*/ 1534956 w 3683894"/>
              <a:gd name="connsiteY4" fmla="*/ 0 h 1379485"/>
              <a:gd name="connsiteX5" fmla="*/ 3505215 w 3683894"/>
              <a:gd name="connsiteY5" fmla="*/ 0 h 1379485"/>
              <a:gd name="connsiteX6" fmla="*/ 3683894 w 3683894"/>
              <a:gd name="connsiteY6" fmla="*/ 178679 h 1379485"/>
              <a:gd name="connsiteX7" fmla="*/ 3683894 w 3683894"/>
              <a:gd name="connsiteY7" fmla="*/ 625365 h 1379485"/>
              <a:gd name="connsiteX8" fmla="*/ 3683894 w 3683894"/>
              <a:gd name="connsiteY8" fmla="*/ 625365 h 1379485"/>
              <a:gd name="connsiteX9" fmla="*/ 3683894 w 3683894"/>
              <a:gd name="connsiteY9" fmla="*/ 893379 h 1379485"/>
              <a:gd name="connsiteX10" fmla="*/ 3683894 w 3683894"/>
              <a:gd name="connsiteY10" fmla="*/ 893376 h 1379485"/>
              <a:gd name="connsiteX11" fmla="*/ 3505215 w 3683894"/>
              <a:gd name="connsiteY11" fmla="*/ 1072055 h 1379485"/>
              <a:gd name="connsiteX12" fmla="*/ 1834500 w 3683894"/>
              <a:gd name="connsiteY12" fmla="*/ 1103586 h 1379485"/>
              <a:gd name="connsiteX13" fmla="*/ 1986101 w 3683894"/>
              <a:gd name="connsiteY13" fmla="*/ 1379485 h 1379485"/>
              <a:gd name="connsiteX14" fmla="*/ 1481085 w 3683894"/>
              <a:gd name="connsiteY14" fmla="*/ 1072054 h 1379485"/>
              <a:gd name="connsiteX15" fmla="*/ 178679 w 3683894"/>
              <a:gd name="connsiteY15" fmla="*/ 1072055 h 1379485"/>
              <a:gd name="connsiteX16" fmla="*/ 0 w 3683894"/>
              <a:gd name="connsiteY16" fmla="*/ 893376 h 1379485"/>
              <a:gd name="connsiteX17" fmla="*/ 0 w 3683894"/>
              <a:gd name="connsiteY17" fmla="*/ 893379 h 1379485"/>
              <a:gd name="connsiteX18" fmla="*/ 0 w 3683894"/>
              <a:gd name="connsiteY18" fmla="*/ 625365 h 1379485"/>
              <a:gd name="connsiteX19" fmla="*/ 0 w 3683894"/>
              <a:gd name="connsiteY19" fmla="*/ 625365 h 1379485"/>
              <a:gd name="connsiteX20" fmla="*/ 0 w 3683894"/>
              <a:gd name="connsiteY20" fmla="*/ 178679 h 1379485"/>
              <a:gd name="connsiteX0" fmla="*/ 0 w 3683894"/>
              <a:gd name="connsiteY0" fmla="*/ 178679 h 1379485"/>
              <a:gd name="connsiteX1" fmla="*/ 178679 w 3683894"/>
              <a:gd name="connsiteY1" fmla="*/ 0 h 1379485"/>
              <a:gd name="connsiteX2" fmla="*/ 613982 w 3683894"/>
              <a:gd name="connsiteY2" fmla="*/ 0 h 1379485"/>
              <a:gd name="connsiteX3" fmla="*/ 613982 w 3683894"/>
              <a:gd name="connsiteY3" fmla="*/ 0 h 1379485"/>
              <a:gd name="connsiteX4" fmla="*/ 1534956 w 3683894"/>
              <a:gd name="connsiteY4" fmla="*/ 0 h 1379485"/>
              <a:gd name="connsiteX5" fmla="*/ 3505215 w 3683894"/>
              <a:gd name="connsiteY5" fmla="*/ 0 h 1379485"/>
              <a:gd name="connsiteX6" fmla="*/ 3683894 w 3683894"/>
              <a:gd name="connsiteY6" fmla="*/ 178679 h 1379485"/>
              <a:gd name="connsiteX7" fmla="*/ 3683894 w 3683894"/>
              <a:gd name="connsiteY7" fmla="*/ 625365 h 1379485"/>
              <a:gd name="connsiteX8" fmla="*/ 3683894 w 3683894"/>
              <a:gd name="connsiteY8" fmla="*/ 625365 h 1379485"/>
              <a:gd name="connsiteX9" fmla="*/ 3683894 w 3683894"/>
              <a:gd name="connsiteY9" fmla="*/ 893379 h 1379485"/>
              <a:gd name="connsiteX10" fmla="*/ 3683894 w 3683894"/>
              <a:gd name="connsiteY10" fmla="*/ 893376 h 1379485"/>
              <a:gd name="connsiteX11" fmla="*/ 3505215 w 3683894"/>
              <a:gd name="connsiteY11" fmla="*/ 1072055 h 1379485"/>
              <a:gd name="connsiteX12" fmla="*/ 1834500 w 3683894"/>
              <a:gd name="connsiteY12" fmla="*/ 1072055 h 1379485"/>
              <a:gd name="connsiteX13" fmla="*/ 1986101 w 3683894"/>
              <a:gd name="connsiteY13" fmla="*/ 1379485 h 1379485"/>
              <a:gd name="connsiteX14" fmla="*/ 1481085 w 3683894"/>
              <a:gd name="connsiteY14" fmla="*/ 1072054 h 1379485"/>
              <a:gd name="connsiteX15" fmla="*/ 178679 w 3683894"/>
              <a:gd name="connsiteY15" fmla="*/ 1072055 h 1379485"/>
              <a:gd name="connsiteX16" fmla="*/ 0 w 3683894"/>
              <a:gd name="connsiteY16" fmla="*/ 893376 h 1379485"/>
              <a:gd name="connsiteX17" fmla="*/ 0 w 3683894"/>
              <a:gd name="connsiteY17" fmla="*/ 893379 h 1379485"/>
              <a:gd name="connsiteX18" fmla="*/ 0 w 3683894"/>
              <a:gd name="connsiteY18" fmla="*/ 625365 h 1379485"/>
              <a:gd name="connsiteX19" fmla="*/ 0 w 3683894"/>
              <a:gd name="connsiteY19" fmla="*/ 625365 h 1379485"/>
              <a:gd name="connsiteX20" fmla="*/ 0 w 3683894"/>
              <a:gd name="connsiteY20" fmla="*/ 178679 h 1379485"/>
              <a:gd name="connsiteX0" fmla="*/ 0 w 3683894"/>
              <a:gd name="connsiteY0" fmla="*/ 178679 h 1379485"/>
              <a:gd name="connsiteX1" fmla="*/ 178679 w 3683894"/>
              <a:gd name="connsiteY1" fmla="*/ 0 h 1379485"/>
              <a:gd name="connsiteX2" fmla="*/ 613982 w 3683894"/>
              <a:gd name="connsiteY2" fmla="*/ 0 h 1379485"/>
              <a:gd name="connsiteX3" fmla="*/ 613982 w 3683894"/>
              <a:gd name="connsiteY3" fmla="*/ 0 h 1379485"/>
              <a:gd name="connsiteX4" fmla="*/ 1534956 w 3683894"/>
              <a:gd name="connsiteY4" fmla="*/ 0 h 1379485"/>
              <a:gd name="connsiteX5" fmla="*/ 3505215 w 3683894"/>
              <a:gd name="connsiteY5" fmla="*/ 0 h 1379485"/>
              <a:gd name="connsiteX6" fmla="*/ 3683894 w 3683894"/>
              <a:gd name="connsiteY6" fmla="*/ 178679 h 1379485"/>
              <a:gd name="connsiteX7" fmla="*/ 3683894 w 3683894"/>
              <a:gd name="connsiteY7" fmla="*/ 625365 h 1379485"/>
              <a:gd name="connsiteX8" fmla="*/ 3683894 w 3683894"/>
              <a:gd name="connsiteY8" fmla="*/ 625365 h 1379485"/>
              <a:gd name="connsiteX9" fmla="*/ 3683894 w 3683894"/>
              <a:gd name="connsiteY9" fmla="*/ 893379 h 1379485"/>
              <a:gd name="connsiteX10" fmla="*/ 3683894 w 3683894"/>
              <a:gd name="connsiteY10" fmla="*/ 893376 h 1379485"/>
              <a:gd name="connsiteX11" fmla="*/ 3505215 w 3683894"/>
              <a:gd name="connsiteY11" fmla="*/ 1072055 h 1379485"/>
              <a:gd name="connsiteX12" fmla="*/ 3079976 w 3683894"/>
              <a:gd name="connsiteY12" fmla="*/ 1072055 h 1379485"/>
              <a:gd name="connsiteX13" fmla="*/ 1986101 w 3683894"/>
              <a:gd name="connsiteY13" fmla="*/ 1379485 h 1379485"/>
              <a:gd name="connsiteX14" fmla="*/ 1481085 w 3683894"/>
              <a:gd name="connsiteY14" fmla="*/ 1072054 h 1379485"/>
              <a:gd name="connsiteX15" fmla="*/ 178679 w 3683894"/>
              <a:gd name="connsiteY15" fmla="*/ 1072055 h 1379485"/>
              <a:gd name="connsiteX16" fmla="*/ 0 w 3683894"/>
              <a:gd name="connsiteY16" fmla="*/ 893376 h 1379485"/>
              <a:gd name="connsiteX17" fmla="*/ 0 w 3683894"/>
              <a:gd name="connsiteY17" fmla="*/ 893379 h 1379485"/>
              <a:gd name="connsiteX18" fmla="*/ 0 w 3683894"/>
              <a:gd name="connsiteY18" fmla="*/ 625365 h 1379485"/>
              <a:gd name="connsiteX19" fmla="*/ 0 w 3683894"/>
              <a:gd name="connsiteY19" fmla="*/ 625365 h 1379485"/>
              <a:gd name="connsiteX20" fmla="*/ 0 w 3683894"/>
              <a:gd name="connsiteY20" fmla="*/ 178679 h 1379485"/>
              <a:gd name="connsiteX0" fmla="*/ 0 w 3683894"/>
              <a:gd name="connsiteY0" fmla="*/ 178679 h 1379485"/>
              <a:gd name="connsiteX1" fmla="*/ 178679 w 3683894"/>
              <a:gd name="connsiteY1" fmla="*/ 0 h 1379485"/>
              <a:gd name="connsiteX2" fmla="*/ 613982 w 3683894"/>
              <a:gd name="connsiteY2" fmla="*/ 0 h 1379485"/>
              <a:gd name="connsiteX3" fmla="*/ 613982 w 3683894"/>
              <a:gd name="connsiteY3" fmla="*/ 0 h 1379485"/>
              <a:gd name="connsiteX4" fmla="*/ 1534956 w 3683894"/>
              <a:gd name="connsiteY4" fmla="*/ 0 h 1379485"/>
              <a:gd name="connsiteX5" fmla="*/ 3505215 w 3683894"/>
              <a:gd name="connsiteY5" fmla="*/ 0 h 1379485"/>
              <a:gd name="connsiteX6" fmla="*/ 3683894 w 3683894"/>
              <a:gd name="connsiteY6" fmla="*/ 178679 h 1379485"/>
              <a:gd name="connsiteX7" fmla="*/ 3683894 w 3683894"/>
              <a:gd name="connsiteY7" fmla="*/ 625365 h 1379485"/>
              <a:gd name="connsiteX8" fmla="*/ 3683894 w 3683894"/>
              <a:gd name="connsiteY8" fmla="*/ 625365 h 1379485"/>
              <a:gd name="connsiteX9" fmla="*/ 3683894 w 3683894"/>
              <a:gd name="connsiteY9" fmla="*/ 893379 h 1379485"/>
              <a:gd name="connsiteX10" fmla="*/ 3683894 w 3683894"/>
              <a:gd name="connsiteY10" fmla="*/ 893376 h 1379485"/>
              <a:gd name="connsiteX11" fmla="*/ 3505215 w 3683894"/>
              <a:gd name="connsiteY11" fmla="*/ 1072055 h 1379485"/>
              <a:gd name="connsiteX12" fmla="*/ 3079976 w 3683894"/>
              <a:gd name="connsiteY12" fmla="*/ 1072055 h 1379485"/>
              <a:gd name="connsiteX13" fmla="*/ 1986101 w 3683894"/>
              <a:gd name="connsiteY13" fmla="*/ 1379485 h 1379485"/>
              <a:gd name="connsiteX14" fmla="*/ 2773857 w 3683894"/>
              <a:gd name="connsiteY14" fmla="*/ 1056288 h 1379485"/>
              <a:gd name="connsiteX15" fmla="*/ 178679 w 3683894"/>
              <a:gd name="connsiteY15" fmla="*/ 1072055 h 1379485"/>
              <a:gd name="connsiteX16" fmla="*/ 0 w 3683894"/>
              <a:gd name="connsiteY16" fmla="*/ 893376 h 1379485"/>
              <a:gd name="connsiteX17" fmla="*/ 0 w 3683894"/>
              <a:gd name="connsiteY17" fmla="*/ 893379 h 1379485"/>
              <a:gd name="connsiteX18" fmla="*/ 0 w 3683894"/>
              <a:gd name="connsiteY18" fmla="*/ 625365 h 1379485"/>
              <a:gd name="connsiteX19" fmla="*/ 0 w 3683894"/>
              <a:gd name="connsiteY19" fmla="*/ 625365 h 1379485"/>
              <a:gd name="connsiteX20" fmla="*/ 0 w 3683894"/>
              <a:gd name="connsiteY20" fmla="*/ 178679 h 1379485"/>
              <a:gd name="connsiteX0" fmla="*/ 0 w 3683894"/>
              <a:gd name="connsiteY0" fmla="*/ 178679 h 1363719"/>
              <a:gd name="connsiteX1" fmla="*/ 178679 w 3683894"/>
              <a:gd name="connsiteY1" fmla="*/ 0 h 1363719"/>
              <a:gd name="connsiteX2" fmla="*/ 613982 w 3683894"/>
              <a:gd name="connsiteY2" fmla="*/ 0 h 1363719"/>
              <a:gd name="connsiteX3" fmla="*/ 613982 w 3683894"/>
              <a:gd name="connsiteY3" fmla="*/ 0 h 1363719"/>
              <a:gd name="connsiteX4" fmla="*/ 1534956 w 3683894"/>
              <a:gd name="connsiteY4" fmla="*/ 0 h 1363719"/>
              <a:gd name="connsiteX5" fmla="*/ 3505215 w 3683894"/>
              <a:gd name="connsiteY5" fmla="*/ 0 h 1363719"/>
              <a:gd name="connsiteX6" fmla="*/ 3683894 w 3683894"/>
              <a:gd name="connsiteY6" fmla="*/ 178679 h 1363719"/>
              <a:gd name="connsiteX7" fmla="*/ 3683894 w 3683894"/>
              <a:gd name="connsiteY7" fmla="*/ 625365 h 1363719"/>
              <a:gd name="connsiteX8" fmla="*/ 3683894 w 3683894"/>
              <a:gd name="connsiteY8" fmla="*/ 625365 h 1363719"/>
              <a:gd name="connsiteX9" fmla="*/ 3683894 w 3683894"/>
              <a:gd name="connsiteY9" fmla="*/ 893379 h 1363719"/>
              <a:gd name="connsiteX10" fmla="*/ 3683894 w 3683894"/>
              <a:gd name="connsiteY10" fmla="*/ 893376 h 1363719"/>
              <a:gd name="connsiteX11" fmla="*/ 3505215 w 3683894"/>
              <a:gd name="connsiteY11" fmla="*/ 1072055 h 1363719"/>
              <a:gd name="connsiteX12" fmla="*/ 3079976 w 3683894"/>
              <a:gd name="connsiteY12" fmla="*/ 1072055 h 1363719"/>
              <a:gd name="connsiteX13" fmla="*/ 3263108 w 3683894"/>
              <a:gd name="connsiteY13" fmla="*/ 1363719 h 1363719"/>
              <a:gd name="connsiteX14" fmla="*/ 2773857 w 3683894"/>
              <a:gd name="connsiteY14" fmla="*/ 1056288 h 1363719"/>
              <a:gd name="connsiteX15" fmla="*/ 178679 w 3683894"/>
              <a:gd name="connsiteY15" fmla="*/ 1072055 h 1363719"/>
              <a:gd name="connsiteX16" fmla="*/ 0 w 3683894"/>
              <a:gd name="connsiteY16" fmla="*/ 893376 h 1363719"/>
              <a:gd name="connsiteX17" fmla="*/ 0 w 3683894"/>
              <a:gd name="connsiteY17" fmla="*/ 893379 h 1363719"/>
              <a:gd name="connsiteX18" fmla="*/ 0 w 3683894"/>
              <a:gd name="connsiteY18" fmla="*/ 625365 h 1363719"/>
              <a:gd name="connsiteX19" fmla="*/ 0 w 3683894"/>
              <a:gd name="connsiteY19" fmla="*/ 625365 h 1363719"/>
              <a:gd name="connsiteX20" fmla="*/ 0 w 3683894"/>
              <a:gd name="connsiteY20" fmla="*/ 178679 h 1363719"/>
              <a:gd name="connsiteX0" fmla="*/ 0 w 3683894"/>
              <a:gd name="connsiteY0" fmla="*/ 178679 h 1363719"/>
              <a:gd name="connsiteX1" fmla="*/ 178679 w 3683894"/>
              <a:gd name="connsiteY1" fmla="*/ 0 h 1363719"/>
              <a:gd name="connsiteX2" fmla="*/ 613982 w 3683894"/>
              <a:gd name="connsiteY2" fmla="*/ 0 h 1363719"/>
              <a:gd name="connsiteX3" fmla="*/ 613982 w 3683894"/>
              <a:gd name="connsiteY3" fmla="*/ 0 h 1363719"/>
              <a:gd name="connsiteX4" fmla="*/ 1534956 w 3683894"/>
              <a:gd name="connsiteY4" fmla="*/ 0 h 1363719"/>
              <a:gd name="connsiteX5" fmla="*/ 3505215 w 3683894"/>
              <a:gd name="connsiteY5" fmla="*/ 0 h 1363719"/>
              <a:gd name="connsiteX6" fmla="*/ 3683894 w 3683894"/>
              <a:gd name="connsiteY6" fmla="*/ 178679 h 1363719"/>
              <a:gd name="connsiteX7" fmla="*/ 3683894 w 3683894"/>
              <a:gd name="connsiteY7" fmla="*/ 625365 h 1363719"/>
              <a:gd name="connsiteX8" fmla="*/ 3683894 w 3683894"/>
              <a:gd name="connsiteY8" fmla="*/ 625365 h 1363719"/>
              <a:gd name="connsiteX9" fmla="*/ 3683894 w 3683894"/>
              <a:gd name="connsiteY9" fmla="*/ 893379 h 1363719"/>
              <a:gd name="connsiteX10" fmla="*/ 3683894 w 3683894"/>
              <a:gd name="connsiteY10" fmla="*/ 893376 h 1363719"/>
              <a:gd name="connsiteX11" fmla="*/ 3505215 w 3683894"/>
              <a:gd name="connsiteY11" fmla="*/ 1072055 h 1363719"/>
              <a:gd name="connsiteX12" fmla="*/ 3079976 w 3683894"/>
              <a:gd name="connsiteY12" fmla="*/ 1072055 h 1363719"/>
              <a:gd name="connsiteX13" fmla="*/ 3263108 w 3683894"/>
              <a:gd name="connsiteY13" fmla="*/ 1363719 h 1363719"/>
              <a:gd name="connsiteX14" fmla="*/ 2600436 w 3683894"/>
              <a:gd name="connsiteY14" fmla="*/ 1056288 h 1363719"/>
              <a:gd name="connsiteX15" fmla="*/ 178679 w 3683894"/>
              <a:gd name="connsiteY15" fmla="*/ 1072055 h 1363719"/>
              <a:gd name="connsiteX16" fmla="*/ 0 w 3683894"/>
              <a:gd name="connsiteY16" fmla="*/ 893376 h 1363719"/>
              <a:gd name="connsiteX17" fmla="*/ 0 w 3683894"/>
              <a:gd name="connsiteY17" fmla="*/ 893379 h 1363719"/>
              <a:gd name="connsiteX18" fmla="*/ 0 w 3683894"/>
              <a:gd name="connsiteY18" fmla="*/ 625365 h 1363719"/>
              <a:gd name="connsiteX19" fmla="*/ 0 w 3683894"/>
              <a:gd name="connsiteY19" fmla="*/ 625365 h 1363719"/>
              <a:gd name="connsiteX20" fmla="*/ 0 w 3683894"/>
              <a:gd name="connsiteY20" fmla="*/ 178679 h 136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83894" h="1363719">
                <a:moveTo>
                  <a:pt x="0" y="178679"/>
                </a:moveTo>
                <a:cubicBezTo>
                  <a:pt x="0" y="79997"/>
                  <a:pt x="79997" y="0"/>
                  <a:pt x="178679" y="0"/>
                </a:cubicBezTo>
                <a:lnTo>
                  <a:pt x="613982" y="0"/>
                </a:lnTo>
                <a:lnTo>
                  <a:pt x="613982" y="0"/>
                </a:lnTo>
                <a:lnTo>
                  <a:pt x="1534956" y="0"/>
                </a:lnTo>
                <a:lnTo>
                  <a:pt x="3505215" y="0"/>
                </a:lnTo>
                <a:cubicBezTo>
                  <a:pt x="3603897" y="0"/>
                  <a:pt x="3683894" y="79997"/>
                  <a:pt x="3683894" y="178679"/>
                </a:cubicBezTo>
                <a:lnTo>
                  <a:pt x="3683894" y="625365"/>
                </a:lnTo>
                <a:lnTo>
                  <a:pt x="3683894" y="625365"/>
                </a:lnTo>
                <a:lnTo>
                  <a:pt x="3683894" y="893379"/>
                </a:lnTo>
                <a:lnTo>
                  <a:pt x="3683894" y="893376"/>
                </a:lnTo>
                <a:cubicBezTo>
                  <a:pt x="3683894" y="992058"/>
                  <a:pt x="3603897" y="1072055"/>
                  <a:pt x="3505215" y="1072055"/>
                </a:cubicBezTo>
                <a:lnTo>
                  <a:pt x="3079976" y="1072055"/>
                </a:lnTo>
                <a:lnTo>
                  <a:pt x="3263108" y="1363719"/>
                </a:lnTo>
                <a:lnTo>
                  <a:pt x="2600436" y="1056288"/>
                </a:lnTo>
                <a:lnTo>
                  <a:pt x="178679" y="1072055"/>
                </a:lnTo>
                <a:cubicBezTo>
                  <a:pt x="79997" y="1072055"/>
                  <a:pt x="0" y="992058"/>
                  <a:pt x="0" y="893376"/>
                </a:cubicBezTo>
                <a:lnTo>
                  <a:pt x="0" y="893379"/>
                </a:lnTo>
                <a:lnTo>
                  <a:pt x="0" y="625365"/>
                </a:lnTo>
                <a:lnTo>
                  <a:pt x="0" y="625365"/>
                </a:lnTo>
                <a:lnTo>
                  <a:pt x="0" y="178679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Low-level engineers must guarantee effective QoS for our applications.</a:t>
            </a:r>
          </a:p>
          <a:p>
            <a:pPr algn="ctr"/>
            <a:endParaRPr lang="zh-CN" altLang="en-US" dirty="0"/>
          </a:p>
        </p:txBody>
      </p:sp>
      <p:sp>
        <p:nvSpPr>
          <p:cNvPr id="10" name="圆角矩形标注 8"/>
          <p:cNvSpPr/>
          <p:nvPr/>
        </p:nvSpPr>
        <p:spPr>
          <a:xfrm>
            <a:off x="7898506" y="1598449"/>
            <a:ext cx="3683894" cy="1379485"/>
          </a:xfrm>
          <a:custGeom>
            <a:avLst/>
            <a:gdLst>
              <a:gd name="connsiteX0" fmla="*/ 0 w 3683894"/>
              <a:gd name="connsiteY0" fmla="*/ 178679 h 1072055"/>
              <a:gd name="connsiteX1" fmla="*/ 178679 w 3683894"/>
              <a:gd name="connsiteY1" fmla="*/ 0 h 1072055"/>
              <a:gd name="connsiteX2" fmla="*/ 613982 w 3683894"/>
              <a:gd name="connsiteY2" fmla="*/ 0 h 1072055"/>
              <a:gd name="connsiteX3" fmla="*/ 613982 w 3683894"/>
              <a:gd name="connsiteY3" fmla="*/ 0 h 1072055"/>
              <a:gd name="connsiteX4" fmla="*/ 1534956 w 3683894"/>
              <a:gd name="connsiteY4" fmla="*/ 0 h 1072055"/>
              <a:gd name="connsiteX5" fmla="*/ 3505215 w 3683894"/>
              <a:gd name="connsiteY5" fmla="*/ 0 h 1072055"/>
              <a:gd name="connsiteX6" fmla="*/ 3683894 w 3683894"/>
              <a:gd name="connsiteY6" fmla="*/ 178679 h 1072055"/>
              <a:gd name="connsiteX7" fmla="*/ 3683894 w 3683894"/>
              <a:gd name="connsiteY7" fmla="*/ 625365 h 1072055"/>
              <a:gd name="connsiteX8" fmla="*/ 3683894 w 3683894"/>
              <a:gd name="connsiteY8" fmla="*/ 625365 h 1072055"/>
              <a:gd name="connsiteX9" fmla="*/ 3683894 w 3683894"/>
              <a:gd name="connsiteY9" fmla="*/ 893379 h 1072055"/>
              <a:gd name="connsiteX10" fmla="*/ 3683894 w 3683894"/>
              <a:gd name="connsiteY10" fmla="*/ 893376 h 1072055"/>
              <a:gd name="connsiteX11" fmla="*/ 3505215 w 3683894"/>
              <a:gd name="connsiteY11" fmla="*/ 1072055 h 1072055"/>
              <a:gd name="connsiteX12" fmla="*/ 1534956 w 3683894"/>
              <a:gd name="connsiteY12" fmla="*/ 1072055 h 1072055"/>
              <a:gd name="connsiteX13" fmla="*/ 1276653 w 3683894"/>
              <a:gd name="connsiteY13" fmla="*/ 1332189 h 1072055"/>
              <a:gd name="connsiteX14" fmla="*/ 613982 w 3683894"/>
              <a:gd name="connsiteY14" fmla="*/ 1072055 h 1072055"/>
              <a:gd name="connsiteX15" fmla="*/ 178679 w 3683894"/>
              <a:gd name="connsiteY15" fmla="*/ 1072055 h 1072055"/>
              <a:gd name="connsiteX16" fmla="*/ 0 w 3683894"/>
              <a:gd name="connsiteY16" fmla="*/ 893376 h 1072055"/>
              <a:gd name="connsiteX17" fmla="*/ 0 w 3683894"/>
              <a:gd name="connsiteY17" fmla="*/ 893379 h 1072055"/>
              <a:gd name="connsiteX18" fmla="*/ 0 w 3683894"/>
              <a:gd name="connsiteY18" fmla="*/ 625365 h 1072055"/>
              <a:gd name="connsiteX19" fmla="*/ 0 w 3683894"/>
              <a:gd name="connsiteY19" fmla="*/ 625365 h 1072055"/>
              <a:gd name="connsiteX20" fmla="*/ 0 w 3683894"/>
              <a:gd name="connsiteY20" fmla="*/ 178679 h 1072055"/>
              <a:gd name="connsiteX0" fmla="*/ 0 w 3683894"/>
              <a:gd name="connsiteY0" fmla="*/ 178679 h 1332189"/>
              <a:gd name="connsiteX1" fmla="*/ 178679 w 3683894"/>
              <a:gd name="connsiteY1" fmla="*/ 0 h 1332189"/>
              <a:gd name="connsiteX2" fmla="*/ 613982 w 3683894"/>
              <a:gd name="connsiteY2" fmla="*/ 0 h 1332189"/>
              <a:gd name="connsiteX3" fmla="*/ 613982 w 3683894"/>
              <a:gd name="connsiteY3" fmla="*/ 0 h 1332189"/>
              <a:gd name="connsiteX4" fmla="*/ 1534956 w 3683894"/>
              <a:gd name="connsiteY4" fmla="*/ 0 h 1332189"/>
              <a:gd name="connsiteX5" fmla="*/ 3505215 w 3683894"/>
              <a:gd name="connsiteY5" fmla="*/ 0 h 1332189"/>
              <a:gd name="connsiteX6" fmla="*/ 3683894 w 3683894"/>
              <a:gd name="connsiteY6" fmla="*/ 178679 h 1332189"/>
              <a:gd name="connsiteX7" fmla="*/ 3683894 w 3683894"/>
              <a:gd name="connsiteY7" fmla="*/ 625365 h 1332189"/>
              <a:gd name="connsiteX8" fmla="*/ 3683894 w 3683894"/>
              <a:gd name="connsiteY8" fmla="*/ 625365 h 1332189"/>
              <a:gd name="connsiteX9" fmla="*/ 3683894 w 3683894"/>
              <a:gd name="connsiteY9" fmla="*/ 893379 h 1332189"/>
              <a:gd name="connsiteX10" fmla="*/ 3683894 w 3683894"/>
              <a:gd name="connsiteY10" fmla="*/ 893376 h 1332189"/>
              <a:gd name="connsiteX11" fmla="*/ 3505215 w 3683894"/>
              <a:gd name="connsiteY11" fmla="*/ 1072055 h 1332189"/>
              <a:gd name="connsiteX12" fmla="*/ 1061990 w 3683894"/>
              <a:gd name="connsiteY12" fmla="*/ 1072055 h 1332189"/>
              <a:gd name="connsiteX13" fmla="*/ 1276653 w 3683894"/>
              <a:gd name="connsiteY13" fmla="*/ 1332189 h 1332189"/>
              <a:gd name="connsiteX14" fmla="*/ 613982 w 3683894"/>
              <a:gd name="connsiteY14" fmla="*/ 1072055 h 1332189"/>
              <a:gd name="connsiteX15" fmla="*/ 178679 w 3683894"/>
              <a:gd name="connsiteY15" fmla="*/ 1072055 h 1332189"/>
              <a:gd name="connsiteX16" fmla="*/ 0 w 3683894"/>
              <a:gd name="connsiteY16" fmla="*/ 893376 h 1332189"/>
              <a:gd name="connsiteX17" fmla="*/ 0 w 3683894"/>
              <a:gd name="connsiteY17" fmla="*/ 893379 h 1332189"/>
              <a:gd name="connsiteX18" fmla="*/ 0 w 3683894"/>
              <a:gd name="connsiteY18" fmla="*/ 625365 h 1332189"/>
              <a:gd name="connsiteX19" fmla="*/ 0 w 3683894"/>
              <a:gd name="connsiteY19" fmla="*/ 625365 h 1332189"/>
              <a:gd name="connsiteX20" fmla="*/ 0 w 3683894"/>
              <a:gd name="connsiteY20" fmla="*/ 178679 h 1332189"/>
              <a:gd name="connsiteX0" fmla="*/ 0 w 3683894"/>
              <a:gd name="connsiteY0" fmla="*/ 178679 h 1379485"/>
              <a:gd name="connsiteX1" fmla="*/ 178679 w 3683894"/>
              <a:gd name="connsiteY1" fmla="*/ 0 h 1379485"/>
              <a:gd name="connsiteX2" fmla="*/ 613982 w 3683894"/>
              <a:gd name="connsiteY2" fmla="*/ 0 h 1379485"/>
              <a:gd name="connsiteX3" fmla="*/ 613982 w 3683894"/>
              <a:gd name="connsiteY3" fmla="*/ 0 h 1379485"/>
              <a:gd name="connsiteX4" fmla="*/ 1534956 w 3683894"/>
              <a:gd name="connsiteY4" fmla="*/ 0 h 1379485"/>
              <a:gd name="connsiteX5" fmla="*/ 3505215 w 3683894"/>
              <a:gd name="connsiteY5" fmla="*/ 0 h 1379485"/>
              <a:gd name="connsiteX6" fmla="*/ 3683894 w 3683894"/>
              <a:gd name="connsiteY6" fmla="*/ 178679 h 1379485"/>
              <a:gd name="connsiteX7" fmla="*/ 3683894 w 3683894"/>
              <a:gd name="connsiteY7" fmla="*/ 625365 h 1379485"/>
              <a:gd name="connsiteX8" fmla="*/ 3683894 w 3683894"/>
              <a:gd name="connsiteY8" fmla="*/ 625365 h 1379485"/>
              <a:gd name="connsiteX9" fmla="*/ 3683894 w 3683894"/>
              <a:gd name="connsiteY9" fmla="*/ 893379 h 1379485"/>
              <a:gd name="connsiteX10" fmla="*/ 3683894 w 3683894"/>
              <a:gd name="connsiteY10" fmla="*/ 893376 h 1379485"/>
              <a:gd name="connsiteX11" fmla="*/ 3505215 w 3683894"/>
              <a:gd name="connsiteY11" fmla="*/ 1072055 h 1379485"/>
              <a:gd name="connsiteX12" fmla="*/ 1061990 w 3683894"/>
              <a:gd name="connsiteY12" fmla="*/ 1072055 h 1379485"/>
              <a:gd name="connsiteX13" fmla="*/ 456846 w 3683894"/>
              <a:gd name="connsiteY13" fmla="*/ 1379485 h 1379485"/>
              <a:gd name="connsiteX14" fmla="*/ 613982 w 3683894"/>
              <a:gd name="connsiteY14" fmla="*/ 1072055 h 1379485"/>
              <a:gd name="connsiteX15" fmla="*/ 178679 w 3683894"/>
              <a:gd name="connsiteY15" fmla="*/ 1072055 h 1379485"/>
              <a:gd name="connsiteX16" fmla="*/ 0 w 3683894"/>
              <a:gd name="connsiteY16" fmla="*/ 893376 h 1379485"/>
              <a:gd name="connsiteX17" fmla="*/ 0 w 3683894"/>
              <a:gd name="connsiteY17" fmla="*/ 893379 h 1379485"/>
              <a:gd name="connsiteX18" fmla="*/ 0 w 3683894"/>
              <a:gd name="connsiteY18" fmla="*/ 625365 h 1379485"/>
              <a:gd name="connsiteX19" fmla="*/ 0 w 3683894"/>
              <a:gd name="connsiteY19" fmla="*/ 625365 h 1379485"/>
              <a:gd name="connsiteX20" fmla="*/ 0 w 3683894"/>
              <a:gd name="connsiteY20" fmla="*/ 178679 h 137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83894" h="1379485">
                <a:moveTo>
                  <a:pt x="0" y="178679"/>
                </a:moveTo>
                <a:cubicBezTo>
                  <a:pt x="0" y="79997"/>
                  <a:pt x="79997" y="0"/>
                  <a:pt x="178679" y="0"/>
                </a:cubicBezTo>
                <a:lnTo>
                  <a:pt x="613982" y="0"/>
                </a:lnTo>
                <a:lnTo>
                  <a:pt x="613982" y="0"/>
                </a:lnTo>
                <a:lnTo>
                  <a:pt x="1534956" y="0"/>
                </a:lnTo>
                <a:lnTo>
                  <a:pt x="3505215" y="0"/>
                </a:lnTo>
                <a:cubicBezTo>
                  <a:pt x="3603897" y="0"/>
                  <a:pt x="3683894" y="79997"/>
                  <a:pt x="3683894" y="178679"/>
                </a:cubicBezTo>
                <a:lnTo>
                  <a:pt x="3683894" y="625365"/>
                </a:lnTo>
                <a:lnTo>
                  <a:pt x="3683894" y="625365"/>
                </a:lnTo>
                <a:lnTo>
                  <a:pt x="3683894" y="893379"/>
                </a:lnTo>
                <a:lnTo>
                  <a:pt x="3683894" y="893376"/>
                </a:lnTo>
                <a:cubicBezTo>
                  <a:pt x="3683894" y="992058"/>
                  <a:pt x="3603897" y="1072055"/>
                  <a:pt x="3505215" y="1072055"/>
                </a:cubicBezTo>
                <a:lnTo>
                  <a:pt x="1061990" y="1072055"/>
                </a:lnTo>
                <a:lnTo>
                  <a:pt x="456846" y="1379485"/>
                </a:lnTo>
                <a:lnTo>
                  <a:pt x="613982" y="1072055"/>
                </a:lnTo>
                <a:lnTo>
                  <a:pt x="178679" y="1072055"/>
                </a:lnTo>
                <a:cubicBezTo>
                  <a:pt x="79997" y="1072055"/>
                  <a:pt x="0" y="992058"/>
                  <a:pt x="0" y="893376"/>
                </a:cubicBezTo>
                <a:lnTo>
                  <a:pt x="0" y="893379"/>
                </a:lnTo>
                <a:lnTo>
                  <a:pt x="0" y="625365"/>
                </a:lnTo>
                <a:lnTo>
                  <a:pt x="0" y="625365"/>
                </a:lnTo>
                <a:lnTo>
                  <a:pt x="0" y="178679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 focus on the design of  base function and hardware performance of RNIC now.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857500"/>
            <a:ext cx="1143000" cy="1143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44370" y="4209398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Applications</a:t>
            </a:r>
            <a:endParaRPr lang="zh-CN" altLang="en-US"/>
          </a:p>
        </p:txBody>
      </p:sp>
      <p:sp>
        <p:nvSpPr>
          <p:cNvPr id="13" name="椭圆形标注 12"/>
          <p:cNvSpPr/>
          <p:nvPr/>
        </p:nvSpPr>
        <p:spPr>
          <a:xfrm>
            <a:off x="5524500" y="1647336"/>
            <a:ext cx="1460927" cy="105015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Help!</a:t>
            </a:r>
            <a:endParaRPr lang="zh-CN" altLang="en-US" sz="2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6" y="4907020"/>
            <a:ext cx="1143000" cy="1143000"/>
          </a:xfrm>
          <a:prstGeom prst="rect">
            <a:avLst/>
          </a:prstGeom>
        </p:spPr>
      </p:pic>
      <p:sp>
        <p:nvSpPr>
          <p:cNvPr id="15" name="横卷形 14"/>
          <p:cNvSpPr/>
          <p:nvPr/>
        </p:nvSpPr>
        <p:spPr>
          <a:xfrm>
            <a:off x="2178265" y="4834985"/>
            <a:ext cx="7880133" cy="1308538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 problems in computer science can be solved by another level of indirection.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3705" y="6120253"/>
            <a:ext cx="102045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reserve the performance while adding an extra layer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89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2" grpId="0"/>
      <p:bldP spid="13" grpId="0" animBg="1"/>
      <p:bldP spid="15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and Model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09" y="2047086"/>
            <a:ext cx="5278142" cy="2763827"/>
          </a:xfrm>
        </p:spPr>
      </p:pic>
      <p:sp>
        <p:nvSpPr>
          <p:cNvPr id="5" name="矩形 4"/>
          <p:cNvSpPr/>
          <p:nvPr/>
        </p:nvSpPr>
        <p:spPr>
          <a:xfrm>
            <a:off x="481263" y="1369513"/>
            <a:ext cx="5614737" cy="41008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Design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Effective resource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Fair fine-grained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Model (Avatar)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Connection establishment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Connections to the same remote node share the same resources (QP and Worker)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Traffic scheduling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Workers process </a:t>
            </a:r>
            <a:r>
              <a:rPr lang="en-US" altLang="zh-CN" dirty="0" err="1"/>
              <a:t>WQEs</a:t>
            </a:r>
            <a:r>
              <a:rPr lang="en-US" altLang="zh-CN" dirty="0"/>
              <a:t> from 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Traffic receiving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SRQ </a:t>
            </a:r>
            <a:r>
              <a:rPr lang="en-US" altLang="zh-CN" dirty="0" err="1"/>
              <a:t>handels</a:t>
            </a:r>
            <a:r>
              <a:rPr lang="en-US" altLang="zh-CN" dirty="0"/>
              <a:t> all remote QPs.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Poller polls the CQ to distribute the traffic.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82994" y="5071029"/>
            <a:ext cx="151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Model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Asynchronous Resource Sharing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625264" y="1427750"/>
            <a:ext cx="1909012" cy="721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625264" y="2518613"/>
            <a:ext cx="1909011" cy="149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Connection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873229" y="3120188"/>
            <a:ext cx="296779" cy="762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09871" y="4379494"/>
            <a:ext cx="4772529" cy="721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zh-CN" dirty="0"/>
              <a:t>Worker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646695" y="5594687"/>
            <a:ext cx="593558" cy="950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53824"/>
              </p:ext>
            </p:extLst>
          </p:nvPr>
        </p:nvGraphicFramePr>
        <p:xfrm>
          <a:off x="8478253" y="4555021"/>
          <a:ext cx="1347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5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95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95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6809871" y="1419730"/>
            <a:ext cx="1909012" cy="721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809871" y="2510593"/>
            <a:ext cx="1909011" cy="149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Connection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026305" y="3112168"/>
            <a:ext cx="296779" cy="762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37661" y="3477126"/>
            <a:ext cx="473024" cy="396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797708" y="3478172"/>
            <a:ext cx="500945" cy="39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930189" y="2931697"/>
            <a:ext cx="657727" cy="32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ID:1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797708" y="2931697"/>
            <a:ext cx="657727" cy="32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ID:2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026305" y="3477126"/>
            <a:ext cx="296779" cy="198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019047" y="27991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882012" y="27911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873988" y="3477126"/>
            <a:ext cx="296779" cy="198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32251" y="4555775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Fd Vector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006622" y="1989221"/>
            <a:ext cx="0" cy="547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822013" y="1981201"/>
            <a:ext cx="10417" cy="537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991644" y="2167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849646" y="2167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①</a:t>
            </a:r>
          </a:p>
        </p:txBody>
      </p:sp>
      <p:cxnSp>
        <p:nvCxnSpPr>
          <p:cNvPr id="36" name="直接箭头连接符 35"/>
          <p:cNvCxnSpPr>
            <a:stCxn id="18" idx="3"/>
            <a:endCxn id="20" idx="1"/>
          </p:cNvCxnSpPr>
          <p:nvPr/>
        </p:nvCxnSpPr>
        <p:spPr>
          <a:xfrm>
            <a:off x="7587916" y="3094123"/>
            <a:ext cx="438389" cy="482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3"/>
            <a:endCxn id="25" idx="1"/>
          </p:cNvCxnSpPr>
          <p:nvPr/>
        </p:nvCxnSpPr>
        <p:spPr>
          <a:xfrm>
            <a:off x="10455435" y="3094123"/>
            <a:ext cx="418553" cy="482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2"/>
          </p:cNvCxnSpPr>
          <p:nvPr/>
        </p:nvCxnSpPr>
        <p:spPr>
          <a:xfrm>
            <a:off x="7174173" y="3873126"/>
            <a:ext cx="1472522" cy="682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444752" y="3277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②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8891326" y="3895703"/>
            <a:ext cx="1235245" cy="660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301978" y="3322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259052" y="40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711073" y="40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cxnSp>
        <p:nvCxnSpPr>
          <p:cNvPr id="48" name="直接箭头连接符 47"/>
          <p:cNvCxnSpPr>
            <a:stCxn id="20" idx="2"/>
            <a:endCxn id="9" idx="0"/>
          </p:cNvCxnSpPr>
          <p:nvPr/>
        </p:nvCxnSpPr>
        <p:spPr>
          <a:xfrm>
            <a:off x="8174695" y="3675126"/>
            <a:ext cx="768779" cy="1919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2"/>
            <a:endCxn id="9" idx="0"/>
          </p:cNvCxnSpPr>
          <p:nvPr/>
        </p:nvCxnSpPr>
        <p:spPr>
          <a:xfrm flipH="1">
            <a:off x="8943474" y="3675126"/>
            <a:ext cx="2078904" cy="1919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337179" y="5207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315365" y="51876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53" name="矩形 52"/>
          <p:cNvSpPr/>
          <p:nvPr/>
        </p:nvSpPr>
        <p:spPr>
          <a:xfrm>
            <a:off x="8672262" y="6150144"/>
            <a:ext cx="549440" cy="250655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672262" y="5853368"/>
            <a:ext cx="549440" cy="2506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416718" y="593056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QP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1263" y="1369512"/>
            <a:ext cx="5614737" cy="51756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Data structure in each connection for asynchronous resource sharing</a:t>
            </a:r>
          </a:p>
          <a:p>
            <a:pPr marL="800100" lvl="1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An unique identifier to differentiate traffic sharing the same QP.</a:t>
            </a:r>
          </a:p>
          <a:p>
            <a:pPr marL="800100" lvl="1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An egress queue to cache </a:t>
            </a:r>
            <a:r>
              <a:rPr lang="en-US" altLang="zh-CN" sz="2400" dirty="0" err="1"/>
              <a:t>WQEs</a:t>
            </a:r>
            <a:r>
              <a:rPr lang="en-US" altLang="zh-CN" sz="2400" dirty="0"/>
              <a:t> of each applications. </a:t>
            </a:r>
          </a:p>
          <a:p>
            <a:pPr marL="800100" lvl="1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An event file descriptor to request Avatar for service.</a:t>
            </a:r>
          </a:p>
        </p:txBody>
      </p:sp>
    </p:spTree>
    <p:extLst>
      <p:ext uri="{BB962C8B-B14F-4D97-AF65-F5344CB8AC3E}">
        <p14:creationId xmlns:p14="http://schemas.microsoft.com/office/powerpoint/2010/main" val="35994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  <p:bldP spid="25" grpId="0" animBg="1"/>
      <p:bldP spid="26" grpId="0"/>
      <p:bldP spid="33" grpId="0"/>
      <p:bldP spid="34" grpId="0"/>
      <p:bldP spid="43" grpId="0"/>
      <p:bldP spid="44" grpId="0"/>
      <p:bldP spid="45" grpId="0"/>
      <p:bldP spid="46" grpId="0"/>
      <p:bldP spid="51" grpId="0"/>
      <p:bldP spid="52" grpId="0"/>
      <p:bldP spid="53" grpId="0" animBg="1"/>
      <p:bldP spid="54" grpId="0" animBg="1"/>
      <p:bldP spid="5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Fair Traffic Scheduling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9"/>
            <a:ext cx="5494422" cy="470852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Fairness in the same priority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Split traffic into same small size.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En-queue the traffic in Round-Robin.</a:t>
            </a:r>
          </a:p>
          <a:p>
            <a:r>
              <a:rPr lang="en-US" altLang="zh-CN" sz="2800" dirty="0"/>
              <a:t>Fairness between High Priority and Low priority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Split traffic into same small size.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Traffic with low priority will not block traffic with high priority.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8261692" y="4475747"/>
            <a:ext cx="737936" cy="1042737"/>
          </a:xfrm>
          <a:custGeom>
            <a:avLst/>
            <a:gdLst>
              <a:gd name="connsiteX0" fmla="*/ 0 w 737936"/>
              <a:gd name="connsiteY0" fmla="*/ 0 h 1042737"/>
              <a:gd name="connsiteX1" fmla="*/ 16042 w 737936"/>
              <a:gd name="connsiteY1" fmla="*/ 1042737 h 1042737"/>
              <a:gd name="connsiteX2" fmla="*/ 737936 w 737936"/>
              <a:gd name="connsiteY2" fmla="*/ 1042737 h 1042737"/>
              <a:gd name="connsiteX3" fmla="*/ 737936 w 737936"/>
              <a:gd name="connsiteY3" fmla="*/ 0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936" h="1042737">
                <a:moveTo>
                  <a:pt x="0" y="0"/>
                </a:moveTo>
                <a:lnTo>
                  <a:pt x="16042" y="1042737"/>
                </a:lnTo>
                <a:lnTo>
                  <a:pt x="737936" y="1042737"/>
                </a:lnTo>
                <a:lnTo>
                  <a:pt x="737936" y="0"/>
                </a:lnTo>
              </a:path>
            </a:pathLst>
          </a:custGeom>
          <a:noFill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 flipV="1">
            <a:off x="8325862" y="5261810"/>
            <a:ext cx="609600" cy="17998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828549" y="2133600"/>
            <a:ext cx="786063" cy="1295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67539" y="2133600"/>
            <a:ext cx="786063" cy="1295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106529" y="2133600"/>
            <a:ext cx="786063" cy="1295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828549" y="2679032"/>
            <a:ext cx="786063" cy="641683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9729541" y="4467727"/>
            <a:ext cx="737936" cy="1042737"/>
          </a:xfrm>
          <a:custGeom>
            <a:avLst/>
            <a:gdLst>
              <a:gd name="connsiteX0" fmla="*/ 0 w 737936"/>
              <a:gd name="connsiteY0" fmla="*/ 0 h 1042737"/>
              <a:gd name="connsiteX1" fmla="*/ 16042 w 737936"/>
              <a:gd name="connsiteY1" fmla="*/ 1042737 h 1042737"/>
              <a:gd name="connsiteX2" fmla="*/ 737936 w 737936"/>
              <a:gd name="connsiteY2" fmla="*/ 1042737 h 1042737"/>
              <a:gd name="connsiteX3" fmla="*/ 737936 w 737936"/>
              <a:gd name="connsiteY3" fmla="*/ 0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936" h="1042737">
                <a:moveTo>
                  <a:pt x="0" y="0"/>
                </a:moveTo>
                <a:lnTo>
                  <a:pt x="16042" y="1042737"/>
                </a:lnTo>
                <a:lnTo>
                  <a:pt x="737936" y="1042737"/>
                </a:lnTo>
                <a:lnTo>
                  <a:pt x="737936" y="0"/>
                </a:lnTo>
              </a:path>
            </a:pathLst>
          </a:custGeom>
          <a:noFill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793709" y="5261810"/>
            <a:ext cx="609600" cy="17437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967538" y="2999874"/>
            <a:ext cx="786063" cy="326858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flipV="1">
            <a:off x="10106529" y="3192378"/>
            <a:ext cx="786063" cy="17405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30428" y="165207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Connections</a:t>
            </a:r>
            <a:endParaRPr lang="zh-CN" altLang="en-US" b="1"/>
          </a:p>
        </p:txBody>
      </p:sp>
      <p:sp>
        <p:nvSpPr>
          <p:cNvPr id="17" name="圆角矩形 16"/>
          <p:cNvSpPr/>
          <p:nvPr/>
        </p:nvSpPr>
        <p:spPr>
          <a:xfrm flipV="1">
            <a:off x="8325862" y="4997118"/>
            <a:ext cx="609600" cy="17998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flipV="1">
            <a:off x="8325862" y="4756488"/>
            <a:ext cx="609600" cy="17998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flipV="1">
            <a:off x="8325862" y="4491796"/>
            <a:ext cx="609600" cy="17998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240381" y="3863182"/>
            <a:ext cx="13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Low Priority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10551616" y="386318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High Priority</a:t>
            </a:r>
            <a:endParaRPr lang="zh-CN" altLang="en-US" b="1"/>
          </a:p>
        </p:txBody>
      </p:sp>
      <p:cxnSp>
        <p:nvCxnSpPr>
          <p:cNvPr id="23" name="直接箭头连接符 22"/>
          <p:cNvCxnSpPr>
            <a:stCxn id="7" idx="2"/>
          </p:cNvCxnSpPr>
          <p:nvPr/>
        </p:nvCxnSpPr>
        <p:spPr>
          <a:xfrm flipH="1">
            <a:off x="7581967" y="3429000"/>
            <a:ext cx="639614" cy="6188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20" idx="3"/>
          </p:cNvCxnSpPr>
          <p:nvPr/>
        </p:nvCxnSpPr>
        <p:spPr>
          <a:xfrm flipH="1">
            <a:off x="7581967" y="3429000"/>
            <a:ext cx="1778604" cy="6188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21" idx="0"/>
          </p:cNvCxnSpPr>
          <p:nvPr/>
        </p:nvCxnSpPr>
        <p:spPr>
          <a:xfrm>
            <a:off x="10499561" y="3429000"/>
            <a:ext cx="743911" cy="4341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221580" y="5662492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TC(ETS)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9607185" y="5662492"/>
            <a:ext cx="10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TC(Strict)</a:t>
            </a:r>
            <a:endParaRPr lang="zh-CN" altLang="en-US" b="1" dirty="0"/>
          </a:p>
        </p:txBody>
      </p:sp>
      <p:sp>
        <p:nvSpPr>
          <p:cNvPr id="31" name="下箭头 30"/>
          <p:cNvSpPr/>
          <p:nvPr/>
        </p:nvSpPr>
        <p:spPr>
          <a:xfrm>
            <a:off x="8360932" y="3846074"/>
            <a:ext cx="456171" cy="48422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9910526" y="3846074"/>
            <a:ext cx="456171" cy="48422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/>
      <p:bldP spid="29" grpId="0"/>
      <p:bldP spid="30" grpId="0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 Receiving and Thread Working Mode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27751"/>
            <a:ext cx="5486400" cy="513347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Traffic Receiving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Poller</a:t>
            </a:r>
            <a:r>
              <a:rPr lang="en-US" altLang="zh-CN" sz="2400" dirty="0"/>
              <a:t> polls </a:t>
            </a:r>
            <a:r>
              <a:rPr lang="en-US" altLang="zh-CN" sz="2400" dirty="0" err="1"/>
              <a:t>CQ</a:t>
            </a:r>
            <a:r>
              <a:rPr lang="en-US" altLang="zh-CN" sz="2400" dirty="0"/>
              <a:t> and pushes </a:t>
            </a:r>
            <a:r>
              <a:rPr lang="en-US" altLang="zh-CN" sz="2400" dirty="0" err="1"/>
              <a:t>CQEs</a:t>
            </a:r>
            <a:r>
              <a:rPr lang="en-US" altLang="zh-CN" sz="2400" dirty="0"/>
              <a:t> to the ingress queue of the connection according to the ID in </a:t>
            </a:r>
            <a:r>
              <a:rPr lang="en-US" altLang="zh-CN" sz="2400" dirty="0" err="1"/>
              <a:t>CQEs</a:t>
            </a:r>
            <a:r>
              <a:rPr lang="en-US" altLang="zh-CN" sz="2400" dirty="0"/>
              <a:t>.</a:t>
            </a:r>
          </a:p>
          <a:p>
            <a:r>
              <a:rPr lang="en-US" altLang="zh-CN" sz="2800" dirty="0"/>
              <a:t>Thread Working 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Blocked, Interrupted, Running</a:t>
            </a:r>
          </a:p>
          <a:p>
            <a:pPr lvl="2"/>
            <a:r>
              <a:rPr lang="en-US" altLang="zh-CN" sz="2000" dirty="0"/>
              <a:t>Save CPU resources in light load.</a:t>
            </a:r>
          </a:p>
          <a:p>
            <a:pPr lvl="2"/>
            <a:r>
              <a:rPr lang="en-US" altLang="zh-CN" sz="2000" dirty="0"/>
              <a:t>Keep running in heavy load environment for avoiding extra latency.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625264" y="1427750"/>
            <a:ext cx="1909012" cy="721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625264" y="2518613"/>
            <a:ext cx="1909011" cy="149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Connection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077075" y="3120188"/>
            <a:ext cx="296779" cy="762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09871" y="4379494"/>
            <a:ext cx="4772529" cy="721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zh-CN" dirty="0"/>
              <a:t>Poller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892717" y="5610729"/>
            <a:ext cx="593558" cy="950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04370"/>
              </p:ext>
            </p:extLst>
          </p:nvPr>
        </p:nvGraphicFramePr>
        <p:xfrm>
          <a:off x="8478253" y="4555021"/>
          <a:ext cx="1347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5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95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95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6809871" y="1419730"/>
            <a:ext cx="1909012" cy="721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809871" y="2510593"/>
            <a:ext cx="1909011" cy="149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Connection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261682" y="3112168"/>
            <a:ext cx="296779" cy="762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37661" y="3477126"/>
            <a:ext cx="473024" cy="396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797708" y="3478172"/>
            <a:ext cx="500945" cy="39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930189" y="2931697"/>
            <a:ext cx="657727" cy="32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ID:1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797708" y="2931697"/>
            <a:ext cx="657727" cy="32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ID:2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253656" y="3573378"/>
            <a:ext cx="296779" cy="198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35228" y="27991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066662" y="27911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69808" y="3557336"/>
            <a:ext cx="296779" cy="198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332251" y="4555775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 Vector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8006622" y="1989221"/>
            <a:ext cx="0" cy="547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0822013" y="1981201"/>
            <a:ext cx="10417" cy="537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803767" y="5068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249071" y="3974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42" name="矩形 41"/>
          <p:cNvSpPr/>
          <p:nvPr/>
        </p:nvSpPr>
        <p:spPr>
          <a:xfrm>
            <a:off x="7908759" y="6166186"/>
            <a:ext cx="549440" cy="250655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908759" y="5869410"/>
            <a:ext cx="549440" cy="2506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195631" y="5949256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SRQ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9873915" y="5618751"/>
            <a:ext cx="593558" cy="950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889957" y="6174208"/>
            <a:ext cx="549440" cy="250655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889957" y="5877432"/>
            <a:ext cx="549440" cy="2506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0688052" y="5949256"/>
            <a:ext cx="46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CQ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7" idx="1"/>
            <a:endCxn id="43" idx="3"/>
          </p:cNvCxnSpPr>
          <p:nvPr/>
        </p:nvCxnSpPr>
        <p:spPr>
          <a:xfrm flipH="1" flipV="1">
            <a:off x="8458199" y="5994738"/>
            <a:ext cx="1431758" cy="802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6" idx="1"/>
          </p:cNvCxnSpPr>
          <p:nvPr/>
        </p:nvCxnSpPr>
        <p:spPr>
          <a:xfrm flipH="1">
            <a:off x="8458199" y="6299536"/>
            <a:ext cx="143175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0"/>
          </p:cNvCxnSpPr>
          <p:nvPr/>
        </p:nvCxnSpPr>
        <p:spPr>
          <a:xfrm flipH="1" flipV="1">
            <a:off x="8887326" y="4925107"/>
            <a:ext cx="1283368" cy="693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6" idx="2"/>
          </p:cNvCxnSpPr>
          <p:nvPr/>
        </p:nvCxnSpPr>
        <p:spPr>
          <a:xfrm flipV="1">
            <a:off x="8887326" y="3882192"/>
            <a:ext cx="2338139" cy="67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0"/>
          </p:cNvCxnSpPr>
          <p:nvPr/>
        </p:nvCxnSpPr>
        <p:spPr>
          <a:xfrm flipH="1" flipV="1">
            <a:off x="8558461" y="4925107"/>
            <a:ext cx="1612233" cy="693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13" idx="2"/>
          </p:cNvCxnSpPr>
          <p:nvPr/>
        </p:nvCxnSpPr>
        <p:spPr>
          <a:xfrm flipH="1" flipV="1">
            <a:off x="8410072" y="3874172"/>
            <a:ext cx="148389" cy="68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869326" y="21287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8782641" y="5181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984420" y="40101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995370" y="214928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246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4" grpId="0" animBg="1"/>
      <p:bldP spid="28" grpId="0"/>
      <p:bldP spid="29" grpId="0"/>
      <p:bldP spid="42" grpId="0" animBg="1"/>
      <p:bldP spid="43" grpId="0" animBg="1"/>
      <p:bldP spid="46" grpId="0" animBg="1"/>
      <p:bldP spid="47" grpId="0" animBg="1"/>
      <p:bldP spid="61" grpId="0"/>
      <p:bldP spid="62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Testbed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525963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</a:pPr>
            <a:r>
              <a:rPr lang="en-US" altLang="zh-CN" dirty="0"/>
              <a:t>Four Nodes</a:t>
            </a:r>
          </a:p>
          <a:p>
            <a:pPr lvl="1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CPU</a:t>
            </a:r>
          </a:p>
          <a:p>
            <a:pPr lvl="2">
              <a:lnSpc>
                <a:spcPts val="2500"/>
              </a:lnSpc>
            </a:pPr>
            <a:r>
              <a:rPr lang="en-US" altLang="zh-CN" dirty="0"/>
              <a:t>Xeon E5-2650v2(24 cores, 2.1Ghz)</a:t>
            </a:r>
          </a:p>
          <a:p>
            <a:pPr lvl="1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DRAM</a:t>
            </a:r>
          </a:p>
          <a:p>
            <a:pPr lvl="2">
              <a:lnSpc>
                <a:spcPts val="2500"/>
              </a:lnSpc>
            </a:pPr>
            <a:r>
              <a:rPr lang="en-US" altLang="zh-CN" dirty="0"/>
              <a:t>4 * 16GB DDR3 DIMMs, 1.6Ghz</a:t>
            </a:r>
          </a:p>
          <a:p>
            <a:pPr lvl="1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RNIC: </a:t>
            </a:r>
          </a:p>
          <a:p>
            <a:pPr lvl="2">
              <a:lnSpc>
                <a:spcPts val="2500"/>
              </a:lnSpc>
            </a:pPr>
            <a:r>
              <a:rPr lang="en-US" altLang="zh-CN" dirty="0"/>
              <a:t>Mellanox EDR ConnectX5 100GbE </a:t>
            </a:r>
          </a:p>
          <a:p>
            <a:pPr lvl="2">
              <a:lnSpc>
                <a:spcPts val="2500"/>
              </a:lnSpc>
            </a:pPr>
            <a:r>
              <a:rPr lang="en-US" altLang="zh-CN" dirty="0"/>
              <a:t>Mellanox QDR ConnectX3 40GbE.</a:t>
            </a:r>
          </a:p>
          <a:p>
            <a:pPr lvl="1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Switch</a:t>
            </a:r>
          </a:p>
          <a:p>
            <a:pPr lvl="2">
              <a:lnSpc>
                <a:spcPts val="2500"/>
              </a:lnSpc>
            </a:pPr>
            <a:r>
              <a:rPr lang="en-US" altLang="zh-CN" dirty="0"/>
              <a:t>Mellanox MSN 2100 100GbE</a:t>
            </a:r>
          </a:p>
          <a:p>
            <a:pPr>
              <a:lnSpc>
                <a:spcPts val="2500"/>
              </a:lnSpc>
            </a:pPr>
            <a:endParaRPr lang="en-US" altLang="zh-CN" dirty="0"/>
          </a:p>
        </p:txBody>
      </p:sp>
      <p:sp>
        <p:nvSpPr>
          <p:cNvPr id="15" name="TextBox 23"/>
          <p:cNvSpPr txBox="1"/>
          <p:nvPr/>
        </p:nvSpPr>
        <p:spPr>
          <a:xfrm>
            <a:off x="6234606" y="5449206"/>
            <a:ext cx="1292007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err="1"/>
              <a:t>RoCE</a:t>
            </a:r>
            <a:r>
              <a:rPr lang="en-US" altLang="zh-CN" sz="2000" b="1" dirty="0"/>
              <a:t> Node</a:t>
            </a:r>
            <a:endParaRPr lang="en-US" sz="2000" b="1" dirty="0"/>
          </a:p>
        </p:txBody>
      </p:sp>
      <p:sp>
        <p:nvSpPr>
          <p:cNvPr id="16" name="Rounded Rectangle 17"/>
          <p:cNvSpPr/>
          <p:nvPr/>
        </p:nvSpPr>
        <p:spPr>
          <a:xfrm>
            <a:off x="6211573" y="4333535"/>
            <a:ext cx="1318611" cy="10330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Dell R720</a:t>
            </a:r>
          </a:p>
        </p:txBody>
      </p:sp>
      <p:sp>
        <p:nvSpPr>
          <p:cNvPr id="19" name="Rectangle 19"/>
          <p:cNvSpPr/>
          <p:nvPr/>
        </p:nvSpPr>
        <p:spPr>
          <a:xfrm>
            <a:off x="6579534" y="4207468"/>
            <a:ext cx="607847" cy="25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082051" y="1777963"/>
            <a:ext cx="2030446" cy="709448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Switch</a:t>
            </a:r>
            <a:endParaRPr lang="zh-CN" altLang="en-US" sz="2800" b="1"/>
          </a:p>
        </p:txBody>
      </p:sp>
      <p:cxnSp>
        <p:nvCxnSpPr>
          <p:cNvPr id="34" name="直接箭头连接符 33"/>
          <p:cNvCxnSpPr>
            <a:stCxn id="9" idx="2"/>
            <a:endCxn id="19" idx="0"/>
          </p:cNvCxnSpPr>
          <p:nvPr/>
        </p:nvCxnSpPr>
        <p:spPr>
          <a:xfrm flipH="1">
            <a:off x="6883458" y="2487411"/>
            <a:ext cx="2213816" cy="1720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23"/>
          <p:cNvSpPr txBox="1"/>
          <p:nvPr/>
        </p:nvSpPr>
        <p:spPr>
          <a:xfrm>
            <a:off x="7756894" y="5443946"/>
            <a:ext cx="1292007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err="1"/>
              <a:t>RoCE</a:t>
            </a:r>
            <a:r>
              <a:rPr lang="en-US" altLang="zh-CN" sz="2000" b="1"/>
              <a:t> Node</a:t>
            </a:r>
            <a:endParaRPr lang="en-US" sz="2000" b="1"/>
          </a:p>
        </p:txBody>
      </p:sp>
      <p:sp>
        <p:nvSpPr>
          <p:cNvPr id="40" name="Rounded Rectangle 17"/>
          <p:cNvSpPr/>
          <p:nvPr/>
        </p:nvSpPr>
        <p:spPr>
          <a:xfrm>
            <a:off x="7733861" y="4328275"/>
            <a:ext cx="1318611" cy="10330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Dell R720</a:t>
            </a:r>
          </a:p>
        </p:txBody>
      </p:sp>
      <p:sp>
        <p:nvSpPr>
          <p:cNvPr id="41" name="Rectangle 19"/>
          <p:cNvSpPr/>
          <p:nvPr/>
        </p:nvSpPr>
        <p:spPr>
          <a:xfrm>
            <a:off x="8101822" y="4202208"/>
            <a:ext cx="607847" cy="25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42" name="TextBox 23"/>
          <p:cNvSpPr txBox="1"/>
          <p:nvPr/>
        </p:nvSpPr>
        <p:spPr>
          <a:xfrm>
            <a:off x="9238885" y="5443946"/>
            <a:ext cx="1292007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err="1"/>
              <a:t>RoCE</a:t>
            </a:r>
            <a:r>
              <a:rPr lang="en-US" altLang="zh-CN" sz="2000" b="1"/>
              <a:t> Node</a:t>
            </a:r>
            <a:endParaRPr lang="en-US" sz="2000" b="1"/>
          </a:p>
        </p:txBody>
      </p:sp>
      <p:sp>
        <p:nvSpPr>
          <p:cNvPr id="43" name="Rounded Rectangle 17"/>
          <p:cNvSpPr/>
          <p:nvPr/>
        </p:nvSpPr>
        <p:spPr>
          <a:xfrm>
            <a:off x="9215852" y="4328275"/>
            <a:ext cx="1318611" cy="10330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Dell R720</a:t>
            </a:r>
          </a:p>
        </p:txBody>
      </p:sp>
      <p:sp>
        <p:nvSpPr>
          <p:cNvPr id="44" name="Rectangle 19"/>
          <p:cNvSpPr/>
          <p:nvPr/>
        </p:nvSpPr>
        <p:spPr>
          <a:xfrm>
            <a:off x="9583813" y="4202208"/>
            <a:ext cx="607847" cy="25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45" name="TextBox 23"/>
          <p:cNvSpPr txBox="1"/>
          <p:nvPr/>
        </p:nvSpPr>
        <p:spPr>
          <a:xfrm>
            <a:off x="10720876" y="5443946"/>
            <a:ext cx="1292007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err="1"/>
              <a:t>RoCE</a:t>
            </a:r>
            <a:r>
              <a:rPr lang="en-US" altLang="zh-CN" sz="2000" b="1"/>
              <a:t> Node</a:t>
            </a:r>
            <a:endParaRPr lang="en-US" sz="2000" b="1"/>
          </a:p>
        </p:txBody>
      </p:sp>
      <p:sp>
        <p:nvSpPr>
          <p:cNvPr id="46" name="Rounded Rectangle 17"/>
          <p:cNvSpPr/>
          <p:nvPr/>
        </p:nvSpPr>
        <p:spPr>
          <a:xfrm>
            <a:off x="10697843" y="4328275"/>
            <a:ext cx="1318611" cy="10330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Dell R720</a:t>
            </a:r>
          </a:p>
        </p:txBody>
      </p:sp>
      <p:sp>
        <p:nvSpPr>
          <p:cNvPr id="47" name="Rectangle 19"/>
          <p:cNvSpPr/>
          <p:nvPr/>
        </p:nvSpPr>
        <p:spPr>
          <a:xfrm>
            <a:off x="11065804" y="4202208"/>
            <a:ext cx="607847" cy="25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NIC</a:t>
            </a:r>
          </a:p>
        </p:txBody>
      </p:sp>
      <p:cxnSp>
        <p:nvCxnSpPr>
          <p:cNvPr id="49" name="直接箭头连接符 48"/>
          <p:cNvCxnSpPr>
            <a:stCxn id="9" idx="2"/>
            <a:endCxn id="41" idx="0"/>
          </p:cNvCxnSpPr>
          <p:nvPr/>
        </p:nvCxnSpPr>
        <p:spPr>
          <a:xfrm flipH="1">
            <a:off x="8405746" y="2487411"/>
            <a:ext cx="691528" cy="1714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9" idx="2"/>
            <a:endCxn id="44" idx="0"/>
          </p:cNvCxnSpPr>
          <p:nvPr/>
        </p:nvCxnSpPr>
        <p:spPr>
          <a:xfrm>
            <a:off x="9097274" y="2487411"/>
            <a:ext cx="790463" cy="1714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2"/>
            <a:endCxn id="47" idx="0"/>
          </p:cNvCxnSpPr>
          <p:nvPr/>
        </p:nvCxnSpPr>
        <p:spPr>
          <a:xfrm>
            <a:off x="9097274" y="2487411"/>
            <a:ext cx="2272454" cy="1714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8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内容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67" y="3977883"/>
            <a:ext cx="3117524" cy="23381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00" y="1332916"/>
            <a:ext cx="2880000" cy="216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392" y="1352481"/>
            <a:ext cx="2879998" cy="216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7095" y="1576552"/>
            <a:ext cx="5551526" cy="49044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Support 1024 connections with below 20% performance loss between two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No loss caused by mutex-lock contention among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10% - 20% higher throughput than native RDMA when connection size varies in four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8% - 25% higher throughput than native RDMA when cluster size varies.</a:t>
            </a:r>
            <a:endParaRPr lang="zh-CN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1462" y="3415146"/>
            <a:ext cx="259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arenBoth"/>
            </a:pPr>
            <a:r>
              <a:rPr lang="en-US" altLang="zh-CN" dirty="0"/>
              <a:t>Connection Scalability</a:t>
            </a:r>
          </a:p>
          <a:p>
            <a:pPr algn="ctr"/>
            <a:r>
              <a:rPr lang="en-US" altLang="zh-CN" dirty="0"/>
              <a:t>between 2 nodes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21845" y="3415146"/>
            <a:ext cx="2968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(2) Application Scalability </a:t>
            </a:r>
          </a:p>
          <a:p>
            <a:pPr algn="ctr"/>
            <a:r>
              <a:rPr lang="en-US" altLang="zh-CN" dirty="0"/>
              <a:t>(emulated by thread) on 1 QP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09590" y="6271595"/>
            <a:ext cx="256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(3) Connection Scalability</a:t>
            </a:r>
          </a:p>
          <a:p>
            <a:pPr algn="ctr"/>
            <a:r>
              <a:rPr lang="en-US" altLang="zh-CN" dirty="0"/>
              <a:t> between 4 nodes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564958" y="6304189"/>
            <a:ext cx="214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Cluster Scalability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87" y="3977883"/>
            <a:ext cx="3139179" cy="23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9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Fairness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/>
            <a:r>
              <a:rPr lang="en-US" altLang="zh-CN" dirty="0"/>
              <a:t>Fairness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Mitigate the </a:t>
            </a:r>
            <a:r>
              <a:rPr lang="en-US" altLang="zh-CN" dirty="0" err="1"/>
              <a:t>HoL</a:t>
            </a:r>
            <a:r>
              <a:rPr lang="en-US" altLang="zh-CN" dirty="0"/>
              <a:t> blocking when both large flows and small flows with same priority (w/o PRI) exist.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Achieve fine-grained preemptive scheduling when large flows and small flows with different priorities (w/ PRI) exist.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Reducing FCT of mice flows and flows with high priority up to 50% when multiple flows exist.</a:t>
            </a:r>
          </a:p>
          <a:p>
            <a:endParaRPr lang="zh-CN" altLang="en-US" dirty="0"/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40" y="1520501"/>
            <a:ext cx="2880000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42" y="3947556"/>
            <a:ext cx="2879998" cy="216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72460" y="3570557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Round-Robin w/o PRI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45886" y="6037357"/>
            <a:ext cx="21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8 Traffics w/o PRI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73" y="3947556"/>
            <a:ext cx="2880000" cy="21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013" y="1520501"/>
            <a:ext cx="2880000" cy="216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81950" y="3546834"/>
            <a:ext cx="237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Round-Robin w/ PRI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45014" y="6023649"/>
            <a:ext cx="198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8 Traffics w/ PRI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  <p:bldP spid="10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and CPU Cost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86" y="1483991"/>
            <a:ext cx="2882509" cy="21618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17" y="4064876"/>
            <a:ext cx="2882023" cy="2161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14" y="4064875"/>
            <a:ext cx="2882023" cy="21615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57" y="1484355"/>
            <a:ext cx="2882024" cy="21615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179" y="1394549"/>
            <a:ext cx="5646821" cy="4407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Transfer M KB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Extra 1~2us when M &lt; 16 KB.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37% less latency when M = 256KB.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CPU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Transfer 1GB, 10GB and 100GB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Less time than busy-polling RDMA.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Less Real time but more User space time than event-triggered RDMA 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28672" y="3598456"/>
            <a:ext cx="239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Latency Comparison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851257" y="3598456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Real Time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09909" y="622639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User space Time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44440" y="6210626"/>
            <a:ext cx="344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User space + Kernel space 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Avatar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 new model to better take advantage of </a:t>
            </a:r>
            <a:r>
              <a:rPr lang="en-US" altLang="zh-CN" dirty="0" err="1"/>
              <a:t>RDMA</a:t>
            </a:r>
            <a:endParaRPr lang="en-US" altLang="zh-CN" dirty="0"/>
          </a:p>
          <a:p>
            <a:pPr lvl="2"/>
            <a:r>
              <a:rPr lang="en-US" altLang="zh-CN" dirty="0"/>
              <a:t>Effective resource sharing</a:t>
            </a:r>
          </a:p>
          <a:p>
            <a:pPr lvl="2"/>
            <a:r>
              <a:rPr lang="en-US" altLang="zh-CN" dirty="0"/>
              <a:t>Fair traffic scheduling on RNICs</a:t>
            </a:r>
          </a:p>
          <a:p>
            <a:pPr lvl="2"/>
            <a:r>
              <a:rPr lang="en-US" altLang="zh-CN" dirty="0"/>
              <a:t>Low latency and low CPU cost</a:t>
            </a:r>
          </a:p>
        </p:txBody>
      </p:sp>
    </p:spTree>
    <p:extLst>
      <p:ext uri="{BB962C8B-B14F-4D97-AF65-F5344CB8AC3E}">
        <p14:creationId xmlns:p14="http://schemas.microsoft.com/office/powerpoint/2010/main" val="144585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 in Datacenter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81" y="1653859"/>
            <a:ext cx="2868740" cy="225231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87790" y="3226531"/>
            <a:ext cx="882461" cy="483080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48899" y="398745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RDMA</a:t>
            </a:r>
            <a:r>
              <a:rPr lang="zh-CN" altLang="en-US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(</a:t>
            </a:r>
            <a:r>
              <a:rPr lang="en-US" altLang="zh-CN" dirty="0" err="1"/>
              <a:t>RNIC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823341" y="3947189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Datacenter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97381" y="4367693"/>
            <a:ext cx="2896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Cheaper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 latency(~ 1us)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 throughput(100GbE)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83" y="5589745"/>
            <a:ext cx="2367228" cy="5050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0" t="16096" r="11494" b="15095"/>
          <a:stretch/>
        </p:blipFill>
        <p:spPr>
          <a:xfrm>
            <a:off x="2763266" y="5361401"/>
            <a:ext cx="1072055" cy="9616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0" y="5509566"/>
            <a:ext cx="1884039" cy="6653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38" y="5496511"/>
            <a:ext cx="2818081" cy="7458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t="32245" r="4016" b="28346"/>
          <a:stretch/>
        </p:blipFill>
        <p:spPr>
          <a:xfrm>
            <a:off x="6959796" y="5503290"/>
            <a:ext cx="2333296" cy="677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20" y="1797432"/>
            <a:ext cx="3150438" cy="210029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28320" y="4367693"/>
            <a:ext cx="3445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Large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7 x 24h online real time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 volume traffic (TB level)</a:t>
            </a:r>
          </a:p>
        </p:txBody>
      </p:sp>
    </p:spTree>
    <p:extLst>
      <p:ext uri="{BB962C8B-B14F-4D97-AF65-F5344CB8AC3E}">
        <p14:creationId xmlns:p14="http://schemas.microsoft.com/office/powerpoint/2010/main" val="9382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ophie\Desktop\电脑与生活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16700"/>
            <a:ext cx="12192000" cy="1168684"/>
          </a:xfrm>
          <a:prstGeom prst="rect">
            <a:avLst/>
          </a:prstGeom>
          <a:noFill/>
        </p:spPr>
      </p:pic>
      <p:pic>
        <p:nvPicPr>
          <p:cNvPr id="5" name="Picture 2" descr="C:\Users\sophie\Desktop\1630000062310412572284354256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8306" y="386731"/>
            <a:ext cx="798928" cy="1008112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611876" y="1986112"/>
            <a:ext cx="2968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latin typeface="+mj-lt"/>
              </a:rPr>
              <a:t>Thank you!</a:t>
            </a:r>
          </a:p>
          <a:p>
            <a:pPr algn="ctr"/>
            <a:r>
              <a:rPr lang="en-US" altLang="zh-CN" sz="4800" dirty="0">
                <a:latin typeface="+mj-lt"/>
              </a:rPr>
              <a:t>Q&amp;A</a:t>
            </a:r>
            <a:endParaRPr lang="zh-CN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54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RDMA-Based Datacenter Applications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98" y="5045537"/>
            <a:ext cx="1807833" cy="18078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98" y="5593657"/>
            <a:ext cx="4114800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31" y="5590720"/>
            <a:ext cx="3393865" cy="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572"/>
            <a:ext cx="2584918" cy="1357082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17882472"/>
              </p:ext>
            </p:extLst>
          </p:nvPr>
        </p:nvGraphicFramePr>
        <p:xfrm>
          <a:off x="2335414" y="1456558"/>
          <a:ext cx="7521171" cy="408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231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7204C9B-6FBD-48FD-BF6B-8C685D579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67204C9B-6FBD-48FD-BF6B-8C685D579E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8EAD41C-1F62-4057-9920-0911FD69E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A8EAD41C-1F62-4057-9920-0911FD69EC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E17FE0-C517-4894-AA73-1F259C919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4E17FE0-C517-4894-AA73-1F259C9194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540277-0A5F-4707-9921-CDEB65DF1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C8540277-0A5F-4707-9921-CDEB65DF10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C7DDD6-0D48-43CF-85B4-F5508F6CB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43C7DDD6-0D48-43CF-85B4-F5508F6CB4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2E8B131-66B9-4C9D-8B75-9738D26D2D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2E8B131-66B9-4C9D-8B75-9738D26D2D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05DBDD-5EF7-40DC-956E-D711DA5B65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305DBDD-5EF7-40DC-956E-D711DA5B65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D9ED5C-CE3C-4E08-A042-6F7ED74A0C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C8D9ED5C-CE3C-4E08-A042-6F7ED74A0C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DEF1A9-EA51-45BE-926D-30B2DB75B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3ADEF1A9-EA51-45BE-926D-30B2DB75B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 Communication and Resources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69678" y="1966823"/>
            <a:ext cx="3554080" cy="7418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86930" y="3058064"/>
            <a:ext cx="1121432" cy="7418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52424" y="4149305"/>
            <a:ext cx="3554080" cy="1147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err="1"/>
              <a:t>RNIC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556740" y="1966823"/>
            <a:ext cx="3588590" cy="7418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075653" y="3058064"/>
            <a:ext cx="1029810" cy="7418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39486" y="4149305"/>
            <a:ext cx="3588590" cy="1147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zh-CN" dirty="0" err="1"/>
              <a:t>RNIC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36830" y="2225615"/>
            <a:ext cx="879895" cy="32780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69135" y="2225615"/>
            <a:ext cx="879895" cy="32780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976777" y="4502989"/>
            <a:ext cx="267419" cy="672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657599" y="4502989"/>
            <a:ext cx="267419" cy="672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272733" y="4502989"/>
            <a:ext cx="267419" cy="672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936302" y="4502989"/>
            <a:ext cx="267419" cy="672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55013" y="4502989"/>
            <a:ext cx="267419" cy="672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566699" y="4502989"/>
            <a:ext cx="267419" cy="672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971754" y="4994696"/>
            <a:ext cx="267419" cy="138023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272023" y="4994696"/>
            <a:ext cx="267419" cy="138023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85176" y="462185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588532" y="462185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QP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776920" y="4615157"/>
            <a:ext cx="46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CQ</a:t>
            </a:r>
            <a:endParaRPr lang="en-US" altLang="zh-CN" dirty="0"/>
          </a:p>
        </p:txBody>
      </p:sp>
      <p:sp>
        <p:nvSpPr>
          <p:cNvPr id="27" name="文本框 26"/>
          <p:cNvSpPr txBox="1"/>
          <p:nvPr/>
        </p:nvSpPr>
        <p:spPr>
          <a:xfrm>
            <a:off x="9908775" y="4601945"/>
            <a:ext cx="46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CQ</a:t>
            </a:r>
            <a:endParaRPr lang="en-US" altLang="zh-CN" dirty="0"/>
          </a:p>
        </p:txBody>
      </p:sp>
      <p:sp>
        <p:nvSpPr>
          <p:cNvPr id="28" name="下箭头 27"/>
          <p:cNvSpPr/>
          <p:nvPr/>
        </p:nvSpPr>
        <p:spPr>
          <a:xfrm>
            <a:off x="3985402" y="2553419"/>
            <a:ext cx="258794" cy="19329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229943" y="3257879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 Send WQE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578020" y="3257879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 Recv WQE</a:t>
            </a:r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8281358" y="2570020"/>
            <a:ext cx="258794" cy="19329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054414" y="5331125"/>
            <a:ext cx="120772" cy="5054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上箭头 31"/>
          <p:cNvSpPr/>
          <p:nvPr/>
        </p:nvSpPr>
        <p:spPr>
          <a:xfrm>
            <a:off x="4175187" y="5331125"/>
            <a:ext cx="4364966" cy="505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347989" y="4994696"/>
            <a:ext cx="267419" cy="138023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571622" y="4991430"/>
            <a:ext cx="267419" cy="138023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flipV="1">
            <a:off x="2363040" y="2553419"/>
            <a:ext cx="258794" cy="19329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flipV="1">
            <a:off x="9575324" y="2518913"/>
            <a:ext cx="258794" cy="19329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645148" y="3257879"/>
            <a:ext cx="96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Poll CQE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588532" y="3257879"/>
            <a:ext cx="96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Poll CQE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24917" y="29524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728553" y="29524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20240" y="5235041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③   </a:t>
            </a:r>
            <a:r>
              <a:rPr lang="en-US" altLang="zh-CN" dirty="0"/>
              <a:t>Transmission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654193" y="29627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115000" y="2942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343" y="5673862"/>
            <a:ext cx="3582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WQE</a:t>
            </a:r>
            <a:r>
              <a:rPr lang="en-US" altLang="zh-CN" dirty="0"/>
              <a:t>: Work Queue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QP</a:t>
            </a:r>
            <a:r>
              <a:rPr lang="en-US" altLang="zh-CN" dirty="0"/>
              <a:t>: Queue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CQ</a:t>
            </a:r>
            <a:r>
              <a:rPr lang="en-US" altLang="zh-CN" dirty="0"/>
              <a:t>: Completion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CQE</a:t>
            </a:r>
            <a:r>
              <a:rPr lang="en-US" altLang="zh-CN" dirty="0"/>
              <a:t>: Completion Queue 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5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/>
      <p:bldP spid="30" grpId="0"/>
      <p:bldP spid="31" grpId="0" animBg="1"/>
      <p:bldP spid="33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3" grpId="0"/>
      <p:bldP spid="40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QoS of RDMA NIC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67714" y="1689659"/>
            <a:ext cx="562828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Application-level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QPs can be mapped to different Traffic Class (TCs).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Available Mechanism for TCs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Strict Priority (Strict)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Prior over non strict priority TCs (ETS).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Enhanced Transmission Selection (ETS)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Share the left bandwidth according to a minimal guarantee policy.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02" y="1736820"/>
            <a:ext cx="2337319" cy="4114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463" y="1883759"/>
            <a:ext cx="2408020" cy="38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0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Explosive Volume of Resources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3683239"/>
            <a:ext cx="4340484" cy="2440859"/>
          </a:xfrm>
        </p:spPr>
      </p:pic>
      <p:sp>
        <p:nvSpPr>
          <p:cNvPr id="6" name="横卷形 5"/>
          <p:cNvSpPr/>
          <p:nvPr/>
        </p:nvSpPr>
        <p:spPr>
          <a:xfrm>
            <a:off x="1291934" y="1417638"/>
            <a:ext cx="9608132" cy="1908886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Cache miss will frequently happen in large-scale data center network.</a:t>
            </a:r>
            <a:endParaRPr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7078717" y="5285574"/>
            <a:ext cx="3821349" cy="914400"/>
          </a:xfrm>
          <a:prstGeom prst="roundRect">
            <a:avLst>
              <a:gd name="adj" fmla="val 96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err="1"/>
              <a:t>RNIC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078717" y="3752597"/>
            <a:ext cx="3821349" cy="914400"/>
          </a:xfrm>
          <a:prstGeom prst="roundRect">
            <a:avLst>
              <a:gd name="adj" fmla="val 96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Memory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67452" y="5782627"/>
            <a:ext cx="1261241" cy="3507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qp_context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65746" y="5801800"/>
            <a:ext cx="1686911" cy="32229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Virt-to-phy addr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89389" y="5404255"/>
            <a:ext cx="895588" cy="2946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WQE</a:t>
            </a:r>
            <a:endParaRPr lang="zh-CN" altLang="en-US" dirty="0"/>
          </a:p>
        </p:txBody>
      </p:sp>
      <p:sp>
        <p:nvSpPr>
          <p:cNvPr id="12" name="上下箭头 11"/>
          <p:cNvSpPr/>
          <p:nvPr/>
        </p:nvSpPr>
        <p:spPr>
          <a:xfrm>
            <a:off x="8828693" y="4666997"/>
            <a:ext cx="283776" cy="618577"/>
          </a:xfrm>
          <a:prstGeom prst="up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112469" y="4740444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Swapping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91516" y="4266648"/>
            <a:ext cx="1261241" cy="3507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qp_context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989810" y="4285821"/>
            <a:ext cx="1686911" cy="32229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Virt-to-phy addr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013453" y="3888276"/>
            <a:ext cx="895588" cy="2946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WQE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5608" y="6314669"/>
            <a:ext cx="588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Large-scale Datacenter with large number of connections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1990" y="6318655"/>
            <a:ext cx="436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Cache miss caused by overfull meta data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Sharing Problem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 bwMode="auto">
          <a:xfrm>
            <a:off x="1035739" y="1679262"/>
            <a:ext cx="1066800" cy="6234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Thread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438150" y="1679262"/>
            <a:ext cx="1066800" cy="6234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Thread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903636" y="1679262"/>
            <a:ext cx="1066800" cy="6234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Thread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120171" y="3066392"/>
            <a:ext cx="38502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 bwMode="auto">
          <a:xfrm>
            <a:off x="2724946" y="3448826"/>
            <a:ext cx="526473" cy="52647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QP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6805" y="268155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Lock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8976" y="4828084"/>
            <a:ext cx="5863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Lock mechanism must be applied in synchronous sharing.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SRQs provided by verbs are application isolated and not effectively shared.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16394" y="4828084"/>
            <a:ext cx="5887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Serious performance loss when applying lock mechanism.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34% performance loss for 6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44% performance loss for 9 threads.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8506" y="4309941"/>
            <a:ext cx="408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Synchronous Resource Sharing Model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80171" y="4296464"/>
            <a:ext cx="636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Throughput on the Shared QP with Varied number of Threads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 bwMode="auto">
          <a:xfrm>
            <a:off x="3449373" y="3448826"/>
            <a:ext cx="526473" cy="52647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SRQ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53064" y="3325566"/>
            <a:ext cx="2238703" cy="7770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1998941" y="3468371"/>
            <a:ext cx="526473" cy="52647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CQ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cxnSp>
        <p:nvCxnSpPr>
          <p:cNvPr id="29" name="肘形连接符 28"/>
          <p:cNvCxnSpPr>
            <a:stCxn id="4" idx="2"/>
            <a:endCxn id="26" idx="0"/>
          </p:cNvCxnSpPr>
          <p:nvPr/>
        </p:nvCxnSpPr>
        <p:spPr>
          <a:xfrm rot="16200000" flipH="1">
            <a:off x="1759353" y="2112502"/>
            <a:ext cx="1022849" cy="14032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2"/>
            <a:endCxn id="26" idx="0"/>
          </p:cNvCxnSpPr>
          <p:nvPr/>
        </p:nvCxnSpPr>
        <p:spPr>
          <a:xfrm rot="16200000" flipH="1">
            <a:off x="2460559" y="2813708"/>
            <a:ext cx="1022849" cy="8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26" idx="0"/>
          </p:cNvCxnSpPr>
          <p:nvPr/>
        </p:nvCxnSpPr>
        <p:spPr>
          <a:xfrm rot="5400000">
            <a:off x="3193302" y="2081831"/>
            <a:ext cx="1022849" cy="14646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13" y="1386355"/>
            <a:ext cx="3880145" cy="2910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5638" y="6240226"/>
            <a:ext cx="114493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Resources should be effectively shared among applications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7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/>
      <p:bldP spid="1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QoS Demand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Occasion</a:t>
            </a:r>
          </a:p>
          <a:p>
            <a:pPr lvl="2"/>
            <a:r>
              <a:rPr lang="en-US" altLang="zh-CN" dirty="0"/>
              <a:t>Flows in datacenter with deadlines should be served as high priority.</a:t>
            </a:r>
          </a:p>
          <a:p>
            <a:pPr lvl="2"/>
            <a:r>
              <a:rPr lang="en-US" altLang="zh-CN" dirty="0"/>
              <a:t>Most flows in datacenter are short flows(&lt;</a:t>
            </a:r>
            <a:r>
              <a:rPr lang="en-US" altLang="zh-CN" dirty="0" err="1"/>
              <a:t>50KB</a:t>
            </a:r>
            <a:r>
              <a:rPr lang="en-US" altLang="zh-CN" dirty="0"/>
              <a:t>) and should be served quickly.</a:t>
            </a:r>
            <a:endParaRPr lang="zh-CN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Demand</a:t>
            </a:r>
          </a:p>
          <a:p>
            <a:pPr lvl="2"/>
            <a:r>
              <a:rPr lang="en-US" altLang="zh-CN" dirty="0"/>
              <a:t>Short flows should not be blocked by long flows.</a:t>
            </a:r>
          </a:p>
          <a:p>
            <a:pPr lvl="2"/>
            <a:r>
              <a:rPr lang="en-US" altLang="zh-CN" dirty="0"/>
              <a:t>The high priority flows should not be blocked by low priority flows.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92" y="4617325"/>
            <a:ext cx="2938644" cy="19982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25" y="4589292"/>
            <a:ext cx="3607675" cy="2026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753" t="20939" r="16596" b="48789"/>
          <a:stretch/>
        </p:blipFill>
        <p:spPr>
          <a:xfrm>
            <a:off x="10340347" y="5057441"/>
            <a:ext cx="1347537" cy="1251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926" b="76344" l="18000" r="449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81" t="44502" r="51371" b="20096"/>
          <a:stretch/>
        </p:blipFill>
        <p:spPr>
          <a:xfrm>
            <a:off x="894919" y="4947143"/>
            <a:ext cx="1500555" cy="14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HoL Blocking and Corase-grained Scheduling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77" y="3798360"/>
            <a:ext cx="3451313" cy="258848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4" y="3798360"/>
            <a:ext cx="3451894" cy="2588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3" y="3798360"/>
            <a:ext cx="3451313" cy="2588485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>
            <a:off x="1764632" y="2021305"/>
            <a:ext cx="737936" cy="1042737"/>
          </a:xfrm>
          <a:custGeom>
            <a:avLst/>
            <a:gdLst>
              <a:gd name="connsiteX0" fmla="*/ 0 w 737936"/>
              <a:gd name="connsiteY0" fmla="*/ 0 h 1042737"/>
              <a:gd name="connsiteX1" fmla="*/ 16042 w 737936"/>
              <a:gd name="connsiteY1" fmla="*/ 1042737 h 1042737"/>
              <a:gd name="connsiteX2" fmla="*/ 737936 w 737936"/>
              <a:gd name="connsiteY2" fmla="*/ 1042737 h 1042737"/>
              <a:gd name="connsiteX3" fmla="*/ 737936 w 737936"/>
              <a:gd name="connsiteY3" fmla="*/ 0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936" h="1042737">
                <a:moveTo>
                  <a:pt x="0" y="0"/>
                </a:moveTo>
                <a:lnTo>
                  <a:pt x="16042" y="1042737"/>
                </a:lnTo>
                <a:lnTo>
                  <a:pt x="737936" y="1042737"/>
                </a:lnTo>
                <a:lnTo>
                  <a:pt x="737936" y="0"/>
                </a:lnTo>
              </a:path>
            </a:pathLst>
          </a:custGeom>
          <a:noFill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8800" y="2494547"/>
            <a:ext cx="609600" cy="521369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828800" y="2149642"/>
            <a:ext cx="609600" cy="262607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735051" y="2021305"/>
            <a:ext cx="737936" cy="1042737"/>
          </a:xfrm>
          <a:custGeom>
            <a:avLst/>
            <a:gdLst>
              <a:gd name="connsiteX0" fmla="*/ 0 w 737936"/>
              <a:gd name="connsiteY0" fmla="*/ 0 h 1042737"/>
              <a:gd name="connsiteX1" fmla="*/ 16042 w 737936"/>
              <a:gd name="connsiteY1" fmla="*/ 1042737 h 1042737"/>
              <a:gd name="connsiteX2" fmla="*/ 737936 w 737936"/>
              <a:gd name="connsiteY2" fmla="*/ 1042737 h 1042737"/>
              <a:gd name="connsiteX3" fmla="*/ 737936 w 737936"/>
              <a:gd name="connsiteY3" fmla="*/ 0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936" h="1042737">
                <a:moveTo>
                  <a:pt x="0" y="0"/>
                </a:moveTo>
                <a:lnTo>
                  <a:pt x="16042" y="1042737"/>
                </a:lnTo>
                <a:lnTo>
                  <a:pt x="737936" y="1042737"/>
                </a:lnTo>
                <a:lnTo>
                  <a:pt x="737936" y="0"/>
                </a:lnTo>
              </a:path>
            </a:pathLst>
          </a:custGeom>
          <a:noFill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99219" y="2109538"/>
            <a:ext cx="609600" cy="262607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791199" y="2438400"/>
            <a:ext cx="609600" cy="262607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791199" y="2743198"/>
            <a:ext cx="609600" cy="262607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192127" y="2021305"/>
            <a:ext cx="737936" cy="1042737"/>
          </a:xfrm>
          <a:custGeom>
            <a:avLst/>
            <a:gdLst>
              <a:gd name="connsiteX0" fmla="*/ 0 w 737936"/>
              <a:gd name="connsiteY0" fmla="*/ 0 h 1042737"/>
              <a:gd name="connsiteX1" fmla="*/ 16042 w 737936"/>
              <a:gd name="connsiteY1" fmla="*/ 1042737 h 1042737"/>
              <a:gd name="connsiteX2" fmla="*/ 737936 w 737936"/>
              <a:gd name="connsiteY2" fmla="*/ 1042737 h 1042737"/>
              <a:gd name="connsiteX3" fmla="*/ 737936 w 737936"/>
              <a:gd name="connsiteY3" fmla="*/ 0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936" h="1042737">
                <a:moveTo>
                  <a:pt x="0" y="0"/>
                </a:moveTo>
                <a:lnTo>
                  <a:pt x="16042" y="1042737"/>
                </a:lnTo>
                <a:lnTo>
                  <a:pt x="737936" y="1042737"/>
                </a:lnTo>
                <a:lnTo>
                  <a:pt x="737936" y="0"/>
                </a:lnTo>
              </a:path>
            </a:pathLst>
          </a:custGeom>
          <a:noFill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256295" y="2468394"/>
            <a:ext cx="609600" cy="521369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0323093" y="2021305"/>
            <a:ext cx="737936" cy="1042737"/>
          </a:xfrm>
          <a:custGeom>
            <a:avLst/>
            <a:gdLst>
              <a:gd name="connsiteX0" fmla="*/ 0 w 737936"/>
              <a:gd name="connsiteY0" fmla="*/ 0 h 1042737"/>
              <a:gd name="connsiteX1" fmla="*/ 16042 w 737936"/>
              <a:gd name="connsiteY1" fmla="*/ 1042737 h 1042737"/>
              <a:gd name="connsiteX2" fmla="*/ 737936 w 737936"/>
              <a:gd name="connsiteY2" fmla="*/ 1042737 h 1042737"/>
              <a:gd name="connsiteX3" fmla="*/ 737936 w 737936"/>
              <a:gd name="connsiteY3" fmla="*/ 0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936" h="1042737">
                <a:moveTo>
                  <a:pt x="0" y="0"/>
                </a:moveTo>
                <a:lnTo>
                  <a:pt x="16042" y="1042737"/>
                </a:lnTo>
                <a:lnTo>
                  <a:pt x="737936" y="1042737"/>
                </a:lnTo>
                <a:lnTo>
                  <a:pt x="737936" y="0"/>
                </a:lnTo>
              </a:path>
            </a:pathLst>
          </a:custGeom>
          <a:noFill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0387261" y="2109538"/>
            <a:ext cx="609600" cy="262607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0379241" y="2438400"/>
            <a:ext cx="609600" cy="262607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0379241" y="2743198"/>
            <a:ext cx="609600" cy="262607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925818" y="1483893"/>
            <a:ext cx="41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TC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5888217" y="1483893"/>
            <a:ext cx="41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TC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9079833" y="1483893"/>
            <a:ext cx="10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TC0(ETS)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0107293" y="1483893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TC1(Strict)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544591" y="3449889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Processing</a:t>
            </a:r>
            <a:endParaRPr lang="zh-CN" altLang="en-US" b="1"/>
          </a:p>
        </p:txBody>
      </p:sp>
      <p:sp>
        <p:nvSpPr>
          <p:cNvPr id="33" name="文本框 32"/>
          <p:cNvSpPr txBox="1"/>
          <p:nvPr/>
        </p:nvSpPr>
        <p:spPr>
          <a:xfrm>
            <a:off x="5506990" y="3449889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Processing</a:t>
            </a:r>
            <a:endParaRPr lang="zh-CN" altLang="en-US" b="1"/>
          </a:p>
        </p:txBody>
      </p:sp>
      <p:sp>
        <p:nvSpPr>
          <p:cNvPr id="34" name="文本框 33"/>
          <p:cNvSpPr txBox="1"/>
          <p:nvPr/>
        </p:nvSpPr>
        <p:spPr>
          <a:xfrm>
            <a:off x="9518285" y="3436852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Processing</a:t>
            </a:r>
            <a:endParaRPr lang="zh-CN" altLang="en-US" b="1"/>
          </a:p>
        </p:txBody>
      </p:sp>
      <p:cxnSp>
        <p:nvCxnSpPr>
          <p:cNvPr id="36" name="直接箭头连接符 35"/>
          <p:cNvCxnSpPr>
            <a:endCxn id="32" idx="0"/>
          </p:cNvCxnSpPr>
          <p:nvPr/>
        </p:nvCxnSpPr>
        <p:spPr>
          <a:xfrm>
            <a:off x="2133599" y="3176337"/>
            <a:ext cx="7662" cy="273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04017" y="3168317"/>
            <a:ext cx="7662" cy="273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9561095" y="3176337"/>
            <a:ext cx="553860" cy="26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324730" y="233167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HoL Blocking</a:t>
            </a:r>
            <a:endParaRPr lang="zh-CN" altLang="en-US" b="1" dirty="0"/>
          </a:p>
        </p:txBody>
      </p:sp>
      <p:cxnSp>
        <p:nvCxnSpPr>
          <p:cNvPr id="42" name="直接箭头连接符 41"/>
          <p:cNvCxnSpPr>
            <a:stCxn id="40" idx="1"/>
          </p:cNvCxnSpPr>
          <p:nvPr/>
        </p:nvCxnSpPr>
        <p:spPr>
          <a:xfrm flipH="1">
            <a:off x="2831430" y="2516341"/>
            <a:ext cx="493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716378" y="2524363"/>
            <a:ext cx="493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033235" y="2219507"/>
            <a:ext cx="16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Corase-grained</a:t>
            </a:r>
          </a:p>
          <a:p>
            <a:pPr algn="ctr"/>
            <a:r>
              <a:rPr lang="en-US" altLang="zh-CN" b="1" dirty="0"/>
              <a:t>Scheduling</a:t>
            </a:r>
            <a:endParaRPr lang="zh-CN" altLang="en-US" b="1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638669" y="2516343"/>
            <a:ext cx="493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54071" y="2061592"/>
            <a:ext cx="609600" cy="262607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54071" y="2393884"/>
            <a:ext cx="609600" cy="262607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89645" y="2042084"/>
            <a:ext cx="81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Flow A</a:t>
            </a:r>
          </a:p>
          <a:p>
            <a:r>
              <a:rPr lang="en-US" altLang="zh-CN" dirty="0"/>
              <a:t>Flow B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3671" y="6315244"/>
            <a:ext cx="31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Small Flow Completion Time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716378" y="6315244"/>
            <a:ext cx="31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Small Flow Completion Time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232824" y="6318605"/>
            <a:ext cx="38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High Priority Flow Completion 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6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40" grpId="0"/>
      <p:bldP spid="46" grpId="0"/>
      <p:bldP spid="48" grpId="0" animBg="1"/>
      <p:bldP spid="49" grpId="0" animBg="1"/>
      <p:bldP spid="50" grpId="0"/>
      <p:bldP spid="6" grpId="0"/>
      <p:bldP spid="41" grpId="0"/>
      <p:bldP spid="43" grpId="0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1" id="{24AC4DAA-AB23-435F-BEB0-EE75BBAD6D7A}" vid="{35263191-1393-40C8-BC32-5F12C1016F3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1848</TotalTime>
  <Words>1105</Words>
  <Application>Microsoft Office PowerPoint</Application>
  <PresentationFormat>宽屏</PresentationFormat>
  <Paragraphs>289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主题1</vt:lpstr>
      <vt:lpstr>自定义设计方案</vt:lpstr>
      <vt:lpstr>Toward Effective and Fair RDMA Resource Sharing</vt:lpstr>
      <vt:lpstr>RDMA in Datacenter</vt:lpstr>
      <vt:lpstr>RDMA-Based Datacenter Applications</vt:lpstr>
      <vt:lpstr>RDMA Communication and Resources</vt:lpstr>
      <vt:lpstr>QoS of RDMA NIC</vt:lpstr>
      <vt:lpstr>Explosive Volume of Resources</vt:lpstr>
      <vt:lpstr>Resource Sharing Problem</vt:lpstr>
      <vt:lpstr>QoS Demand</vt:lpstr>
      <vt:lpstr>HoL Blocking and Corase-grained Scheduling</vt:lpstr>
      <vt:lpstr>When Resource Sharing Meets QoS Demand</vt:lpstr>
      <vt:lpstr>Goals and Model</vt:lpstr>
      <vt:lpstr>Asynchronous Resource Sharing</vt:lpstr>
      <vt:lpstr>Fair Traffic Scheduling</vt:lpstr>
      <vt:lpstr>Traffic Receiving and Thread Working Mode</vt:lpstr>
      <vt:lpstr>Testbed Setting</vt:lpstr>
      <vt:lpstr>Scalability</vt:lpstr>
      <vt:lpstr>Fairness</vt:lpstr>
      <vt:lpstr>Latency and CPU Cost</vt:lpstr>
      <vt:lpstr>Summary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</dc:title>
  <dc:creator>blackwall</dc:creator>
  <cp:lastModifiedBy>blackwall</cp:lastModifiedBy>
  <cp:revision>1437</cp:revision>
  <dcterms:created xsi:type="dcterms:W3CDTF">2018-07-08T02:27:52Z</dcterms:created>
  <dcterms:modified xsi:type="dcterms:W3CDTF">2018-08-05T08:09:57Z</dcterms:modified>
</cp:coreProperties>
</file>