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8" r:id="rId3"/>
    <p:sldId id="258" r:id="rId4"/>
    <p:sldId id="369" r:id="rId5"/>
    <p:sldId id="367" r:id="rId6"/>
    <p:sldId id="327" r:id="rId7"/>
    <p:sldId id="342" r:id="rId8"/>
    <p:sldId id="329" r:id="rId9"/>
    <p:sldId id="372" r:id="rId10"/>
    <p:sldId id="330" r:id="rId11"/>
    <p:sldId id="335" r:id="rId12"/>
    <p:sldId id="349" r:id="rId13"/>
    <p:sldId id="334" r:id="rId14"/>
    <p:sldId id="331" r:id="rId15"/>
    <p:sldId id="332" r:id="rId16"/>
    <p:sldId id="373" r:id="rId17"/>
    <p:sldId id="333" r:id="rId18"/>
    <p:sldId id="338" r:id="rId19"/>
    <p:sldId id="347" r:id="rId20"/>
    <p:sldId id="346" r:id="rId21"/>
    <p:sldId id="343" r:id="rId22"/>
    <p:sldId id="345" r:id="rId23"/>
    <p:sldId id="348" r:id="rId24"/>
    <p:sldId id="351" r:id="rId25"/>
    <p:sldId id="354" r:id="rId26"/>
    <p:sldId id="355" r:id="rId27"/>
    <p:sldId id="357" r:id="rId28"/>
    <p:sldId id="358" r:id="rId29"/>
    <p:sldId id="362" r:id="rId30"/>
    <p:sldId id="359" r:id="rId31"/>
    <p:sldId id="364" r:id="rId32"/>
    <p:sldId id="363" r:id="rId33"/>
    <p:sldId id="366" r:id="rId34"/>
    <p:sldId id="32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1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1426" autoAdjust="0"/>
  </p:normalViewPr>
  <p:slideViewPr>
    <p:cSldViewPr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5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449A1DA-A2DC-4547-97D8-55C93E101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6988-0111-4AC6-9413-482FE60B65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AEC4A-B4C5-4035-8D21-408C0778A18B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A107D-F88A-475E-B660-7C88F9182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7B296-3B58-42C4-B04E-7F4EBB7173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42D7D-7C6C-4F95-A3E4-49185727E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9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761B2-271F-48D2-8DBF-38D16709B78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DC049-317F-4727-B95E-F3290E7BE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61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</a:t>
            </a:r>
            <a:r>
              <a:rPr lang="zh-CN" altLang="en-US" baseline="0" dirty="0"/>
              <a:t> </a:t>
            </a:r>
            <a:r>
              <a:rPr lang="en-US" altLang="zh-CN" baseline="0" dirty="0"/>
              <a:t>I</a:t>
            </a:r>
            <a:r>
              <a:rPr lang="zh-CN" altLang="en-US" baseline="0" dirty="0"/>
              <a:t> </a:t>
            </a:r>
            <a:r>
              <a:rPr lang="en-US" altLang="zh-CN" baseline="0" dirty="0"/>
              <a:t>am</a:t>
            </a:r>
            <a:r>
              <a:rPr lang="zh-CN" altLang="en-US" baseline="0" dirty="0"/>
              <a:t> </a:t>
            </a:r>
            <a:r>
              <a:rPr lang="en-US" altLang="zh-CN" baseline="0" dirty="0"/>
              <a:t>Fei </a:t>
            </a:r>
            <a:r>
              <a:rPr lang="en-US" altLang="zh-CN" baseline="0" dirty="0" err="1"/>
              <a:t>Gui</a:t>
            </a:r>
            <a:r>
              <a:rPr lang="en-US" altLang="zh-CN" baseline="0" dirty="0"/>
              <a:t> from</a:t>
            </a:r>
            <a:r>
              <a:rPr lang="zh-CN" altLang="en-US" baseline="0" dirty="0"/>
              <a:t> </a:t>
            </a:r>
            <a:r>
              <a:rPr lang="en-US" altLang="zh-CN" sz="1200" dirty="0"/>
              <a:t>Xiangtan</a:t>
            </a:r>
            <a:r>
              <a:rPr lang="zh-CN" altLang="en-US" baseline="0" dirty="0"/>
              <a:t> </a:t>
            </a:r>
            <a:r>
              <a:rPr lang="en-US" altLang="zh-CN" baseline="0" dirty="0"/>
              <a:t>University.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topic</a:t>
            </a:r>
            <a:r>
              <a:rPr lang="zh-CN" altLang="en-US" baseline="0" dirty="0"/>
              <a:t> </a:t>
            </a:r>
            <a:r>
              <a:rPr lang="en-US" altLang="zh-CN" baseline="0" dirty="0"/>
              <a:t>I</a:t>
            </a:r>
            <a:r>
              <a:rPr lang="zh-CN" altLang="en-US" baseline="0" dirty="0"/>
              <a:t> </a:t>
            </a:r>
            <a:r>
              <a:rPr lang="en-US" altLang="zh-CN" baseline="0" dirty="0"/>
              <a:t>would</a:t>
            </a:r>
            <a:r>
              <a:rPr lang="zh-CN" altLang="en-US" baseline="0" dirty="0"/>
              <a:t> </a:t>
            </a:r>
            <a:r>
              <a:rPr lang="en-US" altLang="zh-CN" baseline="0" dirty="0"/>
              <a:t>like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share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</a:t>
            </a:r>
            <a:r>
              <a:rPr lang="zh-CN" altLang="en-US" baseline="0" dirty="0"/>
              <a:t> </a:t>
            </a:r>
            <a:r>
              <a:rPr lang="en-US" altLang="zh-CN" baseline="0" dirty="0"/>
              <a:t>is </a:t>
            </a:r>
            <a:r>
              <a:rPr lang="en-US" altLang="zh-CN" sz="1200" b="1" dirty="0">
                <a:solidFill>
                  <a:schemeClr val="bg1"/>
                </a:solidFill>
              </a:rPr>
              <a:t>Dante: Enabling FOV-Aware Adaptive FEC Coding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en-US" altLang="zh-CN" sz="1200" b="1" dirty="0">
                <a:solidFill>
                  <a:schemeClr val="bg1"/>
                </a:solidFill>
              </a:rPr>
              <a:t>for 360-Degree Video Streaming.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baseline="0" dirty="0"/>
              <a:t>This</a:t>
            </a:r>
            <a:r>
              <a:rPr lang="zh-CN" altLang="en-US" baseline="0" dirty="0"/>
              <a:t> </a:t>
            </a:r>
            <a:r>
              <a:rPr lang="en-US" altLang="zh-CN" baseline="0" dirty="0"/>
              <a:t>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is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upervised by Prof. Dan Li  and Prof.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Zhetao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 is cooperated with  </a:t>
            </a:r>
            <a:r>
              <a:rPr lang="en-US" altLang="zh-CN" sz="1200" dirty="0" err="1"/>
              <a:t>Jinkun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Geng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Junfeng</a:t>
            </a:r>
            <a:r>
              <a:rPr lang="en-US" altLang="zh-CN" sz="1200" dirty="0"/>
              <a:t> Li,  Yang Cheng,  Usama Zafar,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 Because they run top of </a:t>
            </a:r>
            <a:r>
              <a:rPr lang="en-US" altLang="zh-C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retransmission-based transport mechanisms;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As we know, TCP is a reliable protocol, </a:t>
            </a:r>
            <a:r>
              <a:rPr lang="en-US" sz="1200" b="1" baseline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altLang="zh-CN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bsolute reliability </a:t>
            </a:r>
            <a:r>
              <a:rPr lang="en-US" altLang="zh-C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usually means bad performance, especially for real time video applications;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So, </a:t>
            </a:r>
            <a:r>
              <a:rPr lang="en-US" altLang="zh-CN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playback interruptions may happen frequently;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worse performance will be achieved in lossy wireless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3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The 360 video latency problem is unsolved;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Because User’s FOV is time-varying and predictable in short term;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To guarantee quality of user’s FOV, FOV of downloaded video should be consistent with the FOV of video users actually watch.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Therefore, buffer level should be shallow, for example 1s, 2s.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 If </a:t>
            </a:r>
            <a:r>
              <a:rPr lang="en-US" altLang="zh-CN" baseline="0" dirty="0"/>
              <a:t>can </a:t>
            </a:r>
            <a:r>
              <a:rPr lang="en-US" baseline="0" dirty="0"/>
              <a:t>we remove the retransmission?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 (Forward Error Correction) can be used to recover data losses within transmission to mitigate the re-transmission and has potential to meet the delay requirement of 360 videos.</a:t>
            </a:r>
          </a:p>
          <a:p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replace retransmission-based TCP, **a alternative scheme is to use FEC coding over UDP to reduce video streaming delay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There exists some state-of-the-art custom transport protocols for streaming delay-sensitive videos. But they </a:t>
            </a:r>
            <a:r>
              <a:rPr lang="en-US" altLang="zh-CN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altLang="zh-CN" sz="10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  <a:r>
              <a:rPr lang="en-US" altLang="zh-CN" sz="1050" dirty="0">
                <a:latin typeface="Segoe UI" panose="020B0502040204020203" pitchFamily="34" charset="0"/>
                <a:cs typeface="Segoe UI" panose="020B0502040204020203" pitchFamily="34" charset="0"/>
              </a:rPr>
              <a:t> on traditional video content, as opposed to 360-degree videos and </a:t>
            </a:r>
            <a:r>
              <a:rPr lang="en-US" altLang="zh-CN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can’t achieve good performance in lossy and limited-bandwidth wireless networks!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9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next I will introduce our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application-level adapting bitrate,  * </a:t>
            </a:r>
            <a:r>
              <a:rPr lang="en-US" altLang="zh-C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 explore the opportunities of a </a:t>
            </a:r>
            <a:r>
              <a:rPr lang="en-US" altLang="zh-CN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 underlying transport solution</a:t>
            </a:r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 360-degree videos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use FEC coding over UDP to reduce video streaming delay.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FOV-aware FEC adaptation that adapts to changing network conditions by dynamically choosing FEC redundancy level based on how close the video content is to the FOV region. </a:t>
            </a:r>
            <a:br>
              <a:rPr lang="en-US" altLang="zh-CN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The remaining presentation falls into three</a:t>
            </a:r>
            <a:r>
              <a:rPr lang="zh-CN" altLang="en-US" baseline="0" dirty="0"/>
              <a:t> </a:t>
            </a:r>
            <a:r>
              <a:rPr lang="en-US" altLang="zh-CN" baseline="0" dirty="0"/>
              <a:t>main</a:t>
            </a:r>
            <a:r>
              <a:rPr lang="zh-CN" altLang="en-US" baseline="0" dirty="0"/>
              <a:t> </a:t>
            </a:r>
            <a:r>
              <a:rPr lang="en-US" altLang="zh-CN" baseline="0" dirty="0"/>
              <a:t>aspects:</a:t>
            </a:r>
          </a:p>
          <a:p>
            <a:r>
              <a:rPr lang="en-US" altLang="zh-CN" dirty="0"/>
              <a:t>we first have a quick primer on FEC;</a:t>
            </a:r>
          </a:p>
          <a:p>
            <a:r>
              <a:rPr lang="en-US" altLang="zh-CN" dirty="0"/>
              <a:t>Then I will give an example explaining why FOV-aware FEC;</a:t>
            </a:r>
          </a:p>
          <a:p>
            <a:r>
              <a:rPr lang="en-US" altLang="zh-CN" dirty="0"/>
              <a:t>Lastly, I will </a:t>
            </a:r>
            <a:r>
              <a:rPr lang="en-US" altLang="zh-CN" baseline="0" dirty="0"/>
              <a:t>present</a:t>
            </a:r>
            <a:r>
              <a:rPr lang="en-US" altLang="zh-CN" dirty="0"/>
              <a:t> how to adjust FEC redundancy rate .</a:t>
            </a:r>
            <a:br>
              <a:rPr lang="en-US" altLang="zh-CN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5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let’s firstly take a quick  primer on FEC scheme:</a:t>
            </a:r>
          </a:p>
          <a:p>
            <a:r>
              <a:rPr lang="en-US" b="1" baseline="0" dirty="0"/>
              <a:t>At the first step, </a:t>
            </a:r>
            <a:r>
              <a:rPr lang="en-US" sz="1200" b="0" baseline="0" dirty="0">
                <a:latin typeface="Segoe UI"/>
                <a:cs typeface="Segoe UI"/>
              </a:rPr>
              <a:t>a</a:t>
            </a:r>
            <a:r>
              <a:rPr lang="en-US" altLang="zh-CN" sz="1200" dirty="0">
                <a:latin typeface="Segoe UI"/>
                <a:cs typeface="Segoe UI"/>
              </a:rPr>
              <a:t>ccording to a </a:t>
            </a:r>
            <a:r>
              <a:rPr lang="en-US" altLang="zh-CN" baseline="0" dirty="0"/>
              <a:t>determined </a:t>
            </a:r>
            <a:r>
              <a:rPr lang="en-US" altLang="zh-CN" sz="1200" dirty="0">
                <a:latin typeface="Segoe UI"/>
                <a:cs typeface="Segoe UI"/>
              </a:rPr>
              <a:t>redundancy rate, </a:t>
            </a:r>
            <a:r>
              <a:rPr lang="en-US" baseline="0" dirty="0"/>
              <a:t>codec encodes to get </a:t>
            </a:r>
            <a:r>
              <a:rPr lang="en-US" altLang="zh-CN" baseline="0" dirty="0"/>
              <a:t>a </a:t>
            </a:r>
            <a:r>
              <a:rPr lang="en-US" altLang="zh-CN" sz="1200" dirty="0">
                <a:latin typeface="Segoe UI"/>
                <a:cs typeface="Segoe UI"/>
              </a:rPr>
              <a:t>certain</a:t>
            </a:r>
            <a:r>
              <a:rPr lang="en-US" baseline="0" dirty="0"/>
              <a:t> number of repair packets * , forming a coded block and send the whole block **.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At the second step</a:t>
            </a:r>
            <a:r>
              <a:rPr lang="en-US" baseline="0" dirty="0"/>
              <a:t>, the original data would be completely recovered if enough number of packets are received.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As seen in this slide, </a:t>
            </a:r>
            <a:r>
              <a:rPr lang="en-US" altLang="zh-CN" sz="1200" dirty="0">
                <a:latin typeface="Segoe UI"/>
                <a:cs typeface="Segoe UI"/>
              </a:rPr>
              <a:t>Any </a:t>
            </a:r>
            <a:r>
              <a:rPr lang="en-US" altLang="zh-CN" sz="1200" b="1" dirty="0">
                <a:solidFill>
                  <a:srgbClr val="00B050"/>
                </a:solidFill>
                <a:latin typeface="Segoe UI"/>
                <a:cs typeface="Segoe UI"/>
              </a:rPr>
              <a:t>k</a:t>
            </a:r>
            <a:r>
              <a:rPr lang="en-US" altLang="zh-CN" sz="1200" dirty="0">
                <a:latin typeface="Segoe UI"/>
                <a:cs typeface="Segoe UI"/>
              </a:rPr>
              <a:t> of the </a:t>
            </a:r>
            <a:r>
              <a:rPr lang="en-US" altLang="zh-CN" sz="1200" b="1" dirty="0">
                <a:solidFill>
                  <a:srgbClr val="00B050"/>
                </a:solidFill>
                <a:latin typeface="Segoe UI"/>
                <a:cs typeface="Segoe UI"/>
              </a:rPr>
              <a:t>(</a:t>
            </a:r>
            <a:r>
              <a:rPr lang="en-US" altLang="zh-CN" sz="1200" b="1" dirty="0" err="1">
                <a:solidFill>
                  <a:srgbClr val="00B050"/>
                </a:solidFill>
                <a:latin typeface="Segoe UI"/>
                <a:cs typeface="Segoe UI"/>
              </a:rPr>
              <a:t>k+r</a:t>
            </a:r>
            <a:r>
              <a:rPr lang="en-US" altLang="zh-CN" sz="1200" b="1" dirty="0">
                <a:solidFill>
                  <a:srgbClr val="00B050"/>
                </a:solidFill>
                <a:latin typeface="Segoe UI"/>
                <a:cs typeface="Segoe UI"/>
              </a:rPr>
              <a:t>)</a:t>
            </a:r>
            <a:r>
              <a:rPr lang="en-US" altLang="zh-CN" sz="1200" dirty="0">
                <a:latin typeface="Segoe UI"/>
                <a:cs typeface="Segoe UI"/>
              </a:rPr>
              <a:t> packets received are sufficient to completely decode the original </a:t>
            </a:r>
            <a:r>
              <a:rPr lang="en-US" altLang="zh-CN" sz="1200" b="1" dirty="0">
                <a:solidFill>
                  <a:srgbClr val="00B050"/>
                </a:solidFill>
                <a:latin typeface="Segoe UI"/>
                <a:cs typeface="Segoe UI"/>
              </a:rPr>
              <a:t>k</a:t>
            </a:r>
            <a:r>
              <a:rPr lang="en-US" altLang="zh-CN" sz="1200" dirty="0">
                <a:latin typeface="Segoe UI"/>
                <a:cs typeface="Segoe UI"/>
              </a:rPr>
              <a:t> data packets ***</a:t>
            </a:r>
          </a:p>
          <a:p>
            <a:r>
              <a:rPr lang="en-US" altLang="zh-CN" sz="1200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Redundancy is equal to r divided by</a:t>
            </a:r>
            <a:r>
              <a:rPr lang="en-US" altLang="zh-CN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 </a:t>
            </a:r>
            <a:r>
              <a:rPr lang="en-US" altLang="zh-CN" sz="1200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plus </a:t>
            </a:r>
            <a:r>
              <a:rPr lang="en-US" altLang="zh-CN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k;</a:t>
            </a:r>
            <a:endParaRPr lang="en-US" altLang="zh-CN" sz="11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Obviously</a:t>
            </a:r>
            <a:r>
              <a:rPr lang="en-US" altLang="zh-CN" sz="1200" b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more redundancy can counter more packet 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Segoe UI"/>
              <a:cs typeface="Segoe UI"/>
            </a:endParaRP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But, redundancy level can’t be set too high</a:t>
            </a:r>
            <a:endParaRPr lang="en-US" altLang="zh-CN" dirty="0"/>
          </a:p>
          <a:p>
            <a:r>
              <a:rPr lang="en-US" altLang="zh-CN" dirty="0"/>
              <a:t>The figure gives an example and shows the impact of the FEC redundancy on the video streaming goodput.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Suitable FEC redundancy can mitigate the retransmission to improve goodput, but, * overprovisioning of redundancy will cause the self-conflicted congestion,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exacerbating the goodput performance.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should carefully adjust the value of FEC redundancy.*</a:t>
            </a:r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6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Segoe UI"/>
                <a:cs typeface="Segoe UI"/>
              </a:rPr>
              <a:t>The next issue is why FOV-aware FEC;</a:t>
            </a:r>
          </a:p>
          <a:p>
            <a:r>
              <a:rPr lang="en-US" altLang="zh-CN" sz="1200" dirty="0">
                <a:latin typeface="Segoe UI"/>
                <a:cs typeface="Segoe UI"/>
              </a:rPr>
              <a:t>* It’s our expected thing that the FOV region is given </a:t>
            </a:r>
            <a:r>
              <a:rPr lang="en-US" altLang="zh-CN" sz="1200" b="1" kern="1200" dirty="0">
                <a:solidFill>
                  <a:srgbClr val="00B050"/>
                </a:solidFill>
                <a:latin typeface="Segoe UI"/>
                <a:ea typeface="+mn-ea"/>
                <a:cs typeface="Segoe UI"/>
              </a:rPr>
              <a:t>more FEC redundancy </a:t>
            </a:r>
            <a:r>
              <a:rPr lang="en-US" altLang="zh-CN" sz="1200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than non-FOV region;*</a:t>
            </a:r>
          </a:p>
          <a:p>
            <a:r>
              <a:rPr lang="en-US" altLang="zh-CN" sz="1200" dirty="0">
                <a:latin typeface="Segoe UI"/>
                <a:cs typeface="Segoe UI"/>
              </a:rPr>
              <a:t>That is to say, data in FOV region is given </a:t>
            </a:r>
            <a:r>
              <a:rPr lang="en-US" altLang="zh-CN" sz="1200" dirty="0">
                <a:solidFill>
                  <a:srgbClr val="00B050"/>
                </a:solidFill>
                <a:latin typeface="Segoe UI"/>
                <a:cs typeface="Segoe UI"/>
              </a:rPr>
              <a:t>more bandwidth, higher reliability, and more chance</a:t>
            </a:r>
            <a:r>
              <a:rPr lang="en-US" altLang="zh-CN" sz="1200" dirty="0">
                <a:latin typeface="Segoe UI"/>
                <a:cs typeface="Segoe UI"/>
              </a:rPr>
              <a:t> to meet the streaming delay constraint. </a:t>
            </a:r>
            <a:endParaRPr lang="en-US" altLang="zh-CN" sz="1200" kern="1200" dirty="0">
              <a:solidFill>
                <a:schemeClr val="tx1"/>
              </a:solidFill>
              <a:latin typeface="Segoe UI"/>
              <a:ea typeface="+mn-ea"/>
              <a:cs typeface="Segoe UI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360-degree video is currently served by more and more major platforms, like Facebook, </a:t>
            </a:r>
            <a:r>
              <a:rPr lang="en-US" altLang="zh-C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, NBC. </a:t>
            </a:r>
          </a:p>
          <a:p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360-degree video is coming to age,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largely driven by these content providers and Head-mounted display (HMD) device vendors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As the example in this slide shown, * * * * the case where the FOV region is given more redundancy than non-FOV region  can result in better video quality     than      another case  where equal redundancy is allocated for both FOV and non-FOV regions.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7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** </a:t>
            </a:r>
            <a:r>
              <a:rPr lang="en-US" altLang="zh-CN" sz="1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FOV-aware FEC achieves significant performance gain!</a:t>
            </a:r>
            <a:endParaRPr lang="zh-CN" altLang="en-US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3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The last issue is how to adjust FEC redundancy: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Firstly, </a:t>
                </a:r>
                <a:r>
                  <a:rPr lang="en-US" altLang="zh-CN" sz="14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Given </a:t>
                </a:r>
                <a:r>
                  <a:rPr lang="en-US" altLang="zh-C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limited bandwidth and high packet loss rate, </a:t>
                </a:r>
                <a:r>
                  <a:rPr lang="en-US" altLang="zh-CN" baseline="0" dirty="0"/>
                  <a:t>our goal is to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minimize the total loss of video 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users actually watch.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Every region in any frame is considered as </a:t>
                </a:r>
                <a:r>
                  <a:rPr lang="en-US" altLang="zh-CN" sz="800" kern="12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an FEC block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Given the </a:t>
                </a:r>
                <a:r>
                  <a:rPr lang="en-US" altLang="zh-CN" sz="800" kern="1200" dirty="0">
                    <a:solidFill>
                      <a:srgbClr val="FF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m-</a:t>
                </a:r>
                <a:r>
                  <a:rPr lang="en-US" altLang="zh-CN" sz="800" kern="1200" dirty="0" err="1">
                    <a:solidFill>
                      <a:srgbClr val="FF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frame, 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 </a:t>
                </a:r>
                <a:r>
                  <a:rPr lang="en-US" altLang="zh-CN" sz="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alpha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region,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lang="en-US" altLang="zh-CN" sz="8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FEC redundancy of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which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8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Compute the redundancy </a:t>
                </a:r>
                <a:r>
                  <a:rPr lang="en-US" altLang="zh-CN" sz="800" dirty="0"/>
                  <a:t> 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threshold</a:t>
                </a:r>
                <a:r>
                  <a:rPr lang="en-US" altLang="zh-CN" sz="800" dirty="0"/>
                  <a:t>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value </a:t>
                </a:r>
                <a:r>
                  <a:rPr lang="en-US" altLang="zh-CN" sz="800" kern="12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, according to estimated packet loss rate and overdue loss rate</a:t>
                </a:r>
              </a:p>
              <a:p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Upon determining the redundancy </a:t>
                </a:r>
                <a:r>
                  <a:rPr lang="en-US" altLang="zh-CN" sz="800" dirty="0"/>
                  <a:t> 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threshold</a:t>
                </a:r>
                <a:r>
                  <a:rPr lang="en-US" altLang="zh-CN" sz="800" dirty="0"/>
                  <a:t> 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 </a:t>
                </a:r>
                <a:r>
                  <a:rPr lang="en-US" altLang="zh-CN" sz="8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 data is thought to be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Recovered completely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zh-CN" alt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is not less than </a:t>
                </a:r>
                <a:r>
                  <a:rPr lang="en-US" altLang="zh-CN" sz="800" kern="12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</a:t>
                </a:r>
                <a:endParaRPr lang="en-US" altLang="zh-CN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The last issue is how to adjust FEC redundancy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Firstly, our goal is to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minimize the total data loss after FEC recovery.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Every region in every frame is considered as </a:t>
                </a:r>
                <a:r>
                  <a:rPr lang="en-US" altLang="zh-CN" sz="800" kern="12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an FEC block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Given the </a:t>
                </a:r>
                <a:r>
                  <a:rPr lang="en-US" altLang="zh-CN" sz="800" kern="1200" dirty="0">
                    <a:solidFill>
                      <a:srgbClr val="FF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m-</a:t>
                </a:r>
                <a:r>
                  <a:rPr lang="en-US" altLang="zh-CN" sz="800" kern="1200" dirty="0" err="1">
                    <a:solidFill>
                      <a:srgbClr val="FF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frame, 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 </a:t>
                </a:r>
                <a:r>
                  <a:rPr lang="en-US" altLang="zh-CN" sz="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alpha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region,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lang="en-US" altLang="zh-CN" sz="8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FEC redundancy of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which is </a:t>
                </a:r>
                <a:r>
                  <a:rPr lang="zh-CN" altLang="en-US" sz="8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{𝑅_𝑚^𝛼 }</a:t>
                </a:r>
                <a:endParaRPr lang="en-US" altLang="zh-CN" sz="8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Upon determining the redundancy </a:t>
                </a:r>
                <a:r>
                  <a:rPr lang="en-US" altLang="zh-CN" sz="800" dirty="0"/>
                  <a:t> 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threshold</a:t>
                </a:r>
                <a:r>
                  <a:rPr lang="en-US" altLang="zh-CN" sz="800" dirty="0"/>
                  <a:t> 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 </a:t>
                </a:r>
                <a:r>
                  <a:rPr lang="en-US" altLang="zh-CN" sz="8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r>
                  <a:rPr lang="en-US" altLang="zh-CN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 data is thought to be 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Recovered completely if </a:t>
                </a:r>
                <a:r>
                  <a:rPr lang="zh-CN" altLang="en-US" sz="800" i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{𝑅_𝑚^𝛼 }</a:t>
                </a:r>
                <a:r>
                  <a:rPr lang="en-US" altLang="zh-CN" sz="800" kern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is not less than </a:t>
                </a:r>
                <a:r>
                  <a:rPr lang="en-US" altLang="zh-CN" sz="800" kern="12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</a:t>
                </a:r>
                <a:endParaRPr lang="en-US" altLang="zh-CN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this slide, I will briefly describe the procedure of redundancy adaptation.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360°video is spatially split into 3 regions, FOV region, cushion region and outmost region.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Firstly</a:t>
            </a:r>
            <a:r>
              <a:rPr lang="en-US" altLang="zh-CN" sz="1200" b="1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, </a:t>
            </a:r>
            <a:r>
              <a:rPr lang="en-US" altLang="zh-CN" sz="1200" b="1" dirty="0">
                <a:latin typeface="Segoe UI"/>
                <a:cs typeface="Segoe UI"/>
              </a:rPr>
              <a:t>removing original data size from </a:t>
            </a:r>
            <a:r>
              <a:rPr lang="en-US" altLang="zh-CN" sz="1200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the </a:t>
            </a:r>
            <a:r>
              <a:rPr lang="en-US" altLang="zh-CN" sz="1200" dirty="0">
                <a:latin typeface="Segoe UI"/>
                <a:cs typeface="Segoe UI"/>
              </a:rPr>
              <a:t>available </a:t>
            </a:r>
            <a:r>
              <a:rPr lang="en-US" altLang="zh-CN" sz="1200" b="1" dirty="0">
                <a:latin typeface="Segoe UI"/>
                <a:cs typeface="Segoe UI"/>
              </a:rPr>
              <a:t>sending rate, the remaining bandwidth is </a:t>
            </a:r>
            <a:r>
              <a:rPr lang="en-US" altLang="zh-CN" sz="1200" b="1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budget of redundancy packet for a GOP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Then, allocate them into every region, </a:t>
            </a:r>
            <a:r>
              <a:rPr lang="en-US" altLang="zh-CN" sz="1200" b="1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from FOV, through cushion, to outmost region, </a:t>
            </a:r>
            <a:r>
              <a:rPr lang="en-US" altLang="zh-CN" sz="1200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in order</a:t>
            </a:r>
            <a:r>
              <a:rPr lang="en-US" altLang="zh-CN" sz="1200" b="1" kern="1200" dirty="0">
                <a:solidFill>
                  <a:schemeClr val="tx1"/>
                </a:solidFill>
                <a:latin typeface="Segoe UI"/>
                <a:ea typeface="+mn-ea"/>
                <a:cs typeface="Segoe UI"/>
              </a:rPr>
              <a:t>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8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 First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preferentially</a:t>
            </a:r>
            <a:r>
              <a:rPr lang="en-US" baseline="0" dirty="0"/>
              <a:t> allocate for FOV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9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2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 Then allocate for cushion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5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*lastly, the remain redundancy packets are allocated into outmost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5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3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In this way,  when bandwidth is not sufficient, although non-FOV regions can not be allocated enough redundancy, FOV region still can be allocated sufficient redundancy to </a:t>
            </a:r>
            <a:r>
              <a:rPr lang="en-US" altLang="zh-CN" sz="11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likely be recovered completely. </a:t>
            </a:r>
          </a:p>
          <a:p>
            <a:r>
              <a:rPr lang="en-US" altLang="zh-CN" sz="1400" b="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quality of video which is watched by users can be guaranteed. </a:t>
            </a:r>
            <a:endParaRPr lang="en-US" sz="14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Watching 360-degree videos wearing wirelessly connected devices </a:t>
            </a:r>
            <a:r>
              <a:rPr lang="en-US" altLang="zh-CN" baseline="0" dirty="0"/>
              <a:t>provides users with </a:t>
            </a:r>
            <a:r>
              <a:rPr lang="en-US" baseline="0" dirty="0"/>
              <a:t>unprecedented immersive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Next, we present the performance </a:t>
            </a:r>
            <a:r>
              <a:rPr lang="en-US" altLang="zh-CN" baseline="0" dirty="0"/>
              <a:t>evaluation</a:t>
            </a:r>
            <a:r>
              <a:rPr lang="en-US" baseline="0" dirty="0"/>
              <a:t>.</a:t>
            </a:r>
          </a:p>
          <a:p>
            <a:r>
              <a:rPr lang="en-US" baseline="0" dirty="0"/>
              <a:t>We take PSNR, a kind of standard metric of video quality, to evaluate the performance of Dante. </a:t>
            </a:r>
          </a:p>
          <a:p>
            <a:r>
              <a:rPr lang="en-US" baseline="0" dirty="0"/>
              <a:t>And the greater PSNR means better video quality.</a:t>
            </a:r>
          </a:p>
          <a:p>
            <a:r>
              <a:rPr lang="en-US" baseline="0" dirty="0"/>
              <a:t>The baseline we choose are </a:t>
            </a:r>
            <a:r>
              <a:rPr lang="en-US" altLang="zh-CN" baseline="0" dirty="0"/>
              <a:t>DASH (</a:t>
            </a:r>
            <a:r>
              <a:rPr lang="en-US" baseline="0" dirty="0"/>
              <a:t>TCP-based </a:t>
            </a:r>
            <a:r>
              <a:rPr lang="en-US" altLang="zh-CN" sz="1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protocol</a:t>
            </a:r>
            <a:r>
              <a:rPr lang="en-US" baseline="0" dirty="0"/>
              <a:t>) and two state-of-art FEC-enabled streaming protocols</a:t>
            </a:r>
          </a:p>
          <a:p>
            <a:r>
              <a:rPr lang="en-US" baseline="0" dirty="0"/>
              <a:t>Main takeaway are two-fold: </a:t>
            </a:r>
            <a:r>
              <a:rPr lang="zh-CN" altLang="en-US" baseline="0" dirty="0"/>
              <a:t>见</a:t>
            </a:r>
            <a:r>
              <a:rPr lang="en-US" altLang="zh-CN" baseline="0" dirty="0"/>
              <a:t>PPT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</a:t>
            </a:r>
            <a:r>
              <a:rPr lang="en-US" baseline="0" dirty="0"/>
              <a:t>his figure present the Instantaneous PSNR which Dane achieved in relatively good </a:t>
            </a:r>
            <a:r>
              <a:rPr lang="en-US" altLang="zh-CN" baseline="0" dirty="0"/>
              <a:t>network condition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9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figure presents the Instantaneous PSNR which Dane achieved in relatively bad network condition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Lastly, let’s get down to the conclusion:</a:t>
            </a:r>
          </a:p>
          <a:p>
            <a:r>
              <a:rPr lang="en-US" baseline="0" dirty="0"/>
              <a:t>(1) Performance 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(2)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Dante’s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relationship to bitrate adaptation:  </a:t>
            </a:r>
          </a:p>
          <a:p>
            <a:r>
              <a:rPr lang="en-US" baseline="0" dirty="0"/>
              <a:t>(3)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2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02B24-38A8-4BD0-8F5B-7DB2B5CB17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6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However,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oﬀer true immersive experience, 360-degree videos must be streamed in high resolution and within a small, bounded delay. That </a:t>
            </a:r>
            <a:r>
              <a:rPr lang="en-US" altLang="zh-CN" sz="1200" dirty="0">
                <a:solidFill>
                  <a:schemeClr val="tx1"/>
                </a:solidFill>
              </a:rPr>
              <a:t>render current network architecture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insufficient</a:t>
            </a:r>
            <a:r>
              <a:rPr lang="en-US" altLang="zh-CN" sz="1200" dirty="0">
                <a:solidFill>
                  <a:schemeClr val="tx1"/>
                </a:solidFill>
              </a:rPr>
              <a:t>.</a:t>
            </a:r>
            <a:br>
              <a:rPr lang="en-US" altLang="zh-CN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* 360-degree videos </a:t>
            </a:r>
            <a:r>
              <a:rPr lang="en-US" baseline="0" dirty="0"/>
              <a:t>is featured by 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Stringent low delay </a:t>
            </a:r>
            <a:r>
              <a:rPr lang="en-US" altLang="zh-CN" sz="1200" baseline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High bandwidth requirement</a:t>
            </a:r>
            <a:endParaRPr lang="en-US" altLang="zh-C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 But </a:t>
            </a:r>
            <a:r>
              <a:rPr lang="en-US" sz="12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altLang="zh-C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ireless networks are </a:t>
            </a:r>
            <a:r>
              <a:rPr lang="en-US" altLang="zh-CN" sz="12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baseline="0" dirty="0"/>
              <a:t>haracterized as </a:t>
            </a: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imited bandwidth  and high packet loss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Segoe UI" panose="020B0502040204020203" pitchFamily="34" charset="0"/>
                <a:cs typeface="Segoe UI" panose="020B0502040204020203" pitchFamily="34" charset="0"/>
              </a:rPr>
              <a:t>* So,  How to achieve good video quality in wireless networks is a challenging problem 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first have a glance at the current solutions. Generally, current schemes are based on the key observation that u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sers only watch a small portion of the frame in the direction of user’s view anytime.  The small portion of video is usually in the FOV region.</a:t>
            </a:r>
            <a:endParaRPr lang="en-US" altLang="zh-CN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means that the small portion of video should be underscored and prioritized.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So, many of efforts have been devoted to FOV-aware tile-based streaming. They try to prioritize the video bitrate of FOV region over non-FOV region to optimize the video quality of FOV region thus boosting whole video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these schemes, *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spherical</a:t>
            </a:r>
            <a:r>
              <a:rPr lang="en-US" baseline="0" dirty="0"/>
              <a:t> videos are split into multiple regions, for example, FOV region and non-FOV region</a:t>
            </a:r>
            <a:r>
              <a:rPr lang="en-US" altLang="zh-CN" baseline="0" dirty="0"/>
              <a:t>s</a:t>
            </a:r>
            <a:r>
              <a:rPr lang="en-US" baseline="0" dirty="0"/>
              <a:t>.</a:t>
            </a:r>
          </a:p>
          <a:p>
            <a:r>
              <a:rPr lang="en-US" baseline="0" dirty="0"/>
              <a:t>When choosing video bitrate, * highest video bitrate is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preferentially </a:t>
            </a:r>
            <a:r>
              <a:rPr lang="en-US" baseline="0" dirty="0"/>
              <a:t>chosen for FOV, * medium video bitrate for cushion region and  * lowest video bitrate for outmost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Essentially,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baseline="0" dirty="0"/>
              <a:t>hese schemes are application level solution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To some extent,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these schemes mitigate the requirement of high 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However, </a:t>
            </a:r>
            <a:r>
              <a:rPr lang="en-US" altLang="zh-C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schemes fail to directly optimize the streaming delay.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B7F9-43CD-4DCD-8559-F0785431D940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808F-1091-4704-AC80-7653625BA460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4A5-886D-4E2E-AC59-458DCCEDC24F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7829" y="1901825"/>
            <a:ext cx="3228340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90444" y="3965722"/>
            <a:ext cx="3563111" cy="11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6317-61DC-42AC-A901-56E37BC71900}" type="datetime1">
              <a:rPr lang="zh-CN" altLang="en-US" smtClean="0"/>
              <a:t>2018/8/2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2555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BD3D-83A8-4368-BC27-097CE72C1E6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5C60-7938-4EE4-8910-117E185AC4F4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F6EE-22DE-4FC1-86E2-71CDF191D9CF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EF2A-62E0-4376-B085-6BE2FD231ED0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5908-C974-45AC-8CE5-3CB73D7D580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8D1E-0104-4F80-BBAE-A90278861CA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9DA8-0CAD-4E84-A604-24DF477D3A1A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6416-52D0-42F4-A98C-E331B935CA62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0E6E-4997-4ACB-A543-062A1F08B13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hyperlink" Target="https://nasp.cs.tsinghua.edu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F6D46-4A13-45CA-A9C8-EB99BBD020F4}"/>
              </a:ext>
            </a:extLst>
          </p:cNvPr>
          <p:cNvSpPr/>
          <p:nvPr/>
        </p:nvSpPr>
        <p:spPr>
          <a:xfrm>
            <a:off x="0" y="1"/>
            <a:ext cx="9144000" cy="3104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807F-EF98-4AB8-A2A0-91D69DA9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8680"/>
            <a:ext cx="9144000" cy="208823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Dante: Enabling FOV-Aware Adaptive FEC Coding</a:t>
            </a:r>
            <a:br>
              <a:rPr lang="en-US" altLang="zh-CN" sz="2800" b="1" dirty="0">
                <a:solidFill>
                  <a:schemeClr val="bg1"/>
                </a:solidFill>
              </a:rPr>
            </a:br>
            <a:r>
              <a:rPr lang="en-US" altLang="zh-CN" sz="2800" b="1" dirty="0">
                <a:solidFill>
                  <a:schemeClr val="bg1"/>
                </a:solidFill>
              </a:rPr>
              <a:t>for 360-Degree Video Streaming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8E4D1FC-DFD9-4320-B041-43BE1181CC70}"/>
              </a:ext>
            </a:extLst>
          </p:cNvPr>
          <p:cNvSpPr>
            <a:spLocks noGrp="1"/>
          </p:cNvSpPr>
          <p:nvPr/>
        </p:nvSpPr>
        <p:spPr>
          <a:xfrm>
            <a:off x="1763688" y="3284984"/>
            <a:ext cx="6192688" cy="2520281"/>
          </a:xfrm>
          <a:prstGeom prst="rect">
            <a:avLst/>
          </a:prstGeom>
        </p:spPr>
        <p:txBody>
          <a:bodyPr vert="horz" lIns="51435" tIns="25718" rIns="51435" bIns="25718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000" dirty="0" err="1"/>
              <a:t>Zhetao</a:t>
            </a:r>
            <a:r>
              <a:rPr lang="en-US" altLang="zh-CN" sz="4000" dirty="0"/>
              <a:t> Li       </a:t>
            </a:r>
            <a:r>
              <a:rPr lang="en-US" altLang="zh-CN" sz="4000" b="1" dirty="0">
                <a:solidFill>
                  <a:srgbClr val="0070C0"/>
                </a:solidFill>
              </a:rPr>
              <a:t>Fei </a:t>
            </a:r>
            <a:r>
              <a:rPr lang="en-US" altLang="zh-CN" sz="4000" b="1" dirty="0" err="1">
                <a:solidFill>
                  <a:srgbClr val="0070C0"/>
                </a:solidFill>
              </a:rPr>
              <a:t>Gui</a:t>
            </a:r>
            <a:r>
              <a:rPr lang="en-US" altLang="zh-CN" sz="4000" dirty="0"/>
              <a:t>      </a:t>
            </a:r>
            <a:r>
              <a:rPr lang="en-US" altLang="zh-CN" sz="4000" i="1" dirty="0"/>
              <a:t>Xiangtan University </a:t>
            </a:r>
          </a:p>
          <a:p>
            <a:pPr algn="l"/>
            <a:r>
              <a:rPr lang="en-US" altLang="zh-CN" sz="4000" dirty="0" err="1"/>
              <a:t>Jinkun</a:t>
            </a:r>
            <a:r>
              <a:rPr lang="en-US" altLang="zh-CN" sz="4000" dirty="0"/>
              <a:t> </a:t>
            </a:r>
            <a:r>
              <a:rPr lang="en-US" altLang="zh-CN" sz="4000" dirty="0" err="1"/>
              <a:t>Geng</a:t>
            </a:r>
            <a:r>
              <a:rPr lang="en-US" altLang="zh-CN" sz="4000" dirty="0"/>
              <a:t>   Dan Li       </a:t>
            </a:r>
            <a:r>
              <a:rPr lang="en-US" altLang="zh-CN" sz="4000" i="1" dirty="0"/>
              <a:t>Tsinghua University </a:t>
            </a:r>
          </a:p>
          <a:p>
            <a:pPr algn="l"/>
            <a:r>
              <a:rPr lang="en-US" altLang="zh-CN" sz="4000" dirty="0" err="1"/>
              <a:t>Zhibo</a:t>
            </a:r>
            <a:r>
              <a:rPr lang="en-US" altLang="zh-CN" sz="4000" dirty="0"/>
              <a:t> Wang                      </a:t>
            </a:r>
            <a:r>
              <a:rPr lang="en-US" altLang="zh-CN" sz="4000" i="1" dirty="0"/>
              <a:t>Wuhan    University </a:t>
            </a:r>
          </a:p>
          <a:p>
            <a:pPr algn="l"/>
            <a:r>
              <a:rPr lang="en-US" altLang="zh-CN" sz="4000" dirty="0" err="1"/>
              <a:t>Junfeng</a:t>
            </a:r>
            <a:r>
              <a:rPr lang="en-US" altLang="zh-CN" sz="4000" dirty="0"/>
              <a:t> Li  </a:t>
            </a:r>
          </a:p>
          <a:p>
            <a:pPr algn="l"/>
            <a:r>
              <a:rPr lang="en-US" altLang="zh-CN" sz="4000" dirty="0"/>
              <a:t>Yang Cheng                      </a:t>
            </a:r>
            <a:r>
              <a:rPr lang="en-US" altLang="zh-CN" sz="4000" i="1" dirty="0"/>
              <a:t>Tsinghua University </a:t>
            </a:r>
          </a:p>
          <a:p>
            <a:pPr algn="l"/>
            <a:r>
              <a:rPr lang="en-US" altLang="zh-CN" sz="4000" dirty="0"/>
              <a:t>Usama Zafar  </a:t>
            </a:r>
            <a:br>
              <a:rPr lang="en-US" altLang="zh-CN" sz="1800" dirty="0"/>
            </a:br>
            <a:endParaRPr lang="en-US" altLang="zh-CN" sz="1463" dirty="0">
              <a:latin typeface="Calibri"/>
              <a:ea typeface="+mj-ea"/>
              <a:cs typeface="Calibri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6CA5C65-89DC-466A-940C-18FD3CB2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94" y="5876766"/>
            <a:ext cx="2425700" cy="762000"/>
          </a:xfrm>
          <a:prstGeom prst="rect">
            <a:avLst/>
          </a:prstGeom>
        </p:spPr>
      </p:pic>
      <p:pic>
        <p:nvPicPr>
          <p:cNvPr id="7" name="Picture 2" descr="https://timgsa.baidu.com/timg?image&amp;quality=80&amp;size=b9999_10000&amp;sec=1515424770793&amp;di=250f6b78165865fa73c9f5f8c44e623f&amp;imgtype=0&amp;src=http%3A%2F%2Fcdn1.haitou.cc%2Funiversity%2F84.png">
            <a:extLst>
              <a:ext uri="{FF2B5EF4-FFF2-40B4-BE49-F238E27FC236}">
                <a16:creationId xmlns:a16="http://schemas.microsoft.com/office/drawing/2014/main" id="{EE412774-FCC8-4461-9C73-E53F9F5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8" y="5373216"/>
            <a:ext cx="1409060" cy="14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B798E8-84D1-4EC6-AE2E-0CFB830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6" y="1209244"/>
            <a:ext cx="8964488" cy="53881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Run on top of retransmission-based transport mechanisms (like TCP)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Absolute reliability </a:t>
            </a:r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usually means bad performance for real time video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playback interruptions  frequently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Worse</a:t>
            </a:r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performance in </a:t>
            </a: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lossy wireless networks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3CE6B385-FE17-46E6-87C5-A6CF61EBDF70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1C8FEE6-B234-4E40-A2A6-4ABE1B19CFA0}"/>
              </a:ext>
            </a:extLst>
          </p:cNvPr>
          <p:cNvSpPr txBox="1">
            <a:spLocks/>
          </p:cNvSpPr>
          <p:nvPr/>
        </p:nvSpPr>
        <p:spPr>
          <a:xfrm>
            <a:off x="179512" y="229320"/>
            <a:ext cx="8784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Deficiencies of FOV-aware tile-based streaming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B67F9F-65B3-47BB-8AF7-211D6AB01819}"/>
              </a:ext>
            </a:extLst>
          </p:cNvPr>
          <p:cNvSpPr/>
          <p:nvPr/>
        </p:nvSpPr>
        <p:spPr>
          <a:xfrm>
            <a:off x="4243741" y="1988840"/>
            <a:ext cx="1450171" cy="70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DD97B-D32E-4FC4-8AFD-B705E483B0C9}"/>
              </a:ext>
            </a:extLst>
          </p:cNvPr>
          <p:cNvSpPr/>
          <p:nvPr/>
        </p:nvSpPr>
        <p:spPr>
          <a:xfrm>
            <a:off x="4243741" y="3806099"/>
            <a:ext cx="1450171" cy="2539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7FFD9E-F6FE-4865-8C9D-6CA29C2F1EDA}"/>
              </a:ext>
            </a:extLst>
          </p:cNvPr>
          <p:cNvSpPr/>
          <p:nvPr/>
        </p:nvSpPr>
        <p:spPr>
          <a:xfrm>
            <a:off x="4243742" y="2780910"/>
            <a:ext cx="1450171" cy="507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DASH(HTTP)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55B48A-1CC9-43FD-AE83-772AB116FE16}"/>
              </a:ext>
            </a:extLst>
          </p:cNvPr>
          <p:cNvSpPr/>
          <p:nvPr/>
        </p:nvSpPr>
        <p:spPr>
          <a:xfrm>
            <a:off x="4243745" y="3324397"/>
            <a:ext cx="1450168" cy="41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TCP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968480B-A779-4E04-9C95-47358E040862}"/>
              </a:ext>
            </a:extLst>
          </p:cNvPr>
          <p:cNvSpPr txBox="1"/>
          <p:nvPr/>
        </p:nvSpPr>
        <p:spPr>
          <a:xfrm>
            <a:off x="2986383" y="2111375"/>
            <a:ext cx="120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  control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7DCF0DB-3555-4B05-8B49-E1206FA55918}"/>
              </a:ext>
            </a:extLst>
          </p:cNvPr>
          <p:cNvSpPr txBox="1"/>
          <p:nvPr/>
        </p:nvSpPr>
        <p:spPr>
          <a:xfrm>
            <a:off x="2843808" y="2801235"/>
            <a:ext cx="135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protocol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1E9B53-4489-4717-A5CE-A8C6DEA2F198}"/>
              </a:ext>
            </a:extLst>
          </p:cNvPr>
          <p:cNvSpPr txBox="1"/>
          <p:nvPr/>
        </p:nvSpPr>
        <p:spPr>
          <a:xfrm>
            <a:off x="2987824" y="3305291"/>
            <a:ext cx="120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Transport                          layer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B471CA0-91C6-4BB7-A3DB-D013BBF4DAE9}"/>
              </a:ext>
            </a:extLst>
          </p:cNvPr>
          <p:cNvSpPr txBox="1"/>
          <p:nvPr/>
        </p:nvSpPr>
        <p:spPr>
          <a:xfrm>
            <a:off x="3183016" y="3773083"/>
            <a:ext cx="92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IP layer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9032AA-96F5-47EF-A15D-09536E3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286"/>
            <a:ext cx="9144000" cy="5117034"/>
          </a:xfrm>
        </p:spPr>
        <p:txBody>
          <a:bodyPr>
            <a:normAutofit/>
          </a:bodyPr>
          <a:lstStyle/>
          <a:p>
            <a:pPr marL="72000" lvl="1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Low delay requirement of 360 videos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User’s FOV is time-varying and predictable in short term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guarantee quality of user’s FOV, FOV of downloaded video segment should be consistent with the FOV of video users actually watch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Therefore, buffer level should be always so shallow,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for example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1s, 2s.</a:t>
            </a:r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0FB4386B-E854-4B9C-8B67-4F479D08827D}"/>
              </a:ext>
            </a:extLst>
          </p:cNvPr>
          <p:cNvSpPr/>
          <p:nvPr/>
        </p:nvSpPr>
        <p:spPr>
          <a:xfrm>
            <a:off x="0" y="-43342"/>
            <a:ext cx="9148588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463ED1D-D670-42AD-95AF-0258E61260FD}"/>
              </a:ext>
            </a:extLst>
          </p:cNvPr>
          <p:cNvSpPr txBox="1">
            <a:spLocks/>
          </p:cNvSpPr>
          <p:nvPr/>
        </p:nvSpPr>
        <p:spPr>
          <a:xfrm>
            <a:off x="179512" y="219417"/>
            <a:ext cx="8969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Latency problem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E4CD090F-B1FE-4FE7-B1C3-E6CB847D2BF4}"/>
              </a:ext>
            </a:extLst>
          </p:cNvPr>
          <p:cNvSpPr/>
          <p:nvPr/>
        </p:nvSpPr>
        <p:spPr>
          <a:xfrm>
            <a:off x="1763688" y="3861048"/>
            <a:ext cx="5400600" cy="144462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optimize the latency of 360-degree videos</a:t>
            </a:r>
            <a:endParaRPr lang="zh-CN" alt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E66E3E-14BE-4FE9-8BCF-9FC5BA29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0589"/>
            <a:ext cx="9144000" cy="3466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A8E727EF-4E51-4E1C-B32B-C48929D85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013" y="2399850"/>
            <a:ext cx="3355122" cy="1325104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EA4E2CE0-42B2-44C0-AEAD-1734D7E68161}"/>
              </a:ext>
            </a:extLst>
          </p:cNvPr>
          <p:cNvSpPr txBox="1"/>
          <p:nvPr/>
        </p:nvSpPr>
        <p:spPr>
          <a:xfrm>
            <a:off x="2856900" y="2735106"/>
            <a:ext cx="27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Segoe UI" panose="020B0502040204020203" pitchFamily="34" charset="0"/>
                <a:ea typeface="Microsoft YaHei" charset="0"/>
                <a:cs typeface="Segoe UI" panose="020B0502040204020203" pitchFamily="34" charset="0"/>
              </a:rPr>
              <a:t>If </a:t>
            </a: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ea typeface="Microsoft YaHei" charset="0"/>
                <a:cs typeface="Segoe UI" panose="020B0502040204020203" pitchFamily="34" charset="0"/>
              </a:rPr>
              <a:t>no</a:t>
            </a:r>
            <a:r>
              <a:rPr lang="en-US" altLang="zh-CN" sz="2000" b="1" dirty="0">
                <a:latin typeface="Segoe UI" panose="020B0502040204020203" pitchFamily="34" charset="0"/>
                <a:ea typeface="Microsoft YaHei" charset="0"/>
                <a:cs typeface="Segoe UI" panose="020B0502040204020203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ea typeface="Microsoft YaHei" charset="0"/>
                <a:cs typeface="Segoe UI" panose="020B0502040204020203" pitchFamily="34" charset="0"/>
              </a:rPr>
              <a:t>retransmission ?</a:t>
            </a:r>
            <a:endParaRPr lang="zh-CN" altLang="en-US" sz="2000" b="1" dirty="0">
              <a:solidFill>
                <a:srgbClr val="FF0000"/>
              </a:solidFill>
              <a:latin typeface="Segoe UI" panose="020B0502040204020203" pitchFamily="34" charset="0"/>
              <a:ea typeface="Microsoft YaHei" charset="0"/>
              <a:cs typeface="Segoe UI" panose="020B0502040204020203" pitchFamily="34" charset="0"/>
            </a:endParaRPr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3CE6B385-FE17-46E6-87C5-A6CF61EBDF70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1C8FEE6-B234-4E40-A2A6-4ABE1B19CFA0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7992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solution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C8015C-0638-449D-9420-51FEB2489F2E}"/>
              </a:ext>
            </a:extLst>
          </p:cNvPr>
          <p:cNvSpPr txBox="1"/>
          <p:nvPr/>
        </p:nvSpPr>
        <p:spPr>
          <a:xfrm>
            <a:off x="323528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Transport level solution to reduce latency</a:t>
            </a:r>
            <a:endParaRPr lang="zh-CN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946" name="Picture 2" descr="“thinking”的图片搜索结果">
            <a:extLst>
              <a:ext uri="{FF2B5EF4-FFF2-40B4-BE49-F238E27FC236}">
                <a16:creationId xmlns:a16="http://schemas.microsoft.com/office/drawing/2014/main" id="{CEAEADA1-37DA-4F6B-BE7C-6F90435F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724953"/>
            <a:ext cx="2863984" cy="18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11CCD-6AAA-4EAE-BF92-F246D4C1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20D95A52-8E2C-4A8C-93AA-D4CDB263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8" y="3067008"/>
            <a:ext cx="1941122" cy="1545117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8E727EF-4E51-4E1C-B32B-C48929D85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720" y="1875824"/>
            <a:ext cx="1872208" cy="1493004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EA4E2CE0-42B2-44C0-AEAD-1734D7E68161}"/>
              </a:ext>
            </a:extLst>
          </p:cNvPr>
          <p:cNvSpPr txBox="1"/>
          <p:nvPr/>
        </p:nvSpPr>
        <p:spPr>
          <a:xfrm>
            <a:off x="2108327" y="2008769"/>
            <a:ext cx="17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UDP + FEC</a:t>
            </a:r>
          </a:p>
          <a:p>
            <a:pPr algn="ctr"/>
            <a:endParaRPr lang="en-US" altLang="zh-CN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Sounds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great!</a:t>
            </a:r>
            <a:endParaRPr lang="en-US" sz="16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Rectangle 252">
            <a:extLst>
              <a:ext uri="{FF2B5EF4-FFF2-40B4-BE49-F238E27FC236}">
                <a16:creationId xmlns:a16="http://schemas.microsoft.com/office/drawing/2014/main" id="{4E29B68A-C7F3-492D-9C44-2F25A3A6E221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61FA9E43-F794-4C94-8AEE-0F8C3A8211AD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8568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solution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59484-A3C4-4F0C-96F0-1FA2EF13351A}"/>
              </a:ext>
            </a:extLst>
          </p:cNvPr>
          <p:cNvSpPr/>
          <p:nvPr/>
        </p:nvSpPr>
        <p:spPr>
          <a:xfrm>
            <a:off x="4747797" y="3717032"/>
            <a:ext cx="1450171" cy="70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31B68D-B2A1-4D48-BEFC-630BD511D4C3}"/>
              </a:ext>
            </a:extLst>
          </p:cNvPr>
          <p:cNvSpPr/>
          <p:nvPr/>
        </p:nvSpPr>
        <p:spPr>
          <a:xfrm>
            <a:off x="4747797" y="5534291"/>
            <a:ext cx="1450171" cy="2539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D24258-FBB9-4E8F-951F-92FEB04F7F9F}"/>
              </a:ext>
            </a:extLst>
          </p:cNvPr>
          <p:cNvSpPr/>
          <p:nvPr/>
        </p:nvSpPr>
        <p:spPr>
          <a:xfrm>
            <a:off x="4747798" y="4509102"/>
            <a:ext cx="1450171" cy="507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DASH(HTTP)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DE787F-485D-4836-B90F-318ED363432A}"/>
              </a:ext>
            </a:extLst>
          </p:cNvPr>
          <p:cNvSpPr/>
          <p:nvPr/>
        </p:nvSpPr>
        <p:spPr>
          <a:xfrm>
            <a:off x="4747801" y="5052589"/>
            <a:ext cx="1450168" cy="41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TCP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35A0C0EB-FF9F-4D2E-8D10-29E436127C2F}"/>
              </a:ext>
            </a:extLst>
          </p:cNvPr>
          <p:cNvSpPr txBox="1"/>
          <p:nvPr/>
        </p:nvSpPr>
        <p:spPr>
          <a:xfrm>
            <a:off x="3443330" y="3839567"/>
            <a:ext cx="125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  control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A313631-27FE-4F53-A1F6-13462F5013E0}"/>
              </a:ext>
            </a:extLst>
          </p:cNvPr>
          <p:cNvSpPr txBox="1"/>
          <p:nvPr/>
        </p:nvSpPr>
        <p:spPr>
          <a:xfrm>
            <a:off x="3443330" y="4529427"/>
            <a:ext cx="125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protocol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1CBE361E-02C4-4A1E-BE86-979ED4D384A8}"/>
              </a:ext>
            </a:extLst>
          </p:cNvPr>
          <p:cNvSpPr txBox="1"/>
          <p:nvPr/>
        </p:nvSpPr>
        <p:spPr>
          <a:xfrm>
            <a:off x="3503458" y="5033483"/>
            <a:ext cx="119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Transport                          layer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302CF0B-ED54-4A65-B275-2450C0DDC28B}"/>
              </a:ext>
            </a:extLst>
          </p:cNvPr>
          <p:cNvSpPr txBox="1"/>
          <p:nvPr/>
        </p:nvSpPr>
        <p:spPr>
          <a:xfrm>
            <a:off x="3715739" y="5555105"/>
            <a:ext cx="92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IP layer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BF5816-E66B-4304-8C82-2C58FD4C66BA}"/>
              </a:ext>
            </a:extLst>
          </p:cNvPr>
          <p:cNvSpPr/>
          <p:nvPr/>
        </p:nvSpPr>
        <p:spPr>
          <a:xfrm>
            <a:off x="7442308" y="3720789"/>
            <a:ext cx="1450171" cy="70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492DBC-CA6C-4EC1-A30B-15B0B083FC1F}"/>
              </a:ext>
            </a:extLst>
          </p:cNvPr>
          <p:cNvSpPr/>
          <p:nvPr/>
        </p:nvSpPr>
        <p:spPr>
          <a:xfrm>
            <a:off x="7442308" y="5538048"/>
            <a:ext cx="1450171" cy="2539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47A57F-6640-48BB-8D2D-81BE489CD9C4}"/>
              </a:ext>
            </a:extLst>
          </p:cNvPr>
          <p:cNvSpPr/>
          <p:nvPr/>
        </p:nvSpPr>
        <p:spPr>
          <a:xfrm>
            <a:off x="7442309" y="4512859"/>
            <a:ext cx="1450171" cy="5078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FEC + real-time streaming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6FB966-9B8D-4C67-ACBB-42F82FC645DC}"/>
              </a:ext>
            </a:extLst>
          </p:cNvPr>
          <p:cNvSpPr/>
          <p:nvPr/>
        </p:nvSpPr>
        <p:spPr>
          <a:xfrm>
            <a:off x="7442312" y="5056346"/>
            <a:ext cx="1450168" cy="418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UDP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56D94FA-914F-4E8B-93C8-02910BF1B92F}"/>
              </a:ext>
            </a:extLst>
          </p:cNvPr>
          <p:cNvSpPr/>
          <p:nvPr/>
        </p:nvSpPr>
        <p:spPr>
          <a:xfrm>
            <a:off x="6660232" y="4872917"/>
            <a:ext cx="432048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0D482D-0D0C-426F-9E35-8640D53FEB58}"/>
              </a:ext>
            </a:extLst>
          </p:cNvPr>
          <p:cNvSpPr txBox="1"/>
          <p:nvPr/>
        </p:nvSpPr>
        <p:spPr>
          <a:xfrm>
            <a:off x="323528" y="119675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Transport level solution to reduce latency </a:t>
            </a:r>
            <a:endParaRPr lang="zh-CN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3EEBBE-2064-425B-8BBE-8ACEC776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5" grpId="0" animBg="1"/>
      <p:bldP spid="2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200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There exists some state-of-the-art </a:t>
            </a:r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transport protocols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for streaming delay-sensitive videos</a:t>
            </a:r>
          </a:p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Only focus on </a:t>
            </a:r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traditional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video content, as opposed to </a:t>
            </a:r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360-degree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videos.</a:t>
            </a:r>
          </a:p>
          <a:p>
            <a:pPr marL="0" indent="0">
              <a:buNone/>
            </a:pP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Non-FOV-aware</a:t>
            </a:r>
          </a:p>
          <a:p>
            <a:pPr marL="0" indent="0">
              <a:buNone/>
            </a:pPr>
            <a:endParaRPr lang="en-US" altLang="zh-C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Can’t achieve good performance in lossy and limited-bandwidth wireless networks!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5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750" b="1" dirty="0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85725785-73E2-431E-BFF2-598CB732434B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03C627-E371-4044-9E4E-8AA5A7804D8E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Deficiencies of current transport level solution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EA0443-C9C6-45F4-BBAA-8F24F66B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485"/>
            <a:ext cx="9144000" cy="288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Rather than application-level adapting bitrate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 proposed an </a:t>
            </a:r>
            <a:r>
              <a:rPr lang="en-US" altLang="zh-CN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FOV-aware</a:t>
            </a:r>
            <a:r>
              <a:rPr lang="en-US" altLang="zh-CN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FEC coding scheme, Dante: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 underlying transport solution </a:t>
            </a:r>
            <a:r>
              <a:rPr lang="en-US" altLang="zh-CN" sz="2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 360-degree videos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FOV-aware</a:t>
            </a:r>
            <a:r>
              <a:rPr lang="en-US" altLang="zh-CN" sz="2000" b="1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FEC adaptation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choosing </a:t>
            </a:r>
            <a:r>
              <a:rPr lang="en-US" altLang="zh-C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FEC redundancy level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close the video content is to the FOV region</a:t>
            </a:r>
            <a:endParaRPr lang="en-US" altLang="zh-CN" sz="2000" dirty="0">
              <a:solidFill>
                <a:srgbClr val="00B05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B9303700-C9EE-4906-8A54-0BF40337EB1E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7412AD0-21F5-4338-90CD-1B8B8ED4E5E2}"/>
              </a:ext>
            </a:extLst>
          </p:cNvPr>
          <p:cNvSpPr txBox="1">
            <a:spLocks/>
          </p:cNvSpPr>
          <p:nvPr/>
        </p:nvSpPr>
        <p:spPr>
          <a:xfrm>
            <a:off x="323528" y="188640"/>
            <a:ext cx="4165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Our Solution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B343C36-1AE1-45FC-861D-482392593F9F}"/>
              </a:ext>
            </a:extLst>
          </p:cNvPr>
          <p:cNvSpPr txBox="1"/>
          <p:nvPr/>
        </p:nvSpPr>
        <p:spPr>
          <a:xfrm>
            <a:off x="1619673" y="4339866"/>
            <a:ext cx="1060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</a:t>
            </a:r>
          </a:p>
          <a:p>
            <a:pPr algn="ctr"/>
            <a:r>
              <a:rPr lang="en-US" altLang="zh-CN" sz="105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  control</a:t>
            </a:r>
            <a:endParaRPr lang="zh-CN" altLang="en-US" sz="105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B5841280-6A2D-4AA8-AB42-F01CF39C0AC4}"/>
              </a:ext>
            </a:extLst>
          </p:cNvPr>
          <p:cNvSpPr txBox="1"/>
          <p:nvPr/>
        </p:nvSpPr>
        <p:spPr>
          <a:xfrm>
            <a:off x="1621114" y="5029726"/>
            <a:ext cx="1060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protocol</a:t>
            </a:r>
            <a:endParaRPr lang="zh-CN" altLang="en-US" sz="105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7A7B0CB-8A05-4557-8A9C-20CEE62B9C66}"/>
              </a:ext>
            </a:extLst>
          </p:cNvPr>
          <p:cNvSpPr txBox="1"/>
          <p:nvPr/>
        </p:nvSpPr>
        <p:spPr>
          <a:xfrm>
            <a:off x="1619672" y="5533782"/>
            <a:ext cx="1060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Transport                          layer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7D13713F-E81E-4E5F-A717-508324FFC516}"/>
              </a:ext>
            </a:extLst>
          </p:cNvPr>
          <p:cNvSpPr txBox="1"/>
          <p:nvPr/>
        </p:nvSpPr>
        <p:spPr>
          <a:xfrm>
            <a:off x="1691680" y="6127412"/>
            <a:ext cx="928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IP layer</a:t>
            </a:r>
            <a:endParaRPr lang="zh-CN" altLang="en-US" sz="105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AABA9A-8490-4D0B-93C6-56FBAC56ADFE}"/>
              </a:ext>
            </a:extLst>
          </p:cNvPr>
          <p:cNvSpPr/>
          <p:nvPr/>
        </p:nvSpPr>
        <p:spPr>
          <a:xfrm>
            <a:off x="2771801" y="4221088"/>
            <a:ext cx="1594186" cy="70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D0E6D-3881-4A14-95AB-E6C5A080D8D1}"/>
              </a:ext>
            </a:extLst>
          </p:cNvPr>
          <p:cNvSpPr/>
          <p:nvPr/>
        </p:nvSpPr>
        <p:spPr>
          <a:xfrm>
            <a:off x="2763965" y="6110355"/>
            <a:ext cx="1594183" cy="2539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C20673-2333-474C-92CD-0091C7B95330}"/>
              </a:ext>
            </a:extLst>
          </p:cNvPr>
          <p:cNvSpPr/>
          <p:nvPr/>
        </p:nvSpPr>
        <p:spPr>
          <a:xfrm>
            <a:off x="2771801" y="5013158"/>
            <a:ext cx="1594186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FEC + real-time streaming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003EA1-2D04-4249-B495-73B70046CBD3}"/>
              </a:ext>
            </a:extLst>
          </p:cNvPr>
          <p:cNvSpPr/>
          <p:nvPr/>
        </p:nvSpPr>
        <p:spPr>
          <a:xfrm>
            <a:off x="2771803" y="5556645"/>
            <a:ext cx="1594183" cy="4187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UDP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B0A70-E32C-48CB-8F54-FE642DA77C86}"/>
              </a:ext>
            </a:extLst>
          </p:cNvPr>
          <p:cNvSpPr/>
          <p:nvPr/>
        </p:nvSpPr>
        <p:spPr>
          <a:xfrm>
            <a:off x="6074157" y="4221088"/>
            <a:ext cx="1594187" cy="7082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6B87B6-B043-41ED-9F0C-74B4AAA6978C}"/>
              </a:ext>
            </a:extLst>
          </p:cNvPr>
          <p:cNvSpPr/>
          <p:nvPr/>
        </p:nvSpPr>
        <p:spPr>
          <a:xfrm>
            <a:off x="6066322" y="6110355"/>
            <a:ext cx="1594183" cy="2539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5CA342-FCCA-4BDE-BD66-5B0CE5D0BCCF}"/>
              </a:ext>
            </a:extLst>
          </p:cNvPr>
          <p:cNvSpPr/>
          <p:nvPr/>
        </p:nvSpPr>
        <p:spPr>
          <a:xfrm>
            <a:off x="6074158" y="5013158"/>
            <a:ext cx="1594186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FEC + real-time streaming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F02CE3-5A3A-44E7-A037-4C045F876414}"/>
              </a:ext>
            </a:extLst>
          </p:cNvPr>
          <p:cNvSpPr/>
          <p:nvPr/>
        </p:nvSpPr>
        <p:spPr>
          <a:xfrm>
            <a:off x="6074160" y="5556645"/>
            <a:ext cx="1594183" cy="41874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UDP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8CD915A-198D-4F24-BC9D-0DD7EBACFA70}"/>
              </a:ext>
            </a:extLst>
          </p:cNvPr>
          <p:cNvSpPr/>
          <p:nvPr/>
        </p:nvSpPr>
        <p:spPr>
          <a:xfrm>
            <a:off x="4860032" y="5174943"/>
            <a:ext cx="504056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275D4-8784-44B8-87F0-DEC7D7BB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486"/>
            <a:ext cx="9144000" cy="3597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Quick primer on FEC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Why FOV-aware FEC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How to adjust FEC redundancy rate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b="1" dirty="0">
              <a:cs typeface="Gill Sans Light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B05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B9303700-C9EE-4906-8A54-0BF40337EB1E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7412AD0-21F5-4338-90CD-1B8B8ED4E5E2}"/>
              </a:ext>
            </a:extLst>
          </p:cNvPr>
          <p:cNvSpPr txBox="1">
            <a:spLocks/>
          </p:cNvSpPr>
          <p:nvPr/>
        </p:nvSpPr>
        <p:spPr>
          <a:xfrm>
            <a:off x="323528" y="188640"/>
            <a:ext cx="4165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Our Solution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3F4226-1677-45A6-8F37-C3E33BF9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8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523"/>
            <a:ext cx="9144000" cy="446926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Segoe UI"/>
                <a:cs typeface="Segoe UI"/>
              </a:rPr>
              <a:t>Take in 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cs typeface="Segoe UI"/>
              </a:rPr>
              <a:t>k</a:t>
            </a:r>
            <a:r>
              <a:rPr lang="en-US" altLang="zh-CN" sz="2000" dirty="0">
                <a:latin typeface="Segoe UI"/>
                <a:cs typeface="Segoe UI"/>
              </a:rPr>
              <a:t> data packets (symbols)  and creates </a:t>
            </a:r>
            <a:r>
              <a:rPr lang="en-US" altLang="zh-CN" sz="2000" dirty="0">
                <a:solidFill>
                  <a:srgbClr val="00B050"/>
                </a:solidFill>
                <a:latin typeface="Segoe UI"/>
                <a:cs typeface="Segoe UI"/>
              </a:rPr>
              <a:t>r</a:t>
            </a:r>
            <a:r>
              <a:rPr lang="en-US" altLang="zh-CN" sz="2000" dirty="0">
                <a:latin typeface="Segoe UI"/>
                <a:cs typeface="Segoe UI"/>
              </a:rPr>
              <a:t> repair packets (symbols), According to specified redundancy rate,</a:t>
            </a:r>
          </a:p>
          <a:p>
            <a:r>
              <a:rPr lang="en-US" altLang="zh-CN" sz="2000" dirty="0">
                <a:latin typeface="Segoe UI"/>
                <a:cs typeface="Segoe UI"/>
              </a:rPr>
              <a:t>Any 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cs typeface="Segoe UI"/>
              </a:rPr>
              <a:t>k</a:t>
            </a:r>
            <a:r>
              <a:rPr lang="en-US" altLang="zh-CN" sz="2000" dirty="0">
                <a:latin typeface="Segoe UI"/>
                <a:cs typeface="Segoe UI"/>
              </a:rPr>
              <a:t> of the 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cs typeface="Segoe UI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latin typeface="Segoe UI"/>
                <a:cs typeface="Segoe UI"/>
              </a:rPr>
              <a:t>k+r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cs typeface="Segoe UI"/>
              </a:rPr>
              <a:t>)</a:t>
            </a:r>
            <a:r>
              <a:rPr lang="en-US" altLang="zh-CN" sz="2000" dirty="0">
                <a:latin typeface="Segoe UI"/>
                <a:cs typeface="Segoe UI"/>
              </a:rPr>
              <a:t> packets received are sufficient to completely decode the original 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cs typeface="Segoe UI"/>
              </a:rPr>
              <a:t>k</a:t>
            </a:r>
            <a:r>
              <a:rPr lang="en-US" altLang="zh-CN" sz="2000" dirty="0">
                <a:latin typeface="Segoe UI"/>
                <a:cs typeface="Segoe UI"/>
              </a:rPr>
              <a:t> data packets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Quick primer on FEC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F35309-42EC-42B0-99AA-E4AB7E7D6444}"/>
              </a:ext>
            </a:extLst>
          </p:cNvPr>
          <p:cNvSpPr/>
          <p:nvPr/>
        </p:nvSpPr>
        <p:spPr>
          <a:xfrm>
            <a:off x="1753836" y="3501008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B0EF3F-2665-4BBA-9221-1996BDC42FBD}"/>
              </a:ext>
            </a:extLst>
          </p:cNvPr>
          <p:cNvSpPr/>
          <p:nvPr/>
        </p:nvSpPr>
        <p:spPr>
          <a:xfrm>
            <a:off x="4774478" y="3501008"/>
            <a:ext cx="36004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314670F-839F-49C2-BC13-DDE2FBA14E31}"/>
              </a:ext>
            </a:extLst>
          </p:cNvPr>
          <p:cNvSpPr/>
          <p:nvPr/>
        </p:nvSpPr>
        <p:spPr>
          <a:xfrm rot="5400000">
            <a:off x="2801246" y="1884121"/>
            <a:ext cx="497467" cy="2736305"/>
          </a:xfrm>
          <a:prstGeom prst="leftBrace">
            <a:avLst>
              <a:gd name="adj1" fmla="val 9853"/>
              <a:gd name="adj2" fmla="val 48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C8ADD-B0D0-4863-898E-CA5A4B077602}"/>
              </a:ext>
            </a:extLst>
          </p:cNvPr>
          <p:cNvSpPr txBox="1"/>
          <p:nvPr/>
        </p:nvSpPr>
        <p:spPr>
          <a:xfrm>
            <a:off x="2401908" y="2636912"/>
            <a:ext cx="14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packets 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7D992E5-4B35-4F32-B457-2C765B76B4DD}"/>
              </a:ext>
            </a:extLst>
          </p:cNvPr>
          <p:cNvSpPr/>
          <p:nvPr/>
        </p:nvSpPr>
        <p:spPr>
          <a:xfrm rot="5400000">
            <a:off x="5060554" y="2703271"/>
            <a:ext cx="371337" cy="1080121"/>
          </a:xfrm>
          <a:prstGeom prst="leftBrace">
            <a:avLst>
              <a:gd name="adj1" fmla="val 9853"/>
              <a:gd name="adj2" fmla="val 48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8EEB97-F181-4FBD-8DF2-715073309F29}"/>
              </a:ext>
            </a:extLst>
          </p:cNvPr>
          <p:cNvSpPr txBox="1"/>
          <p:nvPr/>
        </p:nvSpPr>
        <p:spPr>
          <a:xfrm>
            <a:off x="4490140" y="265232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Repair packets 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1D0D5D-3D1E-40E0-A3CF-C2BF12ECF65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33856" y="3717032"/>
            <a:ext cx="1662729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3A405A-F92B-4DFD-AB71-2C931454AFBB}"/>
              </a:ext>
            </a:extLst>
          </p:cNvPr>
          <p:cNvCxnSpPr>
            <a:cxnSpLocks/>
          </p:cNvCxnSpPr>
          <p:nvPr/>
        </p:nvCxnSpPr>
        <p:spPr>
          <a:xfrm>
            <a:off x="2509920" y="3717032"/>
            <a:ext cx="1086665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B98B77-00A0-49F6-9ECD-0C5AA87982FC}"/>
              </a:ext>
            </a:extLst>
          </p:cNvPr>
          <p:cNvCxnSpPr>
            <a:cxnSpLocks/>
          </p:cNvCxnSpPr>
          <p:nvPr/>
        </p:nvCxnSpPr>
        <p:spPr>
          <a:xfrm flipH="1">
            <a:off x="3596490" y="3717032"/>
            <a:ext cx="4813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72786CC-F0E7-4B3A-9218-26C588DC3381}"/>
              </a:ext>
            </a:extLst>
          </p:cNvPr>
          <p:cNvCxnSpPr>
            <a:cxnSpLocks/>
          </p:cNvCxnSpPr>
          <p:nvPr/>
        </p:nvCxnSpPr>
        <p:spPr>
          <a:xfrm>
            <a:off x="3080869" y="3693296"/>
            <a:ext cx="515621" cy="103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1CEB78-122A-4BBF-A60B-4D5165F7B2BD}"/>
              </a:ext>
            </a:extLst>
          </p:cNvPr>
          <p:cNvCxnSpPr>
            <a:cxnSpLocks/>
          </p:cNvCxnSpPr>
          <p:nvPr/>
        </p:nvCxnSpPr>
        <p:spPr>
          <a:xfrm flipH="1">
            <a:off x="3596490" y="3717032"/>
            <a:ext cx="134598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E03867B-9033-49A5-A75C-2DF960E5BE94}"/>
              </a:ext>
            </a:extLst>
          </p:cNvPr>
          <p:cNvCxnSpPr>
            <a:cxnSpLocks/>
          </p:cNvCxnSpPr>
          <p:nvPr/>
        </p:nvCxnSpPr>
        <p:spPr>
          <a:xfrm flipH="1">
            <a:off x="3596490" y="3717032"/>
            <a:ext cx="194864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C0A4497-F2E2-434A-A81F-B46A39AE4E83}"/>
              </a:ext>
            </a:extLst>
          </p:cNvPr>
          <p:cNvCxnSpPr>
            <a:cxnSpLocks/>
          </p:cNvCxnSpPr>
          <p:nvPr/>
        </p:nvCxnSpPr>
        <p:spPr>
          <a:xfrm flipH="1">
            <a:off x="3617234" y="3717032"/>
            <a:ext cx="52930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4409310-896A-47A2-991F-CD097C386409}"/>
              </a:ext>
            </a:extLst>
          </p:cNvPr>
          <p:cNvCxnSpPr>
            <a:cxnSpLocks/>
          </p:cNvCxnSpPr>
          <p:nvPr/>
        </p:nvCxnSpPr>
        <p:spPr>
          <a:xfrm flipH="1">
            <a:off x="3805267" y="3919165"/>
            <a:ext cx="279434" cy="277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DAFD45C-1CCC-4BD7-80D2-7900C16932D7}"/>
              </a:ext>
            </a:extLst>
          </p:cNvPr>
          <p:cNvCxnSpPr>
            <a:cxnSpLocks/>
          </p:cNvCxnSpPr>
          <p:nvPr/>
        </p:nvCxnSpPr>
        <p:spPr>
          <a:xfrm>
            <a:off x="3891431" y="3919165"/>
            <a:ext cx="167996" cy="277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A0602F4-5CFC-442E-8280-5602E9435BE6}"/>
              </a:ext>
            </a:extLst>
          </p:cNvPr>
          <p:cNvSpPr/>
          <p:nvPr/>
        </p:nvSpPr>
        <p:spPr>
          <a:xfrm>
            <a:off x="2324785" y="3501008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A8A7B40-F3A0-4C26-8127-CC55049A92C5}"/>
              </a:ext>
            </a:extLst>
          </p:cNvPr>
          <p:cNvSpPr/>
          <p:nvPr/>
        </p:nvSpPr>
        <p:spPr>
          <a:xfrm>
            <a:off x="3447871" y="3501008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9108B74-26A9-405F-BF4F-11218BAA7B2E}"/>
              </a:ext>
            </a:extLst>
          </p:cNvPr>
          <p:cNvSpPr/>
          <p:nvPr/>
        </p:nvSpPr>
        <p:spPr>
          <a:xfrm>
            <a:off x="3986084" y="3501008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6AFBDB7-900F-4842-8081-B37C631C34EE}"/>
              </a:ext>
            </a:extLst>
          </p:cNvPr>
          <p:cNvSpPr/>
          <p:nvPr/>
        </p:nvSpPr>
        <p:spPr>
          <a:xfrm>
            <a:off x="2895734" y="3501008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7575136-8CD8-4E3F-85B9-F7F2B6495111}"/>
              </a:ext>
            </a:extLst>
          </p:cNvPr>
          <p:cNvSpPr/>
          <p:nvPr/>
        </p:nvSpPr>
        <p:spPr>
          <a:xfrm>
            <a:off x="5358831" y="3501008"/>
            <a:ext cx="36004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云形 99">
            <a:extLst>
              <a:ext uri="{FF2B5EF4-FFF2-40B4-BE49-F238E27FC236}">
                <a16:creationId xmlns:a16="http://schemas.microsoft.com/office/drawing/2014/main" id="{8EBE852E-CE1B-4BC5-87CC-D2295377E95B}"/>
              </a:ext>
            </a:extLst>
          </p:cNvPr>
          <p:cNvSpPr/>
          <p:nvPr/>
        </p:nvSpPr>
        <p:spPr>
          <a:xfrm>
            <a:off x="251520" y="3889465"/>
            <a:ext cx="1747743" cy="98437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BE86726-6543-4643-8BB0-4B4F68107292}"/>
              </a:ext>
            </a:extLst>
          </p:cNvPr>
          <p:cNvSpPr txBox="1"/>
          <p:nvPr/>
        </p:nvSpPr>
        <p:spPr>
          <a:xfrm>
            <a:off x="398454" y="4149080"/>
            <a:ext cx="15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Transmission</a:t>
            </a:r>
            <a:endParaRPr lang="zh-CN" altLang="en-US" b="1" dirty="0"/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7D40211D-C7FE-4FBE-ACCB-7D436222212C}"/>
              </a:ext>
            </a:extLst>
          </p:cNvPr>
          <p:cNvSpPr/>
          <p:nvPr/>
        </p:nvSpPr>
        <p:spPr>
          <a:xfrm>
            <a:off x="2079760" y="4135841"/>
            <a:ext cx="246807" cy="4452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C24964E-B722-4C50-A729-3E2E73585892}"/>
              </a:ext>
            </a:extLst>
          </p:cNvPr>
          <p:cNvGrpSpPr/>
          <p:nvPr/>
        </p:nvGrpSpPr>
        <p:grpSpPr>
          <a:xfrm>
            <a:off x="7028870" y="3511310"/>
            <a:ext cx="279434" cy="277730"/>
            <a:chOff x="7172886" y="3223278"/>
            <a:chExt cx="279434" cy="277730"/>
          </a:xfrm>
        </p:grpSpPr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D33C26D-7653-4CA1-8C49-0E5502B23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886" y="3223278"/>
              <a:ext cx="279434" cy="2777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7D6C986-2FEF-4E6D-93A9-2A9CCEB8C7A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180" y="3223278"/>
              <a:ext cx="167996" cy="2777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10D3D54-F8A3-4094-91A4-39E472265E45}"/>
              </a:ext>
            </a:extLst>
          </p:cNvPr>
          <p:cNvSpPr txBox="1"/>
          <p:nvPr/>
        </p:nvSpPr>
        <p:spPr>
          <a:xfrm>
            <a:off x="6630952" y="3397177"/>
            <a:ext cx="250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                  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packet</a:t>
            </a:r>
            <a:r>
              <a:rPr lang="zh-C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k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r  = 2</a:t>
            </a: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6BB69145-8D22-46F6-9EC2-F7F60E339F7B}"/>
              </a:ext>
            </a:extLst>
          </p:cNvPr>
          <p:cNvSpPr/>
          <p:nvPr/>
        </p:nvSpPr>
        <p:spPr>
          <a:xfrm>
            <a:off x="7420346" y="3544599"/>
            <a:ext cx="320006" cy="1724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0962D87-093A-4707-90E6-C45FDF541A4A}"/>
              </a:ext>
            </a:extLst>
          </p:cNvPr>
          <p:cNvSpPr txBox="1"/>
          <p:nvPr/>
        </p:nvSpPr>
        <p:spPr>
          <a:xfrm>
            <a:off x="9144000" y="4511841"/>
            <a:ext cx="450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Redundancy = r/(</a:t>
            </a:r>
            <a:r>
              <a:rPr lang="en-US" altLang="zh-CN" sz="24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k+r</a:t>
            </a:r>
            <a:r>
              <a:rPr lang="en-US" altLang="zh-CN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= </a:t>
            </a: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2/7, 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redundancy can counter more packet loss</a:t>
            </a:r>
          </a:p>
        </p:txBody>
      </p:sp>
      <p:sp>
        <p:nvSpPr>
          <p:cNvPr id="47" name="流程图: 卡片 46">
            <a:extLst>
              <a:ext uri="{FF2B5EF4-FFF2-40B4-BE49-F238E27FC236}">
                <a16:creationId xmlns:a16="http://schemas.microsoft.com/office/drawing/2014/main" id="{383C3259-6D0C-452F-8CD7-A2CC5CB3E7B7}"/>
              </a:ext>
            </a:extLst>
          </p:cNvPr>
          <p:cNvSpPr/>
          <p:nvPr/>
        </p:nvSpPr>
        <p:spPr>
          <a:xfrm>
            <a:off x="9132945" y="4360600"/>
            <a:ext cx="4512063" cy="1351570"/>
          </a:xfrm>
          <a:prstGeom prst="flowChartPunchedCar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C7AD84E9-F470-401C-A30B-C4EBAA8C08A2}"/>
              </a:ext>
            </a:extLst>
          </p:cNvPr>
          <p:cNvSpPr/>
          <p:nvPr/>
        </p:nvSpPr>
        <p:spPr>
          <a:xfrm>
            <a:off x="3542532" y="5554310"/>
            <a:ext cx="246807" cy="4452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E289F2B-62D5-42CF-8073-7F81FB4BEF3E}"/>
              </a:ext>
            </a:extLst>
          </p:cNvPr>
          <p:cNvSpPr/>
          <p:nvPr/>
        </p:nvSpPr>
        <p:spPr>
          <a:xfrm>
            <a:off x="2077148" y="5590485"/>
            <a:ext cx="1116848" cy="40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074C13-3587-4B24-9053-BBF9010A9E3A}"/>
              </a:ext>
            </a:extLst>
          </p:cNvPr>
          <p:cNvSpPr/>
          <p:nvPr/>
        </p:nvSpPr>
        <p:spPr>
          <a:xfrm>
            <a:off x="2004017" y="5013176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901CA78-D30F-44BC-97C9-EF0FD50955FD}"/>
              </a:ext>
            </a:extLst>
          </p:cNvPr>
          <p:cNvSpPr/>
          <p:nvPr/>
        </p:nvSpPr>
        <p:spPr>
          <a:xfrm>
            <a:off x="2574966" y="5013176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D522F4-B69E-4404-A9B7-0BA5900B0834}"/>
              </a:ext>
            </a:extLst>
          </p:cNvPr>
          <p:cNvSpPr/>
          <p:nvPr/>
        </p:nvSpPr>
        <p:spPr>
          <a:xfrm>
            <a:off x="3698052" y="5013176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C50C0D-70DE-4B80-BA8D-55449CD9B4B7}"/>
              </a:ext>
            </a:extLst>
          </p:cNvPr>
          <p:cNvSpPr/>
          <p:nvPr/>
        </p:nvSpPr>
        <p:spPr>
          <a:xfrm>
            <a:off x="3145915" y="5013176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184B1D-B28B-4DD0-B925-E7D19B007C09}"/>
              </a:ext>
            </a:extLst>
          </p:cNvPr>
          <p:cNvSpPr/>
          <p:nvPr/>
        </p:nvSpPr>
        <p:spPr>
          <a:xfrm>
            <a:off x="4274116" y="5013176"/>
            <a:ext cx="36004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86E06BB-4EC2-4029-B114-F1B89CC0A775}"/>
              </a:ext>
            </a:extLst>
          </p:cNvPr>
          <p:cNvSpPr/>
          <p:nvPr/>
        </p:nvSpPr>
        <p:spPr>
          <a:xfrm>
            <a:off x="4858469" y="5013176"/>
            <a:ext cx="36004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D894B7F-BF63-41AC-B4AB-0F75AA564A13}"/>
              </a:ext>
            </a:extLst>
          </p:cNvPr>
          <p:cNvSpPr/>
          <p:nvPr/>
        </p:nvSpPr>
        <p:spPr>
          <a:xfrm>
            <a:off x="2257892" y="6237312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5E5352-69A1-4E6B-AEF6-814B278E5D14}"/>
              </a:ext>
            </a:extLst>
          </p:cNvPr>
          <p:cNvSpPr/>
          <p:nvPr/>
        </p:nvSpPr>
        <p:spPr>
          <a:xfrm>
            <a:off x="2828841" y="6237312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4B0D13C-3242-4300-A8B2-51417C973564}"/>
              </a:ext>
            </a:extLst>
          </p:cNvPr>
          <p:cNvSpPr/>
          <p:nvPr/>
        </p:nvSpPr>
        <p:spPr>
          <a:xfrm>
            <a:off x="3951927" y="6237312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33D7120-FCFD-4FD4-967E-44D74581CF38}"/>
              </a:ext>
            </a:extLst>
          </p:cNvPr>
          <p:cNvSpPr/>
          <p:nvPr/>
        </p:nvSpPr>
        <p:spPr>
          <a:xfrm>
            <a:off x="4490140" y="6237312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5C2E821-8C98-4784-BB19-09FF42B2B063}"/>
              </a:ext>
            </a:extLst>
          </p:cNvPr>
          <p:cNvSpPr/>
          <p:nvPr/>
        </p:nvSpPr>
        <p:spPr>
          <a:xfrm>
            <a:off x="3399790" y="6237312"/>
            <a:ext cx="36004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339E6-045E-446C-8488-CED5A85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0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3 -3.7037E-7 L 0.03593 0.00023 C 0.03159 0.00093 0.02725 0.00208 0.02291 0.00324 C 0.01267 0.00648 0.01041 0.0081 -0.00052 0.01019 L -0.00955 0.01204 C -0.02066 0.02083 -0.01216 0.01574 -0.029 0.01898 C -0.04601 0.02222 -0.02466 0.01921 -0.0382 0.02245 C -0.04271 0.02338 -0.05782 0.02546 -0.06146 0.02593 C -0.07153 0.02917 -0.06181 0.02616 -0.07587 0.0294 C -0.07795 0.02986 -0.08021 0.03056 -0.08229 0.03102 C -0.0849 0.03171 -0.0875 0.03218 -0.09011 0.03287 C -0.09271 0.03403 -0.09514 0.03542 -0.09792 0.03634 C -0.1 0.03681 -0.10226 0.03727 -0.10434 0.03796 C -0.10573 0.03843 -0.10695 0.03935 -0.10834 0.03982 C -0.11042 0.04051 -0.11268 0.04074 -0.11476 0.04144 C -0.11823 0.04259 -0.1217 0.04421 -0.12518 0.04491 L -0.1342 0.04653 L -0.14983 0.05 C -0.15365 0.05255 -0.15747 0.05532 -0.16146 0.05694 C -0.1658 0.0588 -0.17483 0.05995 -0.17848 0.06042 C -0.19236 0.06667 -0.18056 0.06181 -0.1915 0.06574 C -0.19445 0.06667 -0.1974 0.06829 -0.20052 0.06921 C -0.20591 0.07083 -0.21493 0.07176 -0.21997 0.07269 C -0.229 0.08079 -0.2217 0.07546 -0.24202 0.07778 C -0.24601 0.07824 -0.24983 0.07894 -0.25382 0.07963 C -0.25504 0.08009 -0.25625 0.08079 -0.25764 0.08125 C -0.27639 0.08634 -0.27674 0.08495 -0.29913 0.08634 C -0.3217 0.09653 -0.29879 0.08681 -0.36146 0.08982 C -0.3658 0.09005 -0.37014 0.09097 -0.37448 0.09167 C -0.37587 0.09213 -0.37709 0.09306 -0.37848 0.09329 C -0.38559 0.09537 -0.39636 0.09607 -0.40313 0.09676 C -0.42032 0.10463 -0.40313 0.09745 -0.44861 0.10023 C -0.49115 0.10301 -0.41945 0.10208 -0.48351 0.10208 L -0.48351 0.10232 " pathEditMode="relative" rAng="0" ptsTypes="AAAAAAAAAAAAAAAAAAAAAAAAAAAAAAAAAA">
                                      <p:cBhvr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2" y="511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3 7.40741E-7 L 0.03593 0.00023 C 0.03159 0.00093 0.02725 0.00208 0.02291 0.00324 C 0.01267 0.00648 0.01041 0.0081 -0.00052 0.01018 L -0.00955 0.01204 C -0.02066 0.02083 -0.01216 0.01574 -0.029 0.01898 C -0.04601 0.02222 -0.02466 0.01921 -0.0382 0.02245 C -0.04271 0.02338 -0.05782 0.02546 -0.06146 0.02593 C -0.07153 0.02917 -0.06181 0.02616 -0.07587 0.0294 C -0.07796 0.02986 -0.08021 0.03055 -0.0823 0.03102 C -0.0849 0.03171 -0.0875 0.03218 -0.09011 0.03287 C -0.09271 0.03403 -0.09514 0.03542 -0.09792 0.03634 C -0.1 0.0368 -0.10226 0.03727 -0.10434 0.03796 C -0.10573 0.03843 -0.10695 0.03935 -0.10834 0.03981 C -0.11042 0.04051 -0.11268 0.04074 -0.11476 0.04143 C -0.11823 0.04259 -0.12171 0.04421 -0.12518 0.04491 L -0.13421 0.04653 L -0.14983 0.05 C -0.15365 0.05255 -0.15747 0.05532 -0.16146 0.05694 C -0.1658 0.0588 -0.17483 0.05995 -0.17848 0.06042 C -0.19236 0.06667 -0.18056 0.0618 -0.1915 0.06574 C -0.19445 0.06667 -0.1974 0.06829 -0.20052 0.06921 C -0.20591 0.07083 -0.21493 0.07176 -0.21997 0.07268 C -0.229 0.08079 -0.22171 0.07546 -0.24202 0.07778 C -0.24601 0.07824 -0.24983 0.07893 -0.25382 0.07963 C -0.25504 0.08009 -0.25625 0.08079 -0.25764 0.08125 C -0.27639 0.08634 -0.27674 0.08495 -0.29914 0.08634 C -0.32171 0.09653 -0.29879 0.0868 -0.36146 0.08981 C -0.3658 0.09005 -0.37014 0.09097 -0.37448 0.09167 C -0.37587 0.09213 -0.37709 0.09305 -0.37848 0.09329 C -0.38559 0.09537 -0.39636 0.09606 -0.40313 0.09676 C -0.42032 0.10463 -0.40313 0.09745 -0.44861 0.10023 C -0.49115 0.10301 -0.41945 0.10208 -0.48351 0.10208 L -0.48351 0.10231 " pathEditMode="relative" rAng="0" ptsTypes="AAAAAAAAAAAAAAAAAAAAAAAAAAAAAAAAAA">
                                      <p:cBhvr>
                                        <p:cTn id="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2" y="511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  <p:bldP spid="86" grpId="0" animBg="1"/>
      <p:bldP spid="100" grpId="0" animBg="1"/>
      <p:bldP spid="101" grpId="0"/>
      <p:bldP spid="102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BE916E-0A30-4B7C-910A-2B2C2841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56431"/>
            <a:ext cx="5122219" cy="3060377"/>
          </a:xfrm>
          <a:prstGeom prst="rect">
            <a:avLst/>
          </a:prstGeom>
        </p:spPr>
      </p:pic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primer on FEC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C9EE4A85-3327-41C6-98FC-75F511CBEBE1}"/>
              </a:ext>
            </a:extLst>
          </p:cNvPr>
          <p:cNvSpPr/>
          <p:nvPr/>
        </p:nvSpPr>
        <p:spPr>
          <a:xfrm>
            <a:off x="1197275" y="2358164"/>
            <a:ext cx="6264696" cy="3168352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FEC redundancy should be carefully allocated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79DDD-7EBD-4ED1-B91D-0F061471545A}"/>
              </a:ext>
            </a:extLst>
          </p:cNvPr>
          <p:cNvSpPr txBox="1"/>
          <p:nvPr/>
        </p:nvSpPr>
        <p:spPr>
          <a:xfrm>
            <a:off x="0" y="113908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The FEC-enabled scheme achieves better delay and throughput performance  by mitigating retransmission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BB1D0C-08ED-4D21-8EEC-D1192BAEB43A}"/>
              </a:ext>
            </a:extLst>
          </p:cNvPr>
          <p:cNvCxnSpPr>
            <a:cxnSpLocks/>
          </p:cNvCxnSpPr>
          <p:nvPr/>
        </p:nvCxnSpPr>
        <p:spPr>
          <a:xfrm flipV="1">
            <a:off x="3203848" y="2335992"/>
            <a:ext cx="144016" cy="804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4BF45D-AFF0-4627-9DD9-93162F7C0284}"/>
              </a:ext>
            </a:extLst>
          </p:cNvPr>
          <p:cNvCxnSpPr>
            <a:cxnSpLocks/>
          </p:cNvCxnSpPr>
          <p:nvPr/>
        </p:nvCxnSpPr>
        <p:spPr>
          <a:xfrm>
            <a:off x="5508104" y="2186485"/>
            <a:ext cx="864096" cy="6468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FA5DE6-FD93-4095-B0A1-AFB02637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52524"/>
            <a:ext cx="8928992" cy="450526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Segoe UI"/>
                <a:cs typeface="Segoe UI"/>
              </a:rPr>
              <a:t>FOV region is given </a:t>
            </a:r>
            <a:r>
              <a:rPr lang="en-US" altLang="zh-CN" sz="2000" b="1" dirty="0">
                <a:solidFill>
                  <a:srgbClr val="00B050"/>
                </a:solidFill>
                <a:latin typeface="Segoe UI"/>
                <a:ea typeface="+mj-ea"/>
                <a:cs typeface="Segoe UI"/>
              </a:rPr>
              <a:t>more FEC redundancy </a:t>
            </a:r>
            <a:r>
              <a:rPr lang="en-US" altLang="zh-CN" sz="2000" dirty="0">
                <a:latin typeface="Segoe UI"/>
                <a:ea typeface="+mj-ea"/>
                <a:cs typeface="Segoe UI"/>
              </a:rPr>
              <a:t>than non-FOV region</a:t>
            </a:r>
          </a:p>
          <a:p>
            <a:r>
              <a:rPr lang="en-US" altLang="zh-CN" sz="2000" dirty="0">
                <a:latin typeface="Segoe UI"/>
                <a:cs typeface="Segoe UI"/>
              </a:rPr>
              <a:t>That is, packets in FOV regions is given </a:t>
            </a:r>
            <a:r>
              <a:rPr lang="en-US" altLang="zh-CN" sz="2000" dirty="0">
                <a:solidFill>
                  <a:srgbClr val="00B050"/>
                </a:solidFill>
                <a:latin typeface="Segoe UI"/>
                <a:cs typeface="Segoe UI"/>
              </a:rPr>
              <a:t>more bandwidth, higher reliability, and more chance</a:t>
            </a:r>
            <a:r>
              <a:rPr lang="en-US" altLang="zh-CN" sz="2000" dirty="0">
                <a:latin typeface="Segoe UI"/>
                <a:cs typeface="Segoe UI"/>
              </a:rPr>
              <a:t> to meet the streaming delay constraint. </a:t>
            </a:r>
            <a:endParaRPr lang="en-US" altLang="zh-CN" sz="2000" dirty="0">
              <a:latin typeface="Segoe UI"/>
              <a:ea typeface="+mj-ea"/>
              <a:cs typeface="Segoe UI"/>
            </a:endParaRPr>
          </a:p>
          <a:p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Why FOV-aware FEC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D8775E-65E1-44FA-9BEB-94820A9E9B12}"/>
              </a:ext>
            </a:extLst>
          </p:cNvPr>
          <p:cNvGrpSpPr/>
          <p:nvPr/>
        </p:nvGrpSpPr>
        <p:grpSpPr>
          <a:xfrm>
            <a:off x="899592" y="4869160"/>
            <a:ext cx="1883921" cy="1086408"/>
            <a:chOff x="5928439" y="4790864"/>
            <a:chExt cx="1883921" cy="10864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9218E25-7569-4A6B-8F88-B07133F9CB3B}"/>
                </a:ext>
              </a:extLst>
            </p:cNvPr>
            <p:cNvSpPr/>
            <p:nvPr/>
          </p:nvSpPr>
          <p:spPr>
            <a:xfrm>
              <a:off x="5928439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75BE24C-426E-48F7-8F3F-89D9208D8416}"/>
                </a:ext>
              </a:extLst>
            </p:cNvPr>
            <p:cNvSpPr/>
            <p:nvPr/>
          </p:nvSpPr>
          <p:spPr>
            <a:xfrm>
              <a:off x="6138477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6C0CBF-EC0D-43D2-8CC6-F6CDB3EBE48A}"/>
                </a:ext>
              </a:extLst>
            </p:cNvPr>
            <p:cNvSpPr/>
            <p:nvPr/>
          </p:nvSpPr>
          <p:spPr>
            <a:xfrm>
              <a:off x="6348516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E00EC79-1B18-4B96-B37E-5E60921181F2}"/>
                </a:ext>
              </a:extLst>
            </p:cNvPr>
            <p:cNvSpPr/>
            <p:nvPr/>
          </p:nvSpPr>
          <p:spPr>
            <a:xfrm>
              <a:off x="6558554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BC4472-B770-4612-B07B-32001D8CC76B}"/>
                </a:ext>
              </a:extLst>
            </p:cNvPr>
            <p:cNvSpPr/>
            <p:nvPr/>
          </p:nvSpPr>
          <p:spPr>
            <a:xfrm>
              <a:off x="6768593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03037A-1B23-4738-B3E9-B7205DC5C1CD}"/>
                </a:ext>
              </a:extLst>
            </p:cNvPr>
            <p:cNvSpPr/>
            <p:nvPr/>
          </p:nvSpPr>
          <p:spPr>
            <a:xfrm>
              <a:off x="6978631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7E810A5-60FD-4FAB-B8A4-F6540C6D9C74}"/>
                </a:ext>
              </a:extLst>
            </p:cNvPr>
            <p:cNvSpPr/>
            <p:nvPr/>
          </p:nvSpPr>
          <p:spPr>
            <a:xfrm>
              <a:off x="7188670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6A514D-878A-470E-A850-08726BDFEA60}"/>
                </a:ext>
              </a:extLst>
            </p:cNvPr>
            <p:cNvSpPr/>
            <p:nvPr/>
          </p:nvSpPr>
          <p:spPr>
            <a:xfrm>
              <a:off x="7395997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A7D094-1A1E-4189-B8C2-C0FB808633F2}"/>
                </a:ext>
              </a:extLst>
            </p:cNvPr>
            <p:cNvSpPr/>
            <p:nvPr/>
          </p:nvSpPr>
          <p:spPr>
            <a:xfrm>
              <a:off x="7602322" y="4790864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DBF598-70EA-49EB-85F3-1CD2C5F558EE}"/>
                </a:ext>
              </a:extLst>
            </p:cNvPr>
            <p:cNvSpPr/>
            <p:nvPr/>
          </p:nvSpPr>
          <p:spPr>
            <a:xfrm>
              <a:off x="5928439" y="4926665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58FCFD-CF83-4C9F-92BF-4E05A955FA6A}"/>
                </a:ext>
              </a:extLst>
            </p:cNvPr>
            <p:cNvSpPr/>
            <p:nvPr/>
          </p:nvSpPr>
          <p:spPr>
            <a:xfrm>
              <a:off x="6138477" y="4926665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CC56244-17CE-4302-A6B7-CDC506AE5CDA}"/>
                </a:ext>
              </a:extLst>
            </p:cNvPr>
            <p:cNvSpPr/>
            <p:nvPr/>
          </p:nvSpPr>
          <p:spPr>
            <a:xfrm>
              <a:off x="7395997" y="4926665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CFC3A48-E585-4C48-89F5-E6A2AECAD07E}"/>
                </a:ext>
              </a:extLst>
            </p:cNvPr>
            <p:cNvSpPr/>
            <p:nvPr/>
          </p:nvSpPr>
          <p:spPr>
            <a:xfrm>
              <a:off x="7602322" y="4926665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9E764B8-4DBB-4B62-8C67-4AD516CCB691}"/>
                </a:ext>
              </a:extLst>
            </p:cNvPr>
            <p:cNvSpPr/>
            <p:nvPr/>
          </p:nvSpPr>
          <p:spPr>
            <a:xfrm>
              <a:off x="5928439" y="5062466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28BBEE4-420B-4F68-A5A0-2C6D98C62ECE}"/>
                </a:ext>
              </a:extLst>
            </p:cNvPr>
            <p:cNvSpPr/>
            <p:nvPr/>
          </p:nvSpPr>
          <p:spPr>
            <a:xfrm>
              <a:off x="6138477" y="5062466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3660E9B-DA56-4F9C-8FF7-AFA5CE6A1E1A}"/>
                </a:ext>
              </a:extLst>
            </p:cNvPr>
            <p:cNvSpPr/>
            <p:nvPr/>
          </p:nvSpPr>
          <p:spPr>
            <a:xfrm>
              <a:off x="7395997" y="5062466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D344492-2A20-4FE9-8BB1-019AA5BE7FB1}"/>
                </a:ext>
              </a:extLst>
            </p:cNvPr>
            <p:cNvSpPr/>
            <p:nvPr/>
          </p:nvSpPr>
          <p:spPr>
            <a:xfrm>
              <a:off x="7602322" y="5062466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CA198E-6630-4657-9E2E-27A96A7C9320}"/>
                </a:ext>
              </a:extLst>
            </p:cNvPr>
            <p:cNvSpPr/>
            <p:nvPr/>
          </p:nvSpPr>
          <p:spPr>
            <a:xfrm>
              <a:off x="5928439" y="5198267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43FCC6A-C0E3-4C90-99BA-F3029A03B1FB}"/>
                </a:ext>
              </a:extLst>
            </p:cNvPr>
            <p:cNvSpPr/>
            <p:nvPr/>
          </p:nvSpPr>
          <p:spPr>
            <a:xfrm>
              <a:off x="6138477" y="5198267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FA589C-D0AF-4D13-AC37-64818F53A0C2}"/>
                </a:ext>
              </a:extLst>
            </p:cNvPr>
            <p:cNvSpPr/>
            <p:nvPr/>
          </p:nvSpPr>
          <p:spPr>
            <a:xfrm>
              <a:off x="7395997" y="5198267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CCCF4D2-CB4C-43F8-868C-783BC3E5D19A}"/>
                </a:ext>
              </a:extLst>
            </p:cNvPr>
            <p:cNvSpPr/>
            <p:nvPr/>
          </p:nvSpPr>
          <p:spPr>
            <a:xfrm>
              <a:off x="7602322" y="5198267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2587171-8292-4A6F-89CE-6569B21FFB81}"/>
                </a:ext>
              </a:extLst>
            </p:cNvPr>
            <p:cNvSpPr/>
            <p:nvPr/>
          </p:nvSpPr>
          <p:spPr>
            <a:xfrm>
              <a:off x="5928439" y="5334068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4F50D47-055C-45F2-8F2F-483CA6AC5F7F}"/>
                </a:ext>
              </a:extLst>
            </p:cNvPr>
            <p:cNvSpPr/>
            <p:nvPr/>
          </p:nvSpPr>
          <p:spPr>
            <a:xfrm>
              <a:off x="6138477" y="5334068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FC2D5E7-D6B0-438D-B874-EE6B24009EBD}"/>
                </a:ext>
              </a:extLst>
            </p:cNvPr>
            <p:cNvSpPr/>
            <p:nvPr/>
          </p:nvSpPr>
          <p:spPr>
            <a:xfrm>
              <a:off x="7395997" y="5334068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0080B9-9E36-40CC-B314-9350FAAA277E}"/>
                </a:ext>
              </a:extLst>
            </p:cNvPr>
            <p:cNvSpPr/>
            <p:nvPr/>
          </p:nvSpPr>
          <p:spPr>
            <a:xfrm>
              <a:off x="7602322" y="5334068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C4410D6-833C-454C-9778-EDFB0929F6BE}"/>
                </a:ext>
              </a:extLst>
            </p:cNvPr>
            <p:cNvSpPr/>
            <p:nvPr/>
          </p:nvSpPr>
          <p:spPr>
            <a:xfrm>
              <a:off x="5928439" y="5469869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850780-FC4B-4D42-ABBC-DD134EC2A2EF}"/>
                </a:ext>
              </a:extLst>
            </p:cNvPr>
            <p:cNvSpPr/>
            <p:nvPr/>
          </p:nvSpPr>
          <p:spPr>
            <a:xfrm>
              <a:off x="6138477" y="5469869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56BDB16-C59F-4149-B224-244FC3ED50C3}"/>
                </a:ext>
              </a:extLst>
            </p:cNvPr>
            <p:cNvSpPr/>
            <p:nvPr/>
          </p:nvSpPr>
          <p:spPr>
            <a:xfrm>
              <a:off x="7395997" y="5469869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E02126E-88E2-484D-8BD3-BCCD92917E57}"/>
                </a:ext>
              </a:extLst>
            </p:cNvPr>
            <p:cNvSpPr/>
            <p:nvPr/>
          </p:nvSpPr>
          <p:spPr>
            <a:xfrm>
              <a:off x="7602322" y="5469869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0EFE9E-F33B-4965-8466-DE9A4FF9832D}"/>
                </a:ext>
              </a:extLst>
            </p:cNvPr>
            <p:cNvSpPr/>
            <p:nvPr/>
          </p:nvSpPr>
          <p:spPr>
            <a:xfrm>
              <a:off x="5928439" y="5605670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ACD043-7AD3-41CF-B83C-4908829AF08D}"/>
                </a:ext>
              </a:extLst>
            </p:cNvPr>
            <p:cNvSpPr/>
            <p:nvPr/>
          </p:nvSpPr>
          <p:spPr>
            <a:xfrm>
              <a:off x="6138477" y="5605670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5D1558E-0C70-429A-8A6F-E80B4E65DBF7}"/>
                </a:ext>
              </a:extLst>
            </p:cNvPr>
            <p:cNvSpPr/>
            <p:nvPr/>
          </p:nvSpPr>
          <p:spPr>
            <a:xfrm>
              <a:off x="7395997" y="5605670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53DF555-B12E-46F1-8E71-2FC5D00C5B0D}"/>
                </a:ext>
              </a:extLst>
            </p:cNvPr>
            <p:cNvSpPr/>
            <p:nvPr/>
          </p:nvSpPr>
          <p:spPr>
            <a:xfrm>
              <a:off x="7602322" y="5605670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2439637-CBEF-456C-B340-8D4D7F07E569}"/>
                </a:ext>
              </a:extLst>
            </p:cNvPr>
            <p:cNvSpPr/>
            <p:nvPr/>
          </p:nvSpPr>
          <p:spPr>
            <a:xfrm>
              <a:off x="5928439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380D984-8D82-47E1-BBDA-2335CF3EB87E}"/>
                </a:ext>
              </a:extLst>
            </p:cNvPr>
            <p:cNvSpPr/>
            <p:nvPr/>
          </p:nvSpPr>
          <p:spPr>
            <a:xfrm>
              <a:off x="6138477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20DAD1F-52D1-46B9-BC82-4F81A9410E2A}"/>
                </a:ext>
              </a:extLst>
            </p:cNvPr>
            <p:cNvSpPr/>
            <p:nvPr/>
          </p:nvSpPr>
          <p:spPr>
            <a:xfrm>
              <a:off x="6348516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A91666F-9D22-4005-A55F-E599F9E7F333}"/>
                </a:ext>
              </a:extLst>
            </p:cNvPr>
            <p:cNvSpPr/>
            <p:nvPr/>
          </p:nvSpPr>
          <p:spPr>
            <a:xfrm>
              <a:off x="6558554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60CF682-CEB5-42D3-95C2-CC12313FDD50}"/>
                </a:ext>
              </a:extLst>
            </p:cNvPr>
            <p:cNvSpPr/>
            <p:nvPr/>
          </p:nvSpPr>
          <p:spPr>
            <a:xfrm>
              <a:off x="6768593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4C122C8-83E0-4734-ABAF-9D29749693C7}"/>
                </a:ext>
              </a:extLst>
            </p:cNvPr>
            <p:cNvSpPr/>
            <p:nvPr/>
          </p:nvSpPr>
          <p:spPr>
            <a:xfrm>
              <a:off x="6978631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71EAA26-3A0A-4828-A5BC-EED84DEF4489}"/>
                </a:ext>
              </a:extLst>
            </p:cNvPr>
            <p:cNvSpPr/>
            <p:nvPr/>
          </p:nvSpPr>
          <p:spPr>
            <a:xfrm>
              <a:off x="7188670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F8599AA-2BB4-422C-A7E1-6755802BE58A}"/>
                </a:ext>
              </a:extLst>
            </p:cNvPr>
            <p:cNvSpPr/>
            <p:nvPr/>
          </p:nvSpPr>
          <p:spPr>
            <a:xfrm>
              <a:off x="7395997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153322E-F157-4679-9905-6E9A6D86BCAD}"/>
                </a:ext>
              </a:extLst>
            </p:cNvPr>
            <p:cNvSpPr/>
            <p:nvPr/>
          </p:nvSpPr>
          <p:spPr>
            <a:xfrm>
              <a:off x="7602322" y="5741471"/>
              <a:ext cx="210038" cy="1358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089236-A959-4DBD-9012-A9950166EBF1}"/>
              </a:ext>
            </a:extLst>
          </p:cNvPr>
          <p:cNvGrpSpPr/>
          <p:nvPr/>
        </p:nvGrpSpPr>
        <p:grpSpPr>
          <a:xfrm>
            <a:off x="1301274" y="4995093"/>
            <a:ext cx="1050191" cy="814806"/>
            <a:chOff x="3779912" y="4916797"/>
            <a:chExt cx="1050191" cy="81480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59359F2-7AD1-4EEE-A7C9-345950519027}"/>
                </a:ext>
              </a:extLst>
            </p:cNvPr>
            <p:cNvSpPr/>
            <p:nvPr/>
          </p:nvSpPr>
          <p:spPr>
            <a:xfrm>
              <a:off x="3779912" y="4916797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E35CF7B-531A-4506-9006-6FFBD863F589}"/>
                </a:ext>
              </a:extLst>
            </p:cNvPr>
            <p:cNvSpPr/>
            <p:nvPr/>
          </p:nvSpPr>
          <p:spPr>
            <a:xfrm>
              <a:off x="3989950" y="4916797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B1C05D-F54F-4821-BEBB-B6CB239DDFCB}"/>
                </a:ext>
              </a:extLst>
            </p:cNvPr>
            <p:cNvSpPr/>
            <p:nvPr/>
          </p:nvSpPr>
          <p:spPr>
            <a:xfrm>
              <a:off x="4199989" y="4916797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7F19206-B02A-42FD-93F8-43476678F585}"/>
                </a:ext>
              </a:extLst>
            </p:cNvPr>
            <p:cNvSpPr/>
            <p:nvPr/>
          </p:nvSpPr>
          <p:spPr>
            <a:xfrm>
              <a:off x="4410027" y="4916797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C4FDABE-3A95-4E06-AA01-9002B2E50541}"/>
                </a:ext>
              </a:extLst>
            </p:cNvPr>
            <p:cNvSpPr/>
            <p:nvPr/>
          </p:nvSpPr>
          <p:spPr>
            <a:xfrm>
              <a:off x="4620065" y="4916797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F2970AC-7B68-4539-B53F-6069EE25602F}"/>
                </a:ext>
              </a:extLst>
            </p:cNvPr>
            <p:cNvSpPr/>
            <p:nvPr/>
          </p:nvSpPr>
          <p:spPr>
            <a:xfrm>
              <a:off x="3779912" y="5052598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FD9E796-8BA2-4AD3-BE81-E8E0C1598DB9}"/>
                </a:ext>
              </a:extLst>
            </p:cNvPr>
            <p:cNvSpPr/>
            <p:nvPr/>
          </p:nvSpPr>
          <p:spPr>
            <a:xfrm>
              <a:off x="4620065" y="5052598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39F0718-16D0-4714-8468-F8501D674472}"/>
                </a:ext>
              </a:extLst>
            </p:cNvPr>
            <p:cNvSpPr/>
            <p:nvPr/>
          </p:nvSpPr>
          <p:spPr>
            <a:xfrm>
              <a:off x="3779912" y="5188399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34CEA08-B560-4DCB-AF69-026235B3387D}"/>
                </a:ext>
              </a:extLst>
            </p:cNvPr>
            <p:cNvSpPr/>
            <p:nvPr/>
          </p:nvSpPr>
          <p:spPr>
            <a:xfrm>
              <a:off x="4620065" y="5188399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D8B9C37-960A-4B1D-A01D-F2829E0E1FEB}"/>
                </a:ext>
              </a:extLst>
            </p:cNvPr>
            <p:cNvSpPr/>
            <p:nvPr/>
          </p:nvSpPr>
          <p:spPr>
            <a:xfrm>
              <a:off x="3779912" y="5324200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EEC1D86-DFEF-4DD3-8759-7F84F8E58F97}"/>
                </a:ext>
              </a:extLst>
            </p:cNvPr>
            <p:cNvSpPr/>
            <p:nvPr/>
          </p:nvSpPr>
          <p:spPr>
            <a:xfrm>
              <a:off x="4620065" y="5324200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994856C-C597-4469-93CA-8472AE523A2C}"/>
                </a:ext>
              </a:extLst>
            </p:cNvPr>
            <p:cNvSpPr/>
            <p:nvPr/>
          </p:nvSpPr>
          <p:spPr>
            <a:xfrm>
              <a:off x="3779912" y="5460001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7D0FE61-68AA-4B79-B9A0-84D9EFC9A872}"/>
                </a:ext>
              </a:extLst>
            </p:cNvPr>
            <p:cNvSpPr/>
            <p:nvPr/>
          </p:nvSpPr>
          <p:spPr>
            <a:xfrm>
              <a:off x="4620065" y="5460001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035EE5B-E31D-49D7-A4E1-3D1B6537A4B4}"/>
                </a:ext>
              </a:extLst>
            </p:cNvPr>
            <p:cNvSpPr/>
            <p:nvPr/>
          </p:nvSpPr>
          <p:spPr>
            <a:xfrm>
              <a:off x="3779912" y="5595802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B86342D-8867-4DB4-9932-31A9EC65E51D}"/>
                </a:ext>
              </a:extLst>
            </p:cNvPr>
            <p:cNvSpPr/>
            <p:nvPr/>
          </p:nvSpPr>
          <p:spPr>
            <a:xfrm>
              <a:off x="3989950" y="5595802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DB2B865-95C5-466D-931E-1A4BBB88188C}"/>
                </a:ext>
              </a:extLst>
            </p:cNvPr>
            <p:cNvSpPr/>
            <p:nvPr/>
          </p:nvSpPr>
          <p:spPr>
            <a:xfrm>
              <a:off x="4199989" y="5595802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042FDE-3381-485C-A0EC-E71353300B09}"/>
                </a:ext>
              </a:extLst>
            </p:cNvPr>
            <p:cNvSpPr/>
            <p:nvPr/>
          </p:nvSpPr>
          <p:spPr>
            <a:xfrm>
              <a:off x="4410027" y="5595802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CE885BB-FEC9-4FA2-A93E-B32D645901DC}"/>
                </a:ext>
              </a:extLst>
            </p:cNvPr>
            <p:cNvSpPr/>
            <p:nvPr/>
          </p:nvSpPr>
          <p:spPr>
            <a:xfrm>
              <a:off x="4620065" y="5595802"/>
              <a:ext cx="210038" cy="1358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F52396-77DA-468C-A1AB-0CF0CAA3ED6C}"/>
              </a:ext>
            </a:extLst>
          </p:cNvPr>
          <p:cNvGrpSpPr/>
          <p:nvPr/>
        </p:nvGrpSpPr>
        <p:grpSpPr>
          <a:xfrm>
            <a:off x="1475656" y="5127476"/>
            <a:ext cx="648072" cy="540060"/>
            <a:chOff x="5864673" y="2213830"/>
            <a:chExt cx="1296144" cy="11521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2DAB84-C81C-47CC-A337-8A6DACCABCD3}"/>
                </a:ext>
              </a:extLst>
            </p:cNvPr>
            <p:cNvSpPr/>
            <p:nvPr/>
          </p:nvSpPr>
          <p:spPr>
            <a:xfrm>
              <a:off x="5864673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BCD768-E68C-457C-BFA7-1DA869D073F8}"/>
                </a:ext>
              </a:extLst>
            </p:cNvPr>
            <p:cNvSpPr/>
            <p:nvPr/>
          </p:nvSpPr>
          <p:spPr>
            <a:xfrm>
              <a:off x="6296721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FCD6BD-DAAE-4627-A9D4-603CC2006DE3}"/>
                </a:ext>
              </a:extLst>
            </p:cNvPr>
            <p:cNvSpPr/>
            <p:nvPr/>
          </p:nvSpPr>
          <p:spPr>
            <a:xfrm>
              <a:off x="6728769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A95802-70CE-4BA7-A8EA-066B8F72272A}"/>
                </a:ext>
              </a:extLst>
            </p:cNvPr>
            <p:cNvSpPr/>
            <p:nvPr/>
          </p:nvSpPr>
          <p:spPr>
            <a:xfrm>
              <a:off x="5864673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A5D838-9CD8-4727-BB15-7B0CAA488208}"/>
                </a:ext>
              </a:extLst>
            </p:cNvPr>
            <p:cNvSpPr/>
            <p:nvPr/>
          </p:nvSpPr>
          <p:spPr>
            <a:xfrm>
              <a:off x="6296721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583916A-5303-4E95-93E3-D0881CFD709F}"/>
                </a:ext>
              </a:extLst>
            </p:cNvPr>
            <p:cNvSpPr/>
            <p:nvPr/>
          </p:nvSpPr>
          <p:spPr>
            <a:xfrm>
              <a:off x="6728769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C5BFD2-4C8B-4648-9FA5-E0032BC99F27}"/>
                </a:ext>
              </a:extLst>
            </p:cNvPr>
            <p:cNvSpPr/>
            <p:nvPr/>
          </p:nvSpPr>
          <p:spPr>
            <a:xfrm>
              <a:off x="5864673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362B55F-22C4-4080-A06F-8C975C678D5A}"/>
                </a:ext>
              </a:extLst>
            </p:cNvPr>
            <p:cNvSpPr/>
            <p:nvPr/>
          </p:nvSpPr>
          <p:spPr>
            <a:xfrm>
              <a:off x="6296721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DB9469-FE87-4248-91BD-F80537CB9B1B}"/>
                </a:ext>
              </a:extLst>
            </p:cNvPr>
            <p:cNvSpPr/>
            <p:nvPr/>
          </p:nvSpPr>
          <p:spPr>
            <a:xfrm>
              <a:off x="6728769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419ED2-675C-4FA4-BDA7-7368AC9384C8}"/>
                </a:ext>
              </a:extLst>
            </p:cNvPr>
            <p:cNvSpPr/>
            <p:nvPr/>
          </p:nvSpPr>
          <p:spPr>
            <a:xfrm>
              <a:off x="5864673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C66448-8229-4186-A003-8752E51B07AA}"/>
                </a:ext>
              </a:extLst>
            </p:cNvPr>
            <p:cNvSpPr/>
            <p:nvPr/>
          </p:nvSpPr>
          <p:spPr>
            <a:xfrm>
              <a:off x="6296721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9DE35A-6A0A-4C3D-84CF-0634C8696CEC}"/>
                </a:ext>
              </a:extLst>
            </p:cNvPr>
            <p:cNvSpPr/>
            <p:nvPr/>
          </p:nvSpPr>
          <p:spPr>
            <a:xfrm>
              <a:off x="6728769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33BACFDB-C068-43DB-8348-3659ABAE19DB}"/>
              </a:ext>
            </a:extLst>
          </p:cNvPr>
          <p:cNvSpPr/>
          <p:nvPr/>
        </p:nvSpPr>
        <p:spPr>
          <a:xfrm rot="7477700">
            <a:off x="5064122" y="4513509"/>
            <a:ext cx="612063" cy="2190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B1D62D27-F8BE-4E9B-AF99-A5950D027DC7}"/>
              </a:ext>
            </a:extLst>
          </p:cNvPr>
          <p:cNvSpPr/>
          <p:nvPr/>
        </p:nvSpPr>
        <p:spPr>
          <a:xfrm>
            <a:off x="4283968" y="2420888"/>
            <a:ext cx="4392488" cy="188807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Segoe UI"/>
                <a:cs typeface="Segoe UI"/>
              </a:rPr>
              <a:t>Given more bandwidth, higher reliability, and more chance to be received completely with delay constraint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2A0601-0702-4E9D-9E61-6C5CEFFD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00023 L 0.14983 -0.00348 C 0.15122 -0.00348 0.15261 -0.00486 0.154 -0.0051 C 0.16025 -0.00602 0.16667 -0.00625 0.17292 -0.00672 L 0.17796 -0.00834 C 0.18004 -0.00903 0.18212 -0.00926 0.18403 -0.00996 C 0.20348 -0.01644 0.19011 -0.01343 0.20469 -0.01644 C 0.21233 -0.02014 0.20296 -0.01598 0.2165 -0.01968 C 0.21771 -0.01991 0.21893 -0.02084 0.21997 -0.0213 C 0.2224 -0.02199 0.22466 -0.02223 0.22691 -0.02292 C 0.22865 -0.02338 0.23021 -0.02408 0.23195 -0.02454 C 0.23403 -0.02523 0.23594 -0.0257 0.23803 -0.02616 C 0.24323 -0.02755 0.24844 -0.02848 0.25348 -0.03102 C 0.25452 -0.03148 0.25573 -0.03241 0.25678 -0.03264 C 0.26025 -0.03334 0.26372 -0.0338 0.26719 -0.03426 C 0.27813 -0.04028 0.26806 -0.03542 0.27917 -0.03912 C 0.28507 -0.04098 0.28021 -0.04005 0.28507 -0.04236 C 0.28664 -0.04306 0.28803 -0.04329 0.28941 -0.04398 C 0.29028 -0.04445 0.29115 -0.04514 0.29202 -0.0456 C 0.29306 -0.0463 0.29428 -0.04653 0.29532 -0.04723 C 0.29636 -0.04769 0.29705 -0.04838 0.2981 -0.04885 C 0.30018 -0.05 0.30348 -0.05139 0.30573 -0.05209 C 0.31094 -0.05371 0.3099 -0.05371 0.31268 -0.05371 L 0.31268 -0.05348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378"/>
            <a:ext cx="9144000" cy="521595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360-degree videos are coming to age</a:t>
            </a:r>
            <a:r>
              <a:rPr lang="zh-C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largely driven by content providers  and HMD(Head-mounted display)</a:t>
            </a:r>
            <a:r>
              <a:rPr lang="zh-C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device vendors</a:t>
            </a:r>
            <a:br>
              <a:rPr lang="en-US" altLang="zh-CN" sz="1800" dirty="0"/>
            </a:br>
            <a:endParaRPr lang="en-US" sz="1350" i="1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23C5FE7C-6529-4806-A4D0-5E530034DE92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977BC06-A1B1-430A-BFD9-866D7CBB25C5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Background</a:t>
            </a:r>
          </a:p>
        </p:txBody>
      </p:sp>
      <p:pic>
        <p:nvPicPr>
          <p:cNvPr id="84994" name="Picture 2" descr="相关图片">
            <a:extLst>
              <a:ext uri="{FF2B5EF4-FFF2-40B4-BE49-F238E27FC236}">
                <a16:creationId xmlns:a16="http://schemas.microsoft.com/office/drawing/2014/main" id="{00CA9BF4-4432-4433-82F8-C82C58D9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5936"/>
            <a:ext cx="1568239" cy="117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“优酷”的图片搜索结果">
            <a:extLst>
              <a:ext uri="{FF2B5EF4-FFF2-40B4-BE49-F238E27FC236}">
                <a16:creationId xmlns:a16="http://schemas.microsoft.com/office/drawing/2014/main" id="{2812F4AE-C67F-43CA-9730-F89F3935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11" y="4122396"/>
            <a:ext cx="1782966" cy="135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“youtube”的图片搜索结果">
            <a:extLst>
              <a:ext uri="{FF2B5EF4-FFF2-40B4-BE49-F238E27FC236}">
                <a16:creationId xmlns:a16="http://schemas.microsoft.com/office/drawing/2014/main" id="{DC68BEDC-BEE8-42B9-A256-6433A2B1A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3958" y="4495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“youtube”的图片搜索结果">
            <a:extLst>
              <a:ext uri="{FF2B5EF4-FFF2-40B4-BE49-F238E27FC236}">
                <a16:creationId xmlns:a16="http://schemas.microsoft.com/office/drawing/2014/main" id="{65A6603F-6106-4CA0-AFE8-B5BBFBC16A8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77922" y="4326023"/>
            <a:ext cx="1782966" cy="178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“youtube”的图片搜索结果">
            <a:extLst>
              <a:ext uri="{FF2B5EF4-FFF2-40B4-BE49-F238E27FC236}">
                <a16:creationId xmlns:a16="http://schemas.microsoft.com/office/drawing/2014/main" id="{D5D298BE-1A02-4FCA-94C3-2136135E1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707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5006" name="Picture 14" descr="“vimeo logo”的图片搜索结果">
            <a:extLst>
              <a:ext uri="{FF2B5EF4-FFF2-40B4-BE49-F238E27FC236}">
                <a16:creationId xmlns:a16="http://schemas.microsoft.com/office/drawing/2014/main" id="{247476E4-83F9-464E-8D9C-419708AB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1" y="3458913"/>
            <a:ext cx="2130649" cy="6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08" name="Picture 16" descr="“facebook”的图片搜索结果">
            <a:extLst>
              <a:ext uri="{FF2B5EF4-FFF2-40B4-BE49-F238E27FC236}">
                <a16:creationId xmlns:a16="http://schemas.microsoft.com/office/drawing/2014/main" id="{15B52815-3544-43BD-BDE3-1852F845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2" y="4034043"/>
            <a:ext cx="997926" cy="9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10" name="Picture 18" descr="相关图片">
            <a:extLst>
              <a:ext uri="{FF2B5EF4-FFF2-40B4-BE49-F238E27FC236}">
                <a16:creationId xmlns:a16="http://schemas.microsoft.com/office/drawing/2014/main" id="{99580864-2977-4DD6-A559-0138BF71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51" y="2356701"/>
            <a:ext cx="2581134" cy="7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6" name="Picture 2" descr="“VR headset”的图片搜索结果">
            <a:extLst>
              <a:ext uri="{FF2B5EF4-FFF2-40B4-BE49-F238E27FC236}">
                <a16:creationId xmlns:a16="http://schemas.microsoft.com/office/drawing/2014/main" id="{6F545973-E78A-4647-9D85-C8259432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26" y="4581128"/>
            <a:ext cx="404869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BE9EEAA-A1C8-46FE-A2F5-49F1BCB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3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52524"/>
            <a:ext cx="8928992" cy="450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FEC    VS   Non-FOV-aware FEC</a:t>
            </a:r>
            <a:endParaRPr lang="en-US" altLang="zh-CN" b="1" dirty="0">
              <a:latin typeface="Segoe UI"/>
              <a:cs typeface="Segoe UI"/>
            </a:endParaRPr>
          </a:p>
          <a:p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Why FOV-aware FEC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6F25D2-3714-4993-B2AA-70BD962C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4672219" cy="16088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2D27FC-1A71-4B20-ACE0-095ABB3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945491"/>
            <a:ext cx="4968552" cy="1426477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FC9919-93C3-4E2D-9147-5E256F8860BB}"/>
              </a:ext>
            </a:extLst>
          </p:cNvPr>
          <p:cNvSpPr/>
          <p:nvPr/>
        </p:nvSpPr>
        <p:spPr>
          <a:xfrm>
            <a:off x="1694534" y="3489152"/>
            <a:ext cx="1361801" cy="368136"/>
          </a:xfrm>
          <a:custGeom>
            <a:avLst/>
            <a:gdLst>
              <a:gd name="connsiteX0" fmla="*/ 60754 w 1361801"/>
              <a:gd name="connsiteY0" fmla="*/ 60598 h 642488"/>
              <a:gd name="connsiteX1" fmla="*/ 1378 w 1361801"/>
              <a:gd name="connsiteY1" fmla="*/ 108099 h 642488"/>
              <a:gd name="connsiteX2" fmla="*/ 25128 w 1361801"/>
              <a:gd name="connsiteY2" fmla="*/ 286229 h 642488"/>
              <a:gd name="connsiteX3" fmla="*/ 48879 w 1361801"/>
              <a:gd name="connsiteY3" fmla="*/ 321855 h 642488"/>
              <a:gd name="connsiteX4" fmla="*/ 120131 w 1361801"/>
              <a:gd name="connsiteY4" fmla="*/ 393107 h 642488"/>
              <a:gd name="connsiteX5" fmla="*/ 203258 w 1361801"/>
              <a:gd name="connsiteY5" fmla="*/ 452483 h 642488"/>
              <a:gd name="connsiteX6" fmla="*/ 250759 w 1361801"/>
              <a:gd name="connsiteY6" fmla="*/ 488109 h 642488"/>
              <a:gd name="connsiteX7" fmla="*/ 381388 w 1361801"/>
              <a:gd name="connsiteY7" fmla="*/ 547486 h 642488"/>
              <a:gd name="connsiteX8" fmla="*/ 523892 w 1361801"/>
              <a:gd name="connsiteY8" fmla="*/ 583112 h 642488"/>
              <a:gd name="connsiteX9" fmla="*/ 618894 w 1361801"/>
              <a:gd name="connsiteY9" fmla="*/ 606863 h 642488"/>
              <a:gd name="connsiteX10" fmla="*/ 702022 w 1361801"/>
              <a:gd name="connsiteY10" fmla="*/ 630613 h 642488"/>
              <a:gd name="connsiteX11" fmla="*/ 773274 w 1361801"/>
              <a:gd name="connsiteY11" fmla="*/ 642488 h 642488"/>
              <a:gd name="connsiteX12" fmla="*/ 1117658 w 1361801"/>
              <a:gd name="connsiteY12" fmla="*/ 630613 h 642488"/>
              <a:gd name="connsiteX13" fmla="*/ 1165159 w 1361801"/>
              <a:gd name="connsiteY13" fmla="*/ 618738 h 642488"/>
              <a:gd name="connsiteX14" fmla="*/ 1283913 w 1361801"/>
              <a:gd name="connsiteY14" fmla="*/ 523735 h 642488"/>
              <a:gd name="connsiteX15" fmla="*/ 1331414 w 1361801"/>
              <a:gd name="connsiteY15" fmla="*/ 452483 h 642488"/>
              <a:gd name="connsiteX16" fmla="*/ 1343289 w 1361801"/>
              <a:gd name="connsiteY16" fmla="*/ 226852 h 642488"/>
              <a:gd name="connsiteX17" fmla="*/ 1307663 w 1361801"/>
              <a:gd name="connsiteY17" fmla="*/ 191226 h 642488"/>
              <a:gd name="connsiteX18" fmla="*/ 1236411 w 1361801"/>
              <a:gd name="connsiteY18" fmla="*/ 143725 h 642488"/>
              <a:gd name="connsiteX19" fmla="*/ 1200785 w 1361801"/>
              <a:gd name="connsiteY19" fmla="*/ 119974 h 642488"/>
              <a:gd name="connsiteX20" fmla="*/ 1153284 w 1361801"/>
              <a:gd name="connsiteY20" fmla="*/ 108099 h 642488"/>
              <a:gd name="connsiteX21" fmla="*/ 1117658 w 1361801"/>
              <a:gd name="connsiteY21" fmla="*/ 84348 h 642488"/>
              <a:gd name="connsiteX22" fmla="*/ 998905 w 1361801"/>
              <a:gd name="connsiteY22" fmla="*/ 48722 h 642488"/>
              <a:gd name="connsiteX23" fmla="*/ 690146 w 1361801"/>
              <a:gd name="connsiteY23" fmla="*/ 36847 h 642488"/>
              <a:gd name="connsiteX24" fmla="*/ 618894 w 1361801"/>
              <a:gd name="connsiteY24" fmla="*/ 24972 h 642488"/>
              <a:gd name="connsiteX25" fmla="*/ 559518 w 1361801"/>
              <a:gd name="connsiteY25" fmla="*/ 13096 h 642488"/>
              <a:gd name="connsiteX26" fmla="*/ 72630 w 1361801"/>
              <a:gd name="connsiteY26" fmla="*/ 1221 h 64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61801" h="642488">
                <a:moveTo>
                  <a:pt x="60754" y="60598"/>
                </a:moveTo>
                <a:cubicBezTo>
                  <a:pt x="40962" y="76432"/>
                  <a:pt x="7525" y="83510"/>
                  <a:pt x="1378" y="108099"/>
                </a:cubicBezTo>
                <a:cubicBezTo>
                  <a:pt x="-3043" y="125783"/>
                  <a:pt x="2733" y="241438"/>
                  <a:pt x="25128" y="286229"/>
                </a:cubicBezTo>
                <a:cubicBezTo>
                  <a:pt x="31511" y="298995"/>
                  <a:pt x="39397" y="311188"/>
                  <a:pt x="48879" y="321855"/>
                </a:cubicBezTo>
                <a:cubicBezTo>
                  <a:pt x="71194" y="346959"/>
                  <a:pt x="96380" y="369356"/>
                  <a:pt x="120131" y="393107"/>
                </a:cubicBezTo>
                <a:cubicBezTo>
                  <a:pt x="188047" y="461023"/>
                  <a:pt x="119894" y="400381"/>
                  <a:pt x="203258" y="452483"/>
                </a:cubicBezTo>
                <a:cubicBezTo>
                  <a:pt x="220042" y="462973"/>
                  <a:pt x="233663" y="478136"/>
                  <a:pt x="250759" y="488109"/>
                </a:cubicBezTo>
                <a:cubicBezTo>
                  <a:pt x="287802" y="509718"/>
                  <a:pt x="336623" y="535549"/>
                  <a:pt x="381388" y="547486"/>
                </a:cubicBezTo>
                <a:cubicBezTo>
                  <a:pt x="428698" y="560102"/>
                  <a:pt x="476391" y="571237"/>
                  <a:pt x="523892" y="583112"/>
                </a:cubicBezTo>
                <a:lnTo>
                  <a:pt x="618894" y="606863"/>
                </a:lnTo>
                <a:cubicBezTo>
                  <a:pt x="652850" y="618181"/>
                  <a:pt x="664742" y="623157"/>
                  <a:pt x="702022" y="630613"/>
                </a:cubicBezTo>
                <a:cubicBezTo>
                  <a:pt x="725633" y="635335"/>
                  <a:pt x="749523" y="638530"/>
                  <a:pt x="773274" y="642488"/>
                </a:cubicBezTo>
                <a:cubicBezTo>
                  <a:pt x="888069" y="638530"/>
                  <a:pt x="1003005" y="637561"/>
                  <a:pt x="1117658" y="630613"/>
                </a:cubicBezTo>
                <a:cubicBezTo>
                  <a:pt x="1133949" y="629626"/>
                  <a:pt x="1149877" y="624469"/>
                  <a:pt x="1165159" y="618738"/>
                </a:cubicBezTo>
                <a:cubicBezTo>
                  <a:pt x="1214464" y="600249"/>
                  <a:pt x="1253722" y="569022"/>
                  <a:pt x="1283913" y="523735"/>
                </a:cubicBezTo>
                <a:lnTo>
                  <a:pt x="1331414" y="452483"/>
                </a:lnTo>
                <a:cubicBezTo>
                  <a:pt x="1362883" y="358079"/>
                  <a:pt x="1374822" y="352983"/>
                  <a:pt x="1343289" y="226852"/>
                </a:cubicBezTo>
                <a:cubicBezTo>
                  <a:pt x="1339216" y="210559"/>
                  <a:pt x="1320920" y="201537"/>
                  <a:pt x="1307663" y="191226"/>
                </a:cubicBezTo>
                <a:cubicBezTo>
                  <a:pt x="1285131" y="173701"/>
                  <a:pt x="1260162" y="159559"/>
                  <a:pt x="1236411" y="143725"/>
                </a:cubicBezTo>
                <a:cubicBezTo>
                  <a:pt x="1224536" y="135808"/>
                  <a:pt x="1214631" y="123436"/>
                  <a:pt x="1200785" y="119974"/>
                </a:cubicBezTo>
                <a:lnTo>
                  <a:pt x="1153284" y="108099"/>
                </a:lnTo>
                <a:cubicBezTo>
                  <a:pt x="1141409" y="100182"/>
                  <a:pt x="1130700" y="90145"/>
                  <a:pt x="1117658" y="84348"/>
                </a:cubicBezTo>
                <a:cubicBezTo>
                  <a:pt x="1109880" y="80891"/>
                  <a:pt x="1019220" y="50076"/>
                  <a:pt x="998905" y="48722"/>
                </a:cubicBezTo>
                <a:cubicBezTo>
                  <a:pt x="896137" y="41871"/>
                  <a:pt x="793066" y="40805"/>
                  <a:pt x="690146" y="36847"/>
                </a:cubicBezTo>
                <a:lnTo>
                  <a:pt x="618894" y="24972"/>
                </a:lnTo>
                <a:cubicBezTo>
                  <a:pt x="599036" y="21361"/>
                  <a:pt x="579602" y="15104"/>
                  <a:pt x="559518" y="13096"/>
                </a:cubicBezTo>
                <a:cubicBezTo>
                  <a:pt x="372312" y="-5625"/>
                  <a:pt x="278989" y="1221"/>
                  <a:pt x="72630" y="122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62120F-D031-4CE8-B745-FFFE3B1E5BB9}"/>
              </a:ext>
            </a:extLst>
          </p:cNvPr>
          <p:cNvSpPr/>
          <p:nvPr/>
        </p:nvSpPr>
        <p:spPr>
          <a:xfrm>
            <a:off x="1659052" y="2338466"/>
            <a:ext cx="1383139" cy="368136"/>
          </a:xfrm>
          <a:custGeom>
            <a:avLst/>
            <a:gdLst>
              <a:gd name="connsiteX0" fmla="*/ 1234 w 1383139"/>
              <a:gd name="connsiteY0" fmla="*/ 106878 h 368136"/>
              <a:gd name="connsiteX1" fmla="*/ 36860 w 1383139"/>
              <a:gd name="connsiteY1" fmla="*/ 166255 h 368136"/>
              <a:gd name="connsiteX2" fmla="*/ 96236 w 1383139"/>
              <a:gd name="connsiteY2" fmla="*/ 261258 h 368136"/>
              <a:gd name="connsiteX3" fmla="*/ 214989 w 1383139"/>
              <a:gd name="connsiteY3" fmla="*/ 308759 h 368136"/>
              <a:gd name="connsiteX4" fmla="*/ 298117 w 1383139"/>
              <a:gd name="connsiteY4" fmla="*/ 332510 h 368136"/>
              <a:gd name="connsiteX5" fmla="*/ 618750 w 1383139"/>
              <a:gd name="connsiteY5" fmla="*/ 356260 h 368136"/>
              <a:gd name="connsiteX6" fmla="*/ 725628 w 1383139"/>
              <a:gd name="connsiteY6" fmla="*/ 368136 h 368136"/>
              <a:gd name="connsiteX7" fmla="*/ 939384 w 1383139"/>
              <a:gd name="connsiteY7" fmla="*/ 344385 h 368136"/>
              <a:gd name="connsiteX8" fmla="*/ 1141265 w 1383139"/>
              <a:gd name="connsiteY8" fmla="*/ 308759 h 368136"/>
              <a:gd name="connsiteX9" fmla="*/ 1283769 w 1383139"/>
              <a:gd name="connsiteY9" fmla="*/ 261258 h 368136"/>
              <a:gd name="connsiteX10" fmla="*/ 1319395 w 1383139"/>
              <a:gd name="connsiteY10" fmla="*/ 249382 h 368136"/>
              <a:gd name="connsiteX11" fmla="*/ 1355021 w 1383139"/>
              <a:gd name="connsiteY11" fmla="*/ 237507 h 368136"/>
              <a:gd name="connsiteX12" fmla="*/ 1366896 w 1383139"/>
              <a:gd name="connsiteY12" fmla="*/ 142504 h 368136"/>
              <a:gd name="connsiteX13" fmla="*/ 1331270 w 1383139"/>
              <a:gd name="connsiteY13" fmla="*/ 130629 h 368136"/>
              <a:gd name="connsiteX14" fmla="*/ 1248143 w 1383139"/>
              <a:gd name="connsiteY14" fmla="*/ 71252 h 368136"/>
              <a:gd name="connsiteX15" fmla="*/ 1010636 w 1383139"/>
              <a:gd name="connsiteY15" fmla="*/ 47502 h 368136"/>
              <a:gd name="connsiteX16" fmla="*/ 880008 w 1383139"/>
              <a:gd name="connsiteY16" fmla="*/ 23751 h 368136"/>
              <a:gd name="connsiteX17" fmla="*/ 737504 w 1383139"/>
              <a:gd name="connsiteY17" fmla="*/ 0 h 368136"/>
              <a:gd name="connsiteX18" fmla="*/ 191239 w 1383139"/>
              <a:gd name="connsiteY18" fmla="*/ 11876 h 368136"/>
              <a:gd name="connsiteX19" fmla="*/ 119987 w 1383139"/>
              <a:gd name="connsiteY19" fmla="*/ 59377 h 368136"/>
              <a:gd name="connsiteX20" fmla="*/ 84361 w 1383139"/>
              <a:gd name="connsiteY20" fmla="*/ 83128 h 368136"/>
              <a:gd name="connsiteX21" fmla="*/ 1234 w 1383139"/>
              <a:gd name="connsiteY21" fmla="*/ 106878 h 36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83139" h="368136">
                <a:moveTo>
                  <a:pt x="1234" y="106878"/>
                </a:moveTo>
                <a:cubicBezTo>
                  <a:pt x="-6683" y="120732"/>
                  <a:pt x="25651" y="146078"/>
                  <a:pt x="36860" y="166255"/>
                </a:cubicBezTo>
                <a:cubicBezTo>
                  <a:pt x="60377" y="208586"/>
                  <a:pt x="60146" y="225168"/>
                  <a:pt x="96236" y="261258"/>
                </a:cubicBezTo>
                <a:cubicBezTo>
                  <a:pt x="128034" y="293056"/>
                  <a:pt x="174349" y="297148"/>
                  <a:pt x="214989" y="308759"/>
                </a:cubicBezTo>
                <a:cubicBezTo>
                  <a:pt x="248822" y="318425"/>
                  <a:pt x="260998" y="327207"/>
                  <a:pt x="298117" y="332510"/>
                </a:cubicBezTo>
                <a:cubicBezTo>
                  <a:pt x="402290" y="347392"/>
                  <a:pt x="515521" y="348319"/>
                  <a:pt x="618750" y="356260"/>
                </a:cubicBezTo>
                <a:cubicBezTo>
                  <a:pt x="654490" y="359009"/>
                  <a:pt x="690002" y="364177"/>
                  <a:pt x="725628" y="368136"/>
                </a:cubicBezTo>
                <a:cubicBezTo>
                  <a:pt x="796880" y="360219"/>
                  <a:pt x="869086" y="358445"/>
                  <a:pt x="939384" y="344385"/>
                </a:cubicBezTo>
                <a:cubicBezTo>
                  <a:pt x="1085584" y="315144"/>
                  <a:pt x="1018174" y="326343"/>
                  <a:pt x="1141265" y="308759"/>
                </a:cubicBezTo>
                <a:lnTo>
                  <a:pt x="1283769" y="261258"/>
                </a:lnTo>
                <a:lnTo>
                  <a:pt x="1319395" y="249382"/>
                </a:lnTo>
                <a:lnTo>
                  <a:pt x="1355021" y="237507"/>
                </a:lnTo>
                <a:cubicBezTo>
                  <a:pt x="1377861" y="203245"/>
                  <a:pt x="1398690" y="190195"/>
                  <a:pt x="1366896" y="142504"/>
                </a:cubicBezTo>
                <a:cubicBezTo>
                  <a:pt x="1359952" y="132089"/>
                  <a:pt x="1343145" y="134587"/>
                  <a:pt x="1331270" y="130629"/>
                </a:cubicBezTo>
                <a:cubicBezTo>
                  <a:pt x="1306853" y="106212"/>
                  <a:pt x="1285655" y="77504"/>
                  <a:pt x="1248143" y="71252"/>
                </a:cubicBezTo>
                <a:cubicBezTo>
                  <a:pt x="1169662" y="58172"/>
                  <a:pt x="1010636" y="47502"/>
                  <a:pt x="1010636" y="47502"/>
                </a:cubicBezTo>
                <a:cubicBezTo>
                  <a:pt x="942979" y="24948"/>
                  <a:pt x="991906" y="38670"/>
                  <a:pt x="880008" y="23751"/>
                </a:cubicBezTo>
                <a:cubicBezTo>
                  <a:pt x="791623" y="11967"/>
                  <a:pt x="813710" y="15242"/>
                  <a:pt x="737504" y="0"/>
                </a:cubicBezTo>
                <a:lnTo>
                  <a:pt x="191239" y="11876"/>
                </a:lnTo>
                <a:cubicBezTo>
                  <a:pt x="151738" y="13488"/>
                  <a:pt x="148287" y="35794"/>
                  <a:pt x="119987" y="59377"/>
                </a:cubicBezTo>
                <a:cubicBezTo>
                  <a:pt x="109023" y="68514"/>
                  <a:pt x="95325" y="73991"/>
                  <a:pt x="84361" y="83128"/>
                </a:cubicBezTo>
                <a:cubicBezTo>
                  <a:pt x="71459" y="93879"/>
                  <a:pt x="9151" y="93024"/>
                  <a:pt x="1234" y="10687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39387D8-E9CB-4E3A-81EB-B091965CB07C}"/>
              </a:ext>
            </a:extLst>
          </p:cNvPr>
          <p:cNvSpPr/>
          <p:nvPr/>
        </p:nvSpPr>
        <p:spPr>
          <a:xfrm>
            <a:off x="4179978" y="2362217"/>
            <a:ext cx="1020334" cy="308759"/>
          </a:xfrm>
          <a:custGeom>
            <a:avLst/>
            <a:gdLst>
              <a:gd name="connsiteX0" fmla="*/ 81004 w 1020334"/>
              <a:gd name="connsiteY0" fmla="*/ 59377 h 308759"/>
              <a:gd name="connsiteX1" fmla="*/ 92879 w 1020334"/>
              <a:gd name="connsiteY1" fmla="*/ 142504 h 308759"/>
              <a:gd name="connsiteX2" fmla="*/ 140380 w 1020334"/>
              <a:gd name="connsiteY2" fmla="*/ 178130 h 308759"/>
              <a:gd name="connsiteX3" fmla="*/ 247258 w 1020334"/>
              <a:gd name="connsiteY3" fmla="*/ 225631 h 308759"/>
              <a:gd name="connsiteX4" fmla="*/ 342261 w 1020334"/>
              <a:gd name="connsiteY4" fmla="*/ 249382 h 308759"/>
              <a:gd name="connsiteX5" fmla="*/ 413513 w 1020334"/>
              <a:gd name="connsiteY5" fmla="*/ 273133 h 308759"/>
              <a:gd name="connsiteX6" fmla="*/ 639144 w 1020334"/>
              <a:gd name="connsiteY6" fmla="*/ 308759 h 308759"/>
              <a:gd name="connsiteX7" fmla="*/ 924152 w 1020334"/>
              <a:gd name="connsiteY7" fmla="*/ 296883 h 308759"/>
              <a:gd name="connsiteX8" fmla="*/ 959778 w 1020334"/>
              <a:gd name="connsiteY8" fmla="*/ 285008 h 308759"/>
              <a:gd name="connsiteX9" fmla="*/ 995404 w 1020334"/>
              <a:gd name="connsiteY9" fmla="*/ 249382 h 308759"/>
              <a:gd name="connsiteX10" fmla="*/ 1019154 w 1020334"/>
              <a:gd name="connsiteY10" fmla="*/ 201881 h 308759"/>
              <a:gd name="connsiteX11" fmla="*/ 1007279 w 1020334"/>
              <a:gd name="connsiteY11" fmla="*/ 71252 h 308759"/>
              <a:gd name="connsiteX12" fmla="*/ 971653 w 1020334"/>
              <a:gd name="connsiteY12" fmla="*/ 47501 h 308759"/>
              <a:gd name="connsiteX13" fmla="*/ 900401 w 1020334"/>
              <a:gd name="connsiteY13" fmla="*/ 23751 h 308759"/>
              <a:gd name="connsiteX14" fmla="*/ 864775 w 1020334"/>
              <a:gd name="connsiteY14" fmla="*/ 11875 h 308759"/>
              <a:gd name="connsiteX15" fmla="*/ 532266 w 1020334"/>
              <a:gd name="connsiteY15" fmla="*/ 0 h 308759"/>
              <a:gd name="connsiteX16" fmla="*/ 140380 w 1020334"/>
              <a:gd name="connsiteY16" fmla="*/ 11875 h 308759"/>
              <a:gd name="connsiteX17" fmla="*/ 81004 w 1020334"/>
              <a:gd name="connsiteY17" fmla="*/ 59377 h 3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0334" h="308759">
                <a:moveTo>
                  <a:pt x="81004" y="59377"/>
                </a:moveTo>
                <a:cubicBezTo>
                  <a:pt x="73087" y="81148"/>
                  <a:pt x="80361" y="117469"/>
                  <a:pt x="92879" y="142504"/>
                </a:cubicBezTo>
                <a:cubicBezTo>
                  <a:pt x="101730" y="160207"/>
                  <a:pt x="124275" y="166626"/>
                  <a:pt x="140380" y="178130"/>
                </a:cubicBezTo>
                <a:cubicBezTo>
                  <a:pt x="189781" y="213417"/>
                  <a:pt x="174842" y="201492"/>
                  <a:pt x="247258" y="225631"/>
                </a:cubicBezTo>
                <a:cubicBezTo>
                  <a:pt x="355377" y="261671"/>
                  <a:pt x="184594" y="206382"/>
                  <a:pt x="342261" y="249382"/>
                </a:cubicBezTo>
                <a:cubicBezTo>
                  <a:pt x="366414" y="255969"/>
                  <a:pt x="388964" y="268223"/>
                  <a:pt x="413513" y="273133"/>
                </a:cubicBezTo>
                <a:cubicBezTo>
                  <a:pt x="567415" y="303913"/>
                  <a:pt x="492145" y="292425"/>
                  <a:pt x="639144" y="308759"/>
                </a:cubicBezTo>
                <a:cubicBezTo>
                  <a:pt x="734147" y="304800"/>
                  <a:pt x="829327" y="303907"/>
                  <a:pt x="924152" y="296883"/>
                </a:cubicBezTo>
                <a:cubicBezTo>
                  <a:pt x="936635" y="295958"/>
                  <a:pt x="949363" y="291952"/>
                  <a:pt x="959778" y="285008"/>
                </a:cubicBezTo>
                <a:cubicBezTo>
                  <a:pt x="973752" y="275692"/>
                  <a:pt x="983529" y="261257"/>
                  <a:pt x="995404" y="249382"/>
                </a:cubicBezTo>
                <a:cubicBezTo>
                  <a:pt x="1003321" y="233548"/>
                  <a:pt x="1017976" y="219544"/>
                  <a:pt x="1019154" y="201881"/>
                </a:cubicBezTo>
                <a:cubicBezTo>
                  <a:pt x="1022062" y="158255"/>
                  <a:pt x="1020137" y="113041"/>
                  <a:pt x="1007279" y="71252"/>
                </a:cubicBezTo>
                <a:cubicBezTo>
                  <a:pt x="1003082" y="57611"/>
                  <a:pt x="984695" y="53298"/>
                  <a:pt x="971653" y="47501"/>
                </a:cubicBezTo>
                <a:cubicBezTo>
                  <a:pt x="948775" y="37333"/>
                  <a:pt x="924152" y="31668"/>
                  <a:pt x="900401" y="23751"/>
                </a:cubicBezTo>
                <a:cubicBezTo>
                  <a:pt x="888526" y="19793"/>
                  <a:pt x="877285" y="12322"/>
                  <a:pt x="864775" y="11875"/>
                </a:cubicBezTo>
                <a:lnTo>
                  <a:pt x="532266" y="0"/>
                </a:lnTo>
                <a:cubicBezTo>
                  <a:pt x="401637" y="3958"/>
                  <a:pt x="270867" y="4626"/>
                  <a:pt x="140380" y="11875"/>
                </a:cubicBezTo>
                <a:cubicBezTo>
                  <a:pt x="-140983" y="27506"/>
                  <a:pt x="88921" y="37606"/>
                  <a:pt x="81004" y="5937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B88E234-4BB6-4049-A8F1-A5D341DA6ED2}"/>
              </a:ext>
            </a:extLst>
          </p:cNvPr>
          <p:cNvSpPr/>
          <p:nvPr/>
        </p:nvSpPr>
        <p:spPr>
          <a:xfrm>
            <a:off x="4226012" y="3466622"/>
            <a:ext cx="985491" cy="308759"/>
          </a:xfrm>
          <a:custGeom>
            <a:avLst/>
            <a:gdLst>
              <a:gd name="connsiteX0" fmla="*/ 11219 w 985491"/>
              <a:gd name="connsiteY0" fmla="*/ 47502 h 308759"/>
              <a:gd name="connsiteX1" fmla="*/ 11219 w 985491"/>
              <a:gd name="connsiteY1" fmla="*/ 154380 h 308759"/>
              <a:gd name="connsiteX2" fmla="*/ 23094 w 985491"/>
              <a:gd name="connsiteY2" fmla="*/ 190005 h 308759"/>
              <a:gd name="connsiteX3" fmla="*/ 58720 w 985491"/>
              <a:gd name="connsiteY3" fmla="*/ 213756 h 308759"/>
              <a:gd name="connsiteX4" fmla="*/ 82471 w 985491"/>
              <a:gd name="connsiteY4" fmla="*/ 249382 h 308759"/>
              <a:gd name="connsiteX5" fmla="*/ 153723 w 985491"/>
              <a:gd name="connsiteY5" fmla="*/ 273133 h 308759"/>
              <a:gd name="connsiteX6" fmla="*/ 236850 w 985491"/>
              <a:gd name="connsiteY6" fmla="*/ 308759 h 308759"/>
              <a:gd name="connsiteX7" fmla="*/ 866242 w 985491"/>
              <a:gd name="connsiteY7" fmla="*/ 296883 h 308759"/>
              <a:gd name="connsiteX8" fmla="*/ 937494 w 985491"/>
              <a:gd name="connsiteY8" fmla="*/ 261257 h 308759"/>
              <a:gd name="connsiteX9" fmla="*/ 973120 w 985491"/>
              <a:gd name="connsiteY9" fmla="*/ 213756 h 308759"/>
              <a:gd name="connsiteX10" fmla="*/ 984996 w 985491"/>
              <a:gd name="connsiteY10" fmla="*/ 178130 h 308759"/>
              <a:gd name="connsiteX11" fmla="*/ 973120 w 985491"/>
              <a:gd name="connsiteY11" fmla="*/ 83128 h 308759"/>
              <a:gd name="connsiteX12" fmla="*/ 901868 w 985491"/>
              <a:gd name="connsiteY12" fmla="*/ 35626 h 308759"/>
              <a:gd name="connsiteX13" fmla="*/ 783115 w 985491"/>
              <a:gd name="connsiteY13" fmla="*/ 0 h 308759"/>
              <a:gd name="connsiteX14" fmla="*/ 118097 w 985491"/>
              <a:gd name="connsiteY14" fmla="*/ 11876 h 308759"/>
              <a:gd name="connsiteX15" fmla="*/ 82471 w 985491"/>
              <a:gd name="connsiteY15" fmla="*/ 23751 h 308759"/>
              <a:gd name="connsiteX16" fmla="*/ 11219 w 985491"/>
              <a:gd name="connsiteY16" fmla="*/ 47502 h 3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5491" h="308759">
                <a:moveTo>
                  <a:pt x="11219" y="47502"/>
                </a:moveTo>
                <a:cubicBezTo>
                  <a:pt x="-656" y="69274"/>
                  <a:pt x="-6538" y="92230"/>
                  <a:pt x="11219" y="154380"/>
                </a:cubicBezTo>
                <a:cubicBezTo>
                  <a:pt x="14658" y="166416"/>
                  <a:pt x="15274" y="180231"/>
                  <a:pt x="23094" y="190005"/>
                </a:cubicBezTo>
                <a:cubicBezTo>
                  <a:pt x="32010" y="201150"/>
                  <a:pt x="46845" y="205839"/>
                  <a:pt x="58720" y="213756"/>
                </a:cubicBezTo>
                <a:cubicBezTo>
                  <a:pt x="66637" y="225631"/>
                  <a:pt x="70368" y="241818"/>
                  <a:pt x="82471" y="249382"/>
                </a:cubicBezTo>
                <a:cubicBezTo>
                  <a:pt x="103701" y="262651"/>
                  <a:pt x="129972" y="265216"/>
                  <a:pt x="153723" y="273133"/>
                </a:cubicBezTo>
                <a:cubicBezTo>
                  <a:pt x="206146" y="290607"/>
                  <a:pt x="178149" y="279408"/>
                  <a:pt x="236850" y="308759"/>
                </a:cubicBezTo>
                <a:lnTo>
                  <a:pt x="866242" y="296883"/>
                </a:lnTo>
                <a:cubicBezTo>
                  <a:pt x="886276" y="296168"/>
                  <a:pt x="924669" y="274082"/>
                  <a:pt x="937494" y="261257"/>
                </a:cubicBezTo>
                <a:cubicBezTo>
                  <a:pt x="951489" y="247262"/>
                  <a:pt x="961245" y="229590"/>
                  <a:pt x="973120" y="213756"/>
                </a:cubicBezTo>
                <a:cubicBezTo>
                  <a:pt x="977079" y="201881"/>
                  <a:pt x="984996" y="190648"/>
                  <a:pt x="984996" y="178130"/>
                </a:cubicBezTo>
                <a:cubicBezTo>
                  <a:pt x="984996" y="146216"/>
                  <a:pt x="989201" y="110694"/>
                  <a:pt x="973120" y="83128"/>
                </a:cubicBezTo>
                <a:cubicBezTo>
                  <a:pt x="958737" y="58472"/>
                  <a:pt x="925619" y="51460"/>
                  <a:pt x="901868" y="35626"/>
                </a:cubicBezTo>
                <a:cubicBezTo>
                  <a:pt x="842955" y="-3650"/>
                  <a:pt x="880367" y="13894"/>
                  <a:pt x="783115" y="0"/>
                </a:cubicBezTo>
                <a:lnTo>
                  <a:pt x="118097" y="11876"/>
                </a:lnTo>
                <a:cubicBezTo>
                  <a:pt x="105587" y="12300"/>
                  <a:pt x="94691" y="21036"/>
                  <a:pt x="82471" y="23751"/>
                </a:cubicBezTo>
                <a:cubicBezTo>
                  <a:pt x="58966" y="28974"/>
                  <a:pt x="23094" y="25730"/>
                  <a:pt x="11219" y="4750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4D043A3-9018-4D98-8457-2BA323895E3A}"/>
              </a:ext>
            </a:extLst>
          </p:cNvPr>
          <p:cNvSpPr/>
          <p:nvPr/>
        </p:nvSpPr>
        <p:spPr>
          <a:xfrm>
            <a:off x="4274670" y="4846348"/>
            <a:ext cx="1521465" cy="368136"/>
          </a:xfrm>
          <a:custGeom>
            <a:avLst/>
            <a:gdLst>
              <a:gd name="connsiteX0" fmla="*/ 1234 w 1383139"/>
              <a:gd name="connsiteY0" fmla="*/ 106878 h 368136"/>
              <a:gd name="connsiteX1" fmla="*/ 36860 w 1383139"/>
              <a:gd name="connsiteY1" fmla="*/ 166255 h 368136"/>
              <a:gd name="connsiteX2" fmla="*/ 96236 w 1383139"/>
              <a:gd name="connsiteY2" fmla="*/ 261258 h 368136"/>
              <a:gd name="connsiteX3" fmla="*/ 214989 w 1383139"/>
              <a:gd name="connsiteY3" fmla="*/ 308759 h 368136"/>
              <a:gd name="connsiteX4" fmla="*/ 298117 w 1383139"/>
              <a:gd name="connsiteY4" fmla="*/ 332510 h 368136"/>
              <a:gd name="connsiteX5" fmla="*/ 618750 w 1383139"/>
              <a:gd name="connsiteY5" fmla="*/ 356260 h 368136"/>
              <a:gd name="connsiteX6" fmla="*/ 725628 w 1383139"/>
              <a:gd name="connsiteY6" fmla="*/ 368136 h 368136"/>
              <a:gd name="connsiteX7" fmla="*/ 939384 w 1383139"/>
              <a:gd name="connsiteY7" fmla="*/ 344385 h 368136"/>
              <a:gd name="connsiteX8" fmla="*/ 1141265 w 1383139"/>
              <a:gd name="connsiteY8" fmla="*/ 308759 h 368136"/>
              <a:gd name="connsiteX9" fmla="*/ 1283769 w 1383139"/>
              <a:gd name="connsiteY9" fmla="*/ 261258 h 368136"/>
              <a:gd name="connsiteX10" fmla="*/ 1319395 w 1383139"/>
              <a:gd name="connsiteY10" fmla="*/ 249382 h 368136"/>
              <a:gd name="connsiteX11" fmla="*/ 1355021 w 1383139"/>
              <a:gd name="connsiteY11" fmla="*/ 237507 h 368136"/>
              <a:gd name="connsiteX12" fmla="*/ 1366896 w 1383139"/>
              <a:gd name="connsiteY12" fmla="*/ 142504 h 368136"/>
              <a:gd name="connsiteX13" fmla="*/ 1331270 w 1383139"/>
              <a:gd name="connsiteY13" fmla="*/ 130629 h 368136"/>
              <a:gd name="connsiteX14" fmla="*/ 1248143 w 1383139"/>
              <a:gd name="connsiteY14" fmla="*/ 71252 h 368136"/>
              <a:gd name="connsiteX15" fmla="*/ 1010636 w 1383139"/>
              <a:gd name="connsiteY15" fmla="*/ 47502 h 368136"/>
              <a:gd name="connsiteX16" fmla="*/ 880008 w 1383139"/>
              <a:gd name="connsiteY16" fmla="*/ 23751 h 368136"/>
              <a:gd name="connsiteX17" fmla="*/ 737504 w 1383139"/>
              <a:gd name="connsiteY17" fmla="*/ 0 h 368136"/>
              <a:gd name="connsiteX18" fmla="*/ 191239 w 1383139"/>
              <a:gd name="connsiteY18" fmla="*/ 11876 h 368136"/>
              <a:gd name="connsiteX19" fmla="*/ 119987 w 1383139"/>
              <a:gd name="connsiteY19" fmla="*/ 59377 h 368136"/>
              <a:gd name="connsiteX20" fmla="*/ 84361 w 1383139"/>
              <a:gd name="connsiteY20" fmla="*/ 83128 h 368136"/>
              <a:gd name="connsiteX21" fmla="*/ 1234 w 1383139"/>
              <a:gd name="connsiteY21" fmla="*/ 106878 h 36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83139" h="368136">
                <a:moveTo>
                  <a:pt x="1234" y="106878"/>
                </a:moveTo>
                <a:cubicBezTo>
                  <a:pt x="-6683" y="120732"/>
                  <a:pt x="25651" y="146078"/>
                  <a:pt x="36860" y="166255"/>
                </a:cubicBezTo>
                <a:cubicBezTo>
                  <a:pt x="60377" y="208586"/>
                  <a:pt x="60146" y="225168"/>
                  <a:pt x="96236" y="261258"/>
                </a:cubicBezTo>
                <a:cubicBezTo>
                  <a:pt x="128034" y="293056"/>
                  <a:pt x="174349" y="297148"/>
                  <a:pt x="214989" y="308759"/>
                </a:cubicBezTo>
                <a:cubicBezTo>
                  <a:pt x="248822" y="318425"/>
                  <a:pt x="260998" y="327207"/>
                  <a:pt x="298117" y="332510"/>
                </a:cubicBezTo>
                <a:cubicBezTo>
                  <a:pt x="402290" y="347392"/>
                  <a:pt x="515521" y="348319"/>
                  <a:pt x="618750" y="356260"/>
                </a:cubicBezTo>
                <a:cubicBezTo>
                  <a:pt x="654490" y="359009"/>
                  <a:pt x="690002" y="364177"/>
                  <a:pt x="725628" y="368136"/>
                </a:cubicBezTo>
                <a:cubicBezTo>
                  <a:pt x="796880" y="360219"/>
                  <a:pt x="869086" y="358445"/>
                  <a:pt x="939384" y="344385"/>
                </a:cubicBezTo>
                <a:cubicBezTo>
                  <a:pt x="1085584" y="315144"/>
                  <a:pt x="1018174" y="326343"/>
                  <a:pt x="1141265" y="308759"/>
                </a:cubicBezTo>
                <a:lnTo>
                  <a:pt x="1283769" y="261258"/>
                </a:lnTo>
                <a:lnTo>
                  <a:pt x="1319395" y="249382"/>
                </a:lnTo>
                <a:lnTo>
                  <a:pt x="1355021" y="237507"/>
                </a:lnTo>
                <a:cubicBezTo>
                  <a:pt x="1377861" y="203245"/>
                  <a:pt x="1398690" y="190195"/>
                  <a:pt x="1366896" y="142504"/>
                </a:cubicBezTo>
                <a:cubicBezTo>
                  <a:pt x="1359952" y="132089"/>
                  <a:pt x="1343145" y="134587"/>
                  <a:pt x="1331270" y="130629"/>
                </a:cubicBezTo>
                <a:cubicBezTo>
                  <a:pt x="1306853" y="106212"/>
                  <a:pt x="1285655" y="77504"/>
                  <a:pt x="1248143" y="71252"/>
                </a:cubicBezTo>
                <a:cubicBezTo>
                  <a:pt x="1169662" y="58172"/>
                  <a:pt x="1010636" y="47502"/>
                  <a:pt x="1010636" y="47502"/>
                </a:cubicBezTo>
                <a:cubicBezTo>
                  <a:pt x="942979" y="24948"/>
                  <a:pt x="991906" y="38670"/>
                  <a:pt x="880008" y="23751"/>
                </a:cubicBezTo>
                <a:cubicBezTo>
                  <a:pt x="791623" y="11967"/>
                  <a:pt x="813710" y="15242"/>
                  <a:pt x="737504" y="0"/>
                </a:cubicBezTo>
                <a:lnTo>
                  <a:pt x="191239" y="11876"/>
                </a:lnTo>
                <a:cubicBezTo>
                  <a:pt x="151738" y="13488"/>
                  <a:pt x="148287" y="35794"/>
                  <a:pt x="119987" y="59377"/>
                </a:cubicBezTo>
                <a:cubicBezTo>
                  <a:pt x="109023" y="68514"/>
                  <a:pt x="95325" y="73991"/>
                  <a:pt x="84361" y="83128"/>
                </a:cubicBezTo>
                <a:cubicBezTo>
                  <a:pt x="71459" y="93879"/>
                  <a:pt x="9151" y="93024"/>
                  <a:pt x="1234" y="10687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6CA71BA-42D3-44A5-B79C-4C4AFAC728ED}"/>
              </a:ext>
            </a:extLst>
          </p:cNvPr>
          <p:cNvSpPr/>
          <p:nvPr/>
        </p:nvSpPr>
        <p:spPr>
          <a:xfrm>
            <a:off x="4354501" y="6080606"/>
            <a:ext cx="1361801" cy="368136"/>
          </a:xfrm>
          <a:custGeom>
            <a:avLst/>
            <a:gdLst>
              <a:gd name="connsiteX0" fmla="*/ 60754 w 1361801"/>
              <a:gd name="connsiteY0" fmla="*/ 60598 h 642488"/>
              <a:gd name="connsiteX1" fmla="*/ 1378 w 1361801"/>
              <a:gd name="connsiteY1" fmla="*/ 108099 h 642488"/>
              <a:gd name="connsiteX2" fmla="*/ 25128 w 1361801"/>
              <a:gd name="connsiteY2" fmla="*/ 286229 h 642488"/>
              <a:gd name="connsiteX3" fmla="*/ 48879 w 1361801"/>
              <a:gd name="connsiteY3" fmla="*/ 321855 h 642488"/>
              <a:gd name="connsiteX4" fmla="*/ 120131 w 1361801"/>
              <a:gd name="connsiteY4" fmla="*/ 393107 h 642488"/>
              <a:gd name="connsiteX5" fmla="*/ 203258 w 1361801"/>
              <a:gd name="connsiteY5" fmla="*/ 452483 h 642488"/>
              <a:gd name="connsiteX6" fmla="*/ 250759 w 1361801"/>
              <a:gd name="connsiteY6" fmla="*/ 488109 h 642488"/>
              <a:gd name="connsiteX7" fmla="*/ 381388 w 1361801"/>
              <a:gd name="connsiteY7" fmla="*/ 547486 h 642488"/>
              <a:gd name="connsiteX8" fmla="*/ 523892 w 1361801"/>
              <a:gd name="connsiteY8" fmla="*/ 583112 h 642488"/>
              <a:gd name="connsiteX9" fmla="*/ 618894 w 1361801"/>
              <a:gd name="connsiteY9" fmla="*/ 606863 h 642488"/>
              <a:gd name="connsiteX10" fmla="*/ 702022 w 1361801"/>
              <a:gd name="connsiteY10" fmla="*/ 630613 h 642488"/>
              <a:gd name="connsiteX11" fmla="*/ 773274 w 1361801"/>
              <a:gd name="connsiteY11" fmla="*/ 642488 h 642488"/>
              <a:gd name="connsiteX12" fmla="*/ 1117658 w 1361801"/>
              <a:gd name="connsiteY12" fmla="*/ 630613 h 642488"/>
              <a:gd name="connsiteX13" fmla="*/ 1165159 w 1361801"/>
              <a:gd name="connsiteY13" fmla="*/ 618738 h 642488"/>
              <a:gd name="connsiteX14" fmla="*/ 1283913 w 1361801"/>
              <a:gd name="connsiteY14" fmla="*/ 523735 h 642488"/>
              <a:gd name="connsiteX15" fmla="*/ 1331414 w 1361801"/>
              <a:gd name="connsiteY15" fmla="*/ 452483 h 642488"/>
              <a:gd name="connsiteX16" fmla="*/ 1343289 w 1361801"/>
              <a:gd name="connsiteY16" fmla="*/ 226852 h 642488"/>
              <a:gd name="connsiteX17" fmla="*/ 1307663 w 1361801"/>
              <a:gd name="connsiteY17" fmla="*/ 191226 h 642488"/>
              <a:gd name="connsiteX18" fmla="*/ 1236411 w 1361801"/>
              <a:gd name="connsiteY18" fmla="*/ 143725 h 642488"/>
              <a:gd name="connsiteX19" fmla="*/ 1200785 w 1361801"/>
              <a:gd name="connsiteY19" fmla="*/ 119974 h 642488"/>
              <a:gd name="connsiteX20" fmla="*/ 1153284 w 1361801"/>
              <a:gd name="connsiteY20" fmla="*/ 108099 h 642488"/>
              <a:gd name="connsiteX21" fmla="*/ 1117658 w 1361801"/>
              <a:gd name="connsiteY21" fmla="*/ 84348 h 642488"/>
              <a:gd name="connsiteX22" fmla="*/ 998905 w 1361801"/>
              <a:gd name="connsiteY22" fmla="*/ 48722 h 642488"/>
              <a:gd name="connsiteX23" fmla="*/ 690146 w 1361801"/>
              <a:gd name="connsiteY23" fmla="*/ 36847 h 642488"/>
              <a:gd name="connsiteX24" fmla="*/ 618894 w 1361801"/>
              <a:gd name="connsiteY24" fmla="*/ 24972 h 642488"/>
              <a:gd name="connsiteX25" fmla="*/ 559518 w 1361801"/>
              <a:gd name="connsiteY25" fmla="*/ 13096 h 642488"/>
              <a:gd name="connsiteX26" fmla="*/ 72630 w 1361801"/>
              <a:gd name="connsiteY26" fmla="*/ 1221 h 64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61801" h="642488">
                <a:moveTo>
                  <a:pt x="60754" y="60598"/>
                </a:moveTo>
                <a:cubicBezTo>
                  <a:pt x="40962" y="76432"/>
                  <a:pt x="7525" y="83510"/>
                  <a:pt x="1378" y="108099"/>
                </a:cubicBezTo>
                <a:cubicBezTo>
                  <a:pt x="-3043" y="125783"/>
                  <a:pt x="2733" y="241438"/>
                  <a:pt x="25128" y="286229"/>
                </a:cubicBezTo>
                <a:cubicBezTo>
                  <a:pt x="31511" y="298995"/>
                  <a:pt x="39397" y="311188"/>
                  <a:pt x="48879" y="321855"/>
                </a:cubicBezTo>
                <a:cubicBezTo>
                  <a:pt x="71194" y="346959"/>
                  <a:pt x="96380" y="369356"/>
                  <a:pt x="120131" y="393107"/>
                </a:cubicBezTo>
                <a:cubicBezTo>
                  <a:pt x="188047" y="461023"/>
                  <a:pt x="119894" y="400381"/>
                  <a:pt x="203258" y="452483"/>
                </a:cubicBezTo>
                <a:cubicBezTo>
                  <a:pt x="220042" y="462973"/>
                  <a:pt x="233663" y="478136"/>
                  <a:pt x="250759" y="488109"/>
                </a:cubicBezTo>
                <a:cubicBezTo>
                  <a:pt x="287802" y="509718"/>
                  <a:pt x="336623" y="535549"/>
                  <a:pt x="381388" y="547486"/>
                </a:cubicBezTo>
                <a:cubicBezTo>
                  <a:pt x="428698" y="560102"/>
                  <a:pt x="476391" y="571237"/>
                  <a:pt x="523892" y="583112"/>
                </a:cubicBezTo>
                <a:lnTo>
                  <a:pt x="618894" y="606863"/>
                </a:lnTo>
                <a:cubicBezTo>
                  <a:pt x="652850" y="618181"/>
                  <a:pt x="664742" y="623157"/>
                  <a:pt x="702022" y="630613"/>
                </a:cubicBezTo>
                <a:cubicBezTo>
                  <a:pt x="725633" y="635335"/>
                  <a:pt x="749523" y="638530"/>
                  <a:pt x="773274" y="642488"/>
                </a:cubicBezTo>
                <a:cubicBezTo>
                  <a:pt x="888069" y="638530"/>
                  <a:pt x="1003005" y="637561"/>
                  <a:pt x="1117658" y="630613"/>
                </a:cubicBezTo>
                <a:cubicBezTo>
                  <a:pt x="1133949" y="629626"/>
                  <a:pt x="1149877" y="624469"/>
                  <a:pt x="1165159" y="618738"/>
                </a:cubicBezTo>
                <a:cubicBezTo>
                  <a:pt x="1214464" y="600249"/>
                  <a:pt x="1253722" y="569022"/>
                  <a:pt x="1283913" y="523735"/>
                </a:cubicBezTo>
                <a:lnTo>
                  <a:pt x="1331414" y="452483"/>
                </a:lnTo>
                <a:cubicBezTo>
                  <a:pt x="1362883" y="358079"/>
                  <a:pt x="1374822" y="352983"/>
                  <a:pt x="1343289" y="226852"/>
                </a:cubicBezTo>
                <a:cubicBezTo>
                  <a:pt x="1339216" y="210559"/>
                  <a:pt x="1320920" y="201537"/>
                  <a:pt x="1307663" y="191226"/>
                </a:cubicBezTo>
                <a:cubicBezTo>
                  <a:pt x="1285131" y="173701"/>
                  <a:pt x="1260162" y="159559"/>
                  <a:pt x="1236411" y="143725"/>
                </a:cubicBezTo>
                <a:cubicBezTo>
                  <a:pt x="1224536" y="135808"/>
                  <a:pt x="1214631" y="123436"/>
                  <a:pt x="1200785" y="119974"/>
                </a:cubicBezTo>
                <a:lnTo>
                  <a:pt x="1153284" y="108099"/>
                </a:lnTo>
                <a:cubicBezTo>
                  <a:pt x="1141409" y="100182"/>
                  <a:pt x="1130700" y="90145"/>
                  <a:pt x="1117658" y="84348"/>
                </a:cubicBezTo>
                <a:cubicBezTo>
                  <a:pt x="1109880" y="80891"/>
                  <a:pt x="1019220" y="50076"/>
                  <a:pt x="998905" y="48722"/>
                </a:cubicBezTo>
                <a:cubicBezTo>
                  <a:pt x="896137" y="41871"/>
                  <a:pt x="793066" y="40805"/>
                  <a:pt x="690146" y="36847"/>
                </a:cubicBezTo>
                <a:lnTo>
                  <a:pt x="618894" y="24972"/>
                </a:lnTo>
                <a:cubicBezTo>
                  <a:pt x="599036" y="21361"/>
                  <a:pt x="579602" y="15104"/>
                  <a:pt x="559518" y="13096"/>
                </a:cubicBezTo>
                <a:cubicBezTo>
                  <a:pt x="372312" y="-5625"/>
                  <a:pt x="278989" y="1221"/>
                  <a:pt x="72630" y="122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F4A4A85-A099-4B9A-8019-7A0E82CB06CA}"/>
              </a:ext>
            </a:extLst>
          </p:cNvPr>
          <p:cNvSpPr/>
          <p:nvPr/>
        </p:nvSpPr>
        <p:spPr>
          <a:xfrm>
            <a:off x="6938966" y="4905725"/>
            <a:ext cx="1161426" cy="308759"/>
          </a:xfrm>
          <a:custGeom>
            <a:avLst/>
            <a:gdLst>
              <a:gd name="connsiteX0" fmla="*/ 81004 w 1020334"/>
              <a:gd name="connsiteY0" fmla="*/ 59377 h 308759"/>
              <a:gd name="connsiteX1" fmla="*/ 92879 w 1020334"/>
              <a:gd name="connsiteY1" fmla="*/ 142504 h 308759"/>
              <a:gd name="connsiteX2" fmla="*/ 140380 w 1020334"/>
              <a:gd name="connsiteY2" fmla="*/ 178130 h 308759"/>
              <a:gd name="connsiteX3" fmla="*/ 247258 w 1020334"/>
              <a:gd name="connsiteY3" fmla="*/ 225631 h 308759"/>
              <a:gd name="connsiteX4" fmla="*/ 342261 w 1020334"/>
              <a:gd name="connsiteY4" fmla="*/ 249382 h 308759"/>
              <a:gd name="connsiteX5" fmla="*/ 413513 w 1020334"/>
              <a:gd name="connsiteY5" fmla="*/ 273133 h 308759"/>
              <a:gd name="connsiteX6" fmla="*/ 639144 w 1020334"/>
              <a:gd name="connsiteY6" fmla="*/ 308759 h 308759"/>
              <a:gd name="connsiteX7" fmla="*/ 924152 w 1020334"/>
              <a:gd name="connsiteY7" fmla="*/ 296883 h 308759"/>
              <a:gd name="connsiteX8" fmla="*/ 959778 w 1020334"/>
              <a:gd name="connsiteY8" fmla="*/ 285008 h 308759"/>
              <a:gd name="connsiteX9" fmla="*/ 995404 w 1020334"/>
              <a:gd name="connsiteY9" fmla="*/ 249382 h 308759"/>
              <a:gd name="connsiteX10" fmla="*/ 1019154 w 1020334"/>
              <a:gd name="connsiteY10" fmla="*/ 201881 h 308759"/>
              <a:gd name="connsiteX11" fmla="*/ 1007279 w 1020334"/>
              <a:gd name="connsiteY11" fmla="*/ 71252 h 308759"/>
              <a:gd name="connsiteX12" fmla="*/ 971653 w 1020334"/>
              <a:gd name="connsiteY12" fmla="*/ 47501 h 308759"/>
              <a:gd name="connsiteX13" fmla="*/ 900401 w 1020334"/>
              <a:gd name="connsiteY13" fmla="*/ 23751 h 308759"/>
              <a:gd name="connsiteX14" fmla="*/ 864775 w 1020334"/>
              <a:gd name="connsiteY14" fmla="*/ 11875 h 308759"/>
              <a:gd name="connsiteX15" fmla="*/ 532266 w 1020334"/>
              <a:gd name="connsiteY15" fmla="*/ 0 h 308759"/>
              <a:gd name="connsiteX16" fmla="*/ 140380 w 1020334"/>
              <a:gd name="connsiteY16" fmla="*/ 11875 h 308759"/>
              <a:gd name="connsiteX17" fmla="*/ 81004 w 1020334"/>
              <a:gd name="connsiteY17" fmla="*/ 59377 h 3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0334" h="308759">
                <a:moveTo>
                  <a:pt x="81004" y="59377"/>
                </a:moveTo>
                <a:cubicBezTo>
                  <a:pt x="73087" y="81148"/>
                  <a:pt x="80361" y="117469"/>
                  <a:pt x="92879" y="142504"/>
                </a:cubicBezTo>
                <a:cubicBezTo>
                  <a:pt x="101730" y="160207"/>
                  <a:pt x="124275" y="166626"/>
                  <a:pt x="140380" y="178130"/>
                </a:cubicBezTo>
                <a:cubicBezTo>
                  <a:pt x="189781" y="213417"/>
                  <a:pt x="174842" y="201492"/>
                  <a:pt x="247258" y="225631"/>
                </a:cubicBezTo>
                <a:cubicBezTo>
                  <a:pt x="355377" y="261671"/>
                  <a:pt x="184594" y="206382"/>
                  <a:pt x="342261" y="249382"/>
                </a:cubicBezTo>
                <a:cubicBezTo>
                  <a:pt x="366414" y="255969"/>
                  <a:pt x="388964" y="268223"/>
                  <a:pt x="413513" y="273133"/>
                </a:cubicBezTo>
                <a:cubicBezTo>
                  <a:pt x="567415" y="303913"/>
                  <a:pt x="492145" y="292425"/>
                  <a:pt x="639144" y="308759"/>
                </a:cubicBezTo>
                <a:cubicBezTo>
                  <a:pt x="734147" y="304800"/>
                  <a:pt x="829327" y="303907"/>
                  <a:pt x="924152" y="296883"/>
                </a:cubicBezTo>
                <a:cubicBezTo>
                  <a:pt x="936635" y="295958"/>
                  <a:pt x="949363" y="291952"/>
                  <a:pt x="959778" y="285008"/>
                </a:cubicBezTo>
                <a:cubicBezTo>
                  <a:pt x="973752" y="275692"/>
                  <a:pt x="983529" y="261257"/>
                  <a:pt x="995404" y="249382"/>
                </a:cubicBezTo>
                <a:cubicBezTo>
                  <a:pt x="1003321" y="233548"/>
                  <a:pt x="1017976" y="219544"/>
                  <a:pt x="1019154" y="201881"/>
                </a:cubicBezTo>
                <a:cubicBezTo>
                  <a:pt x="1022062" y="158255"/>
                  <a:pt x="1020137" y="113041"/>
                  <a:pt x="1007279" y="71252"/>
                </a:cubicBezTo>
                <a:cubicBezTo>
                  <a:pt x="1003082" y="57611"/>
                  <a:pt x="984695" y="53298"/>
                  <a:pt x="971653" y="47501"/>
                </a:cubicBezTo>
                <a:cubicBezTo>
                  <a:pt x="948775" y="37333"/>
                  <a:pt x="924152" y="31668"/>
                  <a:pt x="900401" y="23751"/>
                </a:cubicBezTo>
                <a:cubicBezTo>
                  <a:pt x="888526" y="19793"/>
                  <a:pt x="877285" y="12322"/>
                  <a:pt x="864775" y="11875"/>
                </a:cubicBezTo>
                <a:lnTo>
                  <a:pt x="532266" y="0"/>
                </a:lnTo>
                <a:cubicBezTo>
                  <a:pt x="401637" y="3958"/>
                  <a:pt x="270867" y="4626"/>
                  <a:pt x="140380" y="11875"/>
                </a:cubicBezTo>
                <a:cubicBezTo>
                  <a:pt x="-140983" y="27506"/>
                  <a:pt x="88921" y="37606"/>
                  <a:pt x="81004" y="5937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DBD0F47-9DAE-46AB-8480-80D9195D76D9}"/>
              </a:ext>
            </a:extLst>
          </p:cNvPr>
          <p:cNvSpPr/>
          <p:nvPr/>
        </p:nvSpPr>
        <p:spPr>
          <a:xfrm>
            <a:off x="7052491" y="6060353"/>
            <a:ext cx="985491" cy="308759"/>
          </a:xfrm>
          <a:custGeom>
            <a:avLst/>
            <a:gdLst>
              <a:gd name="connsiteX0" fmla="*/ 11219 w 985491"/>
              <a:gd name="connsiteY0" fmla="*/ 47502 h 308759"/>
              <a:gd name="connsiteX1" fmla="*/ 11219 w 985491"/>
              <a:gd name="connsiteY1" fmla="*/ 154380 h 308759"/>
              <a:gd name="connsiteX2" fmla="*/ 23094 w 985491"/>
              <a:gd name="connsiteY2" fmla="*/ 190005 h 308759"/>
              <a:gd name="connsiteX3" fmla="*/ 58720 w 985491"/>
              <a:gd name="connsiteY3" fmla="*/ 213756 h 308759"/>
              <a:gd name="connsiteX4" fmla="*/ 82471 w 985491"/>
              <a:gd name="connsiteY4" fmla="*/ 249382 h 308759"/>
              <a:gd name="connsiteX5" fmla="*/ 153723 w 985491"/>
              <a:gd name="connsiteY5" fmla="*/ 273133 h 308759"/>
              <a:gd name="connsiteX6" fmla="*/ 236850 w 985491"/>
              <a:gd name="connsiteY6" fmla="*/ 308759 h 308759"/>
              <a:gd name="connsiteX7" fmla="*/ 866242 w 985491"/>
              <a:gd name="connsiteY7" fmla="*/ 296883 h 308759"/>
              <a:gd name="connsiteX8" fmla="*/ 937494 w 985491"/>
              <a:gd name="connsiteY8" fmla="*/ 261257 h 308759"/>
              <a:gd name="connsiteX9" fmla="*/ 973120 w 985491"/>
              <a:gd name="connsiteY9" fmla="*/ 213756 h 308759"/>
              <a:gd name="connsiteX10" fmla="*/ 984996 w 985491"/>
              <a:gd name="connsiteY10" fmla="*/ 178130 h 308759"/>
              <a:gd name="connsiteX11" fmla="*/ 973120 w 985491"/>
              <a:gd name="connsiteY11" fmla="*/ 83128 h 308759"/>
              <a:gd name="connsiteX12" fmla="*/ 901868 w 985491"/>
              <a:gd name="connsiteY12" fmla="*/ 35626 h 308759"/>
              <a:gd name="connsiteX13" fmla="*/ 783115 w 985491"/>
              <a:gd name="connsiteY13" fmla="*/ 0 h 308759"/>
              <a:gd name="connsiteX14" fmla="*/ 118097 w 985491"/>
              <a:gd name="connsiteY14" fmla="*/ 11876 h 308759"/>
              <a:gd name="connsiteX15" fmla="*/ 82471 w 985491"/>
              <a:gd name="connsiteY15" fmla="*/ 23751 h 308759"/>
              <a:gd name="connsiteX16" fmla="*/ 11219 w 985491"/>
              <a:gd name="connsiteY16" fmla="*/ 47502 h 3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5491" h="308759">
                <a:moveTo>
                  <a:pt x="11219" y="47502"/>
                </a:moveTo>
                <a:cubicBezTo>
                  <a:pt x="-656" y="69274"/>
                  <a:pt x="-6538" y="92230"/>
                  <a:pt x="11219" y="154380"/>
                </a:cubicBezTo>
                <a:cubicBezTo>
                  <a:pt x="14658" y="166416"/>
                  <a:pt x="15274" y="180231"/>
                  <a:pt x="23094" y="190005"/>
                </a:cubicBezTo>
                <a:cubicBezTo>
                  <a:pt x="32010" y="201150"/>
                  <a:pt x="46845" y="205839"/>
                  <a:pt x="58720" y="213756"/>
                </a:cubicBezTo>
                <a:cubicBezTo>
                  <a:pt x="66637" y="225631"/>
                  <a:pt x="70368" y="241818"/>
                  <a:pt x="82471" y="249382"/>
                </a:cubicBezTo>
                <a:cubicBezTo>
                  <a:pt x="103701" y="262651"/>
                  <a:pt x="129972" y="265216"/>
                  <a:pt x="153723" y="273133"/>
                </a:cubicBezTo>
                <a:cubicBezTo>
                  <a:pt x="206146" y="290607"/>
                  <a:pt x="178149" y="279408"/>
                  <a:pt x="236850" y="308759"/>
                </a:cubicBezTo>
                <a:lnTo>
                  <a:pt x="866242" y="296883"/>
                </a:lnTo>
                <a:cubicBezTo>
                  <a:pt x="886276" y="296168"/>
                  <a:pt x="924669" y="274082"/>
                  <a:pt x="937494" y="261257"/>
                </a:cubicBezTo>
                <a:cubicBezTo>
                  <a:pt x="951489" y="247262"/>
                  <a:pt x="961245" y="229590"/>
                  <a:pt x="973120" y="213756"/>
                </a:cubicBezTo>
                <a:cubicBezTo>
                  <a:pt x="977079" y="201881"/>
                  <a:pt x="984996" y="190648"/>
                  <a:pt x="984996" y="178130"/>
                </a:cubicBezTo>
                <a:cubicBezTo>
                  <a:pt x="984996" y="146216"/>
                  <a:pt x="989201" y="110694"/>
                  <a:pt x="973120" y="83128"/>
                </a:cubicBezTo>
                <a:cubicBezTo>
                  <a:pt x="958737" y="58472"/>
                  <a:pt x="925619" y="51460"/>
                  <a:pt x="901868" y="35626"/>
                </a:cubicBezTo>
                <a:cubicBezTo>
                  <a:pt x="842955" y="-3650"/>
                  <a:pt x="880367" y="13894"/>
                  <a:pt x="783115" y="0"/>
                </a:cubicBezTo>
                <a:lnTo>
                  <a:pt x="118097" y="11876"/>
                </a:lnTo>
                <a:cubicBezTo>
                  <a:pt x="105587" y="12300"/>
                  <a:pt x="94691" y="21036"/>
                  <a:pt x="82471" y="23751"/>
                </a:cubicBezTo>
                <a:cubicBezTo>
                  <a:pt x="58966" y="28974"/>
                  <a:pt x="23094" y="25730"/>
                  <a:pt x="11219" y="4750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4E88A-D659-4103-BAB1-451F4607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52524"/>
            <a:ext cx="8928992" cy="4505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FEC   VS   Non-FOV-aware FEC</a:t>
            </a:r>
            <a:endParaRPr lang="en-US" altLang="zh-CN" b="1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dirty="0">
              <a:latin typeface="Segoe UI"/>
              <a:ea typeface="+mj-ea"/>
              <a:cs typeface="Segoe UI"/>
            </a:endParaRPr>
          </a:p>
          <a:p>
            <a:pPr marL="0" indent="0">
              <a:buNone/>
            </a:pPr>
            <a:endParaRPr lang="en-US" altLang="zh-CN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Why FOV-aware FEC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37C0AD-BC37-444A-93D9-4F31638C4243}"/>
              </a:ext>
            </a:extLst>
          </p:cNvPr>
          <p:cNvGrpSpPr/>
          <p:nvPr/>
        </p:nvGrpSpPr>
        <p:grpSpPr>
          <a:xfrm>
            <a:off x="547853" y="2132856"/>
            <a:ext cx="4672219" cy="1728192"/>
            <a:chOff x="363682" y="2132856"/>
            <a:chExt cx="4672219" cy="172819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36F25D2-3714-4993-B2AA-70BD962C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682" y="2132856"/>
              <a:ext cx="4672219" cy="1608891"/>
            </a:xfrm>
            <a:prstGeom prst="rect">
              <a:avLst/>
            </a:prstGeom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8FC9919-93C3-4E2D-9147-5E256F8860BB}"/>
                </a:ext>
              </a:extLst>
            </p:cNvPr>
            <p:cNvSpPr/>
            <p:nvPr/>
          </p:nvSpPr>
          <p:spPr>
            <a:xfrm>
              <a:off x="1518664" y="3492912"/>
              <a:ext cx="1361801" cy="368136"/>
            </a:xfrm>
            <a:custGeom>
              <a:avLst/>
              <a:gdLst>
                <a:gd name="connsiteX0" fmla="*/ 60754 w 1361801"/>
                <a:gd name="connsiteY0" fmla="*/ 60598 h 642488"/>
                <a:gd name="connsiteX1" fmla="*/ 1378 w 1361801"/>
                <a:gd name="connsiteY1" fmla="*/ 108099 h 642488"/>
                <a:gd name="connsiteX2" fmla="*/ 25128 w 1361801"/>
                <a:gd name="connsiteY2" fmla="*/ 286229 h 642488"/>
                <a:gd name="connsiteX3" fmla="*/ 48879 w 1361801"/>
                <a:gd name="connsiteY3" fmla="*/ 321855 h 642488"/>
                <a:gd name="connsiteX4" fmla="*/ 120131 w 1361801"/>
                <a:gd name="connsiteY4" fmla="*/ 393107 h 642488"/>
                <a:gd name="connsiteX5" fmla="*/ 203258 w 1361801"/>
                <a:gd name="connsiteY5" fmla="*/ 452483 h 642488"/>
                <a:gd name="connsiteX6" fmla="*/ 250759 w 1361801"/>
                <a:gd name="connsiteY6" fmla="*/ 488109 h 642488"/>
                <a:gd name="connsiteX7" fmla="*/ 381388 w 1361801"/>
                <a:gd name="connsiteY7" fmla="*/ 547486 h 642488"/>
                <a:gd name="connsiteX8" fmla="*/ 523892 w 1361801"/>
                <a:gd name="connsiteY8" fmla="*/ 583112 h 642488"/>
                <a:gd name="connsiteX9" fmla="*/ 618894 w 1361801"/>
                <a:gd name="connsiteY9" fmla="*/ 606863 h 642488"/>
                <a:gd name="connsiteX10" fmla="*/ 702022 w 1361801"/>
                <a:gd name="connsiteY10" fmla="*/ 630613 h 642488"/>
                <a:gd name="connsiteX11" fmla="*/ 773274 w 1361801"/>
                <a:gd name="connsiteY11" fmla="*/ 642488 h 642488"/>
                <a:gd name="connsiteX12" fmla="*/ 1117658 w 1361801"/>
                <a:gd name="connsiteY12" fmla="*/ 630613 h 642488"/>
                <a:gd name="connsiteX13" fmla="*/ 1165159 w 1361801"/>
                <a:gd name="connsiteY13" fmla="*/ 618738 h 642488"/>
                <a:gd name="connsiteX14" fmla="*/ 1283913 w 1361801"/>
                <a:gd name="connsiteY14" fmla="*/ 523735 h 642488"/>
                <a:gd name="connsiteX15" fmla="*/ 1331414 w 1361801"/>
                <a:gd name="connsiteY15" fmla="*/ 452483 h 642488"/>
                <a:gd name="connsiteX16" fmla="*/ 1343289 w 1361801"/>
                <a:gd name="connsiteY16" fmla="*/ 226852 h 642488"/>
                <a:gd name="connsiteX17" fmla="*/ 1307663 w 1361801"/>
                <a:gd name="connsiteY17" fmla="*/ 191226 h 642488"/>
                <a:gd name="connsiteX18" fmla="*/ 1236411 w 1361801"/>
                <a:gd name="connsiteY18" fmla="*/ 143725 h 642488"/>
                <a:gd name="connsiteX19" fmla="*/ 1200785 w 1361801"/>
                <a:gd name="connsiteY19" fmla="*/ 119974 h 642488"/>
                <a:gd name="connsiteX20" fmla="*/ 1153284 w 1361801"/>
                <a:gd name="connsiteY20" fmla="*/ 108099 h 642488"/>
                <a:gd name="connsiteX21" fmla="*/ 1117658 w 1361801"/>
                <a:gd name="connsiteY21" fmla="*/ 84348 h 642488"/>
                <a:gd name="connsiteX22" fmla="*/ 998905 w 1361801"/>
                <a:gd name="connsiteY22" fmla="*/ 48722 h 642488"/>
                <a:gd name="connsiteX23" fmla="*/ 690146 w 1361801"/>
                <a:gd name="connsiteY23" fmla="*/ 36847 h 642488"/>
                <a:gd name="connsiteX24" fmla="*/ 618894 w 1361801"/>
                <a:gd name="connsiteY24" fmla="*/ 24972 h 642488"/>
                <a:gd name="connsiteX25" fmla="*/ 559518 w 1361801"/>
                <a:gd name="connsiteY25" fmla="*/ 13096 h 642488"/>
                <a:gd name="connsiteX26" fmla="*/ 72630 w 1361801"/>
                <a:gd name="connsiteY26" fmla="*/ 1221 h 64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1801" h="642488">
                  <a:moveTo>
                    <a:pt x="60754" y="60598"/>
                  </a:moveTo>
                  <a:cubicBezTo>
                    <a:pt x="40962" y="76432"/>
                    <a:pt x="7525" y="83510"/>
                    <a:pt x="1378" y="108099"/>
                  </a:cubicBezTo>
                  <a:cubicBezTo>
                    <a:pt x="-3043" y="125783"/>
                    <a:pt x="2733" y="241438"/>
                    <a:pt x="25128" y="286229"/>
                  </a:cubicBezTo>
                  <a:cubicBezTo>
                    <a:pt x="31511" y="298995"/>
                    <a:pt x="39397" y="311188"/>
                    <a:pt x="48879" y="321855"/>
                  </a:cubicBezTo>
                  <a:cubicBezTo>
                    <a:pt x="71194" y="346959"/>
                    <a:pt x="96380" y="369356"/>
                    <a:pt x="120131" y="393107"/>
                  </a:cubicBezTo>
                  <a:cubicBezTo>
                    <a:pt x="188047" y="461023"/>
                    <a:pt x="119894" y="400381"/>
                    <a:pt x="203258" y="452483"/>
                  </a:cubicBezTo>
                  <a:cubicBezTo>
                    <a:pt x="220042" y="462973"/>
                    <a:pt x="233663" y="478136"/>
                    <a:pt x="250759" y="488109"/>
                  </a:cubicBezTo>
                  <a:cubicBezTo>
                    <a:pt x="287802" y="509718"/>
                    <a:pt x="336623" y="535549"/>
                    <a:pt x="381388" y="547486"/>
                  </a:cubicBezTo>
                  <a:cubicBezTo>
                    <a:pt x="428698" y="560102"/>
                    <a:pt x="476391" y="571237"/>
                    <a:pt x="523892" y="583112"/>
                  </a:cubicBezTo>
                  <a:lnTo>
                    <a:pt x="618894" y="606863"/>
                  </a:lnTo>
                  <a:cubicBezTo>
                    <a:pt x="652850" y="618181"/>
                    <a:pt x="664742" y="623157"/>
                    <a:pt x="702022" y="630613"/>
                  </a:cubicBezTo>
                  <a:cubicBezTo>
                    <a:pt x="725633" y="635335"/>
                    <a:pt x="749523" y="638530"/>
                    <a:pt x="773274" y="642488"/>
                  </a:cubicBezTo>
                  <a:cubicBezTo>
                    <a:pt x="888069" y="638530"/>
                    <a:pt x="1003005" y="637561"/>
                    <a:pt x="1117658" y="630613"/>
                  </a:cubicBezTo>
                  <a:cubicBezTo>
                    <a:pt x="1133949" y="629626"/>
                    <a:pt x="1149877" y="624469"/>
                    <a:pt x="1165159" y="618738"/>
                  </a:cubicBezTo>
                  <a:cubicBezTo>
                    <a:pt x="1214464" y="600249"/>
                    <a:pt x="1253722" y="569022"/>
                    <a:pt x="1283913" y="523735"/>
                  </a:cubicBezTo>
                  <a:lnTo>
                    <a:pt x="1331414" y="452483"/>
                  </a:lnTo>
                  <a:cubicBezTo>
                    <a:pt x="1362883" y="358079"/>
                    <a:pt x="1374822" y="352983"/>
                    <a:pt x="1343289" y="226852"/>
                  </a:cubicBezTo>
                  <a:cubicBezTo>
                    <a:pt x="1339216" y="210559"/>
                    <a:pt x="1320920" y="201537"/>
                    <a:pt x="1307663" y="191226"/>
                  </a:cubicBezTo>
                  <a:cubicBezTo>
                    <a:pt x="1285131" y="173701"/>
                    <a:pt x="1260162" y="159559"/>
                    <a:pt x="1236411" y="143725"/>
                  </a:cubicBezTo>
                  <a:cubicBezTo>
                    <a:pt x="1224536" y="135808"/>
                    <a:pt x="1214631" y="123436"/>
                    <a:pt x="1200785" y="119974"/>
                  </a:cubicBezTo>
                  <a:lnTo>
                    <a:pt x="1153284" y="108099"/>
                  </a:lnTo>
                  <a:cubicBezTo>
                    <a:pt x="1141409" y="100182"/>
                    <a:pt x="1130700" y="90145"/>
                    <a:pt x="1117658" y="84348"/>
                  </a:cubicBezTo>
                  <a:cubicBezTo>
                    <a:pt x="1109880" y="80891"/>
                    <a:pt x="1019220" y="50076"/>
                    <a:pt x="998905" y="48722"/>
                  </a:cubicBezTo>
                  <a:cubicBezTo>
                    <a:pt x="896137" y="41871"/>
                    <a:pt x="793066" y="40805"/>
                    <a:pt x="690146" y="36847"/>
                  </a:cubicBezTo>
                  <a:lnTo>
                    <a:pt x="618894" y="24972"/>
                  </a:lnTo>
                  <a:cubicBezTo>
                    <a:pt x="599036" y="21361"/>
                    <a:pt x="579602" y="15104"/>
                    <a:pt x="559518" y="13096"/>
                  </a:cubicBezTo>
                  <a:cubicBezTo>
                    <a:pt x="372312" y="-5625"/>
                    <a:pt x="278989" y="1221"/>
                    <a:pt x="72630" y="122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862120F-D031-4CE8-B745-FFFE3B1E5BB9}"/>
                </a:ext>
              </a:extLst>
            </p:cNvPr>
            <p:cNvSpPr/>
            <p:nvPr/>
          </p:nvSpPr>
          <p:spPr>
            <a:xfrm>
              <a:off x="1483182" y="2340784"/>
              <a:ext cx="1383139" cy="368136"/>
            </a:xfrm>
            <a:custGeom>
              <a:avLst/>
              <a:gdLst>
                <a:gd name="connsiteX0" fmla="*/ 1234 w 1383139"/>
                <a:gd name="connsiteY0" fmla="*/ 106878 h 368136"/>
                <a:gd name="connsiteX1" fmla="*/ 36860 w 1383139"/>
                <a:gd name="connsiteY1" fmla="*/ 166255 h 368136"/>
                <a:gd name="connsiteX2" fmla="*/ 96236 w 1383139"/>
                <a:gd name="connsiteY2" fmla="*/ 261258 h 368136"/>
                <a:gd name="connsiteX3" fmla="*/ 214989 w 1383139"/>
                <a:gd name="connsiteY3" fmla="*/ 308759 h 368136"/>
                <a:gd name="connsiteX4" fmla="*/ 298117 w 1383139"/>
                <a:gd name="connsiteY4" fmla="*/ 332510 h 368136"/>
                <a:gd name="connsiteX5" fmla="*/ 618750 w 1383139"/>
                <a:gd name="connsiteY5" fmla="*/ 356260 h 368136"/>
                <a:gd name="connsiteX6" fmla="*/ 725628 w 1383139"/>
                <a:gd name="connsiteY6" fmla="*/ 368136 h 368136"/>
                <a:gd name="connsiteX7" fmla="*/ 939384 w 1383139"/>
                <a:gd name="connsiteY7" fmla="*/ 344385 h 368136"/>
                <a:gd name="connsiteX8" fmla="*/ 1141265 w 1383139"/>
                <a:gd name="connsiteY8" fmla="*/ 308759 h 368136"/>
                <a:gd name="connsiteX9" fmla="*/ 1283769 w 1383139"/>
                <a:gd name="connsiteY9" fmla="*/ 261258 h 368136"/>
                <a:gd name="connsiteX10" fmla="*/ 1319395 w 1383139"/>
                <a:gd name="connsiteY10" fmla="*/ 249382 h 368136"/>
                <a:gd name="connsiteX11" fmla="*/ 1355021 w 1383139"/>
                <a:gd name="connsiteY11" fmla="*/ 237507 h 368136"/>
                <a:gd name="connsiteX12" fmla="*/ 1366896 w 1383139"/>
                <a:gd name="connsiteY12" fmla="*/ 142504 h 368136"/>
                <a:gd name="connsiteX13" fmla="*/ 1331270 w 1383139"/>
                <a:gd name="connsiteY13" fmla="*/ 130629 h 368136"/>
                <a:gd name="connsiteX14" fmla="*/ 1248143 w 1383139"/>
                <a:gd name="connsiteY14" fmla="*/ 71252 h 368136"/>
                <a:gd name="connsiteX15" fmla="*/ 1010636 w 1383139"/>
                <a:gd name="connsiteY15" fmla="*/ 47502 h 368136"/>
                <a:gd name="connsiteX16" fmla="*/ 880008 w 1383139"/>
                <a:gd name="connsiteY16" fmla="*/ 23751 h 368136"/>
                <a:gd name="connsiteX17" fmla="*/ 737504 w 1383139"/>
                <a:gd name="connsiteY17" fmla="*/ 0 h 368136"/>
                <a:gd name="connsiteX18" fmla="*/ 191239 w 1383139"/>
                <a:gd name="connsiteY18" fmla="*/ 11876 h 368136"/>
                <a:gd name="connsiteX19" fmla="*/ 119987 w 1383139"/>
                <a:gd name="connsiteY19" fmla="*/ 59377 h 368136"/>
                <a:gd name="connsiteX20" fmla="*/ 84361 w 1383139"/>
                <a:gd name="connsiteY20" fmla="*/ 83128 h 368136"/>
                <a:gd name="connsiteX21" fmla="*/ 1234 w 1383139"/>
                <a:gd name="connsiteY21" fmla="*/ 106878 h 36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83139" h="368136">
                  <a:moveTo>
                    <a:pt x="1234" y="106878"/>
                  </a:moveTo>
                  <a:cubicBezTo>
                    <a:pt x="-6683" y="120732"/>
                    <a:pt x="25651" y="146078"/>
                    <a:pt x="36860" y="166255"/>
                  </a:cubicBezTo>
                  <a:cubicBezTo>
                    <a:pt x="60377" y="208586"/>
                    <a:pt x="60146" y="225168"/>
                    <a:pt x="96236" y="261258"/>
                  </a:cubicBezTo>
                  <a:cubicBezTo>
                    <a:pt x="128034" y="293056"/>
                    <a:pt x="174349" y="297148"/>
                    <a:pt x="214989" y="308759"/>
                  </a:cubicBezTo>
                  <a:cubicBezTo>
                    <a:pt x="248822" y="318425"/>
                    <a:pt x="260998" y="327207"/>
                    <a:pt x="298117" y="332510"/>
                  </a:cubicBezTo>
                  <a:cubicBezTo>
                    <a:pt x="402290" y="347392"/>
                    <a:pt x="515521" y="348319"/>
                    <a:pt x="618750" y="356260"/>
                  </a:cubicBezTo>
                  <a:cubicBezTo>
                    <a:pt x="654490" y="359009"/>
                    <a:pt x="690002" y="364177"/>
                    <a:pt x="725628" y="368136"/>
                  </a:cubicBezTo>
                  <a:cubicBezTo>
                    <a:pt x="796880" y="360219"/>
                    <a:pt x="869086" y="358445"/>
                    <a:pt x="939384" y="344385"/>
                  </a:cubicBezTo>
                  <a:cubicBezTo>
                    <a:pt x="1085584" y="315144"/>
                    <a:pt x="1018174" y="326343"/>
                    <a:pt x="1141265" y="308759"/>
                  </a:cubicBezTo>
                  <a:lnTo>
                    <a:pt x="1283769" y="261258"/>
                  </a:lnTo>
                  <a:lnTo>
                    <a:pt x="1319395" y="249382"/>
                  </a:lnTo>
                  <a:lnTo>
                    <a:pt x="1355021" y="237507"/>
                  </a:lnTo>
                  <a:cubicBezTo>
                    <a:pt x="1377861" y="203245"/>
                    <a:pt x="1398690" y="190195"/>
                    <a:pt x="1366896" y="142504"/>
                  </a:cubicBezTo>
                  <a:cubicBezTo>
                    <a:pt x="1359952" y="132089"/>
                    <a:pt x="1343145" y="134587"/>
                    <a:pt x="1331270" y="130629"/>
                  </a:cubicBezTo>
                  <a:cubicBezTo>
                    <a:pt x="1306853" y="106212"/>
                    <a:pt x="1285655" y="77504"/>
                    <a:pt x="1248143" y="71252"/>
                  </a:cubicBezTo>
                  <a:cubicBezTo>
                    <a:pt x="1169662" y="58172"/>
                    <a:pt x="1010636" y="47502"/>
                    <a:pt x="1010636" y="47502"/>
                  </a:cubicBezTo>
                  <a:cubicBezTo>
                    <a:pt x="942979" y="24948"/>
                    <a:pt x="991906" y="38670"/>
                    <a:pt x="880008" y="23751"/>
                  </a:cubicBezTo>
                  <a:cubicBezTo>
                    <a:pt x="791623" y="11967"/>
                    <a:pt x="813710" y="15242"/>
                    <a:pt x="737504" y="0"/>
                  </a:cubicBezTo>
                  <a:lnTo>
                    <a:pt x="191239" y="11876"/>
                  </a:lnTo>
                  <a:cubicBezTo>
                    <a:pt x="151738" y="13488"/>
                    <a:pt x="148287" y="35794"/>
                    <a:pt x="119987" y="59377"/>
                  </a:cubicBezTo>
                  <a:cubicBezTo>
                    <a:pt x="109023" y="68514"/>
                    <a:pt x="95325" y="73991"/>
                    <a:pt x="84361" y="83128"/>
                  </a:cubicBezTo>
                  <a:cubicBezTo>
                    <a:pt x="71459" y="93879"/>
                    <a:pt x="9151" y="93024"/>
                    <a:pt x="1234" y="106878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387D8-E9CB-4E3A-81EB-B091965CB07C}"/>
                </a:ext>
              </a:extLst>
            </p:cNvPr>
            <p:cNvSpPr/>
            <p:nvPr/>
          </p:nvSpPr>
          <p:spPr>
            <a:xfrm>
              <a:off x="4004108" y="2400161"/>
              <a:ext cx="1020334" cy="308759"/>
            </a:xfrm>
            <a:custGeom>
              <a:avLst/>
              <a:gdLst>
                <a:gd name="connsiteX0" fmla="*/ 81004 w 1020334"/>
                <a:gd name="connsiteY0" fmla="*/ 59377 h 308759"/>
                <a:gd name="connsiteX1" fmla="*/ 92879 w 1020334"/>
                <a:gd name="connsiteY1" fmla="*/ 142504 h 308759"/>
                <a:gd name="connsiteX2" fmla="*/ 140380 w 1020334"/>
                <a:gd name="connsiteY2" fmla="*/ 178130 h 308759"/>
                <a:gd name="connsiteX3" fmla="*/ 247258 w 1020334"/>
                <a:gd name="connsiteY3" fmla="*/ 225631 h 308759"/>
                <a:gd name="connsiteX4" fmla="*/ 342261 w 1020334"/>
                <a:gd name="connsiteY4" fmla="*/ 249382 h 308759"/>
                <a:gd name="connsiteX5" fmla="*/ 413513 w 1020334"/>
                <a:gd name="connsiteY5" fmla="*/ 273133 h 308759"/>
                <a:gd name="connsiteX6" fmla="*/ 639144 w 1020334"/>
                <a:gd name="connsiteY6" fmla="*/ 308759 h 308759"/>
                <a:gd name="connsiteX7" fmla="*/ 924152 w 1020334"/>
                <a:gd name="connsiteY7" fmla="*/ 296883 h 308759"/>
                <a:gd name="connsiteX8" fmla="*/ 959778 w 1020334"/>
                <a:gd name="connsiteY8" fmla="*/ 285008 h 308759"/>
                <a:gd name="connsiteX9" fmla="*/ 995404 w 1020334"/>
                <a:gd name="connsiteY9" fmla="*/ 249382 h 308759"/>
                <a:gd name="connsiteX10" fmla="*/ 1019154 w 1020334"/>
                <a:gd name="connsiteY10" fmla="*/ 201881 h 308759"/>
                <a:gd name="connsiteX11" fmla="*/ 1007279 w 1020334"/>
                <a:gd name="connsiteY11" fmla="*/ 71252 h 308759"/>
                <a:gd name="connsiteX12" fmla="*/ 971653 w 1020334"/>
                <a:gd name="connsiteY12" fmla="*/ 47501 h 308759"/>
                <a:gd name="connsiteX13" fmla="*/ 900401 w 1020334"/>
                <a:gd name="connsiteY13" fmla="*/ 23751 h 308759"/>
                <a:gd name="connsiteX14" fmla="*/ 864775 w 1020334"/>
                <a:gd name="connsiteY14" fmla="*/ 11875 h 308759"/>
                <a:gd name="connsiteX15" fmla="*/ 532266 w 1020334"/>
                <a:gd name="connsiteY15" fmla="*/ 0 h 308759"/>
                <a:gd name="connsiteX16" fmla="*/ 140380 w 1020334"/>
                <a:gd name="connsiteY16" fmla="*/ 11875 h 308759"/>
                <a:gd name="connsiteX17" fmla="*/ 81004 w 1020334"/>
                <a:gd name="connsiteY17" fmla="*/ 59377 h 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20334" h="308759">
                  <a:moveTo>
                    <a:pt x="81004" y="59377"/>
                  </a:moveTo>
                  <a:cubicBezTo>
                    <a:pt x="73087" y="81148"/>
                    <a:pt x="80361" y="117469"/>
                    <a:pt x="92879" y="142504"/>
                  </a:cubicBezTo>
                  <a:cubicBezTo>
                    <a:pt x="101730" y="160207"/>
                    <a:pt x="124275" y="166626"/>
                    <a:pt x="140380" y="178130"/>
                  </a:cubicBezTo>
                  <a:cubicBezTo>
                    <a:pt x="189781" y="213417"/>
                    <a:pt x="174842" y="201492"/>
                    <a:pt x="247258" y="225631"/>
                  </a:cubicBezTo>
                  <a:cubicBezTo>
                    <a:pt x="355377" y="261671"/>
                    <a:pt x="184594" y="206382"/>
                    <a:pt x="342261" y="249382"/>
                  </a:cubicBezTo>
                  <a:cubicBezTo>
                    <a:pt x="366414" y="255969"/>
                    <a:pt x="388964" y="268223"/>
                    <a:pt x="413513" y="273133"/>
                  </a:cubicBezTo>
                  <a:cubicBezTo>
                    <a:pt x="567415" y="303913"/>
                    <a:pt x="492145" y="292425"/>
                    <a:pt x="639144" y="308759"/>
                  </a:cubicBezTo>
                  <a:cubicBezTo>
                    <a:pt x="734147" y="304800"/>
                    <a:pt x="829327" y="303907"/>
                    <a:pt x="924152" y="296883"/>
                  </a:cubicBezTo>
                  <a:cubicBezTo>
                    <a:pt x="936635" y="295958"/>
                    <a:pt x="949363" y="291952"/>
                    <a:pt x="959778" y="285008"/>
                  </a:cubicBezTo>
                  <a:cubicBezTo>
                    <a:pt x="973752" y="275692"/>
                    <a:pt x="983529" y="261257"/>
                    <a:pt x="995404" y="249382"/>
                  </a:cubicBezTo>
                  <a:cubicBezTo>
                    <a:pt x="1003321" y="233548"/>
                    <a:pt x="1017976" y="219544"/>
                    <a:pt x="1019154" y="201881"/>
                  </a:cubicBezTo>
                  <a:cubicBezTo>
                    <a:pt x="1022062" y="158255"/>
                    <a:pt x="1020137" y="113041"/>
                    <a:pt x="1007279" y="71252"/>
                  </a:cubicBezTo>
                  <a:cubicBezTo>
                    <a:pt x="1003082" y="57611"/>
                    <a:pt x="984695" y="53298"/>
                    <a:pt x="971653" y="47501"/>
                  </a:cubicBezTo>
                  <a:cubicBezTo>
                    <a:pt x="948775" y="37333"/>
                    <a:pt x="924152" y="31668"/>
                    <a:pt x="900401" y="23751"/>
                  </a:cubicBezTo>
                  <a:cubicBezTo>
                    <a:pt x="888526" y="19793"/>
                    <a:pt x="877285" y="12322"/>
                    <a:pt x="864775" y="11875"/>
                  </a:cubicBezTo>
                  <a:lnTo>
                    <a:pt x="532266" y="0"/>
                  </a:lnTo>
                  <a:cubicBezTo>
                    <a:pt x="401637" y="3958"/>
                    <a:pt x="270867" y="4626"/>
                    <a:pt x="140380" y="11875"/>
                  </a:cubicBezTo>
                  <a:cubicBezTo>
                    <a:pt x="-140983" y="27506"/>
                    <a:pt x="88921" y="37606"/>
                    <a:pt x="81004" y="593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B88E234-4BB6-4049-A8F1-A5D341DA6ED2}"/>
                </a:ext>
              </a:extLst>
            </p:cNvPr>
            <p:cNvSpPr/>
            <p:nvPr/>
          </p:nvSpPr>
          <p:spPr>
            <a:xfrm>
              <a:off x="4050142" y="3480281"/>
              <a:ext cx="985491" cy="308759"/>
            </a:xfrm>
            <a:custGeom>
              <a:avLst/>
              <a:gdLst>
                <a:gd name="connsiteX0" fmla="*/ 11219 w 985491"/>
                <a:gd name="connsiteY0" fmla="*/ 47502 h 308759"/>
                <a:gd name="connsiteX1" fmla="*/ 11219 w 985491"/>
                <a:gd name="connsiteY1" fmla="*/ 154380 h 308759"/>
                <a:gd name="connsiteX2" fmla="*/ 23094 w 985491"/>
                <a:gd name="connsiteY2" fmla="*/ 190005 h 308759"/>
                <a:gd name="connsiteX3" fmla="*/ 58720 w 985491"/>
                <a:gd name="connsiteY3" fmla="*/ 213756 h 308759"/>
                <a:gd name="connsiteX4" fmla="*/ 82471 w 985491"/>
                <a:gd name="connsiteY4" fmla="*/ 249382 h 308759"/>
                <a:gd name="connsiteX5" fmla="*/ 153723 w 985491"/>
                <a:gd name="connsiteY5" fmla="*/ 273133 h 308759"/>
                <a:gd name="connsiteX6" fmla="*/ 236850 w 985491"/>
                <a:gd name="connsiteY6" fmla="*/ 308759 h 308759"/>
                <a:gd name="connsiteX7" fmla="*/ 866242 w 985491"/>
                <a:gd name="connsiteY7" fmla="*/ 296883 h 308759"/>
                <a:gd name="connsiteX8" fmla="*/ 937494 w 985491"/>
                <a:gd name="connsiteY8" fmla="*/ 261257 h 308759"/>
                <a:gd name="connsiteX9" fmla="*/ 973120 w 985491"/>
                <a:gd name="connsiteY9" fmla="*/ 213756 h 308759"/>
                <a:gd name="connsiteX10" fmla="*/ 984996 w 985491"/>
                <a:gd name="connsiteY10" fmla="*/ 178130 h 308759"/>
                <a:gd name="connsiteX11" fmla="*/ 973120 w 985491"/>
                <a:gd name="connsiteY11" fmla="*/ 83128 h 308759"/>
                <a:gd name="connsiteX12" fmla="*/ 901868 w 985491"/>
                <a:gd name="connsiteY12" fmla="*/ 35626 h 308759"/>
                <a:gd name="connsiteX13" fmla="*/ 783115 w 985491"/>
                <a:gd name="connsiteY13" fmla="*/ 0 h 308759"/>
                <a:gd name="connsiteX14" fmla="*/ 118097 w 985491"/>
                <a:gd name="connsiteY14" fmla="*/ 11876 h 308759"/>
                <a:gd name="connsiteX15" fmla="*/ 82471 w 985491"/>
                <a:gd name="connsiteY15" fmla="*/ 23751 h 308759"/>
                <a:gd name="connsiteX16" fmla="*/ 11219 w 985491"/>
                <a:gd name="connsiteY16" fmla="*/ 47502 h 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5491" h="308759">
                  <a:moveTo>
                    <a:pt x="11219" y="47502"/>
                  </a:moveTo>
                  <a:cubicBezTo>
                    <a:pt x="-656" y="69274"/>
                    <a:pt x="-6538" y="92230"/>
                    <a:pt x="11219" y="154380"/>
                  </a:cubicBezTo>
                  <a:cubicBezTo>
                    <a:pt x="14658" y="166416"/>
                    <a:pt x="15274" y="180231"/>
                    <a:pt x="23094" y="190005"/>
                  </a:cubicBezTo>
                  <a:cubicBezTo>
                    <a:pt x="32010" y="201150"/>
                    <a:pt x="46845" y="205839"/>
                    <a:pt x="58720" y="213756"/>
                  </a:cubicBezTo>
                  <a:cubicBezTo>
                    <a:pt x="66637" y="225631"/>
                    <a:pt x="70368" y="241818"/>
                    <a:pt x="82471" y="249382"/>
                  </a:cubicBezTo>
                  <a:cubicBezTo>
                    <a:pt x="103701" y="262651"/>
                    <a:pt x="129972" y="265216"/>
                    <a:pt x="153723" y="273133"/>
                  </a:cubicBezTo>
                  <a:cubicBezTo>
                    <a:pt x="206146" y="290607"/>
                    <a:pt x="178149" y="279408"/>
                    <a:pt x="236850" y="308759"/>
                  </a:cubicBezTo>
                  <a:lnTo>
                    <a:pt x="866242" y="296883"/>
                  </a:lnTo>
                  <a:cubicBezTo>
                    <a:pt x="886276" y="296168"/>
                    <a:pt x="924669" y="274082"/>
                    <a:pt x="937494" y="261257"/>
                  </a:cubicBezTo>
                  <a:cubicBezTo>
                    <a:pt x="951489" y="247262"/>
                    <a:pt x="961245" y="229590"/>
                    <a:pt x="973120" y="213756"/>
                  </a:cubicBezTo>
                  <a:cubicBezTo>
                    <a:pt x="977079" y="201881"/>
                    <a:pt x="984996" y="190648"/>
                    <a:pt x="984996" y="178130"/>
                  </a:cubicBezTo>
                  <a:cubicBezTo>
                    <a:pt x="984996" y="146216"/>
                    <a:pt x="989201" y="110694"/>
                    <a:pt x="973120" y="83128"/>
                  </a:cubicBezTo>
                  <a:cubicBezTo>
                    <a:pt x="958737" y="58472"/>
                    <a:pt x="925619" y="51460"/>
                    <a:pt x="901868" y="35626"/>
                  </a:cubicBezTo>
                  <a:cubicBezTo>
                    <a:pt x="842955" y="-3650"/>
                    <a:pt x="880367" y="13894"/>
                    <a:pt x="783115" y="0"/>
                  </a:cubicBezTo>
                  <a:lnTo>
                    <a:pt x="118097" y="11876"/>
                  </a:lnTo>
                  <a:cubicBezTo>
                    <a:pt x="105587" y="12300"/>
                    <a:pt x="94691" y="21036"/>
                    <a:pt x="82471" y="23751"/>
                  </a:cubicBezTo>
                  <a:cubicBezTo>
                    <a:pt x="58966" y="28974"/>
                    <a:pt x="23094" y="25730"/>
                    <a:pt x="11219" y="4750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AFEB66-255D-4CE7-AF27-73B61D070E28}"/>
              </a:ext>
            </a:extLst>
          </p:cNvPr>
          <p:cNvGrpSpPr/>
          <p:nvPr/>
        </p:nvGrpSpPr>
        <p:grpSpPr>
          <a:xfrm>
            <a:off x="3131840" y="4869160"/>
            <a:ext cx="4968552" cy="1600368"/>
            <a:chOff x="3131840" y="5005080"/>
            <a:chExt cx="4968552" cy="16003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12D27FC-1A71-4B20-ACE0-095ABB3C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1840" y="5085184"/>
              <a:ext cx="4968552" cy="1426477"/>
            </a:xfrm>
            <a:prstGeom prst="rect">
              <a:avLst/>
            </a:prstGeom>
          </p:spPr>
        </p:pic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4D043A3-9018-4D98-8457-2BA323895E3A}"/>
                </a:ext>
              </a:extLst>
            </p:cNvPr>
            <p:cNvSpPr/>
            <p:nvPr/>
          </p:nvSpPr>
          <p:spPr>
            <a:xfrm>
              <a:off x="4274671" y="5005080"/>
              <a:ext cx="1521465" cy="368136"/>
            </a:xfrm>
            <a:custGeom>
              <a:avLst/>
              <a:gdLst>
                <a:gd name="connsiteX0" fmla="*/ 1234 w 1383139"/>
                <a:gd name="connsiteY0" fmla="*/ 106878 h 368136"/>
                <a:gd name="connsiteX1" fmla="*/ 36860 w 1383139"/>
                <a:gd name="connsiteY1" fmla="*/ 166255 h 368136"/>
                <a:gd name="connsiteX2" fmla="*/ 96236 w 1383139"/>
                <a:gd name="connsiteY2" fmla="*/ 261258 h 368136"/>
                <a:gd name="connsiteX3" fmla="*/ 214989 w 1383139"/>
                <a:gd name="connsiteY3" fmla="*/ 308759 h 368136"/>
                <a:gd name="connsiteX4" fmla="*/ 298117 w 1383139"/>
                <a:gd name="connsiteY4" fmla="*/ 332510 h 368136"/>
                <a:gd name="connsiteX5" fmla="*/ 618750 w 1383139"/>
                <a:gd name="connsiteY5" fmla="*/ 356260 h 368136"/>
                <a:gd name="connsiteX6" fmla="*/ 725628 w 1383139"/>
                <a:gd name="connsiteY6" fmla="*/ 368136 h 368136"/>
                <a:gd name="connsiteX7" fmla="*/ 939384 w 1383139"/>
                <a:gd name="connsiteY7" fmla="*/ 344385 h 368136"/>
                <a:gd name="connsiteX8" fmla="*/ 1141265 w 1383139"/>
                <a:gd name="connsiteY8" fmla="*/ 308759 h 368136"/>
                <a:gd name="connsiteX9" fmla="*/ 1283769 w 1383139"/>
                <a:gd name="connsiteY9" fmla="*/ 261258 h 368136"/>
                <a:gd name="connsiteX10" fmla="*/ 1319395 w 1383139"/>
                <a:gd name="connsiteY10" fmla="*/ 249382 h 368136"/>
                <a:gd name="connsiteX11" fmla="*/ 1355021 w 1383139"/>
                <a:gd name="connsiteY11" fmla="*/ 237507 h 368136"/>
                <a:gd name="connsiteX12" fmla="*/ 1366896 w 1383139"/>
                <a:gd name="connsiteY12" fmla="*/ 142504 h 368136"/>
                <a:gd name="connsiteX13" fmla="*/ 1331270 w 1383139"/>
                <a:gd name="connsiteY13" fmla="*/ 130629 h 368136"/>
                <a:gd name="connsiteX14" fmla="*/ 1248143 w 1383139"/>
                <a:gd name="connsiteY14" fmla="*/ 71252 h 368136"/>
                <a:gd name="connsiteX15" fmla="*/ 1010636 w 1383139"/>
                <a:gd name="connsiteY15" fmla="*/ 47502 h 368136"/>
                <a:gd name="connsiteX16" fmla="*/ 880008 w 1383139"/>
                <a:gd name="connsiteY16" fmla="*/ 23751 h 368136"/>
                <a:gd name="connsiteX17" fmla="*/ 737504 w 1383139"/>
                <a:gd name="connsiteY17" fmla="*/ 0 h 368136"/>
                <a:gd name="connsiteX18" fmla="*/ 191239 w 1383139"/>
                <a:gd name="connsiteY18" fmla="*/ 11876 h 368136"/>
                <a:gd name="connsiteX19" fmla="*/ 119987 w 1383139"/>
                <a:gd name="connsiteY19" fmla="*/ 59377 h 368136"/>
                <a:gd name="connsiteX20" fmla="*/ 84361 w 1383139"/>
                <a:gd name="connsiteY20" fmla="*/ 83128 h 368136"/>
                <a:gd name="connsiteX21" fmla="*/ 1234 w 1383139"/>
                <a:gd name="connsiteY21" fmla="*/ 106878 h 36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83139" h="368136">
                  <a:moveTo>
                    <a:pt x="1234" y="106878"/>
                  </a:moveTo>
                  <a:cubicBezTo>
                    <a:pt x="-6683" y="120732"/>
                    <a:pt x="25651" y="146078"/>
                    <a:pt x="36860" y="166255"/>
                  </a:cubicBezTo>
                  <a:cubicBezTo>
                    <a:pt x="60377" y="208586"/>
                    <a:pt x="60146" y="225168"/>
                    <a:pt x="96236" y="261258"/>
                  </a:cubicBezTo>
                  <a:cubicBezTo>
                    <a:pt x="128034" y="293056"/>
                    <a:pt x="174349" y="297148"/>
                    <a:pt x="214989" y="308759"/>
                  </a:cubicBezTo>
                  <a:cubicBezTo>
                    <a:pt x="248822" y="318425"/>
                    <a:pt x="260998" y="327207"/>
                    <a:pt x="298117" y="332510"/>
                  </a:cubicBezTo>
                  <a:cubicBezTo>
                    <a:pt x="402290" y="347392"/>
                    <a:pt x="515521" y="348319"/>
                    <a:pt x="618750" y="356260"/>
                  </a:cubicBezTo>
                  <a:cubicBezTo>
                    <a:pt x="654490" y="359009"/>
                    <a:pt x="690002" y="364177"/>
                    <a:pt x="725628" y="368136"/>
                  </a:cubicBezTo>
                  <a:cubicBezTo>
                    <a:pt x="796880" y="360219"/>
                    <a:pt x="869086" y="358445"/>
                    <a:pt x="939384" y="344385"/>
                  </a:cubicBezTo>
                  <a:cubicBezTo>
                    <a:pt x="1085584" y="315144"/>
                    <a:pt x="1018174" y="326343"/>
                    <a:pt x="1141265" y="308759"/>
                  </a:cubicBezTo>
                  <a:lnTo>
                    <a:pt x="1283769" y="261258"/>
                  </a:lnTo>
                  <a:lnTo>
                    <a:pt x="1319395" y="249382"/>
                  </a:lnTo>
                  <a:lnTo>
                    <a:pt x="1355021" y="237507"/>
                  </a:lnTo>
                  <a:cubicBezTo>
                    <a:pt x="1377861" y="203245"/>
                    <a:pt x="1398690" y="190195"/>
                    <a:pt x="1366896" y="142504"/>
                  </a:cubicBezTo>
                  <a:cubicBezTo>
                    <a:pt x="1359952" y="132089"/>
                    <a:pt x="1343145" y="134587"/>
                    <a:pt x="1331270" y="130629"/>
                  </a:cubicBezTo>
                  <a:cubicBezTo>
                    <a:pt x="1306853" y="106212"/>
                    <a:pt x="1285655" y="77504"/>
                    <a:pt x="1248143" y="71252"/>
                  </a:cubicBezTo>
                  <a:cubicBezTo>
                    <a:pt x="1169662" y="58172"/>
                    <a:pt x="1010636" y="47502"/>
                    <a:pt x="1010636" y="47502"/>
                  </a:cubicBezTo>
                  <a:cubicBezTo>
                    <a:pt x="942979" y="24948"/>
                    <a:pt x="991906" y="38670"/>
                    <a:pt x="880008" y="23751"/>
                  </a:cubicBezTo>
                  <a:cubicBezTo>
                    <a:pt x="791623" y="11967"/>
                    <a:pt x="813710" y="15242"/>
                    <a:pt x="737504" y="0"/>
                  </a:cubicBezTo>
                  <a:lnTo>
                    <a:pt x="191239" y="11876"/>
                  </a:lnTo>
                  <a:cubicBezTo>
                    <a:pt x="151738" y="13488"/>
                    <a:pt x="148287" y="35794"/>
                    <a:pt x="119987" y="59377"/>
                  </a:cubicBezTo>
                  <a:cubicBezTo>
                    <a:pt x="109023" y="68514"/>
                    <a:pt x="95325" y="73991"/>
                    <a:pt x="84361" y="83128"/>
                  </a:cubicBezTo>
                  <a:cubicBezTo>
                    <a:pt x="71459" y="93879"/>
                    <a:pt x="9151" y="93024"/>
                    <a:pt x="1234" y="106878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6CA71BA-42D3-44A5-B79C-4C4AFAC728ED}"/>
                </a:ext>
              </a:extLst>
            </p:cNvPr>
            <p:cNvSpPr/>
            <p:nvPr/>
          </p:nvSpPr>
          <p:spPr>
            <a:xfrm>
              <a:off x="4362327" y="6237312"/>
              <a:ext cx="1361801" cy="368136"/>
            </a:xfrm>
            <a:custGeom>
              <a:avLst/>
              <a:gdLst>
                <a:gd name="connsiteX0" fmla="*/ 60754 w 1361801"/>
                <a:gd name="connsiteY0" fmla="*/ 60598 h 642488"/>
                <a:gd name="connsiteX1" fmla="*/ 1378 w 1361801"/>
                <a:gd name="connsiteY1" fmla="*/ 108099 h 642488"/>
                <a:gd name="connsiteX2" fmla="*/ 25128 w 1361801"/>
                <a:gd name="connsiteY2" fmla="*/ 286229 h 642488"/>
                <a:gd name="connsiteX3" fmla="*/ 48879 w 1361801"/>
                <a:gd name="connsiteY3" fmla="*/ 321855 h 642488"/>
                <a:gd name="connsiteX4" fmla="*/ 120131 w 1361801"/>
                <a:gd name="connsiteY4" fmla="*/ 393107 h 642488"/>
                <a:gd name="connsiteX5" fmla="*/ 203258 w 1361801"/>
                <a:gd name="connsiteY5" fmla="*/ 452483 h 642488"/>
                <a:gd name="connsiteX6" fmla="*/ 250759 w 1361801"/>
                <a:gd name="connsiteY6" fmla="*/ 488109 h 642488"/>
                <a:gd name="connsiteX7" fmla="*/ 381388 w 1361801"/>
                <a:gd name="connsiteY7" fmla="*/ 547486 h 642488"/>
                <a:gd name="connsiteX8" fmla="*/ 523892 w 1361801"/>
                <a:gd name="connsiteY8" fmla="*/ 583112 h 642488"/>
                <a:gd name="connsiteX9" fmla="*/ 618894 w 1361801"/>
                <a:gd name="connsiteY9" fmla="*/ 606863 h 642488"/>
                <a:gd name="connsiteX10" fmla="*/ 702022 w 1361801"/>
                <a:gd name="connsiteY10" fmla="*/ 630613 h 642488"/>
                <a:gd name="connsiteX11" fmla="*/ 773274 w 1361801"/>
                <a:gd name="connsiteY11" fmla="*/ 642488 h 642488"/>
                <a:gd name="connsiteX12" fmla="*/ 1117658 w 1361801"/>
                <a:gd name="connsiteY12" fmla="*/ 630613 h 642488"/>
                <a:gd name="connsiteX13" fmla="*/ 1165159 w 1361801"/>
                <a:gd name="connsiteY13" fmla="*/ 618738 h 642488"/>
                <a:gd name="connsiteX14" fmla="*/ 1283913 w 1361801"/>
                <a:gd name="connsiteY14" fmla="*/ 523735 h 642488"/>
                <a:gd name="connsiteX15" fmla="*/ 1331414 w 1361801"/>
                <a:gd name="connsiteY15" fmla="*/ 452483 h 642488"/>
                <a:gd name="connsiteX16" fmla="*/ 1343289 w 1361801"/>
                <a:gd name="connsiteY16" fmla="*/ 226852 h 642488"/>
                <a:gd name="connsiteX17" fmla="*/ 1307663 w 1361801"/>
                <a:gd name="connsiteY17" fmla="*/ 191226 h 642488"/>
                <a:gd name="connsiteX18" fmla="*/ 1236411 w 1361801"/>
                <a:gd name="connsiteY18" fmla="*/ 143725 h 642488"/>
                <a:gd name="connsiteX19" fmla="*/ 1200785 w 1361801"/>
                <a:gd name="connsiteY19" fmla="*/ 119974 h 642488"/>
                <a:gd name="connsiteX20" fmla="*/ 1153284 w 1361801"/>
                <a:gd name="connsiteY20" fmla="*/ 108099 h 642488"/>
                <a:gd name="connsiteX21" fmla="*/ 1117658 w 1361801"/>
                <a:gd name="connsiteY21" fmla="*/ 84348 h 642488"/>
                <a:gd name="connsiteX22" fmla="*/ 998905 w 1361801"/>
                <a:gd name="connsiteY22" fmla="*/ 48722 h 642488"/>
                <a:gd name="connsiteX23" fmla="*/ 690146 w 1361801"/>
                <a:gd name="connsiteY23" fmla="*/ 36847 h 642488"/>
                <a:gd name="connsiteX24" fmla="*/ 618894 w 1361801"/>
                <a:gd name="connsiteY24" fmla="*/ 24972 h 642488"/>
                <a:gd name="connsiteX25" fmla="*/ 559518 w 1361801"/>
                <a:gd name="connsiteY25" fmla="*/ 13096 h 642488"/>
                <a:gd name="connsiteX26" fmla="*/ 72630 w 1361801"/>
                <a:gd name="connsiteY26" fmla="*/ 1221 h 64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1801" h="642488">
                  <a:moveTo>
                    <a:pt x="60754" y="60598"/>
                  </a:moveTo>
                  <a:cubicBezTo>
                    <a:pt x="40962" y="76432"/>
                    <a:pt x="7525" y="83510"/>
                    <a:pt x="1378" y="108099"/>
                  </a:cubicBezTo>
                  <a:cubicBezTo>
                    <a:pt x="-3043" y="125783"/>
                    <a:pt x="2733" y="241438"/>
                    <a:pt x="25128" y="286229"/>
                  </a:cubicBezTo>
                  <a:cubicBezTo>
                    <a:pt x="31511" y="298995"/>
                    <a:pt x="39397" y="311188"/>
                    <a:pt x="48879" y="321855"/>
                  </a:cubicBezTo>
                  <a:cubicBezTo>
                    <a:pt x="71194" y="346959"/>
                    <a:pt x="96380" y="369356"/>
                    <a:pt x="120131" y="393107"/>
                  </a:cubicBezTo>
                  <a:cubicBezTo>
                    <a:pt x="188047" y="461023"/>
                    <a:pt x="119894" y="400381"/>
                    <a:pt x="203258" y="452483"/>
                  </a:cubicBezTo>
                  <a:cubicBezTo>
                    <a:pt x="220042" y="462973"/>
                    <a:pt x="233663" y="478136"/>
                    <a:pt x="250759" y="488109"/>
                  </a:cubicBezTo>
                  <a:cubicBezTo>
                    <a:pt x="287802" y="509718"/>
                    <a:pt x="336623" y="535549"/>
                    <a:pt x="381388" y="547486"/>
                  </a:cubicBezTo>
                  <a:cubicBezTo>
                    <a:pt x="428698" y="560102"/>
                    <a:pt x="476391" y="571237"/>
                    <a:pt x="523892" y="583112"/>
                  </a:cubicBezTo>
                  <a:lnTo>
                    <a:pt x="618894" y="606863"/>
                  </a:lnTo>
                  <a:cubicBezTo>
                    <a:pt x="652850" y="618181"/>
                    <a:pt x="664742" y="623157"/>
                    <a:pt x="702022" y="630613"/>
                  </a:cubicBezTo>
                  <a:cubicBezTo>
                    <a:pt x="725633" y="635335"/>
                    <a:pt x="749523" y="638530"/>
                    <a:pt x="773274" y="642488"/>
                  </a:cubicBezTo>
                  <a:cubicBezTo>
                    <a:pt x="888069" y="638530"/>
                    <a:pt x="1003005" y="637561"/>
                    <a:pt x="1117658" y="630613"/>
                  </a:cubicBezTo>
                  <a:cubicBezTo>
                    <a:pt x="1133949" y="629626"/>
                    <a:pt x="1149877" y="624469"/>
                    <a:pt x="1165159" y="618738"/>
                  </a:cubicBezTo>
                  <a:cubicBezTo>
                    <a:pt x="1214464" y="600249"/>
                    <a:pt x="1253722" y="569022"/>
                    <a:pt x="1283913" y="523735"/>
                  </a:cubicBezTo>
                  <a:lnTo>
                    <a:pt x="1331414" y="452483"/>
                  </a:lnTo>
                  <a:cubicBezTo>
                    <a:pt x="1362883" y="358079"/>
                    <a:pt x="1374822" y="352983"/>
                    <a:pt x="1343289" y="226852"/>
                  </a:cubicBezTo>
                  <a:cubicBezTo>
                    <a:pt x="1339216" y="210559"/>
                    <a:pt x="1320920" y="201537"/>
                    <a:pt x="1307663" y="191226"/>
                  </a:cubicBezTo>
                  <a:cubicBezTo>
                    <a:pt x="1285131" y="173701"/>
                    <a:pt x="1260162" y="159559"/>
                    <a:pt x="1236411" y="143725"/>
                  </a:cubicBezTo>
                  <a:cubicBezTo>
                    <a:pt x="1224536" y="135808"/>
                    <a:pt x="1214631" y="123436"/>
                    <a:pt x="1200785" y="119974"/>
                  </a:cubicBezTo>
                  <a:lnTo>
                    <a:pt x="1153284" y="108099"/>
                  </a:lnTo>
                  <a:cubicBezTo>
                    <a:pt x="1141409" y="100182"/>
                    <a:pt x="1130700" y="90145"/>
                    <a:pt x="1117658" y="84348"/>
                  </a:cubicBezTo>
                  <a:cubicBezTo>
                    <a:pt x="1109880" y="80891"/>
                    <a:pt x="1019220" y="50076"/>
                    <a:pt x="998905" y="48722"/>
                  </a:cubicBezTo>
                  <a:cubicBezTo>
                    <a:pt x="896137" y="41871"/>
                    <a:pt x="793066" y="40805"/>
                    <a:pt x="690146" y="36847"/>
                  </a:cubicBezTo>
                  <a:lnTo>
                    <a:pt x="618894" y="24972"/>
                  </a:lnTo>
                  <a:cubicBezTo>
                    <a:pt x="599036" y="21361"/>
                    <a:pt x="579602" y="15104"/>
                    <a:pt x="559518" y="13096"/>
                  </a:cubicBezTo>
                  <a:cubicBezTo>
                    <a:pt x="372312" y="-5625"/>
                    <a:pt x="278989" y="1221"/>
                    <a:pt x="72630" y="122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F4A4A85-A099-4B9A-8019-7A0E82CB06CA}"/>
                </a:ext>
              </a:extLst>
            </p:cNvPr>
            <p:cNvSpPr/>
            <p:nvPr/>
          </p:nvSpPr>
          <p:spPr>
            <a:xfrm>
              <a:off x="6938966" y="5064457"/>
              <a:ext cx="1161426" cy="308759"/>
            </a:xfrm>
            <a:custGeom>
              <a:avLst/>
              <a:gdLst>
                <a:gd name="connsiteX0" fmla="*/ 81004 w 1020334"/>
                <a:gd name="connsiteY0" fmla="*/ 59377 h 308759"/>
                <a:gd name="connsiteX1" fmla="*/ 92879 w 1020334"/>
                <a:gd name="connsiteY1" fmla="*/ 142504 h 308759"/>
                <a:gd name="connsiteX2" fmla="*/ 140380 w 1020334"/>
                <a:gd name="connsiteY2" fmla="*/ 178130 h 308759"/>
                <a:gd name="connsiteX3" fmla="*/ 247258 w 1020334"/>
                <a:gd name="connsiteY3" fmla="*/ 225631 h 308759"/>
                <a:gd name="connsiteX4" fmla="*/ 342261 w 1020334"/>
                <a:gd name="connsiteY4" fmla="*/ 249382 h 308759"/>
                <a:gd name="connsiteX5" fmla="*/ 413513 w 1020334"/>
                <a:gd name="connsiteY5" fmla="*/ 273133 h 308759"/>
                <a:gd name="connsiteX6" fmla="*/ 639144 w 1020334"/>
                <a:gd name="connsiteY6" fmla="*/ 308759 h 308759"/>
                <a:gd name="connsiteX7" fmla="*/ 924152 w 1020334"/>
                <a:gd name="connsiteY7" fmla="*/ 296883 h 308759"/>
                <a:gd name="connsiteX8" fmla="*/ 959778 w 1020334"/>
                <a:gd name="connsiteY8" fmla="*/ 285008 h 308759"/>
                <a:gd name="connsiteX9" fmla="*/ 995404 w 1020334"/>
                <a:gd name="connsiteY9" fmla="*/ 249382 h 308759"/>
                <a:gd name="connsiteX10" fmla="*/ 1019154 w 1020334"/>
                <a:gd name="connsiteY10" fmla="*/ 201881 h 308759"/>
                <a:gd name="connsiteX11" fmla="*/ 1007279 w 1020334"/>
                <a:gd name="connsiteY11" fmla="*/ 71252 h 308759"/>
                <a:gd name="connsiteX12" fmla="*/ 971653 w 1020334"/>
                <a:gd name="connsiteY12" fmla="*/ 47501 h 308759"/>
                <a:gd name="connsiteX13" fmla="*/ 900401 w 1020334"/>
                <a:gd name="connsiteY13" fmla="*/ 23751 h 308759"/>
                <a:gd name="connsiteX14" fmla="*/ 864775 w 1020334"/>
                <a:gd name="connsiteY14" fmla="*/ 11875 h 308759"/>
                <a:gd name="connsiteX15" fmla="*/ 532266 w 1020334"/>
                <a:gd name="connsiteY15" fmla="*/ 0 h 308759"/>
                <a:gd name="connsiteX16" fmla="*/ 140380 w 1020334"/>
                <a:gd name="connsiteY16" fmla="*/ 11875 h 308759"/>
                <a:gd name="connsiteX17" fmla="*/ 81004 w 1020334"/>
                <a:gd name="connsiteY17" fmla="*/ 59377 h 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20334" h="308759">
                  <a:moveTo>
                    <a:pt x="81004" y="59377"/>
                  </a:moveTo>
                  <a:cubicBezTo>
                    <a:pt x="73087" y="81148"/>
                    <a:pt x="80361" y="117469"/>
                    <a:pt x="92879" y="142504"/>
                  </a:cubicBezTo>
                  <a:cubicBezTo>
                    <a:pt x="101730" y="160207"/>
                    <a:pt x="124275" y="166626"/>
                    <a:pt x="140380" y="178130"/>
                  </a:cubicBezTo>
                  <a:cubicBezTo>
                    <a:pt x="189781" y="213417"/>
                    <a:pt x="174842" y="201492"/>
                    <a:pt x="247258" y="225631"/>
                  </a:cubicBezTo>
                  <a:cubicBezTo>
                    <a:pt x="355377" y="261671"/>
                    <a:pt x="184594" y="206382"/>
                    <a:pt x="342261" y="249382"/>
                  </a:cubicBezTo>
                  <a:cubicBezTo>
                    <a:pt x="366414" y="255969"/>
                    <a:pt x="388964" y="268223"/>
                    <a:pt x="413513" y="273133"/>
                  </a:cubicBezTo>
                  <a:cubicBezTo>
                    <a:pt x="567415" y="303913"/>
                    <a:pt x="492145" y="292425"/>
                    <a:pt x="639144" y="308759"/>
                  </a:cubicBezTo>
                  <a:cubicBezTo>
                    <a:pt x="734147" y="304800"/>
                    <a:pt x="829327" y="303907"/>
                    <a:pt x="924152" y="296883"/>
                  </a:cubicBezTo>
                  <a:cubicBezTo>
                    <a:pt x="936635" y="295958"/>
                    <a:pt x="949363" y="291952"/>
                    <a:pt x="959778" y="285008"/>
                  </a:cubicBezTo>
                  <a:cubicBezTo>
                    <a:pt x="973752" y="275692"/>
                    <a:pt x="983529" y="261257"/>
                    <a:pt x="995404" y="249382"/>
                  </a:cubicBezTo>
                  <a:cubicBezTo>
                    <a:pt x="1003321" y="233548"/>
                    <a:pt x="1017976" y="219544"/>
                    <a:pt x="1019154" y="201881"/>
                  </a:cubicBezTo>
                  <a:cubicBezTo>
                    <a:pt x="1022062" y="158255"/>
                    <a:pt x="1020137" y="113041"/>
                    <a:pt x="1007279" y="71252"/>
                  </a:cubicBezTo>
                  <a:cubicBezTo>
                    <a:pt x="1003082" y="57611"/>
                    <a:pt x="984695" y="53298"/>
                    <a:pt x="971653" y="47501"/>
                  </a:cubicBezTo>
                  <a:cubicBezTo>
                    <a:pt x="948775" y="37333"/>
                    <a:pt x="924152" y="31668"/>
                    <a:pt x="900401" y="23751"/>
                  </a:cubicBezTo>
                  <a:cubicBezTo>
                    <a:pt x="888526" y="19793"/>
                    <a:pt x="877285" y="12322"/>
                    <a:pt x="864775" y="11875"/>
                  </a:cubicBezTo>
                  <a:lnTo>
                    <a:pt x="532266" y="0"/>
                  </a:lnTo>
                  <a:cubicBezTo>
                    <a:pt x="401637" y="3958"/>
                    <a:pt x="270867" y="4626"/>
                    <a:pt x="140380" y="11875"/>
                  </a:cubicBezTo>
                  <a:cubicBezTo>
                    <a:pt x="-140983" y="27506"/>
                    <a:pt x="88921" y="37606"/>
                    <a:pt x="81004" y="593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DBD0F47-9DAE-46AB-8480-80D9195D76D9}"/>
                </a:ext>
              </a:extLst>
            </p:cNvPr>
            <p:cNvSpPr/>
            <p:nvPr/>
          </p:nvSpPr>
          <p:spPr>
            <a:xfrm>
              <a:off x="7042893" y="6216585"/>
              <a:ext cx="985491" cy="308759"/>
            </a:xfrm>
            <a:custGeom>
              <a:avLst/>
              <a:gdLst>
                <a:gd name="connsiteX0" fmla="*/ 11219 w 985491"/>
                <a:gd name="connsiteY0" fmla="*/ 47502 h 308759"/>
                <a:gd name="connsiteX1" fmla="*/ 11219 w 985491"/>
                <a:gd name="connsiteY1" fmla="*/ 154380 h 308759"/>
                <a:gd name="connsiteX2" fmla="*/ 23094 w 985491"/>
                <a:gd name="connsiteY2" fmla="*/ 190005 h 308759"/>
                <a:gd name="connsiteX3" fmla="*/ 58720 w 985491"/>
                <a:gd name="connsiteY3" fmla="*/ 213756 h 308759"/>
                <a:gd name="connsiteX4" fmla="*/ 82471 w 985491"/>
                <a:gd name="connsiteY4" fmla="*/ 249382 h 308759"/>
                <a:gd name="connsiteX5" fmla="*/ 153723 w 985491"/>
                <a:gd name="connsiteY5" fmla="*/ 273133 h 308759"/>
                <a:gd name="connsiteX6" fmla="*/ 236850 w 985491"/>
                <a:gd name="connsiteY6" fmla="*/ 308759 h 308759"/>
                <a:gd name="connsiteX7" fmla="*/ 866242 w 985491"/>
                <a:gd name="connsiteY7" fmla="*/ 296883 h 308759"/>
                <a:gd name="connsiteX8" fmla="*/ 937494 w 985491"/>
                <a:gd name="connsiteY8" fmla="*/ 261257 h 308759"/>
                <a:gd name="connsiteX9" fmla="*/ 973120 w 985491"/>
                <a:gd name="connsiteY9" fmla="*/ 213756 h 308759"/>
                <a:gd name="connsiteX10" fmla="*/ 984996 w 985491"/>
                <a:gd name="connsiteY10" fmla="*/ 178130 h 308759"/>
                <a:gd name="connsiteX11" fmla="*/ 973120 w 985491"/>
                <a:gd name="connsiteY11" fmla="*/ 83128 h 308759"/>
                <a:gd name="connsiteX12" fmla="*/ 901868 w 985491"/>
                <a:gd name="connsiteY12" fmla="*/ 35626 h 308759"/>
                <a:gd name="connsiteX13" fmla="*/ 783115 w 985491"/>
                <a:gd name="connsiteY13" fmla="*/ 0 h 308759"/>
                <a:gd name="connsiteX14" fmla="*/ 118097 w 985491"/>
                <a:gd name="connsiteY14" fmla="*/ 11876 h 308759"/>
                <a:gd name="connsiteX15" fmla="*/ 82471 w 985491"/>
                <a:gd name="connsiteY15" fmla="*/ 23751 h 308759"/>
                <a:gd name="connsiteX16" fmla="*/ 11219 w 985491"/>
                <a:gd name="connsiteY16" fmla="*/ 47502 h 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5491" h="308759">
                  <a:moveTo>
                    <a:pt x="11219" y="47502"/>
                  </a:moveTo>
                  <a:cubicBezTo>
                    <a:pt x="-656" y="69274"/>
                    <a:pt x="-6538" y="92230"/>
                    <a:pt x="11219" y="154380"/>
                  </a:cubicBezTo>
                  <a:cubicBezTo>
                    <a:pt x="14658" y="166416"/>
                    <a:pt x="15274" y="180231"/>
                    <a:pt x="23094" y="190005"/>
                  </a:cubicBezTo>
                  <a:cubicBezTo>
                    <a:pt x="32010" y="201150"/>
                    <a:pt x="46845" y="205839"/>
                    <a:pt x="58720" y="213756"/>
                  </a:cubicBezTo>
                  <a:cubicBezTo>
                    <a:pt x="66637" y="225631"/>
                    <a:pt x="70368" y="241818"/>
                    <a:pt x="82471" y="249382"/>
                  </a:cubicBezTo>
                  <a:cubicBezTo>
                    <a:pt x="103701" y="262651"/>
                    <a:pt x="129972" y="265216"/>
                    <a:pt x="153723" y="273133"/>
                  </a:cubicBezTo>
                  <a:cubicBezTo>
                    <a:pt x="206146" y="290607"/>
                    <a:pt x="178149" y="279408"/>
                    <a:pt x="236850" y="308759"/>
                  </a:cubicBezTo>
                  <a:lnTo>
                    <a:pt x="866242" y="296883"/>
                  </a:lnTo>
                  <a:cubicBezTo>
                    <a:pt x="886276" y="296168"/>
                    <a:pt x="924669" y="274082"/>
                    <a:pt x="937494" y="261257"/>
                  </a:cubicBezTo>
                  <a:cubicBezTo>
                    <a:pt x="951489" y="247262"/>
                    <a:pt x="961245" y="229590"/>
                    <a:pt x="973120" y="213756"/>
                  </a:cubicBezTo>
                  <a:cubicBezTo>
                    <a:pt x="977079" y="201881"/>
                    <a:pt x="984996" y="190648"/>
                    <a:pt x="984996" y="178130"/>
                  </a:cubicBezTo>
                  <a:cubicBezTo>
                    <a:pt x="984996" y="146216"/>
                    <a:pt x="989201" y="110694"/>
                    <a:pt x="973120" y="83128"/>
                  </a:cubicBezTo>
                  <a:cubicBezTo>
                    <a:pt x="958737" y="58472"/>
                    <a:pt x="925619" y="51460"/>
                    <a:pt x="901868" y="35626"/>
                  </a:cubicBezTo>
                  <a:cubicBezTo>
                    <a:pt x="842955" y="-3650"/>
                    <a:pt x="880367" y="13894"/>
                    <a:pt x="783115" y="0"/>
                  </a:cubicBezTo>
                  <a:lnTo>
                    <a:pt x="118097" y="11876"/>
                  </a:lnTo>
                  <a:cubicBezTo>
                    <a:pt x="105587" y="12300"/>
                    <a:pt x="94691" y="21036"/>
                    <a:pt x="82471" y="23751"/>
                  </a:cubicBezTo>
                  <a:cubicBezTo>
                    <a:pt x="58966" y="28974"/>
                    <a:pt x="23094" y="25730"/>
                    <a:pt x="11219" y="4750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云形 5">
            <a:extLst>
              <a:ext uri="{FF2B5EF4-FFF2-40B4-BE49-F238E27FC236}">
                <a16:creationId xmlns:a16="http://schemas.microsoft.com/office/drawing/2014/main" id="{6DA7FD59-6890-4CF9-B35A-7756C527AB38}"/>
              </a:ext>
            </a:extLst>
          </p:cNvPr>
          <p:cNvSpPr/>
          <p:nvPr/>
        </p:nvSpPr>
        <p:spPr>
          <a:xfrm>
            <a:off x="1943057" y="3741747"/>
            <a:ext cx="5581272" cy="128752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FOV-aware FEC achieves significant performance gain!</a:t>
            </a:r>
            <a:endParaRPr lang="zh-CN" altLang="en-US" sz="2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7853319-A200-4077-ABC5-380DCAD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D85C-0FEA-4686-BD95-B338591E1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2522"/>
                <a:ext cx="9100820" cy="52728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Given </a:t>
                </a:r>
                <a:r>
                  <a:rPr lang="en-US" altLang="zh-C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limited bandwidth and high packet loss rate</a:t>
                </a:r>
                <a:r>
                  <a:rPr lang="en-US" altLang="zh-CN" sz="2000" b="1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our goal is to minimize the total loss of video </a:t>
                </a:r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users actually watch after FEC recovery </a:t>
                </a:r>
              </a:p>
              <a:p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Every region in any frame as 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an FEC block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, </a:t>
                </a:r>
              </a:p>
              <a:p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Given the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 m-</a:t>
                </a:r>
                <a:r>
                  <a:rPr lang="en-US" altLang="zh-CN" sz="2300" dirty="0" err="1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th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frame, </a:t>
                </a:r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    region,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 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FEC redundancy of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which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300" dirty="0">
                  <a:latin typeface="Segoe UI" panose="020B0502040204020203" pitchFamily="34" charset="0"/>
                  <a:ea typeface="+mj-ea"/>
                  <a:cs typeface="Segoe UI" panose="020B0502040204020203" pitchFamily="34" charset="0"/>
                </a:endParaRPr>
              </a:p>
              <a:p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Compute the redundancy </a:t>
                </a:r>
                <a:r>
                  <a:rPr lang="en-US" altLang="zh-CN" sz="2300" dirty="0"/>
                  <a:t> 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threshold</a:t>
                </a:r>
                <a:r>
                  <a:rPr lang="en-US" altLang="zh-CN" sz="2300" dirty="0"/>
                  <a:t>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value 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T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, according to estimated packet loss rate and overdue loss rate</a:t>
                </a:r>
              </a:p>
              <a:p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Upon determining the redundancy </a:t>
                </a:r>
                <a:r>
                  <a:rPr lang="en-US" altLang="zh-CN" sz="2300" dirty="0"/>
                  <a:t> </a:t>
                </a:r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threshold</a:t>
                </a:r>
                <a:r>
                  <a:rPr lang="en-US" altLang="zh-CN" sz="2300" dirty="0"/>
                  <a:t> </a:t>
                </a:r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 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r>
                  <a:rPr lang="en-US" altLang="zh-CN" sz="23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 data is thought to be </a:t>
                </a:r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recovered completely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3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zh-CN" altLang="en-US" sz="2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300" dirty="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 is not less than </a:t>
                </a:r>
                <a:r>
                  <a:rPr lang="en-US" altLang="zh-CN" sz="2300" dirty="0">
                    <a:solidFill>
                      <a:srgbClr val="00B050"/>
                    </a:solidFill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endParaRPr lang="en-US" altLang="zh-CN" sz="1800" b="1" dirty="0">
                  <a:solidFill>
                    <a:srgbClr val="FF0000"/>
                  </a:solidFill>
                  <a:latin typeface="Segoe UI"/>
                  <a:ea typeface="+mj-ea"/>
                  <a:cs typeface="Segoe UI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Segoe UI"/>
                  <a:ea typeface="+mj-ea"/>
                  <a:cs typeface="Segoe U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D85C-0FEA-4686-BD95-B338591E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2522"/>
                <a:ext cx="9100820" cy="5272820"/>
              </a:xfrm>
              <a:blipFill>
                <a:blip r:embed="rId4"/>
                <a:stretch>
                  <a:fillRect l="-804" t="-809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10876" y="188640"/>
            <a:ext cx="6941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Adjust FEC redundancy</a:t>
            </a:r>
            <a:endParaRPr lang="en-US" sz="3200" b="1" dirty="0">
              <a:solidFill>
                <a:schemeClr val="bg1"/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8" name="Equation" r:id="rId5" imgW="368140" imgH="393529" progId="Equation.DSMT4">
                  <p:embed/>
                </p:oleObj>
              </mc:Choice>
              <mc:Fallback>
                <p:oleObj name="Equation" r:id="rId5" imgW="36814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C12D7F-D6AD-4F8B-A570-1BE81CE8D88E}"/>
                  </a:ext>
                </a:extLst>
              </p:cNvPr>
              <p:cNvSpPr/>
              <p:nvPr/>
            </p:nvSpPr>
            <p:spPr>
              <a:xfrm>
                <a:off x="3419872" y="2823319"/>
                <a:ext cx="9361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C12D7F-D6AD-4F8B-A570-1BE81CE8D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823319"/>
                <a:ext cx="9361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C119C-E547-420E-9171-2572C3D1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1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521"/>
            <a:ext cx="9100820" cy="541683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Segoe UI"/>
                <a:ea typeface="+mj-ea"/>
                <a:cs typeface="Segoe UI"/>
              </a:rPr>
              <a:t>360°video is spatially split into 3 regions, FOV region, cushion region and outmost region</a:t>
            </a:r>
          </a:p>
          <a:p>
            <a:pPr marL="0" indent="0">
              <a:buNone/>
            </a:pPr>
            <a:endParaRPr lang="en-US" altLang="zh-CN" sz="1800" b="1" dirty="0">
              <a:latin typeface="Segoe UI"/>
              <a:ea typeface="+mj-ea"/>
              <a:cs typeface="Segoe UI"/>
            </a:endParaRPr>
          </a:p>
          <a:p>
            <a:r>
              <a:rPr lang="en-US" altLang="zh-CN" sz="2000" dirty="0">
                <a:latin typeface="Segoe UI"/>
                <a:ea typeface="+mj-ea"/>
                <a:cs typeface="Segoe UI"/>
              </a:rPr>
              <a:t>Firstly</a:t>
            </a:r>
            <a:r>
              <a:rPr lang="en-US" altLang="zh-CN" sz="2000" b="1" dirty="0">
                <a:latin typeface="Segoe UI"/>
                <a:ea typeface="+mj-ea"/>
                <a:cs typeface="Segoe UI"/>
              </a:rPr>
              <a:t>, </a:t>
            </a:r>
            <a:r>
              <a:rPr lang="en-US" altLang="zh-CN" sz="2000" b="1" dirty="0">
                <a:latin typeface="Segoe UI"/>
                <a:cs typeface="Segoe UI"/>
              </a:rPr>
              <a:t>removing original data size from </a:t>
            </a:r>
            <a:r>
              <a:rPr lang="en-US" altLang="zh-CN" sz="2000" dirty="0">
                <a:latin typeface="Segoe UI"/>
                <a:ea typeface="+mj-ea"/>
                <a:cs typeface="Segoe UI"/>
              </a:rPr>
              <a:t>the </a:t>
            </a:r>
            <a:r>
              <a:rPr lang="en-US" altLang="zh-CN" sz="2000" dirty="0">
                <a:latin typeface="Segoe UI"/>
                <a:cs typeface="Segoe UI"/>
              </a:rPr>
              <a:t>available </a:t>
            </a:r>
            <a:r>
              <a:rPr lang="en-US" altLang="zh-CN" sz="2000" b="1" dirty="0">
                <a:latin typeface="Segoe UI"/>
                <a:cs typeface="Segoe UI"/>
              </a:rPr>
              <a:t>sending rate, the remaining bandwidth is </a:t>
            </a:r>
            <a:r>
              <a:rPr lang="en-US" altLang="zh-CN" sz="2000" b="1" dirty="0">
                <a:latin typeface="Segoe UI"/>
                <a:ea typeface="+mj-ea"/>
                <a:cs typeface="Segoe UI"/>
              </a:rPr>
              <a:t>budget of redundancy packet for a GOP</a:t>
            </a:r>
          </a:p>
          <a:p>
            <a:r>
              <a:rPr lang="en-US" altLang="zh-CN" sz="2000" dirty="0">
                <a:latin typeface="Segoe UI"/>
                <a:ea typeface="+mj-ea"/>
                <a:cs typeface="Segoe UI"/>
              </a:rPr>
              <a:t>Then, allocate them into every region, </a:t>
            </a:r>
            <a:r>
              <a:rPr lang="en-US" altLang="zh-CN" sz="2000" b="1" dirty="0">
                <a:latin typeface="Segoe UI"/>
                <a:ea typeface="+mj-ea"/>
                <a:cs typeface="Segoe UI"/>
              </a:rPr>
              <a:t>from FOV, through cushion, to outmost region, </a:t>
            </a:r>
            <a:r>
              <a:rPr lang="en-US" altLang="zh-CN" sz="2000" dirty="0">
                <a:latin typeface="Segoe UI"/>
                <a:ea typeface="+mj-ea"/>
                <a:cs typeface="Segoe UI"/>
              </a:rPr>
              <a:t>in order</a:t>
            </a:r>
            <a:r>
              <a:rPr lang="en-US" altLang="zh-CN" sz="2000" b="1" dirty="0">
                <a:latin typeface="Segoe UI"/>
                <a:ea typeface="+mj-ea"/>
                <a:cs typeface="Segoe UI"/>
              </a:rPr>
              <a:t>. </a:t>
            </a:r>
          </a:p>
          <a:p>
            <a:pPr marL="0" indent="0">
              <a:buNone/>
            </a:pPr>
            <a:endParaRPr lang="en-US" altLang="zh-CN" sz="1800" dirty="0">
              <a:latin typeface="Segoe UI"/>
              <a:ea typeface="+mj-ea"/>
              <a:cs typeface="Segoe UI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1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2936756" y="46283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2936756" y="42682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2542302" y="4082568"/>
            <a:ext cx="454998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2936756" y="49397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2936756" y="52997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2935221" y="56597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3166255" y="46282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3166255" y="42682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3166255" y="493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3166255" y="529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3164720" y="565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3394219" y="46282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3394219" y="42682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3394219" y="493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3394219" y="529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3392684" y="565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3623718" y="462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3623718" y="42681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3623718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3623718" y="529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3622183" y="565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4389194" y="46282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4389194" y="42682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4389194" y="493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4389194" y="529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4387659" y="56597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4618693" y="462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4618693" y="42681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4618693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4618693" y="529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4617158" y="565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4846657" y="462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4846657" y="42681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4846657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4846657" y="529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4845122" y="565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076156" y="462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076156" y="426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076156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076156" y="529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074621" y="565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5916272" y="46130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5916272" y="42460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5916272" y="49245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5916272" y="52845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5914737" y="56445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6145771" y="46130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6145771" y="42460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6145771" y="492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6145771" y="528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6144236" y="564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6373735" y="46130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6373735" y="42460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6373735" y="492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6373735" y="528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6372200" y="564446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6603234" y="461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6603234" y="42459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6603234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6603234" y="528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6601699" y="564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2935221" y="54989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3164720" y="549891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3392684" y="549891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3622183" y="549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4387659" y="549891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4617158" y="549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4845122" y="549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074621" y="549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5914737" y="548371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6144236" y="548367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6372200" y="548367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6601699" y="548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2935221" y="51288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3164720" y="512884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3392684" y="512884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3622183" y="512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4387659" y="512884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4617158" y="512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4845122" y="512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074621" y="512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5914737" y="511364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6144236" y="511360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6372200" y="511360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6601699" y="511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2935221" y="47976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3164720" y="479763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3392684" y="479763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3622183" y="479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4387659" y="479763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4617158" y="479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4845122" y="479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074621" y="479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5914737" y="478243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6144236" y="478239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6372200" y="478239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6601699" y="478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2935221" y="444258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3164720" y="444254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3392684" y="444254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3622183" y="444250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4387659" y="444254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4617158" y="444250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4845122" y="444250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074621" y="444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5914737" y="44203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6144236" y="44203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6372200" y="44203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6601699" y="44202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2936756" y="39219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3166255" y="39218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3394219" y="39218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3623718" y="392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4389194" y="39218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4618693" y="392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4846657" y="392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076156" y="392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5916272" y="389971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6145771" y="389967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6373735" y="389967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6603234" y="389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2935221" y="40962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3164720" y="40962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3392684" y="40962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3622183" y="40961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4387659" y="40962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4617158" y="40961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4845122" y="40961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074621" y="409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5914737" y="40740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6144236" y="40739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6372200" y="40739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6601699" y="407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831675" y="552798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2384937" y="558611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2935221" y="595102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FOV region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4340298" y="595102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Cushion region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5906726" y="593803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Outmost region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2648878" y="4574109"/>
            <a:ext cx="4392487" cy="22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106439" y="3932774"/>
            <a:ext cx="10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051720" y="4058983"/>
            <a:ext cx="337920" cy="9009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D4DE2-307D-4EBA-9395-0637DC6B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9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75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3181728" y="3353876"/>
            <a:ext cx="4846656" cy="5427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378859" y="3860968"/>
            <a:ext cx="45266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949445" y="3212694"/>
            <a:ext cx="103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843808" y="3361733"/>
            <a:ext cx="337920" cy="9283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54040-6290-4440-8F3E-B1182F37187D}"/>
              </a:ext>
            </a:extLst>
          </p:cNvPr>
          <p:cNvSpPr/>
          <p:nvPr/>
        </p:nvSpPr>
        <p:spPr>
          <a:xfrm>
            <a:off x="971600" y="1948191"/>
            <a:ext cx="1800200" cy="779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E22FA2B-1C5B-42C0-9915-39E923E9D8F6}"/>
              </a:ext>
            </a:extLst>
          </p:cNvPr>
          <p:cNvSpPr/>
          <p:nvPr/>
        </p:nvSpPr>
        <p:spPr>
          <a:xfrm>
            <a:off x="1384412" y="2405741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4730AB74-3905-4456-BB8A-90EA5643407C}"/>
              </a:ext>
            </a:extLst>
          </p:cNvPr>
          <p:cNvSpPr/>
          <p:nvPr/>
        </p:nvSpPr>
        <p:spPr>
          <a:xfrm>
            <a:off x="1320210" y="222506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31FB98DD-DD9D-4E27-B944-3EFAE4D8EF81}"/>
              </a:ext>
            </a:extLst>
          </p:cNvPr>
          <p:cNvSpPr/>
          <p:nvPr/>
        </p:nvSpPr>
        <p:spPr>
          <a:xfrm>
            <a:off x="1276400" y="2354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B72C8768-75B2-4B58-9613-9CF65366969A}"/>
              </a:ext>
            </a:extLst>
          </p:cNvPr>
          <p:cNvSpPr/>
          <p:nvPr/>
        </p:nvSpPr>
        <p:spPr>
          <a:xfrm>
            <a:off x="1428800" y="25072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2110AA5F-4C12-4E9B-A543-4C882A3F8E43}"/>
              </a:ext>
            </a:extLst>
          </p:cNvPr>
          <p:cNvSpPr/>
          <p:nvPr/>
        </p:nvSpPr>
        <p:spPr>
          <a:xfrm>
            <a:off x="1581200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245F247B-ACCA-4F2F-B188-DA2D6041F361}"/>
              </a:ext>
            </a:extLst>
          </p:cNvPr>
          <p:cNvSpPr/>
          <p:nvPr/>
        </p:nvSpPr>
        <p:spPr>
          <a:xfrm>
            <a:off x="1475656" y="233812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BD310AAF-9B23-4EDF-A13B-DDC83C6FA01E}"/>
              </a:ext>
            </a:extLst>
          </p:cNvPr>
          <p:cNvSpPr/>
          <p:nvPr/>
        </p:nvSpPr>
        <p:spPr>
          <a:xfrm>
            <a:off x="1619672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606E4EF6-3627-4A63-A2C6-ABB04CD7AC73}"/>
              </a:ext>
            </a:extLst>
          </p:cNvPr>
          <p:cNvSpPr/>
          <p:nvPr/>
        </p:nvSpPr>
        <p:spPr>
          <a:xfrm>
            <a:off x="1907704" y="242088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9D1008F7-EA08-4158-8BA3-55912E6B5EB9}"/>
              </a:ext>
            </a:extLst>
          </p:cNvPr>
          <p:cNvSpPr/>
          <p:nvPr/>
        </p:nvSpPr>
        <p:spPr>
          <a:xfrm>
            <a:off x="1564668" y="235061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流程图: 接点 187">
            <a:extLst>
              <a:ext uri="{FF2B5EF4-FFF2-40B4-BE49-F238E27FC236}">
                <a16:creationId xmlns:a16="http://schemas.microsoft.com/office/drawing/2014/main" id="{EC2E42DC-11A8-464A-A4C1-75B988D84F3E}"/>
              </a:ext>
            </a:extLst>
          </p:cNvPr>
          <p:cNvSpPr/>
          <p:nvPr/>
        </p:nvSpPr>
        <p:spPr>
          <a:xfrm>
            <a:off x="1971750" y="221895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流程图: 接点 188">
            <a:extLst>
              <a:ext uri="{FF2B5EF4-FFF2-40B4-BE49-F238E27FC236}">
                <a16:creationId xmlns:a16="http://schemas.microsoft.com/office/drawing/2014/main" id="{A39C7A14-8026-4D84-AC08-180042DD7721}"/>
              </a:ext>
            </a:extLst>
          </p:cNvPr>
          <p:cNvSpPr/>
          <p:nvPr/>
        </p:nvSpPr>
        <p:spPr>
          <a:xfrm>
            <a:off x="1763688" y="2276872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流程图: 接点 189">
            <a:extLst>
              <a:ext uri="{FF2B5EF4-FFF2-40B4-BE49-F238E27FC236}">
                <a16:creationId xmlns:a16="http://schemas.microsoft.com/office/drawing/2014/main" id="{D2758BC2-E160-42AC-A33C-228C570BB865}"/>
              </a:ext>
            </a:extLst>
          </p:cNvPr>
          <p:cNvSpPr/>
          <p:nvPr/>
        </p:nvSpPr>
        <p:spPr>
          <a:xfrm>
            <a:off x="1464226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1517FE4F-A16F-4A6A-962D-FDAFB13E1108}"/>
              </a:ext>
            </a:extLst>
          </p:cNvPr>
          <p:cNvSpPr/>
          <p:nvPr/>
        </p:nvSpPr>
        <p:spPr>
          <a:xfrm>
            <a:off x="1691680" y="234888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流程图: 接点 191">
            <a:extLst>
              <a:ext uri="{FF2B5EF4-FFF2-40B4-BE49-F238E27FC236}">
                <a16:creationId xmlns:a16="http://schemas.microsoft.com/office/drawing/2014/main" id="{341F287E-70BA-4EF9-B4F2-0B42D45B037C}"/>
              </a:ext>
            </a:extLst>
          </p:cNvPr>
          <p:cNvSpPr/>
          <p:nvPr/>
        </p:nvSpPr>
        <p:spPr>
          <a:xfrm>
            <a:off x="1763688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A9F0973-EEF4-40E9-94C1-F5F1F1475421}"/>
              </a:ext>
            </a:extLst>
          </p:cNvPr>
          <p:cNvSpPr/>
          <p:nvPr/>
        </p:nvSpPr>
        <p:spPr>
          <a:xfrm>
            <a:off x="1691680" y="213285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E733D273-9629-4213-8CDD-24B2A9041525}"/>
              </a:ext>
            </a:extLst>
          </p:cNvPr>
          <p:cNvSpPr/>
          <p:nvPr/>
        </p:nvSpPr>
        <p:spPr>
          <a:xfrm>
            <a:off x="1979712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流程图: 接点 194">
            <a:extLst>
              <a:ext uri="{FF2B5EF4-FFF2-40B4-BE49-F238E27FC236}">
                <a16:creationId xmlns:a16="http://schemas.microsoft.com/office/drawing/2014/main" id="{FCA3C614-A6D2-4DAB-B930-0ABA4E6FEE14}"/>
              </a:ext>
            </a:extLst>
          </p:cNvPr>
          <p:cNvSpPr/>
          <p:nvPr/>
        </p:nvSpPr>
        <p:spPr>
          <a:xfrm>
            <a:off x="2267744" y="242088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流程图: 接点 195">
            <a:extLst>
              <a:ext uri="{FF2B5EF4-FFF2-40B4-BE49-F238E27FC236}">
                <a16:creationId xmlns:a16="http://schemas.microsoft.com/office/drawing/2014/main" id="{822386AD-82D7-4A27-A8A2-690B8C5F8EB2}"/>
              </a:ext>
            </a:extLst>
          </p:cNvPr>
          <p:cNvSpPr/>
          <p:nvPr/>
        </p:nvSpPr>
        <p:spPr>
          <a:xfrm>
            <a:off x="2331790" y="221895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流程图: 接点 196">
            <a:extLst>
              <a:ext uri="{FF2B5EF4-FFF2-40B4-BE49-F238E27FC236}">
                <a16:creationId xmlns:a16="http://schemas.microsoft.com/office/drawing/2014/main" id="{A84A22E2-8863-4917-A813-340AC6C88E65}"/>
              </a:ext>
            </a:extLst>
          </p:cNvPr>
          <p:cNvSpPr/>
          <p:nvPr/>
        </p:nvSpPr>
        <p:spPr>
          <a:xfrm>
            <a:off x="2123728" y="2276872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流程图: 接点 197">
            <a:extLst>
              <a:ext uri="{FF2B5EF4-FFF2-40B4-BE49-F238E27FC236}">
                <a16:creationId xmlns:a16="http://schemas.microsoft.com/office/drawing/2014/main" id="{4B7C5128-3A38-499D-ADD8-D2BE0179388B}"/>
              </a:ext>
            </a:extLst>
          </p:cNvPr>
          <p:cNvSpPr/>
          <p:nvPr/>
        </p:nvSpPr>
        <p:spPr>
          <a:xfrm>
            <a:off x="2051720" y="234888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流程图: 接点 198">
            <a:extLst>
              <a:ext uri="{FF2B5EF4-FFF2-40B4-BE49-F238E27FC236}">
                <a16:creationId xmlns:a16="http://schemas.microsoft.com/office/drawing/2014/main" id="{95554664-9BD0-4CC7-B4A6-2FCFE6A5D83F}"/>
              </a:ext>
            </a:extLst>
          </p:cNvPr>
          <p:cNvSpPr/>
          <p:nvPr/>
        </p:nvSpPr>
        <p:spPr>
          <a:xfrm>
            <a:off x="2123728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接点 199">
            <a:extLst>
              <a:ext uri="{FF2B5EF4-FFF2-40B4-BE49-F238E27FC236}">
                <a16:creationId xmlns:a16="http://schemas.microsoft.com/office/drawing/2014/main" id="{75048319-636F-48DE-A238-605E713B4FA1}"/>
              </a:ext>
            </a:extLst>
          </p:cNvPr>
          <p:cNvSpPr/>
          <p:nvPr/>
        </p:nvSpPr>
        <p:spPr>
          <a:xfrm>
            <a:off x="2051720" y="213285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251520" y="1144669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redundancy packets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闪电形 200">
            <a:extLst>
              <a:ext uri="{FF2B5EF4-FFF2-40B4-BE49-F238E27FC236}">
                <a16:creationId xmlns:a16="http://schemas.microsoft.com/office/drawing/2014/main" id="{E8493366-DF6B-4C9B-9A50-E9505D43ABDF}"/>
              </a:ext>
            </a:extLst>
          </p:cNvPr>
          <p:cNvSpPr/>
          <p:nvPr/>
        </p:nvSpPr>
        <p:spPr>
          <a:xfrm>
            <a:off x="1276400" y="1588152"/>
            <a:ext cx="415280" cy="3412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661845-2DAE-4C45-9AA6-EFD71D0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65 -0.00047 0.00747 -0.0007 0.01112 -0.00162 C 0.01372 -0.00232 0.01615 -0.00371 0.01858 -0.00486 L 0.0224 -0.00648 C 0.03247 -0.00602 0.04237 -0.00579 0.05244 -0.00486 C 0.05417 -0.00486 0.05573 -0.00371 0.05747 -0.00324 C 0.05938 -0.00255 0.06164 -0.00232 0.06372 -0.00162 C 0.06615 -0.0007 0.06858 0.00069 0.07119 0.00185 C 0.0724 0.00231 0.07362 0.00301 0.07483 0.00347 L 0.07987 0.00509 L 0.08994 0.01852 C 0.09115 0.02014 0.09185 0.02291 0.09358 0.02338 C 0.09723 0.0243 0.10139 0.02523 0.10487 0.02685 C 0.10747 0.02778 0.1099 0.02916 0.11233 0.03009 C 0.11667 0.03171 0.12431 0.03449 0.12865 0.0368 L 0.1349 0.04004 C 0.13924 0.04583 0.1382 0.04514 0.14358 0.05 C 0.14601 0.05231 0.14827 0.05555 0.15105 0.05671 L 0.15487 0.05833 C 0.15573 0.06018 0.15625 0.06227 0.1573 0.06342 C 0.15834 0.06458 0.16025 0.06389 0.16112 0.06504 C 0.16407 0.06921 0.16389 0.07963 0.16858 0.08171 C 0.17379 0.08403 0.17119 0.0824 0.17605 0.0868 C 0.1783 0.0956 0.17657 0.09028 0.1823 0.10185 L 0.18733 0.1118 C 0.1882 0.11342 0.18855 0.11574 0.18976 0.11666 L 0.19358 0.12014 C 0.19601 0.12963 0.19306 0.12083 0.19862 0.13009 C 0.20903 0.14791 0.19879 0.13379 0.2073 0.14514 C 0.20816 0.14791 0.20851 0.15092 0.2099 0.15347 C 0.21077 0.15509 0.21268 0.15509 0.21355 0.15671 C 0.21441 0.1581 0.21424 0.16018 0.21476 0.1618 C 0.2158 0.16412 0.21737 0.1662 0.21858 0.16852 C 0.22014 0.17453 0.21858 0.17338 0.2224 0.17338 " pathEditMode="relative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65 -0.00047 0.00747 -0.0007 0.01112 -0.00162 C 0.01372 -0.00232 0.01615 -0.00371 0.01858 -0.00486 L 0.0224 -0.00648 C 0.03247 -0.00602 0.04237 -0.00579 0.05244 -0.00486 C 0.05417 -0.00486 0.05573 -0.00371 0.05747 -0.00324 C 0.05938 -0.00255 0.06164 -0.00232 0.06372 -0.00162 C 0.06615 -0.0007 0.06858 0.00069 0.07119 0.00185 C 0.0724 0.00231 0.07362 0.00301 0.07483 0.00347 L 0.07987 0.00509 L 0.08994 0.01852 C 0.09115 0.02014 0.09185 0.02291 0.09358 0.02338 C 0.09723 0.0243 0.10139 0.02523 0.10487 0.02685 C 0.10747 0.02778 0.1099 0.02916 0.11233 0.03009 C 0.11667 0.03171 0.12431 0.03449 0.12865 0.0368 L 0.1349 0.04004 C 0.13924 0.04583 0.1382 0.04514 0.14358 0.05 C 0.14601 0.05231 0.14827 0.05555 0.15105 0.05671 L 0.15487 0.05833 C 0.15573 0.06018 0.15625 0.06227 0.1573 0.06342 C 0.15834 0.06458 0.16025 0.06389 0.16112 0.06504 C 0.16407 0.06921 0.16389 0.07963 0.16858 0.08171 C 0.17379 0.08403 0.17119 0.0824 0.17605 0.0868 C 0.1783 0.0956 0.17657 0.09028 0.1823 0.10185 L 0.18733 0.1118 C 0.1882 0.11342 0.18855 0.11574 0.18976 0.11666 L 0.19358 0.12014 C 0.19601 0.12963 0.19306 0.12083 0.19862 0.13009 C 0.20903 0.14791 0.19879 0.13379 0.2073 0.14514 C 0.20816 0.14791 0.20851 0.15092 0.2099 0.15347 C 0.21077 0.15509 0.21268 0.15509 0.21355 0.15671 C 0.21441 0.1581 0.21424 0.16018 0.21476 0.1618 C 0.2158 0.16412 0.21737 0.1662 0.21858 0.16852 C 0.22014 0.17453 0.21858 0.17338 0.2224 0.17338 " pathEditMode="relative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65 -0.00047 0.00747 -0.0007 0.01112 -0.00162 C 0.01372 -0.00232 0.01615 -0.00371 0.01858 -0.00486 L 0.0224 -0.00648 C 0.03247 -0.00602 0.04237 -0.00579 0.05244 -0.00486 C 0.05417 -0.00486 0.05573 -0.00371 0.05747 -0.00324 C 0.05938 -0.00255 0.06164 -0.00232 0.06372 -0.00162 C 0.06615 -0.0007 0.06858 0.00069 0.07119 0.00185 C 0.0724 0.00231 0.07362 0.00301 0.07483 0.00347 L 0.07987 0.00509 L 0.08994 0.01852 C 0.09115 0.02014 0.09185 0.02291 0.09358 0.02338 C 0.09723 0.0243 0.10139 0.02523 0.10487 0.02685 C 0.10747 0.02778 0.1099 0.02916 0.11233 0.03009 C 0.11667 0.03171 0.12431 0.03449 0.12865 0.0368 L 0.1349 0.04004 C 0.13924 0.04583 0.1382 0.04514 0.14358 0.05 C 0.14601 0.05231 0.14827 0.05555 0.15105 0.05671 L 0.15487 0.05833 C 0.15573 0.06018 0.15625 0.06227 0.1573 0.06342 C 0.15834 0.06458 0.16025 0.06389 0.16112 0.06504 C 0.16407 0.06921 0.16389 0.07963 0.16858 0.08171 C 0.17379 0.08403 0.17119 0.0824 0.17605 0.0868 C 0.1783 0.0956 0.17657 0.09028 0.1823 0.10185 L 0.18733 0.1118 C 0.1882 0.11342 0.18855 0.11574 0.18976 0.11666 L 0.19358 0.12014 C 0.19601 0.12963 0.19306 0.12083 0.19862 0.13009 C 0.20903 0.14791 0.19879 0.13379 0.2073 0.14514 C 0.20816 0.14791 0.20851 0.15092 0.2099 0.15347 C 0.21077 0.15509 0.21268 0.15509 0.21355 0.15671 C 0.21441 0.1581 0.21424 0.16018 0.21476 0.1618 C 0.2158 0.16412 0.21737 0.1662 0.21858 0.16852 C 0.22014 0.17453 0.21858 0.17338 0.2224 0.17338 " pathEditMode="relative" ptsTypes="AAAAAAAAAAAAAAAAAAAAAAAAAAAAAAAAAAA">
                                      <p:cBhvr>
                                        <p:cTn id="1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65 -0.00047 0.00747 -0.0007 0.01112 -0.00162 C 0.01372 -0.00232 0.01615 -0.00371 0.01858 -0.00486 L 0.0224 -0.00648 C 0.03247 -0.00602 0.04237 -0.00579 0.05244 -0.00486 C 0.05417 -0.00486 0.05573 -0.00371 0.05747 -0.00324 C 0.05938 -0.00255 0.06164 -0.00232 0.06372 -0.00162 C 0.06615 -0.0007 0.06858 0.00069 0.07119 0.00185 C 0.0724 0.00231 0.07362 0.00301 0.07483 0.00347 L 0.07987 0.00509 L 0.08994 0.01852 C 0.09115 0.02014 0.09185 0.02291 0.09358 0.02338 C 0.09723 0.0243 0.10139 0.02523 0.10487 0.02685 C 0.10747 0.02778 0.1099 0.02916 0.11233 0.03009 C 0.11667 0.03171 0.12431 0.03449 0.12865 0.0368 L 0.1349 0.04004 C 0.13924 0.04583 0.1382 0.04514 0.14358 0.05 C 0.14601 0.05231 0.14827 0.05555 0.15105 0.05671 L 0.15487 0.05833 C 0.15573 0.06018 0.15625 0.06227 0.1573 0.06342 C 0.15834 0.06458 0.16025 0.06389 0.16112 0.06504 C 0.16407 0.06921 0.16389 0.07963 0.16858 0.08171 C 0.17379 0.08403 0.17119 0.0824 0.17605 0.0868 C 0.1783 0.0956 0.17657 0.09028 0.1823 0.10185 L 0.18733 0.1118 C 0.1882 0.11342 0.18855 0.11574 0.18976 0.11666 L 0.19358 0.12014 C 0.19601 0.12963 0.19306 0.12083 0.19862 0.13009 C 0.20903 0.14791 0.19879 0.13379 0.2073 0.14514 C 0.20816 0.14791 0.20851 0.15092 0.2099 0.15347 C 0.21077 0.15509 0.21268 0.15509 0.21355 0.15671 C 0.21441 0.1581 0.21424 0.16018 0.21476 0.1618 C 0.2158 0.16412 0.21737 0.1662 0.21858 0.16852 C 0.22014 0.17453 0.21858 0.17338 0.2224 0.17338 " pathEditMode="relative" ptsTypes="AAAAAAAAAAAAAAAAAAAAAAAAAAAAAAAAAAA">
                                      <p:cBhvr>
                                        <p:cTn id="1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792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47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3230853" y="3362488"/>
            <a:ext cx="472552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230853" y="3854029"/>
            <a:ext cx="47255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776081" y="3191384"/>
            <a:ext cx="128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771800" y="3311270"/>
            <a:ext cx="337920" cy="141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54040-6290-4440-8F3E-B1182F37187D}"/>
              </a:ext>
            </a:extLst>
          </p:cNvPr>
          <p:cNvSpPr/>
          <p:nvPr/>
        </p:nvSpPr>
        <p:spPr>
          <a:xfrm>
            <a:off x="971600" y="1948191"/>
            <a:ext cx="1800200" cy="779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E22FA2B-1C5B-42C0-9915-39E923E9D8F6}"/>
              </a:ext>
            </a:extLst>
          </p:cNvPr>
          <p:cNvSpPr/>
          <p:nvPr/>
        </p:nvSpPr>
        <p:spPr>
          <a:xfrm>
            <a:off x="1384412" y="2405741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4730AB74-3905-4456-BB8A-90EA5643407C}"/>
              </a:ext>
            </a:extLst>
          </p:cNvPr>
          <p:cNvSpPr/>
          <p:nvPr/>
        </p:nvSpPr>
        <p:spPr>
          <a:xfrm>
            <a:off x="1320210" y="222506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31FB98DD-DD9D-4E27-B944-3EFAE4D8EF81}"/>
              </a:ext>
            </a:extLst>
          </p:cNvPr>
          <p:cNvSpPr/>
          <p:nvPr/>
        </p:nvSpPr>
        <p:spPr>
          <a:xfrm>
            <a:off x="1276400" y="2354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B72C8768-75B2-4B58-9613-9CF65366969A}"/>
              </a:ext>
            </a:extLst>
          </p:cNvPr>
          <p:cNvSpPr/>
          <p:nvPr/>
        </p:nvSpPr>
        <p:spPr>
          <a:xfrm>
            <a:off x="1428800" y="25072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2110AA5F-4C12-4E9B-A543-4C882A3F8E43}"/>
              </a:ext>
            </a:extLst>
          </p:cNvPr>
          <p:cNvSpPr/>
          <p:nvPr/>
        </p:nvSpPr>
        <p:spPr>
          <a:xfrm>
            <a:off x="1581200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245F247B-ACCA-4F2F-B188-DA2D6041F361}"/>
              </a:ext>
            </a:extLst>
          </p:cNvPr>
          <p:cNvSpPr/>
          <p:nvPr/>
        </p:nvSpPr>
        <p:spPr>
          <a:xfrm>
            <a:off x="1475656" y="233812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BD310AAF-9B23-4EDF-A13B-DDC83C6FA01E}"/>
              </a:ext>
            </a:extLst>
          </p:cNvPr>
          <p:cNvSpPr/>
          <p:nvPr/>
        </p:nvSpPr>
        <p:spPr>
          <a:xfrm>
            <a:off x="1619672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606E4EF6-3627-4A63-A2C6-ABB04CD7AC73}"/>
              </a:ext>
            </a:extLst>
          </p:cNvPr>
          <p:cNvSpPr/>
          <p:nvPr/>
        </p:nvSpPr>
        <p:spPr>
          <a:xfrm>
            <a:off x="1907704" y="242088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9D1008F7-EA08-4158-8BA3-55912E6B5EB9}"/>
              </a:ext>
            </a:extLst>
          </p:cNvPr>
          <p:cNvSpPr/>
          <p:nvPr/>
        </p:nvSpPr>
        <p:spPr>
          <a:xfrm>
            <a:off x="1564668" y="235061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流程图: 接点 187">
            <a:extLst>
              <a:ext uri="{FF2B5EF4-FFF2-40B4-BE49-F238E27FC236}">
                <a16:creationId xmlns:a16="http://schemas.microsoft.com/office/drawing/2014/main" id="{EC2E42DC-11A8-464A-A4C1-75B988D84F3E}"/>
              </a:ext>
            </a:extLst>
          </p:cNvPr>
          <p:cNvSpPr/>
          <p:nvPr/>
        </p:nvSpPr>
        <p:spPr>
          <a:xfrm>
            <a:off x="1971750" y="221895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流程图: 接点 188">
            <a:extLst>
              <a:ext uri="{FF2B5EF4-FFF2-40B4-BE49-F238E27FC236}">
                <a16:creationId xmlns:a16="http://schemas.microsoft.com/office/drawing/2014/main" id="{A39C7A14-8026-4D84-AC08-180042DD7721}"/>
              </a:ext>
            </a:extLst>
          </p:cNvPr>
          <p:cNvSpPr/>
          <p:nvPr/>
        </p:nvSpPr>
        <p:spPr>
          <a:xfrm>
            <a:off x="1763688" y="2276872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流程图: 接点 189">
            <a:extLst>
              <a:ext uri="{FF2B5EF4-FFF2-40B4-BE49-F238E27FC236}">
                <a16:creationId xmlns:a16="http://schemas.microsoft.com/office/drawing/2014/main" id="{D2758BC2-E160-42AC-A33C-228C570BB865}"/>
              </a:ext>
            </a:extLst>
          </p:cNvPr>
          <p:cNvSpPr/>
          <p:nvPr/>
        </p:nvSpPr>
        <p:spPr>
          <a:xfrm>
            <a:off x="1464226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1517FE4F-A16F-4A6A-962D-FDAFB13E1108}"/>
              </a:ext>
            </a:extLst>
          </p:cNvPr>
          <p:cNvSpPr/>
          <p:nvPr/>
        </p:nvSpPr>
        <p:spPr>
          <a:xfrm>
            <a:off x="1691680" y="234888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流程图: 接点 191">
            <a:extLst>
              <a:ext uri="{FF2B5EF4-FFF2-40B4-BE49-F238E27FC236}">
                <a16:creationId xmlns:a16="http://schemas.microsoft.com/office/drawing/2014/main" id="{341F287E-70BA-4EF9-B4F2-0B42D45B037C}"/>
              </a:ext>
            </a:extLst>
          </p:cNvPr>
          <p:cNvSpPr/>
          <p:nvPr/>
        </p:nvSpPr>
        <p:spPr>
          <a:xfrm>
            <a:off x="1763688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A9F0973-EEF4-40E9-94C1-F5F1F1475421}"/>
              </a:ext>
            </a:extLst>
          </p:cNvPr>
          <p:cNvSpPr/>
          <p:nvPr/>
        </p:nvSpPr>
        <p:spPr>
          <a:xfrm>
            <a:off x="1691680" y="213285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E733D273-9629-4213-8CDD-24B2A9041525}"/>
              </a:ext>
            </a:extLst>
          </p:cNvPr>
          <p:cNvSpPr/>
          <p:nvPr/>
        </p:nvSpPr>
        <p:spPr>
          <a:xfrm>
            <a:off x="1979712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流程图: 接点 197">
            <a:extLst>
              <a:ext uri="{FF2B5EF4-FFF2-40B4-BE49-F238E27FC236}">
                <a16:creationId xmlns:a16="http://schemas.microsoft.com/office/drawing/2014/main" id="{4B7C5128-3A38-499D-ADD8-D2BE0179388B}"/>
              </a:ext>
            </a:extLst>
          </p:cNvPr>
          <p:cNvSpPr/>
          <p:nvPr/>
        </p:nvSpPr>
        <p:spPr>
          <a:xfrm>
            <a:off x="2051720" y="234888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接点 199">
            <a:extLst>
              <a:ext uri="{FF2B5EF4-FFF2-40B4-BE49-F238E27FC236}">
                <a16:creationId xmlns:a16="http://schemas.microsoft.com/office/drawing/2014/main" id="{75048319-636F-48DE-A238-605E713B4FA1}"/>
              </a:ext>
            </a:extLst>
          </p:cNvPr>
          <p:cNvSpPr/>
          <p:nvPr/>
        </p:nvSpPr>
        <p:spPr>
          <a:xfrm>
            <a:off x="2051720" y="213285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251520" y="114589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redundancy packets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闪电形 2">
            <a:extLst>
              <a:ext uri="{FF2B5EF4-FFF2-40B4-BE49-F238E27FC236}">
                <a16:creationId xmlns:a16="http://schemas.microsoft.com/office/drawing/2014/main" id="{3021BB49-DEF2-44EE-9F4F-EE6C69B35766}"/>
              </a:ext>
            </a:extLst>
          </p:cNvPr>
          <p:cNvSpPr/>
          <p:nvPr/>
        </p:nvSpPr>
        <p:spPr>
          <a:xfrm>
            <a:off x="1276400" y="1588152"/>
            <a:ext cx="415280" cy="3412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67AA36-4CC1-4B18-A7B6-28C7A87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1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12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1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28 0.00092 0.0309 -0.00047 0.04618 0.00324 C 0.05035 0.00416 0.05278 0.00995 0.05625 0.01319 C 0.0651 0.02129 0.06458 0.01921 0.07118 0.02662 C 0.07674 0.03263 0.08316 0.03726 0.0875 0.0449 C 0.08872 0.04699 0.08941 0.05 0.09115 0.05162 C 0.09306 0.05301 0.09531 0.05254 0.0974 0.05324 C 0.10972 0.075 0.09392 0.04861 0.10504 0.06319 C 0.10608 0.06458 0.10625 0.06689 0.10747 0.06828 C 0.10938 0.07037 0.11181 0.07106 0.11372 0.07314 C 0.13004 0.09166 0.11754 0.0824 0.12865 0.08981 C 0.13299 0.09838 0.12899 0.09213 0.13629 0.09814 C 0.13802 0.09976 0.13924 0.10208 0.14115 0.10324 C 0.1467 0.10648 0.1467 0.10324 0.15122 0.10648 C 0.15382 0.10856 0.15608 0.11134 0.15868 0.11319 C 0.16024 0.11412 0.16215 0.11412 0.16372 0.11481 C 0.16493 0.11527 0.16615 0.11597 0.16754 0.11643 C 0.17118 0.12037 0.17604 0.12291 0.17882 0.12824 C 0.17951 0.12986 0.17986 0.13217 0.18125 0.1331 C 0.18316 0.13449 0.18542 0.13426 0.1875 0.13495 C 0.19045 0.13588 0.19323 0.13726 0.19618 0.13819 C 0.20347 0.14027 0.21649 0.14097 0.22257 0.14143 C 0.22379 0.14213 0.22517 0.14236 0.22622 0.14328 C 0.23681 0.15115 0.22639 0.14606 0.23507 0.14976 C 0.23837 0.15416 0.24184 0.16018 0.24618 0.16319 C 0.2474 0.16388 0.24879 0.16435 0.25 0.16481 C 0.25191 0.16551 0.25677 0.16689 0.25868 0.16828 C 0.26007 0.16898 0.26129 0.17037 0.2625 0.17152 L 0.2651 0.17662 L 0.2651 0.17662 " pathEditMode="relative" ptsTypes="AAAAAAAAAAAAAAAAAAAAAAAAAAAAAAA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8" grpId="0" animBg="1"/>
      <p:bldP spid="189" grpId="0" animBg="1"/>
      <p:bldP spid="192" grpId="0" animBg="1"/>
      <p:bldP spid="194" grpId="0" animBg="1"/>
      <p:bldP spid="198" grpId="0" animBg="1"/>
      <p:bldP spid="2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08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1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3203847" y="3362488"/>
            <a:ext cx="4680524" cy="1356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230853" y="3854029"/>
            <a:ext cx="4674610" cy="291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793276" y="3212694"/>
            <a:ext cx="112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699792" y="3311270"/>
            <a:ext cx="337920" cy="141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54040-6290-4440-8F3E-B1182F37187D}"/>
              </a:ext>
            </a:extLst>
          </p:cNvPr>
          <p:cNvSpPr/>
          <p:nvPr/>
        </p:nvSpPr>
        <p:spPr>
          <a:xfrm>
            <a:off x="971600" y="1948191"/>
            <a:ext cx="1800200" cy="779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E22FA2B-1C5B-42C0-9915-39E923E9D8F6}"/>
              </a:ext>
            </a:extLst>
          </p:cNvPr>
          <p:cNvSpPr/>
          <p:nvPr/>
        </p:nvSpPr>
        <p:spPr>
          <a:xfrm>
            <a:off x="1384412" y="2405741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4730AB74-3905-4456-BB8A-90EA5643407C}"/>
              </a:ext>
            </a:extLst>
          </p:cNvPr>
          <p:cNvSpPr/>
          <p:nvPr/>
        </p:nvSpPr>
        <p:spPr>
          <a:xfrm>
            <a:off x="1320210" y="222506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31FB98DD-DD9D-4E27-B944-3EFAE4D8EF81}"/>
              </a:ext>
            </a:extLst>
          </p:cNvPr>
          <p:cNvSpPr/>
          <p:nvPr/>
        </p:nvSpPr>
        <p:spPr>
          <a:xfrm>
            <a:off x="1276400" y="2354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B72C8768-75B2-4B58-9613-9CF65366969A}"/>
              </a:ext>
            </a:extLst>
          </p:cNvPr>
          <p:cNvSpPr/>
          <p:nvPr/>
        </p:nvSpPr>
        <p:spPr>
          <a:xfrm>
            <a:off x="1428800" y="25072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2110AA5F-4C12-4E9B-A543-4C882A3F8E43}"/>
              </a:ext>
            </a:extLst>
          </p:cNvPr>
          <p:cNvSpPr/>
          <p:nvPr/>
        </p:nvSpPr>
        <p:spPr>
          <a:xfrm>
            <a:off x="1581200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245F247B-ACCA-4F2F-B188-DA2D6041F361}"/>
              </a:ext>
            </a:extLst>
          </p:cNvPr>
          <p:cNvSpPr/>
          <p:nvPr/>
        </p:nvSpPr>
        <p:spPr>
          <a:xfrm>
            <a:off x="1475656" y="2338128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BD310AAF-9B23-4EDF-A13B-DDC83C6FA01E}"/>
              </a:ext>
            </a:extLst>
          </p:cNvPr>
          <p:cNvSpPr/>
          <p:nvPr/>
        </p:nvSpPr>
        <p:spPr>
          <a:xfrm>
            <a:off x="1619672" y="2492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9D1008F7-EA08-4158-8BA3-55912E6B5EB9}"/>
              </a:ext>
            </a:extLst>
          </p:cNvPr>
          <p:cNvSpPr/>
          <p:nvPr/>
        </p:nvSpPr>
        <p:spPr>
          <a:xfrm>
            <a:off x="1564668" y="235061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流程图: 接点 189">
            <a:extLst>
              <a:ext uri="{FF2B5EF4-FFF2-40B4-BE49-F238E27FC236}">
                <a16:creationId xmlns:a16="http://schemas.microsoft.com/office/drawing/2014/main" id="{D2758BC2-E160-42AC-A33C-228C570BB865}"/>
              </a:ext>
            </a:extLst>
          </p:cNvPr>
          <p:cNvSpPr/>
          <p:nvPr/>
        </p:nvSpPr>
        <p:spPr>
          <a:xfrm>
            <a:off x="1464226" y="2204864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1517FE4F-A16F-4A6A-962D-FDAFB13E1108}"/>
              </a:ext>
            </a:extLst>
          </p:cNvPr>
          <p:cNvSpPr/>
          <p:nvPr/>
        </p:nvSpPr>
        <p:spPr>
          <a:xfrm>
            <a:off x="1691680" y="2348880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A9F0973-EEF4-40E9-94C1-F5F1F1475421}"/>
              </a:ext>
            </a:extLst>
          </p:cNvPr>
          <p:cNvSpPr/>
          <p:nvPr/>
        </p:nvSpPr>
        <p:spPr>
          <a:xfrm>
            <a:off x="1691680" y="213285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251520" y="1193035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redundancy packets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闪电形 185">
            <a:extLst>
              <a:ext uri="{FF2B5EF4-FFF2-40B4-BE49-F238E27FC236}">
                <a16:creationId xmlns:a16="http://schemas.microsoft.com/office/drawing/2014/main" id="{614A96EF-C56F-48CA-812D-7D088B62A8DA}"/>
              </a:ext>
            </a:extLst>
          </p:cNvPr>
          <p:cNvSpPr/>
          <p:nvPr/>
        </p:nvSpPr>
        <p:spPr>
          <a:xfrm>
            <a:off x="1276400" y="1588152"/>
            <a:ext cx="415280" cy="3412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8A0014-122D-404C-A3EA-B3E8EF6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1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1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1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1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33 0.01829 C 0.03802 0.025 0.01979 0.0206 0.06371 0.02824 L 0.08246 0.03148 C 0.08733 0.03426 0.09288 0.03588 0.0974 0.03981 C 0.09983 0.04213 0.10226 0.04491 0.10486 0.04653 C 0.11424 0.05255 0.13368 0.06319 0.13368 0.06319 C 0.16649 0.11042 0.13316 0.07292 0.16615 0.08819 C 0.16927 0.08958 0.19323 0.11019 0.19983 0.11157 C 0.22101 0.11597 0.24236 0.1169 0.26371 0.11991 C 0.26996 0.12083 0.27604 0.12245 0.28246 0.12315 C 0.35052 0.13171 0.31042 0.12384 0.3474 0.13148 C 0.35469 0.13796 0.34757 0.13241 0.35486 0.13657 C 0.3566 0.1375 0.35816 0.13912 0.3599 0.13981 C 0.36406 0.14144 0.36823 0.1419 0.3724 0.14329 L 0.38368 0.14653 C 0.38576 0.14815 0.38767 0.15023 0.38993 0.15162 C 0.39149 0.15255 0.39323 0.15255 0.39496 0.15324 C 0.3974 0.15417 0.39983 0.15532 0.40243 0.15648 C 0.40365 0.1588 0.40451 0.16134 0.40608 0.16319 C 0.40764 0.16481 0.40937 0.16574 0.41111 0.16644 C 0.41615 0.16898 0.42118 0.17106 0.42621 0.17315 C 0.43524 0.17731 0.43108 0.17569 0.43871 0.17824 C 0.44132 0.18056 0.44427 0.18356 0.4474 0.18495 C 0.45069 0.18634 0.45746 0.18819 0.45746 0.18819 C 0.45781 0.18981 0.45799 0.19167 0.45868 0.19329 C 0.46094 0.19907 0.46302 0.19815 0.45868 0.19815 L 0.45868 0.19815 L 0.45868 0.19815 " pathEditMode="relative" ptsTypes="AAAAAAAAAAAAAAAAAAAAAAAAAAAAA">
                                      <p:cBhvr>
                                        <p:cTn id="1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4" grpId="0" animBg="1"/>
      <p:bldP spid="185" grpId="0" animBg="1"/>
      <p:bldP spid="187" grpId="0" animBg="1"/>
      <p:bldP spid="190" grpId="0" animBg="1"/>
      <p:bldP spid="191" grpId="0" animBg="1"/>
      <p:bldP spid="1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9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3230853" y="3362488"/>
            <a:ext cx="472552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359861" y="3854029"/>
            <a:ext cx="4545600" cy="69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818027" y="3212694"/>
            <a:ext cx="10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721912" y="3311270"/>
            <a:ext cx="337920" cy="141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54040-6290-4440-8F3E-B1182F37187D}"/>
              </a:ext>
            </a:extLst>
          </p:cNvPr>
          <p:cNvSpPr/>
          <p:nvPr/>
        </p:nvSpPr>
        <p:spPr>
          <a:xfrm>
            <a:off x="971600" y="1948191"/>
            <a:ext cx="1800200" cy="779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E22FA2B-1C5B-42C0-9915-39E923E9D8F6}"/>
              </a:ext>
            </a:extLst>
          </p:cNvPr>
          <p:cNvSpPr/>
          <p:nvPr/>
        </p:nvSpPr>
        <p:spPr>
          <a:xfrm>
            <a:off x="1384412" y="2405741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4730AB74-3905-4456-BB8A-90EA5643407C}"/>
              </a:ext>
            </a:extLst>
          </p:cNvPr>
          <p:cNvSpPr/>
          <p:nvPr/>
        </p:nvSpPr>
        <p:spPr>
          <a:xfrm>
            <a:off x="1320210" y="222506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31FB98DD-DD9D-4E27-B944-3EFAE4D8EF81}"/>
              </a:ext>
            </a:extLst>
          </p:cNvPr>
          <p:cNvSpPr/>
          <p:nvPr/>
        </p:nvSpPr>
        <p:spPr>
          <a:xfrm>
            <a:off x="1276400" y="23548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B72C8768-75B2-4B58-9613-9CF65366969A}"/>
              </a:ext>
            </a:extLst>
          </p:cNvPr>
          <p:cNvSpPr/>
          <p:nvPr/>
        </p:nvSpPr>
        <p:spPr>
          <a:xfrm>
            <a:off x="1428800" y="2507296"/>
            <a:ext cx="72008" cy="82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280737" y="122360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redundancy packets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闪电形 182">
            <a:extLst>
              <a:ext uri="{FF2B5EF4-FFF2-40B4-BE49-F238E27FC236}">
                <a16:creationId xmlns:a16="http://schemas.microsoft.com/office/drawing/2014/main" id="{6ACC8DD4-E269-4657-860A-E349CCBA1C8F}"/>
              </a:ext>
            </a:extLst>
          </p:cNvPr>
          <p:cNvSpPr/>
          <p:nvPr/>
        </p:nvSpPr>
        <p:spPr>
          <a:xfrm>
            <a:off x="1276400" y="1588152"/>
            <a:ext cx="415280" cy="3412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A97A17-0A99-4C26-B919-03356ADE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11 0.00162 C 0.02048 0.00278 0.02604 0.00301 0.03489 0.00486 C 0.05138 0.00833 0.03072 0.0044 0.04739 0.00995 C 0.05034 0.01088 0.05329 0.01088 0.05625 0.01157 C 0.06111 0.01366 0.06597 0.01644 0.07118 0.01829 C 0.07447 0.01921 0.07795 0.01829 0.08125 0.01991 C 0.08402 0.0213 0.08576 0.02523 0.08871 0.02662 C 0.09878 0.03148 0.10937 0.03472 0.11996 0.03819 C 0.12326 0.03935 0.12656 0.04074 0.12986 0.04144 C 0.13732 0.04306 0.14496 0.04375 0.15243 0.04491 C 0.15538 0.04537 0.15833 0.04607 0.16111 0.04653 C 0.16927 0.05463 0.16527 0.05139 0.17864 0.0581 C 0.18107 0.05949 0.1835 0.06111 0.18611 0.06157 C 0.19566 0.06296 0.20538 0.06273 0.21493 0.06319 C 0.2302 0.06991 0.21371 0.06319 0.25364 0.06644 C 0.25538 0.06667 0.25694 0.06806 0.25868 0.06829 C 0.26441 0.06898 0.27031 0.06921 0.27621 0.06991 C 0.28038 0.07199 0.28454 0.07407 0.28871 0.07662 C 0.30399 0.08611 0.28437 0.07732 0.30364 0.08657 C 0.30885 0.08912 0.32586 0.09144 0.32621 0.09144 C 0.33784 0.09444 0.34895 0.10116 0.35989 0.10648 L 0.39114 0.12153 C 0.39375 0.12546 0.39583 0.12986 0.39861 0.1331 C 0.39965 0.13426 0.40121 0.13449 0.40243 0.13495 C 0.41319 0.13727 0.42413 0.13935 0.43489 0.14144 C 0.45451 0.15185 0.44027 0.1456 0.48489 0.14329 C 0.49045 0.14282 0.49583 0.14213 0.50121 0.14144 C 0.521 0.14676 0.48506 0.13773 0.53368 0.14491 C 0.53628 0.14514 0.53871 0.14699 0.54114 0.14815 C 0.54322 0.14907 0.54531 0.14954 0.54739 0.14977 C 0.55364 0.15069 0.55989 0.15093 0.56614 0.15162 C 0.56788 0.15208 0.56961 0.15255 0.57118 0.15324 C 0.57378 0.15417 0.57621 0.15556 0.57864 0.15648 C 0.58038 0.15718 0.58194 0.15764 0.58368 0.1581 C 0.58576 0.1588 0.58784 0.15926 0.58993 0.15995 C 0.59288 0.16088 0.59583 0.16204 0.59861 0.16319 C 0.6 0.16366 0.60121 0.16458 0.60243 0.16482 C 0.60694 0.16574 0.61163 0.16597 0.61614 0.16644 C 0.62135 0.16806 0.62934 0.1706 0.63489 0.17153 C 0.63611 0.17176 0.6375 0.17153 0.63871 0.17153 L 0.63871 0.17153 L 0.63993 0.17153 L 0.63993 0.17153 L 0.64253 0.17662 " pathEditMode="relative" ptsTypes="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11 0.00162 C 0.02048 0.00278 0.02604 0.00301 0.03489 0.00486 C 0.05138 0.00833 0.03072 0.0044 0.04739 0.00995 C 0.05034 0.01088 0.05329 0.01088 0.05625 0.01157 C 0.06111 0.01366 0.06597 0.01644 0.07118 0.01829 C 0.07447 0.01921 0.07795 0.01829 0.08125 0.01991 C 0.08402 0.0213 0.08576 0.02523 0.08871 0.02662 C 0.09878 0.03148 0.10937 0.03472 0.11996 0.03819 C 0.12326 0.03935 0.12656 0.04074 0.12986 0.04144 C 0.13732 0.04306 0.14496 0.04375 0.15243 0.04491 C 0.15538 0.04537 0.15833 0.04607 0.16111 0.04653 C 0.16927 0.05463 0.16527 0.05139 0.17864 0.0581 C 0.18107 0.05949 0.1835 0.06111 0.18611 0.06157 C 0.19566 0.06296 0.20538 0.06273 0.21493 0.06319 C 0.2302 0.06991 0.21371 0.06319 0.25364 0.06644 C 0.25538 0.06667 0.25694 0.06806 0.25868 0.06829 C 0.26441 0.06898 0.27031 0.06921 0.27621 0.06991 C 0.28038 0.07199 0.28454 0.07407 0.28871 0.07662 C 0.30399 0.08611 0.28437 0.07732 0.30364 0.08657 C 0.30885 0.08912 0.32586 0.09144 0.32621 0.09144 C 0.33784 0.09444 0.34895 0.10116 0.35989 0.10648 L 0.39114 0.12153 C 0.39375 0.12546 0.39583 0.12986 0.39861 0.1331 C 0.39965 0.13426 0.40121 0.13449 0.40243 0.13495 C 0.41319 0.13727 0.42413 0.13935 0.43489 0.14144 C 0.45451 0.15185 0.44027 0.1456 0.48489 0.14329 C 0.49045 0.14282 0.49583 0.14213 0.50121 0.14144 C 0.521 0.14676 0.48506 0.13773 0.53368 0.14491 C 0.53628 0.14514 0.53871 0.14699 0.54114 0.14815 C 0.54322 0.14907 0.54531 0.14954 0.54739 0.14977 C 0.55364 0.15069 0.55989 0.15093 0.56614 0.15162 C 0.56788 0.15208 0.56961 0.15255 0.57118 0.15324 C 0.57378 0.15417 0.57621 0.15556 0.57864 0.15648 C 0.58038 0.15718 0.58194 0.15764 0.58368 0.1581 C 0.58576 0.1588 0.58784 0.15926 0.58993 0.15995 C 0.59288 0.16088 0.59583 0.16204 0.59861 0.16319 C 0.6 0.16366 0.60121 0.16458 0.60243 0.16482 C 0.60694 0.16574 0.61163 0.16597 0.61614 0.16644 C 0.62135 0.16806 0.62934 0.1706 0.63489 0.17153 C 0.63611 0.17176 0.6375 0.17153 0.63871 0.17153 L 0.63871 0.17153 L 0.63993 0.17153 L 0.63993 0.17153 L 0.64253 0.17662 " pathEditMode="relative" ptsTypes="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11 0.00162 C 0.02048 0.00278 0.02604 0.00301 0.03489 0.00486 C 0.05138 0.00833 0.03072 0.0044 0.04739 0.00995 C 0.05034 0.01088 0.05329 0.01088 0.05625 0.01157 C 0.06111 0.01366 0.06597 0.01644 0.07118 0.01829 C 0.07447 0.01921 0.07795 0.01829 0.08125 0.01991 C 0.08402 0.0213 0.08576 0.02523 0.08871 0.02662 C 0.09878 0.03148 0.10937 0.03472 0.11996 0.03819 C 0.12326 0.03935 0.12656 0.04074 0.12986 0.04144 C 0.13732 0.04306 0.14496 0.04375 0.15243 0.04491 C 0.15538 0.04537 0.15833 0.04607 0.16111 0.04653 C 0.16927 0.05463 0.16527 0.05139 0.17864 0.0581 C 0.18107 0.05949 0.1835 0.06111 0.18611 0.06157 C 0.19566 0.06296 0.20538 0.06273 0.21493 0.06319 C 0.2302 0.06991 0.21371 0.06319 0.25364 0.06644 C 0.25538 0.06667 0.25694 0.06806 0.25868 0.06829 C 0.26441 0.06898 0.27031 0.06921 0.27621 0.06991 C 0.28038 0.07199 0.28454 0.07407 0.28871 0.07662 C 0.30399 0.08611 0.28437 0.07732 0.30364 0.08657 C 0.30885 0.08912 0.32586 0.09144 0.32621 0.09144 C 0.33784 0.09444 0.34895 0.10116 0.35989 0.10648 L 0.39114 0.12153 C 0.39375 0.12546 0.39583 0.12986 0.39861 0.1331 C 0.39965 0.13426 0.40121 0.13449 0.40243 0.13495 C 0.41319 0.13727 0.42413 0.13935 0.43489 0.14144 C 0.45451 0.15185 0.44027 0.1456 0.48489 0.14329 C 0.49045 0.14282 0.49583 0.14213 0.50121 0.14144 C 0.521 0.14676 0.48506 0.13773 0.53368 0.14491 C 0.53628 0.14514 0.53871 0.14699 0.54114 0.14815 C 0.54322 0.14907 0.54531 0.14954 0.54739 0.14977 C 0.55364 0.15069 0.55989 0.15093 0.56614 0.15162 C 0.56788 0.15208 0.56961 0.15255 0.57118 0.15324 C 0.57378 0.15417 0.57621 0.15556 0.57864 0.15648 C 0.58038 0.15718 0.58194 0.15764 0.58368 0.1581 C 0.58576 0.1588 0.58784 0.15926 0.58993 0.15995 C 0.59288 0.16088 0.59583 0.16204 0.59861 0.16319 C 0.6 0.16366 0.60121 0.16458 0.60243 0.16482 C 0.60694 0.16574 0.61163 0.16597 0.61614 0.16644 C 0.62135 0.16806 0.62934 0.1706 0.63489 0.17153 C 0.63611 0.17176 0.6375 0.17153 0.63871 0.17153 L 0.63871 0.17153 L 0.63993 0.17153 L 0.63993 0.17153 L 0.64253 0.17662 " pathEditMode="relative" ptsTypes="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11 0.00162 C 0.02048 0.00278 0.02604 0.00301 0.03489 0.00486 C 0.05138 0.00833 0.03072 0.0044 0.04739 0.00995 C 0.05034 0.01088 0.05329 0.01088 0.05625 0.01157 C 0.06111 0.01366 0.06597 0.01644 0.07118 0.01829 C 0.07447 0.01921 0.07795 0.01829 0.08125 0.01991 C 0.08402 0.0213 0.08576 0.02523 0.08871 0.02662 C 0.09878 0.03148 0.10937 0.03472 0.11996 0.03819 C 0.12326 0.03935 0.12656 0.04074 0.12986 0.04144 C 0.13732 0.04306 0.14496 0.04375 0.15243 0.04491 C 0.15538 0.04537 0.15833 0.04607 0.16111 0.04653 C 0.16927 0.05463 0.16527 0.05139 0.17864 0.0581 C 0.18107 0.05949 0.1835 0.06111 0.18611 0.06157 C 0.19566 0.06296 0.20538 0.06273 0.21493 0.06319 C 0.2302 0.06991 0.21371 0.06319 0.25364 0.06644 C 0.25538 0.06667 0.25694 0.06806 0.25868 0.06829 C 0.26441 0.06898 0.27031 0.06921 0.27621 0.06991 C 0.28038 0.07199 0.28454 0.07407 0.28871 0.07662 C 0.30399 0.08611 0.28437 0.07732 0.30364 0.08657 C 0.30885 0.08912 0.32586 0.09144 0.32621 0.09144 C 0.33784 0.09444 0.34895 0.10116 0.35989 0.10648 L 0.39114 0.12153 C 0.39375 0.12546 0.39583 0.12986 0.39861 0.1331 C 0.39965 0.13426 0.40121 0.13449 0.40243 0.13495 C 0.41319 0.13727 0.42413 0.13935 0.43489 0.14144 C 0.45451 0.15185 0.44027 0.1456 0.48489 0.14329 C 0.49045 0.14282 0.49583 0.14213 0.50121 0.14144 C 0.521 0.14676 0.48506 0.13773 0.53368 0.14491 C 0.53628 0.14514 0.53871 0.14699 0.54114 0.14815 C 0.54322 0.14907 0.54531 0.14954 0.54739 0.14977 C 0.55364 0.15069 0.55989 0.15093 0.56614 0.15162 C 0.56788 0.15208 0.56961 0.15255 0.57118 0.15324 C 0.57378 0.15417 0.57621 0.15556 0.57864 0.15648 C 0.58038 0.15718 0.58194 0.15764 0.58368 0.1581 C 0.58576 0.1588 0.58784 0.15926 0.58993 0.15995 C 0.59288 0.16088 0.59583 0.16204 0.59861 0.16319 C 0.6 0.16366 0.60121 0.16458 0.60243 0.16482 C 0.60694 0.16574 0.61163 0.16597 0.61614 0.16644 C 0.62135 0.16806 0.62934 0.1706 0.63489 0.17153 C 0.63611 0.17176 0.6375 0.17153 0.63871 0.17153 L 0.63871 0.17153 L 0.63993 0.17153 L 0.63993 0.17153 L 0.64253 0.17662 " pathEditMode="relative" ptsTypes="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0" grpId="0" animBg="1"/>
      <p:bldP spid="181" grpId="0" animBg="1"/>
      <p:bldP spid="1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496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2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3230853" y="3362488"/>
            <a:ext cx="472552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359861" y="3854029"/>
            <a:ext cx="4545600" cy="38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1619672" y="3212694"/>
            <a:ext cx="128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2708969" y="3311270"/>
            <a:ext cx="337920" cy="141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54040-6290-4440-8F3E-B1182F37187D}"/>
              </a:ext>
            </a:extLst>
          </p:cNvPr>
          <p:cNvSpPr/>
          <p:nvPr/>
        </p:nvSpPr>
        <p:spPr>
          <a:xfrm>
            <a:off x="971600" y="1948191"/>
            <a:ext cx="1800200" cy="779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179511" y="1176373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redundancy packets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闪电形 179">
            <a:extLst>
              <a:ext uri="{FF2B5EF4-FFF2-40B4-BE49-F238E27FC236}">
                <a16:creationId xmlns:a16="http://schemas.microsoft.com/office/drawing/2014/main" id="{98623962-74DE-4A55-BE5E-0E3ECE137239}"/>
              </a:ext>
            </a:extLst>
          </p:cNvPr>
          <p:cNvSpPr/>
          <p:nvPr/>
        </p:nvSpPr>
        <p:spPr>
          <a:xfrm>
            <a:off x="1276400" y="1588152"/>
            <a:ext cx="415280" cy="3412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A0F75B-5B28-457B-BA21-3DED7BC0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24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How to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Adjust FEC redundancy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DD58F63-D6DD-4246-928B-161503E1BD68}"/>
              </a:ext>
            </a:extLst>
          </p:cNvPr>
          <p:cNvSpPr/>
          <p:nvPr/>
        </p:nvSpPr>
        <p:spPr>
          <a:xfrm>
            <a:off x="3800851" y="39082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0463B-C2ED-47DE-88CD-FF88686B2E6A}"/>
              </a:ext>
            </a:extLst>
          </p:cNvPr>
          <p:cNvSpPr/>
          <p:nvPr/>
        </p:nvSpPr>
        <p:spPr>
          <a:xfrm>
            <a:off x="3800851" y="35481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E2AB70-6A5E-4C62-807A-F047D897C29C}"/>
              </a:ext>
            </a:extLst>
          </p:cNvPr>
          <p:cNvCxnSpPr>
            <a:cxnSpLocks/>
          </p:cNvCxnSpPr>
          <p:nvPr/>
        </p:nvCxnSpPr>
        <p:spPr>
          <a:xfrm flipH="1">
            <a:off x="3512973" y="3362488"/>
            <a:ext cx="4443403" cy="1944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CF393D1A-9E15-49F8-B0EC-3E92335F2326}"/>
              </a:ext>
            </a:extLst>
          </p:cNvPr>
          <p:cNvSpPr/>
          <p:nvPr/>
        </p:nvSpPr>
        <p:spPr>
          <a:xfrm>
            <a:off x="3800851" y="421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A30BEAC-31C2-4708-8E9D-169CD4715396}"/>
              </a:ext>
            </a:extLst>
          </p:cNvPr>
          <p:cNvSpPr/>
          <p:nvPr/>
        </p:nvSpPr>
        <p:spPr>
          <a:xfrm>
            <a:off x="3800851" y="457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2EEBCA8-3238-4CAE-8364-1E9933DCBE9F}"/>
              </a:ext>
            </a:extLst>
          </p:cNvPr>
          <p:cNvSpPr/>
          <p:nvPr/>
        </p:nvSpPr>
        <p:spPr>
          <a:xfrm>
            <a:off x="3799316" y="493967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44551541-C5D3-4645-8F68-52D5252197F0}"/>
              </a:ext>
            </a:extLst>
          </p:cNvPr>
          <p:cNvSpPr/>
          <p:nvPr/>
        </p:nvSpPr>
        <p:spPr>
          <a:xfrm>
            <a:off x="4030350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4DB43A9-02F0-4169-BBE5-FEF687F7209F}"/>
              </a:ext>
            </a:extLst>
          </p:cNvPr>
          <p:cNvSpPr/>
          <p:nvPr/>
        </p:nvSpPr>
        <p:spPr>
          <a:xfrm>
            <a:off x="4030350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08A4D1E0-2E80-4A27-B802-48F14FDCE176}"/>
              </a:ext>
            </a:extLst>
          </p:cNvPr>
          <p:cNvSpPr/>
          <p:nvPr/>
        </p:nvSpPr>
        <p:spPr>
          <a:xfrm>
            <a:off x="4030350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B28BBEB-5A9D-4C0C-B715-D3D06D29A974}"/>
              </a:ext>
            </a:extLst>
          </p:cNvPr>
          <p:cNvSpPr/>
          <p:nvPr/>
        </p:nvSpPr>
        <p:spPr>
          <a:xfrm>
            <a:off x="4030350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C5D6CA21-357A-4075-B478-C1EEC4F3FFE4}"/>
              </a:ext>
            </a:extLst>
          </p:cNvPr>
          <p:cNvSpPr/>
          <p:nvPr/>
        </p:nvSpPr>
        <p:spPr>
          <a:xfrm>
            <a:off x="4028815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18C33CF6-20BA-41D1-AAC4-15EF6BB56F26}"/>
              </a:ext>
            </a:extLst>
          </p:cNvPr>
          <p:cNvSpPr/>
          <p:nvPr/>
        </p:nvSpPr>
        <p:spPr>
          <a:xfrm>
            <a:off x="4258314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36C8093A-3C3E-4477-862B-7AD86FB5AED0}"/>
              </a:ext>
            </a:extLst>
          </p:cNvPr>
          <p:cNvSpPr/>
          <p:nvPr/>
        </p:nvSpPr>
        <p:spPr>
          <a:xfrm>
            <a:off x="4258314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20BCB843-C571-4506-8678-B566F23923EA}"/>
              </a:ext>
            </a:extLst>
          </p:cNvPr>
          <p:cNvSpPr/>
          <p:nvPr/>
        </p:nvSpPr>
        <p:spPr>
          <a:xfrm>
            <a:off x="4258314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DECFC574-3189-4670-92BC-96E57D47DFD7}"/>
              </a:ext>
            </a:extLst>
          </p:cNvPr>
          <p:cNvSpPr/>
          <p:nvPr/>
        </p:nvSpPr>
        <p:spPr>
          <a:xfrm>
            <a:off x="4258314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FED07F0-558B-4D93-A3FD-F27C158C04C9}"/>
              </a:ext>
            </a:extLst>
          </p:cNvPr>
          <p:cNvSpPr/>
          <p:nvPr/>
        </p:nvSpPr>
        <p:spPr>
          <a:xfrm>
            <a:off x="4256779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B8F1250-7091-4E41-A63E-E459E5715971}"/>
              </a:ext>
            </a:extLst>
          </p:cNvPr>
          <p:cNvSpPr/>
          <p:nvPr/>
        </p:nvSpPr>
        <p:spPr>
          <a:xfrm>
            <a:off x="4487813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12C5784-3986-4FB6-8F0B-493FED6BC122}"/>
              </a:ext>
            </a:extLst>
          </p:cNvPr>
          <p:cNvSpPr/>
          <p:nvPr/>
        </p:nvSpPr>
        <p:spPr>
          <a:xfrm>
            <a:off x="4487813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5C023E42-328B-4FB7-A0DC-C03D27448356}"/>
              </a:ext>
            </a:extLst>
          </p:cNvPr>
          <p:cNvSpPr/>
          <p:nvPr/>
        </p:nvSpPr>
        <p:spPr>
          <a:xfrm>
            <a:off x="4487813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5300C5B-2ED5-4BA5-BF1C-209AFD7FF6F8}"/>
              </a:ext>
            </a:extLst>
          </p:cNvPr>
          <p:cNvSpPr/>
          <p:nvPr/>
        </p:nvSpPr>
        <p:spPr>
          <a:xfrm>
            <a:off x="4487813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A7227B29-60F5-4D65-9BD8-24E9546C9204}"/>
              </a:ext>
            </a:extLst>
          </p:cNvPr>
          <p:cNvSpPr/>
          <p:nvPr/>
        </p:nvSpPr>
        <p:spPr>
          <a:xfrm>
            <a:off x="4486278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317DBEAF-9102-495B-8FEE-9156900289B5}"/>
              </a:ext>
            </a:extLst>
          </p:cNvPr>
          <p:cNvSpPr/>
          <p:nvPr/>
        </p:nvSpPr>
        <p:spPr>
          <a:xfrm>
            <a:off x="5253289" y="39081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24BE6A3D-B2D8-4569-882D-F5F9BBA43A94}"/>
              </a:ext>
            </a:extLst>
          </p:cNvPr>
          <p:cNvSpPr/>
          <p:nvPr/>
        </p:nvSpPr>
        <p:spPr>
          <a:xfrm>
            <a:off x="5253289" y="35481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29B391AB-0647-47A7-A68C-D959340C2D6C}"/>
              </a:ext>
            </a:extLst>
          </p:cNvPr>
          <p:cNvSpPr/>
          <p:nvPr/>
        </p:nvSpPr>
        <p:spPr>
          <a:xfrm>
            <a:off x="5253289" y="421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FFD0DE13-A7DC-4D37-91D5-91F1A9084AC2}"/>
              </a:ext>
            </a:extLst>
          </p:cNvPr>
          <p:cNvSpPr/>
          <p:nvPr/>
        </p:nvSpPr>
        <p:spPr>
          <a:xfrm>
            <a:off x="5253289" y="457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7067E3C-3133-4586-8271-FB7D4335765C}"/>
              </a:ext>
            </a:extLst>
          </p:cNvPr>
          <p:cNvSpPr/>
          <p:nvPr/>
        </p:nvSpPr>
        <p:spPr>
          <a:xfrm>
            <a:off x="5251754" y="493963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EEAF8063-F020-4957-907B-5615E64DD739}"/>
              </a:ext>
            </a:extLst>
          </p:cNvPr>
          <p:cNvSpPr/>
          <p:nvPr/>
        </p:nvSpPr>
        <p:spPr>
          <a:xfrm>
            <a:off x="5482788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EDBDC4-0211-4C4C-B3D4-A282F554E978}"/>
              </a:ext>
            </a:extLst>
          </p:cNvPr>
          <p:cNvSpPr/>
          <p:nvPr/>
        </p:nvSpPr>
        <p:spPr>
          <a:xfrm>
            <a:off x="5482788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41B1CA5-9FC2-4422-8B46-7A2312FFB4EF}"/>
              </a:ext>
            </a:extLst>
          </p:cNvPr>
          <p:cNvSpPr/>
          <p:nvPr/>
        </p:nvSpPr>
        <p:spPr>
          <a:xfrm>
            <a:off x="5482788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B3300AA-5AC2-4A7A-A1F4-C45DFB1FA21F}"/>
              </a:ext>
            </a:extLst>
          </p:cNvPr>
          <p:cNvSpPr/>
          <p:nvPr/>
        </p:nvSpPr>
        <p:spPr>
          <a:xfrm>
            <a:off x="5482788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0449A8C1-1F2F-4443-971B-65E4D809ADA9}"/>
              </a:ext>
            </a:extLst>
          </p:cNvPr>
          <p:cNvSpPr/>
          <p:nvPr/>
        </p:nvSpPr>
        <p:spPr>
          <a:xfrm>
            <a:off x="5481253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B503EF9B-5226-4B81-8097-DC772DA81195}"/>
              </a:ext>
            </a:extLst>
          </p:cNvPr>
          <p:cNvSpPr/>
          <p:nvPr/>
        </p:nvSpPr>
        <p:spPr>
          <a:xfrm>
            <a:off x="5710752" y="39081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6FD810FD-398D-4F5C-AAFE-912F967BD687}"/>
              </a:ext>
            </a:extLst>
          </p:cNvPr>
          <p:cNvSpPr/>
          <p:nvPr/>
        </p:nvSpPr>
        <p:spPr>
          <a:xfrm>
            <a:off x="5710752" y="354811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849E431-2E06-4298-A4A1-6AE7FBCFE5A7}"/>
              </a:ext>
            </a:extLst>
          </p:cNvPr>
          <p:cNvSpPr/>
          <p:nvPr/>
        </p:nvSpPr>
        <p:spPr>
          <a:xfrm>
            <a:off x="5710752" y="421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73280A3F-66A5-460F-91D2-001F14246D72}"/>
              </a:ext>
            </a:extLst>
          </p:cNvPr>
          <p:cNvSpPr/>
          <p:nvPr/>
        </p:nvSpPr>
        <p:spPr>
          <a:xfrm>
            <a:off x="5710752" y="457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8B13451D-7EFA-450F-976A-B1439608BE7B}"/>
              </a:ext>
            </a:extLst>
          </p:cNvPr>
          <p:cNvSpPr/>
          <p:nvPr/>
        </p:nvSpPr>
        <p:spPr>
          <a:xfrm>
            <a:off x="5709217" y="493959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FE11B7B-DDAE-43C8-90A4-506DBA331790}"/>
              </a:ext>
            </a:extLst>
          </p:cNvPr>
          <p:cNvSpPr/>
          <p:nvPr/>
        </p:nvSpPr>
        <p:spPr>
          <a:xfrm>
            <a:off x="5940251" y="390811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A15F7B95-3DF0-42ED-B683-068ACC058800}"/>
              </a:ext>
            </a:extLst>
          </p:cNvPr>
          <p:cNvSpPr/>
          <p:nvPr/>
        </p:nvSpPr>
        <p:spPr>
          <a:xfrm>
            <a:off x="5940251" y="35480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58FFAAFB-6EB6-403D-88A9-04ED8C22C970}"/>
              </a:ext>
            </a:extLst>
          </p:cNvPr>
          <p:cNvSpPr/>
          <p:nvPr/>
        </p:nvSpPr>
        <p:spPr>
          <a:xfrm>
            <a:off x="5940251" y="421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252DDBC-BF8A-4547-A16B-773AFCDCB715}"/>
              </a:ext>
            </a:extLst>
          </p:cNvPr>
          <p:cNvSpPr/>
          <p:nvPr/>
        </p:nvSpPr>
        <p:spPr>
          <a:xfrm>
            <a:off x="5940251" y="457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2FAA317C-628D-4AE8-8134-9FC9BED53C52}"/>
              </a:ext>
            </a:extLst>
          </p:cNvPr>
          <p:cNvSpPr/>
          <p:nvPr/>
        </p:nvSpPr>
        <p:spPr>
          <a:xfrm>
            <a:off x="5938716" y="4939550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2F54218-C7E3-4FAC-B4E8-A1351DCCDC3C}"/>
              </a:ext>
            </a:extLst>
          </p:cNvPr>
          <p:cNvSpPr/>
          <p:nvPr/>
        </p:nvSpPr>
        <p:spPr>
          <a:xfrm>
            <a:off x="6780367" y="38929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0C3090E-17AB-46E1-999E-0835F4C8F8CC}"/>
              </a:ext>
            </a:extLst>
          </p:cNvPr>
          <p:cNvSpPr/>
          <p:nvPr/>
        </p:nvSpPr>
        <p:spPr>
          <a:xfrm>
            <a:off x="6780367" y="3525976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73A0B001-22B3-48F7-A6AF-51C40C4B9625}"/>
              </a:ext>
            </a:extLst>
          </p:cNvPr>
          <p:cNvSpPr/>
          <p:nvPr/>
        </p:nvSpPr>
        <p:spPr>
          <a:xfrm>
            <a:off x="6780367" y="420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A1DEEBE2-0977-47D5-B6DD-68F1D2BF9AEA}"/>
              </a:ext>
            </a:extLst>
          </p:cNvPr>
          <p:cNvSpPr/>
          <p:nvPr/>
        </p:nvSpPr>
        <p:spPr>
          <a:xfrm>
            <a:off x="6780367" y="456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D4F960F6-77B9-4C7E-B006-4D7AD4826293}"/>
              </a:ext>
            </a:extLst>
          </p:cNvPr>
          <p:cNvSpPr/>
          <p:nvPr/>
        </p:nvSpPr>
        <p:spPr>
          <a:xfrm>
            <a:off x="6778832" y="492442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81EB5B06-7D2C-40B9-84F3-C7D94B447DA3}"/>
              </a:ext>
            </a:extLst>
          </p:cNvPr>
          <p:cNvSpPr/>
          <p:nvPr/>
        </p:nvSpPr>
        <p:spPr>
          <a:xfrm>
            <a:off x="7009866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024DCA15-BE49-4C14-BFD1-FFA8FBFD53F1}"/>
              </a:ext>
            </a:extLst>
          </p:cNvPr>
          <p:cNvSpPr/>
          <p:nvPr/>
        </p:nvSpPr>
        <p:spPr>
          <a:xfrm>
            <a:off x="7009866" y="352593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0AB122B-E9D4-429B-8D39-35F014CE5A64}"/>
              </a:ext>
            </a:extLst>
          </p:cNvPr>
          <p:cNvSpPr/>
          <p:nvPr/>
        </p:nvSpPr>
        <p:spPr>
          <a:xfrm>
            <a:off x="7009866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5841C17C-3A25-4C0D-86B7-975321202DAA}"/>
              </a:ext>
            </a:extLst>
          </p:cNvPr>
          <p:cNvSpPr/>
          <p:nvPr/>
        </p:nvSpPr>
        <p:spPr>
          <a:xfrm>
            <a:off x="7009866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612011DD-E6EA-4B82-BC84-97B41B937171}"/>
              </a:ext>
            </a:extLst>
          </p:cNvPr>
          <p:cNvSpPr/>
          <p:nvPr/>
        </p:nvSpPr>
        <p:spPr>
          <a:xfrm>
            <a:off x="7008331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F8F4F44-BC3B-4766-9231-7FFD08501824}"/>
              </a:ext>
            </a:extLst>
          </p:cNvPr>
          <p:cNvSpPr/>
          <p:nvPr/>
        </p:nvSpPr>
        <p:spPr>
          <a:xfrm>
            <a:off x="7237830" y="38929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59B2F498-D3A6-40CE-8849-793DB7C1779F}"/>
              </a:ext>
            </a:extLst>
          </p:cNvPr>
          <p:cNvSpPr/>
          <p:nvPr/>
        </p:nvSpPr>
        <p:spPr>
          <a:xfrm>
            <a:off x="7237830" y="3525936"/>
            <a:ext cx="195084" cy="160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0013049-2980-446C-A735-098B807F0261}"/>
              </a:ext>
            </a:extLst>
          </p:cNvPr>
          <p:cNvSpPr/>
          <p:nvPr/>
        </p:nvSpPr>
        <p:spPr>
          <a:xfrm>
            <a:off x="7237830" y="420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B2628362-49E1-497C-82B8-7AA51C8C9A0C}"/>
              </a:ext>
            </a:extLst>
          </p:cNvPr>
          <p:cNvSpPr/>
          <p:nvPr/>
        </p:nvSpPr>
        <p:spPr>
          <a:xfrm>
            <a:off x="7237830" y="456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BFC94C-D134-4411-BBEB-4CED83B5D829}"/>
              </a:ext>
            </a:extLst>
          </p:cNvPr>
          <p:cNvSpPr/>
          <p:nvPr/>
        </p:nvSpPr>
        <p:spPr>
          <a:xfrm>
            <a:off x="7236295" y="492438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97118AA9-B367-46A9-916D-E5E19FCD9FFB}"/>
              </a:ext>
            </a:extLst>
          </p:cNvPr>
          <p:cNvSpPr/>
          <p:nvPr/>
        </p:nvSpPr>
        <p:spPr>
          <a:xfrm>
            <a:off x="7467329" y="389290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D11CA3B-D116-410E-BDC0-9C35C535692B}"/>
              </a:ext>
            </a:extLst>
          </p:cNvPr>
          <p:cNvSpPr/>
          <p:nvPr/>
        </p:nvSpPr>
        <p:spPr>
          <a:xfrm>
            <a:off x="7467329" y="352589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78740F-1E98-4DAA-B275-801BE9C5AD7F}"/>
              </a:ext>
            </a:extLst>
          </p:cNvPr>
          <p:cNvSpPr/>
          <p:nvPr/>
        </p:nvSpPr>
        <p:spPr>
          <a:xfrm>
            <a:off x="7467329" y="420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A579486F-A67C-4E4B-8BAF-D3B78A654EDC}"/>
              </a:ext>
            </a:extLst>
          </p:cNvPr>
          <p:cNvSpPr/>
          <p:nvPr/>
        </p:nvSpPr>
        <p:spPr>
          <a:xfrm>
            <a:off x="7467329" y="456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0CFA1A1F-F3AF-4D22-81F4-DAC22E4ADBF6}"/>
              </a:ext>
            </a:extLst>
          </p:cNvPr>
          <p:cNvSpPr/>
          <p:nvPr/>
        </p:nvSpPr>
        <p:spPr>
          <a:xfrm>
            <a:off x="7465794" y="492434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17B5DBB-B704-4710-BB8A-447C841BAFCF}"/>
              </a:ext>
            </a:extLst>
          </p:cNvPr>
          <p:cNvSpPr/>
          <p:nvPr/>
        </p:nvSpPr>
        <p:spPr>
          <a:xfrm>
            <a:off x="3799316" y="477887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AFE86B6-881D-43E0-9769-489004243444}"/>
              </a:ext>
            </a:extLst>
          </p:cNvPr>
          <p:cNvSpPr/>
          <p:nvPr/>
        </p:nvSpPr>
        <p:spPr>
          <a:xfrm>
            <a:off x="4028815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F3E4E8D0-87C2-4EE4-BDDC-E16D36BB0AF4}"/>
              </a:ext>
            </a:extLst>
          </p:cNvPr>
          <p:cNvSpPr/>
          <p:nvPr/>
        </p:nvSpPr>
        <p:spPr>
          <a:xfrm>
            <a:off x="4256779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E4577EF-1C18-402F-8F64-346C2D4E9D3F}"/>
              </a:ext>
            </a:extLst>
          </p:cNvPr>
          <p:cNvSpPr/>
          <p:nvPr/>
        </p:nvSpPr>
        <p:spPr>
          <a:xfrm>
            <a:off x="4486278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2A193D07-7223-4BB4-AB0E-208D39528CB7}"/>
              </a:ext>
            </a:extLst>
          </p:cNvPr>
          <p:cNvSpPr/>
          <p:nvPr/>
        </p:nvSpPr>
        <p:spPr>
          <a:xfrm>
            <a:off x="5251754" y="477883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7DFE6C0-A136-4A00-8CB7-62084A5D7330}"/>
              </a:ext>
            </a:extLst>
          </p:cNvPr>
          <p:cNvSpPr/>
          <p:nvPr/>
        </p:nvSpPr>
        <p:spPr>
          <a:xfrm>
            <a:off x="5481253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0B2482FA-7A13-4BA5-A441-46C41CD38DFA}"/>
              </a:ext>
            </a:extLst>
          </p:cNvPr>
          <p:cNvSpPr/>
          <p:nvPr/>
        </p:nvSpPr>
        <p:spPr>
          <a:xfrm>
            <a:off x="5709217" y="477879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D4C7ACAF-8C15-4AC7-9326-FF5165617F6F}"/>
              </a:ext>
            </a:extLst>
          </p:cNvPr>
          <p:cNvSpPr/>
          <p:nvPr/>
        </p:nvSpPr>
        <p:spPr>
          <a:xfrm>
            <a:off x="5938716" y="4778756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59BD00EE-A7CD-4465-9ABE-19C375B6F0F5}"/>
              </a:ext>
            </a:extLst>
          </p:cNvPr>
          <p:cNvSpPr/>
          <p:nvPr/>
        </p:nvSpPr>
        <p:spPr>
          <a:xfrm>
            <a:off x="6778832" y="476363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589AEA26-A178-4D0A-A25C-6D3F330A4F8F}"/>
              </a:ext>
            </a:extLst>
          </p:cNvPr>
          <p:cNvSpPr/>
          <p:nvPr/>
        </p:nvSpPr>
        <p:spPr>
          <a:xfrm>
            <a:off x="7008331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76614133-2F2E-4B63-9B7B-ABDF3DF05C7B}"/>
              </a:ext>
            </a:extLst>
          </p:cNvPr>
          <p:cNvSpPr/>
          <p:nvPr/>
        </p:nvSpPr>
        <p:spPr>
          <a:xfrm>
            <a:off x="7236295" y="476359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7B6B0DF1-4D1F-47E8-86AD-96F8C4467D40}"/>
              </a:ext>
            </a:extLst>
          </p:cNvPr>
          <p:cNvSpPr/>
          <p:nvPr/>
        </p:nvSpPr>
        <p:spPr>
          <a:xfrm>
            <a:off x="7465794" y="4763555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6627A745-508A-4B0E-B4C2-4DDCF12D5B56}"/>
              </a:ext>
            </a:extLst>
          </p:cNvPr>
          <p:cNvSpPr/>
          <p:nvPr/>
        </p:nvSpPr>
        <p:spPr>
          <a:xfrm>
            <a:off x="3799316" y="440880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4F3B8C99-DFB1-4B80-BF58-0CE65ED5F275}"/>
              </a:ext>
            </a:extLst>
          </p:cNvPr>
          <p:cNvSpPr/>
          <p:nvPr/>
        </p:nvSpPr>
        <p:spPr>
          <a:xfrm>
            <a:off x="4028815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07CB70F0-0A81-4210-A8DB-C811279AAB86}"/>
              </a:ext>
            </a:extLst>
          </p:cNvPr>
          <p:cNvSpPr/>
          <p:nvPr/>
        </p:nvSpPr>
        <p:spPr>
          <a:xfrm>
            <a:off x="4256779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AE5AF4CD-264C-442D-9EDF-C43B22644571}"/>
              </a:ext>
            </a:extLst>
          </p:cNvPr>
          <p:cNvSpPr/>
          <p:nvPr/>
        </p:nvSpPr>
        <p:spPr>
          <a:xfrm>
            <a:off x="4486278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ED9C1FB-30E7-4947-926C-80EF583CF7F9}"/>
              </a:ext>
            </a:extLst>
          </p:cNvPr>
          <p:cNvSpPr/>
          <p:nvPr/>
        </p:nvSpPr>
        <p:spPr>
          <a:xfrm>
            <a:off x="5251754" y="440876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CA84FDB4-619B-46E1-BEAC-DCCD9C993321}"/>
              </a:ext>
            </a:extLst>
          </p:cNvPr>
          <p:cNvSpPr/>
          <p:nvPr/>
        </p:nvSpPr>
        <p:spPr>
          <a:xfrm>
            <a:off x="5481253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D8C1F2CB-BC57-4D1F-AE07-41FFA604CD9A}"/>
              </a:ext>
            </a:extLst>
          </p:cNvPr>
          <p:cNvSpPr/>
          <p:nvPr/>
        </p:nvSpPr>
        <p:spPr>
          <a:xfrm>
            <a:off x="5709217" y="440872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4803B48A-0E82-4464-936A-78D32E2BE33C}"/>
              </a:ext>
            </a:extLst>
          </p:cNvPr>
          <p:cNvSpPr/>
          <p:nvPr/>
        </p:nvSpPr>
        <p:spPr>
          <a:xfrm>
            <a:off x="5938716" y="4408682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D34422AB-8AD9-448A-AADB-68ACF43EAAE5}"/>
              </a:ext>
            </a:extLst>
          </p:cNvPr>
          <p:cNvSpPr/>
          <p:nvPr/>
        </p:nvSpPr>
        <p:spPr>
          <a:xfrm>
            <a:off x="6778832" y="439356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E9944B93-A950-459A-AD15-1BA513D00341}"/>
              </a:ext>
            </a:extLst>
          </p:cNvPr>
          <p:cNvSpPr/>
          <p:nvPr/>
        </p:nvSpPr>
        <p:spPr>
          <a:xfrm>
            <a:off x="7008331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F4C02780-830A-4ADF-B91C-ADB769792299}"/>
              </a:ext>
            </a:extLst>
          </p:cNvPr>
          <p:cNvSpPr/>
          <p:nvPr/>
        </p:nvSpPr>
        <p:spPr>
          <a:xfrm>
            <a:off x="7236295" y="439352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9FA1EC39-AC6A-438C-BD51-E54F6F9239F6}"/>
              </a:ext>
            </a:extLst>
          </p:cNvPr>
          <p:cNvSpPr/>
          <p:nvPr/>
        </p:nvSpPr>
        <p:spPr>
          <a:xfrm>
            <a:off x="7465794" y="4393481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0BBFC8CF-713B-4003-B3D0-0FED29AFA1FB}"/>
              </a:ext>
            </a:extLst>
          </p:cNvPr>
          <p:cNvSpPr/>
          <p:nvPr/>
        </p:nvSpPr>
        <p:spPr>
          <a:xfrm>
            <a:off x="3799316" y="407759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000B888-EF40-40B0-A3BC-2AA95B30CC59}"/>
              </a:ext>
            </a:extLst>
          </p:cNvPr>
          <p:cNvSpPr/>
          <p:nvPr/>
        </p:nvSpPr>
        <p:spPr>
          <a:xfrm>
            <a:off x="4028815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55CF431-F4C4-47CC-B669-BC3BFD930589}"/>
              </a:ext>
            </a:extLst>
          </p:cNvPr>
          <p:cNvSpPr/>
          <p:nvPr/>
        </p:nvSpPr>
        <p:spPr>
          <a:xfrm>
            <a:off x="4256779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1EA0D1B4-89F4-41D6-8A17-4D06B62E3096}"/>
              </a:ext>
            </a:extLst>
          </p:cNvPr>
          <p:cNvSpPr/>
          <p:nvPr/>
        </p:nvSpPr>
        <p:spPr>
          <a:xfrm>
            <a:off x="4486278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E9C71F4A-2E90-442D-9612-D7DBC142778F}"/>
              </a:ext>
            </a:extLst>
          </p:cNvPr>
          <p:cNvSpPr/>
          <p:nvPr/>
        </p:nvSpPr>
        <p:spPr>
          <a:xfrm>
            <a:off x="5251754" y="407755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A7F9EF76-DD72-4E9C-8067-381F572A3ED4}"/>
              </a:ext>
            </a:extLst>
          </p:cNvPr>
          <p:cNvSpPr/>
          <p:nvPr/>
        </p:nvSpPr>
        <p:spPr>
          <a:xfrm>
            <a:off x="5481253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1DCE941-1B83-44E2-A7FC-A0F389CE98D6}"/>
              </a:ext>
            </a:extLst>
          </p:cNvPr>
          <p:cNvSpPr/>
          <p:nvPr/>
        </p:nvSpPr>
        <p:spPr>
          <a:xfrm>
            <a:off x="5709217" y="407751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776B69AF-8838-4057-9280-3820EA763B68}"/>
              </a:ext>
            </a:extLst>
          </p:cNvPr>
          <p:cNvSpPr/>
          <p:nvPr/>
        </p:nvSpPr>
        <p:spPr>
          <a:xfrm>
            <a:off x="5938716" y="4077479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F4E30763-F14D-4445-9EA5-9DFD9D951724}"/>
              </a:ext>
            </a:extLst>
          </p:cNvPr>
          <p:cNvSpPr/>
          <p:nvPr/>
        </p:nvSpPr>
        <p:spPr>
          <a:xfrm>
            <a:off x="6778832" y="406235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4510809F-4546-4777-8393-5AA593657C77}"/>
              </a:ext>
            </a:extLst>
          </p:cNvPr>
          <p:cNvSpPr/>
          <p:nvPr/>
        </p:nvSpPr>
        <p:spPr>
          <a:xfrm>
            <a:off x="7008331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C23C84-FE04-4DC8-8C00-030B50688EC8}"/>
              </a:ext>
            </a:extLst>
          </p:cNvPr>
          <p:cNvSpPr/>
          <p:nvPr/>
        </p:nvSpPr>
        <p:spPr>
          <a:xfrm>
            <a:off x="7236295" y="406231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9CE288C2-C714-4AC8-B54B-358D989AEB63}"/>
              </a:ext>
            </a:extLst>
          </p:cNvPr>
          <p:cNvSpPr/>
          <p:nvPr/>
        </p:nvSpPr>
        <p:spPr>
          <a:xfrm>
            <a:off x="7465794" y="4062278"/>
            <a:ext cx="195084" cy="16075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/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A14506AA-4821-463A-A402-153445FD80C8}"/>
              </a:ext>
            </a:extLst>
          </p:cNvPr>
          <p:cNvSpPr/>
          <p:nvPr/>
        </p:nvSpPr>
        <p:spPr>
          <a:xfrm>
            <a:off x="3799316" y="372250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E9E2497-69B3-4F5D-B344-CA677335989F}"/>
              </a:ext>
            </a:extLst>
          </p:cNvPr>
          <p:cNvSpPr/>
          <p:nvPr/>
        </p:nvSpPr>
        <p:spPr>
          <a:xfrm>
            <a:off x="4028815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0B6927E3-AD57-47F4-AC68-E732E344D9E6}"/>
              </a:ext>
            </a:extLst>
          </p:cNvPr>
          <p:cNvSpPr/>
          <p:nvPr/>
        </p:nvSpPr>
        <p:spPr>
          <a:xfrm>
            <a:off x="4256779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660AD3E1-7B6A-4DA1-B112-F6B91F9B8BE8}"/>
              </a:ext>
            </a:extLst>
          </p:cNvPr>
          <p:cNvSpPr/>
          <p:nvPr/>
        </p:nvSpPr>
        <p:spPr>
          <a:xfrm>
            <a:off x="4486278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33EC7DCB-E03D-4F4E-82C5-AE22E8955808}"/>
              </a:ext>
            </a:extLst>
          </p:cNvPr>
          <p:cNvSpPr/>
          <p:nvPr/>
        </p:nvSpPr>
        <p:spPr>
          <a:xfrm>
            <a:off x="5251754" y="372246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994A666F-8A64-4645-9E77-419862FB8ABD}"/>
              </a:ext>
            </a:extLst>
          </p:cNvPr>
          <p:cNvSpPr/>
          <p:nvPr/>
        </p:nvSpPr>
        <p:spPr>
          <a:xfrm>
            <a:off x="5481253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F9895D2-6744-43BA-8233-EB4934A131CE}"/>
              </a:ext>
            </a:extLst>
          </p:cNvPr>
          <p:cNvSpPr/>
          <p:nvPr/>
        </p:nvSpPr>
        <p:spPr>
          <a:xfrm>
            <a:off x="5709217" y="372242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C9B34939-9996-4B22-B307-7EAED6BBA7C0}"/>
              </a:ext>
            </a:extLst>
          </p:cNvPr>
          <p:cNvSpPr/>
          <p:nvPr/>
        </p:nvSpPr>
        <p:spPr>
          <a:xfrm>
            <a:off x="5938716" y="3722387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E11627BC-978A-4EB3-9730-7A4B405E3D1B}"/>
              </a:ext>
            </a:extLst>
          </p:cNvPr>
          <p:cNvSpPr/>
          <p:nvPr/>
        </p:nvSpPr>
        <p:spPr>
          <a:xfrm>
            <a:off x="6778832" y="370029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AB900392-E605-414F-B3CE-7278FE3F0CC4}"/>
              </a:ext>
            </a:extLst>
          </p:cNvPr>
          <p:cNvSpPr/>
          <p:nvPr/>
        </p:nvSpPr>
        <p:spPr>
          <a:xfrm>
            <a:off x="7008331" y="370025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CE333E6B-7B4C-4BAA-B1BC-DA408CD6295F}"/>
              </a:ext>
            </a:extLst>
          </p:cNvPr>
          <p:cNvSpPr/>
          <p:nvPr/>
        </p:nvSpPr>
        <p:spPr>
          <a:xfrm>
            <a:off x="7236295" y="370025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0" name="Rectangle 25">
            <a:extLst>
              <a:ext uri="{FF2B5EF4-FFF2-40B4-BE49-F238E27FC236}">
                <a16:creationId xmlns:a16="http://schemas.microsoft.com/office/drawing/2014/main" id="{AA1A61DE-9D65-42C6-971B-BFEDEFFC8681}"/>
              </a:ext>
            </a:extLst>
          </p:cNvPr>
          <p:cNvSpPr/>
          <p:nvPr/>
        </p:nvSpPr>
        <p:spPr>
          <a:xfrm>
            <a:off x="7465794" y="3700213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3C08365-22C1-4932-829E-8DB4BF125CC4}"/>
              </a:ext>
            </a:extLst>
          </p:cNvPr>
          <p:cNvSpPr/>
          <p:nvPr/>
        </p:nvSpPr>
        <p:spPr>
          <a:xfrm>
            <a:off x="3800851" y="320185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23836C05-7508-4ADE-B7C0-828A8BAE42B3}"/>
              </a:ext>
            </a:extLst>
          </p:cNvPr>
          <p:cNvSpPr/>
          <p:nvPr/>
        </p:nvSpPr>
        <p:spPr>
          <a:xfrm>
            <a:off x="4030350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A7284F2E-44D4-40E7-AFE9-2F960321C8EE}"/>
              </a:ext>
            </a:extLst>
          </p:cNvPr>
          <p:cNvSpPr/>
          <p:nvPr/>
        </p:nvSpPr>
        <p:spPr>
          <a:xfrm>
            <a:off x="4258314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53F9E1C2-3B05-423D-B6A1-84577BF31511}"/>
              </a:ext>
            </a:extLst>
          </p:cNvPr>
          <p:cNvSpPr/>
          <p:nvPr/>
        </p:nvSpPr>
        <p:spPr>
          <a:xfrm>
            <a:off x="4487813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3F132381-4A4B-484E-839C-2AA718B06885}"/>
              </a:ext>
            </a:extLst>
          </p:cNvPr>
          <p:cNvSpPr/>
          <p:nvPr/>
        </p:nvSpPr>
        <p:spPr>
          <a:xfrm>
            <a:off x="5253289" y="320181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68F2DE93-3C04-4EE1-85A3-869693930F11}"/>
              </a:ext>
            </a:extLst>
          </p:cNvPr>
          <p:cNvSpPr/>
          <p:nvPr/>
        </p:nvSpPr>
        <p:spPr>
          <a:xfrm>
            <a:off x="5482788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255AB2A0-FBEA-418E-8A1F-8BCE984B1C06}"/>
              </a:ext>
            </a:extLst>
          </p:cNvPr>
          <p:cNvSpPr/>
          <p:nvPr/>
        </p:nvSpPr>
        <p:spPr>
          <a:xfrm>
            <a:off x="5710752" y="320177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E67D6312-E0F2-4852-93D3-A799A2206B39}"/>
              </a:ext>
            </a:extLst>
          </p:cNvPr>
          <p:cNvSpPr/>
          <p:nvPr/>
        </p:nvSpPr>
        <p:spPr>
          <a:xfrm>
            <a:off x="5940251" y="3201733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59" name="Rectangle 25">
            <a:extLst>
              <a:ext uri="{FF2B5EF4-FFF2-40B4-BE49-F238E27FC236}">
                <a16:creationId xmlns:a16="http://schemas.microsoft.com/office/drawing/2014/main" id="{BEBB5B90-CF6C-4DAD-862D-092D24BAAB71}"/>
              </a:ext>
            </a:extLst>
          </p:cNvPr>
          <p:cNvSpPr/>
          <p:nvPr/>
        </p:nvSpPr>
        <p:spPr>
          <a:xfrm>
            <a:off x="6780367" y="317963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0" name="Rectangle 25">
            <a:extLst>
              <a:ext uri="{FF2B5EF4-FFF2-40B4-BE49-F238E27FC236}">
                <a16:creationId xmlns:a16="http://schemas.microsoft.com/office/drawing/2014/main" id="{6396A0E5-DB19-4BFD-BA71-7395BC2D5D34}"/>
              </a:ext>
            </a:extLst>
          </p:cNvPr>
          <p:cNvSpPr/>
          <p:nvPr/>
        </p:nvSpPr>
        <p:spPr>
          <a:xfrm>
            <a:off x="7009866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80C4F2BA-E117-4EF7-8504-4904CAB75DB0}"/>
              </a:ext>
            </a:extLst>
          </p:cNvPr>
          <p:cNvSpPr/>
          <p:nvPr/>
        </p:nvSpPr>
        <p:spPr>
          <a:xfrm>
            <a:off x="7237830" y="317959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2" name="Rectangle 25">
            <a:extLst>
              <a:ext uri="{FF2B5EF4-FFF2-40B4-BE49-F238E27FC236}">
                <a16:creationId xmlns:a16="http://schemas.microsoft.com/office/drawing/2014/main" id="{CC8731A0-37D5-49B5-ADEF-7EF75E0130AD}"/>
              </a:ext>
            </a:extLst>
          </p:cNvPr>
          <p:cNvSpPr/>
          <p:nvPr/>
        </p:nvSpPr>
        <p:spPr>
          <a:xfrm>
            <a:off x="7467329" y="3179559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3" name="Rectangle 25">
            <a:extLst>
              <a:ext uri="{FF2B5EF4-FFF2-40B4-BE49-F238E27FC236}">
                <a16:creationId xmlns:a16="http://schemas.microsoft.com/office/drawing/2014/main" id="{53D423EB-B0D3-4236-AD53-AB95D5EE12F4}"/>
              </a:ext>
            </a:extLst>
          </p:cNvPr>
          <p:cNvSpPr/>
          <p:nvPr/>
        </p:nvSpPr>
        <p:spPr>
          <a:xfrm>
            <a:off x="3799316" y="337617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CADC0DA2-5E6B-43A7-9609-6106E20F1337}"/>
              </a:ext>
            </a:extLst>
          </p:cNvPr>
          <p:cNvSpPr/>
          <p:nvPr/>
        </p:nvSpPr>
        <p:spPr>
          <a:xfrm>
            <a:off x="4028815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5" name="Rectangle 25">
            <a:extLst>
              <a:ext uri="{FF2B5EF4-FFF2-40B4-BE49-F238E27FC236}">
                <a16:creationId xmlns:a16="http://schemas.microsoft.com/office/drawing/2014/main" id="{44BDFBDA-85D6-4CAA-B639-C2C1F6E9864E}"/>
              </a:ext>
            </a:extLst>
          </p:cNvPr>
          <p:cNvSpPr/>
          <p:nvPr/>
        </p:nvSpPr>
        <p:spPr>
          <a:xfrm>
            <a:off x="4256779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8C19386F-FF2D-4EE7-B620-F06F95354448}"/>
              </a:ext>
            </a:extLst>
          </p:cNvPr>
          <p:cNvSpPr/>
          <p:nvPr/>
        </p:nvSpPr>
        <p:spPr>
          <a:xfrm>
            <a:off x="4486278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7" name="Rectangle 25">
            <a:extLst>
              <a:ext uri="{FF2B5EF4-FFF2-40B4-BE49-F238E27FC236}">
                <a16:creationId xmlns:a16="http://schemas.microsoft.com/office/drawing/2014/main" id="{F9CCBE6B-696F-4836-BE4A-9AE46EE78459}"/>
              </a:ext>
            </a:extLst>
          </p:cNvPr>
          <p:cNvSpPr/>
          <p:nvPr/>
        </p:nvSpPr>
        <p:spPr>
          <a:xfrm>
            <a:off x="5251754" y="337613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528244A-765B-4539-B85A-1154BF95EFCA}"/>
              </a:ext>
            </a:extLst>
          </p:cNvPr>
          <p:cNvSpPr/>
          <p:nvPr/>
        </p:nvSpPr>
        <p:spPr>
          <a:xfrm>
            <a:off x="5481253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9B992FA0-C7FF-4C01-BF4B-BE5ABA4015E8}"/>
              </a:ext>
            </a:extLst>
          </p:cNvPr>
          <p:cNvSpPr/>
          <p:nvPr/>
        </p:nvSpPr>
        <p:spPr>
          <a:xfrm>
            <a:off x="5709217" y="337609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0" name="Rectangle 25">
            <a:extLst>
              <a:ext uri="{FF2B5EF4-FFF2-40B4-BE49-F238E27FC236}">
                <a16:creationId xmlns:a16="http://schemas.microsoft.com/office/drawing/2014/main" id="{43550E86-B6EC-4142-9692-E0CB4ADA4081}"/>
              </a:ext>
            </a:extLst>
          </p:cNvPr>
          <p:cNvSpPr/>
          <p:nvPr/>
        </p:nvSpPr>
        <p:spPr>
          <a:xfrm>
            <a:off x="5938716" y="3376050"/>
            <a:ext cx="195084" cy="1607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1" name="Rectangle 25">
            <a:extLst>
              <a:ext uri="{FF2B5EF4-FFF2-40B4-BE49-F238E27FC236}">
                <a16:creationId xmlns:a16="http://schemas.microsoft.com/office/drawing/2014/main" id="{03135414-DB03-480D-B7A5-38E106319FF8}"/>
              </a:ext>
            </a:extLst>
          </p:cNvPr>
          <p:cNvSpPr/>
          <p:nvPr/>
        </p:nvSpPr>
        <p:spPr>
          <a:xfrm>
            <a:off x="6778832" y="335395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2" name="Rectangle 25">
            <a:extLst>
              <a:ext uri="{FF2B5EF4-FFF2-40B4-BE49-F238E27FC236}">
                <a16:creationId xmlns:a16="http://schemas.microsoft.com/office/drawing/2014/main" id="{FDC3FEF9-105D-4E74-AE53-810AF2614C73}"/>
              </a:ext>
            </a:extLst>
          </p:cNvPr>
          <p:cNvSpPr/>
          <p:nvPr/>
        </p:nvSpPr>
        <p:spPr>
          <a:xfrm>
            <a:off x="7008331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A403B69B-CF43-42C9-9A74-CB9928C0301A}"/>
              </a:ext>
            </a:extLst>
          </p:cNvPr>
          <p:cNvSpPr/>
          <p:nvPr/>
        </p:nvSpPr>
        <p:spPr>
          <a:xfrm>
            <a:off x="7236295" y="335391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74" name="Rectangle 25">
            <a:extLst>
              <a:ext uri="{FF2B5EF4-FFF2-40B4-BE49-F238E27FC236}">
                <a16:creationId xmlns:a16="http://schemas.microsoft.com/office/drawing/2014/main" id="{6AE0EB70-9A83-4534-A779-1AB36985074E}"/>
              </a:ext>
            </a:extLst>
          </p:cNvPr>
          <p:cNvSpPr/>
          <p:nvPr/>
        </p:nvSpPr>
        <p:spPr>
          <a:xfrm>
            <a:off x="7465794" y="3353876"/>
            <a:ext cx="195084" cy="16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D295CDB-CFF5-47F8-97BF-D633297D242E}"/>
              </a:ext>
            </a:extLst>
          </p:cNvPr>
          <p:cNvSpPr/>
          <p:nvPr/>
        </p:nvSpPr>
        <p:spPr>
          <a:xfrm>
            <a:off x="1695770" y="4807904"/>
            <a:ext cx="1508077" cy="8533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Original data</a:t>
            </a: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1446DC-34F9-4612-B0D8-5910F757290B}"/>
              </a:ext>
            </a:extLst>
          </p:cNvPr>
          <p:cNvSpPr/>
          <p:nvPr/>
        </p:nvSpPr>
        <p:spPr>
          <a:xfrm rot="19770547">
            <a:off x="3249032" y="4866038"/>
            <a:ext cx="457463" cy="1963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C4391-E49D-4E9A-B994-21DB182E0572}"/>
              </a:ext>
            </a:extLst>
          </p:cNvPr>
          <p:cNvSpPr txBox="1"/>
          <p:nvPr/>
        </p:nvSpPr>
        <p:spPr>
          <a:xfrm>
            <a:off x="3799316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FOV region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4D2EF53-B3AD-4377-AB7A-7631906EE2D0}"/>
              </a:ext>
            </a:extLst>
          </p:cNvPr>
          <p:cNvSpPr txBox="1"/>
          <p:nvPr/>
        </p:nvSpPr>
        <p:spPr>
          <a:xfrm>
            <a:off x="5204393" y="5230941"/>
            <a:ext cx="98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Cushion region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0A8C7C0-DDE1-422C-80D6-7F011AAA3EF4}"/>
              </a:ext>
            </a:extLst>
          </p:cNvPr>
          <p:cNvSpPr txBox="1"/>
          <p:nvPr/>
        </p:nvSpPr>
        <p:spPr>
          <a:xfrm>
            <a:off x="6770821" y="5217954"/>
            <a:ext cx="98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Outmost region</a:t>
            </a:r>
            <a:endParaRPr lang="zh-CN" altLang="en-US" dirty="0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34ABC5E-ED84-4C3D-89B4-CBF03AE1CCAF}"/>
              </a:ext>
            </a:extLst>
          </p:cNvPr>
          <p:cNvCxnSpPr>
            <a:cxnSpLocks/>
          </p:cNvCxnSpPr>
          <p:nvPr/>
        </p:nvCxnSpPr>
        <p:spPr>
          <a:xfrm flipH="1">
            <a:off x="3512973" y="3854029"/>
            <a:ext cx="4392487" cy="222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F1EE7BC-B996-43CB-AC10-70C8773BD80C}"/>
              </a:ext>
            </a:extLst>
          </p:cNvPr>
          <p:cNvSpPr txBox="1"/>
          <p:nvPr/>
        </p:nvSpPr>
        <p:spPr>
          <a:xfrm>
            <a:off x="2011553" y="3212694"/>
            <a:ext cx="128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zh-CN" alt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7608C9E9-A6A9-40D1-9437-E18982F12EB2}"/>
              </a:ext>
            </a:extLst>
          </p:cNvPr>
          <p:cNvSpPr/>
          <p:nvPr/>
        </p:nvSpPr>
        <p:spPr>
          <a:xfrm>
            <a:off x="3100850" y="3311270"/>
            <a:ext cx="337920" cy="141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14 pt  2">
            <a:extLst>
              <a:ext uri="{FF2B5EF4-FFF2-40B4-BE49-F238E27FC236}">
                <a16:creationId xmlns:a16="http://schemas.microsoft.com/office/drawing/2014/main" id="{4C42710E-41BD-450C-B664-693034DEC47F}"/>
              </a:ext>
            </a:extLst>
          </p:cNvPr>
          <p:cNvSpPr/>
          <p:nvPr/>
        </p:nvSpPr>
        <p:spPr>
          <a:xfrm>
            <a:off x="287087" y="1772816"/>
            <a:ext cx="7597281" cy="2838038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bandwidth and reliability is given more important data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C27E9-1613-4DE6-A823-DE20D369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6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2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5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8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1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4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7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3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9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2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5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1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4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7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0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3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9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2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7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3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6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9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2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5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8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1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4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7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0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3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6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9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2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5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1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4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7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0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3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6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9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2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5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8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1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4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7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0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3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6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9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2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5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8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1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4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7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0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3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6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9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2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5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8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1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4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7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0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3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8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1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4" dur="indefinite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7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2" grpId="0" animBg="1"/>
      <p:bldP spid="4" grpId="0" animBg="1"/>
      <p:bldP spid="5" grpId="0"/>
      <p:bldP spid="175" grpId="0"/>
      <p:bldP spid="176" grpId="0"/>
      <p:bldP spid="178" grpId="0"/>
      <p:bldP spid="17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378"/>
            <a:ext cx="9144000" cy="521595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50" i="1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23C5FE7C-6529-4806-A4D0-5E530034DE92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977BC06-A1B1-430A-BFD9-866D7CBB25C5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Background</a:t>
            </a:r>
          </a:p>
        </p:txBody>
      </p:sp>
      <p:pic>
        <p:nvPicPr>
          <p:cNvPr id="82946" name="Picture 2" descr="相关图片">
            <a:extLst>
              <a:ext uri="{FF2B5EF4-FFF2-40B4-BE49-F238E27FC236}">
                <a16:creationId xmlns:a16="http://schemas.microsoft.com/office/drawing/2014/main" id="{13C35CDF-90DF-477F-B890-094D4126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89" y="5335750"/>
            <a:ext cx="946332" cy="7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“360 degree video”的图片搜索结果">
            <a:extLst>
              <a:ext uri="{FF2B5EF4-FFF2-40B4-BE49-F238E27FC236}">
                <a16:creationId xmlns:a16="http://schemas.microsoft.com/office/drawing/2014/main" id="{64C1FC24-4425-411A-968A-EF6A9763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55" y="1718680"/>
            <a:ext cx="3445764" cy="17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022DE7-4DB8-4FA2-AA3C-E1C728DA1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999" y="4075236"/>
            <a:ext cx="3041684" cy="1827659"/>
          </a:xfrm>
          <a:prstGeom prst="rect">
            <a:avLst/>
          </a:prstGeom>
        </p:spPr>
      </p:pic>
      <p:pic>
        <p:nvPicPr>
          <p:cNvPr id="2" name="Picture 2" descr="相关图片">
            <a:extLst>
              <a:ext uri="{FF2B5EF4-FFF2-40B4-BE49-F238E27FC236}">
                <a16:creationId xmlns:a16="http://schemas.microsoft.com/office/drawing/2014/main" id="{BD2C30CD-9257-4AC0-A1F8-01D97B4F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11348" y="1275203"/>
            <a:ext cx="2597273" cy="25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“VR headset”的图片搜索结果">
            <a:extLst>
              <a:ext uri="{FF2B5EF4-FFF2-40B4-BE49-F238E27FC236}">
                <a16:creationId xmlns:a16="http://schemas.microsoft.com/office/drawing/2014/main" id="{6E8A6960-531D-40F5-8354-926633D0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49" y="4434905"/>
            <a:ext cx="2597273" cy="173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41A6F-0C54-491E-BF0A-DB7B3B2F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2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260648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Performance evaluation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107504" y="1171699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Metric of Video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PSNR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Peak Signal to Noise Ratio </a:t>
            </a:r>
            <a:r>
              <a:rPr lang="zh-C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DASH (TCP-based streaming protocol).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two state-of-the-art 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FEC-enabled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streaming protocols</a:t>
            </a:r>
          </a:p>
          <a:p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Main takeaways are two-fold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FEC enabled streaming protocols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in general lead to higher PSNR than the TCP-based solution.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By making FEC coding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FOV-aware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, one can further improve PSNR by giving FOV regions more redundancy </a:t>
            </a:r>
            <a:br>
              <a:rPr lang="en-US" altLang="zh-CN" sz="2000" dirty="0"/>
            </a:b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2E7477-6F32-4F27-8533-D3BE8B9B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Performance evaluation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8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55310" y="1209774"/>
            <a:ext cx="85491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Instantaneous PSNR in relatively good network condition</a:t>
            </a:r>
          </a:p>
          <a:p>
            <a:endParaRPr lang="zh-CN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F3E2C4-E2EC-4BFC-89E2-39B06311F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2317026"/>
            <a:ext cx="6751694" cy="312819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F34C78-F892-4136-8AF3-C9FA1BC323AB}"/>
              </a:ext>
            </a:extLst>
          </p:cNvPr>
          <p:cNvCxnSpPr>
            <a:cxnSpLocks/>
          </p:cNvCxnSpPr>
          <p:nvPr/>
        </p:nvCxnSpPr>
        <p:spPr>
          <a:xfrm flipV="1">
            <a:off x="755576" y="2940086"/>
            <a:ext cx="1584176" cy="128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D0368-E35F-40DC-BE73-7055902C1DB5}"/>
              </a:ext>
            </a:extLst>
          </p:cNvPr>
          <p:cNvSpPr txBox="1"/>
          <p:nvPr/>
        </p:nvSpPr>
        <p:spPr>
          <a:xfrm>
            <a:off x="55310" y="2855168"/>
            <a:ext cx="8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Dante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1AEE36-8AB7-4C42-88C3-244BBE20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4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Performance evaluation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6ABFEE4-28A8-4BCF-8C96-4384ABEF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71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8" name="Equation" r:id="rId4" imgW="368140" imgH="393529" progId="Equation.DSMT4">
                  <p:embed/>
                </p:oleObj>
              </mc:Choice>
              <mc:Fallback>
                <p:oleObj name="Equation" r:id="rId4" imgW="368140" imgH="393529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6ABFEE4-28A8-4BCF-8C96-4384ABEF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68" y="2472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107169" y="1105580"/>
            <a:ext cx="914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Instantaneous PSNR in relatively bad network condition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5BD4F-0824-47C3-951E-B3A46B1D8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00" y="2184493"/>
            <a:ext cx="7596336" cy="340474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F34C78-F892-4136-8AF3-C9FA1BC323AB}"/>
              </a:ext>
            </a:extLst>
          </p:cNvPr>
          <p:cNvCxnSpPr>
            <a:cxnSpLocks/>
          </p:cNvCxnSpPr>
          <p:nvPr/>
        </p:nvCxnSpPr>
        <p:spPr>
          <a:xfrm flipV="1">
            <a:off x="831036" y="3112698"/>
            <a:ext cx="1368152" cy="16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962DFF-17F5-4320-83DB-CC0FA2714991}"/>
              </a:ext>
            </a:extLst>
          </p:cNvPr>
          <p:cNvSpPr txBox="1"/>
          <p:nvPr/>
        </p:nvSpPr>
        <p:spPr>
          <a:xfrm>
            <a:off x="108184" y="3092310"/>
            <a:ext cx="8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Dante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EDBFE4-3A6E-4EEA-8F17-D177628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3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6E1FAA7E-AD82-49F0-86B1-FC33F9936224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4" name="Title 3">
            <a:extLst>
              <a:ext uri="{FF2B5EF4-FFF2-40B4-BE49-F238E27FC236}">
                <a16:creationId xmlns:a16="http://schemas.microsoft.com/office/drawing/2014/main" id="{454AE7C9-8D79-4DEC-A5A0-41275E45C3A0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609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sz="3200" b="1" dirty="0">
              <a:solidFill>
                <a:schemeClr val="bg1">
                  <a:lumMod val="95000"/>
                </a:schemeClr>
              </a:solidFill>
              <a:cs typeface="Gill Sans Ligh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0B3CB65-EFEF-4E82-8DD9-5E7B9DA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1F3F5E7-2B5E-4226-A7E7-E56E3C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86BC0-F5BA-482C-B160-4B427501268C}"/>
              </a:ext>
            </a:extLst>
          </p:cNvPr>
          <p:cNvSpPr txBox="1"/>
          <p:nvPr/>
        </p:nvSpPr>
        <p:spPr>
          <a:xfrm>
            <a:off x="179512" y="1196752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Performance gain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Dante improves 360-degree video quality over non FOV-aware UDP-based  schemes and TCP-based scheme by 20% to 40%;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Relationship to Relationship to bitrate adaptation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Dante and bitrate adaptation  are  functionally complementary, Dante is a transport-level scheme while bitrate adaptation is an application-level scheme;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Compatibility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Dante is compatible with classic streaming stacks like RTP, which      supports FEC and have been deployed in many legacy services. </a:t>
            </a: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BF1852-6E80-4BC1-A54F-F31D7A5F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2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2209800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sz="3200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81000" y="3773919"/>
            <a:ext cx="838200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0" algn="ctr">
              <a:lnSpc>
                <a:spcPct val="120100"/>
              </a:lnSpc>
              <a:buNone/>
            </a:pPr>
            <a:r>
              <a:rPr lang="en-US" altLang="zh-CN" b="0" spc="-5" dirty="0"/>
              <a:t> NASP</a:t>
            </a:r>
            <a:r>
              <a:rPr lang="zh-CN" altLang="en-US" b="0" spc="-5" dirty="0"/>
              <a:t> </a:t>
            </a:r>
            <a:r>
              <a:rPr lang="en-US" altLang="zh-CN" b="0" spc="-5" dirty="0"/>
              <a:t>Research</a:t>
            </a:r>
            <a:r>
              <a:rPr lang="zh-CN" altLang="en-US" b="0" spc="-5" dirty="0"/>
              <a:t> </a:t>
            </a:r>
            <a:r>
              <a:rPr lang="en-US" altLang="zh-CN" b="0" spc="-5" dirty="0"/>
              <a:t>Group</a:t>
            </a:r>
            <a:endParaRPr lang="en-US" altLang="zh-C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48" y="5686779"/>
            <a:ext cx="2425700" cy="762000"/>
          </a:xfrm>
          <a:prstGeom prst="rect">
            <a:avLst/>
          </a:prstGeom>
        </p:spPr>
      </p:pic>
      <p:sp>
        <p:nvSpPr>
          <p:cNvPr id="5" name="object 3"/>
          <p:cNvSpPr txBox="1">
            <a:spLocks/>
          </p:cNvSpPr>
          <p:nvPr/>
        </p:nvSpPr>
        <p:spPr>
          <a:xfrm>
            <a:off x="33807" y="4456725"/>
            <a:ext cx="8382000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3200" b="1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 indent="1163955" algn="ctr">
              <a:lnSpc>
                <a:spcPct val="120100"/>
              </a:lnSpc>
            </a:pPr>
            <a:r>
              <a:rPr lang="en-US" altLang="zh-CN" b="0" kern="0" spc="-5" dirty="0">
                <a:hlinkClick r:id="rId4"/>
              </a:rPr>
              <a:t>https://nasp.cs.tsinghua.edu.cn/</a:t>
            </a:r>
            <a:r>
              <a:rPr lang="zh-CN" altLang="en-US" b="0" kern="0" spc="-5" dirty="0"/>
              <a:t> </a:t>
            </a:r>
            <a:endParaRPr lang="en-US" altLang="zh-CN" b="0" kern="0" spc="-5" dirty="0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BA9352A8-4CE3-4177-AC33-EA898947C3E1}"/>
              </a:ext>
            </a:extLst>
          </p:cNvPr>
          <p:cNvSpPr/>
          <p:nvPr/>
        </p:nvSpPr>
        <p:spPr>
          <a:xfrm>
            <a:off x="0" y="0"/>
            <a:ext cx="9144000" cy="991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AD2E59-AABB-44BB-BFB7-CB17624282AD}"/>
              </a:ext>
            </a:extLst>
          </p:cNvPr>
          <p:cNvSpPr txBox="1"/>
          <p:nvPr/>
        </p:nvSpPr>
        <p:spPr>
          <a:xfrm>
            <a:off x="3707904" y="290578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</a:p>
        </p:txBody>
      </p:sp>
      <p:pic>
        <p:nvPicPr>
          <p:cNvPr id="8" name="Picture 2" descr="https://timgsa.baidu.com/timg?image&amp;quality=80&amp;size=b9999_10000&amp;sec=1515424770793&amp;di=250f6b78165865fa73c9f5f8c44e623f&amp;imgtype=0&amp;src=http%3A%2F%2Fcdn1.haitou.cc%2Funiversity%2F84.png">
            <a:extLst>
              <a:ext uri="{FF2B5EF4-FFF2-40B4-BE49-F238E27FC236}">
                <a16:creationId xmlns:a16="http://schemas.microsoft.com/office/drawing/2014/main" id="{9034CC8B-3AB6-4913-B413-1CA7352C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5197452"/>
            <a:ext cx="1409060" cy="14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D675F-6482-45B6-8058-44EEBB5E9A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2555">
              <a:lnSpc>
                <a:spcPts val="1545"/>
              </a:lnSpc>
            </a:pPr>
            <a:fld id="{81D60167-4931-47E6-BA6A-407CBD079E47}" type="slidenum">
              <a:rPr lang="en-US" altLang="zh-CN" smtClean="0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7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21"/>
    </mc:Choice>
    <mc:Fallback xmlns="">
      <p:transition spd="slow" advTm="802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378"/>
            <a:ext cx="9144000" cy="521595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50" i="1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23C5FE7C-6529-4806-A4D0-5E530034DE92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977BC06-A1B1-430A-BFD9-866D7CBB25C5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Background</a:t>
            </a:r>
          </a:p>
        </p:txBody>
      </p:sp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8BAECEBC-527D-4C03-B0C7-B226EEFE2BB6}"/>
              </a:ext>
            </a:extLst>
          </p:cNvPr>
          <p:cNvSpPr/>
          <p:nvPr/>
        </p:nvSpPr>
        <p:spPr>
          <a:xfrm>
            <a:off x="611560" y="1700808"/>
            <a:ext cx="7416824" cy="4020755"/>
          </a:xfrm>
          <a:prstGeom prst="irregularSeal1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The demanding requirements of </a:t>
            </a:r>
            <a:r>
              <a:rPr lang="en-US" altLang="zh-CN" sz="2000" dirty="0">
                <a:solidFill>
                  <a:srgbClr val="FF0000"/>
                </a:solidFill>
              </a:rPr>
              <a:t>low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latency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high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bandwidth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 </a:t>
            </a:r>
            <a:r>
              <a:rPr lang="en-US" altLang="zh-CN" sz="2000" dirty="0">
                <a:solidFill>
                  <a:srgbClr val="FF0000"/>
                </a:solidFill>
              </a:rPr>
              <a:t>360°videos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pose a challenge to current network architecture</a:t>
            </a:r>
            <a:endParaRPr lang="zh-CN" altLang="en-US" sz="2000" dirty="0"/>
          </a:p>
        </p:txBody>
      </p:sp>
      <p:sp>
        <p:nvSpPr>
          <p:cNvPr id="2" name="AutoShape 6" descr="“youtube”的图片搜索结果">
            <a:extLst>
              <a:ext uri="{FF2B5EF4-FFF2-40B4-BE49-F238E27FC236}">
                <a16:creationId xmlns:a16="http://schemas.microsoft.com/office/drawing/2014/main" id="{DC68BEDC-BEE8-42B9-A256-6433A2B1A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6481" y="4495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“youtube”的图片搜索结果">
            <a:extLst>
              <a:ext uri="{FF2B5EF4-FFF2-40B4-BE49-F238E27FC236}">
                <a16:creationId xmlns:a16="http://schemas.microsoft.com/office/drawing/2014/main" id="{65A6603F-6106-4CA0-AFE8-B5BBFBC16A8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242864" y="3276600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D3803-9F10-4837-AA06-89EE63CA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378"/>
            <a:ext cx="9144000" cy="5431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360-degree videos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Stringent low delay </a:t>
            </a:r>
            <a:endParaRPr lang="en-US" altLang="zh-CN" sz="20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High bandwidth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Wireless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bandwidth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Prone to packet loss (high packet loss rate)</a:t>
            </a:r>
          </a:p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50" i="1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23C5FE7C-6529-4806-A4D0-5E530034DE92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977BC06-A1B1-430A-BFD9-866D7CBB25C5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  <a:cs typeface="Gill Sans Light"/>
              </a:rPr>
              <a:t>Background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CD1789-00B8-47F5-B6F0-719EB0F82CA8}"/>
              </a:ext>
            </a:extLst>
          </p:cNvPr>
          <p:cNvGrpSpPr/>
          <p:nvPr/>
        </p:nvGrpSpPr>
        <p:grpSpPr>
          <a:xfrm>
            <a:off x="2051720" y="2635356"/>
            <a:ext cx="5904656" cy="1800200"/>
            <a:chOff x="1619672" y="2201690"/>
            <a:chExt cx="5328592" cy="2664296"/>
          </a:xfrm>
        </p:grpSpPr>
        <p:sp>
          <p:nvSpPr>
            <p:cNvPr id="2" name="爆炸形: 14 pt  1">
              <a:extLst>
                <a:ext uri="{FF2B5EF4-FFF2-40B4-BE49-F238E27FC236}">
                  <a16:creationId xmlns:a16="http://schemas.microsoft.com/office/drawing/2014/main" id="{7D1B3476-6576-473F-B127-329D61271D3E}"/>
                </a:ext>
              </a:extLst>
            </p:cNvPr>
            <p:cNvSpPr/>
            <p:nvPr/>
          </p:nvSpPr>
          <p:spPr>
            <a:xfrm>
              <a:off x="1619672" y="2201690"/>
              <a:ext cx="5328592" cy="2664296"/>
            </a:xfrm>
            <a:prstGeom prst="irregularSeal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801D9D-C2E3-45C9-9408-A57D7D8F21CD}"/>
                </a:ext>
              </a:extLst>
            </p:cNvPr>
            <p:cNvSpPr txBox="1"/>
            <p:nvPr/>
          </p:nvSpPr>
          <p:spPr>
            <a:xfrm>
              <a:off x="2873458" y="3234910"/>
              <a:ext cx="2520280" cy="59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 to achieve good video quality ? !</a:t>
              </a:r>
              <a:endParaRPr lang="zh-CN" alt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CFE96-E170-43C2-B312-C5D46D2E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378"/>
            <a:ext cx="9144000" cy="54319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observation</a:t>
            </a:r>
          </a:p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User only watch a small portion of the frame in the direction of user’s view anytime. </a:t>
            </a:r>
          </a:p>
          <a:p>
            <a:pPr marL="0" indent="0">
              <a:buNone/>
            </a:pPr>
            <a:br>
              <a:rPr lang="en-US" altLang="zh-CN" sz="1600" dirty="0"/>
            </a:br>
            <a:endParaRPr lang="en-US" sz="1350" b="1" i="1" dirty="0"/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tile-based streaming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Mainly adapt </a:t>
            </a:r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bitrate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optimize the quality of time-varying FOV</a:t>
            </a:r>
          </a:p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The bitrate of the region in and around </a:t>
            </a:r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FOV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prioritized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over </a:t>
            </a:r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non-FOV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region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37FA1-1F42-4C17-BE1B-CFE17B69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51" y="4527122"/>
            <a:ext cx="3769521" cy="16323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FD5138D-1AC2-4C9B-BD49-528C84A6B764}"/>
              </a:ext>
            </a:extLst>
          </p:cNvPr>
          <p:cNvGrpSpPr/>
          <p:nvPr/>
        </p:nvGrpSpPr>
        <p:grpSpPr>
          <a:xfrm>
            <a:off x="323528" y="4455114"/>
            <a:ext cx="3769521" cy="2070230"/>
            <a:chOff x="8400" y="4293096"/>
            <a:chExt cx="4216493" cy="20882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56A2D6-B000-44A8-BA8F-7F5D7CCD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0" y="4293096"/>
              <a:ext cx="4216493" cy="208823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CBDFC6-850E-4348-9D2A-DF46974715DC}"/>
                </a:ext>
              </a:extLst>
            </p:cNvPr>
            <p:cNvSpPr/>
            <p:nvPr/>
          </p:nvSpPr>
          <p:spPr>
            <a:xfrm>
              <a:off x="2524297" y="5727621"/>
              <a:ext cx="142133" cy="2063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1" name="Rectangle 252">
            <a:extLst>
              <a:ext uri="{FF2B5EF4-FFF2-40B4-BE49-F238E27FC236}">
                <a16:creationId xmlns:a16="http://schemas.microsoft.com/office/drawing/2014/main" id="{E3CE59CD-B175-4BFB-8FFD-C3CB9B8FB830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01D1316-130A-48F9-AEC6-1D13780EFCD8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solutions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DE93D1E-A9AA-46D4-A12A-AFF298CDCCD1}"/>
              </a:ext>
            </a:extLst>
          </p:cNvPr>
          <p:cNvSpPr/>
          <p:nvPr/>
        </p:nvSpPr>
        <p:spPr>
          <a:xfrm>
            <a:off x="4211961" y="5247202"/>
            <a:ext cx="720080" cy="288032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D6FE630-0D3B-4954-B96C-1068964B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378"/>
            <a:ext cx="9142175" cy="4855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tile-based streaming</a:t>
            </a:r>
          </a:p>
        </p:txBody>
      </p:sp>
      <p:sp>
        <p:nvSpPr>
          <p:cNvPr id="11" name="Rectangle 252">
            <a:extLst>
              <a:ext uri="{FF2B5EF4-FFF2-40B4-BE49-F238E27FC236}">
                <a16:creationId xmlns:a16="http://schemas.microsoft.com/office/drawing/2014/main" id="{E3CE59CD-B175-4BFB-8FFD-C3CB9B8FB830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01D1316-130A-48F9-AEC6-1D13780EFCD8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solutions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B37E75-3942-4ECA-9BC6-F85184A16ABF}"/>
              </a:ext>
            </a:extLst>
          </p:cNvPr>
          <p:cNvGrpSpPr/>
          <p:nvPr/>
        </p:nvGrpSpPr>
        <p:grpSpPr>
          <a:xfrm>
            <a:off x="2051720" y="5024807"/>
            <a:ext cx="648072" cy="540060"/>
            <a:chOff x="5864673" y="2213830"/>
            <a:chExt cx="1296144" cy="115212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8EFE392-1509-4F80-B684-D72A63968C66}"/>
                </a:ext>
              </a:extLst>
            </p:cNvPr>
            <p:cNvSpPr/>
            <p:nvPr/>
          </p:nvSpPr>
          <p:spPr>
            <a:xfrm>
              <a:off x="5864673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5EDF627-DA24-4EDC-8256-E3D2D37AF2DE}"/>
                </a:ext>
              </a:extLst>
            </p:cNvPr>
            <p:cNvSpPr/>
            <p:nvPr/>
          </p:nvSpPr>
          <p:spPr>
            <a:xfrm>
              <a:off x="6296721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0CB8673-ADAA-445F-B913-63B8C35991F0}"/>
                </a:ext>
              </a:extLst>
            </p:cNvPr>
            <p:cNvSpPr/>
            <p:nvPr/>
          </p:nvSpPr>
          <p:spPr>
            <a:xfrm>
              <a:off x="6728769" y="2213830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C81FF3-29CC-47DA-8231-10252148007F}"/>
                </a:ext>
              </a:extLst>
            </p:cNvPr>
            <p:cNvSpPr/>
            <p:nvPr/>
          </p:nvSpPr>
          <p:spPr>
            <a:xfrm>
              <a:off x="5864673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874C23-E312-48D9-B5E0-30F696F898C8}"/>
                </a:ext>
              </a:extLst>
            </p:cNvPr>
            <p:cNvSpPr/>
            <p:nvPr/>
          </p:nvSpPr>
          <p:spPr>
            <a:xfrm>
              <a:off x="6296721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4A14EC-326E-4607-85B1-D60251980F02}"/>
                </a:ext>
              </a:extLst>
            </p:cNvPr>
            <p:cNvSpPr/>
            <p:nvPr/>
          </p:nvSpPr>
          <p:spPr>
            <a:xfrm>
              <a:off x="6728769" y="2501862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A35D349-A198-4907-8076-D7FD4AD46759}"/>
                </a:ext>
              </a:extLst>
            </p:cNvPr>
            <p:cNvSpPr/>
            <p:nvPr/>
          </p:nvSpPr>
          <p:spPr>
            <a:xfrm>
              <a:off x="5864673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AB371F3-A1BE-43D2-A398-0245FC943A18}"/>
                </a:ext>
              </a:extLst>
            </p:cNvPr>
            <p:cNvSpPr/>
            <p:nvPr/>
          </p:nvSpPr>
          <p:spPr>
            <a:xfrm>
              <a:off x="6296721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E796498-E866-4366-A306-1D705799204C}"/>
                </a:ext>
              </a:extLst>
            </p:cNvPr>
            <p:cNvSpPr/>
            <p:nvPr/>
          </p:nvSpPr>
          <p:spPr>
            <a:xfrm>
              <a:off x="6728769" y="2789894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45FC3A1-A8CB-47DC-B4BE-D419E7685806}"/>
                </a:ext>
              </a:extLst>
            </p:cNvPr>
            <p:cNvSpPr/>
            <p:nvPr/>
          </p:nvSpPr>
          <p:spPr>
            <a:xfrm>
              <a:off x="5864673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4724C23-F25D-4156-85A4-D8697AC5DE84}"/>
                </a:ext>
              </a:extLst>
            </p:cNvPr>
            <p:cNvSpPr/>
            <p:nvPr/>
          </p:nvSpPr>
          <p:spPr>
            <a:xfrm>
              <a:off x="6296721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96F0BFC-C7BF-4D2D-BDB8-DD048317C904}"/>
                </a:ext>
              </a:extLst>
            </p:cNvPr>
            <p:cNvSpPr/>
            <p:nvPr/>
          </p:nvSpPr>
          <p:spPr>
            <a:xfrm>
              <a:off x="6728769" y="3077926"/>
              <a:ext cx="432048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39" name="TextBox 337">
            <a:extLst>
              <a:ext uri="{FF2B5EF4-FFF2-40B4-BE49-F238E27FC236}">
                <a16:creationId xmlns:a16="http://schemas.microsoft.com/office/drawing/2014/main" id="{0FBED945-2376-4FFE-94FA-95E1BF84CA9E}"/>
              </a:ext>
            </a:extLst>
          </p:cNvPr>
          <p:cNvSpPr txBox="1"/>
          <p:nvPr/>
        </p:nvSpPr>
        <p:spPr>
          <a:xfrm>
            <a:off x="3191544" y="5012617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A214AD-2F1D-4C72-ACE9-08BAE3572E48}"/>
              </a:ext>
            </a:extLst>
          </p:cNvPr>
          <p:cNvSpPr/>
          <p:nvPr/>
        </p:nvSpPr>
        <p:spPr>
          <a:xfrm>
            <a:off x="6288479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B80B34-BC7F-4C57-9567-8DF6C07773A3}"/>
              </a:ext>
            </a:extLst>
          </p:cNvPr>
          <p:cNvSpPr/>
          <p:nvPr/>
        </p:nvSpPr>
        <p:spPr>
          <a:xfrm>
            <a:off x="6498517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B094CA-186E-4E04-B1E4-7D6FDDF2820F}"/>
              </a:ext>
            </a:extLst>
          </p:cNvPr>
          <p:cNvSpPr/>
          <p:nvPr/>
        </p:nvSpPr>
        <p:spPr>
          <a:xfrm>
            <a:off x="6708556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B94F29-DADB-496C-9AB9-8370C3D6B772}"/>
              </a:ext>
            </a:extLst>
          </p:cNvPr>
          <p:cNvSpPr/>
          <p:nvPr/>
        </p:nvSpPr>
        <p:spPr>
          <a:xfrm>
            <a:off x="6918594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645F6E7-A368-4057-9957-7AB907523DC4}"/>
              </a:ext>
            </a:extLst>
          </p:cNvPr>
          <p:cNvSpPr/>
          <p:nvPr/>
        </p:nvSpPr>
        <p:spPr>
          <a:xfrm>
            <a:off x="7128633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EF10FE5-F1F7-400B-9363-D93AA8277A86}"/>
              </a:ext>
            </a:extLst>
          </p:cNvPr>
          <p:cNvSpPr/>
          <p:nvPr/>
        </p:nvSpPr>
        <p:spPr>
          <a:xfrm>
            <a:off x="7338671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32D524F-3F60-4329-9390-CB0A062A7848}"/>
              </a:ext>
            </a:extLst>
          </p:cNvPr>
          <p:cNvSpPr/>
          <p:nvPr/>
        </p:nvSpPr>
        <p:spPr>
          <a:xfrm>
            <a:off x="7548710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8523138-8119-42D1-9AD4-0D19C8331E5E}"/>
              </a:ext>
            </a:extLst>
          </p:cNvPr>
          <p:cNvSpPr/>
          <p:nvPr/>
        </p:nvSpPr>
        <p:spPr>
          <a:xfrm>
            <a:off x="7756037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D35DEC-50E9-46BF-8EE0-FB16D35A221E}"/>
              </a:ext>
            </a:extLst>
          </p:cNvPr>
          <p:cNvSpPr/>
          <p:nvPr/>
        </p:nvSpPr>
        <p:spPr>
          <a:xfrm>
            <a:off x="7962362" y="4790864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08288F-638F-4454-ACB2-A34C034ED63F}"/>
              </a:ext>
            </a:extLst>
          </p:cNvPr>
          <p:cNvSpPr/>
          <p:nvPr/>
        </p:nvSpPr>
        <p:spPr>
          <a:xfrm>
            <a:off x="6288479" y="4926665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FD36E2-09BD-4419-93A3-3EFA4496922C}"/>
              </a:ext>
            </a:extLst>
          </p:cNvPr>
          <p:cNvSpPr/>
          <p:nvPr/>
        </p:nvSpPr>
        <p:spPr>
          <a:xfrm>
            <a:off x="6498517" y="4926665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2F556A-8FD3-400D-B646-019C263D7017}"/>
              </a:ext>
            </a:extLst>
          </p:cNvPr>
          <p:cNvSpPr/>
          <p:nvPr/>
        </p:nvSpPr>
        <p:spPr>
          <a:xfrm>
            <a:off x="7756037" y="4926665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F83D33-AE9E-4FEC-B7FF-9CD866B76F36}"/>
              </a:ext>
            </a:extLst>
          </p:cNvPr>
          <p:cNvSpPr/>
          <p:nvPr/>
        </p:nvSpPr>
        <p:spPr>
          <a:xfrm>
            <a:off x="7962362" y="4926665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C98A7B3-973F-487C-B76A-054C40CA98AC}"/>
              </a:ext>
            </a:extLst>
          </p:cNvPr>
          <p:cNvSpPr/>
          <p:nvPr/>
        </p:nvSpPr>
        <p:spPr>
          <a:xfrm>
            <a:off x="6288479" y="5062466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4F24EB-C4C8-47DA-B312-1F8FF631C3A2}"/>
              </a:ext>
            </a:extLst>
          </p:cNvPr>
          <p:cNvSpPr/>
          <p:nvPr/>
        </p:nvSpPr>
        <p:spPr>
          <a:xfrm>
            <a:off x="6498517" y="5062466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CBB06B-4D5D-4EBB-B672-A43E977E8F15}"/>
              </a:ext>
            </a:extLst>
          </p:cNvPr>
          <p:cNvSpPr/>
          <p:nvPr/>
        </p:nvSpPr>
        <p:spPr>
          <a:xfrm>
            <a:off x="7756037" y="5062466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71F7E8B-CE5E-44F8-BFB3-1AE13062F104}"/>
              </a:ext>
            </a:extLst>
          </p:cNvPr>
          <p:cNvSpPr/>
          <p:nvPr/>
        </p:nvSpPr>
        <p:spPr>
          <a:xfrm>
            <a:off x="7962362" y="5062466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D8D6CAA-20A2-400F-98C0-397E198A358E}"/>
              </a:ext>
            </a:extLst>
          </p:cNvPr>
          <p:cNvSpPr/>
          <p:nvPr/>
        </p:nvSpPr>
        <p:spPr>
          <a:xfrm>
            <a:off x="6288479" y="5198267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D851C4D-50A8-4B30-B30E-8D321B2DEE20}"/>
              </a:ext>
            </a:extLst>
          </p:cNvPr>
          <p:cNvSpPr/>
          <p:nvPr/>
        </p:nvSpPr>
        <p:spPr>
          <a:xfrm>
            <a:off x="6498517" y="5198267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7FD09D-F3C9-4BB0-AE46-1136AF539ED5}"/>
              </a:ext>
            </a:extLst>
          </p:cNvPr>
          <p:cNvSpPr/>
          <p:nvPr/>
        </p:nvSpPr>
        <p:spPr>
          <a:xfrm>
            <a:off x="7756037" y="5198267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40C6CA-22B2-47B2-B45D-6D7929DBF72D}"/>
              </a:ext>
            </a:extLst>
          </p:cNvPr>
          <p:cNvSpPr/>
          <p:nvPr/>
        </p:nvSpPr>
        <p:spPr>
          <a:xfrm>
            <a:off x="7962362" y="5198267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523A4-533A-496C-933B-6F347A3F913F}"/>
              </a:ext>
            </a:extLst>
          </p:cNvPr>
          <p:cNvSpPr/>
          <p:nvPr/>
        </p:nvSpPr>
        <p:spPr>
          <a:xfrm>
            <a:off x="6288479" y="5334068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259E35-6F7E-4C4B-8541-E087857020E3}"/>
              </a:ext>
            </a:extLst>
          </p:cNvPr>
          <p:cNvSpPr/>
          <p:nvPr/>
        </p:nvSpPr>
        <p:spPr>
          <a:xfrm>
            <a:off x="6498517" y="5334068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0894E3-50BF-477B-878B-CB97BCE6EA09}"/>
              </a:ext>
            </a:extLst>
          </p:cNvPr>
          <p:cNvSpPr/>
          <p:nvPr/>
        </p:nvSpPr>
        <p:spPr>
          <a:xfrm>
            <a:off x="7756037" y="5334068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E72993-EF7D-457E-9E34-A97C4D3F7816}"/>
              </a:ext>
            </a:extLst>
          </p:cNvPr>
          <p:cNvSpPr/>
          <p:nvPr/>
        </p:nvSpPr>
        <p:spPr>
          <a:xfrm>
            <a:off x="7962362" y="5334068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65D356C-6984-461C-905F-775A4A861E77}"/>
              </a:ext>
            </a:extLst>
          </p:cNvPr>
          <p:cNvSpPr/>
          <p:nvPr/>
        </p:nvSpPr>
        <p:spPr>
          <a:xfrm>
            <a:off x="6288479" y="5469869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8ECF91-F33A-4958-BAA3-C7BEE6D5775C}"/>
              </a:ext>
            </a:extLst>
          </p:cNvPr>
          <p:cNvSpPr/>
          <p:nvPr/>
        </p:nvSpPr>
        <p:spPr>
          <a:xfrm>
            <a:off x="6498517" y="5469869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5905EB-5565-4D8D-9C0E-B616AB146D91}"/>
              </a:ext>
            </a:extLst>
          </p:cNvPr>
          <p:cNvSpPr/>
          <p:nvPr/>
        </p:nvSpPr>
        <p:spPr>
          <a:xfrm>
            <a:off x="7756037" y="5469869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C972B4F-1365-4CD2-AA34-5CC4294D24D7}"/>
              </a:ext>
            </a:extLst>
          </p:cNvPr>
          <p:cNvSpPr/>
          <p:nvPr/>
        </p:nvSpPr>
        <p:spPr>
          <a:xfrm>
            <a:off x="7962362" y="5469869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79AB722-A4EE-453B-B461-29F0F5B82D24}"/>
              </a:ext>
            </a:extLst>
          </p:cNvPr>
          <p:cNvSpPr/>
          <p:nvPr/>
        </p:nvSpPr>
        <p:spPr>
          <a:xfrm>
            <a:off x="6288479" y="5605670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FADA95-432A-40D5-B4E8-D3EB5AC0D82F}"/>
              </a:ext>
            </a:extLst>
          </p:cNvPr>
          <p:cNvSpPr/>
          <p:nvPr/>
        </p:nvSpPr>
        <p:spPr>
          <a:xfrm>
            <a:off x="6498517" y="5605670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D00BEA6-7635-4B73-8FB3-7E5CA3FC4A88}"/>
              </a:ext>
            </a:extLst>
          </p:cNvPr>
          <p:cNvSpPr/>
          <p:nvPr/>
        </p:nvSpPr>
        <p:spPr>
          <a:xfrm>
            <a:off x="7756037" y="5605670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3413C01-96B2-41A8-86DB-0B6F076FC2F8}"/>
              </a:ext>
            </a:extLst>
          </p:cNvPr>
          <p:cNvSpPr/>
          <p:nvPr/>
        </p:nvSpPr>
        <p:spPr>
          <a:xfrm>
            <a:off x="7962362" y="5605670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43DAAFB-3B16-41E2-8571-E10CEAB9E9CE}"/>
              </a:ext>
            </a:extLst>
          </p:cNvPr>
          <p:cNvSpPr/>
          <p:nvPr/>
        </p:nvSpPr>
        <p:spPr>
          <a:xfrm>
            <a:off x="6288479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9929BFD-3859-456C-BC24-501DDF1E1186}"/>
              </a:ext>
            </a:extLst>
          </p:cNvPr>
          <p:cNvSpPr/>
          <p:nvPr/>
        </p:nvSpPr>
        <p:spPr>
          <a:xfrm>
            <a:off x="6498517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2FA64C3-2856-47E0-BD2A-4567CCB8AB83}"/>
              </a:ext>
            </a:extLst>
          </p:cNvPr>
          <p:cNvSpPr/>
          <p:nvPr/>
        </p:nvSpPr>
        <p:spPr>
          <a:xfrm>
            <a:off x="6708556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31948AB-A066-4076-B4A8-B0A29893E04A}"/>
              </a:ext>
            </a:extLst>
          </p:cNvPr>
          <p:cNvSpPr/>
          <p:nvPr/>
        </p:nvSpPr>
        <p:spPr>
          <a:xfrm>
            <a:off x="6918594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B402684-A799-4086-9470-71D5D24047A1}"/>
              </a:ext>
            </a:extLst>
          </p:cNvPr>
          <p:cNvSpPr/>
          <p:nvPr/>
        </p:nvSpPr>
        <p:spPr>
          <a:xfrm>
            <a:off x="7128633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068F54E-694B-4D41-9591-C790278BA3E2}"/>
              </a:ext>
            </a:extLst>
          </p:cNvPr>
          <p:cNvSpPr/>
          <p:nvPr/>
        </p:nvSpPr>
        <p:spPr>
          <a:xfrm>
            <a:off x="7338671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E24565-399C-40AD-BF8D-DBDDB7E49D16}"/>
              </a:ext>
            </a:extLst>
          </p:cNvPr>
          <p:cNvSpPr/>
          <p:nvPr/>
        </p:nvSpPr>
        <p:spPr>
          <a:xfrm>
            <a:off x="7548710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8EBC552-7FB5-4503-803D-9F2639B557AF}"/>
              </a:ext>
            </a:extLst>
          </p:cNvPr>
          <p:cNvSpPr/>
          <p:nvPr/>
        </p:nvSpPr>
        <p:spPr>
          <a:xfrm>
            <a:off x="7756037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33BD505-AE6D-4F10-BAEA-2D7EFE84E5C2}"/>
              </a:ext>
            </a:extLst>
          </p:cNvPr>
          <p:cNvSpPr/>
          <p:nvPr/>
        </p:nvSpPr>
        <p:spPr>
          <a:xfrm>
            <a:off x="7962362" y="5741471"/>
            <a:ext cx="210038" cy="135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68FF778-CEF6-4DA4-A8CA-5A227A77E9C5}"/>
              </a:ext>
            </a:extLst>
          </p:cNvPr>
          <p:cNvSpPr/>
          <p:nvPr/>
        </p:nvSpPr>
        <p:spPr>
          <a:xfrm>
            <a:off x="4139952" y="4916797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93D680B-D602-4D99-8BD3-8A40DC144558}"/>
              </a:ext>
            </a:extLst>
          </p:cNvPr>
          <p:cNvSpPr/>
          <p:nvPr/>
        </p:nvSpPr>
        <p:spPr>
          <a:xfrm>
            <a:off x="4349990" y="4916797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70CBBA1-C4A0-4AE8-924B-A2F4F146BD3A}"/>
              </a:ext>
            </a:extLst>
          </p:cNvPr>
          <p:cNvSpPr/>
          <p:nvPr/>
        </p:nvSpPr>
        <p:spPr>
          <a:xfrm>
            <a:off x="4560029" y="4916797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4E3696A-EB51-46A4-9418-45FCA6C66581}"/>
              </a:ext>
            </a:extLst>
          </p:cNvPr>
          <p:cNvSpPr/>
          <p:nvPr/>
        </p:nvSpPr>
        <p:spPr>
          <a:xfrm>
            <a:off x="4770067" y="4916797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8694F01-E318-4B9B-AA87-E58F9DE6A212}"/>
              </a:ext>
            </a:extLst>
          </p:cNvPr>
          <p:cNvSpPr/>
          <p:nvPr/>
        </p:nvSpPr>
        <p:spPr>
          <a:xfrm>
            <a:off x="4980105" y="4916797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1F504B3-BBDE-4BA3-B218-D056B7DF3C3D}"/>
              </a:ext>
            </a:extLst>
          </p:cNvPr>
          <p:cNvSpPr/>
          <p:nvPr/>
        </p:nvSpPr>
        <p:spPr>
          <a:xfrm>
            <a:off x="4139952" y="5052598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F3A4FEE-2760-4F56-AE33-C5315178711D}"/>
              </a:ext>
            </a:extLst>
          </p:cNvPr>
          <p:cNvSpPr/>
          <p:nvPr/>
        </p:nvSpPr>
        <p:spPr>
          <a:xfrm>
            <a:off x="4980105" y="5052598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3FFBE3-E497-4C95-BDF7-A602F0FD2103}"/>
              </a:ext>
            </a:extLst>
          </p:cNvPr>
          <p:cNvSpPr/>
          <p:nvPr/>
        </p:nvSpPr>
        <p:spPr>
          <a:xfrm>
            <a:off x="4139952" y="5188399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9E3E675-9D70-431D-A0F6-542EBE1273FF}"/>
              </a:ext>
            </a:extLst>
          </p:cNvPr>
          <p:cNvSpPr/>
          <p:nvPr/>
        </p:nvSpPr>
        <p:spPr>
          <a:xfrm>
            <a:off x="4980105" y="5188399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AE109C6-ABE0-4115-8B00-5D322F9DF205}"/>
              </a:ext>
            </a:extLst>
          </p:cNvPr>
          <p:cNvSpPr/>
          <p:nvPr/>
        </p:nvSpPr>
        <p:spPr>
          <a:xfrm>
            <a:off x="4139952" y="5324200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ECC7F74-CF26-4D92-8A02-5335063979B4}"/>
              </a:ext>
            </a:extLst>
          </p:cNvPr>
          <p:cNvSpPr/>
          <p:nvPr/>
        </p:nvSpPr>
        <p:spPr>
          <a:xfrm>
            <a:off x="4980105" y="5324200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BCAC038-BC44-4A79-8A59-EFDBCEC3633B}"/>
              </a:ext>
            </a:extLst>
          </p:cNvPr>
          <p:cNvSpPr/>
          <p:nvPr/>
        </p:nvSpPr>
        <p:spPr>
          <a:xfrm>
            <a:off x="4139952" y="5460001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68F18B9-F4EC-464F-A20C-44EFF11A9CD5}"/>
              </a:ext>
            </a:extLst>
          </p:cNvPr>
          <p:cNvSpPr/>
          <p:nvPr/>
        </p:nvSpPr>
        <p:spPr>
          <a:xfrm>
            <a:off x="4980105" y="5460001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16237C5-E798-42DB-B6E9-EDA4DE99F927}"/>
              </a:ext>
            </a:extLst>
          </p:cNvPr>
          <p:cNvSpPr/>
          <p:nvPr/>
        </p:nvSpPr>
        <p:spPr>
          <a:xfrm>
            <a:off x="4139952" y="5595802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66E35DF-45F7-42EA-9A67-5715B8DD126B}"/>
              </a:ext>
            </a:extLst>
          </p:cNvPr>
          <p:cNvSpPr/>
          <p:nvPr/>
        </p:nvSpPr>
        <p:spPr>
          <a:xfrm>
            <a:off x="4349990" y="5595802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67E0C00-5199-4362-8821-947E095CD9AE}"/>
              </a:ext>
            </a:extLst>
          </p:cNvPr>
          <p:cNvSpPr/>
          <p:nvPr/>
        </p:nvSpPr>
        <p:spPr>
          <a:xfrm>
            <a:off x="4560029" y="5595802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949721C-BC51-4B0E-B98B-CCDDA82BBA26}"/>
              </a:ext>
            </a:extLst>
          </p:cNvPr>
          <p:cNvSpPr/>
          <p:nvPr/>
        </p:nvSpPr>
        <p:spPr>
          <a:xfrm>
            <a:off x="4770067" y="5595802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15A1AF6-1EB0-432E-9436-5F1671157313}"/>
              </a:ext>
            </a:extLst>
          </p:cNvPr>
          <p:cNvSpPr/>
          <p:nvPr/>
        </p:nvSpPr>
        <p:spPr>
          <a:xfrm>
            <a:off x="4980105" y="5595802"/>
            <a:ext cx="210038" cy="135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2" name="TextBox 337">
            <a:extLst>
              <a:ext uri="{FF2B5EF4-FFF2-40B4-BE49-F238E27FC236}">
                <a16:creationId xmlns:a16="http://schemas.microsoft.com/office/drawing/2014/main" id="{82AA08A6-7056-4244-94B8-FCD52A4E6979}"/>
              </a:ext>
            </a:extLst>
          </p:cNvPr>
          <p:cNvSpPr txBox="1"/>
          <p:nvPr/>
        </p:nvSpPr>
        <p:spPr>
          <a:xfrm>
            <a:off x="5315947" y="5012617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CBE0E6DC-82C5-48D1-82BA-3FCC553B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671" y="1724654"/>
            <a:ext cx="3769521" cy="163233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1E9D3EA-0D1B-4D17-87B8-B1670D3C89B3}"/>
              </a:ext>
            </a:extLst>
          </p:cNvPr>
          <p:cNvGrpSpPr/>
          <p:nvPr/>
        </p:nvGrpSpPr>
        <p:grpSpPr>
          <a:xfrm>
            <a:off x="1475656" y="3732083"/>
            <a:ext cx="3312368" cy="777038"/>
            <a:chOff x="1410742" y="3732083"/>
            <a:chExt cx="3312368" cy="777038"/>
          </a:xfrm>
        </p:grpSpPr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D31AD4DC-B5DC-4F03-8F47-3A01B5036F6C}"/>
                </a:ext>
              </a:extLst>
            </p:cNvPr>
            <p:cNvSpPr/>
            <p:nvPr/>
          </p:nvSpPr>
          <p:spPr>
            <a:xfrm>
              <a:off x="4458944" y="3732083"/>
              <a:ext cx="264166" cy="777038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2BB7558-50C4-4996-92D4-59ECB495591D}"/>
                </a:ext>
              </a:extLst>
            </p:cNvPr>
            <p:cNvSpPr txBox="1"/>
            <p:nvPr/>
          </p:nvSpPr>
          <p:spPr>
            <a:xfrm>
              <a:off x="1410742" y="3939159"/>
              <a:ext cx="2657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Segoe UI" panose="020B0502040204020203" pitchFamily="34" charset="0"/>
                  <a:cs typeface="Segoe UI" panose="020B0502040204020203" pitchFamily="34" charset="0"/>
                </a:rPr>
                <a:t>Split into multiple files</a:t>
              </a:r>
              <a:endParaRPr lang="zh-CN" alt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" name="云形 104">
            <a:extLst>
              <a:ext uri="{FF2B5EF4-FFF2-40B4-BE49-F238E27FC236}">
                <a16:creationId xmlns:a16="http://schemas.microsoft.com/office/drawing/2014/main" id="{07F1C6C8-9D4D-4A5F-877D-B2C17E7CEBD9}"/>
              </a:ext>
            </a:extLst>
          </p:cNvPr>
          <p:cNvSpPr/>
          <p:nvPr/>
        </p:nvSpPr>
        <p:spPr>
          <a:xfrm>
            <a:off x="1259632" y="3732083"/>
            <a:ext cx="3024336" cy="841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AE02F85-F5DF-4A14-B31A-7BCE34B8F6A1}"/>
              </a:ext>
            </a:extLst>
          </p:cNvPr>
          <p:cNvGrpSpPr/>
          <p:nvPr/>
        </p:nvGrpSpPr>
        <p:grpSpPr>
          <a:xfrm>
            <a:off x="614120" y="5282754"/>
            <a:ext cx="1554919" cy="1365352"/>
            <a:chOff x="313367" y="5304008"/>
            <a:chExt cx="979489" cy="1232742"/>
          </a:xfrm>
        </p:grpSpPr>
        <p:sp>
          <p:nvSpPr>
            <p:cNvPr id="107" name="思想气泡: 云 106">
              <a:extLst>
                <a:ext uri="{FF2B5EF4-FFF2-40B4-BE49-F238E27FC236}">
                  <a16:creationId xmlns:a16="http://schemas.microsoft.com/office/drawing/2014/main" id="{A2EE9823-6420-43AB-93C8-33E04FDAD11D}"/>
                </a:ext>
              </a:extLst>
            </p:cNvPr>
            <p:cNvSpPr/>
            <p:nvPr/>
          </p:nvSpPr>
          <p:spPr>
            <a:xfrm rot="14058582">
              <a:off x="186741" y="5430634"/>
              <a:ext cx="1232742" cy="979489"/>
            </a:xfrm>
            <a:prstGeom prst="cloudCallout">
              <a:avLst>
                <a:gd name="adj1" fmla="val -6950"/>
                <a:gd name="adj2" fmla="val 6826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D07CD75-6017-434B-AC82-13131BE7FB94}"/>
                </a:ext>
              </a:extLst>
            </p:cNvPr>
            <p:cNvSpPr txBox="1"/>
            <p:nvPr/>
          </p:nvSpPr>
          <p:spPr>
            <a:xfrm>
              <a:off x="321772" y="5571002"/>
              <a:ext cx="859133" cy="58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Highest video bitrate  </a:t>
              </a:r>
              <a:endParaRPr lang="zh-CN" alt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6A91021-FD8F-45B1-88AF-50CABB97AFA6}"/>
              </a:ext>
            </a:extLst>
          </p:cNvPr>
          <p:cNvGrpSpPr/>
          <p:nvPr/>
        </p:nvGrpSpPr>
        <p:grpSpPr>
          <a:xfrm>
            <a:off x="2857228" y="5363885"/>
            <a:ext cx="1403741" cy="1366835"/>
            <a:chOff x="2663016" y="5363885"/>
            <a:chExt cx="1210783" cy="1366835"/>
          </a:xfrm>
        </p:grpSpPr>
        <p:sp>
          <p:nvSpPr>
            <p:cNvPr id="109" name="思想气泡: 云 108">
              <a:extLst>
                <a:ext uri="{FF2B5EF4-FFF2-40B4-BE49-F238E27FC236}">
                  <a16:creationId xmlns:a16="http://schemas.microsoft.com/office/drawing/2014/main" id="{9893D4B9-24E9-4FF3-8D7D-8C48500EFC5D}"/>
                </a:ext>
              </a:extLst>
            </p:cNvPr>
            <p:cNvSpPr/>
            <p:nvPr/>
          </p:nvSpPr>
          <p:spPr>
            <a:xfrm rot="14058582">
              <a:off x="2548849" y="5478052"/>
              <a:ext cx="1366835" cy="1138501"/>
            </a:xfrm>
            <a:prstGeom prst="cloudCallout">
              <a:avLst>
                <a:gd name="adj1" fmla="val -10782"/>
                <a:gd name="adj2" fmla="val 92505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8490282-338A-4601-A0DA-9217F1691628}"/>
                </a:ext>
              </a:extLst>
            </p:cNvPr>
            <p:cNvSpPr txBox="1"/>
            <p:nvPr/>
          </p:nvSpPr>
          <p:spPr>
            <a:xfrm>
              <a:off x="2708387" y="5718248"/>
              <a:ext cx="1165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Medium video bitrate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94AA762-9D0D-4CC0-9D40-DD1751AEE8E6}"/>
              </a:ext>
            </a:extLst>
          </p:cNvPr>
          <p:cNvGrpSpPr/>
          <p:nvPr/>
        </p:nvGrpSpPr>
        <p:grpSpPr>
          <a:xfrm>
            <a:off x="5499403" y="5508626"/>
            <a:ext cx="1407219" cy="1232742"/>
            <a:chOff x="5505706" y="5358353"/>
            <a:chExt cx="1024167" cy="1232742"/>
          </a:xfrm>
        </p:grpSpPr>
        <p:sp>
          <p:nvSpPr>
            <p:cNvPr id="110" name="思想气泡: 云 109">
              <a:extLst>
                <a:ext uri="{FF2B5EF4-FFF2-40B4-BE49-F238E27FC236}">
                  <a16:creationId xmlns:a16="http://schemas.microsoft.com/office/drawing/2014/main" id="{0B682CF2-EEE0-409E-B2B5-7C28FAFA43ED}"/>
                </a:ext>
              </a:extLst>
            </p:cNvPr>
            <p:cNvSpPr/>
            <p:nvPr/>
          </p:nvSpPr>
          <p:spPr>
            <a:xfrm rot="14058582">
              <a:off x="5379080" y="5484979"/>
              <a:ext cx="1232742" cy="979489"/>
            </a:xfrm>
            <a:prstGeom prst="cloudCallout">
              <a:avLst>
                <a:gd name="adj1" fmla="val -7091"/>
                <a:gd name="adj2" fmla="val 91243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957BB6B-B277-404B-B5C2-501CB881D5EB}"/>
                </a:ext>
              </a:extLst>
            </p:cNvPr>
            <p:cNvSpPr txBox="1"/>
            <p:nvPr/>
          </p:nvSpPr>
          <p:spPr>
            <a:xfrm>
              <a:off x="5544963" y="5693083"/>
              <a:ext cx="98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Lowest video bitrate</a:t>
              </a:r>
              <a:endParaRPr lang="zh-CN" altLang="en-US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9478E4-2D99-4D39-A60D-11B9A7C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4170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tile-based streaming</a:t>
            </a:r>
          </a:p>
          <a:p>
            <a:pPr marL="0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350" i="1" dirty="0"/>
          </a:p>
        </p:txBody>
      </p:sp>
      <p:sp>
        <p:nvSpPr>
          <p:cNvPr id="11" name="Rectangle 252">
            <a:extLst>
              <a:ext uri="{FF2B5EF4-FFF2-40B4-BE49-F238E27FC236}">
                <a16:creationId xmlns:a16="http://schemas.microsoft.com/office/drawing/2014/main" id="{D61E5CCC-EE42-4F01-BCE0-DA3D26B4FAF7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13146A6-C988-4DF3-ACD9-E645F2EDECEA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solutions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A28FE1-4BB2-488C-B04C-067CF058116D}"/>
              </a:ext>
            </a:extLst>
          </p:cNvPr>
          <p:cNvSpPr/>
          <p:nvPr/>
        </p:nvSpPr>
        <p:spPr>
          <a:xfrm>
            <a:off x="2875589" y="2921187"/>
            <a:ext cx="1696410" cy="708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FOV-aware bitrate adaptation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B39F88-8F14-4715-84B8-9303077B75CB}"/>
              </a:ext>
            </a:extLst>
          </p:cNvPr>
          <p:cNvSpPr/>
          <p:nvPr/>
        </p:nvSpPr>
        <p:spPr>
          <a:xfrm>
            <a:off x="2875589" y="4738446"/>
            <a:ext cx="1696410" cy="4187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B24653-2831-433F-B503-AA94B1415A52}"/>
              </a:ext>
            </a:extLst>
          </p:cNvPr>
          <p:cNvSpPr/>
          <p:nvPr/>
        </p:nvSpPr>
        <p:spPr>
          <a:xfrm>
            <a:off x="2875590" y="3713257"/>
            <a:ext cx="1696410" cy="507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DASH(HTTP)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3AC4DB-A145-41B2-A488-858D225B2FDC}"/>
              </a:ext>
            </a:extLst>
          </p:cNvPr>
          <p:cNvSpPr/>
          <p:nvPr/>
        </p:nvSpPr>
        <p:spPr>
          <a:xfrm>
            <a:off x="2875593" y="4256744"/>
            <a:ext cx="1696406" cy="4187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TCP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F7745E5-4EF3-41AF-8C40-B2886A4B3FF7}"/>
              </a:ext>
            </a:extLst>
          </p:cNvPr>
          <p:cNvSpPr txBox="1"/>
          <p:nvPr/>
        </p:nvSpPr>
        <p:spPr>
          <a:xfrm>
            <a:off x="1637692" y="3043722"/>
            <a:ext cx="136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  control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7FB206C4-3FC1-403C-BD4D-337784638F55}"/>
              </a:ext>
            </a:extLst>
          </p:cNvPr>
          <p:cNvSpPr txBox="1"/>
          <p:nvPr/>
        </p:nvSpPr>
        <p:spPr>
          <a:xfrm>
            <a:off x="1637692" y="3733582"/>
            <a:ext cx="136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 protocol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9BD082C-60F7-407A-A6E8-CDDE4AA6B28C}"/>
              </a:ext>
            </a:extLst>
          </p:cNvPr>
          <p:cNvSpPr txBox="1"/>
          <p:nvPr/>
        </p:nvSpPr>
        <p:spPr>
          <a:xfrm>
            <a:off x="1636250" y="4237638"/>
            <a:ext cx="136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Transport                          layer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ACA08354-9D23-4777-A1BC-7CF1FCEB6354}"/>
              </a:ext>
            </a:extLst>
          </p:cNvPr>
          <p:cNvSpPr txBox="1"/>
          <p:nvPr/>
        </p:nvSpPr>
        <p:spPr>
          <a:xfrm>
            <a:off x="1777430" y="4847824"/>
            <a:ext cx="108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IP layer</a:t>
            </a:r>
            <a:endParaRPr lang="zh-CN" altLang="en-US" sz="12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9CF5012-ED5E-494C-A7DC-F30076F3DF3F}"/>
              </a:ext>
            </a:extLst>
          </p:cNvPr>
          <p:cNvSpPr/>
          <p:nvPr/>
        </p:nvSpPr>
        <p:spPr>
          <a:xfrm>
            <a:off x="5809896" y="2934851"/>
            <a:ext cx="2789820" cy="104873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Application level strategy !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F69E04-733B-49A6-8E3B-B27B0D4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D85C-0FEA-4686-BD95-B338591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676456" cy="44170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FOV-aware tile-based streaming</a:t>
            </a:r>
          </a:p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To some extent, the scheme mitigate the requirement of high bandwidth</a:t>
            </a:r>
          </a:p>
          <a:p>
            <a:pPr marL="0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350" i="1" dirty="0"/>
          </a:p>
        </p:txBody>
      </p:sp>
      <p:sp>
        <p:nvSpPr>
          <p:cNvPr id="11" name="Rectangle 252">
            <a:extLst>
              <a:ext uri="{FF2B5EF4-FFF2-40B4-BE49-F238E27FC236}">
                <a16:creationId xmlns:a16="http://schemas.microsoft.com/office/drawing/2014/main" id="{D61E5CCC-EE42-4F01-BCE0-DA3D26B4FAF7}"/>
              </a:ext>
            </a:extLst>
          </p:cNvPr>
          <p:cNvSpPr/>
          <p:nvPr/>
        </p:nvSpPr>
        <p:spPr>
          <a:xfrm>
            <a:off x="0" y="-27384"/>
            <a:ext cx="9144000" cy="10487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13146A6-C988-4DF3-ACD9-E645F2EDECEA}"/>
              </a:ext>
            </a:extLst>
          </p:cNvPr>
          <p:cNvSpPr txBox="1">
            <a:spLocks/>
          </p:cNvSpPr>
          <p:nvPr/>
        </p:nvSpPr>
        <p:spPr>
          <a:xfrm>
            <a:off x="467544" y="188640"/>
            <a:ext cx="402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solutions</a:t>
            </a:r>
          </a:p>
        </p:txBody>
      </p:sp>
      <p:sp>
        <p:nvSpPr>
          <p:cNvPr id="21" name="爆炸形: 8 pt  20">
            <a:extLst>
              <a:ext uri="{FF2B5EF4-FFF2-40B4-BE49-F238E27FC236}">
                <a16:creationId xmlns:a16="http://schemas.microsoft.com/office/drawing/2014/main" id="{3C7489E0-DF9D-4FE2-A538-9CAD7C780AED}"/>
              </a:ext>
            </a:extLst>
          </p:cNvPr>
          <p:cNvSpPr/>
          <p:nvPr/>
        </p:nvSpPr>
        <p:spPr>
          <a:xfrm>
            <a:off x="1691679" y="2780928"/>
            <a:ext cx="5821483" cy="2880320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 algn="ctr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However, these schemes </a:t>
            </a:r>
            <a:r>
              <a:rPr lang="en-US" altLang="zh-C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</a:t>
            </a:r>
            <a:r>
              <a:rPr lang="en-US" altLang="zh-CN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directly optimize the streaming delay.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5D5CAC-8A4A-4C6B-8694-BFFB56E3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_new_roma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19201</TotalTime>
  <Words>2478</Words>
  <Application>Microsoft Office PowerPoint</Application>
  <PresentationFormat>全屏显示(4:3)</PresentationFormat>
  <Paragraphs>447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Gill Sans Light</vt:lpstr>
      <vt:lpstr>等线</vt:lpstr>
      <vt:lpstr>宋体</vt:lpstr>
      <vt:lpstr>微软雅黑</vt:lpstr>
      <vt:lpstr>微软雅黑</vt:lpstr>
      <vt:lpstr>Arial</vt:lpstr>
      <vt:lpstr>Calibri</vt:lpstr>
      <vt:lpstr>Cambria Math</vt:lpstr>
      <vt:lpstr>Segoe UI</vt:lpstr>
      <vt:lpstr>Segoe UI Black</vt:lpstr>
      <vt:lpstr>Tahoma</vt:lpstr>
      <vt:lpstr>Times New Roman</vt:lpstr>
      <vt:lpstr>Wingdings</vt:lpstr>
      <vt:lpstr>Office 主题</vt:lpstr>
      <vt:lpstr>Equation</vt:lpstr>
      <vt:lpstr>Dante: Enabling FOV-Aware Adaptive FEC Coding for 360-Degree Video Streaming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1859</cp:revision>
  <dcterms:created xsi:type="dcterms:W3CDTF">2017-10-06T02:03:29Z</dcterms:created>
  <dcterms:modified xsi:type="dcterms:W3CDTF">2018-08-02T02:45:44Z</dcterms:modified>
</cp:coreProperties>
</file>