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89" r:id="rId2"/>
    <p:sldId id="542" r:id="rId3"/>
    <p:sldId id="541" r:id="rId4"/>
    <p:sldId id="600" r:id="rId5"/>
    <p:sldId id="593" r:id="rId6"/>
    <p:sldId id="599" r:id="rId7"/>
    <p:sldId id="548" r:id="rId8"/>
    <p:sldId id="596" r:id="rId9"/>
    <p:sldId id="520" r:id="rId10"/>
    <p:sldId id="601" r:id="rId11"/>
    <p:sldId id="551" r:id="rId12"/>
    <p:sldId id="554" r:id="rId13"/>
    <p:sldId id="602" r:id="rId14"/>
    <p:sldId id="556" r:id="rId15"/>
    <p:sldId id="559" r:id="rId16"/>
    <p:sldId id="557" r:id="rId17"/>
    <p:sldId id="560" r:id="rId18"/>
    <p:sldId id="558" r:id="rId19"/>
    <p:sldId id="567" r:id="rId20"/>
    <p:sldId id="571" r:id="rId21"/>
    <p:sldId id="604" r:id="rId22"/>
    <p:sldId id="605" r:id="rId23"/>
    <p:sldId id="591" r:id="rId24"/>
    <p:sldId id="374" r:id="rId2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73377" autoAdjust="0"/>
  </p:normalViewPr>
  <p:slideViewPr>
    <p:cSldViewPr snapToGrid="0">
      <p:cViewPr varScale="1">
        <p:scale>
          <a:sx n="50" d="100"/>
          <a:sy n="50" d="100"/>
        </p:scale>
        <p:origin x="1364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D8F760D-4419-4FEC-805F-D9B37D2761B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31958B7-921C-4FA3-8727-AAA87ABF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5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7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4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5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0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7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97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2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06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0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3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4BE7F-9E6E-4CA2-A9BA-B0E61473B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>
              <a:latin typeface="Gill Sans MT" panose="020B0502020104020203" pitchFamily="34" charset="0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5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>
              <a:latin typeface="Gill Sans MT" panose="020B0502020104020203" pitchFamily="34" charset="0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58B7-921C-4FA3-8727-AAA87ABFAD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9F09-7D54-4496-B622-156885CF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4862-0A92-41D2-A67B-A8707357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7610-BC54-465D-9BBB-0F3E717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5B7F-11C7-4054-9127-80344E41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A7B2-B6AE-4264-B984-F72AC1DB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67E9-1FDC-4EBF-96E0-F72389C0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5C80C-9D15-449D-BA11-624A8958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6DA4-2AE7-4E81-A577-62755EFF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7FB9-9079-4797-8CF2-B76039C0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56BA-CEFD-4882-BAFD-06D68CEB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C622A-1F0B-4B20-AA06-4720C2106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A433E-165C-465A-AF61-AB43126D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5DC4-3392-433D-80F6-8D123286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CB69-67F7-42A4-97B1-D0BFF6A6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AE3-DF2E-4229-A328-CD5DD8BA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88EB-76D0-4B40-8D8E-F17C57E5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C3B5-F6FC-442A-968E-2B9D98C3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AC7D-E3E5-461C-9411-38A8511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CF3-23F2-4EB3-859E-283E6E8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8B76-30A7-4F46-B3DC-3239CCA3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34AA-BA88-4870-8910-1489964C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5D95-FDAF-48DA-A720-5C9C84616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07C2-108C-4FF6-9321-1D55944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C882-93A3-4926-A95B-EDC8997B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811C9-F995-40B4-BE8F-1DAD13E0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7B55-13D2-42E1-8F68-D9115AB5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7159-1D99-4368-8DC5-68ADED235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EEF2-68FA-41CE-B9D4-FBD1C45D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74DE-E6FF-4F5B-A13E-5B6A975A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B428-0CD3-4FC8-9D1B-ED5AEA47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E6F4A-D941-4119-95A3-567B3B87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B8D-4886-42BD-905F-C44CA561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27AA-4DE8-4A41-8A17-25726BAF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3FB9B-5241-4738-A772-34DCB7B7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F9619-B922-4E32-9D2E-6711FF379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47E08-EFDA-4E66-9445-00F5C5A5D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DE741-4F52-4E66-AAD9-215F01DC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2C5F5-4FD2-4CE1-9575-EEA5FAC9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4B28D-489F-455C-AFFB-27C99543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343D-0A7A-40E8-9E63-78FD83C8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DED69-5270-4DE9-96E1-A16257AF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5ABBF-210B-4896-9E2E-C541B7ED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BF584-5037-4732-8AF4-FE61F276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B5BF-F783-4A67-8F38-1F80F2B9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B4942-6C45-4C30-A80F-0076E6CD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FA20-F381-421A-9E68-91411B38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0008-E759-487B-A425-48901D04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8315-B573-4F5E-BDD9-55D8A79A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C49B9-CEE4-4CD0-BBA6-28C4524E6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4995-58C1-4483-BA47-150C5741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317E-8D0B-4601-B85A-8CFBAC41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0ABA-1D66-46B5-A934-6231375E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28C-E61C-4FE6-A5DB-69E4FAB9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5D57C-0249-4179-8E09-D0983C5C4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95C63-6175-4D75-B101-7E0744D9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6E9E-0F3E-4294-84A9-0608DD60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1949-CFEA-4C61-880E-9F29D793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46A6F-BDB3-4E45-A566-D86BFDD9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6FB2C-AF1B-4815-B605-A45B19B4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38EFA-2389-4A55-8829-91E4747F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986E-948E-4B99-B35C-96111F79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4AFB-47AA-4C7E-B5E2-46A265CFC56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DC1-2B26-401F-B3DF-D0D2C0745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A046-E893-4613-A314-E4F8BFC8E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6228-1B44-43C0-A325-0F6E23D5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60E147-BEC7-4C03-AFEF-9E3F3F42686A}"/>
              </a:ext>
            </a:extLst>
          </p:cNvPr>
          <p:cNvGrpSpPr/>
          <p:nvPr/>
        </p:nvGrpSpPr>
        <p:grpSpPr>
          <a:xfrm>
            <a:off x="0" y="1357765"/>
            <a:ext cx="12192000" cy="1773700"/>
            <a:chOff x="0" y="1511299"/>
            <a:chExt cx="12192000" cy="15696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F69C7B-F27B-4ECD-9FF8-4147D24F4879}"/>
                </a:ext>
              </a:extLst>
            </p:cNvPr>
            <p:cNvSpPr/>
            <p:nvPr/>
          </p:nvSpPr>
          <p:spPr>
            <a:xfrm>
              <a:off x="0" y="1511299"/>
              <a:ext cx="12192000" cy="1569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02F38D7-EB1E-4347-B620-A2F1F9822CFE}"/>
                </a:ext>
              </a:extLst>
            </p:cNvPr>
            <p:cNvSpPr txBox="1">
              <a:spLocks/>
            </p:cNvSpPr>
            <p:nvPr/>
          </p:nvSpPr>
          <p:spPr>
            <a:xfrm>
              <a:off x="361890" y="1643674"/>
              <a:ext cx="7176381" cy="1389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Segoe UI"/>
                  <a:ea typeface="+mj-ea"/>
                  <a:cs typeface="Segoe UI"/>
                </a:defRPr>
              </a:lvl1pPr>
            </a:lstStyle>
            <a:p>
              <a:endParaRPr lang="en-US" sz="9600" dirty="0">
                <a:solidFill>
                  <a:schemeClr val="bg1"/>
                </a:solidFill>
                <a:latin typeface="Gill Sans MT" panose="020B0502020104020203" pitchFamily="34" charset="0"/>
                <a:ea typeface="ＭＳ Ｐゴシック" charset="-128"/>
                <a:cs typeface="Abril Fatface"/>
              </a:endParaRPr>
            </a:p>
          </p:txBody>
        </p:sp>
      </p:grpSp>
      <p:sp>
        <p:nvSpPr>
          <p:cNvPr id="72" name="Subtitle 8"/>
          <p:cNvSpPr txBox="1">
            <a:spLocks/>
          </p:cNvSpPr>
          <p:nvPr/>
        </p:nvSpPr>
        <p:spPr>
          <a:xfrm>
            <a:off x="242540" y="1578704"/>
            <a:ext cx="11706920" cy="1421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Segoe UI (Body)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Segoe UI (Body)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Segoe UI (Body)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Segoe UI (Body)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Segoe UI (Body)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>
                <a:solidFill>
                  <a:schemeClr val="bg1"/>
                </a:solidFill>
                <a:latin typeface="Gill Sans MT" panose="020B0502020104020203" pitchFamily="34" charset="0"/>
              </a:rPr>
              <a:t>Pas de deux: Shape the Circuits,</a:t>
            </a:r>
            <a:br>
              <a:rPr lang="fr-FR" sz="48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</a:rPr>
              <a:t>and Shape the Apps too!</a:t>
            </a:r>
            <a:endParaRPr lang="en-US" sz="4000" i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48304-34B0-404C-BDE6-F33E7301E6AC}"/>
              </a:ext>
            </a:extLst>
          </p:cNvPr>
          <p:cNvSpPr/>
          <p:nvPr/>
        </p:nvSpPr>
        <p:spPr>
          <a:xfrm>
            <a:off x="-117769" y="3249903"/>
            <a:ext cx="12081164" cy="53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90000"/>
              </a:lnSpc>
              <a:spcBef>
                <a:spcPct val="30000"/>
              </a:spcBef>
            </a:pP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Light"/>
              </a:rPr>
              <a:t>--- Application-aware network scheduling over optical datacenter networks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FB1565-8E5D-411B-996A-37700CA616F9}"/>
              </a:ext>
            </a:extLst>
          </p:cNvPr>
          <p:cNvSpPr>
            <a:spLocks noGrp="1"/>
          </p:cNvSpPr>
          <p:nvPr/>
        </p:nvSpPr>
        <p:spPr>
          <a:xfrm>
            <a:off x="887091" y="5020323"/>
            <a:ext cx="10404910" cy="33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Gill Sans MT" panose="020B0502020104020203" pitchFamily="34" charset="0"/>
                <a:ea typeface="+mj-ea"/>
                <a:cs typeface="Calibri"/>
              </a:rPr>
              <a:t>Hong Zhang Kai Chen, </a:t>
            </a:r>
            <a:r>
              <a:rPr lang="en-US" altLang="zh-CN" sz="2800" dirty="0" err="1">
                <a:latin typeface="Gill Sans MT" panose="020B0502020104020203" pitchFamily="34" charset="0"/>
                <a:ea typeface="+mj-ea"/>
                <a:cs typeface="Calibri"/>
              </a:rPr>
              <a:t>Mosharaf</a:t>
            </a:r>
            <a:r>
              <a:rPr lang="en-US" altLang="zh-CN" sz="2800" dirty="0">
                <a:latin typeface="Gill Sans MT" panose="020B0502020104020203" pitchFamily="34" charset="0"/>
                <a:ea typeface="+mj-ea"/>
                <a:cs typeface="Calibri"/>
              </a:rPr>
              <a:t> Chowdhury</a:t>
            </a:r>
            <a:endParaRPr lang="en-US" altLang="zh-CN" dirty="0">
              <a:latin typeface="Gill Sans MT" panose="020B0502020104020203" pitchFamily="34" charset="0"/>
              <a:ea typeface="+mj-ea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99E8F8-E489-40CA-B8DB-BA0B20AD6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70" y="5463279"/>
            <a:ext cx="2591704" cy="1260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1DF53-ECF2-40D1-B142-407E5E2B00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3820" y="5625985"/>
            <a:ext cx="1623648" cy="10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F5AF-B6F7-4F1C-81FE-CE9370D4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Single </a:t>
            </a:r>
            <a:r>
              <a:rPr lang="en-US" dirty="0" err="1">
                <a:latin typeface="Gill Sans MT" panose="020B0502020104020203" pitchFamily="34" charset="0"/>
              </a:rPr>
              <a:t>Coflow</a:t>
            </a:r>
            <a:r>
              <a:rPr lang="en-US" dirty="0">
                <a:latin typeface="Gill Sans MT" panose="020B0502020104020203" pitchFamily="34" charset="0"/>
              </a:rPr>
              <a:t> Case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F75BF0-0870-4350-8BDD-E356AE083489}"/>
              </a:ext>
            </a:extLst>
          </p:cNvPr>
          <p:cNvSpPr txBox="1">
            <a:spLocks/>
          </p:cNvSpPr>
          <p:nvPr/>
        </p:nvSpPr>
        <p:spPr>
          <a:xfrm>
            <a:off x="546100" y="1951503"/>
            <a:ext cx="11290300" cy="37869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Gill Sans MT" panose="020B0502020104020203" pitchFamily="34" charset="0"/>
              </a:rPr>
              <a:t> How to effectively leverage the </a:t>
            </a:r>
            <a:r>
              <a:rPr lang="en-US" sz="3200" i="1" u="sng" dirty="0">
                <a:solidFill>
                  <a:srgbClr val="C00000"/>
                </a:solidFill>
                <a:latin typeface="Gill Sans MT" panose="020B0502020104020203" pitchFamily="34" charset="0"/>
              </a:rPr>
              <a:t>rich connectivity</a:t>
            </a:r>
            <a:r>
              <a:rPr lang="en-US" sz="3200" i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i="1" dirty="0">
                <a:latin typeface="Gill Sans MT" panose="020B0502020104020203" pitchFamily="34" charset="0"/>
              </a:rPr>
              <a:t>of the latest optical architectures, so that we can schedule a </a:t>
            </a:r>
            <a:r>
              <a:rPr lang="en-US" sz="3200" i="1" dirty="0" err="1">
                <a:latin typeface="Gill Sans MT" panose="020B0502020104020203" pitchFamily="34" charset="0"/>
              </a:rPr>
              <a:t>coflow</a:t>
            </a:r>
            <a:r>
              <a:rPr lang="en-US" sz="3200" i="1" dirty="0">
                <a:latin typeface="Gill Sans MT" panose="020B0502020104020203" pitchFamily="34" charset="0"/>
              </a:rPr>
              <a:t> with </a:t>
            </a:r>
            <a:r>
              <a:rPr lang="en-US" sz="3200" i="1" u="sng" dirty="0">
                <a:solidFill>
                  <a:srgbClr val="C00000"/>
                </a:solidFill>
                <a:latin typeface="Gill Sans MT" panose="020B0502020104020203" pitchFamily="34" charset="0"/>
              </a:rPr>
              <a:t>wide-spread communication pattern</a:t>
            </a:r>
            <a:r>
              <a:rPr lang="en-US" sz="3200" i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i="1" dirty="0">
                <a:latin typeface="Gill Sans MT" panose="020B0502020104020203" pitchFamily="34" charset="0"/>
              </a:rPr>
              <a:t>in an efficiently way?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Gill Sans MT" panose="020B0502020104020203" pitchFamily="34" charset="0"/>
              </a:rPr>
              <a:t>With such rich connectivity, can we achieve optimal </a:t>
            </a:r>
            <a:r>
              <a:rPr lang="en-US" sz="3200" i="1" dirty="0" err="1">
                <a:latin typeface="Gill Sans MT" panose="020B0502020104020203" pitchFamily="34" charset="0"/>
              </a:rPr>
              <a:t>coflow</a:t>
            </a:r>
            <a:r>
              <a:rPr lang="en-US" sz="3200" i="1" dirty="0">
                <a:latin typeface="Gill Sans MT" panose="020B0502020104020203" pitchFamily="34" charset="0"/>
              </a:rPr>
              <a:t> completion time (CCT) without reconfiguring the circuit for multiple times? </a:t>
            </a:r>
          </a:p>
          <a:p>
            <a:pPr marL="0" indent="0">
              <a:buNone/>
            </a:pPr>
            <a:r>
              <a:rPr lang="en-US" i="1" dirty="0">
                <a:latin typeface="Gill Sans MT" panose="020B0502020104020203" pitchFamily="34" charset="0"/>
              </a:rPr>
              <a:t>Assumption</a:t>
            </a:r>
            <a:r>
              <a:rPr lang="en-US" b="1" i="1" dirty="0">
                <a:latin typeface="Gill Sans MT" panose="020B0502020104020203" pitchFamily="34" charset="0"/>
              </a:rPr>
              <a:t>: </a:t>
            </a:r>
            <a:r>
              <a:rPr lang="en-US" i="1" dirty="0">
                <a:latin typeface="Gill Sans Light"/>
              </a:rPr>
              <a:t>one </a:t>
            </a:r>
            <a:r>
              <a:rPr lang="en-US" i="1" dirty="0" err="1">
                <a:latin typeface="Gill Sans Light"/>
              </a:rPr>
              <a:t>coflow</a:t>
            </a:r>
            <a:r>
              <a:rPr lang="en-US" i="1" dirty="0">
                <a:latin typeface="Gill Sans Light"/>
              </a:rPr>
              <a:t> only stick to one circuit configuration, no reconfiguration during scheduling.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i="1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82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1BD1-E9E4-4251-83F1-780CD4E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What can be achieved via packet switching?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C2E0EC-8BF7-493E-B239-14C523BCFF2F}"/>
              </a:ext>
            </a:extLst>
          </p:cNvPr>
          <p:cNvGrpSpPr/>
          <p:nvPr/>
        </p:nvGrpSpPr>
        <p:grpSpPr>
          <a:xfrm>
            <a:off x="967175" y="2605904"/>
            <a:ext cx="2244979" cy="2029314"/>
            <a:chOff x="422919" y="2935336"/>
            <a:chExt cx="2552189" cy="23696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389D49-3580-40D6-A914-44E22F7414EF}"/>
                </a:ext>
              </a:extLst>
            </p:cNvPr>
            <p:cNvSpPr/>
            <p:nvPr/>
          </p:nvSpPr>
          <p:spPr>
            <a:xfrm>
              <a:off x="1328433" y="2935336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EF7129-B9D2-47B1-B00F-C7624A1EA150}"/>
                </a:ext>
              </a:extLst>
            </p:cNvPr>
            <p:cNvSpPr/>
            <p:nvPr/>
          </p:nvSpPr>
          <p:spPr>
            <a:xfrm>
              <a:off x="1328433" y="3565677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3F4CCE-AD2A-4A4D-986B-C66D5B49203A}"/>
                </a:ext>
              </a:extLst>
            </p:cNvPr>
            <p:cNvSpPr/>
            <p:nvPr/>
          </p:nvSpPr>
          <p:spPr>
            <a:xfrm>
              <a:off x="1328432" y="4192935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31060B-6C4B-4C3C-8906-37263D17DE57}"/>
                </a:ext>
              </a:extLst>
            </p:cNvPr>
            <p:cNvSpPr/>
            <p:nvPr/>
          </p:nvSpPr>
          <p:spPr>
            <a:xfrm>
              <a:off x="1328431" y="4813646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57290A-987E-4BB1-BC6F-1A3C62FC7C14}"/>
                </a:ext>
              </a:extLst>
            </p:cNvPr>
            <p:cNvSpPr/>
            <p:nvPr/>
          </p:nvSpPr>
          <p:spPr>
            <a:xfrm>
              <a:off x="2545282" y="3811348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664DF9-3F46-47B1-B91D-C5415222EEE2}"/>
                </a:ext>
              </a:extLst>
            </p:cNvPr>
            <p:cNvSpPr txBox="1"/>
            <p:nvPr/>
          </p:nvSpPr>
          <p:spPr>
            <a:xfrm>
              <a:off x="493560" y="2965270"/>
              <a:ext cx="1157116" cy="3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10MB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4029C-8C03-4864-B07C-24687FFE65B2}"/>
                </a:ext>
              </a:extLst>
            </p:cNvPr>
            <p:cNvSpPr txBox="1"/>
            <p:nvPr/>
          </p:nvSpPr>
          <p:spPr>
            <a:xfrm>
              <a:off x="483935" y="4222958"/>
              <a:ext cx="1139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ACC17-C4E8-4C89-B9F4-C56FDA0B2A93}"/>
                </a:ext>
              </a:extLst>
            </p:cNvPr>
            <p:cNvSpPr txBox="1"/>
            <p:nvPr/>
          </p:nvSpPr>
          <p:spPr>
            <a:xfrm>
              <a:off x="484816" y="3625736"/>
              <a:ext cx="1119183" cy="3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F6AA9-6350-480A-A202-054A39188EF0}"/>
                </a:ext>
              </a:extLst>
            </p:cNvPr>
            <p:cNvSpPr txBox="1"/>
            <p:nvPr/>
          </p:nvSpPr>
          <p:spPr>
            <a:xfrm>
              <a:off x="422919" y="4868724"/>
              <a:ext cx="1194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150MB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F74F19-6E54-400E-97ED-247280A99B8F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758259" y="3181007"/>
              <a:ext cx="849970" cy="70229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06625F-A59C-4E0D-9B52-FCF1C5B88AB4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746920" y="3760843"/>
              <a:ext cx="798362" cy="29617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C4203C-B735-4154-8732-4F8654B0E34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764974" y="4057019"/>
              <a:ext cx="780308" cy="38638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B04FD0-2C4F-4202-A04F-E3F4D9B9C36A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1758257" y="4230735"/>
              <a:ext cx="849972" cy="828582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C0CBE6D-6B3B-43E7-8FD1-5366F655C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80446"/>
              </p:ext>
            </p:extLst>
          </p:nvPr>
        </p:nvGraphicFramePr>
        <p:xfrm>
          <a:off x="3403555" y="2632347"/>
          <a:ext cx="1650356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7246">
                  <a:extLst>
                    <a:ext uri="{9D8B030D-6E8A-4147-A177-3AD203B41FA5}">
                      <a16:colId xmlns:a16="http://schemas.microsoft.com/office/drawing/2014/main" val="2461842578"/>
                    </a:ext>
                  </a:extLst>
                </a:gridCol>
                <a:gridCol w="700793">
                  <a:extLst>
                    <a:ext uri="{9D8B030D-6E8A-4147-A177-3AD203B41FA5}">
                      <a16:colId xmlns:a16="http://schemas.microsoft.com/office/drawing/2014/main" val="903890221"/>
                    </a:ext>
                  </a:extLst>
                </a:gridCol>
                <a:gridCol w="532317">
                  <a:extLst>
                    <a:ext uri="{9D8B030D-6E8A-4147-A177-3AD203B41FA5}">
                      <a16:colId xmlns:a16="http://schemas.microsoft.com/office/drawing/2014/main" val="874510413"/>
                    </a:ext>
                  </a:extLst>
                </a:gridCol>
              </a:tblGrid>
              <a:tr h="323270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A-D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2637"/>
                  </a:ext>
                </a:extLst>
              </a:tr>
              <a:tr h="32327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6557"/>
                  </a:ext>
                </a:extLst>
              </a:tr>
              <a:tr h="32327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70607"/>
                  </a:ext>
                </a:extLst>
              </a:tr>
              <a:tr h="32327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68469"/>
                  </a:ext>
                </a:extLst>
              </a:tr>
              <a:tr h="33290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54514"/>
                  </a:ext>
                </a:extLst>
              </a:tr>
              <a:tr h="32327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47086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624D10C-6F24-49B8-B25E-C92B966A4DED}"/>
              </a:ext>
            </a:extLst>
          </p:cNvPr>
          <p:cNvGrpSpPr/>
          <p:nvPr/>
        </p:nvGrpSpPr>
        <p:grpSpPr>
          <a:xfrm>
            <a:off x="7836826" y="2590641"/>
            <a:ext cx="1928310" cy="2088441"/>
            <a:chOff x="7618689" y="2784332"/>
            <a:chExt cx="2239396" cy="23696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CC76F1-ED03-452C-911E-E28886C61431}"/>
                </a:ext>
              </a:extLst>
            </p:cNvPr>
            <p:cNvSpPr/>
            <p:nvPr/>
          </p:nvSpPr>
          <p:spPr>
            <a:xfrm>
              <a:off x="7618691" y="2784332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E6D4EF-22E8-4428-A8DC-50437D1A2A41}"/>
                </a:ext>
              </a:extLst>
            </p:cNvPr>
            <p:cNvSpPr/>
            <p:nvPr/>
          </p:nvSpPr>
          <p:spPr>
            <a:xfrm>
              <a:off x="7618691" y="3414673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F134F1-E7DB-405D-A0C7-2C2EBAC749B6}"/>
                </a:ext>
              </a:extLst>
            </p:cNvPr>
            <p:cNvSpPr/>
            <p:nvPr/>
          </p:nvSpPr>
          <p:spPr>
            <a:xfrm>
              <a:off x="7618690" y="4041931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B8CA19-3C76-4DB4-AE95-F3506BDE62B1}"/>
                </a:ext>
              </a:extLst>
            </p:cNvPr>
            <p:cNvSpPr/>
            <p:nvPr/>
          </p:nvSpPr>
          <p:spPr>
            <a:xfrm>
              <a:off x="7618689" y="4662642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6E03CE-3862-4277-9458-9E7685F33737}"/>
                </a:ext>
              </a:extLst>
            </p:cNvPr>
            <p:cNvSpPr/>
            <p:nvPr/>
          </p:nvSpPr>
          <p:spPr>
            <a:xfrm>
              <a:off x="8944402" y="3707415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5F4142-C688-4B20-9FDF-38F067ED7625}"/>
                </a:ext>
              </a:extLst>
            </p:cNvPr>
            <p:cNvCxnSpPr>
              <a:cxnSpLocks/>
              <a:stCxn id="19" idx="6"/>
              <a:endCxn id="23" idx="1"/>
            </p:cNvCxnSpPr>
            <p:nvPr/>
          </p:nvCxnSpPr>
          <p:spPr>
            <a:xfrm>
              <a:off x="8048517" y="3030003"/>
              <a:ext cx="958832" cy="749367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894D96-755F-429F-93FE-87688B9B2C08}"/>
                </a:ext>
              </a:extLst>
            </p:cNvPr>
            <p:cNvCxnSpPr>
              <a:cxnSpLocks/>
            </p:cNvCxnSpPr>
            <p:nvPr/>
          </p:nvCxnSpPr>
          <p:spPr>
            <a:xfrm>
              <a:off x="8037178" y="3609839"/>
              <a:ext cx="907224" cy="26478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AF8AE3-29DE-447B-BE1E-F2DF31BC7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232" y="4068916"/>
              <a:ext cx="948721" cy="223485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DB299D-A6CE-4908-9E34-05A4BD7C492C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8048515" y="4126802"/>
              <a:ext cx="958834" cy="781511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8AA957-9D2A-4707-A262-56A41E2B87AA}"/>
                </a:ext>
              </a:extLst>
            </p:cNvPr>
            <p:cNvSpPr txBox="1"/>
            <p:nvPr/>
          </p:nvSpPr>
          <p:spPr>
            <a:xfrm>
              <a:off x="8021366" y="2871055"/>
              <a:ext cx="1836719" cy="38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0.</a:t>
              </a:r>
              <a:r>
                <a:rPr lang="en-US" altLang="zh-CN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GBps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46F8EB-E938-4F79-9372-00B925EEF9E6}"/>
                </a:ext>
              </a:extLst>
            </p:cNvPr>
            <p:cNvSpPr txBox="1"/>
            <p:nvPr/>
          </p:nvSpPr>
          <p:spPr>
            <a:xfrm>
              <a:off x="7916216" y="3979260"/>
              <a:ext cx="1139643" cy="38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0.4GBps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D7D9BA-FBDB-4E97-8B89-E481311D697B}"/>
                </a:ext>
              </a:extLst>
            </p:cNvPr>
            <p:cNvSpPr txBox="1"/>
            <p:nvPr/>
          </p:nvSpPr>
          <p:spPr>
            <a:xfrm>
              <a:off x="8086308" y="4432095"/>
              <a:ext cx="967111" cy="38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3GBps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9D18ABE-300F-4EC4-84D2-6ABD419D2A3D}"/>
              </a:ext>
            </a:extLst>
          </p:cNvPr>
          <p:cNvSpPr/>
          <p:nvPr/>
        </p:nvSpPr>
        <p:spPr>
          <a:xfrm>
            <a:off x="1238560" y="4906093"/>
            <a:ext cx="5265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sz="2000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A48AB-AE09-42CE-90DB-8E1CF48698AD}"/>
              </a:ext>
            </a:extLst>
          </p:cNvPr>
          <p:cNvSpPr/>
          <p:nvPr/>
        </p:nvSpPr>
        <p:spPr>
          <a:xfrm>
            <a:off x="7617353" y="4753687"/>
            <a:ext cx="40540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rate allocation with packet switching </a:t>
            </a:r>
            <a:endParaRPr lang="en-US" sz="2000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81D03EB-37FB-4EF3-AA29-C35475855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51453"/>
              </p:ext>
            </p:extLst>
          </p:nvPr>
        </p:nvGraphicFramePr>
        <p:xfrm>
          <a:off x="9644394" y="2518816"/>
          <a:ext cx="1414366" cy="2042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7584">
                  <a:extLst>
                    <a:ext uri="{9D8B030D-6E8A-4147-A177-3AD203B41FA5}">
                      <a16:colId xmlns:a16="http://schemas.microsoft.com/office/drawing/2014/main" val="2461842578"/>
                    </a:ext>
                  </a:extLst>
                </a:gridCol>
                <a:gridCol w="600584">
                  <a:extLst>
                    <a:ext uri="{9D8B030D-6E8A-4147-A177-3AD203B41FA5}">
                      <a16:colId xmlns:a16="http://schemas.microsoft.com/office/drawing/2014/main" val="903890221"/>
                    </a:ext>
                  </a:extLst>
                </a:gridCol>
                <a:gridCol w="456198">
                  <a:extLst>
                    <a:ext uri="{9D8B030D-6E8A-4147-A177-3AD203B41FA5}">
                      <a16:colId xmlns:a16="http://schemas.microsoft.com/office/drawing/2014/main" val="874510413"/>
                    </a:ext>
                  </a:extLst>
                </a:gridCol>
              </a:tblGrid>
              <a:tr h="340483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A-D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2637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6557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CN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70607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68469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54514"/>
                  </a:ext>
                </a:extLst>
              </a:tr>
              <a:tr h="34048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47086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8FACC5D9-B6E1-4AE1-BC2A-0D8851C46000}"/>
              </a:ext>
            </a:extLst>
          </p:cNvPr>
          <p:cNvSpPr/>
          <p:nvPr/>
        </p:nvSpPr>
        <p:spPr>
          <a:xfrm rot="10800000">
            <a:off x="5327723" y="3260697"/>
            <a:ext cx="2138988" cy="56056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6FA6AB-D4F8-4A08-B7FB-CC3F9BB58C19}"/>
              </a:ext>
            </a:extLst>
          </p:cNvPr>
          <p:cNvSpPr/>
          <p:nvPr/>
        </p:nvSpPr>
        <p:spPr>
          <a:xfrm>
            <a:off x="4452730" y="2912108"/>
            <a:ext cx="4054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Good Match</a:t>
            </a:r>
            <a:endParaRPr lang="en-US" sz="2000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A2B6C6-227E-4156-9494-9041307AA402}"/>
              </a:ext>
            </a:extLst>
          </p:cNvPr>
          <p:cNvSpPr/>
          <p:nvPr/>
        </p:nvSpPr>
        <p:spPr>
          <a:xfrm>
            <a:off x="4151214" y="3892083"/>
            <a:ext cx="405408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D743DC-C6FF-493D-B0A9-FC93B0606A09}"/>
              </a:ext>
            </a:extLst>
          </p:cNvPr>
          <p:cNvSpPr/>
          <p:nvPr/>
        </p:nvSpPr>
        <p:spPr>
          <a:xfrm>
            <a:off x="0" y="5810713"/>
            <a:ext cx="12192000" cy="73381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Can we achieve similar </a:t>
            </a:r>
            <a:r>
              <a:rPr lang="en-US" sz="2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coflow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completion time via circuit switching?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96710B-0596-4804-ADAD-9E0461E681CB}"/>
              </a:ext>
            </a:extLst>
          </p:cNvPr>
          <p:cNvSpPr/>
          <p:nvPr/>
        </p:nvSpPr>
        <p:spPr>
          <a:xfrm>
            <a:off x="5323324" y="3892083"/>
            <a:ext cx="2244096" cy="73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sz="2000" dirty="0">
                <a:latin typeface="Gill Sans MT" panose="020B0502020104020203" pitchFamily="34" charset="0"/>
                <a:cs typeface="Times New Roman" panose="02020603050405020304" pitchFamily="18" charset="0"/>
              </a:rPr>
              <a:t> completion time: 50ms</a:t>
            </a:r>
            <a:endParaRPr lang="en-US" sz="2000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D8539D-D6A1-4089-AD58-926E503D071A}"/>
              </a:ext>
            </a:extLst>
          </p:cNvPr>
          <p:cNvSpPr txBox="1"/>
          <p:nvPr/>
        </p:nvSpPr>
        <p:spPr>
          <a:xfrm>
            <a:off x="8171461" y="3133894"/>
            <a:ext cx="160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0.</a:t>
            </a:r>
            <a:r>
              <a:rPr lang="en-US" altLang="zh-CN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GBps</a:t>
            </a:r>
          </a:p>
        </p:txBody>
      </p:sp>
    </p:spTree>
    <p:extLst>
      <p:ext uri="{BB962C8B-B14F-4D97-AF65-F5344CB8AC3E}">
        <p14:creationId xmlns:p14="http://schemas.microsoft.com/office/powerpoint/2010/main" val="116215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/>
      <p:bldP spid="42" grpId="0" animBg="1"/>
      <p:bldP spid="43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98AA3B2-4C27-4D4A-8D52-33B1CFC04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85930"/>
              </p:ext>
            </p:extLst>
          </p:nvPr>
        </p:nvGraphicFramePr>
        <p:xfrm>
          <a:off x="5837748" y="2748640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0D0A-5DE8-440A-BBF9-1C08F044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23" y="1660699"/>
            <a:ext cx="10515600" cy="11063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dirty="0">
                <a:latin typeface="Gill Sans MT" panose="020B0502020104020203" pitchFamily="34" charset="0"/>
              </a:rPr>
              <a:t> Given a </a:t>
            </a:r>
            <a:r>
              <a:rPr lang="en-US" altLang="zh-CN" dirty="0" err="1">
                <a:latin typeface="Gill Sans MT" panose="020B0502020104020203" pitchFamily="34" charset="0"/>
              </a:rPr>
              <a:t>coflow</a:t>
            </a:r>
            <a:r>
              <a:rPr lang="en-US" altLang="zh-CN" dirty="0">
                <a:latin typeface="Gill Sans MT" panose="020B0502020104020203" pitchFamily="34" charset="0"/>
              </a:rPr>
              <a:t> demand matrix C, find a circuit configuration M* that minimizes the </a:t>
            </a:r>
            <a:r>
              <a:rPr lang="en-US" altLang="zh-CN" dirty="0" err="1">
                <a:latin typeface="Gill Sans MT" panose="020B0502020104020203" pitchFamily="34" charset="0"/>
              </a:rPr>
              <a:t>coflow</a:t>
            </a:r>
            <a:r>
              <a:rPr lang="en-US" altLang="zh-CN" dirty="0">
                <a:latin typeface="Gill Sans MT" panose="020B0502020104020203" pitchFamily="34" charset="0"/>
              </a:rPr>
              <a:t> completion time (CCT).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D18ABE-300F-4EC4-84D2-6ABD419D2A3D}"/>
              </a:ext>
            </a:extLst>
          </p:cNvPr>
          <p:cNvSpPr/>
          <p:nvPr/>
        </p:nvSpPr>
        <p:spPr>
          <a:xfrm>
            <a:off x="190350" y="4727471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A48AB-AE09-42CE-90DB-8E1CF48698AD}"/>
              </a:ext>
            </a:extLst>
          </p:cNvPr>
          <p:cNvSpPr/>
          <p:nvPr/>
        </p:nvSpPr>
        <p:spPr>
          <a:xfrm>
            <a:off x="5712273" y="4757267"/>
            <a:ext cx="4054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circuit configuration M* calculated for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FFA9E3-EEE5-4C53-B607-6E896F50AAC1}"/>
              </a:ext>
            </a:extLst>
          </p:cNvPr>
          <p:cNvGrpSpPr/>
          <p:nvPr/>
        </p:nvGrpSpPr>
        <p:grpSpPr>
          <a:xfrm>
            <a:off x="7757562" y="2693755"/>
            <a:ext cx="2524422" cy="2011680"/>
            <a:chOff x="9484225" y="2755143"/>
            <a:chExt cx="2735707" cy="21241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CDED93-9A84-4DAE-92D3-4EDAD9506514}"/>
                </a:ext>
              </a:extLst>
            </p:cNvPr>
            <p:cNvGrpSpPr/>
            <p:nvPr/>
          </p:nvGrpSpPr>
          <p:grpSpPr>
            <a:xfrm>
              <a:off x="10110855" y="2788034"/>
              <a:ext cx="2109077" cy="2011680"/>
              <a:chOff x="6924018" y="3105826"/>
              <a:chExt cx="2175077" cy="208844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D8539D-D6A1-4089-AD58-926E503D071A}"/>
                  </a:ext>
                </a:extLst>
              </p:cNvPr>
              <p:cNvSpPr txBox="1"/>
              <p:nvPr/>
            </p:nvSpPr>
            <p:spPr>
              <a:xfrm>
                <a:off x="7448739" y="3649079"/>
                <a:ext cx="1650356" cy="31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624D10C-6F24-49B8-B25E-C92B966A4DED}"/>
                  </a:ext>
                </a:extLst>
              </p:cNvPr>
              <p:cNvGrpSpPr/>
              <p:nvPr/>
            </p:nvGrpSpPr>
            <p:grpSpPr>
              <a:xfrm>
                <a:off x="6924018" y="3105826"/>
                <a:ext cx="2078468" cy="2088441"/>
                <a:chOff x="7618689" y="2784332"/>
                <a:chExt cx="2340533" cy="2369652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6CC76F1-ED03-452C-911E-E28886C61431}"/>
                    </a:ext>
                  </a:extLst>
                </p:cNvPr>
                <p:cNvSpPr/>
                <p:nvPr/>
              </p:nvSpPr>
              <p:spPr>
                <a:xfrm>
                  <a:off x="7618691" y="2784332"/>
                  <a:ext cx="429826" cy="49134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4E6D4EF-22E8-4428-A8DC-50437D1A2A41}"/>
                    </a:ext>
                  </a:extLst>
                </p:cNvPr>
                <p:cNvSpPr/>
                <p:nvPr/>
              </p:nvSpPr>
              <p:spPr>
                <a:xfrm>
                  <a:off x="7618691" y="3414673"/>
                  <a:ext cx="429826" cy="49134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F134F1-E7DB-405D-A0C7-2C2EBAC749B6}"/>
                    </a:ext>
                  </a:extLst>
                </p:cNvPr>
                <p:cNvSpPr/>
                <p:nvPr/>
              </p:nvSpPr>
              <p:spPr>
                <a:xfrm>
                  <a:off x="7618690" y="4041931"/>
                  <a:ext cx="429826" cy="49134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9B8CA19-3C76-4DB4-AE95-F3506BDE62B1}"/>
                    </a:ext>
                  </a:extLst>
                </p:cNvPr>
                <p:cNvSpPr/>
                <p:nvPr/>
              </p:nvSpPr>
              <p:spPr>
                <a:xfrm>
                  <a:off x="7618689" y="4662642"/>
                  <a:ext cx="429826" cy="49134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56E03CE-3862-4277-9458-9E7685F33737}"/>
                    </a:ext>
                  </a:extLst>
                </p:cNvPr>
                <p:cNvSpPr/>
                <p:nvPr/>
              </p:nvSpPr>
              <p:spPr>
                <a:xfrm>
                  <a:off x="8944402" y="3707415"/>
                  <a:ext cx="429826" cy="49134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95F4142-C688-4B20-9FDF-38F067ED7625}"/>
                    </a:ext>
                  </a:extLst>
                </p:cNvPr>
                <p:cNvCxnSpPr>
                  <a:cxnSpLocks/>
                  <a:stCxn id="19" idx="6"/>
                  <a:endCxn id="23" idx="1"/>
                </p:cNvCxnSpPr>
                <p:nvPr/>
              </p:nvCxnSpPr>
              <p:spPr>
                <a:xfrm>
                  <a:off x="8048517" y="3030003"/>
                  <a:ext cx="958832" cy="749367"/>
                </a:xfrm>
                <a:prstGeom prst="straightConnector1">
                  <a:avLst/>
                </a:prstGeom>
                <a:ln w="38100" cmpd="sng">
                  <a:solidFill>
                    <a:srgbClr val="FF7418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8894D96-755F-429F-93FE-87688B9B2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7178" y="3609839"/>
                  <a:ext cx="907224" cy="264786"/>
                </a:xfrm>
                <a:prstGeom prst="straightConnector1">
                  <a:avLst/>
                </a:prstGeom>
                <a:ln w="38100" cmpd="sng">
                  <a:solidFill>
                    <a:srgbClr val="FF7418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9AF8AE3-29DE-447B-BE1E-F2DF31BC7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5232" y="4068916"/>
                  <a:ext cx="948721" cy="223485"/>
                </a:xfrm>
                <a:prstGeom prst="straightConnector1">
                  <a:avLst/>
                </a:prstGeom>
                <a:ln w="38100" cmpd="sng">
                  <a:solidFill>
                    <a:srgbClr val="FF7418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4DB299D-A6CE-4908-9E34-05A4BD7C492C}"/>
                    </a:ext>
                  </a:extLst>
                </p:cNvPr>
                <p:cNvCxnSpPr>
                  <a:cxnSpLocks/>
                  <a:stCxn id="22" idx="6"/>
                  <a:endCxn id="23" idx="3"/>
                </p:cNvCxnSpPr>
                <p:nvPr/>
              </p:nvCxnSpPr>
              <p:spPr>
                <a:xfrm flipV="1">
                  <a:off x="8048515" y="4126802"/>
                  <a:ext cx="958834" cy="781511"/>
                </a:xfrm>
                <a:prstGeom prst="straightConnector1">
                  <a:avLst/>
                </a:prstGeom>
                <a:ln w="38100" cmpd="sng">
                  <a:solidFill>
                    <a:srgbClr val="FF7418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08AA957-9D2A-4707-A262-56A41E2B87AA}"/>
                    </a:ext>
                  </a:extLst>
                </p:cNvPr>
                <p:cNvSpPr txBox="1"/>
                <p:nvPr/>
              </p:nvSpPr>
              <p:spPr>
                <a:xfrm>
                  <a:off x="8122502" y="2871055"/>
                  <a:ext cx="1836720" cy="616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1 (circuit connection)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46F8EB-E938-4F79-9372-00B925EEF9E6}"/>
                    </a:ext>
                  </a:extLst>
                </p:cNvPr>
                <p:cNvSpPr txBox="1"/>
                <p:nvPr/>
              </p:nvSpPr>
              <p:spPr>
                <a:xfrm>
                  <a:off x="8275938" y="3979260"/>
                  <a:ext cx="1139643" cy="362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0D7D9BA-FBDB-4E97-8B89-E481311D697B}"/>
                    </a:ext>
                  </a:extLst>
                </p:cNvPr>
                <p:cNvSpPr txBox="1"/>
                <p:nvPr/>
              </p:nvSpPr>
              <p:spPr>
                <a:xfrm>
                  <a:off x="8275938" y="4432095"/>
                  <a:ext cx="967111" cy="362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latin typeface="Gill Sans MT" panose="020B0502020104020203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0E2530-EFDF-40BF-8B27-76E3CA86C374}"/>
                </a:ext>
              </a:extLst>
            </p:cNvPr>
            <p:cNvSpPr/>
            <p:nvPr/>
          </p:nvSpPr>
          <p:spPr>
            <a:xfrm rot="5400000">
              <a:off x="8648638" y="3590730"/>
              <a:ext cx="2124171" cy="4529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en-US" b="1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B0A3BA-CB57-4802-9EE7-76EA62BBE28A}"/>
              </a:ext>
            </a:extLst>
          </p:cNvPr>
          <p:cNvGrpSpPr/>
          <p:nvPr/>
        </p:nvGrpSpPr>
        <p:grpSpPr>
          <a:xfrm>
            <a:off x="-20221" y="2736602"/>
            <a:ext cx="2052870" cy="1834650"/>
            <a:chOff x="422919" y="2935336"/>
            <a:chExt cx="2552189" cy="236965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1E5362-7B9B-4DDA-A109-38EA23BD14EC}"/>
                </a:ext>
              </a:extLst>
            </p:cNvPr>
            <p:cNvSpPr/>
            <p:nvPr/>
          </p:nvSpPr>
          <p:spPr>
            <a:xfrm>
              <a:off x="1328433" y="2935336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8B5057-1F60-49E6-8A13-C4378C6F2569}"/>
                </a:ext>
              </a:extLst>
            </p:cNvPr>
            <p:cNvSpPr/>
            <p:nvPr/>
          </p:nvSpPr>
          <p:spPr>
            <a:xfrm>
              <a:off x="1328433" y="3565677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DBA3320-4F77-468C-AE63-AD3CB8C612D3}"/>
                </a:ext>
              </a:extLst>
            </p:cNvPr>
            <p:cNvSpPr/>
            <p:nvPr/>
          </p:nvSpPr>
          <p:spPr>
            <a:xfrm>
              <a:off x="1328432" y="4192935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47304FB-E662-4079-B975-CE3D073B640B}"/>
                </a:ext>
              </a:extLst>
            </p:cNvPr>
            <p:cNvSpPr/>
            <p:nvPr/>
          </p:nvSpPr>
          <p:spPr>
            <a:xfrm>
              <a:off x="1328431" y="4813646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20636E-A448-4F2B-8F54-D59C726F7EC8}"/>
                </a:ext>
              </a:extLst>
            </p:cNvPr>
            <p:cNvSpPr/>
            <p:nvPr/>
          </p:nvSpPr>
          <p:spPr>
            <a:xfrm>
              <a:off x="2545282" y="3811348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51B189-0CBC-4EC0-A98F-7D7B5A7D4E7D}"/>
                </a:ext>
              </a:extLst>
            </p:cNvPr>
            <p:cNvSpPr txBox="1"/>
            <p:nvPr/>
          </p:nvSpPr>
          <p:spPr>
            <a:xfrm>
              <a:off x="493561" y="2965270"/>
              <a:ext cx="1157117" cy="397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10MB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4468F8-D6C5-46BE-A4D5-468F5BC4B134}"/>
                </a:ext>
              </a:extLst>
            </p:cNvPr>
            <p:cNvSpPr txBox="1"/>
            <p:nvPr/>
          </p:nvSpPr>
          <p:spPr>
            <a:xfrm>
              <a:off x="483935" y="4222958"/>
              <a:ext cx="1139643" cy="359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55A6B8-62F5-474E-898B-139F35BCA804}"/>
                </a:ext>
              </a:extLst>
            </p:cNvPr>
            <p:cNvSpPr txBox="1"/>
            <p:nvPr/>
          </p:nvSpPr>
          <p:spPr>
            <a:xfrm>
              <a:off x="484814" y="3625736"/>
              <a:ext cx="1119183" cy="397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7C0828-74FA-4FA5-A1FB-3D803229E92E}"/>
                </a:ext>
              </a:extLst>
            </p:cNvPr>
            <p:cNvSpPr txBox="1"/>
            <p:nvPr/>
          </p:nvSpPr>
          <p:spPr>
            <a:xfrm>
              <a:off x="422919" y="4868724"/>
              <a:ext cx="1194514" cy="359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150MB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3E553D0-DB28-42EF-BBF4-F2D56ABAC434}"/>
                </a:ext>
              </a:extLst>
            </p:cNvPr>
            <p:cNvCxnSpPr>
              <a:cxnSpLocks/>
              <a:stCxn id="52" idx="6"/>
              <a:endCxn id="56" idx="1"/>
            </p:cNvCxnSpPr>
            <p:nvPr/>
          </p:nvCxnSpPr>
          <p:spPr>
            <a:xfrm>
              <a:off x="1758259" y="3181007"/>
              <a:ext cx="849970" cy="70229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0CF92D0-BD63-4892-B24B-162400EC3FA7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1746920" y="3760843"/>
              <a:ext cx="798362" cy="29617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AA52449-D071-4132-92BE-485B31220532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1764974" y="4057019"/>
              <a:ext cx="780308" cy="38638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7F07A57-A0C3-4FE2-8E68-76BD4C160502}"/>
                </a:ext>
              </a:extLst>
            </p:cNvPr>
            <p:cNvCxnSpPr>
              <a:cxnSpLocks/>
              <a:stCxn id="55" idx="6"/>
              <a:endCxn id="56" idx="3"/>
            </p:cNvCxnSpPr>
            <p:nvPr/>
          </p:nvCxnSpPr>
          <p:spPr>
            <a:xfrm flipV="1">
              <a:off x="1758257" y="4230735"/>
              <a:ext cx="849972" cy="828582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F6B732F-0230-417E-9560-648A7B54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29529"/>
              </p:ext>
            </p:extLst>
          </p:nvPr>
        </p:nvGraphicFramePr>
        <p:xfrm>
          <a:off x="2131587" y="2736602"/>
          <a:ext cx="1505046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08">
                  <a:extLst>
                    <a:ext uri="{9D8B030D-6E8A-4147-A177-3AD203B41FA5}">
                      <a16:colId xmlns:a16="http://schemas.microsoft.com/office/drawing/2014/main" val="2461842578"/>
                    </a:ext>
                  </a:extLst>
                </a:gridCol>
                <a:gridCol w="639090">
                  <a:extLst>
                    <a:ext uri="{9D8B030D-6E8A-4147-A177-3AD203B41FA5}">
                      <a16:colId xmlns:a16="http://schemas.microsoft.com/office/drawing/2014/main" val="903890221"/>
                    </a:ext>
                  </a:extLst>
                </a:gridCol>
                <a:gridCol w="485448">
                  <a:extLst>
                    <a:ext uri="{9D8B030D-6E8A-4147-A177-3AD203B41FA5}">
                      <a16:colId xmlns:a16="http://schemas.microsoft.com/office/drawing/2014/main" val="874510413"/>
                    </a:ext>
                  </a:extLst>
                </a:gridCol>
              </a:tblGrid>
              <a:tr h="31617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A-D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263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655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7060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6846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54514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47086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48BF2CAA-7187-4384-899F-68CAD09A99E1}"/>
              </a:ext>
            </a:extLst>
          </p:cNvPr>
          <p:cNvSpPr/>
          <p:nvPr/>
        </p:nvSpPr>
        <p:spPr>
          <a:xfrm>
            <a:off x="10370745" y="3733454"/>
            <a:ext cx="183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Circuit configurations</a:t>
            </a:r>
          </a:p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(k = 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616D62-F407-4953-A11C-1101EB9B0E33}"/>
              </a:ext>
            </a:extLst>
          </p:cNvPr>
          <p:cNvSpPr/>
          <p:nvPr/>
        </p:nvSpPr>
        <p:spPr>
          <a:xfrm>
            <a:off x="10771618" y="2951310"/>
            <a:ext cx="11160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{M}</a:t>
            </a:r>
            <a:endParaRPr lang="en-US" sz="4400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50212B6-A55C-4560-8BC8-3206A27B0E2F}"/>
              </a:ext>
            </a:extLst>
          </p:cNvPr>
          <p:cNvSpPr/>
          <p:nvPr/>
        </p:nvSpPr>
        <p:spPr>
          <a:xfrm rot="10800000">
            <a:off x="9811411" y="3381201"/>
            <a:ext cx="1046649" cy="56056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259F07-D9C2-46F3-A111-FB4122213C96}"/>
              </a:ext>
            </a:extLst>
          </p:cNvPr>
          <p:cNvSpPr/>
          <p:nvPr/>
        </p:nvSpPr>
        <p:spPr>
          <a:xfrm>
            <a:off x="9811413" y="2453554"/>
            <a:ext cx="118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Gill Sans MT" panose="020B0502020104020203" pitchFamily="34" charset="0"/>
              </a:rPr>
              <a:t>Circuit Shaping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659C8-8221-411B-8865-F31A890A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 Solution 1- Circuit Shaping </a:t>
            </a:r>
            <a:endParaRPr lang="en-US" dirty="0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F68CDD6-CE3C-4C6B-AAC9-4FED5ADE67D2}"/>
              </a:ext>
            </a:extLst>
          </p:cNvPr>
          <p:cNvSpPr/>
          <p:nvPr/>
        </p:nvSpPr>
        <p:spPr>
          <a:xfrm>
            <a:off x="3853319" y="4396702"/>
            <a:ext cx="1807832" cy="593913"/>
          </a:xfrm>
          <a:prstGeom prst="leftRightArrow">
            <a:avLst>
              <a:gd name="adj1" fmla="val 50831"/>
              <a:gd name="adj2" fmla="val 4510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18531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 animBg="1"/>
      <p:bldP spid="72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98AA3B2-4C27-4D4A-8D52-33B1CFC04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37748" y="2748640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0D0A-5DE8-440A-BBF9-1C08F044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023" y="1660699"/>
            <a:ext cx="10515600" cy="11063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dirty="0">
                <a:latin typeface="Gill Sans MT" panose="020B0502020104020203" pitchFamily="34" charset="0"/>
              </a:rPr>
              <a:t> Given a </a:t>
            </a:r>
            <a:r>
              <a:rPr lang="en-US" altLang="zh-CN" dirty="0" err="1">
                <a:latin typeface="Gill Sans MT" panose="020B0502020104020203" pitchFamily="34" charset="0"/>
              </a:rPr>
              <a:t>coflow</a:t>
            </a:r>
            <a:r>
              <a:rPr lang="en-US" altLang="zh-CN" dirty="0">
                <a:latin typeface="Gill Sans MT" panose="020B0502020104020203" pitchFamily="34" charset="0"/>
              </a:rPr>
              <a:t> demand matrix C, find a circuit configuration M* that minimizes the </a:t>
            </a:r>
            <a:r>
              <a:rPr lang="en-US" altLang="zh-CN" dirty="0" err="1">
                <a:latin typeface="Gill Sans MT" panose="020B0502020104020203" pitchFamily="34" charset="0"/>
              </a:rPr>
              <a:t>coflow</a:t>
            </a:r>
            <a:r>
              <a:rPr lang="en-US" altLang="zh-CN" dirty="0">
                <a:latin typeface="Gill Sans MT" panose="020B0502020104020203" pitchFamily="34" charset="0"/>
              </a:rPr>
              <a:t> completion time (CCT).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D18ABE-300F-4EC4-84D2-6ABD419D2A3D}"/>
              </a:ext>
            </a:extLst>
          </p:cNvPr>
          <p:cNvSpPr/>
          <p:nvPr/>
        </p:nvSpPr>
        <p:spPr>
          <a:xfrm>
            <a:off x="190350" y="4727471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A48AB-AE09-42CE-90DB-8E1CF48698AD}"/>
              </a:ext>
            </a:extLst>
          </p:cNvPr>
          <p:cNvSpPr/>
          <p:nvPr/>
        </p:nvSpPr>
        <p:spPr>
          <a:xfrm>
            <a:off x="5712273" y="4757267"/>
            <a:ext cx="4054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circuit configuration M* calculated for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F05BC7-F91A-4B59-9228-8AC41FC02B20}"/>
              </a:ext>
            </a:extLst>
          </p:cNvPr>
          <p:cNvGrpSpPr/>
          <p:nvPr/>
        </p:nvGrpSpPr>
        <p:grpSpPr>
          <a:xfrm>
            <a:off x="2833642" y="2497966"/>
            <a:ext cx="4054081" cy="1779044"/>
            <a:chOff x="3883093" y="2705833"/>
            <a:chExt cx="4054081" cy="1779044"/>
          </a:xfrm>
        </p:grpSpPr>
        <p:sp>
          <p:nvSpPr>
            <p:cNvPr id="34" name="Lightning Bolt 33">
              <a:extLst>
                <a:ext uri="{FF2B5EF4-FFF2-40B4-BE49-F238E27FC236}">
                  <a16:creationId xmlns:a16="http://schemas.microsoft.com/office/drawing/2014/main" id="{C54BDFEC-ED5D-4418-A0F2-376FE09211F3}"/>
                </a:ext>
              </a:extLst>
            </p:cNvPr>
            <p:cNvSpPr/>
            <p:nvPr/>
          </p:nvSpPr>
          <p:spPr>
            <a:xfrm rot="9068418" flipV="1">
              <a:off x="5258776" y="2705833"/>
              <a:ext cx="1457164" cy="1779044"/>
            </a:xfrm>
            <a:prstGeom prst="lightningBol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6FA6AB-D4F8-4A08-B7FB-CC3F9BB58C19}"/>
                </a:ext>
              </a:extLst>
            </p:cNvPr>
            <p:cNvSpPr/>
            <p:nvPr/>
          </p:nvSpPr>
          <p:spPr>
            <a:xfrm>
              <a:off x="3883093" y="2858217"/>
              <a:ext cx="40540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Integrality gap</a:t>
              </a:r>
              <a:endParaRPr lang="en-US" b="1" baseline="-250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D743DC-C6FF-493D-B0A9-FC93B0606A09}"/>
              </a:ext>
            </a:extLst>
          </p:cNvPr>
          <p:cNvSpPr/>
          <p:nvPr/>
        </p:nvSpPr>
        <p:spPr>
          <a:xfrm>
            <a:off x="0" y="5519026"/>
            <a:ext cx="12192000" cy="108435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App-Topo Structure Mismatch: </a:t>
            </a:r>
          </a:p>
          <a:p>
            <a:pPr algn="ctr"/>
            <a:r>
              <a:rPr lang="en-US" sz="2800" i="1" dirty="0">
                <a:latin typeface="Gill Sans Light"/>
              </a:rPr>
              <a:t>The 0-1 constraint of wavelength assignment causes the </a:t>
            </a:r>
            <a:r>
              <a:rPr lang="en-US" sz="2800" b="1" i="1" dirty="0">
                <a:latin typeface="Gill Sans Light"/>
              </a:rPr>
              <a:t>integrality gap</a:t>
            </a:r>
            <a:endParaRPr lang="en-US" sz="28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AB74BF-7CDE-4E98-84A4-FB2B97243AA7}"/>
              </a:ext>
            </a:extLst>
          </p:cNvPr>
          <p:cNvSpPr/>
          <p:nvPr/>
        </p:nvSpPr>
        <p:spPr>
          <a:xfrm>
            <a:off x="3648789" y="4889065"/>
            <a:ext cx="2244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 completion time: 150ms</a:t>
            </a:r>
            <a:endParaRPr lang="en-US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D8539D-D6A1-4089-AD58-926E503D071A}"/>
              </a:ext>
            </a:extLst>
          </p:cNvPr>
          <p:cNvSpPr txBox="1"/>
          <p:nvPr/>
        </p:nvSpPr>
        <p:spPr>
          <a:xfrm>
            <a:off x="8805299" y="3220478"/>
            <a:ext cx="1476685" cy="29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C76F1-ED03-452C-911E-E28886C61431}"/>
              </a:ext>
            </a:extLst>
          </p:cNvPr>
          <p:cNvSpPr/>
          <p:nvPr/>
        </p:nvSpPr>
        <p:spPr>
          <a:xfrm>
            <a:off x="8335798" y="2724904"/>
            <a:ext cx="341532" cy="3950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E6D4EF-22E8-4428-A8DC-50437D1A2A41}"/>
              </a:ext>
            </a:extLst>
          </p:cNvPr>
          <p:cNvSpPr/>
          <p:nvPr/>
        </p:nvSpPr>
        <p:spPr>
          <a:xfrm>
            <a:off x="8335798" y="3231684"/>
            <a:ext cx="341532" cy="3950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134F1-E7DB-405D-A0C7-2C2EBAC749B6}"/>
              </a:ext>
            </a:extLst>
          </p:cNvPr>
          <p:cNvSpPr/>
          <p:nvPr/>
        </p:nvSpPr>
        <p:spPr>
          <a:xfrm>
            <a:off x="8335797" y="3735985"/>
            <a:ext cx="341532" cy="3950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B8CA19-3C76-4DB4-AE95-F3506BDE62B1}"/>
              </a:ext>
            </a:extLst>
          </p:cNvPr>
          <p:cNvSpPr/>
          <p:nvPr/>
        </p:nvSpPr>
        <p:spPr>
          <a:xfrm>
            <a:off x="8335796" y="4235022"/>
            <a:ext cx="341532" cy="3950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6E03CE-3862-4277-9458-9E7685F33737}"/>
              </a:ext>
            </a:extLst>
          </p:cNvPr>
          <p:cNvSpPr/>
          <p:nvPr/>
        </p:nvSpPr>
        <p:spPr>
          <a:xfrm>
            <a:off x="9389183" y="3467042"/>
            <a:ext cx="341532" cy="3950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894D96-755F-429F-93FE-87688B9B2C08}"/>
              </a:ext>
            </a:extLst>
          </p:cNvPr>
          <p:cNvCxnSpPr>
            <a:cxnSpLocks/>
          </p:cNvCxnSpPr>
          <p:nvPr/>
        </p:nvCxnSpPr>
        <p:spPr>
          <a:xfrm>
            <a:off x="8668320" y="3388593"/>
            <a:ext cx="720864" cy="212882"/>
          </a:xfrm>
          <a:prstGeom prst="straightConnector1">
            <a:avLst/>
          </a:prstGeom>
          <a:ln w="38100" cmpd="sng">
            <a:solidFill>
              <a:srgbClr val="FF7418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F8AE3-29DE-447B-BE1E-F2DF31BC7F0B}"/>
              </a:ext>
            </a:extLst>
          </p:cNvPr>
          <p:cNvCxnSpPr>
            <a:cxnSpLocks/>
          </p:cNvCxnSpPr>
          <p:nvPr/>
        </p:nvCxnSpPr>
        <p:spPr>
          <a:xfrm flipV="1">
            <a:off x="8682665" y="3757680"/>
            <a:ext cx="753836" cy="179677"/>
          </a:xfrm>
          <a:prstGeom prst="straightConnector1">
            <a:avLst/>
          </a:prstGeom>
          <a:ln w="38100" cmpd="sng">
            <a:solidFill>
              <a:srgbClr val="FF7418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8AA957-9D2A-4707-A262-56A41E2B87AA}"/>
              </a:ext>
            </a:extLst>
          </p:cNvPr>
          <p:cNvSpPr txBox="1"/>
          <p:nvPr/>
        </p:nvSpPr>
        <p:spPr>
          <a:xfrm>
            <a:off x="8736117" y="2794627"/>
            <a:ext cx="1459424" cy="49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 (circuit connection)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6F8EB-E938-4F79-9372-00B925EEF9E6}"/>
              </a:ext>
            </a:extLst>
          </p:cNvPr>
          <p:cNvSpPr txBox="1"/>
          <p:nvPr/>
        </p:nvSpPr>
        <p:spPr>
          <a:xfrm>
            <a:off x="8858034" y="3685599"/>
            <a:ext cx="905540" cy="29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7D9BA-FBDB-4E97-8B89-E481311D697B}"/>
              </a:ext>
            </a:extLst>
          </p:cNvPr>
          <p:cNvSpPr txBox="1"/>
          <p:nvPr/>
        </p:nvSpPr>
        <p:spPr>
          <a:xfrm>
            <a:off x="8858034" y="4049668"/>
            <a:ext cx="768449" cy="29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0E2530-EFDF-40BF-8B27-76E3CA86C374}"/>
              </a:ext>
            </a:extLst>
          </p:cNvPr>
          <p:cNvSpPr/>
          <p:nvPr/>
        </p:nvSpPr>
        <p:spPr>
          <a:xfrm rot="5400000">
            <a:off x="6960727" y="3490590"/>
            <a:ext cx="2011680" cy="4180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b="1" dirty="0">
              <a:solidFill>
                <a:srgbClr val="0070C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1E5362-7B9B-4DDA-A109-38EA23BD14EC}"/>
              </a:ext>
            </a:extLst>
          </p:cNvPr>
          <p:cNvSpPr/>
          <p:nvPr/>
        </p:nvSpPr>
        <p:spPr>
          <a:xfrm>
            <a:off x="708135" y="2736602"/>
            <a:ext cx="345733" cy="3804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8B5057-1F60-49E6-8A13-C4378C6F2569}"/>
              </a:ext>
            </a:extLst>
          </p:cNvPr>
          <p:cNvSpPr/>
          <p:nvPr/>
        </p:nvSpPr>
        <p:spPr>
          <a:xfrm>
            <a:off x="708135" y="3224629"/>
            <a:ext cx="345733" cy="3804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BA3320-4F77-468C-AE63-AD3CB8C612D3}"/>
              </a:ext>
            </a:extLst>
          </p:cNvPr>
          <p:cNvSpPr/>
          <p:nvPr/>
        </p:nvSpPr>
        <p:spPr>
          <a:xfrm>
            <a:off x="708134" y="3710270"/>
            <a:ext cx="345733" cy="3804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47304FB-E662-4079-B975-CE3D073B640B}"/>
              </a:ext>
            </a:extLst>
          </p:cNvPr>
          <p:cNvSpPr/>
          <p:nvPr/>
        </p:nvSpPr>
        <p:spPr>
          <a:xfrm>
            <a:off x="708134" y="4190841"/>
            <a:ext cx="345733" cy="3804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20636E-A448-4F2B-8F54-D59C726F7EC8}"/>
              </a:ext>
            </a:extLst>
          </p:cNvPr>
          <p:cNvSpPr/>
          <p:nvPr/>
        </p:nvSpPr>
        <p:spPr>
          <a:xfrm>
            <a:off x="1686916" y="3414835"/>
            <a:ext cx="345733" cy="3804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51B189-0CBC-4EC0-A98F-7D7B5A7D4E7D}"/>
              </a:ext>
            </a:extLst>
          </p:cNvPr>
          <p:cNvSpPr txBox="1"/>
          <p:nvPr/>
        </p:nvSpPr>
        <p:spPr>
          <a:xfrm>
            <a:off x="36600" y="2759778"/>
            <a:ext cx="930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10MB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4468F8-D6C5-46BE-A4D5-468F5BC4B134}"/>
              </a:ext>
            </a:extLst>
          </p:cNvPr>
          <p:cNvSpPr txBox="1"/>
          <p:nvPr/>
        </p:nvSpPr>
        <p:spPr>
          <a:xfrm>
            <a:off x="28858" y="3733515"/>
            <a:ext cx="916679" cy="27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20MB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55A6B8-62F5-474E-898B-139F35BCA804}"/>
              </a:ext>
            </a:extLst>
          </p:cNvPr>
          <p:cNvSpPr txBox="1"/>
          <p:nvPr/>
        </p:nvSpPr>
        <p:spPr>
          <a:xfrm>
            <a:off x="29565" y="3271129"/>
            <a:ext cx="900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20MB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7C0828-74FA-4FA5-A1FB-3D803229E92E}"/>
              </a:ext>
            </a:extLst>
          </p:cNvPr>
          <p:cNvSpPr txBox="1"/>
          <p:nvPr/>
        </p:nvSpPr>
        <p:spPr>
          <a:xfrm>
            <a:off x="-20221" y="4233484"/>
            <a:ext cx="960815" cy="27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150MB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4BC30F-DFFB-425C-8B47-F7E636F07393}"/>
              </a:ext>
            </a:extLst>
          </p:cNvPr>
          <p:cNvGrpSpPr/>
          <p:nvPr/>
        </p:nvGrpSpPr>
        <p:grpSpPr>
          <a:xfrm>
            <a:off x="1053869" y="2922418"/>
            <a:ext cx="8385331" cy="602474"/>
            <a:chOff x="1053869" y="2922418"/>
            <a:chExt cx="8385331" cy="60247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5F4142-C688-4B20-9FDF-38F067ED7625}"/>
                </a:ext>
              </a:extLst>
            </p:cNvPr>
            <p:cNvCxnSpPr>
              <a:cxnSpLocks/>
              <a:stCxn id="19" idx="6"/>
              <a:endCxn id="23" idx="1"/>
            </p:cNvCxnSpPr>
            <p:nvPr/>
          </p:nvCxnSpPr>
          <p:spPr>
            <a:xfrm>
              <a:off x="8677330" y="2922418"/>
              <a:ext cx="761870" cy="602474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3E553D0-DB28-42EF-BBF4-F2D56ABAC434}"/>
                </a:ext>
              </a:extLst>
            </p:cNvPr>
            <p:cNvCxnSpPr>
              <a:cxnSpLocks/>
              <a:stCxn id="52" idx="6"/>
              <a:endCxn id="56" idx="1"/>
            </p:cNvCxnSpPr>
            <p:nvPr/>
          </p:nvCxnSpPr>
          <p:spPr>
            <a:xfrm>
              <a:off x="1053869" y="2926807"/>
              <a:ext cx="683679" cy="543737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CF92D0-BD63-4892-B24B-162400EC3FA7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1044748" y="3375732"/>
            <a:ext cx="642168" cy="229308"/>
          </a:xfrm>
          <a:prstGeom prst="straightConnector1">
            <a:avLst/>
          </a:prstGeom>
          <a:ln w="38100" cmpd="sng">
            <a:solidFill>
              <a:srgbClr val="FF7418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A52449-D071-4132-92BE-485B3122053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1059270" y="3605040"/>
            <a:ext cx="627646" cy="299151"/>
          </a:xfrm>
          <a:prstGeom prst="straightConnector1">
            <a:avLst/>
          </a:prstGeom>
          <a:ln w="38100" cmpd="sng">
            <a:solidFill>
              <a:srgbClr val="FF7418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B00D88D-1898-4FED-879B-730169FCE2E0}"/>
              </a:ext>
            </a:extLst>
          </p:cNvPr>
          <p:cNvGrpSpPr/>
          <p:nvPr/>
        </p:nvGrpSpPr>
        <p:grpSpPr>
          <a:xfrm>
            <a:off x="1053867" y="3739536"/>
            <a:ext cx="8385333" cy="693000"/>
            <a:chOff x="1053867" y="3739536"/>
            <a:chExt cx="8385333" cy="69300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DB299D-A6CE-4908-9E34-05A4BD7C492C}"/>
                </a:ext>
              </a:extLst>
            </p:cNvPr>
            <p:cNvCxnSpPr>
              <a:cxnSpLocks/>
              <a:stCxn id="22" idx="6"/>
              <a:endCxn id="23" idx="3"/>
            </p:cNvCxnSpPr>
            <p:nvPr/>
          </p:nvCxnSpPr>
          <p:spPr>
            <a:xfrm flipV="1">
              <a:off x="8677328" y="3804219"/>
              <a:ext cx="761872" cy="628317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7F07A57-A0C3-4FE2-8E68-76BD4C160502}"/>
                </a:ext>
              </a:extLst>
            </p:cNvPr>
            <p:cNvCxnSpPr>
              <a:cxnSpLocks/>
              <a:stCxn id="55" idx="6"/>
              <a:endCxn id="56" idx="3"/>
            </p:cNvCxnSpPr>
            <p:nvPr/>
          </p:nvCxnSpPr>
          <p:spPr>
            <a:xfrm flipV="1">
              <a:off x="1053867" y="3739536"/>
              <a:ext cx="683681" cy="641511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F6B732F-0230-417E-9560-648A7B54D0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1587" y="2736602"/>
          <a:ext cx="1505046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08">
                  <a:extLst>
                    <a:ext uri="{9D8B030D-6E8A-4147-A177-3AD203B41FA5}">
                      <a16:colId xmlns:a16="http://schemas.microsoft.com/office/drawing/2014/main" val="2461842578"/>
                    </a:ext>
                  </a:extLst>
                </a:gridCol>
                <a:gridCol w="639090">
                  <a:extLst>
                    <a:ext uri="{9D8B030D-6E8A-4147-A177-3AD203B41FA5}">
                      <a16:colId xmlns:a16="http://schemas.microsoft.com/office/drawing/2014/main" val="903890221"/>
                    </a:ext>
                  </a:extLst>
                </a:gridCol>
                <a:gridCol w="485448">
                  <a:extLst>
                    <a:ext uri="{9D8B030D-6E8A-4147-A177-3AD203B41FA5}">
                      <a16:colId xmlns:a16="http://schemas.microsoft.com/office/drawing/2014/main" val="874510413"/>
                    </a:ext>
                  </a:extLst>
                </a:gridCol>
              </a:tblGrid>
              <a:tr h="31617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A-D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263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655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7060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6846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54514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47086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82C165CB-6DDB-4EB3-9B61-F712FAEDFA6E}"/>
              </a:ext>
            </a:extLst>
          </p:cNvPr>
          <p:cNvSpPr/>
          <p:nvPr/>
        </p:nvSpPr>
        <p:spPr>
          <a:xfrm rot="5400000">
            <a:off x="4965557" y="91267"/>
            <a:ext cx="363509" cy="6174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600" b="1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                              Under provisioning</a:t>
            </a:r>
            <a:endParaRPr lang="en-US" sz="1600" b="1" dirty="0">
              <a:solidFill>
                <a:srgbClr val="0070C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DB9F0-36B8-4AD7-A400-3101670930DD}"/>
              </a:ext>
            </a:extLst>
          </p:cNvPr>
          <p:cNvSpPr/>
          <p:nvPr/>
        </p:nvSpPr>
        <p:spPr>
          <a:xfrm rot="5400000">
            <a:off x="4944211" y="1071230"/>
            <a:ext cx="389619" cy="623001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                               Under provisioning           </a:t>
            </a:r>
            <a:endParaRPr lang="en-US" sz="1600" b="1" dirty="0">
              <a:solidFill>
                <a:schemeClr val="accent2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BF2CAA-7187-4384-899F-68CAD09A99E1}"/>
              </a:ext>
            </a:extLst>
          </p:cNvPr>
          <p:cNvSpPr/>
          <p:nvPr/>
        </p:nvSpPr>
        <p:spPr>
          <a:xfrm>
            <a:off x="10370745" y="3733454"/>
            <a:ext cx="183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Circuit configurations</a:t>
            </a:r>
          </a:p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(k = 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616D62-F407-4953-A11C-1101EB9B0E33}"/>
              </a:ext>
            </a:extLst>
          </p:cNvPr>
          <p:cNvSpPr/>
          <p:nvPr/>
        </p:nvSpPr>
        <p:spPr>
          <a:xfrm>
            <a:off x="10771618" y="2951310"/>
            <a:ext cx="11160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{M}</a:t>
            </a:r>
            <a:endParaRPr lang="en-US" sz="4400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50212B6-A55C-4560-8BC8-3206A27B0E2F}"/>
              </a:ext>
            </a:extLst>
          </p:cNvPr>
          <p:cNvSpPr/>
          <p:nvPr/>
        </p:nvSpPr>
        <p:spPr>
          <a:xfrm rot="10800000">
            <a:off x="9811411" y="3381201"/>
            <a:ext cx="1046649" cy="56056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6436DB2D-DD8F-49EA-822E-1E4CC8C21682}"/>
              </a:ext>
            </a:extLst>
          </p:cNvPr>
          <p:cNvSpPr/>
          <p:nvPr/>
        </p:nvSpPr>
        <p:spPr>
          <a:xfrm>
            <a:off x="3853319" y="4396702"/>
            <a:ext cx="1807832" cy="593913"/>
          </a:xfrm>
          <a:prstGeom prst="leftRightArrow">
            <a:avLst>
              <a:gd name="adj1" fmla="val 50831"/>
              <a:gd name="adj2" fmla="val 4510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Mismatch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259F07-D9C2-46F3-A111-FB4122213C96}"/>
              </a:ext>
            </a:extLst>
          </p:cNvPr>
          <p:cNvSpPr/>
          <p:nvPr/>
        </p:nvSpPr>
        <p:spPr>
          <a:xfrm>
            <a:off x="9811413" y="2453554"/>
            <a:ext cx="118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Gill Sans MT" panose="020B0502020104020203" pitchFamily="34" charset="0"/>
              </a:rPr>
              <a:t>Circuit Shaping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2659C8-8221-411B-8865-F31A890A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 Solution 1- Circuit Shaping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8BACB8C-E945-42DD-8BD7-74FCE276ED37}"/>
              </a:ext>
            </a:extLst>
          </p:cNvPr>
          <p:cNvSpPr/>
          <p:nvPr/>
        </p:nvSpPr>
        <p:spPr>
          <a:xfrm>
            <a:off x="329260" y="4100868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816044-74FF-41D7-A6BF-60D59221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78196"/>
              </p:ext>
            </p:extLst>
          </p:nvPr>
        </p:nvGraphicFramePr>
        <p:xfrm>
          <a:off x="8892906" y="2050232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D8C0A0C-81D6-4161-B5DE-2D7384057DB3}"/>
              </a:ext>
            </a:extLst>
          </p:cNvPr>
          <p:cNvSpPr/>
          <p:nvPr/>
        </p:nvSpPr>
        <p:spPr>
          <a:xfrm>
            <a:off x="8568533" y="4133436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Circuit configurations {M}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1626C6F-496E-4F5F-9143-C5B69D82E48B}"/>
              </a:ext>
            </a:extLst>
          </p:cNvPr>
          <p:cNvSpPr/>
          <p:nvPr/>
        </p:nvSpPr>
        <p:spPr>
          <a:xfrm>
            <a:off x="4970546" y="3736935"/>
            <a:ext cx="2338792" cy="560566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6110DF-C368-4320-9358-B2DE43DF6B40}"/>
              </a:ext>
            </a:extLst>
          </p:cNvPr>
          <p:cNvSpPr/>
          <p:nvPr/>
        </p:nvSpPr>
        <p:spPr>
          <a:xfrm>
            <a:off x="3965351" y="2748423"/>
            <a:ext cx="4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Cannot always find a good match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C99F9A6-DE14-446E-B884-EA59D18384C1}"/>
              </a:ext>
            </a:extLst>
          </p:cNvPr>
          <p:cNvSpPr/>
          <p:nvPr/>
        </p:nvSpPr>
        <p:spPr>
          <a:xfrm rot="10800000">
            <a:off x="4916138" y="2234535"/>
            <a:ext cx="2338792" cy="56056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285137-B5D4-4C67-BFC8-E5009AF3D7FF}"/>
              </a:ext>
            </a:extLst>
          </p:cNvPr>
          <p:cNvGrpSpPr/>
          <p:nvPr/>
        </p:nvGrpSpPr>
        <p:grpSpPr>
          <a:xfrm>
            <a:off x="-2800" y="4740323"/>
            <a:ext cx="12194799" cy="2152921"/>
            <a:chOff x="-2800" y="5378086"/>
            <a:chExt cx="12194799" cy="1515157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C38F3C6-E454-44AE-96C5-1778108DEB82}"/>
                </a:ext>
              </a:extLst>
            </p:cNvPr>
            <p:cNvSpPr/>
            <p:nvPr/>
          </p:nvSpPr>
          <p:spPr>
            <a:xfrm>
              <a:off x="-2800" y="5378086"/>
              <a:ext cx="12194799" cy="1515157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panose="05000000000000000000" pitchFamily="2" charset="2"/>
                <a:buChar char="q"/>
              </a:pPr>
              <a:endParaRPr lang="en-US" sz="2400" dirty="0">
                <a:latin typeface="Gill Sans Light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5AD2E20-E7DC-4420-9119-0B122AA8B450}"/>
                </a:ext>
              </a:extLst>
            </p:cNvPr>
            <p:cNvSpPr/>
            <p:nvPr/>
          </p:nvSpPr>
          <p:spPr>
            <a:xfrm>
              <a:off x="1066800" y="5401006"/>
              <a:ext cx="10432473" cy="133016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panose="05000000000000000000" pitchFamily="2" charset="2"/>
                <a:buChar char="q"/>
              </a:pPr>
              <a:r>
                <a:rPr lang="en-US" altLang="zh-CN" sz="32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Intuition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altLang="zh-CN" sz="2800" dirty="0">
                  <a:latin typeface="Gill Sans MT" panose="020B0502020104020203" pitchFamily="34" charset="0"/>
                </a:rPr>
                <a:t>Instead of shaping the circuit to match the </a:t>
              </a:r>
              <a:r>
                <a:rPr lang="en-US" altLang="zh-CN" sz="2800" dirty="0" err="1">
                  <a:latin typeface="Gill Sans MT" panose="020B0502020104020203" pitchFamily="34" charset="0"/>
                </a:rPr>
                <a:t>coflow</a:t>
              </a:r>
              <a:r>
                <a:rPr lang="en-US" altLang="zh-CN" sz="2800" dirty="0">
                  <a:latin typeface="Gill Sans MT" panose="020B0502020104020203" pitchFamily="34" charset="0"/>
                </a:rPr>
                <a:t>, can we find a way to </a:t>
              </a:r>
              <a:r>
                <a:rPr lang="en-US" altLang="zh-CN" sz="2800" i="1" u="sng" dirty="0">
                  <a:latin typeface="Gill Sans MT" panose="020B0502020104020203" pitchFamily="34" charset="0"/>
                </a:rPr>
                <a:t>shape the </a:t>
              </a:r>
              <a:r>
                <a:rPr lang="en-US" altLang="zh-CN" sz="2800" i="1" u="sng" dirty="0" err="1">
                  <a:latin typeface="Gill Sans MT" panose="020B0502020104020203" pitchFamily="34" charset="0"/>
                </a:rPr>
                <a:t>coflow</a:t>
              </a:r>
              <a:r>
                <a:rPr lang="en-US" altLang="zh-CN" sz="2800" i="1" u="sng" dirty="0">
                  <a:latin typeface="Gill Sans MT" panose="020B0502020104020203" pitchFamily="34" charset="0"/>
                </a:rPr>
                <a:t> demand to match the circuit configuration</a:t>
              </a:r>
              <a:r>
                <a:rPr lang="en-US" altLang="zh-CN" sz="2800" dirty="0">
                  <a:latin typeface="Gill Sans MT" panose="020B0502020104020203" pitchFamily="34" charset="0"/>
                </a:rPr>
                <a:t>?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7E1A90E-EDA1-488F-803E-B6E4D1EECA65}"/>
              </a:ext>
            </a:extLst>
          </p:cNvPr>
          <p:cNvSpPr/>
          <p:nvPr/>
        </p:nvSpPr>
        <p:spPr>
          <a:xfrm>
            <a:off x="3965351" y="3387878"/>
            <a:ext cx="4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How about the reverse direction?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74EFA-F1CA-47A4-986E-04084390A1B7}"/>
              </a:ext>
            </a:extLst>
          </p:cNvPr>
          <p:cNvSpPr/>
          <p:nvPr/>
        </p:nvSpPr>
        <p:spPr>
          <a:xfrm>
            <a:off x="4930458" y="1775704"/>
            <a:ext cx="248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Gill Sans MT" panose="020B0502020104020203" pitchFamily="34" charset="0"/>
              </a:rPr>
              <a:t>Circuit Shaping </a:t>
            </a:r>
            <a:endParaRPr lang="en-US" sz="2400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3EFE7A1-C1FF-45DE-A014-75C0E0222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11035"/>
              </p:ext>
            </p:extLst>
          </p:nvPr>
        </p:nvGraphicFramePr>
        <p:xfrm>
          <a:off x="828824" y="2048742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18" name="Title 4">
            <a:extLst>
              <a:ext uri="{FF2B5EF4-FFF2-40B4-BE49-F238E27FC236}">
                <a16:creationId xmlns:a16="http://schemas.microsoft.com/office/drawing/2014/main" id="{92FEAA06-5780-4402-B37A-364F760F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To Bridge the </a:t>
            </a:r>
            <a:r>
              <a:rPr lang="en-US" dirty="0">
                <a:latin typeface="Gill Sans MT" panose="020B0502020104020203" pitchFamily="34" charset="0"/>
              </a:rPr>
              <a:t>App-Topo Structure Mismatch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3AA52A7-480A-40DA-ACC4-D06DF5BAA1C4}"/>
              </a:ext>
            </a:extLst>
          </p:cNvPr>
          <p:cNvGrpSpPr/>
          <p:nvPr/>
        </p:nvGrpSpPr>
        <p:grpSpPr>
          <a:xfrm>
            <a:off x="114385" y="2874849"/>
            <a:ext cx="2052870" cy="1834650"/>
            <a:chOff x="422919" y="2935336"/>
            <a:chExt cx="2552189" cy="23696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A67FA7-BBDA-45BE-95C4-C7C8516A2CB5}"/>
                </a:ext>
              </a:extLst>
            </p:cNvPr>
            <p:cNvSpPr/>
            <p:nvPr/>
          </p:nvSpPr>
          <p:spPr>
            <a:xfrm>
              <a:off x="1328433" y="2935336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CDCF1-0A6D-4E83-8F81-A83D415153B1}"/>
                </a:ext>
              </a:extLst>
            </p:cNvPr>
            <p:cNvSpPr/>
            <p:nvPr/>
          </p:nvSpPr>
          <p:spPr>
            <a:xfrm>
              <a:off x="1328433" y="3565677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267949-2986-42F5-BE61-5BA5212185F6}"/>
                </a:ext>
              </a:extLst>
            </p:cNvPr>
            <p:cNvSpPr/>
            <p:nvPr/>
          </p:nvSpPr>
          <p:spPr>
            <a:xfrm>
              <a:off x="1328432" y="4192935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500A7F-190D-4256-863A-1683708B7544}"/>
                </a:ext>
              </a:extLst>
            </p:cNvPr>
            <p:cNvSpPr/>
            <p:nvPr/>
          </p:nvSpPr>
          <p:spPr>
            <a:xfrm>
              <a:off x="1328431" y="4813646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A92D0C-7ADA-492A-AA3B-4A958718C221}"/>
                </a:ext>
              </a:extLst>
            </p:cNvPr>
            <p:cNvSpPr/>
            <p:nvPr/>
          </p:nvSpPr>
          <p:spPr>
            <a:xfrm>
              <a:off x="2545282" y="3811348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85191E-E74B-49D7-81B7-DBBD8ECF30B7}"/>
                </a:ext>
              </a:extLst>
            </p:cNvPr>
            <p:cNvSpPr txBox="1"/>
            <p:nvPr/>
          </p:nvSpPr>
          <p:spPr>
            <a:xfrm>
              <a:off x="493561" y="2965270"/>
              <a:ext cx="1157117" cy="397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10MB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C28501-4FB1-4339-AED8-008A7E022236}"/>
                </a:ext>
              </a:extLst>
            </p:cNvPr>
            <p:cNvSpPr txBox="1"/>
            <p:nvPr/>
          </p:nvSpPr>
          <p:spPr>
            <a:xfrm>
              <a:off x="483935" y="4222958"/>
              <a:ext cx="1139643" cy="359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F320ED-E6E2-4580-B11D-17542159F42D}"/>
                </a:ext>
              </a:extLst>
            </p:cNvPr>
            <p:cNvSpPr txBox="1"/>
            <p:nvPr/>
          </p:nvSpPr>
          <p:spPr>
            <a:xfrm>
              <a:off x="484814" y="3625736"/>
              <a:ext cx="1119183" cy="397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01FEAD-3195-444C-B976-E85A81592303}"/>
                </a:ext>
              </a:extLst>
            </p:cNvPr>
            <p:cNvSpPr txBox="1"/>
            <p:nvPr/>
          </p:nvSpPr>
          <p:spPr>
            <a:xfrm>
              <a:off x="422919" y="4868724"/>
              <a:ext cx="1194514" cy="359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150MB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0C5531-F829-449D-9B4D-47C5C9CB484D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>
              <a:off x="1758259" y="3181007"/>
              <a:ext cx="849970" cy="70229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9110A8-9240-47A6-AF34-1BD8EB591C33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746920" y="3760843"/>
              <a:ext cx="798362" cy="29617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320769-51B2-45A5-BEDA-DD65B50B9AB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764974" y="4057019"/>
              <a:ext cx="780308" cy="38638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EBB37D-247A-4E01-A461-119C2FCBC229}"/>
                </a:ext>
              </a:extLst>
            </p:cNvPr>
            <p:cNvCxnSpPr>
              <a:cxnSpLocks/>
              <a:stCxn id="11" idx="6"/>
              <a:endCxn id="12" idx="3"/>
            </p:cNvCxnSpPr>
            <p:nvPr/>
          </p:nvCxnSpPr>
          <p:spPr>
            <a:xfrm flipV="1">
              <a:off x="1758257" y="4230735"/>
              <a:ext cx="849972" cy="828582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636051-EC82-4900-A084-E591DF1EE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95815"/>
              </p:ext>
            </p:extLst>
          </p:nvPr>
        </p:nvGraphicFramePr>
        <p:xfrm>
          <a:off x="2232375" y="2825320"/>
          <a:ext cx="1505046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508">
                  <a:extLst>
                    <a:ext uri="{9D8B030D-6E8A-4147-A177-3AD203B41FA5}">
                      <a16:colId xmlns:a16="http://schemas.microsoft.com/office/drawing/2014/main" val="2461842578"/>
                    </a:ext>
                  </a:extLst>
                </a:gridCol>
                <a:gridCol w="639090">
                  <a:extLst>
                    <a:ext uri="{9D8B030D-6E8A-4147-A177-3AD203B41FA5}">
                      <a16:colId xmlns:a16="http://schemas.microsoft.com/office/drawing/2014/main" val="903890221"/>
                    </a:ext>
                  </a:extLst>
                </a:gridCol>
                <a:gridCol w="485448">
                  <a:extLst>
                    <a:ext uri="{9D8B030D-6E8A-4147-A177-3AD203B41FA5}">
                      <a16:colId xmlns:a16="http://schemas.microsoft.com/office/drawing/2014/main" val="874510413"/>
                    </a:ext>
                  </a:extLst>
                </a:gridCol>
              </a:tblGrid>
              <a:tr h="31617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A-D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263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655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70607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6846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54514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470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8BACB8C-E945-42DD-8BD7-74FCE276ED37}"/>
              </a:ext>
            </a:extLst>
          </p:cNvPr>
          <p:cNvSpPr/>
          <p:nvPr/>
        </p:nvSpPr>
        <p:spPr>
          <a:xfrm>
            <a:off x="174087" y="4885292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E816044-74FF-41D7-A6BF-60D59221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72422"/>
              </p:ext>
            </p:extLst>
          </p:nvPr>
        </p:nvGraphicFramePr>
        <p:xfrm>
          <a:off x="9204141" y="2755460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DD8C0A0C-81D6-4161-B5DE-2D7384057DB3}"/>
              </a:ext>
            </a:extLst>
          </p:cNvPr>
          <p:cNvSpPr/>
          <p:nvPr/>
        </p:nvSpPr>
        <p:spPr>
          <a:xfrm>
            <a:off x="8355535" y="4824204"/>
            <a:ext cx="3519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A given circuit configuration 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EB41AD-514D-4046-BB30-9210935AA3C4}"/>
              </a:ext>
            </a:extLst>
          </p:cNvPr>
          <p:cNvSpPr/>
          <p:nvPr/>
        </p:nvSpPr>
        <p:spPr>
          <a:xfrm>
            <a:off x="5499830" y="2434142"/>
            <a:ext cx="313457" cy="397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0005B4-A120-4746-8944-E90E138BABA2}"/>
              </a:ext>
            </a:extLst>
          </p:cNvPr>
          <p:cNvSpPr/>
          <p:nvPr/>
        </p:nvSpPr>
        <p:spPr>
          <a:xfrm>
            <a:off x="5814027" y="2926801"/>
            <a:ext cx="313457" cy="397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D9CE38-F98D-47AF-A11E-F937A1957B6A}"/>
              </a:ext>
            </a:extLst>
          </p:cNvPr>
          <p:cNvSpPr/>
          <p:nvPr/>
        </p:nvSpPr>
        <p:spPr>
          <a:xfrm>
            <a:off x="6192403" y="3374912"/>
            <a:ext cx="313457" cy="397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C5BDA8-64AF-4A65-BC72-D4BAEF66C44A}"/>
              </a:ext>
            </a:extLst>
          </p:cNvPr>
          <p:cNvSpPr/>
          <p:nvPr/>
        </p:nvSpPr>
        <p:spPr>
          <a:xfrm>
            <a:off x="5923329" y="4138864"/>
            <a:ext cx="313457" cy="397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0986ED-0CA2-4605-9CB4-6B15F878AD30}"/>
              </a:ext>
            </a:extLst>
          </p:cNvPr>
          <p:cNvSpPr/>
          <p:nvPr/>
        </p:nvSpPr>
        <p:spPr>
          <a:xfrm>
            <a:off x="7531680" y="3256231"/>
            <a:ext cx="313457" cy="3971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5D3CE5-A9CE-433D-83B2-27F9D1A4DEF8}"/>
              </a:ext>
            </a:extLst>
          </p:cNvPr>
          <p:cNvSpPr txBox="1"/>
          <p:nvPr/>
        </p:nvSpPr>
        <p:spPr>
          <a:xfrm rot="20367958">
            <a:off x="6637470" y="3885600"/>
            <a:ext cx="86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50MB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549953-D3E8-490E-8278-737FA098140B}"/>
              </a:ext>
            </a:extLst>
          </p:cNvPr>
          <p:cNvCxnSpPr>
            <a:cxnSpLocks/>
            <a:stCxn id="25" idx="6"/>
            <a:endCxn id="29" idx="1"/>
          </p:cNvCxnSpPr>
          <p:nvPr/>
        </p:nvCxnSpPr>
        <p:spPr>
          <a:xfrm>
            <a:off x="5813287" y="2632697"/>
            <a:ext cx="1764297" cy="681690"/>
          </a:xfrm>
          <a:prstGeom prst="straightConnector1">
            <a:avLst/>
          </a:prstGeom>
          <a:ln w="38100" cmpd="sng">
            <a:solidFill>
              <a:srgbClr val="FF7418"/>
            </a:solidFill>
            <a:prstDash val="solid"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CCA948-8CD3-4EE6-A9AB-9F5E1492AC3E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127484" y="3125356"/>
            <a:ext cx="1404195" cy="329430"/>
          </a:xfrm>
          <a:prstGeom prst="straightConnector1">
            <a:avLst/>
          </a:prstGeom>
          <a:ln w="38100" cmpd="sng">
            <a:solidFill>
              <a:srgbClr val="FF7418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365DD4-260B-4482-8E27-4F037530143E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6505860" y="3454786"/>
            <a:ext cx="1025819" cy="118680"/>
          </a:xfrm>
          <a:prstGeom prst="straightConnector1">
            <a:avLst/>
          </a:prstGeom>
          <a:ln w="38100" cmpd="sng">
            <a:solidFill>
              <a:srgbClr val="FF7418"/>
            </a:solidFill>
            <a:prstDash val="solid"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EF4121-1C02-4308-9C87-19CC7303DDC7}"/>
              </a:ext>
            </a:extLst>
          </p:cNvPr>
          <p:cNvCxnSpPr>
            <a:cxnSpLocks/>
            <a:stCxn id="28" idx="6"/>
            <a:endCxn id="29" idx="3"/>
          </p:cNvCxnSpPr>
          <p:nvPr/>
        </p:nvCxnSpPr>
        <p:spPr>
          <a:xfrm flipV="1">
            <a:off x="6236786" y="3595185"/>
            <a:ext cx="1340799" cy="742233"/>
          </a:xfrm>
          <a:prstGeom prst="straightConnector1">
            <a:avLst/>
          </a:prstGeom>
          <a:ln w="38100" cmpd="sng">
            <a:solidFill>
              <a:srgbClr val="FF7418"/>
            </a:solidFill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4F8349-29BB-419F-BFA5-9A35B85AF636}"/>
              </a:ext>
            </a:extLst>
          </p:cNvPr>
          <p:cNvSpPr txBox="1"/>
          <p:nvPr/>
        </p:nvSpPr>
        <p:spPr>
          <a:xfrm rot="21176433">
            <a:off x="6411433" y="3499692"/>
            <a:ext cx="106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20MB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23FA04-79AE-4F80-8165-F0F86B4CE85A}"/>
              </a:ext>
            </a:extLst>
          </p:cNvPr>
          <p:cNvSpPr txBox="1"/>
          <p:nvPr/>
        </p:nvSpPr>
        <p:spPr>
          <a:xfrm rot="695152">
            <a:off x="6163985" y="3013464"/>
            <a:ext cx="118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20MB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EFC7EB-209E-4160-9F43-931696B933D5}"/>
              </a:ext>
            </a:extLst>
          </p:cNvPr>
          <p:cNvSpPr txBox="1"/>
          <p:nvPr/>
        </p:nvSpPr>
        <p:spPr>
          <a:xfrm rot="1064626">
            <a:off x="6087595" y="2605472"/>
            <a:ext cx="106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10MB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74568A4-8670-44BA-87B0-5A17FDC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56" y="1444906"/>
            <a:ext cx="11544655" cy="11063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Gill Sans MT" panose="020B0502020104020203" pitchFamily="34" charset="0"/>
              </a:rPr>
              <a:t> Given a </a:t>
            </a:r>
            <a:r>
              <a:rPr lang="en-US" altLang="zh-CN" sz="2400" dirty="0" err="1">
                <a:latin typeface="Gill Sans MT" panose="020B0502020104020203" pitchFamily="34" charset="0"/>
              </a:rPr>
              <a:t>coflow</a:t>
            </a:r>
            <a:r>
              <a:rPr lang="en-US" altLang="zh-CN" sz="2400" dirty="0">
                <a:latin typeface="Gill Sans MT" panose="020B0502020104020203" pitchFamily="34" charset="0"/>
              </a:rPr>
              <a:t> demand matrix C and a circuit configuration M, determine a new </a:t>
            </a:r>
            <a:r>
              <a:rPr lang="en-US" altLang="zh-CN" sz="2400" dirty="0" err="1">
                <a:latin typeface="Gill Sans MT" panose="020B0502020104020203" pitchFamily="34" charset="0"/>
              </a:rPr>
              <a:t>coflow</a:t>
            </a:r>
            <a:r>
              <a:rPr lang="en-US" altLang="zh-CN" sz="2400" dirty="0">
                <a:latin typeface="Gill Sans MT" panose="020B0502020104020203" pitchFamily="34" charset="0"/>
              </a:rPr>
              <a:t> demand matrix C* which can be </a:t>
            </a:r>
            <a:r>
              <a:rPr lang="en-US" altLang="zh-CN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reshaped from the original matrix C by </a:t>
            </a:r>
            <a:r>
              <a:rPr lang="en-US" altLang="zh-CN" sz="2400" dirty="0" err="1">
                <a:solidFill>
                  <a:srgbClr val="C00000"/>
                </a:solidFill>
                <a:latin typeface="Gill Sans MT" panose="020B0502020104020203" pitchFamily="34" charset="0"/>
              </a:rPr>
              <a:t>multihop</a:t>
            </a:r>
            <a:r>
              <a:rPr lang="en-US" altLang="zh-CN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 routing, </a:t>
            </a:r>
            <a:r>
              <a:rPr lang="en-US" altLang="zh-CN" sz="2400" dirty="0">
                <a:latin typeface="Gill Sans MT" panose="020B0502020104020203" pitchFamily="34" charset="0"/>
              </a:rPr>
              <a:t>so that the </a:t>
            </a:r>
            <a:r>
              <a:rPr lang="en-US" altLang="zh-CN" sz="2400" dirty="0" err="1">
                <a:latin typeface="Gill Sans MT" panose="020B0502020104020203" pitchFamily="34" charset="0"/>
              </a:rPr>
              <a:t>coflow</a:t>
            </a:r>
            <a:r>
              <a:rPr lang="en-US" altLang="zh-CN" sz="2400" dirty="0">
                <a:latin typeface="Gill Sans MT" panose="020B0502020104020203" pitchFamily="34" charset="0"/>
              </a:rPr>
              <a:t> completion time is minimized.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81BA52-1D83-4202-897E-7224909E8F80}"/>
              </a:ext>
            </a:extLst>
          </p:cNvPr>
          <p:cNvGrpSpPr/>
          <p:nvPr/>
        </p:nvGrpSpPr>
        <p:grpSpPr>
          <a:xfrm>
            <a:off x="4047630" y="3178210"/>
            <a:ext cx="1208413" cy="1217840"/>
            <a:chOff x="4047630" y="3144540"/>
            <a:chExt cx="1208413" cy="1217840"/>
          </a:xfrm>
        </p:grpSpPr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949FB6D0-7FD6-45D1-9092-E7190F417FC9}"/>
                </a:ext>
              </a:extLst>
            </p:cNvPr>
            <p:cNvSpPr/>
            <p:nvPr/>
          </p:nvSpPr>
          <p:spPr>
            <a:xfrm rot="2184505">
              <a:off x="4047630" y="3801814"/>
              <a:ext cx="1063683" cy="56056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6AEF0B-6CAF-4395-8A48-137F50F61630}"/>
                </a:ext>
              </a:extLst>
            </p:cNvPr>
            <p:cNvSpPr/>
            <p:nvPr/>
          </p:nvSpPr>
          <p:spPr>
            <a:xfrm>
              <a:off x="4075207" y="3144540"/>
              <a:ext cx="1180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Reshape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2796398-3ED1-4204-9CF9-09A54AB1FEC6}"/>
              </a:ext>
            </a:extLst>
          </p:cNvPr>
          <p:cNvSpPr/>
          <p:nvPr/>
        </p:nvSpPr>
        <p:spPr>
          <a:xfrm rot="5400000">
            <a:off x="2795835" y="3438846"/>
            <a:ext cx="372870" cy="15627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2000" b="1" dirty="0">
              <a:solidFill>
                <a:srgbClr val="0070C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E1C35-53C7-4252-A290-6E2D459B8BDF}"/>
              </a:ext>
            </a:extLst>
          </p:cNvPr>
          <p:cNvGrpSpPr/>
          <p:nvPr/>
        </p:nvGrpSpPr>
        <p:grpSpPr>
          <a:xfrm>
            <a:off x="5407581" y="2739392"/>
            <a:ext cx="2170003" cy="1771466"/>
            <a:chOff x="5407581" y="2707403"/>
            <a:chExt cx="2170003" cy="17714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1D94EC-ED3D-4D8E-AEA7-6D0831E750C6}"/>
                </a:ext>
              </a:extLst>
            </p:cNvPr>
            <p:cNvGrpSpPr/>
            <p:nvPr/>
          </p:nvGrpSpPr>
          <p:grpSpPr>
            <a:xfrm>
              <a:off x="5407581" y="2707403"/>
              <a:ext cx="2170003" cy="1645757"/>
              <a:chOff x="6061935" y="5114327"/>
              <a:chExt cx="2170003" cy="16457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7632AE3-C33F-45B1-81BF-57ED0A781FF2}"/>
                  </a:ext>
                </a:extLst>
              </p:cNvPr>
              <p:cNvSpPr txBox="1"/>
              <p:nvPr/>
            </p:nvSpPr>
            <p:spPr>
              <a:xfrm rot="20367958">
                <a:off x="7366388" y="6452307"/>
                <a:ext cx="8655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-10</a:t>
                </a:r>
                <a:r>
                  <a:rPr lang="en-US" sz="1400" b="1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0MB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F732BC6-8A69-4532-A01D-99BD6A7B4F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090" y="6067508"/>
                <a:ext cx="47427" cy="483153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FE938A4-44B1-4F0A-89B0-73D23512B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10965" y="5677552"/>
                <a:ext cx="109302" cy="814954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D1643E3-48EB-48E0-B23F-C1ED15627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86419" y="5150015"/>
                <a:ext cx="323024" cy="1400646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F540271-EBF9-44EE-8BFA-DE73C4F6FF14}"/>
                  </a:ext>
                </a:extLst>
              </p:cNvPr>
              <p:cNvSpPr txBox="1"/>
              <p:nvPr/>
            </p:nvSpPr>
            <p:spPr>
              <a:xfrm rot="15345747">
                <a:off x="5748225" y="5428037"/>
                <a:ext cx="935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 40MB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876114-6B8C-4F30-AE7E-1C680DEDFFDB}"/>
                  </a:ext>
                </a:extLst>
              </p:cNvPr>
              <p:cNvSpPr txBox="1"/>
              <p:nvPr/>
            </p:nvSpPr>
            <p:spPr>
              <a:xfrm rot="15538061">
                <a:off x="6115381" y="5861905"/>
                <a:ext cx="935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30MB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6D0F77-656A-403C-8FDE-4086A632539D}"/>
                  </a:ext>
                </a:extLst>
              </p:cNvPr>
              <p:cNvSpPr txBox="1"/>
              <p:nvPr/>
            </p:nvSpPr>
            <p:spPr>
              <a:xfrm rot="16532771">
                <a:off x="6483803" y="6120604"/>
                <a:ext cx="935197" cy="271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30MB</a:t>
                </a:r>
              </a:p>
            </p:txBody>
          </p:sp>
        </p:grp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3887A0C7-C87F-4A1D-A1A5-3E09D7E9EF55}"/>
                </a:ext>
              </a:extLst>
            </p:cNvPr>
            <p:cNvSpPr/>
            <p:nvPr/>
          </p:nvSpPr>
          <p:spPr>
            <a:xfrm rot="5789611" flipH="1">
              <a:off x="6174002" y="3950930"/>
              <a:ext cx="543132" cy="512746"/>
            </a:xfrm>
            <a:prstGeom prst="arc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3A05B2-AB7D-4415-AFE0-F19F0CB55F71}"/>
              </a:ext>
            </a:extLst>
          </p:cNvPr>
          <p:cNvGrpSpPr/>
          <p:nvPr/>
        </p:nvGrpSpPr>
        <p:grpSpPr>
          <a:xfrm>
            <a:off x="6551819" y="2772093"/>
            <a:ext cx="1414134" cy="980281"/>
            <a:chOff x="6551819" y="2738423"/>
            <a:chExt cx="1414134" cy="98028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7F5C039-69F1-40C2-8123-85E3E80F985F}"/>
                </a:ext>
              </a:extLst>
            </p:cNvPr>
            <p:cNvSpPr txBox="1"/>
            <p:nvPr/>
          </p:nvSpPr>
          <p:spPr>
            <a:xfrm rot="1064626">
              <a:off x="6551819" y="2738423"/>
              <a:ext cx="1065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+ 40MB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19DE1F7-EED9-45B8-ACEC-B08C48B13259}"/>
                </a:ext>
              </a:extLst>
            </p:cNvPr>
            <p:cNvSpPr txBox="1"/>
            <p:nvPr/>
          </p:nvSpPr>
          <p:spPr>
            <a:xfrm rot="695152">
              <a:off x="6637043" y="3078013"/>
              <a:ext cx="1180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+30MB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D49AF2-C1C3-4FBF-ACB4-13AF6B12B9C0}"/>
                </a:ext>
              </a:extLst>
            </p:cNvPr>
            <p:cNvSpPr txBox="1"/>
            <p:nvPr/>
          </p:nvSpPr>
          <p:spPr>
            <a:xfrm rot="21176433">
              <a:off x="6900698" y="3410927"/>
              <a:ext cx="1065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+30MB</a:t>
              </a:r>
            </a:p>
          </p:txBody>
        </p:sp>
      </p:grp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C7CA450-19BA-4F74-A4AE-0A333B4B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29353"/>
              </p:ext>
            </p:extLst>
          </p:nvPr>
        </p:nvGraphicFramePr>
        <p:xfrm>
          <a:off x="5140674" y="4634038"/>
          <a:ext cx="2803312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850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43629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86990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86683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93619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825541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5718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 b="1" i="0" dirty="0">
                        <a:solidFill>
                          <a:srgbClr val="FF7418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 + </a:t>
                      </a:r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 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1" i="0" kern="1200" dirty="0">
                        <a:solidFill>
                          <a:srgbClr val="FF7418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b="1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7916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351D7646-1416-4A4C-AAD7-622256852461}"/>
              </a:ext>
            </a:extLst>
          </p:cNvPr>
          <p:cNvSpPr/>
          <p:nvPr/>
        </p:nvSpPr>
        <p:spPr>
          <a:xfrm>
            <a:off x="4879407" y="6504227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reshaped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r>
              <a:rPr lang="zh-CN" alt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*</a:t>
            </a:r>
            <a:endParaRPr lang="en-US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5A29FB-64B8-4791-BF92-5B8135795EED}"/>
              </a:ext>
            </a:extLst>
          </p:cNvPr>
          <p:cNvSpPr/>
          <p:nvPr/>
        </p:nvSpPr>
        <p:spPr>
          <a:xfrm>
            <a:off x="8142834" y="2943489"/>
            <a:ext cx="846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Good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5E0F51-F40C-429B-B141-7248D5EFDF56}"/>
              </a:ext>
            </a:extLst>
          </p:cNvPr>
          <p:cNvSpPr/>
          <p:nvPr/>
        </p:nvSpPr>
        <p:spPr>
          <a:xfrm>
            <a:off x="8093875" y="3232285"/>
            <a:ext cx="930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Match</a:t>
            </a:r>
          </a:p>
        </p:txBody>
      </p:sp>
      <p:sp>
        <p:nvSpPr>
          <p:cNvPr id="85" name="Arrow: Left-Right 84">
            <a:extLst>
              <a:ext uri="{FF2B5EF4-FFF2-40B4-BE49-F238E27FC236}">
                <a16:creationId xmlns:a16="http://schemas.microsoft.com/office/drawing/2014/main" id="{DABF2AD0-C095-473E-A7A8-12049031A261}"/>
              </a:ext>
            </a:extLst>
          </p:cNvPr>
          <p:cNvSpPr/>
          <p:nvPr/>
        </p:nvSpPr>
        <p:spPr>
          <a:xfrm rot="18898868">
            <a:off x="7903722" y="3916927"/>
            <a:ext cx="1031040" cy="593913"/>
          </a:xfrm>
          <a:prstGeom prst="leftRightArrow">
            <a:avLst>
              <a:gd name="adj1" fmla="val 50831"/>
              <a:gd name="adj2" fmla="val 45105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113A437-D510-427C-B0DD-15DA6EAF4709}"/>
              </a:ext>
            </a:extLst>
          </p:cNvPr>
          <p:cNvSpPr/>
          <p:nvPr/>
        </p:nvSpPr>
        <p:spPr>
          <a:xfrm>
            <a:off x="8451046" y="5432511"/>
            <a:ext cx="29525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completion time: 50ms</a:t>
            </a:r>
            <a:endParaRPr lang="en-US" sz="2400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Title 4">
            <a:extLst>
              <a:ext uri="{FF2B5EF4-FFF2-40B4-BE49-F238E27FC236}">
                <a16:creationId xmlns:a16="http://schemas.microsoft.com/office/drawing/2014/main" id="{17A7519C-2C54-4441-AA32-1F66D7E5EC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 Solution II - </a:t>
            </a:r>
            <a:r>
              <a:rPr lang="en-US" altLang="zh-CN" dirty="0" err="1">
                <a:latin typeface="Gill Sans MT" panose="020B0502020104020203" pitchFamily="34" charset="0"/>
              </a:rPr>
              <a:t>Coflow</a:t>
            </a:r>
            <a:r>
              <a:rPr lang="en-US" altLang="zh-CN" dirty="0">
                <a:latin typeface="Gill Sans MT" panose="020B0502020104020203" pitchFamily="34" charset="0"/>
              </a:rPr>
              <a:t> Shaping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8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 animBg="1"/>
      <p:bldP spid="82" grpId="0"/>
      <p:bldP spid="83" grpId="0"/>
      <p:bldP spid="84" grpId="0"/>
      <p:bldP spid="85" grpId="0" animBg="1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4F8D80A2-5FF3-4AC8-BBAD-9E35DB865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87788"/>
              </p:ext>
            </p:extLst>
          </p:nvPr>
        </p:nvGraphicFramePr>
        <p:xfrm>
          <a:off x="4131539" y="4130958"/>
          <a:ext cx="2803312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850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43629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86990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86683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93619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825541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5718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400" b="1" i="0" dirty="0">
                        <a:solidFill>
                          <a:srgbClr val="FF7418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 + </a:t>
                      </a:r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 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0" kern="120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sz="1400" b="1" i="0" kern="1200" dirty="0">
                        <a:solidFill>
                          <a:srgbClr val="FF7418"/>
                        </a:solidFill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b="1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29920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7916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AE10-155D-4384-B514-7A679BC3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Gill Sans MT" panose="020B0502020104020203" pitchFamily="34" charset="0"/>
              </a:rPr>
              <a:t> Does </a:t>
            </a:r>
            <a:r>
              <a:rPr lang="en-US" sz="2400" b="1" dirty="0" err="1">
                <a:latin typeface="Gill Sans MT" panose="020B0502020104020203" pitchFamily="34" charset="0"/>
              </a:rPr>
              <a:t>coflow</a:t>
            </a:r>
            <a:r>
              <a:rPr lang="en-US" sz="2400" b="1" dirty="0">
                <a:latin typeface="Gill Sans MT" panose="020B0502020104020203" pitchFamily="34" charset="0"/>
              </a:rPr>
              <a:t> shaping totally solve the App-Topo structure mismatch problem?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Light"/>
              </a:rPr>
              <a:t>Given an arbitrary configuration, it is not always possible to approach the optimal CCT via </a:t>
            </a:r>
            <a:r>
              <a:rPr lang="en-US" sz="2400" dirty="0" err="1">
                <a:latin typeface="Gill Sans Light"/>
              </a:rPr>
              <a:t>coflow</a:t>
            </a:r>
            <a:r>
              <a:rPr lang="en-US" sz="2400" dirty="0">
                <a:latin typeface="Gill Sans Light"/>
              </a:rPr>
              <a:t> reshaping.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Light"/>
              </a:rPr>
              <a:t>Multi-hop routing may also result in an inefficient use of the circuit.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F4B22-663E-4AB6-B47A-229A49F5DAD0}"/>
              </a:ext>
            </a:extLst>
          </p:cNvPr>
          <p:cNvGrpSpPr/>
          <p:nvPr/>
        </p:nvGrpSpPr>
        <p:grpSpPr>
          <a:xfrm>
            <a:off x="1370810" y="4201127"/>
            <a:ext cx="2137738" cy="1737631"/>
            <a:chOff x="2468047" y="4329734"/>
            <a:chExt cx="2137738" cy="17376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ED7DFF-6760-49C7-A25D-B99903022CF3}"/>
                </a:ext>
              </a:extLst>
            </p:cNvPr>
            <p:cNvCxnSpPr>
              <a:cxnSpLocks/>
            </p:cNvCxnSpPr>
            <p:nvPr/>
          </p:nvCxnSpPr>
          <p:spPr>
            <a:xfrm>
              <a:off x="2841488" y="4329734"/>
              <a:ext cx="1764297" cy="681690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prstDash val="solid"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8EFD11-9CA1-4E4A-9F3E-8A3D3C3B6D94}"/>
                </a:ext>
              </a:extLst>
            </p:cNvPr>
            <p:cNvCxnSpPr>
              <a:cxnSpLocks/>
            </p:cNvCxnSpPr>
            <p:nvPr/>
          </p:nvCxnSpPr>
          <p:spPr>
            <a:xfrm>
              <a:off x="3155685" y="4822393"/>
              <a:ext cx="1404195" cy="329430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718F07-4F20-47AA-BB86-341560FB6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061" y="5151823"/>
              <a:ext cx="1025819" cy="118680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prstDash val="solid"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D8BC16-15F8-4B5D-A6F6-1A5FDF50E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081" y="5410903"/>
              <a:ext cx="47427" cy="483153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F695A3F-425B-403A-B156-5D5E8E5C5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8956" y="5020947"/>
              <a:ext cx="109302" cy="814954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4BF7E1-9791-4773-82D1-0711CC7C0F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4410" y="4493410"/>
              <a:ext cx="323024" cy="140064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DA027-A688-4E5C-B6F7-C0D949100410}"/>
                </a:ext>
              </a:extLst>
            </p:cNvPr>
            <p:cNvSpPr txBox="1"/>
            <p:nvPr/>
          </p:nvSpPr>
          <p:spPr>
            <a:xfrm rot="21176433">
              <a:off x="3502746" y="5116025"/>
              <a:ext cx="1065255" cy="273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 + 30MB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9049EE-B4D9-4EDF-BB08-5981169119FE}"/>
                </a:ext>
              </a:extLst>
            </p:cNvPr>
            <p:cNvSpPr txBox="1"/>
            <p:nvPr/>
          </p:nvSpPr>
          <p:spPr>
            <a:xfrm rot="695152">
              <a:off x="3178922" y="4790394"/>
              <a:ext cx="1180808" cy="274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10 + 40 MB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8E525F-F977-411A-958C-E76D3537FE27}"/>
                </a:ext>
              </a:extLst>
            </p:cNvPr>
            <p:cNvSpPr txBox="1"/>
            <p:nvPr/>
          </p:nvSpPr>
          <p:spPr>
            <a:xfrm rot="1064626">
              <a:off x="3242795" y="4383085"/>
              <a:ext cx="1065255" cy="273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 + 30MB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236010-333E-4455-A587-38244A126523}"/>
                </a:ext>
              </a:extLst>
            </p:cNvPr>
            <p:cNvSpPr txBox="1"/>
            <p:nvPr/>
          </p:nvSpPr>
          <p:spPr>
            <a:xfrm rot="15345747">
              <a:off x="2136216" y="4776853"/>
              <a:ext cx="935197" cy="27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30MB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B7659C-B3B0-4A47-93C7-4CD481D753F8}"/>
                </a:ext>
              </a:extLst>
            </p:cNvPr>
            <p:cNvSpPr txBox="1"/>
            <p:nvPr/>
          </p:nvSpPr>
          <p:spPr>
            <a:xfrm rot="15538061">
              <a:off x="2503372" y="5223421"/>
              <a:ext cx="935197" cy="27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40MB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9BC418-9603-47FD-BF41-28AA8E3E2266}"/>
                </a:ext>
              </a:extLst>
            </p:cNvPr>
            <p:cNvSpPr txBox="1"/>
            <p:nvPr/>
          </p:nvSpPr>
          <p:spPr>
            <a:xfrm rot="16532771">
              <a:off x="2871794" y="5463999"/>
              <a:ext cx="935197" cy="27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30MB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5AD596C-AD72-44CA-A238-BCBCD86C55F6}"/>
              </a:ext>
            </a:extLst>
          </p:cNvPr>
          <p:cNvSpPr/>
          <p:nvPr/>
        </p:nvSpPr>
        <p:spPr>
          <a:xfrm>
            <a:off x="7267020" y="4001294"/>
            <a:ext cx="2803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Total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demand: </a:t>
            </a:r>
          </a:p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200MB</a:t>
            </a:r>
          </a:p>
          <a:p>
            <a:endParaRPr lang="en-US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444456-E273-4227-9862-4BA3248C091F}"/>
              </a:ext>
            </a:extLst>
          </p:cNvPr>
          <p:cNvSpPr/>
          <p:nvPr/>
        </p:nvSpPr>
        <p:spPr>
          <a:xfrm>
            <a:off x="6769679" y="5517682"/>
            <a:ext cx="389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Traffic introduced:</a:t>
            </a:r>
          </a:p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100MB + </a:t>
            </a:r>
            <a:r>
              <a:rPr lang="en-US" b="1" dirty="0">
                <a:solidFill>
                  <a:schemeClr val="accent2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100MB*2 =300MB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27A6B-4A4A-427F-A071-F69BC08482EF}"/>
              </a:ext>
            </a:extLst>
          </p:cNvPr>
          <p:cNvGrpSpPr/>
          <p:nvPr/>
        </p:nvGrpSpPr>
        <p:grpSpPr>
          <a:xfrm>
            <a:off x="1370095" y="4001294"/>
            <a:ext cx="2405289" cy="2101831"/>
            <a:chOff x="5020844" y="1026081"/>
            <a:chExt cx="3298233" cy="260059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91CF9C-6523-4376-BDAA-21D77BC8825C}"/>
                </a:ext>
              </a:extLst>
            </p:cNvPr>
            <p:cNvSpPr/>
            <p:nvPr/>
          </p:nvSpPr>
          <p:spPr>
            <a:xfrm>
              <a:off x="5103094" y="1026081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8B7DA71-E74B-4F4B-9244-B868DA1E0C45}"/>
                </a:ext>
              </a:extLst>
            </p:cNvPr>
            <p:cNvSpPr/>
            <p:nvPr/>
          </p:nvSpPr>
          <p:spPr>
            <a:xfrm>
              <a:off x="5533934" y="1635647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FDA53D-EF45-4173-8631-C51588DEF6BA}"/>
                </a:ext>
              </a:extLst>
            </p:cNvPr>
            <p:cNvSpPr/>
            <p:nvPr/>
          </p:nvSpPr>
          <p:spPr>
            <a:xfrm>
              <a:off x="6052779" y="2190093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A5B15D-F0EB-41EE-8A0C-6DE78C140354}"/>
                </a:ext>
              </a:extLst>
            </p:cNvPr>
            <p:cNvSpPr/>
            <p:nvPr/>
          </p:nvSpPr>
          <p:spPr>
            <a:xfrm>
              <a:off x="5683813" y="3135329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AAEC5CC-2863-4969-A140-0BBA9A23DBF8}"/>
                </a:ext>
              </a:extLst>
            </p:cNvPr>
            <p:cNvSpPr/>
            <p:nvPr/>
          </p:nvSpPr>
          <p:spPr>
            <a:xfrm>
              <a:off x="7889251" y="2043250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AEB5E7-F423-44D2-95CF-A67E5F7AAD63}"/>
                </a:ext>
              </a:extLst>
            </p:cNvPr>
            <p:cNvSpPr txBox="1"/>
            <p:nvPr/>
          </p:nvSpPr>
          <p:spPr>
            <a:xfrm rot="20367958">
              <a:off x="6663073" y="2843094"/>
              <a:ext cx="1186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50MB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5BE5B53-3401-4676-841B-33EDD89BB0F8}"/>
                </a:ext>
              </a:extLst>
            </p:cNvPr>
            <p:cNvCxnSpPr>
              <a:cxnSpLocks/>
              <a:stCxn id="35" idx="6"/>
              <a:endCxn id="39" idx="1"/>
            </p:cNvCxnSpPr>
            <p:nvPr/>
          </p:nvCxnSpPr>
          <p:spPr>
            <a:xfrm>
              <a:off x="5532920" y="1271752"/>
              <a:ext cx="2419278" cy="843453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prstDash val="solid"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087CA7F-E0C6-41F8-B4F6-DED3213A54A8}"/>
                </a:ext>
              </a:extLst>
            </p:cNvPr>
            <p:cNvCxnSpPr>
              <a:cxnSpLocks/>
              <a:stCxn id="36" idx="6"/>
              <a:endCxn id="39" idx="2"/>
            </p:cNvCxnSpPr>
            <p:nvPr/>
          </p:nvCxnSpPr>
          <p:spPr>
            <a:xfrm>
              <a:off x="5963760" y="1881318"/>
              <a:ext cx="1925491" cy="407603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103917-1F5E-4662-9BB7-D477CF7E04A4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 flipV="1">
              <a:off x="6482605" y="2288921"/>
              <a:ext cx="1406646" cy="146843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prstDash val="solid"/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8A0DA1-A8C9-441B-A24F-325785661CED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>
            <a:xfrm flipV="1">
              <a:off x="6113639" y="2462637"/>
              <a:ext cx="1838559" cy="918363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681A9A-D5B0-4102-853E-5A936AED0E72}"/>
                </a:ext>
              </a:extLst>
            </p:cNvPr>
            <p:cNvCxnSpPr>
              <a:cxnSpLocks/>
              <a:stCxn id="38" idx="7"/>
              <a:endCxn id="37" idx="3"/>
            </p:cNvCxnSpPr>
            <p:nvPr/>
          </p:nvCxnSpPr>
          <p:spPr>
            <a:xfrm flipV="1">
              <a:off x="6050692" y="2609480"/>
              <a:ext cx="65034" cy="597804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08536E-4D49-4F1E-808B-C107449C9288}"/>
                </a:ext>
              </a:extLst>
            </p:cNvPr>
            <p:cNvCxnSpPr>
              <a:cxnSpLocks/>
              <a:stCxn id="38" idx="0"/>
              <a:endCxn id="36" idx="4"/>
            </p:cNvCxnSpPr>
            <p:nvPr/>
          </p:nvCxnSpPr>
          <p:spPr>
            <a:xfrm flipH="1" flipV="1">
              <a:off x="5748847" y="2126989"/>
              <a:ext cx="149879" cy="1008340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2F059C-1A6F-4504-84EA-CFBD8B6434D8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5303816" y="1474268"/>
              <a:ext cx="442944" cy="173301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6F0042-E724-493C-8F61-F5A1729F2537}"/>
                </a:ext>
              </a:extLst>
            </p:cNvPr>
            <p:cNvSpPr txBox="1"/>
            <p:nvPr/>
          </p:nvSpPr>
          <p:spPr>
            <a:xfrm rot="21176433">
              <a:off x="6439665" y="2244628"/>
              <a:ext cx="1460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 + 30MB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3BEA91-9304-4813-BAA0-BC9E528588C3}"/>
                </a:ext>
              </a:extLst>
            </p:cNvPr>
            <p:cNvSpPr txBox="1"/>
            <p:nvPr/>
          </p:nvSpPr>
          <p:spPr>
            <a:xfrm rot="695152">
              <a:off x="5995624" y="1841726"/>
              <a:ext cx="1619174" cy="340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10 + 40 MB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8BF5BB-5F63-46B2-A09F-B129C0DCBDF8}"/>
                </a:ext>
              </a:extLst>
            </p:cNvPr>
            <p:cNvSpPr txBox="1"/>
            <p:nvPr/>
          </p:nvSpPr>
          <p:spPr>
            <a:xfrm rot="1064626">
              <a:off x="6083209" y="1337764"/>
              <a:ext cx="1460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 + 30MB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CED438-B87F-42F1-BE5B-EFBD98BA624F}"/>
                </a:ext>
              </a:extLst>
            </p:cNvPr>
            <p:cNvSpPr txBox="1"/>
            <p:nvPr/>
          </p:nvSpPr>
          <p:spPr>
            <a:xfrm rot="15345747">
              <a:off x="4628455" y="1806786"/>
              <a:ext cx="1157117" cy="372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30MB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EF1BF8-6009-4925-845E-327FA9036D62}"/>
                </a:ext>
              </a:extLst>
            </p:cNvPr>
            <p:cNvSpPr txBox="1"/>
            <p:nvPr/>
          </p:nvSpPr>
          <p:spPr>
            <a:xfrm rot="15538061">
              <a:off x="5131914" y="2359324"/>
              <a:ext cx="1157117" cy="372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40MB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833C4D-A354-427E-80DA-867C33350E6C}"/>
                </a:ext>
              </a:extLst>
            </p:cNvPr>
            <p:cNvSpPr txBox="1"/>
            <p:nvPr/>
          </p:nvSpPr>
          <p:spPr>
            <a:xfrm rot="16532771">
              <a:off x="5637110" y="2656990"/>
              <a:ext cx="1157117" cy="372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30MB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0BA3163-AB69-4F26-B513-6F9DA9982FE1}"/>
              </a:ext>
            </a:extLst>
          </p:cNvPr>
          <p:cNvSpPr/>
          <p:nvPr/>
        </p:nvSpPr>
        <p:spPr>
          <a:xfrm rot="5400000">
            <a:off x="4871099" y="4866529"/>
            <a:ext cx="407478" cy="13223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2000" b="1" dirty="0">
              <a:solidFill>
                <a:srgbClr val="0070C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EB15CD-F6C4-4D26-BB27-377EFA8983F6}"/>
              </a:ext>
            </a:extLst>
          </p:cNvPr>
          <p:cNvSpPr/>
          <p:nvPr/>
        </p:nvSpPr>
        <p:spPr>
          <a:xfrm rot="5400000">
            <a:off x="6301249" y="4731392"/>
            <a:ext cx="985623" cy="4496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sz="2000" b="1" dirty="0">
              <a:solidFill>
                <a:srgbClr val="0070C0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A9BC1B06-89E7-42E7-8952-C2FFB8A4A087}"/>
              </a:ext>
            </a:extLst>
          </p:cNvPr>
          <p:cNvSpPr/>
          <p:nvPr/>
        </p:nvSpPr>
        <p:spPr>
          <a:xfrm rot="5400000">
            <a:off x="8150825" y="4784321"/>
            <a:ext cx="712093" cy="593913"/>
          </a:xfrm>
          <a:prstGeom prst="leftRightArrow">
            <a:avLst>
              <a:gd name="adj1" fmla="val 50831"/>
              <a:gd name="adj2" fmla="val 4510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50564-0326-4D42-9397-783FF5B339AC}"/>
              </a:ext>
            </a:extLst>
          </p:cNvPr>
          <p:cNvSpPr/>
          <p:nvPr/>
        </p:nvSpPr>
        <p:spPr>
          <a:xfrm>
            <a:off x="8456767" y="4720533"/>
            <a:ext cx="307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Low “bandwidth efficiency”</a:t>
            </a:r>
            <a:endParaRPr lang="en-US" b="1" dirty="0">
              <a:solidFill>
                <a:schemeClr val="accent2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Title 4">
            <a:extLst>
              <a:ext uri="{FF2B5EF4-FFF2-40B4-BE49-F238E27FC236}">
                <a16:creationId xmlns:a16="http://schemas.microsoft.com/office/drawing/2014/main" id="{4DA301C8-D7B3-4BB1-B44D-0EDC63DA02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Gill Sans MT" panose="020B0502020104020203" pitchFamily="34" charset="0"/>
              </a:rPr>
              <a:t>Problem with </a:t>
            </a:r>
            <a:r>
              <a:rPr lang="en-US" altLang="zh-CN" dirty="0" err="1">
                <a:latin typeface="Gill Sans MT" panose="020B0502020104020203" pitchFamily="34" charset="0"/>
              </a:rPr>
              <a:t>Coflow</a:t>
            </a:r>
            <a:r>
              <a:rPr lang="en-US" altLang="zh-CN" dirty="0">
                <a:latin typeface="Gill Sans MT" panose="020B0502020104020203" pitchFamily="34" charset="0"/>
              </a:rPr>
              <a:t> Shaping 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3F0DF5-2F42-4D9A-B0E4-E21C27D524DD}"/>
              </a:ext>
            </a:extLst>
          </p:cNvPr>
          <p:cNvSpPr/>
          <p:nvPr/>
        </p:nvSpPr>
        <p:spPr>
          <a:xfrm>
            <a:off x="3589005" y="6048021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reshaped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r>
              <a:rPr lang="zh-CN" alt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*</a:t>
            </a:r>
            <a:endParaRPr lang="en-US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4" grpId="0" animBg="1"/>
      <p:bldP spid="55" grpId="0" animBg="1"/>
      <p:bldP spid="56" grpId="0" animBg="1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C38F3C6-E454-44AE-96C5-1778108DEB82}"/>
              </a:ext>
            </a:extLst>
          </p:cNvPr>
          <p:cNvSpPr/>
          <p:nvPr/>
        </p:nvSpPr>
        <p:spPr>
          <a:xfrm>
            <a:off x="-2800" y="4846652"/>
            <a:ext cx="12194799" cy="204659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ACB8C-E945-42DD-8BD7-74FCE276ED37}"/>
              </a:ext>
            </a:extLst>
          </p:cNvPr>
          <p:cNvSpPr/>
          <p:nvPr/>
        </p:nvSpPr>
        <p:spPr>
          <a:xfrm>
            <a:off x="174087" y="4241501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1626C6F-496E-4F5F-9143-C5B69D82E48B}"/>
              </a:ext>
            </a:extLst>
          </p:cNvPr>
          <p:cNvSpPr/>
          <p:nvPr/>
        </p:nvSpPr>
        <p:spPr>
          <a:xfrm>
            <a:off x="4999870" y="3693159"/>
            <a:ext cx="2338792" cy="560566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6110DF-C368-4320-9358-B2DE43DF6B40}"/>
              </a:ext>
            </a:extLst>
          </p:cNvPr>
          <p:cNvSpPr/>
          <p:nvPr/>
        </p:nvSpPr>
        <p:spPr>
          <a:xfrm>
            <a:off x="3994675" y="2760646"/>
            <a:ext cx="4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Cannot always find a good match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C99F9A6-DE14-446E-B884-EA59D18384C1}"/>
              </a:ext>
            </a:extLst>
          </p:cNvPr>
          <p:cNvSpPr/>
          <p:nvPr/>
        </p:nvSpPr>
        <p:spPr>
          <a:xfrm rot="10800000">
            <a:off x="4945462" y="2246758"/>
            <a:ext cx="2338792" cy="56056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5AD2E20-E7DC-4420-9119-0B122AA8B450}"/>
              </a:ext>
            </a:extLst>
          </p:cNvPr>
          <p:cNvSpPr/>
          <p:nvPr/>
        </p:nvSpPr>
        <p:spPr>
          <a:xfrm>
            <a:off x="1198299" y="5135479"/>
            <a:ext cx="9816065" cy="1330166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Intuition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 sz="3200" dirty="0">
                <a:latin typeface="Gill Sans Light"/>
              </a:rPr>
              <a:t>How about we jointly shaping both </a:t>
            </a:r>
            <a:r>
              <a:rPr lang="en-US" altLang="zh-CN" sz="3200" i="1" u="sng" dirty="0">
                <a:latin typeface="Gill Sans MT" panose="020B0502020104020203" pitchFamily="34" charset="0"/>
              </a:rPr>
              <a:t>circuit configuration</a:t>
            </a:r>
            <a:r>
              <a:rPr lang="en-US" altLang="zh-CN" sz="3200" i="1" dirty="0">
                <a:latin typeface="Gill Sans MT" panose="020B0502020104020203" pitchFamily="34" charset="0"/>
              </a:rPr>
              <a:t> </a:t>
            </a:r>
            <a:r>
              <a:rPr lang="en-US" altLang="zh-CN" sz="3200" dirty="0">
                <a:latin typeface="Gill Sans Light"/>
              </a:rPr>
              <a:t>and </a:t>
            </a:r>
            <a:r>
              <a:rPr lang="en-US" altLang="zh-CN" sz="3200" i="1" u="sng" dirty="0" err="1">
                <a:latin typeface="Gill Sans MT" panose="020B0502020104020203" pitchFamily="34" charset="0"/>
              </a:rPr>
              <a:t>coflow</a:t>
            </a:r>
            <a:r>
              <a:rPr lang="en-US" altLang="zh-CN" sz="3200" i="1" u="sng" dirty="0">
                <a:latin typeface="Gill Sans MT" panose="020B0502020104020203" pitchFamily="34" charset="0"/>
              </a:rPr>
              <a:t> traffic demand?</a:t>
            </a:r>
            <a:endParaRPr lang="en-US" sz="3200" i="1" u="sng" dirty="0">
              <a:latin typeface="Gill Sans MT" panose="020B05020201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E1A90E-EDA1-488F-803E-B6E4D1EECA65}"/>
              </a:ext>
            </a:extLst>
          </p:cNvPr>
          <p:cNvSpPr/>
          <p:nvPr/>
        </p:nvSpPr>
        <p:spPr>
          <a:xfrm>
            <a:off x="3940267" y="4204044"/>
            <a:ext cx="4349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Not efficient enough as well</a:t>
            </a:r>
            <a:endParaRPr lang="en-US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74EFA-F1CA-47A4-986E-04084390A1B7}"/>
              </a:ext>
            </a:extLst>
          </p:cNvPr>
          <p:cNvSpPr/>
          <p:nvPr/>
        </p:nvSpPr>
        <p:spPr>
          <a:xfrm>
            <a:off x="5175440" y="1895730"/>
            <a:ext cx="2096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Gill Sans MT" panose="020B0502020104020203" pitchFamily="34" charset="0"/>
              </a:rPr>
              <a:t>Circuit Shaping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25BA1-4F0C-48F8-8342-DF3624FE4E20}"/>
              </a:ext>
            </a:extLst>
          </p:cNvPr>
          <p:cNvSpPr/>
          <p:nvPr/>
        </p:nvSpPr>
        <p:spPr>
          <a:xfrm>
            <a:off x="5114490" y="3362419"/>
            <a:ext cx="210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Gill Sans MT" panose="020B0502020104020203" pitchFamily="34" charset="0"/>
              </a:rPr>
              <a:t>Coflow</a:t>
            </a:r>
            <a:r>
              <a:rPr lang="en-US" altLang="zh-CN" sz="2000" b="1" dirty="0">
                <a:latin typeface="Gill Sans MT" panose="020B0502020104020203" pitchFamily="34" charset="0"/>
              </a:rPr>
              <a:t> Shaping </a:t>
            </a:r>
            <a:endParaRPr lang="en-US" sz="20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5B41FDE-839B-4802-9ECB-1528B9125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72610"/>
              </p:ext>
            </p:extLst>
          </p:nvPr>
        </p:nvGraphicFramePr>
        <p:xfrm>
          <a:off x="8892906" y="2199095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F0C06E-4D28-4D7E-BC1A-299267CFA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27084"/>
              </p:ext>
            </p:extLst>
          </p:nvPr>
        </p:nvGraphicFramePr>
        <p:xfrm>
          <a:off x="828824" y="2197605"/>
          <a:ext cx="2310765" cy="1906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971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418961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365468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365182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371731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  <a:gridCol w="411452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317741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3177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16" name="Title 4">
            <a:extLst>
              <a:ext uri="{FF2B5EF4-FFF2-40B4-BE49-F238E27FC236}">
                <a16:creationId xmlns:a16="http://schemas.microsoft.com/office/drawing/2014/main" id="{9CEB9429-FCE2-44A5-A18F-F6B46C0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To Bridge the </a:t>
            </a:r>
            <a:r>
              <a:rPr lang="en-US" dirty="0">
                <a:latin typeface="Gill Sans MT" panose="020B0502020104020203" pitchFamily="34" charset="0"/>
              </a:rPr>
              <a:t>App-Topo Structure Mismatch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144E4-7825-4A3E-91B6-00CE4F9D7C4A}"/>
              </a:ext>
            </a:extLst>
          </p:cNvPr>
          <p:cNvSpPr/>
          <p:nvPr/>
        </p:nvSpPr>
        <p:spPr>
          <a:xfrm>
            <a:off x="8596832" y="4225193"/>
            <a:ext cx="526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Circuit configurations {M}</a:t>
            </a:r>
          </a:p>
        </p:txBody>
      </p:sp>
    </p:spTree>
    <p:extLst>
      <p:ext uri="{BB962C8B-B14F-4D97-AF65-F5344CB8AC3E}">
        <p14:creationId xmlns:p14="http://schemas.microsoft.com/office/powerpoint/2010/main" val="187987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42A6-0B10-4A46-A6DE-79D983B0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8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</a:rPr>
              <a:t> Solution III - Joint Shaping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6740D7-054B-4CAF-97C3-5149584F8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10143"/>
              </p:ext>
            </p:extLst>
          </p:nvPr>
        </p:nvGraphicFramePr>
        <p:xfrm>
          <a:off x="485741" y="3314298"/>
          <a:ext cx="1419045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765">
                  <a:extLst>
                    <a:ext uri="{9D8B030D-6E8A-4147-A177-3AD203B41FA5}">
                      <a16:colId xmlns:a16="http://schemas.microsoft.com/office/drawing/2014/main" val="2461842578"/>
                    </a:ext>
                  </a:extLst>
                </a:gridCol>
                <a:gridCol w="602572">
                  <a:extLst>
                    <a:ext uri="{9D8B030D-6E8A-4147-A177-3AD203B41FA5}">
                      <a16:colId xmlns:a16="http://schemas.microsoft.com/office/drawing/2014/main" val="903890221"/>
                    </a:ext>
                  </a:extLst>
                </a:gridCol>
                <a:gridCol w="457708">
                  <a:extLst>
                    <a:ext uri="{9D8B030D-6E8A-4147-A177-3AD203B41FA5}">
                      <a16:colId xmlns:a16="http://schemas.microsoft.com/office/drawing/2014/main" val="874510413"/>
                    </a:ext>
                  </a:extLst>
                </a:gridCol>
              </a:tblGrid>
              <a:tr h="299852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A-D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2637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6557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70607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868469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54514"/>
                  </a:ext>
                </a:extLst>
              </a:tr>
              <a:tr h="29985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470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84BCDE-876E-4E2D-8C4C-7BB81587D636}"/>
              </a:ext>
            </a:extLst>
          </p:cNvPr>
          <p:cNvSpPr/>
          <p:nvPr/>
        </p:nvSpPr>
        <p:spPr>
          <a:xfrm>
            <a:off x="0" y="5215980"/>
            <a:ext cx="2483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demand </a:t>
            </a:r>
            <a:r>
              <a:rPr lang="en-US" altLang="zh-CN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endParaRPr lang="en-US" sz="1600" b="1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F5431-675E-458B-A3FB-8526C39D978F}"/>
              </a:ext>
            </a:extLst>
          </p:cNvPr>
          <p:cNvSpPr/>
          <p:nvPr/>
        </p:nvSpPr>
        <p:spPr>
          <a:xfrm>
            <a:off x="10370745" y="4512967"/>
            <a:ext cx="1831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Circuit configurations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D996-B9DE-4363-BD62-2DE77C49EC13}"/>
              </a:ext>
            </a:extLst>
          </p:cNvPr>
          <p:cNvSpPr/>
          <p:nvPr/>
        </p:nvSpPr>
        <p:spPr>
          <a:xfrm>
            <a:off x="10771618" y="3701948"/>
            <a:ext cx="11160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{M}</a:t>
            </a:r>
            <a:endParaRPr lang="en-US" sz="4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3223EB-C2A8-4432-881E-2BBB60F69C3E}"/>
              </a:ext>
            </a:extLst>
          </p:cNvPr>
          <p:cNvSpPr/>
          <p:nvPr/>
        </p:nvSpPr>
        <p:spPr>
          <a:xfrm rot="10800000">
            <a:off x="9776551" y="4058390"/>
            <a:ext cx="886472" cy="45838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224EC-E625-402E-907C-0CCCC4EA9438}"/>
              </a:ext>
            </a:extLst>
          </p:cNvPr>
          <p:cNvSpPr/>
          <p:nvPr/>
        </p:nvSpPr>
        <p:spPr>
          <a:xfrm>
            <a:off x="9730701" y="3387368"/>
            <a:ext cx="118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Gill Sans MT" panose="020B0502020104020203" pitchFamily="34" charset="0"/>
              </a:rPr>
              <a:t>Circuit Shaping </a:t>
            </a:r>
            <a:endParaRPr 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DD15D6-7FD8-4693-9D67-CCCAC67F7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44825"/>
              </p:ext>
            </p:extLst>
          </p:nvPr>
        </p:nvGraphicFramePr>
        <p:xfrm>
          <a:off x="7665861" y="4515430"/>
          <a:ext cx="17359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378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267694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296334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283177">
                  <a:extLst>
                    <a:ext uri="{9D8B030D-6E8A-4147-A177-3AD203B41FA5}">
                      <a16:colId xmlns:a16="http://schemas.microsoft.com/office/drawing/2014/main" val="3747601804"/>
                    </a:ext>
                  </a:extLst>
                </a:gridCol>
              </a:tblGrid>
              <a:tr h="283497">
                <a:tc>
                  <a:txBody>
                    <a:bodyPr/>
                    <a:lstStyle/>
                    <a:p>
                      <a:endParaRPr lang="en-US" sz="1400" b="1" i="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28349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28349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i="0" dirty="0">
                        <a:solidFill>
                          <a:srgbClr val="FF7418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28349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28349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28349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74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D20DF2D-4905-4B5B-B399-F05F9F012DF9}"/>
              </a:ext>
            </a:extLst>
          </p:cNvPr>
          <p:cNvSpPr/>
          <p:nvPr/>
        </p:nvSpPr>
        <p:spPr>
          <a:xfrm>
            <a:off x="6848604" y="6454603"/>
            <a:ext cx="36480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circuit configuration M* for C*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CEBAF4-82AC-4988-8659-C0913EA3D30A}"/>
              </a:ext>
            </a:extLst>
          </p:cNvPr>
          <p:cNvGrpSpPr/>
          <p:nvPr/>
        </p:nvGrpSpPr>
        <p:grpSpPr>
          <a:xfrm>
            <a:off x="3309377" y="2511518"/>
            <a:ext cx="1997950" cy="1824398"/>
            <a:chOff x="1875284" y="2799561"/>
            <a:chExt cx="1997950" cy="18243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F413D1-529E-4E35-ABB5-F26AC06110CE}"/>
                </a:ext>
              </a:extLst>
            </p:cNvPr>
            <p:cNvSpPr txBox="1"/>
            <p:nvPr/>
          </p:nvSpPr>
          <p:spPr>
            <a:xfrm>
              <a:off x="1950997" y="2807215"/>
              <a:ext cx="1157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10MB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4E074-3BC4-454B-81C0-8B890471C35F}"/>
                </a:ext>
              </a:extLst>
            </p:cNvPr>
            <p:cNvSpPr txBox="1"/>
            <p:nvPr/>
          </p:nvSpPr>
          <p:spPr>
            <a:xfrm>
              <a:off x="1964226" y="3876513"/>
              <a:ext cx="1139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700B24-A75F-4707-A1E4-40BC0C946DD7}"/>
                </a:ext>
              </a:extLst>
            </p:cNvPr>
            <p:cNvSpPr txBox="1"/>
            <p:nvPr/>
          </p:nvSpPr>
          <p:spPr>
            <a:xfrm>
              <a:off x="1961327" y="3334490"/>
              <a:ext cx="1119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20MB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9EC129-F7F7-47DD-A6ED-EB68159FAEB0}"/>
                </a:ext>
              </a:extLst>
            </p:cNvPr>
            <p:cNvSpPr txBox="1"/>
            <p:nvPr/>
          </p:nvSpPr>
          <p:spPr>
            <a:xfrm>
              <a:off x="1875284" y="4308323"/>
              <a:ext cx="1247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150MB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EBD383-40D6-4F6D-BE0A-B13F9C98D350}"/>
                </a:ext>
              </a:extLst>
            </p:cNvPr>
            <p:cNvGrpSpPr/>
            <p:nvPr/>
          </p:nvGrpSpPr>
          <p:grpSpPr>
            <a:xfrm>
              <a:off x="2588611" y="2799561"/>
              <a:ext cx="1284623" cy="1824398"/>
              <a:chOff x="3523556" y="2906184"/>
              <a:chExt cx="1755539" cy="255088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8246809-200B-4A1D-86A0-971E8A346FC8}"/>
                  </a:ext>
                </a:extLst>
              </p:cNvPr>
              <p:cNvSpPr/>
              <p:nvPr/>
            </p:nvSpPr>
            <p:spPr>
              <a:xfrm>
                <a:off x="3523557" y="2906184"/>
                <a:ext cx="429826" cy="49134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3C0728-5F3A-4EA5-9319-D5679C602E87}"/>
                  </a:ext>
                </a:extLst>
              </p:cNvPr>
              <p:cNvSpPr/>
              <p:nvPr/>
            </p:nvSpPr>
            <p:spPr>
              <a:xfrm>
                <a:off x="3523558" y="3666875"/>
                <a:ext cx="429826" cy="49134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8270AF-620D-4C13-9181-6D0C0F124A99}"/>
                  </a:ext>
                </a:extLst>
              </p:cNvPr>
              <p:cNvSpPr/>
              <p:nvPr/>
            </p:nvSpPr>
            <p:spPr>
              <a:xfrm>
                <a:off x="3523557" y="4403461"/>
                <a:ext cx="429826" cy="49134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F2505F0-0245-44E7-AF67-E57150AB2D28}"/>
                  </a:ext>
                </a:extLst>
              </p:cNvPr>
              <p:cNvSpPr/>
              <p:nvPr/>
            </p:nvSpPr>
            <p:spPr>
              <a:xfrm>
                <a:off x="3523556" y="4965728"/>
                <a:ext cx="429826" cy="49134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4BBFD9E-5B53-4F89-B20A-BF9525813A5C}"/>
                  </a:ext>
                </a:extLst>
              </p:cNvPr>
              <p:cNvSpPr/>
              <p:nvPr/>
            </p:nvSpPr>
            <p:spPr>
              <a:xfrm>
                <a:off x="4849269" y="3935332"/>
                <a:ext cx="429826" cy="49134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91DF5B-90CA-46F6-B8EE-4D2106CE48F1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>
                <a:off x="3953383" y="3151856"/>
                <a:ext cx="958832" cy="855431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prstDash val="sysDot"/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853091F-F39C-4832-8B27-0C71C61C3855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3942045" y="3872551"/>
                <a:ext cx="907224" cy="308452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72AFE38-F121-4DBD-908B-EAD00ECE7829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3960099" y="4181003"/>
                <a:ext cx="889170" cy="374110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prstDash val="sysDot"/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F656BC7-11D4-4A66-A86B-B7F6040D4375}"/>
                  </a:ext>
                </a:extLst>
              </p:cNvPr>
              <p:cNvCxnSpPr>
                <a:cxnSpLocks/>
                <a:stCxn id="18" idx="6"/>
                <a:endCxn id="19" idx="3"/>
              </p:cNvCxnSpPr>
              <p:nvPr/>
            </p:nvCxnSpPr>
            <p:spPr>
              <a:xfrm flipV="1">
                <a:off x="3953382" y="4354719"/>
                <a:ext cx="958833" cy="856681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11D0382-252F-41A3-BC10-9D1CBDA950CB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3738471" y="3341929"/>
                <a:ext cx="3739" cy="324946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1B612ED-CA15-4F2D-940D-851955792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1700" y="4133720"/>
                <a:ext cx="434" cy="266986"/>
              </a:xfrm>
              <a:prstGeom prst="straightConnector1">
                <a:avLst/>
              </a:prstGeom>
              <a:ln w="38100" cmpd="sng">
                <a:solidFill>
                  <a:srgbClr val="FF7418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D364B3-760C-47E2-9998-324D9721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52673"/>
              </p:ext>
            </p:extLst>
          </p:nvPr>
        </p:nvGraphicFramePr>
        <p:xfrm>
          <a:off x="2842125" y="4526847"/>
          <a:ext cx="2735814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023">
                  <a:extLst>
                    <a:ext uri="{9D8B030D-6E8A-4147-A177-3AD203B41FA5}">
                      <a16:colId xmlns:a16="http://schemas.microsoft.com/office/drawing/2014/main" val="243105859"/>
                    </a:ext>
                  </a:extLst>
                </a:gridCol>
                <a:gridCol w="335416">
                  <a:extLst>
                    <a:ext uri="{9D8B030D-6E8A-4147-A177-3AD203B41FA5}">
                      <a16:colId xmlns:a16="http://schemas.microsoft.com/office/drawing/2014/main" val="1945373389"/>
                    </a:ext>
                  </a:extLst>
                </a:gridCol>
                <a:gridCol w="422965">
                  <a:extLst>
                    <a:ext uri="{9D8B030D-6E8A-4147-A177-3AD203B41FA5}">
                      <a16:colId xmlns:a16="http://schemas.microsoft.com/office/drawing/2014/main" val="3429242145"/>
                    </a:ext>
                  </a:extLst>
                </a:gridCol>
                <a:gridCol w="524934">
                  <a:extLst>
                    <a:ext uri="{9D8B030D-6E8A-4147-A177-3AD203B41FA5}">
                      <a16:colId xmlns:a16="http://schemas.microsoft.com/office/drawing/2014/main" val="1544551532"/>
                    </a:ext>
                  </a:extLst>
                </a:gridCol>
                <a:gridCol w="1038476">
                  <a:extLst>
                    <a:ext uri="{9D8B030D-6E8A-4147-A177-3AD203B41FA5}">
                      <a16:colId xmlns:a16="http://schemas.microsoft.com/office/drawing/2014/main" val="3156737784"/>
                    </a:ext>
                  </a:extLst>
                </a:gridCol>
              </a:tblGrid>
              <a:tr h="307772"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C-D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4964"/>
                  </a:ext>
                </a:extLst>
              </a:tr>
              <a:tr h="2797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14988"/>
                  </a:ext>
                </a:extLst>
              </a:tr>
              <a:tr h="2797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zh-CN" sz="1400" b="1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10+20</a:t>
                      </a:r>
                      <a:endParaRPr lang="en-US" sz="1400" b="1" i="0" dirty="0">
                        <a:solidFill>
                          <a:srgbClr val="FF7418"/>
                        </a:solidFill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0338"/>
                  </a:ext>
                </a:extLst>
              </a:tr>
              <a:tr h="2797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FF7418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28367"/>
                  </a:ext>
                </a:extLst>
              </a:tr>
              <a:tr h="2797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b="0" i="0" dirty="0">
                        <a:latin typeface="Gill Sans MT" panose="020B0502020104020203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61431"/>
                  </a:ext>
                </a:extLst>
              </a:tr>
              <a:tr h="2797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Gill Sans MT" panose="020B05020201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79161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5C82B42-001A-4CF2-8C3E-D031210A1A4A}"/>
              </a:ext>
            </a:extLst>
          </p:cNvPr>
          <p:cNvSpPr/>
          <p:nvPr/>
        </p:nvSpPr>
        <p:spPr>
          <a:xfrm>
            <a:off x="2740998" y="6460914"/>
            <a:ext cx="3505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The reshaped demand </a:t>
            </a:r>
            <a:r>
              <a:rPr lang="en-US" altLang="zh-CN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C</a:t>
            </a:r>
            <a:r>
              <a:rPr lang="zh-CN" altLang="en-US" sz="16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*</a:t>
            </a:r>
            <a:endParaRPr lang="en-US" sz="1600" b="1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2B4969-E825-43ED-900A-833ED69E9D00}"/>
              </a:ext>
            </a:extLst>
          </p:cNvPr>
          <p:cNvGrpSpPr/>
          <p:nvPr/>
        </p:nvGrpSpPr>
        <p:grpSpPr>
          <a:xfrm>
            <a:off x="2052094" y="3335655"/>
            <a:ext cx="907236" cy="1116405"/>
            <a:chOff x="4106362" y="3019405"/>
            <a:chExt cx="907236" cy="1116405"/>
          </a:xfrm>
        </p:grpSpPr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78928B4A-AEEA-487E-97F1-ABB5C774F1D5}"/>
                </a:ext>
              </a:extLst>
            </p:cNvPr>
            <p:cNvSpPr/>
            <p:nvPr/>
          </p:nvSpPr>
          <p:spPr>
            <a:xfrm>
              <a:off x="4110476" y="3663936"/>
              <a:ext cx="883935" cy="471874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2F2B55-5006-4966-8C6E-8942E0F56C22}"/>
                </a:ext>
              </a:extLst>
            </p:cNvPr>
            <p:cNvSpPr/>
            <p:nvPr/>
          </p:nvSpPr>
          <p:spPr>
            <a:xfrm>
              <a:off x="4106362" y="3019405"/>
              <a:ext cx="9072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latin typeface="Gill Sans MT" panose="020B0502020104020203" pitchFamily="34" charset="0"/>
                  <a:cs typeface="Times New Roman" panose="02020603050405020304" pitchFamily="18" charset="0"/>
                </a:rPr>
                <a:t>Coflow</a:t>
              </a:r>
              <a:endParaRPr lang="en-US" sz="1600" b="1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r>
                <a:rPr lang="en-US" sz="1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shaping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78D32A-9FEA-48FD-AF2E-4374C1DD79E1}"/>
              </a:ext>
            </a:extLst>
          </p:cNvPr>
          <p:cNvGrpSpPr/>
          <p:nvPr/>
        </p:nvGrpSpPr>
        <p:grpSpPr>
          <a:xfrm>
            <a:off x="7855238" y="2551638"/>
            <a:ext cx="1943059" cy="1828799"/>
            <a:chOff x="6972945" y="1649023"/>
            <a:chExt cx="2666590" cy="259722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32443A-9FCD-4B1A-A64B-6341463CC2D4}"/>
                </a:ext>
              </a:extLst>
            </p:cNvPr>
            <p:cNvSpPr/>
            <p:nvPr/>
          </p:nvSpPr>
          <p:spPr>
            <a:xfrm>
              <a:off x="6972947" y="1649023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6C4A51-A36A-4415-A14A-F6749784C4F3}"/>
                </a:ext>
              </a:extLst>
            </p:cNvPr>
            <p:cNvSpPr/>
            <p:nvPr/>
          </p:nvSpPr>
          <p:spPr>
            <a:xfrm>
              <a:off x="6972947" y="2477178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D56D581-36BF-443A-BF75-6210E30B5546}"/>
                </a:ext>
              </a:extLst>
            </p:cNvPr>
            <p:cNvSpPr/>
            <p:nvPr/>
          </p:nvSpPr>
          <p:spPr>
            <a:xfrm>
              <a:off x="6972946" y="3194601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60746B9-5213-477E-8332-A392FDF59182}"/>
                </a:ext>
              </a:extLst>
            </p:cNvPr>
            <p:cNvSpPr/>
            <p:nvPr/>
          </p:nvSpPr>
          <p:spPr>
            <a:xfrm>
              <a:off x="6972945" y="3754907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2FDC25-50A0-4436-9ADC-9EC0C70F9C90}"/>
                </a:ext>
              </a:extLst>
            </p:cNvPr>
            <p:cNvSpPr/>
            <p:nvPr/>
          </p:nvSpPr>
          <p:spPr>
            <a:xfrm>
              <a:off x="8665537" y="2798753"/>
              <a:ext cx="429826" cy="4913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MT" panose="020B0502020104020203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77284FA-135C-4F03-B50B-F9B36C97D5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34" y="2702104"/>
              <a:ext cx="1274103" cy="308452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6FFD939-1FEE-4D56-8BAD-6F742DEA4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5295" y="3152313"/>
              <a:ext cx="1325713" cy="782438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E5AF2E5-3405-43B2-A061-D55C8C3A7F56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187860" y="2152232"/>
              <a:ext cx="3739" cy="32494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2FA096-695E-4130-883B-2D614A5E8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089" y="2963273"/>
              <a:ext cx="434" cy="266986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732F57-F94B-4B9D-B8F5-40EEF4A88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8263" y="3061506"/>
              <a:ext cx="1325713" cy="782438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AEBFE55-AEE9-47A3-881E-831E35E86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818" y="3246963"/>
              <a:ext cx="1325713" cy="782438"/>
            </a:xfrm>
            <a:prstGeom prst="straightConnector1">
              <a:avLst/>
            </a:prstGeom>
            <a:ln w="38100" cmpd="sng">
              <a:solidFill>
                <a:srgbClr val="FF7418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6E5FB-430F-429A-B7E3-668F15E1AA4D}"/>
                </a:ext>
              </a:extLst>
            </p:cNvPr>
            <p:cNvSpPr txBox="1"/>
            <p:nvPr/>
          </p:nvSpPr>
          <p:spPr>
            <a:xfrm>
              <a:off x="7836944" y="3626674"/>
              <a:ext cx="967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3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139F83-2542-4564-A9B9-D14A7F72CA8A}"/>
                </a:ext>
              </a:extLst>
            </p:cNvPr>
            <p:cNvSpPr txBox="1"/>
            <p:nvPr/>
          </p:nvSpPr>
          <p:spPr>
            <a:xfrm>
              <a:off x="7768090" y="2584901"/>
              <a:ext cx="967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64F1436-D0A5-4D7D-A9E0-C8510EBB3685}"/>
                </a:ext>
              </a:extLst>
            </p:cNvPr>
            <p:cNvSpPr txBox="1"/>
            <p:nvPr/>
          </p:nvSpPr>
          <p:spPr>
            <a:xfrm>
              <a:off x="7318759" y="1859864"/>
              <a:ext cx="2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1(circuit connection) </a:t>
              </a:r>
            </a:p>
          </p:txBody>
        </p:sp>
      </p:grp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5BD6A1C1-72B2-4D74-8D72-4656AE918B66}"/>
              </a:ext>
            </a:extLst>
          </p:cNvPr>
          <p:cNvSpPr/>
          <p:nvPr/>
        </p:nvSpPr>
        <p:spPr>
          <a:xfrm>
            <a:off x="5776064" y="3778629"/>
            <a:ext cx="1807832" cy="593913"/>
          </a:xfrm>
          <a:prstGeom prst="leftRightArrow">
            <a:avLst>
              <a:gd name="adj1" fmla="val 50831"/>
              <a:gd name="adj2" fmla="val 45105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Good match!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74DE28-83B1-43F4-8E68-C68064084EA5}"/>
              </a:ext>
            </a:extLst>
          </p:cNvPr>
          <p:cNvSpPr/>
          <p:nvPr/>
        </p:nvSpPr>
        <p:spPr>
          <a:xfrm>
            <a:off x="5758950" y="3120255"/>
            <a:ext cx="1878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 completion time: 50ms</a:t>
            </a:r>
            <a:endParaRPr lang="en-US" sz="1600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8A2228-E08C-432E-AA95-6DBFF39C8568}"/>
              </a:ext>
            </a:extLst>
          </p:cNvPr>
          <p:cNvSpPr/>
          <p:nvPr/>
        </p:nvSpPr>
        <p:spPr>
          <a:xfrm>
            <a:off x="5695143" y="5145604"/>
            <a:ext cx="2168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MT" panose="020B0502020104020203" pitchFamily="34" charset="0"/>
                <a:cs typeface="Times New Roman" panose="02020603050405020304" pitchFamily="18" charset="0"/>
              </a:rPr>
              <a:t>Extra traffic introduced:30MB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9C817B-502B-4198-BEBE-467833993133}"/>
              </a:ext>
            </a:extLst>
          </p:cNvPr>
          <p:cNvSpPr/>
          <p:nvPr/>
        </p:nvSpPr>
        <p:spPr>
          <a:xfrm>
            <a:off x="5636541" y="4516503"/>
            <a:ext cx="2168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inimal Bandwidth Usage</a:t>
            </a:r>
            <a:endParaRPr lang="en-US" b="1" dirty="0">
              <a:solidFill>
                <a:schemeClr val="accent2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332781-9DB5-420E-B3B7-25A50F9C112E}"/>
              </a:ext>
            </a:extLst>
          </p:cNvPr>
          <p:cNvSpPr/>
          <p:nvPr/>
        </p:nvSpPr>
        <p:spPr>
          <a:xfrm>
            <a:off x="5578060" y="2493457"/>
            <a:ext cx="2168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Optimal </a:t>
            </a:r>
            <a:r>
              <a:rPr lang="en-US" b="1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Coflow</a:t>
            </a:r>
            <a:r>
              <a:rPr lang="en-US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 completion time</a:t>
            </a:r>
            <a:endParaRPr lang="en-US" b="1" dirty="0">
              <a:solidFill>
                <a:schemeClr val="accent2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58750D3-BE4D-4404-B6DA-0C30ADBF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41" y="1526688"/>
            <a:ext cx="11483875" cy="11063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ill Sans MT" panose="020B0502020104020203" pitchFamily="34" charset="0"/>
              </a:rPr>
              <a:t> Given a </a:t>
            </a:r>
            <a:r>
              <a:rPr lang="en-US" sz="2400" dirty="0" err="1">
                <a:latin typeface="Gill Sans MT" panose="020B0502020104020203" pitchFamily="34" charset="0"/>
              </a:rPr>
              <a:t>coflow</a:t>
            </a:r>
            <a:r>
              <a:rPr lang="en-US" sz="2400" dirty="0">
                <a:latin typeface="Gill Sans MT" panose="020B0502020104020203" pitchFamily="34" charset="0"/>
              </a:rPr>
              <a:t> demand C, determine the reshaped </a:t>
            </a:r>
            <a:r>
              <a:rPr lang="en-US" sz="2400" dirty="0" err="1">
                <a:latin typeface="Gill Sans MT" panose="020B0502020104020203" pitchFamily="34" charset="0"/>
              </a:rPr>
              <a:t>coflow</a:t>
            </a:r>
            <a:r>
              <a:rPr lang="en-US" sz="2400" dirty="0">
                <a:latin typeface="Gill Sans MT" panose="020B0502020104020203" pitchFamily="34" charset="0"/>
              </a:rPr>
              <a:t> demand C* and the circuit configuration M*, so that the CCT is minimized with minimal bandwidth usage.</a:t>
            </a:r>
          </a:p>
        </p:txBody>
      </p:sp>
    </p:spTree>
    <p:extLst>
      <p:ext uri="{BB962C8B-B14F-4D97-AF65-F5344CB8AC3E}">
        <p14:creationId xmlns:p14="http://schemas.microsoft.com/office/powerpoint/2010/main" val="40892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34" grpId="0"/>
      <p:bldP spid="53" grpId="0" animBg="1"/>
      <p:bldP spid="72" grpId="0"/>
      <p:bldP spid="73" grpId="0"/>
      <p:bldP spid="7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19888D-8CE3-42B1-AD02-4E45CC18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634"/>
            <a:ext cx="5651500" cy="1971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Gill Sans MT" panose="020B0502020104020203" pitchFamily="34" charset="0"/>
              </a:rPr>
              <a:t> Workload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i="1" dirty="0">
                <a:latin typeface="Gill Sans Light"/>
              </a:rPr>
              <a:t>1-hour </a:t>
            </a:r>
            <a:r>
              <a:rPr lang="en-US" altLang="zh-CN" i="1" dirty="0" err="1">
                <a:latin typeface="Gill Sans Light"/>
              </a:rPr>
              <a:t>Mapreduce</a:t>
            </a:r>
            <a:r>
              <a:rPr lang="en-US" altLang="zh-CN" i="1" dirty="0">
                <a:latin typeface="Gill Sans Light"/>
              </a:rPr>
              <a:t> trace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i="1" dirty="0">
                <a:latin typeface="Gill Sans Light"/>
              </a:rPr>
              <a:t>3000-node, 150-ToR Facebook cluster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i="1" dirty="0">
                <a:latin typeface="Gill Sans Light"/>
              </a:rPr>
              <a:t>500 </a:t>
            </a:r>
            <a:r>
              <a:rPr lang="en-US" altLang="zh-CN" i="1" dirty="0" err="1">
                <a:latin typeface="Gill Sans Light"/>
              </a:rPr>
              <a:t>coflows</a:t>
            </a:r>
            <a:r>
              <a:rPr lang="en-US" altLang="zh-CN" i="1" dirty="0">
                <a:latin typeface="Gill Sans Light"/>
              </a:rPr>
              <a:t> (7x10</a:t>
            </a:r>
            <a:r>
              <a:rPr lang="en-US" altLang="zh-CN" i="1" baseline="30000" dirty="0">
                <a:latin typeface="Gill Sans Light"/>
              </a:rPr>
              <a:t>5</a:t>
            </a:r>
            <a:r>
              <a:rPr lang="en-US" altLang="zh-CN" i="1" dirty="0">
                <a:latin typeface="Gill Sans Light"/>
              </a:rPr>
              <a:t> flows)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0745D-0110-4E7D-BBB4-FAED1E72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981700" cy="3081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16C8FE-110D-4CA7-A7C5-08B528D135E8}"/>
              </a:ext>
            </a:extLst>
          </p:cNvPr>
          <p:cNvSpPr/>
          <p:nvPr/>
        </p:nvSpPr>
        <p:spPr>
          <a:xfrm>
            <a:off x="6489700" y="1356190"/>
            <a:ext cx="65278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>
              <a:latin typeface="Gill Sans MT" panose="020B05020201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2800" b="1" dirty="0">
                <a:latin typeface="Gill Sans MT" panose="020B0502020104020203" pitchFamily="34" charset="0"/>
              </a:rPr>
              <a:t>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i="1" dirty="0">
                <a:latin typeface="Gill Sans Light"/>
              </a:rPr>
              <a:t> k (available ports per </a:t>
            </a:r>
            <a:r>
              <a:rPr lang="en-US" altLang="zh-CN" sz="2400" i="1" dirty="0" err="1">
                <a:latin typeface="Gill Sans Light"/>
              </a:rPr>
              <a:t>ToR</a:t>
            </a:r>
            <a:r>
              <a:rPr lang="en-US" altLang="zh-CN" sz="2400" i="1" dirty="0">
                <a:latin typeface="Gill Sans Light"/>
              </a:rPr>
              <a:t>)= 192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i="1" dirty="0">
                <a:latin typeface="Gill Sans Light"/>
              </a:rPr>
              <a:t> 1Gbps per circuit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400" i="1" dirty="0">
                <a:latin typeface="Gill Sans Light"/>
              </a:rPr>
              <a:t> Evaluate each </a:t>
            </a:r>
            <a:r>
              <a:rPr lang="en-US" altLang="zh-CN" sz="2400" i="1" dirty="0" err="1">
                <a:latin typeface="Gill Sans Light"/>
              </a:rPr>
              <a:t>coflow</a:t>
            </a:r>
            <a:r>
              <a:rPr lang="en-US" altLang="zh-CN" sz="2400" i="1" dirty="0">
                <a:latin typeface="Gill Sans Light"/>
              </a:rPr>
              <a:t> separately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17B2B32-A8C6-406B-AD45-7671CC8D1632}"/>
              </a:ext>
            </a:extLst>
          </p:cNvPr>
          <p:cNvSpPr/>
          <p:nvPr/>
        </p:nvSpPr>
        <p:spPr>
          <a:xfrm>
            <a:off x="6819900" y="3941957"/>
            <a:ext cx="5212043" cy="1521623"/>
          </a:xfrm>
          <a:prstGeom prst="wedgeRoundRectCallout">
            <a:avLst>
              <a:gd name="adj1" fmla="val -108062"/>
              <a:gd name="adj2" fmla="val -60441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56CC6-5DA8-4A54-AAF3-9D3AC5F8FAED}"/>
              </a:ext>
            </a:extLst>
          </p:cNvPr>
          <p:cNvSpPr/>
          <p:nvPr/>
        </p:nvSpPr>
        <p:spPr>
          <a:xfrm>
            <a:off x="6891057" y="4128003"/>
            <a:ext cx="5212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Gill Sans Light"/>
              </a:rPr>
              <a:t>Joint shaping is within 1.18× to optimal;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 dirty="0">
                <a:latin typeface="Gill Sans Light"/>
              </a:rPr>
              <a:t>Joint shaping outperforms circuit shaping by 30%.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2A225E-BD80-4550-A4B9-FEF90D9E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18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Preliminary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748-0D84-47B0-BCBC-32D6398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Optical Networking in 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6797-7C4E-4E4B-98F3-1F209426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597"/>
            <a:ext cx="10661374" cy="4410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Gill Sans MT" panose="020B0502020104020203" pitchFamily="34" charset="0"/>
              </a:rPr>
              <a:t> Advantages of optical networking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ill Sans Light"/>
              </a:rPr>
              <a:t>High one-to-one bandwidth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ill Sans Light"/>
              </a:rPr>
              <a:t>Low power consumption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ill Sans Light"/>
              </a:rPr>
              <a:t>Low wiring complexity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ill Sans Light"/>
              </a:rPr>
              <a:t>…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Gill Sans MT" panose="020B0502020104020203" pitchFamily="34" charset="0"/>
              </a:rPr>
              <a:t> </a:t>
            </a:r>
            <a:r>
              <a:rPr lang="en-US" sz="3000" i="1" u="sng" dirty="0">
                <a:solidFill>
                  <a:srgbClr val="C00000"/>
                </a:solidFill>
                <a:latin typeface="Gill Sans MT" panose="020B0502020104020203" pitchFamily="34" charset="0"/>
              </a:rPr>
              <a:t>Extra constraints </a:t>
            </a:r>
            <a:r>
              <a:rPr lang="en-US" sz="3000" dirty="0">
                <a:latin typeface="Gill Sans MT" panose="020B0502020104020203" pitchFamily="34" charset="0"/>
              </a:rPr>
              <a:t>for scheduling network traffic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ill Sans Light"/>
              </a:rPr>
              <a:t>Limited number of concurrent connections for each </a:t>
            </a:r>
            <a:r>
              <a:rPr lang="en-US" sz="2600" dirty="0" err="1">
                <a:latin typeface="Gill Sans Light"/>
              </a:rPr>
              <a:t>src</a:t>
            </a:r>
            <a:r>
              <a:rPr lang="en-US" sz="2600" dirty="0">
                <a:latin typeface="Gill Sans Light"/>
              </a:rPr>
              <a:t>/</a:t>
            </a:r>
            <a:r>
              <a:rPr lang="en-US" sz="2600" dirty="0" err="1">
                <a:latin typeface="Gill Sans Light"/>
              </a:rPr>
              <a:t>dst</a:t>
            </a:r>
            <a:r>
              <a:rPr lang="en-US" sz="2600" dirty="0">
                <a:latin typeface="Gill Sans Light"/>
              </a:rPr>
              <a:t> 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Gill Sans Light"/>
              </a:rPr>
              <a:t>Switching/reconfiguration delay (up to 10s of </a:t>
            </a:r>
            <a:r>
              <a:rPr lang="en-US" sz="2600" dirty="0" err="1">
                <a:latin typeface="Gill Sans Light"/>
              </a:rPr>
              <a:t>ms</a:t>
            </a:r>
            <a:r>
              <a:rPr lang="en-US" sz="2600" dirty="0">
                <a:latin typeface="Gill Sans Light"/>
              </a:rPr>
              <a:t>)</a:t>
            </a:r>
          </a:p>
        </p:txBody>
      </p:sp>
      <p:pic>
        <p:nvPicPr>
          <p:cNvPr id="1028" name="Picture 4" descr="https://www.talentica.com/wp-content/uploads/2016/05/fattree-topology.png">
            <a:extLst>
              <a:ext uri="{FF2B5EF4-FFF2-40B4-BE49-F238E27FC236}">
                <a16:creationId xmlns:a16="http://schemas.microsoft.com/office/drawing/2014/main" id="{6A170D78-98FE-458D-A283-9E12025D6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4" r="8650"/>
          <a:stretch/>
        </p:blipFill>
        <p:spPr bwMode="auto">
          <a:xfrm>
            <a:off x="6765422" y="2073959"/>
            <a:ext cx="4865117" cy="288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3A8846-7189-408C-981E-4297D39783D4}"/>
              </a:ext>
            </a:extLst>
          </p:cNvPr>
          <p:cNvSpPr/>
          <p:nvPr/>
        </p:nvSpPr>
        <p:spPr>
          <a:xfrm>
            <a:off x="6697445" y="1898550"/>
            <a:ext cx="5001069" cy="1839688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Optical Fabrics</a:t>
            </a:r>
          </a:p>
        </p:txBody>
      </p:sp>
    </p:spTree>
    <p:extLst>
      <p:ext uri="{BB962C8B-B14F-4D97-AF65-F5344CB8AC3E}">
        <p14:creationId xmlns:p14="http://schemas.microsoft.com/office/powerpoint/2010/main" val="29970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AE2FE15-1BB6-49B6-B337-22B87468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99305"/>
              </p:ext>
            </p:extLst>
          </p:nvPr>
        </p:nvGraphicFramePr>
        <p:xfrm>
          <a:off x="876300" y="2357305"/>
          <a:ext cx="1571768" cy="1536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942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392942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392942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392942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38409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18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3840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3840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3840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2426AD4-E260-40E0-B0DC-A41B8C1A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66503"/>
              </p:ext>
            </p:extLst>
          </p:nvPr>
        </p:nvGraphicFramePr>
        <p:xfrm>
          <a:off x="2722941" y="2357305"/>
          <a:ext cx="1651272" cy="15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18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12818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12818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12818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38632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18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386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172A8CF-28A7-406B-9604-E9DB87464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95285"/>
              </p:ext>
            </p:extLst>
          </p:nvPr>
        </p:nvGraphicFramePr>
        <p:xfrm>
          <a:off x="4621580" y="2328542"/>
          <a:ext cx="1651272" cy="15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18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12818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12818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12818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391280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18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391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391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391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8B10EE6-0831-4D58-87F1-68DD92498DC4}"/>
              </a:ext>
            </a:extLst>
          </p:cNvPr>
          <p:cNvSpPr txBox="1"/>
          <p:nvPr/>
        </p:nvSpPr>
        <p:spPr>
          <a:xfrm>
            <a:off x="751288" y="3880105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 1</a:t>
            </a:r>
          </a:p>
          <a:p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0D53C8-707D-4603-AF24-8BE113FC8C87}"/>
              </a:ext>
            </a:extLst>
          </p:cNvPr>
          <p:cNvSpPr txBox="1"/>
          <p:nvPr/>
        </p:nvSpPr>
        <p:spPr>
          <a:xfrm>
            <a:off x="2665501" y="3880105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 2</a:t>
            </a:r>
          </a:p>
          <a:p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418BC4-998F-4EEC-B81A-9C44ED2F5AEE}"/>
              </a:ext>
            </a:extLst>
          </p:cNvPr>
          <p:cNvSpPr txBox="1"/>
          <p:nvPr/>
        </p:nvSpPr>
        <p:spPr>
          <a:xfrm>
            <a:off x="4374213" y="3880105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>
                <a:solidFill>
                  <a:schemeClr val="accent2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dirty="0">
                <a:solidFill>
                  <a:schemeClr val="accent2"/>
                </a:solidFill>
                <a:latin typeface="Gill Sans MT" panose="020B0502020104020203" pitchFamily="34" charset="0"/>
              </a:rPr>
              <a:t> 3</a:t>
            </a:r>
          </a:p>
          <a:p>
            <a:endParaRPr lang="en-US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2DD4EF-D637-4481-87EA-6B76DD3B582E}"/>
              </a:ext>
            </a:extLst>
          </p:cNvPr>
          <p:cNvSpPr/>
          <p:nvPr/>
        </p:nvSpPr>
        <p:spPr>
          <a:xfrm>
            <a:off x="1104543" y="5171078"/>
            <a:ext cx="4546957" cy="4737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Circuit configuration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4571F9-6EED-4AB0-9A1A-40E58477451A}"/>
              </a:ext>
            </a:extLst>
          </p:cNvPr>
          <p:cNvSpPr/>
          <p:nvPr/>
        </p:nvSpPr>
        <p:spPr>
          <a:xfrm>
            <a:off x="6011333" y="5171078"/>
            <a:ext cx="3761877" cy="47376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Circuit configuration 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CFE66C-6426-4AE5-B41A-47F40C79D9AE}"/>
              </a:ext>
            </a:extLst>
          </p:cNvPr>
          <p:cNvCxnSpPr>
            <a:cxnSpLocks/>
          </p:cNvCxnSpPr>
          <p:nvPr/>
        </p:nvCxnSpPr>
        <p:spPr>
          <a:xfrm flipV="1">
            <a:off x="713188" y="6220673"/>
            <a:ext cx="10983988" cy="683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D3FFD5B-2818-41DE-93C5-0896AD090501}"/>
              </a:ext>
            </a:extLst>
          </p:cNvPr>
          <p:cNvSpPr/>
          <p:nvPr/>
        </p:nvSpPr>
        <p:spPr>
          <a:xfrm>
            <a:off x="9815571" y="5585066"/>
            <a:ext cx="2831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7E9299-D63D-4C3D-87BC-048096087EA6}"/>
              </a:ext>
            </a:extLst>
          </p:cNvPr>
          <p:cNvSpPr txBox="1"/>
          <p:nvPr/>
        </p:nvSpPr>
        <p:spPr>
          <a:xfrm>
            <a:off x="9908718" y="4444512"/>
            <a:ext cx="116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E3507E-13F0-4317-BF5B-59A016137C34}"/>
              </a:ext>
            </a:extLst>
          </p:cNvPr>
          <p:cNvSpPr/>
          <p:nvPr/>
        </p:nvSpPr>
        <p:spPr>
          <a:xfrm>
            <a:off x="1104543" y="5677751"/>
            <a:ext cx="2178407" cy="39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Gill Sans MT" panose="020B0502020104020203" pitchFamily="34" charset="0"/>
              </a:rPr>
              <a:t>Coflow</a:t>
            </a:r>
            <a:r>
              <a:rPr lang="en-US" sz="2000" b="1" dirty="0">
                <a:latin typeface="Gill Sans MT" panose="020B0502020104020203" pitchFamily="34" charset="0"/>
              </a:rPr>
              <a:t> Shape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0F8715-12F5-44A9-B943-AFF2068A5A6C}"/>
              </a:ext>
            </a:extLst>
          </p:cNvPr>
          <p:cNvSpPr/>
          <p:nvPr/>
        </p:nvSpPr>
        <p:spPr>
          <a:xfrm>
            <a:off x="3325311" y="5687175"/>
            <a:ext cx="1123882" cy="391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Shape 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7B44A5-71D2-4325-8497-5164F5F8F7DA}"/>
              </a:ext>
            </a:extLst>
          </p:cNvPr>
          <p:cNvSpPr/>
          <p:nvPr/>
        </p:nvSpPr>
        <p:spPr>
          <a:xfrm>
            <a:off x="4491554" y="5685959"/>
            <a:ext cx="1159946" cy="39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Shape 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B658D-FBA4-48F7-B605-EB4F0F6085FC}"/>
              </a:ext>
            </a:extLst>
          </p:cNvPr>
          <p:cNvSpPr/>
          <p:nvPr/>
        </p:nvSpPr>
        <p:spPr>
          <a:xfrm>
            <a:off x="6019402" y="5684101"/>
            <a:ext cx="1791057" cy="3915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Shape 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0E28A2-00D1-4859-BA19-77A6304DA26B}"/>
              </a:ext>
            </a:extLst>
          </p:cNvPr>
          <p:cNvSpPr/>
          <p:nvPr/>
        </p:nvSpPr>
        <p:spPr>
          <a:xfrm>
            <a:off x="7852820" y="5690148"/>
            <a:ext cx="1920390" cy="3915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Shape 5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96CC33BB-3AFF-4A7D-87E9-9FB39046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9209"/>
            <a:ext cx="5180551" cy="60956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0"/>
              </a:rPr>
              <a:t>An efficient scheduling decision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1FBA83C6-BCB2-4AFE-BAAA-AA261018B1B0}"/>
              </a:ext>
            </a:extLst>
          </p:cNvPr>
          <p:cNvSpPr txBox="1">
            <a:spLocks/>
          </p:cNvSpPr>
          <p:nvPr/>
        </p:nvSpPr>
        <p:spPr>
          <a:xfrm>
            <a:off x="7475178" y="2961992"/>
            <a:ext cx="5129034" cy="67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Gill Sans MT" panose="020B0502020104020203" pitchFamily="34" charset="0"/>
              </a:rPr>
              <a:t>Goal: minimizing average CCT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12F56D0D-034F-4B16-A8E2-C44D0CED3C6D}"/>
              </a:ext>
            </a:extLst>
          </p:cNvPr>
          <p:cNvSpPr txBox="1">
            <a:spLocks/>
          </p:cNvSpPr>
          <p:nvPr/>
        </p:nvSpPr>
        <p:spPr>
          <a:xfrm>
            <a:off x="1104543" y="1540989"/>
            <a:ext cx="10515600" cy="609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Gill Sans MT" panose="020B0502020104020203" pitchFamily="34" charset="0"/>
              </a:rPr>
              <a:t> Problem Definition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9FB3F0-DDE7-45F6-9E3C-938FBE825DF4}"/>
              </a:ext>
            </a:extLst>
          </p:cNvPr>
          <p:cNvGrpSpPr/>
          <p:nvPr/>
        </p:nvGrpSpPr>
        <p:grpSpPr>
          <a:xfrm>
            <a:off x="-9104" y="2130648"/>
            <a:ext cx="12254276" cy="2358672"/>
            <a:chOff x="-506776" y="569001"/>
            <a:chExt cx="12254276" cy="235867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35AC5A-4DBF-4E4B-ABB7-17EC10D17684}"/>
                </a:ext>
              </a:extLst>
            </p:cNvPr>
            <p:cNvSpPr/>
            <p:nvPr/>
          </p:nvSpPr>
          <p:spPr>
            <a:xfrm>
              <a:off x="-506776" y="569001"/>
              <a:ext cx="12254276" cy="2358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4D160D0-221E-4030-A1B2-AE9805090DCB}"/>
                </a:ext>
              </a:extLst>
            </p:cNvPr>
            <p:cNvSpPr/>
            <p:nvPr/>
          </p:nvSpPr>
          <p:spPr>
            <a:xfrm>
              <a:off x="2928309" y="658903"/>
              <a:ext cx="6685077" cy="222396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C04A519C-B57E-480E-84D4-EB5C896E9D27}"/>
                </a:ext>
              </a:extLst>
            </p:cNvPr>
            <p:cNvSpPr txBox="1">
              <a:spLocks/>
            </p:cNvSpPr>
            <p:nvPr/>
          </p:nvSpPr>
          <p:spPr>
            <a:xfrm>
              <a:off x="2716683" y="810230"/>
              <a:ext cx="6803557" cy="204109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latin typeface="Gill Sans MT" panose="020B0502020104020203" pitchFamily="34" charset="0"/>
                </a:rPr>
                <a:t>Hardness of the problem</a:t>
              </a:r>
            </a:p>
            <a:p>
              <a:pPr marL="0" indent="0">
                <a:buNone/>
              </a:pPr>
              <a:r>
                <a:rPr lang="en-US" sz="2400" b="1" dirty="0">
                  <a:latin typeface="Gill Sans MT" panose="020B0502020104020203" pitchFamily="34" charset="0"/>
                </a:rPr>
                <a:t>    A joint Optimization problem with:</a:t>
              </a:r>
            </a:p>
            <a:p>
              <a:pPr lvl="1">
                <a:buFont typeface="Wingdings" panose="05000000000000000000" pitchFamily="2" charset="2"/>
                <a:buChar char="§"/>
              </a:pPr>
              <a:r>
                <a:rPr lang="en-US" i="1" dirty="0" err="1">
                  <a:latin typeface="Gill Sans Light"/>
                </a:rPr>
                <a:t>Coflow</a:t>
              </a:r>
              <a:r>
                <a:rPr lang="en-US" i="1" dirty="0">
                  <a:latin typeface="Gill Sans Light"/>
                </a:rPr>
                <a:t> prioritization rate allocation (Strongly NP-hard)</a:t>
              </a:r>
            </a:p>
            <a:p>
              <a:pPr lvl="1">
                <a:buFont typeface="Wingdings" panose="05000000000000000000" pitchFamily="2" charset="2"/>
                <a:buChar char="§"/>
              </a:pPr>
              <a:r>
                <a:rPr lang="en-US" i="1" dirty="0">
                  <a:latin typeface="Gill Sans Light"/>
                </a:rPr>
                <a:t>Circuit configuration</a:t>
              </a:r>
            </a:p>
            <a:p>
              <a:pPr lvl="1">
                <a:buFont typeface="Wingdings" panose="05000000000000000000" pitchFamily="2" charset="2"/>
                <a:buChar char="§"/>
              </a:pPr>
              <a:r>
                <a:rPr lang="en-US" i="1" dirty="0">
                  <a:latin typeface="Gill Sans Light"/>
                </a:rPr>
                <a:t>Routing (</a:t>
              </a:r>
              <a:r>
                <a:rPr lang="en-US" i="1" dirty="0" err="1">
                  <a:latin typeface="Gill Sans Light"/>
                </a:rPr>
                <a:t>Coflow</a:t>
              </a:r>
              <a:r>
                <a:rPr lang="en-US" i="1" dirty="0">
                  <a:latin typeface="Gill Sans Light"/>
                </a:rPr>
                <a:t> Shaping)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DFB14624-AAEF-43BE-BED6-ED7B8E32C0D3}"/>
              </a:ext>
            </a:extLst>
          </p:cNvPr>
          <p:cNvSpPr txBox="1">
            <a:spLocks/>
          </p:cNvSpPr>
          <p:nvPr/>
        </p:nvSpPr>
        <p:spPr>
          <a:xfrm>
            <a:off x="-3286129" y="2647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A1F7229-878A-47D7-90CB-7BB2027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18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General Case with Multiple </a:t>
            </a:r>
            <a:r>
              <a:rPr lang="en-US" dirty="0" err="1">
                <a:latin typeface="Gill Sans MT" panose="020B0502020104020203" pitchFamily="34" charset="0"/>
              </a:rPr>
              <a:t>Coflows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3" grpId="0"/>
      <p:bldP spid="67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B000E-37D0-47B0-9C24-8D23D91A6F35}"/>
              </a:ext>
            </a:extLst>
          </p:cNvPr>
          <p:cNvSpPr txBox="1">
            <a:spLocks/>
          </p:cNvSpPr>
          <p:nvPr/>
        </p:nvSpPr>
        <p:spPr>
          <a:xfrm>
            <a:off x="1050224" y="16123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Gill Sans MT" panose="020B0502020104020203" pitchFamily="34" charset="0"/>
              </a:rPr>
              <a:t> How to perform efficient scheduling with reasonable complexity?</a:t>
            </a:r>
          </a:p>
          <a:p>
            <a:pPr marL="0" indent="0">
              <a:buNone/>
            </a:pPr>
            <a:r>
              <a:rPr lang="en-US" i="1" dirty="0">
                <a:latin typeface="Gill Sans Light"/>
              </a:rPr>
              <a:t>                              ------ Key: find a good way to decouple the problem.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F355F08-C16F-4B3A-AA0C-24227056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18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General Case with Multiple </a:t>
            </a:r>
            <a:r>
              <a:rPr lang="en-US" dirty="0" err="1">
                <a:latin typeface="Gill Sans MT" panose="020B0502020104020203" pitchFamily="34" charset="0"/>
              </a:rPr>
              <a:t>Coflows</a:t>
            </a:r>
            <a:endParaRPr lang="en-US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8E07695-E615-4F91-9268-C1C26720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24" y="2939059"/>
            <a:ext cx="10264854" cy="8050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Gill Sans MT" panose="020B0502020104020203" pitchFamily="34" charset="0"/>
              </a:rPr>
              <a:t>The Inter-</a:t>
            </a:r>
            <a:r>
              <a:rPr lang="en-US" sz="2400" b="1" dirty="0" err="1">
                <a:latin typeface="Gill Sans MT" panose="020B0502020104020203" pitchFamily="34" charset="0"/>
              </a:rPr>
              <a:t>Coflow</a:t>
            </a:r>
            <a:r>
              <a:rPr lang="en-US" sz="2400" b="1" dirty="0">
                <a:latin typeface="Gill Sans MT" panose="020B0502020104020203" pitchFamily="34" charset="0"/>
              </a:rPr>
              <a:t> Scheduling Framework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9BFF0-6E20-4444-87C0-E013F5862CDD}"/>
              </a:ext>
            </a:extLst>
          </p:cNvPr>
          <p:cNvGrpSpPr/>
          <p:nvPr/>
        </p:nvGrpSpPr>
        <p:grpSpPr>
          <a:xfrm>
            <a:off x="2395240" y="3644899"/>
            <a:ext cx="8247360" cy="1155701"/>
            <a:chOff x="11132333" y="1960140"/>
            <a:chExt cx="6210541" cy="137155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2E4B2-0214-409D-B637-43BDD77399BD}"/>
                </a:ext>
              </a:extLst>
            </p:cNvPr>
            <p:cNvSpPr/>
            <p:nvPr/>
          </p:nvSpPr>
          <p:spPr>
            <a:xfrm>
              <a:off x="11132333" y="1960140"/>
              <a:ext cx="6210541" cy="137155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872A1-3996-4090-A875-ED6DB1AA8B9B}"/>
                </a:ext>
              </a:extLst>
            </p:cNvPr>
            <p:cNvSpPr/>
            <p:nvPr/>
          </p:nvSpPr>
          <p:spPr>
            <a:xfrm>
              <a:off x="11132333" y="2161509"/>
              <a:ext cx="6075278" cy="986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High-level idea: </a:t>
              </a:r>
              <a:r>
                <a:rPr lang="en-US" sz="2400" dirty="0"/>
                <a:t>break the problem into three steps, and each can be transformed to the single </a:t>
              </a:r>
              <a:r>
                <a:rPr lang="en-US" sz="2400" dirty="0" err="1"/>
                <a:t>coflow</a:t>
              </a:r>
              <a:r>
                <a:rPr lang="en-US" sz="2400" dirty="0"/>
                <a:t> problems above.</a:t>
              </a:r>
              <a:endParaRPr lang="en-US" sz="2400" baseline="-250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4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3E6852-0DA9-447E-AD8B-91644A7C52B3}"/>
              </a:ext>
            </a:extLst>
          </p:cNvPr>
          <p:cNvGrpSpPr/>
          <p:nvPr/>
        </p:nvGrpSpPr>
        <p:grpSpPr>
          <a:xfrm>
            <a:off x="3773617" y="3429814"/>
            <a:ext cx="4386416" cy="2834609"/>
            <a:chOff x="3887917" y="3429814"/>
            <a:chExt cx="4386416" cy="28346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242833-CA4D-4BCB-BB1E-5E2629FEB60B}"/>
                </a:ext>
              </a:extLst>
            </p:cNvPr>
            <p:cNvSpPr txBox="1"/>
            <p:nvPr/>
          </p:nvSpPr>
          <p:spPr>
            <a:xfrm>
              <a:off x="4399709" y="3429814"/>
              <a:ext cx="3874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Step 2: </a:t>
              </a:r>
              <a:r>
                <a:rPr lang="en-US" sz="2400" dirty="0" err="1">
                  <a:latin typeface="Gill Sans MT" panose="020B0502020104020203" pitchFamily="34" charset="0"/>
                </a:rPr>
                <a:t>Coflow</a:t>
              </a:r>
              <a:r>
                <a:rPr lang="en-US" sz="2400" dirty="0">
                  <a:latin typeface="Gill Sans MT" panose="020B0502020104020203" pitchFamily="34" charset="0"/>
                </a:rPr>
                <a:t> Prioritization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98051F4A-C947-48C4-BE1F-6053754AD902}"/>
                </a:ext>
              </a:extLst>
            </p:cNvPr>
            <p:cNvSpPr/>
            <p:nvPr/>
          </p:nvSpPr>
          <p:spPr>
            <a:xfrm rot="16200000">
              <a:off x="5888051" y="5271609"/>
              <a:ext cx="666441" cy="579269"/>
            </a:xfrm>
            <a:prstGeom prst="rightArrow">
              <a:avLst>
                <a:gd name="adj1" fmla="val 40000"/>
                <a:gd name="adj2" fmla="val 4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3ED8022-6A39-4E01-8C9D-F620C0C92577}"/>
                </a:ext>
              </a:extLst>
            </p:cNvPr>
            <p:cNvSpPr/>
            <p:nvPr/>
          </p:nvSpPr>
          <p:spPr>
            <a:xfrm>
              <a:off x="3887917" y="4325928"/>
              <a:ext cx="772802" cy="549868"/>
            </a:xfrm>
            <a:prstGeom prst="rightArrow">
              <a:avLst>
                <a:gd name="adj1" fmla="val 40000"/>
                <a:gd name="adj2" fmla="val 4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8D8719-6ED8-4EA0-8B6C-4E1116BDC259}"/>
                </a:ext>
              </a:extLst>
            </p:cNvPr>
            <p:cNvSpPr/>
            <p:nvPr/>
          </p:nvSpPr>
          <p:spPr>
            <a:xfrm>
              <a:off x="4816711" y="5667999"/>
              <a:ext cx="2731880" cy="5964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Gill Sans Light"/>
                </a:rPr>
                <a:t>Coflow</a:t>
              </a:r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 Shaping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1C46A2-2959-4C4A-9E41-7121808AF3DB}"/>
                </a:ext>
              </a:extLst>
            </p:cNvPr>
            <p:cNvSpPr/>
            <p:nvPr/>
          </p:nvSpPr>
          <p:spPr>
            <a:xfrm>
              <a:off x="4760735" y="4023553"/>
              <a:ext cx="2787856" cy="1186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Determine the prioritization among </a:t>
              </a:r>
              <a:r>
                <a:rPr lang="en-US" sz="2000" i="1" dirty="0" err="1">
                  <a:solidFill>
                    <a:schemeClr val="tx1"/>
                  </a:solidFill>
                  <a:latin typeface="Gill Sans Light"/>
                </a:rPr>
                <a:t>coflows</a:t>
              </a:r>
              <a:endParaRPr lang="en-US" sz="2000" i="1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B000E-37D0-47B0-9C24-8D23D91A6F35}"/>
              </a:ext>
            </a:extLst>
          </p:cNvPr>
          <p:cNvSpPr txBox="1">
            <a:spLocks/>
          </p:cNvSpPr>
          <p:nvPr/>
        </p:nvSpPr>
        <p:spPr>
          <a:xfrm>
            <a:off x="1050224" y="16123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Gill Sans MT" panose="020B0502020104020203" pitchFamily="34" charset="0"/>
              </a:rPr>
              <a:t> How to perform efficient scheduling with reasonable complexity?</a:t>
            </a:r>
          </a:p>
          <a:p>
            <a:pPr marL="0" indent="0">
              <a:buNone/>
            </a:pPr>
            <a:r>
              <a:rPr lang="en-US" i="1" dirty="0">
                <a:latin typeface="Gill Sans Light"/>
              </a:rPr>
              <a:t>                              ------ Key: find a good way to decouple the problem.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AC719-C4B7-472B-903E-F045203C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24" y="2939059"/>
            <a:ext cx="10264854" cy="8050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Gill Sans MT" panose="020B0502020104020203" pitchFamily="34" charset="0"/>
              </a:rPr>
              <a:t>The Inter-</a:t>
            </a:r>
            <a:r>
              <a:rPr lang="en-US" sz="2400" b="1" dirty="0" err="1">
                <a:latin typeface="Gill Sans MT" panose="020B0502020104020203" pitchFamily="34" charset="0"/>
              </a:rPr>
              <a:t>Coflow</a:t>
            </a:r>
            <a:r>
              <a:rPr lang="en-US" sz="2400" b="1" dirty="0">
                <a:latin typeface="Gill Sans MT" panose="020B0502020104020203" pitchFamily="34" charset="0"/>
              </a:rPr>
              <a:t> Scheduling Framework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82AD6-AD8E-4684-AE32-B0194C607AF0}"/>
              </a:ext>
            </a:extLst>
          </p:cNvPr>
          <p:cNvGrpSpPr/>
          <p:nvPr/>
        </p:nvGrpSpPr>
        <p:grpSpPr>
          <a:xfrm>
            <a:off x="364552" y="3413083"/>
            <a:ext cx="4020879" cy="2851340"/>
            <a:chOff x="693172" y="3413083"/>
            <a:chExt cx="4020879" cy="28513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A1D922-3558-472B-A383-3D3B77B930D0}"/>
                </a:ext>
              </a:extLst>
            </p:cNvPr>
            <p:cNvSpPr txBox="1"/>
            <p:nvPr/>
          </p:nvSpPr>
          <p:spPr>
            <a:xfrm>
              <a:off x="693172" y="3413083"/>
              <a:ext cx="4020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Step 1: Circuit Configuration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0DBC107-7450-473D-BCFE-CD3FDAA9FAEB}"/>
                </a:ext>
              </a:extLst>
            </p:cNvPr>
            <p:cNvSpPr/>
            <p:nvPr/>
          </p:nvSpPr>
          <p:spPr>
            <a:xfrm rot="16200000">
              <a:off x="2232796" y="5292615"/>
              <a:ext cx="666441" cy="579269"/>
            </a:xfrm>
            <a:prstGeom prst="rightArrow">
              <a:avLst>
                <a:gd name="adj1" fmla="val 40000"/>
                <a:gd name="adj2" fmla="val 4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39F8DF-4141-41F5-A956-349D1A231A60}"/>
                </a:ext>
              </a:extLst>
            </p:cNvPr>
            <p:cNvSpPr/>
            <p:nvPr/>
          </p:nvSpPr>
          <p:spPr>
            <a:xfrm>
              <a:off x="1200077" y="4032666"/>
              <a:ext cx="2731880" cy="1186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F</a:t>
              </a:r>
              <a:r>
                <a:rPr lang="en-US" altLang="zh-CN" sz="2000" i="1" dirty="0">
                  <a:solidFill>
                    <a:schemeClr val="tx1"/>
                  </a:solidFill>
                  <a:latin typeface="Gill Sans Light"/>
                </a:rPr>
                <a:t>ind a good circuit configuration for the current time slot</a:t>
              </a:r>
              <a:endParaRPr lang="en-US" sz="2000" i="1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16412D-7A55-47B8-9D93-CF699ED3B3FA}"/>
                </a:ext>
              </a:extLst>
            </p:cNvPr>
            <p:cNvSpPr/>
            <p:nvPr/>
          </p:nvSpPr>
          <p:spPr>
            <a:xfrm>
              <a:off x="1200077" y="5667999"/>
              <a:ext cx="2731880" cy="5964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Joint Shaping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5A07BD-94D3-4184-87AB-1DF3AB98EA12}"/>
              </a:ext>
            </a:extLst>
          </p:cNvPr>
          <p:cNvGrpSpPr/>
          <p:nvPr/>
        </p:nvGrpSpPr>
        <p:grpSpPr>
          <a:xfrm>
            <a:off x="7547415" y="3431894"/>
            <a:ext cx="4337196" cy="2803952"/>
            <a:chOff x="7490263" y="3460470"/>
            <a:chExt cx="4337196" cy="280395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D337F9A-AF5D-47EE-8F4A-09F34DDC4683}"/>
                </a:ext>
              </a:extLst>
            </p:cNvPr>
            <p:cNvSpPr/>
            <p:nvPr/>
          </p:nvSpPr>
          <p:spPr>
            <a:xfrm>
              <a:off x="7490263" y="4341730"/>
              <a:ext cx="772800" cy="534066"/>
            </a:xfrm>
            <a:prstGeom prst="rightArrow">
              <a:avLst>
                <a:gd name="adj1" fmla="val 40000"/>
                <a:gd name="adj2" fmla="val 4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D2E396-7F18-4AB5-A73D-67A5A668913D}"/>
                </a:ext>
              </a:extLst>
            </p:cNvPr>
            <p:cNvSpPr/>
            <p:nvPr/>
          </p:nvSpPr>
          <p:spPr>
            <a:xfrm>
              <a:off x="8377369" y="4007750"/>
              <a:ext cx="2731880" cy="1186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Determine the rate </a:t>
              </a: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and routing schedule </a:t>
              </a:r>
            </a:p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for each </a:t>
              </a:r>
              <a:r>
                <a:rPr lang="en-US" sz="2000" i="1" dirty="0" err="1">
                  <a:solidFill>
                    <a:schemeClr val="tx1"/>
                  </a:solidFill>
                  <a:latin typeface="Gill Sans Light"/>
                </a:rPr>
                <a:t>coflow</a:t>
              </a:r>
              <a:endParaRPr lang="en-US" sz="2000" i="1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855280-7845-4D17-85B2-E61D7E735A88}"/>
                </a:ext>
              </a:extLst>
            </p:cNvPr>
            <p:cNvSpPr txBox="1"/>
            <p:nvPr/>
          </p:nvSpPr>
          <p:spPr>
            <a:xfrm>
              <a:off x="7806580" y="3460470"/>
              <a:ext cx="40208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Step 3: Rate/routing allocation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B15890A-54DD-4F0C-ADCB-F6E64C641DD3}"/>
                </a:ext>
              </a:extLst>
            </p:cNvPr>
            <p:cNvSpPr/>
            <p:nvPr/>
          </p:nvSpPr>
          <p:spPr>
            <a:xfrm rot="16200000">
              <a:off x="9411290" y="5271610"/>
              <a:ext cx="666441" cy="579269"/>
            </a:xfrm>
            <a:prstGeom prst="rightArrow">
              <a:avLst>
                <a:gd name="adj1" fmla="val 40000"/>
                <a:gd name="adj2" fmla="val 4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B3E4E4-FE95-4BB3-AB66-5692BBD891CB}"/>
                </a:ext>
              </a:extLst>
            </p:cNvPr>
            <p:cNvSpPr/>
            <p:nvPr/>
          </p:nvSpPr>
          <p:spPr>
            <a:xfrm>
              <a:off x="8377368" y="5667998"/>
              <a:ext cx="2731880" cy="5964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Gill Sans Light"/>
                </a:rPr>
                <a:t>Coflow</a:t>
              </a:r>
              <a:r>
                <a:rPr lang="en-US" sz="2000" i="1" dirty="0">
                  <a:solidFill>
                    <a:schemeClr val="tx1"/>
                  </a:solidFill>
                  <a:latin typeface="Gill Sans Light"/>
                </a:rPr>
                <a:t> Shaping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F355F08-C16F-4B3A-AA0C-24227056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18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The General Case with Multiple </a:t>
            </a:r>
            <a:r>
              <a:rPr lang="en-US" dirty="0" err="1">
                <a:latin typeface="Gill Sans MT" panose="020B0502020104020203" pitchFamily="34" charset="0"/>
              </a:rPr>
              <a:t>Coflows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5E1A-21F6-4CD0-988F-740BAB1B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7525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Gill Sans Light"/>
              </a:rPr>
              <a:t> </a:t>
            </a:r>
            <a:r>
              <a:rPr lang="en-US" sz="3200" i="1" dirty="0">
                <a:latin typeface="Gill Sans MT" panose="020B0502020104020203" pitchFamily="34" charset="0"/>
              </a:rPr>
              <a:t>Application-aware network scheduling over the</a:t>
            </a:r>
            <a:r>
              <a:rPr lang="zh-CN" altLang="en-US" sz="3200" i="1" dirty="0">
                <a:latin typeface="Gill Sans MT" panose="020B0502020104020203" pitchFamily="34" charset="0"/>
              </a:rPr>
              <a:t> </a:t>
            </a:r>
            <a:r>
              <a:rPr lang="en-US" altLang="zh-CN" sz="3200" i="1" dirty="0">
                <a:latin typeface="Gill Sans MT" panose="020B0502020104020203" pitchFamily="34" charset="0"/>
              </a:rPr>
              <a:t>latest</a:t>
            </a:r>
            <a:r>
              <a:rPr lang="en-US" sz="3200" i="1" dirty="0">
                <a:latin typeface="Gill Sans MT" panose="020B0502020104020203" pitchFamily="34" charset="0"/>
              </a:rPr>
              <a:t> optical DC architecture </a:t>
            </a:r>
            <a:r>
              <a:rPr lang="en-US" sz="3200" i="1" dirty="0">
                <a:latin typeface="Gill Sans Light"/>
              </a:rPr>
              <a:t>is an important and challenging problem which has previously received little attention.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i="1" dirty="0">
              <a:latin typeface="Gill Sans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Gill Sans Light"/>
              </a:rPr>
              <a:t> </a:t>
            </a:r>
            <a:r>
              <a:rPr lang="en-US" sz="3200" i="1" dirty="0">
                <a:latin typeface="Gill Sans MT" panose="020B0502020104020203" pitchFamily="34" charset="0"/>
              </a:rPr>
              <a:t>Unveil the power of joint shaping: </a:t>
            </a:r>
            <a:r>
              <a:rPr lang="en-US" sz="3200" i="1" dirty="0">
                <a:latin typeface="Gill Sans Light"/>
              </a:rPr>
              <a:t>efficient scheduling should be a “Pas de deux” – a joint shaping of not only the underlying circuit, but also the application’s traffic demand.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i="1" dirty="0">
              <a:latin typeface="Gill Sans Ligh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Gill Sans Light"/>
              </a:rPr>
              <a:t> </a:t>
            </a:r>
            <a:r>
              <a:rPr lang="en-US" sz="3200" i="1" dirty="0">
                <a:latin typeface="Gill Sans MT" panose="020B0502020104020203" pitchFamily="34" charset="0"/>
              </a:rPr>
              <a:t>A scheduling framework: </a:t>
            </a:r>
            <a:r>
              <a:rPr lang="en-US" sz="3200" i="1" dirty="0">
                <a:latin typeface="Gill Sans Light"/>
              </a:rPr>
              <a:t>an efficient decoupling of circuit configuration, </a:t>
            </a:r>
            <a:r>
              <a:rPr lang="en-US" sz="3200" i="1" dirty="0" err="1">
                <a:latin typeface="Gill Sans Light"/>
              </a:rPr>
              <a:t>coflow</a:t>
            </a:r>
            <a:r>
              <a:rPr lang="en-US" sz="3200" i="1" dirty="0">
                <a:latin typeface="Gill Sans Light"/>
              </a:rPr>
              <a:t> prioritization, and routing/rate allocation.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15FC46-9E8D-43E7-A9DB-50BD0084429E}"/>
              </a:ext>
            </a:extLst>
          </p:cNvPr>
          <p:cNvSpPr txBox="1">
            <a:spLocks/>
          </p:cNvSpPr>
          <p:nvPr/>
        </p:nvSpPr>
        <p:spPr>
          <a:xfrm>
            <a:off x="838200" y="246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Takeaways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8CAD4BF-5B04-4E03-9BDC-3623AB000DF5}"/>
              </a:ext>
            </a:extLst>
          </p:cNvPr>
          <p:cNvSpPr txBox="1">
            <a:spLocks/>
          </p:cNvSpPr>
          <p:nvPr/>
        </p:nvSpPr>
        <p:spPr>
          <a:xfrm>
            <a:off x="1259305" y="21691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Gill Sans MT" panose="020B05020201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636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748-0D84-47B0-BCBC-32D6398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What is this paper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6797-7C4E-4E4B-98F3-1F209426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47" y="1879914"/>
            <a:ext cx="10661374" cy="4119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ill Sans MT" panose="020B0502020104020203" pitchFamily="34" charset="0"/>
              </a:rPr>
              <a:t>  Optical architecture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ill Sans MT" panose="020B0502020104020203" pitchFamily="34" charset="0"/>
              </a:rPr>
              <a:t>A continuing research effort towards novel reconfigurable optical datacenter designs with lower cost, better scalability, …</a:t>
            </a:r>
          </a:p>
          <a:p>
            <a:pPr marL="457200" lvl="1" indent="0">
              <a:buNone/>
            </a:pPr>
            <a:endParaRPr lang="en-US" dirty="0">
              <a:latin typeface="Gill Sans Light"/>
            </a:endParaRPr>
          </a:p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C7CD1F-63AE-4D80-87D6-E4DAB4ADEB7A}"/>
              </a:ext>
            </a:extLst>
          </p:cNvPr>
          <p:cNvGrpSpPr/>
          <p:nvPr/>
        </p:nvGrpSpPr>
        <p:grpSpPr>
          <a:xfrm>
            <a:off x="1402018" y="3498790"/>
            <a:ext cx="9882573" cy="621673"/>
            <a:chOff x="769978" y="3314838"/>
            <a:chExt cx="10804689" cy="621673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8277D52-E82D-424D-A8E3-AC8575B6D5A2}"/>
                </a:ext>
              </a:extLst>
            </p:cNvPr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D33F52-ACA7-43A7-9EB1-104D7D896B36}"/>
                </a:ext>
              </a:extLst>
            </p:cNvPr>
            <p:cNvSpPr/>
            <p:nvPr/>
          </p:nvSpPr>
          <p:spPr>
            <a:xfrm>
              <a:off x="5321910" y="3320061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E2E4FB-21F5-4EEE-BF6F-3FA0F2E914F3}"/>
                </a:ext>
              </a:extLst>
            </p:cNvPr>
            <p:cNvSpPr/>
            <p:nvPr/>
          </p:nvSpPr>
          <p:spPr>
            <a:xfrm>
              <a:off x="9098818" y="3337091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06F58C7-24D6-4DC5-AEB9-BCE83BD5394D}"/>
                </a:ext>
              </a:extLst>
            </p:cNvPr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A92147-227C-4014-84CC-91C65D2B30A5}"/>
                </a:ext>
              </a:extLst>
            </p:cNvPr>
            <p:cNvSpPr txBox="1"/>
            <p:nvPr/>
          </p:nvSpPr>
          <p:spPr>
            <a:xfrm>
              <a:off x="8773417" y="3474846"/>
              <a:ext cx="762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/>
                  <a:cs typeface="Gill Sans"/>
                </a:rPr>
                <a:t>2016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990FE7-E8F9-4312-AD83-25DAAD6B5434}"/>
                </a:ext>
              </a:extLst>
            </p:cNvPr>
            <p:cNvSpPr txBox="1"/>
            <p:nvPr/>
          </p:nvSpPr>
          <p:spPr>
            <a:xfrm>
              <a:off x="10347305" y="3446180"/>
              <a:ext cx="762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/>
                  <a:cs typeface="Gill Sans"/>
                </a:rPr>
                <a:t>2017</a:t>
              </a:r>
              <a:endParaRPr lang="en-US" dirty="0">
                <a:latin typeface="Gill Sans Light"/>
                <a:cs typeface="Gill San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485928-392C-480F-B4D4-23A12F9E0675}"/>
                </a:ext>
              </a:extLst>
            </p:cNvPr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4AB1F6-9ADF-460A-A4D5-2256B3AF5F39}"/>
                </a:ext>
              </a:extLst>
            </p:cNvPr>
            <p:cNvSpPr txBox="1"/>
            <p:nvPr/>
          </p:nvSpPr>
          <p:spPr>
            <a:xfrm>
              <a:off x="1100094" y="3474846"/>
              <a:ext cx="1100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ill Sans Light"/>
                  <a:cs typeface="Gill Sans"/>
                </a:rPr>
                <a:t>2010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9419BA-DC8C-4056-A222-903C8632DF6D}"/>
                </a:ext>
              </a:extLst>
            </p:cNvPr>
            <p:cNvSpPr/>
            <p:nvPr/>
          </p:nvSpPr>
          <p:spPr>
            <a:xfrm>
              <a:off x="3707780" y="3314838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277A40-E37A-4B35-9223-80F375FAEB38}"/>
              </a:ext>
            </a:extLst>
          </p:cNvPr>
          <p:cNvGrpSpPr/>
          <p:nvPr/>
        </p:nvGrpSpPr>
        <p:grpSpPr>
          <a:xfrm>
            <a:off x="0" y="4215062"/>
            <a:ext cx="12192001" cy="2646485"/>
            <a:chOff x="6436802" y="3329230"/>
            <a:chExt cx="4885927" cy="5493930"/>
          </a:xfr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65E80C0-23A5-48F0-9AE3-516D9E62AC9C}"/>
                </a:ext>
              </a:extLst>
            </p:cNvPr>
            <p:cNvSpPr/>
            <p:nvPr/>
          </p:nvSpPr>
          <p:spPr>
            <a:xfrm>
              <a:off x="6436802" y="3329230"/>
              <a:ext cx="4885927" cy="5493930"/>
            </a:xfrm>
            <a:prstGeom prst="roundRect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latin typeface="Gill Sans MT" panose="020B050202010402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E6840D-6498-445B-88DC-F9441CA772CE}"/>
                </a:ext>
              </a:extLst>
            </p:cNvPr>
            <p:cNvSpPr/>
            <p:nvPr/>
          </p:nvSpPr>
          <p:spPr>
            <a:xfrm>
              <a:off x="6444768" y="4054449"/>
              <a:ext cx="4787677" cy="376965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914400" lvl="1" indent="-457200">
                <a:buFont typeface="Wingdings" panose="05000000000000000000" pitchFamily="2" charset="2"/>
                <a:buChar char="q"/>
              </a:pPr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 Network scheduling over the optical architecture</a:t>
              </a:r>
              <a:endParaRPr lang="en-US" sz="2800" i="1" u="sng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How will the extra constraints of the optical fabric affect the </a:t>
              </a:r>
              <a:r>
                <a:rPr lang="en-US" sz="2800" i="1" u="sng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end-to-end application performance </a:t>
              </a:r>
              <a:r>
                <a:rPr lang="en-US" sz="2800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(e.g., Spark, Hadoop applications)?</a:t>
              </a:r>
              <a:endParaRPr lang="en-US" sz="2800" i="1" u="sng" dirty="0">
                <a:solidFill>
                  <a:schemeClr val="bg1"/>
                </a:solidFill>
                <a:latin typeface="Gill Sans MT" panose="020B0502020104020203" pitchFamily="34" charset="0"/>
              </a:endParaRP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Will the </a:t>
              </a:r>
              <a:r>
                <a:rPr lang="en-US" sz="2800" i="1" u="sng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evolving optical architecture </a:t>
              </a:r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make a difference?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FFE3A4E-F5B5-4DFE-BF7F-207EBBA4F5BB}"/>
              </a:ext>
            </a:extLst>
          </p:cNvPr>
          <p:cNvSpPr txBox="1"/>
          <p:nvPr/>
        </p:nvSpPr>
        <p:spPr>
          <a:xfrm>
            <a:off x="2112670" y="3063798"/>
            <a:ext cx="1444749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>
                <a:latin typeface="Gill Sans Light"/>
              </a:rPr>
              <a:t>C-Through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A5FA8A-EFD0-445F-9CBC-1EFD6391591C}"/>
              </a:ext>
            </a:extLst>
          </p:cNvPr>
          <p:cNvSpPr txBox="1"/>
          <p:nvPr/>
        </p:nvSpPr>
        <p:spPr>
          <a:xfrm>
            <a:off x="3710568" y="3661475"/>
            <a:ext cx="100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/>
                <a:cs typeface="Gill Sans"/>
              </a:rPr>
              <a:t>2012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5CE91D-0A2C-4D42-95B9-42EF7D0A7871}"/>
              </a:ext>
            </a:extLst>
          </p:cNvPr>
          <p:cNvSpPr txBox="1"/>
          <p:nvPr/>
        </p:nvSpPr>
        <p:spPr>
          <a:xfrm>
            <a:off x="5244862" y="3659589"/>
            <a:ext cx="100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/>
                <a:cs typeface="Gill Sans"/>
              </a:rPr>
              <a:t>2013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84E5BB-DD66-4B7C-A3E5-2B373F3F045D}"/>
              </a:ext>
            </a:extLst>
          </p:cNvPr>
          <p:cNvSpPr txBox="1"/>
          <p:nvPr/>
        </p:nvSpPr>
        <p:spPr>
          <a:xfrm>
            <a:off x="874090" y="3070132"/>
            <a:ext cx="1129295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>
                <a:latin typeface="Gill Sans Light"/>
              </a:rPr>
              <a:t>Helios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4C1FDA-8313-49E7-944A-AE6A011F3D3C}"/>
              </a:ext>
            </a:extLst>
          </p:cNvPr>
          <p:cNvSpPr txBox="1"/>
          <p:nvPr/>
        </p:nvSpPr>
        <p:spPr>
          <a:xfrm>
            <a:off x="3682427" y="3060013"/>
            <a:ext cx="928837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>
                <a:latin typeface="Gill Sans Light"/>
              </a:rPr>
              <a:t>OSA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DE640A-4617-4B19-895A-41A0E3780257}"/>
              </a:ext>
            </a:extLst>
          </p:cNvPr>
          <p:cNvSpPr txBox="1"/>
          <p:nvPr/>
        </p:nvSpPr>
        <p:spPr>
          <a:xfrm>
            <a:off x="4710873" y="3058457"/>
            <a:ext cx="1007412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 err="1">
                <a:latin typeface="Gill Sans Light"/>
              </a:rPr>
              <a:t>Mordia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02F6CD-B27D-4BEF-AD6D-94EA35B5977D}"/>
              </a:ext>
            </a:extLst>
          </p:cNvPr>
          <p:cNvSpPr txBox="1"/>
          <p:nvPr/>
        </p:nvSpPr>
        <p:spPr>
          <a:xfrm>
            <a:off x="5791516" y="3060723"/>
            <a:ext cx="1244811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 err="1">
                <a:latin typeface="Gill Sans Light"/>
              </a:rPr>
              <a:t>ReacToR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7D548-45F3-478A-B5EB-3396783F165A}"/>
              </a:ext>
            </a:extLst>
          </p:cNvPr>
          <p:cNvSpPr txBox="1"/>
          <p:nvPr/>
        </p:nvSpPr>
        <p:spPr>
          <a:xfrm>
            <a:off x="7894632" y="3051098"/>
            <a:ext cx="1504101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 err="1">
                <a:latin typeface="Gill Sans Light"/>
              </a:rPr>
              <a:t>ProjecToR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84A33B-11DC-42E8-B28A-ACAFF88C237A}"/>
              </a:ext>
            </a:extLst>
          </p:cNvPr>
          <p:cNvSpPr txBox="1"/>
          <p:nvPr/>
        </p:nvSpPr>
        <p:spPr>
          <a:xfrm>
            <a:off x="9525527" y="3046198"/>
            <a:ext cx="1623303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 err="1">
                <a:latin typeface="Gill Sans Light"/>
              </a:rPr>
              <a:t>MegaSwitch</a:t>
            </a:r>
            <a:endParaRPr lang="en-US" sz="2200" dirty="0">
              <a:latin typeface="Gill Sans Light"/>
              <a:cs typeface="Gill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2508A5-F31F-4C4D-9C76-6F2B406DA8B1}"/>
              </a:ext>
            </a:extLst>
          </p:cNvPr>
          <p:cNvGrpSpPr/>
          <p:nvPr/>
        </p:nvGrpSpPr>
        <p:grpSpPr>
          <a:xfrm>
            <a:off x="-166081" y="1511022"/>
            <a:ext cx="12505193" cy="5342058"/>
            <a:chOff x="-7561359" y="624536"/>
            <a:chExt cx="11826371" cy="3653484"/>
          </a:xfrm>
          <a:solidFill>
            <a:schemeClr val="bg1">
              <a:alpha val="79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D8133A-B42D-4C5B-80D5-5B877F38B752}"/>
                </a:ext>
              </a:extLst>
            </p:cNvPr>
            <p:cNvSpPr/>
            <p:nvPr/>
          </p:nvSpPr>
          <p:spPr>
            <a:xfrm>
              <a:off x="-7561359" y="624536"/>
              <a:ext cx="11826371" cy="3653484"/>
            </a:xfrm>
            <a:prstGeom prst="roundRect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i="1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45083F-6957-45AD-8BAB-FFAB4BD1E471}"/>
                </a:ext>
              </a:extLst>
            </p:cNvPr>
            <p:cNvSpPr/>
            <p:nvPr/>
          </p:nvSpPr>
          <p:spPr>
            <a:xfrm>
              <a:off x="-7286870" y="1146375"/>
              <a:ext cx="11295416" cy="2184060"/>
            </a:xfrm>
            <a:prstGeom prst="roundRect">
              <a:avLst/>
            </a:prstGeom>
            <a:solidFill>
              <a:srgbClr val="C00000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How to perform network scheduling for these </a:t>
              </a:r>
              <a:r>
                <a:rPr lang="en-US" sz="4000" i="1" u="sng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data-parallel applications </a:t>
              </a:r>
              <a:r>
                <a:rPr lang="en-US" sz="4000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over the </a:t>
              </a:r>
              <a:r>
                <a:rPr lang="en-US" sz="4000" i="1" u="sng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state-of-the-art optical architectures</a:t>
              </a:r>
              <a:r>
                <a:rPr lang="en-US" sz="4000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?</a:t>
              </a:r>
            </a:p>
            <a:p>
              <a:pPr algn="ctr"/>
              <a:r>
                <a:rPr lang="en-US" sz="4000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---- Three New Challenges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9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F6C5B90-D8FA-41CF-9D39-DBBD7A2ACED0}"/>
              </a:ext>
            </a:extLst>
          </p:cNvPr>
          <p:cNvSpPr/>
          <p:nvPr/>
        </p:nvSpPr>
        <p:spPr>
          <a:xfrm>
            <a:off x="715679" y="3653758"/>
            <a:ext cx="52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traffic demand 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</a:t>
            </a:r>
            <a:endParaRPr lang="en-US" sz="2400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339E0-A06A-4AE1-8F64-8F86EB59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Challenge 1:  Application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99630-339E-4F1A-B66D-3B26E8940313}"/>
              </a:ext>
            </a:extLst>
          </p:cNvPr>
          <p:cNvSpPr txBox="1"/>
          <p:nvPr/>
        </p:nvSpPr>
        <p:spPr>
          <a:xfrm>
            <a:off x="2009745" y="1522431"/>
            <a:ext cx="105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</a:rPr>
              <a:t>Dst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26508C6-B657-41DD-8A12-6C13AF3ED3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8253" y="2031860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8F586C7-1413-49F7-B533-551D952A11CB}"/>
              </a:ext>
            </a:extLst>
          </p:cNvPr>
          <p:cNvSpPr txBox="1"/>
          <p:nvPr/>
        </p:nvSpPr>
        <p:spPr>
          <a:xfrm>
            <a:off x="592465" y="2627504"/>
            <a:ext cx="105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</a:rPr>
              <a:t>Src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541DF04-53D8-47EB-95C4-DA6EAD778DCD}"/>
              </a:ext>
            </a:extLst>
          </p:cNvPr>
          <p:cNvSpPr/>
          <p:nvPr/>
        </p:nvSpPr>
        <p:spPr>
          <a:xfrm>
            <a:off x="3097074" y="4757449"/>
            <a:ext cx="281822" cy="281844"/>
          </a:xfrm>
          <a:prstGeom prst="ellipse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Helvetica" panose="020B06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076D30-4F48-4179-9270-5DA6452B06B8}"/>
              </a:ext>
            </a:extLst>
          </p:cNvPr>
          <p:cNvSpPr/>
          <p:nvPr/>
        </p:nvSpPr>
        <p:spPr>
          <a:xfrm>
            <a:off x="4073980" y="4757449"/>
            <a:ext cx="281822" cy="281844"/>
          </a:xfrm>
          <a:prstGeom prst="ellipse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Helvetica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68D728-8ADC-41E4-B592-4BA68BF44834}"/>
              </a:ext>
            </a:extLst>
          </p:cNvPr>
          <p:cNvGrpSpPr/>
          <p:nvPr/>
        </p:nvGrpSpPr>
        <p:grpSpPr>
          <a:xfrm>
            <a:off x="2709672" y="4898371"/>
            <a:ext cx="2013198" cy="1309847"/>
            <a:chOff x="8426111" y="3585302"/>
            <a:chExt cx="2013198" cy="130984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D0DFCE-B876-463B-A21C-E488D35A0962}"/>
                </a:ext>
              </a:extLst>
            </p:cNvPr>
            <p:cNvCxnSpPr>
              <a:stCxn id="116" idx="0"/>
              <a:endCxn id="78" idx="2"/>
            </p:cNvCxnSpPr>
            <p:nvPr/>
          </p:nvCxnSpPr>
          <p:spPr>
            <a:xfrm flipV="1">
              <a:off x="8426111" y="3585302"/>
              <a:ext cx="1364308" cy="1309847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85D6CD-FF28-46D9-B29F-3B88D509231B}"/>
                </a:ext>
              </a:extLst>
            </p:cNvPr>
            <p:cNvCxnSpPr>
              <a:stCxn id="117" idx="0"/>
              <a:endCxn id="78" idx="3"/>
            </p:cNvCxnSpPr>
            <p:nvPr/>
          </p:nvCxnSpPr>
          <p:spPr>
            <a:xfrm flipV="1">
              <a:off x="8930959" y="3684949"/>
              <a:ext cx="900732" cy="121020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3DE40C1-DF6D-45B2-86F8-9059F590D446}"/>
                </a:ext>
              </a:extLst>
            </p:cNvPr>
            <p:cNvCxnSpPr>
              <a:stCxn id="118" idx="0"/>
              <a:endCxn id="78" idx="4"/>
            </p:cNvCxnSpPr>
            <p:nvPr/>
          </p:nvCxnSpPr>
          <p:spPr>
            <a:xfrm flipV="1">
              <a:off x="9435808" y="3726224"/>
              <a:ext cx="495522" cy="1168925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2A9FC7C-5458-4EAE-970E-0BEA49D8BE81}"/>
                </a:ext>
              </a:extLst>
            </p:cNvPr>
            <p:cNvCxnSpPr>
              <a:stCxn id="120" idx="0"/>
              <a:endCxn id="78" idx="6"/>
            </p:cNvCxnSpPr>
            <p:nvPr/>
          </p:nvCxnSpPr>
          <p:spPr>
            <a:xfrm flipH="1" flipV="1">
              <a:off x="10072241" y="3585302"/>
              <a:ext cx="367068" cy="1309847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1B8E85D-2061-4675-9083-6252ED88728C}"/>
                </a:ext>
              </a:extLst>
            </p:cNvPr>
            <p:cNvCxnSpPr>
              <a:stCxn id="119" idx="0"/>
              <a:endCxn id="78" idx="5"/>
            </p:cNvCxnSpPr>
            <p:nvPr/>
          </p:nvCxnSpPr>
          <p:spPr>
            <a:xfrm flipV="1">
              <a:off x="9942533" y="3684949"/>
              <a:ext cx="88436" cy="121020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A344AE-744B-4D55-88BF-74362D3F1FA3}"/>
              </a:ext>
            </a:extLst>
          </p:cNvPr>
          <p:cNvGrpSpPr/>
          <p:nvPr/>
        </p:nvGrpSpPr>
        <p:grpSpPr>
          <a:xfrm>
            <a:off x="2709672" y="4898371"/>
            <a:ext cx="2013198" cy="1309847"/>
            <a:chOff x="8426111" y="3585302"/>
            <a:chExt cx="2013198" cy="1309847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4F1F116-5A5F-4F35-9F35-9B6A6F64A878}"/>
                </a:ext>
              </a:extLst>
            </p:cNvPr>
            <p:cNvCxnSpPr>
              <a:stCxn id="116" idx="0"/>
              <a:endCxn id="73" idx="2"/>
            </p:cNvCxnSpPr>
            <p:nvPr/>
          </p:nvCxnSpPr>
          <p:spPr>
            <a:xfrm flipV="1">
              <a:off x="8426111" y="3585302"/>
              <a:ext cx="387402" cy="1309847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F2FD77C-D1B7-4E89-BD76-F0DCB36AC41F}"/>
                </a:ext>
              </a:extLst>
            </p:cNvPr>
            <p:cNvCxnSpPr>
              <a:stCxn id="117" idx="0"/>
              <a:endCxn id="73" idx="3"/>
            </p:cNvCxnSpPr>
            <p:nvPr/>
          </p:nvCxnSpPr>
          <p:spPr>
            <a:xfrm flipH="1" flipV="1">
              <a:off x="8854785" y="3684949"/>
              <a:ext cx="76174" cy="121020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7E3D30C-C36D-447F-A07B-A2237079EC0F}"/>
                </a:ext>
              </a:extLst>
            </p:cNvPr>
            <p:cNvCxnSpPr>
              <a:stCxn id="118" idx="0"/>
              <a:endCxn id="73" idx="4"/>
            </p:cNvCxnSpPr>
            <p:nvPr/>
          </p:nvCxnSpPr>
          <p:spPr>
            <a:xfrm flipH="1" flipV="1">
              <a:off x="8954424" y="3726224"/>
              <a:ext cx="481384" cy="1168925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57DECF5-12DD-4D96-AFA9-AD9FACF61D69}"/>
                </a:ext>
              </a:extLst>
            </p:cNvPr>
            <p:cNvCxnSpPr>
              <a:stCxn id="119" idx="0"/>
              <a:endCxn id="73" idx="5"/>
            </p:cNvCxnSpPr>
            <p:nvPr/>
          </p:nvCxnSpPr>
          <p:spPr>
            <a:xfrm flipH="1" flipV="1">
              <a:off x="9054063" y="3684949"/>
              <a:ext cx="888470" cy="1210200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E3B0DDD-128F-4EBF-A5BA-8ED87A943844}"/>
                </a:ext>
              </a:extLst>
            </p:cNvPr>
            <p:cNvCxnSpPr>
              <a:stCxn id="120" idx="0"/>
              <a:endCxn id="73" idx="6"/>
            </p:cNvCxnSpPr>
            <p:nvPr/>
          </p:nvCxnSpPr>
          <p:spPr>
            <a:xfrm flipH="1" flipV="1">
              <a:off x="9095335" y="3585302"/>
              <a:ext cx="1343974" cy="1309847"/>
            </a:xfrm>
            <a:prstGeom prst="straightConnector1">
              <a:avLst/>
            </a:prstGeom>
            <a:ln w="28575" cmpd="sng">
              <a:solidFill>
                <a:srgbClr val="C00000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C15A669-35EF-4636-A675-6ADDE28F6374}"/>
              </a:ext>
            </a:extLst>
          </p:cNvPr>
          <p:cNvGrpSpPr/>
          <p:nvPr/>
        </p:nvGrpSpPr>
        <p:grpSpPr>
          <a:xfrm>
            <a:off x="2568761" y="6208218"/>
            <a:ext cx="2295020" cy="281844"/>
            <a:chOff x="8285200" y="5324576"/>
            <a:chExt cx="2295020" cy="28184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D939AEB-7EF7-4F0F-8FB2-DFE85E19D738}"/>
                </a:ext>
              </a:extLst>
            </p:cNvPr>
            <p:cNvSpPr/>
            <p:nvPr/>
          </p:nvSpPr>
          <p:spPr>
            <a:xfrm>
              <a:off x="8285200" y="5324576"/>
              <a:ext cx="281822" cy="281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Helvetica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E825A0-7693-4989-AF8C-7817CA86389F}"/>
                </a:ext>
              </a:extLst>
            </p:cNvPr>
            <p:cNvSpPr/>
            <p:nvPr/>
          </p:nvSpPr>
          <p:spPr>
            <a:xfrm>
              <a:off x="8790048" y="5324576"/>
              <a:ext cx="281822" cy="281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Helvetica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874E33E-9797-40CF-9008-FED34E6ECD40}"/>
                </a:ext>
              </a:extLst>
            </p:cNvPr>
            <p:cNvSpPr/>
            <p:nvPr/>
          </p:nvSpPr>
          <p:spPr>
            <a:xfrm>
              <a:off x="9294897" y="5324576"/>
              <a:ext cx="281822" cy="281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Helvetica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E3072A2-522E-4A52-A908-6BFD071356B4}"/>
                </a:ext>
              </a:extLst>
            </p:cNvPr>
            <p:cNvSpPr/>
            <p:nvPr/>
          </p:nvSpPr>
          <p:spPr>
            <a:xfrm>
              <a:off x="9801622" y="5324576"/>
              <a:ext cx="281822" cy="281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Helvetica" panose="020B0604020202020204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BD8C62C-9E7C-4EEF-B647-9FEECB62A38A}"/>
                </a:ext>
              </a:extLst>
            </p:cNvPr>
            <p:cNvSpPr/>
            <p:nvPr/>
          </p:nvSpPr>
          <p:spPr>
            <a:xfrm>
              <a:off x="10298398" y="5324576"/>
              <a:ext cx="281822" cy="2818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Helvetica" panose="020B0604020202020204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F39EA699-A481-465E-8616-C1F78E49C283}"/>
              </a:ext>
            </a:extLst>
          </p:cNvPr>
          <p:cNvSpPr txBox="1"/>
          <p:nvPr/>
        </p:nvSpPr>
        <p:spPr>
          <a:xfrm>
            <a:off x="1017089" y="6113073"/>
            <a:ext cx="121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  <a:cs typeface="Helvetica" panose="020B0604020202020204" pitchFamily="34" charset="0"/>
              </a:rPr>
              <a:t>Map Stage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509B31-FED4-4B55-B08D-BF294E8C84AC}"/>
              </a:ext>
            </a:extLst>
          </p:cNvPr>
          <p:cNvSpPr txBox="1"/>
          <p:nvPr/>
        </p:nvSpPr>
        <p:spPr>
          <a:xfrm>
            <a:off x="1199961" y="5387325"/>
            <a:ext cx="8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Gill Sans Light"/>
                <a:cs typeface="Helvetica" panose="020B0604020202020204" pitchFamily="34" charset="0"/>
              </a:rPr>
              <a:t>Shuffle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411D361-A3C2-4F99-B064-00261CEB95EA}"/>
              </a:ext>
            </a:extLst>
          </p:cNvPr>
          <p:cNvSpPr txBox="1"/>
          <p:nvPr/>
        </p:nvSpPr>
        <p:spPr>
          <a:xfrm>
            <a:off x="866408" y="4711964"/>
            <a:ext cx="151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  <a:cs typeface="Helvetica" panose="020B0604020202020204" pitchFamily="34" charset="0"/>
              </a:rPr>
              <a:t>Reduce Stage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92FDA3C-2B1B-40EE-807E-894082E2DAA5}"/>
              </a:ext>
            </a:extLst>
          </p:cNvPr>
          <p:cNvSpPr/>
          <p:nvPr/>
        </p:nvSpPr>
        <p:spPr>
          <a:xfrm>
            <a:off x="5497463" y="4414389"/>
            <a:ext cx="56705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Gill Sans Light"/>
                <a:cs typeface="Helvetica" panose="020B0604020202020204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  <a:cs typeface="Helvetica" panose="020B0604020202020204" pitchFamily="34" charset="0"/>
              </a:rPr>
              <a:t>Coflow</a:t>
            </a:r>
            <a:r>
              <a:rPr lang="en-US" sz="2400" b="1" dirty="0">
                <a:latin typeface="Gill Sans MT" panose="020B0502020104020203" pitchFamily="34" charset="0"/>
                <a:cs typeface="Helvetica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ill Sans Light"/>
                <a:cs typeface="Helvetica" panose="020B0604020202020204" pitchFamily="34" charset="0"/>
              </a:rPr>
              <a:t>A collection of parallel flows sharing a common application-level goal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ill Sans Light"/>
                <a:cs typeface="Helvetica" panose="020B0604020202020204" pitchFamily="34" charset="0"/>
              </a:rPr>
              <a:t>Completion time of a </a:t>
            </a:r>
            <a:r>
              <a:rPr lang="en-US" sz="2000" dirty="0" err="1">
                <a:latin typeface="Gill Sans Light"/>
                <a:cs typeface="Helvetica" panose="020B0604020202020204" pitchFamily="34" charset="0"/>
              </a:rPr>
              <a:t>coflow</a:t>
            </a:r>
            <a:r>
              <a:rPr lang="en-US" sz="2000" dirty="0">
                <a:latin typeface="Gill Sans Light"/>
                <a:cs typeface="Helvetica" panose="020B0604020202020204" pitchFamily="34" charset="0"/>
              </a:rPr>
              <a:t> depends on the last flow to complete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Gill Sans Light"/>
                <a:cs typeface="Helvetica" panose="020B0604020202020204" pitchFamily="34" charset="0"/>
              </a:rPr>
              <a:t>Minimizing </a:t>
            </a:r>
            <a:r>
              <a:rPr lang="en-US" sz="2000" dirty="0" err="1">
                <a:latin typeface="Gill Sans Light"/>
                <a:cs typeface="Helvetica" panose="020B0604020202020204" pitchFamily="34" charset="0"/>
              </a:rPr>
              <a:t>coflow</a:t>
            </a:r>
            <a:r>
              <a:rPr lang="en-US" sz="2000" dirty="0">
                <a:latin typeface="Gill Sans Light"/>
                <a:cs typeface="Helvetica" panose="020B0604020202020204" pitchFamily="34" charset="0"/>
              </a:rPr>
              <a:t> completion time effectively minimizes job completion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38427-075F-4572-9CC7-461DB0FEA266}"/>
              </a:ext>
            </a:extLst>
          </p:cNvPr>
          <p:cNvGrpSpPr/>
          <p:nvPr/>
        </p:nvGrpSpPr>
        <p:grpSpPr>
          <a:xfrm>
            <a:off x="4527494" y="1811351"/>
            <a:ext cx="6210541" cy="1540764"/>
            <a:chOff x="11058235" y="2098706"/>
            <a:chExt cx="6210541" cy="15407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936CF1D-8255-4466-89CB-3D44975CEED1}"/>
                </a:ext>
              </a:extLst>
            </p:cNvPr>
            <p:cNvSpPr/>
            <p:nvPr/>
          </p:nvSpPr>
          <p:spPr>
            <a:xfrm>
              <a:off x="11058235" y="2098706"/>
              <a:ext cx="6210541" cy="137155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1E056D-34B3-456B-ABC7-D711574C9745}"/>
                </a:ext>
              </a:extLst>
            </p:cNvPr>
            <p:cNvSpPr/>
            <p:nvPr/>
          </p:nvSpPr>
          <p:spPr>
            <a:xfrm>
              <a:off x="11132333" y="2131365"/>
              <a:ext cx="6075278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Existing performance goal:</a:t>
              </a:r>
            </a:p>
            <a:p>
              <a:pPr algn="ctr"/>
              <a:r>
                <a:rPr lang="en-US" sz="2400" dirty="0"/>
                <a:t>Maximizing the throughput or minimizing the </a:t>
              </a:r>
              <a:r>
                <a:rPr lang="en-US" sz="2400" dirty="0" err="1"/>
                <a:t>makespan</a:t>
              </a:r>
              <a:r>
                <a:rPr lang="en-US" sz="2400" dirty="0"/>
                <a:t> of a given traffic demand matrix</a:t>
              </a:r>
              <a:endParaRPr lang="en-US" sz="24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  <a:p>
              <a:endParaRPr lang="en-US" sz="2400" baseline="-250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FA8D83-2F83-4C3D-B235-084A46F19379}"/>
              </a:ext>
            </a:extLst>
          </p:cNvPr>
          <p:cNvCxnSpPr/>
          <p:nvPr/>
        </p:nvCxnSpPr>
        <p:spPr>
          <a:xfrm>
            <a:off x="545193" y="4343399"/>
            <a:ext cx="108727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0449339-4CC4-44A1-BFCA-BD8C8663C681}"/>
              </a:ext>
            </a:extLst>
          </p:cNvPr>
          <p:cNvGrpSpPr/>
          <p:nvPr/>
        </p:nvGrpSpPr>
        <p:grpSpPr>
          <a:xfrm>
            <a:off x="4609635" y="3305381"/>
            <a:ext cx="6116344" cy="950718"/>
            <a:chOff x="4452469" y="3333957"/>
            <a:chExt cx="6116344" cy="9507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50B05-3906-4A46-BB55-3A27E5205887}"/>
                </a:ext>
              </a:extLst>
            </p:cNvPr>
            <p:cNvSpPr/>
            <p:nvPr/>
          </p:nvSpPr>
          <p:spPr>
            <a:xfrm>
              <a:off x="5098175" y="3369838"/>
              <a:ext cx="54706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Do not directly benefit any application-level communication performance</a:t>
              </a:r>
              <a:endParaRPr lang="en-US" sz="2400" dirty="0">
                <a:latin typeface="Gill Sans MT" panose="020B0502020104020203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8F8B8E1-788B-4ED4-84C4-6374E3563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2469" y="3333957"/>
              <a:ext cx="990808" cy="95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 animBg="1"/>
      <p:bldP spid="121" grpId="0"/>
      <p:bldP spid="122" grpId="0"/>
      <p:bldP spid="123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F6C5B90-D8FA-41CF-9D39-DBBD7A2ACED0}"/>
              </a:ext>
            </a:extLst>
          </p:cNvPr>
          <p:cNvSpPr/>
          <p:nvPr/>
        </p:nvSpPr>
        <p:spPr>
          <a:xfrm>
            <a:off x="715679" y="3653758"/>
            <a:ext cx="52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traffic demand 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</a:t>
            </a:r>
            <a:endParaRPr lang="en-US" sz="2400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339E0-A06A-4AE1-8F64-8F86EB59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Challenge 1:  Application Semantics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99630-339E-4F1A-B66D-3B26E8940313}"/>
              </a:ext>
            </a:extLst>
          </p:cNvPr>
          <p:cNvSpPr txBox="1"/>
          <p:nvPr/>
        </p:nvSpPr>
        <p:spPr>
          <a:xfrm>
            <a:off x="2009745" y="1522431"/>
            <a:ext cx="105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</a:rPr>
              <a:t>Dst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26508C6-B657-41DD-8A12-6C13AF3ED3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8253" y="2031860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8F586C7-1413-49F7-B533-551D952A11CB}"/>
              </a:ext>
            </a:extLst>
          </p:cNvPr>
          <p:cNvSpPr txBox="1"/>
          <p:nvPr/>
        </p:nvSpPr>
        <p:spPr>
          <a:xfrm>
            <a:off x="592465" y="2627504"/>
            <a:ext cx="105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</a:rPr>
              <a:t>Src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8B73C5F9-7503-48E4-AEF4-1918CF87F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4411" y="4169336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4A32C5F7-FD2C-443F-96A0-CF58331DD9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2032" y="4169336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B40F08C8-F80E-4F5F-B664-15780A7031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37537" y="4169336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0E5D22F-0334-4544-A7CC-D8BB3A49FC23}"/>
              </a:ext>
            </a:extLst>
          </p:cNvPr>
          <p:cNvGrpSpPr/>
          <p:nvPr/>
        </p:nvGrpSpPr>
        <p:grpSpPr>
          <a:xfrm>
            <a:off x="5207379" y="1401901"/>
            <a:ext cx="5779817" cy="2257452"/>
            <a:chOff x="5207379" y="1401901"/>
            <a:chExt cx="5779817" cy="225745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9EF91A8-9A98-4677-990C-76AED1C0333B}"/>
                </a:ext>
              </a:extLst>
            </p:cNvPr>
            <p:cNvGrpSpPr/>
            <p:nvPr/>
          </p:nvGrpSpPr>
          <p:grpSpPr>
            <a:xfrm>
              <a:off x="5207379" y="1879224"/>
              <a:ext cx="1247850" cy="1780129"/>
              <a:chOff x="7749993" y="3952714"/>
              <a:chExt cx="1732613" cy="22950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420DAB6-06E0-4E55-826B-D001A14083B6}"/>
                  </a:ext>
                </a:extLst>
              </p:cNvPr>
              <p:cNvSpPr/>
              <p:nvPr/>
            </p:nvSpPr>
            <p:spPr>
              <a:xfrm rot="5400000">
                <a:off x="9200773" y="4481015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467779-69FD-4E7E-8676-63DA68D042B6}"/>
                  </a:ext>
                </a:extLst>
              </p:cNvPr>
              <p:cNvSpPr/>
              <p:nvPr/>
            </p:nvSpPr>
            <p:spPr>
              <a:xfrm rot="5400000">
                <a:off x="9200773" y="5457921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2CFCB0E-7DF9-4BA4-9C5A-C8EE47F57457}"/>
                  </a:ext>
                </a:extLst>
              </p:cNvPr>
              <p:cNvGrpSpPr/>
              <p:nvPr/>
            </p:nvGrpSpPr>
            <p:grpSpPr>
              <a:xfrm rot="5400000">
                <a:off x="7680162" y="4445301"/>
                <a:ext cx="2013198" cy="1309847"/>
                <a:chOff x="8426111" y="4014729"/>
                <a:chExt cx="2013198" cy="1309847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DF39EF3-92C5-4454-8C55-346949D30E38}"/>
                    </a:ext>
                  </a:extLst>
                </p:cNvPr>
                <p:cNvCxnSpPr>
                  <a:stCxn id="32" idx="0"/>
                  <a:endCxn id="29" idx="2"/>
                </p:cNvCxnSpPr>
                <p:nvPr/>
              </p:nvCxnSpPr>
              <p:spPr>
                <a:xfrm flipV="1">
                  <a:off x="8426111" y="4014729"/>
                  <a:ext cx="1364308" cy="1309847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2E3926D-A9B1-42A6-8B9D-D0DDD29328CA}"/>
                    </a:ext>
                  </a:extLst>
                </p:cNvPr>
                <p:cNvCxnSpPr>
                  <a:stCxn id="33" idx="0"/>
                  <a:endCxn id="29" idx="3"/>
                </p:cNvCxnSpPr>
                <p:nvPr/>
              </p:nvCxnSpPr>
              <p:spPr>
                <a:xfrm flipV="1">
                  <a:off x="8930959" y="4114376"/>
                  <a:ext cx="900732" cy="1210200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B8B564AF-8B98-4BDE-82E9-5905B73420A1}"/>
                    </a:ext>
                  </a:extLst>
                </p:cNvPr>
                <p:cNvCxnSpPr>
                  <a:stCxn id="34" idx="0"/>
                  <a:endCxn id="29" idx="4"/>
                </p:cNvCxnSpPr>
                <p:nvPr/>
              </p:nvCxnSpPr>
              <p:spPr>
                <a:xfrm flipV="1">
                  <a:off x="9435808" y="4155651"/>
                  <a:ext cx="495522" cy="1168925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2D87C90C-0DC2-4D08-AA27-F5FBCBE5D13E}"/>
                    </a:ext>
                  </a:extLst>
                </p:cNvPr>
                <p:cNvCxnSpPr>
                  <a:stCxn id="36" idx="0"/>
                  <a:endCxn id="29" idx="6"/>
                </p:cNvCxnSpPr>
                <p:nvPr/>
              </p:nvCxnSpPr>
              <p:spPr>
                <a:xfrm flipH="1" flipV="1">
                  <a:off x="10072241" y="4014729"/>
                  <a:ext cx="367068" cy="1309847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406FE4FD-D2CC-451B-9B19-697B844B7728}"/>
                    </a:ext>
                  </a:extLst>
                </p:cNvPr>
                <p:cNvCxnSpPr>
                  <a:stCxn id="35" idx="0"/>
                  <a:endCxn id="29" idx="5"/>
                </p:cNvCxnSpPr>
                <p:nvPr/>
              </p:nvCxnSpPr>
              <p:spPr>
                <a:xfrm flipV="1">
                  <a:off x="9942533" y="4114376"/>
                  <a:ext cx="88436" cy="1210200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7B35612-9769-4B5D-9774-86A4D2169749}"/>
                  </a:ext>
                </a:extLst>
              </p:cNvPr>
              <p:cNvGrpSpPr/>
              <p:nvPr/>
            </p:nvGrpSpPr>
            <p:grpSpPr>
              <a:xfrm rot="5400000">
                <a:off x="7680162" y="4445301"/>
                <a:ext cx="2013198" cy="1309847"/>
                <a:chOff x="8426111" y="4014729"/>
                <a:chExt cx="2013198" cy="1309847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3B16F9D-0120-4189-A44D-D47ECB42D582}"/>
                    </a:ext>
                  </a:extLst>
                </p:cNvPr>
                <p:cNvCxnSpPr>
                  <a:stCxn id="32" idx="0"/>
                  <a:endCxn id="28" idx="2"/>
                </p:cNvCxnSpPr>
                <p:nvPr/>
              </p:nvCxnSpPr>
              <p:spPr>
                <a:xfrm flipV="1">
                  <a:off x="8426111" y="4014729"/>
                  <a:ext cx="387402" cy="1309847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529949A-EF29-4B2A-9DFE-8A9950D469EA}"/>
                    </a:ext>
                  </a:extLst>
                </p:cNvPr>
                <p:cNvCxnSpPr>
                  <a:stCxn id="33" idx="0"/>
                  <a:endCxn id="28" idx="3"/>
                </p:cNvCxnSpPr>
                <p:nvPr/>
              </p:nvCxnSpPr>
              <p:spPr>
                <a:xfrm flipH="1" flipV="1">
                  <a:off x="8854785" y="4114376"/>
                  <a:ext cx="76174" cy="1210200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22BDFEAE-9005-47CA-9496-B807D253E677}"/>
                    </a:ext>
                  </a:extLst>
                </p:cNvPr>
                <p:cNvCxnSpPr>
                  <a:stCxn id="35" idx="0"/>
                  <a:endCxn id="28" idx="5"/>
                </p:cNvCxnSpPr>
                <p:nvPr/>
              </p:nvCxnSpPr>
              <p:spPr>
                <a:xfrm flipH="1" flipV="1">
                  <a:off x="9054063" y="4114376"/>
                  <a:ext cx="888470" cy="1210200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7CAF16F-9684-4E97-95F9-0083DBDFF663}"/>
                    </a:ext>
                  </a:extLst>
                </p:cNvPr>
                <p:cNvCxnSpPr>
                  <a:stCxn id="36" idx="0"/>
                  <a:endCxn id="28" idx="6"/>
                </p:cNvCxnSpPr>
                <p:nvPr/>
              </p:nvCxnSpPr>
              <p:spPr>
                <a:xfrm flipH="1" flipV="1">
                  <a:off x="9095335" y="4014729"/>
                  <a:ext cx="1343974" cy="1309847"/>
                </a:xfrm>
                <a:prstGeom prst="straightConnector1">
                  <a:avLst/>
                </a:prstGeom>
                <a:ln w="38100" cmpd="sng">
                  <a:solidFill>
                    <a:srgbClr val="0070C0"/>
                  </a:solidFill>
                  <a:headEnd type="none" w="med" len="med"/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D01A35B-5309-4197-9FAB-BD63E661835E}"/>
                  </a:ext>
                </a:extLst>
              </p:cNvPr>
              <p:cNvSpPr/>
              <p:nvPr/>
            </p:nvSpPr>
            <p:spPr>
              <a:xfrm rot="5400000">
                <a:off x="7750004" y="3952703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DAD94E7-8A41-4258-A057-7FBA11E9C0E5}"/>
                  </a:ext>
                </a:extLst>
              </p:cNvPr>
              <p:cNvSpPr/>
              <p:nvPr/>
            </p:nvSpPr>
            <p:spPr>
              <a:xfrm rot="5400000">
                <a:off x="7750004" y="4457551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C9C702E-4E27-46C8-BD8F-8495E8D50C55}"/>
                  </a:ext>
                </a:extLst>
              </p:cNvPr>
              <p:cNvSpPr/>
              <p:nvPr/>
            </p:nvSpPr>
            <p:spPr>
              <a:xfrm rot="5400000">
                <a:off x="7750004" y="4962400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F6B6CF-E675-4E3D-AD43-193BE2110B57}"/>
                  </a:ext>
                </a:extLst>
              </p:cNvPr>
              <p:cNvSpPr/>
              <p:nvPr/>
            </p:nvSpPr>
            <p:spPr>
              <a:xfrm rot="5400000">
                <a:off x="7750004" y="5469125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4F8B479-EBA2-46A0-BD36-C3529F71CA95}"/>
                  </a:ext>
                </a:extLst>
              </p:cNvPr>
              <p:cNvSpPr/>
              <p:nvPr/>
            </p:nvSpPr>
            <p:spPr>
              <a:xfrm rot="5400000">
                <a:off x="7750004" y="5965901"/>
                <a:ext cx="281822" cy="281844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0C59372-379C-418C-A292-8D56825CE4B3}"/>
                </a:ext>
              </a:extLst>
            </p:cNvPr>
            <p:cNvGrpSpPr/>
            <p:nvPr/>
          </p:nvGrpSpPr>
          <p:grpSpPr>
            <a:xfrm>
              <a:off x="7496890" y="2196974"/>
              <a:ext cx="1247851" cy="1101194"/>
              <a:chOff x="7094116" y="4548292"/>
              <a:chExt cx="1247851" cy="110119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B84D915-037F-4C41-A415-595CE8A8CDBF}"/>
                  </a:ext>
                </a:extLst>
              </p:cNvPr>
              <p:cNvSpPr/>
              <p:nvPr/>
            </p:nvSpPr>
            <p:spPr>
              <a:xfrm rot="5400000">
                <a:off x="8131175" y="4792012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6B5C2E-0A61-4FCB-A230-C711570BC436}"/>
                  </a:ext>
                </a:extLst>
              </p:cNvPr>
              <p:cNvSpPr/>
              <p:nvPr/>
            </p:nvSpPr>
            <p:spPr>
              <a:xfrm rot="5400000">
                <a:off x="8131175" y="5190514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3897CB1-F997-4754-9EFA-4F38192B9829}"/>
                  </a:ext>
                </a:extLst>
              </p:cNvPr>
              <p:cNvCxnSpPr>
                <a:stCxn id="54" idx="0"/>
                <a:endCxn id="49" idx="4"/>
              </p:cNvCxnSpPr>
              <p:nvPr/>
            </p:nvCxnSpPr>
            <p:spPr>
              <a:xfrm>
                <a:off x="7297104" y="5103606"/>
                <a:ext cx="841875" cy="188403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C5877A7-4860-4F81-AF78-F5A976657D0B}"/>
                  </a:ext>
                </a:extLst>
              </p:cNvPr>
              <p:cNvCxnSpPr>
                <a:stCxn id="55" idx="0"/>
                <a:endCxn id="49" idx="5"/>
              </p:cNvCxnSpPr>
              <p:nvPr/>
            </p:nvCxnSpPr>
            <p:spPr>
              <a:xfrm flipV="1">
                <a:off x="7297104" y="5369294"/>
                <a:ext cx="871602" cy="170896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30B1290-8C45-4008-A85A-128F745C9E68}"/>
                  </a:ext>
                </a:extLst>
              </p:cNvPr>
              <p:cNvCxnSpPr>
                <a:stCxn id="53" idx="0"/>
                <a:endCxn id="48" idx="3"/>
              </p:cNvCxnSpPr>
              <p:nvPr/>
            </p:nvCxnSpPr>
            <p:spPr>
              <a:xfrm>
                <a:off x="7297105" y="4657591"/>
                <a:ext cx="871601" cy="158630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A830B1C-1E77-49AC-903F-1F0CEC2447D3}"/>
                  </a:ext>
                </a:extLst>
              </p:cNvPr>
              <p:cNvCxnSpPr>
                <a:stCxn id="54" idx="0"/>
                <a:endCxn id="48" idx="4"/>
              </p:cNvCxnSpPr>
              <p:nvPr/>
            </p:nvCxnSpPr>
            <p:spPr>
              <a:xfrm flipV="1">
                <a:off x="7297104" y="4893507"/>
                <a:ext cx="841875" cy="210099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B8B25CA-78EA-4C0C-B89C-B4C904839EC2}"/>
                  </a:ext>
                </a:extLst>
              </p:cNvPr>
              <p:cNvCxnSpPr>
                <a:stCxn id="55" idx="0"/>
                <a:endCxn id="48" idx="5"/>
              </p:cNvCxnSpPr>
              <p:nvPr/>
            </p:nvCxnSpPr>
            <p:spPr>
              <a:xfrm flipV="1">
                <a:off x="7297104" y="4970792"/>
                <a:ext cx="871602" cy="569398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19AC2A6-6B26-4407-B7EE-35C586975B35}"/>
                  </a:ext>
                </a:extLst>
              </p:cNvPr>
              <p:cNvSpPr/>
              <p:nvPr/>
            </p:nvSpPr>
            <p:spPr>
              <a:xfrm rot="5400000">
                <a:off x="7086313" y="4556096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09836EF-1354-4830-B6F2-87FF3415EE79}"/>
                  </a:ext>
                </a:extLst>
              </p:cNvPr>
              <p:cNvSpPr/>
              <p:nvPr/>
            </p:nvSpPr>
            <p:spPr>
              <a:xfrm rot="5400000">
                <a:off x="7086312" y="5002111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812F938-AEE8-4B31-9F61-FA141FCF2007}"/>
                  </a:ext>
                </a:extLst>
              </p:cNvPr>
              <p:cNvSpPr/>
              <p:nvPr/>
            </p:nvSpPr>
            <p:spPr>
              <a:xfrm rot="5400000">
                <a:off x="7086312" y="5438695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A1D5464-F4D8-4B33-8B60-DA8CA6DD2262}"/>
                </a:ext>
              </a:extLst>
            </p:cNvPr>
            <p:cNvGrpSpPr/>
            <p:nvPr/>
          </p:nvGrpSpPr>
          <p:grpSpPr>
            <a:xfrm>
              <a:off x="9729107" y="1964804"/>
              <a:ext cx="1258089" cy="1448681"/>
              <a:chOff x="9010649" y="4414094"/>
              <a:chExt cx="1258089" cy="144868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5289D3D-DF8B-4D6F-8D6F-4D1C03D202EB}"/>
                  </a:ext>
                </a:extLst>
              </p:cNvPr>
              <p:cNvSpPr/>
              <p:nvPr/>
            </p:nvSpPr>
            <p:spPr>
              <a:xfrm rot="5400000">
                <a:off x="10047708" y="4869298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3F37237-2354-418F-BA61-C5CD9686C7E0}"/>
                  </a:ext>
                </a:extLst>
              </p:cNvPr>
              <p:cNvSpPr/>
              <p:nvPr/>
            </p:nvSpPr>
            <p:spPr>
              <a:xfrm rot="5400000">
                <a:off x="10047708" y="5267800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53EFDDA-B90B-4A65-9BE1-348F2FB9F140}"/>
                  </a:ext>
                </a:extLst>
              </p:cNvPr>
              <p:cNvCxnSpPr>
                <a:stCxn id="75" idx="0"/>
                <a:endCxn id="68" idx="3"/>
              </p:cNvCxnSpPr>
              <p:nvPr/>
            </p:nvCxnSpPr>
            <p:spPr>
              <a:xfrm>
                <a:off x="9213638" y="4734877"/>
                <a:ext cx="871601" cy="557132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CE688A8E-5941-49C8-9307-053D5552EE9E}"/>
                  </a:ext>
                </a:extLst>
              </p:cNvPr>
              <p:cNvCxnSpPr>
                <a:stCxn id="76" idx="0"/>
                <a:endCxn id="68" idx="4"/>
              </p:cNvCxnSpPr>
              <p:nvPr/>
            </p:nvCxnSpPr>
            <p:spPr>
              <a:xfrm>
                <a:off x="9213637" y="5180892"/>
                <a:ext cx="841875" cy="188403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833DC3A-9C80-4B01-B84B-409A9C932D41}"/>
                  </a:ext>
                </a:extLst>
              </p:cNvPr>
              <p:cNvCxnSpPr>
                <a:stCxn id="75" idx="0"/>
                <a:endCxn id="67" idx="3"/>
              </p:cNvCxnSpPr>
              <p:nvPr/>
            </p:nvCxnSpPr>
            <p:spPr>
              <a:xfrm>
                <a:off x="9213638" y="4734877"/>
                <a:ext cx="871601" cy="158630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D45A304-AAA6-4BF7-A3F1-F0DCB65DDFC6}"/>
                  </a:ext>
                </a:extLst>
              </p:cNvPr>
              <p:cNvCxnSpPr>
                <a:stCxn id="77" idx="0"/>
                <a:endCxn id="67" idx="5"/>
              </p:cNvCxnSpPr>
              <p:nvPr/>
            </p:nvCxnSpPr>
            <p:spPr>
              <a:xfrm flipV="1">
                <a:off x="9213637" y="5048078"/>
                <a:ext cx="871602" cy="569398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1332DD1-8A40-446C-AD28-590997F29ECD}"/>
                  </a:ext>
                </a:extLst>
              </p:cNvPr>
              <p:cNvSpPr/>
              <p:nvPr/>
            </p:nvSpPr>
            <p:spPr>
              <a:xfrm rot="5400000">
                <a:off x="9002846" y="4633382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A476B09-A6FF-4081-8C7B-B00A19FEAD49}"/>
                  </a:ext>
                </a:extLst>
              </p:cNvPr>
              <p:cNvSpPr/>
              <p:nvPr/>
            </p:nvSpPr>
            <p:spPr>
              <a:xfrm rot="5400000">
                <a:off x="9002845" y="5079397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B4AD6F9-FA5F-4C5D-A175-49381FEB1B43}"/>
                  </a:ext>
                </a:extLst>
              </p:cNvPr>
              <p:cNvSpPr/>
              <p:nvPr/>
            </p:nvSpPr>
            <p:spPr>
              <a:xfrm rot="5400000">
                <a:off x="9002845" y="5515981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6275ABD-B6A3-478F-B324-49E593A03BC5}"/>
                  </a:ext>
                </a:extLst>
              </p:cNvPr>
              <p:cNvSpPr/>
              <p:nvPr/>
            </p:nvSpPr>
            <p:spPr>
              <a:xfrm rot="5400000">
                <a:off x="10025290" y="4421898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AB66CD4-144E-42F4-A5E4-AA82FA3389E4}"/>
                  </a:ext>
                </a:extLst>
              </p:cNvPr>
              <p:cNvSpPr/>
              <p:nvPr/>
            </p:nvSpPr>
            <p:spPr>
              <a:xfrm rot="5400000">
                <a:off x="10057946" y="5651984"/>
                <a:ext cx="218595" cy="2029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7E5A6BE-62C0-48D9-A335-B84CD67B827A}"/>
                  </a:ext>
                </a:extLst>
              </p:cNvPr>
              <p:cNvCxnSpPr/>
              <p:nvPr/>
            </p:nvCxnSpPr>
            <p:spPr>
              <a:xfrm flipV="1">
                <a:off x="9230266" y="4502582"/>
                <a:ext cx="841875" cy="210099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F8E2EEC-1F1C-4839-818F-51DE5FC2814D}"/>
                  </a:ext>
                </a:extLst>
              </p:cNvPr>
              <p:cNvCxnSpPr>
                <a:cxnSpLocks/>
                <a:endCxn id="80" idx="4"/>
              </p:cNvCxnSpPr>
              <p:nvPr/>
            </p:nvCxnSpPr>
            <p:spPr>
              <a:xfrm>
                <a:off x="9213637" y="5617474"/>
                <a:ext cx="852113" cy="136005"/>
              </a:xfrm>
              <a:prstGeom prst="straightConnector1">
                <a:avLst/>
              </a:prstGeom>
              <a:ln w="3810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9561F7F-FCE2-4506-A439-6614C05B8A39}"/>
                </a:ext>
              </a:extLst>
            </p:cNvPr>
            <p:cNvSpPr txBox="1"/>
            <p:nvPr/>
          </p:nvSpPr>
          <p:spPr>
            <a:xfrm>
              <a:off x="5355050" y="1442178"/>
              <a:ext cx="105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  <a:latin typeface="Gill Sans MT" panose="020B0502020104020203" pitchFamily="34" charset="0"/>
                </a:rPr>
                <a:t>App 1</a:t>
              </a:r>
            </a:p>
            <a:p>
              <a:endParaRPr lang="en-US" sz="2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A30EB9-0B28-410A-B572-46E9E6361019}"/>
                </a:ext>
              </a:extLst>
            </p:cNvPr>
            <p:cNvSpPr txBox="1"/>
            <p:nvPr/>
          </p:nvSpPr>
          <p:spPr>
            <a:xfrm>
              <a:off x="7572095" y="1411554"/>
              <a:ext cx="105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App 2</a:t>
              </a:r>
            </a:p>
            <a:p>
              <a:endParaRPr lang="en-US" sz="24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69F5598-F0EC-430C-AD3C-E0E25CC53323}"/>
                </a:ext>
              </a:extLst>
            </p:cNvPr>
            <p:cNvSpPr txBox="1"/>
            <p:nvPr/>
          </p:nvSpPr>
          <p:spPr>
            <a:xfrm>
              <a:off x="9753020" y="1401901"/>
              <a:ext cx="105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Gill Sans MT" panose="020B0502020104020203" pitchFamily="34" charset="0"/>
                </a:rPr>
                <a:t>App 3</a:t>
              </a:r>
            </a:p>
            <a:p>
              <a:endParaRPr lang="en-US" sz="2400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D02ADFF-5BCA-45F8-8A6D-A628386EC5C8}"/>
              </a:ext>
            </a:extLst>
          </p:cNvPr>
          <p:cNvSpPr txBox="1"/>
          <p:nvPr/>
        </p:nvSpPr>
        <p:spPr>
          <a:xfrm>
            <a:off x="4988925" y="3647596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 1</a:t>
            </a:r>
          </a:p>
          <a:p>
            <a:endParaRPr 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33D43F-2A73-4712-9B82-72CF99916FC8}"/>
              </a:ext>
            </a:extLst>
          </p:cNvPr>
          <p:cNvSpPr txBox="1"/>
          <p:nvPr/>
        </p:nvSpPr>
        <p:spPr>
          <a:xfrm>
            <a:off x="7255759" y="3603638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 2</a:t>
            </a:r>
          </a:p>
          <a:p>
            <a:endParaRPr 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DDC153-ABD9-44C6-A2FF-B03B5C4066FF}"/>
              </a:ext>
            </a:extLst>
          </p:cNvPr>
          <p:cNvSpPr txBox="1"/>
          <p:nvPr/>
        </p:nvSpPr>
        <p:spPr>
          <a:xfrm>
            <a:off x="9328812" y="3603760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 err="1">
                <a:solidFill>
                  <a:schemeClr val="accent2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dirty="0">
                <a:solidFill>
                  <a:schemeClr val="accent2"/>
                </a:solidFill>
                <a:latin typeface="Gill Sans MT" panose="020B0502020104020203" pitchFamily="34" charset="0"/>
              </a:rPr>
              <a:t> 3</a:t>
            </a:r>
          </a:p>
          <a:p>
            <a:endParaRPr lang="en-US" sz="2400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B8BAE676-B32C-4435-9C91-B9DE48E59D14}"/>
              </a:ext>
            </a:extLst>
          </p:cNvPr>
          <p:cNvSpPr/>
          <p:nvPr/>
        </p:nvSpPr>
        <p:spPr>
          <a:xfrm>
            <a:off x="3567641" y="2856927"/>
            <a:ext cx="1055100" cy="427753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B54061-FD76-49E3-BA0E-AAF0281C6F59}"/>
              </a:ext>
            </a:extLst>
          </p:cNvPr>
          <p:cNvGrpSpPr/>
          <p:nvPr/>
        </p:nvGrpSpPr>
        <p:grpSpPr>
          <a:xfrm>
            <a:off x="0" y="5940442"/>
            <a:ext cx="12192012" cy="733812"/>
            <a:chOff x="6276935" y="5434145"/>
            <a:chExt cx="4885931" cy="1632561"/>
          </a:xfr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6EE9D02-E048-4717-9457-E3B4B19AAA14}"/>
                </a:ext>
              </a:extLst>
            </p:cNvPr>
            <p:cNvSpPr/>
            <p:nvPr/>
          </p:nvSpPr>
          <p:spPr>
            <a:xfrm>
              <a:off x="6276935" y="5434145"/>
              <a:ext cx="4885927" cy="1632561"/>
            </a:xfrm>
            <a:prstGeom prst="roundRect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latin typeface="Gill Sans MT" panose="020B0502020104020203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055F72-E00E-40B1-AB39-22C71C1FF79D}"/>
                </a:ext>
              </a:extLst>
            </p:cNvPr>
            <p:cNvSpPr/>
            <p:nvPr/>
          </p:nvSpPr>
          <p:spPr>
            <a:xfrm>
              <a:off x="6276939" y="5589029"/>
              <a:ext cx="4885927" cy="117069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Challenge 1: How to minimize the </a:t>
              </a:r>
              <a:r>
                <a:rPr lang="en-US" sz="2800" i="1" u="sng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average completion time of all the </a:t>
              </a:r>
              <a:r>
                <a:rPr lang="en-US" sz="2800" i="1" u="sng" dirty="0" err="1">
                  <a:solidFill>
                    <a:schemeClr val="bg1"/>
                  </a:solidFill>
                  <a:latin typeface="Gill Sans MT" panose="020B0502020104020203" pitchFamily="34" charset="0"/>
                </a:rPr>
                <a:t>coflows</a:t>
              </a:r>
              <a:r>
                <a:rPr lang="en-US" sz="2800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65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1592D8-F938-46B2-95D1-31191A1004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0756" y="2049278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CB44B4-3B32-4556-81FD-C6A9CF9459F4}"/>
              </a:ext>
            </a:extLst>
          </p:cNvPr>
          <p:cNvSpPr txBox="1"/>
          <p:nvPr/>
        </p:nvSpPr>
        <p:spPr>
          <a:xfrm>
            <a:off x="34607" y="2723636"/>
            <a:ext cx="105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</a:rPr>
              <a:t>Src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6A153-C879-417D-B6F4-949521A371FC}"/>
              </a:ext>
            </a:extLst>
          </p:cNvPr>
          <p:cNvSpPr txBox="1"/>
          <p:nvPr/>
        </p:nvSpPr>
        <p:spPr>
          <a:xfrm>
            <a:off x="1378278" y="1550769"/>
            <a:ext cx="105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Gill Sans MT" panose="020B0502020104020203" pitchFamily="34" charset="0"/>
              </a:rPr>
              <a:t>Dst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C4B0D3-8D1A-44E7-9926-EC9C1331FB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5328" y="2012916"/>
          <a:ext cx="1865492" cy="165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7B1C7B-FD71-4FD8-95FC-FB52B64C2A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2214" y="2012916"/>
          <a:ext cx="1865492" cy="165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88D4A9-AA41-4F33-BD0E-542AC110AC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99100" y="2012916"/>
          <a:ext cx="1865492" cy="165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210094-328B-4ADC-A084-1254C4385635}"/>
              </a:ext>
            </a:extLst>
          </p:cNvPr>
          <p:cNvSpPr/>
          <p:nvPr/>
        </p:nvSpPr>
        <p:spPr>
          <a:xfrm>
            <a:off x="3059579" y="3015543"/>
            <a:ext cx="1432418" cy="40081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E006D-21DC-4A63-8EFC-990C6C6F3C81}"/>
              </a:ext>
            </a:extLst>
          </p:cNvPr>
          <p:cNvSpPr/>
          <p:nvPr/>
        </p:nvSpPr>
        <p:spPr>
          <a:xfrm>
            <a:off x="2246186" y="4376471"/>
            <a:ext cx="2831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Gill Sans Light"/>
              </a:rPr>
              <a:t>Wavelength/Circuit</a:t>
            </a:r>
          </a:p>
          <a:p>
            <a:pPr algn="ctr"/>
            <a:r>
              <a:rPr lang="en-US" sz="2400" b="1" dirty="0">
                <a:latin typeface="Gill Sans Light"/>
              </a:rPr>
              <a:t>assignments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AA669-5FFF-4976-864B-BBFBAAE46C61}"/>
              </a:ext>
            </a:extLst>
          </p:cNvPr>
          <p:cNvSpPr/>
          <p:nvPr/>
        </p:nvSpPr>
        <p:spPr>
          <a:xfrm rot="16200000">
            <a:off x="5066138" y="3991154"/>
            <a:ext cx="1417477" cy="1079340"/>
          </a:xfrm>
          <a:prstGeom prst="roundRect">
            <a:avLst>
              <a:gd name="adj" fmla="val 12690"/>
            </a:avLst>
          </a:prstGeom>
          <a:solidFill>
            <a:srgbClr val="C0000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875F9-1C11-445B-8335-D93FE4D40817}"/>
              </a:ext>
            </a:extLst>
          </p:cNvPr>
          <p:cNvSpPr/>
          <p:nvPr/>
        </p:nvSpPr>
        <p:spPr>
          <a:xfrm>
            <a:off x="4992622" y="3947787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06243-3C7B-45B1-936A-2B1291E93B83}"/>
              </a:ext>
            </a:extLst>
          </p:cNvPr>
          <p:cNvSpPr/>
          <p:nvPr/>
        </p:nvSpPr>
        <p:spPr>
          <a:xfrm>
            <a:off x="4992622" y="4347909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DCCB2-C3FA-4314-9BC2-8C84CC2BACB0}"/>
              </a:ext>
            </a:extLst>
          </p:cNvPr>
          <p:cNvSpPr/>
          <p:nvPr/>
        </p:nvSpPr>
        <p:spPr>
          <a:xfrm>
            <a:off x="4992622" y="4776118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5BBD4-6E54-4EDA-AD22-76D12AB31396}"/>
              </a:ext>
            </a:extLst>
          </p:cNvPr>
          <p:cNvSpPr/>
          <p:nvPr/>
        </p:nvSpPr>
        <p:spPr>
          <a:xfrm>
            <a:off x="6165096" y="3961684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E91EC-F75A-440B-91E3-58845972C8E7}"/>
              </a:ext>
            </a:extLst>
          </p:cNvPr>
          <p:cNvSpPr/>
          <p:nvPr/>
        </p:nvSpPr>
        <p:spPr>
          <a:xfrm>
            <a:off x="6169605" y="4344892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8E20D0-37A8-46B2-8858-AF9B9AD8E039}"/>
              </a:ext>
            </a:extLst>
          </p:cNvPr>
          <p:cNvSpPr/>
          <p:nvPr/>
        </p:nvSpPr>
        <p:spPr>
          <a:xfrm>
            <a:off x="6155110" y="4755728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1DACB-99DD-4FE3-9C02-06EEECFA7E90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386114" y="4090688"/>
            <a:ext cx="783490" cy="397105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B0CB7-0BF5-4B77-8D21-3629837B1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5386114" y="4104585"/>
            <a:ext cx="778982" cy="814434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4FD614-D323-4599-8292-6124EB97418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386114" y="4490810"/>
            <a:ext cx="768996" cy="407819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E183C2-8D73-4123-BA2D-46AA7A2AFE97}"/>
              </a:ext>
            </a:extLst>
          </p:cNvPr>
          <p:cNvSpPr/>
          <p:nvPr/>
        </p:nvSpPr>
        <p:spPr>
          <a:xfrm rot="16200000">
            <a:off x="7423882" y="3980895"/>
            <a:ext cx="1417477" cy="1079340"/>
          </a:xfrm>
          <a:prstGeom prst="roundRect">
            <a:avLst>
              <a:gd name="adj" fmla="val 12690"/>
            </a:avLst>
          </a:prstGeom>
          <a:solidFill>
            <a:srgbClr val="C0000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99F4AC-0B1F-439B-9AF9-81351115D613}"/>
              </a:ext>
            </a:extLst>
          </p:cNvPr>
          <p:cNvSpPr/>
          <p:nvPr/>
        </p:nvSpPr>
        <p:spPr>
          <a:xfrm>
            <a:off x="7350366" y="3937528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F79F7-784C-4405-8E5B-C011D0BA2D8A}"/>
              </a:ext>
            </a:extLst>
          </p:cNvPr>
          <p:cNvSpPr/>
          <p:nvPr/>
        </p:nvSpPr>
        <p:spPr>
          <a:xfrm>
            <a:off x="7350366" y="4337649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79D30-735E-413B-BF84-71925769C191}"/>
              </a:ext>
            </a:extLst>
          </p:cNvPr>
          <p:cNvSpPr/>
          <p:nvPr/>
        </p:nvSpPr>
        <p:spPr>
          <a:xfrm>
            <a:off x="7350366" y="4765858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27582E-D1F0-4724-91F9-B42BBB90E1AC}"/>
              </a:ext>
            </a:extLst>
          </p:cNvPr>
          <p:cNvSpPr/>
          <p:nvPr/>
        </p:nvSpPr>
        <p:spPr>
          <a:xfrm>
            <a:off x="8522840" y="3951424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F4D42E-519A-4F79-94B1-30896D91A340}"/>
              </a:ext>
            </a:extLst>
          </p:cNvPr>
          <p:cNvSpPr/>
          <p:nvPr/>
        </p:nvSpPr>
        <p:spPr>
          <a:xfrm>
            <a:off x="8527349" y="4334633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F09FAE-E132-46EE-BBC9-9A7A9096DDBC}"/>
              </a:ext>
            </a:extLst>
          </p:cNvPr>
          <p:cNvSpPr/>
          <p:nvPr/>
        </p:nvSpPr>
        <p:spPr>
          <a:xfrm>
            <a:off x="8512854" y="4745469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3C3219-333E-4FB7-AD14-26EDF85BD39F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743858" y="4080429"/>
            <a:ext cx="783490" cy="397105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DF14A7-7CB0-4BA8-85B8-83E55519424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743858" y="4094325"/>
            <a:ext cx="778982" cy="814434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ECA00B-3653-4218-B978-758EEB1116F4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7743858" y="4480551"/>
            <a:ext cx="768996" cy="407819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7104D24-8FA7-41C1-899E-1EC0E88AAB57}"/>
              </a:ext>
            </a:extLst>
          </p:cNvPr>
          <p:cNvSpPr/>
          <p:nvPr/>
        </p:nvSpPr>
        <p:spPr>
          <a:xfrm rot="16200000">
            <a:off x="9695696" y="3982033"/>
            <a:ext cx="1417477" cy="1079340"/>
          </a:xfrm>
          <a:prstGeom prst="roundRect">
            <a:avLst>
              <a:gd name="adj" fmla="val 12690"/>
            </a:avLst>
          </a:prstGeom>
          <a:solidFill>
            <a:srgbClr val="C0000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Gill Sans MT" panose="020B05020201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C65D47-9CD7-43D0-AD8E-5F500C98158D}"/>
              </a:ext>
            </a:extLst>
          </p:cNvPr>
          <p:cNvSpPr/>
          <p:nvPr/>
        </p:nvSpPr>
        <p:spPr>
          <a:xfrm>
            <a:off x="9622180" y="3938665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796CAE-C8B8-40D4-BEB4-0717ECE408FF}"/>
              </a:ext>
            </a:extLst>
          </p:cNvPr>
          <p:cNvSpPr/>
          <p:nvPr/>
        </p:nvSpPr>
        <p:spPr>
          <a:xfrm>
            <a:off x="9622180" y="4338787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9EE105-2AB8-455F-A7B1-D89D93DDF9BF}"/>
              </a:ext>
            </a:extLst>
          </p:cNvPr>
          <p:cNvSpPr/>
          <p:nvPr/>
        </p:nvSpPr>
        <p:spPr>
          <a:xfrm>
            <a:off x="9622180" y="4766996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BC2819-6C72-4AE2-9A65-56A2F9B2D033}"/>
              </a:ext>
            </a:extLst>
          </p:cNvPr>
          <p:cNvSpPr/>
          <p:nvPr/>
        </p:nvSpPr>
        <p:spPr>
          <a:xfrm>
            <a:off x="10794654" y="3952562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11EA22-F630-4B8B-9CB5-C14DF79C3A56}"/>
              </a:ext>
            </a:extLst>
          </p:cNvPr>
          <p:cNvSpPr/>
          <p:nvPr/>
        </p:nvSpPr>
        <p:spPr>
          <a:xfrm>
            <a:off x="10799163" y="4335771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2A89D-191E-4695-A1B2-C427926AE818}"/>
              </a:ext>
            </a:extLst>
          </p:cNvPr>
          <p:cNvSpPr/>
          <p:nvPr/>
        </p:nvSpPr>
        <p:spPr>
          <a:xfrm>
            <a:off x="10784668" y="4746606"/>
            <a:ext cx="393492" cy="285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EB6E37-CBA9-47FF-B8D4-9A01AAF92E1E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10015672" y="4081567"/>
            <a:ext cx="783490" cy="397105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5BFACC-0C89-4DE4-B708-401D3CC1B95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0015672" y="4095463"/>
            <a:ext cx="778982" cy="814434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A6512F-FCFF-4C1F-A051-404DC87D98C7}"/>
              </a:ext>
            </a:extLst>
          </p:cNvPr>
          <p:cNvCxnSpPr>
            <a:cxnSpLocks/>
            <a:stCxn id="38" idx="3"/>
            <a:endCxn id="42" idx="1"/>
          </p:cNvCxnSpPr>
          <p:nvPr/>
        </p:nvCxnSpPr>
        <p:spPr>
          <a:xfrm>
            <a:off x="10015672" y="4481688"/>
            <a:ext cx="768996" cy="407819"/>
          </a:xfrm>
          <a:prstGeom prst="straightConnector1">
            <a:avLst/>
          </a:prstGeom>
          <a:ln w="69850">
            <a:solidFill>
              <a:srgbClr val="FFC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CF3A85A-7C80-4460-90F3-D2C8F25B0869}"/>
              </a:ext>
            </a:extLst>
          </p:cNvPr>
          <p:cNvSpPr/>
          <p:nvPr/>
        </p:nvSpPr>
        <p:spPr>
          <a:xfrm>
            <a:off x="4875737" y="5432484"/>
            <a:ext cx="1686223" cy="44725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S</a:t>
            </a:r>
            <a:r>
              <a:rPr lang="en-US" altLang="zh-CN" sz="2000" b="1" dirty="0">
                <a:latin typeface="Gill Sans MT" panose="020B0502020104020203" pitchFamily="34" charset="0"/>
              </a:rPr>
              <a:t>chedule 1</a:t>
            </a:r>
            <a:endParaRPr lang="en-US" sz="2000" b="1" dirty="0">
              <a:latin typeface="Gill Sans MT" panose="020B05020201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3B875E-CC81-41A7-A586-2BE311830D36}"/>
              </a:ext>
            </a:extLst>
          </p:cNvPr>
          <p:cNvSpPr/>
          <p:nvPr/>
        </p:nvSpPr>
        <p:spPr>
          <a:xfrm>
            <a:off x="7358129" y="5418417"/>
            <a:ext cx="1686223" cy="44725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</a:t>
            </a:r>
            <a:r>
              <a:rPr lang="en-US" altLang="zh-CN" b="1" dirty="0">
                <a:latin typeface="Gill Sans MT" panose="020B0502020104020203" pitchFamily="34" charset="0"/>
              </a:rPr>
              <a:t>chedule 2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514117-0048-4B9E-ABBF-C37121C96DCE}"/>
              </a:ext>
            </a:extLst>
          </p:cNvPr>
          <p:cNvSpPr/>
          <p:nvPr/>
        </p:nvSpPr>
        <p:spPr>
          <a:xfrm>
            <a:off x="9699003" y="5387317"/>
            <a:ext cx="1686223" cy="44725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</a:t>
            </a:r>
            <a:r>
              <a:rPr lang="en-US" altLang="zh-CN" b="1" dirty="0">
                <a:latin typeface="Gill Sans MT" panose="020B0502020104020203" pitchFamily="34" charset="0"/>
              </a:rPr>
              <a:t>chedule 3</a:t>
            </a:r>
            <a:endParaRPr lang="en-US" b="1" dirty="0">
              <a:latin typeface="Gill Sans MT" panose="020B0502020104020203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ED77C4-D47A-402B-B9CF-FF7D34D4C7A5}"/>
              </a:ext>
            </a:extLst>
          </p:cNvPr>
          <p:cNvCxnSpPr/>
          <p:nvPr/>
        </p:nvCxnSpPr>
        <p:spPr>
          <a:xfrm>
            <a:off x="4763034" y="5956594"/>
            <a:ext cx="6800785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5D4B4-F910-4CAD-ACE1-7EEF0CC30B70}"/>
              </a:ext>
            </a:extLst>
          </p:cNvPr>
          <p:cNvSpPr/>
          <p:nvPr/>
        </p:nvSpPr>
        <p:spPr>
          <a:xfrm>
            <a:off x="9864764" y="6031233"/>
            <a:ext cx="2831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0"/>
              </a:rPr>
              <a:t>time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5433C44-8574-46A6-B26E-6A4ED768AFAF}"/>
              </a:ext>
            </a:extLst>
          </p:cNvPr>
          <p:cNvSpPr/>
          <p:nvPr/>
        </p:nvSpPr>
        <p:spPr>
          <a:xfrm rot="1951157">
            <a:off x="6369081" y="5575575"/>
            <a:ext cx="707600" cy="916201"/>
          </a:xfrm>
          <a:prstGeom prst="arc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B07378-29DB-4217-88CB-1242598C32C0}"/>
              </a:ext>
            </a:extLst>
          </p:cNvPr>
          <p:cNvSpPr/>
          <p:nvPr/>
        </p:nvSpPr>
        <p:spPr>
          <a:xfrm>
            <a:off x="5299491" y="6085754"/>
            <a:ext cx="36168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Switching latency 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A72DE5-AA16-4964-B928-A305AB65866E}"/>
              </a:ext>
            </a:extLst>
          </p:cNvPr>
          <p:cNvSpPr/>
          <p:nvPr/>
        </p:nvSpPr>
        <p:spPr>
          <a:xfrm>
            <a:off x="2961047" y="2558431"/>
            <a:ext cx="18654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Gill Sans MT" panose="020B0502020104020203" pitchFamily="34" charset="0"/>
              </a:rPr>
              <a:t>BvN</a:t>
            </a:r>
            <a:r>
              <a:rPr lang="en-US" sz="2000" dirty="0">
                <a:latin typeface="Gill Sans MT" panose="020B0502020104020203" pitchFamily="34" charset="0"/>
              </a:rPr>
              <a:t> decomp.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7C215C20-4B94-409A-9A82-B3C3D76F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Challenge 2:  Traffic Pattern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EA393F-705B-4654-AC84-8EF4A09CC66C}"/>
              </a:ext>
            </a:extLst>
          </p:cNvPr>
          <p:cNvSpPr/>
          <p:nvPr/>
        </p:nvSpPr>
        <p:spPr>
          <a:xfrm>
            <a:off x="234487" y="3756484"/>
            <a:ext cx="52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</a:t>
            </a:r>
            <a:r>
              <a:rPr lang="en-US" sz="2400" i="1" u="sng" dirty="0">
                <a:solidFill>
                  <a:srgbClr val="C00000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sparse</a:t>
            </a:r>
            <a:r>
              <a:rPr lang="en-US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 traffic demand 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matrix </a:t>
            </a:r>
            <a:endParaRPr lang="en-US" sz="2400" baseline="-250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3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/>
      <p:bldP spid="54" grpId="0" animBg="1"/>
      <p:bldP spid="5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9E0-A06A-4AE1-8F64-8F86EB59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Challenge 2:  Traffic Pattern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329F37E-4C6E-4C8F-AAC0-93D8A2F13F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43611" y="2243370"/>
          <a:ext cx="1865492" cy="1650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6373">
                  <a:extLst>
                    <a:ext uri="{9D8B030D-6E8A-4147-A177-3AD203B41FA5}">
                      <a16:colId xmlns:a16="http://schemas.microsoft.com/office/drawing/2014/main" val="3062048153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8029771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911754339"/>
                    </a:ext>
                  </a:extLst>
                </a:gridCol>
                <a:gridCol w="466373">
                  <a:extLst>
                    <a:ext uri="{9D8B030D-6E8A-4147-A177-3AD203B41FA5}">
                      <a16:colId xmlns:a16="http://schemas.microsoft.com/office/drawing/2014/main" val="2408965206"/>
                    </a:ext>
                  </a:extLst>
                </a:gridCol>
              </a:tblGrid>
              <a:tr h="412578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Gill Sans MT" panose="020B0502020104020203" pitchFamily="34" charset="0"/>
                        </a:rPr>
                        <a:t>…</a:t>
                      </a:r>
                      <a:endParaRPr lang="en-US" sz="2000" b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5641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89695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82597"/>
                  </a:ext>
                </a:extLst>
              </a:tr>
              <a:tr h="4125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ill Sans MT" panose="020B0502020104020203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95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5BFFD90-BE96-4C50-AF80-5DB8DCE1E28A}"/>
              </a:ext>
            </a:extLst>
          </p:cNvPr>
          <p:cNvSpPr txBox="1"/>
          <p:nvPr/>
        </p:nvSpPr>
        <p:spPr>
          <a:xfrm>
            <a:off x="5209002" y="1674331"/>
            <a:ext cx="18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Coflow</a:t>
            </a:r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Gill Sans MT" panose="020B0502020104020203" pitchFamily="34" charset="0"/>
              </a:rPr>
              <a:t>i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endParaRPr lang="en-US" sz="2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A2D18E-32CD-4B33-AE61-5FA1D4577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9" r="12977"/>
          <a:stretch/>
        </p:blipFill>
        <p:spPr>
          <a:xfrm>
            <a:off x="1207594" y="2369507"/>
            <a:ext cx="2680414" cy="176246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F31535-8ED0-49FC-B632-0719575C9AA3}"/>
              </a:ext>
            </a:extLst>
          </p:cNvPr>
          <p:cNvSpPr txBox="1"/>
          <p:nvPr/>
        </p:nvSpPr>
        <p:spPr>
          <a:xfrm>
            <a:off x="7660268" y="1694765"/>
            <a:ext cx="364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All-to-all communication pattern</a:t>
            </a:r>
          </a:p>
          <a:p>
            <a:endParaRPr lang="en-US" sz="2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325A1A-A079-4D0D-8832-841042810A48}"/>
              </a:ext>
            </a:extLst>
          </p:cNvPr>
          <p:cNvGrpSpPr/>
          <p:nvPr/>
        </p:nvGrpSpPr>
        <p:grpSpPr>
          <a:xfrm rot="16200000">
            <a:off x="8925782" y="2381753"/>
            <a:ext cx="1247850" cy="1780129"/>
            <a:chOff x="7749993" y="3952714"/>
            <a:chExt cx="1732613" cy="229502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8A87097-B39C-4F3B-BA87-0A09114ACE90}"/>
                </a:ext>
              </a:extLst>
            </p:cNvPr>
            <p:cNvSpPr/>
            <p:nvPr/>
          </p:nvSpPr>
          <p:spPr>
            <a:xfrm rot="5400000">
              <a:off x="9200773" y="4481015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C012C4-E458-4655-8EDD-F53736ACB203}"/>
                </a:ext>
              </a:extLst>
            </p:cNvPr>
            <p:cNvSpPr/>
            <p:nvPr/>
          </p:nvSpPr>
          <p:spPr>
            <a:xfrm rot="5400000">
              <a:off x="9200773" y="5457921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2A19EB-BD37-48AF-B401-10C233DA6011}"/>
                </a:ext>
              </a:extLst>
            </p:cNvPr>
            <p:cNvGrpSpPr/>
            <p:nvPr/>
          </p:nvGrpSpPr>
          <p:grpSpPr>
            <a:xfrm rot="5400000">
              <a:off x="7680162" y="4445301"/>
              <a:ext cx="2013198" cy="1309847"/>
              <a:chOff x="8426111" y="4014729"/>
              <a:chExt cx="2013198" cy="1309847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BFE565D-46F4-44CF-A000-61A89A993EA3}"/>
                  </a:ext>
                </a:extLst>
              </p:cNvPr>
              <p:cNvCxnSpPr>
                <a:stCxn id="45" idx="0"/>
                <a:endCxn id="42" idx="2"/>
              </p:cNvCxnSpPr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F448E26-A391-4E97-AC20-CBCE17EF6851}"/>
                  </a:ext>
                </a:extLst>
              </p:cNvPr>
              <p:cNvCxnSpPr>
                <a:stCxn id="46" idx="0"/>
                <a:endCxn id="42" idx="3"/>
              </p:cNvCxnSpPr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3DA4B06-2DB8-451C-B6B7-8F5C9C96CE45}"/>
                  </a:ext>
                </a:extLst>
              </p:cNvPr>
              <p:cNvCxnSpPr>
                <a:stCxn id="47" idx="0"/>
                <a:endCxn id="42" idx="4"/>
              </p:cNvCxnSpPr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B9D2226-81F9-4C10-A409-1C68F7321252}"/>
                  </a:ext>
                </a:extLst>
              </p:cNvPr>
              <p:cNvCxnSpPr>
                <a:stCxn id="49" idx="0"/>
                <a:endCxn id="42" idx="6"/>
              </p:cNvCxnSpPr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A5040B5-6107-434E-99A9-379D662A7B12}"/>
                  </a:ext>
                </a:extLst>
              </p:cNvPr>
              <p:cNvCxnSpPr>
                <a:stCxn id="48" idx="0"/>
                <a:endCxn id="42" idx="5"/>
              </p:cNvCxnSpPr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37AC07-AF58-46E4-BC85-DCA3647AB453}"/>
                </a:ext>
              </a:extLst>
            </p:cNvPr>
            <p:cNvGrpSpPr/>
            <p:nvPr/>
          </p:nvGrpSpPr>
          <p:grpSpPr>
            <a:xfrm rot="5400000">
              <a:off x="7680162" y="4445301"/>
              <a:ext cx="2013198" cy="1309847"/>
              <a:chOff x="8426111" y="4014729"/>
              <a:chExt cx="2013198" cy="1309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2F9C2CE-A3BD-4445-B219-3F077A523E55}"/>
                  </a:ext>
                </a:extLst>
              </p:cNvPr>
              <p:cNvCxnSpPr>
                <a:stCxn id="45" idx="0"/>
                <a:endCxn id="41" idx="2"/>
              </p:cNvCxnSpPr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8D94368-62B8-438D-A92A-8E0DFD6F0C8B}"/>
                  </a:ext>
                </a:extLst>
              </p:cNvPr>
              <p:cNvCxnSpPr>
                <a:stCxn id="46" idx="0"/>
                <a:endCxn id="41" idx="3"/>
              </p:cNvCxnSpPr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8B4930-12A9-4082-B85A-35EF13C325E9}"/>
                  </a:ext>
                </a:extLst>
              </p:cNvPr>
              <p:cNvCxnSpPr>
                <a:stCxn id="48" idx="0"/>
                <a:endCxn id="41" idx="5"/>
              </p:cNvCxnSpPr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F30369D-5A9D-49B7-AFD9-634F148D081D}"/>
                  </a:ext>
                </a:extLst>
              </p:cNvPr>
              <p:cNvCxnSpPr>
                <a:stCxn id="49" idx="0"/>
                <a:endCxn id="41" idx="6"/>
              </p:cNvCxnSpPr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14D9D0-5956-42B0-8B93-0B4BF6C27BF0}"/>
                </a:ext>
              </a:extLst>
            </p:cNvPr>
            <p:cNvSpPr/>
            <p:nvPr/>
          </p:nvSpPr>
          <p:spPr>
            <a:xfrm rot="5400000">
              <a:off x="7750004" y="3952703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E8E9CA0-8D15-45CE-AEBD-35AFB68C53A3}"/>
                </a:ext>
              </a:extLst>
            </p:cNvPr>
            <p:cNvSpPr/>
            <p:nvPr/>
          </p:nvSpPr>
          <p:spPr>
            <a:xfrm rot="5400000">
              <a:off x="7750004" y="4457551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06C54F-4621-463B-8164-B5D795632498}"/>
                </a:ext>
              </a:extLst>
            </p:cNvPr>
            <p:cNvSpPr/>
            <p:nvPr/>
          </p:nvSpPr>
          <p:spPr>
            <a:xfrm rot="5400000">
              <a:off x="7750004" y="4962400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42CCDF8-612A-4B34-93DA-CF7BC5E3FFA8}"/>
                </a:ext>
              </a:extLst>
            </p:cNvPr>
            <p:cNvSpPr/>
            <p:nvPr/>
          </p:nvSpPr>
          <p:spPr>
            <a:xfrm rot="5400000">
              <a:off x="7750004" y="5469125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5602436-22D5-4F39-976B-B463C1ED6BB0}"/>
                </a:ext>
              </a:extLst>
            </p:cNvPr>
            <p:cNvSpPr/>
            <p:nvPr/>
          </p:nvSpPr>
          <p:spPr>
            <a:xfrm rot="5400000">
              <a:off x="7750004" y="5965901"/>
              <a:ext cx="281822" cy="28184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62D1E74-48AD-49E0-AA84-55AC7405CB61}"/>
              </a:ext>
            </a:extLst>
          </p:cNvPr>
          <p:cNvSpPr txBox="1"/>
          <p:nvPr/>
        </p:nvSpPr>
        <p:spPr>
          <a:xfrm>
            <a:off x="490462" y="1686649"/>
            <a:ext cx="456563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Wide-spread demand matrix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Gill Sans MT" panose="020B0502020104020203" pitchFamily="34" charset="0"/>
              </a:rPr>
              <a:t>ProjecToR</a:t>
            </a:r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SIGCOMM’16)</a:t>
            </a:r>
          </a:p>
          <a:p>
            <a:endParaRPr lang="en-US" sz="24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ED4871-DE66-434E-BB2C-EE26C18047C1}"/>
              </a:ext>
            </a:extLst>
          </p:cNvPr>
          <p:cNvGrpSpPr/>
          <p:nvPr/>
        </p:nvGrpSpPr>
        <p:grpSpPr>
          <a:xfrm>
            <a:off x="1545078" y="4225889"/>
            <a:ext cx="10396896" cy="688011"/>
            <a:chOff x="1894907" y="4505881"/>
            <a:chExt cx="10396896" cy="68801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F1A521F-0C94-4415-BAEE-ADA906C5A8D9}"/>
                </a:ext>
              </a:extLst>
            </p:cNvPr>
            <p:cNvCxnSpPr>
              <a:cxnSpLocks/>
            </p:cNvCxnSpPr>
            <p:nvPr/>
          </p:nvCxnSpPr>
          <p:spPr>
            <a:xfrm>
              <a:off x="1894907" y="5176339"/>
              <a:ext cx="9154092" cy="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CBF8D7-8158-43D1-AD1B-52D0FCAC5353}"/>
                </a:ext>
              </a:extLst>
            </p:cNvPr>
            <p:cNvSpPr/>
            <p:nvPr/>
          </p:nvSpPr>
          <p:spPr>
            <a:xfrm>
              <a:off x="1894908" y="4573035"/>
              <a:ext cx="266349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B905C4-819F-4361-9F58-F50A014ABF9D}"/>
                </a:ext>
              </a:extLst>
            </p:cNvPr>
            <p:cNvSpPr/>
            <p:nvPr/>
          </p:nvSpPr>
          <p:spPr>
            <a:xfrm>
              <a:off x="2769657" y="4577232"/>
              <a:ext cx="255481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A39CB2-3DFE-450E-9C48-28C68EDC8B4F}"/>
                </a:ext>
              </a:extLst>
            </p:cNvPr>
            <p:cNvSpPr/>
            <p:nvPr/>
          </p:nvSpPr>
          <p:spPr>
            <a:xfrm>
              <a:off x="3633422" y="4561673"/>
              <a:ext cx="339596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629C10-A49C-4BE3-BBC3-0BCF27BD8816}"/>
                </a:ext>
              </a:extLst>
            </p:cNvPr>
            <p:cNvSpPr/>
            <p:nvPr/>
          </p:nvSpPr>
          <p:spPr>
            <a:xfrm>
              <a:off x="4600955" y="4570922"/>
              <a:ext cx="638488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ABCA7F-0976-4124-93CD-569C71CD85D4}"/>
                </a:ext>
              </a:extLst>
            </p:cNvPr>
            <p:cNvSpPr/>
            <p:nvPr/>
          </p:nvSpPr>
          <p:spPr>
            <a:xfrm>
              <a:off x="5749277" y="4570922"/>
              <a:ext cx="396719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DEC6EF-95AA-4431-8134-3DBADAD7F4BB}"/>
                </a:ext>
              </a:extLst>
            </p:cNvPr>
            <p:cNvSpPr/>
            <p:nvPr/>
          </p:nvSpPr>
          <p:spPr>
            <a:xfrm>
              <a:off x="6632012" y="4536875"/>
              <a:ext cx="638488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BDBC66-CAE8-4D65-85F5-7DDC9936989D}"/>
                </a:ext>
              </a:extLst>
            </p:cNvPr>
            <p:cNvSpPr/>
            <p:nvPr/>
          </p:nvSpPr>
          <p:spPr>
            <a:xfrm>
              <a:off x="7790334" y="4516620"/>
              <a:ext cx="396719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1B09F6-B1C0-443A-B38F-2AAF21D71610}"/>
                </a:ext>
              </a:extLst>
            </p:cNvPr>
            <p:cNvSpPr/>
            <p:nvPr/>
          </p:nvSpPr>
          <p:spPr>
            <a:xfrm>
              <a:off x="8655490" y="4507923"/>
              <a:ext cx="396719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413AB9-1920-4E62-83AD-C28A25A21CA8}"/>
                </a:ext>
              </a:extLst>
            </p:cNvPr>
            <p:cNvSpPr/>
            <p:nvPr/>
          </p:nvSpPr>
          <p:spPr>
            <a:xfrm>
              <a:off x="8853849" y="4670672"/>
              <a:ext cx="34379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Gill Sans MT" panose="020B0502020104020203" pitchFamily="34" charset="0"/>
                </a:rPr>
                <a:t>time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9ED6CD-4501-4CF3-998E-47F538ED6ECB}"/>
                </a:ext>
              </a:extLst>
            </p:cNvPr>
            <p:cNvSpPr/>
            <p:nvPr/>
          </p:nvSpPr>
          <p:spPr>
            <a:xfrm>
              <a:off x="9553578" y="4505881"/>
              <a:ext cx="255481" cy="4472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8AB5AF98-20E7-42D3-B3C2-422FE7B5B60C}"/>
              </a:ext>
            </a:extLst>
          </p:cNvPr>
          <p:cNvSpPr/>
          <p:nvPr/>
        </p:nvSpPr>
        <p:spPr>
          <a:xfrm rot="1951157">
            <a:off x="2305602" y="4596837"/>
            <a:ext cx="707600" cy="916201"/>
          </a:xfrm>
          <a:prstGeom prst="arc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72028D-8F5F-45CA-BCC9-AD58D9FE7E10}"/>
              </a:ext>
            </a:extLst>
          </p:cNvPr>
          <p:cNvSpPr/>
          <p:nvPr/>
        </p:nvSpPr>
        <p:spPr>
          <a:xfrm>
            <a:off x="834451" y="5007757"/>
            <a:ext cx="5107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Frequent reconfiguration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9D585B-F397-4D9C-9F01-427791BD95DD}"/>
              </a:ext>
            </a:extLst>
          </p:cNvPr>
          <p:cNvSpPr/>
          <p:nvPr/>
        </p:nvSpPr>
        <p:spPr>
          <a:xfrm>
            <a:off x="4839381" y="5028051"/>
            <a:ext cx="6924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Longer </a:t>
            </a:r>
            <a:r>
              <a:rPr lang="en-US" sz="2800" dirty="0" err="1">
                <a:latin typeface="Gill Sans MT" panose="020B0502020104020203" pitchFamily="34" charset="0"/>
              </a:rPr>
              <a:t>coflow</a:t>
            </a:r>
            <a:r>
              <a:rPr lang="en-US" sz="2800" dirty="0">
                <a:latin typeface="Gill Sans MT" panose="020B0502020104020203" pitchFamily="34" charset="0"/>
              </a:rPr>
              <a:t> completion time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E6D8EC-1D03-4A9C-A82D-A10A0DF39DE4}"/>
              </a:ext>
            </a:extLst>
          </p:cNvPr>
          <p:cNvCxnSpPr>
            <a:cxnSpLocks/>
          </p:cNvCxnSpPr>
          <p:nvPr/>
        </p:nvCxnSpPr>
        <p:spPr>
          <a:xfrm>
            <a:off x="5289330" y="5281022"/>
            <a:ext cx="597730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E2646AA-89D7-4D03-A1E1-D0B220B55B2C}"/>
              </a:ext>
            </a:extLst>
          </p:cNvPr>
          <p:cNvSpPr/>
          <p:nvPr/>
        </p:nvSpPr>
        <p:spPr>
          <a:xfrm>
            <a:off x="0" y="5810713"/>
            <a:ext cx="12192000" cy="733812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Challenge 2:  How to efficiently deal with the </a:t>
            </a:r>
            <a:r>
              <a:rPr lang="en-US" sz="2800" i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wide-spread communication pattern</a:t>
            </a:r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943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65" grpId="0" animBg="1"/>
      <p:bldP spid="64" grpId="0"/>
      <p:bldP spid="66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2D02D8F8-71C1-414C-816D-3588B506E6AE}"/>
              </a:ext>
            </a:extLst>
          </p:cNvPr>
          <p:cNvSpPr txBox="1"/>
          <p:nvPr/>
        </p:nvSpPr>
        <p:spPr>
          <a:xfrm>
            <a:off x="3058233" y="2052363"/>
            <a:ext cx="45633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Circuit configuration</a:t>
            </a:r>
            <a:endParaRPr lang="en-US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CEA6371-C1D3-4A9F-ADA3-3FDCC8687D41}"/>
                  </a:ext>
                </a:extLst>
              </p:cNvPr>
              <p:cNvSpPr/>
              <p:nvPr/>
            </p:nvSpPr>
            <p:spPr>
              <a:xfrm>
                <a:off x="3400627" y="2809804"/>
                <a:ext cx="2769681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CEA6371-C1D3-4A9F-ADA3-3FDCC8687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27" y="2809804"/>
                <a:ext cx="2769681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5DDC271-B072-44D0-828C-70938D6F6FF0}"/>
              </a:ext>
            </a:extLst>
          </p:cNvPr>
          <p:cNvGrpSpPr/>
          <p:nvPr/>
        </p:nvGrpSpPr>
        <p:grpSpPr>
          <a:xfrm>
            <a:off x="2940135" y="2757208"/>
            <a:ext cx="8822366" cy="2925034"/>
            <a:chOff x="2940135" y="2757208"/>
            <a:chExt cx="8822366" cy="292503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F3F20A3-98A9-4EC4-87B0-48890C16975B}"/>
                </a:ext>
              </a:extLst>
            </p:cNvPr>
            <p:cNvSpPr/>
            <p:nvPr/>
          </p:nvSpPr>
          <p:spPr>
            <a:xfrm>
              <a:off x="2940135" y="4420358"/>
              <a:ext cx="8822366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</a:rPr>
                <a:t>Constraint:</a:t>
              </a:r>
            </a:p>
            <a:p>
              <a:r>
                <a:rPr lang="en-US" sz="2400" dirty="0">
                  <a:latin typeface="Gill Sans Light"/>
                </a:rPr>
                <a:t>Each </a:t>
              </a:r>
              <a:r>
                <a:rPr lang="en-US" sz="2400" dirty="0" err="1">
                  <a:latin typeface="Gill Sans Light"/>
                </a:rPr>
                <a:t>src</a:t>
              </a:r>
              <a:r>
                <a:rPr lang="en-US" sz="2400" dirty="0">
                  <a:latin typeface="Gill Sans Light"/>
                </a:rPr>
                <a:t>/</a:t>
              </a:r>
              <a:r>
                <a:rPr lang="en-US" sz="2400" dirty="0" err="1">
                  <a:latin typeface="Gill Sans Light"/>
                </a:rPr>
                <a:t>dst</a:t>
              </a:r>
              <a:r>
                <a:rPr lang="en-US" sz="2400" dirty="0">
                  <a:latin typeface="Gill Sans Light"/>
                </a:rPr>
                <a:t> rack(node) can only establish one circuit concurrently.  </a:t>
              </a:r>
            </a:p>
            <a:p>
              <a:r>
                <a:rPr lang="en-US" sz="2400" dirty="0">
                  <a:latin typeface="Gill Sans Light"/>
                </a:rPr>
                <a:t>Each connection carries a fixed capacity.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E27DF7-3E22-49A2-84DD-340BDE01C6E3}"/>
                </a:ext>
              </a:extLst>
            </p:cNvPr>
            <p:cNvSpPr/>
            <p:nvPr/>
          </p:nvSpPr>
          <p:spPr>
            <a:xfrm>
              <a:off x="3613119" y="2757208"/>
              <a:ext cx="507104" cy="14580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CD1AA1-8AF8-4CDD-A79D-CB47C3D2AC70}"/>
                </a:ext>
              </a:extLst>
            </p:cNvPr>
            <p:cNvSpPr/>
            <p:nvPr/>
          </p:nvSpPr>
          <p:spPr>
            <a:xfrm rot="5400000">
              <a:off x="4096255" y="2902022"/>
              <a:ext cx="448510" cy="187458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77DD5D1-2511-4F52-9129-BBD051BEB040}"/>
                </a:ext>
              </a:extLst>
            </p:cNvPr>
            <p:cNvSpPr/>
            <p:nvPr/>
          </p:nvSpPr>
          <p:spPr>
            <a:xfrm rot="1951157">
              <a:off x="4839856" y="4048749"/>
              <a:ext cx="914400" cy="1164375"/>
            </a:xfrm>
            <a:prstGeom prst="arc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DA402A-A508-4772-A1C3-56770F1488BF}"/>
              </a:ext>
            </a:extLst>
          </p:cNvPr>
          <p:cNvSpPr/>
          <p:nvPr/>
        </p:nvSpPr>
        <p:spPr>
          <a:xfrm rot="16200000">
            <a:off x="649739" y="2774089"/>
            <a:ext cx="2314223" cy="1517554"/>
          </a:xfrm>
          <a:prstGeom prst="roundRect">
            <a:avLst>
              <a:gd name="adj" fmla="val 12690"/>
            </a:avLst>
          </a:prstGeom>
          <a:solidFill>
            <a:srgbClr val="C0000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Circuit Switching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486024-8DDC-438C-B7D9-BEE181230C57}"/>
              </a:ext>
            </a:extLst>
          </p:cNvPr>
          <p:cNvSpPr/>
          <p:nvPr/>
        </p:nvSpPr>
        <p:spPr>
          <a:xfrm>
            <a:off x="827226" y="2648305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D94A16-D4DE-427F-8ECC-CF0AF7F4B7B6}"/>
              </a:ext>
            </a:extLst>
          </p:cNvPr>
          <p:cNvSpPr/>
          <p:nvPr/>
        </p:nvSpPr>
        <p:spPr>
          <a:xfrm>
            <a:off x="827226" y="3288324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4D75A3-DBD1-41AA-B71B-1F49EF51B555}"/>
              </a:ext>
            </a:extLst>
          </p:cNvPr>
          <p:cNvSpPr/>
          <p:nvPr/>
        </p:nvSpPr>
        <p:spPr>
          <a:xfrm>
            <a:off x="827226" y="3993698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8A0019-5091-481A-A768-D4C7F6EED808}"/>
              </a:ext>
            </a:extLst>
          </p:cNvPr>
          <p:cNvSpPr/>
          <p:nvPr/>
        </p:nvSpPr>
        <p:spPr>
          <a:xfrm>
            <a:off x="2311941" y="2642714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9997-257E-4281-86FD-28C90E0B6B9A}"/>
              </a:ext>
            </a:extLst>
          </p:cNvPr>
          <p:cNvSpPr/>
          <p:nvPr/>
        </p:nvSpPr>
        <p:spPr>
          <a:xfrm>
            <a:off x="2316855" y="3284812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18D065-A3CF-42CE-9058-CC5715ED463A}"/>
              </a:ext>
            </a:extLst>
          </p:cNvPr>
          <p:cNvSpPr/>
          <p:nvPr/>
        </p:nvSpPr>
        <p:spPr>
          <a:xfrm>
            <a:off x="2301057" y="3969962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5AFB7B-C31E-4998-93EC-496987B4B2EB}"/>
              </a:ext>
            </a:extLst>
          </p:cNvPr>
          <p:cNvGrpSpPr/>
          <p:nvPr/>
        </p:nvGrpSpPr>
        <p:grpSpPr>
          <a:xfrm>
            <a:off x="1228880" y="2809088"/>
            <a:ext cx="1087975" cy="1331664"/>
            <a:chOff x="1228880" y="2809088"/>
            <a:chExt cx="1087975" cy="133166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DE8201-9148-4B8A-94A6-A9ADEFD8BC0C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1243660" y="2859487"/>
              <a:ext cx="1073195" cy="591699"/>
            </a:xfrm>
            <a:prstGeom prst="straightConnector1">
              <a:avLst/>
            </a:prstGeom>
            <a:ln w="69850">
              <a:solidFill>
                <a:srgbClr val="FFC000"/>
              </a:solidFill>
              <a:prstDash val="solid"/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CF22478-D470-4AD4-B1CE-E9A063EF3A2A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1228880" y="2809088"/>
              <a:ext cx="1083061" cy="1331664"/>
            </a:xfrm>
            <a:prstGeom prst="straightConnector1">
              <a:avLst/>
            </a:prstGeom>
            <a:ln w="69850">
              <a:solidFill>
                <a:srgbClr val="FFC000"/>
              </a:solidFill>
              <a:prstDash val="solid"/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878AA8D-2740-4590-93E4-28C2CB99C50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256095" y="3494237"/>
              <a:ext cx="1044962" cy="642099"/>
            </a:xfrm>
            <a:prstGeom prst="straightConnector1">
              <a:avLst/>
            </a:prstGeom>
            <a:ln w="69850">
              <a:solidFill>
                <a:srgbClr val="FFC000"/>
              </a:solidFill>
              <a:prstDash val="solid"/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6E34E726-60DD-4D31-89AC-C17569299F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ill Sans MT" panose="020B0502020104020203" pitchFamily="34" charset="0"/>
              </a:rPr>
              <a:t>Challenge 3:  Connectivity</a:t>
            </a:r>
          </a:p>
        </p:txBody>
      </p:sp>
    </p:spTree>
    <p:extLst>
      <p:ext uri="{BB962C8B-B14F-4D97-AF65-F5344CB8AC3E}">
        <p14:creationId xmlns:p14="http://schemas.microsoft.com/office/powerpoint/2010/main" val="422442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4C09-E3B3-420F-B539-1D1567A0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Challenge 3:  Connectivity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AD0535-48AF-4BA7-8E6D-2BB8FA4DFE72}"/>
              </a:ext>
            </a:extLst>
          </p:cNvPr>
          <p:cNvSpPr/>
          <p:nvPr/>
        </p:nvSpPr>
        <p:spPr>
          <a:xfrm>
            <a:off x="0" y="5695303"/>
            <a:ext cx="12192000" cy="1077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Challenge 3:  How to effectively leverage such </a:t>
            </a:r>
            <a:r>
              <a:rPr lang="en-US" sz="3200" i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rich connectivity</a:t>
            </a:r>
            <a:r>
              <a:rPr lang="en-US" sz="3200" i="1" dirty="0">
                <a:solidFill>
                  <a:schemeClr val="bg1"/>
                </a:solidFill>
                <a:latin typeface="Gill Sans MT" panose="020B0502020104020203" pitchFamily="34" charset="0"/>
              </a:rPr>
              <a:t> of the latest optical architectures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0"/>
              </a:rPr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806B15-361D-43DD-825C-BBCD80806BD2}"/>
              </a:ext>
            </a:extLst>
          </p:cNvPr>
          <p:cNvSpPr txBox="1"/>
          <p:nvPr/>
        </p:nvSpPr>
        <p:spPr>
          <a:xfrm>
            <a:off x="2675315" y="2650204"/>
            <a:ext cx="45633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Circuit configuration</a:t>
            </a:r>
            <a:endParaRPr lang="en-US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8238CA-8D2B-4218-BB00-817A43AFB28E}"/>
                  </a:ext>
                </a:extLst>
              </p:cNvPr>
              <p:cNvSpPr/>
              <p:nvPr/>
            </p:nvSpPr>
            <p:spPr>
              <a:xfrm>
                <a:off x="3272292" y="3158405"/>
                <a:ext cx="1956480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8238CA-8D2B-4218-BB00-817A43AFB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92" y="3158405"/>
                <a:ext cx="1956480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89FAF98-3785-4C43-BC62-A1E274FCAE0F}"/>
              </a:ext>
            </a:extLst>
          </p:cNvPr>
          <p:cNvSpPr/>
          <p:nvPr/>
        </p:nvSpPr>
        <p:spPr>
          <a:xfrm rot="16200000">
            <a:off x="541649" y="3245363"/>
            <a:ext cx="2314223" cy="1517554"/>
          </a:xfrm>
          <a:prstGeom prst="roundRect">
            <a:avLst>
              <a:gd name="adj" fmla="val 12690"/>
            </a:avLst>
          </a:prstGeom>
          <a:solidFill>
            <a:srgbClr val="C00000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Gill Sans MT" panose="020B0502020104020203" pitchFamily="34" charset="0"/>
              </a:rPr>
              <a:t>Packet Switching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AF2F79-A366-47E2-9D02-9CE5B0CDB88B}"/>
              </a:ext>
            </a:extLst>
          </p:cNvPr>
          <p:cNvSpPr/>
          <p:nvPr/>
        </p:nvSpPr>
        <p:spPr>
          <a:xfrm>
            <a:off x="719136" y="3119579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3679A5-F84D-4FB4-A835-9C2E4986AFC4}"/>
              </a:ext>
            </a:extLst>
          </p:cNvPr>
          <p:cNvSpPr/>
          <p:nvPr/>
        </p:nvSpPr>
        <p:spPr>
          <a:xfrm>
            <a:off x="719136" y="3759598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D76958-20D7-4B5B-BBA9-6C2624F800C2}"/>
              </a:ext>
            </a:extLst>
          </p:cNvPr>
          <p:cNvSpPr/>
          <p:nvPr/>
        </p:nvSpPr>
        <p:spPr>
          <a:xfrm>
            <a:off x="719136" y="4464972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D5C2C8-0FD7-4860-B333-30D5240EDD7D}"/>
              </a:ext>
            </a:extLst>
          </p:cNvPr>
          <p:cNvSpPr/>
          <p:nvPr/>
        </p:nvSpPr>
        <p:spPr>
          <a:xfrm>
            <a:off x="2203851" y="3113988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D43620-B03D-4AA4-8511-7771079B3D28}"/>
              </a:ext>
            </a:extLst>
          </p:cNvPr>
          <p:cNvSpPr/>
          <p:nvPr/>
        </p:nvSpPr>
        <p:spPr>
          <a:xfrm>
            <a:off x="2208765" y="3756086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593BD6-97C6-425E-A013-60178120CB1F}"/>
              </a:ext>
            </a:extLst>
          </p:cNvPr>
          <p:cNvSpPr/>
          <p:nvPr/>
        </p:nvSpPr>
        <p:spPr>
          <a:xfrm>
            <a:off x="2192967" y="4441236"/>
            <a:ext cx="428869" cy="332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3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F2F6ED9-3E16-4A20-A9E8-911B3CC17B5B}"/>
              </a:ext>
            </a:extLst>
          </p:cNvPr>
          <p:cNvGrpSpPr/>
          <p:nvPr/>
        </p:nvGrpSpPr>
        <p:grpSpPr>
          <a:xfrm>
            <a:off x="1120790" y="3280362"/>
            <a:ext cx="1087975" cy="1331664"/>
            <a:chOff x="1120790" y="3280362"/>
            <a:chExt cx="1087975" cy="133166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7FEF05-B06E-49EB-B9C4-8B682AD58E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1135570" y="3330761"/>
              <a:ext cx="1073195" cy="591699"/>
            </a:xfrm>
            <a:prstGeom prst="straightConnector1">
              <a:avLst/>
            </a:prstGeom>
            <a:ln w="69850">
              <a:solidFill>
                <a:srgbClr val="FFC000"/>
              </a:solidFill>
              <a:prstDash val="solid"/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2281CA3-2A66-40BB-9DD4-F5307DD7861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20790" y="3280362"/>
              <a:ext cx="1083061" cy="1331664"/>
            </a:xfrm>
            <a:prstGeom prst="straightConnector1">
              <a:avLst/>
            </a:prstGeom>
            <a:ln w="69850">
              <a:solidFill>
                <a:srgbClr val="FFC000"/>
              </a:solidFill>
              <a:prstDash val="solid"/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64ECF1D-6971-4C67-9042-A5DEA05AF88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148005" y="3965511"/>
              <a:ext cx="1044962" cy="642099"/>
            </a:xfrm>
            <a:prstGeom prst="straightConnector1">
              <a:avLst/>
            </a:prstGeom>
            <a:ln w="69850">
              <a:solidFill>
                <a:srgbClr val="FFC000"/>
              </a:solidFill>
              <a:prstDash val="solid"/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B2BF832F-472D-41C5-8D33-E2725744D06A}"/>
              </a:ext>
            </a:extLst>
          </p:cNvPr>
          <p:cNvSpPr/>
          <p:nvPr/>
        </p:nvSpPr>
        <p:spPr>
          <a:xfrm>
            <a:off x="5614476" y="3557738"/>
            <a:ext cx="2146587" cy="56056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3C4E97-4256-458E-9142-FBDB6ABE027B}"/>
                  </a:ext>
                </a:extLst>
              </p:cNvPr>
              <p:cNvSpPr/>
              <p:nvPr/>
            </p:nvSpPr>
            <p:spPr>
              <a:xfrm>
                <a:off x="8072746" y="3140266"/>
                <a:ext cx="1781504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C3C4E97-4256-458E-9142-FBDB6ABE0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746" y="3140266"/>
                <a:ext cx="1781504" cy="1231747"/>
              </a:xfrm>
              <a:prstGeom prst="rect">
                <a:avLst/>
              </a:prstGeom>
              <a:blipFill>
                <a:blip r:embed="rId4"/>
                <a:stretch>
                  <a:fillRect r="-6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C2136A1-F767-4875-A255-A40A4A327AB3}"/>
              </a:ext>
            </a:extLst>
          </p:cNvPr>
          <p:cNvSpPr txBox="1"/>
          <p:nvPr/>
        </p:nvSpPr>
        <p:spPr>
          <a:xfrm>
            <a:off x="8101240" y="2682160"/>
            <a:ext cx="456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Circuit configuration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DE23B8-A6EC-4A8F-8365-4D25044C2D3E}"/>
              </a:ext>
            </a:extLst>
          </p:cNvPr>
          <p:cNvGrpSpPr/>
          <p:nvPr/>
        </p:nvGrpSpPr>
        <p:grpSpPr>
          <a:xfrm>
            <a:off x="2863304" y="4320296"/>
            <a:ext cx="8958581" cy="1348659"/>
            <a:chOff x="2863304" y="4652816"/>
            <a:chExt cx="8958581" cy="134865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97AB314-C464-44DA-B44C-8FF5A76E66CB}"/>
                </a:ext>
              </a:extLst>
            </p:cNvPr>
            <p:cNvSpPr/>
            <p:nvPr/>
          </p:nvSpPr>
          <p:spPr>
            <a:xfrm>
              <a:off x="2863304" y="4739591"/>
              <a:ext cx="8958581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Gill Sans MT" panose="020B0502020104020203" pitchFamily="34" charset="0"/>
                </a:rPr>
                <a:t>Model/Constraint:</a:t>
              </a:r>
            </a:p>
            <a:p>
              <a:r>
                <a:rPr lang="en-US" sz="2400" dirty="0">
                  <a:latin typeface="Gill Sans Light"/>
                </a:rPr>
                <a:t>Each </a:t>
              </a:r>
              <a:r>
                <a:rPr lang="en-US" sz="2400" dirty="0" err="1">
                  <a:latin typeface="Gill Sans Light"/>
                </a:rPr>
                <a:t>src</a:t>
              </a:r>
              <a:r>
                <a:rPr lang="en-US" sz="2400" dirty="0">
                  <a:latin typeface="Gill Sans Light"/>
                </a:rPr>
                <a:t>/</a:t>
              </a:r>
              <a:r>
                <a:rPr lang="en-US" sz="2400" dirty="0" err="1">
                  <a:latin typeface="Gill Sans Light"/>
                </a:rPr>
                <a:t>dst</a:t>
              </a:r>
              <a:r>
                <a:rPr lang="en-US" sz="2400" dirty="0">
                  <a:latin typeface="Gill Sans Light"/>
                </a:rPr>
                <a:t> rack can establish </a:t>
              </a:r>
              <a:r>
                <a:rPr lang="en-US" sz="2400" strike="sngStrike" dirty="0">
                  <a:latin typeface="Gill Sans Light"/>
                </a:rPr>
                <a:t>one</a:t>
              </a:r>
              <a:r>
                <a:rPr lang="en-US" sz="2400" dirty="0">
                  <a:latin typeface="Gill Sans Light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Gill Sans Light"/>
                </a:rPr>
                <a:t>k</a:t>
              </a:r>
              <a:r>
                <a:rPr lang="en-US" sz="2400" dirty="0">
                  <a:latin typeface="Gill Sans Light"/>
                </a:rPr>
                <a:t> circuit connection concurrently.  </a:t>
              </a:r>
            </a:p>
            <a:p>
              <a:r>
                <a:rPr lang="en-US" sz="2400" dirty="0">
                  <a:latin typeface="Gill Sans Light"/>
                </a:rPr>
                <a:t>Each connection carries a fixed capacity.</a:t>
              </a: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C0F80D81-F8F5-406A-9A0D-607E7B9BAAD3}"/>
                </a:ext>
              </a:extLst>
            </p:cNvPr>
            <p:cNvSpPr/>
            <p:nvPr/>
          </p:nvSpPr>
          <p:spPr>
            <a:xfrm rot="4345890">
              <a:off x="6757129" y="4046509"/>
              <a:ext cx="474197" cy="1686811"/>
            </a:xfrm>
            <a:prstGeom prst="arc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D12DBA1-636B-4B1C-BC58-390B277116E0}"/>
              </a:ext>
            </a:extLst>
          </p:cNvPr>
          <p:cNvSpPr txBox="1"/>
          <p:nvPr/>
        </p:nvSpPr>
        <p:spPr>
          <a:xfrm>
            <a:off x="5534701" y="2781879"/>
            <a:ext cx="220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0"/>
              </a:rPr>
              <a:t>Richer Connectivity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37772B-5907-489A-8D9D-B2BB73322005}"/>
              </a:ext>
            </a:extLst>
          </p:cNvPr>
          <p:cNvGrpSpPr/>
          <p:nvPr/>
        </p:nvGrpSpPr>
        <p:grpSpPr>
          <a:xfrm>
            <a:off x="1366128" y="2105338"/>
            <a:ext cx="9882573" cy="621673"/>
            <a:chOff x="769978" y="3314838"/>
            <a:chExt cx="10804689" cy="621673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0C11DA3-B22C-4E46-A7F0-C21BC9F9DF5B}"/>
                </a:ext>
              </a:extLst>
            </p:cNvPr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0B1E850-0876-49FE-94D4-A0F757CEA42C}"/>
                </a:ext>
              </a:extLst>
            </p:cNvPr>
            <p:cNvSpPr/>
            <p:nvPr/>
          </p:nvSpPr>
          <p:spPr>
            <a:xfrm>
              <a:off x="5321910" y="3320061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943574-FE8E-4136-A4E3-DEE704338408}"/>
                </a:ext>
              </a:extLst>
            </p:cNvPr>
            <p:cNvSpPr/>
            <p:nvPr/>
          </p:nvSpPr>
          <p:spPr>
            <a:xfrm>
              <a:off x="9098818" y="3337091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1D307D3-3D86-465C-B9D6-3517DDB12FAB}"/>
                </a:ext>
              </a:extLst>
            </p:cNvPr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AB68D49-EB24-44BA-8E41-5AB6AC5333C5}"/>
                </a:ext>
              </a:extLst>
            </p:cNvPr>
            <p:cNvSpPr txBox="1"/>
            <p:nvPr/>
          </p:nvSpPr>
          <p:spPr>
            <a:xfrm>
              <a:off x="8773417" y="3474846"/>
              <a:ext cx="762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/>
                  <a:cs typeface="Gill Sans"/>
                </a:rPr>
                <a:t>2016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FA05B8C-D048-40D6-B73C-888926E38D93}"/>
                </a:ext>
              </a:extLst>
            </p:cNvPr>
            <p:cNvSpPr txBox="1"/>
            <p:nvPr/>
          </p:nvSpPr>
          <p:spPr>
            <a:xfrm>
              <a:off x="10347305" y="3446180"/>
              <a:ext cx="762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Light"/>
                  <a:cs typeface="Gill Sans"/>
                </a:rPr>
                <a:t>2017</a:t>
              </a:r>
              <a:endParaRPr lang="en-US" dirty="0">
                <a:latin typeface="Gill Sans Light"/>
                <a:cs typeface="Gill San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F10E93B-CBBC-4DAE-AEF9-E8B353721579}"/>
                </a:ext>
              </a:extLst>
            </p:cNvPr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D72B40-F66C-4BB1-A042-0C3F715684F4}"/>
                </a:ext>
              </a:extLst>
            </p:cNvPr>
            <p:cNvSpPr txBox="1"/>
            <p:nvPr/>
          </p:nvSpPr>
          <p:spPr>
            <a:xfrm>
              <a:off x="1100094" y="3474846"/>
              <a:ext cx="1100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ill Sans Light"/>
                  <a:cs typeface="Gill Sans"/>
                </a:rPr>
                <a:t>2010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BD6D5AB-DA30-480C-A5C3-8BF5958A696C}"/>
                </a:ext>
              </a:extLst>
            </p:cNvPr>
            <p:cNvSpPr/>
            <p:nvPr/>
          </p:nvSpPr>
          <p:spPr>
            <a:xfrm>
              <a:off x="3707780" y="3314838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480E1ED-C761-4A13-8827-07A0A4FAFB57}"/>
              </a:ext>
            </a:extLst>
          </p:cNvPr>
          <p:cNvSpPr txBox="1"/>
          <p:nvPr/>
        </p:nvSpPr>
        <p:spPr>
          <a:xfrm>
            <a:off x="2076780" y="1670346"/>
            <a:ext cx="1444749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>
                <a:latin typeface="Gill Sans Light"/>
              </a:rPr>
              <a:t>C-Through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6B5FD1-846D-4E66-93FF-027CC149E545}"/>
              </a:ext>
            </a:extLst>
          </p:cNvPr>
          <p:cNvSpPr txBox="1"/>
          <p:nvPr/>
        </p:nvSpPr>
        <p:spPr>
          <a:xfrm>
            <a:off x="3674678" y="2268023"/>
            <a:ext cx="100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/>
                <a:cs typeface="Gill Sans"/>
              </a:rPr>
              <a:t>2012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4B883D-2736-4D39-B2FE-530F2734667D}"/>
              </a:ext>
            </a:extLst>
          </p:cNvPr>
          <p:cNvSpPr txBox="1"/>
          <p:nvPr/>
        </p:nvSpPr>
        <p:spPr>
          <a:xfrm>
            <a:off x="5208972" y="2266137"/>
            <a:ext cx="100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/>
                <a:cs typeface="Gill Sans"/>
              </a:rPr>
              <a:t>2013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97E85-2403-4FF1-B273-E8C45B3567F5}"/>
              </a:ext>
            </a:extLst>
          </p:cNvPr>
          <p:cNvSpPr txBox="1"/>
          <p:nvPr/>
        </p:nvSpPr>
        <p:spPr>
          <a:xfrm>
            <a:off x="838200" y="1676680"/>
            <a:ext cx="1129295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>
                <a:latin typeface="Gill Sans Light"/>
              </a:rPr>
              <a:t>Helios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A77ECE-811F-4D6F-9AE4-95F1810E0742}"/>
              </a:ext>
            </a:extLst>
          </p:cNvPr>
          <p:cNvSpPr txBox="1"/>
          <p:nvPr/>
        </p:nvSpPr>
        <p:spPr>
          <a:xfrm>
            <a:off x="3646537" y="1666561"/>
            <a:ext cx="928837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>
                <a:latin typeface="Gill Sans Light"/>
              </a:rPr>
              <a:t>OSA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F65BC9-78E2-4F13-BDB8-61A9116819CA}"/>
              </a:ext>
            </a:extLst>
          </p:cNvPr>
          <p:cNvSpPr txBox="1"/>
          <p:nvPr/>
        </p:nvSpPr>
        <p:spPr>
          <a:xfrm>
            <a:off x="4674983" y="1665005"/>
            <a:ext cx="1007412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 err="1">
                <a:latin typeface="Gill Sans Light"/>
              </a:rPr>
              <a:t>Mordia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23A9D6-2DBE-42F8-B301-46448A932256}"/>
              </a:ext>
            </a:extLst>
          </p:cNvPr>
          <p:cNvSpPr txBox="1"/>
          <p:nvPr/>
        </p:nvSpPr>
        <p:spPr>
          <a:xfrm>
            <a:off x="5755626" y="1667271"/>
            <a:ext cx="1244811" cy="37457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dirty="0" err="1">
                <a:latin typeface="Gill Sans Light"/>
              </a:rPr>
              <a:t>ReacToR</a:t>
            </a:r>
            <a:endParaRPr lang="en-US" sz="2200" dirty="0">
              <a:latin typeface="Gill Sans Light"/>
              <a:cs typeface="Gill San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F3BACE-0C8F-498F-9AD1-D9EA60FBFE3B}"/>
              </a:ext>
            </a:extLst>
          </p:cNvPr>
          <p:cNvSpPr txBox="1"/>
          <p:nvPr/>
        </p:nvSpPr>
        <p:spPr>
          <a:xfrm>
            <a:off x="7858742" y="1657646"/>
            <a:ext cx="1504101" cy="374571"/>
          </a:xfrm>
          <a:prstGeom prst="roundRect">
            <a:avLst/>
          </a:prstGeom>
          <a:solidFill>
            <a:srgbClr val="C00000"/>
          </a:solidFill>
          <a:ln w="19050" cmpd="sng">
            <a:solidFill>
              <a:srgbClr val="C00000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Gill Sans Light"/>
              </a:rPr>
              <a:t>ProjecToR</a:t>
            </a:r>
            <a:endParaRPr lang="en-US" sz="2200" b="1" dirty="0">
              <a:solidFill>
                <a:schemeClr val="bg1"/>
              </a:solidFill>
              <a:latin typeface="Gill Sans Light"/>
              <a:cs typeface="Gill San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66E733-9CA0-4069-8DA7-3601AA2EEA10}"/>
              </a:ext>
            </a:extLst>
          </p:cNvPr>
          <p:cNvSpPr txBox="1"/>
          <p:nvPr/>
        </p:nvSpPr>
        <p:spPr>
          <a:xfrm>
            <a:off x="9489637" y="1652746"/>
            <a:ext cx="1623303" cy="374571"/>
          </a:xfrm>
          <a:prstGeom prst="roundRect">
            <a:avLst/>
          </a:prstGeom>
          <a:solidFill>
            <a:srgbClr val="C00000"/>
          </a:solidFill>
          <a:ln w="19050" cmpd="sng">
            <a:solidFill>
              <a:srgbClr val="C00000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Gill Sans Light"/>
              </a:rPr>
              <a:t>MegaSwitch</a:t>
            </a:r>
            <a:endParaRPr lang="en-US" sz="2200" b="1" dirty="0">
              <a:solidFill>
                <a:schemeClr val="bg1"/>
              </a:solidFill>
              <a:latin typeface="Gill Sans Light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355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3" grpId="0" animBg="1"/>
      <p:bldP spid="74" grpId="0"/>
      <p:bldP spid="75" grpId="0"/>
      <p:bldP spid="78" grpId="0"/>
      <p:bldP spid="96" grpId="0" animBg="1"/>
      <p:bldP spid="9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2259</Words>
  <Application>Microsoft Office PowerPoint</Application>
  <PresentationFormat>Widescreen</PresentationFormat>
  <Paragraphs>1095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Abril Fatface</vt:lpstr>
      <vt:lpstr>等线</vt:lpstr>
      <vt:lpstr>等线 Light</vt:lpstr>
      <vt:lpstr>Gill Sans</vt:lpstr>
      <vt:lpstr>Gill Sans Light</vt:lpstr>
      <vt:lpstr>ＭＳ Ｐゴシック</vt:lpstr>
      <vt:lpstr>Segoe UI (Body)</vt:lpstr>
      <vt:lpstr>Arial</vt:lpstr>
      <vt:lpstr>Calibri</vt:lpstr>
      <vt:lpstr>Calibri Light</vt:lpstr>
      <vt:lpstr>Cambria Math</vt:lpstr>
      <vt:lpstr>Gill Sans MT</vt:lpstr>
      <vt:lpstr>Helvetica</vt:lpstr>
      <vt:lpstr>Segoe UI</vt:lpstr>
      <vt:lpstr>Times New Roman</vt:lpstr>
      <vt:lpstr>Wingdings</vt:lpstr>
      <vt:lpstr>Office Theme</vt:lpstr>
      <vt:lpstr>PowerPoint Presentation</vt:lpstr>
      <vt:lpstr>Optical Networking in Data Centers</vt:lpstr>
      <vt:lpstr>What is this paper about?</vt:lpstr>
      <vt:lpstr>Challenge 1:  Application Semantics</vt:lpstr>
      <vt:lpstr>Challenge 1:  Application Semantics</vt:lpstr>
      <vt:lpstr>Challenge 2:  Traffic Pattern</vt:lpstr>
      <vt:lpstr>Challenge 2:  Traffic Pattern</vt:lpstr>
      <vt:lpstr>PowerPoint Presentation</vt:lpstr>
      <vt:lpstr>Challenge 3:  Connectivity</vt:lpstr>
      <vt:lpstr>The Single Coflow Case </vt:lpstr>
      <vt:lpstr>What can be achieved via packet switching?</vt:lpstr>
      <vt:lpstr> Solution 1- Circuit Shaping </vt:lpstr>
      <vt:lpstr> Solution 1- Circuit Shaping </vt:lpstr>
      <vt:lpstr>To Bridge the App-Topo Structure Mismatch</vt:lpstr>
      <vt:lpstr>PowerPoint Presentation</vt:lpstr>
      <vt:lpstr>PowerPoint Presentation</vt:lpstr>
      <vt:lpstr>To Bridge the App-Topo Structure Mismatch</vt:lpstr>
      <vt:lpstr> Solution III - Joint Shaping </vt:lpstr>
      <vt:lpstr>Preliminary Evaluation</vt:lpstr>
      <vt:lpstr>The General Case with Multiple Coflows</vt:lpstr>
      <vt:lpstr>The General Case with Multiple Coflows</vt:lpstr>
      <vt:lpstr>The General Case with Multiple Coflows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 de deux: Shape the Circuits, and Shape the Apps too!</dc:title>
  <dc:creator>Hong ZHANG</dc:creator>
  <cp:lastModifiedBy>Hong ZHANG</cp:lastModifiedBy>
  <cp:revision>450</cp:revision>
  <cp:lastPrinted>2018-07-31T14:28:45Z</cp:lastPrinted>
  <dcterms:created xsi:type="dcterms:W3CDTF">2018-07-10T03:46:01Z</dcterms:created>
  <dcterms:modified xsi:type="dcterms:W3CDTF">2018-08-06T11:53:29Z</dcterms:modified>
</cp:coreProperties>
</file>