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82" r:id="rId8"/>
    <p:sldId id="283" r:id="rId9"/>
    <p:sldId id="262" r:id="rId10"/>
    <p:sldId id="289" r:id="rId11"/>
    <p:sldId id="284" r:id="rId12"/>
    <p:sldId id="263" r:id="rId13"/>
    <p:sldId id="285" r:id="rId14"/>
    <p:sldId id="264" r:id="rId15"/>
    <p:sldId id="265" r:id="rId16"/>
    <p:sldId id="290" r:id="rId17"/>
    <p:sldId id="287" r:id="rId18"/>
    <p:sldId id="267" r:id="rId19"/>
    <p:sldId id="266" r:id="rId20"/>
    <p:sldId id="271" r:id="rId21"/>
    <p:sldId id="273" r:id="rId22"/>
    <p:sldId id="288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5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9C98-A428-4258-9A96-070D2F258AC5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ABFDD-C274-40AD-A3AC-912B732CF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E8ED-AB2C-48B6-BB95-D3D12F3CA1CF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6B45-F368-4B0A-B7B6-A98A326C8936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7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D14D-4022-44FB-9A7D-79DEEA99A51C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AC70-E06E-465D-B0E0-352C0545F44F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2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F52E-137B-4DA3-8FFB-989DF4667B0B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99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A052-18B0-4ADA-AB43-D00E9E7146F8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1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ECA5-7A82-4473-A6E2-B3498A680579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253F0-190D-4D7C-A948-7111E0972A2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FF2-7532-4EF2-970F-F4212B94630B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0564-9589-4B5D-8B17-DA2A7F08E499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9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3CF9-12C3-4A8B-9849-770B7F1BE173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6F4E-70EF-4E90-8572-C6C6CCB1DDB0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EFFB-9171-41C2-A241-C54D58F03C9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569" y="2022611"/>
            <a:ext cx="8696738" cy="173085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Using the Macroflow Abstraction to Minimize Machine Slot-time Spent on Networking in Hadoop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569" y="4263887"/>
            <a:ext cx="8696738" cy="1765852"/>
          </a:xfrm>
        </p:spPr>
        <p:txBody>
          <a:bodyPr>
            <a:normAutofit/>
          </a:bodyPr>
          <a:lstStyle/>
          <a:p>
            <a:r>
              <a:rPr lang="en-US" altLang="zh-CN" sz="2000" b="1" dirty="0" err="1"/>
              <a:t>Bingchuan</a:t>
            </a:r>
            <a:r>
              <a:rPr lang="en-US" altLang="zh-CN" sz="2000" b="1" dirty="0"/>
              <a:t> Tian</a:t>
            </a:r>
            <a:r>
              <a:rPr lang="en-US" altLang="zh-CN" sz="2000" dirty="0"/>
              <a:t>, Chen Tian, </a:t>
            </a:r>
            <a:r>
              <a:rPr lang="en-US" altLang="zh-CN" sz="2000" dirty="0" err="1"/>
              <a:t>Jiajun</a:t>
            </a:r>
            <a:r>
              <a:rPr lang="en-US" altLang="zh-CN" sz="2000" dirty="0"/>
              <a:t> Sun, </a:t>
            </a:r>
            <a:r>
              <a:rPr lang="en-US" altLang="zh-CN" sz="2000" dirty="0" err="1"/>
              <a:t>Junhua</a:t>
            </a:r>
            <a:r>
              <a:rPr lang="en-US" altLang="zh-CN" sz="2000" dirty="0"/>
              <a:t> Yan, </a:t>
            </a:r>
            <a:r>
              <a:rPr lang="en-US" altLang="zh-CN" sz="2000" dirty="0" err="1"/>
              <a:t>Yizhou</a:t>
            </a:r>
            <a:r>
              <a:rPr lang="en-US" altLang="zh-CN" sz="2000" dirty="0"/>
              <a:t> Tang, </a:t>
            </a:r>
          </a:p>
          <a:p>
            <a:r>
              <a:rPr lang="en-US" altLang="zh-CN" sz="2000" dirty="0"/>
              <a:t>Wei Wang, </a:t>
            </a:r>
            <a:r>
              <a:rPr lang="en-US" altLang="zh-CN" sz="2000" dirty="0" err="1"/>
              <a:t>Haipeng</a:t>
            </a:r>
            <a:r>
              <a:rPr lang="en-US" altLang="zh-CN" sz="2000" dirty="0"/>
              <a:t> Dai, </a:t>
            </a:r>
            <a:r>
              <a:rPr lang="en-US" altLang="zh-CN" sz="2000" dirty="0" err="1"/>
              <a:t>Nai</a:t>
            </a:r>
            <a:r>
              <a:rPr lang="en-US" altLang="zh-CN" sz="2000" dirty="0"/>
              <a:t> Xia, </a:t>
            </a:r>
            <a:r>
              <a:rPr lang="en-US" altLang="zh-CN" sz="2000" dirty="0" err="1"/>
              <a:t>Guihai</a:t>
            </a:r>
            <a:r>
              <a:rPr lang="en-US" altLang="zh-CN" sz="2000" dirty="0"/>
              <a:t> Chen, and </a:t>
            </a:r>
            <a:r>
              <a:rPr lang="en-US" altLang="zh-CN" sz="2000" dirty="0" err="1"/>
              <a:t>Wanchun</a:t>
            </a:r>
            <a:r>
              <a:rPr lang="en-US" altLang="zh-CN" sz="2000" dirty="0"/>
              <a:t> Dou</a:t>
            </a:r>
          </a:p>
          <a:p>
            <a:endParaRPr lang="en-US" altLang="zh-CN" sz="2000" dirty="0"/>
          </a:p>
          <a:p>
            <a:r>
              <a:rPr lang="en-US" altLang="zh-CN" sz="2000" dirty="0"/>
              <a:t>Nanjing University, China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842" y="240467"/>
            <a:ext cx="1198566" cy="1459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6469" y="437321"/>
            <a:ext cx="402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</a:rPr>
              <a:t>APNet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7" y="365126"/>
            <a:ext cx="8674873" cy="132556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prstClr val="black"/>
                </a:solidFill>
              </a:rPr>
              <a:t>Macroflow Scheduling Problem</a:t>
            </a:r>
            <a:br>
              <a:rPr lang="en-US" altLang="zh-CN" sz="4400" dirty="0">
                <a:solidFill>
                  <a:prstClr val="black"/>
                </a:solidFill>
              </a:rPr>
            </a:br>
            <a:r>
              <a:rPr lang="en-US" altLang="zh-CN" sz="4400" dirty="0">
                <a:solidFill>
                  <a:prstClr val="black"/>
                </a:solidFill>
              </a:rPr>
              <a:t>(MSP)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non-blocking fabric with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hosts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hosts have the same bandwidth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jobs whose information is known as a priori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release time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mappers and reducers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shuffle pattern</a:t>
                </a:r>
              </a:p>
              <a:p>
                <a:r>
                  <a:rPr lang="en-US" altLang="zh-C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</a:t>
                </a:r>
              </a:p>
              <a:p>
                <a:pPr lvl="1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preemption and link sharing is allowed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57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Production Traffic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27471"/>
            <a:ext cx="7981094" cy="2149492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Compared with coflow scheduling, when scheduling macroflows, most of flows in </a:t>
            </a:r>
            <a:r>
              <a:rPr lang="en-US" altLang="zh-CN" sz="2500" dirty="0">
                <a:solidFill>
                  <a:srgbClr val="FF0000"/>
                </a:solidFill>
              </a:rPr>
              <a:t>red box </a:t>
            </a:r>
            <a:r>
              <a:rPr lang="en-US" altLang="zh-CN" sz="2500" dirty="0"/>
              <a:t>fall into </a:t>
            </a:r>
            <a:r>
              <a:rPr lang="en-US" altLang="zh-CN" sz="2500" dirty="0">
                <a:solidFill>
                  <a:srgbClr val="00B050"/>
                </a:solidFill>
              </a:rPr>
              <a:t>green box</a:t>
            </a:r>
          </a:p>
          <a:p>
            <a:r>
              <a:rPr lang="en-US" altLang="zh-CN" sz="2500" dirty="0"/>
              <a:t>Such priority inversion indicates coflow scheduling and macroflow scheduling have quite different effects on this traffic</a:t>
            </a:r>
            <a:endParaRPr lang="zh-CN" altLang="en-US" sz="2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1358"/>
            <a:ext cx="7886700" cy="1922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59703" y="3102797"/>
            <a:ext cx="842481" cy="318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739847" y="2496620"/>
            <a:ext cx="955497" cy="390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440130" y="2784299"/>
            <a:ext cx="842481" cy="3184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5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3644" y="2375451"/>
            <a:ext cx="7886700" cy="1639957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/>
              <a:t>Solution</a:t>
            </a:r>
            <a:endParaRPr lang="zh-CN" altLang="en-US" sz="6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2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NP-hardness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27724" cy="467456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MSP is strongly NP-hard when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Concurrent open shop problem</a:t>
                </a:r>
              </a:p>
              <a:p>
                <a:pPr lvl="1"/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factory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machines and each machine can produce only one specific kind of product. </a:t>
                </a:r>
              </a:p>
              <a:p>
                <a:pPr lvl="1"/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orders with the same release dates, where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order contains some kinds of products and needs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to produce on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machine.</a:t>
                </a:r>
              </a:p>
              <a:p>
                <a:pPr lvl="1"/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machine cannot produce more than one order at the same time, and preemption of production is not allowed.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Concurrent open shop problem is strongly NP-hard when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special case of MSP.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27724" cy="4674566"/>
              </a:xfrm>
              <a:blipFill>
                <a:blip r:embed="rId2"/>
                <a:stretch>
                  <a:fillRect l="-1350" t="-2216" r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6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How to schedule macroflow?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346386" cy="4351338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heuristics</a:t>
            </a:r>
          </a:p>
          <a:p>
            <a:pPr lvl="1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Smallest-Macroflow-First (SMF)</a:t>
            </a:r>
          </a:p>
          <a:p>
            <a:pPr lvl="1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Assumption: a network device always forwards the packet whose macoflow size is the smallest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/>
            <a:r>
              <a:rPr lang="en-US" altLang="zh-CN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 ususlly support only 8 traffic classes, thus we use DSCP field to mark each packet with a priority</a:t>
            </a:r>
          </a:p>
          <a:p>
            <a:pPr lvl="1"/>
            <a:endParaRPr lang="en-US" altLang="zh-CN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1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Another Choice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of SMF</a:t>
            </a:r>
          </a:p>
          <a:p>
            <a:pPr lvl="1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Interleave macroflows within a coflow, due to imbalanced macroflow size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heuristics</a:t>
            </a:r>
          </a:p>
          <a:p>
            <a:pPr lvl="1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Smallest-Average-Macroflow-First</a:t>
            </a:r>
          </a:p>
          <a:p>
            <a:pPr lvl="1"/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average macroflow size as a priority</a:t>
            </a:r>
          </a:p>
          <a:p>
            <a:pPr lvl="1"/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8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of SMF and SAMF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2 coflows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Coflow A: 3 reducers,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Coflow B: 3 reducers, size: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SMF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SAMF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B</a:t>
            </a:r>
            <a:r>
              <a:rPr lang="en-US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(1+1+3)/3=1.7   B:(2+2+2)/3=2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2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Priority Assignment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6966"/>
            <a:ext cx="7886700" cy="207051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How to divide macroflows into 8 priority levels?</a:t>
            </a:r>
          </a:p>
          <a:p>
            <a:endParaRPr lang="en-US" altLang="zh-CN" sz="2800" dirty="0"/>
          </a:p>
          <a:p>
            <a:r>
              <a:rPr lang="en-US" altLang="zh-CN" sz="2800" dirty="0"/>
              <a:t>A local search algorithm is proposed</a:t>
            </a:r>
          </a:p>
          <a:p>
            <a:pPr lvl="1"/>
            <a:r>
              <a:rPr lang="en-US" altLang="zh-CN" sz="2500" dirty="0"/>
              <a:t>not optimal, static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3520335"/>
            <a:ext cx="5744818" cy="313122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3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3644" y="2375451"/>
            <a:ext cx="7886700" cy="1639957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/>
              <a:t>Evaluation</a:t>
            </a:r>
            <a:endParaRPr lang="zh-CN" altLang="en-US" sz="6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8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Methodology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evaluate our algorithms by performing a replay of the collected Facebook log with a flow-level simulator.</a:t>
            </a: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there are 30 hosts connected to a switch via a 1Gbps link, while the computation resource in each host is limited.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Facebook log contains only the shuffle information of a job, thus we generate mappers according to shuffle size to guarantee that the time spent on map-phase and reduce-phase is comparable.</a:t>
            </a:r>
          </a:p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algorithm with coflow based algorithm: shortest-coflow-first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Outline</a:t>
            </a:r>
            <a:endParaRPr lang="zh-CN" altLang="en-US" sz="6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 Motivation</a:t>
            </a:r>
          </a:p>
          <a:p>
            <a:r>
              <a:rPr lang="en-US" altLang="zh-CN" sz="4800" dirty="0"/>
              <a:t> Solution</a:t>
            </a:r>
          </a:p>
          <a:p>
            <a:r>
              <a:rPr lang="en-US" altLang="zh-CN" sz="4800" dirty="0"/>
              <a:t> Evaluation</a:t>
            </a:r>
            <a:endParaRPr lang="zh-CN" altLang="en-US" sz="4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6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Results 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49" y="4899990"/>
            <a:ext cx="8068089" cy="1485693"/>
          </a:xfrm>
        </p:spPr>
        <p:txBody>
          <a:bodyPr>
            <a:norm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system load is heavy, macroflow based algorithm performs better than coflow based algorithm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01" y="1605997"/>
            <a:ext cx="6932129" cy="2915479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Other scenarios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939748"/>
            <a:ext cx="7886700" cy="1441174"/>
          </a:xfrm>
        </p:spPr>
        <p:txBody>
          <a:bodyPr>
            <a:norm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system load is not so heavy, coflow based algorithm performs better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75" y="1341782"/>
            <a:ext cx="3741423" cy="326003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0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Next Step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6949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coflow with macroflow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to system load automatically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task placement with network scheduling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larger decision space</a:t>
            </a:r>
          </a:p>
          <a:p>
            <a:endParaRPr lang="en-US" altLang="zh-C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our new paper!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8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3644" y="2375451"/>
            <a:ext cx="7886700" cy="1639957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/>
              <a:t>Thanks &amp; Questions?</a:t>
            </a:r>
            <a:endParaRPr lang="zh-CN" altLang="en-US" sz="6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3644" y="2375451"/>
            <a:ext cx="7886700" cy="1639957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dirty="0"/>
              <a:t>Motivation</a:t>
            </a:r>
            <a:endParaRPr lang="zh-CN" altLang="en-US" sz="6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Data-parallel Frameworks</a:t>
            </a:r>
            <a:endParaRPr lang="zh-CN" altLang="en-US" sz="4400" dirty="0"/>
          </a:p>
        </p:txBody>
      </p:sp>
      <p:pic>
        <p:nvPicPr>
          <p:cNvPr id="1026" name="Picture 2" descr="http://hadoop.apache.org/images/hadoop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78" y="1856444"/>
            <a:ext cx="4016422" cy="101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park.apache.org/images/spark-logo-trade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66" y="934276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27" y="2848181"/>
            <a:ext cx="2832238" cy="279021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57400" y="3552135"/>
            <a:ext cx="2912165" cy="1083365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47549" y="3666435"/>
            <a:ext cx="325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</a:rPr>
              <a:t>shuffle phase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28648" y="5644355"/>
            <a:ext cx="8008317" cy="6371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600" b="1" dirty="0"/>
              <a:t>Goal: to make jobs finish faster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45436" y="6342351"/>
            <a:ext cx="7066722" cy="450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Coflow: A Networking Abstraction for Cluster Applications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036654" cy="132556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Coflow Abstraction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7"/>
            <a:ext cx="6325662" cy="4795836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network metrics ignore application semantics</a:t>
            </a:r>
          </a:p>
          <a:p>
            <a:pPr lvl="1"/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average FCT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average FCT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4 flows in the order of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FCT is (1+2+4+7)/4=3.5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CCT is (4+7)/2=5.5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Job A’s shuffle phase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4 flows in the order of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FCT is (1+3+4+7)/4=3.75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CCT is (3+7)/2=5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5064982" y="121994"/>
            <a:ext cx="396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FCT: Flow Completion Time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064982" y="501364"/>
            <a:ext cx="396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CCT: Coflow Completion Time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7124174" y="1140454"/>
            <a:ext cx="1863729" cy="2682882"/>
            <a:chOff x="4491" y="781"/>
            <a:chExt cx="1174" cy="1690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91" y="781"/>
              <a:ext cx="1174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11" y="801"/>
              <a:ext cx="1137" cy="1652"/>
            </a:xfrm>
            <a:custGeom>
              <a:avLst/>
              <a:gdLst>
                <a:gd name="T0" fmla="*/ 250 w 2495"/>
                <a:gd name="T1" fmla="*/ 3629 h 3629"/>
                <a:gd name="T2" fmla="*/ 2246 w 2495"/>
                <a:gd name="T3" fmla="*/ 3629 h 3629"/>
                <a:gd name="T4" fmla="*/ 2495 w 2495"/>
                <a:gd name="T5" fmla="*/ 3379 h 3629"/>
                <a:gd name="T6" fmla="*/ 2495 w 2495"/>
                <a:gd name="T7" fmla="*/ 250 h 3629"/>
                <a:gd name="T8" fmla="*/ 2246 w 2495"/>
                <a:gd name="T9" fmla="*/ 0 h 3629"/>
                <a:gd name="T10" fmla="*/ 250 w 2495"/>
                <a:gd name="T11" fmla="*/ 0 h 3629"/>
                <a:gd name="T12" fmla="*/ 0 w 2495"/>
                <a:gd name="T13" fmla="*/ 250 h 3629"/>
                <a:gd name="T14" fmla="*/ 0 w 2495"/>
                <a:gd name="T15" fmla="*/ 3379 h 3629"/>
                <a:gd name="T16" fmla="*/ 250 w 2495"/>
                <a:gd name="T17" fmla="*/ 3629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5" h="3629">
                  <a:moveTo>
                    <a:pt x="250" y="3629"/>
                  </a:moveTo>
                  <a:lnTo>
                    <a:pt x="2246" y="3629"/>
                  </a:lnTo>
                  <a:cubicBezTo>
                    <a:pt x="2383" y="3629"/>
                    <a:pt x="2495" y="3517"/>
                    <a:pt x="2495" y="3379"/>
                  </a:cubicBezTo>
                  <a:lnTo>
                    <a:pt x="2495" y="250"/>
                  </a:lnTo>
                  <a:cubicBezTo>
                    <a:pt x="2495" y="112"/>
                    <a:pt x="2383" y="0"/>
                    <a:pt x="2246" y="0"/>
                  </a:cubicBezTo>
                  <a:lnTo>
                    <a:pt x="250" y="0"/>
                  </a:lnTo>
                  <a:cubicBezTo>
                    <a:pt x="112" y="0"/>
                    <a:pt x="0" y="112"/>
                    <a:pt x="0" y="250"/>
                  </a:cubicBezTo>
                  <a:lnTo>
                    <a:pt x="0" y="3379"/>
                  </a:lnTo>
                  <a:cubicBezTo>
                    <a:pt x="0" y="3517"/>
                    <a:pt x="112" y="3629"/>
                    <a:pt x="250" y="3629"/>
                  </a:cubicBezTo>
                  <a:close/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718" y="2162"/>
              <a:ext cx="7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Coflow</a:t>
              </a:r>
              <a:r>
                <a:rPr kumimoji="0" lang="zh-CN" altLang="zh-CN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A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718" y="1008"/>
              <a:ext cx="723" cy="10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18" y="1008"/>
              <a:ext cx="723" cy="1032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574" y="1132"/>
              <a:ext cx="288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574" y="1132"/>
              <a:ext cx="288" cy="289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8" y="1199"/>
              <a:ext cx="1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21" y="1199"/>
              <a:ext cx="16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574" y="1627"/>
              <a:ext cx="288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574" y="1627"/>
              <a:ext cx="288" cy="289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48" y="1695"/>
              <a:ext cx="1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21" y="1695"/>
              <a:ext cx="16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297" y="1132"/>
              <a:ext cx="289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297" y="1132"/>
              <a:ext cx="289" cy="289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371" y="1199"/>
              <a:ext cx="16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445" y="1199"/>
              <a:ext cx="1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297" y="1627"/>
              <a:ext cx="289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297" y="1627"/>
              <a:ext cx="289" cy="289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371" y="1695"/>
              <a:ext cx="16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445" y="1695"/>
              <a:ext cx="1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862" y="1276"/>
              <a:ext cx="435" cy="0"/>
            </a:xfrm>
            <a:prstGeom prst="line">
              <a:avLst/>
            </a:prstGeom>
            <a:noFill/>
            <a:ln w="23813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5245" y="1225"/>
              <a:ext cx="52" cy="102"/>
            </a:xfrm>
            <a:custGeom>
              <a:avLst/>
              <a:gdLst>
                <a:gd name="T0" fmla="*/ 0 w 52"/>
                <a:gd name="T1" fmla="*/ 102 h 102"/>
                <a:gd name="T2" fmla="*/ 52 w 52"/>
                <a:gd name="T3" fmla="*/ 51 h 102"/>
                <a:gd name="T4" fmla="*/ 0 w 52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102">
                  <a:moveTo>
                    <a:pt x="0" y="102"/>
                  </a:moveTo>
                  <a:lnTo>
                    <a:pt x="52" y="51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48" y="1086"/>
              <a:ext cx="252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951" y="1089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000" y="1154"/>
              <a:ext cx="9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047" y="1089"/>
              <a:ext cx="15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</a:rPr>
                <a:t>=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130" y="1089"/>
              <a:ext cx="1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4862" y="1375"/>
              <a:ext cx="435" cy="297"/>
            </a:xfrm>
            <a:prstGeom prst="line">
              <a:avLst/>
            </a:prstGeom>
            <a:noFill/>
            <a:ln w="238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225" y="1362"/>
              <a:ext cx="72" cy="85"/>
            </a:xfrm>
            <a:custGeom>
              <a:avLst/>
              <a:gdLst>
                <a:gd name="T0" fmla="*/ 59 w 72"/>
                <a:gd name="T1" fmla="*/ 85 h 85"/>
                <a:gd name="T2" fmla="*/ 72 w 72"/>
                <a:gd name="T3" fmla="*/ 13 h 85"/>
                <a:gd name="T4" fmla="*/ 0 w 72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5">
                  <a:moveTo>
                    <a:pt x="59" y="85"/>
                  </a:moveTo>
                  <a:lnTo>
                    <a:pt x="72" y="13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896" y="1530"/>
              <a:ext cx="310" cy="284"/>
            </a:xfrm>
            <a:custGeom>
              <a:avLst/>
              <a:gdLst>
                <a:gd name="T0" fmla="*/ 92 w 310"/>
                <a:gd name="T1" fmla="*/ 284 h 284"/>
                <a:gd name="T2" fmla="*/ 310 w 310"/>
                <a:gd name="T3" fmla="*/ 159 h 284"/>
                <a:gd name="T4" fmla="*/ 218 w 310"/>
                <a:gd name="T5" fmla="*/ 0 h 284"/>
                <a:gd name="T6" fmla="*/ 0 w 310"/>
                <a:gd name="T7" fmla="*/ 126 h 284"/>
                <a:gd name="T8" fmla="*/ 92 w 31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84">
                  <a:moveTo>
                    <a:pt x="92" y="284"/>
                  </a:moveTo>
                  <a:lnTo>
                    <a:pt x="310" y="159"/>
                  </a:lnTo>
                  <a:lnTo>
                    <a:pt x="218" y="0"/>
                  </a:lnTo>
                  <a:lnTo>
                    <a:pt x="0" y="126"/>
                  </a:lnTo>
                  <a:lnTo>
                    <a:pt x="92" y="2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932" y="1659"/>
              <a:ext cx="68" cy="108"/>
            </a:xfrm>
            <a:custGeom>
              <a:avLst/>
              <a:gdLst>
                <a:gd name="T0" fmla="*/ 64 w 148"/>
                <a:gd name="T1" fmla="*/ 92 h 238"/>
                <a:gd name="T2" fmla="*/ 114 w 148"/>
                <a:gd name="T3" fmla="*/ 180 h 238"/>
                <a:gd name="T4" fmla="*/ 126 w 148"/>
                <a:gd name="T5" fmla="*/ 194 h 238"/>
                <a:gd name="T6" fmla="*/ 145 w 148"/>
                <a:gd name="T7" fmla="*/ 190 h 238"/>
                <a:gd name="T8" fmla="*/ 148 w 148"/>
                <a:gd name="T9" fmla="*/ 195 h 238"/>
                <a:gd name="T10" fmla="*/ 73 w 148"/>
                <a:gd name="T11" fmla="*/ 238 h 238"/>
                <a:gd name="T12" fmla="*/ 70 w 148"/>
                <a:gd name="T13" fmla="*/ 233 h 238"/>
                <a:gd name="T14" fmla="*/ 81 w 148"/>
                <a:gd name="T15" fmla="*/ 224 h 238"/>
                <a:gd name="T16" fmla="*/ 83 w 148"/>
                <a:gd name="T17" fmla="*/ 216 h 238"/>
                <a:gd name="T18" fmla="*/ 77 w 148"/>
                <a:gd name="T19" fmla="*/ 201 h 238"/>
                <a:gd name="T20" fmla="*/ 26 w 148"/>
                <a:gd name="T21" fmla="*/ 114 h 238"/>
                <a:gd name="T22" fmla="*/ 8 w 148"/>
                <a:gd name="T23" fmla="*/ 124 h 238"/>
                <a:gd name="T24" fmla="*/ 0 w 148"/>
                <a:gd name="T25" fmla="*/ 111 h 238"/>
                <a:gd name="T26" fmla="*/ 19 w 148"/>
                <a:gd name="T27" fmla="*/ 100 h 238"/>
                <a:gd name="T28" fmla="*/ 13 w 148"/>
                <a:gd name="T29" fmla="*/ 91 h 238"/>
                <a:gd name="T30" fmla="*/ 9 w 148"/>
                <a:gd name="T31" fmla="*/ 85 h 238"/>
                <a:gd name="T32" fmla="*/ 5 w 148"/>
                <a:gd name="T33" fmla="*/ 44 h 238"/>
                <a:gd name="T34" fmla="*/ 36 w 148"/>
                <a:gd name="T35" fmla="*/ 9 h 238"/>
                <a:gd name="T36" fmla="*/ 64 w 148"/>
                <a:gd name="T37" fmla="*/ 1 h 238"/>
                <a:gd name="T38" fmla="*/ 80 w 148"/>
                <a:gd name="T39" fmla="*/ 10 h 238"/>
                <a:gd name="T40" fmla="*/ 81 w 148"/>
                <a:gd name="T41" fmla="*/ 23 h 238"/>
                <a:gd name="T42" fmla="*/ 71 w 148"/>
                <a:gd name="T43" fmla="*/ 35 h 238"/>
                <a:gd name="T44" fmla="*/ 57 w 148"/>
                <a:gd name="T45" fmla="*/ 38 h 238"/>
                <a:gd name="T46" fmla="*/ 49 w 148"/>
                <a:gd name="T47" fmla="*/ 33 h 238"/>
                <a:gd name="T48" fmla="*/ 47 w 148"/>
                <a:gd name="T49" fmla="*/ 27 h 238"/>
                <a:gd name="T50" fmla="*/ 45 w 148"/>
                <a:gd name="T51" fmla="*/ 22 h 238"/>
                <a:gd name="T52" fmla="*/ 41 w 148"/>
                <a:gd name="T53" fmla="*/ 19 h 238"/>
                <a:gd name="T54" fmla="*/ 34 w 148"/>
                <a:gd name="T55" fmla="*/ 20 h 238"/>
                <a:gd name="T56" fmla="*/ 29 w 148"/>
                <a:gd name="T57" fmla="*/ 27 h 238"/>
                <a:gd name="T58" fmla="*/ 33 w 148"/>
                <a:gd name="T59" fmla="*/ 39 h 238"/>
                <a:gd name="T60" fmla="*/ 47 w 148"/>
                <a:gd name="T61" fmla="*/ 63 h 238"/>
                <a:gd name="T62" fmla="*/ 56 w 148"/>
                <a:gd name="T63" fmla="*/ 79 h 238"/>
                <a:gd name="T64" fmla="*/ 75 w 148"/>
                <a:gd name="T65" fmla="*/ 68 h 238"/>
                <a:gd name="T66" fmla="*/ 82 w 148"/>
                <a:gd name="T67" fmla="*/ 81 h 238"/>
                <a:gd name="T68" fmla="*/ 64 w 148"/>
                <a:gd name="T69" fmla="*/ 9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" h="238">
                  <a:moveTo>
                    <a:pt x="64" y="92"/>
                  </a:moveTo>
                  <a:lnTo>
                    <a:pt x="114" y="180"/>
                  </a:lnTo>
                  <a:cubicBezTo>
                    <a:pt x="119" y="188"/>
                    <a:pt x="123" y="193"/>
                    <a:pt x="126" y="194"/>
                  </a:cubicBezTo>
                  <a:cubicBezTo>
                    <a:pt x="131" y="196"/>
                    <a:pt x="137" y="194"/>
                    <a:pt x="145" y="190"/>
                  </a:cubicBezTo>
                  <a:lnTo>
                    <a:pt x="148" y="195"/>
                  </a:lnTo>
                  <a:lnTo>
                    <a:pt x="73" y="238"/>
                  </a:lnTo>
                  <a:lnTo>
                    <a:pt x="70" y="233"/>
                  </a:lnTo>
                  <a:cubicBezTo>
                    <a:pt x="76" y="229"/>
                    <a:pt x="80" y="226"/>
                    <a:pt x="81" y="224"/>
                  </a:cubicBezTo>
                  <a:cubicBezTo>
                    <a:pt x="83" y="221"/>
                    <a:pt x="84" y="218"/>
                    <a:pt x="83" y="216"/>
                  </a:cubicBezTo>
                  <a:cubicBezTo>
                    <a:pt x="83" y="213"/>
                    <a:pt x="81" y="208"/>
                    <a:pt x="77" y="201"/>
                  </a:cubicBezTo>
                  <a:lnTo>
                    <a:pt x="26" y="114"/>
                  </a:lnTo>
                  <a:lnTo>
                    <a:pt x="8" y="124"/>
                  </a:lnTo>
                  <a:lnTo>
                    <a:pt x="0" y="111"/>
                  </a:lnTo>
                  <a:lnTo>
                    <a:pt x="19" y="100"/>
                  </a:lnTo>
                  <a:lnTo>
                    <a:pt x="13" y="91"/>
                  </a:lnTo>
                  <a:lnTo>
                    <a:pt x="9" y="85"/>
                  </a:lnTo>
                  <a:cubicBezTo>
                    <a:pt x="2" y="72"/>
                    <a:pt x="0" y="58"/>
                    <a:pt x="5" y="44"/>
                  </a:cubicBezTo>
                  <a:cubicBezTo>
                    <a:pt x="9" y="30"/>
                    <a:pt x="20" y="18"/>
                    <a:pt x="36" y="9"/>
                  </a:cubicBezTo>
                  <a:cubicBezTo>
                    <a:pt x="47" y="2"/>
                    <a:pt x="57" y="0"/>
                    <a:pt x="64" y="1"/>
                  </a:cubicBezTo>
                  <a:cubicBezTo>
                    <a:pt x="72" y="2"/>
                    <a:pt x="77" y="5"/>
                    <a:pt x="80" y="10"/>
                  </a:cubicBezTo>
                  <a:cubicBezTo>
                    <a:pt x="83" y="14"/>
                    <a:pt x="83" y="18"/>
                    <a:pt x="81" y="23"/>
                  </a:cubicBezTo>
                  <a:cubicBezTo>
                    <a:pt x="80" y="28"/>
                    <a:pt x="76" y="32"/>
                    <a:pt x="71" y="35"/>
                  </a:cubicBezTo>
                  <a:cubicBezTo>
                    <a:pt x="66" y="38"/>
                    <a:pt x="62" y="39"/>
                    <a:pt x="57" y="38"/>
                  </a:cubicBezTo>
                  <a:cubicBezTo>
                    <a:pt x="53" y="37"/>
                    <a:pt x="50" y="36"/>
                    <a:pt x="49" y="33"/>
                  </a:cubicBezTo>
                  <a:cubicBezTo>
                    <a:pt x="48" y="32"/>
                    <a:pt x="47" y="30"/>
                    <a:pt x="47" y="27"/>
                  </a:cubicBezTo>
                  <a:cubicBezTo>
                    <a:pt x="46" y="25"/>
                    <a:pt x="45" y="24"/>
                    <a:pt x="45" y="22"/>
                  </a:cubicBezTo>
                  <a:cubicBezTo>
                    <a:pt x="44" y="21"/>
                    <a:pt x="42" y="19"/>
                    <a:pt x="41" y="19"/>
                  </a:cubicBezTo>
                  <a:cubicBezTo>
                    <a:pt x="38" y="19"/>
                    <a:pt x="36" y="19"/>
                    <a:pt x="34" y="20"/>
                  </a:cubicBezTo>
                  <a:cubicBezTo>
                    <a:pt x="31" y="22"/>
                    <a:pt x="30" y="24"/>
                    <a:pt x="29" y="27"/>
                  </a:cubicBezTo>
                  <a:cubicBezTo>
                    <a:pt x="29" y="30"/>
                    <a:pt x="30" y="34"/>
                    <a:pt x="33" y="39"/>
                  </a:cubicBezTo>
                  <a:lnTo>
                    <a:pt x="47" y="63"/>
                  </a:lnTo>
                  <a:lnTo>
                    <a:pt x="56" y="79"/>
                  </a:lnTo>
                  <a:lnTo>
                    <a:pt x="75" y="68"/>
                  </a:lnTo>
                  <a:lnTo>
                    <a:pt x="82" y="81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992" y="1694"/>
              <a:ext cx="56" cy="68"/>
            </a:xfrm>
            <a:custGeom>
              <a:avLst/>
              <a:gdLst>
                <a:gd name="T0" fmla="*/ 123 w 123"/>
                <a:gd name="T1" fmla="*/ 109 h 150"/>
                <a:gd name="T2" fmla="*/ 53 w 123"/>
                <a:gd name="T3" fmla="*/ 150 h 150"/>
                <a:gd name="T4" fmla="*/ 52 w 123"/>
                <a:gd name="T5" fmla="*/ 148 h 150"/>
                <a:gd name="T6" fmla="*/ 61 w 123"/>
                <a:gd name="T7" fmla="*/ 73 h 150"/>
                <a:gd name="T8" fmla="*/ 53 w 123"/>
                <a:gd name="T9" fmla="*/ 43 h 150"/>
                <a:gd name="T10" fmla="*/ 38 w 123"/>
                <a:gd name="T11" fmla="*/ 31 h 150"/>
                <a:gd name="T12" fmla="*/ 21 w 123"/>
                <a:gd name="T13" fmla="*/ 33 h 150"/>
                <a:gd name="T14" fmla="*/ 8 w 123"/>
                <a:gd name="T15" fmla="*/ 59 h 150"/>
                <a:gd name="T16" fmla="*/ 4 w 123"/>
                <a:gd name="T17" fmla="*/ 60 h 150"/>
                <a:gd name="T18" fmla="*/ 4 w 123"/>
                <a:gd name="T19" fmla="*/ 26 h 150"/>
                <a:gd name="T20" fmla="*/ 21 w 123"/>
                <a:gd name="T21" fmla="*/ 5 h 150"/>
                <a:gd name="T22" fmla="*/ 40 w 123"/>
                <a:gd name="T23" fmla="*/ 0 h 150"/>
                <a:gd name="T24" fmla="*/ 59 w 123"/>
                <a:gd name="T25" fmla="*/ 5 h 150"/>
                <a:gd name="T26" fmla="*/ 71 w 123"/>
                <a:gd name="T27" fmla="*/ 16 h 150"/>
                <a:gd name="T28" fmla="*/ 78 w 123"/>
                <a:gd name="T29" fmla="*/ 44 h 150"/>
                <a:gd name="T30" fmla="*/ 66 w 123"/>
                <a:gd name="T31" fmla="*/ 111 h 150"/>
                <a:gd name="T32" fmla="*/ 91 w 123"/>
                <a:gd name="T33" fmla="*/ 97 h 150"/>
                <a:gd name="T34" fmla="*/ 103 w 123"/>
                <a:gd name="T35" fmla="*/ 89 h 150"/>
                <a:gd name="T36" fmla="*/ 106 w 123"/>
                <a:gd name="T37" fmla="*/ 83 h 150"/>
                <a:gd name="T38" fmla="*/ 107 w 123"/>
                <a:gd name="T39" fmla="*/ 73 h 150"/>
                <a:gd name="T40" fmla="*/ 110 w 123"/>
                <a:gd name="T41" fmla="*/ 71 h 150"/>
                <a:gd name="T42" fmla="*/ 123 w 123"/>
                <a:gd name="T43" fmla="*/ 10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50">
                  <a:moveTo>
                    <a:pt x="123" y="109"/>
                  </a:moveTo>
                  <a:lnTo>
                    <a:pt x="53" y="150"/>
                  </a:lnTo>
                  <a:lnTo>
                    <a:pt x="52" y="148"/>
                  </a:lnTo>
                  <a:cubicBezTo>
                    <a:pt x="58" y="110"/>
                    <a:pt x="62" y="85"/>
                    <a:pt x="61" y="73"/>
                  </a:cubicBezTo>
                  <a:cubicBezTo>
                    <a:pt x="61" y="62"/>
                    <a:pt x="58" y="52"/>
                    <a:pt x="53" y="43"/>
                  </a:cubicBezTo>
                  <a:cubicBezTo>
                    <a:pt x="49" y="37"/>
                    <a:pt x="45" y="33"/>
                    <a:pt x="38" y="31"/>
                  </a:cubicBezTo>
                  <a:cubicBezTo>
                    <a:pt x="32" y="29"/>
                    <a:pt x="26" y="30"/>
                    <a:pt x="21" y="33"/>
                  </a:cubicBezTo>
                  <a:cubicBezTo>
                    <a:pt x="12" y="38"/>
                    <a:pt x="7" y="47"/>
                    <a:pt x="8" y="59"/>
                  </a:cubicBezTo>
                  <a:lnTo>
                    <a:pt x="4" y="60"/>
                  </a:lnTo>
                  <a:cubicBezTo>
                    <a:pt x="0" y="47"/>
                    <a:pt x="0" y="35"/>
                    <a:pt x="4" y="26"/>
                  </a:cubicBezTo>
                  <a:cubicBezTo>
                    <a:pt x="7" y="17"/>
                    <a:pt x="13" y="10"/>
                    <a:pt x="21" y="5"/>
                  </a:cubicBezTo>
                  <a:cubicBezTo>
                    <a:pt x="27" y="2"/>
                    <a:pt x="34" y="0"/>
                    <a:pt x="40" y="0"/>
                  </a:cubicBezTo>
                  <a:cubicBezTo>
                    <a:pt x="47" y="0"/>
                    <a:pt x="53" y="2"/>
                    <a:pt x="59" y="5"/>
                  </a:cubicBezTo>
                  <a:cubicBezTo>
                    <a:pt x="64" y="8"/>
                    <a:pt x="68" y="12"/>
                    <a:pt x="71" y="16"/>
                  </a:cubicBezTo>
                  <a:cubicBezTo>
                    <a:pt x="75" y="24"/>
                    <a:pt x="78" y="33"/>
                    <a:pt x="78" y="44"/>
                  </a:cubicBezTo>
                  <a:cubicBezTo>
                    <a:pt x="78" y="58"/>
                    <a:pt x="74" y="81"/>
                    <a:pt x="66" y="111"/>
                  </a:cubicBezTo>
                  <a:lnTo>
                    <a:pt x="91" y="97"/>
                  </a:lnTo>
                  <a:cubicBezTo>
                    <a:pt x="98" y="93"/>
                    <a:pt x="102" y="90"/>
                    <a:pt x="103" y="89"/>
                  </a:cubicBezTo>
                  <a:cubicBezTo>
                    <a:pt x="105" y="87"/>
                    <a:pt x="106" y="85"/>
                    <a:pt x="106" y="83"/>
                  </a:cubicBezTo>
                  <a:cubicBezTo>
                    <a:pt x="107" y="81"/>
                    <a:pt x="107" y="78"/>
                    <a:pt x="107" y="73"/>
                  </a:cubicBezTo>
                  <a:lnTo>
                    <a:pt x="110" y="71"/>
                  </a:lnTo>
                  <a:lnTo>
                    <a:pt x="123" y="109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5015" y="1626"/>
              <a:ext cx="84" cy="66"/>
            </a:xfrm>
            <a:custGeom>
              <a:avLst/>
              <a:gdLst>
                <a:gd name="T0" fmla="*/ 0 w 84"/>
                <a:gd name="T1" fmla="*/ 38 h 66"/>
                <a:gd name="T2" fmla="*/ 67 w 84"/>
                <a:gd name="T3" fmla="*/ 0 h 66"/>
                <a:gd name="T4" fmla="*/ 72 w 84"/>
                <a:gd name="T5" fmla="*/ 7 h 66"/>
                <a:gd name="T6" fmla="*/ 5 w 84"/>
                <a:gd name="T7" fmla="*/ 46 h 66"/>
                <a:gd name="T8" fmla="*/ 0 w 84"/>
                <a:gd name="T9" fmla="*/ 38 h 66"/>
                <a:gd name="T10" fmla="*/ 12 w 84"/>
                <a:gd name="T11" fmla="*/ 58 h 66"/>
                <a:gd name="T12" fmla="*/ 79 w 84"/>
                <a:gd name="T13" fmla="*/ 20 h 66"/>
                <a:gd name="T14" fmla="*/ 84 w 84"/>
                <a:gd name="T15" fmla="*/ 27 h 66"/>
                <a:gd name="T16" fmla="*/ 16 w 84"/>
                <a:gd name="T17" fmla="*/ 66 h 66"/>
                <a:gd name="T18" fmla="*/ 12 w 84"/>
                <a:gd name="T1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66">
                  <a:moveTo>
                    <a:pt x="0" y="38"/>
                  </a:moveTo>
                  <a:lnTo>
                    <a:pt x="67" y="0"/>
                  </a:lnTo>
                  <a:lnTo>
                    <a:pt x="72" y="7"/>
                  </a:lnTo>
                  <a:lnTo>
                    <a:pt x="5" y="46"/>
                  </a:lnTo>
                  <a:lnTo>
                    <a:pt x="0" y="38"/>
                  </a:lnTo>
                  <a:close/>
                  <a:moveTo>
                    <a:pt x="12" y="58"/>
                  </a:moveTo>
                  <a:lnTo>
                    <a:pt x="79" y="20"/>
                  </a:lnTo>
                  <a:lnTo>
                    <a:pt x="84" y="27"/>
                  </a:lnTo>
                  <a:lnTo>
                    <a:pt x="16" y="66"/>
                  </a:lnTo>
                  <a:lnTo>
                    <a:pt x="12" y="5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083" y="1573"/>
              <a:ext cx="86" cy="105"/>
            </a:xfrm>
            <a:custGeom>
              <a:avLst/>
              <a:gdLst>
                <a:gd name="T0" fmla="*/ 188 w 188"/>
                <a:gd name="T1" fmla="*/ 168 h 230"/>
                <a:gd name="T2" fmla="*/ 80 w 188"/>
                <a:gd name="T3" fmla="*/ 230 h 230"/>
                <a:gd name="T4" fmla="*/ 79 w 188"/>
                <a:gd name="T5" fmla="*/ 227 h 230"/>
                <a:gd name="T6" fmla="*/ 93 w 188"/>
                <a:gd name="T7" fmla="*/ 113 h 230"/>
                <a:gd name="T8" fmla="*/ 80 w 188"/>
                <a:gd name="T9" fmla="*/ 67 h 230"/>
                <a:gd name="T10" fmla="*/ 58 w 188"/>
                <a:gd name="T11" fmla="*/ 48 h 230"/>
                <a:gd name="T12" fmla="*/ 31 w 188"/>
                <a:gd name="T13" fmla="*/ 51 h 230"/>
                <a:gd name="T14" fmla="*/ 11 w 188"/>
                <a:gd name="T15" fmla="*/ 91 h 230"/>
                <a:gd name="T16" fmla="*/ 5 w 188"/>
                <a:gd name="T17" fmla="*/ 92 h 230"/>
                <a:gd name="T18" fmla="*/ 5 w 188"/>
                <a:gd name="T19" fmla="*/ 41 h 230"/>
                <a:gd name="T20" fmla="*/ 32 w 188"/>
                <a:gd name="T21" fmla="*/ 9 h 230"/>
                <a:gd name="T22" fmla="*/ 61 w 188"/>
                <a:gd name="T23" fmla="*/ 0 h 230"/>
                <a:gd name="T24" fmla="*/ 89 w 188"/>
                <a:gd name="T25" fmla="*/ 8 h 230"/>
                <a:gd name="T26" fmla="*/ 108 w 188"/>
                <a:gd name="T27" fmla="*/ 25 h 230"/>
                <a:gd name="T28" fmla="*/ 119 w 188"/>
                <a:gd name="T29" fmla="*/ 68 h 230"/>
                <a:gd name="T30" fmla="*/ 100 w 188"/>
                <a:gd name="T31" fmla="*/ 172 h 230"/>
                <a:gd name="T32" fmla="*/ 140 w 188"/>
                <a:gd name="T33" fmla="*/ 149 h 230"/>
                <a:gd name="T34" fmla="*/ 158 w 188"/>
                <a:gd name="T35" fmla="*/ 137 h 230"/>
                <a:gd name="T36" fmla="*/ 163 w 188"/>
                <a:gd name="T37" fmla="*/ 128 h 230"/>
                <a:gd name="T38" fmla="*/ 163 w 188"/>
                <a:gd name="T39" fmla="*/ 112 h 230"/>
                <a:gd name="T40" fmla="*/ 168 w 188"/>
                <a:gd name="T41" fmla="*/ 109 h 230"/>
                <a:gd name="T42" fmla="*/ 188 w 188"/>
                <a:gd name="T43" fmla="*/ 16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8" h="230">
                  <a:moveTo>
                    <a:pt x="188" y="168"/>
                  </a:moveTo>
                  <a:lnTo>
                    <a:pt x="80" y="230"/>
                  </a:lnTo>
                  <a:lnTo>
                    <a:pt x="79" y="227"/>
                  </a:lnTo>
                  <a:cubicBezTo>
                    <a:pt x="89" y="169"/>
                    <a:pt x="94" y="131"/>
                    <a:pt x="93" y="113"/>
                  </a:cubicBezTo>
                  <a:cubicBezTo>
                    <a:pt x="92" y="95"/>
                    <a:pt x="88" y="80"/>
                    <a:pt x="80" y="67"/>
                  </a:cubicBezTo>
                  <a:cubicBezTo>
                    <a:pt x="75" y="57"/>
                    <a:pt x="68" y="51"/>
                    <a:pt x="58" y="48"/>
                  </a:cubicBezTo>
                  <a:cubicBezTo>
                    <a:pt x="49" y="46"/>
                    <a:pt x="40" y="47"/>
                    <a:pt x="31" y="51"/>
                  </a:cubicBezTo>
                  <a:cubicBezTo>
                    <a:pt x="17" y="59"/>
                    <a:pt x="10" y="73"/>
                    <a:pt x="11" y="91"/>
                  </a:cubicBezTo>
                  <a:lnTo>
                    <a:pt x="5" y="92"/>
                  </a:lnTo>
                  <a:cubicBezTo>
                    <a:pt x="0" y="72"/>
                    <a:pt x="0" y="55"/>
                    <a:pt x="5" y="41"/>
                  </a:cubicBezTo>
                  <a:cubicBezTo>
                    <a:pt x="10" y="27"/>
                    <a:pt x="19" y="16"/>
                    <a:pt x="32" y="9"/>
                  </a:cubicBezTo>
                  <a:cubicBezTo>
                    <a:pt x="41" y="3"/>
                    <a:pt x="51" y="0"/>
                    <a:pt x="61" y="0"/>
                  </a:cubicBezTo>
                  <a:cubicBezTo>
                    <a:pt x="71" y="0"/>
                    <a:pt x="81" y="3"/>
                    <a:pt x="89" y="8"/>
                  </a:cubicBezTo>
                  <a:cubicBezTo>
                    <a:pt x="98" y="13"/>
                    <a:pt x="104" y="19"/>
                    <a:pt x="108" y="25"/>
                  </a:cubicBezTo>
                  <a:cubicBezTo>
                    <a:pt x="115" y="37"/>
                    <a:pt x="119" y="51"/>
                    <a:pt x="119" y="68"/>
                  </a:cubicBezTo>
                  <a:cubicBezTo>
                    <a:pt x="120" y="89"/>
                    <a:pt x="113" y="124"/>
                    <a:pt x="100" y="172"/>
                  </a:cubicBezTo>
                  <a:lnTo>
                    <a:pt x="140" y="149"/>
                  </a:lnTo>
                  <a:cubicBezTo>
                    <a:pt x="149" y="143"/>
                    <a:pt x="155" y="139"/>
                    <a:pt x="158" y="137"/>
                  </a:cubicBezTo>
                  <a:cubicBezTo>
                    <a:pt x="160" y="134"/>
                    <a:pt x="162" y="131"/>
                    <a:pt x="163" y="128"/>
                  </a:cubicBezTo>
                  <a:cubicBezTo>
                    <a:pt x="163" y="125"/>
                    <a:pt x="164" y="120"/>
                    <a:pt x="163" y="112"/>
                  </a:cubicBezTo>
                  <a:lnTo>
                    <a:pt x="168" y="109"/>
                  </a:lnTo>
                  <a:lnTo>
                    <a:pt x="188" y="168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42"/>
          <p:cNvGrpSpPr>
            <a:grpSpLocks noChangeAspect="1"/>
          </p:cNvGrpSpPr>
          <p:nvPr/>
        </p:nvGrpSpPr>
        <p:grpSpPr bwMode="auto">
          <a:xfrm>
            <a:off x="7124700" y="3965575"/>
            <a:ext cx="1863725" cy="2684463"/>
            <a:chOff x="4488" y="2498"/>
            <a:chExt cx="1174" cy="1691"/>
          </a:xfrm>
        </p:grpSpPr>
        <p:sp>
          <p:nvSpPr>
            <p:cNvPr id="43" name="AutoShape 41"/>
            <p:cNvSpPr>
              <a:spLocks noChangeAspect="1" noChangeArrowheads="1" noTextEdit="1"/>
            </p:cNvSpPr>
            <p:nvPr/>
          </p:nvSpPr>
          <p:spPr bwMode="auto">
            <a:xfrm>
              <a:off x="4488" y="2498"/>
              <a:ext cx="1174" cy="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508" y="2518"/>
              <a:ext cx="1137" cy="1653"/>
            </a:xfrm>
            <a:custGeom>
              <a:avLst/>
              <a:gdLst>
                <a:gd name="T0" fmla="*/ 250 w 2495"/>
                <a:gd name="T1" fmla="*/ 3629 h 3629"/>
                <a:gd name="T2" fmla="*/ 2246 w 2495"/>
                <a:gd name="T3" fmla="*/ 3629 h 3629"/>
                <a:gd name="T4" fmla="*/ 2495 w 2495"/>
                <a:gd name="T5" fmla="*/ 3379 h 3629"/>
                <a:gd name="T6" fmla="*/ 2495 w 2495"/>
                <a:gd name="T7" fmla="*/ 250 h 3629"/>
                <a:gd name="T8" fmla="*/ 2246 w 2495"/>
                <a:gd name="T9" fmla="*/ 0 h 3629"/>
                <a:gd name="T10" fmla="*/ 250 w 2495"/>
                <a:gd name="T11" fmla="*/ 0 h 3629"/>
                <a:gd name="T12" fmla="*/ 0 w 2495"/>
                <a:gd name="T13" fmla="*/ 250 h 3629"/>
                <a:gd name="T14" fmla="*/ 0 w 2495"/>
                <a:gd name="T15" fmla="*/ 3379 h 3629"/>
                <a:gd name="T16" fmla="*/ 250 w 2495"/>
                <a:gd name="T17" fmla="*/ 3629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5" h="3629">
                  <a:moveTo>
                    <a:pt x="250" y="3629"/>
                  </a:moveTo>
                  <a:lnTo>
                    <a:pt x="2246" y="3629"/>
                  </a:lnTo>
                  <a:cubicBezTo>
                    <a:pt x="2383" y="3629"/>
                    <a:pt x="2495" y="3517"/>
                    <a:pt x="2495" y="3379"/>
                  </a:cubicBezTo>
                  <a:lnTo>
                    <a:pt x="2495" y="250"/>
                  </a:lnTo>
                  <a:cubicBezTo>
                    <a:pt x="2495" y="112"/>
                    <a:pt x="2383" y="0"/>
                    <a:pt x="2246" y="0"/>
                  </a:cubicBezTo>
                  <a:lnTo>
                    <a:pt x="250" y="0"/>
                  </a:lnTo>
                  <a:cubicBezTo>
                    <a:pt x="112" y="0"/>
                    <a:pt x="0" y="112"/>
                    <a:pt x="0" y="250"/>
                  </a:cubicBezTo>
                  <a:lnTo>
                    <a:pt x="0" y="3379"/>
                  </a:lnTo>
                  <a:cubicBezTo>
                    <a:pt x="0" y="3517"/>
                    <a:pt x="112" y="3629"/>
                    <a:pt x="250" y="362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508" y="2518"/>
              <a:ext cx="1137" cy="1653"/>
            </a:xfrm>
            <a:custGeom>
              <a:avLst/>
              <a:gdLst>
                <a:gd name="T0" fmla="*/ 250 w 2495"/>
                <a:gd name="T1" fmla="*/ 3629 h 3629"/>
                <a:gd name="T2" fmla="*/ 2246 w 2495"/>
                <a:gd name="T3" fmla="*/ 3629 h 3629"/>
                <a:gd name="T4" fmla="*/ 2495 w 2495"/>
                <a:gd name="T5" fmla="*/ 3379 h 3629"/>
                <a:gd name="T6" fmla="*/ 2495 w 2495"/>
                <a:gd name="T7" fmla="*/ 250 h 3629"/>
                <a:gd name="T8" fmla="*/ 2246 w 2495"/>
                <a:gd name="T9" fmla="*/ 0 h 3629"/>
                <a:gd name="T10" fmla="*/ 250 w 2495"/>
                <a:gd name="T11" fmla="*/ 0 h 3629"/>
                <a:gd name="T12" fmla="*/ 0 w 2495"/>
                <a:gd name="T13" fmla="*/ 250 h 3629"/>
                <a:gd name="T14" fmla="*/ 0 w 2495"/>
                <a:gd name="T15" fmla="*/ 3379 h 3629"/>
                <a:gd name="T16" fmla="*/ 250 w 2495"/>
                <a:gd name="T17" fmla="*/ 3629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5" h="3629">
                  <a:moveTo>
                    <a:pt x="250" y="3629"/>
                  </a:moveTo>
                  <a:lnTo>
                    <a:pt x="2246" y="3629"/>
                  </a:lnTo>
                  <a:cubicBezTo>
                    <a:pt x="2383" y="3629"/>
                    <a:pt x="2495" y="3517"/>
                    <a:pt x="2495" y="3379"/>
                  </a:cubicBezTo>
                  <a:lnTo>
                    <a:pt x="2495" y="250"/>
                  </a:lnTo>
                  <a:cubicBezTo>
                    <a:pt x="2495" y="112"/>
                    <a:pt x="2383" y="0"/>
                    <a:pt x="2246" y="0"/>
                  </a:cubicBezTo>
                  <a:lnTo>
                    <a:pt x="250" y="0"/>
                  </a:lnTo>
                  <a:cubicBezTo>
                    <a:pt x="112" y="0"/>
                    <a:pt x="0" y="112"/>
                    <a:pt x="0" y="250"/>
                  </a:cubicBezTo>
                  <a:lnTo>
                    <a:pt x="0" y="3379"/>
                  </a:lnTo>
                  <a:cubicBezTo>
                    <a:pt x="0" y="3517"/>
                    <a:pt x="112" y="3629"/>
                    <a:pt x="250" y="3629"/>
                  </a:cubicBezTo>
                  <a:close/>
                </a:path>
              </a:pathLst>
            </a:cu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610" y="3880"/>
              <a:ext cx="8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Coflow</a:t>
              </a:r>
              <a:r>
                <a:rPr kumimoji="0" lang="zh-CN" altLang="zh-CN" sz="1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B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715" y="2725"/>
              <a:ext cx="723" cy="10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715" y="2725"/>
              <a:ext cx="723" cy="1033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571" y="2849"/>
              <a:ext cx="288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571" y="2849"/>
              <a:ext cx="288" cy="289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645" y="2917"/>
              <a:ext cx="1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718" y="2917"/>
              <a:ext cx="16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571" y="3345"/>
              <a:ext cx="288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571" y="3345"/>
              <a:ext cx="288" cy="289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645" y="3412"/>
              <a:ext cx="1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718" y="3412"/>
              <a:ext cx="16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294" y="2849"/>
              <a:ext cx="289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5294" y="2849"/>
              <a:ext cx="289" cy="289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5368" y="2917"/>
              <a:ext cx="16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442" y="2917"/>
              <a:ext cx="1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5294" y="3345"/>
              <a:ext cx="289" cy="2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294" y="3345"/>
              <a:ext cx="289" cy="289"/>
            </a:xfrm>
            <a:prstGeom prst="rect">
              <a:avLst/>
            </a:prstGeom>
            <a:noFill/>
            <a:ln w="238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5368" y="3412"/>
              <a:ext cx="16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5442" y="3412"/>
              <a:ext cx="16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4859" y="2994"/>
              <a:ext cx="435" cy="0"/>
            </a:xfrm>
            <a:prstGeom prst="line">
              <a:avLst/>
            </a:prstGeom>
            <a:noFill/>
            <a:ln w="23813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242" y="2942"/>
              <a:ext cx="52" cy="103"/>
            </a:xfrm>
            <a:custGeom>
              <a:avLst/>
              <a:gdLst>
                <a:gd name="T0" fmla="*/ 0 w 52"/>
                <a:gd name="T1" fmla="*/ 103 h 103"/>
                <a:gd name="T2" fmla="*/ 52 w 52"/>
                <a:gd name="T3" fmla="*/ 52 h 103"/>
                <a:gd name="T4" fmla="*/ 0 w 52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103">
                  <a:moveTo>
                    <a:pt x="0" y="103"/>
                  </a:moveTo>
                  <a:lnTo>
                    <a:pt x="52" y="52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4945" y="2803"/>
              <a:ext cx="252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948" y="2805"/>
              <a:ext cx="1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4997" y="2870"/>
              <a:ext cx="9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044" y="2805"/>
              <a:ext cx="1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</a:rPr>
                <a:t>=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5127" y="2805"/>
              <a:ext cx="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V="1">
              <a:off x="4859" y="3092"/>
              <a:ext cx="435" cy="298"/>
            </a:xfrm>
            <a:prstGeom prst="line">
              <a:avLst/>
            </a:prstGeom>
            <a:noFill/>
            <a:ln w="238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5222" y="3079"/>
              <a:ext cx="72" cy="85"/>
            </a:xfrm>
            <a:custGeom>
              <a:avLst/>
              <a:gdLst>
                <a:gd name="T0" fmla="*/ 59 w 72"/>
                <a:gd name="T1" fmla="*/ 85 h 85"/>
                <a:gd name="T2" fmla="*/ 72 w 72"/>
                <a:gd name="T3" fmla="*/ 13 h 85"/>
                <a:gd name="T4" fmla="*/ 0 w 72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5">
                  <a:moveTo>
                    <a:pt x="59" y="85"/>
                  </a:moveTo>
                  <a:lnTo>
                    <a:pt x="72" y="13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893" y="3247"/>
              <a:ext cx="310" cy="285"/>
            </a:xfrm>
            <a:custGeom>
              <a:avLst/>
              <a:gdLst>
                <a:gd name="T0" fmla="*/ 92 w 310"/>
                <a:gd name="T1" fmla="*/ 285 h 285"/>
                <a:gd name="T2" fmla="*/ 310 w 310"/>
                <a:gd name="T3" fmla="*/ 159 h 285"/>
                <a:gd name="T4" fmla="*/ 218 w 310"/>
                <a:gd name="T5" fmla="*/ 0 h 285"/>
                <a:gd name="T6" fmla="*/ 0 w 310"/>
                <a:gd name="T7" fmla="*/ 126 h 285"/>
                <a:gd name="T8" fmla="*/ 92 w 310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85">
                  <a:moveTo>
                    <a:pt x="92" y="285"/>
                  </a:moveTo>
                  <a:lnTo>
                    <a:pt x="310" y="159"/>
                  </a:lnTo>
                  <a:lnTo>
                    <a:pt x="218" y="0"/>
                  </a:lnTo>
                  <a:lnTo>
                    <a:pt x="0" y="126"/>
                  </a:lnTo>
                  <a:lnTo>
                    <a:pt x="92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929" y="3376"/>
              <a:ext cx="68" cy="109"/>
            </a:xfrm>
            <a:custGeom>
              <a:avLst/>
              <a:gdLst>
                <a:gd name="T0" fmla="*/ 64 w 148"/>
                <a:gd name="T1" fmla="*/ 92 h 238"/>
                <a:gd name="T2" fmla="*/ 114 w 148"/>
                <a:gd name="T3" fmla="*/ 180 h 238"/>
                <a:gd name="T4" fmla="*/ 126 w 148"/>
                <a:gd name="T5" fmla="*/ 194 h 238"/>
                <a:gd name="T6" fmla="*/ 145 w 148"/>
                <a:gd name="T7" fmla="*/ 190 h 238"/>
                <a:gd name="T8" fmla="*/ 148 w 148"/>
                <a:gd name="T9" fmla="*/ 195 h 238"/>
                <a:gd name="T10" fmla="*/ 73 w 148"/>
                <a:gd name="T11" fmla="*/ 238 h 238"/>
                <a:gd name="T12" fmla="*/ 70 w 148"/>
                <a:gd name="T13" fmla="*/ 233 h 238"/>
                <a:gd name="T14" fmla="*/ 81 w 148"/>
                <a:gd name="T15" fmla="*/ 224 h 238"/>
                <a:gd name="T16" fmla="*/ 83 w 148"/>
                <a:gd name="T17" fmla="*/ 216 h 238"/>
                <a:gd name="T18" fmla="*/ 77 w 148"/>
                <a:gd name="T19" fmla="*/ 201 h 238"/>
                <a:gd name="T20" fmla="*/ 26 w 148"/>
                <a:gd name="T21" fmla="*/ 114 h 238"/>
                <a:gd name="T22" fmla="*/ 8 w 148"/>
                <a:gd name="T23" fmla="*/ 124 h 238"/>
                <a:gd name="T24" fmla="*/ 0 w 148"/>
                <a:gd name="T25" fmla="*/ 111 h 238"/>
                <a:gd name="T26" fmla="*/ 19 w 148"/>
                <a:gd name="T27" fmla="*/ 100 h 238"/>
                <a:gd name="T28" fmla="*/ 13 w 148"/>
                <a:gd name="T29" fmla="*/ 91 h 238"/>
                <a:gd name="T30" fmla="*/ 9 w 148"/>
                <a:gd name="T31" fmla="*/ 85 h 238"/>
                <a:gd name="T32" fmla="*/ 5 w 148"/>
                <a:gd name="T33" fmla="*/ 44 h 238"/>
                <a:gd name="T34" fmla="*/ 36 w 148"/>
                <a:gd name="T35" fmla="*/ 9 h 238"/>
                <a:gd name="T36" fmla="*/ 64 w 148"/>
                <a:gd name="T37" fmla="*/ 1 h 238"/>
                <a:gd name="T38" fmla="*/ 80 w 148"/>
                <a:gd name="T39" fmla="*/ 10 h 238"/>
                <a:gd name="T40" fmla="*/ 81 w 148"/>
                <a:gd name="T41" fmla="*/ 23 h 238"/>
                <a:gd name="T42" fmla="*/ 71 w 148"/>
                <a:gd name="T43" fmla="*/ 35 h 238"/>
                <a:gd name="T44" fmla="*/ 57 w 148"/>
                <a:gd name="T45" fmla="*/ 38 h 238"/>
                <a:gd name="T46" fmla="*/ 49 w 148"/>
                <a:gd name="T47" fmla="*/ 33 h 238"/>
                <a:gd name="T48" fmla="*/ 47 w 148"/>
                <a:gd name="T49" fmla="*/ 27 h 238"/>
                <a:gd name="T50" fmla="*/ 45 w 148"/>
                <a:gd name="T51" fmla="*/ 22 h 238"/>
                <a:gd name="T52" fmla="*/ 41 w 148"/>
                <a:gd name="T53" fmla="*/ 19 h 238"/>
                <a:gd name="T54" fmla="*/ 34 w 148"/>
                <a:gd name="T55" fmla="*/ 20 h 238"/>
                <a:gd name="T56" fmla="*/ 29 w 148"/>
                <a:gd name="T57" fmla="*/ 27 h 238"/>
                <a:gd name="T58" fmla="*/ 33 w 148"/>
                <a:gd name="T59" fmla="*/ 39 h 238"/>
                <a:gd name="T60" fmla="*/ 47 w 148"/>
                <a:gd name="T61" fmla="*/ 63 h 238"/>
                <a:gd name="T62" fmla="*/ 56 w 148"/>
                <a:gd name="T63" fmla="*/ 79 h 238"/>
                <a:gd name="T64" fmla="*/ 75 w 148"/>
                <a:gd name="T65" fmla="*/ 68 h 238"/>
                <a:gd name="T66" fmla="*/ 82 w 148"/>
                <a:gd name="T67" fmla="*/ 81 h 238"/>
                <a:gd name="T68" fmla="*/ 64 w 148"/>
                <a:gd name="T69" fmla="*/ 9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" h="238">
                  <a:moveTo>
                    <a:pt x="64" y="92"/>
                  </a:moveTo>
                  <a:lnTo>
                    <a:pt x="114" y="180"/>
                  </a:lnTo>
                  <a:cubicBezTo>
                    <a:pt x="119" y="188"/>
                    <a:pt x="123" y="193"/>
                    <a:pt x="126" y="194"/>
                  </a:cubicBezTo>
                  <a:cubicBezTo>
                    <a:pt x="131" y="196"/>
                    <a:pt x="137" y="194"/>
                    <a:pt x="145" y="190"/>
                  </a:cubicBezTo>
                  <a:lnTo>
                    <a:pt x="148" y="195"/>
                  </a:lnTo>
                  <a:lnTo>
                    <a:pt x="73" y="238"/>
                  </a:lnTo>
                  <a:lnTo>
                    <a:pt x="70" y="233"/>
                  </a:lnTo>
                  <a:cubicBezTo>
                    <a:pt x="76" y="229"/>
                    <a:pt x="80" y="226"/>
                    <a:pt x="81" y="224"/>
                  </a:cubicBezTo>
                  <a:cubicBezTo>
                    <a:pt x="83" y="221"/>
                    <a:pt x="84" y="218"/>
                    <a:pt x="83" y="216"/>
                  </a:cubicBezTo>
                  <a:cubicBezTo>
                    <a:pt x="83" y="213"/>
                    <a:pt x="81" y="208"/>
                    <a:pt x="77" y="201"/>
                  </a:cubicBezTo>
                  <a:lnTo>
                    <a:pt x="26" y="114"/>
                  </a:lnTo>
                  <a:lnTo>
                    <a:pt x="8" y="124"/>
                  </a:lnTo>
                  <a:lnTo>
                    <a:pt x="0" y="111"/>
                  </a:lnTo>
                  <a:lnTo>
                    <a:pt x="19" y="100"/>
                  </a:lnTo>
                  <a:lnTo>
                    <a:pt x="13" y="91"/>
                  </a:lnTo>
                  <a:lnTo>
                    <a:pt x="9" y="85"/>
                  </a:lnTo>
                  <a:cubicBezTo>
                    <a:pt x="2" y="72"/>
                    <a:pt x="0" y="58"/>
                    <a:pt x="5" y="44"/>
                  </a:cubicBezTo>
                  <a:cubicBezTo>
                    <a:pt x="9" y="30"/>
                    <a:pt x="20" y="18"/>
                    <a:pt x="36" y="9"/>
                  </a:cubicBezTo>
                  <a:cubicBezTo>
                    <a:pt x="47" y="2"/>
                    <a:pt x="57" y="0"/>
                    <a:pt x="64" y="1"/>
                  </a:cubicBezTo>
                  <a:cubicBezTo>
                    <a:pt x="72" y="2"/>
                    <a:pt x="77" y="5"/>
                    <a:pt x="80" y="10"/>
                  </a:cubicBezTo>
                  <a:cubicBezTo>
                    <a:pt x="83" y="14"/>
                    <a:pt x="83" y="18"/>
                    <a:pt x="81" y="23"/>
                  </a:cubicBezTo>
                  <a:cubicBezTo>
                    <a:pt x="80" y="28"/>
                    <a:pt x="76" y="32"/>
                    <a:pt x="71" y="35"/>
                  </a:cubicBezTo>
                  <a:cubicBezTo>
                    <a:pt x="66" y="38"/>
                    <a:pt x="62" y="39"/>
                    <a:pt x="57" y="38"/>
                  </a:cubicBezTo>
                  <a:cubicBezTo>
                    <a:pt x="53" y="37"/>
                    <a:pt x="50" y="36"/>
                    <a:pt x="49" y="33"/>
                  </a:cubicBezTo>
                  <a:cubicBezTo>
                    <a:pt x="48" y="32"/>
                    <a:pt x="47" y="30"/>
                    <a:pt x="47" y="27"/>
                  </a:cubicBezTo>
                  <a:cubicBezTo>
                    <a:pt x="46" y="25"/>
                    <a:pt x="45" y="24"/>
                    <a:pt x="45" y="22"/>
                  </a:cubicBezTo>
                  <a:cubicBezTo>
                    <a:pt x="44" y="21"/>
                    <a:pt x="42" y="19"/>
                    <a:pt x="41" y="19"/>
                  </a:cubicBezTo>
                  <a:cubicBezTo>
                    <a:pt x="38" y="19"/>
                    <a:pt x="36" y="19"/>
                    <a:pt x="34" y="20"/>
                  </a:cubicBezTo>
                  <a:cubicBezTo>
                    <a:pt x="31" y="22"/>
                    <a:pt x="30" y="24"/>
                    <a:pt x="29" y="27"/>
                  </a:cubicBezTo>
                  <a:cubicBezTo>
                    <a:pt x="29" y="30"/>
                    <a:pt x="30" y="34"/>
                    <a:pt x="33" y="39"/>
                  </a:cubicBezTo>
                  <a:lnTo>
                    <a:pt x="47" y="63"/>
                  </a:lnTo>
                  <a:lnTo>
                    <a:pt x="56" y="79"/>
                  </a:lnTo>
                  <a:lnTo>
                    <a:pt x="75" y="68"/>
                  </a:lnTo>
                  <a:lnTo>
                    <a:pt x="82" y="81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5001" y="3406"/>
              <a:ext cx="43" cy="62"/>
            </a:xfrm>
            <a:custGeom>
              <a:avLst/>
              <a:gdLst>
                <a:gd name="T0" fmla="*/ 0 w 43"/>
                <a:gd name="T1" fmla="*/ 53 h 62"/>
                <a:gd name="T2" fmla="*/ 6 w 43"/>
                <a:gd name="T3" fmla="*/ 3 h 62"/>
                <a:gd name="T4" fmla="*/ 11 w 43"/>
                <a:gd name="T5" fmla="*/ 0 h 62"/>
                <a:gd name="T6" fmla="*/ 31 w 43"/>
                <a:gd name="T7" fmla="*/ 35 h 62"/>
                <a:gd name="T8" fmla="*/ 36 w 43"/>
                <a:gd name="T9" fmla="*/ 32 h 62"/>
                <a:gd name="T10" fmla="*/ 41 w 43"/>
                <a:gd name="T11" fmla="*/ 41 h 62"/>
                <a:gd name="T12" fmla="*/ 36 w 43"/>
                <a:gd name="T13" fmla="*/ 44 h 62"/>
                <a:gd name="T14" fmla="*/ 43 w 43"/>
                <a:gd name="T15" fmla="*/ 56 h 62"/>
                <a:gd name="T16" fmla="*/ 32 w 43"/>
                <a:gd name="T17" fmla="*/ 62 h 62"/>
                <a:gd name="T18" fmla="*/ 25 w 43"/>
                <a:gd name="T19" fmla="*/ 50 h 62"/>
                <a:gd name="T20" fmla="*/ 5 w 43"/>
                <a:gd name="T21" fmla="*/ 61 h 62"/>
                <a:gd name="T22" fmla="*/ 0 w 43"/>
                <a:gd name="T23" fmla="*/ 53 h 62"/>
                <a:gd name="T24" fmla="*/ 4 w 43"/>
                <a:gd name="T25" fmla="*/ 51 h 62"/>
                <a:gd name="T26" fmla="*/ 20 w 43"/>
                <a:gd name="T27" fmla="*/ 42 h 62"/>
                <a:gd name="T28" fmla="*/ 8 w 43"/>
                <a:gd name="T29" fmla="*/ 20 h 62"/>
                <a:gd name="T30" fmla="*/ 4 w 43"/>
                <a:gd name="T31" fmla="*/ 5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2">
                  <a:moveTo>
                    <a:pt x="0" y="53"/>
                  </a:moveTo>
                  <a:lnTo>
                    <a:pt x="6" y="3"/>
                  </a:lnTo>
                  <a:lnTo>
                    <a:pt x="11" y="0"/>
                  </a:lnTo>
                  <a:lnTo>
                    <a:pt x="31" y="35"/>
                  </a:lnTo>
                  <a:lnTo>
                    <a:pt x="36" y="32"/>
                  </a:lnTo>
                  <a:lnTo>
                    <a:pt x="41" y="41"/>
                  </a:lnTo>
                  <a:lnTo>
                    <a:pt x="36" y="44"/>
                  </a:lnTo>
                  <a:lnTo>
                    <a:pt x="43" y="56"/>
                  </a:lnTo>
                  <a:lnTo>
                    <a:pt x="32" y="62"/>
                  </a:lnTo>
                  <a:lnTo>
                    <a:pt x="25" y="50"/>
                  </a:lnTo>
                  <a:lnTo>
                    <a:pt x="5" y="61"/>
                  </a:lnTo>
                  <a:lnTo>
                    <a:pt x="0" y="53"/>
                  </a:lnTo>
                  <a:close/>
                  <a:moveTo>
                    <a:pt x="4" y="51"/>
                  </a:moveTo>
                  <a:lnTo>
                    <a:pt x="20" y="42"/>
                  </a:lnTo>
                  <a:lnTo>
                    <a:pt x="8" y="20"/>
                  </a:lnTo>
                  <a:lnTo>
                    <a:pt x="4" y="5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5012" y="3343"/>
              <a:ext cx="84" cy="67"/>
            </a:xfrm>
            <a:custGeom>
              <a:avLst/>
              <a:gdLst>
                <a:gd name="T0" fmla="*/ 0 w 84"/>
                <a:gd name="T1" fmla="*/ 39 h 67"/>
                <a:gd name="T2" fmla="*/ 67 w 84"/>
                <a:gd name="T3" fmla="*/ 0 h 67"/>
                <a:gd name="T4" fmla="*/ 72 w 84"/>
                <a:gd name="T5" fmla="*/ 8 h 67"/>
                <a:gd name="T6" fmla="*/ 5 w 84"/>
                <a:gd name="T7" fmla="*/ 47 h 67"/>
                <a:gd name="T8" fmla="*/ 0 w 84"/>
                <a:gd name="T9" fmla="*/ 39 h 67"/>
                <a:gd name="T10" fmla="*/ 12 w 84"/>
                <a:gd name="T11" fmla="*/ 59 h 67"/>
                <a:gd name="T12" fmla="*/ 79 w 84"/>
                <a:gd name="T13" fmla="*/ 20 h 67"/>
                <a:gd name="T14" fmla="*/ 84 w 84"/>
                <a:gd name="T15" fmla="*/ 28 h 67"/>
                <a:gd name="T16" fmla="*/ 16 w 84"/>
                <a:gd name="T17" fmla="*/ 67 h 67"/>
                <a:gd name="T18" fmla="*/ 12 w 84"/>
                <a:gd name="T1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67">
                  <a:moveTo>
                    <a:pt x="0" y="39"/>
                  </a:moveTo>
                  <a:lnTo>
                    <a:pt x="67" y="0"/>
                  </a:lnTo>
                  <a:lnTo>
                    <a:pt x="72" y="8"/>
                  </a:lnTo>
                  <a:lnTo>
                    <a:pt x="5" y="47"/>
                  </a:lnTo>
                  <a:lnTo>
                    <a:pt x="0" y="39"/>
                  </a:lnTo>
                  <a:close/>
                  <a:moveTo>
                    <a:pt x="12" y="59"/>
                  </a:moveTo>
                  <a:lnTo>
                    <a:pt x="79" y="20"/>
                  </a:lnTo>
                  <a:lnTo>
                    <a:pt x="84" y="28"/>
                  </a:lnTo>
                  <a:lnTo>
                    <a:pt x="16" y="67"/>
                  </a:lnTo>
                  <a:lnTo>
                    <a:pt x="12" y="5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5081" y="3288"/>
              <a:ext cx="86" cy="104"/>
            </a:xfrm>
            <a:custGeom>
              <a:avLst/>
              <a:gdLst>
                <a:gd name="T0" fmla="*/ 55 w 190"/>
                <a:gd name="T1" fmla="*/ 0 h 227"/>
                <a:gd name="T2" fmla="*/ 141 w 190"/>
                <a:gd name="T3" fmla="*/ 150 h 227"/>
                <a:gd name="T4" fmla="*/ 155 w 190"/>
                <a:gd name="T5" fmla="*/ 171 h 227"/>
                <a:gd name="T6" fmla="*/ 166 w 190"/>
                <a:gd name="T7" fmla="*/ 175 h 227"/>
                <a:gd name="T8" fmla="*/ 183 w 190"/>
                <a:gd name="T9" fmla="*/ 169 h 227"/>
                <a:gd name="T10" fmla="*/ 187 w 190"/>
                <a:gd name="T11" fmla="*/ 167 h 227"/>
                <a:gd name="T12" fmla="*/ 190 w 190"/>
                <a:gd name="T13" fmla="*/ 172 h 227"/>
                <a:gd name="T14" fmla="*/ 93 w 190"/>
                <a:gd name="T15" fmla="*/ 227 h 227"/>
                <a:gd name="T16" fmla="*/ 90 w 190"/>
                <a:gd name="T17" fmla="*/ 222 h 227"/>
                <a:gd name="T18" fmla="*/ 95 w 190"/>
                <a:gd name="T19" fmla="*/ 220 h 227"/>
                <a:gd name="T20" fmla="*/ 110 w 190"/>
                <a:gd name="T21" fmla="*/ 207 h 227"/>
                <a:gd name="T22" fmla="*/ 113 w 190"/>
                <a:gd name="T23" fmla="*/ 196 h 227"/>
                <a:gd name="T24" fmla="*/ 102 w 190"/>
                <a:gd name="T25" fmla="*/ 173 h 227"/>
                <a:gd name="T26" fmla="*/ 47 w 190"/>
                <a:gd name="T27" fmla="*/ 78 h 227"/>
                <a:gd name="T28" fmla="*/ 37 w 190"/>
                <a:gd name="T29" fmla="*/ 62 h 227"/>
                <a:gd name="T30" fmla="*/ 29 w 190"/>
                <a:gd name="T31" fmla="*/ 60 h 227"/>
                <a:gd name="T32" fmla="*/ 20 w 190"/>
                <a:gd name="T33" fmla="*/ 62 h 227"/>
                <a:gd name="T34" fmla="*/ 6 w 190"/>
                <a:gd name="T35" fmla="*/ 76 h 227"/>
                <a:gd name="T36" fmla="*/ 0 w 190"/>
                <a:gd name="T37" fmla="*/ 72 h 227"/>
                <a:gd name="T38" fmla="*/ 50 w 190"/>
                <a:gd name="T39" fmla="*/ 2 h 227"/>
                <a:gd name="T40" fmla="*/ 55 w 190"/>
                <a:gd name="T4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227">
                  <a:moveTo>
                    <a:pt x="55" y="0"/>
                  </a:moveTo>
                  <a:lnTo>
                    <a:pt x="141" y="150"/>
                  </a:lnTo>
                  <a:cubicBezTo>
                    <a:pt x="148" y="161"/>
                    <a:pt x="152" y="168"/>
                    <a:pt x="155" y="171"/>
                  </a:cubicBezTo>
                  <a:cubicBezTo>
                    <a:pt x="158" y="173"/>
                    <a:pt x="162" y="175"/>
                    <a:pt x="166" y="175"/>
                  </a:cubicBezTo>
                  <a:cubicBezTo>
                    <a:pt x="170" y="175"/>
                    <a:pt x="176" y="173"/>
                    <a:pt x="183" y="169"/>
                  </a:cubicBezTo>
                  <a:lnTo>
                    <a:pt x="187" y="167"/>
                  </a:lnTo>
                  <a:lnTo>
                    <a:pt x="190" y="172"/>
                  </a:lnTo>
                  <a:lnTo>
                    <a:pt x="93" y="227"/>
                  </a:lnTo>
                  <a:lnTo>
                    <a:pt x="90" y="222"/>
                  </a:lnTo>
                  <a:lnTo>
                    <a:pt x="95" y="220"/>
                  </a:lnTo>
                  <a:cubicBezTo>
                    <a:pt x="103" y="215"/>
                    <a:pt x="108" y="211"/>
                    <a:pt x="110" y="207"/>
                  </a:cubicBezTo>
                  <a:cubicBezTo>
                    <a:pt x="113" y="203"/>
                    <a:pt x="114" y="200"/>
                    <a:pt x="113" y="196"/>
                  </a:cubicBezTo>
                  <a:cubicBezTo>
                    <a:pt x="112" y="192"/>
                    <a:pt x="109" y="184"/>
                    <a:pt x="102" y="173"/>
                  </a:cubicBezTo>
                  <a:lnTo>
                    <a:pt x="47" y="78"/>
                  </a:lnTo>
                  <a:cubicBezTo>
                    <a:pt x="42" y="69"/>
                    <a:pt x="39" y="64"/>
                    <a:pt x="37" y="62"/>
                  </a:cubicBezTo>
                  <a:cubicBezTo>
                    <a:pt x="35" y="61"/>
                    <a:pt x="32" y="60"/>
                    <a:pt x="29" y="60"/>
                  </a:cubicBezTo>
                  <a:cubicBezTo>
                    <a:pt x="26" y="59"/>
                    <a:pt x="23" y="60"/>
                    <a:pt x="20" y="62"/>
                  </a:cubicBezTo>
                  <a:cubicBezTo>
                    <a:pt x="15" y="64"/>
                    <a:pt x="11" y="69"/>
                    <a:pt x="6" y="76"/>
                  </a:cubicBezTo>
                  <a:lnTo>
                    <a:pt x="0" y="72"/>
                  </a:lnTo>
                  <a:lnTo>
                    <a:pt x="50" y="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0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Is Coflow Enough?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626" y="3796751"/>
            <a:ext cx="8617226" cy="2723319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2 jobs</a:t>
            </a:r>
          </a:p>
          <a:p>
            <a:pPr lvl="1"/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A (2 unfinished tasks): 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1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US" altLang="zh-CN" sz="2100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4 flows in shuffle phase</a:t>
            </a:r>
            <a:endParaRPr lang="en-US" altLang="zh-CN" sz="2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B (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1 waiting 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task): M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1"/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host with 2 slot S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</a:t>
            </a:r>
            <a:r>
              <a:rPr lang="en-US" altLang="zh-CN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JCT</a:t>
            </a:r>
          </a:p>
          <a:p>
            <a:pPr lvl="1"/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sharing in a coflow: (2+3)/2=2.5</a:t>
            </a:r>
          </a:p>
          <a:p>
            <a:pPr lvl="1"/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in a coflow: (2+2)/2 =2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1581360"/>
            <a:ext cx="4352593" cy="2215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4" y="1521726"/>
            <a:ext cx="4322244" cy="2215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87618" y="121993"/>
            <a:ext cx="374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JCT: Job Completion Time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prstClr val="black"/>
                </a:solidFill>
              </a:rPr>
              <a:t>What's wrong?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4373216"/>
            <a:ext cx="7886700" cy="1798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scheduling may lead to a waste of slot resource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slot is not sufficient, JCT can be harmed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1740385"/>
            <a:ext cx="4352593" cy="22750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4" y="1472031"/>
            <a:ext cx="4322244" cy="248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6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prstClr val="black"/>
                </a:solidFill>
              </a:rPr>
              <a:t>How to save slot?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7"/>
                <a:ext cx="8406019" cy="4644747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there are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jobs</a:t>
                </a:r>
              </a:p>
              <a:p>
                <a:pPr lvl="1"/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job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tasks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task in the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job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time spent on network transmission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time spent on computing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slot-time</a:t>
                </a:r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5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Macroflow</a:t>
                </a:r>
              </a:p>
              <a:p>
                <a:pPr lvl="1"/>
                <a:r>
                  <a:rPr lang="en-US" altLang="zh-CN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collection of flows with the same reducer task</a:t>
                </a: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7"/>
                <a:ext cx="8406019" cy="4644747"/>
              </a:xfrm>
              <a:blipFill>
                <a:blip r:embed="rId2"/>
                <a:stretch>
                  <a:fillRect l="-1305" t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595730" y="4522302"/>
            <a:ext cx="1411358" cy="914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297558" y="3814416"/>
            <a:ext cx="2782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macroflow completion time (MCT)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3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Coflow </a:t>
            </a:r>
            <a:r>
              <a:rPr lang="en-US" altLang="zh-CN" sz="4400" i="1" dirty="0"/>
              <a:t>v.s.</a:t>
            </a:r>
            <a:r>
              <a:rPr lang="en-US" altLang="zh-CN" sz="4400" dirty="0"/>
              <a:t> Macroflow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068089" cy="4436027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coflow is designed for minimizing the transmission time cost on network, while macroflow is designed for minimizing the total slot-time cost on network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coflow is a collection of flows in the same shuffle phase of a job, macroflow is a collection of flows with the same destination (reducer)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  <a:p>
            <a:pPr lvl="1"/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coflow is a union set of all macroflows in a shuffle phase, macroflow is a subset of a coflow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EFFB-9171-41C2-A241-C54D58F03C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3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974</Words>
  <Application>Microsoft Office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Calibri</vt:lpstr>
      <vt:lpstr>Cambria Math</vt:lpstr>
      <vt:lpstr>Times New Roman</vt:lpstr>
      <vt:lpstr>Office 主题​​</vt:lpstr>
      <vt:lpstr>Using the Macroflow Abstraction to Minimize Machine Slot-time Spent on Networking in Hadoop</vt:lpstr>
      <vt:lpstr>Outline</vt:lpstr>
      <vt:lpstr>Motivation</vt:lpstr>
      <vt:lpstr>Data-parallel Frameworks</vt:lpstr>
      <vt:lpstr>Coflow Abstraction</vt:lpstr>
      <vt:lpstr>Is Coflow Enough?</vt:lpstr>
      <vt:lpstr>What's wrong?</vt:lpstr>
      <vt:lpstr>How to save slot?</vt:lpstr>
      <vt:lpstr>Coflow v.s. Macroflow</vt:lpstr>
      <vt:lpstr>Macroflow Scheduling Problem (MSP)</vt:lpstr>
      <vt:lpstr>Production Traffic</vt:lpstr>
      <vt:lpstr>Solution</vt:lpstr>
      <vt:lpstr>NP-hardness</vt:lpstr>
      <vt:lpstr>How to schedule macroflow?</vt:lpstr>
      <vt:lpstr>Another Choice</vt:lpstr>
      <vt:lpstr>Example of SMF and SAMF</vt:lpstr>
      <vt:lpstr>Priority Assignment</vt:lpstr>
      <vt:lpstr>Evaluation</vt:lpstr>
      <vt:lpstr>Methodology</vt:lpstr>
      <vt:lpstr>Results </vt:lpstr>
      <vt:lpstr>Other scenarios</vt:lpstr>
      <vt:lpstr>Next Step</vt:lpstr>
      <vt:lpstr>Thanks &amp;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Coflows of Multi-stage Jobs to Minimize the Total Weighted Job Completion Time</dc:title>
  <dc:creator>TBC</dc:creator>
  <cp:lastModifiedBy>Wei Bai</cp:lastModifiedBy>
  <cp:revision>431</cp:revision>
  <dcterms:created xsi:type="dcterms:W3CDTF">2017-12-10T05:06:49Z</dcterms:created>
  <dcterms:modified xsi:type="dcterms:W3CDTF">2018-08-02T06:38:13Z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webai@microsoft.com</vt:lpwstr>
  </property>
  <property fmtid="{D5CDD505-2E9C-101B-9397-08002B2CF9AE}" pid="5" name="MSIP_Label_f42aa342-8706-4288-bd11-ebb85995028c_SetDate">
    <vt:lpwstr>2018-08-02T06:32:41.3664343Z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