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46"/>
  </p:notesMasterIdLst>
  <p:sldIdLst>
    <p:sldId id="369" r:id="rId2"/>
    <p:sldId id="633" r:id="rId3"/>
    <p:sldId id="607" r:id="rId4"/>
    <p:sldId id="623" r:id="rId5"/>
    <p:sldId id="624" r:id="rId6"/>
    <p:sldId id="613" r:id="rId7"/>
    <p:sldId id="615" r:id="rId8"/>
    <p:sldId id="652" r:id="rId9"/>
    <p:sldId id="611" r:id="rId10"/>
    <p:sldId id="612" r:id="rId11"/>
    <p:sldId id="653" r:id="rId12"/>
    <p:sldId id="634" r:id="rId13"/>
    <p:sldId id="635" r:id="rId14"/>
    <p:sldId id="637" r:id="rId15"/>
    <p:sldId id="638" r:id="rId16"/>
    <p:sldId id="639" r:id="rId17"/>
    <p:sldId id="640" r:id="rId18"/>
    <p:sldId id="619" r:id="rId19"/>
    <p:sldId id="576" r:id="rId20"/>
    <p:sldId id="625" r:id="rId21"/>
    <p:sldId id="641" r:id="rId22"/>
    <p:sldId id="644" r:id="rId23"/>
    <p:sldId id="643" r:id="rId24"/>
    <p:sldId id="645" r:id="rId25"/>
    <p:sldId id="646" r:id="rId26"/>
    <p:sldId id="647" r:id="rId27"/>
    <p:sldId id="648" r:id="rId28"/>
    <p:sldId id="654" r:id="rId29"/>
    <p:sldId id="655" r:id="rId30"/>
    <p:sldId id="656" r:id="rId31"/>
    <p:sldId id="659" r:id="rId32"/>
    <p:sldId id="660" r:id="rId33"/>
    <p:sldId id="649" r:id="rId34"/>
    <p:sldId id="657" r:id="rId35"/>
    <p:sldId id="658" r:id="rId36"/>
    <p:sldId id="650" r:id="rId37"/>
    <p:sldId id="651" r:id="rId38"/>
    <p:sldId id="662" r:id="rId39"/>
    <p:sldId id="663" r:id="rId40"/>
    <p:sldId id="664" r:id="rId41"/>
    <p:sldId id="665" r:id="rId42"/>
    <p:sldId id="666" r:id="rId43"/>
    <p:sldId id="642" r:id="rId44"/>
    <p:sldId id="661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189" autoAdjust="0"/>
    <p:restoredTop sz="87269" autoAdjust="0"/>
  </p:normalViewPr>
  <p:slideViewPr>
    <p:cSldViewPr snapToGrid="0">
      <p:cViewPr varScale="1">
        <p:scale>
          <a:sx n="75" d="100"/>
          <a:sy n="75" d="100"/>
        </p:scale>
        <p:origin x="87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219C-91EE-4B64-97AF-8AFE3F6EC6C8}" type="datetimeFigureOut">
              <a:rPr lang="en-US" smtClean="0"/>
              <a:t>6/29/2018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EA1F27-C59C-4704-98E0-7336D92A2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6518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EA1F27-C59C-4704-98E0-7336D92A286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4228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EA1F27-C59C-4704-98E0-7336D92A286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1693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EA1F27-C59C-4704-98E0-7336D92A286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6364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DD5A66-9C2F-42FF-B09E-B62E67AA144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648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A720C1-C97C-4A95-8CC7-E9C91CBF404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17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C9E9CD-6400-4048-A621-93BAB80DCE8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5909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FE790D-BCFB-4008-9260-CA63AEE325F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7649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53C469-7C95-4280-A06B-E0B75510FD7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775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8DC131-9A15-4746-A2F6-35F31BCF58C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753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FAF1C9-0564-4621-92FB-D00C85A9378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73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2E25E5-12CD-4826-A5AF-2C98E7658DA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747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F9D020-3E06-4B10-9F51-23473D21C23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8536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1BF5AF-EDEE-436D-9ACF-174E098673D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482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4DDACC-B398-4434-9A27-1DB8A0412CE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057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09600" y="6400801"/>
            <a:ext cx="74168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400801"/>
            <a:ext cx="28448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/>
            </a:lvl1pPr>
          </a:lstStyle>
          <a:p>
            <a:pPr>
              <a:defRPr/>
            </a:pPr>
            <a:fld id="{BC80DFAE-88B7-49D3-8F2D-B101E877E43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4323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50000"/>
        </a:spcBef>
        <a:spcAft>
          <a:spcPct val="0"/>
        </a:spcAft>
        <a:buFont typeface="Wingdings" pitchFamily="2" charset="2"/>
        <a:buChar char="Ø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5" y="1482890"/>
            <a:ext cx="12177932" cy="1470025"/>
          </a:xfrm>
        </p:spPr>
        <p:txBody>
          <a:bodyPr/>
          <a:lstStyle/>
          <a:p>
            <a:r>
              <a:rPr lang="en-US" altLang="zh-CN" dirty="0"/>
              <a:t>SketchLearn: Relieving User Burdens in Approximate Measurement with</a:t>
            </a:r>
            <a:br>
              <a:rPr lang="en-US" altLang="zh-CN" dirty="0"/>
            </a:br>
            <a:r>
              <a:rPr lang="en-US" altLang="zh-CN" dirty="0"/>
              <a:t>Automated Statistical Inference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5622" y="3558637"/>
            <a:ext cx="10646679" cy="874769"/>
          </a:xfrm>
        </p:spPr>
        <p:txBody>
          <a:bodyPr/>
          <a:lstStyle/>
          <a:p>
            <a:r>
              <a:rPr lang="en-US" sz="2400" b="1" u="sng" dirty="0"/>
              <a:t>Qun Huang</a:t>
            </a:r>
            <a:r>
              <a:rPr lang="en-US" sz="2400" dirty="0"/>
              <a:t>, </a:t>
            </a:r>
            <a:r>
              <a:rPr lang="en-US" altLang="zh-CN" sz="2400" dirty="0"/>
              <a:t>Patrick P. C. Lee, Yungang Bao</a:t>
            </a:r>
            <a:endParaRPr lang="en-US" sz="2400" baseline="30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5DD5A66-9C2F-42FF-B09E-B62E67AA1448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pic>
        <p:nvPicPr>
          <p:cNvPr id="8" name="Picture 8" descr="A drawing of a person&#10;&#10;Description generated with high confidence">
            <a:extLst>
              <a:ext uri="{FF2B5EF4-FFF2-40B4-BE49-F238E27FC236}">
                <a16:creationId xmlns:a16="http://schemas.microsoft.com/office/drawing/2014/main" id="{EA1D67A9-9E96-438C-88A7-D0C1DA0229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1265" y="4777380"/>
            <a:ext cx="5014269" cy="1439823"/>
          </a:xfrm>
          <a:prstGeom prst="rect">
            <a:avLst/>
          </a:prstGeom>
        </p:spPr>
      </p:pic>
      <p:pic>
        <p:nvPicPr>
          <p:cNvPr id="6" name="Picture 18">
            <a:extLst>
              <a:ext uri="{FF2B5EF4-FFF2-40B4-BE49-F238E27FC236}">
                <a16:creationId xmlns:a16="http://schemas.microsoft.com/office/drawing/2014/main" id="{AA988095-2BE0-41D0-A75C-D4162A6493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8265" y="4617003"/>
            <a:ext cx="2847975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8028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D90AB6-CDEC-4EF6-9861-8069B95A1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User Burden 3: Complicated Formulas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04C1C10-390B-4E46-A770-EA5708E003E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11" name="TextBox 109">
            <a:extLst>
              <a:ext uri="{FF2B5EF4-FFF2-40B4-BE49-F238E27FC236}">
                <a16:creationId xmlns:a16="http://schemas.microsoft.com/office/drawing/2014/main" id="{7F314B96-5B27-477C-BFC4-A9AEE43FE923}"/>
              </a:ext>
            </a:extLst>
          </p:cNvPr>
          <p:cNvSpPr txBox="1"/>
          <p:nvPr/>
        </p:nvSpPr>
        <p:spPr>
          <a:xfrm>
            <a:off x="9505511" y="1846423"/>
            <a:ext cx="284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002060"/>
                </a:solidFill>
              </a:rPr>
              <a:t>Sketch developer</a:t>
            </a:r>
            <a:endParaRPr lang="en-US" sz="2000" dirty="0">
              <a:solidFill>
                <a:srgbClr val="002060"/>
              </a:solidFill>
            </a:endParaRPr>
          </a:p>
        </p:txBody>
      </p:sp>
      <p:cxnSp>
        <p:nvCxnSpPr>
          <p:cNvPr id="14" name="Straight Arrow Connector 60">
            <a:extLst>
              <a:ext uri="{FF2B5EF4-FFF2-40B4-BE49-F238E27FC236}">
                <a16:creationId xmlns:a16="http://schemas.microsoft.com/office/drawing/2014/main" id="{0C892B33-8BAC-4673-8A06-4E032AF3661F}"/>
              </a:ext>
            </a:extLst>
          </p:cNvPr>
          <p:cNvCxnSpPr>
            <a:cxnSpLocks/>
          </p:cNvCxnSpPr>
          <p:nvPr/>
        </p:nvCxnSpPr>
        <p:spPr>
          <a:xfrm>
            <a:off x="2865120" y="3205480"/>
            <a:ext cx="67128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TextBox 109">
            <a:extLst>
              <a:ext uri="{FF2B5EF4-FFF2-40B4-BE49-F238E27FC236}">
                <a16:creationId xmlns:a16="http://schemas.microsoft.com/office/drawing/2014/main" id="{576905A8-D9A5-4212-ABAC-FE84B2E81864}"/>
              </a:ext>
            </a:extLst>
          </p:cNvPr>
          <p:cNvSpPr txBox="1"/>
          <p:nvPr/>
        </p:nvSpPr>
        <p:spPr>
          <a:xfrm>
            <a:off x="3912205" y="2675318"/>
            <a:ext cx="51295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Can I use sketch to monitor frequent items?</a:t>
            </a:r>
            <a:endParaRPr lang="en-US" sz="2000" dirty="0"/>
          </a:p>
        </p:txBody>
      </p:sp>
      <p:cxnSp>
        <p:nvCxnSpPr>
          <p:cNvPr id="18" name="Straight Arrow Connector 60">
            <a:extLst>
              <a:ext uri="{FF2B5EF4-FFF2-40B4-BE49-F238E27FC236}">
                <a16:creationId xmlns:a16="http://schemas.microsoft.com/office/drawing/2014/main" id="{0DFBE5D4-6F2B-44FC-9E84-0852CD8E18B0}"/>
              </a:ext>
            </a:extLst>
          </p:cNvPr>
          <p:cNvCxnSpPr>
            <a:cxnSpLocks/>
          </p:cNvCxnSpPr>
          <p:nvPr/>
        </p:nvCxnSpPr>
        <p:spPr>
          <a:xfrm flipH="1">
            <a:off x="2936240" y="3870960"/>
            <a:ext cx="664176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109">
                <a:extLst>
                  <a:ext uri="{FF2B5EF4-FFF2-40B4-BE49-F238E27FC236}">
                    <a16:creationId xmlns:a16="http://schemas.microsoft.com/office/drawing/2014/main" id="{14024D0A-4F5A-463C-BB2C-22BBC7E9CFC4}"/>
                  </a:ext>
                </a:extLst>
              </p:cNvPr>
              <p:cNvSpPr txBox="1"/>
              <p:nvPr/>
            </p:nvSpPr>
            <p:spPr>
              <a:xfrm>
                <a:off x="2777320" y="4117928"/>
                <a:ext cx="7209960" cy="11448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dirty="0"/>
                  <a:t>Of course!</a:t>
                </a:r>
              </a:p>
              <a:p>
                <a:pPr algn="ctr"/>
                <a:r>
                  <a:rPr lang="en-US" sz="2000" dirty="0"/>
                  <a:t>Allocate </a:t>
                </a:r>
                <a14:m>
                  <m:oMath xmlns:m="http://schemas.openxmlformats.org/officeDocument/2006/math">
                    <m:r>
                      <a:rPr lang="en-US" altLang="zh-CN" sz="2000" i="1" kern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⌈</m:t>
                    </m:r>
                    <m:func>
                      <m:funcPr>
                        <m:ctrlPr>
                          <a:rPr lang="en-US" altLang="zh-CN" sz="2000" i="1" kern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zh-CN" sz="2000" i="1" kern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2000" kern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zh-CN" sz="2000" i="1" kern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f>
                          <m:fPr>
                            <m:ctrlPr>
                              <a:rPr lang="en-US" altLang="zh-CN" sz="2000" i="1" kern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000" i="1" kern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000" i="1" kern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𝛿</m:t>
                            </m:r>
                          </m:den>
                        </m:f>
                      </m:e>
                    </m:func>
                    <m:r>
                      <a:rPr lang="en-US" altLang="zh-CN" sz="2000" i="1" kern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⌉</m:t>
                    </m:r>
                  </m:oMath>
                </a14:m>
                <a:r>
                  <a:rPr lang="en-US" altLang="zh-CN" sz="2000" kern="0" dirty="0"/>
                  <a:t> rows and </a:t>
                </a:r>
                <a14:m>
                  <m:oMath xmlns:m="http://schemas.openxmlformats.org/officeDocument/2006/math">
                    <m:r>
                      <a:rPr lang="en-US" altLang="zh-CN" sz="2000" i="1" kern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⌈</m:t>
                    </m:r>
                    <m:f>
                      <m:fPr>
                        <m:ctrlPr>
                          <a:rPr lang="en-US" altLang="zh-CN" sz="2000" i="1" kern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i="1" kern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num>
                      <m:den>
                        <m:r>
                          <a:rPr lang="en-US" altLang="zh-CN" sz="2000" i="1" kern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2000" i="1" kern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den>
                    </m:f>
                    <m:r>
                      <a:rPr lang="en-US" altLang="zh-CN" sz="2000" i="1" kern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⌉</m:t>
                    </m:r>
                  </m:oMath>
                </a14:m>
                <a:r>
                  <a:rPr lang="en-US" altLang="zh-CN" sz="2000" kern="0" dirty="0"/>
                  <a:t> counters in each row!</a:t>
                </a:r>
              </a:p>
              <a:p>
                <a:pPr algn="ctr"/>
                <a:r>
                  <a:rPr lang="en-US" altLang="zh-CN" sz="2000" kern="0" dirty="0"/>
                  <a:t>Relative error is smaller than </a:t>
                </a:r>
                <a14:m>
                  <m:oMath xmlns:m="http://schemas.openxmlformats.org/officeDocument/2006/math">
                    <m:r>
                      <a:rPr lang="en-US" altLang="zh-CN" sz="2000" i="1" kern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altLang="zh-CN" sz="2000" dirty="0"/>
                  <a:t> with a probability at least </a:t>
                </a:r>
                <a14:m>
                  <m:oMath xmlns:m="http://schemas.openxmlformats.org/officeDocument/2006/math">
                    <m:r>
                      <a:rPr lang="en-US" altLang="zh-CN" sz="2000" b="0" i="0" kern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sz="2000" i="1" kern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000" i="1" kern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endParaRPr lang="en-US" altLang="zh-CN" sz="2000" dirty="0"/>
              </a:p>
            </p:txBody>
          </p:sp>
        </mc:Choice>
        <mc:Fallback xmlns="">
          <p:sp>
            <p:nvSpPr>
              <p:cNvPr id="21" name="TextBox 109">
                <a:extLst>
                  <a:ext uri="{FF2B5EF4-FFF2-40B4-BE49-F238E27FC236}">
                    <a16:creationId xmlns:a16="http://schemas.microsoft.com/office/drawing/2014/main" id="{14024D0A-4F5A-463C-BB2C-22BBC7E9CF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7320" y="4117928"/>
                <a:ext cx="7209960" cy="1144801"/>
              </a:xfrm>
              <a:prstGeom prst="rect">
                <a:avLst/>
              </a:prstGeom>
              <a:blipFill>
                <a:blip r:embed="rId2"/>
                <a:stretch>
                  <a:fillRect l="-338" t="-2674" b="-90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68252CC3-E667-4302-BAF8-2E8868DCB5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831" y="2549261"/>
            <a:ext cx="1975249" cy="211808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BFD4507F-7C14-42FF-9250-A2D08EAF9E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2728" y="2373757"/>
            <a:ext cx="1859441" cy="2469094"/>
          </a:xfrm>
          <a:prstGeom prst="rect">
            <a:avLst/>
          </a:prstGeom>
        </p:spPr>
      </p:pic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7027F63D-07F4-4751-B8C0-BB73B58FA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5391" y="5691147"/>
            <a:ext cx="11232337" cy="566654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zh-CN" dirty="0">
                <a:solidFill>
                  <a:srgbClr val="0070C0"/>
                </a:solidFill>
              </a:rPr>
              <a:t>User burden: parameter is complicated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13" name="TextBox 109">
            <a:extLst>
              <a:ext uri="{FF2B5EF4-FFF2-40B4-BE49-F238E27FC236}">
                <a16:creationId xmlns:a16="http://schemas.microsoft.com/office/drawing/2014/main" id="{A5419FA5-373C-45EC-9BD0-3907709BA939}"/>
              </a:ext>
            </a:extLst>
          </p:cNvPr>
          <p:cNvSpPr txBox="1"/>
          <p:nvPr/>
        </p:nvSpPr>
        <p:spPr>
          <a:xfrm>
            <a:off x="701956" y="1846423"/>
            <a:ext cx="17657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rgbClr val="002060"/>
                </a:solidFill>
              </a:rPr>
              <a:t>Administrator</a:t>
            </a:r>
            <a:endParaRPr lang="en-US" sz="20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22397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1EDAD2-EC2E-4EBD-BF19-88F1A0A56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Benchmark Results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22EE05-B563-435C-AA06-23C602E9E5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2"/>
            <a:ext cx="10972800" cy="1143000"/>
          </a:xfrm>
        </p:spPr>
        <p:txBody>
          <a:bodyPr/>
          <a:lstStyle/>
          <a:p>
            <a:r>
              <a:rPr lang="en-US" altLang="zh-CN" dirty="0"/>
              <a:t>Significant differences between theoretical and empirical results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C2AE1C4-EEB9-4F58-82CD-C6FBDFAF87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F2EC848-520A-409F-BE1C-EF88B830D8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1921" y="2651109"/>
            <a:ext cx="9388158" cy="3551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7286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D90AB6-CDEC-4EF6-9861-8069B95A1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360" y="278423"/>
            <a:ext cx="11328400" cy="1143000"/>
          </a:xfrm>
        </p:spPr>
        <p:txBody>
          <a:bodyPr/>
          <a:lstStyle/>
          <a:p>
            <a:pPr lvl="1"/>
            <a:r>
              <a:rPr lang="en-US" altLang="zh-CN" dirty="0"/>
              <a:t>User Burden 4: Fixed </a:t>
            </a:r>
            <a:r>
              <a:rPr lang="en-US" altLang="zh-CN" dirty="0" err="1"/>
              <a:t>Flowkey</a:t>
            </a:r>
            <a:r>
              <a:rPr lang="en-US" altLang="zh-CN" dirty="0"/>
              <a:t> Definition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04C1C10-390B-4E46-A770-EA5708E003E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059CA6A-7843-4EDE-9537-37503B331A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974" y="2576759"/>
            <a:ext cx="2095682" cy="228619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C436AC0-9E44-4144-97CF-4CFA89AC96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5981" y="2246533"/>
            <a:ext cx="2020162" cy="2744634"/>
          </a:xfrm>
          <a:prstGeom prst="rect">
            <a:avLst/>
          </a:prstGeom>
        </p:spPr>
      </p:pic>
      <p:sp>
        <p:nvSpPr>
          <p:cNvPr id="11" name="TextBox 109">
            <a:extLst>
              <a:ext uri="{FF2B5EF4-FFF2-40B4-BE49-F238E27FC236}">
                <a16:creationId xmlns:a16="http://schemas.microsoft.com/office/drawing/2014/main" id="{7F314B96-5B27-477C-BFC4-A9AEE43FE923}"/>
              </a:ext>
            </a:extLst>
          </p:cNvPr>
          <p:cNvSpPr txBox="1"/>
          <p:nvPr/>
        </p:nvSpPr>
        <p:spPr>
          <a:xfrm>
            <a:off x="9505511" y="1846423"/>
            <a:ext cx="284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002060"/>
                </a:solidFill>
              </a:rPr>
              <a:t>Sketch developer</a:t>
            </a:r>
            <a:endParaRPr lang="en-US" sz="2000" dirty="0">
              <a:solidFill>
                <a:srgbClr val="002060"/>
              </a:solidFill>
            </a:endParaRPr>
          </a:p>
        </p:txBody>
      </p:sp>
      <p:cxnSp>
        <p:nvCxnSpPr>
          <p:cNvPr id="14" name="Straight Arrow Connector 60">
            <a:extLst>
              <a:ext uri="{FF2B5EF4-FFF2-40B4-BE49-F238E27FC236}">
                <a16:creationId xmlns:a16="http://schemas.microsoft.com/office/drawing/2014/main" id="{0C892B33-8BAC-4673-8A06-4E032AF3661F}"/>
              </a:ext>
            </a:extLst>
          </p:cNvPr>
          <p:cNvCxnSpPr>
            <a:cxnSpLocks/>
          </p:cNvCxnSpPr>
          <p:nvPr/>
        </p:nvCxnSpPr>
        <p:spPr>
          <a:xfrm>
            <a:off x="2865120" y="2778760"/>
            <a:ext cx="67128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TextBox 109">
            <a:extLst>
              <a:ext uri="{FF2B5EF4-FFF2-40B4-BE49-F238E27FC236}">
                <a16:creationId xmlns:a16="http://schemas.microsoft.com/office/drawing/2014/main" id="{576905A8-D9A5-4212-ABAC-FE84B2E81864}"/>
              </a:ext>
            </a:extLst>
          </p:cNvPr>
          <p:cNvSpPr txBox="1"/>
          <p:nvPr/>
        </p:nvSpPr>
        <p:spPr>
          <a:xfrm>
            <a:off x="3371983" y="2288346"/>
            <a:ext cx="56991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/>
              <a:t>I want top-100</a:t>
            </a:r>
            <a:r>
              <a:rPr lang="zh-CN" altLang="en-US" sz="2000" dirty="0"/>
              <a:t> </a:t>
            </a:r>
            <a:r>
              <a:rPr lang="en-US" altLang="zh-CN" sz="2000" dirty="0"/>
              <a:t>(</a:t>
            </a:r>
            <a:r>
              <a:rPr lang="en-US" altLang="zh-CN" sz="2000" dirty="0" err="1"/>
              <a:t>src</a:t>
            </a:r>
            <a:r>
              <a:rPr lang="en-US" altLang="zh-CN" sz="2000" dirty="0"/>
              <a:t> IP, </a:t>
            </a:r>
            <a:r>
              <a:rPr lang="en-US" altLang="zh-CN" sz="2000" dirty="0" err="1"/>
              <a:t>dst</a:t>
            </a:r>
            <a:r>
              <a:rPr lang="en-US" altLang="zh-CN" sz="2000" dirty="0"/>
              <a:t> IP)</a:t>
            </a:r>
            <a:r>
              <a:rPr lang="zh-CN" altLang="en-US" sz="2000" dirty="0"/>
              <a:t> </a:t>
            </a:r>
            <a:r>
              <a:rPr lang="en-US" altLang="zh-CN" sz="2000" dirty="0"/>
              <a:t>pairs</a:t>
            </a:r>
            <a:endParaRPr lang="en-US" sz="2000" dirty="0"/>
          </a:p>
        </p:txBody>
      </p:sp>
      <p:cxnSp>
        <p:nvCxnSpPr>
          <p:cNvPr id="18" name="Straight Arrow Connector 60">
            <a:extLst>
              <a:ext uri="{FF2B5EF4-FFF2-40B4-BE49-F238E27FC236}">
                <a16:creationId xmlns:a16="http://schemas.microsoft.com/office/drawing/2014/main" id="{0DFBE5D4-6F2B-44FC-9E84-0852CD8E18B0}"/>
              </a:ext>
            </a:extLst>
          </p:cNvPr>
          <p:cNvCxnSpPr>
            <a:cxnSpLocks/>
          </p:cNvCxnSpPr>
          <p:nvPr/>
        </p:nvCxnSpPr>
        <p:spPr>
          <a:xfrm flipH="1">
            <a:off x="2936240" y="3058160"/>
            <a:ext cx="664176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TextBox 109">
            <a:extLst>
              <a:ext uri="{FF2B5EF4-FFF2-40B4-BE49-F238E27FC236}">
                <a16:creationId xmlns:a16="http://schemas.microsoft.com/office/drawing/2014/main" id="{14024D0A-4F5A-463C-BB2C-22BBC7E9CFC4}"/>
              </a:ext>
            </a:extLst>
          </p:cNvPr>
          <p:cNvSpPr txBox="1"/>
          <p:nvPr/>
        </p:nvSpPr>
        <p:spPr>
          <a:xfrm>
            <a:off x="2777320" y="3223848"/>
            <a:ext cx="695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/>
              <a:t>Here you are!</a:t>
            </a:r>
          </a:p>
        </p:txBody>
      </p:sp>
      <p:cxnSp>
        <p:nvCxnSpPr>
          <p:cNvPr id="12" name="Straight Arrow Connector 60">
            <a:extLst>
              <a:ext uri="{FF2B5EF4-FFF2-40B4-BE49-F238E27FC236}">
                <a16:creationId xmlns:a16="http://schemas.microsoft.com/office/drawing/2014/main" id="{1B503B77-04C7-4F9B-B174-F57687BB8A06}"/>
              </a:ext>
            </a:extLst>
          </p:cNvPr>
          <p:cNvCxnSpPr>
            <a:cxnSpLocks/>
          </p:cNvCxnSpPr>
          <p:nvPr/>
        </p:nvCxnSpPr>
        <p:spPr>
          <a:xfrm>
            <a:off x="3017520" y="4516120"/>
            <a:ext cx="67128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TextBox 109">
            <a:extLst>
              <a:ext uri="{FF2B5EF4-FFF2-40B4-BE49-F238E27FC236}">
                <a16:creationId xmlns:a16="http://schemas.microsoft.com/office/drawing/2014/main" id="{7AF2B279-74CA-4470-B61E-371F056E29E7}"/>
              </a:ext>
            </a:extLst>
          </p:cNvPr>
          <p:cNvSpPr txBox="1"/>
          <p:nvPr/>
        </p:nvSpPr>
        <p:spPr>
          <a:xfrm>
            <a:off x="3277500" y="4025706"/>
            <a:ext cx="59460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Hmm … How about top-100</a:t>
            </a:r>
            <a:r>
              <a:rPr lang="zh-CN" altLang="en-US" sz="2000" dirty="0"/>
              <a:t> </a:t>
            </a:r>
            <a:r>
              <a:rPr lang="en-US" altLang="zh-CN" sz="2000" dirty="0"/>
              <a:t>(</a:t>
            </a:r>
            <a:r>
              <a:rPr lang="en-US" altLang="zh-CN" sz="2000" dirty="0" err="1"/>
              <a:t>src</a:t>
            </a:r>
            <a:r>
              <a:rPr lang="en-US" altLang="zh-CN" sz="2000" dirty="0"/>
              <a:t> IP, </a:t>
            </a:r>
            <a:r>
              <a:rPr lang="en-US" altLang="zh-CN" sz="2000" dirty="0" err="1"/>
              <a:t>src</a:t>
            </a:r>
            <a:r>
              <a:rPr lang="en-US" altLang="zh-CN" sz="2000" dirty="0"/>
              <a:t> port)</a:t>
            </a:r>
            <a:r>
              <a:rPr lang="zh-CN" altLang="en-US" sz="2000" dirty="0"/>
              <a:t> </a:t>
            </a:r>
            <a:r>
              <a:rPr lang="en-US" altLang="zh-CN" sz="2000" dirty="0"/>
              <a:t>pairs</a:t>
            </a:r>
            <a:endParaRPr lang="en-US" sz="2000" dirty="0"/>
          </a:p>
        </p:txBody>
      </p:sp>
      <p:cxnSp>
        <p:nvCxnSpPr>
          <p:cNvPr id="15" name="Straight Arrow Connector 60">
            <a:extLst>
              <a:ext uri="{FF2B5EF4-FFF2-40B4-BE49-F238E27FC236}">
                <a16:creationId xmlns:a16="http://schemas.microsoft.com/office/drawing/2014/main" id="{932470CA-5B99-41E2-96A7-8E460753D9C9}"/>
              </a:ext>
            </a:extLst>
          </p:cNvPr>
          <p:cNvCxnSpPr>
            <a:cxnSpLocks/>
          </p:cNvCxnSpPr>
          <p:nvPr/>
        </p:nvCxnSpPr>
        <p:spPr>
          <a:xfrm flipH="1">
            <a:off x="3088640" y="4795520"/>
            <a:ext cx="664176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TextBox 109">
            <a:extLst>
              <a:ext uri="{FF2B5EF4-FFF2-40B4-BE49-F238E27FC236}">
                <a16:creationId xmlns:a16="http://schemas.microsoft.com/office/drawing/2014/main" id="{85C6DC4F-96F6-47FA-B047-54F7E7665EFB}"/>
              </a:ext>
            </a:extLst>
          </p:cNvPr>
          <p:cNvSpPr txBox="1"/>
          <p:nvPr/>
        </p:nvSpPr>
        <p:spPr>
          <a:xfrm>
            <a:off x="2929720" y="4961208"/>
            <a:ext cx="695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/>
              <a:t>Sorry, current configuration is for (</a:t>
            </a:r>
            <a:r>
              <a:rPr lang="en-US" altLang="zh-CN" sz="2000" dirty="0" err="1"/>
              <a:t>src</a:t>
            </a:r>
            <a:r>
              <a:rPr lang="en-US" altLang="zh-CN" sz="2000" dirty="0"/>
              <a:t> IP, </a:t>
            </a:r>
            <a:r>
              <a:rPr lang="en-US" altLang="zh-CN" sz="2000" dirty="0" err="1"/>
              <a:t>dst</a:t>
            </a:r>
            <a:r>
              <a:rPr lang="en-US" altLang="zh-CN" sz="2000" dirty="0"/>
              <a:t> IP)</a:t>
            </a:r>
            <a:r>
              <a:rPr lang="zh-CN" altLang="en-US" sz="2000" dirty="0"/>
              <a:t> </a:t>
            </a:r>
            <a:r>
              <a:rPr lang="en-US" altLang="zh-CN" sz="2000" dirty="0"/>
              <a:t>pairs only!</a:t>
            </a:r>
          </a:p>
        </p:txBody>
      </p:sp>
      <p:sp>
        <p:nvSpPr>
          <p:cNvPr id="19" name="TextBox 109">
            <a:extLst>
              <a:ext uri="{FF2B5EF4-FFF2-40B4-BE49-F238E27FC236}">
                <a16:creationId xmlns:a16="http://schemas.microsoft.com/office/drawing/2014/main" id="{5A4A84BD-D683-4AD9-99AD-70507283592C}"/>
              </a:ext>
            </a:extLst>
          </p:cNvPr>
          <p:cNvSpPr txBox="1"/>
          <p:nvPr/>
        </p:nvSpPr>
        <p:spPr>
          <a:xfrm>
            <a:off x="701956" y="1846423"/>
            <a:ext cx="17657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rgbClr val="002060"/>
                </a:solidFill>
              </a:rPr>
              <a:t>Administrator</a:t>
            </a:r>
            <a:endParaRPr lang="en-US" sz="20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8751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3" grpId="0"/>
      <p:bldP spid="1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04C1C10-390B-4E46-A770-EA5708E003E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11" name="TextBox 109">
            <a:extLst>
              <a:ext uri="{FF2B5EF4-FFF2-40B4-BE49-F238E27FC236}">
                <a16:creationId xmlns:a16="http://schemas.microsoft.com/office/drawing/2014/main" id="{7F314B96-5B27-477C-BFC4-A9AEE43FE923}"/>
              </a:ext>
            </a:extLst>
          </p:cNvPr>
          <p:cNvSpPr txBox="1"/>
          <p:nvPr/>
        </p:nvSpPr>
        <p:spPr>
          <a:xfrm>
            <a:off x="9505511" y="1846423"/>
            <a:ext cx="284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002060"/>
                </a:solidFill>
              </a:rPr>
              <a:t>Sketch developer</a:t>
            </a:r>
            <a:endParaRPr lang="en-US" sz="2000" dirty="0">
              <a:solidFill>
                <a:srgbClr val="002060"/>
              </a:solidFill>
            </a:endParaRPr>
          </a:p>
        </p:txBody>
      </p:sp>
      <p:cxnSp>
        <p:nvCxnSpPr>
          <p:cNvPr id="14" name="Straight Arrow Connector 60">
            <a:extLst>
              <a:ext uri="{FF2B5EF4-FFF2-40B4-BE49-F238E27FC236}">
                <a16:creationId xmlns:a16="http://schemas.microsoft.com/office/drawing/2014/main" id="{0C892B33-8BAC-4673-8A06-4E032AF3661F}"/>
              </a:ext>
            </a:extLst>
          </p:cNvPr>
          <p:cNvCxnSpPr>
            <a:cxnSpLocks/>
          </p:cNvCxnSpPr>
          <p:nvPr/>
        </p:nvCxnSpPr>
        <p:spPr>
          <a:xfrm>
            <a:off x="2865120" y="2778760"/>
            <a:ext cx="67128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60">
            <a:extLst>
              <a:ext uri="{FF2B5EF4-FFF2-40B4-BE49-F238E27FC236}">
                <a16:creationId xmlns:a16="http://schemas.microsoft.com/office/drawing/2014/main" id="{0DFBE5D4-6F2B-44FC-9E84-0852CD8E18B0}"/>
              </a:ext>
            </a:extLst>
          </p:cNvPr>
          <p:cNvCxnSpPr>
            <a:cxnSpLocks/>
          </p:cNvCxnSpPr>
          <p:nvPr/>
        </p:nvCxnSpPr>
        <p:spPr>
          <a:xfrm flipH="1">
            <a:off x="2936240" y="3058160"/>
            <a:ext cx="664176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TextBox 109">
            <a:extLst>
              <a:ext uri="{FF2B5EF4-FFF2-40B4-BE49-F238E27FC236}">
                <a16:creationId xmlns:a16="http://schemas.microsoft.com/office/drawing/2014/main" id="{14024D0A-4F5A-463C-BB2C-22BBC7E9CFC4}"/>
              </a:ext>
            </a:extLst>
          </p:cNvPr>
          <p:cNvSpPr txBox="1"/>
          <p:nvPr/>
        </p:nvSpPr>
        <p:spPr>
          <a:xfrm>
            <a:off x="2777320" y="3223848"/>
            <a:ext cx="695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/>
              <a:t>Here you are!</a:t>
            </a:r>
          </a:p>
        </p:txBody>
      </p:sp>
      <p:cxnSp>
        <p:nvCxnSpPr>
          <p:cNvPr id="12" name="Straight Arrow Connector 60">
            <a:extLst>
              <a:ext uri="{FF2B5EF4-FFF2-40B4-BE49-F238E27FC236}">
                <a16:creationId xmlns:a16="http://schemas.microsoft.com/office/drawing/2014/main" id="{1B503B77-04C7-4F9B-B174-F57687BB8A06}"/>
              </a:ext>
            </a:extLst>
          </p:cNvPr>
          <p:cNvCxnSpPr>
            <a:cxnSpLocks/>
          </p:cNvCxnSpPr>
          <p:nvPr/>
        </p:nvCxnSpPr>
        <p:spPr>
          <a:xfrm>
            <a:off x="3017520" y="4516120"/>
            <a:ext cx="67128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60">
            <a:extLst>
              <a:ext uri="{FF2B5EF4-FFF2-40B4-BE49-F238E27FC236}">
                <a16:creationId xmlns:a16="http://schemas.microsoft.com/office/drawing/2014/main" id="{932470CA-5B99-41E2-96A7-8E460753D9C9}"/>
              </a:ext>
            </a:extLst>
          </p:cNvPr>
          <p:cNvCxnSpPr>
            <a:cxnSpLocks/>
          </p:cNvCxnSpPr>
          <p:nvPr/>
        </p:nvCxnSpPr>
        <p:spPr>
          <a:xfrm flipH="1">
            <a:off x="3088640" y="4795520"/>
            <a:ext cx="664176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9" name="图片 18">
            <a:extLst>
              <a:ext uri="{FF2B5EF4-FFF2-40B4-BE49-F238E27FC236}">
                <a16:creationId xmlns:a16="http://schemas.microsoft.com/office/drawing/2014/main" id="{2824463A-F5CF-4CEA-B324-5DC87C9CC4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831" y="2549261"/>
            <a:ext cx="1975249" cy="2118087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9613E441-9AEE-49C7-AB94-6D19F00EB3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2728" y="2373757"/>
            <a:ext cx="1859441" cy="2469094"/>
          </a:xfrm>
          <a:prstGeom prst="rect">
            <a:avLst/>
          </a:prstGeom>
        </p:spPr>
      </p:pic>
      <p:sp>
        <p:nvSpPr>
          <p:cNvPr id="23" name="内容占位符 2">
            <a:extLst>
              <a:ext uri="{FF2B5EF4-FFF2-40B4-BE49-F238E27FC236}">
                <a16:creationId xmlns:a16="http://schemas.microsoft.com/office/drawing/2014/main" id="{D68E721C-D3C7-4369-A7DF-F293F15B78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59690" y="5941971"/>
            <a:ext cx="8228540" cy="566654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400" dirty="0">
                <a:solidFill>
                  <a:srgbClr val="0070C0"/>
                </a:solidFill>
              </a:rPr>
              <a:t>User burden: one configuration binds to one flow definition</a:t>
            </a:r>
          </a:p>
        </p:txBody>
      </p:sp>
      <p:sp>
        <p:nvSpPr>
          <p:cNvPr id="24" name="TextBox 109">
            <a:extLst>
              <a:ext uri="{FF2B5EF4-FFF2-40B4-BE49-F238E27FC236}">
                <a16:creationId xmlns:a16="http://schemas.microsoft.com/office/drawing/2014/main" id="{99AFC9E6-EFB9-42F2-A078-32C0D637EDFD}"/>
              </a:ext>
            </a:extLst>
          </p:cNvPr>
          <p:cNvSpPr txBox="1"/>
          <p:nvPr/>
        </p:nvSpPr>
        <p:spPr>
          <a:xfrm>
            <a:off x="701956" y="1846423"/>
            <a:ext cx="17657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rgbClr val="002060"/>
                </a:solidFill>
              </a:rPr>
              <a:t>Administrator</a:t>
            </a:r>
            <a:endParaRPr lang="en-US" sz="2000" dirty="0">
              <a:solidFill>
                <a:srgbClr val="002060"/>
              </a:solidFill>
            </a:endParaRPr>
          </a:p>
        </p:txBody>
      </p:sp>
      <p:sp>
        <p:nvSpPr>
          <p:cNvPr id="25" name="标题 1">
            <a:extLst>
              <a:ext uri="{FF2B5EF4-FFF2-40B4-BE49-F238E27FC236}">
                <a16:creationId xmlns:a16="http://schemas.microsoft.com/office/drawing/2014/main" id="{AC0DBC56-C0CB-415A-A9BA-171D4B1AA881}"/>
              </a:ext>
            </a:extLst>
          </p:cNvPr>
          <p:cNvSpPr txBox="1">
            <a:spLocks/>
          </p:cNvSpPr>
          <p:nvPr/>
        </p:nvSpPr>
        <p:spPr bwMode="auto">
          <a:xfrm>
            <a:off x="557360" y="278423"/>
            <a:ext cx="11328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9pPr>
          </a:lstStyle>
          <a:p>
            <a:pPr marL="0" lvl="1"/>
            <a:r>
              <a:rPr lang="en-US" altLang="zh-CN" kern="0" dirty="0"/>
              <a:t>User Burden 4: </a:t>
            </a:r>
            <a:r>
              <a:rPr lang="en-US" altLang="zh-CN" dirty="0"/>
              <a:t>Fixed </a:t>
            </a:r>
            <a:r>
              <a:rPr lang="en-US" altLang="zh-CN" dirty="0" err="1"/>
              <a:t>Flowkey</a:t>
            </a:r>
            <a:r>
              <a:rPr lang="en-US" altLang="zh-CN" dirty="0"/>
              <a:t> Definition</a:t>
            </a:r>
            <a:endParaRPr lang="en-US" altLang="zh-CN" kern="0" dirty="0"/>
          </a:p>
        </p:txBody>
      </p:sp>
      <p:sp>
        <p:nvSpPr>
          <p:cNvPr id="22" name="TextBox 109">
            <a:extLst>
              <a:ext uri="{FF2B5EF4-FFF2-40B4-BE49-F238E27FC236}">
                <a16:creationId xmlns:a16="http://schemas.microsoft.com/office/drawing/2014/main" id="{A168AD99-32A9-4557-BF1A-7464BE3DCFEA}"/>
              </a:ext>
            </a:extLst>
          </p:cNvPr>
          <p:cNvSpPr txBox="1"/>
          <p:nvPr/>
        </p:nvSpPr>
        <p:spPr>
          <a:xfrm>
            <a:off x="3371983" y="2288346"/>
            <a:ext cx="56991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/>
              <a:t>I want top-100</a:t>
            </a:r>
            <a:r>
              <a:rPr lang="zh-CN" altLang="en-US" sz="2000" dirty="0"/>
              <a:t> </a:t>
            </a:r>
            <a:r>
              <a:rPr lang="en-US" altLang="zh-CN" sz="2000" dirty="0"/>
              <a:t>(</a:t>
            </a:r>
            <a:r>
              <a:rPr lang="en-US" altLang="zh-CN" sz="2000" dirty="0" err="1"/>
              <a:t>src</a:t>
            </a:r>
            <a:r>
              <a:rPr lang="en-US" altLang="zh-CN" sz="2000" dirty="0"/>
              <a:t> IP, </a:t>
            </a:r>
            <a:r>
              <a:rPr lang="en-US" altLang="zh-CN" sz="2000" dirty="0" err="1"/>
              <a:t>dst</a:t>
            </a:r>
            <a:r>
              <a:rPr lang="en-US" altLang="zh-CN" sz="2000" dirty="0"/>
              <a:t> IP)</a:t>
            </a:r>
            <a:r>
              <a:rPr lang="zh-CN" altLang="en-US" sz="2000" dirty="0"/>
              <a:t> </a:t>
            </a:r>
            <a:r>
              <a:rPr lang="en-US" altLang="zh-CN" sz="2000" dirty="0"/>
              <a:t>pairs</a:t>
            </a:r>
            <a:endParaRPr lang="en-US" sz="2000" dirty="0"/>
          </a:p>
        </p:txBody>
      </p:sp>
      <p:sp>
        <p:nvSpPr>
          <p:cNvPr id="26" name="TextBox 109">
            <a:extLst>
              <a:ext uri="{FF2B5EF4-FFF2-40B4-BE49-F238E27FC236}">
                <a16:creationId xmlns:a16="http://schemas.microsoft.com/office/drawing/2014/main" id="{0AF574F1-7B49-4289-A8E6-0EABE715D4D1}"/>
              </a:ext>
            </a:extLst>
          </p:cNvPr>
          <p:cNvSpPr txBox="1"/>
          <p:nvPr/>
        </p:nvSpPr>
        <p:spPr>
          <a:xfrm>
            <a:off x="3277500" y="4025706"/>
            <a:ext cx="59460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Hmm … How about top-100</a:t>
            </a:r>
            <a:r>
              <a:rPr lang="zh-CN" altLang="en-US" sz="2000" dirty="0"/>
              <a:t> </a:t>
            </a:r>
            <a:r>
              <a:rPr lang="en-US" altLang="zh-CN" sz="2000" dirty="0"/>
              <a:t>(</a:t>
            </a:r>
            <a:r>
              <a:rPr lang="en-US" altLang="zh-CN" sz="2000" dirty="0" err="1"/>
              <a:t>src</a:t>
            </a:r>
            <a:r>
              <a:rPr lang="en-US" altLang="zh-CN" sz="2000" dirty="0"/>
              <a:t> IP, </a:t>
            </a:r>
            <a:r>
              <a:rPr lang="en-US" altLang="zh-CN" sz="2000" dirty="0" err="1"/>
              <a:t>src</a:t>
            </a:r>
            <a:r>
              <a:rPr lang="en-US" altLang="zh-CN" sz="2000" dirty="0"/>
              <a:t> port)</a:t>
            </a:r>
            <a:r>
              <a:rPr lang="zh-CN" altLang="en-US" sz="2000" dirty="0"/>
              <a:t> </a:t>
            </a:r>
            <a:r>
              <a:rPr lang="en-US" altLang="zh-CN" sz="2000" dirty="0"/>
              <a:t>pairs</a:t>
            </a:r>
            <a:endParaRPr lang="en-US" sz="2000" dirty="0"/>
          </a:p>
        </p:txBody>
      </p:sp>
      <p:sp>
        <p:nvSpPr>
          <p:cNvPr id="27" name="TextBox 109">
            <a:extLst>
              <a:ext uri="{FF2B5EF4-FFF2-40B4-BE49-F238E27FC236}">
                <a16:creationId xmlns:a16="http://schemas.microsoft.com/office/drawing/2014/main" id="{AE45BE70-EDD8-4225-A346-997BF270F8CA}"/>
              </a:ext>
            </a:extLst>
          </p:cNvPr>
          <p:cNvSpPr txBox="1"/>
          <p:nvPr/>
        </p:nvSpPr>
        <p:spPr>
          <a:xfrm>
            <a:off x="2929720" y="4961208"/>
            <a:ext cx="695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/>
              <a:t>Sorry, current configuration is for (</a:t>
            </a:r>
            <a:r>
              <a:rPr lang="en-US" altLang="zh-CN" sz="2000" dirty="0" err="1"/>
              <a:t>src</a:t>
            </a:r>
            <a:r>
              <a:rPr lang="en-US" altLang="zh-CN" sz="2000" dirty="0"/>
              <a:t> IP, </a:t>
            </a:r>
            <a:r>
              <a:rPr lang="en-US" altLang="zh-CN" sz="2000" dirty="0" err="1"/>
              <a:t>dst</a:t>
            </a:r>
            <a:r>
              <a:rPr lang="en-US" altLang="zh-CN" sz="2000" dirty="0"/>
              <a:t> IP)</a:t>
            </a:r>
            <a:r>
              <a:rPr lang="zh-CN" altLang="en-US" sz="2000" dirty="0"/>
              <a:t> </a:t>
            </a:r>
            <a:r>
              <a:rPr lang="en-US" altLang="zh-CN" sz="2000" dirty="0"/>
              <a:t>pairs only!</a:t>
            </a:r>
          </a:p>
        </p:txBody>
      </p:sp>
    </p:spTree>
    <p:extLst>
      <p:ext uri="{BB962C8B-B14F-4D97-AF65-F5344CB8AC3E}">
        <p14:creationId xmlns:p14="http://schemas.microsoft.com/office/powerpoint/2010/main" val="30800834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D90AB6-CDEC-4EF6-9861-8069B95A1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360" y="278423"/>
            <a:ext cx="11328400" cy="1143000"/>
          </a:xfrm>
        </p:spPr>
        <p:txBody>
          <a:bodyPr/>
          <a:lstStyle/>
          <a:p>
            <a:pPr lvl="1"/>
            <a:r>
              <a:rPr lang="en-US" altLang="zh-CN" dirty="0"/>
              <a:t>User Burden 5: No Error Measures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04C1C10-390B-4E46-A770-EA5708E003E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059CA6A-7843-4EDE-9537-37503B331A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974" y="2576759"/>
            <a:ext cx="2095682" cy="228619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C436AC0-9E44-4144-97CF-4CFA89AC96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5981" y="2246533"/>
            <a:ext cx="2020162" cy="2744634"/>
          </a:xfrm>
          <a:prstGeom prst="rect">
            <a:avLst/>
          </a:prstGeom>
        </p:spPr>
      </p:pic>
      <p:sp>
        <p:nvSpPr>
          <p:cNvPr id="11" name="TextBox 109">
            <a:extLst>
              <a:ext uri="{FF2B5EF4-FFF2-40B4-BE49-F238E27FC236}">
                <a16:creationId xmlns:a16="http://schemas.microsoft.com/office/drawing/2014/main" id="{7F314B96-5B27-477C-BFC4-A9AEE43FE923}"/>
              </a:ext>
            </a:extLst>
          </p:cNvPr>
          <p:cNvSpPr txBox="1"/>
          <p:nvPr/>
        </p:nvSpPr>
        <p:spPr>
          <a:xfrm>
            <a:off x="9505511" y="1846423"/>
            <a:ext cx="284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002060"/>
                </a:solidFill>
              </a:rPr>
              <a:t>Sketch developer</a:t>
            </a:r>
            <a:endParaRPr lang="en-US" sz="2000" dirty="0">
              <a:solidFill>
                <a:srgbClr val="002060"/>
              </a:solidFill>
            </a:endParaRPr>
          </a:p>
        </p:txBody>
      </p:sp>
      <p:cxnSp>
        <p:nvCxnSpPr>
          <p:cNvPr id="14" name="Straight Arrow Connector 60">
            <a:extLst>
              <a:ext uri="{FF2B5EF4-FFF2-40B4-BE49-F238E27FC236}">
                <a16:creationId xmlns:a16="http://schemas.microsoft.com/office/drawing/2014/main" id="{0C892B33-8BAC-4673-8A06-4E032AF3661F}"/>
              </a:ext>
            </a:extLst>
          </p:cNvPr>
          <p:cNvCxnSpPr>
            <a:cxnSpLocks/>
          </p:cNvCxnSpPr>
          <p:nvPr/>
        </p:nvCxnSpPr>
        <p:spPr>
          <a:xfrm>
            <a:off x="2865120" y="2778760"/>
            <a:ext cx="67128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TextBox 109">
            <a:extLst>
              <a:ext uri="{FF2B5EF4-FFF2-40B4-BE49-F238E27FC236}">
                <a16:creationId xmlns:a16="http://schemas.microsoft.com/office/drawing/2014/main" id="{576905A8-D9A5-4212-ABAC-FE84B2E81864}"/>
              </a:ext>
            </a:extLst>
          </p:cNvPr>
          <p:cNvSpPr txBox="1"/>
          <p:nvPr/>
        </p:nvSpPr>
        <p:spPr>
          <a:xfrm>
            <a:off x="3371983" y="2288346"/>
            <a:ext cx="56991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What’s the error of 192.168.4.12 ?</a:t>
            </a:r>
          </a:p>
        </p:txBody>
      </p:sp>
      <p:cxnSp>
        <p:nvCxnSpPr>
          <p:cNvPr id="18" name="Straight Arrow Connector 60">
            <a:extLst>
              <a:ext uri="{FF2B5EF4-FFF2-40B4-BE49-F238E27FC236}">
                <a16:creationId xmlns:a16="http://schemas.microsoft.com/office/drawing/2014/main" id="{0DFBE5D4-6F2B-44FC-9E84-0852CD8E18B0}"/>
              </a:ext>
            </a:extLst>
          </p:cNvPr>
          <p:cNvCxnSpPr>
            <a:cxnSpLocks/>
          </p:cNvCxnSpPr>
          <p:nvPr/>
        </p:nvCxnSpPr>
        <p:spPr>
          <a:xfrm flipH="1">
            <a:off x="2936240" y="3058160"/>
            <a:ext cx="664176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TextBox 109">
            <a:extLst>
              <a:ext uri="{FF2B5EF4-FFF2-40B4-BE49-F238E27FC236}">
                <a16:creationId xmlns:a16="http://schemas.microsoft.com/office/drawing/2014/main" id="{14024D0A-4F5A-463C-BB2C-22BBC7E9CFC4}"/>
              </a:ext>
            </a:extLst>
          </p:cNvPr>
          <p:cNvSpPr txBox="1"/>
          <p:nvPr/>
        </p:nvSpPr>
        <p:spPr>
          <a:xfrm>
            <a:off x="2777320" y="3223848"/>
            <a:ext cx="695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/>
              <a:t>Hmm … </a:t>
            </a:r>
            <a:r>
              <a:rPr lang="en-US" altLang="zh-CN" sz="2000" dirty="0">
                <a:solidFill>
                  <a:srgbClr val="0070C0"/>
                </a:solidFill>
              </a:rPr>
              <a:t>&lt;5%</a:t>
            </a:r>
            <a:r>
              <a:rPr lang="en-US" altLang="zh-CN" sz="2000" dirty="0"/>
              <a:t> with prob </a:t>
            </a:r>
            <a:r>
              <a:rPr lang="en-US" altLang="zh-CN" sz="2000" dirty="0">
                <a:solidFill>
                  <a:srgbClr val="0070C0"/>
                </a:solidFill>
              </a:rPr>
              <a:t>&gt;99%</a:t>
            </a:r>
            <a:r>
              <a:rPr lang="en-US" altLang="zh-CN" sz="2000" dirty="0"/>
              <a:t>, you specified it…</a:t>
            </a:r>
          </a:p>
        </p:txBody>
      </p:sp>
      <p:cxnSp>
        <p:nvCxnSpPr>
          <p:cNvPr id="12" name="Straight Arrow Connector 60">
            <a:extLst>
              <a:ext uri="{FF2B5EF4-FFF2-40B4-BE49-F238E27FC236}">
                <a16:creationId xmlns:a16="http://schemas.microsoft.com/office/drawing/2014/main" id="{1B503B77-04C7-4F9B-B174-F57687BB8A06}"/>
              </a:ext>
            </a:extLst>
          </p:cNvPr>
          <p:cNvCxnSpPr>
            <a:cxnSpLocks/>
          </p:cNvCxnSpPr>
          <p:nvPr/>
        </p:nvCxnSpPr>
        <p:spPr>
          <a:xfrm>
            <a:off x="3017520" y="4516120"/>
            <a:ext cx="67128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TextBox 109">
            <a:extLst>
              <a:ext uri="{FF2B5EF4-FFF2-40B4-BE49-F238E27FC236}">
                <a16:creationId xmlns:a16="http://schemas.microsoft.com/office/drawing/2014/main" id="{7AF2B279-74CA-4470-B61E-371F056E29E7}"/>
              </a:ext>
            </a:extLst>
          </p:cNvPr>
          <p:cNvSpPr txBox="1"/>
          <p:nvPr/>
        </p:nvSpPr>
        <p:spPr>
          <a:xfrm>
            <a:off x="2764736" y="4025706"/>
            <a:ext cx="7104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How about 192.168.4.13 ? It seems to have smaller error …</a:t>
            </a:r>
            <a:endParaRPr lang="en-US" sz="2000" dirty="0"/>
          </a:p>
        </p:txBody>
      </p:sp>
      <p:cxnSp>
        <p:nvCxnSpPr>
          <p:cNvPr id="15" name="Straight Arrow Connector 60">
            <a:extLst>
              <a:ext uri="{FF2B5EF4-FFF2-40B4-BE49-F238E27FC236}">
                <a16:creationId xmlns:a16="http://schemas.microsoft.com/office/drawing/2014/main" id="{932470CA-5B99-41E2-96A7-8E460753D9C9}"/>
              </a:ext>
            </a:extLst>
          </p:cNvPr>
          <p:cNvCxnSpPr>
            <a:cxnSpLocks/>
          </p:cNvCxnSpPr>
          <p:nvPr/>
        </p:nvCxnSpPr>
        <p:spPr>
          <a:xfrm flipH="1">
            <a:off x="3088640" y="4795520"/>
            <a:ext cx="664176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TextBox 109">
            <a:extLst>
              <a:ext uri="{FF2B5EF4-FFF2-40B4-BE49-F238E27FC236}">
                <a16:creationId xmlns:a16="http://schemas.microsoft.com/office/drawing/2014/main" id="{85C6DC4F-96F6-47FA-B047-54F7E7665EFB}"/>
              </a:ext>
            </a:extLst>
          </p:cNvPr>
          <p:cNvSpPr txBox="1"/>
          <p:nvPr/>
        </p:nvSpPr>
        <p:spPr>
          <a:xfrm>
            <a:off x="2929720" y="4961208"/>
            <a:ext cx="695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/>
              <a:t>Sorry, the error estimate is </a:t>
            </a:r>
            <a:r>
              <a:rPr lang="en-US" altLang="zh-CN" sz="2000" dirty="0">
                <a:solidFill>
                  <a:srgbClr val="FF0000"/>
                </a:solidFill>
              </a:rPr>
              <a:t>specified by you</a:t>
            </a:r>
            <a:r>
              <a:rPr lang="en-US" altLang="zh-CN" sz="2000" dirty="0"/>
              <a:t>!</a:t>
            </a:r>
          </a:p>
          <a:p>
            <a:pPr algn="ctr"/>
            <a:r>
              <a:rPr lang="en-US" altLang="zh-CN" sz="2000" dirty="0"/>
              <a:t>I cannot estimate for a particular run!</a:t>
            </a:r>
          </a:p>
        </p:txBody>
      </p:sp>
      <p:sp>
        <p:nvSpPr>
          <p:cNvPr id="19" name="TextBox 109">
            <a:extLst>
              <a:ext uri="{FF2B5EF4-FFF2-40B4-BE49-F238E27FC236}">
                <a16:creationId xmlns:a16="http://schemas.microsoft.com/office/drawing/2014/main" id="{5A4A84BD-D683-4AD9-99AD-70507283592C}"/>
              </a:ext>
            </a:extLst>
          </p:cNvPr>
          <p:cNvSpPr txBox="1"/>
          <p:nvPr/>
        </p:nvSpPr>
        <p:spPr>
          <a:xfrm>
            <a:off x="701956" y="1846423"/>
            <a:ext cx="17657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rgbClr val="002060"/>
                </a:solidFill>
              </a:rPr>
              <a:t>Administrator</a:t>
            </a:r>
            <a:endParaRPr lang="en-US" sz="20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0157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3" grpId="0"/>
      <p:bldP spid="1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04C1C10-390B-4E46-A770-EA5708E003E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11" name="TextBox 109">
            <a:extLst>
              <a:ext uri="{FF2B5EF4-FFF2-40B4-BE49-F238E27FC236}">
                <a16:creationId xmlns:a16="http://schemas.microsoft.com/office/drawing/2014/main" id="{7F314B96-5B27-477C-BFC4-A9AEE43FE923}"/>
              </a:ext>
            </a:extLst>
          </p:cNvPr>
          <p:cNvSpPr txBox="1"/>
          <p:nvPr/>
        </p:nvSpPr>
        <p:spPr>
          <a:xfrm>
            <a:off x="9505511" y="1846423"/>
            <a:ext cx="284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002060"/>
                </a:solidFill>
              </a:rPr>
              <a:t>Sketch developer</a:t>
            </a:r>
            <a:endParaRPr lang="en-US" sz="2000" dirty="0">
              <a:solidFill>
                <a:srgbClr val="002060"/>
              </a:solidFill>
            </a:endParaRPr>
          </a:p>
        </p:txBody>
      </p:sp>
      <p:cxnSp>
        <p:nvCxnSpPr>
          <p:cNvPr id="14" name="Straight Arrow Connector 60">
            <a:extLst>
              <a:ext uri="{FF2B5EF4-FFF2-40B4-BE49-F238E27FC236}">
                <a16:creationId xmlns:a16="http://schemas.microsoft.com/office/drawing/2014/main" id="{0C892B33-8BAC-4673-8A06-4E032AF3661F}"/>
              </a:ext>
            </a:extLst>
          </p:cNvPr>
          <p:cNvCxnSpPr>
            <a:cxnSpLocks/>
          </p:cNvCxnSpPr>
          <p:nvPr/>
        </p:nvCxnSpPr>
        <p:spPr>
          <a:xfrm>
            <a:off x="2865120" y="2778760"/>
            <a:ext cx="67128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60">
            <a:extLst>
              <a:ext uri="{FF2B5EF4-FFF2-40B4-BE49-F238E27FC236}">
                <a16:creationId xmlns:a16="http://schemas.microsoft.com/office/drawing/2014/main" id="{0DFBE5D4-6F2B-44FC-9E84-0852CD8E18B0}"/>
              </a:ext>
            </a:extLst>
          </p:cNvPr>
          <p:cNvCxnSpPr>
            <a:cxnSpLocks/>
          </p:cNvCxnSpPr>
          <p:nvPr/>
        </p:nvCxnSpPr>
        <p:spPr>
          <a:xfrm flipH="1">
            <a:off x="2936240" y="3058160"/>
            <a:ext cx="664176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60">
            <a:extLst>
              <a:ext uri="{FF2B5EF4-FFF2-40B4-BE49-F238E27FC236}">
                <a16:creationId xmlns:a16="http://schemas.microsoft.com/office/drawing/2014/main" id="{1B503B77-04C7-4F9B-B174-F57687BB8A06}"/>
              </a:ext>
            </a:extLst>
          </p:cNvPr>
          <p:cNvCxnSpPr>
            <a:cxnSpLocks/>
          </p:cNvCxnSpPr>
          <p:nvPr/>
        </p:nvCxnSpPr>
        <p:spPr>
          <a:xfrm>
            <a:off x="3017520" y="4516120"/>
            <a:ext cx="67128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60">
            <a:extLst>
              <a:ext uri="{FF2B5EF4-FFF2-40B4-BE49-F238E27FC236}">
                <a16:creationId xmlns:a16="http://schemas.microsoft.com/office/drawing/2014/main" id="{932470CA-5B99-41E2-96A7-8E460753D9C9}"/>
              </a:ext>
            </a:extLst>
          </p:cNvPr>
          <p:cNvCxnSpPr>
            <a:cxnSpLocks/>
          </p:cNvCxnSpPr>
          <p:nvPr/>
        </p:nvCxnSpPr>
        <p:spPr>
          <a:xfrm flipH="1">
            <a:off x="3088640" y="4795520"/>
            <a:ext cx="664176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9" name="图片 18">
            <a:extLst>
              <a:ext uri="{FF2B5EF4-FFF2-40B4-BE49-F238E27FC236}">
                <a16:creationId xmlns:a16="http://schemas.microsoft.com/office/drawing/2014/main" id="{2824463A-F5CF-4CEA-B324-5DC87C9CC4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831" y="2549261"/>
            <a:ext cx="1975249" cy="2118087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9613E441-9AEE-49C7-AB94-6D19F00EB3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2728" y="2373757"/>
            <a:ext cx="1859441" cy="2469094"/>
          </a:xfrm>
          <a:prstGeom prst="rect">
            <a:avLst/>
          </a:prstGeom>
        </p:spPr>
      </p:pic>
      <p:sp>
        <p:nvSpPr>
          <p:cNvPr id="23" name="内容占位符 2">
            <a:extLst>
              <a:ext uri="{FF2B5EF4-FFF2-40B4-BE49-F238E27FC236}">
                <a16:creationId xmlns:a16="http://schemas.microsoft.com/office/drawing/2014/main" id="{D68E721C-D3C7-4369-A7DF-F293F15B78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59690" y="5941971"/>
            <a:ext cx="8228540" cy="566654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400" dirty="0">
                <a:solidFill>
                  <a:srgbClr val="0070C0"/>
                </a:solidFill>
              </a:rPr>
              <a:t>User burden: cannot measure the actual extent of errors</a:t>
            </a:r>
          </a:p>
        </p:txBody>
      </p:sp>
      <p:sp>
        <p:nvSpPr>
          <p:cNvPr id="24" name="TextBox 109">
            <a:extLst>
              <a:ext uri="{FF2B5EF4-FFF2-40B4-BE49-F238E27FC236}">
                <a16:creationId xmlns:a16="http://schemas.microsoft.com/office/drawing/2014/main" id="{99AFC9E6-EFB9-42F2-A078-32C0D637EDFD}"/>
              </a:ext>
            </a:extLst>
          </p:cNvPr>
          <p:cNvSpPr txBox="1"/>
          <p:nvPr/>
        </p:nvSpPr>
        <p:spPr>
          <a:xfrm>
            <a:off x="701956" y="1846423"/>
            <a:ext cx="17657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rgbClr val="002060"/>
                </a:solidFill>
              </a:rPr>
              <a:t>Administrator</a:t>
            </a:r>
            <a:endParaRPr lang="en-US" sz="2000" dirty="0">
              <a:solidFill>
                <a:srgbClr val="002060"/>
              </a:solidFill>
            </a:endParaRPr>
          </a:p>
        </p:txBody>
      </p:sp>
      <p:sp>
        <p:nvSpPr>
          <p:cNvPr id="25" name="标题 1">
            <a:extLst>
              <a:ext uri="{FF2B5EF4-FFF2-40B4-BE49-F238E27FC236}">
                <a16:creationId xmlns:a16="http://schemas.microsoft.com/office/drawing/2014/main" id="{AC0DBC56-C0CB-415A-A9BA-171D4B1AA881}"/>
              </a:ext>
            </a:extLst>
          </p:cNvPr>
          <p:cNvSpPr txBox="1">
            <a:spLocks/>
          </p:cNvSpPr>
          <p:nvPr/>
        </p:nvSpPr>
        <p:spPr bwMode="auto">
          <a:xfrm>
            <a:off x="557360" y="278423"/>
            <a:ext cx="11328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9pPr>
          </a:lstStyle>
          <a:p>
            <a:pPr marL="0" lvl="1"/>
            <a:r>
              <a:rPr lang="en-US" altLang="zh-CN" kern="0" dirty="0"/>
              <a:t>User Burden 5: </a:t>
            </a:r>
            <a:r>
              <a:rPr lang="en-US" altLang="zh-CN" dirty="0"/>
              <a:t>No Error Measures</a:t>
            </a:r>
            <a:endParaRPr lang="en-US" altLang="zh-CN" kern="0" dirty="0"/>
          </a:p>
        </p:txBody>
      </p:sp>
      <p:sp>
        <p:nvSpPr>
          <p:cNvPr id="17" name="TextBox 109">
            <a:extLst>
              <a:ext uri="{FF2B5EF4-FFF2-40B4-BE49-F238E27FC236}">
                <a16:creationId xmlns:a16="http://schemas.microsoft.com/office/drawing/2014/main" id="{F5D38BA9-1BB8-46F6-B5E9-FF8AEB18FCE5}"/>
              </a:ext>
            </a:extLst>
          </p:cNvPr>
          <p:cNvSpPr txBox="1"/>
          <p:nvPr/>
        </p:nvSpPr>
        <p:spPr>
          <a:xfrm>
            <a:off x="3371983" y="2288346"/>
            <a:ext cx="56991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What’s the error of 192.168.4.12 ?</a:t>
            </a:r>
          </a:p>
        </p:txBody>
      </p:sp>
      <p:sp>
        <p:nvSpPr>
          <p:cNvPr id="29" name="TextBox 109">
            <a:extLst>
              <a:ext uri="{FF2B5EF4-FFF2-40B4-BE49-F238E27FC236}">
                <a16:creationId xmlns:a16="http://schemas.microsoft.com/office/drawing/2014/main" id="{3771B622-FEBA-460A-A178-D4007F85AA81}"/>
              </a:ext>
            </a:extLst>
          </p:cNvPr>
          <p:cNvSpPr txBox="1"/>
          <p:nvPr/>
        </p:nvSpPr>
        <p:spPr>
          <a:xfrm>
            <a:off x="2764736" y="4025706"/>
            <a:ext cx="7104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How about 192.168.4.13 ? It seems to have smaller error …</a:t>
            </a:r>
            <a:endParaRPr lang="en-US" sz="2000" dirty="0"/>
          </a:p>
        </p:txBody>
      </p:sp>
      <p:sp>
        <p:nvSpPr>
          <p:cNvPr id="30" name="TextBox 109">
            <a:extLst>
              <a:ext uri="{FF2B5EF4-FFF2-40B4-BE49-F238E27FC236}">
                <a16:creationId xmlns:a16="http://schemas.microsoft.com/office/drawing/2014/main" id="{ADE022EE-18C4-4A75-966D-A3C6B9DE49B0}"/>
              </a:ext>
            </a:extLst>
          </p:cNvPr>
          <p:cNvSpPr txBox="1"/>
          <p:nvPr/>
        </p:nvSpPr>
        <p:spPr>
          <a:xfrm>
            <a:off x="2777320" y="3223848"/>
            <a:ext cx="695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/>
              <a:t>Hmm … </a:t>
            </a:r>
            <a:r>
              <a:rPr lang="en-US" altLang="zh-CN" sz="2000" dirty="0">
                <a:solidFill>
                  <a:srgbClr val="0070C0"/>
                </a:solidFill>
              </a:rPr>
              <a:t>&lt;5%</a:t>
            </a:r>
            <a:r>
              <a:rPr lang="en-US" altLang="zh-CN" sz="2000" dirty="0"/>
              <a:t> with prob </a:t>
            </a:r>
            <a:r>
              <a:rPr lang="en-US" altLang="zh-CN" sz="2000" dirty="0">
                <a:solidFill>
                  <a:srgbClr val="0070C0"/>
                </a:solidFill>
              </a:rPr>
              <a:t>&gt;99%</a:t>
            </a:r>
            <a:r>
              <a:rPr lang="en-US" altLang="zh-CN" sz="2000" dirty="0"/>
              <a:t>, you specified it…</a:t>
            </a:r>
          </a:p>
        </p:txBody>
      </p:sp>
      <p:sp>
        <p:nvSpPr>
          <p:cNvPr id="31" name="TextBox 109">
            <a:extLst>
              <a:ext uri="{FF2B5EF4-FFF2-40B4-BE49-F238E27FC236}">
                <a16:creationId xmlns:a16="http://schemas.microsoft.com/office/drawing/2014/main" id="{0088B1BF-59CB-4E59-8034-65D58DDC3A88}"/>
              </a:ext>
            </a:extLst>
          </p:cNvPr>
          <p:cNvSpPr txBox="1"/>
          <p:nvPr/>
        </p:nvSpPr>
        <p:spPr>
          <a:xfrm>
            <a:off x="2929720" y="4961208"/>
            <a:ext cx="695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/>
              <a:t>Sorry, the error estimate is </a:t>
            </a:r>
            <a:r>
              <a:rPr lang="en-US" altLang="zh-CN" sz="2000" dirty="0">
                <a:solidFill>
                  <a:srgbClr val="FF0000"/>
                </a:solidFill>
              </a:rPr>
              <a:t>specified by you</a:t>
            </a:r>
            <a:r>
              <a:rPr lang="en-US" altLang="zh-CN" sz="2000" dirty="0"/>
              <a:t>!</a:t>
            </a:r>
          </a:p>
          <a:p>
            <a:pPr algn="ctr"/>
            <a:r>
              <a:rPr lang="en-US" altLang="zh-CN" sz="2000" dirty="0"/>
              <a:t>I cannot estimate for a particular run!</a:t>
            </a:r>
          </a:p>
        </p:txBody>
      </p:sp>
    </p:spTree>
    <p:extLst>
      <p:ext uri="{BB962C8B-B14F-4D97-AF65-F5344CB8AC3E}">
        <p14:creationId xmlns:p14="http://schemas.microsoft.com/office/powerpoint/2010/main" val="16782746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2DEAD3-51DA-4C4B-ABE6-893C565C0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Root Cause Analysis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FFC74F-14ED-4199-925E-0C52A5B644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97399"/>
          </a:xfrm>
        </p:spPr>
        <p:txBody>
          <a:bodyPr/>
          <a:lstStyle/>
          <a:p>
            <a:r>
              <a:rPr lang="en-US" altLang="zh-CN" dirty="0"/>
              <a:t>Errors are caused by resource conflicts</a:t>
            </a:r>
          </a:p>
          <a:p>
            <a:r>
              <a:rPr lang="en-US" altLang="zh-CN" dirty="0"/>
              <a:t>Need to careful configuration to mitigate resource conflicts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388DC07-DDF9-425D-BA6B-AD72E5A8984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grpSp>
        <p:nvGrpSpPr>
          <p:cNvPr id="42" name="Group 8">
            <a:extLst>
              <a:ext uri="{FF2B5EF4-FFF2-40B4-BE49-F238E27FC236}">
                <a16:creationId xmlns:a16="http://schemas.microsoft.com/office/drawing/2014/main" id="{4DA70E40-B851-46AE-AC27-3D414EE97817}"/>
              </a:ext>
            </a:extLst>
          </p:cNvPr>
          <p:cNvGrpSpPr/>
          <p:nvPr/>
        </p:nvGrpSpPr>
        <p:grpSpPr>
          <a:xfrm>
            <a:off x="3896360" y="3225800"/>
            <a:ext cx="4088551" cy="1321502"/>
            <a:chOff x="1669582" y="4738289"/>
            <a:chExt cx="5568870" cy="1799971"/>
          </a:xfrm>
        </p:grpSpPr>
        <p:grpSp>
          <p:nvGrpSpPr>
            <p:cNvPr id="43" name="Group 9">
              <a:extLst>
                <a:ext uri="{FF2B5EF4-FFF2-40B4-BE49-F238E27FC236}">
                  <a16:creationId xmlns:a16="http://schemas.microsoft.com/office/drawing/2014/main" id="{288C2C2D-69D2-4522-B7F7-43F69E6D786E}"/>
                </a:ext>
              </a:extLst>
            </p:cNvPr>
            <p:cNvGrpSpPr/>
            <p:nvPr/>
          </p:nvGrpSpPr>
          <p:grpSpPr>
            <a:xfrm>
              <a:off x="1669582" y="5979647"/>
              <a:ext cx="5568870" cy="558613"/>
              <a:chOff x="6537438" y="3655564"/>
              <a:chExt cx="5568870" cy="558613"/>
            </a:xfrm>
          </p:grpSpPr>
          <p:sp>
            <p:nvSpPr>
              <p:cNvPr id="62" name="Rectangle 5">
                <a:extLst>
                  <a:ext uri="{FF2B5EF4-FFF2-40B4-BE49-F238E27FC236}">
                    <a16:creationId xmlns:a16="http://schemas.microsoft.com/office/drawing/2014/main" id="{42ECA3E4-3571-4620-AE24-7997CCF9AAEF}"/>
                  </a:ext>
                </a:extLst>
              </p:cNvPr>
              <p:cNvSpPr/>
              <p:nvPr/>
            </p:nvSpPr>
            <p:spPr>
              <a:xfrm>
                <a:off x="6537438" y="3655564"/>
                <a:ext cx="428628" cy="557090"/>
              </a:xfrm>
              <a:prstGeom prst="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3" name="Rectangle 5">
                <a:extLst>
                  <a:ext uri="{FF2B5EF4-FFF2-40B4-BE49-F238E27FC236}">
                    <a16:creationId xmlns:a16="http://schemas.microsoft.com/office/drawing/2014/main" id="{93DB9C44-C514-455A-ADB4-46EC1A264252}"/>
                  </a:ext>
                </a:extLst>
              </p:cNvPr>
              <p:cNvSpPr/>
              <p:nvPr/>
            </p:nvSpPr>
            <p:spPr>
              <a:xfrm>
                <a:off x="7391400" y="3657087"/>
                <a:ext cx="428628" cy="557090"/>
              </a:xfrm>
              <a:prstGeom prst="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4" name="Rectangle 5">
                <a:extLst>
                  <a:ext uri="{FF2B5EF4-FFF2-40B4-BE49-F238E27FC236}">
                    <a16:creationId xmlns:a16="http://schemas.microsoft.com/office/drawing/2014/main" id="{299EE91B-B470-4FC9-962B-DC78FDA8256A}"/>
                  </a:ext>
                </a:extLst>
              </p:cNvPr>
              <p:cNvSpPr/>
              <p:nvPr/>
            </p:nvSpPr>
            <p:spPr>
              <a:xfrm>
                <a:off x="7820028" y="3657087"/>
                <a:ext cx="428628" cy="557090"/>
              </a:xfrm>
              <a:prstGeom prst="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5" name="Rectangle 5">
                <a:extLst>
                  <a:ext uri="{FF2B5EF4-FFF2-40B4-BE49-F238E27FC236}">
                    <a16:creationId xmlns:a16="http://schemas.microsoft.com/office/drawing/2014/main" id="{D4B6DE9B-C3A0-4734-A428-4FF428869AE8}"/>
                  </a:ext>
                </a:extLst>
              </p:cNvPr>
              <p:cNvSpPr/>
              <p:nvPr/>
            </p:nvSpPr>
            <p:spPr>
              <a:xfrm>
                <a:off x="6966066" y="3655564"/>
                <a:ext cx="428628" cy="557090"/>
              </a:xfrm>
              <a:prstGeom prst="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6" name="Rectangle 5">
                <a:extLst>
                  <a:ext uri="{FF2B5EF4-FFF2-40B4-BE49-F238E27FC236}">
                    <a16:creationId xmlns:a16="http://schemas.microsoft.com/office/drawing/2014/main" id="{2A889FFC-9DC0-4D78-BBE0-C48E806B238D}"/>
                  </a:ext>
                </a:extLst>
              </p:cNvPr>
              <p:cNvSpPr/>
              <p:nvPr/>
            </p:nvSpPr>
            <p:spPr>
              <a:xfrm>
                <a:off x="8248656" y="3657087"/>
                <a:ext cx="428628" cy="557090"/>
              </a:xfrm>
              <a:prstGeom prst="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7" name="Rectangle 5">
                <a:extLst>
                  <a:ext uri="{FF2B5EF4-FFF2-40B4-BE49-F238E27FC236}">
                    <a16:creationId xmlns:a16="http://schemas.microsoft.com/office/drawing/2014/main" id="{FDFC2DBE-CF15-4D59-B46B-7A556F844193}"/>
                  </a:ext>
                </a:extLst>
              </p:cNvPr>
              <p:cNvSpPr/>
              <p:nvPr/>
            </p:nvSpPr>
            <p:spPr>
              <a:xfrm>
                <a:off x="8677284" y="3657087"/>
                <a:ext cx="428628" cy="557090"/>
              </a:xfrm>
              <a:prstGeom prst="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8" name="Rectangle 5">
                <a:extLst>
                  <a:ext uri="{FF2B5EF4-FFF2-40B4-BE49-F238E27FC236}">
                    <a16:creationId xmlns:a16="http://schemas.microsoft.com/office/drawing/2014/main" id="{1C26D5A1-0AAF-47CA-808F-18C633A6388B}"/>
                  </a:ext>
                </a:extLst>
              </p:cNvPr>
              <p:cNvSpPr/>
              <p:nvPr/>
            </p:nvSpPr>
            <p:spPr>
              <a:xfrm>
                <a:off x="9105912" y="3657087"/>
                <a:ext cx="428628" cy="557090"/>
              </a:xfrm>
              <a:prstGeom prst="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9" name="Rectangle 5">
                <a:extLst>
                  <a:ext uri="{FF2B5EF4-FFF2-40B4-BE49-F238E27FC236}">
                    <a16:creationId xmlns:a16="http://schemas.microsoft.com/office/drawing/2014/main" id="{B1601759-3FA2-45EF-8DF9-A40B777414C5}"/>
                  </a:ext>
                </a:extLst>
              </p:cNvPr>
              <p:cNvSpPr/>
              <p:nvPr/>
            </p:nvSpPr>
            <p:spPr>
              <a:xfrm>
                <a:off x="9534540" y="3657087"/>
                <a:ext cx="428628" cy="557090"/>
              </a:xfrm>
              <a:prstGeom prst="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0" name="Rectangle 5">
                <a:extLst>
                  <a:ext uri="{FF2B5EF4-FFF2-40B4-BE49-F238E27FC236}">
                    <a16:creationId xmlns:a16="http://schemas.microsoft.com/office/drawing/2014/main" id="{E6EA86CC-0EF9-4FBC-ACD9-ED22DDA8E4C6}"/>
                  </a:ext>
                </a:extLst>
              </p:cNvPr>
              <p:cNvSpPr/>
              <p:nvPr/>
            </p:nvSpPr>
            <p:spPr>
              <a:xfrm>
                <a:off x="9963168" y="3655564"/>
                <a:ext cx="428628" cy="557090"/>
              </a:xfrm>
              <a:prstGeom prst="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1" name="Rectangle 5">
                <a:extLst>
                  <a:ext uri="{FF2B5EF4-FFF2-40B4-BE49-F238E27FC236}">
                    <a16:creationId xmlns:a16="http://schemas.microsoft.com/office/drawing/2014/main" id="{D89357DB-7EE5-4D82-824C-E206410A222E}"/>
                  </a:ext>
                </a:extLst>
              </p:cNvPr>
              <p:cNvSpPr/>
              <p:nvPr/>
            </p:nvSpPr>
            <p:spPr>
              <a:xfrm>
                <a:off x="10391796" y="3655564"/>
                <a:ext cx="428628" cy="557090"/>
              </a:xfrm>
              <a:prstGeom prst="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2" name="Rectangle 5">
                <a:extLst>
                  <a:ext uri="{FF2B5EF4-FFF2-40B4-BE49-F238E27FC236}">
                    <a16:creationId xmlns:a16="http://schemas.microsoft.com/office/drawing/2014/main" id="{20743E95-8DA6-4796-A991-A76867480C6E}"/>
                  </a:ext>
                </a:extLst>
              </p:cNvPr>
              <p:cNvSpPr/>
              <p:nvPr/>
            </p:nvSpPr>
            <p:spPr>
              <a:xfrm>
                <a:off x="10820424" y="3655564"/>
                <a:ext cx="428628" cy="557090"/>
              </a:xfrm>
              <a:prstGeom prst="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3" name="Rectangle 5">
                <a:extLst>
                  <a:ext uri="{FF2B5EF4-FFF2-40B4-BE49-F238E27FC236}">
                    <a16:creationId xmlns:a16="http://schemas.microsoft.com/office/drawing/2014/main" id="{A02AF505-12F2-4F6B-B41E-F2E4103B710B}"/>
                  </a:ext>
                </a:extLst>
              </p:cNvPr>
              <p:cNvSpPr/>
              <p:nvPr/>
            </p:nvSpPr>
            <p:spPr>
              <a:xfrm>
                <a:off x="11249052" y="3655564"/>
                <a:ext cx="428628" cy="557090"/>
              </a:xfrm>
              <a:prstGeom prst="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4" name="Rectangle 5">
                <a:extLst>
                  <a:ext uri="{FF2B5EF4-FFF2-40B4-BE49-F238E27FC236}">
                    <a16:creationId xmlns:a16="http://schemas.microsoft.com/office/drawing/2014/main" id="{7CFA0908-B143-4965-A7CB-D20A8074CABA}"/>
                  </a:ext>
                </a:extLst>
              </p:cNvPr>
              <p:cNvSpPr/>
              <p:nvPr/>
            </p:nvSpPr>
            <p:spPr>
              <a:xfrm>
                <a:off x="11677680" y="3655564"/>
                <a:ext cx="428628" cy="557090"/>
              </a:xfrm>
              <a:prstGeom prst="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4" name="Rectangle 10">
              <a:extLst>
                <a:ext uri="{FF2B5EF4-FFF2-40B4-BE49-F238E27FC236}">
                  <a16:creationId xmlns:a16="http://schemas.microsoft.com/office/drawing/2014/main" id="{E6C84A14-E55C-4586-99AA-8D97DDF92B60}"/>
                </a:ext>
              </a:extLst>
            </p:cNvPr>
            <p:cNvSpPr/>
            <p:nvPr/>
          </p:nvSpPr>
          <p:spPr bwMode="auto">
            <a:xfrm>
              <a:off x="3379119" y="4738289"/>
              <a:ext cx="417608" cy="1638298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45" name="Rectangle 11">
              <a:extLst>
                <a:ext uri="{FF2B5EF4-FFF2-40B4-BE49-F238E27FC236}">
                  <a16:creationId xmlns:a16="http://schemas.microsoft.com/office/drawing/2014/main" id="{C1CE750E-D010-43DB-8820-7FF01E4DABD6}"/>
                </a:ext>
              </a:extLst>
            </p:cNvPr>
            <p:cNvSpPr/>
            <p:nvPr/>
          </p:nvSpPr>
          <p:spPr bwMode="auto">
            <a:xfrm>
              <a:off x="4238057" y="6385992"/>
              <a:ext cx="428628" cy="141198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46" name="Rectangle 12">
              <a:extLst>
                <a:ext uri="{FF2B5EF4-FFF2-40B4-BE49-F238E27FC236}">
                  <a16:creationId xmlns:a16="http://schemas.microsoft.com/office/drawing/2014/main" id="{A950BB1C-73EE-424E-BB38-C5A74FF5B586}"/>
                </a:ext>
              </a:extLst>
            </p:cNvPr>
            <p:cNvSpPr/>
            <p:nvPr/>
          </p:nvSpPr>
          <p:spPr bwMode="auto">
            <a:xfrm>
              <a:off x="4674736" y="6397296"/>
              <a:ext cx="417282" cy="134432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47" name="Rectangle 13">
              <a:extLst>
                <a:ext uri="{FF2B5EF4-FFF2-40B4-BE49-F238E27FC236}">
                  <a16:creationId xmlns:a16="http://schemas.microsoft.com/office/drawing/2014/main" id="{D9512130-49CF-4999-9AE5-0726719F5E32}"/>
                </a:ext>
              </a:extLst>
            </p:cNvPr>
            <p:cNvSpPr/>
            <p:nvPr/>
          </p:nvSpPr>
          <p:spPr bwMode="auto">
            <a:xfrm>
              <a:off x="4674736" y="6257128"/>
              <a:ext cx="417282" cy="134432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48" name="Rectangle 14">
              <a:extLst>
                <a:ext uri="{FF2B5EF4-FFF2-40B4-BE49-F238E27FC236}">
                  <a16:creationId xmlns:a16="http://schemas.microsoft.com/office/drawing/2014/main" id="{22678625-24A1-4972-B67C-35CE71C7F3F2}"/>
                </a:ext>
              </a:extLst>
            </p:cNvPr>
            <p:cNvSpPr/>
            <p:nvPr/>
          </p:nvSpPr>
          <p:spPr bwMode="auto">
            <a:xfrm>
              <a:off x="2957184" y="6383940"/>
              <a:ext cx="429009" cy="15053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49" name="Rectangle 15">
              <a:extLst>
                <a:ext uri="{FF2B5EF4-FFF2-40B4-BE49-F238E27FC236}">
                  <a16:creationId xmlns:a16="http://schemas.microsoft.com/office/drawing/2014/main" id="{AF875003-5D0E-441B-A70E-CCDEFAF7351D}"/>
                </a:ext>
              </a:extLst>
            </p:cNvPr>
            <p:cNvSpPr/>
            <p:nvPr/>
          </p:nvSpPr>
          <p:spPr bwMode="auto">
            <a:xfrm>
              <a:off x="6389249" y="6364927"/>
              <a:ext cx="428628" cy="163879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50" name="Rectangle 16">
              <a:extLst>
                <a:ext uri="{FF2B5EF4-FFF2-40B4-BE49-F238E27FC236}">
                  <a16:creationId xmlns:a16="http://schemas.microsoft.com/office/drawing/2014/main" id="{814D7088-A058-4FCB-864A-9EC028CC7E5A}"/>
                </a:ext>
              </a:extLst>
            </p:cNvPr>
            <p:cNvSpPr/>
            <p:nvPr/>
          </p:nvSpPr>
          <p:spPr bwMode="auto">
            <a:xfrm>
              <a:off x="6389248" y="6228870"/>
              <a:ext cx="412523" cy="143677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51" name="Rectangle 17">
              <a:extLst>
                <a:ext uri="{FF2B5EF4-FFF2-40B4-BE49-F238E27FC236}">
                  <a16:creationId xmlns:a16="http://schemas.microsoft.com/office/drawing/2014/main" id="{1F42CCC5-FD8B-4209-940A-F3BBA76222EE}"/>
                </a:ext>
              </a:extLst>
            </p:cNvPr>
            <p:cNvSpPr/>
            <p:nvPr/>
          </p:nvSpPr>
          <p:spPr bwMode="auto">
            <a:xfrm>
              <a:off x="6389248" y="6021292"/>
              <a:ext cx="412523" cy="200078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52" name="Rectangle 18">
              <a:extLst>
                <a:ext uri="{FF2B5EF4-FFF2-40B4-BE49-F238E27FC236}">
                  <a16:creationId xmlns:a16="http://schemas.microsoft.com/office/drawing/2014/main" id="{99DEE62F-D924-4351-9CD7-AE224638DB74}"/>
                </a:ext>
              </a:extLst>
            </p:cNvPr>
            <p:cNvSpPr/>
            <p:nvPr/>
          </p:nvSpPr>
          <p:spPr bwMode="auto">
            <a:xfrm>
              <a:off x="5092317" y="6368700"/>
              <a:ext cx="427029" cy="160892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53" name="Rectangle 19">
              <a:extLst>
                <a:ext uri="{FF2B5EF4-FFF2-40B4-BE49-F238E27FC236}">
                  <a16:creationId xmlns:a16="http://schemas.microsoft.com/office/drawing/2014/main" id="{E949DA3D-8BC5-456A-86B4-FB3151B4251C}"/>
                </a:ext>
              </a:extLst>
            </p:cNvPr>
            <p:cNvSpPr/>
            <p:nvPr/>
          </p:nvSpPr>
          <p:spPr bwMode="auto">
            <a:xfrm>
              <a:off x="5524739" y="6368700"/>
              <a:ext cx="427029" cy="160892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54" name="Rectangle 20">
              <a:extLst>
                <a:ext uri="{FF2B5EF4-FFF2-40B4-BE49-F238E27FC236}">
                  <a16:creationId xmlns:a16="http://schemas.microsoft.com/office/drawing/2014/main" id="{FEF622EB-74AA-4C47-8666-4D2B10798FA5}"/>
                </a:ext>
              </a:extLst>
            </p:cNvPr>
            <p:cNvSpPr/>
            <p:nvPr/>
          </p:nvSpPr>
          <p:spPr bwMode="auto">
            <a:xfrm>
              <a:off x="5956994" y="6368700"/>
              <a:ext cx="427029" cy="160892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55" name="Rectangle 21">
              <a:extLst>
                <a:ext uri="{FF2B5EF4-FFF2-40B4-BE49-F238E27FC236}">
                  <a16:creationId xmlns:a16="http://schemas.microsoft.com/office/drawing/2014/main" id="{7EC86F07-BCE4-4942-86B9-5D38C764119D}"/>
                </a:ext>
              </a:extLst>
            </p:cNvPr>
            <p:cNvSpPr/>
            <p:nvPr/>
          </p:nvSpPr>
          <p:spPr bwMode="auto">
            <a:xfrm>
              <a:off x="6810403" y="6370988"/>
              <a:ext cx="427029" cy="160892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56" name="Rectangle 22">
              <a:extLst>
                <a:ext uri="{FF2B5EF4-FFF2-40B4-BE49-F238E27FC236}">
                  <a16:creationId xmlns:a16="http://schemas.microsoft.com/office/drawing/2014/main" id="{B965E6F6-F2FC-456B-B790-D8928A4A10A4}"/>
                </a:ext>
              </a:extLst>
            </p:cNvPr>
            <p:cNvSpPr/>
            <p:nvPr/>
          </p:nvSpPr>
          <p:spPr bwMode="auto">
            <a:xfrm>
              <a:off x="1672253" y="6376320"/>
              <a:ext cx="427029" cy="160892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57" name="Rectangle 23">
              <a:extLst>
                <a:ext uri="{FF2B5EF4-FFF2-40B4-BE49-F238E27FC236}">
                  <a16:creationId xmlns:a16="http://schemas.microsoft.com/office/drawing/2014/main" id="{9567F26A-CE1E-4860-8244-8A4127B72861}"/>
                </a:ext>
              </a:extLst>
            </p:cNvPr>
            <p:cNvSpPr/>
            <p:nvPr/>
          </p:nvSpPr>
          <p:spPr bwMode="auto">
            <a:xfrm>
              <a:off x="3378476" y="6377368"/>
              <a:ext cx="427029" cy="160892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58" name="Rectangle 24">
              <a:extLst>
                <a:ext uri="{FF2B5EF4-FFF2-40B4-BE49-F238E27FC236}">
                  <a16:creationId xmlns:a16="http://schemas.microsoft.com/office/drawing/2014/main" id="{1B322ACC-35C9-4E20-9067-7CF3C4E5E60E}"/>
                </a:ext>
              </a:extLst>
            </p:cNvPr>
            <p:cNvSpPr/>
            <p:nvPr/>
          </p:nvSpPr>
          <p:spPr bwMode="auto">
            <a:xfrm>
              <a:off x="3803706" y="6377367"/>
              <a:ext cx="435422" cy="160811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59" name="Rectangle 25">
              <a:extLst>
                <a:ext uri="{FF2B5EF4-FFF2-40B4-BE49-F238E27FC236}">
                  <a16:creationId xmlns:a16="http://schemas.microsoft.com/office/drawing/2014/main" id="{E98D9720-2A91-4290-A83C-C52877758E86}"/>
                </a:ext>
              </a:extLst>
            </p:cNvPr>
            <p:cNvSpPr/>
            <p:nvPr/>
          </p:nvSpPr>
          <p:spPr bwMode="auto">
            <a:xfrm>
              <a:off x="2095585" y="6377367"/>
              <a:ext cx="427029" cy="160892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60" name="Rectangle 26">
              <a:extLst>
                <a:ext uri="{FF2B5EF4-FFF2-40B4-BE49-F238E27FC236}">
                  <a16:creationId xmlns:a16="http://schemas.microsoft.com/office/drawing/2014/main" id="{A84AD294-4492-40F3-9ADD-AF28F6C4C200}"/>
                </a:ext>
              </a:extLst>
            </p:cNvPr>
            <p:cNvSpPr/>
            <p:nvPr/>
          </p:nvSpPr>
          <p:spPr bwMode="auto">
            <a:xfrm>
              <a:off x="2949121" y="6216475"/>
              <a:ext cx="427029" cy="160892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61" name="Rectangle 27">
              <a:extLst>
                <a:ext uri="{FF2B5EF4-FFF2-40B4-BE49-F238E27FC236}">
                  <a16:creationId xmlns:a16="http://schemas.microsoft.com/office/drawing/2014/main" id="{242A04E5-6FBC-415A-AD44-520D6154067B}"/>
                </a:ext>
              </a:extLst>
            </p:cNvPr>
            <p:cNvSpPr/>
            <p:nvPr/>
          </p:nvSpPr>
          <p:spPr bwMode="auto">
            <a:xfrm>
              <a:off x="2527009" y="6376320"/>
              <a:ext cx="427029" cy="160892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chemeClr val="tx1"/>
                </a:solidFill>
                <a:latin typeface="Arial" charset="0"/>
              </a:endParaRPr>
            </a:p>
          </p:txBody>
        </p:sp>
      </p:grpSp>
      <p:sp>
        <p:nvSpPr>
          <p:cNvPr id="75" name="Text Box 44">
            <a:extLst>
              <a:ext uri="{FF2B5EF4-FFF2-40B4-BE49-F238E27FC236}">
                <a16:creationId xmlns:a16="http://schemas.microsoft.com/office/drawing/2014/main" id="{F5696BD3-63AA-4718-84A4-24A3D46152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8161" y="3293234"/>
            <a:ext cx="3039292" cy="46166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400" b="0" dirty="0">
                <a:solidFill>
                  <a:srgbClr val="CC3300"/>
                </a:solidFill>
                <a:ea typeface="宋体" panose="02010600030101010101" pitchFamily="2" charset="-122"/>
              </a:rPr>
              <a:t>Less hash collisions</a:t>
            </a:r>
          </a:p>
        </p:txBody>
      </p:sp>
      <p:sp>
        <p:nvSpPr>
          <p:cNvPr id="76" name="Line 42">
            <a:extLst>
              <a:ext uri="{FF2B5EF4-FFF2-40B4-BE49-F238E27FC236}">
                <a16:creationId xmlns:a16="http://schemas.microsoft.com/office/drawing/2014/main" id="{9D51FD11-6CF1-4E15-9A53-264897038E6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658360" y="3530600"/>
            <a:ext cx="6096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7" name="Text Box 44">
            <a:extLst>
              <a:ext uri="{FF2B5EF4-FFF2-40B4-BE49-F238E27FC236}">
                <a16:creationId xmlns:a16="http://schemas.microsoft.com/office/drawing/2014/main" id="{43869D1C-08C8-4F9F-A659-DB13E4F5BD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73670" y="3368165"/>
            <a:ext cx="2300335" cy="46166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400" b="0" dirty="0">
                <a:solidFill>
                  <a:srgbClr val="CC3300"/>
                </a:solidFill>
                <a:ea typeface="宋体" panose="02010600030101010101" pitchFamily="2" charset="-122"/>
              </a:rPr>
              <a:t>More collisions</a:t>
            </a:r>
          </a:p>
        </p:txBody>
      </p:sp>
      <p:sp>
        <p:nvSpPr>
          <p:cNvPr id="78" name="Line 42">
            <a:extLst>
              <a:ext uri="{FF2B5EF4-FFF2-40B4-BE49-F238E27FC236}">
                <a16:creationId xmlns:a16="http://schemas.microsoft.com/office/drawing/2014/main" id="{B0349B1C-B0CB-4321-B722-46416934560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597685" y="3754897"/>
            <a:ext cx="611911" cy="461664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0" name="内容占位符 2">
            <a:extLst>
              <a:ext uri="{FF2B5EF4-FFF2-40B4-BE49-F238E27FC236}">
                <a16:creationId xmlns:a16="http://schemas.microsoft.com/office/drawing/2014/main" id="{B6CB4299-29E1-4A8C-8B45-E62300F1D0BF}"/>
              </a:ext>
            </a:extLst>
          </p:cNvPr>
          <p:cNvSpPr txBox="1">
            <a:spLocks/>
          </p:cNvSpPr>
          <p:nvPr/>
        </p:nvSpPr>
        <p:spPr bwMode="auto">
          <a:xfrm>
            <a:off x="1825156" y="5129059"/>
            <a:ext cx="8228540" cy="5666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altLang="zh-CN" sz="2400" kern="0" dirty="0"/>
              <a:t>The more buckets, the less conflicts (errors) in each bucket</a:t>
            </a:r>
          </a:p>
        </p:txBody>
      </p:sp>
    </p:spTree>
    <p:extLst>
      <p:ext uri="{BB962C8B-B14F-4D97-AF65-F5344CB8AC3E}">
        <p14:creationId xmlns:p14="http://schemas.microsoft.com/office/powerpoint/2010/main" val="41005659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2DEAD3-51DA-4C4B-ABE6-893C565C0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Root Cause Analysis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FFC74F-14ED-4199-925E-0C52A5B644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11206480" cy="4597399"/>
          </a:xfrm>
        </p:spPr>
        <p:txBody>
          <a:bodyPr/>
          <a:lstStyle/>
          <a:p>
            <a:r>
              <a:rPr lang="en-US" altLang="zh-CN" sz="2400" dirty="0"/>
              <a:t>Resource conflicts depend on many issues</a:t>
            </a:r>
          </a:p>
          <a:p>
            <a:r>
              <a:rPr lang="en-US" altLang="zh-CN" sz="2400" dirty="0"/>
              <a:t>A good configuration should take all of them into account</a:t>
            </a:r>
          </a:p>
          <a:p>
            <a:pPr lvl="1"/>
            <a:r>
              <a:rPr lang="en-US" altLang="zh-CN" sz="2000" dirty="0"/>
              <a:t>Binds to many issues</a:t>
            </a:r>
            <a:endParaRPr lang="en-US" altLang="zh-CN" sz="24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388DC07-DDF9-425D-BA6B-AD72E5A8984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7A547D92-7660-4737-BA14-06FC9D09ABD9}"/>
              </a:ext>
            </a:extLst>
          </p:cNvPr>
          <p:cNvSpPr/>
          <p:nvPr/>
        </p:nvSpPr>
        <p:spPr bwMode="auto">
          <a:xfrm>
            <a:off x="2065738" y="4178721"/>
            <a:ext cx="2072640" cy="904240"/>
          </a:xfrm>
          <a:prstGeom prst="roundRec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Configured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800" dirty="0">
                <a:solidFill>
                  <a:schemeClr val="tx1"/>
                </a:solidFill>
                <a:latin typeface="Arial" charset="0"/>
              </a:rPr>
              <a:t>Algorithm</a:t>
            </a:r>
            <a:endParaRPr kumimoji="0" lang="zh-CN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9" name="内容占位符 2">
            <a:extLst>
              <a:ext uri="{FF2B5EF4-FFF2-40B4-BE49-F238E27FC236}">
                <a16:creationId xmlns:a16="http://schemas.microsoft.com/office/drawing/2014/main" id="{45659141-1D5F-43D9-A50E-21F0C144D102}"/>
              </a:ext>
            </a:extLst>
          </p:cNvPr>
          <p:cNvSpPr txBox="1">
            <a:spLocks/>
          </p:cNvSpPr>
          <p:nvPr/>
        </p:nvSpPr>
        <p:spPr bwMode="auto">
          <a:xfrm>
            <a:off x="1029418" y="3300933"/>
            <a:ext cx="2072640" cy="4206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 typeface="Wingdings" pitchFamily="2" charset="2"/>
              <a:buNone/>
            </a:pPr>
            <a:r>
              <a:rPr lang="en-US" altLang="zh-CN" sz="2000" kern="0" dirty="0">
                <a:solidFill>
                  <a:srgbClr val="0070C0"/>
                </a:solidFill>
              </a:rPr>
              <a:t>Flow definitions</a:t>
            </a:r>
          </a:p>
        </p:txBody>
      </p:sp>
      <p:sp>
        <p:nvSpPr>
          <p:cNvPr id="80" name="内容占位符 2">
            <a:extLst>
              <a:ext uri="{FF2B5EF4-FFF2-40B4-BE49-F238E27FC236}">
                <a16:creationId xmlns:a16="http://schemas.microsoft.com/office/drawing/2014/main" id="{1B12EA14-415C-4AAF-B66B-723AD979B8D5}"/>
              </a:ext>
            </a:extLst>
          </p:cNvPr>
          <p:cNvSpPr txBox="1">
            <a:spLocks/>
          </p:cNvSpPr>
          <p:nvPr/>
        </p:nvSpPr>
        <p:spPr bwMode="auto">
          <a:xfrm>
            <a:off x="3186596" y="3340420"/>
            <a:ext cx="2279484" cy="4206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 typeface="Wingdings" pitchFamily="2" charset="2"/>
              <a:buNone/>
            </a:pPr>
            <a:r>
              <a:rPr lang="en-US" altLang="zh-CN" sz="2000" kern="0" dirty="0">
                <a:solidFill>
                  <a:srgbClr val="0070C0"/>
                </a:solidFill>
              </a:rPr>
              <a:t>Query parameters</a:t>
            </a:r>
          </a:p>
        </p:txBody>
      </p:sp>
      <p:sp>
        <p:nvSpPr>
          <p:cNvPr id="81" name="Line 42">
            <a:extLst>
              <a:ext uri="{FF2B5EF4-FFF2-40B4-BE49-F238E27FC236}">
                <a16:creationId xmlns:a16="http://schemas.microsoft.com/office/drawing/2014/main" id="{594F4616-975B-4136-82FB-DDA22D7AB04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377440" y="3766378"/>
            <a:ext cx="0" cy="41234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" name="Line 42">
            <a:extLst>
              <a:ext uri="{FF2B5EF4-FFF2-40B4-BE49-F238E27FC236}">
                <a16:creationId xmlns:a16="http://schemas.microsoft.com/office/drawing/2014/main" id="{E16443B6-4004-421D-989F-31918261BE7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820160" y="3761066"/>
            <a:ext cx="0" cy="425959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3" name="Line 42">
            <a:extLst>
              <a:ext uri="{FF2B5EF4-FFF2-40B4-BE49-F238E27FC236}">
                <a16:creationId xmlns:a16="http://schemas.microsoft.com/office/drawing/2014/main" id="{28FAED14-5BBC-4C67-B143-D22379C9C45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02058" y="5082961"/>
            <a:ext cx="5080" cy="41234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4" name="内容占位符 2">
            <a:extLst>
              <a:ext uri="{FF2B5EF4-FFF2-40B4-BE49-F238E27FC236}">
                <a16:creationId xmlns:a16="http://schemas.microsoft.com/office/drawing/2014/main" id="{BA5C1FB1-0D61-4AC4-9A43-BB046E01FB72}"/>
              </a:ext>
            </a:extLst>
          </p:cNvPr>
          <p:cNvSpPr txBox="1">
            <a:spLocks/>
          </p:cNvSpPr>
          <p:nvPr/>
        </p:nvSpPr>
        <p:spPr bwMode="auto">
          <a:xfrm>
            <a:off x="1967396" y="5428477"/>
            <a:ext cx="2279484" cy="4206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 typeface="Wingdings" pitchFamily="2" charset="2"/>
              <a:buNone/>
            </a:pPr>
            <a:r>
              <a:rPr lang="en-US" altLang="zh-CN" sz="2000" kern="0" dirty="0">
                <a:solidFill>
                  <a:srgbClr val="0070C0"/>
                </a:solidFill>
              </a:rPr>
              <a:t>Resource conflicts</a:t>
            </a:r>
            <a:br>
              <a:rPr lang="en-US" altLang="zh-CN" sz="2000" kern="0" dirty="0">
                <a:solidFill>
                  <a:srgbClr val="0070C0"/>
                </a:solidFill>
              </a:rPr>
            </a:br>
            <a:r>
              <a:rPr lang="en-US" altLang="zh-CN" sz="2000" kern="0" dirty="0">
                <a:solidFill>
                  <a:srgbClr val="0070C0"/>
                </a:solidFill>
              </a:rPr>
              <a:t>(Errors)</a:t>
            </a:r>
          </a:p>
        </p:txBody>
      </p:sp>
      <p:sp>
        <p:nvSpPr>
          <p:cNvPr id="85" name="Right Arrow 56">
            <a:extLst>
              <a:ext uri="{FF2B5EF4-FFF2-40B4-BE49-F238E27FC236}">
                <a16:creationId xmlns:a16="http://schemas.microsoft.com/office/drawing/2014/main" id="{1BC1BF75-B65F-4AB9-A728-9E07B12D9FDB}"/>
              </a:ext>
            </a:extLst>
          </p:cNvPr>
          <p:cNvSpPr/>
          <p:nvPr/>
        </p:nvSpPr>
        <p:spPr bwMode="auto">
          <a:xfrm>
            <a:off x="5415230" y="4104333"/>
            <a:ext cx="955140" cy="875000"/>
          </a:xfrm>
          <a:prstGeom prst="rightArrow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86" name="Left Brace 110">
            <a:extLst>
              <a:ext uri="{FF2B5EF4-FFF2-40B4-BE49-F238E27FC236}">
                <a16:creationId xmlns:a16="http://schemas.microsoft.com/office/drawing/2014/main" id="{BEC4BFBD-B57D-4083-B102-34E847945E12}"/>
              </a:ext>
            </a:extLst>
          </p:cNvPr>
          <p:cNvSpPr/>
          <p:nvPr/>
        </p:nvSpPr>
        <p:spPr bwMode="auto">
          <a:xfrm rot="10800000" flipV="1">
            <a:off x="8868888" y="3535680"/>
            <a:ext cx="767871" cy="2132700"/>
          </a:xfrm>
          <a:prstGeom prst="leftBrace">
            <a:avLst>
              <a:gd name="adj1" fmla="val 50641"/>
              <a:gd name="adj2" fmla="val 50000"/>
            </a:avLst>
          </a:prstGeom>
          <a:ln w="50800">
            <a:solidFill>
              <a:schemeClr val="tx1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latin typeface="Arial" charset="0"/>
            </a:endParaRPr>
          </a:p>
        </p:txBody>
      </p:sp>
      <p:sp>
        <p:nvSpPr>
          <p:cNvPr id="87" name="内容占位符 2">
            <a:extLst>
              <a:ext uri="{FF2B5EF4-FFF2-40B4-BE49-F238E27FC236}">
                <a16:creationId xmlns:a16="http://schemas.microsoft.com/office/drawing/2014/main" id="{19BEA2C0-ABFD-4B99-B0D5-92F394D9170F}"/>
              </a:ext>
            </a:extLst>
          </p:cNvPr>
          <p:cNvSpPr txBox="1">
            <a:spLocks/>
          </p:cNvSpPr>
          <p:nvPr/>
        </p:nvSpPr>
        <p:spPr bwMode="auto">
          <a:xfrm>
            <a:off x="6692827" y="3300933"/>
            <a:ext cx="2279484" cy="4206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 typeface="Wingdings" pitchFamily="2" charset="2"/>
              <a:buNone/>
            </a:pPr>
            <a:r>
              <a:rPr lang="en-US" altLang="zh-CN" sz="2000" kern="0" dirty="0">
                <a:solidFill>
                  <a:srgbClr val="0070C0"/>
                </a:solidFill>
              </a:rPr>
              <a:t>Prior errors</a:t>
            </a:r>
          </a:p>
        </p:txBody>
      </p:sp>
      <p:sp>
        <p:nvSpPr>
          <p:cNvPr id="88" name="内容占位符 2">
            <a:extLst>
              <a:ext uri="{FF2B5EF4-FFF2-40B4-BE49-F238E27FC236}">
                <a16:creationId xmlns:a16="http://schemas.microsoft.com/office/drawing/2014/main" id="{02A5E0CA-7D35-487F-8059-4676331E92E9}"/>
              </a:ext>
            </a:extLst>
          </p:cNvPr>
          <p:cNvSpPr txBox="1">
            <a:spLocks/>
          </p:cNvSpPr>
          <p:nvPr/>
        </p:nvSpPr>
        <p:spPr bwMode="auto">
          <a:xfrm>
            <a:off x="6689567" y="4328620"/>
            <a:ext cx="2279484" cy="4206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 typeface="Wingdings" pitchFamily="2" charset="2"/>
              <a:buNone/>
            </a:pPr>
            <a:r>
              <a:rPr lang="en-US" altLang="zh-CN" sz="2000" kern="0" dirty="0">
                <a:solidFill>
                  <a:srgbClr val="0070C0"/>
                </a:solidFill>
              </a:rPr>
              <a:t>Query parameters</a:t>
            </a:r>
          </a:p>
        </p:txBody>
      </p:sp>
      <p:sp>
        <p:nvSpPr>
          <p:cNvPr id="90" name="内容占位符 2">
            <a:extLst>
              <a:ext uri="{FF2B5EF4-FFF2-40B4-BE49-F238E27FC236}">
                <a16:creationId xmlns:a16="http://schemas.microsoft.com/office/drawing/2014/main" id="{EAAD10DD-0D51-47BB-91C7-31F66CB4E618}"/>
              </a:ext>
            </a:extLst>
          </p:cNvPr>
          <p:cNvSpPr txBox="1">
            <a:spLocks/>
          </p:cNvSpPr>
          <p:nvPr/>
        </p:nvSpPr>
        <p:spPr bwMode="auto">
          <a:xfrm>
            <a:off x="6739338" y="5356307"/>
            <a:ext cx="2072640" cy="4206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 typeface="Wingdings" pitchFamily="2" charset="2"/>
              <a:buNone/>
            </a:pPr>
            <a:r>
              <a:rPr lang="en-US" altLang="zh-CN" sz="2000" kern="0" dirty="0">
                <a:solidFill>
                  <a:srgbClr val="0070C0"/>
                </a:solidFill>
              </a:rPr>
              <a:t>Flow definitions</a:t>
            </a:r>
          </a:p>
        </p:txBody>
      </p:sp>
      <p:sp>
        <p:nvSpPr>
          <p:cNvPr id="91" name="内容占位符 2">
            <a:extLst>
              <a:ext uri="{FF2B5EF4-FFF2-40B4-BE49-F238E27FC236}">
                <a16:creationId xmlns:a16="http://schemas.microsoft.com/office/drawing/2014/main" id="{2CD4DAF9-F10C-4D37-AE7D-B64560511CB7}"/>
              </a:ext>
            </a:extLst>
          </p:cNvPr>
          <p:cNvSpPr txBox="1">
            <a:spLocks/>
          </p:cNvSpPr>
          <p:nvPr/>
        </p:nvSpPr>
        <p:spPr bwMode="auto">
          <a:xfrm>
            <a:off x="9636759" y="4328620"/>
            <a:ext cx="2072640" cy="4206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 typeface="Wingdings" pitchFamily="2" charset="2"/>
              <a:buNone/>
            </a:pPr>
            <a:r>
              <a:rPr lang="en-US" altLang="zh-CN" sz="2000" kern="0" dirty="0"/>
              <a:t>Good Configuration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AFCB89D-ED93-4674-AEED-EEED44648ACD}"/>
              </a:ext>
            </a:extLst>
          </p:cNvPr>
          <p:cNvSpPr/>
          <p:nvPr/>
        </p:nvSpPr>
        <p:spPr>
          <a:xfrm>
            <a:off x="8596400" y="2864925"/>
            <a:ext cx="146706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Complicated</a:t>
            </a:r>
          </a:p>
          <a:p>
            <a:pPr algn="ctr"/>
            <a:r>
              <a:rPr lang="en-US" altLang="zh-CN" dirty="0">
                <a:solidFill>
                  <a:srgbClr val="FF0000"/>
                </a:solidFill>
              </a:rPr>
              <a:t>Calculations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67596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4F4415-F8DD-42A0-936C-D84AEADB8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Naive Approach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021D99-0DEC-494A-ACEB-E94EA82D82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Automatically adjust configuration</a:t>
            </a:r>
          </a:p>
          <a:p>
            <a:endParaRPr lang="en-US" altLang="zh-CN" dirty="0"/>
          </a:p>
          <a:p>
            <a:r>
              <a:rPr lang="en-US" altLang="zh-CN" dirty="0"/>
              <a:t>Hardness</a:t>
            </a:r>
          </a:p>
          <a:p>
            <a:pPr lvl="1"/>
            <a:r>
              <a:rPr lang="en-US" altLang="zh-CN" dirty="0"/>
              <a:t>Predict prior errors/query parameters/flow definition is hard</a:t>
            </a:r>
          </a:p>
          <a:p>
            <a:pPr lvl="2"/>
            <a:r>
              <a:rPr lang="en-US" altLang="zh-CN" dirty="0"/>
              <a:t>History cannot reflect future</a:t>
            </a:r>
          </a:p>
          <a:p>
            <a:pPr lvl="1"/>
            <a:r>
              <a:rPr lang="en-US" altLang="zh-CN" dirty="0"/>
              <a:t>Adjusting configuration introduces latency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0B57AA2-38D5-417E-BF97-0F0740513C7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60247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5EF24-4B9A-4F11-8195-D84D48C59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A8ED80-2EB8-4385-8B0B-FEE105C9E7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177475"/>
            <a:ext cx="10972800" cy="3793941"/>
          </a:xfrm>
        </p:spPr>
        <p:txBody>
          <a:bodyPr/>
          <a:lstStyle/>
          <a:p>
            <a:r>
              <a:rPr lang="en-US" sz="2400" dirty="0"/>
              <a:t>Performance</a:t>
            </a:r>
          </a:p>
          <a:p>
            <a:pPr lvl="1"/>
            <a:r>
              <a:rPr lang="en-US" sz="2000" dirty="0"/>
              <a:t>Catch up with underlying packet forwarding speed</a:t>
            </a:r>
          </a:p>
          <a:p>
            <a:r>
              <a:rPr lang="en-US" sz="2400" dirty="0"/>
              <a:t>Resource efficiency</a:t>
            </a:r>
          </a:p>
          <a:p>
            <a:pPr lvl="1"/>
            <a:r>
              <a:rPr lang="en-US" sz="2000" dirty="0"/>
              <a:t>Consume only limited resources</a:t>
            </a:r>
          </a:p>
          <a:p>
            <a:r>
              <a:rPr lang="en-US" sz="2400" dirty="0"/>
              <a:t>Accuracy</a:t>
            </a:r>
          </a:p>
          <a:p>
            <a:pPr lvl="1"/>
            <a:r>
              <a:rPr lang="en-US" sz="2000" dirty="0"/>
              <a:t>Preserve high accuracy of sketches</a:t>
            </a:r>
          </a:p>
          <a:p>
            <a:r>
              <a:rPr lang="en-US" sz="2400" dirty="0"/>
              <a:t>Generality</a:t>
            </a:r>
          </a:p>
          <a:p>
            <a:pPr lvl="1"/>
            <a:r>
              <a:rPr lang="en-US" sz="2000" dirty="0"/>
              <a:t>Support multiple measurement tasks</a:t>
            </a:r>
          </a:p>
          <a:p>
            <a:r>
              <a:rPr lang="en-US" sz="2400" dirty="0"/>
              <a:t>Simplicity</a:t>
            </a:r>
          </a:p>
          <a:p>
            <a:pPr lvl="1"/>
            <a:r>
              <a:rPr lang="en-US" sz="2000" dirty="0"/>
              <a:t>Address all user burdens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9F5219-F3F4-4E9F-A54A-20AFB755210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31AA303-24F6-468C-8CAF-BA2D87A3323C}"/>
              </a:ext>
            </a:extLst>
          </p:cNvPr>
          <p:cNvSpPr txBox="1">
            <a:spLocks/>
          </p:cNvSpPr>
          <p:nvPr/>
        </p:nvSpPr>
        <p:spPr bwMode="auto">
          <a:xfrm>
            <a:off x="609600" y="1488441"/>
            <a:ext cx="11369040" cy="549459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257175" indent="-257175" algn="l" rtl="0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sz="2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57213" indent="-214313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8572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5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400" kern="0" dirty="0"/>
              <a:t>SketchLearn:</a:t>
            </a:r>
            <a:r>
              <a:rPr lang="zh-CN" altLang="en-US" sz="2400" kern="0" dirty="0"/>
              <a:t> </a:t>
            </a:r>
            <a:r>
              <a:rPr lang="en-US" altLang="zh-CN" sz="2400" kern="0" dirty="0"/>
              <a:t>Sketch-based Measurement System that Mitigates User Burdens</a:t>
            </a:r>
            <a:endParaRPr lang="en-US" sz="2400" kern="0" dirty="0"/>
          </a:p>
        </p:txBody>
      </p:sp>
    </p:spTree>
    <p:extLst>
      <p:ext uri="{BB962C8B-B14F-4D97-AF65-F5344CB8AC3E}">
        <p14:creationId xmlns:p14="http://schemas.microsoft.com/office/powerpoint/2010/main" val="322750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94A65D-3C18-402E-8C70-BFAFC1468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Requirements for Measurement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7763A4-B7A1-48AC-BDA2-12794CE827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70C0"/>
                </a:solidFill>
              </a:rPr>
              <a:t>R1:</a:t>
            </a:r>
            <a:r>
              <a:rPr lang="zh-CN" altLang="en-US" dirty="0">
                <a:solidFill>
                  <a:srgbClr val="0070C0"/>
                </a:solidFill>
              </a:rPr>
              <a:t> </a:t>
            </a:r>
            <a:r>
              <a:rPr lang="en-US" altLang="zh-CN" dirty="0"/>
              <a:t>Small memory usage</a:t>
            </a:r>
          </a:p>
          <a:p>
            <a:pPr lvl="1"/>
            <a:r>
              <a:rPr lang="en-US" altLang="zh-CN" dirty="0"/>
              <a:t>Hardware switch: at most 50-100 MB</a:t>
            </a:r>
          </a:p>
          <a:p>
            <a:r>
              <a:rPr lang="en-US" altLang="zh-CN" dirty="0">
                <a:solidFill>
                  <a:srgbClr val="0070C0"/>
                </a:solidFill>
              </a:rPr>
              <a:t>R2:</a:t>
            </a:r>
            <a:r>
              <a:rPr lang="zh-CN" altLang="en-US" dirty="0">
                <a:solidFill>
                  <a:srgbClr val="0070C0"/>
                </a:solidFill>
              </a:rPr>
              <a:t> </a:t>
            </a:r>
            <a:r>
              <a:rPr lang="en-US" altLang="zh-CN" dirty="0"/>
              <a:t>Fast packet processing</a:t>
            </a:r>
          </a:p>
          <a:p>
            <a:pPr lvl="1"/>
            <a:r>
              <a:rPr lang="en-US" altLang="zh-CN" dirty="0"/>
              <a:t>10 Gbps link -&gt; 14.88Mpps (64-byte packet) -&gt; 200 CPU cycles (3 GHz)</a:t>
            </a:r>
          </a:p>
          <a:p>
            <a:r>
              <a:rPr lang="en-US" altLang="zh-CN" dirty="0">
                <a:solidFill>
                  <a:srgbClr val="0070C0"/>
                </a:solidFill>
              </a:rPr>
              <a:t>R3:</a:t>
            </a:r>
            <a:r>
              <a:rPr lang="zh-CN" altLang="en-US" dirty="0">
                <a:solidFill>
                  <a:srgbClr val="0070C0"/>
                </a:solidFill>
              </a:rPr>
              <a:t> </a:t>
            </a:r>
            <a:r>
              <a:rPr lang="en-US" altLang="zh-CN" dirty="0"/>
              <a:t>Fast response</a:t>
            </a:r>
          </a:p>
          <a:p>
            <a:r>
              <a:rPr lang="en-US" altLang="zh-CN" dirty="0">
                <a:solidFill>
                  <a:srgbClr val="0070C0"/>
                </a:solidFill>
              </a:rPr>
              <a:t>R4:</a:t>
            </a:r>
            <a:r>
              <a:rPr lang="zh-CN" altLang="en-US" dirty="0">
                <a:solidFill>
                  <a:srgbClr val="0070C0"/>
                </a:solidFill>
              </a:rPr>
              <a:t> </a:t>
            </a:r>
            <a:r>
              <a:rPr lang="en-US" altLang="zh-CN" dirty="0"/>
              <a:t>Generality</a:t>
            </a:r>
          </a:p>
          <a:p>
            <a:pPr lvl="1"/>
            <a:r>
              <a:rPr lang="en-US" altLang="zh-CN" dirty="0"/>
              <a:t>One architecture for multiple tasks</a:t>
            </a:r>
          </a:p>
          <a:p>
            <a:pPr lvl="1"/>
            <a:r>
              <a:rPr lang="en-US" altLang="zh-CN" dirty="0"/>
              <a:t>One architecture for software and hardware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4A52BB6-20ED-426A-B287-24CF6166F2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6728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7A07BB-C4EC-47C4-AA1B-B61234809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High-Level Idea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85392F-3EBA-4CA0-A533-ADF5878C4E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2"/>
            <a:ext cx="10972800" cy="1427810"/>
          </a:xfrm>
        </p:spPr>
        <p:txBody>
          <a:bodyPr/>
          <a:lstStyle/>
          <a:p>
            <a:r>
              <a:rPr lang="en-US" altLang="zh-CN" dirty="0"/>
              <a:t>Allow </a:t>
            </a:r>
            <a:r>
              <a:rPr lang="en-US" altLang="zh-CN" dirty="0">
                <a:solidFill>
                  <a:srgbClr val="0070C0"/>
                </a:solidFill>
              </a:rPr>
              <a:t>“imperfect”</a:t>
            </a:r>
            <a:r>
              <a:rPr lang="en-US" altLang="zh-CN" dirty="0"/>
              <a:t> configuration</a:t>
            </a:r>
          </a:p>
          <a:p>
            <a:pPr lvl="1"/>
            <a:r>
              <a:rPr lang="en-US" altLang="zh-CN" dirty="0"/>
              <a:t>Not pursue a perfect configuration to mitigate resource conflicts</a:t>
            </a:r>
          </a:p>
          <a:p>
            <a:r>
              <a:rPr lang="en-US" altLang="zh-CN" dirty="0"/>
              <a:t>Characterize inherent statistical properties of resource conflicts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EA2C7E1-ACEE-44AB-AF84-2E395FC941B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5" name="TextBox 38">
            <a:extLst>
              <a:ext uri="{FF2B5EF4-FFF2-40B4-BE49-F238E27FC236}">
                <a16:creationId xmlns:a16="http://schemas.microsoft.com/office/drawing/2014/main" id="{1DF0EE12-FDF5-4212-BC1C-DE983FFC0A89}"/>
              </a:ext>
            </a:extLst>
          </p:cNvPr>
          <p:cNvSpPr txBox="1"/>
          <p:nvPr/>
        </p:nvSpPr>
        <p:spPr>
          <a:xfrm>
            <a:off x="4631788" y="6259811"/>
            <a:ext cx="28447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noProof="0" dirty="0">
                <a:solidFill>
                  <a:sysClr val="windowText" lastClr="000000"/>
                </a:solidFill>
                <a:latin typeface="Arial"/>
              </a:rPr>
              <a:t>Network </a:t>
            </a:r>
            <a:r>
              <a:rPr kumimoji="0" lang="en-US" altLang="zh-CN" sz="24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Queries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143707BD-75C9-4D02-87AE-E9D0F6B5C57C}"/>
              </a:ext>
            </a:extLst>
          </p:cNvPr>
          <p:cNvGrpSpPr/>
          <p:nvPr/>
        </p:nvGrpSpPr>
        <p:grpSpPr>
          <a:xfrm>
            <a:off x="3277352" y="3498242"/>
            <a:ext cx="1271489" cy="1716276"/>
            <a:chOff x="6104688" y="3514311"/>
            <a:chExt cx="1271489" cy="1716276"/>
          </a:xfrm>
        </p:grpSpPr>
        <p:grpSp>
          <p:nvGrpSpPr>
            <p:cNvPr id="10" name="组合 162">
              <a:extLst>
                <a:ext uri="{FF2B5EF4-FFF2-40B4-BE49-F238E27FC236}">
                  <a16:creationId xmlns:a16="http://schemas.microsoft.com/office/drawing/2014/main" id="{03F3E2BD-01EC-405E-B369-AF0D59995BA6}"/>
                </a:ext>
              </a:extLst>
            </p:cNvPr>
            <p:cNvGrpSpPr/>
            <p:nvPr/>
          </p:nvGrpSpPr>
          <p:grpSpPr>
            <a:xfrm>
              <a:off x="6104688" y="4224401"/>
              <a:ext cx="1249426" cy="336761"/>
              <a:chOff x="5706172" y="3071810"/>
              <a:chExt cx="2146286" cy="578492"/>
            </a:xfrm>
          </p:grpSpPr>
          <p:sp>
            <p:nvSpPr>
              <p:cNvPr id="35" name="Rectangle 77">
                <a:extLst>
                  <a:ext uri="{FF2B5EF4-FFF2-40B4-BE49-F238E27FC236}">
                    <a16:creationId xmlns:a16="http://schemas.microsoft.com/office/drawing/2014/main" id="{537F1E8A-752A-4F79-89F4-EF14C4C80AD3}"/>
                  </a:ext>
                </a:extLst>
              </p:cNvPr>
              <p:cNvSpPr/>
              <p:nvPr/>
            </p:nvSpPr>
            <p:spPr>
              <a:xfrm>
                <a:off x="5706172" y="3071810"/>
                <a:ext cx="428628" cy="577766"/>
              </a:xfrm>
              <a:prstGeom prst="rect">
                <a:avLst/>
              </a:prstGeom>
              <a:solidFill>
                <a:sysClr val="window" lastClr="FFFFFF"/>
              </a:solidFill>
              <a:ln w="25400" cap="flat" cmpd="sng" algn="ctr">
                <a:solidFill>
                  <a:srgbClr val="4F81BD"/>
                </a:solidFill>
                <a:prstDash val="soli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36" name="Rectangle 78">
                <a:extLst>
                  <a:ext uri="{FF2B5EF4-FFF2-40B4-BE49-F238E27FC236}">
                    <a16:creationId xmlns:a16="http://schemas.microsoft.com/office/drawing/2014/main" id="{D717A6D8-FBAA-4835-925B-16BFA7F4903E}"/>
                  </a:ext>
                </a:extLst>
              </p:cNvPr>
              <p:cNvSpPr/>
              <p:nvPr/>
            </p:nvSpPr>
            <p:spPr>
              <a:xfrm>
                <a:off x="6134800" y="3071810"/>
                <a:ext cx="428628" cy="577766"/>
              </a:xfrm>
              <a:prstGeom prst="rect">
                <a:avLst/>
              </a:prstGeom>
              <a:solidFill>
                <a:sysClr val="window" lastClr="FFFFFF"/>
              </a:solidFill>
              <a:ln w="25400" cap="flat" cmpd="sng" algn="ctr">
                <a:solidFill>
                  <a:srgbClr val="4F81BD"/>
                </a:solidFill>
                <a:prstDash val="soli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37" name="Rectangle 79">
                <a:extLst>
                  <a:ext uri="{FF2B5EF4-FFF2-40B4-BE49-F238E27FC236}">
                    <a16:creationId xmlns:a16="http://schemas.microsoft.com/office/drawing/2014/main" id="{7250EBD7-E91A-4E7B-86FC-B979EF4509E2}"/>
                  </a:ext>
                </a:extLst>
              </p:cNvPr>
              <p:cNvSpPr/>
              <p:nvPr/>
            </p:nvSpPr>
            <p:spPr>
              <a:xfrm>
                <a:off x="6566551" y="3071810"/>
                <a:ext cx="428628" cy="577766"/>
              </a:xfrm>
              <a:prstGeom prst="rect">
                <a:avLst/>
              </a:prstGeom>
              <a:solidFill>
                <a:sysClr val="window" lastClr="FFFFFF"/>
              </a:solidFill>
              <a:ln w="25400" cap="flat" cmpd="sng" algn="ctr">
                <a:solidFill>
                  <a:srgbClr val="4F81BD"/>
                </a:solidFill>
                <a:prstDash val="soli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38" name="Rectangle 80">
                <a:extLst>
                  <a:ext uri="{FF2B5EF4-FFF2-40B4-BE49-F238E27FC236}">
                    <a16:creationId xmlns:a16="http://schemas.microsoft.com/office/drawing/2014/main" id="{B808C176-E814-4615-BA70-7A592863A411}"/>
                  </a:ext>
                </a:extLst>
              </p:cNvPr>
              <p:cNvSpPr/>
              <p:nvPr/>
            </p:nvSpPr>
            <p:spPr>
              <a:xfrm>
                <a:off x="7420661" y="3072536"/>
                <a:ext cx="431797" cy="577766"/>
              </a:xfrm>
              <a:prstGeom prst="rect">
                <a:avLst/>
              </a:prstGeom>
              <a:solidFill>
                <a:sysClr val="window" lastClr="FFFFFF"/>
              </a:solidFill>
              <a:ln w="25400" cap="flat" cmpd="sng" algn="ctr">
                <a:solidFill>
                  <a:srgbClr val="4F81BD"/>
                </a:solidFill>
                <a:prstDash val="soli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39" name="Rectangle 81">
                <a:extLst>
                  <a:ext uri="{FF2B5EF4-FFF2-40B4-BE49-F238E27FC236}">
                    <a16:creationId xmlns:a16="http://schemas.microsoft.com/office/drawing/2014/main" id="{5E8F0B8C-C2EE-4283-AD34-23C3BA029DB7}"/>
                  </a:ext>
                </a:extLst>
              </p:cNvPr>
              <p:cNvSpPr/>
              <p:nvPr/>
            </p:nvSpPr>
            <p:spPr>
              <a:xfrm>
                <a:off x="6998302" y="3071810"/>
                <a:ext cx="428628" cy="577766"/>
              </a:xfrm>
              <a:prstGeom prst="rect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  <p:grpSp>
          <p:nvGrpSpPr>
            <p:cNvPr id="11" name="组合 163">
              <a:extLst>
                <a:ext uri="{FF2B5EF4-FFF2-40B4-BE49-F238E27FC236}">
                  <a16:creationId xmlns:a16="http://schemas.microsoft.com/office/drawing/2014/main" id="{22989E75-EBE3-43ED-AD37-CE472C168144}"/>
                </a:ext>
              </a:extLst>
            </p:cNvPr>
            <p:cNvGrpSpPr/>
            <p:nvPr/>
          </p:nvGrpSpPr>
          <p:grpSpPr>
            <a:xfrm>
              <a:off x="6104694" y="4561365"/>
              <a:ext cx="1247597" cy="328607"/>
              <a:chOff x="5709295" y="4138610"/>
              <a:chExt cx="2143139" cy="564486"/>
            </a:xfrm>
          </p:grpSpPr>
          <p:sp>
            <p:nvSpPr>
              <p:cNvPr id="30" name="Rectangle 72">
                <a:extLst>
                  <a:ext uri="{FF2B5EF4-FFF2-40B4-BE49-F238E27FC236}">
                    <a16:creationId xmlns:a16="http://schemas.microsoft.com/office/drawing/2014/main" id="{158B0DCC-DB08-41F5-8C61-E5EE1A1CCEC5}"/>
                  </a:ext>
                </a:extLst>
              </p:cNvPr>
              <p:cNvSpPr/>
              <p:nvPr/>
            </p:nvSpPr>
            <p:spPr>
              <a:xfrm>
                <a:off x="5709295" y="4138610"/>
                <a:ext cx="428628" cy="564486"/>
              </a:xfrm>
              <a:prstGeom prst="rect">
                <a:avLst/>
              </a:prstGeom>
              <a:solidFill>
                <a:sysClr val="window" lastClr="FFFFFF"/>
              </a:solidFill>
              <a:ln w="25400" cap="flat" cmpd="sng" algn="ctr">
                <a:solidFill>
                  <a:srgbClr val="4F81BD"/>
                </a:solidFill>
                <a:prstDash val="soli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31" name="Rectangle 73">
                <a:extLst>
                  <a:ext uri="{FF2B5EF4-FFF2-40B4-BE49-F238E27FC236}">
                    <a16:creationId xmlns:a16="http://schemas.microsoft.com/office/drawing/2014/main" id="{6E45449F-DA6C-4F25-B58B-51BF4103F9C4}"/>
                  </a:ext>
                </a:extLst>
              </p:cNvPr>
              <p:cNvSpPr/>
              <p:nvPr/>
            </p:nvSpPr>
            <p:spPr>
              <a:xfrm>
                <a:off x="6569674" y="4138610"/>
                <a:ext cx="428628" cy="564486"/>
              </a:xfrm>
              <a:prstGeom prst="rect">
                <a:avLst/>
              </a:prstGeom>
              <a:solidFill>
                <a:sysClr val="window" lastClr="FFFFFF"/>
              </a:solidFill>
              <a:ln w="25400" cap="flat" cmpd="sng" algn="ctr">
                <a:solidFill>
                  <a:srgbClr val="4F81BD"/>
                </a:solidFill>
                <a:prstDash val="soli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32" name="Rectangle 74">
                <a:extLst>
                  <a:ext uri="{FF2B5EF4-FFF2-40B4-BE49-F238E27FC236}">
                    <a16:creationId xmlns:a16="http://schemas.microsoft.com/office/drawing/2014/main" id="{C0D8500C-7048-4031-A35A-9DA110DAA651}"/>
                  </a:ext>
                </a:extLst>
              </p:cNvPr>
              <p:cNvSpPr/>
              <p:nvPr/>
            </p:nvSpPr>
            <p:spPr>
              <a:xfrm>
                <a:off x="6998302" y="4138610"/>
                <a:ext cx="428628" cy="564486"/>
              </a:xfrm>
              <a:prstGeom prst="rect">
                <a:avLst/>
              </a:prstGeom>
              <a:solidFill>
                <a:sysClr val="window" lastClr="FFFFFF"/>
              </a:solidFill>
              <a:ln w="25400" cap="flat" cmpd="sng" algn="ctr">
                <a:solidFill>
                  <a:srgbClr val="4F81BD"/>
                </a:solidFill>
                <a:prstDash val="soli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33" name="Rectangle 75">
                <a:extLst>
                  <a:ext uri="{FF2B5EF4-FFF2-40B4-BE49-F238E27FC236}">
                    <a16:creationId xmlns:a16="http://schemas.microsoft.com/office/drawing/2014/main" id="{DE3D32F0-6B65-43A1-AD36-3337A8F81453}"/>
                  </a:ext>
                </a:extLst>
              </p:cNvPr>
              <p:cNvSpPr/>
              <p:nvPr/>
            </p:nvSpPr>
            <p:spPr>
              <a:xfrm>
                <a:off x="7426929" y="4138610"/>
                <a:ext cx="425505" cy="564486"/>
              </a:xfrm>
              <a:prstGeom prst="rect">
                <a:avLst/>
              </a:prstGeom>
              <a:solidFill>
                <a:sysClr val="window" lastClr="FFFFFF"/>
              </a:solidFill>
              <a:ln w="25400" cap="flat" cmpd="sng" algn="ctr">
                <a:solidFill>
                  <a:srgbClr val="4F81BD"/>
                </a:solidFill>
                <a:prstDash val="soli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34" name="Rectangle 76">
                <a:extLst>
                  <a:ext uri="{FF2B5EF4-FFF2-40B4-BE49-F238E27FC236}">
                    <a16:creationId xmlns:a16="http://schemas.microsoft.com/office/drawing/2014/main" id="{2CFBB361-76C7-4BBD-A91F-F61BCFA58E35}"/>
                  </a:ext>
                </a:extLst>
              </p:cNvPr>
              <p:cNvSpPr/>
              <p:nvPr/>
            </p:nvSpPr>
            <p:spPr>
              <a:xfrm>
                <a:off x="6134800" y="4138610"/>
                <a:ext cx="428628" cy="564486"/>
              </a:xfrm>
              <a:prstGeom prst="rect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  <p:grpSp>
          <p:nvGrpSpPr>
            <p:cNvPr id="12" name="组合 164">
              <a:extLst>
                <a:ext uri="{FF2B5EF4-FFF2-40B4-BE49-F238E27FC236}">
                  <a16:creationId xmlns:a16="http://schemas.microsoft.com/office/drawing/2014/main" id="{C93872C9-EB9B-4CCF-BD20-C7E8F8B0C670}"/>
                </a:ext>
              </a:extLst>
            </p:cNvPr>
            <p:cNvGrpSpPr/>
            <p:nvPr/>
          </p:nvGrpSpPr>
          <p:grpSpPr>
            <a:xfrm>
              <a:off x="6104694" y="4889572"/>
              <a:ext cx="1247597" cy="341009"/>
              <a:chOff x="5706172" y="5205410"/>
              <a:chExt cx="2143139" cy="585791"/>
            </a:xfrm>
          </p:grpSpPr>
          <p:sp>
            <p:nvSpPr>
              <p:cNvPr id="25" name="Rectangle 67">
                <a:extLst>
                  <a:ext uri="{FF2B5EF4-FFF2-40B4-BE49-F238E27FC236}">
                    <a16:creationId xmlns:a16="http://schemas.microsoft.com/office/drawing/2014/main" id="{8D8541B0-5CAE-46D5-B132-A70F2AE9D098}"/>
                  </a:ext>
                </a:extLst>
              </p:cNvPr>
              <p:cNvSpPr/>
              <p:nvPr/>
            </p:nvSpPr>
            <p:spPr>
              <a:xfrm>
                <a:off x="5706172" y="5205410"/>
                <a:ext cx="428628" cy="585790"/>
              </a:xfrm>
              <a:prstGeom prst="rect">
                <a:avLst/>
              </a:prstGeom>
              <a:solidFill>
                <a:sysClr val="window" lastClr="FFFFFF"/>
              </a:solidFill>
              <a:ln w="25400" cap="flat" cmpd="sng" algn="ctr">
                <a:solidFill>
                  <a:srgbClr val="4F81BD"/>
                </a:solidFill>
                <a:prstDash val="soli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6" name="Rectangle 68">
                <a:extLst>
                  <a:ext uri="{FF2B5EF4-FFF2-40B4-BE49-F238E27FC236}">
                    <a16:creationId xmlns:a16="http://schemas.microsoft.com/office/drawing/2014/main" id="{F7FF8F5C-9D2B-4585-B1C6-AEFA9C21F0F3}"/>
                  </a:ext>
                </a:extLst>
              </p:cNvPr>
              <p:cNvSpPr/>
              <p:nvPr/>
            </p:nvSpPr>
            <p:spPr>
              <a:xfrm>
                <a:off x="6134800" y="5205410"/>
                <a:ext cx="428628" cy="585790"/>
              </a:xfrm>
              <a:prstGeom prst="rect">
                <a:avLst/>
              </a:prstGeom>
              <a:solidFill>
                <a:sysClr val="window" lastClr="FFFFFF"/>
              </a:solidFill>
              <a:ln w="25400" cap="flat" cmpd="sng" algn="ctr">
                <a:solidFill>
                  <a:srgbClr val="4F81BD"/>
                </a:solidFill>
                <a:prstDash val="soli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7" name="Rectangle 69">
                <a:extLst>
                  <a:ext uri="{FF2B5EF4-FFF2-40B4-BE49-F238E27FC236}">
                    <a16:creationId xmlns:a16="http://schemas.microsoft.com/office/drawing/2014/main" id="{53489754-73BA-4BFF-ABBE-7A4287E5EA90}"/>
                  </a:ext>
                </a:extLst>
              </p:cNvPr>
              <p:cNvSpPr/>
              <p:nvPr/>
            </p:nvSpPr>
            <p:spPr>
              <a:xfrm>
                <a:off x="6995179" y="5205410"/>
                <a:ext cx="428628" cy="585791"/>
              </a:xfrm>
              <a:prstGeom prst="rect">
                <a:avLst/>
              </a:prstGeom>
              <a:solidFill>
                <a:sysClr val="window" lastClr="FFFFFF"/>
              </a:solidFill>
              <a:ln w="25400" cap="flat" cmpd="sng" algn="ctr">
                <a:solidFill>
                  <a:srgbClr val="4F81BD"/>
                </a:solidFill>
                <a:prstDash val="soli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8" name="Rectangle 70">
                <a:extLst>
                  <a:ext uri="{FF2B5EF4-FFF2-40B4-BE49-F238E27FC236}">
                    <a16:creationId xmlns:a16="http://schemas.microsoft.com/office/drawing/2014/main" id="{778D4D84-E880-47F8-9A85-A115C71EF462}"/>
                  </a:ext>
                </a:extLst>
              </p:cNvPr>
              <p:cNvSpPr/>
              <p:nvPr/>
            </p:nvSpPr>
            <p:spPr>
              <a:xfrm>
                <a:off x="7423806" y="5205410"/>
                <a:ext cx="425505" cy="585790"/>
              </a:xfrm>
              <a:prstGeom prst="rect">
                <a:avLst/>
              </a:prstGeom>
              <a:solidFill>
                <a:sysClr val="window" lastClr="FFFFFF"/>
              </a:solidFill>
              <a:ln w="25400" cap="flat" cmpd="sng" algn="ctr">
                <a:solidFill>
                  <a:srgbClr val="4F81BD"/>
                </a:solidFill>
                <a:prstDash val="soli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9" name="Rectangle 71">
                <a:extLst>
                  <a:ext uri="{FF2B5EF4-FFF2-40B4-BE49-F238E27FC236}">
                    <a16:creationId xmlns:a16="http://schemas.microsoft.com/office/drawing/2014/main" id="{F1314BF6-1B20-49B3-BEE5-6AC008D2FD08}"/>
                  </a:ext>
                </a:extLst>
              </p:cNvPr>
              <p:cNvSpPr/>
              <p:nvPr/>
            </p:nvSpPr>
            <p:spPr>
              <a:xfrm>
                <a:off x="6569674" y="5205410"/>
                <a:ext cx="428628" cy="585790"/>
              </a:xfrm>
              <a:prstGeom prst="rect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  <p:grpSp>
          <p:nvGrpSpPr>
            <p:cNvPr id="13" name="组合 168">
              <a:extLst>
                <a:ext uri="{FF2B5EF4-FFF2-40B4-BE49-F238E27FC236}">
                  <a16:creationId xmlns:a16="http://schemas.microsoft.com/office/drawing/2014/main" id="{C191AD84-555D-4F38-8260-AABC5CFB9E21}"/>
                </a:ext>
              </a:extLst>
            </p:cNvPr>
            <p:cNvGrpSpPr/>
            <p:nvPr/>
          </p:nvGrpSpPr>
          <p:grpSpPr>
            <a:xfrm>
              <a:off x="6104693" y="3900095"/>
              <a:ext cx="1249415" cy="324302"/>
              <a:chOff x="5706172" y="2033710"/>
              <a:chExt cx="2146263" cy="557090"/>
            </a:xfrm>
          </p:grpSpPr>
          <p:grpSp>
            <p:nvGrpSpPr>
              <p:cNvPr id="19" name="组合 161">
                <a:extLst>
                  <a:ext uri="{FF2B5EF4-FFF2-40B4-BE49-F238E27FC236}">
                    <a16:creationId xmlns:a16="http://schemas.microsoft.com/office/drawing/2014/main" id="{900859DD-CBF9-4DFA-A416-911550CB8AF3}"/>
                  </a:ext>
                </a:extLst>
              </p:cNvPr>
              <p:cNvGrpSpPr/>
              <p:nvPr/>
            </p:nvGrpSpPr>
            <p:grpSpPr>
              <a:xfrm>
                <a:off x="5706172" y="2033710"/>
                <a:ext cx="2146263" cy="557090"/>
                <a:chOff x="5706172" y="2033710"/>
                <a:chExt cx="2146263" cy="557090"/>
              </a:xfrm>
            </p:grpSpPr>
            <p:sp>
              <p:nvSpPr>
                <p:cNvPr id="21" name="Rectangle 63">
                  <a:extLst>
                    <a:ext uri="{FF2B5EF4-FFF2-40B4-BE49-F238E27FC236}">
                      <a16:creationId xmlns:a16="http://schemas.microsoft.com/office/drawing/2014/main" id="{4E7571D8-D058-427E-B82B-71C9AE29DC92}"/>
                    </a:ext>
                  </a:extLst>
                </p:cNvPr>
                <p:cNvSpPr/>
                <p:nvPr/>
              </p:nvSpPr>
              <p:spPr>
                <a:xfrm>
                  <a:off x="5706172" y="2033710"/>
                  <a:ext cx="428628" cy="557090"/>
                </a:xfrm>
                <a:prstGeom prst="rect">
                  <a:avLst/>
                </a:prstGeom>
                <a:solidFill>
                  <a:sysClr val="window" lastClr="FFFFFF"/>
                </a:solidFill>
                <a:ln w="25400" cap="flat" cmpd="sng" algn="ctr">
                  <a:solidFill>
                    <a:srgbClr val="4F81BD"/>
                  </a:solidFill>
                  <a:prstDash val="solid"/>
                </a:ln>
                <a:effectLst/>
              </p:spPr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22" name="Rectangle 64">
                  <a:extLst>
                    <a:ext uri="{FF2B5EF4-FFF2-40B4-BE49-F238E27FC236}">
                      <a16:creationId xmlns:a16="http://schemas.microsoft.com/office/drawing/2014/main" id="{609825E7-44A5-4DFF-9BAE-2CCBDEBF0D65}"/>
                    </a:ext>
                  </a:extLst>
                </p:cNvPr>
                <p:cNvSpPr/>
                <p:nvPr/>
              </p:nvSpPr>
              <p:spPr>
                <a:xfrm>
                  <a:off x="6566551" y="2033710"/>
                  <a:ext cx="428628" cy="557090"/>
                </a:xfrm>
                <a:prstGeom prst="rect">
                  <a:avLst/>
                </a:prstGeom>
                <a:solidFill>
                  <a:sysClr val="window" lastClr="FFFFFF"/>
                </a:solidFill>
                <a:ln w="25400" cap="flat" cmpd="sng" algn="ctr">
                  <a:solidFill>
                    <a:srgbClr val="4F81BD"/>
                  </a:solidFill>
                  <a:prstDash val="solid"/>
                </a:ln>
                <a:effectLst/>
              </p:spPr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23" name="Rectangle 65">
                  <a:extLst>
                    <a:ext uri="{FF2B5EF4-FFF2-40B4-BE49-F238E27FC236}">
                      <a16:creationId xmlns:a16="http://schemas.microsoft.com/office/drawing/2014/main" id="{B7E37D50-E27B-462B-8001-020303484A62}"/>
                    </a:ext>
                  </a:extLst>
                </p:cNvPr>
                <p:cNvSpPr/>
                <p:nvPr/>
              </p:nvSpPr>
              <p:spPr>
                <a:xfrm>
                  <a:off x="6995179" y="2033710"/>
                  <a:ext cx="428628" cy="557090"/>
                </a:xfrm>
                <a:prstGeom prst="rect">
                  <a:avLst/>
                </a:prstGeom>
                <a:solidFill>
                  <a:sysClr val="window" lastClr="FFFFFF"/>
                </a:solidFill>
                <a:ln w="25400" cap="flat" cmpd="sng" algn="ctr">
                  <a:solidFill>
                    <a:srgbClr val="4F81BD"/>
                  </a:solidFill>
                  <a:prstDash val="solid"/>
                </a:ln>
                <a:effectLst/>
              </p:spPr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24" name="Rectangle 66">
                  <a:extLst>
                    <a:ext uri="{FF2B5EF4-FFF2-40B4-BE49-F238E27FC236}">
                      <a16:creationId xmlns:a16="http://schemas.microsoft.com/office/drawing/2014/main" id="{32C944B3-B22F-4E63-A29D-BD264BAABADC}"/>
                    </a:ext>
                  </a:extLst>
                </p:cNvPr>
                <p:cNvSpPr/>
                <p:nvPr/>
              </p:nvSpPr>
              <p:spPr>
                <a:xfrm>
                  <a:off x="7423807" y="2033710"/>
                  <a:ext cx="428628" cy="557090"/>
                </a:xfrm>
                <a:prstGeom prst="rect">
                  <a:avLst/>
                </a:prstGeom>
                <a:solidFill>
                  <a:sysClr val="window" lastClr="FFFFFF"/>
                </a:solidFill>
                <a:ln w="25400" cap="flat" cmpd="sng" algn="ctr">
                  <a:solidFill>
                    <a:srgbClr val="4F81BD"/>
                  </a:solidFill>
                  <a:prstDash val="solid"/>
                </a:ln>
                <a:effectLst/>
              </p:spPr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0" name="Rectangle 62">
                <a:extLst>
                  <a:ext uri="{FF2B5EF4-FFF2-40B4-BE49-F238E27FC236}">
                    <a16:creationId xmlns:a16="http://schemas.microsoft.com/office/drawing/2014/main" id="{2557AB36-8E45-4571-A4BA-067142A56D64}"/>
                  </a:ext>
                </a:extLst>
              </p:cNvPr>
              <p:cNvSpPr/>
              <p:nvPr/>
            </p:nvSpPr>
            <p:spPr>
              <a:xfrm>
                <a:off x="6134800" y="2033710"/>
                <a:ext cx="428628" cy="557090"/>
              </a:xfrm>
              <a:prstGeom prst="rect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  <p:sp>
          <p:nvSpPr>
            <p:cNvPr id="14" name="Rectangle 46">
              <a:extLst>
                <a:ext uri="{FF2B5EF4-FFF2-40B4-BE49-F238E27FC236}">
                  <a16:creationId xmlns:a16="http://schemas.microsoft.com/office/drawing/2014/main" id="{9883BBDB-C602-42D2-B5DA-F18A284CDA22}"/>
                </a:ext>
              </a:extLst>
            </p:cNvPr>
            <p:cNvSpPr/>
            <p:nvPr/>
          </p:nvSpPr>
          <p:spPr>
            <a:xfrm>
              <a:off x="6354211" y="3900095"/>
              <a:ext cx="249519" cy="324302"/>
            </a:xfrm>
            <a:prstGeom prst="rect">
              <a:avLst/>
            </a:prstGeom>
            <a:solidFill>
              <a:srgbClr val="4BACC6"/>
            </a:solidFill>
            <a:ln w="25400" cap="flat" cmpd="sng" algn="ctr">
              <a:solidFill>
                <a:srgbClr val="4F81BD"/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5" name="Rectangle 48">
              <a:extLst>
                <a:ext uri="{FF2B5EF4-FFF2-40B4-BE49-F238E27FC236}">
                  <a16:creationId xmlns:a16="http://schemas.microsoft.com/office/drawing/2014/main" id="{3DACACD6-1154-4DC7-B32D-0C77D59E1A6F}"/>
                </a:ext>
              </a:extLst>
            </p:cNvPr>
            <p:cNvSpPr/>
            <p:nvPr/>
          </p:nvSpPr>
          <p:spPr>
            <a:xfrm>
              <a:off x="6855067" y="4224398"/>
              <a:ext cx="249519" cy="336337"/>
            </a:xfrm>
            <a:prstGeom prst="rect">
              <a:avLst/>
            </a:prstGeom>
            <a:solidFill>
              <a:srgbClr val="4BACC6"/>
            </a:solidFill>
            <a:ln w="25400" cap="flat" cmpd="sng" algn="ctr">
              <a:solidFill>
                <a:srgbClr val="4F81BD"/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6" name="Rectangle 49">
              <a:extLst>
                <a:ext uri="{FF2B5EF4-FFF2-40B4-BE49-F238E27FC236}">
                  <a16:creationId xmlns:a16="http://schemas.microsoft.com/office/drawing/2014/main" id="{A6BFCA42-7C73-4954-8945-E7A43DF7BE54}"/>
                </a:ext>
              </a:extLst>
            </p:cNvPr>
            <p:cNvSpPr/>
            <p:nvPr/>
          </p:nvSpPr>
          <p:spPr>
            <a:xfrm>
              <a:off x="6352391" y="4566910"/>
              <a:ext cx="253155" cy="328607"/>
            </a:xfrm>
            <a:prstGeom prst="rect">
              <a:avLst/>
            </a:prstGeom>
            <a:solidFill>
              <a:srgbClr val="4BACC6"/>
            </a:solidFill>
            <a:ln w="25400" cap="flat" cmpd="sng" algn="ctr">
              <a:solidFill>
                <a:srgbClr val="4F81BD"/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7" name="Rectangle 50">
              <a:extLst>
                <a:ext uri="{FF2B5EF4-FFF2-40B4-BE49-F238E27FC236}">
                  <a16:creationId xmlns:a16="http://schemas.microsoft.com/office/drawing/2014/main" id="{04502913-9681-4EAC-B247-A151AA1076D4}"/>
                </a:ext>
              </a:extLst>
            </p:cNvPr>
            <p:cNvSpPr/>
            <p:nvPr/>
          </p:nvSpPr>
          <p:spPr>
            <a:xfrm>
              <a:off x="6601910" y="4889578"/>
              <a:ext cx="254973" cy="341009"/>
            </a:xfrm>
            <a:prstGeom prst="rect">
              <a:avLst/>
            </a:prstGeom>
            <a:solidFill>
              <a:srgbClr val="4BACC6"/>
            </a:solidFill>
            <a:ln w="25400" cap="flat" cmpd="sng" algn="ctr">
              <a:solidFill>
                <a:srgbClr val="4F81BD"/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8" name="TextBox 38">
              <a:extLst>
                <a:ext uri="{FF2B5EF4-FFF2-40B4-BE49-F238E27FC236}">
                  <a16:creationId xmlns:a16="http://schemas.microsoft.com/office/drawing/2014/main" id="{72F28064-6D82-46C0-8301-2757030E2A9F}"/>
                </a:ext>
              </a:extLst>
            </p:cNvPr>
            <p:cNvSpPr txBox="1"/>
            <p:nvPr/>
          </p:nvSpPr>
          <p:spPr>
            <a:xfrm>
              <a:off x="6128603" y="3514311"/>
              <a:ext cx="124757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Sketch</a:t>
              </a: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sp>
        <p:nvSpPr>
          <p:cNvPr id="43" name="TextBox 38">
            <a:extLst>
              <a:ext uri="{FF2B5EF4-FFF2-40B4-BE49-F238E27FC236}">
                <a16:creationId xmlns:a16="http://schemas.microsoft.com/office/drawing/2014/main" id="{6355A8AE-AE2E-4576-88F4-624C9AF46C23}"/>
              </a:ext>
            </a:extLst>
          </p:cNvPr>
          <p:cNvSpPr txBox="1"/>
          <p:nvPr/>
        </p:nvSpPr>
        <p:spPr>
          <a:xfrm>
            <a:off x="7135978" y="4134945"/>
            <a:ext cx="26481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Resource Conflict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>
                <a:solidFill>
                  <a:sysClr val="windowText" lastClr="000000"/>
                </a:solidFill>
                <a:latin typeface="Arial"/>
              </a:rPr>
              <a:t>Model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44" name="直接箭头连接符 138">
            <a:extLst>
              <a:ext uri="{FF2B5EF4-FFF2-40B4-BE49-F238E27FC236}">
                <a16:creationId xmlns:a16="http://schemas.microsoft.com/office/drawing/2014/main" id="{3B10A0DD-761F-4C68-9685-26F80A281944}"/>
              </a:ext>
            </a:extLst>
          </p:cNvPr>
          <p:cNvCxnSpPr>
            <a:cxnSpLocks/>
            <a:endCxn id="43" idx="1"/>
          </p:cNvCxnSpPr>
          <p:nvPr/>
        </p:nvCxnSpPr>
        <p:spPr bwMode="auto">
          <a:xfrm>
            <a:off x="4717448" y="4535136"/>
            <a:ext cx="2418530" cy="15308"/>
          </a:xfrm>
          <a:prstGeom prst="straightConnector1">
            <a:avLst/>
          </a:prstGeom>
          <a:noFill/>
          <a:ln w="38100" cap="flat" cmpd="sng" algn="ctr">
            <a:solidFill>
              <a:srgbClr val="C0504D"/>
            </a:solidFill>
            <a:prstDash val="solid"/>
            <a:headEnd type="none" w="med" len="med"/>
            <a:tailEnd type="arrow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</p:cxnSp>
      <p:sp>
        <p:nvSpPr>
          <p:cNvPr id="51" name="TextBox 38">
            <a:extLst>
              <a:ext uri="{FF2B5EF4-FFF2-40B4-BE49-F238E27FC236}">
                <a16:creationId xmlns:a16="http://schemas.microsoft.com/office/drawing/2014/main" id="{2896BCD3-0AE0-477C-A33D-4E47EB0226CA}"/>
              </a:ext>
            </a:extLst>
          </p:cNvPr>
          <p:cNvSpPr txBox="1"/>
          <p:nvPr/>
        </p:nvSpPr>
        <p:spPr>
          <a:xfrm>
            <a:off x="4960925" y="4119007"/>
            <a:ext cx="20064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>
                <a:solidFill>
                  <a:sysClr val="windowText" lastClr="000000"/>
                </a:solidFill>
                <a:latin typeface="Arial"/>
              </a:rPr>
              <a:t>Statistical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Modeling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52" name="直接箭头连接符 138">
            <a:extLst>
              <a:ext uri="{FF2B5EF4-FFF2-40B4-BE49-F238E27FC236}">
                <a16:creationId xmlns:a16="http://schemas.microsoft.com/office/drawing/2014/main" id="{07374CC0-C263-4832-A0AB-204751938716}"/>
              </a:ext>
            </a:extLst>
          </p:cNvPr>
          <p:cNvCxnSpPr>
            <a:cxnSpLocks/>
            <a:stCxn id="17" idx="2"/>
          </p:cNvCxnSpPr>
          <p:nvPr/>
        </p:nvCxnSpPr>
        <p:spPr bwMode="auto">
          <a:xfrm>
            <a:off x="3902061" y="5214518"/>
            <a:ext cx="1776944" cy="1045293"/>
          </a:xfrm>
          <a:prstGeom prst="straightConnector1">
            <a:avLst/>
          </a:prstGeom>
          <a:noFill/>
          <a:ln w="38100" cap="flat" cmpd="sng" algn="ctr">
            <a:solidFill>
              <a:srgbClr val="C0504D"/>
            </a:solidFill>
            <a:prstDash val="solid"/>
            <a:headEnd type="none" w="med" len="med"/>
            <a:tailEnd type="arrow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</p:cxnSp>
      <p:cxnSp>
        <p:nvCxnSpPr>
          <p:cNvPr id="55" name="直接箭头连接符 138">
            <a:extLst>
              <a:ext uri="{FF2B5EF4-FFF2-40B4-BE49-F238E27FC236}">
                <a16:creationId xmlns:a16="http://schemas.microsoft.com/office/drawing/2014/main" id="{A0908319-4F20-4E79-8083-041223436D9E}"/>
              </a:ext>
            </a:extLst>
          </p:cNvPr>
          <p:cNvCxnSpPr>
            <a:cxnSpLocks/>
          </p:cNvCxnSpPr>
          <p:nvPr/>
        </p:nvCxnSpPr>
        <p:spPr bwMode="auto">
          <a:xfrm flipH="1">
            <a:off x="6174413" y="5198426"/>
            <a:ext cx="1762376" cy="1061385"/>
          </a:xfrm>
          <a:prstGeom prst="straightConnector1">
            <a:avLst/>
          </a:prstGeom>
          <a:noFill/>
          <a:ln w="38100" cap="flat" cmpd="sng" algn="ctr">
            <a:solidFill>
              <a:srgbClr val="C0504D"/>
            </a:solidFill>
            <a:prstDash val="solid"/>
            <a:headEnd type="none" w="med" len="med"/>
            <a:tailEnd type="arrow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</p:cxnSp>
    </p:spTree>
    <p:extLst>
      <p:ext uri="{BB962C8B-B14F-4D97-AF65-F5344CB8AC3E}">
        <p14:creationId xmlns:p14="http://schemas.microsoft.com/office/powerpoint/2010/main" val="28093936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E05C29-5B3A-4B6F-913F-AF7FB3B8B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Design Features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513AB0C-FC27-4B11-9CD3-2209126C331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C2217E4-D3B4-4D22-91A7-E93B01D37C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34934"/>
            <a:ext cx="12192000" cy="3829481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9C1D2A08-4B03-4C28-ACC5-28FCFD082D2E}"/>
              </a:ext>
            </a:extLst>
          </p:cNvPr>
          <p:cNvSpPr/>
          <p:nvPr/>
        </p:nvSpPr>
        <p:spPr>
          <a:xfrm>
            <a:off x="384874" y="5939136"/>
            <a:ext cx="61390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  <a:latin typeface="LinLibertineTB"/>
              </a:rPr>
              <a:t>Feature 1</a:t>
            </a:r>
            <a:r>
              <a:rPr lang="en-US" altLang="zh-CN" sz="2400" dirty="0">
                <a:solidFill>
                  <a:srgbClr val="0070C0"/>
                </a:solidFill>
                <a:latin typeface="LinLibertineTB"/>
              </a:rPr>
              <a:t>: </a:t>
            </a:r>
            <a:r>
              <a:rPr lang="en-US" altLang="zh-CN" sz="2400" dirty="0">
                <a:latin typeface="LinLibertineTB"/>
              </a:rPr>
              <a:t>Multi-level sketch for per-bit tracking</a:t>
            </a:r>
            <a:endParaRPr lang="zh-CN" altLang="en-US" sz="2400" dirty="0"/>
          </a:p>
        </p:txBody>
      </p:sp>
      <p:cxnSp>
        <p:nvCxnSpPr>
          <p:cNvPr id="7" name="直接箭头连接符 138">
            <a:extLst>
              <a:ext uri="{FF2B5EF4-FFF2-40B4-BE49-F238E27FC236}">
                <a16:creationId xmlns:a16="http://schemas.microsoft.com/office/drawing/2014/main" id="{C14ABF32-9F35-4E06-8DDF-9B6E49E8D1CF}"/>
              </a:ext>
            </a:extLst>
          </p:cNvPr>
          <p:cNvCxnSpPr>
            <a:cxnSpLocks/>
          </p:cNvCxnSpPr>
          <p:nvPr/>
        </p:nvCxnSpPr>
        <p:spPr bwMode="auto">
          <a:xfrm>
            <a:off x="1005840" y="4500880"/>
            <a:ext cx="2042160" cy="1438256"/>
          </a:xfrm>
          <a:prstGeom prst="straightConnector1">
            <a:avLst/>
          </a:prstGeom>
          <a:noFill/>
          <a:ln w="38100" cap="flat" cmpd="sng" algn="ctr">
            <a:solidFill>
              <a:srgbClr val="C0504D"/>
            </a:solidFill>
            <a:prstDash val="solid"/>
            <a:headEnd type="none" w="med" len="med"/>
            <a:tailEnd type="arrow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</p:cxnSp>
      <p:cxnSp>
        <p:nvCxnSpPr>
          <p:cNvPr id="10" name="直接箭头连接符 138">
            <a:extLst>
              <a:ext uri="{FF2B5EF4-FFF2-40B4-BE49-F238E27FC236}">
                <a16:creationId xmlns:a16="http://schemas.microsoft.com/office/drawing/2014/main" id="{CB6A3929-4EA6-457B-BBCC-E7FF152933B7}"/>
              </a:ext>
            </a:extLst>
          </p:cNvPr>
          <p:cNvCxnSpPr>
            <a:cxnSpLocks/>
            <a:endCxn id="6" idx="0"/>
          </p:cNvCxnSpPr>
          <p:nvPr/>
        </p:nvCxnSpPr>
        <p:spPr bwMode="auto">
          <a:xfrm flipH="1">
            <a:off x="3454401" y="4500880"/>
            <a:ext cx="609600" cy="1438256"/>
          </a:xfrm>
          <a:prstGeom prst="straightConnector1">
            <a:avLst/>
          </a:prstGeom>
          <a:noFill/>
          <a:ln w="38100" cap="flat" cmpd="sng" algn="ctr">
            <a:solidFill>
              <a:srgbClr val="C0504D"/>
            </a:solidFill>
            <a:prstDash val="solid"/>
            <a:headEnd type="none" w="med" len="med"/>
            <a:tailEnd type="arrow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</p:cxnSp>
    </p:spTree>
    <p:extLst>
      <p:ext uri="{BB962C8B-B14F-4D97-AF65-F5344CB8AC3E}">
        <p14:creationId xmlns:p14="http://schemas.microsoft.com/office/powerpoint/2010/main" val="34130694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E05C29-5B3A-4B6F-913F-AF7FB3B8B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Design Features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513AB0C-FC27-4B11-9CD3-2209126C331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C2217E4-D3B4-4D22-91A7-E93B01D37C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34934"/>
            <a:ext cx="12192000" cy="3829481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5080E15E-1EB5-4753-BA19-DBD766C565AD}"/>
              </a:ext>
            </a:extLst>
          </p:cNvPr>
          <p:cNvSpPr/>
          <p:nvPr/>
        </p:nvSpPr>
        <p:spPr>
          <a:xfrm>
            <a:off x="4509834" y="5949297"/>
            <a:ext cx="47738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  <a:latin typeface="LinLibertineTB"/>
              </a:rPr>
              <a:t>Feature 2</a:t>
            </a:r>
            <a:r>
              <a:rPr lang="en-US" altLang="zh-CN" sz="2400" dirty="0">
                <a:solidFill>
                  <a:srgbClr val="0070C0"/>
                </a:solidFill>
                <a:latin typeface="LinLibertineTB"/>
              </a:rPr>
              <a:t>: </a:t>
            </a:r>
            <a:r>
              <a:rPr lang="en-US" altLang="zh-CN" dirty="0"/>
              <a:t>Parameter-free model inference</a:t>
            </a:r>
            <a:endParaRPr lang="zh-CN" altLang="en-US" sz="2400" dirty="0"/>
          </a:p>
        </p:txBody>
      </p:sp>
      <p:cxnSp>
        <p:nvCxnSpPr>
          <p:cNvPr id="7" name="直接箭头连接符 138">
            <a:extLst>
              <a:ext uri="{FF2B5EF4-FFF2-40B4-BE49-F238E27FC236}">
                <a16:creationId xmlns:a16="http://schemas.microsoft.com/office/drawing/2014/main" id="{B5CAB376-DDE0-428B-8591-B37F23D601E3}"/>
              </a:ext>
            </a:extLst>
          </p:cNvPr>
          <p:cNvCxnSpPr>
            <a:cxnSpLocks/>
            <a:endCxn id="6" idx="0"/>
          </p:cNvCxnSpPr>
          <p:nvPr/>
        </p:nvCxnSpPr>
        <p:spPr bwMode="auto">
          <a:xfrm flipH="1">
            <a:off x="6896770" y="5212080"/>
            <a:ext cx="1586830" cy="737217"/>
          </a:xfrm>
          <a:prstGeom prst="straightConnector1">
            <a:avLst/>
          </a:prstGeom>
          <a:noFill/>
          <a:ln w="38100" cap="flat" cmpd="sng" algn="ctr">
            <a:solidFill>
              <a:srgbClr val="C0504D"/>
            </a:solidFill>
            <a:prstDash val="solid"/>
            <a:headEnd type="none" w="med" len="med"/>
            <a:tailEnd type="arrow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</p:cxnSp>
    </p:spTree>
    <p:extLst>
      <p:ext uri="{BB962C8B-B14F-4D97-AF65-F5344CB8AC3E}">
        <p14:creationId xmlns:p14="http://schemas.microsoft.com/office/powerpoint/2010/main" val="14531115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E05C29-5B3A-4B6F-913F-AF7FB3B8B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Design Features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513AB0C-FC27-4B11-9CD3-2209126C331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C2217E4-D3B4-4D22-91A7-E93B01D37C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34934"/>
            <a:ext cx="12192000" cy="3829481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1E9C6689-4781-4155-8B88-DA03D719CC14}"/>
              </a:ext>
            </a:extLst>
          </p:cNvPr>
          <p:cNvSpPr/>
          <p:nvPr/>
        </p:nvSpPr>
        <p:spPr>
          <a:xfrm>
            <a:off x="4509834" y="5949297"/>
            <a:ext cx="51072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  <a:latin typeface="LinLibertineTB"/>
              </a:rPr>
              <a:t>Feature 3</a:t>
            </a:r>
            <a:r>
              <a:rPr lang="en-US" altLang="zh-CN" sz="2400" dirty="0">
                <a:solidFill>
                  <a:srgbClr val="0070C0"/>
                </a:solidFill>
                <a:latin typeface="LinLibertineTB"/>
              </a:rPr>
              <a:t>: </a:t>
            </a:r>
            <a:r>
              <a:rPr lang="en-US" altLang="zh-CN" dirty="0"/>
              <a:t>Separation of large and small flows</a:t>
            </a:r>
            <a:endParaRPr lang="zh-CN" altLang="en-US" sz="2400" dirty="0"/>
          </a:p>
        </p:txBody>
      </p:sp>
      <p:cxnSp>
        <p:nvCxnSpPr>
          <p:cNvPr id="7" name="直接箭头连接符 138">
            <a:extLst>
              <a:ext uri="{FF2B5EF4-FFF2-40B4-BE49-F238E27FC236}">
                <a16:creationId xmlns:a16="http://schemas.microsoft.com/office/drawing/2014/main" id="{30B686E3-8CEA-4D30-B9B2-EA3597D71020}"/>
              </a:ext>
            </a:extLst>
          </p:cNvPr>
          <p:cNvCxnSpPr>
            <a:cxnSpLocks/>
            <a:endCxn id="6" idx="0"/>
          </p:cNvCxnSpPr>
          <p:nvPr/>
        </p:nvCxnSpPr>
        <p:spPr bwMode="auto">
          <a:xfrm>
            <a:off x="6482080" y="3119120"/>
            <a:ext cx="581402" cy="2830177"/>
          </a:xfrm>
          <a:prstGeom prst="straightConnector1">
            <a:avLst/>
          </a:prstGeom>
          <a:noFill/>
          <a:ln w="38100" cap="flat" cmpd="sng" algn="ctr">
            <a:solidFill>
              <a:srgbClr val="C0504D"/>
            </a:solidFill>
            <a:prstDash val="solid"/>
            <a:headEnd type="none" w="med" len="med"/>
            <a:tailEnd type="arrow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</p:cxnSp>
      <p:cxnSp>
        <p:nvCxnSpPr>
          <p:cNvPr id="9" name="直接箭头连接符 138">
            <a:extLst>
              <a:ext uri="{FF2B5EF4-FFF2-40B4-BE49-F238E27FC236}">
                <a16:creationId xmlns:a16="http://schemas.microsoft.com/office/drawing/2014/main" id="{AE045F1C-F5D6-447A-9DCA-4F1027D48BF2}"/>
              </a:ext>
            </a:extLst>
          </p:cNvPr>
          <p:cNvCxnSpPr>
            <a:cxnSpLocks/>
          </p:cNvCxnSpPr>
          <p:nvPr/>
        </p:nvCxnSpPr>
        <p:spPr bwMode="auto">
          <a:xfrm flipH="1">
            <a:off x="7731760" y="3429000"/>
            <a:ext cx="812800" cy="2520297"/>
          </a:xfrm>
          <a:prstGeom prst="straightConnector1">
            <a:avLst/>
          </a:prstGeom>
          <a:noFill/>
          <a:ln w="38100" cap="flat" cmpd="sng" algn="ctr">
            <a:solidFill>
              <a:srgbClr val="C0504D"/>
            </a:solidFill>
            <a:prstDash val="solid"/>
            <a:headEnd type="none" w="med" len="med"/>
            <a:tailEnd type="arrow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</p:cxnSp>
      <p:cxnSp>
        <p:nvCxnSpPr>
          <p:cNvPr id="14" name="直接箭头连接符 138">
            <a:extLst>
              <a:ext uri="{FF2B5EF4-FFF2-40B4-BE49-F238E27FC236}">
                <a16:creationId xmlns:a16="http://schemas.microsoft.com/office/drawing/2014/main" id="{E2ED3B7C-D62E-4ABD-BD4E-20B861EC4ECD}"/>
              </a:ext>
            </a:extLst>
          </p:cNvPr>
          <p:cNvCxnSpPr>
            <a:cxnSpLocks/>
          </p:cNvCxnSpPr>
          <p:nvPr/>
        </p:nvCxnSpPr>
        <p:spPr bwMode="auto">
          <a:xfrm flipH="1">
            <a:off x="8321040" y="3738880"/>
            <a:ext cx="2346960" cy="2210417"/>
          </a:xfrm>
          <a:prstGeom prst="straightConnector1">
            <a:avLst/>
          </a:prstGeom>
          <a:noFill/>
          <a:ln w="38100" cap="flat" cmpd="sng" algn="ctr">
            <a:solidFill>
              <a:srgbClr val="C0504D"/>
            </a:solidFill>
            <a:prstDash val="solid"/>
            <a:headEnd type="none" w="med" len="med"/>
            <a:tailEnd type="arrow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</p:cxnSp>
    </p:spTree>
    <p:extLst>
      <p:ext uri="{BB962C8B-B14F-4D97-AF65-F5344CB8AC3E}">
        <p14:creationId xmlns:p14="http://schemas.microsoft.com/office/powerpoint/2010/main" val="16416834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E05C29-5B3A-4B6F-913F-AF7FB3B8B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Design Features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513AB0C-FC27-4B11-9CD3-2209126C331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C2217E4-D3B4-4D22-91A7-E93B01D37C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34934"/>
            <a:ext cx="12192000" cy="3829481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5D4C3317-0FD3-4E39-B65C-733F1BB93B37}"/>
              </a:ext>
            </a:extLst>
          </p:cNvPr>
          <p:cNvSpPr/>
          <p:nvPr/>
        </p:nvSpPr>
        <p:spPr>
          <a:xfrm>
            <a:off x="4509834" y="5949297"/>
            <a:ext cx="66590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  <a:latin typeface="LinLibertineTB"/>
              </a:rPr>
              <a:t>Feature 4</a:t>
            </a:r>
            <a:r>
              <a:rPr lang="en-US" altLang="zh-CN" sz="2400" dirty="0">
                <a:solidFill>
                  <a:srgbClr val="0070C0"/>
                </a:solidFill>
                <a:latin typeface="LinLibertineTB"/>
              </a:rPr>
              <a:t>: </a:t>
            </a:r>
            <a:r>
              <a:rPr lang="en-US" altLang="zh-CN" dirty="0"/>
              <a:t>Attachment of error measures with individual flows</a:t>
            </a:r>
            <a:endParaRPr lang="zh-CN" altLang="en-US" sz="2400" dirty="0"/>
          </a:p>
        </p:txBody>
      </p:sp>
      <p:cxnSp>
        <p:nvCxnSpPr>
          <p:cNvPr id="7" name="直接箭头连接符 138">
            <a:extLst>
              <a:ext uri="{FF2B5EF4-FFF2-40B4-BE49-F238E27FC236}">
                <a16:creationId xmlns:a16="http://schemas.microsoft.com/office/drawing/2014/main" id="{432A1806-D5EA-4CEE-9134-C22DCDEB3B32}"/>
              </a:ext>
            </a:extLst>
          </p:cNvPr>
          <p:cNvCxnSpPr>
            <a:cxnSpLocks/>
          </p:cNvCxnSpPr>
          <p:nvPr/>
        </p:nvCxnSpPr>
        <p:spPr bwMode="auto">
          <a:xfrm flipH="1">
            <a:off x="7063482" y="4003040"/>
            <a:ext cx="343158" cy="1946257"/>
          </a:xfrm>
          <a:prstGeom prst="straightConnector1">
            <a:avLst/>
          </a:prstGeom>
          <a:noFill/>
          <a:ln w="38100" cap="flat" cmpd="sng" algn="ctr">
            <a:solidFill>
              <a:srgbClr val="C0504D"/>
            </a:solidFill>
            <a:prstDash val="solid"/>
            <a:headEnd type="none" w="med" len="med"/>
            <a:tailEnd type="arrow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</p:cxnSp>
    </p:spTree>
    <p:extLst>
      <p:ext uri="{BB962C8B-B14F-4D97-AF65-F5344CB8AC3E}">
        <p14:creationId xmlns:p14="http://schemas.microsoft.com/office/powerpoint/2010/main" val="7706905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E05C29-5B3A-4B6F-913F-AF7FB3B8B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Design Features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513AB0C-FC27-4B11-9CD3-2209126C331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C2217E4-D3B4-4D22-91A7-E93B01D37C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34934"/>
            <a:ext cx="12192000" cy="3829481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545C6DA4-7368-49EC-9599-D6C71B83F946}"/>
              </a:ext>
            </a:extLst>
          </p:cNvPr>
          <p:cNvSpPr/>
          <p:nvPr/>
        </p:nvSpPr>
        <p:spPr>
          <a:xfrm>
            <a:off x="6405235" y="1417638"/>
            <a:ext cx="35555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  <a:latin typeface="LinLibertineTB"/>
              </a:rPr>
              <a:t>Feature 5</a:t>
            </a:r>
            <a:r>
              <a:rPr lang="en-US" altLang="zh-CN" sz="2400" dirty="0">
                <a:solidFill>
                  <a:srgbClr val="0070C0"/>
                </a:solidFill>
                <a:latin typeface="LinLibertineTB"/>
              </a:rPr>
              <a:t>: </a:t>
            </a:r>
            <a:r>
              <a:rPr lang="en-US" altLang="zh-CN" dirty="0"/>
              <a:t>Network-wide query</a:t>
            </a:r>
            <a:endParaRPr lang="zh-CN" altLang="en-US" sz="2400" dirty="0"/>
          </a:p>
        </p:txBody>
      </p:sp>
      <p:cxnSp>
        <p:nvCxnSpPr>
          <p:cNvPr id="7" name="直接箭头连接符 138">
            <a:extLst>
              <a:ext uri="{FF2B5EF4-FFF2-40B4-BE49-F238E27FC236}">
                <a16:creationId xmlns:a16="http://schemas.microsoft.com/office/drawing/2014/main" id="{AD398AAC-1906-478C-B4BF-7E2DC5EF65BD}"/>
              </a:ext>
            </a:extLst>
          </p:cNvPr>
          <p:cNvCxnSpPr>
            <a:cxnSpLocks/>
          </p:cNvCxnSpPr>
          <p:nvPr/>
        </p:nvCxnSpPr>
        <p:spPr bwMode="auto">
          <a:xfrm flipV="1">
            <a:off x="8087360" y="1834934"/>
            <a:ext cx="0" cy="430746"/>
          </a:xfrm>
          <a:prstGeom prst="straightConnector1">
            <a:avLst/>
          </a:prstGeom>
          <a:noFill/>
          <a:ln w="38100" cap="flat" cmpd="sng" algn="ctr">
            <a:solidFill>
              <a:srgbClr val="C0504D"/>
            </a:solidFill>
            <a:prstDash val="solid"/>
            <a:headEnd type="none" w="med" len="med"/>
            <a:tailEnd type="arrow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</p:cxnSp>
    </p:spTree>
    <p:extLst>
      <p:ext uri="{BB962C8B-B14F-4D97-AF65-F5344CB8AC3E}">
        <p14:creationId xmlns:p14="http://schemas.microsoft.com/office/powerpoint/2010/main" val="29078173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773813-20FD-4290-ADBD-DE2952549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Multi-level Sketch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BBDEFA-4882-455B-98FD-B60C79D9A7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>
                <a:solidFill>
                  <a:srgbClr val="0070C0"/>
                </a:solidFill>
              </a:rPr>
              <a:t>L</a:t>
            </a:r>
            <a:r>
              <a:rPr lang="en-US" altLang="zh-CN" sz="2400" dirty="0"/>
              <a:t>: # of bits considered</a:t>
            </a:r>
          </a:p>
          <a:p>
            <a:r>
              <a:rPr lang="en-US" altLang="zh-CN" sz="2400" dirty="0"/>
              <a:t>Data structure: </a:t>
            </a:r>
            <a:r>
              <a:rPr lang="en-US" altLang="zh-CN" sz="2400" dirty="0">
                <a:solidFill>
                  <a:srgbClr val="0070C0"/>
                </a:solidFill>
              </a:rPr>
              <a:t>L+1</a:t>
            </a:r>
            <a:r>
              <a:rPr lang="en-US" altLang="zh-CN" sz="2400" dirty="0"/>
              <a:t> levels (from </a:t>
            </a:r>
            <a:r>
              <a:rPr lang="en-US" altLang="zh-CN" sz="2400" dirty="0">
                <a:solidFill>
                  <a:srgbClr val="0070C0"/>
                </a:solidFill>
              </a:rPr>
              <a:t>0</a:t>
            </a:r>
            <a:r>
              <a:rPr lang="en-US" altLang="zh-CN" sz="2400" dirty="0"/>
              <a:t> to </a:t>
            </a:r>
            <a:r>
              <a:rPr lang="en-US" altLang="zh-CN" sz="2400" dirty="0">
                <a:solidFill>
                  <a:srgbClr val="0070C0"/>
                </a:solidFill>
              </a:rPr>
              <a:t>L</a:t>
            </a:r>
            <a:r>
              <a:rPr lang="en-US" altLang="zh-CN" sz="2400" dirty="0"/>
              <a:t>), each is a counter matrix</a:t>
            </a:r>
          </a:p>
          <a:p>
            <a:r>
              <a:rPr lang="en-US" altLang="zh-CN" sz="2400" dirty="0"/>
              <a:t>Level </a:t>
            </a:r>
            <a:r>
              <a:rPr lang="en-US" altLang="zh-CN" sz="2400" dirty="0">
                <a:solidFill>
                  <a:srgbClr val="0070C0"/>
                </a:solidFill>
              </a:rPr>
              <a:t>0</a:t>
            </a:r>
            <a:r>
              <a:rPr lang="en-US" altLang="zh-CN" sz="2400" dirty="0"/>
              <a:t> is always updated</a:t>
            </a:r>
          </a:p>
          <a:p>
            <a:r>
              <a:rPr lang="en-US" altLang="zh-CN" sz="2400" dirty="0"/>
              <a:t>Level </a:t>
            </a:r>
            <a:r>
              <a:rPr lang="en-US" altLang="zh-CN" sz="2400" dirty="0">
                <a:solidFill>
                  <a:srgbClr val="0070C0"/>
                </a:solidFill>
              </a:rPr>
              <a:t>k</a:t>
            </a:r>
            <a:r>
              <a:rPr lang="en-US" altLang="zh-CN" sz="2400" dirty="0"/>
              <a:t> is updated </a:t>
            </a:r>
            <a:r>
              <a:rPr lang="en-US" altLang="zh-CN" sz="2400" dirty="0" err="1"/>
              <a:t>iff</a:t>
            </a:r>
            <a:r>
              <a:rPr lang="en-US" altLang="zh-CN" sz="2400" dirty="0"/>
              <a:t> </a:t>
            </a:r>
            <a:r>
              <a:rPr lang="en-US" altLang="zh-CN" sz="2400" dirty="0">
                <a:solidFill>
                  <a:srgbClr val="0070C0"/>
                </a:solidFill>
              </a:rPr>
              <a:t>k</a:t>
            </a:r>
            <a:r>
              <a:rPr lang="en-US" altLang="zh-CN" sz="2400" dirty="0"/>
              <a:t>-</a:t>
            </a:r>
            <a:r>
              <a:rPr lang="en-US" altLang="zh-CN" sz="2400" dirty="0" err="1"/>
              <a:t>th</a:t>
            </a:r>
            <a:r>
              <a:rPr lang="en-US" altLang="zh-CN" sz="2400" dirty="0"/>
              <a:t> bit in a </a:t>
            </a:r>
            <a:r>
              <a:rPr lang="en-US" altLang="zh-CN" sz="2400" dirty="0" err="1"/>
              <a:t>flowkey</a:t>
            </a:r>
            <a:r>
              <a:rPr lang="en-US" altLang="zh-CN" sz="2400" dirty="0"/>
              <a:t> is 1</a:t>
            </a:r>
          </a:p>
          <a:p>
            <a:r>
              <a:rPr lang="en-US" altLang="zh-CN" sz="2400" dirty="0"/>
              <a:t>All levels share the </a:t>
            </a:r>
            <a:r>
              <a:rPr lang="en-US" altLang="zh-CN" sz="2400" dirty="0">
                <a:solidFill>
                  <a:srgbClr val="FF0000"/>
                </a:solidFill>
              </a:rPr>
              <a:t>same</a:t>
            </a:r>
            <a:r>
              <a:rPr lang="en-US" altLang="zh-CN" sz="2400" dirty="0"/>
              <a:t> hash functions</a:t>
            </a:r>
          </a:p>
          <a:p>
            <a:endParaRPr lang="zh-CN" altLang="en-US" sz="24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B8902FE-39A6-4510-A548-53F614F07FD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1BB0589-BE45-4AE5-B5C9-EB44C6ECFE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4348046"/>
            <a:ext cx="10901680" cy="2052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7632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8EE80F-6A3C-46AF-A580-8C5065A46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Model Theory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EE8403C-FD2D-4E1F-99C2-8DE9D662612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Theory needs to address two factors</a:t>
                </a:r>
              </a:p>
              <a:p>
                <a:pPr lvl="1"/>
                <a:r>
                  <a:rPr lang="en-US" altLang="zh-CN" dirty="0"/>
                  <a:t>Hash collisions: number of flows, byte counts in each matrix bucket</a:t>
                </a:r>
              </a:p>
              <a:p>
                <a:pPr lvl="1"/>
                <a:r>
                  <a:rPr lang="en-US" altLang="zh-CN" dirty="0"/>
                  <a:t>Bit-level </a:t>
                </a:r>
                <a:r>
                  <a:rPr lang="en-US" altLang="zh-CN" dirty="0" err="1"/>
                  <a:t>flowkeys</a:t>
                </a:r>
                <a:r>
                  <a:rPr lang="en-US" altLang="zh-CN" dirty="0"/>
                  <a:t>: probability that </a:t>
                </a:r>
                <a:r>
                  <a:rPr lang="en-US" altLang="zh-CN" dirty="0">
                    <a:solidFill>
                      <a:srgbClr val="0070C0"/>
                    </a:solidFill>
                  </a:rPr>
                  <a:t>k</a:t>
                </a:r>
                <a:r>
                  <a:rPr lang="en-US" altLang="zh-CN" dirty="0"/>
                  <a:t>-</a:t>
                </a:r>
                <a:r>
                  <a:rPr lang="en-US" altLang="zh-CN" dirty="0" err="1"/>
                  <a:t>th</a:t>
                </a:r>
                <a:r>
                  <a:rPr lang="en-US" altLang="zh-CN" dirty="0"/>
                  <a:t> bit is 1, denoted by </a:t>
                </a:r>
                <a:r>
                  <a:rPr lang="en-US" altLang="zh-CN" dirty="0">
                    <a:solidFill>
                      <a:srgbClr val="0070C0"/>
                    </a:solidFill>
                  </a:rPr>
                  <a:t>p[k]</a:t>
                </a:r>
              </a:p>
              <a:p>
                <a:r>
                  <a:rPr lang="en-US" altLang="zh-CN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altLang="zh-CN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j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en-US" altLang="zh-CN" dirty="0"/>
                  <a:t> be counter value of bucket </a:t>
                </a:r>
                <a:r>
                  <a:rPr lang="en-US" altLang="zh-CN" dirty="0">
                    <a:solidFill>
                      <a:srgbClr val="0070C0"/>
                    </a:solidFill>
                  </a:rPr>
                  <a:t>(</a:t>
                </a:r>
                <a:r>
                  <a:rPr lang="en-US" altLang="zh-CN" dirty="0" err="1">
                    <a:solidFill>
                      <a:srgbClr val="0070C0"/>
                    </a:solidFill>
                  </a:rPr>
                  <a:t>i,j</a:t>
                </a:r>
                <a:r>
                  <a:rPr lang="en-US" altLang="zh-CN" dirty="0">
                    <a:solidFill>
                      <a:srgbClr val="0070C0"/>
                    </a:solidFill>
                  </a:rPr>
                  <a:t>)</a:t>
                </a:r>
                <a:r>
                  <a:rPr lang="en-US" altLang="zh-CN" dirty="0"/>
                  <a:t> in level </a:t>
                </a:r>
                <a:r>
                  <a:rPr lang="en-US" altLang="zh-CN" dirty="0">
                    <a:solidFill>
                      <a:srgbClr val="0070C0"/>
                    </a:solidFill>
                  </a:rPr>
                  <a:t>k</a:t>
                </a:r>
              </a:p>
              <a:p>
                <a:r>
                  <a:rPr lang="en-US" altLang="zh-CN" dirty="0"/>
                  <a:t>Consider random 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b="0" i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altLang="zh-CN" b="0" i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j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k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V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i</m:t>
                            </m:r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j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num>
                      <m:den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V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i</m:t>
                            </m:r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j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EE8403C-FD2D-4E1F-99C2-8DE9D662612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44" t="-14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02A235A-57C5-4573-BFCC-1140F083F03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E41F89D8-068F-4041-AF73-B77DA99491E8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32080" y="5834147"/>
                <a:ext cx="12059920" cy="5666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>
                  <a:buNone/>
                </a:pPr>
                <a:r>
                  <a:rPr lang="en-US" altLang="zh-CN" sz="2400" b="1" u="sng" kern="0" dirty="0">
                    <a:solidFill>
                      <a:srgbClr val="0070C0"/>
                    </a:solidFill>
                  </a:rPr>
                  <a:t>Theorem</a:t>
                </a:r>
                <a:r>
                  <a:rPr lang="en-US" altLang="zh-CN" sz="2400" kern="0" dirty="0">
                    <a:solidFill>
                      <a:srgbClr val="0070C0"/>
                    </a:solidFill>
                  </a:rPr>
                  <a:t>: </a:t>
                </a:r>
                <a:r>
                  <a:rPr lang="en-US" altLang="zh-CN" sz="2400" kern="0" dirty="0"/>
                  <a:t>if no large flows in bucket,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altLang="zh-CN" sz="240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CN" sz="240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j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40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k</m:t>
                        </m:r>
                      </m:e>
                    </m:d>
                  </m:oMath>
                </a14:m>
                <a:r>
                  <a:rPr lang="en-US" altLang="zh-CN" sz="2400" kern="0" dirty="0">
                    <a:solidFill>
                      <a:srgbClr val="0070C0"/>
                    </a:solidFill>
                  </a:rPr>
                  <a:t> </a:t>
                </a:r>
                <a:r>
                  <a:rPr lang="en-US" altLang="zh-CN" sz="2400" kern="0" dirty="0"/>
                  <a:t>follows Gaussian distribution with mean</a:t>
                </a:r>
                <a:r>
                  <a:rPr lang="en-US" altLang="zh-CN" sz="2400" kern="0" dirty="0">
                    <a:solidFill>
                      <a:srgbClr val="0070C0"/>
                    </a:solidFill>
                  </a:rPr>
                  <a:t> p[k]</a:t>
                </a:r>
              </a:p>
            </p:txBody>
          </p:sp>
        </mc:Choice>
        <mc:Fallback xmlns="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E41F89D8-068F-4041-AF73-B77DA99491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2080" y="5834147"/>
                <a:ext cx="12059920" cy="566654"/>
              </a:xfrm>
              <a:prstGeom prst="rect">
                <a:avLst/>
              </a:prstGeom>
              <a:blipFill>
                <a:blip r:embed="rId3"/>
                <a:stretch>
                  <a:fillRect l="-809" t="-8602" r="-354" b="-5376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43023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6CE802-F877-4F28-987B-8A1A754BE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Statistical Model Inference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10F3FB-76EA-465D-9642-6E29F22A6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Goal</a:t>
            </a:r>
          </a:p>
          <a:p>
            <a:pPr lvl="1"/>
            <a:r>
              <a:rPr lang="en-US" altLang="zh-CN" dirty="0"/>
              <a:t>Extract all </a:t>
            </a:r>
            <a:r>
              <a:rPr lang="en-US" altLang="zh-CN" dirty="0">
                <a:solidFill>
                  <a:srgbClr val="0070C0"/>
                </a:solidFill>
              </a:rPr>
              <a:t>large flows</a:t>
            </a:r>
          </a:p>
          <a:p>
            <a:pPr lvl="1"/>
            <a:r>
              <a:rPr lang="en-US" altLang="zh-CN" dirty="0"/>
              <a:t>Guarantee remaining flows in sketches are </a:t>
            </a:r>
            <a:r>
              <a:rPr lang="en-US" altLang="zh-CN" dirty="0">
                <a:solidFill>
                  <a:srgbClr val="0070C0"/>
                </a:solidFill>
              </a:rPr>
              <a:t>small</a:t>
            </a:r>
          </a:p>
          <a:p>
            <a:pPr lvl="1"/>
            <a:r>
              <a:rPr lang="en-US" altLang="zh-CN" dirty="0"/>
              <a:t>Estimate </a:t>
            </a:r>
            <a:r>
              <a:rPr lang="en-US" altLang="zh-CN" dirty="0">
                <a:solidFill>
                  <a:srgbClr val="0070C0"/>
                </a:solidFill>
              </a:rPr>
              <a:t>Gaussian distributions</a:t>
            </a:r>
            <a:r>
              <a:rPr lang="en-US" altLang="zh-CN" dirty="0"/>
              <a:t> for each level</a:t>
            </a:r>
          </a:p>
          <a:p>
            <a:r>
              <a:rPr lang="en-US" altLang="zh-CN" dirty="0"/>
              <a:t>Challenge</a:t>
            </a:r>
          </a:p>
          <a:p>
            <a:pPr lvl="1"/>
            <a:r>
              <a:rPr lang="en-US" altLang="zh-CN" dirty="0"/>
              <a:t>No guidelines to distinguish large and small flows</a:t>
            </a:r>
          </a:p>
          <a:p>
            <a:pPr lvl="1"/>
            <a:r>
              <a:rPr lang="en-US" altLang="zh-CN" dirty="0"/>
              <a:t>Hard to directly decompose</a:t>
            </a:r>
          </a:p>
          <a:p>
            <a:r>
              <a:rPr lang="en-US" altLang="zh-CN" dirty="0"/>
              <a:t>Solution: self-adaptive algorithm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8F7394D-3B02-4CA2-81E6-B96EB62EF0F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02778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9631F0-3AFA-4361-AB66-6F9C49020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Algorithm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E52B756-F8E6-4DB5-B61C-F28FF155DEE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02E59B3-6DF9-4553-9D1E-C4844DE68D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8710" y="1189358"/>
            <a:ext cx="7434579" cy="5211443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69833B74-D68C-46C1-B332-AB11200B2974}"/>
              </a:ext>
            </a:extLst>
          </p:cNvPr>
          <p:cNvSpPr/>
          <p:nvPr/>
        </p:nvSpPr>
        <p:spPr>
          <a:xfrm>
            <a:off x="141034" y="2024528"/>
            <a:ext cx="259200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0070C0"/>
                </a:solidFill>
                <a:latin typeface="LinLibertineTB"/>
              </a:rPr>
              <a:t>Start with </a:t>
            </a:r>
            <a:r>
              <a:rPr lang="en-US" altLang="zh-CN" sz="2000" dirty="0">
                <a:solidFill>
                  <a:srgbClr val="FF0000"/>
                </a:solidFill>
                <a:latin typeface="LinLibertineTB"/>
              </a:rPr>
              <a:t>imperfect</a:t>
            </a:r>
            <a:r>
              <a:rPr lang="en-US" altLang="zh-CN" sz="2000" dirty="0">
                <a:solidFill>
                  <a:srgbClr val="0070C0"/>
                </a:solidFill>
                <a:latin typeface="LinLibertineTB"/>
              </a:rPr>
              <a:t> input distributions</a:t>
            </a:r>
            <a:endParaRPr lang="zh-CN" altLang="en-US" sz="2000" dirty="0">
              <a:solidFill>
                <a:srgbClr val="0070C0"/>
              </a:solidFill>
            </a:endParaRPr>
          </a:p>
        </p:txBody>
      </p:sp>
      <p:cxnSp>
        <p:nvCxnSpPr>
          <p:cNvPr id="9" name="直接箭头连接符 138">
            <a:extLst>
              <a:ext uri="{FF2B5EF4-FFF2-40B4-BE49-F238E27FC236}">
                <a16:creationId xmlns:a16="http://schemas.microsoft.com/office/drawing/2014/main" id="{47AD4D07-9787-4261-8327-911CAB175B0A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2225040" y="2743200"/>
            <a:ext cx="599440" cy="81280"/>
          </a:xfrm>
          <a:prstGeom prst="straightConnector1">
            <a:avLst/>
          </a:prstGeom>
          <a:noFill/>
          <a:ln w="38100" cap="flat" cmpd="sng" algn="ctr">
            <a:solidFill>
              <a:srgbClr val="C0504D"/>
            </a:solidFill>
            <a:prstDash val="solid"/>
            <a:headEnd type="none" w="med" len="med"/>
            <a:tailEnd type="arrow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1803486F-3533-41F4-8135-DF46907733D9}"/>
              </a:ext>
            </a:extLst>
          </p:cNvPr>
          <p:cNvSpPr/>
          <p:nvPr/>
        </p:nvSpPr>
        <p:spPr>
          <a:xfrm>
            <a:off x="9518714" y="3218834"/>
            <a:ext cx="276472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0070C0"/>
                </a:solidFill>
                <a:latin typeface="LinLibertineTB"/>
              </a:rPr>
              <a:t>Try to extract some large flows based on current </a:t>
            </a:r>
            <a:r>
              <a:rPr lang="en-US" altLang="zh-CN" sz="2000" dirty="0">
                <a:solidFill>
                  <a:srgbClr val="FF0000"/>
                </a:solidFill>
                <a:latin typeface="LinLibertineTB"/>
              </a:rPr>
              <a:t>imperfect</a:t>
            </a:r>
            <a:r>
              <a:rPr lang="en-US" altLang="zh-CN" sz="2000" dirty="0">
                <a:solidFill>
                  <a:srgbClr val="0070C0"/>
                </a:solidFill>
                <a:latin typeface="LinLibertineTB"/>
              </a:rPr>
              <a:t> distributions</a:t>
            </a:r>
            <a:endParaRPr lang="zh-CN" altLang="en-US" sz="2000" dirty="0">
              <a:solidFill>
                <a:srgbClr val="0070C0"/>
              </a:solidFill>
            </a:endParaRPr>
          </a:p>
        </p:txBody>
      </p:sp>
      <p:cxnSp>
        <p:nvCxnSpPr>
          <p:cNvPr id="15" name="直接箭头连接符 138">
            <a:extLst>
              <a:ext uri="{FF2B5EF4-FFF2-40B4-BE49-F238E27FC236}">
                <a16:creationId xmlns:a16="http://schemas.microsoft.com/office/drawing/2014/main" id="{88C5C5E3-1DD3-4CFA-B24C-CCB291B8C7D7}"/>
              </a:ext>
            </a:extLst>
          </p:cNvPr>
          <p:cNvCxnSpPr>
            <a:cxnSpLocks/>
          </p:cNvCxnSpPr>
          <p:nvPr/>
        </p:nvCxnSpPr>
        <p:spPr bwMode="auto">
          <a:xfrm flipV="1">
            <a:off x="8890000" y="3739200"/>
            <a:ext cx="628714" cy="162240"/>
          </a:xfrm>
          <a:prstGeom prst="straightConnector1">
            <a:avLst/>
          </a:prstGeom>
          <a:noFill/>
          <a:ln w="38100" cap="flat" cmpd="sng" algn="ctr">
            <a:solidFill>
              <a:srgbClr val="C0504D"/>
            </a:solidFill>
            <a:prstDash val="solid"/>
            <a:headEnd type="none" w="med" len="med"/>
            <a:tailEnd type="arrow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</p:cxnSp>
      <p:cxnSp>
        <p:nvCxnSpPr>
          <p:cNvPr id="19" name="直接箭头连接符 138">
            <a:extLst>
              <a:ext uri="{FF2B5EF4-FFF2-40B4-BE49-F238E27FC236}">
                <a16:creationId xmlns:a16="http://schemas.microsoft.com/office/drawing/2014/main" id="{1609269B-5012-423F-B624-82EB4204BD92}"/>
              </a:ext>
            </a:extLst>
          </p:cNvPr>
          <p:cNvCxnSpPr>
            <a:cxnSpLocks/>
          </p:cNvCxnSpPr>
          <p:nvPr/>
        </p:nvCxnSpPr>
        <p:spPr bwMode="auto">
          <a:xfrm>
            <a:off x="5467285" y="4602480"/>
            <a:ext cx="2518475" cy="0"/>
          </a:xfrm>
          <a:prstGeom prst="straightConnector1">
            <a:avLst/>
          </a:prstGeom>
          <a:noFill/>
          <a:ln w="38100" cap="flat" cmpd="sng" algn="ctr">
            <a:solidFill>
              <a:srgbClr val="C0504D"/>
            </a:solidFill>
            <a:prstDash val="solid"/>
            <a:headEnd type="none" w="med" len="med"/>
            <a:tailEnd type="arrow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</p:cxnSp>
      <p:cxnSp>
        <p:nvCxnSpPr>
          <p:cNvPr id="21" name="直接箭头连接符 138">
            <a:extLst>
              <a:ext uri="{FF2B5EF4-FFF2-40B4-BE49-F238E27FC236}">
                <a16:creationId xmlns:a16="http://schemas.microsoft.com/office/drawing/2014/main" id="{DF40FB17-177B-4A70-B30C-0631F8086471}"/>
              </a:ext>
            </a:extLst>
          </p:cNvPr>
          <p:cNvCxnSpPr>
            <a:cxnSpLocks/>
          </p:cNvCxnSpPr>
          <p:nvPr/>
        </p:nvCxnSpPr>
        <p:spPr bwMode="auto">
          <a:xfrm flipV="1">
            <a:off x="7061200" y="4795520"/>
            <a:ext cx="924560" cy="152400"/>
          </a:xfrm>
          <a:prstGeom prst="straightConnector1">
            <a:avLst/>
          </a:prstGeom>
          <a:noFill/>
          <a:ln w="38100" cap="flat" cmpd="sng" algn="ctr">
            <a:solidFill>
              <a:srgbClr val="C0504D"/>
            </a:solidFill>
            <a:prstDash val="solid"/>
            <a:headEnd type="none" w="med" len="med"/>
            <a:tailEnd type="arrow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</p:cxnSp>
      <p:sp>
        <p:nvSpPr>
          <p:cNvPr id="24" name="矩形 23">
            <a:extLst>
              <a:ext uri="{FF2B5EF4-FFF2-40B4-BE49-F238E27FC236}">
                <a16:creationId xmlns:a16="http://schemas.microsoft.com/office/drawing/2014/main" id="{7E301346-07FE-4416-B034-F852983287EC}"/>
              </a:ext>
            </a:extLst>
          </p:cNvPr>
          <p:cNvSpPr/>
          <p:nvPr/>
        </p:nvSpPr>
        <p:spPr>
          <a:xfrm>
            <a:off x="7985760" y="4508093"/>
            <a:ext cx="332232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0070C0"/>
                </a:solidFill>
                <a:latin typeface="LinLibertineTB"/>
              </a:rPr>
              <a:t>Remove large flows and refine distributions</a:t>
            </a:r>
            <a:endParaRPr lang="zh-CN" altLang="en-US" sz="2000" dirty="0">
              <a:solidFill>
                <a:srgbClr val="0070C0"/>
              </a:solidFill>
            </a:endParaRPr>
          </a:p>
        </p:txBody>
      </p:sp>
      <p:cxnSp>
        <p:nvCxnSpPr>
          <p:cNvPr id="25" name="直接箭头连接符 138">
            <a:extLst>
              <a:ext uri="{FF2B5EF4-FFF2-40B4-BE49-F238E27FC236}">
                <a16:creationId xmlns:a16="http://schemas.microsoft.com/office/drawing/2014/main" id="{C979DFE0-AF19-417C-9A18-532D265C7022}"/>
              </a:ext>
            </a:extLst>
          </p:cNvPr>
          <p:cNvCxnSpPr>
            <a:cxnSpLocks/>
          </p:cNvCxnSpPr>
          <p:nvPr/>
        </p:nvCxnSpPr>
        <p:spPr bwMode="auto">
          <a:xfrm flipV="1">
            <a:off x="3536315" y="2527617"/>
            <a:ext cx="517525" cy="1"/>
          </a:xfrm>
          <a:prstGeom prst="straightConnector1">
            <a:avLst/>
          </a:prstGeom>
          <a:noFill/>
          <a:ln w="38100" cap="flat" cmpd="sng" algn="ctr">
            <a:solidFill>
              <a:srgbClr val="C0504D"/>
            </a:solidFill>
            <a:prstDash val="solid"/>
            <a:headEnd type="none" w="med" len="med"/>
            <a:tailEnd type="arrow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F860DC8C-5793-4430-B3D9-119C8A1B3D15}"/>
              </a:ext>
            </a:extLst>
          </p:cNvPr>
          <p:cNvSpPr/>
          <p:nvPr/>
        </p:nvSpPr>
        <p:spPr>
          <a:xfrm>
            <a:off x="4053840" y="2289899"/>
            <a:ext cx="764032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00B050"/>
                </a:solidFill>
                <a:latin typeface="LinLibertineTB"/>
              </a:rPr>
              <a:t>Start with an initial threshold that distinguishes large and small flows</a:t>
            </a:r>
            <a:endParaRPr lang="zh-CN" altLang="en-US" sz="2000" dirty="0">
              <a:solidFill>
                <a:srgbClr val="00B050"/>
              </a:solidFill>
            </a:endParaRPr>
          </a:p>
        </p:txBody>
      </p:sp>
      <p:cxnSp>
        <p:nvCxnSpPr>
          <p:cNvPr id="29" name="直接箭头连接符 138">
            <a:extLst>
              <a:ext uri="{FF2B5EF4-FFF2-40B4-BE49-F238E27FC236}">
                <a16:creationId xmlns:a16="http://schemas.microsoft.com/office/drawing/2014/main" id="{BA9CD124-47C5-49F0-B96F-DB64DAE62517}"/>
              </a:ext>
            </a:extLst>
          </p:cNvPr>
          <p:cNvCxnSpPr>
            <a:cxnSpLocks/>
          </p:cNvCxnSpPr>
          <p:nvPr/>
        </p:nvCxnSpPr>
        <p:spPr bwMode="auto">
          <a:xfrm flipV="1">
            <a:off x="4501515" y="6124257"/>
            <a:ext cx="517525" cy="1"/>
          </a:xfrm>
          <a:prstGeom prst="straightConnector1">
            <a:avLst/>
          </a:prstGeom>
          <a:noFill/>
          <a:ln w="38100" cap="flat" cmpd="sng" algn="ctr">
            <a:solidFill>
              <a:srgbClr val="C0504D"/>
            </a:solidFill>
            <a:prstDash val="solid"/>
            <a:headEnd type="none" w="med" len="med"/>
            <a:tailEnd type="arrow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</p:cxnSp>
      <p:sp>
        <p:nvSpPr>
          <p:cNvPr id="30" name="矩形 29">
            <a:extLst>
              <a:ext uri="{FF2B5EF4-FFF2-40B4-BE49-F238E27FC236}">
                <a16:creationId xmlns:a16="http://schemas.microsoft.com/office/drawing/2014/main" id="{75F8FF67-AEAA-4104-93C7-A1D0C8DBFFC0}"/>
              </a:ext>
            </a:extLst>
          </p:cNvPr>
          <p:cNvSpPr/>
          <p:nvPr/>
        </p:nvSpPr>
        <p:spPr>
          <a:xfrm>
            <a:off x="5065362" y="5924202"/>
            <a:ext cx="332232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00B050"/>
                </a:solidFill>
                <a:latin typeface="LinLibertineTB"/>
              </a:rPr>
              <a:t>Adjust threshold</a:t>
            </a:r>
            <a:endParaRPr lang="zh-CN" altLang="en-US" sz="2000" dirty="0">
              <a:solidFill>
                <a:srgbClr val="00B050"/>
              </a:solidFill>
            </a:endParaRP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B87FD228-9738-4911-9BF1-B9F31BB32206}"/>
              </a:ext>
            </a:extLst>
          </p:cNvPr>
          <p:cNvSpPr/>
          <p:nvPr/>
        </p:nvSpPr>
        <p:spPr bwMode="auto">
          <a:xfrm>
            <a:off x="6675120" y="3739200"/>
            <a:ext cx="243840" cy="542604"/>
          </a:xfrm>
          <a:prstGeom prst="ellipse">
            <a:avLst/>
          </a:prstGeom>
          <a:noFill/>
          <a:ln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7" name="直接箭头连接符 138">
            <a:extLst>
              <a:ext uri="{FF2B5EF4-FFF2-40B4-BE49-F238E27FC236}">
                <a16:creationId xmlns:a16="http://schemas.microsoft.com/office/drawing/2014/main" id="{F8768840-50A6-4A2A-A6D9-9A422CDCD2D1}"/>
              </a:ext>
            </a:extLst>
          </p:cNvPr>
          <p:cNvCxnSpPr>
            <a:cxnSpLocks/>
          </p:cNvCxnSpPr>
          <p:nvPr/>
        </p:nvCxnSpPr>
        <p:spPr bwMode="auto">
          <a:xfrm flipV="1">
            <a:off x="6862126" y="3350869"/>
            <a:ext cx="469235" cy="468371"/>
          </a:xfrm>
          <a:prstGeom prst="straightConnector1">
            <a:avLst/>
          </a:prstGeom>
          <a:noFill/>
          <a:ln w="38100" cap="flat" cmpd="sng" algn="ctr">
            <a:solidFill>
              <a:srgbClr val="C0504D"/>
            </a:solidFill>
            <a:prstDash val="solid"/>
            <a:headEnd type="none" w="med" len="med"/>
            <a:tailEnd type="arrow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EE2346DE-3E4A-4F09-89CD-26DC4D2D0AFD}"/>
              </a:ext>
            </a:extLst>
          </p:cNvPr>
          <p:cNvSpPr/>
          <p:nvPr/>
        </p:nvSpPr>
        <p:spPr>
          <a:xfrm>
            <a:off x="7096743" y="2990476"/>
            <a:ext cx="142240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00B050"/>
                </a:solidFill>
                <a:latin typeface="LinLibertineTB"/>
              </a:rPr>
              <a:t>Threshold!</a:t>
            </a:r>
            <a:endParaRPr lang="zh-CN" altLang="en-US" sz="20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689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4" grpId="0"/>
      <p:bldP spid="24" grpId="0"/>
      <p:bldP spid="28" grpId="0"/>
      <p:bldP spid="30" grpId="0"/>
      <p:bldP spid="3" grpId="0" animBg="1"/>
      <p:bldP spid="2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C150CE-256C-47A9-95BA-6F279229B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Approximate Measurement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33C8CA-8786-4D8E-8E3D-27793D78E4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971040"/>
            <a:ext cx="10972800" cy="4155124"/>
          </a:xfrm>
        </p:spPr>
        <p:txBody>
          <a:bodyPr/>
          <a:lstStyle/>
          <a:p>
            <a:r>
              <a:rPr lang="en-US" altLang="zh-CN" dirty="0"/>
              <a:t>Underlying techniques</a:t>
            </a:r>
          </a:p>
          <a:p>
            <a:pPr lvl="1"/>
            <a:r>
              <a:rPr lang="en-US" altLang="zh-CN" dirty="0"/>
              <a:t>Sampling</a:t>
            </a:r>
          </a:p>
          <a:p>
            <a:pPr lvl="1"/>
            <a:r>
              <a:rPr lang="en-US" altLang="zh-CN" dirty="0"/>
              <a:t>Top-k counting</a:t>
            </a:r>
          </a:p>
          <a:p>
            <a:pPr lvl="1"/>
            <a:r>
              <a:rPr lang="en-US" altLang="zh-CN" dirty="0"/>
              <a:t>Sketch</a:t>
            </a:r>
          </a:p>
          <a:p>
            <a:r>
              <a:rPr lang="en-US" altLang="zh-CN" dirty="0"/>
              <a:t>Trade-offs: accuracy </a:t>
            </a:r>
            <a:r>
              <a:rPr lang="en-US" altLang="zh-CN" dirty="0">
                <a:solidFill>
                  <a:srgbClr val="FF0000"/>
                </a:solidFill>
              </a:rPr>
              <a:t>VS</a:t>
            </a:r>
            <a:r>
              <a:rPr lang="en-US" altLang="zh-CN" dirty="0"/>
              <a:t> computation/storage/communication</a:t>
            </a:r>
          </a:p>
          <a:p>
            <a:r>
              <a:rPr lang="en-US" altLang="zh-CN" dirty="0"/>
              <a:t>No one considers user burdens</a:t>
            </a:r>
          </a:p>
          <a:p>
            <a:pPr lvl="1"/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375F98F-872A-4EEC-82B3-EABD0F8C9FF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7657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CC3725-6F16-4851-BDBD-1B61C9CC5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Large Flow Extraction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241310B-60D9-465F-A404-10ABCAB4BBB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Intuition: a large flow</a:t>
                </a:r>
              </a:p>
              <a:p>
                <a:pPr lvl="1"/>
                <a:r>
                  <a:rPr lang="en-US" altLang="zh-CN" dirty="0"/>
                  <a:t>(</a:t>
                </a:r>
                <a:r>
                  <a:rPr lang="en-US" altLang="zh-CN" dirty="0" err="1"/>
                  <a:t>i</a:t>
                </a:r>
                <a:r>
                  <a:rPr lang="en-US" altLang="zh-CN" dirty="0"/>
                  <a:t>) results in extreme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(large or small)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altLang="zh-CN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j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k</m:t>
                        </m:r>
                      </m:e>
                    </m:d>
                  </m:oMath>
                </a14:m>
                <a:r>
                  <a:rPr lang="en-US" altLang="zh-CN" dirty="0">
                    <a:solidFill>
                      <a:srgbClr val="0070C0"/>
                    </a:solidFill>
                  </a:rPr>
                  <a:t> </a:t>
                </a:r>
                <a:r>
                  <a:rPr lang="en-US" altLang="zh-CN" dirty="0"/>
                  <a:t>, or</a:t>
                </a:r>
              </a:p>
              <a:p>
                <a:pPr lvl="1"/>
                <a:r>
                  <a:rPr lang="en-US" altLang="zh-CN" dirty="0"/>
                  <a:t>(ii) at least deviates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altLang="zh-CN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j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k</m:t>
                        </m:r>
                      </m:e>
                    </m:d>
                  </m:oMath>
                </a14:m>
                <a:r>
                  <a:rPr lang="en-US" altLang="zh-CN" dirty="0">
                    <a:solidFill>
                      <a:srgbClr val="0070C0"/>
                    </a:solidFill>
                  </a:rPr>
                  <a:t> </a:t>
                </a:r>
                <a:r>
                  <a:rPr lang="en-US" altLang="zh-CN" dirty="0"/>
                  <a:t>from its expectation </a:t>
                </a:r>
                <a:r>
                  <a:rPr lang="en-US" altLang="zh-CN" dirty="0">
                    <a:solidFill>
                      <a:srgbClr val="0070C0"/>
                    </a:solidFill>
                  </a:rPr>
                  <a:t>p[k]</a:t>
                </a:r>
                <a:r>
                  <a:rPr lang="en-US" altLang="zh-CN" dirty="0"/>
                  <a:t> significantly 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241310B-60D9-465F-A404-10ABCAB4BB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44" t="-14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DA70079-FAB4-4790-869D-32296D66492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BC60F78-D2F6-42C0-A8EE-5B6B7A6195E0}"/>
              </a:ext>
            </a:extLst>
          </p:cNvPr>
          <p:cNvSpPr/>
          <p:nvPr/>
        </p:nvSpPr>
        <p:spPr>
          <a:xfrm>
            <a:off x="4350798" y="3929784"/>
            <a:ext cx="667732" cy="41006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30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1FFED54-9BAF-447E-84B8-C2D0FC44F632}"/>
              </a:ext>
            </a:extLst>
          </p:cNvPr>
          <p:cNvSpPr txBox="1"/>
          <p:nvPr/>
        </p:nvSpPr>
        <p:spPr>
          <a:xfrm>
            <a:off x="5018530" y="3929784"/>
            <a:ext cx="2236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Level 0: total counts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13A9CF0-9BF8-40B6-8EC0-F10FE0754CB7}"/>
              </a:ext>
            </a:extLst>
          </p:cNvPr>
          <p:cNvSpPr/>
          <p:nvPr/>
        </p:nvSpPr>
        <p:spPr>
          <a:xfrm>
            <a:off x="4350798" y="4478109"/>
            <a:ext cx="667732" cy="41006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557CE88-3593-4071-A520-DD2EA58E003F}"/>
              </a:ext>
            </a:extLst>
          </p:cNvPr>
          <p:cNvSpPr txBox="1"/>
          <p:nvPr/>
        </p:nvSpPr>
        <p:spPr>
          <a:xfrm>
            <a:off x="5018530" y="4478109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Level 1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8C2C475-B697-4BA4-91D3-3722EB4C14AB}"/>
              </a:ext>
            </a:extLst>
          </p:cNvPr>
          <p:cNvSpPr txBox="1"/>
          <p:nvPr/>
        </p:nvSpPr>
        <p:spPr>
          <a:xfrm>
            <a:off x="1159861" y="4373178"/>
            <a:ext cx="1879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Key 0</a:t>
            </a:r>
            <a:r>
              <a:rPr lang="en-US" altLang="zh-CN" dirty="0">
                <a:solidFill>
                  <a:srgbClr val="FF0000"/>
                </a:solidFill>
              </a:rPr>
              <a:t>1</a:t>
            </a:r>
            <a:r>
              <a:rPr lang="en-US" altLang="zh-CN" dirty="0"/>
              <a:t>0</a:t>
            </a:r>
            <a:r>
              <a:rPr lang="en-US" altLang="zh-CN" dirty="0">
                <a:solidFill>
                  <a:srgbClr val="FF0000"/>
                </a:solidFill>
              </a:rPr>
              <a:t>1</a:t>
            </a:r>
            <a:r>
              <a:rPr lang="en-US" altLang="zh-CN" dirty="0"/>
              <a:t>: size 20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1F3A9A5-93EF-42D4-B796-43D54C29CAD7}"/>
              </a:ext>
            </a:extLst>
          </p:cNvPr>
          <p:cNvSpPr txBox="1"/>
          <p:nvPr/>
        </p:nvSpPr>
        <p:spPr>
          <a:xfrm>
            <a:off x="1159861" y="5521908"/>
            <a:ext cx="1879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Key 000</a:t>
            </a:r>
            <a:r>
              <a:rPr lang="en-US" altLang="zh-CN" dirty="0">
                <a:solidFill>
                  <a:srgbClr val="FF0000"/>
                </a:solidFill>
              </a:rPr>
              <a:t>1</a:t>
            </a:r>
            <a:r>
              <a:rPr lang="en-US" altLang="zh-CN" dirty="0"/>
              <a:t>: size 10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211BC18-F4E2-4893-BBA8-18B9291E8455}"/>
              </a:ext>
            </a:extLst>
          </p:cNvPr>
          <p:cNvSpPr/>
          <p:nvPr/>
        </p:nvSpPr>
        <p:spPr>
          <a:xfrm>
            <a:off x="4350798" y="5021488"/>
            <a:ext cx="667732" cy="41006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20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2FF1A90-171B-432B-94AE-9C806CBD5DE5}"/>
              </a:ext>
            </a:extLst>
          </p:cNvPr>
          <p:cNvSpPr/>
          <p:nvPr/>
        </p:nvSpPr>
        <p:spPr>
          <a:xfrm>
            <a:off x="4350798" y="5564867"/>
            <a:ext cx="667732" cy="41006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A51D7B3-0D13-45A8-81A3-EBDAEA356D14}"/>
              </a:ext>
            </a:extLst>
          </p:cNvPr>
          <p:cNvSpPr txBox="1"/>
          <p:nvPr/>
        </p:nvSpPr>
        <p:spPr>
          <a:xfrm>
            <a:off x="5018530" y="5041855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Level 2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4CFD76F-F7F4-4FA6-8647-11BFAE0D189A}"/>
              </a:ext>
            </a:extLst>
          </p:cNvPr>
          <p:cNvSpPr txBox="1"/>
          <p:nvPr/>
        </p:nvSpPr>
        <p:spPr>
          <a:xfrm>
            <a:off x="5018530" y="5596462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Level 3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3530CDDC-1F3A-4007-9A23-8CA31F7A3D5F}"/>
              </a:ext>
            </a:extLst>
          </p:cNvPr>
          <p:cNvSpPr txBox="1"/>
          <p:nvPr/>
        </p:nvSpPr>
        <p:spPr>
          <a:xfrm>
            <a:off x="5018530" y="6124061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Level 4</a:t>
            </a:r>
            <a:endParaRPr lang="zh-CN" altLang="en-US" dirty="0"/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B1C0C75F-8D36-4EE8-AA25-509180DB1704}"/>
              </a:ext>
            </a:extLst>
          </p:cNvPr>
          <p:cNvCxnSpPr>
            <a:stCxn id="9" idx="3"/>
            <a:endCxn id="5" idx="1"/>
          </p:cNvCxnSpPr>
          <p:nvPr/>
        </p:nvCxnSpPr>
        <p:spPr>
          <a:xfrm flipV="1">
            <a:off x="3038902" y="4134817"/>
            <a:ext cx="1311896" cy="4230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147B3E4A-ADE6-4FC8-8D3C-37BFBA9FBBF7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>
          <a:xfrm>
            <a:off x="3038902" y="4557844"/>
            <a:ext cx="1311896" cy="6686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287CBB07-F242-49E5-ACB4-1495E4AEED25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3038902" y="4557844"/>
            <a:ext cx="1311896" cy="17554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BB393396-BFFB-497A-93E6-2EAC04C99E34}"/>
              </a:ext>
            </a:extLst>
          </p:cNvPr>
          <p:cNvCxnSpPr>
            <a:cxnSpLocks/>
            <a:stCxn id="10" idx="3"/>
            <a:endCxn id="5" idx="1"/>
          </p:cNvCxnSpPr>
          <p:nvPr/>
        </p:nvCxnSpPr>
        <p:spPr>
          <a:xfrm flipV="1">
            <a:off x="3038902" y="4134817"/>
            <a:ext cx="1311896" cy="15717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58BDAD9F-F612-4EC3-8607-324839BEDD1B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3038902" y="5706574"/>
            <a:ext cx="1311896" cy="6067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D0E471DD-962D-4FCC-AC66-50CEF2E8EDFB}"/>
              </a:ext>
            </a:extLst>
          </p:cNvPr>
          <p:cNvSpPr txBox="1"/>
          <p:nvPr/>
        </p:nvSpPr>
        <p:spPr>
          <a:xfrm>
            <a:off x="1159861" y="3376481"/>
            <a:ext cx="95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Update</a:t>
            </a:r>
            <a:endParaRPr lang="zh-CN" altLang="en-US" b="1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A0426642-1155-4430-94E1-03C61212A2EF}"/>
              </a:ext>
            </a:extLst>
          </p:cNvPr>
          <p:cNvSpPr txBox="1"/>
          <p:nvPr/>
        </p:nvSpPr>
        <p:spPr>
          <a:xfrm>
            <a:off x="7469842" y="3378773"/>
            <a:ext cx="3222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Recovery Keys larger than 15</a:t>
            </a:r>
            <a:endParaRPr lang="zh-CN" altLang="en-US" b="1" dirty="0"/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BCC647BD-24F5-4D25-B83C-F7A12F73D018}"/>
              </a:ext>
            </a:extLst>
          </p:cNvPr>
          <p:cNvCxnSpPr>
            <a:cxnSpLocks/>
            <a:stCxn id="8" idx="3"/>
            <a:endCxn id="25" idx="1"/>
          </p:cNvCxnSpPr>
          <p:nvPr/>
        </p:nvCxnSpPr>
        <p:spPr>
          <a:xfrm>
            <a:off x="5946989" y="4662775"/>
            <a:ext cx="4483798" cy="174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7793F5CE-D978-47F5-8D58-C226285B52B5}"/>
              </a:ext>
            </a:extLst>
          </p:cNvPr>
          <p:cNvSpPr txBox="1"/>
          <p:nvPr/>
        </p:nvSpPr>
        <p:spPr>
          <a:xfrm>
            <a:off x="7348521" y="4934031"/>
            <a:ext cx="29835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Counter&gt;=15 &amp;&amp; Total-counter&lt;15</a:t>
            </a:r>
            <a:endParaRPr lang="zh-CN" altLang="en-US" sz="1400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301CD93E-668D-4D4F-840E-2916F2F197E0}"/>
              </a:ext>
            </a:extLst>
          </p:cNvPr>
          <p:cNvSpPr txBox="1"/>
          <p:nvPr/>
        </p:nvSpPr>
        <p:spPr>
          <a:xfrm>
            <a:off x="10430787" y="449556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432909CF-9756-4E33-BAE4-5388D3716749}"/>
              </a:ext>
            </a:extLst>
          </p:cNvPr>
          <p:cNvCxnSpPr>
            <a:cxnSpLocks/>
            <a:stCxn id="13" idx="3"/>
            <a:endCxn id="27" idx="1"/>
          </p:cNvCxnSpPr>
          <p:nvPr/>
        </p:nvCxnSpPr>
        <p:spPr>
          <a:xfrm>
            <a:off x="5946989" y="5226521"/>
            <a:ext cx="4482951" cy="60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95983DDD-9779-4268-B379-D84F99BA1C43}"/>
              </a:ext>
            </a:extLst>
          </p:cNvPr>
          <p:cNvSpPr txBox="1"/>
          <p:nvPr/>
        </p:nvSpPr>
        <p:spPr>
          <a:xfrm>
            <a:off x="10429940" y="50479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61C965F2-574F-497A-99E8-17074791E95E}"/>
              </a:ext>
            </a:extLst>
          </p:cNvPr>
          <p:cNvSpPr txBox="1"/>
          <p:nvPr/>
        </p:nvSpPr>
        <p:spPr>
          <a:xfrm>
            <a:off x="10429940" y="558523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05DFED8C-0DE2-48F7-86F3-CBCFACB90F75}"/>
              </a:ext>
            </a:extLst>
          </p:cNvPr>
          <p:cNvSpPr txBox="1"/>
          <p:nvPr/>
        </p:nvSpPr>
        <p:spPr>
          <a:xfrm>
            <a:off x="10429940" y="612406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85BA3A4E-0EEF-4702-BF2F-29C6F3BD5B49}"/>
              </a:ext>
            </a:extLst>
          </p:cNvPr>
          <p:cNvCxnSpPr>
            <a:cxnSpLocks/>
            <a:stCxn id="14" idx="3"/>
            <a:endCxn id="28" idx="1"/>
          </p:cNvCxnSpPr>
          <p:nvPr/>
        </p:nvCxnSpPr>
        <p:spPr>
          <a:xfrm flipV="1">
            <a:off x="5946989" y="5769900"/>
            <a:ext cx="4482951" cy="112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BD441583-0CF3-4A1E-A60E-A842C64837DB}"/>
              </a:ext>
            </a:extLst>
          </p:cNvPr>
          <p:cNvCxnSpPr>
            <a:cxnSpLocks/>
            <a:stCxn id="15" idx="3"/>
            <a:endCxn id="29" idx="1"/>
          </p:cNvCxnSpPr>
          <p:nvPr/>
        </p:nvCxnSpPr>
        <p:spPr>
          <a:xfrm>
            <a:off x="5946989" y="6308727"/>
            <a:ext cx="448295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6D2F1C37-A9B3-4544-8CD7-47542E32D14E}"/>
              </a:ext>
            </a:extLst>
          </p:cNvPr>
          <p:cNvSpPr txBox="1"/>
          <p:nvPr/>
        </p:nvSpPr>
        <p:spPr>
          <a:xfrm>
            <a:off x="7348521" y="4370419"/>
            <a:ext cx="29835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Counter&lt;15 &amp;&amp; Total-counter&gt;=15</a:t>
            </a:r>
            <a:endParaRPr lang="zh-CN" altLang="en-US" sz="1400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7ED7D736-11CB-455F-957E-3FB74A8FCFE3}"/>
              </a:ext>
            </a:extLst>
          </p:cNvPr>
          <p:cNvSpPr txBox="1"/>
          <p:nvPr/>
        </p:nvSpPr>
        <p:spPr>
          <a:xfrm>
            <a:off x="7348521" y="6023700"/>
            <a:ext cx="29835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Counter&gt;=15 &amp;&amp; Total-counter&lt;15</a:t>
            </a:r>
            <a:endParaRPr lang="zh-CN" altLang="en-US" sz="1400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72A1F5B8-0084-4BB3-A75F-572EA3E37378}"/>
              </a:ext>
            </a:extLst>
          </p:cNvPr>
          <p:cNvSpPr txBox="1"/>
          <p:nvPr/>
        </p:nvSpPr>
        <p:spPr>
          <a:xfrm>
            <a:off x="7348521" y="5495608"/>
            <a:ext cx="29835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Counter&lt;15 &amp;&amp; Total-counter&gt;=15</a:t>
            </a:r>
            <a:endParaRPr lang="zh-CN" altLang="en-US" sz="1400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42247E1D-D3F9-4522-95DB-8CB740D12C2C}"/>
              </a:ext>
            </a:extLst>
          </p:cNvPr>
          <p:cNvSpPr txBox="1"/>
          <p:nvPr/>
        </p:nvSpPr>
        <p:spPr>
          <a:xfrm>
            <a:off x="3964718" y="3376481"/>
            <a:ext cx="2775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Counter (</a:t>
            </a:r>
            <a:r>
              <a:rPr lang="en-US" altLang="zh-CN" b="1" dirty="0" err="1"/>
              <a:t>i,j</a:t>
            </a:r>
            <a:r>
              <a:rPr lang="en-US" altLang="zh-CN" b="1" dirty="0"/>
              <a:t>) at all levels</a:t>
            </a:r>
            <a:endParaRPr lang="zh-CN" altLang="en-US" b="1" dirty="0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BA92ADAE-D0E2-4CED-A3C6-A5D7D875F633}"/>
              </a:ext>
            </a:extLst>
          </p:cNvPr>
          <p:cNvSpPr/>
          <p:nvPr/>
        </p:nvSpPr>
        <p:spPr>
          <a:xfrm>
            <a:off x="4350798" y="6151072"/>
            <a:ext cx="667732" cy="41006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43538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3AAFCC-5A4E-447B-A039-F8689536C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Large Flow Extraction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96A662D-579B-4D4D-9AE0-6524B0ACB0E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Key idea: examine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altLang="zh-CN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j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k</m:t>
                        </m:r>
                      </m:e>
                    </m:d>
                  </m:oMath>
                </a14:m>
                <a:r>
                  <a:rPr lang="en-US" altLang="zh-CN" dirty="0"/>
                  <a:t> and its difference from </a:t>
                </a:r>
                <a:r>
                  <a:rPr lang="en-US" altLang="zh-CN" dirty="0">
                    <a:solidFill>
                      <a:srgbClr val="0070C0"/>
                    </a:solidFill>
                  </a:rPr>
                  <a:t>p[k], </a:t>
                </a:r>
                <a:r>
                  <a:rPr lang="en-US" altLang="zh-CN" dirty="0"/>
                  <a:t>then</a:t>
                </a:r>
              </a:p>
              <a:p>
                <a:r>
                  <a:rPr lang="en-US" altLang="zh-CN" dirty="0"/>
                  <a:t>Step 1: Compute</a:t>
                </a:r>
                <a:r>
                  <a:rPr lang="en-US" altLang="zh-CN" dirty="0">
                    <a:solidFill>
                      <a:srgbClr val="0070C0"/>
                    </a:solidFill>
                  </a:rPr>
                  <a:t> </a:t>
                </a:r>
                <a:r>
                  <a:rPr lang="en-US" altLang="zh-CN" dirty="0"/>
                  <a:t>probability that </a:t>
                </a:r>
                <a:r>
                  <a:rPr lang="en-US" altLang="zh-CN" dirty="0">
                    <a:solidFill>
                      <a:srgbClr val="0070C0"/>
                    </a:solidFill>
                  </a:rPr>
                  <a:t>k</a:t>
                </a:r>
                <a:r>
                  <a:rPr lang="en-US" altLang="zh-CN" dirty="0"/>
                  <a:t>-</a:t>
                </a:r>
                <a:r>
                  <a:rPr lang="en-US" altLang="zh-CN" dirty="0" err="1"/>
                  <a:t>th</a:t>
                </a:r>
                <a:r>
                  <a:rPr lang="en-US" altLang="zh-CN" dirty="0"/>
                  <a:t> bit is 1</a:t>
                </a:r>
              </a:p>
              <a:p>
                <a:r>
                  <a:rPr lang="en-US" altLang="zh-CN" dirty="0"/>
                  <a:t>Step 2: Determine </a:t>
                </a:r>
                <a:r>
                  <a:rPr lang="en-US" altLang="zh-CN" dirty="0">
                    <a:solidFill>
                      <a:srgbClr val="0070C0"/>
                    </a:solidFill>
                  </a:rPr>
                  <a:t>k</a:t>
                </a:r>
                <a:r>
                  <a:rPr lang="en-US" altLang="zh-CN" dirty="0"/>
                  <a:t>-</a:t>
                </a:r>
                <a:r>
                  <a:rPr lang="en-US" altLang="zh-CN" dirty="0" err="1"/>
                  <a:t>th</a:t>
                </a:r>
                <a:r>
                  <a:rPr lang="en-US" altLang="zh-CN" dirty="0"/>
                  <a:t> bit of a large flow (assuming it exists)</a:t>
                </a:r>
              </a:p>
              <a:p>
                <a:r>
                  <a:rPr lang="en-US" altLang="zh-CN" dirty="0"/>
                  <a:t>Step 3: Estimate frequency</a:t>
                </a:r>
              </a:p>
              <a:p>
                <a:r>
                  <a:rPr lang="en-US" altLang="zh-CN" dirty="0"/>
                  <a:t>Step 4: Associate its error probability</a:t>
                </a:r>
              </a:p>
              <a:p>
                <a:r>
                  <a:rPr lang="en-US" altLang="zh-CN" dirty="0"/>
                  <a:t>Step 5: Verify constructed large flows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96A662D-579B-4D4D-9AE0-6524B0ACB0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44" t="-16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D19265A-D2E6-4B32-87DD-FB857D75E6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57484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C35667-3A0A-4A5E-9D90-C754DC8FE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Large Flow Extraction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560C52-C611-47A9-82DD-7EC4FD261A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675639"/>
          </a:xfrm>
        </p:spPr>
        <p:txBody>
          <a:bodyPr/>
          <a:lstStyle/>
          <a:p>
            <a:r>
              <a:rPr lang="en-US" altLang="zh-CN" dirty="0"/>
              <a:t>Example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6B369F2-DE5F-4A9F-9E2F-6EE549D868C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4959320-7E5B-4FF2-A0CD-CF34E97FD7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049" y="2661920"/>
            <a:ext cx="10079902" cy="3032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42612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84E22B-55AD-496D-A96F-1977BCB95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Guarantee Correctness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70032F-6D09-4B57-8BA2-89C5A64B60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543559"/>
          </a:xfrm>
        </p:spPr>
        <p:txBody>
          <a:bodyPr/>
          <a:lstStyle/>
          <a:p>
            <a:r>
              <a:rPr lang="en-US" altLang="zh-CN" sz="2400" b="1" u="sng" dirty="0">
                <a:solidFill>
                  <a:srgbClr val="0070C0"/>
                </a:solidFill>
              </a:rPr>
              <a:t>Lemma</a:t>
            </a:r>
            <a:r>
              <a:rPr lang="en-US" altLang="zh-CN" sz="2400" dirty="0"/>
              <a:t>: For each bucket, flows exceeding half of total must be extracted</a:t>
            </a:r>
            <a:endParaRPr lang="zh-CN" altLang="en-US" sz="24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9642CF9-D491-446D-BDDB-ACBAF82106B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99F8A5C-4624-4421-8CF2-9FBB742A13A6}"/>
              </a:ext>
            </a:extLst>
          </p:cNvPr>
          <p:cNvSpPr/>
          <p:nvPr/>
        </p:nvSpPr>
        <p:spPr>
          <a:xfrm>
            <a:off x="4391438" y="2823039"/>
            <a:ext cx="667732" cy="41006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30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CFD257B-B4B6-4D72-87E0-D0D972B79F87}"/>
              </a:ext>
            </a:extLst>
          </p:cNvPr>
          <p:cNvSpPr txBox="1"/>
          <p:nvPr/>
        </p:nvSpPr>
        <p:spPr>
          <a:xfrm>
            <a:off x="5059170" y="2823039"/>
            <a:ext cx="2236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Level 0: total counts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ACE6630-07A7-4E88-BF52-89D0FEF669D1}"/>
              </a:ext>
            </a:extLst>
          </p:cNvPr>
          <p:cNvSpPr/>
          <p:nvPr/>
        </p:nvSpPr>
        <p:spPr>
          <a:xfrm>
            <a:off x="4391438" y="3371364"/>
            <a:ext cx="667732" cy="41006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09C4BCA-0EA2-4439-A895-C9748342E1B1}"/>
              </a:ext>
            </a:extLst>
          </p:cNvPr>
          <p:cNvSpPr txBox="1"/>
          <p:nvPr/>
        </p:nvSpPr>
        <p:spPr>
          <a:xfrm>
            <a:off x="5059170" y="3371364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Level 1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51E1B08-29F0-4F03-93DF-EF6CD4AB35D4}"/>
              </a:ext>
            </a:extLst>
          </p:cNvPr>
          <p:cNvSpPr txBox="1"/>
          <p:nvPr/>
        </p:nvSpPr>
        <p:spPr>
          <a:xfrm>
            <a:off x="1200501" y="3266433"/>
            <a:ext cx="1879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Key 0</a:t>
            </a:r>
            <a:r>
              <a:rPr lang="en-US" altLang="zh-CN" dirty="0">
                <a:solidFill>
                  <a:srgbClr val="FF0000"/>
                </a:solidFill>
              </a:rPr>
              <a:t>1</a:t>
            </a:r>
            <a:r>
              <a:rPr lang="en-US" altLang="zh-CN" dirty="0"/>
              <a:t>0</a:t>
            </a:r>
            <a:r>
              <a:rPr lang="en-US" altLang="zh-CN" dirty="0">
                <a:solidFill>
                  <a:srgbClr val="FF0000"/>
                </a:solidFill>
              </a:rPr>
              <a:t>1</a:t>
            </a:r>
            <a:r>
              <a:rPr lang="en-US" altLang="zh-CN" dirty="0"/>
              <a:t>: size 20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39FFA11-F12E-4964-9359-979B1DC62244}"/>
              </a:ext>
            </a:extLst>
          </p:cNvPr>
          <p:cNvSpPr txBox="1"/>
          <p:nvPr/>
        </p:nvSpPr>
        <p:spPr>
          <a:xfrm>
            <a:off x="1200501" y="4415163"/>
            <a:ext cx="1879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Key 000</a:t>
            </a:r>
            <a:r>
              <a:rPr lang="en-US" altLang="zh-CN" dirty="0">
                <a:solidFill>
                  <a:srgbClr val="FF0000"/>
                </a:solidFill>
              </a:rPr>
              <a:t>1</a:t>
            </a:r>
            <a:r>
              <a:rPr lang="en-US" altLang="zh-CN" dirty="0"/>
              <a:t>: size 10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C85ADA35-50C4-4BC5-A8A9-637D053FDE6F}"/>
              </a:ext>
            </a:extLst>
          </p:cNvPr>
          <p:cNvSpPr/>
          <p:nvPr/>
        </p:nvSpPr>
        <p:spPr>
          <a:xfrm>
            <a:off x="4391438" y="3914743"/>
            <a:ext cx="667732" cy="41006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20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4872249-E0F0-4FC7-B897-47237E26ADBC}"/>
              </a:ext>
            </a:extLst>
          </p:cNvPr>
          <p:cNvSpPr/>
          <p:nvPr/>
        </p:nvSpPr>
        <p:spPr>
          <a:xfrm>
            <a:off x="4391438" y="4458122"/>
            <a:ext cx="667732" cy="41006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03910FAF-9990-4A82-B0E4-3FA03AC0C3C9}"/>
              </a:ext>
            </a:extLst>
          </p:cNvPr>
          <p:cNvSpPr/>
          <p:nvPr/>
        </p:nvSpPr>
        <p:spPr>
          <a:xfrm>
            <a:off x="4391438" y="5001501"/>
            <a:ext cx="667732" cy="41006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30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70B8AD85-7D9F-4CB2-9CF6-6EB2AB0C2985}"/>
              </a:ext>
            </a:extLst>
          </p:cNvPr>
          <p:cNvSpPr txBox="1"/>
          <p:nvPr/>
        </p:nvSpPr>
        <p:spPr>
          <a:xfrm>
            <a:off x="5059170" y="3935110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Level 2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4178975-EF5E-4A66-B3A4-E15D1B4C9989}"/>
              </a:ext>
            </a:extLst>
          </p:cNvPr>
          <p:cNvSpPr txBox="1"/>
          <p:nvPr/>
        </p:nvSpPr>
        <p:spPr>
          <a:xfrm>
            <a:off x="5059170" y="4489717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Level 3</a:t>
            </a:r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16F95F56-9174-4A2B-B765-4BDC64438215}"/>
              </a:ext>
            </a:extLst>
          </p:cNvPr>
          <p:cNvSpPr txBox="1"/>
          <p:nvPr/>
        </p:nvSpPr>
        <p:spPr>
          <a:xfrm>
            <a:off x="5059170" y="5017316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Level 4</a:t>
            </a:r>
            <a:endParaRPr lang="zh-CN" altLang="en-US" dirty="0"/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B89C38BD-D03F-4241-99BB-5DE7F113C5EB}"/>
              </a:ext>
            </a:extLst>
          </p:cNvPr>
          <p:cNvCxnSpPr>
            <a:stCxn id="11" idx="3"/>
            <a:endCxn id="7" idx="1"/>
          </p:cNvCxnSpPr>
          <p:nvPr/>
        </p:nvCxnSpPr>
        <p:spPr>
          <a:xfrm flipV="1">
            <a:off x="3079542" y="3028072"/>
            <a:ext cx="1311896" cy="4230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42086678-D30F-48E6-8E5F-C885B7AF148A}"/>
              </a:ext>
            </a:extLst>
          </p:cNvPr>
          <p:cNvCxnSpPr>
            <a:cxnSpLocks/>
            <a:stCxn id="11" idx="3"/>
            <a:endCxn id="13" idx="1"/>
          </p:cNvCxnSpPr>
          <p:nvPr/>
        </p:nvCxnSpPr>
        <p:spPr>
          <a:xfrm>
            <a:off x="3079542" y="3451099"/>
            <a:ext cx="1311896" cy="6686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13717B5F-1E65-43B3-BF46-0327461171AD}"/>
              </a:ext>
            </a:extLst>
          </p:cNvPr>
          <p:cNvCxnSpPr>
            <a:cxnSpLocks/>
            <a:stCxn id="11" idx="3"/>
            <a:endCxn id="15" idx="1"/>
          </p:cNvCxnSpPr>
          <p:nvPr/>
        </p:nvCxnSpPr>
        <p:spPr>
          <a:xfrm>
            <a:off x="3079542" y="3451099"/>
            <a:ext cx="1311896" cy="17554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4226C9E9-6C6D-4CD8-879D-B8E5F0D97E63}"/>
              </a:ext>
            </a:extLst>
          </p:cNvPr>
          <p:cNvCxnSpPr>
            <a:cxnSpLocks/>
            <a:stCxn id="12" idx="3"/>
            <a:endCxn id="7" idx="1"/>
          </p:cNvCxnSpPr>
          <p:nvPr/>
        </p:nvCxnSpPr>
        <p:spPr>
          <a:xfrm flipV="1">
            <a:off x="3079542" y="3028072"/>
            <a:ext cx="1311896" cy="15717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28547CBB-A34D-4573-9D04-329EA0751CAC}"/>
              </a:ext>
            </a:extLst>
          </p:cNvPr>
          <p:cNvCxnSpPr>
            <a:cxnSpLocks/>
            <a:stCxn id="12" idx="3"/>
            <a:endCxn id="15" idx="1"/>
          </p:cNvCxnSpPr>
          <p:nvPr/>
        </p:nvCxnSpPr>
        <p:spPr>
          <a:xfrm>
            <a:off x="3079542" y="4599829"/>
            <a:ext cx="1311896" cy="6067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60DA2B8D-0739-4BF1-BF44-3B589AB98BDA}"/>
              </a:ext>
            </a:extLst>
          </p:cNvPr>
          <p:cNvSpPr txBox="1"/>
          <p:nvPr/>
        </p:nvSpPr>
        <p:spPr>
          <a:xfrm>
            <a:off x="1200501" y="2269736"/>
            <a:ext cx="95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Update</a:t>
            </a:r>
            <a:endParaRPr lang="zh-CN" altLang="en-US" b="1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8233E20C-71AA-4E9A-A998-FBE2FC5676F0}"/>
              </a:ext>
            </a:extLst>
          </p:cNvPr>
          <p:cNvSpPr txBox="1"/>
          <p:nvPr/>
        </p:nvSpPr>
        <p:spPr>
          <a:xfrm>
            <a:off x="7510482" y="2272028"/>
            <a:ext cx="3222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Recovery Keys larger than 15</a:t>
            </a:r>
            <a:endParaRPr lang="zh-CN" altLang="en-US" b="1" dirty="0"/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2CECB3D1-4BDB-4A62-9AEE-78BCF8A45213}"/>
              </a:ext>
            </a:extLst>
          </p:cNvPr>
          <p:cNvCxnSpPr>
            <a:cxnSpLocks/>
            <a:stCxn id="10" idx="3"/>
            <a:endCxn id="28" idx="1"/>
          </p:cNvCxnSpPr>
          <p:nvPr/>
        </p:nvCxnSpPr>
        <p:spPr>
          <a:xfrm>
            <a:off x="5987629" y="3556030"/>
            <a:ext cx="4483798" cy="174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F83FC062-9A6A-4D14-BF50-DB5043D3EB3C}"/>
              </a:ext>
            </a:extLst>
          </p:cNvPr>
          <p:cNvSpPr txBox="1"/>
          <p:nvPr/>
        </p:nvSpPr>
        <p:spPr>
          <a:xfrm>
            <a:off x="7389161" y="3827286"/>
            <a:ext cx="29835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Counter&gt;=15 &amp;&amp; Total-counter&lt;15</a:t>
            </a:r>
            <a:endParaRPr lang="zh-CN" altLang="en-US" sz="1400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6413E62F-67CD-45EC-A353-41EA408592AD}"/>
              </a:ext>
            </a:extLst>
          </p:cNvPr>
          <p:cNvSpPr txBox="1"/>
          <p:nvPr/>
        </p:nvSpPr>
        <p:spPr>
          <a:xfrm>
            <a:off x="10471427" y="338882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10329FD0-6276-43C9-8970-82BD1D3B3D53}"/>
              </a:ext>
            </a:extLst>
          </p:cNvPr>
          <p:cNvCxnSpPr>
            <a:cxnSpLocks/>
            <a:stCxn id="16" idx="3"/>
            <a:endCxn id="30" idx="1"/>
          </p:cNvCxnSpPr>
          <p:nvPr/>
        </p:nvCxnSpPr>
        <p:spPr>
          <a:xfrm>
            <a:off x="5987629" y="4119776"/>
            <a:ext cx="4482951" cy="60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D6EA524F-4C75-411C-9B43-FFECE669437C}"/>
              </a:ext>
            </a:extLst>
          </p:cNvPr>
          <p:cNvSpPr txBox="1"/>
          <p:nvPr/>
        </p:nvSpPr>
        <p:spPr>
          <a:xfrm>
            <a:off x="10470580" y="394115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9E25C12D-B16C-4E67-85D4-DE3E309256A6}"/>
              </a:ext>
            </a:extLst>
          </p:cNvPr>
          <p:cNvSpPr txBox="1"/>
          <p:nvPr/>
        </p:nvSpPr>
        <p:spPr>
          <a:xfrm>
            <a:off x="10470580" y="447848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6220DA31-3900-49EB-B64E-D86CE6A01DDE}"/>
              </a:ext>
            </a:extLst>
          </p:cNvPr>
          <p:cNvSpPr txBox="1"/>
          <p:nvPr/>
        </p:nvSpPr>
        <p:spPr>
          <a:xfrm>
            <a:off x="10470580" y="501731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1A795EDE-D093-45F3-8616-14E83E3BD416}"/>
              </a:ext>
            </a:extLst>
          </p:cNvPr>
          <p:cNvCxnSpPr>
            <a:cxnSpLocks/>
            <a:stCxn id="17" idx="3"/>
            <a:endCxn id="31" idx="1"/>
          </p:cNvCxnSpPr>
          <p:nvPr/>
        </p:nvCxnSpPr>
        <p:spPr>
          <a:xfrm flipV="1">
            <a:off x="5987629" y="4663155"/>
            <a:ext cx="4482951" cy="112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6C9E3D21-9108-442B-97FE-86CB71E07A00}"/>
              </a:ext>
            </a:extLst>
          </p:cNvPr>
          <p:cNvCxnSpPr>
            <a:cxnSpLocks/>
            <a:stCxn id="18" idx="3"/>
            <a:endCxn id="32" idx="1"/>
          </p:cNvCxnSpPr>
          <p:nvPr/>
        </p:nvCxnSpPr>
        <p:spPr>
          <a:xfrm>
            <a:off x="5987629" y="5201982"/>
            <a:ext cx="448295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A621FAA8-30B2-4D6F-B4F2-86F11B5BCFA6}"/>
              </a:ext>
            </a:extLst>
          </p:cNvPr>
          <p:cNvSpPr txBox="1"/>
          <p:nvPr/>
        </p:nvSpPr>
        <p:spPr>
          <a:xfrm>
            <a:off x="7389161" y="3263674"/>
            <a:ext cx="29835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Counter&lt;15 &amp;&amp; Total-counter&gt;=15</a:t>
            </a:r>
            <a:endParaRPr lang="zh-CN" altLang="en-US" sz="1400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CB070733-9902-4692-A888-4AE5663BD741}"/>
              </a:ext>
            </a:extLst>
          </p:cNvPr>
          <p:cNvSpPr txBox="1"/>
          <p:nvPr/>
        </p:nvSpPr>
        <p:spPr>
          <a:xfrm>
            <a:off x="7389161" y="4916955"/>
            <a:ext cx="29835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Counter&gt;=15 &amp;&amp; Total-counter&lt;15</a:t>
            </a:r>
            <a:endParaRPr lang="zh-CN" altLang="en-US" sz="1400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3415B1AD-4EDB-44CD-9D7C-96111F46B69E}"/>
              </a:ext>
            </a:extLst>
          </p:cNvPr>
          <p:cNvSpPr txBox="1"/>
          <p:nvPr/>
        </p:nvSpPr>
        <p:spPr>
          <a:xfrm>
            <a:off x="7389161" y="4388863"/>
            <a:ext cx="29835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Counter&lt;15 &amp;&amp; Total-counter&gt;=15</a:t>
            </a:r>
            <a:endParaRPr lang="zh-CN" altLang="en-US" sz="1400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F15C0CDA-280C-4C03-8D65-DDAF9FFA44EB}"/>
              </a:ext>
            </a:extLst>
          </p:cNvPr>
          <p:cNvSpPr txBox="1"/>
          <p:nvPr/>
        </p:nvSpPr>
        <p:spPr>
          <a:xfrm>
            <a:off x="4005358" y="2269736"/>
            <a:ext cx="2775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Counter (</a:t>
            </a:r>
            <a:r>
              <a:rPr lang="en-US" altLang="zh-CN" b="1" dirty="0" err="1"/>
              <a:t>i,j</a:t>
            </a:r>
            <a:r>
              <a:rPr lang="en-US" altLang="zh-CN" b="1" dirty="0"/>
              <a:t>) at all levels</a:t>
            </a:r>
            <a:endParaRPr lang="zh-CN" altLang="en-US" b="1" dirty="0"/>
          </a:p>
        </p:txBody>
      </p:sp>
      <p:sp>
        <p:nvSpPr>
          <p:cNvPr id="39" name="内容占位符 2">
            <a:extLst>
              <a:ext uri="{FF2B5EF4-FFF2-40B4-BE49-F238E27FC236}">
                <a16:creationId xmlns:a16="http://schemas.microsoft.com/office/drawing/2014/main" id="{240BDE57-98AB-49FF-9F96-024D8A603EC8}"/>
              </a:ext>
            </a:extLst>
          </p:cNvPr>
          <p:cNvSpPr txBox="1">
            <a:spLocks/>
          </p:cNvSpPr>
          <p:nvPr/>
        </p:nvSpPr>
        <p:spPr bwMode="auto">
          <a:xfrm>
            <a:off x="609600" y="5645173"/>
            <a:ext cx="10972800" cy="5435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zh-CN" sz="2400" b="1" u="sng" kern="0" dirty="0">
                <a:solidFill>
                  <a:srgbClr val="0070C0"/>
                </a:solidFill>
              </a:rPr>
              <a:t>Theorem</a:t>
            </a:r>
            <a:r>
              <a:rPr lang="en-US" altLang="zh-CN" sz="2400" kern="0" dirty="0"/>
              <a:t>: w is sketch width, flows exceeding </a:t>
            </a:r>
            <a:r>
              <a:rPr lang="en-US" altLang="zh-CN" sz="2400" kern="0" dirty="0">
                <a:solidFill>
                  <a:srgbClr val="0070C0"/>
                </a:solidFill>
              </a:rPr>
              <a:t>1/w</a:t>
            </a:r>
            <a:r>
              <a:rPr lang="en-US" altLang="zh-CN" sz="2400" kern="0" dirty="0"/>
              <a:t> of total must be extracted</a:t>
            </a:r>
          </a:p>
          <a:p>
            <a:pPr lvl="1"/>
            <a:r>
              <a:rPr lang="en-US" altLang="zh-CN" sz="2000" dirty="0"/>
              <a:t>Empirical results: fl</a:t>
            </a:r>
            <a:r>
              <a:rPr lang="en-US" altLang="zh-CN" sz="2000" kern="0" dirty="0"/>
              <a:t>ows smaller than </a:t>
            </a:r>
            <a:r>
              <a:rPr lang="en-US" altLang="zh-CN" sz="2000" kern="0" dirty="0">
                <a:solidFill>
                  <a:srgbClr val="0070C0"/>
                </a:solidFill>
              </a:rPr>
              <a:t>1/w </a:t>
            </a:r>
            <a:r>
              <a:rPr lang="en-US" altLang="zh-CN" sz="2000" kern="0" dirty="0"/>
              <a:t>are also extracted with high probability</a:t>
            </a:r>
          </a:p>
          <a:p>
            <a:pPr lvl="1"/>
            <a:r>
              <a:rPr lang="en-US" altLang="zh-CN" sz="2000" kern="0" dirty="0"/>
              <a:t>E.g., </a:t>
            </a:r>
            <a:r>
              <a:rPr lang="en-US" altLang="zh-CN" sz="2000" kern="0" dirty="0">
                <a:solidFill>
                  <a:srgbClr val="0070C0"/>
                </a:solidFill>
              </a:rPr>
              <a:t>&gt;99% </a:t>
            </a:r>
            <a:r>
              <a:rPr lang="en-US" altLang="zh-CN" sz="2000" kern="0" dirty="0"/>
              <a:t>flows exceeding </a:t>
            </a:r>
            <a:r>
              <a:rPr lang="en-US" altLang="zh-CN" sz="2000" kern="0" dirty="0">
                <a:solidFill>
                  <a:srgbClr val="0070C0"/>
                </a:solidFill>
              </a:rPr>
              <a:t>1/2w</a:t>
            </a:r>
            <a:r>
              <a:rPr lang="en-US" altLang="zh-CN" sz="2000" kern="0" dirty="0"/>
              <a:t> are extracted</a:t>
            </a:r>
            <a:endParaRPr lang="zh-CN" altLang="en-US" sz="2000" kern="0" dirty="0"/>
          </a:p>
        </p:txBody>
      </p:sp>
    </p:spTree>
    <p:extLst>
      <p:ext uri="{BB962C8B-B14F-4D97-AF65-F5344CB8AC3E}">
        <p14:creationId xmlns:p14="http://schemas.microsoft.com/office/powerpoint/2010/main" val="228627069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2C66D9-45CB-4B9E-84B2-0ED93B5C7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Supported Network Queries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EE44DB-D1A3-49D4-B223-A2D0CF37FE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Per-flow byte count</a:t>
            </a:r>
          </a:p>
          <a:p>
            <a:r>
              <a:rPr lang="en-US" altLang="zh-CN" dirty="0"/>
              <a:t>Heavy hitter detection</a:t>
            </a:r>
          </a:p>
          <a:p>
            <a:r>
              <a:rPr lang="en-US" altLang="zh-CN" dirty="0"/>
              <a:t>Heavy changer detection</a:t>
            </a:r>
          </a:p>
          <a:p>
            <a:r>
              <a:rPr lang="en-US" altLang="zh-CN" dirty="0"/>
              <a:t>Cardinality estimation</a:t>
            </a:r>
          </a:p>
          <a:p>
            <a:r>
              <a:rPr lang="en-US" altLang="zh-CN" dirty="0"/>
              <a:t>Flow size distribution estimation</a:t>
            </a:r>
          </a:p>
          <a:p>
            <a:r>
              <a:rPr lang="en-US" altLang="zh-CN" dirty="0"/>
              <a:t>Entropy estimation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9605C57-C7F8-491D-AEE8-FE1B6297E63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30036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5A1ECE-8783-4D60-856A-4CE9C758B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Extended Query Model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BF07EB-DF1C-4FBC-AB82-F2CC865A59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Allow query for arbitrary </a:t>
            </a:r>
            <a:r>
              <a:rPr lang="en-US" altLang="zh-CN" dirty="0" err="1"/>
              <a:t>flowkeys</a:t>
            </a:r>
            <a:endParaRPr lang="en-US" altLang="zh-CN" dirty="0"/>
          </a:p>
          <a:p>
            <a:pPr lvl="1"/>
            <a:r>
              <a:rPr lang="en-US" altLang="zh-CN" dirty="0"/>
              <a:t>Only use corresponding levels</a:t>
            </a:r>
          </a:p>
          <a:p>
            <a:endParaRPr lang="en-US" altLang="zh-CN" dirty="0"/>
          </a:p>
          <a:p>
            <a:r>
              <a:rPr lang="en-US" altLang="zh-CN" dirty="0"/>
              <a:t>Estimate actual query errors</a:t>
            </a:r>
          </a:p>
          <a:p>
            <a:pPr lvl="1"/>
            <a:r>
              <a:rPr lang="en-US" altLang="zh-CN" dirty="0"/>
              <a:t>Use attached errors for each large flow</a:t>
            </a:r>
          </a:p>
          <a:p>
            <a:pPr lvl="1"/>
            <a:r>
              <a:rPr lang="en-US" altLang="zh-CN" dirty="0"/>
              <a:t>Use Gaussian distributions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E418088-3B28-4E92-9EDF-29D495B6A7F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65837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942894-99D9-4EDD-A70F-C1FD98984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to Address User Burdens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950529-053E-49EA-BE16-1B4D608F34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/>
              <a:t>Need user-specified errors</a:t>
            </a:r>
          </a:p>
          <a:p>
            <a:pPr lvl="1"/>
            <a:r>
              <a:rPr lang="en-US" altLang="zh-CN" sz="2000" dirty="0"/>
              <a:t>Guarantee the correctness of model inference</a:t>
            </a:r>
          </a:p>
          <a:p>
            <a:r>
              <a:rPr lang="en-US" altLang="zh-CN" sz="2400" dirty="0"/>
              <a:t>Need query parameters</a:t>
            </a:r>
          </a:p>
          <a:p>
            <a:pPr lvl="1"/>
            <a:r>
              <a:rPr lang="en-US" altLang="zh-CN" sz="2000" dirty="0"/>
              <a:t>Robust to very small flows, no thresholds needed</a:t>
            </a:r>
          </a:p>
          <a:p>
            <a:r>
              <a:rPr lang="en-US" altLang="zh-CN" sz="2400" dirty="0"/>
              <a:t>Hard to compute configurations</a:t>
            </a:r>
          </a:p>
          <a:p>
            <a:pPr lvl="1"/>
            <a:r>
              <a:rPr lang="en-US" altLang="zh-CN" sz="2000" dirty="0"/>
              <a:t>Simple parameters computed based on memory budget or minimum requirement</a:t>
            </a:r>
          </a:p>
          <a:p>
            <a:pPr lvl="1"/>
            <a:r>
              <a:rPr lang="en-US" altLang="zh-CN" sz="2000" dirty="0"/>
              <a:t>Self-adaptive algorithm, no further configurations</a:t>
            </a:r>
          </a:p>
          <a:p>
            <a:r>
              <a:rPr lang="en-US" altLang="zh-CN" sz="2400" dirty="0"/>
              <a:t>One configuration for one </a:t>
            </a:r>
            <a:r>
              <a:rPr lang="en-US" altLang="zh-CN" sz="2400" dirty="0" err="1"/>
              <a:t>flowkey</a:t>
            </a:r>
            <a:r>
              <a:rPr lang="en-US" altLang="zh-CN" sz="2400" dirty="0"/>
              <a:t> definition</a:t>
            </a:r>
          </a:p>
          <a:p>
            <a:pPr lvl="1"/>
            <a:r>
              <a:rPr lang="en-US" altLang="zh-CN" sz="2000" dirty="0"/>
              <a:t>Extended query model supports </a:t>
            </a:r>
            <a:r>
              <a:rPr lang="en-US" altLang="zh-CN" sz="2000" dirty="0" err="1"/>
              <a:t>arbitrafy</a:t>
            </a:r>
            <a:r>
              <a:rPr lang="en-US" altLang="zh-CN" sz="2000" dirty="0"/>
              <a:t> </a:t>
            </a:r>
            <a:r>
              <a:rPr lang="en-US" altLang="zh-CN" sz="2000" dirty="0" err="1"/>
              <a:t>flowkeys</a:t>
            </a:r>
            <a:endParaRPr lang="en-US" altLang="zh-CN" sz="2000" dirty="0"/>
          </a:p>
          <a:p>
            <a:r>
              <a:rPr lang="en-US" altLang="zh-CN" sz="2400" dirty="0"/>
              <a:t>Fail to estimate actual errors</a:t>
            </a:r>
          </a:p>
          <a:p>
            <a:pPr lvl="1"/>
            <a:r>
              <a:rPr lang="en-US" altLang="zh-CN" sz="2000" dirty="0"/>
              <a:t>Extended query model attaches errors to query results</a:t>
            </a:r>
            <a:endParaRPr lang="zh-CN" altLang="en-US" sz="20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15A59EE-262F-4D83-AC7A-BC83645EC08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17574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E04C5A-610A-47BD-94BB-A9F62F22E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Implementation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964D0B-A214-4259-8C31-4D6225076B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Challenge: updating L levels is time consuming</a:t>
            </a:r>
          </a:p>
          <a:p>
            <a:r>
              <a:rPr lang="en-US" altLang="zh-CN" dirty="0"/>
              <a:t>Solution: parallel updating</a:t>
            </a:r>
          </a:p>
          <a:p>
            <a:pPr lvl="1"/>
            <a:r>
              <a:rPr lang="en-US" altLang="zh-CN" dirty="0">
                <a:solidFill>
                  <a:srgbClr val="0070C0"/>
                </a:solidFill>
              </a:rPr>
              <a:t>L</a:t>
            </a:r>
            <a:r>
              <a:rPr lang="en-US" altLang="zh-CN" dirty="0"/>
              <a:t> levels are </a:t>
            </a:r>
            <a:r>
              <a:rPr lang="en-US" altLang="zh-CN" dirty="0">
                <a:solidFill>
                  <a:srgbClr val="0070C0"/>
                </a:solidFill>
              </a:rPr>
              <a:t>independent</a:t>
            </a:r>
          </a:p>
          <a:p>
            <a:r>
              <a:rPr lang="en-US" altLang="zh-CN" dirty="0"/>
              <a:t>Software</a:t>
            </a:r>
          </a:p>
          <a:p>
            <a:pPr lvl="1"/>
            <a:r>
              <a:rPr lang="en-US" altLang="zh-CN" dirty="0"/>
              <a:t>Based on </a:t>
            </a:r>
            <a:r>
              <a:rPr lang="en-US" altLang="zh-CN" dirty="0" err="1"/>
              <a:t>OpenVSwitch</a:t>
            </a:r>
            <a:r>
              <a:rPr lang="en-US" altLang="zh-CN" dirty="0"/>
              <a:t> + DPDK</a:t>
            </a:r>
          </a:p>
          <a:p>
            <a:pPr lvl="1"/>
            <a:r>
              <a:rPr lang="en-US" altLang="zh-CN" dirty="0"/>
              <a:t>Parallelism with SIMD</a:t>
            </a:r>
          </a:p>
          <a:p>
            <a:r>
              <a:rPr lang="en-US" altLang="zh-CN" dirty="0"/>
              <a:t>Hardware</a:t>
            </a:r>
          </a:p>
          <a:p>
            <a:pPr lvl="1"/>
            <a:r>
              <a:rPr lang="en-US" altLang="zh-CN" dirty="0"/>
              <a:t>Based on P4 programmable switches</a:t>
            </a:r>
          </a:p>
          <a:p>
            <a:pPr lvl="1"/>
            <a:r>
              <a:rPr lang="en-US" altLang="zh-CN" dirty="0"/>
              <a:t>Parallelism with P4 pipeline stages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0D447BE-25CE-4F1D-A12D-D806A270D2F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95003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1D5ECD-BBA9-42AA-906A-237908B32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Resource Usage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11C0FB-82D4-4068-99D2-F76CA82B66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523239"/>
          </a:xfrm>
        </p:spPr>
        <p:txBody>
          <a:bodyPr/>
          <a:lstStyle/>
          <a:p>
            <a:r>
              <a:rPr lang="en-US" altLang="zh-CN" dirty="0"/>
              <a:t>Memory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8A25076-FE72-4889-AED4-E46AA308A42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81C1DB7-A000-4991-AD12-CEF3A1D39D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8480" y="1739900"/>
            <a:ext cx="7589520" cy="1881746"/>
          </a:xfrm>
          <a:prstGeom prst="rect">
            <a:avLst/>
          </a:prstGeom>
        </p:spPr>
      </p:pic>
      <p:sp>
        <p:nvSpPr>
          <p:cNvPr id="6" name="内容占位符 2">
            <a:extLst>
              <a:ext uri="{FF2B5EF4-FFF2-40B4-BE49-F238E27FC236}">
                <a16:creationId xmlns:a16="http://schemas.microsoft.com/office/drawing/2014/main" id="{8C756554-25DF-4EBA-86C6-E0500B19BC75}"/>
              </a:ext>
            </a:extLst>
          </p:cNvPr>
          <p:cNvSpPr txBox="1">
            <a:spLocks/>
          </p:cNvSpPr>
          <p:nvPr/>
        </p:nvSpPr>
        <p:spPr bwMode="auto">
          <a:xfrm>
            <a:off x="609600" y="3768964"/>
            <a:ext cx="10972800" cy="5232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zh-CN" kern="0" dirty="0"/>
              <a:t>CPU cycles</a:t>
            </a:r>
            <a:endParaRPr lang="zh-CN" altLang="en-US" kern="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215E527-A88F-4975-A5A7-01839D68B1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8999" y="4558095"/>
            <a:ext cx="7234121" cy="1842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69662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501604-6175-4E08-A7D0-F27A9A4A7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Performance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4C4D692-9118-49B1-B751-58616B653C5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73B3E14-8D3B-4B63-AA79-5BEBE65FDD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31540"/>
            <a:ext cx="12192000" cy="4329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686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D90AB6-CDEC-4EF6-9861-8069B95A1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User Burden 1: Errors as User Input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04C1C10-390B-4E46-A770-EA5708E003E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059CA6A-7843-4EDE-9537-37503B331A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974" y="2576759"/>
            <a:ext cx="2095682" cy="228619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C436AC0-9E44-4144-97CF-4CFA89AC96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5981" y="2246533"/>
            <a:ext cx="2020162" cy="2744634"/>
          </a:xfrm>
          <a:prstGeom prst="rect">
            <a:avLst/>
          </a:prstGeom>
        </p:spPr>
      </p:pic>
      <p:sp>
        <p:nvSpPr>
          <p:cNvPr id="10" name="TextBox 109">
            <a:extLst>
              <a:ext uri="{FF2B5EF4-FFF2-40B4-BE49-F238E27FC236}">
                <a16:creationId xmlns:a16="http://schemas.microsoft.com/office/drawing/2014/main" id="{96DA8CE8-3EA5-41D4-BBD0-ECF783D254AA}"/>
              </a:ext>
            </a:extLst>
          </p:cNvPr>
          <p:cNvSpPr txBox="1"/>
          <p:nvPr/>
        </p:nvSpPr>
        <p:spPr>
          <a:xfrm>
            <a:off x="701956" y="1846423"/>
            <a:ext cx="17657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rgbClr val="002060"/>
                </a:solidFill>
              </a:rPr>
              <a:t>Administrator</a:t>
            </a:r>
            <a:endParaRPr lang="en-US" sz="2000" dirty="0">
              <a:solidFill>
                <a:srgbClr val="002060"/>
              </a:solidFill>
            </a:endParaRPr>
          </a:p>
        </p:txBody>
      </p:sp>
      <p:sp>
        <p:nvSpPr>
          <p:cNvPr id="11" name="TextBox 109">
            <a:extLst>
              <a:ext uri="{FF2B5EF4-FFF2-40B4-BE49-F238E27FC236}">
                <a16:creationId xmlns:a16="http://schemas.microsoft.com/office/drawing/2014/main" id="{7F314B96-5B27-477C-BFC4-A9AEE43FE923}"/>
              </a:ext>
            </a:extLst>
          </p:cNvPr>
          <p:cNvSpPr txBox="1"/>
          <p:nvPr/>
        </p:nvSpPr>
        <p:spPr>
          <a:xfrm>
            <a:off x="9505511" y="1846423"/>
            <a:ext cx="284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002060"/>
                </a:solidFill>
              </a:rPr>
              <a:t>Sketch developer</a:t>
            </a:r>
            <a:endParaRPr lang="en-US" sz="2000" dirty="0">
              <a:solidFill>
                <a:srgbClr val="002060"/>
              </a:solidFill>
            </a:endParaRPr>
          </a:p>
        </p:txBody>
      </p:sp>
      <p:cxnSp>
        <p:nvCxnSpPr>
          <p:cNvPr id="14" name="Straight Arrow Connector 60">
            <a:extLst>
              <a:ext uri="{FF2B5EF4-FFF2-40B4-BE49-F238E27FC236}">
                <a16:creationId xmlns:a16="http://schemas.microsoft.com/office/drawing/2014/main" id="{0C892B33-8BAC-4673-8A06-4E032AF3661F}"/>
              </a:ext>
            </a:extLst>
          </p:cNvPr>
          <p:cNvCxnSpPr>
            <a:cxnSpLocks/>
          </p:cNvCxnSpPr>
          <p:nvPr/>
        </p:nvCxnSpPr>
        <p:spPr>
          <a:xfrm>
            <a:off x="2865120" y="3205480"/>
            <a:ext cx="67128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TextBox 109">
            <a:extLst>
              <a:ext uri="{FF2B5EF4-FFF2-40B4-BE49-F238E27FC236}">
                <a16:creationId xmlns:a16="http://schemas.microsoft.com/office/drawing/2014/main" id="{576905A8-D9A5-4212-ABAC-FE84B2E81864}"/>
              </a:ext>
            </a:extLst>
          </p:cNvPr>
          <p:cNvSpPr txBox="1"/>
          <p:nvPr/>
        </p:nvSpPr>
        <p:spPr>
          <a:xfrm>
            <a:off x="3912205" y="2675318"/>
            <a:ext cx="51295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Can I use sketch to monitor frequent items?</a:t>
            </a:r>
            <a:endParaRPr lang="en-US" sz="2000" dirty="0"/>
          </a:p>
        </p:txBody>
      </p:sp>
      <p:cxnSp>
        <p:nvCxnSpPr>
          <p:cNvPr id="18" name="Straight Arrow Connector 60">
            <a:extLst>
              <a:ext uri="{FF2B5EF4-FFF2-40B4-BE49-F238E27FC236}">
                <a16:creationId xmlns:a16="http://schemas.microsoft.com/office/drawing/2014/main" id="{0DFBE5D4-6F2B-44FC-9E84-0852CD8E18B0}"/>
              </a:ext>
            </a:extLst>
          </p:cNvPr>
          <p:cNvCxnSpPr>
            <a:cxnSpLocks/>
          </p:cNvCxnSpPr>
          <p:nvPr/>
        </p:nvCxnSpPr>
        <p:spPr>
          <a:xfrm flipH="1">
            <a:off x="2936240" y="3870960"/>
            <a:ext cx="664176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109">
                <a:extLst>
                  <a:ext uri="{FF2B5EF4-FFF2-40B4-BE49-F238E27FC236}">
                    <a16:creationId xmlns:a16="http://schemas.microsoft.com/office/drawing/2014/main" id="{14024D0A-4F5A-463C-BB2C-22BBC7E9CFC4}"/>
                  </a:ext>
                </a:extLst>
              </p:cNvPr>
              <p:cNvSpPr txBox="1"/>
              <p:nvPr/>
            </p:nvSpPr>
            <p:spPr>
              <a:xfrm>
                <a:off x="2777320" y="4117928"/>
                <a:ext cx="695960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dirty="0"/>
                  <a:t>Of course!</a:t>
                </a:r>
              </a:p>
              <a:p>
                <a:pPr algn="ctr"/>
                <a:r>
                  <a:rPr lang="en-US" sz="2000" dirty="0"/>
                  <a:t>Give me your expected bias </a:t>
                </a:r>
                <a14:m>
                  <m:oMath xmlns:m="http://schemas.openxmlformats.org/officeDocument/2006/math">
                    <m:r>
                      <a:rPr lang="en-US" altLang="zh-CN" sz="2000" i="1" kern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en-US" sz="2000" dirty="0"/>
                  <a:t>and failure probability </a:t>
                </a:r>
                <a14:m>
                  <m:oMath xmlns:m="http://schemas.openxmlformats.org/officeDocument/2006/math">
                    <m:r>
                      <a:rPr lang="en-US" altLang="zh-CN" sz="2000" i="1" kern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endParaRPr lang="en-US" altLang="zh-CN" sz="2000" kern="0" dirty="0"/>
              </a:p>
            </p:txBody>
          </p:sp>
        </mc:Choice>
        <mc:Fallback xmlns="">
          <p:sp>
            <p:nvSpPr>
              <p:cNvPr id="21" name="TextBox 109">
                <a:extLst>
                  <a:ext uri="{FF2B5EF4-FFF2-40B4-BE49-F238E27FC236}">
                    <a16:creationId xmlns:a16="http://schemas.microsoft.com/office/drawing/2014/main" id="{14024D0A-4F5A-463C-BB2C-22BBC7E9CF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7320" y="4117928"/>
                <a:ext cx="6959600" cy="707886"/>
              </a:xfrm>
              <a:prstGeom prst="rect">
                <a:avLst/>
              </a:prstGeom>
              <a:blipFill>
                <a:blip r:embed="rId4"/>
                <a:stretch>
                  <a:fillRect t="-4310" b="-155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1393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5FF245-0F1F-4CDE-8225-0772954FF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Generality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02A14A-021C-417B-9B79-D5F626108F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6034479" cy="4525963"/>
          </a:xfrm>
        </p:spPr>
        <p:txBody>
          <a:bodyPr/>
          <a:lstStyle/>
          <a:p>
            <a:r>
              <a:rPr lang="en-US" altLang="zh-CN" dirty="0"/>
              <a:t>6 measurement tasks</a:t>
            </a:r>
          </a:p>
          <a:p>
            <a:r>
              <a:rPr lang="en-US" altLang="zh-CN" dirty="0"/>
              <a:t>In each task, compare with</a:t>
            </a:r>
            <a:br>
              <a:rPr lang="en-US" altLang="zh-CN" dirty="0"/>
            </a:br>
            <a:r>
              <a:rPr lang="en-US" altLang="zh-CN" dirty="0"/>
              <a:t>state-of-the-arts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CE9B795-1597-4F16-9A76-0CAC4AE1402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7BC4A66-D5CF-4EC3-AB08-476BA093BB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7439" y="1206002"/>
            <a:ext cx="4511601" cy="5723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2636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20CE3F-C3C6-42EF-9EC3-C2B71D999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Fitting Theorem and Robustness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BA5AAD1-5EE5-407F-BFC8-D71C84598D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21CB442-8112-4AC2-897D-B837EBD497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1320" y="1527476"/>
            <a:ext cx="6309360" cy="250437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8597C3C-1025-4B01-A65C-F2566D20EE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8160" y="4390936"/>
            <a:ext cx="6192520" cy="2455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59474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E63A2B-1B99-456A-AA89-2254057E3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Other Experiments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063D7D-CA23-456E-AC2C-783B876624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Support </a:t>
            </a:r>
            <a:r>
              <a:rPr lang="en-US" altLang="zh-CN" dirty="0">
                <a:solidFill>
                  <a:srgbClr val="FF0000"/>
                </a:solidFill>
              </a:rPr>
              <a:t>multiple</a:t>
            </a:r>
            <a:r>
              <a:rPr lang="en-US" altLang="zh-CN" dirty="0"/>
              <a:t> </a:t>
            </a:r>
            <a:r>
              <a:rPr lang="en-US" altLang="zh-CN" dirty="0" err="1"/>
              <a:t>flowkey</a:t>
            </a:r>
            <a:r>
              <a:rPr lang="en-US" altLang="zh-CN" dirty="0"/>
              <a:t> definitions</a:t>
            </a:r>
          </a:p>
          <a:p>
            <a:r>
              <a:rPr lang="en-US" altLang="zh-CN" dirty="0"/>
              <a:t>Attach </a:t>
            </a:r>
            <a:r>
              <a:rPr lang="en-US" altLang="zh-CN" dirty="0">
                <a:solidFill>
                  <a:srgbClr val="FF0000"/>
                </a:solidFill>
              </a:rPr>
              <a:t>effective</a:t>
            </a:r>
            <a:r>
              <a:rPr lang="en-US" altLang="zh-CN" dirty="0"/>
              <a:t> error measures</a:t>
            </a:r>
          </a:p>
          <a:p>
            <a:r>
              <a:rPr lang="en-US" altLang="zh-CN" dirty="0"/>
              <a:t>Support </a:t>
            </a:r>
            <a:r>
              <a:rPr lang="en-US" altLang="zh-CN" dirty="0">
                <a:solidFill>
                  <a:srgbClr val="FF0000"/>
                </a:solidFill>
              </a:rPr>
              <a:t>network-wide</a:t>
            </a:r>
            <a:r>
              <a:rPr lang="en-US" altLang="zh-CN" dirty="0"/>
              <a:t> measurement tasks 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B3F5453-1ED8-4E95-A4E4-9A458C4173D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147303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7B87D2-6839-4E87-91AE-26385546C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E7885F-1E61-458B-A78C-A8AB892070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/>
              <a:t>Analyze 5 user burdens in existing approximate measurement</a:t>
            </a:r>
          </a:p>
          <a:p>
            <a:r>
              <a:rPr lang="en-US" altLang="zh-CN" sz="2400" dirty="0"/>
              <a:t>SketchLearn architecture</a:t>
            </a:r>
          </a:p>
          <a:p>
            <a:r>
              <a:rPr lang="en-US" altLang="zh-CN" sz="2400" dirty="0"/>
              <a:t>Multi-level data structure design</a:t>
            </a:r>
          </a:p>
          <a:p>
            <a:r>
              <a:rPr lang="en-US" altLang="zh-CN" sz="2400" dirty="0"/>
              <a:t>Theory: counters follow Gaussian distributions when no large flows</a:t>
            </a:r>
          </a:p>
          <a:p>
            <a:r>
              <a:rPr lang="en-US" altLang="zh-CN" sz="2400" dirty="0"/>
              <a:t>Self-adaptive model inference algorithm</a:t>
            </a:r>
          </a:p>
          <a:p>
            <a:pPr lvl="1"/>
            <a:r>
              <a:rPr lang="en-US" altLang="zh-CN" sz="2000" dirty="0"/>
              <a:t>Proof of convergence and accuracy</a:t>
            </a:r>
          </a:p>
          <a:p>
            <a:r>
              <a:rPr lang="en-US" altLang="zh-CN" sz="2400" dirty="0"/>
              <a:t>Extended query models</a:t>
            </a:r>
          </a:p>
          <a:p>
            <a:r>
              <a:rPr lang="en-US" altLang="zh-CN" sz="2400" dirty="0"/>
              <a:t>OVS-DPDK and P4 implementation</a:t>
            </a:r>
          </a:p>
          <a:p>
            <a:r>
              <a:rPr lang="en-US" altLang="zh-CN" sz="2400" dirty="0"/>
              <a:t>Evaluations</a:t>
            </a:r>
            <a:endParaRPr lang="zh-CN" altLang="en-US" sz="24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77B90DB-D5D9-4172-8DAD-BA47C267CE3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02582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324DF5-CCBC-47B0-A4D2-331B8A719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Future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1D256D-AA39-44F9-B632-EE19BE82C4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Consumptions for implicit resources</a:t>
            </a:r>
          </a:p>
          <a:p>
            <a:pPr lvl="1"/>
            <a:r>
              <a:rPr lang="en-US" altLang="zh-CN" dirty="0"/>
              <a:t>SIMD registers</a:t>
            </a:r>
          </a:p>
          <a:p>
            <a:pPr lvl="1"/>
            <a:r>
              <a:rPr lang="en-US" altLang="zh-CN" dirty="0"/>
              <a:t>P4 pipelines</a:t>
            </a:r>
          </a:p>
          <a:p>
            <a:r>
              <a:rPr lang="en-US" altLang="zh-CN" dirty="0"/>
              <a:t>Sketch + True network controls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583E717-AFA2-4A6A-BC46-A083ED6E87E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005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D90AB6-CDEC-4EF6-9861-8069B95A1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User Burden 1: Errors as User Input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04C1C10-390B-4E46-A770-EA5708E003E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11" name="TextBox 109">
            <a:extLst>
              <a:ext uri="{FF2B5EF4-FFF2-40B4-BE49-F238E27FC236}">
                <a16:creationId xmlns:a16="http://schemas.microsoft.com/office/drawing/2014/main" id="{7F314B96-5B27-477C-BFC4-A9AEE43FE923}"/>
              </a:ext>
            </a:extLst>
          </p:cNvPr>
          <p:cNvSpPr txBox="1"/>
          <p:nvPr/>
        </p:nvSpPr>
        <p:spPr>
          <a:xfrm>
            <a:off x="9505511" y="1846423"/>
            <a:ext cx="284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002060"/>
                </a:solidFill>
              </a:rPr>
              <a:t>Sketch developer</a:t>
            </a:r>
            <a:endParaRPr lang="en-US" sz="2000" dirty="0">
              <a:solidFill>
                <a:srgbClr val="002060"/>
              </a:solidFill>
            </a:endParaRPr>
          </a:p>
        </p:txBody>
      </p:sp>
      <p:cxnSp>
        <p:nvCxnSpPr>
          <p:cNvPr id="14" name="Straight Arrow Connector 60">
            <a:extLst>
              <a:ext uri="{FF2B5EF4-FFF2-40B4-BE49-F238E27FC236}">
                <a16:creationId xmlns:a16="http://schemas.microsoft.com/office/drawing/2014/main" id="{0C892B33-8BAC-4673-8A06-4E032AF3661F}"/>
              </a:ext>
            </a:extLst>
          </p:cNvPr>
          <p:cNvCxnSpPr>
            <a:cxnSpLocks/>
          </p:cNvCxnSpPr>
          <p:nvPr/>
        </p:nvCxnSpPr>
        <p:spPr>
          <a:xfrm>
            <a:off x="2865120" y="3205480"/>
            <a:ext cx="67128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TextBox 109">
            <a:extLst>
              <a:ext uri="{FF2B5EF4-FFF2-40B4-BE49-F238E27FC236}">
                <a16:creationId xmlns:a16="http://schemas.microsoft.com/office/drawing/2014/main" id="{576905A8-D9A5-4212-ABAC-FE84B2E81864}"/>
              </a:ext>
            </a:extLst>
          </p:cNvPr>
          <p:cNvSpPr txBox="1"/>
          <p:nvPr/>
        </p:nvSpPr>
        <p:spPr>
          <a:xfrm>
            <a:off x="3912205" y="2675318"/>
            <a:ext cx="51295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Can I use sketch to monitor frequent items?</a:t>
            </a:r>
            <a:endParaRPr lang="en-US" sz="2000" dirty="0"/>
          </a:p>
        </p:txBody>
      </p:sp>
      <p:cxnSp>
        <p:nvCxnSpPr>
          <p:cNvPr id="18" name="Straight Arrow Connector 60">
            <a:extLst>
              <a:ext uri="{FF2B5EF4-FFF2-40B4-BE49-F238E27FC236}">
                <a16:creationId xmlns:a16="http://schemas.microsoft.com/office/drawing/2014/main" id="{0DFBE5D4-6F2B-44FC-9E84-0852CD8E18B0}"/>
              </a:ext>
            </a:extLst>
          </p:cNvPr>
          <p:cNvCxnSpPr>
            <a:cxnSpLocks/>
          </p:cNvCxnSpPr>
          <p:nvPr/>
        </p:nvCxnSpPr>
        <p:spPr>
          <a:xfrm flipH="1">
            <a:off x="2936240" y="3870960"/>
            <a:ext cx="664176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109">
                <a:extLst>
                  <a:ext uri="{FF2B5EF4-FFF2-40B4-BE49-F238E27FC236}">
                    <a16:creationId xmlns:a16="http://schemas.microsoft.com/office/drawing/2014/main" id="{14024D0A-4F5A-463C-BB2C-22BBC7E9CFC4}"/>
                  </a:ext>
                </a:extLst>
              </p:cNvPr>
              <p:cNvSpPr txBox="1"/>
              <p:nvPr/>
            </p:nvSpPr>
            <p:spPr>
              <a:xfrm>
                <a:off x="2777320" y="4117928"/>
                <a:ext cx="695960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dirty="0"/>
                  <a:t>Of course!</a:t>
                </a:r>
              </a:p>
              <a:p>
                <a:pPr algn="ctr"/>
                <a:r>
                  <a:rPr lang="en-US" altLang="zh-CN" sz="2000" dirty="0"/>
                  <a:t>Give me your expected bias </a:t>
                </a:r>
                <a14:m>
                  <m:oMath xmlns:m="http://schemas.openxmlformats.org/officeDocument/2006/math">
                    <m:r>
                      <a:rPr lang="en-US" altLang="zh-CN" sz="2000" i="1" kern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altLang="zh-CN" sz="2000" dirty="0"/>
                  <a:t> and error probability </a:t>
                </a:r>
                <a14:m>
                  <m:oMath xmlns:m="http://schemas.openxmlformats.org/officeDocument/2006/math">
                    <m:r>
                      <a:rPr lang="en-US" altLang="zh-CN" sz="2000" i="1" kern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endParaRPr lang="en-US" altLang="zh-CN" sz="2000" kern="0" dirty="0"/>
              </a:p>
            </p:txBody>
          </p:sp>
        </mc:Choice>
        <mc:Fallback xmlns="">
          <p:sp>
            <p:nvSpPr>
              <p:cNvPr id="21" name="TextBox 109">
                <a:extLst>
                  <a:ext uri="{FF2B5EF4-FFF2-40B4-BE49-F238E27FC236}">
                    <a16:creationId xmlns:a16="http://schemas.microsoft.com/office/drawing/2014/main" id="{14024D0A-4F5A-463C-BB2C-22BBC7E9CF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7320" y="4117928"/>
                <a:ext cx="6959600" cy="707886"/>
              </a:xfrm>
              <a:prstGeom prst="rect">
                <a:avLst/>
              </a:prstGeom>
              <a:blipFill>
                <a:blip r:embed="rId2"/>
                <a:stretch>
                  <a:fillRect t="-4310" b="-155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68252CC3-E667-4302-BAF8-2E8868DCB5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831" y="2549261"/>
            <a:ext cx="1975249" cy="211808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BFD4507F-7C14-42FF-9250-A2D08EAF9E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2728" y="2373757"/>
            <a:ext cx="1859441" cy="2469094"/>
          </a:xfrm>
          <a:prstGeom prst="rect">
            <a:avLst/>
          </a:prstGeom>
        </p:spPr>
      </p:pic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DC5D1E2B-9BA6-421D-ADB7-E060F81FD2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3780" y="5658644"/>
            <a:ext cx="10195560" cy="566654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zh-CN" dirty="0">
                <a:solidFill>
                  <a:srgbClr val="0070C0"/>
                </a:solidFill>
              </a:rPr>
              <a:t>User burden: hard to parameterize “best” errors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13" name="TextBox 109">
            <a:extLst>
              <a:ext uri="{FF2B5EF4-FFF2-40B4-BE49-F238E27FC236}">
                <a16:creationId xmlns:a16="http://schemas.microsoft.com/office/drawing/2014/main" id="{354D30CE-16B5-4C1B-97C5-66DFC20E61A5}"/>
              </a:ext>
            </a:extLst>
          </p:cNvPr>
          <p:cNvSpPr txBox="1"/>
          <p:nvPr/>
        </p:nvSpPr>
        <p:spPr>
          <a:xfrm>
            <a:off x="701956" y="1846423"/>
            <a:ext cx="17657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rgbClr val="002060"/>
                </a:solidFill>
              </a:rPr>
              <a:t>Administrator</a:t>
            </a:r>
            <a:endParaRPr lang="en-US" sz="20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16404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D90AB6-CDEC-4EF6-9861-8069B95A1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360" y="278423"/>
            <a:ext cx="11328400" cy="1143000"/>
          </a:xfrm>
        </p:spPr>
        <p:txBody>
          <a:bodyPr/>
          <a:lstStyle/>
          <a:p>
            <a:pPr lvl="1"/>
            <a:r>
              <a:rPr lang="en-US" altLang="zh-CN" dirty="0"/>
              <a:t>User Burden 2: Prior Knowledge of Query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04C1C10-390B-4E46-A770-EA5708E003E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059CA6A-7843-4EDE-9537-37503B331A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974" y="2576759"/>
            <a:ext cx="2095682" cy="228619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C436AC0-9E44-4144-97CF-4CFA89AC96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5981" y="2246533"/>
            <a:ext cx="2020162" cy="2744634"/>
          </a:xfrm>
          <a:prstGeom prst="rect">
            <a:avLst/>
          </a:prstGeom>
        </p:spPr>
      </p:pic>
      <p:sp>
        <p:nvSpPr>
          <p:cNvPr id="11" name="TextBox 109">
            <a:extLst>
              <a:ext uri="{FF2B5EF4-FFF2-40B4-BE49-F238E27FC236}">
                <a16:creationId xmlns:a16="http://schemas.microsoft.com/office/drawing/2014/main" id="{7F314B96-5B27-477C-BFC4-A9AEE43FE923}"/>
              </a:ext>
            </a:extLst>
          </p:cNvPr>
          <p:cNvSpPr txBox="1"/>
          <p:nvPr/>
        </p:nvSpPr>
        <p:spPr>
          <a:xfrm>
            <a:off x="9505511" y="1846423"/>
            <a:ext cx="284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002060"/>
                </a:solidFill>
              </a:rPr>
              <a:t>Sketch developer</a:t>
            </a:r>
            <a:endParaRPr lang="en-US" sz="2000" dirty="0">
              <a:solidFill>
                <a:srgbClr val="002060"/>
              </a:solidFill>
            </a:endParaRPr>
          </a:p>
        </p:txBody>
      </p:sp>
      <p:cxnSp>
        <p:nvCxnSpPr>
          <p:cNvPr id="14" name="Straight Arrow Connector 60">
            <a:extLst>
              <a:ext uri="{FF2B5EF4-FFF2-40B4-BE49-F238E27FC236}">
                <a16:creationId xmlns:a16="http://schemas.microsoft.com/office/drawing/2014/main" id="{0C892B33-8BAC-4673-8A06-4E032AF3661F}"/>
              </a:ext>
            </a:extLst>
          </p:cNvPr>
          <p:cNvCxnSpPr>
            <a:cxnSpLocks/>
          </p:cNvCxnSpPr>
          <p:nvPr/>
        </p:nvCxnSpPr>
        <p:spPr>
          <a:xfrm>
            <a:off x="2865120" y="2778760"/>
            <a:ext cx="67128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TextBox 109">
            <a:extLst>
              <a:ext uri="{FF2B5EF4-FFF2-40B4-BE49-F238E27FC236}">
                <a16:creationId xmlns:a16="http://schemas.microsoft.com/office/drawing/2014/main" id="{576905A8-D9A5-4212-ABAC-FE84B2E81864}"/>
              </a:ext>
            </a:extLst>
          </p:cNvPr>
          <p:cNvSpPr txBox="1"/>
          <p:nvPr/>
        </p:nvSpPr>
        <p:spPr>
          <a:xfrm>
            <a:off x="3371983" y="2288346"/>
            <a:ext cx="56991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/>
              <a:t>I want all frequent items larger than </a:t>
            </a:r>
            <a:r>
              <a:rPr lang="en-US" altLang="zh-CN" sz="2000" dirty="0">
                <a:solidFill>
                  <a:srgbClr val="0070C0"/>
                </a:solidFill>
              </a:rPr>
              <a:t>1%</a:t>
            </a:r>
            <a:r>
              <a:rPr lang="en-US" altLang="zh-CN" sz="2000" dirty="0"/>
              <a:t> of total</a:t>
            </a:r>
            <a:endParaRPr lang="en-US" sz="2000" dirty="0"/>
          </a:p>
        </p:txBody>
      </p:sp>
      <p:cxnSp>
        <p:nvCxnSpPr>
          <p:cNvPr id="18" name="Straight Arrow Connector 60">
            <a:extLst>
              <a:ext uri="{FF2B5EF4-FFF2-40B4-BE49-F238E27FC236}">
                <a16:creationId xmlns:a16="http://schemas.microsoft.com/office/drawing/2014/main" id="{0DFBE5D4-6F2B-44FC-9E84-0852CD8E18B0}"/>
              </a:ext>
            </a:extLst>
          </p:cNvPr>
          <p:cNvCxnSpPr>
            <a:cxnSpLocks/>
          </p:cNvCxnSpPr>
          <p:nvPr/>
        </p:nvCxnSpPr>
        <p:spPr>
          <a:xfrm flipH="1">
            <a:off x="2936240" y="3058160"/>
            <a:ext cx="664176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TextBox 109">
            <a:extLst>
              <a:ext uri="{FF2B5EF4-FFF2-40B4-BE49-F238E27FC236}">
                <a16:creationId xmlns:a16="http://schemas.microsoft.com/office/drawing/2014/main" id="{14024D0A-4F5A-463C-BB2C-22BBC7E9CFC4}"/>
              </a:ext>
            </a:extLst>
          </p:cNvPr>
          <p:cNvSpPr txBox="1"/>
          <p:nvPr/>
        </p:nvSpPr>
        <p:spPr>
          <a:xfrm>
            <a:off x="2777320" y="3223848"/>
            <a:ext cx="695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/>
              <a:t>Here you are!</a:t>
            </a:r>
          </a:p>
        </p:txBody>
      </p:sp>
      <p:cxnSp>
        <p:nvCxnSpPr>
          <p:cNvPr id="12" name="Straight Arrow Connector 60">
            <a:extLst>
              <a:ext uri="{FF2B5EF4-FFF2-40B4-BE49-F238E27FC236}">
                <a16:creationId xmlns:a16="http://schemas.microsoft.com/office/drawing/2014/main" id="{1B503B77-04C7-4F9B-B174-F57687BB8A06}"/>
              </a:ext>
            </a:extLst>
          </p:cNvPr>
          <p:cNvCxnSpPr>
            <a:cxnSpLocks/>
          </p:cNvCxnSpPr>
          <p:nvPr/>
        </p:nvCxnSpPr>
        <p:spPr>
          <a:xfrm>
            <a:off x="3017520" y="4516120"/>
            <a:ext cx="67128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TextBox 109">
            <a:extLst>
              <a:ext uri="{FF2B5EF4-FFF2-40B4-BE49-F238E27FC236}">
                <a16:creationId xmlns:a16="http://schemas.microsoft.com/office/drawing/2014/main" id="{7AF2B279-74CA-4470-B61E-371F056E29E7}"/>
              </a:ext>
            </a:extLst>
          </p:cNvPr>
          <p:cNvSpPr txBox="1"/>
          <p:nvPr/>
        </p:nvSpPr>
        <p:spPr>
          <a:xfrm>
            <a:off x="3524383" y="4025706"/>
            <a:ext cx="56991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Hmm … </a:t>
            </a:r>
            <a:r>
              <a:rPr lang="en-US" altLang="zh-CN" sz="2000" dirty="0">
                <a:solidFill>
                  <a:srgbClr val="0070C0"/>
                </a:solidFill>
              </a:rPr>
              <a:t>1%</a:t>
            </a:r>
            <a:r>
              <a:rPr lang="en-US" altLang="zh-CN" sz="2000" dirty="0"/>
              <a:t> is too large, how about </a:t>
            </a:r>
            <a:r>
              <a:rPr lang="en-US" altLang="zh-CN" sz="2000" dirty="0">
                <a:solidFill>
                  <a:srgbClr val="0070C0"/>
                </a:solidFill>
              </a:rPr>
              <a:t>0.1%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5" name="Straight Arrow Connector 60">
            <a:extLst>
              <a:ext uri="{FF2B5EF4-FFF2-40B4-BE49-F238E27FC236}">
                <a16:creationId xmlns:a16="http://schemas.microsoft.com/office/drawing/2014/main" id="{932470CA-5B99-41E2-96A7-8E460753D9C9}"/>
              </a:ext>
            </a:extLst>
          </p:cNvPr>
          <p:cNvCxnSpPr>
            <a:cxnSpLocks/>
          </p:cNvCxnSpPr>
          <p:nvPr/>
        </p:nvCxnSpPr>
        <p:spPr>
          <a:xfrm flipH="1">
            <a:off x="3088640" y="4795520"/>
            <a:ext cx="664176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TextBox 109">
            <a:extLst>
              <a:ext uri="{FF2B5EF4-FFF2-40B4-BE49-F238E27FC236}">
                <a16:creationId xmlns:a16="http://schemas.microsoft.com/office/drawing/2014/main" id="{85C6DC4F-96F6-47FA-B047-54F7E7665EFB}"/>
              </a:ext>
            </a:extLst>
          </p:cNvPr>
          <p:cNvSpPr txBox="1"/>
          <p:nvPr/>
        </p:nvSpPr>
        <p:spPr>
          <a:xfrm>
            <a:off x="2929720" y="4961208"/>
            <a:ext cx="695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/>
              <a:t>Sorry, current configuration is for threshold </a:t>
            </a:r>
            <a:r>
              <a:rPr lang="en-US" altLang="zh-CN" sz="2000" dirty="0">
                <a:solidFill>
                  <a:srgbClr val="0070C0"/>
                </a:solidFill>
              </a:rPr>
              <a:t>1%</a:t>
            </a:r>
            <a:r>
              <a:rPr lang="en-US" altLang="zh-CN" sz="2000" dirty="0"/>
              <a:t> or larger.</a:t>
            </a:r>
          </a:p>
          <a:p>
            <a:pPr algn="ctr"/>
            <a:r>
              <a:rPr lang="en-US" altLang="zh-CN" sz="2000" dirty="0"/>
              <a:t>Errors for </a:t>
            </a:r>
            <a:r>
              <a:rPr lang="en-US" altLang="zh-CN" sz="2000" dirty="0">
                <a:solidFill>
                  <a:srgbClr val="0070C0"/>
                </a:solidFill>
              </a:rPr>
              <a:t>0.1%</a:t>
            </a:r>
            <a:r>
              <a:rPr lang="en-US" altLang="zh-CN" sz="2000" dirty="0"/>
              <a:t> may be very large! </a:t>
            </a:r>
          </a:p>
        </p:txBody>
      </p:sp>
      <p:sp>
        <p:nvSpPr>
          <p:cNvPr id="19" name="TextBox 109">
            <a:extLst>
              <a:ext uri="{FF2B5EF4-FFF2-40B4-BE49-F238E27FC236}">
                <a16:creationId xmlns:a16="http://schemas.microsoft.com/office/drawing/2014/main" id="{5A4A84BD-D683-4AD9-99AD-70507283592C}"/>
              </a:ext>
            </a:extLst>
          </p:cNvPr>
          <p:cNvSpPr txBox="1"/>
          <p:nvPr/>
        </p:nvSpPr>
        <p:spPr>
          <a:xfrm>
            <a:off x="701956" y="1846423"/>
            <a:ext cx="17657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rgbClr val="002060"/>
                </a:solidFill>
              </a:rPr>
              <a:t>Administrator</a:t>
            </a:r>
            <a:endParaRPr lang="en-US" sz="20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8702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3" grpId="0"/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04C1C10-390B-4E46-A770-EA5708E003E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11" name="TextBox 109">
            <a:extLst>
              <a:ext uri="{FF2B5EF4-FFF2-40B4-BE49-F238E27FC236}">
                <a16:creationId xmlns:a16="http://schemas.microsoft.com/office/drawing/2014/main" id="{7F314B96-5B27-477C-BFC4-A9AEE43FE923}"/>
              </a:ext>
            </a:extLst>
          </p:cNvPr>
          <p:cNvSpPr txBox="1"/>
          <p:nvPr/>
        </p:nvSpPr>
        <p:spPr>
          <a:xfrm>
            <a:off x="9505511" y="1846423"/>
            <a:ext cx="284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002060"/>
                </a:solidFill>
              </a:rPr>
              <a:t>Sketch developer</a:t>
            </a:r>
            <a:endParaRPr lang="en-US" sz="2000" dirty="0">
              <a:solidFill>
                <a:srgbClr val="002060"/>
              </a:solidFill>
            </a:endParaRPr>
          </a:p>
        </p:txBody>
      </p:sp>
      <p:cxnSp>
        <p:nvCxnSpPr>
          <p:cNvPr id="14" name="Straight Arrow Connector 60">
            <a:extLst>
              <a:ext uri="{FF2B5EF4-FFF2-40B4-BE49-F238E27FC236}">
                <a16:creationId xmlns:a16="http://schemas.microsoft.com/office/drawing/2014/main" id="{0C892B33-8BAC-4673-8A06-4E032AF3661F}"/>
              </a:ext>
            </a:extLst>
          </p:cNvPr>
          <p:cNvCxnSpPr>
            <a:cxnSpLocks/>
          </p:cNvCxnSpPr>
          <p:nvPr/>
        </p:nvCxnSpPr>
        <p:spPr>
          <a:xfrm>
            <a:off x="2865120" y="2778760"/>
            <a:ext cx="67128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TextBox 109">
            <a:extLst>
              <a:ext uri="{FF2B5EF4-FFF2-40B4-BE49-F238E27FC236}">
                <a16:creationId xmlns:a16="http://schemas.microsoft.com/office/drawing/2014/main" id="{576905A8-D9A5-4212-ABAC-FE84B2E81864}"/>
              </a:ext>
            </a:extLst>
          </p:cNvPr>
          <p:cNvSpPr txBox="1"/>
          <p:nvPr/>
        </p:nvSpPr>
        <p:spPr>
          <a:xfrm>
            <a:off x="3371983" y="2288346"/>
            <a:ext cx="56991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/>
              <a:t>I want all frequent items larger than 1% of total</a:t>
            </a:r>
            <a:endParaRPr lang="en-US" sz="2000" dirty="0"/>
          </a:p>
        </p:txBody>
      </p:sp>
      <p:cxnSp>
        <p:nvCxnSpPr>
          <p:cNvPr id="18" name="Straight Arrow Connector 60">
            <a:extLst>
              <a:ext uri="{FF2B5EF4-FFF2-40B4-BE49-F238E27FC236}">
                <a16:creationId xmlns:a16="http://schemas.microsoft.com/office/drawing/2014/main" id="{0DFBE5D4-6F2B-44FC-9E84-0852CD8E18B0}"/>
              </a:ext>
            </a:extLst>
          </p:cNvPr>
          <p:cNvCxnSpPr>
            <a:cxnSpLocks/>
          </p:cNvCxnSpPr>
          <p:nvPr/>
        </p:nvCxnSpPr>
        <p:spPr>
          <a:xfrm flipH="1">
            <a:off x="2936240" y="3058160"/>
            <a:ext cx="664176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TextBox 109">
            <a:extLst>
              <a:ext uri="{FF2B5EF4-FFF2-40B4-BE49-F238E27FC236}">
                <a16:creationId xmlns:a16="http://schemas.microsoft.com/office/drawing/2014/main" id="{14024D0A-4F5A-463C-BB2C-22BBC7E9CFC4}"/>
              </a:ext>
            </a:extLst>
          </p:cNvPr>
          <p:cNvSpPr txBox="1"/>
          <p:nvPr/>
        </p:nvSpPr>
        <p:spPr>
          <a:xfrm>
            <a:off x="2777320" y="3223848"/>
            <a:ext cx="695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/>
              <a:t>Here you are!</a:t>
            </a:r>
          </a:p>
        </p:txBody>
      </p:sp>
      <p:cxnSp>
        <p:nvCxnSpPr>
          <p:cNvPr id="12" name="Straight Arrow Connector 60">
            <a:extLst>
              <a:ext uri="{FF2B5EF4-FFF2-40B4-BE49-F238E27FC236}">
                <a16:creationId xmlns:a16="http://schemas.microsoft.com/office/drawing/2014/main" id="{1B503B77-04C7-4F9B-B174-F57687BB8A06}"/>
              </a:ext>
            </a:extLst>
          </p:cNvPr>
          <p:cNvCxnSpPr>
            <a:cxnSpLocks/>
          </p:cNvCxnSpPr>
          <p:nvPr/>
        </p:nvCxnSpPr>
        <p:spPr>
          <a:xfrm>
            <a:off x="3017520" y="4516120"/>
            <a:ext cx="67128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TextBox 109">
            <a:extLst>
              <a:ext uri="{FF2B5EF4-FFF2-40B4-BE49-F238E27FC236}">
                <a16:creationId xmlns:a16="http://schemas.microsoft.com/office/drawing/2014/main" id="{7AF2B279-74CA-4470-B61E-371F056E29E7}"/>
              </a:ext>
            </a:extLst>
          </p:cNvPr>
          <p:cNvSpPr txBox="1"/>
          <p:nvPr/>
        </p:nvSpPr>
        <p:spPr>
          <a:xfrm>
            <a:off x="3524383" y="4025706"/>
            <a:ext cx="56991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Hmm … 1% is too large, how about 0.1%</a:t>
            </a:r>
            <a:endParaRPr lang="en-US" sz="2000" dirty="0"/>
          </a:p>
        </p:txBody>
      </p:sp>
      <p:cxnSp>
        <p:nvCxnSpPr>
          <p:cNvPr id="15" name="Straight Arrow Connector 60">
            <a:extLst>
              <a:ext uri="{FF2B5EF4-FFF2-40B4-BE49-F238E27FC236}">
                <a16:creationId xmlns:a16="http://schemas.microsoft.com/office/drawing/2014/main" id="{932470CA-5B99-41E2-96A7-8E460753D9C9}"/>
              </a:ext>
            </a:extLst>
          </p:cNvPr>
          <p:cNvCxnSpPr>
            <a:cxnSpLocks/>
          </p:cNvCxnSpPr>
          <p:nvPr/>
        </p:nvCxnSpPr>
        <p:spPr>
          <a:xfrm flipH="1">
            <a:off x="3088640" y="4795520"/>
            <a:ext cx="664176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TextBox 109">
            <a:extLst>
              <a:ext uri="{FF2B5EF4-FFF2-40B4-BE49-F238E27FC236}">
                <a16:creationId xmlns:a16="http://schemas.microsoft.com/office/drawing/2014/main" id="{85C6DC4F-96F6-47FA-B047-54F7E7665EFB}"/>
              </a:ext>
            </a:extLst>
          </p:cNvPr>
          <p:cNvSpPr txBox="1"/>
          <p:nvPr/>
        </p:nvSpPr>
        <p:spPr>
          <a:xfrm>
            <a:off x="2929720" y="4961208"/>
            <a:ext cx="695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/>
              <a:t>Sorry, current configuration is for threshold 1% or larger.</a:t>
            </a:r>
          </a:p>
          <a:p>
            <a:pPr algn="ctr"/>
            <a:r>
              <a:rPr lang="en-US" altLang="zh-CN" sz="2000" dirty="0"/>
              <a:t>Errors for 0.1% may be unbounded! </a:t>
            </a: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2824463A-F5CF-4CEA-B324-5DC87C9CC4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831" y="2549261"/>
            <a:ext cx="1975249" cy="2118087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9613E441-9AEE-49C7-AB94-6D19F00EB3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2728" y="2373757"/>
            <a:ext cx="1859441" cy="2469094"/>
          </a:xfrm>
          <a:prstGeom prst="rect">
            <a:avLst/>
          </a:prstGeom>
        </p:spPr>
      </p:pic>
      <p:sp>
        <p:nvSpPr>
          <p:cNvPr id="23" name="内容占位符 2">
            <a:extLst>
              <a:ext uri="{FF2B5EF4-FFF2-40B4-BE49-F238E27FC236}">
                <a16:creationId xmlns:a16="http://schemas.microsoft.com/office/drawing/2014/main" id="{D68E721C-D3C7-4369-A7DF-F293F15B78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1860" y="5669094"/>
            <a:ext cx="7275320" cy="566654"/>
          </a:xfrm>
        </p:spPr>
        <p:txBody>
          <a:bodyPr/>
          <a:lstStyle/>
          <a:p>
            <a:r>
              <a:rPr lang="en-US" altLang="zh-CN" sz="1800" dirty="0">
                <a:solidFill>
                  <a:srgbClr val="0070C0"/>
                </a:solidFill>
              </a:rPr>
              <a:t>User burden: one configuration binds to query parameters</a:t>
            </a:r>
          </a:p>
          <a:p>
            <a:pPr lvl="1"/>
            <a:r>
              <a:rPr lang="en-US" altLang="zh-CN" sz="1600" dirty="0"/>
              <a:t>Absolute threshold: 10^6, 10^7…</a:t>
            </a:r>
          </a:p>
          <a:p>
            <a:pPr lvl="1"/>
            <a:r>
              <a:rPr lang="en-US" altLang="zh-CN" sz="1600" dirty="0"/>
              <a:t>Relative threshold: 1%, 5%, 10% …</a:t>
            </a:r>
          </a:p>
          <a:p>
            <a:pPr lvl="1"/>
            <a:r>
              <a:rPr lang="en-US" altLang="zh-CN" sz="1600" dirty="0"/>
              <a:t>Top-k: top 50, top 100, top 200 …</a:t>
            </a:r>
            <a:endParaRPr lang="zh-CN" altLang="en-US" sz="1600" dirty="0"/>
          </a:p>
        </p:txBody>
      </p:sp>
      <p:sp>
        <p:nvSpPr>
          <p:cNvPr id="24" name="TextBox 109">
            <a:extLst>
              <a:ext uri="{FF2B5EF4-FFF2-40B4-BE49-F238E27FC236}">
                <a16:creationId xmlns:a16="http://schemas.microsoft.com/office/drawing/2014/main" id="{99AFC9E6-EFB9-42F2-A078-32C0D637EDFD}"/>
              </a:ext>
            </a:extLst>
          </p:cNvPr>
          <p:cNvSpPr txBox="1"/>
          <p:nvPr/>
        </p:nvSpPr>
        <p:spPr>
          <a:xfrm>
            <a:off x="701956" y="1846423"/>
            <a:ext cx="17657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rgbClr val="002060"/>
                </a:solidFill>
              </a:rPr>
              <a:t>Administrator</a:t>
            </a:r>
            <a:endParaRPr lang="en-US" sz="2000" dirty="0">
              <a:solidFill>
                <a:srgbClr val="002060"/>
              </a:solidFill>
            </a:endParaRPr>
          </a:p>
        </p:txBody>
      </p:sp>
      <p:sp>
        <p:nvSpPr>
          <p:cNvPr id="25" name="标题 1">
            <a:extLst>
              <a:ext uri="{FF2B5EF4-FFF2-40B4-BE49-F238E27FC236}">
                <a16:creationId xmlns:a16="http://schemas.microsoft.com/office/drawing/2014/main" id="{AC0DBC56-C0CB-415A-A9BA-171D4B1AA881}"/>
              </a:ext>
            </a:extLst>
          </p:cNvPr>
          <p:cNvSpPr txBox="1">
            <a:spLocks/>
          </p:cNvSpPr>
          <p:nvPr/>
        </p:nvSpPr>
        <p:spPr bwMode="auto">
          <a:xfrm>
            <a:off x="557360" y="278423"/>
            <a:ext cx="11328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9pPr>
          </a:lstStyle>
          <a:p>
            <a:pPr marL="0" lvl="1"/>
            <a:r>
              <a:rPr lang="en-US" altLang="zh-CN" kern="0" dirty="0"/>
              <a:t>User Burden 2: Prior Knowledge of Query</a:t>
            </a:r>
          </a:p>
        </p:txBody>
      </p:sp>
    </p:spTree>
    <p:extLst>
      <p:ext uri="{BB962C8B-B14F-4D97-AF65-F5344CB8AC3E}">
        <p14:creationId xmlns:p14="http://schemas.microsoft.com/office/powerpoint/2010/main" val="10795844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27503D-3FE7-4DB2-BA90-1DB597F28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Benchmark Results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548964-6F2E-422F-BD65-57ABAAC7F7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1000759"/>
          </a:xfrm>
        </p:spPr>
        <p:txBody>
          <a:bodyPr/>
          <a:lstStyle/>
          <a:p>
            <a:r>
              <a:rPr lang="en-US" altLang="zh-CN" dirty="0"/>
              <a:t>In heavy hitter detection, accuracy drops for smaller thresholds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BD558AB-FBDD-4D27-8A97-9A733B49CB6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FD1855E-C765-4253-B169-0936CC54C0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384" y="2952274"/>
            <a:ext cx="9519569" cy="3097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1113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D90AB6-CDEC-4EF6-9861-8069B95A1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User Burden 3: Complicated Formulas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04C1C10-390B-4E46-A770-EA5708E003E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059CA6A-7843-4EDE-9537-37503B331A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974" y="2576759"/>
            <a:ext cx="2095682" cy="228619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C436AC0-9E44-4144-97CF-4CFA89AC96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5981" y="2246533"/>
            <a:ext cx="2020162" cy="2744634"/>
          </a:xfrm>
          <a:prstGeom prst="rect">
            <a:avLst/>
          </a:prstGeom>
        </p:spPr>
      </p:pic>
      <p:sp>
        <p:nvSpPr>
          <p:cNvPr id="11" name="TextBox 109">
            <a:extLst>
              <a:ext uri="{FF2B5EF4-FFF2-40B4-BE49-F238E27FC236}">
                <a16:creationId xmlns:a16="http://schemas.microsoft.com/office/drawing/2014/main" id="{7F314B96-5B27-477C-BFC4-A9AEE43FE923}"/>
              </a:ext>
            </a:extLst>
          </p:cNvPr>
          <p:cNvSpPr txBox="1"/>
          <p:nvPr/>
        </p:nvSpPr>
        <p:spPr>
          <a:xfrm>
            <a:off x="9505511" y="1846423"/>
            <a:ext cx="284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002060"/>
                </a:solidFill>
              </a:rPr>
              <a:t>Sketch developer</a:t>
            </a:r>
            <a:endParaRPr lang="en-US" sz="2000" dirty="0">
              <a:solidFill>
                <a:srgbClr val="002060"/>
              </a:solidFill>
            </a:endParaRPr>
          </a:p>
        </p:txBody>
      </p:sp>
      <p:cxnSp>
        <p:nvCxnSpPr>
          <p:cNvPr id="14" name="Straight Arrow Connector 60">
            <a:extLst>
              <a:ext uri="{FF2B5EF4-FFF2-40B4-BE49-F238E27FC236}">
                <a16:creationId xmlns:a16="http://schemas.microsoft.com/office/drawing/2014/main" id="{0C892B33-8BAC-4673-8A06-4E032AF3661F}"/>
              </a:ext>
            </a:extLst>
          </p:cNvPr>
          <p:cNvCxnSpPr>
            <a:cxnSpLocks/>
          </p:cNvCxnSpPr>
          <p:nvPr/>
        </p:nvCxnSpPr>
        <p:spPr>
          <a:xfrm>
            <a:off x="2865120" y="3205480"/>
            <a:ext cx="67128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TextBox 109">
            <a:extLst>
              <a:ext uri="{FF2B5EF4-FFF2-40B4-BE49-F238E27FC236}">
                <a16:creationId xmlns:a16="http://schemas.microsoft.com/office/drawing/2014/main" id="{576905A8-D9A5-4212-ABAC-FE84B2E81864}"/>
              </a:ext>
            </a:extLst>
          </p:cNvPr>
          <p:cNvSpPr txBox="1"/>
          <p:nvPr/>
        </p:nvSpPr>
        <p:spPr>
          <a:xfrm>
            <a:off x="3912205" y="2675318"/>
            <a:ext cx="51295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Can I use sketch to monitor frequent items?</a:t>
            </a:r>
            <a:endParaRPr lang="en-US" sz="2000" dirty="0"/>
          </a:p>
        </p:txBody>
      </p:sp>
      <p:cxnSp>
        <p:nvCxnSpPr>
          <p:cNvPr id="18" name="Straight Arrow Connector 60">
            <a:extLst>
              <a:ext uri="{FF2B5EF4-FFF2-40B4-BE49-F238E27FC236}">
                <a16:creationId xmlns:a16="http://schemas.microsoft.com/office/drawing/2014/main" id="{0DFBE5D4-6F2B-44FC-9E84-0852CD8E18B0}"/>
              </a:ext>
            </a:extLst>
          </p:cNvPr>
          <p:cNvCxnSpPr>
            <a:cxnSpLocks/>
          </p:cNvCxnSpPr>
          <p:nvPr/>
        </p:nvCxnSpPr>
        <p:spPr>
          <a:xfrm flipH="1">
            <a:off x="2936240" y="3870960"/>
            <a:ext cx="664176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109">
                <a:extLst>
                  <a:ext uri="{FF2B5EF4-FFF2-40B4-BE49-F238E27FC236}">
                    <a16:creationId xmlns:a16="http://schemas.microsoft.com/office/drawing/2014/main" id="{14024D0A-4F5A-463C-BB2C-22BBC7E9CFC4}"/>
                  </a:ext>
                </a:extLst>
              </p:cNvPr>
              <p:cNvSpPr txBox="1"/>
              <p:nvPr/>
            </p:nvSpPr>
            <p:spPr>
              <a:xfrm>
                <a:off x="2777320" y="4117928"/>
                <a:ext cx="7138840" cy="11448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dirty="0"/>
                  <a:t>Of course!</a:t>
                </a:r>
              </a:p>
              <a:p>
                <a:pPr algn="ctr"/>
                <a:r>
                  <a:rPr lang="en-US" sz="2000" dirty="0"/>
                  <a:t>Allocate </a:t>
                </a:r>
                <a14:m>
                  <m:oMath xmlns:m="http://schemas.openxmlformats.org/officeDocument/2006/math">
                    <m:r>
                      <a:rPr lang="en-US" altLang="zh-CN" sz="2000" i="1" kern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⌈</m:t>
                    </m:r>
                    <m:func>
                      <m:funcPr>
                        <m:ctrlPr>
                          <a:rPr lang="en-US" altLang="zh-CN" sz="2000" i="1" kern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zh-CN" sz="2000" i="1" kern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2000" kern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zh-CN" sz="2000" i="1" kern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f>
                          <m:fPr>
                            <m:ctrlPr>
                              <a:rPr lang="en-US" altLang="zh-CN" sz="2000" i="1" kern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000" i="1" kern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000" i="1" kern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𝛿</m:t>
                            </m:r>
                          </m:den>
                        </m:f>
                      </m:e>
                    </m:func>
                    <m:r>
                      <a:rPr lang="en-US" altLang="zh-CN" sz="2000" i="1" kern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⌉</m:t>
                    </m:r>
                  </m:oMath>
                </a14:m>
                <a:r>
                  <a:rPr lang="en-US" altLang="zh-CN" sz="2000" kern="0" dirty="0"/>
                  <a:t> rows and </a:t>
                </a:r>
                <a14:m>
                  <m:oMath xmlns:m="http://schemas.openxmlformats.org/officeDocument/2006/math">
                    <m:r>
                      <a:rPr lang="en-US" altLang="zh-CN" sz="2000" i="1" kern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⌈</m:t>
                    </m:r>
                    <m:f>
                      <m:fPr>
                        <m:ctrlPr>
                          <a:rPr lang="en-US" altLang="zh-CN" sz="2000" i="1" kern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i="1" kern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num>
                      <m:den>
                        <m:r>
                          <a:rPr lang="en-US" altLang="zh-CN" sz="2000" i="1" kern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2000" i="1" kern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den>
                    </m:f>
                    <m:r>
                      <a:rPr lang="en-US" altLang="zh-CN" sz="2000" i="1" kern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⌉</m:t>
                    </m:r>
                  </m:oMath>
                </a14:m>
                <a:r>
                  <a:rPr lang="en-US" altLang="zh-CN" sz="2000" kern="0" dirty="0"/>
                  <a:t> counters in each row!</a:t>
                </a:r>
              </a:p>
              <a:p>
                <a:pPr algn="ctr"/>
                <a:r>
                  <a:rPr lang="en-US" altLang="zh-CN" sz="2000" kern="0" dirty="0"/>
                  <a:t>Relative error is smaller than </a:t>
                </a:r>
                <a14:m>
                  <m:oMath xmlns:m="http://schemas.openxmlformats.org/officeDocument/2006/math">
                    <m:r>
                      <a:rPr lang="en-US" altLang="zh-CN" sz="2000" i="1" kern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altLang="zh-CN" sz="2000" dirty="0"/>
                  <a:t> with a probability at least </a:t>
                </a:r>
                <a14:m>
                  <m:oMath xmlns:m="http://schemas.openxmlformats.org/officeDocument/2006/math">
                    <m:r>
                      <a:rPr lang="en-US" altLang="zh-CN" sz="2000" b="0" i="0" kern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sz="2000" i="1" kern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000" i="1" kern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endParaRPr lang="en-US" altLang="zh-CN" sz="2000" dirty="0"/>
              </a:p>
            </p:txBody>
          </p:sp>
        </mc:Choice>
        <mc:Fallback xmlns="">
          <p:sp>
            <p:nvSpPr>
              <p:cNvPr id="21" name="TextBox 109">
                <a:extLst>
                  <a:ext uri="{FF2B5EF4-FFF2-40B4-BE49-F238E27FC236}">
                    <a16:creationId xmlns:a16="http://schemas.microsoft.com/office/drawing/2014/main" id="{14024D0A-4F5A-463C-BB2C-22BBC7E9CF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7320" y="4117928"/>
                <a:ext cx="7138840" cy="1144801"/>
              </a:xfrm>
              <a:prstGeom prst="rect">
                <a:avLst/>
              </a:prstGeom>
              <a:blipFill>
                <a:blip r:embed="rId4"/>
                <a:stretch>
                  <a:fillRect l="-854" t="-2674" b="-90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09">
            <a:extLst>
              <a:ext uri="{FF2B5EF4-FFF2-40B4-BE49-F238E27FC236}">
                <a16:creationId xmlns:a16="http://schemas.microsoft.com/office/drawing/2014/main" id="{6617A1A1-369F-479A-92CD-2EEC53C6DD00}"/>
              </a:ext>
            </a:extLst>
          </p:cNvPr>
          <p:cNvSpPr txBox="1"/>
          <p:nvPr/>
        </p:nvSpPr>
        <p:spPr>
          <a:xfrm>
            <a:off x="701956" y="1846423"/>
            <a:ext cx="17657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rgbClr val="002060"/>
                </a:solidFill>
              </a:rPr>
              <a:t>Administrator</a:t>
            </a:r>
            <a:endParaRPr lang="en-US" sz="20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9704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theme/theme1.xml><?xml version="1.0" encoding="utf-8"?>
<a:theme xmlns:a="http://schemas.openxmlformats.org/drawingml/2006/main" name="Default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7163</TotalTime>
  <Words>1732</Words>
  <Application>Microsoft Office PowerPoint</Application>
  <PresentationFormat>宽屏</PresentationFormat>
  <Paragraphs>366</Paragraphs>
  <Slides>44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44</vt:i4>
      </vt:variant>
    </vt:vector>
  </HeadingPairs>
  <TitlesOfParts>
    <vt:vector size="52" baseType="lpstr">
      <vt:lpstr>LinLibertineTB</vt:lpstr>
      <vt:lpstr>等线</vt:lpstr>
      <vt:lpstr>宋体</vt:lpstr>
      <vt:lpstr>Arial</vt:lpstr>
      <vt:lpstr>Calibri</vt:lpstr>
      <vt:lpstr>Cambria Math</vt:lpstr>
      <vt:lpstr>Wingdings</vt:lpstr>
      <vt:lpstr>Default Design</vt:lpstr>
      <vt:lpstr>SketchLearn: Relieving User Burdens in Approximate Measurement with Automated Statistical Inference</vt:lpstr>
      <vt:lpstr>Requirements for Measurement</vt:lpstr>
      <vt:lpstr>Approximate Measurement</vt:lpstr>
      <vt:lpstr>User Burden 1: Errors as User Input</vt:lpstr>
      <vt:lpstr>User Burden 1: Errors as User Input</vt:lpstr>
      <vt:lpstr>User Burden 2: Prior Knowledge of Query</vt:lpstr>
      <vt:lpstr>PowerPoint 演示文稿</vt:lpstr>
      <vt:lpstr>Benchmark Results</vt:lpstr>
      <vt:lpstr>User Burden 3: Complicated Formulas</vt:lpstr>
      <vt:lpstr>User Burden 3: Complicated Formulas</vt:lpstr>
      <vt:lpstr>Benchmark Results</vt:lpstr>
      <vt:lpstr>User Burden 4: Fixed Flowkey Definition</vt:lpstr>
      <vt:lpstr>PowerPoint 演示文稿</vt:lpstr>
      <vt:lpstr>User Burden 5: No Error Measures</vt:lpstr>
      <vt:lpstr>PowerPoint 演示文稿</vt:lpstr>
      <vt:lpstr>Root Cause Analysis</vt:lpstr>
      <vt:lpstr>Root Cause Analysis</vt:lpstr>
      <vt:lpstr>Naive Approach</vt:lpstr>
      <vt:lpstr>Our Work</vt:lpstr>
      <vt:lpstr>High-Level Idea</vt:lpstr>
      <vt:lpstr>Design Features</vt:lpstr>
      <vt:lpstr>Design Features</vt:lpstr>
      <vt:lpstr>Design Features</vt:lpstr>
      <vt:lpstr>Design Features</vt:lpstr>
      <vt:lpstr>Design Features</vt:lpstr>
      <vt:lpstr>Multi-level Sketch </vt:lpstr>
      <vt:lpstr>Model Theory</vt:lpstr>
      <vt:lpstr>Statistical Model Inference</vt:lpstr>
      <vt:lpstr>Algorithm</vt:lpstr>
      <vt:lpstr>Large Flow Extraction</vt:lpstr>
      <vt:lpstr>Large Flow Extraction</vt:lpstr>
      <vt:lpstr>Large Flow Extraction</vt:lpstr>
      <vt:lpstr>Guarantee Correctness </vt:lpstr>
      <vt:lpstr>Supported Network Queries</vt:lpstr>
      <vt:lpstr>Extended Query Model </vt:lpstr>
      <vt:lpstr>How to Address User Burdens</vt:lpstr>
      <vt:lpstr>Implementation</vt:lpstr>
      <vt:lpstr>Resource Usage</vt:lpstr>
      <vt:lpstr>Performance</vt:lpstr>
      <vt:lpstr>Generality</vt:lpstr>
      <vt:lpstr>Fitting Theorem and Robustness</vt:lpstr>
      <vt:lpstr>Other Experiments</vt:lpstr>
      <vt:lpstr>Conclusion</vt:lpstr>
      <vt:lpstr>Future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Software-Defined Network Measurement </dc:title>
  <dc:creator>Qun Huang</dc:creator>
  <cp:lastModifiedBy>Qun Huang</cp:lastModifiedBy>
  <cp:revision>2635</cp:revision>
  <dcterms:created xsi:type="dcterms:W3CDTF">2016-06-13T18:10:06Z</dcterms:created>
  <dcterms:modified xsi:type="dcterms:W3CDTF">2018-06-29T03:34:12Z</dcterms:modified>
</cp:coreProperties>
</file>