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8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1" r:id="rId16"/>
    <p:sldId id="270" r:id="rId17"/>
    <p:sldId id="271" r:id="rId18"/>
    <p:sldId id="272" r:id="rId19"/>
    <p:sldId id="280" r:id="rId20"/>
    <p:sldId id="273" r:id="rId21"/>
    <p:sldId id="274" r:id="rId22"/>
    <p:sldId id="282" r:id="rId23"/>
    <p:sldId id="275" r:id="rId24"/>
    <p:sldId id="276" r:id="rId25"/>
    <p:sldId id="277" r:id="rId26"/>
    <p:sldId id="285" r:id="rId27"/>
    <p:sldId id="283" r:id="rId28"/>
    <p:sldId id="28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2699" autoAdjust="0"/>
  </p:normalViewPr>
  <p:slideViewPr>
    <p:cSldViewPr snapToGrid="0">
      <p:cViewPr varScale="1">
        <p:scale>
          <a:sx n="72" d="100"/>
          <a:sy n="72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8B748-7E26-45C5-9829-12F8CC2BED70}" type="datetimeFigureOut">
              <a:rPr lang="zh-CN" altLang="en-US" smtClean="0"/>
              <a:t>2019/8/17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67B3A-0989-4C51-9135-B63A7F577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84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Hello</a:t>
            </a:r>
            <a:r>
              <a:rPr lang="en-US" altLang="zh-CN" baseline="0" dirty="0" smtClean="0"/>
              <a:t> everyone. I am Kun Qian from Tsinghua University. </a:t>
            </a:r>
          </a:p>
          <a:p>
            <a:r>
              <a:rPr lang="en-US" altLang="zh-CN" baseline="0" dirty="0" smtClean="0"/>
              <a:t>Today I will talk about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FlexGate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High-performance Heterogeneous Gateway in Data Centers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67B3A-0989-4C51-9135-B63A7F577D5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392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second observation is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Pareto principle exists in rule matching.</a:t>
            </a:r>
            <a:endParaRPr lang="en-US" altLang="zh-CN" dirty="0" smtClean="0"/>
          </a:p>
          <a:p>
            <a:r>
              <a:rPr lang="en-US" altLang="zh-CN" dirty="0" smtClean="0"/>
              <a:t>In each function, different rules serve different percentage of traffic as well. </a:t>
            </a:r>
          </a:p>
          <a:p>
            <a:r>
              <a:rPr lang="en-US" altLang="zh-CN" dirty="0" smtClean="0"/>
              <a:t>We record the rule matching times of IP NAT in one hour as an example. </a:t>
            </a:r>
          </a:p>
          <a:p>
            <a:r>
              <a:rPr lang="en-US" altLang="zh-CN" dirty="0" smtClean="0"/>
              <a:t>Rules are sorted by their matching times from high to low. </a:t>
            </a:r>
          </a:p>
          <a:p>
            <a:r>
              <a:rPr lang="en-US" altLang="zh-CN" dirty="0" smtClean="0"/>
              <a:t>Results show that small portions of rules match most part of traffic. </a:t>
            </a:r>
          </a:p>
          <a:p>
            <a:r>
              <a:rPr lang="en-US" altLang="zh-CN" dirty="0" smtClean="0"/>
              <a:t>In IP NAT, 5 percent of rules serve more than 90</a:t>
            </a:r>
            <a:r>
              <a:rPr lang="en-US" altLang="zh-CN" baseline="0" dirty="0" smtClean="0"/>
              <a:t> percent</a:t>
            </a:r>
            <a:r>
              <a:rPr lang="en-US" altLang="zh-CN" dirty="0" smtClean="0"/>
              <a:t> of traffic, while the resting rules are matched in infrequent conditions. </a:t>
            </a:r>
          </a:p>
          <a:p>
            <a:r>
              <a:rPr lang="en-US" altLang="zh-CN" dirty="0" smtClean="0"/>
              <a:t>Through observations, this principle also suits most functions employed in gateway.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ECF6-C5A7-42B8-95B1-57607BDFF53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9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basic idea of </a:t>
            </a:r>
            <a:r>
              <a:rPr lang="en-US" altLang="zh-CN" dirty="0" err="1" smtClean="0"/>
              <a:t>FlexGate</a:t>
            </a:r>
            <a:r>
              <a:rPr lang="en-US" altLang="zh-CN" dirty="0" smtClean="0"/>
              <a:t> is simple: fully utilizing programmable hardware to process the vast majority of traffic and leveraging software gateway to deal with the residual.</a:t>
            </a:r>
          </a:p>
          <a:p>
            <a:r>
              <a:rPr lang="en-US" altLang="zh-CN" dirty="0" smtClean="0"/>
              <a:t>Base</a:t>
            </a:r>
            <a:r>
              <a:rPr lang="en-US" altLang="zh-CN" baseline="0" dirty="0" smtClean="0"/>
              <a:t>d on the first observation</a:t>
            </a:r>
          </a:p>
          <a:p>
            <a:r>
              <a:rPr lang="en-US" altLang="zh-CN" baseline="0" dirty="0" smtClean="0"/>
              <a:t>We give the first principle:…</a:t>
            </a:r>
          </a:p>
          <a:p>
            <a:r>
              <a:rPr lang="en-US" altLang="zh-CN" baseline="0" dirty="0" smtClean="0"/>
              <a:t>Based on the second observation</a:t>
            </a:r>
          </a:p>
          <a:p>
            <a:r>
              <a:rPr lang="en-US" altLang="zh-CN" baseline="0" dirty="0" smtClean="0"/>
              <a:t>We give another principle:…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ECF6-C5A7-42B8-95B1-57607BDFF53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791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take four functions as an example to introduce the processing procedure in </a:t>
            </a:r>
            <a:r>
              <a:rPr lang="en-US" altLang="zh-CN" dirty="0" err="1" smtClean="0"/>
              <a:t>FlexGate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As shown in the figure, [click] the software possesses the entire function pipeline, which can process any traffic. </a:t>
            </a:r>
          </a:p>
          <a:p>
            <a:r>
              <a:rPr lang="en-US" altLang="zh-CN" dirty="0" smtClean="0"/>
              <a:t>[click][click] Function one,</a:t>
            </a:r>
            <a:r>
              <a:rPr lang="en-US" altLang="zh-CN" baseline="0" dirty="0" smtClean="0"/>
              <a:t> two and four </a:t>
            </a:r>
            <a:r>
              <a:rPr lang="en-US" altLang="zh-CN" dirty="0" smtClean="0"/>
              <a:t>are offloaded to programmable hardware and only partial matching rules of function one and two are stored in hardware. </a:t>
            </a:r>
          </a:p>
          <a:p>
            <a:r>
              <a:rPr lang="en-US" altLang="zh-CN" dirty="0" smtClean="0"/>
              <a:t>Incoming traffic first enters into programmable hardware. </a:t>
            </a:r>
          </a:p>
          <a:p>
            <a:r>
              <a:rPr lang="en-US" altLang="zh-CN" dirty="0" smtClean="0"/>
              <a:t>Most packets are completely processed and propagated by hardware. </a:t>
            </a:r>
          </a:p>
          <a:p>
            <a:r>
              <a:rPr lang="en-US" altLang="zh-CN" dirty="0" smtClean="0"/>
              <a:t>[click][click] Due to incomplete match table, function one and function two may miss some packets and they will be redirected to software for further processing. </a:t>
            </a:r>
          </a:p>
          <a:p>
            <a:r>
              <a:rPr lang="en-US" altLang="zh-CN" dirty="0" smtClean="0"/>
              <a:t>Similarly, [click][click]  packets requiring the processing of function three will also be transferred to software.</a:t>
            </a:r>
          </a:p>
          <a:p>
            <a:r>
              <a:rPr lang="en-US" altLang="zh-CN" dirty="0" smtClean="0"/>
              <a:t>In our design, once a packet enters into software, it will stay in software until all subsequent executions are finished. </a:t>
            </a:r>
          </a:p>
          <a:p>
            <a:r>
              <a:rPr lang="en-US" altLang="zh-CN" dirty="0" smtClean="0"/>
              <a:t>We make this design decision mainly for decreasing software-hardware transfer.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ECF6-C5A7-42B8-95B1-57607BDFF53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662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 figure illustrates the deployment of </a:t>
            </a:r>
            <a:r>
              <a:rPr lang="en-US" altLang="zh-CN" dirty="0" err="1" smtClean="0"/>
              <a:t>FlexGate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As a whole, </a:t>
            </a:r>
            <a:r>
              <a:rPr lang="en-US" altLang="zh-CN" dirty="0" err="1" smtClean="0"/>
              <a:t>FlexGate</a:t>
            </a:r>
            <a:r>
              <a:rPr lang="en-US" altLang="zh-CN" dirty="0" smtClean="0"/>
              <a:t> links to the border router in a hanging way. </a:t>
            </a:r>
          </a:p>
          <a:p>
            <a:r>
              <a:rPr lang="en-US" altLang="zh-CN" dirty="0" smtClean="0"/>
              <a:t>To provide better scalability, [click]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packets are transmitted from hardware platform to software platform through network. </a:t>
            </a:r>
          </a:p>
          <a:p>
            <a:r>
              <a:rPr lang="en-US" altLang="zh-CN" dirty="0" smtClean="0"/>
              <a:t>So both hardware and software platforms can deploy flexible system extension.  [click   disappear]</a:t>
            </a:r>
          </a:p>
          <a:p>
            <a:r>
              <a:rPr lang="en-US" altLang="zh-CN" dirty="0" smtClean="0"/>
              <a:t>Considering the scale</a:t>
            </a:r>
            <a:r>
              <a:rPr lang="en-US" altLang="zh-CN" baseline="0" dirty="0" smtClean="0"/>
              <a:t> of unmanageable traffic may be very large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It is impossible for a single server to process such large throughput. So we build a small software cluster to execute software </a:t>
            </a:r>
            <a:r>
              <a:rPr lang="en-US" altLang="zh-CN" dirty="0" err="1" smtClean="0"/>
              <a:t>processings</a:t>
            </a:r>
            <a:r>
              <a:rPr lang="en-US" altLang="zh-CN" dirty="0" smtClean="0"/>
              <a:t>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ECF6-C5A7-42B8-95B1-57607BDFF53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57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Actually, up-to-date programmable </a:t>
            </a:r>
            <a:r>
              <a:rPr lang="en-US" altLang="zh-CN" dirty="0" err="1" smtClean="0"/>
              <a:t>hardwares</a:t>
            </a:r>
            <a:r>
              <a:rPr lang="en-US" altLang="zh-CN" dirty="0" smtClean="0"/>
              <a:t> have multiple pipelines. </a:t>
            </a:r>
          </a:p>
          <a:p>
            <a:r>
              <a:rPr lang="en-US" altLang="zh-CN" dirty="0" smtClean="0"/>
              <a:t>Different pipelines possess independent match-action stages and storage resources. </a:t>
            </a:r>
          </a:p>
          <a:p>
            <a:r>
              <a:rPr lang="en-US" altLang="zh-CN" dirty="0" smtClean="0"/>
              <a:t>In order</a:t>
            </a:r>
            <a:r>
              <a:rPr lang="en-US" altLang="zh-CN" baseline="0" dirty="0" smtClean="0"/>
              <a:t> to </a:t>
            </a:r>
            <a:r>
              <a:rPr lang="en-US" altLang="zh-CN" dirty="0" smtClean="0"/>
              <a:t>fully utilize them, We only implement [click] the header parser and pipeline load balance modules in ingress pipelines, and all network functions are deployed in egress pipelines. </a:t>
            </a:r>
          </a:p>
          <a:p>
            <a:r>
              <a:rPr lang="en-US" altLang="zh-CN" dirty="0" smtClean="0"/>
              <a:t>This architecture enables flexible load balancing.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ECF6-C5A7-42B8-95B1-57607BDFF53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069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following key issue is finding appropriate criteria to split matching</a:t>
            </a:r>
            <a:r>
              <a:rPr lang="en-US" altLang="zh-CN" baseline="0" dirty="0" smtClean="0"/>
              <a:t> tables to different egress pipelines</a:t>
            </a:r>
            <a:r>
              <a:rPr lang="en-US" altLang="zh-CN" dirty="0" smtClean="0"/>
              <a:t>.</a:t>
            </a:r>
            <a:r>
              <a:rPr lang="en-US" altLang="zh-CN" baseline="0" dirty="0" smtClean="0"/>
              <a:t> </a:t>
            </a:r>
          </a:p>
          <a:p>
            <a:r>
              <a:rPr lang="en-US" altLang="zh-CN" dirty="0" smtClean="0"/>
              <a:t>The most straightforward method is splitting packets in a round robin way. </a:t>
            </a:r>
          </a:p>
          <a:p>
            <a:r>
              <a:rPr lang="en-US" altLang="zh-CN" dirty="0" smtClean="0"/>
              <a:t>[click] However, with this way,</a:t>
            </a:r>
            <a:r>
              <a:rPr lang="en-US" altLang="zh-CN" baseline="0" dirty="0" smtClean="0"/>
              <a:t> p</a:t>
            </a:r>
            <a:r>
              <a:rPr lang="en-US" altLang="zh-CN" dirty="0" smtClean="0"/>
              <a:t>ackets from the same flow may be processed by different pipelines, which may introduce semantic defect. </a:t>
            </a:r>
          </a:p>
          <a:p>
            <a:r>
              <a:rPr lang="en-US" altLang="zh-CN" dirty="0" smtClean="0"/>
              <a:t>For example, flow state monitors run on different pipelines may deduce different states for the same flow. </a:t>
            </a:r>
          </a:p>
          <a:p>
            <a:r>
              <a:rPr lang="en-US" altLang="zh-CN" dirty="0" smtClean="0"/>
              <a:t>Another intuitive method is splitting traffic according to 5-tuple. </a:t>
            </a:r>
          </a:p>
          <a:p>
            <a:r>
              <a:rPr lang="en-US" altLang="zh-CN" dirty="0" smtClean="0"/>
              <a:t>[click]  It can keep the semantic consistency.</a:t>
            </a:r>
            <a:r>
              <a:rPr lang="en-US" altLang="zh-CN" baseline="0" dirty="0" smtClean="0"/>
              <a:t> </a:t>
            </a:r>
          </a:p>
          <a:p>
            <a:r>
              <a:rPr lang="en-US" altLang="zh-CN" dirty="0" smtClean="0"/>
              <a:t>However, this splitting strategy would waste storage space. </a:t>
            </a:r>
          </a:p>
          <a:p>
            <a:r>
              <a:rPr lang="en-US" altLang="zh-CN" dirty="0" smtClean="0"/>
              <a:t>Since most network functions match fields partially containing 5-tuple, packets matching the same rule of a function would be hashed to different pipelines. </a:t>
            </a:r>
          </a:p>
          <a:p>
            <a:r>
              <a:rPr lang="en-US" altLang="zh-CN" dirty="0" smtClean="0"/>
              <a:t>So each pipeline needs to store completed tables for all gateway functions. It greatly wastes the precious storage resource.</a:t>
            </a:r>
          </a:p>
          <a:p>
            <a:r>
              <a:rPr lang="en-US" altLang="zh-CN" dirty="0" smtClean="0"/>
              <a:t>The</a:t>
            </a:r>
            <a:r>
              <a:rPr lang="en-US" altLang="zh-CN" baseline="0" dirty="0" smtClean="0"/>
              <a:t> following slide gives an observation of the general gateway </a:t>
            </a:r>
            <a:r>
              <a:rPr lang="en-US" altLang="zh-CN" baseline="0" dirty="0" err="1" smtClean="0"/>
              <a:t>processings</a:t>
            </a:r>
            <a:r>
              <a:rPr lang="en-US" altLang="zh-CN" baseline="0" dirty="0" smtClean="0"/>
              <a:t>, which help us design the pipeline load balance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ECF6-C5A7-42B8-95B1-57607BDFF53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829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 </a:t>
            </a:r>
            <a:r>
              <a:rPr lang="en-US" altLang="zh-CN" baseline="0" dirty="0" smtClean="0"/>
              <a:t>data center, a</a:t>
            </a:r>
            <a:r>
              <a:rPr lang="en-US" altLang="zh-CN" dirty="0" smtClean="0"/>
              <a:t>ll inbound packets contain the elastic IP (</a:t>
            </a:r>
            <a:r>
              <a:rPr lang="en-US" altLang="zh-CN" dirty="0" err="1" smtClean="0"/>
              <a:t>eIP</a:t>
            </a:r>
            <a:r>
              <a:rPr lang="en-US" altLang="zh-CN" dirty="0" smtClean="0"/>
              <a:t>), which is the Internet IP exposed to tenants for </a:t>
            </a:r>
            <a:r>
              <a:rPr lang="en-US" altLang="zh-CN" dirty="0" err="1" smtClean="0"/>
              <a:t>serive</a:t>
            </a:r>
            <a:r>
              <a:rPr lang="en-US" altLang="zh-CN" dirty="0" smtClean="0"/>
              <a:t> accessing. </a:t>
            </a:r>
          </a:p>
          <a:p>
            <a:r>
              <a:rPr lang="en-US" altLang="zh-CN" dirty="0" smtClean="0"/>
              <a:t>It needs to be mapped to the virtual IP ($</a:t>
            </a:r>
            <a:r>
              <a:rPr lang="en-US" altLang="zh-CN" dirty="0" err="1" smtClean="0"/>
              <a:t>vIP</a:t>
            </a:r>
            <a:r>
              <a:rPr lang="en-US" altLang="zh-CN" dirty="0" smtClean="0"/>
              <a:t>$), which is the corresponding VM IP inside the data center. </a:t>
            </a:r>
          </a:p>
          <a:p>
            <a:r>
              <a:rPr lang="en-US" altLang="zh-CN" dirty="0" smtClean="0"/>
              <a:t>Then this field would be matched in subsequent network functions. </a:t>
            </a:r>
          </a:p>
          <a:p>
            <a:r>
              <a:rPr lang="en-US" altLang="zh-CN" dirty="0" smtClean="0"/>
              <a:t>Similarly, in the outbound direction, $</a:t>
            </a:r>
            <a:r>
              <a:rPr lang="en-US" altLang="zh-CN" dirty="0" err="1" smtClean="0"/>
              <a:t>vIP</a:t>
            </a:r>
            <a:r>
              <a:rPr lang="en-US" altLang="zh-CN" dirty="0" smtClean="0"/>
              <a:t>$ will be mapped to $</a:t>
            </a:r>
            <a:r>
              <a:rPr lang="en-US" altLang="zh-CN" dirty="0" err="1" smtClean="0"/>
              <a:t>eIP</a:t>
            </a:r>
            <a:r>
              <a:rPr lang="en-US" altLang="zh-CN" dirty="0" smtClean="0"/>
              <a:t>$ and subsequent network functions would match it. </a:t>
            </a:r>
          </a:p>
          <a:p>
            <a:r>
              <a:rPr lang="en-US" altLang="zh-CN" dirty="0" smtClean="0"/>
              <a:t>So splitting according to $</a:t>
            </a:r>
            <a:r>
              <a:rPr lang="en-US" altLang="zh-CN" dirty="0" err="1" smtClean="0"/>
              <a:t>eIP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vIP</a:t>
            </a:r>
            <a:r>
              <a:rPr lang="en-US" altLang="zh-CN" dirty="0" smtClean="0"/>
              <a:t>$ can efficiently divide matching tables into disjoint parts.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ECF6-C5A7-42B8-95B1-57607BDFF53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145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First, we identify the direction of a</a:t>
            </a:r>
            <a:r>
              <a:rPr lang="en-US" altLang="zh-CN" baseline="0" dirty="0" smtClean="0"/>
              <a:t> packet according to whether it has the </a:t>
            </a:r>
            <a:r>
              <a:rPr lang="en-US" altLang="zh-CN" baseline="0" dirty="0" err="1" smtClean="0"/>
              <a:t>VxLAN</a:t>
            </a:r>
            <a:r>
              <a:rPr lang="en-US" altLang="zh-CN" baseline="0" dirty="0" smtClean="0"/>
              <a:t> header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If this packet comes from Internet, then it would be hashed to an egress pipeline according to its destination IP ($</a:t>
            </a:r>
            <a:r>
              <a:rPr lang="en-US" altLang="zh-CN" dirty="0" err="1" smtClean="0"/>
              <a:t>eIP</a:t>
            </a:r>
            <a:r>
              <a:rPr lang="en-US" altLang="zh-CN" dirty="0" smtClean="0"/>
              <a:t>$). </a:t>
            </a:r>
          </a:p>
          <a:p>
            <a:r>
              <a:rPr lang="en-US" altLang="zh-CN" dirty="0" smtClean="0"/>
              <a:t>If this packet comes from the data center, then it would be hashed to an egress pipeline according to the source IP ($</a:t>
            </a:r>
            <a:r>
              <a:rPr lang="en-US" altLang="zh-CN" dirty="0" err="1" smtClean="0"/>
              <a:t>vIP</a:t>
            </a:r>
            <a:r>
              <a:rPr lang="en-US" altLang="zh-CN" dirty="0" smtClean="0"/>
              <a:t>$).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 workload is balanced and storage resource in all pipelines can be maximally utilized.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ECF6-C5A7-42B8-95B1-57607BDFF53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458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During hardware processing, [click] unmanageable packets must be detected and transferred to software for entire </a:t>
            </a:r>
            <a:r>
              <a:rPr lang="en-US" altLang="zh-CN" dirty="0" err="1" smtClean="0"/>
              <a:t>processings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[click] Limited by hardware restrictions, once a packet enters into the pipeline, it must go through the entire processing before being forwarded out.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ECF6-C5A7-42B8-95B1-57607BDFF53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76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 order to guarantee the unchanged processing sequence and keep the semantic consistency, we add an extra field {operability} [click] in the packet header vector. </a:t>
            </a:r>
          </a:p>
          <a:p>
            <a:r>
              <a:rPr lang="en-US" altLang="zh-CN" dirty="0" smtClean="0"/>
              <a:t>Once a packet is identified as unmanageable [click to red], its {operability} is set to false. </a:t>
            </a:r>
          </a:p>
          <a:p>
            <a:r>
              <a:rPr lang="en-US" altLang="zh-CN" dirty="0" smtClean="0"/>
              <a:t>[click] Then all following functions do not deploy any modifications to this packet, and it will be transferred to software gateway to finish whole processing. </a:t>
            </a:r>
          </a:p>
          <a:p>
            <a:r>
              <a:rPr lang="en-US" altLang="zh-CN" dirty="0" smtClean="0"/>
              <a:t>Furthermore, [click] in order to notify software gateway to start processing from which network function, we utilize the reserved field in </a:t>
            </a:r>
            <a:r>
              <a:rPr lang="en-US" altLang="zh-CN" dirty="0" err="1" smtClean="0"/>
              <a:t>VxLAN</a:t>
            </a:r>
            <a:r>
              <a:rPr lang="en-US" altLang="zh-CN" dirty="0" smtClean="0"/>
              <a:t> to record the next function id.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 the last stage of the egress pipeline, we implement a transfer load balancer to distribute unmanageable packets based on 5-tuple hashing.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ECF6-C5A7-42B8-95B1-57607BDFF53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046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Alibaba has deploy many data centers around the</a:t>
            </a:r>
            <a:r>
              <a:rPr kumimoji="1" lang="en-US" altLang="zh-CN" baseline="0" dirty="0" smtClean="0"/>
              <a:t> world to support various applications for people in different area. </a:t>
            </a:r>
          </a:p>
          <a:p>
            <a:r>
              <a:rPr kumimoji="1" lang="en-US" altLang="zh-CN" baseline="0" dirty="0" smtClean="0"/>
              <a:t>As shown in the Figure. There are 19 main regions, more </a:t>
            </a:r>
            <a:r>
              <a:rPr kumimoji="1" lang="en-US" altLang="zh-CN" baseline="0" smtClean="0"/>
              <a:t>than 100 </a:t>
            </a:r>
            <a:r>
              <a:rPr kumimoji="1" lang="en-US" altLang="zh-CN" baseline="0" dirty="0" smtClean="0"/>
              <a:t>access points and one thousand five hundred of edge points to access the </a:t>
            </a:r>
            <a:r>
              <a:rPr kumimoji="1" lang="en-US" altLang="zh-CN" baseline="0" smtClean="0"/>
              <a:t>service in the </a:t>
            </a:r>
            <a:r>
              <a:rPr kumimoji="1" lang="en-US" altLang="zh-CN" baseline="0" dirty="0" smtClean="0"/>
              <a:t>cloud.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8274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 </a:t>
            </a:r>
            <a:r>
              <a:rPr lang="en-US" altLang="zh-CN" dirty="0" err="1" smtClean="0"/>
              <a:t>FlexGate</a:t>
            </a:r>
            <a:r>
              <a:rPr lang="en-US" altLang="zh-CN" dirty="0" smtClean="0"/>
              <a:t>, programmable hardware and software cluster are decoupled. So they can employ independent scale-up mechanisms.</a:t>
            </a:r>
          </a:p>
          <a:p>
            <a:r>
              <a:rPr lang="en-US" altLang="zh-CN" dirty="0" smtClean="0"/>
              <a:t>For</a:t>
            </a:r>
            <a:r>
              <a:rPr lang="en-US" altLang="zh-CN" baseline="0" dirty="0" smtClean="0"/>
              <a:t> programmable hardware,</a:t>
            </a:r>
            <a:r>
              <a:rPr lang="en-US" altLang="zh-CN" dirty="0" smtClean="0"/>
              <a:t> there are two modes for scalability.</a:t>
            </a:r>
            <a:r>
              <a:rPr lang="en-US" altLang="zh-CN" baseline="0" dirty="0" smtClean="0"/>
              <a:t> </a:t>
            </a:r>
          </a:p>
          <a:p>
            <a:r>
              <a:rPr lang="en-US" altLang="zh-CN" dirty="0" smtClean="0"/>
              <a:t>When single programmable hardware cannot provide sufficient calculating and storing ability, we can employ multiple </a:t>
            </a:r>
            <a:r>
              <a:rPr lang="en-US" altLang="zh-CN" dirty="0" err="1" smtClean="0"/>
              <a:t>hardwares</a:t>
            </a:r>
            <a:r>
              <a:rPr lang="en-US" altLang="zh-CN" dirty="0" smtClean="0"/>
              <a:t> and organize them to work in pipeline. </a:t>
            </a:r>
          </a:p>
          <a:p>
            <a:r>
              <a:rPr lang="en-US" altLang="zh-CN" dirty="0" smtClean="0"/>
              <a:t>On the other hand, if </a:t>
            </a:r>
            <a:r>
              <a:rPr lang="en-US" altLang="zh-CN" dirty="0" err="1" smtClean="0"/>
              <a:t>FlexGate</a:t>
            </a:r>
            <a:r>
              <a:rPr lang="en-US" altLang="zh-CN" dirty="0" smtClean="0"/>
              <a:t> needs to support higher bandwidth, we can deploy multiple ones in a parallel way and distribute incoming traffic evenly to them. </a:t>
            </a:r>
          </a:p>
          <a:p>
            <a:r>
              <a:rPr lang="en-US" altLang="zh-CN" dirty="0" smtClean="0"/>
              <a:t>Furthermore, serial extension and parallel extension can be combined together to provide higher performance.</a:t>
            </a:r>
          </a:p>
          <a:p>
            <a:r>
              <a:rPr lang="en-US" altLang="zh-CN" dirty="0" smtClean="0"/>
              <a:t>For software cluster, deploying more servers in the cluster can efficiently achieve linear scaling.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ECF6-C5A7-42B8-95B1-57607BDFF53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042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employ Tofino as the programmable packet processing hardware. It has 2 independent pipelines. Each pipeline has 12 physical stages and each physical stage possesses 1.28 mega byte SRAM and 67.6 kilo</a:t>
            </a:r>
            <a:r>
              <a:rPr lang="en-US" altLang="zh-CN" baseline="0" dirty="0" smtClean="0"/>
              <a:t> byte</a:t>
            </a:r>
            <a:r>
              <a:rPr lang="en-US" altLang="zh-CN" dirty="0" smtClean="0"/>
              <a:t> TCAM. Tofino can provide totally 3.2Tbps throughput. </a:t>
            </a:r>
          </a:p>
          <a:p>
            <a:r>
              <a:rPr lang="en-US" altLang="zh-CN" dirty="0" smtClean="0"/>
              <a:t>4 servers are deployed in the software cluster. Each server is equipped with 32 2.5GHz cores and 256GB memory.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We generate traffic according to the practical measurement and inject it to </a:t>
            </a:r>
            <a:r>
              <a:rPr lang="en-US" altLang="zh-CN" dirty="0" err="1" smtClean="0"/>
              <a:t>FlexGate</a:t>
            </a:r>
            <a:r>
              <a:rPr lang="en-US" altLang="zh-CN" dirty="0" smtClean="0"/>
              <a:t>. The average throughput is 1.29Tbps and the peak throughput is 1.53Tbps.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ECF6-C5A7-42B8-95B1-57607BDFF53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8322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9 network functions are implemented in </a:t>
            </a:r>
            <a:r>
              <a:rPr lang="en-US" altLang="zh-CN" dirty="0" err="1" smtClean="0"/>
              <a:t>FlexGate</a:t>
            </a:r>
            <a:r>
              <a:rPr lang="en-US" altLang="zh-CN" dirty="0" smtClean="0"/>
              <a:t> and 7 of them are offloaded in programmable hardware. [click] Protocol processing and Port NAT/SNAT are only</a:t>
            </a:r>
            <a:r>
              <a:rPr lang="en-US" altLang="zh-CN" baseline="0" dirty="0" smtClean="0"/>
              <a:t> implemented in the software gateway.</a:t>
            </a:r>
            <a:r>
              <a:rPr lang="en-US" altLang="zh-CN" dirty="0" smtClean="0"/>
              <a:t> [click]  The detailed resource consumption of each functions in one pipeline is presented in the table. As a whole, 85 percent of SRAM and 19</a:t>
            </a:r>
            <a:r>
              <a:rPr lang="en-US" altLang="zh-CN" baseline="0" dirty="0" smtClean="0"/>
              <a:t> percent</a:t>
            </a:r>
            <a:r>
              <a:rPr lang="en-US" altLang="zh-CN" dirty="0" smtClean="0"/>
              <a:t> of TCAM in Tofino are consumed. In each function, rules most frequently matched in the history are selected to offload in the hardware.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ECF6-C5A7-42B8-95B1-57607BDFF53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9651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monitor the load of two egress pipelines to verify the performance of pipeline load balancer. Figure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presents the average load of different pipelines. </a:t>
            </a:r>
          </a:p>
          <a:p>
            <a:r>
              <a:rPr lang="en-US" altLang="zh-CN" dirty="0" smtClean="0"/>
              <a:t>Results show that $</a:t>
            </a:r>
            <a:r>
              <a:rPr lang="en-US" altLang="zh-CN" dirty="0" err="1" smtClean="0"/>
              <a:t>eIP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vIP</a:t>
            </a:r>
            <a:r>
              <a:rPr lang="en-US" altLang="zh-CN" dirty="0" smtClean="0"/>
              <a:t>$ load balancer may lead to at most $9.3\%$ of load imbalance.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ECF6-C5A7-42B8-95B1-57607BDFF53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179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 figure presents the load of servers in the software cluster. In total, 8.6\% of traffic on average is transferred to software cluster for further processing. Furthermore, with the transfer load balancer, unmanageable packets are distributed evenly to all four software gateways.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ECF6-C5A7-42B8-95B1-57607BDFF53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8081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overall processing latencies of </a:t>
            </a:r>
            <a:r>
              <a:rPr lang="en-US" altLang="zh-CN" dirty="0" err="1" smtClean="0"/>
              <a:t>FlexGate</a:t>
            </a:r>
            <a:r>
              <a:rPr lang="en-US" altLang="zh-CN" dirty="0" smtClean="0"/>
              <a:t> and software gateway clusters are shown in the figure.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Most part of processing latency is around 1microsecond. The long tail of overall latency is caused by the processing of software gateways. With this heterogeneous architecture, the average latency of </a:t>
            </a:r>
            <a:r>
              <a:rPr lang="en-US" altLang="zh-CN" dirty="0" err="1" smtClean="0"/>
              <a:t>FlexGate</a:t>
            </a:r>
            <a:r>
              <a:rPr lang="en-US" altLang="zh-CN" dirty="0" smtClean="0"/>
              <a:t> is 1.28 </a:t>
            </a:r>
            <a:r>
              <a:rPr lang="en-US" altLang="zh-CN" dirty="0" err="1" smtClean="0"/>
              <a:t>microscond</a:t>
            </a:r>
            <a:r>
              <a:rPr lang="en-US" altLang="zh-CN" dirty="0" smtClean="0"/>
              <a:t>, and the 99% tail latency is 5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microsecond.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ECF6-C5A7-42B8-95B1-57607BDFF53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7876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FlexGate</a:t>
            </a:r>
            <a:r>
              <a:rPr lang="en-US" altLang="zh-CN" baseline="0" dirty="0" smtClean="0"/>
              <a:t> is a </a:t>
            </a:r>
            <a:r>
              <a:rPr lang="en-US" altLang="zh-CN" baseline="0" dirty="0" err="1" smtClean="0"/>
              <a:t>heterogenerous</a:t>
            </a:r>
            <a:r>
              <a:rPr lang="en-US" altLang="zh-CN" baseline="0" dirty="0" smtClean="0"/>
              <a:t> gateway by combining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Programmable hardware and software cluster</a:t>
            </a:r>
          </a:p>
          <a:p>
            <a:r>
              <a:rPr lang="en-US" altLang="zh-CN" dirty="0" smtClean="0"/>
              <a:t>It deploys</a:t>
            </a:r>
            <a:r>
              <a:rPr lang="en-US" altLang="zh-CN" baseline="0" dirty="0" smtClean="0"/>
              <a:t> two principles for implementing gateway functions:</a:t>
            </a:r>
          </a:p>
          <a:p>
            <a:r>
              <a:rPr lang="en-US" altLang="zh-CN" baseline="0" dirty="0" smtClean="0"/>
              <a:t>(1)</a:t>
            </a:r>
          </a:p>
          <a:p>
            <a:r>
              <a:rPr lang="en-US" altLang="zh-CN" baseline="0" dirty="0" smtClean="0"/>
              <a:t>(2)</a:t>
            </a:r>
          </a:p>
          <a:p>
            <a:r>
              <a:rPr lang="en-US" altLang="zh-CN" baseline="0" dirty="0" smtClean="0"/>
              <a:t>In programmable hardware, </a:t>
            </a:r>
            <a:r>
              <a:rPr lang="en-US" altLang="zh-CN" baseline="0" dirty="0" err="1" smtClean="0"/>
              <a:t>eIP</a:t>
            </a:r>
            <a:r>
              <a:rPr lang="en-US" altLang="zh-CN" baseline="0" dirty="0" smtClean="0"/>
              <a:t>/</a:t>
            </a:r>
            <a:r>
              <a:rPr lang="en-US" altLang="zh-CN" baseline="0" dirty="0" err="1" smtClean="0"/>
              <a:t>vIP</a:t>
            </a:r>
            <a:r>
              <a:rPr lang="en-US" altLang="zh-CN" baseline="0" dirty="0" smtClean="0"/>
              <a:t> pipeline load balance is used to split workload.</a:t>
            </a:r>
          </a:p>
          <a:p>
            <a:r>
              <a:rPr lang="en-US" altLang="zh-CN" baseline="0" dirty="0" smtClean="0"/>
              <a:t>Furthermore,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programmable hardware and software cluster can employ independent scale-up mechanisms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ECF6-C5A7-42B8-95B1-57607BDFF53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437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</a:t>
            </a:r>
            <a:r>
              <a:rPr lang="en-US" altLang="zh-CN" baseline="0" dirty="0" smtClean="0"/>
              <a:t> each data center, there is a gateway on the boundary to process every packet on both direction[click]. </a:t>
            </a:r>
          </a:p>
          <a:p>
            <a:r>
              <a:rPr lang="en-US" altLang="zh-CN" baseline="0" dirty="0" smtClean="0"/>
              <a:t>It needs to support various functions, including </a:t>
            </a:r>
            <a:r>
              <a:rPr lang="en-US" altLang="zh-CN" baseline="0" smtClean="0"/>
              <a:t>fundamental </a:t>
            </a:r>
            <a:r>
              <a:rPr lang="en-US" altLang="zh-CN" baseline="0" smtClean="0"/>
              <a:t>ones like </a:t>
            </a:r>
            <a:r>
              <a:rPr lang="en-US" altLang="zh-CN" baseline="0" dirty="0" smtClean="0"/>
              <a:t>NAT, </a:t>
            </a:r>
            <a:r>
              <a:rPr lang="en-US" altLang="zh-CN" baseline="0" dirty="0" err="1" smtClean="0"/>
              <a:t>VxLAN</a:t>
            </a:r>
            <a:r>
              <a:rPr lang="en-US" altLang="zh-CN" baseline="0" dirty="0" smtClean="0"/>
              <a:t> encapsulation and </a:t>
            </a:r>
            <a:r>
              <a:rPr lang="en-US" altLang="zh-CN" baseline="0" dirty="0" err="1" smtClean="0"/>
              <a:t>decapsulation</a:t>
            </a:r>
            <a:r>
              <a:rPr lang="en-US" altLang="zh-CN" baseline="0" dirty="0" smtClean="0"/>
              <a:t>.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Furthermore, to improve the performance and security, operators prefer to deploy customized network functions on the boundary.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ACL is deployed to block unqualified traffic.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Monitoring, metering and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QoS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mapping are used to provide necessary guard for performance.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ECF6-C5A7-42B8-95B1-57607BDFF53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906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Nowadays, data centers support many widely used network applications,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which serve gigantic traffic from huge amount of clients. </a:t>
            </a:r>
          </a:p>
          <a:p>
            <a:r>
              <a:rPr lang="en-US" altLang="zh-CN" dirty="0" smtClean="0"/>
              <a:t>We measure the inbound/outbound throughput around 4 operating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data centers in one week. </a:t>
            </a:r>
          </a:p>
          <a:p>
            <a:r>
              <a:rPr lang="en-US" altLang="zh-CN" dirty="0" smtClean="0"/>
              <a:t>The values of throughput vary from hundreds to thousands of gigabits per second. </a:t>
            </a:r>
          </a:p>
          <a:p>
            <a:r>
              <a:rPr lang="en-US" altLang="zh-CN" dirty="0" smtClean="0"/>
              <a:t>When encountering special events (like shopping festival), the load-bearing throughput would be further higher.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ECF6-C5A7-42B8-95B1-57607BDFF53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867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High throughput also means that the number of flows served by the data center is large. </a:t>
            </a:r>
          </a:p>
          <a:p>
            <a:r>
              <a:rPr lang="en-US" altLang="zh-CN" dirty="0" smtClean="0"/>
              <a:t>We further record the total flow numbers (distinguished by 5-tuples). </a:t>
            </a:r>
          </a:p>
          <a:p>
            <a:r>
              <a:rPr lang="en-US" altLang="zh-CN" dirty="0" smtClean="0"/>
              <a:t>Each data center serves millions of different flows. </a:t>
            </a:r>
          </a:p>
          <a:p>
            <a:r>
              <a:rPr lang="en-US" altLang="zh-CN" dirty="0" smtClean="0"/>
              <a:t>With the increase of number of flows, the number of matching rules in each gateway function increases at the same time. </a:t>
            </a:r>
          </a:p>
          <a:p>
            <a:r>
              <a:rPr lang="en-US" altLang="zh-CN" dirty="0" smtClean="0"/>
              <a:t>Considering that some gateway functions execute matching at the flow level, storing millions of rules puts forward severe challenges on both storing and efficient accessing.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ECF6-C5A7-42B8-95B1-57607BDFF53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266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 the last decade, NFV is proposed to  implement functions on inexpensive, commodity processors. </a:t>
            </a:r>
          </a:p>
          <a:p>
            <a:r>
              <a:rPr lang="en-US" altLang="zh-CN" dirty="0" smtClean="0"/>
              <a:t>It provides advanced processing and storage ability. </a:t>
            </a:r>
          </a:p>
          <a:p>
            <a:r>
              <a:rPr lang="en-US" altLang="zh-CN" dirty="0" smtClean="0"/>
              <a:t>Furthermore, software-based solution greatly simplifies the procedures of creating new functions and updating old ones. </a:t>
            </a:r>
          </a:p>
          <a:p>
            <a:r>
              <a:rPr lang="en-US" altLang="zh-CN" dirty="0" smtClean="0"/>
              <a:t>However, advanced NFV platforms can only support the execution of network functions at ten</a:t>
            </a:r>
            <a:r>
              <a:rPr lang="en-US" altLang="zh-CN" baseline="0" dirty="0" smtClean="0"/>
              <a:t> to forty </a:t>
            </a:r>
            <a:r>
              <a:rPr lang="en-US" altLang="zh-CN" dirty="0" err="1" smtClean="0"/>
              <a:t>Gbps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For processing terabits per second of traffic, dozens or even hundreds of servers need to be deployed. </a:t>
            </a:r>
          </a:p>
          <a:p>
            <a:r>
              <a:rPr lang="en-US" altLang="zh-CN" dirty="0" smtClean="0"/>
              <a:t>Deploying software gateways at this scale not only is expensive but also causes great burden and challenges for operation and maintenance.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ECF6-C5A7-42B8-95B1-57607BDFF53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400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Emerging programmable packet processing </a:t>
            </a:r>
            <a:r>
              <a:rPr lang="en-US" altLang="zh-CN" dirty="0" err="1" smtClean="0"/>
              <a:t>hardwares</a:t>
            </a:r>
            <a:r>
              <a:rPr lang="en-US" altLang="zh-CN" dirty="0" smtClean="0"/>
              <a:t> can support flexible packet processing at ultra-high line rate, which offers a new option for implementing gateway functions. </a:t>
            </a:r>
          </a:p>
          <a:p>
            <a:r>
              <a:rPr lang="en-US" altLang="zh-CN" dirty="0" smtClean="0"/>
              <a:t>When a new packet arrives, [click] firstly a parser extracts packet headers according to the user-defined parse graph. </a:t>
            </a:r>
          </a:p>
          <a:p>
            <a:r>
              <a:rPr lang="en-US" altLang="zh-CN" dirty="0" smtClean="0"/>
              <a:t>Then [click]  the packet goes through the ingress and egress pipeline. </a:t>
            </a:r>
          </a:p>
          <a:p>
            <a:r>
              <a:rPr lang="en-US" altLang="zh-CN" dirty="0" smtClean="0"/>
              <a:t>To support flexible per-packet processing, each pipeline is composed of many match-action stages. </a:t>
            </a:r>
          </a:p>
          <a:p>
            <a:r>
              <a:rPr lang="en-US" altLang="zh-CN" dirty="0" smtClean="0"/>
              <a:t>A network function would be implemented by combining a series of stages in hardware.</a:t>
            </a:r>
          </a:p>
          <a:p>
            <a:r>
              <a:rPr lang="en-US" altLang="zh-CN" dirty="0" smtClean="0"/>
              <a:t>Although these programmable </a:t>
            </a:r>
            <a:r>
              <a:rPr lang="en-US" altLang="zh-CN" dirty="0" err="1" smtClean="0"/>
              <a:t>hardwares</a:t>
            </a:r>
            <a:r>
              <a:rPr lang="en-US" altLang="zh-CN" dirty="0" smtClean="0"/>
              <a:t> provide satisfying flexibility and throughput, they have two intrinsic drawbacks. </a:t>
            </a:r>
          </a:p>
          <a:p>
            <a:r>
              <a:rPr lang="en-US" altLang="zh-CN" dirty="0" smtClean="0"/>
              <a:t>Firstly, constrained by the chip area, programmable </a:t>
            </a:r>
            <a:r>
              <a:rPr lang="en-US" altLang="zh-CN" dirty="0" err="1" smtClean="0"/>
              <a:t>hardwares</a:t>
            </a:r>
            <a:r>
              <a:rPr lang="en-US" altLang="zh-CN" dirty="0" smtClean="0"/>
              <a:t> contain limited number of stages. </a:t>
            </a:r>
          </a:p>
          <a:p>
            <a:r>
              <a:rPr lang="en-US" altLang="zh-CN" dirty="0" smtClean="0"/>
              <a:t>Second, each physical stage contains limited storage resources.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ECF6-C5A7-42B8-95B1-57607BDFF53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70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Software network function platform and programmable hardware are complementary. </a:t>
            </a:r>
          </a:p>
          <a:p>
            <a:r>
              <a:rPr lang="en-US" altLang="zh-CN" dirty="0" smtClean="0"/>
              <a:t>This slide</a:t>
            </a:r>
            <a:r>
              <a:rPr lang="en-US" altLang="zh-CN" baseline="0" dirty="0" smtClean="0"/>
              <a:t> gives a detailed summary of the pros and cons of deploying software gateway and programmable hardware.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Specifically, software gateway possesses flexible processing and huge storage while providing limited throughput, and programmable hardware has opposite features. </a:t>
            </a:r>
          </a:p>
          <a:p>
            <a:r>
              <a:rPr lang="en-US" altLang="zh-CN" dirty="0" smtClean="0"/>
              <a:t>It inspires us to propose the hardware-software co-design gateway to meet all requirements.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ECF6-C5A7-42B8-95B1-57607BDFF53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84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</a:t>
            </a:r>
            <a:r>
              <a:rPr lang="en-US" altLang="zh-CN" baseline="0" dirty="0" smtClean="0"/>
              <a:t> have two observations which help us to design the heterogeneous gateway.</a:t>
            </a:r>
          </a:p>
          <a:p>
            <a:r>
              <a:rPr lang="en-US" altLang="zh-CN" baseline="0" dirty="0" smtClean="0"/>
              <a:t>The first observation is gateway f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unctions serve different proportions of traffic.</a:t>
            </a:r>
          </a:p>
          <a:p>
            <a:r>
              <a:rPr lang="en-US" altLang="zh-CN" dirty="0" smtClean="0"/>
              <a:t>We monitor gateway in 4 different operating data centers and record the percentage of traffic processed by each network function. </a:t>
            </a:r>
          </a:p>
          <a:p>
            <a:r>
              <a:rPr lang="en-US" altLang="zh-CN" dirty="0" smtClean="0"/>
              <a:t>Results show that the proportion of traffic served by different functions varies greatly. </a:t>
            </a:r>
          </a:p>
          <a:p>
            <a:r>
              <a:rPr lang="en-US" altLang="zh-CN" dirty="0" smtClean="0"/>
              <a:t>Some functions process almost all flows. </a:t>
            </a:r>
          </a:p>
          <a:p>
            <a:r>
              <a:rPr lang="en-US" altLang="zh-CN" dirty="0" smtClean="0"/>
              <a:t>Intuitively, fundamental functions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(like</a:t>
            </a:r>
            <a:r>
              <a:rPr lang="en-US" altLang="zh-CN" baseline="0" dirty="0" smtClean="0"/>
              <a:t> </a:t>
            </a:r>
            <a:r>
              <a:rPr lang="en-US" altLang="zh-CN" dirty="0" err="1" smtClean="0"/>
              <a:t>VxLAN</a:t>
            </a:r>
            <a:r>
              <a:rPr lang="en-US" altLang="zh-CN" dirty="0" smtClean="0"/>
              <a:t> encapsulation</a:t>
            </a:r>
            <a:r>
              <a:rPr lang="en-US" altLang="zh-CN" baseline="0" dirty="0" smtClean="0"/>
              <a:t> </a:t>
            </a:r>
            <a:r>
              <a:rPr lang="en-US" altLang="zh-CN" dirty="0" err="1" smtClean="0"/>
              <a:t>decapcapsulation</a:t>
            </a:r>
            <a:r>
              <a:rPr lang="en-US" altLang="zh-CN" dirty="0" smtClean="0"/>
              <a:t>) match all incoming traffic. </a:t>
            </a:r>
          </a:p>
          <a:p>
            <a:r>
              <a:rPr lang="en-US" altLang="zh-CN" dirty="0" smtClean="0"/>
              <a:t>Other widely-used functions (e.g., IP NAT) handle a large percentage of traffic. </a:t>
            </a:r>
          </a:p>
          <a:p>
            <a:r>
              <a:rPr lang="en-US" altLang="zh-CN" dirty="0" smtClean="0"/>
              <a:t>On the other hand, other functions only serve small portions of traffic.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ECF6-C5A7-42B8-95B1-57607BDFF53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21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F56E-8A5C-465F-8D0E-0A842AC25A98}" type="datetimeFigureOut">
              <a:rPr lang="zh-CN" altLang="en-US" smtClean="0"/>
              <a:t>2019/8/17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25B9-28BF-43FE-A6D6-6CA06C9AD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8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F56E-8A5C-465F-8D0E-0A842AC25A98}" type="datetimeFigureOut">
              <a:rPr lang="zh-CN" altLang="en-US" smtClean="0"/>
              <a:t>2019/8/17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25B9-28BF-43FE-A6D6-6CA06C9AD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73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F56E-8A5C-465F-8D0E-0A842AC25A98}" type="datetimeFigureOut">
              <a:rPr lang="zh-CN" altLang="en-US" smtClean="0"/>
              <a:t>2019/8/17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25B9-28BF-43FE-A6D6-6CA06C9AD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82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正文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背景3的副本.png" descr="背景3的副本.png"/>
          <p:cNvPicPr>
            <a:picLocks noChangeAspect="1"/>
          </p:cNvPicPr>
          <p:nvPr/>
        </p:nvPicPr>
        <p:blipFill>
          <a:blip r:embed="rId2">
            <a:extLst/>
          </a:blip>
          <a:srcRect b="20413"/>
          <a:stretch>
            <a:fillRect/>
          </a:stretch>
        </p:blipFill>
        <p:spPr>
          <a:xfrm>
            <a:off x="0" y="-719"/>
            <a:ext cx="12192001" cy="1273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图形 9" descr="图形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56574" y="323139"/>
            <a:ext cx="1066001" cy="234001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2005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F56E-8A5C-465F-8D0E-0A842AC25A98}" type="datetimeFigureOut">
              <a:rPr lang="zh-CN" altLang="en-US" smtClean="0"/>
              <a:t>2019/8/17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25B9-28BF-43FE-A6D6-6CA06C9AD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32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F56E-8A5C-465F-8D0E-0A842AC25A98}" type="datetimeFigureOut">
              <a:rPr lang="zh-CN" altLang="en-US" smtClean="0"/>
              <a:t>2019/8/17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25B9-28BF-43FE-A6D6-6CA06C9AD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29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F56E-8A5C-465F-8D0E-0A842AC25A98}" type="datetimeFigureOut">
              <a:rPr lang="zh-CN" altLang="en-US" smtClean="0"/>
              <a:t>2019/8/17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25B9-28BF-43FE-A6D6-6CA06C9AD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8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F56E-8A5C-465F-8D0E-0A842AC25A98}" type="datetimeFigureOut">
              <a:rPr lang="zh-CN" altLang="en-US" smtClean="0"/>
              <a:t>2019/8/17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25B9-28BF-43FE-A6D6-6CA06C9AD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70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F56E-8A5C-465F-8D0E-0A842AC25A98}" type="datetimeFigureOut">
              <a:rPr lang="zh-CN" altLang="en-US" smtClean="0"/>
              <a:t>2019/8/17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25B9-28BF-43FE-A6D6-6CA06C9AD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39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F56E-8A5C-465F-8D0E-0A842AC25A98}" type="datetimeFigureOut">
              <a:rPr lang="zh-CN" altLang="en-US" smtClean="0"/>
              <a:t>2019/8/17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25B9-28BF-43FE-A6D6-6CA06C9AD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6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F56E-8A5C-465F-8D0E-0A842AC25A98}" type="datetimeFigureOut">
              <a:rPr lang="zh-CN" altLang="en-US" smtClean="0"/>
              <a:t>2019/8/17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25B9-28BF-43FE-A6D6-6CA06C9AD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03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F56E-8A5C-465F-8D0E-0A842AC25A98}" type="datetimeFigureOut">
              <a:rPr lang="zh-CN" altLang="en-US" smtClean="0"/>
              <a:t>2019/8/17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25B9-28BF-43FE-A6D6-6CA06C9AD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04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7F56E-8A5C-465F-8D0E-0A842AC25A98}" type="datetimeFigureOut">
              <a:rPr lang="zh-CN" altLang="en-US" smtClean="0"/>
              <a:t>2019/8/17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525B9-28BF-43FE-A6D6-6CA06C9AD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74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496388" y="1759130"/>
            <a:ext cx="11181805" cy="1350237"/>
          </a:xfrm>
        </p:spPr>
        <p:txBody>
          <a:bodyPr>
            <a:normAutofit/>
          </a:bodyPr>
          <a:lstStyle/>
          <a:p>
            <a:r>
              <a:rPr lang="en-US" altLang="zh-CN" sz="4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FlexGate</a:t>
            </a: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High-performance Heterogeneous Gateway in Data Centers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515291" y="377808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Kun Qian</a:t>
            </a:r>
            <a:r>
              <a:rPr lang="en-US" altLang="zh-CN" sz="2800" dirty="0" smtClean="0"/>
              <a:t>, Sai Ma, Mao Miao, </a:t>
            </a:r>
            <a:r>
              <a:rPr lang="en-US" altLang="zh-CN" sz="2800" dirty="0" err="1" smtClean="0"/>
              <a:t>Jianyuan</a:t>
            </a:r>
            <a:r>
              <a:rPr lang="en-US" altLang="zh-CN" sz="2800" dirty="0" smtClean="0"/>
              <a:t> Lu, Tong Zhang, </a:t>
            </a:r>
            <a:endParaRPr lang="en-US" altLang="zh-CN" sz="2800" dirty="0"/>
          </a:p>
          <a:p>
            <a:r>
              <a:rPr lang="en-US" altLang="zh-CN" sz="2800" dirty="0" err="1" smtClean="0"/>
              <a:t>Peilong</a:t>
            </a:r>
            <a:r>
              <a:rPr lang="en-US" altLang="zh-CN" sz="2800" dirty="0" smtClean="0"/>
              <a:t> Wang, </a:t>
            </a:r>
            <a:r>
              <a:rPr lang="en-US" altLang="zh-CN" sz="2800" dirty="0" err="1" smtClean="0"/>
              <a:t>Chenghao</a:t>
            </a:r>
            <a:r>
              <a:rPr lang="en-US" altLang="zh-CN" sz="2800" dirty="0" smtClean="0"/>
              <a:t> Sun, </a:t>
            </a:r>
            <a:r>
              <a:rPr lang="en-US" altLang="zh-CN" sz="2800" dirty="0" err="1" smtClean="0"/>
              <a:t>Fengyuan</a:t>
            </a:r>
            <a:r>
              <a:rPr lang="en-US" altLang="zh-CN" sz="2800" dirty="0" smtClean="0"/>
              <a:t> Ren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60" b="32682"/>
          <a:stretch/>
        </p:blipFill>
        <p:spPr>
          <a:xfrm>
            <a:off x="7563666" y="5433851"/>
            <a:ext cx="3095625" cy="83602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700" y="5262652"/>
            <a:ext cx="2839363" cy="100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4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7919" y="146756"/>
            <a:ext cx="3801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/>
              <a:t>Observation</a:t>
            </a:r>
            <a:endParaRPr lang="zh-CN" altLang="en-US" sz="5400" dirty="0"/>
          </a:p>
        </p:txBody>
      </p:sp>
      <p:sp>
        <p:nvSpPr>
          <p:cNvPr id="6" name="矩形 5"/>
          <p:cNvSpPr/>
          <p:nvPr/>
        </p:nvSpPr>
        <p:spPr>
          <a:xfrm>
            <a:off x="162447" y="1483719"/>
            <a:ext cx="1175489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Pareto principle in rule matching</a:t>
            </a: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each function, different rules serve different percentage of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traffic.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849" y="2745603"/>
            <a:ext cx="7600210" cy="326552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2446" y="6119485"/>
            <a:ext cx="117548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5%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 rules serve more than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90%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 traffic.</a:t>
            </a:r>
          </a:p>
        </p:txBody>
      </p:sp>
      <p:cxnSp>
        <p:nvCxnSpPr>
          <p:cNvPr id="8" name="直线连接符 8">
            <a:extLst>
              <a:ext uri="{FF2B5EF4-FFF2-40B4-BE49-F238E27FC236}">
                <a16:creationId xmlns:a16="http://schemas.microsoft.com/office/drawing/2014/main" id="{698FFEEC-5FDC-0441-B17A-88CFCAE0FC89}"/>
              </a:ext>
            </a:extLst>
          </p:cNvPr>
          <p:cNvCxnSpPr>
            <a:cxnSpLocks/>
          </p:cNvCxnSpPr>
          <p:nvPr/>
        </p:nvCxnSpPr>
        <p:spPr>
          <a:xfrm>
            <a:off x="479619" y="1057404"/>
            <a:ext cx="11036432" cy="0"/>
          </a:xfrm>
          <a:prstGeom prst="line">
            <a:avLst/>
          </a:prstGeom>
          <a:ln w="38100">
            <a:solidFill>
              <a:srgbClr val="521B9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33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7919" y="146756"/>
            <a:ext cx="3113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/>
              <a:t>Basic idea</a:t>
            </a:r>
            <a:endParaRPr lang="zh-CN" altLang="en-US" sz="5400" dirty="0"/>
          </a:p>
        </p:txBody>
      </p:sp>
      <p:sp>
        <p:nvSpPr>
          <p:cNvPr id="8" name="矩形 7"/>
          <p:cNvSpPr/>
          <p:nvPr/>
        </p:nvSpPr>
        <p:spPr>
          <a:xfrm>
            <a:off x="243840" y="1575159"/>
            <a:ext cx="108508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Functions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 different proportions of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traffic.</a:t>
            </a:r>
          </a:p>
        </p:txBody>
      </p:sp>
      <p:sp>
        <p:nvSpPr>
          <p:cNvPr id="9" name="矩形 8"/>
          <p:cNvSpPr/>
          <p:nvPr/>
        </p:nvSpPr>
        <p:spPr>
          <a:xfrm>
            <a:off x="243840" y="4272639"/>
            <a:ext cx="117548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Pareto principle in rule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matching.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5120640" y="2289390"/>
            <a:ext cx="1097280" cy="9268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5120640" y="4986871"/>
            <a:ext cx="1097280" cy="9268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78291" y="3345742"/>
            <a:ext cx="97819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Arranging frequently-used functions in hardware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23023" y="6043224"/>
            <a:ext cx="5892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Placing hot rules in hardware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线连接符 8">
            <a:extLst>
              <a:ext uri="{FF2B5EF4-FFF2-40B4-BE49-F238E27FC236}">
                <a16:creationId xmlns:a16="http://schemas.microsoft.com/office/drawing/2014/main" id="{698FFEEC-5FDC-0441-B17A-88CFCAE0FC89}"/>
              </a:ext>
            </a:extLst>
          </p:cNvPr>
          <p:cNvCxnSpPr>
            <a:cxnSpLocks/>
          </p:cNvCxnSpPr>
          <p:nvPr/>
        </p:nvCxnSpPr>
        <p:spPr>
          <a:xfrm>
            <a:off x="479619" y="1057404"/>
            <a:ext cx="11036432" cy="0"/>
          </a:xfrm>
          <a:prstGeom prst="line">
            <a:avLst/>
          </a:prstGeom>
          <a:ln w="38100">
            <a:solidFill>
              <a:srgbClr val="521B9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51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4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7919" y="146756"/>
            <a:ext cx="2720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err="1" smtClean="0"/>
              <a:t>FlexGate</a:t>
            </a:r>
            <a:endParaRPr lang="zh-CN" altLang="en-US" sz="5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242" y="1954390"/>
            <a:ext cx="8784076" cy="4127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41120" y="4386948"/>
            <a:ext cx="9265920" cy="107289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819400" y="2356980"/>
            <a:ext cx="1143000" cy="32918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606040" y="2509380"/>
            <a:ext cx="6477000" cy="116713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线连接符 8">
            <a:extLst>
              <a:ext uri="{FF2B5EF4-FFF2-40B4-BE49-F238E27FC236}">
                <a16:creationId xmlns:a16="http://schemas.microsoft.com/office/drawing/2014/main" id="{698FFEEC-5FDC-0441-B17A-88CFCAE0FC89}"/>
              </a:ext>
            </a:extLst>
          </p:cNvPr>
          <p:cNvCxnSpPr>
            <a:cxnSpLocks/>
          </p:cNvCxnSpPr>
          <p:nvPr/>
        </p:nvCxnSpPr>
        <p:spPr>
          <a:xfrm>
            <a:off x="479619" y="1057404"/>
            <a:ext cx="11036432" cy="0"/>
          </a:xfrm>
          <a:prstGeom prst="line">
            <a:avLst/>
          </a:prstGeom>
          <a:ln w="38100">
            <a:solidFill>
              <a:srgbClr val="521B9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203515" y="2355894"/>
            <a:ext cx="1143000" cy="32918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62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2" grpId="0" animBg="1"/>
      <p:bldP spid="12" grpId="1" animBg="1"/>
      <p:bldP spid="13" grpId="0" animBg="1"/>
      <p:bldP spid="13" grpId="1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7919" y="146756"/>
            <a:ext cx="2720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err="1" smtClean="0"/>
              <a:t>FlexGate</a:t>
            </a:r>
            <a:endParaRPr lang="zh-CN" altLang="en-US" sz="5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1908076"/>
            <a:ext cx="10835640" cy="4282854"/>
          </a:xfrm>
          <a:prstGeom prst="rect">
            <a:avLst/>
          </a:prstGeom>
        </p:spPr>
      </p:pic>
      <p:cxnSp>
        <p:nvCxnSpPr>
          <p:cNvPr id="4" name="直线连接符 8">
            <a:extLst>
              <a:ext uri="{FF2B5EF4-FFF2-40B4-BE49-F238E27FC236}">
                <a16:creationId xmlns:a16="http://schemas.microsoft.com/office/drawing/2014/main" id="{698FFEEC-5FDC-0441-B17A-88CFCAE0FC89}"/>
              </a:ext>
            </a:extLst>
          </p:cNvPr>
          <p:cNvCxnSpPr>
            <a:cxnSpLocks/>
          </p:cNvCxnSpPr>
          <p:nvPr/>
        </p:nvCxnSpPr>
        <p:spPr>
          <a:xfrm>
            <a:off x="479619" y="1057404"/>
            <a:ext cx="11036432" cy="0"/>
          </a:xfrm>
          <a:prstGeom prst="line">
            <a:avLst/>
          </a:prstGeom>
          <a:ln w="38100">
            <a:solidFill>
              <a:srgbClr val="521B9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609578" y="3331923"/>
            <a:ext cx="4196219" cy="112734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5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7919" y="146756"/>
            <a:ext cx="6651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/>
              <a:t>Pipeline Load Balance</a:t>
            </a:r>
            <a:endParaRPr lang="zh-CN" altLang="en-US" sz="5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54" y="1523999"/>
            <a:ext cx="11608278" cy="309880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55310" y="1834896"/>
            <a:ext cx="2077650" cy="255938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1354" y="5076713"/>
            <a:ext cx="117548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Load balancer in ingress pipeline.</a:t>
            </a: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All functions are implemented in the egress pipeline.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线连接符 8">
            <a:extLst>
              <a:ext uri="{FF2B5EF4-FFF2-40B4-BE49-F238E27FC236}">
                <a16:creationId xmlns:a16="http://schemas.microsoft.com/office/drawing/2014/main" id="{698FFEEC-5FDC-0441-B17A-88CFCAE0FC89}"/>
              </a:ext>
            </a:extLst>
          </p:cNvPr>
          <p:cNvCxnSpPr>
            <a:cxnSpLocks/>
          </p:cNvCxnSpPr>
          <p:nvPr/>
        </p:nvCxnSpPr>
        <p:spPr>
          <a:xfrm>
            <a:off x="479619" y="1057404"/>
            <a:ext cx="11036432" cy="0"/>
          </a:xfrm>
          <a:prstGeom prst="line">
            <a:avLst/>
          </a:prstGeom>
          <a:ln w="38100">
            <a:solidFill>
              <a:srgbClr val="521B9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8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7919" y="146756"/>
            <a:ext cx="6651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/>
              <a:t>Pipeline Load Balance</a:t>
            </a:r>
            <a:endParaRPr lang="zh-CN" altLang="en-US" sz="5400" dirty="0"/>
          </a:p>
        </p:txBody>
      </p:sp>
      <p:sp>
        <p:nvSpPr>
          <p:cNvPr id="7" name="矩形 6"/>
          <p:cNvSpPr/>
          <p:nvPr/>
        </p:nvSpPr>
        <p:spPr>
          <a:xfrm>
            <a:off x="304504" y="1233918"/>
            <a:ext cx="117548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How to balance load to different pipelines?</a:t>
            </a:r>
          </a:p>
          <a:p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4504" y="2231270"/>
            <a:ext cx="117548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Round-robin load balance?</a:t>
            </a: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Semantic inconsistency</a:t>
            </a:r>
          </a:p>
        </p:txBody>
      </p:sp>
      <p:sp>
        <p:nvSpPr>
          <p:cNvPr id="6" name="矩形 5"/>
          <p:cNvSpPr/>
          <p:nvPr/>
        </p:nvSpPr>
        <p:spPr>
          <a:xfrm>
            <a:off x="304503" y="3714758"/>
            <a:ext cx="117548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5-tuple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 balance?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Waste storage resource</a:t>
            </a:r>
          </a:p>
        </p:txBody>
      </p:sp>
      <p:cxnSp>
        <p:nvCxnSpPr>
          <p:cNvPr id="8" name="直线连接符 8">
            <a:extLst>
              <a:ext uri="{FF2B5EF4-FFF2-40B4-BE49-F238E27FC236}">
                <a16:creationId xmlns:a16="http://schemas.microsoft.com/office/drawing/2014/main" id="{698FFEEC-5FDC-0441-B17A-88CFCAE0FC89}"/>
              </a:ext>
            </a:extLst>
          </p:cNvPr>
          <p:cNvCxnSpPr>
            <a:cxnSpLocks/>
          </p:cNvCxnSpPr>
          <p:nvPr/>
        </p:nvCxnSpPr>
        <p:spPr>
          <a:xfrm>
            <a:off x="479619" y="1057404"/>
            <a:ext cx="11036432" cy="0"/>
          </a:xfrm>
          <a:prstGeom prst="line">
            <a:avLst/>
          </a:prstGeom>
          <a:ln w="38100">
            <a:solidFill>
              <a:srgbClr val="521B9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97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7919" y="146756"/>
            <a:ext cx="22300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err="1"/>
              <a:t>eIP</a:t>
            </a:r>
            <a:r>
              <a:rPr lang="en-US" altLang="zh-CN" sz="5400" dirty="0"/>
              <a:t>/</a:t>
            </a:r>
            <a:r>
              <a:rPr lang="en-US" altLang="zh-CN" sz="5400" dirty="0" err="1"/>
              <a:t>vIP</a:t>
            </a:r>
            <a:endParaRPr lang="zh-CN" altLang="en-US" sz="5400" dirty="0"/>
          </a:p>
        </p:txBody>
      </p:sp>
      <p:sp>
        <p:nvSpPr>
          <p:cNvPr id="7" name="矩形 6"/>
          <p:cNvSpPr/>
          <p:nvPr/>
        </p:nvSpPr>
        <p:spPr>
          <a:xfrm>
            <a:off x="317290" y="1189273"/>
            <a:ext cx="25565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Inbound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28" y="1743880"/>
            <a:ext cx="11784303" cy="2051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34" y="4243553"/>
            <a:ext cx="11754897" cy="205257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82428" y="3616429"/>
            <a:ext cx="25565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Outbound</a:t>
            </a:r>
          </a:p>
        </p:txBody>
      </p:sp>
      <p:sp>
        <p:nvSpPr>
          <p:cNvPr id="13" name="矩形 12"/>
          <p:cNvSpPr/>
          <p:nvPr/>
        </p:nvSpPr>
        <p:spPr>
          <a:xfrm>
            <a:off x="317290" y="6111331"/>
            <a:ext cx="108966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Succeeding matchings are mostly based on </a:t>
            </a: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eIP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2" name="矩形 1"/>
          <p:cNvSpPr/>
          <p:nvPr/>
        </p:nvSpPr>
        <p:spPr>
          <a:xfrm>
            <a:off x="3535680" y="1536054"/>
            <a:ext cx="8531051" cy="2231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" y="4154202"/>
            <a:ext cx="7144512" cy="2014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线连接符 8">
            <a:extLst>
              <a:ext uri="{FF2B5EF4-FFF2-40B4-BE49-F238E27FC236}">
                <a16:creationId xmlns:a16="http://schemas.microsoft.com/office/drawing/2014/main" id="{698FFEEC-5FDC-0441-B17A-88CFCAE0FC89}"/>
              </a:ext>
            </a:extLst>
          </p:cNvPr>
          <p:cNvCxnSpPr>
            <a:cxnSpLocks/>
          </p:cNvCxnSpPr>
          <p:nvPr/>
        </p:nvCxnSpPr>
        <p:spPr>
          <a:xfrm>
            <a:off x="479619" y="1057404"/>
            <a:ext cx="11036432" cy="0"/>
          </a:xfrm>
          <a:prstGeom prst="line">
            <a:avLst/>
          </a:prstGeom>
          <a:ln w="38100">
            <a:solidFill>
              <a:srgbClr val="521B9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43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7919" y="146756"/>
            <a:ext cx="6357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err="1"/>
              <a:t>eIP</a:t>
            </a:r>
            <a:r>
              <a:rPr lang="en-US" altLang="zh-CN" sz="5400" dirty="0"/>
              <a:t>/</a:t>
            </a:r>
            <a:r>
              <a:rPr lang="en-US" altLang="zh-CN" sz="5400" dirty="0" err="1"/>
              <a:t>vIP</a:t>
            </a:r>
            <a:r>
              <a:rPr lang="en-US" altLang="zh-CN" sz="5400" dirty="0"/>
              <a:t> Load Balance</a:t>
            </a:r>
            <a:endParaRPr lang="zh-CN" altLang="en-US" sz="5400" dirty="0"/>
          </a:p>
        </p:txBody>
      </p:sp>
      <p:sp>
        <p:nvSpPr>
          <p:cNvPr id="7" name="矩形 6"/>
          <p:cNvSpPr/>
          <p:nvPr/>
        </p:nvSpPr>
        <p:spPr>
          <a:xfrm>
            <a:off x="317289" y="1363257"/>
            <a:ext cx="1082633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Inbound packets are hashed to different pipelines according to the destination IP field (</a:t>
            </a:r>
            <a:r>
              <a:rPr lang="en-US" altLang="zh-CN" sz="32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eIP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).</a:t>
            </a:r>
          </a:p>
          <a:p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Outbound packets are hashed to different pipelines according to the source IP field in 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VxLAN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header (</a:t>
            </a:r>
            <a:r>
              <a:rPr lang="en-US" altLang="zh-CN" sz="32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).</a:t>
            </a:r>
          </a:p>
          <a:p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 workload is balanced and storage resource in all pipelines can be maximally utilized.</a:t>
            </a:r>
          </a:p>
        </p:txBody>
      </p:sp>
      <p:cxnSp>
        <p:nvCxnSpPr>
          <p:cNvPr id="4" name="直线连接符 8">
            <a:extLst>
              <a:ext uri="{FF2B5EF4-FFF2-40B4-BE49-F238E27FC236}">
                <a16:creationId xmlns:a16="http://schemas.microsoft.com/office/drawing/2014/main" id="{698FFEEC-5FDC-0441-B17A-88CFCAE0FC89}"/>
              </a:ext>
            </a:extLst>
          </p:cNvPr>
          <p:cNvCxnSpPr>
            <a:cxnSpLocks/>
          </p:cNvCxnSpPr>
          <p:nvPr/>
        </p:nvCxnSpPr>
        <p:spPr>
          <a:xfrm>
            <a:off x="479619" y="1057404"/>
            <a:ext cx="11036432" cy="0"/>
          </a:xfrm>
          <a:prstGeom prst="line">
            <a:avLst/>
          </a:prstGeom>
          <a:ln w="38100">
            <a:solidFill>
              <a:srgbClr val="521B9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54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7919" y="146756"/>
            <a:ext cx="47131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/>
              <a:t>Packet Transfer</a:t>
            </a:r>
            <a:endParaRPr lang="zh-CN" altLang="en-US" sz="5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646" y="1940350"/>
            <a:ext cx="8784076" cy="41275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20268" y="3557392"/>
            <a:ext cx="1084735" cy="1860511"/>
          </a:xfrm>
          <a:prstGeom prst="rect">
            <a:avLst/>
          </a:prstGeom>
          <a:noFill/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36334" y="3557392"/>
            <a:ext cx="1084735" cy="1860511"/>
          </a:xfrm>
          <a:prstGeom prst="rect">
            <a:avLst/>
          </a:prstGeom>
          <a:noFill/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923462" y="3557392"/>
            <a:ext cx="1084735" cy="1860511"/>
          </a:xfrm>
          <a:prstGeom prst="rect">
            <a:avLst/>
          </a:prstGeom>
          <a:noFill/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698FFEEC-5FDC-0441-B17A-88CFCAE0FC89}"/>
              </a:ext>
            </a:extLst>
          </p:cNvPr>
          <p:cNvCxnSpPr>
            <a:cxnSpLocks/>
          </p:cNvCxnSpPr>
          <p:nvPr/>
        </p:nvCxnSpPr>
        <p:spPr>
          <a:xfrm>
            <a:off x="479619" y="1057404"/>
            <a:ext cx="11036432" cy="0"/>
          </a:xfrm>
          <a:prstGeom prst="line">
            <a:avLst/>
          </a:prstGeom>
          <a:ln w="38100">
            <a:solidFill>
              <a:srgbClr val="521B9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87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646" y="1940350"/>
            <a:ext cx="8784076" cy="4127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7919" y="146756"/>
            <a:ext cx="47131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/>
              <a:t>Packet Transfer</a:t>
            </a:r>
            <a:endParaRPr lang="zh-CN" altLang="en-US" sz="5400" dirty="0"/>
          </a:p>
        </p:txBody>
      </p:sp>
      <p:sp>
        <p:nvSpPr>
          <p:cNvPr id="3" name="矩形 2"/>
          <p:cNvSpPr/>
          <p:nvPr/>
        </p:nvSpPr>
        <p:spPr>
          <a:xfrm>
            <a:off x="2183172" y="3889094"/>
            <a:ext cx="131764" cy="2178756"/>
          </a:xfrm>
          <a:prstGeom prst="rect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83172" y="3889094"/>
            <a:ext cx="131764" cy="475642"/>
          </a:xfrm>
          <a:prstGeom prst="rect">
            <a:avLst/>
          </a:prstGeom>
          <a:solidFill>
            <a:srgbClr val="00B0F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09729" y="3889094"/>
            <a:ext cx="131764" cy="2178756"/>
          </a:xfrm>
          <a:prstGeom prst="rect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09729" y="3889094"/>
            <a:ext cx="131764" cy="475642"/>
          </a:xfrm>
          <a:prstGeom prst="rect">
            <a:avLst/>
          </a:prstGeom>
          <a:solidFill>
            <a:srgbClr val="00B0F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570404" y="3889094"/>
            <a:ext cx="131764" cy="2178756"/>
          </a:xfrm>
          <a:prstGeom prst="rect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570404" y="3889094"/>
            <a:ext cx="131764" cy="475642"/>
          </a:xfrm>
          <a:prstGeom prst="rect">
            <a:avLst/>
          </a:prstGeom>
          <a:solidFill>
            <a:srgbClr val="C0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36334" y="2558005"/>
            <a:ext cx="1084735" cy="1018572"/>
          </a:xfrm>
          <a:prstGeom prst="rect">
            <a:avLst/>
          </a:prstGeom>
          <a:noFill/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线连接符 8">
            <a:extLst>
              <a:ext uri="{FF2B5EF4-FFF2-40B4-BE49-F238E27FC236}">
                <a16:creationId xmlns:a16="http://schemas.microsoft.com/office/drawing/2014/main" id="{698FFEEC-5FDC-0441-B17A-88CFCAE0FC89}"/>
              </a:ext>
            </a:extLst>
          </p:cNvPr>
          <p:cNvCxnSpPr>
            <a:cxnSpLocks/>
          </p:cNvCxnSpPr>
          <p:nvPr/>
        </p:nvCxnSpPr>
        <p:spPr>
          <a:xfrm>
            <a:off x="479619" y="1057404"/>
            <a:ext cx="11036432" cy="0"/>
          </a:xfrm>
          <a:prstGeom prst="line">
            <a:avLst/>
          </a:prstGeom>
          <a:ln w="38100">
            <a:solidFill>
              <a:srgbClr val="521B9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37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4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4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文本框 90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550"/>
          </a:p>
          <a:p>
            <a:pPr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</a:rPr>
              <a:t>E6636BC20180234D78A0072836F0BB10F2B9B2051A920BB0A1D98E30B1042B29EB4CB038E16D3B0D22592108384626EBFA19217A11D0BB011BBFC2167A0E1BD124FE97ADDC216457C4072FF76F5245B389FCE1CE77D812D49806D19FEA190C68DA862A91FE3</a:t>
            </a:r>
          </a:p>
        </p:txBody>
      </p:sp>
      <p:sp>
        <p:nvSpPr>
          <p:cNvPr id="466" name="文本框 9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550"/>
          </a:p>
          <a:p>
            <a:pPr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</a:rPr>
              <a:t>E6636BC20180234D78A0072836F0BA20C2B9B20112BE5BF0A4D98E3CB15E2BF92B41B838E1663B0E22992008384676EB021921FA31D00B711BBFC2637E1E1DDA24FE20ADB323748714E024876FB245C688B6E2CA770772A298961193354FBC78DDD62F90CE3</a:t>
            </a:r>
          </a:p>
        </p:txBody>
      </p:sp>
      <p:sp>
        <p:nvSpPr>
          <p:cNvPr id="467" name="文本框 92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550"/>
          </a:p>
          <a:p>
            <a:pPr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</a:rPr>
              <a:t>E6636BC20180234D78A0072836F0B1C0E2B9B20B12B38B80ADD98E33B13E2B29EB46B838E16B3B092239200838468BEB8A1921AA31D0DB911BBFC2187D2E1DD524FE91AD112384B734BD2D676FF245C6EE22ECCE770D128698F6A19A110FBCA8DCD629942E3</a:t>
            </a:r>
          </a:p>
        </p:txBody>
      </p:sp>
      <p:grpSp>
        <p:nvGrpSpPr>
          <p:cNvPr id="234" name="成组"/>
          <p:cNvGrpSpPr/>
          <p:nvPr/>
        </p:nvGrpSpPr>
        <p:grpSpPr>
          <a:xfrm>
            <a:off x="4980504" y="1571856"/>
            <a:ext cx="6535546" cy="3594976"/>
            <a:chOff x="0" y="0"/>
            <a:chExt cx="13071090" cy="7189950"/>
          </a:xfrm>
        </p:grpSpPr>
        <p:pic>
          <p:nvPicPr>
            <p:cNvPr id="235" name="图形 10" descr="图形 10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071091" cy="71899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6" name="图形 10" descr="图形 10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071091" cy="71899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7" name="成组"/>
          <p:cNvGrpSpPr/>
          <p:nvPr/>
        </p:nvGrpSpPr>
        <p:grpSpPr>
          <a:xfrm>
            <a:off x="712932" y="1698538"/>
            <a:ext cx="3885392" cy="3222768"/>
            <a:chOff x="0" y="0"/>
            <a:chExt cx="7770783" cy="6445534"/>
          </a:xfrm>
        </p:grpSpPr>
        <p:pic>
          <p:nvPicPr>
            <p:cNvPr id="238" name="图形 12" descr="图形 1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7770784" cy="64455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9" name="图形 12" descr="图形 1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7770784" cy="64455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0" name="18 Region"/>
          <p:cNvSpPr txBox="1"/>
          <p:nvPr/>
        </p:nvSpPr>
        <p:spPr>
          <a:xfrm>
            <a:off x="3593672" y="5397444"/>
            <a:ext cx="700459" cy="482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</a:p>
        </p:txBody>
      </p:sp>
      <p:sp>
        <p:nvSpPr>
          <p:cNvPr id="241" name="20+ TB总出口带宽"/>
          <p:cNvSpPr txBox="1"/>
          <p:nvPr/>
        </p:nvSpPr>
        <p:spPr>
          <a:xfrm>
            <a:off x="5656568" y="5384680"/>
            <a:ext cx="1166639" cy="482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110+</a:t>
            </a:r>
          </a:p>
        </p:txBody>
      </p:sp>
      <p:sp>
        <p:nvSpPr>
          <p:cNvPr id="242" name="200+ BGP线路"/>
          <p:cNvSpPr txBox="1"/>
          <p:nvPr/>
        </p:nvSpPr>
        <p:spPr>
          <a:xfrm>
            <a:off x="8282375" y="5389440"/>
            <a:ext cx="1291960" cy="482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1500+</a:t>
            </a:r>
          </a:p>
        </p:txBody>
      </p:sp>
      <p:sp>
        <p:nvSpPr>
          <p:cNvPr id="243" name="文本框 119"/>
          <p:cNvSpPr txBox="1"/>
          <p:nvPr/>
        </p:nvSpPr>
        <p:spPr>
          <a:xfrm>
            <a:off x="3345709" y="5911330"/>
            <a:ext cx="1161487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3600" b="0">
                <a:solidFill>
                  <a:srgbClr val="181818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Region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4" name="文本框 120"/>
          <p:cNvSpPr txBox="1"/>
          <p:nvPr/>
        </p:nvSpPr>
        <p:spPr>
          <a:xfrm>
            <a:off x="5111881" y="5934988"/>
            <a:ext cx="2066007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3600" b="0">
                <a:solidFill>
                  <a:srgbClr val="181818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Access points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5" name="文本框 121"/>
          <p:cNvSpPr txBox="1"/>
          <p:nvPr/>
        </p:nvSpPr>
        <p:spPr>
          <a:xfrm>
            <a:off x="7982300" y="5911330"/>
            <a:ext cx="1934743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3600" b="0">
                <a:solidFill>
                  <a:srgbClr val="181818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Edge points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6" name="图片 8" descr="图片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26202" y="3651305"/>
            <a:ext cx="79043" cy="77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图片 106" descr="图片 10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67700" y="4506388"/>
            <a:ext cx="79043" cy="77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图片 108" descr="图片 10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65723" y="3535297"/>
            <a:ext cx="79043" cy="77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图片 115" descr="图片 11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59521" y="3197521"/>
            <a:ext cx="79043" cy="77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图片 122" descr="图片 12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82249" y="3301721"/>
            <a:ext cx="79043" cy="77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图片 128" descr="图片 12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548291" y="3176089"/>
            <a:ext cx="79043" cy="77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图像" descr="图像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96235" y="3253102"/>
            <a:ext cx="86986" cy="86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图像" descr="图像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462063" y="3333475"/>
            <a:ext cx="86986" cy="86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图像" descr="图像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32838" y="3581562"/>
            <a:ext cx="86986" cy="86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图像" descr="图像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34752" y="3750297"/>
            <a:ext cx="86986" cy="86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图像" descr="图像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544320" y="3171372"/>
            <a:ext cx="86986" cy="86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图像" descr="图像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50749" y="4501671"/>
            <a:ext cx="86986" cy="86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图像" descr="图像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63729" y="4457835"/>
            <a:ext cx="86986" cy="86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图像" descr="图像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6736" y="2718210"/>
            <a:ext cx="86986" cy="86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图像" descr="图像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144678" y="2838102"/>
            <a:ext cx="86986" cy="86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图像" descr="图像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866768" y="3467549"/>
            <a:ext cx="86986" cy="86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图像" descr="图像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347571" y="3646587"/>
            <a:ext cx="86986" cy="86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图像" descr="图像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717664" y="4560899"/>
            <a:ext cx="86986" cy="86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图像" descr="图像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968169" y="4092559"/>
            <a:ext cx="86986" cy="86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图像" descr="图像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744069" y="3756766"/>
            <a:ext cx="86986" cy="86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图像" descr="图像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802451" y="3841864"/>
            <a:ext cx="86986" cy="86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图像" descr="图像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345709" y="2941800"/>
            <a:ext cx="86986" cy="86986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矩形 129"/>
          <p:cNvSpPr txBox="1"/>
          <p:nvPr/>
        </p:nvSpPr>
        <p:spPr>
          <a:xfrm>
            <a:off x="2568036" y="2598720"/>
            <a:ext cx="144674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2860" rIns="22860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Northern China</a:t>
            </a:r>
            <a:endParaRPr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4" name="连接线"/>
          <p:cNvSpPr/>
          <p:nvPr/>
        </p:nvSpPr>
        <p:spPr>
          <a:xfrm>
            <a:off x="4009480" y="2444599"/>
            <a:ext cx="3947257" cy="1305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374" extrusionOk="0">
                <a:moveTo>
                  <a:pt x="0" y="17374"/>
                </a:moveTo>
                <a:cubicBezTo>
                  <a:pt x="5128" y="230"/>
                  <a:pt x="12328" y="-4226"/>
                  <a:pt x="21600" y="4006"/>
                </a:cubicBezTo>
              </a:path>
            </a:pathLst>
          </a:custGeom>
          <a:ln w="38100">
            <a:solidFill>
              <a:srgbClr val="FF6A00"/>
            </a:solidFill>
          </a:ln>
        </p:spPr>
        <p:txBody>
          <a:bodyPr/>
          <a:lstStyle/>
          <a:p>
            <a:endParaRPr sz="900"/>
          </a:p>
        </p:txBody>
      </p:sp>
      <p:sp>
        <p:nvSpPr>
          <p:cNvPr id="285" name="连接线"/>
          <p:cNvSpPr/>
          <p:nvPr/>
        </p:nvSpPr>
        <p:spPr>
          <a:xfrm>
            <a:off x="4019823" y="3080069"/>
            <a:ext cx="2442240" cy="5106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93" extrusionOk="0">
                <a:moveTo>
                  <a:pt x="0" y="16493"/>
                </a:moveTo>
                <a:cubicBezTo>
                  <a:pt x="6735" y="-2567"/>
                  <a:pt x="13935" y="-5107"/>
                  <a:pt x="21600" y="8873"/>
                </a:cubicBezTo>
              </a:path>
            </a:pathLst>
          </a:custGeom>
          <a:ln w="38100">
            <a:solidFill>
              <a:srgbClr val="FF6A00"/>
            </a:solidFill>
          </a:ln>
        </p:spPr>
        <p:txBody>
          <a:bodyPr/>
          <a:lstStyle/>
          <a:p>
            <a:endParaRPr sz="900"/>
          </a:p>
        </p:txBody>
      </p:sp>
      <p:sp>
        <p:nvSpPr>
          <p:cNvPr id="286" name="连接线"/>
          <p:cNvSpPr/>
          <p:nvPr/>
        </p:nvSpPr>
        <p:spPr>
          <a:xfrm>
            <a:off x="6548978" y="2765840"/>
            <a:ext cx="1407758" cy="572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829" y="9342"/>
                  <a:pt x="13029" y="2142"/>
                  <a:pt x="21600" y="0"/>
                </a:cubicBezTo>
              </a:path>
            </a:pathLst>
          </a:custGeom>
          <a:ln w="38100">
            <a:solidFill>
              <a:srgbClr val="FF6A00"/>
            </a:solidFill>
          </a:ln>
        </p:spPr>
        <p:txBody>
          <a:bodyPr/>
          <a:lstStyle/>
          <a:p>
            <a:endParaRPr sz="900"/>
          </a:p>
        </p:txBody>
      </p:sp>
      <p:sp>
        <p:nvSpPr>
          <p:cNvPr id="287" name="连接线"/>
          <p:cNvSpPr/>
          <p:nvPr/>
        </p:nvSpPr>
        <p:spPr>
          <a:xfrm>
            <a:off x="6548979" y="2442011"/>
            <a:ext cx="3995342" cy="894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3" extrusionOk="0">
                <a:moveTo>
                  <a:pt x="0" y="16233"/>
                </a:moveTo>
                <a:cubicBezTo>
                  <a:pt x="6645" y="-4441"/>
                  <a:pt x="13845" y="-5367"/>
                  <a:pt x="21600" y="13454"/>
                </a:cubicBezTo>
              </a:path>
            </a:pathLst>
          </a:custGeom>
          <a:ln w="38100">
            <a:solidFill>
              <a:srgbClr val="FF6A00"/>
            </a:solidFill>
          </a:ln>
        </p:spPr>
        <p:txBody>
          <a:bodyPr/>
          <a:lstStyle/>
          <a:p>
            <a:endParaRPr sz="900"/>
          </a:p>
        </p:txBody>
      </p:sp>
      <p:sp>
        <p:nvSpPr>
          <p:cNvPr id="288" name="连接线"/>
          <p:cNvSpPr/>
          <p:nvPr/>
        </p:nvSpPr>
        <p:spPr>
          <a:xfrm>
            <a:off x="10038765" y="4179557"/>
            <a:ext cx="678899" cy="4243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2831" y="21103"/>
                  <a:pt x="5631" y="13903"/>
                  <a:pt x="0" y="0"/>
                </a:cubicBezTo>
              </a:path>
            </a:pathLst>
          </a:custGeom>
          <a:ln w="38100">
            <a:solidFill>
              <a:srgbClr val="FF6A00"/>
            </a:solidFill>
          </a:ln>
        </p:spPr>
        <p:txBody>
          <a:bodyPr/>
          <a:lstStyle/>
          <a:p>
            <a:endParaRPr sz="900"/>
          </a:p>
        </p:txBody>
      </p:sp>
      <p:sp>
        <p:nvSpPr>
          <p:cNvPr id="289" name="连接线"/>
          <p:cNvSpPr/>
          <p:nvPr/>
        </p:nvSpPr>
        <p:spPr>
          <a:xfrm>
            <a:off x="3550729" y="3837284"/>
            <a:ext cx="435724" cy="646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90" h="21600" extrusionOk="0">
                <a:moveTo>
                  <a:pt x="0" y="21600"/>
                </a:moveTo>
                <a:cubicBezTo>
                  <a:pt x="14819" y="17104"/>
                  <a:pt x="21600" y="9904"/>
                  <a:pt x="20342" y="0"/>
                </a:cubicBezTo>
              </a:path>
            </a:pathLst>
          </a:custGeom>
          <a:ln w="38100">
            <a:solidFill>
              <a:srgbClr val="FF6A00"/>
            </a:solidFill>
          </a:ln>
        </p:spPr>
        <p:txBody>
          <a:bodyPr/>
          <a:lstStyle/>
          <a:p>
            <a:endParaRPr sz="900"/>
          </a:p>
        </p:txBody>
      </p:sp>
      <p:sp>
        <p:nvSpPr>
          <p:cNvPr id="290" name="连接线"/>
          <p:cNvSpPr/>
          <p:nvPr/>
        </p:nvSpPr>
        <p:spPr>
          <a:xfrm>
            <a:off x="3537734" y="3241977"/>
            <a:ext cx="7006586" cy="1373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1" extrusionOk="0">
                <a:moveTo>
                  <a:pt x="0" y="18191"/>
                </a:moveTo>
                <a:cubicBezTo>
                  <a:pt x="8840" y="21600"/>
                  <a:pt x="16040" y="15536"/>
                  <a:pt x="21600" y="0"/>
                </a:cubicBezTo>
              </a:path>
            </a:pathLst>
          </a:custGeom>
          <a:ln w="38100">
            <a:solidFill>
              <a:srgbClr val="FF6A00"/>
            </a:solidFill>
          </a:ln>
        </p:spPr>
        <p:txBody>
          <a:bodyPr/>
          <a:lstStyle/>
          <a:p>
            <a:endParaRPr sz="900"/>
          </a:p>
        </p:txBody>
      </p:sp>
      <p:sp>
        <p:nvSpPr>
          <p:cNvPr id="291" name="连接线"/>
          <p:cNvSpPr/>
          <p:nvPr/>
        </p:nvSpPr>
        <p:spPr>
          <a:xfrm>
            <a:off x="3389705" y="3028788"/>
            <a:ext cx="545040" cy="753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428" y="11507"/>
                  <a:pt x="7628" y="18707"/>
                  <a:pt x="21600" y="21600"/>
                </a:cubicBezTo>
              </a:path>
            </a:pathLst>
          </a:custGeom>
          <a:ln w="38100">
            <a:solidFill>
              <a:srgbClr val="FF6A00"/>
            </a:solidFill>
          </a:ln>
        </p:spPr>
        <p:txBody>
          <a:bodyPr/>
          <a:lstStyle/>
          <a:p>
            <a:endParaRPr sz="900"/>
          </a:p>
        </p:txBody>
      </p:sp>
      <p:sp>
        <p:nvSpPr>
          <p:cNvPr id="292" name="连接线"/>
          <p:cNvSpPr/>
          <p:nvPr/>
        </p:nvSpPr>
        <p:spPr>
          <a:xfrm>
            <a:off x="3976824" y="3668547"/>
            <a:ext cx="928" cy="81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6A00"/>
            </a:solidFill>
          </a:ln>
        </p:spPr>
        <p:txBody>
          <a:bodyPr/>
          <a:lstStyle/>
          <a:p>
            <a:endParaRPr sz="900"/>
          </a:p>
        </p:txBody>
      </p:sp>
      <p:sp>
        <p:nvSpPr>
          <p:cNvPr id="293" name="连接线"/>
          <p:cNvSpPr/>
          <p:nvPr/>
        </p:nvSpPr>
        <p:spPr>
          <a:xfrm>
            <a:off x="6548979" y="3145575"/>
            <a:ext cx="2798593" cy="5114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708" extrusionOk="0">
                <a:moveTo>
                  <a:pt x="0" y="7083"/>
                </a:moveTo>
                <a:cubicBezTo>
                  <a:pt x="8572" y="-4892"/>
                  <a:pt x="15772" y="-1684"/>
                  <a:pt x="21600" y="16708"/>
                </a:cubicBezTo>
              </a:path>
            </a:pathLst>
          </a:custGeom>
          <a:ln w="38100">
            <a:solidFill>
              <a:srgbClr val="FF6A00"/>
            </a:solidFill>
          </a:ln>
        </p:spPr>
        <p:txBody>
          <a:bodyPr/>
          <a:lstStyle/>
          <a:p>
            <a:endParaRPr sz="900"/>
          </a:p>
        </p:txBody>
      </p:sp>
      <p:sp>
        <p:nvSpPr>
          <p:cNvPr id="294" name="连接线"/>
          <p:cNvSpPr/>
          <p:nvPr/>
        </p:nvSpPr>
        <p:spPr>
          <a:xfrm>
            <a:off x="8043721" y="2789447"/>
            <a:ext cx="100958" cy="64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6A00"/>
            </a:solidFill>
          </a:ln>
        </p:spPr>
        <p:txBody>
          <a:bodyPr/>
          <a:lstStyle/>
          <a:p>
            <a:endParaRPr sz="900"/>
          </a:p>
        </p:txBody>
      </p:sp>
      <p:sp>
        <p:nvSpPr>
          <p:cNvPr id="295" name="连接线"/>
          <p:cNvSpPr/>
          <p:nvPr/>
        </p:nvSpPr>
        <p:spPr>
          <a:xfrm>
            <a:off x="3494242" y="4501328"/>
            <a:ext cx="12981" cy="438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FF6A00"/>
            </a:solidFill>
          </a:ln>
        </p:spPr>
        <p:txBody>
          <a:bodyPr/>
          <a:lstStyle/>
          <a:p>
            <a:endParaRPr sz="900"/>
          </a:p>
        </p:txBody>
      </p:sp>
      <p:sp>
        <p:nvSpPr>
          <p:cNvPr id="296" name="连接线"/>
          <p:cNvSpPr/>
          <p:nvPr/>
        </p:nvSpPr>
        <p:spPr>
          <a:xfrm>
            <a:off x="5883221" y="3272947"/>
            <a:ext cx="578845" cy="80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513" extrusionOk="0">
                <a:moveTo>
                  <a:pt x="0" y="3584"/>
                </a:moveTo>
                <a:cubicBezTo>
                  <a:pt x="8595" y="-4087"/>
                  <a:pt x="15795" y="556"/>
                  <a:pt x="21600" y="17513"/>
                </a:cubicBezTo>
              </a:path>
            </a:pathLst>
          </a:custGeom>
          <a:ln w="38100">
            <a:solidFill>
              <a:srgbClr val="FF6A00"/>
            </a:solidFill>
          </a:ln>
        </p:spPr>
        <p:txBody>
          <a:bodyPr/>
          <a:lstStyle/>
          <a:p>
            <a:endParaRPr sz="900"/>
          </a:p>
        </p:txBody>
      </p:sp>
      <p:sp>
        <p:nvSpPr>
          <p:cNvPr id="468" name="文本框 122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550"/>
          </a:p>
          <a:p>
            <a:pPr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</a:rPr>
              <a:t>E6636BC20180234D78A0072836F0BE9092B9B2041933FB20A3D98C34B1982BF66B44BC38E16C8B0722E92508384636EB4A19218AB1D0EB911BBFC21572BE16D324FE96AD1F2CA4F784F92EB7616245511A40E9EA72A07113F8BF919778145C48D9A620910E3</a:t>
            </a:r>
          </a:p>
        </p:txBody>
      </p:sp>
      <p:sp>
        <p:nvSpPr>
          <p:cNvPr id="469" name="文本框 123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550"/>
          </a:p>
          <a:p>
            <a:pPr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</a:rPr>
              <a:t>E6636BC20180234D78A0072836F0BC50A2B9B20E179E3B50A3D98B31B15E2BA67B44B738616CFB0422592308384662EBB519215A11D0FB511BBFC2247FAE1BD724F9B7AD002374E7B4172BF768624ED33744EEE5760761E368BB419EEF394C18DF8625926E3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607919" y="146756"/>
            <a:ext cx="5971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/>
              <a:t>Cloud Data Centers</a:t>
            </a:r>
            <a:endParaRPr lang="zh-CN" altLang="en-US" sz="5400" dirty="0"/>
          </a:p>
        </p:txBody>
      </p:sp>
      <p:sp>
        <p:nvSpPr>
          <p:cNvPr id="73" name="矩形 129"/>
          <p:cNvSpPr txBox="1"/>
          <p:nvPr/>
        </p:nvSpPr>
        <p:spPr>
          <a:xfrm>
            <a:off x="2233688" y="4149233"/>
            <a:ext cx="143802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2860" rIns="22860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Southern China</a:t>
            </a:r>
            <a:endParaRPr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129"/>
          <p:cNvSpPr txBox="1"/>
          <p:nvPr/>
        </p:nvSpPr>
        <p:spPr>
          <a:xfrm>
            <a:off x="2855754" y="4603940"/>
            <a:ext cx="107798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2860" rIns="22860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Hong Kong</a:t>
            </a:r>
            <a:endParaRPr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129"/>
          <p:cNvSpPr txBox="1"/>
          <p:nvPr/>
        </p:nvSpPr>
        <p:spPr>
          <a:xfrm>
            <a:off x="4045710" y="3709966"/>
            <a:ext cx="105445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2860" rIns="22860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Hang Zhou</a:t>
            </a:r>
            <a:endParaRPr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129"/>
          <p:cNvSpPr txBox="1"/>
          <p:nvPr/>
        </p:nvSpPr>
        <p:spPr>
          <a:xfrm>
            <a:off x="3528224" y="3261152"/>
            <a:ext cx="96629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2860" rIns="22860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Shang Hai</a:t>
            </a:r>
            <a:endParaRPr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129"/>
          <p:cNvSpPr txBox="1"/>
          <p:nvPr/>
        </p:nvSpPr>
        <p:spPr>
          <a:xfrm>
            <a:off x="5330892" y="3348238"/>
            <a:ext cx="80092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2860" rIns="22860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 West</a:t>
            </a:r>
            <a:endParaRPr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129"/>
          <p:cNvSpPr txBox="1"/>
          <p:nvPr/>
        </p:nvSpPr>
        <p:spPr>
          <a:xfrm>
            <a:off x="6224221" y="3419709"/>
            <a:ext cx="71461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2860" rIns="22860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 East</a:t>
            </a:r>
            <a:endParaRPr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129"/>
          <p:cNvSpPr txBox="1"/>
          <p:nvPr/>
        </p:nvSpPr>
        <p:spPr>
          <a:xfrm>
            <a:off x="8036271" y="2505667"/>
            <a:ext cx="64633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2860" rIns="22860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Britain</a:t>
            </a:r>
            <a:endParaRPr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129"/>
          <p:cNvSpPr txBox="1"/>
          <p:nvPr/>
        </p:nvSpPr>
        <p:spPr>
          <a:xfrm>
            <a:off x="8290677" y="2800799"/>
            <a:ext cx="86414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2860" rIns="22860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Germany</a:t>
            </a:r>
            <a:endParaRPr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129"/>
          <p:cNvSpPr txBox="1"/>
          <p:nvPr/>
        </p:nvSpPr>
        <p:spPr>
          <a:xfrm>
            <a:off x="7765520" y="3458818"/>
            <a:ext cx="109934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2860" rIns="22860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Middle East</a:t>
            </a:r>
            <a:endParaRPr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129"/>
          <p:cNvSpPr txBox="1"/>
          <p:nvPr/>
        </p:nvSpPr>
        <p:spPr>
          <a:xfrm>
            <a:off x="9236185" y="3357153"/>
            <a:ext cx="49981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2860" rIns="22860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India</a:t>
            </a:r>
            <a:endParaRPr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129"/>
          <p:cNvSpPr txBox="1"/>
          <p:nvPr/>
        </p:nvSpPr>
        <p:spPr>
          <a:xfrm>
            <a:off x="8818751" y="3829443"/>
            <a:ext cx="96379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2860" rIns="22860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Singapore</a:t>
            </a:r>
            <a:endParaRPr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129"/>
          <p:cNvSpPr txBox="1"/>
          <p:nvPr/>
        </p:nvSpPr>
        <p:spPr>
          <a:xfrm>
            <a:off x="9858862" y="3587207"/>
            <a:ext cx="83965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2860" rIns="22860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altLang="zh-CN" sz="1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Malaysia</a:t>
            </a:r>
            <a:endParaRPr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129"/>
          <p:cNvSpPr txBox="1"/>
          <p:nvPr/>
        </p:nvSpPr>
        <p:spPr>
          <a:xfrm>
            <a:off x="10081607" y="3969120"/>
            <a:ext cx="92781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2860" rIns="22860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Indonesia</a:t>
            </a:r>
            <a:endParaRPr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129"/>
          <p:cNvSpPr txBox="1"/>
          <p:nvPr/>
        </p:nvSpPr>
        <p:spPr>
          <a:xfrm>
            <a:off x="10627334" y="2945325"/>
            <a:ext cx="57252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2860" rIns="22860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Japan</a:t>
            </a:r>
            <a:endParaRPr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129"/>
          <p:cNvSpPr txBox="1"/>
          <p:nvPr/>
        </p:nvSpPr>
        <p:spPr>
          <a:xfrm>
            <a:off x="10812565" y="4461145"/>
            <a:ext cx="8492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2860" rIns="22860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Australia</a:t>
            </a:r>
            <a:endParaRPr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直线连接符 8">
            <a:extLst>
              <a:ext uri="{FF2B5EF4-FFF2-40B4-BE49-F238E27FC236}">
                <a16:creationId xmlns:a16="http://schemas.microsoft.com/office/drawing/2014/main" id="{698FFEEC-5FDC-0441-B17A-88CFCAE0FC89}"/>
              </a:ext>
            </a:extLst>
          </p:cNvPr>
          <p:cNvCxnSpPr>
            <a:cxnSpLocks/>
          </p:cNvCxnSpPr>
          <p:nvPr/>
        </p:nvCxnSpPr>
        <p:spPr>
          <a:xfrm>
            <a:off x="479619" y="1057404"/>
            <a:ext cx="11036432" cy="0"/>
          </a:xfrm>
          <a:prstGeom prst="line">
            <a:avLst/>
          </a:prstGeom>
          <a:ln w="38100">
            <a:solidFill>
              <a:srgbClr val="521B9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3694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7919" y="146756"/>
            <a:ext cx="3110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/>
              <a:t>Scalability</a:t>
            </a:r>
            <a:endParaRPr lang="zh-CN" altLang="en-US" sz="5400" dirty="0"/>
          </a:p>
        </p:txBody>
      </p:sp>
      <p:sp>
        <p:nvSpPr>
          <p:cNvPr id="6" name="矩形 5"/>
          <p:cNvSpPr/>
          <p:nvPr/>
        </p:nvSpPr>
        <p:spPr>
          <a:xfrm>
            <a:off x="317288" y="1363257"/>
            <a:ext cx="10967011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rogrammable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hardware and software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cluster are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decoupled and exchange data through network. 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 they can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employ independent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scale-up mechanisms.</a:t>
            </a: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Hardware:</a:t>
            </a: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Serial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extension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Supporting complex functions.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Parallel extension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Supporting higher throughput.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Software:</a:t>
            </a: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Deploying more servers.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线连接符 8">
            <a:extLst>
              <a:ext uri="{FF2B5EF4-FFF2-40B4-BE49-F238E27FC236}">
                <a16:creationId xmlns:a16="http://schemas.microsoft.com/office/drawing/2014/main" id="{698FFEEC-5FDC-0441-B17A-88CFCAE0FC89}"/>
              </a:ext>
            </a:extLst>
          </p:cNvPr>
          <p:cNvCxnSpPr>
            <a:cxnSpLocks/>
          </p:cNvCxnSpPr>
          <p:nvPr/>
        </p:nvCxnSpPr>
        <p:spPr>
          <a:xfrm>
            <a:off x="479619" y="1057404"/>
            <a:ext cx="11036432" cy="0"/>
          </a:xfrm>
          <a:prstGeom prst="line">
            <a:avLst/>
          </a:prstGeom>
          <a:ln w="38100">
            <a:solidFill>
              <a:srgbClr val="521B9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90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7919" y="146756"/>
            <a:ext cx="3238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/>
              <a:t>Evaluation</a:t>
            </a:r>
            <a:endParaRPr lang="zh-CN" altLang="en-US" sz="5400" dirty="0"/>
          </a:p>
        </p:txBody>
      </p:sp>
      <p:sp>
        <p:nvSpPr>
          <p:cNvPr id="7" name="矩形 6"/>
          <p:cNvSpPr/>
          <p:nvPr/>
        </p:nvSpPr>
        <p:spPr>
          <a:xfrm>
            <a:off x="120578" y="1284936"/>
            <a:ext cx="8409963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Programmable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hardware: 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Tofino DFN-T10-032D</a:t>
            </a: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 physical stages.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Each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stage contains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1.28MB SRAM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67.6KB TCAM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1GHz clock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3.2Tbps throughput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Traffic: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Average throughput: 1.29Tbps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Peak throughput: 1.53Tbps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09397" y="1284936"/>
            <a:ext cx="584725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Software gateway cluster: </a:t>
            </a: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4 commodity servers.</a:t>
            </a: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 2.5GHz cores.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256GB memory.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线连接符 8">
            <a:extLst>
              <a:ext uri="{FF2B5EF4-FFF2-40B4-BE49-F238E27FC236}">
                <a16:creationId xmlns:a16="http://schemas.microsoft.com/office/drawing/2014/main" id="{698FFEEC-5FDC-0441-B17A-88CFCAE0FC89}"/>
              </a:ext>
            </a:extLst>
          </p:cNvPr>
          <p:cNvCxnSpPr>
            <a:cxnSpLocks/>
          </p:cNvCxnSpPr>
          <p:nvPr/>
        </p:nvCxnSpPr>
        <p:spPr>
          <a:xfrm>
            <a:off x="479619" y="1057404"/>
            <a:ext cx="11036432" cy="0"/>
          </a:xfrm>
          <a:prstGeom prst="line">
            <a:avLst/>
          </a:prstGeom>
          <a:ln w="38100">
            <a:solidFill>
              <a:srgbClr val="521B9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63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7919" y="146756"/>
            <a:ext cx="3238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/>
              <a:t>Evaluation</a:t>
            </a:r>
            <a:endParaRPr lang="zh-CN" altLang="en-US" sz="5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146" y="1516430"/>
            <a:ext cx="8538307" cy="4606578"/>
          </a:xfrm>
          <a:prstGeom prst="rect">
            <a:avLst/>
          </a:prstGeom>
        </p:spPr>
      </p:pic>
      <p:cxnSp>
        <p:nvCxnSpPr>
          <p:cNvPr id="4" name="直线连接符 8">
            <a:extLst>
              <a:ext uri="{FF2B5EF4-FFF2-40B4-BE49-F238E27FC236}">
                <a16:creationId xmlns:a16="http://schemas.microsoft.com/office/drawing/2014/main" id="{698FFEEC-5FDC-0441-B17A-88CFCAE0FC89}"/>
              </a:ext>
            </a:extLst>
          </p:cNvPr>
          <p:cNvCxnSpPr>
            <a:cxnSpLocks/>
          </p:cNvCxnSpPr>
          <p:nvPr/>
        </p:nvCxnSpPr>
        <p:spPr>
          <a:xfrm>
            <a:off x="479619" y="1057404"/>
            <a:ext cx="11036432" cy="0"/>
          </a:xfrm>
          <a:prstGeom prst="line">
            <a:avLst/>
          </a:prstGeom>
          <a:ln w="38100">
            <a:solidFill>
              <a:srgbClr val="521B9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179146" y="2279737"/>
            <a:ext cx="8538307" cy="450937"/>
          </a:xfrm>
          <a:prstGeom prst="rect">
            <a:avLst/>
          </a:prstGeom>
          <a:noFill/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81683" y="3106456"/>
            <a:ext cx="8535770" cy="437630"/>
          </a:xfrm>
          <a:prstGeom prst="rect">
            <a:avLst/>
          </a:prstGeom>
          <a:noFill/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37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7919" y="146756"/>
            <a:ext cx="3238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/>
              <a:t>Evaluation</a:t>
            </a:r>
            <a:endParaRPr lang="zh-CN" altLang="en-US" sz="5400" dirty="0"/>
          </a:p>
        </p:txBody>
      </p:sp>
      <p:sp>
        <p:nvSpPr>
          <p:cNvPr id="7" name="矩形 6"/>
          <p:cNvSpPr/>
          <p:nvPr/>
        </p:nvSpPr>
        <p:spPr>
          <a:xfrm>
            <a:off x="120579" y="1284936"/>
            <a:ext cx="11977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Pipeline load balance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954" y="2360110"/>
            <a:ext cx="6366886" cy="3666401"/>
          </a:xfrm>
          <a:prstGeom prst="rect">
            <a:avLst/>
          </a:prstGeom>
        </p:spPr>
      </p:pic>
      <p:cxnSp>
        <p:nvCxnSpPr>
          <p:cNvPr id="6" name="直线连接符 8">
            <a:extLst>
              <a:ext uri="{FF2B5EF4-FFF2-40B4-BE49-F238E27FC236}">
                <a16:creationId xmlns:a16="http://schemas.microsoft.com/office/drawing/2014/main" id="{698FFEEC-5FDC-0441-B17A-88CFCAE0FC89}"/>
              </a:ext>
            </a:extLst>
          </p:cNvPr>
          <p:cNvCxnSpPr>
            <a:cxnSpLocks/>
          </p:cNvCxnSpPr>
          <p:nvPr/>
        </p:nvCxnSpPr>
        <p:spPr>
          <a:xfrm>
            <a:off x="479619" y="1057404"/>
            <a:ext cx="11036432" cy="0"/>
          </a:xfrm>
          <a:prstGeom prst="line">
            <a:avLst/>
          </a:prstGeom>
          <a:ln w="38100">
            <a:solidFill>
              <a:srgbClr val="521B9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26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7919" y="146756"/>
            <a:ext cx="3238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/>
              <a:t>Evaluation</a:t>
            </a:r>
            <a:endParaRPr lang="zh-CN" altLang="en-US" sz="5400" dirty="0"/>
          </a:p>
        </p:txBody>
      </p:sp>
      <p:sp>
        <p:nvSpPr>
          <p:cNvPr id="7" name="矩形 6"/>
          <p:cNvSpPr/>
          <p:nvPr/>
        </p:nvSpPr>
        <p:spPr>
          <a:xfrm>
            <a:off x="120579" y="1284936"/>
            <a:ext cx="11977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Transfer load balance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863" y="2301789"/>
            <a:ext cx="6623068" cy="3740742"/>
          </a:xfrm>
          <a:prstGeom prst="rect">
            <a:avLst/>
          </a:prstGeom>
        </p:spPr>
      </p:pic>
      <p:cxnSp>
        <p:nvCxnSpPr>
          <p:cNvPr id="6" name="直线连接符 8">
            <a:extLst>
              <a:ext uri="{FF2B5EF4-FFF2-40B4-BE49-F238E27FC236}">
                <a16:creationId xmlns:a16="http://schemas.microsoft.com/office/drawing/2014/main" id="{698FFEEC-5FDC-0441-B17A-88CFCAE0FC89}"/>
              </a:ext>
            </a:extLst>
          </p:cNvPr>
          <p:cNvCxnSpPr>
            <a:cxnSpLocks/>
          </p:cNvCxnSpPr>
          <p:nvPr/>
        </p:nvCxnSpPr>
        <p:spPr>
          <a:xfrm>
            <a:off x="479619" y="1057404"/>
            <a:ext cx="11036432" cy="0"/>
          </a:xfrm>
          <a:prstGeom prst="line">
            <a:avLst/>
          </a:prstGeom>
          <a:ln w="38100">
            <a:solidFill>
              <a:srgbClr val="521B9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34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319" y="2233026"/>
            <a:ext cx="6621612" cy="38095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7919" y="146756"/>
            <a:ext cx="3238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/>
              <a:t>Evaluation</a:t>
            </a:r>
            <a:endParaRPr lang="zh-CN" altLang="en-US" sz="5400" dirty="0"/>
          </a:p>
        </p:txBody>
      </p:sp>
      <p:sp>
        <p:nvSpPr>
          <p:cNvPr id="7" name="矩形 6"/>
          <p:cNvSpPr/>
          <p:nvPr/>
        </p:nvSpPr>
        <p:spPr>
          <a:xfrm>
            <a:off x="120579" y="1284936"/>
            <a:ext cx="11977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Overall latency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线连接符 8">
            <a:extLst>
              <a:ext uri="{FF2B5EF4-FFF2-40B4-BE49-F238E27FC236}">
                <a16:creationId xmlns:a16="http://schemas.microsoft.com/office/drawing/2014/main" id="{698FFEEC-5FDC-0441-B17A-88CFCAE0FC89}"/>
              </a:ext>
            </a:extLst>
          </p:cNvPr>
          <p:cNvCxnSpPr>
            <a:cxnSpLocks/>
          </p:cNvCxnSpPr>
          <p:nvPr/>
        </p:nvCxnSpPr>
        <p:spPr>
          <a:xfrm>
            <a:off x="479619" y="1057404"/>
            <a:ext cx="11036432" cy="0"/>
          </a:xfrm>
          <a:prstGeom prst="line">
            <a:avLst/>
          </a:prstGeom>
          <a:ln w="38100">
            <a:solidFill>
              <a:srgbClr val="521B9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51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7919" y="146756"/>
            <a:ext cx="3461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/>
              <a:t>Conclusion</a:t>
            </a:r>
            <a:endParaRPr lang="zh-CN" altLang="en-US" sz="5400" dirty="0"/>
          </a:p>
        </p:txBody>
      </p:sp>
      <p:sp>
        <p:nvSpPr>
          <p:cNvPr id="7" name="矩形 6"/>
          <p:cNvSpPr/>
          <p:nvPr/>
        </p:nvSpPr>
        <p:spPr>
          <a:xfrm>
            <a:off x="479619" y="1420815"/>
            <a:ext cx="1197763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FlexGate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Programmable hardware + software cluster</a:t>
            </a:r>
          </a:p>
          <a:p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Offloading widely-used functions in hardware.</a:t>
            </a: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Offloading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hot rules in hardware.</a:t>
            </a: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eIP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pipeline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 balance to split workload.</a:t>
            </a: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Programmable hardware and software cluster can employ independent scale-up mechanisms.</a:t>
            </a:r>
          </a:p>
        </p:txBody>
      </p:sp>
      <p:cxnSp>
        <p:nvCxnSpPr>
          <p:cNvPr id="4" name="直线连接符 8">
            <a:extLst>
              <a:ext uri="{FF2B5EF4-FFF2-40B4-BE49-F238E27FC236}">
                <a16:creationId xmlns:a16="http://schemas.microsoft.com/office/drawing/2014/main" id="{698FFEEC-5FDC-0441-B17A-88CFCAE0FC89}"/>
              </a:ext>
            </a:extLst>
          </p:cNvPr>
          <p:cNvCxnSpPr>
            <a:cxnSpLocks/>
          </p:cNvCxnSpPr>
          <p:nvPr/>
        </p:nvCxnSpPr>
        <p:spPr>
          <a:xfrm>
            <a:off x="479619" y="1057404"/>
            <a:ext cx="11036432" cy="0"/>
          </a:xfrm>
          <a:prstGeom prst="line">
            <a:avLst/>
          </a:prstGeom>
          <a:ln w="38100">
            <a:solidFill>
              <a:srgbClr val="521B9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46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22719" y="2734092"/>
            <a:ext cx="3118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Thanks !</a:t>
            </a:r>
            <a:endParaRPr lang="zh-CN" altLang="en-US" sz="5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6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22719" y="2734092"/>
            <a:ext cx="23182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 &amp; A</a:t>
            </a:r>
            <a:endParaRPr lang="zh-CN" altLang="en-US" sz="5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66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7919" y="146756"/>
            <a:ext cx="6471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/>
              <a:t>Data Center Gateway</a:t>
            </a:r>
            <a:endParaRPr lang="zh-CN" altLang="en-US" sz="5400" dirty="0"/>
          </a:p>
        </p:txBody>
      </p:sp>
      <p:sp>
        <p:nvSpPr>
          <p:cNvPr id="3" name="矩形 2"/>
          <p:cNvSpPr/>
          <p:nvPr/>
        </p:nvSpPr>
        <p:spPr>
          <a:xfrm>
            <a:off x="235130" y="1366177"/>
            <a:ext cx="107725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Data center gateway needs to support: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 b="0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Various functions</a:t>
            </a:r>
          </a:p>
          <a:p>
            <a:pPr lvl="1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NAT,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VxLAN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encap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./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decap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lvl="1"/>
            <a:r>
              <a:rPr lang="en-US" altLang="zh-CN" sz="2400" b="0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ACL</a:t>
            </a:r>
          </a:p>
          <a:p>
            <a:pPr lvl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Monitoring, Metering,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QoS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mapping</a:t>
            </a:r>
            <a:endParaRPr lang="en-US" altLang="zh-CN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545" y="3428280"/>
            <a:ext cx="7526477" cy="3413152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3892865" y="4248912"/>
            <a:ext cx="3330895" cy="1195620"/>
            <a:chOff x="3892865" y="4248912"/>
            <a:chExt cx="3330895" cy="119562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892865" y="5353092"/>
              <a:ext cx="1547447" cy="0"/>
            </a:xfrm>
            <a:prstGeom prst="line">
              <a:avLst/>
            </a:prstGeom>
            <a:ln w="190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5343645" y="4248912"/>
              <a:ext cx="0" cy="1195620"/>
            </a:xfrm>
            <a:prstGeom prst="line">
              <a:avLst/>
            </a:prstGeom>
            <a:ln w="190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343645" y="4340352"/>
              <a:ext cx="954392" cy="0"/>
            </a:xfrm>
            <a:prstGeom prst="line">
              <a:avLst/>
            </a:prstGeom>
            <a:ln w="190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224016" y="4248912"/>
              <a:ext cx="0" cy="1195620"/>
            </a:xfrm>
            <a:prstGeom prst="line">
              <a:avLst/>
            </a:prstGeom>
            <a:ln w="190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175248" y="5353092"/>
              <a:ext cx="1048512" cy="0"/>
            </a:xfrm>
            <a:prstGeom prst="line">
              <a:avLst/>
            </a:prstGeom>
            <a:ln w="190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3892865" y="4628562"/>
            <a:ext cx="3330895" cy="1152948"/>
            <a:chOff x="3892865" y="4628562"/>
            <a:chExt cx="3330895" cy="1152948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5937504" y="5732742"/>
              <a:ext cx="1286256" cy="0"/>
            </a:xfrm>
            <a:prstGeom prst="line">
              <a:avLst/>
            </a:prstGeom>
            <a:ln w="190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035040" y="4628562"/>
              <a:ext cx="0" cy="1152948"/>
            </a:xfrm>
            <a:prstGeom prst="line">
              <a:avLst/>
            </a:prstGeom>
            <a:ln w="190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440312" y="4726902"/>
              <a:ext cx="638059" cy="0"/>
            </a:xfrm>
            <a:prstGeom prst="line">
              <a:avLst/>
            </a:prstGeom>
            <a:ln w="190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535168" y="4628562"/>
              <a:ext cx="0" cy="1152948"/>
            </a:xfrm>
            <a:prstGeom prst="line">
              <a:avLst/>
            </a:prstGeom>
            <a:ln w="190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892865" y="5732742"/>
              <a:ext cx="1738041" cy="0"/>
            </a:xfrm>
            <a:prstGeom prst="line">
              <a:avLst/>
            </a:prstGeom>
            <a:ln w="190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线连接符 8">
            <a:extLst>
              <a:ext uri="{FF2B5EF4-FFF2-40B4-BE49-F238E27FC236}">
                <a16:creationId xmlns:a16="http://schemas.microsoft.com/office/drawing/2014/main" id="{698FFEEC-5FDC-0441-B17A-88CFCAE0FC89}"/>
              </a:ext>
            </a:extLst>
          </p:cNvPr>
          <p:cNvCxnSpPr>
            <a:cxnSpLocks/>
          </p:cNvCxnSpPr>
          <p:nvPr/>
        </p:nvCxnSpPr>
        <p:spPr>
          <a:xfrm>
            <a:off x="479619" y="1057404"/>
            <a:ext cx="11036432" cy="0"/>
          </a:xfrm>
          <a:prstGeom prst="line">
            <a:avLst/>
          </a:prstGeom>
          <a:ln w="38100">
            <a:solidFill>
              <a:srgbClr val="521B9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7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7919" y="146756"/>
            <a:ext cx="6471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/>
              <a:t>Data Center Gateway</a:t>
            </a:r>
            <a:endParaRPr lang="zh-CN" altLang="en-US" sz="5400" dirty="0"/>
          </a:p>
        </p:txBody>
      </p:sp>
      <p:sp>
        <p:nvSpPr>
          <p:cNvPr id="3" name="矩形 2"/>
          <p:cNvSpPr/>
          <p:nvPr/>
        </p:nvSpPr>
        <p:spPr>
          <a:xfrm>
            <a:off x="235130" y="1366177"/>
            <a:ext cx="107725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Data center gateway needs to support: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Various 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 b="0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High throughput</a:t>
            </a:r>
            <a:endParaRPr lang="en-US" altLang="zh-CN" sz="32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553" y="3632549"/>
            <a:ext cx="9086843" cy="296192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529839" y="4794509"/>
            <a:ext cx="4223771" cy="15865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线连接符 8">
            <a:extLst>
              <a:ext uri="{FF2B5EF4-FFF2-40B4-BE49-F238E27FC236}">
                <a16:creationId xmlns:a16="http://schemas.microsoft.com/office/drawing/2014/main" id="{698FFEEC-5FDC-0441-B17A-88CFCAE0FC89}"/>
              </a:ext>
            </a:extLst>
          </p:cNvPr>
          <p:cNvCxnSpPr>
            <a:cxnSpLocks/>
          </p:cNvCxnSpPr>
          <p:nvPr/>
        </p:nvCxnSpPr>
        <p:spPr>
          <a:xfrm>
            <a:off x="479619" y="1057404"/>
            <a:ext cx="11036432" cy="0"/>
          </a:xfrm>
          <a:prstGeom prst="line">
            <a:avLst/>
          </a:prstGeom>
          <a:ln w="38100">
            <a:solidFill>
              <a:srgbClr val="521B9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38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553" y="3632549"/>
            <a:ext cx="9086843" cy="29619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7919" y="146756"/>
            <a:ext cx="6471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/>
              <a:t>Data Center Gateway</a:t>
            </a:r>
            <a:endParaRPr lang="zh-CN" altLang="en-US" sz="5400" dirty="0"/>
          </a:p>
        </p:txBody>
      </p:sp>
      <p:sp>
        <p:nvSpPr>
          <p:cNvPr id="3" name="矩形 2"/>
          <p:cNvSpPr/>
          <p:nvPr/>
        </p:nvSpPr>
        <p:spPr>
          <a:xfrm>
            <a:off x="235130" y="1366177"/>
            <a:ext cx="1077250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Data center gateway needs to support: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Various 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 b="0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High throughput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Large number of flows</a:t>
            </a:r>
            <a:endParaRPr lang="en-US" altLang="zh-CN" sz="32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 flipH="1">
            <a:off x="8916925" y="4779964"/>
            <a:ext cx="715589" cy="15707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线连接符 8">
            <a:extLst>
              <a:ext uri="{FF2B5EF4-FFF2-40B4-BE49-F238E27FC236}">
                <a16:creationId xmlns:a16="http://schemas.microsoft.com/office/drawing/2014/main" id="{698FFEEC-5FDC-0441-B17A-88CFCAE0FC89}"/>
              </a:ext>
            </a:extLst>
          </p:cNvPr>
          <p:cNvCxnSpPr>
            <a:cxnSpLocks/>
          </p:cNvCxnSpPr>
          <p:nvPr/>
        </p:nvCxnSpPr>
        <p:spPr>
          <a:xfrm>
            <a:off x="479619" y="1057404"/>
            <a:ext cx="11036432" cy="0"/>
          </a:xfrm>
          <a:prstGeom prst="line">
            <a:avLst/>
          </a:prstGeom>
          <a:ln w="38100">
            <a:solidFill>
              <a:srgbClr val="521B9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86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7919" y="146756"/>
            <a:ext cx="7762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/>
              <a:t>Software Gateway Cluster</a:t>
            </a:r>
            <a:endParaRPr lang="zh-CN" altLang="en-US" sz="5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19" y="1345658"/>
            <a:ext cx="9907681" cy="365383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3078" y="4976884"/>
            <a:ext cx="11430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0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Supporting traffic at terabits per second needs dozens of servers.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expenditure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Hard for operation and maintenance</a:t>
            </a:r>
          </a:p>
        </p:txBody>
      </p:sp>
      <p:cxnSp>
        <p:nvCxnSpPr>
          <p:cNvPr id="7" name="直线连接符 8">
            <a:extLst>
              <a:ext uri="{FF2B5EF4-FFF2-40B4-BE49-F238E27FC236}">
                <a16:creationId xmlns:a16="http://schemas.microsoft.com/office/drawing/2014/main" id="{698FFEEC-5FDC-0441-B17A-88CFCAE0FC89}"/>
              </a:ext>
            </a:extLst>
          </p:cNvPr>
          <p:cNvCxnSpPr>
            <a:cxnSpLocks/>
          </p:cNvCxnSpPr>
          <p:nvPr/>
        </p:nvCxnSpPr>
        <p:spPr>
          <a:xfrm>
            <a:off x="479619" y="1057404"/>
            <a:ext cx="11036432" cy="0"/>
          </a:xfrm>
          <a:prstGeom prst="line">
            <a:avLst/>
          </a:prstGeom>
          <a:ln w="38100">
            <a:solidFill>
              <a:srgbClr val="521B9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2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7919" y="146756"/>
            <a:ext cx="7662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/>
              <a:t>Programmable Hardware</a:t>
            </a:r>
            <a:endParaRPr lang="zh-CN" altLang="en-US" sz="5400" dirty="0"/>
          </a:p>
        </p:txBody>
      </p:sp>
      <p:sp>
        <p:nvSpPr>
          <p:cNvPr id="6" name="矩形 5"/>
          <p:cNvSpPr/>
          <p:nvPr/>
        </p:nvSpPr>
        <p:spPr>
          <a:xfrm>
            <a:off x="262932" y="4859196"/>
            <a:ext cx="11430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0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Supporting flexible packet processing at up to 6.5Tbps.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Limited processing and storage resources: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 to 12/32 match-action stages in each pipeline.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Each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physical stage contains up to 1.5MB SRAM and 160KB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TCAM.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19" y="1283497"/>
            <a:ext cx="9571061" cy="360523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404533" y="1755963"/>
            <a:ext cx="620889" cy="2675467"/>
          </a:xfrm>
          <a:prstGeom prst="rect">
            <a:avLst/>
          </a:prstGeom>
          <a:noFill/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92311" y="2128497"/>
            <a:ext cx="2071511" cy="1783644"/>
          </a:xfrm>
          <a:prstGeom prst="rect">
            <a:avLst/>
          </a:prstGeom>
          <a:noFill/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08223" y="2128497"/>
            <a:ext cx="2071511" cy="1783644"/>
          </a:xfrm>
          <a:prstGeom prst="rect">
            <a:avLst/>
          </a:prstGeom>
          <a:noFill/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698FFEEC-5FDC-0441-B17A-88CFCAE0FC89}"/>
              </a:ext>
            </a:extLst>
          </p:cNvPr>
          <p:cNvCxnSpPr>
            <a:cxnSpLocks/>
          </p:cNvCxnSpPr>
          <p:nvPr/>
        </p:nvCxnSpPr>
        <p:spPr>
          <a:xfrm>
            <a:off x="479619" y="1057404"/>
            <a:ext cx="11036432" cy="0"/>
          </a:xfrm>
          <a:prstGeom prst="line">
            <a:avLst/>
          </a:prstGeom>
          <a:ln w="38100">
            <a:solidFill>
              <a:srgbClr val="521B9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51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7919" y="146756"/>
            <a:ext cx="75135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/>
              <a:t>Heterogeneous Gateway</a:t>
            </a:r>
            <a:endParaRPr lang="zh-CN" altLang="en-US" sz="5400" dirty="0"/>
          </a:p>
        </p:txBody>
      </p:sp>
      <p:sp>
        <p:nvSpPr>
          <p:cNvPr id="6" name="矩形 5"/>
          <p:cNvSpPr/>
          <p:nvPr/>
        </p:nvSpPr>
        <p:spPr>
          <a:xfrm>
            <a:off x="312760" y="1429444"/>
            <a:ext cx="117548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Software gateway and programmable hardware are complementary.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96" y="2700528"/>
            <a:ext cx="10155220" cy="372776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924070" y="4374611"/>
            <a:ext cx="3486778" cy="1698171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874433" y="3715326"/>
            <a:ext cx="3486778" cy="659286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线连接符 8">
            <a:extLst>
              <a:ext uri="{FF2B5EF4-FFF2-40B4-BE49-F238E27FC236}">
                <a16:creationId xmlns:a16="http://schemas.microsoft.com/office/drawing/2014/main" id="{698FFEEC-5FDC-0441-B17A-88CFCAE0FC89}"/>
              </a:ext>
            </a:extLst>
          </p:cNvPr>
          <p:cNvCxnSpPr>
            <a:cxnSpLocks/>
          </p:cNvCxnSpPr>
          <p:nvPr/>
        </p:nvCxnSpPr>
        <p:spPr>
          <a:xfrm>
            <a:off x="479619" y="1057404"/>
            <a:ext cx="11036432" cy="0"/>
          </a:xfrm>
          <a:prstGeom prst="line">
            <a:avLst/>
          </a:prstGeom>
          <a:ln w="38100">
            <a:solidFill>
              <a:srgbClr val="521B9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49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7919" y="146756"/>
            <a:ext cx="3801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/>
              <a:t>Observation</a:t>
            </a:r>
            <a:endParaRPr lang="zh-CN" altLang="en-US" sz="5400" dirty="0"/>
          </a:p>
        </p:txBody>
      </p:sp>
      <p:sp>
        <p:nvSpPr>
          <p:cNvPr id="6" name="矩形 5"/>
          <p:cNvSpPr/>
          <p:nvPr/>
        </p:nvSpPr>
        <p:spPr>
          <a:xfrm>
            <a:off x="162447" y="1471193"/>
            <a:ext cx="11754897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Functions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 different proportions of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traffic</a:t>
            </a: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Fundamental functions services (e.g.,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VxLAN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encap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decap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.) match all incoming traffic.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Widely-used functions (e.g., IP NAT) handle a large percentage of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traffic (~99%). </a:t>
            </a: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Some functions only serve small portions of traffic. 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Port NAT and SNAT serve 0.11% and 0.83% of traffic respectively.</a:t>
            </a:r>
          </a:p>
        </p:txBody>
      </p:sp>
      <p:cxnSp>
        <p:nvCxnSpPr>
          <p:cNvPr id="4" name="直线连接符 8">
            <a:extLst>
              <a:ext uri="{FF2B5EF4-FFF2-40B4-BE49-F238E27FC236}">
                <a16:creationId xmlns:a16="http://schemas.microsoft.com/office/drawing/2014/main" id="{698FFEEC-5FDC-0441-B17A-88CFCAE0FC89}"/>
              </a:ext>
            </a:extLst>
          </p:cNvPr>
          <p:cNvCxnSpPr>
            <a:cxnSpLocks/>
          </p:cNvCxnSpPr>
          <p:nvPr/>
        </p:nvCxnSpPr>
        <p:spPr>
          <a:xfrm>
            <a:off x="479619" y="1057404"/>
            <a:ext cx="11036432" cy="0"/>
          </a:xfrm>
          <a:prstGeom prst="line">
            <a:avLst/>
          </a:prstGeom>
          <a:ln w="38100">
            <a:solidFill>
              <a:srgbClr val="521B9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85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2799</Words>
  <Application>Microsoft Office PowerPoint</Application>
  <PresentationFormat>宽屏</PresentationFormat>
  <Paragraphs>298</Paragraphs>
  <Slides>28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Helvetica Neue</vt:lpstr>
      <vt:lpstr>PingFang SC Regular</vt:lpstr>
      <vt:lpstr>等线</vt:lpstr>
      <vt:lpstr>等线 Light</vt:lpstr>
      <vt:lpstr>微软雅黑</vt:lpstr>
      <vt:lpstr>Arial</vt:lpstr>
      <vt:lpstr>Helvetica</vt:lpstr>
      <vt:lpstr>Times New Roman</vt:lpstr>
      <vt:lpstr>Wingdings</vt:lpstr>
      <vt:lpstr>Office 主题​​</vt:lpstr>
      <vt:lpstr>FlexGate: High-performance Heterogeneous Gateway in Data Centers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FlexGate: High-performance Heterogeneous Gateway in Data Centers</dc:title>
  <dc:creator>Sky123.Org</dc:creator>
  <cp:lastModifiedBy>Sky123.Org</cp:lastModifiedBy>
  <cp:revision>475</cp:revision>
  <dcterms:created xsi:type="dcterms:W3CDTF">2019-07-25T01:26:09Z</dcterms:created>
  <dcterms:modified xsi:type="dcterms:W3CDTF">2019-08-17T05:33:07Z</dcterms:modified>
</cp:coreProperties>
</file>