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  <p:sldMasterId id="2147483699" r:id="rId2"/>
  </p:sldMasterIdLst>
  <p:notesMasterIdLst>
    <p:notesMasterId r:id="rId34"/>
  </p:notesMasterIdLst>
  <p:handoutMasterIdLst>
    <p:handoutMasterId r:id="rId35"/>
  </p:handoutMasterIdLst>
  <p:sldIdLst>
    <p:sldId id="572" r:id="rId3"/>
    <p:sldId id="735" r:id="rId4"/>
    <p:sldId id="749" r:id="rId5"/>
    <p:sldId id="753" r:id="rId6"/>
    <p:sldId id="776" r:id="rId7"/>
    <p:sldId id="738" r:id="rId8"/>
    <p:sldId id="766" r:id="rId9"/>
    <p:sldId id="767" r:id="rId10"/>
    <p:sldId id="723" r:id="rId11"/>
    <p:sldId id="739" r:id="rId12"/>
    <p:sldId id="768" r:id="rId13"/>
    <p:sldId id="777" r:id="rId14"/>
    <p:sldId id="750" r:id="rId15"/>
    <p:sldId id="779" r:id="rId16"/>
    <p:sldId id="762" r:id="rId17"/>
    <p:sldId id="743" r:id="rId18"/>
    <p:sldId id="786" r:id="rId19"/>
    <p:sldId id="785" r:id="rId20"/>
    <p:sldId id="787" r:id="rId21"/>
    <p:sldId id="788" r:id="rId22"/>
    <p:sldId id="789" r:id="rId23"/>
    <p:sldId id="790" r:id="rId24"/>
    <p:sldId id="791" r:id="rId25"/>
    <p:sldId id="792" r:id="rId26"/>
    <p:sldId id="748" r:id="rId27"/>
    <p:sldId id="730" r:id="rId28"/>
    <p:sldId id="778" r:id="rId29"/>
    <p:sldId id="783" r:id="rId30"/>
    <p:sldId id="737" r:id="rId31"/>
    <p:sldId id="732" r:id="rId32"/>
    <p:sldId id="6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2ECC70"/>
    <a:srgbClr val="E74433"/>
    <a:srgbClr val="3299DB"/>
    <a:srgbClr val="0000FF"/>
    <a:srgbClr val="3399DB"/>
    <a:srgbClr val="F06C5F"/>
    <a:srgbClr val="EFF5FB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87206" autoAdjust="0"/>
  </p:normalViewPr>
  <p:slideViewPr>
    <p:cSldViewPr>
      <p:cViewPr varScale="1">
        <p:scale>
          <a:sx n="79" d="100"/>
          <a:sy n="79" d="100"/>
        </p:scale>
        <p:origin x="120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5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388" y="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5C271-48D1-4E22-8F72-2FFEA1A7905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732CD9-4A30-488E-9310-F6BD6F21392A}">
      <dgm:prSet phldrT="[Text]"/>
      <dgm:spPr/>
      <dgm:t>
        <a:bodyPr/>
        <a:lstStyle/>
        <a:p>
          <a:r>
            <a:rPr lang="en-US" dirty="0" smtClean="0"/>
            <a:t>Monitor </a:t>
          </a:r>
          <a:endParaRPr lang="en-US" dirty="0"/>
        </a:p>
      </dgm:t>
    </dgm:pt>
    <dgm:pt modelId="{9FCF972B-2130-4E22-8642-05215DBB2420}" type="parTrans" cxnId="{DF8529AB-5D81-4321-BE1F-E65B2A80065C}">
      <dgm:prSet/>
      <dgm:spPr/>
      <dgm:t>
        <a:bodyPr/>
        <a:lstStyle/>
        <a:p>
          <a:endParaRPr lang="en-US"/>
        </a:p>
      </dgm:t>
    </dgm:pt>
    <dgm:pt modelId="{3B316176-192F-46BA-96DC-AAD62912D7FE}" type="sibTrans" cxnId="{DF8529AB-5D81-4321-BE1F-E65B2A80065C}">
      <dgm:prSet/>
      <dgm:spPr/>
      <dgm:t>
        <a:bodyPr/>
        <a:lstStyle/>
        <a:p>
          <a:endParaRPr lang="en-US"/>
        </a:p>
      </dgm:t>
    </dgm:pt>
    <dgm:pt modelId="{0FC02126-A2C4-471A-8AE9-0F241A2BDCF1}">
      <dgm:prSet phldrT="[Text]"/>
      <dgm:spPr/>
      <dgm:t>
        <a:bodyPr/>
        <a:lstStyle/>
        <a:p>
          <a:r>
            <a:rPr lang="en-US" dirty="0" smtClean="0"/>
            <a:t>Measure </a:t>
          </a:r>
          <a:endParaRPr lang="en-US" dirty="0"/>
        </a:p>
      </dgm:t>
    </dgm:pt>
    <dgm:pt modelId="{DED84983-15A3-4B91-8643-631662B049FF}" type="parTrans" cxnId="{71311114-DE05-44F4-875E-6590D5BC147C}">
      <dgm:prSet/>
      <dgm:spPr/>
      <dgm:t>
        <a:bodyPr/>
        <a:lstStyle/>
        <a:p>
          <a:endParaRPr lang="en-US"/>
        </a:p>
      </dgm:t>
    </dgm:pt>
    <dgm:pt modelId="{6835BACB-5551-4AE1-96FC-90AE3F05CB7F}" type="sibTrans" cxnId="{71311114-DE05-44F4-875E-6590D5BC147C}">
      <dgm:prSet/>
      <dgm:spPr/>
      <dgm:t>
        <a:bodyPr/>
        <a:lstStyle/>
        <a:p>
          <a:endParaRPr lang="en-US"/>
        </a:p>
      </dgm:t>
    </dgm:pt>
    <dgm:pt modelId="{6888E3F5-36CB-4F47-94FC-988262A64622}">
      <dgm:prSet phldrT="[Text]"/>
      <dgm:spPr/>
      <dgm:t>
        <a:bodyPr/>
        <a:lstStyle/>
        <a:p>
          <a:r>
            <a:rPr lang="en-US" dirty="0" smtClean="0"/>
            <a:t>Configure </a:t>
          </a:r>
          <a:endParaRPr lang="en-US" dirty="0"/>
        </a:p>
      </dgm:t>
    </dgm:pt>
    <dgm:pt modelId="{1471DE3E-0D75-4DB7-B994-D4CD578BDC11}" type="parTrans" cxnId="{45371176-343A-42FB-8400-40EB3F2F2D49}">
      <dgm:prSet/>
      <dgm:spPr/>
      <dgm:t>
        <a:bodyPr/>
        <a:lstStyle/>
        <a:p>
          <a:endParaRPr lang="en-US"/>
        </a:p>
      </dgm:t>
    </dgm:pt>
    <dgm:pt modelId="{85D3E6E6-D93B-4EB3-AA86-C90ECAAEC60E}" type="sibTrans" cxnId="{45371176-343A-42FB-8400-40EB3F2F2D49}">
      <dgm:prSet/>
      <dgm:spPr/>
      <dgm:t>
        <a:bodyPr/>
        <a:lstStyle/>
        <a:p>
          <a:endParaRPr lang="en-US"/>
        </a:p>
      </dgm:t>
    </dgm:pt>
    <dgm:pt modelId="{D4CF6723-A4C3-47C1-82A2-0E07D19D1CCF}" type="pres">
      <dgm:prSet presAssocID="{7585C271-48D1-4E22-8F72-2FFEA1A790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FB10F0-D546-4A32-A2BC-2C23932D770D}" type="pres">
      <dgm:prSet presAssocID="{69732CD9-4A30-488E-9310-F6BD6F21392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9C860-3287-44CF-9B6C-A3E599E33C3F}" type="pres">
      <dgm:prSet presAssocID="{3B316176-192F-46BA-96DC-AAD62912D7F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D4BC5B7-540C-46E5-A496-5A1FF78B1B31}" type="pres">
      <dgm:prSet presAssocID="{3B316176-192F-46BA-96DC-AAD62912D7F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D9DFB10-7119-466A-8BE3-8186439AED13}" type="pres">
      <dgm:prSet presAssocID="{0FC02126-A2C4-471A-8AE9-0F241A2BDCF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CFF9F-2A2E-4E35-BD88-232D04CE9374}" type="pres">
      <dgm:prSet presAssocID="{6835BACB-5551-4AE1-96FC-90AE3F05CB7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BF269D1-2315-4F2A-A2D1-E29BDB287D66}" type="pres">
      <dgm:prSet presAssocID="{6835BACB-5551-4AE1-96FC-90AE3F05CB7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936B081-75B6-4FBE-9A29-3ED6D99E1DD6}" type="pres">
      <dgm:prSet presAssocID="{6888E3F5-36CB-4F47-94FC-988262A6462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477E3-44A3-4AB6-8452-D5C2AD0C33BE}" type="pres">
      <dgm:prSet presAssocID="{85D3E6E6-D93B-4EB3-AA86-C90ECAAEC60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3C9A12E-F4C3-48F1-B3F1-6D28CA39E277}" type="pres">
      <dgm:prSet presAssocID="{85D3E6E6-D93B-4EB3-AA86-C90ECAAEC60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F5D6A83-1D0B-4C07-A63B-3F59FF552EBE}" type="presOf" srcId="{6888E3F5-36CB-4F47-94FC-988262A64622}" destId="{C936B081-75B6-4FBE-9A29-3ED6D99E1DD6}" srcOrd="0" destOrd="0" presId="urn:microsoft.com/office/officeart/2005/8/layout/cycle2"/>
    <dgm:cxn modelId="{4860251E-0131-4701-93BD-E534E74716F4}" type="presOf" srcId="{7585C271-48D1-4E22-8F72-2FFEA1A7905B}" destId="{D4CF6723-A4C3-47C1-82A2-0E07D19D1CCF}" srcOrd="0" destOrd="0" presId="urn:microsoft.com/office/officeart/2005/8/layout/cycle2"/>
    <dgm:cxn modelId="{84D225B9-8A19-44FE-A733-B8B0B88E4553}" type="presOf" srcId="{6835BACB-5551-4AE1-96FC-90AE3F05CB7F}" destId="{7BF269D1-2315-4F2A-A2D1-E29BDB287D66}" srcOrd="1" destOrd="0" presId="urn:microsoft.com/office/officeart/2005/8/layout/cycle2"/>
    <dgm:cxn modelId="{C83138F9-9658-4074-B831-7BB5479972A5}" type="presOf" srcId="{0FC02126-A2C4-471A-8AE9-0F241A2BDCF1}" destId="{CD9DFB10-7119-466A-8BE3-8186439AED13}" srcOrd="0" destOrd="0" presId="urn:microsoft.com/office/officeart/2005/8/layout/cycle2"/>
    <dgm:cxn modelId="{45371176-343A-42FB-8400-40EB3F2F2D49}" srcId="{7585C271-48D1-4E22-8F72-2FFEA1A7905B}" destId="{6888E3F5-36CB-4F47-94FC-988262A64622}" srcOrd="2" destOrd="0" parTransId="{1471DE3E-0D75-4DB7-B994-D4CD578BDC11}" sibTransId="{85D3E6E6-D93B-4EB3-AA86-C90ECAAEC60E}"/>
    <dgm:cxn modelId="{DF8529AB-5D81-4321-BE1F-E65B2A80065C}" srcId="{7585C271-48D1-4E22-8F72-2FFEA1A7905B}" destId="{69732CD9-4A30-488E-9310-F6BD6F21392A}" srcOrd="0" destOrd="0" parTransId="{9FCF972B-2130-4E22-8642-05215DBB2420}" sibTransId="{3B316176-192F-46BA-96DC-AAD62912D7FE}"/>
    <dgm:cxn modelId="{5FB2F6A7-5871-4CE9-84F0-19DC91D6B4FA}" type="presOf" srcId="{3B316176-192F-46BA-96DC-AAD62912D7FE}" destId="{01B9C860-3287-44CF-9B6C-A3E599E33C3F}" srcOrd="0" destOrd="0" presId="urn:microsoft.com/office/officeart/2005/8/layout/cycle2"/>
    <dgm:cxn modelId="{531116B5-0CED-462E-95BB-CE8861C97619}" type="presOf" srcId="{3B316176-192F-46BA-96DC-AAD62912D7FE}" destId="{9D4BC5B7-540C-46E5-A496-5A1FF78B1B31}" srcOrd="1" destOrd="0" presId="urn:microsoft.com/office/officeart/2005/8/layout/cycle2"/>
    <dgm:cxn modelId="{5A20CE45-FE01-4932-A7E2-8746E6E27E51}" type="presOf" srcId="{85D3E6E6-D93B-4EB3-AA86-C90ECAAEC60E}" destId="{93C477E3-44A3-4AB6-8452-D5C2AD0C33BE}" srcOrd="0" destOrd="0" presId="urn:microsoft.com/office/officeart/2005/8/layout/cycle2"/>
    <dgm:cxn modelId="{F94CCE6F-7373-4294-A69E-6B856E7DEA9A}" type="presOf" srcId="{69732CD9-4A30-488E-9310-F6BD6F21392A}" destId="{C1FB10F0-D546-4A32-A2BC-2C23932D770D}" srcOrd="0" destOrd="0" presId="urn:microsoft.com/office/officeart/2005/8/layout/cycle2"/>
    <dgm:cxn modelId="{A038DADF-0E9F-4874-85DB-F638C45BF87C}" type="presOf" srcId="{85D3E6E6-D93B-4EB3-AA86-C90ECAAEC60E}" destId="{B3C9A12E-F4C3-48F1-B3F1-6D28CA39E277}" srcOrd="1" destOrd="0" presId="urn:microsoft.com/office/officeart/2005/8/layout/cycle2"/>
    <dgm:cxn modelId="{6E045AE7-2AD7-4585-B5D6-218B0DBDDDDF}" type="presOf" srcId="{6835BACB-5551-4AE1-96FC-90AE3F05CB7F}" destId="{B4ECFF9F-2A2E-4E35-BD88-232D04CE9374}" srcOrd="0" destOrd="0" presId="urn:microsoft.com/office/officeart/2005/8/layout/cycle2"/>
    <dgm:cxn modelId="{71311114-DE05-44F4-875E-6590D5BC147C}" srcId="{7585C271-48D1-4E22-8F72-2FFEA1A7905B}" destId="{0FC02126-A2C4-471A-8AE9-0F241A2BDCF1}" srcOrd="1" destOrd="0" parTransId="{DED84983-15A3-4B91-8643-631662B049FF}" sibTransId="{6835BACB-5551-4AE1-96FC-90AE3F05CB7F}"/>
    <dgm:cxn modelId="{C59F442F-6E72-40E5-8B81-6BD7D3AF9A55}" type="presParOf" srcId="{D4CF6723-A4C3-47C1-82A2-0E07D19D1CCF}" destId="{C1FB10F0-D546-4A32-A2BC-2C23932D770D}" srcOrd="0" destOrd="0" presId="urn:microsoft.com/office/officeart/2005/8/layout/cycle2"/>
    <dgm:cxn modelId="{4543BA77-3F49-4134-985D-9DDD2606761B}" type="presParOf" srcId="{D4CF6723-A4C3-47C1-82A2-0E07D19D1CCF}" destId="{01B9C860-3287-44CF-9B6C-A3E599E33C3F}" srcOrd="1" destOrd="0" presId="urn:microsoft.com/office/officeart/2005/8/layout/cycle2"/>
    <dgm:cxn modelId="{E19D093D-E448-4DEB-B9FA-8E46B390C657}" type="presParOf" srcId="{01B9C860-3287-44CF-9B6C-A3E599E33C3F}" destId="{9D4BC5B7-540C-46E5-A496-5A1FF78B1B31}" srcOrd="0" destOrd="0" presId="urn:microsoft.com/office/officeart/2005/8/layout/cycle2"/>
    <dgm:cxn modelId="{67EB1B41-8912-497B-9492-2485BF8BA348}" type="presParOf" srcId="{D4CF6723-A4C3-47C1-82A2-0E07D19D1CCF}" destId="{CD9DFB10-7119-466A-8BE3-8186439AED13}" srcOrd="2" destOrd="0" presId="urn:microsoft.com/office/officeart/2005/8/layout/cycle2"/>
    <dgm:cxn modelId="{9938CAA5-31CB-4139-B8BE-DD43516FCC1B}" type="presParOf" srcId="{D4CF6723-A4C3-47C1-82A2-0E07D19D1CCF}" destId="{B4ECFF9F-2A2E-4E35-BD88-232D04CE9374}" srcOrd="3" destOrd="0" presId="urn:microsoft.com/office/officeart/2005/8/layout/cycle2"/>
    <dgm:cxn modelId="{BB91D6E7-6966-413F-B8A1-79E6DF20D006}" type="presParOf" srcId="{B4ECFF9F-2A2E-4E35-BD88-232D04CE9374}" destId="{7BF269D1-2315-4F2A-A2D1-E29BDB287D66}" srcOrd="0" destOrd="0" presId="urn:microsoft.com/office/officeart/2005/8/layout/cycle2"/>
    <dgm:cxn modelId="{0310B85A-B1DA-4590-ADAD-11984144D41F}" type="presParOf" srcId="{D4CF6723-A4C3-47C1-82A2-0E07D19D1CCF}" destId="{C936B081-75B6-4FBE-9A29-3ED6D99E1DD6}" srcOrd="4" destOrd="0" presId="urn:microsoft.com/office/officeart/2005/8/layout/cycle2"/>
    <dgm:cxn modelId="{3DA54D6E-4FAF-4045-A123-5B50A372DE93}" type="presParOf" srcId="{D4CF6723-A4C3-47C1-82A2-0E07D19D1CCF}" destId="{93C477E3-44A3-4AB6-8452-D5C2AD0C33BE}" srcOrd="5" destOrd="0" presId="urn:microsoft.com/office/officeart/2005/8/layout/cycle2"/>
    <dgm:cxn modelId="{3713CDDD-BABC-4E0D-91A5-402E694FD0C3}" type="presParOf" srcId="{93C477E3-44A3-4AB6-8452-D5C2AD0C33BE}" destId="{B3C9A12E-F4C3-48F1-B3F1-6D28CA39E27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B10F0-D546-4A32-A2BC-2C23932D770D}">
      <dsp:nvSpPr>
        <dsp:cNvPr id="0" name=""/>
        <dsp:cNvSpPr/>
      </dsp:nvSpPr>
      <dsp:spPr>
        <a:xfrm>
          <a:off x="1340972" y="157"/>
          <a:ext cx="1191554" cy="11915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Monitor </a:t>
          </a:r>
          <a:endParaRPr lang="en-US" sz="1600" kern="1200" dirty="0"/>
        </a:p>
      </dsp:txBody>
      <dsp:txXfrm>
        <a:off x="1515471" y="174656"/>
        <a:ext cx="842556" cy="842556"/>
      </dsp:txXfrm>
    </dsp:sp>
    <dsp:sp modelId="{01B9C860-3287-44CF-9B6C-A3E599E33C3F}">
      <dsp:nvSpPr>
        <dsp:cNvPr id="0" name=""/>
        <dsp:cNvSpPr/>
      </dsp:nvSpPr>
      <dsp:spPr>
        <a:xfrm rot="3600000">
          <a:off x="2221143" y="1162733"/>
          <a:ext cx="317875" cy="402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244984" y="1201870"/>
        <a:ext cx="222513" cy="241289"/>
      </dsp:txXfrm>
    </dsp:sp>
    <dsp:sp modelId="{CD9DFB10-7119-466A-8BE3-8186439AED13}">
      <dsp:nvSpPr>
        <dsp:cNvPr id="0" name=""/>
        <dsp:cNvSpPr/>
      </dsp:nvSpPr>
      <dsp:spPr>
        <a:xfrm>
          <a:off x="2236632" y="1551487"/>
          <a:ext cx="1191554" cy="11915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Measure </a:t>
          </a:r>
          <a:endParaRPr lang="en-US" sz="1600" kern="1200" dirty="0"/>
        </a:p>
      </dsp:txBody>
      <dsp:txXfrm>
        <a:off x="2411131" y="1725986"/>
        <a:ext cx="842556" cy="842556"/>
      </dsp:txXfrm>
    </dsp:sp>
    <dsp:sp modelId="{B4ECFF9F-2A2E-4E35-BD88-232D04CE9374}">
      <dsp:nvSpPr>
        <dsp:cNvPr id="0" name=""/>
        <dsp:cNvSpPr/>
      </dsp:nvSpPr>
      <dsp:spPr>
        <a:xfrm rot="10800000">
          <a:off x="1786807" y="1946189"/>
          <a:ext cx="317875" cy="402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1882169" y="2026619"/>
        <a:ext cx="222513" cy="241289"/>
      </dsp:txXfrm>
    </dsp:sp>
    <dsp:sp modelId="{C936B081-75B6-4FBE-9A29-3ED6D99E1DD6}">
      <dsp:nvSpPr>
        <dsp:cNvPr id="0" name=""/>
        <dsp:cNvSpPr/>
      </dsp:nvSpPr>
      <dsp:spPr>
        <a:xfrm>
          <a:off x="445311" y="1551487"/>
          <a:ext cx="1191554" cy="11915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Configure </a:t>
          </a:r>
          <a:endParaRPr lang="en-US" sz="1600" kern="1200" dirty="0"/>
        </a:p>
      </dsp:txBody>
      <dsp:txXfrm>
        <a:off x="619810" y="1725986"/>
        <a:ext cx="842556" cy="842556"/>
      </dsp:txXfrm>
    </dsp:sp>
    <dsp:sp modelId="{93C477E3-44A3-4AB6-8452-D5C2AD0C33BE}">
      <dsp:nvSpPr>
        <dsp:cNvPr id="0" name=""/>
        <dsp:cNvSpPr/>
      </dsp:nvSpPr>
      <dsp:spPr>
        <a:xfrm rot="18000000">
          <a:off x="1325483" y="1178316"/>
          <a:ext cx="317875" cy="402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49324" y="1300039"/>
        <a:ext cx="222513" cy="2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6B600-F24D-4281-A2CE-48B9DD77548C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0117D-CF98-417B-BB1F-F20089ADE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99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61A6D-37D9-47B7-BCD0-B0CC97918285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0881C-E6E6-40AF-91B7-185081FB28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881C-E6E6-40AF-91B7-185081FB28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3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r>
              <a:rPr lang="en-US" baseline="0" dirty="0" smtClean="0"/>
              <a:t> interface with the network using verbs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881C-E6E6-40AF-91B7-185081FB28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0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Ways an RNIC may be loaded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Application limited by the number of operations per second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RNIC line-rate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881C-E6E6-40AF-91B7-185081FB28B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0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NimbusRomNo9L-Regu"/>
              </a:rPr>
              <a:t>While Microsoft has said that message transfers</a:t>
            </a:r>
          </a:p>
          <a:p>
            <a:r>
              <a:rPr lang="en-US" sz="1200" dirty="0" smtClean="0">
                <a:latin typeface="NimbusRomNo9L-Regu"/>
              </a:rPr>
              <a:t>in their RDMA deployment are often less than 4 MB</a:t>
            </a:r>
          </a:p>
          <a:p>
            <a:r>
              <a:rPr lang="en-US" sz="1200" dirty="0" smtClean="0">
                <a:latin typeface="NimbusRomNo9L-Regu"/>
              </a:rPr>
              <a:t>in size [26], most key-value store accesses are much smaller.</a:t>
            </a:r>
          </a:p>
          <a:p>
            <a:r>
              <a:rPr lang="en-US" sz="1200" dirty="0" smtClean="0">
                <a:latin typeface="NimbusRomNo9L-Regu"/>
              </a:rPr>
              <a:t>Over 90% of all values in a Facebook </a:t>
            </a:r>
            <a:r>
              <a:rPr lang="en-US" sz="1200" dirty="0" err="1" smtClean="0">
                <a:latin typeface="NimbusRomNo9L-Regu"/>
              </a:rPr>
              <a:t>memcached</a:t>
            </a:r>
            <a:r>
              <a:rPr lang="en-US" sz="1200" dirty="0" smtClean="0">
                <a:latin typeface="NimbusRomNo9L-Regu"/>
              </a:rPr>
              <a:t> cluster</a:t>
            </a:r>
          </a:p>
          <a:p>
            <a:r>
              <a:rPr lang="en-US" sz="1200" dirty="0" smtClean="0">
                <a:latin typeface="NimbusRomNo9L-Regu"/>
              </a:rPr>
              <a:t>were under 256 B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881C-E6E6-40AF-91B7-185081FB28B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6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466992"/>
            <a:ext cx="2971800" cy="19812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" y="6336633"/>
            <a:ext cx="12192001" cy="52136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5875" cap="flat" cmpd="sng" algn="ctr">
            <a:noFill/>
            <a:prstDash val="solid"/>
          </a:ln>
          <a:effectLst/>
        </p:spPr>
      </p:sp>
      <p:grpSp>
        <p:nvGrpSpPr>
          <p:cNvPr id="7" name="Group 6"/>
          <p:cNvGrpSpPr/>
          <p:nvPr userDrawn="1"/>
        </p:nvGrpSpPr>
        <p:grpSpPr>
          <a:xfrm>
            <a:off x="7465440" y="5100209"/>
            <a:ext cx="2362200" cy="899070"/>
            <a:chOff x="7543800" y="4605525"/>
            <a:chExt cx="3013362" cy="114690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3800" y="4605525"/>
              <a:ext cx="895792" cy="91949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600" y="4685712"/>
              <a:ext cx="1946562" cy="1066720"/>
            </a:xfrm>
            <a:prstGeom prst="rect">
              <a:avLst/>
            </a:prstGeom>
          </p:spPr>
        </p:pic>
      </p:grp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3138" y="0"/>
            <a:ext cx="12178862" cy="2286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57200" y="2590800"/>
            <a:ext cx="8839200" cy="1447800"/>
          </a:xfrm>
        </p:spPr>
        <p:txBody>
          <a:bodyPr>
            <a:normAutofit/>
          </a:bodyPr>
          <a:lstStyle/>
          <a:p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0842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357-27DD-42D3-B494-5469385DA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0736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357-27DD-42D3-B494-5469385DA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1641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357-27DD-42D3-B494-5469385DA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1083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357-27DD-42D3-B494-5469385DA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9197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357-27DD-42D3-B494-5469385DA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8810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357-27DD-42D3-B494-5469385DA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1768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357-27DD-42D3-B494-5469385DA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16182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Content, Punch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698"/>
            <a:ext cx="12192000" cy="777240"/>
          </a:xfrm>
        </p:spPr>
        <p:txBody>
          <a:bodyPr/>
          <a:lstStyle>
            <a:lvl1pPr>
              <a:defRPr>
                <a:solidFill>
                  <a:srgbClr val="DF4141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973662"/>
            <a:ext cx="11785600" cy="4817541"/>
          </a:xfrm>
          <a:ln>
            <a:noFill/>
          </a:ln>
        </p:spPr>
        <p:txBody>
          <a:bodyPr/>
          <a:lstStyle>
            <a:lvl1pPr marL="228600" indent="-2286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2600"/>
            </a:lvl1pPr>
            <a:lvl2pPr marL="685800" indent="-228600">
              <a:buClrTx/>
              <a:buFont typeface="Arial" panose="020B0604020202020204" pitchFamily="34" charset="0"/>
              <a:buChar char="•"/>
              <a:defRPr sz="2000"/>
            </a:lvl2pPr>
            <a:lvl3pPr marL="1143000" indent="-228600">
              <a:buClrTx/>
              <a:buFont typeface="Arial" panose="020B0604020202020204" pitchFamily="34" charset="0"/>
              <a:buChar char="•"/>
              <a:defRPr sz="2000"/>
            </a:lvl3pPr>
            <a:lvl4pPr marL="1600200" indent="-228600">
              <a:buClrTx/>
              <a:buFont typeface="Arial" panose="020B0604020202020204" pitchFamily="34" charset="0"/>
              <a:buChar char="•"/>
              <a:defRPr sz="1800"/>
            </a:lvl4pPr>
            <a:lvl5pPr marL="2057400" indent="-228600">
              <a:buClrTx/>
              <a:buFont typeface="Arial" panose="020B0604020202020204" pitchFamily="34" charset="0"/>
              <a:buChar char="•"/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9196" y="6527801"/>
            <a:ext cx="978485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38BF32-2C11-4173-9832-E24DA40AA8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5638800"/>
            <a:ext cx="12192000" cy="9144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kumimoji="0" lang="en-US" sz="2400" b="1" dirty="0" smtClean="0">
                <a:solidFill>
                  <a:srgbClr val="DF4141"/>
                </a:solidFill>
                <a:ea typeface="+mj-ea"/>
                <a:cs typeface="+mj-c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205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, Punch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698"/>
            <a:ext cx="12192000" cy="1133302"/>
          </a:xfrm>
        </p:spPr>
        <p:txBody>
          <a:bodyPr/>
          <a:lstStyle>
            <a:lvl1pPr>
              <a:defRPr>
                <a:solidFill>
                  <a:srgbClr val="2E75B6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371600"/>
            <a:ext cx="11303000" cy="4419603"/>
          </a:xfrm>
          <a:ln>
            <a:noFill/>
          </a:ln>
        </p:spPr>
        <p:txBody>
          <a:bodyPr/>
          <a:lstStyle>
            <a:lvl1pPr marL="228600" indent="-2286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2400"/>
            </a:lvl1pPr>
            <a:lvl2pPr marL="685800" indent="-228600">
              <a:buClrTx/>
              <a:buFont typeface="Arial" panose="020B0604020202020204" pitchFamily="34" charset="0"/>
              <a:buChar char="•"/>
              <a:defRPr sz="2000"/>
            </a:lvl2pPr>
            <a:lvl3pPr marL="1143000" indent="-228600">
              <a:buClrTx/>
              <a:buFont typeface="Arial" panose="020B0604020202020204" pitchFamily="34" charset="0"/>
              <a:buChar char="•"/>
              <a:defRPr sz="2000"/>
            </a:lvl3pPr>
            <a:lvl4pPr marL="1600200" indent="-228600">
              <a:buClrTx/>
              <a:buFont typeface="Arial" panose="020B0604020202020204" pitchFamily="34" charset="0"/>
              <a:buChar char="•"/>
              <a:defRPr sz="1800"/>
            </a:lvl4pPr>
            <a:lvl5pPr marL="2057400" indent="-228600">
              <a:buClrTx/>
              <a:buFont typeface="Arial" panose="020B0604020202020204" pitchFamily="34" charset="0"/>
              <a:buChar char="•"/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9196" y="6527801"/>
            <a:ext cx="978485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38BF32-2C11-4173-9832-E24DA40AA8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5725100"/>
            <a:ext cx="12192000" cy="76199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kumimoji="0" lang="en-US" sz="2400" b="1" dirty="0" smtClean="0">
                <a:solidFill>
                  <a:srgbClr val="2E75B6"/>
                </a:solidFill>
                <a:ea typeface="+mj-ea"/>
                <a:cs typeface="+mj-c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2505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236" y="0"/>
            <a:ext cx="12192000" cy="77724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066802"/>
            <a:ext cx="11277600" cy="4817541"/>
          </a:xfrm>
          <a:ln>
            <a:noFill/>
          </a:ln>
        </p:spPr>
        <p:txBody>
          <a:bodyPr/>
          <a:lstStyle>
            <a:lvl1pPr marL="228600" indent="-228600">
              <a:spcBef>
                <a:spcPts val="1200"/>
              </a:spcBef>
              <a:buClrTx/>
              <a:buFont typeface="Wingdings" panose="05000000000000000000" pitchFamily="2" charset="2"/>
              <a:buChar char="§"/>
              <a:defRPr sz="2600"/>
            </a:lvl1pPr>
            <a:lvl2pPr marL="685800" indent="-228600">
              <a:buClrTx/>
              <a:buFont typeface="Wingdings" panose="05000000000000000000" pitchFamily="2" charset="2"/>
              <a:buChar char="§"/>
              <a:defRPr sz="2600"/>
            </a:lvl2pPr>
            <a:lvl3pPr marL="1143000" indent="-228600">
              <a:buClrTx/>
              <a:buFont typeface="Wingdings" panose="05000000000000000000" pitchFamily="2" charset="2"/>
              <a:buChar char="§"/>
              <a:defRPr sz="2600"/>
            </a:lvl3pPr>
            <a:lvl4pPr marL="1600200" indent="-228600">
              <a:buClrTx/>
              <a:buFont typeface="Wingdings" panose="05000000000000000000" pitchFamily="2" charset="2"/>
              <a:buChar char="§"/>
              <a:defRPr sz="2600"/>
            </a:lvl4pPr>
            <a:lvl5pPr marL="2057400" indent="-228600">
              <a:buClrTx/>
              <a:buFont typeface="Wingdings" panose="05000000000000000000" pitchFamily="2" charset="2"/>
              <a:buChar char="§"/>
              <a:defRPr sz="2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9196" y="6527801"/>
            <a:ext cx="978485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38BF32-2C11-4173-9832-E24DA40AA8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3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724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9196" y="6527801"/>
            <a:ext cx="978485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38BF32-2C11-4173-9832-E24DA40AA8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0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BC357-27DD-42D3-B494-5469385DA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1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357-27DD-42D3-B494-5469385DA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2634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357-27DD-42D3-B494-5469385DA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0741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357-27DD-42D3-B494-5469385DA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8390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357-27DD-42D3-B494-5469385DA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52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7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00803"/>
            <a:ext cx="58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C357-27DD-42D3-B494-5469385DA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2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97" r:id="rId2"/>
    <p:sldLayoutId id="2147483696" r:id="rId3"/>
    <p:sldLayoutId id="2147483695" r:id="rId4"/>
    <p:sldLayoutId id="214748369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baseline="0" dirty="0">
          <a:ln>
            <a:solidFill>
              <a:srgbClr val="2E75B6"/>
            </a:solidFill>
          </a:ln>
          <a:solidFill>
            <a:srgbClr val="2E75B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C357-27DD-42D3-B494-5469385DA5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4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8" y="0"/>
            <a:ext cx="12178862" cy="2286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On the Impact of Cluster Configuration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 err="1" smtClean="0"/>
              <a:t>RoCE</a:t>
            </a:r>
            <a:r>
              <a:rPr lang="en-US" dirty="0" smtClean="0"/>
              <a:t> Application </a:t>
            </a:r>
            <a:r>
              <a:rPr lang="en-US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62000" y="2438400"/>
            <a:ext cx="8839200" cy="213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Yanfang</a:t>
            </a:r>
            <a:r>
              <a:rPr lang="en-US" sz="2400" dirty="0"/>
              <a:t> Le</a:t>
            </a:r>
          </a:p>
          <a:p>
            <a:pPr marL="0" indent="0">
              <a:buNone/>
            </a:pPr>
            <a:r>
              <a:rPr lang="en-US" sz="2400" b="1" dirty="0" smtClean="0"/>
              <a:t>Mojtaba </a:t>
            </a:r>
            <a:r>
              <a:rPr lang="en-US" sz="2400" b="1" dirty="0" err="1" smtClean="0"/>
              <a:t>Malekpourshahraki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Brent </a:t>
            </a:r>
            <a:r>
              <a:rPr lang="en-US" sz="2400" dirty="0"/>
              <a:t>Stephens</a:t>
            </a:r>
          </a:p>
          <a:p>
            <a:pPr marL="0" indent="0">
              <a:buNone/>
            </a:pPr>
            <a:r>
              <a:rPr lang="en-US" sz="2400" dirty="0"/>
              <a:t>Aditya </a:t>
            </a:r>
            <a:r>
              <a:rPr lang="en-US" sz="2400" dirty="0" err="1"/>
              <a:t>Akella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Michael M. Swift</a:t>
            </a:r>
          </a:p>
          <a:p>
            <a:pPr marL="0" indent="0">
              <a:buNone/>
            </a:pPr>
            <a:endParaRPr lang="en-US" sz="2400" b="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5" t="19230" r="41026" b="42308"/>
          <a:stretch/>
        </p:blipFill>
        <p:spPr>
          <a:xfrm>
            <a:off x="475758" y="3727050"/>
            <a:ext cx="189429" cy="2706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8896"/>
            <a:ext cx="226545" cy="2325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30742"/>
            <a:ext cx="226545" cy="2325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5" t="19230" r="41026" b="42308"/>
          <a:stretch/>
        </p:blipFill>
        <p:spPr>
          <a:xfrm>
            <a:off x="475758" y="4163276"/>
            <a:ext cx="189429" cy="2706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5" t="19230" r="41026" b="42308"/>
          <a:stretch/>
        </p:blipFill>
        <p:spPr>
          <a:xfrm>
            <a:off x="475758" y="2494515"/>
            <a:ext cx="189429" cy="27061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60676" y="2438400"/>
            <a:ext cx="325124" cy="213360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09160" y="6383760"/>
            <a:ext cx="2186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mmalek3@uic.edu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0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configurations </a:t>
            </a:r>
            <a:r>
              <a:rPr lang="en-US" dirty="0" smtClean="0"/>
              <a:t>– </a:t>
            </a:r>
            <a:r>
              <a:rPr lang="en-US" dirty="0"/>
              <a:t>Interrupt vs 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configurations </a:t>
            </a:r>
          </a:p>
          <a:p>
            <a:pPr lvl="1"/>
            <a:r>
              <a:rPr lang="en-US" dirty="0"/>
              <a:t>How to transmit data?</a:t>
            </a:r>
          </a:p>
          <a:p>
            <a:pPr lvl="1"/>
            <a:r>
              <a:rPr lang="en-US" b="1" dirty="0"/>
              <a:t>How to handle incoming events?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544700" y="3894513"/>
            <a:ext cx="0" cy="591843"/>
          </a:xfrm>
          <a:prstGeom prst="line">
            <a:avLst/>
          </a:prstGeom>
          <a:ln w="38100">
            <a:solidFill>
              <a:srgbClr val="2ECC7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00984" y="398238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50778" y="479143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59428" y="4026515"/>
            <a:ext cx="4099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 CPU overhead for detecting arrivals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548731" y="4806827"/>
            <a:ext cx="3248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Slower reaction to the arrival events </a:t>
            </a:r>
            <a:endParaRPr lang="en-US" sz="16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544700" y="4676657"/>
            <a:ext cx="0" cy="5918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514600" y="3504508"/>
            <a:ext cx="2751170" cy="1905692"/>
            <a:chOff x="2298184" y="3221986"/>
            <a:chExt cx="2751170" cy="1905692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628483" y="3610968"/>
              <a:ext cx="0" cy="151671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028818" y="3610968"/>
              <a:ext cx="0" cy="151671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298184" y="3221986"/>
              <a:ext cx="660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CPU</a:t>
              </a:r>
              <a:endParaRPr lang="en-US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08281" y="3226918"/>
              <a:ext cx="2041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Completion Queue</a:t>
              </a:r>
              <a:endParaRPr lang="en-US" sz="16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39021" y="3698372"/>
              <a:ext cx="178919" cy="1304576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2748962" y="3705984"/>
              <a:ext cx="1233255" cy="376331"/>
            </a:xfrm>
            <a:prstGeom prst="straightConnector1">
              <a:avLst/>
            </a:prstGeom>
            <a:ln w="28575">
              <a:solidFill>
                <a:srgbClr val="EE454D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2539021" y="4082315"/>
              <a:ext cx="178919" cy="471344"/>
            </a:xfrm>
            <a:prstGeom prst="rect">
              <a:avLst/>
            </a:prstGeom>
            <a:solidFill>
              <a:srgbClr val="EE4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8748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configurations </a:t>
            </a:r>
            <a:r>
              <a:rPr lang="en-US" dirty="0" smtClean="0"/>
              <a:t>– Interrupt </a:t>
            </a:r>
            <a:r>
              <a:rPr lang="en-US" dirty="0"/>
              <a:t>vs </a:t>
            </a:r>
            <a:r>
              <a:rPr lang="en-US" dirty="0" smtClean="0"/>
              <a:t>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configurations </a:t>
            </a:r>
          </a:p>
          <a:p>
            <a:pPr lvl="1"/>
            <a:r>
              <a:rPr lang="en-US" dirty="0"/>
              <a:t>How to transmit data?</a:t>
            </a:r>
          </a:p>
          <a:p>
            <a:pPr lvl="1"/>
            <a:r>
              <a:rPr lang="en-US" b="1" dirty="0"/>
              <a:t>How to handle incoming events?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849924" y="3387927"/>
            <a:ext cx="3624619" cy="1929637"/>
            <a:chOff x="1871877" y="3556763"/>
            <a:chExt cx="3200542" cy="1190793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23807" y="4005983"/>
              <a:ext cx="0" cy="737282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813663" y="4005983"/>
              <a:ext cx="0" cy="737282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71877" y="3678793"/>
              <a:ext cx="533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CPU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53019" y="3556763"/>
              <a:ext cx="11010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Completion Queue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79735" y="4015385"/>
              <a:ext cx="88142" cy="108805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79734" y="4171091"/>
              <a:ext cx="88142" cy="254091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79733" y="4536850"/>
              <a:ext cx="88142" cy="191843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123806" y="4124190"/>
              <a:ext cx="666898" cy="4261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123805" y="4434312"/>
              <a:ext cx="666898" cy="4261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2123804" y="4494740"/>
              <a:ext cx="666898" cy="4261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909983" y="4010274"/>
              <a:ext cx="0" cy="737282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4599839" y="4010274"/>
              <a:ext cx="0" cy="737282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726931" y="3683084"/>
              <a:ext cx="507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CPU</a:t>
              </a:r>
              <a:endParaRPr lang="en-US" sz="14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127258" y="3676973"/>
              <a:ext cx="945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Memory</a:t>
              </a:r>
              <a:endParaRPr lang="en-US" sz="140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865911" y="4019676"/>
              <a:ext cx="88142" cy="108805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65910" y="4166800"/>
              <a:ext cx="88142" cy="262673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865909" y="4541141"/>
              <a:ext cx="88142" cy="191843"/>
            </a:xfrm>
            <a:prstGeom prst="rect">
              <a:avLst/>
            </a:prstGeom>
            <a:pattFill prst="pct40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>
              <a:off x="3909982" y="4128481"/>
              <a:ext cx="666898" cy="4261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3909981" y="4438603"/>
              <a:ext cx="666898" cy="4261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H="1">
              <a:off x="3909980" y="4499031"/>
              <a:ext cx="666898" cy="4261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7539769" y="3904603"/>
            <a:ext cx="0" cy="591843"/>
          </a:xfrm>
          <a:prstGeom prst="line">
            <a:avLst/>
          </a:prstGeom>
          <a:ln w="38100">
            <a:solidFill>
              <a:srgbClr val="2ECC7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96053" y="399247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45847" y="480152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554497" y="4036605"/>
            <a:ext cx="3113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Fast in reacting to a received data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43800" y="4816917"/>
            <a:ext cx="3269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CPU </a:t>
            </a:r>
            <a:r>
              <a:rPr lang="en-US" sz="1600" dirty="0" smtClean="0"/>
              <a:t>is busy for polling memory or CQ</a:t>
            </a:r>
            <a:endParaRPr lang="en-US" sz="16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7539769" y="4686747"/>
            <a:ext cx="0" cy="5918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2"/>
          <p:cNvSpPr txBox="1">
            <a:spLocks/>
          </p:cNvSpPr>
          <p:nvPr/>
        </p:nvSpPr>
        <p:spPr>
          <a:xfrm>
            <a:off x="0" y="3307204"/>
            <a:ext cx="4343400" cy="2407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lang="en-US" sz="2400" b="1" kern="1200" dirty="0" smtClean="0">
                <a:solidFill>
                  <a:srgbClr val="2E75B6"/>
                </a:solidFill>
                <a:latin typeface="+mn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8222" y="1828800"/>
            <a:ext cx="3246120" cy="548640"/>
          </a:xfrm>
          <a:prstGeom prst="rect">
            <a:avLst/>
          </a:prstGeom>
          <a:solidFill>
            <a:srgbClr val="EFF5FB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How to transmit data?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8222" y="2438400"/>
            <a:ext cx="3246120" cy="548640"/>
          </a:xfrm>
          <a:prstGeom prst="rect">
            <a:avLst/>
          </a:prstGeom>
          <a:solidFill>
            <a:srgbClr val="EFF5FB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How to handle incoming events?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8222" y="3548523"/>
            <a:ext cx="3246120" cy="548640"/>
          </a:xfrm>
          <a:prstGeom prst="rect">
            <a:avLst/>
          </a:prstGeom>
          <a:solidFill>
            <a:srgbClr val="EFF5FB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Should applications be co-located?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222" y="4251960"/>
            <a:ext cx="3246120" cy="548640"/>
          </a:xfrm>
          <a:prstGeom prst="rect">
            <a:avLst/>
          </a:prstGeom>
          <a:solidFill>
            <a:srgbClr val="EFF5FB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Are NICs fair among all applications?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8222" y="4958781"/>
            <a:ext cx="3246120" cy="548640"/>
          </a:xfrm>
          <a:prstGeom prst="rect">
            <a:avLst/>
          </a:prstGeom>
          <a:solidFill>
            <a:srgbClr val="EFF5FB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Can I use jumbo frames?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439732" y="2071279"/>
            <a:ext cx="1604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Design </a:t>
            </a:r>
            <a:endParaRPr lang="en-US" dirty="0" smtClean="0"/>
          </a:p>
          <a:p>
            <a:pPr algn="ctr"/>
            <a:r>
              <a:rPr lang="en-US" dirty="0"/>
              <a:t>Configurations </a:t>
            </a:r>
          </a:p>
        </p:txBody>
      </p:sp>
      <p:sp>
        <p:nvSpPr>
          <p:cNvPr id="22" name="Rectangle 21"/>
          <p:cNvSpPr/>
          <p:nvPr/>
        </p:nvSpPr>
        <p:spPr>
          <a:xfrm rot="16200000">
            <a:off x="-466182" y="4265284"/>
            <a:ext cx="1657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Deployment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Configurations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8222" y="1301234"/>
            <a:ext cx="3246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configurations</a:t>
            </a:r>
          </a:p>
          <a:p>
            <a:pPr lvl="1"/>
            <a:r>
              <a:rPr lang="en-US" b="1" dirty="0"/>
              <a:t>Should applications be co-located</a:t>
            </a:r>
            <a:r>
              <a:rPr lang="en-US" b="1" dirty="0" smtClean="0"/>
              <a:t>?</a:t>
            </a:r>
          </a:p>
          <a:p>
            <a:pPr lvl="2"/>
            <a:r>
              <a:rPr lang="en-US" b="1" dirty="0" smtClean="0"/>
              <a:t>Applications competing on CPU</a:t>
            </a:r>
            <a:endParaRPr lang="en-US" b="1" dirty="0"/>
          </a:p>
          <a:p>
            <a:pPr lvl="2"/>
            <a:r>
              <a:rPr lang="en-US" b="1" dirty="0" smtClean="0"/>
              <a:t>RDMA applications </a:t>
            </a:r>
            <a:r>
              <a:rPr lang="en-US" b="1" dirty="0"/>
              <a:t>competing on </a:t>
            </a:r>
            <a:r>
              <a:rPr lang="en-US" b="1" dirty="0" smtClean="0"/>
              <a:t>RNIC</a:t>
            </a:r>
            <a:endParaRPr lang="en-US" b="1" dirty="0"/>
          </a:p>
          <a:p>
            <a:pPr lvl="1"/>
            <a:r>
              <a:rPr lang="en-US" b="1" dirty="0" smtClean="0"/>
              <a:t>Can </a:t>
            </a:r>
            <a:r>
              <a:rPr lang="en-US" b="1" dirty="0"/>
              <a:t>I use jumbo frames?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 configurations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998167" y="3789748"/>
            <a:ext cx="5042180" cy="2052618"/>
            <a:chOff x="6294227" y="1430940"/>
            <a:chExt cx="5738441" cy="2336058"/>
          </a:xfrm>
        </p:grpSpPr>
        <p:grpSp>
          <p:nvGrpSpPr>
            <p:cNvPr id="41" name="Group 40"/>
            <p:cNvGrpSpPr/>
            <p:nvPr/>
          </p:nvGrpSpPr>
          <p:grpSpPr>
            <a:xfrm>
              <a:off x="6400800" y="1441918"/>
              <a:ext cx="2567839" cy="1712107"/>
              <a:chOff x="6646026" y="2885634"/>
              <a:chExt cx="4014947" cy="2676966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6646026" y="4267200"/>
                <a:ext cx="1495499" cy="1295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E1F858A-E6AE-4735-89B0-8AE8852D53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2799" y="4343400"/>
                <a:ext cx="479143" cy="579776"/>
              </a:xfrm>
              <a:prstGeom prst="rect">
                <a:avLst/>
              </a:prstGeom>
              <a:ln w="28575"/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4701859-5BE9-4D69-A91B-4531811D1D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3473" y="4387894"/>
                <a:ext cx="479143" cy="579776"/>
              </a:xfrm>
              <a:prstGeom prst="rect">
                <a:avLst/>
              </a:prstGeom>
              <a:ln w="28575"/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72B423D-BE6B-471D-A4C5-D364D1180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8656" y="2885634"/>
                <a:ext cx="879994" cy="666252"/>
              </a:xfrm>
              <a:prstGeom prst="rect">
                <a:avLst/>
              </a:prstGeom>
            </p:spPr>
          </p:pic>
          <p:cxnSp>
            <p:nvCxnSpPr>
              <p:cNvPr id="29" name="Elbow Connector 28"/>
              <p:cNvCxnSpPr>
                <a:stCxn id="17" idx="2"/>
                <a:endCxn id="12" idx="0"/>
              </p:cNvCxnSpPr>
              <p:nvPr/>
            </p:nvCxnSpPr>
            <p:spPr>
              <a:xfrm rot="5400000">
                <a:off x="7634755" y="3319502"/>
                <a:ext cx="791514" cy="1256282"/>
              </a:xfrm>
              <a:prstGeom prst="bentConnector3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886C7FA-97BD-4D2C-A807-2D0303F5D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7840" y="5009652"/>
                <a:ext cx="347054" cy="377026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589"/>
              <a:stretch/>
            </p:blipFill>
            <p:spPr>
              <a:xfrm>
                <a:off x="9409684" y="5062119"/>
                <a:ext cx="442951" cy="381215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3103" y="5022385"/>
                <a:ext cx="388857" cy="363715"/>
              </a:xfrm>
              <a:prstGeom prst="rect">
                <a:avLst/>
              </a:prstGeom>
            </p:spPr>
          </p:pic>
          <p:cxnSp>
            <p:nvCxnSpPr>
              <p:cNvPr id="33" name="Elbow Connector 32"/>
              <p:cNvCxnSpPr>
                <a:stCxn id="17" idx="2"/>
                <a:endCxn id="16" idx="0"/>
              </p:cNvCxnSpPr>
              <p:nvPr/>
            </p:nvCxnSpPr>
            <p:spPr>
              <a:xfrm rot="16200000" flipH="1">
                <a:off x="8862845" y="3347694"/>
                <a:ext cx="836008" cy="1244392"/>
              </a:xfrm>
              <a:prstGeom prst="bentConnector3">
                <a:avLst>
                  <a:gd name="adj1" fmla="val 46823"/>
                </a:avLst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ounded Rectangle 36"/>
              <p:cNvSpPr/>
              <p:nvPr/>
            </p:nvSpPr>
            <p:spPr>
              <a:xfrm>
                <a:off x="9165474" y="4267200"/>
                <a:ext cx="1495499" cy="1295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886C7FA-97BD-4D2C-A807-2D0303F5D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30025" y="5066954"/>
                <a:ext cx="347054" cy="377026"/>
              </a:xfrm>
              <a:prstGeom prst="rect">
                <a:avLst/>
              </a:prstGeom>
            </p:spPr>
          </p:pic>
        </p:grpSp>
        <p:sp>
          <p:nvSpPr>
            <p:cNvPr id="43" name="Rounded Rectangle 42"/>
            <p:cNvSpPr/>
            <p:nvPr/>
          </p:nvSpPr>
          <p:spPr>
            <a:xfrm>
              <a:off x="9503456" y="2325526"/>
              <a:ext cx="478766" cy="8284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E1F858A-E6AE-4735-89B0-8AE8852D5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1200" y="2374261"/>
              <a:ext cx="306445" cy="370807"/>
            </a:xfrm>
            <a:prstGeom prst="rect">
              <a:avLst/>
            </a:prstGeom>
            <a:ln w="28575"/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4701859-5BE9-4D69-A91B-4531811D1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3324" y="2402718"/>
              <a:ext cx="306445" cy="370807"/>
            </a:xfrm>
            <a:prstGeom prst="rect">
              <a:avLst/>
            </a:prstGeom>
            <a:ln w="28575"/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72B423D-BE6B-471D-A4C5-D364D1180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9814" y="1430940"/>
              <a:ext cx="562818" cy="426115"/>
            </a:xfrm>
            <a:prstGeom prst="rect">
              <a:avLst/>
            </a:prstGeom>
          </p:spPr>
        </p:pic>
        <p:cxnSp>
          <p:nvCxnSpPr>
            <p:cNvPr id="47" name="Elbow Connector 46"/>
            <p:cNvCxnSpPr>
              <a:stCxn id="46" idx="2"/>
              <a:endCxn id="44" idx="0"/>
            </p:cNvCxnSpPr>
            <p:nvPr/>
          </p:nvCxnSpPr>
          <p:spPr>
            <a:xfrm rot="5400000">
              <a:off x="9964220" y="1647258"/>
              <a:ext cx="517206" cy="936800"/>
            </a:xfrm>
            <a:prstGeom prst="bentConnector3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589"/>
            <a:stretch/>
          </p:blipFill>
          <p:spPr>
            <a:xfrm>
              <a:off x="10906928" y="2855941"/>
              <a:ext cx="283298" cy="24381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0071" y="2825446"/>
              <a:ext cx="248701" cy="232621"/>
            </a:xfrm>
            <a:prstGeom prst="rect">
              <a:avLst/>
            </a:prstGeom>
          </p:spPr>
        </p:pic>
        <p:cxnSp>
          <p:nvCxnSpPr>
            <p:cNvPr id="51" name="Elbow Connector 50"/>
            <p:cNvCxnSpPr>
              <a:stCxn id="46" idx="2"/>
              <a:endCxn id="45" idx="0"/>
            </p:cNvCxnSpPr>
            <p:nvPr/>
          </p:nvCxnSpPr>
          <p:spPr>
            <a:xfrm rot="16200000" flipH="1">
              <a:off x="10866054" y="1682224"/>
              <a:ext cx="545663" cy="895324"/>
            </a:xfrm>
            <a:prstGeom prst="bentConnector3">
              <a:avLst>
                <a:gd name="adj1" fmla="val 47202"/>
              </a:avLst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886C7FA-97BD-4D2C-A807-2D0303F5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3469" y="2855941"/>
              <a:ext cx="221965" cy="241134"/>
            </a:xfrm>
            <a:prstGeom prst="rect">
              <a:avLst/>
            </a:prstGeom>
          </p:spPr>
        </p:pic>
        <p:sp>
          <p:nvSpPr>
            <p:cNvPr id="54" name="Rounded Rectangle 53"/>
            <p:cNvSpPr/>
            <p:nvPr/>
          </p:nvSpPr>
          <p:spPr>
            <a:xfrm>
              <a:off x="10158848" y="2342511"/>
              <a:ext cx="478766" cy="8284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E1F858A-E6AE-4735-89B0-8AE8852D5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6592" y="2391246"/>
              <a:ext cx="306445" cy="370807"/>
            </a:xfrm>
            <a:prstGeom prst="rect">
              <a:avLst/>
            </a:prstGeom>
            <a:ln w="28575"/>
          </p:spPr>
        </p:pic>
        <p:sp>
          <p:nvSpPr>
            <p:cNvPr id="56" name="Rounded Rectangle 55"/>
            <p:cNvSpPr/>
            <p:nvPr/>
          </p:nvSpPr>
          <p:spPr>
            <a:xfrm>
              <a:off x="10792485" y="2358387"/>
              <a:ext cx="478766" cy="8284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E1F858A-E6AE-4735-89B0-8AE8852D5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0229" y="2407122"/>
              <a:ext cx="306445" cy="370807"/>
            </a:xfrm>
            <a:prstGeom prst="rect">
              <a:avLst/>
            </a:prstGeom>
            <a:ln w="28575"/>
          </p:spPr>
        </p:pic>
        <p:sp>
          <p:nvSpPr>
            <p:cNvPr id="58" name="Rounded Rectangle 57"/>
            <p:cNvSpPr/>
            <p:nvPr/>
          </p:nvSpPr>
          <p:spPr>
            <a:xfrm>
              <a:off x="11377282" y="2342511"/>
              <a:ext cx="478766" cy="8284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886C7FA-97BD-4D2C-A807-2D0303F5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002" y="2850389"/>
              <a:ext cx="221965" cy="241134"/>
            </a:xfrm>
            <a:prstGeom prst="rect">
              <a:avLst/>
            </a:prstGeom>
          </p:spPr>
        </p:pic>
        <p:cxnSp>
          <p:nvCxnSpPr>
            <p:cNvPr id="65" name="Elbow Connector 64"/>
            <p:cNvCxnSpPr>
              <a:stCxn id="46" idx="2"/>
              <a:endCxn id="57" idx="0"/>
            </p:cNvCxnSpPr>
            <p:nvPr/>
          </p:nvCxnSpPr>
          <p:spPr>
            <a:xfrm rot="16200000" flipH="1">
              <a:off x="10592304" y="1955973"/>
              <a:ext cx="550067" cy="352229"/>
            </a:xfrm>
            <a:prstGeom prst="bentConnector3">
              <a:avLst>
                <a:gd name="adj1" fmla="val 46868"/>
              </a:avLst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endCxn id="55" idx="0"/>
            </p:cNvCxnSpPr>
            <p:nvPr/>
          </p:nvCxnSpPr>
          <p:spPr>
            <a:xfrm rot="5400000">
              <a:off x="10284364" y="1982506"/>
              <a:ext cx="534191" cy="283288"/>
            </a:xfrm>
            <a:prstGeom prst="bentConnector3">
              <a:avLst>
                <a:gd name="adj1" fmla="val 48558"/>
              </a:avLst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294227" y="3135895"/>
              <a:ext cx="2825040" cy="63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Co-located applications </a:t>
              </a:r>
            </a:p>
            <a:p>
              <a:pPr algn="ctr"/>
              <a:r>
                <a:rPr lang="en-US" sz="1600" dirty="0" smtClean="0"/>
                <a:t>$$</a:t>
              </a:r>
              <a:endParaRPr lang="en-US" sz="1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402459" y="3136591"/>
              <a:ext cx="2630209" cy="63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Separated applications </a:t>
              </a:r>
            </a:p>
            <a:p>
              <a:pPr algn="ctr"/>
              <a:r>
                <a:rPr lang="en-US" sz="1600" dirty="0" smtClean="0"/>
                <a:t>$$$$</a:t>
              </a:r>
              <a:endParaRPr lang="en-US" sz="16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990696" y="3865319"/>
            <a:ext cx="3048000" cy="2035774"/>
            <a:chOff x="6799934" y="3913194"/>
            <a:chExt cx="3724491" cy="2487606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24701859-5BE9-4D69-A91B-4531811D1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086" y="4020021"/>
              <a:ext cx="810186" cy="980351"/>
            </a:xfrm>
            <a:prstGeom prst="rect">
              <a:avLst/>
            </a:prstGeom>
            <a:ln w="28575"/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800" y="4216793"/>
              <a:ext cx="602352" cy="602352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7886C7FA-97BD-4D2C-A807-2D0303F5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1679" y="4416300"/>
              <a:ext cx="172866" cy="187795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737" y="4419615"/>
              <a:ext cx="193688" cy="181165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7" y="4419615"/>
              <a:ext cx="193688" cy="181165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0797" y="4419615"/>
              <a:ext cx="193688" cy="181165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827" y="4419615"/>
              <a:ext cx="193688" cy="181165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1709" y="4419615"/>
              <a:ext cx="193688" cy="181165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886C7FA-97BD-4D2C-A807-2D0303F5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337" y="4668699"/>
              <a:ext cx="250733" cy="272387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7886C7FA-97BD-4D2C-A807-2D0303F5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5229" y="4668699"/>
              <a:ext cx="213558" cy="232001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7886C7FA-97BD-4D2C-A807-2D0303F5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3638" y="4668699"/>
              <a:ext cx="172866" cy="187795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0957" y="4102886"/>
              <a:ext cx="280935" cy="262771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640" y="4158476"/>
              <a:ext cx="239281" cy="223810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262" y="4213133"/>
              <a:ext cx="193688" cy="181165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4701859-5BE9-4D69-A91B-4531811D1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334" y="5322069"/>
              <a:ext cx="810186" cy="980351"/>
            </a:xfrm>
            <a:prstGeom prst="rect">
              <a:avLst/>
            </a:prstGeom>
            <a:ln w="28575"/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3048" y="5518841"/>
              <a:ext cx="602352" cy="602352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7886C7FA-97BD-4D2C-A807-2D0303F5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8927" y="5718348"/>
              <a:ext cx="172866" cy="187795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8015" y="5721663"/>
              <a:ext cx="193688" cy="181165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8075" y="5721663"/>
              <a:ext cx="193688" cy="181165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957" y="5721663"/>
              <a:ext cx="193688" cy="181165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86C7FA-97BD-4D2C-A807-2D0303F5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7585" y="5970747"/>
              <a:ext cx="250733" cy="272387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7886C7FA-97BD-4D2C-A807-2D0303F5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2477" y="5970747"/>
              <a:ext cx="213558" cy="232001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7886C7FA-97BD-4D2C-A807-2D0303F5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0886" y="5970747"/>
              <a:ext cx="172866" cy="187795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205" y="5404934"/>
              <a:ext cx="280935" cy="262771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2888" y="5460524"/>
              <a:ext cx="239281" cy="223810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1510" y="5515181"/>
              <a:ext cx="193688" cy="181165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7886C7FA-97BD-4D2C-A807-2D0303F5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4578" y="5718348"/>
              <a:ext cx="172866" cy="187795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7886C7FA-97BD-4D2C-A807-2D0303F5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1142" y="5729539"/>
              <a:ext cx="172866" cy="187795"/>
            </a:xfrm>
            <a:prstGeom prst="rect">
              <a:avLst/>
            </a:prstGeom>
          </p:spPr>
        </p:pic>
        <p:sp>
          <p:nvSpPr>
            <p:cNvPr id="66" name="Rounded Rectangle 65"/>
            <p:cNvSpPr/>
            <p:nvPr/>
          </p:nvSpPr>
          <p:spPr>
            <a:xfrm>
              <a:off x="6799934" y="3913194"/>
              <a:ext cx="2191871" cy="11617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6817086" y="5239050"/>
              <a:ext cx="2191871" cy="11617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68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best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configure option has its </a:t>
            </a:r>
            <a:r>
              <a:rPr lang="en-US" dirty="0" smtClean="0">
                <a:solidFill>
                  <a:srgbClr val="2E75B6"/>
                </a:solidFill>
              </a:rPr>
              <a:t>pros and cons </a:t>
            </a:r>
          </a:p>
          <a:p>
            <a:r>
              <a:rPr lang="en-US" dirty="0" smtClean="0"/>
              <a:t>There are a </a:t>
            </a:r>
            <a:r>
              <a:rPr lang="en-US" dirty="0">
                <a:solidFill>
                  <a:srgbClr val="2E75B6"/>
                </a:solidFill>
              </a:rPr>
              <a:t>lot of options to configure</a:t>
            </a:r>
            <a:r>
              <a:rPr lang="en-US" dirty="0" smtClean="0"/>
              <a:t> a cluster </a:t>
            </a:r>
          </a:p>
          <a:p>
            <a:r>
              <a:rPr lang="en-US" dirty="0" smtClean="0"/>
              <a:t>It is </a:t>
            </a:r>
            <a:r>
              <a:rPr lang="en-US" dirty="0">
                <a:solidFill>
                  <a:srgbClr val="2E75B6"/>
                </a:solidFill>
              </a:rPr>
              <a:t>difficult to choose </a:t>
            </a:r>
            <a:r>
              <a:rPr lang="en-US" dirty="0" smtClean="0"/>
              <a:t>the best configure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need an experiment to compare all different possible configurations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909" y="2674428"/>
            <a:ext cx="3611881" cy="305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evaluate RDMA performance to answer to these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11700" y="1828800"/>
            <a:ext cx="324612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What is the best RDMA verbs?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724400" y="2438400"/>
            <a:ext cx="324612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Should we use polling </a:t>
            </a:r>
            <a:r>
              <a:rPr lang="en-US" sz="1600" dirty="0"/>
              <a:t>or </a:t>
            </a:r>
            <a:r>
              <a:rPr lang="en-US" sz="1600" dirty="0" smtClean="0"/>
              <a:t>interrupts?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4724400" y="3548523"/>
            <a:ext cx="324612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What is the effect of applications </a:t>
            </a:r>
            <a:r>
              <a:rPr lang="en-US" sz="1600" dirty="0"/>
              <a:t>competing for </a:t>
            </a:r>
            <a:r>
              <a:rPr lang="en-US" sz="1600" dirty="0" smtClean="0"/>
              <a:t>CPU on RDMA?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724400" y="4251960"/>
            <a:ext cx="324612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What is the effect </a:t>
            </a:r>
            <a:r>
              <a:rPr lang="en-US" sz="1600" dirty="0"/>
              <a:t>of applications competing for RNIC on RDMA?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11700" y="4958781"/>
            <a:ext cx="324612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What is the effect of frame size on performance?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778222" y="1828800"/>
            <a:ext cx="3246120" cy="548640"/>
          </a:xfrm>
          <a:prstGeom prst="rect">
            <a:avLst/>
          </a:prstGeom>
          <a:solidFill>
            <a:srgbClr val="EFF5FB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How to transmit data?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8222" y="2438400"/>
            <a:ext cx="3246120" cy="548640"/>
          </a:xfrm>
          <a:prstGeom prst="rect">
            <a:avLst/>
          </a:prstGeom>
          <a:solidFill>
            <a:srgbClr val="EFF5FB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How to handle incoming events?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8222" y="3548523"/>
            <a:ext cx="3246120" cy="548640"/>
          </a:xfrm>
          <a:prstGeom prst="rect">
            <a:avLst/>
          </a:prstGeom>
          <a:solidFill>
            <a:srgbClr val="EFF5FB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Should applications be co-located?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78222" y="4251960"/>
            <a:ext cx="3246120" cy="548640"/>
          </a:xfrm>
          <a:prstGeom prst="rect">
            <a:avLst/>
          </a:prstGeom>
          <a:solidFill>
            <a:srgbClr val="EFF5FB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Are NICs fair among all applications?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8222" y="4958781"/>
            <a:ext cx="3246120" cy="548640"/>
          </a:xfrm>
          <a:prstGeom prst="rect">
            <a:avLst/>
          </a:prstGeom>
          <a:solidFill>
            <a:srgbClr val="EFF5FB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Can I use jumbo frames?</a:t>
            </a:r>
          </a:p>
        </p:txBody>
      </p:sp>
      <p:sp>
        <p:nvSpPr>
          <p:cNvPr id="33" name="Rectangle 32"/>
          <p:cNvSpPr/>
          <p:nvPr/>
        </p:nvSpPr>
        <p:spPr>
          <a:xfrm rot="16200000">
            <a:off x="-439732" y="2071279"/>
            <a:ext cx="1604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Design </a:t>
            </a:r>
            <a:endParaRPr lang="en-US" dirty="0" smtClean="0"/>
          </a:p>
          <a:p>
            <a:pPr algn="ctr"/>
            <a:r>
              <a:rPr lang="en-US" dirty="0"/>
              <a:t>Configurations </a:t>
            </a:r>
          </a:p>
        </p:txBody>
      </p:sp>
      <p:sp>
        <p:nvSpPr>
          <p:cNvPr id="34" name="Rectangle 33"/>
          <p:cNvSpPr/>
          <p:nvPr/>
        </p:nvSpPr>
        <p:spPr>
          <a:xfrm rot="16200000">
            <a:off x="-466182" y="4265284"/>
            <a:ext cx="1657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Deployment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Configurations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8222" y="1301234"/>
            <a:ext cx="3246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711700" y="1301234"/>
            <a:ext cx="3246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/>
              <a:t>Measurements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Lab Topology </a:t>
            </a:r>
            <a:endParaRPr lang="en-US" dirty="0" smtClean="0"/>
          </a:p>
          <a:p>
            <a:pPr lvl="1"/>
            <a:r>
              <a:rPr lang="en-US" dirty="0" smtClean="0"/>
              <a:t>A cluster of 17 servers</a:t>
            </a:r>
          </a:p>
          <a:p>
            <a:pPr lvl="2"/>
            <a:r>
              <a:rPr lang="en-US" dirty="0" smtClean="0"/>
              <a:t>8-core ARM Cortex-A57 processor</a:t>
            </a:r>
          </a:p>
          <a:p>
            <a:pPr lvl="2"/>
            <a:r>
              <a:rPr lang="en-US" dirty="0" smtClean="0"/>
              <a:t>64 GB of memory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r>
              <a:rPr lang="en-US" dirty="0" smtClean="0"/>
              <a:t> </a:t>
            </a:r>
            <a:r>
              <a:rPr lang="en-US" dirty="0" err="1" smtClean="0"/>
              <a:t>Mellanox</a:t>
            </a:r>
            <a:r>
              <a:rPr lang="en-US" dirty="0" smtClean="0"/>
              <a:t> ConnectX-3 NIC </a:t>
            </a:r>
          </a:p>
          <a:p>
            <a:pPr lvl="1"/>
            <a:r>
              <a:rPr lang="en-US" dirty="0"/>
              <a:t>Ethernet switch </a:t>
            </a:r>
            <a:endParaRPr lang="en-US" dirty="0" smtClean="0"/>
          </a:p>
          <a:p>
            <a:pPr lvl="2"/>
            <a:r>
              <a:rPr lang="en-US" dirty="0" smtClean="0"/>
              <a:t>HP 45XGc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Traffic </a:t>
            </a:r>
            <a:r>
              <a:rPr lang="en-US" dirty="0"/>
              <a:t>patters </a:t>
            </a:r>
          </a:p>
          <a:p>
            <a:pPr lvl="1"/>
            <a:r>
              <a:rPr lang="en-US" dirty="0"/>
              <a:t>16 connections for each server </a:t>
            </a:r>
          </a:p>
          <a:p>
            <a:pPr lvl="1"/>
            <a:r>
              <a:rPr lang="en-US" dirty="0"/>
              <a:t>No congestion </a:t>
            </a:r>
            <a:r>
              <a:rPr lang="en-US" dirty="0" smtClean="0"/>
              <a:t>in the switch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696200" y="3385331"/>
            <a:ext cx="3429000" cy="3396643"/>
            <a:chOff x="7833254" y="3403607"/>
            <a:chExt cx="2953074" cy="2925208"/>
          </a:xfrm>
        </p:grpSpPr>
        <p:grpSp>
          <p:nvGrpSpPr>
            <p:cNvPr id="7" name="Group 6"/>
            <p:cNvGrpSpPr/>
            <p:nvPr/>
          </p:nvGrpSpPr>
          <p:grpSpPr>
            <a:xfrm>
              <a:off x="7833254" y="3403607"/>
              <a:ext cx="2953074" cy="2925208"/>
              <a:chOff x="8043135" y="1659648"/>
              <a:chExt cx="3455282" cy="3422679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E1F858A-E6AE-4735-89B0-8AE8852D53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3135" y="4150856"/>
                <a:ext cx="438401" cy="530477"/>
              </a:xfrm>
              <a:prstGeom prst="rect">
                <a:avLst/>
              </a:prstGeom>
              <a:ln w="28575"/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4E7E7DE-76B0-4954-86B9-03DE20753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8123" y="4150855"/>
                <a:ext cx="438401" cy="530477"/>
              </a:xfrm>
              <a:prstGeom prst="rect">
                <a:avLst/>
              </a:prstGeom>
              <a:ln w="28575"/>
            </p:spPr>
          </p:pic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EAD854C-63D7-4606-8289-0DA9133884A5}"/>
                  </a:ext>
                </a:extLst>
              </p:cNvPr>
              <p:cNvCxnSpPr/>
              <p:nvPr/>
            </p:nvCxnSpPr>
            <p:spPr>
              <a:xfrm>
                <a:off x="9189545" y="4412995"/>
                <a:ext cx="444500" cy="0"/>
              </a:xfrm>
              <a:prstGeom prst="line">
                <a:avLst/>
              </a:prstGeom>
              <a:ln w="3810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FD0E59B-2EEF-4B57-B17B-F93DD2239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4724" y="4150854"/>
                <a:ext cx="438401" cy="530477"/>
              </a:xfrm>
              <a:prstGeom prst="rect">
                <a:avLst/>
              </a:prstGeom>
              <a:ln w="28575"/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4701859-5BE9-4D69-A91B-4531811D1D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31172" y="4150854"/>
                <a:ext cx="438401" cy="530477"/>
              </a:xfrm>
              <a:prstGeom prst="rect">
                <a:avLst/>
              </a:prstGeom>
              <a:ln w="28575"/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72B423D-BE6B-471D-A4C5-D364D1180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9211" y="2776333"/>
                <a:ext cx="805167" cy="609600"/>
              </a:xfrm>
              <a:prstGeom prst="rect">
                <a:avLst/>
              </a:prstGeom>
            </p:spPr>
          </p:pic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B411B96-8824-4ED8-9DDF-C1CA4F426D75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9411795" y="3346195"/>
                <a:ext cx="1138578" cy="80465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7ABF789-F2BC-4A14-B31C-77D749C6844F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V="1">
                <a:off x="8262336" y="3346195"/>
                <a:ext cx="1149459" cy="80466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9A4C368-400E-4EE6-9344-663F3E0683DD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V="1">
                <a:off x="8767324" y="3346195"/>
                <a:ext cx="644471" cy="80466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BAE5C4A-1DDD-4B2D-8CE2-29DB1A29F0BD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9411795" y="3346195"/>
                <a:ext cx="632130" cy="80465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04FC304-BE04-48D8-8233-36B644F57472}"/>
                  </a:ext>
                </a:extLst>
              </p:cNvPr>
              <p:cNvCxnSpPr/>
              <p:nvPr/>
            </p:nvCxnSpPr>
            <p:spPr>
              <a:xfrm flipH="1">
                <a:off x="9138924" y="3346195"/>
                <a:ext cx="272871" cy="645432"/>
              </a:xfrm>
              <a:prstGeom prst="line">
                <a:avLst/>
              </a:prstGeom>
              <a:ln w="3810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92A3EA2-051B-4DC8-A3E3-B8F5FE58CE79}"/>
                  </a:ext>
                </a:extLst>
              </p:cNvPr>
              <p:cNvCxnSpPr/>
              <p:nvPr/>
            </p:nvCxnSpPr>
            <p:spPr>
              <a:xfrm>
                <a:off x="9411795" y="3346195"/>
                <a:ext cx="285788" cy="645432"/>
              </a:xfrm>
              <a:prstGeom prst="line">
                <a:avLst/>
              </a:prstGeom>
              <a:ln w="3810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8731993" y="4686197"/>
                <a:ext cx="1269716" cy="396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16 servers </a:t>
                </a:r>
                <a:endParaRPr lang="en-US" sz="16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752595" y="2812908"/>
                <a:ext cx="1745822" cy="396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Ethernet </a:t>
                </a:r>
                <a:r>
                  <a:rPr lang="en-US" sz="1600" dirty="0"/>
                  <a:t>switch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4E7E7DE-76B0-4954-86B9-03DE20753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5644" y="1659648"/>
                <a:ext cx="438401" cy="530477"/>
              </a:xfrm>
              <a:prstGeom prst="rect">
                <a:avLst/>
              </a:prstGeom>
              <a:ln w="28575"/>
            </p:spPr>
          </p:pic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9A4C368-400E-4EE6-9344-663F3E0683DD}"/>
                  </a:ext>
                </a:extLst>
              </p:cNvPr>
              <p:cNvCxnSpPr>
                <a:stCxn id="17" idx="0"/>
                <a:endCxn id="26" idx="2"/>
              </p:cNvCxnSpPr>
              <p:nvPr/>
            </p:nvCxnSpPr>
            <p:spPr>
              <a:xfrm flipV="1">
                <a:off x="9411795" y="2190125"/>
                <a:ext cx="3049" cy="58620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 7"/>
            <p:cNvSpPr/>
            <p:nvPr/>
          </p:nvSpPr>
          <p:spPr>
            <a:xfrm>
              <a:off x="8010524" y="3817938"/>
              <a:ext cx="929481" cy="1657350"/>
            </a:xfrm>
            <a:custGeom>
              <a:avLst/>
              <a:gdLst>
                <a:gd name="connsiteX0" fmla="*/ 812800 w 905919"/>
                <a:gd name="connsiteY0" fmla="*/ 0 h 1600200"/>
                <a:gd name="connsiteX1" fmla="*/ 831850 w 905919"/>
                <a:gd name="connsiteY1" fmla="*/ 781050 h 1600200"/>
                <a:gd name="connsiteX2" fmla="*/ 0 w 905919"/>
                <a:gd name="connsiteY2" fmla="*/ 1600200 h 1600200"/>
                <a:gd name="connsiteX0" fmla="*/ 812800 w 829633"/>
                <a:gd name="connsiteY0" fmla="*/ 0 h 1600200"/>
                <a:gd name="connsiteX1" fmla="*/ 548482 w 829633"/>
                <a:gd name="connsiteY1" fmla="*/ 1147763 h 1600200"/>
                <a:gd name="connsiteX2" fmla="*/ 0 w 829633"/>
                <a:gd name="connsiteY2" fmla="*/ 1600200 h 1600200"/>
                <a:gd name="connsiteX0" fmla="*/ 812800 w 829633"/>
                <a:gd name="connsiteY0" fmla="*/ 0 h 1600200"/>
                <a:gd name="connsiteX1" fmla="*/ 548482 w 829633"/>
                <a:gd name="connsiteY1" fmla="*/ 1147763 h 1600200"/>
                <a:gd name="connsiteX2" fmla="*/ 0 w 829633"/>
                <a:gd name="connsiteY2" fmla="*/ 1600200 h 1600200"/>
                <a:gd name="connsiteX0" fmla="*/ 812800 w 834677"/>
                <a:gd name="connsiteY0" fmla="*/ 0 h 1600200"/>
                <a:gd name="connsiteX1" fmla="*/ 612776 w 834677"/>
                <a:gd name="connsiteY1" fmla="*/ 1031082 h 1600200"/>
                <a:gd name="connsiteX2" fmla="*/ 0 w 834677"/>
                <a:gd name="connsiteY2" fmla="*/ 1600200 h 1600200"/>
                <a:gd name="connsiteX0" fmla="*/ 812800 w 812800"/>
                <a:gd name="connsiteY0" fmla="*/ 0 h 1600200"/>
                <a:gd name="connsiteX1" fmla="*/ 612776 w 812800"/>
                <a:gd name="connsiteY1" fmla="*/ 1031082 h 1600200"/>
                <a:gd name="connsiteX2" fmla="*/ 0 w 812800"/>
                <a:gd name="connsiteY2" fmla="*/ 1600200 h 1600200"/>
                <a:gd name="connsiteX0" fmla="*/ 881856 w 881856"/>
                <a:gd name="connsiteY0" fmla="*/ 0 h 1585913"/>
                <a:gd name="connsiteX1" fmla="*/ 612776 w 881856"/>
                <a:gd name="connsiteY1" fmla="*/ 1016795 h 1585913"/>
                <a:gd name="connsiteX2" fmla="*/ 0 w 881856"/>
                <a:gd name="connsiteY2" fmla="*/ 1585913 h 1585913"/>
                <a:gd name="connsiteX0" fmla="*/ 881856 w 881856"/>
                <a:gd name="connsiteY0" fmla="*/ 0 h 1585913"/>
                <a:gd name="connsiteX1" fmla="*/ 612776 w 881856"/>
                <a:gd name="connsiteY1" fmla="*/ 1016795 h 1585913"/>
                <a:gd name="connsiteX2" fmla="*/ 0 w 881856"/>
                <a:gd name="connsiteY2" fmla="*/ 1585913 h 1585913"/>
                <a:gd name="connsiteX0" fmla="*/ 929481 w 929481"/>
                <a:gd name="connsiteY0" fmla="*/ 0 h 1657350"/>
                <a:gd name="connsiteX1" fmla="*/ 660401 w 929481"/>
                <a:gd name="connsiteY1" fmla="*/ 1016795 h 1657350"/>
                <a:gd name="connsiteX2" fmla="*/ 0 w 929481"/>
                <a:gd name="connsiteY2" fmla="*/ 1657350 h 1657350"/>
                <a:gd name="connsiteX0" fmla="*/ 929481 w 929481"/>
                <a:gd name="connsiteY0" fmla="*/ 0 h 1657350"/>
                <a:gd name="connsiteX1" fmla="*/ 660401 w 929481"/>
                <a:gd name="connsiteY1" fmla="*/ 1016795 h 1657350"/>
                <a:gd name="connsiteX2" fmla="*/ 0 w 929481"/>
                <a:gd name="connsiteY2" fmla="*/ 1657350 h 1657350"/>
                <a:gd name="connsiteX0" fmla="*/ 929481 w 929481"/>
                <a:gd name="connsiteY0" fmla="*/ 0 h 1657350"/>
                <a:gd name="connsiteX1" fmla="*/ 660401 w 929481"/>
                <a:gd name="connsiteY1" fmla="*/ 1016795 h 1657350"/>
                <a:gd name="connsiteX2" fmla="*/ 0 w 929481"/>
                <a:gd name="connsiteY2" fmla="*/ 165735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481" h="1657350">
                  <a:moveTo>
                    <a:pt x="929481" y="0"/>
                  </a:moveTo>
                  <a:cubicBezTo>
                    <a:pt x="928158" y="359569"/>
                    <a:pt x="815314" y="740570"/>
                    <a:pt x="660401" y="1016795"/>
                  </a:cubicBezTo>
                  <a:cubicBezTo>
                    <a:pt x="505488" y="1293020"/>
                    <a:pt x="148695" y="1555221"/>
                    <a:pt x="0" y="165735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H="1">
              <a:off x="9078498" y="3817938"/>
              <a:ext cx="929481" cy="1657350"/>
            </a:xfrm>
            <a:custGeom>
              <a:avLst/>
              <a:gdLst>
                <a:gd name="connsiteX0" fmla="*/ 812800 w 905919"/>
                <a:gd name="connsiteY0" fmla="*/ 0 h 1600200"/>
                <a:gd name="connsiteX1" fmla="*/ 831850 w 905919"/>
                <a:gd name="connsiteY1" fmla="*/ 781050 h 1600200"/>
                <a:gd name="connsiteX2" fmla="*/ 0 w 905919"/>
                <a:gd name="connsiteY2" fmla="*/ 1600200 h 1600200"/>
                <a:gd name="connsiteX0" fmla="*/ 812800 w 829633"/>
                <a:gd name="connsiteY0" fmla="*/ 0 h 1600200"/>
                <a:gd name="connsiteX1" fmla="*/ 548482 w 829633"/>
                <a:gd name="connsiteY1" fmla="*/ 1147763 h 1600200"/>
                <a:gd name="connsiteX2" fmla="*/ 0 w 829633"/>
                <a:gd name="connsiteY2" fmla="*/ 1600200 h 1600200"/>
                <a:gd name="connsiteX0" fmla="*/ 812800 w 829633"/>
                <a:gd name="connsiteY0" fmla="*/ 0 h 1600200"/>
                <a:gd name="connsiteX1" fmla="*/ 548482 w 829633"/>
                <a:gd name="connsiteY1" fmla="*/ 1147763 h 1600200"/>
                <a:gd name="connsiteX2" fmla="*/ 0 w 829633"/>
                <a:gd name="connsiteY2" fmla="*/ 1600200 h 1600200"/>
                <a:gd name="connsiteX0" fmla="*/ 812800 w 834677"/>
                <a:gd name="connsiteY0" fmla="*/ 0 h 1600200"/>
                <a:gd name="connsiteX1" fmla="*/ 612776 w 834677"/>
                <a:gd name="connsiteY1" fmla="*/ 1031082 h 1600200"/>
                <a:gd name="connsiteX2" fmla="*/ 0 w 834677"/>
                <a:gd name="connsiteY2" fmla="*/ 1600200 h 1600200"/>
                <a:gd name="connsiteX0" fmla="*/ 812800 w 812800"/>
                <a:gd name="connsiteY0" fmla="*/ 0 h 1600200"/>
                <a:gd name="connsiteX1" fmla="*/ 612776 w 812800"/>
                <a:gd name="connsiteY1" fmla="*/ 1031082 h 1600200"/>
                <a:gd name="connsiteX2" fmla="*/ 0 w 812800"/>
                <a:gd name="connsiteY2" fmla="*/ 1600200 h 1600200"/>
                <a:gd name="connsiteX0" fmla="*/ 881856 w 881856"/>
                <a:gd name="connsiteY0" fmla="*/ 0 h 1585913"/>
                <a:gd name="connsiteX1" fmla="*/ 612776 w 881856"/>
                <a:gd name="connsiteY1" fmla="*/ 1016795 h 1585913"/>
                <a:gd name="connsiteX2" fmla="*/ 0 w 881856"/>
                <a:gd name="connsiteY2" fmla="*/ 1585913 h 1585913"/>
                <a:gd name="connsiteX0" fmla="*/ 881856 w 881856"/>
                <a:gd name="connsiteY0" fmla="*/ 0 h 1585913"/>
                <a:gd name="connsiteX1" fmla="*/ 612776 w 881856"/>
                <a:gd name="connsiteY1" fmla="*/ 1016795 h 1585913"/>
                <a:gd name="connsiteX2" fmla="*/ 0 w 881856"/>
                <a:gd name="connsiteY2" fmla="*/ 1585913 h 1585913"/>
                <a:gd name="connsiteX0" fmla="*/ 929481 w 929481"/>
                <a:gd name="connsiteY0" fmla="*/ 0 h 1657350"/>
                <a:gd name="connsiteX1" fmla="*/ 660401 w 929481"/>
                <a:gd name="connsiteY1" fmla="*/ 1016795 h 1657350"/>
                <a:gd name="connsiteX2" fmla="*/ 0 w 929481"/>
                <a:gd name="connsiteY2" fmla="*/ 1657350 h 1657350"/>
                <a:gd name="connsiteX0" fmla="*/ 929481 w 929481"/>
                <a:gd name="connsiteY0" fmla="*/ 0 h 1657350"/>
                <a:gd name="connsiteX1" fmla="*/ 660401 w 929481"/>
                <a:gd name="connsiteY1" fmla="*/ 1016795 h 1657350"/>
                <a:gd name="connsiteX2" fmla="*/ 0 w 929481"/>
                <a:gd name="connsiteY2" fmla="*/ 1657350 h 1657350"/>
                <a:gd name="connsiteX0" fmla="*/ 929481 w 929481"/>
                <a:gd name="connsiteY0" fmla="*/ 0 h 1657350"/>
                <a:gd name="connsiteX1" fmla="*/ 660401 w 929481"/>
                <a:gd name="connsiteY1" fmla="*/ 1016795 h 1657350"/>
                <a:gd name="connsiteX2" fmla="*/ 0 w 929481"/>
                <a:gd name="connsiteY2" fmla="*/ 165735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481" h="1657350">
                  <a:moveTo>
                    <a:pt x="929481" y="0"/>
                  </a:moveTo>
                  <a:cubicBezTo>
                    <a:pt x="928158" y="359569"/>
                    <a:pt x="815314" y="740570"/>
                    <a:pt x="660401" y="1016795"/>
                  </a:cubicBezTo>
                  <a:cubicBezTo>
                    <a:pt x="505488" y="1293020"/>
                    <a:pt x="148695" y="1555221"/>
                    <a:pt x="0" y="165735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 flipH="1">
              <a:off x="9033628" y="3817938"/>
              <a:ext cx="585122" cy="1706664"/>
            </a:xfrm>
            <a:custGeom>
              <a:avLst/>
              <a:gdLst>
                <a:gd name="connsiteX0" fmla="*/ 812800 w 905919"/>
                <a:gd name="connsiteY0" fmla="*/ 0 h 1600200"/>
                <a:gd name="connsiteX1" fmla="*/ 831850 w 905919"/>
                <a:gd name="connsiteY1" fmla="*/ 781050 h 1600200"/>
                <a:gd name="connsiteX2" fmla="*/ 0 w 905919"/>
                <a:gd name="connsiteY2" fmla="*/ 1600200 h 1600200"/>
                <a:gd name="connsiteX0" fmla="*/ 812800 w 829633"/>
                <a:gd name="connsiteY0" fmla="*/ 0 h 1600200"/>
                <a:gd name="connsiteX1" fmla="*/ 548482 w 829633"/>
                <a:gd name="connsiteY1" fmla="*/ 1147763 h 1600200"/>
                <a:gd name="connsiteX2" fmla="*/ 0 w 829633"/>
                <a:gd name="connsiteY2" fmla="*/ 1600200 h 1600200"/>
                <a:gd name="connsiteX0" fmla="*/ 812800 w 829633"/>
                <a:gd name="connsiteY0" fmla="*/ 0 h 1600200"/>
                <a:gd name="connsiteX1" fmla="*/ 548482 w 829633"/>
                <a:gd name="connsiteY1" fmla="*/ 1147763 h 1600200"/>
                <a:gd name="connsiteX2" fmla="*/ 0 w 829633"/>
                <a:gd name="connsiteY2" fmla="*/ 1600200 h 1600200"/>
                <a:gd name="connsiteX0" fmla="*/ 812800 w 834677"/>
                <a:gd name="connsiteY0" fmla="*/ 0 h 1600200"/>
                <a:gd name="connsiteX1" fmla="*/ 612776 w 834677"/>
                <a:gd name="connsiteY1" fmla="*/ 1031082 h 1600200"/>
                <a:gd name="connsiteX2" fmla="*/ 0 w 834677"/>
                <a:gd name="connsiteY2" fmla="*/ 1600200 h 1600200"/>
                <a:gd name="connsiteX0" fmla="*/ 812800 w 812800"/>
                <a:gd name="connsiteY0" fmla="*/ 0 h 1600200"/>
                <a:gd name="connsiteX1" fmla="*/ 612776 w 812800"/>
                <a:gd name="connsiteY1" fmla="*/ 1031082 h 1600200"/>
                <a:gd name="connsiteX2" fmla="*/ 0 w 812800"/>
                <a:gd name="connsiteY2" fmla="*/ 1600200 h 1600200"/>
                <a:gd name="connsiteX0" fmla="*/ 881856 w 881856"/>
                <a:gd name="connsiteY0" fmla="*/ 0 h 1585913"/>
                <a:gd name="connsiteX1" fmla="*/ 612776 w 881856"/>
                <a:gd name="connsiteY1" fmla="*/ 1016795 h 1585913"/>
                <a:gd name="connsiteX2" fmla="*/ 0 w 881856"/>
                <a:gd name="connsiteY2" fmla="*/ 1585913 h 1585913"/>
                <a:gd name="connsiteX0" fmla="*/ 881856 w 881856"/>
                <a:gd name="connsiteY0" fmla="*/ 0 h 1585913"/>
                <a:gd name="connsiteX1" fmla="*/ 612776 w 881856"/>
                <a:gd name="connsiteY1" fmla="*/ 1016795 h 1585913"/>
                <a:gd name="connsiteX2" fmla="*/ 0 w 881856"/>
                <a:gd name="connsiteY2" fmla="*/ 1585913 h 1585913"/>
                <a:gd name="connsiteX0" fmla="*/ 929481 w 929481"/>
                <a:gd name="connsiteY0" fmla="*/ 0 h 1657350"/>
                <a:gd name="connsiteX1" fmla="*/ 660401 w 929481"/>
                <a:gd name="connsiteY1" fmla="*/ 1016795 h 1657350"/>
                <a:gd name="connsiteX2" fmla="*/ 0 w 929481"/>
                <a:gd name="connsiteY2" fmla="*/ 1657350 h 1657350"/>
                <a:gd name="connsiteX0" fmla="*/ 929481 w 929481"/>
                <a:gd name="connsiteY0" fmla="*/ 0 h 1657350"/>
                <a:gd name="connsiteX1" fmla="*/ 660401 w 929481"/>
                <a:gd name="connsiteY1" fmla="*/ 1016795 h 1657350"/>
                <a:gd name="connsiteX2" fmla="*/ 0 w 929481"/>
                <a:gd name="connsiteY2" fmla="*/ 1657350 h 1657350"/>
                <a:gd name="connsiteX0" fmla="*/ 929481 w 929481"/>
                <a:gd name="connsiteY0" fmla="*/ 0 h 1657350"/>
                <a:gd name="connsiteX1" fmla="*/ 660401 w 929481"/>
                <a:gd name="connsiteY1" fmla="*/ 1016795 h 1657350"/>
                <a:gd name="connsiteX2" fmla="*/ 0 w 929481"/>
                <a:gd name="connsiteY2" fmla="*/ 165735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481" h="1657350">
                  <a:moveTo>
                    <a:pt x="929481" y="0"/>
                  </a:moveTo>
                  <a:cubicBezTo>
                    <a:pt x="928158" y="359569"/>
                    <a:pt x="815314" y="740570"/>
                    <a:pt x="660401" y="1016795"/>
                  </a:cubicBezTo>
                  <a:cubicBezTo>
                    <a:pt x="505488" y="1293020"/>
                    <a:pt x="148695" y="1555221"/>
                    <a:pt x="0" y="165735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389559" y="3817938"/>
              <a:ext cx="585122" cy="1706664"/>
            </a:xfrm>
            <a:custGeom>
              <a:avLst/>
              <a:gdLst>
                <a:gd name="connsiteX0" fmla="*/ 812800 w 905919"/>
                <a:gd name="connsiteY0" fmla="*/ 0 h 1600200"/>
                <a:gd name="connsiteX1" fmla="*/ 831850 w 905919"/>
                <a:gd name="connsiteY1" fmla="*/ 781050 h 1600200"/>
                <a:gd name="connsiteX2" fmla="*/ 0 w 905919"/>
                <a:gd name="connsiteY2" fmla="*/ 1600200 h 1600200"/>
                <a:gd name="connsiteX0" fmla="*/ 812800 w 829633"/>
                <a:gd name="connsiteY0" fmla="*/ 0 h 1600200"/>
                <a:gd name="connsiteX1" fmla="*/ 548482 w 829633"/>
                <a:gd name="connsiteY1" fmla="*/ 1147763 h 1600200"/>
                <a:gd name="connsiteX2" fmla="*/ 0 w 829633"/>
                <a:gd name="connsiteY2" fmla="*/ 1600200 h 1600200"/>
                <a:gd name="connsiteX0" fmla="*/ 812800 w 829633"/>
                <a:gd name="connsiteY0" fmla="*/ 0 h 1600200"/>
                <a:gd name="connsiteX1" fmla="*/ 548482 w 829633"/>
                <a:gd name="connsiteY1" fmla="*/ 1147763 h 1600200"/>
                <a:gd name="connsiteX2" fmla="*/ 0 w 829633"/>
                <a:gd name="connsiteY2" fmla="*/ 1600200 h 1600200"/>
                <a:gd name="connsiteX0" fmla="*/ 812800 w 834677"/>
                <a:gd name="connsiteY0" fmla="*/ 0 h 1600200"/>
                <a:gd name="connsiteX1" fmla="*/ 612776 w 834677"/>
                <a:gd name="connsiteY1" fmla="*/ 1031082 h 1600200"/>
                <a:gd name="connsiteX2" fmla="*/ 0 w 834677"/>
                <a:gd name="connsiteY2" fmla="*/ 1600200 h 1600200"/>
                <a:gd name="connsiteX0" fmla="*/ 812800 w 812800"/>
                <a:gd name="connsiteY0" fmla="*/ 0 h 1600200"/>
                <a:gd name="connsiteX1" fmla="*/ 612776 w 812800"/>
                <a:gd name="connsiteY1" fmla="*/ 1031082 h 1600200"/>
                <a:gd name="connsiteX2" fmla="*/ 0 w 812800"/>
                <a:gd name="connsiteY2" fmla="*/ 1600200 h 1600200"/>
                <a:gd name="connsiteX0" fmla="*/ 881856 w 881856"/>
                <a:gd name="connsiteY0" fmla="*/ 0 h 1585913"/>
                <a:gd name="connsiteX1" fmla="*/ 612776 w 881856"/>
                <a:gd name="connsiteY1" fmla="*/ 1016795 h 1585913"/>
                <a:gd name="connsiteX2" fmla="*/ 0 w 881856"/>
                <a:gd name="connsiteY2" fmla="*/ 1585913 h 1585913"/>
                <a:gd name="connsiteX0" fmla="*/ 881856 w 881856"/>
                <a:gd name="connsiteY0" fmla="*/ 0 h 1585913"/>
                <a:gd name="connsiteX1" fmla="*/ 612776 w 881856"/>
                <a:gd name="connsiteY1" fmla="*/ 1016795 h 1585913"/>
                <a:gd name="connsiteX2" fmla="*/ 0 w 881856"/>
                <a:gd name="connsiteY2" fmla="*/ 1585913 h 1585913"/>
                <a:gd name="connsiteX0" fmla="*/ 929481 w 929481"/>
                <a:gd name="connsiteY0" fmla="*/ 0 h 1657350"/>
                <a:gd name="connsiteX1" fmla="*/ 660401 w 929481"/>
                <a:gd name="connsiteY1" fmla="*/ 1016795 h 1657350"/>
                <a:gd name="connsiteX2" fmla="*/ 0 w 929481"/>
                <a:gd name="connsiteY2" fmla="*/ 1657350 h 1657350"/>
                <a:gd name="connsiteX0" fmla="*/ 929481 w 929481"/>
                <a:gd name="connsiteY0" fmla="*/ 0 h 1657350"/>
                <a:gd name="connsiteX1" fmla="*/ 660401 w 929481"/>
                <a:gd name="connsiteY1" fmla="*/ 1016795 h 1657350"/>
                <a:gd name="connsiteX2" fmla="*/ 0 w 929481"/>
                <a:gd name="connsiteY2" fmla="*/ 1657350 h 1657350"/>
                <a:gd name="connsiteX0" fmla="*/ 929481 w 929481"/>
                <a:gd name="connsiteY0" fmla="*/ 0 h 1657350"/>
                <a:gd name="connsiteX1" fmla="*/ 660401 w 929481"/>
                <a:gd name="connsiteY1" fmla="*/ 1016795 h 1657350"/>
                <a:gd name="connsiteX2" fmla="*/ 0 w 929481"/>
                <a:gd name="connsiteY2" fmla="*/ 165735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481" h="1657350">
                  <a:moveTo>
                    <a:pt x="929481" y="0"/>
                  </a:moveTo>
                  <a:cubicBezTo>
                    <a:pt x="928158" y="359569"/>
                    <a:pt x="815314" y="740570"/>
                    <a:pt x="660401" y="1016795"/>
                  </a:cubicBezTo>
                  <a:cubicBezTo>
                    <a:pt x="505488" y="1293020"/>
                    <a:pt x="148695" y="1555221"/>
                    <a:pt x="0" y="165735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45910"/>
              </p:ext>
            </p:extLst>
          </p:nvPr>
        </p:nvGraphicFramePr>
        <p:xfrm>
          <a:off x="6730349" y="1593776"/>
          <a:ext cx="4648200" cy="1315632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154940">
                  <a:extLst>
                    <a:ext uri="{9D8B030D-6E8A-4147-A177-3AD203B41FA5}">
                      <a16:colId xmlns:a16="http://schemas.microsoft.com/office/drawing/2014/main" val="1730754552"/>
                    </a:ext>
                  </a:extLst>
                </a:gridCol>
                <a:gridCol w="1493260">
                  <a:extLst>
                    <a:ext uri="{9D8B030D-6E8A-4147-A177-3AD203B41FA5}">
                      <a16:colId xmlns:a16="http://schemas.microsoft.com/office/drawing/2014/main" val="2664826392"/>
                    </a:ext>
                  </a:extLst>
                </a:gridCol>
              </a:tblGrid>
              <a:tr h="231703"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Inlined</a:t>
                      </a:r>
                      <a:r>
                        <a:rPr lang="en-US" sz="1600" noProof="0" dirty="0" smtClean="0"/>
                        <a:t> message size</a:t>
                      </a:r>
                      <a:endParaRPr lang="en-US" sz="1600" dirty="0"/>
                    </a:p>
                  </a:txBody>
                  <a:tcPr marL="85068" marR="85068" marT="42534" marB="425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 smtClean="0"/>
                        <a:t>256 B</a:t>
                      </a:r>
                      <a:endParaRPr lang="en-US" sz="1600" dirty="0"/>
                    </a:p>
                  </a:txBody>
                  <a:tcPr marL="85068" marR="85068" marT="42534" marB="42534"/>
                </a:tc>
                <a:extLst>
                  <a:ext uri="{0D108BD9-81ED-4DB2-BD59-A6C34878D82A}">
                    <a16:rowId xmlns:a16="http://schemas.microsoft.com/office/drawing/2014/main" val="1857488382"/>
                  </a:ext>
                </a:extLst>
              </a:tr>
              <a:tr h="2317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Largest RDMA packet</a:t>
                      </a:r>
                      <a:endParaRPr lang="en-US" sz="1600" dirty="0"/>
                    </a:p>
                  </a:txBody>
                  <a:tcPr marL="85068" marR="85068" marT="42534" marB="425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 KB </a:t>
                      </a:r>
                    </a:p>
                  </a:txBody>
                  <a:tcPr marL="85068" marR="85068" marT="42534" marB="42534"/>
                </a:tc>
                <a:extLst>
                  <a:ext uri="{0D108BD9-81ED-4DB2-BD59-A6C34878D82A}">
                    <a16:rowId xmlns:a16="http://schemas.microsoft.com/office/drawing/2014/main" val="2052305484"/>
                  </a:ext>
                </a:extLst>
              </a:tr>
              <a:tr h="231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Transport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(WRITEs,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SENDs)</a:t>
                      </a:r>
                    </a:p>
                  </a:txBody>
                  <a:tcPr marL="85068" marR="85068" marT="42534" marB="425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Unconnected</a:t>
                      </a:r>
                      <a:endParaRPr lang="en-US" sz="1600" dirty="0"/>
                    </a:p>
                  </a:txBody>
                  <a:tcPr marL="85068" marR="85068" marT="42534" marB="42534"/>
                </a:tc>
                <a:extLst>
                  <a:ext uri="{0D108BD9-81ED-4DB2-BD59-A6C34878D82A}">
                    <a16:rowId xmlns:a16="http://schemas.microsoft.com/office/drawing/2014/main" val="723782004"/>
                  </a:ext>
                </a:extLst>
              </a:tr>
              <a:tr h="2317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Total experiment time </a:t>
                      </a:r>
                      <a:endParaRPr lang="en-US" sz="1600" dirty="0"/>
                    </a:p>
                  </a:txBody>
                  <a:tcPr marL="85068" marR="85068" marT="42534" marB="425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seconds</a:t>
                      </a:r>
                      <a:endParaRPr lang="en-US" sz="1600" dirty="0"/>
                    </a:p>
                  </a:txBody>
                  <a:tcPr marL="85068" marR="85068" marT="42534" marB="42534"/>
                </a:tc>
                <a:extLst>
                  <a:ext uri="{0D108BD9-81ED-4DB2-BD59-A6C34878D82A}">
                    <a16:rowId xmlns:a16="http://schemas.microsoft.com/office/drawing/2014/main" val="15786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7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4500" y="1371600"/>
                <a:ext cx="11303000" cy="4419603"/>
              </a:xfrm>
            </p:spPr>
            <p:txBody>
              <a:bodyPr/>
              <a:lstStyle/>
              <a:p>
                <a:r>
                  <a:rPr lang="en-US" dirty="0" smtClean="0"/>
                  <a:t>Test cases</a:t>
                </a:r>
              </a:p>
              <a:p>
                <a:pPr lvl="1"/>
                <a:r>
                  <a:rPr lang="en-US" dirty="0" smtClean="0"/>
                  <a:t>READ-</a:t>
                </a:r>
                <a:r>
                  <a:rPr lang="en-US" dirty="0" err="1" smtClean="0"/>
                  <a:t>Intr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READ-Poll </a:t>
                </a:r>
              </a:p>
              <a:p>
                <a:pPr lvl="1"/>
                <a:r>
                  <a:rPr lang="en-US" dirty="0"/>
                  <a:t>WRITE/SEND-Poll</a:t>
                </a:r>
              </a:p>
              <a:p>
                <a:pPr lvl="1"/>
                <a:r>
                  <a:rPr lang="en-US" dirty="0" smtClean="0"/>
                  <a:t>SEND/SEND-</a:t>
                </a:r>
                <a:r>
                  <a:rPr lang="en-US" dirty="0" err="1" smtClean="0"/>
                  <a:t>Intr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READ-</a:t>
                </a:r>
                <a:r>
                  <a:rPr lang="en-US" dirty="0" err="1" smtClean="0"/>
                  <a:t>Intr</a:t>
                </a:r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500" y="1371600"/>
                <a:ext cx="11303000" cy="4419603"/>
              </a:xfrm>
              <a:blipFill>
                <a:blip r:embed="rId2"/>
                <a:stretch>
                  <a:fillRect l="-755" t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08" name="Group 207"/>
          <p:cNvGrpSpPr/>
          <p:nvPr/>
        </p:nvGrpSpPr>
        <p:grpSpPr>
          <a:xfrm>
            <a:off x="8172713" y="4114888"/>
            <a:ext cx="3600555" cy="1563130"/>
            <a:chOff x="7627239" y="1391165"/>
            <a:chExt cx="4187867" cy="1563130"/>
          </a:xfrm>
        </p:grpSpPr>
        <p:sp>
          <p:nvSpPr>
            <p:cNvPr id="209" name="Rectangle 208"/>
            <p:cNvSpPr/>
            <p:nvPr/>
          </p:nvSpPr>
          <p:spPr>
            <a:xfrm>
              <a:off x="7699446" y="1735095"/>
              <a:ext cx="4055055" cy="1219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10426263" y="2016202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10998200" y="2016202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7627239" y="1735095"/>
              <a:ext cx="640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CPU</a:t>
              </a:r>
              <a:endParaRPr lang="en-US" sz="12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8197850" y="1735096"/>
              <a:ext cx="645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Mem</a:t>
              </a:r>
              <a:endParaRPr lang="en-US" sz="12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9959599" y="1735095"/>
              <a:ext cx="898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RNIC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0668000" y="1735095"/>
              <a:ext cx="619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Mem</a:t>
              </a:r>
              <a:endParaRPr lang="en-US" sz="1200" dirty="0"/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>
              <a:off x="9081706" y="2220867"/>
              <a:ext cx="1357694" cy="762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17" name="Group 216"/>
            <p:cNvGrpSpPr/>
            <p:nvPr/>
          </p:nvGrpSpPr>
          <p:grpSpPr>
            <a:xfrm>
              <a:off x="10426263" y="2330239"/>
              <a:ext cx="1107291" cy="195434"/>
              <a:chOff x="10313187" y="2335171"/>
              <a:chExt cx="685014" cy="189208"/>
            </a:xfrm>
          </p:grpSpPr>
          <p:cxnSp>
            <p:nvCxnSpPr>
              <p:cNvPr id="228" name="Straight Arrow Connector 227"/>
              <p:cNvCxnSpPr/>
              <p:nvPr/>
            </p:nvCxnSpPr>
            <p:spPr>
              <a:xfrm>
                <a:off x="10313187" y="2335171"/>
                <a:ext cx="685012" cy="76200"/>
              </a:xfrm>
              <a:prstGeom prst="straightConnector1">
                <a:avLst/>
              </a:prstGeom>
              <a:ln w="28575">
                <a:solidFill>
                  <a:srgbClr val="2E75B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/>
              <p:nvPr/>
            </p:nvCxnSpPr>
            <p:spPr>
              <a:xfrm flipH="1">
                <a:off x="10321263" y="2430419"/>
                <a:ext cx="676938" cy="93960"/>
              </a:xfrm>
              <a:prstGeom prst="straightConnector1">
                <a:avLst/>
              </a:prstGeom>
              <a:ln w="28575">
                <a:solidFill>
                  <a:srgbClr val="2E75B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8" name="Straight Arrow Connector 217"/>
            <p:cNvCxnSpPr/>
            <p:nvPr/>
          </p:nvCxnSpPr>
          <p:spPr>
            <a:xfrm flipH="1">
              <a:off x="9081707" y="2525667"/>
              <a:ext cx="1337555" cy="2710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7946507" y="2602897"/>
              <a:ext cx="1135200" cy="57665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7960510" y="2106916"/>
              <a:ext cx="1124844" cy="80785"/>
            </a:xfrm>
            <a:prstGeom prst="straightConnector1">
              <a:avLst/>
            </a:prstGeom>
            <a:ln w="28575">
              <a:solidFill>
                <a:srgbClr val="EE454D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9078064" y="1391165"/>
              <a:ext cx="1285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Read-</a:t>
              </a:r>
              <a:r>
                <a:rPr lang="en-US" sz="1400" dirty="0" err="1" smtClean="0"/>
                <a:t>Intr</a:t>
              </a:r>
              <a:endParaRPr lang="en-US" sz="1400" dirty="0"/>
            </a:p>
          </p:txBody>
        </p:sp>
        <p:cxnSp>
          <p:nvCxnSpPr>
            <p:cNvPr id="222" name="Straight Connector 221"/>
            <p:cNvCxnSpPr/>
            <p:nvPr/>
          </p:nvCxnSpPr>
          <p:spPr>
            <a:xfrm>
              <a:off x="11540555" y="2016202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11277601" y="1735095"/>
              <a:ext cx="537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CPU</a:t>
              </a:r>
              <a:endParaRPr lang="en-US" sz="1200" dirty="0"/>
            </a:p>
          </p:txBody>
        </p:sp>
        <p:cxnSp>
          <p:nvCxnSpPr>
            <p:cNvPr id="224" name="Straight Connector 223"/>
            <p:cNvCxnSpPr/>
            <p:nvPr/>
          </p:nvCxnSpPr>
          <p:spPr>
            <a:xfrm>
              <a:off x="7953508" y="2016202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8525445" y="2016202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9067800" y="2016202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TextBox 226"/>
            <p:cNvSpPr txBox="1"/>
            <p:nvPr/>
          </p:nvSpPr>
          <p:spPr>
            <a:xfrm>
              <a:off x="8742849" y="1734721"/>
              <a:ext cx="645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RNIC</a:t>
              </a:r>
              <a:endParaRPr lang="en-US" sz="1200" dirty="0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4281377" y="4114888"/>
            <a:ext cx="3606339" cy="1563130"/>
            <a:chOff x="3450344" y="1391165"/>
            <a:chExt cx="4194595" cy="1563130"/>
          </a:xfrm>
        </p:grpSpPr>
        <p:sp>
          <p:nvSpPr>
            <p:cNvPr id="231" name="Rectangle 230"/>
            <p:cNvSpPr/>
            <p:nvPr/>
          </p:nvSpPr>
          <p:spPr>
            <a:xfrm>
              <a:off x="3522551" y="1735095"/>
              <a:ext cx="4055055" cy="1219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6249368" y="2016202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821305" y="2016202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4" name="TextBox 233"/>
            <p:cNvSpPr txBox="1"/>
            <p:nvPr/>
          </p:nvSpPr>
          <p:spPr>
            <a:xfrm>
              <a:off x="3450344" y="1735095"/>
              <a:ext cx="640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CPU</a:t>
              </a:r>
              <a:endParaRPr lang="en-US" sz="1200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020955" y="1735096"/>
              <a:ext cx="645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Mem</a:t>
              </a:r>
              <a:endParaRPr lang="en-US" sz="1200" dirty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782703" y="1735095"/>
              <a:ext cx="898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RNIC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6491105" y="1735095"/>
              <a:ext cx="619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Mem</a:t>
              </a:r>
              <a:endParaRPr lang="en-US" sz="1200" dirty="0"/>
            </a:p>
          </p:txBody>
        </p:sp>
        <p:cxnSp>
          <p:nvCxnSpPr>
            <p:cNvPr id="238" name="Straight Arrow Connector 237"/>
            <p:cNvCxnSpPr/>
            <p:nvPr/>
          </p:nvCxnSpPr>
          <p:spPr>
            <a:xfrm>
              <a:off x="4904811" y="2220867"/>
              <a:ext cx="1357694" cy="762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H="1">
              <a:off x="6821305" y="2271619"/>
              <a:ext cx="542355" cy="82118"/>
            </a:xfrm>
            <a:prstGeom prst="straightConnector1">
              <a:avLst/>
            </a:prstGeom>
            <a:ln w="28575">
              <a:solidFill>
                <a:srgbClr val="2E75B6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H="1">
              <a:off x="4904812" y="2525667"/>
              <a:ext cx="1337555" cy="2710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 flipH="1">
              <a:off x="3769612" y="2602897"/>
              <a:ext cx="1135200" cy="57665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/>
            <p:nvPr/>
          </p:nvCxnSpPr>
          <p:spPr>
            <a:xfrm>
              <a:off x="3783615" y="2106916"/>
              <a:ext cx="1124844" cy="80785"/>
            </a:xfrm>
            <a:prstGeom prst="straightConnector1">
              <a:avLst/>
            </a:prstGeom>
            <a:ln w="28575">
              <a:solidFill>
                <a:srgbClr val="EE454D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3" name="TextBox 242"/>
            <p:cNvSpPr txBox="1"/>
            <p:nvPr/>
          </p:nvSpPr>
          <p:spPr>
            <a:xfrm>
              <a:off x="4901169" y="1391165"/>
              <a:ext cx="1285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Read-Poll</a:t>
              </a:r>
              <a:endParaRPr lang="en-US" sz="1400" dirty="0"/>
            </a:p>
          </p:txBody>
        </p:sp>
        <p:cxnSp>
          <p:nvCxnSpPr>
            <p:cNvPr id="244" name="Straight Connector 243"/>
            <p:cNvCxnSpPr/>
            <p:nvPr/>
          </p:nvCxnSpPr>
          <p:spPr>
            <a:xfrm>
              <a:off x="7363660" y="2016202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TextBox 244"/>
            <p:cNvSpPr txBox="1"/>
            <p:nvPr/>
          </p:nvSpPr>
          <p:spPr>
            <a:xfrm>
              <a:off x="7112681" y="1735095"/>
              <a:ext cx="532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CPU</a:t>
              </a:r>
              <a:endParaRPr lang="en-US" sz="1200" dirty="0"/>
            </a:p>
          </p:txBody>
        </p:sp>
        <p:cxnSp>
          <p:nvCxnSpPr>
            <p:cNvPr id="246" name="Straight Connector 245"/>
            <p:cNvCxnSpPr/>
            <p:nvPr/>
          </p:nvCxnSpPr>
          <p:spPr>
            <a:xfrm>
              <a:off x="3776613" y="2016202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4348550" y="2016202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4890905" y="2016202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9" name="TextBox 248"/>
            <p:cNvSpPr txBox="1"/>
            <p:nvPr/>
          </p:nvSpPr>
          <p:spPr>
            <a:xfrm>
              <a:off x="4565953" y="1734721"/>
              <a:ext cx="645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RNIC</a:t>
              </a:r>
              <a:endParaRPr lang="en-US" sz="1200" dirty="0"/>
            </a:p>
          </p:txBody>
        </p:sp>
        <p:cxnSp>
          <p:nvCxnSpPr>
            <p:cNvPr id="250" name="Straight Arrow Connector 249"/>
            <p:cNvCxnSpPr/>
            <p:nvPr/>
          </p:nvCxnSpPr>
          <p:spPr>
            <a:xfrm>
              <a:off x="6277347" y="2320527"/>
              <a:ext cx="543958" cy="49065"/>
            </a:xfrm>
            <a:prstGeom prst="straightConnector1">
              <a:avLst/>
            </a:prstGeom>
            <a:ln w="28575">
              <a:solidFill>
                <a:srgbClr val="2E75B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H="1">
              <a:off x="6821305" y="2197163"/>
              <a:ext cx="542355" cy="82118"/>
            </a:xfrm>
            <a:prstGeom prst="straightConnector1">
              <a:avLst/>
            </a:prstGeom>
            <a:ln w="28575">
              <a:solidFill>
                <a:srgbClr val="2E75B6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H="1">
              <a:off x="6821304" y="2344695"/>
              <a:ext cx="535353" cy="66143"/>
            </a:xfrm>
            <a:prstGeom prst="straightConnector1">
              <a:avLst/>
            </a:prstGeom>
            <a:ln w="28575">
              <a:solidFill>
                <a:srgbClr val="2E75B6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H="1">
              <a:off x="6242364" y="2406089"/>
              <a:ext cx="1116708" cy="114306"/>
            </a:xfrm>
            <a:prstGeom prst="straightConnector1">
              <a:avLst/>
            </a:prstGeom>
            <a:ln w="28575">
              <a:solidFill>
                <a:srgbClr val="2E75B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/>
        </p:nvGrpSpPr>
        <p:grpSpPr>
          <a:xfrm>
            <a:off x="395824" y="4114888"/>
            <a:ext cx="3600555" cy="1563130"/>
            <a:chOff x="462026" y="3433759"/>
            <a:chExt cx="3600555" cy="1563130"/>
          </a:xfrm>
        </p:grpSpPr>
        <p:sp>
          <p:nvSpPr>
            <p:cNvPr id="255" name="Rectangle 254"/>
            <p:cNvSpPr/>
            <p:nvPr/>
          </p:nvSpPr>
          <p:spPr>
            <a:xfrm>
              <a:off x="524107" y="3777689"/>
              <a:ext cx="3486369" cy="1219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2868511" y="4058796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360239" y="4058796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TextBox 257"/>
            <p:cNvSpPr txBox="1"/>
            <p:nvPr/>
          </p:nvSpPr>
          <p:spPr>
            <a:xfrm>
              <a:off x="462026" y="3777689"/>
              <a:ext cx="5506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CPU</a:t>
              </a:r>
              <a:endParaRPr lang="en-US" sz="1200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952614" y="3777690"/>
              <a:ext cx="5550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Mem</a:t>
              </a:r>
              <a:endParaRPr lang="en-US" sz="12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2467293" y="3777689"/>
              <a:ext cx="7728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RNIC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076347" y="3777689"/>
              <a:ext cx="5330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Mem</a:t>
              </a:r>
              <a:endParaRPr lang="en-US" sz="1200" dirty="0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736519" y="4149510"/>
              <a:ext cx="3083995" cy="336834"/>
              <a:chOff x="736519" y="4149510"/>
              <a:chExt cx="3083995" cy="553646"/>
            </a:xfrm>
          </p:grpSpPr>
          <p:cxnSp>
            <p:nvCxnSpPr>
              <p:cNvPr id="280" name="Straight Arrow Connector 279"/>
              <p:cNvCxnSpPr/>
              <p:nvPr/>
            </p:nvCxnSpPr>
            <p:spPr>
              <a:xfrm>
                <a:off x="1712517" y="4263461"/>
                <a:ext cx="1167289" cy="7620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/>
            </p:nvGrpSpPr>
            <p:grpSpPr>
              <a:xfrm>
                <a:off x="2868511" y="4372833"/>
                <a:ext cx="952003" cy="195434"/>
                <a:chOff x="10313187" y="2335171"/>
                <a:chExt cx="685014" cy="189208"/>
              </a:xfrm>
            </p:grpSpPr>
            <p:cxnSp>
              <p:nvCxnSpPr>
                <p:cNvPr id="285" name="Straight Arrow Connector 284"/>
                <p:cNvCxnSpPr/>
                <p:nvPr/>
              </p:nvCxnSpPr>
              <p:spPr>
                <a:xfrm>
                  <a:off x="10313187" y="2335171"/>
                  <a:ext cx="685012" cy="76200"/>
                </a:xfrm>
                <a:prstGeom prst="straightConnector1">
                  <a:avLst/>
                </a:prstGeom>
                <a:ln w="28575">
                  <a:solidFill>
                    <a:srgbClr val="2E75B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Arrow Connector 285"/>
                <p:cNvCxnSpPr/>
                <p:nvPr/>
              </p:nvCxnSpPr>
              <p:spPr>
                <a:xfrm flipH="1">
                  <a:off x="10321263" y="2430419"/>
                  <a:ext cx="676938" cy="93960"/>
                </a:xfrm>
                <a:prstGeom prst="straightConnector1">
                  <a:avLst/>
                </a:prstGeom>
                <a:ln w="28575">
                  <a:solidFill>
                    <a:srgbClr val="2E75B6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2" name="Straight Arrow Connector 281"/>
              <p:cNvCxnSpPr/>
              <p:nvPr/>
            </p:nvCxnSpPr>
            <p:spPr>
              <a:xfrm flipH="1">
                <a:off x="1712517" y="4568261"/>
                <a:ext cx="1149975" cy="27105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/>
              <p:cNvCxnSpPr/>
              <p:nvPr/>
            </p:nvCxnSpPr>
            <p:spPr>
              <a:xfrm flipH="1">
                <a:off x="736519" y="4645491"/>
                <a:ext cx="975998" cy="57665"/>
              </a:xfrm>
              <a:prstGeom prst="straightConnector1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/>
              <p:cNvCxnSpPr/>
              <p:nvPr/>
            </p:nvCxnSpPr>
            <p:spPr>
              <a:xfrm>
                <a:off x="748559" y="4149510"/>
                <a:ext cx="967094" cy="80785"/>
              </a:xfrm>
              <a:prstGeom prst="straightConnector1">
                <a:avLst/>
              </a:prstGeom>
              <a:ln w="28575">
                <a:solidFill>
                  <a:srgbClr val="EE454D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63" name="TextBox 262"/>
            <p:cNvSpPr txBox="1"/>
            <p:nvPr/>
          </p:nvSpPr>
          <p:spPr>
            <a:xfrm>
              <a:off x="1709385" y="3433759"/>
              <a:ext cx="1104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Read-</a:t>
              </a:r>
              <a:r>
                <a:rPr lang="en-US" sz="1400" dirty="0" err="1" smtClean="0"/>
                <a:t>Intr</a:t>
              </a:r>
              <a:r>
                <a:rPr lang="en-US" sz="1400" dirty="0" smtClean="0"/>
                <a:t> 2</a:t>
              </a:r>
              <a:endParaRPr lang="en-US" sz="1400" dirty="0"/>
            </a:p>
          </p:txBody>
        </p:sp>
        <p:cxnSp>
          <p:nvCxnSpPr>
            <p:cNvPr id="264" name="Straight Connector 263"/>
            <p:cNvCxnSpPr/>
            <p:nvPr/>
          </p:nvCxnSpPr>
          <p:spPr>
            <a:xfrm>
              <a:off x="3826533" y="4058796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>
            <a:xfrm>
              <a:off x="3600456" y="3777689"/>
              <a:ext cx="462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CPU</a:t>
              </a:r>
              <a:endParaRPr lang="en-US" sz="12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742539" y="4058796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1234266" y="4058796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1700561" y="4058796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TextBox 268"/>
            <p:cNvSpPr txBox="1"/>
            <p:nvPr/>
          </p:nvSpPr>
          <p:spPr>
            <a:xfrm>
              <a:off x="1421181" y="3777315"/>
              <a:ext cx="5550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RNIC</a:t>
              </a:r>
              <a:endParaRPr lang="en-US" sz="1200" dirty="0"/>
            </a:p>
          </p:txBody>
        </p:sp>
        <p:grpSp>
          <p:nvGrpSpPr>
            <p:cNvPr id="270" name="Group 269"/>
            <p:cNvGrpSpPr/>
            <p:nvPr/>
          </p:nvGrpSpPr>
          <p:grpSpPr>
            <a:xfrm>
              <a:off x="742538" y="4556158"/>
              <a:ext cx="3083995" cy="336834"/>
              <a:chOff x="736519" y="4149510"/>
              <a:chExt cx="3083995" cy="553646"/>
            </a:xfrm>
          </p:grpSpPr>
          <p:cxnSp>
            <p:nvCxnSpPr>
              <p:cNvPr id="273" name="Straight Arrow Connector 272"/>
              <p:cNvCxnSpPr/>
              <p:nvPr/>
            </p:nvCxnSpPr>
            <p:spPr>
              <a:xfrm>
                <a:off x="1712517" y="4263461"/>
                <a:ext cx="1167289" cy="7620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274" name="Group 273"/>
              <p:cNvGrpSpPr/>
              <p:nvPr/>
            </p:nvGrpSpPr>
            <p:grpSpPr>
              <a:xfrm>
                <a:off x="2868511" y="4372833"/>
                <a:ext cx="952003" cy="195434"/>
                <a:chOff x="10313187" y="2335171"/>
                <a:chExt cx="685014" cy="189208"/>
              </a:xfrm>
            </p:grpSpPr>
            <p:cxnSp>
              <p:nvCxnSpPr>
                <p:cNvPr id="278" name="Straight Arrow Connector 277"/>
                <p:cNvCxnSpPr/>
                <p:nvPr/>
              </p:nvCxnSpPr>
              <p:spPr>
                <a:xfrm>
                  <a:off x="10313187" y="2335171"/>
                  <a:ext cx="685012" cy="76200"/>
                </a:xfrm>
                <a:prstGeom prst="straightConnector1">
                  <a:avLst/>
                </a:prstGeom>
                <a:ln w="28575">
                  <a:solidFill>
                    <a:srgbClr val="2E75B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Arrow Connector 278"/>
                <p:cNvCxnSpPr/>
                <p:nvPr/>
              </p:nvCxnSpPr>
              <p:spPr>
                <a:xfrm flipH="1">
                  <a:off x="10321263" y="2430419"/>
                  <a:ext cx="676938" cy="93960"/>
                </a:xfrm>
                <a:prstGeom prst="straightConnector1">
                  <a:avLst/>
                </a:prstGeom>
                <a:ln w="28575">
                  <a:solidFill>
                    <a:srgbClr val="2E75B6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5" name="Straight Arrow Connector 274"/>
              <p:cNvCxnSpPr/>
              <p:nvPr/>
            </p:nvCxnSpPr>
            <p:spPr>
              <a:xfrm flipH="1">
                <a:off x="1712517" y="4568261"/>
                <a:ext cx="1149975" cy="27105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 flipH="1">
                <a:off x="736519" y="4645491"/>
                <a:ext cx="975998" cy="57665"/>
              </a:xfrm>
              <a:prstGeom prst="straightConnector1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/>
              <p:cNvCxnSpPr/>
              <p:nvPr/>
            </p:nvCxnSpPr>
            <p:spPr>
              <a:xfrm>
                <a:off x="748559" y="4149510"/>
                <a:ext cx="967094" cy="80785"/>
              </a:xfrm>
              <a:prstGeom prst="straightConnector1">
                <a:avLst/>
              </a:prstGeom>
              <a:ln w="28575">
                <a:solidFill>
                  <a:srgbClr val="EE454D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71" name="TextBox 270"/>
            <p:cNvSpPr txBox="1"/>
            <p:nvPr/>
          </p:nvSpPr>
          <p:spPr>
            <a:xfrm>
              <a:off x="1905000" y="4033758"/>
              <a:ext cx="8418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 B address</a:t>
              </a:r>
              <a:endParaRPr lang="en-US" sz="11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2057400" y="4444727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data</a:t>
              </a:r>
              <a:endParaRPr lang="en-US" sz="1100" dirty="0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4343458" y="2358946"/>
            <a:ext cx="3486368" cy="1219200"/>
            <a:chOff x="2819400" y="3155085"/>
            <a:chExt cx="2892425" cy="1219200"/>
          </a:xfrm>
        </p:grpSpPr>
        <p:grpSp>
          <p:nvGrpSpPr>
            <p:cNvPr id="288" name="Group 287"/>
            <p:cNvGrpSpPr/>
            <p:nvPr/>
          </p:nvGrpSpPr>
          <p:grpSpPr>
            <a:xfrm>
              <a:off x="2819400" y="3155085"/>
              <a:ext cx="2892425" cy="1219200"/>
              <a:chOff x="460374" y="2667000"/>
              <a:chExt cx="2892425" cy="1219200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460374" y="2667000"/>
                <a:ext cx="2892425" cy="12192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2" name="Group 291"/>
              <p:cNvGrpSpPr/>
              <p:nvPr/>
            </p:nvGrpSpPr>
            <p:grpSpPr>
              <a:xfrm>
                <a:off x="739776" y="2948107"/>
                <a:ext cx="2200798" cy="861893"/>
                <a:chOff x="655185" y="2871907"/>
                <a:chExt cx="1639327" cy="1828800"/>
              </a:xfrm>
            </p:grpSpPr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655185" y="2871907"/>
                  <a:ext cx="0" cy="18288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1035727" y="2871907"/>
                  <a:ext cx="0" cy="18288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1919185" y="2871907"/>
                  <a:ext cx="0" cy="18288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2294512" y="2871907"/>
                  <a:ext cx="0" cy="18288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3" name="Group 292"/>
              <p:cNvGrpSpPr/>
              <p:nvPr/>
            </p:nvGrpSpPr>
            <p:grpSpPr>
              <a:xfrm>
                <a:off x="460374" y="2667000"/>
                <a:ext cx="2861945" cy="584775"/>
                <a:chOff x="355696" y="2590800"/>
                <a:chExt cx="2234692" cy="584775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355696" y="2590800"/>
                  <a:ext cx="50065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CPU</a:t>
                  </a:r>
                  <a:endParaRPr lang="en-US" sz="1600" dirty="0"/>
                </a:p>
              </p:txBody>
            </p:sp>
            <p:sp>
              <p:nvSpPr>
                <p:cNvPr id="304" name="TextBox 303"/>
                <p:cNvSpPr txBox="1"/>
                <p:nvPr/>
              </p:nvSpPr>
              <p:spPr>
                <a:xfrm>
                  <a:off x="719608" y="2590800"/>
                  <a:ext cx="57685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RNIC</a:t>
                  </a:r>
                  <a:endParaRPr lang="en-US" sz="1600" dirty="0"/>
                </a:p>
              </p:txBody>
            </p:sp>
            <p:sp>
              <p:nvSpPr>
                <p:cNvPr id="305" name="TextBox 304"/>
                <p:cNvSpPr txBox="1"/>
                <p:nvPr/>
              </p:nvSpPr>
              <p:spPr>
                <a:xfrm>
                  <a:off x="1657050" y="2590800"/>
                  <a:ext cx="5006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RNIC</a:t>
                  </a:r>
                </a:p>
              </p:txBody>
            </p:sp>
            <p:sp>
              <p:nvSpPr>
                <p:cNvPr id="306" name="TextBox 305"/>
                <p:cNvSpPr txBox="1"/>
                <p:nvPr/>
              </p:nvSpPr>
              <p:spPr>
                <a:xfrm>
                  <a:off x="2013538" y="2590800"/>
                  <a:ext cx="5768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CPU</a:t>
                  </a:r>
                  <a:endParaRPr lang="en-US" sz="1600" dirty="0"/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739776" y="3048000"/>
                <a:ext cx="2200798" cy="697230"/>
                <a:chOff x="655185" y="2971800"/>
                <a:chExt cx="1639327" cy="697230"/>
              </a:xfrm>
            </p:grpSpPr>
            <p:cxnSp>
              <p:nvCxnSpPr>
                <p:cNvPr id="296" name="Straight Arrow Connector 295"/>
                <p:cNvCxnSpPr/>
                <p:nvPr/>
              </p:nvCxnSpPr>
              <p:spPr>
                <a:xfrm flipH="1">
                  <a:off x="655185" y="3048000"/>
                  <a:ext cx="380542" cy="76200"/>
                </a:xfrm>
                <a:prstGeom prst="straightConnector1">
                  <a:avLst/>
                </a:prstGeom>
                <a:ln w="28575">
                  <a:solidFill>
                    <a:srgbClr val="2E75B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Arrow Connector 296"/>
                <p:cNvCxnSpPr/>
                <p:nvPr/>
              </p:nvCxnSpPr>
              <p:spPr>
                <a:xfrm>
                  <a:off x="655185" y="3124200"/>
                  <a:ext cx="380542" cy="76200"/>
                </a:xfrm>
                <a:prstGeom prst="straightConnector1">
                  <a:avLst/>
                </a:prstGeom>
                <a:ln w="28575">
                  <a:solidFill>
                    <a:srgbClr val="2E75B6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Arrow Connector 297"/>
                <p:cNvCxnSpPr/>
                <p:nvPr/>
              </p:nvCxnSpPr>
              <p:spPr>
                <a:xfrm>
                  <a:off x="1035727" y="3200400"/>
                  <a:ext cx="883458" cy="76200"/>
                </a:xfrm>
                <a:prstGeom prst="straightConnector1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Arrow Connector 298"/>
                <p:cNvCxnSpPr/>
                <p:nvPr/>
              </p:nvCxnSpPr>
              <p:spPr>
                <a:xfrm>
                  <a:off x="1919185" y="3313867"/>
                  <a:ext cx="375327" cy="23693"/>
                </a:xfrm>
                <a:prstGeom prst="straightConnector1">
                  <a:avLst/>
                </a:prstGeom>
                <a:ln w="28575">
                  <a:solidFill>
                    <a:srgbClr val="2E75B6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Arrow Connector 299"/>
                <p:cNvCxnSpPr/>
                <p:nvPr/>
              </p:nvCxnSpPr>
              <p:spPr>
                <a:xfrm flipH="1">
                  <a:off x="1035727" y="3421380"/>
                  <a:ext cx="883458" cy="152400"/>
                </a:xfrm>
                <a:prstGeom prst="straightConnector1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Arrow Connector 300"/>
                <p:cNvCxnSpPr/>
                <p:nvPr/>
              </p:nvCxnSpPr>
              <p:spPr>
                <a:xfrm flipH="1">
                  <a:off x="655185" y="3592830"/>
                  <a:ext cx="380542" cy="76200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Arrow Connector 301"/>
                <p:cNvCxnSpPr/>
                <p:nvPr/>
              </p:nvCxnSpPr>
              <p:spPr>
                <a:xfrm>
                  <a:off x="655185" y="2971800"/>
                  <a:ext cx="380542" cy="76200"/>
                </a:xfrm>
                <a:prstGeom prst="straightConnector1">
                  <a:avLst/>
                </a:prstGeom>
                <a:ln w="28575">
                  <a:solidFill>
                    <a:srgbClr val="EE454D"/>
                  </a:solidFill>
                  <a:prstDash val="sysDot"/>
                  <a:headEnd type="none" w="med" len="med"/>
                  <a:tailEnd type="arrow" w="med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5" name="TextBox 294"/>
              <p:cNvSpPr txBox="1"/>
              <p:nvPr/>
            </p:nvSpPr>
            <p:spPr>
              <a:xfrm>
                <a:off x="1338757" y="2996712"/>
                <a:ext cx="9166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UC/WRITE</a:t>
                </a:r>
                <a:endParaRPr lang="en-US" sz="1400" dirty="0"/>
              </a:p>
            </p:txBody>
          </p:sp>
        </p:grpSp>
        <p:sp>
          <p:nvSpPr>
            <p:cNvPr id="289" name="TextBox 288"/>
            <p:cNvSpPr txBox="1"/>
            <p:nvPr/>
          </p:nvSpPr>
          <p:spPr>
            <a:xfrm>
              <a:off x="3697783" y="4065784"/>
              <a:ext cx="916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UD/SEND</a:t>
              </a:r>
              <a:endParaRPr lang="en-US" sz="1400" dirty="0"/>
            </a:p>
          </p:txBody>
        </p:sp>
        <p:cxnSp>
          <p:nvCxnSpPr>
            <p:cNvPr id="290" name="Straight Arrow Connector 289"/>
            <p:cNvCxnSpPr/>
            <p:nvPr/>
          </p:nvCxnSpPr>
          <p:spPr>
            <a:xfrm flipH="1">
              <a:off x="4795723" y="3939398"/>
              <a:ext cx="503877" cy="23693"/>
            </a:xfrm>
            <a:prstGeom prst="straightConnector1">
              <a:avLst/>
            </a:prstGeom>
            <a:ln w="28575">
              <a:solidFill>
                <a:srgbClr val="2E75B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oup 310"/>
          <p:cNvGrpSpPr/>
          <p:nvPr/>
        </p:nvGrpSpPr>
        <p:grpSpPr>
          <a:xfrm>
            <a:off x="8234794" y="2341887"/>
            <a:ext cx="3486368" cy="1219200"/>
            <a:chOff x="2819400" y="3155085"/>
            <a:chExt cx="2892425" cy="1219200"/>
          </a:xfrm>
        </p:grpSpPr>
        <p:grpSp>
          <p:nvGrpSpPr>
            <p:cNvPr id="312" name="Group 311"/>
            <p:cNvGrpSpPr/>
            <p:nvPr/>
          </p:nvGrpSpPr>
          <p:grpSpPr>
            <a:xfrm>
              <a:off x="2819400" y="3155085"/>
              <a:ext cx="2892425" cy="1219200"/>
              <a:chOff x="460374" y="2667000"/>
              <a:chExt cx="2892425" cy="1219200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460374" y="2667000"/>
                <a:ext cx="2892425" cy="12192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6" name="Group 315"/>
              <p:cNvGrpSpPr/>
              <p:nvPr/>
            </p:nvGrpSpPr>
            <p:grpSpPr>
              <a:xfrm>
                <a:off x="739776" y="2948107"/>
                <a:ext cx="2200798" cy="861893"/>
                <a:chOff x="655185" y="2871907"/>
                <a:chExt cx="1639327" cy="1828800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655185" y="2871907"/>
                  <a:ext cx="0" cy="18288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1035727" y="2871907"/>
                  <a:ext cx="0" cy="18288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1919185" y="2871907"/>
                  <a:ext cx="0" cy="18288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2294512" y="2871907"/>
                  <a:ext cx="0" cy="18288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/>
            </p:nvGrpSpPr>
            <p:grpSpPr>
              <a:xfrm>
                <a:off x="460374" y="2667000"/>
                <a:ext cx="2861945" cy="584775"/>
                <a:chOff x="355696" y="2590800"/>
                <a:chExt cx="2234692" cy="584775"/>
              </a:xfrm>
            </p:grpSpPr>
            <p:sp>
              <p:nvSpPr>
                <p:cNvPr id="327" name="TextBox 326"/>
                <p:cNvSpPr txBox="1"/>
                <p:nvPr/>
              </p:nvSpPr>
              <p:spPr>
                <a:xfrm>
                  <a:off x="355696" y="2590800"/>
                  <a:ext cx="50065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CPU</a:t>
                  </a:r>
                  <a:endParaRPr lang="en-US" sz="1600" dirty="0"/>
                </a:p>
              </p:txBody>
            </p:sp>
            <p:sp>
              <p:nvSpPr>
                <p:cNvPr id="328" name="TextBox 327"/>
                <p:cNvSpPr txBox="1"/>
                <p:nvPr/>
              </p:nvSpPr>
              <p:spPr>
                <a:xfrm>
                  <a:off x="719608" y="2590800"/>
                  <a:ext cx="57685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RNIC</a:t>
                  </a:r>
                  <a:endParaRPr lang="en-US" sz="1600" dirty="0"/>
                </a:p>
              </p:txBody>
            </p:sp>
            <p:sp>
              <p:nvSpPr>
                <p:cNvPr id="329" name="TextBox 328"/>
                <p:cNvSpPr txBox="1"/>
                <p:nvPr/>
              </p:nvSpPr>
              <p:spPr>
                <a:xfrm>
                  <a:off x="1657050" y="2590800"/>
                  <a:ext cx="5006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RNIC</a:t>
                  </a:r>
                </a:p>
              </p:txBody>
            </p:sp>
            <p:sp>
              <p:nvSpPr>
                <p:cNvPr id="330" name="TextBox 329"/>
                <p:cNvSpPr txBox="1"/>
                <p:nvPr/>
              </p:nvSpPr>
              <p:spPr>
                <a:xfrm>
                  <a:off x="2013538" y="2590800"/>
                  <a:ext cx="5768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CPU</a:t>
                  </a:r>
                  <a:endParaRPr lang="en-US" sz="1600" dirty="0"/>
                </a:p>
              </p:txBody>
            </p:sp>
          </p:grpSp>
          <p:grpSp>
            <p:nvGrpSpPr>
              <p:cNvPr id="318" name="Group 317"/>
              <p:cNvGrpSpPr/>
              <p:nvPr/>
            </p:nvGrpSpPr>
            <p:grpSpPr>
              <a:xfrm>
                <a:off x="739776" y="3048000"/>
                <a:ext cx="2200798" cy="697230"/>
                <a:chOff x="655185" y="2971800"/>
                <a:chExt cx="1639327" cy="697230"/>
              </a:xfrm>
            </p:grpSpPr>
            <p:cxnSp>
              <p:nvCxnSpPr>
                <p:cNvPr id="320" name="Straight Arrow Connector 319"/>
                <p:cNvCxnSpPr/>
                <p:nvPr/>
              </p:nvCxnSpPr>
              <p:spPr>
                <a:xfrm flipH="1">
                  <a:off x="655185" y="3048000"/>
                  <a:ext cx="380542" cy="76200"/>
                </a:xfrm>
                <a:prstGeom prst="straightConnector1">
                  <a:avLst/>
                </a:prstGeom>
                <a:ln w="28575">
                  <a:solidFill>
                    <a:srgbClr val="2E75B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Arrow Connector 320"/>
                <p:cNvCxnSpPr/>
                <p:nvPr/>
              </p:nvCxnSpPr>
              <p:spPr>
                <a:xfrm>
                  <a:off x="655185" y="3124200"/>
                  <a:ext cx="380542" cy="76200"/>
                </a:xfrm>
                <a:prstGeom prst="straightConnector1">
                  <a:avLst/>
                </a:prstGeom>
                <a:ln w="28575">
                  <a:solidFill>
                    <a:srgbClr val="2E75B6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Arrow Connector 321"/>
                <p:cNvCxnSpPr/>
                <p:nvPr/>
              </p:nvCxnSpPr>
              <p:spPr>
                <a:xfrm>
                  <a:off x="1035727" y="3200400"/>
                  <a:ext cx="883458" cy="76200"/>
                </a:xfrm>
                <a:prstGeom prst="straightConnector1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Arrow Connector 322"/>
                <p:cNvCxnSpPr/>
                <p:nvPr/>
              </p:nvCxnSpPr>
              <p:spPr>
                <a:xfrm>
                  <a:off x="1919185" y="3313867"/>
                  <a:ext cx="375327" cy="23693"/>
                </a:xfrm>
                <a:prstGeom prst="straightConnector1">
                  <a:avLst/>
                </a:prstGeom>
                <a:ln w="28575">
                  <a:solidFill>
                    <a:srgbClr val="2E75B6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Arrow Connector 323"/>
                <p:cNvCxnSpPr/>
                <p:nvPr/>
              </p:nvCxnSpPr>
              <p:spPr>
                <a:xfrm flipH="1">
                  <a:off x="1035727" y="3421380"/>
                  <a:ext cx="883458" cy="152400"/>
                </a:xfrm>
                <a:prstGeom prst="straightConnector1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Arrow Connector 324"/>
                <p:cNvCxnSpPr/>
                <p:nvPr/>
              </p:nvCxnSpPr>
              <p:spPr>
                <a:xfrm flipH="1">
                  <a:off x="655185" y="3592830"/>
                  <a:ext cx="380542" cy="76200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Arrow Connector 325"/>
                <p:cNvCxnSpPr/>
                <p:nvPr/>
              </p:nvCxnSpPr>
              <p:spPr>
                <a:xfrm>
                  <a:off x="655185" y="2971800"/>
                  <a:ext cx="380542" cy="76200"/>
                </a:xfrm>
                <a:prstGeom prst="straightConnector1">
                  <a:avLst/>
                </a:prstGeom>
                <a:ln w="28575">
                  <a:solidFill>
                    <a:srgbClr val="EE454D"/>
                  </a:solidFill>
                  <a:prstDash val="sysDot"/>
                  <a:headEnd type="none" w="med" len="med"/>
                  <a:tailEnd type="arrow" w="med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9" name="TextBox 318"/>
              <p:cNvSpPr txBox="1"/>
              <p:nvPr/>
            </p:nvSpPr>
            <p:spPr>
              <a:xfrm>
                <a:off x="1338757" y="2996712"/>
                <a:ext cx="9166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SEND</a:t>
                </a:r>
                <a:endParaRPr lang="en-US" sz="1200" dirty="0"/>
              </a:p>
            </p:txBody>
          </p:sp>
        </p:grpSp>
        <p:sp>
          <p:nvSpPr>
            <p:cNvPr id="313" name="TextBox 312"/>
            <p:cNvSpPr txBox="1"/>
            <p:nvPr/>
          </p:nvSpPr>
          <p:spPr>
            <a:xfrm>
              <a:off x="3697783" y="4065784"/>
              <a:ext cx="916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SEND</a:t>
              </a:r>
              <a:endParaRPr lang="en-US" sz="1400" dirty="0"/>
            </a:p>
          </p:txBody>
        </p:sp>
        <p:cxnSp>
          <p:nvCxnSpPr>
            <p:cNvPr id="314" name="Straight Arrow Connector 313"/>
            <p:cNvCxnSpPr/>
            <p:nvPr/>
          </p:nvCxnSpPr>
          <p:spPr>
            <a:xfrm flipH="1">
              <a:off x="4795723" y="3939398"/>
              <a:ext cx="503877" cy="23693"/>
            </a:xfrm>
            <a:prstGeom prst="straightConnector1">
              <a:avLst/>
            </a:prstGeom>
            <a:ln w="28575">
              <a:solidFill>
                <a:srgbClr val="2E75B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5132491" y="2054423"/>
            <a:ext cx="160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WRITE/SEND-Poll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9143077" y="2057400"/>
            <a:ext cx="160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SEND/SEND-</a:t>
            </a:r>
            <a:r>
              <a:rPr lang="en-US" sz="1400" dirty="0" err="1"/>
              <a:t>Intr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05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measure?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scenarios </a:t>
            </a:r>
          </a:p>
          <a:p>
            <a:pPr lvl="1"/>
            <a:r>
              <a:rPr lang="en-US" dirty="0" smtClean="0"/>
              <a:t>Dedicated server for applications </a:t>
            </a:r>
          </a:p>
          <a:p>
            <a:pPr lvl="1"/>
            <a:r>
              <a:rPr lang="en-US" dirty="0" smtClean="0"/>
              <a:t>Co-located applications competing on CPU</a:t>
            </a:r>
          </a:p>
          <a:p>
            <a:pPr lvl="1"/>
            <a:r>
              <a:rPr lang="en-US" dirty="0"/>
              <a:t>Co-located applications </a:t>
            </a:r>
            <a:r>
              <a:rPr lang="en-US" dirty="0" smtClean="0"/>
              <a:t>competing on RNIC</a:t>
            </a:r>
          </a:p>
          <a:p>
            <a:pPr lvl="1"/>
            <a:endParaRPr lang="en-US" dirty="0"/>
          </a:p>
          <a:p>
            <a:r>
              <a:rPr lang="en-US" dirty="0" smtClean="0"/>
              <a:t>RDMA performance in the terms of </a:t>
            </a:r>
          </a:p>
          <a:p>
            <a:pPr lvl="1"/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Throughput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effect of cluster configuration on RDMA </a:t>
            </a:r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0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1800" y="1219197"/>
            <a:ext cx="11303000" cy="44196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Scenario I: No contention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40" y="1752534"/>
            <a:ext cx="5128259" cy="3549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the best verb?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39263" y="4419600"/>
            <a:ext cx="2524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3399DB"/>
                </a:solidFill>
              </a:rPr>
              <a:t>READ-</a:t>
            </a:r>
            <a:r>
              <a:rPr lang="en-US" b="1" dirty="0" err="1">
                <a:solidFill>
                  <a:srgbClr val="3399DB"/>
                </a:solidFill>
              </a:rPr>
              <a:t>Intr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dirty="0" smtClean="0"/>
              <a:t>Best to fetch large values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1800" y="4674477"/>
            <a:ext cx="419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06C5F"/>
                </a:solidFill>
              </a:rPr>
              <a:t>READ-Poll</a:t>
            </a:r>
          </a:p>
          <a:p>
            <a:pPr algn="ctr"/>
            <a:r>
              <a:rPr lang="en-US" dirty="0" smtClean="0"/>
              <a:t>Best to fetch small values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2527300" y="4543091"/>
            <a:ext cx="1720363" cy="13138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 flipH="1" flipV="1">
            <a:off x="8274868" y="4101026"/>
            <a:ext cx="1926600" cy="31857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5725100"/>
            <a:ext cx="12192000" cy="7619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best </a:t>
            </a:r>
            <a:r>
              <a:rPr lang="en-US" dirty="0"/>
              <a:t>verb changes when the payload size changes</a:t>
            </a:r>
          </a:p>
        </p:txBody>
      </p:sp>
    </p:spTree>
    <p:extLst>
      <p:ext uri="{BB962C8B-B14F-4D97-AF65-F5344CB8AC3E}">
        <p14:creationId xmlns:p14="http://schemas.microsoft.com/office/powerpoint/2010/main" val="27246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Designing </a:t>
            </a:r>
            <a:r>
              <a:rPr lang="en-US" dirty="0"/>
              <a:t>and </a:t>
            </a:r>
            <a:r>
              <a:rPr lang="en-US" dirty="0" smtClean="0"/>
              <a:t>deploying high performance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design and deploy applications to have</a:t>
            </a:r>
            <a:endParaRPr lang="en-US" dirty="0"/>
          </a:p>
          <a:p>
            <a:pPr lvl="1"/>
            <a:r>
              <a:rPr lang="en-US" dirty="0" smtClean="0"/>
              <a:t>Low tail latency </a:t>
            </a:r>
          </a:p>
          <a:p>
            <a:pPr lvl="1"/>
            <a:r>
              <a:rPr lang="en-US" dirty="0" smtClean="0"/>
              <a:t>High throughput</a:t>
            </a:r>
          </a:p>
          <a:p>
            <a:pPr lvl="1"/>
            <a:r>
              <a:rPr lang="en-US" dirty="0" smtClean="0"/>
              <a:t>Low CPU load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Remote Direct Memory Access (RDMA)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2" b="25276"/>
          <a:stretch/>
        </p:blipFill>
        <p:spPr>
          <a:xfrm>
            <a:off x="6705600" y="3324800"/>
            <a:ext cx="5486400" cy="24384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4762500" y="2550543"/>
            <a:ext cx="2667000" cy="1676401"/>
          </a:xfrm>
          <a:prstGeom prst="wedgeEllipseCallout">
            <a:avLst>
              <a:gd name="adj1" fmla="val 65365"/>
              <a:gd name="adj2" fmla="val 238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572000" y="2850134"/>
            <a:ext cx="266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1600" dirty="0" smtClean="0"/>
              <a:t>low </a:t>
            </a:r>
            <a:r>
              <a:rPr lang="en-US" sz="1600" dirty="0"/>
              <a:t>latency </a:t>
            </a:r>
          </a:p>
          <a:p>
            <a:pPr lvl="1" algn="ctr"/>
            <a:r>
              <a:rPr lang="en-US" sz="1600" dirty="0" smtClean="0"/>
              <a:t>high throughput and under </a:t>
            </a:r>
            <a:r>
              <a:rPr lang="en-US" sz="1600" dirty="0" err="1" smtClean="0"/>
              <a:t>bursty</a:t>
            </a:r>
            <a:r>
              <a:rPr lang="en-US" sz="1600" dirty="0" smtClean="0"/>
              <a:t> CPU load</a:t>
            </a:r>
            <a:endParaRPr lang="en-US" sz="1600" dirty="0"/>
          </a:p>
        </p:txBody>
      </p:sp>
      <p:sp>
        <p:nvSpPr>
          <p:cNvPr id="11" name="Oval Callout 10"/>
          <p:cNvSpPr/>
          <p:nvPr/>
        </p:nvSpPr>
        <p:spPr>
          <a:xfrm>
            <a:off x="10591800" y="1617666"/>
            <a:ext cx="1600200" cy="1059434"/>
          </a:xfrm>
          <a:prstGeom prst="wedgeEllipseCallout">
            <a:avLst>
              <a:gd name="adj1" fmla="val -38683"/>
              <a:gd name="adj2" fmla="val 1270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0206304" y="1870363"/>
            <a:ext cx="1985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1600" dirty="0" smtClean="0"/>
              <a:t>Ok I found it! </a:t>
            </a:r>
          </a:p>
          <a:p>
            <a:pPr lvl="1" algn="ctr"/>
            <a:r>
              <a:rPr lang="en-US" sz="1600" dirty="0" smtClean="0"/>
              <a:t>RDMA </a:t>
            </a:r>
            <a:r>
              <a:rPr lang="en-US" sz="1600" dirty="0" smtClean="0">
                <a:sym typeface="Wingdings" panose="05000000000000000000" pitchFamily="2" charset="2"/>
              </a:rPr>
              <a:t> </a:t>
            </a:r>
            <a:endParaRPr lang="en-US" sz="1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363200" y="3962401"/>
            <a:ext cx="359970" cy="472260"/>
            <a:chOff x="10363200" y="4023915"/>
            <a:chExt cx="359970" cy="410745"/>
          </a:xfrm>
        </p:grpSpPr>
        <p:sp>
          <p:nvSpPr>
            <p:cNvPr id="20" name="Rectangle 19"/>
            <p:cNvSpPr/>
            <p:nvPr/>
          </p:nvSpPr>
          <p:spPr>
            <a:xfrm rot="804107">
              <a:off x="10434221" y="4036930"/>
              <a:ext cx="169538" cy="283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363200" y="4023915"/>
              <a:ext cx="359970" cy="410745"/>
              <a:chOff x="10363200" y="4023915"/>
              <a:chExt cx="359970" cy="41074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0363200" y="4226944"/>
                <a:ext cx="121919" cy="1759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3798313">
                <a:off x="10375278" y="4226596"/>
                <a:ext cx="169538" cy="997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10407641" y="4023915"/>
                <a:ext cx="315529" cy="410745"/>
              </a:xfrm>
              <a:custGeom>
                <a:avLst/>
                <a:gdLst>
                  <a:gd name="connsiteX0" fmla="*/ 0 w 188911"/>
                  <a:gd name="connsiteY0" fmla="*/ 0 h 192965"/>
                  <a:gd name="connsiteX1" fmla="*/ 50800 w 188911"/>
                  <a:gd name="connsiteY1" fmla="*/ 76200 h 192965"/>
                  <a:gd name="connsiteX2" fmla="*/ 149225 w 188911"/>
                  <a:gd name="connsiteY2" fmla="*/ 88900 h 192965"/>
                  <a:gd name="connsiteX3" fmla="*/ 187325 w 188911"/>
                  <a:gd name="connsiteY3" fmla="*/ 76200 h 192965"/>
                  <a:gd name="connsiteX4" fmla="*/ 101600 w 188911"/>
                  <a:gd name="connsiteY4" fmla="*/ 187325 h 192965"/>
                  <a:gd name="connsiteX5" fmla="*/ 15875 w 188911"/>
                  <a:gd name="connsiteY5" fmla="*/ 184150 h 192965"/>
                  <a:gd name="connsiteX0" fmla="*/ 41323 w 230234"/>
                  <a:gd name="connsiteY0" fmla="*/ 0 h 194029"/>
                  <a:gd name="connsiteX1" fmla="*/ 92123 w 230234"/>
                  <a:gd name="connsiteY1" fmla="*/ 76200 h 194029"/>
                  <a:gd name="connsiteX2" fmla="*/ 190548 w 230234"/>
                  <a:gd name="connsiteY2" fmla="*/ 88900 h 194029"/>
                  <a:gd name="connsiteX3" fmla="*/ 228648 w 230234"/>
                  <a:gd name="connsiteY3" fmla="*/ 76200 h 194029"/>
                  <a:gd name="connsiteX4" fmla="*/ 142923 w 230234"/>
                  <a:gd name="connsiteY4" fmla="*/ 187325 h 194029"/>
                  <a:gd name="connsiteX5" fmla="*/ 48 w 230234"/>
                  <a:gd name="connsiteY5" fmla="*/ 188912 h 194029"/>
                  <a:gd name="connsiteX0" fmla="*/ 41334 w 231413"/>
                  <a:gd name="connsiteY0" fmla="*/ 0 h 190227"/>
                  <a:gd name="connsiteX1" fmla="*/ 92134 w 231413"/>
                  <a:gd name="connsiteY1" fmla="*/ 76200 h 190227"/>
                  <a:gd name="connsiteX2" fmla="*/ 190559 w 231413"/>
                  <a:gd name="connsiteY2" fmla="*/ 88900 h 190227"/>
                  <a:gd name="connsiteX3" fmla="*/ 228659 w 231413"/>
                  <a:gd name="connsiteY3" fmla="*/ 76200 h 190227"/>
                  <a:gd name="connsiteX4" fmla="*/ 121503 w 231413"/>
                  <a:gd name="connsiteY4" fmla="*/ 182563 h 190227"/>
                  <a:gd name="connsiteX5" fmla="*/ 59 w 231413"/>
                  <a:gd name="connsiteY5" fmla="*/ 188912 h 190227"/>
                  <a:gd name="connsiteX0" fmla="*/ 41410 w 231489"/>
                  <a:gd name="connsiteY0" fmla="*/ 0 h 189173"/>
                  <a:gd name="connsiteX1" fmla="*/ 92210 w 231489"/>
                  <a:gd name="connsiteY1" fmla="*/ 76200 h 189173"/>
                  <a:gd name="connsiteX2" fmla="*/ 190635 w 231489"/>
                  <a:gd name="connsiteY2" fmla="*/ 88900 h 189173"/>
                  <a:gd name="connsiteX3" fmla="*/ 228735 w 231489"/>
                  <a:gd name="connsiteY3" fmla="*/ 76200 h 189173"/>
                  <a:gd name="connsiteX4" fmla="*/ 121579 w 231489"/>
                  <a:gd name="connsiteY4" fmla="*/ 182563 h 189173"/>
                  <a:gd name="connsiteX5" fmla="*/ 135 w 231489"/>
                  <a:gd name="connsiteY5" fmla="*/ 188912 h 189173"/>
                  <a:gd name="connsiteX0" fmla="*/ 41410 w 229797"/>
                  <a:gd name="connsiteY0" fmla="*/ 0 h 189173"/>
                  <a:gd name="connsiteX1" fmla="*/ 92210 w 229797"/>
                  <a:gd name="connsiteY1" fmla="*/ 76200 h 189173"/>
                  <a:gd name="connsiteX2" fmla="*/ 171585 w 229797"/>
                  <a:gd name="connsiteY2" fmla="*/ 93663 h 189173"/>
                  <a:gd name="connsiteX3" fmla="*/ 228735 w 229797"/>
                  <a:gd name="connsiteY3" fmla="*/ 76200 h 189173"/>
                  <a:gd name="connsiteX4" fmla="*/ 121579 w 229797"/>
                  <a:gd name="connsiteY4" fmla="*/ 182563 h 189173"/>
                  <a:gd name="connsiteX5" fmla="*/ 135 w 229797"/>
                  <a:gd name="connsiteY5" fmla="*/ 188912 h 189173"/>
                  <a:gd name="connsiteX0" fmla="*/ 41410 w 229348"/>
                  <a:gd name="connsiteY0" fmla="*/ 0 h 189173"/>
                  <a:gd name="connsiteX1" fmla="*/ 92210 w 229348"/>
                  <a:gd name="connsiteY1" fmla="*/ 76200 h 189173"/>
                  <a:gd name="connsiteX2" fmla="*/ 162060 w 229348"/>
                  <a:gd name="connsiteY2" fmla="*/ 88900 h 189173"/>
                  <a:gd name="connsiteX3" fmla="*/ 228735 w 229348"/>
                  <a:gd name="connsiteY3" fmla="*/ 76200 h 189173"/>
                  <a:gd name="connsiteX4" fmla="*/ 121579 w 229348"/>
                  <a:gd name="connsiteY4" fmla="*/ 182563 h 189173"/>
                  <a:gd name="connsiteX5" fmla="*/ 135 w 229348"/>
                  <a:gd name="connsiteY5" fmla="*/ 188912 h 189173"/>
                  <a:gd name="connsiteX0" fmla="*/ 41410 w 229352"/>
                  <a:gd name="connsiteY0" fmla="*/ 0 h 189173"/>
                  <a:gd name="connsiteX1" fmla="*/ 89829 w 229352"/>
                  <a:gd name="connsiteY1" fmla="*/ 64294 h 189173"/>
                  <a:gd name="connsiteX2" fmla="*/ 162060 w 229352"/>
                  <a:gd name="connsiteY2" fmla="*/ 88900 h 189173"/>
                  <a:gd name="connsiteX3" fmla="*/ 228735 w 229352"/>
                  <a:gd name="connsiteY3" fmla="*/ 76200 h 189173"/>
                  <a:gd name="connsiteX4" fmla="*/ 121579 w 229352"/>
                  <a:gd name="connsiteY4" fmla="*/ 182563 h 189173"/>
                  <a:gd name="connsiteX5" fmla="*/ 135 w 229352"/>
                  <a:gd name="connsiteY5" fmla="*/ 188912 h 189173"/>
                  <a:gd name="connsiteX0" fmla="*/ 41337 w 241091"/>
                  <a:gd name="connsiteY0" fmla="*/ 0 h 190579"/>
                  <a:gd name="connsiteX1" fmla="*/ 89756 w 241091"/>
                  <a:gd name="connsiteY1" fmla="*/ 64294 h 190579"/>
                  <a:gd name="connsiteX2" fmla="*/ 161987 w 241091"/>
                  <a:gd name="connsiteY2" fmla="*/ 88900 h 190579"/>
                  <a:gd name="connsiteX3" fmla="*/ 240568 w 241091"/>
                  <a:gd name="connsiteY3" fmla="*/ 71437 h 190579"/>
                  <a:gd name="connsiteX4" fmla="*/ 121506 w 241091"/>
                  <a:gd name="connsiteY4" fmla="*/ 182563 h 190579"/>
                  <a:gd name="connsiteX5" fmla="*/ 62 w 241091"/>
                  <a:gd name="connsiteY5" fmla="*/ 188912 h 190579"/>
                  <a:gd name="connsiteX0" fmla="*/ 41337 w 240802"/>
                  <a:gd name="connsiteY0" fmla="*/ 0 h 190579"/>
                  <a:gd name="connsiteX1" fmla="*/ 89756 w 240802"/>
                  <a:gd name="connsiteY1" fmla="*/ 64294 h 190579"/>
                  <a:gd name="connsiteX2" fmla="*/ 161987 w 240802"/>
                  <a:gd name="connsiteY2" fmla="*/ 88900 h 190579"/>
                  <a:gd name="connsiteX3" fmla="*/ 240568 w 240802"/>
                  <a:gd name="connsiteY3" fmla="*/ 71437 h 190579"/>
                  <a:gd name="connsiteX4" fmla="*/ 121506 w 240802"/>
                  <a:gd name="connsiteY4" fmla="*/ 182563 h 190579"/>
                  <a:gd name="connsiteX5" fmla="*/ 62 w 240802"/>
                  <a:gd name="connsiteY5" fmla="*/ 188912 h 190579"/>
                  <a:gd name="connsiteX0" fmla="*/ 27049 w 240802"/>
                  <a:gd name="connsiteY0" fmla="*/ 0 h 202485"/>
                  <a:gd name="connsiteX1" fmla="*/ 89756 w 240802"/>
                  <a:gd name="connsiteY1" fmla="*/ 76200 h 202485"/>
                  <a:gd name="connsiteX2" fmla="*/ 161987 w 240802"/>
                  <a:gd name="connsiteY2" fmla="*/ 100806 h 202485"/>
                  <a:gd name="connsiteX3" fmla="*/ 240568 w 240802"/>
                  <a:gd name="connsiteY3" fmla="*/ 83343 h 202485"/>
                  <a:gd name="connsiteX4" fmla="*/ 121506 w 240802"/>
                  <a:gd name="connsiteY4" fmla="*/ 194469 h 202485"/>
                  <a:gd name="connsiteX5" fmla="*/ 62 w 240802"/>
                  <a:gd name="connsiteY5" fmla="*/ 200818 h 202485"/>
                  <a:gd name="connsiteX0" fmla="*/ 27049 w 240802"/>
                  <a:gd name="connsiteY0" fmla="*/ 0 h 202485"/>
                  <a:gd name="connsiteX1" fmla="*/ 89756 w 240802"/>
                  <a:gd name="connsiteY1" fmla="*/ 76200 h 202485"/>
                  <a:gd name="connsiteX2" fmla="*/ 161987 w 240802"/>
                  <a:gd name="connsiteY2" fmla="*/ 100806 h 202485"/>
                  <a:gd name="connsiteX3" fmla="*/ 240568 w 240802"/>
                  <a:gd name="connsiteY3" fmla="*/ 83343 h 202485"/>
                  <a:gd name="connsiteX4" fmla="*/ 121506 w 240802"/>
                  <a:gd name="connsiteY4" fmla="*/ 194469 h 202485"/>
                  <a:gd name="connsiteX5" fmla="*/ 62 w 240802"/>
                  <a:gd name="connsiteY5" fmla="*/ 200818 h 202485"/>
                  <a:gd name="connsiteX0" fmla="*/ 27049 w 240802"/>
                  <a:gd name="connsiteY0" fmla="*/ 0 h 202485"/>
                  <a:gd name="connsiteX1" fmla="*/ 89756 w 240802"/>
                  <a:gd name="connsiteY1" fmla="*/ 76200 h 202485"/>
                  <a:gd name="connsiteX2" fmla="*/ 161987 w 240802"/>
                  <a:gd name="connsiteY2" fmla="*/ 100806 h 202485"/>
                  <a:gd name="connsiteX3" fmla="*/ 240568 w 240802"/>
                  <a:gd name="connsiteY3" fmla="*/ 83343 h 202485"/>
                  <a:gd name="connsiteX4" fmla="*/ 121506 w 240802"/>
                  <a:gd name="connsiteY4" fmla="*/ 194469 h 202485"/>
                  <a:gd name="connsiteX5" fmla="*/ 62 w 240802"/>
                  <a:gd name="connsiteY5" fmla="*/ 200818 h 202485"/>
                  <a:gd name="connsiteX0" fmla="*/ 27049 w 240802"/>
                  <a:gd name="connsiteY0" fmla="*/ 0 h 202485"/>
                  <a:gd name="connsiteX1" fmla="*/ 89756 w 240802"/>
                  <a:gd name="connsiteY1" fmla="*/ 76200 h 202485"/>
                  <a:gd name="connsiteX2" fmla="*/ 161987 w 240802"/>
                  <a:gd name="connsiteY2" fmla="*/ 100806 h 202485"/>
                  <a:gd name="connsiteX3" fmla="*/ 240568 w 240802"/>
                  <a:gd name="connsiteY3" fmla="*/ 83343 h 202485"/>
                  <a:gd name="connsiteX4" fmla="*/ 121506 w 240802"/>
                  <a:gd name="connsiteY4" fmla="*/ 194469 h 202485"/>
                  <a:gd name="connsiteX5" fmla="*/ 62 w 240802"/>
                  <a:gd name="connsiteY5" fmla="*/ 200818 h 202485"/>
                  <a:gd name="connsiteX0" fmla="*/ 27049 w 240814"/>
                  <a:gd name="connsiteY0" fmla="*/ 0 h 202485"/>
                  <a:gd name="connsiteX1" fmla="*/ 70706 w 240814"/>
                  <a:gd name="connsiteY1" fmla="*/ 88106 h 202485"/>
                  <a:gd name="connsiteX2" fmla="*/ 161987 w 240814"/>
                  <a:gd name="connsiteY2" fmla="*/ 100806 h 202485"/>
                  <a:gd name="connsiteX3" fmla="*/ 240568 w 240814"/>
                  <a:gd name="connsiteY3" fmla="*/ 83343 h 202485"/>
                  <a:gd name="connsiteX4" fmla="*/ 121506 w 240814"/>
                  <a:gd name="connsiteY4" fmla="*/ 194469 h 202485"/>
                  <a:gd name="connsiteX5" fmla="*/ 62 w 240814"/>
                  <a:gd name="connsiteY5" fmla="*/ 200818 h 202485"/>
                  <a:gd name="connsiteX0" fmla="*/ 27049 w 240814"/>
                  <a:gd name="connsiteY0" fmla="*/ 0 h 202485"/>
                  <a:gd name="connsiteX1" fmla="*/ 70706 w 240814"/>
                  <a:gd name="connsiteY1" fmla="*/ 88106 h 202485"/>
                  <a:gd name="connsiteX2" fmla="*/ 161987 w 240814"/>
                  <a:gd name="connsiteY2" fmla="*/ 100806 h 202485"/>
                  <a:gd name="connsiteX3" fmla="*/ 240568 w 240814"/>
                  <a:gd name="connsiteY3" fmla="*/ 83343 h 202485"/>
                  <a:gd name="connsiteX4" fmla="*/ 121506 w 240814"/>
                  <a:gd name="connsiteY4" fmla="*/ 194469 h 202485"/>
                  <a:gd name="connsiteX5" fmla="*/ 62 w 240814"/>
                  <a:gd name="connsiteY5" fmla="*/ 200818 h 202485"/>
                  <a:gd name="connsiteX0" fmla="*/ 27049 w 240846"/>
                  <a:gd name="connsiteY0" fmla="*/ 0 h 202485"/>
                  <a:gd name="connsiteX1" fmla="*/ 30224 w 240846"/>
                  <a:gd name="connsiteY1" fmla="*/ 83343 h 202485"/>
                  <a:gd name="connsiteX2" fmla="*/ 161987 w 240846"/>
                  <a:gd name="connsiteY2" fmla="*/ 100806 h 202485"/>
                  <a:gd name="connsiteX3" fmla="*/ 240568 w 240846"/>
                  <a:gd name="connsiteY3" fmla="*/ 83343 h 202485"/>
                  <a:gd name="connsiteX4" fmla="*/ 121506 w 240846"/>
                  <a:gd name="connsiteY4" fmla="*/ 194469 h 202485"/>
                  <a:gd name="connsiteX5" fmla="*/ 62 w 240846"/>
                  <a:gd name="connsiteY5" fmla="*/ 200818 h 202485"/>
                  <a:gd name="connsiteX0" fmla="*/ 19905 w 240846"/>
                  <a:gd name="connsiteY0" fmla="*/ 0 h 216773"/>
                  <a:gd name="connsiteX1" fmla="*/ 30224 w 240846"/>
                  <a:gd name="connsiteY1" fmla="*/ 97631 h 216773"/>
                  <a:gd name="connsiteX2" fmla="*/ 161987 w 240846"/>
                  <a:gd name="connsiteY2" fmla="*/ 115094 h 216773"/>
                  <a:gd name="connsiteX3" fmla="*/ 240568 w 240846"/>
                  <a:gd name="connsiteY3" fmla="*/ 97631 h 216773"/>
                  <a:gd name="connsiteX4" fmla="*/ 121506 w 240846"/>
                  <a:gd name="connsiteY4" fmla="*/ 208757 h 216773"/>
                  <a:gd name="connsiteX5" fmla="*/ 62 w 240846"/>
                  <a:gd name="connsiteY5" fmla="*/ 215106 h 216773"/>
                  <a:gd name="connsiteX0" fmla="*/ 19905 w 240846"/>
                  <a:gd name="connsiteY0" fmla="*/ 0 h 216773"/>
                  <a:gd name="connsiteX1" fmla="*/ 30224 w 240846"/>
                  <a:gd name="connsiteY1" fmla="*/ 97631 h 216773"/>
                  <a:gd name="connsiteX2" fmla="*/ 161987 w 240846"/>
                  <a:gd name="connsiteY2" fmla="*/ 115094 h 216773"/>
                  <a:gd name="connsiteX3" fmla="*/ 240568 w 240846"/>
                  <a:gd name="connsiteY3" fmla="*/ 97631 h 216773"/>
                  <a:gd name="connsiteX4" fmla="*/ 121506 w 240846"/>
                  <a:gd name="connsiteY4" fmla="*/ 208757 h 216773"/>
                  <a:gd name="connsiteX5" fmla="*/ 62 w 240846"/>
                  <a:gd name="connsiteY5" fmla="*/ 215106 h 216773"/>
                  <a:gd name="connsiteX0" fmla="*/ 41325 w 262266"/>
                  <a:gd name="connsiteY0" fmla="*/ 0 h 231564"/>
                  <a:gd name="connsiteX1" fmla="*/ 51644 w 262266"/>
                  <a:gd name="connsiteY1" fmla="*/ 97631 h 231564"/>
                  <a:gd name="connsiteX2" fmla="*/ 183407 w 262266"/>
                  <a:gd name="connsiteY2" fmla="*/ 115094 h 231564"/>
                  <a:gd name="connsiteX3" fmla="*/ 261988 w 262266"/>
                  <a:gd name="connsiteY3" fmla="*/ 97631 h 231564"/>
                  <a:gd name="connsiteX4" fmla="*/ 142926 w 262266"/>
                  <a:gd name="connsiteY4" fmla="*/ 208757 h 231564"/>
                  <a:gd name="connsiteX5" fmla="*/ 50 w 262266"/>
                  <a:gd name="connsiteY5" fmla="*/ 231564 h 231564"/>
                  <a:gd name="connsiteX0" fmla="*/ 45430 w 266371"/>
                  <a:gd name="connsiteY0" fmla="*/ 0 h 231564"/>
                  <a:gd name="connsiteX1" fmla="*/ 55749 w 266371"/>
                  <a:gd name="connsiteY1" fmla="*/ 97631 h 231564"/>
                  <a:gd name="connsiteX2" fmla="*/ 187512 w 266371"/>
                  <a:gd name="connsiteY2" fmla="*/ 115094 h 231564"/>
                  <a:gd name="connsiteX3" fmla="*/ 266093 w 266371"/>
                  <a:gd name="connsiteY3" fmla="*/ 97631 h 231564"/>
                  <a:gd name="connsiteX4" fmla="*/ 147031 w 266371"/>
                  <a:gd name="connsiteY4" fmla="*/ 208757 h 231564"/>
                  <a:gd name="connsiteX5" fmla="*/ 4155 w 266371"/>
                  <a:gd name="connsiteY5" fmla="*/ 231564 h 231564"/>
                  <a:gd name="connsiteX0" fmla="*/ 41326 w 262267"/>
                  <a:gd name="connsiteY0" fmla="*/ 0 h 231564"/>
                  <a:gd name="connsiteX1" fmla="*/ 51645 w 262267"/>
                  <a:gd name="connsiteY1" fmla="*/ 97631 h 231564"/>
                  <a:gd name="connsiteX2" fmla="*/ 183408 w 262267"/>
                  <a:gd name="connsiteY2" fmla="*/ 115094 h 231564"/>
                  <a:gd name="connsiteX3" fmla="*/ 261989 w 262267"/>
                  <a:gd name="connsiteY3" fmla="*/ 97631 h 231564"/>
                  <a:gd name="connsiteX4" fmla="*/ 142927 w 262267"/>
                  <a:gd name="connsiteY4" fmla="*/ 208757 h 231564"/>
                  <a:gd name="connsiteX5" fmla="*/ 51 w 262267"/>
                  <a:gd name="connsiteY5" fmla="*/ 231564 h 231564"/>
                  <a:gd name="connsiteX0" fmla="*/ 36564 w 262267"/>
                  <a:gd name="connsiteY0" fmla="*/ 0 h 405547"/>
                  <a:gd name="connsiteX1" fmla="*/ 51645 w 262267"/>
                  <a:gd name="connsiteY1" fmla="*/ 271614 h 405547"/>
                  <a:gd name="connsiteX2" fmla="*/ 183408 w 262267"/>
                  <a:gd name="connsiteY2" fmla="*/ 289077 h 405547"/>
                  <a:gd name="connsiteX3" fmla="*/ 261989 w 262267"/>
                  <a:gd name="connsiteY3" fmla="*/ 271614 h 405547"/>
                  <a:gd name="connsiteX4" fmla="*/ 142927 w 262267"/>
                  <a:gd name="connsiteY4" fmla="*/ 382740 h 405547"/>
                  <a:gd name="connsiteX5" fmla="*/ 51 w 262267"/>
                  <a:gd name="connsiteY5" fmla="*/ 405547 h 405547"/>
                  <a:gd name="connsiteX0" fmla="*/ 10370 w 262267"/>
                  <a:gd name="connsiteY0" fmla="*/ 0 h 405547"/>
                  <a:gd name="connsiteX1" fmla="*/ 51645 w 262267"/>
                  <a:gd name="connsiteY1" fmla="*/ 271614 h 405547"/>
                  <a:gd name="connsiteX2" fmla="*/ 183408 w 262267"/>
                  <a:gd name="connsiteY2" fmla="*/ 289077 h 405547"/>
                  <a:gd name="connsiteX3" fmla="*/ 261989 w 262267"/>
                  <a:gd name="connsiteY3" fmla="*/ 271614 h 405547"/>
                  <a:gd name="connsiteX4" fmla="*/ 142927 w 262267"/>
                  <a:gd name="connsiteY4" fmla="*/ 382740 h 405547"/>
                  <a:gd name="connsiteX5" fmla="*/ 51 w 262267"/>
                  <a:gd name="connsiteY5" fmla="*/ 405547 h 405547"/>
                  <a:gd name="connsiteX0" fmla="*/ 64761 w 316785"/>
                  <a:gd name="connsiteY0" fmla="*/ 0 h 405547"/>
                  <a:gd name="connsiteX1" fmla="*/ 6024 w 316785"/>
                  <a:gd name="connsiteY1" fmla="*/ 248103 h 405547"/>
                  <a:gd name="connsiteX2" fmla="*/ 237799 w 316785"/>
                  <a:gd name="connsiteY2" fmla="*/ 289077 h 405547"/>
                  <a:gd name="connsiteX3" fmla="*/ 316380 w 316785"/>
                  <a:gd name="connsiteY3" fmla="*/ 271614 h 405547"/>
                  <a:gd name="connsiteX4" fmla="*/ 197318 w 316785"/>
                  <a:gd name="connsiteY4" fmla="*/ 382740 h 405547"/>
                  <a:gd name="connsiteX5" fmla="*/ 54442 w 316785"/>
                  <a:gd name="connsiteY5" fmla="*/ 405547 h 405547"/>
                  <a:gd name="connsiteX0" fmla="*/ 63505 w 315529"/>
                  <a:gd name="connsiteY0" fmla="*/ 0 h 405547"/>
                  <a:gd name="connsiteX1" fmla="*/ 4768 w 315529"/>
                  <a:gd name="connsiteY1" fmla="*/ 248103 h 405547"/>
                  <a:gd name="connsiteX2" fmla="*/ 236543 w 315529"/>
                  <a:gd name="connsiteY2" fmla="*/ 289077 h 405547"/>
                  <a:gd name="connsiteX3" fmla="*/ 315124 w 315529"/>
                  <a:gd name="connsiteY3" fmla="*/ 271614 h 405547"/>
                  <a:gd name="connsiteX4" fmla="*/ 196062 w 315529"/>
                  <a:gd name="connsiteY4" fmla="*/ 382740 h 405547"/>
                  <a:gd name="connsiteX5" fmla="*/ 53186 w 315529"/>
                  <a:gd name="connsiteY5" fmla="*/ 405547 h 405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529" h="405547">
                    <a:moveTo>
                      <a:pt x="63505" y="0"/>
                    </a:moveTo>
                    <a:cubicBezTo>
                      <a:pt x="88377" y="212000"/>
                      <a:pt x="-24072" y="199924"/>
                      <a:pt x="4768" y="248103"/>
                    </a:cubicBezTo>
                    <a:cubicBezTo>
                      <a:pt x="33608" y="296282"/>
                      <a:pt x="184817" y="285159"/>
                      <a:pt x="236543" y="289077"/>
                    </a:cubicBezTo>
                    <a:cubicBezTo>
                      <a:pt x="288269" y="292996"/>
                      <a:pt x="319490" y="232191"/>
                      <a:pt x="315124" y="271614"/>
                    </a:cubicBezTo>
                    <a:cubicBezTo>
                      <a:pt x="310758" y="311037"/>
                      <a:pt x="239718" y="360418"/>
                      <a:pt x="196062" y="382740"/>
                    </a:cubicBezTo>
                    <a:cubicBezTo>
                      <a:pt x="152406" y="405062"/>
                      <a:pt x="50540" y="394964"/>
                      <a:pt x="53186" y="405547"/>
                    </a:cubicBezTo>
                  </a:path>
                </a:pathLst>
              </a:cu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789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431800" y="1219197"/>
            <a:ext cx="11303000" cy="4419603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Scenario I: No contention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40" y="1981200"/>
            <a:ext cx="4851859" cy="3377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side vs two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52597"/>
            <a:ext cx="11303000" cy="441960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53660" y="2926616"/>
                <a:ext cx="30029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ECC70"/>
                    </a:solidFill>
                  </a:rPr>
                  <a:t>WRITE/SEND-poll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 smtClean="0">
                    <a:solidFill>
                      <a:srgbClr val="3399DB"/>
                    </a:solidFill>
                  </a:rPr>
                  <a:t> READ-</a:t>
                </a:r>
                <a:r>
                  <a:rPr lang="en-US" dirty="0" err="1" smtClean="0">
                    <a:solidFill>
                      <a:srgbClr val="3399DB"/>
                    </a:solidFill>
                  </a:rPr>
                  <a:t>Intr</a:t>
                </a:r>
                <a:endParaRPr lang="en-US" dirty="0">
                  <a:solidFill>
                    <a:srgbClr val="3399DB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60" y="2926616"/>
                <a:ext cx="3002938" cy="369332"/>
              </a:xfrm>
              <a:prstGeom prst="rect">
                <a:avLst/>
              </a:prstGeom>
              <a:blipFill>
                <a:blip r:embed="rId3"/>
                <a:stretch>
                  <a:fillRect l="-1829" t="-8197" r="-16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/>
          <p:cNvSpPr/>
          <p:nvPr/>
        </p:nvSpPr>
        <p:spPr>
          <a:xfrm>
            <a:off x="4114800" y="4158173"/>
            <a:ext cx="2626722" cy="31897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3"/>
            <a:endCxn id="22" idx="1"/>
          </p:cNvCxnSpPr>
          <p:nvPr/>
        </p:nvCxnSpPr>
        <p:spPr>
          <a:xfrm>
            <a:off x="3256598" y="3111282"/>
            <a:ext cx="858202" cy="120638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911852" y="2245676"/>
            <a:ext cx="29532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2ECC70"/>
                </a:solidFill>
              </a:rPr>
              <a:t>WRITE/SEND-poll</a:t>
            </a:r>
            <a:r>
              <a:rPr lang="en-US" dirty="0"/>
              <a:t> </a:t>
            </a:r>
            <a:r>
              <a:rPr lang="en-US" dirty="0" smtClean="0"/>
              <a:t>&gt; </a:t>
            </a:r>
            <a:r>
              <a:rPr lang="en-US" b="1" dirty="0">
                <a:solidFill>
                  <a:srgbClr val="3399DB"/>
                </a:solidFill>
              </a:rPr>
              <a:t>READ-</a:t>
            </a:r>
            <a:r>
              <a:rPr lang="en-US" b="1" dirty="0" err="1">
                <a:solidFill>
                  <a:srgbClr val="3399DB"/>
                </a:solidFill>
              </a:rPr>
              <a:t>Intr</a:t>
            </a:r>
            <a:endParaRPr lang="en-US" b="1" dirty="0">
              <a:solidFill>
                <a:srgbClr val="3399DB"/>
              </a:solidFill>
            </a:endParaRPr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>
            <a:off x="8298990" y="2430342"/>
            <a:ext cx="612862" cy="20139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765652" y="2266947"/>
            <a:ext cx="1533338" cy="228600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5725100"/>
            <a:ext cx="12192000" cy="7619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One side verbs are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 txBox="1">
            <a:spLocks/>
          </p:cNvSpPr>
          <p:nvPr/>
        </p:nvSpPr>
        <p:spPr>
          <a:xfrm>
            <a:off x="431800" y="1219200"/>
            <a:ext cx="11303000" cy="4419603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Scenario I: No contention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88205" y="1905000"/>
            <a:ext cx="4339795" cy="3093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RDMA verbs on 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52597"/>
            <a:ext cx="11303000" cy="441960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419600" y="3048000"/>
            <a:ext cx="1828800" cy="151240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5725100"/>
            <a:ext cx="12192000" cy="7619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Correct verb size depends on the size of the payload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23000" y="1987001"/>
            <a:ext cx="1828800" cy="6225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23000" y="2657750"/>
            <a:ext cx="1828800" cy="13046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0600" y="4817564"/>
            <a:ext cx="3140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READs faster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70033" y="4191000"/>
            <a:ext cx="1073367" cy="62656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94004" y="2145268"/>
            <a:ext cx="3140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Similar performance 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8284802" y="3082595"/>
            <a:ext cx="3140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READs slower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51800" y="2336514"/>
            <a:ext cx="1168400" cy="63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017641" y="3303736"/>
            <a:ext cx="1168400" cy="63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31800" y="1219197"/>
            <a:ext cx="11303000" cy="4419603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Scenario I: No contention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128" y="1981200"/>
            <a:ext cx="4186023" cy="2943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RDMA </a:t>
            </a:r>
            <a:r>
              <a:rPr lang="en-US" dirty="0" smtClean="0"/>
              <a:t>READs on </a:t>
            </a:r>
            <a:r>
              <a:rPr lang="en-US" dirty="0"/>
              <a:t>throughput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52597"/>
            <a:ext cx="11303000" cy="441960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5725100"/>
            <a:ext cx="12192000" cy="7619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Interrupts or polling has little impact </a:t>
            </a:r>
            <a:r>
              <a:rPr lang="en-US" dirty="0" smtClean="0"/>
              <a:t>on </a:t>
            </a:r>
            <a:r>
              <a:rPr lang="en-US" dirty="0"/>
              <a:t>throughput (No CPU contention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988848"/>
            <a:ext cx="4148138" cy="2928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needs two memory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19197"/>
            <a:ext cx="11303000" cy="44196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Scenario I: No contention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9605" y="4856625"/>
            <a:ext cx="314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2ECC70"/>
                </a:solidFill>
              </a:rPr>
              <a:t>WRITE/SEND-poll</a:t>
            </a:r>
            <a:r>
              <a:rPr lang="en-US" dirty="0" smtClean="0"/>
              <a:t> &lt; </a:t>
            </a:r>
            <a:r>
              <a:rPr lang="en-US" b="1" dirty="0">
                <a:solidFill>
                  <a:srgbClr val="0000FF"/>
                </a:solidFill>
              </a:rPr>
              <a:t>READ-Intr-2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270033" y="4585576"/>
            <a:ext cx="1224032" cy="23198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153400" y="2089666"/>
            <a:ext cx="440604" cy="43258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419600" y="3589048"/>
            <a:ext cx="1686669" cy="8962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68306" y="1905000"/>
            <a:ext cx="3207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2ECC70"/>
                </a:solidFill>
              </a:rPr>
              <a:t>WRITE/SEND-poll</a:t>
            </a:r>
            <a:r>
              <a:rPr lang="en-US" dirty="0" smtClean="0"/>
              <a:t> &gt; </a:t>
            </a:r>
            <a:r>
              <a:rPr lang="en-US" dirty="0">
                <a:solidFill>
                  <a:srgbClr val="0000FF"/>
                </a:solidFill>
              </a:rPr>
              <a:t>READ-Intr-2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06268" y="1988848"/>
            <a:ext cx="2047131" cy="175525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5725100"/>
            <a:ext cx="12192000" cy="7619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Best verb changes when the payload size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0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31800" y="1219197"/>
            <a:ext cx="11303000" cy="4419603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Scenario I: No contention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0400" y="1905000"/>
            <a:ext cx="4447599" cy="3202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use jumbo frames?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52597"/>
            <a:ext cx="11303000" cy="441960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3845" y="4853997"/>
            <a:ext cx="3312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Stable latency for </a:t>
            </a:r>
            <a:r>
              <a:rPr lang="en-US" dirty="0"/>
              <a:t>small messages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270033" y="4582948"/>
            <a:ext cx="1224032" cy="23198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 rot="5400000">
            <a:off x="5274232" y="3413894"/>
            <a:ext cx="483669" cy="204400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68697" y="4194061"/>
            <a:ext cx="870503" cy="984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915400" y="4009395"/>
            <a:ext cx="2503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READs are always better 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5400000">
            <a:off x="6341756" y="3035864"/>
            <a:ext cx="2780311" cy="6810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5725100"/>
            <a:ext cx="12192000" cy="7619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Jumbo frames should not be </a:t>
            </a:r>
            <a:r>
              <a:rPr lang="en-US" dirty="0" smtClean="0"/>
              <a:t>used because they Increase </a:t>
            </a:r>
            <a:r>
              <a:rPr lang="en-US" dirty="0"/>
              <a:t>the latency </a:t>
            </a:r>
          </a:p>
        </p:txBody>
      </p:sp>
    </p:spTree>
    <p:extLst>
      <p:ext uri="{BB962C8B-B14F-4D97-AF65-F5344CB8AC3E}">
        <p14:creationId xmlns:p14="http://schemas.microsoft.com/office/powerpoint/2010/main" val="19723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23" y="2087724"/>
            <a:ext cx="4253261" cy="3022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CPU contention on performance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01444" y="4964668"/>
                <a:ext cx="2790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dirty="0">
                    <a:solidFill>
                      <a:srgbClr val="E74433"/>
                    </a:solidFill>
                  </a:rPr>
                  <a:t>READ-poll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rgbClr val="3299DB"/>
                    </a:solidFill>
                  </a:rPr>
                  <a:t>READ-intr</a:t>
                </a:r>
                <a:endParaRPr lang="en-US" dirty="0">
                  <a:solidFill>
                    <a:srgbClr val="3299DB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44" y="4964668"/>
                <a:ext cx="2790123" cy="369332"/>
              </a:xfrm>
              <a:prstGeom prst="rect">
                <a:avLst/>
              </a:prstGeom>
              <a:blipFill>
                <a:blip r:embed="rId3"/>
                <a:stretch>
                  <a:fillRect t="-8197" r="-6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3270033" y="4253660"/>
            <a:ext cx="1276503" cy="61102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 rot="5400000">
            <a:off x="5447621" y="3231659"/>
            <a:ext cx="241834" cy="204400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44244" y="1538330"/>
            <a:ext cx="226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E74433"/>
                </a:solidFill>
              </a:rPr>
              <a:t>READ-poll</a:t>
            </a:r>
            <a:r>
              <a:rPr lang="en-US" dirty="0" smtClean="0"/>
              <a:t> &gt; </a:t>
            </a:r>
            <a:r>
              <a:rPr lang="en-US" b="1" dirty="0" smtClean="0">
                <a:solidFill>
                  <a:srgbClr val="3299DB"/>
                </a:solidFill>
              </a:rPr>
              <a:t>READ-</a:t>
            </a:r>
            <a:r>
              <a:rPr lang="en-US" b="1" dirty="0" err="1" smtClean="0">
                <a:solidFill>
                  <a:srgbClr val="3299DB"/>
                </a:solidFill>
              </a:rPr>
              <a:t>intr</a:t>
            </a:r>
            <a:endParaRPr lang="en-US" b="1" dirty="0">
              <a:solidFill>
                <a:srgbClr val="3299DB"/>
              </a:solidFill>
            </a:endParaRPr>
          </a:p>
        </p:txBody>
      </p:sp>
      <p:cxnSp>
        <p:nvCxnSpPr>
          <p:cNvPr id="21" name="Straight Arrow Connector 20"/>
          <p:cNvCxnSpPr>
            <a:stCxn id="8" idx="2"/>
            <a:endCxn id="22" idx="0"/>
          </p:cNvCxnSpPr>
          <p:nvPr/>
        </p:nvCxnSpPr>
        <p:spPr>
          <a:xfrm flipH="1">
            <a:off x="7982283" y="1907662"/>
            <a:ext cx="792839" cy="132409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 rot="5400000">
            <a:off x="6647744" y="2919121"/>
            <a:ext cx="2043800" cy="62527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5725100"/>
            <a:ext cx="12192000" cy="7619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CPU contention changes the best verb choice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31800" y="1295397"/>
            <a:ext cx="11303000" cy="44196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Scenario </a:t>
            </a:r>
            <a:r>
              <a:rPr lang="en-US" dirty="0" smtClean="0"/>
              <a:t>II: CPU contention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31800" y="1295397"/>
            <a:ext cx="11303000" cy="4419603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Scenario III: RNIC contention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RNIC fairness among short and long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59" y="2394542"/>
            <a:ext cx="3733800" cy="25154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95128" y="2819400"/>
            <a:ext cx="4454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imbusRomNo9L-Regu"/>
              </a:rPr>
              <a:t>Two traffic patterns (Facebook):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imbusRomNo9L-Regu"/>
              </a:rPr>
              <a:t>Storage</a:t>
            </a:r>
            <a:r>
              <a:rPr lang="en-US" dirty="0">
                <a:latin typeface="NimbusRomNo9L-Regu"/>
              </a:rPr>
              <a:t> </a:t>
            </a:r>
            <a:r>
              <a:rPr lang="en-US" dirty="0" smtClean="0">
                <a:latin typeface="NimbusRomNo9L-Regu"/>
              </a:rPr>
              <a:t>(</a:t>
            </a:r>
            <a:r>
              <a:rPr lang="en-US" dirty="0">
                <a:latin typeface="NimbusRomNo9L-Regu"/>
              </a:rPr>
              <a:t>4 </a:t>
            </a:r>
            <a:r>
              <a:rPr lang="en-US" dirty="0" smtClean="0">
                <a:latin typeface="NimbusRomNo9L-Regu"/>
              </a:rPr>
              <a:t>MB)</a:t>
            </a:r>
            <a:endParaRPr lang="en-US" dirty="0">
              <a:latin typeface="NimbusRomNo9L-Regu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NimbusRomNo9L-Regu"/>
              </a:rPr>
              <a:t>memcached</a:t>
            </a:r>
            <a:endParaRPr lang="en-US" dirty="0" smtClean="0">
              <a:latin typeface="NimbusRomNo9L-Regu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5725100"/>
            <a:ext cx="12192000" cy="76199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RNIC </a:t>
            </a:r>
            <a:r>
              <a:rPr lang="en-US" dirty="0"/>
              <a:t>contention </a:t>
            </a:r>
            <a:r>
              <a:rPr lang="en-US" b="0" dirty="0"/>
              <a:t>hurts the throughput of small messages for</a:t>
            </a:r>
            <a:r>
              <a:rPr lang="en-US" dirty="0"/>
              <a:t> all </a:t>
            </a:r>
            <a:r>
              <a:rPr lang="en-US" dirty="0" smtClean="0"/>
              <a:t>verbs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85459" y="4428950"/>
            <a:ext cx="2783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Starve massages with small payload 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1"/>
            <a:endCxn id="9" idx="3"/>
          </p:cNvCxnSpPr>
          <p:nvPr/>
        </p:nvCxnSpPr>
        <p:spPr>
          <a:xfrm flipH="1" flipV="1">
            <a:off x="2986404" y="3699630"/>
            <a:ext cx="2599055" cy="105248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87979" y="3152604"/>
            <a:ext cx="98425" cy="10940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Difficult to decide what is best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11700" y="1828800"/>
            <a:ext cx="324612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What is the best RDMA verbs?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724400" y="2438400"/>
            <a:ext cx="324612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Should we use polling </a:t>
            </a:r>
            <a:r>
              <a:rPr lang="en-US" sz="1600" dirty="0"/>
              <a:t>or </a:t>
            </a:r>
            <a:r>
              <a:rPr lang="en-US" sz="1600" dirty="0" smtClean="0"/>
              <a:t>interrupts?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724400" y="3548523"/>
            <a:ext cx="324612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What is the effect of applications </a:t>
            </a:r>
            <a:r>
              <a:rPr lang="en-US" sz="1600" dirty="0"/>
              <a:t>competing for </a:t>
            </a:r>
            <a:r>
              <a:rPr lang="en-US" sz="1600" dirty="0" smtClean="0"/>
              <a:t>CPU on RDMA?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724400" y="4251960"/>
            <a:ext cx="324612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What is the effect </a:t>
            </a:r>
            <a:r>
              <a:rPr lang="en-US" sz="1600" dirty="0"/>
              <a:t>of applications competing for RNIC on RDMA?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11700" y="4958781"/>
            <a:ext cx="324612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What is the effects of frame size on performance?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78222" y="1828800"/>
            <a:ext cx="3246120" cy="548640"/>
          </a:xfrm>
          <a:prstGeom prst="rect">
            <a:avLst/>
          </a:prstGeom>
          <a:solidFill>
            <a:srgbClr val="EFF5FB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How to transmit data?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8222" y="2438400"/>
            <a:ext cx="3246120" cy="548640"/>
          </a:xfrm>
          <a:prstGeom prst="rect">
            <a:avLst/>
          </a:prstGeom>
          <a:solidFill>
            <a:srgbClr val="EFF5FB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How to handle incoming events?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8222" y="3548523"/>
            <a:ext cx="3246120" cy="548640"/>
          </a:xfrm>
          <a:prstGeom prst="rect">
            <a:avLst/>
          </a:prstGeom>
          <a:solidFill>
            <a:srgbClr val="EFF5FB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Should applications be co-located?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222" y="4251960"/>
            <a:ext cx="3246120" cy="548640"/>
          </a:xfrm>
          <a:prstGeom prst="rect">
            <a:avLst/>
          </a:prstGeom>
          <a:solidFill>
            <a:srgbClr val="EFF5FB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Are NICs fair among all applications?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8222" y="4958781"/>
            <a:ext cx="3246120" cy="548640"/>
          </a:xfrm>
          <a:prstGeom prst="rect">
            <a:avLst/>
          </a:prstGeom>
          <a:solidFill>
            <a:srgbClr val="EFF5FB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Can I use jumbo frames?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645178" y="1828800"/>
            <a:ext cx="3246120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Choosing the best performing verb is difficult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45178" y="2475365"/>
            <a:ext cx="3246120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Correct choice depends on the CPU load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8645178" y="3566160"/>
            <a:ext cx="3246120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CPU contention </a:t>
            </a:r>
            <a:r>
              <a:rPr lang="en-US" sz="1600" dirty="0" smtClean="0"/>
              <a:t>changes the best verbs 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8645178" y="4250269"/>
            <a:ext cx="3246120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RDMA applications do not fairly share the RNIC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45178" y="4961933"/>
            <a:ext cx="3246120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Never use Jumbo </a:t>
            </a:r>
            <a:r>
              <a:rPr lang="en-US" sz="1600" dirty="0"/>
              <a:t>frames </a:t>
            </a:r>
            <a:r>
              <a:rPr lang="en-US" sz="1600" dirty="0" smtClean="0"/>
              <a:t>because it increases latency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-439732" y="2071279"/>
            <a:ext cx="1604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Design </a:t>
            </a:r>
            <a:endParaRPr lang="en-US" dirty="0" smtClean="0"/>
          </a:p>
          <a:p>
            <a:pPr algn="ctr"/>
            <a:r>
              <a:rPr lang="en-US" dirty="0"/>
              <a:t>Configurations </a:t>
            </a:r>
          </a:p>
        </p:txBody>
      </p:sp>
      <p:sp>
        <p:nvSpPr>
          <p:cNvPr id="22" name="Rectangle 21"/>
          <p:cNvSpPr/>
          <p:nvPr/>
        </p:nvSpPr>
        <p:spPr>
          <a:xfrm rot="16200000">
            <a:off x="-466182" y="4265284"/>
            <a:ext cx="1657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Deployment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Configurations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8222" y="1301234"/>
            <a:ext cx="3246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711700" y="1301234"/>
            <a:ext cx="3246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/>
              <a:t>Measurements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645178" y="1301234"/>
            <a:ext cx="3246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</a:t>
            </a:r>
            <a:r>
              <a:rPr lang="en-US" dirty="0"/>
              <a:t>verb </a:t>
            </a:r>
            <a:r>
              <a:rPr lang="en-US" dirty="0" smtClean="0"/>
              <a:t>choice depends on:</a:t>
            </a:r>
            <a:endParaRPr lang="en-US" dirty="0"/>
          </a:p>
          <a:p>
            <a:pPr lvl="1"/>
            <a:r>
              <a:rPr lang="en-US" dirty="0"/>
              <a:t>Object </a:t>
            </a:r>
            <a:r>
              <a:rPr lang="en-US" dirty="0" smtClean="0"/>
              <a:t>size</a:t>
            </a:r>
            <a:endParaRPr lang="en-US" dirty="0"/>
          </a:p>
          <a:p>
            <a:pPr lvl="1"/>
            <a:r>
              <a:rPr lang="en-US" dirty="0"/>
              <a:t>CPU utilization</a:t>
            </a:r>
            <a:endParaRPr lang="en-US" dirty="0" smtClean="0"/>
          </a:p>
          <a:p>
            <a:pPr lvl="1"/>
            <a:r>
              <a:rPr lang="en-US" dirty="0" smtClean="0"/>
              <a:t>RNIC utilization</a:t>
            </a:r>
            <a:endParaRPr lang="en-US" dirty="0"/>
          </a:p>
          <a:p>
            <a:pPr lvl="1"/>
            <a:r>
              <a:rPr lang="en-US" dirty="0"/>
              <a:t>The number of dependent memory accesses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Impossible for application to monitor and measure and adjust verbs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63016273"/>
              </p:ext>
            </p:extLst>
          </p:nvPr>
        </p:nvGraphicFramePr>
        <p:xfrm>
          <a:off x="7315200" y="1981200"/>
          <a:ext cx="3873499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0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high-level </a:t>
            </a:r>
            <a:r>
              <a:rPr lang="en-US" dirty="0"/>
              <a:t>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Needs </a:t>
            </a:r>
            <a:r>
              <a:rPr lang="en-US" sz="2400" dirty="0"/>
              <a:t>of a higher-level library </a:t>
            </a:r>
            <a:endParaRPr lang="en-US" sz="2400" dirty="0" smtClean="0"/>
          </a:p>
          <a:p>
            <a:pPr lvl="1"/>
            <a:r>
              <a:rPr lang="en-US" sz="2000" dirty="0" smtClean="0"/>
              <a:t>Hide complexities </a:t>
            </a:r>
            <a:r>
              <a:rPr lang="en-US" sz="2000" dirty="0"/>
              <a:t>from </a:t>
            </a:r>
            <a:r>
              <a:rPr lang="en-US" sz="2000" dirty="0" smtClean="0"/>
              <a:t>applications</a:t>
            </a:r>
          </a:p>
          <a:p>
            <a:pPr lvl="1"/>
            <a:r>
              <a:rPr lang="en-US" sz="2000" dirty="0" smtClean="0"/>
              <a:t>Monitor important system parameters </a:t>
            </a:r>
          </a:p>
          <a:p>
            <a:pPr lvl="1"/>
            <a:r>
              <a:rPr lang="en-US" sz="2000" dirty="0" smtClean="0"/>
              <a:t>Configure the verbs automatically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79815" y="2762248"/>
            <a:ext cx="6416539" cy="3263902"/>
          </a:xfrm>
          <a:prstGeom prst="roundRect">
            <a:avLst>
              <a:gd name="adj" fmla="val 3631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0574332" y="3369757"/>
            <a:ext cx="314" cy="5203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583795" y="3330432"/>
            <a:ext cx="314" cy="5203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951490" y="3192048"/>
            <a:ext cx="1265552" cy="346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Application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44252" y="3852951"/>
            <a:ext cx="30723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085963" y="3531147"/>
            <a:ext cx="2529" cy="205857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57176" y="5596758"/>
            <a:ext cx="4249932" cy="29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Host Network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41818" y="2895601"/>
            <a:ext cx="503062" cy="2996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Monitoring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2118" y="3692550"/>
            <a:ext cx="4254990" cy="347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Adaptive Performance Library 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644252" y="4368107"/>
            <a:ext cx="312296" cy="479314"/>
            <a:chOff x="8309122" y="3018463"/>
            <a:chExt cx="448260" cy="600073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8309122" y="3018463"/>
              <a:ext cx="4482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8309122" y="3618536"/>
              <a:ext cx="4482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5158412" y="4066476"/>
            <a:ext cx="668271" cy="9049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CPU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826683" y="4529414"/>
            <a:ext cx="3122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957176" y="5146920"/>
            <a:ext cx="4249932" cy="2954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RNIC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2118" y="4194815"/>
            <a:ext cx="4254990" cy="347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RDMA Verbs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Library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57176" y="4697078"/>
            <a:ext cx="4249932" cy="295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Overlay Router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941556" y="3192048"/>
            <a:ext cx="1265552" cy="346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Application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460165" y="3182745"/>
            <a:ext cx="1265552" cy="346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Application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645893" y="5296823"/>
            <a:ext cx="312296" cy="479314"/>
            <a:chOff x="8309122" y="3018463"/>
            <a:chExt cx="448260" cy="600073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8309122" y="3018463"/>
              <a:ext cx="4482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8309122" y="3618536"/>
              <a:ext cx="4482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914400" y="5266114"/>
            <a:ext cx="1065925" cy="142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4400" y="5539765"/>
            <a:ext cx="1065925" cy="1425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81200" y="4911435"/>
            <a:ext cx="7722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Optional</a:t>
            </a:r>
            <a:endParaRPr lang="en-US" sz="1300" dirty="0"/>
          </a:p>
        </p:txBody>
      </p:sp>
      <p:sp>
        <p:nvSpPr>
          <p:cNvPr id="56" name="TextBox 55"/>
          <p:cNvSpPr txBox="1"/>
          <p:nvPr/>
        </p:nvSpPr>
        <p:spPr>
          <a:xfrm>
            <a:off x="1981338" y="5206539"/>
            <a:ext cx="21522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Building blocks of the library </a:t>
            </a:r>
            <a:endParaRPr lang="en-US" sz="1300" dirty="0"/>
          </a:p>
        </p:txBody>
      </p:sp>
      <p:sp>
        <p:nvSpPr>
          <p:cNvPr id="57" name="TextBox 56"/>
          <p:cNvSpPr txBox="1"/>
          <p:nvPr/>
        </p:nvSpPr>
        <p:spPr>
          <a:xfrm>
            <a:off x="1981338" y="5461461"/>
            <a:ext cx="15187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Existing framework </a:t>
            </a:r>
            <a:endParaRPr lang="en-US" sz="1300" dirty="0"/>
          </a:p>
        </p:txBody>
      </p:sp>
      <p:sp>
        <p:nvSpPr>
          <p:cNvPr id="58" name="Rectangle 57"/>
          <p:cNvSpPr/>
          <p:nvPr/>
        </p:nvSpPr>
        <p:spPr>
          <a:xfrm>
            <a:off x="914400" y="4995119"/>
            <a:ext cx="1065925" cy="142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Elbow Connector 12"/>
          <p:cNvCxnSpPr>
            <a:endCxn id="38" idx="0"/>
          </p:cNvCxnSpPr>
          <p:nvPr/>
        </p:nvCxnSpPr>
        <p:spPr>
          <a:xfrm>
            <a:off x="6644252" y="3047999"/>
            <a:ext cx="3930080" cy="144047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0"/>
          </p:cNvCxnSpPr>
          <p:nvPr/>
        </p:nvCxnSpPr>
        <p:spPr>
          <a:xfrm flipH="1" flipV="1">
            <a:off x="7583795" y="3044715"/>
            <a:ext cx="471" cy="14733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9092941" y="3042225"/>
            <a:ext cx="471" cy="14733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1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Placeholder 4"/>
          <p:cNvSpPr txBox="1">
            <a:spLocks/>
          </p:cNvSpPr>
          <p:nvPr/>
        </p:nvSpPr>
        <p:spPr>
          <a:xfrm>
            <a:off x="0" y="5725100"/>
            <a:ext cx="12192000" cy="76199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lang="en-US" sz="2400" b="1" kern="1200" dirty="0" smtClean="0">
                <a:solidFill>
                  <a:srgbClr val="2E75B6"/>
                </a:solidFill>
                <a:latin typeface="+mn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RDMA cluster an applications need to be configured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RDMA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90248" y="1371600"/>
            <a:ext cx="2859708" cy="2408203"/>
            <a:chOff x="490247" y="3135955"/>
            <a:chExt cx="3243553" cy="2731445"/>
          </a:xfrm>
        </p:grpSpPr>
        <p:sp>
          <p:nvSpPr>
            <p:cNvPr id="7" name="Rounded Rectangle 6"/>
            <p:cNvSpPr/>
            <p:nvPr/>
          </p:nvSpPr>
          <p:spPr>
            <a:xfrm>
              <a:off x="490247" y="4040462"/>
              <a:ext cx="3243553" cy="18269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13938" y="4365146"/>
              <a:ext cx="1200062" cy="33067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Application</a:t>
              </a:r>
              <a:endParaRPr lang="en-US" sz="105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01043" y="4365146"/>
              <a:ext cx="1200062" cy="33067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Application</a:t>
              </a:r>
              <a:endParaRPr lang="en-US" sz="105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87989" y="4681512"/>
              <a:ext cx="827630" cy="2117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Buffer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11337" y="4681512"/>
              <a:ext cx="827630" cy="2117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Buffer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1933772" y="4646703"/>
              <a:ext cx="354279" cy="265663"/>
            </a:xfrm>
            <a:prstGeom prst="leftRightArrow">
              <a:avLst>
                <a:gd name="adj1" fmla="val 34385"/>
                <a:gd name="adj2" fmla="val 2735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pic>
          <p:nvPicPr>
            <p:cNvPr id="13" name="Content Placeholder 1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EFEFEF"/>
                </a:clrFrom>
                <a:clrTo>
                  <a:srgbClr val="EFEF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037" y="4934091"/>
              <a:ext cx="767856" cy="6825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</p:pic>
        <p:pic>
          <p:nvPicPr>
            <p:cNvPr id="14" name="Content Placeholder 1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EFEFEF"/>
                </a:clrFrom>
                <a:clrTo>
                  <a:srgbClr val="EFEF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530" y="4939085"/>
              <a:ext cx="767856" cy="6825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1507420" y="3135955"/>
              <a:ext cx="1260278" cy="349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Zero copy</a:t>
              </a:r>
              <a:endParaRPr lang="en-US" sz="14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53053" y="1447800"/>
            <a:ext cx="3071219" cy="2395283"/>
            <a:chOff x="8253053" y="3150609"/>
            <a:chExt cx="3483454" cy="2716791"/>
          </a:xfrm>
        </p:grpSpPr>
        <p:sp>
          <p:nvSpPr>
            <p:cNvPr id="17" name="TextBox 16"/>
            <p:cNvSpPr txBox="1"/>
            <p:nvPr/>
          </p:nvSpPr>
          <p:spPr>
            <a:xfrm>
              <a:off x="9212361" y="3150609"/>
              <a:ext cx="1600351" cy="349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Protocol Offload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253053" y="4040462"/>
              <a:ext cx="3483454" cy="1826938"/>
              <a:chOff x="8267972" y="2865417"/>
              <a:chExt cx="3483454" cy="1826938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8267972" y="2865417"/>
                <a:ext cx="3483454" cy="182693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2" name="Left-Right Arrow 21"/>
              <p:cNvSpPr/>
              <p:nvPr/>
            </p:nvSpPr>
            <p:spPr>
              <a:xfrm>
                <a:off x="9493111" y="4270921"/>
                <a:ext cx="1068691" cy="221247"/>
              </a:xfrm>
              <a:prstGeom prst="leftRightArrow">
                <a:avLst>
                  <a:gd name="adj1" fmla="val 34385"/>
                  <a:gd name="adj2" fmla="val 2735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8502148" y="2943465"/>
                <a:ext cx="1384601" cy="1736447"/>
                <a:chOff x="9151299" y="2170586"/>
                <a:chExt cx="1662565" cy="2085046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9611979" y="3526410"/>
                  <a:ext cx="729222" cy="729222"/>
                </a:xfrm>
                <a:prstGeom prst="rect">
                  <a:avLst/>
                </a:prstGeom>
              </p:spPr>
            </p:pic>
            <p:sp>
              <p:nvSpPr>
                <p:cNvPr id="32" name="Rounded Rectangle 31"/>
                <p:cNvSpPr/>
                <p:nvPr/>
              </p:nvSpPr>
              <p:spPr>
                <a:xfrm>
                  <a:off x="9180240" y="2170586"/>
                  <a:ext cx="1633624" cy="28981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Application</a:t>
                  </a:r>
                  <a:endParaRPr lang="en-US" sz="1000" dirty="0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9180240" y="2555276"/>
                  <a:ext cx="1633624" cy="28981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Congestion Control</a:t>
                  </a:r>
                  <a:endParaRPr lang="en-US" sz="1000" dirty="0"/>
                </a:p>
              </p:txBody>
            </p:sp>
            <p:pic>
              <p:nvPicPr>
                <p:cNvPr id="34" name="Content Placeholder 15"/>
                <p:cNvPicPr>
                  <a:picLocks noChangeAspect="1"/>
                </p:cNvPicPr>
                <p:nvPr/>
              </p:nvPicPr>
              <p:blipFill>
                <a:blip r:embed="rId4" cstate="print">
                  <a:clrChange>
                    <a:clrFrom>
                      <a:srgbClr val="EFEFEF"/>
                    </a:clrFrom>
                    <a:clrTo>
                      <a:srgbClr val="EFEFE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51299" y="2909921"/>
                  <a:ext cx="921361" cy="818988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</p:pic>
          </p:grpSp>
          <p:grpSp>
            <p:nvGrpSpPr>
              <p:cNvPr id="24" name="Group 23"/>
              <p:cNvGrpSpPr/>
              <p:nvPr/>
            </p:nvGrpSpPr>
            <p:grpSpPr>
              <a:xfrm flipH="1">
                <a:off x="10168163" y="2943465"/>
                <a:ext cx="1384601" cy="1736447"/>
                <a:chOff x="9151299" y="2170586"/>
                <a:chExt cx="1662565" cy="2085046"/>
              </a:xfrm>
            </p:grpSpPr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9611979" y="3526410"/>
                  <a:ext cx="729222" cy="729222"/>
                </a:xfrm>
                <a:prstGeom prst="rect">
                  <a:avLst/>
                </a:prstGeom>
              </p:spPr>
            </p:pic>
            <p:sp>
              <p:nvSpPr>
                <p:cNvPr id="28" name="Rounded Rectangle 27"/>
                <p:cNvSpPr/>
                <p:nvPr/>
              </p:nvSpPr>
              <p:spPr>
                <a:xfrm>
                  <a:off x="9180240" y="2170586"/>
                  <a:ext cx="1633624" cy="28981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Application</a:t>
                  </a:r>
                  <a:endParaRPr lang="en-US" sz="1000" dirty="0"/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9180237" y="2555276"/>
                  <a:ext cx="1633624" cy="28981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Congestion Control</a:t>
                  </a:r>
                  <a:endParaRPr lang="en-US" sz="1000" dirty="0"/>
                </a:p>
              </p:txBody>
            </p:sp>
            <p:pic>
              <p:nvPicPr>
                <p:cNvPr id="30" name="Content Placeholder 15"/>
                <p:cNvPicPr>
                  <a:picLocks noChangeAspect="1"/>
                </p:cNvPicPr>
                <p:nvPr/>
              </p:nvPicPr>
              <p:blipFill>
                <a:blip r:embed="rId4" cstate="print">
                  <a:clrChange>
                    <a:clrFrom>
                      <a:srgbClr val="EFEFEF"/>
                    </a:clrFrom>
                    <a:clrTo>
                      <a:srgbClr val="EFEFE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151299" y="2909921"/>
                  <a:ext cx="921361" cy="818988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</p:pic>
          </p:grpSp>
          <p:sp>
            <p:nvSpPr>
              <p:cNvPr id="25" name="Rectangle 24"/>
              <p:cNvSpPr/>
              <p:nvPr/>
            </p:nvSpPr>
            <p:spPr>
              <a:xfrm>
                <a:off x="8475954" y="3250722"/>
                <a:ext cx="1430046" cy="266383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solidFill>
                  <a:schemeClr val="bg1">
                    <a:alpha val="5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Left-Right Arrow 25"/>
              <p:cNvSpPr/>
              <p:nvPr/>
            </p:nvSpPr>
            <p:spPr>
              <a:xfrm rot="16200000">
                <a:off x="8817892" y="3542188"/>
                <a:ext cx="949777" cy="221247"/>
              </a:xfrm>
              <a:prstGeom prst="leftRightArrow">
                <a:avLst>
                  <a:gd name="adj1" fmla="val 34385"/>
                  <a:gd name="adj2" fmla="val 2735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0141986" y="4413300"/>
              <a:ext cx="1430046" cy="266383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solidFill>
                <a:schemeClr val="bg1">
                  <a:alpha val="5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Left-Right Arrow 19"/>
            <p:cNvSpPr/>
            <p:nvPr/>
          </p:nvSpPr>
          <p:spPr>
            <a:xfrm rot="16200000">
              <a:off x="10314746" y="4712681"/>
              <a:ext cx="949777" cy="221247"/>
            </a:xfrm>
            <a:prstGeom prst="leftRightArrow">
              <a:avLst>
                <a:gd name="adj1" fmla="val 34385"/>
                <a:gd name="adj2" fmla="val 2735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513520" y="1371600"/>
            <a:ext cx="2649280" cy="3124200"/>
            <a:chOff x="4919920" y="3162054"/>
            <a:chExt cx="3004880" cy="3543546"/>
          </a:xfrm>
        </p:grpSpPr>
        <p:sp>
          <p:nvSpPr>
            <p:cNvPr id="36" name="TextBox 35"/>
            <p:cNvSpPr txBox="1"/>
            <p:nvPr/>
          </p:nvSpPr>
          <p:spPr>
            <a:xfrm>
              <a:off x="5594097" y="3162054"/>
              <a:ext cx="1644903" cy="349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Kernel Bypass 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946053" y="4127185"/>
              <a:ext cx="2978747" cy="2342673"/>
              <a:chOff x="304800" y="1981199"/>
              <a:chExt cx="4191000" cy="234267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304800" y="2622421"/>
                <a:ext cx="4191000" cy="9294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04800" y="3551116"/>
                <a:ext cx="4191000" cy="7727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04800" y="1981199"/>
                <a:ext cx="4191000" cy="7765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946052" y="3973556"/>
              <a:ext cx="2975407" cy="2578414"/>
            </a:xfrm>
            <a:prstGeom prst="roundRect">
              <a:avLst>
                <a:gd name="adj" fmla="val 2032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6077326" y="4368566"/>
              <a:ext cx="623440" cy="29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User</a:t>
              </a:r>
              <a:endParaRPr lang="en-US" sz="11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631955" y="4443106"/>
              <a:ext cx="0" cy="2262494"/>
            </a:xfrm>
            <a:prstGeom prst="straightConnector1">
              <a:avLst/>
            </a:prstGeom>
            <a:ln w="19050">
              <a:solidFill>
                <a:srgbClr val="DF4141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>
              <a:off x="7170059" y="4437945"/>
              <a:ext cx="624291" cy="105025"/>
            </a:xfrm>
            <a:prstGeom prst="bentConnector3">
              <a:avLst>
                <a:gd name="adj1" fmla="val 160"/>
              </a:avLst>
            </a:prstGeom>
            <a:ln w="19050">
              <a:solidFill>
                <a:srgbClr val="DF414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5400000">
              <a:off x="6397799" y="5316655"/>
              <a:ext cx="2161205" cy="616684"/>
            </a:xfrm>
            <a:prstGeom prst="bentConnector3">
              <a:avLst>
                <a:gd name="adj1" fmla="val 71008"/>
              </a:avLst>
            </a:prstGeom>
            <a:ln w="19050">
              <a:solidFill>
                <a:srgbClr val="DF414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494124" y="3652024"/>
              <a:ext cx="1339958" cy="31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RDMA Stack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19920" y="3653316"/>
              <a:ext cx="1339958" cy="31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TCP/IP </a:t>
              </a:r>
              <a:r>
                <a:rPr lang="en-US" sz="1200" dirty="0" smtClean="0"/>
                <a:t>Stack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5991995" y="5152436"/>
              <a:ext cx="794106" cy="29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Kernel</a:t>
              </a:r>
              <a:endParaRPr lang="en-US" sz="1100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6073280" y="5935438"/>
              <a:ext cx="631534" cy="29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HW</a:t>
              </a:r>
              <a:endParaRPr lang="en-US" sz="11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65802" y="4205209"/>
              <a:ext cx="1142116" cy="23273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Application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65802" y="4595915"/>
              <a:ext cx="1142116" cy="23273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Presentation 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65802" y="4986621"/>
              <a:ext cx="1142116" cy="23273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Session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65802" y="5377327"/>
              <a:ext cx="1142116" cy="23273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Transport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65802" y="5768033"/>
              <a:ext cx="1142116" cy="23273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Driver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565802" y="6158738"/>
              <a:ext cx="1142116" cy="23273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Physical NIC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59416" y="4205209"/>
              <a:ext cx="1142116" cy="23273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Application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59416" y="4595915"/>
              <a:ext cx="1142116" cy="23273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Presentation 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59416" y="4986621"/>
              <a:ext cx="1142116" cy="23273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Session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059416" y="5377327"/>
              <a:ext cx="1142116" cy="23273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Transport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059416" y="5768033"/>
              <a:ext cx="1142116" cy="23273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Driver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59416" y="6158738"/>
              <a:ext cx="1142116" cy="23273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Physical NIC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65707" y="4597339"/>
              <a:ext cx="1142116" cy="232736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solidFill>
                <a:schemeClr val="bg1">
                  <a:alpha val="5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565808" y="4987659"/>
              <a:ext cx="1142116" cy="232736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solidFill>
                <a:schemeClr val="bg1">
                  <a:alpha val="5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566560" y="5377033"/>
              <a:ext cx="1142116" cy="232736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solidFill>
                <a:schemeClr val="bg1">
                  <a:alpha val="5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66661" y="5767353"/>
              <a:ext cx="1142116" cy="233416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solidFill>
                <a:schemeClr val="bg1">
                  <a:alpha val="5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153469" y="4843046"/>
            <a:ext cx="1589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Copy operations 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4953000" y="4843046"/>
            <a:ext cx="1707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TCP/IP procedures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8650908" y="4843046"/>
            <a:ext cx="2398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Offload congestion control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32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studied </a:t>
            </a:r>
          </a:p>
          <a:p>
            <a:pPr lvl="1"/>
            <a:r>
              <a:rPr lang="en-US" dirty="0"/>
              <a:t>The impact of co-located applications contending for RNIC and CPU</a:t>
            </a:r>
          </a:p>
          <a:p>
            <a:pPr lvl="1"/>
            <a:r>
              <a:rPr lang="en-US" dirty="0"/>
              <a:t>The impact of large frame sizes hurt tail latency </a:t>
            </a:r>
          </a:p>
          <a:p>
            <a:endParaRPr lang="en-US" dirty="0"/>
          </a:p>
          <a:p>
            <a:r>
              <a:rPr lang="en-US" dirty="0"/>
              <a:t>We observed </a:t>
            </a:r>
          </a:p>
          <a:p>
            <a:pPr lvl="1"/>
            <a:r>
              <a:rPr lang="en-US" dirty="0"/>
              <a:t>Correct verb choice is dependent on many variables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impossible for application to monitor and measure all </a:t>
            </a:r>
            <a:r>
              <a:rPr lang="en-US" dirty="0" smtClean="0"/>
              <a:t>variables</a:t>
            </a:r>
          </a:p>
          <a:p>
            <a:pPr lvl="1"/>
            <a:endParaRPr lang="en-US" dirty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Implement the library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5725100"/>
            <a:ext cx="12192000" cy="7619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higher-level library that hides </a:t>
            </a:r>
            <a:r>
              <a:rPr lang="en-US" dirty="0" smtClean="0"/>
              <a:t>complexities </a:t>
            </a:r>
            <a:r>
              <a:rPr lang="en-US" dirty="0"/>
              <a:t>from </a:t>
            </a:r>
            <a:r>
              <a:rPr lang="en-US" dirty="0" smtClean="0"/>
              <a:t>applications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9D5D2-B8EF-41A5-8A7D-B3968A8C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D17C-EE44-4EF7-ADF8-E8EDD2A35C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667000"/>
            <a:ext cx="12192000" cy="14478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ln>
                  <a:solidFill>
                    <a:srgbClr val="2E75B6"/>
                  </a:solidFill>
                </a:ln>
                <a:solidFill>
                  <a:srgbClr val="2E75B6"/>
                </a:solidFill>
                <a:latin typeface="+mj-lt"/>
              </a:rPr>
              <a:t>Thanks for the attention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7B3693-1D8A-4C09-A3BD-A673E9E30170}"/>
              </a:ext>
            </a:extLst>
          </p:cNvPr>
          <p:cNvSpPr txBox="1"/>
          <p:nvPr/>
        </p:nvSpPr>
        <p:spPr>
          <a:xfrm>
            <a:off x="4318494" y="4271940"/>
            <a:ext cx="3555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Mojtaba </a:t>
            </a:r>
            <a:r>
              <a:rPr lang="en-US" sz="2000" b="1" dirty="0" err="1" smtClean="0"/>
              <a:t>Malekpourshahraki</a:t>
            </a:r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Email</a:t>
            </a:r>
            <a:r>
              <a:rPr lang="en-US" sz="2000" dirty="0" smtClean="0"/>
              <a:t>: mmalek3@uic.edu</a:t>
            </a:r>
            <a:endParaRPr lang="en-US" sz="2000" dirty="0"/>
          </a:p>
          <a:p>
            <a:pPr algn="ctr"/>
            <a:r>
              <a:rPr lang="en-US" sz="2000" b="1" dirty="0" smtClean="0"/>
              <a:t>Website</a:t>
            </a:r>
            <a:r>
              <a:rPr lang="en-US" sz="2000" dirty="0" smtClean="0"/>
              <a:t>: cs.uic.edu/~mmalekpo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903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4681267"/>
            <a:ext cx="1781456" cy="21445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2895600"/>
            <a:ext cx="12192000" cy="7619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should </a:t>
            </a:r>
            <a:r>
              <a:rPr lang="en-US" dirty="0" smtClean="0"/>
              <a:t>I configure my RDMA cluster and application to achieve best performance?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670" y="4251304"/>
            <a:ext cx="560930" cy="56093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8084070" y="3939695"/>
            <a:ext cx="1254130" cy="1053182"/>
          </a:xfrm>
          <a:prstGeom prst="wedgeEllipseCallout">
            <a:avLst>
              <a:gd name="adj1" fmla="val 65365"/>
              <a:gd name="adj2" fmla="val 238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918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2"/>
          <p:cNvSpPr txBox="1">
            <a:spLocks/>
          </p:cNvSpPr>
          <p:nvPr/>
        </p:nvSpPr>
        <p:spPr>
          <a:xfrm>
            <a:off x="0" y="1676400"/>
            <a:ext cx="4343400" cy="15327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lang="en-US" sz="2400" b="1" kern="1200" dirty="0" smtClean="0">
                <a:solidFill>
                  <a:srgbClr val="2E75B6"/>
                </a:solidFill>
                <a:latin typeface="+mn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8222" y="1828800"/>
            <a:ext cx="3246120" cy="548640"/>
          </a:xfrm>
          <a:prstGeom prst="rect">
            <a:avLst/>
          </a:prstGeom>
          <a:solidFill>
            <a:srgbClr val="EFF5FB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How to transmit data?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8222" y="2438400"/>
            <a:ext cx="3246120" cy="548640"/>
          </a:xfrm>
          <a:prstGeom prst="rect">
            <a:avLst/>
          </a:prstGeom>
          <a:solidFill>
            <a:srgbClr val="EFF5FB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How to handle incoming events?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8222" y="3548523"/>
            <a:ext cx="3246120" cy="548640"/>
          </a:xfrm>
          <a:prstGeom prst="rect">
            <a:avLst/>
          </a:prstGeom>
          <a:solidFill>
            <a:srgbClr val="EFF5FB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Should applications be co-located?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222" y="4251960"/>
            <a:ext cx="3246120" cy="548640"/>
          </a:xfrm>
          <a:prstGeom prst="rect">
            <a:avLst/>
          </a:prstGeom>
          <a:solidFill>
            <a:srgbClr val="EFF5FB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Are NICs fair among all applications?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8222" y="4958781"/>
            <a:ext cx="3246120" cy="548640"/>
          </a:xfrm>
          <a:prstGeom prst="rect">
            <a:avLst/>
          </a:prstGeom>
          <a:solidFill>
            <a:srgbClr val="EFF5FB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Can I use jumbo frames?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439732" y="2071279"/>
            <a:ext cx="1604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Design </a:t>
            </a:r>
            <a:endParaRPr lang="en-US" dirty="0" smtClean="0"/>
          </a:p>
          <a:p>
            <a:pPr algn="ctr"/>
            <a:r>
              <a:rPr lang="en-US" dirty="0"/>
              <a:t>Configurations </a:t>
            </a:r>
          </a:p>
        </p:txBody>
      </p:sp>
      <p:sp>
        <p:nvSpPr>
          <p:cNvPr id="22" name="Rectangle 21"/>
          <p:cNvSpPr/>
          <p:nvPr/>
        </p:nvSpPr>
        <p:spPr>
          <a:xfrm rot="16200000">
            <a:off x="-466182" y="4265284"/>
            <a:ext cx="1657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Deployment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Configurations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8222" y="1301234"/>
            <a:ext cx="3246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1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configurations – sending data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371600"/>
            <a:ext cx="11303000" cy="4419603"/>
          </a:xfrm>
        </p:spPr>
        <p:txBody>
          <a:bodyPr/>
          <a:lstStyle/>
          <a:p>
            <a:r>
              <a:rPr lang="en-US" dirty="0"/>
              <a:t>Design configurations </a:t>
            </a:r>
          </a:p>
          <a:p>
            <a:pPr lvl="1"/>
            <a:r>
              <a:rPr lang="en-US" b="1" dirty="0" smtClean="0"/>
              <a:t>How to transmit data?</a:t>
            </a:r>
            <a:endParaRPr lang="en-US" b="1" dirty="0"/>
          </a:p>
          <a:p>
            <a:pPr lvl="1"/>
            <a:r>
              <a:rPr lang="en-US" dirty="0" smtClean="0"/>
              <a:t>How to handle incoming events?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7390909" y="1600200"/>
            <a:ext cx="2820732" cy="997211"/>
            <a:chOff x="7910882" y="4915611"/>
            <a:chExt cx="3604559" cy="997211"/>
          </a:xfrm>
        </p:grpSpPr>
        <p:grpSp>
          <p:nvGrpSpPr>
            <p:cNvPr id="143" name="Group 142"/>
            <p:cNvGrpSpPr/>
            <p:nvPr/>
          </p:nvGrpSpPr>
          <p:grpSpPr>
            <a:xfrm>
              <a:off x="7910883" y="4915611"/>
              <a:ext cx="3598022" cy="338554"/>
              <a:chOff x="5400290" y="4542110"/>
              <a:chExt cx="3975297" cy="338554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>
                <a:off x="5400290" y="4726776"/>
                <a:ext cx="748812" cy="0"/>
              </a:xfrm>
              <a:prstGeom prst="straightConnector1">
                <a:avLst/>
              </a:prstGeom>
              <a:ln w="28575">
                <a:solidFill>
                  <a:srgbClr val="EE454D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6149102" y="4542110"/>
                <a:ext cx="3226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PCIe</a:t>
                </a:r>
                <a:r>
                  <a:rPr lang="en-US" sz="1600" dirty="0" smtClean="0"/>
                  <a:t> PIO </a:t>
                </a:r>
                <a:r>
                  <a:rPr lang="en-US" sz="1600" dirty="0"/>
                  <a:t>operations</a:t>
                </a: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7910882" y="5354715"/>
              <a:ext cx="3604559" cy="338554"/>
              <a:chOff x="5400290" y="4845050"/>
              <a:chExt cx="3982520" cy="338554"/>
            </a:xfrm>
          </p:grpSpPr>
          <p:cxnSp>
            <p:nvCxnSpPr>
              <p:cNvPr id="151" name="Straight Arrow Connector 150"/>
              <p:cNvCxnSpPr/>
              <p:nvPr/>
            </p:nvCxnSpPr>
            <p:spPr>
              <a:xfrm>
                <a:off x="5400290" y="5030784"/>
                <a:ext cx="748812" cy="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2" name="TextBox 151"/>
              <p:cNvSpPr txBox="1"/>
              <p:nvPr/>
            </p:nvSpPr>
            <p:spPr>
              <a:xfrm>
                <a:off x="6156325" y="4845050"/>
                <a:ext cx="3226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RDMA data packets</a:t>
                </a:r>
                <a:endParaRPr lang="en-US" sz="1600" dirty="0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7910882" y="5135163"/>
              <a:ext cx="3595318" cy="338554"/>
              <a:chOff x="5400290" y="5151692"/>
              <a:chExt cx="3972310" cy="338554"/>
            </a:xfrm>
          </p:grpSpPr>
          <p:cxnSp>
            <p:nvCxnSpPr>
              <p:cNvPr id="149" name="Straight Arrow Connector 148"/>
              <p:cNvCxnSpPr/>
              <p:nvPr/>
            </p:nvCxnSpPr>
            <p:spPr>
              <a:xfrm>
                <a:off x="5400290" y="5334792"/>
                <a:ext cx="748812" cy="0"/>
              </a:xfrm>
              <a:prstGeom prst="straightConnector1">
                <a:avLst/>
              </a:prstGeom>
              <a:ln w="28575">
                <a:solidFill>
                  <a:srgbClr val="2E75B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6146114" y="5151692"/>
                <a:ext cx="32264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DMA operations</a:t>
                </a:r>
                <a:endParaRPr lang="en-US" sz="1600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910882" y="5574268"/>
              <a:ext cx="3595318" cy="338554"/>
              <a:chOff x="5400290" y="5454650"/>
              <a:chExt cx="3972310" cy="338554"/>
            </a:xfrm>
          </p:grpSpPr>
          <p:cxnSp>
            <p:nvCxnSpPr>
              <p:cNvPr id="147" name="Straight Arrow Connector 146"/>
              <p:cNvCxnSpPr/>
              <p:nvPr/>
            </p:nvCxnSpPr>
            <p:spPr>
              <a:xfrm>
                <a:off x="5400290" y="5638800"/>
                <a:ext cx="748812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Box 147"/>
              <p:cNvSpPr txBox="1"/>
              <p:nvPr/>
            </p:nvSpPr>
            <p:spPr>
              <a:xfrm>
                <a:off x="6146114" y="5454650"/>
                <a:ext cx="32264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ACKs of data packets</a:t>
                </a:r>
                <a:endParaRPr lang="en-US" sz="1600" dirty="0"/>
              </a:p>
            </p:txBody>
          </p:sp>
        </p:grpSp>
      </p:grpSp>
      <p:cxnSp>
        <p:nvCxnSpPr>
          <p:cNvPr id="6" name="Straight Connector 5"/>
          <p:cNvCxnSpPr/>
          <p:nvPr/>
        </p:nvCxnSpPr>
        <p:spPr>
          <a:xfrm>
            <a:off x="6879904" y="3656710"/>
            <a:ext cx="0" cy="591843"/>
          </a:xfrm>
          <a:prstGeom prst="line">
            <a:avLst/>
          </a:prstGeom>
          <a:ln w="38100">
            <a:solidFill>
              <a:srgbClr val="2ECC7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36188" y="3744578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085982" y="455363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894632" y="3788253"/>
            <a:ext cx="443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One network round trip regardless to the structure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04955" y="4563327"/>
            <a:ext cx="3117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Transfer just a single memory value</a:t>
            </a:r>
            <a:endParaRPr lang="en-US" sz="16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879904" y="4438854"/>
            <a:ext cx="0" cy="5918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667729" y="3523344"/>
            <a:ext cx="3853910" cy="15309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4217870" y="3876327"/>
            <a:ext cx="0" cy="10822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752750" y="3876327"/>
            <a:ext cx="0" cy="10822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600200" y="3523344"/>
            <a:ext cx="59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CPU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133840" y="3523345"/>
            <a:ext cx="603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Mem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781442" y="3523344"/>
            <a:ext cx="840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RNIC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443945" y="3523344"/>
            <a:ext cx="632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Mem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895601" y="3124200"/>
            <a:ext cx="138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5259964" y="3876327"/>
            <a:ext cx="0" cy="10822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014048" y="3523344"/>
            <a:ext cx="54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CPU</a:t>
            </a:r>
            <a:endParaRPr lang="en-US" sz="1400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1905330" y="3876327"/>
            <a:ext cx="0" cy="10822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440209" y="3876327"/>
            <a:ext cx="0" cy="10822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947425" y="3876327"/>
            <a:ext cx="0" cy="10822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643527" y="3522874"/>
            <a:ext cx="603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RNIC</a:t>
            </a:r>
            <a:endParaRPr lang="en-US" sz="14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1905329" y="4059251"/>
            <a:ext cx="3354636" cy="864567"/>
            <a:chOff x="736519" y="4149510"/>
            <a:chExt cx="3083995" cy="553646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1712517" y="4263461"/>
              <a:ext cx="1167289" cy="762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>
              <a:off x="2868511" y="4372833"/>
              <a:ext cx="952003" cy="195434"/>
              <a:chOff x="10313187" y="2335171"/>
              <a:chExt cx="685014" cy="189208"/>
            </a:xfrm>
          </p:grpSpPr>
          <p:cxnSp>
            <p:nvCxnSpPr>
              <p:cNvPr id="131" name="Straight Arrow Connector 130"/>
              <p:cNvCxnSpPr/>
              <p:nvPr/>
            </p:nvCxnSpPr>
            <p:spPr>
              <a:xfrm>
                <a:off x="10313187" y="2335171"/>
                <a:ext cx="685012" cy="76200"/>
              </a:xfrm>
              <a:prstGeom prst="straightConnector1">
                <a:avLst/>
              </a:prstGeom>
              <a:ln w="28575">
                <a:solidFill>
                  <a:srgbClr val="2E75B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>
                <a:off x="10321263" y="2430419"/>
                <a:ext cx="676938" cy="93960"/>
              </a:xfrm>
              <a:prstGeom prst="straightConnector1">
                <a:avLst/>
              </a:prstGeom>
              <a:ln w="28575">
                <a:solidFill>
                  <a:srgbClr val="2E75B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/>
            <p:nvPr/>
          </p:nvCxnSpPr>
          <p:spPr>
            <a:xfrm flipH="1">
              <a:off x="1712517" y="4568261"/>
              <a:ext cx="1149975" cy="2710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>
              <a:off x="736519" y="4645491"/>
              <a:ext cx="975998" cy="57665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748559" y="4149510"/>
              <a:ext cx="967094" cy="80785"/>
            </a:xfrm>
            <a:prstGeom prst="straightConnector1">
              <a:avLst/>
            </a:prstGeom>
            <a:ln w="28575">
              <a:solidFill>
                <a:srgbClr val="EE454D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0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0" y="5725100"/>
            <a:ext cx="12192000" cy="7619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 transfer that needs two </a:t>
            </a:r>
            <a:r>
              <a:rPr lang="en-US" dirty="0"/>
              <a:t>memory access (e.g., hash table)</a:t>
            </a:r>
          </a:p>
        </p:txBody>
      </p:sp>
    </p:spTree>
    <p:extLst>
      <p:ext uri="{BB962C8B-B14F-4D97-AF65-F5344CB8AC3E}">
        <p14:creationId xmlns:p14="http://schemas.microsoft.com/office/powerpoint/2010/main" val="31612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configurations – sending data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371600"/>
            <a:ext cx="11303000" cy="4419603"/>
          </a:xfrm>
        </p:spPr>
        <p:txBody>
          <a:bodyPr/>
          <a:lstStyle/>
          <a:p>
            <a:r>
              <a:rPr lang="en-US" dirty="0"/>
              <a:t>Design configurations </a:t>
            </a:r>
          </a:p>
          <a:p>
            <a:pPr lvl="1"/>
            <a:r>
              <a:rPr lang="en-US" b="1" dirty="0" smtClean="0"/>
              <a:t>How to transmit data?</a:t>
            </a:r>
            <a:endParaRPr lang="en-US" b="1" dirty="0"/>
          </a:p>
          <a:p>
            <a:pPr lvl="1"/>
            <a:r>
              <a:rPr lang="en-US" dirty="0" smtClean="0"/>
              <a:t>How to handle incoming events?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6884175" y="3655355"/>
            <a:ext cx="0" cy="591843"/>
          </a:xfrm>
          <a:prstGeom prst="line">
            <a:avLst/>
          </a:prstGeom>
          <a:ln w="38100">
            <a:solidFill>
              <a:srgbClr val="2ECC7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140459" y="3743223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090253" y="455228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898903" y="3776246"/>
            <a:ext cx="260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Only local CPU is </a:t>
            </a:r>
            <a:r>
              <a:rPr lang="en-US" sz="1600" dirty="0" smtClean="0"/>
              <a:t>involved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6888206" y="4567669"/>
            <a:ext cx="2334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Needs multiple round </a:t>
            </a:r>
            <a:r>
              <a:rPr lang="en-US" sz="1600" dirty="0" smtClean="0"/>
              <a:t>trip</a:t>
            </a:r>
            <a:endParaRPr lang="en-US" sz="16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6884175" y="4437499"/>
            <a:ext cx="0" cy="5918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1600200" y="3124200"/>
            <a:ext cx="3962400" cy="1930081"/>
            <a:chOff x="462026" y="3459821"/>
            <a:chExt cx="3642727" cy="1537068"/>
          </a:xfrm>
        </p:grpSpPr>
        <p:sp>
          <p:nvSpPr>
            <p:cNvPr id="81" name="Rectangle 80"/>
            <p:cNvSpPr/>
            <p:nvPr/>
          </p:nvSpPr>
          <p:spPr>
            <a:xfrm>
              <a:off x="524107" y="3777689"/>
              <a:ext cx="3542990" cy="1219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2868511" y="4058796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360239" y="4058796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462026" y="3777689"/>
              <a:ext cx="550642" cy="245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CPU</a:t>
              </a:r>
              <a:endParaRPr 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52614" y="3777690"/>
              <a:ext cx="555084" cy="245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Mem</a:t>
              </a:r>
              <a:endParaRPr 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467293" y="3777689"/>
              <a:ext cx="772839" cy="245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RNIC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76347" y="3777689"/>
              <a:ext cx="581684" cy="245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Mem</a:t>
              </a:r>
              <a:endParaRPr lang="en-US" sz="1400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736519" y="4149510"/>
              <a:ext cx="3083995" cy="336834"/>
              <a:chOff x="736519" y="4149510"/>
              <a:chExt cx="3083995" cy="553646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>
                <a:off x="1712517" y="4263461"/>
                <a:ext cx="1167289" cy="7620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10" name="Group 109"/>
              <p:cNvGrpSpPr/>
              <p:nvPr/>
            </p:nvGrpSpPr>
            <p:grpSpPr>
              <a:xfrm>
                <a:off x="2868511" y="4372833"/>
                <a:ext cx="952003" cy="195434"/>
                <a:chOff x="10313187" y="2335171"/>
                <a:chExt cx="685014" cy="189208"/>
              </a:xfrm>
            </p:grpSpPr>
            <p:cxnSp>
              <p:nvCxnSpPr>
                <p:cNvPr id="114" name="Straight Arrow Connector 113"/>
                <p:cNvCxnSpPr/>
                <p:nvPr/>
              </p:nvCxnSpPr>
              <p:spPr>
                <a:xfrm>
                  <a:off x="10313187" y="2335171"/>
                  <a:ext cx="685012" cy="76200"/>
                </a:xfrm>
                <a:prstGeom prst="straightConnector1">
                  <a:avLst/>
                </a:prstGeom>
                <a:ln w="28575">
                  <a:solidFill>
                    <a:srgbClr val="2E75B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/>
                <p:cNvCxnSpPr/>
                <p:nvPr/>
              </p:nvCxnSpPr>
              <p:spPr>
                <a:xfrm flipH="1">
                  <a:off x="10321263" y="2430419"/>
                  <a:ext cx="676938" cy="93960"/>
                </a:xfrm>
                <a:prstGeom prst="straightConnector1">
                  <a:avLst/>
                </a:prstGeom>
                <a:ln w="28575">
                  <a:solidFill>
                    <a:srgbClr val="2E75B6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1712517" y="4568261"/>
                <a:ext cx="1149975" cy="27105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H="1">
                <a:off x="736519" y="4645491"/>
                <a:ext cx="975998" cy="57665"/>
              </a:xfrm>
              <a:prstGeom prst="straightConnector1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>
                <a:off x="748559" y="4149510"/>
                <a:ext cx="967094" cy="80785"/>
              </a:xfrm>
              <a:prstGeom prst="straightConnector1">
                <a:avLst/>
              </a:prstGeom>
              <a:ln w="28575">
                <a:solidFill>
                  <a:srgbClr val="EE454D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/>
            <p:cNvSpPr txBox="1"/>
            <p:nvPr/>
          </p:nvSpPr>
          <p:spPr>
            <a:xfrm>
              <a:off x="1652918" y="3459821"/>
              <a:ext cx="1274529" cy="294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READ-2</a:t>
              </a:r>
              <a:endParaRPr lang="en-US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3826533" y="4058796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3600456" y="3777689"/>
              <a:ext cx="504297" cy="245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CPU</a:t>
              </a:r>
              <a:endParaRPr lang="en-US" sz="1400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742539" y="4058796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234266" y="4058796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700561" y="4058796"/>
              <a:ext cx="0" cy="86189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421181" y="3777315"/>
              <a:ext cx="555084" cy="245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RNIC</a:t>
              </a:r>
              <a:endParaRPr lang="en-US" sz="1400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742538" y="4556158"/>
              <a:ext cx="3083995" cy="336834"/>
              <a:chOff x="736519" y="4149510"/>
              <a:chExt cx="3083995" cy="553646"/>
            </a:xfrm>
          </p:grpSpPr>
          <p:cxnSp>
            <p:nvCxnSpPr>
              <p:cNvPr id="102" name="Straight Arrow Connector 101"/>
              <p:cNvCxnSpPr/>
              <p:nvPr/>
            </p:nvCxnSpPr>
            <p:spPr>
              <a:xfrm>
                <a:off x="1712517" y="4263461"/>
                <a:ext cx="1167289" cy="7620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2868511" y="4372833"/>
                <a:ext cx="952003" cy="195434"/>
                <a:chOff x="10313187" y="2335171"/>
                <a:chExt cx="685014" cy="189208"/>
              </a:xfrm>
            </p:grpSpPr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10313187" y="2335171"/>
                  <a:ext cx="685012" cy="76200"/>
                </a:xfrm>
                <a:prstGeom prst="straightConnector1">
                  <a:avLst/>
                </a:prstGeom>
                <a:ln w="28575">
                  <a:solidFill>
                    <a:srgbClr val="2E75B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10321263" y="2430419"/>
                  <a:ext cx="676938" cy="93960"/>
                </a:xfrm>
                <a:prstGeom prst="straightConnector1">
                  <a:avLst/>
                </a:prstGeom>
                <a:ln w="28575">
                  <a:solidFill>
                    <a:srgbClr val="2E75B6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4" name="Straight Arrow Connector 103"/>
              <p:cNvCxnSpPr/>
              <p:nvPr/>
            </p:nvCxnSpPr>
            <p:spPr>
              <a:xfrm flipH="1">
                <a:off x="1712517" y="4568261"/>
                <a:ext cx="1149975" cy="27105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736519" y="4645491"/>
                <a:ext cx="975998" cy="57665"/>
              </a:xfrm>
              <a:prstGeom prst="straightConnector1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748559" y="4149510"/>
                <a:ext cx="967094" cy="80785"/>
              </a:xfrm>
              <a:prstGeom prst="straightConnector1">
                <a:avLst/>
              </a:prstGeom>
              <a:ln w="28575">
                <a:solidFill>
                  <a:srgbClr val="EE454D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1904999" y="4022716"/>
              <a:ext cx="908537" cy="245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 B address</a:t>
              </a:r>
              <a:endParaRPr 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57400" y="4458796"/>
              <a:ext cx="453470" cy="245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</a:t>
              </a:r>
              <a:endParaRPr lang="en-US" sz="14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390909" y="1600200"/>
            <a:ext cx="2820732" cy="997211"/>
            <a:chOff x="7910882" y="4915611"/>
            <a:chExt cx="3604559" cy="997211"/>
          </a:xfrm>
        </p:grpSpPr>
        <p:grpSp>
          <p:nvGrpSpPr>
            <p:cNvPr id="117" name="Group 116"/>
            <p:cNvGrpSpPr/>
            <p:nvPr/>
          </p:nvGrpSpPr>
          <p:grpSpPr>
            <a:xfrm>
              <a:off x="7910883" y="4915611"/>
              <a:ext cx="3598022" cy="338554"/>
              <a:chOff x="5400290" y="4542110"/>
              <a:chExt cx="3975297" cy="338554"/>
            </a:xfrm>
          </p:grpSpPr>
          <p:cxnSp>
            <p:nvCxnSpPr>
              <p:cNvPr id="127" name="Straight Arrow Connector 126"/>
              <p:cNvCxnSpPr/>
              <p:nvPr/>
            </p:nvCxnSpPr>
            <p:spPr>
              <a:xfrm>
                <a:off x="5400290" y="4726776"/>
                <a:ext cx="748812" cy="0"/>
              </a:xfrm>
              <a:prstGeom prst="straightConnector1">
                <a:avLst/>
              </a:prstGeom>
              <a:ln w="28575">
                <a:solidFill>
                  <a:srgbClr val="EE454D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6149102" y="4542110"/>
                <a:ext cx="3226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PCIe</a:t>
                </a:r>
                <a:r>
                  <a:rPr lang="en-US" sz="1600" dirty="0" smtClean="0"/>
                  <a:t> PIO </a:t>
                </a:r>
                <a:r>
                  <a:rPr lang="en-US" sz="1600" dirty="0"/>
                  <a:t>operations</a:t>
                </a: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910882" y="5354715"/>
              <a:ext cx="3604559" cy="338554"/>
              <a:chOff x="5400290" y="4845050"/>
              <a:chExt cx="3982520" cy="338554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>
                <a:off x="5400290" y="5030784"/>
                <a:ext cx="748812" cy="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6156325" y="4845050"/>
                <a:ext cx="3226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RDMA data packets</a:t>
                </a:r>
                <a:endParaRPr lang="en-US" sz="1600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7910882" y="5135163"/>
              <a:ext cx="3595318" cy="338554"/>
              <a:chOff x="5400290" y="5151692"/>
              <a:chExt cx="3972310" cy="338554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>
                <a:off x="5400290" y="5334792"/>
                <a:ext cx="748812" cy="0"/>
              </a:xfrm>
              <a:prstGeom prst="straightConnector1">
                <a:avLst/>
              </a:prstGeom>
              <a:ln w="28575">
                <a:solidFill>
                  <a:srgbClr val="2E75B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6146114" y="5151692"/>
                <a:ext cx="32264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DMA operations</a:t>
                </a:r>
                <a:endParaRPr lang="en-US" sz="1600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7910882" y="5574268"/>
              <a:ext cx="3595318" cy="338554"/>
              <a:chOff x="5400290" y="5454650"/>
              <a:chExt cx="3972310" cy="338554"/>
            </a:xfrm>
          </p:grpSpPr>
          <p:cxnSp>
            <p:nvCxnSpPr>
              <p:cNvPr id="121" name="Straight Arrow Connector 120"/>
              <p:cNvCxnSpPr/>
              <p:nvPr/>
            </p:nvCxnSpPr>
            <p:spPr>
              <a:xfrm>
                <a:off x="5400290" y="5638800"/>
                <a:ext cx="748812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/>
              <p:cNvSpPr txBox="1"/>
              <p:nvPr/>
            </p:nvSpPr>
            <p:spPr>
              <a:xfrm>
                <a:off x="6146114" y="5454650"/>
                <a:ext cx="32264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ACKs of data packets</a:t>
                </a:r>
                <a:endParaRPr lang="en-US" sz="1600" dirty="0"/>
              </a:p>
            </p:txBody>
          </p:sp>
        </p:grpSp>
      </p:grpSp>
      <p:sp>
        <p:nvSpPr>
          <p:cNvPr id="17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0" y="5725100"/>
            <a:ext cx="12192000" cy="7619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if network is congested?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configurations – sending data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371600"/>
            <a:ext cx="11303000" cy="4419603"/>
          </a:xfrm>
        </p:spPr>
        <p:txBody>
          <a:bodyPr/>
          <a:lstStyle/>
          <a:p>
            <a:r>
              <a:rPr lang="en-US" dirty="0"/>
              <a:t>Design configurations </a:t>
            </a:r>
          </a:p>
          <a:p>
            <a:pPr lvl="1"/>
            <a:r>
              <a:rPr lang="en-US" b="1" dirty="0" smtClean="0"/>
              <a:t>How to transmit data?</a:t>
            </a:r>
            <a:endParaRPr lang="en-US" b="1" dirty="0"/>
          </a:p>
          <a:p>
            <a:pPr lvl="1"/>
            <a:r>
              <a:rPr lang="en-US" dirty="0" smtClean="0"/>
              <a:t>How to handle incoming events?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2971800" y="3302489"/>
            <a:ext cx="2892425" cy="1563130"/>
            <a:chOff x="460374" y="2323070"/>
            <a:chExt cx="2892425" cy="1563130"/>
          </a:xfrm>
        </p:grpSpPr>
        <p:sp>
          <p:nvSpPr>
            <p:cNvPr id="89" name="Rectangle 88"/>
            <p:cNvSpPr/>
            <p:nvPr/>
          </p:nvSpPr>
          <p:spPr>
            <a:xfrm>
              <a:off x="460374" y="2667000"/>
              <a:ext cx="2892425" cy="1219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739776" y="2948107"/>
              <a:ext cx="2200798" cy="861893"/>
              <a:chOff x="655185" y="2871907"/>
              <a:chExt cx="1639327" cy="1828800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655185" y="2871907"/>
                <a:ext cx="0" cy="18288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035727" y="2871907"/>
                <a:ext cx="0" cy="18288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919185" y="2871907"/>
                <a:ext cx="0" cy="18288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2294512" y="2871907"/>
                <a:ext cx="0" cy="18288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460374" y="2667000"/>
              <a:ext cx="2851965" cy="584775"/>
              <a:chOff x="355696" y="2590800"/>
              <a:chExt cx="2226899" cy="584775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55696" y="2590800"/>
                <a:ext cx="500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CPU</a:t>
                </a:r>
                <a:endParaRPr lang="en-US" sz="16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19608" y="2590800"/>
                <a:ext cx="5768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RNIC</a:t>
                </a:r>
                <a:endParaRPr lang="en-US" sz="16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642800" y="2590800"/>
                <a:ext cx="5006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RNIC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005745" y="2590800"/>
                <a:ext cx="5768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CPU</a:t>
                </a:r>
                <a:endParaRPr lang="en-US" sz="1600" dirty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39776" y="3048000"/>
              <a:ext cx="2200798" cy="666750"/>
              <a:chOff x="655185" y="2971800"/>
              <a:chExt cx="1639327" cy="666750"/>
            </a:xfrm>
          </p:grpSpPr>
          <p:cxnSp>
            <p:nvCxnSpPr>
              <p:cNvPr id="94" name="Straight Arrow Connector 93"/>
              <p:cNvCxnSpPr/>
              <p:nvPr/>
            </p:nvCxnSpPr>
            <p:spPr>
              <a:xfrm flipH="1">
                <a:off x="655185" y="3048000"/>
                <a:ext cx="380542" cy="76200"/>
              </a:xfrm>
              <a:prstGeom prst="straightConnector1">
                <a:avLst/>
              </a:prstGeom>
              <a:ln w="28575">
                <a:solidFill>
                  <a:srgbClr val="2E75B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655185" y="3124200"/>
                <a:ext cx="380542" cy="76200"/>
              </a:xfrm>
              <a:prstGeom prst="straightConnector1">
                <a:avLst/>
              </a:prstGeom>
              <a:ln w="28575">
                <a:solidFill>
                  <a:srgbClr val="2E75B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1035727" y="3200400"/>
                <a:ext cx="883458" cy="7620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1919185" y="3329107"/>
                <a:ext cx="375327" cy="23693"/>
              </a:xfrm>
              <a:prstGeom prst="straightConnector1">
                <a:avLst/>
              </a:prstGeom>
              <a:ln w="28575">
                <a:solidFill>
                  <a:srgbClr val="2E75B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H="1">
                <a:off x="1035727" y="3352800"/>
                <a:ext cx="883458" cy="15240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655185" y="3562350"/>
                <a:ext cx="380542" cy="762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655185" y="2971800"/>
                <a:ext cx="380542" cy="76200"/>
              </a:xfrm>
              <a:prstGeom prst="straightConnector1">
                <a:avLst/>
              </a:prstGeom>
              <a:ln w="28575">
                <a:solidFill>
                  <a:srgbClr val="EE454D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384196" y="2323070"/>
              <a:ext cx="916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WRITE</a:t>
              </a:r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531864" y="3302489"/>
            <a:ext cx="2892425" cy="1563130"/>
            <a:chOff x="7811689" y="2323070"/>
            <a:chExt cx="2892425" cy="1563130"/>
          </a:xfrm>
        </p:grpSpPr>
        <p:sp>
          <p:nvSpPr>
            <p:cNvPr id="113" name="Rectangle 112"/>
            <p:cNvSpPr/>
            <p:nvPr/>
          </p:nvSpPr>
          <p:spPr>
            <a:xfrm>
              <a:off x="7811689" y="2667000"/>
              <a:ext cx="2892425" cy="1219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8091091" y="2948107"/>
              <a:ext cx="2200798" cy="861893"/>
              <a:chOff x="655185" y="2871907"/>
              <a:chExt cx="1639327" cy="1828800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655185" y="2871907"/>
                <a:ext cx="0" cy="18288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035727" y="2871907"/>
                <a:ext cx="0" cy="18288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1919185" y="2871907"/>
                <a:ext cx="0" cy="18288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294512" y="2871907"/>
                <a:ext cx="0" cy="18288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7811689" y="2667000"/>
              <a:ext cx="2854325" cy="584775"/>
              <a:chOff x="355696" y="2590800"/>
              <a:chExt cx="2228742" cy="584775"/>
            </a:xfrm>
          </p:grpSpPr>
          <p:sp>
            <p:nvSpPr>
              <p:cNvPr id="125" name="TextBox 124"/>
              <p:cNvSpPr txBox="1"/>
              <p:nvPr/>
            </p:nvSpPr>
            <p:spPr>
              <a:xfrm>
                <a:off x="355696" y="2590800"/>
                <a:ext cx="500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CPU</a:t>
                </a:r>
                <a:endParaRPr lang="en-US" sz="160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719608" y="2590800"/>
                <a:ext cx="5768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RNIC</a:t>
                </a:r>
                <a:endParaRPr lang="en-US" sz="16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651100" y="2590800"/>
                <a:ext cx="5006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RNIC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2007588" y="2590800"/>
                <a:ext cx="5768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CPU</a:t>
                </a:r>
                <a:endParaRPr lang="en-US" sz="1600" dirty="0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H="1">
              <a:off x="8091091" y="3124200"/>
              <a:ext cx="510878" cy="76200"/>
            </a:xfrm>
            <a:prstGeom prst="straightConnector1">
              <a:avLst/>
            </a:prstGeom>
            <a:ln w="28575">
              <a:solidFill>
                <a:srgbClr val="2E75B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8091091" y="3200400"/>
              <a:ext cx="510878" cy="76200"/>
            </a:xfrm>
            <a:prstGeom prst="straightConnector1">
              <a:avLst/>
            </a:prstGeom>
            <a:ln w="28575">
              <a:solidFill>
                <a:srgbClr val="2E75B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8601969" y="3276600"/>
              <a:ext cx="1186043" cy="762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9788012" y="3424358"/>
              <a:ext cx="503877" cy="2369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8601969" y="3455191"/>
              <a:ext cx="1186043" cy="1524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8091091" y="3638550"/>
              <a:ext cx="510878" cy="7620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8091091" y="3048000"/>
              <a:ext cx="510878" cy="76200"/>
            </a:xfrm>
            <a:prstGeom prst="straightConnector1">
              <a:avLst/>
            </a:prstGeom>
            <a:ln w="28575">
              <a:solidFill>
                <a:srgbClr val="EE454D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8420100" y="2323070"/>
              <a:ext cx="1578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Send /Receive</a:t>
              </a:r>
              <a:endParaRPr lang="en-US" dirty="0"/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>
              <a:off x="9789954" y="3362324"/>
              <a:ext cx="503877" cy="23693"/>
            </a:xfrm>
            <a:prstGeom prst="straightConnector1">
              <a:avLst/>
            </a:prstGeom>
            <a:ln w="28575">
              <a:solidFill>
                <a:srgbClr val="2E75B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0" y="5725100"/>
            <a:ext cx="12192000" cy="7619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Combine WRITE/SEND or SEND/SEND</a:t>
            </a:r>
            <a:endParaRPr lang="en-US" dirty="0"/>
          </a:p>
        </p:txBody>
      </p:sp>
      <p:grpSp>
        <p:nvGrpSpPr>
          <p:cNvPr id="156" name="Group 155"/>
          <p:cNvGrpSpPr/>
          <p:nvPr/>
        </p:nvGrpSpPr>
        <p:grpSpPr>
          <a:xfrm>
            <a:off x="7390909" y="1600200"/>
            <a:ext cx="2820732" cy="997211"/>
            <a:chOff x="7910882" y="4915611"/>
            <a:chExt cx="3604559" cy="997211"/>
          </a:xfrm>
        </p:grpSpPr>
        <p:grpSp>
          <p:nvGrpSpPr>
            <p:cNvPr id="157" name="Group 156"/>
            <p:cNvGrpSpPr/>
            <p:nvPr/>
          </p:nvGrpSpPr>
          <p:grpSpPr>
            <a:xfrm>
              <a:off x="7910883" y="4915611"/>
              <a:ext cx="3598022" cy="338554"/>
              <a:chOff x="5400290" y="4542110"/>
              <a:chExt cx="3975297" cy="338554"/>
            </a:xfrm>
          </p:grpSpPr>
          <p:cxnSp>
            <p:nvCxnSpPr>
              <p:cNvPr id="167" name="Straight Arrow Connector 166"/>
              <p:cNvCxnSpPr/>
              <p:nvPr/>
            </p:nvCxnSpPr>
            <p:spPr>
              <a:xfrm>
                <a:off x="5400290" y="4726776"/>
                <a:ext cx="748812" cy="0"/>
              </a:xfrm>
              <a:prstGeom prst="straightConnector1">
                <a:avLst/>
              </a:prstGeom>
              <a:ln w="28575">
                <a:solidFill>
                  <a:srgbClr val="EE454D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8" name="TextBox 167"/>
              <p:cNvSpPr txBox="1"/>
              <p:nvPr/>
            </p:nvSpPr>
            <p:spPr>
              <a:xfrm>
                <a:off x="6149102" y="4542110"/>
                <a:ext cx="3226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PCIe</a:t>
                </a:r>
                <a:r>
                  <a:rPr lang="en-US" sz="1600" dirty="0" smtClean="0"/>
                  <a:t> PIO </a:t>
                </a:r>
                <a:r>
                  <a:rPr lang="en-US" sz="1600" dirty="0"/>
                  <a:t>operations</a:t>
                </a: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7910882" y="5354715"/>
              <a:ext cx="3604559" cy="338554"/>
              <a:chOff x="5400290" y="4845050"/>
              <a:chExt cx="3982520" cy="338554"/>
            </a:xfrm>
          </p:grpSpPr>
          <p:cxnSp>
            <p:nvCxnSpPr>
              <p:cNvPr id="165" name="Straight Arrow Connector 164"/>
              <p:cNvCxnSpPr/>
              <p:nvPr/>
            </p:nvCxnSpPr>
            <p:spPr>
              <a:xfrm>
                <a:off x="5400290" y="5030784"/>
                <a:ext cx="748812" cy="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6156325" y="4845050"/>
                <a:ext cx="3226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RDMA data packets</a:t>
                </a:r>
                <a:endParaRPr lang="en-US" sz="1600" dirty="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7910882" y="5135163"/>
              <a:ext cx="3595318" cy="338554"/>
              <a:chOff x="5400290" y="5151692"/>
              <a:chExt cx="3972310" cy="338554"/>
            </a:xfrm>
          </p:grpSpPr>
          <p:cxnSp>
            <p:nvCxnSpPr>
              <p:cNvPr id="163" name="Straight Arrow Connector 162"/>
              <p:cNvCxnSpPr/>
              <p:nvPr/>
            </p:nvCxnSpPr>
            <p:spPr>
              <a:xfrm>
                <a:off x="5400290" y="5334792"/>
                <a:ext cx="748812" cy="0"/>
              </a:xfrm>
              <a:prstGeom prst="straightConnector1">
                <a:avLst/>
              </a:prstGeom>
              <a:ln w="28575">
                <a:solidFill>
                  <a:srgbClr val="2E75B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>
                <a:off x="6146114" y="5151692"/>
                <a:ext cx="32264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DMA operations</a:t>
                </a:r>
                <a:endParaRPr lang="en-US" sz="1600" dirty="0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7910882" y="5574268"/>
              <a:ext cx="3595318" cy="338554"/>
              <a:chOff x="5400290" y="5454650"/>
              <a:chExt cx="3972310" cy="338554"/>
            </a:xfrm>
          </p:grpSpPr>
          <p:cxnSp>
            <p:nvCxnSpPr>
              <p:cNvPr id="161" name="Straight Arrow Connector 160"/>
              <p:cNvCxnSpPr/>
              <p:nvPr/>
            </p:nvCxnSpPr>
            <p:spPr>
              <a:xfrm>
                <a:off x="5400290" y="5638800"/>
                <a:ext cx="748812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Box 161"/>
              <p:cNvSpPr txBox="1"/>
              <p:nvPr/>
            </p:nvSpPr>
            <p:spPr>
              <a:xfrm>
                <a:off x="6146114" y="5454650"/>
                <a:ext cx="32264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ACKs of data packets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986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configurations </a:t>
            </a:r>
            <a:r>
              <a:rPr lang="en-US" dirty="0" smtClean="0"/>
              <a:t>– sending data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configurations </a:t>
            </a:r>
          </a:p>
          <a:p>
            <a:pPr lvl="1"/>
            <a:r>
              <a:rPr lang="en-US" b="1" dirty="0"/>
              <a:t>How to transmit data?</a:t>
            </a:r>
          </a:p>
          <a:p>
            <a:pPr lvl="1"/>
            <a:r>
              <a:rPr lang="en-US" dirty="0"/>
              <a:t>How to handle incoming events?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BF32-2C11-4173-9832-E24DA40AA874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6886220" y="3810000"/>
            <a:ext cx="0" cy="591843"/>
          </a:xfrm>
          <a:prstGeom prst="line">
            <a:avLst/>
          </a:prstGeom>
          <a:ln w="38100">
            <a:solidFill>
              <a:srgbClr val="2ECC7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42504" y="3897868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92298" y="470692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900948" y="3942002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Only one </a:t>
            </a:r>
            <a:r>
              <a:rPr lang="en-US" sz="1600" dirty="0" smtClean="0"/>
              <a:t>network transfer </a:t>
            </a:r>
            <a:r>
              <a:rPr lang="en-US" sz="1600" dirty="0"/>
              <a:t>is required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890251" y="4722314"/>
            <a:ext cx="3486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Both local and remote CPU are involved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6886220" y="4592144"/>
            <a:ext cx="0" cy="5918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667730" y="3276600"/>
            <a:ext cx="3853910" cy="2011732"/>
            <a:chOff x="2819400" y="2732010"/>
            <a:chExt cx="2892425" cy="1642275"/>
          </a:xfrm>
        </p:grpSpPr>
        <p:grpSp>
          <p:nvGrpSpPr>
            <p:cNvPr id="62" name="Group 61"/>
            <p:cNvGrpSpPr/>
            <p:nvPr/>
          </p:nvGrpSpPr>
          <p:grpSpPr>
            <a:xfrm>
              <a:off x="2819400" y="3155085"/>
              <a:ext cx="2892425" cy="1219200"/>
              <a:chOff x="460374" y="2667000"/>
              <a:chExt cx="2892425" cy="12192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60374" y="2667000"/>
                <a:ext cx="2892425" cy="12192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739776" y="2948107"/>
                <a:ext cx="2200798" cy="861893"/>
                <a:chOff x="655185" y="2871907"/>
                <a:chExt cx="1639327" cy="1828800"/>
              </a:xfrm>
            </p:grpSpPr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655185" y="2871907"/>
                  <a:ext cx="0" cy="18288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1035727" y="2871907"/>
                  <a:ext cx="0" cy="18288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1919185" y="2871907"/>
                  <a:ext cx="0" cy="18288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294512" y="2871907"/>
                  <a:ext cx="0" cy="18288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/>
              <p:cNvGrpSpPr/>
              <p:nvPr/>
            </p:nvGrpSpPr>
            <p:grpSpPr>
              <a:xfrm>
                <a:off x="460374" y="2667000"/>
                <a:ext cx="2861945" cy="584775"/>
                <a:chOff x="355696" y="2590800"/>
                <a:chExt cx="2234692" cy="584775"/>
              </a:xfrm>
            </p:grpSpPr>
            <p:sp>
              <p:nvSpPr>
                <p:cNvPr id="116" name="TextBox 115"/>
                <p:cNvSpPr txBox="1"/>
                <p:nvPr/>
              </p:nvSpPr>
              <p:spPr>
                <a:xfrm>
                  <a:off x="355696" y="2590800"/>
                  <a:ext cx="50065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CPU</a:t>
                  </a:r>
                  <a:endParaRPr lang="en-US" sz="16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719608" y="2590800"/>
                  <a:ext cx="57685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RNIC</a:t>
                  </a:r>
                  <a:endParaRPr lang="en-US" sz="16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1657050" y="2590800"/>
                  <a:ext cx="5006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RNIC</a:t>
                  </a: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2013538" y="2590800"/>
                  <a:ext cx="5768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CPU</a:t>
                  </a:r>
                  <a:endParaRPr lang="en-US" sz="1600" dirty="0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739776" y="3048000"/>
                <a:ext cx="2200798" cy="697230"/>
                <a:chOff x="655185" y="2971800"/>
                <a:chExt cx="1639327" cy="697230"/>
              </a:xfrm>
            </p:grpSpPr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655185" y="3048000"/>
                  <a:ext cx="380542" cy="76200"/>
                </a:xfrm>
                <a:prstGeom prst="straightConnector1">
                  <a:avLst/>
                </a:prstGeom>
                <a:ln w="28575">
                  <a:solidFill>
                    <a:srgbClr val="2E75B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>
                  <a:off x="655185" y="3124200"/>
                  <a:ext cx="380542" cy="76200"/>
                </a:xfrm>
                <a:prstGeom prst="straightConnector1">
                  <a:avLst/>
                </a:prstGeom>
                <a:ln w="28575">
                  <a:solidFill>
                    <a:srgbClr val="2E75B6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/>
                <p:nvPr/>
              </p:nvCxnSpPr>
              <p:spPr>
                <a:xfrm>
                  <a:off x="1035727" y="3200400"/>
                  <a:ext cx="883458" cy="76200"/>
                </a:xfrm>
                <a:prstGeom prst="straightConnector1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1919185" y="3313867"/>
                  <a:ext cx="375327" cy="23693"/>
                </a:xfrm>
                <a:prstGeom prst="straightConnector1">
                  <a:avLst/>
                </a:prstGeom>
                <a:ln w="28575">
                  <a:solidFill>
                    <a:srgbClr val="2E75B6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 flipH="1">
                  <a:off x="1035727" y="3421380"/>
                  <a:ext cx="883458" cy="152400"/>
                </a:xfrm>
                <a:prstGeom prst="straightConnector1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 flipH="1">
                  <a:off x="655185" y="3592830"/>
                  <a:ext cx="380542" cy="76200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655185" y="2971800"/>
                  <a:ext cx="380542" cy="76200"/>
                </a:xfrm>
                <a:prstGeom prst="straightConnector1">
                  <a:avLst/>
                </a:prstGeom>
                <a:ln w="28575">
                  <a:solidFill>
                    <a:srgbClr val="EE454D"/>
                  </a:solidFill>
                  <a:prstDash val="sysDot"/>
                  <a:headEnd type="none" w="med" len="med"/>
                  <a:tailEnd type="arrow" w="med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TextBox 107"/>
              <p:cNvSpPr txBox="1"/>
              <p:nvPr/>
            </p:nvSpPr>
            <p:spPr>
              <a:xfrm>
                <a:off x="1338757" y="2996712"/>
                <a:ext cx="9166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UC/WRITE</a:t>
                </a:r>
                <a:endParaRPr lang="en-US" sz="1400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3697783" y="4065784"/>
              <a:ext cx="916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UD/SEND</a:t>
              </a:r>
              <a:endParaRPr lang="en-US" sz="1400" dirty="0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H="1">
              <a:off x="4795723" y="3939398"/>
              <a:ext cx="503877" cy="23693"/>
            </a:xfrm>
            <a:prstGeom prst="straightConnector1">
              <a:avLst/>
            </a:prstGeom>
            <a:ln w="28575">
              <a:solidFill>
                <a:srgbClr val="2E75B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3389516" y="2732010"/>
              <a:ext cx="183967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Compound READ </a:t>
              </a:r>
              <a:endParaRPr lang="en-US" dirty="0" smtClean="0"/>
            </a:p>
            <a:p>
              <a:pPr algn="ctr"/>
              <a:r>
                <a:rPr lang="en-US" sz="1400" dirty="0" smtClean="0"/>
                <a:t>[</a:t>
              </a:r>
              <a:r>
                <a:rPr lang="en-US" sz="1400" dirty="0" err="1"/>
                <a:t>Kalia</a:t>
              </a:r>
              <a:r>
                <a:rPr lang="en-US" sz="1400" dirty="0"/>
                <a:t>, SIGCOMM 14']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390909" y="1600200"/>
            <a:ext cx="2820732" cy="997211"/>
            <a:chOff x="7910882" y="4915611"/>
            <a:chExt cx="3604559" cy="997211"/>
          </a:xfrm>
        </p:grpSpPr>
        <p:grpSp>
          <p:nvGrpSpPr>
            <p:cNvPr id="125" name="Group 124"/>
            <p:cNvGrpSpPr/>
            <p:nvPr/>
          </p:nvGrpSpPr>
          <p:grpSpPr>
            <a:xfrm>
              <a:off x="7910883" y="4915611"/>
              <a:ext cx="3598022" cy="338554"/>
              <a:chOff x="5400290" y="4542110"/>
              <a:chExt cx="3975297" cy="338554"/>
            </a:xfrm>
          </p:grpSpPr>
          <p:cxnSp>
            <p:nvCxnSpPr>
              <p:cNvPr id="135" name="Straight Arrow Connector 134"/>
              <p:cNvCxnSpPr/>
              <p:nvPr/>
            </p:nvCxnSpPr>
            <p:spPr>
              <a:xfrm>
                <a:off x="5400290" y="4726776"/>
                <a:ext cx="748812" cy="0"/>
              </a:xfrm>
              <a:prstGeom prst="straightConnector1">
                <a:avLst/>
              </a:prstGeom>
              <a:ln w="28575">
                <a:solidFill>
                  <a:srgbClr val="EE454D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6149102" y="4542110"/>
                <a:ext cx="3226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PCIe</a:t>
                </a:r>
                <a:r>
                  <a:rPr lang="en-US" sz="1600" dirty="0" smtClean="0"/>
                  <a:t> PIO </a:t>
                </a:r>
                <a:r>
                  <a:rPr lang="en-US" sz="1600" dirty="0"/>
                  <a:t>operations</a:t>
                </a: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7910882" y="5354715"/>
              <a:ext cx="3604559" cy="338554"/>
              <a:chOff x="5400290" y="4845050"/>
              <a:chExt cx="3982520" cy="338554"/>
            </a:xfrm>
          </p:grpSpPr>
          <p:cxnSp>
            <p:nvCxnSpPr>
              <p:cNvPr id="133" name="Straight Arrow Connector 132"/>
              <p:cNvCxnSpPr/>
              <p:nvPr/>
            </p:nvCxnSpPr>
            <p:spPr>
              <a:xfrm>
                <a:off x="5400290" y="5030784"/>
                <a:ext cx="748812" cy="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6156325" y="4845050"/>
                <a:ext cx="32264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RDMA data packets</a:t>
                </a:r>
                <a:endParaRPr lang="en-US" sz="1600" dirty="0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7910882" y="5135163"/>
              <a:ext cx="3595318" cy="338554"/>
              <a:chOff x="5400290" y="5151692"/>
              <a:chExt cx="3972310" cy="338554"/>
            </a:xfrm>
          </p:grpSpPr>
          <p:cxnSp>
            <p:nvCxnSpPr>
              <p:cNvPr id="131" name="Straight Arrow Connector 130"/>
              <p:cNvCxnSpPr/>
              <p:nvPr/>
            </p:nvCxnSpPr>
            <p:spPr>
              <a:xfrm>
                <a:off x="5400290" y="5334792"/>
                <a:ext cx="748812" cy="0"/>
              </a:xfrm>
              <a:prstGeom prst="straightConnector1">
                <a:avLst/>
              </a:prstGeom>
              <a:ln w="28575">
                <a:solidFill>
                  <a:srgbClr val="2E75B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6146114" y="5151692"/>
                <a:ext cx="32264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DMA operations</a:t>
                </a:r>
                <a:endParaRPr lang="en-US" sz="1600" dirty="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7910882" y="5574268"/>
              <a:ext cx="3595318" cy="338554"/>
              <a:chOff x="5400290" y="5454650"/>
              <a:chExt cx="3972310" cy="338554"/>
            </a:xfrm>
          </p:grpSpPr>
          <p:cxnSp>
            <p:nvCxnSpPr>
              <p:cNvPr id="129" name="Straight Arrow Connector 128"/>
              <p:cNvCxnSpPr/>
              <p:nvPr/>
            </p:nvCxnSpPr>
            <p:spPr>
              <a:xfrm>
                <a:off x="5400290" y="5638800"/>
                <a:ext cx="748812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>
                <a:off x="6146114" y="5454650"/>
                <a:ext cx="32264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ACKs of data packets</a:t>
                </a:r>
                <a:endParaRPr lang="en-US" sz="1600" dirty="0"/>
              </a:p>
            </p:txBody>
          </p:sp>
        </p:grpSp>
      </p:grpSp>
      <p:sp>
        <p:nvSpPr>
          <p:cNvPr id="51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0" y="5725100"/>
            <a:ext cx="12192000" cy="7619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if remote CPU is busy?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46089</TotalTime>
  <Words>1441</Words>
  <Application>Microsoft Office PowerPoint</Application>
  <PresentationFormat>Widescreen</PresentationFormat>
  <Paragraphs>464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Book Antiqua</vt:lpstr>
      <vt:lpstr>Calibri</vt:lpstr>
      <vt:lpstr>Calibri Light</vt:lpstr>
      <vt:lpstr>Cambria Math</vt:lpstr>
      <vt:lpstr>NimbusRomNo9L-Regu</vt:lpstr>
      <vt:lpstr>Wingdings</vt:lpstr>
      <vt:lpstr>Custom Design</vt:lpstr>
      <vt:lpstr>1_Custom Design</vt:lpstr>
      <vt:lpstr>On the Impact of Cluster Configuration  on RoCE Application Design</vt:lpstr>
      <vt:lpstr>Designing and deploying high performance applications</vt:lpstr>
      <vt:lpstr>RDMA overview</vt:lpstr>
      <vt:lpstr>Key question </vt:lpstr>
      <vt:lpstr>Configurations</vt:lpstr>
      <vt:lpstr>Design configurations – sending data options</vt:lpstr>
      <vt:lpstr>Design configurations – sending data options</vt:lpstr>
      <vt:lpstr>Design configurations – sending data options</vt:lpstr>
      <vt:lpstr>Design configurations – sending data options</vt:lpstr>
      <vt:lpstr>Design configurations – Interrupt vs polling</vt:lpstr>
      <vt:lpstr>Design configurations – Interrupt vs polling</vt:lpstr>
      <vt:lpstr>Configurations</vt:lpstr>
      <vt:lpstr>Deployment configurations </vt:lpstr>
      <vt:lpstr>Choosing the best configuration</vt:lpstr>
      <vt:lpstr>Measurement goals </vt:lpstr>
      <vt:lpstr>Methodology</vt:lpstr>
      <vt:lpstr>Methodology </vt:lpstr>
      <vt:lpstr>What to measure?</vt:lpstr>
      <vt:lpstr>Which is the best verb?</vt:lpstr>
      <vt:lpstr>One side vs two side</vt:lpstr>
      <vt:lpstr>Effect of RDMA verbs on throughput</vt:lpstr>
      <vt:lpstr>Effect of RDMA READs on throughput</vt:lpstr>
      <vt:lpstr>Application needs two memory access</vt:lpstr>
      <vt:lpstr>Should I use jumbo frames?</vt:lpstr>
      <vt:lpstr>Effect of CPU contention on performance </vt:lpstr>
      <vt:lpstr>RNIC fairness among short and long messages</vt:lpstr>
      <vt:lpstr>Observations</vt:lpstr>
      <vt:lpstr>Observations</vt:lpstr>
      <vt:lpstr>high-level library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Balajee Vamanan</dc:creator>
  <cp:lastModifiedBy>mojtaba</cp:lastModifiedBy>
  <cp:revision>2697</cp:revision>
  <dcterms:created xsi:type="dcterms:W3CDTF">2013-04-15T19:57:38Z</dcterms:created>
  <dcterms:modified xsi:type="dcterms:W3CDTF">2019-08-17T17:02:45Z</dcterms:modified>
</cp:coreProperties>
</file>