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0"/>
  </p:notesMasterIdLst>
  <p:handoutMasterIdLst>
    <p:handoutMasterId r:id="rId31"/>
  </p:handoutMasterIdLst>
  <p:sldIdLst>
    <p:sldId id="715" r:id="rId2"/>
    <p:sldId id="717" r:id="rId3"/>
    <p:sldId id="766" r:id="rId4"/>
    <p:sldId id="755" r:id="rId5"/>
    <p:sldId id="757" r:id="rId6"/>
    <p:sldId id="758" r:id="rId7"/>
    <p:sldId id="761" r:id="rId8"/>
    <p:sldId id="767" r:id="rId9"/>
    <p:sldId id="756" r:id="rId10"/>
    <p:sldId id="750" r:id="rId11"/>
    <p:sldId id="759" r:id="rId12"/>
    <p:sldId id="721" r:id="rId13"/>
    <p:sldId id="769" r:id="rId14"/>
    <p:sldId id="752" r:id="rId15"/>
    <p:sldId id="724" r:id="rId16"/>
    <p:sldId id="725" r:id="rId17"/>
    <p:sldId id="764" r:id="rId18"/>
    <p:sldId id="768" r:id="rId19"/>
    <p:sldId id="726" r:id="rId20"/>
    <p:sldId id="771" r:id="rId21"/>
    <p:sldId id="728" r:id="rId22"/>
    <p:sldId id="760" r:id="rId23"/>
    <p:sldId id="754" r:id="rId24"/>
    <p:sldId id="729" r:id="rId25"/>
    <p:sldId id="731" r:id="rId26"/>
    <p:sldId id="772" r:id="rId27"/>
    <p:sldId id="734" r:id="rId28"/>
    <p:sldId id="73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41"/>
    <a:srgbClr val="EE454D"/>
    <a:srgbClr val="F2F2F2"/>
    <a:srgbClr val="F0A6A6"/>
    <a:srgbClr val="F4C2C2"/>
    <a:srgbClr val="DAE3F3"/>
    <a:srgbClr val="BF9000"/>
    <a:srgbClr val="8FAADC"/>
    <a:srgbClr val="385723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41" autoAdjust="0"/>
  </p:normalViewPr>
  <p:slideViewPr>
    <p:cSldViewPr>
      <p:cViewPr varScale="1">
        <p:scale>
          <a:sx n="87" d="100"/>
          <a:sy n="87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B600-F24D-4281-A2CE-48B9DD77548C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117D-CF98-417B-BB1F-F20089ADE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1A6D-37D9-47B7-BCD0-B0CC97918285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881C-E6E6-40AF-91B7-185081FB28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to implement</a:t>
            </a:r>
          </a:p>
          <a:p>
            <a:pPr lvl="1"/>
            <a:r>
              <a:rPr lang="en-US" dirty="0" smtClean="0"/>
              <a:t>Utopia (Flow classifier)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Programmable</a:t>
            </a:r>
            <a:r>
              <a:rPr lang="en-US" baseline="0" dirty="0" smtClean="0"/>
              <a:t> switches are designed to work in line rate for minimum packet size</a:t>
            </a:r>
          </a:p>
          <a:p>
            <a:r>
              <a:rPr lang="en-US" baseline="0" dirty="0" smtClean="0"/>
              <a:t>1) We think that under normal line rate we could get max throughput</a:t>
            </a:r>
          </a:p>
          <a:p>
            <a:r>
              <a:rPr lang="en-US" dirty="0" smtClean="0"/>
              <a:t>2)</a:t>
            </a:r>
            <a:r>
              <a:rPr lang="en-US" baseline="0" dirty="0" smtClean="0"/>
              <a:t> We use the direct submit and a sketch  to remove the need of resubmit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For loads higher than 60%, </a:t>
            </a:r>
            <a:r>
              <a:rPr lang="en-US" dirty="0" err="1" smtClean="0"/>
              <a:t>pFabric’s</a:t>
            </a:r>
            <a:r>
              <a:rPr lang="en-US" dirty="0" smtClean="0"/>
              <a:t> fairness suffers by about 20%</a:t>
            </a:r>
          </a:p>
          <a:p>
            <a:pPr lvl="1"/>
            <a:r>
              <a:rPr lang="en-US" dirty="0" smtClean="0"/>
              <a:t>Ether achieves better fairness than </a:t>
            </a:r>
            <a:r>
              <a:rPr lang="en-US" dirty="0" err="1" smtClean="0"/>
              <a:t>pFabric</a:t>
            </a:r>
            <a:r>
              <a:rPr lang="en-US" dirty="0" smtClean="0"/>
              <a:t>. Specifically, Ether achieves similar fairness as ideal (within 5%) and outperforms </a:t>
            </a:r>
            <a:r>
              <a:rPr lang="en-US" dirty="0" err="1" smtClean="0"/>
              <a:t>pFabric</a:t>
            </a:r>
            <a:r>
              <a:rPr lang="en-US" dirty="0" smtClean="0"/>
              <a:t> by about 18% (JFI of 0.95 for Ether vs. 0.8 for </a:t>
            </a:r>
            <a:r>
              <a:rPr lang="en-US" dirty="0" err="1" smtClean="0"/>
              <a:t>pFabric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762000" y="2743200"/>
            <a:ext cx="8839200" cy="1371600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sz="2400" b="1" dirty="0" smtClean="0"/>
              <a:t>Mojtaba </a:t>
            </a:r>
            <a:r>
              <a:rPr lang="en-US" sz="2400" b="1" dirty="0" err="1" smtClean="0"/>
              <a:t>Malekpourshahraki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Brent </a:t>
            </a:r>
            <a:r>
              <a:rPr lang="en-US" sz="2400" dirty="0"/>
              <a:t>Stephens</a:t>
            </a:r>
          </a:p>
          <a:p>
            <a:pPr marL="0" indent="0">
              <a:buNone/>
            </a:pPr>
            <a:r>
              <a:rPr lang="en-US" sz="2400" dirty="0" err="1" smtClean="0"/>
              <a:t>Balajee</a:t>
            </a:r>
            <a:r>
              <a:rPr lang="en-US" sz="2400" dirty="0" smtClean="0"/>
              <a:t> </a:t>
            </a:r>
            <a:r>
              <a:rPr lang="en-US" sz="2400" dirty="0" err="1" smtClean="0"/>
              <a:t>Vamanan</a:t>
            </a:r>
            <a:endParaRPr lang="en-US" sz="2400" dirty="0"/>
          </a:p>
          <a:p>
            <a:pPr marL="0" indent="0">
              <a:buNone/>
            </a:pPr>
            <a:endParaRPr lang="en-US" sz="2400" b="0" dirty="0">
              <a:latin typeface="+mn-lt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7388"/>
            <a:ext cx="226545" cy="23254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457202"/>
            <a:ext cx="12192000" cy="1913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DF414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14600" y="457202"/>
            <a:ext cx="9296400" cy="19134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3600" i="1" dirty="0"/>
              <a:t>Ether</a:t>
            </a:r>
            <a:r>
              <a:rPr lang="en-US" sz="3600" dirty="0"/>
              <a:t>:</a:t>
            </a:r>
            <a:r>
              <a:rPr lang="en-US" sz="3600" i="1" dirty="0"/>
              <a:t> </a:t>
            </a:r>
            <a:r>
              <a:rPr lang="en-US" sz="3600" dirty="0"/>
              <a:t>Providing both </a:t>
            </a:r>
            <a:r>
              <a:rPr lang="en-US" sz="3600" dirty="0" smtClean="0"/>
              <a:t>Interactive </a:t>
            </a:r>
            <a:r>
              <a:rPr lang="en-US" sz="3600" dirty="0"/>
              <a:t>Service </a:t>
            </a:r>
            <a:r>
              <a:rPr lang="en-US" sz="3600" dirty="0" smtClean="0"/>
              <a:t>and Fairness </a:t>
            </a:r>
            <a:r>
              <a:rPr lang="en-US" sz="3600" dirty="0"/>
              <a:t>in </a:t>
            </a:r>
            <a:r>
              <a:rPr lang="en-US" sz="3600" dirty="0" smtClean="0"/>
              <a:t>Multi-Tenant Datacenters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14400"/>
            <a:ext cx="932916" cy="91016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" y="6336632"/>
            <a:ext cx="12192001" cy="521369"/>
          </a:xfrm>
          <a:prstGeom prst="rect">
            <a:avLst/>
          </a:prstGeom>
          <a:solidFill>
            <a:srgbClr val="DF4141"/>
          </a:solidFill>
          <a:ln w="15875" cap="flat" cmpd="sng" algn="ctr">
            <a:noFill/>
            <a:prstDash val="solid"/>
          </a:ln>
          <a:effectLst/>
        </p:spPr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20" y="4714252"/>
            <a:ext cx="919494" cy="9194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48" y="4724480"/>
            <a:ext cx="1864881" cy="106672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514600" y="4895082"/>
            <a:ext cx="34034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1" i="1" dirty="0">
                <a:solidFill>
                  <a:srgbClr val="EE454D"/>
                </a:solidFill>
                <a:effectLst/>
                <a:latin typeface="Theinhardt"/>
              </a:rPr>
              <a:t>BITS</a:t>
            </a:r>
            <a:r>
              <a:rPr lang="en-US" sz="2400" b="0" i="0" dirty="0">
                <a:solidFill>
                  <a:srgbClr val="EE454D"/>
                </a:solidFill>
                <a:effectLst/>
                <a:latin typeface="Theinhardt"/>
              </a:rPr>
              <a:t> </a:t>
            </a:r>
          </a:p>
          <a:p>
            <a:r>
              <a:rPr lang="en-US" sz="1800" b="0" i="0" dirty="0">
                <a:solidFill>
                  <a:srgbClr val="EE454D"/>
                </a:solidFill>
                <a:effectLst/>
                <a:latin typeface="Theinhardt"/>
              </a:rPr>
              <a:t>Networked Systems Laboratory</a:t>
            </a:r>
            <a:endParaRPr lang="en-US" sz="1800" b="0" i="0" dirty="0">
              <a:solidFill>
                <a:srgbClr val="EE454D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3696"/>
            <a:ext cx="226545" cy="2325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5542"/>
            <a:ext cx="226545" cy="232540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397749" y="2439793"/>
            <a:ext cx="325124" cy="213360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180339" y="6397261"/>
            <a:ext cx="2186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mmalek3@uic.edu</a:t>
            </a:r>
          </a:p>
        </p:txBody>
      </p:sp>
    </p:spTree>
    <p:extLst>
      <p:ext uri="{BB962C8B-B14F-4D97-AF65-F5344CB8AC3E}">
        <p14:creationId xmlns:p14="http://schemas.microsoft.com/office/powerpoint/2010/main" val="333084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48"/>
            <a:ext cx="12192000" cy="77724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DF414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2"/>
            <a:ext cx="11277600" cy="4817541"/>
          </a:xfrm>
          <a:ln>
            <a:noFill/>
          </a:ln>
        </p:spPr>
        <p:txBody>
          <a:bodyPr/>
          <a:lstStyle>
            <a:lvl1pPr marL="228600" indent="-2286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/>
            </a:lvl1pPr>
            <a:lvl2pPr marL="685800" indent="-228600">
              <a:buClrTx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Tx/>
              <a:buFont typeface="Arial" panose="020B0604020202020204" pitchFamily="34" charset="0"/>
              <a:buChar char="•"/>
              <a:defRPr sz="1800"/>
            </a:lvl3pPr>
            <a:lvl4pPr marL="1600200" indent="-228600">
              <a:buClrTx/>
              <a:buFont typeface="Arial" panose="020B0604020202020204" pitchFamily="34" charset="0"/>
              <a:buChar char="•"/>
              <a:defRPr sz="16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1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5901271"/>
            <a:ext cx="12192000" cy="6096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en-US" sz="2400" b="1" dirty="0" smtClean="0">
                <a:solidFill>
                  <a:srgbClr val="DF414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"/>
            <a:ext cx="12192000" cy="777240"/>
          </a:xfrm>
        </p:spPr>
        <p:txBody>
          <a:bodyPr/>
          <a:lstStyle>
            <a:lvl1pPr>
              <a:defRPr>
                <a:solidFill>
                  <a:srgbClr val="DF414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73662"/>
            <a:ext cx="11785600" cy="4817541"/>
          </a:xfrm>
          <a:ln>
            <a:noFill/>
          </a:ln>
        </p:spPr>
        <p:txBody>
          <a:bodyPr/>
          <a:lstStyle>
            <a:lvl1pPr marL="228600" indent="-2286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600"/>
            </a:lvl1pPr>
            <a:lvl2pPr marL="685800" indent="-228600">
              <a:buClrTx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Tx/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Tx/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5638800"/>
            <a:ext cx="12192000" cy="9144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en-US" sz="2400" b="1" dirty="0" smtClean="0">
                <a:solidFill>
                  <a:srgbClr val="DF4141"/>
                </a:solidFill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0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6" y="0"/>
            <a:ext cx="12192000" cy="77724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2"/>
            <a:ext cx="11277600" cy="4817541"/>
          </a:xfrm>
          <a:ln>
            <a:noFill/>
          </a:ln>
        </p:spPr>
        <p:txBody>
          <a:bodyPr/>
          <a:lstStyle>
            <a:lvl1pPr marL="228600" indent="-228600">
              <a:spcBef>
                <a:spcPts val="1200"/>
              </a:spcBef>
              <a:buClrTx/>
              <a:buFont typeface="Wingdings" panose="05000000000000000000" pitchFamily="2" charset="2"/>
              <a:buChar char="§"/>
              <a:defRPr sz="2600"/>
            </a:lvl1pPr>
            <a:lvl2pPr marL="685800" indent="-228600">
              <a:buClrTx/>
              <a:buFont typeface="Wingdings" panose="05000000000000000000" pitchFamily="2" charset="2"/>
              <a:buChar char="§"/>
              <a:defRPr sz="2600"/>
            </a:lvl2pPr>
            <a:lvl3pPr marL="1143000" indent="-228600">
              <a:buClrTx/>
              <a:buFont typeface="Wingdings" panose="05000000000000000000" pitchFamily="2" charset="2"/>
              <a:buChar char="§"/>
              <a:defRPr sz="2600"/>
            </a:lvl3pPr>
            <a:lvl4pPr marL="1600200" indent="-228600">
              <a:buClrTx/>
              <a:buFont typeface="Wingdings" panose="05000000000000000000" pitchFamily="2" charset="2"/>
              <a:buChar char="§"/>
              <a:defRPr sz="2600"/>
            </a:lvl4pPr>
            <a:lvl5pPr marL="2057400" indent="-228600">
              <a:buClrTx/>
              <a:buFont typeface="Wingdings" panose="05000000000000000000" pitchFamily="2" charset="2"/>
              <a:buChar char="§"/>
              <a:defRPr sz="2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3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24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0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7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00803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3" r:id="rId2"/>
    <p:sldLayoutId id="2147483697" r:id="rId3"/>
    <p:sldLayoutId id="2147483696" r:id="rId4"/>
    <p:sldLayoutId id="2147483695" r:id="rId5"/>
    <p:sldLayoutId id="214748369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F41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02.png"/><Relationship Id="rId7" Type="http://schemas.openxmlformats.org/officeDocument/2006/relationships/image" Target="../media/image221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1.png"/><Relationship Id="rId4" Type="http://schemas.openxmlformats.org/officeDocument/2006/relationships/image" Target="../media/image60.png"/><Relationship Id="rId9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1.png"/><Relationship Id="rId7" Type="http://schemas.openxmlformats.org/officeDocument/2006/relationships/image" Target="../media/image27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31.png"/><Relationship Id="rId5" Type="http://schemas.openxmlformats.org/officeDocument/2006/relationships/image" Target="../media/image25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5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17" Type="http://schemas.openxmlformats.org/officeDocument/2006/relationships/image" Target="../media/image55.png"/><Relationship Id="rId2" Type="http://schemas.openxmlformats.org/officeDocument/2006/relationships/image" Target="../media/image36.png"/><Relationship Id="rId16" Type="http://schemas.openxmlformats.org/officeDocument/2006/relationships/image" Target="../media/image47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8.png"/><Relationship Id="rId5" Type="http://schemas.openxmlformats.org/officeDocument/2006/relationships/image" Target="../media/image39.png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19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4.jpe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52600" y="457202"/>
            <a:ext cx="10058400" cy="1913473"/>
          </a:xfrm>
        </p:spPr>
        <p:txBody>
          <a:bodyPr/>
          <a:lstStyle/>
          <a:p>
            <a:r>
              <a:rPr lang="en-US" dirty="0"/>
              <a:t>Ether: Providing both Interactive Service and Fairness in Multi-Tenant Datacenters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4294967295"/>
          </p:nvPr>
        </p:nvSpPr>
        <p:spPr>
          <a:xfrm>
            <a:off x="838200" y="2777834"/>
            <a:ext cx="10515600" cy="1600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Mojtaba </a:t>
            </a:r>
            <a:r>
              <a:rPr lang="en-US" sz="2000" b="1" dirty="0" err="1"/>
              <a:t>Malekpourshahraki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Brent Stephens</a:t>
            </a:r>
          </a:p>
          <a:p>
            <a:pPr marL="0" indent="0">
              <a:buNone/>
            </a:pPr>
            <a:r>
              <a:rPr lang="en-US" sz="2000" dirty="0" err="1"/>
              <a:t>Balajee</a:t>
            </a:r>
            <a:r>
              <a:rPr lang="en-US" sz="2000" dirty="0"/>
              <a:t> </a:t>
            </a:r>
            <a:r>
              <a:rPr lang="en-US" sz="2000" dirty="0" err="1"/>
              <a:t>Vamanan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78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PIFO [SIGCOMM</a:t>
            </a:r>
            <a:r>
              <a:rPr lang="en-US" dirty="0"/>
              <a:t>, 2016</a:t>
            </a:r>
            <a:r>
              <a:rPr lang="en-US" dirty="0" smtClean="0"/>
              <a:t>]/PIEO [SIGCOMM</a:t>
            </a:r>
            <a:r>
              <a:rPr lang="en-US" dirty="0"/>
              <a:t>, 2019]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PIFO/PIEO:</a:t>
            </a:r>
          </a:p>
          <a:p>
            <a:pPr lvl="1"/>
            <a:r>
              <a:rPr lang="en-US" dirty="0" smtClean="0"/>
              <a:t>Can implement complex hierarchical programmable scheduling policies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PIFO/PIEO resources on a switch is limited (less than 100 queues)</a:t>
            </a:r>
          </a:p>
          <a:p>
            <a:pPr lvl="1"/>
            <a:r>
              <a:rPr lang="en-US" dirty="0" smtClean="0"/>
              <a:t>Cannot use PIFO to implement the full scheduling policies in switches </a:t>
            </a:r>
          </a:p>
          <a:p>
            <a:pPr lvl="1"/>
            <a:r>
              <a:rPr lang="en-US" dirty="0" smtClean="0"/>
              <a:t>You cannot have all possible scheduler </a:t>
            </a:r>
          </a:p>
          <a:p>
            <a:pPr lvl="1"/>
            <a:r>
              <a:rPr lang="en-US" dirty="0" smtClean="0"/>
              <a:t>The number of required queues increases with the number of traffic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72" y="5037246"/>
            <a:ext cx="802351" cy="806383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 rot="18840000">
            <a:off x="8563806" y="4760508"/>
            <a:ext cx="500458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 (Body)"/>
              </a:rPr>
              <a:t>UPS</a:t>
            </a:r>
            <a:endParaRPr lang="en-US" sz="1200" dirty="0">
              <a:latin typeface="Calibri (Body)"/>
            </a:endParaRPr>
          </a:p>
        </p:txBody>
      </p:sp>
      <p:sp>
        <p:nvSpPr>
          <p:cNvPr id="93" name="TextBox 92"/>
          <p:cNvSpPr txBox="1"/>
          <p:nvPr/>
        </p:nvSpPr>
        <p:spPr>
          <a:xfrm rot="18840000">
            <a:off x="10222894" y="4760913"/>
            <a:ext cx="502061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 (Body)"/>
              </a:rPr>
              <a:t>AFQ</a:t>
            </a:r>
            <a:endParaRPr lang="en-US" sz="1200" dirty="0">
              <a:latin typeface="Calibri (Body)"/>
            </a:endParaRPr>
          </a:p>
        </p:txBody>
      </p:sp>
      <p:sp>
        <p:nvSpPr>
          <p:cNvPr id="99" name="TextBox 98"/>
          <p:cNvSpPr txBox="1"/>
          <p:nvPr/>
        </p:nvSpPr>
        <p:spPr>
          <a:xfrm rot="18840000">
            <a:off x="6638843" y="4826882"/>
            <a:ext cx="696024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alibri (Body)"/>
              </a:rPr>
              <a:t>pFabric</a:t>
            </a:r>
            <a:endParaRPr lang="en-US" sz="1200" dirty="0">
              <a:latin typeface="Calibri (Body)"/>
            </a:endParaRPr>
          </a:p>
        </p:txBody>
      </p:sp>
      <p:sp>
        <p:nvSpPr>
          <p:cNvPr id="100" name="TextBox 99"/>
          <p:cNvSpPr txBox="1"/>
          <p:nvPr/>
        </p:nvSpPr>
        <p:spPr>
          <a:xfrm rot="18840000">
            <a:off x="7245094" y="4772245"/>
            <a:ext cx="535724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 (Body)"/>
              </a:rPr>
              <a:t>PIAS</a:t>
            </a:r>
            <a:endParaRPr lang="en-US" sz="1200" dirty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 rot="18840000">
            <a:off x="9669746" y="4848174"/>
            <a:ext cx="78098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alibri (Body)"/>
              </a:rPr>
              <a:t>Slytherin</a:t>
            </a:r>
            <a:endParaRPr lang="en-US" sz="1200" dirty="0">
              <a:latin typeface="Calibri (Body)"/>
            </a:endParaRPr>
          </a:p>
        </p:txBody>
      </p:sp>
      <p:sp>
        <p:nvSpPr>
          <p:cNvPr id="102" name="TextBox 101"/>
          <p:cNvSpPr txBox="1"/>
          <p:nvPr/>
        </p:nvSpPr>
        <p:spPr>
          <a:xfrm rot="18840000">
            <a:off x="8810005" y="4775483"/>
            <a:ext cx="545341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Calibri (Body)"/>
              </a:rPr>
              <a:t>PIFO</a:t>
            </a:r>
            <a:endParaRPr lang="en-US" sz="1200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40220" y="4903377"/>
            <a:ext cx="1288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 the Switches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 rot="18840000">
            <a:off x="10715341" y="4778316"/>
            <a:ext cx="553357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Calibri (Body)"/>
              </a:rPr>
              <a:t>PIEO</a:t>
            </a:r>
            <a:endParaRPr lang="en-US" sz="1200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76800" y="4439721"/>
            <a:ext cx="6808298" cy="204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861057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2013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548098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235138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2015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922179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2016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296260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2018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609220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2017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83302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2019</a:t>
            </a:r>
            <a:endParaRPr lang="en-US" sz="1200" dirty="0"/>
          </a:p>
        </p:txBody>
      </p:sp>
      <p:sp>
        <p:nvSpPr>
          <p:cNvPr id="115" name="Right Arrow 114"/>
          <p:cNvSpPr/>
          <p:nvPr/>
        </p:nvSpPr>
        <p:spPr>
          <a:xfrm>
            <a:off x="11613244" y="4339512"/>
            <a:ext cx="481411" cy="405120"/>
          </a:xfrm>
          <a:prstGeom prst="rightArrow">
            <a:avLst>
              <a:gd name="adj1" fmla="val 50825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37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3215332"/>
            <a:ext cx="12192000" cy="87207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Ether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1828800"/>
            <a:ext cx="9491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Can we implement a useful set of scheduling policies within </a:t>
            </a:r>
          </a:p>
          <a:p>
            <a:pPr algn="ctr"/>
            <a:r>
              <a:rPr lang="en-US" sz="2400" b="1" dirty="0" smtClean="0"/>
              <a:t>the constant number of scheduling queues?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9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ontributions</a:t>
            </a:r>
          </a:p>
          <a:p>
            <a:pPr lvl="1"/>
            <a:r>
              <a:rPr lang="en-US" dirty="0" smtClean="0"/>
              <a:t>Decoupling </a:t>
            </a:r>
            <a:r>
              <a:rPr lang="en-US" dirty="0" smtClean="0">
                <a:solidFill>
                  <a:srgbClr val="FF0000"/>
                </a:solidFill>
              </a:rPr>
              <a:t>fair queueing </a:t>
            </a:r>
            <a:r>
              <a:rPr lang="en-US" dirty="0" smtClean="0"/>
              <a:t>(fairness) from </a:t>
            </a:r>
            <a:r>
              <a:rPr lang="en-US" dirty="0" smtClean="0">
                <a:solidFill>
                  <a:srgbClr val="FF0000"/>
                </a:solidFill>
              </a:rPr>
              <a:t>priority queue</a:t>
            </a:r>
            <a:r>
              <a:rPr lang="en-US" dirty="0" smtClean="0"/>
              <a:t> (FCT) </a:t>
            </a:r>
          </a:p>
          <a:p>
            <a:pPr lvl="1"/>
            <a:r>
              <a:rPr lang="en-US" dirty="0" smtClean="0"/>
              <a:t>Variety of scheduling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Fair queueing,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Priority queue, SJF, LSTF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 Any combination of them</a:t>
            </a:r>
          </a:p>
          <a:p>
            <a:pPr lvl="1"/>
            <a:r>
              <a:rPr lang="en-US" dirty="0"/>
              <a:t>Ether requires a </a:t>
            </a:r>
            <a:r>
              <a:rPr lang="en-US" dirty="0">
                <a:solidFill>
                  <a:srgbClr val="FF0000"/>
                </a:solidFill>
              </a:rPr>
              <a:t>fixed number of scheduling queues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 the implementation </a:t>
            </a:r>
            <a:r>
              <a:rPr lang="en-US" dirty="0"/>
              <a:t>of </a:t>
            </a:r>
            <a:r>
              <a:rPr lang="en-US" dirty="0" smtClean="0">
                <a:solidFill>
                  <a:srgbClr val="FF0000"/>
                </a:solidFill>
              </a:rPr>
              <a:t>two-sided-queue</a:t>
            </a:r>
            <a:r>
              <a:rPr lang="en-US" dirty="0" smtClean="0"/>
              <a:t> </a:t>
            </a:r>
            <a:r>
              <a:rPr lang="en-US" dirty="0"/>
              <a:t>in programmable </a:t>
            </a:r>
            <a:r>
              <a:rPr lang="en-US" dirty="0" smtClean="0"/>
              <a:t>switches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insight: </a:t>
            </a:r>
            <a:endParaRPr lang="en-US" dirty="0" smtClean="0"/>
          </a:p>
          <a:p>
            <a:pPr lvl="1"/>
            <a:r>
              <a:rPr lang="en-US" dirty="0" smtClean="0"/>
              <a:t> Trade-off </a:t>
            </a:r>
            <a:r>
              <a:rPr lang="en-US" dirty="0">
                <a:solidFill>
                  <a:srgbClr val="FF0000"/>
                </a:solidFill>
              </a:rPr>
              <a:t>fairness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short time </a:t>
            </a:r>
            <a:r>
              <a:rPr lang="en-US" dirty="0" smtClean="0">
                <a:solidFill>
                  <a:srgbClr val="FF0000"/>
                </a:solidFill>
              </a:rPr>
              <a:t>intervals </a:t>
            </a:r>
            <a:r>
              <a:rPr lang="en-US" dirty="0"/>
              <a:t>in bounded intervals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Steal capacity </a:t>
            </a:r>
            <a:r>
              <a:rPr lang="en-US" dirty="0" smtClean="0"/>
              <a:t>from a tenant in </a:t>
            </a:r>
            <a:r>
              <a:rPr lang="en-US" dirty="0" smtClean="0">
                <a:solidFill>
                  <a:srgbClr val="FF0000"/>
                </a:solidFill>
              </a:rPr>
              <a:t>short period of times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FF0000"/>
                </a:solidFill>
              </a:rPr>
              <a:t> optimize tail FCT </a:t>
            </a:r>
            <a:r>
              <a:rPr lang="en-US" dirty="0" smtClean="0"/>
              <a:t>in others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Datacenter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network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Existing proposals 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Ether High level </a:t>
            </a:r>
          </a:p>
          <a:p>
            <a:pPr lvl="1"/>
            <a:r>
              <a:rPr lang="en-US" dirty="0" smtClean="0"/>
              <a:t>Design potential 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Ether uses two set of queues and two hashing functions</a:t>
                </a:r>
              </a:p>
              <a:p>
                <a:r>
                  <a:rPr lang="en-US" dirty="0" smtClean="0"/>
                  <a:t>Queue operations </a:t>
                </a:r>
              </a:p>
              <a:p>
                <a:pPr lvl="1"/>
                <a:r>
                  <a:rPr lang="en-US" sz="2400" dirty="0" err="1"/>
                  <a:t>Enqueue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𝑇𝑒𝑛𝑎𝑛𝑡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𝑎𝑖𝑟𝑛𝑒𝑠𝑠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𝑜𝑝𝑡𝑖𝑚𝑖𝑧𝑒𝑟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𝑇𝑎𝑖𝑙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𝑜𝑝𝑡𝑖𝑚𝑖𝑧𝑒𝑟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400" dirty="0" err="1" smtClean="0"/>
                  <a:t>Dequeue</a:t>
                </a:r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𝑎𝑖𝑟𝑛𝑒𝑠𝑠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𝑜𝑝𝑡𝑖𝑚𝑖𝑧𝑒𝑟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𝑒𝑎𝑐h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𝑟𝑜𝑢𝑛𝑑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𝑇𝑎𝑖𝑙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𝑜𝑝𝑡𝑖𝑚𝑖𝑧𝑒𝑟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𝑏𝑎𝑠𝑒𝑑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𝑝𝑟𝑖𝑜𝑟𝑖𝑡𝑦</m:t>
                    </m:r>
                  </m:oMath>
                </a14:m>
                <a:endParaRPr lang="en-US" sz="2000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38154" y="4837463"/>
            <a:ext cx="473315" cy="1587652"/>
            <a:chOff x="3499877" y="3708400"/>
            <a:chExt cx="473315" cy="1587652"/>
          </a:xfrm>
        </p:grpSpPr>
        <p:sp>
          <p:nvSpPr>
            <p:cNvPr id="7" name="Rectangle 6"/>
            <p:cNvSpPr/>
            <p:nvPr/>
          </p:nvSpPr>
          <p:spPr>
            <a:xfrm>
              <a:off x="3499877" y="3708400"/>
              <a:ext cx="473315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872278" y="5140751"/>
            <a:ext cx="181600" cy="990600"/>
            <a:chOff x="5715000" y="3962400"/>
            <a:chExt cx="2068195" cy="990600"/>
          </a:xfrm>
        </p:grpSpPr>
        <p:sp>
          <p:nvSpPr>
            <p:cNvPr id="10" name="Rectangle 9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14677" y="4939062"/>
            <a:ext cx="2570361" cy="1368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18447" y="4503165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Fairness optimizer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68357" y="4505573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optimizer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4939062"/>
            <a:ext cx="2376478" cy="1371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3277" y="5900883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43277" y="5672283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43277" y="5443683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43277" y="5218947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191682" y="5143501"/>
            <a:ext cx="1610995" cy="990600"/>
            <a:chOff x="5715000" y="3962400"/>
            <a:chExt cx="2068195" cy="990600"/>
          </a:xfrm>
        </p:grpSpPr>
        <p:sp>
          <p:nvSpPr>
            <p:cNvPr id="24" name="Rectangle 23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05737" y="49213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Priority</a:t>
            </a:r>
            <a:endParaRPr lang="en-US" sz="900" dirty="0"/>
          </a:p>
        </p:txBody>
      </p:sp>
      <p:cxnSp>
        <p:nvCxnSpPr>
          <p:cNvPr id="33" name="Straight Arrow Connector 32"/>
          <p:cNvCxnSpPr>
            <a:stCxn id="15" idx="3"/>
            <a:endCxn id="18" idx="1"/>
          </p:cNvCxnSpPr>
          <p:nvPr/>
        </p:nvCxnSpPr>
        <p:spPr>
          <a:xfrm>
            <a:off x="5785038" y="5623367"/>
            <a:ext cx="920562" cy="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96756" y="6260068"/>
                <a:ext cx="69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56" y="6260068"/>
                <a:ext cx="695960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2262586" y="5616608"/>
            <a:ext cx="920562" cy="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07879" y="5623366"/>
            <a:ext cx="920562" cy="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82000" y="4900136"/>
            <a:ext cx="20536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400" dirty="0" err="1" smtClean="0"/>
              <a:t>Dequeue</a:t>
            </a:r>
            <a:r>
              <a:rPr lang="en-US" sz="1400" dirty="0" smtClean="0"/>
              <a:t> </a:t>
            </a:r>
          </a:p>
          <a:p>
            <a:pPr lvl="1" algn="ctr"/>
            <a:r>
              <a:rPr lang="en-US" sz="1400" dirty="0" smtClean="0"/>
              <a:t>based on </a:t>
            </a:r>
          </a:p>
          <a:p>
            <a:pPr lvl="1" algn="ctr"/>
            <a:r>
              <a:rPr lang="en-US" sz="1400" dirty="0" smtClean="0"/>
              <a:t>the priority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13986" y="4844787"/>
                <a:ext cx="1186414" cy="75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algn="ctr"/>
                <a:r>
                  <a:rPr lang="en-US" sz="1400" dirty="0" err="1" smtClean="0"/>
                  <a:t>Enqueue</a:t>
                </a:r>
                <a:endParaRPr lang="en-US" sz="1400" dirty="0" smtClean="0"/>
              </a:p>
              <a:p>
                <a:pPr marL="0" lvl="1" algn="ctr"/>
                <a:r>
                  <a:rPr lang="en-US" sz="1400" dirty="0" smtClean="0"/>
                  <a:t>based on </a:t>
                </a: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𝑡𝑒𝑛𝑎𝑛𝑡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86" y="4844787"/>
                <a:ext cx="1186414" cy="755913"/>
              </a:xfrm>
              <a:prstGeom prst="rect">
                <a:avLst/>
              </a:prstGeom>
              <a:blipFill>
                <a:blip r:embed="rId4"/>
                <a:stretch>
                  <a:fillRect t="-1613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4545" y="4800600"/>
                <a:ext cx="1037142" cy="75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Enqueue</a:t>
                </a:r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based on 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𝑓𝑙𝑜𝑤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45" y="4800600"/>
                <a:ext cx="1037142" cy="755913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9372600" y="2133600"/>
            <a:ext cx="1609131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Rectangle 39"/>
          <p:cNvSpPr/>
          <p:nvPr/>
        </p:nvSpPr>
        <p:spPr>
          <a:xfrm>
            <a:off x="8512735" y="2133600"/>
            <a:ext cx="859865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834562" y="2111575"/>
            <a:ext cx="701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Packet 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610600" y="21044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915400" y="17642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 </a:t>
            </a:r>
            <a:r>
              <a:rPr lang="en-US" dirty="0" err="1" smtClean="0"/>
              <a:t>Fromat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4890392" y="3694463"/>
            <a:ext cx="621078" cy="1587652"/>
            <a:chOff x="3499877" y="3708400"/>
            <a:chExt cx="473315" cy="1587652"/>
          </a:xfrm>
        </p:grpSpPr>
        <p:sp>
          <p:nvSpPr>
            <p:cNvPr id="63" name="Rectangle 62"/>
            <p:cNvSpPr/>
            <p:nvPr/>
          </p:nvSpPr>
          <p:spPr>
            <a:xfrm>
              <a:off x="3499877" y="3708400"/>
              <a:ext cx="473315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framework – fairness optimizer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Fairness optimizer </a:t>
                </a:r>
              </a:p>
              <a:p>
                <a:pPr lvl="1"/>
                <a:r>
                  <a:rPr lang="en-US" dirty="0"/>
                  <a:t>In each 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bytes </a:t>
                </a:r>
                <a:r>
                  <a:rPr lang="en-US" dirty="0" err="1"/>
                  <a:t>dequeue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from fairness to tail optimizer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smallest </a:t>
                </a:r>
                <a:r>
                  <a:rPr lang="en-US" dirty="0">
                    <a:solidFill>
                      <a:srgbClr val="FF0000"/>
                    </a:solidFill>
                  </a:rPr>
                  <a:t>nonzero</a:t>
                </a:r>
                <a:r>
                  <a:rPr lang="en-US" dirty="0"/>
                  <a:t> queue length</a:t>
                </a:r>
              </a:p>
              <a:p>
                <a:pPr lvl="1"/>
                <a:r>
                  <a:rPr lang="en-US" dirty="0"/>
                  <a:t>Packets distributes to any of 𝑛 queues in fairness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𝑡𝑒𝑛𝑎𝑛𝑡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872278" y="3997751"/>
            <a:ext cx="181600" cy="990600"/>
            <a:chOff x="5715000" y="3962400"/>
            <a:chExt cx="2068195" cy="990600"/>
          </a:xfrm>
        </p:grpSpPr>
        <p:sp>
          <p:nvSpPr>
            <p:cNvPr id="65" name="Rectangle 64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38154" y="3694463"/>
            <a:ext cx="473315" cy="1587652"/>
            <a:chOff x="3499877" y="3708400"/>
            <a:chExt cx="473315" cy="1587652"/>
          </a:xfrm>
        </p:grpSpPr>
        <p:sp>
          <p:nvSpPr>
            <p:cNvPr id="71" name="Rectangle 70"/>
            <p:cNvSpPr/>
            <p:nvPr/>
          </p:nvSpPr>
          <p:spPr>
            <a:xfrm>
              <a:off x="3499877" y="3708400"/>
              <a:ext cx="473315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3214677" y="3796062"/>
            <a:ext cx="2570361" cy="1368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518447" y="3360165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Fairness optimizer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268357" y="3362573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optimizer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705600" y="3796062"/>
            <a:ext cx="2376478" cy="1371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43277" y="4757883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443277" y="4529283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443277" y="4300683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43277" y="4075947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5349411" y="4761010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5349410" y="4530337"/>
            <a:ext cx="156041" cy="163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349410" y="430312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5193638" y="4761010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5193637" y="4530337"/>
            <a:ext cx="156041" cy="163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193637" y="430312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5036476" y="4761010"/>
            <a:ext cx="156041" cy="157644"/>
          </a:xfrm>
          <a:prstGeom prst="rect">
            <a:avLst/>
          </a:prstGeom>
          <a:solidFill>
            <a:srgbClr val="EE45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5036475" y="4530337"/>
            <a:ext cx="156041" cy="163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036475" y="430312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880302" y="4761010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880301" y="430312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723078" y="4761010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723078" y="430117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567228" y="4761010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567228" y="430117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412528" y="4761010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412528" y="4301170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256416" y="4761010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349408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193635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036473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880299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722572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566722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412022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255910" y="407546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095744" y="4075463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7191682" y="4000501"/>
            <a:ext cx="1610995" cy="990600"/>
            <a:chOff x="5715000" y="3962400"/>
            <a:chExt cx="2068195" cy="990600"/>
          </a:xfrm>
        </p:grpSpPr>
        <p:sp>
          <p:nvSpPr>
            <p:cNvPr id="109" name="Rectangle 108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6872278" y="4826869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872278" y="4619727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72278" y="4412586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72278" y="3998304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72278" y="4205445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05737" y="37783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Priority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713610" y="5181441"/>
                <a:ext cx="2158668" cy="453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10" y="5181441"/>
                <a:ext cx="2158668" cy="453009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48200" y="5638800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27031 0.019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804E-17 -4.81481E-6 L 0.27031 0.047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23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804E-17 1.85185E-6 L 0.27031 -0.016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8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5804E-17 -4.44444E-6 L 0.27031 -0.1099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5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10589E-17 -1.48148E-6 L 0.27031 0.01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97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10589E-17 -4.81481E-6 L 0.27057 0.047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23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10589E-17 1.85185E-6 L 0.27057 -0.0164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8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0589E-17 -4.44444E-6 L 0.27057 -0.1101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55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44523E-17 -1.48148E-6 L 0.27018 0.0196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9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44523E-17 2.59259E-6 L 0.27123 0.047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24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523E-17 1.85185E-6 L 0.27018 -0.0157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-8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7.80626E-17 -1.48148E-6 L 0.29623 0.0101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0.03802 -0.0004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7 4.44444E-6 L 0.03802 -0.0004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3.7037E-6 L 0.03789 -0.0004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6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4.44444E-6 L 0.03789 -0.0004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04167E-6 -3.7037E-6 L 0.03789 -0.0004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07118E-17 4.44444E-6 L 0.03789 -0.0004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6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285E-17 -3.7037E-6 L 0.03802 -0.0004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6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3285E-17 4.44444E-6 L 0.03802 -0.0004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10589E-17 -3.7037E-6 L 0.03789 -0.0004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6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7 -1.48148E-6 L 0.03802 -0.0004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16667E-7 -1.48148E-6 L 0.03789 -0.0004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4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04167E-6 -1.48148E-6 L 0.03789 -0.0004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9124E-17 -1.48148E-6 L 0.03789 -0.0004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10589E-17 -1.48148E-6 L 0.03789 -0.0004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4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8.52183E-17 -1.48148E-6 L 0.03802 -0.0004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890392" y="3694463"/>
            <a:ext cx="621078" cy="1587652"/>
            <a:chOff x="3499877" y="3708400"/>
            <a:chExt cx="473315" cy="1587652"/>
          </a:xfrm>
        </p:grpSpPr>
        <p:sp>
          <p:nvSpPr>
            <p:cNvPr id="61" name="Rectangle 60"/>
            <p:cNvSpPr/>
            <p:nvPr/>
          </p:nvSpPr>
          <p:spPr>
            <a:xfrm>
              <a:off x="3499877" y="3708400"/>
              <a:ext cx="473315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framework – tail 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Tail optimizer 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Enqueue</a:t>
                </a:r>
                <a:r>
                  <a:rPr lang="en-US" dirty="0" smtClean="0"/>
                  <a:t> </a:t>
                </a:r>
                <a:r>
                  <a:rPr lang="en-US" dirty="0"/>
                  <a:t>packets based on the </a:t>
                </a:r>
                <a:r>
                  <a:rPr lang="en-US" dirty="0">
                    <a:solidFill>
                      <a:srgbClr val="FF0000"/>
                    </a:solidFill>
                  </a:rPr>
                  <a:t>flow ID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𝑓𝑙𝑜𝑤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Dequeue</a:t>
                </a:r>
                <a:r>
                  <a:rPr lang="en-US" dirty="0" smtClean="0"/>
                  <a:t> </a:t>
                </a:r>
                <a:r>
                  <a:rPr lang="en-US" dirty="0"/>
                  <a:t>the packets based on their </a:t>
                </a:r>
                <a:r>
                  <a:rPr lang="en-US" dirty="0">
                    <a:solidFill>
                      <a:srgbClr val="FF0000"/>
                    </a:solidFill>
                  </a:rPr>
                  <a:t>priority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Priority </a:t>
                </a:r>
                <a:r>
                  <a:rPr lang="en-US" dirty="0">
                    <a:solidFill>
                      <a:srgbClr val="FF0000"/>
                    </a:solidFill>
                  </a:rPr>
                  <a:t>is slack time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72278" y="4011688"/>
            <a:ext cx="181600" cy="990600"/>
            <a:chOff x="5715000" y="3962400"/>
            <a:chExt cx="2068195" cy="990600"/>
          </a:xfrm>
        </p:grpSpPr>
        <p:sp>
          <p:nvSpPr>
            <p:cNvPr id="8" name="Rectangle 7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214677" y="3809999"/>
            <a:ext cx="2570361" cy="1368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18447" y="3374102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Fairness optimizer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8357" y="3376510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optimizer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3809999"/>
            <a:ext cx="2376478" cy="1371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43277" y="4771820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43277" y="4543220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3277" y="4314620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43277" y="4089884"/>
            <a:ext cx="2068195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191682" y="4014438"/>
            <a:ext cx="1610995" cy="990600"/>
            <a:chOff x="5715000" y="3962400"/>
            <a:chExt cx="2068195" cy="990600"/>
          </a:xfrm>
        </p:grpSpPr>
        <p:sp>
          <p:nvSpPr>
            <p:cNvPr id="22" name="Rectangle 21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72278" y="4840806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72278" y="4633664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72278" y="4426523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2278" y="4012241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72278" y="4219382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737" y="379224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Priority</a:t>
            </a:r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646636" y="4018828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8646369" y="4428635"/>
            <a:ext cx="156041" cy="163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647979" y="4635999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490863" y="4018828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8490596" y="4428635"/>
            <a:ext cx="156041" cy="163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492206" y="4635999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646368" y="4845197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8334288" y="4427138"/>
            <a:ext cx="156041" cy="163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335044" y="4635999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647979" y="421839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492206" y="421839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335044" y="4218394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5356550" y="4774947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356549" y="4317057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5199326" y="4774947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199326" y="4315107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5043476" y="4774947"/>
            <a:ext cx="156041" cy="157644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043476" y="4315107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888776" y="4774947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888776" y="4315107"/>
            <a:ext cx="156041" cy="16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4732664" y="4774947"/>
            <a:ext cx="156041" cy="157644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356547" y="4089401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198820" y="4089401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5042970" y="4089401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888270" y="4089401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732158" y="4089401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4571992" y="4089400"/>
            <a:ext cx="156041" cy="1625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0.2677 0 " pathEditMode="relative" ptsTypes="AA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2.77778E-6 2.59259E-6 L 0.26771 2.5925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/>
          <p:cNvSpPr>
            <a:spLocks noGrp="1"/>
          </p:cNvSpPr>
          <p:nvPr>
            <p:ph idx="1"/>
          </p:nvPr>
        </p:nvSpPr>
        <p:spPr>
          <a:xfrm>
            <a:off x="508000" y="1066802"/>
            <a:ext cx="11277600" cy="4817541"/>
          </a:xfrm>
        </p:spPr>
        <p:txBody>
          <a:bodyPr/>
          <a:lstStyle/>
          <a:p>
            <a:r>
              <a:rPr lang="en-US" dirty="0" smtClean="0"/>
              <a:t>Two tenants </a:t>
            </a:r>
          </a:p>
          <a:p>
            <a:pPr lvl="1"/>
            <a:r>
              <a:rPr lang="en-US" dirty="0" smtClean="0"/>
              <a:t>Tenant 1 (</a:t>
            </a:r>
            <a:r>
              <a:rPr lang="en-US" dirty="0" err="1"/>
              <a:t>M</a:t>
            </a:r>
            <a:r>
              <a:rPr lang="en-US" dirty="0" err="1" smtClean="0"/>
              <a:t>emcached</a:t>
            </a:r>
            <a:r>
              <a:rPr lang="en-US" dirty="0" smtClean="0"/>
              <a:t>, </a:t>
            </a:r>
            <a:r>
              <a:rPr lang="en-US" dirty="0" err="1" smtClean="0"/>
              <a:t>Websearch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Tenant 2 (Spark)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029200" y="3375379"/>
            <a:ext cx="1179907" cy="1587652"/>
            <a:chOff x="3499877" y="3708400"/>
            <a:chExt cx="473315" cy="1587652"/>
          </a:xfrm>
        </p:grpSpPr>
        <p:sp>
          <p:nvSpPr>
            <p:cNvPr id="124" name="Rectangle 123"/>
            <p:cNvSpPr/>
            <p:nvPr/>
          </p:nvSpPr>
          <p:spPr>
            <a:xfrm>
              <a:off x="3499877" y="3708400"/>
              <a:ext cx="473315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4129425" y="3505869"/>
            <a:ext cx="2570361" cy="1368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33195" y="3069972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Fairness optimizer</a:t>
            </a:r>
            <a:endParaRPr lang="en-US" dirty="0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96" y="3254638"/>
            <a:ext cx="302806" cy="302806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41" y="3254638"/>
            <a:ext cx="298298" cy="32406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37" y="5009832"/>
            <a:ext cx="339949" cy="317970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4574843" y="3786164"/>
            <a:ext cx="1610995" cy="30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574843" y="4272241"/>
            <a:ext cx="1610995" cy="30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Elbow Connector 132"/>
          <p:cNvCxnSpPr>
            <a:stCxn id="135" idx="3"/>
            <a:endCxn id="126" idx="1"/>
          </p:cNvCxnSpPr>
          <p:nvPr/>
        </p:nvCxnSpPr>
        <p:spPr>
          <a:xfrm>
            <a:off x="2826598" y="3399959"/>
            <a:ext cx="1302827" cy="7902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6" idx="3"/>
            <a:endCxn id="126" idx="1"/>
          </p:cNvCxnSpPr>
          <p:nvPr/>
        </p:nvCxnSpPr>
        <p:spPr>
          <a:xfrm flipV="1">
            <a:off x="2826598" y="4190174"/>
            <a:ext cx="1302827" cy="97982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457200" y="2972605"/>
            <a:ext cx="2369398" cy="8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457200" y="4742644"/>
            <a:ext cx="2369398" cy="8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Content Placeholder 1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1" y="3001074"/>
            <a:ext cx="804559" cy="76552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</p:pic>
      <p:pic>
        <p:nvPicPr>
          <p:cNvPr id="138" name="Content Placeholder 1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56" y="4795148"/>
            <a:ext cx="804559" cy="76552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</p:pic>
      <p:sp>
        <p:nvSpPr>
          <p:cNvPr id="139" name="TextBox 138"/>
          <p:cNvSpPr txBox="1"/>
          <p:nvPr/>
        </p:nvSpPr>
        <p:spPr>
          <a:xfrm>
            <a:off x="1773021" y="2667000"/>
            <a:ext cx="742442" cy="29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 1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763345" y="4448868"/>
            <a:ext cx="742442" cy="29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 2</a:t>
            </a:r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83" y="3260247"/>
            <a:ext cx="302806" cy="302806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40" y="5009832"/>
            <a:ext cx="339949" cy="31797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91" y="5009832"/>
            <a:ext cx="339949" cy="317970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7573157" y="3072380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optimizer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010400" y="3505869"/>
            <a:ext cx="2376478" cy="1371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7496482" y="3710318"/>
            <a:ext cx="1610995" cy="974867"/>
            <a:chOff x="5715000" y="3962400"/>
            <a:chExt cx="2068195" cy="784282"/>
          </a:xfrm>
        </p:grpSpPr>
        <p:sp>
          <p:nvSpPr>
            <p:cNvPr id="147" name="Rectangle 146"/>
            <p:cNvSpPr/>
            <p:nvPr/>
          </p:nvSpPr>
          <p:spPr>
            <a:xfrm>
              <a:off x="5715000" y="4584647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7177078" y="4501231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177078" y="4246329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177078" y="3724834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177078" y="3993919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10537" y="34881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Priority</a:t>
            </a:r>
            <a:endParaRPr lang="en-US" sz="9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5" y="5005902"/>
            <a:ext cx="339949" cy="31797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9" y="5005902"/>
            <a:ext cx="339949" cy="3179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123554" y="5051837"/>
            <a:ext cx="97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24800" y="1742262"/>
            <a:ext cx="335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Spark </a:t>
            </a:r>
            <a:r>
              <a:rPr lang="en-US" dirty="0" smtClean="0"/>
              <a:t>&lt; </a:t>
            </a:r>
            <a:r>
              <a:rPr lang="en-US" dirty="0" err="1" smtClean="0"/>
              <a:t>Memcached</a:t>
            </a:r>
            <a:r>
              <a:rPr lang="en-US" dirty="0" smtClean="0"/>
              <a:t> &lt; </a:t>
            </a:r>
            <a:r>
              <a:rPr lang="en-US" dirty="0" err="1"/>
              <a:t>Websearch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73" y="1421149"/>
            <a:ext cx="298298" cy="3240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44" y="1392778"/>
            <a:ext cx="339949" cy="3179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93" y="1392778"/>
            <a:ext cx="302806" cy="3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30326 -0.1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5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139 L 0.30781 -0.108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-55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86 L 0.31146 -0.10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5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30651 0.076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3082 0.076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3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31003 0.07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3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0886 -0.107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-53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139 L 0.3125 -0.107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508000" y="1066802"/>
            <a:ext cx="11277600" cy="4817541"/>
          </a:xfrm>
        </p:spPr>
        <p:txBody>
          <a:bodyPr/>
          <a:lstStyle/>
          <a:p>
            <a:r>
              <a:rPr lang="en-US" dirty="0"/>
              <a:t>Two tenants </a:t>
            </a:r>
          </a:p>
          <a:p>
            <a:pPr lvl="1"/>
            <a:r>
              <a:rPr lang="en-US" dirty="0"/>
              <a:t>Tenant 1 (</a:t>
            </a:r>
            <a:r>
              <a:rPr lang="en-US" dirty="0" err="1"/>
              <a:t>Memcached</a:t>
            </a:r>
            <a:r>
              <a:rPr lang="en-US" dirty="0"/>
              <a:t>, </a:t>
            </a:r>
            <a:r>
              <a:rPr lang="en-US" dirty="0" err="1"/>
              <a:t>Websearch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Tenant 2 (Spark)</a:t>
            </a:r>
          </a:p>
          <a:p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5029200" y="3357135"/>
            <a:ext cx="1179907" cy="1587652"/>
            <a:chOff x="3499877" y="3708400"/>
            <a:chExt cx="473315" cy="1587652"/>
          </a:xfrm>
        </p:grpSpPr>
        <p:sp>
          <p:nvSpPr>
            <p:cNvPr id="77" name="Rectangle 76"/>
            <p:cNvSpPr/>
            <p:nvPr/>
          </p:nvSpPr>
          <p:spPr>
            <a:xfrm>
              <a:off x="3499877" y="3708400"/>
              <a:ext cx="473315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window is important in accuracy of approximation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29425" y="3487625"/>
            <a:ext cx="2570361" cy="1368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195" y="3051728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Fairness optimizer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73157" y="3054136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optimizer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10400" y="3487625"/>
            <a:ext cx="2376478" cy="1371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496482" y="3692074"/>
            <a:ext cx="1610995" cy="974867"/>
            <a:chOff x="5715000" y="3962400"/>
            <a:chExt cx="2068195" cy="784282"/>
          </a:xfrm>
        </p:grpSpPr>
        <p:sp>
          <p:nvSpPr>
            <p:cNvPr id="24" name="Rectangle 23"/>
            <p:cNvSpPr/>
            <p:nvPr/>
          </p:nvSpPr>
          <p:spPr>
            <a:xfrm>
              <a:off x="5715000" y="4584647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7177078" y="4482987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77078" y="4228085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7078" y="3706590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77078" y="3975675"/>
            <a:ext cx="181600" cy="162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0537" y="34698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Priority</a:t>
            </a:r>
            <a:endParaRPr lang="en-US" sz="9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24" y="3777234"/>
            <a:ext cx="302806" cy="30280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69" y="3777234"/>
            <a:ext cx="298298" cy="32406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74" y="4234927"/>
            <a:ext cx="339949" cy="31797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574843" y="3767920"/>
            <a:ext cx="1610995" cy="30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4843" y="4253997"/>
            <a:ext cx="1610995" cy="30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>
            <a:stCxn id="74" idx="3"/>
            <a:endCxn id="15" idx="1"/>
          </p:cNvCxnSpPr>
          <p:nvPr/>
        </p:nvCxnSpPr>
        <p:spPr>
          <a:xfrm>
            <a:off x="2826598" y="3381715"/>
            <a:ext cx="1302827" cy="7902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5" idx="3"/>
            <a:endCxn id="15" idx="1"/>
          </p:cNvCxnSpPr>
          <p:nvPr/>
        </p:nvCxnSpPr>
        <p:spPr>
          <a:xfrm flipV="1">
            <a:off x="2826598" y="4171930"/>
            <a:ext cx="1302827" cy="97982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57200" y="2954361"/>
            <a:ext cx="2369398" cy="8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57200" y="4724400"/>
            <a:ext cx="2369398" cy="8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Content Placeholder 1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1" y="2982830"/>
            <a:ext cx="804559" cy="76552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</p:pic>
      <p:pic>
        <p:nvPicPr>
          <p:cNvPr id="80" name="Content Placeholder 1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56" y="4776904"/>
            <a:ext cx="804559" cy="76552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</p:pic>
      <p:sp>
        <p:nvSpPr>
          <p:cNvPr id="81" name="TextBox 80"/>
          <p:cNvSpPr txBox="1"/>
          <p:nvPr/>
        </p:nvSpPr>
        <p:spPr>
          <a:xfrm>
            <a:off x="1773021" y="2648756"/>
            <a:ext cx="742442" cy="29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63345" y="4430624"/>
            <a:ext cx="742442" cy="29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 2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11" y="3782843"/>
            <a:ext cx="302806" cy="30280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7" y="4234927"/>
            <a:ext cx="339949" cy="31797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28" y="4234927"/>
            <a:ext cx="339949" cy="3179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26" y="4253997"/>
            <a:ext cx="339949" cy="3179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0" y="4253997"/>
            <a:ext cx="339949" cy="31797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382" y="3575647"/>
            <a:ext cx="302806" cy="3028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77" y="3562343"/>
            <a:ext cx="298298" cy="32406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55" y="3560114"/>
            <a:ext cx="339949" cy="3179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376430" y="3170369"/>
            <a:ext cx="6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493" y="3570545"/>
            <a:ext cx="302806" cy="30280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25" y="3559486"/>
            <a:ext cx="339949" cy="3179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90" y="3560114"/>
            <a:ext cx="339949" cy="3179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46" y="4438943"/>
            <a:ext cx="302806" cy="30280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63" y="4417689"/>
            <a:ext cx="298298" cy="32406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27" y="4414658"/>
            <a:ext cx="339949" cy="3179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0264593" y="4084769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76" y="4434143"/>
            <a:ext cx="302806" cy="30280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26" y="4413445"/>
            <a:ext cx="339949" cy="31797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029" y="4426561"/>
            <a:ext cx="339949" cy="317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92195" y="2446169"/>
            <a:ext cx="305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Order of dequeuer is different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123554" y="5051837"/>
            <a:ext cx="97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0507" y="1447800"/>
            <a:ext cx="335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Spark </a:t>
            </a:r>
            <a:r>
              <a:rPr lang="en-US" dirty="0" smtClean="0"/>
              <a:t>&lt; </a:t>
            </a:r>
            <a:r>
              <a:rPr lang="en-US" dirty="0" err="1" smtClean="0"/>
              <a:t>Memcached</a:t>
            </a:r>
            <a:r>
              <a:rPr lang="en-US" dirty="0" smtClean="0"/>
              <a:t> &lt; </a:t>
            </a:r>
            <a:r>
              <a:rPr lang="en-US" dirty="0" err="1"/>
              <a:t>Websearch</a:t>
            </a:r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80" y="1126687"/>
            <a:ext cx="298298" cy="32406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51" y="1098316"/>
            <a:ext cx="339949" cy="31797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98316"/>
            <a:ext cx="302806" cy="3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24193 0.02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1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139 L 0.25026 0.0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1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185 L 0.25938 0.024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24349 0.0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25156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30951 -0.021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990600" y="2477869"/>
            <a:ext cx="4419600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90600" y="4800600"/>
            <a:ext cx="4419600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r>
              <a:rPr lang="en-US" dirty="0"/>
              <a:t>– windowing limits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Some tenants generate few packets</a:t>
                </a:r>
              </a:p>
              <a:p>
                <a:pPr lvl="1"/>
                <a:r>
                  <a:rPr lang="en-US" sz="1800" b="1" dirty="0"/>
                  <a:t>Issue</a:t>
                </a:r>
                <a:r>
                  <a:rPr lang="en-US" sz="1800" dirty="0"/>
                  <a:t>: adversely affect the tail optimization</a:t>
                </a:r>
              </a:p>
              <a:p>
                <a:pPr lvl="1"/>
                <a:r>
                  <a:rPr lang="en-US" sz="1800" b="1" dirty="0"/>
                  <a:t>Reason</a:t>
                </a:r>
                <a:r>
                  <a:rPr lang="en-US" sz="1800" dirty="0"/>
                  <a:t>: few packets in the tail optimizer</a:t>
                </a:r>
              </a:p>
              <a:p>
                <a:pPr lvl="1"/>
                <a:r>
                  <a:rPr lang="en-US" sz="1800" b="1" dirty="0"/>
                  <a:t>Solution</a:t>
                </a:r>
                <a:r>
                  <a:rPr lang="en-US" sz="1800" dirty="0"/>
                  <a:t>: limit minimum window size 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𝑚𝑖𝑛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All tenants generates too many packets</a:t>
                </a:r>
                <a:endParaRPr lang="en-US" sz="2000" dirty="0"/>
              </a:p>
              <a:p>
                <a:pPr lvl="1"/>
                <a:r>
                  <a:rPr lang="en-US" sz="1800" b="1" dirty="0"/>
                  <a:t>Issue</a:t>
                </a:r>
                <a:r>
                  <a:rPr lang="en-US" sz="1800" dirty="0"/>
                  <a:t>: too many flows in the </a:t>
                </a:r>
                <a:r>
                  <a:rPr lang="en-US" sz="1800" dirty="0" smtClean="0"/>
                  <a:t>window </a:t>
                </a:r>
                <a:endParaRPr lang="en-US" sz="1800" dirty="0"/>
              </a:p>
              <a:p>
                <a:pPr lvl="1"/>
                <a:r>
                  <a:rPr lang="en-US" sz="1800" b="1" dirty="0"/>
                  <a:t>Reason</a:t>
                </a:r>
                <a:r>
                  <a:rPr lang="en-US" sz="1800" dirty="0"/>
                  <a:t>: Too many hash collisions for flows</a:t>
                </a:r>
              </a:p>
              <a:p>
                <a:pPr lvl="1"/>
                <a:r>
                  <a:rPr lang="en-US" sz="1800" b="1" dirty="0"/>
                  <a:t>Solution</a:t>
                </a:r>
                <a:r>
                  <a:rPr lang="en-US" sz="1800" dirty="0"/>
                  <a:t>: limit maximum window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6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Best window size: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705600" y="1083294"/>
            <a:ext cx="2183187" cy="1522017"/>
            <a:chOff x="5867400" y="1066801"/>
            <a:chExt cx="2570361" cy="1791937"/>
          </a:xfrm>
        </p:grpSpPr>
        <p:grpSp>
          <p:nvGrpSpPr>
            <p:cNvPr id="7" name="Group 6"/>
            <p:cNvGrpSpPr/>
            <p:nvPr/>
          </p:nvGrpSpPr>
          <p:grpSpPr>
            <a:xfrm>
              <a:off x="8003729" y="1066801"/>
              <a:ext cx="168129" cy="1587652"/>
              <a:chOff x="3499877" y="3708400"/>
              <a:chExt cx="168129" cy="158765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499877" y="3708400"/>
                <a:ext cx="168129" cy="15876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506459" y="3708400"/>
                <a:ext cx="0" cy="158765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867400" y="1143000"/>
              <a:ext cx="2570361" cy="13686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210482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187622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164762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1422884"/>
              <a:ext cx="2068195" cy="163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8012448" y="2107948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8012447" y="1646883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7858399" y="2107948"/>
              <a:ext cx="156041" cy="157644"/>
            </a:xfrm>
            <a:prstGeom prst="rect">
              <a:avLst/>
            </a:prstGeom>
            <a:solidFill>
              <a:srgbClr val="DF41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858399" y="1648108"/>
              <a:ext cx="156041" cy="1618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7702549" y="2107948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702549" y="1648108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7547849" y="2107948"/>
              <a:ext cx="156041" cy="157644"/>
            </a:xfrm>
            <a:prstGeom prst="rect">
              <a:avLst/>
            </a:prstGeom>
            <a:solidFill>
              <a:srgbClr val="DF41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547849" y="1648108"/>
              <a:ext cx="156041" cy="1618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7391737" y="2107948"/>
              <a:ext cx="156041" cy="157644"/>
            </a:xfrm>
            <a:prstGeom prst="rect">
              <a:avLst/>
            </a:prstGeom>
            <a:solidFill>
              <a:srgbClr val="DF41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8012445" y="1424783"/>
              <a:ext cx="156041" cy="162518"/>
            </a:xfrm>
            <a:prstGeom prst="rect">
              <a:avLst/>
            </a:prstGeom>
            <a:solidFill>
              <a:srgbClr val="222A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857893" y="1424783"/>
              <a:ext cx="156041" cy="162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702043" y="1424783"/>
              <a:ext cx="156041" cy="1625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547343" y="1424783"/>
              <a:ext cx="156041" cy="162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391231" y="1424783"/>
              <a:ext cx="156041" cy="1625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231065" y="1424782"/>
              <a:ext cx="156041" cy="1625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7233973" y="2108580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7076749" y="2108580"/>
              <a:ext cx="156041" cy="157644"/>
            </a:xfrm>
            <a:prstGeom prst="rect">
              <a:avLst/>
            </a:prstGeom>
            <a:solidFill>
              <a:srgbClr val="DF41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6920899" y="2108580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6766199" y="2108580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6610087" y="2108580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394513" y="1646883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240465" y="1648108"/>
              <a:ext cx="156041" cy="1618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084615" y="1648108"/>
              <a:ext cx="156041" cy="1618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929915" y="1648108"/>
              <a:ext cx="156041" cy="1618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775668" y="1646883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621620" y="1648108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465770" y="1648108"/>
              <a:ext cx="156041" cy="1618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311070" y="1648108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7075045" y="1424783"/>
              <a:ext cx="156041" cy="162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920493" y="1424783"/>
              <a:ext cx="156041" cy="1625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764643" y="1424783"/>
              <a:ext cx="156041" cy="1625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6609943" y="1424783"/>
              <a:ext cx="156041" cy="162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8015817" y="1878360"/>
              <a:ext cx="156041" cy="1576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662331" y="2489406"/>
                  <a:ext cx="695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331" y="2489406"/>
                  <a:ext cx="69596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31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ight Arrow 48"/>
          <p:cNvSpPr/>
          <p:nvPr/>
        </p:nvSpPr>
        <p:spPr>
          <a:xfrm>
            <a:off x="9104480" y="1594289"/>
            <a:ext cx="247629" cy="3891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76874" y="2335912"/>
            <a:ext cx="268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 packets only</a:t>
            </a:r>
          </a:p>
          <a:p>
            <a:pPr algn="ctr"/>
            <a:r>
              <a:rPr lang="en-US" sz="1400" dirty="0" smtClean="0"/>
              <a:t>low efficiency FCT optimization</a:t>
            </a:r>
            <a:endParaRPr lang="en-US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354220" y="3521771"/>
            <a:ext cx="1413091" cy="1348504"/>
            <a:chOff x="3506459" y="3708400"/>
            <a:chExt cx="168949" cy="1587652"/>
          </a:xfrm>
        </p:grpSpPr>
        <p:sp>
          <p:nvSpPr>
            <p:cNvPr id="52" name="Rectangle 51"/>
            <p:cNvSpPr/>
            <p:nvPr/>
          </p:nvSpPr>
          <p:spPr>
            <a:xfrm>
              <a:off x="3507279" y="3708400"/>
              <a:ext cx="168129" cy="15876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506459" y="3708400"/>
              <a:ext cx="0" cy="158765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6714140" y="3614796"/>
            <a:ext cx="2183187" cy="116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08306" y="4431738"/>
            <a:ext cx="1756662" cy="137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08306" y="4237572"/>
            <a:ext cx="1756662" cy="137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08306" y="4043406"/>
            <a:ext cx="1756662" cy="137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908306" y="3852521"/>
            <a:ext cx="1756662" cy="13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536079" y="4434394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536078" y="4042779"/>
            <a:ext cx="132537" cy="137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405234" y="4434394"/>
            <a:ext cx="132537" cy="133898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405234" y="4043820"/>
            <a:ext cx="132537" cy="1375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272860" y="4434394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272860" y="4043820"/>
            <a:ext cx="132537" cy="137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141463" y="4434394"/>
            <a:ext cx="132537" cy="133898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141463" y="4043820"/>
            <a:ext cx="132537" cy="1375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008866" y="4434394"/>
            <a:ext cx="132537" cy="133898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536076" y="3854134"/>
            <a:ext cx="132537" cy="1380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404805" y="3854134"/>
            <a:ext cx="132537" cy="13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272430" y="3854134"/>
            <a:ext cx="132537" cy="1380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141033" y="3854134"/>
            <a:ext cx="132537" cy="13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008436" y="3854134"/>
            <a:ext cx="132537" cy="138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874777" y="3854133"/>
            <a:ext cx="132537" cy="1380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874866" y="4434931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741325" y="4434931"/>
            <a:ext cx="132537" cy="133898"/>
          </a:xfrm>
          <a:prstGeom prst="rect">
            <a:avLst/>
          </a:prstGeom>
          <a:solidFill>
            <a:srgbClr val="DF41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608950" y="4434931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479934" y="4434931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349718" y="4434931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8011224" y="4042779"/>
            <a:ext cx="132537" cy="137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880380" y="4043820"/>
            <a:ext cx="132537" cy="1375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748006" y="4043820"/>
            <a:ext cx="132537" cy="1375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616608" y="4043820"/>
            <a:ext cx="132537" cy="1375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485595" y="4042779"/>
            <a:ext cx="132537" cy="137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354752" y="4043820"/>
            <a:ext cx="132537" cy="137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742258" y="3854134"/>
            <a:ext cx="132537" cy="13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610986" y="3854134"/>
            <a:ext cx="132537" cy="138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478612" y="3854134"/>
            <a:ext cx="132537" cy="138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347215" y="3854134"/>
            <a:ext cx="132537" cy="13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538941" y="4239389"/>
            <a:ext cx="132537" cy="133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08938" y="4716046"/>
                <a:ext cx="591127" cy="313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938" y="4716046"/>
                <a:ext cx="591127" cy="313699"/>
              </a:xfrm>
              <a:prstGeom prst="rect">
                <a:avLst/>
              </a:prstGeom>
              <a:blipFill>
                <a:blip r:embed="rId5"/>
                <a:stretch>
                  <a:fillRect r="-103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221834" y="3855142"/>
            <a:ext cx="132537" cy="13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217479" y="4435200"/>
            <a:ext cx="132537" cy="133898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408596" y="4239918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277751" y="4239918"/>
            <a:ext cx="132537" cy="133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145377" y="4239918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8013980" y="4239918"/>
            <a:ext cx="132537" cy="133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881383" y="4239918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747383" y="4240455"/>
            <a:ext cx="132537" cy="133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613842" y="4240455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483848" y="4240455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352451" y="4240455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219854" y="4240455"/>
            <a:ext cx="132537" cy="1338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7087615" y="4240724"/>
            <a:ext cx="132537" cy="13389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7091709" y="3854123"/>
            <a:ext cx="132537" cy="1380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6959864" y="3854123"/>
            <a:ext cx="132537" cy="138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9069821" y="4001462"/>
            <a:ext cx="247629" cy="3891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434133" y="4882162"/>
            <a:ext cx="220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Collisions in hashing flow id</a:t>
            </a:r>
          </a:p>
          <a:p>
            <a:pPr algn="ctr"/>
            <a:r>
              <a:rPr lang="en-US" sz="1400" dirty="0" smtClean="0"/>
              <a:t>(5 queues in the next stage)</a:t>
            </a:r>
            <a:endParaRPr lang="en-US" sz="14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263890" y="838200"/>
            <a:ext cx="0" cy="192149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616385" y="3276600"/>
            <a:ext cx="0" cy="192149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208693" y="5112995"/>
                <a:ext cx="769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93" y="5112995"/>
                <a:ext cx="7691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7876896" y="2700410"/>
                <a:ext cx="737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896" y="2700410"/>
                <a:ext cx="7376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/>
          <p:cNvGrpSpPr/>
          <p:nvPr/>
        </p:nvGrpSpPr>
        <p:grpSpPr>
          <a:xfrm>
            <a:off x="9562667" y="1148015"/>
            <a:ext cx="2019733" cy="1180795"/>
            <a:chOff x="9409230" y="1139804"/>
            <a:chExt cx="2376478" cy="1389359"/>
          </a:xfrm>
        </p:grpSpPr>
        <p:grpSp>
          <p:nvGrpSpPr>
            <p:cNvPr id="114" name="Group 113"/>
            <p:cNvGrpSpPr/>
            <p:nvPr/>
          </p:nvGrpSpPr>
          <p:grpSpPr>
            <a:xfrm>
              <a:off x="9575908" y="1359251"/>
              <a:ext cx="181600" cy="990600"/>
              <a:chOff x="5715000" y="3962400"/>
              <a:chExt cx="2068195" cy="990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715000" y="4790965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715000" y="4583823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715000" y="4376682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715000" y="3962400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715000" y="4169541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9409230" y="1157562"/>
              <a:ext cx="2376478" cy="1371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9895312" y="1362001"/>
              <a:ext cx="1610995" cy="990600"/>
              <a:chOff x="5715000" y="3962400"/>
              <a:chExt cx="2068195" cy="9906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5715000" y="4790965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715000" y="4583823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715000" y="4376682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715000" y="3962400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715000" y="4169541"/>
                <a:ext cx="2068195" cy="16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9575908" y="2188369"/>
              <a:ext cx="181600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575908" y="1981227"/>
              <a:ext cx="181600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75908" y="1774086"/>
              <a:ext cx="181600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575908" y="1359804"/>
              <a:ext cx="181600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575908" y="1566945"/>
              <a:ext cx="181600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409367" y="1139804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Priority</a:t>
              </a:r>
              <a:endParaRPr lang="en-US" sz="9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1E35FAB-7A7A-4FEA-8B93-D881C762A1BC}"/>
                </a:ext>
              </a:extLst>
            </p:cNvPr>
            <p:cNvSpPr/>
            <p:nvPr/>
          </p:nvSpPr>
          <p:spPr>
            <a:xfrm>
              <a:off x="11350266" y="1366391"/>
              <a:ext cx="156041" cy="157644"/>
            </a:xfrm>
            <a:prstGeom prst="rect">
              <a:avLst/>
            </a:prstGeom>
            <a:solidFill>
              <a:srgbClr val="F4C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1229667-D5E7-41BC-A811-EF3F2A567BDD}"/>
                </a:ext>
              </a:extLst>
            </p:cNvPr>
            <p:cNvSpPr/>
            <p:nvPr/>
          </p:nvSpPr>
          <p:spPr>
            <a:xfrm>
              <a:off x="11349999" y="1776198"/>
              <a:ext cx="156041" cy="1631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11351609" y="1983562"/>
              <a:ext cx="156041" cy="161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C0358FD-31E0-452E-897C-D2C4B16640AA}"/>
                </a:ext>
              </a:extLst>
            </p:cNvPr>
            <p:cNvSpPr/>
            <p:nvPr/>
          </p:nvSpPr>
          <p:spPr>
            <a:xfrm>
              <a:off x="11351609" y="1565957"/>
              <a:ext cx="156041" cy="162518"/>
            </a:xfrm>
            <a:prstGeom prst="rect">
              <a:avLst/>
            </a:prstGeom>
            <a:solidFill>
              <a:srgbClr val="222A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9704324" y="3787260"/>
            <a:ext cx="154339" cy="841896"/>
            <a:chOff x="5715000" y="3962400"/>
            <a:chExt cx="2068195" cy="990600"/>
          </a:xfrm>
        </p:grpSpPr>
        <p:sp>
          <p:nvSpPr>
            <p:cNvPr id="166" name="Rectangle 165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9562667" y="3615847"/>
            <a:ext cx="2019733" cy="1165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9975781" y="3789597"/>
            <a:ext cx="1369160" cy="841896"/>
            <a:chOff x="5715000" y="3962400"/>
            <a:chExt cx="2068195" cy="990600"/>
          </a:xfrm>
        </p:grpSpPr>
        <p:sp>
          <p:nvSpPr>
            <p:cNvPr id="161" name="Rectangle 160"/>
            <p:cNvSpPr/>
            <p:nvPr/>
          </p:nvSpPr>
          <p:spPr>
            <a:xfrm>
              <a:off x="5715000" y="4790965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15000" y="4583823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715000" y="4376682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715000" y="3962400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715000" y="4169541"/>
              <a:ext cx="2068195" cy="16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9704324" y="4491914"/>
            <a:ext cx="154339" cy="13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704324" y="4315868"/>
            <a:ext cx="154339" cy="13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04324" y="4139822"/>
            <a:ext cx="154339" cy="13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704324" y="3787730"/>
            <a:ext cx="154339" cy="13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704324" y="3963776"/>
            <a:ext cx="154339" cy="13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562783" y="3600755"/>
            <a:ext cx="451217" cy="19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Priority</a:t>
            </a:r>
            <a:endParaRPr lang="en-US" sz="9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1212324" y="3793363"/>
            <a:ext cx="132617" cy="133979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11212097" y="4141617"/>
            <a:ext cx="132617" cy="138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1213466" y="4320997"/>
            <a:ext cx="132617" cy="1375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1213466" y="3965664"/>
            <a:ext cx="132617" cy="138122"/>
          </a:xfrm>
          <a:prstGeom prst="rect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1081245" y="3793363"/>
            <a:ext cx="132617" cy="133979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11081018" y="4141617"/>
            <a:ext cx="132617" cy="138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1081942" y="4320997"/>
            <a:ext cx="132617" cy="137594"/>
          </a:xfrm>
          <a:prstGeom prst="rect">
            <a:avLst/>
          </a:prstGeom>
          <a:solidFill>
            <a:srgbClr val="EE45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1082387" y="3965664"/>
            <a:ext cx="132617" cy="138122"/>
          </a:xfrm>
          <a:prstGeom prst="rect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0950879" y="3793363"/>
            <a:ext cx="132617" cy="133979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10950652" y="4141617"/>
            <a:ext cx="132617" cy="138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950419" y="4320997"/>
            <a:ext cx="132617" cy="137594"/>
          </a:xfrm>
          <a:prstGeom prst="rect">
            <a:avLst/>
          </a:prstGeom>
          <a:solidFill>
            <a:srgbClr val="EE45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952021" y="3965664"/>
            <a:ext cx="132617" cy="138122"/>
          </a:xfrm>
          <a:prstGeom prst="rect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0819800" y="3793363"/>
            <a:ext cx="132617" cy="133979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818896" y="4320997"/>
            <a:ext cx="132617" cy="137594"/>
          </a:xfrm>
          <a:prstGeom prst="rect">
            <a:avLst/>
          </a:prstGeom>
          <a:solidFill>
            <a:srgbClr val="EE45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820942" y="3965664"/>
            <a:ext cx="132617" cy="138122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1212097" y="4492733"/>
            <a:ext cx="132617" cy="137594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1080573" y="4492733"/>
            <a:ext cx="132617" cy="137594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949050" y="4492733"/>
            <a:ext cx="132617" cy="137594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817527" y="4492733"/>
            <a:ext cx="132617" cy="137594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229667-D5E7-41BC-A811-EF3F2A567BDD}"/>
              </a:ext>
            </a:extLst>
          </p:cNvPr>
          <p:cNvSpPr/>
          <p:nvPr/>
        </p:nvSpPr>
        <p:spPr>
          <a:xfrm>
            <a:off x="10822194" y="4141617"/>
            <a:ext cx="132617" cy="138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0687979" y="3793363"/>
            <a:ext cx="132617" cy="133979"/>
          </a:xfrm>
          <a:prstGeom prst="rect">
            <a:avLst/>
          </a:prstGeom>
          <a:solidFill>
            <a:srgbClr val="F4C2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687373" y="4320997"/>
            <a:ext cx="132617" cy="1375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689121" y="3965664"/>
            <a:ext cx="132617" cy="138122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686004" y="4492733"/>
            <a:ext cx="132617" cy="137594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0555006" y="3793363"/>
            <a:ext cx="132617" cy="133979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555850" y="4320997"/>
            <a:ext cx="132617" cy="137594"/>
          </a:xfrm>
          <a:prstGeom prst="rect">
            <a:avLst/>
          </a:prstGeom>
          <a:solidFill>
            <a:srgbClr val="EE45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556148" y="3965664"/>
            <a:ext cx="132617" cy="138122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554481" y="4492733"/>
            <a:ext cx="132617" cy="137594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1E35FAB-7A7A-4FEA-8B93-D881C762A1BC}"/>
              </a:ext>
            </a:extLst>
          </p:cNvPr>
          <p:cNvSpPr/>
          <p:nvPr/>
        </p:nvSpPr>
        <p:spPr>
          <a:xfrm>
            <a:off x="10423185" y="3793363"/>
            <a:ext cx="132617" cy="133979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424327" y="4320997"/>
            <a:ext cx="132617" cy="1375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424327" y="3965664"/>
            <a:ext cx="132617" cy="138122"/>
          </a:xfrm>
          <a:prstGeom prst="rect">
            <a:avLst/>
          </a:prstGeom>
          <a:solidFill>
            <a:srgbClr val="BF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C0358FD-31E0-452E-897C-D2C4B16640AA}"/>
              </a:ext>
            </a:extLst>
          </p:cNvPr>
          <p:cNvSpPr/>
          <p:nvPr/>
        </p:nvSpPr>
        <p:spPr>
          <a:xfrm>
            <a:off x="10422958" y="4492733"/>
            <a:ext cx="132617" cy="137594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ross 269"/>
          <p:cNvSpPr/>
          <p:nvPr/>
        </p:nvSpPr>
        <p:spPr>
          <a:xfrm rot="2737263">
            <a:off x="9482932" y="3783930"/>
            <a:ext cx="151705" cy="151705"/>
          </a:xfrm>
          <a:prstGeom prst="plus">
            <a:avLst>
              <a:gd name="adj" fmla="val 393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ross 270"/>
          <p:cNvSpPr/>
          <p:nvPr/>
        </p:nvSpPr>
        <p:spPr>
          <a:xfrm rot="2737263">
            <a:off x="9473606" y="3955320"/>
            <a:ext cx="151705" cy="151705"/>
          </a:xfrm>
          <a:prstGeom prst="plus">
            <a:avLst>
              <a:gd name="adj" fmla="val 393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Cross 271"/>
          <p:cNvSpPr/>
          <p:nvPr/>
        </p:nvSpPr>
        <p:spPr>
          <a:xfrm rot="2737263">
            <a:off x="9482932" y="4309451"/>
            <a:ext cx="151705" cy="151705"/>
          </a:xfrm>
          <a:prstGeom prst="plus">
            <a:avLst>
              <a:gd name="adj" fmla="val 393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Cross 272"/>
          <p:cNvSpPr/>
          <p:nvPr/>
        </p:nvSpPr>
        <p:spPr>
          <a:xfrm rot="2737263">
            <a:off x="9473606" y="4485603"/>
            <a:ext cx="151705" cy="151705"/>
          </a:xfrm>
          <a:prstGeom prst="plus">
            <a:avLst>
              <a:gd name="adj" fmla="val 393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375678" y="403431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Roboto"/>
              </a:rPr>
              <a:t>✓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4" name="Cross 193"/>
          <p:cNvSpPr/>
          <p:nvPr/>
        </p:nvSpPr>
        <p:spPr>
          <a:xfrm rot="2737263">
            <a:off x="9384884" y="4976276"/>
            <a:ext cx="151705" cy="151705"/>
          </a:xfrm>
          <a:prstGeom prst="plus">
            <a:avLst>
              <a:gd name="adj" fmla="val 393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661617" y="2597522"/>
                <a:ext cx="3257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EE454D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EE454D"/>
                    </a:solidFill>
                  </a:rPr>
                  <a:t>controls </a:t>
                </a:r>
                <a:r>
                  <a:rPr lang="en-US" b="1" dirty="0">
                    <a:solidFill>
                      <a:srgbClr val="EE454D"/>
                    </a:solidFill>
                  </a:rPr>
                  <a:t>FCT performance 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17" y="2597522"/>
                <a:ext cx="3257110" cy="369332"/>
              </a:xfrm>
              <a:prstGeom prst="rect">
                <a:avLst/>
              </a:prstGeom>
              <a:blipFill>
                <a:blip r:embed="rId8"/>
                <a:stretch>
                  <a:fillRect t="-8197" r="-5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/>
              <p:cNvSpPr/>
              <p:nvPr/>
            </p:nvSpPr>
            <p:spPr>
              <a:xfrm>
                <a:off x="990600" y="4800600"/>
                <a:ext cx="4546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b="1" i="1" smtClean="0">
                            <a:solidFill>
                              <a:srgbClr val="EE454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EE454D"/>
                    </a:solidFill>
                  </a:rPr>
                  <a:t>controls collisions on the FCT optimizer </a:t>
                </a:r>
              </a:p>
              <a:p>
                <a:r>
                  <a:rPr lang="en-US" b="1" dirty="0" smtClean="0">
                    <a:solidFill>
                      <a:srgbClr val="EE454D"/>
                    </a:solidFill>
                  </a:rPr>
                  <a:t>and the number of queues in FCT optimizer</a:t>
                </a:r>
              </a:p>
            </p:txBody>
          </p:sp>
        </mc:Choice>
        <mc:Fallback xmlns=""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4546245" cy="646331"/>
              </a:xfrm>
              <a:prstGeom prst="rect">
                <a:avLst/>
              </a:prstGeom>
              <a:blipFill>
                <a:blip r:embed="rId9"/>
                <a:stretch>
                  <a:fillRect l="-1208" t="-5660" r="-26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dirty="0" smtClean="0"/>
              <a:t>datacenter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Datacenters host multiple </a:t>
            </a:r>
            <a:r>
              <a:rPr lang="en-US" dirty="0" smtClean="0"/>
              <a:t>applications with different requirements</a:t>
            </a:r>
            <a:endParaRPr lang="en-US" dirty="0"/>
          </a:p>
          <a:p>
            <a:pPr lvl="1"/>
            <a:r>
              <a:rPr lang="en-US" dirty="0" err="1" smtClean="0"/>
              <a:t>Memcache</a:t>
            </a:r>
            <a:r>
              <a:rPr lang="en-US" dirty="0" smtClean="0"/>
              <a:t> (delay)</a:t>
            </a:r>
            <a:endParaRPr lang="en-US" dirty="0"/>
          </a:p>
          <a:p>
            <a:pPr lvl="1"/>
            <a:r>
              <a:rPr lang="en-US" dirty="0" smtClean="0"/>
              <a:t>Web search (delay) </a:t>
            </a:r>
          </a:p>
          <a:p>
            <a:pPr lvl="1"/>
            <a:r>
              <a:rPr lang="en-US" dirty="0" smtClean="0"/>
              <a:t>Spark (throughput)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Datacenters </a:t>
            </a:r>
            <a:r>
              <a:rPr lang="en-US" dirty="0"/>
              <a:t>host multiple competing tenants</a:t>
            </a:r>
          </a:p>
          <a:p>
            <a:pPr lvl="1"/>
            <a:r>
              <a:rPr lang="en-US" dirty="0" smtClean="0"/>
              <a:t>Private datacenters</a:t>
            </a:r>
          </a:p>
          <a:p>
            <a:pPr lvl="2"/>
            <a:r>
              <a:rPr lang="en-US" dirty="0" smtClean="0"/>
              <a:t>Example: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Facebook</a:t>
            </a:r>
            <a:endParaRPr lang="en-US" dirty="0"/>
          </a:p>
          <a:p>
            <a:pPr lvl="2"/>
            <a:r>
              <a:rPr lang="en-US" dirty="0" smtClean="0"/>
              <a:t>Tenants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Product </a:t>
            </a:r>
            <a:r>
              <a:rPr lang="en-US" dirty="0"/>
              <a:t>and applications groups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datacenters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Example: </a:t>
            </a:r>
            <a:r>
              <a:rPr lang="en-US" dirty="0" smtClean="0"/>
              <a:t>Amazon </a:t>
            </a:r>
            <a:r>
              <a:rPr lang="en-US" dirty="0"/>
              <a:t>EC2, Microsoft </a:t>
            </a:r>
            <a:r>
              <a:rPr lang="en-US" dirty="0" smtClean="0"/>
              <a:t>Azure</a:t>
            </a:r>
            <a:endParaRPr lang="en-US" dirty="0"/>
          </a:p>
          <a:p>
            <a:pPr lvl="2"/>
            <a:r>
              <a:rPr lang="en-US" dirty="0" smtClean="0"/>
              <a:t>Tenants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Users </a:t>
            </a:r>
            <a:r>
              <a:rPr lang="en-US" dirty="0"/>
              <a:t>renting virtual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Modern </a:t>
                </a:r>
                <a:r>
                  <a:rPr lang="fr-FR" dirty="0" err="1"/>
                  <a:t>datacenters</a:t>
                </a:r>
                <a:r>
                  <a:rPr lang="fr-FR" dirty="0"/>
                  <a:t> = Multiple tenants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 smtClean="0"/>
                  <a:t> Diverse </a:t>
                </a:r>
                <a:r>
                  <a:rPr lang="fr-FR" dirty="0"/>
                  <a:t>applications per tenant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36" y="1560386"/>
            <a:ext cx="512875" cy="51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6C7FA-97BD-4D2C-A807-2D0303F5DD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27193"/>
            <a:ext cx="453922" cy="493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68" y="3132672"/>
            <a:ext cx="685800" cy="68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9" t="15812" r="33751" b="6695"/>
          <a:stretch/>
        </p:blipFill>
        <p:spPr>
          <a:xfrm>
            <a:off x="7716312" y="4642870"/>
            <a:ext cx="661133" cy="864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98" y="4661920"/>
            <a:ext cx="1169326" cy="7326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6" y="1489038"/>
            <a:ext cx="833284" cy="433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7" y="1594318"/>
            <a:ext cx="1219202" cy="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Datacenter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network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Existing proposals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</a:p>
          <a:p>
            <a:pPr lvl="1"/>
            <a:r>
              <a:rPr lang="en-US" dirty="0" smtClean="0"/>
              <a:t>Ether High level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Design potential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There is no two layers of queues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Divide the queue space in to two</a:t>
            </a:r>
          </a:p>
          <a:p>
            <a:pPr lvl="1"/>
            <a:r>
              <a:rPr lang="en-US" dirty="0" smtClean="0"/>
              <a:t>Use different hashing functions 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two layers of switches using packet resubmit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 with Programmable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a two steps of multilevel queue using PSA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121199" y="4182748"/>
            <a:ext cx="10055511" cy="1452849"/>
            <a:chOff x="1389908" y="4034444"/>
            <a:chExt cx="9521932" cy="1375756"/>
          </a:xfrm>
        </p:grpSpPr>
        <p:sp>
          <p:nvSpPr>
            <p:cNvPr id="51" name="Rectangle 50"/>
            <p:cNvSpPr/>
            <p:nvPr/>
          </p:nvSpPr>
          <p:spPr>
            <a:xfrm>
              <a:off x="2242658" y="4034444"/>
              <a:ext cx="2590800" cy="1371600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86498" y="4034444"/>
              <a:ext cx="2465024" cy="1371600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09258" y="4035829"/>
              <a:ext cx="5334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Ingress Parser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3458" y="4034444"/>
              <a:ext cx="5334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Ingress Parser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58248" y="4038600"/>
              <a:ext cx="5334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Ingress Parser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53600" y="4034444"/>
              <a:ext cx="5334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Ingress Parser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991398" y="4721628"/>
                  <a:ext cx="533400" cy="6844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398" y="4721628"/>
                  <a:ext cx="533400" cy="6844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993476" y="4038382"/>
                  <a:ext cx="533400" cy="6832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476" y="4038382"/>
                  <a:ext cx="533400" cy="6832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3373584" y="4097384"/>
              <a:ext cx="741216" cy="614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Update </a:t>
              </a:r>
            </a:p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Sketch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439626" y="4540783"/>
                  <a:ext cx="684574" cy="382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00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sz="1000" dirty="0">
                      <a:solidFill>
                        <a:sysClr val="windowText" lastClr="000000"/>
                      </a:solidFill>
                    </a:rPr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626" y="4540783"/>
                  <a:ext cx="684574" cy="3825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114800" y="4544292"/>
              <a:ext cx="723198" cy="46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101723" y="4154453"/>
                  <a:ext cx="769840" cy="4009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𝑓𝑙𝑜𝑤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 smtClean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723" y="4154453"/>
                  <a:ext cx="769840" cy="400920"/>
                </a:xfrm>
                <a:prstGeom prst="rect">
                  <a:avLst/>
                </a:prstGeom>
                <a:blipFill>
                  <a:blip r:embed="rId6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592526" y="4887653"/>
                  <a:ext cx="854298" cy="378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𝑡𝑒𝑛𝑎𝑛𝑡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 smtClean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26" y="4887653"/>
                  <a:ext cx="854298" cy="378879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8158552" y="4129925"/>
              <a:ext cx="741216" cy="4973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Resubmit packet 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50977" y="4815147"/>
              <a:ext cx="741216" cy="4973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ysClr val="windowText" lastClr="000000"/>
                  </a:solidFill>
                </a:rPr>
                <a:t>Dequeue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 In line rate 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24200" y="5230553"/>
              <a:ext cx="17092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124200" y="4635231"/>
              <a:ext cx="249384" cy="15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8" idx="3"/>
            </p:cNvCxnSpPr>
            <p:nvPr/>
          </p:nvCxnSpPr>
          <p:spPr>
            <a:xfrm>
              <a:off x="5366858" y="4720244"/>
              <a:ext cx="597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389908" y="4922431"/>
              <a:ext cx="1047640" cy="14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22" idx="3"/>
              <a:endCxn id="33" idx="1"/>
            </p:cNvCxnSpPr>
            <p:nvPr/>
          </p:nvCxnSpPr>
          <p:spPr>
            <a:xfrm flipV="1">
              <a:off x="6526876" y="4378614"/>
              <a:ext cx="1631676" cy="13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1" idx="3"/>
              <a:endCxn id="34" idx="1"/>
            </p:cNvCxnSpPr>
            <p:nvPr/>
          </p:nvCxnSpPr>
          <p:spPr>
            <a:xfrm>
              <a:off x="6524798" y="5063836"/>
              <a:ext cx="1626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5064684"/>
              <a:ext cx="1996440" cy="152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3" idx="3"/>
              <a:endCxn id="24" idx="1"/>
            </p:cNvCxnSpPr>
            <p:nvPr/>
          </p:nvCxnSpPr>
          <p:spPr>
            <a:xfrm flipH="1">
              <a:off x="3373584" y="4378614"/>
              <a:ext cx="5526184" cy="26160"/>
            </a:xfrm>
            <a:prstGeom prst="bentConnector5">
              <a:avLst>
                <a:gd name="adj1" fmla="val -28780"/>
                <a:gd name="adj2" fmla="val -2522252"/>
                <a:gd name="adj3" fmla="val 134477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39626" y="4924233"/>
                  <a:ext cx="684574" cy="382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000" dirty="0" smtClean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sz="1000" dirty="0">
                      <a:solidFill>
                        <a:sysClr val="windowText" lastClr="000000"/>
                      </a:solidFill>
                    </a:rPr>
                    <a:t>&gt;</a:t>
                  </a:r>
                  <a:r>
                    <a:rPr lang="en-US" sz="1000" dirty="0" smtClean="0">
                      <a:solidFill>
                        <a:sysClr val="windowText" lastClr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endParaRPr 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626" y="4924233"/>
                  <a:ext cx="684574" cy="3825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/>
          <p:cNvGrpSpPr/>
          <p:nvPr/>
        </p:nvGrpSpPr>
        <p:grpSpPr>
          <a:xfrm>
            <a:off x="8921115" y="898621"/>
            <a:ext cx="2255595" cy="2343150"/>
            <a:chOff x="9107243" y="793750"/>
            <a:chExt cx="2255595" cy="2343150"/>
          </a:xfrm>
        </p:grpSpPr>
        <p:sp>
          <p:nvSpPr>
            <p:cNvPr id="115" name="Rectangle 114"/>
            <p:cNvSpPr/>
            <p:nvPr/>
          </p:nvSpPr>
          <p:spPr>
            <a:xfrm>
              <a:off x="10363200" y="990600"/>
              <a:ext cx="533400" cy="1136115"/>
            </a:xfrm>
            <a:prstGeom prst="rect">
              <a:avLst/>
            </a:prstGeom>
            <a:solidFill>
              <a:srgbClr val="F0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363200" y="2128838"/>
              <a:ext cx="533400" cy="8429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111410" y="1551304"/>
                  <a:ext cx="640175" cy="3250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410" y="1551304"/>
                  <a:ext cx="640175" cy="325025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10363200" y="990600"/>
              <a:ext cx="533400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9766716" y="963166"/>
              <a:ext cx="139284" cy="1176098"/>
            </a:xfrm>
            <a:prstGeom prst="leftBrace">
              <a:avLst>
                <a:gd name="adj1" fmla="val 75359"/>
                <a:gd name="adj2" fmla="val 50000"/>
              </a:avLst>
            </a:prstGeom>
            <a:ln w="12700">
              <a:solidFill>
                <a:srgbClr val="DF41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9107243" y="2330552"/>
                  <a:ext cx="64427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43" y="2330552"/>
                  <a:ext cx="64427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9982200" y="79375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793750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906000" y="1924050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1924050"/>
                  <a:ext cx="4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906000" y="2767568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2767568"/>
                  <a:ext cx="3745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0939196" y="2559152"/>
                  <a:ext cx="423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196" y="2559152"/>
                  <a:ext cx="423642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10939196" y="1568552"/>
                  <a:ext cx="423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196" y="1568552"/>
                  <a:ext cx="42364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/>
            <p:cNvSpPr/>
            <p:nvPr/>
          </p:nvSpPr>
          <p:spPr>
            <a:xfrm>
              <a:off x="10363200" y="990600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363200" y="1143000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363200" y="1825181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363200" y="1976438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363200" y="1295389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0644187" y="1504879"/>
              <a:ext cx="0" cy="24772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10363200" y="2128840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363200" y="2281240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363200" y="2819400"/>
              <a:ext cx="533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0644187" y="2495479"/>
              <a:ext cx="0" cy="24772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Left Brace 115"/>
            <p:cNvSpPr/>
            <p:nvPr/>
          </p:nvSpPr>
          <p:spPr>
            <a:xfrm>
              <a:off x="9766716" y="2154074"/>
              <a:ext cx="139284" cy="826039"/>
            </a:xfrm>
            <a:prstGeom prst="leftBrace">
              <a:avLst>
                <a:gd name="adj1" fmla="val 75359"/>
                <a:gd name="adj2" fmla="val 50000"/>
              </a:avLst>
            </a:prstGeom>
            <a:ln w="12700">
              <a:solidFill>
                <a:srgbClr val="DF41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8619206" y="2798125"/>
            <a:ext cx="1516561" cy="101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14" idx="3"/>
            <a:endCxn id="115" idx="1"/>
          </p:cNvCxnSpPr>
          <p:nvPr/>
        </p:nvCxnSpPr>
        <p:spPr>
          <a:xfrm flipH="1" flipV="1">
            <a:off x="10177072" y="1663529"/>
            <a:ext cx="533400" cy="991661"/>
          </a:xfrm>
          <a:prstGeom prst="bentConnector5">
            <a:avLst>
              <a:gd name="adj1" fmla="val -135714"/>
              <a:gd name="adj2" fmla="val 173239"/>
              <a:gd name="adj3" fmla="val 369047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751777" y="1606322"/>
            <a:ext cx="1165904" cy="342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62945" y="4097938"/>
            <a:ext cx="3276600" cy="1846335"/>
            <a:chOff x="7848600" y="3704400"/>
            <a:chExt cx="3886200" cy="1838464"/>
          </a:xfrm>
        </p:grpSpPr>
        <p:sp>
          <p:nvSpPr>
            <p:cNvPr id="60" name="Rectangle 59"/>
            <p:cNvSpPr/>
            <p:nvPr/>
          </p:nvSpPr>
          <p:spPr>
            <a:xfrm>
              <a:off x="7848600" y="3704400"/>
              <a:ext cx="3886200" cy="18384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8600" y="3706232"/>
              <a:ext cx="3886200" cy="4566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 smtClean="0">
                  <a:solidFill>
                    <a:prstClr val="black"/>
                  </a:solidFill>
                </a:rPr>
                <a:t>LSTF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65902" y="4105135"/>
            <a:ext cx="3276600" cy="1846335"/>
            <a:chOff x="7848600" y="3704400"/>
            <a:chExt cx="3886200" cy="1838464"/>
          </a:xfrm>
        </p:grpSpPr>
        <p:sp>
          <p:nvSpPr>
            <p:cNvPr id="63" name="Rectangle 62"/>
            <p:cNvSpPr/>
            <p:nvPr/>
          </p:nvSpPr>
          <p:spPr>
            <a:xfrm>
              <a:off x="7848600" y="3704400"/>
              <a:ext cx="3886200" cy="18384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8600" y="3706232"/>
              <a:ext cx="3886200" cy="4566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prstClr val="black"/>
                  </a:solidFill>
                </a:rPr>
                <a:t>LSTF + 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WFQ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2945" y="1767423"/>
            <a:ext cx="3276600" cy="1745217"/>
            <a:chOff x="7848600" y="3704400"/>
            <a:chExt cx="3886200" cy="1838464"/>
          </a:xfrm>
        </p:grpSpPr>
        <p:sp>
          <p:nvSpPr>
            <p:cNvPr id="66" name="Rectangle 65"/>
            <p:cNvSpPr/>
            <p:nvPr/>
          </p:nvSpPr>
          <p:spPr>
            <a:xfrm>
              <a:off x="7848600" y="3704400"/>
              <a:ext cx="3886200" cy="18384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848600" y="3706232"/>
              <a:ext cx="3886200" cy="4566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</a:rPr>
                <a:t>WFQ</a:t>
              </a:r>
              <a:endParaRPr lang="en-US" sz="16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284718" y="1767423"/>
            <a:ext cx="3276600" cy="1745217"/>
            <a:chOff x="7848600" y="3704400"/>
            <a:chExt cx="3886200" cy="1838464"/>
          </a:xfrm>
        </p:grpSpPr>
        <p:sp>
          <p:nvSpPr>
            <p:cNvPr id="69" name="Rectangle 68"/>
            <p:cNvSpPr/>
            <p:nvPr/>
          </p:nvSpPr>
          <p:spPr>
            <a:xfrm>
              <a:off x="7848600" y="3704400"/>
              <a:ext cx="3886200" cy="18384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48600" y="3706232"/>
              <a:ext cx="3886200" cy="4566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 smtClean="0">
                  <a:solidFill>
                    <a:prstClr val="black"/>
                  </a:solidFill>
                </a:rPr>
                <a:t>SJF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96782" y="1767423"/>
            <a:ext cx="3276600" cy="1745217"/>
            <a:chOff x="7848600" y="3704400"/>
            <a:chExt cx="3886200" cy="1838464"/>
          </a:xfrm>
        </p:grpSpPr>
        <p:sp>
          <p:nvSpPr>
            <p:cNvPr id="75" name="Rectangle 74"/>
            <p:cNvSpPr/>
            <p:nvPr/>
          </p:nvSpPr>
          <p:spPr>
            <a:xfrm>
              <a:off x="7848600" y="3704400"/>
              <a:ext cx="3886200" cy="18384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48600" y="3706232"/>
              <a:ext cx="3886200" cy="4566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prstClr val="black"/>
                  </a:solidFill>
                </a:rPr>
                <a:t>Strict 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Priority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24801" y="4097264"/>
            <a:ext cx="3276600" cy="1846335"/>
            <a:chOff x="7848600" y="3704400"/>
            <a:chExt cx="3886200" cy="1838464"/>
          </a:xfrm>
        </p:grpSpPr>
        <p:sp>
          <p:nvSpPr>
            <p:cNvPr id="52" name="Rectangle 51"/>
            <p:cNvSpPr/>
            <p:nvPr/>
          </p:nvSpPr>
          <p:spPr>
            <a:xfrm>
              <a:off x="7848600" y="3704400"/>
              <a:ext cx="3886200" cy="18384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48600" y="3706232"/>
              <a:ext cx="3886200" cy="4566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>
                  <a:solidFill>
                    <a:prstClr val="black"/>
                  </a:solidFill>
                </a:rPr>
                <a:t>LSTF + WFQ + Strict 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Priority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3"/>
            <a:ext cx="11277600" cy="3899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Ether could provide a set of scheduling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9546" y="4683018"/>
                <a:ext cx="1240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6" y="4683018"/>
                <a:ext cx="124060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6986" y="5309274"/>
                <a:ext cx="23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latin typeface="Cambria Math" panose="02040503050406030204" pitchFamily="18" charset="0"/>
                        </a:rPr>
                        <m:t>slack</m:t>
                      </m:r>
                      <m:r>
                        <a:rPr lang="en-US" sz="1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40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86" y="5309274"/>
                <a:ext cx="2367543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9546" y="4970720"/>
                <a:ext cx="12687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6" y="4970720"/>
                <a:ext cx="12687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298262"/>
                <a:ext cx="1337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262"/>
                <a:ext cx="1337723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4671" y="2953540"/>
                <a:ext cx="1344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71" y="2953540"/>
                <a:ext cx="134432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38200" y="2619718"/>
                <a:ext cx="139428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9718"/>
                <a:ext cx="1394281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95800" y="2298262"/>
                <a:ext cx="1137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98262"/>
                <a:ext cx="113777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29792" y="2984112"/>
                <a:ext cx="2058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flow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92" y="2984112"/>
                <a:ext cx="205837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95800" y="2619718"/>
                <a:ext cx="11635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19718"/>
                <a:ext cx="116358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19600" y="4674759"/>
                <a:ext cx="2364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packet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674759"/>
                <a:ext cx="2364104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4978" y="5483423"/>
                <a:ext cx="2089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latin typeface="Cambria Math" panose="02040503050406030204" pitchFamily="18" charset="0"/>
                        </a:rPr>
                        <m:t>slack</m:t>
                      </m:r>
                      <m:r>
                        <a:rPr lang="en-US" sz="1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40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78" y="5483423"/>
                <a:ext cx="208919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24697" y="4953000"/>
                <a:ext cx="2966703" cy="539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flows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𝐹𝐶𝑇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𝑞𝑢𝑒𝑢𝑒𝑠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97" y="4953000"/>
                <a:ext cx="2966703" cy="539635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48600" y="2298262"/>
                <a:ext cx="18109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98262"/>
                <a:ext cx="181094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608600" y="2971800"/>
                <a:ext cx="3059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priority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600" y="2971800"/>
                <a:ext cx="3059400" cy="307777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848600" y="2619718"/>
                <a:ext cx="18520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619718"/>
                <a:ext cx="185202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24800" y="4584561"/>
                <a:ext cx="232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packet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584561"/>
                <a:ext cx="2328547" cy="307777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92520" y="5341113"/>
                <a:ext cx="11419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20" y="5341113"/>
                <a:ext cx="1141953" cy="30777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924801" y="4917113"/>
                <a:ext cx="29220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distinct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flows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1" y="4917113"/>
                <a:ext cx="292208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Brace 48"/>
          <p:cNvSpPr/>
          <p:nvPr/>
        </p:nvSpPr>
        <p:spPr>
          <a:xfrm>
            <a:off x="9135520" y="5214024"/>
            <a:ext cx="70058" cy="629137"/>
          </a:xfrm>
          <a:prstGeom prst="leftBrace">
            <a:avLst>
              <a:gd name="adj1" fmla="val 4045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9145045" y="5133975"/>
                <a:ext cx="190395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priority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slack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igh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priority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: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045" y="5133975"/>
                <a:ext cx="1903955" cy="738664"/>
              </a:xfrm>
              <a:prstGeom prst="rect">
                <a:avLst/>
              </a:prstGeom>
              <a:blipFill>
                <a:blip r:embed="rId20"/>
                <a:stretch>
                  <a:fillRect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6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  <a:p>
            <a:pPr lvl="1"/>
            <a:r>
              <a:rPr lang="en-US" dirty="0"/>
              <a:t>Can </a:t>
            </a:r>
            <a:r>
              <a:rPr lang="en-US" dirty="0" smtClean="0"/>
              <a:t>Ether </a:t>
            </a:r>
            <a:r>
              <a:rPr lang="en-US" dirty="0"/>
              <a:t>achieve </a:t>
            </a:r>
            <a:r>
              <a:rPr lang="en-US" dirty="0" smtClean="0">
                <a:solidFill>
                  <a:srgbClr val="FF0000"/>
                </a:solidFill>
              </a:rPr>
              <a:t>fairness </a:t>
            </a:r>
            <a:r>
              <a:rPr lang="en-US" dirty="0">
                <a:solidFill>
                  <a:srgbClr val="FF0000"/>
                </a:solidFill>
              </a:rPr>
              <a:t>among all tenant </a:t>
            </a:r>
            <a:r>
              <a:rPr lang="en-US" dirty="0"/>
              <a:t>and improve the </a:t>
            </a:r>
            <a:r>
              <a:rPr lang="en-US" dirty="0">
                <a:solidFill>
                  <a:srgbClr val="FF0000"/>
                </a:solidFill>
              </a:rPr>
              <a:t>FCT per tenant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Ether works compared to </a:t>
            </a:r>
          </a:p>
          <a:p>
            <a:pPr lvl="1"/>
            <a:r>
              <a:rPr lang="en-US" dirty="0" smtClean="0"/>
              <a:t>Ideal </a:t>
            </a:r>
            <a:r>
              <a:rPr lang="en-US" dirty="0"/>
              <a:t>fair queuing </a:t>
            </a:r>
            <a:r>
              <a:rPr lang="en-US" dirty="0" smtClean="0"/>
              <a:t>(FQ)</a:t>
            </a:r>
            <a:endParaRPr lang="en-US" dirty="0"/>
          </a:p>
          <a:p>
            <a:pPr lvl="1"/>
            <a:r>
              <a:rPr lang="en-US" dirty="0" smtClean="0"/>
              <a:t>Ideal FCT optimizer (</a:t>
            </a:r>
            <a:r>
              <a:rPr lang="en-US" dirty="0" err="1" smtClean="0"/>
              <a:t>pFabric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Measured parameters</a:t>
            </a:r>
            <a:endParaRPr lang="en-US" dirty="0"/>
          </a:p>
          <a:p>
            <a:pPr lvl="1"/>
            <a:r>
              <a:rPr lang="en-US" dirty="0" smtClean="0"/>
              <a:t>Jain’s index fairness </a:t>
            </a:r>
          </a:p>
          <a:p>
            <a:pPr lvl="1"/>
            <a:r>
              <a:rPr lang="en-US" dirty="0" smtClean="0"/>
              <a:t>99 percentile tail flow completion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simulator (ns-3 v3.28)</a:t>
            </a:r>
          </a:p>
          <a:p>
            <a:pPr lvl="1"/>
            <a:r>
              <a:rPr lang="en-US" dirty="0" smtClean="0"/>
              <a:t>Workloads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Parameters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05D1B6-8026-45B1-AA42-34704ACF1033}"/>
              </a:ext>
            </a:extLst>
          </p:cNvPr>
          <p:cNvGrpSpPr/>
          <p:nvPr/>
        </p:nvGrpSpPr>
        <p:grpSpPr>
          <a:xfrm>
            <a:off x="5027642" y="3339965"/>
            <a:ext cx="5911554" cy="1935467"/>
            <a:chOff x="-1670245" y="1569061"/>
            <a:chExt cx="11077707" cy="31480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FC8DC7-8A0B-4E79-8973-C19CFF8D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01" y="1569061"/>
              <a:ext cx="737938" cy="49003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426605-A2B8-40C3-B699-921E127DD930}"/>
                </a:ext>
              </a:extLst>
            </p:cNvPr>
            <p:cNvGrpSpPr/>
            <p:nvPr/>
          </p:nvGrpSpPr>
          <p:grpSpPr>
            <a:xfrm>
              <a:off x="1526311" y="3228485"/>
              <a:ext cx="1044895" cy="1337422"/>
              <a:chOff x="1526311" y="3228485"/>
              <a:chExt cx="1044895" cy="1337422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8E1F858A-E6AE-4735-89B0-8AE8852D5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6311" y="4082240"/>
                <a:ext cx="455722" cy="483667"/>
              </a:xfrm>
              <a:prstGeom prst="rect">
                <a:avLst/>
              </a:prstGeom>
              <a:ln w="28575"/>
            </p:spPr>
          </p:pic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A8C54D3-E233-436C-A1AC-8A682494CA54}"/>
                  </a:ext>
                </a:extLst>
              </p:cNvPr>
              <p:cNvGrpSpPr/>
              <p:nvPr/>
            </p:nvGrpSpPr>
            <p:grpSpPr>
              <a:xfrm>
                <a:off x="1746516" y="3664714"/>
                <a:ext cx="617837" cy="422440"/>
                <a:chOff x="7534023" y="5347548"/>
                <a:chExt cx="1411230" cy="42244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816ECF3-78BF-48D2-9FB0-A4A6FF272634}"/>
                    </a:ext>
                  </a:extLst>
                </p:cNvPr>
                <p:cNvCxnSpPr/>
                <p:nvPr/>
              </p:nvCxnSpPr>
              <p:spPr>
                <a:xfrm flipV="1">
                  <a:off x="7534023" y="5347548"/>
                  <a:ext cx="705614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2E87E2F-0E7E-43AE-B6BF-5EA51350456B}"/>
                    </a:ext>
                  </a:extLst>
                </p:cNvPr>
                <p:cNvCxnSpPr/>
                <p:nvPr/>
              </p:nvCxnSpPr>
              <p:spPr>
                <a:xfrm flipH="1" flipV="1">
                  <a:off x="8210496" y="5347548"/>
                  <a:ext cx="734757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67452419-DCD2-42B2-B211-09A81609C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466" y="3228485"/>
                <a:ext cx="737938" cy="490037"/>
              </a:xfrm>
              <a:prstGeom prst="rect">
                <a:avLst/>
              </a:prstGeom>
              <a:ln w="28575"/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44E7E7DE-76B0-4954-86B9-03DE20753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484" y="4082239"/>
                <a:ext cx="455722" cy="483667"/>
              </a:xfrm>
              <a:prstGeom prst="rect">
                <a:avLst/>
              </a:prstGeom>
              <a:ln w="28575"/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EAD854C-63D7-4606-8289-0DA9133884A5}"/>
                  </a:ext>
                </a:extLst>
              </p:cNvPr>
              <p:cNvCxnSpPr/>
              <p:nvPr/>
            </p:nvCxnSpPr>
            <p:spPr>
              <a:xfrm>
                <a:off x="1900975" y="4082239"/>
                <a:ext cx="302539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3DD025-F4F1-4A39-8CE0-26E0B0240CB1}"/>
                </a:ext>
              </a:extLst>
            </p:cNvPr>
            <p:cNvGrpSpPr/>
            <p:nvPr/>
          </p:nvGrpSpPr>
          <p:grpSpPr>
            <a:xfrm>
              <a:off x="2609509" y="3228485"/>
              <a:ext cx="1044895" cy="1337422"/>
              <a:chOff x="1526311" y="3228485"/>
              <a:chExt cx="1044895" cy="1337422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FD0E59B-2EEF-4B57-B17B-F93DD2239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6311" y="4082240"/>
                <a:ext cx="455722" cy="483667"/>
              </a:xfrm>
              <a:prstGeom prst="rect">
                <a:avLst/>
              </a:prstGeom>
              <a:ln w="28575"/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69A1D8D-4896-458E-9603-22EA49E20870}"/>
                  </a:ext>
                </a:extLst>
              </p:cNvPr>
              <p:cNvGrpSpPr/>
              <p:nvPr/>
            </p:nvGrpSpPr>
            <p:grpSpPr>
              <a:xfrm>
                <a:off x="1746516" y="3664714"/>
                <a:ext cx="617837" cy="422440"/>
                <a:chOff x="7534023" y="5347548"/>
                <a:chExt cx="1411230" cy="422440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0C4EDF4-D59A-4F03-B7CC-EA092B0F81D6}"/>
                    </a:ext>
                  </a:extLst>
                </p:cNvPr>
                <p:cNvCxnSpPr/>
                <p:nvPr/>
              </p:nvCxnSpPr>
              <p:spPr>
                <a:xfrm flipV="1">
                  <a:off x="7534023" y="5347548"/>
                  <a:ext cx="705614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F069284-2325-4AA3-A2CD-AE3A9F950859}"/>
                    </a:ext>
                  </a:extLst>
                </p:cNvPr>
                <p:cNvCxnSpPr/>
                <p:nvPr/>
              </p:nvCxnSpPr>
              <p:spPr>
                <a:xfrm flipH="1" flipV="1">
                  <a:off x="8210496" y="5347548"/>
                  <a:ext cx="734757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E1B3F67-C531-42C0-8B45-A09DD144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466" y="3228485"/>
                <a:ext cx="737938" cy="490037"/>
              </a:xfrm>
              <a:prstGeom prst="rect">
                <a:avLst/>
              </a:prstGeom>
              <a:ln w="28575"/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4701859-5BE9-4D69-A91B-4531811D1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484" y="4082239"/>
                <a:ext cx="455722" cy="483667"/>
              </a:xfrm>
              <a:prstGeom prst="rect">
                <a:avLst/>
              </a:prstGeom>
              <a:ln w="28575"/>
            </p:spPr>
          </p:pic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C73EB8-D1F5-4268-8F63-64F1B7D0A21C}"/>
                  </a:ext>
                </a:extLst>
              </p:cNvPr>
              <p:cNvCxnSpPr/>
              <p:nvPr/>
            </p:nvCxnSpPr>
            <p:spPr>
              <a:xfrm>
                <a:off x="1900975" y="4082239"/>
                <a:ext cx="302539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404A05-39C4-4E4F-90BB-20819E4C0CF5}"/>
                </a:ext>
              </a:extLst>
            </p:cNvPr>
            <p:cNvGrpSpPr/>
            <p:nvPr/>
          </p:nvGrpSpPr>
          <p:grpSpPr>
            <a:xfrm>
              <a:off x="7279369" y="3228485"/>
              <a:ext cx="1044895" cy="1337422"/>
              <a:chOff x="1526311" y="3228485"/>
              <a:chExt cx="1044895" cy="13374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67C4303-D869-44CD-9DEB-6CE0BDA87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6311" y="4082240"/>
                <a:ext cx="455722" cy="483667"/>
              </a:xfrm>
              <a:prstGeom prst="rect">
                <a:avLst/>
              </a:prstGeom>
              <a:ln w="28575"/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320E0C-E183-4CF7-8759-4B56F180B309}"/>
                  </a:ext>
                </a:extLst>
              </p:cNvPr>
              <p:cNvGrpSpPr/>
              <p:nvPr/>
            </p:nvGrpSpPr>
            <p:grpSpPr>
              <a:xfrm>
                <a:off x="1746516" y="3664714"/>
                <a:ext cx="617837" cy="422440"/>
                <a:chOff x="7534023" y="5347548"/>
                <a:chExt cx="1411230" cy="4224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D607239-2F32-45DD-AB64-39755A2AAABE}"/>
                    </a:ext>
                  </a:extLst>
                </p:cNvPr>
                <p:cNvCxnSpPr/>
                <p:nvPr/>
              </p:nvCxnSpPr>
              <p:spPr>
                <a:xfrm flipV="1">
                  <a:off x="7534023" y="5347548"/>
                  <a:ext cx="705614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0D6A6CF-E0CE-43E4-816A-D403AE0A7A70}"/>
                    </a:ext>
                  </a:extLst>
                </p:cNvPr>
                <p:cNvCxnSpPr/>
                <p:nvPr/>
              </p:nvCxnSpPr>
              <p:spPr>
                <a:xfrm flipH="1" flipV="1">
                  <a:off x="8210496" y="5347548"/>
                  <a:ext cx="734757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7D2A295E-7C5E-4C7B-83F9-04DA7D1C0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466" y="3228485"/>
                <a:ext cx="737938" cy="490037"/>
              </a:xfrm>
              <a:prstGeom prst="rect">
                <a:avLst/>
              </a:prstGeom>
              <a:ln w="28575"/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F9DA7B7B-0741-4696-9E3D-B08810434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484" y="4082239"/>
                <a:ext cx="455722" cy="483667"/>
              </a:xfrm>
              <a:prstGeom prst="rect">
                <a:avLst/>
              </a:prstGeom>
              <a:ln w="28575"/>
            </p:spPr>
          </p:pic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3EAE-0CA1-4243-9409-D552F6981E2C}"/>
                  </a:ext>
                </a:extLst>
              </p:cNvPr>
              <p:cNvCxnSpPr/>
              <p:nvPr/>
            </p:nvCxnSpPr>
            <p:spPr>
              <a:xfrm>
                <a:off x="1900975" y="4082239"/>
                <a:ext cx="302539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9D03F5-F5B0-40FE-A593-1CE5CAC9E32F}"/>
                </a:ext>
              </a:extLst>
            </p:cNvPr>
            <p:cNvGrpSpPr/>
            <p:nvPr/>
          </p:nvGrpSpPr>
          <p:grpSpPr>
            <a:xfrm>
              <a:off x="8362567" y="3228485"/>
              <a:ext cx="1044895" cy="1337422"/>
              <a:chOff x="1526311" y="3228485"/>
              <a:chExt cx="1044895" cy="1337422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1A16B61-A01B-4CD6-A75E-E8246182F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6311" y="4082240"/>
                <a:ext cx="455722" cy="483667"/>
              </a:xfrm>
              <a:prstGeom prst="rect">
                <a:avLst/>
              </a:prstGeom>
              <a:ln w="28575"/>
            </p:spPr>
          </p:pic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2036C4D-F127-46F0-BD1C-BBDAFD0BFE16}"/>
                  </a:ext>
                </a:extLst>
              </p:cNvPr>
              <p:cNvGrpSpPr/>
              <p:nvPr/>
            </p:nvGrpSpPr>
            <p:grpSpPr>
              <a:xfrm>
                <a:off x="1746516" y="3664714"/>
                <a:ext cx="617837" cy="422440"/>
                <a:chOff x="7534023" y="5347548"/>
                <a:chExt cx="1411230" cy="4224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AB575A3-99F4-41A8-9817-AAD62C254EC5}"/>
                    </a:ext>
                  </a:extLst>
                </p:cNvPr>
                <p:cNvCxnSpPr/>
                <p:nvPr/>
              </p:nvCxnSpPr>
              <p:spPr>
                <a:xfrm flipV="1">
                  <a:off x="7534023" y="5347548"/>
                  <a:ext cx="705614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4E690BF-DEBF-4CFC-ADD8-87AB9FD9D139}"/>
                    </a:ext>
                  </a:extLst>
                </p:cNvPr>
                <p:cNvCxnSpPr/>
                <p:nvPr/>
              </p:nvCxnSpPr>
              <p:spPr>
                <a:xfrm flipH="1" flipV="1">
                  <a:off x="8210496" y="5347548"/>
                  <a:ext cx="734757" cy="42244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207618B-1ABF-4671-BF53-76662D498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466" y="3228485"/>
                <a:ext cx="737938" cy="490037"/>
              </a:xfrm>
              <a:prstGeom prst="rect">
                <a:avLst/>
              </a:prstGeom>
              <a:ln w="28575"/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25FFC7F8-20EC-4F04-982A-396168881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484" y="4082239"/>
                <a:ext cx="455722" cy="483667"/>
              </a:xfrm>
              <a:prstGeom prst="rect">
                <a:avLst/>
              </a:prstGeom>
              <a:ln w="28575"/>
            </p:spPr>
          </p:pic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0991D45-40CD-4AB4-AB26-D8DEE6CAA4AA}"/>
                  </a:ext>
                </a:extLst>
              </p:cNvPr>
              <p:cNvCxnSpPr/>
              <p:nvPr/>
            </p:nvCxnSpPr>
            <p:spPr>
              <a:xfrm>
                <a:off x="1900975" y="4082239"/>
                <a:ext cx="302539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99D2FD-CC3A-4B68-BB39-39C65AEF3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4" y="1569061"/>
              <a:ext cx="737938" cy="4900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2B423D-BE6B-471D-A4C5-D364D118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317" y="1569061"/>
              <a:ext cx="737938" cy="49003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BC26B7-35C5-4295-993D-D021617ED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629" y="1569061"/>
              <a:ext cx="737938" cy="4900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E6A051-6578-4DB5-B200-958E14AF7253}"/>
                </a:ext>
              </a:extLst>
            </p:cNvPr>
            <p:cNvSpPr txBox="1"/>
            <p:nvPr/>
          </p:nvSpPr>
          <p:spPr>
            <a:xfrm>
              <a:off x="1008824" y="2452291"/>
              <a:ext cx="1312656" cy="449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Gbps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433AAB-7AA3-4B54-B7F9-175D619BFDD0}"/>
                </a:ext>
              </a:extLst>
            </p:cNvPr>
            <p:cNvGrpSpPr/>
            <p:nvPr/>
          </p:nvGrpSpPr>
          <p:grpSpPr>
            <a:xfrm>
              <a:off x="2055435" y="2053908"/>
              <a:ext cx="6836256" cy="1174577"/>
              <a:chOff x="2055435" y="2053908"/>
              <a:chExt cx="6836256" cy="117457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776578-9E15-49A3-A897-2E3F886BF4DA}"/>
                  </a:ext>
                </a:extLst>
              </p:cNvPr>
              <p:cNvCxnSpPr>
                <a:stCxn id="63" idx="0"/>
                <a:endCxn id="7" idx="2"/>
              </p:cNvCxnSpPr>
              <p:nvPr/>
            </p:nvCxnSpPr>
            <p:spPr>
              <a:xfrm flipV="1">
                <a:off x="3138633" y="2059098"/>
                <a:ext cx="1997137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1A373C9-E6D7-4EF7-A275-6AB04E93C439}"/>
                  </a:ext>
                </a:extLst>
              </p:cNvPr>
              <p:cNvCxnSpPr>
                <a:stCxn id="56" idx="0"/>
                <a:endCxn id="7" idx="2"/>
              </p:cNvCxnSpPr>
              <p:nvPr/>
            </p:nvCxnSpPr>
            <p:spPr>
              <a:xfrm flipH="1" flipV="1">
                <a:off x="5135770" y="2059098"/>
                <a:ext cx="2672723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0DD1D3E-A78D-4985-BE6F-4A5F47FF86E8}"/>
                  </a:ext>
                </a:extLst>
              </p:cNvPr>
              <p:cNvCxnSpPr>
                <a:stCxn id="56" idx="0"/>
                <a:endCxn id="12" idx="2"/>
              </p:cNvCxnSpPr>
              <p:nvPr/>
            </p:nvCxnSpPr>
            <p:spPr>
              <a:xfrm flipH="1" flipV="1">
                <a:off x="5976113" y="2059098"/>
                <a:ext cx="1832380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1E6B37-039F-4B99-B8A9-515CC3798ED7}"/>
                  </a:ext>
                </a:extLst>
              </p:cNvPr>
              <p:cNvCxnSpPr>
                <a:stCxn id="63" idx="0"/>
                <a:endCxn id="12" idx="2"/>
              </p:cNvCxnSpPr>
              <p:nvPr/>
            </p:nvCxnSpPr>
            <p:spPr>
              <a:xfrm flipV="1">
                <a:off x="3138633" y="2059098"/>
                <a:ext cx="2837480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4D7FC06-0CFB-4F26-989C-ABB39CA17604}"/>
                  </a:ext>
                </a:extLst>
              </p:cNvPr>
              <p:cNvCxnSpPr>
                <a:stCxn id="70" idx="0"/>
                <a:endCxn id="7" idx="2"/>
              </p:cNvCxnSpPr>
              <p:nvPr/>
            </p:nvCxnSpPr>
            <p:spPr>
              <a:xfrm flipV="1">
                <a:off x="2055435" y="2059098"/>
                <a:ext cx="3080335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3AE5A04-D8F3-496D-BE8C-D8685EC51761}"/>
                  </a:ext>
                </a:extLst>
              </p:cNvPr>
              <p:cNvCxnSpPr>
                <a:stCxn id="70" idx="0"/>
                <a:endCxn id="14" idx="2"/>
              </p:cNvCxnSpPr>
              <p:nvPr/>
            </p:nvCxnSpPr>
            <p:spPr>
              <a:xfrm flipV="1">
                <a:off x="2055435" y="2059098"/>
                <a:ext cx="5938163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750748-BC86-458D-BB80-D5995C621203}"/>
                  </a:ext>
                </a:extLst>
              </p:cNvPr>
              <p:cNvCxnSpPr>
                <a:stCxn id="49" idx="0"/>
                <a:endCxn id="7" idx="2"/>
              </p:cNvCxnSpPr>
              <p:nvPr/>
            </p:nvCxnSpPr>
            <p:spPr>
              <a:xfrm flipH="1" flipV="1">
                <a:off x="5135770" y="2059098"/>
                <a:ext cx="3755921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FE38E28-93E2-4031-8946-0451E7C11E35}"/>
                  </a:ext>
                </a:extLst>
              </p:cNvPr>
              <p:cNvCxnSpPr>
                <a:stCxn id="49" idx="0"/>
                <a:endCxn id="14" idx="2"/>
              </p:cNvCxnSpPr>
              <p:nvPr/>
            </p:nvCxnSpPr>
            <p:spPr>
              <a:xfrm flipH="1" flipV="1">
                <a:off x="7993598" y="2059098"/>
                <a:ext cx="898093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1A4C3A-5515-437E-BD6F-03E79AC20694}"/>
                  </a:ext>
                </a:extLst>
              </p:cNvPr>
              <p:cNvCxnSpPr>
                <a:stCxn id="49" idx="0"/>
                <a:endCxn id="12" idx="2"/>
              </p:cNvCxnSpPr>
              <p:nvPr/>
            </p:nvCxnSpPr>
            <p:spPr>
              <a:xfrm flipH="1" flipV="1">
                <a:off x="5976113" y="2059098"/>
                <a:ext cx="2915578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B411B96-8824-4ED8-9DDF-C1CA4F426D75}"/>
                  </a:ext>
                </a:extLst>
              </p:cNvPr>
              <p:cNvCxnSpPr>
                <a:stCxn id="49" idx="0"/>
                <a:endCxn id="13" idx="2"/>
              </p:cNvCxnSpPr>
              <p:nvPr/>
            </p:nvCxnSpPr>
            <p:spPr>
              <a:xfrm flipH="1" flipV="1">
                <a:off x="3118286" y="2059098"/>
                <a:ext cx="5773405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ABF789-F2BC-4A14-B31C-77D749C6844F}"/>
                  </a:ext>
                </a:extLst>
              </p:cNvPr>
              <p:cNvCxnSpPr>
                <a:stCxn id="70" idx="0"/>
                <a:endCxn id="13" idx="2"/>
              </p:cNvCxnSpPr>
              <p:nvPr/>
            </p:nvCxnSpPr>
            <p:spPr>
              <a:xfrm flipV="1">
                <a:off x="2055435" y="2059098"/>
                <a:ext cx="1062851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A4C368-400E-4EE6-9344-663F3E0683DD}"/>
                  </a:ext>
                </a:extLst>
              </p:cNvPr>
              <p:cNvCxnSpPr>
                <a:stCxn id="63" idx="0"/>
                <a:endCxn id="13" idx="2"/>
              </p:cNvCxnSpPr>
              <p:nvPr/>
            </p:nvCxnSpPr>
            <p:spPr>
              <a:xfrm flipH="1" flipV="1">
                <a:off x="3118286" y="2059098"/>
                <a:ext cx="20347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BAE5C4A-1DDD-4B2D-8CE2-29DB1A29F0BD}"/>
                  </a:ext>
                </a:extLst>
              </p:cNvPr>
              <p:cNvCxnSpPr>
                <a:stCxn id="56" idx="0"/>
                <a:endCxn id="13" idx="2"/>
              </p:cNvCxnSpPr>
              <p:nvPr/>
            </p:nvCxnSpPr>
            <p:spPr>
              <a:xfrm flipH="1" flipV="1">
                <a:off x="3118286" y="2059098"/>
                <a:ext cx="4690207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636C36-2F93-4E11-8147-ED6567DE6AFC}"/>
                  </a:ext>
                </a:extLst>
              </p:cNvPr>
              <p:cNvCxnSpPr>
                <a:stCxn id="63" idx="0"/>
                <a:endCxn id="14" idx="2"/>
              </p:cNvCxnSpPr>
              <p:nvPr/>
            </p:nvCxnSpPr>
            <p:spPr>
              <a:xfrm flipV="1">
                <a:off x="3138633" y="2059098"/>
                <a:ext cx="4854965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835A0CA-D496-4D08-B366-43ED492DA9A1}"/>
                  </a:ext>
                </a:extLst>
              </p:cNvPr>
              <p:cNvCxnSpPr>
                <a:stCxn id="56" idx="0"/>
                <a:endCxn id="14" idx="2"/>
              </p:cNvCxnSpPr>
              <p:nvPr/>
            </p:nvCxnSpPr>
            <p:spPr>
              <a:xfrm flipV="1">
                <a:off x="7808493" y="2059098"/>
                <a:ext cx="185105" cy="116938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04FC304-BE04-48D8-8233-36B644F57472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>
                <a:off x="3118286" y="2059098"/>
                <a:ext cx="149288" cy="421785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92A3EA2-051B-4DC8-A3E3-B8F5FE58CE79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>
                <a:off x="3118286" y="2059098"/>
                <a:ext cx="329265" cy="282943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E9528B1-F2DC-45E8-812B-96D98E7FC3B3}"/>
                  </a:ext>
                </a:extLst>
              </p:cNvPr>
              <p:cNvGrpSpPr/>
              <p:nvPr/>
            </p:nvGrpSpPr>
            <p:grpSpPr>
              <a:xfrm flipH="1">
                <a:off x="7653202" y="2066320"/>
                <a:ext cx="329265" cy="421785"/>
                <a:chOff x="4493608" y="922400"/>
                <a:chExt cx="329265" cy="421785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B8A724B-9C07-4AB9-9AAA-F68C9073E891}"/>
                    </a:ext>
                  </a:extLst>
                </p:cNvPr>
                <p:cNvCxnSpPr/>
                <p:nvPr/>
              </p:nvCxnSpPr>
              <p:spPr>
                <a:xfrm>
                  <a:off x="4493608" y="922400"/>
                  <a:ext cx="149288" cy="421785"/>
                </a:xfrm>
                <a:prstGeom prst="line">
                  <a:avLst/>
                </a:prstGeom>
                <a:ln w="3810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9E4FD22-3262-4A7C-AA7C-54F124EC57C5}"/>
                    </a:ext>
                  </a:extLst>
                </p:cNvPr>
                <p:cNvCxnSpPr/>
                <p:nvPr/>
              </p:nvCxnSpPr>
              <p:spPr>
                <a:xfrm>
                  <a:off x="4493608" y="922400"/>
                  <a:ext cx="329265" cy="282943"/>
                </a:xfrm>
                <a:prstGeom prst="line">
                  <a:avLst/>
                </a:prstGeom>
                <a:ln w="3810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503898B-C5F1-4E1A-8877-018F9FCDA493}"/>
                  </a:ext>
                </a:extLst>
              </p:cNvPr>
              <p:cNvCxnSpPr/>
              <p:nvPr/>
            </p:nvCxnSpPr>
            <p:spPr>
              <a:xfrm flipH="1">
                <a:off x="5075719" y="2069831"/>
                <a:ext cx="87179" cy="251888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70BABDB-A03A-4F85-A4A1-5CA50142273D}"/>
                  </a:ext>
                </a:extLst>
              </p:cNvPr>
              <p:cNvCxnSpPr/>
              <p:nvPr/>
            </p:nvCxnSpPr>
            <p:spPr>
              <a:xfrm>
                <a:off x="5170967" y="2066320"/>
                <a:ext cx="90828" cy="255399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3DAA741-2216-4B8A-B727-5D069F53A9A0}"/>
                  </a:ext>
                </a:extLst>
              </p:cNvPr>
              <p:cNvGrpSpPr/>
              <p:nvPr/>
            </p:nvGrpSpPr>
            <p:grpSpPr>
              <a:xfrm flipH="1">
                <a:off x="5888934" y="2053908"/>
                <a:ext cx="186076" cy="255399"/>
                <a:chOff x="7234256" y="2053908"/>
                <a:chExt cx="186076" cy="25539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BEB0445-B6EF-4DEF-A569-94DB1550FCB3}"/>
                    </a:ext>
                  </a:extLst>
                </p:cNvPr>
                <p:cNvCxnSpPr/>
                <p:nvPr/>
              </p:nvCxnSpPr>
              <p:spPr>
                <a:xfrm flipH="1">
                  <a:off x="7234256" y="2057419"/>
                  <a:ext cx="87179" cy="251888"/>
                </a:xfrm>
                <a:prstGeom prst="line">
                  <a:avLst/>
                </a:prstGeom>
                <a:ln w="3810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AC41BBF-7799-4EF3-A153-C52B61604D28}"/>
                    </a:ext>
                  </a:extLst>
                </p:cNvPr>
                <p:cNvCxnSpPr/>
                <p:nvPr/>
              </p:nvCxnSpPr>
              <p:spPr>
                <a:xfrm>
                  <a:off x="7329504" y="2053908"/>
                  <a:ext cx="90828" cy="255399"/>
                </a:xfrm>
                <a:prstGeom prst="line">
                  <a:avLst/>
                </a:prstGeom>
                <a:ln w="3810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7DDF09-5845-4C5D-9B46-F51778E4B74C}"/>
                </a:ext>
              </a:extLst>
            </p:cNvPr>
            <p:cNvCxnSpPr/>
            <p:nvPr/>
          </p:nvCxnSpPr>
          <p:spPr>
            <a:xfrm>
              <a:off x="4576688" y="4162740"/>
              <a:ext cx="2084629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E33FFE-612D-4238-84E4-BEB9E5040156}"/>
                </a:ext>
              </a:extLst>
            </p:cNvPr>
            <p:cNvSpPr txBox="1"/>
            <p:nvPr/>
          </p:nvSpPr>
          <p:spPr>
            <a:xfrm>
              <a:off x="4775238" y="4223093"/>
              <a:ext cx="1683355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 Hosts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C56BF2-29A4-439F-BE0E-815821E56A8B}"/>
                </a:ext>
              </a:extLst>
            </p:cNvPr>
            <p:cNvSpPr txBox="1"/>
            <p:nvPr/>
          </p:nvSpPr>
          <p:spPr>
            <a:xfrm>
              <a:off x="-765946" y="1744476"/>
              <a:ext cx="3541545" cy="49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Spine Switches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9B4221-5A8C-4074-8748-12D28BE5963D}"/>
                </a:ext>
              </a:extLst>
            </p:cNvPr>
            <p:cNvSpPr txBox="1"/>
            <p:nvPr/>
          </p:nvSpPr>
          <p:spPr>
            <a:xfrm>
              <a:off x="-1670245" y="2995401"/>
              <a:ext cx="3361678" cy="55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 Leaf Switches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85396"/>
              </p:ext>
            </p:extLst>
          </p:nvPr>
        </p:nvGraphicFramePr>
        <p:xfrm>
          <a:off x="1295400" y="1905000"/>
          <a:ext cx="2438400" cy="99051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0135429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61565602"/>
                    </a:ext>
                  </a:extLst>
                </a:gridCol>
              </a:tblGrid>
              <a:tr h="33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r>
                        <a:rPr lang="en-US" sz="1400" baseline="0" dirty="0" smtClean="0"/>
                        <a:t> flows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8 - 32 KB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07360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 flows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MB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101"/>
                  </a:ext>
                </a:extLst>
              </a:tr>
              <a:tr h="33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tenants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288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6976824"/>
                  </p:ext>
                </p:extLst>
              </p:nvPr>
            </p:nvGraphicFramePr>
            <p:xfrm>
              <a:off x="1295400" y="3557334"/>
              <a:ext cx="2438400" cy="660342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01354298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161565602"/>
                        </a:ext>
                      </a:extLst>
                    </a:gridCol>
                  </a:tblGrid>
                  <a:tr h="3301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dirty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sz="1400" dirty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2707360"/>
                      </a:ext>
                    </a:extLst>
                  </a:tr>
                  <a:tr h="3301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dirty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sz="1400" dirty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570(</a:t>
                          </a:r>
                          <a:r>
                            <a:rPr lang="en-US" sz="1400" dirty="0" err="1" smtClean="0"/>
                            <a:t>pkt</a:t>
                          </a:r>
                          <a:r>
                            <a:rPr lang="en-US" sz="140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05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6976824"/>
                  </p:ext>
                </p:extLst>
              </p:nvPr>
            </p:nvGraphicFramePr>
            <p:xfrm>
              <a:off x="1295400" y="3557334"/>
              <a:ext cx="2438400" cy="660342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01354298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161565602"/>
                        </a:ext>
                      </a:extLst>
                    </a:gridCol>
                  </a:tblGrid>
                  <a:tr h="3301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0" t="-1818" r="-53232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2707360"/>
                      </a:ext>
                    </a:extLst>
                  </a:tr>
                  <a:tr h="3301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0" t="-103704" r="-5323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570(</a:t>
                          </a:r>
                          <a:r>
                            <a:rPr lang="en-US" sz="1400" dirty="0" err="1" smtClean="0"/>
                            <a:t>pkt</a:t>
                          </a:r>
                          <a:r>
                            <a:rPr lang="en-US" sz="140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05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8341036" y="2405511"/>
            <a:ext cx="130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7107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and FCT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Ether outperforms </a:t>
            </a:r>
            <a:r>
              <a:rPr lang="en-US" dirty="0" err="1"/>
              <a:t>pFabric’s</a:t>
            </a:r>
            <a:r>
              <a:rPr lang="en-US" dirty="0"/>
              <a:t> fairness by 18</a:t>
            </a:r>
            <a:r>
              <a:rPr lang="en-US" dirty="0" smtClean="0"/>
              <a:t>%, </a:t>
            </a:r>
            <a:r>
              <a:rPr lang="en-US" dirty="0"/>
              <a:t>Ether outperforms FQ tail FCT by 25%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88" y="2438400"/>
            <a:ext cx="4022151" cy="2130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38400"/>
            <a:ext cx="4054851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number of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 the workload we evaluated, the number of required queues between 24 to 32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725365"/>
            <a:ext cx="3505200" cy="185672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787965" y="3077891"/>
            <a:ext cx="1" cy="2590800"/>
          </a:xfrm>
          <a:prstGeom prst="line">
            <a:avLst/>
          </a:prstGeom>
          <a:ln w="38100">
            <a:solidFill>
              <a:srgbClr val="DF414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1307" y="5600315"/>
            <a:ext cx="15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FCT converges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40504" y="404183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4412837"/>
            <a:ext cx="1891560" cy="877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fairness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optimizer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7721" y="4412837"/>
            <a:ext cx="1748879" cy="879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FCT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optimizer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19775" y="4030165"/>
            <a:ext cx="112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Fixed = 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14268"/>
            <a:ext cx="3505200" cy="18567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49773" y="1114268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Fixed = 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10400" y="1485272"/>
            <a:ext cx="1891560" cy="877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fairness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optimizer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7721" y="1485272"/>
            <a:ext cx="1748879" cy="879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FCT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optimizer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0505" y="11026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2"/>
            <a:ext cx="11277600" cy="5562598"/>
          </a:xfrm>
        </p:spPr>
        <p:txBody>
          <a:bodyPr/>
          <a:lstStyle/>
          <a:p>
            <a:r>
              <a:rPr lang="en-US" dirty="0"/>
              <a:t>We proposed Ether</a:t>
            </a:r>
          </a:p>
          <a:p>
            <a:pPr lvl="1"/>
            <a:r>
              <a:rPr lang="en-US" dirty="0" smtClean="0"/>
              <a:t> Ensuring </a:t>
            </a:r>
            <a:r>
              <a:rPr lang="en-US" dirty="0">
                <a:solidFill>
                  <a:srgbClr val="EE454D"/>
                </a:solidFill>
              </a:rPr>
              <a:t>fairness</a:t>
            </a:r>
            <a:r>
              <a:rPr lang="en-US" dirty="0"/>
              <a:t> over longer </a:t>
            </a:r>
            <a:r>
              <a:rPr lang="en-US" dirty="0" smtClean="0"/>
              <a:t>timescales </a:t>
            </a:r>
            <a:endParaRPr lang="en-US" dirty="0"/>
          </a:p>
          <a:p>
            <a:pPr lvl="1"/>
            <a:r>
              <a:rPr lang="en-US" dirty="0" smtClean="0"/>
              <a:t> Provide short </a:t>
            </a:r>
            <a:r>
              <a:rPr lang="en-US" dirty="0" smtClean="0">
                <a:solidFill>
                  <a:srgbClr val="EE454D"/>
                </a:solidFill>
              </a:rPr>
              <a:t>tail FCT </a:t>
            </a:r>
            <a:r>
              <a:rPr lang="en-US" dirty="0" smtClean="0"/>
              <a:t>over </a:t>
            </a:r>
            <a:r>
              <a:rPr lang="en-US" dirty="0"/>
              <a:t>shorter timescales</a:t>
            </a:r>
          </a:p>
          <a:p>
            <a:endParaRPr lang="en-US" dirty="0" smtClean="0"/>
          </a:p>
          <a:p>
            <a:r>
              <a:rPr lang="en-US" dirty="0" smtClean="0"/>
              <a:t>We observed that Ether </a:t>
            </a:r>
          </a:p>
          <a:p>
            <a:pPr lvl="1"/>
            <a:r>
              <a:rPr lang="en-US" dirty="0" smtClean="0"/>
              <a:t> Ether outperforms </a:t>
            </a:r>
            <a:r>
              <a:rPr lang="en-US" dirty="0" err="1" smtClean="0">
                <a:solidFill>
                  <a:srgbClr val="FF0000"/>
                </a:solidFill>
              </a:rPr>
              <a:t>pFabric’s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fairness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18% </a:t>
            </a:r>
          </a:p>
          <a:p>
            <a:pPr lvl="1"/>
            <a:r>
              <a:rPr lang="en-US" dirty="0" smtClean="0"/>
              <a:t> Ether outperforms </a:t>
            </a:r>
            <a:r>
              <a:rPr lang="en-US" dirty="0" smtClean="0">
                <a:solidFill>
                  <a:srgbClr val="FF0000"/>
                </a:solidFill>
              </a:rPr>
              <a:t>FQ tail FCT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25%</a:t>
            </a:r>
          </a:p>
          <a:p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Implement </a:t>
            </a:r>
            <a:r>
              <a:rPr lang="en-US" dirty="0" smtClean="0"/>
              <a:t>Ether </a:t>
            </a:r>
            <a:r>
              <a:rPr lang="en-US" dirty="0"/>
              <a:t>on programmable switches</a:t>
            </a:r>
          </a:p>
          <a:p>
            <a:pPr lvl="1"/>
            <a:r>
              <a:rPr lang="en-US" dirty="0" smtClean="0"/>
              <a:t> Generalize </a:t>
            </a:r>
            <a:r>
              <a:rPr lang="en-US" dirty="0"/>
              <a:t>the architecture to support </a:t>
            </a:r>
            <a:r>
              <a:rPr lang="en-US" dirty="0" smtClean="0"/>
              <a:t>other </a:t>
            </a:r>
            <a:r>
              <a:rPr lang="en-US" dirty="0" smtClean="0">
                <a:solidFill>
                  <a:srgbClr val="EE454D"/>
                </a:solidFill>
              </a:rPr>
              <a:t>scheduler </a:t>
            </a:r>
            <a:r>
              <a:rPr lang="en-US" dirty="0">
                <a:solidFill>
                  <a:srgbClr val="EE454D"/>
                </a:solidFill>
              </a:rPr>
              <a:t>types </a:t>
            </a:r>
            <a:r>
              <a:rPr lang="en-US" dirty="0" smtClean="0">
                <a:solidFill>
                  <a:srgbClr val="EE454D"/>
                </a:solidFill>
              </a:rPr>
              <a:t> </a:t>
            </a:r>
            <a:endParaRPr lang="en-US" dirty="0">
              <a:solidFill>
                <a:srgbClr val="EE454D"/>
              </a:solidFill>
            </a:endParaRPr>
          </a:p>
          <a:p>
            <a:pPr lvl="1"/>
            <a:r>
              <a:rPr lang="en-US" dirty="0" smtClean="0"/>
              <a:t> Generalize </a:t>
            </a:r>
            <a:r>
              <a:rPr lang="en-US" dirty="0"/>
              <a:t>the architecture to </a:t>
            </a:r>
            <a:r>
              <a:rPr lang="en-US" dirty="0">
                <a:solidFill>
                  <a:srgbClr val="EE454D"/>
                </a:solidFill>
              </a:rPr>
              <a:t>support hierarchy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0B6D17C-EE44-4EF7-ADF8-E8EDD2A35CDA}"/>
              </a:ext>
            </a:extLst>
          </p:cNvPr>
          <p:cNvSpPr txBox="1">
            <a:spLocks/>
          </p:cNvSpPr>
          <p:nvPr/>
        </p:nvSpPr>
        <p:spPr>
          <a:xfrm>
            <a:off x="0" y="2057400"/>
            <a:ext cx="121920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kumimoji="0" lang="en-US" sz="2400" b="1" kern="1200" dirty="0" smtClean="0">
                <a:solidFill>
                  <a:srgbClr val="DF4141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smtClean="0"/>
              <a:t>Thanks for the attention</a:t>
            </a:r>
            <a:endParaRPr lang="en-US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693-1D8A-4C09-A3BD-A673E9E30170}"/>
              </a:ext>
            </a:extLst>
          </p:cNvPr>
          <p:cNvSpPr txBox="1"/>
          <p:nvPr/>
        </p:nvSpPr>
        <p:spPr>
          <a:xfrm>
            <a:off x="4318494" y="4271940"/>
            <a:ext cx="3555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Mojtaba </a:t>
            </a:r>
            <a:r>
              <a:rPr lang="en-US" sz="2000" b="1" dirty="0" err="1" smtClean="0"/>
              <a:t>Malekpourshahraki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Email</a:t>
            </a:r>
            <a:r>
              <a:rPr lang="en-US" sz="2000" dirty="0" smtClean="0"/>
              <a:t>: mmalek3@uic.edu</a:t>
            </a:r>
            <a:endParaRPr lang="en-US" sz="2000" dirty="0"/>
          </a:p>
          <a:p>
            <a:pPr algn="ctr"/>
            <a:r>
              <a:rPr lang="en-US" sz="2000" b="1" dirty="0" smtClean="0"/>
              <a:t>Website</a:t>
            </a:r>
            <a:r>
              <a:rPr lang="en-US" sz="2000" dirty="0" smtClean="0"/>
              <a:t>: cs.uic.edu/~mmalekpo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2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Datacenter has lots of </a:t>
            </a:r>
          </a:p>
          <a:p>
            <a:pPr lvl="1"/>
            <a:r>
              <a:rPr lang="en-US" sz="2400" dirty="0" smtClean="0"/>
              <a:t>Applications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200" dirty="0" smtClean="0"/>
              <a:t>Different requirements, different protocols</a:t>
            </a:r>
          </a:p>
          <a:p>
            <a:pPr lvl="1"/>
            <a:r>
              <a:rPr lang="en-US" sz="2400" dirty="0" smtClean="0"/>
              <a:t>Flows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200" dirty="0" smtClean="0"/>
              <a:t>different size, traffic pattern</a:t>
            </a:r>
          </a:p>
          <a:p>
            <a:pPr lvl="1"/>
            <a:r>
              <a:rPr lang="en-US" sz="2400" dirty="0" smtClean="0"/>
              <a:t>Tenant </a:t>
            </a:r>
            <a:r>
              <a:rPr lang="en-US" sz="2400" dirty="0" smtClean="0">
                <a:sym typeface="Wingdings" panose="05000000000000000000" pitchFamily="2" charset="2"/>
              </a:rPr>
              <a:t> same or different priority</a:t>
            </a:r>
          </a:p>
          <a:p>
            <a:pPr lvl="1"/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Datacenter must meet three main requirements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0026" y="3733800"/>
            <a:ext cx="4771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How to handle this complexity?</a:t>
            </a:r>
          </a:p>
        </p:txBody>
      </p:sp>
    </p:spTree>
    <p:extLst>
      <p:ext uri="{BB962C8B-B14F-4D97-AF65-F5344CB8AC3E}">
        <p14:creationId xmlns:p14="http://schemas.microsoft.com/office/powerpoint/2010/main" val="3316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Multi-tenant datacenter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Isolation among </a:t>
            </a:r>
            <a:r>
              <a:rPr lang="en-US" dirty="0"/>
              <a:t>tenants</a:t>
            </a:r>
          </a:p>
          <a:p>
            <a:pPr lvl="1"/>
            <a:r>
              <a:rPr lang="en-US" dirty="0" smtClean="0"/>
              <a:t>Example: each tenant must have the fair share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811153" y="2113931"/>
            <a:ext cx="4847447" cy="2839069"/>
            <a:chOff x="4876800" y="1448199"/>
            <a:chExt cx="6384147" cy="3653290"/>
          </a:xfrm>
        </p:grpSpPr>
        <p:cxnSp>
          <p:nvCxnSpPr>
            <p:cNvPr id="40" name="Elbow Connector 39"/>
            <p:cNvCxnSpPr>
              <a:stCxn id="43" idx="3"/>
              <a:endCxn id="56" idx="0"/>
            </p:cNvCxnSpPr>
            <p:nvPr/>
          </p:nvCxnSpPr>
          <p:spPr>
            <a:xfrm>
              <a:off x="6511392" y="2361984"/>
              <a:ext cx="1462208" cy="665977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4" idx="3"/>
              <a:endCxn id="56" idx="2"/>
            </p:cNvCxnSpPr>
            <p:nvPr/>
          </p:nvCxnSpPr>
          <p:spPr>
            <a:xfrm flipV="1">
              <a:off x="6511392" y="3920398"/>
              <a:ext cx="1462208" cy="648306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6" idx="3"/>
              <a:endCxn id="46" idx="1"/>
            </p:cNvCxnSpPr>
            <p:nvPr/>
          </p:nvCxnSpPr>
          <p:spPr>
            <a:xfrm flipV="1">
              <a:off x="8417587" y="3474179"/>
              <a:ext cx="1264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876800" y="1829199"/>
              <a:ext cx="1634592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76800" y="4035919"/>
              <a:ext cx="1634592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682188" y="2941394"/>
              <a:ext cx="1578759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744" y="1934934"/>
              <a:ext cx="398442" cy="39844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393" y="1959952"/>
              <a:ext cx="352643" cy="38309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612" y="3027961"/>
              <a:ext cx="887975" cy="892437"/>
            </a:xfrm>
            <a:prstGeom prst="rect">
              <a:avLst/>
            </a:prstGeom>
          </p:spPr>
        </p:pic>
        <p:pic>
          <p:nvPicPr>
            <p:cNvPr id="57" name="Content Placeholder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238" y="1864692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58" name="Content Placeholder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5903" y="2976669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59" name="Content Placeholder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124" y="4101377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sp>
          <p:nvSpPr>
            <p:cNvPr id="60" name="Rectangle 59"/>
            <p:cNvSpPr/>
            <p:nvPr/>
          </p:nvSpPr>
          <p:spPr>
            <a:xfrm>
              <a:off x="8160806" y="3616065"/>
              <a:ext cx="1521381" cy="753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Fairly share </a:t>
              </a:r>
            </a:p>
            <a:p>
              <a:pPr algn="ctr"/>
              <a:r>
                <a:rPr lang="en-US" dirty="0" smtClean="0"/>
                <a:t>bottleneck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05400" y="1448199"/>
              <a:ext cx="99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Tenant 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92488" y="3669667"/>
              <a:ext cx="99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Tenant 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8713897" y="3059668"/>
                  <a:ext cx="385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897" y="3059668"/>
                  <a:ext cx="38555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500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7311919" y="1751264"/>
                  <a:ext cx="385555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919" y="1751264"/>
                  <a:ext cx="385555" cy="610936"/>
                </a:xfrm>
                <a:prstGeom prst="rect">
                  <a:avLst/>
                </a:prstGeom>
                <a:blipFill>
                  <a:blip r:embed="rId7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7315200" y="3961064"/>
                  <a:ext cx="385555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3961064"/>
                  <a:ext cx="385555" cy="610936"/>
                </a:xfrm>
                <a:prstGeom prst="rect">
                  <a:avLst/>
                </a:prstGeom>
                <a:blipFill>
                  <a:blip r:embed="rId8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65"/>
            <p:cNvSpPr/>
            <p:nvPr/>
          </p:nvSpPr>
          <p:spPr>
            <a:xfrm>
              <a:off x="7052443" y="3567701"/>
              <a:ext cx="2396358" cy="922998"/>
            </a:xfrm>
            <a:custGeom>
              <a:avLst/>
              <a:gdLst>
                <a:gd name="connsiteX0" fmla="*/ 0 w 2490951"/>
                <a:gd name="connsiteY0" fmla="*/ 1259332 h 1259332"/>
                <a:gd name="connsiteX1" fmla="*/ 1114096 w 2490951"/>
                <a:gd name="connsiteY1" fmla="*/ 723305 h 1259332"/>
                <a:gd name="connsiteX2" fmla="*/ 1439917 w 2490951"/>
                <a:gd name="connsiteY2" fmla="*/ 103194 h 1259332"/>
                <a:gd name="connsiteX3" fmla="*/ 2490951 w 2490951"/>
                <a:gd name="connsiteY3" fmla="*/ 19112 h 1259332"/>
                <a:gd name="connsiteX0" fmla="*/ 0 w 2490951"/>
                <a:gd name="connsiteY0" fmla="*/ 1271335 h 1271335"/>
                <a:gd name="connsiteX1" fmla="*/ 987972 w 2490951"/>
                <a:gd name="connsiteY1" fmla="*/ 987556 h 1271335"/>
                <a:gd name="connsiteX2" fmla="*/ 1439917 w 2490951"/>
                <a:gd name="connsiteY2" fmla="*/ 115197 h 1271335"/>
                <a:gd name="connsiteX3" fmla="*/ 2490951 w 2490951"/>
                <a:gd name="connsiteY3" fmla="*/ 31115 h 1271335"/>
                <a:gd name="connsiteX0" fmla="*/ 0 w 2490951"/>
                <a:gd name="connsiteY0" fmla="*/ 1243586 h 1243586"/>
                <a:gd name="connsiteX1" fmla="*/ 987972 w 2490951"/>
                <a:gd name="connsiteY1" fmla="*/ 959807 h 1243586"/>
                <a:gd name="connsiteX2" fmla="*/ 1408386 w 2490951"/>
                <a:gd name="connsiteY2" fmla="*/ 350207 h 1243586"/>
                <a:gd name="connsiteX3" fmla="*/ 2490951 w 2490951"/>
                <a:gd name="connsiteY3" fmla="*/ 3366 h 1243586"/>
                <a:gd name="connsiteX0" fmla="*/ 0 w 2490951"/>
                <a:gd name="connsiteY0" fmla="*/ 1244965 h 1244965"/>
                <a:gd name="connsiteX1" fmla="*/ 987972 w 2490951"/>
                <a:gd name="connsiteY1" fmla="*/ 961186 h 1244965"/>
                <a:gd name="connsiteX2" fmla="*/ 1345324 w 2490951"/>
                <a:gd name="connsiteY2" fmla="*/ 278014 h 1244965"/>
                <a:gd name="connsiteX3" fmla="*/ 2490951 w 2490951"/>
                <a:gd name="connsiteY3" fmla="*/ 4745 h 1244965"/>
                <a:gd name="connsiteX0" fmla="*/ 0 w 2490951"/>
                <a:gd name="connsiteY0" fmla="*/ 1266319 h 1266319"/>
                <a:gd name="connsiteX1" fmla="*/ 987972 w 2490951"/>
                <a:gd name="connsiteY1" fmla="*/ 982540 h 1266319"/>
                <a:gd name="connsiteX2" fmla="*/ 1345324 w 2490951"/>
                <a:gd name="connsiteY2" fmla="*/ 299368 h 1266319"/>
                <a:gd name="connsiteX3" fmla="*/ 2490951 w 2490951"/>
                <a:gd name="connsiteY3" fmla="*/ 26099 h 1266319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892"/>
                <a:gd name="connsiteX1" fmla="*/ 631083 w 2501924"/>
                <a:gd name="connsiteY1" fmla="*/ 1051203 h 1321892"/>
                <a:gd name="connsiteX2" fmla="*/ 1498952 w 2501924"/>
                <a:gd name="connsiteY2" fmla="*/ 143932 h 1321892"/>
                <a:gd name="connsiteX3" fmla="*/ 2501924 w 2501924"/>
                <a:gd name="connsiteY3" fmla="*/ 21189 h 132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24" h="1321892">
                  <a:moveTo>
                    <a:pt x="0" y="1321620"/>
                  </a:moveTo>
                  <a:cubicBezTo>
                    <a:pt x="86370" y="1327200"/>
                    <a:pt x="381258" y="1247484"/>
                    <a:pt x="631083" y="1051203"/>
                  </a:cubicBezTo>
                  <a:cubicBezTo>
                    <a:pt x="880908" y="854922"/>
                    <a:pt x="1187145" y="315601"/>
                    <a:pt x="1498952" y="143932"/>
                  </a:cubicBezTo>
                  <a:cubicBezTo>
                    <a:pt x="1810759" y="-27737"/>
                    <a:pt x="2351276" y="-12094"/>
                    <a:pt x="2501924" y="21189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V="1">
              <a:off x="7052443" y="2500955"/>
              <a:ext cx="2396358" cy="922998"/>
            </a:xfrm>
            <a:custGeom>
              <a:avLst/>
              <a:gdLst>
                <a:gd name="connsiteX0" fmla="*/ 0 w 2490951"/>
                <a:gd name="connsiteY0" fmla="*/ 1259332 h 1259332"/>
                <a:gd name="connsiteX1" fmla="*/ 1114096 w 2490951"/>
                <a:gd name="connsiteY1" fmla="*/ 723305 h 1259332"/>
                <a:gd name="connsiteX2" fmla="*/ 1439917 w 2490951"/>
                <a:gd name="connsiteY2" fmla="*/ 103194 h 1259332"/>
                <a:gd name="connsiteX3" fmla="*/ 2490951 w 2490951"/>
                <a:gd name="connsiteY3" fmla="*/ 19112 h 1259332"/>
                <a:gd name="connsiteX0" fmla="*/ 0 w 2490951"/>
                <a:gd name="connsiteY0" fmla="*/ 1271335 h 1271335"/>
                <a:gd name="connsiteX1" fmla="*/ 987972 w 2490951"/>
                <a:gd name="connsiteY1" fmla="*/ 987556 h 1271335"/>
                <a:gd name="connsiteX2" fmla="*/ 1439917 w 2490951"/>
                <a:gd name="connsiteY2" fmla="*/ 115197 h 1271335"/>
                <a:gd name="connsiteX3" fmla="*/ 2490951 w 2490951"/>
                <a:gd name="connsiteY3" fmla="*/ 31115 h 1271335"/>
                <a:gd name="connsiteX0" fmla="*/ 0 w 2490951"/>
                <a:gd name="connsiteY0" fmla="*/ 1243586 h 1243586"/>
                <a:gd name="connsiteX1" fmla="*/ 987972 w 2490951"/>
                <a:gd name="connsiteY1" fmla="*/ 959807 h 1243586"/>
                <a:gd name="connsiteX2" fmla="*/ 1408386 w 2490951"/>
                <a:gd name="connsiteY2" fmla="*/ 350207 h 1243586"/>
                <a:gd name="connsiteX3" fmla="*/ 2490951 w 2490951"/>
                <a:gd name="connsiteY3" fmla="*/ 3366 h 1243586"/>
                <a:gd name="connsiteX0" fmla="*/ 0 w 2490951"/>
                <a:gd name="connsiteY0" fmla="*/ 1244965 h 1244965"/>
                <a:gd name="connsiteX1" fmla="*/ 987972 w 2490951"/>
                <a:gd name="connsiteY1" fmla="*/ 961186 h 1244965"/>
                <a:gd name="connsiteX2" fmla="*/ 1345324 w 2490951"/>
                <a:gd name="connsiteY2" fmla="*/ 278014 h 1244965"/>
                <a:gd name="connsiteX3" fmla="*/ 2490951 w 2490951"/>
                <a:gd name="connsiteY3" fmla="*/ 4745 h 1244965"/>
                <a:gd name="connsiteX0" fmla="*/ 0 w 2490951"/>
                <a:gd name="connsiteY0" fmla="*/ 1266319 h 1266319"/>
                <a:gd name="connsiteX1" fmla="*/ 987972 w 2490951"/>
                <a:gd name="connsiteY1" fmla="*/ 982540 h 1266319"/>
                <a:gd name="connsiteX2" fmla="*/ 1345324 w 2490951"/>
                <a:gd name="connsiteY2" fmla="*/ 299368 h 1266319"/>
                <a:gd name="connsiteX3" fmla="*/ 2490951 w 2490951"/>
                <a:gd name="connsiteY3" fmla="*/ 26099 h 1266319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892"/>
                <a:gd name="connsiteX1" fmla="*/ 631083 w 2501924"/>
                <a:gd name="connsiteY1" fmla="*/ 1051203 h 1321892"/>
                <a:gd name="connsiteX2" fmla="*/ 1498952 w 2501924"/>
                <a:gd name="connsiteY2" fmla="*/ 143932 h 1321892"/>
                <a:gd name="connsiteX3" fmla="*/ 2501924 w 2501924"/>
                <a:gd name="connsiteY3" fmla="*/ 21189 h 132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24" h="1321892">
                  <a:moveTo>
                    <a:pt x="0" y="1321620"/>
                  </a:moveTo>
                  <a:cubicBezTo>
                    <a:pt x="86370" y="1327200"/>
                    <a:pt x="381258" y="1247484"/>
                    <a:pt x="631083" y="1051203"/>
                  </a:cubicBezTo>
                  <a:cubicBezTo>
                    <a:pt x="880908" y="854922"/>
                    <a:pt x="1187145" y="315601"/>
                    <a:pt x="1498952" y="143932"/>
                  </a:cubicBezTo>
                  <a:cubicBezTo>
                    <a:pt x="1810759" y="-27737"/>
                    <a:pt x="2351276" y="-12094"/>
                    <a:pt x="2501924" y="21189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561" y="4579046"/>
              <a:ext cx="833284" cy="433568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5597203" y="4140712"/>
              <a:ext cx="517076" cy="44500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5284585" y="2373293"/>
              <a:ext cx="517076" cy="44500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432" y="4140712"/>
              <a:ext cx="398442" cy="398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4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11153" y="2144398"/>
            <a:ext cx="4851797" cy="3712240"/>
            <a:chOff x="4876800" y="1448199"/>
            <a:chExt cx="6384147" cy="4884681"/>
          </a:xfrm>
        </p:grpSpPr>
        <p:cxnSp>
          <p:nvCxnSpPr>
            <p:cNvPr id="33" name="Elbow Connector 32"/>
            <p:cNvCxnSpPr>
              <a:stCxn id="6" idx="3"/>
              <a:endCxn id="23" idx="0"/>
            </p:cNvCxnSpPr>
            <p:nvPr/>
          </p:nvCxnSpPr>
          <p:spPr>
            <a:xfrm>
              <a:off x="6511392" y="2361984"/>
              <a:ext cx="1462208" cy="665977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" idx="3"/>
              <a:endCxn id="23" idx="2"/>
            </p:cNvCxnSpPr>
            <p:nvPr/>
          </p:nvCxnSpPr>
          <p:spPr>
            <a:xfrm flipV="1">
              <a:off x="6511392" y="3920398"/>
              <a:ext cx="1462208" cy="648306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3"/>
              <a:endCxn id="8" idx="1"/>
            </p:cNvCxnSpPr>
            <p:nvPr/>
          </p:nvCxnSpPr>
          <p:spPr>
            <a:xfrm flipV="1">
              <a:off x="8417587" y="3474179"/>
              <a:ext cx="1264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876800" y="1829199"/>
              <a:ext cx="1634592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6800" y="4035919"/>
              <a:ext cx="1634592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682188" y="2941394"/>
              <a:ext cx="1578759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744" y="1934934"/>
              <a:ext cx="398442" cy="3984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393" y="1959952"/>
              <a:ext cx="352643" cy="38309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612" y="3027961"/>
              <a:ext cx="887975" cy="892437"/>
            </a:xfrm>
            <a:prstGeom prst="rect">
              <a:avLst/>
            </a:prstGeom>
          </p:spPr>
        </p:pic>
        <p:pic>
          <p:nvPicPr>
            <p:cNvPr id="20" name="Content Placeholder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238" y="1864692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26" name="Content Placeholder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5903" y="2976669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27" name="Content Placeholder 1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124" y="4101377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sp>
          <p:nvSpPr>
            <p:cNvPr id="45" name="Rectangle 44"/>
            <p:cNvSpPr/>
            <p:nvPr/>
          </p:nvSpPr>
          <p:spPr>
            <a:xfrm>
              <a:off x="6882130" y="4585142"/>
              <a:ext cx="3308787" cy="850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Low latency for </a:t>
              </a:r>
            </a:p>
            <a:p>
              <a:pPr algn="ctr"/>
              <a:r>
                <a:rPr lang="en-US" dirty="0" smtClean="0"/>
                <a:t>high priority applications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05400" y="1448199"/>
              <a:ext cx="99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Tenant 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92488" y="3669667"/>
              <a:ext cx="99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Tenant 2</a:t>
              </a:r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359" y="5572922"/>
              <a:ext cx="172866" cy="18779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081180" y="5545019"/>
              <a:ext cx="2214100" cy="249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81180" y="5886280"/>
              <a:ext cx="2214100" cy="249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7263">
              <a:off x="9363554" y="5576432"/>
              <a:ext cx="151705" cy="151705"/>
            </a:xfrm>
            <a:prstGeom prst="plus">
              <a:avLst>
                <a:gd name="adj" fmla="val 393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261308" y="583935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Roboto"/>
                </a:rPr>
                <a:t>✓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195649" y="6328386"/>
              <a:ext cx="2099631" cy="449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7052443" y="3567701"/>
              <a:ext cx="2396358" cy="922998"/>
            </a:xfrm>
            <a:custGeom>
              <a:avLst/>
              <a:gdLst>
                <a:gd name="connsiteX0" fmla="*/ 0 w 2490951"/>
                <a:gd name="connsiteY0" fmla="*/ 1259332 h 1259332"/>
                <a:gd name="connsiteX1" fmla="*/ 1114096 w 2490951"/>
                <a:gd name="connsiteY1" fmla="*/ 723305 h 1259332"/>
                <a:gd name="connsiteX2" fmla="*/ 1439917 w 2490951"/>
                <a:gd name="connsiteY2" fmla="*/ 103194 h 1259332"/>
                <a:gd name="connsiteX3" fmla="*/ 2490951 w 2490951"/>
                <a:gd name="connsiteY3" fmla="*/ 19112 h 1259332"/>
                <a:gd name="connsiteX0" fmla="*/ 0 w 2490951"/>
                <a:gd name="connsiteY0" fmla="*/ 1271335 h 1271335"/>
                <a:gd name="connsiteX1" fmla="*/ 987972 w 2490951"/>
                <a:gd name="connsiteY1" fmla="*/ 987556 h 1271335"/>
                <a:gd name="connsiteX2" fmla="*/ 1439917 w 2490951"/>
                <a:gd name="connsiteY2" fmla="*/ 115197 h 1271335"/>
                <a:gd name="connsiteX3" fmla="*/ 2490951 w 2490951"/>
                <a:gd name="connsiteY3" fmla="*/ 31115 h 1271335"/>
                <a:gd name="connsiteX0" fmla="*/ 0 w 2490951"/>
                <a:gd name="connsiteY0" fmla="*/ 1243586 h 1243586"/>
                <a:gd name="connsiteX1" fmla="*/ 987972 w 2490951"/>
                <a:gd name="connsiteY1" fmla="*/ 959807 h 1243586"/>
                <a:gd name="connsiteX2" fmla="*/ 1408386 w 2490951"/>
                <a:gd name="connsiteY2" fmla="*/ 350207 h 1243586"/>
                <a:gd name="connsiteX3" fmla="*/ 2490951 w 2490951"/>
                <a:gd name="connsiteY3" fmla="*/ 3366 h 1243586"/>
                <a:gd name="connsiteX0" fmla="*/ 0 w 2490951"/>
                <a:gd name="connsiteY0" fmla="*/ 1244965 h 1244965"/>
                <a:gd name="connsiteX1" fmla="*/ 987972 w 2490951"/>
                <a:gd name="connsiteY1" fmla="*/ 961186 h 1244965"/>
                <a:gd name="connsiteX2" fmla="*/ 1345324 w 2490951"/>
                <a:gd name="connsiteY2" fmla="*/ 278014 h 1244965"/>
                <a:gd name="connsiteX3" fmla="*/ 2490951 w 2490951"/>
                <a:gd name="connsiteY3" fmla="*/ 4745 h 1244965"/>
                <a:gd name="connsiteX0" fmla="*/ 0 w 2490951"/>
                <a:gd name="connsiteY0" fmla="*/ 1266319 h 1266319"/>
                <a:gd name="connsiteX1" fmla="*/ 987972 w 2490951"/>
                <a:gd name="connsiteY1" fmla="*/ 982540 h 1266319"/>
                <a:gd name="connsiteX2" fmla="*/ 1345324 w 2490951"/>
                <a:gd name="connsiteY2" fmla="*/ 299368 h 1266319"/>
                <a:gd name="connsiteX3" fmla="*/ 2490951 w 2490951"/>
                <a:gd name="connsiteY3" fmla="*/ 26099 h 1266319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892"/>
                <a:gd name="connsiteX1" fmla="*/ 631083 w 2501924"/>
                <a:gd name="connsiteY1" fmla="*/ 1051203 h 1321892"/>
                <a:gd name="connsiteX2" fmla="*/ 1498952 w 2501924"/>
                <a:gd name="connsiteY2" fmla="*/ 143932 h 1321892"/>
                <a:gd name="connsiteX3" fmla="*/ 2501924 w 2501924"/>
                <a:gd name="connsiteY3" fmla="*/ 21189 h 132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24" h="1321892">
                  <a:moveTo>
                    <a:pt x="0" y="1321620"/>
                  </a:moveTo>
                  <a:cubicBezTo>
                    <a:pt x="86370" y="1327200"/>
                    <a:pt x="381258" y="1247484"/>
                    <a:pt x="631083" y="1051203"/>
                  </a:cubicBezTo>
                  <a:cubicBezTo>
                    <a:pt x="880908" y="854922"/>
                    <a:pt x="1187145" y="315601"/>
                    <a:pt x="1498952" y="143932"/>
                  </a:cubicBezTo>
                  <a:cubicBezTo>
                    <a:pt x="1810759" y="-27737"/>
                    <a:pt x="2351276" y="-12094"/>
                    <a:pt x="2501924" y="21189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561" y="4579046"/>
              <a:ext cx="833284" cy="43356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5597203" y="4140712"/>
              <a:ext cx="517076" cy="44500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5284585" y="2373293"/>
              <a:ext cx="517076" cy="4450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387" y="5576237"/>
              <a:ext cx="193688" cy="18116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417" y="5576237"/>
              <a:ext cx="193688" cy="18116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7" y="5576237"/>
              <a:ext cx="193688" cy="18116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77" y="5576237"/>
              <a:ext cx="193688" cy="18116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507" y="5576237"/>
              <a:ext cx="193688" cy="18116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389" y="5576237"/>
              <a:ext cx="193688" cy="18116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419" y="5576237"/>
              <a:ext cx="193688" cy="18116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387" y="5914314"/>
              <a:ext cx="172866" cy="18779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5407" y="5916089"/>
              <a:ext cx="193688" cy="18116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3534" y="5913939"/>
              <a:ext cx="193688" cy="18116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564" y="5913939"/>
              <a:ext cx="193688" cy="18116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594" y="5913939"/>
              <a:ext cx="193688" cy="181165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24" y="5913939"/>
              <a:ext cx="193688" cy="18116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506" y="5913939"/>
              <a:ext cx="193688" cy="181165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536" y="5913939"/>
              <a:ext cx="193688" cy="18116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432" y="4140712"/>
              <a:ext cx="398442" cy="39844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datacenter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 among tenants</a:t>
            </a:r>
          </a:p>
          <a:p>
            <a:pPr lvl="1"/>
            <a:r>
              <a:rPr lang="en-US" dirty="0"/>
              <a:t>Example: </a:t>
            </a:r>
            <a:r>
              <a:rPr lang="en-US" dirty="0" smtClean="0"/>
              <a:t>each </a:t>
            </a:r>
            <a:r>
              <a:rPr lang="en-US" dirty="0"/>
              <a:t>tenant must have the fair share</a:t>
            </a:r>
          </a:p>
          <a:p>
            <a:endParaRPr lang="en-US" dirty="0" smtClean="0"/>
          </a:p>
          <a:p>
            <a:r>
              <a:rPr lang="en-US" dirty="0"/>
              <a:t>Low latency for high priority applications</a:t>
            </a:r>
          </a:p>
          <a:p>
            <a:pPr lvl="1"/>
            <a:r>
              <a:rPr lang="en-US" dirty="0"/>
              <a:t>Co-located </a:t>
            </a:r>
            <a:r>
              <a:rPr lang="en-US" dirty="0" err="1"/>
              <a:t>memcach</a:t>
            </a:r>
            <a:r>
              <a:rPr lang="en-US" dirty="0"/>
              <a:t> and spark </a:t>
            </a:r>
          </a:p>
          <a:p>
            <a:pPr marL="457200" lvl="1" indent="0">
              <a:buNone/>
            </a:pPr>
            <a:r>
              <a:rPr lang="en-US" dirty="0"/>
              <a:t>     leads to a high latency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datacenter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 among tenants</a:t>
            </a:r>
          </a:p>
          <a:p>
            <a:pPr lvl="1"/>
            <a:r>
              <a:rPr lang="en-US" dirty="0"/>
              <a:t>Example: </a:t>
            </a:r>
            <a:r>
              <a:rPr lang="en-US" dirty="0" smtClean="0"/>
              <a:t>each </a:t>
            </a:r>
            <a:r>
              <a:rPr lang="en-US" dirty="0"/>
              <a:t>tenant must have the fair share</a:t>
            </a:r>
          </a:p>
          <a:p>
            <a:endParaRPr lang="en-US" dirty="0"/>
          </a:p>
          <a:p>
            <a:r>
              <a:rPr lang="en-US" dirty="0"/>
              <a:t>Low latency for high priority applications</a:t>
            </a:r>
          </a:p>
          <a:p>
            <a:pPr lvl="1"/>
            <a:r>
              <a:rPr lang="en-US" dirty="0"/>
              <a:t>Co-located </a:t>
            </a:r>
            <a:r>
              <a:rPr lang="en-US" dirty="0" err="1"/>
              <a:t>memcach</a:t>
            </a:r>
            <a:r>
              <a:rPr lang="en-US" dirty="0"/>
              <a:t> and spark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leads </a:t>
            </a:r>
            <a:r>
              <a:rPr lang="en-US" dirty="0"/>
              <a:t>to a high latency</a:t>
            </a:r>
          </a:p>
          <a:p>
            <a:endParaRPr lang="en-US" dirty="0"/>
          </a:p>
          <a:p>
            <a:r>
              <a:rPr lang="en-US" dirty="0" smtClean="0"/>
              <a:t>Utilization</a:t>
            </a:r>
          </a:p>
          <a:p>
            <a:pPr lvl="1"/>
            <a:r>
              <a:rPr lang="en-US" dirty="0" smtClean="0"/>
              <a:t>The bottleneck capacity must be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fully utilized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901271"/>
            <a:ext cx="12192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address all of these requirements together?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858000" y="2048049"/>
            <a:ext cx="4783947" cy="2930351"/>
            <a:chOff x="4876800" y="1448199"/>
            <a:chExt cx="6384147" cy="3653290"/>
          </a:xfrm>
        </p:grpSpPr>
        <p:cxnSp>
          <p:nvCxnSpPr>
            <p:cNvPr id="69" name="Elbow Connector 68"/>
            <p:cNvCxnSpPr>
              <a:stCxn id="72" idx="3"/>
              <a:endCxn id="75" idx="0"/>
            </p:cNvCxnSpPr>
            <p:nvPr/>
          </p:nvCxnSpPr>
          <p:spPr>
            <a:xfrm>
              <a:off x="6511392" y="2361984"/>
              <a:ext cx="1462208" cy="665977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73" idx="3"/>
              <a:endCxn id="75" idx="2"/>
            </p:cNvCxnSpPr>
            <p:nvPr/>
          </p:nvCxnSpPr>
          <p:spPr>
            <a:xfrm flipV="1">
              <a:off x="6511392" y="3920398"/>
              <a:ext cx="1462208" cy="648306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5" idx="3"/>
              <a:endCxn id="74" idx="1"/>
            </p:cNvCxnSpPr>
            <p:nvPr/>
          </p:nvCxnSpPr>
          <p:spPr>
            <a:xfrm flipV="1">
              <a:off x="8417587" y="3474179"/>
              <a:ext cx="12646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4876800" y="1829199"/>
              <a:ext cx="1634592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876800" y="4035919"/>
              <a:ext cx="1634592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682188" y="2941394"/>
              <a:ext cx="1578759" cy="10655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612" y="3027961"/>
              <a:ext cx="887975" cy="892437"/>
            </a:xfrm>
            <a:prstGeom prst="rect">
              <a:avLst/>
            </a:prstGeom>
          </p:spPr>
        </p:pic>
        <p:pic>
          <p:nvPicPr>
            <p:cNvPr id="76" name="Content Placeholder 1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238" y="1864692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77" name="Content Placeholder 1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5903" y="2976669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78" name="Content Placeholder 1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124" y="4101377"/>
              <a:ext cx="1073679" cy="95438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sp>
          <p:nvSpPr>
            <p:cNvPr id="79" name="TextBox 78"/>
            <p:cNvSpPr txBox="1"/>
            <p:nvPr/>
          </p:nvSpPr>
          <p:spPr>
            <a:xfrm>
              <a:off x="5105400" y="1448199"/>
              <a:ext cx="99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Tenant 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92488" y="3669667"/>
              <a:ext cx="99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Tenant 2</a:t>
              </a:r>
              <a:endParaRPr lang="en-US" dirty="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052443" y="3567701"/>
              <a:ext cx="2396358" cy="922998"/>
            </a:xfrm>
            <a:custGeom>
              <a:avLst/>
              <a:gdLst>
                <a:gd name="connsiteX0" fmla="*/ 0 w 2490951"/>
                <a:gd name="connsiteY0" fmla="*/ 1259332 h 1259332"/>
                <a:gd name="connsiteX1" fmla="*/ 1114096 w 2490951"/>
                <a:gd name="connsiteY1" fmla="*/ 723305 h 1259332"/>
                <a:gd name="connsiteX2" fmla="*/ 1439917 w 2490951"/>
                <a:gd name="connsiteY2" fmla="*/ 103194 h 1259332"/>
                <a:gd name="connsiteX3" fmla="*/ 2490951 w 2490951"/>
                <a:gd name="connsiteY3" fmla="*/ 19112 h 1259332"/>
                <a:gd name="connsiteX0" fmla="*/ 0 w 2490951"/>
                <a:gd name="connsiteY0" fmla="*/ 1271335 h 1271335"/>
                <a:gd name="connsiteX1" fmla="*/ 987972 w 2490951"/>
                <a:gd name="connsiteY1" fmla="*/ 987556 h 1271335"/>
                <a:gd name="connsiteX2" fmla="*/ 1439917 w 2490951"/>
                <a:gd name="connsiteY2" fmla="*/ 115197 h 1271335"/>
                <a:gd name="connsiteX3" fmla="*/ 2490951 w 2490951"/>
                <a:gd name="connsiteY3" fmla="*/ 31115 h 1271335"/>
                <a:gd name="connsiteX0" fmla="*/ 0 w 2490951"/>
                <a:gd name="connsiteY0" fmla="*/ 1243586 h 1243586"/>
                <a:gd name="connsiteX1" fmla="*/ 987972 w 2490951"/>
                <a:gd name="connsiteY1" fmla="*/ 959807 h 1243586"/>
                <a:gd name="connsiteX2" fmla="*/ 1408386 w 2490951"/>
                <a:gd name="connsiteY2" fmla="*/ 350207 h 1243586"/>
                <a:gd name="connsiteX3" fmla="*/ 2490951 w 2490951"/>
                <a:gd name="connsiteY3" fmla="*/ 3366 h 1243586"/>
                <a:gd name="connsiteX0" fmla="*/ 0 w 2490951"/>
                <a:gd name="connsiteY0" fmla="*/ 1244965 h 1244965"/>
                <a:gd name="connsiteX1" fmla="*/ 987972 w 2490951"/>
                <a:gd name="connsiteY1" fmla="*/ 961186 h 1244965"/>
                <a:gd name="connsiteX2" fmla="*/ 1345324 w 2490951"/>
                <a:gd name="connsiteY2" fmla="*/ 278014 h 1244965"/>
                <a:gd name="connsiteX3" fmla="*/ 2490951 w 2490951"/>
                <a:gd name="connsiteY3" fmla="*/ 4745 h 1244965"/>
                <a:gd name="connsiteX0" fmla="*/ 0 w 2490951"/>
                <a:gd name="connsiteY0" fmla="*/ 1266319 h 1266319"/>
                <a:gd name="connsiteX1" fmla="*/ 987972 w 2490951"/>
                <a:gd name="connsiteY1" fmla="*/ 982540 h 1266319"/>
                <a:gd name="connsiteX2" fmla="*/ 1345324 w 2490951"/>
                <a:gd name="connsiteY2" fmla="*/ 299368 h 1266319"/>
                <a:gd name="connsiteX3" fmla="*/ 2490951 w 2490951"/>
                <a:gd name="connsiteY3" fmla="*/ 26099 h 1266319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892"/>
                <a:gd name="connsiteX1" fmla="*/ 631083 w 2501924"/>
                <a:gd name="connsiteY1" fmla="*/ 1051203 h 1321892"/>
                <a:gd name="connsiteX2" fmla="*/ 1498952 w 2501924"/>
                <a:gd name="connsiteY2" fmla="*/ 143932 h 1321892"/>
                <a:gd name="connsiteX3" fmla="*/ 2501924 w 2501924"/>
                <a:gd name="connsiteY3" fmla="*/ 21189 h 132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24" h="1321892">
                  <a:moveTo>
                    <a:pt x="0" y="1321620"/>
                  </a:moveTo>
                  <a:cubicBezTo>
                    <a:pt x="86370" y="1327200"/>
                    <a:pt x="381258" y="1247484"/>
                    <a:pt x="631083" y="1051203"/>
                  </a:cubicBezTo>
                  <a:cubicBezTo>
                    <a:pt x="880908" y="854922"/>
                    <a:pt x="1187145" y="315601"/>
                    <a:pt x="1498952" y="143932"/>
                  </a:cubicBezTo>
                  <a:cubicBezTo>
                    <a:pt x="1810759" y="-27737"/>
                    <a:pt x="2351276" y="-12094"/>
                    <a:pt x="2501924" y="21189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8744735" y="2410796"/>
                  <a:ext cx="385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735" y="2410796"/>
                  <a:ext cx="3855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5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reeform 82"/>
            <p:cNvSpPr/>
            <p:nvPr/>
          </p:nvSpPr>
          <p:spPr>
            <a:xfrm flipV="1">
              <a:off x="7052443" y="2500955"/>
              <a:ext cx="2396358" cy="922998"/>
            </a:xfrm>
            <a:custGeom>
              <a:avLst/>
              <a:gdLst>
                <a:gd name="connsiteX0" fmla="*/ 0 w 2490951"/>
                <a:gd name="connsiteY0" fmla="*/ 1259332 h 1259332"/>
                <a:gd name="connsiteX1" fmla="*/ 1114096 w 2490951"/>
                <a:gd name="connsiteY1" fmla="*/ 723305 h 1259332"/>
                <a:gd name="connsiteX2" fmla="*/ 1439917 w 2490951"/>
                <a:gd name="connsiteY2" fmla="*/ 103194 h 1259332"/>
                <a:gd name="connsiteX3" fmla="*/ 2490951 w 2490951"/>
                <a:gd name="connsiteY3" fmla="*/ 19112 h 1259332"/>
                <a:gd name="connsiteX0" fmla="*/ 0 w 2490951"/>
                <a:gd name="connsiteY0" fmla="*/ 1271335 h 1271335"/>
                <a:gd name="connsiteX1" fmla="*/ 987972 w 2490951"/>
                <a:gd name="connsiteY1" fmla="*/ 987556 h 1271335"/>
                <a:gd name="connsiteX2" fmla="*/ 1439917 w 2490951"/>
                <a:gd name="connsiteY2" fmla="*/ 115197 h 1271335"/>
                <a:gd name="connsiteX3" fmla="*/ 2490951 w 2490951"/>
                <a:gd name="connsiteY3" fmla="*/ 31115 h 1271335"/>
                <a:gd name="connsiteX0" fmla="*/ 0 w 2490951"/>
                <a:gd name="connsiteY0" fmla="*/ 1243586 h 1243586"/>
                <a:gd name="connsiteX1" fmla="*/ 987972 w 2490951"/>
                <a:gd name="connsiteY1" fmla="*/ 959807 h 1243586"/>
                <a:gd name="connsiteX2" fmla="*/ 1408386 w 2490951"/>
                <a:gd name="connsiteY2" fmla="*/ 350207 h 1243586"/>
                <a:gd name="connsiteX3" fmla="*/ 2490951 w 2490951"/>
                <a:gd name="connsiteY3" fmla="*/ 3366 h 1243586"/>
                <a:gd name="connsiteX0" fmla="*/ 0 w 2490951"/>
                <a:gd name="connsiteY0" fmla="*/ 1244965 h 1244965"/>
                <a:gd name="connsiteX1" fmla="*/ 987972 w 2490951"/>
                <a:gd name="connsiteY1" fmla="*/ 961186 h 1244965"/>
                <a:gd name="connsiteX2" fmla="*/ 1345324 w 2490951"/>
                <a:gd name="connsiteY2" fmla="*/ 278014 h 1244965"/>
                <a:gd name="connsiteX3" fmla="*/ 2490951 w 2490951"/>
                <a:gd name="connsiteY3" fmla="*/ 4745 h 1244965"/>
                <a:gd name="connsiteX0" fmla="*/ 0 w 2490951"/>
                <a:gd name="connsiteY0" fmla="*/ 1266319 h 1266319"/>
                <a:gd name="connsiteX1" fmla="*/ 987972 w 2490951"/>
                <a:gd name="connsiteY1" fmla="*/ 982540 h 1266319"/>
                <a:gd name="connsiteX2" fmla="*/ 1345324 w 2490951"/>
                <a:gd name="connsiteY2" fmla="*/ 299368 h 1266319"/>
                <a:gd name="connsiteX3" fmla="*/ 2490951 w 2490951"/>
                <a:gd name="connsiteY3" fmla="*/ 26099 h 1266319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45296 h 1245296"/>
                <a:gd name="connsiteX1" fmla="*/ 620110 w 2490951"/>
                <a:gd name="connsiteY1" fmla="*/ 1035090 h 1245296"/>
                <a:gd name="connsiteX2" fmla="*/ 1345324 w 2490951"/>
                <a:gd name="connsiteY2" fmla="*/ 278345 h 1245296"/>
                <a:gd name="connsiteX3" fmla="*/ 2490951 w 2490951"/>
                <a:gd name="connsiteY3" fmla="*/ 5076 h 1245296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490951"/>
                <a:gd name="connsiteY0" fmla="*/ 1261409 h 1261409"/>
                <a:gd name="connsiteX1" fmla="*/ 620110 w 2490951"/>
                <a:gd name="connsiteY1" fmla="*/ 1051203 h 1261409"/>
                <a:gd name="connsiteX2" fmla="*/ 1487979 w 2490951"/>
                <a:gd name="connsiteY2" fmla="*/ 143932 h 1261409"/>
                <a:gd name="connsiteX3" fmla="*/ 2490951 w 2490951"/>
                <a:gd name="connsiteY3" fmla="*/ 21189 h 1261409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620"/>
                <a:gd name="connsiteX1" fmla="*/ 631083 w 2501924"/>
                <a:gd name="connsiteY1" fmla="*/ 1051203 h 1321620"/>
                <a:gd name="connsiteX2" fmla="*/ 1498952 w 2501924"/>
                <a:gd name="connsiteY2" fmla="*/ 143932 h 1321620"/>
                <a:gd name="connsiteX3" fmla="*/ 2501924 w 2501924"/>
                <a:gd name="connsiteY3" fmla="*/ 21189 h 1321620"/>
                <a:gd name="connsiteX0" fmla="*/ 0 w 2501924"/>
                <a:gd name="connsiteY0" fmla="*/ 1321620 h 1321892"/>
                <a:gd name="connsiteX1" fmla="*/ 631083 w 2501924"/>
                <a:gd name="connsiteY1" fmla="*/ 1051203 h 1321892"/>
                <a:gd name="connsiteX2" fmla="*/ 1498952 w 2501924"/>
                <a:gd name="connsiteY2" fmla="*/ 143932 h 1321892"/>
                <a:gd name="connsiteX3" fmla="*/ 2501924 w 2501924"/>
                <a:gd name="connsiteY3" fmla="*/ 21189 h 132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24" h="1321892">
                  <a:moveTo>
                    <a:pt x="0" y="1321620"/>
                  </a:moveTo>
                  <a:cubicBezTo>
                    <a:pt x="86370" y="1327200"/>
                    <a:pt x="381258" y="1247484"/>
                    <a:pt x="631083" y="1051203"/>
                  </a:cubicBezTo>
                  <a:cubicBezTo>
                    <a:pt x="880908" y="854922"/>
                    <a:pt x="1187145" y="315601"/>
                    <a:pt x="1498952" y="143932"/>
                  </a:cubicBezTo>
                  <a:cubicBezTo>
                    <a:pt x="1810759" y="-27737"/>
                    <a:pt x="2351276" y="-12094"/>
                    <a:pt x="2501924" y="21189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8825139" y="3295930"/>
              <a:ext cx="224748" cy="4052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84" idx="0"/>
              <a:endCxn id="82" idx="2"/>
            </p:cNvCxnSpPr>
            <p:nvPr/>
          </p:nvCxnSpPr>
          <p:spPr>
            <a:xfrm flipV="1">
              <a:off x="8937513" y="2780128"/>
              <a:ext cx="0" cy="515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561" y="4579046"/>
              <a:ext cx="833284" cy="43356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5597203" y="4140712"/>
              <a:ext cx="517076" cy="44500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744" y="1934934"/>
              <a:ext cx="398442" cy="398442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393" y="1959952"/>
              <a:ext cx="352643" cy="383098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5284585" y="2373293"/>
              <a:ext cx="517076" cy="44500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432" y="4140712"/>
              <a:ext cx="398442" cy="398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8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cheduler </a:t>
            </a:r>
            <a:r>
              <a:rPr lang="en-US" dirty="0"/>
              <a:t>could address all these </a:t>
            </a:r>
            <a:r>
              <a:rPr lang="en-US" dirty="0" smtClean="0"/>
              <a:t>network requirements </a:t>
            </a:r>
            <a:endParaRPr lang="en-US" dirty="0"/>
          </a:p>
          <a:p>
            <a:pPr lvl="1"/>
            <a:r>
              <a:rPr lang="en-US" dirty="0"/>
              <a:t>Isolation among tenants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latency for high priority applications</a:t>
            </a:r>
          </a:p>
          <a:p>
            <a:pPr lvl="1"/>
            <a:r>
              <a:rPr lang="en-US" dirty="0" smtClean="0"/>
              <a:t>Utilization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/>
              <a:t>cheduler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Implementable in limited available network resource</a:t>
            </a:r>
          </a:p>
          <a:p>
            <a:pPr lvl="2"/>
            <a:r>
              <a:rPr lang="en-US" dirty="0"/>
              <a:t>Unlimited resources could do anything </a:t>
            </a:r>
            <a:endParaRPr lang="en-US" dirty="0" smtClean="0"/>
          </a:p>
          <a:p>
            <a:pPr lvl="1"/>
            <a:r>
              <a:rPr lang="en-US" dirty="0" smtClean="0"/>
              <a:t>Provides a set of useful scheduling algorithm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scheduler that achieve all these goals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on designing schedulers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49859"/>
            <a:ext cx="11277600" cy="481754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number of </a:t>
            </a:r>
            <a:r>
              <a:rPr lang="en-US" dirty="0"/>
              <a:t>scheduling queues is limited</a:t>
            </a:r>
          </a:p>
          <a:p>
            <a:endParaRPr lang="en-US" dirty="0" smtClean="0"/>
          </a:p>
          <a:p>
            <a:r>
              <a:rPr lang="en-US" dirty="0" smtClean="0"/>
              <a:t>Two types of schedulers</a:t>
            </a:r>
            <a:endParaRPr lang="en-US" dirty="0"/>
          </a:p>
          <a:p>
            <a:pPr lvl="1"/>
            <a:r>
              <a:rPr lang="en-US" dirty="0" smtClean="0"/>
              <a:t>End-host based or end-to-end schedulers</a:t>
            </a:r>
            <a:endParaRPr lang="en-US" dirty="0"/>
          </a:p>
          <a:p>
            <a:pPr lvl="1"/>
            <a:r>
              <a:rPr lang="en-US" dirty="0" smtClean="0"/>
              <a:t>Switch based schedulers </a:t>
            </a:r>
            <a:endParaRPr lang="en-US" dirty="0"/>
          </a:p>
          <a:p>
            <a:pPr lvl="2"/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76800" y="3276600"/>
            <a:ext cx="7217855" cy="2567029"/>
            <a:chOff x="1240342" y="1796715"/>
            <a:chExt cx="10282299" cy="3656895"/>
          </a:xfrm>
        </p:grpSpPr>
        <p:pic>
          <p:nvPicPr>
            <p:cNvPr id="7" name="Content Placeholder 1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504" y="2199382"/>
              <a:ext cx="921361" cy="81898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684" y="4304867"/>
              <a:ext cx="1143001" cy="1148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8840000">
              <a:off x="6492720" y="3910635"/>
              <a:ext cx="712934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 (Body)"/>
                </a:rPr>
                <a:t>UPS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700000">
              <a:off x="3944325" y="2854934"/>
              <a:ext cx="811128" cy="3946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>
                  <a:latin typeface="Calibri (Body)"/>
                </a:rPr>
                <a:t>EyeQ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840000">
              <a:off x="8856197" y="3911212"/>
              <a:ext cx="715217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 (Body)"/>
                </a:rPr>
                <a:t>AFQ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700000">
              <a:off x="9072792" y="2821360"/>
              <a:ext cx="912611" cy="3946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Calibri (Body)"/>
                </a:rPr>
                <a:t>Trinity 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700000">
              <a:off x="5599693" y="2847001"/>
              <a:ext cx="833963" cy="3946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>
                  <a:latin typeface="Calibri (Body)"/>
                </a:rPr>
                <a:t>pHost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700000">
              <a:off x="8680060" y="2827164"/>
              <a:ext cx="893336" cy="3946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latin typeface="Calibri (Body)"/>
                </a:rPr>
                <a:t>Utopia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2700000">
              <a:off x="8000297" y="2713636"/>
              <a:ext cx="1233589" cy="3946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>
                  <a:latin typeface="Calibri (Body)"/>
                </a:rPr>
                <a:t>Sincronia 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6187091" y="2916143"/>
              <a:ext cx="626158" cy="3946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smtClean="0">
                  <a:latin typeface="Calibri (Body)"/>
                </a:rPr>
                <a:t>Silo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840000">
              <a:off x="3750486" y="4005189"/>
              <a:ext cx="991530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 (Body)"/>
                </a:rPr>
                <a:t>pFabric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8840000">
              <a:off x="4614130" y="3927355"/>
              <a:ext cx="763173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 (Body)"/>
                </a:rPr>
                <a:t>PIAS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8840000">
              <a:off x="8068203" y="4035521"/>
              <a:ext cx="1112559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Calibri (Body)"/>
                </a:rPr>
                <a:t>Slytherin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840000">
              <a:off x="6843446" y="3931968"/>
              <a:ext cx="776872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 (Body)"/>
                </a:rPr>
                <a:t>PIFO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57446" y="1796715"/>
              <a:ext cx="1347222" cy="438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End-hosts 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30688" y="4114162"/>
              <a:ext cx="1835816" cy="438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In the Switches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700000">
              <a:off x="4475745" y="2742152"/>
              <a:ext cx="1151380" cy="3946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 smtClean="0">
                  <a:latin typeface="Calibri (Body)"/>
                </a:rPr>
                <a:t>Fastpass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8840000">
              <a:off x="9557720" y="3936004"/>
              <a:ext cx="788292" cy="39460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 (Body)"/>
                </a:rPr>
                <a:t>PIEO</a:t>
              </a:r>
              <a:endParaRPr lang="en-US" sz="1200" dirty="0">
                <a:latin typeface="Calibri (Body)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0342" y="3453654"/>
              <a:ext cx="9698858" cy="291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044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2013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45778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2014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24511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2015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3245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60712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2018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1979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2017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39447" y="3412530"/>
              <a:ext cx="710651" cy="3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2019</a:t>
              </a:r>
              <a:endParaRPr lang="en-US" sz="1200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0836840" y="3310900"/>
              <a:ext cx="685801" cy="577119"/>
            </a:xfrm>
            <a:prstGeom prst="rightArrow">
              <a:avLst>
                <a:gd name="adj1" fmla="val 50825"/>
                <a:gd name="adj2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717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End-host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End-host </a:t>
            </a:r>
          </a:p>
          <a:p>
            <a:pPr lvl="1"/>
            <a:r>
              <a:rPr lang="en-US" dirty="0"/>
              <a:t>has many queues </a:t>
            </a:r>
            <a:r>
              <a:rPr lang="en-US" dirty="0">
                <a:sym typeface="Wingdings" panose="05000000000000000000" pitchFamily="2" charset="2"/>
              </a:rPr>
              <a:t> only at the end host doesn’t need our requirement  </a:t>
            </a:r>
          </a:p>
          <a:p>
            <a:r>
              <a:rPr lang="en-US" dirty="0" smtClean="0"/>
              <a:t>Shortcomings </a:t>
            </a:r>
          </a:p>
          <a:p>
            <a:pPr lvl="1"/>
            <a:r>
              <a:rPr lang="en-US" dirty="0" smtClean="0"/>
              <a:t>Waste </a:t>
            </a:r>
            <a:r>
              <a:rPr lang="en-US" dirty="0"/>
              <a:t>of resource </a:t>
            </a:r>
          </a:p>
          <a:p>
            <a:pPr lvl="2"/>
            <a:r>
              <a:rPr lang="en-US" dirty="0"/>
              <a:t>pHost (Sending RTS)</a:t>
            </a:r>
          </a:p>
          <a:p>
            <a:pPr lvl="2"/>
            <a:r>
              <a:rPr lang="en-US" dirty="0"/>
              <a:t>Silo (Limiting burst size)</a:t>
            </a:r>
          </a:p>
          <a:p>
            <a:pPr lvl="1"/>
            <a:r>
              <a:rPr lang="en-US" dirty="0" smtClean="0"/>
              <a:t>High computational overhead </a:t>
            </a:r>
          </a:p>
          <a:p>
            <a:pPr lvl="2"/>
            <a:r>
              <a:rPr lang="en-US" dirty="0" err="1" smtClean="0"/>
              <a:t>Fastpass</a:t>
            </a:r>
            <a:r>
              <a:rPr lang="en-US" dirty="0" smtClean="0"/>
              <a:t> (Centralized)</a:t>
            </a:r>
          </a:p>
          <a:p>
            <a:pPr lvl="1"/>
            <a:r>
              <a:rPr lang="en-US" dirty="0"/>
              <a:t>Slow to adapt network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/>
              <a:t>Trinity (ECN mark)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 switch </a:t>
            </a:r>
            <a:r>
              <a:rPr lang="en-US" dirty="0" smtClean="0"/>
              <a:t>approaches perform faster than end-to-end schedulers  </a:t>
            </a:r>
            <a:endParaRPr lang="en-US" dirty="0"/>
          </a:p>
        </p:txBody>
      </p:sp>
      <p:pic>
        <p:nvPicPr>
          <p:cNvPr id="54" name="Content Placeholder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64" y="3559260"/>
            <a:ext cx="646767" cy="57490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</p:pic>
      <p:sp>
        <p:nvSpPr>
          <p:cNvPr id="57" name="TextBox 56"/>
          <p:cNvSpPr txBox="1"/>
          <p:nvPr/>
        </p:nvSpPr>
        <p:spPr>
          <a:xfrm rot="2700000">
            <a:off x="6774912" y="4019438"/>
            <a:ext cx="56938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 smtClean="0">
                <a:latin typeface="Calibri (Body)"/>
              </a:rPr>
              <a:t>EyeQ</a:t>
            </a:r>
            <a:endParaRPr lang="en-US" sz="1200" dirty="0">
              <a:latin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 rot="2700000">
            <a:off x="10374937" y="3995870"/>
            <a:ext cx="64062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alibri (Body)"/>
              </a:rPr>
              <a:t>Trinity </a:t>
            </a:r>
            <a:endParaRPr lang="en-US" sz="1200" dirty="0">
              <a:latin typeface="Calibri (Body)"/>
            </a:endParaRPr>
          </a:p>
        </p:txBody>
      </p:sp>
      <p:sp>
        <p:nvSpPr>
          <p:cNvPr id="60" name="Rectangle 59"/>
          <p:cNvSpPr/>
          <p:nvPr/>
        </p:nvSpPr>
        <p:spPr>
          <a:xfrm rot="2700000">
            <a:off x="7936929" y="4013869"/>
            <a:ext cx="585417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Calibri (Body)"/>
              </a:rPr>
              <a:t>pHost</a:t>
            </a:r>
            <a:endParaRPr lang="en-US" sz="1200" dirty="0">
              <a:latin typeface="Calibri (Body)"/>
            </a:endParaRPr>
          </a:p>
        </p:txBody>
      </p:sp>
      <p:sp>
        <p:nvSpPr>
          <p:cNvPr id="61" name="Rectangle 60"/>
          <p:cNvSpPr/>
          <p:nvPr/>
        </p:nvSpPr>
        <p:spPr>
          <a:xfrm rot="2700000">
            <a:off x="10099251" y="3999944"/>
            <a:ext cx="627095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Calibri (Body)"/>
              </a:rPr>
              <a:t>Utopia</a:t>
            </a:r>
          </a:p>
        </p:txBody>
      </p:sp>
      <p:sp>
        <p:nvSpPr>
          <p:cNvPr id="62" name="Rectangle 61"/>
          <p:cNvSpPr/>
          <p:nvPr/>
        </p:nvSpPr>
        <p:spPr>
          <a:xfrm rot="2700000">
            <a:off x="9622078" y="3920251"/>
            <a:ext cx="865942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Calibri (Body)"/>
              </a:rPr>
              <a:t>Sincronia </a:t>
            </a:r>
            <a:endParaRPr lang="en-US" sz="1200" dirty="0">
              <a:latin typeface="Calibri (Body)"/>
            </a:endParaRPr>
          </a:p>
        </p:txBody>
      </p:sp>
      <p:sp>
        <p:nvSpPr>
          <p:cNvPr id="63" name="Rectangle 62"/>
          <p:cNvSpPr/>
          <p:nvPr/>
        </p:nvSpPr>
        <p:spPr>
          <a:xfrm rot="2700000">
            <a:off x="8349264" y="4062405"/>
            <a:ext cx="439544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Calibri (Body)"/>
              </a:rPr>
              <a:t>Silo</a:t>
            </a:r>
            <a:endParaRPr lang="en-US" sz="1200" dirty="0">
              <a:latin typeface="Calibri (Body)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76800" y="3276600"/>
            <a:ext cx="1431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At the End-hosts </a:t>
            </a:r>
          </a:p>
        </p:txBody>
      </p:sp>
      <p:sp>
        <p:nvSpPr>
          <p:cNvPr id="70" name="TextBox 69"/>
          <p:cNvSpPr txBox="1"/>
          <p:nvPr/>
        </p:nvSpPr>
        <p:spPr>
          <a:xfrm rot="2700000">
            <a:off x="7147952" y="3940268"/>
            <a:ext cx="80823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 smtClean="0">
                <a:latin typeface="Calibri (Body)"/>
              </a:rPr>
              <a:t>Fastpass</a:t>
            </a:r>
            <a:endParaRPr lang="en-US" sz="1200" dirty="0">
              <a:latin typeface="Calibri (Body)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76800" y="4439721"/>
            <a:ext cx="6808298" cy="204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861057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2013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548098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235138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2015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922179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2016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296260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2018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609220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2017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983302" y="44108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2019</a:t>
            </a:r>
            <a:endParaRPr lang="en-US" sz="1200" dirty="0"/>
          </a:p>
        </p:txBody>
      </p:sp>
      <p:sp>
        <p:nvSpPr>
          <p:cNvPr id="80" name="Right Arrow 79"/>
          <p:cNvSpPr/>
          <p:nvPr/>
        </p:nvSpPr>
        <p:spPr>
          <a:xfrm>
            <a:off x="11613244" y="4339512"/>
            <a:ext cx="481411" cy="405120"/>
          </a:xfrm>
          <a:prstGeom prst="rightArrow">
            <a:avLst>
              <a:gd name="adj1" fmla="val 50825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61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43206</TotalTime>
  <Words>1312</Words>
  <Application>Microsoft Office PowerPoint</Application>
  <PresentationFormat>Widescreen</PresentationFormat>
  <Paragraphs>459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Book Antiqua</vt:lpstr>
      <vt:lpstr>Calibri</vt:lpstr>
      <vt:lpstr>Calibri (Body)</vt:lpstr>
      <vt:lpstr>Calibri Light</vt:lpstr>
      <vt:lpstr>Cambria Math</vt:lpstr>
      <vt:lpstr>Roboto</vt:lpstr>
      <vt:lpstr>Theinhardt</vt:lpstr>
      <vt:lpstr>Times New Roman</vt:lpstr>
      <vt:lpstr>Wingdings</vt:lpstr>
      <vt:lpstr>Custom Design</vt:lpstr>
      <vt:lpstr>Ether: Providing both Interactive Service and Fairness in Multi-Tenant Datacenters</vt:lpstr>
      <vt:lpstr>Modern datacenter</vt:lpstr>
      <vt:lpstr>Network sharing</vt:lpstr>
      <vt:lpstr>Multi-tenant datacenter requirements </vt:lpstr>
      <vt:lpstr>Multi-tenant datacenter requirements </vt:lpstr>
      <vt:lpstr>Multi-tenant datacenter requirements </vt:lpstr>
      <vt:lpstr>Scheduler </vt:lpstr>
      <vt:lpstr>Limitations on designing schedulers </vt:lpstr>
      <vt:lpstr>End-host schedulers</vt:lpstr>
      <vt:lpstr>PIFO [SIGCOMM, 2016]/PIEO [SIGCOMM, 2019]</vt:lpstr>
      <vt:lpstr>Key question!</vt:lpstr>
      <vt:lpstr>Ether overview </vt:lpstr>
      <vt:lpstr>Outline</vt:lpstr>
      <vt:lpstr>Ether framework</vt:lpstr>
      <vt:lpstr>Ether framework – fairness optimizer </vt:lpstr>
      <vt:lpstr>Ether framework – tail optimizer</vt:lpstr>
      <vt:lpstr>How it works?</vt:lpstr>
      <vt:lpstr>How it works?</vt:lpstr>
      <vt:lpstr>Discussion – windowing limits </vt:lpstr>
      <vt:lpstr>Outline </vt:lpstr>
      <vt:lpstr>Ether with Programmable Switches</vt:lpstr>
      <vt:lpstr>Discussion</vt:lpstr>
      <vt:lpstr>Evaluation</vt:lpstr>
      <vt:lpstr>Methodology</vt:lpstr>
      <vt:lpstr>Fairness and FCT</vt:lpstr>
      <vt:lpstr>Sensitivity to number of queues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Balajee Vamanan</dc:creator>
  <cp:lastModifiedBy>mojtaba</cp:lastModifiedBy>
  <cp:revision>2626</cp:revision>
  <dcterms:created xsi:type="dcterms:W3CDTF">2013-04-15T19:57:38Z</dcterms:created>
  <dcterms:modified xsi:type="dcterms:W3CDTF">2019-08-17T17:02:31Z</dcterms:modified>
</cp:coreProperties>
</file>