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Lst>
  <p:notesMasterIdLst>
    <p:notesMasterId r:id="rId19"/>
  </p:notesMasterIdLst>
  <p:sldIdLst>
    <p:sldId id="256" r:id="rId2"/>
    <p:sldId id="536" r:id="rId3"/>
    <p:sldId id="516" r:id="rId4"/>
    <p:sldId id="546" r:id="rId5"/>
    <p:sldId id="548" r:id="rId6"/>
    <p:sldId id="547" r:id="rId7"/>
    <p:sldId id="549" r:id="rId8"/>
    <p:sldId id="543" r:id="rId9"/>
    <p:sldId id="276" r:id="rId10"/>
    <p:sldId id="545" r:id="rId11"/>
    <p:sldId id="542" r:id="rId12"/>
    <p:sldId id="541" r:id="rId13"/>
    <p:sldId id="537" r:id="rId14"/>
    <p:sldId id="539" r:id="rId15"/>
    <p:sldId id="533" r:id="rId16"/>
    <p:sldId id="540" r:id="rId17"/>
    <p:sldId id="472" r:id="rId18"/>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9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904" autoAdjust="0"/>
    <p:restoredTop sz="84468" autoAdjust="0"/>
  </p:normalViewPr>
  <p:slideViewPr>
    <p:cSldViewPr snapToGrid="0" snapToObjects="1">
      <p:cViewPr varScale="1">
        <p:scale>
          <a:sx n="87" d="100"/>
          <a:sy n="87" d="100"/>
        </p:scale>
        <p:origin x="192" y="9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08106788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r>
              <a:rPr lang="en-US" b="0" dirty="0">
                <a:effectLst/>
              </a:rPr>
              <a:t>Hello, my name is Sean and today I will be talking about system we built called ARGUS,  a replication system assisted by </a:t>
            </a:r>
            <a:r>
              <a:rPr lang="en-US" b="0" dirty="0" err="1">
                <a:effectLst/>
              </a:rPr>
              <a:t>SmartNIC</a:t>
            </a:r>
            <a:r>
              <a:rPr lang="en-US" b="0" dirty="0">
                <a:effectLst/>
              </a:rPr>
              <a:t>, which shows higher throughput, lower and predictable tails latencies with no host resource usage.</a:t>
            </a:r>
          </a:p>
          <a:p>
            <a:pPr rtl="0"/>
            <a:r>
              <a:rPr lang="en-US" b="0" dirty="0">
                <a:effectLst/>
              </a:rPr>
              <a:t>This work is a joint work with my colleagues at Stanford, </a:t>
            </a:r>
            <a:r>
              <a:rPr lang="en-US" b="0" dirty="0" err="1">
                <a:effectLst/>
              </a:rPr>
              <a:t>Seojin</a:t>
            </a:r>
            <a:r>
              <a:rPr lang="en-US" b="0" dirty="0">
                <a:effectLst/>
              </a:rPr>
              <a:t>, Shahbaz, professor Prabhakar and my advisor Mendel Rosenblum.</a:t>
            </a:r>
          </a:p>
        </p:txBody>
      </p:sp>
    </p:spTree>
    <p:extLst>
      <p:ext uri="{BB962C8B-B14F-4D97-AF65-F5344CB8AC3E}">
        <p14:creationId xmlns:p14="http://schemas.microsoft.com/office/powerpoint/2010/main" val="997583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 give a bit more detail of the card that we are using, we have used a </a:t>
            </a:r>
            <a:r>
              <a:rPr lang="en-US" dirty="0" err="1"/>
              <a:t>Netronome</a:t>
            </a:r>
            <a:r>
              <a:rPr lang="en-US" dirty="0"/>
              <a:t> </a:t>
            </a:r>
            <a:r>
              <a:rPr lang="en-US" dirty="0" err="1"/>
              <a:t>SmartNIC</a:t>
            </a:r>
            <a:r>
              <a:rPr lang="en-US" dirty="0"/>
              <a:t> that contains Programmable NPUs capable of running at 100g.</a:t>
            </a:r>
          </a:p>
          <a:p>
            <a:r>
              <a:rPr lang="en-US" dirty="0"/>
              <a:t>It can run programs directly in the data plane for low latency.</a:t>
            </a:r>
          </a:p>
          <a:p>
            <a:r>
              <a:rPr lang="en-US" dirty="0"/>
              <a:t>Contains 120 Cores @ 1.2Ghz and 8GB of RAM</a:t>
            </a:r>
          </a:p>
          <a:p>
            <a:r>
              <a:rPr lang="en-US" dirty="0"/>
              <a:t>Finally, you can run custom programs defined in P4 or a language called Micro-C. For the details regarding Micro-C, we can talk offline and I can refer you to some publications.</a:t>
            </a:r>
          </a:p>
        </p:txBody>
      </p:sp>
      <p:sp>
        <p:nvSpPr>
          <p:cNvPr id="4" name="Slide Number Placeholder 3"/>
          <p:cNvSpPr>
            <a:spLocks noGrp="1"/>
          </p:cNvSpPr>
          <p:nvPr>
            <p:ph type="sldNum" sz="quarter" idx="5"/>
          </p:nvPr>
        </p:nvSpPr>
        <p:spPr/>
        <p:txBody>
          <a:bodyPr/>
          <a:lstStyle/>
          <a:p>
            <a:fld id="{063F997D-5A1B-B841-A622-140743CDFA57}" type="slidenum">
              <a:rPr lang="en-US" smtClean="0"/>
              <a:t>10</a:t>
            </a:fld>
            <a:endParaRPr lang="en-US"/>
          </a:p>
        </p:txBody>
      </p:sp>
    </p:spTree>
    <p:extLst>
      <p:ext uri="{BB962C8B-B14F-4D97-AF65-F5344CB8AC3E}">
        <p14:creationId xmlns:p14="http://schemas.microsoft.com/office/powerpoint/2010/main" val="2965574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a:effectLst/>
              </a:rPr>
              <a:t>We now give a brief overview of how ARGUS is implemented. To clarify this is the request sent to the witness and the requests to the master stays the same as existing system.</a:t>
            </a:r>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a:effectLst/>
              </a:rPr>
              <a:t>ARGUS starts off with a custom packet header, which contains the protocol of the operation that we want to run and the set of fields to denote the packet data and how they should be hashed to check for commutativity.</a:t>
            </a:r>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a:effectLst/>
              </a:rPr>
              <a:t>Given the protocol definition, we now go over how the packet passes through the system.</a:t>
            </a:r>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a:effectLst/>
              </a:rPr>
              <a:t>First, the client sends a packet with a ARGUS protocol header that reaches the NIC. Then, the P4 portion of the ARGUS program parses the headers and checks if the packet is for the witness. If yes, it performs the operations as noted in the protocol field by running the Micro-C witness program and returns the result. For all other packets, it is sent to the host as if nothing exists in the data plane.</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11</a:t>
            </a:fld>
            <a:endParaRPr lang="en-US"/>
          </a:p>
        </p:txBody>
      </p:sp>
    </p:spTree>
    <p:extLst>
      <p:ext uri="{BB962C8B-B14F-4D97-AF65-F5344CB8AC3E}">
        <p14:creationId xmlns:p14="http://schemas.microsoft.com/office/powerpoint/2010/main" val="3360565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a:effectLst/>
              </a:rPr>
              <a:t>Before giving some detail of our preliminary evaluations, we discuss the details of the testbed and the workload.</a:t>
            </a:r>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a:effectLst/>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a:effectLst/>
              </a:rPr>
              <a:t>For the workload, we are running durable Redis writes to both the master and the witnesses</a:t>
            </a:r>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a:effectLst/>
              </a:rPr>
              <a:t>Please refer to the paper for the details of the workload.</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12</a:t>
            </a:fld>
            <a:endParaRPr lang="en-US"/>
          </a:p>
        </p:txBody>
      </p:sp>
    </p:spTree>
    <p:extLst>
      <p:ext uri="{BB962C8B-B14F-4D97-AF65-F5344CB8AC3E}">
        <p14:creationId xmlns:p14="http://schemas.microsoft.com/office/powerpoint/2010/main" val="1836599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0" baseline="0" dirty="0">
              <a:effectLst/>
            </a:endParaRP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13</a:t>
            </a:fld>
            <a:endParaRPr lang="en-US"/>
          </a:p>
        </p:txBody>
      </p:sp>
    </p:spTree>
    <p:extLst>
      <p:ext uri="{BB962C8B-B14F-4D97-AF65-F5344CB8AC3E}">
        <p14:creationId xmlns:p14="http://schemas.microsoft.com/office/powerpoint/2010/main" val="3387982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b="0" i="0" u="none" strike="noStrike"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14</a:t>
            </a:fld>
            <a:endParaRPr lang="en-US"/>
          </a:p>
        </p:txBody>
      </p:sp>
    </p:spTree>
    <p:extLst>
      <p:ext uri="{BB962C8B-B14F-4D97-AF65-F5344CB8AC3E}">
        <p14:creationId xmlns:p14="http://schemas.microsoft.com/office/powerpoint/2010/main" val="1820899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b="0" i="0" u="none" strike="noStrike"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15</a:t>
            </a:fld>
            <a:endParaRPr lang="en-US"/>
          </a:p>
        </p:txBody>
      </p:sp>
    </p:spTree>
    <p:extLst>
      <p:ext uri="{BB962C8B-B14F-4D97-AF65-F5344CB8AC3E}">
        <p14:creationId xmlns:p14="http://schemas.microsoft.com/office/powerpoint/2010/main" val="221241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16</a:t>
            </a:fld>
            <a:endParaRPr lang="en-US"/>
          </a:p>
        </p:txBody>
      </p:sp>
    </p:spTree>
    <p:extLst>
      <p:ext uri="{BB962C8B-B14F-4D97-AF65-F5344CB8AC3E}">
        <p14:creationId xmlns:p14="http://schemas.microsoft.com/office/powerpoint/2010/main" val="1082263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endParaRPr lang="en-US" dirty="0">
              <a:effectLst/>
            </a:endParaRPr>
          </a:p>
        </p:txBody>
      </p:sp>
    </p:spTree>
    <p:extLst>
      <p:ext uri="{BB962C8B-B14F-4D97-AF65-F5344CB8AC3E}">
        <p14:creationId xmlns:p14="http://schemas.microsoft.com/office/powerpoint/2010/main" val="1898323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First of all, let me briefly define what a replication system in this context is. In this work, replication refers to replicating data across multiple machines.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For example, an example is a simple master to slave replication where write goes to the master and the copies of the data are stored in multiple backups.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Replication increases availability and fault tolerance of the entire system by providing more copies of the data</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And allows localized data access for the case for geo-distributed databases.</a:t>
            </a:r>
            <a:br>
              <a:rPr lang="en-US" baseline="0" dirty="0"/>
            </a:br>
            <a:r>
              <a:rPr lang="en-US" baseline="0" dirty="0"/>
              <a:t>Therefore, it’s widely used for distributed databases and consensus system where these properties are necessary.</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p:txBody>
      </p:sp>
    </p:spTree>
    <p:extLst>
      <p:ext uri="{BB962C8B-B14F-4D97-AF65-F5344CB8AC3E}">
        <p14:creationId xmlns:p14="http://schemas.microsoft.com/office/powerpoint/2010/main" val="1709062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However replication adds various kinds of overheads and let me show that by a simple example. In the figure, let’s assume that we are writing a new value 2 to x.</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Once receiving the values, the master replicates the new value across the  backups.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The backups then stores the new value and returns an ack.</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The value is then committed in the master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And the ack is returned to the host.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In this process, we can see that this process increases CPU, Memory and Disk usage, because there are more storage and processing involved.</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And more importantly, the client must wait until replication completes, resulting in at least 2 RTTs of wait time.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p:txBody>
      </p:sp>
    </p:spTree>
    <p:extLst>
      <p:ext uri="{BB962C8B-B14F-4D97-AF65-F5344CB8AC3E}">
        <p14:creationId xmlns:p14="http://schemas.microsoft.com/office/powerpoint/2010/main" val="727897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So what is the main reason for having 2 RTTs.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When the clients send multiple data.</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The master must receive the data and serialize them in some fashion.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Then there is an additional RTT spent for sending the data to the backups.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So we can see that there are 2 RTTs in total to complete the process.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So how can we avoid this?</a:t>
            </a:r>
          </a:p>
        </p:txBody>
      </p:sp>
    </p:spTree>
    <p:extLst>
      <p:ext uri="{BB962C8B-B14F-4D97-AF65-F5344CB8AC3E}">
        <p14:creationId xmlns:p14="http://schemas.microsoft.com/office/powerpoint/2010/main" val="2994156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 new </a:t>
            </a:r>
            <a:r>
              <a:rPr lang="en-US" baseline="0" dirty="0" err="1"/>
              <a:t>replicsation</a:t>
            </a:r>
            <a:r>
              <a:rPr lang="en-US" baseline="0" dirty="0"/>
              <a:t> protocol CURP is designed exactly to avoid this. First, having totally ordered replication must need 2 RTT. However, the main idea is that we can avoid ordering for some subset of the writes that are commutative, such as writes to different keys, we can guarantee higher performance.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So, the CURP's main difference is to replicate commutative operations to backups without ordering and fall back to 2 RTT replication in case the operations are not commutative.</a:t>
            </a:r>
          </a:p>
        </p:txBody>
      </p:sp>
    </p:spTree>
    <p:extLst>
      <p:ext uri="{BB962C8B-B14F-4D97-AF65-F5344CB8AC3E}">
        <p14:creationId xmlns:p14="http://schemas.microsoft.com/office/powerpoint/2010/main" val="2058990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Let me try to explain what that looks like.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Let’s assume that there are two clients writing two values, 5 to 7 and 7 to z, which are commutative operations.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The values are written to both the master and a set of other entity called witnesses that store the values temporarily and ack is returned immediately once the values are written in 1 RTT.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Then, the master asynchronously syncs the new values to the back up and</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garbage collects old values in the witnesses.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The properties of the witnesses is that there is no ordering info, the values are temporary and the values in the witnesses can be used in case of failures.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You can read more about CURP in the NSDI 2019 paper if interested.</a:t>
            </a:r>
          </a:p>
        </p:txBody>
      </p:sp>
    </p:spTree>
    <p:extLst>
      <p:ext uri="{BB962C8B-B14F-4D97-AF65-F5344CB8AC3E}">
        <p14:creationId xmlns:p14="http://schemas.microsoft.com/office/powerpoint/2010/main" val="3272323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However, the main shortcomings of CURP is that it uses a set of servers to implement witnesses, which perform relatively simple operations.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This results in multiple issues, such as high latency due to network/OS layer. This is unavoidable even if we are using DPDK or any other kernel bypass solutions as we are using a CPU.</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Tail-at-scale effect, since the witness process must fight for host resources with other various process. This effect is even more prominent in cloud environments where there are multiple tasks running in a server.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Finally, witness use additional valuable host resources. For example, a witness is shown to use around 7% of host CPU usage.</a:t>
            </a:r>
          </a:p>
        </p:txBody>
      </p:sp>
    </p:spTree>
    <p:extLst>
      <p:ext uri="{BB962C8B-B14F-4D97-AF65-F5344CB8AC3E}">
        <p14:creationId xmlns:p14="http://schemas.microsoft.com/office/powerpoint/2010/main" val="207626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a:effectLst/>
              </a:rPr>
              <a:t>So, knowing such shortcomings, here comes the motivation for our work ARGUS and the idea is relatively simple and straightforward.</a:t>
            </a:r>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a:effectLst/>
              </a:rPr>
              <a:t>We decided to implement the witness portion of CURP on </a:t>
            </a:r>
            <a:r>
              <a:rPr lang="en-US" b="0" baseline="0" dirty="0" err="1">
                <a:effectLst/>
              </a:rPr>
              <a:t>SmartNICs</a:t>
            </a:r>
            <a:r>
              <a:rPr lang="en-US" b="0" baseline="0" dirty="0">
                <a:effectLst/>
              </a:rPr>
              <a:t> to reduce latency by removing the network OS/ layer</a:t>
            </a:r>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a:effectLst/>
              </a:rPr>
              <a:t>Avoid tail-at-scale, since NICs do not have a notion of context switching and are run to completion.</a:t>
            </a:r>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a:effectLst/>
              </a:rPr>
              <a:t>And finally to eliminate using any resource on the host.</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8</a:t>
            </a:fld>
            <a:endParaRPr lang="en-US"/>
          </a:p>
        </p:txBody>
      </p:sp>
    </p:spTree>
    <p:extLst>
      <p:ext uri="{BB962C8B-B14F-4D97-AF65-F5344CB8AC3E}">
        <p14:creationId xmlns:p14="http://schemas.microsoft.com/office/powerpoint/2010/main" val="735550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 me give a brief overview of what </a:t>
            </a:r>
            <a:r>
              <a:rPr lang="en-US" dirty="0" err="1"/>
              <a:t>SmartNICs</a:t>
            </a:r>
            <a:r>
              <a:rPr lang="en-US" dirty="0"/>
              <a:t> are, as they are widely used across multiple work in the field.</a:t>
            </a:r>
          </a:p>
          <a:p>
            <a:r>
              <a:rPr lang="en-US" dirty="0"/>
              <a:t>We define </a:t>
            </a:r>
            <a:r>
              <a:rPr lang="en-US" dirty="0" err="1"/>
              <a:t>SmartNICS</a:t>
            </a:r>
            <a:r>
              <a:rPr lang="en-US" dirty="0"/>
              <a:t> as Network interface cards that run user defined tasks that is originally run by a CPU. </a:t>
            </a:r>
            <a:r>
              <a:rPr lang="en-US" dirty="0" err="1"/>
              <a:t>SmartNICs</a:t>
            </a:r>
            <a:r>
              <a:rPr lang="en-US" dirty="0"/>
              <a:t> are categorized by the type of processor it contains, ASIC, FPGA and </a:t>
            </a:r>
            <a:r>
              <a:rPr lang="en-US" dirty="0" err="1"/>
              <a:t>SoC.</a:t>
            </a:r>
            <a:endParaRPr lang="en-US" dirty="0"/>
          </a:p>
          <a:p>
            <a:r>
              <a:rPr lang="en-US" dirty="0"/>
              <a:t>We are particularly interested in the ASIC based </a:t>
            </a:r>
            <a:r>
              <a:rPr lang="en-US" dirty="0" err="1"/>
              <a:t>SmartNICs</a:t>
            </a:r>
            <a:r>
              <a:rPr lang="en-US" dirty="0"/>
              <a:t>, because of its low processing latency as the processing happens in the data plane.</a:t>
            </a:r>
          </a:p>
        </p:txBody>
      </p:sp>
      <p:sp>
        <p:nvSpPr>
          <p:cNvPr id="4" name="Slide Number Placeholder 3"/>
          <p:cNvSpPr>
            <a:spLocks noGrp="1"/>
          </p:cNvSpPr>
          <p:nvPr>
            <p:ph type="sldNum" sz="quarter" idx="5"/>
          </p:nvPr>
        </p:nvSpPr>
        <p:spPr/>
        <p:txBody>
          <a:bodyPr/>
          <a:lstStyle/>
          <a:p>
            <a:fld id="{063F997D-5A1B-B841-A622-140743CDFA57}" type="slidenum">
              <a:rPr lang="en-US" smtClean="0"/>
              <a:t>9</a:t>
            </a:fld>
            <a:endParaRPr lang="en-US"/>
          </a:p>
        </p:txBody>
      </p:sp>
    </p:spTree>
    <p:extLst>
      <p:ext uri="{BB962C8B-B14F-4D97-AF65-F5344CB8AC3E}">
        <p14:creationId xmlns:p14="http://schemas.microsoft.com/office/powerpoint/2010/main" val="258945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11343839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4749850"/>
            <a:ext cx="548699" cy="393524"/>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6.emf"/><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172571" y="746715"/>
            <a:ext cx="8798858" cy="1825035"/>
          </a:xfrm>
          <a:prstGeom prst="rect">
            <a:avLst/>
          </a:prstGeom>
        </p:spPr>
        <p:txBody>
          <a:bodyPr lIns="91425" tIns="91425" rIns="91425" bIns="91425" anchor="b" anchorCtr="0">
            <a:noAutofit/>
          </a:bodyPr>
          <a:lstStyle/>
          <a:p>
            <a:r>
              <a:rPr lang="en-US" sz="3400" dirty="0">
                <a:latin typeface="Calibri" panose="020F0502020204030204" pitchFamily="34" charset="0"/>
                <a:cs typeface="Calibri" panose="020F0502020204030204" pitchFamily="34" charset="0"/>
              </a:rPr>
              <a:t>ARGUS : Toward Scalable Replication Systems with Predictable Tails</a:t>
            </a:r>
            <a:br>
              <a:rPr lang="en-US" sz="3400" dirty="0">
                <a:latin typeface="Calibri" panose="020F0502020204030204" pitchFamily="34" charset="0"/>
                <a:cs typeface="Calibri" panose="020F0502020204030204" pitchFamily="34" charset="0"/>
              </a:rPr>
            </a:br>
            <a:r>
              <a:rPr lang="en-US" sz="3400" dirty="0">
                <a:latin typeface="Calibri" panose="020F0502020204030204" pitchFamily="34" charset="0"/>
                <a:cs typeface="Calibri" panose="020F0502020204030204" pitchFamily="34" charset="0"/>
              </a:rPr>
              <a:t>using Programmable Data Planes</a:t>
            </a:r>
          </a:p>
        </p:txBody>
      </p:sp>
      <p:sp>
        <p:nvSpPr>
          <p:cNvPr id="31" name="Shape 31"/>
          <p:cNvSpPr txBox="1">
            <a:spLocks noGrp="1"/>
          </p:cNvSpPr>
          <p:nvPr>
            <p:ph type="subTitle" idx="1"/>
          </p:nvPr>
        </p:nvSpPr>
        <p:spPr>
          <a:xfrm>
            <a:off x="685800" y="3257155"/>
            <a:ext cx="7772400" cy="560908"/>
          </a:xfrm>
          <a:prstGeom prst="rect">
            <a:avLst/>
          </a:prstGeom>
        </p:spPr>
        <p:txBody>
          <a:bodyPr lIns="91425" tIns="91425" rIns="91425" bIns="91425" anchor="t" anchorCtr="0">
            <a:noAutofit/>
          </a:bodyPr>
          <a:lstStyle/>
          <a:p>
            <a:pPr lvl="0">
              <a:lnSpc>
                <a:spcPct val="70000"/>
              </a:lnSpc>
              <a:buClr>
                <a:schemeClr val="dk1"/>
              </a:buClr>
              <a:buSzPct val="45833"/>
            </a:pPr>
            <a:r>
              <a:rPr lang="en-US" sz="1800" b="1" dirty="0">
                <a:solidFill>
                  <a:schemeClr val="dk1"/>
                </a:solidFill>
                <a:latin typeface="Calibri"/>
                <a:ea typeface="Calibri"/>
                <a:cs typeface="Calibri"/>
                <a:sym typeface="Calibri"/>
              </a:rPr>
              <a:t>Sean Choi</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Seo</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Jin</a:t>
            </a:r>
            <a:r>
              <a:rPr lang="en-US" sz="1800" dirty="0">
                <a:solidFill>
                  <a:schemeClr val="dk1"/>
                </a:solidFill>
                <a:latin typeface="Calibri"/>
                <a:ea typeface="Calibri"/>
                <a:cs typeface="Calibri"/>
                <a:sym typeface="Calibri"/>
              </a:rPr>
              <a:t> Park, </a:t>
            </a:r>
            <a:r>
              <a:rPr lang="en" sz="1800" dirty="0">
                <a:solidFill>
                  <a:schemeClr val="dk1"/>
                </a:solidFill>
                <a:latin typeface="Calibri"/>
                <a:ea typeface="Calibri"/>
                <a:cs typeface="Calibri"/>
                <a:sym typeface="Calibri"/>
              </a:rPr>
              <a:t>Muhammad </a:t>
            </a:r>
            <a:r>
              <a:rPr lang="en" sz="1800" dirty="0" err="1">
                <a:solidFill>
                  <a:schemeClr val="dk1"/>
                </a:solidFill>
                <a:latin typeface="Calibri"/>
                <a:ea typeface="Calibri"/>
                <a:cs typeface="Calibri"/>
                <a:sym typeface="Calibri"/>
              </a:rPr>
              <a:t>Shahb</a:t>
            </a:r>
            <a:r>
              <a:rPr lang="en-US" sz="1800" dirty="0" err="1">
                <a:solidFill>
                  <a:schemeClr val="dk1"/>
                </a:solidFill>
                <a:latin typeface="Calibri"/>
                <a:ea typeface="Calibri"/>
                <a:cs typeface="Calibri"/>
                <a:sym typeface="Calibri"/>
              </a:rPr>
              <a:t>az</a:t>
            </a:r>
            <a:r>
              <a:rPr lang="en-US" sz="1800" dirty="0">
                <a:solidFill>
                  <a:schemeClr val="dk1"/>
                </a:solidFill>
                <a:latin typeface="Calibri"/>
                <a:ea typeface="Calibri"/>
                <a:cs typeface="Calibri"/>
                <a:sym typeface="Calibri"/>
              </a:rPr>
              <a:t>,</a:t>
            </a:r>
          </a:p>
          <a:p>
            <a:pPr lvl="0">
              <a:lnSpc>
                <a:spcPct val="70000"/>
              </a:lnSpc>
              <a:buClr>
                <a:schemeClr val="dk1"/>
              </a:buClr>
              <a:buSzPct val="45833"/>
            </a:pPr>
            <a:r>
              <a:rPr lang="en-US" sz="1800" dirty="0">
                <a:solidFill>
                  <a:schemeClr val="dk1"/>
                </a:solidFill>
                <a:latin typeface="Calibri"/>
                <a:ea typeface="Calibri"/>
                <a:cs typeface="Calibri"/>
                <a:sym typeface="Calibri"/>
              </a:rPr>
              <a:t>Balaji Prabhakar and Mendel Rosenblum</a:t>
            </a:r>
            <a:endParaRPr lang="en" sz="1800" dirty="0">
              <a:solidFill>
                <a:schemeClr val="dk1"/>
              </a:solidFill>
              <a:latin typeface="Calibri"/>
              <a:ea typeface="Calibri"/>
              <a:cs typeface="Calibri"/>
              <a:sym typeface="Calibri"/>
            </a:endParaRPr>
          </a:p>
        </p:txBody>
      </p:sp>
      <p:pic>
        <p:nvPicPr>
          <p:cNvPr id="6" name="Picture 5" descr="su-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638" y="4383807"/>
            <a:ext cx="679080" cy="67908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Tm="691">
        <p:fade/>
      </p:transition>
    </mc:Choice>
    <mc:Fallback xmlns="">
      <p:transition spd="med" advTm="69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575B-217C-B545-BD98-BFD16AD5F3B3}"/>
              </a:ext>
            </a:extLst>
          </p:cNvPr>
          <p:cNvSpPr>
            <a:spLocks noGrp="1"/>
          </p:cNvSpPr>
          <p:nvPr>
            <p:ph type="title"/>
          </p:nvPr>
        </p:nvSpPr>
        <p:spPr/>
        <p:txBody>
          <a:bodyPr/>
          <a:lstStyle/>
          <a:p>
            <a:r>
              <a:rPr lang="en-US" sz="3200" b="1" dirty="0" err="1">
                <a:latin typeface="Calibri" panose="020F0502020204030204" pitchFamily="34" charset="0"/>
                <a:cs typeface="Calibri" panose="020F0502020204030204" pitchFamily="34" charset="0"/>
              </a:rPr>
              <a:t>Netronome</a:t>
            </a:r>
            <a:r>
              <a:rPr lang="en-US" sz="3200" b="1" dirty="0">
                <a:latin typeface="Calibri" panose="020F0502020204030204" pitchFamily="34" charset="0"/>
                <a:cs typeface="Calibri" panose="020F0502020204030204" pitchFamily="34" charset="0"/>
              </a:rPr>
              <a:t> </a:t>
            </a:r>
            <a:r>
              <a:rPr lang="en-US" sz="3200" b="1" dirty="0" err="1">
                <a:latin typeface="Calibri" panose="020F0502020204030204" pitchFamily="34" charset="0"/>
                <a:cs typeface="Calibri" panose="020F0502020204030204" pitchFamily="34" charset="0"/>
              </a:rPr>
              <a:t>SmartNICs</a:t>
            </a:r>
            <a:r>
              <a:rPr lang="en-US" sz="3200" b="1" dirty="0">
                <a:latin typeface="Calibri" panose="020F0502020204030204" pitchFamily="34" charset="0"/>
                <a:cs typeface="Calibri" panose="020F0502020204030204" pitchFamily="34" charset="0"/>
              </a:rPr>
              <a:t> (ASIC-based)</a:t>
            </a:r>
          </a:p>
        </p:txBody>
      </p:sp>
      <p:sp>
        <p:nvSpPr>
          <p:cNvPr id="3" name="Content Placeholder 2">
            <a:extLst>
              <a:ext uri="{FF2B5EF4-FFF2-40B4-BE49-F238E27FC236}">
                <a16:creationId xmlns:a16="http://schemas.microsoft.com/office/drawing/2014/main" id="{F98EAB9D-DCC1-DA4E-9451-C58FA96D16EC}"/>
              </a:ext>
            </a:extLst>
          </p:cNvPr>
          <p:cNvSpPr>
            <a:spLocks noGrp="1"/>
          </p:cNvSpPr>
          <p:nvPr>
            <p:ph idx="1"/>
          </p:nvPr>
        </p:nvSpPr>
        <p:spPr>
          <a:xfrm>
            <a:off x="669471" y="1411682"/>
            <a:ext cx="8436019" cy="2320136"/>
          </a:xfrm>
        </p:spPr>
        <p:txBody>
          <a:bodyPr>
            <a:noAutofit/>
          </a:bodyPr>
          <a:lstStyle/>
          <a:p>
            <a:pPr marL="457200" indent="-457200">
              <a:buFont typeface="Arial" panose="020B0604020202020204" pitchFamily="34" charset="0"/>
              <a:buChar char="•"/>
            </a:pPr>
            <a:r>
              <a:rPr lang="en-US" dirty="0">
                <a:latin typeface="Calibri" panose="020F0502020204030204" pitchFamily="34" charset="0"/>
                <a:cs typeface="Calibri" panose="020F0502020204030204" pitchFamily="34" charset="0"/>
              </a:rPr>
              <a:t>Programmable NPUs capable up to 100G</a:t>
            </a:r>
          </a:p>
          <a:p>
            <a:pPr marL="457200" indent="-457200">
              <a:buFont typeface="Arial" panose="020B0604020202020204" pitchFamily="34" charset="0"/>
              <a:buChar char="•"/>
            </a:pPr>
            <a:r>
              <a:rPr lang="en-US" dirty="0">
                <a:latin typeface="Calibri" panose="020F0502020204030204" pitchFamily="34" charset="0"/>
                <a:cs typeface="Calibri" panose="020F0502020204030204" pitchFamily="34" charset="0"/>
              </a:rPr>
              <a:t>Runs programs directly in the data plane</a:t>
            </a:r>
          </a:p>
          <a:p>
            <a:pPr marL="457200" indent="-457200">
              <a:buFont typeface="Arial" panose="020B0604020202020204" pitchFamily="34" charset="0"/>
              <a:buChar char="•"/>
            </a:pPr>
            <a:r>
              <a:rPr lang="en-US" dirty="0">
                <a:latin typeface="Calibri" panose="020F0502020204030204" pitchFamily="34" charset="0"/>
                <a:cs typeface="Calibri" panose="020F0502020204030204" pitchFamily="34" charset="0"/>
              </a:rPr>
              <a:t>Contains up to 120 Cores @ 1.2Ghz and 8GB RAM</a:t>
            </a:r>
          </a:p>
          <a:p>
            <a:pPr marL="457200" indent="-457200">
              <a:buFont typeface="Arial" panose="020B0604020202020204" pitchFamily="34" charset="0"/>
              <a:buChar char="•"/>
            </a:pPr>
            <a:r>
              <a:rPr lang="en-US" dirty="0">
                <a:latin typeface="Calibri" panose="020F0502020204030204" pitchFamily="34" charset="0"/>
                <a:cs typeface="Calibri" panose="020F0502020204030204" pitchFamily="34" charset="0"/>
              </a:rPr>
              <a:t>Programmable via </a:t>
            </a:r>
            <a:r>
              <a:rPr lang="en-US" b="1" dirty="0">
                <a:latin typeface="Calibri" panose="020F0502020204030204" pitchFamily="34" charset="0"/>
                <a:cs typeface="Calibri" panose="020F0502020204030204" pitchFamily="34" charset="0"/>
              </a:rPr>
              <a:t>P4</a:t>
            </a:r>
            <a:r>
              <a:rPr lang="en-US" dirty="0">
                <a:latin typeface="Calibri" panose="020F0502020204030204" pitchFamily="34" charset="0"/>
                <a:cs typeface="Calibri" panose="020F0502020204030204" pitchFamily="34" charset="0"/>
              </a:rPr>
              <a:t> and </a:t>
            </a:r>
            <a:r>
              <a:rPr lang="en-US" b="1" dirty="0">
                <a:latin typeface="Calibri" panose="020F0502020204030204" pitchFamily="34" charset="0"/>
                <a:cs typeface="Calibri" panose="020F0502020204030204" pitchFamily="34" charset="0"/>
              </a:rPr>
              <a:t>Micro-C</a:t>
            </a:r>
          </a:p>
        </p:txBody>
      </p:sp>
      <p:pic>
        <p:nvPicPr>
          <p:cNvPr id="8" name="Picture 7">
            <a:extLst>
              <a:ext uri="{FF2B5EF4-FFF2-40B4-BE49-F238E27FC236}">
                <a16:creationId xmlns:a16="http://schemas.microsoft.com/office/drawing/2014/main" id="{8DE6F11C-054E-BD4E-8154-0B21F4B86CEE}"/>
              </a:ext>
            </a:extLst>
          </p:cNvPr>
          <p:cNvPicPr>
            <a:picLocks noChangeAspect="1"/>
          </p:cNvPicPr>
          <p:nvPr/>
        </p:nvPicPr>
        <p:blipFill>
          <a:blip r:embed="rId3"/>
          <a:stretch>
            <a:fillRect/>
          </a:stretch>
        </p:blipFill>
        <p:spPr>
          <a:xfrm>
            <a:off x="6526150" y="3606550"/>
            <a:ext cx="1948378" cy="1432777"/>
          </a:xfrm>
          <a:prstGeom prst="rect">
            <a:avLst/>
          </a:prstGeom>
        </p:spPr>
      </p:pic>
      <p:sp>
        <p:nvSpPr>
          <p:cNvPr id="5" name="Slide Number Placeholder 1">
            <a:extLst>
              <a:ext uri="{FF2B5EF4-FFF2-40B4-BE49-F238E27FC236}">
                <a16:creationId xmlns:a16="http://schemas.microsoft.com/office/drawing/2014/main" id="{9215CF37-C779-B74F-9FDD-FE385D1B8DA7}"/>
              </a:ext>
            </a:extLst>
          </p:cNvPr>
          <p:cNvSpPr>
            <a:spLocks noGrp="1"/>
          </p:cNvSpPr>
          <p:nvPr>
            <p:ph type="sldNum" sz="quarter" idx="12"/>
          </p:nvPr>
        </p:nvSpPr>
        <p:spPr>
          <a:xfrm>
            <a:off x="8556791" y="4749850"/>
            <a:ext cx="548699" cy="393524"/>
          </a:xfrm>
        </p:spPr>
        <p:txBody>
          <a:bodyPr/>
          <a:lstStyle/>
          <a:p>
            <a:fld id="{2D348900-7794-B846-9157-FC610774E537}" type="slidenum">
              <a:rPr lang="en-US" smtClean="0">
                <a:latin typeface="Calibri" charset="0"/>
                <a:ea typeface="Calibri" charset="0"/>
                <a:cs typeface="Calibri" charset="0"/>
              </a:rPr>
              <a:t>10</a:t>
            </a:fld>
            <a:endParaRPr lang="en-US" dirty="0">
              <a:latin typeface="Calibri" charset="0"/>
              <a:ea typeface="Calibri" charset="0"/>
              <a:cs typeface="Calibri" charset="0"/>
            </a:endParaRPr>
          </a:p>
        </p:txBody>
      </p:sp>
    </p:spTree>
    <p:extLst>
      <p:ext uri="{BB962C8B-B14F-4D97-AF65-F5344CB8AC3E}">
        <p14:creationId xmlns:p14="http://schemas.microsoft.com/office/powerpoint/2010/main" val="363450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D348900-7794-B846-9157-FC610774E537}" type="slidenum">
              <a:rPr lang="en-US" smtClean="0">
                <a:latin typeface="Calibri" charset="0"/>
                <a:ea typeface="Calibri" charset="0"/>
                <a:cs typeface="Calibri" charset="0"/>
              </a:rPr>
              <a:t>11</a:t>
            </a:fld>
            <a:endParaRPr lang="en-US">
              <a:latin typeface="Calibri" charset="0"/>
              <a:ea typeface="Calibri" charset="0"/>
              <a:cs typeface="Calibri" charset="0"/>
            </a:endParaRPr>
          </a:p>
        </p:txBody>
      </p:sp>
      <p:sp>
        <p:nvSpPr>
          <p:cNvPr id="5" name="Title 1">
            <a:extLst>
              <a:ext uri="{FF2B5EF4-FFF2-40B4-BE49-F238E27FC236}">
                <a16:creationId xmlns:a16="http://schemas.microsoft.com/office/drawing/2014/main" id="{8DF4A619-EE31-7441-B36D-A812574038EB}"/>
              </a:ext>
            </a:extLst>
          </p:cNvPr>
          <p:cNvSpPr txBox="1">
            <a:spLocks/>
          </p:cNvSpPr>
          <p:nvPr/>
        </p:nvSpPr>
        <p:spPr>
          <a:xfrm>
            <a:off x="449902" y="263702"/>
            <a:ext cx="6941989"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Calibri" panose="020F0502020204030204" pitchFamily="34" charset="0"/>
                <a:ea typeface="Calibri" charset="0"/>
                <a:cs typeface="Calibri" panose="020F0502020204030204" pitchFamily="34" charset="0"/>
              </a:rPr>
              <a:t>Overview of ARGUS</a:t>
            </a:r>
          </a:p>
        </p:txBody>
      </p:sp>
      <p:pic>
        <p:nvPicPr>
          <p:cNvPr id="4" name="Picture 3">
            <a:extLst>
              <a:ext uri="{FF2B5EF4-FFF2-40B4-BE49-F238E27FC236}">
                <a16:creationId xmlns:a16="http://schemas.microsoft.com/office/drawing/2014/main" id="{39F22C37-7FE9-FB4D-A912-BF387EDC2263}"/>
              </a:ext>
            </a:extLst>
          </p:cNvPr>
          <p:cNvPicPr>
            <a:picLocks noChangeAspect="1"/>
          </p:cNvPicPr>
          <p:nvPr/>
        </p:nvPicPr>
        <p:blipFill>
          <a:blip r:embed="rId4"/>
          <a:stretch>
            <a:fillRect/>
          </a:stretch>
        </p:blipFill>
        <p:spPr>
          <a:xfrm>
            <a:off x="1027448" y="2571750"/>
            <a:ext cx="7089104" cy="2499626"/>
          </a:xfrm>
          <a:prstGeom prst="rect">
            <a:avLst/>
          </a:prstGeom>
        </p:spPr>
      </p:pic>
      <p:pic>
        <p:nvPicPr>
          <p:cNvPr id="8" name="Picture 7">
            <a:extLst>
              <a:ext uri="{FF2B5EF4-FFF2-40B4-BE49-F238E27FC236}">
                <a16:creationId xmlns:a16="http://schemas.microsoft.com/office/drawing/2014/main" id="{4B7F9168-AFC5-274B-A3AE-699130FDD6F9}"/>
              </a:ext>
            </a:extLst>
          </p:cNvPr>
          <p:cNvPicPr>
            <a:picLocks noChangeAspect="1"/>
          </p:cNvPicPr>
          <p:nvPr/>
        </p:nvPicPr>
        <p:blipFill>
          <a:blip r:embed="rId5"/>
          <a:stretch>
            <a:fillRect/>
          </a:stretch>
        </p:blipFill>
        <p:spPr>
          <a:xfrm>
            <a:off x="1838448" y="1047073"/>
            <a:ext cx="5467104" cy="1214912"/>
          </a:xfrm>
          <a:prstGeom prst="rect">
            <a:avLst/>
          </a:prstGeom>
        </p:spPr>
      </p:pic>
    </p:spTree>
    <p:custDataLst>
      <p:tags r:id="rId1"/>
    </p:custDataLst>
    <p:extLst>
      <p:ext uri="{BB962C8B-B14F-4D97-AF65-F5344CB8AC3E}">
        <p14:creationId xmlns:p14="http://schemas.microsoft.com/office/powerpoint/2010/main" val="1336536841"/>
      </p:ext>
    </p:extLst>
  </p:cSld>
  <p:clrMapOvr>
    <a:masterClrMapping/>
  </p:clrMapOvr>
  <mc:AlternateContent xmlns:mc="http://schemas.openxmlformats.org/markup-compatibility/2006" xmlns:p14="http://schemas.microsoft.com/office/powerpoint/2010/main">
    <mc:Choice Requires="p14">
      <p:transition spd="med" p14:dur="700" advTm="1217">
        <p:fade/>
      </p:transition>
    </mc:Choice>
    <mc:Fallback xmlns="">
      <p:transition spd="med" advTm="121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D348900-7794-B846-9157-FC610774E537}" type="slidenum">
              <a:rPr lang="en-US" smtClean="0">
                <a:latin typeface="Calibri" charset="0"/>
                <a:ea typeface="Calibri" charset="0"/>
                <a:cs typeface="Calibri" charset="0"/>
              </a:rPr>
              <a:t>12</a:t>
            </a:fld>
            <a:endParaRPr lang="en-US">
              <a:latin typeface="Calibri" charset="0"/>
              <a:ea typeface="Calibri" charset="0"/>
              <a:cs typeface="Calibri" charset="0"/>
            </a:endParaRPr>
          </a:p>
        </p:txBody>
      </p:sp>
      <p:sp>
        <p:nvSpPr>
          <p:cNvPr id="5" name="Title 1">
            <a:extLst>
              <a:ext uri="{FF2B5EF4-FFF2-40B4-BE49-F238E27FC236}">
                <a16:creationId xmlns:a16="http://schemas.microsoft.com/office/drawing/2014/main" id="{8DF4A619-EE31-7441-B36D-A812574038EB}"/>
              </a:ext>
            </a:extLst>
          </p:cNvPr>
          <p:cNvSpPr txBox="1">
            <a:spLocks/>
          </p:cNvSpPr>
          <p:nvPr/>
        </p:nvSpPr>
        <p:spPr>
          <a:xfrm>
            <a:off x="449902" y="263702"/>
            <a:ext cx="6941989"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Calibri" panose="020F0502020204030204" pitchFamily="34" charset="0"/>
                <a:ea typeface="Calibri" charset="0"/>
                <a:cs typeface="Calibri" panose="020F0502020204030204" pitchFamily="34" charset="0"/>
              </a:rPr>
              <a:t>Experiment Testbed Setup</a:t>
            </a:r>
          </a:p>
        </p:txBody>
      </p:sp>
      <p:pic>
        <p:nvPicPr>
          <p:cNvPr id="6" name="Picture 5">
            <a:extLst>
              <a:ext uri="{FF2B5EF4-FFF2-40B4-BE49-F238E27FC236}">
                <a16:creationId xmlns:a16="http://schemas.microsoft.com/office/drawing/2014/main" id="{C565C460-B05A-9E49-AD85-DAF571715C34}"/>
              </a:ext>
            </a:extLst>
          </p:cNvPr>
          <p:cNvPicPr>
            <a:picLocks noChangeAspect="1"/>
          </p:cNvPicPr>
          <p:nvPr/>
        </p:nvPicPr>
        <p:blipFill>
          <a:blip r:embed="rId4"/>
          <a:stretch>
            <a:fillRect/>
          </a:stretch>
        </p:blipFill>
        <p:spPr>
          <a:xfrm>
            <a:off x="193870" y="1619735"/>
            <a:ext cx="4472253" cy="1904029"/>
          </a:xfrm>
          <a:prstGeom prst="rect">
            <a:avLst/>
          </a:prstGeom>
        </p:spPr>
      </p:pic>
      <p:sp>
        <p:nvSpPr>
          <p:cNvPr id="7" name="Content Placeholder 2">
            <a:extLst>
              <a:ext uri="{FF2B5EF4-FFF2-40B4-BE49-F238E27FC236}">
                <a16:creationId xmlns:a16="http://schemas.microsoft.com/office/drawing/2014/main" id="{4EE58CCC-446E-D740-BF04-255AD0475B40}"/>
              </a:ext>
            </a:extLst>
          </p:cNvPr>
          <p:cNvSpPr>
            <a:spLocks noGrp="1"/>
          </p:cNvSpPr>
          <p:nvPr>
            <p:ph idx="1"/>
          </p:nvPr>
        </p:nvSpPr>
        <p:spPr>
          <a:xfrm>
            <a:off x="4767988" y="1109224"/>
            <a:ext cx="4337502" cy="3640626"/>
          </a:xfrm>
        </p:spPr>
        <p:txBody>
          <a:bodyPr>
            <a:noAutofit/>
          </a:bodyPr>
          <a:lstStyle/>
          <a:p>
            <a:pPr marL="342900" lvl="1"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5x Dell R640 1U Server</a:t>
            </a:r>
            <a:br>
              <a:rPr lang="en-US" sz="2200" dirty="0">
                <a:latin typeface="Calibri" panose="020F0502020204030204" pitchFamily="34" charset="0"/>
                <a:cs typeface="Calibri" panose="020F0502020204030204" pitchFamily="34" charset="0"/>
              </a:rPr>
            </a:br>
            <a:r>
              <a:rPr lang="en-US" sz="2200" dirty="0">
                <a:latin typeface="Calibri" panose="020F0502020204030204" pitchFamily="34" charset="0"/>
                <a:cs typeface="Calibri" panose="020F0502020204030204" pitchFamily="34" charset="0"/>
              </a:rPr>
              <a:t>(1 Client, 1 Master, 3 Witnesses)</a:t>
            </a:r>
          </a:p>
          <a:p>
            <a:pPr marL="342900" lvl="1"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Intel Xeon 5117 14 Cores @ 2Ghz</a:t>
            </a:r>
            <a:br>
              <a:rPr lang="en-US" sz="2200" dirty="0">
                <a:latin typeface="Calibri" panose="020F0502020204030204" pitchFamily="34" charset="0"/>
                <a:cs typeface="Calibri" panose="020F0502020204030204" pitchFamily="34" charset="0"/>
              </a:rPr>
            </a:br>
            <a:r>
              <a:rPr lang="en-US" sz="2200" dirty="0">
                <a:latin typeface="Calibri" panose="020F0502020204030204" pitchFamily="34" charset="0"/>
                <a:cs typeface="Calibri" panose="020F0502020204030204" pitchFamily="34" charset="0"/>
              </a:rPr>
              <a:t>32GB DDR4 RAM</a:t>
            </a:r>
          </a:p>
          <a:p>
            <a:pPr marL="342900" lvl="1" indent="-342900">
              <a:buFont typeface="Arial" panose="020B0604020202020204" pitchFamily="34" charset="0"/>
              <a:buChar char="•"/>
            </a:pPr>
            <a:r>
              <a:rPr lang="en-US" sz="2200" dirty="0" err="1">
                <a:latin typeface="Calibri" panose="020F0502020204030204" pitchFamily="34" charset="0"/>
                <a:cs typeface="Calibri" panose="020F0502020204030204" pitchFamily="34" charset="0"/>
              </a:rPr>
              <a:t>Netronome</a:t>
            </a:r>
            <a:r>
              <a:rPr lang="en-US" sz="2200" dirty="0">
                <a:latin typeface="Calibri" panose="020F0502020204030204" pitchFamily="34" charset="0"/>
                <a:cs typeface="Calibri" panose="020F0502020204030204" pitchFamily="34" charset="0"/>
              </a:rPr>
              <a:t> CX 10Gb </a:t>
            </a:r>
            <a:r>
              <a:rPr lang="en-US" sz="2200" dirty="0" err="1">
                <a:latin typeface="Calibri" panose="020F0502020204030204" pitchFamily="34" charset="0"/>
                <a:cs typeface="Calibri" panose="020F0502020204030204" pitchFamily="34" charset="0"/>
              </a:rPr>
              <a:t>SmartNIC</a:t>
            </a:r>
            <a:br>
              <a:rPr lang="en-US" sz="2200" dirty="0">
                <a:latin typeface="Calibri" panose="020F0502020204030204" pitchFamily="34" charset="0"/>
                <a:cs typeface="Calibri" panose="020F0502020204030204" pitchFamily="34" charset="0"/>
              </a:rPr>
            </a:br>
            <a:r>
              <a:rPr lang="en-US" sz="2200" dirty="0">
                <a:latin typeface="Calibri" panose="020F0502020204030204" pitchFamily="34" charset="0"/>
                <a:cs typeface="Calibri" panose="020F0502020204030204" pitchFamily="34" charset="0"/>
              </a:rPr>
              <a:t>56 Cores @ 633MHz 2GB RAM</a:t>
            </a:r>
          </a:p>
          <a:p>
            <a:pPr marL="342900" lvl="1"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10Gb Arista Switch</a:t>
            </a:r>
          </a:p>
          <a:p>
            <a:pPr marL="342900" lvl="1"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Durable Redis </a:t>
            </a:r>
            <a:r>
              <a:rPr lang="en-US" sz="2200" i="1" dirty="0">
                <a:latin typeface="Calibri" panose="020F0502020204030204" pitchFamily="34" charset="0"/>
                <a:cs typeface="Calibri" panose="020F0502020204030204" pitchFamily="34" charset="0"/>
              </a:rPr>
              <a:t>writes</a:t>
            </a:r>
            <a:r>
              <a:rPr lang="en-US" sz="2200" dirty="0">
                <a:latin typeface="Calibri" panose="020F0502020204030204" pitchFamily="34" charset="0"/>
                <a:cs typeface="Calibri" panose="020F0502020204030204" pitchFamily="34" charset="0"/>
              </a:rPr>
              <a:t> to master and witnesses</a:t>
            </a:r>
          </a:p>
          <a:p>
            <a:pPr marL="342900" lvl="1" indent="-342900">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889242701"/>
      </p:ext>
    </p:extLst>
  </p:cSld>
  <p:clrMapOvr>
    <a:masterClrMapping/>
  </p:clrMapOvr>
  <mc:AlternateContent xmlns:mc="http://schemas.openxmlformats.org/markup-compatibility/2006" xmlns:p14="http://schemas.microsoft.com/office/powerpoint/2010/main">
    <mc:Choice Requires="p14">
      <p:transition spd="med" p14:dur="700" advTm="1217">
        <p:fade/>
      </p:transition>
    </mc:Choice>
    <mc:Fallback xmlns="">
      <p:transition spd="med" advTm="1217">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D348900-7794-B846-9157-FC610774E537}" type="slidenum">
              <a:rPr lang="en-US" smtClean="0">
                <a:latin typeface="Calibri" charset="0"/>
                <a:ea typeface="Calibri" charset="0"/>
                <a:cs typeface="Calibri" charset="0"/>
              </a:rPr>
              <a:t>13</a:t>
            </a:fld>
            <a:endParaRPr lang="en-US">
              <a:latin typeface="Calibri" charset="0"/>
              <a:ea typeface="Calibri" charset="0"/>
              <a:cs typeface="Calibri"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96709043"/>
              </p:ext>
            </p:extLst>
          </p:nvPr>
        </p:nvGraphicFramePr>
        <p:xfrm>
          <a:off x="1099011" y="3047197"/>
          <a:ext cx="6945976" cy="1676400"/>
        </p:xfrm>
        <a:graphic>
          <a:graphicData uri="http://schemas.openxmlformats.org/drawingml/2006/table">
            <a:tbl>
              <a:tblPr firstRow="1" bandRow="1">
                <a:tableStyleId>{5C22544A-7EE6-4342-B048-85BDC9FD1C3A}</a:tableStyleId>
              </a:tblPr>
              <a:tblGrid>
                <a:gridCol w="1880163">
                  <a:extLst>
                    <a:ext uri="{9D8B030D-6E8A-4147-A177-3AD203B41FA5}">
                      <a16:colId xmlns:a16="http://schemas.microsoft.com/office/drawing/2014/main" val="20000"/>
                    </a:ext>
                  </a:extLst>
                </a:gridCol>
                <a:gridCol w="1120878">
                  <a:extLst>
                    <a:ext uri="{9D8B030D-6E8A-4147-A177-3AD203B41FA5}">
                      <a16:colId xmlns:a16="http://schemas.microsoft.com/office/drawing/2014/main" val="3530913181"/>
                    </a:ext>
                  </a:extLst>
                </a:gridCol>
                <a:gridCol w="1742082">
                  <a:extLst>
                    <a:ext uri="{9D8B030D-6E8A-4147-A177-3AD203B41FA5}">
                      <a16:colId xmlns:a16="http://schemas.microsoft.com/office/drawing/2014/main" val="20001"/>
                    </a:ext>
                  </a:extLst>
                </a:gridCol>
                <a:gridCol w="2202853">
                  <a:extLst>
                    <a:ext uri="{9D8B030D-6E8A-4147-A177-3AD203B41FA5}">
                      <a16:colId xmlns:a16="http://schemas.microsoft.com/office/drawing/2014/main" val="20002"/>
                    </a:ext>
                  </a:extLst>
                </a:gridCol>
              </a:tblGrid>
              <a:tr h="317389">
                <a:tc>
                  <a:txBody>
                    <a:bodyPr/>
                    <a:lstStyle/>
                    <a:p>
                      <a:endParaRPr lang="en-US" sz="2000" b="1" dirty="0">
                        <a:latin typeface="Calibri" charset="0"/>
                        <a:ea typeface="Calibri" charset="0"/>
                        <a:cs typeface="Calibri" charset="0"/>
                      </a:endParaRPr>
                    </a:p>
                  </a:txBody>
                  <a:tcPr/>
                </a:tc>
                <a:tc>
                  <a:txBody>
                    <a:bodyPr/>
                    <a:lstStyle/>
                    <a:p>
                      <a:endParaRPr lang="en-US" sz="2000" b="1" dirty="0">
                        <a:latin typeface="Calibri" charset="0"/>
                        <a:ea typeface="Calibri" charset="0"/>
                        <a:cs typeface="Calibri" charset="0"/>
                      </a:endParaRPr>
                    </a:p>
                  </a:txBody>
                  <a:tcPr/>
                </a:tc>
                <a:tc>
                  <a:txBody>
                    <a:bodyPr/>
                    <a:lstStyle/>
                    <a:p>
                      <a:pPr algn="ctr"/>
                      <a:r>
                        <a:rPr lang="en-US" sz="2000" b="1" dirty="0">
                          <a:latin typeface="Calibri" charset="0"/>
                          <a:ea typeface="Calibri" charset="0"/>
                          <a:cs typeface="Calibri" charset="0"/>
                        </a:rPr>
                        <a:t>ARGUS</a:t>
                      </a:r>
                    </a:p>
                  </a:txBody>
                  <a:tcPr/>
                </a:tc>
                <a:tc>
                  <a:txBody>
                    <a:bodyPr/>
                    <a:lstStyle/>
                    <a:p>
                      <a:pPr algn="ctr"/>
                      <a:r>
                        <a:rPr lang="en-US" sz="2000" b="1" dirty="0">
                          <a:latin typeface="Calibri" charset="0"/>
                          <a:ea typeface="Calibri" charset="0"/>
                          <a:cs typeface="Calibri" charset="0"/>
                        </a:rPr>
                        <a:t>CURP</a:t>
                      </a:r>
                    </a:p>
                  </a:txBody>
                  <a:tcPr/>
                </a:tc>
                <a:extLst>
                  <a:ext uri="{0D108BD9-81ED-4DB2-BD59-A6C34878D82A}">
                    <a16:rowId xmlns:a16="http://schemas.microsoft.com/office/drawing/2014/main" val="10000"/>
                  </a:ext>
                </a:extLst>
              </a:tr>
              <a:tr h="317389">
                <a:tc>
                  <a:txBody>
                    <a:bodyPr/>
                    <a:lstStyle/>
                    <a:p>
                      <a:pPr algn="ctr"/>
                      <a:r>
                        <a:rPr lang="en-US" sz="1800" b="1" dirty="0">
                          <a:latin typeface="Calibri" charset="0"/>
                          <a:ea typeface="Calibri" charset="0"/>
                          <a:cs typeface="Calibri" charset="0"/>
                        </a:rPr>
                        <a:t>Single Witness</a:t>
                      </a:r>
                    </a:p>
                  </a:txBody>
                  <a:tcPr anchor="ctr"/>
                </a:tc>
                <a:tc>
                  <a:txBody>
                    <a:bodyPr/>
                    <a:lstStyle/>
                    <a:p>
                      <a:pPr algn="ctr"/>
                      <a:r>
                        <a:rPr lang="en-US" sz="1800" dirty="0">
                          <a:latin typeface="Calibri" charset="0"/>
                          <a:ea typeface="Calibri" charset="0"/>
                          <a:cs typeface="Calibri" charset="0"/>
                        </a:rPr>
                        <a:t>Average</a:t>
                      </a:r>
                      <a:br>
                        <a:rPr lang="en-US" sz="1800" dirty="0">
                          <a:latin typeface="Calibri" charset="0"/>
                          <a:ea typeface="Calibri" charset="0"/>
                          <a:cs typeface="Calibri" charset="0"/>
                        </a:rPr>
                      </a:br>
                      <a:r>
                        <a:rPr lang="en-US" sz="1800" dirty="0">
                          <a:latin typeface="Calibri" charset="0"/>
                          <a:ea typeface="Calibri" charset="0"/>
                          <a:cs typeface="Calibri" charset="0"/>
                        </a:rPr>
                        <a:t>99.9th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lumMod val="75000"/>
                            </a:schemeClr>
                          </a:solidFill>
                          <a:latin typeface="Calibri" charset="0"/>
                          <a:ea typeface="Calibri" charset="0"/>
                          <a:cs typeface="Calibri" charset="0"/>
                        </a:rPr>
                        <a:t>30.91</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lumMod val="75000"/>
                            </a:schemeClr>
                          </a:solidFill>
                          <a:latin typeface="Calibri" charset="0"/>
                          <a:ea typeface="Calibri" charset="0"/>
                          <a:cs typeface="Calibri" charset="0"/>
                        </a:rPr>
                        <a:t>36.72</a:t>
                      </a:r>
                    </a:p>
                  </a:txBody>
                  <a:tcPr/>
                </a:tc>
                <a:tc>
                  <a:txBody>
                    <a:bodyPr/>
                    <a:lstStyle/>
                    <a:p>
                      <a:pPr algn="ctr"/>
                      <a:r>
                        <a:rPr lang="en-US" sz="1800" b="0" dirty="0">
                          <a:solidFill>
                            <a:schemeClr val="tx1"/>
                          </a:solidFill>
                          <a:latin typeface="Calibri" charset="0"/>
                          <a:ea typeface="Calibri" charset="0"/>
                          <a:cs typeface="Calibri" charset="0"/>
                        </a:rPr>
                        <a:t>61.28 </a:t>
                      </a:r>
                      <a:r>
                        <a:rPr lang="en-US" sz="1800" b="1" dirty="0">
                          <a:solidFill>
                            <a:srgbClr val="FF0000"/>
                          </a:solidFill>
                          <a:latin typeface="Calibri" charset="0"/>
                          <a:ea typeface="Calibri" charset="0"/>
                          <a:cs typeface="Calibri" charset="0"/>
                        </a:rPr>
                        <a:t>(+1.98x)</a:t>
                      </a:r>
                    </a:p>
                    <a:p>
                      <a:pPr algn="ctr"/>
                      <a:r>
                        <a:rPr lang="en-US" sz="1800" b="0" dirty="0">
                          <a:solidFill>
                            <a:schemeClr val="tx1"/>
                          </a:solidFill>
                          <a:latin typeface="Calibri" charset="0"/>
                          <a:ea typeface="Calibri" charset="0"/>
                          <a:cs typeface="Calibri" charset="0"/>
                        </a:rPr>
                        <a:t>80.63</a:t>
                      </a:r>
                    </a:p>
                  </a:txBody>
                  <a:tcPr/>
                </a:tc>
                <a:extLst>
                  <a:ext uri="{0D108BD9-81ED-4DB2-BD59-A6C34878D82A}">
                    <a16:rowId xmlns:a16="http://schemas.microsoft.com/office/drawing/2014/main" val="10001"/>
                  </a:ext>
                </a:extLst>
              </a:tr>
              <a:tr h="132302">
                <a:tc>
                  <a:txBody>
                    <a:bodyPr/>
                    <a:lstStyle/>
                    <a:p>
                      <a:pPr algn="ctr"/>
                      <a:r>
                        <a:rPr lang="en-US" sz="1800" b="1" dirty="0">
                          <a:latin typeface="Calibri" charset="0"/>
                          <a:ea typeface="Calibri" charset="0"/>
                          <a:cs typeface="Calibri" charset="0"/>
                        </a:rPr>
                        <a:t>End-to-End</a:t>
                      </a:r>
                    </a:p>
                  </a:txBody>
                  <a:tcPr anchor="ctr"/>
                </a:tc>
                <a:tc>
                  <a:txBody>
                    <a:bodyPr/>
                    <a:lstStyle/>
                    <a:p>
                      <a:pPr algn="ctr"/>
                      <a:r>
                        <a:rPr lang="en-US" sz="1800" dirty="0">
                          <a:latin typeface="Calibri" charset="0"/>
                          <a:ea typeface="Calibri" charset="0"/>
                          <a:cs typeface="Calibri" charset="0"/>
                        </a:rPr>
                        <a:t>Average</a:t>
                      </a:r>
                    </a:p>
                    <a:p>
                      <a:pPr algn="ctr"/>
                      <a:r>
                        <a:rPr lang="en-US" sz="1800" dirty="0">
                          <a:latin typeface="Calibri" charset="0"/>
                          <a:ea typeface="Calibri" charset="0"/>
                          <a:cs typeface="Calibri" charset="0"/>
                        </a:rPr>
                        <a:t>99.9th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accent1">
                              <a:lumMod val="75000"/>
                            </a:schemeClr>
                          </a:solidFill>
                          <a:latin typeface="Calibri" charset="0"/>
                          <a:ea typeface="Calibri" charset="0"/>
                          <a:cs typeface="Calibri" charset="0"/>
                        </a:rPr>
                        <a:t>57.86</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accent1">
                              <a:lumMod val="75000"/>
                            </a:schemeClr>
                          </a:solidFill>
                          <a:latin typeface="Calibri" charset="0"/>
                          <a:ea typeface="Calibri" charset="0"/>
                          <a:cs typeface="Calibri" charset="0"/>
                        </a:rPr>
                        <a:t>59.97</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Calibri" charset="0"/>
                          <a:ea typeface="Calibri" charset="0"/>
                          <a:cs typeface="Calibri" charset="0"/>
                        </a:rPr>
                        <a:t>80.42</a:t>
                      </a:r>
                      <a:r>
                        <a:rPr lang="en-US" sz="1800" b="1" dirty="0">
                          <a:solidFill>
                            <a:srgbClr val="FF0000"/>
                          </a:solidFill>
                          <a:latin typeface="Calibri" charset="0"/>
                          <a:ea typeface="Calibri" charset="0"/>
                          <a:cs typeface="Calibri" charset="0"/>
                        </a:rPr>
                        <a:t> (+1.39x)</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Calibri" charset="0"/>
                          <a:ea typeface="Calibri" charset="0"/>
                          <a:cs typeface="Calibri" charset="0"/>
                        </a:rPr>
                        <a:t>108.05</a:t>
                      </a:r>
                    </a:p>
                  </a:txBody>
                  <a:tcPr/>
                </a:tc>
                <a:extLst>
                  <a:ext uri="{0D108BD9-81ED-4DB2-BD59-A6C34878D82A}">
                    <a16:rowId xmlns:a16="http://schemas.microsoft.com/office/drawing/2014/main" val="10002"/>
                  </a:ext>
                </a:extLst>
              </a:tr>
            </a:tbl>
          </a:graphicData>
        </a:graphic>
      </p:graphicFrame>
      <p:sp>
        <p:nvSpPr>
          <p:cNvPr id="5" name="Title 1">
            <a:extLst>
              <a:ext uri="{FF2B5EF4-FFF2-40B4-BE49-F238E27FC236}">
                <a16:creationId xmlns:a16="http://schemas.microsoft.com/office/drawing/2014/main" id="{8DF4A619-EE31-7441-B36D-A812574038EB}"/>
              </a:ext>
            </a:extLst>
          </p:cNvPr>
          <p:cNvSpPr txBox="1">
            <a:spLocks/>
          </p:cNvSpPr>
          <p:nvPr/>
        </p:nvSpPr>
        <p:spPr>
          <a:xfrm>
            <a:off x="381381" y="263702"/>
            <a:ext cx="8015644"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Calibri" panose="020F0502020204030204" pitchFamily="34" charset="0"/>
                <a:ea typeface="Calibri" charset="0"/>
                <a:cs typeface="Calibri" panose="020F0502020204030204" pitchFamily="34" charset="0"/>
              </a:rPr>
              <a:t>Evaluation: Higher Throughput, Lower Latency</a:t>
            </a:r>
          </a:p>
        </p:txBody>
      </p:sp>
      <p:graphicFrame>
        <p:nvGraphicFramePr>
          <p:cNvPr id="6" name="Table 5">
            <a:extLst>
              <a:ext uri="{FF2B5EF4-FFF2-40B4-BE49-F238E27FC236}">
                <a16:creationId xmlns:a16="http://schemas.microsoft.com/office/drawing/2014/main" id="{CE0AF9EA-2B61-B846-81D2-4B3DAC84C08F}"/>
              </a:ext>
            </a:extLst>
          </p:cNvPr>
          <p:cNvGraphicFramePr>
            <a:graphicFrameLocks noGrp="1"/>
          </p:cNvGraphicFramePr>
          <p:nvPr>
            <p:extLst>
              <p:ext uri="{D42A27DB-BD31-4B8C-83A1-F6EECF244321}">
                <p14:modId xmlns:p14="http://schemas.microsoft.com/office/powerpoint/2010/main" val="2193088165"/>
              </p:ext>
            </p:extLst>
          </p:nvPr>
        </p:nvGraphicFramePr>
        <p:xfrm>
          <a:off x="1099011" y="1645897"/>
          <a:ext cx="6945977" cy="762000"/>
        </p:xfrm>
        <a:graphic>
          <a:graphicData uri="http://schemas.openxmlformats.org/drawingml/2006/table">
            <a:tbl>
              <a:tblPr firstRow="1" bandRow="1">
                <a:tableStyleId>{5C22544A-7EE6-4342-B048-85BDC9FD1C3A}</a:tableStyleId>
              </a:tblPr>
              <a:tblGrid>
                <a:gridCol w="1876609">
                  <a:extLst>
                    <a:ext uri="{9D8B030D-6E8A-4147-A177-3AD203B41FA5}">
                      <a16:colId xmlns:a16="http://schemas.microsoft.com/office/drawing/2014/main" val="20000"/>
                    </a:ext>
                  </a:extLst>
                </a:gridCol>
                <a:gridCol w="2464481">
                  <a:extLst>
                    <a:ext uri="{9D8B030D-6E8A-4147-A177-3AD203B41FA5}">
                      <a16:colId xmlns:a16="http://schemas.microsoft.com/office/drawing/2014/main" val="20001"/>
                    </a:ext>
                  </a:extLst>
                </a:gridCol>
                <a:gridCol w="2604887">
                  <a:extLst>
                    <a:ext uri="{9D8B030D-6E8A-4147-A177-3AD203B41FA5}">
                      <a16:colId xmlns:a16="http://schemas.microsoft.com/office/drawing/2014/main" val="20002"/>
                    </a:ext>
                  </a:extLst>
                </a:gridCol>
              </a:tblGrid>
              <a:tr h="317389">
                <a:tc>
                  <a:txBody>
                    <a:bodyPr/>
                    <a:lstStyle/>
                    <a:p>
                      <a:endParaRPr lang="en-US" sz="2000" b="1" dirty="0">
                        <a:latin typeface="Calibri" charset="0"/>
                        <a:ea typeface="Calibri" charset="0"/>
                        <a:cs typeface="Calibri" charset="0"/>
                      </a:endParaRPr>
                    </a:p>
                  </a:txBody>
                  <a:tcPr/>
                </a:tc>
                <a:tc>
                  <a:txBody>
                    <a:bodyPr/>
                    <a:lstStyle/>
                    <a:p>
                      <a:pPr algn="ctr"/>
                      <a:r>
                        <a:rPr lang="en-US" sz="2000" b="1" dirty="0">
                          <a:latin typeface="Calibri" charset="0"/>
                          <a:ea typeface="Calibri" charset="0"/>
                          <a:cs typeface="Calibri" charset="0"/>
                        </a:rPr>
                        <a:t>ARGUS</a:t>
                      </a:r>
                    </a:p>
                  </a:txBody>
                  <a:tcPr/>
                </a:tc>
                <a:tc>
                  <a:txBody>
                    <a:bodyPr/>
                    <a:lstStyle/>
                    <a:p>
                      <a:pPr algn="ctr"/>
                      <a:r>
                        <a:rPr lang="en-US" sz="2000" b="1" dirty="0">
                          <a:latin typeface="Calibri" charset="0"/>
                          <a:ea typeface="Calibri" charset="0"/>
                          <a:cs typeface="Calibri" charset="0"/>
                        </a:rPr>
                        <a:t>CURP</a:t>
                      </a:r>
                    </a:p>
                  </a:txBody>
                  <a:tcPr/>
                </a:tc>
                <a:extLst>
                  <a:ext uri="{0D108BD9-81ED-4DB2-BD59-A6C34878D82A}">
                    <a16:rowId xmlns:a16="http://schemas.microsoft.com/office/drawing/2014/main" val="10000"/>
                  </a:ext>
                </a:extLst>
              </a:tr>
              <a:tr h="317389">
                <a:tc>
                  <a:txBody>
                    <a:bodyPr/>
                    <a:lstStyle/>
                    <a:p>
                      <a:pPr algn="ctr"/>
                      <a:r>
                        <a:rPr lang="en-US" sz="1800" b="1" dirty="0">
                          <a:latin typeface="Calibri" charset="0"/>
                          <a:ea typeface="Calibri" charset="0"/>
                          <a:cs typeface="Calibri" charset="0"/>
                        </a:rPr>
                        <a:t>Single Witness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lumMod val="75000"/>
                            </a:schemeClr>
                          </a:solidFill>
                          <a:latin typeface="Calibri" charset="0"/>
                          <a:ea typeface="Calibri" charset="0"/>
                          <a:cs typeface="Calibri" charset="0"/>
                        </a:rPr>
                        <a:t>757.66 (+6.70x)</a:t>
                      </a:r>
                    </a:p>
                  </a:txBody>
                  <a:tcPr/>
                </a:tc>
                <a:tc>
                  <a:txBody>
                    <a:bodyPr/>
                    <a:lstStyle/>
                    <a:p>
                      <a:pPr algn="ctr"/>
                      <a:r>
                        <a:rPr lang="en-US" sz="1800" b="0" dirty="0">
                          <a:solidFill>
                            <a:schemeClr val="tx1"/>
                          </a:solidFill>
                          <a:latin typeface="Calibri" charset="0"/>
                          <a:ea typeface="Calibri" charset="0"/>
                          <a:cs typeface="Calibri" charset="0"/>
                        </a:rPr>
                        <a:t>113</a:t>
                      </a:r>
                    </a:p>
                  </a:txBody>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A926F9C9-E7B7-B24F-8D54-084C37E5B723}"/>
              </a:ext>
            </a:extLst>
          </p:cNvPr>
          <p:cNvSpPr txBox="1"/>
          <p:nvPr/>
        </p:nvSpPr>
        <p:spPr>
          <a:xfrm>
            <a:off x="1093286" y="2585532"/>
            <a:ext cx="1899879" cy="461665"/>
          </a:xfrm>
          <a:prstGeom prst="rect">
            <a:avLst/>
          </a:prstGeom>
          <a:noFill/>
        </p:spPr>
        <p:txBody>
          <a:bodyPr wrap="none" rtlCol="0">
            <a:spAutoFit/>
          </a:bodyPr>
          <a:lstStyle/>
          <a:p>
            <a:r>
              <a:rPr lang="en-US" sz="2400" dirty="0">
                <a:latin typeface="Calibri" panose="020F0502020204030204" pitchFamily="34" charset="0"/>
                <a:ea typeface="Calibri" charset="0"/>
                <a:cs typeface="Calibri" panose="020F0502020204030204" pitchFamily="34" charset="0"/>
              </a:rPr>
              <a:t>Latencies (</a:t>
            </a:r>
            <a:r>
              <a:rPr lang="el-GR" sz="2400" dirty="0">
                <a:latin typeface="Calibri" panose="020F0502020204030204" pitchFamily="34" charset="0"/>
                <a:cs typeface="Calibri" panose="020F0502020204030204" pitchFamily="34" charset="0"/>
              </a:rPr>
              <a:t>μ</a:t>
            </a:r>
            <a:r>
              <a:rPr lang="en-US" sz="2400" dirty="0">
                <a:latin typeface="Calibri" panose="020F0502020204030204" pitchFamily="34" charset="0"/>
                <a:ea typeface="Calibri" charset="0"/>
                <a:cs typeface="Calibri" panose="020F0502020204030204" pitchFamily="34" charset="0"/>
              </a:rPr>
              <a:t>s)</a:t>
            </a:r>
          </a:p>
        </p:txBody>
      </p:sp>
      <p:sp>
        <p:nvSpPr>
          <p:cNvPr id="8" name="TextBox 7">
            <a:extLst>
              <a:ext uri="{FF2B5EF4-FFF2-40B4-BE49-F238E27FC236}">
                <a16:creationId xmlns:a16="http://schemas.microsoft.com/office/drawing/2014/main" id="{71A6FAF1-87A5-C949-B7C4-CBAB3712785E}"/>
              </a:ext>
            </a:extLst>
          </p:cNvPr>
          <p:cNvSpPr txBox="1"/>
          <p:nvPr/>
        </p:nvSpPr>
        <p:spPr>
          <a:xfrm>
            <a:off x="1093286" y="1177637"/>
            <a:ext cx="2759089" cy="461665"/>
          </a:xfrm>
          <a:prstGeom prst="rect">
            <a:avLst/>
          </a:prstGeom>
          <a:noFill/>
        </p:spPr>
        <p:txBody>
          <a:bodyPr wrap="none" rtlCol="0">
            <a:spAutoFit/>
          </a:bodyPr>
          <a:lstStyle/>
          <a:p>
            <a:r>
              <a:rPr lang="en-US" sz="2400" dirty="0">
                <a:latin typeface="Calibri" panose="020F0502020204030204" pitchFamily="34" charset="0"/>
                <a:ea typeface="Calibri" charset="0"/>
                <a:cs typeface="Calibri" panose="020F0502020204030204" pitchFamily="34" charset="0"/>
              </a:rPr>
              <a:t>Throughput (Kops/s)</a:t>
            </a:r>
          </a:p>
        </p:txBody>
      </p:sp>
    </p:spTree>
    <p:custDataLst>
      <p:tags r:id="rId1"/>
    </p:custDataLst>
    <p:extLst>
      <p:ext uri="{BB962C8B-B14F-4D97-AF65-F5344CB8AC3E}">
        <p14:creationId xmlns:p14="http://schemas.microsoft.com/office/powerpoint/2010/main" val="3519514758"/>
      </p:ext>
    </p:extLst>
  </p:cSld>
  <p:clrMapOvr>
    <a:masterClrMapping/>
  </p:clrMapOvr>
  <mc:AlternateContent xmlns:mc="http://schemas.openxmlformats.org/markup-compatibility/2006" xmlns:p14="http://schemas.microsoft.com/office/powerpoint/2010/main">
    <mc:Choice Requires="p14">
      <p:transition spd="med" p14:dur="700" advTm="1217">
        <p:fade/>
      </p:transition>
    </mc:Choice>
    <mc:Fallback xmlns="">
      <p:transition spd="med" advTm="121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D348900-7794-B846-9157-FC610774E537}" type="slidenum">
              <a:rPr lang="en-US" smtClean="0">
                <a:latin typeface="Calibri" charset="0"/>
                <a:ea typeface="Calibri" charset="0"/>
                <a:cs typeface="Calibri" charset="0"/>
              </a:rPr>
              <a:t>14</a:t>
            </a:fld>
            <a:endParaRPr lang="en-US">
              <a:latin typeface="Calibri" charset="0"/>
              <a:ea typeface="Calibri" charset="0"/>
              <a:cs typeface="Calibri" charset="0"/>
            </a:endParaRPr>
          </a:p>
        </p:txBody>
      </p:sp>
      <p:pic>
        <p:nvPicPr>
          <p:cNvPr id="7" name="Picture 6">
            <a:extLst>
              <a:ext uri="{FF2B5EF4-FFF2-40B4-BE49-F238E27FC236}">
                <a16:creationId xmlns:a16="http://schemas.microsoft.com/office/drawing/2014/main" id="{B3162D14-053A-AB43-98C9-297408083186}"/>
              </a:ext>
            </a:extLst>
          </p:cNvPr>
          <p:cNvPicPr>
            <a:picLocks noChangeAspect="1"/>
          </p:cNvPicPr>
          <p:nvPr/>
        </p:nvPicPr>
        <p:blipFill>
          <a:blip r:embed="rId4"/>
          <a:stretch>
            <a:fillRect/>
          </a:stretch>
        </p:blipFill>
        <p:spPr>
          <a:xfrm>
            <a:off x="0" y="1069798"/>
            <a:ext cx="9144000" cy="3810000"/>
          </a:xfrm>
          <a:prstGeom prst="rect">
            <a:avLst/>
          </a:prstGeom>
        </p:spPr>
      </p:pic>
      <p:sp>
        <p:nvSpPr>
          <p:cNvPr id="5" name="Title 1">
            <a:extLst>
              <a:ext uri="{FF2B5EF4-FFF2-40B4-BE49-F238E27FC236}">
                <a16:creationId xmlns:a16="http://schemas.microsoft.com/office/drawing/2014/main" id="{44F69C64-D3DB-F748-B541-4C4F36DFF20B}"/>
              </a:ext>
            </a:extLst>
          </p:cNvPr>
          <p:cNvSpPr txBox="1">
            <a:spLocks/>
          </p:cNvSpPr>
          <p:nvPr/>
        </p:nvSpPr>
        <p:spPr>
          <a:xfrm>
            <a:off x="381381" y="263702"/>
            <a:ext cx="6941989"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Calibri" panose="020F0502020204030204" pitchFamily="34" charset="0"/>
                <a:ea typeface="Calibri" charset="0"/>
                <a:cs typeface="Calibri" panose="020F0502020204030204" pitchFamily="34" charset="0"/>
              </a:rPr>
              <a:t>Evaluation: Shorter Tails</a:t>
            </a:r>
          </a:p>
        </p:txBody>
      </p:sp>
    </p:spTree>
    <p:custDataLst>
      <p:tags r:id="rId1"/>
    </p:custDataLst>
    <p:extLst>
      <p:ext uri="{BB962C8B-B14F-4D97-AF65-F5344CB8AC3E}">
        <p14:creationId xmlns:p14="http://schemas.microsoft.com/office/powerpoint/2010/main" val="4284399444"/>
      </p:ext>
    </p:extLst>
  </p:cSld>
  <p:clrMapOvr>
    <a:masterClrMapping/>
  </p:clrMapOvr>
  <mc:AlternateContent xmlns:mc="http://schemas.openxmlformats.org/markup-compatibility/2006" xmlns:p14="http://schemas.microsoft.com/office/powerpoint/2010/main">
    <mc:Choice Requires="p14">
      <p:transition spd="med" p14:dur="700" advTm="799">
        <p:fade/>
      </p:transition>
    </mc:Choice>
    <mc:Fallback xmlns="">
      <p:transition spd="med" advTm="799">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D348900-7794-B846-9157-FC610774E537}" type="slidenum">
              <a:rPr lang="en-US" smtClean="0">
                <a:latin typeface="Calibri" charset="0"/>
                <a:ea typeface="Calibri" charset="0"/>
                <a:cs typeface="Calibri" charset="0"/>
              </a:rPr>
              <a:t>15</a:t>
            </a:fld>
            <a:endParaRPr lang="en-US">
              <a:latin typeface="Calibri" charset="0"/>
              <a:ea typeface="Calibri" charset="0"/>
              <a:cs typeface="Calibri" charset="0"/>
            </a:endParaRPr>
          </a:p>
        </p:txBody>
      </p:sp>
      <p:pic>
        <p:nvPicPr>
          <p:cNvPr id="6" name="Picture 5">
            <a:extLst>
              <a:ext uri="{FF2B5EF4-FFF2-40B4-BE49-F238E27FC236}">
                <a16:creationId xmlns:a16="http://schemas.microsoft.com/office/drawing/2014/main" id="{75C80623-C14B-654E-BC43-69F0232B9DD5}"/>
              </a:ext>
            </a:extLst>
          </p:cNvPr>
          <p:cNvPicPr>
            <a:picLocks noChangeAspect="1"/>
          </p:cNvPicPr>
          <p:nvPr/>
        </p:nvPicPr>
        <p:blipFill>
          <a:blip r:embed="rId4"/>
          <a:stretch>
            <a:fillRect/>
          </a:stretch>
        </p:blipFill>
        <p:spPr>
          <a:xfrm>
            <a:off x="444321" y="1257874"/>
            <a:ext cx="8255358" cy="3439733"/>
          </a:xfrm>
          <a:prstGeom prst="rect">
            <a:avLst/>
          </a:prstGeom>
        </p:spPr>
      </p:pic>
      <p:sp>
        <p:nvSpPr>
          <p:cNvPr id="5" name="Title 1">
            <a:extLst>
              <a:ext uri="{FF2B5EF4-FFF2-40B4-BE49-F238E27FC236}">
                <a16:creationId xmlns:a16="http://schemas.microsoft.com/office/drawing/2014/main" id="{31200D3D-76FC-D842-A8F5-45E0A6BFA182}"/>
              </a:ext>
            </a:extLst>
          </p:cNvPr>
          <p:cNvSpPr txBox="1">
            <a:spLocks/>
          </p:cNvSpPr>
          <p:nvPr/>
        </p:nvSpPr>
        <p:spPr>
          <a:xfrm>
            <a:off x="381381" y="263702"/>
            <a:ext cx="6941989"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Calibri" panose="020F0502020204030204" pitchFamily="34" charset="0"/>
                <a:ea typeface="Calibri" charset="0"/>
                <a:cs typeface="Calibri" panose="020F0502020204030204" pitchFamily="34" charset="0"/>
              </a:rPr>
              <a:t>Evaluation: Lower Tail-at-Scale Effect</a:t>
            </a:r>
          </a:p>
        </p:txBody>
      </p:sp>
    </p:spTree>
    <p:custDataLst>
      <p:tags r:id="rId1"/>
    </p:custDataLst>
    <p:extLst>
      <p:ext uri="{BB962C8B-B14F-4D97-AF65-F5344CB8AC3E}">
        <p14:creationId xmlns:p14="http://schemas.microsoft.com/office/powerpoint/2010/main" val="340273112"/>
      </p:ext>
    </p:extLst>
  </p:cSld>
  <p:clrMapOvr>
    <a:masterClrMapping/>
  </p:clrMapOvr>
  <mc:AlternateContent xmlns:mc="http://schemas.openxmlformats.org/markup-compatibility/2006" xmlns:p14="http://schemas.microsoft.com/office/powerpoint/2010/main">
    <mc:Choice Requires="p14">
      <p:transition spd="med" p14:dur="700" advTm="799">
        <p:fade/>
      </p:transition>
    </mc:Choice>
    <mc:Fallback xmlns="">
      <p:transition spd="med" advTm="799">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D348900-7794-B846-9157-FC610774E537}" type="slidenum">
              <a:rPr lang="en-US" smtClean="0">
                <a:latin typeface="Calibri" charset="0"/>
                <a:ea typeface="Calibri" charset="0"/>
                <a:cs typeface="Calibri" charset="0"/>
              </a:rPr>
              <a:t>16</a:t>
            </a:fld>
            <a:endParaRPr lang="en-US">
              <a:latin typeface="Calibri" charset="0"/>
              <a:ea typeface="Calibri" charset="0"/>
              <a:cs typeface="Calibri" charset="0"/>
            </a:endParaRPr>
          </a:p>
        </p:txBody>
      </p:sp>
      <p:sp>
        <p:nvSpPr>
          <p:cNvPr id="26" name="Title 1"/>
          <p:cNvSpPr txBox="1">
            <a:spLocks/>
          </p:cNvSpPr>
          <p:nvPr/>
        </p:nvSpPr>
        <p:spPr>
          <a:xfrm>
            <a:off x="390144" y="277751"/>
            <a:ext cx="6941989"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Calibri" charset="0"/>
                <a:ea typeface="Calibri" charset="0"/>
                <a:cs typeface="Calibri" charset="0"/>
              </a:rPr>
              <a:t>Future Work</a:t>
            </a:r>
            <a:endParaRPr lang="en-US" sz="3200" dirty="0">
              <a:latin typeface="Calibri" charset="0"/>
              <a:ea typeface="Calibri" charset="0"/>
              <a:cs typeface="Calibri" charset="0"/>
            </a:endParaRPr>
          </a:p>
        </p:txBody>
      </p:sp>
      <p:sp>
        <p:nvSpPr>
          <p:cNvPr id="29" name="TextBox 28">
            <a:extLst>
              <a:ext uri="{FF2B5EF4-FFF2-40B4-BE49-F238E27FC236}">
                <a16:creationId xmlns:a16="http://schemas.microsoft.com/office/drawing/2014/main" id="{DB884C72-1C08-5141-A2BB-76BBD1C9AB79}"/>
              </a:ext>
            </a:extLst>
          </p:cNvPr>
          <p:cNvSpPr txBox="1"/>
          <p:nvPr/>
        </p:nvSpPr>
        <p:spPr>
          <a:xfrm>
            <a:off x="451413" y="1371421"/>
            <a:ext cx="8241173" cy="2400657"/>
          </a:xfrm>
          <a:prstGeom prst="rect">
            <a:avLst/>
          </a:prstGeom>
          <a:noFill/>
        </p:spPr>
        <p:txBody>
          <a:bodyPr wrap="square" rtlCol="0">
            <a:spAutoFit/>
          </a:bodyPr>
          <a:lstStyle/>
          <a:p>
            <a:pPr marL="457200" indent="-457200">
              <a:buFont typeface="Arial" charset="0"/>
              <a:buChar char="•"/>
            </a:pPr>
            <a:r>
              <a:rPr lang="is-IS" sz="3000" dirty="0">
                <a:solidFill>
                  <a:schemeClr val="tx1"/>
                </a:solidFill>
                <a:latin typeface="Calibri" charset="0"/>
                <a:ea typeface="Calibri" charset="0"/>
                <a:cs typeface="Calibri" charset="0"/>
              </a:rPr>
              <a:t>Client-side replication on SmartNICs</a:t>
            </a:r>
          </a:p>
          <a:p>
            <a:pPr marL="457200" indent="-457200">
              <a:buFont typeface="Arial" charset="0"/>
              <a:buChar char="•"/>
            </a:pPr>
            <a:endParaRPr lang="is-IS" sz="3000" b="1" dirty="0">
              <a:solidFill>
                <a:schemeClr val="tx1"/>
              </a:solidFill>
              <a:latin typeface="Calibri" charset="0"/>
              <a:ea typeface="Calibri" charset="0"/>
              <a:cs typeface="Calibri" charset="0"/>
            </a:endParaRPr>
          </a:p>
          <a:p>
            <a:pPr marL="457200" indent="-457200">
              <a:buFont typeface="Arial" charset="0"/>
              <a:buChar char="•"/>
            </a:pPr>
            <a:r>
              <a:rPr lang="is-IS" sz="3000" dirty="0">
                <a:solidFill>
                  <a:schemeClr val="tx1"/>
                </a:solidFill>
                <a:latin typeface="Calibri" charset="0"/>
                <a:ea typeface="Calibri" charset="0"/>
                <a:cs typeface="Calibri" charset="0"/>
              </a:rPr>
              <a:t>Test lightweight reliable data-transfer protocols</a:t>
            </a:r>
          </a:p>
          <a:p>
            <a:pPr marL="457200" indent="-457200">
              <a:buFont typeface="Arial" charset="0"/>
              <a:buChar char="•"/>
            </a:pPr>
            <a:endParaRPr lang="is-IS" sz="3000" dirty="0">
              <a:solidFill>
                <a:schemeClr val="tx1"/>
              </a:solidFill>
              <a:latin typeface="Calibri" charset="0"/>
              <a:ea typeface="Calibri" charset="0"/>
              <a:cs typeface="Calibri" charset="0"/>
            </a:endParaRPr>
          </a:p>
          <a:p>
            <a:pPr marL="457200" indent="-457200">
              <a:buFont typeface="Arial" charset="0"/>
              <a:buChar char="•"/>
            </a:pPr>
            <a:r>
              <a:rPr lang="is-IS" sz="3000" dirty="0">
                <a:solidFill>
                  <a:schemeClr val="tx1"/>
                </a:solidFill>
                <a:latin typeface="Calibri" charset="0"/>
                <a:ea typeface="Calibri" charset="0"/>
                <a:cs typeface="Calibri" charset="0"/>
              </a:rPr>
              <a:t>Try other domain-specific hardware accelerators</a:t>
            </a:r>
          </a:p>
        </p:txBody>
      </p:sp>
    </p:spTree>
    <p:custDataLst>
      <p:tags r:id="rId1"/>
    </p:custDataLst>
    <p:extLst>
      <p:ext uri="{BB962C8B-B14F-4D97-AF65-F5344CB8AC3E}">
        <p14:creationId xmlns:p14="http://schemas.microsoft.com/office/powerpoint/2010/main" val="364602696"/>
      </p:ext>
    </p:extLst>
  </p:cSld>
  <p:clrMapOvr>
    <a:masterClrMapping/>
  </p:clrMapOvr>
  <mc:AlternateContent xmlns:mc="http://schemas.openxmlformats.org/markup-compatibility/2006" xmlns:p14="http://schemas.microsoft.com/office/powerpoint/2010/main">
    <mc:Choice Requires="p14">
      <p:transition spd="med" p14:dur="700" advTm="2356">
        <p:fade/>
      </p:transition>
    </mc:Choice>
    <mc:Fallback xmlns="">
      <p:transition spd="med" advTm="235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63994" y="1602254"/>
            <a:ext cx="8081799" cy="1938992"/>
          </a:xfrm>
          <a:prstGeom prst="rect">
            <a:avLst/>
          </a:prstGeom>
          <a:noFill/>
        </p:spPr>
        <p:txBody>
          <a:bodyPr wrap="square" rtlCol="0">
            <a:spAutoFit/>
          </a:bodyPr>
          <a:lstStyle/>
          <a:p>
            <a:pPr marL="457200" indent="-457200">
              <a:buFont typeface="Arial" charset="0"/>
              <a:buChar char="•"/>
            </a:pPr>
            <a:r>
              <a:rPr lang="is-IS" sz="3000" dirty="0">
                <a:solidFill>
                  <a:schemeClr val="tx1"/>
                </a:solidFill>
                <a:latin typeface="Calibri" charset="0"/>
                <a:ea typeface="Calibri" charset="0"/>
                <a:cs typeface="Calibri" charset="0"/>
              </a:rPr>
              <a:t>ARGUS shows significant improvements in replication </a:t>
            </a:r>
            <a:r>
              <a:rPr lang="is-IS" sz="3000" b="1" dirty="0">
                <a:solidFill>
                  <a:schemeClr val="tx1"/>
                </a:solidFill>
                <a:latin typeface="Calibri" charset="0"/>
                <a:ea typeface="Calibri" charset="0"/>
                <a:cs typeface="Calibri" charset="0"/>
              </a:rPr>
              <a:t>throughput, latency </a:t>
            </a:r>
            <a:r>
              <a:rPr lang="is-IS" sz="3000" dirty="0">
                <a:solidFill>
                  <a:schemeClr val="tx1"/>
                </a:solidFill>
                <a:latin typeface="Calibri" charset="0"/>
                <a:ea typeface="Calibri" charset="0"/>
                <a:cs typeface="Calibri" charset="0"/>
              </a:rPr>
              <a:t>and </a:t>
            </a:r>
            <a:r>
              <a:rPr lang="is-IS" sz="3000" b="1" dirty="0">
                <a:solidFill>
                  <a:schemeClr val="tx1"/>
                </a:solidFill>
                <a:latin typeface="Calibri" charset="0"/>
                <a:ea typeface="Calibri" charset="0"/>
                <a:cs typeface="Calibri" charset="0"/>
              </a:rPr>
              <a:t>tail</a:t>
            </a:r>
            <a:r>
              <a:rPr lang="is-IS" sz="3000" dirty="0">
                <a:solidFill>
                  <a:schemeClr val="tx1"/>
                </a:solidFill>
                <a:latin typeface="Calibri" charset="0"/>
                <a:ea typeface="Calibri" charset="0"/>
                <a:cs typeface="Calibri" charset="0"/>
              </a:rPr>
              <a:t> </a:t>
            </a:r>
            <a:r>
              <a:rPr lang="is-IS" sz="3000" b="1" dirty="0">
                <a:solidFill>
                  <a:schemeClr val="tx1"/>
                </a:solidFill>
                <a:latin typeface="Calibri" charset="0"/>
                <a:ea typeface="Calibri" charset="0"/>
                <a:cs typeface="Calibri" charset="0"/>
              </a:rPr>
              <a:t>latency</a:t>
            </a:r>
          </a:p>
          <a:p>
            <a:pPr marL="457200" indent="-457200">
              <a:buFont typeface="Arial" charset="0"/>
              <a:buChar char="•"/>
            </a:pPr>
            <a:endParaRPr lang="is-IS" sz="3000" dirty="0">
              <a:solidFill>
                <a:schemeClr val="tx1"/>
              </a:solidFill>
              <a:latin typeface="Calibri" charset="0"/>
              <a:ea typeface="Calibri" charset="0"/>
              <a:cs typeface="Calibri" charset="0"/>
            </a:endParaRPr>
          </a:p>
          <a:p>
            <a:pPr marL="457200" indent="-457200">
              <a:buFont typeface="Arial" charset="0"/>
              <a:buChar char="•"/>
            </a:pPr>
            <a:r>
              <a:rPr lang="is-IS" sz="3000" dirty="0">
                <a:solidFill>
                  <a:schemeClr val="tx1"/>
                </a:solidFill>
                <a:latin typeface="Calibri" charset="0"/>
                <a:ea typeface="Calibri" charset="0"/>
                <a:cs typeface="Calibri" charset="0"/>
              </a:rPr>
              <a:t>All the while saving host </a:t>
            </a:r>
            <a:r>
              <a:rPr lang="is-IS" sz="3000" b="1" dirty="0">
                <a:solidFill>
                  <a:schemeClr val="tx1"/>
                </a:solidFill>
                <a:latin typeface="Calibri" charset="0"/>
                <a:ea typeface="Calibri" charset="0"/>
                <a:cs typeface="Calibri" charset="0"/>
              </a:rPr>
              <a:t>CPU &amp; Memory usage!</a:t>
            </a:r>
          </a:p>
        </p:txBody>
      </p:sp>
      <p:sp>
        <p:nvSpPr>
          <p:cNvPr id="2" name="Slide Number Placeholder 1"/>
          <p:cNvSpPr>
            <a:spLocks noGrp="1"/>
          </p:cNvSpPr>
          <p:nvPr>
            <p:ph type="sldNum" idx="12"/>
          </p:nvPr>
        </p:nvSpPr>
        <p:spPr/>
        <p:txBody>
          <a:bodyPr/>
          <a:lstStyle/>
          <a:p>
            <a:pPr>
              <a:spcBef>
                <a:spcPts val="0"/>
              </a:spcBef>
              <a:buNone/>
            </a:pPr>
            <a:fld id="{00000000-1234-1234-1234-123412341234}" type="slidenum">
              <a:rPr lang="en" smtClean="0">
                <a:latin typeface="Calibri" charset="0"/>
                <a:ea typeface="Calibri" charset="0"/>
                <a:cs typeface="Calibri" charset="0"/>
              </a:rPr>
              <a:t>17</a:t>
            </a:fld>
            <a:endParaRPr lang="en">
              <a:latin typeface="Calibri" charset="0"/>
              <a:ea typeface="Calibri" charset="0"/>
              <a:cs typeface="Calibri" charset="0"/>
            </a:endParaRPr>
          </a:p>
        </p:txBody>
      </p:sp>
      <p:pic>
        <p:nvPicPr>
          <p:cNvPr id="9" name="Picture 8" descr="su-logo.png">
            <a:extLst>
              <a:ext uri="{FF2B5EF4-FFF2-40B4-BE49-F238E27FC236}">
                <a16:creationId xmlns:a16="http://schemas.microsoft.com/office/drawing/2014/main" id="{FA8F6CB9-1FA0-8946-8C0E-DD1F3C6539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638" y="4383807"/>
            <a:ext cx="679080" cy="679080"/>
          </a:xfrm>
          <a:prstGeom prst="rect">
            <a:avLst/>
          </a:prstGeom>
        </p:spPr>
      </p:pic>
      <p:sp>
        <p:nvSpPr>
          <p:cNvPr id="10" name="Title 1">
            <a:extLst>
              <a:ext uri="{FF2B5EF4-FFF2-40B4-BE49-F238E27FC236}">
                <a16:creationId xmlns:a16="http://schemas.microsoft.com/office/drawing/2014/main" id="{4C29DD26-C774-B149-9C94-B8AAAC08A474}"/>
              </a:ext>
            </a:extLst>
          </p:cNvPr>
          <p:cNvSpPr txBox="1">
            <a:spLocks/>
          </p:cNvSpPr>
          <p:nvPr/>
        </p:nvSpPr>
        <p:spPr>
          <a:xfrm>
            <a:off x="390144" y="277751"/>
            <a:ext cx="6941989"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Calibri" charset="0"/>
                <a:ea typeface="Calibri" charset="0"/>
                <a:cs typeface="Calibri" charset="0"/>
              </a:rPr>
              <a:t>Conclusion</a:t>
            </a:r>
            <a:endParaRPr lang="en-US" sz="3200" dirty="0">
              <a:latin typeface="Calibri" charset="0"/>
              <a:ea typeface="Calibri" charset="0"/>
              <a:cs typeface="Calibri" charset="0"/>
            </a:endParaRPr>
          </a:p>
        </p:txBody>
      </p:sp>
    </p:spTree>
    <p:extLst>
      <p:ext uri="{BB962C8B-B14F-4D97-AF65-F5344CB8AC3E}">
        <p14:creationId xmlns:p14="http://schemas.microsoft.com/office/powerpoint/2010/main" val="91863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556791" y="4749850"/>
            <a:ext cx="548699" cy="393524"/>
          </a:xfrm>
        </p:spPr>
        <p:txBody>
          <a:bodyPr/>
          <a:lstStyle/>
          <a:p>
            <a:pPr>
              <a:spcBef>
                <a:spcPts val="0"/>
              </a:spcBef>
              <a:buNone/>
            </a:pPr>
            <a:fld id="{00000000-1234-1234-1234-123412341234}" type="slidenum">
              <a:rPr lang="en" smtClean="0">
                <a:latin typeface="Calibri" charset="0"/>
                <a:ea typeface="Calibri" charset="0"/>
                <a:cs typeface="Calibri" charset="0"/>
              </a:rPr>
              <a:t>2</a:t>
            </a:fld>
            <a:endParaRPr lang="en">
              <a:latin typeface="Calibri" charset="0"/>
              <a:ea typeface="Calibri" charset="0"/>
              <a:cs typeface="Calibri" charset="0"/>
            </a:endParaRPr>
          </a:p>
        </p:txBody>
      </p:sp>
      <p:sp>
        <p:nvSpPr>
          <p:cNvPr id="4" name="Title 3">
            <a:extLst>
              <a:ext uri="{FF2B5EF4-FFF2-40B4-BE49-F238E27FC236}">
                <a16:creationId xmlns:a16="http://schemas.microsoft.com/office/drawing/2014/main" id="{1A23B207-97FC-E94F-9ED3-67A6563F0C9B}"/>
              </a:ext>
            </a:extLst>
          </p:cNvPr>
          <p:cNvSpPr>
            <a:spLocks noGrp="1"/>
          </p:cNvSpPr>
          <p:nvPr>
            <p:ph type="title"/>
          </p:nvPr>
        </p:nvSpPr>
        <p:spPr>
          <a:xfrm>
            <a:off x="457200" y="205978"/>
            <a:ext cx="8229600" cy="857250"/>
          </a:xfrm>
        </p:spPr>
        <p:txBody>
          <a:bodyPr/>
          <a:lstStyle/>
          <a:p>
            <a:r>
              <a:rPr lang="en-US" sz="3200" dirty="0">
                <a:latin typeface="Calibri" panose="020F0502020204030204" pitchFamily="34" charset="0"/>
                <a:cs typeface="Calibri" panose="020F0502020204030204" pitchFamily="34" charset="0"/>
              </a:rPr>
              <a:t>Replication is Crucial</a:t>
            </a:r>
          </a:p>
        </p:txBody>
      </p:sp>
      <p:sp>
        <p:nvSpPr>
          <p:cNvPr id="67" name="Rectangle 66">
            <a:extLst>
              <a:ext uri="{FF2B5EF4-FFF2-40B4-BE49-F238E27FC236}">
                <a16:creationId xmlns:a16="http://schemas.microsoft.com/office/drawing/2014/main" id="{F72CD12B-36B3-2141-B818-6F295AB41FDB}"/>
              </a:ext>
            </a:extLst>
          </p:cNvPr>
          <p:cNvSpPr/>
          <p:nvPr/>
        </p:nvSpPr>
        <p:spPr>
          <a:xfrm>
            <a:off x="352839" y="1937599"/>
            <a:ext cx="1298693" cy="566806"/>
          </a:xfrm>
          <a:prstGeom prst="rect">
            <a:avLst/>
          </a:prstGeom>
          <a:solidFill>
            <a:schemeClr val="accent6">
              <a:lumMod val="60000"/>
              <a:lumOff val="40000"/>
            </a:schemeClr>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endParaRPr lang="en-US" sz="2000" dirty="0">
              <a:latin typeface="Calibri" panose="020F0502020204030204" pitchFamily="34" charset="0"/>
              <a:cs typeface="Calibri" panose="020F0502020204030204" pitchFamily="34" charset="0"/>
            </a:endParaRPr>
          </a:p>
        </p:txBody>
      </p:sp>
      <p:sp>
        <p:nvSpPr>
          <p:cNvPr id="68" name="Rectangle 67">
            <a:extLst>
              <a:ext uri="{FF2B5EF4-FFF2-40B4-BE49-F238E27FC236}">
                <a16:creationId xmlns:a16="http://schemas.microsoft.com/office/drawing/2014/main" id="{DE291A59-FD68-2C4E-AC65-3F336582B2BB}"/>
              </a:ext>
            </a:extLst>
          </p:cNvPr>
          <p:cNvSpPr/>
          <p:nvPr/>
        </p:nvSpPr>
        <p:spPr>
          <a:xfrm>
            <a:off x="322671" y="1899780"/>
            <a:ext cx="1298693" cy="566806"/>
          </a:xfrm>
          <a:prstGeom prst="rect">
            <a:avLst/>
          </a:prstGeom>
          <a:solidFill>
            <a:schemeClr val="accent6">
              <a:lumMod val="60000"/>
              <a:lumOff val="40000"/>
            </a:schemeClr>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Client</a:t>
            </a:r>
          </a:p>
        </p:txBody>
      </p:sp>
      <p:sp>
        <p:nvSpPr>
          <p:cNvPr id="71" name="Rectangle 70">
            <a:extLst>
              <a:ext uri="{FF2B5EF4-FFF2-40B4-BE49-F238E27FC236}">
                <a16:creationId xmlns:a16="http://schemas.microsoft.com/office/drawing/2014/main" id="{05DBB098-402C-0D4C-8994-73FC6C0C9696}"/>
              </a:ext>
            </a:extLst>
          </p:cNvPr>
          <p:cNvSpPr/>
          <p:nvPr/>
        </p:nvSpPr>
        <p:spPr>
          <a:xfrm>
            <a:off x="297217" y="1872766"/>
            <a:ext cx="1298693" cy="566806"/>
          </a:xfrm>
          <a:prstGeom prst="rect">
            <a:avLst/>
          </a:prstGeom>
          <a:solidFill>
            <a:schemeClr val="accent6">
              <a:lumMod val="60000"/>
              <a:lumOff val="40000"/>
            </a:schemeClr>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Client</a:t>
            </a:r>
          </a:p>
        </p:txBody>
      </p:sp>
      <p:sp>
        <p:nvSpPr>
          <p:cNvPr id="73" name="Rectangle 72">
            <a:extLst>
              <a:ext uri="{FF2B5EF4-FFF2-40B4-BE49-F238E27FC236}">
                <a16:creationId xmlns:a16="http://schemas.microsoft.com/office/drawing/2014/main" id="{683E2937-7FB1-F245-B376-7314A2A1C058}"/>
              </a:ext>
            </a:extLst>
          </p:cNvPr>
          <p:cNvSpPr/>
          <p:nvPr/>
        </p:nvSpPr>
        <p:spPr>
          <a:xfrm>
            <a:off x="2608949" y="1558530"/>
            <a:ext cx="4919592" cy="1327642"/>
          </a:xfrm>
          <a:prstGeom prst="rect">
            <a:avLst/>
          </a:prstGeom>
          <a:solidFill>
            <a:schemeClr val="accent1">
              <a:lumMod val="40000"/>
              <a:lumOff val="60000"/>
            </a:schemeClr>
          </a:solidFill>
          <a:ln w="6350" cmpd="sng"/>
        </p:spPr>
        <p:style>
          <a:lnRef idx="2">
            <a:schemeClr val="dk1"/>
          </a:lnRef>
          <a:fillRef idx="1">
            <a:schemeClr val="lt1"/>
          </a:fillRef>
          <a:effectRef idx="0">
            <a:schemeClr val="dk1"/>
          </a:effectRef>
          <a:fontRef idx="minor">
            <a:schemeClr val="dk1"/>
          </a:fontRef>
        </p:style>
        <p:txBody>
          <a:bodyPr lIns="18288" tIns="0" rIns="0" bIns="0" rtlCol="0" anchor="ctr"/>
          <a:lstStyle/>
          <a:p>
            <a:pPr algn="ctr"/>
            <a:r>
              <a:rPr lang="en-US" sz="3000" dirty="0">
                <a:latin typeface="Calibri" panose="020F0502020204030204" pitchFamily="34" charset="0"/>
                <a:cs typeface="Calibri" panose="020F0502020204030204" pitchFamily="34" charset="0"/>
              </a:rPr>
              <a:t> Master</a:t>
            </a:r>
            <a:endParaRPr lang="en-US" sz="3000" baseline="-25000" dirty="0">
              <a:latin typeface="Calibri" panose="020F0502020204030204" pitchFamily="34" charset="0"/>
              <a:cs typeface="Calibri" panose="020F0502020204030204" pitchFamily="34" charset="0"/>
            </a:endParaRPr>
          </a:p>
        </p:txBody>
      </p:sp>
      <p:sp>
        <p:nvSpPr>
          <p:cNvPr id="85" name="Rectangle 84">
            <a:extLst>
              <a:ext uri="{FF2B5EF4-FFF2-40B4-BE49-F238E27FC236}">
                <a16:creationId xmlns:a16="http://schemas.microsoft.com/office/drawing/2014/main" id="{18C5141F-20C5-5A44-9048-1EFCF52B110E}"/>
              </a:ext>
            </a:extLst>
          </p:cNvPr>
          <p:cNvSpPr/>
          <p:nvPr/>
        </p:nvSpPr>
        <p:spPr>
          <a:xfrm>
            <a:off x="1330091" y="3444976"/>
            <a:ext cx="2431984" cy="799034"/>
          </a:xfrm>
          <a:prstGeom prst="rect">
            <a:avLst/>
          </a:prstGeom>
          <a:solidFill>
            <a:schemeClr val="accent3">
              <a:lumMod val="40000"/>
              <a:lumOff val="60000"/>
            </a:schemeClr>
          </a:solidFill>
          <a:ln w="6350" cmpd="sng"/>
        </p:spPr>
        <p:style>
          <a:lnRef idx="2">
            <a:schemeClr val="dk1"/>
          </a:lnRef>
          <a:fillRef idx="1">
            <a:schemeClr val="lt1"/>
          </a:fillRef>
          <a:effectRef idx="0">
            <a:schemeClr val="dk1"/>
          </a:effectRef>
          <a:fontRef idx="minor">
            <a:schemeClr val="dk1"/>
          </a:fontRef>
        </p:style>
        <p:txBody>
          <a:bodyPr lIns="18288" tIns="9144" rIns="0" bIns="9144" rtlCol="0" anchor="ctr"/>
          <a:lstStyle/>
          <a:p>
            <a:pPr algn="ctr"/>
            <a:r>
              <a:rPr lang="en-US" sz="3000" dirty="0">
                <a:latin typeface="Calibri" panose="020F0502020204030204" pitchFamily="34" charset="0"/>
                <a:cs typeface="Calibri" panose="020F0502020204030204" pitchFamily="34" charset="0"/>
              </a:rPr>
              <a:t> Backup</a:t>
            </a:r>
            <a:endParaRPr lang="en-US" sz="3000" baseline="-25000" dirty="0">
              <a:latin typeface="Calibri" panose="020F0502020204030204" pitchFamily="34" charset="0"/>
              <a:cs typeface="Calibri" panose="020F0502020204030204" pitchFamily="34" charset="0"/>
            </a:endParaRPr>
          </a:p>
        </p:txBody>
      </p:sp>
      <p:cxnSp>
        <p:nvCxnSpPr>
          <p:cNvPr id="98" name="Straight Connector 97">
            <a:extLst>
              <a:ext uri="{FF2B5EF4-FFF2-40B4-BE49-F238E27FC236}">
                <a16:creationId xmlns:a16="http://schemas.microsoft.com/office/drawing/2014/main" id="{C98C798F-99B6-864D-8A7F-D3F9066BB2C7}"/>
              </a:ext>
            </a:extLst>
          </p:cNvPr>
          <p:cNvCxnSpPr>
            <a:cxnSpLocks/>
          </p:cNvCxnSpPr>
          <p:nvPr/>
        </p:nvCxnSpPr>
        <p:spPr>
          <a:xfrm>
            <a:off x="1681700" y="2102338"/>
            <a:ext cx="927249" cy="3472"/>
          </a:xfrm>
          <a:prstGeom prst="line">
            <a:avLst/>
          </a:prstGeom>
          <a:ln w="38100" cmpd="sng">
            <a:solidFill>
              <a:schemeClr val="tx1"/>
            </a:solidFill>
            <a:prstDash val="solid"/>
            <a:headEnd type="none" w="sm" len="sm"/>
            <a:tailEnd type="triangle" w="med" len="med"/>
          </a:ln>
          <a:effectLst/>
        </p:spPr>
        <p:style>
          <a:lnRef idx="2">
            <a:schemeClr val="accent1"/>
          </a:lnRef>
          <a:fillRef idx="0">
            <a:schemeClr val="accent1"/>
          </a:fillRef>
          <a:effectRef idx="1">
            <a:schemeClr val="accent1"/>
          </a:effectRef>
          <a:fontRef idx="minor">
            <a:schemeClr val="tx1"/>
          </a:fontRef>
        </p:style>
      </p:cxnSp>
      <p:sp>
        <p:nvSpPr>
          <p:cNvPr id="129" name="Rectangle 128">
            <a:extLst>
              <a:ext uri="{FF2B5EF4-FFF2-40B4-BE49-F238E27FC236}">
                <a16:creationId xmlns:a16="http://schemas.microsoft.com/office/drawing/2014/main" id="{87A4B360-D27F-5340-9566-7D6AE64BCDDC}"/>
              </a:ext>
            </a:extLst>
          </p:cNvPr>
          <p:cNvSpPr/>
          <p:nvPr/>
        </p:nvSpPr>
        <p:spPr>
          <a:xfrm>
            <a:off x="3850390" y="3444976"/>
            <a:ext cx="2431984" cy="799034"/>
          </a:xfrm>
          <a:prstGeom prst="rect">
            <a:avLst/>
          </a:prstGeom>
          <a:solidFill>
            <a:schemeClr val="accent3">
              <a:lumMod val="40000"/>
              <a:lumOff val="60000"/>
            </a:schemeClr>
          </a:solidFill>
          <a:ln w="6350" cmpd="sng"/>
        </p:spPr>
        <p:style>
          <a:lnRef idx="2">
            <a:schemeClr val="dk1"/>
          </a:lnRef>
          <a:fillRef idx="1">
            <a:schemeClr val="lt1"/>
          </a:fillRef>
          <a:effectRef idx="0">
            <a:schemeClr val="dk1"/>
          </a:effectRef>
          <a:fontRef idx="minor">
            <a:schemeClr val="dk1"/>
          </a:fontRef>
        </p:style>
        <p:txBody>
          <a:bodyPr lIns="18288" tIns="9144" rIns="0" bIns="9144" rtlCol="0" anchor="ctr"/>
          <a:lstStyle/>
          <a:p>
            <a:pPr algn="ctr"/>
            <a:r>
              <a:rPr lang="en-US" sz="3000" dirty="0">
                <a:latin typeface="Calibri" panose="020F0502020204030204" pitchFamily="34" charset="0"/>
                <a:cs typeface="Calibri" panose="020F0502020204030204" pitchFamily="34" charset="0"/>
              </a:rPr>
              <a:t> Backup</a:t>
            </a:r>
            <a:endParaRPr lang="en-US" sz="3000" baseline="-25000" dirty="0">
              <a:latin typeface="Calibri" panose="020F0502020204030204" pitchFamily="34" charset="0"/>
              <a:cs typeface="Calibri" panose="020F0502020204030204" pitchFamily="34" charset="0"/>
            </a:endParaRPr>
          </a:p>
        </p:txBody>
      </p:sp>
      <p:sp>
        <p:nvSpPr>
          <p:cNvPr id="142" name="Rectangle 141">
            <a:extLst>
              <a:ext uri="{FF2B5EF4-FFF2-40B4-BE49-F238E27FC236}">
                <a16:creationId xmlns:a16="http://schemas.microsoft.com/office/drawing/2014/main" id="{82782273-3544-D147-9506-42E205A73C1F}"/>
              </a:ext>
            </a:extLst>
          </p:cNvPr>
          <p:cNvSpPr/>
          <p:nvPr/>
        </p:nvSpPr>
        <p:spPr>
          <a:xfrm>
            <a:off x="6415022" y="3444976"/>
            <a:ext cx="2431984" cy="799034"/>
          </a:xfrm>
          <a:prstGeom prst="rect">
            <a:avLst/>
          </a:prstGeom>
          <a:solidFill>
            <a:schemeClr val="accent3">
              <a:lumMod val="40000"/>
              <a:lumOff val="60000"/>
            </a:schemeClr>
          </a:solidFill>
          <a:ln w="6350" cmpd="sng"/>
        </p:spPr>
        <p:style>
          <a:lnRef idx="2">
            <a:schemeClr val="dk1"/>
          </a:lnRef>
          <a:fillRef idx="1">
            <a:schemeClr val="lt1"/>
          </a:fillRef>
          <a:effectRef idx="0">
            <a:schemeClr val="dk1"/>
          </a:effectRef>
          <a:fontRef idx="minor">
            <a:schemeClr val="dk1"/>
          </a:fontRef>
        </p:style>
        <p:txBody>
          <a:bodyPr lIns="18288" tIns="9144" rIns="0" bIns="9144" rtlCol="0" anchor="ctr"/>
          <a:lstStyle/>
          <a:p>
            <a:pPr algn="ctr"/>
            <a:r>
              <a:rPr lang="en-US" sz="3000" dirty="0">
                <a:latin typeface="Calibri" panose="020F0502020204030204" pitchFamily="34" charset="0"/>
                <a:cs typeface="Calibri" panose="020F0502020204030204" pitchFamily="34" charset="0"/>
              </a:rPr>
              <a:t> Backup</a:t>
            </a:r>
            <a:endParaRPr lang="en-US" sz="3000" baseline="-2500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7C563904-6F80-ED43-8CA1-524D7EC29B11}"/>
              </a:ext>
            </a:extLst>
          </p:cNvPr>
          <p:cNvSpPr/>
          <p:nvPr/>
        </p:nvSpPr>
        <p:spPr>
          <a:xfrm>
            <a:off x="1771296" y="1820811"/>
            <a:ext cx="657552" cy="338554"/>
          </a:xfrm>
          <a:prstGeom prst="rect">
            <a:avLst/>
          </a:prstGeom>
        </p:spPr>
        <p:txBody>
          <a:bodyPr wrap="none">
            <a:spAutoFit/>
          </a:bodyPr>
          <a:lstStyle/>
          <a:p>
            <a:pPr algn="ctr"/>
            <a:r>
              <a:rPr lang="en-US" sz="1600" dirty="0">
                <a:latin typeface="Calibri" panose="020F0502020204030204" pitchFamily="34" charset="0"/>
                <a:cs typeface="Calibri" panose="020F0502020204030204" pitchFamily="34" charset="0"/>
              </a:rPr>
              <a:t>Write</a:t>
            </a:r>
          </a:p>
        </p:txBody>
      </p:sp>
      <p:grpSp>
        <p:nvGrpSpPr>
          <p:cNvPr id="7" name="Group 6">
            <a:extLst>
              <a:ext uri="{FF2B5EF4-FFF2-40B4-BE49-F238E27FC236}">
                <a16:creationId xmlns:a16="http://schemas.microsoft.com/office/drawing/2014/main" id="{F68234BB-E8CA-DB47-843A-2192C3699950}"/>
              </a:ext>
            </a:extLst>
          </p:cNvPr>
          <p:cNvGrpSpPr/>
          <p:nvPr/>
        </p:nvGrpSpPr>
        <p:grpSpPr>
          <a:xfrm>
            <a:off x="2487877" y="2886172"/>
            <a:ext cx="5143137" cy="558804"/>
            <a:chOff x="2487877" y="2886172"/>
            <a:chExt cx="5143137" cy="558804"/>
          </a:xfrm>
        </p:grpSpPr>
        <p:cxnSp>
          <p:nvCxnSpPr>
            <p:cNvPr id="91" name="Straight Connector 90">
              <a:extLst>
                <a:ext uri="{FF2B5EF4-FFF2-40B4-BE49-F238E27FC236}">
                  <a16:creationId xmlns:a16="http://schemas.microsoft.com/office/drawing/2014/main" id="{3B8609B7-AEE7-A84F-BFAA-C5DEB6EA585F}"/>
                </a:ext>
              </a:extLst>
            </p:cNvPr>
            <p:cNvCxnSpPr>
              <a:cxnSpLocks/>
              <a:stCxn id="73" idx="2"/>
              <a:endCxn id="85" idx="0"/>
            </p:cNvCxnSpPr>
            <p:nvPr/>
          </p:nvCxnSpPr>
          <p:spPr>
            <a:xfrm flipH="1">
              <a:off x="2546083" y="2886172"/>
              <a:ext cx="2522662" cy="558804"/>
            </a:xfrm>
            <a:prstGeom prst="line">
              <a:avLst/>
            </a:prstGeom>
            <a:ln w="38100" cmpd="sng">
              <a:solidFill>
                <a:schemeClr val="tx1"/>
              </a:solidFill>
              <a:prstDash val="solid"/>
              <a:headEnd type="none" w="sm" len="sm"/>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EE56939D-2081-EA47-90FB-E157508695D3}"/>
                </a:ext>
              </a:extLst>
            </p:cNvPr>
            <p:cNvCxnSpPr>
              <a:cxnSpLocks/>
              <a:stCxn id="73" idx="2"/>
              <a:endCxn id="129" idx="0"/>
            </p:cNvCxnSpPr>
            <p:nvPr/>
          </p:nvCxnSpPr>
          <p:spPr>
            <a:xfrm flipH="1">
              <a:off x="5066382" y="2886172"/>
              <a:ext cx="2363" cy="558804"/>
            </a:xfrm>
            <a:prstGeom prst="line">
              <a:avLst/>
            </a:prstGeom>
            <a:ln w="38100" cmpd="sng">
              <a:solidFill>
                <a:schemeClr val="tx1"/>
              </a:solidFill>
              <a:prstDash val="solid"/>
              <a:headEnd type="none" w="sm" len="sm"/>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9931217F-1C6B-9441-9DA9-09B754209B32}"/>
                </a:ext>
              </a:extLst>
            </p:cNvPr>
            <p:cNvCxnSpPr>
              <a:cxnSpLocks/>
              <a:stCxn id="73" idx="2"/>
              <a:endCxn id="142" idx="0"/>
            </p:cNvCxnSpPr>
            <p:nvPr/>
          </p:nvCxnSpPr>
          <p:spPr>
            <a:xfrm>
              <a:off x="5068745" y="2886172"/>
              <a:ext cx="2562269" cy="558804"/>
            </a:xfrm>
            <a:prstGeom prst="line">
              <a:avLst/>
            </a:prstGeom>
            <a:ln w="38100" cmpd="sng">
              <a:solidFill>
                <a:schemeClr val="tx1"/>
              </a:solidFill>
              <a:prstDash val="solid"/>
              <a:headEnd type="none" w="sm" len="sm"/>
              <a:tailEnd type="triangle" w="med" len="med"/>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FF965505-7DBA-FD40-A628-402609481928}"/>
                </a:ext>
              </a:extLst>
            </p:cNvPr>
            <p:cNvSpPr/>
            <p:nvPr/>
          </p:nvSpPr>
          <p:spPr>
            <a:xfrm>
              <a:off x="2487877" y="2996296"/>
              <a:ext cx="955711" cy="338554"/>
            </a:xfrm>
            <a:prstGeom prst="rect">
              <a:avLst/>
            </a:prstGeom>
          </p:spPr>
          <p:txBody>
            <a:bodyPr wrap="none">
              <a:spAutoFit/>
            </a:bodyPr>
            <a:lstStyle/>
            <a:p>
              <a:pPr algn="ctr"/>
              <a:r>
                <a:rPr lang="en-US" sz="1600" dirty="0">
                  <a:latin typeface="Calibri" panose="020F0502020204030204" pitchFamily="34" charset="0"/>
                  <a:cs typeface="Calibri" panose="020F0502020204030204" pitchFamily="34" charset="0"/>
                </a:rPr>
                <a:t>Replicate</a:t>
              </a:r>
            </a:p>
          </p:txBody>
        </p:sp>
        <p:sp>
          <p:nvSpPr>
            <p:cNvPr id="57" name="Rectangle 56">
              <a:extLst>
                <a:ext uri="{FF2B5EF4-FFF2-40B4-BE49-F238E27FC236}">
                  <a16:creationId xmlns:a16="http://schemas.microsoft.com/office/drawing/2014/main" id="{FB42D4BC-260B-2B46-9BF5-4407D2CB46FF}"/>
                </a:ext>
              </a:extLst>
            </p:cNvPr>
            <p:cNvSpPr/>
            <p:nvPr/>
          </p:nvSpPr>
          <p:spPr>
            <a:xfrm>
              <a:off x="4119540" y="3026739"/>
              <a:ext cx="955711" cy="338554"/>
            </a:xfrm>
            <a:prstGeom prst="rect">
              <a:avLst/>
            </a:prstGeom>
          </p:spPr>
          <p:txBody>
            <a:bodyPr wrap="none">
              <a:spAutoFit/>
            </a:bodyPr>
            <a:lstStyle/>
            <a:p>
              <a:pPr algn="ctr"/>
              <a:r>
                <a:rPr lang="en-US" sz="1600" dirty="0">
                  <a:latin typeface="Calibri" panose="020F0502020204030204" pitchFamily="34" charset="0"/>
                  <a:cs typeface="Calibri" panose="020F0502020204030204" pitchFamily="34" charset="0"/>
                </a:rPr>
                <a:t>Replicate</a:t>
              </a:r>
            </a:p>
          </p:txBody>
        </p:sp>
        <p:sp>
          <p:nvSpPr>
            <p:cNvPr id="58" name="Rectangle 57">
              <a:extLst>
                <a:ext uri="{FF2B5EF4-FFF2-40B4-BE49-F238E27FC236}">
                  <a16:creationId xmlns:a16="http://schemas.microsoft.com/office/drawing/2014/main" id="{5B8C62D7-9380-8246-96E7-AFED507BD695}"/>
                </a:ext>
              </a:extLst>
            </p:cNvPr>
            <p:cNvSpPr/>
            <p:nvPr/>
          </p:nvSpPr>
          <p:spPr>
            <a:xfrm>
              <a:off x="6648059" y="2996296"/>
              <a:ext cx="955711" cy="338554"/>
            </a:xfrm>
            <a:prstGeom prst="rect">
              <a:avLst/>
            </a:prstGeom>
          </p:spPr>
          <p:txBody>
            <a:bodyPr wrap="none">
              <a:spAutoFit/>
            </a:bodyPr>
            <a:lstStyle/>
            <a:p>
              <a:pPr algn="ctr"/>
              <a:r>
                <a:rPr lang="en-US" sz="1600" dirty="0">
                  <a:latin typeface="Calibri" panose="020F0502020204030204" pitchFamily="34" charset="0"/>
                  <a:cs typeface="Calibri" panose="020F0502020204030204" pitchFamily="34" charset="0"/>
                </a:rPr>
                <a:t>Replicate</a:t>
              </a:r>
            </a:p>
          </p:txBody>
        </p:sp>
      </p:grpSp>
      <p:sp>
        <p:nvSpPr>
          <p:cNvPr id="32" name="TextBox 31">
            <a:extLst>
              <a:ext uri="{FF2B5EF4-FFF2-40B4-BE49-F238E27FC236}">
                <a16:creationId xmlns:a16="http://schemas.microsoft.com/office/drawing/2014/main" id="{488571AB-0386-8247-BD8B-173289D84FDF}"/>
              </a:ext>
            </a:extLst>
          </p:cNvPr>
          <p:cNvSpPr txBox="1"/>
          <p:nvPr/>
        </p:nvSpPr>
        <p:spPr>
          <a:xfrm>
            <a:off x="473342" y="1390438"/>
            <a:ext cx="8248106" cy="2098267"/>
          </a:xfrm>
          <a:prstGeom prst="rect">
            <a:avLst/>
          </a:prstGeom>
          <a:noFill/>
        </p:spPr>
        <p:txBody>
          <a:bodyPr wrap="square" rtlCol="0">
            <a:spAutoFit/>
          </a:bodyPr>
          <a:lstStyle/>
          <a:p>
            <a:pPr marL="457200" indent="-457200">
              <a:lnSpc>
                <a:spcPct val="150000"/>
              </a:lnSpc>
              <a:buFont typeface="Arial" charset="0"/>
              <a:buChar char="•"/>
            </a:pPr>
            <a:r>
              <a:rPr lang="en-US" sz="3000" dirty="0">
                <a:solidFill>
                  <a:schemeClr val="accent1">
                    <a:lumMod val="75000"/>
                  </a:schemeClr>
                </a:solidFill>
                <a:latin typeface="Calibri" charset="0"/>
                <a:ea typeface="Calibri" charset="0"/>
                <a:cs typeface="Calibri" charset="0"/>
              </a:rPr>
              <a:t>Increases </a:t>
            </a:r>
            <a:r>
              <a:rPr lang="en-US" sz="3000" b="1" dirty="0">
                <a:solidFill>
                  <a:schemeClr val="accent1">
                    <a:lumMod val="75000"/>
                  </a:schemeClr>
                </a:solidFill>
                <a:latin typeface="Calibri" charset="0"/>
                <a:ea typeface="Calibri" charset="0"/>
                <a:cs typeface="Calibri" charset="0"/>
              </a:rPr>
              <a:t>Availability </a:t>
            </a:r>
            <a:r>
              <a:rPr lang="en-US" sz="3000" dirty="0">
                <a:solidFill>
                  <a:schemeClr val="accent1">
                    <a:lumMod val="75000"/>
                  </a:schemeClr>
                </a:solidFill>
                <a:latin typeface="Calibri" charset="0"/>
                <a:ea typeface="Calibri" charset="0"/>
                <a:cs typeface="Calibri" charset="0"/>
              </a:rPr>
              <a:t>and </a:t>
            </a:r>
            <a:r>
              <a:rPr lang="en-US" sz="3000" b="1" dirty="0">
                <a:solidFill>
                  <a:schemeClr val="accent1">
                    <a:lumMod val="75000"/>
                  </a:schemeClr>
                </a:solidFill>
                <a:latin typeface="Calibri" charset="0"/>
                <a:ea typeface="Calibri" charset="0"/>
                <a:cs typeface="Calibri" charset="0"/>
              </a:rPr>
              <a:t>Fault Tolerance</a:t>
            </a:r>
          </a:p>
          <a:p>
            <a:pPr marL="457200" indent="-457200">
              <a:lnSpc>
                <a:spcPct val="150000"/>
              </a:lnSpc>
              <a:buFont typeface="Arial" charset="0"/>
              <a:buChar char="•"/>
            </a:pPr>
            <a:r>
              <a:rPr lang="en-US" sz="3000" dirty="0">
                <a:solidFill>
                  <a:schemeClr val="accent1">
                    <a:lumMod val="75000"/>
                  </a:schemeClr>
                </a:solidFill>
                <a:latin typeface="Calibri" charset="0"/>
                <a:ea typeface="Calibri" charset="0"/>
                <a:cs typeface="Calibri" charset="0"/>
              </a:rPr>
              <a:t>Localized </a:t>
            </a:r>
            <a:r>
              <a:rPr lang="en-US" sz="3000" b="1" dirty="0">
                <a:solidFill>
                  <a:schemeClr val="accent1">
                    <a:lumMod val="75000"/>
                  </a:schemeClr>
                </a:solidFill>
                <a:latin typeface="Calibri" charset="0"/>
                <a:ea typeface="Calibri" charset="0"/>
                <a:cs typeface="Calibri" charset="0"/>
              </a:rPr>
              <a:t>Data Access</a:t>
            </a:r>
            <a:r>
              <a:rPr lang="en-US" sz="3000" dirty="0">
                <a:solidFill>
                  <a:schemeClr val="accent1">
                    <a:lumMod val="75000"/>
                  </a:schemeClr>
                </a:solidFill>
                <a:latin typeface="Calibri" charset="0"/>
                <a:ea typeface="Calibri" charset="0"/>
                <a:cs typeface="Calibri" charset="0"/>
              </a:rPr>
              <a:t> </a:t>
            </a:r>
            <a:endParaRPr lang="en-US" sz="3000" b="1" dirty="0">
              <a:solidFill>
                <a:schemeClr val="accent1">
                  <a:lumMod val="75000"/>
                </a:schemeClr>
              </a:solidFill>
              <a:latin typeface="Calibri" charset="0"/>
              <a:ea typeface="Calibri" charset="0"/>
              <a:cs typeface="Calibri" charset="0"/>
            </a:endParaRPr>
          </a:p>
          <a:p>
            <a:pPr marL="457200" indent="-457200">
              <a:lnSpc>
                <a:spcPct val="150000"/>
              </a:lnSpc>
              <a:buFont typeface="Arial" charset="0"/>
              <a:buChar char="•"/>
            </a:pPr>
            <a:r>
              <a:rPr lang="en-US" sz="3000" dirty="0">
                <a:latin typeface="Calibri" charset="0"/>
                <a:ea typeface="Calibri" charset="0"/>
                <a:cs typeface="Calibri" charset="0"/>
              </a:rPr>
              <a:t>Distributed Databases, Consensus Systems, …</a:t>
            </a:r>
          </a:p>
        </p:txBody>
      </p:sp>
    </p:spTree>
    <p:custDataLst>
      <p:tags r:id="rId1"/>
    </p:custDataLst>
    <p:extLst>
      <p:ext uri="{BB962C8B-B14F-4D97-AF65-F5344CB8AC3E}">
        <p14:creationId xmlns:p14="http://schemas.microsoft.com/office/powerpoint/2010/main" val="1237670925"/>
      </p:ext>
    </p:extLst>
  </p:cSld>
  <p:clrMapOvr>
    <a:masterClrMapping/>
  </p:clrMapOvr>
  <mc:AlternateContent xmlns:mc="http://schemas.openxmlformats.org/markup-compatibility/2006" xmlns:p14="http://schemas.microsoft.com/office/powerpoint/2010/main">
    <mc:Choice Requires="p14">
      <p:transition spd="med" p14:dur="700" advTm="445">
        <p:fade/>
      </p:transition>
    </mc:Choice>
    <mc:Fallback xmlns="">
      <p:transition spd="med" advTm="44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mph" presetSubtype="0" grpId="1" nodeType="clickEffect">
                                  <p:stCondLst>
                                    <p:cond delay="0"/>
                                  </p:stCondLst>
                                  <p:childTnLst>
                                    <p:set>
                                      <p:cBhvr>
                                        <p:cTn id="28" dur="indefinite"/>
                                        <p:tgtEl>
                                          <p:spTgt spid="67"/>
                                        </p:tgtEl>
                                        <p:attrNameLst>
                                          <p:attrName>style.opacity</p:attrName>
                                        </p:attrNameLst>
                                      </p:cBhvr>
                                      <p:to>
                                        <p:strVal val="0.25"/>
                                      </p:to>
                                    </p:set>
                                    <p:animEffect filter="image" prLst="opacity: 0.25">
                                      <p:cBhvr rctx="IE">
                                        <p:cTn id="29" dur="indefinite"/>
                                        <p:tgtEl>
                                          <p:spTgt spid="67"/>
                                        </p:tgtEl>
                                      </p:cBhvr>
                                    </p:animEffect>
                                  </p:childTnLst>
                                </p:cTn>
                              </p:par>
                              <p:par>
                                <p:cTn id="30" presetID="9" presetClass="emph" presetSubtype="0" grpId="1" nodeType="withEffect">
                                  <p:stCondLst>
                                    <p:cond delay="0"/>
                                  </p:stCondLst>
                                  <p:childTnLst>
                                    <p:set>
                                      <p:cBhvr>
                                        <p:cTn id="31" dur="indefinite"/>
                                        <p:tgtEl>
                                          <p:spTgt spid="68"/>
                                        </p:tgtEl>
                                        <p:attrNameLst>
                                          <p:attrName>style.opacity</p:attrName>
                                        </p:attrNameLst>
                                      </p:cBhvr>
                                      <p:to>
                                        <p:strVal val="0.1"/>
                                      </p:to>
                                    </p:set>
                                    <p:animEffect filter="image" prLst="opacity: 0.1">
                                      <p:cBhvr rctx="IE">
                                        <p:cTn id="32" dur="indefinite"/>
                                        <p:tgtEl>
                                          <p:spTgt spid="68"/>
                                        </p:tgtEl>
                                      </p:cBhvr>
                                    </p:animEffect>
                                  </p:childTnLst>
                                </p:cTn>
                              </p:par>
                              <p:par>
                                <p:cTn id="33" presetID="9" presetClass="emph" presetSubtype="0" grpId="1" nodeType="withEffect">
                                  <p:stCondLst>
                                    <p:cond delay="0"/>
                                  </p:stCondLst>
                                  <p:childTnLst>
                                    <p:set>
                                      <p:cBhvr>
                                        <p:cTn id="34" dur="indefinite"/>
                                        <p:tgtEl>
                                          <p:spTgt spid="71"/>
                                        </p:tgtEl>
                                        <p:attrNameLst>
                                          <p:attrName>style.opacity</p:attrName>
                                        </p:attrNameLst>
                                      </p:cBhvr>
                                      <p:to>
                                        <p:strVal val="0.1"/>
                                      </p:to>
                                    </p:set>
                                    <p:animEffect filter="image" prLst="opacity: 0.1">
                                      <p:cBhvr rctx="IE">
                                        <p:cTn id="35" dur="indefinite"/>
                                        <p:tgtEl>
                                          <p:spTgt spid="71"/>
                                        </p:tgtEl>
                                      </p:cBhvr>
                                    </p:animEffect>
                                  </p:childTnLst>
                                </p:cTn>
                              </p:par>
                              <p:par>
                                <p:cTn id="36" presetID="9" presetClass="emph" presetSubtype="0" grpId="1" nodeType="withEffect">
                                  <p:stCondLst>
                                    <p:cond delay="0"/>
                                  </p:stCondLst>
                                  <p:childTnLst>
                                    <p:set>
                                      <p:cBhvr>
                                        <p:cTn id="37" dur="indefinite"/>
                                        <p:tgtEl>
                                          <p:spTgt spid="73"/>
                                        </p:tgtEl>
                                        <p:attrNameLst>
                                          <p:attrName>style.opacity</p:attrName>
                                        </p:attrNameLst>
                                      </p:cBhvr>
                                      <p:to>
                                        <p:strVal val="0.1"/>
                                      </p:to>
                                    </p:set>
                                    <p:animEffect filter="image" prLst="opacity: 0.1">
                                      <p:cBhvr rctx="IE">
                                        <p:cTn id="38" dur="indefinite"/>
                                        <p:tgtEl>
                                          <p:spTgt spid="73"/>
                                        </p:tgtEl>
                                      </p:cBhvr>
                                    </p:animEffect>
                                  </p:childTnLst>
                                </p:cTn>
                              </p:par>
                              <p:par>
                                <p:cTn id="39" presetID="9" presetClass="emph" presetSubtype="0" grpId="1" nodeType="withEffect">
                                  <p:stCondLst>
                                    <p:cond delay="0"/>
                                  </p:stCondLst>
                                  <p:childTnLst>
                                    <p:set>
                                      <p:cBhvr>
                                        <p:cTn id="40" dur="indefinite"/>
                                        <p:tgtEl>
                                          <p:spTgt spid="85"/>
                                        </p:tgtEl>
                                        <p:attrNameLst>
                                          <p:attrName>style.opacity</p:attrName>
                                        </p:attrNameLst>
                                      </p:cBhvr>
                                      <p:to>
                                        <p:strVal val="0.1"/>
                                      </p:to>
                                    </p:set>
                                    <p:animEffect filter="image" prLst="opacity: 0.1">
                                      <p:cBhvr rctx="IE">
                                        <p:cTn id="41" dur="indefinite"/>
                                        <p:tgtEl>
                                          <p:spTgt spid="85"/>
                                        </p:tgtEl>
                                      </p:cBhvr>
                                    </p:animEffect>
                                  </p:childTnLst>
                                </p:cTn>
                              </p:par>
                              <p:par>
                                <p:cTn id="42" presetID="9" presetClass="emph" presetSubtype="0" nodeType="withEffect">
                                  <p:stCondLst>
                                    <p:cond delay="0"/>
                                  </p:stCondLst>
                                  <p:childTnLst>
                                    <p:set>
                                      <p:cBhvr>
                                        <p:cTn id="43" dur="indefinite"/>
                                        <p:tgtEl>
                                          <p:spTgt spid="98"/>
                                        </p:tgtEl>
                                        <p:attrNameLst>
                                          <p:attrName>style.opacity</p:attrName>
                                        </p:attrNameLst>
                                      </p:cBhvr>
                                      <p:to>
                                        <p:strVal val="0.1"/>
                                      </p:to>
                                    </p:set>
                                    <p:animEffect filter="image" prLst="opacity: 0.1">
                                      <p:cBhvr rctx="IE">
                                        <p:cTn id="44" dur="indefinite"/>
                                        <p:tgtEl>
                                          <p:spTgt spid="98"/>
                                        </p:tgtEl>
                                      </p:cBhvr>
                                    </p:animEffect>
                                  </p:childTnLst>
                                </p:cTn>
                              </p:par>
                              <p:par>
                                <p:cTn id="45" presetID="9" presetClass="emph" presetSubtype="0" grpId="1" nodeType="withEffect">
                                  <p:stCondLst>
                                    <p:cond delay="0"/>
                                  </p:stCondLst>
                                  <p:childTnLst>
                                    <p:set>
                                      <p:cBhvr>
                                        <p:cTn id="46" dur="indefinite"/>
                                        <p:tgtEl>
                                          <p:spTgt spid="129"/>
                                        </p:tgtEl>
                                        <p:attrNameLst>
                                          <p:attrName>style.opacity</p:attrName>
                                        </p:attrNameLst>
                                      </p:cBhvr>
                                      <p:to>
                                        <p:strVal val="0.1"/>
                                      </p:to>
                                    </p:set>
                                    <p:animEffect filter="image" prLst="opacity: 0.1">
                                      <p:cBhvr rctx="IE">
                                        <p:cTn id="47" dur="indefinite"/>
                                        <p:tgtEl>
                                          <p:spTgt spid="129"/>
                                        </p:tgtEl>
                                      </p:cBhvr>
                                    </p:animEffect>
                                  </p:childTnLst>
                                </p:cTn>
                              </p:par>
                              <p:par>
                                <p:cTn id="48" presetID="9" presetClass="emph" presetSubtype="0" grpId="1" nodeType="withEffect">
                                  <p:stCondLst>
                                    <p:cond delay="0"/>
                                  </p:stCondLst>
                                  <p:childTnLst>
                                    <p:set>
                                      <p:cBhvr>
                                        <p:cTn id="49" dur="indefinite"/>
                                        <p:tgtEl>
                                          <p:spTgt spid="142"/>
                                        </p:tgtEl>
                                        <p:attrNameLst>
                                          <p:attrName>style.opacity</p:attrName>
                                        </p:attrNameLst>
                                      </p:cBhvr>
                                      <p:to>
                                        <p:strVal val="0.1"/>
                                      </p:to>
                                    </p:set>
                                    <p:animEffect filter="image" prLst="opacity: 0.1">
                                      <p:cBhvr rctx="IE">
                                        <p:cTn id="50" dur="indefinite"/>
                                        <p:tgtEl>
                                          <p:spTgt spid="142"/>
                                        </p:tgtEl>
                                      </p:cBhvr>
                                    </p:animEffect>
                                  </p:childTnLst>
                                </p:cTn>
                              </p:par>
                              <p:par>
                                <p:cTn id="51" presetID="9" presetClass="emph" presetSubtype="0" grpId="1" nodeType="withEffect">
                                  <p:stCondLst>
                                    <p:cond delay="0"/>
                                  </p:stCondLst>
                                  <p:childTnLst>
                                    <p:set>
                                      <p:cBhvr>
                                        <p:cTn id="52" dur="indefinite"/>
                                        <p:tgtEl>
                                          <p:spTgt spid="5"/>
                                        </p:tgtEl>
                                        <p:attrNameLst>
                                          <p:attrName>style.opacity</p:attrName>
                                        </p:attrNameLst>
                                      </p:cBhvr>
                                      <p:to>
                                        <p:strVal val="0.1"/>
                                      </p:to>
                                    </p:set>
                                    <p:animEffect filter="image" prLst="opacity: 0.1">
                                      <p:cBhvr rctx="IE">
                                        <p:cTn id="53" dur="indefinite"/>
                                        <p:tgtEl>
                                          <p:spTgt spid="5"/>
                                        </p:tgtEl>
                                      </p:cBhvr>
                                    </p:animEffect>
                                  </p:childTnLst>
                                </p:cTn>
                              </p:par>
                              <p:par>
                                <p:cTn id="54" presetID="9" presetClass="emph" presetSubtype="0" nodeType="withEffect">
                                  <p:stCondLst>
                                    <p:cond delay="0"/>
                                  </p:stCondLst>
                                  <p:childTnLst>
                                    <p:set>
                                      <p:cBhvr>
                                        <p:cTn id="55" dur="indefinite"/>
                                        <p:tgtEl>
                                          <p:spTgt spid="7"/>
                                        </p:tgtEl>
                                        <p:attrNameLst>
                                          <p:attrName>style.opacity</p:attrName>
                                        </p:attrNameLst>
                                      </p:cBhvr>
                                      <p:to>
                                        <p:strVal val="0.1"/>
                                      </p:to>
                                    </p:set>
                                    <p:animEffect filter="image" prLst="opacity: 0.1">
                                      <p:cBhvr rctx="IE">
                                        <p:cTn id="56" dur="indefinite"/>
                                        <p:tgtEl>
                                          <p:spTgt spid="7"/>
                                        </p:tgtEl>
                                      </p:cBhvr>
                                    </p:animEffect>
                                  </p:childTnLst>
                                </p:cTn>
                              </p:par>
                              <p:par>
                                <p:cTn id="57" presetID="1" presetClass="entr" presetSubtype="0" fill="hold" nodeType="withEffect">
                                  <p:stCondLst>
                                    <p:cond delay="0"/>
                                  </p:stCondLst>
                                  <p:childTnLst>
                                    <p:set>
                                      <p:cBhvr>
                                        <p:cTn id="58"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68" grpId="0" animBg="1"/>
      <p:bldP spid="68" grpId="1" animBg="1"/>
      <p:bldP spid="71" grpId="0" animBg="1"/>
      <p:bldP spid="71" grpId="1" animBg="1"/>
      <p:bldP spid="73" grpId="0" animBg="1"/>
      <p:bldP spid="73" grpId="1" animBg="1"/>
      <p:bldP spid="85" grpId="0" animBg="1"/>
      <p:bldP spid="85" grpId="1" animBg="1"/>
      <p:bldP spid="129" grpId="0" animBg="1"/>
      <p:bldP spid="129" grpId="1" animBg="1"/>
      <p:bldP spid="142" grpId="0" animBg="1"/>
      <p:bldP spid="142" grpId="1" animBg="1"/>
      <p:bldP spid="5" grpId="0"/>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556791" y="4749850"/>
            <a:ext cx="548699" cy="393524"/>
          </a:xfrm>
        </p:spPr>
        <p:txBody>
          <a:bodyPr/>
          <a:lstStyle/>
          <a:p>
            <a:pPr>
              <a:spcBef>
                <a:spcPts val="0"/>
              </a:spcBef>
              <a:buNone/>
            </a:pPr>
            <a:fld id="{00000000-1234-1234-1234-123412341234}" type="slidenum">
              <a:rPr lang="en" smtClean="0">
                <a:latin typeface="Calibri" charset="0"/>
                <a:ea typeface="Calibri" charset="0"/>
                <a:cs typeface="Calibri" charset="0"/>
              </a:rPr>
              <a:t>3</a:t>
            </a:fld>
            <a:endParaRPr lang="en">
              <a:latin typeface="Calibri" charset="0"/>
              <a:ea typeface="Calibri" charset="0"/>
              <a:cs typeface="Calibri" charset="0"/>
            </a:endParaRPr>
          </a:p>
        </p:txBody>
      </p:sp>
      <p:sp>
        <p:nvSpPr>
          <p:cNvPr id="4" name="Title 3">
            <a:extLst>
              <a:ext uri="{FF2B5EF4-FFF2-40B4-BE49-F238E27FC236}">
                <a16:creationId xmlns:a16="http://schemas.microsoft.com/office/drawing/2014/main" id="{1A23B207-97FC-E94F-9ED3-67A6563F0C9B}"/>
              </a:ext>
            </a:extLst>
          </p:cNvPr>
          <p:cNvSpPr>
            <a:spLocks noGrp="1"/>
          </p:cNvSpPr>
          <p:nvPr>
            <p:ph type="title"/>
          </p:nvPr>
        </p:nvSpPr>
        <p:spPr>
          <a:xfrm>
            <a:off x="457200" y="205978"/>
            <a:ext cx="8389806" cy="857250"/>
          </a:xfrm>
        </p:spPr>
        <p:txBody>
          <a:bodyPr/>
          <a:lstStyle/>
          <a:p>
            <a:r>
              <a:rPr lang="en-US" sz="3200" dirty="0">
                <a:latin typeface="Calibri" panose="020F0502020204030204" pitchFamily="34" charset="0"/>
                <a:cs typeface="Calibri" panose="020F0502020204030204" pitchFamily="34" charset="0"/>
              </a:rPr>
              <a:t>Replication Adds Overheads</a:t>
            </a:r>
          </a:p>
        </p:txBody>
      </p:sp>
      <p:sp>
        <p:nvSpPr>
          <p:cNvPr id="67" name="Rectangle 66">
            <a:extLst>
              <a:ext uri="{FF2B5EF4-FFF2-40B4-BE49-F238E27FC236}">
                <a16:creationId xmlns:a16="http://schemas.microsoft.com/office/drawing/2014/main" id="{F72CD12B-36B3-2141-B818-6F295AB41FDB}"/>
              </a:ext>
            </a:extLst>
          </p:cNvPr>
          <p:cNvSpPr/>
          <p:nvPr/>
        </p:nvSpPr>
        <p:spPr>
          <a:xfrm>
            <a:off x="212313" y="1905217"/>
            <a:ext cx="1298693" cy="566806"/>
          </a:xfrm>
          <a:prstGeom prst="rect">
            <a:avLst/>
          </a:prstGeom>
          <a:solidFill>
            <a:schemeClr val="accent6">
              <a:lumMod val="60000"/>
              <a:lumOff val="40000"/>
            </a:schemeClr>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endParaRPr lang="en-US" sz="2000" dirty="0">
              <a:latin typeface="Calibri" panose="020F0502020204030204" pitchFamily="34" charset="0"/>
              <a:cs typeface="Calibri" panose="020F0502020204030204" pitchFamily="34" charset="0"/>
            </a:endParaRPr>
          </a:p>
        </p:txBody>
      </p:sp>
      <p:sp>
        <p:nvSpPr>
          <p:cNvPr id="68" name="Rectangle 67">
            <a:extLst>
              <a:ext uri="{FF2B5EF4-FFF2-40B4-BE49-F238E27FC236}">
                <a16:creationId xmlns:a16="http://schemas.microsoft.com/office/drawing/2014/main" id="{DE291A59-FD68-2C4E-AC65-3F336582B2BB}"/>
              </a:ext>
            </a:extLst>
          </p:cNvPr>
          <p:cNvSpPr/>
          <p:nvPr/>
        </p:nvSpPr>
        <p:spPr>
          <a:xfrm>
            <a:off x="182145" y="1867398"/>
            <a:ext cx="1298693" cy="566806"/>
          </a:xfrm>
          <a:prstGeom prst="rect">
            <a:avLst/>
          </a:prstGeom>
          <a:solidFill>
            <a:schemeClr val="accent6">
              <a:lumMod val="60000"/>
              <a:lumOff val="40000"/>
            </a:schemeClr>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Client</a:t>
            </a:r>
          </a:p>
        </p:txBody>
      </p:sp>
      <p:sp>
        <p:nvSpPr>
          <p:cNvPr id="69" name="Rectangle 68">
            <a:extLst>
              <a:ext uri="{FF2B5EF4-FFF2-40B4-BE49-F238E27FC236}">
                <a16:creationId xmlns:a16="http://schemas.microsoft.com/office/drawing/2014/main" id="{78A68AEE-074A-BF4A-9D9B-B3B1082686E9}"/>
              </a:ext>
            </a:extLst>
          </p:cNvPr>
          <p:cNvSpPr/>
          <p:nvPr/>
        </p:nvSpPr>
        <p:spPr>
          <a:xfrm>
            <a:off x="4695551" y="2090051"/>
            <a:ext cx="901080" cy="253961"/>
          </a:xfrm>
          <a:prstGeom prst="rect">
            <a:avLst/>
          </a:prstGeom>
          <a:solidFill>
            <a:schemeClr val="accent3"/>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X	   1</a:t>
            </a:r>
          </a:p>
        </p:txBody>
      </p:sp>
      <p:cxnSp>
        <p:nvCxnSpPr>
          <p:cNvPr id="70" name="Straight Connector 69">
            <a:extLst>
              <a:ext uri="{FF2B5EF4-FFF2-40B4-BE49-F238E27FC236}">
                <a16:creationId xmlns:a16="http://schemas.microsoft.com/office/drawing/2014/main" id="{E3F28D02-5CDC-6440-8EB5-F43CF967930F}"/>
              </a:ext>
            </a:extLst>
          </p:cNvPr>
          <p:cNvCxnSpPr>
            <a:cxnSpLocks/>
          </p:cNvCxnSpPr>
          <p:nvPr/>
        </p:nvCxnSpPr>
        <p:spPr>
          <a:xfrm flipH="1">
            <a:off x="4988560" y="2223903"/>
            <a:ext cx="314049" cy="0"/>
          </a:xfrm>
          <a:prstGeom prst="line">
            <a:avLst/>
          </a:prstGeom>
          <a:ln w="6350" cmpd="sng">
            <a:solidFill>
              <a:schemeClr val="tx1"/>
            </a:solidFill>
            <a:prstDash val="solid"/>
            <a:headEnd type="non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05DBB098-402C-0D4C-8994-73FC6C0C9696}"/>
              </a:ext>
            </a:extLst>
          </p:cNvPr>
          <p:cNvSpPr/>
          <p:nvPr/>
        </p:nvSpPr>
        <p:spPr>
          <a:xfrm>
            <a:off x="156691" y="1840384"/>
            <a:ext cx="1298693" cy="566806"/>
          </a:xfrm>
          <a:prstGeom prst="rect">
            <a:avLst/>
          </a:prstGeom>
          <a:solidFill>
            <a:schemeClr val="accent6">
              <a:lumMod val="60000"/>
              <a:lumOff val="40000"/>
            </a:schemeClr>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Client</a:t>
            </a:r>
          </a:p>
        </p:txBody>
      </p:sp>
      <p:sp>
        <p:nvSpPr>
          <p:cNvPr id="72" name="Rectangle 71">
            <a:extLst>
              <a:ext uri="{FF2B5EF4-FFF2-40B4-BE49-F238E27FC236}">
                <a16:creationId xmlns:a16="http://schemas.microsoft.com/office/drawing/2014/main" id="{E88B39E2-3251-4D41-8012-9D84AFD4ED85}"/>
              </a:ext>
            </a:extLst>
          </p:cNvPr>
          <p:cNvSpPr/>
          <p:nvPr/>
        </p:nvSpPr>
        <p:spPr>
          <a:xfrm>
            <a:off x="4285297" y="2090051"/>
            <a:ext cx="403672" cy="253961"/>
          </a:xfrm>
          <a:prstGeom prst="rect">
            <a:avLst/>
          </a:prstGeom>
          <a:solidFill>
            <a:schemeClr val="accent3"/>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a:t>
            </a:r>
          </a:p>
        </p:txBody>
      </p:sp>
      <p:sp>
        <p:nvSpPr>
          <p:cNvPr id="73" name="Rectangle 72">
            <a:extLst>
              <a:ext uri="{FF2B5EF4-FFF2-40B4-BE49-F238E27FC236}">
                <a16:creationId xmlns:a16="http://schemas.microsoft.com/office/drawing/2014/main" id="{683E2937-7FB1-F245-B376-7314A2A1C058}"/>
              </a:ext>
            </a:extLst>
          </p:cNvPr>
          <p:cNvSpPr/>
          <p:nvPr/>
        </p:nvSpPr>
        <p:spPr>
          <a:xfrm>
            <a:off x="2608949" y="1558530"/>
            <a:ext cx="4919592" cy="1327642"/>
          </a:xfrm>
          <a:prstGeom prst="rect">
            <a:avLst/>
          </a:prstGeom>
          <a:solidFill>
            <a:schemeClr val="accent1">
              <a:lumMod val="40000"/>
              <a:lumOff val="60000"/>
            </a:schemeClr>
          </a:solidFill>
          <a:ln w="6350" cmpd="sng"/>
        </p:spPr>
        <p:style>
          <a:lnRef idx="2">
            <a:schemeClr val="dk1"/>
          </a:lnRef>
          <a:fillRef idx="1">
            <a:schemeClr val="lt1"/>
          </a:fillRef>
          <a:effectRef idx="0">
            <a:schemeClr val="dk1"/>
          </a:effectRef>
          <a:fontRef idx="minor">
            <a:schemeClr val="dk1"/>
          </a:fontRef>
        </p:style>
        <p:txBody>
          <a:bodyPr lIns="18288" tIns="0" rIns="0" bIns="0" rtlCol="0" anchor="t"/>
          <a:lstStyle/>
          <a:p>
            <a:r>
              <a:rPr lang="en-US" sz="2000" dirty="0">
                <a:latin typeface="Calibri" panose="020F0502020204030204" pitchFamily="34" charset="0"/>
                <a:cs typeface="Calibri" panose="020F0502020204030204" pitchFamily="34" charset="0"/>
              </a:rPr>
              <a:t> Master</a:t>
            </a:r>
            <a:endParaRPr lang="en-US" sz="2000" baseline="-25000" dirty="0">
              <a:latin typeface="Calibri" panose="020F0502020204030204" pitchFamily="34" charset="0"/>
              <a:cs typeface="Calibri" panose="020F0502020204030204" pitchFamily="34" charset="0"/>
            </a:endParaRPr>
          </a:p>
        </p:txBody>
      </p:sp>
      <p:sp>
        <p:nvSpPr>
          <p:cNvPr id="75" name="Rectangle 74">
            <a:extLst>
              <a:ext uri="{FF2B5EF4-FFF2-40B4-BE49-F238E27FC236}">
                <a16:creationId xmlns:a16="http://schemas.microsoft.com/office/drawing/2014/main" id="{3912F745-27F8-9D44-9C66-483BB9B44849}"/>
              </a:ext>
            </a:extLst>
          </p:cNvPr>
          <p:cNvSpPr/>
          <p:nvPr/>
        </p:nvSpPr>
        <p:spPr>
          <a:xfrm>
            <a:off x="4183414" y="2561434"/>
            <a:ext cx="1739580" cy="338554"/>
          </a:xfrm>
          <a:prstGeom prst="rect">
            <a:avLst/>
          </a:prstGeom>
        </p:spPr>
        <p:txBody>
          <a:bodyPr wrap="square">
            <a:spAutoFit/>
          </a:bodyPr>
          <a:lstStyle/>
          <a:p>
            <a:pPr algn="ctr"/>
            <a:r>
              <a:rPr lang="en-US" sz="1600" dirty="0">
                <a:latin typeface="Calibri" panose="020F0502020204030204" pitchFamily="34" charset="0"/>
                <a:cs typeface="Calibri" panose="020F0502020204030204" pitchFamily="34" charset="0"/>
              </a:rPr>
              <a:t>Committed</a:t>
            </a:r>
          </a:p>
        </p:txBody>
      </p:sp>
      <p:sp>
        <p:nvSpPr>
          <p:cNvPr id="76" name="Rectangle 75">
            <a:extLst>
              <a:ext uri="{FF2B5EF4-FFF2-40B4-BE49-F238E27FC236}">
                <a16:creationId xmlns:a16="http://schemas.microsoft.com/office/drawing/2014/main" id="{48E85836-6FA8-C643-8D7B-467035C5CB00}"/>
              </a:ext>
            </a:extLst>
          </p:cNvPr>
          <p:cNvSpPr/>
          <p:nvPr/>
        </p:nvSpPr>
        <p:spPr>
          <a:xfrm>
            <a:off x="6336646" y="2090051"/>
            <a:ext cx="901080" cy="253961"/>
          </a:xfrm>
          <a:prstGeom prst="rect">
            <a:avLst/>
          </a:prstGeom>
          <a:solidFill>
            <a:schemeClr val="accent6">
              <a:lumMod val="20000"/>
              <a:lumOff val="80000"/>
            </a:schemeClr>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X       2</a:t>
            </a:r>
          </a:p>
        </p:txBody>
      </p:sp>
      <p:cxnSp>
        <p:nvCxnSpPr>
          <p:cNvPr id="78" name="Straight Connector 77">
            <a:extLst>
              <a:ext uri="{FF2B5EF4-FFF2-40B4-BE49-F238E27FC236}">
                <a16:creationId xmlns:a16="http://schemas.microsoft.com/office/drawing/2014/main" id="{3AC2F2B3-17AA-8541-8788-F21BA1B9A644}"/>
              </a:ext>
            </a:extLst>
          </p:cNvPr>
          <p:cNvCxnSpPr>
            <a:cxnSpLocks/>
          </p:cNvCxnSpPr>
          <p:nvPr/>
        </p:nvCxnSpPr>
        <p:spPr>
          <a:xfrm flipH="1">
            <a:off x="6630161" y="2226925"/>
            <a:ext cx="314049" cy="0"/>
          </a:xfrm>
          <a:prstGeom prst="line">
            <a:avLst/>
          </a:prstGeom>
          <a:ln w="6350" cmpd="sng">
            <a:solidFill>
              <a:schemeClr val="tx1"/>
            </a:solidFill>
            <a:prstDash val="solid"/>
            <a:headEnd type="non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F82331C6-FEF0-F840-A846-233D214234A0}"/>
              </a:ext>
            </a:extLst>
          </p:cNvPr>
          <p:cNvSpPr/>
          <p:nvPr/>
        </p:nvSpPr>
        <p:spPr>
          <a:xfrm>
            <a:off x="2898663" y="1901587"/>
            <a:ext cx="890307" cy="597094"/>
          </a:xfrm>
          <a:prstGeom prst="rect">
            <a:avLst/>
          </a:prstGeom>
          <a:solidFill>
            <a:schemeClr val="bg1">
              <a:lumMod val="75000"/>
            </a:schemeClr>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X: 1</a:t>
            </a:r>
          </a:p>
          <a:p>
            <a:pPr algn="ctr"/>
            <a:r>
              <a:rPr lang="en-US" sz="2000" dirty="0">
                <a:latin typeface="Calibri" panose="020F0502020204030204" pitchFamily="34" charset="0"/>
                <a:cs typeface="Calibri" panose="020F0502020204030204" pitchFamily="34" charset="0"/>
              </a:rPr>
              <a:t>Y: 5</a:t>
            </a:r>
          </a:p>
        </p:txBody>
      </p:sp>
      <p:sp>
        <p:nvSpPr>
          <p:cNvPr id="80" name="Rectangle 79">
            <a:extLst>
              <a:ext uri="{FF2B5EF4-FFF2-40B4-BE49-F238E27FC236}">
                <a16:creationId xmlns:a16="http://schemas.microsoft.com/office/drawing/2014/main" id="{75369ABC-968D-8E46-BD81-234D39F72C69}"/>
              </a:ext>
            </a:extLst>
          </p:cNvPr>
          <p:cNvSpPr/>
          <p:nvPr/>
        </p:nvSpPr>
        <p:spPr>
          <a:xfrm>
            <a:off x="6130162" y="2583754"/>
            <a:ext cx="1367297" cy="338554"/>
          </a:xfrm>
          <a:prstGeom prst="rect">
            <a:avLst/>
          </a:prstGeom>
        </p:spPr>
        <p:txBody>
          <a:bodyPr wrap="square">
            <a:spAutoFit/>
          </a:bodyPr>
          <a:lstStyle/>
          <a:p>
            <a:pPr algn="ctr"/>
            <a:r>
              <a:rPr lang="en-US" sz="1600" dirty="0">
                <a:latin typeface="Calibri" panose="020F0502020204030204" pitchFamily="34" charset="0"/>
                <a:cs typeface="Calibri" panose="020F0502020204030204" pitchFamily="34" charset="0"/>
              </a:rPr>
              <a:t>Uncommitted</a:t>
            </a:r>
          </a:p>
        </p:txBody>
      </p:sp>
      <p:sp>
        <p:nvSpPr>
          <p:cNvPr id="82" name="Rectangle 81">
            <a:extLst>
              <a:ext uri="{FF2B5EF4-FFF2-40B4-BE49-F238E27FC236}">
                <a16:creationId xmlns:a16="http://schemas.microsoft.com/office/drawing/2014/main" id="{01C3669D-F5F1-E542-8CB6-BFFA302902A0}"/>
              </a:ext>
            </a:extLst>
          </p:cNvPr>
          <p:cNvSpPr/>
          <p:nvPr/>
        </p:nvSpPr>
        <p:spPr>
          <a:xfrm>
            <a:off x="2492651" y="2567075"/>
            <a:ext cx="1739580" cy="338554"/>
          </a:xfrm>
          <a:prstGeom prst="rect">
            <a:avLst/>
          </a:prstGeom>
        </p:spPr>
        <p:txBody>
          <a:bodyPr wrap="square">
            <a:spAutoFit/>
          </a:bodyPr>
          <a:lstStyle/>
          <a:p>
            <a:pPr algn="ctr"/>
            <a:r>
              <a:rPr lang="en-US" sz="1600" dirty="0">
                <a:latin typeface="Calibri" panose="020F0502020204030204" pitchFamily="34" charset="0"/>
                <a:cs typeface="Calibri" panose="020F0502020204030204" pitchFamily="34" charset="0"/>
              </a:rPr>
              <a:t>Current State</a:t>
            </a:r>
          </a:p>
        </p:txBody>
      </p:sp>
      <p:sp>
        <p:nvSpPr>
          <p:cNvPr id="85" name="Rectangle 84">
            <a:extLst>
              <a:ext uri="{FF2B5EF4-FFF2-40B4-BE49-F238E27FC236}">
                <a16:creationId xmlns:a16="http://schemas.microsoft.com/office/drawing/2014/main" id="{18C5141F-20C5-5A44-9048-1EFCF52B110E}"/>
              </a:ext>
            </a:extLst>
          </p:cNvPr>
          <p:cNvSpPr/>
          <p:nvPr/>
        </p:nvSpPr>
        <p:spPr>
          <a:xfrm>
            <a:off x="1330091" y="3444976"/>
            <a:ext cx="2431984" cy="977938"/>
          </a:xfrm>
          <a:prstGeom prst="rect">
            <a:avLst/>
          </a:prstGeom>
          <a:solidFill>
            <a:schemeClr val="accent3">
              <a:lumMod val="40000"/>
              <a:lumOff val="60000"/>
            </a:schemeClr>
          </a:solidFill>
          <a:ln w="6350" cmpd="sng"/>
        </p:spPr>
        <p:style>
          <a:lnRef idx="2">
            <a:schemeClr val="dk1"/>
          </a:lnRef>
          <a:fillRef idx="1">
            <a:schemeClr val="lt1"/>
          </a:fillRef>
          <a:effectRef idx="0">
            <a:schemeClr val="dk1"/>
          </a:effectRef>
          <a:fontRef idx="minor">
            <a:schemeClr val="dk1"/>
          </a:fontRef>
        </p:style>
        <p:txBody>
          <a:bodyPr lIns="18288" tIns="9144" rIns="0" bIns="9144" rtlCol="0" anchor="t"/>
          <a:lstStyle/>
          <a:p>
            <a:r>
              <a:rPr lang="en-US" sz="2000" dirty="0">
                <a:latin typeface="Calibri" panose="020F0502020204030204" pitchFamily="34" charset="0"/>
                <a:cs typeface="Calibri" panose="020F0502020204030204" pitchFamily="34" charset="0"/>
              </a:rPr>
              <a:t> Backup</a:t>
            </a:r>
            <a:endParaRPr lang="en-US" sz="2000" baseline="-25000" dirty="0">
              <a:latin typeface="Calibri" panose="020F0502020204030204" pitchFamily="34" charset="0"/>
              <a:cs typeface="Calibri" panose="020F0502020204030204" pitchFamily="34" charset="0"/>
            </a:endParaRPr>
          </a:p>
        </p:txBody>
      </p:sp>
      <p:sp>
        <p:nvSpPr>
          <p:cNvPr id="86" name="Rectangle 85">
            <a:extLst>
              <a:ext uri="{FF2B5EF4-FFF2-40B4-BE49-F238E27FC236}">
                <a16:creationId xmlns:a16="http://schemas.microsoft.com/office/drawing/2014/main" id="{5D59CD29-B1EC-D74E-BDF8-9C6D8638E6F6}"/>
              </a:ext>
            </a:extLst>
          </p:cNvPr>
          <p:cNvSpPr/>
          <p:nvPr/>
        </p:nvSpPr>
        <p:spPr>
          <a:xfrm>
            <a:off x="2745009" y="3858971"/>
            <a:ext cx="901080" cy="253961"/>
          </a:xfrm>
          <a:prstGeom prst="rect">
            <a:avLst/>
          </a:prstGeom>
          <a:solidFill>
            <a:schemeClr val="accent3"/>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X     2</a:t>
            </a:r>
          </a:p>
        </p:txBody>
      </p:sp>
      <p:cxnSp>
        <p:nvCxnSpPr>
          <p:cNvPr id="87" name="Straight Connector 86">
            <a:extLst>
              <a:ext uri="{FF2B5EF4-FFF2-40B4-BE49-F238E27FC236}">
                <a16:creationId xmlns:a16="http://schemas.microsoft.com/office/drawing/2014/main" id="{B1BAE983-AB94-814C-9B33-962629F95441}"/>
              </a:ext>
            </a:extLst>
          </p:cNvPr>
          <p:cNvCxnSpPr>
            <a:cxnSpLocks/>
          </p:cNvCxnSpPr>
          <p:nvPr/>
        </p:nvCxnSpPr>
        <p:spPr>
          <a:xfrm flipH="1">
            <a:off x="3038019" y="3992823"/>
            <a:ext cx="314049" cy="0"/>
          </a:xfrm>
          <a:prstGeom prst="line">
            <a:avLst/>
          </a:prstGeom>
          <a:ln w="6350" cmpd="sng">
            <a:solidFill>
              <a:schemeClr val="tx1"/>
            </a:solidFill>
            <a:prstDash val="solid"/>
            <a:headEnd type="non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40FABD87-5E3C-2941-BE43-70783DAEE586}"/>
              </a:ext>
            </a:extLst>
          </p:cNvPr>
          <p:cNvSpPr/>
          <p:nvPr/>
        </p:nvSpPr>
        <p:spPr>
          <a:xfrm>
            <a:off x="1834192" y="3858971"/>
            <a:ext cx="901080" cy="253961"/>
          </a:xfrm>
          <a:prstGeom prst="rect">
            <a:avLst/>
          </a:prstGeom>
          <a:solidFill>
            <a:schemeClr val="accent3"/>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Y      5</a:t>
            </a:r>
          </a:p>
        </p:txBody>
      </p:sp>
      <p:cxnSp>
        <p:nvCxnSpPr>
          <p:cNvPr id="89" name="Straight Connector 88">
            <a:extLst>
              <a:ext uri="{FF2B5EF4-FFF2-40B4-BE49-F238E27FC236}">
                <a16:creationId xmlns:a16="http://schemas.microsoft.com/office/drawing/2014/main" id="{587AAEA8-E050-EE45-9AFF-B42454E15EB1}"/>
              </a:ext>
            </a:extLst>
          </p:cNvPr>
          <p:cNvCxnSpPr>
            <a:cxnSpLocks/>
          </p:cNvCxnSpPr>
          <p:nvPr/>
        </p:nvCxnSpPr>
        <p:spPr>
          <a:xfrm flipH="1">
            <a:off x="2127201" y="3992823"/>
            <a:ext cx="314049" cy="0"/>
          </a:xfrm>
          <a:prstGeom prst="line">
            <a:avLst/>
          </a:prstGeom>
          <a:ln w="6350" cmpd="sng">
            <a:solidFill>
              <a:schemeClr val="tx1"/>
            </a:solidFill>
            <a:prstDash val="solid"/>
            <a:headEnd type="non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8DC1B7D8-4E00-2240-927F-65A1006D2034}"/>
              </a:ext>
            </a:extLst>
          </p:cNvPr>
          <p:cNvSpPr/>
          <p:nvPr/>
        </p:nvSpPr>
        <p:spPr>
          <a:xfrm>
            <a:off x="1423938" y="3858971"/>
            <a:ext cx="403672" cy="253961"/>
          </a:xfrm>
          <a:prstGeom prst="rect">
            <a:avLst/>
          </a:prstGeom>
          <a:solidFill>
            <a:schemeClr val="accent3"/>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a:t>
            </a:r>
          </a:p>
        </p:txBody>
      </p:sp>
      <p:cxnSp>
        <p:nvCxnSpPr>
          <p:cNvPr id="91" name="Straight Connector 90">
            <a:extLst>
              <a:ext uri="{FF2B5EF4-FFF2-40B4-BE49-F238E27FC236}">
                <a16:creationId xmlns:a16="http://schemas.microsoft.com/office/drawing/2014/main" id="{3B8609B7-AEE7-A84F-BFAA-C5DEB6EA585F}"/>
              </a:ext>
            </a:extLst>
          </p:cNvPr>
          <p:cNvCxnSpPr>
            <a:cxnSpLocks/>
            <a:stCxn id="73" idx="2"/>
            <a:endCxn id="85" idx="0"/>
          </p:cNvCxnSpPr>
          <p:nvPr/>
        </p:nvCxnSpPr>
        <p:spPr>
          <a:xfrm flipH="1">
            <a:off x="2546083" y="2886172"/>
            <a:ext cx="2522662" cy="558804"/>
          </a:xfrm>
          <a:prstGeom prst="line">
            <a:avLst/>
          </a:prstGeom>
          <a:ln w="38100" cmpd="sng">
            <a:solidFill>
              <a:schemeClr val="tx1"/>
            </a:solidFill>
            <a:prstDash val="solid"/>
            <a:headEnd type="none" w="sm" len="sm"/>
            <a:tailEnd type="triangle" w="lg" len="med"/>
          </a:ln>
          <a:effectLst/>
        </p:spPr>
        <p:style>
          <a:lnRef idx="2">
            <a:schemeClr val="accent1"/>
          </a:lnRef>
          <a:fillRef idx="0">
            <a:schemeClr val="accent1"/>
          </a:fillRef>
          <a:effectRef idx="1">
            <a:schemeClr val="accent1"/>
          </a:effectRef>
          <a:fontRef idx="minor">
            <a:schemeClr val="tx1"/>
          </a:fontRef>
        </p:style>
      </p:cxnSp>
      <p:sp>
        <p:nvSpPr>
          <p:cNvPr id="95" name="Rectangle 94">
            <a:extLst>
              <a:ext uri="{FF2B5EF4-FFF2-40B4-BE49-F238E27FC236}">
                <a16:creationId xmlns:a16="http://schemas.microsoft.com/office/drawing/2014/main" id="{FDFF1CDD-76C1-414C-9C3D-76E10C461673}"/>
              </a:ext>
            </a:extLst>
          </p:cNvPr>
          <p:cNvSpPr/>
          <p:nvPr/>
        </p:nvSpPr>
        <p:spPr>
          <a:xfrm>
            <a:off x="4780935" y="2089851"/>
            <a:ext cx="901080" cy="253961"/>
          </a:xfrm>
          <a:prstGeom prst="rect">
            <a:avLst/>
          </a:prstGeom>
          <a:solidFill>
            <a:schemeClr val="accent3"/>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Y       5</a:t>
            </a:r>
          </a:p>
        </p:txBody>
      </p:sp>
      <p:cxnSp>
        <p:nvCxnSpPr>
          <p:cNvPr id="96" name="Straight Connector 95">
            <a:extLst>
              <a:ext uri="{FF2B5EF4-FFF2-40B4-BE49-F238E27FC236}">
                <a16:creationId xmlns:a16="http://schemas.microsoft.com/office/drawing/2014/main" id="{019AAB0A-47C7-2A4F-A4ED-A1F9F7C66EAF}"/>
              </a:ext>
            </a:extLst>
          </p:cNvPr>
          <p:cNvCxnSpPr>
            <a:cxnSpLocks/>
          </p:cNvCxnSpPr>
          <p:nvPr/>
        </p:nvCxnSpPr>
        <p:spPr>
          <a:xfrm flipH="1">
            <a:off x="5073944" y="2223702"/>
            <a:ext cx="314049" cy="0"/>
          </a:xfrm>
          <a:prstGeom prst="line">
            <a:avLst/>
          </a:prstGeom>
          <a:ln w="6350" cmpd="sng">
            <a:solidFill>
              <a:schemeClr val="tx1"/>
            </a:solidFill>
            <a:prstDash val="solid"/>
            <a:headEnd type="non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97" name="Rectangle 96">
            <a:extLst>
              <a:ext uri="{FF2B5EF4-FFF2-40B4-BE49-F238E27FC236}">
                <a16:creationId xmlns:a16="http://schemas.microsoft.com/office/drawing/2014/main" id="{7501BE95-9E40-5849-862F-2FCE01B7CEB2}"/>
              </a:ext>
            </a:extLst>
          </p:cNvPr>
          <p:cNvSpPr/>
          <p:nvPr/>
        </p:nvSpPr>
        <p:spPr>
          <a:xfrm>
            <a:off x="4382489" y="2090041"/>
            <a:ext cx="408834" cy="253961"/>
          </a:xfrm>
          <a:prstGeom prst="rect">
            <a:avLst/>
          </a:prstGeom>
          <a:solidFill>
            <a:schemeClr val="accent3"/>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a:t>
            </a:r>
          </a:p>
        </p:txBody>
      </p:sp>
      <p:cxnSp>
        <p:nvCxnSpPr>
          <p:cNvPr id="98" name="Straight Connector 97">
            <a:extLst>
              <a:ext uri="{FF2B5EF4-FFF2-40B4-BE49-F238E27FC236}">
                <a16:creationId xmlns:a16="http://schemas.microsoft.com/office/drawing/2014/main" id="{C98C798F-99B6-864D-8A7F-D3F9066BB2C7}"/>
              </a:ext>
            </a:extLst>
          </p:cNvPr>
          <p:cNvCxnSpPr>
            <a:cxnSpLocks/>
          </p:cNvCxnSpPr>
          <p:nvPr/>
        </p:nvCxnSpPr>
        <p:spPr>
          <a:xfrm>
            <a:off x="1547350" y="2101468"/>
            <a:ext cx="1061599" cy="4342"/>
          </a:xfrm>
          <a:prstGeom prst="line">
            <a:avLst/>
          </a:prstGeom>
          <a:ln w="38100" cmpd="sng">
            <a:solidFill>
              <a:schemeClr val="tx1"/>
            </a:solidFill>
            <a:prstDash val="solid"/>
            <a:headEnd type="none" w="sm" len="sm"/>
            <a:tailEnd type="triangle" w="lg" len="med"/>
          </a:ln>
          <a:effectLst/>
        </p:spPr>
        <p:style>
          <a:lnRef idx="2">
            <a:schemeClr val="accent1"/>
          </a:lnRef>
          <a:fillRef idx="0">
            <a:schemeClr val="accent1"/>
          </a:fillRef>
          <a:effectRef idx="1">
            <a:schemeClr val="accent1"/>
          </a:effectRef>
          <a:fontRef idx="minor">
            <a:schemeClr val="tx1"/>
          </a:fontRef>
        </p:style>
      </p:cxnSp>
      <p:sp>
        <p:nvSpPr>
          <p:cNvPr id="129" name="Rectangle 128">
            <a:extLst>
              <a:ext uri="{FF2B5EF4-FFF2-40B4-BE49-F238E27FC236}">
                <a16:creationId xmlns:a16="http://schemas.microsoft.com/office/drawing/2014/main" id="{87A4B360-D27F-5340-9566-7D6AE64BCDDC}"/>
              </a:ext>
            </a:extLst>
          </p:cNvPr>
          <p:cNvSpPr/>
          <p:nvPr/>
        </p:nvSpPr>
        <p:spPr>
          <a:xfrm>
            <a:off x="3850390" y="3444976"/>
            <a:ext cx="2431984" cy="977938"/>
          </a:xfrm>
          <a:prstGeom prst="rect">
            <a:avLst/>
          </a:prstGeom>
          <a:solidFill>
            <a:schemeClr val="accent3">
              <a:lumMod val="40000"/>
              <a:lumOff val="60000"/>
            </a:schemeClr>
          </a:solidFill>
          <a:ln w="6350" cmpd="sng"/>
        </p:spPr>
        <p:style>
          <a:lnRef idx="2">
            <a:schemeClr val="dk1"/>
          </a:lnRef>
          <a:fillRef idx="1">
            <a:schemeClr val="lt1"/>
          </a:fillRef>
          <a:effectRef idx="0">
            <a:schemeClr val="dk1"/>
          </a:effectRef>
          <a:fontRef idx="minor">
            <a:schemeClr val="dk1"/>
          </a:fontRef>
        </p:style>
        <p:txBody>
          <a:bodyPr lIns="18288" tIns="9144" rIns="0" bIns="9144" rtlCol="0" anchor="t"/>
          <a:lstStyle/>
          <a:p>
            <a:r>
              <a:rPr lang="en-US" sz="2000" dirty="0">
                <a:latin typeface="Calibri" panose="020F0502020204030204" pitchFamily="34" charset="0"/>
                <a:cs typeface="Calibri" panose="020F0502020204030204" pitchFamily="34" charset="0"/>
              </a:rPr>
              <a:t> Backup</a:t>
            </a:r>
            <a:endParaRPr lang="en-US" sz="2000" baseline="-25000" dirty="0">
              <a:latin typeface="Calibri" panose="020F0502020204030204" pitchFamily="34" charset="0"/>
              <a:cs typeface="Calibri" panose="020F0502020204030204" pitchFamily="34" charset="0"/>
            </a:endParaRPr>
          </a:p>
        </p:txBody>
      </p:sp>
      <p:sp>
        <p:nvSpPr>
          <p:cNvPr id="130" name="Rectangle 129">
            <a:extLst>
              <a:ext uri="{FF2B5EF4-FFF2-40B4-BE49-F238E27FC236}">
                <a16:creationId xmlns:a16="http://schemas.microsoft.com/office/drawing/2014/main" id="{DBBA7F6A-9158-0249-BF02-C4560D81CFE6}"/>
              </a:ext>
            </a:extLst>
          </p:cNvPr>
          <p:cNvSpPr/>
          <p:nvPr/>
        </p:nvSpPr>
        <p:spPr>
          <a:xfrm>
            <a:off x="5265308" y="3858971"/>
            <a:ext cx="901080" cy="253961"/>
          </a:xfrm>
          <a:prstGeom prst="rect">
            <a:avLst/>
          </a:prstGeom>
          <a:solidFill>
            <a:schemeClr val="accent3"/>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X     2</a:t>
            </a:r>
          </a:p>
        </p:txBody>
      </p:sp>
      <p:cxnSp>
        <p:nvCxnSpPr>
          <p:cNvPr id="131" name="Straight Connector 130">
            <a:extLst>
              <a:ext uri="{FF2B5EF4-FFF2-40B4-BE49-F238E27FC236}">
                <a16:creationId xmlns:a16="http://schemas.microsoft.com/office/drawing/2014/main" id="{AD6B11C2-6526-2F40-B12D-DC275F9F655B}"/>
              </a:ext>
            </a:extLst>
          </p:cNvPr>
          <p:cNvCxnSpPr>
            <a:cxnSpLocks/>
          </p:cNvCxnSpPr>
          <p:nvPr/>
        </p:nvCxnSpPr>
        <p:spPr>
          <a:xfrm flipH="1">
            <a:off x="5558318" y="3992823"/>
            <a:ext cx="314049" cy="0"/>
          </a:xfrm>
          <a:prstGeom prst="line">
            <a:avLst/>
          </a:prstGeom>
          <a:ln w="6350" cmpd="sng">
            <a:solidFill>
              <a:schemeClr val="tx1"/>
            </a:solidFill>
            <a:prstDash val="solid"/>
            <a:headEnd type="non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132" name="Rectangle 131">
            <a:extLst>
              <a:ext uri="{FF2B5EF4-FFF2-40B4-BE49-F238E27FC236}">
                <a16:creationId xmlns:a16="http://schemas.microsoft.com/office/drawing/2014/main" id="{86024A79-7086-BF4F-BD9E-53823A479998}"/>
              </a:ext>
            </a:extLst>
          </p:cNvPr>
          <p:cNvSpPr/>
          <p:nvPr/>
        </p:nvSpPr>
        <p:spPr>
          <a:xfrm>
            <a:off x="4354491" y="3858971"/>
            <a:ext cx="901080" cy="253961"/>
          </a:xfrm>
          <a:prstGeom prst="rect">
            <a:avLst/>
          </a:prstGeom>
          <a:solidFill>
            <a:schemeClr val="accent3"/>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Y      5</a:t>
            </a:r>
          </a:p>
        </p:txBody>
      </p:sp>
      <p:cxnSp>
        <p:nvCxnSpPr>
          <p:cNvPr id="133" name="Straight Connector 132">
            <a:extLst>
              <a:ext uri="{FF2B5EF4-FFF2-40B4-BE49-F238E27FC236}">
                <a16:creationId xmlns:a16="http://schemas.microsoft.com/office/drawing/2014/main" id="{C399369E-EB83-114D-82ED-17FC3098DCDA}"/>
              </a:ext>
            </a:extLst>
          </p:cNvPr>
          <p:cNvCxnSpPr>
            <a:cxnSpLocks/>
          </p:cNvCxnSpPr>
          <p:nvPr/>
        </p:nvCxnSpPr>
        <p:spPr>
          <a:xfrm flipH="1">
            <a:off x="4647500" y="3992823"/>
            <a:ext cx="314049" cy="0"/>
          </a:xfrm>
          <a:prstGeom prst="line">
            <a:avLst/>
          </a:prstGeom>
          <a:ln w="6350" cmpd="sng">
            <a:solidFill>
              <a:schemeClr val="tx1"/>
            </a:solidFill>
            <a:prstDash val="solid"/>
            <a:headEnd type="non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134" name="Rectangle 133">
            <a:extLst>
              <a:ext uri="{FF2B5EF4-FFF2-40B4-BE49-F238E27FC236}">
                <a16:creationId xmlns:a16="http://schemas.microsoft.com/office/drawing/2014/main" id="{85679C8B-CD06-5240-98F2-12AB30E4AC8A}"/>
              </a:ext>
            </a:extLst>
          </p:cNvPr>
          <p:cNvSpPr/>
          <p:nvPr/>
        </p:nvSpPr>
        <p:spPr>
          <a:xfrm>
            <a:off x="3944237" y="3858971"/>
            <a:ext cx="403672" cy="253961"/>
          </a:xfrm>
          <a:prstGeom prst="rect">
            <a:avLst/>
          </a:prstGeom>
          <a:solidFill>
            <a:schemeClr val="accent3"/>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a:t>
            </a:r>
          </a:p>
        </p:txBody>
      </p:sp>
      <p:sp>
        <p:nvSpPr>
          <p:cNvPr id="142" name="Rectangle 141">
            <a:extLst>
              <a:ext uri="{FF2B5EF4-FFF2-40B4-BE49-F238E27FC236}">
                <a16:creationId xmlns:a16="http://schemas.microsoft.com/office/drawing/2014/main" id="{82782273-3544-D147-9506-42E205A73C1F}"/>
              </a:ext>
            </a:extLst>
          </p:cNvPr>
          <p:cNvSpPr/>
          <p:nvPr/>
        </p:nvSpPr>
        <p:spPr>
          <a:xfrm>
            <a:off x="6415022" y="3444976"/>
            <a:ext cx="2431984" cy="977938"/>
          </a:xfrm>
          <a:prstGeom prst="rect">
            <a:avLst/>
          </a:prstGeom>
          <a:solidFill>
            <a:schemeClr val="accent3">
              <a:lumMod val="40000"/>
              <a:lumOff val="60000"/>
            </a:schemeClr>
          </a:solidFill>
          <a:ln w="6350" cmpd="sng"/>
        </p:spPr>
        <p:style>
          <a:lnRef idx="2">
            <a:schemeClr val="dk1"/>
          </a:lnRef>
          <a:fillRef idx="1">
            <a:schemeClr val="lt1"/>
          </a:fillRef>
          <a:effectRef idx="0">
            <a:schemeClr val="dk1"/>
          </a:effectRef>
          <a:fontRef idx="minor">
            <a:schemeClr val="dk1"/>
          </a:fontRef>
        </p:style>
        <p:txBody>
          <a:bodyPr lIns="18288" tIns="9144" rIns="0" bIns="9144" rtlCol="0" anchor="t"/>
          <a:lstStyle/>
          <a:p>
            <a:r>
              <a:rPr lang="en-US" sz="2000" dirty="0">
                <a:latin typeface="Calibri" panose="020F0502020204030204" pitchFamily="34" charset="0"/>
                <a:cs typeface="Calibri" panose="020F0502020204030204" pitchFamily="34" charset="0"/>
              </a:rPr>
              <a:t> Backup</a:t>
            </a:r>
            <a:endParaRPr lang="en-US" sz="2000" baseline="-25000" dirty="0">
              <a:latin typeface="Calibri" panose="020F0502020204030204" pitchFamily="34" charset="0"/>
              <a:cs typeface="Calibri" panose="020F0502020204030204" pitchFamily="34" charset="0"/>
            </a:endParaRPr>
          </a:p>
        </p:txBody>
      </p:sp>
      <p:sp>
        <p:nvSpPr>
          <p:cNvPr id="143" name="Rectangle 142">
            <a:extLst>
              <a:ext uri="{FF2B5EF4-FFF2-40B4-BE49-F238E27FC236}">
                <a16:creationId xmlns:a16="http://schemas.microsoft.com/office/drawing/2014/main" id="{E54BBEF5-B6B3-9248-88D7-FFD5674F7935}"/>
              </a:ext>
            </a:extLst>
          </p:cNvPr>
          <p:cNvSpPr/>
          <p:nvPr/>
        </p:nvSpPr>
        <p:spPr>
          <a:xfrm>
            <a:off x="7829940" y="3858971"/>
            <a:ext cx="901080" cy="253961"/>
          </a:xfrm>
          <a:prstGeom prst="rect">
            <a:avLst/>
          </a:prstGeom>
          <a:solidFill>
            <a:schemeClr val="accent3"/>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X     2</a:t>
            </a:r>
          </a:p>
        </p:txBody>
      </p:sp>
      <p:cxnSp>
        <p:nvCxnSpPr>
          <p:cNvPr id="144" name="Straight Connector 143">
            <a:extLst>
              <a:ext uri="{FF2B5EF4-FFF2-40B4-BE49-F238E27FC236}">
                <a16:creationId xmlns:a16="http://schemas.microsoft.com/office/drawing/2014/main" id="{9A992C31-FA55-6040-BBAF-7A8C75A0485E}"/>
              </a:ext>
            </a:extLst>
          </p:cNvPr>
          <p:cNvCxnSpPr>
            <a:cxnSpLocks/>
          </p:cNvCxnSpPr>
          <p:nvPr/>
        </p:nvCxnSpPr>
        <p:spPr>
          <a:xfrm flipH="1">
            <a:off x="8122950" y="3992823"/>
            <a:ext cx="314049" cy="0"/>
          </a:xfrm>
          <a:prstGeom prst="line">
            <a:avLst/>
          </a:prstGeom>
          <a:ln w="6350" cmpd="sng">
            <a:solidFill>
              <a:schemeClr val="tx1"/>
            </a:solidFill>
            <a:prstDash val="solid"/>
            <a:headEnd type="non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145" name="Rectangle 144">
            <a:extLst>
              <a:ext uri="{FF2B5EF4-FFF2-40B4-BE49-F238E27FC236}">
                <a16:creationId xmlns:a16="http://schemas.microsoft.com/office/drawing/2014/main" id="{FB1B4965-EB05-404B-BF9B-99C6BC23291B}"/>
              </a:ext>
            </a:extLst>
          </p:cNvPr>
          <p:cNvSpPr/>
          <p:nvPr/>
        </p:nvSpPr>
        <p:spPr>
          <a:xfrm>
            <a:off x="6919123" y="3858971"/>
            <a:ext cx="901080" cy="253961"/>
          </a:xfrm>
          <a:prstGeom prst="rect">
            <a:avLst/>
          </a:prstGeom>
          <a:solidFill>
            <a:schemeClr val="accent3"/>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Y      5</a:t>
            </a:r>
          </a:p>
        </p:txBody>
      </p:sp>
      <p:cxnSp>
        <p:nvCxnSpPr>
          <p:cNvPr id="146" name="Straight Connector 145">
            <a:extLst>
              <a:ext uri="{FF2B5EF4-FFF2-40B4-BE49-F238E27FC236}">
                <a16:creationId xmlns:a16="http://schemas.microsoft.com/office/drawing/2014/main" id="{F3932C49-7F05-2E49-A0BC-B46BC3AB2AFC}"/>
              </a:ext>
            </a:extLst>
          </p:cNvPr>
          <p:cNvCxnSpPr>
            <a:cxnSpLocks/>
          </p:cNvCxnSpPr>
          <p:nvPr/>
        </p:nvCxnSpPr>
        <p:spPr>
          <a:xfrm flipH="1">
            <a:off x="7212132" y="3992823"/>
            <a:ext cx="314049" cy="0"/>
          </a:xfrm>
          <a:prstGeom prst="line">
            <a:avLst/>
          </a:prstGeom>
          <a:ln w="6350" cmpd="sng">
            <a:solidFill>
              <a:schemeClr val="tx1"/>
            </a:solidFill>
            <a:prstDash val="solid"/>
            <a:headEnd type="non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147" name="Rectangle 146">
            <a:extLst>
              <a:ext uri="{FF2B5EF4-FFF2-40B4-BE49-F238E27FC236}">
                <a16:creationId xmlns:a16="http://schemas.microsoft.com/office/drawing/2014/main" id="{000E6426-32C3-BF4D-B744-01307072D742}"/>
              </a:ext>
            </a:extLst>
          </p:cNvPr>
          <p:cNvSpPr/>
          <p:nvPr/>
        </p:nvSpPr>
        <p:spPr>
          <a:xfrm>
            <a:off x="6508869" y="3858971"/>
            <a:ext cx="403672" cy="253961"/>
          </a:xfrm>
          <a:prstGeom prst="rect">
            <a:avLst/>
          </a:prstGeom>
          <a:solidFill>
            <a:schemeClr val="accent3"/>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a:t>
            </a:r>
          </a:p>
        </p:txBody>
      </p:sp>
      <p:cxnSp>
        <p:nvCxnSpPr>
          <p:cNvPr id="165" name="Straight Connector 164">
            <a:extLst>
              <a:ext uri="{FF2B5EF4-FFF2-40B4-BE49-F238E27FC236}">
                <a16:creationId xmlns:a16="http://schemas.microsoft.com/office/drawing/2014/main" id="{EE56939D-2081-EA47-90FB-E157508695D3}"/>
              </a:ext>
            </a:extLst>
          </p:cNvPr>
          <p:cNvCxnSpPr>
            <a:cxnSpLocks/>
            <a:stCxn id="73" idx="2"/>
            <a:endCxn id="129" idx="0"/>
          </p:cNvCxnSpPr>
          <p:nvPr/>
        </p:nvCxnSpPr>
        <p:spPr>
          <a:xfrm flipH="1">
            <a:off x="5066382" y="2886172"/>
            <a:ext cx="2363" cy="558804"/>
          </a:xfrm>
          <a:prstGeom prst="line">
            <a:avLst/>
          </a:prstGeom>
          <a:ln w="38100" cmpd="sng">
            <a:solidFill>
              <a:schemeClr val="tx1"/>
            </a:solidFill>
            <a:prstDash val="solid"/>
            <a:headEnd type="none" w="sm" len="sm"/>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9931217F-1C6B-9441-9DA9-09B754209B32}"/>
              </a:ext>
            </a:extLst>
          </p:cNvPr>
          <p:cNvCxnSpPr>
            <a:cxnSpLocks/>
            <a:stCxn id="73" idx="2"/>
            <a:endCxn id="142" idx="0"/>
          </p:cNvCxnSpPr>
          <p:nvPr/>
        </p:nvCxnSpPr>
        <p:spPr>
          <a:xfrm>
            <a:off x="5068745" y="2886172"/>
            <a:ext cx="2562269" cy="558804"/>
          </a:xfrm>
          <a:prstGeom prst="line">
            <a:avLst/>
          </a:prstGeom>
          <a:ln w="38100" cmpd="sng">
            <a:solidFill>
              <a:schemeClr val="tx1"/>
            </a:solidFill>
            <a:prstDash val="solid"/>
            <a:headEnd type="none" w="sm" len="sm"/>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2E9048EE-7D49-4348-90E1-AF36A6A9509E}"/>
              </a:ext>
            </a:extLst>
          </p:cNvPr>
          <p:cNvSpPr/>
          <p:nvPr/>
        </p:nvSpPr>
        <p:spPr>
          <a:xfrm>
            <a:off x="5688597" y="2084410"/>
            <a:ext cx="901080" cy="253961"/>
          </a:xfrm>
          <a:prstGeom prst="rect">
            <a:avLst/>
          </a:prstGeom>
          <a:solidFill>
            <a:schemeClr val="accent3"/>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X       2</a:t>
            </a:r>
          </a:p>
        </p:txBody>
      </p:sp>
      <p:cxnSp>
        <p:nvCxnSpPr>
          <p:cNvPr id="56" name="Straight Connector 55">
            <a:extLst>
              <a:ext uri="{FF2B5EF4-FFF2-40B4-BE49-F238E27FC236}">
                <a16:creationId xmlns:a16="http://schemas.microsoft.com/office/drawing/2014/main" id="{CE6716E3-664B-4945-995E-312A1E360A7E}"/>
              </a:ext>
            </a:extLst>
          </p:cNvPr>
          <p:cNvCxnSpPr>
            <a:cxnSpLocks/>
          </p:cNvCxnSpPr>
          <p:nvPr/>
        </p:nvCxnSpPr>
        <p:spPr>
          <a:xfrm flipH="1">
            <a:off x="5982112" y="2221284"/>
            <a:ext cx="314049" cy="0"/>
          </a:xfrm>
          <a:prstGeom prst="line">
            <a:avLst/>
          </a:prstGeom>
          <a:ln w="6350" cmpd="sng">
            <a:solidFill>
              <a:schemeClr val="tx1"/>
            </a:solidFill>
            <a:prstDash val="solid"/>
            <a:headEnd type="non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59" name="Rectangle 58">
            <a:extLst>
              <a:ext uri="{FF2B5EF4-FFF2-40B4-BE49-F238E27FC236}">
                <a16:creationId xmlns:a16="http://schemas.microsoft.com/office/drawing/2014/main" id="{89722AA9-7590-BA4C-9990-4279EC6D169B}"/>
              </a:ext>
            </a:extLst>
          </p:cNvPr>
          <p:cNvSpPr/>
          <p:nvPr/>
        </p:nvSpPr>
        <p:spPr>
          <a:xfrm>
            <a:off x="1501305" y="1761329"/>
            <a:ext cx="1099980" cy="338554"/>
          </a:xfrm>
          <a:prstGeom prst="rect">
            <a:avLst/>
          </a:prstGeom>
        </p:spPr>
        <p:txBody>
          <a:bodyPr wrap="none">
            <a:spAutoFit/>
          </a:bodyPr>
          <a:lstStyle/>
          <a:p>
            <a:pPr algn="ctr"/>
            <a:r>
              <a:rPr lang="en-US" sz="1600" dirty="0">
                <a:latin typeface="Calibri" panose="020F0502020204030204" pitchFamily="34" charset="0"/>
                <a:cs typeface="Calibri" panose="020F0502020204030204" pitchFamily="34" charset="0"/>
              </a:rPr>
              <a:t>Write X←2</a:t>
            </a:r>
          </a:p>
        </p:txBody>
      </p:sp>
      <p:sp>
        <p:nvSpPr>
          <p:cNvPr id="60" name="Rectangle 59">
            <a:extLst>
              <a:ext uri="{FF2B5EF4-FFF2-40B4-BE49-F238E27FC236}">
                <a16:creationId xmlns:a16="http://schemas.microsoft.com/office/drawing/2014/main" id="{1EA0ED46-32F3-C749-BDF6-429491C053ED}"/>
              </a:ext>
            </a:extLst>
          </p:cNvPr>
          <p:cNvSpPr/>
          <p:nvPr/>
        </p:nvSpPr>
        <p:spPr>
          <a:xfrm>
            <a:off x="2898663" y="1901587"/>
            <a:ext cx="890307" cy="597094"/>
          </a:xfrm>
          <a:prstGeom prst="rect">
            <a:avLst/>
          </a:prstGeom>
          <a:solidFill>
            <a:schemeClr val="bg1">
              <a:lumMod val="75000"/>
            </a:schemeClr>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b="1" dirty="0">
                <a:solidFill>
                  <a:schemeClr val="accent3">
                    <a:lumMod val="50000"/>
                  </a:schemeClr>
                </a:solidFill>
                <a:latin typeface="Calibri" panose="020F0502020204030204" pitchFamily="34" charset="0"/>
                <a:cs typeface="Calibri" panose="020F0502020204030204" pitchFamily="34" charset="0"/>
              </a:rPr>
              <a:t>X: 2</a:t>
            </a:r>
          </a:p>
          <a:p>
            <a:pPr algn="ctr"/>
            <a:r>
              <a:rPr lang="en-US" sz="2000" dirty="0">
                <a:latin typeface="Calibri" panose="020F0502020204030204" pitchFamily="34" charset="0"/>
                <a:cs typeface="Calibri" panose="020F0502020204030204" pitchFamily="34" charset="0"/>
              </a:rPr>
              <a:t>Y: 5</a:t>
            </a:r>
          </a:p>
        </p:txBody>
      </p:sp>
      <p:grpSp>
        <p:nvGrpSpPr>
          <p:cNvPr id="81" name="Group 80">
            <a:extLst>
              <a:ext uri="{FF2B5EF4-FFF2-40B4-BE49-F238E27FC236}">
                <a16:creationId xmlns:a16="http://schemas.microsoft.com/office/drawing/2014/main" id="{0EC38E1C-2024-DA4F-B1B4-BCAE186E875E}"/>
              </a:ext>
            </a:extLst>
          </p:cNvPr>
          <p:cNvGrpSpPr/>
          <p:nvPr/>
        </p:nvGrpSpPr>
        <p:grpSpPr>
          <a:xfrm>
            <a:off x="2546083" y="2878245"/>
            <a:ext cx="5084931" cy="558803"/>
            <a:chOff x="2532785" y="4650538"/>
            <a:chExt cx="5084931" cy="558803"/>
          </a:xfrm>
        </p:grpSpPr>
        <p:grpSp>
          <p:nvGrpSpPr>
            <p:cNvPr id="83" name="Group 82">
              <a:extLst>
                <a:ext uri="{FF2B5EF4-FFF2-40B4-BE49-F238E27FC236}">
                  <a16:creationId xmlns:a16="http://schemas.microsoft.com/office/drawing/2014/main" id="{65B5DFD6-F96A-BB45-A581-F3B9AB3B2BDE}"/>
                </a:ext>
              </a:extLst>
            </p:cNvPr>
            <p:cNvGrpSpPr/>
            <p:nvPr/>
          </p:nvGrpSpPr>
          <p:grpSpPr>
            <a:xfrm>
              <a:off x="2532785" y="4650538"/>
              <a:ext cx="5084931" cy="558803"/>
              <a:chOff x="2542343" y="2874649"/>
              <a:chExt cx="5084931" cy="558803"/>
            </a:xfrm>
          </p:grpSpPr>
          <p:cxnSp>
            <p:nvCxnSpPr>
              <p:cNvPr id="100" name="Straight Connector 99">
                <a:extLst>
                  <a:ext uri="{FF2B5EF4-FFF2-40B4-BE49-F238E27FC236}">
                    <a16:creationId xmlns:a16="http://schemas.microsoft.com/office/drawing/2014/main" id="{15C088BF-2178-864B-B8A9-D9465A80BE11}"/>
                  </a:ext>
                </a:extLst>
              </p:cNvPr>
              <p:cNvCxnSpPr>
                <a:cxnSpLocks/>
              </p:cNvCxnSpPr>
              <p:nvPr/>
            </p:nvCxnSpPr>
            <p:spPr>
              <a:xfrm flipH="1">
                <a:off x="2542343" y="2874649"/>
                <a:ext cx="2522662" cy="558803"/>
              </a:xfrm>
              <a:prstGeom prst="line">
                <a:avLst/>
              </a:prstGeom>
              <a:ln w="38100" cmpd="sng">
                <a:solidFill>
                  <a:schemeClr val="accent4">
                    <a:lumMod val="50000"/>
                  </a:schemeClr>
                </a:solidFill>
                <a:prstDash val="solid"/>
                <a:headEnd type="triangle" w="med" len="med"/>
                <a:tailEnd type="none" w="lg" len="med"/>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5F18874F-6B68-CD44-A79A-4F33766A0D0C}"/>
                  </a:ext>
                </a:extLst>
              </p:cNvPr>
              <p:cNvCxnSpPr>
                <a:cxnSpLocks/>
              </p:cNvCxnSpPr>
              <p:nvPr/>
            </p:nvCxnSpPr>
            <p:spPr>
              <a:xfrm flipH="1">
                <a:off x="5062642" y="2874649"/>
                <a:ext cx="2363" cy="558803"/>
              </a:xfrm>
              <a:prstGeom prst="line">
                <a:avLst/>
              </a:prstGeom>
              <a:ln w="38100" cmpd="sng">
                <a:solidFill>
                  <a:schemeClr val="accent4">
                    <a:lumMod val="50000"/>
                  </a:schemeClr>
                </a:solidFill>
                <a:prstDash val="solid"/>
                <a:headEnd type="triangle" w="med" len="med"/>
                <a:tailEnd type="none" w="lg" len="med"/>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303146C6-56CA-914A-B635-70CBCC0FE59E}"/>
                  </a:ext>
                </a:extLst>
              </p:cNvPr>
              <p:cNvCxnSpPr>
                <a:cxnSpLocks/>
              </p:cNvCxnSpPr>
              <p:nvPr/>
            </p:nvCxnSpPr>
            <p:spPr>
              <a:xfrm>
                <a:off x="5065005" y="2874649"/>
                <a:ext cx="2562269" cy="558803"/>
              </a:xfrm>
              <a:prstGeom prst="line">
                <a:avLst/>
              </a:prstGeom>
              <a:ln w="38100" cmpd="sng">
                <a:solidFill>
                  <a:schemeClr val="accent4">
                    <a:lumMod val="50000"/>
                  </a:schemeClr>
                </a:solidFill>
                <a:prstDash val="solid"/>
                <a:headEnd type="triangle" w="med" len="med"/>
                <a:tailEnd type="none" w="lg" len="med"/>
              </a:ln>
              <a:effectLst/>
            </p:spPr>
            <p:style>
              <a:lnRef idx="2">
                <a:schemeClr val="accent1"/>
              </a:lnRef>
              <a:fillRef idx="0">
                <a:schemeClr val="accent1"/>
              </a:fillRef>
              <a:effectRef idx="1">
                <a:schemeClr val="accent1"/>
              </a:effectRef>
              <a:fontRef idx="minor">
                <a:schemeClr val="tx1"/>
              </a:fontRef>
            </p:style>
          </p:cxnSp>
        </p:grpSp>
        <p:sp>
          <p:nvSpPr>
            <p:cNvPr id="84" name="Rectangle 83">
              <a:extLst>
                <a:ext uri="{FF2B5EF4-FFF2-40B4-BE49-F238E27FC236}">
                  <a16:creationId xmlns:a16="http://schemas.microsoft.com/office/drawing/2014/main" id="{A1330CC9-D3A5-964B-90E8-DAAE7EE6C38C}"/>
                </a:ext>
              </a:extLst>
            </p:cNvPr>
            <p:cNvSpPr/>
            <p:nvPr/>
          </p:nvSpPr>
          <p:spPr>
            <a:xfrm>
              <a:off x="4597395" y="4715287"/>
              <a:ext cx="413896" cy="338554"/>
            </a:xfrm>
            <a:prstGeom prst="rect">
              <a:avLst/>
            </a:prstGeom>
          </p:spPr>
          <p:txBody>
            <a:bodyPr wrap="none">
              <a:spAutoFit/>
            </a:bodyPr>
            <a:lstStyle/>
            <a:p>
              <a:pPr algn="ctr"/>
              <a:r>
                <a:rPr lang="en-US" sz="1600" dirty="0">
                  <a:latin typeface="Calibri" panose="020F0502020204030204" pitchFamily="34" charset="0"/>
                  <a:cs typeface="Calibri" panose="020F0502020204030204" pitchFamily="34" charset="0"/>
                </a:rPr>
                <a:t>Ok</a:t>
              </a:r>
            </a:p>
          </p:txBody>
        </p:sp>
        <p:sp>
          <p:nvSpPr>
            <p:cNvPr id="92" name="Rectangle 91">
              <a:extLst>
                <a:ext uri="{FF2B5EF4-FFF2-40B4-BE49-F238E27FC236}">
                  <a16:creationId xmlns:a16="http://schemas.microsoft.com/office/drawing/2014/main" id="{D380C763-5607-E845-86C5-582BCD9726DB}"/>
                </a:ext>
              </a:extLst>
            </p:cNvPr>
            <p:cNvSpPr/>
            <p:nvPr/>
          </p:nvSpPr>
          <p:spPr>
            <a:xfrm>
              <a:off x="3000196" y="4718971"/>
              <a:ext cx="413896" cy="338554"/>
            </a:xfrm>
            <a:prstGeom prst="rect">
              <a:avLst/>
            </a:prstGeom>
          </p:spPr>
          <p:txBody>
            <a:bodyPr wrap="none">
              <a:spAutoFit/>
            </a:bodyPr>
            <a:lstStyle/>
            <a:p>
              <a:pPr algn="ctr"/>
              <a:r>
                <a:rPr lang="en-US" sz="1600" dirty="0">
                  <a:latin typeface="Calibri" panose="020F0502020204030204" pitchFamily="34" charset="0"/>
                  <a:cs typeface="Calibri" panose="020F0502020204030204" pitchFamily="34" charset="0"/>
                </a:rPr>
                <a:t>Ok</a:t>
              </a:r>
            </a:p>
          </p:txBody>
        </p:sp>
        <p:sp>
          <p:nvSpPr>
            <p:cNvPr id="99" name="Rectangle 98">
              <a:extLst>
                <a:ext uri="{FF2B5EF4-FFF2-40B4-BE49-F238E27FC236}">
                  <a16:creationId xmlns:a16="http://schemas.microsoft.com/office/drawing/2014/main" id="{15A21E8B-487C-AC48-962A-8B14E49AE47C}"/>
                </a:ext>
              </a:extLst>
            </p:cNvPr>
            <p:cNvSpPr/>
            <p:nvPr/>
          </p:nvSpPr>
          <p:spPr>
            <a:xfrm>
              <a:off x="6648059" y="4718971"/>
              <a:ext cx="413896" cy="338554"/>
            </a:xfrm>
            <a:prstGeom prst="rect">
              <a:avLst/>
            </a:prstGeom>
          </p:spPr>
          <p:txBody>
            <a:bodyPr wrap="none">
              <a:spAutoFit/>
            </a:bodyPr>
            <a:lstStyle/>
            <a:p>
              <a:pPr algn="ctr"/>
              <a:r>
                <a:rPr lang="en-US" sz="1600" dirty="0">
                  <a:latin typeface="Calibri" panose="020F0502020204030204" pitchFamily="34" charset="0"/>
                  <a:cs typeface="Calibri" panose="020F0502020204030204" pitchFamily="34" charset="0"/>
                </a:rPr>
                <a:t>Ok</a:t>
              </a:r>
            </a:p>
          </p:txBody>
        </p:sp>
      </p:grpSp>
      <p:cxnSp>
        <p:nvCxnSpPr>
          <p:cNvPr id="103" name="Straight Connector 102">
            <a:extLst>
              <a:ext uri="{FF2B5EF4-FFF2-40B4-BE49-F238E27FC236}">
                <a16:creationId xmlns:a16="http://schemas.microsoft.com/office/drawing/2014/main" id="{95E68C44-0149-CE4E-9CDD-6FD9030DF9F9}"/>
              </a:ext>
            </a:extLst>
          </p:cNvPr>
          <p:cNvCxnSpPr>
            <a:cxnSpLocks/>
          </p:cNvCxnSpPr>
          <p:nvPr/>
        </p:nvCxnSpPr>
        <p:spPr>
          <a:xfrm>
            <a:off x="1511006" y="2400841"/>
            <a:ext cx="1097943" cy="0"/>
          </a:xfrm>
          <a:prstGeom prst="line">
            <a:avLst/>
          </a:prstGeom>
          <a:ln w="38100" cmpd="sng">
            <a:solidFill>
              <a:schemeClr val="accent4">
                <a:lumMod val="50000"/>
              </a:schemeClr>
            </a:solidFill>
            <a:prstDash val="solid"/>
            <a:headEnd type="triangle" w="med" len="med"/>
            <a:tailEnd type="none" w="lg" len="med"/>
          </a:ln>
          <a:effectLst/>
        </p:spPr>
        <p:style>
          <a:lnRef idx="2">
            <a:schemeClr val="accent1"/>
          </a:lnRef>
          <a:fillRef idx="0">
            <a:schemeClr val="accent1"/>
          </a:fillRef>
          <a:effectRef idx="1">
            <a:schemeClr val="accent1"/>
          </a:effectRef>
          <a:fontRef idx="minor">
            <a:schemeClr val="tx1"/>
          </a:fontRef>
        </p:style>
      </p:cxnSp>
      <p:sp>
        <p:nvSpPr>
          <p:cNvPr id="104" name="Rectangle 103">
            <a:extLst>
              <a:ext uri="{FF2B5EF4-FFF2-40B4-BE49-F238E27FC236}">
                <a16:creationId xmlns:a16="http://schemas.microsoft.com/office/drawing/2014/main" id="{C6B7D4D5-EC31-9644-AA48-215E2F048198}"/>
              </a:ext>
            </a:extLst>
          </p:cNvPr>
          <p:cNvSpPr/>
          <p:nvPr/>
        </p:nvSpPr>
        <p:spPr>
          <a:xfrm>
            <a:off x="1893124" y="2137604"/>
            <a:ext cx="413896" cy="338554"/>
          </a:xfrm>
          <a:prstGeom prst="rect">
            <a:avLst/>
          </a:prstGeom>
        </p:spPr>
        <p:txBody>
          <a:bodyPr wrap="none">
            <a:spAutoFit/>
          </a:bodyPr>
          <a:lstStyle/>
          <a:p>
            <a:pPr algn="ctr"/>
            <a:r>
              <a:rPr lang="en-US" sz="1600" dirty="0">
                <a:latin typeface="Calibri" panose="020F0502020204030204" pitchFamily="34" charset="0"/>
                <a:cs typeface="Calibri" panose="020F0502020204030204" pitchFamily="34" charset="0"/>
              </a:rPr>
              <a:t>Ok</a:t>
            </a:r>
          </a:p>
        </p:txBody>
      </p:sp>
      <p:sp>
        <p:nvSpPr>
          <p:cNvPr id="74" name="TextBox 73">
            <a:extLst>
              <a:ext uri="{FF2B5EF4-FFF2-40B4-BE49-F238E27FC236}">
                <a16:creationId xmlns:a16="http://schemas.microsoft.com/office/drawing/2014/main" id="{6D6954B6-69B2-634C-BF30-5C59D6606865}"/>
              </a:ext>
            </a:extLst>
          </p:cNvPr>
          <p:cNvSpPr txBox="1"/>
          <p:nvPr/>
        </p:nvSpPr>
        <p:spPr>
          <a:xfrm>
            <a:off x="456010" y="1226600"/>
            <a:ext cx="8493014" cy="2098267"/>
          </a:xfrm>
          <a:prstGeom prst="rect">
            <a:avLst/>
          </a:prstGeom>
          <a:noFill/>
        </p:spPr>
        <p:txBody>
          <a:bodyPr wrap="square" rtlCol="0">
            <a:spAutoFit/>
          </a:bodyPr>
          <a:lstStyle/>
          <a:p>
            <a:pPr marL="457200" indent="-457200">
              <a:lnSpc>
                <a:spcPct val="150000"/>
              </a:lnSpc>
              <a:buFont typeface="Arial" charset="0"/>
              <a:buChar char="•"/>
            </a:pPr>
            <a:r>
              <a:rPr lang="en-US" sz="3000" dirty="0">
                <a:solidFill>
                  <a:schemeClr val="accent6">
                    <a:lumMod val="75000"/>
                  </a:schemeClr>
                </a:solidFill>
                <a:latin typeface="Calibri" charset="0"/>
                <a:ea typeface="Calibri" charset="0"/>
                <a:cs typeface="Calibri" charset="0"/>
              </a:rPr>
              <a:t>Increases </a:t>
            </a:r>
            <a:r>
              <a:rPr lang="en-US" sz="3000" b="1" dirty="0">
                <a:solidFill>
                  <a:schemeClr val="accent6">
                    <a:lumMod val="75000"/>
                  </a:schemeClr>
                </a:solidFill>
                <a:latin typeface="Calibri" charset="0"/>
                <a:ea typeface="Calibri" charset="0"/>
                <a:cs typeface="Calibri" charset="0"/>
              </a:rPr>
              <a:t>CPU / Memory / Disk Usage</a:t>
            </a:r>
          </a:p>
          <a:p>
            <a:pPr marL="457200" indent="-457200">
              <a:lnSpc>
                <a:spcPct val="150000"/>
              </a:lnSpc>
              <a:buFont typeface="Arial" charset="0"/>
              <a:buChar char="•"/>
            </a:pPr>
            <a:r>
              <a:rPr lang="en-US" sz="3000" dirty="0">
                <a:solidFill>
                  <a:schemeClr val="accent6">
                    <a:lumMod val="75000"/>
                  </a:schemeClr>
                </a:solidFill>
                <a:latin typeface="Calibri" charset="0"/>
                <a:ea typeface="Calibri" charset="0"/>
                <a:cs typeface="Calibri" charset="0"/>
              </a:rPr>
              <a:t>Requires </a:t>
            </a:r>
            <a:r>
              <a:rPr lang="en-US" sz="3000" b="1" dirty="0">
                <a:solidFill>
                  <a:schemeClr val="accent6">
                    <a:lumMod val="75000"/>
                  </a:schemeClr>
                </a:solidFill>
                <a:latin typeface="Calibri" charset="0"/>
                <a:ea typeface="Calibri" charset="0"/>
                <a:cs typeface="Calibri" charset="0"/>
              </a:rPr>
              <a:t>2 Round-Trips</a:t>
            </a:r>
            <a:r>
              <a:rPr lang="en-US" sz="3000" dirty="0">
                <a:solidFill>
                  <a:schemeClr val="accent6">
                    <a:lumMod val="75000"/>
                  </a:schemeClr>
                </a:solidFill>
                <a:latin typeface="Calibri" charset="0"/>
                <a:ea typeface="Calibri" charset="0"/>
                <a:cs typeface="Calibri" charset="0"/>
              </a:rPr>
              <a:t> per update</a:t>
            </a:r>
            <a:br>
              <a:rPr lang="en-US" sz="3000" dirty="0">
                <a:solidFill>
                  <a:schemeClr val="accent6">
                    <a:lumMod val="75000"/>
                  </a:schemeClr>
                </a:solidFill>
                <a:latin typeface="Calibri" charset="0"/>
                <a:ea typeface="Calibri" charset="0"/>
                <a:cs typeface="Calibri" charset="0"/>
              </a:rPr>
            </a:br>
            <a:r>
              <a:rPr lang="en-US" sz="3000" dirty="0">
                <a:solidFill>
                  <a:schemeClr val="accent6">
                    <a:lumMod val="75000"/>
                  </a:schemeClr>
                </a:solidFill>
                <a:latin typeface="Calibri" charset="0"/>
                <a:ea typeface="Calibri" charset="0"/>
                <a:cs typeface="Calibri" charset="0"/>
              </a:rPr>
              <a:t>(Higher Latency)</a:t>
            </a:r>
          </a:p>
        </p:txBody>
      </p:sp>
    </p:spTree>
    <p:custDataLst>
      <p:tags r:id="rId1"/>
    </p:custDataLst>
    <p:extLst>
      <p:ext uri="{BB962C8B-B14F-4D97-AF65-F5344CB8AC3E}">
        <p14:creationId xmlns:p14="http://schemas.microsoft.com/office/powerpoint/2010/main" val="1716548058"/>
      </p:ext>
    </p:extLst>
  </p:cSld>
  <p:clrMapOvr>
    <a:masterClrMapping/>
  </p:clrMapOvr>
  <mc:AlternateContent xmlns:mc="http://schemas.openxmlformats.org/markup-compatibility/2006" xmlns:p14="http://schemas.microsoft.com/office/powerpoint/2010/main">
    <mc:Choice Requires="p14">
      <p:transition spd="med" p14:dur="700" advTm="445">
        <p:fade/>
      </p:transition>
    </mc:Choice>
    <mc:Fallback xmlns="">
      <p:transition spd="med" advTm="44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9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6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7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7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78"/>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9" presetClass="emph" presetSubtype="0" grpId="0" nodeType="clickEffect">
                                  <p:stCondLst>
                                    <p:cond delay="0"/>
                                  </p:stCondLst>
                                  <p:childTnLst>
                                    <p:set>
                                      <p:cBhvr>
                                        <p:cTn id="56" dur="indefinite"/>
                                        <p:tgtEl>
                                          <p:spTgt spid="67"/>
                                        </p:tgtEl>
                                        <p:attrNameLst>
                                          <p:attrName>style.opacity</p:attrName>
                                        </p:attrNameLst>
                                      </p:cBhvr>
                                      <p:to>
                                        <p:strVal val="0.1"/>
                                      </p:to>
                                    </p:set>
                                    <p:animEffect filter="image" prLst="opacity: 0.1">
                                      <p:cBhvr rctx="IE">
                                        <p:cTn id="57" dur="indefinite"/>
                                        <p:tgtEl>
                                          <p:spTgt spid="67"/>
                                        </p:tgtEl>
                                      </p:cBhvr>
                                    </p:animEffect>
                                  </p:childTnLst>
                                </p:cTn>
                              </p:par>
                              <p:par>
                                <p:cTn id="58" presetID="9" presetClass="emph" presetSubtype="0" grpId="0" nodeType="withEffect">
                                  <p:stCondLst>
                                    <p:cond delay="0"/>
                                  </p:stCondLst>
                                  <p:childTnLst>
                                    <p:set>
                                      <p:cBhvr>
                                        <p:cTn id="59" dur="indefinite"/>
                                        <p:tgtEl>
                                          <p:spTgt spid="68"/>
                                        </p:tgtEl>
                                        <p:attrNameLst>
                                          <p:attrName>style.opacity</p:attrName>
                                        </p:attrNameLst>
                                      </p:cBhvr>
                                      <p:to>
                                        <p:strVal val="0.1"/>
                                      </p:to>
                                    </p:set>
                                    <p:animEffect filter="image" prLst="opacity: 0.1">
                                      <p:cBhvr rctx="IE">
                                        <p:cTn id="60" dur="indefinite"/>
                                        <p:tgtEl>
                                          <p:spTgt spid="68"/>
                                        </p:tgtEl>
                                      </p:cBhvr>
                                    </p:animEffect>
                                  </p:childTnLst>
                                </p:cTn>
                              </p:par>
                              <p:par>
                                <p:cTn id="61" presetID="9" presetClass="emph" presetSubtype="0" grpId="0" nodeType="withEffect">
                                  <p:stCondLst>
                                    <p:cond delay="0"/>
                                  </p:stCondLst>
                                  <p:childTnLst>
                                    <p:set>
                                      <p:cBhvr>
                                        <p:cTn id="62" dur="indefinite"/>
                                        <p:tgtEl>
                                          <p:spTgt spid="69"/>
                                        </p:tgtEl>
                                        <p:attrNameLst>
                                          <p:attrName>style.opacity</p:attrName>
                                        </p:attrNameLst>
                                      </p:cBhvr>
                                      <p:to>
                                        <p:strVal val="0.1"/>
                                      </p:to>
                                    </p:set>
                                    <p:animEffect filter="image" prLst="opacity: 0.1">
                                      <p:cBhvr rctx="IE">
                                        <p:cTn id="63" dur="indefinite"/>
                                        <p:tgtEl>
                                          <p:spTgt spid="69"/>
                                        </p:tgtEl>
                                      </p:cBhvr>
                                    </p:animEffect>
                                  </p:childTnLst>
                                </p:cTn>
                              </p:par>
                              <p:par>
                                <p:cTn id="64" presetID="9" presetClass="emph" presetSubtype="0" nodeType="withEffect">
                                  <p:stCondLst>
                                    <p:cond delay="0"/>
                                  </p:stCondLst>
                                  <p:childTnLst>
                                    <p:set>
                                      <p:cBhvr>
                                        <p:cTn id="65" dur="indefinite"/>
                                        <p:tgtEl>
                                          <p:spTgt spid="70"/>
                                        </p:tgtEl>
                                        <p:attrNameLst>
                                          <p:attrName>style.opacity</p:attrName>
                                        </p:attrNameLst>
                                      </p:cBhvr>
                                      <p:to>
                                        <p:strVal val="0.1"/>
                                      </p:to>
                                    </p:set>
                                    <p:animEffect filter="image" prLst="opacity: 0.1">
                                      <p:cBhvr rctx="IE">
                                        <p:cTn id="66" dur="indefinite"/>
                                        <p:tgtEl>
                                          <p:spTgt spid="70"/>
                                        </p:tgtEl>
                                      </p:cBhvr>
                                    </p:animEffect>
                                  </p:childTnLst>
                                </p:cTn>
                              </p:par>
                              <p:par>
                                <p:cTn id="67" presetID="9" presetClass="emph" presetSubtype="0" grpId="0" nodeType="withEffect">
                                  <p:stCondLst>
                                    <p:cond delay="0"/>
                                  </p:stCondLst>
                                  <p:childTnLst>
                                    <p:set>
                                      <p:cBhvr>
                                        <p:cTn id="68" dur="indefinite"/>
                                        <p:tgtEl>
                                          <p:spTgt spid="71"/>
                                        </p:tgtEl>
                                        <p:attrNameLst>
                                          <p:attrName>style.opacity</p:attrName>
                                        </p:attrNameLst>
                                      </p:cBhvr>
                                      <p:to>
                                        <p:strVal val="0.1"/>
                                      </p:to>
                                    </p:set>
                                    <p:animEffect filter="image" prLst="opacity: 0.1">
                                      <p:cBhvr rctx="IE">
                                        <p:cTn id="69" dur="indefinite"/>
                                        <p:tgtEl>
                                          <p:spTgt spid="71"/>
                                        </p:tgtEl>
                                      </p:cBhvr>
                                    </p:animEffect>
                                  </p:childTnLst>
                                </p:cTn>
                              </p:par>
                              <p:par>
                                <p:cTn id="70" presetID="9" presetClass="emph" presetSubtype="0" grpId="0" nodeType="withEffect">
                                  <p:stCondLst>
                                    <p:cond delay="0"/>
                                  </p:stCondLst>
                                  <p:childTnLst>
                                    <p:set>
                                      <p:cBhvr>
                                        <p:cTn id="71" dur="indefinite"/>
                                        <p:tgtEl>
                                          <p:spTgt spid="72"/>
                                        </p:tgtEl>
                                        <p:attrNameLst>
                                          <p:attrName>style.opacity</p:attrName>
                                        </p:attrNameLst>
                                      </p:cBhvr>
                                      <p:to>
                                        <p:strVal val="0.1"/>
                                      </p:to>
                                    </p:set>
                                    <p:animEffect filter="image" prLst="opacity: 0.1">
                                      <p:cBhvr rctx="IE">
                                        <p:cTn id="72" dur="indefinite"/>
                                        <p:tgtEl>
                                          <p:spTgt spid="72"/>
                                        </p:tgtEl>
                                      </p:cBhvr>
                                    </p:animEffect>
                                  </p:childTnLst>
                                </p:cTn>
                              </p:par>
                              <p:par>
                                <p:cTn id="73" presetID="9" presetClass="emph" presetSubtype="0" grpId="0" nodeType="withEffect">
                                  <p:stCondLst>
                                    <p:cond delay="0"/>
                                  </p:stCondLst>
                                  <p:childTnLst>
                                    <p:set>
                                      <p:cBhvr>
                                        <p:cTn id="74" dur="indefinite"/>
                                        <p:tgtEl>
                                          <p:spTgt spid="73"/>
                                        </p:tgtEl>
                                        <p:attrNameLst>
                                          <p:attrName>style.opacity</p:attrName>
                                        </p:attrNameLst>
                                      </p:cBhvr>
                                      <p:to>
                                        <p:strVal val="0.1"/>
                                      </p:to>
                                    </p:set>
                                    <p:animEffect filter="image" prLst="opacity: 0.1">
                                      <p:cBhvr rctx="IE">
                                        <p:cTn id="75" dur="indefinite"/>
                                        <p:tgtEl>
                                          <p:spTgt spid="73"/>
                                        </p:tgtEl>
                                      </p:cBhvr>
                                    </p:animEffect>
                                  </p:childTnLst>
                                </p:cTn>
                              </p:par>
                              <p:par>
                                <p:cTn id="76" presetID="9" presetClass="emph" presetSubtype="0" grpId="0" nodeType="withEffect">
                                  <p:stCondLst>
                                    <p:cond delay="0"/>
                                  </p:stCondLst>
                                  <p:childTnLst>
                                    <p:set>
                                      <p:cBhvr>
                                        <p:cTn id="77" dur="indefinite"/>
                                        <p:tgtEl>
                                          <p:spTgt spid="75"/>
                                        </p:tgtEl>
                                        <p:attrNameLst>
                                          <p:attrName>style.opacity</p:attrName>
                                        </p:attrNameLst>
                                      </p:cBhvr>
                                      <p:to>
                                        <p:strVal val="0.1"/>
                                      </p:to>
                                    </p:set>
                                    <p:animEffect filter="image" prLst="opacity: 0.1">
                                      <p:cBhvr rctx="IE">
                                        <p:cTn id="78" dur="indefinite"/>
                                        <p:tgtEl>
                                          <p:spTgt spid="75"/>
                                        </p:tgtEl>
                                      </p:cBhvr>
                                    </p:animEffect>
                                  </p:childTnLst>
                                </p:cTn>
                              </p:par>
                              <p:par>
                                <p:cTn id="79" presetID="9" presetClass="emph" presetSubtype="0" grpId="1" nodeType="withEffect">
                                  <p:stCondLst>
                                    <p:cond delay="0"/>
                                  </p:stCondLst>
                                  <p:childTnLst>
                                    <p:set>
                                      <p:cBhvr>
                                        <p:cTn id="80" dur="indefinite"/>
                                        <p:tgtEl>
                                          <p:spTgt spid="76"/>
                                        </p:tgtEl>
                                        <p:attrNameLst>
                                          <p:attrName>style.opacity</p:attrName>
                                        </p:attrNameLst>
                                      </p:cBhvr>
                                      <p:to>
                                        <p:strVal val="0.1"/>
                                      </p:to>
                                    </p:set>
                                    <p:animEffect filter="image" prLst="opacity: 0.1">
                                      <p:cBhvr rctx="IE">
                                        <p:cTn id="81" dur="indefinite"/>
                                        <p:tgtEl>
                                          <p:spTgt spid="76"/>
                                        </p:tgtEl>
                                      </p:cBhvr>
                                    </p:animEffect>
                                  </p:childTnLst>
                                </p:cTn>
                              </p:par>
                              <p:par>
                                <p:cTn id="82" presetID="9" presetClass="emph" presetSubtype="0" nodeType="withEffect">
                                  <p:stCondLst>
                                    <p:cond delay="0"/>
                                  </p:stCondLst>
                                  <p:childTnLst>
                                    <p:set>
                                      <p:cBhvr>
                                        <p:cTn id="83" dur="indefinite"/>
                                        <p:tgtEl>
                                          <p:spTgt spid="78"/>
                                        </p:tgtEl>
                                        <p:attrNameLst>
                                          <p:attrName>style.opacity</p:attrName>
                                        </p:attrNameLst>
                                      </p:cBhvr>
                                      <p:to>
                                        <p:strVal val="0.1"/>
                                      </p:to>
                                    </p:set>
                                    <p:animEffect filter="image" prLst="opacity: 0.1">
                                      <p:cBhvr rctx="IE">
                                        <p:cTn id="84" dur="indefinite"/>
                                        <p:tgtEl>
                                          <p:spTgt spid="78"/>
                                        </p:tgtEl>
                                      </p:cBhvr>
                                    </p:animEffect>
                                  </p:childTnLst>
                                </p:cTn>
                              </p:par>
                              <p:par>
                                <p:cTn id="85" presetID="9" presetClass="emph" presetSubtype="0" grpId="0" nodeType="withEffect">
                                  <p:stCondLst>
                                    <p:cond delay="0"/>
                                  </p:stCondLst>
                                  <p:childTnLst>
                                    <p:set>
                                      <p:cBhvr>
                                        <p:cTn id="86" dur="indefinite"/>
                                        <p:tgtEl>
                                          <p:spTgt spid="79"/>
                                        </p:tgtEl>
                                        <p:attrNameLst>
                                          <p:attrName>style.opacity</p:attrName>
                                        </p:attrNameLst>
                                      </p:cBhvr>
                                      <p:to>
                                        <p:strVal val="0.1"/>
                                      </p:to>
                                    </p:set>
                                    <p:animEffect filter="image" prLst="opacity: 0.1">
                                      <p:cBhvr rctx="IE">
                                        <p:cTn id="87" dur="indefinite"/>
                                        <p:tgtEl>
                                          <p:spTgt spid="79"/>
                                        </p:tgtEl>
                                      </p:cBhvr>
                                    </p:animEffect>
                                  </p:childTnLst>
                                </p:cTn>
                              </p:par>
                              <p:par>
                                <p:cTn id="88" presetID="9" presetClass="emph" presetSubtype="0" grpId="1" nodeType="withEffect">
                                  <p:stCondLst>
                                    <p:cond delay="0"/>
                                  </p:stCondLst>
                                  <p:childTnLst>
                                    <p:set>
                                      <p:cBhvr>
                                        <p:cTn id="89" dur="indefinite"/>
                                        <p:tgtEl>
                                          <p:spTgt spid="80"/>
                                        </p:tgtEl>
                                        <p:attrNameLst>
                                          <p:attrName>style.opacity</p:attrName>
                                        </p:attrNameLst>
                                      </p:cBhvr>
                                      <p:to>
                                        <p:strVal val="0.1"/>
                                      </p:to>
                                    </p:set>
                                    <p:animEffect filter="image" prLst="opacity: 0.1">
                                      <p:cBhvr rctx="IE">
                                        <p:cTn id="90" dur="indefinite"/>
                                        <p:tgtEl>
                                          <p:spTgt spid="80"/>
                                        </p:tgtEl>
                                      </p:cBhvr>
                                    </p:animEffect>
                                  </p:childTnLst>
                                </p:cTn>
                              </p:par>
                              <p:par>
                                <p:cTn id="91" presetID="9" presetClass="emph" presetSubtype="0" grpId="0" nodeType="withEffect">
                                  <p:stCondLst>
                                    <p:cond delay="0"/>
                                  </p:stCondLst>
                                  <p:childTnLst>
                                    <p:set>
                                      <p:cBhvr>
                                        <p:cTn id="92" dur="indefinite"/>
                                        <p:tgtEl>
                                          <p:spTgt spid="82"/>
                                        </p:tgtEl>
                                        <p:attrNameLst>
                                          <p:attrName>style.opacity</p:attrName>
                                        </p:attrNameLst>
                                      </p:cBhvr>
                                      <p:to>
                                        <p:strVal val="0.1"/>
                                      </p:to>
                                    </p:set>
                                    <p:animEffect filter="image" prLst="opacity: 0.1">
                                      <p:cBhvr rctx="IE">
                                        <p:cTn id="93" dur="indefinite"/>
                                        <p:tgtEl>
                                          <p:spTgt spid="82"/>
                                        </p:tgtEl>
                                      </p:cBhvr>
                                    </p:animEffect>
                                  </p:childTnLst>
                                </p:cTn>
                              </p:par>
                              <p:par>
                                <p:cTn id="94" presetID="9" presetClass="emph" presetSubtype="0" grpId="0" nodeType="withEffect">
                                  <p:stCondLst>
                                    <p:cond delay="0"/>
                                  </p:stCondLst>
                                  <p:childTnLst>
                                    <p:set>
                                      <p:cBhvr>
                                        <p:cTn id="95" dur="indefinite"/>
                                        <p:tgtEl>
                                          <p:spTgt spid="85"/>
                                        </p:tgtEl>
                                        <p:attrNameLst>
                                          <p:attrName>style.opacity</p:attrName>
                                        </p:attrNameLst>
                                      </p:cBhvr>
                                      <p:to>
                                        <p:strVal val="0.1"/>
                                      </p:to>
                                    </p:set>
                                    <p:animEffect filter="image" prLst="opacity: 0.1">
                                      <p:cBhvr rctx="IE">
                                        <p:cTn id="96" dur="indefinite"/>
                                        <p:tgtEl>
                                          <p:spTgt spid="85"/>
                                        </p:tgtEl>
                                      </p:cBhvr>
                                    </p:animEffect>
                                  </p:childTnLst>
                                </p:cTn>
                              </p:par>
                              <p:par>
                                <p:cTn id="97" presetID="9" presetClass="emph" presetSubtype="0" grpId="1" nodeType="withEffect">
                                  <p:stCondLst>
                                    <p:cond delay="0"/>
                                  </p:stCondLst>
                                  <p:childTnLst>
                                    <p:set>
                                      <p:cBhvr>
                                        <p:cTn id="98" dur="indefinite"/>
                                        <p:tgtEl>
                                          <p:spTgt spid="86"/>
                                        </p:tgtEl>
                                        <p:attrNameLst>
                                          <p:attrName>style.opacity</p:attrName>
                                        </p:attrNameLst>
                                      </p:cBhvr>
                                      <p:to>
                                        <p:strVal val="0.1"/>
                                      </p:to>
                                    </p:set>
                                    <p:animEffect filter="image" prLst="opacity: 0.1">
                                      <p:cBhvr rctx="IE">
                                        <p:cTn id="99" dur="indefinite"/>
                                        <p:tgtEl>
                                          <p:spTgt spid="86"/>
                                        </p:tgtEl>
                                      </p:cBhvr>
                                    </p:animEffect>
                                  </p:childTnLst>
                                </p:cTn>
                              </p:par>
                              <p:par>
                                <p:cTn id="100" presetID="9" presetClass="emph" presetSubtype="0" nodeType="withEffect">
                                  <p:stCondLst>
                                    <p:cond delay="0"/>
                                  </p:stCondLst>
                                  <p:childTnLst>
                                    <p:set>
                                      <p:cBhvr>
                                        <p:cTn id="101" dur="indefinite"/>
                                        <p:tgtEl>
                                          <p:spTgt spid="87"/>
                                        </p:tgtEl>
                                        <p:attrNameLst>
                                          <p:attrName>style.opacity</p:attrName>
                                        </p:attrNameLst>
                                      </p:cBhvr>
                                      <p:to>
                                        <p:strVal val="0.1"/>
                                      </p:to>
                                    </p:set>
                                    <p:animEffect filter="image" prLst="opacity: 0.1">
                                      <p:cBhvr rctx="IE">
                                        <p:cTn id="102" dur="indefinite"/>
                                        <p:tgtEl>
                                          <p:spTgt spid="87"/>
                                        </p:tgtEl>
                                      </p:cBhvr>
                                    </p:animEffect>
                                  </p:childTnLst>
                                </p:cTn>
                              </p:par>
                              <p:par>
                                <p:cTn id="103" presetID="9" presetClass="emph" presetSubtype="0" grpId="0" nodeType="withEffect">
                                  <p:stCondLst>
                                    <p:cond delay="0"/>
                                  </p:stCondLst>
                                  <p:childTnLst>
                                    <p:set>
                                      <p:cBhvr>
                                        <p:cTn id="104" dur="indefinite"/>
                                        <p:tgtEl>
                                          <p:spTgt spid="88"/>
                                        </p:tgtEl>
                                        <p:attrNameLst>
                                          <p:attrName>style.opacity</p:attrName>
                                        </p:attrNameLst>
                                      </p:cBhvr>
                                      <p:to>
                                        <p:strVal val="0.1"/>
                                      </p:to>
                                    </p:set>
                                    <p:animEffect filter="image" prLst="opacity: 0.1">
                                      <p:cBhvr rctx="IE">
                                        <p:cTn id="105" dur="indefinite"/>
                                        <p:tgtEl>
                                          <p:spTgt spid="88"/>
                                        </p:tgtEl>
                                      </p:cBhvr>
                                    </p:animEffect>
                                  </p:childTnLst>
                                </p:cTn>
                              </p:par>
                              <p:par>
                                <p:cTn id="106" presetID="9" presetClass="emph" presetSubtype="0" nodeType="withEffect">
                                  <p:stCondLst>
                                    <p:cond delay="0"/>
                                  </p:stCondLst>
                                  <p:childTnLst>
                                    <p:set>
                                      <p:cBhvr>
                                        <p:cTn id="107" dur="indefinite"/>
                                        <p:tgtEl>
                                          <p:spTgt spid="89"/>
                                        </p:tgtEl>
                                        <p:attrNameLst>
                                          <p:attrName>style.opacity</p:attrName>
                                        </p:attrNameLst>
                                      </p:cBhvr>
                                      <p:to>
                                        <p:strVal val="0.1"/>
                                      </p:to>
                                    </p:set>
                                    <p:animEffect filter="image" prLst="opacity: 0.1">
                                      <p:cBhvr rctx="IE">
                                        <p:cTn id="108" dur="indefinite"/>
                                        <p:tgtEl>
                                          <p:spTgt spid="89"/>
                                        </p:tgtEl>
                                      </p:cBhvr>
                                    </p:animEffect>
                                  </p:childTnLst>
                                </p:cTn>
                              </p:par>
                              <p:par>
                                <p:cTn id="109" presetID="9" presetClass="emph" presetSubtype="0" grpId="0" nodeType="withEffect">
                                  <p:stCondLst>
                                    <p:cond delay="0"/>
                                  </p:stCondLst>
                                  <p:childTnLst>
                                    <p:set>
                                      <p:cBhvr>
                                        <p:cTn id="110" dur="indefinite"/>
                                        <p:tgtEl>
                                          <p:spTgt spid="90"/>
                                        </p:tgtEl>
                                        <p:attrNameLst>
                                          <p:attrName>style.opacity</p:attrName>
                                        </p:attrNameLst>
                                      </p:cBhvr>
                                      <p:to>
                                        <p:strVal val="0.1"/>
                                      </p:to>
                                    </p:set>
                                    <p:animEffect filter="image" prLst="opacity: 0.1">
                                      <p:cBhvr rctx="IE">
                                        <p:cTn id="111" dur="indefinite"/>
                                        <p:tgtEl>
                                          <p:spTgt spid="90"/>
                                        </p:tgtEl>
                                      </p:cBhvr>
                                    </p:animEffect>
                                  </p:childTnLst>
                                </p:cTn>
                              </p:par>
                              <p:par>
                                <p:cTn id="112" presetID="9" presetClass="emph" presetSubtype="0" nodeType="withEffect">
                                  <p:stCondLst>
                                    <p:cond delay="0"/>
                                  </p:stCondLst>
                                  <p:childTnLst>
                                    <p:set>
                                      <p:cBhvr>
                                        <p:cTn id="113" dur="indefinite"/>
                                        <p:tgtEl>
                                          <p:spTgt spid="91"/>
                                        </p:tgtEl>
                                        <p:attrNameLst>
                                          <p:attrName>style.opacity</p:attrName>
                                        </p:attrNameLst>
                                      </p:cBhvr>
                                      <p:to>
                                        <p:strVal val="0.1"/>
                                      </p:to>
                                    </p:set>
                                    <p:animEffect filter="image" prLst="opacity: 0.1">
                                      <p:cBhvr rctx="IE">
                                        <p:cTn id="114" dur="indefinite"/>
                                        <p:tgtEl>
                                          <p:spTgt spid="91"/>
                                        </p:tgtEl>
                                      </p:cBhvr>
                                    </p:animEffect>
                                  </p:childTnLst>
                                </p:cTn>
                              </p:par>
                              <p:par>
                                <p:cTn id="115" presetID="9" presetClass="emph" presetSubtype="0" grpId="0" nodeType="withEffect">
                                  <p:stCondLst>
                                    <p:cond delay="0"/>
                                  </p:stCondLst>
                                  <p:childTnLst>
                                    <p:set>
                                      <p:cBhvr>
                                        <p:cTn id="116" dur="indefinite"/>
                                        <p:tgtEl>
                                          <p:spTgt spid="95"/>
                                        </p:tgtEl>
                                        <p:attrNameLst>
                                          <p:attrName>style.opacity</p:attrName>
                                        </p:attrNameLst>
                                      </p:cBhvr>
                                      <p:to>
                                        <p:strVal val="0.1"/>
                                      </p:to>
                                    </p:set>
                                    <p:animEffect filter="image" prLst="opacity: 0.1">
                                      <p:cBhvr rctx="IE">
                                        <p:cTn id="117" dur="indefinite"/>
                                        <p:tgtEl>
                                          <p:spTgt spid="95"/>
                                        </p:tgtEl>
                                      </p:cBhvr>
                                    </p:animEffect>
                                  </p:childTnLst>
                                </p:cTn>
                              </p:par>
                              <p:par>
                                <p:cTn id="118" presetID="9" presetClass="emph" presetSubtype="0" nodeType="withEffect">
                                  <p:stCondLst>
                                    <p:cond delay="0"/>
                                  </p:stCondLst>
                                  <p:childTnLst>
                                    <p:set>
                                      <p:cBhvr>
                                        <p:cTn id="119" dur="indefinite"/>
                                        <p:tgtEl>
                                          <p:spTgt spid="96"/>
                                        </p:tgtEl>
                                        <p:attrNameLst>
                                          <p:attrName>style.opacity</p:attrName>
                                        </p:attrNameLst>
                                      </p:cBhvr>
                                      <p:to>
                                        <p:strVal val="0.1"/>
                                      </p:to>
                                    </p:set>
                                    <p:animEffect filter="image" prLst="opacity: 0.1">
                                      <p:cBhvr rctx="IE">
                                        <p:cTn id="120" dur="indefinite"/>
                                        <p:tgtEl>
                                          <p:spTgt spid="96"/>
                                        </p:tgtEl>
                                      </p:cBhvr>
                                    </p:animEffect>
                                  </p:childTnLst>
                                </p:cTn>
                              </p:par>
                              <p:par>
                                <p:cTn id="121" presetID="9" presetClass="emph" presetSubtype="0" grpId="0" nodeType="withEffect">
                                  <p:stCondLst>
                                    <p:cond delay="0"/>
                                  </p:stCondLst>
                                  <p:childTnLst>
                                    <p:set>
                                      <p:cBhvr>
                                        <p:cTn id="122" dur="indefinite"/>
                                        <p:tgtEl>
                                          <p:spTgt spid="97"/>
                                        </p:tgtEl>
                                        <p:attrNameLst>
                                          <p:attrName>style.opacity</p:attrName>
                                        </p:attrNameLst>
                                      </p:cBhvr>
                                      <p:to>
                                        <p:strVal val="0.1"/>
                                      </p:to>
                                    </p:set>
                                    <p:animEffect filter="image" prLst="opacity: 0.1">
                                      <p:cBhvr rctx="IE">
                                        <p:cTn id="123" dur="indefinite"/>
                                        <p:tgtEl>
                                          <p:spTgt spid="97"/>
                                        </p:tgtEl>
                                      </p:cBhvr>
                                    </p:animEffect>
                                  </p:childTnLst>
                                </p:cTn>
                              </p:par>
                              <p:par>
                                <p:cTn id="124" presetID="9" presetClass="emph" presetSubtype="0" nodeType="withEffect">
                                  <p:stCondLst>
                                    <p:cond delay="0"/>
                                  </p:stCondLst>
                                  <p:childTnLst>
                                    <p:set>
                                      <p:cBhvr>
                                        <p:cTn id="125" dur="indefinite"/>
                                        <p:tgtEl>
                                          <p:spTgt spid="98"/>
                                        </p:tgtEl>
                                        <p:attrNameLst>
                                          <p:attrName>style.opacity</p:attrName>
                                        </p:attrNameLst>
                                      </p:cBhvr>
                                      <p:to>
                                        <p:strVal val="0.1"/>
                                      </p:to>
                                    </p:set>
                                    <p:animEffect filter="image" prLst="opacity: 0.1">
                                      <p:cBhvr rctx="IE">
                                        <p:cTn id="126" dur="indefinite"/>
                                        <p:tgtEl>
                                          <p:spTgt spid="98"/>
                                        </p:tgtEl>
                                      </p:cBhvr>
                                    </p:animEffect>
                                  </p:childTnLst>
                                </p:cTn>
                              </p:par>
                              <p:par>
                                <p:cTn id="127" presetID="9" presetClass="emph" presetSubtype="0" grpId="0" nodeType="withEffect">
                                  <p:stCondLst>
                                    <p:cond delay="0"/>
                                  </p:stCondLst>
                                  <p:childTnLst>
                                    <p:set>
                                      <p:cBhvr>
                                        <p:cTn id="128" dur="indefinite"/>
                                        <p:tgtEl>
                                          <p:spTgt spid="129"/>
                                        </p:tgtEl>
                                        <p:attrNameLst>
                                          <p:attrName>style.opacity</p:attrName>
                                        </p:attrNameLst>
                                      </p:cBhvr>
                                      <p:to>
                                        <p:strVal val="0.1"/>
                                      </p:to>
                                    </p:set>
                                    <p:animEffect filter="image" prLst="opacity: 0.1">
                                      <p:cBhvr rctx="IE">
                                        <p:cTn id="129" dur="indefinite"/>
                                        <p:tgtEl>
                                          <p:spTgt spid="129"/>
                                        </p:tgtEl>
                                      </p:cBhvr>
                                    </p:animEffect>
                                  </p:childTnLst>
                                </p:cTn>
                              </p:par>
                              <p:par>
                                <p:cTn id="130" presetID="9" presetClass="emph" presetSubtype="0" grpId="1" nodeType="withEffect">
                                  <p:stCondLst>
                                    <p:cond delay="0"/>
                                  </p:stCondLst>
                                  <p:childTnLst>
                                    <p:set>
                                      <p:cBhvr>
                                        <p:cTn id="131" dur="indefinite"/>
                                        <p:tgtEl>
                                          <p:spTgt spid="130"/>
                                        </p:tgtEl>
                                        <p:attrNameLst>
                                          <p:attrName>style.opacity</p:attrName>
                                        </p:attrNameLst>
                                      </p:cBhvr>
                                      <p:to>
                                        <p:strVal val="0.1"/>
                                      </p:to>
                                    </p:set>
                                    <p:animEffect filter="image" prLst="opacity: 0.1">
                                      <p:cBhvr rctx="IE">
                                        <p:cTn id="132" dur="indefinite"/>
                                        <p:tgtEl>
                                          <p:spTgt spid="130"/>
                                        </p:tgtEl>
                                      </p:cBhvr>
                                    </p:animEffect>
                                  </p:childTnLst>
                                </p:cTn>
                              </p:par>
                              <p:par>
                                <p:cTn id="133" presetID="9" presetClass="emph" presetSubtype="0" nodeType="withEffect">
                                  <p:stCondLst>
                                    <p:cond delay="0"/>
                                  </p:stCondLst>
                                  <p:childTnLst>
                                    <p:set>
                                      <p:cBhvr>
                                        <p:cTn id="134" dur="indefinite"/>
                                        <p:tgtEl>
                                          <p:spTgt spid="131"/>
                                        </p:tgtEl>
                                        <p:attrNameLst>
                                          <p:attrName>style.opacity</p:attrName>
                                        </p:attrNameLst>
                                      </p:cBhvr>
                                      <p:to>
                                        <p:strVal val="0.1"/>
                                      </p:to>
                                    </p:set>
                                    <p:animEffect filter="image" prLst="opacity: 0.1">
                                      <p:cBhvr rctx="IE">
                                        <p:cTn id="135" dur="indefinite"/>
                                        <p:tgtEl>
                                          <p:spTgt spid="131"/>
                                        </p:tgtEl>
                                      </p:cBhvr>
                                    </p:animEffect>
                                  </p:childTnLst>
                                </p:cTn>
                              </p:par>
                              <p:par>
                                <p:cTn id="136" presetID="9" presetClass="emph" presetSubtype="0" grpId="0" nodeType="withEffect">
                                  <p:stCondLst>
                                    <p:cond delay="0"/>
                                  </p:stCondLst>
                                  <p:childTnLst>
                                    <p:set>
                                      <p:cBhvr>
                                        <p:cTn id="137" dur="indefinite"/>
                                        <p:tgtEl>
                                          <p:spTgt spid="132"/>
                                        </p:tgtEl>
                                        <p:attrNameLst>
                                          <p:attrName>style.opacity</p:attrName>
                                        </p:attrNameLst>
                                      </p:cBhvr>
                                      <p:to>
                                        <p:strVal val="0.1"/>
                                      </p:to>
                                    </p:set>
                                    <p:animEffect filter="image" prLst="opacity: 0.1">
                                      <p:cBhvr rctx="IE">
                                        <p:cTn id="138" dur="indefinite"/>
                                        <p:tgtEl>
                                          <p:spTgt spid="132"/>
                                        </p:tgtEl>
                                      </p:cBhvr>
                                    </p:animEffect>
                                  </p:childTnLst>
                                </p:cTn>
                              </p:par>
                              <p:par>
                                <p:cTn id="139" presetID="9" presetClass="emph" presetSubtype="0" nodeType="withEffect">
                                  <p:stCondLst>
                                    <p:cond delay="0"/>
                                  </p:stCondLst>
                                  <p:childTnLst>
                                    <p:set>
                                      <p:cBhvr>
                                        <p:cTn id="140" dur="indefinite"/>
                                        <p:tgtEl>
                                          <p:spTgt spid="133"/>
                                        </p:tgtEl>
                                        <p:attrNameLst>
                                          <p:attrName>style.opacity</p:attrName>
                                        </p:attrNameLst>
                                      </p:cBhvr>
                                      <p:to>
                                        <p:strVal val="0.1"/>
                                      </p:to>
                                    </p:set>
                                    <p:animEffect filter="image" prLst="opacity: 0.1">
                                      <p:cBhvr rctx="IE">
                                        <p:cTn id="141" dur="indefinite"/>
                                        <p:tgtEl>
                                          <p:spTgt spid="133"/>
                                        </p:tgtEl>
                                      </p:cBhvr>
                                    </p:animEffect>
                                  </p:childTnLst>
                                </p:cTn>
                              </p:par>
                              <p:par>
                                <p:cTn id="142" presetID="9" presetClass="emph" presetSubtype="0" grpId="0" nodeType="withEffect">
                                  <p:stCondLst>
                                    <p:cond delay="0"/>
                                  </p:stCondLst>
                                  <p:childTnLst>
                                    <p:set>
                                      <p:cBhvr>
                                        <p:cTn id="143" dur="indefinite"/>
                                        <p:tgtEl>
                                          <p:spTgt spid="134"/>
                                        </p:tgtEl>
                                        <p:attrNameLst>
                                          <p:attrName>style.opacity</p:attrName>
                                        </p:attrNameLst>
                                      </p:cBhvr>
                                      <p:to>
                                        <p:strVal val="0.1"/>
                                      </p:to>
                                    </p:set>
                                    <p:animEffect filter="image" prLst="opacity: 0.1">
                                      <p:cBhvr rctx="IE">
                                        <p:cTn id="144" dur="indefinite"/>
                                        <p:tgtEl>
                                          <p:spTgt spid="134"/>
                                        </p:tgtEl>
                                      </p:cBhvr>
                                    </p:animEffect>
                                  </p:childTnLst>
                                </p:cTn>
                              </p:par>
                              <p:par>
                                <p:cTn id="145" presetID="9" presetClass="emph" presetSubtype="0" grpId="0" nodeType="withEffect">
                                  <p:stCondLst>
                                    <p:cond delay="0"/>
                                  </p:stCondLst>
                                  <p:childTnLst>
                                    <p:set>
                                      <p:cBhvr>
                                        <p:cTn id="146" dur="indefinite"/>
                                        <p:tgtEl>
                                          <p:spTgt spid="142"/>
                                        </p:tgtEl>
                                        <p:attrNameLst>
                                          <p:attrName>style.opacity</p:attrName>
                                        </p:attrNameLst>
                                      </p:cBhvr>
                                      <p:to>
                                        <p:strVal val="0.1"/>
                                      </p:to>
                                    </p:set>
                                    <p:animEffect filter="image" prLst="opacity: 0.1">
                                      <p:cBhvr rctx="IE">
                                        <p:cTn id="147" dur="indefinite"/>
                                        <p:tgtEl>
                                          <p:spTgt spid="142"/>
                                        </p:tgtEl>
                                      </p:cBhvr>
                                    </p:animEffect>
                                  </p:childTnLst>
                                </p:cTn>
                              </p:par>
                              <p:par>
                                <p:cTn id="148" presetID="9" presetClass="emph" presetSubtype="0" grpId="1" nodeType="withEffect">
                                  <p:stCondLst>
                                    <p:cond delay="0"/>
                                  </p:stCondLst>
                                  <p:childTnLst>
                                    <p:set>
                                      <p:cBhvr>
                                        <p:cTn id="149" dur="indefinite"/>
                                        <p:tgtEl>
                                          <p:spTgt spid="143"/>
                                        </p:tgtEl>
                                        <p:attrNameLst>
                                          <p:attrName>style.opacity</p:attrName>
                                        </p:attrNameLst>
                                      </p:cBhvr>
                                      <p:to>
                                        <p:strVal val="0.1"/>
                                      </p:to>
                                    </p:set>
                                    <p:animEffect filter="image" prLst="opacity: 0.1">
                                      <p:cBhvr rctx="IE">
                                        <p:cTn id="150" dur="indefinite"/>
                                        <p:tgtEl>
                                          <p:spTgt spid="143"/>
                                        </p:tgtEl>
                                      </p:cBhvr>
                                    </p:animEffect>
                                  </p:childTnLst>
                                </p:cTn>
                              </p:par>
                              <p:par>
                                <p:cTn id="151" presetID="9" presetClass="emph" presetSubtype="0" nodeType="withEffect">
                                  <p:stCondLst>
                                    <p:cond delay="0"/>
                                  </p:stCondLst>
                                  <p:childTnLst>
                                    <p:set>
                                      <p:cBhvr>
                                        <p:cTn id="152" dur="indefinite"/>
                                        <p:tgtEl>
                                          <p:spTgt spid="144"/>
                                        </p:tgtEl>
                                        <p:attrNameLst>
                                          <p:attrName>style.opacity</p:attrName>
                                        </p:attrNameLst>
                                      </p:cBhvr>
                                      <p:to>
                                        <p:strVal val="0.1"/>
                                      </p:to>
                                    </p:set>
                                    <p:animEffect filter="image" prLst="opacity: 0.1">
                                      <p:cBhvr rctx="IE">
                                        <p:cTn id="153" dur="indefinite"/>
                                        <p:tgtEl>
                                          <p:spTgt spid="144"/>
                                        </p:tgtEl>
                                      </p:cBhvr>
                                    </p:animEffect>
                                  </p:childTnLst>
                                </p:cTn>
                              </p:par>
                              <p:par>
                                <p:cTn id="154" presetID="9" presetClass="emph" presetSubtype="0" grpId="0" nodeType="withEffect">
                                  <p:stCondLst>
                                    <p:cond delay="0"/>
                                  </p:stCondLst>
                                  <p:childTnLst>
                                    <p:set>
                                      <p:cBhvr>
                                        <p:cTn id="155" dur="indefinite"/>
                                        <p:tgtEl>
                                          <p:spTgt spid="145"/>
                                        </p:tgtEl>
                                        <p:attrNameLst>
                                          <p:attrName>style.opacity</p:attrName>
                                        </p:attrNameLst>
                                      </p:cBhvr>
                                      <p:to>
                                        <p:strVal val="0.1"/>
                                      </p:to>
                                    </p:set>
                                    <p:animEffect filter="image" prLst="opacity: 0.1">
                                      <p:cBhvr rctx="IE">
                                        <p:cTn id="156" dur="indefinite"/>
                                        <p:tgtEl>
                                          <p:spTgt spid="145"/>
                                        </p:tgtEl>
                                      </p:cBhvr>
                                    </p:animEffect>
                                  </p:childTnLst>
                                </p:cTn>
                              </p:par>
                              <p:par>
                                <p:cTn id="157" presetID="9" presetClass="emph" presetSubtype="0" nodeType="withEffect">
                                  <p:stCondLst>
                                    <p:cond delay="0"/>
                                  </p:stCondLst>
                                  <p:childTnLst>
                                    <p:set>
                                      <p:cBhvr>
                                        <p:cTn id="158" dur="indefinite"/>
                                        <p:tgtEl>
                                          <p:spTgt spid="146"/>
                                        </p:tgtEl>
                                        <p:attrNameLst>
                                          <p:attrName>style.opacity</p:attrName>
                                        </p:attrNameLst>
                                      </p:cBhvr>
                                      <p:to>
                                        <p:strVal val="0.1"/>
                                      </p:to>
                                    </p:set>
                                    <p:animEffect filter="image" prLst="opacity: 0.1">
                                      <p:cBhvr rctx="IE">
                                        <p:cTn id="159" dur="indefinite"/>
                                        <p:tgtEl>
                                          <p:spTgt spid="146"/>
                                        </p:tgtEl>
                                      </p:cBhvr>
                                    </p:animEffect>
                                  </p:childTnLst>
                                </p:cTn>
                              </p:par>
                              <p:par>
                                <p:cTn id="160" presetID="9" presetClass="emph" presetSubtype="0" grpId="0" nodeType="withEffect">
                                  <p:stCondLst>
                                    <p:cond delay="0"/>
                                  </p:stCondLst>
                                  <p:childTnLst>
                                    <p:set>
                                      <p:cBhvr>
                                        <p:cTn id="161" dur="indefinite"/>
                                        <p:tgtEl>
                                          <p:spTgt spid="147"/>
                                        </p:tgtEl>
                                        <p:attrNameLst>
                                          <p:attrName>style.opacity</p:attrName>
                                        </p:attrNameLst>
                                      </p:cBhvr>
                                      <p:to>
                                        <p:strVal val="0.1"/>
                                      </p:to>
                                    </p:set>
                                    <p:animEffect filter="image" prLst="opacity: 0.1">
                                      <p:cBhvr rctx="IE">
                                        <p:cTn id="162" dur="indefinite"/>
                                        <p:tgtEl>
                                          <p:spTgt spid="147"/>
                                        </p:tgtEl>
                                      </p:cBhvr>
                                    </p:animEffect>
                                  </p:childTnLst>
                                </p:cTn>
                              </p:par>
                              <p:par>
                                <p:cTn id="163" presetID="9" presetClass="emph" presetSubtype="0" nodeType="withEffect">
                                  <p:stCondLst>
                                    <p:cond delay="0"/>
                                  </p:stCondLst>
                                  <p:childTnLst>
                                    <p:set>
                                      <p:cBhvr>
                                        <p:cTn id="164" dur="indefinite"/>
                                        <p:tgtEl>
                                          <p:spTgt spid="165"/>
                                        </p:tgtEl>
                                        <p:attrNameLst>
                                          <p:attrName>style.opacity</p:attrName>
                                        </p:attrNameLst>
                                      </p:cBhvr>
                                      <p:to>
                                        <p:strVal val="0.1"/>
                                      </p:to>
                                    </p:set>
                                    <p:animEffect filter="image" prLst="opacity: 0.1">
                                      <p:cBhvr rctx="IE">
                                        <p:cTn id="165" dur="indefinite"/>
                                        <p:tgtEl>
                                          <p:spTgt spid="165"/>
                                        </p:tgtEl>
                                      </p:cBhvr>
                                    </p:animEffect>
                                  </p:childTnLst>
                                </p:cTn>
                              </p:par>
                              <p:par>
                                <p:cTn id="166" presetID="9" presetClass="emph" presetSubtype="0" nodeType="withEffect">
                                  <p:stCondLst>
                                    <p:cond delay="0"/>
                                  </p:stCondLst>
                                  <p:childTnLst>
                                    <p:set>
                                      <p:cBhvr>
                                        <p:cTn id="167" dur="indefinite"/>
                                        <p:tgtEl>
                                          <p:spTgt spid="170"/>
                                        </p:tgtEl>
                                        <p:attrNameLst>
                                          <p:attrName>style.opacity</p:attrName>
                                        </p:attrNameLst>
                                      </p:cBhvr>
                                      <p:to>
                                        <p:strVal val="0.1"/>
                                      </p:to>
                                    </p:set>
                                    <p:animEffect filter="image" prLst="opacity: 0.1">
                                      <p:cBhvr rctx="IE">
                                        <p:cTn id="168" dur="indefinite"/>
                                        <p:tgtEl>
                                          <p:spTgt spid="170"/>
                                        </p:tgtEl>
                                      </p:cBhvr>
                                    </p:animEffect>
                                  </p:childTnLst>
                                </p:cTn>
                              </p:par>
                              <p:par>
                                <p:cTn id="169" presetID="9" presetClass="emph" presetSubtype="0" grpId="1" nodeType="withEffect">
                                  <p:stCondLst>
                                    <p:cond delay="0"/>
                                  </p:stCondLst>
                                  <p:childTnLst>
                                    <p:set>
                                      <p:cBhvr>
                                        <p:cTn id="170" dur="indefinite"/>
                                        <p:tgtEl>
                                          <p:spTgt spid="55"/>
                                        </p:tgtEl>
                                        <p:attrNameLst>
                                          <p:attrName>style.opacity</p:attrName>
                                        </p:attrNameLst>
                                      </p:cBhvr>
                                      <p:to>
                                        <p:strVal val="0.1"/>
                                      </p:to>
                                    </p:set>
                                    <p:animEffect filter="image" prLst="opacity: 0.1">
                                      <p:cBhvr rctx="IE">
                                        <p:cTn id="171" dur="indefinite"/>
                                        <p:tgtEl>
                                          <p:spTgt spid="55"/>
                                        </p:tgtEl>
                                      </p:cBhvr>
                                    </p:animEffect>
                                  </p:childTnLst>
                                </p:cTn>
                              </p:par>
                              <p:par>
                                <p:cTn id="172" presetID="9" presetClass="emph" presetSubtype="0" nodeType="withEffect">
                                  <p:stCondLst>
                                    <p:cond delay="0"/>
                                  </p:stCondLst>
                                  <p:childTnLst>
                                    <p:set>
                                      <p:cBhvr>
                                        <p:cTn id="173" dur="indefinite"/>
                                        <p:tgtEl>
                                          <p:spTgt spid="56"/>
                                        </p:tgtEl>
                                        <p:attrNameLst>
                                          <p:attrName>style.opacity</p:attrName>
                                        </p:attrNameLst>
                                      </p:cBhvr>
                                      <p:to>
                                        <p:strVal val="0.1"/>
                                      </p:to>
                                    </p:set>
                                    <p:animEffect filter="image" prLst="opacity: 0.1">
                                      <p:cBhvr rctx="IE">
                                        <p:cTn id="174" dur="indefinite"/>
                                        <p:tgtEl>
                                          <p:spTgt spid="56"/>
                                        </p:tgtEl>
                                      </p:cBhvr>
                                    </p:animEffect>
                                  </p:childTnLst>
                                </p:cTn>
                              </p:par>
                              <p:par>
                                <p:cTn id="175" presetID="9" presetClass="emph" presetSubtype="0" grpId="0" nodeType="withEffect">
                                  <p:stCondLst>
                                    <p:cond delay="0"/>
                                  </p:stCondLst>
                                  <p:childTnLst>
                                    <p:set>
                                      <p:cBhvr>
                                        <p:cTn id="176" dur="indefinite"/>
                                        <p:tgtEl>
                                          <p:spTgt spid="59"/>
                                        </p:tgtEl>
                                        <p:attrNameLst>
                                          <p:attrName>style.opacity</p:attrName>
                                        </p:attrNameLst>
                                      </p:cBhvr>
                                      <p:to>
                                        <p:strVal val="0.1"/>
                                      </p:to>
                                    </p:set>
                                    <p:animEffect filter="image" prLst="opacity: 0.1">
                                      <p:cBhvr rctx="IE">
                                        <p:cTn id="177" dur="indefinite"/>
                                        <p:tgtEl>
                                          <p:spTgt spid="59"/>
                                        </p:tgtEl>
                                      </p:cBhvr>
                                    </p:animEffect>
                                  </p:childTnLst>
                                </p:cTn>
                              </p:par>
                              <p:par>
                                <p:cTn id="178" presetID="9" presetClass="emph" presetSubtype="0" grpId="1" nodeType="withEffect">
                                  <p:stCondLst>
                                    <p:cond delay="0"/>
                                  </p:stCondLst>
                                  <p:childTnLst>
                                    <p:set>
                                      <p:cBhvr>
                                        <p:cTn id="179" dur="indefinite"/>
                                        <p:tgtEl>
                                          <p:spTgt spid="60"/>
                                        </p:tgtEl>
                                        <p:attrNameLst>
                                          <p:attrName>style.opacity</p:attrName>
                                        </p:attrNameLst>
                                      </p:cBhvr>
                                      <p:to>
                                        <p:strVal val="0.1"/>
                                      </p:to>
                                    </p:set>
                                    <p:animEffect filter="image" prLst="opacity: 0.1">
                                      <p:cBhvr rctx="IE">
                                        <p:cTn id="180" dur="indefinite"/>
                                        <p:tgtEl>
                                          <p:spTgt spid="60"/>
                                        </p:tgtEl>
                                      </p:cBhvr>
                                    </p:animEffect>
                                  </p:childTnLst>
                                </p:cTn>
                              </p:par>
                              <p:par>
                                <p:cTn id="181" presetID="9" presetClass="emph" presetSubtype="0" nodeType="withEffect">
                                  <p:stCondLst>
                                    <p:cond delay="0"/>
                                  </p:stCondLst>
                                  <p:childTnLst>
                                    <p:set>
                                      <p:cBhvr>
                                        <p:cTn id="182" dur="indefinite"/>
                                        <p:tgtEl>
                                          <p:spTgt spid="81"/>
                                        </p:tgtEl>
                                        <p:attrNameLst>
                                          <p:attrName>style.opacity</p:attrName>
                                        </p:attrNameLst>
                                      </p:cBhvr>
                                      <p:to>
                                        <p:strVal val="0.1"/>
                                      </p:to>
                                    </p:set>
                                    <p:animEffect filter="image" prLst="opacity: 0.1">
                                      <p:cBhvr rctx="IE">
                                        <p:cTn id="183" dur="indefinite"/>
                                        <p:tgtEl>
                                          <p:spTgt spid="81"/>
                                        </p:tgtEl>
                                      </p:cBhvr>
                                    </p:animEffect>
                                  </p:childTnLst>
                                </p:cTn>
                              </p:par>
                              <p:par>
                                <p:cTn id="184" presetID="9" presetClass="emph" presetSubtype="0" nodeType="withEffect">
                                  <p:stCondLst>
                                    <p:cond delay="0"/>
                                  </p:stCondLst>
                                  <p:childTnLst>
                                    <p:set>
                                      <p:cBhvr>
                                        <p:cTn id="185" dur="indefinite"/>
                                        <p:tgtEl>
                                          <p:spTgt spid="103"/>
                                        </p:tgtEl>
                                        <p:attrNameLst>
                                          <p:attrName>style.opacity</p:attrName>
                                        </p:attrNameLst>
                                      </p:cBhvr>
                                      <p:to>
                                        <p:strVal val="0.1"/>
                                      </p:to>
                                    </p:set>
                                    <p:animEffect filter="image" prLst="opacity: 0.1">
                                      <p:cBhvr rctx="IE">
                                        <p:cTn id="186" dur="indefinite"/>
                                        <p:tgtEl>
                                          <p:spTgt spid="103"/>
                                        </p:tgtEl>
                                      </p:cBhvr>
                                    </p:animEffect>
                                  </p:childTnLst>
                                </p:cTn>
                              </p:par>
                              <p:par>
                                <p:cTn id="187" presetID="9" presetClass="emph" presetSubtype="0" grpId="1" nodeType="withEffect">
                                  <p:stCondLst>
                                    <p:cond delay="0"/>
                                  </p:stCondLst>
                                  <p:childTnLst>
                                    <p:set>
                                      <p:cBhvr>
                                        <p:cTn id="188" dur="indefinite"/>
                                        <p:tgtEl>
                                          <p:spTgt spid="104"/>
                                        </p:tgtEl>
                                        <p:attrNameLst>
                                          <p:attrName>style.opacity</p:attrName>
                                        </p:attrNameLst>
                                      </p:cBhvr>
                                      <p:to>
                                        <p:strVal val="0.1"/>
                                      </p:to>
                                    </p:set>
                                    <p:animEffect filter="image" prLst="opacity: 0.1">
                                      <p:cBhvr rctx="IE">
                                        <p:cTn id="189" dur="indefinite"/>
                                        <p:tgtEl>
                                          <p:spTgt spid="104"/>
                                        </p:tgtEl>
                                      </p:cBhvr>
                                    </p:animEffect>
                                  </p:childTnLst>
                                </p:cTn>
                              </p:par>
                              <p:par>
                                <p:cTn id="190" presetID="1" presetClass="entr" presetSubtype="0" fill="hold" nodeType="withEffect">
                                  <p:stCondLst>
                                    <p:cond delay="0"/>
                                  </p:stCondLst>
                                  <p:childTnLst>
                                    <p:set>
                                      <p:cBhvr>
                                        <p:cTn id="191"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nodeType="clickEffect">
                                  <p:stCondLst>
                                    <p:cond delay="0"/>
                                  </p:stCondLst>
                                  <p:childTnLst>
                                    <p:set>
                                      <p:cBhvr>
                                        <p:cTn id="195"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1" grpId="0" animBg="1"/>
      <p:bldP spid="72" grpId="0" animBg="1"/>
      <p:bldP spid="73" grpId="0" animBg="1"/>
      <p:bldP spid="75" grpId="0"/>
      <p:bldP spid="76" grpId="0" animBg="1"/>
      <p:bldP spid="76" grpId="1" animBg="1"/>
      <p:bldP spid="79" grpId="0" animBg="1"/>
      <p:bldP spid="80" grpId="0"/>
      <p:bldP spid="80" grpId="1"/>
      <p:bldP spid="82" grpId="0"/>
      <p:bldP spid="85" grpId="0" animBg="1"/>
      <p:bldP spid="86" grpId="0" animBg="1"/>
      <p:bldP spid="86" grpId="1" animBg="1"/>
      <p:bldP spid="88" grpId="0" animBg="1"/>
      <p:bldP spid="90" grpId="0" animBg="1"/>
      <p:bldP spid="95" grpId="0" animBg="1"/>
      <p:bldP spid="97" grpId="0" animBg="1"/>
      <p:bldP spid="129" grpId="0" animBg="1"/>
      <p:bldP spid="130" grpId="0" animBg="1"/>
      <p:bldP spid="130" grpId="1" animBg="1"/>
      <p:bldP spid="132" grpId="0" animBg="1"/>
      <p:bldP spid="134" grpId="0" animBg="1"/>
      <p:bldP spid="142" grpId="0" animBg="1"/>
      <p:bldP spid="143" grpId="0" animBg="1"/>
      <p:bldP spid="143" grpId="1" animBg="1"/>
      <p:bldP spid="145" grpId="0" animBg="1"/>
      <p:bldP spid="147" grpId="0" animBg="1"/>
      <p:bldP spid="55" grpId="0" animBg="1"/>
      <p:bldP spid="55" grpId="1" animBg="1"/>
      <p:bldP spid="59" grpId="0"/>
      <p:bldP spid="60" grpId="0" animBg="1"/>
      <p:bldP spid="60" grpId="1" animBg="1"/>
      <p:bldP spid="104" grpId="0"/>
      <p:bldP spid="10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27E1547F-EA10-694A-905D-77E06D4EDC9E}"/>
              </a:ext>
            </a:extLst>
          </p:cNvPr>
          <p:cNvSpPr/>
          <p:nvPr/>
        </p:nvSpPr>
        <p:spPr>
          <a:xfrm>
            <a:off x="3249757" y="2162039"/>
            <a:ext cx="2243376" cy="683771"/>
          </a:xfrm>
          <a:prstGeom prst="rect">
            <a:avLst/>
          </a:prstGeom>
          <a:solidFill>
            <a:schemeClr val="accent1">
              <a:lumMod val="40000"/>
              <a:lumOff val="60000"/>
            </a:schemeClr>
          </a:solidFill>
          <a:ln w="6350" cmpd="sng"/>
        </p:spPr>
        <p:style>
          <a:lnRef idx="2">
            <a:schemeClr val="dk1"/>
          </a:lnRef>
          <a:fillRef idx="1">
            <a:schemeClr val="lt1"/>
          </a:fillRef>
          <a:effectRef idx="0">
            <a:schemeClr val="dk1"/>
          </a:effectRef>
          <a:fontRef idx="minor">
            <a:schemeClr val="dk1"/>
          </a:fontRef>
        </p:style>
        <p:txBody>
          <a:bodyPr lIns="18288" tIns="0" rIns="0" bIns="0" rtlCol="0" anchor="t"/>
          <a:lstStyle/>
          <a:p>
            <a:r>
              <a:rPr lang="en-US" sz="1600" dirty="0">
                <a:latin typeface="Calibri" panose="020F0502020204030204" pitchFamily="34" charset="0"/>
                <a:cs typeface="Calibri" panose="020F0502020204030204" pitchFamily="34" charset="0"/>
              </a:rPr>
              <a:t> </a:t>
            </a:r>
            <a:endParaRPr lang="en-US" sz="1600" baseline="-2500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idx="12"/>
          </p:nvPr>
        </p:nvSpPr>
        <p:spPr>
          <a:xfrm>
            <a:off x="8556791" y="4749850"/>
            <a:ext cx="548699" cy="393524"/>
          </a:xfrm>
        </p:spPr>
        <p:txBody>
          <a:bodyPr/>
          <a:lstStyle/>
          <a:p>
            <a:pPr>
              <a:spcBef>
                <a:spcPts val="0"/>
              </a:spcBef>
              <a:buNone/>
            </a:pPr>
            <a:fld id="{00000000-1234-1234-1234-123412341234}" type="slidenum">
              <a:rPr lang="en" smtClean="0">
                <a:latin typeface="Calibri" charset="0"/>
                <a:ea typeface="Calibri" charset="0"/>
                <a:cs typeface="Calibri" charset="0"/>
              </a:rPr>
              <a:t>4</a:t>
            </a:fld>
            <a:endParaRPr lang="en">
              <a:latin typeface="Calibri" charset="0"/>
              <a:ea typeface="Calibri" charset="0"/>
              <a:cs typeface="Calibri" charset="0"/>
            </a:endParaRPr>
          </a:p>
        </p:txBody>
      </p:sp>
      <p:sp>
        <p:nvSpPr>
          <p:cNvPr id="4" name="Title 3">
            <a:extLst>
              <a:ext uri="{FF2B5EF4-FFF2-40B4-BE49-F238E27FC236}">
                <a16:creationId xmlns:a16="http://schemas.microsoft.com/office/drawing/2014/main" id="{1A23B207-97FC-E94F-9ED3-67A6563F0C9B}"/>
              </a:ext>
            </a:extLst>
          </p:cNvPr>
          <p:cNvSpPr>
            <a:spLocks noGrp="1"/>
          </p:cNvSpPr>
          <p:nvPr>
            <p:ph type="title"/>
          </p:nvPr>
        </p:nvSpPr>
        <p:spPr>
          <a:xfrm>
            <a:off x="457200" y="205978"/>
            <a:ext cx="8389806" cy="857250"/>
          </a:xfrm>
        </p:spPr>
        <p:txBody>
          <a:bodyPr/>
          <a:lstStyle/>
          <a:p>
            <a:r>
              <a:rPr lang="en-US" sz="3200" dirty="0">
                <a:latin typeface="Calibri" panose="020F0502020204030204" pitchFamily="34" charset="0"/>
                <a:cs typeface="Calibri" panose="020F0502020204030204" pitchFamily="34" charset="0"/>
              </a:rPr>
              <a:t>Reasons for 2 RTTs</a:t>
            </a:r>
          </a:p>
        </p:txBody>
      </p:sp>
      <p:cxnSp>
        <p:nvCxnSpPr>
          <p:cNvPr id="77" name="Straight Arrow Connector 76">
            <a:extLst>
              <a:ext uri="{FF2B5EF4-FFF2-40B4-BE49-F238E27FC236}">
                <a16:creationId xmlns:a16="http://schemas.microsoft.com/office/drawing/2014/main" id="{44450F82-3976-014C-B215-924643D2885C}"/>
              </a:ext>
            </a:extLst>
          </p:cNvPr>
          <p:cNvCxnSpPr>
            <a:cxnSpLocks/>
          </p:cNvCxnSpPr>
          <p:nvPr/>
        </p:nvCxnSpPr>
        <p:spPr>
          <a:xfrm>
            <a:off x="2219213" y="1883467"/>
            <a:ext cx="1012489" cy="457087"/>
          </a:xfrm>
          <a:prstGeom prst="straightConnector1">
            <a:avLst/>
          </a:prstGeom>
          <a:ln w="12700" cap="rnd">
            <a:tailEnd type="triangle"/>
          </a:ln>
          <a:effectLst/>
        </p:spPr>
        <p:style>
          <a:lnRef idx="2">
            <a:schemeClr val="dk1"/>
          </a:lnRef>
          <a:fillRef idx="0">
            <a:schemeClr val="dk1"/>
          </a:fillRef>
          <a:effectRef idx="1">
            <a:schemeClr val="dk1"/>
          </a:effectRef>
          <a:fontRef idx="minor">
            <a:schemeClr val="tx1"/>
          </a:fontRef>
        </p:style>
      </p:cxnSp>
      <p:sp>
        <p:nvSpPr>
          <p:cNvPr id="106" name="Rounded Rectangle 183">
            <a:extLst>
              <a:ext uri="{FF2B5EF4-FFF2-40B4-BE49-F238E27FC236}">
                <a16:creationId xmlns:a16="http://schemas.microsoft.com/office/drawing/2014/main" id="{283E80C5-CC57-6A47-AD21-38C2BD10907C}"/>
              </a:ext>
            </a:extLst>
          </p:cNvPr>
          <p:cNvSpPr/>
          <p:nvPr/>
        </p:nvSpPr>
        <p:spPr>
          <a:xfrm>
            <a:off x="6031205" y="1670237"/>
            <a:ext cx="2251409" cy="552943"/>
          </a:xfrm>
          <a:prstGeom prst="roundRect">
            <a:avLst>
              <a:gd name="adj" fmla="val 5398"/>
            </a:avLst>
          </a:prstGeom>
          <a:solidFill>
            <a:schemeClr val="accent3">
              <a:lumMod val="40000"/>
              <a:lumOff val="6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Calibri" panose="020F0502020204030204" pitchFamily="34" charset="0"/>
              <a:cs typeface="Calibri" panose="020F0502020204030204" pitchFamily="34" charset="0"/>
            </a:endParaRPr>
          </a:p>
        </p:txBody>
      </p:sp>
      <p:sp>
        <p:nvSpPr>
          <p:cNvPr id="110" name="TextBox 109">
            <a:extLst>
              <a:ext uri="{FF2B5EF4-FFF2-40B4-BE49-F238E27FC236}">
                <a16:creationId xmlns:a16="http://schemas.microsoft.com/office/drawing/2014/main" id="{14126405-6F72-F54E-A465-769E2FC6F11F}"/>
              </a:ext>
            </a:extLst>
          </p:cNvPr>
          <p:cNvSpPr txBox="1"/>
          <p:nvPr/>
        </p:nvSpPr>
        <p:spPr>
          <a:xfrm>
            <a:off x="3874763" y="2899599"/>
            <a:ext cx="1012489" cy="307777"/>
          </a:xfrm>
          <a:prstGeom prst="rect">
            <a:avLst/>
          </a:prstGeom>
          <a:noFill/>
        </p:spPr>
        <p:txBody>
          <a:bodyPr wrap="square" lIns="0" tIns="0" rIns="0" bIns="0" rtlCol="0">
            <a:spAutoFit/>
          </a:bodyPr>
          <a:lstStyle/>
          <a:p>
            <a:pPr algn="ctr"/>
            <a:r>
              <a:rPr lang="en-US" sz="2000" b="1" dirty="0">
                <a:latin typeface="Calibri" panose="020F0502020204030204" pitchFamily="34" charset="0"/>
                <a:cs typeface="Calibri" panose="020F0502020204030204" pitchFamily="34" charset="0"/>
              </a:rPr>
              <a:t>Master</a:t>
            </a:r>
          </a:p>
        </p:txBody>
      </p:sp>
      <p:graphicFrame>
        <p:nvGraphicFramePr>
          <p:cNvPr id="111" name="Content Placeholder 21">
            <a:extLst>
              <a:ext uri="{FF2B5EF4-FFF2-40B4-BE49-F238E27FC236}">
                <a16:creationId xmlns:a16="http://schemas.microsoft.com/office/drawing/2014/main" id="{AFAA8DB7-0A8F-D848-AB71-B5EDD166BCC0}"/>
              </a:ext>
            </a:extLst>
          </p:cNvPr>
          <p:cNvGraphicFramePr>
            <a:graphicFrameLocks/>
          </p:cNvGraphicFramePr>
          <p:nvPr>
            <p:extLst>
              <p:ext uri="{D42A27DB-BD31-4B8C-83A1-F6EECF244321}">
                <p14:modId xmlns:p14="http://schemas.microsoft.com/office/powerpoint/2010/main" val="1040504421"/>
              </p:ext>
            </p:extLst>
          </p:nvPr>
        </p:nvGraphicFramePr>
        <p:xfrm>
          <a:off x="3380847" y="2421188"/>
          <a:ext cx="1906419" cy="304800"/>
        </p:xfrm>
        <a:graphic>
          <a:graphicData uri="http://schemas.openxmlformats.org/drawingml/2006/table">
            <a:tbl>
              <a:tblPr firstRow="1" bandRow="1">
                <a:solidFill>
                  <a:srgbClr val="DDF2D9"/>
                </a:solidFill>
                <a:tableStyleId>{5940675A-B579-460E-94D1-54222C63F5DA}</a:tableStyleId>
              </a:tblPr>
              <a:tblGrid>
                <a:gridCol w="635473">
                  <a:extLst>
                    <a:ext uri="{9D8B030D-6E8A-4147-A177-3AD203B41FA5}">
                      <a16:colId xmlns:a16="http://schemas.microsoft.com/office/drawing/2014/main" val="20000"/>
                    </a:ext>
                  </a:extLst>
                </a:gridCol>
                <a:gridCol w="635473">
                  <a:extLst>
                    <a:ext uri="{9D8B030D-6E8A-4147-A177-3AD203B41FA5}">
                      <a16:colId xmlns:a16="http://schemas.microsoft.com/office/drawing/2014/main" val="20001"/>
                    </a:ext>
                  </a:extLst>
                </a:gridCol>
                <a:gridCol w="635473">
                  <a:extLst>
                    <a:ext uri="{9D8B030D-6E8A-4147-A177-3AD203B41FA5}">
                      <a16:colId xmlns:a16="http://schemas.microsoft.com/office/drawing/2014/main" val="20002"/>
                    </a:ext>
                  </a:extLst>
                </a:gridCol>
              </a:tblGrid>
              <a:tr h="301976">
                <a:tc>
                  <a:txBody>
                    <a:bodyPr/>
                    <a:lstStyle/>
                    <a:p>
                      <a:r>
                        <a:rPr lang="en-US" sz="1400" dirty="0">
                          <a:latin typeface="Calibri" panose="020F0502020204030204" pitchFamily="34" charset="0"/>
                          <a:cs typeface="Calibri" panose="020F0502020204030204" pitchFamily="34" charset="0"/>
                        </a:rPr>
                        <a:t>X ← 3</a:t>
                      </a:r>
                    </a:p>
                  </a:txBody>
                  <a:tcPr>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X ← 1</a:t>
                      </a:r>
                    </a:p>
                  </a:txBody>
                  <a:tcPr>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X ← 2</a:t>
                      </a:r>
                    </a:p>
                  </a:txBody>
                  <a:tcPr>
                    <a:solidFill>
                      <a:schemeClr val="accent3"/>
                    </a:solidFill>
                  </a:tcPr>
                </a:tc>
                <a:extLst>
                  <a:ext uri="{0D108BD9-81ED-4DB2-BD59-A6C34878D82A}">
                    <a16:rowId xmlns:a16="http://schemas.microsoft.com/office/drawing/2014/main" val="10000"/>
                  </a:ext>
                </a:extLst>
              </a:tr>
            </a:tbl>
          </a:graphicData>
        </a:graphic>
      </p:graphicFrame>
      <p:cxnSp>
        <p:nvCxnSpPr>
          <p:cNvPr id="112" name="Straight Arrow Connector 111">
            <a:extLst>
              <a:ext uri="{FF2B5EF4-FFF2-40B4-BE49-F238E27FC236}">
                <a16:creationId xmlns:a16="http://schemas.microsoft.com/office/drawing/2014/main" id="{2CA6F9E9-70E1-3B4E-BBF8-033E726D0137}"/>
              </a:ext>
            </a:extLst>
          </p:cNvPr>
          <p:cNvCxnSpPr>
            <a:cxnSpLocks/>
          </p:cNvCxnSpPr>
          <p:nvPr/>
        </p:nvCxnSpPr>
        <p:spPr>
          <a:xfrm>
            <a:off x="2219213" y="2503925"/>
            <a:ext cx="1012489" cy="0"/>
          </a:xfrm>
          <a:prstGeom prst="straightConnector1">
            <a:avLst/>
          </a:prstGeom>
          <a:ln w="12700" cap="rnd">
            <a:tailEnd type="triangle"/>
          </a:ln>
          <a:effectLst/>
        </p:spPr>
        <p:style>
          <a:lnRef idx="2">
            <a:schemeClr val="dk1"/>
          </a:lnRef>
          <a:fillRef idx="0">
            <a:schemeClr val="dk1"/>
          </a:fillRef>
          <a:effectRef idx="1">
            <a:schemeClr val="dk1"/>
          </a:effectRef>
          <a:fontRef idx="minor">
            <a:schemeClr val="tx1"/>
          </a:fontRef>
        </p:style>
      </p:cxnSp>
      <p:cxnSp>
        <p:nvCxnSpPr>
          <p:cNvPr id="113" name="Straight Arrow Connector 112">
            <a:extLst>
              <a:ext uri="{FF2B5EF4-FFF2-40B4-BE49-F238E27FC236}">
                <a16:creationId xmlns:a16="http://schemas.microsoft.com/office/drawing/2014/main" id="{5351613B-05C3-A14A-B8D6-2BC1325880BF}"/>
              </a:ext>
            </a:extLst>
          </p:cNvPr>
          <p:cNvCxnSpPr>
            <a:cxnSpLocks/>
          </p:cNvCxnSpPr>
          <p:nvPr/>
        </p:nvCxnSpPr>
        <p:spPr>
          <a:xfrm flipV="1">
            <a:off x="2219213" y="2667298"/>
            <a:ext cx="1012489" cy="437578"/>
          </a:xfrm>
          <a:prstGeom prst="straightConnector1">
            <a:avLst/>
          </a:prstGeom>
          <a:ln w="12700" cap="rnd">
            <a:tailEnd type="triangle"/>
          </a:ln>
          <a:effectLst/>
        </p:spPr>
        <p:style>
          <a:lnRef idx="2">
            <a:schemeClr val="dk1"/>
          </a:lnRef>
          <a:fillRef idx="0">
            <a:schemeClr val="dk1"/>
          </a:fillRef>
          <a:effectRef idx="1">
            <a:schemeClr val="dk1"/>
          </a:effectRef>
          <a:fontRef idx="minor">
            <a:schemeClr val="tx1"/>
          </a:fontRef>
        </p:style>
      </p:cxnSp>
      <p:sp>
        <p:nvSpPr>
          <p:cNvPr id="114" name="TextBox 113">
            <a:extLst>
              <a:ext uri="{FF2B5EF4-FFF2-40B4-BE49-F238E27FC236}">
                <a16:creationId xmlns:a16="http://schemas.microsoft.com/office/drawing/2014/main" id="{409375B1-3C8B-FA42-B669-7F49F19745A9}"/>
              </a:ext>
            </a:extLst>
          </p:cNvPr>
          <p:cNvSpPr txBox="1"/>
          <p:nvPr/>
        </p:nvSpPr>
        <p:spPr>
          <a:xfrm rot="1766892">
            <a:off x="2335964" y="1756172"/>
            <a:ext cx="761901" cy="369332"/>
          </a:xfrm>
          <a:prstGeom prst="rect">
            <a:avLst/>
          </a:prstGeom>
          <a:noFill/>
        </p:spPr>
        <p:txBody>
          <a:bodyPr wrap="square" rtlCol="0">
            <a:spAutoFit/>
          </a:bodyPr>
          <a:lstStyle/>
          <a:p>
            <a:pPr algn="ctr"/>
            <a:r>
              <a:rPr lang="en-US" sz="1800" dirty="0">
                <a:latin typeface="Calibri" panose="020F0502020204030204" pitchFamily="34" charset="0"/>
                <a:cs typeface="Calibri" panose="020F0502020204030204" pitchFamily="34" charset="0"/>
              </a:rPr>
              <a:t>X ← 1</a:t>
            </a:r>
          </a:p>
        </p:txBody>
      </p:sp>
      <p:sp>
        <p:nvSpPr>
          <p:cNvPr id="115" name="TextBox 114">
            <a:extLst>
              <a:ext uri="{FF2B5EF4-FFF2-40B4-BE49-F238E27FC236}">
                <a16:creationId xmlns:a16="http://schemas.microsoft.com/office/drawing/2014/main" id="{0A02E082-C9C3-FF48-8E77-91A773F92FE0}"/>
              </a:ext>
            </a:extLst>
          </p:cNvPr>
          <p:cNvSpPr txBox="1"/>
          <p:nvPr/>
        </p:nvSpPr>
        <p:spPr>
          <a:xfrm rot="20271330">
            <a:off x="2246260" y="2594623"/>
            <a:ext cx="863042" cy="369332"/>
          </a:xfrm>
          <a:prstGeom prst="rect">
            <a:avLst/>
          </a:prstGeom>
          <a:noFill/>
        </p:spPr>
        <p:txBody>
          <a:bodyPr wrap="square" rtlCol="0">
            <a:spAutoFit/>
          </a:bodyPr>
          <a:lstStyle/>
          <a:p>
            <a:pPr algn="ctr"/>
            <a:r>
              <a:rPr lang="en-US" sz="1800" dirty="0">
                <a:latin typeface="Calibri" panose="020F0502020204030204" pitchFamily="34" charset="0"/>
                <a:cs typeface="Calibri" panose="020F0502020204030204" pitchFamily="34" charset="0"/>
              </a:rPr>
              <a:t>X ← 3</a:t>
            </a:r>
          </a:p>
        </p:txBody>
      </p:sp>
      <p:sp>
        <p:nvSpPr>
          <p:cNvPr id="116" name="TextBox 115">
            <a:extLst>
              <a:ext uri="{FF2B5EF4-FFF2-40B4-BE49-F238E27FC236}">
                <a16:creationId xmlns:a16="http://schemas.microsoft.com/office/drawing/2014/main" id="{C542F029-9632-DE47-A9A9-AFAA999C5DBF}"/>
              </a:ext>
            </a:extLst>
          </p:cNvPr>
          <p:cNvSpPr txBox="1"/>
          <p:nvPr/>
        </p:nvSpPr>
        <p:spPr>
          <a:xfrm>
            <a:off x="2238723" y="2196767"/>
            <a:ext cx="791242" cy="369332"/>
          </a:xfrm>
          <a:prstGeom prst="rect">
            <a:avLst/>
          </a:prstGeom>
          <a:noFill/>
        </p:spPr>
        <p:txBody>
          <a:bodyPr wrap="square" rtlCol="0">
            <a:spAutoFit/>
          </a:bodyPr>
          <a:lstStyle/>
          <a:p>
            <a:pPr algn="ctr"/>
            <a:r>
              <a:rPr lang="en-US" sz="1800" dirty="0">
                <a:latin typeface="Calibri" panose="020F0502020204030204" pitchFamily="34" charset="0"/>
                <a:cs typeface="Calibri" panose="020F0502020204030204" pitchFamily="34" charset="0"/>
              </a:rPr>
              <a:t>X ← 2</a:t>
            </a:r>
          </a:p>
        </p:txBody>
      </p:sp>
      <p:sp>
        <p:nvSpPr>
          <p:cNvPr id="117" name="Rounded Rectangle 183">
            <a:extLst>
              <a:ext uri="{FF2B5EF4-FFF2-40B4-BE49-F238E27FC236}">
                <a16:creationId xmlns:a16="http://schemas.microsoft.com/office/drawing/2014/main" id="{00A93FB2-FD70-524B-B168-C31DCE7A0B50}"/>
              </a:ext>
            </a:extLst>
          </p:cNvPr>
          <p:cNvSpPr/>
          <p:nvPr/>
        </p:nvSpPr>
        <p:spPr>
          <a:xfrm>
            <a:off x="6031205" y="2336626"/>
            <a:ext cx="2251409" cy="507271"/>
          </a:xfrm>
          <a:prstGeom prst="roundRect">
            <a:avLst>
              <a:gd name="adj" fmla="val 5398"/>
            </a:avLst>
          </a:prstGeom>
          <a:solidFill>
            <a:schemeClr val="accent3">
              <a:lumMod val="40000"/>
              <a:lumOff val="6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Calibri" panose="020F0502020204030204" pitchFamily="34" charset="0"/>
              <a:cs typeface="Calibri" panose="020F0502020204030204" pitchFamily="34" charset="0"/>
            </a:endParaRPr>
          </a:p>
        </p:txBody>
      </p:sp>
      <p:sp>
        <p:nvSpPr>
          <p:cNvPr id="118" name="Rounded Rectangle 183">
            <a:extLst>
              <a:ext uri="{FF2B5EF4-FFF2-40B4-BE49-F238E27FC236}">
                <a16:creationId xmlns:a16="http://schemas.microsoft.com/office/drawing/2014/main" id="{6025FDA0-BF8C-8A44-AC5B-5C53450CD457}"/>
              </a:ext>
            </a:extLst>
          </p:cNvPr>
          <p:cNvSpPr/>
          <p:nvPr/>
        </p:nvSpPr>
        <p:spPr>
          <a:xfrm>
            <a:off x="6031205" y="2949098"/>
            <a:ext cx="2251409" cy="551660"/>
          </a:xfrm>
          <a:prstGeom prst="roundRect">
            <a:avLst>
              <a:gd name="adj" fmla="val 5398"/>
            </a:avLst>
          </a:prstGeom>
          <a:solidFill>
            <a:schemeClr val="accent3">
              <a:lumMod val="40000"/>
              <a:lumOff val="6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Calibri" panose="020F0502020204030204" pitchFamily="34" charset="0"/>
              <a:cs typeface="Calibri" panose="020F0502020204030204" pitchFamily="34" charset="0"/>
            </a:endParaRPr>
          </a:p>
        </p:txBody>
      </p:sp>
      <p:sp>
        <p:nvSpPr>
          <p:cNvPr id="119" name="TextBox 118">
            <a:extLst>
              <a:ext uri="{FF2B5EF4-FFF2-40B4-BE49-F238E27FC236}">
                <a16:creationId xmlns:a16="http://schemas.microsoft.com/office/drawing/2014/main" id="{3003A86B-AF1C-A840-981F-2CF9FFE44871}"/>
              </a:ext>
            </a:extLst>
          </p:cNvPr>
          <p:cNvSpPr txBox="1"/>
          <p:nvPr/>
        </p:nvSpPr>
        <p:spPr>
          <a:xfrm>
            <a:off x="6406845" y="3525588"/>
            <a:ext cx="1537427" cy="307777"/>
          </a:xfrm>
          <a:prstGeom prst="rect">
            <a:avLst/>
          </a:prstGeom>
          <a:noFill/>
        </p:spPr>
        <p:txBody>
          <a:bodyPr wrap="square" lIns="0" tIns="0" rIns="0" bIns="0" rtlCol="0">
            <a:spAutoFit/>
          </a:bodyPr>
          <a:lstStyle/>
          <a:p>
            <a:pPr algn="ctr"/>
            <a:r>
              <a:rPr lang="en-US" sz="2000" b="1" dirty="0">
                <a:latin typeface="Calibri" panose="020F0502020204030204" pitchFamily="34" charset="0"/>
                <a:cs typeface="Calibri" panose="020F0502020204030204" pitchFamily="34" charset="0"/>
              </a:rPr>
              <a:t>Backups</a:t>
            </a:r>
          </a:p>
        </p:txBody>
      </p:sp>
      <p:cxnSp>
        <p:nvCxnSpPr>
          <p:cNvPr id="120" name="Straight Arrow Connector 119">
            <a:extLst>
              <a:ext uri="{FF2B5EF4-FFF2-40B4-BE49-F238E27FC236}">
                <a16:creationId xmlns:a16="http://schemas.microsoft.com/office/drawing/2014/main" id="{6FB7EB01-9E2B-2C41-BD8E-CEF6D45A6CA7}"/>
              </a:ext>
            </a:extLst>
          </p:cNvPr>
          <p:cNvCxnSpPr>
            <a:cxnSpLocks/>
          </p:cNvCxnSpPr>
          <p:nvPr/>
        </p:nvCxnSpPr>
        <p:spPr>
          <a:xfrm>
            <a:off x="5531509" y="2629231"/>
            <a:ext cx="451298" cy="551660"/>
          </a:xfrm>
          <a:prstGeom prst="straightConnector1">
            <a:avLst/>
          </a:prstGeom>
          <a:ln w="12700" cap="rnd">
            <a:tailEnd type="triangle"/>
          </a:ln>
          <a:effectLst/>
        </p:spPr>
        <p:style>
          <a:lnRef idx="2">
            <a:schemeClr val="dk1"/>
          </a:lnRef>
          <a:fillRef idx="0">
            <a:schemeClr val="dk1"/>
          </a:fillRef>
          <a:effectRef idx="1">
            <a:schemeClr val="dk1"/>
          </a:effectRef>
          <a:fontRef idx="minor">
            <a:schemeClr val="tx1"/>
          </a:fontRef>
        </p:style>
      </p:cxnSp>
      <p:cxnSp>
        <p:nvCxnSpPr>
          <p:cNvPr id="121" name="Straight Arrow Connector 120">
            <a:extLst>
              <a:ext uri="{FF2B5EF4-FFF2-40B4-BE49-F238E27FC236}">
                <a16:creationId xmlns:a16="http://schemas.microsoft.com/office/drawing/2014/main" id="{5D6AAC14-C1B1-7D48-92E6-E13337ADEF6A}"/>
              </a:ext>
            </a:extLst>
          </p:cNvPr>
          <p:cNvCxnSpPr>
            <a:cxnSpLocks/>
          </p:cNvCxnSpPr>
          <p:nvPr/>
        </p:nvCxnSpPr>
        <p:spPr>
          <a:xfrm>
            <a:off x="5522659" y="2553371"/>
            <a:ext cx="460148" cy="0"/>
          </a:xfrm>
          <a:prstGeom prst="straightConnector1">
            <a:avLst/>
          </a:prstGeom>
          <a:ln w="12700" cap="rnd">
            <a:tailEnd type="triangle"/>
          </a:ln>
          <a:effectLst/>
        </p:spPr>
        <p:style>
          <a:lnRef idx="2">
            <a:schemeClr val="dk1"/>
          </a:lnRef>
          <a:fillRef idx="0">
            <a:schemeClr val="dk1"/>
          </a:fillRef>
          <a:effectRef idx="1">
            <a:schemeClr val="dk1"/>
          </a:effectRef>
          <a:fontRef idx="minor">
            <a:schemeClr val="tx1"/>
          </a:fontRef>
        </p:style>
      </p:cxnSp>
      <p:cxnSp>
        <p:nvCxnSpPr>
          <p:cNvPr id="122" name="Straight Arrow Connector 121">
            <a:extLst>
              <a:ext uri="{FF2B5EF4-FFF2-40B4-BE49-F238E27FC236}">
                <a16:creationId xmlns:a16="http://schemas.microsoft.com/office/drawing/2014/main" id="{1BEDCD73-FE24-B047-932C-B980EC61784D}"/>
              </a:ext>
            </a:extLst>
          </p:cNvPr>
          <p:cNvCxnSpPr>
            <a:cxnSpLocks/>
          </p:cNvCxnSpPr>
          <p:nvPr/>
        </p:nvCxnSpPr>
        <p:spPr>
          <a:xfrm flipV="1">
            <a:off x="5522658" y="1883468"/>
            <a:ext cx="383513" cy="594044"/>
          </a:xfrm>
          <a:prstGeom prst="straightConnector1">
            <a:avLst/>
          </a:prstGeom>
          <a:ln w="12700" cap="rnd">
            <a:tailEnd type="triangle"/>
          </a:ln>
          <a:effectLst/>
        </p:spPr>
        <p:style>
          <a:lnRef idx="2">
            <a:schemeClr val="dk1"/>
          </a:lnRef>
          <a:fillRef idx="0">
            <a:schemeClr val="dk1"/>
          </a:fillRef>
          <a:effectRef idx="1">
            <a:schemeClr val="dk1"/>
          </a:effectRef>
          <a:fontRef idx="minor">
            <a:schemeClr val="tx1"/>
          </a:fontRef>
        </p:style>
      </p:cxnSp>
      <p:graphicFrame>
        <p:nvGraphicFramePr>
          <p:cNvPr id="123" name="Content Placeholder 21">
            <a:extLst>
              <a:ext uri="{FF2B5EF4-FFF2-40B4-BE49-F238E27FC236}">
                <a16:creationId xmlns:a16="http://schemas.microsoft.com/office/drawing/2014/main" id="{CECC64BD-72A7-CF45-BCD3-733CAF5BEBB0}"/>
              </a:ext>
            </a:extLst>
          </p:cNvPr>
          <p:cNvGraphicFramePr>
            <a:graphicFrameLocks/>
          </p:cNvGraphicFramePr>
          <p:nvPr>
            <p:extLst>
              <p:ext uri="{D42A27DB-BD31-4B8C-83A1-F6EECF244321}">
                <p14:modId xmlns:p14="http://schemas.microsoft.com/office/powerpoint/2010/main" val="2676846897"/>
              </p:ext>
            </p:extLst>
          </p:nvPr>
        </p:nvGraphicFramePr>
        <p:xfrm>
          <a:off x="6190907" y="1821796"/>
          <a:ext cx="1906419" cy="304800"/>
        </p:xfrm>
        <a:graphic>
          <a:graphicData uri="http://schemas.openxmlformats.org/drawingml/2006/table">
            <a:tbl>
              <a:tblPr firstRow="1" bandRow="1">
                <a:solidFill>
                  <a:srgbClr val="DDF2D9"/>
                </a:solidFill>
                <a:tableStyleId>{5940675A-B579-460E-94D1-54222C63F5DA}</a:tableStyleId>
              </a:tblPr>
              <a:tblGrid>
                <a:gridCol w="635473">
                  <a:extLst>
                    <a:ext uri="{9D8B030D-6E8A-4147-A177-3AD203B41FA5}">
                      <a16:colId xmlns:a16="http://schemas.microsoft.com/office/drawing/2014/main" val="20000"/>
                    </a:ext>
                  </a:extLst>
                </a:gridCol>
                <a:gridCol w="635473">
                  <a:extLst>
                    <a:ext uri="{9D8B030D-6E8A-4147-A177-3AD203B41FA5}">
                      <a16:colId xmlns:a16="http://schemas.microsoft.com/office/drawing/2014/main" val="20001"/>
                    </a:ext>
                  </a:extLst>
                </a:gridCol>
                <a:gridCol w="635473">
                  <a:extLst>
                    <a:ext uri="{9D8B030D-6E8A-4147-A177-3AD203B41FA5}">
                      <a16:colId xmlns:a16="http://schemas.microsoft.com/office/drawing/2014/main" val="20002"/>
                    </a:ext>
                  </a:extLst>
                </a:gridCol>
              </a:tblGrid>
              <a:tr h="301976">
                <a:tc>
                  <a:txBody>
                    <a:bodyPr/>
                    <a:lstStyle/>
                    <a:p>
                      <a:r>
                        <a:rPr lang="en-US" sz="1400" dirty="0">
                          <a:latin typeface="Calibri" panose="020F0502020204030204" pitchFamily="34" charset="0"/>
                          <a:cs typeface="Calibri" panose="020F0502020204030204" pitchFamily="34" charset="0"/>
                        </a:rPr>
                        <a:t>X ← 3</a:t>
                      </a:r>
                    </a:p>
                  </a:txBody>
                  <a:tcPr>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X ← 1</a:t>
                      </a:r>
                    </a:p>
                  </a:txBody>
                  <a:tcPr>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X ← 2</a:t>
                      </a:r>
                    </a:p>
                  </a:txBody>
                  <a:tcPr>
                    <a:solidFill>
                      <a:schemeClr val="accent3"/>
                    </a:solidFill>
                  </a:tcPr>
                </a:tc>
                <a:extLst>
                  <a:ext uri="{0D108BD9-81ED-4DB2-BD59-A6C34878D82A}">
                    <a16:rowId xmlns:a16="http://schemas.microsoft.com/office/drawing/2014/main" val="10000"/>
                  </a:ext>
                </a:extLst>
              </a:tr>
            </a:tbl>
          </a:graphicData>
        </a:graphic>
      </p:graphicFrame>
      <p:graphicFrame>
        <p:nvGraphicFramePr>
          <p:cNvPr id="124" name="Content Placeholder 21">
            <a:extLst>
              <a:ext uri="{FF2B5EF4-FFF2-40B4-BE49-F238E27FC236}">
                <a16:creationId xmlns:a16="http://schemas.microsoft.com/office/drawing/2014/main" id="{287D5958-D2E0-304E-AA53-7B7EB712C96E}"/>
              </a:ext>
            </a:extLst>
          </p:cNvPr>
          <p:cNvGraphicFramePr>
            <a:graphicFrameLocks/>
          </p:cNvGraphicFramePr>
          <p:nvPr>
            <p:extLst>
              <p:ext uri="{D42A27DB-BD31-4B8C-83A1-F6EECF244321}">
                <p14:modId xmlns:p14="http://schemas.microsoft.com/office/powerpoint/2010/main" val="1871983113"/>
              </p:ext>
            </p:extLst>
          </p:nvPr>
        </p:nvGraphicFramePr>
        <p:xfrm>
          <a:off x="6178961" y="2469761"/>
          <a:ext cx="1906419" cy="304800"/>
        </p:xfrm>
        <a:graphic>
          <a:graphicData uri="http://schemas.openxmlformats.org/drawingml/2006/table">
            <a:tbl>
              <a:tblPr firstRow="1" bandRow="1">
                <a:solidFill>
                  <a:srgbClr val="DDF2D9"/>
                </a:solidFill>
                <a:tableStyleId>{5940675A-B579-460E-94D1-54222C63F5DA}</a:tableStyleId>
              </a:tblPr>
              <a:tblGrid>
                <a:gridCol w="635473">
                  <a:extLst>
                    <a:ext uri="{9D8B030D-6E8A-4147-A177-3AD203B41FA5}">
                      <a16:colId xmlns:a16="http://schemas.microsoft.com/office/drawing/2014/main" val="20000"/>
                    </a:ext>
                  </a:extLst>
                </a:gridCol>
                <a:gridCol w="635473">
                  <a:extLst>
                    <a:ext uri="{9D8B030D-6E8A-4147-A177-3AD203B41FA5}">
                      <a16:colId xmlns:a16="http://schemas.microsoft.com/office/drawing/2014/main" val="20001"/>
                    </a:ext>
                  </a:extLst>
                </a:gridCol>
                <a:gridCol w="635473">
                  <a:extLst>
                    <a:ext uri="{9D8B030D-6E8A-4147-A177-3AD203B41FA5}">
                      <a16:colId xmlns:a16="http://schemas.microsoft.com/office/drawing/2014/main" val="20002"/>
                    </a:ext>
                  </a:extLst>
                </a:gridCol>
              </a:tblGrid>
              <a:tr h="301976">
                <a:tc>
                  <a:txBody>
                    <a:bodyPr/>
                    <a:lstStyle/>
                    <a:p>
                      <a:r>
                        <a:rPr lang="en-US" sz="1400" dirty="0">
                          <a:latin typeface="Calibri" panose="020F0502020204030204" pitchFamily="34" charset="0"/>
                          <a:cs typeface="Calibri" panose="020F0502020204030204" pitchFamily="34" charset="0"/>
                        </a:rPr>
                        <a:t>X ← 3</a:t>
                      </a:r>
                    </a:p>
                  </a:txBody>
                  <a:tcPr>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X ← 1</a:t>
                      </a:r>
                    </a:p>
                  </a:txBody>
                  <a:tcPr>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X ← 2</a:t>
                      </a:r>
                    </a:p>
                  </a:txBody>
                  <a:tcPr>
                    <a:solidFill>
                      <a:schemeClr val="accent3"/>
                    </a:solidFill>
                  </a:tcPr>
                </a:tc>
                <a:extLst>
                  <a:ext uri="{0D108BD9-81ED-4DB2-BD59-A6C34878D82A}">
                    <a16:rowId xmlns:a16="http://schemas.microsoft.com/office/drawing/2014/main" val="10000"/>
                  </a:ext>
                </a:extLst>
              </a:tr>
            </a:tbl>
          </a:graphicData>
        </a:graphic>
      </p:graphicFrame>
      <p:graphicFrame>
        <p:nvGraphicFramePr>
          <p:cNvPr id="125" name="Content Placeholder 21">
            <a:extLst>
              <a:ext uri="{FF2B5EF4-FFF2-40B4-BE49-F238E27FC236}">
                <a16:creationId xmlns:a16="http://schemas.microsoft.com/office/drawing/2014/main" id="{6CF919D7-2DD1-D44C-A256-F4D15DB4494D}"/>
              </a:ext>
            </a:extLst>
          </p:cNvPr>
          <p:cNvGraphicFramePr>
            <a:graphicFrameLocks/>
          </p:cNvGraphicFramePr>
          <p:nvPr>
            <p:extLst>
              <p:ext uri="{D42A27DB-BD31-4B8C-83A1-F6EECF244321}">
                <p14:modId xmlns:p14="http://schemas.microsoft.com/office/powerpoint/2010/main" val="2992266852"/>
              </p:ext>
            </p:extLst>
          </p:nvPr>
        </p:nvGraphicFramePr>
        <p:xfrm>
          <a:off x="6178960" y="3129011"/>
          <a:ext cx="1906419" cy="304800"/>
        </p:xfrm>
        <a:graphic>
          <a:graphicData uri="http://schemas.openxmlformats.org/drawingml/2006/table">
            <a:tbl>
              <a:tblPr firstRow="1" bandRow="1">
                <a:solidFill>
                  <a:srgbClr val="DDF2D9"/>
                </a:solidFill>
                <a:tableStyleId>{5940675A-B579-460E-94D1-54222C63F5DA}</a:tableStyleId>
              </a:tblPr>
              <a:tblGrid>
                <a:gridCol w="635473">
                  <a:extLst>
                    <a:ext uri="{9D8B030D-6E8A-4147-A177-3AD203B41FA5}">
                      <a16:colId xmlns:a16="http://schemas.microsoft.com/office/drawing/2014/main" val="20000"/>
                    </a:ext>
                  </a:extLst>
                </a:gridCol>
                <a:gridCol w="635473">
                  <a:extLst>
                    <a:ext uri="{9D8B030D-6E8A-4147-A177-3AD203B41FA5}">
                      <a16:colId xmlns:a16="http://schemas.microsoft.com/office/drawing/2014/main" val="20001"/>
                    </a:ext>
                  </a:extLst>
                </a:gridCol>
                <a:gridCol w="635473">
                  <a:extLst>
                    <a:ext uri="{9D8B030D-6E8A-4147-A177-3AD203B41FA5}">
                      <a16:colId xmlns:a16="http://schemas.microsoft.com/office/drawing/2014/main" val="20002"/>
                    </a:ext>
                  </a:extLst>
                </a:gridCol>
              </a:tblGrid>
              <a:tr h="301976">
                <a:tc>
                  <a:txBody>
                    <a:bodyPr/>
                    <a:lstStyle/>
                    <a:p>
                      <a:r>
                        <a:rPr lang="en-US" sz="1400" dirty="0">
                          <a:latin typeface="Calibri" panose="020F0502020204030204" pitchFamily="34" charset="0"/>
                          <a:cs typeface="Calibri" panose="020F0502020204030204" pitchFamily="34" charset="0"/>
                        </a:rPr>
                        <a:t>X ← 3</a:t>
                      </a:r>
                    </a:p>
                  </a:txBody>
                  <a:tcPr>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X ← 1</a:t>
                      </a:r>
                    </a:p>
                  </a:txBody>
                  <a:tcPr>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X ← 2</a:t>
                      </a:r>
                    </a:p>
                  </a:txBody>
                  <a:tcPr>
                    <a:solidFill>
                      <a:schemeClr val="accent3"/>
                    </a:solidFill>
                  </a:tcPr>
                </a:tc>
                <a:extLst>
                  <a:ext uri="{0D108BD9-81ED-4DB2-BD59-A6C34878D82A}">
                    <a16:rowId xmlns:a16="http://schemas.microsoft.com/office/drawing/2014/main" val="10000"/>
                  </a:ext>
                </a:extLst>
              </a:tr>
            </a:tbl>
          </a:graphicData>
        </a:graphic>
      </p:graphicFrame>
      <p:sp>
        <p:nvSpPr>
          <p:cNvPr id="126" name="TextBox 125">
            <a:extLst>
              <a:ext uri="{FF2B5EF4-FFF2-40B4-BE49-F238E27FC236}">
                <a16:creationId xmlns:a16="http://schemas.microsoft.com/office/drawing/2014/main" id="{A5659EE6-51C4-3E44-8411-4ED2B452633A}"/>
              </a:ext>
            </a:extLst>
          </p:cNvPr>
          <p:cNvSpPr txBox="1"/>
          <p:nvPr/>
        </p:nvSpPr>
        <p:spPr>
          <a:xfrm>
            <a:off x="2043793" y="3689165"/>
            <a:ext cx="2270833" cy="707886"/>
          </a:xfrm>
          <a:prstGeom prst="rect">
            <a:avLst/>
          </a:prstGeom>
          <a:noFill/>
        </p:spPr>
        <p:txBody>
          <a:bodyPr wrap="square" rtlCol="0">
            <a:spAutoFit/>
          </a:bodyPr>
          <a:lstStyle/>
          <a:p>
            <a:pPr algn="ctr"/>
            <a:r>
              <a:rPr lang="en-US" sz="2000" b="1" dirty="0">
                <a:solidFill>
                  <a:schemeClr val="tx1"/>
                </a:solidFill>
                <a:latin typeface="Calibri" panose="020F0502020204030204" pitchFamily="34" charset="0"/>
                <a:cs typeface="Calibri" panose="020F0502020204030204" pitchFamily="34" charset="0"/>
              </a:rPr>
              <a:t>1 RTT</a:t>
            </a:r>
            <a:br>
              <a:rPr lang="en-US" sz="2000" b="1" dirty="0">
                <a:solidFill>
                  <a:schemeClr val="tx1"/>
                </a:solidFill>
                <a:latin typeface="Calibri" panose="020F0502020204030204" pitchFamily="34" charset="0"/>
                <a:cs typeface="Calibri" panose="020F0502020204030204" pitchFamily="34" charset="0"/>
              </a:rPr>
            </a:br>
            <a:r>
              <a:rPr lang="en-US" sz="2000" b="1" dirty="0">
                <a:solidFill>
                  <a:schemeClr val="tx1"/>
                </a:solidFill>
                <a:latin typeface="Calibri" panose="020F0502020204030204" pitchFamily="34" charset="0"/>
                <a:cs typeface="Calibri" panose="020F0502020204030204" pitchFamily="34" charset="0"/>
              </a:rPr>
              <a:t>for serialization</a:t>
            </a:r>
          </a:p>
        </p:txBody>
      </p:sp>
      <p:grpSp>
        <p:nvGrpSpPr>
          <p:cNvPr id="127" name="Group 126">
            <a:extLst>
              <a:ext uri="{FF2B5EF4-FFF2-40B4-BE49-F238E27FC236}">
                <a16:creationId xmlns:a16="http://schemas.microsoft.com/office/drawing/2014/main" id="{D99F883D-ACF1-7340-87D1-A6139C418A85}"/>
              </a:ext>
            </a:extLst>
          </p:cNvPr>
          <p:cNvGrpSpPr/>
          <p:nvPr/>
        </p:nvGrpSpPr>
        <p:grpSpPr>
          <a:xfrm>
            <a:off x="2172195" y="3590279"/>
            <a:ext cx="2009565" cy="146234"/>
            <a:chOff x="1851348" y="5584596"/>
            <a:chExt cx="4920111" cy="274948"/>
          </a:xfrm>
        </p:grpSpPr>
        <p:cxnSp>
          <p:nvCxnSpPr>
            <p:cNvPr id="128" name="Straight Connector 127">
              <a:extLst>
                <a:ext uri="{FF2B5EF4-FFF2-40B4-BE49-F238E27FC236}">
                  <a16:creationId xmlns:a16="http://schemas.microsoft.com/office/drawing/2014/main" id="{5726F7DA-326D-DB44-9025-0826AD942D60}"/>
                </a:ext>
              </a:extLst>
            </p:cNvPr>
            <p:cNvCxnSpPr>
              <a:cxnSpLocks/>
            </p:cNvCxnSpPr>
            <p:nvPr/>
          </p:nvCxnSpPr>
          <p:spPr>
            <a:xfrm>
              <a:off x="1851348" y="5722070"/>
              <a:ext cx="4913105" cy="0"/>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cxnSp>
          <p:nvCxnSpPr>
            <p:cNvPr id="135" name="Straight Connector 134">
              <a:extLst>
                <a:ext uri="{FF2B5EF4-FFF2-40B4-BE49-F238E27FC236}">
                  <a16:creationId xmlns:a16="http://schemas.microsoft.com/office/drawing/2014/main" id="{E9CF7FE2-3DB5-8649-AE40-3F03E209F51E}"/>
                </a:ext>
              </a:extLst>
            </p:cNvPr>
            <p:cNvCxnSpPr>
              <a:cxnSpLocks/>
            </p:cNvCxnSpPr>
            <p:nvPr/>
          </p:nvCxnSpPr>
          <p:spPr>
            <a:xfrm>
              <a:off x="6771459" y="5584596"/>
              <a:ext cx="0" cy="274948"/>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cxnSp>
          <p:nvCxnSpPr>
            <p:cNvPr id="136" name="Straight Connector 135">
              <a:extLst>
                <a:ext uri="{FF2B5EF4-FFF2-40B4-BE49-F238E27FC236}">
                  <a16:creationId xmlns:a16="http://schemas.microsoft.com/office/drawing/2014/main" id="{7A88A8C2-55D1-BA46-9E56-7785DA0D12C2}"/>
                </a:ext>
              </a:extLst>
            </p:cNvPr>
            <p:cNvCxnSpPr>
              <a:cxnSpLocks/>
            </p:cNvCxnSpPr>
            <p:nvPr/>
          </p:nvCxnSpPr>
          <p:spPr>
            <a:xfrm>
              <a:off x="1851348" y="5584596"/>
              <a:ext cx="0" cy="274948"/>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grpSp>
      <p:sp>
        <p:nvSpPr>
          <p:cNvPr id="137" name="TextBox 136">
            <a:extLst>
              <a:ext uri="{FF2B5EF4-FFF2-40B4-BE49-F238E27FC236}">
                <a16:creationId xmlns:a16="http://schemas.microsoft.com/office/drawing/2014/main" id="{88407471-5AFF-D241-AAA2-E49241E1DA55}"/>
              </a:ext>
            </a:extLst>
          </p:cNvPr>
          <p:cNvSpPr txBox="1"/>
          <p:nvPr/>
        </p:nvSpPr>
        <p:spPr>
          <a:xfrm>
            <a:off x="159695" y="3463623"/>
            <a:ext cx="2006703" cy="707886"/>
          </a:xfrm>
          <a:prstGeom prst="rect">
            <a:avLst/>
          </a:prstGeom>
          <a:noFill/>
        </p:spPr>
        <p:txBody>
          <a:bodyPr wrap="square" rtlCol="0">
            <a:spAutoFit/>
          </a:bodyPr>
          <a:lstStyle/>
          <a:p>
            <a:pPr algn="r"/>
            <a:r>
              <a:rPr lang="en-US" sz="2000" dirty="0">
                <a:solidFill>
                  <a:schemeClr val="tx1"/>
                </a:solidFill>
                <a:latin typeface="Calibri" panose="020F0502020204030204" pitchFamily="34" charset="0"/>
                <a:cs typeface="Calibri" panose="020F0502020204030204" pitchFamily="34" charset="0"/>
              </a:rPr>
              <a:t>Time to complete</a:t>
            </a:r>
            <a:br>
              <a:rPr lang="en-US" sz="2000" dirty="0">
                <a:solidFill>
                  <a:schemeClr val="tx1"/>
                </a:solidFill>
                <a:latin typeface="Calibri" panose="020F0502020204030204" pitchFamily="34" charset="0"/>
                <a:cs typeface="Calibri" panose="020F0502020204030204" pitchFamily="34" charset="0"/>
              </a:rPr>
            </a:br>
            <a:r>
              <a:rPr lang="en-US" sz="2000" dirty="0">
                <a:solidFill>
                  <a:schemeClr val="tx1"/>
                </a:solidFill>
                <a:latin typeface="Calibri" panose="020F0502020204030204" pitchFamily="34" charset="0"/>
                <a:cs typeface="Calibri" panose="020F0502020204030204" pitchFamily="34" charset="0"/>
              </a:rPr>
              <a:t>an operation</a:t>
            </a:r>
          </a:p>
        </p:txBody>
      </p:sp>
      <p:grpSp>
        <p:nvGrpSpPr>
          <p:cNvPr id="138" name="Group 137">
            <a:extLst>
              <a:ext uri="{FF2B5EF4-FFF2-40B4-BE49-F238E27FC236}">
                <a16:creationId xmlns:a16="http://schemas.microsoft.com/office/drawing/2014/main" id="{2766FE58-19C0-B441-BBA3-4AF5E04E15F7}"/>
              </a:ext>
            </a:extLst>
          </p:cNvPr>
          <p:cNvGrpSpPr/>
          <p:nvPr/>
        </p:nvGrpSpPr>
        <p:grpSpPr>
          <a:xfrm>
            <a:off x="4289520" y="3588044"/>
            <a:ext cx="1814410" cy="148470"/>
            <a:chOff x="1851348" y="5584596"/>
            <a:chExt cx="4920111" cy="274948"/>
          </a:xfrm>
        </p:grpSpPr>
        <p:cxnSp>
          <p:nvCxnSpPr>
            <p:cNvPr id="139" name="Straight Connector 138">
              <a:extLst>
                <a:ext uri="{FF2B5EF4-FFF2-40B4-BE49-F238E27FC236}">
                  <a16:creationId xmlns:a16="http://schemas.microsoft.com/office/drawing/2014/main" id="{09AF3313-364B-F749-8189-04ECF0821BC1}"/>
                </a:ext>
              </a:extLst>
            </p:cNvPr>
            <p:cNvCxnSpPr>
              <a:cxnSpLocks/>
            </p:cNvCxnSpPr>
            <p:nvPr/>
          </p:nvCxnSpPr>
          <p:spPr>
            <a:xfrm>
              <a:off x="1851348" y="5722070"/>
              <a:ext cx="4913105" cy="0"/>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cxnSp>
          <p:nvCxnSpPr>
            <p:cNvPr id="140" name="Straight Connector 139">
              <a:extLst>
                <a:ext uri="{FF2B5EF4-FFF2-40B4-BE49-F238E27FC236}">
                  <a16:creationId xmlns:a16="http://schemas.microsoft.com/office/drawing/2014/main" id="{EA949D69-4137-D341-86B8-D0079B7515C5}"/>
                </a:ext>
              </a:extLst>
            </p:cNvPr>
            <p:cNvCxnSpPr>
              <a:cxnSpLocks/>
            </p:cNvCxnSpPr>
            <p:nvPr/>
          </p:nvCxnSpPr>
          <p:spPr>
            <a:xfrm>
              <a:off x="6771459" y="5584596"/>
              <a:ext cx="0" cy="274948"/>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cxnSp>
          <p:nvCxnSpPr>
            <p:cNvPr id="141" name="Straight Connector 140">
              <a:extLst>
                <a:ext uri="{FF2B5EF4-FFF2-40B4-BE49-F238E27FC236}">
                  <a16:creationId xmlns:a16="http://schemas.microsoft.com/office/drawing/2014/main" id="{ADB51D3C-FFD9-ED48-9863-D13C9866FA95}"/>
                </a:ext>
              </a:extLst>
            </p:cNvPr>
            <p:cNvCxnSpPr>
              <a:cxnSpLocks/>
            </p:cNvCxnSpPr>
            <p:nvPr/>
          </p:nvCxnSpPr>
          <p:spPr>
            <a:xfrm>
              <a:off x="1851348" y="5584596"/>
              <a:ext cx="0" cy="274948"/>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grpSp>
      <p:sp>
        <p:nvSpPr>
          <p:cNvPr id="148" name="TextBox 147">
            <a:extLst>
              <a:ext uri="{FF2B5EF4-FFF2-40B4-BE49-F238E27FC236}">
                <a16:creationId xmlns:a16="http://schemas.microsoft.com/office/drawing/2014/main" id="{850910CF-3240-0740-8E06-C967BAF760DF}"/>
              </a:ext>
            </a:extLst>
          </p:cNvPr>
          <p:cNvSpPr txBox="1"/>
          <p:nvPr/>
        </p:nvSpPr>
        <p:spPr>
          <a:xfrm>
            <a:off x="4068797" y="3673465"/>
            <a:ext cx="2148227" cy="707886"/>
          </a:xfrm>
          <a:prstGeom prst="rect">
            <a:avLst/>
          </a:prstGeom>
          <a:noFill/>
        </p:spPr>
        <p:txBody>
          <a:bodyPr wrap="square" rtlCol="0">
            <a:spAutoFit/>
          </a:bodyPr>
          <a:lstStyle/>
          <a:p>
            <a:pPr algn="ctr"/>
            <a:r>
              <a:rPr lang="en-US" sz="2000" b="1" dirty="0">
                <a:solidFill>
                  <a:schemeClr val="tx1"/>
                </a:solidFill>
                <a:latin typeface="Calibri" panose="020F0502020204030204" pitchFamily="34" charset="0"/>
                <a:cs typeface="Calibri" panose="020F0502020204030204" pitchFamily="34" charset="0"/>
              </a:rPr>
              <a:t>1 RTT </a:t>
            </a:r>
            <a:br>
              <a:rPr lang="en-US" sz="2000" b="1" dirty="0">
                <a:solidFill>
                  <a:schemeClr val="tx1"/>
                </a:solidFill>
                <a:latin typeface="Calibri" panose="020F0502020204030204" pitchFamily="34" charset="0"/>
                <a:cs typeface="Calibri" panose="020F0502020204030204" pitchFamily="34" charset="0"/>
              </a:rPr>
            </a:br>
            <a:r>
              <a:rPr lang="en-US" sz="2000" b="1" dirty="0">
                <a:solidFill>
                  <a:schemeClr val="tx1"/>
                </a:solidFill>
                <a:latin typeface="Calibri" panose="020F0502020204030204" pitchFamily="34" charset="0"/>
                <a:cs typeface="Calibri" panose="020F0502020204030204" pitchFamily="34" charset="0"/>
              </a:rPr>
              <a:t>for replication</a:t>
            </a:r>
          </a:p>
        </p:txBody>
      </p:sp>
      <p:sp>
        <p:nvSpPr>
          <p:cNvPr id="149" name="Rectangle 148">
            <a:extLst>
              <a:ext uri="{FF2B5EF4-FFF2-40B4-BE49-F238E27FC236}">
                <a16:creationId xmlns:a16="http://schemas.microsoft.com/office/drawing/2014/main" id="{12FC8EDD-8E07-354E-A92F-132C39970811}"/>
              </a:ext>
            </a:extLst>
          </p:cNvPr>
          <p:cNvSpPr/>
          <p:nvPr/>
        </p:nvSpPr>
        <p:spPr>
          <a:xfrm>
            <a:off x="911087" y="2867005"/>
            <a:ext cx="1298693" cy="566806"/>
          </a:xfrm>
          <a:prstGeom prst="rect">
            <a:avLst/>
          </a:prstGeom>
          <a:solidFill>
            <a:schemeClr val="accent6">
              <a:lumMod val="60000"/>
              <a:lumOff val="40000"/>
            </a:schemeClr>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Client</a:t>
            </a:r>
          </a:p>
        </p:txBody>
      </p:sp>
      <p:sp>
        <p:nvSpPr>
          <p:cNvPr id="150" name="Rectangle 149">
            <a:extLst>
              <a:ext uri="{FF2B5EF4-FFF2-40B4-BE49-F238E27FC236}">
                <a16:creationId xmlns:a16="http://schemas.microsoft.com/office/drawing/2014/main" id="{4382DE79-DBA1-4D43-BEFD-647C3CCFE128}"/>
              </a:ext>
            </a:extLst>
          </p:cNvPr>
          <p:cNvSpPr/>
          <p:nvPr/>
        </p:nvSpPr>
        <p:spPr>
          <a:xfrm>
            <a:off x="901654" y="2223180"/>
            <a:ext cx="1298693" cy="566806"/>
          </a:xfrm>
          <a:prstGeom prst="rect">
            <a:avLst/>
          </a:prstGeom>
          <a:solidFill>
            <a:schemeClr val="accent6">
              <a:lumMod val="60000"/>
              <a:lumOff val="40000"/>
            </a:schemeClr>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Client</a:t>
            </a:r>
          </a:p>
        </p:txBody>
      </p:sp>
      <p:sp>
        <p:nvSpPr>
          <p:cNvPr id="151" name="Rectangle 150">
            <a:extLst>
              <a:ext uri="{FF2B5EF4-FFF2-40B4-BE49-F238E27FC236}">
                <a16:creationId xmlns:a16="http://schemas.microsoft.com/office/drawing/2014/main" id="{AD8B4ED8-DD61-4D48-8BA5-5F651C65E5B1}"/>
              </a:ext>
            </a:extLst>
          </p:cNvPr>
          <p:cNvSpPr/>
          <p:nvPr/>
        </p:nvSpPr>
        <p:spPr>
          <a:xfrm>
            <a:off x="902465" y="1600693"/>
            <a:ext cx="1298693" cy="566806"/>
          </a:xfrm>
          <a:prstGeom prst="rect">
            <a:avLst/>
          </a:prstGeom>
          <a:solidFill>
            <a:schemeClr val="accent6">
              <a:lumMod val="60000"/>
              <a:lumOff val="40000"/>
            </a:schemeClr>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Client</a:t>
            </a:r>
          </a:p>
        </p:txBody>
      </p:sp>
    </p:spTree>
    <p:custDataLst>
      <p:tags r:id="rId1"/>
    </p:custDataLst>
    <p:extLst>
      <p:ext uri="{BB962C8B-B14F-4D97-AF65-F5344CB8AC3E}">
        <p14:creationId xmlns:p14="http://schemas.microsoft.com/office/powerpoint/2010/main" val="2378196867"/>
      </p:ext>
    </p:extLst>
  </p:cSld>
  <p:clrMapOvr>
    <a:masterClrMapping/>
  </p:clrMapOvr>
  <mc:AlternateContent xmlns:mc="http://schemas.openxmlformats.org/markup-compatibility/2006" xmlns:p14="http://schemas.microsoft.com/office/powerpoint/2010/main">
    <mc:Choice Requires="p14">
      <p:transition spd="med" p14:dur="700" advTm="445">
        <p:fade/>
      </p:transition>
    </mc:Choice>
    <mc:Fallback xmlns="">
      <p:transition spd="med" advTm="44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P spid="116" grpId="0"/>
      <p:bldP spid="126" grpId="0"/>
      <p:bldP spid="137" grpId="0"/>
      <p:bldP spid="1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556791" y="4749850"/>
            <a:ext cx="548699" cy="393524"/>
          </a:xfrm>
        </p:spPr>
        <p:txBody>
          <a:bodyPr/>
          <a:lstStyle/>
          <a:p>
            <a:pPr>
              <a:spcBef>
                <a:spcPts val="0"/>
              </a:spcBef>
              <a:buNone/>
            </a:pPr>
            <a:fld id="{00000000-1234-1234-1234-123412341234}" type="slidenum">
              <a:rPr lang="en" smtClean="0">
                <a:latin typeface="Calibri" charset="0"/>
                <a:ea typeface="Calibri" charset="0"/>
                <a:cs typeface="Calibri" charset="0"/>
              </a:rPr>
              <a:t>5</a:t>
            </a:fld>
            <a:endParaRPr lang="en">
              <a:latin typeface="Calibri" charset="0"/>
              <a:ea typeface="Calibri" charset="0"/>
              <a:cs typeface="Calibri" charset="0"/>
            </a:endParaRPr>
          </a:p>
        </p:txBody>
      </p:sp>
      <p:sp>
        <p:nvSpPr>
          <p:cNvPr id="4" name="Title 3">
            <a:extLst>
              <a:ext uri="{FF2B5EF4-FFF2-40B4-BE49-F238E27FC236}">
                <a16:creationId xmlns:a16="http://schemas.microsoft.com/office/drawing/2014/main" id="{1A23B207-97FC-E94F-9ED3-67A6563F0C9B}"/>
              </a:ext>
            </a:extLst>
          </p:cNvPr>
          <p:cNvSpPr>
            <a:spLocks noGrp="1"/>
          </p:cNvSpPr>
          <p:nvPr>
            <p:ph type="title"/>
          </p:nvPr>
        </p:nvSpPr>
        <p:spPr>
          <a:xfrm>
            <a:off x="457200" y="205978"/>
            <a:ext cx="8389806" cy="857250"/>
          </a:xfrm>
        </p:spPr>
        <p:txBody>
          <a:bodyPr/>
          <a:lstStyle/>
          <a:p>
            <a:r>
              <a:rPr lang="en-US" sz="3200" dirty="0">
                <a:latin typeface="Calibri" panose="020F0502020204030204" pitchFamily="34" charset="0"/>
                <a:cs typeface="Calibri" panose="020F0502020204030204" pitchFamily="34" charset="0"/>
              </a:rPr>
              <a:t>CURP Enables 1 RTT Replication</a:t>
            </a:r>
          </a:p>
        </p:txBody>
      </p:sp>
      <p:sp>
        <p:nvSpPr>
          <p:cNvPr id="74" name="Content Placeholder 2">
            <a:extLst>
              <a:ext uri="{FF2B5EF4-FFF2-40B4-BE49-F238E27FC236}">
                <a16:creationId xmlns:a16="http://schemas.microsoft.com/office/drawing/2014/main" id="{9B0B983C-DAD7-E74B-95E2-DB72C6ABF1BA}"/>
              </a:ext>
            </a:extLst>
          </p:cNvPr>
          <p:cNvSpPr txBox="1">
            <a:spLocks/>
          </p:cNvSpPr>
          <p:nvPr/>
        </p:nvSpPr>
        <p:spPr>
          <a:xfrm>
            <a:off x="509263" y="1063228"/>
            <a:ext cx="8389806" cy="3273994"/>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Totally ordered replication needs 2 RTTs</a:t>
            </a: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Idea</a:t>
            </a:r>
            <a:r>
              <a:rPr lang="en-US" sz="2800" dirty="0">
                <a:latin typeface="Calibri" panose="020F0502020204030204" pitchFamily="34" charset="0"/>
                <a:cs typeface="Calibri" panose="020F0502020204030204" pitchFamily="34" charset="0"/>
              </a:rPr>
              <a:t>: Replicate for durability &amp;</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Exploit commutativity to defer ordering</a:t>
            </a:r>
            <a:br>
              <a:rPr lang="en-US" sz="2800" dirty="0">
                <a:latin typeface="Calibri" panose="020F0502020204030204" pitchFamily="34" charset="0"/>
                <a:cs typeface="Calibri" panose="020F0502020204030204" pitchFamily="34" charset="0"/>
              </a:rPr>
            </a:br>
            <a:endParaRPr lang="en-US" sz="2800" dirty="0">
              <a:latin typeface="Calibri" panose="020F0502020204030204" pitchFamily="34" charset="0"/>
              <a:cs typeface="Calibri" panose="020F0502020204030204" pitchFamily="34" charset="0"/>
            </a:endParaRPr>
          </a:p>
          <a:p>
            <a:pPr lvl="1"/>
            <a:r>
              <a:rPr lang="en-US" sz="2800" dirty="0">
                <a:latin typeface="Calibri" panose="020F0502020204030204" pitchFamily="34" charset="0"/>
                <a:cs typeface="Calibri" panose="020F0502020204030204" pitchFamily="34" charset="0"/>
              </a:rPr>
              <a:t>Consistent Unordered Replication Protocol</a:t>
            </a:r>
            <a:r>
              <a:rPr lang="en-US" sz="2800" b="1" dirty="0">
                <a:latin typeface="Calibri" panose="020F0502020204030204" pitchFamily="34" charset="0"/>
                <a:cs typeface="Calibri" panose="020F0502020204030204" pitchFamily="34" charset="0"/>
              </a:rPr>
              <a:t> (NSDI 2019)</a:t>
            </a:r>
          </a:p>
          <a:p>
            <a:pPr marL="342900" lvl="1"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Replicate </a:t>
            </a:r>
            <a:r>
              <a:rPr lang="en-US" sz="2800" b="1" dirty="0">
                <a:latin typeface="Calibri" panose="020F0502020204030204" pitchFamily="34" charset="0"/>
                <a:cs typeface="Calibri" panose="020F0502020204030204" pitchFamily="34" charset="0"/>
              </a:rPr>
              <a:t>commutative</a:t>
            </a:r>
            <a:r>
              <a:rPr lang="en-US" sz="2800" dirty="0">
                <a:latin typeface="Calibri" panose="020F0502020204030204" pitchFamily="34" charset="0"/>
                <a:cs typeface="Calibri" panose="020F0502020204030204" pitchFamily="34" charset="0"/>
              </a:rPr>
              <a:t> operations </a:t>
            </a:r>
            <a:r>
              <a:rPr lang="en-US" sz="2800" b="1" dirty="0">
                <a:latin typeface="Calibri" panose="020F0502020204030204" pitchFamily="34" charset="0"/>
                <a:cs typeface="Calibri" panose="020F0502020204030204" pitchFamily="34" charset="0"/>
              </a:rPr>
              <a:t>without ordering</a:t>
            </a:r>
          </a:p>
          <a:p>
            <a:pPr marL="342900" lvl="1"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Fall back to 2 RTT replication otherwise</a:t>
            </a:r>
          </a:p>
        </p:txBody>
      </p:sp>
      <p:pic>
        <p:nvPicPr>
          <p:cNvPr id="8" name="Picture 7">
            <a:extLst>
              <a:ext uri="{FF2B5EF4-FFF2-40B4-BE49-F238E27FC236}">
                <a16:creationId xmlns:a16="http://schemas.microsoft.com/office/drawing/2014/main" id="{868EC432-9363-E440-B9D8-5A993F88FCD6}"/>
              </a:ext>
            </a:extLst>
          </p:cNvPr>
          <p:cNvPicPr>
            <a:picLocks noChangeAspect="1"/>
          </p:cNvPicPr>
          <p:nvPr/>
        </p:nvPicPr>
        <p:blipFill>
          <a:blip r:embed="rId4"/>
          <a:stretch>
            <a:fillRect/>
          </a:stretch>
        </p:blipFill>
        <p:spPr>
          <a:xfrm>
            <a:off x="6169827" y="4184562"/>
            <a:ext cx="2464910" cy="958812"/>
          </a:xfrm>
          <a:prstGeom prst="rect">
            <a:avLst/>
          </a:prstGeom>
        </p:spPr>
      </p:pic>
    </p:spTree>
    <p:custDataLst>
      <p:tags r:id="rId1"/>
    </p:custDataLst>
    <p:extLst>
      <p:ext uri="{BB962C8B-B14F-4D97-AF65-F5344CB8AC3E}">
        <p14:creationId xmlns:p14="http://schemas.microsoft.com/office/powerpoint/2010/main" val="519542973"/>
      </p:ext>
    </p:extLst>
  </p:cSld>
  <p:clrMapOvr>
    <a:masterClrMapping/>
  </p:clrMapOvr>
  <mc:AlternateContent xmlns:mc="http://schemas.openxmlformats.org/markup-compatibility/2006" xmlns:p14="http://schemas.microsoft.com/office/powerpoint/2010/main">
    <mc:Choice Requires="p14">
      <p:transition spd="med" p14:dur="700" advTm="445">
        <p:fade/>
      </p:transition>
    </mc:Choice>
    <mc:Fallback xmlns="">
      <p:transition spd="med" advTm="44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ectangle 149">
            <a:extLst>
              <a:ext uri="{FF2B5EF4-FFF2-40B4-BE49-F238E27FC236}">
                <a16:creationId xmlns:a16="http://schemas.microsoft.com/office/drawing/2014/main" id="{F59E1C20-CD69-BC42-90C0-2E434FEEEB51}"/>
              </a:ext>
            </a:extLst>
          </p:cNvPr>
          <p:cNvSpPr/>
          <p:nvPr/>
        </p:nvSpPr>
        <p:spPr>
          <a:xfrm>
            <a:off x="2815989" y="1397849"/>
            <a:ext cx="3285941" cy="683771"/>
          </a:xfrm>
          <a:prstGeom prst="rect">
            <a:avLst/>
          </a:prstGeom>
          <a:solidFill>
            <a:schemeClr val="accent1">
              <a:lumMod val="40000"/>
              <a:lumOff val="60000"/>
            </a:schemeClr>
          </a:solidFill>
          <a:ln w="6350" cmpd="sng"/>
        </p:spPr>
        <p:style>
          <a:lnRef idx="2">
            <a:schemeClr val="dk1"/>
          </a:lnRef>
          <a:fillRef idx="1">
            <a:schemeClr val="lt1"/>
          </a:fillRef>
          <a:effectRef idx="0">
            <a:schemeClr val="dk1"/>
          </a:effectRef>
          <a:fontRef idx="minor">
            <a:schemeClr val="dk1"/>
          </a:fontRef>
        </p:style>
        <p:txBody>
          <a:bodyPr lIns="18288" tIns="0" rIns="0" bIns="0" rtlCol="0" anchor="t"/>
          <a:lstStyle/>
          <a:p>
            <a:r>
              <a:rPr lang="en-US" sz="1600" dirty="0">
                <a:latin typeface="Calibri" panose="020F0502020204030204" pitchFamily="34" charset="0"/>
                <a:cs typeface="Calibri" panose="020F0502020204030204" pitchFamily="34" charset="0"/>
              </a:rPr>
              <a:t> </a:t>
            </a:r>
            <a:endParaRPr lang="en-US" sz="1600" baseline="-2500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idx="12"/>
          </p:nvPr>
        </p:nvSpPr>
        <p:spPr>
          <a:xfrm>
            <a:off x="8556791" y="4749850"/>
            <a:ext cx="548699" cy="393524"/>
          </a:xfrm>
        </p:spPr>
        <p:txBody>
          <a:bodyPr/>
          <a:lstStyle/>
          <a:p>
            <a:pPr>
              <a:spcBef>
                <a:spcPts val="0"/>
              </a:spcBef>
              <a:buNone/>
            </a:pPr>
            <a:fld id="{00000000-1234-1234-1234-123412341234}" type="slidenum">
              <a:rPr lang="en" smtClean="0">
                <a:latin typeface="Calibri" charset="0"/>
                <a:ea typeface="Calibri" charset="0"/>
                <a:cs typeface="Calibri" charset="0"/>
              </a:rPr>
              <a:t>6</a:t>
            </a:fld>
            <a:endParaRPr lang="en">
              <a:latin typeface="Calibri" charset="0"/>
              <a:ea typeface="Calibri" charset="0"/>
              <a:cs typeface="Calibri" charset="0"/>
            </a:endParaRPr>
          </a:p>
        </p:txBody>
      </p:sp>
      <p:sp>
        <p:nvSpPr>
          <p:cNvPr id="4" name="Title 3">
            <a:extLst>
              <a:ext uri="{FF2B5EF4-FFF2-40B4-BE49-F238E27FC236}">
                <a16:creationId xmlns:a16="http://schemas.microsoft.com/office/drawing/2014/main" id="{1A23B207-97FC-E94F-9ED3-67A6563F0C9B}"/>
              </a:ext>
            </a:extLst>
          </p:cNvPr>
          <p:cNvSpPr>
            <a:spLocks noGrp="1"/>
          </p:cNvSpPr>
          <p:nvPr>
            <p:ph type="title"/>
          </p:nvPr>
        </p:nvSpPr>
        <p:spPr>
          <a:xfrm>
            <a:off x="457200" y="205978"/>
            <a:ext cx="8389806" cy="857250"/>
          </a:xfrm>
        </p:spPr>
        <p:txBody>
          <a:bodyPr/>
          <a:lstStyle/>
          <a:p>
            <a:r>
              <a:rPr lang="en-US" sz="3200" dirty="0">
                <a:latin typeface="Calibri" panose="020F0502020204030204" pitchFamily="34" charset="0"/>
                <a:cs typeface="Calibri" panose="020F0502020204030204" pitchFamily="34" charset="0"/>
              </a:rPr>
              <a:t>CURP Enables 1 RTT Replication</a:t>
            </a:r>
          </a:p>
        </p:txBody>
      </p:sp>
      <p:sp>
        <p:nvSpPr>
          <p:cNvPr id="74" name="Rounded Rectangle 183">
            <a:extLst>
              <a:ext uri="{FF2B5EF4-FFF2-40B4-BE49-F238E27FC236}">
                <a16:creationId xmlns:a16="http://schemas.microsoft.com/office/drawing/2014/main" id="{1E479473-7997-9041-B422-A67B6629D7B7}"/>
              </a:ext>
            </a:extLst>
          </p:cNvPr>
          <p:cNvSpPr/>
          <p:nvPr/>
        </p:nvSpPr>
        <p:spPr>
          <a:xfrm>
            <a:off x="6992063" y="1626370"/>
            <a:ext cx="2023110" cy="683369"/>
          </a:xfrm>
          <a:prstGeom prst="roundRect">
            <a:avLst>
              <a:gd name="adj" fmla="val 5398"/>
            </a:avLst>
          </a:prstGeom>
          <a:solidFill>
            <a:schemeClr val="accent3">
              <a:lumMod val="40000"/>
              <a:lumOff val="6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7" name="Rounded Rectangle 183">
            <a:extLst>
              <a:ext uri="{FF2B5EF4-FFF2-40B4-BE49-F238E27FC236}">
                <a16:creationId xmlns:a16="http://schemas.microsoft.com/office/drawing/2014/main" id="{C6B8A00E-5B4B-584D-8EB4-472DB21DA6B2}"/>
              </a:ext>
            </a:extLst>
          </p:cNvPr>
          <p:cNvSpPr/>
          <p:nvPr/>
        </p:nvSpPr>
        <p:spPr>
          <a:xfrm>
            <a:off x="6908938" y="1473970"/>
            <a:ext cx="2023110" cy="683369"/>
          </a:xfrm>
          <a:prstGeom prst="roundRect">
            <a:avLst>
              <a:gd name="adj" fmla="val 5398"/>
            </a:avLst>
          </a:prstGeom>
          <a:solidFill>
            <a:schemeClr val="accent3">
              <a:lumMod val="40000"/>
              <a:lumOff val="6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cxnSp>
        <p:nvCxnSpPr>
          <p:cNvPr id="105" name="Straight Arrow Connector 104">
            <a:extLst>
              <a:ext uri="{FF2B5EF4-FFF2-40B4-BE49-F238E27FC236}">
                <a16:creationId xmlns:a16="http://schemas.microsoft.com/office/drawing/2014/main" id="{3D61290F-D7F2-B34C-BC17-79878E4A15FD}"/>
              </a:ext>
            </a:extLst>
          </p:cNvPr>
          <p:cNvCxnSpPr>
            <a:cxnSpLocks/>
          </p:cNvCxnSpPr>
          <p:nvPr/>
        </p:nvCxnSpPr>
        <p:spPr>
          <a:xfrm>
            <a:off x="1990503" y="1709226"/>
            <a:ext cx="1153652" cy="1545959"/>
          </a:xfrm>
          <a:prstGeom prst="straightConnector1">
            <a:avLst/>
          </a:prstGeom>
          <a:ln w="12700" cap="rnd">
            <a:tailEnd type="triangle"/>
          </a:ln>
          <a:effectLst/>
        </p:spPr>
        <p:style>
          <a:lnRef idx="2">
            <a:schemeClr val="dk1"/>
          </a:lnRef>
          <a:fillRef idx="0">
            <a:schemeClr val="dk1"/>
          </a:fillRef>
          <a:effectRef idx="1">
            <a:schemeClr val="dk1"/>
          </a:effectRef>
          <a:fontRef idx="minor">
            <a:schemeClr val="tx1"/>
          </a:fontRef>
        </p:style>
      </p:cxnSp>
      <p:sp>
        <p:nvSpPr>
          <p:cNvPr id="106" name="Rounded Rectangle 183">
            <a:extLst>
              <a:ext uri="{FF2B5EF4-FFF2-40B4-BE49-F238E27FC236}">
                <a16:creationId xmlns:a16="http://schemas.microsoft.com/office/drawing/2014/main" id="{9D3E2FB7-9C96-534C-B081-8B7820D8D9A5}"/>
              </a:ext>
            </a:extLst>
          </p:cNvPr>
          <p:cNvSpPr/>
          <p:nvPr/>
        </p:nvSpPr>
        <p:spPr>
          <a:xfrm>
            <a:off x="3563758" y="3247166"/>
            <a:ext cx="1558290" cy="973372"/>
          </a:xfrm>
          <a:prstGeom prst="roundRect">
            <a:avLst>
              <a:gd name="adj" fmla="val 5398"/>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107" name="Rounded Rectangle 183">
            <a:extLst>
              <a:ext uri="{FF2B5EF4-FFF2-40B4-BE49-F238E27FC236}">
                <a16:creationId xmlns:a16="http://schemas.microsoft.com/office/drawing/2014/main" id="{DED5B6E3-F403-BA46-80F0-B69962A30EBD}"/>
              </a:ext>
            </a:extLst>
          </p:cNvPr>
          <p:cNvSpPr/>
          <p:nvPr/>
        </p:nvSpPr>
        <p:spPr>
          <a:xfrm>
            <a:off x="3411358" y="3094766"/>
            <a:ext cx="1558290" cy="973372"/>
          </a:xfrm>
          <a:prstGeom prst="roundRect">
            <a:avLst>
              <a:gd name="adj" fmla="val 5398"/>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cxnSp>
        <p:nvCxnSpPr>
          <p:cNvPr id="108" name="Straight Arrow Connector 107">
            <a:extLst>
              <a:ext uri="{FF2B5EF4-FFF2-40B4-BE49-F238E27FC236}">
                <a16:creationId xmlns:a16="http://schemas.microsoft.com/office/drawing/2014/main" id="{F9007951-7CF8-EB43-9D2A-C489591BD600}"/>
              </a:ext>
            </a:extLst>
          </p:cNvPr>
          <p:cNvCxnSpPr>
            <a:cxnSpLocks/>
          </p:cNvCxnSpPr>
          <p:nvPr/>
        </p:nvCxnSpPr>
        <p:spPr>
          <a:xfrm flipV="1">
            <a:off x="1993963" y="1667147"/>
            <a:ext cx="775046" cy="1"/>
          </a:xfrm>
          <a:prstGeom prst="straightConnector1">
            <a:avLst/>
          </a:prstGeom>
          <a:ln w="12700" cap="rnd">
            <a:tailEnd type="triangle"/>
          </a:ln>
          <a:effectLst/>
        </p:spPr>
        <p:style>
          <a:lnRef idx="2">
            <a:schemeClr val="dk1"/>
          </a:lnRef>
          <a:fillRef idx="0">
            <a:schemeClr val="dk1"/>
          </a:fillRef>
          <a:effectRef idx="1">
            <a:schemeClr val="dk1"/>
          </a:effectRef>
          <a:fontRef idx="minor">
            <a:schemeClr val="tx1"/>
          </a:fontRef>
        </p:style>
      </p:cxnSp>
      <p:sp>
        <p:nvSpPr>
          <p:cNvPr id="110" name="Rounded Rectangle 183">
            <a:extLst>
              <a:ext uri="{FF2B5EF4-FFF2-40B4-BE49-F238E27FC236}">
                <a16:creationId xmlns:a16="http://schemas.microsoft.com/office/drawing/2014/main" id="{A2E5F9B1-BE9A-C243-B3DF-32E15AE549C2}"/>
              </a:ext>
            </a:extLst>
          </p:cNvPr>
          <p:cNvSpPr/>
          <p:nvPr/>
        </p:nvSpPr>
        <p:spPr>
          <a:xfrm>
            <a:off x="6825813" y="1321570"/>
            <a:ext cx="2023110" cy="683369"/>
          </a:xfrm>
          <a:prstGeom prst="roundRect">
            <a:avLst>
              <a:gd name="adj" fmla="val 5398"/>
            </a:avLst>
          </a:prstGeom>
          <a:solidFill>
            <a:schemeClr val="accent3">
              <a:lumMod val="40000"/>
              <a:lumOff val="60000"/>
            </a:schemeClr>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113" name="TextBox 112">
            <a:extLst>
              <a:ext uri="{FF2B5EF4-FFF2-40B4-BE49-F238E27FC236}">
                <a16:creationId xmlns:a16="http://schemas.microsoft.com/office/drawing/2014/main" id="{D10A9C92-1963-9B4F-AEC6-7212142D3A2B}"/>
              </a:ext>
            </a:extLst>
          </p:cNvPr>
          <p:cNvSpPr txBox="1"/>
          <p:nvPr/>
        </p:nvSpPr>
        <p:spPr>
          <a:xfrm>
            <a:off x="2714884" y="2190993"/>
            <a:ext cx="1385750" cy="314607"/>
          </a:xfrm>
          <a:prstGeom prst="rect">
            <a:avLst/>
          </a:prstGeom>
          <a:noFill/>
        </p:spPr>
        <p:txBody>
          <a:bodyPr wrap="square" lIns="0" tIns="0" rIns="0" bIns="0" rtlCol="0">
            <a:spAutoFit/>
          </a:bodyPr>
          <a:lstStyle/>
          <a:p>
            <a:pPr algn="ctr"/>
            <a:r>
              <a:rPr lang="en-US" sz="2000" b="1" dirty="0"/>
              <a:t>Master</a:t>
            </a:r>
          </a:p>
        </p:txBody>
      </p:sp>
      <p:graphicFrame>
        <p:nvGraphicFramePr>
          <p:cNvPr id="114" name="Content Placeholder 21">
            <a:extLst>
              <a:ext uri="{FF2B5EF4-FFF2-40B4-BE49-F238E27FC236}">
                <a16:creationId xmlns:a16="http://schemas.microsoft.com/office/drawing/2014/main" id="{186DCB74-0C54-CE45-A153-00E5C0B40AC5}"/>
              </a:ext>
            </a:extLst>
          </p:cNvPr>
          <p:cNvGraphicFramePr>
            <a:graphicFrameLocks/>
          </p:cNvGraphicFramePr>
          <p:nvPr>
            <p:extLst>
              <p:ext uri="{D42A27DB-BD31-4B8C-83A1-F6EECF244321}">
                <p14:modId xmlns:p14="http://schemas.microsoft.com/office/powerpoint/2010/main" val="106977262"/>
              </p:ext>
            </p:extLst>
          </p:nvPr>
        </p:nvGraphicFramePr>
        <p:xfrm>
          <a:off x="2930026" y="1587070"/>
          <a:ext cx="2995556" cy="320888"/>
        </p:xfrm>
        <a:graphic>
          <a:graphicData uri="http://schemas.openxmlformats.org/drawingml/2006/table">
            <a:tbl>
              <a:tblPr firstRow="1" bandRow="1">
                <a:solidFill>
                  <a:srgbClr val="DDF2D9"/>
                </a:solidFill>
                <a:tableStyleId>{5940675A-B579-460E-94D1-54222C63F5DA}</a:tableStyleId>
              </a:tblPr>
              <a:tblGrid>
                <a:gridCol w="362084">
                  <a:extLst>
                    <a:ext uri="{9D8B030D-6E8A-4147-A177-3AD203B41FA5}">
                      <a16:colId xmlns:a16="http://schemas.microsoft.com/office/drawing/2014/main" val="20000"/>
                    </a:ext>
                  </a:extLst>
                </a:gridCol>
                <a:gridCol w="658368">
                  <a:extLst>
                    <a:ext uri="{9D8B030D-6E8A-4147-A177-3AD203B41FA5}">
                      <a16:colId xmlns:a16="http://schemas.microsoft.com/office/drawing/2014/main" val="20001"/>
                    </a:ext>
                  </a:extLst>
                </a:gridCol>
                <a:gridCol w="658368">
                  <a:extLst>
                    <a:ext uri="{9D8B030D-6E8A-4147-A177-3AD203B41FA5}">
                      <a16:colId xmlns:a16="http://schemas.microsoft.com/office/drawing/2014/main" val="20002"/>
                    </a:ext>
                  </a:extLst>
                </a:gridCol>
                <a:gridCol w="658368">
                  <a:extLst>
                    <a:ext uri="{9D8B030D-6E8A-4147-A177-3AD203B41FA5}">
                      <a16:colId xmlns:a16="http://schemas.microsoft.com/office/drawing/2014/main" val="20003"/>
                    </a:ext>
                  </a:extLst>
                </a:gridCol>
                <a:gridCol w="658368">
                  <a:extLst>
                    <a:ext uri="{9D8B030D-6E8A-4147-A177-3AD203B41FA5}">
                      <a16:colId xmlns:a16="http://schemas.microsoft.com/office/drawing/2014/main" val="20004"/>
                    </a:ext>
                  </a:extLst>
                </a:gridCol>
              </a:tblGrid>
              <a:tr h="320888">
                <a:tc>
                  <a:txBody>
                    <a:bodyPr/>
                    <a:lstStyle/>
                    <a:p>
                      <a:r>
                        <a:rPr lang="mr-IN" dirty="0"/>
                        <a:t>…</a:t>
                      </a:r>
                      <a:endParaRPr lang="en-US" dirty="0"/>
                    </a:p>
                  </a:txBody>
                  <a:tcPr>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x←1</a:t>
                      </a:r>
                    </a:p>
                  </a:txBody>
                  <a:tcPr>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x←2</a:t>
                      </a:r>
                    </a:p>
                  </a:txBody>
                  <a:tcPr>
                    <a:lnR w="12700" cap="flat" cmpd="sng" algn="ctr">
                      <a:solidFill>
                        <a:schemeClr val="tx1"/>
                      </a:solidFill>
                      <a:prstDash val="solid"/>
                      <a:round/>
                      <a:headEnd type="none" w="med" len="med"/>
                      <a:tailEnd type="none" w="med" len="med"/>
                    </a:lnR>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z←7</a:t>
                      </a: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15" name="TextBox 114">
            <a:extLst>
              <a:ext uri="{FF2B5EF4-FFF2-40B4-BE49-F238E27FC236}">
                <a16:creationId xmlns:a16="http://schemas.microsoft.com/office/drawing/2014/main" id="{95C8E604-5406-AE43-A340-295B5212422B}"/>
              </a:ext>
            </a:extLst>
          </p:cNvPr>
          <p:cNvSpPr txBox="1"/>
          <p:nvPr/>
        </p:nvSpPr>
        <p:spPr>
          <a:xfrm>
            <a:off x="2049970" y="1320584"/>
            <a:ext cx="720090" cy="369332"/>
          </a:xfrm>
          <a:prstGeom prst="rect">
            <a:avLst/>
          </a:prstGeom>
          <a:noFill/>
        </p:spPr>
        <p:txBody>
          <a:bodyPr wrap="square" rtlCol="0">
            <a:spAutoFit/>
          </a:bodyPr>
          <a:lstStyle/>
          <a:p>
            <a:r>
              <a:rPr lang="en-US" dirty="0"/>
              <a:t>y←5</a:t>
            </a:r>
          </a:p>
        </p:txBody>
      </p:sp>
      <p:sp>
        <p:nvSpPr>
          <p:cNvPr id="116" name="TextBox 115">
            <a:extLst>
              <a:ext uri="{FF2B5EF4-FFF2-40B4-BE49-F238E27FC236}">
                <a16:creationId xmlns:a16="http://schemas.microsoft.com/office/drawing/2014/main" id="{A32D719B-8F3F-004D-9F87-A88BF7959E5C}"/>
              </a:ext>
            </a:extLst>
          </p:cNvPr>
          <p:cNvSpPr txBox="1"/>
          <p:nvPr/>
        </p:nvSpPr>
        <p:spPr>
          <a:xfrm rot="18577524">
            <a:off x="1982979" y="2034379"/>
            <a:ext cx="720090" cy="369332"/>
          </a:xfrm>
          <a:prstGeom prst="rect">
            <a:avLst/>
          </a:prstGeom>
          <a:solidFill>
            <a:schemeClr val="bg1"/>
          </a:solidFill>
        </p:spPr>
        <p:txBody>
          <a:bodyPr wrap="square" rtlCol="0">
            <a:spAutoFit/>
          </a:bodyPr>
          <a:lstStyle/>
          <a:p>
            <a:r>
              <a:rPr lang="en-US" dirty="0"/>
              <a:t>z←7</a:t>
            </a:r>
          </a:p>
        </p:txBody>
      </p:sp>
      <p:graphicFrame>
        <p:nvGraphicFramePr>
          <p:cNvPr id="117" name="Content Placeholder 21">
            <a:extLst>
              <a:ext uri="{FF2B5EF4-FFF2-40B4-BE49-F238E27FC236}">
                <a16:creationId xmlns:a16="http://schemas.microsoft.com/office/drawing/2014/main" id="{32DF1CA3-0F39-B34E-9C7B-8704E312656E}"/>
              </a:ext>
            </a:extLst>
          </p:cNvPr>
          <p:cNvGraphicFramePr>
            <a:graphicFrameLocks/>
          </p:cNvGraphicFramePr>
          <p:nvPr>
            <p:extLst>
              <p:ext uri="{D42A27DB-BD31-4B8C-83A1-F6EECF244321}">
                <p14:modId xmlns:p14="http://schemas.microsoft.com/office/powerpoint/2010/main" val="768686408"/>
              </p:ext>
            </p:extLst>
          </p:nvPr>
        </p:nvGraphicFramePr>
        <p:xfrm>
          <a:off x="6964358" y="1559736"/>
          <a:ext cx="1735975" cy="320888"/>
        </p:xfrm>
        <a:graphic>
          <a:graphicData uri="http://schemas.openxmlformats.org/drawingml/2006/table">
            <a:tbl>
              <a:tblPr firstRow="1" bandRow="1">
                <a:solidFill>
                  <a:srgbClr val="DDF2D9"/>
                </a:solidFill>
                <a:tableStyleId>{5940675A-B579-460E-94D1-54222C63F5DA}</a:tableStyleId>
              </a:tblPr>
              <a:tblGrid>
                <a:gridCol w="387929">
                  <a:extLst>
                    <a:ext uri="{9D8B030D-6E8A-4147-A177-3AD203B41FA5}">
                      <a16:colId xmlns:a16="http://schemas.microsoft.com/office/drawing/2014/main" val="20000"/>
                    </a:ext>
                  </a:extLst>
                </a:gridCol>
                <a:gridCol w="674023">
                  <a:extLst>
                    <a:ext uri="{9D8B030D-6E8A-4147-A177-3AD203B41FA5}">
                      <a16:colId xmlns:a16="http://schemas.microsoft.com/office/drawing/2014/main" val="20001"/>
                    </a:ext>
                  </a:extLst>
                </a:gridCol>
                <a:gridCol w="674023">
                  <a:extLst>
                    <a:ext uri="{9D8B030D-6E8A-4147-A177-3AD203B41FA5}">
                      <a16:colId xmlns:a16="http://schemas.microsoft.com/office/drawing/2014/main" val="20002"/>
                    </a:ext>
                  </a:extLst>
                </a:gridCol>
              </a:tblGrid>
              <a:tr h="320888">
                <a:tc>
                  <a:txBody>
                    <a:bodyPr/>
                    <a:lstStyle/>
                    <a:p>
                      <a:r>
                        <a:rPr lang="mr-IN" dirty="0"/>
                        <a:t>…</a:t>
                      </a:r>
                      <a:endParaRPr lang="en-US" dirty="0"/>
                    </a:p>
                  </a:txBody>
                  <a:tcPr>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x←1</a:t>
                      </a:r>
                    </a:p>
                  </a:txBody>
                  <a:tcPr>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x←2</a:t>
                      </a:r>
                    </a:p>
                  </a:txBody>
                  <a:tcPr>
                    <a:solidFill>
                      <a:schemeClr val="accent3"/>
                    </a:solidFill>
                  </a:tcPr>
                </a:tc>
                <a:extLst>
                  <a:ext uri="{0D108BD9-81ED-4DB2-BD59-A6C34878D82A}">
                    <a16:rowId xmlns:a16="http://schemas.microsoft.com/office/drawing/2014/main" val="10000"/>
                  </a:ext>
                </a:extLst>
              </a:tr>
            </a:tbl>
          </a:graphicData>
        </a:graphic>
      </p:graphicFrame>
      <p:sp>
        <p:nvSpPr>
          <p:cNvPr id="118" name="TextBox 117">
            <a:extLst>
              <a:ext uri="{FF2B5EF4-FFF2-40B4-BE49-F238E27FC236}">
                <a16:creationId xmlns:a16="http://schemas.microsoft.com/office/drawing/2014/main" id="{38E61B34-DA9D-F04E-86B2-33F03AD55CA5}"/>
              </a:ext>
            </a:extLst>
          </p:cNvPr>
          <p:cNvSpPr txBox="1"/>
          <p:nvPr/>
        </p:nvSpPr>
        <p:spPr>
          <a:xfrm>
            <a:off x="7000719" y="2351712"/>
            <a:ext cx="2014455" cy="307777"/>
          </a:xfrm>
          <a:prstGeom prst="rect">
            <a:avLst/>
          </a:prstGeom>
          <a:noFill/>
        </p:spPr>
        <p:txBody>
          <a:bodyPr wrap="square" lIns="0" tIns="0" rIns="0" bIns="0" rtlCol="0">
            <a:spAutoFit/>
          </a:bodyPr>
          <a:lstStyle/>
          <a:p>
            <a:r>
              <a:rPr lang="en-US" sz="2000" b="1" dirty="0"/>
              <a:t>Backups</a:t>
            </a:r>
          </a:p>
        </p:txBody>
      </p:sp>
      <p:cxnSp>
        <p:nvCxnSpPr>
          <p:cNvPr id="119" name="Straight Arrow Connector 118">
            <a:extLst>
              <a:ext uri="{FF2B5EF4-FFF2-40B4-BE49-F238E27FC236}">
                <a16:creationId xmlns:a16="http://schemas.microsoft.com/office/drawing/2014/main" id="{35BB4018-21FC-4F41-8B67-60E250E22CEF}"/>
              </a:ext>
            </a:extLst>
          </p:cNvPr>
          <p:cNvCxnSpPr>
            <a:cxnSpLocks/>
          </p:cNvCxnSpPr>
          <p:nvPr/>
        </p:nvCxnSpPr>
        <p:spPr>
          <a:xfrm>
            <a:off x="6128007" y="1784845"/>
            <a:ext cx="632341" cy="0"/>
          </a:xfrm>
          <a:prstGeom prst="straightConnector1">
            <a:avLst/>
          </a:prstGeom>
          <a:ln w="12700" cap="rnd">
            <a:prstDash val="dash"/>
            <a:tailEnd type="stealth"/>
          </a:ln>
          <a:effectLst/>
        </p:spPr>
        <p:style>
          <a:lnRef idx="2">
            <a:schemeClr val="dk1"/>
          </a:lnRef>
          <a:fillRef idx="0">
            <a:schemeClr val="dk1"/>
          </a:fillRef>
          <a:effectRef idx="1">
            <a:schemeClr val="dk1"/>
          </a:effectRef>
          <a:fontRef idx="minor">
            <a:schemeClr val="tx1"/>
          </a:fontRef>
        </p:style>
      </p:cxnSp>
      <p:sp>
        <p:nvSpPr>
          <p:cNvPr id="121" name="Rounded Rectangle 183">
            <a:extLst>
              <a:ext uri="{FF2B5EF4-FFF2-40B4-BE49-F238E27FC236}">
                <a16:creationId xmlns:a16="http://schemas.microsoft.com/office/drawing/2014/main" id="{7715648B-1F28-F04E-A2B6-BF89A7AB0DCA}"/>
              </a:ext>
            </a:extLst>
          </p:cNvPr>
          <p:cNvSpPr/>
          <p:nvPr/>
        </p:nvSpPr>
        <p:spPr>
          <a:xfrm>
            <a:off x="3272814" y="2909188"/>
            <a:ext cx="1558290" cy="973372"/>
          </a:xfrm>
          <a:prstGeom prst="roundRect">
            <a:avLst>
              <a:gd name="adj" fmla="val 5398"/>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122" name="Rectangle 121">
            <a:extLst>
              <a:ext uri="{FF2B5EF4-FFF2-40B4-BE49-F238E27FC236}">
                <a16:creationId xmlns:a16="http://schemas.microsoft.com/office/drawing/2014/main" id="{A891A7E4-9AC9-9A48-B24A-DB8F1EEC5DD6}"/>
              </a:ext>
            </a:extLst>
          </p:cNvPr>
          <p:cNvSpPr/>
          <p:nvPr/>
        </p:nvSpPr>
        <p:spPr>
          <a:xfrm>
            <a:off x="3438549" y="3041888"/>
            <a:ext cx="735330" cy="3351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z←7</a:t>
            </a:r>
          </a:p>
        </p:txBody>
      </p:sp>
      <p:sp>
        <p:nvSpPr>
          <p:cNvPr id="123" name="Rectangle 122">
            <a:extLst>
              <a:ext uri="{FF2B5EF4-FFF2-40B4-BE49-F238E27FC236}">
                <a16:creationId xmlns:a16="http://schemas.microsoft.com/office/drawing/2014/main" id="{68A988DB-A767-2D49-85AA-9C29C3424AEE}"/>
              </a:ext>
            </a:extLst>
          </p:cNvPr>
          <p:cNvSpPr/>
          <p:nvPr/>
        </p:nvSpPr>
        <p:spPr>
          <a:xfrm>
            <a:off x="3968139" y="3462224"/>
            <a:ext cx="735330" cy="3351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y←5</a:t>
            </a:r>
          </a:p>
        </p:txBody>
      </p:sp>
      <p:sp>
        <p:nvSpPr>
          <p:cNvPr id="124" name="TextBox 123">
            <a:extLst>
              <a:ext uri="{FF2B5EF4-FFF2-40B4-BE49-F238E27FC236}">
                <a16:creationId xmlns:a16="http://schemas.microsoft.com/office/drawing/2014/main" id="{258C71A5-0725-D749-9D19-818A3FC1E23E}"/>
              </a:ext>
            </a:extLst>
          </p:cNvPr>
          <p:cNvSpPr txBox="1"/>
          <p:nvPr/>
        </p:nvSpPr>
        <p:spPr>
          <a:xfrm>
            <a:off x="3601111" y="4309895"/>
            <a:ext cx="1558290" cy="307777"/>
          </a:xfrm>
          <a:prstGeom prst="rect">
            <a:avLst/>
          </a:prstGeom>
          <a:noFill/>
        </p:spPr>
        <p:txBody>
          <a:bodyPr wrap="square" lIns="0" tIns="0" rIns="0" bIns="0" rtlCol="0">
            <a:spAutoFit/>
          </a:bodyPr>
          <a:lstStyle/>
          <a:p>
            <a:r>
              <a:rPr lang="en-US" sz="2000" b="1" dirty="0"/>
              <a:t>Witnesses</a:t>
            </a:r>
          </a:p>
        </p:txBody>
      </p:sp>
      <p:cxnSp>
        <p:nvCxnSpPr>
          <p:cNvPr id="125" name="Straight Arrow Connector 124">
            <a:extLst>
              <a:ext uri="{FF2B5EF4-FFF2-40B4-BE49-F238E27FC236}">
                <a16:creationId xmlns:a16="http://schemas.microsoft.com/office/drawing/2014/main" id="{607AE2DC-D118-934C-9129-FA1FFA8C9341}"/>
              </a:ext>
            </a:extLst>
          </p:cNvPr>
          <p:cNvCxnSpPr>
            <a:cxnSpLocks/>
          </p:cNvCxnSpPr>
          <p:nvPr/>
        </p:nvCxnSpPr>
        <p:spPr>
          <a:xfrm>
            <a:off x="2021977" y="2993102"/>
            <a:ext cx="1081782" cy="485386"/>
          </a:xfrm>
          <a:prstGeom prst="straightConnector1">
            <a:avLst/>
          </a:prstGeom>
          <a:ln w="12700" cap="rnd">
            <a:tailEnd type="triangle"/>
          </a:ln>
          <a:effectLst/>
        </p:spPr>
        <p:style>
          <a:lnRef idx="2">
            <a:schemeClr val="dk1"/>
          </a:lnRef>
          <a:fillRef idx="0">
            <a:schemeClr val="dk1"/>
          </a:fillRef>
          <a:effectRef idx="1">
            <a:schemeClr val="dk1"/>
          </a:effectRef>
          <a:fontRef idx="minor">
            <a:schemeClr val="tx1"/>
          </a:fontRef>
        </p:style>
      </p:cxnSp>
      <p:cxnSp>
        <p:nvCxnSpPr>
          <p:cNvPr id="126" name="Straight Arrow Connector 125">
            <a:extLst>
              <a:ext uri="{FF2B5EF4-FFF2-40B4-BE49-F238E27FC236}">
                <a16:creationId xmlns:a16="http://schemas.microsoft.com/office/drawing/2014/main" id="{E8CC65DB-FF82-8A45-9AE7-CB3DFB3DB17A}"/>
              </a:ext>
            </a:extLst>
          </p:cNvPr>
          <p:cNvCxnSpPr>
            <a:cxnSpLocks/>
          </p:cNvCxnSpPr>
          <p:nvPr/>
        </p:nvCxnSpPr>
        <p:spPr>
          <a:xfrm flipV="1">
            <a:off x="2050609" y="1952832"/>
            <a:ext cx="730826" cy="983633"/>
          </a:xfrm>
          <a:prstGeom prst="straightConnector1">
            <a:avLst/>
          </a:prstGeom>
          <a:ln w="12700" cap="rnd">
            <a:tailEnd type="triangle"/>
          </a:ln>
          <a:effectLst/>
        </p:spPr>
        <p:style>
          <a:lnRef idx="2">
            <a:schemeClr val="dk1"/>
          </a:lnRef>
          <a:fillRef idx="0">
            <a:schemeClr val="dk1"/>
          </a:fillRef>
          <a:effectRef idx="1">
            <a:schemeClr val="dk1"/>
          </a:effectRef>
          <a:fontRef idx="minor">
            <a:schemeClr val="tx1"/>
          </a:fontRef>
        </p:style>
      </p:cxnSp>
      <p:sp>
        <p:nvSpPr>
          <p:cNvPr id="127" name="TextBox 126">
            <a:extLst>
              <a:ext uri="{FF2B5EF4-FFF2-40B4-BE49-F238E27FC236}">
                <a16:creationId xmlns:a16="http://schemas.microsoft.com/office/drawing/2014/main" id="{85E7B5FB-ED3C-A140-897C-F1C95EA38F7D}"/>
              </a:ext>
            </a:extLst>
          </p:cNvPr>
          <p:cNvSpPr txBox="1"/>
          <p:nvPr/>
        </p:nvSpPr>
        <p:spPr>
          <a:xfrm>
            <a:off x="6102982" y="1480125"/>
            <a:ext cx="847519" cy="307777"/>
          </a:xfrm>
          <a:prstGeom prst="rect">
            <a:avLst/>
          </a:prstGeom>
          <a:noFill/>
        </p:spPr>
        <p:txBody>
          <a:bodyPr wrap="square" rtlCol="0">
            <a:spAutoFit/>
          </a:bodyPr>
          <a:lstStyle/>
          <a:p>
            <a:r>
              <a:rPr lang="en-US" sz="1400" dirty="0" err="1"/>
              <a:t>async</a:t>
            </a:r>
            <a:endParaRPr lang="en-US" sz="1400" dirty="0"/>
          </a:p>
        </p:txBody>
      </p:sp>
      <p:grpSp>
        <p:nvGrpSpPr>
          <p:cNvPr id="128" name="Group 127">
            <a:extLst>
              <a:ext uri="{FF2B5EF4-FFF2-40B4-BE49-F238E27FC236}">
                <a16:creationId xmlns:a16="http://schemas.microsoft.com/office/drawing/2014/main" id="{EAB7A969-E257-6843-8EE3-1E8AF7832EB6}"/>
              </a:ext>
            </a:extLst>
          </p:cNvPr>
          <p:cNvGrpSpPr/>
          <p:nvPr/>
        </p:nvGrpSpPr>
        <p:grpSpPr>
          <a:xfrm>
            <a:off x="1841821" y="4669434"/>
            <a:ext cx="2346480" cy="259364"/>
            <a:chOff x="1851348" y="5584596"/>
            <a:chExt cx="4920111" cy="274948"/>
          </a:xfrm>
        </p:grpSpPr>
        <p:cxnSp>
          <p:nvCxnSpPr>
            <p:cNvPr id="135" name="Straight Connector 134">
              <a:extLst>
                <a:ext uri="{FF2B5EF4-FFF2-40B4-BE49-F238E27FC236}">
                  <a16:creationId xmlns:a16="http://schemas.microsoft.com/office/drawing/2014/main" id="{B32DDF9B-543C-0441-A1A2-003C65BDA8E0}"/>
                </a:ext>
              </a:extLst>
            </p:cNvPr>
            <p:cNvCxnSpPr>
              <a:cxnSpLocks/>
            </p:cNvCxnSpPr>
            <p:nvPr/>
          </p:nvCxnSpPr>
          <p:spPr>
            <a:xfrm>
              <a:off x="1851348" y="5722070"/>
              <a:ext cx="4913105" cy="0"/>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cxnSp>
          <p:nvCxnSpPr>
            <p:cNvPr id="136" name="Straight Connector 135">
              <a:extLst>
                <a:ext uri="{FF2B5EF4-FFF2-40B4-BE49-F238E27FC236}">
                  <a16:creationId xmlns:a16="http://schemas.microsoft.com/office/drawing/2014/main" id="{0D52A446-251F-0E43-8E4C-F7085BD4D22C}"/>
                </a:ext>
              </a:extLst>
            </p:cNvPr>
            <p:cNvCxnSpPr>
              <a:cxnSpLocks/>
            </p:cNvCxnSpPr>
            <p:nvPr/>
          </p:nvCxnSpPr>
          <p:spPr>
            <a:xfrm>
              <a:off x="6771459" y="5584596"/>
              <a:ext cx="0" cy="274948"/>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cxnSp>
          <p:nvCxnSpPr>
            <p:cNvPr id="137" name="Straight Connector 136">
              <a:extLst>
                <a:ext uri="{FF2B5EF4-FFF2-40B4-BE49-F238E27FC236}">
                  <a16:creationId xmlns:a16="http://schemas.microsoft.com/office/drawing/2014/main" id="{2425D13F-18D9-A14B-9516-304C261D4055}"/>
                </a:ext>
              </a:extLst>
            </p:cNvPr>
            <p:cNvCxnSpPr>
              <a:cxnSpLocks/>
            </p:cNvCxnSpPr>
            <p:nvPr/>
          </p:nvCxnSpPr>
          <p:spPr>
            <a:xfrm>
              <a:off x="1851348" y="5584596"/>
              <a:ext cx="0" cy="274948"/>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grpSp>
      <p:sp>
        <p:nvSpPr>
          <p:cNvPr id="138" name="TextBox 137">
            <a:extLst>
              <a:ext uri="{FF2B5EF4-FFF2-40B4-BE49-F238E27FC236}">
                <a16:creationId xmlns:a16="http://schemas.microsoft.com/office/drawing/2014/main" id="{0249079C-0143-C04E-9F1C-C4F46D93C763}"/>
              </a:ext>
            </a:extLst>
          </p:cNvPr>
          <p:cNvSpPr txBox="1"/>
          <p:nvPr/>
        </p:nvSpPr>
        <p:spPr>
          <a:xfrm>
            <a:off x="-146960" y="4528911"/>
            <a:ext cx="1869410" cy="584775"/>
          </a:xfrm>
          <a:prstGeom prst="rect">
            <a:avLst/>
          </a:prstGeom>
          <a:noFill/>
        </p:spPr>
        <p:txBody>
          <a:bodyPr wrap="square" rtlCol="0">
            <a:spAutoFit/>
          </a:bodyPr>
          <a:lstStyle/>
          <a:p>
            <a:pPr algn="r"/>
            <a:r>
              <a:rPr lang="en-US" sz="1600" dirty="0">
                <a:solidFill>
                  <a:schemeClr val="tx1"/>
                </a:solidFill>
              </a:rPr>
              <a:t>Time to complete</a:t>
            </a:r>
            <a:br>
              <a:rPr lang="en-US" sz="1600" dirty="0">
                <a:solidFill>
                  <a:schemeClr val="tx1"/>
                </a:solidFill>
              </a:rPr>
            </a:br>
            <a:r>
              <a:rPr lang="en-US" sz="1600" dirty="0">
                <a:solidFill>
                  <a:schemeClr val="tx1"/>
                </a:solidFill>
              </a:rPr>
              <a:t>an operation</a:t>
            </a:r>
          </a:p>
        </p:txBody>
      </p:sp>
      <p:sp>
        <p:nvSpPr>
          <p:cNvPr id="139" name="Content Placeholder 1">
            <a:extLst>
              <a:ext uri="{FF2B5EF4-FFF2-40B4-BE49-F238E27FC236}">
                <a16:creationId xmlns:a16="http://schemas.microsoft.com/office/drawing/2014/main" id="{2C724708-B702-994D-9F39-98F5FEFD3A4E}"/>
              </a:ext>
            </a:extLst>
          </p:cNvPr>
          <p:cNvSpPr txBox="1">
            <a:spLocks/>
          </p:cNvSpPr>
          <p:nvPr/>
        </p:nvSpPr>
        <p:spPr bwMode="auto">
          <a:xfrm>
            <a:off x="5139506" y="3462224"/>
            <a:ext cx="4146162" cy="1207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1200"/>
              </a:spcBef>
              <a:spcAft>
                <a:spcPct val="0"/>
              </a:spcAft>
              <a:buClr>
                <a:schemeClr val="tx2"/>
              </a:buClr>
              <a:buSzPct val="90000"/>
              <a:buFont typeface="Arial" charset="0"/>
              <a:buChar char="●"/>
              <a:defRPr sz="2400" b="1">
                <a:solidFill>
                  <a:schemeClr val="tx1"/>
                </a:solidFill>
                <a:latin typeface="+mn-lt"/>
                <a:ea typeface="+mn-ea"/>
                <a:cs typeface="+mn-cs"/>
              </a:defRPr>
            </a:lvl1pPr>
            <a:lvl2pPr marL="742950" indent="-285750" algn="l" rtl="0" eaLnBrk="1" fontAlgn="base" hangingPunct="1">
              <a:spcBef>
                <a:spcPts val="600"/>
              </a:spcBef>
              <a:spcAft>
                <a:spcPct val="0"/>
              </a:spcAft>
              <a:buClr>
                <a:schemeClr val="tx2"/>
              </a:buClr>
              <a:buFont typeface="Wingdings" pitchFamily="2" charset="2"/>
              <a:buChar char="§"/>
              <a:defRPr sz="2000">
                <a:solidFill>
                  <a:schemeClr val="tx1"/>
                </a:solidFill>
                <a:latin typeface="+mn-lt"/>
              </a:defRPr>
            </a:lvl2pPr>
            <a:lvl3pPr marL="1143000" indent="-228600" algn="l" rtl="0" eaLnBrk="1" fontAlgn="base" hangingPunct="1">
              <a:spcBef>
                <a:spcPts val="400"/>
              </a:spcBef>
              <a:spcAft>
                <a:spcPct val="0"/>
              </a:spcAft>
              <a:buClr>
                <a:schemeClr val="tx2"/>
              </a:buClr>
              <a:buSzPct val="90000"/>
              <a:buFont typeface="Arial" charset="0"/>
              <a:buChar char="●"/>
              <a:defRPr>
                <a:solidFill>
                  <a:schemeClr val="tx1"/>
                </a:solidFill>
                <a:latin typeface="+mn-lt"/>
              </a:defRPr>
            </a:lvl3pPr>
            <a:lvl4pPr marL="1600200" indent="-228600" algn="l" rtl="0" eaLnBrk="1" fontAlgn="base" hangingPunct="1">
              <a:spcBef>
                <a:spcPts val="300"/>
              </a:spcBef>
              <a:spcAft>
                <a:spcPct val="0"/>
              </a:spcAft>
              <a:buClr>
                <a:schemeClr val="tx2"/>
              </a:buClr>
              <a:buFont typeface="Wingdings" pitchFamily="2" charset="2"/>
              <a:buChar char="§"/>
              <a:defRPr sz="1600">
                <a:solidFill>
                  <a:schemeClr val="tx1"/>
                </a:solidFill>
                <a:latin typeface="+mn-lt"/>
              </a:defRPr>
            </a:lvl4pPr>
            <a:lvl5pPr marL="2057400" indent="-228600" algn="l" rtl="0" eaLnBrk="1" fontAlgn="base" hangingPunct="1">
              <a:spcBef>
                <a:spcPts val="300"/>
              </a:spcBef>
              <a:spcAft>
                <a:spcPct val="0"/>
              </a:spcAft>
              <a:buClr>
                <a:schemeClr val="tx2"/>
              </a:buClr>
              <a:buSzPct val="90000"/>
              <a:buFont typeface="Arial" charset="0"/>
              <a:buChar char="●"/>
              <a:defRPr sz="1600">
                <a:solidFill>
                  <a:schemeClr val="tx1"/>
                </a:solidFill>
                <a:latin typeface="+mn-lt"/>
              </a:defRPr>
            </a:lvl5pPr>
            <a:lvl6pPr marL="2514600" indent="-228600" algn="l" rtl="0" eaLnBrk="1" fontAlgn="base" hangingPunct="1">
              <a:spcBef>
                <a:spcPct val="20000"/>
              </a:spcBef>
              <a:spcAft>
                <a:spcPct val="0"/>
              </a:spcAft>
              <a:buClr>
                <a:schemeClr val="accent2"/>
              </a:buClr>
              <a:buSzPct val="90000"/>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SzPct val="90000"/>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SzPct val="90000"/>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SzPct val="90000"/>
              <a:buFont typeface="Arial" charset="0"/>
              <a:buChar char="●"/>
              <a:defRPr sz="1600">
                <a:solidFill>
                  <a:schemeClr val="tx1"/>
                </a:solidFill>
                <a:latin typeface="+mn-lt"/>
              </a:defRPr>
            </a:lvl9pPr>
          </a:lstStyle>
          <a:p>
            <a:pPr defTabSz="914400">
              <a:spcBef>
                <a:spcPts val="700"/>
              </a:spcBef>
            </a:pPr>
            <a:r>
              <a:rPr lang="en-US" sz="2000" b="0" kern="0" dirty="0"/>
              <a:t>No ordering info</a:t>
            </a:r>
          </a:p>
          <a:p>
            <a:pPr defTabSz="914400">
              <a:spcBef>
                <a:spcPts val="700"/>
              </a:spcBef>
            </a:pPr>
            <a:r>
              <a:rPr lang="en-US" sz="2000" b="0" kern="0" dirty="0"/>
              <a:t>Temporary until async</a:t>
            </a:r>
          </a:p>
          <a:p>
            <a:pPr defTabSz="914400">
              <a:spcBef>
                <a:spcPts val="700"/>
              </a:spcBef>
            </a:pPr>
            <a:r>
              <a:rPr lang="en-US" sz="2000" b="0" kern="0" dirty="0"/>
              <a:t>Witness data used for recovery</a:t>
            </a:r>
          </a:p>
        </p:txBody>
      </p:sp>
      <p:cxnSp>
        <p:nvCxnSpPr>
          <p:cNvPr id="140" name="Straight Arrow Connector 139">
            <a:extLst>
              <a:ext uri="{FF2B5EF4-FFF2-40B4-BE49-F238E27FC236}">
                <a16:creationId xmlns:a16="http://schemas.microsoft.com/office/drawing/2014/main" id="{88740F78-6947-AF42-8765-25A7094B11C3}"/>
              </a:ext>
            </a:extLst>
          </p:cNvPr>
          <p:cNvCxnSpPr>
            <a:cxnSpLocks/>
          </p:cNvCxnSpPr>
          <p:nvPr/>
        </p:nvCxnSpPr>
        <p:spPr>
          <a:xfrm>
            <a:off x="4579073" y="2235859"/>
            <a:ext cx="0" cy="584025"/>
          </a:xfrm>
          <a:prstGeom prst="straightConnector1">
            <a:avLst/>
          </a:prstGeom>
          <a:ln w="12700" cap="rnd">
            <a:prstDash val="dash"/>
            <a:tailEnd type="stealth"/>
          </a:ln>
          <a:effectLst/>
        </p:spPr>
        <p:style>
          <a:lnRef idx="2">
            <a:schemeClr val="dk1"/>
          </a:lnRef>
          <a:fillRef idx="0">
            <a:schemeClr val="dk1"/>
          </a:fillRef>
          <a:effectRef idx="1">
            <a:schemeClr val="dk1"/>
          </a:effectRef>
          <a:fontRef idx="minor">
            <a:schemeClr val="tx1"/>
          </a:fontRef>
        </p:style>
      </p:cxnSp>
      <p:sp>
        <p:nvSpPr>
          <p:cNvPr id="141" name="TextBox 140">
            <a:extLst>
              <a:ext uri="{FF2B5EF4-FFF2-40B4-BE49-F238E27FC236}">
                <a16:creationId xmlns:a16="http://schemas.microsoft.com/office/drawing/2014/main" id="{888419AC-DB9C-4A4F-A350-394D3000375B}"/>
              </a:ext>
            </a:extLst>
          </p:cNvPr>
          <p:cNvSpPr txBox="1"/>
          <p:nvPr/>
        </p:nvSpPr>
        <p:spPr>
          <a:xfrm>
            <a:off x="4634839" y="2276595"/>
            <a:ext cx="1167175" cy="523220"/>
          </a:xfrm>
          <a:prstGeom prst="rect">
            <a:avLst/>
          </a:prstGeom>
          <a:noFill/>
        </p:spPr>
        <p:txBody>
          <a:bodyPr wrap="square" rtlCol="0">
            <a:spAutoFit/>
          </a:bodyPr>
          <a:lstStyle/>
          <a:p>
            <a:r>
              <a:rPr lang="en-US" sz="1400" dirty="0"/>
              <a:t>garbage</a:t>
            </a:r>
          </a:p>
          <a:p>
            <a:r>
              <a:rPr lang="en-US" sz="1400" dirty="0"/>
              <a:t>collection</a:t>
            </a:r>
          </a:p>
        </p:txBody>
      </p:sp>
      <p:sp>
        <p:nvSpPr>
          <p:cNvPr id="148" name="Rectangle 147">
            <a:extLst>
              <a:ext uri="{FF2B5EF4-FFF2-40B4-BE49-F238E27FC236}">
                <a16:creationId xmlns:a16="http://schemas.microsoft.com/office/drawing/2014/main" id="{B8F90148-4C48-FA4E-9410-21AC743CBFE3}"/>
              </a:ext>
            </a:extLst>
          </p:cNvPr>
          <p:cNvSpPr/>
          <p:nvPr/>
        </p:nvSpPr>
        <p:spPr>
          <a:xfrm>
            <a:off x="691810" y="2668989"/>
            <a:ext cx="1298693" cy="566806"/>
          </a:xfrm>
          <a:prstGeom prst="rect">
            <a:avLst/>
          </a:prstGeom>
          <a:solidFill>
            <a:schemeClr val="accent6">
              <a:lumMod val="60000"/>
              <a:lumOff val="40000"/>
            </a:schemeClr>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Client</a:t>
            </a:r>
          </a:p>
        </p:txBody>
      </p:sp>
      <p:sp>
        <p:nvSpPr>
          <p:cNvPr id="149" name="Rectangle 148">
            <a:extLst>
              <a:ext uri="{FF2B5EF4-FFF2-40B4-BE49-F238E27FC236}">
                <a16:creationId xmlns:a16="http://schemas.microsoft.com/office/drawing/2014/main" id="{CDFFF649-3053-6745-8F09-4646E7CC48B8}"/>
              </a:ext>
            </a:extLst>
          </p:cNvPr>
          <p:cNvSpPr/>
          <p:nvPr/>
        </p:nvSpPr>
        <p:spPr>
          <a:xfrm>
            <a:off x="667266" y="1341152"/>
            <a:ext cx="1298693" cy="566806"/>
          </a:xfrm>
          <a:prstGeom prst="rect">
            <a:avLst/>
          </a:prstGeom>
          <a:solidFill>
            <a:schemeClr val="accent6">
              <a:lumMod val="60000"/>
              <a:lumOff val="40000"/>
            </a:schemeClr>
          </a:solidFill>
          <a:ln w="6350" cmpd="sng"/>
        </p:spPr>
        <p:style>
          <a:lnRef idx="2">
            <a:schemeClr val="dk1"/>
          </a:lnRef>
          <a:fillRef idx="1">
            <a:schemeClr val="lt1"/>
          </a:fillRef>
          <a:effectRef idx="0">
            <a:schemeClr val="dk1"/>
          </a:effectRef>
          <a:fontRef idx="minor">
            <a:schemeClr val="dk1"/>
          </a:fontRef>
        </p:style>
        <p:txBody>
          <a:bodyPr lIns="45720" rIns="45720" rtlCol="0" anchor="ctr"/>
          <a:lstStyle/>
          <a:p>
            <a:pPr algn="ctr"/>
            <a:r>
              <a:rPr lang="en-US" sz="2000" dirty="0">
                <a:latin typeface="Calibri" panose="020F0502020204030204" pitchFamily="34" charset="0"/>
                <a:cs typeface="Calibri" panose="020F0502020204030204" pitchFamily="34" charset="0"/>
              </a:rPr>
              <a:t>Client</a:t>
            </a:r>
          </a:p>
        </p:txBody>
      </p:sp>
      <p:sp>
        <p:nvSpPr>
          <p:cNvPr id="3" name="Rectangle 2">
            <a:extLst>
              <a:ext uri="{FF2B5EF4-FFF2-40B4-BE49-F238E27FC236}">
                <a16:creationId xmlns:a16="http://schemas.microsoft.com/office/drawing/2014/main" id="{3E5A4B55-A162-0444-8D9D-45BB4D72AEB8}"/>
              </a:ext>
            </a:extLst>
          </p:cNvPr>
          <p:cNvSpPr/>
          <p:nvPr/>
        </p:nvSpPr>
        <p:spPr>
          <a:xfrm>
            <a:off x="2628508" y="4749850"/>
            <a:ext cx="769763" cy="400110"/>
          </a:xfrm>
          <a:prstGeom prst="rect">
            <a:avLst/>
          </a:prstGeom>
        </p:spPr>
        <p:txBody>
          <a:bodyPr wrap="none">
            <a:spAutoFit/>
          </a:bodyPr>
          <a:lstStyle/>
          <a:p>
            <a:r>
              <a:rPr lang="en-US" sz="2000" b="1" dirty="0">
                <a:solidFill>
                  <a:schemeClr val="tx1"/>
                </a:solidFill>
                <a:latin typeface="Calibri" panose="020F0502020204030204" pitchFamily="34" charset="0"/>
                <a:cs typeface="Calibri" panose="020F0502020204030204" pitchFamily="34" charset="0"/>
              </a:rPr>
              <a:t>1 RTT</a:t>
            </a:r>
            <a:endParaRPr lang="en-US" sz="2000" dirty="0"/>
          </a:p>
        </p:txBody>
      </p:sp>
    </p:spTree>
    <p:custDataLst>
      <p:tags r:id="rId1"/>
    </p:custDataLst>
    <p:extLst>
      <p:ext uri="{BB962C8B-B14F-4D97-AF65-F5344CB8AC3E}">
        <p14:creationId xmlns:p14="http://schemas.microsoft.com/office/powerpoint/2010/main" val="3095073783"/>
      </p:ext>
    </p:extLst>
  </p:cSld>
  <p:clrMapOvr>
    <a:masterClrMapping/>
  </p:clrMapOvr>
  <mc:AlternateContent xmlns:mc="http://schemas.openxmlformats.org/markup-compatibility/2006" xmlns:p14="http://schemas.microsoft.com/office/powerpoint/2010/main">
    <mc:Choice Requires="p14">
      <p:transition spd="med" p14:dur="700" advTm="445">
        <p:fade/>
      </p:transition>
    </mc:Choice>
    <mc:Fallback xmlns="">
      <p:transition spd="med" advTm="44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animBg="1"/>
      <p:bldP spid="122" grpId="0" animBg="1"/>
      <p:bldP spid="123" grpId="0" animBg="1"/>
      <p:bldP spid="127" grpId="0"/>
      <p:bldP spid="138" grpId="0"/>
      <p:bldP spid="139" grpId="0"/>
      <p:bldP spid="141"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556791" y="4749850"/>
            <a:ext cx="548699" cy="393524"/>
          </a:xfrm>
        </p:spPr>
        <p:txBody>
          <a:bodyPr/>
          <a:lstStyle/>
          <a:p>
            <a:pPr>
              <a:spcBef>
                <a:spcPts val="0"/>
              </a:spcBef>
              <a:buNone/>
            </a:pPr>
            <a:fld id="{00000000-1234-1234-1234-123412341234}" type="slidenum">
              <a:rPr lang="en" smtClean="0">
                <a:latin typeface="Calibri" charset="0"/>
                <a:ea typeface="Calibri" charset="0"/>
                <a:cs typeface="Calibri" charset="0"/>
              </a:rPr>
              <a:t>7</a:t>
            </a:fld>
            <a:endParaRPr lang="en">
              <a:latin typeface="Calibri" charset="0"/>
              <a:ea typeface="Calibri" charset="0"/>
              <a:cs typeface="Calibri" charset="0"/>
            </a:endParaRPr>
          </a:p>
        </p:txBody>
      </p:sp>
      <p:sp>
        <p:nvSpPr>
          <p:cNvPr id="4" name="Title 3">
            <a:extLst>
              <a:ext uri="{FF2B5EF4-FFF2-40B4-BE49-F238E27FC236}">
                <a16:creationId xmlns:a16="http://schemas.microsoft.com/office/drawing/2014/main" id="{1A23B207-97FC-E94F-9ED3-67A6563F0C9B}"/>
              </a:ext>
            </a:extLst>
          </p:cNvPr>
          <p:cNvSpPr>
            <a:spLocks noGrp="1"/>
          </p:cNvSpPr>
          <p:nvPr>
            <p:ph type="title"/>
          </p:nvPr>
        </p:nvSpPr>
        <p:spPr>
          <a:xfrm>
            <a:off x="457200" y="205978"/>
            <a:ext cx="8389806" cy="857250"/>
          </a:xfrm>
        </p:spPr>
        <p:txBody>
          <a:bodyPr/>
          <a:lstStyle/>
          <a:p>
            <a:r>
              <a:rPr lang="en-US" sz="3200" dirty="0">
                <a:latin typeface="Calibri" panose="020F0502020204030204" pitchFamily="34" charset="0"/>
                <a:cs typeface="Calibri" panose="020F0502020204030204" pitchFamily="34" charset="0"/>
              </a:rPr>
              <a:t>Shortcomings of CURP in User Space</a:t>
            </a:r>
          </a:p>
        </p:txBody>
      </p:sp>
      <p:pic>
        <p:nvPicPr>
          <p:cNvPr id="6" name="Picture 5">
            <a:extLst>
              <a:ext uri="{FF2B5EF4-FFF2-40B4-BE49-F238E27FC236}">
                <a16:creationId xmlns:a16="http://schemas.microsoft.com/office/drawing/2014/main" id="{196BAD77-DDB7-724B-97AB-DD02F689C7EC}"/>
              </a:ext>
            </a:extLst>
          </p:cNvPr>
          <p:cNvPicPr>
            <a:picLocks noChangeAspect="1"/>
          </p:cNvPicPr>
          <p:nvPr/>
        </p:nvPicPr>
        <p:blipFill>
          <a:blip r:embed="rId4"/>
          <a:stretch>
            <a:fillRect/>
          </a:stretch>
        </p:blipFill>
        <p:spPr>
          <a:xfrm>
            <a:off x="6065948" y="3826240"/>
            <a:ext cx="3039541" cy="1317134"/>
          </a:xfrm>
          <a:prstGeom prst="rect">
            <a:avLst/>
          </a:prstGeom>
        </p:spPr>
      </p:pic>
      <p:sp>
        <p:nvSpPr>
          <p:cNvPr id="39" name="Content Placeholder 2">
            <a:extLst>
              <a:ext uri="{FF2B5EF4-FFF2-40B4-BE49-F238E27FC236}">
                <a16:creationId xmlns:a16="http://schemas.microsoft.com/office/drawing/2014/main" id="{C5FC4CD9-A644-EA4F-87DC-A8C5617C4BD5}"/>
              </a:ext>
            </a:extLst>
          </p:cNvPr>
          <p:cNvSpPr txBox="1">
            <a:spLocks/>
          </p:cNvSpPr>
          <p:nvPr/>
        </p:nvSpPr>
        <p:spPr>
          <a:xfrm>
            <a:off x="470081" y="1317260"/>
            <a:ext cx="8389806" cy="3273994"/>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r>
              <a:rPr lang="en-US" sz="2800" dirty="0">
                <a:latin typeface="Calibri" panose="020F0502020204030204" pitchFamily="34" charset="0"/>
                <a:cs typeface="Calibri" panose="020F0502020204030204" pitchFamily="34" charset="0"/>
              </a:rPr>
              <a:t>CURP witness is implemented in user space</a:t>
            </a:r>
          </a:p>
          <a:p>
            <a:pPr marL="514350" indent="-514350">
              <a:buFont typeface="+mj-lt"/>
              <a:buAutoNum type="arabicPeriod"/>
            </a:pPr>
            <a:r>
              <a:rPr lang="en-US" sz="2800" dirty="0">
                <a:solidFill>
                  <a:schemeClr val="accent6"/>
                </a:solidFill>
                <a:latin typeface="Calibri" panose="020F0502020204030204" pitchFamily="34" charset="0"/>
                <a:cs typeface="Calibri" panose="020F0502020204030204" pitchFamily="34" charset="0"/>
              </a:rPr>
              <a:t>High</a:t>
            </a:r>
            <a:r>
              <a:rPr lang="en-US" sz="2800" dirty="0">
                <a:latin typeface="Calibri" panose="020F0502020204030204" pitchFamily="34" charset="0"/>
                <a:cs typeface="Calibri" panose="020F0502020204030204" pitchFamily="34" charset="0"/>
              </a:rPr>
              <a:t> </a:t>
            </a:r>
            <a:r>
              <a:rPr lang="en-US" sz="2800" dirty="0">
                <a:solidFill>
                  <a:schemeClr val="accent6"/>
                </a:solidFill>
                <a:latin typeface="Calibri" panose="020F0502020204030204" pitchFamily="34" charset="0"/>
                <a:cs typeface="Calibri" panose="020F0502020204030204" pitchFamily="34" charset="0"/>
              </a:rPr>
              <a:t>latency</a:t>
            </a:r>
            <a:r>
              <a:rPr lang="en-US" sz="2800" dirty="0">
                <a:latin typeface="Calibri" panose="020F0502020204030204" pitchFamily="34" charset="0"/>
                <a:cs typeface="Calibri" panose="020F0502020204030204" pitchFamily="34" charset="0"/>
              </a:rPr>
              <a:t> due to network/OS layers</a:t>
            </a:r>
          </a:p>
          <a:p>
            <a:pPr marL="514350" indent="-514350">
              <a:buFont typeface="+mj-lt"/>
              <a:buAutoNum type="arabicPeriod"/>
            </a:pPr>
            <a:r>
              <a:rPr lang="en-US" sz="2800" dirty="0">
                <a:solidFill>
                  <a:schemeClr val="accent6"/>
                </a:solidFill>
                <a:latin typeface="Calibri" panose="020F0502020204030204" pitchFamily="34" charset="0"/>
                <a:cs typeface="Calibri" panose="020F0502020204030204" pitchFamily="34" charset="0"/>
              </a:rPr>
              <a:t>Tail-at-Scale</a:t>
            </a:r>
            <a:r>
              <a:rPr lang="en-US" sz="2800" dirty="0">
                <a:latin typeface="Calibri" panose="020F0502020204030204" pitchFamily="34" charset="0"/>
                <a:cs typeface="Calibri" panose="020F0502020204030204" pitchFamily="34" charset="0"/>
              </a:rPr>
              <a:t> (More witness -&gt; Worse tail latency)</a:t>
            </a:r>
          </a:p>
          <a:p>
            <a:pPr marL="514350" indent="-514350">
              <a:buFont typeface="+mj-lt"/>
              <a:buAutoNum type="arabicPeriod"/>
            </a:pPr>
            <a:r>
              <a:rPr lang="en-US" sz="2800" dirty="0">
                <a:solidFill>
                  <a:schemeClr val="accent6"/>
                </a:solidFill>
                <a:latin typeface="Calibri" panose="020F0502020204030204" pitchFamily="34" charset="0"/>
                <a:cs typeface="Calibri" panose="020F0502020204030204" pitchFamily="34" charset="0"/>
              </a:rPr>
              <a:t>Added host resource usage </a:t>
            </a:r>
            <a:br>
              <a:rPr lang="en-US" sz="2800" dirty="0">
                <a:latin typeface="Calibri" panose="020F0502020204030204" pitchFamily="34" charset="0"/>
                <a:cs typeface="Calibri" panose="020F0502020204030204" pitchFamily="34" charset="0"/>
              </a:rPr>
            </a:br>
            <a:endParaRPr lang="en-US" sz="28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096160669"/>
      </p:ext>
    </p:extLst>
  </p:cSld>
  <p:clrMapOvr>
    <a:masterClrMapping/>
  </p:clrMapOvr>
  <mc:AlternateContent xmlns:mc="http://schemas.openxmlformats.org/markup-compatibility/2006" xmlns:p14="http://schemas.microsoft.com/office/powerpoint/2010/main">
    <mc:Choice Requires="p14">
      <p:transition spd="med" p14:dur="700" advTm="445">
        <p:fade/>
      </p:transition>
    </mc:Choice>
    <mc:Fallback xmlns="">
      <p:transition spd="med" advTm="44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D348900-7794-B846-9157-FC610774E537}" type="slidenum">
              <a:rPr lang="en-US" smtClean="0">
                <a:latin typeface="Calibri" charset="0"/>
                <a:ea typeface="Calibri" charset="0"/>
                <a:cs typeface="Calibri" charset="0"/>
              </a:rPr>
              <a:t>8</a:t>
            </a:fld>
            <a:endParaRPr lang="en-US" dirty="0">
              <a:latin typeface="Calibri" charset="0"/>
              <a:ea typeface="Calibri" charset="0"/>
              <a:cs typeface="Calibri" charset="0"/>
            </a:endParaRPr>
          </a:p>
        </p:txBody>
      </p:sp>
      <p:sp>
        <p:nvSpPr>
          <p:cNvPr id="5" name="Title 1">
            <a:extLst>
              <a:ext uri="{FF2B5EF4-FFF2-40B4-BE49-F238E27FC236}">
                <a16:creationId xmlns:a16="http://schemas.microsoft.com/office/drawing/2014/main" id="{8DF4A619-EE31-7441-B36D-A812574038EB}"/>
              </a:ext>
            </a:extLst>
          </p:cNvPr>
          <p:cNvSpPr txBox="1">
            <a:spLocks/>
          </p:cNvSpPr>
          <p:nvPr/>
        </p:nvSpPr>
        <p:spPr>
          <a:xfrm>
            <a:off x="449902" y="263702"/>
            <a:ext cx="6941989"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Calibri" panose="020F0502020204030204" pitchFamily="34" charset="0"/>
                <a:ea typeface="Calibri" charset="0"/>
                <a:cs typeface="Calibri" panose="020F0502020204030204" pitchFamily="34" charset="0"/>
              </a:rPr>
              <a:t>Motivations for ARGUS</a:t>
            </a:r>
          </a:p>
        </p:txBody>
      </p:sp>
      <p:sp>
        <p:nvSpPr>
          <p:cNvPr id="4" name="Content Placeholder 2">
            <a:extLst>
              <a:ext uri="{FF2B5EF4-FFF2-40B4-BE49-F238E27FC236}">
                <a16:creationId xmlns:a16="http://schemas.microsoft.com/office/drawing/2014/main" id="{31E87656-B758-BC46-94FF-457B3053EE73}"/>
              </a:ext>
            </a:extLst>
          </p:cNvPr>
          <p:cNvSpPr txBox="1">
            <a:spLocks/>
          </p:cNvSpPr>
          <p:nvPr/>
        </p:nvSpPr>
        <p:spPr>
          <a:xfrm>
            <a:off x="470080" y="1317260"/>
            <a:ext cx="8635409" cy="2044126"/>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r>
              <a:rPr lang="en-US" sz="2800" dirty="0">
                <a:latin typeface="Calibri" panose="020F0502020204030204" pitchFamily="34" charset="0"/>
                <a:cs typeface="Calibri" panose="020F0502020204030204" pitchFamily="34" charset="0"/>
              </a:rPr>
              <a:t>ARGUS implements CURP Witnesses in </a:t>
            </a:r>
            <a:r>
              <a:rPr lang="en-US" sz="2800" dirty="0" err="1">
                <a:latin typeface="Calibri" panose="020F0502020204030204" pitchFamily="34" charset="0"/>
                <a:cs typeface="Calibri" panose="020F0502020204030204" pitchFamily="34" charset="0"/>
              </a:rPr>
              <a:t>SmartNICS</a:t>
            </a:r>
            <a:r>
              <a:rPr lang="en-US" sz="2800" dirty="0">
                <a:latin typeface="Calibri" panose="020F0502020204030204" pitchFamily="34" charset="0"/>
                <a:cs typeface="Calibri" panose="020F0502020204030204" pitchFamily="34" charset="0"/>
              </a:rPr>
              <a:t> to…</a:t>
            </a:r>
          </a:p>
          <a:p>
            <a:pPr marL="514350" indent="-514350">
              <a:buFont typeface="+mj-lt"/>
              <a:buAutoNum type="arabicPeriod"/>
            </a:pPr>
            <a:r>
              <a:rPr lang="en-US" sz="2800" dirty="0">
                <a:solidFill>
                  <a:schemeClr val="accent4">
                    <a:lumMod val="50000"/>
                  </a:schemeClr>
                </a:solidFill>
                <a:latin typeface="Calibri" panose="020F0502020204030204" pitchFamily="34" charset="0"/>
                <a:cs typeface="Calibri" panose="020F0502020204030204" pitchFamily="34" charset="0"/>
              </a:rPr>
              <a:t>Reduce latency </a:t>
            </a:r>
            <a:r>
              <a:rPr lang="en-US" sz="2800" dirty="0">
                <a:latin typeface="Calibri" panose="020F0502020204030204" pitchFamily="34" charset="0"/>
                <a:cs typeface="Calibri" panose="020F0502020204030204" pitchFamily="34" charset="0"/>
              </a:rPr>
              <a:t>by removing the network/OS layers</a:t>
            </a:r>
          </a:p>
          <a:p>
            <a:pPr marL="514350" indent="-514350">
              <a:buFont typeface="+mj-lt"/>
              <a:buAutoNum type="arabicPeriod"/>
            </a:pPr>
            <a:r>
              <a:rPr lang="en-US" sz="2800" dirty="0">
                <a:solidFill>
                  <a:schemeClr val="accent4">
                    <a:lumMod val="50000"/>
                  </a:schemeClr>
                </a:solidFill>
                <a:latin typeface="Calibri" panose="020F0502020204030204" pitchFamily="34" charset="0"/>
                <a:cs typeface="Calibri" panose="020F0502020204030204" pitchFamily="34" charset="0"/>
              </a:rPr>
              <a:t>Avoid Tail-at-Scale</a:t>
            </a:r>
            <a:r>
              <a:rPr lang="ko-KR" altLang="en-US" sz="2800" dirty="0">
                <a:solidFill>
                  <a:schemeClr val="accent4">
                    <a:lumMod val="50000"/>
                  </a:schemeClr>
                </a:solidFill>
                <a:latin typeface="Calibri" panose="020F0502020204030204" pitchFamily="34" charset="0"/>
                <a:cs typeface="Calibri" panose="020F0502020204030204" pitchFamily="34" charset="0"/>
              </a:rPr>
              <a:t> </a:t>
            </a:r>
            <a:r>
              <a:rPr lang="en-US" altLang="ko-KR" sz="2800" dirty="0">
                <a:solidFill>
                  <a:schemeClr val="accent4">
                    <a:lumMod val="50000"/>
                  </a:schemeClr>
                </a:solidFill>
                <a:latin typeface="Calibri" panose="020F0502020204030204" pitchFamily="34" charset="0"/>
                <a:cs typeface="Calibri" panose="020F0502020204030204" pitchFamily="34" charset="0"/>
              </a:rPr>
              <a:t>(No resource contention, RTC)</a:t>
            </a:r>
            <a:endParaRPr lang="en-US" sz="2800" dirty="0">
              <a:solidFill>
                <a:schemeClr val="accent4">
                  <a:lumMod val="50000"/>
                </a:schemeClr>
              </a:solidFill>
              <a:latin typeface="Calibri" panose="020F0502020204030204" pitchFamily="34" charset="0"/>
              <a:cs typeface="Calibri" panose="020F0502020204030204" pitchFamily="34" charset="0"/>
            </a:endParaRPr>
          </a:p>
          <a:p>
            <a:pPr marL="514350" indent="-514350">
              <a:buFont typeface="+mj-lt"/>
              <a:buAutoNum type="arabicPeriod"/>
            </a:pPr>
            <a:r>
              <a:rPr lang="en-US" sz="2800" dirty="0">
                <a:solidFill>
                  <a:schemeClr val="accent4">
                    <a:lumMod val="50000"/>
                  </a:schemeClr>
                </a:solidFill>
                <a:latin typeface="Calibri" panose="020F0502020204030204" pitchFamily="34" charset="0"/>
                <a:cs typeface="Calibri" panose="020F0502020204030204" pitchFamily="34" charset="0"/>
              </a:rPr>
              <a:t>Eliminate host resource usage</a:t>
            </a:r>
          </a:p>
        </p:txBody>
      </p:sp>
      <p:pic>
        <p:nvPicPr>
          <p:cNvPr id="6" name="Picture 5">
            <a:extLst>
              <a:ext uri="{FF2B5EF4-FFF2-40B4-BE49-F238E27FC236}">
                <a16:creationId xmlns:a16="http://schemas.microsoft.com/office/drawing/2014/main" id="{4D888CFA-D2F1-4246-A47B-7E7C0AB6B9D5}"/>
              </a:ext>
            </a:extLst>
          </p:cNvPr>
          <p:cNvPicPr>
            <a:picLocks noChangeAspect="1"/>
          </p:cNvPicPr>
          <p:nvPr/>
        </p:nvPicPr>
        <p:blipFill>
          <a:blip r:embed="rId4"/>
          <a:stretch>
            <a:fillRect/>
          </a:stretch>
        </p:blipFill>
        <p:spPr>
          <a:xfrm>
            <a:off x="6608413" y="3420772"/>
            <a:ext cx="1948378" cy="1432777"/>
          </a:xfrm>
          <a:prstGeom prst="rect">
            <a:avLst/>
          </a:prstGeom>
        </p:spPr>
      </p:pic>
      <p:sp>
        <p:nvSpPr>
          <p:cNvPr id="8" name="Rounded Rectangle 183">
            <a:extLst>
              <a:ext uri="{FF2B5EF4-FFF2-40B4-BE49-F238E27FC236}">
                <a16:creationId xmlns:a16="http://schemas.microsoft.com/office/drawing/2014/main" id="{E38F97A3-059B-D346-B35C-A0CBAAFD1C46}"/>
              </a:ext>
            </a:extLst>
          </p:cNvPr>
          <p:cNvSpPr/>
          <p:nvPr/>
        </p:nvSpPr>
        <p:spPr>
          <a:xfrm>
            <a:off x="3792855" y="3699364"/>
            <a:ext cx="1558290" cy="973372"/>
          </a:xfrm>
          <a:prstGeom prst="roundRect">
            <a:avLst>
              <a:gd name="adj" fmla="val 5398"/>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9" name="Rounded Rectangle 183">
            <a:extLst>
              <a:ext uri="{FF2B5EF4-FFF2-40B4-BE49-F238E27FC236}">
                <a16:creationId xmlns:a16="http://schemas.microsoft.com/office/drawing/2014/main" id="{F0AE95AA-E1B1-2A43-91FB-90F362FBF82E}"/>
              </a:ext>
            </a:extLst>
          </p:cNvPr>
          <p:cNvSpPr/>
          <p:nvPr/>
        </p:nvSpPr>
        <p:spPr>
          <a:xfrm>
            <a:off x="3640455" y="3546964"/>
            <a:ext cx="1558290" cy="973372"/>
          </a:xfrm>
          <a:prstGeom prst="roundRect">
            <a:avLst>
              <a:gd name="adj" fmla="val 5398"/>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10" name="Rounded Rectangle 183">
            <a:extLst>
              <a:ext uri="{FF2B5EF4-FFF2-40B4-BE49-F238E27FC236}">
                <a16:creationId xmlns:a16="http://schemas.microsoft.com/office/drawing/2014/main" id="{F5327D59-1AE2-8A4D-BDD0-3997EF0E46B8}"/>
              </a:ext>
            </a:extLst>
          </p:cNvPr>
          <p:cNvSpPr/>
          <p:nvPr/>
        </p:nvSpPr>
        <p:spPr>
          <a:xfrm>
            <a:off x="3501911" y="3361386"/>
            <a:ext cx="1558290" cy="973372"/>
          </a:xfrm>
          <a:prstGeom prst="roundRect">
            <a:avLst>
              <a:gd name="adj" fmla="val 5398"/>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11" name="Rectangle 10">
            <a:extLst>
              <a:ext uri="{FF2B5EF4-FFF2-40B4-BE49-F238E27FC236}">
                <a16:creationId xmlns:a16="http://schemas.microsoft.com/office/drawing/2014/main" id="{05CB87BB-E9D8-414C-A9BF-CCCA82F299FF}"/>
              </a:ext>
            </a:extLst>
          </p:cNvPr>
          <p:cNvSpPr/>
          <p:nvPr/>
        </p:nvSpPr>
        <p:spPr>
          <a:xfrm>
            <a:off x="3667646" y="3494086"/>
            <a:ext cx="735330" cy="3351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z←7</a:t>
            </a:r>
          </a:p>
        </p:txBody>
      </p:sp>
      <p:sp>
        <p:nvSpPr>
          <p:cNvPr id="12" name="Rectangle 11">
            <a:extLst>
              <a:ext uri="{FF2B5EF4-FFF2-40B4-BE49-F238E27FC236}">
                <a16:creationId xmlns:a16="http://schemas.microsoft.com/office/drawing/2014/main" id="{E2D4156E-E5FA-D742-9EED-A2012E4F6364}"/>
              </a:ext>
            </a:extLst>
          </p:cNvPr>
          <p:cNvSpPr/>
          <p:nvPr/>
        </p:nvSpPr>
        <p:spPr>
          <a:xfrm>
            <a:off x="4197236" y="3914422"/>
            <a:ext cx="735330" cy="3351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y←5</a:t>
            </a:r>
          </a:p>
        </p:txBody>
      </p:sp>
      <p:sp>
        <p:nvSpPr>
          <p:cNvPr id="13" name="TextBox 12">
            <a:extLst>
              <a:ext uri="{FF2B5EF4-FFF2-40B4-BE49-F238E27FC236}">
                <a16:creationId xmlns:a16="http://schemas.microsoft.com/office/drawing/2014/main" id="{29EA3F25-AA6B-F94A-9D56-27F3462645BB}"/>
              </a:ext>
            </a:extLst>
          </p:cNvPr>
          <p:cNvSpPr txBox="1"/>
          <p:nvPr/>
        </p:nvSpPr>
        <p:spPr>
          <a:xfrm>
            <a:off x="3830208" y="4762093"/>
            <a:ext cx="1558290" cy="307777"/>
          </a:xfrm>
          <a:prstGeom prst="rect">
            <a:avLst/>
          </a:prstGeom>
          <a:noFill/>
        </p:spPr>
        <p:txBody>
          <a:bodyPr wrap="square" lIns="0" tIns="0" rIns="0" bIns="0" rtlCol="0">
            <a:spAutoFit/>
          </a:bodyPr>
          <a:lstStyle/>
          <a:p>
            <a:pPr algn="ctr"/>
            <a:r>
              <a:rPr lang="en-US" sz="2000" b="1" dirty="0"/>
              <a:t>Witnesses</a:t>
            </a:r>
          </a:p>
        </p:txBody>
      </p:sp>
      <p:cxnSp>
        <p:nvCxnSpPr>
          <p:cNvPr id="14" name="Straight Connector 13">
            <a:extLst>
              <a:ext uri="{FF2B5EF4-FFF2-40B4-BE49-F238E27FC236}">
                <a16:creationId xmlns:a16="http://schemas.microsoft.com/office/drawing/2014/main" id="{9BDB2E66-6753-B64C-B412-1C5BF5DCC663}"/>
              </a:ext>
            </a:extLst>
          </p:cNvPr>
          <p:cNvCxnSpPr>
            <a:cxnSpLocks/>
          </p:cNvCxnSpPr>
          <p:nvPr/>
        </p:nvCxnSpPr>
        <p:spPr>
          <a:xfrm flipH="1">
            <a:off x="5731057" y="4082001"/>
            <a:ext cx="708380" cy="0"/>
          </a:xfrm>
          <a:prstGeom prst="line">
            <a:avLst/>
          </a:prstGeom>
          <a:ln w="38100" cmpd="sng">
            <a:solidFill>
              <a:schemeClr val="tx1"/>
            </a:solidFill>
            <a:prstDash val="solid"/>
            <a:headEnd type="triangle" w="med" len="med"/>
            <a:tailEnd type="none" w="lg" len="med"/>
          </a:ln>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202FDE-837E-744C-8DC6-F67154E838B7}"/>
              </a:ext>
            </a:extLst>
          </p:cNvPr>
          <p:cNvSpPr txBox="1"/>
          <p:nvPr/>
        </p:nvSpPr>
        <p:spPr>
          <a:xfrm>
            <a:off x="7043550" y="4759046"/>
            <a:ext cx="1558290" cy="307777"/>
          </a:xfrm>
          <a:prstGeom prst="rect">
            <a:avLst/>
          </a:prstGeom>
          <a:noFill/>
        </p:spPr>
        <p:txBody>
          <a:bodyPr wrap="square" lIns="0" tIns="0" rIns="0" bIns="0" rtlCol="0">
            <a:spAutoFit/>
          </a:bodyPr>
          <a:lstStyle/>
          <a:p>
            <a:pPr algn="ctr"/>
            <a:r>
              <a:rPr lang="en-US" sz="2000" b="1" dirty="0" err="1"/>
              <a:t>SmartNIC</a:t>
            </a:r>
            <a:endParaRPr lang="en-US" sz="2000" b="1" dirty="0"/>
          </a:p>
        </p:txBody>
      </p:sp>
    </p:spTree>
    <p:custDataLst>
      <p:tags r:id="rId1"/>
    </p:custDataLst>
    <p:extLst>
      <p:ext uri="{BB962C8B-B14F-4D97-AF65-F5344CB8AC3E}">
        <p14:creationId xmlns:p14="http://schemas.microsoft.com/office/powerpoint/2010/main" val="3926690982"/>
      </p:ext>
    </p:extLst>
  </p:cSld>
  <p:clrMapOvr>
    <a:masterClrMapping/>
  </p:clrMapOvr>
  <mc:AlternateContent xmlns:mc="http://schemas.openxmlformats.org/markup-compatibility/2006" xmlns:p14="http://schemas.microsoft.com/office/powerpoint/2010/main">
    <mc:Choice Requires="p14">
      <p:transition spd="med" p14:dur="700" advTm="1217">
        <p:fade/>
      </p:transition>
    </mc:Choice>
    <mc:Fallback xmlns="">
      <p:transition spd="med" advTm="121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575B-217C-B545-BD98-BFD16AD5F3B3}"/>
              </a:ext>
            </a:extLst>
          </p:cNvPr>
          <p:cNvSpPr>
            <a:spLocks noGrp="1"/>
          </p:cNvSpPr>
          <p:nvPr>
            <p:ph type="title"/>
          </p:nvPr>
        </p:nvSpPr>
        <p:spPr/>
        <p:txBody>
          <a:bodyPr/>
          <a:lstStyle/>
          <a:p>
            <a:r>
              <a:rPr lang="en-US" sz="3200" b="1" dirty="0">
                <a:latin typeface="Calibri" panose="020F0502020204030204" pitchFamily="34" charset="0"/>
                <a:cs typeface="Calibri" panose="020F0502020204030204" pitchFamily="34" charset="0"/>
              </a:rPr>
              <a:t>What are </a:t>
            </a:r>
            <a:r>
              <a:rPr lang="en-US" sz="3200" b="1" dirty="0" err="1">
                <a:latin typeface="Calibri" panose="020F0502020204030204" pitchFamily="34" charset="0"/>
                <a:cs typeface="Calibri" panose="020F0502020204030204" pitchFamily="34" charset="0"/>
              </a:rPr>
              <a:t>SmartNICs</a:t>
            </a:r>
            <a:r>
              <a:rPr lang="en-US" sz="3200" b="1" dirty="0">
                <a:latin typeface="Calibri" panose="020F0502020204030204" pitchFamily="34" charset="0"/>
                <a:cs typeface="Calibri" panose="020F0502020204030204" pitchFamily="34" charset="0"/>
              </a:rPr>
              <a:t>?</a:t>
            </a:r>
          </a:p>
        </p:txBody>
      </p:sp>
      <p:sp>
        <p:nvSpPr>
          <p:cNvPr id="5" name="Content Placeholder 2">
            <a:extLst>
              <a:ext uri="{FF2B5EF4-FFF2-40B4-BE49-F238E27FC236}">
                <a16:creationId xmlns:a16="http://schemas.microsoft.com/office/drawing/2014/main" id="{0127C611-6264-3B48-9358-32D3810B273F}"/>
              </a:ext>
            </a:extLst>
          </p:cNvPr>
          <p:cNvSpPr>
            <a:spLocks noGrp="1"/>
          </p:cNvSpPr>
          <p:nvPr>
            <p:ph idx="1"/>
          </p:nvPr>
        </p:nvSpPr>
        <p:spPr>
          <a:xfrm>
            <a:off x="669469" y="1063228"/>
            <a:ext cx="7805057" cy="1633673"/>
          </a:xfrm>
        </p:spPr>
        <p:txBody>
          <a:bodyPr>
            <a:noAutofit/>
          </a:bodyPr>
          <a:lstStyle/>
          <a:p>
            <a:pPr marL="457200" indent="-457200">
              <a:buFont typeface="Arial" panose="020B0604020202020204" pitchFamily="34" charset="0"/>
              <a:buChar char="•"/>
            </a:pPr>
            <a:r>
              <a:rPr lang="en-US" dirty="0">
                <a:latin typeface="Calibri" panose="020F0502020204030204" pitchFamily="34" charset="0"/>
                <a:cs typeface="Calibri" panose="020F0502020204030204" pitchFamily="34" charset="0"/>
              </a:rPr>
              <a:t>Network Interface Cards (NIC) can run user defined tasks that is originally run by a CPU</a:t>
            </a:r>
          </a:p>
          <a:p>
            <a:pPr marL="457200" indent="-457200">
              <a:buFont typeface="Arial" panose="020B0604020202020204" pitchFamily="34" charset="0"/>
              <a:buChar char="•"/>
            </a:pPr>
            <a:r>
              <a:rPr lang="en-US" dirty="0">
                <a:latin typeface="Calibri" panose="020F0502020204030204" pitchFamily="34" charset="0"/>
                <a:cs typeface="Calibri" panose="020F0502020204030204" pitchFamily="34" charset="0"/>
              </a:rPr>
              <a:t>Categorized based on the type of processor</a:t>
            </a:r>
          </a:p>
        </p:txBody>
      </p:sp>
      <p:graphicFrame>
        <p:nvGraphicFramePr>
          <p:cNvPr id="6" name="Table 5">
            <a:extLst>
              <a:ext uri="{FF2B5EF4-FFF2-40B4-BE49-F238E27FC236}">
                <a16:creationId xmlns:a16="http://schemas.microsoft.com/office/drawing/2014/main" id="{80B4F1F3-C25E-244A-AA33-6C21EF739017}"/>
              </a:ext>
            </a:extLst>
          </p:cNvPr>
          <p:cNvGraphicFramePr>
            <a:graphicFrameLocks noGrp="1"/>
          </p:cNvGraphicFramePr>
          <p:nvPr>
            <p:extLst>
              <p:ext uri="{D42A27DB-BD31-4B8C-83A1-F6EECF244321}">
                <p14:modId xmlns:p14="http://schemas.microsoft.com/office/powerpoint/2010/main" val="130950639"/>
              </p:ext>
            </p:extLst>
          </p:nvPr>
        </p:nvGraphicFramePr>
        <p:xfrm>
          <a:off x="457196" y="2921050"/>
          <a:ext cx="8229601" cy="1828800"/>
        </p:xfrm>
        <a:graphic>
          <a:graphicData uri="http://schemas.openxmlformats.org/drawingml/2006/table">
            <a:tbl>
              <a:tblPr firstRow="1" bandRow="1">
                <a:tableStyleId>{5C22544A-7EE6-4342-B048-85BDC9FD1C3A}</a:tableStyleId>
              </a:tblPr>
              <a:tblGrid>
                <a:gridCol w="2691051">
                  <a:extLst>
                    <a:ext uri="{9D8B030D-6E8A-4147-A177-3AD203B41FA5}">
                      <a16:colId xmlns:a16="http://schemas.microsoft.com/office/drawing/2014/main" val="47978683"/>
                    </a:ext>
                  </a:extLst>
                </a:gridCol>
                <a:gridCol w="1444297">
                  <a:extLst>
                    <a:ext uri="{9D8B030D-6E8A-4147-A177-3AD203B41FA5}">
                      <a16:colId xmlns:a16="http://schemas.microsoft.com/office/drawing/2014/main" val="1859686685"/>
                    </a:ext>
                  </a:extLst>
                </a:gridCol>
                <a:gridCol w="2253214">
                  <a:extLst>
                    <a:ext uri="{9D8B030D-6E8A-4147-A177-3AD203B41FA5}">
                      <a16:colId xmlns:a16="http://schemas.microsoft.com/office/drawing/2014/main" val="2360438511"/>
                    </a:ext>
                  </a:extLst>
                </a:gridCol>
                <a:gridCol w="1841039">
                  <a:extLst>
                    <a:ext uri="{9D8B030D-6E8A-4147-A177-3AD203B41FA5}">
                      <a16:colId xmlns:a16="http://schemas.microsoft.com/office/drawing/2014/main" val="3767360843"/>
                    </a:ext>
                  </a:extLst>
                </a:gridCol>
              </a:tblGrid>
              <a:tr h="419713">
                <a:tc>
                  <a:txBody>
                    <a:bodyPr/>
                    <a:lstStyle/>
                    <a:p>
                      <a:pPr algn="ctr"/>
                      <a:endParaRPr lang="en-US" sz="2200" dirty="0">
                        <a:latin typeface="Calibri" panose="020F0502020204030204" pitchFamily="34" charset="0"/>
                        <a:cs typeface="Calibri" panose="020F0502020204030204" pitchFamily="34" charset="0"/>
                      </a:endParaRPr>
                    </a:p>
                  </a:txBody>
                  <a:tcPr marL="121920" marR="121920" marT="60960" marB="60960"/>
                </a:tc>
                <a:tc>
                  <a:txBody>
                    <a:bodyPr/>
                    <a:lstStyle/>
                    <a:p>
                      <a:pPr algn="ctr"/>
                      <a:r>
                        <a:rPr lang="en-US" sz="2200" dirty="0">
                          <a:latin typeface="Calibri" panose="020F0502020204030204" pitchFamily="34" charset="0"/>
                          <a:cs typeface="Calibri" panose="020F0502020204030204" pitchFamily="34" charset="0"/>
                        </a:rPr>
                        <a:t>ASIC</a:t>
                      </a:r>
                    </a:p>
                  </a:txBody>
                  <a:tcPr marL="121920" marR="121920" marT="60960" marB="60960"/>
                </a:tc>
                <a:tc>
                  <a:txBody>
                    <a:bodyPr/>
                    <a:lstStyle/>
                    <a:p>
                      <a:pPr algn="ctr"/>
                      <a:r>
                        <a:rPr lang="en-US" sz="2200" b="0" dirty="0">
                          <a:latin typeface="Calibri" panose="020F0502020204030204" pitchFamily="34" charset="0"/>
                          <a:cs typeface="Calibri" panose="020F0502020204030204" pitchFamily="34" charset="0"/>
                        </a:rPr>
                        <a:t>FPGA</a:t>
                      </a:r>
                    </a:p>
                  </a:txBody>
                  <a:tcPr marL="121920" marR="121920" marT="60960" marB="60960"/>
                </a:tc>
                <a:tc>
                  <a:txBody>
                    <a:bodyPr/>
                    <a:lstStyle/>
                    <a:p>
                      <a:pPr algn="ctr"/>
                      <a:r>
                        <a:rPr lang="en-US" sz="2200" b="0" dirty="0">
                          <a:latin typeface="Calibri" panose="020F0502020204030204" pitchFamily="34" charset="0"/>
                          <a:cs typeface="Calibri" panose="020F0502020204030204" pitchFamily="34" charset="0"/>
                        </a:rPr>
                        <a:t>SoC</a:t>
                      </a:r>
                    </a:p>
                  </a:txBody>
                  <a:tcPr marL="121920" marR="121920" marT="60960" marB="60960"/>
                </a:tc>
                <a:extLst>
                  <a:ext uri="{0D108BD9-81ED-4DB2-BD59-A6C34878D82A}">
                    <a16:rowId xmlns:a16="http://schemas.microsoft.com/office/drawing/2014/main" val="3434548041"/>
                  </a:ext>
                </a:extLst>
              </a:tr>
              <a:tr h="419713">
                <a:tc>
                  <a:txBody>
                    <a:bodyPr/>
                    <a:lstStyle/>
                    <a:p>
                      <a:pPr algn="ctr"/>
                      <a:r>
                        <a:rPr lang="en-US" sz="2200" dirty="0">
                          <a:latin typeface="Calibri" panose="020F0502020204030204" pitchFamily="34" charset="0"/>
                          <a:cs typeface="Calibri" panose="020F0502020204030204" pitchFamily="34" charset="0"/>
                        </a:rPr>
                        <a:t>Packet Processor</a:t>
                      </a:r>
                    </a:p>
                  </a:txBody>
                  <a:tcPr marL="121920" marR="121920" marT="60960" marB="60960"/>
                </a:tc>
                <a:tc>
                  <a:txBody>
                    <a:bodyPr/>
                    <a:lstStyle/>
                    <a:p>
                      <a:pPr algn="ctr"/>
                      <a:r>
                        <a:rPr lang="en-US" sz="2200" dirty="0">
                          <a:latin typeface="Calibri" panose="020F0502020204030204" pitchFamily="34" charset="0"/>
                          <a:cs typeface="Calibri" panose="020F0502020204030204" pitchFamily="34" charset="0"/>
                        </a:rPr>
                        <a:t>NPU</a:t>
                      </a:r>
                    </a:p>
                  </a:txBody>
                  <a:tcPr marL="121920" marR="121920" marT="60960" marB="6096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cs typeface="Calibri" panose="020F0502020204030204" pitchFamily="34" charset="0"/>
                        </a:rPr>
                        <a:t>FGPA</a:t>
                      </a:r>
                    </a:p>
                  </a:txBody>
                  <a:tcPr marL="121920" marR="121920" marT="60960" marB="60960"/>
                </a:tc>
                <a:tc>
                  <a:txBody>
                    <a:bodyPr/>
                    <a:lstStyle/>
                    <a:p>
                      <a:pPr algn="ctr"/>
                      <a:r>
                        <a:rPr lang="en-US" sz="2200" dirty="0">
                          <a:latin typeface="Calibri" panose="020F0502020204030204" pitchFamily="34" charset="0"/>
                          <a:cs typeface="Calibri" panose="020F0502020204030204" pitchFamily="34" charset="0"/>
                        </a:rPr>
                        <a:t>CPU</a:t>
                      </a:r>
                    </a:p>
                  </a:txBody>
                  <a:tcPr marL="121920" marR="121920" marT="60960" marB="60960"/>
                </a:tc>
                <a:extLst>
                  <a:ext uri="{0D108BD9-81ED-4DB2-BD59-A6C34878D82A}">
                    <a16:rowId xmlns:a16="http://schemas.microsoft.com/office/drawing/2014/main" val="3501769711"/>
                  </a:ext>
                </a:extLst>
              </a:tr>
              <a:tr h="419713">
                <a:tc>
                  <a:txBody>
                    <a:bodyPr/>
                    <a:lstStyle/>
                    <a:p>
                      <a:pPr algn="ctr"/>
                      <a:r>
                        <a:rPr lang="en-US" sz="2200" dirty="0">
                          <a:latin typeface="Calibri" panose="020F0502020204030204" pitchFamily="34" charset="0"/>
                          <a:cs typeface="Calibri" panose="020F0502020204030204" pitchFamily="34" charset="0"/>
                        </a:rPr>
                        <a:t>Programmability</a:t>
                      </a:r>
                    </a:p>
                  </a:txBody>
                  <a:tcPr marL="121920" marR="121920" marT="60960" marB="60960"/>
                </a:tc>
                <a:tc>
                  <a:txBody>
                    <a:bodyPr/>
                    <a:lstStyle/>
                    <a:p>
                      <a:pPr algn="ctr"/>
                      <a:r>
                        <a:rPr lang="en-US" sz="2200" dirty="0">
                          <a:latin typeface="Calibri" panose="020F0502020204030204" pitchFamily="34" charset="0"/>
                          <a:cs typeface="Calibri" panose="020F0502020204030204" pitchFamily="34" charset="0"/>
                        </a:rPr>
                        <a:t>Moderate</a:t>
                      </a:r>
                    </a:p>
                  </a:txBody>
                  <a:tcPr marL="121920" marR="121920" marT="60960" marB="6096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cs typeface="Calibri" panose="020F0502020204030204" pitchFamily="34" charset="0"/>
                        </a:rPr>
                        <a:t>Moderate (Hard)</a:t>
                      </a:r>
                    </a:p>
                  </a:txBody>
                  <a:tcPr marL="121920" marR="121920" marT="60960" marB="60960"/>
                </a:tc>
                <a:tc>
                  <a:txBody>
                    <a:bodyPr/>
                    <a:lstStyle/>
                    <a:p>
                      <a:pPr algn="ctr"/>
                      <a:r>
                        <a:rPr lang="en-US" sz="2200" b="1" dirty="0">
                          <a:latin typeface="Calibri" panose="020F0502020204030204" pitchFamily="34" charset="0"/>
                          <a:cs typeface="Calibri" panose="020F0502020204030204" pitchFamily="34" charset="0"/>
                        </a:rPr>
                        <a:t>High</a:t>
                      </a:r>
                    </a:p>
                  </a:txBody>
                  <a:tcPr marL="121920" marR="121920" marT="60960" marB="60960"/>
                </a:tc>
                <a:extLst>
                  <a:ext uri="{0D108BD9-81ED-4DB2-BD59-A6C34878D82A}">
                    <a16:rowId xmlns:a16="http://schemas.microsoft.com/office/drawing/2014/main" val="1545442341"/>
                  </a:ext>
                </a:extLst>
              </a:tr>
              <a:tr h="419713">
                <a:tc>
                  <a:txBody>
                    <a:bodyPr/>
                    <a:lstStyle/>
                    <a:p>
                      <a:pPr algn="ctr"/>
                      <a:r>
                        <a:rPr lang="en-US" sz="2200" dirty="0">
                          <a:latin typeface="Calibri" panose="020F0502020204030204" pitchFamily="34" charset="0"/>
                          <a:cs typeface="Calibri" panose="020F0502020204030204" pitchFamily="34" charset="0"/>
                        </a:rPr>
                        <a:t>Processing Latency</a:t>
                      </a:r>
                    </a:p>
                  </a:txBody>
                  <a:tcPr marL="121920" marR="121920" marT="60960" marB="60960"/>
                </a:tc>
                <a:tc>
                  <a:txBody>
                    <a:bodyPr/>
                    <a:lstStyle/>
                    <a:p>
                      <a:pPr algn="ctr"/>
                      <a:r>
                        <a:rPr lang="en-US" sz="2200" b="1" dirty="0">
                          <a:latin typeface="Calibri" panose="020F0502020204030204" pitchFamily="34" charset="0"/>
                          <a:cs typeface="Calibri" panose="020F0502020204030204" pitchFamily="34" charset="0"/>
                        </a:rPr>
                        <a:t>Low</a:t>
                      </a:r>
                    </a:p>
                  </a:txBody>
                  <a:tcPr marL="121920" marR="121920" marT="60960" marB="60960"/>
                </a:tc>
                <a:tc>
                  <a:txBody>
                    <a:bodyPr/>
                    <a:lstStyle/>
                    <a:p>
                      <a:pPr algn="ctr"/>
                      <a:r>
                        <a:rPr lang="en-US" sz="2200" dirty="0">
                          <a:latin typeface="Calibri" panose="020F0502020204030204" pitchFamily="34" charset="0"/>
                          <a:cs typeface="Calibri" panose="020F0502020204030204" pitchFamily="34" charset="0"/>
                        </a:rPr>
                        <a:t>Moderate</a:t>
                      </a:r>
                    </a:p>
                  </a:txBody>
                  <a:tcPr marL="121920" marR="121920" marT="60960" marB="60960"/>
                </a:tc>
                <a:tc>
                  <a:txBody>
                    <a:bodyPr/>
                    <a:lstStyle/>
                    <a:p>
                      <a:pPr algn="ctr"/>
                      <a:r>
                        <a:rPr lang="en-US" sz="2200" dirty="0">
                          <a:latin typeface="Calibri" panose="020F0502020204030204" pitchFamily="34" charset="0"/>
                          <a:cs typeface="Calibri" panose="020F0502020204030204" pitchFamily="34" charset="0"/>
                        </a:rPr>
                        <a:t>High</a:t>
                      </a:r>
                    </a:p>
                  </a:txBody>
                  <a:tcPr marL="121920" marR="121920" marT="60960" marB="60960"/>
                </a:tc>
                <a:extLst>
                  <a:ext uri="{0D108BD9-81ED-4DB2-BD59-A6C34878D82A}">
                    <a16:rowId xmlns:a16="http://schemas.microsoft.com/office/drawing/2014/main" val="1006683511"/>
                  </a:ext>
                </a:extLst>
              </a:tr>
            </a:tbl>
          </a:graphicData>
        </a:graphic>
      </p:graphicFrame>
      <p:sp>
        <p:nvSpPr>
          <p:cNvPr id="7" name="Slide Number Placeholder 1">
            <a:extLst>
              <a:ext uri="{FF2B5EF4-FFF2-40B4-BE49-F238E27FC236}">
                <a16:creationId xmlns:a16="http://schemas.microsoft.com/office/drawing/2014/main" id="{0681AE3A-28F1-AE4A-A0B8-A65492424EAE}"/>
              </a:ext>
            </a:extLst>
          </p:cNvPr>
          <p:cNvSpPr>
            <a:spLocks noGrp="1"/>
          </p:cNvSpPr>
          <p:nvPr>
            <p:ph type="sldNum" sz="quarter" idx="12"/>
          </p:nvPr>
        </p:nvSpPr>
        <p:spPr>
          <a:xfrm>
            <a:off x="8556791" y="4749850"/>
            <a:ext cx="548699" cy="393524"/>
          </a:xfrm>
        </p:spPr>
        <p:txBody>
          <a:bodyPr/>
          <a:lstStyle/>
          <a:p>
            <a:fld id="{2D348900-7794-B846-9157-FC610774E537}" type="slidenum">
              <a:rPr lang="en-US" smtClean="0">
                <a:latin typeface="Calibri" charset="0"/>
                <a:ea typeface="Calibri" charset="0"/>
                <a:cs typeface="Calibri" charset="0"/>
              </a:rPr>
              <a:t>9</a:t>
            </a:fld>
            <a:endParaRPr lang="en-US" dirty="0">
              <a:latin typeface="Calibri" charset="0"/>
              <a:ea typeface="Calibri" charset="0"/>
              <a:cs typeface="Calibri" charset="0"/>
            </a:endParaRPr>
          </a:p>
        </p:txBody>
      </p:sp>
    </p:spTree>
    <p:extLst>
      <p:ext uri="{BB962C8B-B14F-4D97-AF65-F5344CB8AC3E}">
        <p14:creationId xmlns:p14="http://schemas.microsoft.com/office/powerpoint/2010/main" val="63018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2"/>
</p:tagLst>
</file>

<file path=ppt/tags/tag10.xml><?xml version="1.0" encoding="utf-8"?>
<p:tagLst xmlns:a="http://schemas.openxmlformats.org/drawingml/2006/main" xmlns:r="http://schemas.openxmlformats.org/officeDocument/2006/relationships" xmlns:p="http://schemas.openxmlformats.org/presentationml/2006/main">
  <p:tag name="TIMING" val="|0.3|0.2|0.2"/>
</p:tagLst>
</file>

<file path=ppt/tags/tag11.xml><?xml version="1.0" encoding="utf-8"?>
<p:tagLst xmlns:a="http://schemas.openxmlformats.org/drawingml/2006/main" xmlns:r="http://schemas.openxmlformats.org/officeDocument/2006/relationships" xmlns:p="http://schemas.openxmlformats.org/presentationml/2006/main">
  <p:tag name="TIMING" val="|0.3|0.2|0.2"/>
</p:tagLst>
</file>

<file path=ppt/tags/tag12.xml><?xml version="1.0" encoding="utf-8"?>
<p:tagLst xmlns:a="http://schemas.openxmlformats.org/drawingml/2006/main" xmlns:r="http://schemas.openxmlformats.org/officeDocument/2006/relationships" xmlns:p="http://schemas.openxmlformats.org/presentationml/2006/main">
  <p:tag name="TIMING" val="|0.4"/>
</p:tagLst>
</file>

<file path=ppt/tags/tag13.xml><?xml version="1.0" encoding="utf-8"?>
<p:tagLst xmlns:a="http://schemas.openxmlformats.org/drawingml/2006/main" xmlns:r="http://schemas.openxmlformats.org/officeDocument/2006/relationships" xmlns:p="http://schemas.openxmlformats.org/presentationml/2006/main">
  <p:tag name="TIMING" val="|0.4"/>
</p:tagLst>
</file>

<file path=ppt/tags/tag14.xml><?xml version="1.0" encoding="utf-8"?>
<p:tagLst xmlns:a="http://schemas.openxmlformats.org/drawingml/2006/main" xmlns:r="http://schemas.openxmlformats.org/officeDocument/2006/relationships" xmlns:p="http://schemas.openxmlformats.org/presentationml/2006/main">
  <p:tag name="TIMING" val="|1|0.5"/>
</p:tagLst>
</file>

<file path=ppt/tags/tag2.xml><?xml version="1.0" encoding="utf-8"?>
<p:tagLst xmlns:a="http://schemas.openxmlformats.org/drawingml/2006/main" xmlns:r="http://schemas.openxmlformats.org/officeDocument/2006/relationships" xmlns:p="http://schemas.openxmlformats.org/presentationml/2006/main">
  <p:tag name="TIMING" val="|0.1|0.1"/>
</p:tagLst>
</file>

<file path=ppt/tags/tag3.xml><?xml version="1.0" encoding="utf-8"?>
<p:tagLst xmlns:a="http://schemas.openxmlformats.org/drawingml/2006/main" xmlns:r="http://schemas.openxmlformats.org/officeDocument/2006/relationships" xmlns:p="http://schemas.openxmlformats.org/presentationml/2006/main">
  <p:tag name="TIMING" val="|0.1|0.1"/>
</p:tagLst>
</file>

<file path=ppt/tags/tag4.xml><?xml version="1.0" encoding="utf-8"?>
<p:tagLst xmlns:a="http://schemas.openxmlformats.org/drawingml/2006/main" xmlns:r="http://schemas.openxmlformats.org/officeDocument/2006/relationships" xmlns:p="http://schemas.openxmlformats.org/presentationml/2006/main">
  <p:tag name="TIMING" val="|0.1|0.1"/>
</p:tagLst>
</file>

<file path=ppt/tags/tag5.xml><?xml version="1.0" encoding="utf-8"?>
<p:tagLst xmlns:a="http://schemas.openxmlformats.org/drawingml/2006/main" xmlns:r="http://schemas.openxmlformats.org/officeDocument/2006/relationships" xmlns:p="http://schemas.openxmlformats.org/presentationml/2006/main">
  <p:tag name="TIMING" val="|0.1|0.1"/>
</p:tagLst>
</file>

<file path=ppt/tags/tag6.xml><?xml version="1.0" encoding="utf-8"?>
<p:tagLst xmlns:a="http://schemas.openxmlformats.org/drawingml/2006/main" xmlns:r="http://schemas.openxmlformats.org/officeDocument/2006/relationships" xmlns:p="http://schemas.openxmlformats.org/presentationml/2006/main">
  <p:tag name="TIMING" val="|0.1|0.1"/>
</p:tagLst>
</file>

<file path=ppt/tags/tag7.xml><?xml version="1.0" encoding="utf-8"?>
<p:tagLst xmlns:a="http://schemas.openxmlformats.org/drawingml/2006/main" xmlns:r="http://schemas.openxmlformats.org/officeDocument/2006/relationships" xmlns:p="http://schemas.openxmlformats.org/presentationml/2006/main">
  <p:tag name="TIMING" val="|0.1|0.1"/>
</p:tagLst>
</file>

<file path=ppt/tags/tag8.xml><?xml version="1.0" encoding="utf-8"?>
<p:tagLst xmlns:a="http://schemas.openxmlformats.org/drawingml/2006/main" xmlns:r="http://schemas.openxmlformats.org/officeDocument/2006/relationships" xmlns:p="http://schemas.openxmlformats.org/presentationml/2006/main">
  <p:tag name="TIMING" val="|0.3|0.2|0.2"/>
</p:tagLst>
</file>

<file path=ppt/tags/tag9.xml><?xml version="1.0" encoding="utf-8"?>
<p:tagLst xmlns:a="http://schemas.openxmlformats.org/drawingml/2006/main" xmlns:r="http://schemas.openxmlformats.org/officeDocument/2006/relationships" xmlns:p="http://schemas.openxmlformats.org/presentationml/2006/main">
  <p:tag name="TIMING" val="|0.3|0.2|0.2"/>
</p:tagLst>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35904</TotalTime>
  <Words>1734</Words>
  <Application>Microsoft Macintosh PowerPoint</Application>
  <PresentationFormat>On-screen Show (16:9)</PresentationFormat>
  <Paragraphs>266</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simple-light</vt:lpstr>
      <vt:lpstr>ARGUS : Toward Scalable Replication Systems with Predictable Tails using Programmable Data Planes</vt:lpstr>
      <vt:lpstr>Replication is Crucial</vt:lpstr>
      <vt:lpstr>Replication Adds Overheads</vt:lpstr>
      <vt:lpstr>Reasons for 2 RTTs</vt:lpstr>
      <vt:lpstr>CURP Enables 1 RTT Replication</vt:lpstr>
      <vt:lpstr>CURP Enables 1 RTT Replication</vt:lpstr>
      <vt:lpstr>Shortcomings of CURP in User Space</vt:lpstr>
      <vt:lpstr>PowerPoint Presentation</vt:lpstr>
      <vt:lpstr>What are SmartNICs?</vt:lpstr>
      <vt:lpstr>Netronome SmartNICs (ASIC-based)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Case for an Intermediate Representation for  Programmable Data Planes</dc:title>
  <cp:lastModifiedBy>Sean Seol Woong Choi</cp:lastModifiedBy>
  <cp:revision>1933</cp:revision>
  <cp:lastPrinted>2016-05-08T21:14:00Z</cp:lastPrinted>
  <dcterms:modified xsi:type="dcterms:W3CDTF">2019-08-18T01:39:43Z</dcterms:modified>
</cp:coreProperties>
</file>