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2" r:id="rId9"/>
    <p:sldId id="263" r:id="rId10"/>
    <p:sldId id="268" r:id="rId11"/>
    <p:sldId id="264" r:id="rId12"/>
    <p:sldId id="266" r:id="rId13"/>
    <p:sldId id="265" r:id="rId14"/>
  </p:sldIdLst>
  <p:sldSz cx="12192000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幼圆" panose="02010509060101010101" pitchFamily="49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Go Shusong" panose="03000503000000000000" pitchFamily="66" charset="-128"/>
      <p:regular r:id="rId22"/>
    </p:embeddedFont>
    <p:embeddedFont>
      <p:font typeface="Wingdings 2" panose="05020102010507070707" pitchFamily="18" charset="2"/>
      <p:regular r:id="rId23"/>
    </p:embeddedFont>
    <p:embeddedFont>
      <p:font typeface="微软雅黑 Light" panose="020B0502040204020203" pitchFamily="34" charset="-12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93F354-FA51-4CA6-AF51-A516078EE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校赛编程环境说明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AECEFA1-E6AC-4F3D-9DE1-A8C63FF2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268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郑钰心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Sundes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Sundes@foxmail.com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ACM-ICPC-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编程俱乐部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545ED35-40C3-4CB7-B254-A9A01C9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012" y1="54403" x2="22736" y2="50685"/>
                        <a14:foregroundMark x1="46050" y1="55773" x2="45472" y2="50685"/>
                        <a14:foregroundMark x1="61657" y1="53816" x2="60886" y2="47162"/>
                        <a14:foregroundMark x1="61079" y1="41879" x2="59345" y2="41879"/>
                        <a14:foregroundMark x1="52216" y1="48728" x2="52023" y2="47358"/>
                        <a14:foregroundMark x1="59538" y1="36399" x2="60694" y2="36204"/>
                        <a14:foregroundMark x1="58382" y1="33464" x2="60116" y2="31703"/>
                        <a14:foregroundMark x1="55299" y1="31507" x2="56069" y2="29746"/>
                        <a14:foregroundMark x1="52023" y1="29746" x2="51638" y2="27789"/>
                        <a14:foregroundMark x1="48555" y1="31898" x2="47592" y2="29550"/>
                        <a14:foregroundMark x1="45279" y1="33268" x2="42004" y2="31703"/>
                        <a14:foregroundMark x1="43545" y1="36204" x2="41426" y2="35225"/>
                        <a14:foregroundMark x1="61464" y1="35616" x2="63006" y2="34834"/>
                        <a14:foregroundMark x1="76108" y1="49511" x2="75915" y2="45597"/>
                        <a14:foregroundMark x1="89595" y1="56556" x2="89403" y2="50881"/>
                        <a14:foregroundMark x1="78613" y1="57534" x2="82081" y2="56164"/>
                        <a14:foregroundMark x1="83815" y1="31115" x2="84971" y2="29746"/>
                        <a14:foregroundMark x1="74952" y1="29746" x2="74181" y2="27397"/>
                        <a14:foregroundMark x1="56262" y1="29354" x2="56840" y2="27789"/>
                        <a14:foregroundMark x1="86127" y1="18982" x2="84200" y2="18200"/>
                        <a14:foregroundMark x1="77457" y1="16438" x2="76301" y2="17221"/>
                        <a14:foregroundMark x1="47399" y1="29354" x2="46821" y2="27397"/>
                        <a14:foregroundMark x1="42967" y1="30920" x2="42582" y2="30137"/>
                        <a14:foregroundMark x1="26012" y1="59491" x2="26782" y2="59883"/>
                        <a14:foregroundMark x1="36802" y1="55773" x2="36802" y2="57730"/>
                        <a14:foregroundMark x1="24085" y1="63014" x2="24470" y2="63796"/>
                        <a14:foregroundMark x1="20809" y1="64579" x2="20617" y2="63796"/>
                        <a14:foregroundMark x1="17341" y1="65558" x2="17341" y2="64579"/>
                        <a14:foregroundMark x1="14644" y1="66341" x2="14258" y2="65558"/>
                        <a14:backgroundMark x1="74952" y1="33659" x2="74952" y2="33659"/>
                        <a14:backgroundMark x1="83815" y1="33072" x2="83815" y2="33072"/>
                        <a14:backgroundMark x1="25819" y1="62622" x2="25819" y2="62622"/>
                        <a14:backgroundMark x1="21773" y1="64188" x2="21773" y2="64188"/>
                        <a14:backgroundMark x1="18304" y1="64971" x2="18304" y2="649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67454"/>
            <a:ext cx="1873188" cy="1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662FE-D9DB-4D54-A05B-1CFBE8F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选手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69268" y="983150"/>
            <a:ext cx="7685685" cy="4471762"/>
            <a:chOff x="3869268" y="983150"/>
            <a:chExt cx="7685685" cy="447176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268" y="1676655"/>
              <a:ext cx="7685685" cy="37782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xmlns="" id="{49A90325-1342-45EA-9551-C8FEB8CE0707}"/>
                </a:ext>
              </a:extLst>
            </p:cNvPr>
            <p:cNvSpPr txBox="1">
              <a:spLocks/>
            </p:cNvSpPr>
            <p:nvPr/>
          </p:nvSpPr>
          <p:spPr>
            <a:xfrm>
              <a:off x="3869268" y="983150"/>
              <a:ext cx="7315200" cy="558292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多组输入直到文件尾</a:t>
              </a:r>
              <a:r>
                <a:rPr lang="en-US" altLang="zh-CN" dirty="0" smtClean="0"/>
                <a:t>(End Of File)</a:t>
              </a:r>
            </a:p>
            <a:p>
              <a:endParaRPr lang="en-US" altLang="zh-CN" dirty="0" smtClean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9267" y="1996913"/>
            <a:ext cx="7685687" cy="2480597"/>
            <a:chOff x="3869267" y="1996913"/>
            <a:chExt cx="7685687" cy="24805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9269" y="2618517"/>
              <a:ext cx="7685685" cy="18589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文本框 11"/>
            <p:cNvSpPr txBox="1"/>
            <p:nvPr/>
          </p:nvSpPr>
          <p:spPr>
            <a:xfrm>
              <a:off x="3869267" y="1996913"/>
              <a:ext cx="267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880" lvl="0" indent="-182880" defTabSz="914400">
                <a:lnSpc>
                  <a:spcPct val="90000"/>
                </a:lnSpc>
                <a:spcBef>
                  <a:spcPts val="1200"/>
                </a:spcBef>
                <a:buClr>
                  <a:srgbClr val="40BAD2"/>
                </a:buClr>
                <a:buFont typeface="Wingdings 2" pitchFamily="18" charset="2"/>
                <a:buChar char=""/>
              </a:pP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单行多个数字的</a:t>
              </a:r>
              <a:r>
                <a:rPr lang="zh-CN" altLang="en-US" sz="2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输入</a:t>
              </a:r>
              <a:endPara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69266" y="1021952"/>
            <a:ext cx="7680846" cy="4940959"/>
            <a:chOff x="3869266" y="1021952"/>
            <a:chExt cx="7680846" cy="4940959"/>
          </a:xfrm>
        </p:grpSpPr>
        <p:sp>
          <p:nvSpPr>
            <p:cNvPr id="15" name="文本框 14"/>
            <p:cNvSpPr txBox="1"/>
            <p:nvPr/>
          </p:nvSpPr>
          <p:spPr>
            <a:xfrm>
              <a:off x="3869266" y="1021952"/>
              <a:ext cx="1908215" cy="369332"/>
            </a:xfrm>
            <a:prstGeom prst="rect">
              <a:avLst/>
            </a:prstGeom>
            <a:noFill/>
          </p:spPr>
          <p:txBody>
            <a:bodyPr vert="horz" wrap="none" rtlCol="0" anchor="t" anchorCtr="0">
              <a:spAutoFit/>
            </a:bodyPr>
            <a:lstStyle/>
            <a:p>
              <a:pPr marL="182880" lvl="0" indent="-182880" defTabSz="914400">
                <a:lnSpc>
                  <a:spcPct val="90000"/>
                </a:lnSpc>
                <a:spcBef>
                  <a:spcPts val="1200"/>
                </a:spcBef>
                <a:buClr>
                  <a:srgbClr val="40BAD2"/>
                </a:buClr>
                <a:buFont typeface="Wingdings 2" pitchFamily="18" charset="2"/>
                <a:buChar char=""/>
              </a:pPr>
              <a:r>
                <a:rPr lang="en-US" altLang="zh-CN" sz="20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Go Shusong" panose="03000503000000000000" pitchFamily="66" charset="-128"/>
                  <a:ea typeface="Go Shusong" panose="03000503000000000000" pitchFamily="66" charset="-128"/>
                </a:rPr>
                <a:t>print</a:t>
              </a:r>
              <a:r>
                <a:rPr lang="zh-CN" altLang="en-US" sz="2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的使用</a:t>
              </a:r>
              <a:endPara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9266" y="1630186"/>
              <a:ext cx="7680846" cy="23326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/>
            <a:srcRect t="758" r="10485"/>
            <a:stretch/>
          </p:blipFill>
          <p:spPr>
            <a:xfrm>
              <a:off x="3869266" y="4201712"/>
              <a:ext cx="7680846" cy="17611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904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67D527-66E2-4885-ADD6-D0301B36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F30D13-A301-4E84-BD44-09FFE912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系统是黑箱测试，并不关注你的程序具体如何计算出答案</a:t>
            </a:r>
            <a:endParaRPr lang="en-US" altLang="zh-CN" dirty="0"/>
          </a:p>
          <a:p>
            <a:r>
              <a:rPr lang="zh-CN" altLang="en-US" dirty="0"/>
              <a:t>（实在写不来，而题目又只输出一些简单判断</a:t>
            </a:r>
            <a:endParaRPr lang="en-US" altLang="zh-CN" dirty="0"/>
          </a:p>
          <a:p>
            <a:r>
              <a:rPr lang="zh-CN" altLang="en-US" dirty="0"/>
              <a:t>（比如只输出 </a:t>
            </a:r>
            <a:r>
              <a:rPr lang="en-US" altLang="zh-CN" dirty="0"/>
              <a:t>“YES” OR “NO” </a:t>
            </a:r>
            <a:r>
              <a:rPr lang="zh-CN" altLang="en-US" dirty="0"/>
              <a:t>可以尝试随机数</a:t>
            </a:r>
            <a:r>
              <a:rPr lang="en-US" altLang="zh-CN" dirty="0"/>
              <a:t>..</a:t>
            </a:r>
            <a:r>
              <a:rPr lang="zh-CN" altLang="en-US" dirty="0"/>
              <a:t>万一成功了呢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98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AEF901-20D7-4EAF-ACD2-C320AE27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推荐几本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入门书籍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86620E-72FA-45CA-B362-FA25D2BB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(C</a:t>
            </a:r>
            <a:r>
              <a:rPr lang="zh-CN" altLang="en-US" dirty="0"/>
              <a:t>语言版</a:t>
            </a:r>
            <a:r>
              <a:rPr lang="en-US" altLang="zh-CN" dirty="0"/>
              <a:t>)》</a:t>
            </a:r>
            <a:r>
              <a:rPr lang="zh-CN" altLang="en-US" dirty="0"/>
              <a:t>严蔚敏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算法精解</a:t>
            </a:r>
            <a:r>
              <a:rPr lang="en-US" altLang="zh-CN" dirty="0"/>
              <a:t>C</a:t>
            </a:r>
            <a:r>
              <a:rPr lang="zh-CN" altLang="en-US" dirty="0"/>
              <a:t>语言描述</a:t>
            </a:r>
            <a:r>
              <a:rPr lang="en-US" altLang="zh-CN" dirty="0"/>
              <a:t>》Kyle Loudon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)》</a:t>
            </a:r>
            <a:r>
              <a:rPr lang="zh-CN" altLang="en-US" dirty="0"/>
              <a:t>刘汝佳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挑战程序设计竞赛</a:t>
            </a:r>
            <a:r>
              <a:rPr lang="en-US" altLang="zh-CN" dirty="0"/>
              <a:t>》</a:t>
            </a:r>
            <a:r>
              <a:rPr lang="zh-CN" altLang="en-US" dirty="0"/>
              <a:t>北川宜稔、岩田阳一、秋叶拓哉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20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75D95E-BD4B-4CBD-B367-0B04C88D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7A6760-A06D-4D07-81F3-D420B7E2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预祝大家取得好成绩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也欢迎有兴趣的同学加入</a:t>
            </a:r>
            <a:r>
              <a:rPr lang="en-US" altLang="zh-CN" dirty="0"/>
              <a:t>ACM-ICPC-</a:t>
            </a:r>
            <a:r>
              <a:rPr lang="zh-CN" altLang="en-US" dirty="0"/>
              <a:t>编程俱乐部大家庭。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谢谢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4A861B6-2ED2-4CC6-B5B5-E5689552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012" y1="54403" x2="22736" y2="50685"/>
                        <a14:foregroundMark x1="46050" y1="55773" x2="45472" y2="50685"/>
                        <a14:foregroundMark x1="61657" y1="53816" x2="60886" y2="47162"/>
                        <a14:foregroundMark x1="61079" y1="41879" x2="59345" y2="41879"/>
                        <a14:foregroundMark x1="52216" y1="48728" x2="52023" y2="47358"/>
                        <a14:foregroundMark x1="59538" y1="36399" x2="60694" y2="36204"/>
                        <a14:foregroundMark x1="58382" y1="33464" x2="60116" y2="31703"/>
                        <a14:foregroundMark x1="55299" y1="31507" x2="56069" y2="29746"/>
                        <a14:foregroundMark x1="52023" y1="29746" x2="51638" y2="27789"/>
                        <a14:foregroundMark x1="48555" y1="31898" x2="47592" y2="29550"/>
                        <a14:foregroundMark x1="45279" y1="33268" x2="42004" y2="31703"/>
                        <a14:foregroundMark x1="43545" y1="36204" x2="41426" y2="35225"/>
                        <a14:foregroundMark x1="61464" y1="35616" x2="63006" y2="34834"/>
                        <a14:foregroundMark x1="76108" y1="49511" x2="75915" y2="45597"/>
                        <a14:foregroundMark x1="89595" y1="56556" x2="89403" y2="50881"/>
                        <a14:foregroundMark x1="78613" y1="57534" x2="82081" y2="56164"/>
                        <a14:foregroundMark x1="83815" y1="31115" x2="84971" y2="29746"/>
                        <a14:foregroundMark x1="74952" y1="29746" x2="74181" y2="27397"/>
                        <a14:foregroundMark x1="56262" y1="29354" x2="56840" y2="27789"/>
                        <a14:foregroundMark x1="86127" y1="18982" x2="84200" y2="18200"/>
                        <a14:foregroundMark x1="77457" y1="16438" x2="76301" y2="17221"/>
                        <a14:foregroundMark x1="47399" y1="29354" x2="46821" y2="27397"/>
                        <a14:foregroundMark x1="42967" y1="30920" x2="42582" y2="30137"/>
                        <a14:foregroundMark x1="26012" y1="59491" x2="26782" y2="59883"/>
                        <a14:foregroundMark x1="36802" y1="55773" x2="36802" y2="57730"/>
                        <a14:foregroundMark x1="24085" y1="63014" x2="24470" y2="63796"/>
                        <a14:foregroundMark x1="20809" y1="64579" x2="20617" y2="63796"/>
                        <a14:foregroundMark x1="17341" y1="65558" x2="17341" y2="64579"/>
                        <a14:foregroundMark x1="14644" y1="66341" x2="14258" y2="65558"/>
                        <a14:backgroundMark x1="74952" y1="33659" x2="74952" y2="33659"/>
                        <a14:backgroundMark x1="83815" y1="33072" x2="83815" y2="33072"/>
                        <a14:backgroundMark x1="25819" y1="62622" x2="25819" y2="62622"/>
                        <a14:backgroundMark x1="21773" y1="64188" x2="21773" y2="64188"/>
                        <a14:backgroundMark x1="18304" y1="64971" x2="18304" y2="649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9643" y="4721730"/>
            <a:ext cx="1873188" cy="1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FADB8E-08E5-4160-A490-FE9A92D7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247191-A2BA-4BF3-B45C-A2B9CDB3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I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XP</a:t>
            </a:r>
            <a:r>
              <a:rPr lang="zh-CN" altLang="en-IE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I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16.04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Etc..(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电脑上有的都可以用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I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b="1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大赛语言和环境</a:t>
            </a:r>
            <a:endParaRPr lang="en-US" altLang="zh-CN" b="1" kern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程序设计语言为</a:t>
            </a:r>
            <a:r>
              <a:rPr lang="en-US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C/C++/Java/Python</a:t>
            </a:r>
          </a:p>
          <a:p>
            <a:r>
              <a:rPr lang="zh-CN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编程环境为</a:t>
            </a:r>
            <a:r>
              <a:rPr lang="en-US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/G++, JDK1.7, Python2.7.6</a:t>
            </a:r>
            <a:r>
              <a:rPr lang="zh-CN" altLang="zh-CN" sz="1800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校赛测评机</a:t>
            </a:r>
            <a:endParaRPr lang="en-US" altLang="zh-CN" b="1" kern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编程环境为</a:t>
            </a:r>
            <a:r>
              <a:rPr lang="en-US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zh-CN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/G++, JDK1.7, Python2.7.6</a:t>
            </a:r>
            <a:r>
              <a:rPr lang="zh-CN" altLang="zh-CN" sz="1800" kern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25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650757-F3E8-4B04-A3E6-19D6C662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1DA347-2FAC-42DC-A3A2-CAB5230A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05337" cy="51206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b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I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环境安装包</a:t>
            </a:r>
            <a:b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I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IE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DevC</a:t>
            </a:r>
            <a:r>
              <a:rPr lang="en-IE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I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IE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I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IE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I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IE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Python2.7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en-IE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IE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IE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你能在电脑上找到的都可以用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I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9DCAA5-61EC-4249-9265-D227E0BB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E7C9A5-F137-4C03-877A-F86A17F3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地址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acm.cqu.edu.cn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黑箱法，</a:t>
            </a:r>
            <a:r>
              <a:rPr lang="zh-CN" altLang="en-US" b="1" dirty="0">
                <a:solidFill>
                  <a:srgbClr val="FFC000"/>
                </a:solidFill>
              </a:rPr>
              <a:t>只关注输出结果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（例外：抄袭）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测试用输入输出数据不公开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系统返回程序运行的评测信息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每出现一次未通过的提交，罚时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分钟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根据通过题目数量排名，如果题目数量相同则按照解题总用时排名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未通过的题目不计入总用时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8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D9F51F-4848-4691-BBC5-09C1FFFE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评测信息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B58FAF-14CC-47BF-A3C6-8116CA5A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B050"/>
                </a:solidFill>
              </a:rPr>
              <a:t>Accepted(AC)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程序通过测试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B050"/>
                </a:solidFill>
              </a:rPr>
              <a:t>Presentation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输出数据正确，但是格式错误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Wrong Answer(WA)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输出数据错误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Time Limit Exceeded(TLE)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程序运行时间超过题目限制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Memory Limit Exceeded(MLE)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程序使用的内存超过题目限制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Runtime Error(RE)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程序运行中出错导致崩溃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Compile Error(CE)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编译出错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2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717BED-EAEA-47A0-B699-CFE40B63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如何编写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提交测评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BFA052C-0765-41F3-B593-B64CC439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：每行有两个</a:t>
            </a:r>
            <a:r>
              <a:rPr lang="zh-CN" altLang="en-US" dirty="0" smtClean="0"/>
              <a:t>整</a:t>
            </a:r>
            <a:r>
              <a:rPr lang="zh-CN" altLang="en-US" dirty="0"/>
              <a:t>型</a:t>
            </a:r>
            <a:r>
              <a:rPr lang="zh-CN" altLang="en-US" dirty="0" smtClean="0"/>
              <a:t>数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  <a:r>
              <a:rPr lang="zh-CN" altLang="en-US" dirty="0"/>
              <a:t>对于每一行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输出</a:t>
            </a:r>
            <a:r>
              <a:rPr lang="en-US" altLang="zh-CN" dirty="0" err="1"/>
              <a:t>a+b</a:t>
            </a:r>
            <a:r>
              <a:rPr lang="zh-CN" altLang="en-US" dirty="0"/>
              <a:t>的结果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Time </a:t>
            </a:r>
            <a:r>
              <a:rPr lang="en-US" altLang="zh-CN" dirty="0"/>
              <a:t>Limit: </a:t>
            </a:r>
            <a:r>
              <a:rPr lang="en-US" altLang="zh-CN" dirty="0" smtClean="0"/>
              <a:t>1000ms; </a:t>
            </a:r>
            <a:r>
              <a:rPr lang="en-US" altLang="zh-CN" dirty="0"/>
              <a:t>Memory Limit: 65536KB</a:t>
            </a:r>
          </a:p>
          <a:p>
            <a:pPr marL="0" indent="0">
              <a:buNone/>
            </a:pPr>
            <a:r>
              <a:rPr lang="en-US" altLang="zh-CN" dirty="0" smtClean="0"/>
              <a:t>Sample input:</a:t>
            </a:r>
            <a:endParaRPr lang="en-US" altLang="zh-CN" dirty="0"/>
          </a:p>
          <a:p>
            <a:pPr lvl="1"/>
            <a:r>
              <a:rPr lang="en-US" altLang="zh-CN" sz="2000" dirty="0"/>
              <a:t>1 2</a:t>
            </a:r>
          </a:p>
          <a:p>
            <a:pPr lvl="1"/>
            <a:r>
              <a:rPr lang="en-US" altLang="zh-CN" sz="2000" dirty="0"/>
              <a:t>2 9</a:t>
            </a:r>
          </a:p>
          <a:p>
            <a:pPr lvl="1"/>
            <a:r>
              <a:rPr lang="en-US" altLang="zh-CN" sz="2000" dirty="0"/>
              <a:t>1 7</a:t>
            </a:r>
          </a:p>
          <a:p>
            <a:pPr marL="0" indent="0">
              <a:buNone/>
            </a:pPr>
            <a:r>
              <a:rPr lang="en-US" altLang="zh-CN" dirty="0" smtClean="0"/>
              <a:t>Sample output:</a:t>
            </a:r>
            <a:endParaRPr lang="en-US" altLang="zh-CN" dirty="0"/>
          </a:p>
          <a:p>
            <a:pPr lvl="1"/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11</a:t>
            </a:r>
          </a:p>
          <a:p>
            <a:pPr lvl="1"/>
            <a:r>
              <a:rPr lang="en-US" altLang="zh-CN" sz="2000" dirty="0"/>
              <a:t>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108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BB053F-3DEE-48BC-8913-9E092490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B7B0E6-A3BD-4130-8B55-6315ADE2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while(</a:t>
            </a:r>
            <a:r>
              <a:rPr lang="en-US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scanf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("%d %d</a:t>
            </a:r>
            <a:r>
              <a:rPr lang="en-US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", &amp;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a, &amp;b) != EOF) {…}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while(</a:t>
            </a:r>
            <a:r>
              <a:rPr lang="en-US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cin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 &gt;&gt; a &gt;&gt; b){…}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while(</a:t>
            </a:r>
            <a:r>
              <a:rPr lang="en-US" altLang="zh-CN" dirty="0" err="1" smtClean="0">
                <a:latin typeface="Go Shusong" panose="03000503000000000000" pitchFamily="66" charset="-128"/>
                <a:ea typeface="Go Shusong" panose="03000503000000000000" pitchFamily="66" charset="-128"/>
              </a:rPr>
              <a:t>in.hasNextInt</a:t>
            </a:r>
            <a:r>
              <a:rPr lang="en-US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()){…} </a:t>
            </a:r>
            <a:endParaRPr lang="en-US" altLang="zh-CN" dirty="0">
              <a:latin typeface="Go Shusong" panose="03000503000000000000" pitchFamily="66" charset="-128"/>
              <a:ea typeface="Go Shusong" panose="03000503000000000000" pitchFamily="66" charset="-128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注意行末需要换行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9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662FE-D9DB-4D54-A05B-1CFBE8F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选手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90325-1342-45EA-9551-C8FEB8C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Go Shusong" panose="03000503000000000000" pitchFamily="66" charset="-128"/>
                <a:ea typeface="Go Shusong" panose="03000503000000000000" pitchFamily="66" charset="-128"/>
              </a:rPr>
              <a:t>gets</a:t>
            </a:r>
            <a:r>
              <a:rPr lang="zh-CN" altLang="en-US" dirty="0"/>
              <a:t>在</a:t>
            </a:r>
            <a:r>
              <a:rPr lang="en-US" altLang="zh-CN" i="1" dirty="0"/>
              <a:t>c11</a:t>
            </a:r>
            <a:r>
              <a:rPr lang="zh-CN" altLang="en-US" dirty="0"/>
              <a:t>标准被废除了。使用会</a:t>
            </a:r>
            <a:r>
              <a:rPr lang="en-US" altLang="zh-CN" dirty="0"/>
              <a:t>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字符串读入</a:t>
            </a:r>
            <a:endParaRPr lang="en-US" altLang="zh-CN" dirty="0"/>
          </a:p>
          <a:p>
            <a:r>
              <a:rPr lang="en-US" altLang="zh-CN" dirty="0"/>
              <a:t>C++:</a:t>
            </a:r>
          </a:p>
          <a:p>
            <a:pPr lvl="1"/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s</a:t>
            </a:r>
            <a:r>
              <a:rPr lang="en-US" altLang="zh-CN" sz="2000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tring </a:t>
            </a:r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str;</a:t>
            </a:r>
          </a:p>
          <a:p>
            <a:pPr lvl="1"/>
            <a:r>
              <a:rPr lang="en-US" altLang="zh-CN" sz="2000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c</a:t>
            </a:r>
            <a:r>
              <a:rPr lang="en-US" altLang="zh-CN" sz="2000" dirty="0" err="1" smtClean="0">
                <a:latin typeface="Go Shusong" panose="03000503000000000000" pitchFamily="66" charset="-128"/>
                <a:ea typeface="Go Shusong" panose="03000503000000000000" pitchFamily="66" charset="-128"/>
              </a:rPr>
              <a:t>in</a:t>
            </a:r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&gt;&gt;str;</a:t>
            </a:r>
          </a:p>
          <a:p>
            <a:r>
              <a:rPr lang="en-US" altLang="zh-CN" dirty="0"/>
              <a:t>C: </a:t>
            </a:r>
          </a:p>
          <a:p>
            <a:pPr lvl="1"/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char str[</a:t>
            </a:r>
            <a:r>
              <a:rPr lang="zh-CN" altLang="en-US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长度</a:t>
            </a:r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]</a:t>
            </a:r>
          </a:p>
          <a:p>
            <a:pPr lvl="1"/>
            <a:r>
              <a:rPr lang="en-US" altLang="zh-CN" sz="2000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scanf</a:t>
            </a:r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(“%</a:t>
            </a:r>
            <a:r>
              <a:rPr lang="en-US" altLang="zh-CN" sz="2000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s”,str</a:t>
            </a:r>
            <a:r>
              <a:rPr lang="en-US" altLang="zh-CN" sz="2000" dirty="0">
                <a:latin typeface="Go Shusong" panose="03000503000000000000" pitchFamily="66" charset="-128"/>
                <a:ea typeface="Go Shusong" panose="03000503000000000000" pitchFamily="66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082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E93F80-C3E5-4BDB-8ACE-8927402D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选手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E58191-D284-406C-A1DC-2EFFECAC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类名称必须采用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public class Main</a:t>
            </a:r>
            <a:r>
              <a:rPr lang="zh-CN" altLang="en-US" dirty="0"/>
              <a:t>方式命名</a:t>
            </a:r>
            <a:endParaRPr lang="en-US" altLang="zh-CN" dirty="0"/>
          </a:p>
          <a:p>
            <a:r>
              <a:rPr lang="zh-CN" altLang="en-US" dirty="0"/>
              <a:t>读入</a:t>
            </a:r>
            <a:r>
              <a:rPr lang="zh-CN" altLang="en-US" dirty="0" smtClean="0"/>
              <a:t>使用</a:t>
            </a:r>
            <a:r>
              <a:rPr lang="en-US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s</a:t>
            </a:r>
            <a:r>
              <a:rPr lang="en-US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canner</a:t>
            </a:r>
            <a:endParaRPr lang="en-US" altLang="zh-CN" dirty="0">
              <a:latin typeface="Go Shusong" panose="03000503000000000000" pitchFamily="66" charset="-128"/>
              <a:ea typeface="Go Shusong" panose="03000503000000000000" pitchFamily="66" charset="-128"/>
            </a:endParaRPr>
          </a:p>
          <a:p>
            <a:r>
              <a:rPr lang="zh-CN" altLang="en-US" dirty="0"/>
              <a:t>读一个整数： 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int n = </a:t>
            </a:r>
            <a:r>
              <a:rPr lang="en-IE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sc.nextInt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();</a:t>
            </a:r>
          </a:p>
          <a:p>
            <a:r>
              <a:rPr lang="en-IE" altLang="zh-CN" dirty="0"/>
              <a:t> </a:t>
            </a:r>
            <a:r>
              <a:rPr lang="zh-CN" altLang="en-US" dirty="0"/>
              <a:t>读一个字符串</a:t>
            </a:r>
            <a:r>
              <a:rPr lang="zh-CN" altLang="en-US" dirty="0" smtClean="0"/>
              <a:t>：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s</a:t>
            </a:r>
            <a:r>
              <a:rPr lang="en-IE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tring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 s = </a:t>
            </a:r>
            <a:r>
              <a:rPr lang="en-IE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sc.next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(); </a:t>
            </a:r>
          </a:p>
          <a:p>
            <a:r>
              <a:rPr lang="zh-CN" altLang="en-US" dirty="0"/>
              <a:t>读一个浮点数：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double t = </a:t>
            </a:r>
            <a:r>
              <a:rPr lang="en-IE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sc.nextDouble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();</a:t>
            </a:r>
            <a:r>
              <a:rPr lang="en-IE" altLang="zh-CN" dirty="0"/>
              <a:t> </a:t>
            </a:r>
          </a:p>
          <a:p>
            <a:r>
              <a:rPr lang="zh-CN" altLang="en-US" dirty="0"/>
              <a:t>读一整行：</a:t>
            </a:r>
            <a:endParaRPr lang="en-US" altLang="zh-CN" dirty="0"/>
          </a:p>
          <a:p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s</a:t>
            </a:r>
            <a:r>
              <a:rPr lang="en-IE" altLang="zh-CN" dirty="0" smtClean="0">
                <a:latin typeface="Go Shusong" panose="03000503000000000000" pitchFamily="66" charset="-128"/>
                <a:ea typeface="Go Shusong" panose="03000503000000000000" pitchFamily="66" charset="-128"/>
              </a:rPr>
              <a:t>tring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 s = </a:t>
            </a:r>
            <a:r>
              <a:rPr lang="en-IE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sc.nextLine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(); </a:t>
            </a:r>
          </a:p>
          <a:p>
            <a:r>
              <a:rPr lang="zh-CN" altLang="en-US" dirty="0"/>
              <a:t>判断是否有下一个输入</a:t>
            </a:r>
            <a:endParaRPr lang="en-US" altLang="zh-CN" dirty="0"/>
          </a:p>
          <a:p>
            <a:r>
              <a:rPr lang="en-IE" altLang="zh-CN" dirty="0" err="1">
                <a:latin typeface="Go Shusong" panose="03000503000000000000" pitchFamily="66" charset="-128"/>
                <a:ea typeface="Go Shusong" panose="03000503000000000000" pitchFamily="66" charset="-128"/>
              </a:rPr>
              <a:t>sc.hasNext</a:t>
            </a:r>
            <a:r>
              <a:rPr lang="en-IE" altLang="zh-CN" dirty="0">
                <a:latin typeface="Go Shusong" panose="03000503000000000000" pitchFamily="66" charset="-128"/>
                <a:ea typeface="Go Shusong" panose="03000503000000000000" pitchFamily="66" charset="-128"/>
              </a:rPr>
              <a:t>()</a:t>
            </a:r>
            <a:endParaRPr lang="zh-CN" altLang="en-US" dirty="0">
              <a:latin typeface="Go Shusong" panose="03000503000000000000" pitchFamily="66" charset="-128"/>
              <a:ea typeface="Go Shusong" panose="03000503000000000000" pitchFamily="66" charset="-128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A4EF132-868A-4965-AF67-716A6EBB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22" y="740009"/>
            <a:ext cx="7914746" cy="5368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94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207</TotalTime>
  <Words>438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Corbel</vt:lpstr>
      <vt:lpstr>幼圆</vt:lpstr>
      <vt:lpstr>微软雅黑</vt:lpstr>
      <vt:lpstr>Go Shusong</vt:lpstr>
      <vt:lpstr>Wingdings 2</vt:lpstr>
      <vt:lpstr>微软雅黑 Light</vt:lpstr>
      <vt:lpstr>Arial</vt:lpstr>
      <vt:lpstr>框架</vt:lpstr>
      <vt:lpstr>校赛编程环境说明</vt:lpstr>
      <vt:lpstr>基本信息</vt:lpstr>
      <vt:lpstr>基本信息</vt:lpstr>
      <vt:lpstr>测评机制</vt:lpstr>
      <vt:lpstr>常见 评测信息</vt:lpstr>
      <vt:lpstr>如何编写 提交测评 </vt:lpstr>
      <vt:lpstr>如何编写</vt:lpstr>
      <vt:lpstr>C/C++选手 注意</vt:lpstr>
      <vt:lpstr>JAVA选手 注意</vt:lpstr>
      <vt:lpstr>Python选手 注意</vt:lpstr>
      <vt:lpstr>一些提示</vt:lpstr>
      <vt:lpstr>推荐几本 入门书籍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校赛编程环境说明</dc:title>
  <dc:creator>郑 钰心</dc:creator>
  <cp:lastModifiedBy>Windows 用户</cp:lastModifiedBy>
  <cp:revision>58</cp:revision>
  <dcterms:created xsi:type="dcterms:W3CDTF">2018-05-18T05:28:11Z</dcterms:created>
  <dcterms:modified xsi:type="dcterms:W3CDTF">2018-05-18T17:01:49Z</dcterms:modified>
</cp:coreProperties>
</file>