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7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0C121-4D1D-4459-9DDB-5571E1F2D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0944FF-ABD1-4D87-B616-8B4BC9B47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E273D3-AD6C-4110-B22A-C0476CA8E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C63A-1C29-41EB-84CD-F9F07F9E66A3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8114CB-A654-4D79-B585-A23D0D8B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46774D-1C54-4EB6-8DC1-EE46EA4D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2F70-8516-4578-8591-77CEF2753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44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714AC-473A-4705-9628-3C4B6F38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C7B284-EE35-40EF-BBE7-2DE267CC1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FBF8D-750C-4BE2-A700-C8826448D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C63A-1C29-41EB-84CD-F9F07F9E66A3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CF3AAB-BDDC-4939-88C9-66E0A36C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72221B-9DA3-4F26-B2A3-A9A0CE5E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2F70-8516-4578-8591-77CEF2753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97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9091A6-6774-4594-A07D-377BF10B5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C14335-8EAD-44E3-9039-52EB5028E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F0328B-F420-46D5-92C1-BBF15DCA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C63A-1C29-41EB-84CD-F9F07F9E66A3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66A06C-C0C4-4BE0-9E2B-9D0EADC1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0998F7-8BBD-4D12-B0D3-F515A3467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2F70-8516-4578-8591-77CEF2753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36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94C68-148C-4742-891C-E6E1908A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5DB08B-568D-49BC-A874-9C5193114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2AD1C-7697-45AC-9394-D33D799C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C63A-1C29-41EB-84CD-F9F07F9E66A3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3B03DC-EA23-416F-BE68-14F2B8937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0A9E9-49E3-4E56-A5F7-D7EE52C6A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2F70-8516-4578-8591-77CEF2753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07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8DBDB-A3A7-4B1D-88DC-ACCE24725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4CE6F2-BE00-4F8F-9095-9910E974F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70273A-44F8-4F5E-A758-DE43939A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C63A-1C29-41EB-84CD-F9F07F9E66A3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5E5A30-99F3-43E0-846E-BB543C5C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748C6D-3DC2-4A1B-8AED-DBE7B0B7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2F70-8516-4578-8591-77CEF2753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12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E12DD-A5C9-4A1B-9FA9-31B6D6CD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07E94-C77A-46E8-9FB4-6D779DFF5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C0B752-6721-4182-ACDA-0292E89C7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3A2FC0-3A7A-4B0F-BF38-0D674B0D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C63A-1C29-41EB-84CD-F9F07F9E66A3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A9A91-A5CC-4197-97D0-19704497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574406-14FD-418E-A476-9D4B18DE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2F70-8516-4578-8591-77CEF2753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46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9063B-EDE3-43FC-AF5D-D3DCB7B75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65C1F7-ED91-49F7-B62B-D9E0D6A60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4CC7D9-575A-4374-AB6F-46221F06C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802C85-817B-45CE-87BF-8F5C4CBB3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EF411E-204B-4CFB-8832-4E990932B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C6AAFE-62C9-483D-9A55-4B302D8A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C63A-1C29-41EB-84CD-F9F07F9E66A3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1A7FF4-2017-4B5F-AADE-53D7FBAD9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D30FB5-1183-4A76-8FC6-ECF64945B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2F70-8516-4578-8591-77CEF2753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06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9F1DE-12E5-4354-8609-05F2557F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6AE284-B577-45A2-A906-2B5CDCE0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C63A-1C29-41EB-84CD-F9F07F9E66A3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F64D76-F49B-4175-B259-A63D2B82E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C814C5-528D-4029-A1C6-5F9B6F23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2F70-8516-4578-8591-77CEF2753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93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385A3C-3EFF-4138-AFF9-F5EB4514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C63A-1C29-41EB-84CD-F9F07F9E66A3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3D6BBD-1A0B-44F5-9165-2EF315FC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67284C-349D-4A57-A867-84361BD5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2F70-8516-4578-8591-77CEF2753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35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DA4B3-2E21-4B88-87B0-6E0CA2967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194B0B-6BA5-4909-A48B-62FE4368B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96801B-509D-4B1C-AB57-770D1CAA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C157D1-1D20-431C-9AF1-E1AD52D70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C63A-1C29-41EB-84CD-F9F07F9E66A3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57B29-3AF8-4501-829E-9ECB25F23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BBE6EF-1F13-43EE-8B2C-23358306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2F70-8516-4578-8591-77CEF2753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50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7A0F2-2A2F-42CB-9D04-D699D96BD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D9523E-C61B-4AA2-B054-767A8D06C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5B2C0D-255C-4EF5-8A0E-635214E79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E74E6A-D824-4B72-9E47-D09CEAA5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C63A-1C29-41EB-84CD-F9F07F9E66A3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39EE27-BCEC-43C7-8D1D-20416B81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182320-9E13-471F-A236-7F092B29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2F70-8516-4578-8591-77CEF2753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95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BBDCD5-11F2-420F-9183-ABEF4307A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7C0A53-4E6A-4CD6-A1CD-FB7BFE314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FF140B-9AD5-4657-BF41-B5B63F5699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1C63A-1C29-41EB-84CD-F9F07F9E66A3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C47DB-65CA-4B35-88E6-DEBEE7FD1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BE6C7A-CDCE-45AC-9F90-0B4B804E5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62F70-8516-4578-8591-77CEF2753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41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380B44C-E787-483F-BA81-AB518462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素数筛选法（埃式）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1D8D46E-74BD-487F-93F6-DECB02653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个自然数按顺序排列起来，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不是质数划去，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是质数留下，把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后面能被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整除的划去，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后面第一个没被划去的是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，把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留下，再把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后面能被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整除的数划去，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后面第一个没被划去的是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5……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061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71DA8-0541-4CD0-BE42-0D0756B5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怎么实现呢  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35BDA2D-91C5-4A5F-AA14-1F6950214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942" y="607377"/>
            <a:ext cx="841058" cy="84105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18E2716-3833-4755-A08D-83224366F807}"/>
              </a:ext>
            </a:extLst>
          </p:cNvPr>
          <p:cNvSpPr txBox="1"/>
          <p:nvPr/>
        </p:nvSpPr>
        <p:spPr>
          <a:xfrm>
            <a:off x="838200" y="1778000"/>
            <a:ext cx="1051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我们可以在遍历</a:t>
            </a:r>
            <a:r>
              <a:rPr lang="en-US" altLang="zh-CN" sz="4800" dirty="0"/>
              <a:t>2-n</a:t>
            </a:r>
            <a:r>
              <a:rPr lang="zh-CN" altLang="en-US" sz="4800" dirty="0"/>
              <a:t>（</a:t>
            </a:r>
            <a:r>
              <a:rPr lang="en-US" altLang="zh-CN" sz="4800" dirty="0"/>
              <a:t>100</a:t>
            </a:r>
            <a:r>
              <a:rPr lang="zh-CN" altLang="en-US" sz="4800" dirty="0"/>
              <a:t>）时，用当前已经找到的每一个质数去乘以这个当前数</a:t>
            </a:r>
            <a:r>
              <a:rPr lang="en-US" altLang="zh-CN" sz="4800" dirty="0" err="1"/>
              <a:t>i</a:t>
            </a:r>
            <a:r>
              <a:rPr lang="zh-CN" altLang="en-US" sz="4800" dirty="0"/>
              <a:t>，如果当前数</a:t>
            </a:r>
            <a:r>
              <a:rPr lang="en-US" altLang="zh-CN" sz="4800" dirty="0" err="1"/>
              <a:t>i</a:t>
            </a:r>
            <a:r>
              <a:rPr lang="zh-CN" altLang="en-US" sz="4800" dirty="0"/>
              <a:t>的因子已经有了这个质数的话，那么当前数</a:t>
            </a:r>
            <a:r>
              <a:rPr lang="en-US" altLang="zh-CN" sz="4800" dirty="0" err="1"/>
              <a:t>i</a:t>
            </a:r>
            <a:r>
              <a:rPr lang="zh-CN" altLang="en-US" sz="4800" dirty="0"/>
              <a:t>就不再继续与下一个质数相乘了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737865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E7066D4-0826-4749-BC0F-43BE2B288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560"/>
            <a:ext cx="11972442" cy="615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22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9893C-9259-40C4-A96E-1C35B8858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7040"/>
            <a:ext cx="10515600" cy="5729923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FF0000"/>
                </a:solidFill>
              </a:rPr>
              <a:t>The  following  code</a:t>
            </a:r>
            <a:r>
              <a:rPr lang="zh-CN" altLang="en-US" sz="4400" dirty="0">
                <a:solidFill>
                  <a:srgbClr val="FF0000"/>
                </a:solidFill>
              </a:rPr>
              <a:t>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9EF26E-9834-4724-BFD8-BAD5F1461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4" y="1229832"/>
            <a:ext cx="11797626" cy="562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15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A9E893-4F10-4F37-8CF1-9A84C008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>
            <a:normAutofit fontScale="92500"/>
          </a:bodyPr>
          <a:lstStyle/>
          <a:p>
            <a:r>
              <a:rPr lang="en-US" altLang="zh-CN" sz="4800" dirty="0">
                <a:solidFill>
                  <a:srgbClr val="FF0000"/>
                </a:solidFill>
              </a:rPr>
              <a:t>illustrate</a:t>
            </a:r>
            <a:r>
              <a:rPr lang="zh-CN" altLang="en-US" sz="4800" dirty="0">
                <a:solidFill>
                  <a:srgbClr val="FF0000"/>
                </a:solidFill>
              </a:rPr>
              <a:t>：</a:t>
            </a:r>
            <a:endParaRPr lang="en-US" altLang="zh-CN" sz="4800" dirty="0">
              <a:solidFill>
                <a:srgbClr val="FF0000"/>
              </a:solidFill>
            </a:endParaRPr>
          </a:p>
          <a:p>
            <a:r>
              <a:rPr lang="zh-CN" altLang="en-US" sz="4800" dirty="0"/>
              <a:t>当</a:t>
            </a:r>
            <a:r>
              <a:rPr lang="en-US" altLang="zh-CN" sz="4800" dirty="0" err="1"/>
              <a:t>i</a:t>
            </a:r>
            <a:r>
              <a:rPr lang="en-US" altLang="zh-CN" sz="4800" dirty="0"/>
              <a:t> = 6</a:t>
            </a:r>
            <a:r>
              <a:rPr lang="zh-CN" altLang="en-US" sz="4800" dirty="0"/>
              <a:t>时（遍历到</a:t>
            </a:r>
            <a:r>
              <a:rPr lang="en-US" altLang="zh-CN" sz="4800" dirty="0"/>
              <a:t>6</a:t>
            </a:r>
            <a:r>
              <a:rPr lang="zh-CN" altLang="en-US" sz="4800" dirty="0"/>
              <a:t>这个合数时），我先把</a:t>
            </a:r>
            <a:r>
              <a:rPr lang="en-US" altLang="zh-CN" sz="4800" dirty="0"/>
              <a:t>2 * 6 = 12</a:t>
            </a:r>
            <a:r>
              <a:rPr lang="zh-CN" altLang="en-US" sz="4800" dirty="0"/>
              <a:t>筛掉，当我想继续再想把</a:t>
            </a:r>
            <a:r>
              <a:rPr lang="en-US" altLang="zh-CN" sz="4800" dirty="0"/>
              <a:t>3</a:t>
            </a:r>
            <a:r>
              <a:rPr lang="zh-CN" altLang="en-US" sz="4800" dirty="0"/>
              <a:t>（第二个质数） * </a:t>
            </a:r>
            <a:r>
              <a:rPr lang="en-US" altLang="zh-CN" sz="4800" dirty="0"/>
              <a:t>6 = 18</a:t>
            </a:r>
            <a:r>
              <a:rPr lang="zh-CN" altLang="en-US" sz="4800" dirty="0"/>
              <a:t>也筛掉时，这时候等一等！由于 </a:t>
            </a:r>
            <a:r>
              <a:rPr lang="en-US" altLang="zh-CN" sz="4800" dirty="0"/>
              <a:t>6 % 2 = 0</a:t>
            </a:r>
            <a:r>
              <a:rPr lang="zh-CN" altLang="en-US" sz="4800" dirty="0"/>
              <a:t>这个时候就不要继续往下走了，因为将要计算的下一个要筛出的数</a:t>
            </a:r>
            <a:r>
              <a:rPr lang="en-US" altLang="zh-CN" sz="4800" dirty="0"/>
              <a:t>(18)</a:t>
            </a:r>
            <a:r>
              <a:rPr lang="zh-CN" altLang="en-US" sz="4800" dirty="0"/>
              <a:t>的最小质因子一定是刚刚那个质数（</a:t>
            </a:r>
            <a:r>
              <a:rPr lang="en-US" altLang="zh-CN" sz="4800" dirty="0"/>
              <a:t>2</a:t>
            </a:r>
            <a:r>
              <a:rPr lang="zh-CN" altLang="en-US" sz="4800" dirty="0"/>
              <a:t>）！，为什么？因为当前</a:t>
            </a:r>
            <a:r>
              <a:rPr lang="en-US" altLang="zh-CN" sz="4800" dirty="0"/>
              <a:t>(6)</a:t>
            </a:r>
            <a:r>
              <a:rPr lang="zh-CN" altLang="en-US" sz="4800" dirty="0"/>
              <a:t>数都可以整除刚刚那个质数了！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38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087C71F-CD2F-4E51-B4E8-623116B5B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80" y="0"/>
            <a:ext cx="8371839" cy="677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07085C8-A3A1-4E4E-BA42-F8A81A45D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520"/>
            <a:ext cx="12020386" cy="641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1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563C0-B93C-4F95-B1DA-25552D1F9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任何一个非质数他的最小质因数不会大于他的平方根！！！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8B3296-16F6-4FC1-80DF-CA2B8C9A0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FF0000"/>
                </a:solidFill>
              </a:rPr>
              <a:t>for  instance</a:t>
            </a:r>
            <a:r>
              <a:rPr lang="zh-CN" altLang="en-US" sz="4800" b="1" dirty="0">
                <a:solidFill>
                  <a:srgbClr val="FF0000"/>
                </a:solidFill>
              </a:rPr>
              <a:t>：</a:t>
            </a:r>
            <a:endParaRPr lang="en-US" altLang="zh-CN" sz="4800" b="1" dirty="0">
              <a:solidFill>
                <a:srgbClr val="FF0000"/>
              </a:solidFill>
            </a:endParaRPr>
          </a:p>
          <a:p>
            <a:endParaRPr lang="en-US" altLang="zh-CN" sz="4800" b="1" dirty="0"/>
          </a:p>
          <a:p>
            <a:r>
              <a:rPr lang="en-US" altLang="zh-CN" sz="4800" b="1" dirty="0"/>
              <a:t>8</a:t>
            </a:r>
            <a:r>
              <a:rPr lang="zh-CN" altLang="en-US" sz="4800" b="1" dirty="0"/>
              <a:t>的最小质因数为</a:t>
            </a:r>
            <a:r>
              <a:rPr lang="en-US" altLang="zh-CN" sz="4800" b="1" dirty="0"/>
              <a:t>2 &lt; 2</a:t>
            </a:r>
            <a:r>
              <a:rPr lang="zh-CN" altLang="en-US" sz="4800" b="1" dirty="0"/>
              <a:t>√</a:t>
            </a:r>
            <a:r>
              <a:rPr lang="en-US" altLang="zh-CN" sz="4800" b="1" dirty="0"/>
              <a:t>2</a:t>
            </a:r>
          </a:p>
          <a:p>
            <a:endParaRPr lang="en-US" altLang="zh-CN" sz="4800" b="1" dirty="0"/>
          </a:p>
          <a:p>
            <a:r>
              <a:rPr lang="en-US" altLang="zh-CN" sz="4800" b="1" dirty="0"/>
              <a:t>25</a:t>
            </a:r>
            <a:r>
              <a:rPr lang="zh-CN" altLang="en-US" sz="4800" b="1" dirty="0"/>
              <a:t>的最小质因数为 </a:t>
            </a:r>
            <a:r>
              <a:rPr lang="en-US" altLang="zh-CN" sz="4800" b="1" dirty="0"/>
              <a:t>5 = </a:t>
            </a:r>
            <a:r>
              <a:rPr lang="zh-CN" altLang="en-US" sz="4800" b="1" dirty="0"/>
              <a:t>√</a:t>
            </a:r>
            <a:r>
              <a:rPr lang="en-US" altLang="zh-CN" sz="4800" b="1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5925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10D3DA6-323A-40BF-846D-D698BC51D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680"/>
            <a:ext cx="11880731" cy="639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6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E80C9-2E73-449F-9507-80886AFB2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560"/>
            <a:ext cx="10515600" cy="5760403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2</a:t>
            </a:r>
            <a:r>
              <a:rPr lang="zh-CN" altLang="en-US" sz="4800" dirty="0"/>
              <a:t>开始：</a:t>
            </a:r>
            <a:r>
              <a:rPr lang="en-US" altLang="zh-CN" sz="4800" dirty="0"/>
              <a:t>4</a:t>
            </a:r>
            <a:r>
              <a:rPr lang="zh-CN" altLang="en-US" sz="4800" dirty="0"/>
              <a:t>、</a:t>
            </a:r>
            <a:r>
              <a:rPr lang="en-US" altLang="zh-CN" sz="4800" dirty="0"/>
              <a:t>6</a:t>
            </a:r>
            <a:r>
              <a:rPr lang="zh-CN" altLang="en-US" sz="4800" dirty="0"/>
              <a:t>、</a:t>
            </a:r>
            <a:r>
              <a:rPr lang="en-US" altLang="zh-CN" sz="4800" dirty="0"/>
              <a:t>8</a:t>
            </a:r>
            <a:r>
              <a:rPr lang="zh-CN" altLang="en-US" sz="4800" dirty="0"/>
              <a:t>、</a:t>
            </a:r>
            <a:r>
              <a:rPr lang="en-US" altLang="zh-CN" sz="4800" dirty="0"/>
              <a:t>10</a:t>
            </a:r>
            <a:r>
              <a:rPr lang="zh-CN" altLang="en-US" sz="4800" dirty="0"/>
              <a:t>、</a:t>
            </a:r>
            <a:r>
              <a:rPr lang="en-US" altLang="zh-CN" sz="4800" dirty="0"/>
              <a:t>12</a:t>
            </a:r>
            <a:r>
              <a:rPr lang="zh-CN" altLang="en-US" sz="4800" dirty="0"/>
              <a:t>、</a:t>
            </a:r>
            <a:r>
              <a:rPr lang="en-US" altLang="zh-CN" sz="4800" dirty="0"/>
              <a:t>14</a:t>
            </a:r>
            <a:r>
              <a:rPr lang="zh-CN" altLang="en-US" sz="4800" dirty="0"/>
              <a:t>、</a:t>
            </a:r>
            <a:r>
              <a:rPr lang="en-US" altLang="zh-CN" sz="4800" dirty="0"/>
              <a:t>16</a:t>
            </a:r>
          </a:p>
          <a:p>
            <a:pPr marL="0" indent="0">
              <a:buNone/>
            </a:pPr>
            <a:endParaRPr lang="en-US" altLang="zh-CN" sz="4800" dirty="0"/>
          </a:p>
          <a:p>
            <a:r>
              <a:rPr lang="en-US" altLang="zh-CN" sz="4800" dirty="0"/>
              <a:t>3</a:t>
            </a:r>
            <a:r>
              <a:rPr lang="zh-CN" altLang="en-US" sz="4800" dirty="0"/>
              <a:t>开始：</a:t>
            </a:r>
            <a:r>
              <a:rPr lang="en-US" altLang="zh-CN" sz="4800" dirty="0">
                <a:solidFill>
                  <a:srgbClr val="FF0000"/>
                </a:solidFill>
              </a:rPr>
              <a:t>6</a:t>
            </a:r>
            <a:r>
              <a:rPr lang="zh-CN" altLang="en-US" sz="4800" dirty="0">
                <a:solidFill>
                  <a:srgbClr val="FF0000"/>
                </a:solidFill>
              </a:rPr>
              <a:t>、 </a:t>
            </a:r>
            <a:r>
              <a:rPr lang="en-US" altLang="zh-CN" sz="4800" dirty="0"/>
              <a:t>9</a:t>
            </a:r>
            <a:r>
              <a:rPr lang="zh-CN" altLang="en-US" sz="4800" dirty="0"/>
              <a:t>、 </a:t>
            </a:r>
            <a:r>
              <a:rPr lang="en-US" altLang="zh-CN" sz="4800" dirty="0"/>
              <a:t>12</a:t>
            </a:r>
            <a:r>
              <a:rPr lang="zh-CN" altLang="en-US" sz="4800" dirty="0"/>
              <a:t>、 </a:t>
            </a:r>
            <a:r>
              <a:rPr lang="en-US" altLang="zh-CN" sz="4800" dirty="0"/>
              <a:t>15</a:t>
            </a:r>
            <a:r>
              <a:rPr lang="zh-CN" altLang="en-US" sz="4800" dirty="0"/>
              <a:t>、 </a:t>
            </a:r>
            <a:r>
              <a:rPr lang="en-US" altLang="zh-CN" sz="4800" dirty="0"/>
              <a:t>18</a:t>
            </a:r>
            <a:r>
              <a:rPr lang="zh-CN" altLang="en-US" sz="4800" dirty="0"/>
              <a:t>、 </a:t>
            </a:r>
            <a:r>
              <a:rPr lang="en-US" altLang="zh-CN" sz="4800" dirty="0"/>
              <a:t>21</a:t>
            </a:r>
          </a:p>
          <a:p>
            <a:endParaRPr lang="en-US" altLang="zh-CN" sz="4800" dirty="0"/>
          </a:p>
          <a:p>
            <a:r>
              <a:rPr lang="en-US" altLang="zh-CN" sz="4800" dirty="0"/>
              <a:t>5</a:t>
            </a:r>
            <a:r>
              <a:rPr lang="zh-CN" altLang="en-US" sz="4800" dirty="0"/>
              <a:t>开始：</a:t>
            </a:r>
            <a:r>
              <a:rPr lang="en-US" altLang="zh-CN" sz="4800" dirty="0">
                <a:solidFill>
                  <a:srgbClr val="FF0000"/>
                </a:solidFill>
              </a:rPr>
              <a:t>10</a:t>
            </a:r>
            <a:r>
              <a:rPr lang="zh-CN" altLang="en-US" sz="4800" dirty="0"/>
              <a:t>、 </a:t>
            </a:r>
            <a:r>
              <a:rPr lang="en-US" altLang="zh-CN" sz="4800" dirty="0">
                <a:solidFill>
                  <a:srgbClr val="FF0000"/>
                </a:solidFill>
              </a:rPr>
              <a:t>15</a:t>
            </a:r>
            <a:r>
              <a:rPr lang="zh-CN" altLang="en-US" sz="4800" dirty="0"/>
              <a:t>、</a:t>
            </a:r>
            <a:r>
              <a:rPr lang="zh-CN" altLang="en-US" sz="4800" dirty="0">
                <a:solidFill>
                  <a:srgbClr val="FF0000"/>
                </a:solidFill>
              </a:rPr>
              <a:t> </a:t>
            </a:r>
            <a:r>
              <a:rPr lang="en-US" altLang="zh-CN" sz="4800" dirty="0">
                <a:solidFill>
                  <a:srgbClr val="FF0000"/>
                </a:solidFill>
              </a:rPr>
              <a:t>20</a:t>
            </a:r>
            <a:r>
              <a:rPr lang="zh-CN" altLang="en-US" sz="4800" dirty="0"/>
              <a:t>、 </a:t>
            </a:r>
            <a:r>
              <a:rPr lang="en-US" altLang="zh-CN" sz="4800" dirty="0"/>
              <a:t>25</a:t>
            </a:r>
            <a:r>
              <a:rPr lang="zh-CN" altLang="en-US" sz="4800" dirty="0"/>
              <a:t>、 </a:t>
            </a:r>
            <a:r>
              <a:rPr lang="en-US" altLang="zh-CN" sz="4800" dirty="0"/>
              <a:t>30</a:t>
            </a:r>
            <a:r>
              <a:rPr lang="zh-CN" altLang="en-US" sz="4800" dirty="0"/>
              <a:t>、 </a:t>
            </a:r>
            <a:r>
              <a:rPr lang="en-US" altLang="zh-CN" sz="4800" dirty="0"/>
              <a:t>35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2A7D4B-7D69-4AD1-8865-DF857633DE9C}"/>
              </a:ext>
            </a:extLst>
          </p:cNvPr>
          <p:cNvSpPr txBox="1"/>
          <p:nvPr/>
        </p:nvSpPr>
        <p:spPr>
          <a:xfrm>
            <a:off x="4895671" y="4775200"/>
            <a:ext cx="1200329" cy="15341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6600" dirty="0"/>
              <a:t>……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87557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CA44A18-6743-488F-B9B3-850E2F1D2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6" y="294640"/>
            <a:ext cx="11668357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5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4CADE-1406-4DDC-9E36-1598A861C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5821363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2</a:t>
            </a:r>
            <a:r>
              <a:rPr lang="zh-CN" altLang="en-US" sz="4800" dirty="0"/>
              <a:t>开始：</a:t>
            </a:r>
            <a:r>
              <a:rPr lang="en-US" altLang="zh-CN" sz="4800" dirty="0"/>
              <a:t> 4</a:t>
            </a:r>
            <a:r>
              <a:rPr lang="zh-CN" altLang="en-US" sz="4800" dirty="0"/>
              <a:t>、</a:t>
            </a:r>
            <a:r>
              <a:rPr lang="en-US" altLang="zh-CN" sz="4800" dirty="0"/>
              <a:t>6</a:t>
            </a:r>
            <a:r>
              <a:rPr lang="zh-CN" altLang="en-US" sz="4800" dirty="0"/>
              <a:t>、</a:t>
            </a:r>
            <a:r>
              <a:rPr lang="en-US" altLang="zh-CN" sz="4800" dirty="0"/>
              <a:t>8</a:t>
            </a:r>
            <a:r>
              <a:rPr lang="zh-CN" altLang="en-US" sz="4800" dirty="0"/>
              <a:t>、</a:t>
            </a:r>
            <a:r>
              <a:rPr lang="en-US" altLang="zh-CN" sz="4800" dirty="0"/>
              <a:t>10</a:t>
            </a:r>
            <a:r>
              <a:rPr lang="zh-CN" altLang="en-US" sz="4800" dirty="0"/>
              <a:t>、</a:t>
            </a:r>
            <a:r>
              <a:rPr lang="en-US" altLang="zh-CN" sz="4800" dirty="0">
                <a:solidFill>
                  <a:srgbClr val="FF0000"/>
                </a:solidFill>
              </a:rPr>
              <a:t>12</a:t>
            </a:r>
            <a:r>
              <a:rPr lang="zh-CN" altLang="en-US" sz="4800" dirty="0"/>
              <a:t>、</a:t>
            </a:r>
            <a:r>
              <a:rPr lang="en-US" altLang="zh-CN" sz="4800" dirty="0"/>
              <a:t>14</a:t>
            </a:r>
            <a:r>
              <a:rPr lang="zh-CN" altLang="en-US" sz="4800" dirty="0"/>
              <a:t>、</a:t>
            </a:r>
            <a:r>
              <a:rPr lang="en-US" altLang="zh-CN" sz="4800" dirty="0"/>
              <a:t>16  ……  </a:t>
            </a:r>
            <a:r>
              <a:rPr lang="en-US" altLang="zh-CN" sz="4800" dirty="0">
                <a:solidFill>
                  <a:srgbClr val="FF0000"/>
                </a:solidFill>
              </a:rPr>
              <a:t>30</a:t>
            </a:r>
          </a:p>
          <a:p>
            <a:endParaRPr lang="en-US" altLang="zh-CN" sz="4800" dirty="0"/>
          </a:p>
          <a:p>
            <a:r>
              <a:rPr lang="en-US" altLang="zh-CN" sz="4800" dirty="0"/>
              <a:t>3</a:t>
            </a:r>
            <a:r>
              <a:rPr lang="zh-CN" altLang="en-US" sz="4800" dirty="0"/>
              <a:t>开始：</a:t>
            </a:r>
            <a:r>
              <a:rPr lang="en-US" altLang="zh-CN" sz="4800" dirty="0"/>
              <a:t> 9</a:t>
            </a:r>
            <a:r>
              <a:rPr lang="zh-CN" altLang="en-US" sz="4800" dirty="0"/>
              <a:t>、 </a:t>
            </a:r>
            <a:r>
              <a:rPr lang="en-US" altLang="zh-CN" sz="4800" dirty="0">
                <a:solidFill>
                  <a:srgbClr val="FF0000"/>
                </a:solidFill>
              </a:rPr>
              <a:t>12</a:t>
            </a:r>
            <a:r>
              <a:rPr lang="zh-CN" altLang="en-US" sz="4800" dirty="0"/>
              <a:t>、 </a:t>
            </a:r>
            <a:r>
              <a:rPr lang="en-US" altLang="zh-CN" sz="4800" dirty="0"/>
              <a:t>15</a:t>
            </a:r>
            <a:r>
              <a:rPr lang="zh-CN" altLang="en-US" sz="4800" dirty="0"/>
              <a:t>、 </a:t>
            </a:r>
            <a:r>
              <a:rPr lang="en-US" altLang="zh-CN" sz="4800" dirty="0"/>
              <a:t>18</a:t>
            </a:r>
            <a:r>
              <a:rPr lang="zh-CN" altLang="en-US" sz="4800" dirty="0"/>
              <a:t>、 </a:t>
            </a:r>
            <a:r>
              <a:rPr lang="en-US" altLang="zh-CN" sz="4800" dirty="0"/>
              <a:t>21</a:t>
            </a:r>
            <a:r>
              <a:rPr lang="zh-CN" altLang="en-US" sz="4800" dirty="0"/>
              <a:t>、</a:t>
            </a:r>
            <a:r>
              <a:rPr lang="en-US" altLang="zh-CN" sz="4800" dirty="0"/>
              <a:t>24</a:t>
            </a:r>
            <a:r>
              <a:rPr lang="zh-CN" altLang="en-US" sz="4800" dirty="0"/>
              <a:t>、 </a:t>
            </a:r>
            <a:r>
              <a:rPr lang="en-US" altLang="zh-CN" sz="4800" dirty="0"/>
              <a:t>27</a:t>
            </a:r>
            <a:r>
              <a:rPr lang="zh-CN" altLang="en-US" sz="4800" dirty="0"/>
              <a:t>、</a:t>
            </a:r>
            <a:r>
              <a:rPr lang="zh-CN" altLang="en-US" sz="4800" dirty="0">
                <a:solidFill>
                  <a:srgbClr val="FF0000"/>
                </a:solidFill>
              </a:rPr>
              <a:t> </a:t>
            </a:r>
            <a:r>
              <a:rPr lang="en-US" altLang="zh-CN" sz="4800" dirty="0">
                <a:solidFill>
                  <a:srgbClr val="FF0000"/>
                </a:solidFill>
              </a:rPr>
              <a:t>30</a:t>
            </a:r>
          </a:p>
          <a:p>
            <a:endParaRPr lang="en-US" altLang="zh-CN" sz="4800" dirty="0"/>
          </a:p>
          <a:p>
            <a:r>
              <a:rPr lang="en-US" altLang="zh-CN" sz="4800" dirty="0"/>
              <a:t>5</a:t>
            </a:r>
            <a:r>
              <a:rPr lang="zh-CN" altLang="en-US" sz="4800" dirty="0"/>
              <a:t>开始：</a:t>
            </a:r>
            <a:r>
              <a:rPr lang="en-US" altLang="zh-CN" sz="4800" dirty="0"/>
              <a:t> 25</a:t>
            </a:r>
            <a:r>
              <a:rPr lang="zh-CN" altLang="en-US" sz="4800" dirty="0"/>
              <a:t>、 </a:t>
            </a:r>
            <a:r>
              <a:rPr lang="en-US" altLang="zh-CN" sz="4800" dirty="0">
                <a:solidFill>
                  <a:srgbClr val="FF0000"/>
                </a:solidFill>
              </a:rPr>
              <a:t>30</a:t>
            </a:r>
            <a:r>
              <a:rPr lang="zh-CN" altLang="en-US" sz="4800" dirty="0"/>
              <a:t>、 </a:t>
            </a:r>
            <a:r>
              <a:rPr lang="en-US" altLang="zh-CN" sz="4800" dirty="0"/>
              <a:t>35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055559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3B826-6C77-40E1-B636-9FEAFA43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怎样能避免重复计算呢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A4539CD2-47EC-4654-AED5-E62ECD5C7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260" y="625634"/>
            <a:ext cx="533400" cy="533400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30090DA-3B26-4F5E-98D3-01EBD0013766}"/>
              </a:ext>
            </a:extLst>
          </p:cNvPr>
          <p:cNvSpPr txBox="1"/>
          <p:nvPr/>
        </p:nvSpPr>
        <p:spPr>
          <a:xfrm>
            <a:off x="655320" y="1690688"/>
            <a:ext cx="11023600" cy="4393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任何合数都能表示成一系列素数的积</a:t>
            </a:r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therefore</a:t>
            </a:r>
            <a:r>
              <a:rPr lang="zh-CN" altLang="en-US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4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让每一个合数只能其最小质因子筛出一次而不是多次</a:t>
            </a:r>
            <a:endParaRPr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7538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412</Words>
  <Application>Microsoft Office PowerPoint</Application>
  <PresentationFormat>宽屏</PresentationFormat>
  <Paragraphs>27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Office 主题​​</vt:lpstr>
      <vt:lpstr>素数筛选法（埃式）</vt:lpstr>
      <vt:lpstr>PowerPoint 演示文稿</vt:lpstr>
      <vt:lpstr>PowerPoint 演示文稿</vt:lpstr>
      <vt:lpstr>任何一个非质数他的最小质因数不会大于他的平方根！！！</vt:lpstr>
      <vt:lpstr>PowerPoint 演示文稿</vt:lpstr>
      <vt:lpstr>PowerPoint 演示文稿</vt:lpstr>
      <vt:lpstr>PowerPoint 演示文稿</vt:lpstr>
      <vt:lpstr>PowerPoint 演示文稿</vt:lpstr>
      <vt:lpstr>怎样能避免重复计算呢</vt:lpstr>
      <vt:lpstr>    怎么实现呢 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素数筛选法（埃式）</dc:title>
  <dc:creator>逯</dc:creator>
  <cp:lastModifiedBy>逯</cp:lastModifiedBy>
  <cp:revision>20</cp:revision>
  <dcterms:created xsi:type="dcterms:W3CDTF">2018-11-24T13:11:19Z</dcterms:created>
  <dcterms:modified xsi:type="dcterms:W3CDTF">2018-11-25T09:31:12Z</dcterms:modified>
</cp:coreProperties>
</file>