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323" r:id="rId3"/>
    <p:sldId id="324" r:id="rId5"/>
    <p:sldId id="325" r:id="rId6"/>
    <p:sldId id="327" r:id="rId7"/>
    <p:sldId id="328" r:id="rId8"/>
    <p:sldId id="329" r:id="rId9"/>
    <p:sldId id="330"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345" r:id="rId24"/>
    <p:sldId id="346" r:id="rId25"/>
    <p:sldId id="274" r:id="rId26"/>
  </p:sldIdLst>
  <p:sldSz cx="9144000" cy="6858000" type="screen4x3"/>
  <p:notesSz cx="6858000" cy="9144000"/>
  <p:embeddedFontLst>
    <p:embeddedFont>
      <p:font typeface="微软雅黑" panose="020B0503020204020204" pitchFamily="34" charset="-122"/>
      <p:regular r:id="rId30"/>
    </p:embeddedFont>
    <p:embeddedFont>
      <p:font typeface="华文新魏" panose="02010800040101010101" pitchFamily="2" charset="-122"/>
      <p:regular r:id="rId31"/>
    </p:embeddedFont>
    <p:embeddedFont>
      <p:font typeface="Lucida Sans Unicode" panose="020B0602030504020204" pitchFamily="34" charset="0"/>
      <p:regular r:id="rId32"/>
    </p:embeddedFont>
    <p:embeddedFont>
      <p:font typeface="黑体" panose="02010609060101010101" pitchFamily="49" charset="-122"/>
      <p:regular r:id="rId33"/>
    </p:embeddedFont>
    <p:embeddedFont>
      <p:font typeface="Wingdings 3" panose="05040102010807070707" pitchFamily="18" charset="2"/>
      <p:regular r:id="rId34"/>
    </p:embeddedFont>
    <p:embeddedFont>
      <p:font typeface="Verdana" panose="020B0604030504040204" pitchFamily="34" charset="0"/>
      <p:regular r:id="rId35"/>
      <p:bold r:id="rId36"/>
      <p:italic r:id="rId37"/>
      <p:boldItalic r:id="rId38"/>
    </p:embeddedFont>
    <p:embeddedFont>
      <p:font typeface="Arial Unicode MS" panose="020B0604020202020204" charset="-122"/>
      <p:regular r:id="rId39"/>
    </p:embeddedFont>
    <p:embeddedFont>
      <p:font typeface="Gulim" panose="020B0600000101010101" pitchFamily="34" charset="-127"/>
      <p:regular r:id="rId40"/>
    </p:embeddedFont>
    <p:embeddedFont>
      <p:font typeface="楷体_GB2312" panose="02010609030101010101" charset="-122"/>
      <p:regular r:id="rId41"/>
    </p:embeddedFont>
    <p:embeddedFont>
      <p:font typeface="Calibri Light" panose="020F0302020204030204" charset="0"/>
      <p:regular r:id="rId42"/>
      <p:italic r:id="rId43"/>
    </p:embeddedFont>
    <p:embeddedFont>
      <p:font typeface="Calibri" panose="020F0502020204030204" charset="0"/>
      <p:regular r:id="rId44"/>
      <p:bold r:id="rId45"/>
      <p:italic r:id="rId46"/>
      <p:boldItalic r:id="rId47"/>
    </p:embeddedFont>
    <p:embeddedFont>
      <p:font typeface="华文楷体" panose="02010600040101010101" pitchFamily="2" charset="-122"/>
      <p:regular r:id="rId48"/>
    </p:embeddedFont>
  </p:embeddedFontLst>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5A7C"/>
    <a:srgbClr val="2E678E"/>
    <a:srgbClr val="3980B1"/>
    <a:srgbClr val="B2B2B2"/>
    <a:srgbClr val="005E66"/>
    <a:srgbClr val="F08300"/>
    <a:srgbClr val="D9D9D9"/>
    <a:srgbClr val="FF6565"/>
    <a:srgbClr val="5C0000"/>
    <a:srgbClr val="E83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64648" autoAdjust="0"/>
  </p:normalViewPr>
  <p:slideViewPr>
    <p:cSldViewPr snapToGrid="0">
      <p:cViewPr varScale="1">
        <p:scale>
          <a:sx n="71" d="100"/>
          <a:sy n="71" d="100"/>
        </p:scale>
        <p:origin x="-50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gs" Target="tags/tag1.xml"/><Relationship Id="rId48" Type="http://schemas.openxmlformats.org/officeDocument/2006/relationships/font" Target="fonts/font19.fntdata"/><Relationship Id="rId47" Type="http://schemas.openxmlformats.org/officeDocument/2006/relationships/font" Target="fonts/font18.fntdata"/><Relationship Id="rId46" Type="http://schemas.openxmlformats.org/officeDocument/2006/relationships/font" Target="fonts/font17.fntdata"/><Relationship Id="rId45" Type="http://schemas.openxmlformats.org/officeDocument/2006/relationships/font" Target="fonts/font16.fntdata"/><Relationship Id="rId44" Type="http://schemas.openxmlformats.org/officeDocument/2006/relationships/font" Target="fonts/font15.fntdata"/><Relationship Id="rId43" Type="http://schemas.openxmlformats.org/officeDocument/2006/relationships/font" Target="fonts/font14.fntdata"/><Relationship Id="rId42" Type="http://schemas.openxmlformats.org/officeDocument/2006/relationships/font" Target="fonts/font13.fntdata"/><Relationship Id="rId41" Type="http://schemas.openxmlformats.org/officeDocument/2006/relationships/font" Target="fonts/font12.fntdata"/><Relationship Id="rId40" Type="http://schemas.openxmlformats.org/officeDocument/2006/relationships/font" Target="fonts/font11.fntdata"/><Relationship Id="rId4" Type="http://schemas.openxmlformats.org/officeDocument/2006/relationships/notesMaster" Target="notesMasters/notesMaster1.xml"/><Relationship Id="rId39" Type="http://schemas.openxmlformats.org/officeDocument/2006/relationships/font" Target="fonts/font10.fntdata"/><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912232-FF0E-4B9F-BBFA-138B15D2DC6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70D5D9-645D-47BE-8916-8D55F3BE2ED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zh-CN" smtClean="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FFBEBA9-DEFE-4A02-A87D-2828EAF36FC3}" type="slidenum">
              <a:rPr lang="en-US" altLang="zh-CN">
                <a:solidFill>
                  <a:srgbClr val="000000"/>
                </a:solidFill>
              </a:rPr>
            </a:fld>
            <a:endParaRPr lang="en-US" altLang="zh-CN">
              <a:solidFill>
                <a:srgbClr val="000000"/>
              </a:solidFill>
            </a:endParaRPr>
          </a:p>
        </p:txBody>
      </p:sp>
      <p:sp>
        <p:nvSpPr>
          <p:cNvPr id="2" name="日期占位符 1"/>
          <p:cNvSpPr>
            <a:spLocks noGrp="1"/>
          </p:cNvSpPr>
          <p:nvPr>
            <p:ph type="dt" idx="1"/>
          </p:nvPr>
        </p:nvSpPr>
        <p:spPr/>
        <p:txBody>
          <a:bodyPr/>
          <a:lstStyle/>
          <a:p>
            <a:pPr>
              <a:defRPr/>
            </a:pPr>
            <a:fld id="{4563E05D-3D87-45CE-9F44-FC0239CDF3FE}" type="datetime1">
              <a:rPr lang="zh-CN" altLang="en-US" smtClean="0"/>
            </a:fld>
            <a:endParaRPr lang="zh-CN" altLang="en-US"/>
          </a:p>
        </p:txBody>
      </p:sp>
      <p:sp>
        <p:nvSpPr>
          <p:cNvPr id="3" name="页眉占位符 2"/>
          <p:cNvSpPr>
            <a:spLocks noGrp="1"/>
          </p:cNvSpPr>
          <p:nvPr>
            <p:ph type="hdr" sz="quarter"/>
          </p:nvPr>
        </p:nvSpPr>
        <p:spPr/>
        <p:txBody>
          <a:bodyPr/>
          <a:lstStyle/>
          <a:p>
            <a:pPr>
              <a:defRPr/>
            </a:pPr>
            <a:r>
              <a:rPr lang="en-US" altLang="zh-CN"/>
              <a:t>《</a:t>
            </a:r>
            <a:r>
              <a:rPr lang="zh-CN" altLang="en-US"/>
              <a:t>大学生职业生涯规划</a:t>
            </a:r>
            <a:r>
              <a:rPr lang="en-US" altLang="zh-CN"/>
              <a:t>》</a:t>
            </a:r>
            <a:r>
              <a:rPr lang="zh-CN" altLang="en-US"/>
              <a:t>课程讲义</a:t>
            </a:r>
            <a:endParaRPr lang="zh-CN" altLang="en-US"/>
          </a:p>
        </p:txBody>
      </p:sp>
      <p:sp>
        <p:nvSpPr>
          <p:cNvPr id="4" name="页脚占位符 3"/>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a:t>《</a:t>
            </a:r>
            <a:r>
              <a:rPr lang="zh-CN" altLang="en-US"/>
              <a:t>大学生职业生涯规划</a:t>
            </a:r>
            <a:r>
              <a:rPr lang="en-US" altLang="zh-CN"/>
              <a:t>》</a:t>
            </a:r>
            <a:r>
              <a:rPr lang="zh-CN" altLang="en-US"/>
              <a:t>课程讲义</a:t>
            </a:r>
            <a:endParaRPr lang="zh-CN" altLang="en-US"/>
          </a:p>
        </p:txBody>
      </p:sp>
      <p:sp>
        <p:nvSpPr>
          <p:cNvPr id="5" name="日期占位符 4"/>
          <p:cNvSpPr>
            <a:spLocks noGrp="1"/>
          </p:cNvSpPr>
          <p:nvPr>
            <p:ph type="dt" idx="1"/>
          </p:nvPr>
        </p:nvSpPr>
        <p:spPr/>
        <p:txBody>
          <a:bodyPr/>
          <a:lstStyle/>
          <a:p>
            <a:pPr>
              <a:defRPr/>
            </a:pPr>
            <a:fld id="{BB357D72-A7AF-4DE8-8454-A2E0E4F6A923}" type="datetime1">
              <a:rPr lang="zh-CN" altLang="en-US" smtClean="0"/>
            </a:fld>
            <a:endParaRPr lang="zh-CN" altLang="en-US"/>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a:t>《</a:t>
            </a:r>
            <a:r>
              <a:rPr lang="zh-CN" altLang="en-US"/>
              <a:t>大学生职业生涯规划</a:t>
            </a:r>
            <a:r>
              <a:rPr lang="en-US" altLang="zh-CN"/>
              <a:t>》</a:t>
            </a:r>
            <a:r>
              <a:rPr lang="zh-CN" altLang="en-US"/>
              <a:t>课程讲义</a:t>
            </a:r>
            <a:endParaRPr lang="zh-CN" altLang="en-US"/>
          </a:p>
        </p:txBody>
      </p:sp>
      <p:sp>
        <p:nvSpPr>
          <p:cNvPr id="5" name="日期占位符 4"/>
          <p:cNvSpPr>
            <a:spLocks noGrp="1"/>
          </p:cNvSpPr>
          <p:nvPr>
            <p:ph type="dt" idx="1"/>
          </p:nvPr>
        </p:nvSpPr>
        <p:spPr/>
        <p:txBody>
          <a:bodyPr/>
          <a:lstStyle/>
          <a:p>
            <a:pPr>
              <a:defRPr/>
            </a:pPr>
            <a:fld id="{4A1B2C28-9929-45C3-B2A2-F4D3E7591B9C}" type="datetime1">
              <a:rPr lang="zh-CN" altLang="en-US" smtClean="0"/>
            </a:fld>
            <a:endParaRPr lang="zh-CN" altLang="en-US"/>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a:t>《</a:t>
            </a:r>
            <a:r>
              <a:rPr lang="zh-CN" altLang="en-US"/>
              <a:t>大学生职业生涯规划</a:t>
            </a:r>
            <a:r>
              <a:rPr lang="en-US" altLang="zh-CN"/>
              <a:t>》</a:t>
            </a:r>
            <a:r>
              <a:rPr lang="zh-CN" altLang="en-US"/>
              <a:t>课程讲义</a:t>
            </a:r>
            <a:endParaRPr lang="zh-CN" altLang="en-US"/>
          </a:p>
        </p:txBody>
      </p:sp>
      <p:sp>
        <p:nvSpPr>
          <p:cNvPr id="5" name="日期占位符 4"/>
          <p:cNvSpPr>
            <a:spLocks noGrp="1"/>
          </p:cNvSpPr>
          <p:nvPr>
            <p:ph type="dt" idx="1"/>
          </p:nvPr>
        </p:nvSpPr>
        <p:spPr/>
        <p:txBody>
          <a:bodyPr/>
          <a:lstStyle/>
          <a:p>
            <a:pPr>
              <a:defRPr/>
            </a:pPr>
            <a:fld id="{2CAEE23F-9F52-4F44-9C33-B1984CD68BFE}" type="datetime1">
              <a:rPr lang="zh-CN" altLang="en-US" smtClean="0"/>
            </a:fld>
            <a:endParaRPr lang="zh-CN" altLang="en-US"/>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a:t>《</a:t>
            </a:r>
            <a:r>
              <a:rPr lang="zh-CN" altLang="en-US"/>
              <a:t>大学生职业生涯规划</a:t>
            </a:r>
            <a:r>
              <a:rPr lang="en-US" altLang="zh-CN"/>
              <a:t>》</a:t>
            </a:r>
            <a:r>
              <a:rPr lang="zh-CN" altLang="en-US"/>
              <a:t>课程讲义</a:t>
            </a:r>
            <a:endParaRPr lang="zh-CN" altLang="en-US"/>
          </a:p>
        </p:txBody>
      </p:sp>
      <p:sp>
        <p:nvSpPr>
          <p:cNvPr id="5" name="日期占位符 4"/>
          <p:cNvSpPr>
            <a:spLocks noGrp="1"/>
          </p:cNvSpPr>
          <p:nvPr>
            <p:ph type="dt" idx="1"/>
          </p:nvPr>
        </p:nvSpPr>
        <p:spPr/>
        <p:txBody>
          <a:bodyPr/>
          <a:lstStyle/>
          <a:p>
            <a:pPr>
              <a:defRPr/>
            </a:pPr>
            <a:fld id="{D73B2A5B-4544-4C04-9746-F7334F8788E7}" type="datetime1">
              <a:rPr lang="zh-CN" altLang="en-US" smtClean="0"/>
            </a:fld>
            <a:endParaRPr lang="zh-CN" altLang="en-US"/>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a:t>《</a:t>
            </a:r>
            <a:r>
              <a:rPr lang="zh-CN" altLang="en-US"/>
              <a:t>大学生职业生涯规划</a:t>
            </a:r>
            <a:r>
              <a:rPr lang="en-US" altLang="zh-CN"/>
              <a:t>》</a:t>
            </a:r>
            <a:r>
              <a:rPr lang="zh-CN" altLang="en-US"/>
              <a:t>课程讲义</a:t>
            </a:r>
            <a:endParaRPr lang="zh-CN" altLang="en-US"/>
          </a:p>
        </p:txBody>
      </p:sp>
      <p:sp>
        <p:nvSpPr>
          <p:cNvPr id="5" name="日期占位符 4"/>
          <p:cNvSpPr>
            <a:spLocks noGrp="1"/>
          </p:cNvSpPr>
          <p:nvPr>
            <p:ph type="dt" idx="1"/>
          </p:nvPr>
        </p:nvSpPr>
        <p:spPr/>
        <p:txBody>
          <a:bodyPr/>
          <a:lstStyle/>
          <a:p>
            <a:pPr>
              <a:defRPr/>
            </a:pPr>
            <a:fld id="{0691970C-663F-407E-8112-745E68CC0EBC}" type="datetime1">
              <a:rPr lang="zh-CN" altLang="en-US" smtClean="0"/>
            </a:fld>
            <a:endParaRPr lang="zh-CN" altLang="en-US"/>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a:t>《</a:t>
            </a:r>
            <a:r>
              <a:rPr lang="zh-CN" altLang="en-US"/>
              <a:t>大学生职业生涯规划</a:t>
            </a:r>
            <a:r>
              <a:rPr lang="en-US" altLang="zh-CN"/>
              <a:t>》</a:t>
            </a:r>
            <a:r>
              <a:rPr lang="zh-CN" altLang="en-US"/>
              <a:t>课程讲义</a:t>
            </a:r>
            <a:endParaRPr lang="zh-CN" altLang="en-US"/>
          </a:p>
        </p:txBody>
      </p:sp>
      <p:sp>
        <p:nvSpPr>
          <p:cNvPr id="5" name="日期占位符 4"/>
          <p:cNvSpPr>
            <a:spLocks noGrp="1"/>
          </p:cNvSpPr>
          <p:nvPr>
            <p:ph type="dt" idx="1"/>
          </p:nvPr>
        </p:nvSpPr>
        <p:spPr/>
        <p:txBody>
          <a:bodyPr/>
          <a:lstStyle/>
          <a:p>
            <a:pPr>
              <a:defRPr/>
            </a:pPr>
            <a:fld id="{322C32B6-A34A-4CC6-8783-81D2F24AD099}" type="datetime1">
              <a:rPr lang="zh-CN" altLang="en-US" smtClean="0"/>
            </a:fld>
            <a:endParaRPr lang="zh-CN" altLang="en-US"/>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a:t>《</a:t>
            </a:r>
            <a:r>
              <a:rPr lang="zh-CN" altLang="en-US"/>
              <a:t>大学生职业生涯规划</a:t>
            </a:r>
            <a:r>
              <a:rPr lang="en-US" altLang="zh-CN"/>
              <a:t>》</a:t>
            </a:r>
            <a:r>
              <a:rPr lang="zh-CN" altLang="en-US"/>
              <a:t>课程讲义</a:t>
            </a:r>
            <a:endParaRPr lang="zh-CN" altLang="en-US"/>
          </a:p>
        </p:txBody>
      </p:sp>
      <p:sp>
        <p:nvSpPr>
          <p:cNvPr id="5" name="日期占位符 4"/>
          <p:cNvSpPr>
            <a:spLocks noGrp="1"/>
          </p:cNvSpPr>
          <p:nvPr>
            <p:ph type="dt" idx="1"/>
          </p:nvPr>
        </p:nvSpPr>
        <p:spPr/>
        <p:txBody>
          <a:bodyPr/>
          <a:lstStyle/>
          <a:p>
            <a:pPr>
              <a:defRPr/>
            </a:pPr>
            <a:fld id="{2E69006D-269C-4D52-B551-D9D44647AE2C}" type="datetime1">
              <a:rPr lang="zh-CN" altLang="en-US" smtClean="0"/>
            </a:fld>
            <a:endParaRPr lang="zh-CN" altLang="en-US"/>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a:t>《</a:t>
            </a:r>
            <a:r>
              <a:rPr lang="zh-CN" altLang="en-US"/>
              <a:t>大学生职业生涯规划</a:t>
            </a:r>
            <a:r>
              <a:rPr lang="en-US" altLang="zh-CN"/>
              <a:t>》</a:t>
            </a:r>
            <a:r>
              <a:rPr lang="zh-CN" altLang="en-US"/>
              <a:t>课程讲义</a:t>
            </a:r>
            <a:endParaRPr lang="zh-CN" altLang="en-US"/>
          </a:p>
        </p:txBody>
      </p:sp>
      <p:sp>
        <p:nvSpPr>
          <p:cNvPr id="5" name="日期占位符 4"/>
          <p:cNvSpPr>
            <a:spLocks noGrp="1"/>
          </p:cNvSpPr>
          <p:nvPr>
            <p:ph type="dt" idx="1"/>
          </p:nvPr>
        </p:nvSpPr>
        <p:spPr/>
        <p:txBody>
          <a:bodyPr/>
          <a:lstStyle/>
          <a:p>
            <a:pPr>
              <a:defRPr/>
            </a:pPr>
            <a:fld id="{17D4C39A-5ED3-4CFD-A646-EF776BC50A39}" type="datetime1">
              <a:rPr lang="zh-CN" altLang="en-US" smtClean="0"/>
            </a:fld>
            <a:endParaRPr lang="zh-CN" altLang="en-US"/>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a:t>《</a:t>
            </a:r>
            <a:r>
              <a:rPr lang="zh-CN" altLang="en-US"/>
              <a:t>大学生职业生涯规划</a:t>
            </a:r>
            <a:r>
              <a:rPr lang="en-US" altLang="zh-CN"/>
              <a:t>》</a:t>
            </a:r>
            <a:r>
              <a:rPr lang="zh-CN" altLang="en-US"/>
              <a:t>课程讲义</a:t>
            </a:r>
            <a:endParaRPr lang="zh-CN" altLang="en-US"/>
          </a:p>
        </p:txBody>
      </p:sp>
      <p:sp>
        <p:nvSpPr>
          <p:cNvPr id="5" name="日期占位符 4"/>
          <p:cNvSpPr>
            <a:spLocks noGrp="1"/>
          </p:cNvSpPr>
          <p:nvPr>
            <p:ph type="dt" idx="1"/>
          </p:nvPr>
        </p:nvSpPr>
        <p:spPr/>
        <p:txBody>
          <a:bodyPr/>
          <a:lstStyle/>
          <a:p>
            <a:pPr>
              <a:defRPr/>
            </a:pPr>
            <a:fld id="{16F54926-87CA-4CD4-9C8B-0DC6D020F6DD}" type="datetime1">
              <a:rPr lang="zh-CN" altLang="en-US" smtClean="0"/>
            </a:fld>
            <a:endParaRPr lang="zh-CN" altLang="en-US"/>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a:t>《</a:t>
            </a:r>
            <a:r>
              <a:rPr lang="zh-CN" altLang="en-US"/>
              <a:t>大学生职业生涯规划</a:t>
            </a:r>
            <a:r>
              <a:rPr lang="en-US" altLang="zh-CN"/>
              <a:t>》</a:t>
            </a:r>
            <a:r>
              <a:rPr lang="zh-CN" altLang="en-US"/>
              <a:t>课程讲义</a:t>
            </a:r>
            <a:endParaRPr lang="zh-CN" altLang="en-US"/>
          </a:p>
        </p:txBody>
      </p:sp>
      <p:sp>
        <p:nvSpPr>
          <p:cNvPr id="5" name="日期占位符 4"/>
          <p:cNvSpPr>
            <a:spLocks noGrp="1"/>
          </p:cNvSpPr>
          <p:nvPr>
            <p:ph type="dt" idx="1"/>
          </p:nvPr>
        </p:nvSpPr>
        <p:spPr/>
        <p:txBody>
          <a:bodyPr/>
          <a:lstStyle/>
          <a:p>
            <a:pPr>
              <a:defRPr/>
            </a:pPr>
            <a:fld id="{2FAB56D5-BF3D-461C-A81E-498C29EF52C7}" type="datetime1">
              <a:rPr lang="zh-CN" altLang="en-US" smtClean="0"/>
            </a:fld>
            <a:endParaRPr lang="zh-CN" altLang="en-US"/>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a:t>《</a:t>
            </a:r>
            <a:r>
              <a:rPr lang="zh-CN" altLang="en-US"/>
              <a:t>大学生职业生涯规划</a:t>
            </a:r>
            <a:r>
              <a:rPr lang="en-US" altLang="zh-CN"/>
              <a:t>》</a:t>
            </a:r>
            <a:r>
              <a:rPr lang="zh-CN" altLang="en-US"/>
              <a:t>课程讲义</a:t>
            </a:r>
            <a:endParaRPr lang="zh-CN" altLang="en-US"/>
          </a:p>
        </p:txBody>
      </p:sp>
      <p:sp>
        <p:nvSpPr>
          <p:cNvPr id="5" name="日期占位符 4"/>
          <p:cNvSpPr>
            <a:spLocks noGrp="1"/>
          </p:cNvSpPr>
          <p:nvPr>
            <p:ph type="dt" idx="1"/>
          </p:nvPr>
        </p:nvSpPr>
        <p:spPr/>
        <p:txBody>
          <a:bodyPr/>
          <a:lstStyle/>
          <a:p>
            <a:pPr>
              <a:defRPr/>
            </a:pPr>
            <a:fld id="{57EF5138-E443-4C32-B9A5-0F1B65EA4DFC}" type="datetime1">
              <a:rPr lang="zh-CN" altLang="en-US" smtClean="0"/>
            </a:fld>
            <a:endParaRPr lang="zh-CN" altLang="en-US"/>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a:t>《</a:t>
            </a:r>
            <a:r>
              <a:rPr lang="zh-CN" altLang="en-US"/>
              <a:t>大学生职业生涯规划</a:t>
            </a:r>
            <a:r>
              <a:rPr lang="en-US" altLang="zh-CN"/>
              <a:t>》</a:t>
            </a:r>
            <a:r>
              <a:rPr lang="zh-CN" altLang="en-US"/>
              <a:t>课程讲义</a:t>
            </a:r>
            <a:endParaRPr lang="zh-CN" altLang="en-US"/>
          </a:p>
        </p:txBody>
      </p:sp>
      <p:sp>
        <p:nvSpPr>
          <p:cNvPr id="5" name="日期占位符 4"/>
          <p:cNvSpPr>
            <a:spLocks noGrp="1"/>
          </p:cNvSpPr>
          <p:nvPr>
            <p:ph type="dt" idx="1"/>
          </p:nvPr>
        </p:nvSpPr>
        <p:spPr/>
        <p:txBody>
          <a:bodyPr/>
          <a:lstStyle/>
          <a:p>
            <a:pPr>
              <a:defRPr/>
            </a:pPr>
            <a:fld id="{30E7288E-4129-4282-A308-C6E0671C2C1C}" type="datetime1">
              <a:rPr lang="zh-CN" altLang="en-US" smtClean="0"/>
            </a:fld>
            <a:endParaRPr lang="zh-CN" altLang="en-US"/>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a:t>《</a:t>
            </a:r>
            <a:r>
              <a:rPr lang="zh-CN" altLang="en-US"/>
              <a:t>大学生职业生涯规划</a:t>
            </a:r>
            <a:r>
              <a:rPr lang="en-US" altLang="zh-CN"/>
              <a:t>》</a:t>
            </a:r>
            <a:r>
              <a:rPr lang="zh-CN" altLang="en-US"/>
              <a:t>课程讲义</a:t>
            </a:r>
            <a:endParaRPr lang="zh-CN" altLang="en-US"/>
          </a:p>
        </p:txBody>
      </p:sp>
      <p:sp>
        <p:nvSpPr>
          <p:cNvPr id="5" name="日期占位符 4"/>
          <p:cNvSpPr>
            <a:spLocks noGrp="1"/>
          </p:cNvSpPr>
          <p:nvPr>
            <p:ph type="dt" idx="1"/>
          </p:nvPr>
        </p:nvSpPr>
        <p:spPr/>
        <p:txBody>
          <a:bodyPr/>
          <a:lstStyle/>
          <a:p>
            <a:pPr>
              <a:defRPr/>
            </a:pPr>
            <a:fld id="{395B5D0B-02B3-43ED-9A74-0A654524CFAA}" type="datetime1">
              <a:rPr lang="zh-CN" altLang="en-US" smtClean="0"/>
            </a:fld>
            <a:endParaRPr lang="zh-CN" altLang="en-US"/>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ClrTx/>
            </a:pPr>
            <a:endParaRPr lang="zh-CN" altLang="en-US" dirty="0"/>
          </a:p>
        </p:txBody>
      </p:sp>
      <p:sp>
        <p:nvSpPr>
          <p:cNvPr id="4" name="页眉占位符 3"/>
          <p:cNvSpPr>
            <a:spLocks noGrp="1"/>
          </p:cNvSpPr>
          <p:nvPr>
            <p:ph type="hdr" sz="quarter" idx="10"/>
          </p:nvPr>
        </p:nvSpPr>
        <p:spPr/>
        <p:txBody>
          <a:bodyPr/>
          <a:lstStyle/>
          <a:p>
            <a:pPr>
              <a:defRPr/>
            </a:pPr>
            <a:r>
              <a:rPr lang="en-US" altLang="zh-CN" smtClean="0"/>
              <a:t>《</a:t>
            </a:r>
            <a:r>
              <a:rPr lang="zh-CN" altLang="en-US" smtClean="0"/>
              <a:t>大学生职业生涯规划</a:t>
            </a:r>
            <a:r>
              <a:rPr lang="en-US" altLang="zh-CN" smtClean="0"/>
              <a:t>》</a:t>
            </a:r>
            <a:r>
              <a:rPr lang="zh-CN" altLang="en-US" smtClean="0"/>
              <a:t>课程讲义</a:t>
            </a:r>
            <a:endParaRPr lang="zh-CN" altLang="en-US"/>
          </a:p>
        </p:txBody>
      </p:sp>
      <p:sp>
        <p:nvSpPr>
          <p:cNvPr id="5" name="日期占位符 4"/>
          <p:cNvSpPr>
            <a:spLocks noGrp="1"/>
          </p:cNvSpPr>
          <p:nvPr>
            <p:ph type="dt" idx="11"/>
          </p:nvPr>
        </p:nvSpPr>
        <p:spPr/>
        <p:txBody>
          <a:bodyPr/>
          <a:lstStyle/>
          <a:p>
            <a:pPr>
              <a:defRPr/>
            </a:pPr>
            <a:fld id="{1DAD4DD0-0590-41A6-98B8-3C0F2BFB77FD}" type="datetime1">
              <a:rPr lang="zh-CN" altLang="en-US" smtClean="0"/>
            </a:fld>
            <a:endParaRPr lang="zh-CN" altLang="en-US" smtClean="0"/>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a:t>《</a:t>
            </a:r>
            <a:r>
              <a:rPr lang="zh-CN" altLang="en-US"/>
              <a:t>大学生职业生涯规划</a:t>
            </a:r>
            <a:r>
              <a:rPr lang="en-US" altLang="zh-CN"/>
              <a:t>》</a:t>
            </a:r>
            <a:r>
              <a:rPr lang="zh-CN" altLang="en-US"/>
              <a:t>课程讲义</a:t>
            </a:r>
            <a:endParaRPr lang="zh-CN" altLang="en-US"/>
          </a:p>
        </p:txBody>
      </p:sp>
      <p:sp>
        <p:nvSpPr>
          <p:cNvPr id="5" name="日期占位符 4"/>
          <p:cNvSpPr>
            <a:spLocks noGrp="1"/>
          </p:cNvSpPr>
          <p:nvPr>
            <p:ph type="dt" idx="1"/>
          </p:nvPr>
        </p:nvSpPr>
        <p:spPr/>
        <p:txBody>
          <a:bodyPr/>
          <a:lstStyle/>
          <a:p>
            <a:pPr>
              <a:defRPr/>
            </a:pPr>
            <a:fld id="{1A2CF9DD-A561-4644-9E13-265B29026365}" type="datetime1">
              <a:rPr lang="zh-CN" altLang="en-US" smtClean="0"/>
            </a:fld>
            <a:endParaRPr lang="zh-CN" altLang="en-US"/>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a:t>《</a:t>
            </a:r>
            <a:r>
              <a:rPr lang="zh-CN" altLang="en-US"/>
              <a:t>大学生职业生涯规划</a:t>
            </a:r>
            <a:r>
              <a:rPr lang="en-US" altLang="zh-CN"/>
              <a:t>》</a:t>
            </a:r>
            <a:r>
              <a:rPr lang="zh-CN" altLang="en-US"/>
              <a:t>课程讲义</a:t>
            </a:r>
            <a:endParaRPr lang="zh-CN" altLang="en-US"/>
          </a:p>
        </p:txBody>
      </p:sp>
      <p:sp>
        <p:nvSpPr>
          <p:cNvPr id="5" name="日期占位符 4"/>
          <p:cNvSpPr>
            <a:spLocks noGrp="1"/>
          </p:cNvSpPr>
          <p:nvPr>
            <p:ph type="dt" idx="1"/>
          </p:nvPr>
        </p:nvSpPr>
        <p:spPr/>
        <p:txBody>
          <a:bodyPr/>
          <a:lstStyle/>
          <a:p>
            <a:pPr>
              <a:defRPr/>
            </a:pPr>
            <a:fld id="{3DB221C7-8E8E-4C9D-B91A-1B2C591B0B3C}" type="datetime1">
              <a:rPr lang="zh-CN" altLang="en-US" smtClean="0"/>
            </a:fld>
            <a:endParaRPr lang="zh-CN" altLang="en-US"/>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a:t>《</a:t>
            </a:r>
            <a:r>
              <a:rPr lang="zh-CN" altLang="en-US"/>
              <a:t>大学生职业生涯规划</a:t>
            </a:r>
            <a:r>
              <a:rPr lang="en-US" altLang="zh-CN"/>
              <a:t>》</a:t>
            </a:r>
            <a:r>
              <a:rPr lang="zh-CN" altLang="en-US"/>
              <a:t>课程讲义</a:t>
            </a:r>
            <a:endParaRPr lang="zh-CN" altLang="en-US"/>
          </a:p>
        </p:txBody>
      </p:sp>
      <p:sp>
        <p:nvSpPr>
          <p:cNvPr id="5" name="日期占位符 4"/>
          <p:cNvSpPr>
            <a:spLocks noGrp="1"/>
          </p:cNvSpPr>
          <p:nvPr>
            <p:ph type="dt" idx="1"/>
          </p:nvPr>
        </p:nvSpPr>
        <p:spPr/>
        <p:txBody>
          <a:bodyPr/>
          <a:lstStyle/>
          <a:p>
            <a:pPr>
              <a:defRPr/>
            </a:pPr>
            <a:fld id="{CED4D4E9-8941-4089-B4CB-3EA707A5101C}" type="datetime1">
              <a:rPr lang="zh-CN" altLang="en-US" smtClean="0"/>
            </a:fld>
            <a:endParaRPr lang="zh-CN" altLang="en-US"/>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a:t>《</a:t>
            </a:r>
            <a:r>
              <a:rPr lang="zh-CN" altLang="en-US"/>
              <a:t>大学生职业生涯规划</a:t>
            </a:r>
            <a:r>
              <a:rPr lang="en-US" altLang="zh-CN"/>
              <a:t>》</a:t>
            </a:r>
            <a:r>
              <a:rPr lang="zh-CN" altLang="en-US"/>
              <a:t>课程讲义</a:t>
            </a:r>
            <a:endParaRPr lang="zh-CN" altLang="en-US"/>
          </a:p>
        </p:txBody>
      </p:sp>
      <p:sp>
        <p:nvSpPr>
          <p:cNvPr id="5" name="日期占位符 4"/>
          <p:cNvSpPr>
            <a:spLocks noGrp="1"/>
          </p:cNvSpPr>
          <p:nvPr>
            <p:ph type="dt" idx="1"/>
          </p:nvPr>
        </p:nvSpPr>
        <p:spPr/>
        <p:txBody>
          <a:bodyPr/>
          <a:lstStyle/>
          <a:p>
            <a:pPr>
              <a:defRPr/>
            </a:pPr>
            <a:fld id="{27138B22-4DFB-463D-912F-A0F4182C77B9}" type="datetime1">
              <a:rPr lang="zh-CN" altLang="en-US" smtClean="0"/>
            </a:fld>
            <a:endParaRPr lang="zh-CN" altLang="en-US"/>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sz="1200" b="0" i="0" kern="1200" dirty="0" smtClean="0">
                <a:solidFill>
                  <a:schemeClr val="tx1"/>
                </a:solidFill>
                <a:latin typeface="+mn-lt"/>
                <a:ea typeface="+mn-ea"/>
                <a:cs typeface="+mn-cs"/>
              </a:rPr>
              <a:t>360</a:t>
            </a:r>
            <a:r>
              <a:rPr lang="zh-CN" altLang="en-US" sz="1200" b="0" i="0" kern="1200" dirty="0" smtClean="0">
                <a:solidFill>
                  <a:schemeClr val="tx1"/>
                </a:solidFill>
                <a:latin typeface="+mn-lt"/>
                <a:ea typeface="+mn-ea"/>
                <a:cs typeface="+mn-cs"/>
              </a:rPr>
              <a:t>度绩效评估法，</a:t>
            </a:r>
            <a:r>
              <a:rPr lang="en-US" altLang="zh-CN" sz="1200" b="0" i="0" kern="1200" dirty="0" smtClean="0">
                <a:solidFill>
                  <a:schemeClr val="tx1"/>
                </a:solidFill>
                <a:latin typeface="+mn-lt"/>
                <a:ea typeface="+mn-ea"/>
                <a:cs typeface="+mn-cs"/>
              </a:rPr>
              <a:t>360</a:t>
            </a:r>
            <a:r>
              <a:rPr lang="zh-CN" altLang="en-US" sz="1200" b="0" i="0" kern="1200" dirty="0" smtClean="0">
                <a:solidFill>
                  <a:schemeClr val="tx1"/>
                </a:solidFill>
                <a:latin typeface="+mn-lt"/>
                <a:ea typeface="+mn-ea"/>
                <a:cs typeface="+mn-cs"/>
              </a:rPr>
              <a:t>度考核法，是爱德华＆埃文等在</a:t>
            </a:r>
            <a:r>
              <a:rPr lang="en-US" altLang="zh-CN" sz="1200" b="0" i="0" kern="1200" dirty="0" smtClean="0">
                <a:solidFill>
                  <a:schemeClr val="tx1"/>
                </a:solidFill>
                <a:latin typeface="+mn-lt"/>
                <a:ea typeface="+mn-ea"/>
                <a:cs typeface="+mn-cs"/>
              </a:rPr>
              <a:t>20</a:t>
            </a:r>
            <a:r>
              <a:rPr lang="zh-CN" altLang="en-US" sz="1200" b="0" i="0" kern="1200" dirty="0" smtClean="0">
                <a:solidFill>
                  <a:schemeClr val="tx1"/>
                </a:solidFill>
                <a:latin typeface="+mn-lt"/>
                <a:ea typeface="+mn-ea"/>
                <a:cs typeface="+mn-cs"/>
              </a:rPr>
              <a:t>世纪</a:t>
            </a:r>
            <a:r>
              <a:rPr lang="en-US" altLang="zh-CN" sz="1200" b="0" i="0" kern="1200" dirty="0" smtClean="0">
                <a:solidFill>
                  <a:schemeClr val="tx1"/>
                </a:solidFill>
                <a:latin typeface="+mn-lt"/>
                <a:ea typeface="+mn-ea"/>
                <a:cs typeface="+mn-cs"/>
              </a:rPr>
              <a:t>80</a:t>
            </a:r>
            <a:r>
              <a:rPr lang="zh-CN" altLang="en-US" sz="1200" b="0" i="0" kern="1200" dirty="0" smtClean="0">
                <a:solidFill>
                  <a:schemeClr val="tx1"/>
                </a:solidFill>
                <a:latin typeface="+mn-lt"/>
                <a:ea typeface="+mn-ea"/>
                <a:cs typeface="+mn-cs"/>
              </a:rPr>
              <a:t>年代提出，后经</a:t>
            </a:r>
            <a:r>
              <a:rPr lang="en-US" altLang="zh-CN" sz="1200" b="0" i="0" kern="1200" dirty="0" smtClean="0">
                <a:solidFill>
                  <a:schemeClr val="tx1"/>
                </a:solidFill>
                <a:latin typeface="+mn-lt"/>
                <a:ea typeface="+mn-ea"/>
                <a:cs typeface="+mn-cs"/>
              </a:rPr>
              <a:t>1993</a:t>
            </a:r>
            <a:r>
              <a:rPr lang="zh-CN" altLang="en-US" sz="1200" b="0" i="0" kern="1200" dirty="0" smtClean="0">
                <a:solidFill>
                  <a:schemeClr val="tx1"/>
                </a:solidFill>
                <a:latin typeface="+mn-lt"/>
                <a:ea typeface="+mn-ea"/>
                <a:cs typeface="+mn-cs"/>
              </a:rPr>
              <a:t>年美国</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华尔街时报</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与</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财富</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杂志引用后，开始得到广泛关注与应用。它是一种从不同角度获取组织成员工作行为表现的观察资料，然后对获得的资料进行分析评估的方法，它包括来自上级、同事、下属及客户的评价，同时也包括被评者自己的评价。这种方法的优点是比较全面的进行评估，易于做出比较公正的评价，同时通过反馈可以促进工作能力，也有利于团队建设和沟通。它的缺点是因为来自各方面的评估，工作量比较大；也可能存在非正式组织，影响评价的公正性；还需要员工有一定的知识参与评估。</a:t>
            </a:r>
            <a:endParaRPr lang="en-US" altLang="zh-CN" sz="1200" b="0" i="0" kern="1200" dirty="0" smtClean="0">
              <a:solidFill>
                <a:schemeClr val="tx1"/>
              </a:solidFill>
              <a:latin typeface="+mn-lt"/>
              <a:ea typeface="+mn-ea"/>
              <a:cs typeface="+mn-cs"/>
            </a:endParaRPr>
          </a:p>
          <a:p>
            <a:pPr>
              <a:lnSpc>
                <a:spcPct val="110000"/>
              </a:lnSpc>
            </a:pPr>
            <a:r>
              <a:rPr lang="en-US" altLang="zh-CN" sz="1200" dirty="0" smtClean="0">
                <a:ea typeface="宋体" panose="02010600030101010101" pitchFamily="2" charset="-122"/>
              </a:rPr>
              <a:t> 360</a:t>
            </a:r>
            <a:r>
              <a:rPr lang="zh-CN" altLang="en-US" sz="1200" dirty="0" smtClean="0">
                <a:ea typeface="宋体" panose="02010600030101010101" pitchFamily="2" charset="-122"/>
              </a:rPr>
              <a:t>度绩效考核法又称全方位绩效考核法或多源绩效考核法，是指从与被考核者发生工作关系的多方主体那里获得被考核者的信息，以此对被考核者进行全方位、多维度的绩效评估的过程。这些信息的来源包括：来自上级监督者的自上而下的反馈（上级）；来自下属的自下而上的反馈（下属）；来自平级同事的反馈（同事）；来自企业内部的支持部门和供应部门的反馈（支持者）；来自公司内部和外部的客户的反馈（服务对象）；以及来自本人的反馈。这种绩效考核过程与传统的绩效考核和评价方法最大的不同是它不仅仅把上级的评价作为员工绩效信息的唯一来源，而是将在组织内部和外部与员工有关的多方主体作为提供反馈的信息来源。</a:t>
            </a:r>
            <a:endParaRPr lang="zh-CN" altLang="en-US" sz="1200" dirty="0" smtClean="0">
              <a:ea typeface="宋体" panose="02010600030101010101" pitchFamily="2" charset="-122"/>
            </a:endParaRPr>
          </a:p>
          <a:p>
            <a:pPr>
              <a:lnSpc>
                <a:spcPct val="110000"/>
              </a:lnSpc>
            </a:pPr>
            <a:r>
              <a:rPr lang="zh-CN" altLang="en-US" sz="1200" dirty="0" smtClean="0">
                <a:ea typeface="宋体" panose="02010600030101010101" pitchFamily="2" charset="-122"/>
              </a:rPr>
              <a:t>      在大学期间的应用可体现为亲人朋友、老师、师兄姐、师弟妹、同学对自身的评价</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360</a:t>
            </a:r>
            <a:r>
              <a:rPr lang="zh-CN" altLang="en-US" sz="1200" b="0" i="0" kern="1200" dirty="0" smtClean="0">
                <a:solidFill>
                  <a:schemeClr val="tx1"/>
                </a:solidFill>
                <a:latin typeface="+mn-lt"/>
                <a:ea typeface="+mn-ea"/>
                <a:cs typeface="+mn-cs"/>
              </a:rPr>
              <a:t>度绩效评估是指由员工自己、上司、直接部属、同仁同事甚至顾客等全方位的各个角度来了解个人的绩效：沟通技巧、人际关系、领导能力、行政能力</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通过这种理想的绩效评估，被评估者不仅可以从自己、上司、部属、同事甚至顾客处获得多种角度的反馈，也可从这些不同的反馈清楚地知道自己的不足、长处与发展需求，使以后的职业发展更为顺畅。</a:t>
            </a:r>
            <a:endParaRPr lang="zh-CN" altLang="en-US" sz="1200" b="0" i="0" kern="1200" dirty="0" smtClean="0">
              <a:solidFill>
                <a:schemeClr val="tx1"/>
              </a:solidFill>
              <a:latin typeface="+mn-lt"/>
              <a:ea typeface="+mn-ea"/>
              <a:cs typeface="+mn-cs"/>
            </a:endParaRPr>
          </a:p>
          <a:p>
            <a:endParaRPr lang="zh-CN" altLang="en-US" dirty="0"/>
          </a:p>
        </p:txBody>
      </p:sp>
      <p:sp>
        <p:nvSpPr>
          <p:cNvPr id="4" name="页眉占位符 3"/>
          <p:cNvSpPr>
            <a:spLocks noGrp="1"/>
          </p:cNvSpPr>
          <p:nvPr>
            <p:ph type="hdr" sz="quarter" idx="10"/>
          </p:nvPr>
        </p:nvSpPr>
        <p:spPr/>
        <p:txBody>
          <a:bodyPr/>
          <a:lstStyle/>
          <a:p>
            <a:pPr>
              <a:defRPr/>
            </a:pPr>
            <a:r>
              <a:rPr lang="en-US" altLang="zh-CN" smtClean="0"/>
              <a:t>《</a:t>
            </a:r>
            <a:r>
              <a:rPr lang="zh-CN" altLang="en-US" smtClean="0"/>
              <a:t>大学生职业生涯规划</a:t>
            </a:r>
            <a:r>
              <a:rPr lang="en-US" altLang="zh-CN" smtClean="0"/>
              <a:t>》</a:t>
            </a:r>
            <a:r>
              <a:rPr lang="zh-CN" altLang="en-US" smtClean="0"/>
              <a:t>课程讲义</a:t>
            </a:r>
            <a:endParaRPr lang="zh-CN" altLang="en-US"/>
          </a:p>
        </p:txBody>
      </p:sp>
      <p:sp>
        <p:nvSpPr>
          <p:cNvPr id="5" name="日期占位符 4"/>
          <p:cNvSpPr>
            <a:spLocks noGrp="1"/>
          </p:cNvSpPr>
          <p:nvPr>
            <p:ph type="dt" idx="11"/>
          </p:nvPr>
        </p:nvSpPr>
        <p:spPr/>
        <p:txBody>
          <a:bodyPr/>
          <a:lstStyle/>
          <a:p>
            <a:pPr>
              <a:defRPr/>
            </a:pPr>
            <a:fld id="{380B3544-1D34-4C49-B512-F5E43E79C536}" type="datetime1">
              <a:rPr lang="zh-CN" altLang="en-US" smtClean="0"/>
            </a:fld>
            <a:endParaRPr lang="zh-CN" altLang="en-US" smtClean="0"/>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ltLang="zh-CN"/>
              <a:t>《</a:t>
            </a:r>
            <a:r>
              <a:rPr lang="zh-CN" altLang="en-US"/>
              <a:t>大学生职业生涯规划</a:t>
            </a:r>
            <a:r>
              <a:rPr lang="en-US" altLang="zh-CN"/>
              <a:t>》</a:t>
            </a:r>
            <a:r>
              <a:rPr lang="zh-CN" altLang="en-US"/>
              <a:t>课程讲义</a:t>
            </a:r>
            <a:endParaRPr lang="zh-CN" altLang="en-US"/>
          </a:p>
        </p:txBody>
      </p:sp>
      <p:sp>
        <p:nvSpPr>
          <p:cNvPr id="5" name="日期占位符 4"/>
          <p:cNvSpPr>
            <a:spLocks noGrp="1"/>
          </p:cNvSpPr>
          <p:nvPr>
            <p:ph type="dt" idx="1"/>
          </p:nvPr>
        </p:nvSpPr>
        <p:spPr/>
        <p:txBody>
          <a:bodyPr/>
          <a:lstStyle/>
          <a:p>
            <a:pPr>
              <a:defRPr/>
            </a:pPr>
            <a:fld id="{94F99FF2-C270-4568-8245-E94C3CC0AAD3}" type="datetime1">
              <a:rPr lang="zh-CN" altLang="en-US" smtClean="0"/>
            </a:fld>
            <a:endParaRPr lang="zh-CN" altLang="en-US"/>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smtClean="0"/>
              <a:t>《</a:t>
            </a:r>
            <a:r>
              <a:rPr lang="zh-CN" altLang="en-US" smtClean="0"/>
              <a:t>大学生职业生涯规划</a:t>
            </a:r>
            <a:r>
              <a:rPr lang="en-US" altLang="zh-CN" smtClean="0"/>
              <a:t>》</a:t>
            </a:r>
            <a:r>
              <a:rPr lang="zh-CN" altLang="en-US" smtClean="0"/>
              <a:t>课程讲义</a:t>
            </a:r>
            <a:endParaRPr lang="zh-CN" altLang="en-US"/>
          </a:p>
        </p:txBody>
      </p:sp>
      <p:sp>
        <p:nvSpPr>
          <p:cNvPr id="5" name="日期占位符 4"/>
          <p:cNvSpPr>
            <a:spLocks noGrp="1"/>
          </p:cNvSpPr>
          <p:nvPr>
            <p:ph type="dt" idx="11"/>
          </p:nvPr>
        </p:nvSpPr>
        <p:spPr/>
        <p:txBody>
          <a:bodyPr/>
          <a:lstStyle/>
          <a:p>
            <a:pPr>
              <a:defRPr/>
            </a:pPr>
            <a:fld id="{EE5D998E-1B96-43A8-906D-C0CD18547112}" type="datetime1">
              <a:rPr lang="zh-CN" altLang="en-US" smtClean="0"/>
            </a:fld>
            <a:endParaRPr lang="zh-CN" altLang="en-US" smtClean="0"/>
          </a:p>
        </p:txBody>
      </p:sp>
      <p:sp>
        <p:nvSpPr>
          <p:cNvPr id="6" name="灯片编号占位符 5"/>
          <p:cNvSpPr>
            <a:spLocks noGrp="1"/>
          </p:cNvSpPr>
          <p:nvPr>
            <p:ph type="sldNum" sz="quarter" idx="5"/>
          </p:nvPr>
        </p:nvSpPr>
        <p:spPr/>
        <p:txBody>
          <a:bodyPr/>
          <a:lstStyle/>
          <a:p>
            <a:pPr>
              <a:defRPr/>
            </a:pPr>
            <a:fld id="{DA222097-C278-4BCF-AC5B-9A0B6FA303B0}" type="slidenum">
              <a:rPr lang="zh-CN" altLang="en-US"/>
            </a:fld>
            <a:endParaRPr lang="zh-CN" altLang="en-US"/>
          </a:p>
        </p:txBody>
      </p:sp>
      <p:sp>
        <p:nvSpPr>
          <p:cNvPr id="7" name="页脚占位符 6"/>
          <p:cNvSpPr>
            <a:spLocks noGrp="1"/>
          </p:cNvSpPr>
          <p:nvPr>
            <p:ph type="ftr" sz="quarter" idx="4"/>
          </p:nvPr>
        </p:nvSpPr>
        <p:spPr/>
        <p:txBody>
          <a:bodyPr/>
          <a:lstStyle/>
          <a:p>
            <a:pPr>
              <a:defRPr/>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E8A0000E-ADFF-4260-8F7A-F0EA6135B30E}" type="datetimeFigureOut">
              <a:rPr lang="zh-CN" altLang="en-US" smtClean="0"/>
            </a:fld>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8268B979-87BD-4E3D-9D72-25B30CB92A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743200" y="533400"/>
            <a:ext cx="57912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819400" y="1981200"/>
            <a:ext cx="5638800" cy="4114800"/>
          </a:xfrm>
          <a:prstGeom prst="rect">
            <a:avLst/>
          </a:prstGeom>
        </p:spPr>
        <p:txBody>
          <a:bodyPr/>
          <a:lstStyle/>
          <a:p>
            <a:pPr lvl="0"/>
            <a:endParaRPr lang="zh-CN" altLang="en-US" noProof="0"/>
          </a:p>
        </p:txBody>
      </p:sp>
      <p:sp>
        <p:nvSpPr>
          <p:cNvPr id="4" name="页脚占位符 3"/>
          <p:cNvSpPr>
            <a:spLocks noGrp="1"/>
          </p:cNvSpPr>
          <p:nvPr>
            <p:ph type="ftr" sz="quarter" idx="10"/>
          </p:nvPr>
        </p:nvSpPr>
        <p:spPr>
          <a:xfrm>
            <a:off x="0" y="6553200"/>
            <a:ext cx="2895600" cy="30480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r>
              <a:rPr lang="en-US" altLang="zh-CN"/>
              <a:t>© </a:t>
            </a:r>
            <a:r>
              <a:rPr lang="zh-CN" altLang="en-US"/>
              <a:t>版权属北森公司，不得翻印</a:t>
            </a:r>
            <a:endParaRPr lang="zh-CN" altLang="en-US"/>
          </a:p>
        </p:txBody>
      </p:sp>
      <p:sp>
        <p:nvSpPr>
          <p:cNvPr id="5" name="灯片编号占位符 4"/>
          <p:cNvSpPr>
            <a:spLocks noGrp="1"/>
          </p:cNvSpPr>
          <p:nvPr>
            <p:ph type="sldNum" sz="quarter" idx="11"/>
          </p:nvPr>
        </p:nvSpPr>
        <p:spPr>
          <a:xfrm>
            <a:off x="6858000" y="6400800"/>
            <a:ext cx="1905000" cy="45720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32B7A8D0-3C86-4F8E-B7FF-711D844B5267}"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525963"/>
          </a:xfrm>
          <a:prstGeom prst="rect">
            <a:avLst/>
          </a:prstGeom>
        </p:spPr>
        <p:txBody>
          <a:bodyPr/>
          <a:lstStyle>
            <a:lvl1pPr marL="342900" indent="-342900">
              <a:buClr>
                <a:srgbClr val="008000"/>
              </a:buClr>
              <a:buFont typeface="Arial" panose="020B0604020202020204"/>
              <a:buChar char="•"/>
              <a:defRPr sz="2800" b="1">
                <a:solidFill>
                  <a:srgbClr val="262626"/>
                </a:solidFill>
                <a:latin typeface="微软雅黑" panose="020B0503020204020204" pitchFamily="34" charset="-122"/>
                <a:ea typeface="微软雅黑" panose="020B0503020204020204" pitchFamily="34" charset="-122"/>
                <a:cs typeface="微软雅黑" panose="020B0503020204020204" pitchFamily="34" charset="-122"/>
              </a:defRPr>
            </a:lvl1pPr>
            <a:lvl2pPr>
              <a:buClr>
                <a:srgbClr val="008000"/>
              </a:buClr>
              <a:defRPr sz="2400" b="1">
                <a:solidFill>
                  <a:srgbClr val="262626"/>
                </a:solidFill>
                <a:latin typeface="微软雅黑" panose="020B0503020204020204" pitchFamily="34" charset="-122"/>
                <a:ea typeface="微软雅黑" panose="020B0503020204020204" pitchFamily="34" charset="-122"/>
                <a:cs typeface="微软雅黑" panose="020B0503020204020204" pitchFamily="34" charset="-122"/>
              </a:defRPr>
            </a:lvl2pPr>
            <a:lvl3pPr>
              <a:buClr>
                <a:srgbClr val="008000"/>
              </a:buClr>
              <a:defRPr sz="2000" b="1">
                <a:solidFill>
                  <a:srgbClr val="262626"/>
                </a:solidFill>
                <a:latin typeface="微软雅黑" panose="020B0503020204020204" pitchFamily="34" charset="-122"/>
                <a:ea typeface="微软雅黑" panose="020B0503020204020204" pitchFamily="34" charset="-122"/>
                <a:cs typeface="微软雅黑" panose="020B0503020204020204" pitchFamily="34" charset="-122"/>
              </a:defRPr>
            </a:lvl3pPr>
            <a:lvl4pPr>
              <a:buClr>
                <a:srgbClr val="008000"/>
              </a:buClr>
              <a:defRPr sz="1800" b="1">
                <a:solidFill>
                  <a:srgbClr val="262626"/>
                </a:solidFill>
                <a:latin typeface="微软雅黑" panose="020B0503020204020204" pitchFamily="34" charset="-122"/>
                <a:ea typeface="微软雅黑" panose="020B0503020204020204" pitchFamily="34" charset="-122"/>
                <a:cs typeface="微软雅黑" panose="020B0503020204020204" pitchFamily="34" charset="-122"/>
              </a:defRPr>
            </a:lvl4pPr>
            <a:lvl5pPr>
              <a:buClr>
                <a:srgbClr val="008000"/>
              </a:buClr>
              <a:defRPr sz="1600" b="1">
                <a:solidFill>
                  <a:srgbClr val="262626"/>
                </a:solidFill>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a:p>
            <a:pPr lvl="3"/>
            <a:r>
              <a:rPr kumimoji="1" lang="zh-CN" altLang="en-US" dirty="0" smtClean="0"/>
              <a:t>四级</a:t>
            </a:r>
            <a:endParaRPr kumimoji="1" lang="zh-CN" altLang="en-US" dirty="0" smtClean="0"/>
          </a:p>
          <a:p>
            <a:pPr lvl="4"/>
            <a:r>
              <a:rPr kumimoji="1" lang="zh-CN" altLang="en-US" dirty="0" smtClean="0"/>
              <a:t>五级</a:t>
            </a:r>
            <a:endParaRPr kumimoji="1"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163FAB0-8EB6-B747-937B-99794AD9F0FA}" type="datetimeFigureOut">
              <a:rPr kumimoji="1" lang="zh-CN" altLang="en-US" smtClean="0"/>
            </a:fld>
            <a:endParaRPr kumimoji="1"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6553200" y="6356350"/>
            <a:ext cx="2133600" cy="365125"/>
          </a:xfrm>
          <a:prstGeom prst="rect">
            <a:avLst/>
          </a:prstGeom>
        </p:spPr>
        <p:txBody>
          <a:bodyPr/>
          <a:lstStyle/>
          <a:p>
            <a:fld id="{AE0709CC-7768-BA44-B63E-A7E75BB1FD4E}" type="slidenum">
              <a:rPr kumimoji="1" lang="zh-CN" altLang="en-US" smtClean="0"/>
            </a:fld>
            <a:endParaRPr kumimoji="1" lang="zh-CN" altLang="en-US"/>
          </a:p>
        </p:txBody>
      </p:sp>
      <p:sp>
        <p:nvSpPr>
          <p:cNvPr id="8" name="标题 1"/>
          <p:cNvSpPr>
            <a:spLocks noGrp="1"/>
          </p:cNvSpPr>
          <p:nvPr>
            <p:ph type="title"/>
          </p:nvPr>
        </p:nvSpPr>
        <p:spPr>
          <a:xfrm>
            <a:off x="2319156" y="436583"/>
            <a:ext cx="4445963" cy="992235"/>
          </a:xfrm>
          <a:prstGeom prst="rect">
            <a:avLst/>
          </a:prstGeom>
          <a:solidFill>
            <a:schemeClr val="bg1"/>
          </a:solidFill>
        </p:spPr>
        <p:txBody>
          <a:bodyPr>
            <a:normAutofit/>
          </a:bodyPr>
          <a:lstStyle>
            <a:lvl1pPr>
              <a:defRPr lang="zh-CN" altLang="en-US" sz="32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r>
              <a:rPr kumimoji="1" lang="zh-CN" altLang="en-US" dirty="0" smtClean="0"/>
              <a:t>单击此处编辑母版标题样式</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4000">
              <a:srgbClr val="DBDDDE"/>
            </a:gs>
            <a:gs pos="0">
              <a:schemeClr val="accent1">
                <a:lumMod val="5000"/>
                <a:lumOff val="95000"/>
              </a:schemeClr>
            </a:gs>
            <a:gs pos="100000">
              <a:schemeClr val="bg1">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ctrTitle" idx="4294967295"/>
          </p:nvPr>
        </p:nvSpPr>
        <p:spPr>
          <a:xfrm>
            <a:off x="594360" y="2240915"/>
            <a:ext cx="8070215" cy="1275080"/>
          </a:xfrm>
        </p:spPr>
        <p:txBody>
          <a:bodyPr/>
          <a:lstStyle/>
          <a:p>
            <a:pPr fontAlgn="auto">
              <a:lnSpc>
                <a:spcPct val="150000"/>
              </a:lnSpc>
            </a:pPr>
            <a:r>
              <a:rPr lang="zh-CN" altLang="en-US" b="1" dirty="0" smtClean="0">
                <a:solidFill>
                  <a:schemeClr val="tx1"/>
                </a:solidFill>
              </a:rPr>
              <a:t>如何书写大学生职业生涯规划书</a:t>
            </a:r>
            <a:endParaRPr lang="zh-CN" altLang="en-US" b="1" dirty="0" smtClean="0">
              <a:solidFill>
                <a:schemeClr val="tx1"/>
              </a:solidFill>
            </a:endParaRPr>
          </a:p>
        </p:txBody>
      </p:sp>
    </p:spTree>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457200" y="319088"/>
            <a:ext cx="8229600" cy="563562"/>
          </a:xfrm>
          <a:prstGeom prst="rect">
            <a:avLst/>
          </a:prstGeom>
        </p:spPr>
        <p:txBody>
          <a:bodyPr/>
          <a:lstStyle/>
          <a:p>
            <a:r>
              <a:rPr lang="zh-CN" altLang="en-US" sz="2800" smtClean="0">
                <a:ea typeface="宋体" panose="02010600030101010101" pitchFamily="2" charset="-122"/>
              </a:rPr>
              <a:t>“外界环境探索”部分注意点</a:t>
            </a:r>
            <a:endParaRPr lang="zh-CN" altLang="en-US" sz="2800" smtClean="0">
              <a:ea typeface="宋体" panose="02010600030101010101" pitchFamily="2" charset="-122"/>
            </a:endParaRPr>
          </a:p>
        </p:txBody>
      </p:sp>
      <p:sp>
        <p:nvSpPr>
          <p:cNvPr id="225283" name="Rectangle 3"/>
          <p:cNvSpPr>
            <a:spLocks noGrp="1" noChangeArrowheads="1"/>
          </p:cNvSpPr>
          <p:nvPr>
            <p:ph type="body" idx="4294967295"/>
          </p:nvPr>
        </p:nvSpPr>
        <p:spPr>
          <a:xfrm>
            <a:off x="250825" y="836712"/>
            <a:ext cx="8713788" cy="5472113"/>
          </a:xfrm>
          <a:prstGeom prst="rect">
            <a:avLst/>
          </a:prstGeom>
        </p:spPr>
        <p:txBody>
          <a:bodyPr/>
          <a:lstStyle/>
          <a:p>
            <a:r>
              <a:rPr lang="en-US" altLang="zh-CN" sz="2800" dirty="0" smtClean="0"/>
              <a:t>1</a:t>
            </a:r>
            <a:r>
              <a:rPr lang="zh-CN" altLang="en-US" sz="2800" dirty="0" smtClean="0"/>
              <a:t>、外界探索不是没有目标的分析，而是</a:t>
            </a:r>
            <a:r>
              <a:rPr lang="zh-CN" altLang="en-US" sz="2800" dirty="0" smtClean="0">
                <a:solidFill>
                  <a:srgbClr val="FF3300"/>
                </a:solidFill>
                <a:latin typeface="黑体" panose="02010609060101010101" pitchFamily="49" charset="-122"/>
                <a:ea typeface="黑体" panose="02010609060101010101" pitchFamily="49" charset="-122"/>
              </a:rPr>
              <a:t>基于自我了解的定向</a:t>
            </a:r>
            <a:r>
              <a:rPr lang="zh-CN" altLang="en-US" sz="2800" dirty="0" smtClean="0"/>
              <a:t>，进行有针对性的探索分析。</a:t>
            </a:r>
            <a:endParaRPr lang="zh-CN" altLang="en-US" sz="2800" dirty="0" smtClean="0"/>
          </a:p>
          <a:p>
            <a:r>
              <a:rPr lang="en-US" altLang="zh-CN" sz="2800" dirty="0" smtClean="0"/>
              <a:t>2</a:t>
            </a:r>
            <a:r>
              <a:rPr lang="zh-CN" altLang="en-US" sz="2800" dirty="0" smtClean="0"/>
              <a:t>、家庭环境分析，要</a:t>
            </a:r>
            <a:r>
              <a:rPr lang="zh-CN" altLang="en-US" sz="2800" dirty="0" smtClean="0">
                <a:solidFill>
                  <a:srgbClr val="FF3300"/>
                </a:solidFill>
                <a:latin typeface="黑体" panose="02010609060101010101" pitchFamily="49" charset="-122"/>
                <a:ea typeface="黑体" panose="02010609060101010101" pitchFamily="49" charset="-122"/>
              </a:rPr>
              <a:t>与自己的职业生涯发展相联系</a:t>
            </a:r>
            <a:r>
              <a:rPr lang="zh-CN" altLang="en-US" sz="2800" dirty="0" smtClean="0"/>
              <a:t>，而非纯客观的分析。</a:t>
            </a:r>
            <a:endParaRPr lang="zh-CN" altLang="en-US" sz="2800" dirty="0" smtClean="0"/>
          </a:p>
          <a:p>
            <a:r>
              <a:rPr lang="en-US" altLang="zh-CN" sz="2800" dirty="0" smtClean="0"/>
              <a:t>3</a:t>
            </a:r>
            <a:r>
              <a:rPr lang="zh-CN" altLang="en-US" sz="2800" dirty="0" smtClean="0"/>
              <a:t>、学校环境分析，即使同一个专业同学，由于内在自我的不同，对个体的意义有所区别，不仅关注“它是什么？”，更要关注“</a:t>
            </a:r>
            <a:r>
              <a:rPr lang="zh-CN" altLang="en-US" sz="2800" dirty="0" smtClean="0">
                <a:solidFill>
                  <a:srgbClr val="FF3300"/>
                </a:solidFill>
                <a:latin typeface="黑体" panose="02010609060101010101" pitchFamily="49" charset="-122"/>
                <a:ea typeface="黑体" panose="02010609060101010101" pitchFamily="49" charset="-122"/>
              </a:rPr>
              <a:t>它可以为我提供什么</a:t>
            </a:r>
            <a:r>
              <a:rPr lang="zh-CN" altLang="en-US" sz="2800" dirty="0" smtClean="0"/>
              <a:t>”</a:t>
            </a:r>
            <a:endParaRPr lang="zh-CN" altLang="en-US" sz="2800" dirty="0" smtClean="0"/>
          </a:p>
          <a:p>
            <a:r>
              <a:rPr lang="en-US" altLang="zh-CN" sz="2800" dirty="0" smtClean="0"/>
              <a:t>4</a:t>
            </a:r>
            <a:r>
              <a:rPr lang="zh-CN" altLang="en-US" sz="2800" dirty="0" smtClean="0"/>
              <a:t>、社会环境分析，主要选择</a:t>
            </a:r>
            <a:r>
              <a:rPr lang="zh-CN" altLang="en-US" sz="2800" dirty="0" smtClean="0">
                <a:solidFill>
                  <a:srgbClr val="FF3300"/>
                </a:solidFill>
                <a:latin typeface="黑体" panose="02010609060101010101" pitchFamily="49" charset="-122"/>
                <a:ea typeface="黑体" panose="02010609060101010101" pitchFamily="49" charset="-122"/>
              </a:rPr>
              <a:t>与自己的职业生涯发展密切相关的环境和事件加以分析</a:t>
            </a:r>
            <a:r>
              <a:rPr lang="zh-CN" altLang="en-US" sz="2800" dirty="0" smtClean="0"/>
              <a:t>。</a:t>
            </a:r>
            <a:endParaRPr lang="zh-CN" altLang="en-US" sz="2800" dirty="0" smtClean="0"/>
          </a:p>
          <a:p>
            <a:r>
              <a:rPr lang="en-US" altLang="zh-CN" sz="2800" dirty="0" smtClean="0"/>
              <a:t>5</a:t>
            </a:r>
            <a:r>
              <a:rPr lang="zh-CN" altLang="en-US" sz="2800" dirty="0" smtClean="0"/>
              <a:t>、职业环境分析，要从</a:t>
            </a:r>
            <a:r>
              <a:rPr lang="zh-CN" altLang="en-US" sz="2800" dirty="0" smtClean="0">
                <a:solidFill>
                  <a:srgbClr val="FF3300"/>
                </a:solidFill>
                <a:latin typeface="黑体" panose="02010609060101010101" pitchFamily="49" charset="-122"/>
                <a:ea typeface="黑体" panose="02010609060101010101" pitchFamily="49" charset="-122"/>
              </a:rPr>
              <a:t>宏观到微观的渐进性</a:t>
            </a:r>
            <a:r>
              <a:rPr lang="zh-CN" altLang="en-US" sz="2800" dirty="0" smtClean="0"/>
              <a:t>（行业</a:t>
            </a:r>
            <a:r>
              <a:rPr lang="en-US" altLang="zh-CN" sz="2800" dirty="0" smtClean="0"/>
              <a:t>-</a:t>
            </a:r>
            <a:r>
              <a:rPr lang="zh-CN" altLang="en-US" sz="2800" dirty="0" smtClean="0"/>
              <a:t>职业</a:t>
            </a:r>
            <a:r>
              <a:rPr lang="en-US" altLang="zh-CN" sz="2800" dirty="0" smtClean="0"/>
              <a:t>-</a:t>
            </a:r>
            <a:r>
              <a:rPr lang="zh-CN" altLang="en-US" sz="2800" dirty="0" smtClean="0"/>
              <a:t>单位</a:t>
            </a:r>
            <a:r>
              <a:rPr lang="en-US" altLang="zh-CN" sz="2800" dirty="0" smtClean="0"/>
              <a:t>-</a:t>
            </a:r>
            <a:r>
              <a:rPr lang="zh-CN" altLang="en-US" sz="2800" dirty="0" smtClean="0"/>
              <a:t>岗位），才是有效的，有导向性的。</a:t>
            </a:r>
            <a:endParaRPr lang="zh-CN" altLang="en-US" sz="2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childTnLst>
                                  <p:subTnLst>
                                    <p:animClr>
                                      <p:cBhvr override="childStyle">
                                        <p:cTn dur="1" fill="hold" display="0" masterRel="nextClick" afterEffect="1"/>
                                        <p:tgtEl>
                                          <p:spTgt spid="225283">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283">
                                            <p:txEl>
                                              <p:pRg st="1" end="1"/>
                                            </p:txEl>
                                          </p:spTgt>
                                        </p:tgtEl>
                                        <p:attrNameLst>
                                          <p:attrName>style.visibility</p:attrName>
                                        </p:attrNameLst>
                                      </p:cBhvr>
                                      <p:to>
                                        <p:strVal val="visible"/>
                                      </p:to>
                                    </p:set>
                                  </p:childTnLst>
                                  <p:subTnLst>
                                    <p:animClr>
                                      <p:cBhvr override="childStyle">
                                        <p:cTn dur="1" fill="hold" display="0" masterRel="nextClick" afterEffect="1"/>
                                        <p:tgtEl>
                                          <p:spTgt spid="225283">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283">
                                            <p:txEl>
                                              <p:pRg st="2" end="2"/>
                                            </p:txEl>
                                          </p:spTgt>
                                        </p:tgtEl>
                                        <p:attrNameLst>
                                          <p:attrName>style.visibility</p:attrName>
                                        </p:attrNameLst>
                                      </p:cBhvr>
                                      <p:to>
                                        <p:strVal val="visible"/>
                                      </p:to>
                                    </p:set>
                                  </p:childTnLst>
                                  <p:subTnLst>
                                    <p:animClr>
                                      <p:cBhvr override="childStyle">
                                        <p:cTn dur="1" fill="hold" display="0" masterRel="nextClick" afterEffect="1"/>
                                        <p:tgtEl>
                                          <p:spTgt spid="225283">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283">
                                            <p:txEl>
                                              <p:pRg st="3" end="3"/>
                                            </p:txEl>
                                          </p:spTgt>
                                        </p:tgtEl>
                                        <p:attrNameLst>
                                          <p:attrName>style.visibility</p:attrName>
                                        </p:attrNameLst>
                                      </p:cBhvr>
                                      <p:to>
                                        <p:strVal val="visible"/>
                                      </p:to>
                                    </p:set>
                                  </p:childTnLst>
                                  <p:subTnLst>
                                    <p:animClr>
                                      <p:cBhvr override="childStyle">
                                        <p:cTn dur="1" fill="hold" display="0" masterRel="nextClick" afterEffect="1"/>
                                        <p:tgtEl>
                                          <p:spTgt spid="225283">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283">
                                            <p:txEl>
                                              <p:pRg st="4" end="4"/>
                                            </p:txEl>
                                          </p:spTgt>
                                        </p:tgtEl>
                                        <p:attrNameLst>
                                          <p:attrName>style.visibility</p:attrName>
                                        </p:attrNameLst>
                                      </p:cBhvr>
                                      <p:to>
                                        <p:strVal val="visible"/>
                                      </p:to>
                                    </p:set>
                                  </p:childTnLst>
                                  <p:subTnLst>
                                    <p:animClr>
                                      <p:cBhvr override="childStyle">
                                        <p:cTn dur="1" fill="hold" display="0" masterRel="nextClick" afterEffect="1"/>
                                        <p:tgtEl>
                                          <p:spTgt spid="225283">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227559" y="234951"/>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lstStyle>
          <a:p>
            <a:pPr marL="0" marR="0" lvl="0" indent="0" algn="l" defTabSz="914400" rtl="0" eaLnBrk="1" latinLnBrk="0" hangingPunct="1">
              <a:spcBef>
                <a:spcPct val="0"/>
              </a:spcBef>
              <a:spcAft>
                <a:spcPts val="0"/>
              </a:spcAft>
              <a:buClrTx/>
              <a:buSzTx/>
              <a:buFontTx/>
              <a:buNone/>
              <a:defRPr/>
            </a:pPr>
            <a:r>
              <a:rPr kumimoji="0" lang="zh-CN" altLang="en-US" sz="4100" b="1" i="0" u="none" strike="noStrike" kern="1200" cap="none" spc="0" normalizeH="0" baseline="0" noProof="0" dirty="0" smtClean="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大学生</a:t>
            </a:r>
            <a:r>
              <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职业生涯规划书</a:t>
            </a:r>
            <a:endPar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endParaRPr>
          </a:p>
        </p:txBody>
      </p:sp>
      <p:sp>
        <p:nvSpPr>
          <p:cNvPr id="6" name="Rectangle 2"/>
          <p:cNvSpPr>
            <a:spLocks noGrp="1" noChangeArrowheads="1"/>
          </p:cNvSpPr>
          <p:nvPr>
            <p:ph type="title" idx="4294967295"/>
          </p:nvPr>
        </p:nvSpPr>
        <p:spPr>
          <a:xfrm>
            <a:off x="455613" y="2132856"/>
            <a:ext cx="8229600" cy="714375"/>
          </a:xfrm>
          <a:noFill/>
          <a:ln w="9525" cmpd="sng">
            <a:prstDash val="solid"/>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spcBef>
                <a:spcPct val="0"/>
              </a:spcBef>
              <a:spcAft>
                <a:spcPct val="0"/>
              </a:spcAft>
              <a:buClrTx/>
              <a:buSzTx/>
              <a:buFontTx/>
              <a:buNone/>
              <a:defRPr/>
            </a:pPr>
            <a:r>
              <a:rPr kumimoji="0" lang="zh-CN" altLang="en-US" sz="3600" b="1" i="0" u="none" strike="noStrike" kern="1200" cap="none" spc="0" normalizeH="0" baseline="0" noProof="0" dirty="0" smtClean="0">
                <a:ln>
                  <a:noFill/>
                </a:ln>
                <a:solidFill>
                  <a:schemeClr val="bg2">
                    <a:lumMod val="25000"/>
                  </a:schemeClr>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a:t>
            </a:r>
            <a:r>
              <a:rPr kumimoji="0" lang="en-US" altLang="zh-CN" sz="3600" b="1" i="0" u="none" strike="noStrike" kern="1200" cap="none" spc="0" normalizeH="0" baseline="0" noProof="0" dirty="0" smtClean="0">
                <a:ln>
                  <a:noFill/>
                </a:ln>
                <a:solidFill>
                  <a:schemeClr val="bg2">
                    <a:lumMod val="25000"/>
                  </a:schemeClr>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4</a:t>
            </a:r>
            <a:r>
              <a:rPr kumimoji="0" lang="zh-CN" altLang="en-US" sz="3600" b="1" i="0" u="none" strike="noStrike" kern="1200" cap="none" spc="0" normalizeH="0" baseline="0" noProof="0" dirty="0" smtClean="0">
                <a:ln>
                  <a:noFill/>
                </a:ln>
                <a:solidFill>
                  <a:schemeClr val="bg2">
                    <a:lumMod val="25000"/>
                  </a:schemeClr>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 </a:t>
            </a:r>
            <a:r>
              <a:rPr kumimoji="0" lang="zh-CN" altLang="en-US" sz="3600" b="1" i="0" u="none" strike="noStrike" kern="1200" cap="none" spc="0" normalizeH="0" baseline="0" noProof="0" dirty="0">
                <a:ln>
                  <a:noFill/>
                </a:ln>
                <a:solidFill>
                  <a:schemeClr val="accent2">
                    <a:lumMod val="60000"/>
                    <a:lumOff val="40000"/>
                  </a:schemeClr>
                </a:solidFill>
                <a:effectLst/>
                <a:uLnTx/>
                <a:uFillTx/>
                <a:latin typeface="+mn-ea"/>
                <a:ea typeface="+mn-ea"/>
                <a:cs typeface="+mn-cs"/>
              </a:rPr>
              <a:t>职业决策</a:t>
            </a:r>
            <a:endParaRPr kumimoji="0" lang="zh-CN" altLang="en-US" sz="3600" b="1" i="0" u="none" strike="noStrike" kern="1200" cap="none" spc="0" normalizeH="0" baseline="0" noProof="0" dirty="0">
              <a:ln>
                <a:noFill/>
              </a:ln>
              <a:solidFill>
                <a:schemeClr val="bg2">
                  <a:lumMod val="25000"/>
                </a:schemeClr>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endParaRPr>
          </a:p>
        </p:txBody>
      </p:sp>
      <p:sp>
        <p:nvSpPr>
          <p:cNvPr id="19460" name="Text Box 4"/>
          <p:cNvSpPr txBox="1"/>
          <p:nvPr/>
        </p:nvSpPr>
        <p:spPr>
          <a:xfrm>
            <a:off x="684213" y="2997200"/>
            <a:ext cx="7772400" cy="830263"/>
          </a:xfrm>
          <a:prstGeom prst="rect">
            <a:avLst/>
          </a:prstGeom>
          <a:noFill/>
          <a:ln w="9525">
            <a:noFill/>
            <a:miter/>
          </a:ln>
        </p:spPr>
        <p:txBody>
          <a:bodyPr>
            <a:sp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eaLnBrk="1" hangingPunct="1">
              <a:spcBef>
                <a:spcPct val="50000"/>
              </a:spcBef>
              <a:buClr>
                <a:srgbClr val="000000"/>
              </a:buClr>
              <a:buNone/>
            </a:pPr>
            <a:r>
              <a:rPr lang="zh-CN" altLang="en-US" sz="2400" b="1" dirty="0">
                <a:solidFill>
                  <a:srgbClr val="008000"/>
                </a:solidFill>
                <a:latin typeface="Arial" panose="020B0604020202020204" pitchFamily="34" charset="0"/>
                <a:ea typeface="宋体" panose="02010600030101010101" pitchFamily="2" charset="-122"/>
              </a:rPr>
              <a:t>综合自我分析及职业分析的主要内容得出本人职业定位的</a:t>
            </a:r>
            <a:r>
              <a:rPr lang="en-US" altLang="zh-CN" sz="2400" b="1" dirty="0">
                <a:solidFill>
                  <a:srgbClr val="008000"/>
                </a:solidFill>
                <a:latin typeface="Arial" panose="020B0604020202020204" pitchFamily="34" charset="0"/>
                <a:ea typeface="宋体" panose="02010600030101010101" pitchFamily="2" charset="-122"/>
              </a:rPr>
              <a:t>SWOT</a:t>
            </a:r>
            <a:r>
              <a:rPr lang="zh-CN" altLang="en-US" sz="2400" b="1" dirty="0">
                <a:solidFill>
                  <a:srgbClr val="008000"/>
                </a:solidFill>
                <a:latin typeface="Arial" panose="020B0604020202020204" pitchFamily="34" charset="0"/>
                <a:ea typeface="宋体" panose="02010600030101010101" pitchFamily="2" charset="-122"/>
              </a:rPr>
              <a:t>分析：</a:t>
            </a:r>
            <a:endParaRPr lang="zh-CN" altLang="en-US" sz="2400" b="1" dirty="0">
              <a:solidFill>
                <a:srgbClr val="008000"/>
              </a:solidFill>
              <a:latin typeface="Arial" panose="020B0604020202020204" pitchFamily="34" charset="0"/>
              <a:ea typeface="宋体" panose="02010600030101010101" pitchFamily="2" charset="-122"/>
            </a:endParaRPr>
          </a:p>
        </p:txBody>
      </p:sp>
      <p:graphicFrame>
        <p:nvGraphicFramePr>
          <p:cNvPr id="8" name="Group 34"/>
          <p:cNvGraphicFramePr>
            <a:graphicFrameLocks noGrp="1"/>
          </p:cNvGraphicFramePr>
          <p:nvPr/>
        </p:nvGraphicFramePr>
        <p:xfrm>
          <a:off x="457200" y="4005263"/>
          <a:ext cx="8229600" cy="1524000"/>
        </p:xfrm>
        <a:graphic>
          <a:graphicData uri="http://schemas.openxmlformats.org/drawingml/2006/table">
            <a:tbl>
              <a:tblPr/>
              <a:tblGrid>
                <a:gridCol w="2286000"/>
                <a:gridCol w="3200400"/>
                <a:gridCol w="2743200"/>
              </a:tblGrid>
              <a:tr h="7620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内部环境分析</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cap="flat">
                      <a:noFill/>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优势因素（</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弱势因素（</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外部环境分析</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cap="flat">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机会因素（</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O</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威胁因素（</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chemeClr val="tx1"/>
                      </a:solidFill>
                      <a:prstDash val="solid"/>
                      <a:round/>
                      <a:headEnd type="none" w="med" len="med"/>
                      <a:tailEnd type="none" w="med" len="med"/>
                    </a:lnL>
                    <a:lnR cap="flat">
                      <a:noFill/>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 Box 3"/>
          <p:cNvSpPr txBox="1">
            <a:spLocks noChangeArrowheads="1"/>
          </p:cNvSpPr>
          <p:nvPr/>
        </p:nvSpPr>
        <p:spPr bwMode="auto">
          <a:xfrm>
            <a:off x="26988" y="1343025"/>
            <a:ext cx="53911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defRPr/>
            </a:pPr>
            <a:r>
              <a:rPr kumimoji="0" lang="zh-CN" altLang="en-US" sz="3600" b="1" i="0" u="none" strike="noStrike" kern="1200" cap="none" spc="0" normalizeH="0" baseline="0" noProof="0" dirty="0" smtClean="0">
                <a:ln>
                  <a:noFill/>
                </a:ln>
                <a:solidFill>
                  <a:schemeClr val="accent1">
                    <a:lumMod val="75000"/>
                  </a:schemeClr>
                </a:solidFill>
                <a:effectLst/>
                <a:uLnTx/>
                <a:uFillTx/>
                <a:latin typeface="+mn-ea"/>
                <a:ea typeface="+mn-ea"/>
                <a:cs typeface="+mn-cs"/>
              </a:rPr>
              <a:t>（二）正文</a:t>
            </a:r>
            <a:endParaRPr kumimoji="0" lang="zh-CN" altLang="en-US" sz="3600" b="1" i="0" u="none" strike="noStrike" kern="1200" cap="none" spc="0" normalizeH="0" baseline="0" noProof="0" dirty="0" smtClean="0">
              <a:ln>
                <a:noFill/>
              </a:ln>
              <a:solidFill>
                <a:schemeClr val="accent1">
                  <a:lumMod val="75000"/>
                </a:schemeClr>
              </a:solidFill>
              <a:effectLst/>
              <a:uLnTx/>
              <a:uFillTx/>
              <a:latin typeface="+mn-ea"/>
              <a:ea typeface="+mn-ea"/>
              <a:cs typeface="+mn-cs"/>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227559" y="234951"/>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lstStyle>
          <a:p>
            <a:pPr marL="0" marR="0" lvl="0" indent="0" algn="l" defTabSz="914400" rtl="0" eaLnBrk="1" latinLnBrk="0" hangingPunct="1">
              <a:spcBef>
                <a:spcPct val="0"/>
              </a:spcBef>
              <a:spcAft>
                <a:spcPts val="0"/>
              </a:spcAft>
              <a:buClrTx/>
              <a:buSzTx/>
              <a:buFontTx/>
              <a:buNone/>
              <a:defRPr/>
            </a:pPr>
            <a:r>
              <a:rPr kumimoji="0" lang="zh-CN" altLang="en-US" sz="4100" b="1" i="0" u="none" strike="noStrike" kern="1200" cap="none" spc="0" normalizeH="0" baseline="0" noProof="0" dirty="0" smtClean="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大学生</a:t>
            </a:r>
            <a:r>
              <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职业生涯规划书</a:t>
            </a:r>
            <a:endPar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endParaRPr>
          </a:p>
        </p:txBody>
      </p:sp>
      <p:sp>
        <p:nvSpPr>
          <p:cNvPr id="6" name="Rectangle 2"/>
          <p:cNvSpPr>
            <a:spLocks noGrp="1" noChangeArrowheads="1"/>
          </p:cNvSpPr>
          <p:nvPr>
            <p:ph type="title" idx="4294967295"/>
          </p:nvPr>
        </p:nvSpPr>
        <p:spPr>
          <a:xfrm>
            <a:off x="227559" y="2132856"/>
            <a:ext cx="8229600" cy="714375"/>
          </a:xfrm>
          <a:noFill/>
          <a:ln w="9525" cmpd="sng">
            <a:prstDash val="solid"/>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spcBef>
                <a:spcPct val="0"/>
              </a:spcBef>
              <a:spcAft>
                <a:spcPct val="0"/>
              </a:spcAft>
              <a:buClrTx/>
              <a:buSzTx/>
              <a:buFontTx/>
              <a:buNone/>
              <a:defRPr/>
            </a:pPr>
            <a:r>
              <a:rPr kumimoji="0" lang="zh-CN" altLang="en-US" sz="3200" b="1" i="0" u="none" strike="noStrike" kern="1200" cap="none" spc="0" normalizeH="0" baseline="0" noProof="0" dirty="0" smtClean="0">
                <a:ln>
                  <a:noFill/>
                </a:ln>
                <a:solidFill>
                  <a:schemeClr val="bg2">
                    <a:lumMod val="25000"/>
                  </a:schemeClr>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a:t>
            </a:r>
            <a:r>
              <a:rPr kumimoji="0" lang="en-US" altLang="zh-CN" sz="3200" b="1" i="0" u="none" strike="noStrike" kern="1200" cap="none" spc="0" normalizeH="0" baseline="0" noProof="0" dirty="0" smtClean="0">
                <a:ln>
                  <a:noFill/>
                </a:ln>
                <a:solidFill>
                  <a:schemeClr val="bg2">
                    <a:lumMod val="25000"/>
                  </a:schemeClr>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4</a:t>
            </a:r>
            <a:r>
              <a:rPr kumimoji="0" lang="zh-CN" altLang="en-US" sz="3200" b="1" i="0" u="none" strike="noStrike" kern="1200" cap="none" spc="0" normalizeH="0" baseline="0" noProof="0" dirty="0" smtClean="0">
                <a:ln>
                  <a:noFill/>
                </a:ln>
                <a:solidFill>
                  <a:schemeClr val="bg2">
                    <a:lumMod val="25000"/>
                  </a:schemeClr>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 </a:t>
            </a:r>
            <a:r>
              <a:rPr lang="zh-CN" altLang="en-US" sz="3200" b="1" noProof="0" dirty="0">
                <a:ln>
                  <a:noFill/>
                </a:ln>
                <a:solidFill>
                  <a:schemeClr val="accent2">
                    <a:lumMod val="60000"/>
                    <a:lumOff val="40000"/>
                  </a:schemeClr>
                </a:solidFill>
                <a:effectLst/>
                <a:uLnTx/>
                <a:uFillTx/>
                <a:latin typeface="+mn-ea"/>
                <a:ea typeface="+mn-ea"/>
                <a:cs typeface="+mn-cs"/>
                <a:sym typeface="+mn-ea"/>
              </a:rPr>
              <a:t>职业决策</a:t>
            </a:r>
            <a:endParaRPr kumimoji="0" lang="zh-CN" altLang="en-US" sz="3200" b="1" i="0" u="none" strike="noStrike" kern="1200" cap="none" spc="0" normalizeH="0" baseline="0" noProof="0" dirty="0">
              <a:ln>
                <a:noFill/>
              </a:ln>
              <a:solidFill>
                <a:schemeClr val="bg2">
                  <a:lumMod val="25000"/>
                </a:schemeClr>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endParaRPr>
          </a:p>
        </p:txBody>
      </p:sp>
      <p:sp>
        <p:nvSpPr>
          <p:cNvPr id="20484" name="Text Box 35"/>
          <p:cNvSpPr txBox="1"/>
          <p:nvPr/>
        </p:nvSpPr>
        <p:spPr>
          <a:xfrm>
            <a:off x="685800" y="2924175"/>
            <a:ext cx="2362200" cy="523875"/>
          </a:xfrm>
          <a:prstGeom prst="rect">
            <a:avLst/>
          </a:prstGeom>
          <a:noFill/>
          <a:ln w="9525">
            <a:noFill/>
            <a:miter/>
          </a:ln>
        </p:spPr>
        <p:txBody>
          <a:bodyPr>
            <a:sp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eaLnBrk="1" hangingPunct="1">
              <a:spcBef>
                <a:spcPct val="50000"/>
              </a:spcBef>
              <a:buClr>
                <a:srgbClr val="000000"/>
              </a:buClr>
              <a:buNone/>
            </a:pPr>
            <a:r>
              <a:rPr lang="zh-CN" altLang="en-US" sz="2800" b="1" dirty="0">
                <a:solidFill>
                  <a:srgbClr val="008000"/>
                </a:solidFill>
                <a:latin typeface="Arial" panose="020B0604020202020204" pitchFamily="34" charset="0"/>
                <a:ea typeface="宋体" panose="02010600030101010101" pitchFamily="2" charset="-122"/>
              </a:rPr>
              <a:t>结论：</a:t>
            </a:r>
            <a:endParaRPr lang="zh-CN" altLang="en-US" sz="2800" b="1" dirty="0">
              <a:solidFill>
                <a:srgbClr val="008000"/>
              </a:solidFill>
              <a:latin typeface="Arial" panose="020B0604020202020204" pitchFamily="34" charset="0"/>
              <a:ea typeface="宋体" panose="02010600030101010101" pitchFamily="2" charset="-122"/>
            </a:endParaRPr>
          </a:p>
        </p:txBody>
      </p:sp>
      <p:graphicFrame>
        <p:nvGraphicFramePr>
          <p:cNvPr id="10" name="Group 68"/>
          <p:cNvGraphicFramePr>
            <a:graphicFrameLocks noGrp="1"/>
          </p:cNvGraphicFramePr>
          <p:nvPr/>
        </p:nvGraphicFramePr>
        <p:xfrm>
          <a:off x="395288" y="3573463"/>
          <a:ext cx="8305800" cy="2408238"/>
        </p:xfrm>
        <a:graphic>
          <a:graphicData uri="http://schemas.openxmlformats.org/drawingml/2006/table">
            <a:tbl>
              <a:tblPr/>
              <a:tblGrid>
                <a:gridCol w="1828800"/>
                <a:gridCol w="6477000"/>
              </a:tblGrid>
              <a:tr h="5334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职业目标</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将来从事（</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行业的） </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职业</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职业发展政策</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进入</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类型的组织（到</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地区发展）</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chemeClr val="tx1"/>
                      </a:solidFill>
                      <a:prstDash val="solid"/>
                      <a:round/>
                      <a:headEnd type="none" w="med" len="med"/>
                      <a:tailEnd type="none" w="med" len="med"/>
                    </a:lnL>
                    <a:lnR cap="flat">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582613">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职业发展路径</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走专业技术路线或管理路线</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chemeClr val="tx1"/>
                      </a:solidFill>
                      <a:prstDash val="solid"/>
                      <a:round/>
                      <a:headEnd type="none" w="med" len="med"/>
                      <a:tailEnd type="none" w="med" len="med"/>
                    </a:lnL>
                    <a:lnR cap="flat">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7112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具体路径</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员</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初级</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中级</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高级</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chemeClr val="tx1"/>
                      </a:solidFill>
                      <a:prstDash val="solid"/>
                      <a:round/>
                      <a:headEnd type="none" w="med" len="med"/>
                      <a:tailEnd type="none" w="med" len="med"/>
                    </a:lnL>
                    <a:lnR cap="flat">
                      <a:noFill/>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 Box 3"/>
          <p:cNvSpPr txBox="1">
            <a:spLocks noChangeArrowheads="1"/>
          </p:cNvSpPr>
          <p:nvPr/>
        </p:nvSpPr>
        <p:spPr bwMode="auto">
          <a:xfrm>
            <a:off x="26988" y="1341438"/>
            <a:ext cx="53911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defRPr/>
            </a:pPr>
            <a:r>
              <a:rPr kumimoji="0" lang="zh-CN" altLang="en-US" sz="3600" b="1" i="0" u="none" strike="noStrike" kern="1200" cap="none" spc="0" normalizeH="0" baseline="0" noProof="0" dirty="0" smtClean="0">
                <a:ln>
                  <a:noFill/>
                </a:ln>
                <a:solidFill>
                  <a:schemeClr val="accent1">
                    <a:lumMod val="75000"/>
                  </a:schemeClr>
                </a:solidFill>
                <a:effectLst/>
                <a:uLnTx/>
                <a:uFillTx/>
                <a:latin typeface="+mn-ea"/>
                <a:ea typeface="+mn-ea"/>
                <a:cs typeface="+mn-cs"/>
              </a:rPr>
              <a:t>（二）正文</a:t>
            </a:r>
            <a:endParaRPr kumimoji="0" lang="zh-CN" altLang="en-US" sz="3600" b="1" i="0" u="none" strike="noStrike" kern="1200" cap="none" spc="0" normalizeH="0" baseline="0" noProof="0" dirty="0" smtClean="0">
              <a:ln>
                <a:noFill/>
              </a:ln>
              <a:solidFill>
                <a:schemeClr val="accent1">
                  <a:lumMod val="75000"/>
                </a:schemeClr>
              </a:solidFill>
              <a:effectLst/>
              <a:uLnTx/>
              <a:uFillTx/>
              <a:latin typeface="+mn-ea"/>
              <a:ea typeface="+mn-ea"/>
              <a:cs typeface="+mn-cs"/>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197347" y="-171400"/>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lstStyle>
          <a:p>
            <a:pPr marL="0" marR="0" lvl="0" indent="0" algn="l" defTabSz="914400" rtl="0" eaLnBrk="1" latinLnBrk="0" hangingPunct="1">
              <a:spcBef>
                <a:spcPct val="0"/>
              </a:spcBef>
              <a:spcAft>
                <a:spcPts val="0"/>
              </a:spcAft>
              <a:buClrTx/>
              <a:buSzTx/>
              <a:buFontTx/>
              <a:buNone/>
              <a:defRPr/>
            </a:pPr>
            <a:r>
              <a:rPr kumimoji="0" lang="zh-CN" altLang="en-US" sz="4100" b="1" i="0" u="none" strike="noStrike" kern="1200" cap="none" spc="0" normalizeH="0" baseline="0" noProof="0" dirty="0" smtClean="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大学生</a:t>
            </a:r>
            <a:r>
              <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职业生涯规划书</a:t>
            </a:r>
            <a:endPar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endParaRPr>
          </a:p>
        </p:txBody>
      </p:sp>
      <p:sp>
        <p:nvSpPr>
          <p:cNvPr id="3" name="Rectangle 2"/>
          <p:cNvSpPr>
            <a:spLocks noGrp="1" noChangeArrowheads="1"/>
          </p:cNvSpPr>
          <p:nvPr>
            <p:ph type="title" idx="4294967295"/>
          </p:nvPr>
        </p:nvSpPr>
        <p:spPr>
          <a:xfrm>
            <a:off x="338857" y="1176754"/>
            <a:ext cx="8229600" cy="1139825"/>
          </a:xfrm>
          <a:noFill/>
          <a:ln w="9525" cmpd="sng">
            <a:prstDash val="solid"/>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spcBef>
                <a:spcPct val="0"/>
              </a:spcBef>
              <a:spcAft>
                <a:spcPct val="0"/>
              </a:spcAft>
              <a:buClrTx/>
              <a:buSzTx/>
              <a:buFontTx/>
              <a:buNone/>
              <a:defRPr/>
            </a:pPr>
            <a:r>
              <a:rPr kumimoji="0" lang="zh-CN" altLang="en-US" sz="3200" b="1" i="0" u="none" strike="noStrike" kern="1200" cap="none" spc="0" normalizeH="0" baseline="0" noProof="0" dirty="0" smtClean="0">
                <a:ln>
                  <a:noFill/>
                </a:ln>
                <a:solidFill>
                  <a:schemeClr val="bg2">
                    <a:lumMod val="25000"/>
                  </a:schemeClr>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a:t>
            </a:r>
            <a:r>
              <a:rPr kumimoji="0" lang="en-US" altLang="zh-CN" sz="3200" b="1" i="0" u="none" strike="noStrike" kern="1200" cap="none" spc="0" normalizeH="0" baseline="0" noProof="0" dirty="0" smtClean="0">
                <a:ln>
                  <a:noFill/>
                </a:ln>
                <a:solidFill>
                  <a:schemeClr val="bg2">
                    <a:lumMod val="25000"/>
                  </a:schemeClr>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5</a:t>
            </a:r>
            <a:r>
              <a:rPr kumimoji="0" lang="zh-CN" altLang="en-US" sz="3200" b="1" i="0" u="none" strike="noStrike" kern="1200" cap="none" spc="0" normalizeH="0" baseline="0" noProof="0" dirty="0" smtClean="0">
                <a:ln>
                  <a:noFill/>
                </a:ln>
                <a:solidFill>
                  <a:schemeClr val="bg2">
                    <a:lumMod val="25000"/>
                  </a:schemeClr>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a:t>
            </a:r>
            <a:r>
              <a:rPr kumimoji="0" lang="zh-CN" altLang="en-US" sz="3200" b="1" i="0" u="none" strike="noStrike" kern="1200" cap="none" spc="0" normalizeH="0" baseline="0" noProof="0" dirty="0">
                <a:ln>
                  <a:noFill/>
                </a:ln>
                <a:solidFill>
                  <a:schemeClr val="accent2">
                    <a:lumMod val="60000"/>
                    <a:lumOff val="40000"/>
                  </a:schemeClr>
                </a:solidFill>
                <a:effectLst/>
                <a:uLnTx/>
                <a:uFillTx/>
                <a:latin typeface="+mn-ea"/>
                <a:ea typeface="+mn-ea"/>
                <a:cs typeface="+mn-cs"/>
              </a:rPr>
              <a:t>计划与路径</a:t>
            </a:r>
            <a:r>
              <a:rPr kumimoji="0" lang="zh-CN" altLang="en-US" sz="1800" b="1" i="0" u="none" strike="noStrike" kern="1200" cap="none" spc="0" normalizeH="0" baseline="0" noProof="0" dirty="0">
                <a:ln>
                  <a:noFill/>
                </a:ln>
                <a:solidFill>
                  <a:schemeClr val="bg2">
                    <a:lumMod val="25000"/>
                  </a:schemeClr>
                </a:solidFill>
                <a:effectLst>
                  <a:outerShdw blurRad="31750" dist="25400" dir="5400000" algn="tl" rotWithShape="0">
                    <a:srgbClr val="000000">
                      <a:alpha val="25000"/>
                    </a:srgbClr>
                  </a:outerShdw>
                </a:effectLst>
                <a:uLnTx/>
                <a:uFillTx/>
                <a:latin typeface="+mj-lt"/>
                <a:ea typeface="+mj-ea"/>
                <a:cs typeface="+mj-cs"/>
              </a:rPr>
              <a:t>（可不用表格）</a:t>
            </a:r>
            <a:endParaRPr kumimoji="0" lang="zh-CN" altLang="en-US" sz="1800" b="1" i="0" u="none" strike="noStrike" kern="1200" cap="none" spc="0" normalizeH="0" baseline="0" noProof="0" dirty="0">
              <a:ln>
                <a:noFill/>
              </a:ln>
              <a:solidFill>
                <a:schemeClr val="bg2">
                  <a:lumMod val="25000"/>
                </a:schemeClr>
              </a:solidFill>
              <a:effectLst>
                <a:outerShdw blurRad="31750" dist="25400" dir="5400000" algn="tl" rotWithShape="0">
                  <a:srgbClr val="000000">
                    <a:alpha val="25000"/>
                  </a:srgbClr>
                </a:outerShdw>
              </a:effectLst>
              <a:uLnTx/>
              <a:uFillTx/>
              <a:latin typeface="+mj-lt"/>
              <a:ea typeface="+mj-ea"/>
              <a:cs typeface="+mj-cs"/>
            </a:endParaRPr>
          </a:p>
        </p:txBody>
      </p:sp>
      <p:sp>
        <p:nvSpPr>
          <p:cNvPr id="21508" name="Rectangle 3"/>
          <p:cNvSpPr txBox="1"/>
          <p:nvPr/>
        </p:nvSpPr>
        <p:spPr>
          <a:xfrm>
            <a:off x="365125" y="2060575"/>
            <a:ext cx="8153400" cy="762000"/>
          </a:xfrm>
          <a:prstGeom prst="rect">
            <a:avLst/>
          </a:prstGeom>
          <a:noFill/>
          <a:ln w="9525">
            <a:noFill/>
            <a:miter/>
          </a:ln>
        </p:spPr>
        <p:txBody>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365125" lvl="0" indent="-255270"/>
            <a:r>
              <a:rPr lang="zh-CN" altLang="en-US" sz="2400" b="1" dirty="0">
                <a:solidFill>
                  <a:srgbClr val="008000"/>
                </a:solidFill>
              </a:rPr>
              <a:t>生涯准备计划是整个生涯规划的重中之重，应力求</a:t>
            </a:r>
            <a:r>
              <a:rPr lang="zh-CN" altLang="en-US" sz="2400" b="1" dirty="0">
                <a:solidFill>
                  <a:srgbClr val="FF0000"/>
                </a:solidFill>
              </a:rPr>
              <a:t>详尽</a:t>
            </a:r>
            <a:r>
              <a:rPr lang="zh-CN" altLang="en-US" sz="2400" b="1" dirty="0">
                <a:solidFill>
                  <a:srgbClr val="008000"/>
                </a:solidFill>
              </a:rPr>
              <a:t>并具有</a:t>
            </a:r>
            <a:r>
              <a:rPr lang="zh-CN" altLang="en-US" sz="2400" b="1" dirty="0">
                <a:solidFill>
                  <a:srgbClr val="FF0000"/>
                </a:solidFill>
              </a:rPr>
              <a:t>可操作性</a:t>
            </a:r>
            <a:r>
              <a:rPr lang="zh-CN" altLang="en-US" sz="2400" b="1" dirty="0">
                <a:solidFill>
                  <a:srgbClr val="008000"/>
                </a:solidFill>
              </a:rPr>
              <a:t>，为实现第一个目标打下坚实的基础</a:t>
            </a:r>
            <a:endParaRPr lang="zh-CN" altLang="en-US" sz="2400" b="1" dirty="0">
              <a:solidFill>
                <a:srgbClr val="008000"/>
              </a:solidFill>
            </a:endParaRPr>
          </a:p>
        </p:txBody>
      </p:sp>
      <p:graphicFrame>
        <p:nvGraphicFramePr>
          <p:cNvPr id="5" name="Group 152"/>
          <p:cNvGraphicFramePr>
            <a:graphicFrameLocks noGrp="1"/>
          </p:cNvGraphicFramePr>
          <p:nvPr/>
        </p:nvGraphicFramePr>
        <p:xfrm>
          <a:off x="227013" y="3024188"/>
          <a:ext cx="8382000" cy="3648126"/>
        </p:xfrm>
        <a:graphic>
          <a:graphicData uri="http://schemas.openxmlformats.org/drawingml/2006/table">
            <a:tbl>
              <a:tblPr/>
              <a:tblGrid>
                <a:gridCol w="1600200"/>
                <a:gridCol w="2260600"/>
                <a:gridCol w="2260600"/>
                <a:gridCol w="2260600"/>
              </a:tblGrid>
              <a:tr h="761891">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smtClean="0">
                          <a:ln>
                            <a:noFill/>
                          </a:ln>
                          <a:solidFill>
                            <a:schemeClr val="accent2"/>
                          </a:solidFill>
                          <a:effectLst/>
                          <a:latin typeface="Arial" panose="020B0604020202020204" pitchFamily="34" charset="0"/>
                          <a:ea typeface="黑体" panose="02010609060101010101" pitchFamily="49" charset="-122"/>
                        </a:rPr>
                        <a:t>计划名称</a:t>
                      </a:r>
                      <a:endParaRPr kumimoji="0" lang="zh-CN" altLang="en-US" sz="2000" b="1" i="0" u="none" strike="noStrike" cap="none" normalizeH="0" baseline="0" dirty="0" smtClean="0">
                        <a:ln>
                          <a:noFill/>
                        </a:ln>
                        <a:solidFill>
                          <a:schemeClr val="accent2"/>
                        </a:solidFill>
                        <a:effectLst/>
                        <a:latin typeface="Arial" panose="020B0604020202020204" pitchFamily="34" charset="0"/>
                        <a:ea typeface="黑体" panose="02010609060101010101" pitchFamily="49" charset="-122"/>
                      </a:endParaRPr>
                    </a:p>
                  </a:txBody>
                  <a:tcPr marT="45713" marB="45713"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smtClean="0">
                          <a:ln>
                            <a:noFill/>
                          </a:ln>
                          <a:solidFill>
                            <a:schemeClr val="accent2"/>
                          </a:solidFill>
                          <a:effectLst/>
                          <a:latin typeface="Arial" panose="020B0604020202020204" pitchFamily="34" charset="0"/>
                          <a:ea typeface="宋体" panose="02010600030101010101" pitchFamily="2" charset="-122"/>
                        </a:rPr>
                        <a:t>短期计划（大学计划）</a:t>
                      </a:r>
                      <a:endParaRPr kumimoji="0" lang="zh-CN" altLang="en-US" sz="2000" b="1" i="0" u="none" strike="noStrike" cap="none" normalizeH="0" baseline="0" dirty="0" smtClean="0">
                        <a:ln>
                          <a:noFill/>
                        </a:ln>
                        <a:solidFill>
                          <a:schemeClr val="accent2"/>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smtClean="0">
                          <a:ln>
                            <a:noFill/>
                          </a:ln>
                          <a:solidFill>
                            <a:schemeClr val="accent2"/>
                          </a:solidFill>
                          <a:effectLst/>
                          <a:latin typeface="Arial" panose="020B0604020202020204" pitchFamily="34" charset="0"/>
                          <a:ea typeface="宋体" panose="02010600030101010101" pitchFamily="2" charset="-122"/>
                        </a:rPr>
                        <a:t>中期计划（毕业后五年的计划）</a:t>
                      </a:r>
                      <a:endParaRPr kumimoji="0" lang="zh-CN" altLang="en-US" sz="2000" b="1" i="0" u="none" strike="noStrike" cap="none" normalizeH="0" baseline="0" dirty="0" smtClean="0">
                        <a:ln>
                          <a:noFill/>
                        </a:ln>
                        <a:solidFill>
                          <a:schemeClr val="accent2"/>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smtClean="0">
                          <a:ln>
                            <a:noFill/>
                          </a:ln>
                          <a:solidFill>
                            <a:schemeClr val="accent2"/>
                          </a:solidFill>
                          <a:effectLst/>
                          <a:latin typeface="Arial" panose="020B0604020202020204" pitchFamily="34" charset="0"/>
                          <a:ea typeface="宋体" panose="02010600030101010101" pitchFamily="2" charset="-122"/>
                        </a:rPr>
                        <a:t>长期计划（毕业后十年或以上计划）</a:t>
                      </a:r>
                      <a:endParaRPr kumimoji="0" lang="zh-CN" altLang="en-US" sz="2000" b="1" i="0" u="none" strike="noStrike" cap="none" normalizeH="0" baseline="0" dirty="0" smtClean="0">
                        <a:ln>
                          <a:noFill/>
                        </a:ln>
                        <a:solidFill>
                          <a:schemeClr val="accent2"/>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68570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时间跨度</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T="45713" marB="45713"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a:t>
                      </a:r>
                      <a:r>
                        <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年</a:t>
                      </a:r>
                      <a:r>
                        <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 ××</a:t>
                      </a:r>
                      <a:r>
                        <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年</a:t>
                      </a:r>
                      <a:endPar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a:t>
                      </a:r>
                      <a:r>
                        <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年</a:t>
                      </a:r>
                      <a:r>
                        <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 ××</a:t>
                      </a:r>
                      <a:r>
                        <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年</a:t>
                      </a:r>
                      <a:endPar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en-US"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a:t>
                      </a:r>
                      <a:r>
                        <a:rPr kumimoji="0" lang="zh-CN" alt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年</a:t>
                      </a:r>
                      <a:r>
                        <a:rPr kumimoji="0" lang="en-US"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en-US"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 ××</a:t>
                      </a:r>
                      <a:r>
                        <a:rPr kumimoji="0" lang="zh-CN" alt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年</a:t>
                      </a:r>
                      <a:endParaRPr kumimoji="0" lang="zh-CN" alt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761891">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总目标</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T="45713" marB="45713"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如大学毕业时要达到</a:t>
                      </a:r>
                      <a:r>
                        <a:rPr kumimoji="0" lang="en-US"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如毕业后第五年要达到</a:t>
                      </a:r>
                      <a:r>
                        <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如退休时要达到</a:t>
                      </a:r>
                      <a:r>
                        <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1438591">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分目标</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T="45713" marB="45713"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如大二要达到</a:t>
                      </a:r>
                      <a:r>
                        <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或在</a:t>
                      </a:r>
                      <a:r>
                        <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方面要达到</a:t>
                      </a:r>
                      <a:endPar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如毕业后第一年要达到</a:t>
                      </a:r>
                      <a:r>
                        <a:rPr kumimoji="0" lang="en-US"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第二年要达到</a:t>
                      </a:r>
                      <a:r>
                        <a:rPr kumimoji="0" lang="en-US"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或在</a:t>
                      </a:r>
                      <a:r>
                        <a:rPr kumimoji="0" lang="en-US"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方面要达到</a:t>
                      </a:r>
                      <a:endParaRPr kumimoji="0" lang="zh-CN" alt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endParaRPr kumimoji="0" lang="en-US"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如毕业后第十年要达到</a:t>
                      </a:r>
                      <a:r>
                        <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第二十年要达到</a:t>
                      </a:r>
                      <a:r>
                        <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或在</a:t>
                      </a:r>
                      <a:r>
                        <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方面要达到</a:t>
                      </a:r>
                      <a:endPar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endPar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36" name="矩形 1"/>
          <p:cNvSpPr/>
          <p:nvPr/>
        </p:nvSpPr>
        <p:spPr>
          <a:xfrm>
            <a:off x="5292725" y="1470025"/>
            <a:ext cx="1897063" cy="461963"/>
          </a:xfrm>
          <a:prstGeom prst="rect">
            <a:avLst/>
          </a:prstGeom>
          <a:noFill/>
          <a:ln w="9525">
            <a:noFill/>
            <a:miter/>
          </a:ln>
        </p:spPr>
        <p:txBody>
          <a:bodyPr wrap="none">
            <a:sp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eaLnBrk="1" hangingPunct="1">
              <a:spcBef>
                <a:spcPct val="0"/>
              </a:spcBef>
              <a:buClr>
                <a:srgbClr val="000000"/>
              </a:buClr>
              <a:buNone/>
            </a:pPr>
            <a:r>
              <a:rPr lang="en-US" altLang="zh-CN" sz="2400" b="1" dirty="0">
                <a:latin typeface="Arial" panose="020B0604020202020204" pitchFamily="34" charset="0"/>
                <a:ea typeface="宋体" panose="02010600030101010101" pitchFamily="2" charset="-122"/>
              </a:rPr>
              <a:t>SMART</a:t>
            </a:r>
            <a:r>
              <a:rPr lang="zh-CN" altLang="en-US" sz="2400" b="1" dirty="0">
                <a:latin typeface="Arial" panose="020B0604020202020204" pitchFamily="34" charset="0"/>
                <a:ea typeface="宋体" panose="02010600030101010101" pitchFamily="2" charset="-122"/>
              </a:rPr>
              <a:t>原则</a:t>
            </a:r>
            <a:endParaRPr lang="zh-CN" altLang="en-US" sz="2400" b="1" dirty="0">
              <a:latin typeface="Arial" panose="020B0604020202020204" pitchFamily="34" charset="0"/>
              <a:ea typeface="宋体" panose="02010600030101010101" pitchFamily="2" charset="-122"/>
            </a:endParaRPr>
          </a:p>
        </p:txBody>
      </p:sp>
      <p:sp>
        <p:nvSpPr>
          <p:cNvPr id="7" name="Text Box 3"/>
          <p:cNvSpPr txBox="1">
            <a:spLocks noChangeArrowheads="1"/>
          </p:cNvSpPr>
          <p:nvPr/>
        </p:nvSpPr>
        <p:spPr bwMode="auto">
          <a:xfrm>
            <a:off x="26988" y="836613"/>
            <a:ext cx="53911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defRPr/>
            </a:pPr>
            <a:r>
              <a:rPr kumimoji="0" lang="zh-CN" altLang="en-US" sz="3600" b="1" i="0" u="none" strike="noStrike" kern="1200" cap="none" spc="0" normalizeH="0" baseline="0" noProof="0" dirty="0" smtClean="0">
                <a:ln>
                  <a:noFill/>
                </a:ln>
                <a:solidFill>
                  <a:schemeClr val="accent1">
                    <a:lumMod val="75000"/>
                  </a:schemeClr>
                </a:solidFill>
                <a:effectLst/>
                <a:uLnTx/>
                <a:uFillTx/>
                <a:latin typeface="+mn-ea"/>
                <a:ea typeface="+mn-ea"/>
                <a:cs typeface="+mn-cs"/>
              </a:rPr>
              <a:t>（二）正文</a:t>
            </a:r>
            <a:endParaRPr kumimoji="0" lang="zh-CN" altLang="en-US" sz="3600" b="1" i="0" u="none" strike="noStrike" kern="1200" cap="none" spc="0" normalizeH="0" baseline="0" noProof="0" dirty="0" smtClean="0">
              <a:ln>
                <a:noFill/>
              </a:ln>
              <a:solidFill>
                <a:schemeClr val="accent1">
                  <a:lumMod val="75000"/>
                </a:schemeClr>
              </a:solidFill>
              <a:effectLst/>
              <a:uLnTx/>
              <a:uFillTx/>
              <a:latin typeface="+mn-ea"/>
              <a:ea typeface="+mn-ea"/>
              <a:cs typeface="+mn-cs"/>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227559" y="20638"/>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lstStyle>
          <a:p>
            <a:pPr marL="0" marR="0" lvl="0" indent="0" algn="l" defTabSz="914400" rtl="0" eaLnBrk="1" latinLnBrk="0" hangingPunct="1">
              <a:spcBef>
                <a:spcPct val="0"/>
              </a:spcBef>
              <a:spcAft>
                <a:spcPts val="0"/>
              </a:spcAft>
              <a:buClrTx/>
              <a:buSzTx/>
              <a:buFontTx/>
              <a:buNone/>
              <a:defRPr/>
            </a:pPr>
            <a:r>
              <a:rPr kumimoji="0" lang="zh-CN" altLang="en-US" sz="4100" b="1" i="0" u="none" strike="noStrike" kern="1200" cap="none" spc="0" normalizeH="0" baseline="0" noProof="0" dirty="0" smtClean="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大学生</a:t>
            </a:r>
            <a:r>
              <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职业生涯规划书</a:t>
            </a:r>
            <a:endPar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endParaRPr>
          </a:p>
        </p:txBody>
      </p:sp>
      <p:sp>
        <p:nvSpPr>
          <p:cNvPr id="3" name="Rectangle 2"/>
          <p:cNvSpPr>
            <a:spLocks noGrp="1" noChangeArrowheads="1"/>
          </p:cNvSpPr>
          <p:nvPr>
            <p:ph type="title" idx="4294967295"/>
          </p:nvPr>
        </p:nvSpPr>
        <p:spPr>
          <a:xfrm>
            <a:off x="224731" y="655886"/>
            <a:ext cx="8229600" cy="1139825"/>
          </a:xfrm>
          <a:noFill/>
          <a:ln w="9525" cmpd="sng">
            <a:prstDash val="solid"/>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spcBef>
                <a:spcPct val="0"/>
              </a:spcBef>
              <a:spcAft>
                <a:spcPct val="0"/>
              </a:spcAft>
              <a:buClrTx/>
              <a:buSzTx/>
              <a:buFontTx/>
              <a:buNone/>
              <a:defRPr/>
            </a:pPr>
            <a:r>
              <a:rPr kumimoji="0" lang="zh-CN" altLang="en-US" sz="3200" b="1" i="0" u="none" strike="noStrike" kern="1200" cap="none" spc="0" normalizeH="0" baseline="0" noProof="0" dirty="0" smtClean="0">
                <a:ln>
                  <a:noFill/>
                </a:ln>
                <a:solidFill>
                  <a:schemeClr val="bg2">
                    <a:lumMod val="25000"/>
                  </a:schemeClr>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a:t>
            </a:r>
            <a:r>
              <a:rPr kumimoji="0" lang="en-US" altLang="zh-CN" sz="3200" b="1" i="0" u="none" strike="noStrike" kern="1200" cap="none" spc="0" normalizeH="0" baseline="0" noProof="0" dirty="0" smtClean="0">
                <a:ln>
                  <a:noFill/>
                </a:ln>
                <a:solidFill>
                  <a:schemeClr val="bg2">
                    <a:lumMod val="25000"/>
                  </a:schemeClr>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5</a:t>
            </a:r>
            <a:r>
              <a:rPr kumimoji="0" lang="zh-CN" altLang="en-US" sz="3200" b="1" i="0" u="none" strike="noStrike" kern="1200" cap="none" spc="0" normalizeH="0" baseline="0" noProof="0" dirty="0" smtClean="0">
                <a:ln>
                  <a:noFill/>
                </a:ln>
                <a:solidFill>
                  <a:schemeClr val="bg2">
                    <a:lumMod val="25000"/>
                  </a:schemeClr>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 </a:t>
            </a:r>
            <a:r>
              <a:rPr kumimoji="0" lang="zh-CN" altLang="en-US" sz="3200" b="1" i="0" u="none" strike="noStrike" kern="1200" cap="none" spc="0" normalizeH="0" baseline="0" noProof="0" dirty="0">
                <a:ln>
                  <a:noFill/>
                </a:ln>
                <a:solidFill>
                  <a:schemeClr val="accent2">
                    <a:lumMod val="60000"/>
                    <a:lumOff val="40000"/>
                  </a:schemeClr>
                </a:solidFill>
                <a:effectLst/>
                <a:uLnTx/>
                <a:uFillTx/>
                <a:latin typeface="+mn-ea"/>
                <a:ea typeface="+mn-ea"/>
                <a:cs typeface="+mn-cs"/>
              </a:rPr>
              <a:t>计划与路径</a:t>
            </a:r>
            <a:r>
              <a:rPr kumimoji="0" lang="zh-CN" altLang="en-US" sz="1600" b="1" i="0" u="none" strike="noStrike" kern="1200" cap="none" spc="0" normalizeH="0" baseline="0" noProof="0" dirty="0">
                <a:ln>
                  <a:noFill/>
                </a:ln>
                <a:solidFill>
                  <a:schemeClr val="bg2">
                    <a:lumMod val="25000"/>
                  </a:schemeClr>
                </a:solidFill>
                <a:effectLst>
                  <a:outerShdw blurRad="31750" dist="25400" dir="5400000" algn="tl" rotWithShape="0">
                    <a:srgbClr val="000000">
                      <a:alpha val="25000"/>
                    </a:srgbClr>
                  </a:outerShdw>
                </a:effectLst>
                <a:uLnTx/>
                <a:uFillTx/>
                <a:latin typeface="+mj-lt"/>
                <a:ea typeface="+mj-ea"/>
                <a:cs typeface="+mj-cs"/>
              </a:rPr>
              <a:t>（续）</a:t>
            </a:r>
            <a:endParaRPr kumimoji="0" lang="zh-CN" altLang="en-US" sz="1600" b="1" i="0" u="none" strike="noStrike" kern="1200" cap="none" spc="0" normalizeH="0" baseline="0" noProof="0" dirty="0">
              <a:ln>
                <a:noFill/>
              </a:ln>
              <a:solidFill>
                <a:schemeClr val="bg2">
                  <a:lumMod val="25000"/>
                </a:schemeClr>
              </a:solidFill>
              <a:effectLst>
                <a:outerShdw blurRad="31750" dist="25400" dir="5400000" algn="tl" rotWithShape="0">
                  <a:srgbClr val="000000">
                    <a:alpha val="25000"/>
                  </a:srgbClr>
                </a:outerShdw>
              </a:effectLst>
              <a:uLnTx/>
              <a:uFillTx/>
              <a:latin typeface="+mj-lt"/>
              <a:ea typeface="+mj-ea"/>
              <a:cs typeface="+mj-cs"/>
            </a:endParaRPr>
          </a:p>
        </p:txBody>
      </p:sp>
      <p:sp>
        <p:nvSpPr>
          <p:cNvPr id="22532" name="Rectangle 3"/>
          <p:cNvSpPr txBox="1"/>
          <p:nvPr/>
        </p:nvSpPr>
        <p:spPr>
          <a:xfrm>
            <a:off x="347663" y="1484313"/>
            <a:ext cx="8153400" cy="762000"/>
          </a:xfrm>
          <a:prstGeom prst="rect">
            <a:avLst/>
          </a:prstGeom>
          <a:noFill/>
          <a:ln w="9525">
            <a:noFill/>
            <a:miter/>
          </a:ln>
        </p:spPr>
        <p:txBody>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365125" lvl="0" indent="-255270"/>
            <a:r>
              <a:rPr lang="zh-CN" altLang="en-US" sz="2400" b="1" dirty="0">
                <a:solidFill>
                  <a:srgbClr val="008000"/>
                </a:solidFill>
              </a:rPr>
              <a:t>生涯准备计划是整个生涯规划的重中之重，应力求</a:t>
            </a:r>
            <a:r>
              <a:rPr lang="zh-CN" altLang="en-US" sz="2400" b="1" dirty="0">
                <a:solidFill>
                  <a:srgbClr val="FF0000"/>
                </a:solidFill>
              </a:rPr>
              <a:t>详尽</a:t>
            </a:r>
            <a:r>
              <a:rPr lang="zh-CN" altLang="en-US" sz="2400" b="1" dirty="0">
                <a:solidFill>
                  <a:srgbClr val="008000"/>
                </a:solidFill>
              </a:rPr>
              <a:t>并具有</a:t>
            </a:r>
            <a:r>
              <a:rPr lang="zh-CN" altLang="en-US" sz="2400" b="1" dirty="0">
                <a:solidFill>
                  <a:srgbClr val="FF0000"/>
                </a:solidFill>
              </a:rPr>
              <a:t>可操作性</a:t>
            </a:r>
            <a:r>
              <a:rPr lang="zh-CN" altLang="en-US" sz="2400" b="1" dirty="0">
                <a:solidFill>
                  <a:srgbClr val="008000"/>
                </a:solidFill>
              </a:rPr>
              <a:t>，为实现第一个目标打下坚实的基础</a:t>
            </a:r>
            <a:endParaRPr lang="zh-CN" altLang="en-US" sz="2400" b="1" dirty="0">
              <a:solidFill>
                <a:srgbClr val="008000"/>
              </a:solidFill>
            </a:endParaRPr>
          </a:p>
        </p:txBody>
      </p:sp>
      <p:graphicFrame>
        <p:nvGraphicFramePr>
          <p:cNvPr id="5" name="Group 37"/>
          <p:cNvGraphicFramePr>
            <a:graphicFrameLocks noGrp="1"/>
          </p:cNvGraphicFramePr>
          <p:nvPr/>
        </p:nvGraphicFramePr>
        <p:xfrm>
          <a:off x="266700" y="2286000"/>
          <a:ext cx="8382000" cy="4476891"/>
        </p:xfrm>
        <a:graphic>
          <a:graphicData uri="http://schemas.openxmlformats.org/drawingml/2006/table">
            <a:tbl>
              <a:tblPr/>
              <a:tblGrid>
                <a:gridCol w="1600200"/>
                <a:gridCol w="2260600"/>
                <a:gridCol w="2260600"/>
                <a:gridCol w="2260600"/>
              </a:tblGrid>
              <a:tr h="599983">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smtClean="0">
                          <a:ln>
                            <a:noFill/>
                          </a:ln>
                          <a:solidFill>
                            <a:schemeClr val="accent2"/>
                          </a:solidFill>
                          <a:effectLst/>
                          <a:latin typeface="Arial" panose="020B0604020202020204" pitchFamily="34" charset="0"/>
                          <a:ea typeface="黑体" panose="02010609060101010101" pitchFamily="49" charset="-122"/>
                        </a:rPr>
                        <a:t>计划名称</a:t>
                      </a:r>
                      <a:endParaRPr kumimoji="0" lang="zh-CN" altLang="en-US" sz="2000" b="1" i="0" u="none" strike="noStrike" cap="none" normalizeH="0" baseline="0" dirty="0" smtClean="0">
                        <a:ln>
                          <a:noFill/>
                        </a:ln>
                        <a:solidFill>
                          <a:schemeClr val="accent2"/>
                        </a:solidFill>
                        <a:effectLst/>
                        <a:latin typeface="Arial" panose="020B0604020202020204" pitchFamily="34" charset="0"/>
                        <a:ea typeface="黑体" panose="02010609060101010101" pitchFamily="49" charset="-122"/>
                      </a:endParaRPr>
                    </a:p>
                  </a:txBody>
                  <a:tcPr marT="45713" marB="45713"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smtClean="0">
                          <a:ln>
                            <a:noFill/>
                          </a:ln>
                          <a:solidFill>
                            <a:schemeClr val="accent2"/>
                          </a:solidFill>
                          <a:effectLst/>
                          <a:latin typeface="Arial" panose="020B0604020202020204" pitchFamily="34" charset="0"/>
                          <a:ea typeface="宋体" panose="02010600030101010101" pitchFamily="2" charset="-122"/>
                        </a:rPr>
                        <a:t>短期计划</a:t>
                      </a:r>
                      <a:endParaRPr kumimoji="0" lang="zh-CN" altLang="en-US" sz="2000" b="1" i="0" u="none" strike="noStrike" cap="none" normalizeH="0" baseline="0" dirty="0" smtClean="0">
                        <a:ln>
                          <a:noFill/>
                        </a:ln>
                        <a:solidFill>
                          <a:schemeClr val="accent2"/>
                        </a:solidFill>
                        <a:effectLst/>
                        <a:latin typeface="Arial" panose="020B0604020202020204" pitchFamily="34" charset="0"/>
                        <a:ea typeface="宋体" panose="02010600030101010101" pitchFamily="2" charset="-122"/>
                      </a:endParaRPr>
                    </a:p>
                  </a:txBody>
                  <a:tcPr marT="45713" marB="45713"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rPr>
                        <a:t>中期计划</a:t>
                      </a:r>
                      <a:endParaRPr kumimoji="0" lang="zh-CN" altLang="en-US" sz="20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endParaRPr>
                    </a:p>
                  </a:txBody>
                  <a:tcPr marT="45713" marB="45713"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rPr>
                        <a:t>长期计划</a:t>
                      </a:r>
                      <a:endParaRPr kumimoji="0" lang="zh-CN" altLang="en-US" sz="20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endParaRPr>
                    </a:p>
                  </a:txBody>
                  <a:tcPr marT="45713" marB="45713"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131054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计划内容</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p>
                      <a:pPr marL="0" marR="0" lvl="0" indent="0" algn="ctr"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（参考）</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T="45713" marB="45713"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如专业学习、职业技能培训、职业素质提升、职业实践计划等</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如职场适应、“三脉”积累（知脉、人脉、钱脉）、岗位转换与升迁</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如事业发展，工作生活关系，健康，心灵成长，子女教育，慈善等</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16458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策略与措施</a:t>
                      </a: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p>
                      <a:pPr marL="0" marR="0" lvl="0" indent="0" algn="ctr"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（参考）</a:t>
                      </a: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T="45713" marB="45713"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大二以专业学习和掌握职业技能为主</a:t>
                      </a:r>
                      <a:r>
                        <a:rPr kumimoji="0" lang="en-US"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或为了实现</a:t>
                      </a:r>
                      <a:r>
                        <a:rPr kumimoji="0" lang="en-US"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目标，我要</a:t>
                      </a:r>
                      <a:r>
                        <a:rPr kumimoji="0" lang="en-US"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en-US"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920425">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备注</a:t>
                      </a: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marT="45713" marB="45713" anchor="ctr" horzOverflow="overflow">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大学生职业生涯准备的重点</a:t>
                      </a:r>
                      <a:endParaRPr kumimoji="0" lang="zh-CN" alt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大学生职业生涯准备的重点</a:t>
                      </a:r>
                      <a:endParaRPr kumimoji="0" lang="zh-CN" alt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endParaRPr kumimoji="0" lang="en-US"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r>
                        <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大学生职业生涯准备的重点</a:t>
                      </a:r>
                      <a:endPar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spcBef>
                          <a:spcPct val="20000"/>
                        </a:spcBef>
                        <a:spcAft>
                          <a:spcPct val="0"/>
                        </a:spcAft>
                        <a:buClr>
                          <a:schemeClr val="accent1"/>
                        </a:buClr>
                        <a:buSzPct val="65000"/>
                        <a:buFont typeface="Wingdings" panose="05000000000000000000" pitchFamily="2" charset="2"/>
                        <a:buNone/>
                      </a:pPr>
                      <a:endPar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3" marB="45713"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227559" y="20638"/>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lstStyle>
          <a:p>
            <a:pPr marL="0" marR="0" lvl="0" indent="0" algn="l" defTabSz="914400" rtl="0" eaLnBrk="1" latinLnBrk="0" hangingPunct="1">
              <a:spcBef>
                <a:spcPct val="0"/>
              </a:spcBef>
              <a:spcAft>
                <a:spcPts val="0"/>
              </a:spcAft>
              <a:buClrTx/>
              <a:buSzTx/>
              <a:buFontTx/>
              <a:buNone/>
              <a:defRPr/>
            </a:pPr>
            <a:r>
              <a:rPr kumimoji="0" lang="zh-CN" altLang="en-US" sz="4100" b="1" i="0" u="none" strike="noStrike" kern="1200" cap="none" spc="0" normalizeH="0" baseline="0" noProof="0" dirty="0" smtClean="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大学生</a:t>
            </a:r>
            <a:r>
              <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职业生涯规划书</a:t>
            </a:r>
            <a:endPar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endParaRPr>
          </a:p>
        </p:txBody>
      </p:sp>
      <p:pic>
        <p:nvPicPr>
          <p:cNvPr id="23555" name="Picture 2" descr="C:\Users\Admin\Desktop\psb.jpg"/>
          <p:cNvPicPr>
            <a:picLocks noChangeAspect="1"/>
          </p:cNvPicPr>
          <p:nvPr/>
        </p:nvPicPr>
        <p:blipFill>
          <a:blip r:embed="rId1"/>
          <a:srcRect/>
          <a:stretch>
            <a:fillRect/>
          </a:stretch>
        </p:blipFill>
        <p:spPr>
          <a:xfrm>
            <a:off x="725488" y="981075"/>
            <a:ext cx="7566025" cy="5688013"/>
          </a:xfrm>
          <a:prstGeom prst="rect">
            <a:avLst/>
          </a:prstGeom>
          <a:noFill/>
          <a:ln w="9525">
            <a:noFill/>
            <a:miter/>
          </a:ln>
        </p:spPr>
      </p:pic>
    </p:spTree>
  </p:cSld>
  <p:clrMapOvr>
    <a:masterClrMapping/>
  </p:clrMapOvr>
  <p:transition spd="slow">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74663" y="4616450"/>
            <a:ext cx="8345488" cy="209867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Rectangle 2"/>
          <p:cNvSpPr txBox="1">
            <a:spLocks noChangeArrowheads="1"/>
          </p:cNvSpPr>
          <p:nvPr/>
        </p:nvSpPr>
        <p:spPr>
          <a:xfrm>
            <a:off x="227559" y="234951"/>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lstStyle>
          <a:p>
            <a:pPr marL="0" marR="0" lvl="0" indent="0" algn="l" defTabSz="914400" rtl="0" eaLnBrk="1" latinLnBrk="0" hangingPunct="1">
              <a:spcBef>
                <a:spcPct val="0"/>
              </a:spcBef>
              <a:spcAft>
                <a:spcPts val="0"/>
              </a:spcAft>
              <a:buClrTx/>
              <a:buSzTx/>
              <a:buFontTx/>
              <a:buNone/>
              <a:defRPr/>
            </a:pPr>
            <a:r>
              <a:rPr kumimoji="0" lang="zh-CN" altLang="en-US" sz="4100" b="1" i="0" u="none" strike="noStrike" kern="1200" cap="none" spc="0" normalizeH="0" baseline="0" noProof="0" dirty="0" smtClean="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大学生</a:t>
            </a:r>
            <a:r>
              <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职业生涯规划书</a:t>
            </a:r>
            <a:endPar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endParaRPr>
          </a:p>
        </p:txBody>
      </p:sp>
      <p:sp>
        <p:nvSpPr>
          <p:cNvPr id="3" name="Rectangle 2"/>
          <p:cNvSpPr>
            <a:spLocks noGrp="1" noChangeArrowheads="1"/>
          </p:cNvSpPr>
          <p:nvPr>
            <p:ph type="title" idx="4294967295"/>
          </p:nvPr>
        </p:nvSpPr>
        <p:spPr>
          <a:xfrm>
            <a:off x="479474" y="1312864"/>
            <a:ext cx="8229600" cy="1139825"/>
          </a:xfrm>
          <a:noFill/>
          <a:ln w="9525" cmpd="sng">
            <a:prstDash val="solid"/>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spcBef>
                <a:spcPct val="0"/>
              </a:spcBef>
              <a:spcAft>
                <a:spcPct val="0"/>
              </a:spcAft>
              <a:buClrTx/>
              <a:buSzTx/>
              <a:buFontTx/>
              <a:buNone/>
              <a:defRPr/>
            </a:pPr>
            <a:r>
              <a:rPr kumimoji="0" lang="zh-CN" altLang="en-US" sz="4100" b="1"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mj-lt"/>
                <a:ea typeface="+mj-ea"/>
                <a:cs typeface="+mj-cs"/>
              </a:rPr>
              <a:t>结束语</a:t>
            </a:r>
            <a:endParaRPr kumimoji="0" lang="zh-CN" altLang="en-US" sz="4100" b="1"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mj-lt"/>
              <a:ea typeface="+mj-ea"/>
              <a:cs typeface="+mj-cs"/>
            </a:endParaRPr>
          </a:p>
        </p:txBody>
      </p:sp>
      <p:sp>
        <p:nvSpPr>
          <p:cNvPr id="4" name="Rectangle 3"/>
          <p:cNvSpPr txBox="1">
            <a:spLocks noChangeArrowheads="1"/>
          </p:cNvSpPr>
          <p:nvPr/>
        </p:nvSpPr>
        <p:spPr bwMode="auto">
          <a:xfrm>
            <a:off x="474663" y="2327275"/>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365125" marR="0" lvl="0" indent="-255905" algn="l" defTabSz="914400" rtl="0" eaLnBrk="0" fontAlgn="base" latinLnBrk="0" hangingPunct="0">
              <a:lnSpc>
                <a:spcPct val="150000"/>
              </a:lnSpc>
              <a:spcBef>
                <a:spcPts val="400"/>
              </a:spcBef>
              <a:spcAft>
                <a:spcPct val="0"/>
              </a:spcAft>
              <a:buClr>
                <a:schemeClr val="accent1"/>
              </a:buClr>
              <a:buSzPct val="68000"/>
              <a:buFont typeface="Wingdings 3" panose="05040102010807070707" pitchFamily="18" charset="2"/>
              <a:buChar char=""/>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写出自己完成职业生涯规划书后的感想，对在自己进行职业生涯规划的过程中帮助过自己的人表示感谢，最后给自己鼓鼓劲，表明自己能够完成规划所确定的目标的决心和信心。</a:t>
            </a: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109220" marR="0" lvl="0" indent="0" algn="l" defTabSz="914400" rtl="0" eaLnBrk="0" fontAlgn="base" latinLnBrk="0" hangingPunct="0">
              <a:lnSpc>
                <a:spcPct val="150000"/>
              </a:lnSpc>
              <a:spcBef>
                <a:spcPts val="400"/>
              </a:spcBef>
              <a:spcAft>
                <a:spcPct val="0"/>
              </a:spcAft>
              <a:buClr>
                <a:schemeClr val="accent1"/>
              </a:buClr>
              <a:buSzPct val="68000"/>
              <a:buFont typeface="Wingdings 3" panose="05040102010807070707" pitchFamily="18" charset="2"/>
              <a:buNone/>
              <a:defRPr/>
            </a:pPr>
            <a:r>
              <a:rPr kumimoji="0" lang="zh-CN" altLang="en-US" sz="1600" b="1" i="0" u="none" strike="noStrike" kern="1200" cap="none" spc="0" normalizeH="0" baseline="0" noProof="0" dirty="0" smtClean="0">
                <a:ln>
                  <a:noFill/>
                </a:ln>
                <a:solidFill>
                  <a:srgbClr val="008000"/>
                </a:solidFill>
                <a:effectLst/>
                <a:uLnTx/>
                <a:uFillTx/>
                <a:latin typeface="华文楷体" panose="02010600040101010101" pitchFamily="2" charset="-122"/>
                <a:ea typeface="华文楷体" panose="02010600040101010101" pitchFamily="2" charset="-122"/>
                <a:cs typeface="+mn-cs"/>
              </a:rPr>
              <a:t>例如：</a:t>
            </a:r>
            <a:endParaRPr kumimoji="0" lang="zh-CN" altLang="en-US" sz="1600" b="1" i="0" u="none" strike="noStrike" kern="1200" cap="none" spc="0" normalizeH="0" baseline="0" noProof="0" dirty="0" smtClean="0">
              <a:ln>
                <a:noFill/>
              </a:ln>
              <a:solidFill>
                <a:srgbClr val="008000"/>
              </a:solidFill>
              <a:effectLst/>
              <a:uLnTx/>
              <a:uFillTx/>
              <a:latin typeface="华文楷体" panose="02010600040101010101" pitchFamily="2" charset="-122"/>
              <a:ea typeface="华文楷体" panose="02010600040101010101" pitchFamily="2" charset="-122"/>
              <a:cs typeface="+mn-cs"/>
            </a:endParaRPr>
          </a:p>
          <a:p>
            <a:pPr marL="365125" marR="0" lvl="0" indent="-255905" algn="l" defTabSz="914400" rtl="0" eaLnBrk="0" fontAlgn="base" latinLnBrk="0" hangingPunct="0">
              <a:lnSpc>
                <a:spcPct val="150000"/>
              </a:lnSpc>
              <a:spcBef>
                <a:spcPts val="400"/>
              </a:spcBef>
              <a:spcAft>
                <a:spcPct val="0"/>
              </a:spcAft>
              <a:buClr>
                <a:schemeClr val="accent1"/>
              </a:buClr>
              <a:buSzPct val="68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           天行健，君子以自强不息。职业生涯规划是我对人生蓝图的一个勾勒，更为自己人生的奋斗点燃一盏心灯。我用泰戈尔的诗句作为自勉：</a:t>
            </a:r>
            <a:endParaRPr kumimoji="0" lang="zh-CN" altLang="en-US" sz="16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65125" marR="0" lvl="0" indent="-255905" algn="l" defTabSz="914400" rtl="0" eaLnBrk="0" fontAlgn="base" latinLnBrk="0" hangingPunct="0">
              <a:lnSpc>
                <a:spcPct val="150000"/>
              </a:lnSpc>
              <a:spcBef>
                <a:spcPts val="400"/>
              </a:spcBef>
              <a:spcAft>
                <a:spcPct val="0"/>
              </a:spcAft>
              <a:buClr>
                <a:schemeClr val="accent1"/>
              </a:buClr>
              <a:buSzPct val="68000"/>
              <a:buFont typeface="Wingdings" panose="05000000000000000000" pitchFamily="2" charset="2"/>
              <a:buNone/>
              <a:defRPr/>
            </a:pPr>
            <a:r>
              <a:rPr kumimoji="0" lang="zh-CN" altLang="en-US" sz="16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      “如果你在黑暗中看不见脚下的路，就把你的肋骨拆下来，当作火把点燃，照着自己向前吧。”</a:t>
            </a:r>
            <a:endParaRPr kumimoji="0" lang="zh-CN" altLang="en-US" sz="16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Tree>
  </p:cSld>
  <p:clrMapOvr>
    <a:masterClrMapping/>
  </p:clrMapOvr>
  <p:transition spd="slow">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269901" y="234951"/>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lstStyle>
          <a:p>
            <a:pPr marL="0" marR="0" lvl="0" indent="0" algn="l" defTabSz="914400" rtl="0" eaLnBrk="1" latinLnBrk="0" hangingPunct="1">
              <a:spcBef>
                <a:spcPct val="0"/>
              </a:spcBef>
              <a:spcAft>
                <a:spcPts val="0"/>
              </a:spcAft>
              <a:buClrTx/>
              <a:buSzTx/>
              <a:buFontTx/>
              <a:buNone/>
              <a:defRPr/>
            </a:pPr>
            <a:r>
              <a:rPr kumimoji="0" lang="zh-CN" altLang="en-US" sz="4100" b="1" i="0" u="none" strike="noStrike" kern="1200" cap="none" spc="0" normalizeH="0" baseline="0" noProof="0" dirty="0" smtClean="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大学生</a:t>
            </a:r>
            <a:r>
              <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职业生涯规划</a:t>
            </a:r>
            <a:r>
              <a:rPr kumimoji="0" lang="zh-CN" altLang="en-US" sz="4100" b="1" i="0" u="none" strike="noStrike" kern="1200" cap="none" spc="0" normalizeH="0" baseline="0" noProof="0" dirty="0" smtClean="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书</a:t>
            </a:r>
            <a:endPar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endParaRPr>
          </a:p>
        </p:txBody>
      </p:sp>
      <p:sp>
        <p:nvSpPr>
          <p:cNvPr id="3" name="Rectangle 3"/>
          <p:cNvSpPr txBox="1">
            <a:spLocks noChangeArrowheads="1"/>
          </p:cNvSpPr>
          <p:nvPr/>
        </p:nvSpPr>
        <p:spPr bwMode="auto">
          <a:xfrm>
            <a:off x="395288" y="2565400"/>
            <a:ext cx="8520113"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905"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621030" indent="-22860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859155"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1430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13716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1828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286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2743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2004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marL="365125" marR="0" lvl="0" indent="-255905" algn="just" defTabSz="914400" rtl="0" eaLnBrk="0" fontAlgn="base" latinLnBrk="0" hangingPunct="0">
              <a:lnSpc>
                <a:spcPct val="150000"/>
              </a:lnSpc>
              <a:spcBef>
                <a:spcPts val="400"/>
              </a:spcBef>
              <a:spcAft>
                <a:spcPct val="0"/>
              </a:spcAft>
              <a:buClr>
                <a:schemeClr val="accent1"/>
              </a:buClr>
              <a:buSzPct val="68000"/>
              <a:buFont typeface="Wingdings 3" panose="05040102010807070707" pitchFamily="18" charset="2"/>
              <a:buChar char=""/>
              <a:defRPr/>
            </a:pPr>
            <a:r>
              <a:rPr kumimoji="0" lang="zh-CN" altLang="en-US" sz="2700" b="1" i="0" u="none" strike="noStrike" kern="1200" cap="none" spc="0" normalizeH="0" baseline="0" noProof="0" dirty="0" smtClean="0">
                <a:ln>
                  <a:noFill/>
                </a:ln>
                <a:solidFill>
                  <a:srgbClr val="FF0000"/>
                </a:solidFill>
                <a:effectLst/>
                <a:uLnTx/>
                <a:uFillTx/>
                <a:latin typeface="Lucida Sans Unicode" panose="020B0602030504020204" pitchFamily="34" charset="0"/>
                <a:ea typeface="黑体" panose="02010609060101010101" pitchFamily="49" charset="-122"/>
                <a:cs typeface="+mn-cs"/>
              </a:rPr>
              <a:t>大学生职业生涯规划书的</a:t>
            </a:r>
            <a:r>
              <a:rPr kumimoji="0" lang="zh-CN" altLang="zh-CN" sz="2700" b="1" i="0" u="none" strike="noStrike" kern="1200" cap="none" spc="0" normalizeH="0" baseline="0" noProof="0" dirty="0" smtClean="0">
                <a:ln>
                  <a:noFill/>
                </a:ln>
                <a:solidFill>
                  <a:srgbClr val="FF0000"/>
                </a:solidFill>
                <a:effectLst/>
                <a:uLnTx/>
                <a:uFillTx/>
                <a:latin typeface="Lucida Sans Unicode" panose="020B0602030504020204" pitchFamily="34" charset="0"/>
                <a:ea typeface="黑体" panose="02010609060101010101" pitchFamily="49" charset="-122"/>
                <a:cs typeface="+mn-cs"/>
              </a:rPr>
              <a:t>类型</a:t>
            </a:r>
            <a:r>
              <a:rPr kumimoji="0" lang="zh-CN" altLang="en-US" sz="2700" b="1" i="0" u="none" strike="noStrike" kern="1200" cap="none" spc="0" normalizeH="0" baseline="0" noProof="0" dirty="0" smtClean="0">
                <a:ln>
                  <a:noFill/>
                </a:ln>
                <a:solidFill>
                  <a:srgbClr val="FF0000"/>
                </a:solidFill>
                <a:effectLst/>
                <a:uLnTx/>
                <a:uFillTx/>
                <a:latin typeface="Lucida Sans Unicode" panose="020B0602030504020204" pitchFamily="34" charset="0"/>
                <a:ea typeface="黑体" panose="02010609060101010101" pitchFamily="49" charset="-122"/>
                <a:cs typeface="+mn-cs"/>
              </a:rPr>
              <a:t>：</a:t>
            </a:r>
            <a:r>
              <a:rPr kumimoji="0" lang="zh-CN" altLang="zh-CN" sz="2700" b="1" i="0" u="none" strike="noStrike" kern="1200" cap="none" spc="0" normalizeH="0" baseline="0" noProof="0" dirty="0" smtClean="0">
                <a:ln>
                  <a:noFill/>
                </a:ln>
                <a:solidFill>
                  <a:schemeClr val="tx1"/>
                </a:solidFill>
                <a:effectLst/>
                <a:uLnTx/>
                <a:uFillTx/>
                <a:latin typeface="Lucida Sans Unicode" panose="020B0602030504020204" pitchFamily="34" charset="0"/>
                <a:ea typeface="黑体" panose="02010609060101010101" pitchFamily="49" charset="-122"/>
                <a:cs typeface="+mn-cs"/>
              </a:rPr>
              <a:t>没有固定的格式，在实际操作中，较多被采用的类型主要有</a:t>
            </a:r>
            <a:r>
              <a:rPr kumimoji="0" lang="zh-CN" altLang="zh-CN" sz="2700" b="1" i="0" u="none" strike="noStrike" kern="1200" cap="none" spc="0" normalizeH="0" baseline="0" noProof="0" dirty="0" smtClean="0">
                <a:ln>
                  <a:noFill/>
                </a:ln>
                <a:solidFill>
                  <a:srgbClr val="FF0000"/>
                </a:solidFill>
                <a:effectLst/>
                <a:uLnTx/>
                <a:uFillTx/>
                <a:latin typeface="Lucida Sans Unicode" panose="020B0602030504020204" pitchFamily="34" charset="0"/>
                <a:ea typeface="黑体" panose="02010609060101010101" pitchFamily="49" charset="-122"/>
                <a:cs typeface="+mn-cs"/>
              </a:rPr>
              <a:t>文字型、表格型、结构图（或流程图）型、复合型等</a:t>
            </a:r>
            <a:r>
              <a:rPr kumimoji="0" lang="zh-CN" altLang="zh-CN" sz="2700" b="1" i="0" u="none" strike="noStrike" kern="1200" cap="none" spc="0" normalizeH="0" baseline="0" noProof="0" dirty="0" smtClean="0">
                <a:ln>
                  <a:noFill/>
                </a:ln>
                <a:solidFill>
                  <a:schemeClr val="tx1"/>
                </a:solidFill>
                <a:effectLst/>
                <a:uLnTx/>
                <a:uFillTx/>
                <a:latin typeface="Lucida Sans Unicode" panose="020B0602030504020204" pitchFamily="34" charset="0"/>
                <a:ea typeface="黑体" panose="02010609060101010101" pitchFamily="49" charset="-122"/>
                <a:cs typeface="+mn-cs"/>
              </a:rPr>
              <a:t>几种。</a:t>
            </a:r>
            <a:endParaRPr kumimoji="0" lang="zh-CN" altLang="zh-CN" sz="2700" b="1" i="0" u="none" strike="noStrike" kern="1200" cap="none" spc="0" normalizeH="0" baseline="0" noProof="0" dirty="0" smtClean="0">
              <a:ln>
                <a:noFill/>
              </a:ln>
              <a:solidFill>
                <a:schemeClr val="tx1"/>
              </a:solidFill>
              <a:effectLst/>
              <a:uLnTx/>
              <a:uFillTx/>
              <a:latin typeface="Lucida Sans Unicode" panose="020B0602030504020204" pitchFamily="34" charset="0"/>
              <a:ea typeface="黑体" panose="02010609060101010101" pitchFamily="49" charset="-122"/>
              <a:cs typeface="+mn-cs"/>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292100" y="1954213"/>
            <a:ext cx="53911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dirty="0" smtClean="0">
                <a:ln>
                  <a:noFill/>
                </a:ln>
                <a:solidFill>
                  <a:schemeClr val="tx2"/>
                </a:solidFill>
                <a:effectLst/>
                <a:uLnTx/>
                <a:uFillTx/>
                <a:latin typeface="+mn-ea"/>
                <a:ea typeface="+mn-ea"/>
                <a:cs typeface="+mn-cs"/>
              </a:rPr>
              <a:t>1</a:t>
            </a:r>
            <a:r>
              <a:rPr kumimoji="0" lang="zh-CN" altLang="en-US" sz="3200" b="1" i="0" u="none" strike="noStrike" kern="1200" cap="none" spc="0" normalizeH="0" baseline="0" noProof="0" dirty="0" smtClean="0">
                <a:ln>
                  <a:noFill/>
                </a:ln>
                <a:solidFill>
                  <a:schemeClr val="tx2"/>
                </a:solidFill>
                <a:effectLst/>
                <a:uLnTx/>
                <a:uFillTx/>
                <a:latin typeface="+mn-ea"/>
                <a:ea typeface="+mn-ea"/>
                <a:cs typeface="+mn-cs"/>
              </a:rPr>
              <a:t>、文字型</a:t>
            </a:r>
            <a:endParaRPr kumimoji="0" lang="zh-CN" altLang="en-US" sz="3200" b="1" i="0" u="none" strike="noStrike" kern="1200" cap="none" spc="0" normalizeH="0" baseline="0" noProof="0" dirty="0" smtClean="0">
              <a:ln>
                <a:noFill/>
              </a:ln>
              <a:solidFill>
                <a:schemeClr val="tx2"/>
              </a:solidFill>
              <a:effectLst/>
              <a:uLnTx/>
              <a:uFillTx/>
              <a:latin typeface="+mn-ea"/>
              <a:ea typeface="+mn-ea"/>
              <a:cs typeface="+mn-cs"/>
            </a:endParaRPr>
          </a:p>
        </p:txBody>
      </p:sp>
      <p:grpSp>
        <p:nvGrpSpPr>
          <p:cNvPr id="2" name="组合 5"/>
          <p:cNvGrpSpPr/>
          <p:nvPr/>
        </p:nvGrpSpPr>
        <p:grpSpPr>
          <a:xfrm>
            <a:off x="727075" y="3689350"/>
            <a:ext cx="7629525" cy="3168650"/>
            <a:chOff x="816621" y="2731790"/>
            <a:chExt cx="7798022" cy="3361506"/>
          </a:xfrm>
        </p:grpSpPr>
        <p:sp>
          <p:nvSpPr>
            <p:cNvPr id="3" name="矩形 2"/>
            <p:cNvSpPr/>
            <p:nvPr/>
          </p:nvSpPr>
          <p:spPr>
            <a:xfrm>
              <a:off x="816621" y="2731790"/>
              <a:ext cx="7798022" cy="336150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Box 4"/>
            <p:cNvSpPr txBox="1">
              <a:spLocks noChangeArrowheads="1"/>
            </p:cNvSpPr>
            <p:nvPr/>
          </p:nvSpPr>
          <p:spPr bwMode="auto">
            <a:xfrm>
              <a:off x="860431" y="2925464"/>
              <a:ext cx="7754212" cy="2923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indent="644525" algn="ctr" eaLnBrk="1" hangingPunct="1"/>
              <a:r>
                <a:rPr lang="zh-CN" altLang="en-US" sz="2000" b="1" dirty="0">
                  <a:effectLst>
                    <a:outerShdw blurRad="38100" dist="38100" dir="2700000">
                      <a:srgbClr val="C0C0C0"/>
                    </a:outerShdw>
                  </a:effectLst>
                  <a:latin typeface="Times New Roman" panose="02020603050405020304" pitchFamily="18" charset="0"/>
                  <a:ea typeface="黑体" panose="02010609060101010101" pitchFamily="49" charset="-122"/>
                </a:rPr>
                <a:t>大学生张玖的职业生涯规划书</a:t>
              </a:r>
              <a:endParaRPr lang="zh-CN" altLang="en-US" sz="2000" b="1" dirty="0">
                <a:effectLst>
                  <a:outerShdw blurRad="38100" dist="38100" dir="2700000">
                    <a:srgbClr val="C0C0C0"/>
                  </a:outerShdw>
                </a:effectLst>
                <a:latin typeface="Times New Roman" panose="02020603050405020304" pitchFamily="18" charset="0"/>
                <a:ea typeface="黑体" panose="02010609060101010101" pitchFamily="49" charset="-122"/>
              </a:endParaRPr>
            </a:p>
            <a:p>
              <a:pPr lvl="0" indent="644525" eaLnBrk="1" hangingPunct="1"/>
              <a:endParaRPr lang="zh-CN" altLang="en-US" sz="2000" b="1" dirty="0">
                <a:effectLst>
                  <a:outerShdw blurRad="38100" dist="38100" dir="2700000">
                    <a:srgbClr val="C0C0C0"/>
                  </a:outerShdw>
                </a:effectLst>
                <a:latin typeface="Times New Roman" panose="02020603050405020304" pitchFamily="18" charset="0"/>
                <a:ea typeface="黑体" panose="02010609060101010101" pitchFamily="49" charset="-122"/>
              </a:endParaRPr>
            </a:p>
            <a:p>
              <a:pPr lvl="0" indent="644525" eaLnBrk="1" hangingPunct="1"/>
              <a:r>
                <a:rPr lang="zh-CN" altLang="en-US" sz="2000" b="1" dirty="0">
                  <a:latin typeface="方正楷体简体" pitchFamily="2" charset="-122"/>
                  <a:ea typeface="方正楷体简体" pitchFamily="2" charset="-122"/>
                </a:rPr>
                <a:t>一、自我分析</a:t>
              </a:r>
              <a:endParaRPr lang="zh-CN" altLang="en-US" sz="2000" b="1" dirty="0">
                <a:latin typeface="方正楷体简体" pitchFamily="2" charset="-122"/>
                <a:ea typeface="方正楷体简体" pitchFamily="2" charset="-122"/>
              </a:endParaRPr>
            </a:p>
            <a:p>
              <a:pPr lvl="0" indent="644525" eaLnBrk="1" hangingPunct="1"/>
              <a:r>
                <a:rPr lang="en-US" altLang="zh-CN" sz="2000" b="1" dirty="0">
                  <a:latin typeface="方正楷体简体" pitchFamily="2" charset="-122"/>
                  <a:ea typeface="方正楷体简体" pitchFamily="2" charset="-122"/>
                </a:rPr>
                <a:t>1</a:t>
              </a:r>
              <a:r>
                <a:rPr lang="zh-CN" altLang="en-US" sz="2000" b="1" dirty="0">
                  <a:latin typeface="方正楷体简体" pitchFamily="2" charset="-122"/>
                  <a:ea typeface="方正楷体简体" pitchFamily="2" charset="-122"/>
                </a:rPr>
                <a:t>．个人兴趣爱好：</a:t>
              </a:r>
              <a:endParaRPr lang="zh-CN" altLang="en-US" sz="2000" b="1" dirty="0">
                <a:latin typeface="方正楷体简体" pitchFamily="2" charset="-122"/>
                <a:ea typeface="方正楷体简体" pitchFamily="2" charset="-122"/>
              </a:endParaRPr>
            </a:p>
            <a:p>
              <a:pPr lvl="0" indent="644525" eaLnBrk="1" hangingPunct="1"/>
              <a:r>
                <a:rPr lang="zh-CN" altLang="en-US" sz="2000" b="1" dirty="0">
                  <a:latin typeface="方正楷体简体" pitchFamily="2" charset="-122"/>
                  <a:ea typeface="方正楷体简体" pitchFamily="2" charset="-122"/>
                </a:rPr>
                <a:t>业余爱好：读书、听音乐、无线电维修、画画；</a:t>
              </a:r>
              <a:endParaRPr lang="zh-CN" altLang="en-US" sz="2000" b="1" dirty="0">
                <a:latin typeface="方正楷体简体" pitchFamily="2" charset="-122"/>
                <a:ea typeface="方正楷体简体" pitchFamily="2" charset="-122"/>
              </a:endParaRPr>
            </a:p>
            <a:p>
              <a:pPr lvl="0" indent="644525" eaLnBrk="1" hangingPunct="1"/>
              <a:r>
                <a:rPr lang="zh-CN" altLang="en-US" sz="2000" b="1" dirty="0">
                  <a:latin typeface="方正楷体简体" pitchFamily="2" charset="-122"/>
                  <a:ea typeface="方正楷体简体" pitchFamily="2" charset="-122"/>
                </a:rPr>
                <a:t>喜欢的文学作品：</a:t>
              </a:r>
              <a:r>
                <a:rPr lang="en-US" altLang="zh-CN" sz="2000" b="1" dirty="0">
                  <a:latin typeface="方正楷体简体" pitchFamily="2" charset="-122"/>
                  <a:ea typeface="方正楷体简体" pitchFamily="2" charset="-122"/>
                </a:rPr>
                <a:t>《</a:t>
              </a:r>
              <a:r>
                <a:rPr lang="zh-CN" altLang="en-US" sz="2000" b="1" dirty="0">
                  <a:latin typeface="方正楷体简体" pitchFamily="2" charset="-122"/>
                  <a:ea typeface="方正楷体简体" pitchFamily="2" charset="-122"/>
                </a:rPr>
                <a:t>红楼梦</a:t>
              </a:r>
              <a:r>
                <a:rPr lang="en-US" altLang="zh-CN" sz="2000" b="1" dirty="0">
                  <a:latin typeface="方正楷体简体" pitchFamily="2" charset="-122"/>
                  <a:ea typeface="方正楷体简体" pitchFamily="2" charset="-122"/>
                </a:rPr>
                <a:t>》</a:t>
              </a:r>
              <a:r>
                <a:rPr lang="zh-CN" altLang="en-US" sz="2000" b="1" dirty="0">
                  <a:latin typeface="方正楷体简体" pitchFamily="2" charset="-122"/>
                  <a:ea typeface="方正楷体简体" pitchFamily="2" charset="-122"/>
                </a:rPr>
                <a:t>、</a:t>
              </a:r>
              <a:r>
                <a:rPr lang="en-US" altLang="zh-CN" sz="2000" b="1" dirty="0">
                  <a:latin typeface="方正楷体简体" pitchFamily="2" charset="-122"/>
                  <a:ea typeface="方正楷体简体" pitchFamily="2" charset="-122"/>
                </a:rPr>
                <a:t>《</a:t>
              </a:r>
              <a:r>
                <a:rPr lang="zh-CN" altLang="en-US" sz="2000" b="1" dirty="0">
                  <a:latin typeface="方正楷体简体" pitchFamily="2" charset="-122"/>
                  <a:ea typeface="方正楷体简体" pitchFamily="2" charset="-122"/>
                </a:rPr>
                <a:t>战争与和平</a:t>
              </a:r>
              <a:r>
                <a:rPr lang="en-US" altLang="zh-CN" sz="2000" b="1" dirty="0">
                  <a:latin typeface="方正楷体简体" pitchFamily="2" charset="-122"/>
                  <a:ea typeface="方正楷体简体" pitchFamily="2" charset="-122"/>
                </a:rPr>
                <a:t>》</a:t>
              </a:r>
              <a:r>
                <a:rPr lang="zh-CN" altLang="en-US" sz="2000" b="1" dirty="0">
                  <a:latin typeface="方正楷体简体" pitchFamily="2" charset="-122"/>
                  <a:ea typeface="方正楷体简体" pitchFamily="2" charset="-122"/>
                </a:rPr>
                <a:t>、</a:t>
              </a:r>
              <a:r>
                <a:rPr lang="en-US" altLang="zh-CN" sz="2000" b="1" dirty="0">
                  <a:latin typeface="方正楷体简体" pitchFamily="2" charset="-122"/>
                  <a:ea typeface="方正楷体简体" pitchFamily="2" charset="-122"/>
                </a:rPr>
                <a:t>《</a:t>
              </a:r>
              <a:r>
                <a:rPr lang="zh-CN" altLang="en-US" sz="2000" b="1" dirty="0">
                  <a:latin typeface="方正楷体简体" pitchFamily="2" charset="-122"/>
                  <a:ea typeface="方正楷体简体" pitchFamily="2" charset="-122"/>
                </a:rPr>
                <a:t>老人与海</a:t>
              </a:r>
              <a:r>
                <a:rPr lang="en-US" altLang="zh-CN" sz="2000" b="1" dirty="0">
                  <a:latin typeface="方正楷体简体" pitchFamily="2" charset="-122"/>
                  <a:ea typeface="方正楷体简体" pitchFamily="2" charset="-122"/>
                </a:rPr>
                <a:t>》</a:t>
              </a:r>
              <a:r>
                <a:rPr lang="zh-CN" altLang="en-US" sz="2000" b="1" dirty="0">
                  <a:latin typeface="方正楷体简体" pitchFamily="2" charset="-122"/>
                  <a:ea typeface="方正楷体简体" pitchFamily="2" charset="-122"/>
                </a:rPr>
                <a:t>、</a:t>
              </a:r>
              <a:r>
                <a:rPr lang="en-US" altLang="zh-CN" sz="2000" b="1" dirty="0">
                  <a:latin typeface="方正楷体简体" pitchFamily="2" charset="-122"/>
                  <a:ea typeface="方正楷体简体" pitchFamily="2" charset="-122"/>
                </a:rPr>
                <a:t>《</a:t>
              </a:r>
              <a:r>
                <a:rPr lang="zh-CN" altLang="en-US" sz="2000" b="1" dirty="0">
                  <a:latin typeface="方正楷体简体" pitchFamily="2" charset="-122"/>
                  <a:ea typeface="方正楷体简体" pitchFamily="2" charset="-122"/>
                </a:rPr>
                <a:t>平凡的世界</a:t>
              </a:r>
              <a:r>
                <a:rPr lang="en-US" altLang="zh-CN" sz="2000" b="1" dirty="0">
                  <a:latin typeface="方正楷体简体" pitchFamily="2" charset="-122"/>
                  <a:ea typeface="方正楷体简体" pitchFamily="2" charset="-122"/>
                </a:rPr>
                <a:t>》</a:t>
              </a:r>
              <a:r>
                <a:rPr lang="zh-CN" altLang="en-US" sz="2000" b="1" dirty="0">
                  <a:latin typeface="方正楷体简体" pitchFamily="2" charset="-122"/>
                  <a:ea typeface="方正楷体简体" pitchFamily="2" charset="-122"/>
                </a:rPr>
                <a:t>；喜欢的歌曲 </a:t>
              </a:r>
              <a:r>
                <a:rPr lang="en-US" altLang="zh-CN" sz="2000" b="1" dirty="0">
                  <a:latin typeface="方正楷体简体" pitchFamily="2" charset="-122"/>
                  <a:ea typeface="方正楷体简体" pitchFamily="2" charset="-122"/>
                </a:rPr>
                <a:t>《</a:t>
              </a:r>
              <a:r>
                <a:rPr lang="zh-CN" altLang="en-US" sz="2000" b="1" dirty="0">
                  <a:latin typeface="方正楷体简体" pitchFamily="2" charset="-122"/>
                  <a:ea typeface="方正楷体简体" pitchFamily="2" charset="-122"/>
                </a:rPr>
                <a:t>爱拼才会赢</a:t>
              </a:r>
              <a:r>
                <a:rPr lang="en-US" altLang="zh-CN" sz="2000" b="1" dirty="0">
                  <a:latin typeface="方正楷体简体" pitchFamily="2" charset="-122"/>
                  <a:ea typeface="方正楷体简体" pitchFamily="2" charset="-122"/>
                </a:rPr>
                <a:t>》</a:t>
              </a:r>
              <a:r>
                <a:rPr lang="zh-CN" altLang="en-US" sz="2000" b="1" dirty="0">
                  <a:latin typeface="方正楷体简体" pitchFamily="2" charset="-122"/>
                  <a:ea typeface="方正楷体简体" pitchFamily="2" charset="-122"/>
                </a:rPr>
                <a:t>、</a:t>
              </a:r>
              <a:r>
                <a:rPr lang="en-US" altLang="zh-CN" sz="2000" b="1" dirty="0">
                  <a:latin typeface="方正楷体简体" pitchFamily="2" charset="-122"/>
                  <a:ea typeface="方正楷体简体" pitchFamily="2" charset="-122"/>
                </a:rPr>
                <a:t>《</a:t>
              </a:r>
              <a:r>
                <a:rPr lang="zh-CN" altLang="en-US" sz="2000" b="1" dirty="0">
                  <a:latin typeface="方正楷体简体" pitchFamily="2" charset="-122"/>
                  <a:ea typeface="方正楷体简体" pitchFamily="2" charset="-122"/>
                </a:rPr>
                <a:t>红日</a:t>
              </a:r>
              <a:r>
                <a:rPr lang="en-US" altLang="zh-CN" sz="2000" b="1" dirty="0">
                  <a:latin typeface="方正楷体简体" pitchFamily="2" charset="-122"/>
                  <a:ea typeface="方正楷体简体" pitchFamily="2" charset="-122"/>
                </a:rPr>
                <a:t>》</a:t>
              </a:r>
              <a:r>
                <a:rPr lang="zh-CN" altLang="en-US" sz="2000" b="1" dirty="0">
                  <a:latin typeface="方正楷体简体" pitchFamily="2" charset="-122"/>
                  <a:ea typeface="方正楷体简体" pitchFamily="2" charset="-122"/>
                </a:rPr>
                <a:t>、</a:t>
              </a:r>
              <a:r>
                <a:rPr lang="en-US" altLang="zh-CN" sz="2000" b="1" dirty="0">
                  <a:latin typeface="方正楷体简体" pitchFamily="2" charset="-122"/>
                  <a:ea typeface="方正楷体简体" pitchFamily="2" charset="-122"/>
                </a:rPr>
                <a:t>《</a:t>
              </a:r>
              <a:r>
                <a:rPr lang="zh-CN" altLang="en-US" sz="2000" b="1" dirty="0">
                  <a:latin typeface="方正楷体简体" pitchFamily="2" charset="-122"/>
                  <a:ea typeface="方正楷体简体" pitchFamily="2" charset="-122"/>
                </a:rPr>
                <a:t>流年</a:t>
              </a:r>
              <a:r>
                <a:rPr lang="en-US" altLang="zh-CN" sz="2000" b="1" dirty="0">
                  <a:latin typeface="方正楷体简体" pitchFamily="2" charset="-122"/>
                  <a:ea typeface="方正楷体简体" pitchFamily="2" charset="-122"/>
                </a:rPr>
                <a:t>》</a:t>
              </a:r>
              <a:r>
                <a:rPr lang="zh-CN" altLang="en-US" sz="2000" b="1" dirty="0">
                  <a:latin typeface="方正楷体简体" pitchFamily="2" charset="-122"/>
                  <a:ea typeface="方正楷体简体" pitchFamily="2" charset="-122"/>
                </a:rPr>
                <a:t>；</a:t>
              </a:r>
              <a:endParaRPr lang="zh-CN" altLang="en-US" sz="2000" b="1" dirty="0">
                <a:latin typeface="方正楷体简体" pitchFamily="2" charset="-122"/>
                <a:ea typeface="方正楷体简体" pitchFamily="2" charset="-122"/>
              </a:endParaRPr>
            </a:p>
            <a:p>
              <a:pPr lvl="0" indent="644525" eaLnBrk="1" hangingPunct="1"/>
              <a:r>
                <a:rPr lang="zh-CN" altLang="en-US" sz="2000" b="1" dirty="0">
                  <a:latin typeface="方正楷体简体" pitchFamily="2" charset="-122"/>
                  <a:ea typeface="方正楷体简体" pitchFamily="2" charset="-122"/>
                </a:rPr>
                <a:t>心中偶像：周恩来、比尔</a:t>
              </a:r>
              <a:r>
                <a:rPr lang="en-US" altLang="zh-CN" sz="2000" b="1" dirty="0">
                  <a:latin typeface="方正楷体简体" pitchFamily="2" charset="-122"/>
                  <a:ea typeface="方正楷体简体" pitchFamily="2" charset="-122"/>
                </a:rPr>
                <a:t>·</a:t>
              </a:r>
              <a:r>
                <a:rPr lang="zh-CN" altLang="en-US" sz="2000" b="1" dirty="0">
                  <a:latin typeface="方正楷体简体" pitchFamily="2" charset="-122"/>
                  <a:ea typeface="方正楷体简体" pitchFamily="2" charset="-122"/>
                </a:rPr>
                <a:t>盖茨。</a:t>
              </a:r>
              <a:endParaRPr lang="zh-CN" altLang="en-US" sz="2000" b="1" dirty="0">
                <a:latin typeface="方正楷体简体" pitchFamily="2" charset="-122"/>
                <a:ea typeface="方正楷体简体" pitchFamily="2" charset="-122"/>
              </a:endParaRPr>
            </a:p>
          </p:txBody>
        </p:sp>
      </p:grpSp>
      <p:sp>
        <p:nvSpPr>
          <p:cNvPr id="5" name="Rectangle 2"/>
          <p:cNvSpPr txBox="1">
            <a:spLocks noChangeArrowheads="1"/>
          </p:cNvSpPr>
          <p:nvPr/>
        </p:nvSpPr>
        <p:spPr>
          <a:xfrm>
            <a:off x="227559" y="234951"/>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lstStyle>
          <a:p>
            <a:pPr marL="0" marR="0" lvl="0" indent="0" algn="l" defTabSz="914400" rtl="0" eaLnBrk="1" latinLnBrk="0" hangingPunct="1">
              <a:spcBef>
                <a:spcPct val="0"/>
              </a:spcBef>
              <a:spcAft>
                <a:spcPts val="0"/>
              </a:spcAft>
              <a:buClrTx/>
              <a:buSzTx/>
              <a:buFontTx/>
              <a:buNone/>
              <a:defRPr/>
            </a:pPr>
            <a:r>
              <a:rPr kumimoji="0" lang="zh-CN" altLang="en-US" sz="4100" b="1" i="0" u="none" strike="noStrike" kern="1200" cap="none" spc="0" normalizeH="0" baseline="0" noProof="0" dirty="0" smtClean="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大学生</a:t>
            </a:r>
            <a:r>
              <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职业生涯</a:t>
            </a:r>
            <a:r>
              <a:rPr kumimoji="0" lang="zh-CN" altLang="en-US" sz="4100" b="1" i="0" u="none" strike="noStrike" kern="1200" cap="none" spc="0" normalizeH="0" baseline="0" noProof="0" dirty="0" smtClean="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规划书</a:t>
            </a:r>
            <a:endPar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endParaRPr>
          </a:p>
        </p:txBody>
      </p:sp>
      <p:sp>
        <p:nvSpPr>
          <p:cNvPr id="8" name="Text Box 5"/>
          <p:cNvSpPr txBox="1"/>
          <p:nvPr/>
        </p:nvSpPr>
        <p:spPr>
          <a:xfrm>
            <a:off x="733425" y="2492375"/>
            <a:ext cx="7754938" cy="1128713"/>
          </a:xfrm>
          <a:prstGeom prst="rect">
            <a:avLst/>
          </a:prstGeom>
          <a:noFill/>
          <a:ln w="9525">
            <a:noFill/>
            <a:miter/>
          </a:ln>
        </p:spPr>
        <p:txBody>
          <a:bodyPr>
            <a:sp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eaLnBrk="1" hangingPunct="1">
              <a:lnSpc>
                <a:spcPct val="150000"/>
              </a:lnSpc>
              <a:spcBef>
                <a:spcPct val="0"/>
              </a:spcBef>
              <a:buClr>
                <a:srgbClr val="000000"/>
              </a:buClr>
              <a:buNone/>
            </a:pPr>
            <a:r>
              <a:rPr lang="zh-CN" altLang="en-US" sz="2400" b="1" dirty="0">
                <a:latin typeface="Arial" panose="020B0604020202020204" pitchFamily="34" charset="0"/>
                <a:ea typeface="方正宋三简体" pitchFamily="2" charset="-122"/>
              </a:rPr>
              <a:t>也称为论文型，主要是运用纯文字把职业生涯规划的全部内容写出来。</a:t>
            </a:r>
            <a:endParaRPr lang="zh-CN" altLang="en-US" sz="2400" b="1" dirty="0">
              <a:latin typeface="Arial" panose="020B0604020202020204" pitchFamily="34" charset="0"/>
              <a:ea typeface="方正宋三简体" pitchFamily="2" charset="-122"/>
            </a:endParaRPr>
          </a:p>
        </p:txBody>
      </p:sp>
      <p:sp>
        <p:nvSpPr>
          <p:cNvPr id="28678" name="矩形 6"/>
          <p:cNvSpPr/>
          <p:nvPr/>
        </p:nvSpPr>
        <p:spPr>
          <a:xfrm>
            <a:off x="311150" y="1258888"/>
            <a:ext cx="5540375" cy="584200"/>
          </a:xfrm>
          <a:prstGeom prst="rect">
            <a:avLst/>
          </a:prstGeom>
          <a:noFill/>
          <a:ln w="9525">
            <a:noFill/>
            <a:miter/>
          </a:ln>
        </p:spPr>
        <p:txBody>
          <a:bodyPr wrap="none">
            <a:sp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eaLnBrk="1" hangingPunct="1">
              <a:spcBef>
                <a:spcPct val="0"/>
              </a:spcBef>
              <a:buClr>
                <a:srgbClr val="000000"/>
              </a:buClr>
              <a:buNone/>
            </a:pPr>
            <a:r>
              <a:rPr lang="zh-CN" altLang="en-US" sz="3200" b="1" dirty="0">
                <a:solidFill>
                  <a:srgbClr val="FF0000"/>
                </a:solidFill>
                <a:latin typeface="Arial" panose="020B0604020202020204" pitchFamily="34" charset="0"/>
                <a:ea typeface="宋体" panose="02010600030101010101" pitchFamily="2" charset="-122"/>
              </a:rPr>
              <a:t>大学生职业生涯规划书的</a:t>
            </a:r>
            <a:r>
              <a:rPr lang="zh-CN" altLang="zh-CN" sz="3200" b="1" dirty="0">
                <a:solidFill>
                  <a:srgbClr val="FF0000"/>
                </a:solidFill>
                <a:latin typeface="Arial" panose="020B0604020202020204" pitchFamily="34" charset="0"/>
                <a:ea typeface="宋体" panose="02010600030101010101" pitchFamily="2" charset="-122"/>
              </a:rPr>
              <a:t>类型</a:t>
            </a:r>
            <a:endParaRPr lang="zh-CN" altLang="en-US" sz="3200" b="1" dirty="0">
              <a:latin typeface="Arial" panose="020B0604020202020204" pitchFamily="34" charset="0"/>
              <a:ea typeface="宋体" panose="02010600030101010101"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311150" y="2116138"/>
            <a:ext cx="53911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dirty="0" smtClean="0">
                <a:ln>
                  <a:noFill/>
                </a:ln>
                <a:solidFill>
                  <a:schemeClr val="tx2"/>
                </a:solidFill>
                <a:effectLst/>
                <a:uLnTx/>
                <a:uFillTx/>
                <a:latin typeface="+mn-ea"/>
                <a:ea typeface="+mn-ea"/>
                <a:cs typeface="+mn-cs"/>
              </a:rPr>
              <a:t>2</a:t>
            </a:r>
            <a:r>
              <a:rPr kumimoji="0" lang="zh-CN" altLang="en-US" sz="3200" b="1" i="0" u="none" strike="noStrike" kern="1200" cap="none" spc="0" normalizeH="0" baseline="0" noProof="0" dirty="0" smtClean="0">
                <a:ln>
                  <a:noFill/>
                </a:ln>
                <a:solidFill>
                  <a:schemeClr val="tx2"/>
                </a:solidFill>
                <a:effectLst/>
                <a:uLnTx/>
                <a:uFillTx/>
                <a:latin typeface="+mn-ea"/>
                <a:ea typeface="+mn-ea"/>
                <a:cs typeface="+mn-cs"/>
              </a:rPr>
              <a:t>、表格型</a:t>
            </a:r>
            <a:endParaRPr kumimoji="0" lang="zh-CN" altLang="en-US" sz="3200" b="1" i="0" u="none" strike="noStrike" kern="1200" cap="none" spc="0" normalizeH="0" baseline="0" noProof="0" dirty="0" smtClean="0">
              <a:ln>
                <a:noFill/>
              </a:ln>
              <a:solidFill>
                <a:schemeClr val="tx2"/>
              </a:solidFill>
              <a:effectLst/>
              <a:uLnTx/>
              <a:uFillTx/>
              <a:latin typeface="+mn-ea"/>
              <a:ea typeface="+mn-ea"/>
              <a:cs typeface="+mn-cs"/>
            </a:endParaRPr>
          </a:p>
        </p:txBody>
      </p:sp>
      <p:sp>
        <p:nvSpPr>
          <p:cNvPr id="4" name="Text Box 4"/>
          <p:cNvSpPr txBox="1"/>
          <p:nvPr/>
        </p:nvSpPr>
        <p:spPr>
          <a:xfrm>
            <a:off x="2301875" y="2116138"/>
            <a:ext cx="7754938" cy="523875"/>
          </a:xfrm>
          <a:prstGeom prst="rect">
            <a:avLst/>
          </a:prstGeom>
          <a:noFill/>
          <a:ln w="9525">
            <a:noFill/>
            <a:miter/>
          </a:ln>
        </p:spPr>
        <p:txBody>
          <a:bodyPr>
            <a:sp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644525" eaLnBrk="1" hangingPunct="1">
              <a:spcBef>
                <a:spcPct val="0"/>
              </a:spcBef>
              <a:buClr>
                <a:srgbClr val="000000"/>
              </a:buClr>
              <a:buNone/>
            </a:pPr>
            <a:r>
              <a:rPr lang="zh-CN" altLang="en-US" sz="2800" b="1" dirty="0">
                <a:latin typeface="方正楷体简体" pitchFamily="2" charset="-122"/>
                <a:ea typeface="方正宋三简体" pitchFamily="2" charset="-122"/>
              </a:rPr>
              <a:t>以表格的形式把规划内容列出。</a:t>
            </a:r>
            <a:endParaRPr lang="zh-CN" altLang="en-US" sz="2800" b="1" dirty="0">
              <a:latin typeface="方正楷体简体" pitchFamily="2" charset="-122"/>
              <a:ea typeface="方正宋三简体" pitchFamily="2" charset="-122"/>
            </a:endParaRPr>
          </a:p>
        </p:txBody>
      </p:sp>
      <p:pic>
        <p:nvPicPr>
          <p:cNvPr id="5" name="Picture 5" descr="未标题-1 拷贝"/>
          <p:cNvPicPr>
            <a:picLocks noChangeAspect="1"/>
          </p:cNvPicPr>
          <p:nvPr/>
        </p:nvPicPr>
        <p:blipFill>
          <a:blip r:embed="rId1"/>
          <a:srcRect/>
          <a:stretch>
            <a:fillRect/>
          </a:stretch>
        </p:blipFill>
        <p:spPr>
          <a:xfrm>
            <a:off x="830263" y="3213100"/>
            <a:ext cx="7791450" cy="3486150"/>
          </a:xfrm>
          <a:prstGeom prst="rect">
            <a:avLst/>
          </a:prstGeom>
          <a:noFill/>
          <a:ln w="9525">
            <a:noFill/>
            <a:miter/>
          </a:ln>
        </p:spPr>
      </p:pic>
      <p:sp>
        <p:nvSpPr>
          <p:cNvPr id="6" name="Rectangle 2"/>
          <p:cNvSpPr txBox="1">
            <a:spLocks noChangeArrowheads="1"/>
          </p:cNvSpPr>
          <p:nvPr/>
        </p:nvSpPr>
        <p:spPr>
          <a:xfrm>
            <a:off x="227559" y="234951"/>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lstStyle>
          <a:p>
            <a:pPr marL="0" marR="0" lvl="0" indent="0" algn="l" defTabSz="914400" rtl="0" eaLnBrk="1" latinLnBrk="0" hangingPunct="1">
              <a:spcBef>
                <a:spcPct val="0"/>
              </a:spcBef>
              <a:spcAft>
                <a:spcPts val="0"/>
              </a:spcAft>
              <a:buClrTx/>
              <a:buSzTx/>
              <a:buFontTx/>
              <a:buNone/>
              <a:defRPr/>
            </a:pPr>
            <a:r>
              <a:rPr kumimoji="0" lang="zh-CN" altLang="en-US" sz="4100" b="1" i="0" u="none" strike="noStrike" kern="1200" cap="none" spc="0" normalizeH="0" baseline="0" noProof="0" dirty="0" smtClean="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大学生</a:t>
            </a:r>
            <a:r>
              <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职业生涯规划</a:t>
            </a:r>
            <a:r>
              <a:rPr kumimoji="0" lang="zh-CN" altLang="en-US" sz="4100" b="1" i="0" u="none" strike="noStrike" kern="1200" cap="none" spc="0" normalizeH="0" baseline="0" noProof="0" dirty="0" smtClean="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书</a:t>
            </a:r>
            <a:endPar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endParaRPr>
          </a:p>
        </p:txBody>
      </p:sp>
      <p:sp>
        <p:nvSpPr>
          <p:cNvPr id="29702" name="矩形 1"/>
          <p:cNvSpPr/>
          <p:nvPr/>
        </p:nvSpPr>
        <p:spPr>
          <a:xfrm>
            <a:off x="2506663" y="2728913"/>
            <a:ext cx="3671887" cy="369887"/>
          </a:xfrm>
          <a:prstGeom prst="rect">
            <a:avLst/>
          </a:prstGeom>
          <a:noFill/>
          <a:ln w="9525">
            <a:noFill/>
            <a:miter/>
          </a:ln>
        </p:spPr>
        <p:txBody>
          <a:bodyPr wrap="none">
            <a:sp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algn="ctr" eaLnBrk="1" hangingPunct="1">
              <a:spcBef>
                <a:spcPct val="0"/>
              </a:spcBef>
              <a:buClr>
                <a:srgbClr val="000000"/>
              </a:buClr>
              <a:buNone/>
            </a:pPr>
            <a:r>
              <a:rPr lang="zh-CN" altLang="en-US" sz="1800" b="1" dirty="0">
                <a:latin typeface="方正楷体简体" pitchFamily="2" charset="-122"/>
                <a:ea typeface="方正楷体简体" pitchFamily="2" charset="-122"/>
              </a:rPr>
              <a:t>表</a:t>
            </a:r>
            <a:r>
              <a:rPr lang="en-US" altLang="zh-CN" sz="1800" b="1" dirty="0">
                <a:latin typeface="方正楷体简体" pitchFamily="2" charset="-122"/>
                <a:ea typeface="方正楷体简体" pitchFamily="2" charset="-122"/>
              </a:rPr>
              <a:t>6</a:t>
            </a:r>
            <a:r>
              <a:rPr lang="zh-CN" altLang="en-US" sz="1800" b="1" dirty="0">
                <a:latin typeface="方正楷体简体" pitchFamily="2" charset="-122"/>
                <a:ea typeface="方正楷体简体" pitchFamily="2" charset="-122"/>
              </a:rPr>
              <a:t>－</a:t>
            </a:r>
            <a:r>
              <a:rPr lang="en-US" altLang="zh-CN" sz="1800" b="1" dirty="0">
                <a:latin typeface="方正楷体简体" pitchFamily="2" charset="-122"/>
                <a:ea typeface="方正楷体简体" pitchFamily="2" charset="-122"/>
              </a:rPr>
              <a:t>1</a:t>
            </a:r>
            <a:r>
              <a:rPr lang="zh-CN" altLang="en-US" sz="1800" b="1" dirty="0">
                <a:latin typeface="方正楷体简体" pitchFamily="2" charset="-122"/>
                <a:ea typeface="方正楷体简体" pitchFamily="2" charset="-122"/>
              </a:rPr>
              <a:t>：某大学生的职业环境分析</a:t>
            </a:r>
            <a:endParaRPr lang="zh-CN" altLang="en-US" sz="1800" b="1" dirty="0">
              <a:latin typeface="方正楷体简体" pitchFamily="2" charset="-122"/>
              <a:ea typeface="方正楷体简体" pitchFamily="2" charset="-122"/>
            </a:endParaRPr>
          </a:p>
        </p:txBody>
      </p:sp>
      <p:sp>
        <p:nvSpPr>
          <p:cNvPr id="29703" name="矩形 6"/>
          <p:cNvSpPr/>
          <p:nvPr/>
        </p:nvSpPr>
        <p:spPr>
          <a:xfrm>
            <a:off x="311150" y="1393825"/>
            <a:ext cx="5540375" cy="584200"/>
          </a:xfrm>
          <a:prstGeom prst="rect">
            <a:avLst/>
          </a:prstGeom>
          <a:noFill/>
          <a:ln w="9525">
            <a:noFill/>
            <a:miter/>
          </a:ln>
        </p:spPr>
        <p:txBody>
          <a:bodyPr wrap="none">
            <a:sp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eaLnBrk="1" hangingPunct="1">
              <a:spcBef>
                <a:spcPct val="0"/>
              </a:spcBef>
              <a:buClr>
                <a:srgbClr val="000000"/>
              </a:buClr>
              <a:buNone/>
            </a:pPr>
            <a:r>
              <a:rPr lang="zh-CN" altLang="en-US" sz="3200" b="1" dirty="0">
                <a:solidFill>
                  <a:srgbClr val="FF0000"/>
                </a:solidFill>
                <a:latin typeface="Arial" panose="020B0604020202020204" pitchFamily="34" charset="0"/>
                <a:ea typeface="宋体" panose="02010600030101010101" pitchFamily="2" charset="-122"/>
              </a:rPr>
              <a:t>大学生职业生涯规划书的</a:t>
            </a:r>
            <a:r>
              <a:rPr lang="zh-CN" altLang="zh-CN" sz="3200" b="1" dirty="0">
                <a:solidFill>
                  <a:srgbClr val="FF0000"/>
                </a:solidFill>
                <a:latin typeface="Arial" panose="020B0604020202020204" pitchFamily="34" charset="0"/>
                <a:ea typeface="宋体" panose="02010600030101010101" pitchFamily="2" charset="-122"/>
              </a:rPr>
              <a:t>类型</a:t>
            </a:r>
            <a:endParaRPr lang="zh-CN" altLang="en-US" sz="3200" b="1" dirty="0">
              <a:latin typeface="Arial" panose="020B0604020202020204" pitchFamily="34" charset="0"/>
              <a:ea typeface="宋体" panose="02010600030101010101"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227559" y="-16669"/>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lstStyle>
          <a:p>
            <a:pPr marL="0" marR="0" lvl="0" indent="0" algn="l" defTabSz="914400" rtl="0" eaLnBrk="1" latinLnBrk="0" hangingPunct="1">
              <a:spcBef>
                <a:spcPct val="0"/>
              </a:spcBef>
              <a:spcAft>
                <a:spcPts val="0"/>
              </a:spcAft>
              <a:buClrTx/>
              <a:buSzTx/>
              <a:buFontTx/>
              <a:buNone/>
              <a:defRPr/>
            </a:pPr>
            <a:r>
              <a:rPr kumimoji="0" lang="zh-CN" altLang="en-US" sz="4100" b="1" i="0" u="none" strike="noStrike" kern="1200" cap="none" spc="0" normalizeH="0" baseline="0" noProof="0" dirty="0" smtClean="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大学生</a:t>
            </a:r>
            <a:r>
              <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职业生涯规划书</a:t>
            </a:r>
            <a:endPar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endParaRPr>
          </a:p>
        </p:txBody>
      </p:sp>
      <p:sp>
        <p:nvSpPr>
          <p:cNvPr id="3" name="Text Box 3"/>
          <p:cNvSpPr txBox="1">
            <a:spLocks noChangeArrowheads="1"/>
          </p:cNvSpPr>
          <p:nvPr/>
        </p:nvSpPr>
        <p:spPr bwMode="auto">
          <a:xfrm>
            <a:off x="6650038" y="981075"/>
            <a:ext cx="2168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0"/>
              </a:spcBef>
              <a:spcAft>
                <a:spcPct val="0"/>
              </a:spcAft>
              <a:buClrTx/>
              <a:buSzTx/>
              <a:buFontTx/>
              <a:buNone/>
              <a:defRPr/>
            </a:pPr>
            <a:r>
              <a:rPr kumimoji="0" lang="zh-CN" altLang="en-US" sz="32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ea"/>
                <a:ea typeface="+mn-ea"/>
                <a:cs typeface="+mn-cs"/>
              </a:rPr>
              <a:t>逻辑结构</a:t>
            </a:r>
            <a:endParaRPr kumimoji="0" lang="zh-CN" altLang="en-US" sz="32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ea"/>
              <a:ea typeface="+mn-ea"/>
              <a:cs typeface="+mn-cs"/>
            </a:endParaRPr>
          </a:p>
        </p:txBody>
      </p:sp>
      <p:sp>
        <p:nvSpPr>
          <p:cNvPr id="4" name="AutoShape 4"/>
          <p:cNvSpPr/>
          <p:nvPr/>
        </p:nvSpPr>
        <p:spPr>
          <a:xfrm>
            <a:off x="468313" y="1773238"/>
            <a:ext cx="1006475" cy="574675"/>
          </a:xfrm>
          <a:prstGeom prst="roundRect">
            <a:avLst>
              <a:gd name="adj" fmla="val 16667"/>
            </a:avLst>
          </a:prstGeom>
          <a:gradFill rotWithShape="1">
            <a:gsLst>
              <a:gs pos="0">
                <a:schemeClr val="bg1"/>
              </a:gs>
              <a:gs pos="100000">
                <a:srgbClr val="9966FF"/>
              </a:gs>
            </a:gsLst>
            <a:path path="shape">
              <a:fillToRect l="50000" t="50000" r="50000" b="50000"/>
            </a:path>
            <a:tileRect/>
          </a:gradFill>
          <a:ln w="9525" cap="flat" cmpd="sng">
            <a:solidFill>
              <a:srgbClr val="FFCC99"/>
            </a:solidFill>
            <a:prstDash val="solid"/>
            <a:headEnd type="none" w="med" len="med"/>
            <a:tailEnd type="none" w="med" len="med"/>
          </a:ln>
        </p:spPr>
        <p:txBody>
          <a:bodyPr wrap="none"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algn="ctr" eaLnBrk="1" hangingPunct="1">
              <a:spcBef>
                <a:spcPct val="0"/>
              </a:spcBef>
              <a:buClr>
                <a:srgbClr val="000000"/>
              </a:buClr>
              <a:buNone/>
            </a:pPr>
            <a:r>
              <a:rPr lang="zh-CN" altLang="en-US" sz="2800" b="1" dirty="0">
                <a:latin typeface="Arial" panose="020B0604020202020204" pitchFamily="34" charset="0"/>
                <a:ea typeface="方正魏碑简体" pitchFamily="2" charset="-122"/>
              </a:rPr>
              <a:t>知己</a:t>
            </a:r>
            <a:endParaRPr lang="zh-CN" altLang="en-US" sz="2800" b="1" dirty="0">
              <a:latin typeface="Arial" panose="020B0604020202020204" pitchFamily="34" charset="0"/>
              <a:ea typeface="方正魏碑简体" pitchFamily="2" charset="-122"/>
            </a:endParaRPr>
          </a:p>
        </p:txBody>
      </p:sp>
      <p:sp>
        <p:nvSpPr>
          <p:cNvPr id="5" name="AutoShape 5"/>
          <p:cNvSpPr/>
          <p:nvPr/>
        </p:nvSpPr>
        <p:spPr>
          <a:xfrm>
            <a:off x="395288" y="2852738"/>
            <a:ext cx="1006475" cy="577850"/>
          </a:xfrm>
          <a:prstGeom prst="roundRect">
            <a:avLst>
              <a:gd name="adj" fmla="val 16667"/>
            </a:avLst>
          </a:prstGeom>
          <a:gradFill rotWithShape="1">
            <a:gsLst>
              <a:gs pos="0">
                <a:schemeClr val="bg1"/>
              </a:gs>
              <a:gs pos="100000">
                <a:srgbClr val="9966FF"/>
              </a:gs>
            </a:gsLst>
            <a:path path="shape">
              <a:fillToRect l="50000" t="50000" r="50000" b="50000"/>
            </a:path>
            <a:tileRect/>
          </a:gradFill>
          <a:ln w="9525" cap="flat" cmpd="sng">
            <a:solidFill>
              <a:srgbClr val="FFCC99"/>
            </a:solidFill>
            <a:prstDash val="solid"/>
            <a:headEnd type="none" w="med" len="med"/>
            <a:tailEnd type="none" w="med" len="med"/>
          </a:ln>
        </p:spPr>
        <p:txBody>
          <a:bodyPr wrap="none"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algn="ctr" eaLnBrk="1" hangingPunct="1">
              <a:spcBef>
                <a:spcPct val="0"/>
              </a:spcBef>
              <a:buClr>
                <a:srgbClr val="000000"/>
              </a:buClr>
              <a:buNone/>
            </a:pPr>
            <a:r>
              <a:rPr lang="zh-CN" altLang="en-US" sz="2800" b="1" dirty="0">
                <a:latin typeface="Arial" panose="020B0604020202020204" pitchFamily="34" charset="0"/>
                <a:ea typeface="方正魏碑简体" pitchFamily="2" charset="-122"/>
              </a:rPr>
              <a:t>知彼</a:t>
            </a:r>
            <a:endParaRPr lang="zh-CN" altLang="en-US" sz="2800" b="1" dirty="0">
              <a:latin typeface="Arial" panose="020B0604020202020204" pitchFamily="34" charset="0"/>
              <a:ea typeface="方正魏碑简体" pitchFamily="2" charset="-122"/>
            </a:endParaRPr>
          </a:p>
        </p:txBody>
      </p:sp>
      <p:sp>
        <p:nvSpPr>
          <p:cNvPr id="6" name="AutoShape 6"/>
          <p:cNvSpPr/>
          <p:nvPr/>
        </p:nvSpPr>
        <p:spPr>
          <a:xfrm>
            <a:off x="1833563" y="2347913"/>
            <a:ext cx="1009650" cy="577850"/>
          </a:xfrm>
          <a:prstGeom prst="roundRect">
            <a:avLst>
              <a:gd name="adj" fmla="val 16667"/>
            </a:avLst>
          </a:prstGeom>
          <a:gradFill rotWithShape="1">
            <a:gsLst>
              <a:gs pos="0">
                <a:schemeClr val="bg1"/>
              </a:gs>
              <a:gs pos="100000">
                <a:srgbClr val="9966FF"/>
              </a:gs>
            </a:gsLst>
            <a:path path="shape">
              <a:fillToRect l="50000" t="50000" r="50000" b="50000"/>
            </a:path>
            <a:tileRect/>
          </a:gradFill>
          <a:ln w="9525" cap="flat" cmpd="sng">
            <a:solidFill>
              <a:srgbClr val="FFCC99"/>
            </a:solidFill>
            <a:prstDash val="solid"/>
            <a:headEnd type="none" w="med" len="med"/>
            <a:tailEnd type="none" w="med" len="med"/>
          </a:ln>
        </p:spPr>
        <p:txBody>
          <a:bodyPr wrap="none"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algn="ctr" eaLnBrk="1" hangingPunct="1">
              <a:spcBef>
                <a:spcPct val="0"/>
              </a:spcBef>
              <a:buClr>
                <a:srgbClr val="000000"/>
              </a:buClr>
              <a:buNone/>
            </a:pPr>
            <a:r>
              <a:rPr lang="zh-CN" altLang="en-US" sz="2800" b="1" dirty="0">
                <a:latin typeface="Arial" panose="020B0604020202020204" pitchFamily="34" charset="0"/>
                <a:ea typeface="方正魏碑简体" pitchFamily="2" charset="-122"/>
              </a:rPr>
              <a:t>抉择</a:t>
            </a:r>
            <a:endParaRPr lang="zh-CN" altLang="en-US" sz="2800" b="1" dirty="0">
              <a:latin typeface="Arial" panose="020B0604020202020204" pitchFamily="34" charset="0"/>
              <a:ea typeface="方正魏碑简体" pitchFamily="2" charset="-122"/>
            </a:endParaRPr>
          </a:p>
        </p:txBody>
      </p:sp>
      <p:sp>
        <p:nvSpPr>
          <p:cNvPr id="7" name="Line 7"/>
          <p:cNvSpPr/>
          <p:nvPr/>
        </p:nvSpPr>
        <p:spPr>
          <a:xfrm>
            <a:off x="969963" y="2347913"/>
            <a:ext cx="0" cy="504825"/>
          </a:xfrm>
          <a:prstGeom prst="line">
            <a:avLst/>
          </a:prstGeom>
          <a:ln w="57150" cap="flat" cmpd="sng">
            <a:solidFill>
              <a:srgbClr val="780028"/>
            </a:solidFill>
            <a:prstDash val="solid"/>
            <a:headEnd type="none" w="med" len="med"/>
            <a:tailEnd type="none" w="med" len="med"/>
          </a:ln>
        </p:spPr>
        <p:txBody>
          <a:bodyPr/>
          <a:lstStyle/>
          <a:p>
            <a:endParaRPr lang="zh-CN" altLang="en-US"/>
          </a:p>
        </p:txBody>
      </p:sp>
      <p:sp>
        <p:nvSpPr>
          <p:cNvPr id="8" name="Line 8"/>
          <p:cNvSpPr/>
          <p:nvPr/>
        </p:nvSpPr>
        <p:spPr>
          <a:xfrm>
            <a:off x="969963" y="2636838"/>
            <a:ext cx="863600" cy="0"/>
          </a:xfrm>
          <a:prstGeom prst="line">
            <a:avLst/>
          </a:prstGeom>
          <a:ln w="57150" cap="flat" cmpd="sng">
            <a:solidFill>
              <a:srgbClr val="780028"/>
            </a:solidFill>
            <a:prstDash val="solid"/>
            <a:headEnd type="none" w="med" len="med"/>
            <a:tailEnd type="none" w="med" len="med"/>
          </a:ln>
        </p:spPr>
        <p:txBody>
          <a:bodyPr/>
          <a:lstStyle/>
          <a:p>
            <a:endParaRPr lang="zh-CN" altLang="en-US"/>
          </a:p>
        </p:txBody>
      </p:sp>
      <p:sp>
        <p:nvSpPr>
          <p:cNvPr id="9" name="AutoShape 9"/>
          <p:cNvSpPr/>
          <p:nvPr/>
        </p:nvSpPr>
        <p:spPr>
          <a:xfrm>
            <a:off x="2843213" y="2205038"/>
            <a:ext cx="142875" cy="863600"/>
          </a:xfrm>
          <a:prstGeom prst="leftBrace">
            <a:avLst>
              <a:gd name="adj1" fmla="val 50370"/>
              <a:gd name="adj2" fmla="val 50000"/>
            </a:avLst>
          </a:prstGeom>
          <a:noFill/>
          <a:ln w="57150" cap="flat" cmpd="sng">
            <a:solidFill>
              <a:srgbClr val="780028"/>
            </a:solidFill>
            <a:prstDash val="solid"/>
            <a:headEnd type="none" w="med" len="med"/>
            <a:tailEnd type="none" w="med" len="med"/>
          </a:ln>
        </p:spPr>
        <p:txBody>
          <a:bodyPr wrap="none"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eaLnBrk="1" hangingPunct="1">
              <a:spcBef>
                <a:spcPct val="0"/>
              </a:spcBef>
              <a:buClr>
                <a:srgbClr val="000000"/>
              </a:buClr>
              <a:buNone/>
            </a:pPr>
            <a:endParaRPr lang="zh-CN" altLang="en-US" sz="1800" dirty="0">
              <a:latin typeface="Arial" panose="020B0604020202020204" pitchFamily="34" charset="0"/>
              <a:ea typeface="宋体" panose="02010600030101010101" pitchFamily="2" charset="-122"/>
            </a:endParaRPr>
          </a:p>
        </p:txBody>
      </p:sp>
      <p:sp>
        <p:nvSpPr>
          <p:cNvPr id="10" name="AutoShape 10"/>
          <p:cNvSpPr/>
          <p:nvPr/>
        </p:nvSpPr>
        <p:spPr>
          <a:xfrm>
            <a:off x="3059113" y="1846263"/>
            <a:ext cx="3025775" cy="574675"/>
          </a:xfrm>
          <a:prstGeom prst="roundRect">
            <a:avLst>
              <a:gd name="adj" fmla="val 16667"/>
            </a:avLst>
          </a:prstGeom>
          <a:gradFill rotWithShape="1">
            <a:gsLst>
              <a:gs pos="0">
                <a:schemeClr val="bg1"/>
              </a:gs>
              <a:gs pos="100000">
                <a:srgbClr val="9966FF"/>
              </a:gs>
            </a:gsLst>
            <a:path path="shape">
              <a:fillToRect l="50000" t="50000" r="50000" b="50000"/>
            </a:path>
            <a:tileRect/>
          </a:gradFill>
          <a:ln w="9525" cap="flat" cmpd="sng">
            <a:solidFill>
              <a:srgbClr val="FFCC99"/>
            </a:solidFill>
            <a:prstDash val="solid"/>
            <a:headEnd type="none" w="med" len="med"/>
            <a:tailEnd type="none" w="med" len="med"/>
          </a:ln>
        </p:spPr>
        <p:txBody>
          <a:bodyPr wrap="none"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algn="ctr" eaLnBrk="1" hangingPunct="1">
              <a:spcBef>
                <a:spcPct val="0"/>
              </a:spcBef>
              <a:buClr>
                <a:srgbClr val="000000"/>
              </a:buClr>
              <a:buNone/>
            </a:pPr>
            <a:r>
              <a:rPr lang="zh-CN" altLang="en-US" sz="2800" b="1" dirty="0">
                <a:latin typeface="Arial" panose="020B0604020202020204" pitchFamily="34" charset="0"/>
                <a:ea typeface="方正魏碑简体" pitchFamily="2" charset="-122"/>
              </a:rPr>
              <a:t>确定生涯发展路线</a:t>
            </a:r>
            <a:endParaRPr lang="zh-CN" altLang="en-US" sz="2800" b="1" dirty="0">
              <a:latin typeface="Arial" panose="020B0604020202020204" pitchFamily="34" charset="0"/>
              <a:ea typeface="方正魏碑简体" pitchFamily="2" charset="-122"/>
            </a:endParaRPr>
          </a:p>
        </p:txBody>
      </p:sp>
      <p:sp>
        <p:nvSpPr>
          <p:cNvPr id="11" name="AutoShape 11"/>
          <p:cNvSpPr/>
          <p:nvPr/>
        </p:nvSpPr>
        <p:spPr>
          <a:xfrm>
            <a:off x="7091363" y="2779713"/>
            <a:ext cx="1584325" cy="577850"/>
          </a:xfrm>
          <a:prstGeom prst="roundRect">
            <a:avLst>
              <a:gd name="adj" fmla="val 16667"/>
            </a:avLst>
          </a:prstGeom>
          <a:gradFill rotWithShape="1">
            <a:gsLst>
              <a:gs pos="0">
                <a:schemeClr val="bg1"/>
              </a:gs>
              <a:gs pos="100000">
                <a:srgbClr val="9966FF"/>
              </a:gs>
            </a:gsLst>
            <a:path path="shape">
              <a:fillToRect l="50000" t="50000" r="50000" b="50000"/>
            </a:path>
            <a:tileRect/>
          </a:gradFill>
          <a:ln w="9525" cap="flat" cmpd="sng">
            <a:solidFill>
              <a:srgbClr val="FFCC99"/>
            </a:solidFill>
            <a:prstDash val="solid"/>
            <a:headEnd type="none" w="med" len="med"/>
            <a:tailEnd type="none" w="med" len="med"/>
          </a:ln>
        </p:spPr>
        <p:txBody>
          <a:bodyPr wrap="none"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algn="ctr" eaLnBrk="1" hangingPunct="1">
              <a:spcBef>
                <a:spcPct val="0"/>
              </a:spcBef>
              <a:buClr>
                <a:srgbClr val="000000"/>
              </a:buClr>
              <a:buNone/>
            </a:pPr>
            <a:r>
              <a:rPr lang="zh-CN" altLang="en-US" sz="2800" b="1" dirty="0">
                <a:latin typeface="Arial" panose="020B0604020202020204" pitchFamily="34" charset="0"/>
                <a:ea typeface="方正魏碑简体" pitchFamily="2" charset="-122"/>
              </a:rPr>
              <a:t>分解目标</a:t>
            </a:r>
            <a:endParaRPr lang="zh-CN" altLang="en-US" sz="2800" b="1" dirty="0">
              <a:latin typeface="Arial" panose="020B0604020202020204" pitchFamily="34" charset="0"/>
              <a:ea typeface="方正魏碑简体" pitchFamily="2" charset="-122"/>
            </a:endParaRPr>
          </a:p>
        </p:txBody>
      </p:sp>
      <p:sp>
        <p:nvSpPr>
          <p:cNvPr id="12" name="AutoShape 12"/>
          <p:cNvSpPr/>
          <p:nvPr/>
        </p:nvSpPr>
        <p:spPr>
          <a:xfrm>
            <a:off x="3059113" y="2779713"/>
            <a:ext cx="3025775" cy="577850"/>
          </a:xfrm>
          <a:prstGeom prst="roundRect">
            <a:avLst>
              <a:gd name="adj" fmla="val 16667"/>
            </a:avLst>
          </a:prstGeom>
          <a:gradFill rotWithShape="1">
            <a:gsLst>
              <a:gs pos="0">
                <a:schemeClr val="bg1"/>
              </a:gs>
              <a:gs pos="100000">
                <a:srgbClr val="9966FF"/>
              </a:gs>
            </a:gsLst>
            <a:path path="shape">
              <a:fillToRect l="50000" t="50000" r="50000" b="50000"/>
            </a:path>
            <a:tileRect/>
          </a:gradFill>
          <a:ln w="9525" cap="flat" cmpd="sng">
            <a:solidFill>
              <a:srgbClr val="FFCC99"/>
            </a:solidFill>
            <a:prstDash val="solid"/>
            <a:headEnd type="none" w="med" len="med"/>
            <a:tailEnd type="none" w="med" len="med"/>
          </a:ln>
        </p:spPr>
        <p:txBody>
          <a:bodyPr wrap="none"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algn="ctr" eaLnBrk="1" hangingPunct="1">
              <a:spcBef>
                <a:spcPct val="0"/>
              </a:spcBef>
              <a:buClr>
                <a:srgbClr val="000000"/>
              </a:buClr>
              <a:buNone/>
            </a:pPr>
            <a:r>
              <a:rPr lang="zh-CN" altLang="en-US" sz="2800" b="1" dirty="0">
                <a:latin typeface="Arial" panose="020B0604020202020204" pitchFamily="34" charset="0"/>
                <a:ea typeface="方正魏碑简体" pitchFamily="2" charset="-122"/>
              </a:rPr>
              <a:t>确定生涯发展目标</a:t>
            </a:r>
            <a:endParaRPr lang="zh-CN" altLang="en-US" sz="2800" b="1" dirty="0">
              <a:latin typeface="Arial" panose="020B0604020202020204" pitchFamily="34" charset="0"/>
              <a:ea typeface="方正魏碑简体" pitchFamily="2" charset="-122"/>
            </a:endParaRPr>
          </a:p>
        </p:txBody>
      </p:sp>
      <p:sp>
        <p:nvSpPr>
          <p:cNvPr id="14" name="AutoShape 13"/>
          <p:cNvSpPr/>
          <p:nvPr/>
        </p:nvSpPr>
        <p:spPr>
          <a:xfrm>
            <a:off x="6084888" y="2925763"/>
            <a:ext cx="933450" cy="285750"/>
          </a:xfrm>
          <a:prstGeom prst="rightArrow">
            <a:avLst>
              <a:gd name="adj1" fmla="val 50000"/>
              <a:gd name="adj2" fmla="val 81666"/>
            </a:avLst>
          </a:prstGeom>
          <a:solidFill>
            <a:srgbClr val="780028"/>
          </a:solidFill>
          <a:ln w="9525" cap="flat" cmpd="sng">
            <a:solidFill>
              <a:srgbClr val="FFCC00"/>
            </a:solidFill>
            <a:prstDash val="solid"/>
            <a:miter/>
            <a:headEnd type="none" w="med" len="med"/>
            <a:tailEnd type="none" w="med" len="med"/>
          </a:ln>
        </p:spPr>
        <p:txBody>
          <a:bodyPr wrap="none"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eaLnBrk="1" hangingPunct="1">
              <a:spcBef>
                <a:spcPct val="0"/>
              </a:spcBef>
              <a:buClr>
                <a:srgbClr val="000000"/>
              </a:buClr>
              <a:buNone/>
            </a:pPr>
            <a:endParaRPr lang="zh-CN" altLang="en-US" sz="1800" dirty="0">
              <a:latin typeface="Arial" panose="020B0604020202020204" pitchFamily="34" charset="0"/>
              <a:ea typeface="宋体" panose="02010600030101010101" pitchFamily="2" charset="-122"/>
            </a:endParaRPr>
          </a:p>
        </p:txBody>
      </p:sp>
      <p:sp>
        <p:nvSpPr>
          <p:cNvPr id="15" name="AutoShape 14"/>
          <p:cNvSpPr/>
          <p:nvPr/>
        </p:nvSpPr>
        <p:spPr>
          <a:xfrm>
            <a:off x="6948488" y="4005263"/>
            <a:ext cx="1800225" cy="863600"/>
          </a:xfrm>
          <a:prstGeom prst="roundRect">
            <a:avLst>
              <a:gd name="adj" fmla="val 16667"/>
            </a:avLst>
          </a:prstGeom>
          <a:gradFill rotWithShape="1">
            <a:gsLst>
              <a:gs pos="0">
                <a:schemeClr val="bg1"/>
              </a:gs>
              <a:gs pos="100000">
                <a:srgbClr val="9966FF"/>
              </a:gs>
            </a:gsLst>
            <a:path path="shape">
              <a:fillToRect l="50000" t="50000" r="50000" b="50000"/>
            </a:path>
            <a:tileRect/>
          </a:gradFill>
          <a:ln w="9525" cap="flat" cmpd="sng">
            <a:solidFill>
              <a:srgbClr val="FFCC99"/>
            </a:solidFill>
            <a:prstDash val="solid"/>
            <a:headEnd type="none" w="med" len="med"/>
            <a:tailEnd type="none" w="med" len="med"/>
          </a:ln>
        </p:spPr>
        <p:txBody>
          <a:bodyPr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algn="ctr" eaLnBrk="1" hangingPunct="1">
              <a:spcBef>
                <a:spcPct val="0"/>
              </a:spcBef>
              <a:buClr>
                <a:srgbClr val="000000"/>
              </a:buClr>
              <a:buNone/>
            </a:pPr>
            <a:r>
              <a:rPr lang="zh-CN" altLang="en-US" sz="2800" b="1" dirty="0">
                <a:latin typeface="Arial" panose="020B0604020202020204" pitchFamily="34" charset="0"/>
                <a:ea typeface="方正魏碑简体" pitchFamily="2" charset="-122"/>
              </a:rPr>
              <a:t>大学毕业时的选择</a:t>
            </a:r>
            <a:endParaRPr lang="zh-CN" altLang="en-US" sz="2800" b="1" dirty="0">
              <a:latin typeface="Arial" panose="020B0604020202020204" pitchFamily="34" charset="0"/>
              <a:ea typeface="方正魏碑简体" pitchFamily="2" charset="-122"/>
            </a:endParaRPr>
          </a:p>
        </p:txBody>
      </p:sp>
      <p:sp>
        <p:nvSpPr>
          <p:cNvPr id="16" name="AutoShape 15"/>
          <p:cNvSpPr/>
          <p:nvPr/>
        </p:nvSpPr>
        <p:spPr>
          <a:xfrm>
            <a:off x="3059113" y="3500438"/>
            <a:ext cx="1584325" cy="577850"/>
          </a:xfrm>
          <a:prstGeom prst="roundRect">
            <a:avLst>
              <a:gd name="adj" fmla="val 16667"/>
            </a:avLst>
          </a:prstGeom>
          <a:gradFill rotWithShape="1">
            <a:gsLst>
              <a:gs pos="0">
                <a:schemeClr val="bg1"/>
              </a:gs>
              <a:gs pos="100000">
                <a:srgbClr val="9966FF"/>
              </a:gs>
            </a:gsLst>
            <a:path path="shape">
              <a:fillToRect l="50000" t="50000" r="50000" b="50000"/>
            </a:path>
            <a:tileRect/>
          </a:gradFill>
          <a:ln w="9525" cap="flat" cmpd="sng">
            <a:solidFill>
              <a:srgbClr val="FFCC99"/>
            </a:solidFill>
            <a:prstDash val="solid"/>
            <a:headEnd type="none" w="med" len="med"/>
            <a:tailEnd type="none" w="med" len="med"/>
          </a:ln>
        </p:spPr>
        <p:txBody>
          <a:bodyPr wrap="none"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algn="ctr" eaLnBrk="1" hangingPunct="1">
              <a:spcBef>
                <a:spcPct val="0"/>
              </a:spcBef>
              <a:buClr>
                <a:srgbClr val="000000"/>
              </a:buClr>
              <a:buNone/>
            </a:pPr>
            <a:r>
              <a:rPr lang="zh-CN" altLang="en-US" sz="2800" b="1" dirty="0">
                <a:latin typeface="Arial" panose="020B0604020202020204" pitchFamily="34" charset="0"/>
                <a:ea typeface="方正魏碑简体" pitchFamily="2" charset="-122"/>
              </a:rPr>
              <a:t>专业</a:t>
            </a:r>
            <a:r>
              <a:rPr lang="en-US" altLang="zh-CN" sz="2800" b="1" dirty="0">
                <a:latin typeface="Arial" panose="020B0604020202020204" pitchFamily="34" charset="0"/>
                <a:ea typeface="方正魏碑简体" pitchFamily="2" charset="-122"/>
              </a:rPr>
              <a:t>/</a:t>
            </a:r>
            <a:r>
              <a:rPr lang="zh-CN" altLang="en-US" sz="2800" b="1" dirty="0">
                <a:latin typeface="Arial" panose="020B0604020202020204" pitchFamily="34" charset="0"/>
                <a:ea typeface="方正魏碑简体" pitchFamily="2" charset="-122"/>
              </a:rPr>
              <a:t>方向</a:t>
            </a:r>
            <a:endParaRPr lang="zh-CN" altLang="en-US" sz="2800" b="1" dirty="0">
              <a:latin typeface="Arial" panose="020B0604020202020204" pitchFamily="34" charset="0"/>
              <a:ea typeface="方正魏碑简体" pitchFamily="2" charset="-122"/>
            </a:endParaRPr>
          </a:p>
        </p:txBody>
      </p:sp>
      <p:sp>
        <p:nvSpPr>
          <p:cNvPr id="17" name="AutoShape 16"/>
          <p:cNvSpPr/>
          <p:nvPr/>
        </p:nvSpPr>
        <p:spPr>
          <a:xfrm>
            <a:off x="7739063" y="3357563"/>
            <a:ext cx="361950" cy="647700"/>
          </a:xfrm>
          <a:prstGeom prst="downArrow">
            <a:avLst>
              <a:gd name="adj1" fmla="val 50000"/>
              <a:gd name="adj2" fmla="val 44736"/>
            </a:avLst>
          </a:prstGeom>
          <a:solidFill>
            <a:srgbClr val="780028"/>
          </a:solidFill>
          <a:ln w="9525" cap="flat" cmpd="sng">
            <a:solidFill>
              <a:srgbClr val="FFCC00"/>
            </a:solidFill>
            <a:prstDash val="solid"/>
            <a:miter/>
            <a:headEnd type="none" w="med" len="med"/>
            <a:tailEnd type="none" w="med" len="med"/>
          </a:ln>
        </p:spPr>
        <p:txBody>
          <a:bodyPr vert="eaVert" wrap="none"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eaLnBrk="1" hangingPunct="1">
              <a:spcBef>
                <a:spcPct val="0"/>
              </a:spcBef>
              <a:buClr>
                <a:srgbClr val="000000"/>
              </a:buClr>
              <a:buNone/>
            </a:pPr>
            <a:endParaRPr lang="zh-CN" altLang="en-US" sz="1800" dirty="0">
              <a:latin typeface="Arial" panose="020B0604020202020204" pitchFamily="34" charset="0"/>
              <a:ea typeface="宋体" panose="02010600030101010101" pitchFamily="2" charset="-122"/>
            </a:endParaRPr>
          </a:p>
        </p:txBody>
      </p:sp>
      <p:grpSp>
        <p:nvGrpSpPr>
          <p:cNvPr id="2" name="Group 17"/>
          <p:cNvGrpSpPr/>
          <p:nvPr/>
        </p:nvGrpSpPr>
        <p:grpSpPr>
          <a:xfrm>
            <a:off x="5364163" y="3500438"/>
            <a:ext cx="1577975" cy="742950"/>
            <a:chOff x="0" y="0"/>
            <a:chExt cx="995" cy="468"/>
          </a:xfrm>
        </p:grpSpPr>
        <p:sp>
          <p:nvSpPr>
            <p:cNvPr id="13341" name="AutoShape 18"/>
            <p:cNvSpPr/>
            <p:nvPr/>
          </p:nvSpPr>
          <p:spPr>
            <a:xfrm>
              <a:off x="0" y="0"/>
              <a:ext cx="635" cy="363"/>
            </a:xfrm>
            <a:prstGeom prst="roundRect">
              <a:avLst>
                <a:gd name="adj" fmla="val 16667"/>
              </a:avLst>
            </a:prstGeom>
            <a:gradFill rotWithShape="1">
              <a:gsLst>
                <a:gs pos="0">
                  <a:schemeClr val="bg1"/>
                </a:gs>
                <a:gs pos="100000">
                  <a:srgbClr val="9966FF"/>
                </a:gs>
              </a:gsLst>
              <a:path path="shape">
                <a:fillToRect l="50000" t="50000" r="50000" b="50000"/>
              </a:path>
              <a:tileRect/>
            </a:gradFill>
            <a:ln w="9525" cap="flat" cmpd="sng">
              <a:solidFill>
                <a:srgbClr val="FFCC99"/>
              </a:solidFill>
              <a:prstDash val="solid"/>
              <a:headEnd type="none" w="med" len="med"/>
              <a:tailEnd type="none" w="med" len="med"/>
            </a:ln>
          </p:spPr>
          <p:txBody>
            <a:bodyPr wrap="none"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algn="ctr" eaLnBrk="1" hangingPunct="1">
                <a:spcBef>
                  <a:spcPct val="0"/>
                </a:spcBef>
                <a:buClr>
                  <a:srgbClr val="000000"/>
                </a:buClr>
                <a:buNone/>
              </a:pPr>
              <a:r>
                <a:rPr lang="zh-CN" altLang="en-US" sz="2800" b="1" dirty="0">
                  <a:latin typeface="Arial" panose="020B0604020202020204" pitchFamily="34" charset="0"/>
                  <a:ea typeface="方正魏碑简体" pitchFamily="2" charset="-122"/>
                </a:rPr>
                <a:t>考研</a:t>
              </a:r>
              <a:endParaRPr lang="zh-CN" altLang="en-US" sz="2800" b="1" dirty="0">
                <a:latin typeface="Arial" panose="020B0604020202020204" pitchFamily="34" charset="0"/>
                <a:ea typeface="方正魏碑简体" pitchFamily="2" charset="-122"/>
              </a:endParaRPr>
            </a:p>
          </p:txBody>
        </p:sp>
        <p:sp>
          <p:nvSpPr>
            <p:cNvPr id="13342" name="AutoShape 19"/>
            <p:cNvSpPr/>
            <p:nvPr/>
          </p:nvSpPr>
          <p:spPr>
            <a:xfrm rot="1452800">
              <a:off x="632" y="241"/>
              <a:ext cx="363" cy="227"/>
            </a:xfrm>
            <a:prstGeom prst="leftArrow">
              <a:avLst>
                <a:gd name="adj1" fmla="val 50000"/>
                <a:gd name="adj2" fmla="val 39977"/>
              </a:avLst>
            </a:prstGeom>
            <a:solidFill>
              <a:srgbClr val="780028"/>
            </a:solidFill>
            <a:ln w="9525" cap="flat" cmpd="sng">
              <a:solidFill>
                <a:srgbClr val="FFCC00"/>
              </a:solidFill>
              <a:prstDash val="solid"/>
              <a:miter/>
              <a:headEnd type="none" w="med" len="med"/>
              <a:tailEnd type="none" w="med" len="med"/>
            </a:ln>
          </p:spPr>
          <p:txBody>
            <a:bodyPr wrap="none"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eaLnBrk="1" hangingPunct="1">
                <a:spcBef>
                  <a:spcPct val="0"/>
                </a:spcBef>
                <a:buClr>
                  <a:srgbClr val="000000"/>
                </a:buClr>
                <a:buNone/>
              </a:pPr>
              <a:endParaRPr lang="zh-CN" altLang="en-US" sz="1800" dirty="0">
                <a:latin typeface="Arial" panose="020B0604020202020204" pitchFamily="34" charset="0"/>
                <a:ea typeface="宋体" panose="02010600030101010101" pitchFamily="2" charset="-122"/>
              </a:endParaRPr>
            </a:p>
          </p:txBody>
        </p:sp>
      </p:grpSp>
      <p:grpSp>
        <p:nvGrpSpPr>
          <p:cNvPr id="18" name="Group 20"/>
          <p:cNvGrpSpPr/>
          <p:nvPr/>
        </p:nvGrpSpPr>
        <p:grpSpPr>
          <a:xfrm>
            <a:off x="5364163" y="4383088"/>
            <a:ext cx="1574800" cy="577850"/>
            <a:chOff x="0" y="0"/>
            <a:chExt cx="992" cy="363"/>
          </a:xfrm>
        </p:grpSpPr>
        <p:sp>
          <p:nvSpPr>
            <p:cNvPr id="13339" name="AutoShape 21"/>
            <p:cNvSpPr/>
            <p:nvPr/>
          </p:nvSpPr>
          <p:spPr>
            <a:xfrm>
              <a:off x="0" y="0"/>
              <a:ext cx="635" cy="363"/>
            </a:xfrm>
            <a:prstGeom prst="roundRect">
              <a:avLst>
                <a:gd name="adj" fmla="val 16667"/>
              </a:avLst>
            </a:prstGeom>
            <a:gradFill rotWithShape="1">
              <a:gsLst>
                <a:gs pos="0">
                  <a:schemeClr val="bg1"/>
                </a:gs>
                <a:gs pos="100000">
                  <a:srgbClr val="9966FF"/>
                </a:gs>
              </a:gsLst>
              <a:path path="shape">
                <a:fillToRect l="50000" t="50000" r="50000" b="50000"/>
              </a:path>
              <a:tileRect/>
            </a:gradFill>
            <a:ln w="9525" cap="flat" cmpd="sng">
              <a:solidFill>
                <a:srgbClr val="FFCC99"/>
              </a:solidFill>
              <a:prstDash val="solid"/>
              <a:headEnd type="none" w="med" len="med"/>
              <a:tailEnd type="none" w="med" len="med"/>
            </a:ln>
          </p:spPr>
          <p:txBody>
            <a:bodyPr wrap="none"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algn="ctr" eaLnBrk="1" hangingPunct="1">
                <a:spcBef>
                  <a:spcPct val="0"/>
                </a:spcBef>
                <a:buClr>
                  <a:srgbClr val="000000"/>
                </a:buClr>
                <a:buNone/>
              </a:pPr>
              <a:r>
                <a:rPr lang="zh-CN" altLang="en-US" sz="2800" b="1" dirty="0">
                  <a:latin typeface="Arial" panose="020B0604020202020204" pitchFamily="34" charset="0"/>
                  <a:ea typeface="方正魏碑简体" pitchFamily="2" charset="-122"/>
                </a:rPr>
                <a:t>就业</a:t>
              </a:r>
              <a:endParaRPr lang="zh-CN" altLang="en-US" sz="2800" b="1" dirty="0">
                <a:latin typeface="Arial" panose="020B0604020202020204" pitchFamily="34" charset="0"/>
                <a:ea typeface="方正魏碑简体" pitchFamily="2" charset="-122"/>
              </a:endParaRPr>
            </a:p>
          </p:txBody>
        </p:sp>
        <p:sp>
          <p:nvSpPr>
            <p:cNvPr id="13340" name="AutoShape 22"/>
            <p:cNvSpPr/>
            <p:nvPr/>
          </p:nvSpPr>
          <p:spPr>
            <a:xfrm rot="-1184791">
              <a:off x="629" y="34"/>
              <a:ext cx="363" cy="227"/>
            </a:xfrm>
            <a:prstGeom prst="leftArrow">
              <a:avLst>
                <a:gd name="adj1" fmla="val 50000"/>
                <a:gd name="adj2" fmla="val 39977"/>
              </a:avLst>
            </a:prstGeom>
            <a:solidFill>
              <a:srgbClr val="780028"/>
            </a:solidFill>
            <a:ln w="9525" cap="flat" cmpd="sng">
              <a:solidFill>
                <a:srgbClr val="FFCC00"/>
              </a:solidFill>
              <a:prstDash val="solid"/>
              <a:miter/>
              <a:headEnd type="none" w="med" len="med"/>
              <a:tailEnd type="none" w="med" len="med"/>
            </a:ln>
          </p:spPr>
          <p:txBody>
            <a:bodyPr wrap="none"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eaLnBrk="1" hangingPunct="1">
                <a:spcBef>
                  <a:spcPct val="0"/>
                </a:spcBef>
                <a:buClr>
                  <a:srgbClr val="000000"/>
                </a:buClr>
                <a:buNone/>
              </a:pPr>
              <a:endParaRPr lang="zh-CN" altLang="en-US" sz="1800" dirty="0">
                <a:latin typeface="Arial" panose="020B0604020202020204" pitchFamily="34" charset="0"/>
                <a:ea typeface="宋体" panose="02010600030101010101" pitchFamily="2" charset="-122"/>
              </a:endParaRPr>
            </a:p>
          </p:txBody>
        </p:sp>
      </p:grpSp>
      <p:sp>
        <p:nvSpPr>
          <p:cNvPr id="24" name="AutoShape 23"/>
          <p:cNvSpPr/>
          <p:nvPr/>
        </p:nvSpPr>
        <p:spPr>
          <a:xfrm>
            <a:off x="4643438" y="3573463"/>
            <a:ext cx="650875" cy="358775"/>
          </a:xfrm>
          <a:prstGeom prst="leftArrow">
            <a:avLst>
              <a:gd name="adj1" fmla="val 50000"/>
              <a:gd name="adj2" fmla="val 45353"/>
            </a:avLst>
          </a:prstGeom>
          <a:solidFill>
            <a:srgbClr val="780028"/>
          </a:solidFill>
          <a:ln w="9525" cap="flat" cmpd="sng">
            <a:solidFill>
              <a:srgbClr val="FFCC00"/>
            </a:solidFill>
            <a:prstDash val="solid"/>
            <a:miter/>
            <a:headEnd type="none" w="med" len="med"/>
            <a:tailEnd type="none" w="med" len="med"/>
          </a:ln>
        </p:spPr>
        <p:txBody>
          <a:bodyPr wrap="none"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eaLnBrk="1" hangingPunct="1">
              <a:spcBef>
                <a:spcPct val="0"/>
              </a:spcBef>
              <a:buClr>
                <a:srgbClr val="000000"/>
              </a:buClr>
              <a:buNone/>
            </a:pPr>
            <a:endParaRPr lang="zh-CN" altLang="en-US" sz="1800" dirty="0">
              <a:latin typeface="Arial" panose="020B0604020202020204" pitchFamily="34" charset="0"/>
              <a:ea typeface="宋体" panose="02010600030101010101" pitchFamily="2" charset="-122"/>
            </a:endParaRPr>
          </a:p>
        </p:txBody>
      </p:sp>
      <p:sp>
        <p:nvSpPr>
          <p:cNvPr id="25" name="AutoShape 24"/>
          <p:cNvSpPr/>
          <p:nvPr/>
        </p:nvSpPr>
        <p:spPr>
          <a:xfrm rot="1809194">
            <a:off x="4430713" y="4221163"/>
            <a:ext cx="1009650" cy="288925"/>
          </a:xfrm>
          <a:prstGeom prst="rightArrow">
            <a:avLst>
              <a:gd name="adj1" fmla="val 50000"/>
              <a:gd name="adj2" fmla="val 87362"/>
            </a:avLst>
          </a:prstGeom>
          <a:solidFill>
            <a:srgbClr val="780028"/>
          </a:solidFill>
          <a:ln w="9525" cap="flat" cmpd="sng">
            <a:solidFill>
              <a:srgbClr val="FFCC00"/>
            </a:solidFill>
            <a:prstDash val="solid"/>
            <a:miter/>
            <a:headEnd type="none" w="med" len="med"/>
            <a:tailEnd type="none" w="med" len="med"/>
          </a:ln>
        </p:spPr>
        <p:txBody>
          <a:bodyPr wrap="none"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eaLnBrk="1" hangingPunct="1">
              <a:spcBef>
                <a:spcPct val="0"/>
              </a:spcBef>
              <a:buClr>
                <a:srgbClr val="000000"/>
              </a:buClr>
              <a:buNone/>
            </a:pPr>
            <a:endParaRPr lang="zh-CN" altLang="en-US" sz="1800" dirty="0">
              <a:latin typeface="Arial" panose="020B0604020202020204" pitchFamily="34" charset="0"/>
              <a:ea typeface="宋体" panose="02010600030101010101" pitchFamily="2" charset="-122"/>
            </a:endParaRPr>
          </a:p>
        </p:txBody>
      </p:sp>
      <p:sp>
        <p:nvSpPr>
          <p:cNvPr id="26" name="AutoShape 25"/>
          <p:cNvSpPr/>
          <p:nvPr/>
        </p:nvSpPr>
        <p:spPr>
          <a:xfrm>
            <a:off x="900113" y="4386263"/>
            <a:ext cx="3311525" cy="863600"/>
          </a:xfrm>
          <a:prstGeom prst="roundRect">
            <a:avLst>
              <a:gd name="adj" fmla="val 16667"/>
            </a:avLst>
          </a:prstGeom>
          <a:gradFill rotWithShape="1">
            <a:gsLst>
              <a:gs pos="0">
                <a:schemeClr val="bg1"/>
              </a:gs>
              <a:gs pos="100000">
                <a:srgbClr val="9966FF"/>
              </a:gs>
            </a:gsLst>
            <a:path path="shape">
              <a:fillToRect l="50000" t="50000" r="50000" b="50000"/>
            </a:path>
            <a:tileRect/>
          </a:gradFill>
          <a:ln w="9525" cap="flat" cmpd="sng">
            <a:solidFill>
              <a:srgbClr val="FFCC99"/>
            </a:solidFill>
            <a:prstDash val="solid"/>
            <a:headEnd type="none" w="med" len="med"/>
            <a:tailEnd type="none" w="med" len="med"/>
          </a:ln>
        </p:spPr>
        <p:txBody>
          <a:bodyPr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algn="ctr" eaLnBrk="1" hangingPunct="1">
              <a:spcBef>
                <a:spcPct val="0"/>
              </a:spcBef>
              <a:buClr>
                <a:srgbClr val="000000"/>
              </a:buClr>
              <a:buNone/>
            </a:pPr>
            <a:r>
              <a:rPr lang="zh-CN" altLang="en-US" sz="2800" b="1" dirty="0">
                <a:latin typeface="Arial" panose="020B0604020202020204" pitchFamily="34" charset="0"/>
                <a:ea typeface="方正魏碑简体" pitchFamily="2" charset="-122"/>
              </a:rPr>
              <a:t>进入什么样的组织</a:t>
            </a:r>
            <a:endParaRPr lang="zh-CN" altLang="en-US" sz="2800" b="1" dirty="0">
              <a:latin typeface="Arial" panose="020B0604020202020204" pitchFamily="34" charset="0"/>
              <a:ea typeface="方正魏碑简体" pitchFamily="2" charset="-122"/>
            </a:endParaRPr>
          </a:p>
          <a:p>
            <a:pPr marL="0" lvl="0" indent="0" algn="ctr" eaLnBrk="1" hangingPunct="1">
              <a:spcBef>
                <a:spcPct val="0"/>
              </a:spcBef>
              <a:buClr>
                <a:srgbClr val="000000"/>
              </a:buClr>
              <a:buNone/>
            </a:pPr>
            <a:r>
              <a:rPr lang="zh-CN" altLang="en-US" sz="2800" b="1" dirty="0">
                <a:latin typeface="Arial" panose="020B0604020202020204" pitchFamily="34" charset="0"/>
                <a:ea typeface="方正魏碑简体" pitchFamily="2" charset="-122"/>
              </a:rPr>
              <a:t>从事什么样的职业</a:t>
            </a:r>
            <a:endParaRPr lang="zh-CN" altLang="en-US" sz="2800" b="1" dirty="0">
              <a:latin typeface="Arial" panose="020B0604020202020204" pitchFamily="34" charset="0"/>
              <a:ea typeface="方正魏碑简体" pitchFamily="2" charset="-122"/>
            </a:endParaRPr>
          </a:p>
        </p:txBody>
      </p:sp>
      <p:sp>
        <p:nvSpPr>
          <p:cNvPr id="27" name="AutoShape 26"/>
          <p:cNvSpPr/>
          <p:nvPr/>
        </p:nvSpPr>
        <p:spPr>
          <a:xfrm>
            <a:off x="4211638" y="4598988"/>
            <a:ext cx="1152525" cy="361950"/>
          </a:xfrm>
          <a:prstGeom prst="leftArrow">
            <a:avLst>
              <a:gd name="adj1" fmla="val 50000"/>
              <a:gd name="adj2" fmla="val 79605"/>
            </a:avLst>
          </a:prstGeom>
          <a:solidFill>
            <a:srgbClr val="780028"/>
          </a:solidFill>
          <a:ln w="9525" cap="flat" cmpd="sng">
            <a:solidFill>
              <a:srgbClr val="FFCC00"/>
            </a:solidFill>
            <a:prstDash val="solid"/>
            <a:miter/>
            <a:headEnd type="none" w="med" len="med"/>
            <a:tailEnd type="none" w="med" len="med"/>
          </a:ln>
        </p:spPr>
        <p:txBody>
          <a:bodyPr wrap="none"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eaLnBrk="1" hangingPunct="1">
              <a:spcBef>
                <a:spcPct val="0"/>
              </a:spcBef>
              <a:buClr>
                <a:srgbClr val="000000"/>
              </a:buClr>
              <a:buNone/>
            </a:pPr>
            <a:endParaRPr lang="zh-CN" altLang="en-US" sz="1800" dirty="0">
              <a:latin typeface="Arial" panose="020B0604020202020204" pitchFamily="34" charset="0"/>
              <a:ea typeface="宋体" panose="02010600030101010101" pitchFamily="2" charset="-122"/>
            </a:endParaRPr>
          </a:p>
        </p:txBody>
      </p:sp>
      <p:sp>
        <p:nvSpPr>
          <p:cNvPr id="28" name="AutoShape 27"/>
          <p:cNvSpPr/>
          <p:nvPr/>
        </p:nvSpPr>
        <p:spPr>
          <a:xfrm>
            <a:off x="1042988" y="5805488"/>
            <a:ext cx="2517775" cy="863600"/>
          </a:xfrm>
          <a:prstGeom prst="roundRect">
            <a:avLst>
              <a:gd name="adj" fmla="val 16667"/>
            </a:avLst>
          </a:prstGeom>
          <a:gradFill rotWithShape="1">
            <a:gsLst>
              <a:gs pos="0">
                <a:schemeClr val="bg1"/>
              </a:gs>
              <a:gs pos="100000">
                <a:srgbClr val="9966FF"/>
              </a:gs>
            </a:gsLst>
            <a:path path="shape">
              <a:fillToRect l="50000" t="50000" r="50000" b="50000"/>
            </a:path>
            <a:tileRect/>
          </a:gradFill>
          <a:ln w="9525" cap="flat" cmpd="sng">
            <a:solidFill>
              <a:srgbClr val="FFCC99"/>
            </a:solidFill>
            <a:prstDash val="solid"/>
            <a:headEnd type="none" w="med" len="med"/>
            <a:tailEnd type="none" w="med" len="med"/>
          </a:ln>
        </p:spPr>
        <p:txBody>
          <a:bodyPr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algn="ctr" eaLnBrk="1" hangingPunct="1">
              <a:spcBef>
                <a:spcPct val="0"/>
              </a:spcBef>
              <a:buClr>
                <a:srgbClr val="000000"/>
              </a:buClr>
              <a:buNone/>
            </a:pPr>
            <a:r>
              <a:rPr lang="zh-CN" altLang="en-US" sz="2800" b="1" dirty="0">
                <a:latin typeface="Arial" panose="020B0604020202020204" pitchFamily="34" charset="0"/>
                <a:ea typeface="方正魏碑简体" pitchFamily="2" charset="-122"/>
              </a:rPr>
              <a:t>组织和职业对人员的要求</a:t>
            </a:r>
            <a:endParaRPr lang="zh-CN" altLang="en-US" sz="2800" b="1" dirty="0">
              <a:latin typeface="Arial" panose="020B0604020202020204" pitchFamily="34" charset="0"/>
              <a:ea typeface="方正魏碑简体" pitchFamily="2" charset="-122"/>
            </a:endParaRPr>
          </a:p>
        </p:txBody>
      </p:sp>
      <p:sp>
        <p:nvSpPr>
          <p:cNvPr id="29" name="AutoShape 28"/>
          <p:cNvSpPr/>
          <p:nvPr/>
        </p:nvSpPr>
        <p:spPr>
          <a:xfrm>
            <a:off x="2195513" y="5300663"/>
            <a:ext cx="358775" cy="504825"/>
          </a:xfrm>
          <a:prstGeom prst="downArrow">
            <a:avLst>
              <a:gd name="adj1" fmla="val 50000"/>
              <a:gd name="adj2" fmla="val 35176"/>
            </a:avLst>
          </a:prstGeom>
          <a:solidFill>
            <a:srgbClr val="780028"/>
          </a:solidFill>
          <a:ln w="9525" cap="flat" cmpd="sng">
            <a:solidFill>
              <a:srgbClr val="FFCC00"/>
            </a:solidFill>
            <a:prstDash val="solid"/>
            <a:miter/>
            <a:headEnd type="none" w="med" len="med"/>
            <a:tailEnd type="none" w="med" len="med"/>
          </a:ln>
        </p:spPr>
        <p:txBody>
          <a:bodyPr vert="eaVert" wrap="none"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eaLnBrk="1" hangingPunct="1">
              <a:spcBef>
                <a:spcPct val="0"/>
              </a:spcBef>
              <a:buClr>
                <a:srgbClr val="000000"/>
              </a:buClr>
              <a:buNone/>
            </a:pPr>
            <a:endParaRPr lang="zh-CN" altLang="en-US" sz="1800" dirty="0">
              <a:latin typeface="Arial" panose="020B0604020202020204" pitchFamily="34" charset="0"/>
              <a:ea typeface="宋体" panose="02010600030101010101" pitchFamily="2" charset="-122"/>
            </a:endParaRPr>
          </a:p>
        </p:txBody>
      </p:sp>
      <p:sp>
        <p:nvSpPr>
          <p:cNvPr id="30" name="AutoShape 29"/>
          <p:cNvSpPr/>
          <p:nvPr/>
        </p:nvSpPr>
        <p:spPr>
          <a:xfrm>
            <a:off x="3563938" y="6094413"/>
            <a:ext cx="933450" cy="285750"/>
          </a:xfrm>
          <a:prstGeom prst="rightArrow">
            <a:avLst>
              <a:gd name="adj1" fmla="val 50000"/>
              <a:gd name="adj2" fmla="val 81666"/>
            </a:avLst>
          </a:prstGeom>
          <a:solidFill>
            <a:srgbClr val="780028"/>
          </a:solidFill>
          <a:ln w="9525" cap="flat" cmpd="sng">
            <a:solidFill>
              <a:srgbClr val="FFCC00"/>
            </a:solidFill>
            <a:prstDash val="solid"/>
            <a:miter/>
            <a:headEnd type="none" w="med" len="med"/>
            <a:tailEnd type="none" w="med" len="med"/>
          </a:ln>
        </p:spPr>
        <p:txBody>
          <a:bodyPr wrap="none"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eaLnBrk="1" hangingPunct="1">
              <a:spcBef>
                <a:spcPct val="0"/>
              </a:spcBef>
              <a:buClr>
                <a:srgbClr val="000000"/>
              </a:buClr>
              <a:buNone/>
            </a:pPr>
            <a:endParaRPr lang="zh-CN" altLang="en-US" sz="1800" dirty="0">
              <a:latin typeface="Arial" panose="020B0604020202020204" pitchFamily="34" charset="0"/>
              <a:ea typeface="宋体" panose="02010600030101010101" pitchFamily="2" charset="-122"/>
            </a:endParaRPr>
          </a:p>
        </p:txBody>
      </p:sp>
      <p:sp>
        <p:nvSpPr>
          <p:cNvPr id="31" name="AutoShape 30"/>
          <p:cNvSpPr/>
          <p:nvPr/>
        </p:nvSpPr>
        <p:spPr>
          <a:xfrm>
            <a:off x="4500563" y="5805488"/>
            <a:ext cx="4318000" cy="863600"/>
          </a:xfrm>
          <a:prstGeom prst="roundRect">
            <a:avLst>
              <a:gd name="adj" fmla="val 16667"/>
            </a:avLst>
          </a:prstGeom>
          <a:gradFill rotWithShape="1">
            <a:gsLst>
              <a:gs pos="0">
                <a:schemeClr val="bg1"/>
              </a:gs>
              <a:gs pos="100000">
                <a:srgbClr val="9966FF"/>
              </a:gs>
            </a:gsLst>
            <a:path path="shape">
              <a:fillToRect l="50000" t="50000" r="50000" b="50000"/>
            </a:path>
            <a:tileRect/>
          </a:gradFill>
          <a:ln w="9525" cap="flat" cmpd="sng">
            <a:solidFill>
              <a:srgbClr val="FFCC99"/>
            </a:solidFill>
            <a:prstDash val="solid"/>
            <a:headEnd type="none" w="med" len="med"/>
            <a:tailEnd type="none" w="med" len="med"/>
          </a:ln>
        </p:spPr>
        <p:txBody>
          <a:bodyPr anchor="ct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algn="ctr" eaLnBrk="1" hangingPunct="1">
              <a:spcBef>
                <a:spcPct val="0"/>
              </a:spcBef>
              <a:buClr>
                <a:srgbClr val="000000"/>
              </a:buClr>
              <a:buNone/>
            </a:pPr>
            <a:r>
              <a:rPr lang="zh-CN" altLang="en-US" sz="2800" b="1" dirty="0">
                <a:latin typeface="Arial" panose="020B0604020202020204" pitchFamily="34" charset="0"/>
                <a:ea typeface="方正魏碑简体" pitchFamily="2" charset="-122"/>
              </a:rPr>
              <a:t>大学期间如何达到该要求</a:t>
            </a:r>
            <a:endParaRPr lang="zh-CN" altLang="en-US" sz="2800" b="1" dirty="0">
              <a:latin typeface="Arial" panose="020B0604020202020204" pitchFamily="34" charset="0"/>
              <a:ea typeface="方正魏碑简体" pitchFamily="2" charset="-122"/>
            </a:endParaRPr>
          </a:p>
          <a:p>
            <a:pPr marL="0" lvl="0" indent="0" algn="ctr" eaLnBrk="1" hangingPunct="1">
              <a:spcBef>
                <a:spcPct val="0"/>
              </a:spcBef>
              <a:buClr>
                <a:srgbClr val="000000"/>
              </a:buClr>
              <a:buNone/>
            </a:pPr>
            <a:r>
              <a:rPr lang="zh-CN" altLang="en-US" sz="2800" b="1" dirty="0">
                <a:latin typeface="Arial" panose="020B0604020202020204" pitchFamily="34" charset="0"/>
                <a:ea typeface="方正魏碑简体" pitchFamily="2" charset="-122"/>
              </a:rPr>
              <a:t>（合理规划，坚持执行）</a:t>
            </a:r>
            <a:endParaRPr lang="zh-CN" altLang="en-US" sz="2800" b="1" dirty="0">
              <a:latin typeface="Arial" panose="020B0604020202020204" pitchFamily="34" charset="0"/>
              <a:ea typeface="方正魏碑简体"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left)">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up)">
                                      <p:cBhvr>
                                        <p:cTn id="56" dur="500"/>
                                        <p:tgtEl>
                                          <p:spTgt spid="17"/>
                                        </p:tgtEl>
                                      </p:cBhvr>
                                    </p:animEffect>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up)">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right)">
                                      <p:cBhvr>
                                        <p:cTn id="65" dur="500"/>
                                        <p:tgtEl>
                                          <p:spTgt spid="2"/>
                                        </p:tgtEl>
                                      </p:cBhvr>
                                    </p:animEffect>
                                  </p:childTnLst>
                                </p:cTn>
                              </p:par>
                              <p:par>
                                <p:cTn id="66" presetID="22" presetClass="entr" presetSubtype="2" fill="hold"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right)">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right)">
                                      <p:cBhvr>
                                        <p:cTn id="73" dur="500"/>
                                        <p:tgtEl>
                                          <p:spTgt spid="24"/>
                                        </p:tgtEl>
                                      </p:cBhvr>
                                    </p:animEffect>
                                  </p:childTnLst>
                                </p:cTn>
                              </p:par>
                            </p:childTnLst>
                          </p:cTn>
                        </p:par>
                        <p:par>
                          <p:cTn id="74" fill="hold">
                            <p:stCondLst>
                              <p:cond delay="500"/>
                            </p:stCondLst>
                            <p:childTnLst>
                              <p:par>
                                <p:cTn id="75" presetID="22" presetClass="entr" presetSubtype="2"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right)">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right)">
                                      <p:cBhvr>
                                        <p:cTn id="87" dur="500"/>
                                        <p:tgtEl>
                                          <p:spTgt spid="27"/>
                                        </p:tgtEl>
                                      </p:cBhvr>
                                    </p:animEffect>
                                  </p:childTnLst>
                                </p:cTn>
                              </p:par>
                            </p:childTnLst>
                          </p:cTn>
                        </p:par>
                        <p:par>
                          <p:cTn id="88" fill="hold">
                            <p:stCondLst>
                              <p:cond delay="500"/>
                            </p:stCondLst>
                            <p:childTnLst>
                              <p:par>
                                <p:cTn id="89" presetID="22" presetClass="entr" presetSubtype="2"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wipe(right)">
                                      <p:cBhvr>
                                        <p:cTn id="91" dur="500"/>
                                        <p:tgtEl>
                                          <p:spTgt spid="2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wipe(up)">
                                      <p:cBhvr>
                                        <p:cTn id="96" dur="500"/>
                                        <p:tgtEl>
                                          <p:spTgt spid="29"/>
                                        </p:tgtEl>
                                      </p:cBhvr>
                                    </p:animEffect>
                                  </p:childTnLst>
                                </p:cTn>
                              </p:par>
                            </p:childTnLst>
                          </p:cTn>
                        </p:par>
                        <p:par>
                          <p:cTn id="97" fill="hold">
                            <p:stCondLst>
                              <p:cond delay="500"/>
                            </p:stCondLst>
                            <p:childTnLst>
                              <p:par>
                                <p:cTn id="98" presetID="22" presetClass="entr" presetSubtype="1" fill="hold" grpId="0" nodeType="after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wipe(up)">
                                      <p:cBhvr>
                                        <p:cTn id="100" dur="500"/>
                                        <p:tgtEl>
                                          <p:spTgt spid="2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wipe(left)">
                                      <p:cBhvr>
                                        <p:cTn id="105" dur="500"/>
                                        <p:tgtEl>
                                          <p:spTgt spid="30"/>
                                        </p:tgtEl>
                                      </p:cBhvr>
                                    </p:animEffect>
                                  </p:childTnLst>
                                </p:cTn>
                              </p:par>
                            </p:childTnLst>
                          </p:cTn>
                        </p:par>
                        <p:par>
                          <p:cTn id="106" fill="hold">
                            <p:stCondLst>
                              <p:cond delay="500"/>
                            </p:stCondLst>
                            <p:childTnLst>
                              <p:par>
                                <p:cTn id="107" presetID="22" presetClass="entr" presetSubtype="8" fill="hold" grpId="0" nodeType="afterEffect">
                                  <p:stCondLst>
                                    <p:cond delay="0"/>
                                  </p:stCondLst>
                                  <p:childTnLst>
                                    <p:set>
                                      <p:cBhvr>
                                        <p:cTn id="108" dur="1" fill="hold">
                                          <p:stCondLst>
                                            <p:cond delay="0"/>
                                          </p:stCondLst>
                                        </p:cTn>
                                        <p:tgtEl>
                                          <p:spTgt spid="31"/>
                                        </p:tgtEl>
                                        <p:attrNameLst>
                                          <p:attrName>style.visibility</p:attrName>
                                        </p:attrNameLst>
                                      </p:cBhvr>
                                      <p:to>
                                        <p:strVal val="visible"/>
                                      </p:to>
                                    </p:set>
                                    <p:animEffect transition="in" filter="wipe(left)">
                                      <p:cBhvr>
                                        <p:cTn id="10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P spid="9" grpId="0" bldLvl="0" animBg="1"/>
      <p:bldP spid="10" grpId="0" bldLvl="0" animBg="1"/>
      <p:bldP spid="11" grpId="0" bldLvl="0" animBg="1"/>
      <p:bldP spid="12" grpId="0" bldLvl="0" animBg="1"/>
      <p:bldP spid="14" grpId="0" bldLvl="0" animBg="1"/>
      <p:bldP spid="15" grpId="0" bldLvl="0" animBg="1"/>
      <p:bldP spid="16" grpId="0" bldLvl="0" animBg="1"/>
      <p:bldP spid="17" grpId="0" bldLvl="0" animBg="1"/>
      <p:bldP spid="24"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227559" y="234951"/>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lstStyle>
          <a:p>
            <a:pPr marL="0" marR="0" lvl="0" indent="0" algn="l" defTabSz="914400" rtl="0" eaLnBrk="1" latinLnBrk="0" hangingPunct="1">
              <a:spcBef>
                <a:spcPct val="0"/>
              </a:spcBef>
              <a:spcAft>
                <a:spcPts val="0"/>
              </a:spcAft>
              <a:buClrTx/>
              <a:buSzTx/>
              <a:buFontTx/>
              <a:buNone/>
              <a:defRPr/>
            </a:pPr>
            <a:r>
              <a:rPr kumimoji="0" lang="zh-CN" altLang="en-US" sz="4100" b="1" i="0" u="none" strike="noStrike" kern="1200" cap="none" spc="0" normalizeH="0" baseline="0" noProof="0" dirty="0" smtClean="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大学生职业生涯</a:t>
            </a:r>
            <a:r>
              <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规划</a:t>
            </a:r>
            <a:r>
              <a:rPr kumimoji="0" lang="zh-CN" altLang="en-US" sz="4100" b="1" i="0" u="none" strike="noStrike" kern="1200" cap="none" spc="0" normalizeH="0" baseline="0" noProof="0" dirty="0" smtClean="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书</a:t>
            </a:r>
            <a:endPar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endParaRPr>
          </a:p>
        </p:txBody>
      </p:sp>
      <p:sp>
        <p:nvSpPr>
          <p:cNvPr id="7" name="Text Box 3"/>
          <p:cNvSpPr txBox="1">
            <a:spLocks noChangeArrowheads="1"/>
          </p:cNvSpPr>
          <p:nvPr/>
        </p:nvSpPr>
        <p:spPr bwMode="auto">
          <a:xfrm>
            <a:off x="660494" y="2376394"/>
            <a:ext cx="53911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dirty="0" smtClean="0">
                <a:ln>
                  <a:noFill/>
                </a:ln>
                <a:solidFill>
                  <a:schemeClr val="tx2"/>
                </a:solidFill>
                <a:effectLst/>
                <a:uLnTx/>
                <a:uFillTx/>
                <a:latin typeface="+mn-ea"/>
                <a:ea typeface="+mn-ea"/>
                <a:cs typeface="+mn-cs"/>
              </a:rPr>
              <a:t>3</a:t>
            </a:r>
            <a:r>
              <a:rPr kumimoji="0" lang="zh-CN" altLang="en-US" sz="3200" b="1" i="0" u="none" strike="noStrike" kern="1200" cap="none" spc="0" normalizeH="0" baseline="0" noProof="0" dirty="0" smtClean="0">
                <a:ln>
                  <a:noFill/>
                </a:ln>
                <a:solidFill>
                  <a:schemeClr val="tx2"/>
                </a:solidFill>
                <a:effectLst/>
                <a:uLnTx/>
                <a:uFillTx/>
                <a:latin typeface="+mn-ea"/>
                <a:ea typeface="+mn-ea"/>
                <a:cs typeface="+mn-cs"/>
              </a:rPr>
              <a:t>、结构图型</a:t>
            </a:r>
            <a:endParaRPr kumimoji="0" lang="zh-CN" altLang="en-US" sz="3200" b="1" i="0" u="none" strike="noStrike" kern="1200" cap="none" spc="0" normalizeH="0" baseline="0" noProof="0" dirty="0" smtClean="0">
              <a:ln>
                <a:noFill/>
              </a:ln>
              <a:solidFill>
                <a:schemeClr val="tx2"/>
              </a:solidFill>
              <a:effectLst/>
              <a:uLnTx/>
              <a:uFillTx/>
              <a:latin typeface="+mn-ea"/>
              <a:ea typeface="+mn-ea"/>
              <a:cs typeface="+mn-cs"/>
            </a:endParaRPr>
          </a:p>
        </p:txBody>
      </p:sp>
      <p:sp>
        <p:nvSpPr>
          <p:cNvPr id="8" name="Text Box 4"/>
          <p:cNvSpPr txBox="1"/>
          <p:nvPr/>
        </p:nvSpPr>
        <p:spPr>
          <a:xfrm>
            <a:off x="465138" y="3284538"/>
            <a:ext cx="7065215" cy="1384995"/>
          </a:xfrm>
          <a:prstGeom prst="rect">
            <a:avLst/>
          </a:prstGeom>
          <a:noFill/>
          <a:ln w="9525">
            <a:noFill/>
            <a:miter/>
          </a:ln>
        </p:spPr>
        <p:txBody>
          <a:bodyPr wrap="square">
            <a:sp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644525" eaLnBrk="1" hangingPunct="1">
              <a:lnSpc>
                <a:spcPct val="150000"/>
              </a:lnSpc>
              <a:spcBef>
                <a:spcPct val="0"/>
              </a:spcBef>
              <a:buClr>
                <a:srgbClr val="000000"/>
              </a:buClr>
              <a:buNone/>
            </a:pPr>
            <a:r>
              <a:rPr lang="zh-CN" altLang="en-US" sz="2800" b="1" dirty="0">
                <a:latin typeface="方正楷体简体" pitchFamily="2" charset="-122"/>
                <a:ea typeface="方正宋三简体" pitchFamily="2" charset="-122"/>
              </a:rPr>
              <a:t>以结构图</a:t>
            </a:r>
            <a:r>
              <a:rPr lang="zh-CN" altLang="en-US" sz="2800" b="1" dirty="0" smtClean="0">
                <a:latin typeface="方正楷体简体" pitchFamily="2" charset="-122"/>
                <a:ea typeface="方正宋三简体" pitchFamily="2" charset="-122"/>
              </a:rPr>
              <a:t>的形式</a:t>
            </a:r>
            <a:r>
              <a:rPr lang="zh-CN" altLang="en-US" sz="2800" b="1" dirty="0">
                <a:latin typeface="方正楷体简体" pitchFamily="2" charset="-122"/>
                <a:ea typeface="方正宋三简体" pitchFamily="2" charset="-122"/>
              </a:rPr>
              <a:t>将有关内容更直观地表示出来。</a:t>
            </a:r>
            <a:endParaRPr lang="zh-CN" altLang="en-US" sz="2800" b="1" dirty="0">
              <a:latin typeface="方正楷体简体" pitchFamily="2" charset="-122"/>
              <a:ea typeface="方正宋三简体" pitchFamily="2" charset="-122"/>
            </a:endParaRPr>
          </a:p>
        </p:txBody>
      </p:sp>
      <p:pic>
        <p:nvPicPr>
          <p:cNvPr id="9" name="Picture 5" descr="SWOT"/>
          <p:cNvPicPr>
            <a:picLocks noGrp="1" noChangeAspect="1"/>
          </p:cNvPicPr>
          <p:nvPr>
            <p:ph idx="4294967295"/>
          </p:nvPr>
        </p:nvPicPr>
        <p:blipFill>
          <a:blip r:embed="rId1"/>
          <a:srcRect/>
          <a:stretch>
            <a:fillRect/>
          </a:stretch>
        </p:blipFill>
        <p:spPr>
          <a:xfrm>
            <a:off x="3995738" y="234950"/>
            <a:ext cx="4968875" cy="6402388"/>
          </a:xfrm>
        </p:spPr>
      </p:pic>
      <p:sp>
        <p:nvSpPr>
          <p:cNvPr id="30726" name="矩形 9"/>
          <p:cNvSpPr/>
          <p:nvPr/>
        </p:nvSpPr>
        <p:spPr>
          <a:xfrm>
            <a:off x="227013" y="1751013"/>
            <a:ext cx="3540125" cy="400050"/>
          </a:xfrm>
          <a:prstGeom prst="rect">
            <a:avLst/>
          </a:prstGeom>
          <a:noFill/>
          <a:ln w="9525">
            <a:noFill/>
            <a:miter/>
          </a:ln>
        </p:spPr>
        <p:txBody>
          <a:bodyPr wrap="none">
            <a:sp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eaLnBrk="1" hangingPunct="1">
              <a:spcBef>
                <a:spcPct val="0"/>
              </a:spcBef>
              <a:buClr>
                <a:srgbClr val="000000"/>
              </a:buClr>
              <a:buNone/>
            </a:pPr>
            <a:r>
              <a:rPr lang="zh-CN" altLang="en-US" sz="2000" b="1" dirty="0">
                <a:solidFill>
                  <a:srgbClr val="FF0000"/>
                </a:solidFill>
                <a:latin typeface="Arial" panose="020B0604020202020204" pitchFamily="34" charset="0"/>
                <a:ea typeface="宋体" panose="02010600030101010101" pitchFamily="2" charset="-122"/>
              </a:rPr>
              <a:t>大学生职业生涯规划书的</a:t>
            </a:r>
            <a:r>
              <a:rPr lang="zh-CN" altLang="zh-CN" sz="2000" b="1" dirty="0">
                <a:solidFill>
                  <a:srgbClr val="FF0000"/>
                </a:solidFill>
                <a:latin typeface="Arial" panose="020B0604020202020204" pitchFamily="34" charset="0"/>
                <a:ea typeface="宋体" panose="02010600030101010101" pitchFamily="2" charset="-122"/>
              </a:rPr>
              <a:t>类型</a:t>
            </a:r>
            <a:endParaRPr lang="zh-CN" altLang="en-US" sz="2000" b="1" dirty="0">
              <a:latin typeface="Arial" panose="020B0604020202020204" pitchFamily="34" charset="0"/>
              <a:ea typeface="宋体" panose="02010600030101010101"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 calcmode="lin" valueType="num">
                                      <p:cBhvr>
                                        <p:cTn id="19" dur="500" fill="hold"/>
                                        <p:tgtEl>
                                          <p:spTgt spid="9"/>
                                        </p:tgtEl>
                                        <p:attrNameLst>
                                          <p:attrName>style.rotation</p:attrName>
                                        </p:attrNameLst>
                                      </p:cBhvr>
                                      <p:tavLst>
                                        <p:tav tm="0">
                                          <p:val>
                                            <p:fltVal val="360"/>
                                          </p:val>
                                        </p:tav>
                                        <p:tav tm="100000">
                                          <p:val>
                                            <p:fltVal val="0"/>
                                          </p:val>
                                        </p:tav>
                                      </p:tavLst>
                                    </p:anim>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uihua 拷贝"/>
          <p:cNvPicPr>
            <a:picLocks noGrp="1" noChangeAspect="1"/>
          </p:cNvPicPr>
          <p:nvPr>
            <p:ph idx="4294967295"/>
          </p:nvPr>
        </p:nvPicPr>
        <p:blipFill>
          <a:blip r:embed="rId1"/>
          <a:srcRect/>
          <a:stretch>
            <a:fillRect/>
          </a:stretch>
        </p:blipFill>
        <p:spPr>
          <a:xfrm>
            <a:off x="3592513" y="234950"/>
            <a:ext cx="5551487" cy="6453188"/>
          </a:xfrm>
        </p:spPr>
      </p:pic>
      <p:sp>
        <p:nvSpPr>
          <p:cNvPr id="6" name="Rectangle 2"/>
          <p:cNvSpPr txBox="1">
            <a:spLocks noChangeArrowheads="1"/>
          </p:cNvSpPr>
          <p:nvPr/>
        </p:nvSpPr>
        <p:spPr>
          <a:xfrm>
            <a:off x="227559" y="234951"/>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lstStyle>
          <a:p>
            <a:pPr marL="0" marR="0" lvl="0" indent="0" algn="l" defTabSz="914400" rtl="0" eaLnBrk="1" latinLnBrk="0" hangingPunct="1">
              <a:spcBef>
                <a:spcPct val="0"/>
              </a:spcBef>
              <a:spcAft>
                <a:spcPts val="0"/>
              </a:spcAft>
              <a:buClrTx/>
              <a:buSzTx/>
              <a:buFontTx/>
              <a:buNone/>
              <a:defRPr/>
            </a:pPr>
            <a:r>
              <a:rPr kumimoji="0" lang="zh-CN" altLang="en-US" sz="4100" b="1" i="0" u="none" strike="noStrike" kern="1200" cap="none" spc="0" normalizeH="0" baseline="0" noProof="0" dirty="0" smtClean="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大学生职业生涯规划书</a:t>
            </a:r>
            <a:endPar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endParaRPr>
          </a:p>
        </p:txBody>
      </p:sp>
      <p:sp>
        <p:nvSpPr>
          <p:cNvPr id="3" name="Text Box 3"/>
          <p:cNvSpPr txBox="1">
            <a:spLocks noChangeArrowheads="1"/>
          </p:cNvSpPr>
          <p:nvPr/>
        </p:nvSpPr>
        <p:spPr bwMode="auto">
          <a:xfrm>
            <a:off x="303213" y="2187575"/>
            <a:ext cx="53911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2"/>
                </a:solidFill>
                <a:effectLst/>
                <a:uLnTx/>
                <a:uFillTx/>
                <a:latin typeface="+mn-ea"/>
                <a:ea typeface="+mn-ea"/>
                <a:cs typeface="+mn-cs"/>
              </a:rPr>
              <a:t>4</a:t>
            </a:r>
            <a:r>
              <a:rPr kumimoji="0" lang="zh-CN" altLang="en-US" sz="2800" b="1" i="0" u="none" strike="noStrike" kern="1200" cap="none" spc="0" normalizeH="0" baseline="0" noProof="0" dirty="0" smtClean="0">
                <a:ln>
                  <a:noFill/>
                </a:ln>
                <a:solidFill>
                  <a:schemeClr val="tx2"/>
                </a:solidFill>
                <a:effectLst/>
                <a:uLnTx/>
                <a:uFillTx/>
                <a:latin typeface="+mn-ea"/>
                <a:ea typeface="+mn-ea"/>
                <a:cs typeface="+mn-cs"/>
              </a:rPr>
              <a:t>、流程图型</a:t>
            </a:r>
            <a:endParaRPr kumimoji="0" lang="zh-CN" altLang="en-US" sz="2800" b="1" i="0" u="none" strike="noStrike" kern="1200" cap="none" spc="0" normalizeH="0" baseline="0" noProof="0" dirty="0" smtClean="0">
              <a:ln>
                <a:noFill/>
              </a:ln>
              <a:solidFill>
                <a:schemeClr val="tx2"/>
              </a:solidFill>
              <a:effectLst/>
              <a:uLnTx/>
              <a:uFillTx/>
              <a:latin typeface="+mn-ea"/>
              <a:ea typeface="+mn-ea"/>
              <a:cs typeface="+mn-cs"/>
            </a:endParaRPr>
          </a:p>
        </p:txBody>
      </p:sp>
      <p:sp>
        <p:nvSpPr>
          <p:cNvPr id="4" name="Text Box 4"/>
          <p:cNvSpPr txBox="1"/>
          <p:nvPr/>
        </p:nvSpPr>
        <p:spPr>
          <a:xfrm>
            <a:off x="182189" y="2817438"/>
            <a:ext cx="7025434" cy="646331"/>
          </a:xfrm>
          <a:prstGeom prst="rect">
            <a:avLst/>
          </a:prstGeom>
          <a:noFill/>
          <a:ln w="9525">
            <a:noFill/>
            <a:miter/>
          </a:ln>
        </p:spPr>
        <p:txBody>
          <a:bodyPr wrap="square">
            <a:sp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644525" eaLnBrk="1" hangingPunct="1">
              <a:lnSpc>
                <a:spcPct val="150000"/>
              </a:lnSpc>
              <a:spcBef>
                <a:spcPct val="0"/>
              </a:spcBef>
              <a:buClr>
                <a:srgbClr val="000000"/>
              </a:buClr>
              <a:buNone/>
            </a:pPr>
            <a:r>
              <a:rPr lang="zh-CN" altLang="en-US" sz="2400" b="1" dirty="0">
                <a:latin typeface="方正楷体简体" pitchFamily="2" charset="-122"/>
                <a:ea typeface="方正宋三简体" pitchFamily="2" charset="-122"/>
              </a:rPr>
              <a:t>以流程图的形式将有关的内容及过程标示出来。</a:t>
            </a:r>
            <a:endParaRPr lang="zh-CN" altLang="en-US" sz="2400" b="1" dirty="0">
              <a:latin typeface="方正楷体简体" pitchFamily="2" charset="-122"/>
              <a:ea typeface="方正楷体简体" pitchFamily="2" charset="-122"/>
            </a:endParaRPr>
          </a:p>
        </p:txBody>
      </p:sp>
      <p:cxnSp>
        <p:nvCxnSpPr>
          <p:cNvPr id="8" name="直接连接符 7"/>
          <p:cNvCxnSpPr/>
          <p:nvPr/>
        </p:nvCxnSpPr>
        <p:spPr>
          <a:xfrm>
            <a:off x="6516688" y="549275"/>
            <a:ext cx="719138"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0" name="直接连接符 9"/>
          <p:cNvCxnSpPr/>
          <p:nvPr/>
        </p:nvCxnSpPr>
        <p:spPr>
          <a:xfrm>
            <a:off x="4427538" y="1773238"/>
            <a:ext cx="720725"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1" name="直接连接符 10"/>
          <p:cNvCxnSpPr/>
          <p:nvPr/>
        </p:nvCxnSpPr>
        <p:spPr>
          <a:xfrm>
            <a:off x="3967163" y="3933825"/>
            <a:ext cx="720725" cy="0"/>
          </a:xfrm>
          <a:prstGeom prst="line">
            <a:avLst/>
          </a:prstGeom>
        </p:spPr>
        <p:style>
          <a:lnRef idx="2">
            <a:schemeClr val="accent3"/>
          </a:lnRef>
          <a:fillRef idx="0">
            <a:schemeClr val="accent3"/>
          </a:fillRef>
          <a:effectRef idx="1">
            <a:schemeClr val="accent3"/>
          </a:effectRef>
          <a:fontRef idx="minor">
            <a:schemeClr val="tx1"/>
          </a:fontRef>
        </p:style>
      </p:cxnSp>
      <p:sp>
        <p:nvSpPr>
          <p:cNvPr id="31753" name="矩形 11"/>
          <p:cNvSpPr/>
          <p:nvPr/>
        </p:nvSpPr>
        <p:spPr>
          <a:xfrm>
            <a:off x="307975" y="1573213"/>
            <a:ext cx="3540125" cy="400050"/>
          </a:xfrm>
          <a:prstGeom prst="rect">
            <a:avLst/>
          </a:prstGeom>
          <a:noFill/>
          <a:ln w="9525">
            <a:noFill/>
            <a:miter/>
          </a:ln>
        </p:spPr>
        <p:txBody>
          <a:bodyPr wrap="none">
            <a:sp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eaLnBrk="1" hangingPunct="1">
              <a:spcBef>
                <a:spcPct val="0"/>
              </a:spcBef>
              <a:buClr>
                <a:srgbClr val="000000"/>
              </a:buClr>
              <a:buNone/>
            </a:pPr>
            <a:r>
              <a:rPr lang="zh-CN" altLang="en-US" sz="2000" b="1" dirty="0">
                <a:solidFill>
                  <a:srgbClr val="FF0000"/>
                </a:solidFill>
                <a:latin typeface="Arial" panose="020B0604020202020204" pitchFamily="34" charset="0"/>
                <a:ea typeface="宋体" panose="02010600030101010101" pitchFamily="2" charset="-122"/>
              </a:rPr>
              <a:t>大学生职业生涯规划书的</a:t>
            </a:r>
            <a:r>
              <a:rPr lang="zh-CN" altLang="zh-CN" sz="2000" b="1" dirty="0">
                <a:solidFill>
                  <a:srgbClr val="FF0000"/>
                </a:solidFill>
                <a:latin typeface="Arial" panose="020B0604020202020204" pitchFamily="34" charset="0"/>
                <a:ea typeface="宋体" panose="02010600030101010101" pitchFamily="2" charset="-122"/>
              </a:rPr>
              <a:t>类型</a:t>
            </a:r>
            <a:endParaRPr lang="zh-CN" altLang="en-US" sz="2000" b="1" dirty="0">
              <a:latin typeface="Arial" panose="020B0604020202020204" pitchFamily="34" charset="0"/>
              <a:ea typeface="宋体" panose="02010600030101010101" pitchFamily="2" charset="-122"/>
            </a:endParaRPr>
          </a:p>
        </p:txBody>
      </p:sp>
      <p:sp>
        <p:nvSpPr>
          <p:cNvPr id="13" name="Text Box 3"/>
          <p:cNvSpPr txBox="1">
            <a:spLocks noChangeArrowheads="1"/>
          </p:cNvSpPr>
          <p:nvPr/>
        </p:nvSpPr>
        <p:spPr bwMode="auto">
          <a:xfrm>
            <a:off x="273049" y="3778249"/>
            <a:ext cx="53911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2"/>
                </a:solidFill>
                <a:effectLst/>
                <a:uLnTx/>
                <a:uFillTx/>
                <a:latin typeface="+mn-ea"/>
                <a:ea typeface="+mn-ea"/>
                <a:cs typeface="+mn-cs"/>
              </a:rPr>
              <a:t>5</a:t>
            </a:r>
            <a:r>
              <a:rPr kumimoji="0" lang="zh-CN" altLang="en-US" sz="2800" b="1" i="0" u="none" strike="noStrike" kern="1200" cap="none" spc="0" normalizeH="0" baseline="0" noProof="0" dirty="0" smtClean="0">
                <a:ln>
                  <a:noFill/>
                </a:ln>
                <a:solidFill>
                  <a:schemeClr val="tx2"/>
                </a:solidFill>
                <a:effectLst/>
                <a:uLnTx/>
                <a:uFillTx/>
                <a:latin typeface="+mn-ea"/>
                <a:ea typeface="+mn-ea"/>
                <a:cs typeface="+mn-cs"/>
              </a:rPr>
              <a:t>、复合型</a:t>
            </a:r>
            <a:endParaRPr kumimoji="0" lang="zh-CN" altLang="en-US" sz="2800" b="1" i="0" u="none" strike="noStrike" kern="1200" cap="none" spc="0" normalizeH="0" baseline="0" noProof="0" dirty="0" smtClean="0">
              <a:ln>
                <a:noFill/>
              </a:ln>
              <a:solidFill>
                <a:schemeClr val="tx2"/>
              </a:solidFill>
              <a:effectLst/>
              <a:uLnTx/>
              <a:uFillTx/>
              <a:latin typeface="+mn-ea"/>
              <a:ea typeface="+mn-ea"/>
              <a:cs typeface="+mn-cs"/>
            </a:endParaRPr>
          </a:p>
        </p:txBody>
      </p:sp>
      <p:sp>
        <p:nvSpPr>
          <p:cNvPr id="14" name="Text Box 4"/>
          <p:cNvSpPr txBox="1"/>
          <p:nvPr/>
        </p:nvSpPr>
        <p:spPr>
          <a:xfrm>
            <a:off x="194048" y="4601976"/>
            <a:ext cx="7712822" cy="646331"/>
          </a:xfrm>
          <a:prstGeom prst="rect">
            <a:avLst/>
          </a:prstGeom>
          <a:noFill/>
          <a:ln w="9525">
            <a:noFill/>
            <a:miter/>
          </a:ln>
        </p:spPr>
        <p:txBody>
          <a:bodyPr wrap="square">
            <a:sp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644525" algn="just" eaLnBrk="1" hangingPunct="1">
              <a:lnSpc>
                <a:spcPct val="150000"/>
              </a:lnSpc>
              <a:spcBef>
                <a:spcPct val="0"/>
              </a:spcBef>
              <a:buClr>
                <a:srgbClr val="000000"/>
              </a:buClr>
              <a:buNone/>
            </a:pPr>
            <a:r>
              <a:rPr lang="zh-CN" altLang="en-US" sz="2400" b="1" dirty="0">
                <a:latin typeface="Times New Roman" panose="02020603050405020304" pitchFamily="18" charset="0"/>
                <a:ea typeface="方正宋三简体" pitchFamily="2" charset="-122"/>
              </a:rPr>
              <a:t>将上述各种形式综合运用，以达到最好的效果。</a:t>
            </a:r>
            <a:endParaRPr lang="zh-CN" altLang="en-US" sz="2400" b="1" dirty="0">
              <a:latin typeface="Times New Roman" panose="02020603050405020304" pitchFamily="18" charset="0"/>
              <a:ea typeface="方正宋三简体"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out)">
                                      <p:cBhvr>
                                        <p:cTn id="17" dur="500"/>
                                        <p:tgtEl>
                                          <p:spTgt spid="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p:bldP spid="13" grpId="0" bldLvl="0" animBg="1"/>
      <p:bldP spid="14" grpId="0" bldLvl="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141312" y="258688"/>
            <a:ext cx="9002688" cy="6599312"/>
            <a:chOff x="914400" y="1905000"/>
            <a:chExt cx="7239000" cy="3962400"/>
          </a:xfrm>
        </p:grpSpPr>
        <p:sp>
          <p:nvSpPr>
            <p:cNvPr id="3" name="AutoShape 2"/>
            <p:cNvSpPr>
              <a:spLocks noChangeArrowheads="1"/>
            </p:cNvSpPr>
            <p:nvPr/>
          </p:nvSpPr>
          <p:spPr bwMode="auto">
            <a:xfrm>
              <a:off x="914400" y="1905000"/>
              <a:ext cx="7239000" cy="3962400"/>
            </a:xfrm>
            <a:prstGeom prst="roundRect">
              <a:avLst>
                <a:gd name="adj" fmla="val 10375"/>
              </a:avLst>
            </a:prstGeom>
            <a:noFill/>
            <a:ln w="19050" cap="rnd">
              <a:solidFill>
                <a:schemeClr val="bg2"/>
              </a:solidFill>
              <a:prstDash val="sysDot"/>
              <a:round/>
            </a:ln>
          </p:spPr>
          <p:txBody>
            <a:bodyPr wrap="none" anchor="ctr"/>
            <a:lstStyle/>
            <a:p>
              <a:endParaRPr lang="zh-CN" altLang="en-US"/>
            </a:p>
          </p:txBody>
        </p:sp>
        <p:sp>
          <p:nvSpPr>
            <p:cNvPr id="4" name="AutoShape 3"/>
            <p:cNvSpPr>
              <a:spLocks noChangeArrowheads="1"/>
            </p:cNvSpPr>
            <p:nvPr/>
          </p:nvSpPr>
          <p:spPr bwMode="gray">
            <a:xfrm>
              <a:off x="1828800" y="2590800"/>
              <a:ext cx="5791200" cy="381000"/>
            </a:xfrm>
            <a:prstGeom prst="roundRect">
              <a:avLst>
                <a:gd name="adj" fmla="val 7574"/>
              </a:avLst>
            </a:prstGeom>
            <a:gradFill rotWithShape="1">
              <a:gsLst>
                <a:gs pos="0">
                  <a:srgbClr val="97CCF3"/>
                </a:gs>
                <a:gs pos="100000">
                  <a:srgbClr val="D5EBFA"/>
                </a:gs>
              </a:gsLst>
              <a:lin ang="0" scaled="1"/>
            </a:gradFill>
            <a:ln w="28575" cap="rnd">
              <a:noFill/>
              <a:prstDash val="sysDot"/>
              <a:round/>
            </a:ln>
          </p:spPr>
          <p:txBody>
            <a:bodyPr wrap="none" anchor="ctr"/>
            <a:lstStyle/>
            <a:p>
              <a:pPr algn="ctr" eaLnBrk="0" hangingPunct="0"/>
              <a:r>
                <a:rPr lang="zh-CN" altLang="en-US" sz="2000" dirty="0" smtClean="0">
                  <a:solidFill>
                    <a:srgbClr val="000000"/>
                  </a:solidFill>
                  <a:latin typeface="微软雅黑" panose="020B0503020204020204" pitchFamily="34" charset="-122"/>
                  <a:ea typeface="微软雅黑" panose="020B0503020204020204" pitchFamily="34" charset="-122"/>
                </a:rPr>
                <a:t>资料详实，步骤齐全</a:t>
              </a:r>
              <a:endParaRPr lang="zh-CN" altLang="en-US" sz="2000" dirty="0" smtClean="0">
                <a:solidFill>
                  <a:srgbClr val="000000"/>
                </a:solidFill>
                <a:latin typeface="微软雅黑" panose="020B0503020204020204" pitchFamily="34" charset="-122"/>
                <a:ea typeface="微软雅黑" panose="020B0503020204020204" pitchFamily="34" charset="-122"/>
              </a:endParaRPr>
            </a:p>
          </p:txBody>
        </p:sp>
        <p:sp>
          <p:nvSpPr>
            <p:cNvPr id="5" name="AutoShape 4"/>
            <p:cNvSpPr>
              <a:spLocks noChangeArrowheads="1"/>
            </p:cNvSpPr>
            <p:nvPr/>
          </p:nvSpPr>
          <p:spPr bwMode="gray">
            <a:xfrm>
              <a:off x="1828800" y="3124200"/>
              <a:ext cx="5791200" cy="381000"/>
            </a:xfrm>
            <a:prstGeom prst="roundRect">
              <a:avLst>
                <a:gd name="adj" fmla="val 7574"/>
              </a:avLst>
            </a:prstGeom>
            <a:gradFill rotWithShape="1">
              <a:gsLst>
                <a:gs pos="0">
                  <a:schemeClr val="accent2"/>
                </a:gs>
                <a:gs pos="100000">
                  <a:schemeClr val="accent2">
                    <a:gamma/>
                    <a:tint val="40000"/>
                    <a:invGamma/>
                  </a:schemeClr>
                </a:gs>
              </a:gsLst>
              <a:lin ang="0" scaled="1"/>
            </a:gradFill>
            <a:ln w="28575" cap="rnd">
              <a:noFill/>
              <a:prstDash val="sysDot"/>
              <a:round/>
            </a:ln>
            <a:effectLst/>
          </p:spPr>
          <p:txBody>
            <a:bodyPr wrap="none" anchor="ctr"/>
            <a:lstStyle/>
            <a:p>
              <a:pPr algn="ctr" eaLnBrk="0" hangingPunct="0">
                <a:buFont typeface="Wingdings" panose="05000000000000000000" pitchFamily="2" charset="2"/>
                <a:buNone/>
                <a:defRPr/>
              </a:pPr>
              <a:r>
                <a:rPr lang="zh-CN" altLang="en-US" sz="2000" dirty="0" smtClean="0">
                  <a:solidFill>
                    <a:srgbClr val="000000"/>
                  </a:solidFill>
                  <a:latin typeface="微软雅黑" panose="020B0503020204020204" pitchFamily="34" charset="-122"/>
                  <a:ea typeface="微软雅黑" panose="020B0503020204020204" pitchFamily="34" charset="-122"/>
                </a:rPr>
                <a:t>论证有据，分析到位</a:t>
              </a:r>
              <a:endParaRPr lang="zh-CN" altLang="en-US" sz="2000" dirty="0" smtClean="0">
                <a:solidFill>
                  <a:srgbClr val="000000"/>
                </a:solidFill>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gray">
            <a:xfrm>
              <a:off x="1828800" y="3657600"/>
              <a:ext cx="5791200" cy="381000"/>
            </a:xfrm>
            <a:prstGeom prst="roundRect">
              <a:avLst>
                <a:gd name="adj" fmla="val 7574"/>
              </a:avLst>
            </a:prstGeom>
            <a:gradFill rotWithShape="1">
              <a:gsLst>
                <a:gs pos="0">
                  <a:srgbClr val="97CCF3"/>
                </a:gs>
                <a:gs pos="100000">
                  <a:srgbClr val="D5EBFA"/>
                </a:gs>
              </a:gsLst>
              <a:lin ang="0" scaled="1"/>
            </a:gradFill>
            <a:ln w="28575" cap="rnd">
              <a:noFill/>
              <a:prstDash val="sysDot"/>
              <a:round/>
            </a:ln>
          </p:spPr>
          <p:txBody>
            <a:bodyPr wrap="none" anchor="ctr"/>
            <a:lstStyle/>
            <a:p>
              <a:pPr algn="ctr" eaLnBrk="0" hangingPunct="0">
                <a:defRPr/>
              </a:pPr>
              <a:r>
                <a:rPr lang="zh-CN" altLang="en-US" sz="2000" dirty="0" smtClean="0">
                  <a:solidFill>
                    <a:srgbClr val="000000"/>
                  </a:solidFill>
                  <a:latin typeface="微软雅黑" panose="020B0503020204020204" pitchFamily="34" charset="-122"/>
                  <a:ea typeface="微软雅黑" panose="020B0503020204020204" pitchFamily="34" charset="-122"/>
                </a:rPr>
                <a:t>言简意赅、结构紧凑，重点突出、逻辑严密</a:t>
              </a:r>
              <a:endParaRPr lang="zh-CN" altLang="en-US" sz="2000" dirty="0" smtClean="0">
                <a:solidFill>
                  <a:srgbClr val="000000"/>
                </a:solidFill>
                <a:latin typeface="微软雅黑" panose="020B0503020204020204" pitchFamily="34" charset="-122"/>
                <a:ea typeface="微软雅黑" panose="020B0503020204020204" pitchFamily="34" charset="-122"/>
              </a:endParaRPr>
            </a:p>
          </p:txBody>
        </p:sp>
        <p:sp>
          <p:nvSpPr>
            <p:cNvPr id="7" name="AutoShape 6"/>
            <p:cNvSpPr>
              <a:spLocks noChangeArrowheads="1"/>
            </p:cNvSpPr>
            <p:nvPr/>
          </p:nvSpPr>
          <p:spPr bwMode="gray">
            <a:xfrm>
              <a:off x="1731276" y="4191000"/>
              <a:ext cx="5791200" cy="381000"/>
            </a:xfrm>
            <a:prstGeom prst="roundRect">
              <a:avLst>
                <a:gd name="adj" fmla="val 7574"/>
              </a:avLst>
            </a:prstGeom>
            <a:gradFill rotWithShape="1">
              <a:gsLst>
                <a:gs pos="0">
                  <a:schemeClr val="accent2"/>
                </a:gs>
                <a:gs pos="100000">
                  <a:schemeClr val="accent2">
                    <a:gamma/>
                    <a:tint val="40000"/>
                    <a:invGamma/>
                  </a:schemeClr>
                </a:gs>
              </a:gsLst>
              <a:lin ang="0" scaled="1"/>
            </a:gradFill>
            <a:ln w="28575" cap="rnd">
              <a:noFill/>
              <a:prstDash val="sysDot"/>
              <a:round/>
            </a:ln>
            <a:effectLst/>
          </p:spPr>
          <p:txBody>
            <a:bodyPr wrap="none" anchor="ctr"/>
            <a:lstStyle/>
            <a:p>
              <a:pPr algn="ctr" eaLnBrk="0" hangingPunct="0">
                <a:buFont typeface="Wingdings" panose="05000000000000000000" pitchFamily="2" charset="2"/>
                <a:buNone/>
                <a:defRPr/>
              </a:pPr>
              <a:r>
                <a:rPr lang="zh-CN" altLang="en-US" sz="2000" dirty="0" smtClean="0">
                  <a:solidFill>
                    <a:srgbClr val="000000"/>
                  </a:solidFill>
                  <a:latin typeface="微软雅黑" panose="020B0503020204020204" pitchFamily="34" charset="-122"/>
                  <a:ea typeface="微软雅黑" panose="020B0503020204020204" pitchFamily="34" charset="-122"/>
                </a:rPr>
                <a:t>目标明确，合理适中</a:t>
              </a:r>
              <a:endParaRPr lang="zh-CN" altLang="en-US" sz="2800" b="1" dirty="0" smtClean="0">
                <a:solidFill>
                  <a:srgbClr val="FF0000"/>
                </a:solidFill>
                <a:latin typeface="微软雅黑" panose="020B0503020204020204" pitchFamily="34" charset="-122"/>
                <a:ea typeface="微软雅黑" panose="020B0503020204020204" pitchFamily="34" charset="-122"/>
              </a:endParaRPr>
            </a:p>
          </p:txBody>
        </p:sp>
        <p:sp>
          <p:nvSpPr>
            <p:cNvPr id="8" name="AutoShape 7"/>
            <p:cNvSpPr>
              <a:spLocks noChangeArrowheads="1"/>
            </p:cNvSpPr>
            <p:nvPr/>
          </p:nvSpPr>
          <p:spPr bwMode="gray">
            <a:xfrm>
              <a:off x="1835696" y="4724400"/>
              <a:ext cx="5791200" cy="381000"/>
            </a:xfrm>
            <a:prstGeom prst="roundRect">
              <a:avLst>
                <a:gd name="adj" fmla="val 7574"/>
              </a:avLst>
            </a:prstGeom>
            <a:gradFill rotWithShape="1">
              <a:gsLst>
                <a:gs pos="0">
                  <a:srgbClr val="97CCF3"/>
                </a:gs>
                <a:gs pos="100000">
                  <a:srgbClr val="D5EBFA"/>
                </a:gs>
              </a:gsLst>
              <a:lin ang="0" scaled="1"/>
            </a:gradFill>
            <a:ln w="28575" cap="rnd">
              <a:noFill/>
              <a:prstDash val="sysDot"/>
              <a:round/>
            </a:ln>
          </p:spPr>
          <p:txBody>
            <a:bodyPr wrap="none" anchor="ctr"/>
            <a:lstStyle/>
            <a:p>
              <a:pPr algn="ctr" eaLnBrk="0" hangingPunct="0"/>
              <a:r>
                <a:rPr lang="zh-CN" altLang="en-US" sz="2000" dirty="0" smtClean="0">
                  <a:solidFill>
                    <a:srgbClr val="000000"/>
                  </a:solidFill>
                  <a:latin typeface="微软雅黑" panose="020B0503020204020204" pitchFamily="34" charset="-122"/>
                  <a:ea typeface="微软雅黑" panose="020B0503020204020204" pitchFamily="34" charset="-122"/>
                </a:rPr>
                <a:t>分解合理，组合科学，措施具体</a:t>
              </a:r>
              <a:endParaRPr lang="zh-CN" altLang="en-US" sz="2000" dirty="0" smtClean="0">
                <a:solidFill>
                  <a:srgbClr val="000000"/>
                </a:solidFill>
                <a:latin typeface="微软雅黑" panose="020B0503020204020204" pitchFamily="34" charset="-122"/>
                <a:ea typeface="微软雅黑" panose="020B0503020204020204" pitchFamily="34" charset="-122"/>
              </a:endParaRPr>
            </a:p>
          </p:txBody>
        </p:sp>
        <p:sp>
          <p:nvSpPr>
            <p:cNvPr id="9" name="AutoShape 6"/>
            <p:cNvSpPr>
              <a:spLocks noChangeArrowheads="1"/>
            </p:cNvSpPr>
            <p:nvPr/>
          </p:nvSpPr>
          <p:spPr bwMode="gray">
            <a:xfrm>
              <a:off x="1835696" y="5267958"/>
              <a:ext cx="5791200" cy="381000"/>
            </a:xfrm>
            <a:prstGeom prst="roundRect">
              <a:avLst>
                <a:gd name="adj" fmla="val 7574"/>
              </a:avLst>
            </a:prstGeom>
            <a:gradFill rotWithShape="1">
              <a:gsLst>
                <a:gs pos="0">
                  <a:schemeClr val="accent2"/>
                </a:gs>
                <a:gs pos="100000">
                  <a:schemeClr val="accent2">
                    <a:gamma/>
                    <a:tint val="40000"/>
                    <a:invGamma/>
                  </a:schemeClr>
                </a:gs>
              </a:gsLst>
              <a:lin ang="0" scaled="1"/>
            </a:gradFill>
            <a:ln w="28575" cap="rnd">
              <a:noFill/>
              <a:prstDash val="sysDot"/>
              <a:round/>
            </a:ln>
            <a:effectLst/>
          </p:spPr>
          <p:txBody>
            <a:bodyPr wrap="none" anchor="ctr"/>
            <a:lstStyle/>
            <a:p>
              <a:pPr algn="ctr" eaLnBrk="0" hangingPunct="0">
                <a:buFont typeface="Wingdings" panose="05000000000000000000" pitchFamily="2" charset="2"/>
                <a:buNone/>
                <a:defRPr/>
              </a:pPr>
              <a:r>
                <a:rPr lang="zh-CN" altLang="en-US" sz="2000" dirty="0" smtClean="0">
                  <a:solidFill>
                    <a:srgbClr val="000000"/>
                  </a:solidFill>
                  <a:latin typeface="微软雅黑" panose="020B0503020204020204" pitchFamily="34" charset="-122"/>
                  <a:ea typeface="微软雅黑" panose="020B0503020204020204" pitchFamily="34" charset="-122"/>
                </a:rPr>
                <a:t>格式清晰，图文并茂，需要</a:t>
              </a:r>
              <a:r>
                <a:rPr lang="zh-CN" altLang="en-US" sz="2800" b="1" dirty="0" smtClean="0">
                  <a:solidFill>
                    <a:srgbClr val="FF0000"/>
                  </a:solidFill>
                  <a:latin typeface="微软雅黑" panose="020B0503020204020204" pitchFamily="34" charset="-122"/>
                  <a:ea typeface="微软雅黑" panose="020B0503020204020204" pitchFamily="34" charset="-122"/>
                </a:rPr>
                <a:t>原创</a:t>
              </a:r>
              <a:endParaRPr lang="zh-CN" altLang="en-US" sz="2800" b="1" dirty="0" smtClean="0">
                <a:solidFill>
                  <a:srgbClr val="FF0000"/>
                </a:solidFill>
                <a:latin typeface="微软雅黑" panose="020B0503020204020204" pitchFamily="34" charset="-122"/>
                <a:ea typeface="微软雅黑" panose="020B0503020204020204" pitchFamily="34" charset="-122"/>
              </a:endParaRPr>
            </a:p>
          </p:txBody>
        </p:sp>
      </p:grpSp>
      <p:sp>
        <p:nvSpPr>
          <p:cNvPr id="11" name="Rectangle 2"/>
          <p:cNvSpPr txBox="1">
            <a:spLocks noChangeArrowheads="1"/>
          </p:cNvSpPr>
          <p:nvPr/>
        </p:nvSpPr>
        <p:spPr>
          <a:xfrm>
            <a:off x="685800" y="713651"/>
            <a:ext cx="7772400" cy="687288"/>
          </a:xfrm>
          <a:prstGeom prst="rect">
            <a:avLst/>
          </a:prstGeom>
          <a:effectLst>
            <a:outerShdw dist="35921" dir="2700000" algn="ctr" rotWithShape="0">
              <a:schemeClr val="bg2"/>
            </a:outerShdw>
          </a:effectLst>
        </p:spPr>
        <p:txBody>
          <a:bodyPr/>
          <a:lstStyle/>
          <a:p>
            <a:pPr marL="0" marR="0" lvl="0" indent="0" algn="l" defTabSz="914400" rtl="0" eaLnBrk="0" fontAlgn="base" latinLnBrk="0" hangingPunct="0">
              <a:spcBef>
                <a:spcPct val="0"/>
              </a:spcBef>
              <a:spcAft>
                <a:spcPct val="0"/>
              </a:spcAft>
              <a:buClrTx/>
              <a:buSzTx/>
              <a:buFontTx/>
              <a:buNone/>
              <a:defRPr/>
            </a:pPr>
            <a:r>
              <a:rPr kumimoji="0" lang="zh-CN" altLang="en-US" sz="4000" b="0" i="0" u="none" strike="noStrike" kern="0" cap="none" spc="0" normalizeH="0" baseline="0" noProof="0" dirty="0" smtClean="0">
                <a:ln>
                  <a:noFill/>
                </a:ln>
                <a:solidFill>
                  <a:schemeClr val="tx1"/>
                </a:solidFill>
                <a:effectLst/>
                <a:uLnTx/>
                <a:uFillTx/>
                <a:latin typeface="+mj-lt"/>
                <a:ea typeface="华文新魏" panose="02010800040101010101" pitchFamily="2" charset="-122"/>
                <a:cs typeface="+mj-cs"/>
              </a:rPr>
              <a:t>撰写的要求</a:t>
            </a:r>
            <a:endParaRPr kumimoji="0" lang="zh-CN" altLang="en-US" sz="4000" b="0" i="0" u="none" strike="noStrike" kern="0" cap="none" spc="0" normalizeH="0" baseline="0" noProof="0" dirty="0">
              <a:ln>
                <a:noFill/>
              </a:ln>
              <a:solidFill>
                <a:schemeClr val="tx1"/>
              </a:solidFill>
              <a:effectLst/>
              <a:uLnTx/>
              <a:uFillTx/>
              <a:latin typeface="+mj-lt"/>
              <a:ea typeface="华文新魏" panose="02010800040101010101" pitchFamily="2" charset="-122"/>
              <a:cs typeface="+mj-cs"/>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任意多边形 38"/>
          <p:cNvSpPr/>
          <p:nvPr/>
        </p:nvSpPr>
        <p:spPr>
          <a:xfrm>
            <a:off x="0" y="4240538"/>
            <a:ext cx="9144000" cy="2617462"/>
          </a:xfrm>
          <a:custGeom>
            <a:avLst/>
            <a:gdLst>
              <a:gd name="connsiteX0" fmla="*/ 0 w 9144000"/>
              <a:gd name="connsiteY0" fmla="*/ 0 h 2617462"/>
              <a:gd name="connsiteX1" fmla="*/ 4571999 w 9144000"/>
              <a:gd name="connsiteY1" fmla="*/ 890262 h 2617462"/>
              <a:gd name="connsiteX2" fmla="*/ 4572001 w 9144000"/>
              <a:gd name="connsiteY2" fmla="*/ 890262 h 2617462"/>
              <a:gd name="connsiteX3" fmla="*/ 9144000 w 9144000"/>
              <a:gd name="connsiteY3" fmla="*/ 0 h 2617462"/>
              <a:gd name="connsiteX4" fmla="*/ 9144000 w 9144000"/>
              <a:gd name="connsiteY4" fmla="*/ 890262 h 2617462"/>
              <a:gd name="connsiteX5" fmla="*/ 9144000 w 9144000"/>
              <a:gd name="connsiteY5" fmla="*/ 2617462 h 2617462"/>
              <a:gd name="connsiteX6" fmla="*/ 0 w 9144000"/>
              <a:gd name="connsiteY6" fmla="*/ 2617462 h 2617462"/>
              <a:gd name="connsiteX7" fmla="*/ 0 w 9144000"/>
              <a:gd name="connsiteY7" fmla="*/ 890262 h 26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2617462">
                <a:moveTo>
                  <a:pt x="0" y="0"/>
                </a:moveTo>
                <a:lnTo>
                  <a:pt x="4571999" y="890262"/>
                </a:lnTo>
                <a:lnTo>
                  <a:pt x="4572001" y="890262"/>
                </a:lnTo>
                <a:lnTo>
                  <a:pt x="9144000" y="0"/>
                </a:lnTo>
                <a:lnTo>
                  <a:pt x="9144000" y="890262"/>
                </a:lnTo>
                <a:lnTo>
                  <a:pt x="9144000" y="2617462"/>
                </a:lnTo>
                <a:lnTo>
                  <a:pt x="0" y="2617462"/>
                </a:lnTo>
                <a:lnTo>
                  <a:pt x="0" y="890262"/>
                </a:lnTo>
                <a:close/>
              </a:path>
            </a:pathLst>
          </a:custGeom>
          <a:gradFill flip="none" rotWithShape="1">
            <a:gsLst>
              <a:gs pos="0">
                <a:srgbClr val="3980B1">
                  <a:shade val="30000"/>
                  <a:satMod val="115000"/>
                </a:srgbClr>
              </a:gs>
              <a:gs pos="50000">
                <a:srgbClr val="3980B1">
                  <a:shade val="67500"/>
                  <a:satMod val="115000"/>
                </a:srgbClr>
              </a:gs>
              <a:gs pos="100000">
                <a:srgbClr val="3980B1">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9" name="组合 8"/>
          <p:cNvGrpSpPr/>
          <p:nvPr/>
        </p:nvGrpSpPr>
        <p:grpSpPr>
          <a:xfrm>
            <a:off x="2427824" y="1941519"/>
            <a:ext cx="4288353" cy="1628427"/>
            <a:chOff x="2427824" y="1738446"/>
            <a:chExt cx="4288353" cy="1628427"/>
          </a:xfrm>
        </p:grpSpPr>
        <p:sp>
          <p:nvSpPr>
            <p:cNvPr id="35" name="文本框 34"/>
            <p:cNvSpPr txBox="1"/>
            <p:nvPr/>
          </p:nvSpPr>
          <p:spPr>
            <a:xfrm>
              <a:off x="2427824" y="2997541"/>
              <a:ext cx="4288353" cy="369332"/>
            </a:xfrm>
            <a:prstGeom prst="rect">
              <a:avLst/>
            </a:prstGeom>
            <a:noFill/>
          </p:spPr>
          <p:txBody>
            <a:bodyPr wrap="square" rtlCol="0">
              <a:spAutoFit/>
            </a:bodyPr>
            <a:lstStyle/>
            <a:p>
              <a:pPr algn="dist"/>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THANKS FOR YOUR TIME</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p:txBody>
        </p:sp>
        <p:sp>
          <p:nvSpPr>
            <p:cNvPr id="8" name="文本框 7"/>
            <p:cNvSpPr txBox="1"/>
            <p:nvPr/>
          </p:nvSpPr>
          <p:spPr>
            <a:xfrm>
              <a:off x="2427824" y="1738446"/>
              <a:ext cx="4288353" cy="1323439"/>
            </a:xfrm>
            <a:prstGeom prst="rect">
              <a:avLst/>
            </a:prstGeom>
            <a:noFill/>
          </p:spPr>
          <p:txBody>
            <a:bodyPr wrap="none" rtlCol="0">
              <a:spAutoFit/>
            </a:bodyPr>
            <a:lstStyle/>
            <a:p>
              <a:pPr algn="ctr"/>
              <a:r>
                <a:rPr lang="zh-CN" altLang="en-US" sz="8000" b="1" dirty="0" smtClean="0">
                  <a:solidFill>
                    <a:schemeClr val="tx1">
                      <a:lumMod val="75000"/>
                      <a:lumOff val="25000"/>
                    </a:schemeClr>
                  </a:solidFill>
                  <a:latin typeface="微软雅黑" panose="020B0503020204020204" pitchFamily="34" charset="-122"/>
                  <a:ea typeface="微软雅黑" panose="020B0503020204020204" pitchFamily="34" charset="-122"/>
                </a:rPr>
                <a:t>谢谢观看</a:t>
              </a:r>
              <a:endParaRPr lang="zh-CN" altLang="en-US" sz="8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4572000" y="5472157"/>
            <a:ext cx="4572000" cy="384810"/>
          </a:xfrm>
          <a:prstGeom prst="rect">
            <a:avLst/>
          </a:prstGeom>
        </p:spPr>
        <p:txBody>
          <a:bodyPr>
            <a:spAutoFit/>
          </a:bodyPr>
          <a:lstStyle/>
          <a:p>
            <a:pPr>
              <a:spcAft>
                <a:spcPts val="600"/>
              </a:spcAft>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227559" y="234951"/>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lstStyle>
          <a:p>
            <a:pPr marL="0" marR="0" lvl="0" indent="0" algn="l" defTabSz="914400" rtl="0" eaLnBrk="1" latinLnBrk="0" hangingPunct="1">
              <a:spcBef>
                <a:spcPct val="0"/>
              </a:spcBef>
              <a:spcAft>
                <a:spcPts val="0"/>
              </a:spcAft>
              <a:buClrTx/>
              <a:buSzTx/>
              <a:buFontTx/>
              <a:buNone/>
              <a:defRPr/>
            </a:pPr>
            <a:r>
              <a:rPr kumimoji="0" lang="zh-CN" altLang="en-US" sz="4100" b="1" i="0" u="none" strike="noStrike" kern="1200" cap="none" spc="0" normalizeH="0" baseline="0" noProof="0" dirty="0" smtClean="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大学生职业生涯规划书</a:t>
            </a:r>
            <a:endPar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endParaRPr>
          </a:p>
        </p:txBody>
      </p:sp>
      <p:sp>
        <p:nvSpPr>
          <p:cNvPr id="8" name="Rectangle 3"/>
          <p:cNvSpPr txBox="1"/>
          <p:nvPr/>
        </p:nvSpPr>
        <p:spPr>
          <a:xfrm>
            <a:off x="365125" y="1701800"/>
            <a:ext cx="8134350" cy="1293813"/>
          </a:xfrm>
          <a:prstGeom prst="rect">
            <a:avLst/>
          </a:prstGeom>
          <a:noFill/>
          <a:ln w="9525">
            <a:noFill/>
            <a:miter/>
          </a:ln>
        </p:spPr>
        <p:txBody>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365125" lvl="0" indent="-255270"/>
            <a:r>
              <a:rPr lang="zh-CN" altLang="en-US" b="1" dirty="0">
                <a:solidFill>
                  <a:srgbClr val="FF0000"/>
                </a:solidFill>
              </a:rPr>
              <a:t>三大部分：</a:t>
            </a:r>
            <a:r>
              <a:rPr lang="zh-CN" altLang="zh-CN" b="1" dirty="0">
                <a:solidFill>
                  <a:srgbClr val="FF0000"/>
                </a:solidFill>
              </a:rPr>
              <a:t>封面</a:t>
            </a:r>
            <a:r>
              <a:rPr lang="zh-CN" altLang="zh-CN" b="1" dirty="0" smtClean="0">
                <a:solidFill>
                  <a:srgbClr val="FF0000"/>
                </a:solidFill>
              </a:rPr>
              <a:t>、正文</a:t>
            </a:r>
            <a:r>
              <a:rPr lang="zh-CN" altLang="zh-CN" b="1" dirty="0">
                <a:solidFill>
                  <a:srgbClr val="FF0000"/>
                </a:solidFill>
              </a:rPr>
              <a:t>、结束语</a:t>
            </a:r>
            <a:endParaRPr lang="zh-CN" altLang="zh-CN" b="1" dirty="0">
              <a:solidFill>
                <a:srgbClr val="FF0000"/>
              </a:solidFill>
            </a:endParaRPr>
          </a:p>
        </p:txBody>
      </p:sp>
      <p:sp>
        <p:nvSpPr>
          <p:cNvPr id="10" name="Text Box 4"/>
          <p:cNvSpPr txBox="1">
            <a:spLocks noChangeArrowheads="1"/>
          </p:cNvSpPr>
          <p:nvPr/>
        </p:nvSpPr>
        <p:spPr bwMode="auto">
          <a:xfrm>
            <a:off x="511175" y="2611438"/>
            <a:ext cx="5391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0"/>
              </a:spcBef>
              <a:spcAft>
                <a:spcPct val="0"/>
              </a:spcAft>
              <a:buClrTx/>
              <a:buSzTx/>
              <a:buFontTx/>
              <a:buNone/>
              <a:defRPr/>
            </a:pPr>
            <a:r>
              <a:rPr kumimoji="0" lang="zh-CN" altLang="en-US" sz="3200" b="1" i="0" u="none" strike="noStrike" kern="1200" cap="none" spc="0" normalizeH="0" baseline="0" noProof="0" dirty="0" smtClean="0">
                <a:ln>
                  <a:noFill/>
                </a:ln>
                <a:solidFill>
                  <a:schemeClr val="accent1">
                    <a:lumMod val="75000"/>
                  </a:schemeClr>
                </a:solidFill>
                <a:effectLst/>
                <a:uLnTx/>
                <a:uFillTx/>
                <a:latin typeface="+mn-ea"/>
                <a:ea typeface="+mn-ea"/>
                <a:cs typeface="+mn-cs"/>
              </a:rPr>
              <a:t>（一）封面</a:t>
            </a:r>
            <a:endParaRPr kumimoji="0" lang="zh-CN" altLang="en-US" sz="3200" b="1" i="0" u="none" strike="noStrike" kern="1200" cap="none" spc="0" normalizeH="0" baseline="0" noProof="0" dirty="0" smtClean="0">
              <a:ln>
                <a:noFill/>
              </a:ln>
              <a:solidFill>
                <a:schemeClr val="accent1">
                  <a:lumMod val="75000"/>
                </a:schemeClr>
              </a:solidFill>
              <a:effectLst/>
              <a:uLnTx/>
              <a:uFillTx/>
              <a:latin typeface="+mn-ea"/>
              <a:ea typeface="+mn-ea"/>
              <a:cs typeface="+mn-cs"/>
            </a:endParaRPr>
          </a:p>
        </p:txBody>
      </p:sp>
      <p:sp>
        <p:nvSpPr>
          <p:cNvPr id="11" name="Text Box 5"/>
          <p:cNvSpPr txBox="1"/>
          <p:nvPr/>
        </p:nvSpPr>
        <p:spPr>
          <a:xfrm>
            <a:off x="555625" y="3357563"/>
            <a:ext cx="7754938" cy="1200329"/>
          </a:xfrm>
          <a:prstGeom prst="rect">
            <a:avLst/>
          </a:prstGeom>
          <a:noFill/>
          <a:ln w="9525">
            <a:noFill/>
            <a:miter/>
          </a:ln>
        </p:spPr>
        <p:txBody>
          <a:bodyPr>
            <a:sp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eaLnBrk="1" hangingPunct="1">
              <a:lnSpc>
                <a:spcPct val="150000"/>
              </a:lnSpc>
              <a:spcBef>
                <a:spcPct val="0"/>
              </a:spcBef>
              <a:buClr>
                <a:srgbClr val="000000"/>
              </a:buClr>
              <a:buNone/>
            </a:pPr>
            <a:r>
              <a:rPr lang="zh-CN" altLang="en-US" sz="2400" b="1" dirty="0" smtClean="0">
                <a:solidFill>
                  <a:srgbClr val="FF0000"/>
                </a:solidFill>
                <a:latin typeface="Arial" panose="020B0604020202020204" pitchFamily="34" charset="0"/>
                <a:ea typeface="宋体" panose="02010600030101010101" pitchFamily="2" charset="-122"/>
              </a:rPr>
              <a:t>        简朴</a:t>
            </a:r>
            <a:r>
              <a:rPr lang="zh-CN" altLang="en-US" sz="2400" b="1" dirty="0">
                <a:solidFill>
                  <a:srgbClr val="FF0000"/>
                </a:solidFill>
                <a:latin typeface="Arial" panose="020B0604020202020204" pitchFamily="34" charset="0"/>
                <a:ea typeface="宋体" panose="02010600030101010101" pitchFamily="2" charset="-122"/>
              </a:rPr>
              <a:t>、大方</a:t>
            </a:r>
            <a:r>
              <a:rPr lang="zh-CN" altLang="en-US" sz="2400" b="1" dirty="0">
                <a:latin typeface="Arial" panose="020B0604020202020204" pitchFamily="34" charset="0"/>
                <a:ea typeface="宋体" panose="02010600030101010101" pitchFamily="2" charset="-122"/>
              </a:rPr>
              <a:t>为</a:t>
            </a:r>
            <a:r>
              <a:rPr lang="zh-CN" altLang="en-US" sz="2400" b="1" dirty="0" smtClean="0">
                <a:latin typeface="Arial" panose="020B0604020202020204" pitchFamily="34" charset="0"/>
                <a:ea typeface="宋体" panose="02010600030101010101" pitchFamily="2" charset="-122"/>
              </a:rPr>
              <a:t>原则</a:t>
            </a:r>
            <a:endParaRPr lang="en-US" altLang="zh-CN" sz="2400" b="1" dirty="0">
              <a:latin typeface="Arial" panose="020B0604020202020204" pitchFamily="34" charset="0"/>
              <a:ea typeface="宋体" panose="02010600030101010101" pitchFamily="2" charset="-122"/>
            </a:endParaRPr>
          </a:p>
          <a:p>
            <a:pPr marL="0" lvl="0" indent="0" eaLnBrk="1" hangingPunct="1">
              <a:lnSpc>
                <a:spcPct val="150000"/>
              </a:lnSpc>
              <a:spcBef>
                <a:spcPct val="0"/>
              </a:spcBef>
              <a:buClr>
                <a:srgbClr val="000000"/>
              </a:buClr>
              <a:buNone/>
            </a:pPr>
            <a:r>
              <a:rPr lang="zh-CN" altLang="en-US" sz="2400" b="1" dirty="0" smtClean="0">
                <a:latin typeface="Arial" panose="020B0604020202020204" pitchFamily="34" charset="0"/>
                <a:ea typeface="宋体" panose="02010600030101010101" pitchFamily="2" charset="-122"/>
              </a:rPr>
              <a:t>        学院、班级、姓名、班级排序号、学号</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out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ldLvl="0" animBg="1"/>
      <p:bldP spid="11"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235025" y="0"/>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lstStyle>
          <a:p>
            <a:pPr marL="0" marR="0" lvl="0" indent="0" algn="l" defTabSz="914400" rtl="0" eaLnBrk="1" latinLnBrk="0" hangingPunct="1">
              <a:spcBef>
                <a:spcPct val="0"/>
              </a:spcBef>
              <a:spcAft>
                <a:spcPts val="0"/>
              </a:spcAft>
              <a:buClrTx/>
              <a:buSzTx/>
              <a:buFontTx/>
              <a:buNone/>
              <a:defRPr/>
            </a:pPr>
            <a:r>
              <a:rPr kumimoji="0" lang="zh-CN" altLang="en-US" sz="4100" b="1" i="0" u="none" strike="noStrike" kern="1200" cap="none" spc="0" normalizeH="0" baseline="0" noProof="0" dirty="0" smtClean="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大学生</a:t>
            </a:r>
            <a:r>
              <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职业生涯规划书</a:t>
            </a:r>
            <a:endPar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endParaRPr>
          </a:p>
        </p:txBody>
      </p:sp>
      <p:sp>
        <p:nvSpPr>
          <p:cNvPr id="7" name="Text Box 3"/>
          <p:cNvSpPr txBox="1">
            <a:spLocks noChangeArrowheads="1"/>
          </p:cNvSpPr>
          <p:nvPr/>
        </p:nvSpPr>
        <p:spPr bwMode="auto">
          <a:xfrm>
            <a:off x="539750" y="1268413"/>
            <a:ext cx="539115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spcBef>
                <a:spcPct val="0"/>
              </a:spcBef>
              <a:spcAft>
                <a:spcPct val="0"/>
              </a:spcAft>
              <a:buClrTx/>
              <a:buSzTx/>
              <a:buFontTx/>
              <a:buNone/>
              <a:defRPr/>
            </a:pPr>
            <a:r>
              <a:rPr kumimoji="0" lang="zh-CN" altLang="en-US" sz="3200" b="1" i="0" u="none" strike="noStrike" kern="1200" cap="none" spc="0" normalizeH="0" baseline="0" noProof="0" dirty="0" smtClean="0">
                <a:ln>
                  <a:noFill/>
                </a:ln>
                <a:solidFill>
                  <a:schemeClr val="accent1">
                    <a:lumMod val="75000"/>
                  </a:schemeClr>
                </a:solidFill>
                <a:effectLst/>
                <a:uLnTx/>
                <a:uFillTx/>
                <a:latin typeface="+mn-ea"/>
                <a:ea typeface="+mn-ea"/>
                <a:cs typeface="+mn-cs"/>
              </a:rPr>
              <a:t>（二）正文</a:t>
            </a:r>
            <a:endParaRPr kumimoji="0" lang="zh-CN" altLang="en-US" sz="3200" b="1" i="0" u="none" strike="noStrike" kern="1200" cap="none" spc="0" normalizeH="0" baseline="0" noProof="0" dirty="0" smtClean="0">
              <a:ln>
                <a:noFill/>
              </a:ln>
              <a:solidFill>
                <a:schemeClr val="accent1">
                  <a:lumMod val="75000"/>
                </a:schemeClr>
              </a:solidFill>
              <a:effectLst/>
              <a:uLnTx/>
              <a:uFillTx/>
              <a:latin typeface="+mn-ea"/>
              <a:ea typeface="+mn-ea"/>
              <a:cs typeface="+mn-cs"/>
            </a:endParaRPr>
          </a:p>
        </p:txBody>
      </p:sp>
      <p:sp>
        <p:nvSpPr>
          <p:cNvPr id="8" name="Text Box 4"/>
          <p:cNvSpPr txBox="1">
            <a:spLocks noChangeArrowheads="1"/>
          </p:cNvSpPr>
          <p:nvPr/>
        </p:nvSpPr>
        <p:spPr bwMode="auto">
          <a:xfrm>
            <a:off x="517525" y="2133600"/>
            <a:ext cx="7726363"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主要由以下几个部分构成：引言、自我认知、职业认知、职业决策、计划与路径、思路逻辑、后记。</a:t>
            </a:r>
            <a:endPar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600" b="1" i="0" u="none" strike="noStrike" kern="1200" cap="none" spc="0" normalizeH="0" baseline="0" noProof="0" dirty="0" smtClean="0">
                <a:ln>
                  <a:noFill/>
                </a:ln>
                <a:solidFill>
                  <a:schemeClr val="accent2">
                    <a:lumMod val="60000"/>
                    <a:lumOff val="40000"/>
                  </a:schemeClr>
                </a:solidFill>
                <a:effectLst/>
                <a:uLnTx/>
                <a:uFillTx/>
                <a:latin typeface="+mn-ea"/>
                <a:ea typeface="+mn-ea"/>
                <a:cs typeface="+mn-cs"/>
              </a:rPr>
              <a:t>（</a:t>
            </a:r>
            <a:r>
              <a:rPr kumimoji="0" lang="en-US" altLang="zh-CN" sz="3600" b="1" i="0" u="none" strike="noStrike" kern="1200" cap="none" spc="0" normalizeH="0" baseline="0" noProof="0" dirty="0" smtClean="0">
                <a:ln>
                  <a:noFill/>
                </a:ln>
                <a:solidFill>
                  <a:schemeClr val="accent2">
                    <a:lumMod val="60000"/>
                    <a:lumOff val="40000"/>
                  </a:schemeClr>
                </a:solidFill>
                <a:effectLst/>
                <a:uLnTx/>
                <a:uFillTx/>
                <a:latin typeface="+mn-ea"/>
                <a:ea typeface="+mn-ea"/>
                <a:cs typeface="+mn-cs"/>
              </a:rPr>
              <a:t>1</a:t>
            </a:r>
            <a:r>
              <a:rPr kumimoji="0" lang="zh-CN" altLang="en-US" sz="3600" b="1" i="0" u="none" strike="noStrike" kern="1200" cap="none" spc="0" normalizeH="0" baseline="0" noProof="0" dirty="0" smtClean="0">
                <a:ln>
                  <a:noFill/>
                </a:ln>
                <a:solidFill>
                  <a:schemeClr val="accent2">
                    <a:lumMod val="60000"/>
                    <a:lumOff val="40000"/>
                  </a:schemeClr>
                </a:solidFill>
                <a:effectLst/>
                <a:uLnTx/>
                <a:uFillTx/>
                <a:latin typeface="+mn-ea"/>
                <a:ea typeface="+mn-ea"/>
                <a:cs typeface="+mn-cs"/>
              </a:rPr>
              <a:t>）引言</a:t>
            </a:r>
            <a:endParaRPr kumimoji="0" lang="en-US" altLang="zh-CN" sz="3600" b="1" i="0" u="none" strike="noStrike" kern="1200" cap="none" spc="0" normalizeH="0" baseline="0" noProof="0" dirty="0" smtClean="0">
              <a:ln>
                <a:noFill/>
              </a:ln>
              <a:solidFill>
                <a:schemeClr val="accent2">
                  <a:lumMod val="60000"/>
                  <a:lumOff val="40000"/>
                </a:schemeClr>
              </a:solidFill>
              <a:effectLst/>
              <a:uLnTx/>
              <a:uFillTx/>
              <a:latin typeface="+mn-ea"/>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bg2">
                    <a:lumMod val="25000"/>
                  </a:schemeClr>
                </a:solidFill>
                <a:effectLst/>
                <a:uLnTx/>
                <a:uFillTx/>
                <a:latin typeface="+mn-ea"/>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也称前言，主要</a:t>
            </a:r>
            <a:r>
              <a:rPr kumimoji="0" lang="zh-CN" altLang="en-US" sz="24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写规划的目的</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以及自己对规划</a:t>
            </a:r>
            <a:r>
              <a:rPr kumimoji="0" lang="zh-CN" altLang="en-US" sz="24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意义</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的认识。</a:t>
            </a:r>
            <a:endPar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downRigh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084888" y="1700213"/>
            <a:ext cx="2879725" cy="48974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2">
                  <a:lumMod val="90000"/>
                </a:schemeClr>
              </a:solidFill>
              <a:effectLst/>
              <a:uLnTx/>
              <a:uFillTx/>
              <a:latin typeface="+mn-lt"/>
              <a:ea typeface="+mn-ea"/>
              <a:cs typeface="+mn-cs"/>
            </a:endParaRPr>
          </a:p>
        </p:txBody>
      </p:sp>
      <p:sp>
        <p:nvSpPr>
          <p:cNvPr id="13" name="Rectangle 2"/>
          <p:cNvSpPr txBox="1">
            <a:spLocks noChangeArrowheads="1"/>
          </p:cNvSpPr>
          <p:nvPr/>
        </p:nvSpPr>
        <p:spPr>
          <a:xfrm>
            <a:off x="235025" y="0"/>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lstStyle>
          <a:p>
            <a:pPr marL="0" marR="0" lvl="0" indent="0" algn="l" defTabSz="914400" rtl="0" eaLnBrk="1" latinLnBrk="0" hangingPunct="1">
              <a:spcBef>
                <a:spcPct val="0"/>
              </a:spcBef>
              <a:spcAft>
                <a:spcPts val="0"/>
              </a:spcAft>
              <a:buClrTx/>
              <a:buSzTx/>
              <a:buFontTx/>
              <a:buNone/>
              <a:defRPr/>
            </a:pPr>
            <a:r>
              <a:rPr kumimoji="0" lang="zh-CN" altLang="en-US" sz="4100" b="1" i="0" u="none" strike="noStrike" kern="1200" cap="none" spc="0" normalizeH="0" baseline="0" noProof="0" dirty="0" smtClean="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大学生</a:t>
            </a:r>
            <a:r>
              <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职业生涯规划书</a:t>
            </a:r>
            <a:endPar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endParaRPr>
          </a:p>
        </p:txBody>
      </p:sp>
      <p:sp>
        <p:nvSpPr>
          <p:cNvPr id="7" name="Text Box 3"/>
          <p:cNvSpPr txBox="1">
            <a:spLocks noChangeArrowheads="1"/>
          </p:cNvSpPr>
          <p:nvPr/>
        </p:nvSpPr>
        <p:spPr bwMode="auto">
          <a:xfrm>
            <a:off x="26988" y="1019175"/>
            <a:ext cx="539115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defRPr/>
            </a:pPr>
            <a:r>
              <a:rPr kumimoji="0" lang="zh-CN" altLang="en-US" sz="3600" b="1" i="0" u="none" strike="noStrike" kern="1200" cap="none" spc="0" normalizeH="0" baseline="0" noProof="0" dirty="0" smtClean="0">
                <a:ln>
                  <a:noFill/>
                </a:ln>
                <a:solidFill>
                  <a:schemeClr val="accent1">
                    <a:lumMod val="75000"/>
                  </a:schemeClr>
                </a:solidFill>
                <a:effectLst/>
                <a:uLnTx/>
                <a:uFillTx/>
                <a:latin typeface="+mn-ea"/>
                <a:ea typeface="+mn-ea"/>
                <a:cs typeface="+mn-cs"/>
              </a:rPr>
              <a:t>（二）正文</a:t>
            </a:r>
            <a:endParaRPr kumimoji="0" lang="zh-CN" altLang="en-US" sz="3600" b="1" i="0" u="none" strike="noStrike" kern="1200" cap="none" spc="0" normalizeH="0" baseline="0" noProof="0" dirty="0" smtClean="0">
              <a:ln>
                <a:noFill/>
              </a:ln>
              <a:solidFill>
                <a:schemeClr val="accent1">
                  <a:lumMod val="75000"/>
                </a:schemeClr>
              </a:solidFill>
              <a:effectLst/>
              <a:uLnTx/>
              <a:uFillTx/>
              <a:latin typeface="+mn-ea"/>
              <a:ea typeface="+mn-ea"/>
              <a:cs typeface="+mn-cs"/>
            </a:endParaRPr>
          </a:p>
        </p:txBody>
      </p:sp>
      <p:sp>
        <p:nvSpPr>
          <p:cNvPr id="8" name="Text Box 4"/>
          <p:cNvSpPr txBox="1"/>
          <p:nvPr/>
        </p:nvSpPr>
        <p:spPr>
          <a:xfrm>
            <a:off x="6227763" y="2085975"/>
            <a:ext cx="2597150" cy="4248150"/>
          </a:xfrm>
          <a:prstGeom prst="rect">
            <a:avLst/>
          </a:prstGeom>
          <a:noFill/>
          <a:ln w="9525">
            <a:noFill/>
            <a:miter/>
          </a:ln>
        </p:spPr>
        <p:txBody>
          <a:bodyPr>
            <a:sp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0" lvl="0" indent="0" eaLnBrk="1" hangingPunct="1">
              <a:lnSpc>
                <a:spcPct val="150000"/>
              </a:lnSpc>
              <a:spcBef>
                <a:spcPct val="0"/>
              </a:spcBef>
              <a:buClr>
                <a:srgbClr val="000000"/>
              </a:buClr>
              <a:buNone/>
            </a:pPr>
            <a:r>
              <a:rPr lang="zh-CN" altLang="en-US" sz="1800" b="1" dirty="0">
                <a:latin typeface="Arial" panose="020B0604020202020204" pitchFamily="34" charset="0"/>
                <a:ea typeface="宋体" panose="02010600030101010101" pitchFamily="2" charset="-122"/>
              </a:rPr>
              <a:t>自身条件及能力分析（测评）结果。包括自己的目前所学习的专业以及该专业所能够从事的职业、职业价值观、性格及职业性向测评结果、兴趣、爱好、特长、能力及潜力等。并列出由此得出的可能适合自己的职业领域。</a:t>
            </a:r>
            <a:endParaRPr lang="zh-CN" altLang="en-US" sz="1800" b="1" dirty="0">
              <a:latin typeface="Arial" panose="020B0604020202020204" pitchFamily="34" charset="0"/>
              <a:ea typeface="宋体" panose="02010600030101010101" pitchFamily="2" charset="-122"/>
            </a:endParaRPr>
          </a:p>
        </p:txBody>
      </p:sp>
      <p:sp>
        <p:nvSpPr>
          <p:cNvPr id="17414" name="Rectangle 3"/>
          <p:cNvSpPr txBox="1"/>
          <p:nvPr/>
        </p:nvSpPr>
        <p:spPr>
          <a:xfrm>
            <a:off x="508000" y="2808288"/>
            <a:ext cx="4903788" cy="3690937"/>
          </a:xfrm>
          <a:prstGeom prst="rect">
            <a:avLst/>
          </a:prstGeom>
          <a:noFill/>
          <a:ln w="9525">
            <a:noFill/>
            <a:miter/>
          </a:ln>
        </p:spPr>
        <p:txBody>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365125" lvl="0" indent="-255270"/>
            <a:r>
              <a:rPr lang="zh-CN" altLang="en-US" dirty="0"/>
              <a:t>职业兴趣</a:t>
            </a:r>
            <a:r>
              <a:rPr lang="en-US" altLang="zh-CN" dirty="0"/>
              <a:t>——</a:t>
            </a:r>
            <a:r>
              <a:rPr lang="zh-CN" altLang="en-US" dirty="0"/>
              <a:t>喜欢干什么</a:t>
            </a:r>
            <a:endParaRPr lang="zh-CN" altLang="en-US" dirty="0"/>
          </a:p>
          <a:p>
            <a:pPr marL="365125" lvl="0" indent="-255270"/>
            <a:r>
              <a:rPr lang="zh-CN" altLang="en-US" dirty="0"/>
              <a:t>职业能力</a:t>
            </a:r>
            <a:r>
              <a:rPr lang="en-US" altLang="zh-CN" dirty="0"/>
              <a:t>——</a:t>
            </a:r>
            <a:r>
              <a:rPr lang="zh-CN" altLang="en-US" dirty="0"/>
              <a:t>能够干什么</a:t>
            </a:r>
            <a:endParaRPr lang="zh-CN" altLang="en-US" dirty="0"/>
          </a:p>
          <a:p>
            <a:pPr marL="365125" lvl="0" indent="-255270"/>
            <a:r>
              <a:rPr lang="zh-CN" altLang="en-US" dirty="0"/>
              <a:t>个人性格</a:t>
            </a:r>
            <a:r>
              <a:rPr lang="en-US" altLang="zh-CN" dirty="0"/>
              <a:t>——</a:t>
            </a:r>
            <a:r>
              <a:rPr lang="zh-CN" altLang="en-US" dirty="0"/>
              <a:t>适合干什么</a:t>
            </a:r>
            <a:endParaRPr lang="zh-CN" altLang="en-US" dirty="0"/>
          </a:p>
          <a:p>
            <a:pPr marL="365125" lvl="0" indent="-255270"/>
            <a:r>
              <a:rPr lang="zh-CN" altLang="en-US" dirty="0"/>
              <a:t>职业价值观</a:t>
            </a:r>
            <a:r>
              <a:rPr lang="en-US" altLang="zh-CN" dirty="0"/>
              <a:t>——</a:t>
            </a:r>
            <a:r>
              <a:rPr lang="zh-CN" altLang="en-US" dirty="0"/>
              <a:t>最看重什么</a:t>
            </a:r>
            <a:endParaRPr lang="zh-CN" altLang="en-US" dirty="0"/>
          </a:p>
          <a:p>
            <a:pPr marL="365125" lvl="0" indent="-255270"/>
            <a:endParaRPr lang="zh-CN" altLang="en-US" dirty="0"/>
          </a:p>
          <a:p>
            <a:pPr marL="365125" lvl="0" indent="-255270"/>
            <a:r>
              <a:rPr lang="zh-CN" altLang="en-US" dirty="0"/>
              <a:t>自我分析小结</a:t>
            </a:r>
            <a:endParaRPr lang="zh-CN" altLang="en-US" dirty="0"/>
          </a:p>
        </p:txBody>
      </p:sp>
      <p:sp>
        <p:nvSpPr>
          <p:cNvPr id="2" name="矩形 1"/>
          <p:cNvSpPr/>
          <p:nvPr/>
        </p:nvSpPr>
        <p:spPr>
          <a:xfrm>
            <a:off x="242888" y="1700213"/>
            <a:ext cx="3168015" cy="922020"/>
          </a:xfrm>
          <a:prstGeom prst="rect">
            <a:avLst/>
          </a:prstGeom>
        </p:spPr>
        <p:txBody>
          <a:bodyPr wrap="non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chemeClr val="accent2">
                    <a:lumMod val="60000"/>
                    <a:lumOff val="40000"/>
                  </a:schemeClr>
                </a:solidFill>
                <a:effectLst/>
                <a:uLnTx/>
                <a:uFillTx/>
                <a:latin typeface="+mn-ea"/>
                <a:ea typeface="+mn-ea"/>
                <a:cs typeface="+mn-cs"/>
              </a:rPr>
              <a:t>（</a:t>
            </a:r>
            <a:r>
              <a:rPr kumimoji="0" lang="en-US" altLang="zh-CN" sz="3600" b="1" i="0" u="none" strike="noStrike" kern="1200" cap="none" spc="0" normalizeH="0" baseline="0" noProof="0" dirty="0">
                <a:ln>
                  <a:noFill/>
                </a:ln>
                <a:solidFill>
                  <a:schemeClr val="accent2">
                    <a:lumMod val="60000"/>
                    <a:lumOff val="40000"/>
                  </a:schemeClr>
                </a:solidFill>
                <a:effectLst/>
                <a:uLnTx/>
                <a:uFillTx/>
                <a:latin typeface="+mn-ea"/>
                <a:ea typeface="+mn-ea"/>
                <a:cs typeface="+mn-cs"/>
              </a:rPr>
              <a:t>2</a:t>
            </a:r>
            <a:r>
              <a:rPr kumimoji="0" lang="zh-CN" altLang="en-US" sz="3600" b="1" i="0" u="none" strike="noStrike" kern="1200" cap="none" spc="0" normalizeH="0" baseline="0" noProof="0" dirty="0">
                <a:ln>
                  <a:noFill/>
                </a:ln>
                <a:solidFill>
                  <a:schemeClr val="accent2">
                    <a:lumMod val="60000"/>
                    <a:lumOff val="40000"/>
                  </a:schemeClr>
                </a:solidFill>
                <a:effectLst/>
                <a:uLnTx/>
                <a:uFillTx/>
                <a:latin typeface="+mn-ea"/>
                <a:ea typeface="+mn-ea"/>
                <a:cs typeface="+mn-cs"/>
              </a:rPr>
              <a:t>）自我认知</a:t>
            </a:r>
            <a:endParaRPr kumimoji="0" lang="en-US" altLang="zh-CN" sz="3600" b="1" i="0" u="none" strike="noStrike" kern="1200" cap="none" spc="0" normalizeH="0" baseline="0" noProof="0" dirty="0">
              <a:ln>
                <a:noFill/>
              </a:ln>
              <a:solidFill>
                <a:schemeClr val="accent2">
                  <a:lumMod val="60000"/>
                  <a:lumOff val="40000"/>
                </a:schemeClr>
              </a:solidFill>
              <a:effectLst/>
              <a:uLnTx/>
              <a:uFillTx/>
              <a:latin typeface="+mn-ea"/>
              <a:ea typeface="+mn-ea"/>
              <a:cs typeface="+mn-cs"/>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downRigh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3"/>
          <p:cNvSpPr>
            <a:spLocks noChangeArrowheads="1"/>
          </p:cNvSpPr>
          <p:nvPr/>
        </p:nvSpPr>
        <p:spPr bwMode="auto">
          <a:xfrm>
            <a:off x="2771800" y="2132856"/>
            <a:ext cx="3379143" cy="3451473"/>
          </a:xfrm>
          <a:prstGeom prst="ellipse">
            <a:avLst/>
          </a:prstGeom>
          <a:noFill/>
          <a:ln w="63500">
            <a:solidFill>
              <a:schemeClr val="bg2"/>
            </a:solidFill>
            <a:prstDash val="sysDot"/>
            <a:round/>
          </a:ln>
          <a:effectLst/>
        </p:spPr>
        <p:txBody>
          <a:bodyPr wrap="none" anchor="ctr"/>
          <a:lstStyle/>
          <a:p>
            <a:endParaRPr lang="zh-CN" altLang="en-US"/>
          </a:p>
        </p:txBody>
      </p:sp>
      <p:grpSp>
        <p:nvGrpSpPr>
          <p:cNvPr id="2" name="Group 7"/>
          <p:cNvGrpSpPr/>
          <p:nvPr/>
        </p:nvGrpSpPr>
        <p:grpSpPr bwMode="auto">
          <a:xfrm>
            <a:off x="5364088" y="2996952"/>
            <a:ext cx="1677988" cy="1646238"/>
            <a:chOff x="1829" y="1238"/>
            <a:chExt cx="1057" cy="1057"/>
          </a:xfrm>
        </p:grpSpPr>
        <p:sp>
          <p:nvSpPr>
            <p:cNvPr id="25" name="Oval 8"/>
            <p:cNvSpPr>
              <a:spLocks noChangeArrowheads="1"/>
            </p:cNvSpPr>
            <p:nvPr/>
          </p:nvSpPr>
          <p:spPr bwMode="gray">
            <a:xfrm>
              <a:off x="1829" y="1238"/>
              <a:ext cx="1057" cy="1057"/>
            </a:xfrm>
            <a:prstGeom prst="ellipse">
              <a:avLst/>
            </a:prstGeom>
            <a:gradFill rotWithShape="0">
              <a:gsLst>
                <a:gs pos="0">
                  <a:schemeClr val="accent2"/>
                </a:gs>
                <a:gs pos="100000">
                  <a:schemeClr val="tx2"/>
                </a:gs>
              </a:gsLst>
              <a:lin ang="2700000" scaled="1"/>
            </a:gradFill>
            <a:ln w="9525">
              <a:noFill/>
              <a:round/>
            </a:ln>
            <a:effectLst/>
          </p:spPr>
          <p:txBody>
            <a:bodyPr wrap="none" anchor="ctr"/>
            <a:lstStyle/>
            <a:p>
              <a:endParaRPr lang="zh-CN" altLang="en-US"/>
            </a:p>
          </p:txBody>
        </p:sp>
        <p:sp>
          <p:nvSpPr>
            <p:cNvPr id="26" name="Oval 9"/>
            <p:cNvSpPr>
              <a:spLocks noChangeArrowheads="1"/>
            </p:cNvSpPr>
            <p:nvPr/>
          </p:nvSpPr>
          <p:spPr bwMode="gray">
            <a:xfrm>
              <a:off x="1878" y="1282"/>
              <a:ext cx="948" cy="949"/>
            </a:xfrm>
            <a:prstGeom prst="ellipse">
              <a:avLst/>
            </a:prstGeom>
            <a:gradFill rotWithShape="0">
              <a:gsLst>
                <a:gs pos="0">
                  <a:schemeClr val="tx2"/>
                </a:gs>
                <a:gs pos="100000">
                  <a:schemeClr val="accent2"/>
                </a:gs>
              </a:gsLst>
              <a:lin ang="2700000" scaled="1"/>
            </a:gradFill>
            <a:ln w="9525">
              <a:noFill/>
              <a:round/>
            </a:ln>
            <a:effectLst/>
          </p:spPr>
          <p:txBody>
            <a:bodyPr wrap="none" anchor="ctr"/>
            <a:lstStyle/>
            <a:p>
              <a:pPr algn="ctr" latinLnBrk="1"/>
              <a:r>
                <a:rPr lang="zh-CN" altLang="en-US" sz="2400" b="1" dirty="0" smtClean="0">
                  <a:solidFill>
                    <a:schemeClr val="bg1"/>
                  </a:solidFill>
                  <a:latin typeface="Verdana" panose="020B0604030504040204" pitchFamily="34" charset="0"/>
                  <a:ea typeface="Gulim" panose="020B0600000101010101" pitchFamily="34" charset="-127"/>
                </a:rPr>
                <a:t>价值观澄清</a:t>
              </a:r>
              <a:endParaRPr lang="en-US" altLang="zh-CN" sz="2400" b="1" dirty="0" smtClean="0">
                <a:solidFill>
                  <a:schemeClr val="bg1"/>
                </a:solidFill>
                <a:latin typeface="Verdana" panose="020B0604030504040204" pitchFamily="34" charset="0"/>
                <a:ea typeface="Gulim" panose="020B0600000101010101" pitchFamily="34" charset="-127"/>
              </a:endParaRPr>
            </a:p>
            <a:p>
              <a:pPr algn="ctr" latinLnBrk="1"/>
              <a:endParaRPr lang="zh-CN" altLang="en-US" sz="2400" b="1" dirty="0">
                <a:solidFill>
                  <a:schemeClr val="bg1"/>
                </a:solidFill>
                <a:latin typeface="Verdana" panose="020B0604030504040204" pitchFamily="34" charset="0"/>
                <a:ea typeface="Gulim" panose="020B0600000101010101" pitchFamily="34" charset="-127"/>
              </a:endParaRPr>
            </a:p>
          </p:txBody>
        </p:sp>
      </p:grpSp>
      <p:grpSp>
        <p:nvGrpSpPr>
          <p:cNvPr id="3" name="Group 10"/>
          <p:cNvGrpSpPr/>
          <p:nvPr/>
        </p:nvGrpSpPr>
        <p:grpSpPr bwMode="auto">
          <a:xfrm>
            <a:off x="3779912" y="4725144"/>
            <a:ext cx="1677987" cy="1646237"/>
            <a:chOff x="1829" y="1238"/>
            <a:chExt cx="1057" cy="1057"/>
          </a:xfrm>
        </p:grpSpPr>
        <p:sp>
          <p:nvSpPr>
            <p:cNvPr id="28" name="Oval 11"/>
            <p:cNvSpPr>
              <a:spLocks noChangeArrowheads="1"/>
            </p:cNvSpPr>
            <p:nvPr/>
          </p:nvSpPr>
          <p:spPr bwMode="gray">
            <a:xfrm>
              <a:off x="1829" y="1238"/>
              <a:ext cx="1057" cy="1057"/>
            </a:xfrm>
            <a:prstGeom prst="ellipse">
              <a:avLst/>
            </a:prstGeom>
            <a:gradFill rotWithShape="0">
              <a:gsLst>
                <a:gs pos="0">
                  <a:schemeClr val="accent2"/>
                </a:gs>
                <a:gs pos="100000">
                  <a:schemeClr val="tx2"/>
                </a:gs>
              </a:gsLst>
              <a:lin ang="2700000" scaled="1"/>
            </a:gradFill>
            <a:ln w="9525">
              <a:noFill/>
              <a:round/>
            </a:ln>
            <a:effectLst/>
          </p:spPr>
          <p:txBody>
            <a:bodyPr wrap="none" anchor="ctr"/>
            <a:lstStyle/>
            <a:p>
              <a:endParaRPr lang="zh-CN" altLang="en-US"/>
            </a:p>
          </p:txBody>
        </p:sp>
        <p:sp>
          <p:nvSpPr>
            <p:cNvPr id="29" name="Oval 12"/>
            <p:cNvSpPr>
              <a:spLocks noChangeArrowheads="1"/>
            </p:cNvSpPr>
            <p:nvPr/>
          </p:nvSpPr>
          <p:spPr bwMode="gray">
            <a:xfrm>
              <a:off x="1878" y="1282"/>
              <a:ext cx="948" cy="949"/>
            </a:xfrm>
            <a:prstGeom prst="ellipse">
              <a:avLst/>
            </a:prstGeom>
            <a:gradFill rotWithShape="0">
              <a:gsLst>
                <a:gs pos="0">
                  <a:schemeClr val="tx2"/>
                </a:gs>
                <a:gs pos="100000">
                  <a:schemeClr val="accent2"/>
                </a:gs>
              </a:gsLst>
              <a:lin ang="2700000" scaled="1"/>
            </a:gradFill>
            <a:ln w="9525">
              <a:noFill/>
              <a:round/>
            </a:ln>
            <a:effectLst/>
          </p:spPr>
          <p:txBody>
            <a:bodyPr wrap="none" anchor="ctr"/>
            <a:lstStyle/>
            <a:p>
              <a:pPr algn="ctr" latinLnBrk="1"/>
              <a:r>
                <a:rPr lang="zh-CN" altLang="en-US" sz="2400" b="1" dirty="0">
                  <a:solidFill>
                    <a:schemeClr val="bg1"/>
                  </a:solidFill>
                  <a:latin typeface="Verdana" panose="020B0604030504040204" pitchFamily="34" charset="0"/>
                  <a:ea typeface="Gulim" panose="020B0600000101010101" pitchFamily="34" charset="-127"/>
                </a:rPr>
                <a:t>霍兰德</a:t>
              </a:r>
              <a:endParaRPr lang="zh-CN" altLang="en-US" sz="2400" b="1" dirty="0">
                <a:solidFill>
                  <a:schemeClr val="bg1"/>
                </a:solidFill>
                <a:latin typeface="Verdana" panose="020B0604030504040204" pitchFamily="34" charset="0"/>
                <a:ea typeface="Gulim" panose="020B0600000101010101" pitchFamily="34" charset="-127"/>
              </a:endParaRPr>
            </a:p>
            <a:p>
              <a:pPr algn="ctr" latinLnBrk="1"/>
              <a:r>
                <a:rPr lang="zh-CN" altLang="en-US" sz="2400" b="1" dirty="0" smtClean="0">
                  <a:solidFill>
                    <a:schemeClr val="bg1"/>
                  </a:solidFill>
                  <a:latin typeface="Verdana" panose="020B0604030504040204" pitchFamily="34" charset="0"/>
                  <a:ea typeface="Gulim" panose="020B0600000101010101" pitchFamily="34" charset="-127"/>
                </a:rPr>
                <a:t>职业兴趣</a:t>
              </a:r>
              <a:endParaRPr lang="en-US" altLang="zh-CN" sz="2400" b="1" dirty="0" smtClean="0">
                <a:solidFill>
                  <a:schemeClr val="bg1"/>
                </a:solidFill>
                <a:latin typeface="Verdana" panose="020B0604030504040204" pitchFamily="34" charset="0"/>
                <a:ea typeface="Gulim" panose="020B0600000101010101" pitchFamily="34" charset="-127"/>
              </a:endParaRPr>
            </a:p>
            <a:p>
              <a:pPr algn="ctr" latinLnBrk="1"/>
              <a:r>
                <a:rPr lang="zh-CN" altLang="en-US" sz="2400" b="1" dirty="0" smtClean="0">
                  <a:solidFill>
                    <a:schemeClr val="bg1"/>
                  </a:solidFill>
                  <a:latin typeface="Verdana" panose="020B0604030504040204" pitchFamily="34" charset="0"/>
                  <a:ea typeface="Gulim" panose="020B0600000101010101" pitchFamily="34" charset="-127"/>
                </a:rPr>
                <a:t>测评</a:t>
              </a:r>
              <a:endParaRPr lang="zh-CN" altLang="en-US" sz="2400" b="1" dirty="0">
                <a:solidFill>
                  <a:schemeClr val="bg1"/>
                </a:solidFill>
                <a:latin typeface="Verdana" panose="020B0604030504040204" pitchFamily="34" charset="0"/>
                <a:ea typeface="Gulim" panose="020B0600000101010101" pitchFamily="34" charset="-127"/>
              </a:endParaRPr>
            </a:p>
          </p:txBody>
        </p:sp>
      </p:grpSp>
      <p:grpSp>
        <p:nvGrpSpPr>
          <p:cNvPr id="4" name="Group 13"/>
          <p:cNvGrpSpPr/>
          <p:nvPr/>
        </p:nvGrpSpPr>
        <p:grpSpPr bwMode="auto">
          <a:xfrm>
            <a:off x="3707904" y="1412776"/>
            <a:ext cx="1677987" cy="1646238"/>
            <a:chOff x="1829" y="1238"/>
            <a:chExt cx="1057" cy="1057"/>
          </a:xfrm>
        </p:grpSpPr>
        <p:sp>
          <p:nvSpPr>
            <p:cNvPr id="31" name="Oval 14"/>
            <p:cNvSpPr>
              <a:spLocks noChangeArrowheads="1"/>
            </p:cNvSpPr>
            <p:nvPr/>
          </p:nvSpPr>
          <p:spPr bwMode="gray">
            <a:xfrm>
              <a:off x="1829" y="1238"/>
              <a:ext cx="1057" cy="1057"/>
            </a:xfrm>
            <a:prstGeom prst="ellipse">
              <a:avLst/>
            </a:prstGeom>
            <a:gradFill rotWithShape="0">
              <a:gsLst>
                <a:gs pos="0">
                  <a:schemeClr val="accent2"/>
                </a:gs>
                <a:gs pos="100000">
                  <a:schemeClr val="tx2"/>
                </a:gs>
              </a:gsLst>
              <a:lin ang="2700000" scaled="1"/>
            </a:gradFill>
            <a:ln w="9525">
              <a:noFill/>
              <a:round/>
            </a:ln>
            <a:effectLst/>
          </p:spPr>
          <p:txBody>
            <a:bodyPr wrap="none" anchor="ctr"/>
            <a:lstStyle/>
            <a:p>
              <a:endParaRPr lang="zh-CN" altLang="en-US"/>
            </a:p>
          </p:txBody>
        </p:sp>
        <p:sp>
          <p:nvSpPr>
            <p:cNvPr id="32" name="Oval 15"/>
            <p:cNvSpPr>
              <a:spLocks noChangeArrowheads="1"/>
            </p:cNvSpPr>
            <p:nvPr/>
          </p:nvSpPr>
          <p:spPr bwMode="gray">
            <a:xfrm>
              <a:off x="1878" y="1282"/>
              <a:ext cx="948" cy="949"/>
            </a:xfrm>
            <a:prstGeom prst="ellipse">
              <a:avLst/>
            </a:prstGeom>
            <a:gradFill rotWithShape="0">
              <a:gsLst>
                <a:gs pos="0">
                  <a:schemeClr val="tx2"/>
                </a:gs>
                <a:gs pos="100000">
                  <a:schemeClr val="accent2"/>
                </a:gs>
              </a:gsLst>
              <a:lin ang="2700000" scaled="1"/>
            </a:gradFill>
            <a:ln w="9525">
              <a:noFill/>
              <a:round/>
            </a:ln>
            <a:effectLst/>
          </p:spPr>
          <p:txBody>
            <a:bodyPr wrap="none" anchor="ctr"/>
            <a:lstStyle/>
            <a:p>
              <a:pPr algn="ctr" latinLnBrk="1"/>
              <a:r>
                <a:rPr kumimoji="1" lang="en-US" altLang="zh-CN" b="1" dirty="0">
                  <a:solidFill>
                    <a:schemeClr val="bg1"/>
                  </a:solidFill>
                  <a:latin typeface="Verdana" panose="020B0604030504040204" pitchFamily="34" charset="0"/>
                  <a:ea typeface="Gulim" panose="020B0600000101010101" pitchFamily="34" charset="-127"/>
                </a:rPr>
                <a:t>MBTI</a:t>
              </a:r>
              <a:endParaRPr kumimoji="1" lang="en-US" altLang="zh-CN" b="1" dirty="0">
                <a:solidFill>
                  <a:schemeClr val="bg1"/>
                </a:solidFill>
                <a:latin typeface="Verdana" panose="020B0604030504040204" pitchFamily="34" charset="0"/>
                <a:ea typeface="Gulim" panose="020B0600000101010101" pitchFamily="34" charset="-127"/>
              </a:endParaRPr>
            </a:p>
            <a:p>
              <a:pPr algn="ctr" latinLnBrk="1"/>
              <a:r>
                <a:rPr lang="zh-CN" altLang="en-US" sz="2400" b="1" dirty="0">
                  <a:solidFill>
                    <a:schemeClr val="bg1"/>
                  </a:solidFill>
                  <a:latin typeface="Verdana" panose="020B0604030504040204" pitchFamily="34" charset="0"/>
                  <a:ea typeface="Gulim" panose="020B0600000101010101" pitchFamily="34" charset="-127"/>
                </a:rPr>
                <a:t>职业性格</a:t>
              </a:r>
              <a:endParaRPr lang="zh-CN" altLang="en-US" sz="2400" b="1" dirty="0">
                <a:solidFill>
                  <a:schemeClr val="bg1"/>
                </a:solidFill>
                <a:latin typeface="Verdana" panose="020B0604030504040204" pitchFamily="34" charset="0"/>
                <a:ea typeface="Gulim" panose="020B0600000101010101" pitchFamily="34" charset="-127"/>
              </a:endParaRPr>
            </a:p>
            <a:p>
              <a:pPr algn="ctr" latinLnBrk="1"/>
              <a:r>
                <a:rPr lang="zh-CN" altLang="en-US" sz="2400" b="1" dirty="0">
                  <a:solidFill>
                    <a:schemeClr val="bg1"/>
                  </a:solidFill>
                  <a:latin typeface="Verdana" panose="020B0604030504040204" pitchFamily="34" charset="0"/>
                  <a:ea typeface="Gulim" panose="020B0600000101010101" pitchFamily="34" charset="-127"/>
                </a:rPr>
                <a:t>测评</a:t>
              </a:r>
              <a:endParaRPr lang="zh-CN" altLang="en-US" sz="2400" b="1" dirty="0">
                <a:solidFill>
                  <a:schemeClr val="bg1"/>
                </a:solidFill>
                <a:latin typeface="Verdana" panose="020B0604030504040204" pitchFamily="34" charset="0"/>
                <a:ea typeface="Gulim" panose="020B0600000101010101" pitchFamily="34" charset="-127"/>
              </a:endParaRPr>
            </a:p>
          </p:txBody>
        </p:sp>
      </p:grpSp>
      <p:sp>
        <p:nvSpPr>
          <p:cNvPr id="33" name="Rectangle 2"/>
          <p:cNvSpPr txBox="1">
            <a:spLocks noChangeArrowheads="1"/>
          </p:cNvSpPr>
          <p:nvPr/>
        </p:nvSpPr>
        <p:spPr bwMode="auto">
          <a:xfrm>
            <a:off x="611561" y="836613"/>
            <a:ext cx="4176464" cy="720725"/>
          </a:xfrm>
          <a:prstGeom prst="rect">
            <a:avLst/>
          </a:prstGeom>
          <a:noFill/>
          <a:ln w="9525">
            <a:noFill/>
            <a:miter lim="800000"/>
          </a:ln>
        </p:spPr>
        <p:txBody>
          <a:bodyPr anchor="ctr"/>
          <a:lstStyle/>
          <a:p>
            <a:r>
              <a:rPr lang="zh-CN" altLang="en-US" sz="3200" b="1" dirty="0" smtClean="0">
                <a:solidFill>
                  <a:srgbClr val="000000"/>
                </a:solidFill>
                <a:latin typeface="黑体" panose="02010609060101010101" pitchFamily="49" charset="-122"/>
                <a:ea typeface="黑体" panose="02010609060101010101" pitchFamily="49" charset="-122"/>
              </a:rPr>
              <a:t>自我认知的必做内容</a:t>
            </a:r>
            <a:endParaRPr lang="zh-CN" altLang="en-US" sz="3200" b="1" dirty="0">
              <a:solidFill>
                <a:srgbClr val="000000"/>
              </a:solidFill>
              <a:latin typeface="黑体" panose="02010609060101010101" pitchFamily="49" charset="-122"/>
              <a:ea typeface="黑体" panose="02010609060101010101" pitchFamily="49" charset="-122"/>
            </a:endParaRPr>
          </a:p>
        </p:txBody>
      </p:sp>
      <p:grpSp>
        <p:nvGrpSpPr>
          <p:cNvPr id="5" name="Group 7"/>
          <p:cNvGrpSpPr/>
          <p:nvPr/>
        </p:nvGrpSpPr>
        <p:grpSpPr bwMode="auto">
          <a:xfrm>
            <a:off x="1979712" y="2924944"/>
            <a:ext cx="1677988" cy="1646238"/>
            <a:chOff x="1829" y="1238"/>
            <a:chExt cx="1057" cy="1057"/>
          </a:xfrm>
        </p:grpSpPr>
        <p:sp>
          <p:nvSpPr>
            <p:cNvPr id="35" name="Oval 8"/>
            <p:cNvSpPr>
              <a:spLocks noChangeArrowheads="1"/>
            </p:cNvSpPr>
            <p:nvPr/>
          </p:nvSpPr>
          <p:spPr bwMode="gray">
            <a:xfrm>
              <a:off x="1829" y="1238"/>
              <a:ext cx="1057" cy="1057"/>
            </a:xfrm>
            <a:prstGeom prst="ellipse">
              <a:avLst/>
            </a:prstGeom>
            <a:gradFill rotWithShape="0">
              <a:gsLst>
                <a:gs pos="0">
                  <a:schemeClr val="accent2"/>
                </a:gs>
                <a:gs pos="100000">
                  <a:schemeClr val="tx2"/>
                </a:gs>
              </a:gsLst>
              <a:lin ang="2700000" scaled="1"/>
            </a:gradFill>
            <a:ln w="9525">
              <a:noFill/>
              <a:round/>
            </a:ln>
            <a:effectLst/>
          </p:spPr>
          <p:txBody>
            <a:bodyPr wrap="none" anchor="ctr"/>
            <a:lstStyle/>
            <a:p>
              <a:endParaRPr lang="zh-CN" altLang="en-US"/>
            </a:p>
          </p:txBody>
        </p:sp>
        <p:sp>
          <p:nvSpPr>
            <p:cNvPr id="36" name="Oval 9"/>
            <p:cNvSpPr>
              <a:spLocks noChangeArrowheads="1"/>
            </p:cNvSpPr>
            <p:nvPr/>
          </p:nvSpPr>
          <p:spPr bwMode="gray">
            <a:xfrm>
              <a:off x="1878" y="1282"/>
              <a:ext cx="948" cy="949"/>
            </a:xfrm>
            <a:prstGeom prst="ellipse">
              <a:avLst/>
            </a:prstGeom>
            <a:gradFill rotWithShape="0">
              <a:gsLst>
                <a:gs pos="0">
                  <a:schemeClr val="tx2"/>
                </a:gs>
                <a:gs pos="100000">
                  <a:schemeClr val="accent2"/>
                </a:gs>
              </a:gsLst>
              <a:lin ang="2700000" scaled="1"/>
            </a:gradFill>
            <a:ln w="9525">
              <a:noFill/>
              <a:round/>
            </a:ln>
            <a:effectLst/>
          </p:spPr>
          <p:txBody>
            <a:bodyPr wrap="none" anchor="ctr"/>
            <a:lstStyle/>
            <a:p>
              <a:pPr algn="ctr" latinLnBrk="1"/>
              <a:r>
                <a:rPr lang="zh-CN" altLang="en-US" sz="2400" b="1" dirty="0" smtClean="0">
                  <a:solidFill>
                    <a:schemeClr val="bg1"/>
                  </a:solidFill>
                  <a:latin typeface="Verdana" panose="020B0604030504040204" pitchFamily="34" charset="0"/>
                  <a:ea typeface="Gulim" panose="020B0600000101010101" pitchFamily="34" charset="-127"/>
                </a:rPr>
                <a:t>职业技能</a:t>
              </a:r>
              <a:endParaRPr lang="en-US" altLang="zh-CN" sz="2400" b="1" dirty="0" smtClean="0">
                <a:solidFill>
                  <a:schemeClr val="bg1"/>
                </a:solidFill>
                <a:latin typeface="Verdana" panose="020B0604030504040204" pitchFamily="34" charset="0"/>
                <a:ea typeface="Gulim" panose="020B0600000101010101" pitchFamily="34" charset="-127"/>
              </a:endParaRPr>
            </a:p>
            <a:p>
              <a:pPr algn="ctr" latinLnBrk="1"/>
              <a:r>
                <a:rPr lang="zh-CN" altLang="en-US" sz="2400" b="1" dirty="0" smtClean="0">
                  <a:solidFill>
                    <a:schemeClr val="bg1"/>
                  </a:solidFill>
                  <a:latin typeface="Verdana" panose="020B0604030504040204" pitchFamily="34" charset="0"/>
                  <a:ea typeface="Gulim" panose="020B0600000101010101" pitchFamily="34" charset="-127"/>
                </a:rPr>
                <a:t>分析</a:t>
              </a:r>
              <a:endParaRPr lang="zh-CN" altLang="en-US" sz="2400" b="1" dirty="0">
                <a:solidFill>
                  <a:schemeClr val="bg1"/>
                </a:solidFill>
                <a:latin typeface="Verdana" panose="020B0604030504040204" pitchFamily="34" charset="0"/>
                <a:ea typeface="Gulim" panose="020B0600000101010101" pitchFamily="34" charset="-127"/>
              </a:endParaRPr>
            </a:p>
          </p:txBody>
        </p:sp>
      </p:grpSp>
      <p:sp>
        <p:nvSpPr>
          <p:cNvPr id="37" name="矩形 36"/>
          <p:cNvSpPr/>
          <p:nvPr/>
        </p:nvSpPr>
        <p:spPr>
          <a:xfrm>
            <a:off x="5580112" y="5373216"/>
            <a:ext cx="4572000" cy="923330"/>
          </a:xfrm>
          <a:prstGeom prst="rect">
            <a:avLst/>
          </a:prstGeom>
        </p:spPr>
        <p:txBody>
          <a:bodyPr>
            <a:spAutoFit/>
          </a:bodyPr>
          <a:lstStyle/>
          <a:p>
            <a:pPr>
              <a:buFontTx/>
              <a:buNone/>
            </a:pPr>
            <a:r>
              <a:rPr lang="zh-CN" altLang="en-US" dirty="0" smtClean="0">
                <a:solidFill>
                  <a:srgbClr val="000000"/>
                </a:solidFill>
                <a:latin typeface="微软雅黑" panose="020B0503020204020204" pitchFamily="34" charset="-122"/>
                <a:ea typeface="微软雅黑" panose="020B0503020204020204" pitchFamily="34" charset="-122"/>
              </a:rPr>
              <a:t>我的霍兰德代码：</a:t>
            </a:r>
            <a:endParaRPr lang="zh-CN" altLang="en-US" dirty="0" smtClean="0">
              <a:solidFill>
                <a:srgbClr val="000000"/>
              </a:solidFill>
              <a:latin typeface="微软雅黑" panose="020B0503020204020204" pitchFamily="34" charset="-122"/>
              <a:ea typeface="微软雅黑" panose="020B0503020204020204" pitchFamily="34" charset="-122"/>
            </a:endParaRPr>
          </a:p>
          <a:p>
            <a:pPr>
              <a:buFontTx/>
              <a:buNone/>
            </a:pPr>
            <a:r>
              <a:rPr lang="zh-CN" altLang="en-US" dirty="0" smtClean="0">
                <a:solidFill>
                  <a:srgbClr val="000000"/>
                </a:solidFill>
                <a:latin typeface="微软雅黑" panose="020B0503020204020204" pitchFamily="34" charset="-122"/>
                <a:ea typeface="微软雅黑" panose="020B0503020204020204" pitchFamily="34" charset="-122"/>
              </a:rPr>
              <a:t>具体描述：</a:t>
            </a:r>
            <a:endParaRPr lang="zh-CN" altLang="en-US" dirty="0" smtClean="0">
              <a:solidFill>
                <a:srgbClr val="000000"/>
              </a:solidFill>
              <a:latin typeface="微软雅黑" panose="020B0503020204020204" pitchFamily="34" charset="-122"/>
              <a:ea typeface="微软雅黑" panose="020B0503020204020204" pitchFamily="34" charset="-122"/>
            </a:endParaRPr>
          </a:p>
          <a:p>
            <a:pPr>
              <a:buFontTx/>
              <a:buNone/>
            </a:pPr>
            <a:r>
              <a:rPr lang="zh-CN" altLang="en-US" dirty="0" smtClean="0">
                <a:solidFill>
                  <a:srgbClr val="000000"/>
                </a:solidFill>
                <a:latin typeface="微软雅黑" panose="020B0503020204020204" pitchFamily="34" charset="-122"/>
                <a:ea typeface="微软雅黑" panose="020B0503020204020204" pitchFamily="34" charset="-122"/>
              </a:rPr>
              <a:t>所建议的职业（至少</a:t>
            </a:r>
            <a:r>
              <a:rPr lang="en-US" altLang="zh-CN" dirty="0" smtClean="0">
                <a:solidFill>
                  <a:srgbClr val="000000"/>
                </a:solidFill>
                <a:latin typeface="微软雅黑" panose="020B0503020204020204" pitchFamily="34" charset="-122"/>
                <a:ea typeface="微软雅黑" panose="020B0503020204020204" pitchFamily="34" charset="-122"/>
              </a:rPr>
              <a:t>10</a:t>
            </a:r>
            <a:r>
              <a:rPr lang="zh-CN" altLang="en-US" dirty="0" smtClean="0">
                <a:solidFill>
                  <a:srgbClr val="000000"/>
                </a:solidFill>
                <a:latin typeface="微软雅黑" panose="020B0503020204020204" pitchFamily="34" charset="-122"/>
                <a:ea typeface="微软雅黑" panose="020B0503020204020204" pitchFamily="34" charset="-122"/>
              </a:rPr>
              <a:t>种）：   </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38" name="矩形 37"/>
          <p:cNvSpPr/>
          <p:nvPr/>
        </p:nvSpPr>
        <p:spPr>
          <a:xfrm>
            <a:off x="5508104" y="1484784"/>
            <a:ext cx="4572000" cy="923330"/>
          </a:xfrm>
          <a:prstGeom prst="rect">
            <a:avLst/>
          </a:prstGeom>
        </p:spPr>
        <p:txBody>
          <a:bodyPr>
            <a:spAutoFit/>
          </a:bodyPr>
          <a:lstStyle/>
          <a:p>
            <a:pPr>
              <a:buFontTx/>
              <a:buNone/>
            </a:pPr>
            <a:r>
              <a:rPr lang="zh-CN" altLang="en-US" dirty="0" smtClean="0">
                <a:solidFill>
                  <a:srgbClr val="000000"/>
                </a:solidFill>
                <a:latin typeface="微软雅黑" panose="020B0503020204020204" pitchFamily="34" charset="-122"/>
                <a:ea typeface="微软雅黑" panose="020B0503020204020204" pitchFamily="34" charset="-122"/>
              </a:rPr>
              <a:t>我的</a:t>
            </a:r>
            <a:r>
              <a:rPr lang="en-US" altLang="zh-CN" dirty="0" smtClean="0">
                <a:solidFill>
                  <a:srgbClr val="000000"/>
                </a:solidFill>
                <a:latin typeface="微软雅黑" panose="020B0503020204020204" pitchFamily="34" charset="-122"/>
                <a:ea typeface="微软雅黑" panose="020B0503020204020204" pitchFamily="34" charset="-122"/>
              </a:rPr>
              <a:t>MBTI</a:t>
            </a:r>
            <a:r>
              <a:rPr lang="zh-CN" altLang="en-US" dirty="0" smtClean="0">
                <a:solidFill>
                  <a:srgbClr val="000000"/>
                </a:solidFill>
                <a:latin typeface="微软雅黑" panose="020B0503020204020204" pitchFamily="34" charset="-122"/>
                <a:ea typeface="微软雅黑" panose="020B0503020204020204" pitchFamily="34" charset="-122"/>
              </a:rPr>
              <a:t>代码：</a:t>
            </a:r>
            <a:endParaRPr lang="zh-CN" altLang="en-US" dirty="0" smtClean="0">
              <a:solidFill>
                <a:srgbClr val="000000"/>
              </a:solidFill>
              <a:latin typeface="微软雅黑" panose="020B0503020204020204" pitchFamily="34" charset="-122"/>
              <a:ea typeface="微软雅黑" panose="020B0503020204020204" pitchFamily="34" charset="-122"/>
            </a:endParaRPr>
          </a:p>
          <a:p>
            <a:pPr>
              <a:buFontTx/>
              <a:buNone/>
            </a:pPr>
            <a:r>
              <a:rPr lang="zh-CN" altLang="en-US" dirty="0" smtClean="0">
                <a:solidFill>
                  <a:srgbClr val="000000"/>
                </a:solidFill>
                <a:latin typeface="微软雅黑" panose="020B0503020204020204" pitchFamily="34" charset="-122"/>
                <a:ea typeface="微软雅黑" panose="020B0503020204020204" pitchFamily="34" charset="-122"/>
              </a:rPr>
              <a:t>具体描述：</a:t>
            </a:r>
            <a:endParaRPr lang="zh-CN" altLang="en-US" dirty="0" smtClean="0">
              <a:solidFill>
                <a:srgbClr val="000000"/>
              </a:solidFill>
              <a:latin typeface="微软雅黑" panose="020B0503020204020204" pitchFamily="34" charset="-122"/>
              <a:ea typeface="微软雅黑" panose="020B0503020204020204" pitchFamily="34" charset="-122"/>
            </a:endParaRPr>
          </a:p>
          <a:p>
            <a:pPr>
              <a:buFontTx/>
              <a:buNone/>
            </a:pPr>
            <a:r>
              <a:rPr lang="zh-CN" altLang="en-US" dirty="0" smtClean="0">
                <a:solidFill>
                  <a:srgbClr val="000000"/>
                </a:solidFill>
                <a:latin typeface="微软雅黑" panose="020B0503020204020204" pitchFamily="34" charset="-122"/>
                <a:ea typeface="微软雅黑" panose="020B0503020204020204" pitchFamily="34" charset="-122"/>
              </a:rPr>
              <a:t>所建议的职业（至少</a:t>
            </a:r>
            <a:r>
              <a:rPr lang="en-US" altLang="zh-CN" dirty="0" smtClean="0">
                <a:solidFill>
                  <a:srgbClr val="000000"/>
                </a:solidFill>
                <a:latin typeface="微软雅黑" panose="020B0503020204020204" pitchFamily="34" charset="-122"/>
                <a:ea typeface="微软雅黑" panose="020B0503020204020204" pitchFamily="34" charset="-122"/>
              </a:rPr>
              <a:t>10</a:t>
            </a:r>
            <a:r>
              <a:rPr lang="zh-CN" altLang="en-US" dirty="0" smtClean="0">
                <a:solidFill>
                  <a:srgbClr val="000000"/>
                </a:solidFill>
                <a:latin typeface="微软雅黑" panose="020B0503020204020204" pitchFamily="34" charset="-122"/>
                <a:ea typeface="微软雅黑" panose="020B0503020204020204" pitchFamily="34" charset="-122"/>
              </a:rPr>
              <a:t>种）：   </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39" name="矩形 38"/>
          <p:cNvSpPr/>
          <p:nvPr/>
        </p:nvSpPr>
        <p:spPr>
          <a:xfrm>
            <a:off x="7092280" y="3356992"/>
            <a:ext cx="2051720" cy="923330"/>
          </a:xfrm>
          <a:prstGeom prst="rect">
            <a:avLst/>
          </a:prstGeom>
        </p:spPr>
        <p:txBody>
          <a:bodyPr wrap="square">
            <a:spAutoFit/>
          </a:bodyPr>
          <a:lstStyle/>
          <a:p>
            <a:pPr>
              <a:buFontTx/>
              <a:buNone/>
            </a:pPr>
            <a:r>
              <a:rPr lang="zh-CN" altLang="en-US" dirty="0" smtClean="0">
                <a:solidFill>
                  <a:srgbClr val="000000"/>
                </a:solidFill>
                <a:latin typeface="微软雅黑" panose="020B0503020204020204" pitchFamily="34" charset="-122"/>
                <a:ea typeface="微软雅黑" panose="020B0503020204020204" pitchFamily="34" charset="-122"/>
              </a:rPr>
              <a:t>我最看重的</a:t>
            </a:r>
            <a:r>
              <a:rPr lang="en-US" altLang="zh-CN" dirty="0" smtClean="0">
                <a:solidFill>
                  <a:srgbClr val="000000"/>
                </a:solidFill>
                <a:latin typeface="微软雅黑" panose="020B0503020204020204" pitchFamily="34" charset="-122"/>
                <a:ea typeface="微软雅黑" panose="020B0503020204020204" pitchFamily="34" charset="-122"/>
              </a:rPr>
              <a:t>5</a:t>
            </a:r>
            <a:r>
              <a:rPr lang="zh-CN" altLang="en-US" dirty="0" smtClean="0">
                <a:solidFill>
                  <a:srgbClr val="000000"/>
                </a:solidFill>
                <a:latin typeface="微软雅黑" panose="020B0503020204020204" pitchFamily="34" charset="-122"/>
                <a:ea typeface="微软雅黑" panose="020B0503020204020204" pitchFamily="34" charset="-122"/>
              </a:rPr>
              <a:t>种价值观：</a:t>
            </a:r>
            <a:endParaRPr lang="zh-CN" altLang="en-US" dirty="0" smtClean="0">
              <a:solidFill>
                <a:srgbClr val="000000"/>
              </a:solidFill>
              <a:latin typeface="微软雅黑" panose="020B0503020204020204" pitchFamily="34" charset="-122"/>
              <a:ea typeface="微软雅黑" panose="020B0503020204020204" pitchFamily="34" charset="-122"/>
            </a:endParaRPr>
          </a:p>
          <a:p>
            <a:pPr>
              <a:buFontTx/>
              <a:buNone/>
            </a:pPr>
            <a:r>
              <a:rPr lang="zh-CN" altLang="en-US" dirty="0" smtClean="0">
                <a:solidFill>
                  <a:srgbClr val="000000"/>
                </a:solidFill>
                <a:latin typeface="微软雅黑" panose="020B0503020204020204" pitchFamily="34" charset="-122"/>
                <a:ea typeface="微软雅黑" panose="020B0503020204020204" pitchFamily="34" charset="-122"/>
              </a:rPr>
              <a:t>具体描述：</a:t>
            </a:r>
            <a:endParaRPr lang="zh-CN" altLang="en-US" dirty="0" smtClean="0">
              <a:solidFill>
                <a:srgbClr val="000000"/>
              </a:solidFill>
              <a:latin typeface="微软雅黑" panose="020B0503020204020204" pitchFamily="34" charset="-122"/>
              <a:ea typeface="微软雅黑" panose="020B0503020204020204" pitchFamily="34" charset="-122"/>
            </a:endParaRPr>
          </a:p>
        </p:txBody>
      </p:sp>
      <p:sp>
        <p:nvSpPr>
          <p:cNvPr id="40" name="矩形 39"/>
          <p:cNvSpPr/>
          <p:nvPr/>
        </p:nvSpPr>
        <p:spPr>
          <a:xfrm>
            <a:off x="107504" y="2355845"/>
            <a:ext cx="2051720" cy="2585323"/>
          </a:xfrm>
          <a:prstGeom prst="rect">
            <a:avLst/>
          </a:prstGeom>
        </p:spPr>
        <p:txBody>
          <a:bodyPr wrap="square">
            <a:spAutoFit/>
          </a:bodyPr>
          <a:lstStyle/>
          <a:p>
            <a:pPr>
              <a:buFontTx/>
              <a:buNone/>
            </a:pPr>
            <a:r>
              <a:rPr lang="zh-CN" altLang="en-US" dirty="0" smtClean="0">
                <a:solidFill>
                  <a:srgbClr val="000000"/>
                </a:solidFill>
                <a:latin typeface="微软雅黑" panose="020B0503020204020204" pitchFamily="34" charset="-122"/>
                <a:ea typeface="微软雅黑" panose="020B0503020204020204" pitchFamily="34" charset="-122"/>
              </a:rPr>
              <a:t>我最重要的</a:t>
            </a:r>
            <a:r>
              <a:rPr lang="en-US" altLang="zh-CN" dirty="0" smtClean="0">
                <a:solidFill>
                  <a:srgbClr val="000000"/>
                </a:solidFill>
                <a:latin typeface="微软雅黑" panose="020B0503020204020204" pitchFamily="34" charset="-122"/>
                <a:ea typeface="微软雅黑" panose="020B0503020204020204" pitchFamily="34" charset="-122"/>
              </a:rPr>
              <a:t>5</a:t>
            </a:r>
            <a:r>
              <a:rPr lang="zh-CN" altLang="en-US" dirty="0" smtClean="0">
                <a:solidFill>
                  <a:srgbClr val="000000"/>
                </a:solidFill>
                <a:latin typeface="微软雅黑" panose="020B0503020204020204" pitchFamily="34" charset="-122"/>
                <a:ea typeface="微软雅黑" panose="020B0503020204020204" pitchFamily="34" charset="-122"/>
              </a:rPr>
              <a:t>项专业技能：</a:t>
            </a:r>
            <a:endParaRPr lang="en-US" altLang="zh-CN" dirty="0" smtClean="0">
              <a:solidFill>
                <a:srgbClr val="000000"/>
              </a:solidFill>
              <a:latin typeface="微软雅黑" panose="020B0503020204020204" pitchFamily="34" charset="-122"/>
              <a:ea typeface="微软雅黑" panose="020B0503020204020204" pitchFamily="34" charset="-122"/>
            </a:endParaRPr>
          </a:p>
          <a:p>
            <a:pPr>
              <a:buFontTx/>
              <a:buNone/>
            </a:pPr>
            <a:r>
              <a:rPr lang="zh-CN" altLang="en-US" dirty="0" smtClean="0">
                <a:solidFill>
                  <a:srgbClr val="000000"/>
                </a:solidFill>
                <a:latin typeface="微软雅黑" panose="020B0503020204020204" pitchFamily="34" charset="-122"/>
                <a:ea typeface="微软雅黑" panose="020B0503020204020204" pitchFamily="34" charset="-122"/>
              </a:rPr>
              <a:t>我最重要的</a:t>
            </a:r>
            <a:r>
              <a:rPr lang="en-US" altLang="zh-CN" dirty="0" smtClean="0">
                <a:solidFill>
                  <a:srgbClr val="000000"/>
                </a:solidFill>
                <a:latin typeface="微软雅黑" panose="020B0503020204020204" pitchFamily="34" charset="-122"/>
                <a:ea typeface="微软雅黑" panose="020B0503020204020204" pitchFamily="34" charset="-122"/>
              </a:rPr>
              <a:t>5</a:t>
            </a:r>
            <a:r>
              <a:rPr lang="zh-CN" altLang="en-US" dirty="0" smtClean="0">
                <a:solidFill>
                  <a:srgbClr val="000000"/>
                </a:solidFill>
                <a:latin typeface="微软雅黑" panose="020B0503020204020204" pitchFamily="34" charset="-122"/>
                <a:ea typeface="微软雅黑" panose="020B0503020204020204" pitchFamily="34" charset="-122"/>
              </a:rPr>
              <a:t>项自我管理技能：</a:t>
            </a:r>
            <a:endParaRPr lang="en-US" altLang="zh-CN" dirty="0" smtClean="0">
              <a:solidFill>
                <a:srgbClr val="000000"/>
              </a:solidFill>
              <a:latin typeface="微软雅黑" panose="020B0503020204020204" pitchFamily="34" charset="-122"/>
              <a:ea typeface="微软雅黑" panose="020B0503020204020204" pitchFamily="34" charset="-122"/>
            </a:endParaRPr>
          </a:p>
          <a:p>
            <a:pPr>
              <a:buFontTx/>
              <a:buNone/>
            </a:pPr>
            <a:r>
              <a:rPr lang="zh-CN" altLang="en-US" dirty="0" smtClean="0">
                <a:solidFill>
                  <a:srgbClr val="000000"/>
                </a:solidFill>
                <a:latin typeface="微软雅黑" panose="020B0503020204020204" pitchFamily="34" charset="-122"/>
                <a:ea typeface="微软雅黑" panose="020B0503020204020204" pitchFamily="34" charset="-122"/>
              </a:rPr>
              <a:t>我最重要的</a:t>
            </a:r>
            <a:r>
              <a:rPr lang="en-US" altLang="zh-CN" dirty="0" smtClean="0">
                <a:solidFill>
                  <a:srgbClr val="000000"/>
                </a:solidFill>
                <a:latin typeface="微软雅黑" panose="020B0503020204020204" pitchFamily="34" charset="-122"/>
                <a:ea typeface="微软雅黑" panose="020B0503020204020204" pitchFamily="34" charset="-122"/>
              </a:rPr>
              <a:t>5</a:t>
            </a:r>
            <a:r>
              <a:rPr lang="zh-CN" altLang="en-US" dirty="0" smtClean="0">
                <a:solidFill>
                  <a:srgbClr val="000000"/>
                </a:solidFill>
                <a:latin typeface="微软雅黑" panose="020B0503020204020204" pitchFamily="34" charset="-122"/>
                <a:ea typeface="微软雅黑" panose="020B0503020204020204" pitchFamily="34" charset="-122"/>
              </a:rPr>
              <a:t>项可迁移技能：</a:t>
            </a:r>
            <a:endParaRPr lang="zh-CN" altLang="en-US" dirty="0" smtClean="0">
              <a:solidFill>
                <a:srgbClr val="000000"/>
              </a:solidFill>
              <a:latin typeface="微软雅黑" panose="020B0503020204020204" pitchFamily="34" charset="-122"/>
              <a:ea typeface="微软雅黑" panose="020B0503020204020204" pitchFamily="34" charset="-122"/>
            </a:endParaRPr>
          </a:p>
          <a:p>
            <a:pPr>
              <a:buFontTx/>
              <a:buNone/>
            </a:pPr>
            <a:r>
              <a:rPr lang="zh-CN" altLang="en-US" dirty="0" smtClean="0">
                <a:solidFill>
                  <a:srgbClr val="000000"/>
                </a:solidFill>
                <a:latin typeface="微软雅黑" panose="020B0503020204020204" pitchFamily="34" charset="-122"/>
                <a:ea typeface="微软雅黑" panose="020B0503020204020204" pitchFamily="34" charset="-122"/>
              </a:rPr>
              <a:t>目前没有拥有但我想着重培养的各种技能</a:t>
            </a:r>
            <a:endParaRPr lang="zh-CN" altLang="en-US" dirty="0" smtClean="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11560" y="836613"/>
            <a:ext cx="7344816" cy="720725"/>
          </a:xfrm>
          <a:prstGeom prst="rect">
            <a:avLst/>
          </a:prstGeom>
          <a:noFill/>
          <a:ln w="9525">
            <a:noFill/>
            <a:miter lim="800000"/>
          </a:ln>
        </p:spPr>
        <p:txBody>
          <a:bodyPr anchor="ctr"/>
          <a:lstStyle/>
          <a:p>
            <a:r>
              <a:rPr lang="zh-CN" altLang="en-US" sz="3200" b="1" dirty="0" smtClean="0">
                <a:solidFill>
                  <a:srgbClr val="000000"/>
                </a:solidFill>
                <a:latin typeface="黑体" panose="02010609060101010101" pitchFamily="49" charset="-122"/>
                <a:ea typeface="黑体" panose="02010609060101010101" pitchFamily="49" charset="-122"/>
              </a:rPr>
              <a:t>自我认知的选做内容：我的</a:t>
            </a:r>
            <a:r>
              <a:rPr lang="en-US" altLang="zh-CN" sz="3200" b="1" dirty="0" smtClean="0">
                <a:solidFill>
                  <a:srgbClr val="000000"/>
                </a:solidFill>
                <a:latin typeface="黑体" panose="02010609060101010101" pitchFamily="49" charset="-122"/>
                <a:ea typeface="黑体" panose="02010609060101010101" pitchFamily="49" charset="-122"/>
              </a:rPr>
              <a:t>360°</a:t>
            </a:r>
            <a:r>
              <a:rPr lang="zh-CN" altLang="en-US" sz="3200" b="1" dirty="0" smtClean="0">
                <a:solidFill>
                  <a:srgbClr val="000000"/>
                </a:solidFill>
                <a:latin typeface="黑体" panose="02010609060101010101" pitchFamily="49" charset="-122"/>
                <a:ea typeface="黑体" panose="02010609060101010101" pitchFamily="49" charset="-122"/>
              </a:rPr>
              <a:t>分析</a:t>
            </a:r>
            <a:endParaRPr lang="zh-CN" altLang="en-US" sz="3200" b="1" dirty="0">
              <a:solidFill>
                <a:srgbClr val="000000"/>
              </a:solidFill>
              <a:latin typeface="黑体" panose="02010609060101010101" pitchFamily="49" charset="-122"/>
              <a:ea typeface="黑体" panose="02010609060101010101" pitchFamily="49" charset="-122"/>
            </a:endParaRPr>
          </a:p>
        </p:txBody>
      </p:sp>
      <p:graphicFrame>
        <p:nvGraphicFramePr>
          <p:cNvPr id="4" name="Group 143"/>
          <p:cNvGraphicFramePr/>
          <p:nvPr/>
        </p:nvGraphicFramePr>
        <p:xfrm>
          <a:off x="3419872" y="3416862"/>
          <a:ext cx="5282208" cy="2900640"/>
        </p:xfrm>
        <a:graphic>
          <a:graphicData uri="http://schemas.openxmlformats.org/drawingml/2006/table">
            <a:tbl>
              <a:tblPr/>
              <a:tblGrid>
                <a:gridCol w="1377967"/>
                <a:gridCol w="1795425"/>
                <a:gridCol w="2108816"/>
              </a:tblGrid>
              <a:tr h="202717">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1" i="0" u="none" strike="noStrike" cap="none" normalizeH="0" baseline="0" dirty="0" smtClean="0">
                          <a:ln>
                            <a:noFill/>
                          </a:ln>
                          <a:solidFill>
                            <a:srgbClr val="000000"/>
                          </a:solidFill>
                          <a:effectLst/>
                          <a:latin typeface="楷体_GB2312" panose="02010609030101010101" charset="-122"/>
                          <a:ea typeface="楷体_GB2312" panose="02010609030101010101" charset="-122"/>
                          <a:cs typeface="Times New Roman" panose="02020603050405020304" pitchFamily="18" charset="0"/>
                        </a:rPr>
                        <a:t>    </a:t>
                      </a:r>
                      <a:endParaRPr kumimoji="0" lang="en-US" altLang="zh-CN" sz="1600" b="1" i="0" u="none" strike="noStrike" cap="none" normalizeH="0" baseline="0" dirty="0" smtClean="0">
                        <a:ln>
                          <a:noFill/>
                        </a:ln>
                        <a:solidFill>
                          <a:schemeClr val="tx1"/>
                        </a:solidFill>
                        <a:effectLst/>
                        <a:latin typeface="楷体_GB2312" panose="02010609030101010101" charset="-122"/>
                        <a:ea typeface="楷体_GB2312" panose="02010609030101010101"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smtClean="0">
                          <a:ln>
                            <a:noFill/>
                          </a:ln>
                          <a:solidFill>
                            <a:srgbClr val="000000"/>
                          </a:solidFill>
                          <a:effectLst/>
                          <a:latin typeface="楷体_GB2312" panose="02010609030101010101" charset="-122"/>
                          <a:ea typeface="楷体_GB2312" panose="02010609030101010101" charset="-122"/>
                          <a:cs typeface="Times New Roman" panose="02020603050405020304" pitchFamily="18" charset="0"/>
                        </a:rPr>
                        <a:t>优点</a:t>
                      </a:r>
                      <a:endParaRPr kumimoji="0" lang="zh-CN" altLang="en-US" sz="1600" b="1" i="0" u="none" strike="noStrike" cap="none" normalizeH="0" baseline="0" smtClean="0">
                        <a:ln>
                          <a:noFill/>
                        </a:ln>
                        <a:solidFill>
                          <a:schemeClr val="tx1"/>
                        </a:solidFill>
                        <a:effectLst/>
                        <a:latin typeface="楷体_GB2312" panose="02010609030101010101" charset="-122"/>
                        <a:ea typeface="楷体_GB2312" panose="02010609030101010101"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smtClean="0">
                          <a:ln>
                            <a:noFill/>
                          </a:ln>
                          <a:solidFill>
                            <a:srgbClr val="000000"/>
                          </a:solidFill>
                          <a:effectLst/>
                          <a:latin typeface="楷体_GB2312" panose="02010609030101010101" charset="-122"/>
                          <a:ea typeface="楷体_GB2312" panose="02010609030101010101" charset="-122"/>
                          <a:cs typeface="Times New Roman" panose="02020603050405020304" pitchFamily="18" charset="0"/>
                        </a:rPr>
                        <a:t>缺点</a:t>
                      </a:r>
                      <a:endParaRPr kumimoji="0" lang="zh-CN" altLang="en-US" sz="1600" b="1" i="0" u="none" strike="noStrike" cap="none" normalizeH="0" baseline="0" smtClean="0">
                        <a:ln>
                          <a:noFill/>
                        </a:ln>
                        <a:solidFill>
                          <a:schemeClr val="tx1"/>
                        </a:solidFill>
                        <a:effectLst/>
                        <a:latin typeface="楷体_GB2312" panose="02010609030101010101" charset="-122"/>
                        <a:ea typeface="楷体_GB2312" panose="02010609030101010101"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13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smtClean="0">
                          <a:ln>
                            <a:noFill/>
                          </a:ln>
                          <a:solidFill>
                            <a:srgbClr val="000000"/>
                          </a:solidFill>
                          <a:effectLst/>
                          <a:latin typeface="楷体_GB2312" panose="02010609030101010101" charset="-122"/>
                          <a:ea typeface="楷体_GB2312" panose="02010609030101010101" charset="-122"/>
                          <a:cs typeface="Times New Roman" panose="02020603050405020304" pitchFamily="18" charset="0"/>
                        </a:rPr>
                        <a:t>自我评价</a:t>
                      </a:r>
                      <a:endParaRPr kumimoji="0" lang="zh-CN" altLang="en-US" sz="1600" b="1" i="0" u="none" strike="noStrike" cap="none" normalizeH="0" baseline="0" smtClean="0">
                        <a:ln>
                          <a:noFill/>
                        </a:ln>
                        <a:solidFill>
                          <a:schemeClr val="tx1"/>
                        </a:solidFill>
                        <a:effectLst/>
                        <a:latin typeface="楷体_GB2312" panose="02010609030101010101" charset="-122"/>
                        <a:ea typeface="楷体_GB2312" panose="02010609030101010101"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endParaRPr kumimoji="0" lang="zh-CN" altLang="zh-CN" sz="1600" b="1" i="0" u="none" strike="noStrike" cap="none" normalizeH="0" baseline="0" smtClean="0">
                        <a:ln>
                          <a:noFill/>
                        </a:ln>
                        <a:solidFill>
                          <a:schemeClr val="tx1"/>
                        </a:solidFill>
                        <a:effectLst/>
                        <a:latin typeface="楷体_GB2312" panose="02010609030101010101" charset="-122"/>
                        <a:ea typeface="楷体_GB2312" panose="02010609030101010101"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endParaRPr kumimoji="0" lang="zh-CN" altLang="zh-CN" sz="1600" b="1" i="0" u="none" strike="noStrike" cap="none" normalizeH="0" baseline="0" smtClean="0">
                        <a:ln>
                          <a:noFill/>
                        </a:ln>
                        <a:solidFill>
                          <a:schemeClr val="tx1"/>
                        </a:solidFill>
                        <a:effectLst/>
                        <a:latin typeface="楷体_GB2312" panose="02010609030101010101" charset="-122"/>
                        <a:ea typeface="楷体_GB2312" panose="02010609030101010101"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26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smtClean="0">
                          <a:ln>
                            <a:noFill/>
                          </a:ln>
                          <a:solidFill>
                            <a:srgbClr val="000000"/>
                          </a:solidFill>
                          <a:effectLst/>
                          <a:latin typeface="楷体_GB2312" panose="02010609030101010101" charset="-122"/>
                          <a:ea typeface="楷体_GB2312" panose="02010609030101010101" charset="-122"/>
                          <a:cs typeface="Times New Roman" panose="02020603050405020304" pitchFamily="18" charset="0"/>
                        </a:rPr>
                        <a:t>家人评价</a:t>
                      </a:r>
                      <a:endParaRPr kumimoji="0" lang="zh-CN" altLang="en-US" sz="1600" b="1" i="0" u="none" strike="noStrike" cap="none" normalizeH="0" baseline="0" smtClean="0">
                        <a:ln>
                          <a:noFill/>
                        </a:ln>
                        <a:solidFill>
                          <a:schemeClr val="tx1"/>
                        </a:solidFill>
                        <a:effectLst/>
                        <a:latin typeface="楷体_GB2312" panose="02010609030101010101" charset="-122"/>
                        <a:ea typeface="楷体_GB2312" panose="02010609030101010101"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endParaRPr kumimoji="0" lang="zh-CN" altLang="zh-CN" sz="1600" b="1" i="0" u="none" strike="noStrike" cap="none" normalizeH="0" baseline="0" smtClean="0">
                        <a:ln>
                          <a:noFill/>
                        </a:ln>
                        <a:solidFill>
                          <a:schemeClr val="tx1"/>
                        </a:solidFill>
                        <a:effectLst/>
                        <a:latin typeface="楷体_GB2312" panose="02010609030101010101" charset="-122"/>
                        <a:ea typeface="楷体_GB2312" panose="02010609030101010101"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endParaRPr kumimoji="0" lang="zh-CN" altLang="zh-CN" sz="1600" b="1" i="0" u="none" strike="noStrike" cap="none" normalizeH="0" baseline="0" smtClean="0">
                        <a:ln>
                          <a:noFill/>
                        </a:ln>
                        <a:solidFill>
                          <a:schemeClr val="tx1"/>
                        </a:solidFill>
                        <a:effectLst/>
                        <a:latin typeface="楷体_GB2312" panose="02010609030101010101" charset="-122"/>
                        <a:ea typeface="楷体_GB2312" panose="02010609030101010101"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13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smtClean="0">
                          <a:ln>
                            <a:noFill/>
                          </a:ln>
                          <a:solidFill>
                            <a:srgbClr val="000000"/>
                          </a:solidFill>
                          <a:effectLst/>
                          <a:latin typeface="楷体_GB2312" panose="02010609030101010101" charset="-122"/>
                          <a:ea typeface="楷体_GB2312" panose="02010609030101010101" charset="-122"/>
                          <a:cs typeface="Times New Roman" panose="02020603050405020304" pitchFamily="18" charset="0"/>
                        </a:rPr>
                        <a:t>老师评价</a:t>
                      </a:r>
                      <a:endParaRPr kumimoji="0" lang="zh-CN" altLang="en-US" sz="1600" b="1" i="0" u="none" strike="noStrike" cap="none" normalizeH="0" baseline="0" smtClean="0">
                        <a:ln>
                          <a:noFill/>
                        </a:ln>
                        <a:solidFill>
                          <a:schemeClr val="tx1"/>
                        </a:solidFill>
                        <a:effectLst/>
                        <a:latin typeface="楷体_GB2312" panose="02010609030101010101" charset="-122"/>
                        <a:ea typeface="楷体_GB2312" panose="02010609030101010101"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endParaRPr kumimoji="0" lang="zh-CN" altLang="zh-CN" sz="1600" b="1" i="0" u="none" strike="noStrike" cap="none" normalizeH="0" baseline="0" smtClean="0">
                        <a:ln>
                          <a:noFill/>
                        </a:ln>
                        <a:solidFill>
                          <a:schemeClr val="tx1"/>
                        </a:solidFill>
                        <a:effectLst/>
                        <a:latin typeface="楷体_GB2312" panose="02010609030101010101" charset="-122"/>
                        <a:ea typeface="楷体_GB2312" panose="02010609030101010101"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endParaRPr kumimoji="0" lang="zh-CN" altLang="zh-CN" sz="1600" b="1" i="0" u="none" strike="noStrike" cap="none" normalizeH="0" baseline="0" smtClean="0">
                        <a:ln>
                          <a:noFill/>
                        </a:ln>
                        <a:solidFill>
                          <a:schemeClr val="tx1"/>
                        </a:solidFill>
                        <a:effectLst/>
                        <a:latin typeface="楷体_GB2312" panose="02010609030101010101" charset="-122"/>
                        <a:ea typeface="楷体_GB2312" panose="02010609030101010101"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13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smtClean="0">
                          <a:ln>
                            <a:noFill/>
                          </a:ln>
                          <a:solidFill>
                            <a:srgbClr val="000000"/>
                          </a:solidFill>
                          <a:effectLst/>
                          <a:latin typeface="楷体_GB2312" panose="02010609030101010101" charset="-122"/>
                          <a:ea typeface="楷体_GB2312" panose="02010609030101010101" charset="-122"/>
                          <a:cs typeface="Times New Roman" panose="02020603050405020304" pitchFamily="18" charset="0"/>
                        </a:rPr>
                        <a:t>亲密朋友评价</a:t>
                      </a:r>
                      <a:endParaRPr kumimoji="0" lang="zh-CN" altLang="en-US" sz="1600" b="1" i="0" u="none" strike="noStrike" cap="none" normalizeH="0" baseline="0" smtClean="0">
                        <a:ln>
                          <a:noFill/>
                        </a:ln>
                        <a:solidFill>
                          <a:schemeClr val="tx1"/>
                        </a:solidFill>
                        <a:effectLst/>
                        <a:latin typeface="楷体_GB2312" panose="02010609030101010101" charset="-122"/>
                        <a:ea typeface="楷体_GB2312" panose="02010609030101010101"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endParaRPr kumimoji="0" lang="zh-CN" altLang="zh-CN" sz="1600" b="1" i="0" u="none" strike="noStrike" cap="none" normalizeH="0" baseline="0" smtClean="0">
                        <a:ln>
                          <a:noFill/>
                        </a:ln>
                        <a:solidFill>
                          <a:schemeClr val="tx1"/>
                        </a:solidFill>
                        <a:effectLst/>
                        <a:latin typeface="楷体_GB2312" panose="02010609030101010101" charset="-122"/>
                        <a:ea typeface="楷体_GB2312" panose="02010609030101010101"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endParaRPr kumimoji="0" lang="zh-CN" altLang="zh-CN" sz="1600" b="1" i="0" u="none" strike="noStrike" cap="none" normalizeH="0" baseline="0" smtClean="0">
                        <a:ln>
                          <a:noFill/>
                        </a:ln>
                        <a:solidFill>
                          <a:schemeClr val="tx1"/>
                        </a:solidFill>
                        <a:effectLst/>
                        <a:latin typeface="楷体_GB2312" panose="02010609030101010101" charset="-122"/>
                        <a:ea typeface="楷体_GB2312" panose="02010609030101010101"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26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smtClean="0">
                          <a:ln>
                            <a:noFill/>
                          </a:ln>
                          <a:solidFill>
                            <a:srgbClr val="000000"/>
                          </a:solidFill>
                          <a:effectLst/>
                          <a:latin typeface="楷体_GB2312" panose="02010609030101010101" charset="-122"/>
                          <a:ea typeface="楷体_GB2312" panose="02010609030101010101" charset="-122"/>
                          <a:cs typeface="Times New Roman" panose="02020603050405020304" pitchFamily="18" charset="0"/>
                        </a:rPr>
                        <a:t>同学评价</a:t>
                      </a:r>
                      <a:endParaRPr kumimoji="0" lang="zh-CN" altLang="en-US" sz="1600" b="1" i="0" u="none" strike="noStrike" cap="none" normalizeH="0" baseline="0" smtClean="0">
                        <a:ln>
                          <a:noFill/>
                        </a:ln>
                        <a:solidFill>
                          <a:schemeClr val="tx1"/>
                        </a:solidFill>
                        <a:effectLst/>
                        <a:latin typeface="楷体_GB2312" panose="02010609030101010101" charset="-122"/>
                        <a:ea typeface="楷体_GB2312" panose="02010609030101010101"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endParaRPr kumimoji="0" lang="zh-CN" altLang="zh-CN" sz="1600" b="1" i="0" u="none" strike="noStrike" cap="none" normalizeH="0" baseline="0" smtClean="0">
                        <a:ln>
                          <a:noFill/>
                        </a:ln>
                        <a:solidFill>
                          <a:schemeClr val="tx1"/>
                        </a:solidFill>
                        <a:effectLst/>
                        <a:latin typeface="楷体_GB2312" panose="02010609030101010101" charset="-122"/>
                        <a:ea typeface="楷体_GB2312" panose="02010609030101010101"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endParaRPr kumimoji="0" lang="zh-CN" altLang="zh-CN" sz="1600" b="1" i="0" u="none" strike="noStrike" cap="none" normalizeH="0" baseline="0" smtClean="0">
                        <a:ln>
                          <a:noFill/>
                        </a:ln>
                        <a:solidFill>
                          <a:schemeClr val="tx1"/>
                        </a:solidFill>
                        <a:effectLst/>
                        <a:latin typeface="楷体_GB2312" panose="02010609030101010101" charset="-122"/>
                        <a:ea typeface="楷体_GB2312" panose="02010609030101010101"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13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smtClean="0">
                          <a:ln>
                            <a:noFill/>
                          </a:ln>
                          <a:solidFill>
                            <a:srgbClr val="000000"/>
                          </a:solidFill>
                          <a:effectLst/>
                          <a:latin typeface="楷体_GB2312" panose="02010609030101010101" charset="-122"/>
                          <a:ea typeface="楷体_GB2312" panose="02010609030101010101" charset="-122"/>
                          <a:cs typeface="Times New Roman" panose="02020603050405020304" pitchFamily="18" charset="0"/>
                        </a:rPr>
                        <a:t>其他社会关系评价</a:t>
                      </a:r>
                      <a:endParaRPr kumimoji="0" lang="zh-CN" altLang="en-US" sz="1600" b="1" i="0" u="none" strike="noStrike" cap="none" normalizeH="0" baseline="0" smtClean="0">
                        <a:ln>
                          <a:noFill/>
                        </a:ln>
                        <a:solidFill>
                          <a:schemeClr val="tx1"/>
                        </a:solidFill>
                        <a:effectLst/>
                        <a:latin typeface="楷体_GB2312" panose="02010609030101010101" charset="-122"/>
                        <a:ea typeface="楷体_GB2312" panose="02010609030101010101"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endParaRPr kumimoji="0" lang="zh-CN" altLang="zh-CN" sz="1600" b="1" i="0" u="none" strike="noStrike" cap="none" normalizeH="0" baseline="0" smtClean="0">
                        <a:ln>
                          <a:noFill/>
                        </a:ln>
                        <a:solidFill>
                          <a:schemeClr val="tx1"/>
                        </a:solidFill>
                        <a:effectLst/>
                        <a:latin typeface="楷体_GB2312" panose="02010609030101010101" charset="-122"/>
                        <a:ea typeface="楷体_GB2312" panose="02010609030101010101"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endParaRPr kumimoji="0" lang="zh-CN" altLang="zh-CN" sz="1600" b="1" i="0" u="none" strike="noStrike" cap="none" normalizeH="0" baseline="0" dirty="0" smtClean="0">
                        <a:ln>
                          <a:noFill/>
                        </a:ln>
                        <a:solidFill>
                          <a:schemeClr val="tx1"/>
                        </a:solidFill>
                        <a:effectLst/>
                        <a:latin typeface="楷体_GB2312" panose="02010609030101010101" charset="-122"/>
                        <a:ea typeface="楷体_GB2312" panose="02010609030101010101"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5"/>
          <p:cNvSpPr>
            <a:spLocks noChangeArrowheads="1"/>
          </p:cNvSpPr>
          <p:nvPr/>
        </p:nvSpPr>
        <p:spPr bwMode="auto">
          <a:xfrm>
            <a:off x="395536" y="1700808"/>
            <a:ext cx="2880320" cy="3312368"/>
          </a:xfrm>
          <a:prstGeom prst="rect">
            <a:avLst/>
          </a:prstGeom>
          <a:solidFill>
            <a:srgbClr val="99CCFF"/>
          </a:solidFill>
          <a:ln w="9525">
            <a:noFill/>
            <a:miter lim="800000"/>
          </a:ln>
        </p:spPr>
        <p:txBody>
          <a:bodyPr/>
          <a:lstStyle/>
          <a:p>
            <a:pPr marL="342900" marR="0" lvl="0" indent="-342900" algn="l" defTabSz="914400" eaLnBrk="1" latinLnBrk="0" hangingPunct="1">
              <a:lnSpc>
                <a:spcPct val="140000"/>
              </a:lnSpc>
              <a:spcBef>
                <a:spcPct val="20000"/>
              </a:spcBef>
              <a:spcAft>
                <a:spcPts val="0"/>
              </a:spcAft>
              <a:buClr>
                <a:srgbClr val="FF0000"/>
              </a:buClr>
              <a:buSzTx/>
              <a:buFont typeface="Wingdings" panose="05000000000000000000" pitchFamily="2" charset="2"/>
              <a:buChar char="ü"/>
              <a:defRPr/>
            </a:pPr>
            <a:r>
              <a:rPr kumimoji="0" lang="zh-CN" altLang="en-US" sz="20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rPr>
              <a:t>自我评价</a:t>
            </a:r>
            <a:endParaRPr kumimoji="0" lang="zh-CN" altLang="en-US" sz="20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endParaRPr>
          </a:p>
          <a:p>
            <a:pPr marL="342900" marR="0" lvl="0" indent="-342900" algn="l" defTabSz="914400" eaLnBrk="1" latinLnBrk="0" hangingPunct="1">
              <a:lnSpc>
                <a:spcPct val="140000"/>
              </a:lnSpc>
              <a:spcBef>
                <a:spcPct val="20000"/>
              </a:spcBef>
              <a:spcAft>
                <a:spcPts val="0"/>
              </a:spcAft>
              <a:buClr>
                <a:srgbClr val="FF0000"/>
              </a:buClr>
              <a:buSzTx/>
              <a:buFont typeface="Wingdings" panose="05000000000000000000" pitchFamily="2" charset="2"/>
              <a:buChar char="ü"/>
              <a:defRPr/>
            </a:pPr>
            <a:r>
              <a:rPr kumimoji="0" lang="zh-CN" altLang="en-US" sz="20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rPr>
              <a:t>家人评价</a:t>
            </a:r>
            <a:endParaRPr kumimoji="0" lang="zh-CN" altLang="en-US" sz="20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endParaRPr>
          </a:p>
          <a:p>
            <a:pPr marL="342900" marR="0" lvl="0" indent="-342900" algn="l" defTabSz="914400" eaLnBrk="1" latinLnBrk="0" hangingPunct="1">
              <a:lnSpc>
                <a:spcPct val="140000"/>
              </a:lnSpc>
              <a:spcBef>
                <a:spcPct val="20000"/>
              </a:spcBef>
              <a:spcAft>
                <a:spcPts val="0"/>
              </a:spcAft>
              <a:buClr>
                <a:srgbClr val="FF0000"/>
              </a:buClr>
              <a:buSzTx/>
              <a:buFont typeface="Wingdings" panose="05000000000000000000" pitchFamily="2" charset="2"/>
              <a:buChar char="ü"/>
              <a:defRPr/>
            </a:pPr>
            <a:r>
              <a:rPr kumimoji="0" lang="zh-CN" altLang="en-US" sz="20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rPr>
              <a:t>老师评价</a:t>
            </a:r>
            <a:endParaRPr kumimoji="0" lang="zh-CN" altLang="en-US" sz="20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endParaRPr>
          </a:p>
          <a:p>
            <a:pPr marL="342900" marR="0" lvl="0" indent="-342900" algn="l" defTabSz="914400" eaLnBrk="1" latinLnBrk="0" hangingPunct="1">
              <a:lnSpc>
                <a:spcPct val="140000"/>
              </a:lnSpc>
              <a:spcBef>
                <a:spcPct val="20000"/>
              </a:spcBef>
              <a:spcAft>
                <a:spcPts val="0"/>
              </a:spcAft>
              <a:buClr>
                <a:srgbClr val="FF0000"/>
              </a:buClr>
              <a:buSzTx/>
              <a:buFont typeface="Wingdings" panose="05000000000000000000" pitchFamily="2" charset="2"/>
              <a:buChar char="ü"/>
              <a:defRPr/>
            </a:pPr>
            <a:r>
              <a:rPr kumimoji="0" lang="zh-CN" altLang="en-US" sz="20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rPr>
              <a:t>亲密朋友评价</a:t>
            </a:r>
            <a:endParaRPr kumimoji="0" lang="zh-CN" altLang="en-US" sz="20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endParaRPr>
          </a:p>
          <a:p>
            <a:pPr marL="342900" marR="0" lvl="0" indent="-342900" algn="l" defTabSz="914400" eaLnBrk="1" latinLnBrk="0" hangingPunct="1">
              <a:lnSpc>
                <a:spcPct val="140000"/>
              </a:lnSpc>
              <a:spcBef>
                <a:spcPct val="20000"/>
              </a:spcBef>
              <a:spcAft>
                <a:spcPts val="0"/>
              </a:spcAft>
              <a:buClr>
                <a:srgbClr val="FF0000"/>
              </a:buClr>
              <a:buSzTx/>
              <a:buFont typeface="Wingdings" panose="05000000000000000000" pitchFamily="2" charset="2"/>
              <a:buChar char="ü"/>
              <a:defRPr/>
            </a:pPr>
            <a:r>
              <a:rPr kumimoji="0" lang="zh-CN" altLang="en-US" sz="20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rPr>
              <a:t>同学评价</a:t>
            </a:r>
            <a:endParaRPr kumimoji="0" lang="zh-CN" altLang="en-US" sz="20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endParaRPr>
          </a:p>
          <a:p>
            <a:pPr marL="342900" marR="0" lvl="0" indent="-342900" algn="l" defTabSz="914400" eaLnBrk="1" latinLnBrk="0" hangingPunct="1">
              <a:lnSpc>
                <a:spcPct val="140000"/>
              </a:lnSpc>
              <a:spcBef>
                <a:spcPct val="20000"/>
              </a:spcBef>
              <a:spcAft>
                <a:spcPts val="0"/>
              </a:spcAft>
              <a:buClr>
                <a:srgbClr val="FF0000"/>
              </a:buClr>
              <a:buSzTx/>
              <a:buFont typeface="Wingdings" panose="05000000000000000000" pitchFamily="2" charset="2"/>
              <a:buChar char="ü"/>
              <a:defRPr/>
            </a:pPr>
            <a:r>
              <a:rPr kumimoji="0" lang="zh-CN" altLang="en-US" sz="20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rPr>
              <a:t>其他社会关系评价 </a:t>
            </a:r>
            <a:endParaRPr kumimoji="0" lang="zh-CN" altLang="en-US" sz="20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227559" y="34925"/>
            <a:ext cx="8229600" cy="114300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lstStyle>
          <a:p>
            <a:pPr marL="0" marR="0" lvl="0" indent="0" algn="l" defTabSz="914400" rtl="0" eaLnBrk="1" latinLnBrk="0" hangingPunct="1">
              <a:spcBef>
                <a:spcPct val="0"/>
              </a:spcBef>
              <a:spcAft>
                <a:spcPts val="0"/>
              </a:spcAft>
              <a:buClrTx/>
              <a:buSzTx/>
              <a:buFontTx/>
              <a:buNone/>
              <a:defRPr/>
            </a:pPr>
            <a:r>
              <a:rPr kumimoji="0" lang="zh-CN" altLang="en-US" sz="4100" b="1" i="0" u="none" strike="noStrike" kern="1200" cap="none" spc="0" normalizeH="0" baseline="0" noProof="0" dirty="0" smtClean="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大学生</a:t>
            </a:r>
            <a:r>
              <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rPr>
              <a:t>职业生涯规划书</a:t>
            </a:r>
            <a:endParaRPr kumimoji="0" lang="zh-CN" altLang="en-US" sz="4100" b="1" i="0" u="none" strike="noStrike" kern="1200" cap="none" spc="0" normalizeH="0" baseline="0" noProof="0" dirty="0">
              <a:ln>
                <a:noFill/>
              </a:ln>
              <a:solidFill>
                <a:srgbClr val="CC3300"/>
              </a:solidFill>
              <a:effectLst>
                <a:outerShdw blurRad="31750" dist="25400" dir="5400000" algn="tl" rotWithShape="0">
                  <a:srgbClr val="000000">
                    <a:alpha val="25000"/>
                  </a:srgbClr>
                </a:outerShdw>
              </a:effectLst>
              <a:uLnTx/>
              <a:uFillTx/>
              <a:latin typeface="黑体" panose="02010609060101010101" pitchFamily="49" charset="-122"/>
              <a:ea typeface="+mj-ea"/>
              <a:cs typeface="+mj-cs"/>
            </a:endParaRPr>
          </a:p>
        </p:txBody>
      </p:sp>
      <p:sp>
        <p:nvSpPr>
          <p:cNvPr id="3" name="Rectangle 2"/>
          <p:cNvSpPr>
            <a:spLocks noGrp="1" noChangeArrowheads="1"/>
          </p:cNvSpPr>
          <p:nvPr>
            <p:ph type="title" idx="4294967295"/>
          </p:nvPr>
        </p:nvSpPr>
        <p:spPr>
          <a:xfrm>
            <a:off x="227559" y="1422792"/>
            <a:ext cx="8229600" cy="1139825"/>
          </a:xfrm>
          <a:noFill/>
          <a:ln w="9525" cmpd="sng">
            <a:prstDash val="solid"/>
          </a:ln>
          <a:effectLst/>
          <a:sp3d prstMaterial="plastic"/>
        </p:spPr>
        <p:txBody>
          <a:bodyPr vert="horz" rtlCol="0" anchor="ctr">
            <a:normAutofit/>
            <a:scene3d>
              <a:camera prst="orthographicFront"/>
              <a:lightRig rig="threePt" dir="t"/>
            </a:scene3d>
          </a:bodyPr>
          <a:lstStyle/>
          <a:p>
            <a:pPr marL="0" marR="0" lvl="0" indent="0" algn="l" defTabSz="914400" rtl="0" eaLnBrk="0" fontAlgn="base" latinLnBrk="0" hangingPunct="0">
              <a:spcBef>
                <a:spcPct val="0"/>
              </a:spcBef>
              <a:spcAft>
                <a:spcPct val="0"/>
              </a:spcAft>
              <a:buClrTx/>
              <a:buSzTx/>
              <a:buFontTx/>
              <a:buNone/>
              <a:defRPr/>
            </a:pPr>
            <a:r>
              <a:rPr kumimoji="0" lang="zh-CN" altLang="en-US" sz="32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黑体" panose="02010609060101010101" pitchFamily="49" charset="-122"/>
                <a:ea typeface="+mj-ea"/>
                <a:cs typeface="+mj-cs"/>
              </a:rPr>
              <a:t>（</a:t>
            </a:r>
            <a:r>
              <a:rPr kumimoji="0" lang="en-US" altLang="zh-CN" sz="32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黑体" panose="02010609060101010101" pitchFamily="49" charset="-122"/>
                <a:ea typeface="+mj-ea"/>
                <a:cs typeface="+mj-cs"/>
              </a:rPr>
              <a:t>3</a:t>
            </a:r>
            <a:r>
              <a:rPr kumimoji="0" lang="zh-CN" altLang="en-US" sz="32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黑体" panose="02010609060101010101" pitchFamily="49" charset="-122"/>
                <a:ea typeface="+mj-ea"/>
                <a:cs typeface="+mj-cs"/>
              </a:rPr>
              <a:t>） </a:t>
            </a:r>
            <a:r>
              <a:rPr kumimoji="0" lang="zh-CN" altLang="en-US" sz="3600" b="1" i="0" u="none" strike="noStrike" kern="1200" cap="none" spc="0" normalizeH="0" baseline="0" noProof="0" dirty="0">
                <a:ln>
                  <a:noFill/>
                </a:ln>
                <a:solidFill>
                  <a:schemeClr val="accent2">
                    <a:lumMod val="60000"/>
                    <a:lumOff val="40000"/>
                  </a:schemeClr>
                </a:solidFill>
                <a:effectLst/>
                <a:uLnTx/>
                <a:uFillTx/>
                <a:latin typeface="+mn-ea"/>
                <a:ea typeface="+mn-ea"/>
                <a:cs typeface="+mn-cs"/>
              </a:rPr>
              <a:t>职业认知</a:t>
            </a:r>
            <a:r>
              <a:rPr kumimoji="0" lang="zh-CN" altLang="en-US" sz="32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黑体" panose="02010609060101010101" pitchFamily="49" charset="-122"/>
                <a:ea typeface="+mj-ea"/>
                <a:cs typeface="+mj-cs"/>
              </a:rPr>
              <a:t>（环境分析）</a:t>
            </a:r>
            <a:endParaRPr kumimoji="0" lang="zh-CN" altLang="en-US" sz="32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黑体" panose="02010609060101010101" pitchFamily="49" charset="-122"/>
              <a:ea typeface="+mj-ea"/>
              <a:cs typeface="+mj-cs"/>
            </a:endParaRPr>
          </a:p>
        </p:txBody>
      </p:sp>
      <p:sp>
        <p:nvSpPr>
          <p:cNvPr id="18436" name="Rectangle 3"/>
          <p:cNvSpPr txBox="1"/>
          <p:nvPr/>
        </p:nvSpPr>
        <p:spPr>
          <a:xfrm>
            <a:off x="30163" y="2398713"/>
            <a:ext cx="9144000" cy="4459287"/>
          </a:xfrm>
          <a:prstGeom prst="rect">
            <a:avLst/>
          </a:prstGeom>
          <a:noFill/>
          <a:ln w="9525">
            <a:noFill/>
            <a:miter/>
          </a:ln>
        </p:spPr>
        <p:txBody>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stStyle>
          <a:p>
            <a:pPr marL="365125" lvl="0" indent="-255270">
              <a:lnSpc>
                <a:spcPct val="150000"/>
              </a:lnSpc>
            </a:pPr>
            <a:r>
              <a:rPr lang="zh-CN" altLang="en-US" sz="2600" b="1" dirty="0">
                <a:solidFill>
                  <a:srgbClr val="008000"/>
                </a:solidFill>
              </a:rPr>
              <a:t>家庭环境分析：</a:t>
            </a:r>
            <a:r>
              <a:rPr lang="zh-CN" altLang="en-US" sz="2100" b="1" dirty="0">
                <a:solidFill>
                  <a:srgbClr val="CC0000"/>
                </a:solidFill>
              </a:rPr>
              <a:t>经济状况、家人期望、家族文化等及对本人的影响；</a:t>
            </a:r>
            <a:endParaRPr lang="zh-CN" altLang="en-US" sz="2100" b="1" dirty="0">
              <a:solidFill>
                <a:srgbClr val="CC0000"/>
              </a:solidFill>
            </a:endParaRPr>
          </a:p>
          <a:p>
            <a:pPr marL="365125" lvl="0" indent="-255270">
              <a:lnSpc>
                <a:spcPct val="150000"/>
              </a:lnSpc>
            </a:pPr>
            <a:r>
              <a:rPr lang="zh-CN" altLang="en-US" sz="2600" b="1" dirty="0">
                <a:solidFill>
                  <a:srgbClr val="008000"/>
                </a:solidFill>
              </a:rPr>
              <a:t>学校环境分析：</a:t>
            </a:r>
            <a:r>
              <a:rPr lang="zh-CN" altLang="en-US" sz="2100" b="1" dirty="0">
                <a:solidFill>
                  <a:srgbClr val="CC0000"/>
                </a:solidFill>
              </a:rPr>
              <a:t>学校特色、专业学习、实践经验</a:t>
            </a:r>
            <a:endParaRPr lang="zh-CN" altLang="en-US" sz="2100" b="1" dirty="0">
              <a:solidFill>
                <a:srgbClr val="CC0000"/>
              </a:solidFill>
            </a:endParaRPr>
          </a:p>
          <a:p>
            <a:pPr marL="365125" lvl="0" indent="-255270">
              <a:lnSpc>
                <a:spcPct val="150000"/>
              </a:lnSpc>
            </a:pPr>
            <a:r>
              <a:rPr lang="zh-CN" altLang="en-US" sz="2600" b="1" dirty="0">
                <a:solidFill>
                  <a:srgbClr val="008000"/>
                </a:solidFill>
              </a:rPr>
              <a:t>社会环境分析</a:t>
            </a:r>
            <a:r>
              <a:rPr lang="zh-CN" altLang="en-US" sz="2600" b="1" dirty="0"/>
              <a:t>：</a:t>
            </a:r>
            <a:r>
              <a:rPr lang="zh-CN" altLang="en-US" sz="2100" b="1" dirty="0">
                <a:solidFill>
                  <a:srgbClr val="CC0000"/>
                </a:solidFill>
              </a:rPr>
              <a:t>就业形势、就业政策、竞争对手；</a:t>
            </a:r>
            <a:endParaRPr lang="zh-CN" altLang="en-US" sz="2100" b="1" dirty="0">
              <a:solidFill>
                <a:srgbClr val="CC0000"/>
              </a:solidFill>
            </a:endParaRPr>
          </a:p>
          <a:p>
            <a:pPr marL="365125" lvl="0" indent="-255270">
              <a:lnSpc>
                <a:spcPct val="150000"/>
              </a:lnSpc>
            </a:pPr>
            <a:r>
              <a:rPr lang="zh-CN" altLang="en-US" sz="2600" b="1" dirty="0">
                <a:solidFill>
                  <a:srgbClr val="008000"/>
                </a:solidFill>
              </a:rPr>
              <a:t>职业环境分析：</a:t>
            </a:r>
            <a:r>
              <a:rPr lang="zh-CN" altLang="en-US" sz="1800" b="1" dirty="0">
                <a:solidFill>
                  <a:srgbClr val="CC0000"/>
                </a:solidFill>
              </a:rPr>
              <a:t>行业分析（人职匹配分析）  地域分析（人城匹配分析）</a:t>
            </a:r>
            <a:endParaRPr lang="zh-CN" altLang="en-US" sz="1800" b="1" dirty="0">
              <a:solidFill>
                <a:srgbClr val="CC0000"/>
              </a:solidFill>
            </a:endParaRPr>
          </a:p>
          <a:p>
            <a:pPr marL="365125" lvl="0" indent="-255270">
              <a:lnSpc>
                <a:spcPct val="150000"/>
              </a:lnSpc>
              <a:buFont typeface="Wingdings" panose="05000000000000000000" pitchFamily="2" charset="2"/>
              <a:buNone/>
            </a:pPr>
            <a:r>
              <a:rPr lang="zh-CN" altLang="en-US" sz="1800" b="1" dirty="0">
                <a:solidFill>
                  <a:srgbClr val="CC0000"/>
                </a:solidFill>
              </a:rPr>
              <a:t>                                                 企业分析（人企匹配分析）  职业分析（人岗匹配分析）</a:t>
            </a:r>
            <a:endParaRPr lang="zh-CN" altLang="en-US" sz="2100" b="1" dirty="0">
              <a:solidFill>
                <a:srgbClr val="CC0000"/>
              </a:solidFill>
            </a:endParaRPr>
          </a:p>
          <a:p>
            <a:pPr marL="365125" lvl="0" indent="-255270">
              <a:lnSpc>
                <a:spcPct val="150000"/>
              </a:lnSpc>
            </a:pPr>
            <a:r>
              <a:rPr lang="zh-CN" altLang="en-US" sz="2600" b="1" dirty="0">
                <a:solidFill>
                  <a:srgbClr val="008000"/>
                </a:solidFill>
              </a:rPr>
              <a:t>职业分析小结</a:t>
            </a:r>
            <a:endParaRPr lang="zh-CN" altLang="en-US" sz="2600" b="1" dirty="0">
              <a:solidFill>
                <a:srgbClr val="008000"/>
              </a:solidFill>
            </a:endParaRPr>
          </a:p>
        </p:txBody>
      </p:sp>
      <p:sp>
        <p:nvSpPr>
          <p:cNvPr id="5" name="Text Box 3"/>
          <p:cNvSpPr txBox="1">
            <a:spLocks noChangeArrowheads="1"/>
          </p:cNvSpPr>
          <p:nvPr/>
        </p:nvSpPr>
        <p:spPr bwMode="auto">
          <a:xfrm>
            <a:off x="30163" y="981075"/>
            <a:ext cx="539115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scene3d>
              <a:camera prst="orthographicFront"/>
              <a:lightRig rig="threePt" dir="t"/>
            </a:scene3d>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defRPr/>
            </a:pPr>
            <a:r>
              <a:rPr kumimoji="0" lang="zh-CN" altLang="en-US" sz="36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mn-ea"/>
                <a:ea typeface="+mn-ea"/>
                <a:cs typeface="+mn-cs"/>
              </a:rPr>
              <a:t>（二）正文</a:t>
            </a:r>
            <a:endParaRPr kumimoji="0" lang="zh-CN" altLang="en-US" sz="3600" b="1" i="0" u="none" strike="noStrike" kern="1200" cap="none" spc="0" normalizeH="0" baseline="0" noProof="0" dirty="0" smtClean="0">
              <a:solidFill>
                <a:schemeClr val="tx1"/>
              </a:solidFill>
              <a:effectLst>
                <a:outerShdw blurRad="38100" dist="19050" dir="2700000" algn="tl" rotWithShape="0">
                  <a:schemeClr val="dk1">
                    <a:alpha val="40000"/>
                  </a:schemeClr>
                </a:outerShdw>
              </a:effectLst>
              <a:uLnTx/>
              <a:uFillTx/>
              <a:latin typeface="+mn-ea"/>
              <a:ea typeface="+mn-ea"/>
              <a:cs typeface="+mn-cs"/>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6"/>
          <p:cNvSpPr txBox="1">
            <a:spLocks noChangeArrowheads="1"/>
          </p:cNvSpPr>
          <p:nvPr/>
        </p:nvSpPr>
        <p:spPr bwMode="auto">
          <a:xfrm>
            <a:off x="2268538" y="1077913"/>
            <a:ext cx="6480175" cy="693737"/>
          </a:xfrm>
          <a:prstGeom prst="rect">
            <a:avLst/>
          </a:prstGeom>
          <a:noFill/>
          <a:ln w="19050">
            <a:solidFill>
              <a:srgbClr val="0000FF"/>
            </a:solidFill>
            <a:miter lim="800000"/>
          </a:ln>
        </p:spPr>
        <p:txBody>
          <a:bodyPr anchor="ctr"/>
          <a:lstStyle/>
          <a:p>
            <a:pPr algn="just" eaLnBrk="1" hangingPunct="1">
              <a:lnSpc>
                <a:spcPct val="90000"/>
              </a:lnSpc>
              <a:buFont typeface="Wingdings" panose="05000000000000000000" pitchFamily="2" charset="2"/>
              <a:buNone/>
            </a:pPr>
            <a:r>
              <a:rPr lang="zh-CN" altLang="en-US" sz="2000" dirty="0">
                <a:latin typeface="黑体" panose="02010609060101010101" pitchFamily="49" charset="-122"/>
                <a:ea typeface="黑体" panose="02010609060101010101" pitchFamily="49" charset="-122"/>
              </a:rPr>
              <a:t>经济状况、家人职业、家庭社会关系网、家人期望、以及对本人的影响</a:t>
            </a:r>
            <a:endParaRPr lang="zh-CN" altLang="en-US" sz="2000" dirty="0">
              <a:latin typeface="黑体" panose="02010609060101010101" pitchFamily="49" charset="-122"/>
              <a:ea typeface="黑体" panose="02010609060101010101" pitchFamily="49" charset="-122"/>
            </a:endParaRPr>
          </a:p>
        </p:txBody>
      </p:sp>
      <p:sp>
        <p:nvSpPr>
          <p:cNvPr id="18" name="AutoShape 7"/>
          <p:cNvSpPr>
            <a:spLocks noChangeArrowheads="1"/>
          </p:cNvSpPr>
          <p:nvPr/>
        </p:nvSpPr>
        <p:spPr bwMode="auto">
          <a:xfrm>
            <a:off x="215677" y="1077913"/>
            <a:ext cx="1908398" cy="693737"/>
          </a:xfrm>
          <a:prstGeom prst="homePlate">
            <a:avLst>
              <a:gd name="adj" fmla="val 59668"/>
            </a:avLst>
          </a:prstGeom>
          <a:solidFill>
            <a:srgbClr val="99CCFF"/>
          </a:solidFill>
          <a:ln w="19050" algn="ctr">
            <a:solidFill>
              <a:srgbClr val="0000FF"/>
            </a:solidFill>
            <a:miter lim="800000"/>
          </a:ln>
        </p:spPr>
        <p:txBody>
          <a:bodyPr anchor="ctr"/>
          <a:lstStyle/>
          <a:p>
            <a:pPr marL="0" marR="0" lvl="0" indent="0" defTabSz="914400" eaLnBrk="1" latinLnBrk="0" hangingPunct="1">
              <a:lnSpc>
                <a:spcPct val="120000"/>
              </a:lnSpc>
              <a:spcBef>
                <a:spcPts val="0"/>
              </a:spcBef>
              <a:spcAft>
                <a:spcPts val="0"/>
              </a:spcAft>
              <a:buClr>
                <a:srgbClr val="FF0000"/>
              </a:buClr>
              <a:buSzPct val="75000"/>
              <a:buFont typeface="Wingdings" panose="05000000000000000000" pitchFamily="2" charset="2"/>
              <a:buNone/>
              <a:defRPr/>
            </a:pPr>
            <a:r>
              <a:rPr kumimoji="0" lang="zh-CN" altLang="en-US" sz="2400" b="0" i="0" u="none" strike="noStrike" kern="0" cap="none" spc="0" normalizeH="0" baseline="0" noProof="0" dirty="0" smtClean="0">
                <a:ln>
                  <a:noFill/>
                </a:ln>
                <a:solidFill>
                  <a:srgbClr val="000000"/>
                </a:solidFill>
                <a:effectLst/>
                <a:uLnTx/>
                <a:uFillTx/>
                <a:ea typeface="黑体" panose="02010609060101010101" pitchFamily="49" charset="-122"/>
              </a:rPr>
              <a:t>家庭环境</a:t>
            </a:r>
            <a:endParaRPr kumimoji="0" lang="zh-CN" altLang="en-US" sz="2400" b="0" i="0" u="none" strike="noStrike" kern="0" cap="none" spc="0" normalizeH="0" baseline="0" noProof="0" dirty="0" smtClean="0">
              <a:ln>
                <a:noFill/>
              </a:ln>
              <a:solidFill>
                <a:srgbClr val="000000"/>
              </a:solidFill>
              <a:effectLst/>
              <a:uLnTx/>
              <a:uFillTx/>
              <a:ea typeface="黑体" panose="02010609060101010101" pitchFamily="49" charset="-122"/>
            </a:endParaRPr>
          </a:p>
        </p:txBody>
      </p:sp>
      <p:sp>
        <p:nvSpPr>
          <p:cNvPr id="19" name="Text Box 8"/>
          <p:cNvSpPr txBox="1">
            <a:spLocks noChangeArrowheads="1"/>
          </p:cNvSpPr>
          <p:nvPr/>
        </p:nvSpPr>
        <p:spPr bwMode="auto">
          <a:xfrm>
            <a:off x="2268538" y="1870075"/>
            <a:ext cx="6480175" cy="693738"/>
          </a:xfrm>
          <a:prstGeom prst="rect">
            <a:avLst/>
          </a:prstGeom>
          <a:noFill/>
          <a:ln w="19050" algn="ctr">
            <a:solidFill>
              <a:srgbClr val="0000FF"/>
            </a:solidFill>
            <a:miter lim="800000"/>
          </a:ln>
        </p:spPr>
        <p:txBody>
          <a:bodyPr anchor="ctr"/>
          <a:lstStyle/>
          <a:p>
            <a:pPr algn="just" eaLnBrk="1" hangingPunct="1">
              <a:lnSpc>
                <a:spcPct val="90000"/>
              </a:lnSpc>
              <a:buFont typeface="Wingdings" panose="05000000000000000000" pitchFamily="2" charset="2"/>
              <a:buNone/>
            </a:pPr>
            <a:r>
              <a:rPr lang="zh-CN" altLang="en-US" sz="2000" dirty="0">
                <a:latin typeface="黑体" panose="02010609060101010101" pitchFamily="49" charset="-122"/>
                <a:ea typeface="黑体" panose="02010609060101010101" pitchFamily="49" charset="-122"/>
              </a:rPr>
              <a:t>学校特色、校风、社会认可度、所学</a:t>
            </a:r>
            <a:r>
              <a:rPr lang="zh-CN" altLang="en-US" sz="2000" dirty="0" smtClean="0">
                <a:solidFill>
                  <a:srgbClr val="FF0000"/>
                </a:solidFill>
                <a:latin typeface="黑体" panose="02010609060101010101" pitchFamily="49" charset="-122"/>
                <a:ea typeface="黑体" panose="02010609060101010101" pitchFamily="49" charset="-122"/>
              </a:rPr>
              <a:t>专业分析</a:t>
            </a:r>
            <a:r>
              <a:rPr lang="zh-CN" altLang="en-US"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社会实践等</a:t>
            </a:r>
            <a:endParaRPr lang="zh-CN" altLang="en-US" sz="2000" dirty="0">
              <a:latin typeface="黑体" panose="02010609060101010101" pitchFamily="49" charset="-122"/>
              <a:ea typeface="黑体" panose="02010609060101010101" pitchFamily="49" charset="-122"/>
            </a:endParaRPr>
          </a:p>
        </p:txBody>
      </p:sp>
      <p:sp>
        <p:nvSpPr>
          <p:cNvPr id="20" name="AutoShape 9"/>
          <p:cNvSpPr>
            <a:spLocks noChangeArrowheads="1"/>
          </p:cNvSpPr>
          <p:nvPr/>
        </p:nvSpPr>
        <p:spPr bwMode="auto">
          <a:xfrm>
            <a:off x="215677" y="1870075"/>
            <a:ext cx="1908398" cy="693738"/>
          </a:xfrm>
          <a:prstGeom prst="homePlate">
            <a:avLst>
              <a:gd name="adj" fmla="val 59668"/>
            </a:avLst>
          </a:prstGeom>
          <a:solidFill>
            <a:srgbClr val="99CCFF"/>
          </a:solidFill>
          <a:ln w="19050" algn="ctr">
            <a:solidFill>
              <a:srgbClr val="0000FF"/>
            </a:solidFill>
            <a:miter lim="800000"/>
          </a:ln>
        </p:spPr>
        <p:txBody>
          <a:bodyPr anchor="ctr"/>
          <a:lstStyle/>
          <a:p>
            <a:pPr marL="0" marR="0" lvl="0" indent="0" defTabSz="914400" eaLnBrk="1" latinLnBrk="0" hangingPunct="1">
              <a:lnSpc>
                <a:spcPct val="120000"/>
              </a:lnSpc>
              <a:spcBef>
                <a:spcPts val="0"/>
              </a:spcBef>
              <a:spcAft>
                <a:spcPts val="0"/>
              </a:spcAft>
              <a:buClr>
                <a:srgbClr val="FF0000"/>
              </a:buClr>
              <a:buSzPct val="75000"/>
              <a:buFont typeface="Wingdings" panose="05000000000000000000" pitchFamily="2" charset="2"/>
              <a:buNone/>
              <a:defRPr/>
            </a:pPr>
            <a:r>
              <a:rPr kumimoji="0" lang="zh-CN" altLang="en-US" sz="2400" b="0" i="0" u="none" strike="noStrike" kern="0" cap="none" spc="0" normalizeH="0" baseline="0" noProof="0" dirty="0" smtClean="0">
                <a:ln>
                  <a:noFill/>
                </a:ln>
                <a:solidFill>
                  <a:srgbClr val="000000"/>
                </a:solidFill>
                <a:effectLst/>
                <a:uLnTx/>
                <a:uFillTx/>
                <a:ea typeface="黑体" panose="02010609060101010101" pitchFamily="49" charset="-122"/>
              </a:rPr>
              <a:t>学校环境</a:t>
            </a:r>
            <a:endParaRPr kumimoji="0" lang="zh-CN" altLang="en-US" sz="2400" b="0" i="0" u="none" strike="noStrike" kern="0" cap="none" spc="0" normalizeH="0" baseline="0" noProof="0" dirty="0" smtClean="0">
              <a:ln>
                <a:noFill/>
              </a:ln>
              <a:solidFill>
                <a:srgbClr val="000000"/>
              </a:solidFill>
              <a:effectLst/>
              <a:uLnTx/>
              <a:uFillTx/>
              <a:ea typeface="黑体" panose="02010609060101010101" pitchFamily="49" charset="-122"/>
            </a:endParaRPr>
          </a:p>
        </p:txBody>
      </p:sp>
      <p:sp>
        <p:nvSpPr>
          <p:cNvPr id="21" name="Text Box 10"/>
          <p:cNvSpPr txBox="1">
            <a:spLocks noChangeArrowheads="1"/>
          </p:cNvSpPr>
          <p:nvPr/>
        </p:nvSpPr>
        <p:spPr bwMode="auto">
          <a:xfrm>
            <a:off x="2268538" y="2662238"/>
            <a:ext cx="6480175" cy="693737"/>
          </a:xfrm>
          <a:prstGeom prst="rect">
            <a:avLst/>
          </a:prstGeom>
          <a:noFill/>
          <a:ln w="19050" algn="ctr">
            <a:solidFill>
              <a:srgbClr val="0000FF"/>
            </a:solidFill>
            <a:miter lim="800000"/>
          </a:ln>
        </p:spPr>
        <p:txBody>
          <a:bodyPr anchor="ctr"/>
          <a:lstStyle/>
          <a:p>
            <a:pPr algn="just" eaLnBrk="1" hangingPunct="1">
              <a:lnSpc>
                <a:spcPct val="90000"/>
              </a:lnSpc>
              <a:buFont typeface="Wingdings" panose="05000000000000000000" pitchFamily="2" charset="2"/>
              <a:buNone/>
            </a:pPr>
            <a:r>
              <a:rPr lang="zh-CN" altLang="en-US" sz="2000" dirty="0">
                <a:latin typeface="黑体" panose="02010609060101010101" pitchFamily="49" charset="-122"/>
                <a:ea typeface="黑体" panose="02010609060101010101" pitchFamily="49" charset="-122"/>
              </a:rPr>
              <a:t>如就业形势、市场供需状况、就业政策、竞争对手等。</a:t>
            </a:r>
            <a:endParaRPr lang="zh-CN" altLang="en-US" sz="2000" dirty="0">
              <a:latin typeface="黑体" panose="02010609060101010101" pitchFamily="49" charset="-122"/>
              <a:ea typeface="黑体" panose="02010609060101010101" pitchFamily="49" charset="-122"/>
            </a:endParaRPr>
          </a:p>
        </p:txBody>
      </p:sp>
      <p:sp>
        <p:nvSpPr>
          <p:cNvPr id="22" name="AutoShape 11"/>
          <p:cNvSpPr>
            <a:spLocks noChangeArrowheads="1"/>
          </p:cNvSpPr>
          <p:nvPr/>
        </p:nvSpPr>
        <p:spPr bwMode="auto">
          <a:xfrm>
            <a:off x="215677" y="2662238"/>
            <a:ext cx="1908398" cy="693737"/>
          </a:xfrm>
          <a:prstGeom prst="homePlate">
            <a:avLst>
              <a:gd name="adj" fmla="val 59668"/>
            </a:avLst>
          </a:prstGeom>
          <a:solidFill>
            <a:srgbClr val="99CCFF"/>
          </a:solidFill>
          <a:ln w="19050" algn="ctr">
            <a:solidFill>
              <a:srgbClr val="0000FF"/>
            </a:solidFill>
            <a:miter lim="800000"/>
          </a:ln>
        </p:spPr>
        <p:txBody>
          <a:bodyPr anchor="ctr"/>
          <a:lstStyle/>
          <a:p>
            <a:pPr marL="0" marR="0" lvl="0" indent="0" defTabSz="914400" eaLnBrk="1" latinLnBrk="0" hangingPunct="1">
              <a:lnSpc>
                <a:spcPct val="120000"/>
              </a:lnSpc>
              <a:spcBef>
                <a:spcPts val="0"/>
              </a:spcBef>
              <a:spcAft>
                <a:spcPts val="0"/>
              </a:spcAft>
              <a:buClr>
                <a:srgbClr val="FF0000"/>
              </a:buClr>
              <a:buSzPct val="75000"/>
              <a:buFont typeface="Wingdings" panose="05000000000000000000" pitchFamily="2" charset="2"/>
              <a:buNone/>
              <a:defRPr/>
            </a:pPr>
            <a:r>
              <a:rPr lang="zh-CN" altLang="en-US" sz="2400" dirty="0">
                <a:solidFill>
                  <a:schemeClr val="accent1">
                    <a:lumMod val="10000"/>
                  </a:schemeClr>
                </a:solidFill>
                <a:latin typeface="黑体" panose="02010609060101010101" pitchFamily="49" charset="-122"/>
                <a:ea typeface="黑体" panose="02010609060101010101" pitchFamily="49" charset="-122"/>
              </a:rPr>
              <a:t>社会环境</a:t>
            </a:r>
            <a:endParaRPr kumimoji="0" lang="zh-CN" altLang="en-US" sz="2400" b="0" i="0" u="none" strike="noStrike" kern="0" cap="none" spc="0" normalizeH="0" baseline="0" noProof="0" dirty="0" smtClean="0">
              <a:ln>
                <a:noFill/>
              </a:ln>
              <a:solidFill>
                <a:schemeClr val="accent1">
                  <a:lumMod val="10000"/>
                </a:schemeClr>
              </a:solidFill>
              <a:effectLst/>
              <a:uLnTx/>
              <a:uFillTx/>
              <a:ea typeface="黑体" panose="02010609060101010101" pitchFamily="49" charset="-122"/>
            </a:endParaRPr>
          </a:p>
        </p:txBody>
      </p:sp>
      <p:sp>
        <p:nvSpPr>
          <p:cNvPr id="23" name="Text Box 12"/>
          <p:cNvSpPr txBox="1">
            <a:spLocks noChangeArrowheads="1"/>
          </p:cNvSpPr>
          <p:nvPr/>
        </p:nvSpPr>
        <p:spPr bwMode="auto">
          <a:xfrm>
            <a:off x="2268538" y="3454400"/>
            <a:ext cx="6480175" cy="693738"/>
          </a:xfrm>
          <a:prstGeom prst="rect">
            <a:avLst/>
          </a:prstGeom>
          <a:noFill/>
          <a:ln w="19050" algn="ctr">
            <a:solidFill>
              <a:srgbClr val="0000FF"/>
            </a:solidFill>
            <a:miter lim="800000"/>
          </a:ln>
        </p:spPr>
        <p:txBody>
          <a:bodyPr anchor="ctr"/>
          <a:lstStyle/>
          <a:p>
            <a:pPr lvl="0">
              <a:lnSpc>
                <a:spcPct val="90000"/>
              </a:lnSpc>
              <a:spcAft>
                <a:spcPts val="0"/>
              </a:spcAft>
              <a:buClr>
                <a:srgbClr val="FF0000"/>
              </a:buClr>
              <a:defRPr/>
            </a:pPr>
            <a:r>
              <a:rPr lang="zh-CN" altLang="en-US" sz="2000" dirty="0">
                <a:latin typeface="黑体" panose="02010609060101010101" pitchFamily="49" charset="-122"/>
                <a:ea typeface="黑体" panose="02010609060101010101" pitchFamily="49" charset="-122"/>
              </a:rPr>
              <a:t>如工作城市的发展前景、文化特点、气候水土、人际关系等，</a:t>
            </a:r>
            <a:r>
              <a:rPr lang="zh-CN" altLang="en-US" sz="2000" dirty="0">
                <a:solidFill>
                  <a:srgbClr val="FF3300"/>
                </a:solidFill>
                <a:latin typeface="黑体" panose="02010609060101010101" pitchFamily="49" charset="-122"/>
                <a:ea typeface="黑体" panose="02010609060101010101" pitchFamily="49" charset="-122"/>
              </a:rPr>
              <a:t>人城匹配</a:t>
            </a:r>
            <a:r>
              <a:rPr lang="zh-CN" altLang="en-US" sz="2000" dirty="0">
                <a:latin typeface="黑体" panose="02010609060101010101" pitchFamily="49" charset="-122"/>
                <a:ea typeface="黑体" panose="02010609060101010101" pitchFamily="49" charset="-122"/>
              </a:rPr>
              <a:t>分析</a:t>
            </a:r>
            <a:endParaRPr kumimoji="0" lang="zh-CN" altLang="en-US" sz="2000" b="0" i="0" u="none" strike="noStrike" kern="0" cap="none" spc="0" normalizeH="0" baseline="0" noProof="0" dirty="0" smtClean="0">
              <a:ln>
                <a:noFill/>
              </a:ln>
              <a:solidFill>
                <a:srgbClr val="000000"/>
              </a:solidFill>
              <a:effectLst/>
              <a:uLnTx/>
              <a:uFillTx/>
              <a:ea typeface="黑体" panose="02010609060101010101" pitchFamily="49" charset="-122"/>
            </a:endParaRPr>
          </a:p>
        </p:txBody>
      </p:sp>
      <p:sp>
        <p:nvSpPr>
          <p:cNvPr id="24" name="AutoShape 13"/>
          <p:cNvSpPr>
            <a:spLocks noChangeArrowheads="1"/>
          </p:cNvSpPr>
          <p:nvPr/>
        </p:nvSpPr>
        <p:spPr bwMode="auto">
          <a:xfrm>
            <a:off x="683990" y="3454400"/>
            <a:ext cx="1655762" cy="693738"/>
          </a:xfrm>
          <a:prstGeom prst="homePlate">
            <a:avLst>
              <a:gd name="adj" fmla="val 59668"/>
            </a:avLst>
          </a:prstGeom>
          <a:solidFill>
            <a:srgbClr val="99CCFF"/>
          </a:solidFill>
          <a:ln w="19050" algn="ctr">
            <a:solidFill>
              <a:srgbClr val="0000FF"/>
            </a:solidFill>
            <a:miter lim="800000"/>
          </a:ln>
        </p:spPr>
        <p:txBody>
          <a:bodyPr anchor="ctr"/>
          <a:lstStyle/>
          <a:p>
            <a:pPr marL="0" marR="0" lvl="0" indent="0" defTabSz="914400" eaLnBrk="1" latinLnBrk="0" hangingPunct="1">
              <a:lnSpc>
                <a:spcPct val="120000"/>
              </a:lnSpc>
              <a:spcBef>
                <a:spcPts val="0"/>
              </a:spcBef>
              <a:spcAft>
                <a:spcPts val="0"/>
              </a:spcAft>
              <a:buClr>
                <a:srgbClr val="FF0000"/>
              </a:buClr>
              <a:buSzPct val="75000"/>
              <a:buFont typeface="Wingdings" panose="05000000000000000000" pitchFamily="2" charset="2"/>
              <a:buNone/>
              <a:defRPr/>
            </a:pPr>
            <a:r>
              <a:rPr lang="zh-CN" altLang="en-US" sz="2400" dirty="0">
                <a:solidFill>
                  <a:schemeClr val="accent1">
                    <a:lumMod val="10000"/>
                  </a:schemeClr>
                </a:solidFill>
                <a:latin typeface="黑体" panose="02010609060101010101" pitchFamily="49" charset="-122"/>
                <a:ea typeface="黑体" panose="02010609060101010101" pitchFamily="49" charset="-122"/>
              </a:rPr>
              <a:t>地域分析</a:t>
            </a:r>
            <a:endParaRPr kumimoji="0" lang="zh-CN" altLang="en-US" sz="2400" b="0" i="0" u="none" strike="noStrike" kern="0" cap="none" spc="0" normalizeH="0" baseline="0" noProof="0" dirty="0" smtClean="0">
              <a:ln>
                <a:noFill/>
              </a:ln>
              <a:solidFill>
                <a:schemeClr val="accent1">
                  <a:lumMod val="10000"/>
                </a:schemeClr>
              </a:solidFill>
              <a:effectLst/>
              <a:uLnTx/>
              <a:uFillTx/>
              <a:ea typeface="黑体" panose="02010609060101010101" pitchFamily="49" charset="-122"/>
            </a:endParaRPr>
          </a:p>
        </p:txBody>
      </p:sp>
      <p:sp>
        <p:nvSpPr>
          <p:cNvPr id="25" name="Text Box 14"/>
          <p:cNvSpPr txBox="1">
            <a:spLocks noChangeArrowheads="1"/>
          </p:cNvSpPr>
          <p:nvPr/>
        </p:nvSpPr>
        <p:spPr bwMode="auto">
          <a:xfrm>
            <a:off x="2268538" y="4246563"/>
            <a:ext cx="6480175" cy="693737"/>
          </a:xfrm>
          <a:prstGeom prst="rect">
            <a:avLst/>
          </a:prstGeom>
          <a:noFill/>
          <a:ln w="19050" algn="ctr">
            <a:solidFill>
              <a:srgbClr val="0000FF"/>
            </a:solidFill>
            <a:miter lim="800000"/>
          </a:ln>
        </p:spPr>
        <p:txBody>
          <a:bodyPr anchor="ctr"/>
          <a:lstStyle/>
          <a:p>
            <a:pPr lvl="0">
              <a:lnSpc>
                <a:spcPct val="90000"/>
              </a:lnSpc>
              <a:spcAft>
                <a:spcPts val="0"/>
              </a:spcAft>
              <a:buClr>
                <a:srgbClr val="FF0000"/>
              </a:buClr>
              <a:defRPr/>
            </a:pPr>
            <a:r>
              <a:rPr lang="zh-CN" altLang="en-US" sz="2000" dirty="0">
                <a:latin typeface="黑体" panose="02010609060101010101" pitchFamily="49" charset="-122"/>
                <a:ea typeface="黑体" panose="02010609060101010101" pitchFamily="49" charset="-122"/>
              </a:rPr>
              <a:t>行业现状及发展趋势，</a:t>
            </a:r>
            <a:r>
              <a:rPr lang="zh-CN" altLang="en-US" sz="2000" dirty="0">
                <a:solidFill>
                  <a:srgbClr val="FF3300"/>
                </a:solidFill>
                <a:latin typeface="黑体" panose="02010609060101010101" pitchFamily="49" charset="-122"/>
                <a:ea typeface="黑体" panose="02010609060101010101" pitchFamily="49" charset="-122"/>
              </a:rPr>
              <a:t>人业匹配</a:t>
            </a:r>
            <a:r>
              <a:rPr lang="zh-CN" altLang="en-US" sz="2000" dirty="0">
                <a:latin typeface="黑体" panose="02010609060101010101" pitchFamily="49" charset="-122"/>
                <a:ea typeface="黑体" panose="02010609060101010101" pitchFamily="49" charset="-122"/>
              </a:rPr>
              <a:t>分析</a:t>
            </a:r>
            <a:endParaRPr kumimoji="0" lang="zh-CN" altLang="en-US" sz="2000" b="0" i="0" u="none" strike="noStrike" kern="0" cap="none" spc="0" normalizeH="0" baseline="0" noProof="0" dirty="0" smtClean="0">
              <a:ln>
                <a:noFill/>
              </a:ln>
              <a:solidFill>
                <a:srgbClr val="000000"/>
              </a:solidFill>
              <a:effectLst/>
              <a:uLnTx/>
              <a:uFillTx/>
              <a:ea typeface="黑体" panose="02010609060101010101" pitchFamily="49" charset="-122"/>
            </a:endParaRPr>
          </a:p>
        </p:txBody>
      </p:sp>
      <p:sp>
        <p:nvSpPr>
          <p:cNvPr id="26" name="AutoShape 15"/>
          <p:cNvSpPr>
            <a:spLocks noChangeArrowheads="1"/>
          </p:cNvSpPr>
          <p:nvPr/>
        </p:nvSpPr>
        <p:spPr bwMode="auto">
          <a:xfrm>
            <a:off x="683990" y="4246563"/>
            <a:ext cx="1655762" cy="693737"/>
          </a:xfrm>
          <a:prstGeom prst="homePlate">
            <a:avLst>
              <a:gd name="adj" fmla="val 59668"/>
            </a:avLst>
          </a:prstGeom>
          <a:solidFill>
            <a:srgbClr val="99CCFF"/>
          </a:solidFill>
          <a:ln w="19050" algn="ctr">
            <a:solidFill>
              <a:srgbClr val="0000FF"/>
            </a:solidFill>
            <a:miter lim="800000"/>
          </a:ln>
        </p:spPr>
        <p:txBody>
          <a:bodyPr anchor="ctr"/>
          <a:lstStyle/>
          <a:p>
            <a:pPr marL="0" marR="0" lvl="0" indent="0" defTabSz="914400" eaLnBrk="1" latinLnBrk="0" hangingPunct="1">
              <a:lnSpc>
                <a:spcPct val="120000"/>
              </a:lnSpc>
              <a:spcBef>
                <a:spcPts val="0"/>
              </a:spcBef>
              <a:spcAft>
                <a:spcPts val="0"/>
              </a:spcAft>
              <a:buClr>
                <a:srgbClr val="FF0000"/>
              </a:buClr>
              <a:buSzPct val="75000"/>
              <a:buFont typeface="Wingdings" panose="05000000000000000000" pitchFamily="2" charset="2"/>
              <a:buNone/>
              <a:defRPr/>
            </a:pPr>
            <a:r>
              <a:rPr kumimoji="0" lang="zh-CN" altLang="en-US" sz="2400" b="0" i="0" u="none" strike="noStrike" kern="0" cap="none" spc="0" normalizeH="0" baseline="0" noProof="0" dirty="0" smtClean="0">
                <a:ln>
                  <a:noFill/>
                </a:ln>
                <a:solidFill>
                  <a:srgbClr val="000000"/>
                </a:solidFill>
                <a:effectLst/>
                <a:uLnTx/>
                <a:uFillTx/>
                <a:ea typeface="黑体" panose="02010609060101010101" pitchFamily="49" charset="-122"/>
              </a:rPr>
              <a:t>行业分析</a:t>
            </a:r>
            <a:endParaRPr kumimoji="0" lang="zh-CN" altLang="en-US" sz="2400" b="0" i="0" u="none" strike="noStrike" kern="0" cap="none" spc="0" normalizeH="0" baseline="0" noProof="0" dirty="0" smtClean="0">
              <a:ln>
                <a:noFill/>
              </a:ln>
              <a:solidFill>
                <a:srgbClr val="000000"/>
              </a:solidFill>
              <a:effectLst/>
              <a:uLnTx/>
              <a:uFillTx/>
              <a:ea typeface="黑体" panose="02010609060101010101" pitchFamily="49" charset="-122"/>
            </a:endParaRPr>
          </a:p>
        </p:txBody>
      </p:sp>
      <p:sp>
        <p:nvSpPr>
          <p:cNvPr id="27" name="Text Box 16"/>
          <p:cNvSpPr txBox="1">
            <a:spLocks noChangeArrowheads="1"/>
          </p:cNvSpPr>
          <p:nvPr/>
        </p:nvSpPr>
        <p:spPr bwMode="auto">
          <a:xfrm>
            <a:off x="2268538" y="5038725"/>
            <a:ext cx="6480175" cy="693738"/>
          </a:xfrm>
          <a:prstGeom prst="rect">
            <a:avLst/>
          </a:prstGeom>
          <a:noFill/>
          <a:ln w="19050" algn="ctr">
            <a:solidFill>
              <a:srgbClr val="0000FF"/>
            </a:solidFill>
            <a:miter lim="800000"/>
          </a:ln>
        </p:spPr>
        <p:txBody>
          <a:bodyPr anchor="ctr"/>
          <a:lstStyle/>
          <a:p>
            <a:pPr lvl="0">
              <a:lnSpc>
                <a:spcPct val="90000"/>
              </a:lnSpc>
              <a:spcAft>
                <a:spcPts val="0"/>
              </a:spcAft>
              <a:buClr>
                <a:srgbClr val="FF0000"/>
              </a:buClr>
              <a:defRPr/>
            </a:pPr>
            <a:r>
              <a:rPr lang="zh-CN" altLang="en-US" sz="2000" dirty="0">
                <a:latin typeface="黑体" panose="02010609060101010101" pitchFamily="49" charset="-122"/>
                <a:ea typeface="黑体" panose="02010609060101010101" pitchFamily="49" charset="-122"/>
              </a:rPr>
              <a:t>职业工作内容、工作要求、发展前景，</a:t>
            </a:r>
            <a:r>
              <a:rPr lang="zh-CN" altLang="en-US" sz="2000" dirty="0">
                <a:solidFill>
                  <a:srgbClr val="FF3300"/>
                </a:solidFill>
                <a:latin typeface="黑体" panose="02010609060101010101" pitchFamily="49" charset="-122"/>
                <a:ea typeface="黑体" panose="02010609060101010101" pitchFamily="49" charset="-122"/>
              </a:rPr>
              <a:t>人岗匹配</a:t>
            </a:r>
            <a:r>
              <a:rPr lang="zh-CN" altLang="en-US" sz="2000" dirty="0">
                <a:latin typeface="黑体" panose="02010609060101010101" pitchFamily="49" charset="-122"/>
                <a:ea typeface="黑体" panose="02010609060101010101" pitchFamily="49" charset="-122"/>
              </a:rPr>
              <a:t>分析。</a:t>
            </a:r>
            <a:endParaRPr kumimoji="0" lang="zh-CN" altLang="en-US" sz="2000" b="0" i="0" u="none" strike="noStrike" kern="0" cap="none" spc="0" normalizeH="0" baseline="0" noProof="0" dirty="0" smtClean="0">
              <a:ln>
                <a:noFill/>
              </a:ln>
              <a:solidFill>
                <a:srgbClr val="000000"/>
              </a:solidFill>
              <a:effectLst/>
              <a:uLnTx/>
              <a:uFillTx/>
              <a:ea typeface="黑体" panose="02010609060101010101" pitchFamily="49" charset="-122"/>
            </a:endParaRPr>
          </a:p>
        </p:txBody>
      </p:sp>
      <p:sp>
        <p:nvSpPr>
          <p:cNvPr id="28" name="AutoShape 17"/>
          <p:cNvSpPr>
            <a:spLocks noChangeArrowheads="1"/>
          </p:cNvSpPr>
          <p:nvPr/>
        </p:nvSpPr>
        <p:spPr bwMode="auto">
          <a:xfrm>
            <a:off x="683990" y="5038725"/>
            <a:ext cx="1655762" cy="693738"/>
          </a:xfrm>
          <a:prstGeom prst="homePlate">
            <a:avLst>
              <a:gd name="adj" fmla="val 59668"/>
            </a:avLst>
          </a:prstGeom>
          <a:solidFill>
            <a:srgbClr val="99CCFF"/>
          </a:solidFill>
          <a:ln w="19050" algn="ctr">
            <a:solidFill>
              <a:srgbClr val="0000FF"/>
            </a:solidFill>
            <a:miter lim="800000"/>
          </a:ln>
        </p:spPr>
        <p:txBody>
          <a:bodyPr anchor="ctr"/>
          <a:lstStyle/>
          <a:p>
            <a:pPr marL="0" marR="0" lvl="0" indent="0" defTabSz="914400" eaLnBrk="1" latinLnBrk="0" hangingPunct="1">
              <a:lnSpc>
                <a:spcPct val="120000"/>
              </a:lnSpc>
              <a:spcBef>
                <a:spcPts val="0"/>
              </a:spcBef>
              <a:spcAft>
                <a:spcPts val="0"/>
              </a:spcAft>
              <a:buClr>
                <a:srgbClr val="FF0000"/>
              </a:buClr>
              <a:buSzPct val="75000"/>
              <a:buFont typeface="Wingdings" panose="05000000000000000000" pitchFamily="2" charset="2"/>
              <a:buNone/>
              <a:defRPr/>
            </a:pPr>
            <a:r>
              <a:rPr kumimoji="0" lang="zh-CN" altLang="en-US" sz="2400" b="0" i="0" u="none" strike="noStrike" kern="0" cap="none" spc="0" normalizeH="0" baseline="0" noProof="0" dirty="0" smtClean="0">
                <a:ln>
                  <a:noFill/>
                </a:ln>
                <a:solidFill>
                  <a:srgbClr val="000000"/>
                </a:solidFill>
                <a:effectLst/>
                <a:uLnTx/>
                <a:uFillTx/>
                <a:ea typeface="黑体" panose="02010609060101010101" pitchFamily="49" charset="-122"/>
              </a:rPr>
              <a:t>职业分析</a:t>
            </a:r>
            <a:endParaRPr kumimoji="0" lang="zh-CN" altLang="en-US" sz="2400" b="0" i="0" u="none" strike="noStrike" kern="0" cap="none" spc="0" normalizeH="0" baseline="0" noProof="0" dirty="0" smtClean="0">
              <a:ln>
                <a:noFill/>
              </a:ln>
              <a:solidFill>
                <a:srgbClr val="000000"/>
              </a:solidFill>
              <a:effectLst/>
              <a:uLnTx/>
              <a:uFillTx/>
              <a:ea typeface="黑体" panose="02010609060101010101" pitchFamily="49" charset="-122"/>
            </a:endParaRPr>
          </a:p>
        </p:txBody>
      </p:sp>
      <p:sp>
        <p:nvSpPr>
          <p:cNvPr id="29" name="Text Box 18"/>
          <p:cNvSpPr txBox="1">
            <a:spLocks noChangeArrowheads="1"/>
          </p:cNvSpPr>
          <p:nvPr/>
        </p:nvSpPr>
        <p:spPr bwMode="auto">
          <a:xfrm>
            <a:off x="2268538" y="5830888"/>
            <a:ext cx="6480175" cy="693737"/>
          </a:xfrm>
          <a:prstGeom prst="rect">
            <a:avLst/>
          </a:prstGeom>
          <a:noFill/>
          <a:ln w="19050" algn="ctr">
            <a:solidFill>
              <a:srgbClr val="0000FF"/>
            </a:solidFill>
            <a:miter lim="800000"/>
          </a:ln>
        </p:spPr>
        <p:txBody>
          <a:bodyPr anchor="ctr"/>
          <a:lstStyle/>
          <a:p>
            <a:pPr lvl="0">
              <a:lnSpc>
                <a:spcPct val="90000"/>
              </a:lnSpc>
              <a:spcAft>
                <a:spcPts val="0"/>
              </a:spcAft>
              <a:buClr>
                <a:srgbClr val="FF0000"/>
              </a:buClr>
              <a:defRPr/>
            </a:pPr>
            <a:r>
              <a:rPr lang="zh-CN" altLang="en-US" sz="2000" dirty="0">
                <a:latin typeface="黑体" panose="02010609060101010101" pitchFamily="49" charset="-122"/>
                <a:ea typeface="黑体" panose="02010609060101010101" pitchFamily="49" charset="-122"/>
              </a:rPr>
              <a:t>单位类型、企业文化、发展前景、发展阶段、产品服务、工作氛围等，</a:t>
            </a:r>
            <a:r>
              <a:rPr lang="zh-CN" altLang="en-US" sz="2000" dirty="0">
                <a:solidFill>
                  <a:srgbClr val="FF3300"/>
                </a:solidFill>
                <a:latin typeface="黑体" panose="02010609060101010101" pitchFamily="49" charset="-122"/>
                <a:ea typeface="黑体" panose="02010609060101010101" pitchFamily="49" charset="-122"/>
              </a:rPr>
              <a:t>人企匹配</a:t>
            </a:r>
            <a:r>
              <a:rPr lang="zh-CN" altLang="en-US" sz="2000" dirty="0">
                <a:latin typeface="黑体" panose="02010609060101010101" pitchFamily="49" charset="-122"/>
                <a:ea typeface="黑体" panose="02010609060101010101" pitchFamily="49" charset="-122"/>
              </a:rPr>
              <a:t>分析</a:t>
            </a:r>
            <a:endParaRPr kumimoji="0" lang="zh-CN" altLang="en-US" sz="2000" b="0" i="0" u="none" strike="noStrike" kern="0" cap="none" spc="0" normalizeH="0" baseline="0" noProof="0" dirty="0" smtClean="0">
              <a:ln>
                <a:noFill/>
              </a:ln>
              <a:solidFill>
                <a:srgbClr val="000000"/>
              </a:solidFill>
              <a:effectLst/>
              <a:uLnTx/>
              <a:uFillTx/>
              <a:ea typeface="黑体" panose="02010609060101010101" pitchFamily="49" charset="-122"/>
            </a:endParaRPr>
          </a:p>
        </p:txBody>
      </p:sp>
      <p:sp>
        <p:nvSpPr>
          <p:cNvPr id="30" name="AutoShape 19"/>
          <p:cNvSpPr>
            <a:spLocks noChangeArrowheads="1"/>
          </p:cNvSpPr>
          <p:nvPr/>
        </p:nvSpPr>
        <p:spPr bwMode="auto">
          <a:xfrm>
            <a:off x="683990" y="5830888"/>
            <a:ext cx="1655762" cy="693737"/>
          </a:xfrm>
          <a:prstGeom prst="homePlate">
            <a:avLst>
              <a:gd name="adj" fmla="val 59668"/>
            </a:avLst>
          </a:prstGeom>
          <a:solidFill>
            <a:srgbClr val="99CCFF"/>
          </a:solidFill>
          <a:ln w="19050" algn="ctr">
            <a:solidFill>
              <a:srgbClr val="0000FF"/>
            </a:solidFill>
            <a:miter lim="800000"/>
          </a:ln>
        </p:spPr>
        <p:txBody>
          <a:bodyPr anchor="ctr"/>
          <a:lstStyle/>
          <a:p>
            <a:pPr marL="0" marR="0" lvl="0" indent="0" defTabSz="914400" eaLnBrk="1" latinLnBrk="0" hangingPunct="1">
              <a:lnSpc>
                <a:spcPct val="120000"/>
              </a:lnSpc>
              <a:spcBef>
                <a:spcPts val="0"/>
              </a:spcBef>
              <a:spcAft>
                <a:spcPts val="0"/>
              </a:spcAft>
              <a:buClr>
                <a:srgbClr val="FF0000"/>
              </a:buClr>
              <a:buSzPct val="75000"/>
              <a:buFont typeface="Wingdings" panose="05000000000000000000" pitchFamily="2" charset="2"/>
              <a:buNone/>
              <a:defRPr/>
            </a:pPr>
            <a:r>
              <a:rPr kumimoji="0" lang="zh-CN" altLang="en-US" sz="2400" b="0" i="0" u="none" strike="noStrike" kern="0" cap="none" spc="0" normalizeH="0" baseline="0" noProof="0" dirty="0" smtClean="0">
                <a:ln>
                  <a:noFill/>
                </a:ln>
                <a:solidFill>
                  <a:srgbClr val="000000"/>
                </a:solidFill>
                <a:effectLst/>
                <a:uLnTx/>
                <a:uFillTx/>
                <a:ea typeface="黑体" panose="02010609060101010101" pitchFamily="49" charset="-122"/>
              </a:rPr>
              <a:t>企业分析</a:t>
            </a:r>
            <a:endParaRPr kumimoji="0" lang="zh-CN" altLang="en-US" sz="2400" b="0" i="0" u="none" strike="noStrike" kern="0" cap="none" spc="0" normalizeH="0" baseline="0" noProof="0" dirty="0" smtClean="0">
              <a:ln>
                <a:noFill/>
              </a:ln>
              <a:solidFill>
                <a:srgbClr val="000000"/>
              </a:solidFill>
              <a:effectLst/>
              <a:uLnTx/>
              <a:uFillTx/>
              <a:ea typeface="黑体" panose="02010609060101010101" pitchFamily="49" charset="-122"/>
            </a:endParaRPr>
          </a:p>
        </p:txBody>
      </p:sp>
      <p:sp>
        <p:nvSpPr>
          <p:cNvPr id="3" name="矩形 2"/>
          <p:cNvSpPr/>
          <p:nvPr/>
        </p:nvSpPr>
        <p:spPr bwMode="auto">
          <a:xfrm flipV="1">
            <a:off x="215677" y="3454400"/>
            <a:ext cx="468313" cy="3083507"/>
          </a:xfrm>
          <a:prstGeom prst="rect">
            <a:avLst/>
          </a:prstGeom>
          <a:solidFill>
            <a:srgbClr val="99CCFF"/>
          </a:solidFill>
          <a:ln w="19050">
            <a:solidFill>
              <a:srgbClr val="0000F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10800000"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r>
              <a:rPr kumimoji="0" lang="en-US" altLang="zh-CN" sz="2400" b="1" i="0" u="none" strike="noStrike" cap="none" normalizeH="0" baseline="0" dirty="0" smtClean="0">
                <a:ln>
                  <a:noFill/>
                </a:ln>
                <a:solidFill>
                  <a:schemeClr val="accent1">
                    <a:lumMod val="10000"/>
                  </a:schemeClr>
                </a:solidFill>
                <a:effectLst/>
                <a:latin typeface="Times New Roman" panose="02020603050405020304" pitchFamily="18" charset="0"/>
                <a:ea typeface="宋体" panose="02010600030101010101" pitchFamily="2" charset="-122"/>
              </a:rPr>
              <a:t> </a:t>
            </a:r>
            <a:r>
              <a:rPr kumimoji="0" lang="zh-CN" altLang="en-US" sz="2400" b="1" i="0" u="none" strike="noStrike" cap="none" normalizeH="0" baseline="0" dirty="0" smtClean="0">
                <a:ln>
                  <a:noFill/>
                </a:ln>
                <a:solidFill>
                  <a:schemeClr val="accent1">
                    <a:lumMod val="10000"/>
                  </a:schemeClr>
                </a:solidFill>
                <a:effectLst/>
                <a:latin typeface="Times New Roman" panose="02020603050405020304" pitchFamily="18" charset="0"/>
                <a:ea typeface="宋体" panose="02010600030101010101" pitchFamily="2" charset="-122"/>
              </a:rPr>
              <a:t>职业环境分析</a:t>
            </a:r>
            <a:endParaRPr kumimoji="0" lang="zh-CN" altLang="en-US" sz="2400" b="1" i="0" u="none" strike="noStrike" cap="none" normalizeH="0" baseline="0" dirty="0" smtClean="0">
              <a:ln>
                <a:noFill/>
              </a:ln>
              <a:solidFill>
                <a:schemeClr val="accent1">
                  <a:lumMod val="10000"/>
                </a:schemeClr>
              </a:solidFill>
              <a:effectLst/>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linds(horizont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blinds(horizontal)">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linds(horizontal)">
                                      <p:cBhvr>
                                        <p:cTn id="3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9" grpId="0" bldLvl="0" animBg="1"/>
      <p:bldP spid="21" grpId="0" bldLvl="0" animBg="1"/>
      <p:bldP spid="23" grpId="0" bldLvl="0" animBg="1"/>
      <p:bldP spid="25" grpId="0" bldLvl="0" animBg="1"/>
      <p:bldP spid="27" grpId="0" bldLvl="0" animBg="1"/>
      <p:bldP spid="29" grpId="0" bldLvl="0" animBg="1"/>
    </p:bldLst>
  </p:timing>
</p:sld>
</file>

<file path=ppt/tags/tag1.xml><?xml version="1.0" encoding="utf-8"?>
<p:tagLst xmlns:p="http://schemas.openxmlformats.org/presentationml/2006/main">
  <p:tag name="KSO_WPP_MARK_KEY" val="fcc103cf-8f32-4175-babe-e2afdde31aca"/>
  <p:tag name="COMMONDATA" val="eyJoZGlkIjoiMDZlNDk0NzNkODNmMmJjZGEzMDA1OGIxOTAyNTgxODc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2989</Words>
  <Application>WPS 演示</Application>
  <PresentationFormat>全屏显示(4:3)</PresentationFormat>
  <Paragraphs>393</Paragraphs>
  <Slides>23</Slides>
  <Notes>75</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23</vt:i4>
      </vt:variant>
    </vt:vector>
  </HeadingPairs>
  <TitlesOfParts>
    <vt:vector size="47" baseType="lpstr">
      <vt:lpstr>Arial</vt:lpstr>
      <vt:lpstr>宋体</vt:lpstr>
      <vt:lpstr>Wingdings</vt:lpstr>
      <vt:lpstr>微软雅黑</vt:lpstr>
      <vt:lpstr>Arial</vt:lpstr>
      <vt:lpstr>华文新魏</vt:lpstr>
      <vt:lpstr>Lucida Sans Unicode</vt:lpstr>
      <vt:lpstr>黑体</vt:lpstr>
      <vt:lpstr>Wingdings 3</vt:lpstr>
      <vt:lpstr>Verdana</vt:lpstr>
      <vt:lpstr>Wingdings 2</vt:lpstr>
      <vt:lpstr>Wingdings</vt:lpstr>
      <vt:lpstr>方正魏碑简体</vt:lpstr>
      <vt:lpstr>Arial Unicode MS</vt:lpstr>
      <vt:lpstr>Gulim</vt:lpstr>
      <vt:lpstr>楷体_GB2312</vt:lpstr>
      <vt:lpstr>Times New Roman</vt:lpstr>
      <vt:lpstr>Calibri Light</vt:lpstr>
      <vt:lpstr>Calibri</vt:lpstr>
      <vt:lpstr>Wingdings 2</vt:lpstr>
      <vt:lpstr>华文楷体</vt:lpstr>
      <vt:lpstr>方正楷体简体</vt:lpstr>
      <vt:lpstr>方正宋三简体</vt:lpstr>
      <vt:lpstr>Office 主题</vt:lpstr>
      <vt:lpstr>如何书写大学生职业生涯规划书</vt:lpstr>
      <vt:lpstr>PowerPoint 演示文稿</vt:lpstr>
      <vt:lpstr>PowerPoint 演示文稿</vt:lpstr>
      <vt:lpstr>PowerPoint 演示文稿</vt:lpstr>
      <vt:lpstr>PowerPoint 演示文稿</vt:lpstr>
      <vt:lpstr>PowerPoint 演示文稿</vt:lpstr>
      <vt:lpstr>PowerPoint 演示文稿</vt:lpstr>
      <vt:lpstr>（3） 职业认知（环境分析）</vt:lpstr>
      <vt:lpstr>PowerPoint 演示文稿</vt:lpstr>
      <vt:lpstr>“外界环境探索”部分注意点</vt:lpstr>
      <vt:lpstr>（4） 职业决策</vt:lpstr>
      <vt:lpstr>（4） 职业决策</vt:lpstr>
      <vt:lpstr>（5）计划与路径（可不用表格）</vt:lpstr>
      <vt:lpstr>（5） 计划与路径（续）</vt:lpstr>
      <vt:lpstr>PowerPoint 演示文稿</vt:lpstr>
      <vt:lpstr>结束语</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Bluewish</dc:creator>
  <cp:lastModifiedBy>xiaoxiannv</cp:lastModifiedBy>
  <cp:revision>134</cp:revision>
  <dcterms:created xsi:type="dcterms:W3CDTF">2014-09-16T12:24:00Z</dcterms:created>
  <dcterms:modified xsi:type="dcterms:W3CDTF">2022-12-09T12:23:10Z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7CBECB6F18AF428796E69C6F085646AD</vt:lpwstr>
  </property>
</Properties>
</file>