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3" r:id="rId6"/>
    <p:sldId id="267" r:id="rId7"/>
    <p:sldId id="544" r:id="rId8"/>
    <p:sldId id="268" r:id="rId9"/>
    <p:sldId id="438" r:id="rId10"/>
    <p:sldId id="272" r:id="rId11"/>
    <p:sldId id="273" r:id="rId12"/>
    <p:sldId id="274" r:id="rId13"/>
    <p:sldId id="439" r:id="rId14"/>
    <p:sldId id="275" r:id="rId15"/>
    <p:sldId id="409" r:id="rId16"/>
    <p:sldId id="528" r:id="rId17"/>
    <p:sldId id="529" r:id="rId18"/>
    <p:sldId id="530" r:id="rId19"/>
    <p:sldId id="531" r:id="rId20"/>
    <p:sldId id="499" r:id="rId21"/>
    <p:sldId id="500" r:id="rId22"/>
    <p:sldId id="498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5" r:id="rId33"/>
    <p:sldId id="501" r:id="rId34"/>
    <p:sldId id="549" r:id="rId35"/>
    <p:sldId id="547" r:id="rId36"/>
    <p:sldId id="548" r:id="rId37"/>
    <p:sldId id="502" r:id="rId38"/>
    <p:sldId id="503" r:id="rId39"/>
    <p:sldId id="504" r:id="rId40"/>
    <p:sldId id="298" r:id="rId41"/>
    <p:sldId id="299" r:id="rId42"/>
    <p:sldId id="300" r:id="rId43"/>
    <p:sldId id="301" r:id="rId44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5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945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E17BB9-0832-4723-8AC4-8DFB67C61F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E8B09-9C1A-4031-A315-DBCCE6867C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F2335-09E0-4380-9EDB-2AE5749BB3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FA8A66D-7D83-4E5D-8779-6662578F9C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84763AD-2ECA-4A51-AACE-4B01316EC1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3B018-54DB-465D-8B09-3B27234475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55A9C-CBEA-4669-870A-F497EB398E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9555B-A8CA-46AF-BE8E-9026912420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CBF76-9597-4D70-AB1B-53E9D6E182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81876-F69F-4DF3-9370-C3D6CDEC0E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9BC51-7123-4E3A-A302-9D9085CE1B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FD68F-2867-4722-8E23-D51B657C30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768F4-37F9-41CA-89C5-CE9950EC73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353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A81D215-23A2-42EC-A114-DC07E8ED8C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300439"/>
            <a:ext cx="7772400" cy="1143000"/>
          </a:xfrm>
        </p:spPr>
        <p:txBody>
          <a:bodyPr/>
          <a:lstStyle/>
          <a:p>
            <a:r>
              <a:rPr lang="zh-CN" altLang="en-US" sz="4800" b="1" dirty="0"/>
              <a:t>第四篇 领导</a:t>
            </a:r>
            <a:endParaRPr lang="zh-CN" altLang="en-US" sz="4800" b="1" dirty="0"/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b="1">
              <a:latin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569325" cy="460851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3500" b="1" dirty="0">
                <a:latin typeface="宋体" panose="02010600030101010101" pitchFamily="2" charset="-122"/>
              </a:rPr>
              <a:t>（一）思想素质：</a:t>
            </a:r>
            <a:endParaRPr lang="zh-CN" altLang="en-US" sz="3500" b="1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3500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3500" b="1" dirty="0">
                <a:latin typeface="宋体" panose="02010600030101010101" pitchFamily="2" charset="-122"/>
              </a:rPr>
              <a:t>1</a:t>
            </a:r>
            <a:r>
              <a:rPr lang="zh-CN" altLang="en-US" sz="3500" b="1" dirty="0">
                <a:latin typeface="宋体" panose="02010600030101010101" pitchFamily="2" charset="-122"/>
              </a:rPr>
              <a:t>、有强烈的事业心、责任感和创业精神；</a:t>
            </a:r>
            <a:endParaRPr lang="zh-CN" altLang="en-US" sz="3500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500" b="1" dirty="0">
                <a:latin typeface="宋体" panose="02010600030101010101" pitchFamily="2" charset="-122"/>
              </a:rPr>
              <a:t>    </a:t>
            </a:r>
            <a:r>
              <a:rPr lang="en-US" altLang="zh-CN" sz="3500" b="1" dirty="0">
                <a:latin typeface="宋体" panose="02010600030101010101" pitchFamily="2" charset="-122"/>
              </a:rPr>
              <a:t>2</a:t>
            </a:r>
            <a:r>
              <a:rPr lang="zh-CN" altLang="en-US" sz="3500" b="1" dirty="0">
                <a:latin typeface="宋体" panose="02010600030101010101" pitchFamily="2" charset="-122"/>
              </a:rPr>
              <a:t>、有良好的思想作风和工作作风；</a:t>
            </a:r>
            <a:endParaRPr lang="zh-CN" altLang="en-US" sz="3500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500" b="1" dirty="0">
                <a:solidFill>
                  <a:srgbClr val="FF33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3500" b="1" dirty="0">
                <a:latin typeface="宋体" panose="02010600030101010101" pitchFamily="2" charset="-122"/>
              </a:rPr>
              <a:t>3</a:t>
            </a:r>
            <a:r>
              <a:rPr lang="zh-CN" altLang="en-US" sz="3500" b="1" dirty="0">
                <a:latin typeface="宋体" panose="02010600030101010101" pitchFamily="2" charset="-122"/>
              </a:rPr>
              <a:t>、艰苦朴素，与群众同甘共苦，模范遵守规章制度和道德规范；</a:t>
            </a:r>
            <a:endParaRPr lang="zh-CN" altLang="en-US" sz="3500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500" b="1" dirty="0">
                <a:latin typeface="宋体" panose="02010600030101010101" pitchFamily="2" charset="-122"/>
              </a:rPr>
              <a:t>    </a:t>
            </a:r>
            <a:r>
              <a:rPr lang="en-US" altLang="zh-CN" sz="3500" b="1" dirty="0">
                <a:latin typeface="宋体" panose="02010600030101010101" pitchFamily="2" charset="-122"/>
              </a:rPr>
              <a:t>4</a:t>
            </a:r>
            <a:r>
              <a:rPr lang="zh-CN" altLang="en-US" sz="3500" b="1" dirty="0">
                <a:latin typeface="宋体" panose="02010600030101010101" pitchFamily="2" charset="-122"/>
              </a:rPr>
              <a:t>、有较高的情商。</a:t>
            </a:r>
            <a:endParaRPr lang="zh-CN" altLang="en-US" sz="35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b="1">
              <a:latin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557338"/>
            <a:ext cx="8569325" cy="475138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3100" b="1" dirty="0">
                <a:latin typeface="宋体" panose="02010600030101010101" pitchFamily="2" charset="-122"/>
              </a:rPr>
              <a:t>（二）业务素质</a:t>
            </a:r>
            <a:endParaRPr lang="zh-CN" altLang="en-US" sz="3100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</a:rPr>
              <a:t>      业务知识：</a:t>
            </a:r>
            <a:endParaRPr lang="zh-CN" altLang="en-US" sz="2800" b="1" dirty="0">
              <a:solidFill>
                <a:srgbClr val="FF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、应掌握市场经济原理；</a:t>
            </a:r>
            <a:endParaRPr lang="zh-CN" altLang="en-US" sz="2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．应懂管理原理、统计学、会计学、经济法、财政金融和外贸等方面知识。</a:t>
            </a:r>
            <a:endParaRPr lang="zh-CN" altLang="en-US" sz="2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、应懂得技术知识，本行业的科研和技术发展方向；</a:t>
            </a:r>
            <a:endParaRPr lang="zh-CN" altLang="en-US" sz="2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、应懂心理学、行为科学、社会学等方面知识；</a:t>
            </a:r>
            <a:endParaRPr lang="zh-CN" altLang="en-US" sz="2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、应熟练计算机、及时了解和处理有关信息。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内容占位符 2"/>
          <p:cNvSpPr/>
          <p:nvPr/>
        </p:nvSpPr>
        <p:spPr bwMode="auto">
          <a:xfrm>
            <a:off x="971550" y="928688"/>
            <a:ext cx="7215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rgbClr val="FF0000"/>
                </a:solidFill>
              </a:rPr>
              <a:t>业务技能：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2" name="组合 35"/>
          <p:cNvGrpSpPr/>
          <p:nvPr/>
        </p:nvGrpSpPr>
        <p:grpSpPr bwMode="auto">
          <a:xfrm>
            <a:off x="1257300" y="1500188"/>
            <a:ext cx="6858000" cy="4857750"/>
            <a:chOff x="2000232" y="1500182"/>
            <a:chExt cx="6858011" cy="4857769"/>
          </a:xfrm>
        </p:grpSpPr>
        <p:grpSp>
          <p:nvGrpSpPr>
            <p:cNvPr id="196614" name="组合 29"/>
            <p:cNvGrpSpPr/>
            <p:nvPr/>
          </p:nvGrpSpPr>
          <p:grpSpPr bwMode="auto">
            <a:xfrm>
              <a:off x="2000232" y="2428868"/>
              <a:ext cx="6858011" cy="3929083"/>
              <a:chOff x="2000232" y="2571744"/>
              <a:chExt cx="6858028" cy="3929111"/>
            </a:xfrm>
          </p:grpSpPr>
          <p:pic>
            <p:nvPicPr>
              <p:cNvPr id="7" name="Picture 3" descr="C:\Program Files\Microsoft Office\MEDIA\CAGCAT10\j0301252.wmf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514842" y="3452822"/>
                <a:ext cx="1557344" cy="133351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8" name="椭圆 7"/>
              <p:cNvSpPr/>
              <p:nvPr/>
            </p:nvSpPr>
            <p:spPr>
              <a:xfrm>
                <a:off x="6715152" y="3000376"/>
                <a:ext cx="2071702" cy="121444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不断探求和创新的能力</a:t>
                </a:r>
                <a:endParaRPr lang="zh-CN" altLang="en-US" sz="2000" b="1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000232" y="2571749"/>
                <a:ext cx="2071696" cy="121445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分析、判断、概括能力</a:t>
                </a:r>
                <a:endParaRPr lang="zh-CN" altLang="en-US" sz="2000" b="1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786565" y="4714897"/>
                <a:ext cx="2071695" cy="114301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沟通、协调企业各种关系的能力</a:t>
                </a:r>
                <a:endParaRPr lang="zh-CN" altLang="en-US" sz="2000" b="1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14815" y="5357847"/>
                <a:ext cx="2143140" cy="1143008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组织、指挥、控制能力</a:t>
                </a:r>
                <a:endParaRPr lang="zh-CN" altLang="en-US" sz="2000" b="1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000232" y="4429146"/>
                <a:ext cx="2071702" cy="121444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决策能力</a:t>
                </a:r>
                <a:endParaRPr lang="zh-CN" altLang="en-US" sz="2000" b="1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rot="10800000">
                <a:off x="4000490" y="3571885"/>
                <a:ext cx="428627" cy="2143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rot="5400000" flipH="1" flipV="1">
                <a:off x="5322882" y="3106743"/>
                <a:ext cx="357191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rot="10800000" flipV="1">
                <a:off x="4214804" y="4643460"/>
                <a:ext cx="357188" cy="2857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rot="5400000">
                <a:off x="5501477" y="5001445"/>
                <a:ext cx="2841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6286500" y="4500583"/>
                <a:ext cx="571502" cy="1428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2" name="椭圆 31"/>
            <p:cNvSpPr/>
            <p:nvPr/>
          </p:nvSpPr>
          <p:spPr bwMode="auto">
            <a:xfrm>
              <a:off x="4357686" y="1500182"/>
              <a:ext cx="2071697" cy="1214438"/>
            </a:xfrm>
            <a:prstGeom prst="ellipse">
              <a:avLst/>
            </a:prstGeom>
            <a:solidFill>
              <a:srgbClr val="A5002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Calibri" panose="020F0502020204030204" pitchFamily="34" charset="0"/>
                </a:rPr>
                <a:t>知人善任的能力</a:t>
              </a:r>
              <a:endParaRPr lang="zh-CN" altLang="en-US" sz="20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flipV="1">
              <a:off x="6143614" y="3500440"/>
              <a:ext cx="428626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b="1">
              <a:latin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917700"/>
            <a:ext cx="8351837" cy="431958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身体素质</a:t>
            </a:r>
            <a:endParaRPr lang="zh-CN" altLang="en-US" sz="3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  </a:t>
            </a:r>
            <a:endParaRPr lang="zh-CN" altLang="en-US" b="1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    </a:t>
            </a:r>
            <a:r>
              <a:rPr lang="zh-CN" altLang="en-US" sz="3500" b="1" dirty="0"/>
              <a:t>必须身体强健，精力充沛。</a:t>
            </a:r>
            <a:endParaRPr lang="zh-CN" alt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latin typeface="宋体" panose="02010600030101010101" pitchFamily="2" charset="-122"/>
              </a:rPr>
              <a:t>领导方式</a:t>
            </a:r>
            <a:endParaRPr lang="zh-CN" altLang="en-US" sz="4800" b="1" dirty="0">
              <a:latin typeface="宋体" panose="02010600030101010101" pitchFamily="2" charset="-122"/>
            </a:endParaRP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09675" y="1905000"/>
            <a:ext cx="7323138" cy="41941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老子道德经</a:t>
            </a:r>
            <a:r>
              <a:rPr lang="zh-CN" altLang="en-US" dirty="0"/>
              <a:t> ：</a:t>
            </a:r>
            <a:endParaRPr lang="zh-CN" altLang="en-US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太上 不知有之 </a:t>
            </a:r>
            <a:endParaRPr lang="zh-CN" altLang="en-US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其次 亲而誉之 </a:t>
            </a:r>
            <a:endParaRPr lang="zh-CN" altLang="en-US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其次 畏之 </a:t>
            </a:r>
            <a:endParaRPr lang="zh-CN" altLang="en-US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其次 侮之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宋体" panose="02010600030101010101" pitchFamily="2" charset="-122"/>
              </a:rPr>
              <a:t>一、领导行为理论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9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827213"/>
            <a:ext cx="8424862" cy="462597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3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（一）领导方式的基本类型</a:t>
            </a:r>
            <a:endParaRPr lang="zh-CN" altLang="en-US" sz="39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600" b="1" dirty="0">
                <a:solidFill>
                  <a:srgbClr val="0070C0"/>
                </a:solidFill>
              </a:rPr>
              <a:t>三种类型的领导方式（库尔特</a:t>
            </a:r>
            <a:r>
              <a:rPr lang="en-US" altLang="zh-CN" sz="3600" b="1" dirty="0">
                <a:solidFill>
                  <a:srgbClr val="0070C0"/>
                </a:solidFill>
              </a:rPr>
              <a:t>·</a:t>
            </a:r>
            <a:r>
              <a:rPr lang="zh-CN" altLang="en-US" sz="3600" b="1" dirty="0">
                <a:solidFill>
                  <a:srgbClr val="0070C0"/>
                </a:solidFill>
              </a:rPr>
              <a:t>勒温）</a:t>
            </a:r>
            <a:endParaRPr lang="zh-CN" altLang="en-US" sz="36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专权型领导：</a:t>
            </a:r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</a:rPr>
              <a:t>领导者个人决定一切，布置下属执行</a:t>
            </a:r>
            <a:endParaRPr lang="zh-CN" altLang="en-US" sz="32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民主型领导：</a:t>
            </a:r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</a:rPr>
              <a:t>指领导者发动下属讨论，共同商量，集思广益，然后决策，要求上下融洽，合作一致地工作</a:t>
            </a:r>
            <a:endParaRPr lang="zh-CN" altLang="en-US" sz="32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放任型领导：</a:t>
            </a:r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</a:rPr>
              <a:t>领导者撒手不管，下属愿意怎样做就怎样做，完全自由</a:t>
            </a:r>
            <a:endParaRPr lang="zh-CN" altLang="en-US" sz="3200" b="1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b="1">
              <a:latin typeface="宋体" panose="02010600030101010101" pitchFamily="2" charset="-122"/>
            </a:endParaRPr>
          </a:p>
        </p:txBody>
      </p:sp>
      <p:sp>
        <p:nvSpPr>
          <p:cNvPr id="29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12738" y="1844675"/>
            <a:ext cx="8526462" cy="4321175"/>
          </a:xfrm>
        </p:spPr>
        <p:txBody>
          <a:bodyPr/>
          <a:lstStyle/>
          <a:p>
            <a:pPr>
              <a:buNone/>
            </a:pPr>
            <a:r>
              <a:rPr lang="zh-CN" altLang="en-US" sz="3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（二）领导方式的连续统一体理论</a:t>
            </a:r>
            <a:endParaRPr lang="zh-CN" altLang="en-US" sz="39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900" b="1" dirty="0"/>
              <a:t>          美国学者</a:t>
            </a:r>
            <a:r>
              <a:rPr lang="zh-CN" altLang="en-US" sz="3900" b="1" dirty="0">
                <a:solidFill>
                  <a:srgbClr val="CC3300"/>
                </a:solidFill>
              </a:rPr>
              <a:t>坦南鲍姆和施米特</a:t>
            </a:r>
            <a:r>
              <a:rPr lang="zh-CN" altLang="en-US" sz="3900" b="1" dirty="0"/>
              <a:t>认为，领导方式是多种多样的，从专权型到放任型，存在着多种过渡类型。根据这种认识，他们提出了</a:t>
            </a:r>
            <a:r>
              <a:rPr lang="zh-CN" altLang="en-US" sz="3900" b="1" dirty="0">
                <a:latin typeface="宋体" panose="02010600030101010101" pitchFamily="2" charset="-122"/>
              </a:rPr>
              <a:t>“</a:t>
            </a:r>
            <a:r>
              <a:rPr lang="zh-CN" altLang="en-US" sz="3900" b="1" dirty="0"/>
              <a:t>领导方式的连续统一体理论</a:t>
            </a:r>
            <a:r>
              <a:rPr lang="zh-CN" altLang="en-US" sz="3900" b="1" dirty="0">
                <a:latin typeface="宋体" panose="02010600030101010101" pitchFamily="2" charset="-122"/>
              </a:rPr>
              <a:t>”</a:t>
            </a:r>
            <a:r>
              <a:rPr lang="zh-CN" altLang="en-US" sz="3900" b="1" dirty="0"/>
              <a:t>。</a:t>
            </a:r>
            <a:endParaRPr lang="zh-CN" altLang="en-US" sz="39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9144000" cy="576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179388" y="6021388"/>
            <a:ext cx="1547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专权型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380288" y="6038850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放任型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93893" name="Line 5"/>
          <p:cNvSpPr>
            <a:spLocks noChangeShapeType="1"/>
          </p:cNvSpPr>
          <p:nvPr/>
        </p:nvSpPr>
        <p:spPr bwMode="auto">
          <a:xfrm>
            <a:off x="1619250" y="6237288"/>
            <a:ext cx="5761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755650" y="2205038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经理权力的运用</a:t>
            </a:r>
            <a:endParaRPr lang="zh-CN" altLang="en-US" sz="2400" b="1"/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5292725" y="285273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下属的自由领域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b="1">
              <a:latin typeface="宋体" panose="02010600030101010101" pitchFamily="2" charset="-122"/>
            </a:endParaRPr>
          </a:p>
        </p:txBody>
      </p:sp>
      <p:sp>
        <p:nvSpPr>
          <p:cNvPr id="294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12738" y="2116138"/>
            <a:ext cx="8518525" cy="38131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     </a:t>
            </a:r>
            <a:r>
              <a:rPr lang="zh-CN" altLang="en-US" sz="3900" b="1" dirty="0"/>
              <a:t>坦南鲍姆和施米特认为，上述方式孰优孰劣没有绝对标准，</a:t>
            </a:r>
            <a:r>
              <a:rPr lang="zh-CN" altLang="en-US" sz="3900" b="1" dirty="0">
                <a:solidFill>
                  <a:srgbClr val="CC3300"/>
                </a:solidFill>
              </a:rPr>
              <a:t>成功的经理不一定是专权的人，也不一定是放任的人，而是在具体情况下采取恰当行动的人。</a:t>
            </a:r>
            <a:endParaRPr lang="zh-CN" altLang="en-US" sz="3900" b="1" dirty="0">
              <a:solidFill>
                <a:srgbClr val="CC3300"/>
              </a:solidFill>
            </a:endParaRPr>
          </a:p>
          <a:p>
            <a:endParaRPr lang="en-US" altLang="zh-CN" dirty="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1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SzPct val="7500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（三）俄亥俄州立大学的研究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</a:rPr>
              <a:t>两个研究维度：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关怀维度</a:t>
            </a:r>
            <a:r>
              <a:rPr lang="en-US" altLang="zh-CN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(consideration)</a:t>
            </a:r>
            <a:r>
              <a:rPr lang="zh-CN" altLang="en-US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领导者对员工以及领导者与追随者之间的关系，对相互信任、尊重和友谊的关心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定规维度（</a:t>
            </a:r>
            <a:r>
              <a:rPr lang="en-US" altLang="zh-CN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initiation of structure</a:t>
            </a:r>
            <a:r>
              <a:rPr lang="zh-CN" altLang="en-US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领导者确定和构建自己和下属的角色，以实现组织目标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>
                <a:ea typeface="华文楷体" panose="02010600040101010101" pitchFamily="2" charset="-122"/>
              </a:rPr>
              <a:t>领导理论</a:t>
            </a:r>
            <a:endParaRPr lang="zh-CN" altLang="en-US" sz="5400" b="1" dirty="0">
              <a:ea typeface="华文楷体" panose="02010600040101010101" pitchFamily="2" charset="-122"/>
            </a:endParaRPr>
          </a:p>
        </p:txBody>
      </p:sp>
      <p:sp>
        <p:nvSpPr>
          <p:cNvPr id="3077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2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70C0"/>
                </a:solidFill>
              </a:rPr>
              <a:t>四种领导者类型：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3314700" y="2024063"/>
            <a:ext cx="5067300" cy="4445000"/>
            <a:chOff x="3085391" y="3837220"/>
            <a:chExt cx="3346043" cy="2480175"/>
          </a:xfrm>
        </p:grpSpPr>
        <p:sp>
          <p:nvSpPr>
            <p:cNvPr id="7" name="矩形 6"/>
            <p:cNvSpPr/>
            <p:nvPr/>
          </p:nvSpPr>
          <p:spPr>
            <a:xfrm>
              <a:off x="3714744" y="3857628"/>
              <a:ext cx="1285884" cy="10001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低关怀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高定规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0561" y="3857593"/>
              <a:ext cx="1286214" cy="1000042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高关怀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高定规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00628" y="4857760"/>
              <a:ext cx="1285884" cy="10001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高关怀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低定规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14744" y="4857760"/>
              <a:ext cx="1285884" cy="10001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低关怀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低定规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3786677" y="5999401"/>
              <a:ext cx="2500098" cy="17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2642966" y="4920000"/>
              <a:ext cx="1856588" cy="1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2161" name="TextBox 18"/>
            <p:cNvSpPr txBox="1">
              <a:spLocks noChangeArrowheads="1"/>
            </p:cNvSpPr>
            <p:nvPr/>
          </p:nvSpPr>
          <p:spPr bwMode="auto">
            <a:xfrm>
              <a:off x="3860054" y="6062291"/>
              <a:ext cx="2571380" cy="25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70C0"/>
                  </a:solidFill>
                  <a:latin typeface="Calibri" panose="020F0502020204030204" pitchFamily="34" charset="0"/>
                </a:rPr>
                <a:t>低        关怀维度       高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2162" name="TextBox 19"/>
            <p:cNvSpPr txBox="1">
              <a:spLocks noChangeArrowheads="1"/>
            </p:cNvSpPr>
            <p:nvPr/>
          </p:nvSpPr>
          <p:spPr bwMode="auto">
            <a:xfrm>
              <a:off x="3085391" y="4145501"/>
              <a:ext cx="362698" cy="1771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70C0"/>
                  </a:solidFill>
                  <a:latin typeface="Calibri" panose="020F0502020204030204" pitchFamily="34" charset="0"/>
                </a:rPr>
                <a:t>高        定规维度       低</a:t>
              </a:r>
              <a:endParaRPr lang="zh-CN" altLang="en-US" sz="2400" b="1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08050"/>
            <a:ext cx="8540750" cy="5191125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7500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（四）密歇根大学的研究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</a:rPr>
              <a:t>由</a:t>
            </a:r>
            <a:r>
              <a:rPr lang="en-US" altLang="en-US" sz="2800" b="1" dirty="0">
                <a:solidFill>
                  <a:srgbClr val="0070C0"/>
                </a:solidFill>
              </a:rPr>
              <a:t>R</a:t>
            </a:r>
            <a:r>
              <a:rPr lang="en-US" altLang="zh-CN" sz="2800" b="1" dirty="0">
                <a:solidFill>
                  <a:srgbClr val="0070C0"/>
                </a:solidFill>
              </a:rPr>
              <a:t>•</a:t>
            </a:r>
            <a:r>
              <a:rPr lang="zh-CN" altLang="en-US" sz="2800" b="1" dirty="0">
                <a:solidFill>
                  <a:srgbClr val="0070C0"/>
                </a:solidFill>
              </a:rPr>
              <a:t>李克特及其同事在</a:t>
            </a:r>
            <a:r>
              <a:rPr lang="en-US" altLang="en-US" sz="2800" b="1" dirty="0">
                <a:solidFill>
                  <a:srgbClr val="0070C0"/>
                </a:solidFill>
              </a:rPr>
              <a:t>1947</a:t>
            </a:r>
            <a:r>
              <a:rPr lang="zh-CN" altLang="en-US" sz="2800" b="1" dirty="0">
                <a:solidFill>
                  <a:srgbClr val="0070C0"/>
                </a:solidFill>
              </a:rPr>
              <a:t>年开始进行，试图比较群体效率如何随领导者行为的变化而变化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r>
              <a:rPr lang="zh-CN" altLang="en-US" sz="2800" b="1" dirty="0">
                <a:solidFill>
                  <a:srgbClr val="0070C0"/>
                </a:solidFill>
              </a:rPr>
              <a:t>两种不同的领导方式：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工作导向型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关心工作的过程和结果，下属只是实现目标或任务绩效的工具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员工导向型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关心员工，有意识地培养与高绩效的工作群体相关的人文因素，重视人际关系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结论</a:t>
            </a:r>
            <a:r>
              <a:rPr lang="zh-CN" altLang="en-US" sz="2800" b="1" dirty="0">
                <a:solidFill>
                  <a:srgbClr val="0070C0"/>
                </a:solidFill>
              </a:rPr>
              <a:t>：员工导向的领导者与高的群体生产率和高满意度正相关，而生产导向的领导者则与低的群体生产率和低满意度正相关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b="1">
              <a:latin typeface="宋体" panose="02010600030101010101" pitchFamily="2" charset="-122"/>
            </a:endParaRPr>
          </a:p>
        </p:txBody>
      </p:sp>
      <p:sp>
        <p:nvSpPr>
          <p:cNvPr id="29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28775"/>
            <a:ext cx="8540750" cy="4680545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7500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（五）管理方格理论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5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1964</a:t>
            </a:r>
            <a:r>
              <a:rPr lang="zh-CN" altLang="en-US" sz="35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年由美国得克萨斯大学的布莱克（</a:t>
            </a:r>
            <a:r>
              <a:rPr lang="en-US" altLang="zh-CN" sz="35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Blake</a:t>
            </a:r>
            <a:r>
              <a:rPr lang="zh-CN" altLang="en-US" sz="35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）和穆顿（</a:t>
            </a:r>
            <a:r>
              <a:rPr lang="en-US" altLang="zh-CN" sz="35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Mouton</a:t>
            </a:r>
            <a:r>
              <a:rPr lang="zh-CN" altLang="en-US" sz="35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）提出。</a:t>
            </a:r>
            <a:endParaRPr lang="zh-CN" altLang="en-US" sz="35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500" b="1" dirty="0">
                <a:latin typeface="宋体" panose="02010600030101010101" pitchFamily="2" charset="-122"/>
              </a:rPr>
              <a:t>  把管理人员按他们的绩效导向行为（对生产的关心）和维护导向行为（对人员的关心）进行打分，划分为</a:t>
            </a:r>
            <a:r>
              <a:rPr lang="en-US" altLang="zh-CN" sz="3500" b="1" dirty="0">
                <a:latin typeface="宋体" panose="02010600030101010101" pitchFamily="2" charset="-122"/>
              </a:rPr>
              <a:t>9</a:t>
            </a:r>
            <a:r>
              <a:rPr lang="zh-CN" altLang="en-US" sz="3500" b="1" dirty="0">
                <a:latin typeface="宋体" panose="02010600030101010101" pitchFamily="2" charset="-122"/>
              </a:rPr>
              <a:t>个等级，从而生成</a:t>
            </a:r>
            <a:r>
              <a:rPr lang="en-US" altLang="zh-CN" sz="3500" b="1" dirty="0">
                <a:latin typeface="宋体" panose="02010600030101010101" pitchFamily="2" charset="-122"/>
              </a:rPr>
              <a:t>81</a:t>
            </a:r>
            <a:r>
              <a:rPr lang="zh-CN" altLang="en-US" sz="3500" b="1" dirty="0">
                <a:latin typeface="宋体" panose="02010600030101010101" pitchFamily="2" charset="-122"/>
              </a:rPr>
              <a:t>种不同的领导类型。</a:t>
            </a:r>
            <a:endParaRPr lang="zh-CN" altLang="en-US" sz="35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2" name="Group 2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116013" y="838200"/>
          <a:ext cx="7210425" cy="4895853"/>
        </p:xfrm>
        <a:graphic>
          <a:graphicData uri="http://schemas.openxmlformats.org/drawingml/2006/table">
            <a:tbl>
              <a:tblPr/>
              <a:tblGrid>
                <a:gridCol w="801687"/>
                <a:gridCol w="800100"/>
                <a:gridCol w="801688"/>
                <a:gridCol w="801687"/>
                <a:gridCol w="800100"/>
                <a:gridCol w="801688"/>
                <a:gridCol w="736600"/>
                <a:gridCol w="865187"/>
                <a:gridCol w="801688"/>
              </a:tblGrid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1100"/>
                    </a:solidFill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97064" name="Line 104"/>
          <p:cNvSpPr>
            <a:spLocks noChangeShapeType="1"/>
          </p:cNvSpPr>
          <p:nvPr/>
        </p:nvSpPr>
        <p:spPr bwMode="auto">
          <a:xfrm flipV="1">
            <a:off x="827088" y="765175"/>
            <a:ext cx="0" cy="518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5" name="Line 105"/>
          <p:cNvSpPr>
            <a:spLocks noChangeShapeType="1"/>
          </p:cNvSpPr>
          <p:nvPr/>
        </p:nvSpPr>
        <p:spPr bwMode="auto">
          <a:xfrm>
            <a:off x="827088" y="5949950"/>
            <a:ext cx="7489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6" name="Text Box 106"/>
          <p:cNvSpPr txBox="1">
            <a:spLocks noChangeArrowheads="1"/>
          </p:cNvSpPr>
          <p:nvPr/>
        </p:nvSpPr>
        <p:spPr bwMode="auto">
          <a:xfrm>
            <a:off x="3563938" y="5876925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对生产的关心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297067" name="Text Box 107"/>
          <p:cNvSpPr txBox="1">
            <a:spLocks noChangeArrowheads="1"/>
          </p:cNvSpPr>
          <p:nvPr/>
        </p:nvSpPr>
        <p:spPr bwMode="auto">
          <a:xfrm>
            <a:off x="350838" y="1196975"/>
            <a:ext cx="549275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对人员的关心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297068" name="AutoShape 108"/>
          <p:cNvSpPr>
            <a:spLocks noChangeArrowheads="1"/>
          </p:cNvSpPr>
          <p:nvPr/>
        </p:nvSpPr>
        <p:spPr bwMode="auto">
          <a:xfrm>
            <a:off x="10044430" y="1052513"/>
            <a:ext cx="4824413" cy="1871662"/>
          </a:xfrm>
          <a:prstGeom prst="wedgeRectCallout">
            <a:avLst>
              <a:gd name="adj1" fmla="val 40426"/>
              <a:gd name="adj2" fmla="val 7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CC3300"/>
                </a:solidFill>
              </a:rPr>
              <a:t>9.1</a:t>
            </a:r>
            <a:r>
              <a:rPr lang="zh-CN" altLang="en-US" sz="2400" b="1">
                <a:solidFill>
                  <a:srgbClr val="CC3300"/>
                </a:solidFill>
              </a:rPr>
              <a:t>型领导方式：</a:t>
            </a:r>
            <a:r>
              <a:rPr lang="zh-CN" altLang="en-US" sz="2400" b="1">
                <a:solidFill>
                  <a:schemeClr val="tx2"/>
                </a:solidFill>
              </a:rPr>
              <a:t>只注重任务的完成，是一种专权式的领导，下属只能奉命行事，会失去创造性或进取精神。亦称</a:t>
            </a:r>
            <a:r>
              <a:rPr lang="zh-CN" altLang="en-US" sz="2400" b="1">
                <a:solidFill>
                  <a:srgbClr val="CC3300"/>
                </a:solidFill>
              </a:rPr>
              <a:t>任务型管理。</a:t>
            </a:r>
            <a:endParaRPr lang="zh-CN" altLang="en-US" sz="2400" b="1">
              <a:solidFill>
                <a:srgbClr val="CC3300"/>
              </a:solidFill>
            </a:endParaRPr>
          </a:p>
        </p:txBody>
      </p:sp>
      <p:sp>
        <p:nvSpPr>
          <p:cNvPr id="297069" name="AutoShape 109"/>
          <p:cNvSpPr>
            <a:spLocks noChangeArrowheads="1"/>
          </p:cNvSpPr>
          <p:nvPr/>
        </p:nvSpPr>
        <p:spPr bwMode="auto">
          <a:xfrm>
            <a:off x="1764030" y="-2332037"/>
            <a:ext cx="5040313" cy="2305050"/>
          </a:xfrm>
          <a:prstGeom prst="wedgeRectCallout">
            <a:avLst>
              <a:gd name="adj1" fmla="val -66407"/>
              <a:gd name="adj2" fmla="val -67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CC3300"/>
                </a:solidFill>
              </a:rPr>
              <a:t>1.9</a:t>
            </a:r>
            <a:r>
              <a:rPr lang="zh-CN" altLang="en-US" sz="2400" b="1">
                <a:solidFill>
                  <a:srgbClr val="CC3300"/>
                </a:solidFill>
              </a:rPr>
              <a:t>型领导方式：</a:t>
            </a:r>
            <a:r>
              <a:rPr lang="zh-CN" altLang="en-US" sz="2400" b="1">
                <a:solidFill>
                  <a:schemeClr val="tx2"/>
                </a:solidFill>
              </a:rPr>
              <a:t>特别关心员工，持这种方式的领导者认为，只要员工精神愉快，生产自然会好</a:t>
            </a:r>
            <a:r>
              <a:rPr lang="zh-CN" altLang="en-US" sz="2400" b="1">
                <a:gradFill>
                  <a:gsLst>
                    <a:gs pos="100000">
                      <a:srgbClr val="EEC988"/>
                    </a:gs>
                    <a:gs pos="0">
                      <a:srgbClr val="CB954D"/>
                    </a:gs>
                  </a:gsLst>
                  <a:lin scaled="1"/>
                </a:gradFill>
              </a:rPr>
              <a:t>。这种管理的结果可能很脆弱，一旦和谐的人际关系受到破坏</a:t>
            </a:r>
            <a:r>
              <a:rPr lang="zh-CN" altLang="en-US" sz="2400" b="1">
                <a:solidFill>
                  <a:schemeClr val="tx2"/>
                </a:solidFill>
              </a:rPr>
              <a:t>，生产业绩会随之下降。亦称</a:t>
            </a:r>
            <a:r>
              <a:rPr lang="zh-CN" altLang="en-US" sz="2400" b="1">
                <a:solidFill>
                  <a:srgbClr val="CC3300"/>
                </a:solidFill>
              </a:rPr>
              <a:t>乡村俱乐部型管理。</a:t>
            </a:r>
            <a:endParaRPr lang="zh-CN" altLang="en-US" sz="2400" b="1">
              <a:solidFill>
                <a:srgbClr val="CC3300"/>
              </a:solidFill>
            </a:endParaRPr>
          </a:p>
        </p:txBody>
      </p:sp>
      <p:sp>
        <p:nvSpPr>
          <p:cNvPr id="297070" name="AutoShape 110"/>
          <p:cNvSpPr>
            <a:spLocks noChangeArrowheads="1"/>
          </p:cNvSpPr>
          <p:nvPr/>
        </p:nvSpPr>
        <p:spPr bwMode="auto">
          <a:xfrm>
            <a:off x="11124248" y="3933825"/>
            <a:ext cx="4249737" cy="1800225"/>
          </a:xfrm>
          <a:prstGeom prst="wedgeRectCallout">
            <a:avLst>
              <a:gd name="adj1" fmla="val -2597"/>
              <a:gd name="adj2" fmla="val -83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CC3300"/>
                </a:solidFill>
              </a:rPr>
              <a:t>5.5</a:t>
            </a:r>
            <a:r>
              <a:rPr lang="zh-CN" altLang="en-US" sz="2400" b="1">
                <a:solidFill>
                  <a:srgbClr val="CC3300"/>
                </a:solidFill>
              </a:rPr>
              <a:t>型领导方式：</a:t>
            </a:r>
            <a:r>
              <a:rPr lang="zh-CN" altLang="en-US" sz="2400" b="1">
                <a:solidFill>
                  <a:schemeClr val="tx2"/>
                </a:solidFill>
              </a:rPr>
              <a:t>既不过分重视人的因素，也不过于重视任务因素，努力保持和谐与妥协。亦称</a:t>
            </a:r>
            <a:r>
              <a:rPr lang="zh-CN" altLang="en-US" sz="2400" b="1">
                <a:solidFill>
                  <a:srgbClr val="CC3300"/>
                </a:solidFill>
              </a:rPr>
              <a:t>中庸之道型管理。</a:t>
            </a:r>
            <a:endParaRPr lang="zh-CN" altLang="en-US" sz="2400" b="1">
              <a:solidFill>
                <a:srgbClr val="CC3300"/>
              </a:solidFill>
            </a:endParaRPr>
          </a:p>
        </p:txBody>
      </p:sp>
      <p:sp>
        <p:nvSpPr>
          <p:cNvPr id="297071" name="AutoShape 111"/>
          <p:cNvSpPr>
            <a:spLocks noChangeArrowheads="1"/>
          </p:cNvSpPr>
          <p:nvPr/>
        </p:nvSpPr>
        <p:spPr bwMode="auto">
          <a:xfrm>
            <a:off x="-1980565" y="-1683702"/>
            <a:ext cx="3384550" cy="1511300"/>
          </a:xfrm>
          <a:prstGeom prst="wedgeRectCallout">
            <a:avLst>
              <a:gd name="adj1" fmla="val -58630"/>
              <a:gd name="adj2" fmla="val 809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CC3300"/>
                </a:solidFill>
              </a:rPr>
              <a:t>1.1</a:t>
            </a:r>
            <a:r>
              <a:rPr lang="zh-CN" altLang="en-US" sz="2400" b="1">
                <a:solidFill>
                  <a:srgbClr val="CC3300"/>
                </a:solidFill>
              </a:rPr>
              <a:t>型领导方式：</a:t>
            </a:r>
            <a:r>
              <a:rPr lang="zh-CN" altLang="en-US" sz="2400" b="1">
                <a:solidFill>
                  <a:schemeClr val="tx2"/>
                </a:solidFill>
              </a:rPr>
              <a:t>表示领导者付出最小的努力完成工作。亦称</a:t>
            </a:r>
            <a:r>
              <a:rPr lang="zh-CN" altLang="en-US" sz="2400" b="1">
                <a:solidFill>
                  <a:srgbClr val="CC3300"/>
                </a:solidFill>
              </a:rPr>
              <a:t>贫乏型管理。</a:t>
            </a:r>
            <a:endParaRPr lang="zh-CN" altLang="en-US" sz="2400" b="1">
              <a:solidFill>
                <a:srgbClr val="CC3300"/>
              </a:solidFill>
            </a:endParaRPr>
          </a:p>
        </p:txBody>
      </p:sp>
      <p:sp>
        <p:nvSpPr>
          <p:cNvPr id="297072" name="AutoShape 112"/>
          <p:cNvSpPr>
            <a:spLocks noChangeArrowheads="1"/>
          </p:cNvSpPr>
          <p:nvPr/>
        </p:nvSpPr>
        <p:spPr bwMode="auto">
          <a:xfrm>
            <a:off x="9143683" y="-1035367"/>
            <a:ext cx="3673475" cy="1800225"/>
          </a:xfrm>
          <a:prstGeom prst="wedgeRectCallout">
            <a:avLst>
              <a:gd name="adj1" fmla="val 72083"/>
              <a:gd name="adj2" fmla="val -37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CC3300"/>
                </a:solidFill>
              </a:rPr>
              <a:t>9.9</a:t>
            </a:r>
            <a:r>
              <a:rPr lang="zh-CN" altLang="en-US" sz="2400" b="1">
                <a:solidFill>
                  <a:srgbClr val="CC3300"/>
                </a:solidFill>
              </a:rPr>
              <a:t>型领导方式：</a:t>
            </a:r>
            <a:r>
              <a:rPr lang="zh-CN" altLang="en-US" sz="2400" b="1">
                <a:solidFill>
                  <a:schemeClr val="tx2"/>
                </a:solidFill>
              </a:rPr>
              <a:t>表示领导者通过协调和综合工作相关活动而提高任务效率与士气。亦称</a:t>
            </a:r>
            <a:r>
              <a:rPr lang="zh-CN" altLang="en-US" sz="2400" b="1">
                <a:solidFill>
                  <a:srgbClr val="CC3300"/>
                </a:solidFill>
              </a:rPr>
              <a:t>团队型管理。</a:t>
            </a:r>
            <a:endParaRPr lang="zh-CN" altLang="en-US" sz="24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7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7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7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7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97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7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8" grpId="0" bldLvl="0" animBg="1"/>
      <p:bldP spid="297068" grpId="1" bldLvl="0" animBg="1"/>
      <p:bldP spid="297069" grpId="0" bldLvl="0" animBg="1"/>
      <p:bldP spid="297069" grpId="1" bldLvl="0" animBg="1"/>
      <p:bldP spid="297070" grpId="0" bldLvl="0" animBg="1"/>
      <p:bldP spid="297070" grpId="1" bldLvl="0" animBg="1"/>
      <p:bldP spid="297071" grpId="0" bldLvl="0" animBg="1"/>
      <p:bldP spid="297071" grpId="1" bldLvl="0" animBg="1"/>
      <p:bldP spid="297072" grpId="0" bldLvl="0" animBg="1"/>
      <p:bldP spid="297072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979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结论：</a:t>
            </a:r>
            <a:endParaRPr lang="zh-CN" altLang="en-US" b="1" dirty="0"/>
          </a:p>
        </p:txBody>
      </p:sp>
      <p:sp>
        <p:nvSpPr>
          <p:cNvPr id="6" name="横卷形 5"/>
          <p:cNvSpPr/>
          <p:nvPr/>
        </p:nvSpPr>
        <p:spPr>
          <a:xfrm>
            <a:off x="1042988" y="2420938"/>
            <a:ext cx="6929437" cy="3168650"/>
          </a:xfrm>
          <a:prstGeom prst="horizontalScrol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endParaRPr lang="en-US" altLang="zh-CN" sz="28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b="1">
                <a:solidFill>
                  <a:srgbClr val="98480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3200" b="1">
                <a:solidFill>
                  <a:srgbClr val="98480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作为一个领导者，既要发扬民主，又要善于集中；既要关心企业任务的完成，又要关心职工的正当利益。只有这样，才能使领导工作卓有成效。</a:t>
            </a:r>
            <a:endParaRPr lang="zh-CN" altLang="en-US" sz="3200" b="1">
              <a:solidFill>
                <a:srgbClr val="984807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en-US" altLang="zh-CN" sz="2800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549275"/>
            <a:ext cx="8218487" cy="575945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宋体" panose="02010600030101010101" pitchFamily="2" charset="-122"/>
                <a:ea typeface="+mj-ea"/>
                <a:cs typeface="+mj-cs"/>
              </a:rPr>
              <a:t>二、领导情景理论</a:t>
            </a:r>
            <a:endParaRPr lang="zh-CN" altLang="en-US" sz="4400" b="1" dirty="0">
              <a:solidFill>
                <a:schemeClr val="tx2"/>
              </a:solidFill>
              <a:latin typeface="宋体" panose="02010600030101010101" pitchFamily="2" charset="-122"/>
              <a:ea typeface="+mj-ea"/>
              <a:cs typeface="+mj-cs"/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权变理论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3300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CC3300"/>
                </a:solidFill>
              </a:rPr>
              <a:t>概念：</a:t>
            </a:r>
            <a:r>
              <a:rPr lang="zh-CN" altLang="en-US" sz="2800" b="1" dirty="0">
                <a:latin typeface="宋体" panose="02010600030101010101" pitchFamily="2" charset="-122"/>
              </a:rPr>
              <a:t>认为有效的领导，取决于领导者与下级打交道的风格，以及情境对领导者的影响和控制程度之间适当的匹配。</a:t>
            </a:r>
            <a:br>
              <a:rPr lang="zh-CN" altLang="en-US" sz="2800" dirty="0"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基本观点：</a:t>
            </a:r>
            <a:r>
              <a:rPr lang="zh-CN" altLang="en-US" sz="2800" b="1" dirty="0">
                <a:latin typeface="宋体" panose="02010600030101010101" pitchFamily="2" charset="-122"/>
              </a:rPr>
              <a:t>没有一种能适应任何情况的领导模式，只能提出在特定情况下相对来说最有效的领导模式。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3300"/>
                </a:solidFill>
              </a:rPr>
              <a:t>权变因素分析：</a:t>
            </a:r>
            <a:endParaRPr lang="zh-CN" altLang="en-US" sz="2800" b="1" dirty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    三类因素：领导者自身的特点、被领导者的特点、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领导的情境（最重要的权变因素）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476250"/>
            <a:ext cx="8515350" cy="5905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3100" b="1" dirty="0">
                <a:latin typeface="宋体" panose="02010600030101010101" pitchFamily="2" charset="-122"/>
              </a:rPr>
              <a:t>可以用公式来表示这一观点：</a:t>
            </a:r>
            <a:endParaRPr lang="zh-CN" altLang="en-US" sz="3100" b="1" dirty="0">
              <a:latin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3100" b="1" dirty="0">
                <a:latin typeface="宋体" panose="02010600030101010101" pitchFamily="2" charset="-122"/>
              </a:rPr>
              <a:t>S= </a:t>
            </a:r>
            <a:r>
              <a:rPr lang="en-US" altLang="zh-CN" sz="3100" b="1" i="1" dirty="0">
                <a:latin typeface="宋体" panose="02010600030101010101" pitchFamily="2" charset="-122"/>
              </a:rPr>
              <a:t>f</a:t>
            </a:r>
            <a:r>
              <a:rPr lang="zh-CN" altLang="en-US" sz="3100" b="1" dirty="0">
                <a:latin typeface="宋体" panose="02010600030101010101" pitchFamily="2" charset="-122"/>
              </a:rPr>
              <a:t>（</a:t>
            </a:r>
            <a:r>
              <a:rPr lang="en-US" altLang="zh-CN" sz="3100" b="1" dirty="0">
                <a:latin typeface="宋体" panose="02010600030101010101" pitchFamily="2" charset="-122"/>
              </a:rPr>
              <a:t>L</a:t>
            </a:r>
            <a:r>
              <a:rPr lang="zh-CN" altLang="en-US" sz="3100" b="1" dirty="0">
                <a:latin typeface="宋体" panose="02010600030101010101" pitchFamily="2" charset="-122"/>
              </a:rPr>
              <a:t>，</a:t>
            </a:r>
            <a:r>
              <a:rPr lang="en-US" altLang="zh-CN" sz="3100" b="1" dirty="0">
                <a:latin typeface="宋体" panose="02010600030101010101" pitchFamily="2" charset="-122"/>
              </a:rPr>
              <a:t>F</a:t>
            </a:r>
            <a:r>
              <a:rPr lang="zh-CN" altLang="en-US" sz="3100" b="1" dirty="0">
                <a:latin typeface="宋体" panose="02010600030101010101" pitchFamily="2" charset="-122"/>
              </a:rPr>
              <a:t>，</a:t>
            </a:r>
            <a:r>
              <a:rPr lang="en-US" altLang="zh-CN" sz="3100" b="1" dirty="0">
                <a:latin typeface="宋体" panose="02010600030101010101" pitchFamily="2" charset="-122"/>
              </a:rPr>
              <a:t>E</a:t>
            </a:r>
            <a:r>
              <a:rPr lang="zh-CN" altLang="en-US" sz="3100" b="1" dirty="0">
                <a:latin typeface="宋体" panose="02010600030101010101" pitchFamily="2" charset="-122"/>
              </a:rPr>
              <a:t>）</a:t>
            </a:r>
            <a:endParaRPr lang="zh-CN" altLang="en-US" sz="31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100" b="1" dirty="0">
                <a:latin typeface="宋体" panose="02010600030101010101" pitchFamily="2" charset="-122"/>
              </a:rPr>
              <a:t>     </a:t>
            </a:r>
            <a:r>
              <a:rPr lang="en-US" altLang="zh-CN" sz="3100" b="1" dirty="0">
                <a:latin typeface="宋体" panose="02010600030101010101" pitchFamily="2" charset="-122"/>
              </a:rPr>
              <a:t>S</a:t>
            </a:r>
            <a:r>
              <a:rPr lang="zh-CN" altLang="en-US" sz="3100" b="1" dirty="0">
                <a:latin typeface="宋体" panose="02010600030101010101" pitchFamily="2" charset="-122"/>
              </a:rPr>
              <a:t>代表领导方式，</a:t>
            </a:r>
            <a:r>
              <a:rPr lang="en-US" altLang="zh-CN" sz="3100" b="1" dirty="0">
                <a:latin typeface="宋体" panose="02010600030101010101" pitchFamily="2" charset="-122"/>
              </a:rPr>
              <a:t>L</a:t>
            </a:r>
            <a:r>
              <a:rPr lang="zh-CN" altLang="en-US" sz="3100" b="1" dirty="0">
                <a:latin typeface="宋体" panose="02010600030101010101" pitchFamily="2" charset="-122"/>
              </a:rPr>
              <a:t>代表领导者的特征，</a:t>
            </a:r>
            <a:r>
              <a:rPr lang="en-US" altLang="zh-CN" sz="3100" b="1" dirty="0">
                <a:latin typeface="宋体" panose="02010600030101010101" pitchFamily="2" charset="-122"/>
              </a:rPr>
              <a:t>F</a:t>
            </a:r>
            <a:r>
              <a:rPr lang="zh-CN" altLang="en-US" sz="3100" b="1" dirty="0">
                <a:latin typeface="宋体" panose="02010600030101010101" pitchFamily="2" charset="-122"/>
              </a:rPr>
              <a:t>代表被领导者的特征，</a:t>
            </a:r>
            <a:r>
              <a:rPr lang="en-US" altLang="zh-CN" sz="3100" b="1" dirty="0">
                <a:latin typeface="宋体" panose="02010600030101010101" pitchFamily="2" charset="-122"/>
              </a:rPr>
              <a:t>E</a:t>
            </a:r>
            <a:r>
              <a:rPr lang="zh-CN" altLang="en-US" sz="3100" b="1" dirty="0">
                <a:latin typeface="宋体" panose="02010600030101010101" pitchFamily="2" charset="-122"/>
              </a:rPr>
              <a:t>代表情境</a:t>
            </a:r>
            <a:r>
              <a:rPr lang="en-US" altLang="zh-CN" sz="3100" b="1" dirty="0">
                <a:latin typeface="宋体" panose="02010600030101010101" pitchFamily="2" charset="-122"/>
              </a:rPr>
              <a:t>,</a:t>
            </a:r>
            <a:r>
              <a:rPr lang="zh-CN" altLang="en-US" sz="3100" b="1" dirty="0">
                <a:latin typeface="宋体" panose="02010600030101010101" pitchFamily="2" charset="-122"/>
              </a:rPr>
              <a:t>即领导方式是领导者特征、被领导者特征和情境的函数。</a:t>
            </a:r>
            <a:endParaRPr lang="zh-CN" altLang="en-US" sz="31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100" b="1" dirty="0">
                <a:latin typeface="宋体" panose="02010600030101010101" pitchFamily="2" charset="-122"/>
              </a:rPr>
              <a:t>     </a:t>
            </a:r>
            <a:r>
              <a:rPr lang="zh-CN" altLang="en-US" sz="3100" b="1" dirty="0">
                <a:solidFill>
                  <a:srgbClr val="CC3300"/>
                </a:solidFill>
                <a:latin typeface="宋体" panose="02010600030101010101" pitchFamily="2" charset="-122"/>
              </a:rPr>
              <a:t>领导者特征</a:t>
            </a:r>
            <a:r>
              <a:rPr lang="zh-CN" altLang="en-US" sz="3100" b="1" dirty="0">
                <a:latin typeface="宋体" panose="02010600030101010101" pitchFamily="2" charset="-122"/>
              </a:rPr>
              <a:t>主要是指领导者的个人品质、价值观和工作经历。</a:t>
            </a:r>
            <a:endParaRPr lang="zh-CN" altLang="en-US" sz="31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100" b="1" dirty="0">
                <a:latin typeface="宋体" panose="02010600030101010101" pitchFamily="2" charset="-122"/>
              </a:rPr>
              <a:t>     </a:t>
            </a:r>
            <a:r>
              <a:rPr lang="zh-CN" altLang="en-US" sz="3100" b="1" dirty="0">
                <a:solidFill>
                  <a:srgbClr val="CC3300"/>
                </a:solidFill>
                <a:latin typeface="宋体" panose="02010600030101010101" pitchFamily="2" charset="-122"/>
              </a:rPr>
              <a:t>被领导者特征</a:t>
            </a:r>
            <a:r>
              <a:rPr lang="zh-CN" altLang="en-US" sz="3100" b="1" dirty="0">
                <a:latin typeface="宋体" panose="02010600030101010101" pitchFamily="2" charset="-122"/>
              </a:rPr>
              <a:t>指追随者的个人品质、工作能力、价值观等。</a:t>
            </a:r>
            <a:endParaRPr lang="zh-CN" altLang="en-US" sz="31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100" b="1" dirty="0">
                <a:latin typeface="宋体" panose="02010600030101010101" pitchFamily="2" charset="-122"/>
              </a:rPr>
              <a:t>     </a:t>
            </a:r>
            <a:r>
              <a:rPr lang="zh-CN" altLang="en-US" sz="3100" b="1" dirty="0">
                <a:solidFill>
                  <a:srgbClr val="CC3300"/>
                </a:solidFill>
                <a:latin typeface="宋体" panose="02010600030101010101" pitchFamily="2" charset="-122"/>
              </a:rPr>
              <a:t>情境</a:t>
            </a:r>
            <a:r>
              <a:rPr lang="zh-CN" altLang="en-US" sz="3100" b="1" dirty="0">
                <a:latin typeface="宋体" panose="02010600030101010101" pitchFamily="2" charset="-122"/>
              </a:rPr>
              <a:t>主要是指工作特征、组织特征、社会状况、文化影响、心理因素等。</a:t>
            </a:r>
            <a:endParaRPr lang="zh-CN" altLang="en-US" sz="31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693762"/>
            <a:ext cx="8496300" cy="5543550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hlink"/>
              </a:buClr>
              <a:buSzPct val="7500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（一）菲德勒的权变理论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有效的领导方式取决于以下两个因素的配合：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latin typeface="宋体" panose="02010600030101010101" pitchFamily="2" charset="-122"/>
              </a:rPr>
              <a:t> （</a:t>
            </a:r>
            <a:r>
              <a:rPr lang="en-US" altLang="zh-CN" sz="3100" b="1" dirty="0"/>
              <a:t>1</a:t>
            </a:r>
            <a:r>
              <a:rPr lang="zh-CN" altLang="en-US" sz="3100" b="1" dirty="0">
                <a:latin typeface="宋体" panose="02010600030101010101" pitchFamily="2" charset="-122"/>
              </a:rPr>
              <a:t>）</a:t>
            </a:r>
            <a:r>
              <a:rPr lang="zh-CN" altLang="en-US" sz="3100" b="1" dirty="0">
                <a:solidFill>
                  <a:srgbClr val="CC3300"/>
                </a:solidFill>
                <a:latin typeface="宋体" panose="02010600030101010101" pitchFamily="2" charset="-122"/>
              </a:rPr>
              <a:t>领导者的风格</a:t>
            </a:r>
            <a:endParaRPr lang="zh-CN" altLang="en-US" sz="3100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菲德勒通过询问领导者对最难合作的同事（</a:t>
            </a:r>
            <a:r>
              <a:rPr lang="en-US" altLang="en-US" b="1" dirty="0">
                <a:solidFill>
                  <a:srgbClr val="0070C0"/>
                </a:solidFill>
              </a:rPr>
              <a:t>LPC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）评价来测定领导者的领导方式</a:t>
            </a:r>
            <a:endParaRPr lang="zh-CN" altLang="en-US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如果领导者对这种同事的评价大多用敌意的词语，则该领导趋向于工作任务型的领导方式（低</a:t>
            </a:r>
            <a:r>
              <a:rPr lang="en-US" altLang="zh-CN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LPC</a:t>
            </a: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型）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如果评价大多用善意的词语，则该领导趋向于人际关系型的领导方式（高</a:t>
            </a:r>
            <a:r>
              <a:rPr lang="en-US" altLang="zh-CN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LPC</a:t>
            </a: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型）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不同类型领导者关注的重点：</a:t>
            </a:r>
            <a:endParaRPr lang="zh-CN" altLang="en-US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r>
              <a:rPr lang="en-US" altLang="zh-CN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LPC</a:t>
            </a: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：重视工作任务的完成 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r>
              <a:rPr lang="en-US" altLang="zh-CN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LPC</a:t>
            </a: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：重视搞好人际关系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b="1">
              <a:latin typeface="宋体" panose="02010600030101010101" pitchFamily="2" charset="-122"/>
            </a:endParaRPr>
          </a:p>
        </p:txBody>
      </p:sp>
      <p:sp>
        <p:nvSpPr>
          <p:cNvPr id="3020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/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领导者所处情境因素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position power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职位权力（强、弱）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task structure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任务结构（简单、复杂）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leader-member relations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领导者与被领导者的关系（好、差）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三种因素组合成</a:t>
            </a:r>
            <a:r>
              <a:rPr lang="en-US" altLang="zh-CN" b="1" dirty="0"/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种环境条件，适用不同的领导风格</a:t>
            </a:r>
            <a:endParaRPr lang="zh-CN" altLang="en-US" b="1" dirty="0">
              <a:latin typeface="宋体" panose="02010600030101010101" pitchFamily="2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762000"/>
            <a:ext cx="8066088" cy="561975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1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根据菲德勒的研究认为：低</a:t>
            </a:r>
            <a:r>
              <a:rPr lang="en-US" altLang="zh-CN" sz="31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LPC</a:t>
            </a:r>
            <a:r>
              <a:rPr lang="zh-CN" altLang="en-US" sz="31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型领导比较注重任务的完成，如果</a:t>
            </a:r>
            <a:r>
              <a:rPr lang="zh-CN" altLang="en-US" sz="3100" b="1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环境较差</a:t>
            </a:r>
            <a:r>
              <a:rPr lang="en-US" altLang="zh-CN" sz="3100" b="1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100" b="1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他将首先保证完成任务</a:t>
            </a:r>
            <a:r>
              <a:rPr lang="en-US" altLang="zh-CN" sz="3100" b="1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100" b="1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环境改善后，任务能够较好地完成，这时其目标将是搞好人际关系</a:t>
            </a:r>
            <a:r>
              <a:rPr lang="zh-CN" altLang="en-US" sz="31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。高</a:t>
            </a:r>
            <a:r>
              <a:rPr lang="en-US" altLang="zh-CN" sz="31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LPC</a:t>
            </a:r>
            <a:r>
              <a:rPr lang="zh-CN" altLang="en-US" sz="31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型领导正好相反。</a:t>
            </a:r>
            <a:endParaRPr lang="zh-CN" altLang="en-US" sz="3100" dirty="0"/>
          </a:p>
        </p:txBody>
      </p:sp>
      <p:grpSp>
        <p:nvGrpSpPr>
          <p:cNvPr id="303107" name="Group 3"/>
          <p:cNvGrpSpPr/>
          <p:nvPr/>
        </p:nvGrpSpPr>
        <p:grpSpPr bwMode="auto">
          <a:xfrm>
            <a:off x="827088" y="3068638"/>
            <a:ext cx="7696200" cy="3200400"/>
            <a:chOff x="521" y="1933"/>
            <a:chExt cx="4848" cy="2016"/>
          </a:xfrm>
        </p:grpSpPr>
        <p:sp>
          <p:nvSpPr>
            <p:cNvPr id="303108" name="AutoShape 4"/>
            <p:cNvSpPr>
              <a:spLocks noChangeArrowheads="1"/>
            </p:cNvSpPr>
            <p:nvPr/>
          </p:nvSpPr>
          <p:spPr bwMode="auto">
            <a:xfrm>
              <a:off x="1193" y="1981"/>
              <a:ext cx="1488" cy="163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sq">
              <a:solidFill>
                <a:srgbClr val="FF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3109" name="AutoShape 5"/>
            <p:cNvSpPr>
              <a:spLocks noChangeArrowheads="1"/>
            </p:cNvSpPr>
            <p:nvPr/>
          </p:nvSpPr>
          <p:spPr bwMode="auto">
            <a:xfrm>
              <a:off x="3017" y="1933"/>
              <a:ext cx="1488" cy="16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sq">
              <a:solidFill>
                <a:srgbClr val="FF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0" name="Line 6"/>
            <p:cNvSpPr>
              <a:spLocks noChangeShapeType="1"/>
            </p:cNvSpPr>
            <p:nvPr/>
          </p:nvSpPr>
          <p:spPr bwMode="auto">
            <a:xfrm>
              <a:off x="1529" y="2893"/>
              <a:ext cx="816" cy="0"/>
            </a:xfrm>
            <a:prstGeom prst="line">
              <a:avLst/>
            </a:prstGeom>
            <a:noFill/>
            <a:ln w="19050" cap="sq">
              <a:solidFill>
                <a:srgbClr val="FF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11" name="Line 7"/>
            <p:cNvSpPr>
              <a:spLocks noChangeShapeType="1"/>
            </p:cNvSpPr>
            <p:nvPr/>
          </p:nvSpPr>
          <p:spPr bwMode="auto">
            <a:xfrm>
              <a:off x="3353" y="2893"/>
              <a:ext cx="816" cy="0"/>
            </a:xfrm>
            <a:prstGeom prst="line">
              <a:avLst/>
            </a:prstGeom>
            <a:noFill/>
            <a:ln w="19050" cap="sq">
              <a:solidFill>
                <a:srgbClr val="FF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12" name="Line 8"/>
            <p:cNvSpPr>
              <a:spLocks noChangeShapeType="1"/>
            </p:cNvSpPr>
            <p:nvPr/>
          </p:nvSpPr>
          <p:spPr bwMode="auto">
            <a:xfrm>
              <a:off x="2345" y="2893"/>
              <a:ext cx="1008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13" name="Line 9"/>
            <p:cNvSpPr>
              <a:spLocks noChangeShapeType="1"/>
            </p:cNvSpPr>
            <p:nvPr/>
          </p:nvSpPr>
          <p:spPr bwMode="auto">
            <a:xfrm>
              <a:off x="617" y="2893"/>
              <a:ext cx="912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14" name="Line 10"/>
            <p:cNvSpPr>
              <a:spLocks noChangeShapeType="1"/>
            </p:cNvSpPr>
            <p:nvPr/>
          </p:nvSpPr>
          <p:spPr bwMode="auto">
            <a:xfrm>
              <a:off x="4169" y="2893"/>
              <a:ext cx="86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15" name="Line 11"/>
            <p:cNvSpPr>
              <a:spLocks noChangeShapeType="1"/>
            </p:cNvSpPr>
            <p:nvPr/>
          </p:nvSpPr>
          <p:spPr bwMode="auto">
            <a:xfrm flipH="1">
              <a:off x="617" y="3613"/>
              <a:ext cx="576" cy="0"/>
            </a:xfrm>
            <a:prstGeom prst="line">
              <a:avLst/>
            </a:prstGeom>
            <a:noFill/>
            <a:ln w="19050" cap="sq">
              <a:solidFill>
                <a:srgbClr val="FF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 flipH="1">
              <a:off x="4505" y="3613"/>
              <a:ext cx="528" cy="0"/>
            </a:xfrm>
            <a:prstGeom prst="line">
              <a:avLst/>
            </a:prstGeom>
            <a:noFill/>
            <a:ln w="19050" cap="sq">
              <a:solidFill>
                <a:srgbClr val="FF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17" name="Line 13"/>
            <p:cNvSpPr>
              <a:spLocks noChangeShapeType="1"/>
            </p:cNvSpPr>
            <p:nvPr/>
          </p:nvSpPr>
          <p:spPr bwMode="auto">
            <a:xfrm flipH="1">
              <a:off x="665" y="1981"/>
              <a:ext cx="1248" cy="0"/>
            </a:xfrm>
            <a:prstGeom prst="line">
              <a:avLst/>
            </a:prstGeom>
            <a:noFill/>
            <a:ln w="19050" cap="sq">
              <a:solidFill>
                <a:srgbClr val="FF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18" name="Line 14"/>
            <p:cNvSpPr>
              <a:spLocks noChangeShapeType="1"/>
            </p:cNvSpPr>
            <p:nvPr/>
          </p:nvSpPr>
          <p:spPr bwMode="auto">
            <a:xfrm flipH="1">
              <a:off x="3785" y="1933"/>
              <a:ext cx="1248" cy="0"/>
            </a:xfrm>
            <a:prstGeom prst="line">
              <a:avLst/>
            </a:prstGeom>
            <a:noFill/>
            <a:ln w="19050" cap="sq">
              <a:solidFill>
                <a:srgbClr val="FF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1337" y="3661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高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LPC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型领导</a:t>
              </a:r>
              <a:endPara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3209" y="3661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低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LPC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型领导</a:t>
              </a:r>
              <a:endParaRPr kumimoji="1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521" y="2989"/>
              <a:ext cx="720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领导</a:t>
              </a:r>
              <a:endPara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低目标</a:t>
              </a:r>
              <a:endPara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761" y="2173"/>
              <a:ext cx="768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领导</a:t>
              </a:r>
              <a:endPara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高目标</a:t>
              </a:r>
              <a:endPara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>
              <a:off x="3515" y="2296"/>
              <a:ext cx="4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人际关系</a:t>
              </a:r>
              <a:endPara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auto">
            <a:xfrm>
              <a:off x="1519" y="3113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人际关系</a:t>
              </a:r>
              <a:endPara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125" name="Text Box 21"/>
            <p:cNvSpPr txBox="1">
              <a:spLocks noChangeArrowheads="1"/>
            </p:cNvSpPr>
            <p:nvPr/>
          </p:nvSpPr>
          <p:spPr bwMode="auto">
            <a:xfrm>
              <a:off x="4121" y="2269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环境较</a:t>
              </a:r>
              <a:r>
                <a:rPr kumimoji="1" lang="zh-CN" altLang="en-US" sz="2400" b="1">
                  <a:solidFill>
                    <a:schemeClr val="tx2"/>
                  </a:solidFill>
                  <a:ea typeface="楷体_GB2312" pitchFamily="49" charset="-122"/>
                </a:rPr>
                <a:t>好</a:t>
              </a:r>
              <a:endParaRPr kumimoji="1" lang="zh-CN" altLang="en-US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303126" name="Text Box 22"/>
            <p:cNvSpPr txBox="1">
              <a:spLocks noChangeArrowheads="1"/>
            </p:cNvSpPr>
            <p:nvPr/>
          </p:nvSpPr>
          <p:spPr bwMode="auto">
            <a:xfrm>
              <a:off x="4361" y="3133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环境较</a:t>
              </a:r>
              <a:r>
                <a:rPr kumimoji="1" lang="zh-CN" altLang="en-US" sz="2400" b="1">
                  <a:solidFill>
                    <a:schemeClr val="tx2"/>
                  </a:solidFill>
                  <a:ea typeface="楷体_GB2312" pitchFamily="49" charset="-122"/>
                </a:rPr>
                <a:t>差</a:t>
              </a:r>
              <a:endParaRPr kumimoji="1" lang="zh-CN" altLang="en-US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303127" name="Text Box 23"/>
            <p:cNvSpPr txBox="1">
              <a:spLocks noChangeArrowheads="1"/>
            </p:cNvSpPr>
            <p:nvPr/>
          </p:nvSpPr>
          <p:spPr bwMode="auto">
            <a:xfrm>
              <a:off x="3334" y="3113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工作</a:t>
              </a:r>
              <a:endPara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128" name="Text Box 24"/>
            <p:cNvSpPr txBox="1">
              <a:spLocks noChangeArrowheads="1"/>
            </p:cNvSpPr>
            <p:nvPr/>
          </p:nvSpPr>
          <p:spPr bwMode="auto">
            <a:xfrm>
              <a:off x="1701" y="243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工作</a:t>
              </a:r>
              <a:endPara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latin typeface="宋体" panose="02010600030101010101" pitchFamily="2" charset="-122"/>
              </a:rPr>
              <a:t>领导的内涵</a:t>
            </a:r>
            <a:endParaRPr lang="zh-CN" altLang="en-US" sz="4800" b="1" dirty="0">
              <a:latin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52600"/>
            <a:ext cx="8496300" cy="4556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0070C0"/>
                </a:solidFill>
              </a:rPr>
              <a:t>领导的定义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3600" b="1" dirty="0">
                <a:solidFill>
                  <a:srgbClr val="0070C0"/>
                </a:solidFill>
              </a:rPr>
              <a:t>赫塞和布兰查德认为，领导是一个在特定情境中，通过影响个体或群体的行为来努力实现目标的过程。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3933825"/>
            <a:ext cx="8518525" cy="2590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3300"/>
                </a:solidFill>
              </a:rPr>
              <a:t>情境因素与领导行为方式的配合关系</a:t>
            </a:r>
            <a:endParaRPr lang="zh-CN" altLang="en-US" sz="2800" b="1" dirty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、是在组织情况极为有利和极不利的情况下，任务导向型是有效的领导类型，效果较好。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、是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在组织情况一般（中等）的情况下</a:t>
            </a:r>
            <a:r>
              <a:rPr lang="zh-CN" altLang="en-US" sz="2800" b="1" dirty="0">
                <a:latin typeface="宋体" panose="02010600030101010101" pitchFamily="2" charset="-122"/>
              </a:rPr>
              <a:t>，关系导向型是有效的领导类型，效果较好。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04171" name="Group 43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433388" y="458788"/>
          <a:ext cx="8675687" cy="3190875"/>
        </p:xfrm>
        <a:graphic>
          <a:graphicData uri="http://schemas.openxmlformats.org/drawingml/2006/table">
            <a:tbl>
              <a:tblPr/>
              <a:tblGrid>
                <a:gridCol w="1871345"/>
                <a:gridCol w="2453005"/>
                <a:gridCol w="2505075"/>
                <a:gridCol w="1846262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人际关系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好        好        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好       差        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差        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工作结构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简单   简单  复杂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复杂   简单  简单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复杂     复杂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职位权力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强         弱      强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弱        强        弱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强          弱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环境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I           II       III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IV         V         VI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VII        VIII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领导目标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高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不明确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LPC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领导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人际关系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不明确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工作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高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LPC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领导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工作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不明确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人际关系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最有效方式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LPC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高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LPC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LPC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结论：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      费德勒认为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个体的领导风格与个性有关，很难改变</a:t>
            </a:r>
            <a:r>
              <a:rPr lang="zh-CN" altLang="en-US" b="1" dirty="0"/>
              <a:t>，因此要更好地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匹配领导者的风格和情境的有利性</a:t>
            </a:r>
            <a:r>
              <a:rPr lang="zh-CN" altLang="en-US" b="1" dirty="0"/>
              <a:t>，以提高组织绩效，只有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两种方法：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根据情境选择合适的领导者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改变情境</a:t>
            </a:r>
            <a:r>
              <a:rPr lang="zh-CN" altLang="en-US" b="1" dirty="0"/>
              <a:t>，如清晰定义工作任务、提高职位权力，以适应领导者的风格。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3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100" b="1" dirty="0">
                <a:solidFill>
                  <a:srgbClr val="CC3300"/>
                </a:solidFill>
                <a:latin typeface="宋体" panose="02010600030101010101" pitchFamily="2" charset="-122"/>
              </a:rPr>
              <a:t>（二）路径－目标理论</a:t>
            </a:r>
            <a:endParaRPr lang="zh-CN" altLang="en-US" sz="3100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所谓“路径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目标”是指有效的领导者既要帮助下属充分理解工作目标，又要指明实现目标所应遵循的路径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基本观点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：领导者的工作是提供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必要的帮助与指导，激励下属达到他们的目标。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两个重要命题：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83406" y="2780928"/>
            <a:ext cx="7977187" cy="1048172"/>
          </a:xfrm>
          <a:prstGeom prst="rect">
            <a:avLst/>
          </a:prstGeom>
          <a:noFill/>
          <a:ln w="12700">
            <a:solidFill>
              <a:srgbClr val="D3472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领导者的行为是否被下属接受和令下属满意，取决于在多大程度上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下属将其视为即时满足来源或是将来带来满足的工具。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611346" y="4220791"/>
            <a:ext cx="7977187" cy="1556003"/>
          </a:xfrm>
          <a:prstGeom prst="rect">
            <a:avLst/>
          </a:prstGeom>
          <a:noFill/>
          <a:ln w="12700">
            <a:solidFill>
              <a:srgbClr val="D3472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领导者的行为是否有激励作用，取决于在多大程度上这种行为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使得下属需求的满足依赖于有效的工作绩效，以及这种行为为下属取得有效的工作绩效提供必要的辅导、指导、支持和奖励</a:t>
            </a:r>
            <a:r>
              <a:rPr lang="zh-CN" altLang="en-US" sz="2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419417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豪斯认为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领导者可以根据情境的不同改变自己的领导风格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，领导者在选择领导行为时主要考虑两类情境因素：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下属的特征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和环境的因素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组织环境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76" descr="D:\tl\word\马工程-管理学0-图eps\eps\0907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1" t="-3191" r="-1675" b="-3291"/>
          <a:stretch>
            <a:fillRect/>
          </a:stretch>
        </p:blipFill>
        <p:spPr bwMode="auto">
          <a:xfrm>
            <a:off x="1439652" y="2492896"/>
            <a:ext cx="6264696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507990" y="2853055"/>
            <a:ext cx="1342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能力和品格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19417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领导者行为：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组合 10"/>
          <p:cNvGrpSpPr/>
          <p:nvPr>
            <p:custDataLst>
              <p:tags r:id="rId1"/>
            </p:custDataLst>
          </p:nvPr>
        </p:nvGrpSpPr>
        <p:grpSpPr bwMode="auto">
          <a:xfrm>
            <a:off x="712787" y="2132856"/>
            <a:ext cx="1828587" cy="4194175"/>
            <a:chOff x="1383283" y="2265681"/>
            <a:chExt cx="1092200" cy="2933338"/>
          </a:xfrm>
        </p:grpSpPr>
        <p:sp>
          <p:nvSpPr>
            <p:cNvPr id="5" name="任意多边形 9"/>
            <p:cNvSpPr/>
            <p:nvPr>
              <p:custDataLst>
                <p:tags r:id="rId2"/>
              </p:custDataLst>
            </p:nvPr>
          </p:nvSpPr>
          <p:spPr>
            <a:xfrm>
              <a:off x="1383283" y="2265681"/>
              <a:ext cx="1092200" cy="1056049"/>
            </a:xfrm>
            <a:custGeom>
              <a:avLst/>
              <a:gdLst>
                <a:gd name="connsiteX0" fmla="*/ 93132 w 1092200"/>
                <a:gd name="connsiteY0" fmla="*/ 0 h 1056139"/>
                <a:gd name="connsiteX1" fmla="*/ 999068 w 1092200"/>
                <a:gd name="connsiteY1" fmla="*/ 0 h 1056139"/>
                <a:gd name="connsiteX2" fmla="*/ 1092200 w 1092200"/>
                <a:gd name="connsiteY2" fmla="*/ 93132 h 1056139"/>
                <a:gd name="connsiteX3" fmla="*/ 1092200 w 1092200"/>
                <a:gd name="connsiteY3" fmla="*/ 1056139 h 1056139"/>
                <a:gd name="connsiteX4" fmla="*/ 0 w 1092200"/>
                <a:gd name="connsiteY4" fmla="*/ 592528 h 1056139"/>
                <a:gd name="connsiteX5" fmla="*/ 0 w 1092200"/>
                <a:gd name="connsiteY5" fmla="*/ 93132 h 1056139"/>
                <a:gd name="connsiteX6" fmla="*/ 93132 w 1092200"/>
                <a:gd name="connsiteY6" fmla="*/ 0 h 10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200" h="1056139">
                  <a:moveTo>
                    <a:pt x="93132" y="0"/>
                  </a:moveTo>
                  <a:lnTo>
                    <a:pt x="999068" y="0"/>
                  </a:lnTo>
                  <a:cubicBezTo>
                    <a:pt x="1050503" y="0"/>
                    <a:pt x="1092200" y="41697"/>
                    <a:pt x="1092200" y="93132"/>
                  </a:cubicBezTo>
                  <a:lnTo>
                    <a:pt x="1092200" y="1056139"/>
                  </a:lnTo>
                  <a:lnTo>
                    <a:pt x="0" y="592528"/>
                  </a:lnTo>
                  <a:lnTo>
                    <a:pt x="0" y="93132"/>
                  </a:lnTo>
                  <a:cubicBezTo>
                    <a:pt x="0" y="41697"/>
                    <a:pt x="41697" y="0"/>
                    <a:pt x="9313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rgbClr val="68B5F4">
                <a:shade val="50000"/>
              </a:srgbClr>
            </a:lnRef>
            <a:fillRef idx="1">
              <a:srgbClr val="68B5F4"/>
            </a:fillRef>
            <a:effectRef idx="0">
              <a:srgbClr val="68B5F4"/>
            </a:effectRef>
            <a:fontRef idx="minor">
              <a:sysClr val="window" lastClr="FFFFFF"/>
            </a:fontRef>
          </p:style>
          <p:txBody>
            <a:bodyPr bIns="432000"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dirty="0"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指导型</a:t>
              </a:r>
              <a:endParaRPr lang="en-US" altLang="zh-CN" sz="2000" dirty="0"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defRPr/>
              </a:pPr>
              <a:r>
                <a:rPr lang="zh-CN" altLang="en-US" sz="2000" dirty="0"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（导师）</a:t>
              </a:r>
              <a:endParaRPr lang="zh-CN" altLang="en-US" sz="2000" dirty="0"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任意多边形 8"/>
            <p:cNvSpPr/>
            <p:nvPr>
              <p:custDataLst>
                <p:tags r:id="rId3"/>
              </p:custDataLst>
            </p:nvPr>
          </p:nvSpPr>
          <p:spPr>
            <a:xfrm>
              <a:off x="1383283" y="2868631"/>
              <a:ext cx="1092200" cy="2330388"/>
            </a:xfrm>
            <a:custGeom>
              <a:avLst/>
              <a:gdLst>
                <a:gd name="connsiteX0" fmla="*/ 0 w 1092200"/>
                <a:gd name="connsiteY0" fmla="*/ 0 h 2698919"/>
                <a:gd name="connsiteX1" fmla="*/ 1092200 w 1092200"/>
                <a:gd name="connsiteY1" fmla="*/ 463612 h 2698919"/>
                <a:gd name="connsiteX2" fmla="*/ 1092200 w 1092200"/>
                <a:gd name="connsiteY2" fmla="*/ 2605787 h 2698919"/>
                <a:gd name="connsiteX3" fmla="*/ 999068 w 1092200"/>
                <a:gd name="connsiteY3" fmla="*/ 2698919 h 2698919"/>
                <a:gd name="connsiteX4" fmla="*/ 93132 w 1092200"/>
                <a:gd name="connsiteY4" fmla="*/ 2698919 h 2698919"/>
                <a:gd name="connsiteX5" fmla="*/ 0 w 1092200"/>
                <a:gd name="connsiteY5" fmla="*/ 2605787 h 269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2200" h="2698919">
                  <a:moveTo>
                    <a:pt x="0" y="0"/>
                  </a:moveTo>
                  <a:lnTo>
                    <a:pt x="1092200" y="463612"/>
                  </a:lnTo>
                  <a:lnTo>
                    <a:pt x="1092200" y="2605787"/>
                  </a:lnTo>
                  <a:cubicBezTo>
                    <a:pt x="1092200" y="2657222"/>
                    <a:pt x="1050503" y="2698919"/>
                    <a:pt x="999068" y="2698919"/>
                  </a:cubicBezTo>
                  <a:lnTo>
                    <a:pt x="93132" y="2698919"/>
                  </a:lnTo>
                  <a:cubicBezTo>
                    <a:pt x="41697" y="2698919"/>
                    <a:pt x="0" y="2657222"/>
                    <a:pt x="0" y="2605787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8B5F4">
                <a:shade val="50000"/>
              </a:srgbClr>
            </a:lnRef>
            <a:fillRef idx="1">
              <a:srgbClr val="68B5F4"/>
            </a:fillRef>
            <a:effectRef idx="0">
              <a:srgbClr val="68B5F4"/>
            </a:effectRef>
            <a:fontRef idx="minor">
              <a:sysClr val="window" lastClr="FFFFFF"/>
            </a:fontRef>
          </p:style>
          <p:txBody>
            <a:bodyPr lIns="72000" tIns="432000" rIns="7200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让下属知道他们被期望做什么，安排和协调工作，提供具体的指导，明确政策、规则和程序。</a:t>
              </a:r>
              <a:endParaRPr lang="en-US" altLang="zh-CN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7"/>
          <p:cNvGrpSpPr/>
          <p:nvPr>
            <p:custDataLst>
              <p:tags r:id="rId4"/>
            </p:custDataLst>
          </p:nvPr>
        </p:nvGrpSpPr>
        <p:grpSpPr bwMode="auto">
          <a:xfrm>
            <a:off x="2673350" y="2132856"/>
            <a:ext cx="1826642" cy="4194175"/>
            <a:chOff x="3145028" y="2265681"/>
            <a:chExt cx="1092200" cy="2933338"/>
          </a:xfrm>
        </p:grpSpPr>
        <p:sp>
          <p:nvSpPr>
            <p:cNvPr id="8" name="任意多边形 12"/>
            <p:cNvSpPr/>
            <p:nvPr>
              <p:custDataLst>
                <p:tags r:id="rId5"/>
              </p:custDataLst>
            </p:nvPr>
          </p:nvSpPr>
          <p:spPr>
            <a:xfrm>
              <a:off x="3145028" y="2265681"/>
              <a:ext cx="1092200" cy="1056049"/>
            </a:xfrm>
            <a:custGeom>
              <a:avLst/>
              <a:gdLst>
                <a:gd name="connsiteX0" fmla="*/ 93132 w 1092200"/>
                <a:gd name="connsiteY0" fmla="*/ 0 h 1056139"/>
                <a:gd name="connsiteX1" fmla="*/ 999068 w 1092200"/>
                <a:gd name="connsiteY1" fmla="*/ 0 h 1056139"/>
                <a:gd name="connsiteX2" fmla="*/ 1092200 w 1092200"/>
                <a:gd name="connsiteY2" fmla="*/ 93132 h 1056139"/>
                <a:gd name="connsiteX3" fmla="*/ 1092200 w 1092200"/>
                <a:gd name="connsiteY3" fmla="*/ 1056139 h 1056139"/>
                <a:gd name="connsiteX4" fmla="*/ 0 w 1092200"/>
                <a:gd name="connsiteY4" fmla="*/ 592528 h 1056139"/>
                <a:gd name="connsiteX5" fmla="*/ 0 w 1092200"/>
                <a:gd name="connsiteY5" fmla="*/ 93132 h 1056139"/>
                <a:gd name="connsiteX6" fmla="*/ 93132 w 1092200"/>
                <a:gd name="connsiteY6" fmla="*/ 0 h 10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200" h="1056139">
                  <a:moveTo>
                    <a:pt x="93132" y="0"/>
                  </a:moveTo>
                  <a:lnTo>
                    <a:pt x="999068" y="0"/>
                  </a:lnTo>
                  <a:cubicBezTo>
                    <a:pt x="1050503" y="0"/>
                    <a:pt x="1092200" y="41697"/>
                    <a:pt x="1092200" y="93132"/>
                  </a:cubicBezTo>
                  <a:lnTo>
                    <a:pt x="1092200" y="1056139"/>
                  </a:lnTo>
                  <a:lnTo>
                    <a:pt x="0" y="592528"/>
                  </a:lnTo>
                  <a:lnTo>
                    <a:pt x="0" y="93132"/>
                  </a:lnTo>
                  <a:cubicBezTo>
                    <a:pt x="0" y="41697"/>
                    <a:pt x="41697" y="0"/>
                    <a:pt x="93132" y="0"/>
                  </a:cubicBezTo>
                  <a:close/>
                </a:path>
              </a:pathLst>
            </a:custGeom>
            <a:solidFill>
              <a:srgbClr val="D34726"/>
            </a:solidFill>
            <a:ln>
              <a:noFill/>
            </a:ln>
          </p:spPr>
          <p:style>
            <a:lnRef idx="2">
              <a:srgbClr val="68B5F4">
                <a:shade val="50000"/>
              </a:srgbClr>
            </a:lnRef>
            <a:fillRef idx="1">
              <a:srgbClr val="68B5F4"/>
            </a:fillRef>
            <a:effectRef idx="0">
              <a:srgbClr val="68B5F4"/>
            </a:effectRef>
            <a:fontRef idx="minor">
              <a:sysClr val="window" lastClr="FFFFFF"/>
            </a:fontRef>
          </p:style>
          <p:txBody>
            <a:bodyPr bIns="432000"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dirty="0"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支持型</a:t>
              </a:r>
              <a:endParaRPr lang="en-US" altLang="zh-CN" sz="2000" dirty="0"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defRPr/>
              </a:pPr>
              <a:r>
                <a:rPr lang="zh-CN" altLang="en-US" sz="2000" dirty="0"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（知心大姐）</a:t>
              </a:r>
              <a:endParaRPr lang="zh-CN" altLang="en-US" sz="2000" dirty="0"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任意多边形 13"/>
            <p:cNvSpPr/>
            <p:nvPr>
              <p:custDataLst>
                <p:tags r:id="rId6"/>
              </p:custDataLst>
            </p:nvPr>
          </p:nvSpPr>
          <p:spPr>
            <a:xfrm>
              <a:off x="3145028" y="2868631"/>
              <a:ext cx="1092200" cy="2330388"/>
            </a:xfrm>
            <a:custGeom>
              <a:avLst/>
              <a:gdLst>
                <a:gd name="connsiteX0" fmla="*/ 0 w 1092200"/>
                <a:gd name="connsiteY0" fmla="*/ 0 h 2698919"/>
                <a:gd name="connsiteX1" fmla="*/ 1092200 w 1092200"/>
                <a:gd name="connsiteY1" fmla="*/ 463612 h 2698919"/>
                <a:gd name="connsiteX2" fmla="*/ 1092200 w 1092200"/>
                <a:gd name="connsiteY2" fmla="*/ 2605787 h 2698919"/>
                <a:gd name="connsiteX3" fmla="*/ 999068 w 1092200"/>
                <a:gd name="connsiteY3" fmla="*/ 2698919 h 2698919"/>
                <a:gd name="connsiteX4" fmla="*/ 93132 w 1092200"/>
                <a:gd name="connsiteY4" fmla="*/ 2698919 h 2698919"/>
                <a:gd name="connsiteX5" fmla="*/ 0 w 1092200"/>
                <a:gd name="connsiteY5" fmla="*/ 2605787 h 269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2200" h="2698919">
                  <a:moveTo>
                    <a:pt x="0" y="0"/>
                  </a:moveTo>
                  <a:lnTo>
                    <a:pt x="1092200" y="463612"/>
                  </a:lnTo>
                  <a:lnTo>
                    <a:pt x="1092200" y="2605787"/>
                  </a:lnTo>
                  <a:cubicBezTo>
                    <a:pt x="1092200" y="2657222"/>
                    <a:pt x="1050503" y="2698919"/>
                    <a:pt x="999068" y="2698919"/>
                  </a:cubicBezTo>
                  <a:lnTo>
                    <a:pt x="93132" y="2698919"/>
                  </a:lnTo>
                  <a:cubicBezTo>
                    <a:pt x="41697" y="2698919"/>
                    <a:pt x="0" y="2657222"/>
                    <a:pt x="0" y="2605787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8B5F4">
                <a:shade val="50000"/>
              </a:srgbClr>
            </a:lnRef>
            <a:fillRef idx="1">
              <a:srgbClr val="68B5F4"/>
            </a:fillRef>
            <a:effectRef idx="0">
              <a:srgbClr val="68B5F4"/>
            </a:effectRef>
            <a:fontRef idx="minor">
              <a:sysClr val="window" lastClr="FFFFFF"/>
            </a:fontRef>
          </p:style>
          <p:txBody>
            <a:bodyPr lIns="72000" tIns="432000" rIns="72000" anchor="ctr">
              <a:norm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2000" dirty="0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显示对下属的关心，创造一个友好的和心理上支持的工作环境。</a:t>
              </a:r>
              <a:endParaRPr lang="en-US" altLang="zh-CN" sz="2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6"/>
          <p:cNvGrpSpPr/>
          <p:nvPr>
            <p:custDataLst>
              <p:tags r:id="rId7"/>
            </p:custDataLst>
          </p:nvPr>
        </p:nvGrpSpPr>
        <p:grpSpPr bwMode="auto">
          <a:xfrm>
            <a:off x="4632325" y="2132856"/>
            <a:ext cx="1826642" cy="4194175"/>
            <a:chOff x="4906773" y="2265681"/>
            <a:chExt cx="1092200" cy="2933338"/>
          </a:xfrm>
        </p:grpSpPr>
        <p:sp>
          <p:nvSpPr>
            <p:cNvPr id="11" name="任意多边形 18"/>
            <p:cNvSpPr/>
            <p:nvPr>
              <p:custDataLst>
                <p:tags r:id="rId8"/>
              </p:custDataLst>
            </p:nvPr>
          </p:nvSpPr>
          <p:spPr>
            <a:xfrm>
              <a:off x="4906773" y="2265681"/>
              <a:ext cx="1092200" cy="1056049"/>
            </a:xfrm>
            <a:custGeom>
              <a:avLst/>
              <a:gdLst>
                <a:gd name="connsiteX0" fmla="*/ 93132 w 1092200"/>
                <a:gd name="connsiteY0" fmla="*/ 0 h 1056139"/>
                <a:gd name="connsiteX1" fmla="*/ 999068 w 1092200"/>
                <a:gd name="connsiteY1" fmla="*/ 0 h 1056139"/>
                <a:gd name="connsiteX2" fmla="*/ 1092200 w 1092200"/>
                <a:gd name="connsiteY2" fmla="*/ 93132 h 1056139"/>
                <a:gd name="connsiteX3" fmla="*/ 1092200 w 1092200"/>
                <a:gd name="connsiteY3" fmla="*/ 1056139 h 1056139"/>
                <a:gd name="connsiteX4" fmla="*/ 0 w 1092200"/>
                <a:gd name="connsiteY4" fmla="*/ 592528 h 1056139"/>
                <a:gd name="connsiteX5" fmla="*/ 0 w 1092200"/>
                <a:gd name="connsiteY5" fmla="*/ 93132 h 1056139"/>
                <a:gd name="connsiteX6" fmla="*/ 93132 w 1092200"/>
                <a:gd name="connsiteY6" fmla="*/ 0 h 10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200" h="1056139">
                  <a:moveTo>
                    <a:pt x="93132" y="0"/>
                  </a:moveTo>
                  <a:lnTo>
                    <a:pt x="999068" y="0"/>
                  </a:lnTo>
                  <a:cubicBezTo>
                    <a:pt x="1050503" y="0"/>
                    <a:pt x="1092200" y="41697"/>
                    <a:pt x="1092200" y="93132"/>
                  </a:cubicBezTo>
                  <a:lnTo>
                    <a:pt x="1092200" y="1056139"/>
                  </a:lnTo>
                  <a:lnTo>
                    <a:pt x="0" y="592528"/>
                  </a:lnTo>
                  <a:lnTo>
                    <a:pt x="0" y="93132"/>
                  </a:lnTo>
                  <a:cubicBezTo>
                    <a:pt x="0" y="41697"/>
                    <a:pt x="41697" y="0"/>
                    <a:pt x="9313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rgbClr val="68B5F4">
                <a:shade val="50000"/>
              </a:srgbClr>
            </a:lnRef>
            <a:fillRef idx="1">
              <a:srgbClr val="68B5F4"/>
            </a:fillRef>
            <a:effectRef idx="0">
              <a:srgbClr val="68B5F4"/>
            </a:effectRef>
            <a:fontRef idx="minor">
              <a:sysClr val="window" lastClr="FFFFFF"/>
            </a:fontRef>
          </p:style>
          <p:txBody>
            <a:bodyPr bIns="432000"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dirty="0"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参与型</a:t>
              </a:r>
              <a:endParaRPr lang="en-US" altLang="zh-CN" sz="2000" dirty="0"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defRPr/>
              </a:pPr>
              <a:r>
                <a:rPr lang="zh-CN" altLang="en-US" sz="2000" dirty="0"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（合作伙伴）</a:t>
              </a:r>
              <a:endParaRPr lang="zh-CN" altLang="en-US" sz="2000" dirty="0"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任意多边形 19"/>
            <p:cNvSpPr/>
            <p:nvPr>
              <p:custDataLst>
                <p:tags r:id="rId9"/>
              </p:custDataLst>
            </p:nvPr>
          </p:nvSpPr>
          <p:spPr>
            <a:xfrm>
              <a:off x="4906773" y="2868631"/>
              <a:ext cx="1092200" cy="2330388"/>
            </a:xfrm>
            <a:custGeom>
              <a:avLst/>
              <a:gdLst>
                <a:gd name="connsiteX0" fmla="*/ 0 w 1092200"/>
                <a:gd name="connsiteY0" fmla="*/ 0 h 2698919"/>
                <a:gd name="connsiteX1" fmla="*/ 1092200 w 1092200"/>
                <a:gd name="connsiteY1" fmla="*/ 463612 h 2698919"/>
                <a:gd name="connsiteX2" fmla="*/ 1092200 w 1092200"/>
                <a:gd name="connsiteY2" fmla="*/ 2605787 h 2698919"/>
                <a:gd name="connsiteX3" fmla="*/ 999068 w 1092200"/>
                <a:gd name="connsiteY3" fmla="*/ 2698919 h 2698919"/>
                <a:gd name="connsiteX4" fmla="*/ 93132 w 1092200"/>
                <a:gd name="connsiteY4" fmla="*/ 2698919 h 2698919"/>
                <a:gd name="connsiteX5" fmla="*/ 0 w 1092200"/>
                <a:gd name="connsiteY5" fmla="*/ 2605787 h 269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2200" h="2698919">
                  <a:moveTo>
                    <a:pt x="0" y="0"/>
                  </a:moveTo>
                  <a:lnTo>
                    <a:pt x="1092200" y="463612"/>
                  </a:lnTo>
                  <a:lnTo>
                    <a:pt x="1092200" y="2605787"/>
                  </a:lnTo>
                  <a:cubicBezTo>
                    <a:pt x="1092200" y="2657222"/>
                    <a:pt x="1050503" y="2698919"/>
                    <a:pt x="999068" y="2698919"/>
                  </a:cubicBezTo>
                  <a:lnTo>
                    <a:pt x="93132" y="2698919"/>
                  </a:lnTo>
                  <a:cubicBezTo>
                    <a:pt x="41697" y="2698919"/>
                    <a:pt x="0" y="2657222"/>
                    <a:pt x="0" y="2605787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8B5F4">
                <a:shade val="50000"/>
              </a:srgbClr>
            </a:lnRef>
            <a:fillRef idx="1">
              <a:srgbClr val="68B5F4"/>
            </a:fillRef>
            <a:effectRef idx="0">
              <a:srgbClr val="68B5F4"/>
            </a:effectRef>
            <a:fontRef idx="minor">
              <a:sysClr val="window" lastClr="FFFFFF"/>
            </a:fontRef>
          </p:style>
          <p:txBody>
            <a:bodyPr lIns="72000" tIns="432000" rIns="72000" anchor="ctr">
              <a:norm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2000" dirty="0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遇到问题时咨询下属的意见，决策时将下属的意见和建议考虑在内。</a:t>
              </a:r>
              <a:endParaRPr lang="en-US" altLang="zh-CN" sz="2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1"/>
          <p:cNvGrpSpPr/>
          <p:nvPr>
            <p:custDataLst>
              <p:tags r:id="rId10"/>
            </p:custDataLst>
          </p:nvPr>
        </p:nvGrpSpPr>
        <p:grpSpPr bwMode="auto">
          <a:xfrm>
            <a:off x="6588225" y="2132856"/>
            <a:ext cx="1831655" cy="4194175"/>
            <a:chOff x="6666685" y="2265681"/>
            <a:chExt cx="1094033" cy="2933338"/>
          </a:xfrm>
        </p:grpSpPr>
        <p:sp>
          <p:nvSpPr>
            <p:cNvPr id="14" name="任意多边形 21"/>
            <p:cNvSpPr/>
            <p:nvPr>
              <p:custDataLst>
                <p:tags r:id="rId11"/>
              </p:custDataLst>
            </p:nvPr>
          </p:nvSpPr>
          <p:spPr>
            <a:xfrm>
              <a:off x="6668518" y="2265681"/>
              <a:ext cx="1092200" cy="1056049"/>
            </a:xfrm>
            <a:custGeom>
              <a:avLst/>
              <a:gdLst>
                <a:gd name="connsiteX0" fmla="*/ 93132 w 1092200"/>
                <a:gd name="connsiteY0" fmla="*/ 0 h 1056139"/>
                <a:gd name="connsiteX1" fmla="*/ 999068 w 1092200"/>
                <a:gd name="connsiteY1" fmla="*/ 0 h 1056139"/>
                <a:gd name="connsiteX2" fmla="*/ 1092200 w 1092200"/>
                <a:gd name="connsiteY2" fmla="*/ 93132 h 1056139"/>
                <a:gd name="connsiteX3" fmla="*/ 1092200 w 1092200"/>
                <a:gd name="connsiteY3" fmla="*/ 1056139 h 1056139"/>
                <a:gd name="connsiteX4" fmla="*/ 0 w 1092200"/>
                <a:gd name="connsiteY4" fmla="*/ 592528 h 1056139"/>
                <a:gd name="connsiteX5" fmla="*/ 0 w 1092200"/>
                <a:gd name="connsiteY5" fmla="*/ 93132 h 1056139"/>
                <a:gd name="connsiteX6" fmla="*/ 93132 w 1092200"/>
                <a:gd name="connsiteY6" fmla="*/ 0 h 10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200" h="1056139">
                  <a:moveTo>
                    <a:pt x="93132" y="0"/>
                  </a:moveTo>
                  <a:lnTo>
                    <a:pt x="999068" y="0"/>
                  </a:lnTo>
                  <a:cubicBezTo>
                    <a:pt x="1050503" y="0"/>
                    <a:pt x="1092200" y="41697"/>
                    <a:pt x="1092200" y="93132"/>
                  </a:cubicBezTo>
                  <a:lnTo>
                    <a:pt x="1092200" y="1056139"/>
                  </a:lnTo>
                  <a:lnTo>
                    <a:pt x="0" y="592528"/>
                  </a:lnTo>
                  <a:lnTo>
                    <a:pt x="0" y="93132"/>
                  </a:lnTo>
                  <a:cubicBezTo>
                    <a:pt x="0" y="41697"/>
                    <a:pt x="41697" y="0"/>
                    <a:pt x="9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rgbClr val="68B5F4">
                <a:shade val="50000"/>
              </a:srgbClr>
            </a:lnRef>
            <a:fillRef idx="1">
              <a:srgbClr val="68B5F4"/>
            </a:fillRef>
            <a:effectRef idx="0">
              <a:srgbClr val="68B5F4"/>
            </a:effectRef>
            <a:fontRef idx="minor">
              <a:sysClr val="window" lastClr="FFFFFF"/>
            </a:fontRef>
          </p:style>
          <p:txBody>
            <a:bodyPr bIns="432000"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dirty="0"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成就导向型</a:t>
              </a:r>
              <a:endParaRPr lang="en-US" altLang="zh-CN" sz="2000" dirty="0"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defRPr/>
              </a:pPr>
              <a:r>
                <a:rPr lang="zh-CN" altLang="en-US" sz="2000" dirty="0"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（政委）</a:t>
              </a:r>
              <a:endParaRPr lang="zh-CN" altLang="en-US" sz="2000" dirty="0"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任意多边形 22"/>
            <p:cNvSpPr/>
            <p:nvPr>
              <p:custDataLst>
                <p:tags r:id="rId12"/>
              </p:custDataLst>
            </p:nvPr>
          </p:nvSpPr>
          <p:spPr>
            <a:xfrm>
              <a:off x="6666685" y="2868631"/>
              <a:ext cx="1092200" cy="2330388"/>
            </a:xfrm>
            <a:custGeom>
              <a:avLst/>
              <a:gdLst>
                <a:gd name="connsiteX0" fmla="*/ 0 w 1092200"/>
                <a:gd name="connsiteY0" fmla="*/ 0 h 2698919"/>
                <a:gd name="connsiteX1" fmla="*/ 1092200 w 1092200"/>
                <a:gd name="connsiteY1" fmla="*/ 463612 h 2698919"/>
                <a:gd name="connsiteX2" fmla="*/ 1092200 w 1092200"/>
                <a:gd name="connsiteY2" fmla="*/ 2605787 h 2698919"/>
                <a:gd name="connsiteX3" fmla="*/ 999068 w 1092200"/>
                <a:gd name="connsiteY3" fmla="*/ 2698919 h 2698919"/>
                <a:gd name="connsiteX4" fmla="*/ 93132 w 1092200"/>
                <a:gd name="connsiteY4" fmla="*/ 2698919 h 2698919"/>
                <a:gd name="connsiteX5" fmla="*/ 0 w 1092200"/>
                <a:gd name="connsiteY5" fmla="*/ 2605787 h 269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2200" h="2698919">
                  <a:moveTo>
                    <a:pt x="0" y="0"/>
                  </a:moveTo>
                  <a:lnTo>
                    <a:pt x="1092200" y="463612"/>
                  </a:lnTo>
                  <a:lnTo>
                    <a:pt x="1092200" y="2605787"/>
                  </a:lnTo>
                  <a:cubicBezTo>
                    <a:pt x="1092200" y="2657222"/>
                    <a:pt x="1050503" y="2698919"/>
                    <a:pt x="999068" y="2698919"/>
                  </a:cubicBezTo>
                  <a:lnTo>
                    <a:pt x="93132" y="2698919"/>
                  </a:lnTo>
                  <a:cubicBezTo>
                    <a:pt x="41697" y="2698919"/>
                    <a:pt x="0" y="2657222"/>
                    <a:pt x="0" y="2605787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68B5F4">
                <a:shade val="50000"/>
              </a:srgbClr>
            </a:lnRef>
            <a:fillRef idx="1">
              <a:srgbClr val="68B5F4"/>
            </a:fillRef>
            <a:effectRef idx="0">
              <a:srgbClr val="68B5F4"/>
            </a:effectRef>
            <a:fontRef idx="minor">
              <a:sysClr val="window" lastClr="FFFFFF"/>
            </a:fontRef>
          </p:style>
          <p:txBody>
            <a:bodyPr lIns="72000" tIns="432000" rIns="7200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设定具有挑战性的目标，寻求改进，强调卓越的绩效，并对下属能够达到高标准的绩效显示信心。</a:t>
              </a:r>
              <a:endParaRPr lang="en-US" altLang="zh-CN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692150"/>
            <a:ext cx="8784976" cy="597721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路径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目标理论引申出的假设范例：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396240"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相对于具有高度结构化和安排完好的任务来说，当任务不明或压力过大时，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指导型领导产生更高的满意度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96240"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当下属执行结构化任务时，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支持型领导导致员工高绩效和高满意度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96240"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指导型领导不太适合于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知觉能力强或经验丰富的下属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96240" lvl="1" algn="l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组织中的正式权力关系越明确、越层级化，领导者越应表现出支持性行为，降低指导性行为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96240"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内向控制点的下属，比较满意于参与型风格</a:t>
            </a:r>
            <a:endParaRPr lang="zh-CN" altLang="en-US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96240"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当任务结构不清时，成就导向型领导将会提高下属的努力水平，从而达到高绩效的预期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20713"/>
            <a:ext cx="8540750" cy="57610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100" b="1" dirty="0">
                <a:solidFill>
                  <a:srgbClr val="CC33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 sz="3100" b="1" dirty="0">
                <a:solidFill>
                  <a:srgbClr val="CC33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领导生命周期理论</a:t>
            </a:r>
            <a:endParaRPr lang="zh-CN" altLang="en-US" sz="3100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r>
              <a:rPr lang="zh-CN" altLang="en-US" sz="2600" b="1" dirty="0">
                <a:solidFill>
                  <a:srgbClr val="0070C0"/>
                </a:solidFill>
                <a:latin typeface="宋体" panose="02010600030101010101" pitchFamily="2" charset="-122"/>
              </a:rPr>
              <a:t>这一理论把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下属的成熟</a:t>
            </a:r>
            <a:r>
              <a:rPr lang="zh-CN" altLang="en-US" sz="2600" b="1" dirty="0">
                <a:solidFill>
                  <a:srgbClr val="0070C0"/>
                </a:solidFill>
                <a:latin typeface="宋体" panose="02010600030101010101" pitchFamily="2" charset="-122"/>
              </a:rPr>
              <a:t>度作为关键的情景因素，认为依据下属的成熟度水平选择正确的领导方式，决定着领导者的成功</a:t>
            </a:r>
            <a:endParaRPr lang="zh-CN" altLang="en-US" sz="26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成熟度</a:t>
            </a: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个体对自己的直接行为负责任的能力和意愿，它包括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工作成熟度和心理成熟度</a:t>
            </a:r>
            <a:endParaRPr lang="zh-CN" altLang="en-US" sz="24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600" b="1" dirty="0">
                <a:solidFill>
                  <a:srgbClr val="0070C0"/>
                </a:solidFill>
                <a:latin typeface="宋体" panose="02010600030101010101" pitchFamily="2" charset="-122"/>
              </a:rPr>
              <a:t>生命周期论提出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任务行为和关系行为</a:t>
            </a:r>
            <a:r>
              <a:rPr lang="zh-CN" altLang="en-US" sz="2600" b="1" dirty="0">
                <a:solidFill>
                  <a:srgbClr val="0070C0"/>
                </a:solidFill>
                <a:latin typeface="宋体" panose="02010600030101010101" pitchFamily="2" charset="-122"/>
              </a:rPr>
              <a:t>这两种领导维度，并且将每种维度进行了细化，从而组合成四种具体的领导方式：</a:t>
            </a:r>
            <a:endParaRPr lang="zh-CN" altLang="en-US" sz="26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指导型（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telling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）领导：高任务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低关系</a:t>
            </a:r>
            <a:endParaRPr lang="zh-CN" altLang="en-US" sz="2400" b="1" dirty="0">
              <a:solidFill>
                <a:srgbClr val="FF0000"/>
              </a:solidFill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推销型（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selling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）领导：高任务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高关系</a:t>
            </a:r>
            <a:endParaRPr lang="zh-CN" altLang="en-US" sz="2400" b="1" dirty="0">
              <a:solidFill>
                <a:srgbClr val="FF0000"/>
              </a:solidFill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参与型（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participating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）领导：低任务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高关系</a:t>
            </a:r>
            <a:endParaRPr lang="zh-CN" altLang="en-US" sz="2400" b="1" dirty="0">
              <a:solidFill>
                <a:srgbClr val="FF0000"/>
              </a:solidFill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授权型（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delegating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）领导：低任务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低关系</a:t>
            </a:r>
            <a:endParaRPr lang="zh-CN" altLang="en-US" sz="2400" b="1" dirty="0">
              <a:solidFill>
                <a:srgbClr val="FF0000"/>
              </a:solidFill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2425" y="908050"/>
            <a:ext cx="8540750" cy="4194175"/>
          </a:xfrm>
        </p:spPr>
        <p:txBody>
          <a:bodyPr/>
          <a:lstStyle/>
          <a:p>
            <a:r>
              <a:rPr lang="zh-CN" altLang="en-US" sz="2800" b="1">
                <a:solidFill>
                  <a:srgbClr val="0070C0"/>
                </a:solidFill>
              </a:rPr>
              <a:t>领导方式和任务成熟度之间的关系：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43141" y="1555737"/>
          <a:ext cx="4429155" cy="278608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73491"/>
                <a:gridCol w="1243393"/>
                <a:gridCol w="1105751"/>
                <a:gridCol w="1106520"/>
              </a:tblGrid>
              <a:tr h="1393041">
                <a:tc>
                  <a:txBody>
                    <a:bodyPr/>
                    <a:lstStyle/>
                    <a:p>
                      <a:endParaRPr lang="zh-CN" sz="16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kern="100" dirty="0"/>
                    </a:p>
                    <a:p>
                      <a:pPr indent="13335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参与</a:t>
                      </a:r>
                      <a:r>
                        <a:rPr lang="en-US" sz="1600" kern="100" dirty="0"/>
                        <a:t> </a:t>
                      </a:r>
                      <a:endParaRPr lang="zh-CN" sz="1600" kern="100" dirty="0"/>
                    </a:p>
                    <a:p>
                      <a:pPr marL="0" indent="40005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S3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kern="100" dirty="0"/>
                    </a:p>
                    <a:p>
                      <a:pPr marL="0" indent="40005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推销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indent="13335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S2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35560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6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393041">
                <a:tc>
                  <a:txBody>
                    <a:bodyPr/>
                    <a:lstStyle/>
                    <a:p>
                      <a:pPr marL="0" indent="354965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indent="354965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S4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indent="354965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sz="1600" b="1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授权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35560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indent="35560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6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0005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kern="100" dirty="0"/>
                    </a:p>
                    <a:p>
                      <a:pPr marL="0" indent="40005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S1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indent="400050" algn="l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指导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51" name="Freeform 3"/>
          <p:cNvSpPr/>
          <p:nvPr/>
        </p:nvSpPr>
        <p:spPr bwMode="auto">
          <a:xfrm>
            <a:off x="2259013" y="2000250"/>
            <a:ext cx="4449762" cy="2141538"/>
          </a:xfrm>
          <a:custGeom>
            <a:avLst/>
            <a:gdLst/>
            <a:ahLst/>
            <a:cxnLst>
              <a:cxn ang="0">
                <a:pos x="80" y="2775"/>
              </a:cxn>
              <a:cxn ang="0">
                <a:pos x="185" y="2730"/>
              </a:cxn>
              <a:cxn ang="0">
                <a:pos x="500" y="2625"/>
              </a:cxn>
              <a:cxn ang="0">
                <a:pos x="590" y="2565"/>
              </a:cxn>
              <a:cxn ang="0">
                <a:pos x="815" y="2460"/>
              </a:cxn>
              <a:cxn ang="0">
                <a:pos x="875" y="2385"/>
              </a:cxn>
              <a:cxn ang="0">
                <a:pos x="935" y="2310"/>
              </a:cxn>
              <a:cxn ang="0">
                <a:pos x="995" y="2220"/>
              </a:cxn>
              <a:cxn ang="0">
                <a:pos x="1055" y="2040"/>
              </a:cxn>
              <a:cxn ang="0">
                <a:pos x="1085" y="1995"/>
              </a:cxn>
              <a:cxn ang="0">
                <a:pos x="1145" y="1815"/>
              </a:cxn>
              <a:cxn ang="0">
                <a:pos x="1160" y="1770"/>
              </a:cxn>
              <a:cxn ang="0">
                <a:pos x="1205" y="1740"/>
              </a:cxn>
              <a:cxn ang="0">
                <a:pos x="1250" y="1650"/>
              </a:cxn>
              <a:cxn ang="0">
                <a:pos x="1385" y="1245"/>
              </a:cxn>
              <a:cxn ang="0">
                <a:pos x="1460" y="1020"/>
              </a:cxn>
              <a:cxn ang="0">
                <a:pos x="1610" y="795"/>
              </a:cxn>
              <a:cxn ang="0">
                <a:pos x="1700" y="735"/>
              </a:cxn>
              <a:cxn ang="0">
                <a:pos x="1850" y="645"/>
              </a:cxn>
              <a:cxn ang="0">
                <a:pos x="1880" y="600"/>
              </a:cxn>
              <a:cxn ang="0">
                <a:pos x="1925" y="585"/>
              </a:cxn>
              <a:cxn ang="0">
                <a:pos x="2015" y="525"/>
              </a:cxn>
              <a:cxn ang="0">
                <a:pos x="2060" y="510"/>
              </a:cxn>
              <a:cxn ang="0">
                <a:pos x="2150" y="450"/>
              </a:cxn>
              <a:cxn ang="0">
                <a:pos x="2270" y="330"/>
              </a:cxn>
              <a:cxn ang="0">
                <a:pos x="2360" y="285"/>
              </a:cxn>
              <a:cxn ang="0">
                <a:pos x="2405" y="240"/>
              </a:cxn>
              <a:cxn ang="0">
                <a:pos x="2495" y="195"/>
              </a:cxn>
              <a:cxn ang="0">
                <a:pos x="2630" y="105"/>
              </a:cxn>
              <a:cxn ang="0">
                <a:pos x="2855" y="30"/>
              </a:cxn>
              <a:cxn ang="0">
                <a:pos x="2900" y="15"/>
              </a:cxn>
              <a:cxn ang="0">
                <a:pos x="2945" y="0"/>
              </a:cxn>
              <a:cxn ang="0">
                <a:pos x="3080" y="15"/>
              </a:cxn>
              <a:cxn ang="0">
                <a:pos x="3260" y="75"/>
              </a:cxn>
              <a:cxn ang="0">
                <a:pos x="3380" y="90"/>
              </a:cxn>
              <a:cxn ang="0">
                <a:pos x="3515" y="150"/>
              </a:cxn>
              <a:cxn ang="0">
                <a:pos x="3575" y="225"/>
              </a:cxn>
              <a:cxn ang="0">
                <a:pos x="3695" y="405"/>
              </a:cxn>
              <a:cxn ang="0">
                <a:pos x="3755" y="495"/>
              </a:cxn>
              <a:cxn ang="0">
                <a:pos x="3785" y="585"/>
              </a:cxn>
              <a:cxn ang="0">
                <a:pos x="3830" y="630"/>
              </a:cxn>
              <a:cxn ang="0">
                <a:pos x="3860" y="675"/>
              </a:cxn>
              <a:cxn ang="0">
                <a:pos x="3905" y="720"/>
              </a:cxn>
              <a:cxn ang="0">
                <a:pos x="3995" y="780"/>
              </a:cxn>
              <a:cxn ang="0">
                <a:pos x="4130" y="975"/>
              </a:cxn>
              <a:cxn ang="0">
                <a:pos x="4220" y="1125"/>
              </a:cxn>
              <a:cxn ang="0">
                <a:pos x="4235" y="1170"/>
              </a:cxn>
              <a:cxn ang="0">
                <a:pos x="4280" y="1215"/>
              </a:cxn>
              <a:cxn ang="0">
                <a:pos x="4445" y="1380"/>
              </a:cxn>
              <a:cxn ang="0">
                <a:pos x="4505" y="1485"/>
              </a:cxn>
              <a:cxn ang="0">
                <a:pos x="4520" y="1530"/>
              </a:cxn>
              <a:cxn ang="0">
                <a:pos x="4550" y="1590"/>
              </a:cxn>
              <a:cxn ang="0">
                <a:pos x="4670" y="1785"/>
              </a:cxn>
              <a:cxn ang="0">
                <a:pos x="4730" y="1860"/>
              </a:cxn>
              <a:cxn ang="0">
                <a:pos x="4790" y="1995"/>
              </a:cxn>
              <a:cxn ang="0">
                <a:pos x="4850" y="2070"/>
              </a:cxn>
              <a:cxn ang="0">
                <a:pos x="4925" y="2175"/>
              </a:cxn>
              <a:cxn ang="0">
                <a:pos x="5060" y="2340"/>
              </a:cxn>
              <a:cxn ang="0">
                <a:pos x="5300" y="2460"/>
              </a:cxn>
              <a:cxn ang="0">
                <a:pos x="5450" y="2535"/>
              </a:cxn>
              <a:cxn ang="0">
                <a:pos x="5840" y="2685"/>
              </a:cxn>
            </a:cxnLst>
            <a:rect l="0" t="0" r="r" b="b"/>
            <a:pathLst>
              <a:path w="5840" h="2804">
                <a:moveTo>
                  <a:pt x="80" y="2775"/>
                </a:moveTo>
                <a:cubicBezTo>
                  <a:pt x="225" y="2727"/>
                  <a:pt x="0" y="2804"/>
                  <a:pt x="185" y="2730"/>
                </a:cubicBezTo>
                <a:cubicBezTo>
                  <a:pt x="287" y="2689"/>
                  <a:pt x="396" y="2660"/>
                  <a:pt x="500" y="2625"/>
                </a:cubicBezTo>
                <a:cubicBezTo>
                  <a:pt x="534" y="2614"/>
                  <a:pt x="556" y="2576"/>
                  <a:pt x="590" y="2565"/>
                </a:cubicBezTo>
                <a:cubicBezTo>
                  <a:pt x="670" y="2538"/>
                  <a:pt x="745" y="2507"/>
                  <a:pt x="815" y="2460"/>
                </a:cubicBezTo>
                <a:cubicBezTo>
                  <a:pt x="853" y="2347"/>
                  <a:pt x="797" y="2482"/>
                  <a:pt x="875" y="2385"/>
                </a:cubicBezTo>
                <a:cubicBezTo>
                  <a:pt x="958" y="2281"/>
                  <a:pt x="806" y="2396"/>
                  <a:pt x="935" y="2310"/>
                </a:cubicBezTo>
                <a:cubicBezTo>
                  <a:pt x="955" y="2280"/>
                  <a:pt x="984" y="2254"/>
                  <a:pt x="995" y="2220"/>
                </a:cubicBezTo>
                <a:cubicBezTo>
                  <a:pt x="1009" y="2179"/>
                  <a:pt x="1028" y="2081"/>
                  <a:pt x="1055" y="2040"/>
                </a:cubicBezTo>
                <a:cubicBezTo>
                  <a:pt x="1065" y="2025"/>
                  <a:pt x="1078" y="2011"/>
                  <a:pt x="1085" y="1995"/>
                </a:cubicBezTo>
                <a:cubicBezTo>
                  <a:pt x="1110" y="1939"/>
                  <a:pt x="1126" y="1873"/>
                  <a:pt x="1145" y="1815"/>
                </a:cubicBezTo>
                <a:cubicBezTo>
                  <a:pt x="1150" y="1800"/>
                  <a:pt x="1147" y="1779"/>
                  <a:pt x="1160" y="1770"/>
                </a:cubicBezTo>
                <a:cubicBezTo>
                  <a:pt x="1175" y="1760"/>
                  <a:pt x="1190" y="1750"/>
                  <a:pt x="1205" y="1740"/>
                </a:cubicBezTo>
                <a:cubicBezTo>
                  <a:pt x="1260" y="1576"/>
                  <a:pt x="1172" y="1824"/>
                  <a:pt x="1250" y="1650"/>
                </a:cubicBezTo>
                <a:cubicBezTo>
                  <a:pt x="1307" y="1522"/>
                  <a:pt x="1341" y="1378"/>
                  <a:pt x="1385" y="1245"/>
                </a:cubicBezTo>
                <a:cubicBezTo>
                  <a:pt x="1403" y="1191"/>
                  <a:pt x="1432" y="1062"/>
                  <a:pt x="1460" y="1020"/>
                </a:cubicBezTo>
                <a:cubicBezTo>
                  <a:pt x="1510" y="945"/>
                  <a:pt x="1560" y="870"/>
                  <a:pt x="1610" y="795"/>
                </a:cubicBezTo>
                <a:cubicBezTo>
                  <a:pt x="1630" y="765"/>
                  <a:pt x="1670" y="755"/>
                  <a:pt x="1700" y="735"/>
                </a:cubicBezTo>
                <a:cubicBezTo>
                  <a:pt x="1750" y="701"/>
                  <a:pt x="1796" y="672"/>
                  <a:pt x="1850" y="645"/>
                </a:cubicBezTo>
                <a:cubicBezTo>
                  <a:pt x="1860" y="630"/>
                  <a:pt x="1866" y="611"/>
                  <a:pt x="1880" y="600"/>
                </a:cubicBezTo>
                <a:cubicBezTo>
                  <a:pt x="1892" y="590"/>
                  <a:pt x="1911" y="593"/>
                  <a:pt x="1925" y="585"/>
                </a:cubicBezTo>
                <a:cubicBezTo>
                  <a:pt x="1957" y="567"/>
                  <a:pt x="1985" y="545"/>
                  <a:pt x="2015" y="525"/>
                </a:cubicBezTo>
                <a:cubicBezTo>
                  <a:pt x="2028" y="516"/>
                  <a:pt x="2046" y="518"/>
                  <a:pt x="2060" y="510"/>
                </a:cubicBezTo>
                <a:cubicBezTo>
                  <a:pt x="2092" y="492"/>
                  <a:pt x="2150" y="450"/>
                  <a:pt x="2150" y="450"/>
                </a:cubicBezTo>
                <a:cubicBezTo>
                  <a:pt x="2182" y="402"/>
                  <a:pt x="2216" y="357"/>
                  <a:pt x="2270" y="330"/>
                </a:cubicBezTo>
                <a:cubicBezTo>
                  <a:pt x="2338" y="296"/>
                  <a:pt x="2296" y="339"/>
                  <a:pt x="2360" y="285"/>
                </a:cubicBezTo>
                <a:cubicBezTo>
                  <a:pt x="2376" y="271"/>
                  <a:pt x="2387" y="252"/>
                  <a:pt x="2405" y="240"/>
                </a:cubicBezTo>
                <a:cubicBezTo>
                  <a:pt x="2540" y="150"/>
                  <a:pt x="2353" y="313"/>
                  <a:pt x="2495" y="195"/>
                </a:cubicBezTo>
                <a:cubicBezTo>
                  <a:pt x="2540" y="158"/>
                  <a:pt x="2575" y="129"/>
                  <a:pt x="2630" y="105"/>
                </a:cubicBezTo>
                <a:cubicBezTo>
                  <a:pt x="2700" y="74"/>
                  <a:pt x="2782" y="54"/>
                  <a:pt x="2855" y="30"/>
                </a:cubicBezTo>
                <a:cubicBezTo>
                  <a:pt x="2870" y="25"/>
                  <a:pt x="2885" y="20"/>
                  <a:pt x="2900" y="15"/>
                </a:cubicBezTo>
                <a:cubicBezTo>
                  <a:pt x="2915" y="10"/>
                  <a:pt x="2945" y="0"/>
                  <a:pt x="2945" y="0"/>
                </a:cubicBezTo>
                <a:cubicBezTo>
                  <a:pt x="2990" y="5"/>
                  <a:pt x="3036" y="6"/>
                  <a:pt x="3080" y="15"/>
                </a:cubicBezTo>
                <a:cubicBezTo>
                  <a:pt x="3139" y="27"/>
                  <a:pt x="3200" y="68"/>
                  <a:pt x="3260" y="75"/>
                </a:cubicBezTo>
                <a:cubicBezTo>
                  <a:pt x="3300" y="80"/>
                  <a:pt x="3340" y="85"/>
                  <a:pt x="3380" y="90"/>
                </a:cubicBezTo>
                <a:cubicBezTo>
                  <a:pt x="3487" y="126"/>
                  <a:pt x="3444" y="102"/>
                  <a:pt x="3515" y="150"/>
                </a:cubicBezTo>
                <a:cubicBezTo>
                  <a:pt x="3549" y="251"/>
                  <a:pt x="3502" y="141"/>
                  <a:pt x="3575" y="225"/>
                </a:cubicBezTo>
                <a:cubicBezTo>
                  <a:pt x="3641" y="300"/>
                  <a:pt x="3629" y="339"/>
                  <a:pt x="3695" y="405"/>
                </a:cubicBezTo>
                <a:cubicBezTo>
                  <a:pt x="3745" y="554"/>
                  <a:pt x="3661" y="326"/>
                  <a:pt x="3755" y="495"/>
                </a:cubicBezTo>
                <a:cubicBezTo>
                  <a:pt x="3770" y="523"/>
                  <a:pt x="3775" y="555"/>
                  <a:pt x="3785" y="585"/>
                </a:cubicBezTo>
                <a:cubicBezTo>
                  <a:pt x="3792" y="605"/>
                  <a:pt x="3816" y="614"/>
                  <a:pt x="3830" y="630"/>
                </a:cubicBezTo>
                <a:cubicBezTo>
                  <a:pt x="3842" y="644"/>
                  <a:pt x="3848" y="661"/>
                  <a:pt x="3860" y="675"/>
                </a:cubicBezTo>
                <a:cubicBezTo>
                  <a:pt x="3874" y="691"/>
                  <a:pt x="3888" y="707"/>
                  <a:pt x="3905" y="720"/>
                </a:cubicBezTo>
                <a:cubicBezTo>
                  <a:pt x="3933" y="742"/>
                  <a:pt x="3995" y="780"/>
                  <a:pt x="3995" y="780"/>
                </a:cubicBezTo>
                <a:cubicBezTo>
                  <a:pt x="4034" y="839"/>
                  <a:pt x="4108" y="910"/>
                  <a:pt x="4130" y="975"/>
                </a:cubicBezTo>
                <a:cubicBezTo>
                  <a:pt x="4150" y="1034"/>
                  <a:pt x="4193" y="1070"/>
                  <a:pt x="4220" y="1125"/>
                </a:cubicBezTo>
                <a:cubicBezTo>
                  <a:pt x="4227" y="1139"/>
                  <a:pt x="4226" y="1157"/>
                  <a:pt x="4235" y="1170"/>
                </a:cubicBezTo>
                <a:cubicBezTo>
                  <a:pt x="4247" y="1188"/>
                  <a:pt x="4266" y="1199"/>
                  <a:pt x="4280" y="1215"/>
                </a:cubicBezTo>
                <a:cubicBezTo>
                  <a:pt x="4331" y="1277"/>
                  <a:pt x="4378" y="1335"/>
                  <a:pt x="4445" y="1380"/>
                </a:cubicBezTo>
                <a:cubicBezTo>
                  <a:pt x="4479" y="1483"/>
                  <a:pt x="4432" y="1358"/>
                  <a:pt x="4505" y="1485"/>
                </a:cubicBezTo>
                <a:cubicBezTo>
                  <a:pt x="4513" y="1499"/>
                  <a:pt x="4514" y="1515"/>
                  <a:pt x="4520" y="1530"/>
                </a:cubicBezTo>
                <a:cubicBezTo>
                  <a:pt x="4529" y="1551"/>
                  <a:pt x="4538" y="1571"/>
                  <a:pt x="4550" y="1590"/>
                </a:cubicBezTo>
                <a:cubicBezTo>
                  <a:pt x="4588" y="1653"/>
                  <a:pt x="4626" y="1726"/>
                  <a:pt x="4670" y="1785"/>
                </a:cubicBezTo>
                <a:cubicBezTo>
                  <a:pt x="4708" y="1898"/>
                  <a:pt x="4652" y="1763"/>
                  <a:pt x="4730" y="1860"/>
                </a:cubicBezTo>
                <a:cubicBezTo>
                  <a:pt x="4746" y="1881"/>
                  <a:pt x="4774" y="1970"/>
                  <a:pt x="4790" y="1995"/>
                </a:cubicBezTo>
                <a:cubicBezTo>
                  <a:pt x="4807" y="2022"/>
                  <a:pt x="4830" y="2045"/>
                  <a:pt x="4850" y="2070"/>
                </a:cubicBezTo>
                <a:cubicBezTo>
                  <a:pt x="4880" y="2159"/>
                  <a:pt x="4844" y="2073"/>
                  <a:pt x="4925" y="2175"/>
                </a:cubicBezTo>
                <a:cubicBezTo>
                  <a:pt x="5024" y="2298"/>
                  <a:pt x="4941" y="2236"/>
                  <a:pt x="5060" y="2340"/>
                </a:cubicBezTo>
                <a:cubicBezTo>
                  <a:pt x="5129" y="2400"/>
                  <a:pt x="5221" y="2421"/>
                  <a:pt x="5300" y="2460"/>
                </a:cubicBezTo>
                <a:cubicBezTo>
                  <a:pt x="5350" y="2485"/>
                  <a:pt x="5397" y="2514"/>
                  <a:pt x="5450" y="2535"/>
                </a:cubicBezTo>
                <a:cubicBezTo>
                  <a:pt x="5584" y="2586"/>
                  <a:pt x="5713" y="2621"/>
                  <a:pt x="5840" y="268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67271" name="组合 27"/>
          <p:cNvGrpSpPr/>
          <p:nvPr/>
        </p:nvGrpSpPr>
        <p:grpSpPr bwMode="auto">
          <a:xfrm>
            <a:off x="2330450" y="5000625"/>
            <a:ext cx="4429125" cy="1143000"/>
            <a:chOff x="3214656" y="4714884"/>
            <a:chExt cx="4429125" cy="1143802"/>
          </a:xfrm>
        </p:grpSpPr>
        <p:sp>
          <p:nvSpPr>
            <p:cNvPr id="16" name="矩形 15"/>
            <p:cNvSpPr/>
            <p:nvPr/>
          </p:nvSpPr>
          <p:spPr>
            <a:xfrm>
              <a:off x="3214656" y="4714884"/>
              <a:ext cx="4429125" cy="114380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cxnSp>
          <p:nvCxnSpPr>
            <p:cNvPr id="18" name="直接箭头连接符 17"/>
            <p:cNvCxnSpPr>
              <a:stCxn id="16" idx="1"/>
              <a:endCxn id="16" idx="3"/>
            </p:cNvCxnSpPr>
            <p:nvPr/>
          </p:nvCxnSpPr>
          <p:spPr>
            <a:xfrm rot="10800000" flipH="1">
              <a:off x="3214656" y="5286785"/>
              <a:ext cx="4429125" cy="15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3642881" y="5285197"/>
              <a:ext cx="1143802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5928881" y="5285197"/>
              <a:ext cx="1143802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001224" y="5571941"/>
              <a:ext cx="571901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箭头连接符 26"/>
          <p:cNvCxnSpPr/>
          <p:nvPr/>
        </p:nvCxnSpPr>
        <p:spPr>
          <a:xfrm>
            <a:off x="2401888" y="4714875"/>
            <a:ext cx="428625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7278" name="TextBox 28"/>
          <p:cNvSpPr txBox="1">
            <a:spLocks noChangeArrowheads="1"/>
          </p:cNvSpPr>
          <p:nvPr/>
        </p:nvSpPr>
        <p:spPr bwMode="auto">
          <a:xfrm>
            <a:off x="4044950" y="4357688"/>
            <a:ext cx="1214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任务行为</a:t>
            </a:r>
            <a:endParaRPr lang="zh-CN" altLang="en-US" b="1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7279" name="TextBox 29"/>
          <p:cNvSpPr txBox="1">
            <a:spLocks noChangeArrowheads="1"/>
          </p:cNvSpPr>
          <p:nvPr/>
        </p:nvSpPr>
        <p:spPr bwMode="auto">
          <a:xfrm>
            <a:off x="6831013" y="45005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endParaRPr lang="zh-CN" altLang="en-US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7280" name="TextBox 30"/>
          <p:cNvSpPr txBox="1">
            <a:spLocks noChangeArrowheads="1"/>
          </p:cNvSpPr>
          <p:nvPr/>
        </p:nvSpPr>
        <p:spPr bwMode="auto">
          <a:xfrm>
            <a:off x="1758950" y="44878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endParaRPr lang="zh-CN" altLang="en-US" b="1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828676" y="3143250"/>
            <a:ext cx="2144712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7282" name="TextBox 33"/>
          <p:cNvSpPr txBox="1">
            <a:spLocks noChangeArrowheads="1"/>
          </p:cNvSpPr>
          <p:nvPr/>
        </p:nvSpPr>
        <p:spPr bwMode="auto">
          <a:xfrm>
            <a:off x="1687513" y="16303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endParaRPr lang="zh-CN" altLang="en-US" b="1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7283" name="TextBox 35"/>
          <p:cNvSpPr txBox="1">
            <a:spLocks noChangeArrowheads="1"/>
          </p:cNvSpPr>
          <p:nvPr/>
        </p:nvSpPr>
        <p:spPr bwMode="auto">
          <a:xfrm>
            <a:off x="1476375" y="2357438"/>
            <a:ext cx="4587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 系 行 为</a:t>
            </a:r>
            <a:endParaRPr lang="zh-CN" altLang="en-US" b="1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7284" name="TextBox 36"/>
          <p:cNvSpPr txBox="1">
            <a:spLocks noChangeArrowheads="1"/>
          </p:cNvSpPr>
          <p:nvPr/>
        </p:nvSpPr>
        <p:spPr bwMode="auto">
          <a:xfrm>
            <a:off x="2544763" y="5130800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Calibri" panose="020F0502020204030204" pitchFamily="34" charset="0"/>
              </a:rPr>
              <a:t>高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267285" name="TextBox 37"/>
          <p:cNvSpPr txBox="1">
            <a:spLocks noChangeArrowheads="1"/>
          </p:cNvSpPr>
          <p:nvPr/>
        </p:nvSpPr>
        <p:spPr bwMode="auto">
          <a:xfrm>
            <a:off x="4187825" y="5130800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Calibri" panose="020F0502020204030204" pitchFamily="34" charset="0"/>
              </a:rPr>
              <a:t>中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267286" name="TextBox 38"/>
          <p:cNvSpPr txBox="1">
            <a:spLocks noChangeArrowheads="1"/>
          </p:cNvSpPr>
          <p:nvPr/>
        </p:nvSpPr>
        <p:spPr bwMode="auto">
          <a:xfrm>
            <a:off x="2616200" y="56435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Calibri" panose="020F0502020204030204" pitchFamily="34" charset="0"/>
              </a:rPr>
              <a:t>M4</a:t>
            </a:r>
            <a:endParaRPr lang="en-US" altLang="zh-CN" b="1">
              <a:latin typeface="Calibri" panose="020F0502020204030204" pitchFamily="34" charset="0"/>
            </a:endParaRPr>
          </a:p>
        </p:txBody>
      </p:sp>
      <p:sp>
        <p:nvSpPr>
          <p:cNvPr id="267287" name="TextBox 39"/>
          <p:cNvSpPr txBox="1">
            <a:spLocks noChangeArrowheads="1"/>
          </p:cNvSpPr>
          <p:nvPr/>
        </p:nvSpPr>
        <p:spPr bwMode="auto">
          <a:xfrm>
            <a:off x="3687763" y="56435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Calibri" panose="020F0502020204030204" pitchFamily="34" charset="0"/>
              </a:rPr>
              <a:t>M3</a:t>
            </a:r>
            <a:endParaRPr lang="en-US" altLang="zh-CN" b="1">
              <a:latin typeface="Calibri" panose="020F0502020204030204" pitchFamily="34" charset="0"/>
            </a:endParaRPr>
          </a:p>
        </p:txBody>
      </p:sp>
      <p:sp>
        <p:nvSpPr>
          <p:cNvPr id="267288" name="TextBox 40"/>
          <p:cNvSpPr txBox="1">
            <a:spLocks noChangeArrowheads="1"/>
          </p:cNvSpPr>
          <p:nvPr/>
        </p:nvSpPr>
        <p:spPr bwMode="auto">
          <a:xfrm>
            <a:off x="4759325" y="56435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Calibri" panose="020F0502020204030204" pitchFamily="34" charset="0"/>
              </a:rPr>
              <a:t>M2</a:t>
            </a:r>
            <a:endParaRPr lang="en-US" altLang="zh-CN" b="1">
              <a:latin typeface="Calibri" panose="020F0502020204030204" pitchFamily="34" charset="0"/>
            </a:endParaRPr>
          </a:p>
        </p:txBody>
      </p:sp>
      <p:sp>
        <p:nvSpPr>
          <p:cNvPr id="267289" name="TextBox 41"/>
          <p:cNvSpPr txBox="1">
            <a:spLocks noChangeArrowheads="1"/>
          </p:cNvSpPr>
          <p:nvPr/>
        </p:nvSpPr>
        <p:spPr bwMode="auto">
          <a:xfrm>
            <a:off x="5973763" y="5702300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Calibri" panose="020F0502020204030204" pitchFamily="34" charset="0"/>
              </a:rPr>
              <a:t>M1</a:t>
            </a:r>
            <a:endParaRPr lang="en-US" altLang="zh-CN" b="1">
              <a:latin typeface="Calibri" panose="020F0502020204030204" pitchFamily="34" charset="0"/>
            </a:endParaRPr>
          </a:p>
        </p:txBody>
      </p:sp>
      <p:sp>
        <p:nvSpPr>
          <p:cNvPr id="267290" name="TextBox 42"/>
          <p:cNvSpPr txBox="1">
            <a:spLocks noChangeArrowheads="1"/>
          </p:cNvSpPr>
          <p:nvPr/>
        </p:nvSpPr>
        <p:spPr bwMode="auto">
          <a:xfrm>
            <a:off x="6045200" y="5143500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Calibri" panose="020F0502020204030204" pitchFamily="34" charset="0"/>
              </a:rPr>
              <a:t>低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267291" name="TextBox 43"/>
          <p:cNvSpPr txBox="1">
            <a:spLocks noChangeArrowheads="1"/>
          </p:cNvSpPr>
          <p:nvPr/>
        </p:nvSpPr>
        <p:spPr bwMode="auto">
          <a:xfrm>
            <a:off x="3832225" y="6308725"/>
            <a:ext cx="214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下属的成熟度</a:t>
            </a:r>
            <a:endParaRPr lang="zh-CN" altLang="en-US" b="1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7292" name="TextBox 44"/>
          <p:cNvSpPr txBox="1">
            <a:spLocks noChangeArrowheads="1"/>
          </p:cNvSpPr>
          <p:nvPr/>
        </p:nvSpPr>
        <p:spPr bwMode="auto">
          <a:xfrm>
            <a:off x="1616075" y="5416550"/>
            <a:ext cx="642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成熟</a:t>
            </a:r>
            <a:endParaRPr lang="zh-CN" altLang="en-US" b="1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7293" name="TextBox 45"/>
          <p:cNvSpPr txBox="1">
            <a:spLocks noChangeArrowheads="1"/>
          </p:cNvSpPr>
          <p:nvPr/>
        </p:nvSpPr>
        <p:spPr bwMode="auto">
          <a:xfrm>
            <a:off x="6759575" y="541655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不成熟</a:t>
            </a:r>
            <a:endParaRPr lang="zh-CN" altLang="en-US" b="1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5159343" y="1471848"/>
            <a:ext cx="1568286" cy="68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55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高任务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355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高关系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5036599" y="3689912"/>
            <a:ext cx="1568286" cy="68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55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高任务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355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低关系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 flipH="1">
            <a:off x="2823706" y="3688665"/>
            <a:ext cx="1568286" cy="68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55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低任务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355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低关系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 flipH="1">
            <a:off x="2538370" y="1482292"/>
            <a:ext cx="1568286" cy="68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55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低任务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3556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高关系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700213"/>
            <a:ext cx="8218487" cy="4608512"/>
          </a:xfrm>
        </p:spPr>
        <p:txBody>
          <a:bodyPr/>
          <a:lstStyle/>
          <a:p>
            <a:pPr marL="552450" indent="-5524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   </a:t>
            </a:r>
            <a:r>
              <a:rPr lang="zh-CN" altLang="en-US" b="1">
                <a:latin typeface="宋体" panose="02010600030101010101" pitchFamily="2" charset="-122"/>
              </a:rPr>
              <a:t>领导者的工作效率和效果在很大程度上取决于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他们的领导艺术。</a:t>
            </a:r>
            <a:endParaRPr lang="zh-CN" altLang="en-US" b="1">
              <a:latin typeface="宋体" panose="02010600030101010101" pitchFamily="2" charset="-122"/>
            </a:endParaRPr>
          </a:p>
          <a:p>
            <a:pPr marL="552450" indent="-5524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</a:t>
            </a:r>
            <a:r>
              <a:rPr lang="en-US" altLang="zh-CN" b="1">
                <a:latin typeface="宋体" panose="02010600030101010101" pitchFamily="2" charset="-122"/>
              </a:rPr>
              <a:t>1.</a:t>
            </a:r>
            <a:r>
              <a:rPr lang="zh-CN" altLang="en-US" b="1">
                <a:latin typeface="宋体" panose="02010600030101010101" pitchFamily="2" charset="-122"/>
              </a:rPr>
              <a:t>干领导的本职工作。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领导只应做领导应做的事。 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33450" lvl="1" indent="-476250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70C0"/>
                </a:solidFill>
              </a:rPr>
              <a:t>凡是下属可以做的事，都应授权让他们去做，领导者只应做领导应干的事</a:t>
            </a:r>
            <a:endParaRPr lang="zh-CN" altLang="en-US" b="1">
              <a:solidFill>
                <a:srgbClr val="0070C0"/>
              </a:solidFill>
            </a:endParaRPr>
          </a:p>
          <a:p>
            <a:pPr marL="933450" lvl="1" indent="-476250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70C0"/>
                </a:solidFill>
              </a:rPr>
              <a:t>领导的事包括</a:t>
            </a:r>
            <a:r>
              <a:rPr lang="zh-CN" altLang="en-US" b="1">
                <a:solidFill>
                  <a:srgbClr val="FF0000"/>
                </a:solidFill>
              </a:rPr>
              <a:t>决策、用人、指挥、协调和激励</a:t>
            </a:r>
            <a:endParaRPr lang="zh-CN" altLang="en-US" b="1">
              <a:solidFill>
                <a:srgbClr val="FF0000"/>
              </a:solidFill>
            </a:endParaRPr>
          </a:p>
          <a:p>
            <a:pPr marL="933450" lvl="1" indent="-476250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70C0"/>
                </a:solidFill>
              </a:rPr>
              <a:t>企业的最高领导者应该只抓</a:t>
            </a:r>
            <a:r>
              <a:rPr lang="zh-CN" altLang="en-US" b="1">
                <a:solidFill>
                  <a:srgbClr val="FF0000"/>
                </a:solidFill>
              </a:rPr>
              <a:t>重中之重、急中之急，并且严格按照“例外原则”办事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608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latin typeface="宋体" panose="02010600030101010101" pitchFamily="2" charset="-122"/>
              </a:rPr>
              <a:t>领导艺术</a:t>
            </a:r>
            <a:endParaRPr lang="zh-CN" altLang="en-US" sz="4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90600"/>
          </a:xfrm>
        </p:spPr>
        <p:txBody>
          <a:bodyPr/>
          <a:lstStyle/>
          <a:p>
            <a:r>
              <a:rPr lang="zh-CN" altLang="en-US" b="1">
                <a:solidFill>
                  <a:srgbClr val="CC3300"/>
                </a:solidFill>
              </a:rPr>
              <a:t>领导的影响力</a:t>
            </a:r>
            <a:endParaRPr lang="zh-CN" altLang="en-US" b="1">
              <a:solidFill>
                <a:srgbClr val="CC3300"/>
              </a:solidFill>
            </a:endParaRPr>
          </a:p>
        </p:txBody>
      </p:sp>
      <p:grpSp>
        <p:nvGrpSpPr>
          <p:cNvPr id="10243" name="Group 3"/>
          <p:cNvGrpSpPr/>
          <p:nvPr/>
        </p:nvGrpSpPr>
        <p:grpSpPr bwMode="auto">
          <a:xfrm>
            <a:off x="1403350" y="1557338"/>
            <a:ext cx="6769530" cy="4583113"/>
            <a:chOff x="816" y="960"/>
            <a:chExt cx="3948" cy="2887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816" y="1845"/>
              <a:ext cx="406" cy="1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912" y="1968"/>
              <a:ext cx="182" cy="8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18000" tIns="10800" rIns="18000" bIns="1080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领导的影响力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46" name="AutoShape 6"/>
            <p:cNvSpPr/>
            <p:nvPr/>
          </p:nvSpPr>
          <p:spPr bwMode="auto">
            <a:xfrm>
              <a:off x="1266" y="1609"/>
              <a:ext cx="261" cy="1564"/>
            </a:xfrm>
            <a:prstGeom prst="leftBrace">
              <a:avLst>
                <a:gd name="adj1" fmla="val 499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1551" y="1432"/>
              <a:ext cx="806" cy="4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632" y="1488"/>
              <a:ext cx="663" cy="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组织授予的权力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527" y="2966"/>
              <a:ext cx="806" cy="4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598" y="3025"/>
              <a:ext cx="664" cy="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领导自身的权力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1" name="AutoShape 11"/>
            <p:cNvSpPr/>
            <p:nvPr/>
          </p:nvSpPr>
          <p:spPr bwMode="auto">
            <a:xfrm>
              <a:off x="2380" y="1108"/>
              <a:ext cx="237" cy="1121"/>
            </a:xfrm>
            <a:prstGeom prst="leftBrace">
              <a:avLst>
                <a:gd name="adj1" fmla="val 3941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665" y="960"/>
              <a:ext cx="1896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2736" y="1019"/>
              <a:ext cx="1730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法定权力：领导责任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2688" y="1403"/>
              <a:ext cx="192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736" y="1462"/>
              <a:ext cx="1825" cy="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1080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行政权力（强制权）：运用命令、指令和制度的强制权力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2688" y="1993"/>
              <a:ext cx="192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2736" y="2052"/>
              <a:ext cx="1825" cy="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经济权力（奖惩权）：工资、津贴、奖金的分配权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8" name="AutoShape 18"/>
            <p:cNvSpPr/>
            <p:nvPr/>
          </p:nvSpPr>
          <p:spPr bwMode="auto">
            <a:xfrm>
              <a:off x="2357" y="2880"/>
              <a:ext cx="237" cy="735"/>
            </a:xfrm>
            <a:prstGeom prst="leftBrace">
              <a:avLst>
                <a:gd name="adj1" fmla="val 2584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2665" y="2608"/>
              <a:ext cx="2099" cy="4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2712" y="2667"/>
              <a:ext cx="1849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专长权：某项专业知识和技能，丰富的工作经验、卓越的工作能力等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665" y="3405"/>
              <a:ext cx="2099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2712" y="3435"/>
              <a:ext cx="1992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参照权（个人影响权）：高尚的品德、个人修养、胆识、魄力、性格等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765175"/>
            <a:ext cx="854075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2. </a:t>
            </a:r>
            <a:r>
              <a:rPr lang="zh-CN" altLang="en-US" b="1">
                <a:latin typeface="宋体" panose="02010600030101010101" pitchFamily="2" charset="-122"/>
              </a:rPr>
              <a:t>善于同下属交谈，倾听下属的意见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70C0"/>
                </a:solidFill>
              </a:rPr>
              <a:t>领导人在行使指挥和协调的职能时，必须把自己的想法、感受和决策等信息传递给被领导者，才能影响被领导者的行为</a:t>
            </a:r>
            <a:endParaRPr lang="zh-CN" altLang="en-US" b="1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70C0"/>
                </a:solidFill>
              </a:rPr>
              <a:t>善于同下属交谈是一种艺术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）悉心倾听、善加分析；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）察言观色；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）不中途打断对方；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）鼓励对方解释和说明；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）回答简明扼要；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6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）控制情绪，不感情用事。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宋体" panose="02010600030101010101" pitchFamily="2" charset="-122"/>
              </a:rPr>
              <a:t> 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400" b="1">
                <a:latin typeface="宋体" panose="02010600030101010101" pitchFamily="2" charset="-122"/>
              </a:rPr>
              <a:t>3. </a:t>
            </a:r>
            <a:r>
              <a:rPr lang="zh-CN" altLang="en-US" sz="3400" b="1">
                <a:latin typeface="宋体" panose="02010600030101010101" pitchFamily="2" charset="-122"/>
              </a:rPr>
              <a:t>争取众人的信任和合作</a:t>
            </a:r>
            <a:endParaRPr lang="zh-CN" altLang="en-US" sz="34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70C0"/>
                </a:solidFill>
              </a:rPr>
              <a:t>企业的领导者不能</a:t>
            </a:r>
            <a:r>
              <a:rPr lang="zh-CN" altLang="en-US" b="1">
                <a:solidFill>
                  <a:srgbClr val="FF0000"/>
                </a:solidFill>
              </a:rPr>
              <a:t>只依靠自己手中的权力，还必须取得同事和下属的信任和合作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70C0"/>
                </a:solidFill>
              </a:rPr>
              <a:t>领导者和被领导者之间的关系不应当</a:t>
            </a:r>
            <a:r>
              <a:rPr lang="zh-CN" altLang="en-US" b="1">
                <a:solidFill>
                  <a:srgbClr val="FF0000"/>
                </a:solidFill>
              </a:rPr>
              <a:t>只是一种刻板的和冷漠的上下级关系，而应当建立起真诚合作的朋友关系</a:t>
            </a:r>
            <a:endParaRPr lang="zh-CN" altLang="en-US" sz="3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 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）平易近人；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 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）信任对方；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 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）关心他人；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 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）一视同仁。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b="1">
              <a:latin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500" b="1">
                <a:latin typeface="宋体" panose="02010600030101010101" pitchFamily="2" charset="-122"/>
              </a:rPr>
              <a:t>4. </a:t>
            </a:r>
            <a:r>
              <a:rPr lang="zh-CN" altLang="en-US" sz="3500" b="1">
                <a:latin typeface="宋体" panose="02010600030101010101" pitchFamily="2" charset="-122"/>
              </a:rPr>
              <a:t>做自己时间的主人</a:t>
            </a:r>
            <a:endParaRPr lang="zh-CN" altLang="en-US" sz="3500" b="1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70C0"/>
                </a:solidFill>
              </a:rPr>
              <a:t>领导者要</a:t>
            </a:r>
            <a:r>
              <a:rPr lang="zh-CN" altLang="en-US" b="1">
                <a:solidFill>
                  <a:srgbClr val="FF0000"/>
                </a:solidFill>
              </a:rPr>
              <a:t>做时间的主人</a:t>
            </a:r>
            <a:r>
              <a:rPr lang="zh-CN" altLang="en-US" b="1">
                <a:solidFill>
                  <a:srgbClr val="0070C0"/>
                </a:solidFill>
              </a:rPr>
              <a:t>，首先要科学地组织管理工作，合理地分层授权，</a:t>
            </a:r>
            <a:r>
              <a:rPr lang="zh-CN" altLang="en-US" b="1">
                <a:solidFill>
                  <a:srgbClr val="FF0000"/>
                </a:solidFill>
              </a:rPr>
              <a:t>把大量的工作分给副手、助手、下属去做，以摆脱繁琐事务的纠缠，腾出时间来做真正应该由自己做的事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）记录自己的时间消耗；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）学会合理使用时间；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）提高开会的效率。</a:t>
            </a:r>
            <a:endParaRPr lang="zh-CN" altLang="en-US" b="1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b="1" dirty="0">
                <a:solidFill>
                  <a:srgbClr val="CC3300"/>
                </a:solidFill>
              </a:rPr>
              <a:t>领导与管理的比较</a:t>
            </a:r>
            <a:endParaRPr lang="zh-CN" altLang="fr-FR" b="1" dirty="0">
              <a:solidFill>
                <a:srgbClr val="CC3300"/>
              </a:solidFill>
            </a:endParaRP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600200"/>
            <a:ext cx="8228012" cy="47244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500" b="1" dirty="0">
                <a:solidFill>
                  <a:srgbClr val="0000FF"/>
                </a:solidFill>
              </a:rPr>
              <a:t>   </a:t>
            </a:r>
            <a:r>
              <a:rPr lang="zh-CN" altLang="en-US" sz="3500" b="1" dirty="0">
                <a:solidFill>
                  <a:srgbClr val="0000FF"/>
                </a:solidFill>
              </a:rPr>
              <a:t>问题：组织中所有的管理者都是领导者吗？组织中所有的领导者都是管理者吗？</a:t>
            </a:r>
            <a:endParaRPr lang="zh-CN" altLang="en-US" sz="3500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500" dirty="0"/>
              <a:t>  </a:t>
            </a:r>
            <a:r>
              <a:rPr lang="zh-CN" altLang="en-US" sz="3900" b="1" dirty="0">
                <a:solidFill>
                  <a:srgbClr val="CC3300"/>
                </a:solidFill>
              </a:rPr>
              <a:t>相同点：</a:t>
            </a:r>
            <a:r>
              <a:rPr lang="zh-CN" altLang="en-US" sz="3900" b="1" dirty="0"/>
              <a:t>都是通过影响他人的协调活动，实现组织目标的过程，从权力的构成看，两者都是组织层级的岗位设置的结果。</a:t>
            </a:r>
            <a:endParaRPr lang="zh-CN" altLang="en-US" sz="39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b="1" dirty="0">
                <a:solidFill>
                  <a:srgbClr val="CC3300"/>
                </a:solidFill>
              </a:rPr>
              <a:t>领导与管理的比较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6"/>
          <p:cNvGraphicFramePr/>
          <p:nvPr/>
        </p:nvGraphicFramePr>
        <p:xfrm>
          <a:off x="179512" y="1700811"/>
          <a:ext cx="8784977" cy="511256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60308"/>
                <a:gridCol w="3566825"/>
                <a:gridCol w="3557844"/>
              </a:tblGrid>
              <a:tr h="31881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>
                    <a:solidFill>
                      <a:srgbClr val="D3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领导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>
                    <a:solidFill>
                      <a:srgbClr val="D3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>
                    <a:solidFill>
                      <a:srgbClr val="D34726"/>
                    </a:solidFill>
                  </a:tcPr>
                </a:tc>
              </a:tr>
              <a:tr h="637632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职能范围不同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>
                    <a:solidFill>
                      <a:srgbClr val="D347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领导是管理的一个部分。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管理除了领导职能，还包含了计划、组织和控制。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/>
                </a:tc>
              </a:tr>
              <a:tr h="784362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权力来源不同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4425" marR="44425" marT="0" marB="0" anchor="ctr">
                    <a:solidFill>
                      <a:srgbClr val="D347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领导的权力可以来源于其所在职位，即组织结构的权力，也可以来源于其个人。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4425" marR="444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管理的权力来自组织结构，建立在合法的和强制性的权力基础之上。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4425" marR="44425" marT="0" marB="0" anchor="ctr"/>
                </a:tc>
              </a:tr>
              <a:tr h="784362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主要功能不同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4425" marR="44425" marT="0" marB="0" anchor="ctr">
                    <a:solidFill>
                      <a:srgbClr val="D347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领导能带来变革。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管理是为了维持秩序，在一定程度上实现预期的计划，使事物能够高效地运转。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/>
                </a:tc>
              </a:tr>
              <a:tr h="956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目标制定过程</a:t>
                      </a:r>
                      <a:endParaRPr lang="zh-CN" alt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>
                    <a:solidFill>
                      <a:srgbClr val="D347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注重宏观方面，着重于较长时间范围的远期目标的确立，并为其制定有一定风险性的战略。</a:t>
                      </a:r>
                      <a:endParaRPr lang="zh-CN" alt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强调微观方面，通过计划和预算过程，确定几个月到几年的短期目标，安排详细步骤和资源实现计划目标。</a:t>
                      </a:r>
                      <a:endParaRPr lang="zh-CN" alt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/>
                </a:tc>
              </a:tr>
              <a:tr h="956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人力资源配备</a:t>
                      </a:r>
                      <a:endParaRPr lang="zh-CN" alt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4425" marR="44425" marT="0" marB="0" anchor="ctr">
                    <a:solidFill>
                      <a:srgbClr val="D347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通过愿景目标和战略影响组织成员，形成联盟，加强合作，使得整个群体朝着正确的方向前进。</a:t>
                      </a:r>
                      <a:endParaRPr lang="zh-CN" alt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4425" marR="4442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按照计划的需要构建组织，安排人员，根据职位的要求挑选、培训专业化的人才，保证组织按照正确的方式做事。</a:t>
                      </a:r>
                      <a:endParaRPr lang="zh-CN" alt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4425" marR="44425" marT="0" marB="0" anchor="ctr"/>
                </a:tc>
              </a:tr>
              <a:tr h="674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计划执行方式</a:t>
                      </a:r>
                      <a:endParaRPr lang="zh-CN" alt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4425" marR="44425" marT="0" marB="0" anchor="ctr">
                    <a:solidFill>
                      <a:srgbClr val="D347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倾向于通过授权和激励等方式鼓舞组织成员迎接挑战，完成任务。</a:t>
                      </a:r>
                      <a:endParaRPr lang="zh-CN" alt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侧重于通过详细的监督和控制解决问题，保证计划执行。</a:t>
                      </a:r>
                      <a:endParaRPr lang="zh-CN" alt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4425" marR="44425" marT="0" marB="0"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2483593"/>
            <a:ext cx="5416376" cy="363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z="4800" b="1">
                <a:solidFill>
                  <a:srgbClr val="CC3300"/>
                </a:solidFill>
              </a:rPr>
              <a:t>领导与管理的比较</a:t>
            </a:r>
            <a:endParaRPr lang="zh-CN" altLang="en-US" sz="4800" b="1">
              <a:solidFill>
                <a:srgbClr val="CC3300"/>
              </a:solidFill>
            </a:endParaRP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2132856"/>
            <a:ext cx="8540750" cy="417586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500" b="1" dirty="0">
                <a:solidFill>
                  <a:srgbClr val="0000FF"/>
                </a:solidFill>
              </a:rPr>
              <a:t>         一个人可能既是管理者，也是领导者，但是，管理者和领导者也有可能会发生分离。</a:t>
            </a:r>
            <a:endParaRPr lang="zh-CN" altLang="en-US" sz="35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内容占位符 2"/>
          <p:cNvSpPr txBox="1"/>
          <p:nvPr/>
        </p:nvSpPr>
        <p:spPr bwMode="auto">
          <a:xfrm>
            <a:off x="323850" y="549275"/>
            <a:ext cx="76438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zh-CN" altLang="en-US" sz="3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领导的作用</a:t>
            </a:r>
            <a:endParaRPr lang="zh-CN" altLang="en-US" sz="3600" b="1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横卷形 21"/>
          <p:cNvSpPr/>
          <p:nvPr/>
        </p:nvSpPr>
        <p:spPr>
          <a:xfrm>
            <a:off x="1254125" y="4643438"/>
            <a:ext cx="6715125" cy="2071687"/>
          </a:xfrm>
          <a:prstGeom prst="horizontalScroll">
            <a:avLst/>
          </a:prstGeom>
          <a:blipFill>
            <a:blip r:embed="rId1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endParaRPr lang="en-US" altLang="zh-CN" sz="20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000" b="1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300" b="1">
                <a:latin typeface="华文行楷" panose="02010800040101010101" pitchFamily="2" charset="-122"/>
                <a:ea typeface="华文行楷" panose="02010800040101010101" pitchFamily="2" charset="-122"/>
              </a:rPr>
              <a:t>领导者要引导不同成员朝向同一个目标努力，协调这些成员在不同时空的贡献，激发成员的工作热情，使他们在企业经营活动中保持高昂的积极性</a:t>
            </a:r>
            <a:endParaRPr lang="zh-CN" altLang="en-US" sz="23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en-US" altLang="zh-CN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1825625" y="1357313"/>
            <a:ext cx="5357813" cy="3286125"/>
            <a:chOff x="2643174" y="1357298"/>
            <a:chExt cx="5357803" cy="3286149"/>
          </a:xfrm>
        </p:grpSpPr>
        <p:grpSp>
          <p:nvGrpSpPr>
            <p:cNvPr id="195593" name="组合 15"/>
            <p:cNvGrpSpPr/>
            <p:nvPr/>
          </p:nvGrpSpPr>
          <p:grpSpPr bwMode="auto">
            <a:xfrm>
              <a:off x="2643174" y="1357298"/>
              <a:ext cx="5357803" cy="3286149"/>
              <a:chOff x="1854249" y="1428736"/>
              <a:chExt cx="6861155" cy="4929223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4356792" y="3214686"/>
                <a:ext cx="2071560" cy="1428760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grpSp>
            <p:nvGrpSpPr>
              <p:cNvPr id="195595" name="组合 27"/>
              <p:cNvGrpSpPr/>
              <p:nvPr/>
            </p:nvGrpSpPr>
            <p:grpSpPr bwMode="auto">
              <a:xfrm>
                <a:off x="1854249" y="4643446"/>
                <a:ext cx="3003503" cy="1643074"/>
                <a:chOff x="1854249" y="4643446"/>
                <a:chExt cx="3003503" cy="1643074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854249" y="5000636"/>
                  <a:ext cx="3002645" cy="1285884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206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1.</a:t>
                  </a:r>
                  <a:r>
                    <a:rPr lang="zh-CN" altLang="en-US" sz="2400" b="1" dirty="0">
                      <a:solidFill>
                        <a:srgbClr val="00206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指挥作用</a:t>
                  </a:r>
                  <a:endParaRPr lang="zh-CN" altLang="en-US" sz="2400" b="1" dirty="0">
                    <a:solidFill>
                      <a:srgbClr val="00206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cxnSp>
              <p:nvCxnSpPr>
                <p:cNvPr id="18" name="直接箭头连接符 17"/>
                <p:cNvCxnSpPr>
                  <a:stCxn id="7" idx="2"/>
                </p:cNvCxnSpPr>
                <p:nvPr/>
              </p:nvCxnSpPr>
              <p:spPr>
                <a:xfrm rot="5400000">
                  <a:off x="3821417" y="4465261"/>
                  <a:ext cx="357190" cy="7135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95598" name="组合 29"/>
              <p:cNvGrpSpPr/>
              <p:nvPr/>
            </p:nvGrpSpPr>
            <p:grpSpPr bwMode="auto">
              <a:xfrm>
                <a:off x="5788013" y="4643446"/>
                <a:ext cx="2927391" cy="1714513"/>
                <a:chOff x="5788013" y="4643446"/>
                <a:chExt cx="2927391" cy="1714513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5787978" y="5000636"/>
                  <a:ext cx="2927426" cy="1357323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206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2.</a:t>
                  </a:r>
                  <a:r>
                    <a:rPr lang="zh-CN" altLang="en-US" sz="2400" b="1" dirty="0">
                      <a:solidFill>
                        <a:srgbClr val="00206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协调作用</a:t>
                  </a:r>
                  <a:endParaRPr lang="zh-CN" altLang="en-US" sz="2400" b="1" dirty="0">
                    <a:solidFill>
                      <a:srgbClr val="00206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cxnSp>
              <p:nvCxnSpPr>
                <p:cNvPr id="16" name="直接箭头连接符 15"/>
                <p:cNvCxnSpPr>
                  <a:stCxn id="7" idx="4"/>
                </p:cNvCxnSpPr>
                <p:nvPr/>
              </p:nvCxnSpPr>
              <p:spPr>
                <a:xfrm rot="16200000" flipH="1">
                  <a:off x="6428514" y="4643284"/>
                  <a:ext cx="428628" cy="4289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95601" name="组合 28"/>
              <p:cNvGrpSpPr/>
              <p:nvPr/>
            </p:nvGrpSpPr>
            <p:grpSpPr bwMode="auto">
              <a:xfrm>
                <a:off x="3683906" y="1428736"/>
                <a:ext cx="3068279" cy="1785950"/>
                <a:chOff x="3683906" y="1428736"/>
                <a:chExt cx="3068279" cy="1785950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3683891" y="1428736"/>
                  <a:ext cx="3067699" cy="1357322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solidFill>
                        <a:srgbClr val="00206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3.</a:t>
                  </a:r>
                  <a:r>
                    <a:rPr lang="zh-CN" altLang="en-US" sz="2400" b="1" dirty="0">
                      <a:solidFill>
                        <a:srgbClr val="00206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激励作用</a:t>
                  </a:r>
                  <a:endParaRPr lang="zh-CN" altLang="en-US" sz="2400" b="1" dirty="0">
                    <a:solidFill>
                      <a:srgbClr val="00206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cxnSp>
              <p:nvCxnSpPr>
                <p:cNvPr id="14" name="直接箭头连接符 13"/>
                <p:cNvCxnSpPr>
                  <a:stCxn id="7" idx="0"/>
                </p:cNvCxnSpPr>
                <p:nvPr/>
              </p:nvCxnSpPr>
              <p:spPr>
                <a:xfrm rot="5400000" flipH="1" flipV="1">
                  <a:off x="5211366" y="3004000"/>
                  <a:ext cx="392910" cy="28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195604" name="TextBox 22"/>
            <p:cNvSpPr txBox="1">
              <a:spLocks noChangeArrowheads="1"/>
            </p:cNvSpPr>
            <p:nvPr/>
          </p:nvSpPr>
          <p:spPr bwMode="auto">
            <a:xfrm>
              <a:off x="4857733" y="2741608"/>
              <a:ext cx="1428747" cy="822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lang="zh-CN" altLang="en-US" sz="2400" b="1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领导</a:t>
              </a:r>
              <a:endPara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2400" b="1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的作用</a:t>
              </a:r>
              <a:endPara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1619250" y="2273300"/>
            <a:ext cx="6265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领导作用</a:t>
            </a:r>
            <a:r>
              <a:rPr lang="en-US" altLang="zh-CN" sz="3200" b="1">
                <a:solidFill>
                  <a:srgbClr val="FF0000"/>
                </a:solidFill>
              </a:rPr>
              <a:t>=</a:t>
            </a:r>
            <a:r>
              <a:rPr lang="zh-CN" altLang="en-US" sz="3200" b="1">
                <a:solidFill>
                  <a:srgbClr val="FF0000"/>
                </a:solidFill>
              </a:rPr>
              <a:t>领导权力</a:t>
            </a:r>
            <a:r>
              <a:rPr lang="en-US" altLang="zh-CN" sz="3200" b="1"/>
              <a:t>×</a:t>
            </a:r>
            <a:r>
              <a:rPr lang="zh-CN" altLang="en-US" sz="3200" b="1">
                <a:solidFill>
                  <a:srgbClr val="FF0000"/>
                </a:solidFill>
              </a:rPr>
              <a:t>领导艺术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5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latin typeface="宋体" panose="02010600030101010101" pitchFamily="2" charset="-122"/>
              </a:rPr>
              <a:t>理想的领导者</a:t>
            </a:r>
            <a:endParaRPr lang="zh-CN" altLang="en-US" sz="4800" b="1" dirty="0">
              <a:latin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844675"/>
            <a:ext cx="8569325" cy="4114800"/>
          </a:xfrm>
        </p:spPr>
        <p:txBody>
          <a:bodyPr/>
          <a:lstStyle/>
          <a:p>
            <a:r>
              <a:rPr lang="zh-CN" altLang="en-US" sz="3900" b="1" dirty="0">
                <a:latin typeface="宋体" panose="02010600030101010101" pitchFamily="2" charset="-122"/>
              </a:rPr>
              <a:t>领导者素质</a:t>
            </a:r>
            <a:endParaRPr lang="zh-CN" altLang="en-US" sz="3900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900" b="1" dirty="0">
                <a:latin typeface="宋体" panose="02010600030101010101" pitchFamily="2" charset="-122"/>
              </a:rPr>
              <a:t>  基本素质：思想素质、业务素质、身体素质。</a:t>
            </a:r>
            <a:endParaRPr lang="zh-CN" altLang="en-US" sz="3900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9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ea756fa-a870-48d0-a2c8-7b89a96c605b}"/>
</p:tagLst>
</file>

<file path=ppt/tags/tag10.xml><?xml version="1.0" encoding="utf-8"?>
<p:tagLst xmlns:p="http://schemas.openxmlformats.org/presentationml/2006/main">
  <p:tag name="KSO_WM_TEMPLATE_CATEGORY" val="diagram"/>
  <p:tag name="KSO_WM_TEMPLATE_INDEX" val="103"/>
  <p:tag name="KSO_WM_UNIT_TYPE" val="l_h_a"/>
  <p:tag name="KSO_WM_UNIT_INDEX" val="1_3_1"/>
  <p:tag name="KSO_WM_UNIT_ID" val="150995268*l_h_a*1_3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_INDEX" val="3"/>
  <p:tag name="KSO_WM_UNIT_PRESET_TEXT_LEN" val="5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103"/>
  <p:tag name="KSO_WM_UNIT_TYPE" val="l_h_f"/>
  <p:tag name="KSO_WM_UNIT_INDEX" val="1_3_1"/>
  <p:tag name="KSO_WM_UNIT_ID" val="150995268*l_h_f*1_3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TAG_VERSION" val="1.0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BEAUTIFY_FLAG" val="#wm#"/>
  <p:tag name="KSO_WM_UNIT_TYPE" val="i"/>
  <p:tag name="KSO_WM_UNIT_ID" val="diagram103_3*i*15"/>
  <p:tag name="KSO_WM_TEMPLATE_CATEGORY" val="diagram"/>
  <p:tag name="KSO_WM_TEMPLATE_INDEX" val="103"/>
  <p:tag name="KSO_WM_TAG_VERSION" val="1.0"/>
  <p:tag name="KSO_WM_UNIT_INDEX" val="15"/>
</p:tagLst>
</file>

<file path=ppt/tags/tag13.xml><?xml version="1.0" encoding="utf-8"?>
<p:tagLst xmlns:p="http://schemas.openxmlformats.org/presentationml/2006/main">
  <p:tag name="KSO_WM_TEMPLATE_CATEGORY" val="diagram"/>
  <p:tag name="KSO_WM_TEMPLATE_INDEX" val="103"/>
  <p:tag name="KSO_WM_UNIT_TYPE" val="l_h_a"/>
  <p:tag name="KSO_WM_UNIT_INDEX" val="1_4_1"/>
  <p:tag name="KSO_WM_UNIT_ID" val="150995268*l_h_a*1_4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_INDEX" val="3"/>
  <p:tag name="KSO_WM_UNIT_PRESET_TEXT_LEN" val="5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103"/>
  <p:tag name="KSO_WM_UNIT_TYPE" val="l_h_f"/>
  <p:tag name="KSO_WM_UNIT_INDEX" val="1_4_1"/>
  <p:tag name="KSO_WM_UNIT_ID" val="150995268*l_h_f*1_4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TAG_VERSION" val="1.0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PP_MARK_KEY" val="1f07e130-f62e-4267-ab1f-64f7d2cafb37"/>
  <p:tag name="COMMONDATA" val="eyJoZGlkIjoiZGM2MTAxNzEzZGEwMWUzN2I4MjdhYzhkMDg1MmJkYTAifQ=="/>
</p:tagLst>
</file>

<file path=ppt/tags/tag2.xml><?xml version="1.0" encoding="utf-8"?>
<p:tagLst xmlns:p="http://schemas.openxmlformats.org/presentationml/2006/main">
  <p:tag name="KSO_WM_UNIT_TABLE_BEAUTIFY" val="smartTable{a27c4000-b6c3-4d42-a017-2aa7738a989f}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diagram103_3*i*0"/>
  <p:tag name="KSO_WM_TEMPLATE_CATEGORY" val="diagram"/>
  <p:tag name="KSO_WM_TEMPLATE_INDEX" val="103"/>
  <p:tag name="KSO_WM_TAG_VERSION" val="1.0"/>
  <p:tag name="KSO_WM_UNIT_INDEX" val="0"/>
</p:tagLst>
</file>

<file path=ppt/tags/tag4.xml><?xml version="1.0" encoding="utf-8"?>
<p:tagLst xmlns:p="http://schemas.openxmlformats.org/presentationml/2006/main">
  <p:tag name="KSO_WM_TEMPLATE_CATEGORY" val="diagram"/>
  <p:tag name="KSO_WM_TEMPLATE_INDEX" val="103"/>
  <p:tag name="KSO_WM_UNIT_TYPE" val="l_h_a"/>
  <p:tag name="KSO_WM_UNIT_INDEX" val="1_1_1"/>
  <p:tag name="KSO_WM_UNIT_ID" val="150995268*l_h_a*1_1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_INDEX" val="3"/>
  <p:tag name="KSO_WM_UNIT_PRESET_TEXT_LEN" val="5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103"/>
  <p:tag name="KSO_WM_UNIT_TYPE" val="l_h_f"/>
  <p:tag name="KSO_WM_UNIT_INDEX" val="1_1_1"/>
  <p:tag name="KSO_WM_UNIT_ID" val="150995268*l_h_f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TAG_VERSION" val="1.0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diagram103_3*i*5"/>
  <p:tag name="KSO_WM_TEMPLATE_CATEGORY" val="diagram"/>
  <p:tag name="KSO_WM_TEMPLATE_INDEX" val="103"/>
  <p:tag name="KSO_WM_TAG_VERSION" val="1.0"/>
  <p:tag name="KSO_WM_UNIT_INDEX" val="5"/>
</p:tagLst>
</file>

<file path=ppt/tags/tag7.xml><?xml version="1.0" encoding="utf-8"?>
<p:tagLst xmlns:p="http://schemas.openxmlformats.org/presentationml/2006/main">
  <p:tag name="KSO_WM_TEMPLATE_CATEGORY" val="diagram"/>
  <p:tag name="KSO_WM_TEMPLATE_INDEX" val="103"/>
  <p:tag name="KSO_WM_UNIT_TYPE" val="l_h_a"/>
  <p:tag name="KSO_WM_UNIT_INDEX" val="1_2_1"/>
  <p:tag name="KSO_WM_UNIT_ID" val="150995268*l_h_a*1_2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_INDEX" val="3"/>
  <p:tag name="KSO_WM_UNIT_PRESET_TEXT_LEN" val="5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103"/>
  <p:tag name="KSO_WM_UNIT_TYPE" val="l_h_f"/>
  <p:tag name="KSO_WM_UNIT_INDEX" val="1_2_1"/>
  <p:tag name="KSO_WM_UNIT_ID" val="150995268*l_h_f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2"/>
  <p:tag name="KSO_WM_DIAGRAM_GROUP_CODE" val="l1-1"/>
  <p:tag name="KSO_WM_TAG_VERSION" val="1.0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BEAUTIFY_FLAG" val="#wm#"/>
  <p:tag name="KSO_WM_UNIT_TYPE" val="i"/>
  <p:tag name="KSO_WM_UNIT_ID" val="diagram103_3*i*10"/>
  <p:tag name="KSO_WM_TEMPLATE_CATEGORY" val="diagram"/>
  <p:tag name="KSO_WM_TEMPLATE_INDEX" val="103"/>
  <p:tag name="KSO_WM_TAG_VERSION" val="1.0"/>
  <p:tag name="KSO_WM_UNIT_INDEX" val="10"/>
</p:tagLst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0</TotalTime>
  <Words>5479</Words>
  <Application>WPS 演示</Application>
  <PresentationFormat>全屏显示(4:3)</PresentationFormat>
  <Paragraphs>503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华文楷体</vt:lpstr>
      <vt:lpstr>Times New Roman</vt:lpstr>
      <vt:lpstr>微软雅黑</vt:lpstr>
      <vt:lpstr>黑体</vt:lpstr>
      <vt:lpstr>华文行楷</vt:lpstr>
      <vt:lpstr>Calibri</vt:lpstr>
      <vt:lpstr>Arial Unicode MS</vt:lpstr>
      <vt:lpstr>楷体_GB2312</vt:lpstr>
      <vt:lpstr>新宋体</vt:lpstr>
      <vt:lpstr>诗情画意</vt:lpstr>
      <vt:lpstr>第四篇 领导</vt:lpstr>
      <vt:lpstr>领导理论</vt:lpstr>
      <vt:lpstr>领导的内涵</vt:lpstr>
      <vt:lpstr>领导的影响力</vt:lpstr>
      <vt:lpstr>领导与管理的比较</vt:lpstr>
      <vt:lpstr>领导与管理的比较</vt:lpstr>
      <vt:lpstr>领导与管理的比较</vt:lpstr>
      <vt:lpstr>PowerPoint 演示文稿</vt:lpstr>
      <vt:lpstr>理想的领导者</vt:lpstr>
      <vt:lpstr>PowerPoint 演示文稿</vt:lpstr>
      <vt:lpstr>PowerPoint 演示文稿</vt:lpstr>
      <vt:lpstr>PowerPoint 演示文稿</vt:lpstr>
      <vt:lpstr>PowerPoint 演示文稿</vt:lpstr>
      <vt:lpstr>领导方式</vt:lpstr>
      <vt:lpstr>一、领导行为理论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领导艺术</vt:lpstr>
      <vt:lpstr>PowerPoint 演示文稿</vt:lpstr>
      <vt:lpstr> 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第六篇 领导</dc:title>
  <dc:creator>User</dc:creator>
  <cp:lastModifiedBy>حسناً ، من أنت ؟</cp:lastModifiedBy>
  <cp:revision>192</cp:revision>
  <dcterms:created xsi:type="dcterms:W3CDTF">2009-12-14T11:26:00Z</dcterms:created>
  <dcterms:modified xsi:type="dcterms:W3CDTF">2023-02-18T12:47:02Z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65A246473D3F4E0881D68081A2725072</vt:lpwstr>
  </property>
  <property fmtid="{D5CDD505-2E9C-101B-9397-08002B2CF9AE}" pid="3" name="KSOProductBuildVer">
    <vt:lpwstr>2052-11.1.0.13703</vt:lpwstr>
  </property>
</Properties>
</file>