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5" r:id="rId3"/>
    <p:sldId id="308" r:id="rId4"/>
    <p:sldId id="552" r:id="rId5"/>
    <p:sldId id="553" r:id="rId6"/>
    <p:sldId id="443" r:id="rId7"/>
    <p:sldId id="310" r:id="rId8"/>
    <p:sldId id="554" r:id="rId9"/>
    <p:sldId id="555" r:id="rId10"/>
    <p:sldId id="465" r:id="rId11"/>
    <p:sldId id="513" r:id="rId12"/>
    <p:sldId id="557" r:id="rId13"/>
    <p:sldId id="527" r:id="rId14"/>
    <p:sldId id="452" r:id="rId15"/>
    <p:sldId id="453" r:id="rId16"/>
    <p:sldId id="454" r:id="rId17"/>
    <p:sldId id="455" r:id="rId18"/>
    <p:sldId id="456" r:id="rId19"/>
    <p:sldId id="558" r:id="rId20"/>
    <p:sldId id="559" r:id="rId21"/>
    <p:sldId id="560" r:id="rId22"/>
    <p:sldId id="561" r:id="rId23"/>
    <p:sldId id="562" r:id="rId24"/>
    <p:sldId id="457" r:id="rId25"/>
    <p:sldId id="563" r:id="rId26"/>
    <p:sldId id="564" r:id="rId27"/>
    <p:sldId id="565" r:id="rId28"/>
    <p:sldId id="566" r:id="rId29"/>
    <p:sldId id="334" r:id="rId30"/>
    <p:sldId id="567" r:id="rId31"/>
    <p:sldId id="408" r:id="rId32"/>
    <p:sldId id="351" r:id="rId33"/>
  </p:sldIdLst>
  <p:sldSz cx="9144000" cy="6858000" type="screen4x3"/>
  <p:notesSz cx="6858000" cy="9144000"/>
  <p:custDataLst>
    <p:tags r:id="rId3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40.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6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19456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94564" name="Rectangle 4"/>
          <p:cNvSpPr>
            <a:spLocks noGrp="1" noChangeArrowheads="1"/>
          </p:cNvSpPr>
          <p:nvPr>
            <p:ph type="dt" sz="half" idx="2"/>
          </p:nvPr>
        </p:nvSpPr>
        <p:spPr/>
        <p:txBody>
          <a:bodyPr/>
          <a:lstStyle>
            <a:lvl1pPr>
              <a:defRPr/>
            </a:lvl1pPr>
          </a:lstStyle>
          <a:p>
            <a:endParaRPr lang="en-US" altLang="zh-CN"/>
          </a:p>
        </p:txBody>
      </p:sp>
      <p:sp>
        <p:nvSpPr>
          <p:cNvPr id="194565" name="Rectangle 5"/>
          <p:cNvSpPr>
            <a:spLocks noGrp="1" noChangeArrowheads="1"/>
          </p:cNvSpPr>
          <p:nvPr>
            <p:ph type="ftr" sz="quarter" idx="3"/>
          </p:nvPr>
        </p:nvSpPr>
        <p:spPr/>
        <p:txBody>
          <a:bodyPr/>
          <a:lstStyle>
            <a:lvl1pPr>
              <a:defRPr/>
            </a:lvl1pPr>
          </a:lstStyle>
          <a:p>
            <a:endParaRPr lang="en-US" altLang="zh-CN"/>
          </a:p>
        </p:txBody>
      </p:sp>
      <p:sp>
        <p:nvSpPr>
          <p:cNvPr id="194566" name="Rectangle 6"/>
          <p:cNvSpPr>
            <a:spLocks noGrp="1" noChangeArrowheads="1"/>
          </p:cNvSpPr>
          <p:nvPr>
            <p:ph type="sldNum" sz="quarter" idx="4"/>
          </p:nvPr>
        </p:nvSpPr>
        <p:spPr/>
        <p:txBody>
          <a:bodyPr/>
          <a:lstStyle>
            <a:lvl1pPr>
              <a:defRPr/>
            </a:lvl1pPr>
          </a:lstStyle>
          <a:p>
            <a:fld id="{24E17BB9-0832-4723-8AC4-8DFB67C61F9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5E8B09-9C1A-4031-A315-DBCCE6867C2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70F2335-09E0-4380-9EDB-2AE5749BB35D}"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endParaRPr lang="zh-CN" altLang="en-US"/>
          </a:p>
        </p:txBody>
      </p:sp>
      <p:sp>
        <p:nvSpPr>
          <p:cNvPr id="4" name="日期占位符 3"/>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p:spPr>
        <p:txBody>
          <a:bodyPr/>
          <a:lstStyle>
            <a:lvl1pPr>
              <a:defRPr/>
            </a:lvl1pPr>
          </a:lstStyle>
          <a:p>
            <a:fld id="{2FA8A66D-7D83-4E5D-8779-6662578F9C4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584763AD-2ECA-4A51-AACE-4B01316EC174}"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763B018-54DB-465D-8B09-3B27234475A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955A9C-CBEA-4669-870A-F497EB398EC6}"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3F9555B-A8CA-46AF-BE8E-9026912420B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E1CBF76-9597-4D70-AB1B-53E9D6E1825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EA81876-F69F-4DF3-9370-C3D6CDEC0E0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6D9BC51-7123-4E3A-A302-9D9085CE1BF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2CFD68F-2867-4722-8E23-D51B657C30D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DC768F4-37F9-41CA-89C5-CE9950EC737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93539"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93540"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zh-CN"/>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zh-CN"/>
          </a:p>
        </p:txBody>
      </p:sp>
      <p:sp>
        <p:nvSpPr>
          <p:cNvPr id="19354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A81D215-23A2-42EC-A114-DC07E8ED8CA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tiff"/></Relationships>
</file>

<file path=ppt/slides/_rels/slide2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5" Type="http://schemas.openxmlformats.org/officeDocument/2006/relationships/slideLayout" Target="../slideLayouts/slideLayout2.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9.png"/><Relationship Id="rId2" Type="http://schemas.openxmlformats.org/officeDocument/2006/relationships/tags" Target="../tags/tag27.xml"/><Relationship Id="rId14" Type="http://schemas.openxmlformats.org/officeDocument/2006/relationships/slideLayout" Target="../slideLayouts/slideLayout2.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Rot="1" noChangeArrowheads="1"/>
          </p:cNvSpPr>
          <p:nvPr>
            <p:ph type="ctrTitle"/>
          </p:nvPr>
        </p:nvSpPr>
        <p:spPr/>
        <p:txBody>
          <a:bodyPr/>
          <a:lstStyle/>
          <a:p>
            <a:r>
              <a:rPr lang="zh-CN" altLang="en-US" sz="5400" b="1">
                <a:ea typeface="华文楷体" panose="02010600040101010101" pitchFamily="2" charset="-122"/>
              </a:rPr>
              <a:t>激  励</a:t>
            </a:r>
            <a:endParaRPr lang="zh-CN" altLang="en-US" sz="5400" b="1">
              <a:ea typeface="华文楷体" panose="02010600040101010101" pitchFamily="2" charset="-122"/>
            </a:endParaRPr>
          </a:p>
        </p:txBody>
      </p:sp>
      <p:sp>
        <p:nvSpPr>
          <p:cNvPr id="155653" name="Rectangle 5"/>
          <p:cNvSpPr>
            <a:spLocks noGrp="1" noRot="1" noChangeArrowheads="1"/>
          </p:cNvSpPr>
          <p:nvPr>
            <p:ph type="subTitle" idx="1"/>
          </p:nvPr>
        </p:nvSpPr>
        <p:spPr/>
        <p:txBody>
          <a:bodyPr/>
          <a:lstStyle/>
          <a:p>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rrowheads="1"/>
          </p:cNvSpPr>
          <p:nvPr>
            <p:ph type="title"/>
          </p:nvPr>
        </p:nvSpPr>
        <p:spPr/>
        <p:txBody>
          <a:bodyPr/>
          <a:lstStyle/>
          <a:p>
            <a:r>
              <a:rPr lang="zh-CN" altLang="en-US" sz="3600" b="1" dirty="0">
                <a:solidFill>
                  <a:srgbClr val="0070C0"/>
                </a:solidFill>
                <a:latin typeface="黑体" panose="02010609060101010101" pitchFamily="49" charset="-122"/>
                <a:ea typeface="黑体" panose="02010609060101010101" pitchFamily="49" charset="-122"/>
              </a:rPr>
              <a:t>成就需要理论</a:t>
            </a:r>
            <a:endParaRPr lang="zh-CN" altLang="en-US" sz="3600" b="1" dirty="0">
              <a:solidFill>
                <a:srgbClr val="0070C0"/>
              </a:solidFill>
              <a:latin typeface="黑体" panose="02010609060101010101" pitchFamily="49" charset="-122"/>
              <a:ea typeface="黑体" panose="02010609060101010101" pitchFamily="49" charset="-122"/>
            </a:endParaRPr>
          </a:p>
        </p:txBody>
      </p:sp>
      <p:sp>
        <p:nvSpPr>
          <p:cNvPr id="276483" name="Rectangle 3"/>
          <p:cNvSpPr>
            <a:spLocks noGrp="1" noRot="1" noChangeArrowheads="1"/>
          </p:cNvSpPr>
          <p:nvPr>
            <p:ph type="body" idx="1"/>
          </p:nvPr>
        </p:nvSpPr>
        <p:spPr>
          <a:xfrm>
            <a:off x="301625" y="1905000"/>
            <a:ext cx="8540750" cy="4476750"/>
          </a:xfrm>
        </p:spPr>
        <p:txBody>
          <a:bodyPr/>
          <a:lstStyle/>
          <a:p>
            <a:r>
              <a:rPr lang="zh-CN" altLang="en-US" sz="2800" b="1" dirty="0">
                <a:solidFill>
                  <a:srgbClr val="0070C0"/>
                </a:solidFill>
              </a:rPr>
              <a:t>由美国管理学家大卫</a:t>
            </a:r>
            <a:r>
              <a:rPr lang="en-US" altLang="en-US" sz="2800" b="1" dirty="0">
                <a:solidFill>
                  <a:srgbClr val="0070C0"/>
                </a:solidFill>
              </a:rPr>
              <a:t>·</a:t>
            </a:r>
            <a:r>
              <a:rPr lang="zh-CN" altLang="en-US" sz="2800" b="1" dirty="0">
                <a:solidFill>
                  <a:srgbClr val="0070C0"/>
                </a:solidFill>
              </a:rPr>
              <a:t>麦克兰</a:t>
            </a:r>
            <a:r>
              <a:rPr lang="en-US" altLang="en-US" sz="2800" b="1" dirty="0">
                <a:solidFill>
                  <a:srgbClr val="0070C0"/>
                </a:solidFill>
              </a:rPr>
              <a:t>(David </a:t>
            </a:r>
            <a:r>
              <a:rPr lang="en-US" altLang="en-US" sz="2800" b="1" dirty="0" err="1">
                <a:solidFill>
                  <a:srgbClr val="0070C0"/>
                </a:solidFill>
              </a:rPr>
              <a:t>Maclelland</a:t>
            </a:r>
            <a:r>
              <a:rPr lang="en-US" altLang="en-US" sz="2800" b="1" dirty="0">
                <a:solidFill>
                  <a:srgbClr val="0070C0"/>
                </a:solidFill>
              </a:rPr>
              <a:t>)</a:t>
            </a:r>
            <a:r>
              <a:rPr lang="zh-CN" altLang="en-US" sz="2800" b="1" dirty="0">
                <a:solidFill>
                  <a:srgbClr val="0070C0"/>
                </a:solidFill>
              </a:rPr>
              <a:t>提出</a:t>
            </a:r>
            <a:endParaRPr lang="zh-CN" altLang="en-US" sz="2800" b="1" dirty="0">
              <a:solidFill>
                <a:srgbClr val="0070C0"/>
              </a:solidFill>
            </a:endParaRPr>
          </a:p>
          <a:p>
            <a:r>
              <a:rPr lang="zh-CN" altLang="en-US" sz="2800" b="1" dirty="0">
                <a:solidFill>
                  <a:srgbClr val="0070C0"/>
                </a:solidFill>
              </a:rPr>
              <a:t>在人的一生中，有些需要是靠后天获得的，有三种需要研究最多：</a:t>
            </a:r>
            <a:endParaRPr lang="zh-CN" altLang="en-US" sz="2800" b="1" dirty="0">
              <a:solidFill>
                <a:srgbClr val="0070C0"/>
              </a:solidFill>
            </a:endParaRPr>
          </a:p>
          <a:p>
            <a:pPr lvl="1">
              <a:buFont typeface="Wingdings" panose="05000000000000000000" pitchFamily="2" charset="2"/>
              <a:buChar char="Ø"/>
            </a:pPr>
            <a:r>
              <a:rPr lang="zh-CN" altLang="en-US" sz="2600" b="1" dirty="0">
                <a:solidFill>
                  <a:srgbClr val="FF0000"/>
                </a:solidFill>
                <a:latin typeface="华文楷体" panose="02010600040101010101" pitchFamily="2" charset="-122"/>
                <a:ea typeface="华文楷体" panose="02010600040101010101" pitchFamily="2" charset="-122"/>
              </a:rPr>
              <a:t>成就的需要：</a:t>
            </a:r>
            <a:r>
              <a:rPr lang="zh-CN" altLang="en-US" sz="2600" b="1" dirty="0">
                <a:solidFill>
                  <a:srgbClr val="002060"/>
                </a:solidFill>
                <a:latin typeface="华文楷体" panose="02010600040101010101" pitchFamily="2" charset="-122"/>
                <a:ea typeface="华文楷体" panose="02010600040101010101" pitchFamily="2" charset="-122"/>
              </a:rPr>
              <a:t>指渴望完成困难的事情、获得某种高的成功标准、掌握复杂的工作以及超过别人</a:t>
            </a:r>
            <a:endParaRPr lang="zh-CN" altLang="en-US" sz="2600" b="1" dirty="0">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600" b="1" dirty="0">
                <a:solidFill>
                  <a:srgbClr val="FF0000"/>
                </a:solidFill>
                <a:latin typeface="华文楷体" panose="02010600040101010101" pitchFamily="2" charset="-122"/>
                <a:ea typeface="华文楷体" panose="02010600040101010101" pitchFamily="2" charset="-122"/>
              </a:rPr>
              <a:t>权力需要：</a:t>
            </a:r>
            <a:r>
              <a:rPr lang="zh-CN" altLang="en-US" sz="2600" b="1" dirty="0">
                <a:solidFill>
                  <a:srgbClr val="002060"/>
                </a:solidFill>
                <a:latin typeface="华文楷体" panose="02010600040101010101" pitchFamily="2" charset="-122"/>
                <a:ea typeface="华文楷体" panose="02010600040101010101" pitchFamily="2" charset="-122"/>
              </a:rPr>
              <a:t>指渴望影响或控制他人、为他人负责以及拥有高于他人的职权的权威</a:t>
            </a:r>
            <a:endParaRPr lang="en-US" altLang="zh-CN" sz="2600" b="1" dirty="0">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600" b="1" dirty="0">
                <a:solidFill>
                  <a:srgbClr val="FF0000"/>
                </a:solidFill>
                <a:latin typeface="华文楷体" panose="02010600040101010101" pitchFamily="2" charset="-122"/>
                <a:ea typeface="华文楷体" panose="02010600040101010101" pitchFamily="2" charset="-122"/>
              </a:rPr>
              <a:t>亲和需要：</a:t>
            </a:r>
            <a:r>
              <a:rPr lang="zh-CN" altLang="en-US" sz="2600" b="1" dirty="0">
                <a:solidFill>
                  <a:srgbClr val="002060"/>
                </a:solidFill>
                <a:latin typeface="华文楷体" panose="02010600040101010101" pitchFamily="2" charset="-122"/>
                <a:ea typeface="华文楷体" panose="02010600040101010101" pitchFamily="2" charset="-122"/>
              </a:rPr>
              <a:t>指渴望结成紧密的个人关系、回避冲突以及建立亲切的友谊</a:t>
            </a:r>
            <a:endParaRPr lang="zh-CN" altLang="en-US" sz="2600" b="1" dirty="0">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endParaRPr lang="zh-CN" altLang="en-US"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Rot="1" noChangeArrowheads="1"/>
          </p:cNvSpPr>
          <p:nvPr>
            <p:ph type="body" idx="1"/>
          </p:nvPr>
        </p:nvSpPr>
        <p:spPr>
          <a:xfrm>
            <a:off x="301625" y="1268760"/>
            <a:ext cx="8540750" cy="4830415"/>
          </a:xfrm>
        </p:spPr>
        <p:txBody>
          <a:bodyPr/>
          <a:lstStyle/>
          <a:p>
            <a:r>
              <a:rPr lang="zh-CN" altLang="en-US" sz="2800" b="1" dirty="0">
                <a:solidFill>
                  <a:srgbClr val="0070C0"/>
                </a:solidFill>
              </a:rPr>
              <a:t>麦克兰指出：</a:t>
            </a:r>
            <a:endParaRPr lang="zh-CN" altLang="en-US" sz="2800" b="1" dirty="0">
              <a:solidFill>
                <a:srgbClr val="0070C0"/>
              </a:solidFill>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有着强烈成就感需要的人，是那些倾向于成为企业家的人</a:t>
            </a:r>
            <a:endParaRPr lang="zh-CN" altLang="en-US" b="1" dirty="0">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有着强烈亲和感需要的人，是成功的“整合者”</a:t>
            </a:r>
            <a:endParaRPr lang="zh-CN" altLang="en-US" b="1" dirty="0">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有着强烈权力需要的人，经常有较多的机会晋升到组织的高级管理层</a:t>
            </a:r>
            <a:endParaRPr lang="en-US" altLang="zh-CN" b="1" dirty="0">
              <a:solidFill>
                <a:srgbClr val="002060"/>
              </a:solidFill>
              <a:latin typeface="华文楷体" panose="02010600040101010101" pitchFamily="2" charset="-122"/>
              <a:ea typeface="华文楷体" panose="02010600040101010101" pitchFamily="2" charset="-122"/>
            </a:endParaRPr>
          </a:p>
          <a:p>
            <a:r>
              <a:rPr lang="zh-CN" altLang="zh-CN" sz="2800" b="1" dirty="0">
                <a:solidFill>
                  <a:srgbClr val="0070C0"/>
                </a:solidFill>
              </a:rPr>
              <a:t>成就需要不是天生的，</a:t>
            </a:r>
            <a:r>
              <a:rPr lang="zh-CN" altLang="zh-CN" sz="2800" b="1" dirty="0">
                <a:solidFill>
                  <a:srgbClr val="FF0000"/>
                </a:solidFill>
              </a:rPr>
              <a:t>更多的是环境、教育、实践综合作用的结果。</a:t>
            </a:r>
            <a:endParaRPr lang="zh-CN" altLang="zh-CN" sz="2800" b="1" dirty="0">
              <a:solidFill>
                <a:srgbClr val="FF0000"/>
              </a:solidFill>
            </a:endParaRPr>
          </a:p>
          <a:p>
            <a:r>
              <a:rPr lang="zh-CN" altLang="zh-CN" sz="2800" b="1" dirty="0">
                <a:solidFill>
                  <a:srgbClr val="0070C0"/>
                </a:solidFill>
              </a:rPr>
              <a:t>成就需要是一种</a:t>
            </a:r>
            <a:r>
              <a:rPr lang="zh-CN" altLang="zh-CN" sz="2800" b="1" dirty="0">
                <a:solidFill>
                  <a:srgbClr val="FF0000"/>
                </a:solidFill>
              </a:rPr>
              <a:t>更内化的需要，</a:t>
            </a:r>
            <a:r>
              <a:rPr lang="zh-CN" altLang="zh-CN" sz="2800" b="1" dirty="0">
                <a:solidFill>
                  <a:srgbClr val="0070C0"/>
                </a:solidFill>
              </a:rPr>
              <a:t>是导致国家、企业取得高绩效的主要动力。</a:t>
            </a:r>
            <a:endParaRPr lang="zh-CN" altLang="zh-CN" sz="2800" b="1" dirty="0">
              <a:solidFill>
                <a:srgbClr val="0070C0"/>
              </a:solidFill>
            </a:endParaRPr>
          </a:p>
          <a:p>
            <a:pPr lvl="1">
              <a:buFont typeface="Wingdings" panose="05000000000000000000" pitchFamily="2" charset="2"/>
              <a:buChar char="Ø"/>
            </a:pPr>
            <a:endParaRPr lang="zh-CN" altLang="en-US" b="1" dirty="0">
              <a:solidFill>
                <a:srgbClr val="002060"/>
              </a:solidFill>
              <a:latin typeface="华文楷体" panose="02010600040101010101" pitchFamily="2" charset="-122"/>
              <a:ea typeface="华文楷体" panose="02010600040101010101" pitchFamily="2" charset="-122"/>
            </a:endParaRPr>
          </a:p>
          <a:p>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b="1" dirty="0">
                <a:solidFill>
                  <a:srgbClr val="0070C0"/>
                </a:solidFill>
              </a:rPr>
              <a:t>实践意义：</a:t>
            </a:r>
            <a:endParaRPr lang="en-US" altLang="zh-CN" sz="2800" b="1" dirty="0">
              <a:solidFill>
                <a:srgbClr val="0070C0"/>
              </a:solidFill>
            </a:endParaRPr>
          </a:p>
          <a:p>
            <a:pPr lvl="1">
              <a:buFont typeface="Wingdings" panose="05000000000000000000" pitchFamily="2" charset="2"/>
              <a:buChar char="Ø"/>
            </a:pPr>
            <a:r>
              <a:rPr lang="zh-CN" altLang="en-US" b="1" dirty="0">
                <a:solidFill>
                  <a:srgbClr val="FF0000"/>
                </a:solidFill>
                <a:latin typeface="华文楷体" panose="02010600040101010101" pitchFamily="2" charset="-122"/>
                <a:ea typeface="华文楷体" panose="02010600040101010101" pitchFamily="2" charset="-122"/>
              </a:rPr>
              <a:t>推动了管理者积极致力于培训个体的成就需要</a:t>
            </a:r>
            <a:r>
              <a:rPr lang="zh-CN" altLang="en-US" b="1" dirty="0">
                <a:solidFill>
                  <a:srgbClr val="002060"/>
                </a:solidFill>
                <a:latin typeface="华文楷体" panose="02010600040101010101" pitchFamily="2" charset="-122"/>
                <a:ea typeface="华文楷体" panose="02010600040101010101" pitchFamily="2" charset="-122"/>
              </a:rPr>
              <a:t>；“工作本身应具有挑战性”“组织应该为个体发展提供机遇”等激励措施在组织管理中很有应用价值；</a:t>
            </a:r>
            <a:endParaRPr lang="zh-CN" altLang="en-US" b="1" dirty="0">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对成就需要与工作绩效的关系进行了十分有说服力的推断。</a:t>
            </a:r>
            <a:endParaRPr lang="en-US" altLang="zh-CN" b="1" dirty="0">
              <a:solidFill>
                <a:srgbClr val="002060"/>
              </a:solidFill>
              <a:latin typeface="华文楷体" panose="02010600040101010101" pitchFamily="2" charset="-122"/>
              <a:ea typeface="华文楷体" panose="02010600040101010101" pitchFamily="2" charset="-122"/>
            </a:endParaRPr>
          </a:p>
          <a:p>
            <a:r>
              <a:rPr lang="zh-CN" altLang="en-US" sz="2800" b="1" dirty="0">
                <a:solidFill>
                  <a:srgbClr val="0070C0"/>
                </a:solidFill>
              </a:rPr>
              <a:t>局限性：</a:t>
            </a:r>
            <a:endParaRPr lang="en-US" altLang="zh-CN" sz="2800" b="1" dirty="0">
              <a:solidFill>
                <a:srgbClr val="0070C0"/>
              </a:solidFill>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忽视了满足个体低层次需要的意义。</a:t>
            </a:r>
            <a:endParaRPr lang="zh-CN" altLang="en-US" b="1" dirty="0">
              <a:solidFill>
                <a:srgbClr val="002060"/>
              </a:solidFill>
              <a:latin typeface="华文楷体" panose="02010600040101010101" pitchFamily="2" charset="-122"/>
              <a:ea typeface="华文楷体" panose="02010600040101010101" pitchFamily="2"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50" name="内容占位符 2"/>
          <p:cNvSpPr>
            <a:spLocks noGrp="1"/>
          </p:cNvSpPr>
          <p:nvPr>
            <p:ph sz="quarter" idx="4294967295"/>
          </p:nvPr>
        </p:nvSpPr>
        <p:spPr>
          <a:xfrm>
            <a:off x="395288" y="1196975"/>
            <a:ext cx="8605837" cy="5111750"/>
          </a:xfrm>
        </p:spPr>
        <p:txBody>
          <a:bodyPr/>
          <a:lstStyle/>
          <a:p>
            <a:pPr>
              <a:buFont typeface="Wingdings" panose="05000000000000000000" pitchFamily="2" charset="2"/>
              <a:buChar char="p"/>
            </a:pPr>
            <a:r>
              <a:rPr lang="zh-CN" altLang="en-US" sz="2800" b="1">
                <a:solidFill>
                  <a:srgbClr val="0070C0"/>
                </a:solidFill>
              </a:rPr>
              <a:t>弗鲁姆的期望理论认为：</a:t>
            </a:r>
            <a:r>
              <a:rPr lang="zh-CN" altLang="en-US" sz="2800" b="1">
                <a:solidFill>
                  <a:srgbClr val="FF0000"/>
                </a:solidFill>
              </a:rPr>
              <a:t>只有当人们预期到某一行为能给个人带来有吸引力的结果时</a:t>
            </a:r>
            <a:r>
              <a:rPr lang="zh-CN" altLang="en-US" sz="2800" b="1">
                <a:solidFill>
                  <a:srgbClr val="0070C0"/>
                </a:solidFill>
              </a:rPr>
              <a:t>，个人才会采取这一特定行为</a:t>
            </a:r>
            <a:endParaRPr lang="zh-CN" altLang="en-US" sz="2800" b="1">
              <a:solidFill>
                <a:srgbClr val="0070C0"/>
              </a:solidFill>
            </a:endParaRPr>
          </a:p>
          <a:p>
            <a:pPr>
              <a:buFont typeface="Wingdings" panose="05000000000000000000" pitchFamily="2" charset="2"/>
              <a:buChar char="p"/>
            </a:pPr>
            <a:r>
              <a:rPr lang="zh-CN" altLang="en-US" sz="2800" b="1">
                <a:solidFill>
                  <a:srgbClr val="0070C0"/>
                </a:solidFill>
              </a:rPr>
              <a:t>根据这一理论，人们对待工作的态度取决于对下述三种联系的判断：</a:t>
            </a:r>
            <a:endParaRPr lang="zh-CN" altLang="en-US" sz="2800" b="1">
              <a:solidFill>
                <a:srgbClr val="0070C0"/>
              </a:solidFill>
            </a:endParaRPr>
          </a:p>
          <a:p>
            <a:pPr lvl="1">
              <a:buFont typeface="Wingdings" panose="05000000000000000000" pitchFamily="2" charset="2"/>
              <a:buChar char="Ø"/>
            </a:pPr>
            <a:r>
              <a:rPr lang="zh-CN" altLang="en-US" sz="2600" b="1">
                <a:solidFill>
                  <a:srgbClr val="FF0000"/>
                </a:solidFill>
                <a:latin typeface="华文楷体" panose="02010600040101010101" pitchFamily="2" charset="-122"/>
                <a:ea typeface="华文楷体" panose="02010600040101010101" pitchFamily="2" charset="-122"/>
              </a:rPr>
              <a:t>努力</a:t>
            </a:r>
            <a:r>
              <a:rPr lang="en-US" altLang="zh-CN" sz="2600" b="1">
                <a:solidFill>
                  <a:srgbClr val="FF0000"/>
                </a:solidFill>
                <a:latin typeface="华文楷体" panose="02010600040101010101" pitchFamily="2" charset="-122"/>
                <a:ea typeface="华文楷体" panose="02010600040101010101" pitchFamily="2" charset="-122"/>
              </a:rPr>
              <a:t>——</a:t>
            </a:r>
            <a:r>
              <a:rPr lang="zh-CN" altLang="en-US" sz="2600" b="1">
                <a:solidFill>
                  <a:srgbClr val="FF0000"/>
                </a:solidFill>
                <a:latin typeface="华文楷体" panose="02010600040101010101" pitchFamily="2" charset="-122"/>
                <a:ea typeface="华文楷体" panose="02010600040101010101" pitchFamily="2" charset="-122"/>
              </a:rPr>
              <a:t>绩效</a:t>
            </a:r>
            <a:r>
              <a:rPr lang="zh-CN" altLang="en-US" sz="2600" b="1">
                <a:solidFill>
                  <a:srgbClr val="002060"/>
                </a:solidFill>
                <a:latin typeface="华文楷体" panose="02010600040101010101" pitchFamily="2" charset="-122"/>
                <a:ea typeface="华文楷体" panose="02010600040101010101" pitchFamily="2" charset="-122"/>
              </a:rPr>
              <a:t>的联系。需要付出多大努力才能达到某一绩效水平？达到这一绩效水平的概率多大？</a:t>
            </a:r>
            <a:endParaRPr lang="zh-CN" altLang="en-US" sz="2600" b="1">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600" b="1">
                <a:solidFill>
                  <a:srgbClr val="FF0000"/>
                </a:solidFill>
                <a:latin typeface="华文楷体" panose="02010600040101010101" pitchFamily="2" charset="-122"/>
                <a:ea typeface="华文楷体" panose="02010600040101010101" pitchFamily="2" charset="-122"/>
              </a:rPr>
              <a:t>绩效</a:t>
            </a:r>
            <a:r>
              <a:rPr lang="en-US" altLang="zh-CN" sz="2600" b="1">
                <a:solidFill>
                  <a:srgbClr val="FF0000"/>
                </a:solidFill>
                <a:latin typeface="华文楷体" panose="02010600040101010101" pitchFamily="2" charset="-122"/>
                <a:ea typeface="华文楷体" panose="02010600040101010101" pitchFamily="2" charset="-122"/>
              </a:rPr>
              <a:t>——</a:t>
            </a:r>
            <a:r>
              <a:rPr lang="zh-CN" altLang="en-US" sz="2600" b="1">
                <a:solidFill>
                  <a:srgbClr val="FF0000"/>
                </a:solidFill>
                <a:latin typeface="华文楷体" panose="02010600040101010101" pitchFamily="2" charset="-122"/>
                <a:ea typeface="华文楷体" panose="02010600040101010101" pitchFamily="2" charset="-122"/>
              </a:rPr>
              <a:t>奖赏</a:t>
            </a:r>
            <a:r>
              <a:rPr lang="zh-CN" altLang="en-US" sz="2600" b="1">
                <a:solidFill>
                  <a:srgbClr val="002060"/>
                </a:solidFill>
                <a:latin typeface="华文楷体" panose="02010600040101010101" pitchFamily="2" charset="-122"/>
                <a:ea typeface="华文楷体" panose="02010600040101010101" pitchFamily="2" charset="-122"/>
              </a:rPr>
              <a:t>的联系。当我达到这一绩效水平后，会得到什么奖赏？</a:t>
            </a:r>
            <a:endParaRPr lang="zh-CN" altLang="en-US" sz="2600" b="1">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2600" b="1">
                <a:solidFill>
                  <a:srgbClr val="FF0000"/>
                </a:solidFill>
                <a:latin typeface="华文楷体" panose="02010600040101010101" pitchFamily="2" charset="-122"/>
                <a:ea typeface="华文楷体" panose="02010600040101010101" pitchFamily="2" charset="-122"/>
              </a:rPr>
              <a:t>奖赏</a:t>
            </a:r>
            <a:r>
              <a:rPr lang="en-US" altLang="zh-CN" sz="2600" b="1">
                <a:solidFill>
                  <a:srgbClr val="FF0000"/>
                </a:solidFill>
                <a:latin typeface="华文楷体" panose="02010600040101010101" pitchFamily="2" charset="-122"/>
                <a:ea typeface="华文楷体" panose="02010600040101010101" pitchFamily="2" charset="-122"/>
              </a:rPr>
              <a:t>——</a:t>
            </a:r>
            <a:r>
              <a:rPr lang="zh-CN" altLang="en-US" sz="2600" b="1">
                <a:solidFill>
                  <a:srgbClr val="FF0000"/>
                </a:solidFill>
                <a:latin typeface="华文楷体" panose="02010600040101010101" pitchFamily="2" charset="-122"/>
                <a:ea typeface="华文楷体" panose="02010600040101010101" pitchFamily="2" charset="-122"/>
              </a:rPr>
              <a:t>个人目标</a:t>
            </a:r>
            <a:r>
              <a:rPr lang="zh-CN" altLang="en-US" sz="2600" b="1">
                <a:solidFill>
                  <a:srgbClr val="002060"/>
                </a:solidFill>
                <a:latin typeface="华文楷体" panose="02010600040101010101" pitchFamily="2" charset="-122"/>
                <a:ea typeface="华文楷体" panose="02010600040101010101" pitchFamily="2" charset="-122"/>
              </a:rPr>
              <a:t>的联系。这一奖赏能否满足个人的目标？吸引力有多大？</a:t>
            </a:r>
            <a:endParaRPr lang="zh-CN" altLang="en-US" sz="2600" b="1">
              <a:solidFill>
                <a:srgbClr val="002060"/>
              </a:solidFill>
              <a:latin typeface="华文楷体" panose="02010600040101010101" pitchFamily="2" charset="-122"/>
              <a:ea typeface="华文楷体" panose="02010600040101010101" pitchFamily="2" charset="-122"/>
            </a:endParaRPr>
          </a:p>
        </p:txBody>
      </p:sp>
      <p:sp>
        <p:nvSpPr>
          <p:cNvPr id="210951" name="内容占位符 2"/>
          <p:cNvSpPr txBox="1"/>
          <p:nvPr/>
        </p:nvSpPr>
        <p:spPr bwMode="auto">
          <a:xfrm>
            <a:off x="611188" y="476250"/>
            <a:ext cx="7643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ctr">
              <a:spcBef>
                <a:spcPct val="20000"/>
              </a:spcBef>
            </a:pPr>
            <a:r>
              <a:rPr lang="zh-CN" altLang="en-US" sz="3600" b="1" dirty="0">
                <a:solidFill>
                  <a:srgbClr val="0070C0"/>
                </a:solidFill>
                <a:latin typeface="黑体" panose="02010609060101010101" pitchFamily="49" charset="-122"/>
                <a:ea typeface="黑体" panose="02010609060101010101" pitchFamily="49" charset="-122"/>
              </a:rPr>
              <a:t>期望理论</a:t>
            </a:r>
            <a:endParaRPr lang="zh-CN" altLang="en-US" sz="3600" b="1" dirty="0">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4" name="内容占位符 2"/>
          <p:cNvSpPr>
            <a:spLocks noGrp="1"/>
          </p:cNvSpPr>
          <p:nvPr>
            <p:ph sz="quarter" idx="4294967295"/>
          </p:nvPr>
        </p:nvSpPr>
        <p:spPr>
          <a:xfrm>
            <a:off x="395288" y="620713"/>
            <a:ext cx="8534400" cy="5664200"/>
          </a:xfrm>
        </p:spPr>
        <p:txBody>
          <a:bodyPr/>
          <a:lstStyle/>
          <a:p>
            <a:pPr>
              <a:buFont typeface="Wingdings" panose="05000000000000000000" pitchFamily="2" charset="2"/>
              <a:buChar char="p"/>
            </a:pPr>
            <a:r>
              <a:rPr lang="zh-CN" altLang="en-US" sz="2800" b="1">
                <a:solidFill>
                  <a:srgbClr val="0070C0"/>
                </a:solidFill>
              </a:rPr>
              <a:t>激励力</a:t>
            </a:r>
            <a:r>
              <a:rPr lang="en-US" altLang="zh-CN" sz="2800" b="1">
                <a:solidFill>
                  <a:srgbClr val="0070C0"/>
                </a:solidFill>
              </a:rPr>
              <a:t>=</a:t>
            </a:r>
            <a:r>
              <a:rPr lang="zh-CN" altLang="en-US" sz="2800" b="1">
                <a:solidFill>
                  <a:srgbClr val="0070C0"/>
                </a:solidFill>
              </a:rPr>
              <a:t>效价</a:t>
            </a:r>
            <a:r>
              <a:rPr lang="en-US" altLang="zh-CN" sz="2800" b="1">
                <a:solidFill>
                  <a:srgbClr val="0070C0"/>
                </a:solidFill>
              </a:rPr>
              <a:t>×</a:t>
            </a:r>
            <a:r>
              <a:rPr lang="zh-CN" altLang="en-US" sz="2800" b="1">
                <a:solidFill>
                  <a:srgbClr val="0070C0"/>
                </a:solidFill>
              </a:rPr>
              <a:t>期望值</a:t>
            </a:r>
            <a:endParaRPr lang="zh-CN" altLang="en-US" sz="2800" b="1">
              <a:solidFill>
                <a:srgbClr val="0070C0"/>
              </a:solidFill>
            </a:endParaRPr>
          </a:p>
          <a:p>
            <a:pPr>
              <a:buFont typeface="Wingdings" panose="05000000000000000000" pitchFamily="2" charset="2"/>
              <a:buChar char="p"/>
            </a:pPr>
            <a:r>
              <a:rPr lang="zh-CN" altLang="en-US" sz="2800" b="1">
                <a:solidFill>
                  <a:srgbClr val="0070C0"/>
                </a:solidFill>
              </a:rPr>
              <a:t>期望理论的基础</a:t>
            </a:r>
            <a:endParaRPr lang="zh-CN" altLang="en-US" sz="2800" b="1">
              <a:solidFill>
                <a:srgbClr val="0070C0"/>
              </a:solidFill>
            </a:endParaRPr>
          </a:p>
          <a:p>
            <a:pPr lvl="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自我利益</a:t>
            </a:r>
            <a:r>
              <a:rPr lang="en-US" altLang="zh-CN" b="1">
                <a:solidFill>
                  <a:srgbClr val="002060"/>
                </a:solidFill>
                <a:latin typeface="华文楷体" panose="02010600040101010101" pitchFamily="2" charset="-122"/>
                <a:ea typeface="华文楷体" panose="02010600040101010101" pitchFamily="2" charset="-122"/>
              </a:rPr>
              <a:t>——</a:t>
            </a:r>
            <a:r>
              <a:rPr lang="zh-CN" altLang="en-US" b="1">
                <a:solidFill>
                  <a:srgbClr val="002060"/>
                </a:solidFill>
                <a:latin typeface="华文楷体" panose="02010600040101010101" pitchFamily="2" charset="-122"/>
                <a:ea typeface="华文楷体" panose="02010600040101010101" pitchFamily="2" charset="-122"/>
              </a:rPr>
              <a:t>它认为每一员工都在寻求获得最大的自我满足</a:t>
            </a:r>
            <a:endParaRPr lang="zh-CN" altLang="en-US" b="1">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p"/>
            </a:pPr>
            <a:r>
              <a:rPr lang="zh-CN" altLang="en-US" sz="2800" b="1">
                <a:solidFill>
                  <a:srgbClr val="0070C0"/>
                </a:solidFill>
              </a:rPr>
              <a:t>期望理论的核心</a:t>
            </a:r>
            <a:endParaRPr lang="zh-CN" altLang="en-US" sz="2800" b="1">
              <a:solidFill>
                <a:srgbClr val="0070C0"/>
              </a:solidFill>
            </a:endParaRPr>
          </a:p>
          <a:p>
            <a:pPr lvl="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双向期望</a:t>
            </a:r>
            <a:r>
              <a:rPr lang="en-US" altLang="zh-CN" b="1">
                <a:solidFill>
                  <a:srgbClr val="002060"/>
                </a:solidFill>
                <a:latin typeface="华文楷体" panose="02010600040101010101" pitchFamily="2" charset="-122"/>
                <a:ea typeface="华文楷体" panose="02010600040101010101" pitchFamily="2" charset="-122"/>
              </a:rPr>
              <a:t>——</a:t>
            </a:r>
            <a:r>
              <a:rPr lang="zh-CN" altLang="en-US" b="1">
                <a:solidFill>
                  <a:srgbClr val="002060"/>
                </a:solidFill>
                <a:latin typeface="华文楷体" panose="02010600040101010101" pitchFamily="2" charset="-122"/>
                <a:ea typeface="华文楷体" panose="02010600040101010101" pitchFamily="2" charset="-122"/>
              </a:rPr>
              <a:t>管理者期望员工的行为，员工期望管理者的奖赏</a:t>
            </a:r>
            <a:endParaRPr lang="zh-CN" altLang="en-US" b="1">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p"/>
            </a:pPr>
            <a:r>
              <a:rPr lang="zh-CN" altLang="en-US" sz="2800" b="1">
                <a:solidFill>
                  <a:srgbClr val="0070C0"/>
                </a:solidFill>
              </a:rPr>
              <a:t>期望理论的假设</a:t>
            </a:r>
            <a:endParaRPr lang="zh-CN" altLang="en-US" sz="2800" b="1">
              <a:solidFill>
                <a:srgbClr val="0070C0"/>
              </a:solidFill>
            </a:endParaRPr>
          </a:p>
          <a:p>
            <a:pPr lvl="1">
              <a:buFont typeface="Wingdings" panose="05000000000000000000" pitchFamily="2" charset="2"/>
              <a:buChar char="Ø"/>
            </a:pPr>
            <a:r>
              <a:rPr lang="zh-CN" altLang="en-US" b="1">
                <a:solidFill>
                  <a:srgbClr val="FF0000"/>
                </a:solidFill>
                <a:latin typeface="华文楷体" panose="02010600040101010101" pitchFamily="2" charset="-122"/>
                <a:ea typeface="华文楷体" panose="02010600040101010101" pitchFamily="2" charset="-122"/>
              </a:rPr>
              <a:t>管理者知道什么对员工最有吸引力</a:t>
            </a:r>
            <a:endParaRPr lang="zh-CN" altLang="en-US" b="1">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p"/>
            </a:pPr>
            <a:r>
              <a:rPr lang="zh-CN" altLang="en-US" sz="2800" b="1">
                <a:solidFill>
                  <a:srgbClr val="0070C0"/>
                </a:solidFill>
              </a:rPr>
              <a:t>期望理论的员工判断依据</a:t>
            </a:r>
            <a:endParaRPr lang="zh-CN" altLang="en-US" sz="2800" b="1">
              <a:solidFill>
                <a:srgbClr val="0070C0"/>
              </a:solidFill>
            </a:endParaRPr>
          </a:p>
          <a:p>
            <a:pPr lvl="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员工个人的感觉，与实际情况不相关</a:t>
            </a:r>
            <a:endParaRPr lang="zh-CN" altLang="en-US"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8" name="内容占位符 2"/>
          <p:cNvSpPr>
            <a:spLocks noGrp="1"/>
          </p:cNvSpPr>
          <p:nvPr>
            <p:ph sz="quarter" idx="4294967295"/>
          </p:nvPr>
        </p:nvSpPr>
        <p:spPr>
          <a:xfrm>
            <a:off x="395288" y="1557338"/>
            <a:ext cx="8534400" cy="4679950"/>
          </a:xfrm>
        </p:spPr>
        <p:txBody>
          <a:bodyPr/>
          <a:lstStyle/>
          <a:p>
            <a:pPr>
              <a:buFont typeface="Wingdings" panose="05000000000000000000" pitchFamily="2" charset="2"/>
              <a:buChar char="p"/>
            </a:pPr>
            <a:r>
              <a:rPr lang="zh-CN" altLang="en-US" sz="2800" b="1" dirty="0">
                <a:solidFill>
                  <a:srgbClr val="0070C0"/>
                </a:solidFill>
              </a:rPr>
              <a:t>美国心理学家亚当斯（</a:t>
            </a:r>
            <a:r>
              <a:rPr lang="en-US" altLang="zh-CN" sz="2800" b="1" dirty="0" err="1">
                <a:solidFill>
                  <a:srgbClr val="0070C0"/>
                </a:solidFill>
              </a:rPr>
              <a:t>J.S.Adams</a:t>
            </a:r>
            <a:r>
              <a:rPr lang="zh-CN" altLang="en-US" sz="2800" b="1" dirty="0">
                <a:solidFill>
                  <a:srgbClr val="0070C0"/>
                </a:solidFill>
              </a:rPr>
              <a:t>）于</a:t>
            </a:r>
            <a:r>
              <a:rPr lang="en-US" altLang="zh-CN" sz="2800" b="1" dirty="0">
                <a:solidFill>
                  <a:srgbClr val="0070C0"/>
                </a:solidFill>
              </a:rPr>
              <a:t>1960</a:t>
            </a:r>
            <a:r>
              <a:rPr lang="zh-CN" altLang="en-US" sz="2800" b="1" dirty="0">
                <a:solidFill>
                  <a:srgbClr val="0070C0"/>
                </a:solidFill>
              </a:rPr>
              <a:t>年代首先提出的，也称为社会比较理论</a:t>
            </a:r>
            <a:endParaRPr lang="zh-CN" altLang="en-US" sz="2800" b="1" dirty="0">
              <a:solidFill>
                <a:srgbClr val="0070C0"/>
              </a:solidFill>
            </a:endParaRPr>
          </a:p>
          <a:p>
            <a:pPr>
              <a:buFont typeface="Wingdings" panose="05000000000000000000" pitchFamily="2" charset="2"/>
              <a:buChar char="p"/>
            </a:pPr>
            <a:r>
              <a:rPr lang="zh-CN" altLang="en-US" sz="2800" b="1" dirty="0">
                <a:solidFill>
                  <a:srgbClr val="0070C0"/>
                </a:solidFill>
              </a:rPr>
              <a:t>这种激励理论主要讨论</a:t>
            </a:r>
            <a:r>
              <a:rPr lang="zh-CN" altLang="en-US" sz="2800" b="1" u="sng" dirty="0">
                <a:solidFill>
                  <a:srgbClr val="FF0000"/>
                </a:solidFill>
              </a:rPr>
              <a:t>报酬的公平性对人们工作积极性的影响</a:t>
            </a:r>
            <a:endParaRPr lang="zh-CN" altLang="en-US" sz="2800" b="1" u="sng" dirty="0">
              <a:solidFill>
                <a:srgbClr val="FF0000"/>
              </a:solidFill>
            </a:endParaRPr>
          </a:p>
          <a:p>
            <a:pPr>
              <a:buFont typeface="Wingdings" panose="05000000000000000000" pitchFamily="2" charset="2"/>
              <a:buChar char="p"/>
            </a:pPr>
            <a:r>
              <a:rPr lang="zh-CN" altLang="en-US" sz="2800" b="1" dirty="0">
                <a:solidFill>
                  <a:srgbClr val="0070C0"/>
                </a:solidFill>
              </a:rPr>
              <a:t>人们将通过两个方面的比较来判断其所获报酬的公平性：</a:t>
            </a:r>
            <a:endParaRPr lang="zh-CN" altLang="en-US" sz="2800" b="1" dirty="0">
              <a:solidFill>
                <a:srgbClr val="0070C0"/>
              </a:solidFill>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横向比较：将“</a:t>
            </a:r>
            <a:r>
              <a:rPr lang="zh-CN" altLang="en-US" b="1" dirty="0">
                <a:solidFill>
                  <a:srgbClr val="FF0000"/>
                </a:solidFill>
                <a:latin typeface="华文楷体" panose="02010600040101010101" pitchFamily="2" charset="-122"/>
                <a:ea typeface="华文楷体" panose="02010600040101010101" pitchFamily="2" charset="-122"/>
              </a:rPr>
              <a:t>自己</a:t>
            </a:r>
            <a:r>
              <a:rPr lang="zh-CN" altLang="en-US" b="1" dirty="0">
                <a:solidFill>
                  <a:srgbClr val="002060"/>
                </a:solidFill>
                <a:latin typeface="华文楷体" panose="02010600040101010101" pitchFamily="2" charset="-122"/>
                <a:ea typeface="华文楷体" panose="02010600040101010101" pitchFamily="2" charset="-122"/>
              </a:rPr>
              <a:t>”与“</a:t>
            </a:r>
            <a:r>
              <a:rPr lang="zh-CN" altLang="en-US" b="1" dirty="0">
                <a:solidFill>
                  <a:srgbClr val="FF0000"/>
                </a:solidFill>
                <a:latin typeface="华文楷体" panose="02010600040101010101" pitchFamily="2" charset="-122"/>
                <a:ea typeface="华文楷体" panose="02010600040101010101" pitchFamily="2" charset="-122"/>
              </a:rPr>
              <a:t>别人</a:t>
            </a:r>
            <a:r>
              <a:rPr lang="zh-CN" altLang="en-US" b="1" dirty="0">
                <a:solidFill>
                  <a:srgbClr val="002060"/>
                </a:solidFill>
                <a:latin typeface="华文楷体" panose="02010600040101010101" pitchFamily="2" charset="-122"/>
                <a:ea typeface="华文楷体" panose="02010600040101010101" pitchFamily="2" charset="-122"/>
              </a:rPr>
              <a:t>”相比较来判断自己所获报酬的公平性</a:t>
            </a:r>
            <a:endParaRPr lang="zh-CN" altLang="en-US" b="1" dirty="0">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纵向比较：自己目前与过去的比较</a:t>
            </a:r>
            <a:endParaRPr lang="zh-CN" altLang="en-US" b="1" dirty="0">
              <a:solidFill>
                <a:srgbClr val="002060"/>
              </a:solidFill>
              <a:latin typeface="华文楷体" panose="02010600040101010101" pitchFamily="2" charset="-122"/>
              <a:ea typeface="华文楷体" panose="02010600040101010101" pitchFamily="2" charset="-122"/>
            </a:endParaRPr>
          </a:p>
        </p:txBody>
      </p:sp>
      <p:sp>
        <p:nvSpPr>
          <p:cNvPr id="212999" name="内容占位符 2"/>
          <p:cNvSpPr txBox="1"/>
          <p:nvPr/>
        </p:nvSpPr>
        <p:spPr bwMode="auto">
          <a:xfrm>
            <a:off x="684213" y="620713"/>
            <a:ext cx="7643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ctr">
              <a:spcBef>
                <a:spcPct val="20000"/>
              </a:spcBef>
            </a:pPr>
            <a:r>
              <a:rPr lang="zh-CN" altLang="en-US" sz="3600" b="1">
                <a:solidFill>
                  <a:srgbClr val="0070C0"/>
                </a:solidFill>
                <a:latin typeface="黑体" panose="02010609060101010101" pitchFamily="49" charset="-122"/>
                <a:ea typeface="黑体" panose="02010609060101010101" pitchFamily="49" charset="-122"/>
              </a:rPr>
              <a:t>公平理论</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2" name="内容占位符 2"/>
          <p:cNvSpPr>
            <a:spLocks noGrp="1"/>
          </p:cNvSpPr>
          <p:nvPr>
            <p:ph sz="quarter" idx="4294967295"/>
          </p:nvPr>
        </p:nvSpPr>
        <p:spPr>
          <a:xfrm>
            <a:off x="957263" y="1309688"/>
            <a:ext cx="7215187" cy="714375"/>
          </a:xfrm>
        </p:spPr>
        <p:txBody>
          <a:bodyPr/>
          <a:lstStyle/>
          <a:p>
            <a:pPr>
              <a:buFont typeface="Wingdings" panose="05000000000000000000" pitchFamily="2" charset="2"/>
              <a:buNone/>
            </a:pPr>
            <a:r>
              <a:rPr lang="en-US" altLang="zh-CN" sz="2800" b="1">
                <a:solidFill>
                  <a:srgbClr val="FF0000"/>
                </a:solidFill>
              </a:rPr>
              <a:t>1</a:t>
            </a:r>
            <a:r>
              <a:rPr lang="zh-CN" altLang="en-US" sz="2800" b="1">
                <a:solidFill>
                  <a:srgbClr val="FF0000"/>
                </a:solidFill>
              </a:rPr>
              <a:t>、横向比较</a:t>
            </a:r>
            <a:endParaRPr lang="zh-CN" altLang="en-US" sz="2800" b="1">
              <a:solidFill>
                <a:srgbClr val="FF0000"/>
              </a:solidFill>
            </a:endParaRPr>
          </a:p>
        </p:txBody>
      </p:sp>
      <p:grpSp>
        <p:nvGrpSpPr>
          <p:cNvPr id="2" name="组合 18"/>
          <p:cNvGrpSpPr/>
          <p:nvPr/>
        </p:nvGrpSpPr>
        <p:grpSpPr bwMode="auto">
          <a:xfrm>
            <a:off x="3340100" y="2024063"/>
            <a:ext cx="4618038" cy="1743075"/>
            <a:chOff x="4097653" y="1643050"/>
            <a:chExt cx="4617751" cy="1742938"/>
          </a:xfrm>
        </p:grpSpPr>
        <p:grpSp>
          <p:nvGrpSpPr>
            <p:cNvPr id="214025" name="组合 15"/>
            <p:cNvGrpSpPr/>
            <p:nvPr/>
          </p:nvGrpSpPr>
          <p:grpSpPr bwMode="auto">
            <a:xfrm>
              <a:off x="4571982" y="1643050"/>
              <a:ext cx="4143422" cy="1742938"/>
              <a:chOff x="5286380" y="1916660"/>
              <a:chExt cx="3714776" cy="1742021"/>
            </a:xfrm>
          </p:grpSpPr>
          <p:sp>
            <p:nvSpPr>
              <p:cNvPr id="214026" name="TextBox 9"/>
              <p:cNvSpPr txBox="1">
                <a:spLocks noChangeArrowheads="1"/>
              </p:cNvSpPr>
              <p:nvPr/>
            </p:nvSpPr>
            <p:spPr bwMode="auto">
              <a:xfrm>
                <a:off x="5286380" y="3201757"/>
                <a:ext cx="3714776" cy="45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70C0"/>
                    </a:solidFill>
                    <a:latin typeface="Calibri" panose="020F0502020204030204" charset="0"/>
                  </a:rPr>
                  <a:t>&gt; </a:t>
                </a:r>
                <a:r>
                  <a:rPr lang="zh-CN" altLang="en-US" sz="2400" b="1">
                    <a:solidFill>
                      <a:srgbClr val="0070C0"/>
                    </a:solidFill>
                    <a:latin typeface="Calibri" panose="020F0502020204030204" charset="0"/>
                  </a:rPr>
                  <a:t>感到对自己有利的不公平</a:t>
                </a:r>
                <a:endParaRPr lang="zh-CN" altLang="en-US" sz="2400" b="1">
                  <a:solidFill>
                    <a:srgbClr val="0070C0"/>
                  </a:solidFill>
                  <a:latin typeface="Calibri" panose="020F0502020204030204" charset="0"/>
                </a:endParaRPr>
              </a:p>
            </p:txBody>
          </p:sp>
          <p:sp>
            <p:nvSpPr>
              <p:cNvPr id="214027" name="TextBox 11"/>
              <p:cNvSpPr txBox="1">
                <a:spLocks noChangeArrowheads="1"/>
              </p:cNvSpPr>
              <p:nvPr/>
            </p:nvSpPr>
            <p:spPr bwMode="auto">
              <a:xfrm>
                <a:off x="5286380" y="2559209"/>
                <a:ext cx="3643612" cy="45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70C0"/>
                    </a:solidFill>
                    <a:latin typeface="Calibri" panose="020F0502020204030204" charset="0"/>
                  </a:rPr>
                  <a:t>&lt; </a:t>
                </a:r>
                <a:r>
                  <a:rPr lang="zh-CN" altLang="en-US" sz="2400" b="1">
                    <a:solidFill>
                      <a:srgbClr val="0070C0"/>
                    </a:solidFill>
                    <a:latin typeface="Calibri" panose="020F0502020204030204" charset="0"/>
                  </a:rPr>
                  <a:t>感到对自己不利的不公平</a:t>
                </a:r>
                <a:endParaRPr lang="zh-CN" altLang="en-US" sz="2400" b="1">
                  <a:solidFill>
                    <a:srgbClr val="0070C0"/>
                  </a:solidFill>
                  <a:latin typeface="Calibri" panose="020F0502020204030204" charset="0"/>
                </a:endParaRPr>
              </a:p>
            </p:txBody>
          </p:sp>
          <p:sp>
            <p:nvSpPr>
              <p:cNvPr id="214028" name="TextBox 14"/>
              <p:cNvSpPr txBox="1">
                <a:spLocks noChangeArrowheads="1"/>
              </p:cNvSpPr>
              <p:nvPr/>
            </p:nvSpPr>
            <p:spPr bwMode="auto">
              <a:xfrm>
                <a:off x="5286380" y="1916660"/>
                <a:ext cx="2929122" cy="45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70C0"/>
                    </a:solidFill>
                    <a:latin typeface="Calibri" panose="020F0502020204030204" charset="0"/>
                  </a:rPr>
                  <a:t>＝感到受到公平待遇</a:t>
                </a:r>
                <a:endParaRPr lang="zh-CN" altLang="en-US" sz="2400" b="1">
                  <a:solidFill>
                    <a:srgbClr val="0070C0"/>
                  </a:solidFill>
                  <a:latin typeface="Calibri" panose="020F0502020204030204" charset="0"/>
                </a:endParaRPr>
              </a:p>
            </p:txBody>
          </p:sp>
        </p:grpSp>
        <p:sp>
          <p:nvSpPr>
            <p:cNvPr id="16" name="左大括号 15"/>
            <p:cNvSpPr/>
            <p:nvPr/>
          </p:nvSpPr>
          <p:spPr>
            <a:xfrm>
              <a:off x="4097653" y="1714481"/>
              <a:ext cx="331767" cy="1571501"/>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5" name="组合 19"/>
          <p:cNvGrpSpPr/>
          <p:nvPr/>
        </p:nvGrpSpPr>
        <p:grpSpPr bwMode="auto">
          <a:xfrm>
            <a:off x="1028700" y="2238375"/>
            <a:ext cx="2168525" cy="1169988"/>
            <a:chOff x="1785918" y="1857364"/>
            <a:chExt cx="2168544" cy="1169654"/>
          </a:xfrm>
        </p:grpSpPr>
        <mc:AlternateContent xmlns:mc="http://schemas.openxmlformats.org/markup-compatibility/2006">
          <mc:Choice xmlns:a14="http://schemas.microsoft.com/office/drawing/2010/main" Requires="a14">
            <p:sp>
              <p:nvSpPr>
                <p:cNvPr id="214031" name="Object 2"/>
                <p:cNvSpPr txBox="1"/>
                <p:nvPr/>
              </p:nvSpPr>
              <p:spPr bwMode="auto">
                <a:xfrm>
                  <a:off x="1785918" y="1857364"/>
                  <a:ext cx="2168544" cy="1169654"/>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f>
                          <m:fPr>
                            <m:ctrlPr>
                              <a:rPr lang="zh-CN" altLang="en-US" sz="3600" i="1">
                                <a:solidFill>
                                  <a:srgbClr val="000000"/>
                                </a:solidFill>
                                <a:latin typeface="Cambria Math" panose="02040503050406030204" pitchFamily="18" charset="0"/>
                              </a:rPr>
                            </m:ctrlPr>
                          </m:fPr>
                          <m:num>
                            <m:r>
                              <a:rPr lang="en-US" altLang="zh-CN" sz="3600" i="1">
                                <a:solidFill>
                                  <a:srgbClr val="000000"/>
                                </a:solidFill>
                                <a:latin typeface="Cambria Math" panose="02040503050406030204" pitchFamily="18" charset="0"/>
                              </a:rPr>
                              <m:t>𝑂𝑃</m:t>
                            </m:r>
                          </m:num>
                          <m:den>
                            <m:r>
                              <a:rPr lang="en-US" altLang="zh-CN" sz="3600" i="1">
                                <a:solidFill>
                                  <a:srgbClr val="000000"/>
                                </a:solidFill>
                                <a:latin typeface="Cambria Math" panose="02040503050406030204" pitchFamily="18" charset="0"/>
                              </a:rPr>
                              <m:t>𝐼𝑃</m:t>
                            </m:r>
                          </m:den>
                        </m:f>
                        <m:r>
                          <a:rPr lang="zh-CN" altLang="en-US" sz="3600" i="1">
                            <a:solidFill>
                              <a:srgbClr val="000000"/>
                            </a:solidFill>
                            <a:latin typeface="Cambria Math" panose="02040503050406030204" pitchFamily="18" charset="0"/>
                          </a:rPr>
                          <m:t>=</m:t>
                        </m:r>
                        <m:f>
                          <m:fPr>
                            <m:ctrlPr>
                              <a:rPr lang="zh-CN" altLang="en-US" sz="3600" i="1">
                                <a:solidFill>
                                  <a:srgbClr val="000000"/>
                                </a:solidFill>
                                <a:latin typeface="Cambria Math" panose="02040503050406030204" pitchFamily="18" charset="0"/>
                              </a:rPr>
                            </m:ctrlPr>
                          </m:fPr>
                          <m:num>
                            <m:r>
                              <a:rPr lang="en-US" altLang="zh-CN" sz="3600" i="1">
                                <a:solidFill>
                                  <a:srgbClr val="000000"/>
                                </a:solidFill>
                                <a:latin typeface="Cambria Math" panose="02040503050406030204" pitchFamily="18" charset="0"/>
                              </a:rPr>
                              <m:t>𝑂𝐶</m:t>
                            </m:r>
                          </m:num>
                          <m:den>
                            <m:r>
                              <a:rPr lang="en-US" altLang="zh-CN" sz="3600" i="1">
                                <a:solidFill>
                                  <a:srgbClr val="000000"/>
                                </a:solidFill>
                                <a:latin typeface="Cambria Math" panose="02040503050406030204" pitchFamily="18" charset="0"/>
                              </a:rPr>
                              <m:t>𝐼𝐶</m:t>
                            </m:r>
                          </m:den>
                        </m:f>
                      </m:oMath>
                    </m:oMathPara>
                  </a14:m>
                  <a:endParaRPr lang="zh-CN" altLang="en-US" sz="3600" i="1" dirty="0"/>
                </a:p>
              </p:txBody>
            </p:sp>
          </mc:Choice>
          <mc:Fallback>
            <p:sp>
              <p:nvSpPr>
                <p:cNvPr id="214031" name="Object 2"/>
                <p:cNvSpPr txBox="1">
                  <a:spLocks noRot="1" noChangeAspect="1" noMove="1" noResize="1" noEditPoints="1" noAdjustHandles="1" noChangeArrowheads="1" noChangeShapeType="1" noTextEdit="1"/>
                </p:cNvSpPr>
                <p:nvPr/>
              </p:nvSpPr>
              <p:spPr bwMode="auto">
                <a:xfrm>
                  <a:off x="1785918" y="1857364"/>
                  <a:ext cx="2168544" cy="1169654"/>
                </a:xfrm>
                <a:prstGeom prst="rect">
                  <a:avLst/>
                </a:prstGeom>
                <a:blipFill rotWithShape="1">
                  <a:blip r:embed="rId1"/>
                </a:blipFill>
              </p:spPr>
              <p:txBody>
                <a:bodyPr/>
                <a:lstStyle/>
                <a:p>
                  <a:r>
                    <a:rPr lang="zh-CN" altLang="en-US">
                      <a:noFill/>
                    </a:rPr>
                    <a:t> </a:t>
                  </a:r>
                </a:p>
              </p:txBody>
            </p:sp>
          </mc:Fallback>
        </mc:AlternateContent>
        <p:sp>
          <p:nvSpPr>
            <p:cNvPr id="214032" name="TextBox 16"/>
            <p:cNvSpPr txBox="1">
              <a:spLocks noChangeArrowheads="1"/>
            </p:cNvSpPr>
            <p:nvPr/>
          </p:nvSpPr>
          <p:spPr bwMode="auto">
            <a:xfrm>
              <a:off x="2520912" y="1967837"/>
              <a:ext cx="428628" cy="58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latin typeface="Calibri" panose="020F0502020204030204" charset="0"/>
                </a:rPr>
                <a:t>？</a:t>
              </a:r>
              <a:endParaRPr lang="zh-CN" altLang="en-US" sz="3200" dirty="0">
                <a:latin typeface="Calibri" panose="020F0502020204030204" charset="0"/>
              </a:endParaRPr>
            </a:p>
          </p:txBody>
        </p:sp>
      </p:grpSp>
      <p:sp>
        <p:nvSpPr>
          <p:cNvPr id="18" name="内容占位符 13"/>
          <p:cNvSpPr txBox="1"/>
          <p:nvPr/>
        </p:nvSpPr>
        <p:spPr>
          <a:xfrm>
            <a:off x="1314450" y="4024313"/>
            <a:ext cx="6643688" cy="1997075"/>
          </a:xfrm>
          <a:prstGeom prst="rect">
            <a:avLst/>
          </a:prstGeom>
        </p:spPr>
        <p:txBody>
          <a:bodyP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en-US" altLang="zh-CN" sz="2800" b="1" i="1" dirty="0">
                <a:solidFill>
                  <a:srgbClr val="002060"/>
                </a:solidFill>
                <a:latin typeface="华文楷体" panose="02010600040101010101" pitchFamily="2" charset="-122"/>
                <a:ea typeface="华文楷体" panose="02010600040101010101" pitchFamily="2" charset="-122"/>
              </a:rPr>
              <a:t>OP</a:t>
            </a:r>
            <a:r>
              <a:rPr lang="zh-CN" altLang="en-US" sz="2800" b="1" dirty="0">
                <a:solidFill>
                  <a:srgbClr val="002060"/>
                </a:solidFill>
                <a:latin typeface="华文楷体" panose="02010600040101010101" pitchFamily="2" charset="-122"/>
                <a:ea typeface="华文楷体" panose="02010600040101010101" pitchFamily="2" charset="-122"/>
              </a:rPr>
              <a:t>：自己对所获报酬的感觉；</a:t>
            </a:r>
            <a:endParaRPr lang="en-US" altLang="zh-CN" sz="2800" b="1" dirty="0">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800" b="1" i="1" dirty="0">
                <a:solidFill>
                  <a:srgbClr val="002060"/>
                </a:solidFill>
                <a:latin typeface="华文楷体" panose="02010600040101010101" pitchFamily="2" charset="-122"/>
                <a:ea typeface="华文楷体" panose="02010600040101010101" pitchFamily="2" charset="-122"/>
              </a:rPr>
              <a:t>OC</a:t>
            </a:r>
            <a:r>
              <a:rPr lang="zh-CN" altLang="en-US" sz="2800" b="1" dirty="0">
                <a:solidFill>
                  <a:srgbClr val="002060"/>
                </a:solidFill>
                <a:latin typeface="华文楷体" panose="02010600040101010101" pitchFamily="2" charset="-122"/>
                <a:ea typeface="华文楷体" panose="02010600040101010101" pitchFamily="2" charset="-122"/>
              </a:rPr>
              <a:t>：自己对他人所获报酬的感觉</a:t>
            </a:r>
            <a:endParaRPr lang="zh-CN" altLang="en-US" sz="2800" b="1" dirty="0">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800" b="1" i="1" dirty="0">
                <a:solidFill>
                  <a:srgbClr val="002060"/>
                </a:solidFill>
                <a:latin typeface="华文楷体" panose="02010600040101010101" pitchFamily="2" charset="-122"/>
                <a:ea typeface="华文楷体" panose="02010600040101010101" pitchFamily="2" charset="-122"/>
              </a:rPr>
              <a:t> IP</a:t>
            </a:r>
            <a:r>
              <a:rPr lang="zh-CN" altLang="en-US" sz="2800" b="1" dirty="0">
                <a:solidFill>
                  <a:srgbClr val="002060"/>
                </a:solidFill>
                <a:latin typeface="华文楷体" panose="02010600040101010101" pitchFamily="2" charset="-122"/>
                <a:ea typeface="华文楷体" panose="02010600040101010101" pitchFamily="2" charset="-122"/>
              </a:rPr>
              <a:t>：自己对付出的感觉　</a:t>
            </a:r>
            <a:endParaRPr lang="zh-CN" altLang="en-US" sz="2800" b="1" dirty="0">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800" b="1" dirty="0">
                <a:solidFill>
                  <a:srgbClr val="002060"/>
                </a:solidFill>
                <a:latin typeface="华文楷体" panose="02010600040101010101" pitchFamily="2" charset="-122"/>
                <a:ea typeface="华文楷体" panose="02010600040101010101" pitchFamily="2" charset="-122"/>
              </a:rPr>
              <a:t> </a:t>
            </a:r>
            <a:r>
              <a:rPr lang="en-US" altLang="zh-CN" sz="2800" b="1" i="1" dirty="0">
                <a:solidFill>
                  <a:srgbClr val="002060"/>
                </a:solidFill>
                <a:latin typeface="华文楷体" panose="02010600040101010101" pitchFamily="2" charset="-122"/>
                <a:ea typeface="华文楷体" panose="02010600040101010101" pitchFamily="2" charset="-122"/>
              </a:rPr>
              <a:t>IC</a:t>
            </a:r>
            <a:r>
              <a:rPr lang="zh-CN" altLang="en-US" sz="2800" b="1" dirty="0">
                <a:solidFill>
                  <a:srgbClr val="002060"/>
                </a:solidFill>
                <a:latin typeface="华文楷体" panose="02010600040101010101" pitchFamily="2" charset="-122"/>
                <a:ea typeface="华文楷体" panose="02010600040101010101" pitchFamily="2" charset="-122"/>
              </a:rPr>
              <a:t>：自己对他人的付出的感觉</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内容占位符 2"/>
          <p:cNvSpPr>
            <a:spLocks noGrp="1"/>
          </p:cNvSpPr>
          <p:nvPr>
            <p:ph sz="quarter" idx="4294967295"/>
          </p:nvPr>
        </p:nvSpPr>
        <p:spPr>
          <a:xfrm>
            <a:off x="958850" y="1238250"/>
            <a:ext cx="7215188" cy="714375"/>
          </a:xfrm>
        </p:spPr>
        <p:txBody>
          <a:bodyPr/>
          <a:lstStyle/>
          <a:p>
            <a:pPr>
              <a:buFont typeface="Wingdings" panose="05000000000000000000" pitchFamily="2" charset="2"/>
              <a:buNone/>
            </a:pPr>
            <a:r>
              <a:rPr lang="en-US" altLang="zh-CN" sz="2800" b="1">
                <a:solidFill>
                  <a:srgbClr val="FF0000"/>
                </a:solidFill>
              </a:rPr>
              <a:t>2</a:t>
            </a:r>
            <a:r>
              <a:rPr lang="zh-CN" altLang="en-US" sz="2800" b="1">
                <a:solidFill>
                  <a:srgbClr val="FF0000"/>
                </a:solidFill>
              </a:rPr>
              <a:t>、纵向比较</a:t>
            </a:r>
            <a:endParaRPr lang="zh-CN" altLang="en-US" sz="2800" b="1">
              <a:solidFill>
                <a:srgbClr val="FF0000"/>
              </a:solidFill>
            </a:endParaRPr>
          </a:p>
        </p:txBody>
      </p:sp>
      <p:grpSp>
        <p:nvGrpSpPr>
          <p:cNvPr id="2" name="组合 20"/>
          <p:cNvGrpSpPr/>
          <p:nvPr/>
        </p:nvGrpSpPr>
        <p:grpSpPr bwMode="auto">
          <a:xfrm>
            <a:off x="3341688" y="1952625"/>
            <a:ext cx="5046662" cy="1804988"/>
            <a:chOff x="4097653" y="1643050"/>
            <a:chExt cx="5046347" cy="1805018"/>
          </a:xfrm>
        </p:grpSpPr>
        <p:grpSp>
          <p:nvGrpSpPr>
            <p:cNvPr id="215049" name="组合 15"/>
            <p:cNvGrpSpPr/>
            <p:nvPr/>
          </p:nvGrpSpPr>
          <p:grpSpPr bwMode="auto">
            <a:xfrm>
              <a:off x="4571982" y="1643050"/>
              <a:ext cx="4572018" cy="1805018"/>
              <a:chOff x="5286380" y="1916660"/>
              <a:chExt cx="3714776" cy="1804069"/>
            </a:xfrm>
          </p:grpSpPr>
          <p:sp>
            <p:nvSpPr>
              <p:cNvPr id="215050" name="TextBox 9"/>
              <p:cNvSpPr txBox="1">
                <a:spLocks noChangeArrowheads="1"/>
              </p:cNvSpPr>
              <p:nvPr/>
            </p:nvSpPr>
            <p:spPr bwMode="auto">
              <a:xfrm>
                <a:off x="5286380" y="3201881"/>
                <a:ext cx="3714776" cy="51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70C0"/>
                    </a:solidFill>
                    <a:latin typeface="Calibri" panose="020F0502020204030204" charset="0"/>
                  </a:rPr>
                  <a:t>&lt; </a:t>
                </a:r>
                <a:r>
                  <a:rPr lang="zh-CN" altLang="en-US" sz="2800" b="1">
                    <a:solidFill>
                      <a:srgbClr val="0070C0"/>
                    </a:solidFill>
                    <a:latin typeface="Calibri" panose="020F0502020204030204" charset="0"/>
                  </a:rPr>
                  <a:t>觉得很不公平</a:t>
                </a:r>
                <a:endParaRPr lang="zh-CN" altLang="en-US" sz="2800" b="1">
                  <a:solidFill>
                    <a:srgbClr val="0070C0"/>
                  </a:solidFill>
                  <a:latin typeface="Calibri" panose="020F0502020204030204" charset="0"/>
                </a:endParaRPr>
              </a:p>
            </p:txBody>
          </p:sp>
          <p:sp>
            <p:nvSpPr>
              <p:cNvPr id="215051" name="TextBox 11"/>
              <p:cNvSpPr txBox="1">
                <a:spLocks noChangeArrowheads="1"/>
              </p:cNvSpPr>
              <p:nvPr/>
            </p:nvSpPr>
            <p:spPr bwMode="auto">
              <a:xfrm>
                <a:off x="5286380" y="2559270"/>
                <a:ext cx="3643834" cy="5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70C0"/>
                    </a:solidFill>
                    <a:latin typeface="Calibri" panose="020F0502020204030204" charset="0"/>
                  </a:rPr>
                  <a:t>&gt; </a:t>
                </a:r>
                <a:r>
                  <a:rPr lang="zh-CN" altLang="en-US" sz="2800" b="1">
                    <a:solidFill>
                      <a:srgbClr val="0070C0"/>
                    </a:solidFill>
                    <a:latin typeface="Calibri" panose="020F0502020204030204" charset="0"/>
                  </a:rPr>
                  <a:t>一般不会觉得报酬过高</a:t>
                </a:r>
                <a:endParaRPr lang="zh-CN" altLang="en-US" sz="2800" b="1">
                  <a:solidFill>
                    <a:srgbClr val="0070C0"/>
                  </a:solidFill>
                  <a:latin typeface="Calibri" panose="020F0502020204030204" charset="0"/>
                </a:endParaRPr>
              </a:p>
            </p:txBody>
          </p:sp>
          <p:sp>
            <p:nvSpPr>
              <p:cNvPr id="215052" name="TextBox 14"/>
              <p:cNvSpPr txBox="1">
                <a:spLocks noChangeArrowheads="1"/>
              </p:cNvSpPr>
              <p:nvPr/>
            </p:nvSpPr>
            <p:spPr bwMode="auto">
              <a:xfrm>
                <a:off x="5286380" y="1916660"/>
                <a:ext cx="3394893" cy="51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70C0"/>
                    </a:solidFill>
                    <a:latin typeface="Calibri" panose="020F0502020204030204" charset="0"/>
                  </a:rPr>
                  <a:t>＝感到激励措施基本公平</a:t>
                </a:r>
                <a:endParaRPr lang="zh-CN" altLang="en-US" sz="2800" b="1">
                  <a:solidFill>
                    <a:srgbClr val="0070C0"/>
                  </a:solidFill>
                  <a:latin typeface="Calibri" panose="020F0502020204030204" charset="0"/>
                </a:endParaRPr>
              </a:p>
            </p:txBody>
          </p:sp>
        </p:grpSp>
        <p:sp>
          <p:nvSpPr>
            <p:cNvPr id="16" name="左大括号 15"/>
            <p:cNvSpPr/>
            <p:nvPr/>
          </p:nvSpPr>
          <p:spPr>
            <a:xfrm>
              <a:off x="4097653" y="1714489"/>
              <a:ext cx="331766" cy="1571651"/>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5" name="组合 18"/>
          <p:cNvGrpSpPr/>
          <p:nvPr/>
        </p:nvGrpSpPr>
        <p:grpSpPr bwMode="auto">
          <a:xfrm>
            <a:off x="865188" y="2166938"/>
            <a:ext cx="2498725" cy="1169987"/>
            <a:chOff x="1620838" y="1857375"/>
            <a:chExt cx="2498725" cy="1169988"/>
          </a:xfrm>
        </p:grpSpPr>
        <mc:AlternateContent xmlns:mc="http://schemas.openxmlformats.org/markup-compatibility/2006">
          <mc:Choice xmlns:a14="http://schemas.microsoft.com/office/drawing/2010/main" Requires="a14">
            <p:sp>
              <p:nvSpPr>
                <p:cNvPr id="215055" name="Object 2"/>
                <p:cNvSpPr txBox="1"/>
                <p:nvPr/>
              </p:nvSpPr>
              <p:spPr bwMode="auto">
                <a:xfrm>
                  <a:off x="1620838" y="1857375"/>
                  <a:ext cx="2498725" cy="1169988"/>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f>
                          <m:fPr>
                            <m:ctrlPr>
                              <a:rPr lang="zh-CN" altLang="en-US" sz="3600" i="1">
                                <a:solidFill>
                                  <a:srgbClr val="000000"/>
                                </a:solidFill>
                                <a:latin typeface="Cambria Math" panose="02040503050406030204" pitchFamily="18" charset="0"/>
                              </a:rPr>
                            </m:ctrlPr>
                          </m:fPr>
                          <m:num>
                            <m:r>
                              <a:rPr lang="en-US" altLang="zh-CN" sz="3600" b="0" i="1">
                                <a:solidFill>
                                  <a:srgbClr val="000000"/>
                                </a:solidFill>
                                <a:latin typeface="Cambria Math" panose="02040503050406030204" pitchFamily="18" charset="0"/>
                              </a:rPr>
                              <m:t>𝑂𝑃</m:t>
                            </m:r>
                          </m:num>
                          <m:den>
                            <m:r>
                              <a:rPr lang="en-US" altLang="zh-CN" sz="3600" b="0" i="1">
                                <a:solidFill>
                                  <a:srgbClr val="000000"/>
                                </a:solidFill>
                                <a:latin typeface="Cambria Math" panose="02040503050406030204" pitchFamily="18" charset="0"/>
                              </a:rPr>
                              <m:t>𝐼𝑃</m:t>
                            </m:r>
                          </m:den>
                        </m:f>
                        <m:r>
                          <a:rPr lang="zh-CN" altLang="en-US" sz="3600" b="0" i="1">
                            <a:solidFill>
                              <a:srgbClr val="000000"/>
                            </a:solidFill>
                            <a:latin typeface="Cambria Math" panose="02040503050406030204" pitchFamily="18" charset="0"/>
                          </a:rPr>
                          <m:t>=</m:t>
                        </m:r>
                        <m:f>
                          <m:fPr>
                            <m:ctrlPr>
                              <a:rPr lang="zh-CN" altLang="en-US" sz="3600" i="1">
                                <a:solidFill>
                                  <a:srgbClr val="000000"/>
                                </a:solidFill>
                                <a:latin typeface="Cambria Math" panose="02040503050406030204" pitchFamily="18" charset="0"/>
                              </a:rPr>
                            </m:ctrlPr>
                          </m:fPr>
                          <m:num>
                            <m:r>
                              <a:rPr lang="en-US" altLang="zh-CN" sz="3600" b="0" i="1">
                                <a:solidFill>
                                  <a:srgbClr val="000000"/>
                                </a:solidFill>
                                <a:latin typeface="Cambria Math" panose="02040503050406030204" pitchFamily="18" charset="0"/>
                              </a:rPr>
                              <m:t>𝑂𝐻</m:t>
                            </m:r>
                          </m:num>
                          <m:den>
                            <m:r>
                              <a:rPr lang="en-US" altLang="zh-CN" sz="3600" b="0" i="1">
                                <a:solidFill>
                                  <a:srgbClr val="000000"/>
                                </a:solidFill>
                                <a:latin typeface="Cambria Math" panose="02040503050406030204" pitchFamily="18" charset="0"/>
                              </a:rPr>
                              <m:t>𝐼𝐻</m:t>
                            </m:r>
                          </m:den>
                        </m:f>
                      </m:oMath>
                    </m:oMathPara>
                  </a14:m>
                  <a:endParaRPr lang="zh-CN" altLang="en-US" sz="3600" i="1" dirty="0"/>
                </a:p>
              </p:txBody>
            </p:sp>
          </mc:Choice>
          <mc:Fallback>
            <p:sp>
              <p:nvSpPr>
                <p:cNvPr id="215055" name="Object 2"/>
                <p:cNvSpPr txBox="1">
                  <a:spLocks noRot="1" noChangeAspect="1" noMove="1" noResize="1" noEditPoints="1" noAdjustHandles="1" noChangeArrowheads="1" noChangeShapeType="1" noTextEdit="1"/>
                </p:cNvSpPr>
                <p:nvPr/>
              </p:nvSpPr>
              <p:spPr bwMode="auto">
                <a:xfrm>
                  <a:off x="1620838" y="1857375"/>
                  <a:ext cx="2498725" cy="1169988"/>
                </a:xfrm>
                <a:prstGeom prst="rect">
                  <a:avLst/>
                </a:prstGeom>
                <a:blipFill rotWithShape="1">
                  <a:blip r:embed="rId1"/>
                </a:blipFill>
              </p:spPr>
              <p:txBody>
                <a:bodyPr/>
                <a:lstStyle/>
                <a:p>
                  <a:r>
                    <a:rPr lang="zh-CN" altLang="en-US">
                      <a:noFill/>
                    </a:rPr>
                    <a:t> </a:t>
                  </a:r>
                </a:p>
              </p:txBody>
            </p:sp>
          </mc:Fallback>
        </mc:AlternateContent>
        <p:sp>
          <p:nvSpPr>
            <p:cNvPr id="215056" name="TextBox 16"/>
            <p:cNvSpPr txBox="1">
              <a:spLocks noChangeArrowheads="1"/>
            </p:cNvSpPr>
            <p:nvPr/>
          </p:nvSpPr>
          <p:spPr bwMode="auto">
            <a:xfrm>
              <a:off x="2375322" y="1969050"/>
              <a:ext cx="428625"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dirty="0">
                  <a:latin typeface="Calibri" panose="020F0502020204030204" charset="0"/>
                </a:rPr>
                <a:t>？</a:t>
              </a:r>
              <a:endParaRPr lang="zh-CN" altLang="en-US" sz="3600" dirty="0">
                <a:latin typeface="Calibri" panose="020F0502020204030204" charset="0"/>
              </a:endParaRPr>
            </a:p>
          </p:txBody>
        </p:sp>
      </p:grpSp>
      <p:sp>
        <p:nvSpPr>
          <p:cNvPr id="18" name="内容占位符 13"/>
          <p:cNvSpPr txBox="1"/>
          <p:nvPr/>
        </p:nvSpPr>
        <p:spPr>
          <a:xfrm>
            <a:off x="1316038" y="3952875"/>
            <a:ext cx="6643687" cy="2212975"/>
          </a:xfrm>
          <a:prstGeom prst="rect">
            <a:avLst/>
          </a:prstGeom>
        </p:spPr>
        <p:txBody>
          <a:bodyP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en-US" altLang="zh-CN" sz="2800" b="1" dirty="0">
                <a:solidFill>
                  <a:srgbClr val="002060"/>
                </a:solidFill>
                <a:latin typeface="华文楷体" panose="02010600040101010101" pitchFamily="2" charset="-122"/>
                <a:ea typeface="华文楷体" panose="02010600040101010101" pitchFamily="2" charset="-122"/>
              </a:rPr>
              <a:t> </a:t>
            </a:r>
            <a:r>
              <a:rPr lang="en-US" altLang="zh-CN" sz="2800" b="1" i="1" dirty="0">
                <a:solidFill>
                  <a:srgbClr val="002060"/>
                </a:solidFill>
                <a:latin typeface="华文楷体" panose="02010600040101010101" pitchFamily="2" charset="-122"/>
                <a:ea typeface="华文楷体" panose="02010600040101010101" pitchFamily="2" charset="-122"/>
              </a:rPr>
              <a:t>OP</a:t>
            </a:r>
            <a:r>
              <a:rPr lang="zh-CN" altLang="en-US" sz="2800" b="1" dirty="0">
                <a:solidFill>
                  <a:srgbClr val="002060"/>
                </a:solidFill>
                <a:latin typeface="华文楷体" panose="02010600040101010101" pitchFamily="2" charset="-122"/>
                <a:ea typeface="华文楷体" panose="02010600040101010101" pitchFamily="2" charset="-122"/>
              </a:rPr>
              <a:t>－自己目前所获报酬的感觉</a:t>
            </a:r>
            <a:endParaRPr lang="zh-CN" altLang="en-US" sz="2800" b="1" dirty="0">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1" dirty="0">
                <a:solidFill>
                  <a:srgbClr val="002060"/>
                </a:solidFill>
                <a:latin typeface="华文楷体" panose="02010600040101010101" pitchFamily="2" charset="-122"/>
                <a:ea typeface="华文楷体" panose="02010600040101010101" pitchFamily="2" charset="-122"/>
              </a:rPr>
              <a:t> </a:t>
            </a:r>
            <a:r>
              <a:rPr lang="en-US" altLang="zh-CN" sz="2800" b="1" i="1" dirty="0">
                <a:solidFill>
                  <a:srgbClr val="002060"/>
                </a:solidFill>
                <a:latin typeface="华文楷体" panose="02010600040101010101" pitchFamily="2" charset="-122"/>
                <a:ea typeface="华文楷体" panose="02010600040101010101" pitchFamily="2" charset="-122"/>
              </a:rPr>
              <a:t>OH</a:t>
            </a:r>
            <a:r>
              <a:rPr lang="zh-CN" altLang="en-US" sz="2800" b="1" dirty="0">
                <a:solidFill>
                  <a:srgbClr val="002060"/>
                </a:solidFill>
                <a:latin typeface="华文楷体" panose="02010600040101010101" pitchFamily="2" charset="-122"/>
                <a:ea typeface="华文楷体" panose="02010600040101010101" pitchFamily="2" charset="-122"/>
              </a:rPr>
              <a:t>－自己过去所获报酬的感觉</a:t>
            </a:r>
            <a:endParaRPr lang="zh-CN" altLang="en-US" sz="2800" b="1" dirty="0">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1" i="1" dirty="0">
                <a:solidFill>
                  <a:srgbClr val="002060"/>
                </a:solidFill>
                <a:latin typeface="华文楷体" panose="02010600040101010101" pitchFamily="2" charset="-122"/>
                <a:ea typeface="华文楷体" panose="02010600040101010101" pitchFamily="2" charset="-122"/>
              </a:rPr>
              <a:t>  </a:t>
            </a:r>
            <a:r>
              <a:rPr lang="en-US" altLang="zh-CN" sz="2800" b="1" i="1" dirty="0">
                <a:solidFill>
                  <a:srgbClr val="002060"/>
                </a:solidFill>
                <a:latin typeface="华文楷体" panose="02010600040101010101" pitchFamily="2" charset="-122"/>
                <a:ea typeface="华文楷体" panose="02010600040101010101" pitchFamily="2" charset="-122"/>
              </a:rPr>
              <a:t>IP</a:t>
            </a:r>
            <a:r>
              <a:rPr lang="zh-CN" altLang="en-US" sz="2800" b="1" dirty="0">
                <a:solidFill>
                  <a:srgbClr val="002060"/>
                </a:solidFill>
                <a:latin typeface="华文楷体" panose="02010600040101010101" pitchFamily="2" charset="-122"/>
                <a:ea typeface="华文楷体" panose="02010600040101010101" pitchFamily="2" charset="-122"/>
              </a:rPr>
              <a:t>－自己目前投入量的感觉</a:t>
            </a:r>
            <a:endParaRPr lang="zh-CN" altLang="en-US" sz="2800" b="1" dirty="0">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1" i="1" dirty="0">
                <a:solidFill>
                  <a:srgbClr val="002060"/>
                </a:solidFill>
                <a:latin typeface="华文楷体" panose="02010600040101010101" pitchFamily="2" charset="-122"/>
                <a:ea typeface="华文楷体" panose="02010600040101010101" pitchFamily="2" charset="-122"/>
              </a:rPr>
              <a:t>  </a:t>
            </a:r>
            <a:r>
              <a:rPr lang="en-US" altLang="zh-CN" sz="2800" b="1" i="1" dirty="0">
                <a:solidFill>
                  <a:srgbClr val="002060"/>
                </a:solidFill>
                <a:latin typeface="华文楷体" panose="02010600040101010101" pitchFamily="2" charset="-122"/>
                <a:ea typeface="华文楷体" panose="02010600040101010101" pitchFamily="2" charset="-122"/>
              </a:rPr>
              <a:t>IH</a:t>
            </a:r>
            <a:r>
              <a:rPr lang="zh-CN" altLang="en-US" sz="2800" b="1" dirty="0">
                <a:solidFill>
                  <a:srgbClr val="002060"/>
                </a:solidFill>
                <a:latin typeface="华文楷体" panose="02010600040101010101" pitchFamily="2" charset="-122"/>
                <a:ea typeface="华文楷体" panose="02010600040101010101" pitchFamily="2" charset="-122"/>
              </a:rPr>
              <a:t>－自己过去投入量的感觉</a:t>
            </a:r>
            <a:endParaRPr lang="zh-CN" altLang="en-US" sz="2800" b="1" dirty="0">
              <a:solidFill>
                <a:srgbClr val="002060"/>
              </a:solidFill>
              <a:latin typeface="华文楷体" panose="02010600040101010101" pitchFamily="2" charset="-122"/>
              <a:ea typeface="华文楷体" panose="02010600040101010101" pitchFamily="2" charset="-122"/>
            </a:endParaRPr>
          </a:p>
          <a:p>
            <a:pPr>
              <a:spcBef>
                <a:spcPct val="20000"/>
              </a:spcBef>
              <a:buFont typeface="Arial" panose="020B0604020202020204" pitchFamily="34" charset="0"/>
              <a:buBlip>
                <a:blip r:embed="rId2"/>
              </a:buBlip>
            </a:pPr>
            <a:endParaRPr lang="en-US" altLang="zh-CN" sz="2800" b="1" dirty="0">
              <a:latin typeface="华文楷体" panose="02010600040101010101" pitchFamily="2" charset="-122"/>
              <a:ea typeface="华文楷体" panose="0201060004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539915" y="1196475"/>
            <a:ext cx="8726640" cy="720081"/>
          </a:xfrm>
          <a:prstGeom prst="rect">
            <a:avLst/>
          </a:prstGeom>
        </p:spPr>
        <p:txBody>
          <a:bodyPr/>
          <a:lstStyle>
            <a:lvl1pPr marL="342900" indent="-342900" algn="l" rtl="0" fontAlgn="base">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p"/>
            </a:pPr>
            <a:r>
              <a:rPr lang="zh-CN" altLang="en-US" sz="2800" b="1" dirty="0">
                <a:solidFill>
                  <a:srgbClr val="0070C0"/>
                </a:solidFill>
              </a:rPr>
              <a:t>相对报酬比较的结果会使人们产生公平感或不公平感。</a:t>
            </a:r>
            <a:r>
              <a:rPr lang="zh-CN" altLang="en-US" sz="2800" b="1" dirty="0">
                <a:solidFill>
                  <a:srgbClr val="FF0000"/>
                </a:solidFill>
              </a:rPr>
              <a:t>不公平感会造成人们心理紧张和不平衡感</a:t>
            </a:r>
            <a:r>
              <a:rPr lang="zh-CN" altLang="en-US" sz="2800" b="1" dirty="0">
                <a:solidFill>
                  <a:srgbClr val="0070C0"/>
                </a:solidFill>
              </a:rPr>
              <a:t>。</a:t>
            </a:r>
            <a:endParaRPr lang="zh-CN" altLang="en-US" sz="2800" b="1" dirty="0">
              <a:solidFill>
                <a:srgbClr val="0070C0"/>
              </a:solidFill>
            </a:endParaRPr>
          </a:p>
          <a:p>
            <a:pPr marL="228600" indent="0" algn="ctr" fontAlgn="auto">
              <a:buFont typeface="Wingdings" panose="05000000000000000000" pitchFamily="2" charset="2"/>
              <a:buNone/>
              <a:extLst>
                <a:ext uri="{35155182-B16C-46BC-9424-99874614C6A1}">
                  <wpsdc:marlchars xmlns:wpsdc="http://www.wps.cn/officeDocument/2017/drawingmlCustomData" val="100" checksum="1487870873"/>
                </a:ext>
              </a:extLst>
            </a:pPr>
            <a:endParaRPr lang="zh-CN" sz="2800" b="1" dirty="0"/>
          </a:p>
          <a:p>
            <a:pPr marL="228600" indent="0" algn="ctr" fontAlgn="auto">
              <a:buFont typeface="Wingdings" panose="05000000000000000000" pitchFamily="2" charset="2"/>
              <a:buNone/>
              <a:extLst>
                <a:ext uri="{35155182-B16C-46BC-9424-99874614C6A1}">
                  <wpsdc:marlchars xmlns:wpsdc="http://www.wps.cn/officeDocument/2017/drawingmlCustomData" val="100" checksum="1487870873"/>
                </a:ext>
              </a:extLst>
            </a:pPr>
            <a:endParaRPr lang="zh-CN" sz="2800" b="1" dirty="0"/>
          </a:p>
        </p:txBody>
      </p:sp>
      <p:graphicFrame>
        <p:nvGraphicFramePr>
          <p:cNvPr id="3" name="表格 2"/>
          <p:cNvGraphicFramePr>
            <a:graphicFrameLocks noGrp="1"/>
          </p:cNvGraphicFramePr>
          <p:nvPr>
            <p:custDataLst>
              <p:tags r:id="rId1"/>
            </p:custDataLst>
          </p:nvPr>
        </p:nvGraphicFramePr>
        <p:xfrm>
          <a:off x="1214410" y="2132856"/>
          <a:ext cx="7646520" cy="4248473"/>
        </p:xfrm>
        <a:graphic>
          <a:graphicData uri="http://schemas.openxmlformats.org/drawingml/2006/table">
            <a:tbl>
              <a:tblPr firstRow="1" firstCol="1" bandRow="1">
                <a:tableStyleId>{21E4AEA4-8DFA-4A89-87EB-49C32662AFE0}</a:tableStyleId>
              </a:tblPr>
              <a:tblGrid>
                <a:gridCol w="1776722"/>
                <a:gridCol w="5869798"/>
              </a:tblGrid>
              <a:tr h="408042">
                <a:tc>
                  <a:txBody>
                    <a:bodyPr/>
                    <a:lstStyle/>
                    <a:p>
                      <a:pPr algn="ctr">
                        <a:lnSpc>
                          <a:spcPts val="2500"/>
                        </a:lnSpc>
                        <a:spcAft>
                          <a:spcPts val="0"/>
                        </a:spcAft>
                      </a:pPr>
                      <a:r>
                        <a:rPr lang="zh-CN" sz="1800" kern="100" dirty="0">
                          <a:effectLst/>
                          <a:latin typeface="微软雅黑" panose="020B0503020204020204" charset="-122"/>
                          <a:ea typeface="微软雅黑" panose="020B0503020204020204" charset="-122"/>
                          <a:cs typeface="宋体" panose="02010600030101010101" pitchFamily="2" charset="-122"/>
                        </a:rPr>
                        <a:t>情况</a:t>
                      </a:r>
                      <a:endParaRPr lang="zh-CN" sz="18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solidFill>
                      <a:srgbClr val="DE7337"/>
                    </a:solidFill>
                  </a:tcPr>
                </a:tc>
                <a:tc>
                  <a:txBody>
                    <a:bodyPr/>
                    <a:lstStyle/>
                    <a:p>
                      <a:pPr algn="ctr">
                        <a:lnSpc>
                          <a:spcPts val="2500"/>
                        </a:lnSpc>
                        <a:spcAft>
                          <a:spcPts val="0"/>
                        </a:spcAft>
                      </a:pPr>
                      <a:r>
                        <a:rPr lang="zh-CN" sz="1800" kern="100" dirty="0">
                          <a:effectLst/>
                          <a:latin typeface="微软雅黑" panose="020B0503020204020204" charset="-122"/>
                          <a:ea typeface="微软雅黑" panose="020B0503020204020204" charset="-122"/>
                          <a:cs typeface="宋体" panose="02010600030101010101" pitchFamily="2" charset="-122"/>
                        </a:rPr>
                        <a:t>行为</a:t>
                      </a:r>
                      <a:endParaRPr lang="zh-CN" sz="18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solidFill>
                      <a:srgbClr val="DE7337"/>
                    </a:solidFill>
                  </a:tcPr>
                </a:tc>
              </a:tr>
              <a:tr h="1757735">
                <a:tc>
                  <a:txBody>
                    <a:bodyPr/>
                    <a:lstStyle/>
                    <a:p>
                      <a:pPr algn="ctr">
                        <a:lnSpc>
                          <a:spcPts val="2500"/>
                        </a:lnSpc>
                        <a:spcAft>
                          <a:spcPts val="0"/>
                        </a:spcAft>
                      </a:pPr>
                      <a:r>
                        <a:rPr lang="zh-CN" sz="1800" kern="100" dirty="0">
                          <a:effectLst/>
                          <a:latin typeface="微软雅黑" panose="020B0503020204020204" charset="-122"/>
                          <a:ea typeface="微软雅黑" panose="020B0503020204020204" charset="-122"/>
                          <a:cs typeface="宋体" panose="02010600030101010101" pitchFamily="2" charset="-122"/>
                        </a:rPr>
                        <a:t>OP/IP&lt;OC/IC</a:t>
                      </a:r>
                      <a:endParaRPr lang="zh-CN" sz="18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solidFill>
                      <a:srgbClr val="DE7337"/>
                    </a:solidFill>
                  </a:tcPr>
                </a:tc>
                <a:tc>
                  <a:txBody>
                    <a:bodyPr/>
                    <a:lstStyle/>
                    <a:p>
                      <a:pPr algn="l">
                        <a:lnSpc>
                          <a:spcPts val="2500"/>
                        </a:lnSpc>
                        <a:spcAft>
                          <a:spcPts val="0"/>
                        </a:spcAft>
                      </a:pPr>
                      <a:r>
                        <a:rPr lang="zh-CN" sz="1800" kern="100" dirty="0">
                          <a:effectLst/>
                          <a:latin typeface="微软雅黑" panose="020B0503020204020204" charset="-122"/>
                          <a:ea typeface="微软雅黑" panose="020B0503020204020204" charset="-122"/>
                          <a:cs typeface="宋体" panose="02010600030101010101" pitchFamily="2" charset="-122"/>
                        </a:rPr>
                        <a:t>通过减少投入或设法增加报酬来改变自己的相对报酬；</a:t>
                      </a:r>
                      <a:r>
                        <a:rPr lang="zh-CN" sz="1800" kern="100" dirty="0">
                          <a:effectLst/>
                          <a:highlight>
                            <a:srgbClr val="FFFF00"/>
                          </a:highlight>
                          <a:latin typeface="微软雅黑" panose="020B0503020204020204" charset="-122"/>
                          <a:ea typeface="微软雅黑" panose="020B0503020204020204" charset="-122"/>
                          <a:cs typeface="宋体" panose="02010600030101010101" pitchFamily="2" charset="-122"/>
                        </a:rPr>
                        <a:t>通过让他人</a:t>
                      </a:r>
                      <a:r>
                        <a:rPr lang="zh-CN" sz="1800" kern="100" dirty="0">
                          <a:effectLst/>
                          <a:latin typeface="微软雅黑" panose="020B0503020204020204" charset="-122"/>
                          <a:ea typeface="微软雅黑" panose="020B0503020204020204" charset="-122"/>
                          <a:cs typeface="宋体" panose="02010600030101010101" pitchFamily="2" charset="-122"/>
                        </a:rPr>
                        <a:t>多付出或设法减少其所得来改变他人的相对报酬；</a:t>
                      </a:r>
                      <a:r>
                        <a:rPr lang="zh-CN" sz="1800" kern="100" dirty="0">
                          <a:solidFill>
                            <a:srgbClr val="FF0000"/>
                          </a:solidFill>
                          <a:effectLst/>
                          <a:latin typeface="微软雅黑" panose="020B0503020204020204" charset="-122"/>
                          <a:ea typeface="微软雅黑" panose="020B0503020204020204" charset="-122"/>
                          <a:cs typeface="宋体" panose="02010600030101010101" pitchFamily="2" charset="-122"/>
                        </a:rPr>
                        <a:t>更换比较对象，“比上不足，比下有余</a:t>
                      </a:r>
                      <a:r>
                        <a:rPr lang="zh-CN" sz="1800" kern="100" dirty="0">
                          <a:effectLst/>
                          <a:latin typeface="微软雅黑" panose="020B0503020204020204" charset="-122"/>
                          <a:ea typeface="微软雅黑" panose="020B0503020204020204" charset="-122"/>
                          <a:cs typeface="宋体" panose="02010600030101010101" pitchFamily="2" charset="-122"/>
                        </a:rPr>
                        <a:t>”，获得主观上的公平感；自我解释，自我安慰；发牢骚，泄怨气，造成人际矛盾；离开现有岗位，另谋职业。</a:t>
                      </a:r>
                      <a:endParaRPr lang="zh-CN" sz="18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r>
              <a:tr h="694232">
                <a:tc>
                  <a:txBody>
                    <a:bodyPr/>
                    <a:lstStyle/>
                    <a:p>
                      <a:pPr algn="ctr">
                        <a:lnSpc>
                          <a:spcPts val="2500"/>
                        </a:lnSpc>
                        <a:spcAft>
                          <a:spcPts val="0"/>
                        </a:spcAft>
                      </a:pPr>
                      <a:r>
                        <a:rPr lang="zh-CN" sz="1800" kern="100" dirty="0">
                          <a:effectLst/>
                          <a:latin typeface="微软雅黑" panose="020B0503020204020204" charset="-122"/>
                          <a:ea typeface="微软雅黑" panose="020B0503020204020204" charset="-122"/>
                          <a:cs typeface="宋体" panose="02010600030101010101" pitchFamily="2" charset="-122"/>
                          <a:sym typeface="+mn-ea"/>
                        </a:rPr>
                        <a:t>OP/IP&gt;OC/IC</a:t>
                      </a:r>
                      <a:endParaRPr lang="zh-CN" sz="1800" kern="100" dirty="0">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algn="l">
                        <a:lnSpc>
                          <a:spcPts val="2500"/>
                        </a:lnSpc>
                        <a:spcAft>
                          <a:spcPts val="0"/>
                        </a:spcAft>
                      </a:pPr>
                      <a:r>
                        <a:rPr lang="zh-CN" sz="1800" kern="100" dirty="0">
                          <a:effectLst/>
                          <a:latin typeface="微软雅黑" panose="020B0503020204020204" charset="-122"/>
                          <a:ea typeface="微软雅黑" panose="020B0503020204020204" charset="-122"/>
                          <a:cs typeface="宋体" panose="02010600030101010101" pitchFamily="2" charset="-122"/>
                        </a:rPr>
                        <a:t>通过增加投入改变自己的相对报酬；设法让他人增加报酬改变其相对报酬。</a:t>
                      </a:r>
                      <a:r>
                        <a:rPr lang="en-US" altLang="zh-CN" sz="1800" kern="100" dirty="0">
                          <a:effectLst/>
                          <a:highlight>
                            <a:srgbClr val="FFFF00"/>
                          </a:highlight>
                          <a:latin typeface="微软雅黑" panose="020B0503020204020204" charset="-122"/>
                          <a:ea typeface="微软雅黑" panose="020B0503020204020204" charset="-122"/>
                          <a:cs typeface="宋体" panose="02010600030101010101" pitchFamily="2" charset="-122"/>
                        </a:rPr>
                        <a:t>(</a:t>
                      </a:r>
                      <a:r>
                        <a:rPr lang="zh-CN" altLang="en-US" sz="1800" kern="100" dirty="0">
                          <a:effectLst/>
                          <a:highlight>
                            <a:srgbClr val="FFFF00"/>
                          </a:highlight>
                          <a:latin typeface="微软雅黑" panose="020B0503020204020204" charset="-122"/>
                          <a:ea typeface="微软雅黑" panose="020B0503020204020204" charset="-122"/>
                          <a:cs typeface="宋体" panose="02010600030101010101" pitchFamily="2" charset="-122"/>
                        </a:rPr>
                        <a:t>不好意思</a:t>
                      </a:r>
                      <a:r>
                        <a:rPr lang="en-US" altLang="zh-CN" sz="1800" kern="100" dirty="0">
                          <a:effectLst/>
                          <a:highlight>
                            <a:srgbClr val="FFFF00"/>
                          </a:highlight>
                          <a:latin typeface="微软雅黑" panose="020B0503020204020204" charset="-122"/>
                          <a:ea typeface="微软雅黑" panose="020B0503020204020204" charset="-122"/>
                          <a:cs typeface="宋体" panose="02010600030101010101" pitchFamily="2" charset="-122"/>
                        </a:rPr>
                        <a:t>)</a:t>
                      </a:r>
                      <a:endParaRPr lang="en-US" altLang="zh-CN" sz="1800" kern="100" dirty="0">
                        <a:effectLst/>
                        <a:highlight>
                          <a:srgbClr val="FFFF00"/>
                        </a:highlight>
                        <a:latin typeface="微软雅黑" panose="020B0503020204020204" charset="-122"/>
                        <a:ea typeface="微软雅黑" panose="020B0503020204020204" charset="-122"/>
                        <a:cs typeface="宋体" panose="02010600030101010101" pitchFamily="2" charset="-122"/>
                      </a:endParaRPr>
                    </a:p>
                  </a:txBody>
                  <a:tcPr marL="46254" marR="46254" marT="0" marB="0" anchor="ctr"/>
                </a:tc>
              </a:tr>
              <a:tr h="694232">
                <a:tc>
                  <a:txBody>
                    <a:bodyPr/>
                    <a:lstStyle/>
                    <a:p>
                      <a:pPr marL="0" marR="0" lvl="0" indent="0" algn="ctr" defTabSz="914400" rtl="0" eaLnBrk="1" fontAlgn="auto" latinLnBrk="0" hangingPunct="1">
                        <a:lnSpc>
                          <a:spcPts val="2500"/>
                        </a:lnSpc>
                        <a:spcBef>
                          <a:spcPts val="0"/>
                        </a:spcBef>
                        <a:spcAft>
                          <a:spcPts val="0"/>
                        </a:spcAft>
                        <a:buClrTx/>
                        <a:buSzTx/>
                        <a:buFontTx/>
                        <a:buNone/>
                        <a:defRPr/>
                      </a:pPr>
                      <a:r>
                        <a:rPr lang="zh-CN" altLang="zh-CN" sz="1800" kern="100" dirty="0">
                          <a:effectLst/>
                          <a:latin typeface="微软雅黑" panose="020B0503020204020204" charset="-122"/>
                          <a:ea typeface="微软雅黑" panose="020B0503020204020204" charset="-122"/>
                          <a:cs typeface="宋体" panose="02010600030101010101" pitchFamily="2" charset="-122"/>
                          <a:sym typeface="+mn-ea"/>
                        </a:rPr>
                        <a:t>OP/IP&lt;OH/IH</a:t>
                      </a:r>
                      <a:endParaRPr lang="zh-CN" altLang="zh-CN" sz="1800" kern="100" dirty="0">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marL="0" marR="0" lvl="0" indent="0" algn="l" defTabSz="914400" rtl="0" eaLnBrk="1" fontAlgn="auto" latinLnBrk="0" hangingPunct="1">
                        <a:lnSpc>
                          <a:spcPts val="2500"/>
                        </a:lnSpc>
                        <a:spcBef>
                          <a:spcPts val="0"/>
                        </a:spcBef>
                        <a:spcAft>
                          <a:spcPts val="0"/>
                        </a:spcAft>
                        <a:buClrTx/>
                        <a:buSzTx/>
                        <a:buFontTx/>
                        <a:buNone/>
                        <a:defRPr/>
                      </a:pPr>
                      <a:r>
                        <a:rPr lang="zh-CN" altLang="zh-CN" sz="1800" kern="100" dirty="0">
                          <a:effectLst/>
                          <a:latin typeface="微软雅黑" panose="020B0503020204020204" charset="-122"/>
                          <a:ea typeface="微软雅黑" panose="020B0503020204020204" charset="-122"/>
                          <a:cs typeface="宋体" panose="02010600030101010101" pitchFamily="2" charset="-122"/>
                        </a:rPr>
                        <a:t>通过减少投入来改变自己的相对报酬。</a:t>
                      </a:r>
                      <a:endParaRPr lang="zh-CN" altLang="zh-CN" sz="18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r>
              <a:tr h="694232">
                <a:tc>
                  <a:txBody>
                    <a:bodyPr/>
                    <a:lstStyle/>
                    <a:p>
                      <a:pPr marL="0" marR="0" lvl="0" indent="0" algn="ctr" defTabSz="914400" rtl="0" eaLnBrk="1" fontAlgn="auto" latinLnBrk="0" hangingPunct="1">
                        <a:lnSpc>
                          <a:spcPts val="2500"/>
                        </a:lnSpc>
                        <a:spcBef>
                          <a:spcPts val="0"/>
                        </a:spcBef>
                        <a:spcAft>
                          <a:spcPts val="0"/>
                        </a:spcAft>
                        <a:buClrTx/>
                        <a:buSzTx/>
                        <a:buFontTx/>
                        <a:buNone/>
                        <a:defRPr/>
                      </a:pPr>
                      <a:r>
                        <a:rPr lang="zh-CN" altLang="en-US" sz="1800" kern="100" dirty="0">
                          <a:effectLst/>
                          <a:latin typeface="微软雅黑" panose="020B0503020204020204" charset="-122"/>
                          <a:ea typeface="微软雅黑" panose="020B0503020204020204" charset="-122"/>
                          <a:cs typeface="宋体" panose="02010600030101010101" pitchFamily="2" charset="-122"/>
                          <a:sym typeface="+mn-ea"/>
                        </a:rPr>
                        <a:t>OP/IP&gt;OH/IH</a:t>
                      </a:r>
                      <a:endParaRPr lang="zh-CN" altLang="en-US" sz="1800" kern="100" dirty="0">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marL="0" marR="0" lvl="0" indent="0" algn="l" defTabSz="914400" rtl="0" eaLnBrk="1" fontAlgn="auto" latinLnBrk="0" hangingPunct="1">
                        <a:lnSpc>
                          <a:spcPts val="2500"/>
                        </a:lnSpc>
                        <a:spcBef>
                          <a:spcPts val="0"/>
                        </a:spcBef>
                        <a:spcAft>
                          <a:spcPts val="0"/>
                        </a:spcAft>
                        <a:buClrTx/>
                        <a:buSzTx/>
                        <a:buFontTx/>
                        <a:buNone/>
                        <a:defRPr/>
                      </a:pPr>
                      <a:r>
                        <a:rPr lang="zh-CN" altLang="en-US" sz="1800" kern="100" dirty="0">
                          <a:effectLst/>
                          <a:highlight>
                            <a:srgbClr val="FFFF00"/>
                          </a:highlight>
                          <a:latin typeface="微软雅黑" panose="020B0503020204020204" charset="-122"/>
                          <a:ea typeface="微软雅黑" panose="020B0503020204020204" charset="-122"/>
                          <a:cs typeface="宋体" panose="02010600030101010101" pitchFamily="2" charset="-122"/>
                        </a:rPr>
                        <a:t>不会</a:t>
                      </a:r>
                      <a:r>
                        <a:rPr lang="zh-CN" altLang="en-US" sz="1800" kern="100" dirty="0">
                          <a:effectLst/>
                          <a:latin typeface="微软雅黑" panose="020B0503020204020204" charset="-122"/>
                          <a:ea typeface="微软雅黑" panose="020B0503020204020204" charset="-122"/>
                          <a:cs typeface="宋体" panose="02010600030101010101" pitchFamily="2" charset="-122"/>
                        </a:rPr>
                        <a:t>因为自己多拿了报酬而主动增加投入。</a:t>
                      </a:r>
                      <a:endParaRPr lang="zh-CN" altLang="en-US" sz="18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r>
            </a:tbl>
          </a:graphicData>
        </a:graphic>
      </p:graphicFrame>
      <p:sp>
        <p:nvSpPr>
          <p:cNvPr id="4" name="左大括号 3"/>
          <p:cNvSpPr/>
          <p:nvPr/>
        </p:nvSpPr>
        <p:spPr>
          <a:xfrm>
            <a:off x="856274" y="3212976"/>
            <a:ext cx="242810" cy="1440160"/>
          </a:xfrm>
          <a:prstGeom prst="leftBrace">
            <a:avLst/>
          </a:prstGeom>
          <a:ln w="25400">
            <a:solidFill>
              <a:srgbClr val="DE73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左大括号 4"/>
          <p:cNvSpPr/>
          <p:nvPr/>
        </p:nvSpPr>
        <p:spPr>
          <a:xfrm>
            <a:off x="854959" y="5209960"/>
            <a:ext cx="244125" cy="955344"/>
          </a:xfrm>
          <a:prstGeom prst="leftBrace">
            <a:avLst/>
          </a:prstGeom>
          <a:ln w="25400">
            <a:solidFill>
              <a:srgbClr val="DE73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文本框 5"/>
          <p:cNvSpPr txBox="1"/>
          <p:nvPr/>
        </p:nvSpPr>
        <p:spPr>
          <a:xfrm>
            <a:off x="251520" y="5468757"/>
            <a:ext cx="648072" cy="369332"/>
          </a:xfrm>
          <a:prstGeom prst="rect">
            <a:avLst/>
          </a:prstGeom>
          <a:noFill/>
        </p:spPr>
        <p:txBody>
          <a:bodyPr wrap="square" rtlCol="0">
            <a:spAutoFit/>
          </a:bodyPr>
          <a:lstStyle/>
          <a:p>
            <a:r>
              <a:rPr kumimoji="1" lang="zh-CN" altLang="en-US" b="1" dirty="0">
                <a:solidFill>
                  <a:srgbClr val="DE7337"/>
                </a:solidFill>
              </a:rPr>
              <a:t>纵向</a:t>
            </a:r>
            <a:endParaRPr kumimoji="1" lang="zh-CN" altLang="en-US" b="1" dirty="0">
              <a:solidFill>
                <a:srgbClr val="DE7337"/>
              </a:solidFill>
            </a:endParaRPr>
          </a:p>
        </p:txBody>
      </p:sp>
      <p:sp>
        <p:nvSpPr>
          <p:cNvPr id="7" name="文本框 6"/>
          <p:cNvSpPr txBox="1"/>
          <p:nvPr/>
        </p:nvSpPr>
        <p:spPr>
          <a:xfrm>
            <a:off x="226304" y="3779748"/>
            <a:ext cx="648072" cy="369332"/>
          </a:xfrm>
          <a:prstGeom prst="rect">
            <a:avLst/>
          </a:prstGeom>
          <a:noFill/>
        </p:spPr>
        <p:txBody>
          <a:bodyPr wrap="square" rtlCol="0">
            <a:spAutoFit/>
          </a:bodyPr>
          <a:lstStyle/>
          <a:p>
            <a:r>
              <a:rPr kumimoji="1" lang="zh-CN" altLang="en-US" b="1" dirty="0">
                <a:solidFill>
                  <a:srgbClr val="DE7337"/>
                </a:solidFill>
              </a:rPr>
              <a:t>横向</a:t>
            </a:r>
            <a:endParaRPr kumimoji="1" lang="zh-CN" altLang="en-US" b="1" dirty="0">
              <a:solidFill>
                <a:srgbClr val="DE733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zh-CN" b="1" dirty="0">
                <a:solidFill>
                  <a:srgbClr val="FF0000"/>
                </a:solidFill>
              </a:rPr>
              <a:t>公平感是一种</a:t>
            </a:r>
            <a:r>
              <a:rPr lang="zh-CN" altLang="zh-CN" b="1" dirty="0">
                <a:solidFill>
                  <a:srgbClr val="00B050"/>
                </a:solidFill>
              </a:rPr>
              <a:t>主观</a:t>
            </a:r>
            <a:r>
              <a:rPr lang="zh-CN" altLang="zh-CN" b="1" dirty="0">
                <a:solidFill>
                  <a:srgbClr val="FF0000"/>
                </a:solidFill>
              </a:rPr>
              <a:t>心理感受</a:t>
            </a:r>
            <a:r>
              <a:rPr lang="zh-CN" altLang="zh-CN" b="1" dirty="0">
                <a:solidFill>
                  <a:srgbClr val="0070C0"/>
                </a:solidFill>
              </a:rPr>
              <a:t>，是人们公平需要得到满足的一种直接心理体验。制约公平感的因素主要有两个方面：</a:t>
            </a:r>
            <a:endParaRPr lang="zh-CN" altLang="zh-CN" b="1" dirty="0">
              <a:solidFill>
                <a:srgbClr val="0070C0"/>
              </a:solidFill>
            </a:endParaRPr>
          </a:p>
          <a:p>
            <a:pPr lvl="1">
              <a:buFont typeface="Wingdings" panose="05000000000000000000" pitchFamily="2" charset="2"/>
              <a:buChar char="Ø"/>
            </a:pPr>
            <a:r>
              <a:rPr lang="zh-CN" altLang="en-US" sz="3200" b="1" dirty="0">
                <a:solidFill>
                  <a:srgbClr val="FF0000"/>
                </a:solidFill>
                <a:latin typeface="华文楷体" panose="02010600040101010101" pitchFamily="2" charset="-122"/>
                <a:ea typeface="华文楷体" panose="02010600040101010101" pitchFamily="2" charset="-122"/>
              </a:rPr>
              <a:t>分配政策是否公平及执行过程是否公开，即</a:t>
            </a:r>
            <a:r>
              <a:rPr lang="zh-CN" altLang="en-US" sz="3200" b="1" dirty="0">
                <a:solidFill>
                  <a:srgbClr val="00B050"/>
                </a:solidFill>
                <a:latin typeface="华文楷体" panose="02010600040101010101" pitchFamily="2" charset="-122"/>
                <a:ea typeface="华文楷体" panose="02010600040101010101" pitchFamily="2" charset="-122"/>
              </a:rPr>
              <a:t>客观是否公平</a:t>
            </a:r>
            <a:r>
              <a:rPr lang="zh-CN" altLang="en-US" sz="3200" b="1" dirty="0">
                <a:solidFill>
                  <a:srgbClr val="FF0000"/>
                </a:solidFill>
                <a:latin typeface="华文楷体" panose="02010600040101010101" pitchFamily="2" charset="-122"/>
                <a:ea typeface="华文楷体" panose="02010600040101010101" pitchFamily="2" charset="-122"/>
              </a:rPr>
              <a:t>。</a:t>
            </a:r>
            <a:endParaRPr lang="zh-CN" altLang="en-US" sz="3200" b="1" dirty="0">
              <a:solidFill>
                <a:srgbClr val="002060"/>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Ø"/>
            </a:pPr>
            <a:r>
              <a:rPr lang="zh-CN" altLang="en-US" sz="3200" b="1" dirty="0">
                <a:solidFill>
                  <a:srgbClr val="FF0000"/>
                </a:solidFill>
                <a:latin typeface="华文楷体" panose="02010600040101010101" pitchFamily="2" charset="-122"/>
                <a:ea typeface="华文楷体" panose="02010600040101010101" pitchFamily="2" charset="-122"/>
              </a:rPr>
              <a:t>当事人的公平标准，即</a:t>
            </a:r>
            <a:r>
              <a:rPr lang="zh-CN" altLang="en-US" sz="3200" b="1" dirty="0">
                <a:solidFill>
                  <a:srgbClr val="00B050"/>
                </a:solidFill>
                <a:latin typeface="华文楷体" panose="02010600040101010101" pitchFamily="2" charset="-122"/>
                <a:ea typeface="华文楷体" panose="02010600040101010101" pitchFamily="2" charset="-122"/>
              </a:rPr>
              <a:t>主观感受</a:t>
            </a:r>
            <a:r>
              <a:rPr lang="zh-CN" altLang="en-US" sz="3200" b="1" dirty="0">
                <a:solidFill>
                  <a:srgbClr val="FF0000"/>
                </a:solidFill>
                <a:latin typeface="华文楷体" panose="02010600040101010101" pitchFamily="2" charset="-122"/>
                <a:ea typeface="华文楷体" panose="02010600040101010101" pitchFamily="2" charset="-122"/>
              </a:rPr>
              <a:t>是否公平。</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341313" y="609600"/>
            <a:ext cx="8501062" cy="1111250"/>
          </a:xfrm>
        </p:spPr>
        <p:txBody>
          <a:bodyPr/>
          <a:lstStyle/>
          <a:p>
            <a:r>
              <a:rPr lang="zh-CN" altLang="en-US" b="1" dirty="0"/>
              <a:t>激励的性质</a:t>
            </a:r>
            <a:endParaRPr lang="zh-CN" altLang="en-US" b="1" dirty="0"/>
          </a:p>
        </p:txBody>
      </p:sp>
      <p:sp>
        <p:nvSpPr>
          <p:cNvPr id="56323" name="Rectangle 3"/>
          <p:cNvSpPr>
            <a:spLocks noGrp="1" noRot="1" noChangeArrowheads="1"/>
          </p:cNvSpPr>
          <p:nvPr>
            <p:ph type="body" idx="1"/>
          </p:nvPr>
        </p:nvSpPr>
        <p:spPr>
          <a:xfrm>
            <a:off x="559594" y="1484784"/>
            <a:ext cx="8064500" cy="4641850"/>
          </a:xfrm>
        </p:spPr>
        <p:txBody>
          <a:bodyPr/>
          <a:lstStyle/>
          <a:p>
            <a:pPr>
              <a:buFont typeface="Wingdings" panose="05000000000000000000" pitchFamily="2" charset="2"/>
              <a:buNone/>
            </a:pPr>
            <a:r>
              <a:rPr lang="zh-CN" altLang="en-US" sz="3100" b="1" dirty="0">
                <a:latin typeface="宋体" panose="02010600030101010101" pitchFamily="2" charset="-122"/>
              </a:rPr>
              <a:t>一、激励与行为</a:t>
            </a:r>
            <a:endParaRPr lang="zh-CN" altLang="en-US" sz="3100" b="1" dirty="0">
              <a:latin typeface="宋体" panose="02010600030101010101" pitchFamily="2" charset="-122"/>
            </a:endParaRPr>
          </a:p>
          <a:p>
            <a:pPr>
              <a:buFont typeface="Wingdings" panose="05000000000000000000" pitchFamily="2" charset="2"/>
              <a:buNone/>
            </a:pPr>
            <a:r>
              <a:rPr lang="en-US" altLang="zh-CN" sz="3100" b="1" dirty="0">
                <a:latin typeface="宋体" panose="02010600030101010101" pitchFamily="2" charset="-122"/>
              </a:rPr>
              <a:t>1</a:t>
            </a:r>
            <a:r>
              <a:rPr lang="zh-CN" altLang="en-US" sz="3100" b="1" dirty="0">
                <a:latin typeface="宋体" panose="02010600030101010101" pitchFamily="2" charset="-122"/>
              </a:rPr>
              <a:t>、激励的含义</a:t>
            </a:r>
            <a:endParaRPr lang="zh-CN" altLang="en-US" sz="3100" b="1" dirty="0">
              <a:latin typeface="宋体" panose="02010600030101010101" pitchFamily="2" charset="-122"/>
            </a:endParaRPr>
          </a:p>
          <a:p>
            <a:pPr>
              <a:buFont typeface="Wingdings" panose="05000000000000000000" pitchFamily="2" charset="2"/>
              <a:buNone/>
            </a:pPr>
            <a:r>
              <a:rPr lang="zh-CN" altLang="en-US" sz="2800" b="1" dirty="0">
                <a:solidFill>
                  <a:srgbClr val="FF9966"/>
                </a:solidFill>
                <a:ea typeface="黑体" panose="02010609060101010101" pitchFamily="49" charset="-122"/>
              </a:rPr>
              <a:t>          </a:t>
            </a:r>
            <a:r>
              <a:rPr lang="zh-CN" altLang="en-US" sz="2800" b="1" dirty="0"/>
              <a:t>心理学家认为，人的一切行动都是由某种动机引起的。</a:t>
            </a:r>
            <a:r>
              <a:rPr lang="zh-CN" altLang="en-US" sz="2800" b="1" dirty="0">
                <a:solidFill>
                  <a:srgbClr val="0000FF"/>
                </a:solidFill>
              </a:rPr>
              <a:t>动机对人的行动起到激发、推动、加强的作用，因此称之为激励。</a:t>
            </a:r>
            <a:endParaRPr lang="zh-CN" altLang="en-US" sz="2800" b="1" dirty="0">
              <a:solidFill>
                <a:srgbClr val="0000FF"/>
              </a:solidFill>
            </a:endParaRPr>
          </a:p>
          <a:p>
            <a:pPr>
              <a:buFont typeface="Wingdings" panose="05000000000000000000" pitchFamily="2" charset="2"/>
              <a:buNone/>
            </a:pPr>
            <a:r>
              <a:rPr lang="zh-CN" altLang="en-US" sz="2800" b="1" i="1" dirty="0">
                <a:solidFill>
                  <a:schemeClr val="folHlink"/>
                </a:solidFill>
                <a:ea typeface="楷体_GB2312" pitchFamily="49" charset="-122"/>
              </a:rPr>
              <a:t>          </a:t>
            </a:r>
            <a:r>
              <a:rPr lang="zh-CN" altLang="en-US" sz="2800" b="1" dirty="0"/>
              <a:t>在管理学中激励特指：组织诱发个体产生满足某种需要的动机进而促使个体行为与组织目标趋同的管理过程。</a:t>
            </a:r>
            <a:endParaRPr lang="zh-CN" altLang="en-US" sz="2800" b="1" dirty="0"/>
          </a:p>
          <a:p>
            <a:pPr>
              <a:buFont typeface="Wingdings" panose="05000000000000000000" pitchFamily="2" charset="2"/>
              <a:buNone/>
            </a:pPr>
            <a:r>
              <a:rPr lang="zh-CN" altLang="en-US" sz="2800" b="1" dirty="0"/>
              <a:t>          激励的对象是组织范围中的员工或领导对象。</a:t>
            </a: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484784"/>
            <a:ext cx="8540750" cy="4194175"/>
          </a:xfrm>
        </p:spPr>
        <p:txBody>
          <a:bodyPr/>
          <a:lstStyle/>
          <a:p>
            <a:pPr>
              <a:buFont typeface="Wingdings" panose="05000000000000000000" pitchFamily="2" charset="2"/>
              <a:buChar char="p"/>
            </a:pPr>
            <a:r>
              <a:rPr lang="zh-CN" altLang="en-US" sz="2800" b="1" dirty="0">
                <a:solidFill>
                  <a:srgbClr val="0070C0"/>
                </a:solidFill>
              </a:rPr>
              <a:t>贡献</a:t>
            </a:r>
            <a:endParaRPr lang="en-US" altLang="zh-CN" sz="2800" b="1" dirty="0">
              <a:solidFill>
                <a:srgbClr val="0070C0"/>
              </a:solidFill>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提出了</a:t>
            </a:r>
            <a:r>
              <a:rPr lang="zh-CN" altLang="en-US" b="1" dirty="0">
                <a:solidFill>
                  <a:srgbClr val="00B050"/>
                </a:solidFill>
                <a:latin typeface="华文楷体" panose="02010600040101010101" pitchFamily="2" charset="-122"/>
                <a:ea typeface="华文楷体" panose="02010600040101010101" pitchFamily="2" charset="-122"/>
              </a:rPr>
              <a:t>相对报酬</a:t>
            </a:r>
            <a:r>
              <a:rPr lang="zh-CN" altLang="en-US" b="1" dirty="0">
                <a:solidFill>
                  <a:srgbClr val="002060"/>
                </a:solidFill>
                <a:latin typeface="华文楷体" panose="02010600040101010101" pitchFamily="2" charset="-122"/>
                <a:ea typeface="华文楷体" panose="02010600040101010101" pitchFamily="2" charset="-122"/>
              </a:rPr>
              <a:t>的概念。</a:t>
            </a:r>
            <a:endParaRPr lang="zh-CN" altLang="en-US" b="1" dirty="0">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p"/>
            </a:pPr>
            <a:r>
              <a:rPr lang="zh-CN" altLang="en-US" sz="2800" b="1" dirty="0">
                <a:solidFill>
                  <a:srgbClr val="0070C0"/>
                </a:solidFill>
              </a:rPr>
              <a:t>启示</a:t>
            </a:r>
            <a:endParaRPr lang="en-US" altLang="zh-CN" sz="2800" b="1" dirty="0">
              <a:solidFill>
                <a:srgbClr val="0070C0"/>
              </a:solidFill>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利用公平感来调动员工的积极性是一种重要的激励手段；强调了管理者的管理行为必须遵循公正原则，</a:t>
            </a:r>
            <a:r>
              <a:rPr lang="zh-CN" altLang="en-US" b="1" dirty="0">
                <a:solidFill>
                  <a:srgbClr val="00B050"/>
                </a:solidFill>
                <a:latin typeface="华文楷体" panose="02010600040101010101" pitchFamily="2" charset="-122"/>
                <a:ea typeface="华文楷体" panose="02010600040101010101" pitchFamily="2" charset="-122"/>
              </a:rPr>
              <a:t>以积极引导员工形成正确的公平感</a:t>
            </a:r>
            <a:r>
              <a:rPr lang="zh-CN" altLang="en-US" b="1" dirty="0">
                <a:solidFill>
                  <a:srgbClr val="002060"/>
                </a:solidFill>
                <a:latin typeface="华文楷体" panose="02010600040101010101" pitchFamily="2" charset="-122"/>
                <a:ea typeface="华文楷体" panose="02010600040101010101" pitchFamily="2" charset="-122"/>
              </a:rPr>
              <a:t>。</a:t>
            </a:r>
            <a:endParaRPr lang="zh-CN" altLang="en-US" b="1" dirty="0">
              <a:solidFill>
                <a:srgbClr val="002060"/>
              </a:solidFill>
              <a:latin typeface="华文楷体" panose="02010600040101010101" pitchFamily="2" charset="-122"/>
              <a:ea typeface="华文楷体" panose="02010600040101010101" pitchFamily="2" charset="-122"/>
            </a:endParaRPr>
          </a:p>
          <a:p>
            <a:pPr>
              <a:buFont typeface="Wingdings" panose="05000000000000000000" pitchFamily="2" charset="2"/>
              <a:buChar char="p"/>
            </a:pPr>
            <a:r>
              <a:rPr lang="zh-CN" altLang="en-US" sz="2800" b="1" dirty="0">
                <a:solidFill>
                  <a:srgbClr val="0070C0"/>
                </a:solidFill>
              </a:rPr>
              <a:t>局限性</a:t>
            </a:r>
            <a:endParaRPr lang="en-US" altLang="zh-CN" sz="2800" b="1" dirty="0">
              <a:solidFill>
                <a:srgbClr val="0070C0"/>
              </a:solidFill>
            </a:endParaRPr>
          </a:p>
          <a:p>
            <a:pPr lvl="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不完全信息往往使社会比较脱离客观实际；主观评价易使社会比较失去客观标准；</a:t>
            </a:r>
            <a:r>
              <a:rPr lang="zh-CN" altLang="en-US" b="1" dirty="0">
                <a:solidFill>
                  <a:srgbClr val="00B050"/>
                </a:solidFill>
                <a:latin typeface="华文楷体" panose="02010600040101010101" pitchFamily="2" charset="-122"/>
                <a:ea typeface="华文楷体" panose="02010600040101010101" pitchFamily="2" charset="-122"/>
              </a:rPr>
              <a:t>“投入”和“产出”形式的多样性使得社会比较难以进行。</a:t>
            </a:r>
            <a:endParaRPr lang="zh-CN" altLang="en-US" b="1" dirty="0">
              <a:solidFill>
                <a:srgbClr val="00B05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742950" lvl="1" indent="-285750">
              <a:spcBef>
                <a:spcPct val="20000"/>
              </a:spcBef>
            </a:pPr>
            <a:r>
              <a:rPr lang="zh-CN" altLang="en-US" sz="3600" b="1" kern="1200" dirty="0">
                <a:solidFill>
                  <a:srgbClr val="0070C0"/>
                </a:solidFill>
                <a:latin typeface="黑体" panose="02010609060101010101" pitchFamily="49" charset="-122"/>
                <a:ea typeface="黑体" panose="02010609060101010101" pitchFamily="49" charset="-122"/>
                <a:cs typeface="+mn-cs"/>
              </a:rPr>
              <a:t>目标设置理论</a:t>
            </a:r>
            <a:endParaRPr lang="zh-CN" altLang="en-US" sz="3600" b="1" kern="1200" dirty="0">
              <a:solidFill>
                <a:srgbClr val="0070C0"/>
              </a:solidFill>
              <a:latin typeface="黑体" panose="02010609060101010101" pitchFamily="49" charset="-122"/>
              <a:ea typeface="黑体" panose="02010609060101010101" pitchFamily="49" charset="-122"/>
              <a:cs typeface="+mn-cs"/>
            </a:endParaRPr>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zh-CN" sz="2800" b="1" dirty="0">
                <a:solidFill>
                  <a:srgbClr val="FF0000"/>
                </a:solidFill>
              </a:rPr>
              <a:t>基本观点</a:t>
            </a:r>
            <a:r>
              <a:rPr lang="zh-CN" altLang="zh-CN" sz="2800" b="1" dirty="0">
                <a:solidFill>
                  <a:srgbClr val="0070C0"/>
                </a:solidFill>
              </a:rPr>
              <a:t>：</a:t>
            </a:r>
            <a:r>
              <a:rPr lang="zh-CN" altLang="zh-CN" sz="2800" b="1" dirty="0">
                <a:solidFill>
                  <a:srgbClr val="00B050"/>
                </a:solidFill>
              </a:rPr>
              <a:t>目标本身就具有激励作用，</a:t>
            </a:r>
            <a:r>
              <a:rPr lang="zh-CN" altLang="zh-CN" sz="2800" b="1" dirty="0">
                <a:solidFill>
                  <a:srgbClr val="0070C0"/>
                </a:solidFill>
              </a:rPr>
              <a:t>目标能把人的需要转变为动机，使人们的行为朝着一定的方向努力，并将自己的行为结果与既定的目标相对照，及时进行调整和修正，从而实现目标。</a:t>
            </a:r>
            <a:endParaRPr lang="zh-CN" altLang="zh-CN" sz="2800" b="1" dirty="0">
              <a:solidFill>
                <a:srgbClr val="0070C0"/>
              </a:solidFill>
            </a:endParaRPr>
          </a:p>
          <a:p>
            <a:endParaRPr lang="zh-CN" altLang="en-US" dirty="0"/>
          </a:p>
        </p:txBody>
      </p:sp>
      <p:pic>
        <p:nvPicPr>
          <p:cNvPr id="4" name="图片 84" descr="D:\tl\word\马工程-管理学0-图eps\eps\1007.tif"/>
          <p:cNvPicPr>
            <a:picLocks noChangeAspect="1" noChangeArrowheads="1"/>
          </p:cNvPicPr>
          <p:nvPr/>
        </p:nvPicPr>
        <p:blipFill>
          <a:blip r:embed="rId1" cstate="print"/>
          <a:srcRect l="-3986" t="-7011" r="-2055" b="-5808"/>
          <a:stretch>
            <a:fillRect/>
          </a:stretch>
        </p:blipFill>
        <p:spPr>
          <a:xfrm>
            <a:off x="863588" y="3717032"/>
            <a:ext cx="7416824" cy="273630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zh-CN" sz="2800" b="1" dirty="0">
                <a:solidFill>
                  <a:srgbClr val="0070C0"/>
                </a:solidFill>
              </a:rPr>
              <a:t>目标对人们努力程度的影响取决于四个方面：</a:t>
            </a:r>
            <a:endParaRPr lang="zh-CN" altLang="zh-CN" sz="2800" b="1" dirty="0">
              <a:solidFill>
                <a:srgbClr val="0070C0"/>
              </a:solidFill>
            </a:endParaRPr>
          </a:p>
          <a:p>
            <a:endParaRPr lang="zh-CN" altLang="en-US" dirty="0"/>
          </a:p>
        </p:txBody>
      </p:sp>
      <p:grpSp>
        <p:nvGrpSpPr>
          <p:cNvPr id="29" name="组合 28"/>
          <p:cNvGrpSpPr/>
          <p:nvPr>
            <p:custDataLst>
              <p:tags r:id="rId1"/>
            </p:custDataLst>
          </p:nvPr>
        </p:nvGrpSpPr>
        <p:grpSpPr>
          <a:xfrm>
            <a:off x="1113012" y="2508240"/>
            <a:ext cx="1889964" cy="2145993"/>
            <a:chOff x="1066801" y="1559958"/>
            <a:chExt cx="1933575" cy="2195511"/>
          </a:xfrm>
        </p:grpSpPr>
        <p:sp>
          <p:nvSpPr>
            <p:cNvPr id="30" name="矩形 29"/>
            <p:cNvSpPr/>
            <p:nvPr>
              <p:custDataLst>
                <p:tags r:id="rId2"/>
              </p:custDataLst>
            </p:nvPr>
          </p:nvSpPr>
          <p:spPr>
            <a:xfrm>
              <a:off x="1066801" y="1559958"/>
              <a:ext cx="1933575" cy="2028824"/>
            </a:xfrm>
            <a:prstGeom prst="rect">
              <a:avLst/>
            </a:prstGeom>
            <a:solidFill>
              <a:srgbClr val="FFFFFF"/>
            </a:solidFill>
            <a:effectLst>
              <a:outerShdw blurRad="63500" sx="102000" sy="102000" algn="ctr" rotWithShape="0">
                <a:prstClr val="black">
                  <a:alpha val="40000"/>
                </a:prstClr>
              </a:outerShdw>
            </a:effectLst>
          </p:spPr>
          <p:txBody>
            <a:bodyPr rot="0" spcFirstLastPara="0" vertOverflow="overflow" horzOverflow="overflow" vert="horz" wrap="square" lIns="91440" tIns="432000" rIns="91440" bIns="144000" numCol="1" spcCol="0" rtlCol="0" fromWordArt="0" anchor="ctr" anchorCtr="0" forceAA="0" compatLnSpc="1">
              <a:normAutofit/>
            </a:bodyPr>
            <a:lstStyle/>
            <a:p>
              <a:pPr algn="just">
                <a:lnSpc>
                  <a:spcPct val="110000"/>
                </a:lnSpc>
              </a:pPr>
              <a:r>
                <a:rPr lang="en-US" altLang="zh-CN" sz="2000" b="1" dirty="0"/>
                <a:t>具体的目标要优于空泛的目标</a:t>
              </a:r>
              <a:r>
                <a:rPr lang="zh-CN" altLang="en-US" sz="2000" b="1" dirty="0"/>
                <a:t>。</a:t>
              </a:r>
              <a:endParaRPr lang="zh-CN" altLang="en-US" sz="2000" b="1" dirty="0"/>
            </a:p>
          </p:txBody>
        </p:sp>
        <p:sp>
          <p:nvSpPr>
            <p:cNvPr id="31" name="矩形 30"/>
            <p:cNvSpPr/>
            <p:nvPr>
              <p:custDataLst>
                <p:tags r:id="rId3"/>
              </p:custDataLst>
            </p:nvPr>
          </p:nvSpPr>
          <p:spPr>
            <a:xfrm>
              <a:off x="1457524" y="3422094"/>
              <a:ext cx="1152128" cy="333375"/>
            </a:xfrm>
            <a:prstGeom prst="rect">
              <a:avLst/>
            </a:prstGeom>
            <a:solidFill>
              <a:srgbClr val="DEAB8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b="1" dirty="0">
                  <a:solidFill>
                    <a:srgbClr val="FFFFFF"/>
                  </a:solidFill>
                </a:rPr>
                <a:t>PART 1</a:t>
              </a:r>
              <a:endParaRPr lang="zh-CN" altLang="en-US" b="1" dirty="0" err="1">
                <a:solidFill>
                  <a:srgbClr val="FFFFFF"/>
                </a:solidFill>
              </a:endParaRPr>
            </a:p>
          </p:txBody>
        </p:sp>
        <p:sp>
          <p:nvSpPr>
            <p:cNvPr id="32" name="TextBox 3"/>
            <p:cNvSpPr txBox="1"/>
            <p:nvPr>
              <p:custDataLst>
                <p:tags r:id="rId4"/>
              </p:custDataLst>
            </p:nvPr>
          </p:nvSpPr>
          <p:spPr>
            <a:xfrm>
              <a:off x="1066801" y="1559958"/>
              <a:ext cx="1933366" cy="397587"/>
            </a:xfrm>
            <a:prstGeom prst="rect">
              <a:avLst/>
            </a:prstGeom>
            <a:noFill/>
          </p:spPr>
          <p:txBody>
            <a:bodyPr wrap="square" rtlCol="0" anchor="ctr" anchorCtr="0">
              <a:noAutofit/>
            </a:bodyPr>
            <a:lstStyle/>
            <a:p>
              <a:pPr algn="ctr"/>
              <a:r>
                <a:rPr lang="zh-CN" altLang="en-US" sz="2000" b="1" dirty="0">
                  <a:solidFill>
                    <a:srgbClr val="DEAB81">
                      <a:lumMod val="75000"/>
                    </a:srgbClr>
                  </a:solidFill>
                  <a:latin typeface="Arial" panose="020B0604020202020204" pitchFamily="34" charset="0"/>
                  <a:ea typeface="黑体" panose="02010609060101010101" pitchFamily="49" charset="-122"/>
                  <a:cs typeface="+mn-ea"/>
                </a:rPr>
                <a:t>目标明确性</a:t>
              </a:r>
              <a:endParaRPr lang="zh-CN" altLang="en-US" sz="2000" b="1" dirty="0">
                <a:solidFill>
                  <a:srgbClr val="DEAB81">
                    <a:lumMod val="75000"/>
                  </a:srgbClr>
                </a:solidFill>
                <a:latin typeface="Arial" panose="020B0604020202020204" pitchFamily="34" charset="0"/>
                <a:ea typeface="黑体" panose="02010609060101010101" pitchFamily="49" charset="-122"/>
                <a:cs typeface="+mn-ea"/>
              </a:endParaRPr>
            </a:p>
          </p:txBody>
        </p:sp>
        <p:cxnSp>
          <p:nvCxnSpPr>
            <p:cNvPr id="33" name="直接连接符 32"/>
            <p:cNvCxnSpPr/>
            <p:nvPr>
              <p:custDataLst>
                <p:tags r:id="rId5"/>
              </p:custDataLst>
            </p:nvPr>
          </p:nvCxnSpPr>
          <p:spPr>
            <a:xfrm>
              <a:off x="1147763" y="1957865"/>
              <a:ext cx="1771650" cy="0"/>
            </a:xfrm>
            <a:prstGeom prst="line">
              <a:avLst/>
            </a:prstGeom>
            <a:ln w="19050">
              <a:solidFill>
                <a:srgbClr val="FFFFFF">
                  <a:lumMod val="85000"/>
                </a:srgbClr>
              </a:solidFill>
            </a:ln>
          </p:spPr>
          <p:style>
            <a:lnRef idx="1">
              <a:srgbClr val="DEAB81"/>
            </a:lnRef>
            <a:fillRef idx="0">
              <a:srgbClr val="DEAB81"/>
            </a:fillRef>
            <a:effectRef idx="0">
              <a:srgbClr val="DEAB81"/>
            </a:effectRef>
            <a:fontRef idx="minor">
              <a:srgbClr val="5F5F5F"/>
            </a:fontRef>
          </p:style>
        </p:cxnSp>
        <p:cxnSp>
          <p:nvCxnSpPr>
            <p:cNvPr id="34" name="直接连接符 33"/>
            <p:cNvCxnSpPr/>
            <p:nvPr>
              <p:custDataLst>
                <p:tags r:id="rId6"/>
              </p:custDataLst>
            </p:nvPr>
          </p:nvCxnSpPr>
          <p:spPr>
            <a:xfrm>
              <a:off x="1785938" y="1957865"/>
              <a:ext cx="495300" cy="0"/>
            </a:xfrm>
            <a:prstGeom prst="line">
              <a:avLst/>
            </a:prstGeom>
            <a:ln w="38100">
              <a:solidFill>
                <a:srgbClr val="FFFFFF">
                  <a:lumMod val="65000"/>
                </a:srgbClr>
              </a:solidFill>
            </a:ln>
          </p:spPr>
          <p:style>
            <a:lnRef idx="1">
              <a:srgbClr val="DEAB81"/>
            </a:lnRef>
            <a:fillRef idx="0">
              <a:srgbClr val="DEAB81"/>
            </a:fillRef>
            <a:effectRef idx="0">
              <a:srgbClr val="DEAB81"/>
            </a:effectRef>
            <a:fontRef idx="minor">
              <a:srgbClr val="5F5F5F"/>
            </a:fontRef>
          </p:style>
        </p:cxnSp>
      </p:grpSp>
      <p:grpSp>
        <p:nvGrpSpPr>
          <p:cNvPr id="35" name="组合 34"/>
          <p:cNvGrpSpPr/>
          <p:nvPr>
            <p:custDataLst>
              <p:tags r:id="rId7"/>
            </p:custDataLst>
          </p:nvPr>
        </p:nvGrpSpPr>
        <p:grpSpPr>
          <a:xfrm>
            <a:off x="4401159" y="2508240"/>
            <a:ext cx="1889964" cy="2145993"/>
            <a:chOff x="4451351" y="1559958"/>
            <a:chExt cx="1933575" cy="2195511"/>
          </a:xfrm>
        </p:grpSpPr>
        <p:sp>
          <p:nvSpPr>
            <p:cNvPr id="36" name="矩形 35"/>
            <p:cNvSpPr/>
            <p:nvPr>
              <p:custDataLst>
                <p:tags r:id="rId8"/>
              </p:custDataLst>
            </p:nvPr>
          </p:nvSpPr>
          <p:spPr>
            <a:xfrm>
              <a:off x="4451351" y="1559958"/>
              <a:ext cx="1933575" cy="2028824"/>
            </a:xfrm>
            <a:prstGeom prst="rect">
              <a:avLst/>
            </a:prstGeom>
            <a:solidFill>
              <a:srgbClr val="FFFFFF"/>
            </a:solidFill>
            <a:effectLst>
              <a:outerShdw blurRad="63500" sx="102000" sy="102000" algn="ctr" rotWithShape="0">
                <a:prstClr val="black">
                  <a:alpha val="40000"/>
                </a:prstClr>
              </a:outerShdw>
            </a:effectLst>
          </p:spPr>
          <p:txBody>
            <a:bodyPr rot="0" spcFirstLastPara="0" vertOverflow="overflow" horzOverflow="overflow" vert="horz" wrap="square" lIns="91440" tIns="432000" rIns="91440" bIns="144000" numCol="1" spcCol="0" rtlCol="0" fromWordArt="0" anchor="ctr" anchorCtr="0" forceAA="0" compatLnSpc="1">
              <a:normAutofit/>
            </a:bodyPr>
            <a:lstStyle/>
            <a:p>
              <a:pPr algn="just">
                <a:lnSpc>
                  <a:spcPct val="110000"/>
                </a:lnSpc>
              </a:pPr>
              <a:r>
                <a:rPr lang="zh-CN" sz="2000" b="1" dirty="0">
                  <a:sym typeface="+mn-ea"/>
                </a:rPr>
                <a:t>有一定难度的目标比唾手可得的目标要好。</a:t>
              </a:r>
              <a:endParaRPr lang="en-US" altLang="zh-CN" sz="2000" b="1" dirty="0"/>
            </a:p>
          </p:txBody>
        </p:sp>
        <p:sp>
          <p:nvSpPr>
            <p:cNvPr id="37" name="矩形 36"/>
            <p:cNvSpPr/>
            <p:nvPr>
              <p:custDataLst>
                <p:tags r:id="rId9"/>
              </p:custDataLst>
            </p:nvPr>
          </p:nvSpPr>
          <p:spPr>
            <a:xfrm>
              <a:off x="4842074" y="3422094"/>
              <a:ext cx="1152128" cy="333375"/>
            </a:xfrm>
            <a:prstGeom prst="rect">
              <a:avLst/>
            </a:prstGeom>
            <a:solidFill>
              <a:srgbClr val="869ACD"/>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b="1" dirty="0">
                  <a:solidFill>
                    <a:srgbClr val="FFFFFF"/>
                  </a:solidFill>
                </a:rPr>
                <a:t>PART 2</a:t>
              </a:r>
              <a:endParaRPr lang="zh-CN" altLang="en-US" b="1" dirty="0" err="1">
                <a:solidFill>
                  <a:srgbClr val="FFFFFF"/>
                </a:solidFill>
              </a:endParaRPr>
            </a:p>
          </p:txBody>
        </p:sp>
        <p:sp>
          <p:nvSpPr>
            <p:cNvPr id="38" name="TextBox 15"/>
            <p:cNvSpPr txBox="1"/>
            <p:nvPr>
              <p:custDataLst>
                <p:tags r:id="rId10"/>
              </p:custDataLst>
            </p:nvPr>
          </p:nvSpPr>
          <p:spPr>
            <a:xfrm>
              <a:off x="4451351" y="1559958"/>
              <a:ext cx="1933366" cy="398887"/>
            </a:xfrm>
            <a:prstGeom prst="rect">
              <a:avLst/>
            </a:prstGeom>
            <a:noFill/>
          </p:spPr>
          <p:txBody>
            <a:bodyPr wrap="square" rtlCol="0" anchor="ctr" anchorCtr="0">
              <a:noAutofit/>
            </a:bodyPr>
            <a:lstStyle/>
            <a:p>
              <a:pPr algn="ctr"/>
              <a:r>
                <a:rPr lang="zh-CN" altLang="en-US" sz="2000" b="1" dirty="0">
                  <a:solidFill>
                    <a:srgbClr val="869ACD">
                      <a:lumMod val="75000"/>
                    </a:srgbClr>
                  </a:solidFill>
                  <a:latin typeface="Arial" panose="020B0604020202020204" pitchFamily="34" charset="0"/>
                  <a:ea typeface="黑体" panose="02010609060101010101" pitchFamily="49" charset="-122"/>
                  <a:cs typeface="+mn-ea"/>
                </a:rPr>
                <a:t>目标难易性</a:t>
              </a:r>
              <a:endParaRPr lang="zh-CN" altLang="en-US" sz="2000" b="1" dirty="0">
                <a:solidFill>
                  <a:srgbClr val="869ACD">
                    <a:lumMod val="75000"/>
                  </a:srgbClr>
                </a:solidFill>
                <a:latin typeface="Arial" panose="020B0604020202020204" pitchFamily="34" charset="0"/>
                <a:ea typeface="黑体" panose="02010609060101010101" pitchFamily="49" charset="-122"/>
                <a:cs typeface="+mn-ea"/>
              </a:endParaRPr>
            </a:p>
          </p:txBody>
        </p:sp>
        <p:cxnSp>
          <p:nvCxnSpPr>
            <p:cNvPr id="39" name="直接连接符 38"/>
            <p:cNvCxnSpPr/>
            <p:nvPr>
              <p:custDataLst>
                <p:tags r:id="rId11"/>
              </p:custDataLst>
            </p:nvPr>
          </p:nvCxnSpPr>
          <p:spPr>
            <a:xfrm>
              <a:off x="4532313" y="1957865"/>
              <a:ext cx="1771650" cy="0"/>
            </a:xfrm>
            <a:prstGeom prst="line">
              <a:avLst/>
            </a:prstGeom>
            <a:ln w="19050">
              <a:solidFill>
                <a:srgbClr val="FFFFFF">
                  <a:lumMod val="85000"/>
                </a:srgbClr>
              </a:solidFill>
            </a:ln>
          </p:spPr>
          <p:style>
            <a:lnRef idx="1">
              <a:srgbClr val="DEAB81"/>
            </a:lnRef>
            <a:fillRef idx="0">
              <a:srgbClr val="DEAB81"/>
            </a:fillRef>
            <a:effectRef idx="0">
              <a:srgbClr val="DEAB81"/>
            </a:effectRef>
            <a:fontRef idx="minor">
              <a:srgbClr val="5F5F5F"/>
            </a:fontRef>
          </p:style>
        </p:cxnSp>
        <p:cxnSp>
          <p:nvCxnSpPr>
            <p:cNvPr id="40" name="直接连接符 39"/>
            <p:cNvCxnSpPr/>
            <p:nvPr>
              <p:custDataLst>
                <p:tags r:id="rId12"/>
              </p:custDataLst>
            </p:nvPr>
          </p:nvCxnSpPr>
          <p:spPr>
            <a:xfrm>
              <a:off x="5170488" y="1957865"/>
              <a:ext cx="495300" cy="0"/>
            </a:xfrm>
            <a:prstGeom prst="line">
              <a:avLst/>
            </a:prstGeom>
            <a:ln w="38100">
              <a:solidFill>
                <a:srgbClr val="FFFFFF">
                  <a:lumMod val="65000"/>
                </a:srgbClr>
              </a:solidFill>
            </a:ln>
          </p:spPr>
          <p:style>
            <a:lnRef idx="1">
              <a:srgbClr val="DEAB81"/>
            </a:lnRef>
            <a:fillRef idx="0">
              <a:srgbClr val="DEAB81"/>
            </a:fillRef>
            <a:effectRef idx="0">
              <a:srgbClr val="DEAB81"/>
            </a:effectRef>
            <a:fontRef idx="minor">
              <a:srgbClr val="5F5F5F"/>
            </a:fontRef>
          </p:style>
        </p:cxnSp>
      </p:grpSp>
      <p:grpSp>
        <p:nvGrpSpPr>
          <p:cNvPr id="41" name="组合 40"/>
          <p:cNvGrpSpPr/>
          <p:nvPr>
            <p:custDataLst>
              <p:tags r:id="rId13"/>
            </p:custDataLst>
          </p:nvPr>
        </p:nvGrpSpPr>
        <p:grpSpPr>
          <a:xfrm>
            <a:off x="2754044" y="4595375"/>
            <a:ext cx="1902564" cy="2145993"/>
            <a:chOff x="2746186" y="3889543"/>
            <a:chExt cx="1946465" cy="2195511"/>
          </a:xfrm>
        </p:grpSpPr>
        <p:sp>
          <p:nvSpPr>
            <p:cNvPr id="42" name="矩形 41"/>
            <p:cNvSpPr/>
            <p:nvPr>
              <p:custDataLst>
                <p:tags r:id="rId14"/>
              </p:custDataLst>
            </p:nvPr>
          </p:nvSpPr>
          <p:spPr>
            <a:xfrm>
              <a:off x="2759076" y="3889543"/>
              <a:ext cx="1933575" cy="2028824"/>
            </a:xfrm>
            <a:prstGeom prst="rect">
              <a:avLst/>
            </a:prstGeom>
            <a:solidFill>
              <a:srgbClr val="FFFFFF"/>
            </a:solidFill>
            <a:effectLst>
              <a:outerShdw blurRad="63500" sx="102000" sy="102000" algn="ctr" rotWithShape="0">
                <a:prstClr val="black">
                  <a:alpha val="40000"/>
                </a:prstClr>
              </a:outerShdw>
            </a:effectLst>
          </p:spPr>
          <p:txBody>
            <a:bodyPr rot="0" spcFirstLastPara="0" vertOverflow="overflow" horzOverflow="overflow" vert="horz" wrap="square" lIns="91440" tIns="432000" rIns="91440" bIns="144000" numCol="1" spcCol="0" rtlCol="0" fromWordArt="0" anchor="ctr" anchorCtr="0" forceAA="0" compatLnSpc="1">
              <a:normAutofit/>
            </a:bodyPr>
            <a:lstStyle/>
            <a:p>
              <a:pPr algn="just">
                <a:lnSpc>
                  <a:spcPct val="110000"/>
                </a:lnSpc>
              </a:pPr>
              <a:r>
                <a:rPr lang="en-US" altLang="zh-CN" sz="2000" b="1" dirty="0"/>
                <a:t>责任清晰的目标比责任不明的目标好</a:t>
              </a:r>
              <a:r>
                <a:rPr lang="zh-CN" altLang="en-US" sz="2000" b="1" dirty="0"/>
                <a:t>。</a:t>
              </a:r>
              <a:endParaRPr lang="zh-CN" altLang="en-US" sz="2000" b="1" dirty="0"/>
            </a:p>
          </p:txBody>
        </p:sp>
        <p:sp>
          <p:nvSpPr>
            <p:cNvPr id="43" name="矩形 42"/>
            <p:cNvSpPr/>
            <p:nvPr>
              <p:custDataLst>
                <p:tags r:id="rId15"/>
              </p:custDataLst>
            </p:nvPr>
          </p:nvSpPr>
          <p:spPr>
            <a:xfrm>
              <a:off x="3149799" y="5751679"/>
              <a:ext cx="1152128" cy="333375"/>
            </a:xfrm>
            <a:prstGeom prst="rect">
              <a:avLst/>
            </a:prstGeom>
            <a:solidFill>
              <a:srgbClr val="D26078"/>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b="1" dirty="0">
                  <a:solidFill>
                    <a:srgbClr val="FFFFFF"/>
                  </a:solidFill>
                </a:rPr>
                <a:t>PART 3</a:t>
              </a:r>
              <a:endParaRPr lang="zh-CN" altLang="en-US" b="1" dirty="0" err="1">
                <a:solidFill>
                  <a:srgbClr val="FFFFFF"/>
                </a:solidFill>
              </a:endParaRPr>
            </a:p>
          </p:txBody>
        </p:sp>
        <p:sp>
          <p:nvSpPr>
            <p:cNvPr id="44" name="TextBox 21"/>
            <p:cNvSpPr txBox="1"/>
            <p:nvPr>
              <p:custDataLst>
                <p:tags r:id="rId16"/>
              </p:custDataLst>
            </p:nvPr>
          </p:nvSpPr>
          <p:spPr>
            <a:xfrm>
              <a:off x="2746186" y="3889543"/>
              <a:ext cx="1933366" cy="397587"/>
            </a:xfrm>
            <a:prstGeom prst="rect">
              <a:avLst/>
            </a:prstGeom>
            <a:noFill/>
          </p:spPr>
          <p:txBody>
            <a:bodyPr wrap="square" rtlCol="0" anchor="ctr" anchorCtr="0">
              <a:normAutofit/>
            </a:bodyPr>
            <a:lstStyle/>
            <a:p>
              <a:pPr algn="ctr"/>
              <a:r>
                <a:rPr lang="zh-CN" altLang="en-US" b="1" dirty="0">
                  <a:solidFill>
                    <a:srgbClr val="D26078">
                      <a:lumMod val="75000"/>
                    </a:srgbClr>
                  </a:solidFill>
                  <a:latin typeface="Arial" panose="020B0604020202020204" pitchFamily="34" charset="0"/>
                  <a:ea typeface="黑体" panose="02010609060101010101" pitchFamily="49" charset="-122"/>
                  <a:cs typeface="+mn-ea"/>
                </a:rPr>
                <a:t>目标责任清晰度</a:t>
              </a:r>
              <a:endParaRPr lang="zh-CN" altLang="en-US" b="1" dirty="0">
                <a:solidFill>
                  <a:srgbClr val="D26078">
                    <a:lumMod val="75000"/>
                  </a:srgbClr>
                </a:solidFill>
                <a:latin typeface="Arial" panose="020B0604020202020204" pitchFamily="34" charset="0"/>
                <a:ea typeface="黑体" panose="02010609060101010101" pitchFamily="49" charset="-122"/>
                <a:cs typeface="+mn-ea"/>
              </a:endParaRPr>
            </a:p>
          </p:txBody>
        </p:sp>
        <p:cxnSp>
          <p:nvCxnSpPr>
            <p:cNvPr id="45" name="直接连接符 44"/>
            <p:cNvCxnSpPr/>
            <p:nvPr>
              <p:custDataLst>
                <p:tags r:id="rId17"/>
              </p:custDataLst>
            </p:nvPr>
          </p:nvCxnSpPr>
          <p:spPr>
            <a:xfrm>
              <a:off x="2840038" y="4287450"/>
              <a:ext cx="1771650" cy="0"/>
            </a:xfrm>
            <a:prstGeom prst="line">
              <a:avLst/>
            </a:prstGeom>
            <a:ln w="19050">
              <a:solidFill>
                <a:srgbClr val="FFFFFF">
                  <a:lumMod val="85000"/>
                </a:srgbClr>
              </a:solidFill>
            </a:ln>
          </p:spPr>
          <p:style>
            <a:lnRef idx="1">
              <a:srgbClr val="DEAB81"/>
            </a:lnRef>
            <a:fillRef idx="0">
              <a:srgbClr val="DEAB81"/>
            </a:fillRef>
            <a:effectRef idx="0">
              <a:srgbClr val="DEAB81"/>
            </a:effectRef>
            <a:fontRef idx="minor">
              <a:srgbClr val="5F5F5F"/>
            </a:fontRef>
          </p:style>
        </p:cxnSp>
        <p:cxnSp>
          <p:nvCxnSpPr>
            <p:cNvPr id="46" name="直接连接符 45"/>
            <p:cNvCxnSpPr/>
            <p:nvPr>
              <p:custDataLst>
                <p:tags r:id="rId18"/>
              </p:custDataLst>
            </p:nvPr>
          </p:nvCxnSpPr>
          <p:spPr>
            <a:xfrm>
              <a:off x="3478213" y="4287450"/>
              <a:ext cx="495300" cy="0"/>
            </a:xfrm>
            <a:prstGeom prst="line">
              <a:avLst/>
            </a:prstGeom>
            <a:ln w="38100">
              <a:solidFill>
                <a:srgbClr val="FFFFFF">
                  <a:lumMod val="65000"/>
                </a:srgbClr>
              </a:solidFill>
            </a:ln>
          </p:spPr>
          <p:style>
            <a:lnRef idx="1">
              <a:srgbClr val="DEAB81"/>
            </a:lnRef>
            <a:fillRef idx="0">
              <a:srgbClr val="DEAB81"/>
            </a:fillRef>
            <a:effectRef idx="0">
              <a:srgbClr val="DEAB81"/>
            </a:effectRef>
            <a:fontRef idx="minor">
              <a:srgbClr val="5F5F5F"/>
            </a:fontRef>
          </p:style>
        </p:cxnSp>
      </p:grpSp>
      <p:grpSp>
        <p:nvGrpSpPr>
          <p:cNvPr id="47" name="组合 46"/>
          <p:cNvGrpSpPr/>
          <p:nvPr>
            <p:custDataLst>
              <p:tags r:id="rId19"/>
            </p:custDataLst>
          </p:nvPr>
        </p:nvGrpSpPr>
        <p:grpSpPr>
          <a:xfrm>
            <a:off x="5724276" y="4595375"/>
            <a:ext cx="2087880" cy="2145993"/>
            <a:chOff x="5940933" y="3889543"/>
            <a:chExt cx="2136058" cy="2195511"/>
          </a:xfrm>
        </p:grpSpPr>
        <p:sp>
          <p:nvSpPr>
            <p:cNvPr id="48" name="矩形 47"/>
            <p:cNvSpPr/>
            <p:nvPr>
              <p:custDataLst>
                <p:tags r:id="rId20"/>
              </p:custDataLst>
            </p:nvPr>
          </p:nvSpPr>
          <p:spPr>
            <a:xfrm>
              <a:off x="5940933" y="3889543"/>
              <a:ext cx="1933575" cy="2028824"/>
            </a:xfrm>
            <a:prstGeom prst="rect">
              <a:avLst/>
            </a:prstGeom>
            <a:solidFill>
              <a:srgbClr val="FFFFFF"/>
            </a:solidFill>
            <a:effectLst>
              <a:outerShdw blurRad="63500" sx="102000" sy="102000" algn="ctr" rotWithShape="0">
                <a:prstClr val="black">
                  <a:alpha val="40000"/>
                </a:prstClr>
              </a:outerShdw>
            </a:effectLst>
          </p:spPr>
          <p:txBody>
            <a:bodyPr rot="0" spcFirstLastPara="0" vertOverflow="overflow" horzOverflow="overflow" vert="horz" wrap="square" lIns="91440" tIns="432000" rIns="91440" bIns="144000" numCol="1" spcCol="0" rtlCol="0" fromWordArt="0" anchor="ctr" anchorCtr="0" forceAA="0" compatLnSpc="1">
              <a:normAutofit/>
            </a:bodyPr>
            <a:lstStyle/>
            <a:p>
              <a:pPr algn="just">
                <a:lnSpc>
                  <a:spcPct val="110000"/>
                </a:lnSpc>
              </a:pPr>
              <a:r>
                <a:rPr lang="en-US" altLang="zh-CN" b="1" dirty="0"/>
                <a:t>人们接受的目标将提高其实现目标过程中的自觉性与主动性</a:t>
              </a:r>
              <a:r>
                <a:rPr lang="zh-CN" altLang="en-US" b="1" dirty="0"/>
                <a:t>。</a:t>
              </a:r>
              <a:endParaRPr lang="zh-CN" altLang="en-US" b="1" dirty="0"/>
            </a:p>
          </p:txBody>
        </p:sp>
        <p:sp>
          <p:nvSpPr>
            <p:cNvPr id="49" name="矩形 48"/>
            <p:cNvSpPr/>
            <p:nvPr>
              <p:custDataLst>
                <p:tags r:id="rId21"/>
              </p:custDataLst>
            </p:nvPr>
          </p:nvSpPr>
          <p:spPr>
            <a:xfrm>
              <a:off x="6534348" y="5751679"/>
              <a:ext cx="1152128" cy="333375"/>
            </a:xfrm>
            <a:prstGeom prst="rect">
              <a:avLst/>
            </a:prstGeom>
            <a:solidFill>
              <a:srgbClr val="EDC51B"/>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b="1" dirty="0">
                  <a:solidFill>
                    <a:srgbClr val="FFFFFF"/>
                  </a:solidFill>
                </a:rPr>
                <a:t>PART 4</a:t>
              </a:r>
              <a:endParaRPr lang="zh-CN" altLang="en-US" b="1" dirty="0" err="1">
                <a:solidFill>
                  <a:srgbClr val="FFFFFF"/>
                </a:solidFill>
              </a:endParaRPr>
            </a:p>
          </p:txBody>
        </p:sp>
        <p:sp>
          <p:nvSpPr>
            <p:cNvPr id="50" name="TextBox 27"/>
            <p:cNvSpPr txBox="1"/>
            <p:nvPr>
              <p:custDataLst>
                <p:tags r:id="rId22"/>
              </p:custDataLst>
            </p:nvPr>
          </p:nvSpPr>
          <p:spPr>
            <a:xfrm>
              <a:off x="6143625" y="3889543"/>
              <a:ext cx="1933366" cy="397587"/>
            </a:xfrm>
            <a:prstGeom prst="rect">
              <a:avLst/>
            </a:prstGeom>
            <a:noFill/>
          </p:spPr>
          <p:txBody>
            <a:bodyPr wrap="square" rtlCol="0" anchor="ctr" anchorCtr="0">
              <a:noAutofit/>
            </a:bodyPr>
            <a:lstStyle/>
            <a:p>
              <a:pPr algn="ctr"/>
              <a:r>
                <a:rPr lang="zh-CN" altLang="en-US" sz="2000" b="1" dirty="0">
                  <a:solidFill>
                    <a:srgbClr val="EDC51B">
                      <a:lumMod val="75000"/>
                    </a:srgbClr>
                  </a:solidFill>
                  <a:latin typeface="Arial" panose="020B0604020202020204" pitchFamily="34" charset="0"/>
                  <a:ea typeface="黑体" panose="02010609060101010101" pitchFamily="49" charset="-122"/>
                  <a:cs typeface="+mn-ea"/>
                </a:rPr>
                <a:t>目标接受度</a:t>
              </a:r>
              <a:endParaRPr lang="zh-CN" altLang="en-US" sz="2000" b="1" dirty="0">
                <a:solidFill>
                  <a:srgbClr val="EDC51B">
                    <a:lumMod val="75000"/>
                  </a:srgbClr>
                </a:solidFill>
                <a:latin typeface="Arial" panose="020B0604020202020204" pitchFamily="34" charset="0"/>
                <a:ea typeface="黑体" panose="02010609060101010101" pitchFamily="49" charset="-122"/>
                <a:cs typeface="+mn-ea"/>
              </a:endParaRPr>
            </a:p>
          </p:txBody>
        </p:sp>
        <p:cxnSp>
          <p:nvCxnSpPr>
            <p:cNvPr id="51" name="直接连接符 50"/>
            <p:cNvCxnSpPr/>
            <p:nvPr>
              <p:custDataLst>
                <p:tags r:id="rId23"/>
              </p:custDataLst>
            </p:nvPr>
          </p:nvCxnSpPr>
          <p:spPr>
            <a:xfrm>
              <a:off x="6224587" y="4287450"/>
              <a:ext cx="1771650" cy="0"/>
            </a:xfrm>
            <a:prstGeom prst="line">
              <a:avLst/>
            </a:prstGeom>
            <a:ln w="19050">
              <a:solidFill>
                <a:srgbClr val="FFFFFF">
                  <a:lumMod val="85000"/>
                </a:srgbClr>
              </a:solidFill>
            </a:ln>
          </p:spPr>
          <p:style>
            <a:lnRef idx="1">
              <a:srgbClr val="DEAB81"/>
            </a:lnRef>
            <a:fillRef idx="0">
              <a:srgbClr val="DEAB81"/>
            </a:fillRef>
            <a:effectRef idx="0">
              <a:srgbClr val="DEAB81"/>
            </a:effectRef>
            <a:fontRef idx="minor">
              <a:srgbClr val="5F5F5F"/>
            </a:fontRef>
          </p:style>
        </p:cxnSp>
        <p:cxnSp>
          <p:nvCxnSpPr>
            <p:cNvPr id="52" name="直接连接符 51"/>
            <p:cNvCxnSpPr/>
            <p:nvPr>
              <p:custDataLst>
                <p:tags r:id="rId24"/>
              </p:custDataLst>
            </p:nvPr>
          </p:nvCxnSpPr>
          <p:spPr>
            <a:xfrm>
              <a:off x="6862762" y="4287450"/>
              <a:ext cx="495300" cy="0"/>
            </a:xfrm>
            <a:prstGeom prst="line">
              <a:avLst/>
            </a:prstGeom>
            <a:ln w="38100">
              <a:solidFill>
                <a:srgbClr val="FFFFFF">
                  <a:lumMod val="65000"/>
                </a:srgbClr>
              </a:solidFill>
            </a:ln>
          </p:spPr>
          <p:style>
            <a:lnRef idx="1">
              <a:srgbClr val="DEAB81"/>
            </a:lnRef>
            <a:fillRef idx="0">
              <a:srgbClr val="DEAB81"/>
            </a:fillRef>
            <a:effectRef idx="0">
              <a:srgbClr val="DEAB81"/>
            </a:effectRef>
            <a:fontRef idx="minor">
              <a:srgbClr val="5F5F5F"/>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内容占位符 2"/>
          <p:cNvSpPr>
            <a:spLocks noGrp="1"/>
          </p:cNvSpPr>
          <p:nvPr>
            <p:ph sz="quarter" idx="4294967295"/>
          </p:nvPr>
        </p:nvSpPr>
        <p:spPr>
          <a:xfrm>
            <a:off x="323850" y="1484313"/>
            <a:ext cx="8605838" cy="4752999"/>
          </a:xfrm>
        </p:spPr>
        <p:txBody>
          <a:bodyPr/>
          <a:lstStyle/>
          <a:p>
            <a:pPr>
              <a:spcBef>
                <a:spcPct val="10000"/>
              </a:spcBef>
              <a:buFont typeface="Wingdings" panose="05000000000000000000" pitchFamily="2" charset="2"/>
              <a:buChar char="p"/>
            </a:pPr>
            <a:r>
              <a:rPr lang="zh-CN" altLang="en-US" sz="2800" b="1" dirty="0">
                <a:solidFill>
                  <a:srgbClr val="0070C0"/>
                </a:solidFill>
              </a:rPr>
              <a:t>强化理论由美国心理学家斯金纳首先提出</a:t>
            </a:r>
            <a:endParaRPr lang="zh-CN" altLang="en-US" sz="2800" b="1" dirty="0">
              <a:solidFill>
                <a:srgbClr val="0070C0"/>
              </a:solidFill>
            </a:endParaRPr>
          </a:p>
          <a:p>
            <a:pPr>
              <a:spcBef>
                <a:spcPct val="10000"/>
              </a:spcBef>
              <a:buFont typeface="Wingdings" panose="05000000000000000000" pitchFamily="2" charset="2"/>
              <a:buChar char="p"/>
            </a:pPr>
            <a:r>
              <a:rPr lang="zh-CN" altLang="en-US" sz="2800" b="1" dirty="0">
                <a:solidFill>
                  <a:srgbClr val="FF0000"/>
                </a:solidFill>
              </a:rPr>
              <a:t>基本观点：</a:t>
            </a:r>
            <a:r>
              <a:rPr lang="zh-CN" altLang="en-US" sz="2800" b="1" dirty="0">
                <a:solidFill>
                  <a:srgbClr val="0070C0"/>
                </a:solidFill>
              </a:rPr>
              <a:t>人们出于某种动机，会采取一定的行为作用于环境；</a:t>
            </a:r>
            <a:r>
              <a:rPr lang="zh-CN" altLang="en-US" sz="2800" b="1" dirty="0">
                <a:solidFill>
                  <a:srgbClr val="00B050"/>
                </a:solidFill>
              </a:rPr>
              <a:t>当这种行为的后果对人们有利时，这种行为就会在以后重复出现；反之，当这种行为的结果对人们不利时，这种行为就会减少或消失。</a:t>
            </a:r>
            <a:endParaRPr lang="zh-CN" altLang="en-US" sz="2800" b="1" dirty="0">
              <a:solidFill>
                <a:srgbClr val="0070C0"/>
              </a:solidFill>
            </a:endParaRPr>
          </a:p>
          <a:p>
            <a:pPr>
              <a:spcBef>
                <a:spcPct val="10000"/>
              </a:spcBef>
              <a:buFont typeface="Wingdings" panose="05000000000000000000" pitchFamily="2" charset="2"/>
              <a:buChar char="p"/>
            </a:pPr>
            <a:r>
              <a:rPr lang="zh-CN" altLang="en-US" sz="2800" b="1" dirty="0">
                <a:solidFill>
                  <a:srgbClr val="FF0000"/>
                </a:solidFill>
              </a:rPr>
              <a:t>强化</a:t>
            </a:r>
            <a:r>
              <a:rPr lang="zh-CN" altLang="en-US" sz="2800" b="1" dirty="0">
                <a:solidFill>
                  <a:srgbClr val="0070C0"/>
                </a:solidFill>
              </a:rPr>
              <a:t>，在本质上讲是对某一行为的肯定或否定的结果，其在一定程度上会决定该行为在今后是否重复发生。</a:t>
            </a:r>
            <a:endParaRPr lang="zh-CN" altLang="en-US" sz="2800" b="1" dirty="0">
              <a:solidFill>
                <a:srgbClr val="0070C0"/>
              </a:solidFill>
            </a:endParaRPr>
          </a:p>
        </p:txBody>
      </p:sp>
      <p:sp>
        <p:nvSpPr>
          <p:cNvPr id="216071" name="内容占位符 2"/>
          <p:cNvSpPr txBox="1"/>
          <p:nvPr/>
        </p:nvSpPr>
        <p:spPr bwMode="auto">
          <a:xfrm>
            <a:off x="804863" y="721421"/>
            <a:ext cx="7643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ctr">
              <a:spcBef>
                <a:spcPct val="20000"/>
              </a:spcBef>
            </a:pPr>
            <a:r>
              <a:rPr lang="zh-CN" altLang="en-US" sz="3600" b="1" dirty="0">
                <a:solidFill>
                  <a:srgbClr val="0070C0"/>
                </a:solidFill>
                <a:latin typeface="黑体" panose="02010609060101010101" pitchFamily="49" charset="-122"/>
                <a:ea typeface="黑体" panose="02010609060101010101" pitchFamily="49" charset="-122"/>
              </a:rPr>
              <a:t>强化理论</a:t>
            </a:r>
            <a:endParaRPr lang="zh-CN" altLang="en-US" sz="3600" b="1" dirty="0">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5114" y="1227988"/>
            <a:ext cx="8540750" cy="5238357"/>
          </a:xfrm>
          <a:prstGeom prst="rect">
            <a:avLst/>
          </a:prstGeom>
          <a:noFill/>
        </p:spPr>
        <p:txBody>
          <a:bodyPr wrap="square">
            <a:spAutoFit/>
          </a:bodyPr>
          <a:lstStyle/>
          <a:p>
            <a:pPr marL="228600" indent="0" fontAlgn="auto">
              <a:buNone/>
              <a:extLst>
                <a:ext uri="{35155182-B16C-46BC-9424-99874614C6A1}">
                  <wpsdc:marlchars xmlns:wpsdc="http://www.wps.cn/officeDocument/2017/drawingmlCustomData" val="100" checksum="1487870873"/>
                </a:ext>
              </a:extLst>
            </a:pPr>
            <a:r>
              <a:rPr lang="zh-CN" altLang="zh-CN" sz="3200" b="1" dirty="0">
                <a:solidFill>
                  <a:srgbClr val="D34721"/>
                </a:solidFill>
              </a:rPr>
              <a:t>强化的分类：</a:t>
            </a:r>
            <a:endParaRPr lang="en-US" altLang="zh-CN" sz="3200" b="1" dirty="0">
              <a:solidFill>
                <a:srgbClr val="D34721"/>
              </a:solidFill>
            </a:endParaRPr>
          </a:p>
          <a:p>
            <a:pPr marL="342900" indent="-342900">
              <a:spcBef>
                <a:spcPct val="20000"/>
              </a:spcBef>
              <a:buClr>
                <a:schemeClr val="hlink"/>
              </a:buClr>
              <a:buSzPct val="75000"/>
              <a:buFont typeface="Wingdings" panose="05000000000000000000" pitchFamily="2" charset="2"/>
              <a:buChar char="p"/>
            </a:pPr>
            <a:r>
              <a:rPr lang="zh-CN" altLang="en-US" sz="2800" b="1" dirty="0">
                <a:solidFill>
                  <a:srgbClr val="0070C0"/>
                </a:solidFill>
                <a:latin typeface="+mn-lt"/>
                <a:ea typeface="+mn-ea"/>
              </a:rPr>
              <a:t>依据强化的目的</a:t>
            </a:r>
            <a:endParaRPr lang="en-US" altLang="zh-CN" sz="2800" b="1" dirty="0">
              <a:solidFill>
                <a:srgbClr val="0070C0"/>
              </a:solidFill>
              <a:latin typeface="+mn-lt"/>
              <a:ea typeface="+mn-ea"/>
            </a:endParaRPr>
          </a:p>
          <a:p>
            <a:pPr marL="342900" indent="-342900">
              <a:spcBef>
                <a:spcPct val="20000"/>
              </a:spcBef>
              <a:buClr>
                <a:schemeClr val="hlink"/>
              </a:buClr>
              <a:buSzPct val="75000"/>
              <a:buFont typeface="Wingdings" panose="05000000000000000000" pitchFamily="2" charset="2"/>
              <a:buChar char="p"/>
            </a:pPr>
            <a:endParaRPr lang="en-US" altLang="zh-CN" sz="2800" b="1" dirty="0">
              <a:solidFill>
                <a:srgbClr val="0070C0"/>
              </a:solidFill>
              <a:latin typeface="+mn-lt"/>
              <a:ea typeface="+mn-ea"/>
            </a:endParaRPr>
          </a:p>
          <a:p>
            <a:pPr marL="342900" indent="-342900">
              <a:spcBef>
                <a:spcPct val="20000"/>
              </a:spcBef>
              <a:buClr>
                <a:schemeClr val="hlink"/>
              </a:buClr>
              <a:buSzPct val="75000"/>
              <a:buFont typeface="Wingdings" panose="05000000000000000000" pitchFamily="2" charset="2"/>
              <a:buChar char="p"/>
            </a:pPr>
            <a:endParaRPr lang="en-US" altLang="zh-CN" sz="2800" b="1" dirty="0">
              <a:solidFill>
                <a:srgbClr val="0070C0"/>
              </a:solidFill>
              <a:latin typeface="+mn-lt"/>
              <a:ea typeface="+mn-ea"/>
            </a:endParaRPr>
          </a:p>
          <a:p>
            <a:pPr marL="342900" indent="-342900">
              <a:spcBef>
                <a:spcPct val="20000"/>
              </a:spcBef>
              <a:buClr>
                <a:schemeClr val="hlink"/>
              </a:buClr>
              <a:buSzPct val="75000"/>
              <a:buFont typeface="Wingdings" panose="05000000000000000000" pitchFamily="2" charset="2"/>
              <a:buChar char="p"/>
            </a:pPr>
            <a:endParaRPr lang="en-US" altLang="zh-CN" sz="2800" b="1" dirty="0">
              <a:solidFill>
                <a:srgbClr val="0070C0"/>
              </a:solidFill>
              <a:latin typeface="+mn-lt"/>
              <a:ea typeface="+mn-ea"/>
            </a:endParaRPr>
          </a:p>
          <a:p>
            <a:pPr marL="342900" indent="-342900">
              <a:spcBef>
                <a:spcPct val="20000"/>
              </a:spcBef>
              <a:buClr>
                <a:schemeClr val="hlink"/>
              </a:buClr>
              <a:buSzPct val="75000"/>
              <a:buFont typeface="Wingdings" panose="05000000000000000000" pitchFamily="2" charset="2"/>
              <a:buChar char="p"/>
            </a:pPr>
            <a:endParaRPr lang="en-US" altLang="zh-CN" sz="2800" b="1" dirty="0">
              <a:solidFill>
                <a:srgbClr val="0070C0"/>
              </a:solidFill>
              <a:latin typeface="+mn-lt"/>
              <a:ea typeface="+mn-ea"/>
            </a:endParaRPr>
          </a:p>
          <a:p>
            <a:pPr marL="342900" indent="-342900">
              <a:spcBef>
                <a:spcPct val="20000"/>
              </a:spcBef>
              <a:buClr>
                <a:schemeClr val="hlink"/>
              </a:buClr>
              <a:buSzPct val="75000"/>
              <a:buFont typeface="Wingdings" panose="05000000000000000000" pitchFamily="2" charset="2"/>
              <a:buChar char="p"/>
            </a:pPr>
            <a:endParaRPr lang="en-US" altLang="zh-CN" sz="2800" b="1" dirty="0">
              <a:solidFill>
                <a:srgbClr val="0070C0"/>
              </a:solidFill>
              <a:latin typeface="+mn-lt"/>
              <a:ea typeface="+mn-ea"/>
            </a:endParaRPr>
          </a:p>
          <a:p>
            <a:pPr marL="342900" indent="-342900">
              <a:spcBef>
                <a:spcPct val="20000"/>
              </a:spcBef>
              <a:buClr>
                <a:schemeClr val="hlink"/>
              </a:buClr>
              <a:buSzPct val="75000"/>
              <a:buFont typeface="Wingdings" panose="05000000000000000000" pitchFamily="2" charset="2"/>
              <a:buChar char="p"/>
            </a:pPr>
            <a:r>
              <a:rPr lang="zh-CN" altLang="zh-CN" sz="2800" b="1" dirty="0">
                <a:solidFill>
                  <a:srgbClr val="0070C0"/>
                </a:solidFill>
                <a:latin typeface="+mn-lt"/>
                <a:ea typeface="+mn-ea"/>
              </a:rPr>
              <a:t>依据强化的方式</a:t>
            </a:r>
            <a:endParaRPr lang="en-US" altLang="zh-CN" sz="2800" b="1" dirty="0">
              <a:solidFill>
                <a:srgbClr val="0070C0"/>
              </a:solidFill>
              <a:latin typeface="+mn-lt"/>
              <a:ea typeface="+mn-ea"/>
            </a:endParaRPr>
          </a:p>
          <a:p>
            <a:pPr marL="457200" indent="-457200">
              <a:spcBef>
                <a:spcPct val="20000"/>
              </a:spcBef>
              <a:buClr>
                <a:schemeClr val="hlink"/>
              </a:buClr>
              <a:buSzPct val="75000"/>
              <a:buFont typeface="Wingdings" panose="05000000000000000000" pitchFamily="2" charset="2"/>
              <a:buChar char="Ø"/>
            </a:pPr>
            <a:r>
              <a:rPr lang="zh-CN" altLang="en-US" sz="2800" b="1" dirty="0">
                <a:solidFill>
                  <a:srgbClr val="0070C0"/>
                </a:solidFill>
                <a:latin typeface="+mn-lt"/>
                <a:ea typeface="+mn-ea"/>
              </a:rPr>
              <a:t>连续强化：对每个行为都给予强化。</a:t>
            </a:r>
            <a:endParaRPr lang="en-US" altLang="zh-CN" sz="2800" b="1" dirty="0">
              <a:solidFill>
                <a:srgbClr val="0070C0"/>
              </a:solidFill>
              <a:latin typeface="+mn-lt"/>
              <a:ea typeface="+mn-ea"/>
            </a:endParaRPr>
          </a:p>
          <a:p>
            <a:pPr marL="457200" indent="-457200">
              <a:spcBef>
                <a:spcPct val="20000"/>
              </a:spcBef>
              <a:buClr>
                <a:schemeClr val="hlink"/>
              </a:buClr>
              <a:buSzPct val="75000"/>
              <a:buFont typeface="Wingdings" panose="05000000000000000000" pitchFamily="2" charset="2"/>
              <a:buChar char="Ø"/>
            </a:pPr>
            <a:r>
              <a:rPr lang="zh-CN" altLang="en-US" sz="2800" b="1" dirty="0">
                <a:solidFill>
                  <a:srgbClr val="0070C0"/>
                </a:solidFill>
                <a:latin typeface="+mn-lt"/>
                <a:ea typeface="+mn-ea"/>
              </a:rPr>
              <a:t>间断强化：并非对所有行为都进行强化</a:t>
            </a:r>
            <a:endParaRPr lang="zh-CN" altLang="zh-CN" sz="3200" b="1" dirty="0">
              <a:solidFill>
                <a:srgbClr val="D34721"/>
              </a:solidFill>
            </a:endParaRPr>
          </a:p>
        </p:txBody>
      </p:sp>
      <p:graphicFrame>
        <p:nvGraphicFramePr>
          <p:cNvPr id="5" name="表格 5"/>
          <p:cNvGraphicFramePr>
            <a:graphicFrameLocks noGrp="1"/>
          </p:cNvGraphicFramePr>
          <p:nvPr>
            <p:ph type="tbl" idx="1"/>
          </p:nvPr>
        </p:nvGraphicFramePr>
        <p:xfrm>
          <a:off x="305115" y="2348880"/>
          <a:ext cx="8540750" cy="2407920"/>
        </p:xfrm>
        <a:graphic>
          <a:graphicData uri="http://schemas.openxmlformats.org/drawingml/2006/table">
            <a:tbl>
              <a:tblPr firstRow="1" bandRow="1">
                <a:tableStyleId>{21E4AEA4-8DFA-4A89-87EB-49C32662AFE0}</a:tableStyleId>
              </a:tblPr>
              <a:tblGrid>
                <a:gridCol w="1708150"/>
                <a:gridCol w="1708150"/>
                <a:gridCol w="1708150"/>
                <a:gridCol w="1708150"/>
                <a:gridCol w="1708150"/>
              </a:tblGrid>
              <a:tr h="370840">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r>
                        <a:rPr lang="zh-CN" altLang="en-US" sz="2000" b="1" dirty="0"/>
                        <a:t>令人愉快或期望的事件</a:t>
                      </a:r>
                      <a:endParaRPr lang="zh-CN" altLang="en-US" sz="2000" b="1" dirty="0"/>
                    </a:p>
                  </a:txBody>
                  <a:tcPr anchor="ctr"/>
                </a:tc>
                <a:tc>
                  <a:txBody>
                    <a:bodyPr/>
                    <a:lstStyle/>
                    <a:p>
                      <a:pPr algn="ctr"/>
                      <a:r>
                        <a:rPr lang="zh-CN" altLang="en-US" sz="2000" b="1" dirty="0"/>
                        <a:t>令人不愉快或不期望的事件</a:t>
                      </a:r>
                      <a:endParaRPr lang="zh-CN" altLang="en-US" sz="2000" b="1" dirty="0"/>
                    </a:p>
                  </a:txBody>
                  <a:tcPr/>
                </a:tc>
                <a:tc>
                  <a:txBody>
                    <a:bodyPr/>
                    <a:lstStyle/>
                    <a:p>
                      <a:pPr algn="ctr"/>
                      <a:r>
                        <a:rPr lang="zh-CN" altLang="en-US" sz="2000" b="1" dirty="0"/>
                        <a:t>结果</a:t>
                      </a:r>
                      <a:r>
                        <a:rPr lang="en-US" altLang="zh-CN" sz="2000" b="1" dirty="0"/>
                        <a:t>/</a:t>
                      </a:r>
                      <a:r>
                        <a:rPr lang="zh-CN" altLang="en-US" sz="2000" b="1" dirty="0"/>
                        <a:t>目的</a:t>
                      </a:r>
                      <a:endParaRPr lang="zh-CN" altLang="en-US" sz="2000" b="1" dirty="0"/>
                    </a:p>
                  </a:txBody>
                  <a:tcPr anchor="ctr"/>
                </a:tc>
              </a:tr>
              <a:tr h="370840">
                <a:tc>
                  <a:txBody>
                    <a:bodyPr/>
                    <a:lstStyle/>
                    <a:p>
                      <a:pPr algn="ctr"/>
                      <a:r>
                        <a:rPr lang="zh-CN" altLang="en-US" sz="2000" b="1" dirty="0"/>
                        <a:t>组织期望的</a:t>
                      </a:r>
                      <a:endParaRPr lang="en-US" altLang="zh-CN" sz="2000" b="1" dirty="0"/>
                    </a:p>
                    <a:p>
                      <a:pPr algn="ctr"/>
                      <a:r>
                        <a:rPr lang="zh-CN" altLang="en-US" sz="2000" b="1" dirty="0"/>
                        <a:t>行为</a:t>
                      </a:r>
                      <a:endParaRPr lang="zh-CN" altLang="en-US" sz="2000" b="1" dirty="0"/>
                    </a:p>
                  </a:txBody>
                  <a:tcPr/>
                </a:tc>
                <a:tc rowSpan="2">
                  <a:txBody>
                    <a:bodyPr/>
                    <a:lstStyle/>
                    <a:p>
                      <a:pPr algn="ctr"/>
                      <a:r>
                        <a:rPr lang="zh-CN" altLang="en-US" sz="2000" b="1" dirty="0"/>
                        <a:t>实施行为</a:t>
                      </a:r>
                      <a:endParaRPr lang="zh-CN" altLang="en-US" sz="2000" b="1" dirty="0"/>
                    </a:p>
                  </a:txBody>
                  <a:tcPr anchor="ctr"/>
                </a:tc>
                <a:tc>
                  <a:txBody>
                    <a:bodyPr/>
                    <a:lstStyle/>
                    <a:p>
                      <a:pPr algn="ctr"/>
                      <a:r>
                        <a:rPr lang="zh-CN" altLang="en-US" sz="2000" b="1" dirty="0"/>
                        <a:t>正强化</a:t>
                      </a:r>
                      <a:endParaRPr lang="en-US" altLang="zh-CN" sz="2000" b="1" dirty="0"/>
                    </a:p>
                    <a:p>
                      <a:pPr algn="ctr"/>
                      <a:r>
                        <a:rPr lang="zh-CN" altLang="en-US" sz="2000" b="1" dirty="0"/>
                        <a:t>（出现）</a:t>
                      </a:r>
                      <a:endParaRPr lang="zh-CN" altLang="en-US" sz="2000" b="1" dirty="0"/>
                    </a:p>
                  </a:txBody>
                  <a:tcPr/>
                </a:tc>
                <a:tc>
                  <a:txBody>
                    <a:bodyPr/>
                    <a:lstStyle/>
                    <a:p>
                      <a:pPr algn="ctr"/>
                      <a:r>
                        <a:rPr lang="zh-CN" altLang="en-US" sz="2000" b="1" dirty="0"/>
                        <a:t>负强化</a:t>
                      </a:r>
                      <a:endParaRPr lang="en-US" altLang="zh-CN" sz="2000" b="1" dirty="0"/>
                    </a:p>
                    <a:p>
                      <a:pPr algn="ctr"/>
                      <a:r>
                        <a:rPr lang="zh-CN" altLang="en-US" sz="2000" b="1" dirty="0"/>
                        <a:t>（取消）</a:t>
                      </a:r>
                      <a:endParaRPr lang="zh-CN" altLang="en-US" sz="2000" b="1" dirty="0"/>
                    </a:p>
                  </a:txBody>
                  <a:tcPr/>
                </a:tc>
                <a:tc>
                  <a:txBody>
                    <a:bodyPr/>
                    <a:lstStyle/>
                    <a:p>
                      <a:pPr algn="ctr"/>
                      <a:r>
                        <a:rPr lang="zh-CN" altLang="en-US" sz="2000" b="1" dirty="0"/>
                        <a:t>增强或保持该行为</a:t>
                      </a:r>
                      <a:endParaRPr lang="zh-CN" altLang="en-US" sz="2000" b="1" dirty="0"/>
                    </a:p>
                  </a:txBody>
                  <a:tcPr/>
                </a:tc>
              </a:tr>
              <a:tr h="370840">
                <a:tc>
                  <a:txBody>
                    <a:bodyPr/>
                    <a:lstStyle/>
                    <a:p>
                      <a:pPr algn="ctr"/>
                      <a:r>
                        <a:rPr lang="zh-CN" altLang="en-US" sz="2000" b="1" dirty="0"/>
                        <a:t>组织不期望的行为</a:t>
                      </a:r>
                      <a:endParaRPr lang="zh-CN" altLang="en-US" sz="2000" b="1" dirty="0"/>
                    </a:p>
                  </a:txBody>
                  <a:tcPr/>
                </a:tc>
                <a:tc vMerge="1">
                  <a:tcPr/>
                </a:tc>
                <a:tc>
                  <a:txBody>
                    <a:bodyPr/>
                    <a:lstStyle/>
                    <a:p>
                      <a:pPr algn="ctr"/>
                      <a:r>
                        <a:rPr lang="zh-CN" altLang="en-US" sz="2000" b="1" dirty="0"/>
                        <a:t>自然消退</a:t>
                      </a:r>
                      <a:endParaRPr lang="en-US" altLang="zh-CN" sz="2000" b="1" dirty="0"/>
                    </a:p>
                    <a:p>
                      <a:pPr algn="ctr"/>
                      <a:r>
                        <a:rPr lang="zh-CN" altLang="en-US" sz="2000" b="1" dirty="0"/>
                        <a:t>（取消）</a:t>
                      </a:r>
                      <a:endParaRPr lang="zh-CN" altLang="en-US" sz="2000" b="1" dirty="0"/>
                    </a:p>
                  </a:txBody>
                  <a:tcPr/>
                </a:tc>
                <a:tc>
                  <a:txBody>
                    <a:bodyPr/>
                    <a:lstStyle/>
                    <a:p>
                      <a:pPr algn="ctr"/>
                      <a:r>
                        <a:rPr lang="zh-CN" altLang="en-US" sz="2000" b="1" dirty="0"/>
                        <a:t>惩罚</a:t>
                      </a:r>
                      <a:endParaRPr lang="en-US" altLang="zh-CN" sz="2000" b="1" dirty="0"/>
                    </a:p>
                    <a:p>
                      <a:pPr algn="ctr"/>
                      <a:r>
                        <a:rPr lang="zh-CN" altLang="en-US" sz="2000" b="1" dirty="0"/>
                        <a:t>（出现）</a:t>
                      </a:r>
                      <a:endParaRPr lang="zh-CN" altLang="en-US" sz="2000" b="1" dirty="0"/>
                    </a:p>
                  </a:txBody>
                  <a:tcPr/>
                </a:tc>
                <a:tc>
                  <a:txBody>
                    <a:bodyPr/>
                    <a:lstStyle/>
                    <a:p>
                      <a:pPr algn="ctr"/>
                      <a:r>
                        <a:rPr lang="zh-CN" altLang="en-US" sz="2000" b="1" dirty="0"/>
                        <a:t>削弱或减少该行为</a:t>
                      </a:r>
                      <a:endParaRPr lang="zh-CN" altLang="en-US" sz="2000" b="1"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01625" y="1556792"/>
            <a:ext cx="8540750" cy="4536504"/>
          </a:xfrm>
        </p:spPr>
        <p:txBody>
          <a:bodyPr/>
          <a:lstStyle/>
          <a:p>
            <a:pPr>
              <a:buFont typeface="Wingdings" panose="05000000000000000000" pitchFamily="2" charset="2"/>
              <a:buChar char="p"/>
            </a:pPr>
            <a:r>
              <a:rPr lang="zh-CN" altLang="en-US" sz="2800" b="1" dirty="0">
                <a:solidFill>
                  <a:srgbClr val="0070C0"/>
                </a:solidFill>
              </a:rPr>
              <a:t>应用原则</a:t>
            </a:r>
            <a:endParaRPr lang="en-US" altLang="zh-CN" sz="2800" b="1" dirty="0">
              <a:solidFill>
                <a:srgbClr val="0070C0"/>
              </a:solidFill>
            </a:endParaRPr>
          </a:p>
          <a:p>
            <a:pPr marL="457200" indent="-457200">
              <a:buFont typeface="Wingdings" panose="05000000000000000000" pitchFamily="2" charset="2"/>
              <a:buChar char="Ø"/>
            </a:pPr>
            <a:r>
              <a:rPr lang="zh-CN" altLang="en-US" sz="2800" b="1" dirty="0">
                <a:solidFill>
                  <a:srgbClr val="0070C0"/>
                </a:solidFill>
              </a:rPr>
              <a:t>要按照强</a:t>
            </a:r>
            <a:r>
              <a:rPr lang="zh-CN" altLang="en-US" sz="2800" b="1" dirty="0">
                <a:solidFill>
                  <a:srgbClr val="00B050"/>
                </a:solidFill>
              </a:rPr>
              <a:t>化对象的不同需要采取不同的强化措施</a:t>
            </a:r>
            <a:r>
              <a:rPr lang="zh-CN" altLang="en-US" sz="2800" b="1" dirty="0">
                <a:solidFill>
                  <a:srgbClr val="0070C0"/>
                </a:solidFill>
              </a:rPr>
              <a:t>。</a:t>
            </a:r>
            <a:endParaRPr lang="zh-CN" altLang="en-US" sz="2800" b="1" dirty="0">
              <a:solidFill>
                <a:srgbClr val="0070C0"/>
              </a:solidFill>
            </a:endParaRPr>
          </a:p>
          <a:p>
            <a:pPr marL="457200" indent="-457200">
              <a:buFont typeface="Wingdings" panose="05000000000000000000" pitchFamily="2" charset="2"/>
              <a:buChar char="Ø"/>
            </a:pPr>
            <a:r>
              <a:rPr lang="zh-CN" altLang="en-US" sz="2800" b="1" dirty="0">
                <a:solidFill>
                  <a:srgbClr val="0070C0"/>
                </a:solidFill>
              </a:rPr>
              <a:t>对所</a:t>
            </a:r>
            <a:r>
              <a:rPr lang="zh-CN" altLang="en-US" sz="2800" b="1" dirty="0">
                <a:solidFill>
                  <a:srgbClr val="00B050"/>
                </a:solidFill>
              </a:rPr>
              <a:t>期望</a:t>
            </a:r>
            <a:r>
              <a:rPr lang="zh-CN" altLang="en-US" sz="2800" b="1" dirty="0">
                <a:solidFill>
                  <a:srgbClr val="0070C0"/>
                </a:solidFill>
              </a:rPr>
              <a:t>取得的工作业绩应予以明确的规定和表述。</a:t>
            </a:r>
            <a:endParaRPr lang="zh-CN" altLang="en-US" sz="2800" b="1" dirty="0">
              <a:solidFill>
                <a:srgbClr val="0070C0"/>
              </a:solidFill>
            </a:endParaRPr>
          </a:p>
          <a:p>
            <a:pPr marL="457200" indent="-457200">
              <a:buFont typeface="Wingdings" panose="05000000000000000000" pitchFamily="2" charset="2"/>
              <a:buChar char="Ø"/>
            </a:pPr>
            <a:r>
              <a:rPr lang="zh-CN" altLang="en-US" sz="2800" b="1" dirty="0">
                <a:solidFill>
                  <a:srgbClr val="0070C0"/>
                </a:solidFill>
              </a:rPr>
              <a:t>对工作业绩予以及时的反馈，即通过某种形式和途径，及时将工作结果告诉行动者。</a:t>
            </a:r>
            <a:endParaRPr lang="zh-CN" altLang="en-US" sz="2800" b="1" dirty="0">
              <a:solidFill>
                <a:srgbClr val="0070C0"/>
              </a:solidFill>
            </a:endParaRPr>
          </a:p>
          <a:p>
            <a:pPr>
              <a:buFont typeface="Wingdings" panose="05000000000000000000" pitchFamily="2" charset="2"/>
              <a:buChar char="p"/>
            </a:pPr>
            <a:r>
              <a:rPr lang="zh-CN" altLang="en-US" sz="2800" b="1" dirty="0">
                <a:solidFill>
                  <a:srgbClr val="0070C0"/>
                </a:solidFill>
              </a:rPr>
              <a:t>局限性</a:t>
            </a:r>
            <a:endParaRPr lang="en-US" altLang="zh-CN" sz="2800" b="1" dirty="0">
              <a:solidFill>
                <a:srgbClr val="0070C0"/>
              </a:solidFill>
            </a:endParaRPr>
          </a:p>
          <a:p>
            <a:pPr marL="457200" indent="-457200">
              <a:buFont typeface="Wingdings" panose="05000000000000000000" pitchFamily="2" charset="2"/>
              <a:buChar char="Ø"/>
            </a:pPr>
            <a:r>
              <a:rPr lang="zh-CN" altLang="en-US" sz="2800" b="1" dirty="0">
                <a:solidFill>
                  <a:srgbClr val="0070C0"/>
                </a:solidFill>
              </a:rPr>
              <a:t>过于强调对人的行为的限制和控制，而忽视了人的内在心理过程和状态；</a:t>
            </a:r>
            <a:r>
              <a:rPr lang="zh-CN" altLang="en-US" sz="2800" b="1" dirty="0">
                <a:solidFill>
                  <a:srgbClr val="00B050"/>
                </a:solidFill>
              </a:rPr>
              <a:t>忽略人的因素和主观能动性对环境的反作用</a:t>
            </a:r>
            <a:r>
              <a:rPr lang="zh-CN" altLang="en-US" sz="2800" b="1" dirty="0">
                <a:solidFill>
                  <a:srgbClr val="0070C0"/>
                </a:solidFill>
              </a:rPr>
              <a:t>。</a:t>
            </a:r>
            <a:endParaRPr lang="zh-CN" altLang="en-US" sz="2800" b="1"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激励方法</a:t>
            </a:r>
            <a:endParaRPr lang="zh-CN" altLang="en-US" b="1" dirty="0"/>
          </a:p>
        </p:txBody>
      </p:sp>
      <p:sp>
        <p:nvSpPr>
          <p:cNvPr id="3" name="内容占位符 2"/>
          <p:cNvSpPr>
            <a:spLocks noGrp="1"/>
          </p:cNvSpPr>
          <p:nvPr>
            <p:ph idx="1"/>
          </p:nvPr>
        </p:nvSpPr>
        <p:spPr>
          <a:xfrm>
            <a:off x="301625" y="1844824"/>
            <a:ext cx="8540750" cy="4194175"/>
          </a:xfrm>
        </p:spPr>
        <p:txBody>
          <a:bodyPr/>
          <a:lstStyle/>
          <a:p>
            <a:pPr>
              <a:buNone/>
            </a:pPr>
            <a:r>
              <a:rPr lang="en-US" altLang="zh-CN" b="1" dirty="0">
                <a:solidFill>
                  <a:srgbClr val="FF0000"/>
                </a:solidFill>
              </a:rPr>
              <a:t>1</a:t>
            </a:r>
            <a:r>
              <a:rPr lang="zh-CN" altLang="en-US" b="1" dirty="0">
                <a:solidFill>
                  <a:srgbClr val="FF0000"/>
                </a:solidFill>
              </a:rPr>
              <a:t>、工作激励</a:t>
            </a:r>
            <a:endParaRPr lang="en-US" altLang="zh-CN" b="1" dirty="0">
              <a:solidFill>
                <a:srgbClr val="FF0000"/>
              </a:solidFill>
            </a:endParaRPr>
          </a:p>
          <a:p>
            <a:pPr marL="0" indent="0">
              <a:buNone/>
            </a:pPr>
            <a:r>
              <a:rPr lang="zh-CN" altLang="en-US" sz="2800" b="1" dirty="0">
                <a:solidFill>
                  <a:srgbClr val="0070C0"/>
                </a:solidFill>
              </a:rPr>
              <a:t>      通过合理设计与适当分配工作任务来激发员工内在的工作热情。</a:t>
            </a:r>
            <a:endParaRPr lang="en-US" altLang="zh-CN" sz="2800" b="1" dirty="0">
              <a:solidFill>
                <a:srgbClr val="0070C0"/>
              </a:solidFill>
            </a:endParaRPr>
          </a:p>
          <a:p>
            <a:pPr marL="457200" indent="-457200">
              <a:buFont typeface="Wingdings" panose="05000000000000000000" pitchFamily="2" charset="2"/>
              <a:buChar char="Ø"/>
            </a:pPr>
            <a:endParaRPr lang="zh-CN" altLang="en-US" sz="2800" b="1" dirty="0">
              <a:solidFill>
                <a:srgbClr val="0070C0"/>
              </a:solidFill>
            </a:endParaRPr>
          </a:p>
        </p:txBody>
      </p:sp>
      <p:grpSp>
        <p:nvGrpSpPr>
          <p:cNvPr id="19" name="组合 18"/>
          <p:cNvGrpSpPr/>
          <p:nvPr/>
        </p:nvGrpSpPr>
        <p:grpSpPr>
          <a:xfrm>
            <a:off x="503916" y="3270270"/>
            <a:ext cx="2520315" cy="3041564"/>
            <a:chOff x="579120" y="2551430"/>
            <a:chExt cx="2520315" cy="3041564"/>
          </a:xfrm>
        </p:grpSpPr>
        <p:sp>
          <p:nvSpPr>
            <p:cNvPr id="20" name="矩形 19"/>
            <p:cNvSpPr/>
            <p:nvPr>
              <p:custDataLst>
                <p:tags r:id="rId1"/>
              </p:custDataLst>
            </p:nvPr>
          </p:nvSpPr>
          <p:spPr>
            <a:xfrm>
              <a:off x="579120" y="3202939"/>
              <a:ext cx="2520315" cy="2390055"/>
            </a:xfrm>
            <a:prstGeom prst="rect">
              <a:avLst/>
            </a:prstGeom>
            <a:noFill/>
          </p:spPr>
          <p:txBody>
            <a:bodyPr wrap="square" tIns="180000">
              <a:normAutofit/>
            </a:bodyPr>
            <a:lstStyle/>
            <a:p>
              <a:pPr marL="285750" indent="-285750" algn="just">
                <a:buFont typeface="Arial" panose="020B0604020202020204" pitchFamily="34" charset="0"/>
                <a:buChar char="•"/>
              </a:pPr>
              <a:r>
                <a:rPr lang="zh-CN" altLang="zh-CN" sz="1600" dirty="0">
                  <a:solidFill>
                    <a:schemeClr val="accent2"/>
                  </a:solidFill>
                  <a:latin typeface="黑体" panose="02010609060101010101" pitchFamily="49" charset="-122"/>
                  <a:ea typeface="黑体" panose="02010609060101010101" pitchFamily="49" charset="-122"/>
                </a:rPr>
                <a:t>通过扩大岗位工作的范围、增加工作岗位的职责，消除员工因从事单调乏味工作而产生的枯燥厌倦情绪，从而提高员工的劳动效率。</a:t>
              </a:r>
              <a:endParaRPr lang="en-US" altLang="zh-CN" sz="1600" dirty="0">
                <a:solidFill>
                  <a:schemeClr val="accent2"/>
                </a:solidFill>
                <a:latin typeface="黑体" panose="02010609060101010101" pitchFamily="49" charset="-122"/>
                <a:ea typeface="黑体" panose="02010609060101010101" pitchFamily="49" charset="-122"/>
              </a:endParaRPr>
            </a:p>
            <a:p>
              <a:pPr marL="285750" indent="-285750" algn="just">
                <a:buFont typeface="Arial" panose="020B0604020202020204" pitchFamily="34" charset="0"/>
                <a:buChar char="•"/>
              </a:pPr>
              <a:r>
                <a:rPr lang="zh-CN" altLang="en-US" sz="1600" dirty="0">
                  <a:solidFill>
                    <a:schemeClr val="accent2"/>
                  </a:solidFill>
                  <a:latin typeface="黑体" panose="02010609060101010101" pitchFamily="49" charset="-122"/>
                  <a:ea typeface="黑体" panose="02010609060101010101" pitchFamily="49" charset="-122"/>
                </a:rPr>
                <a:t>包括横向扩大工作、纵向扩大工作</a:t>
              </a:r>
              <a:endParaRPr lang="zh-CN" altLang="zh-CN" sz="1600" dirty="0">
                <a:solidFill>
                  <a:schemeClr val="accent2"/>
                </a:solidFill>
                <a:latin typeface="黑体" panose="02010609060101010101" pitchFamily="49" charset="-122"/>
                <a:ea typeface="黑体" panose="02010609060101010101" pitchFamily="49" charset="-122"/>
              </a:endParaRPr>
            </a:p>
            <a:p>
              <a:pPr algn="just"/>
              <a:endParaRPr lang="zh-CN" altLang="en-US" sz="1600" dirty="0">
                <a:latin typeface="黑体" panose="02010609060101010101" pitchFamily="49" charset="-122"/>
                <a:ea typeface="黑体" panose="02010609060101010101" pitchFamily="49" charset="-122"/>
              </a:endParaRPr>
            </a:p>
          </p:txBody>
        </p:sp>
        <p:pic>
          <p:nvPicPr>
            <p:cNvPr id="21" name="图片 20"/>
            <p:cNvPicPr/>
            <p:nvPr>
              <p:custDataLst>
                <p:tags r:id="rId2"/>
              </p:custDataLst>
            </p:nvPr>
          </p:nvPicPr>
          <p:blipFill rotWithShape="1">
            <a:blip r:embed="rId3" cstate="print"/>
            <a:srcRect t="50886"/>
            <a:stretch>
              <a:fillRect/>
            </a:stretch>
          </p:blipFill>
          <p:spPr>
            <a:xfrm flipH="1">
              <a:off x="579120" y="3202940"/>
              <a:ext cx="2520315" cy="135890"/>
            </a:xfrm>
            <a:prstGeom prst="rect">
              <a:avLst/>
            </a:prstGeom>
          </p:spPr>
        </p:pic>
        <p:sp>
          <p:nvSpPr>
            <p:cNvPr id="22" name="矩形 21"/>
            <p:cNvSpPr/>
            <p:nvPr>
              <p:custDataLst>
                <p:tags r:id="rId4"/>
              </p:custDataLst>
            </p:nvPr>
          </p:nvSpPr>
          <p:spPr>
            <a:xfrm>
              <a:off x="579120" y="2659380"/>
              <a:ext cx="2520315" cy="685165"/>
            </a:xfrm>
            <a:prstGeom prst="rect">
              <a:avLst/>
            </a:prstGeom>
          </p:spPr>
          <p:txBody>
            <a:bodyPr wrap="square" anchor="ctr" anchorCtr="0">
              <a:normAutofit/>
            </a:bodyPr>
            <a:lstStyle/>
            <a:p>
              <a:pPr algn="ctr"/>
              <a:r>
                <a:rPr lang="en-US" altLang="zh-CN" dirty="0">
                  <a:solidFill>
                    <a:srgbClr val="039FD7">
                      <a:lumMod val="75000"/>
                    </a:srgbClr>
                  </a:solidFill>
                  <a:latin typeface="Arial" panose="020B0604020202020204" pitchFamily="34" charset="0"/>
                  <a:ea typeface="黑体" panose="02010609060101010101" pitchFamily="49" charset="-122"/>
                  <a:cs typeface="+mn-ea"/>
                </a:rPr>
                <a:t>1.1</a:t>
              </a:r>
              <a:r>
                <a:rPr lang="zh-CN" altLang="en-US" dirty="0">
                  <a:solidFill>
                    <a:srgbClr val="039FD7">
                      <a:lumMod val="75000"/>
                    </a:srgbClr>
                  </a:solidFill>
                  <a:latin typeface="Arial" panose="020B0604020202020204" pitchFamily="34" charset="0"/>
                  <a:ea typeface="黑体" panose="02010609060101010101" pitchFamily="49" charset="-122"/>
                  <a:cs typeface="+mn-ea"/>
                </a:rPr>
                <a:t>工作扩大法</a:t>
              </a:r>
              <a:endParaRPr lang="zh-CN" altLang="en-US" dirty="0">
                <a:solidFill>
                  <a:srgbClr val="039FD7">
                    <a:lumMod val="75000"/>
                  </a:srgbClr>
                </a:solidFill>
                <a:latin typeface="Arial" panose="020B0604020202020204" pitchFamily="34" charset="0"/>
                <a:ea typeface="黑体" panose="02010609060101010101" pitchFamily="49" charset="-122"/>
                <a:cs typeface="+mn-ea"/>
              </a:endParaRPr>
            </a:p>
          </p:txBody>
        </p:sp>
        <p:pic>
          <p:nvPicPr>
            <p:cNvPr id="23" name="图片 22"/>
            <p:cNvPicPr/>
            <p:nvPr>
              <p:custDataLst>
                <p:tags r:id="rId5"/>
              </p:custDataLst>
            </p:nvPr>
          </p:nvPicPr>
          <p:blipFill rotWithShape="1">
            <a:blip r:embed="rId3" cstate="print"/>
            <a:srcRect t="50886"/>
            <a:stretch>
              <a:fillRect/>
            </a:stretch>
          </p:blipFill>
          <p:spPr>
            <a:xfrm flipH="1" flipV="1">
              <a:off x="579120" y="2551430"/>
              <a:ext cx="2520315" cy="135890"/>
            </a:xfrm>
            <a:prstGeom prst="rect">
              <a:avLst/>
            </a:prstGeom>
          </p:spPr>
        </p:pic>
      </p:grpSp>
      <p:grpSp>
        <p:nvGrpSpPr>
          <p:cNvPr id="24" name="组合 23"/>
          <p:cNvGrpSpPr/>
          <p:nvPr/>
        </p:nvGrpSpPr>
        <p:grpSpPr>
          <a:xfrm>
            <a:off x="5790944" y="3270270"/>
            <a:ext cx="2903856" cy="3204149"/>
            <a:chOff x="3221660" y="2551430"/>
            <a:chExt cx="2903856" cy="3204149"/>
          </a:xfrm>
        </p:grpSpPr>
        <p:sp>
          <p:nvSpPr>
            <p:cNvPr id="25" name="矩形 24"/>
            <p:cNvSpPr/>
            <p:nvPr>
              <p:custDataLst>
                <p:tags r:id="rId6"/>
              </p:custDataLst>
            </p:nvPr>
          </p:nvSpPr>
          <p:spPr>
            <a:xfrm>
              <a:off x="3221660" y="3197225"/>
              <a:ext cx="2903856" cy="2558354"/>
            </a:xfrm>
            <a:prstGeom prst="rect">
              <a:avLst/>
            </a:prstGeom>
            <a:noFill/>
          </p:spPr>
          <p:txBody>
            <a:bodyPr wrap="square" tIns="180000">
              <a:normAutofit/>
            </a:bodyPr>
            <a:lstStyle/>
            <a:p>
              <a:pPr marL="514350" indent="-285750" fontAlgn="auto">
                <a:buFont typeface="Arial" panose="020B0604020202020204" pitchFamily="34" charset="0"/>
                <a:buChar char="•"/>
              </a:pPr>
              <a:r>
                <a:rPr lang="zh-CN" altLang="zh-CN" sz="1600" dirty="0">
                  <a:solidFill>
                    <a:schemeClr val="accent2"/>
                  </a:solidFill>
                  <a:latin typeface="黑体" panose="02010609060101010101" pitchFamily="49" charset="-122"/>
                  <a:ea typeface="黑体" panose="02010609060101010101" pitchFamily="49" charset="-122"/>
                </a:rPr>
                <a:t>让员工在预定时期内变换工作岗位，使其获得不同岗位的工作经验。</a:t>
              </a:r>
              <a:endParaRPr lang="en-US" altLang="zh-CN" sz="1600" dirty="0">
                <a:solidFill>
                  <a:schemeClr val="accent2"/>
                </a:solidFill>
                <a:latin typeface="黑体" panose="02010609060101010101" pitchFamily="49" charset="-122"/>
                <a:ea typeface="黑体" panose="02010609060101010101" pitchFamily="49" charset="-122"/>
              </a:endParaRPr>
            </a:p>
            <a:p>
              <a:pPr marL="514350" indent="-285750" fontAlgn="auto">
                <a:buFont typeface="Arial" panose="020B0604020202020204" pitchFamily="34" charset="0"/>
                <a:buChar char="•"/>
              </a:pPr>
              <a:r>
                <a:rPr lang="zh-CN" altLang="en-US" sz="1600" dirty="0">
                  <a:solidFill>
                    <a:schemeClr val="accent2"/>
                  </a:solidFill>
                  <a:latin typeface="黑体" panose="02010609060101010101" pitchFamily="49" charset="-122"/>
                  <a:ea typeface="黑体" panose="02010609060101010101" pitchFamily="49" charset="-122"/>
                </a:rPr>
                <a:t>形式：</a:t>
              </a:r>
              <a:r>
                <a:rPr lang="zh-CN" altLang="zh-CN" sz="1600" dirty="0">
                  <a:solidFill>
                    <a:schemeClr val="accent2"/>
                  </a:solidFill>
                  <a:latin typeface="黑体" panose="02010609060101010101" pitchFamily="49" charset="-122"/>
                  <a:ea typeface="黑体" panose="02010609060101010101" pitchFamily="49" charset="-122"/>
                </a:rPr>
                <a:t>确定工作岗位的新员工轮换</a:t>
              </a:r>
              <a:r>
                <a:rPr lang="zh-CN" altLang="en-US" sz="1600" dirty="0">
                  <a:solidFill>
                    <a:schemeClr val="accent2"/>
                  </a:solidFill>
                  <a:latin typeface="黑体" panose="02010609060101010101" pitchFamily="49" charset="-122"/>
                  <a:ea typeface="黑体" panose="02010609060101010101" pitchFamily="49" charset="-122"/>
                </a:rPr>
                <a:t>、</a:t>
              </a:r>
              <a:r>
                <a:rPr lang="zh-CN" altLang="zh-CN" sz="1600" dirty="0">
                  <a:solidFill>
                    <a:srgbClr val="FF0000"/>
                  </a:solidFill>
                  <a:latin typeface="黑体" panose="02010609060101010101" pitchFamily="49" charset="-122"/>
                  <a:ea typeface="黑体" panose="02010609060101010101" pitchFamily="49" charset="-122"/>
                </a:rPr>
                <a:t>培养多面手的老员工轮换</a:t>
              </a:r>
              <a:r>
                <a:rPr lang="zh-CN" altLang="en-US" sz="1600" dirty="0">
                  <a:solidFill>
                    <a:schemeClr val="accent2"/>
                  </a:solidFill>
                  <a:latin typeface="黑体" panose="02010609060101010101" pitchFamily="49" charset="-122"/>
                  <a:ea typeface="黑体" panose="02010609060101010101" pitchFamily="49" charset="-122"/>
                </a:rPr>
                <a:t>、</a:t>
              </a:r>
              <a:r>
                <a:rPr lang="zh-CN" altLang="zh-CN" sz="1600" dirty="0">
                  <a:solidFill>
                    <a:schemeClr val="accent2"/>
                  </a:solidFill>
                  <a:latin typeface="黑体" panose="02010609060101010101" pitchFamily="49" charset="-122"/>
                  <a:ea typeface="黑体" panose="02010609060101010101" pitchFamily="49" charset="-122"/>
                </a:rPr>
                <a:t>培养经营骨干的管理人员轮换</a:t>
              </a:r>
              <a:endParaRPr lang="zh-CN" altLang="zh-CN" sz="1600" dirty="0">
                <a:solidFill>
                  <a:schemeClr val="accent2"/>
                </a:solidFill>
                <a:latin typeface="黑体" panose="02010609060101010101" pitchFamily="49" charset="-122"/>
                <a:ea typeface="黑体" panose="02010609060101010101" pitchFamily="49" charset="-122"/>
              </a:endParaRPr>
            </a:p>
            <a:p>
              <a:pPr marL="514350" indent="-285750" fontAlgn="auto">
                <a:buFont typeface="Arial" panose="020B0604020202020204" pitchFamily="34" charset="0"/>
                <a:buChar char="•"/>
              </a:pPr>
              <a:endParaRPr lang="en-US" altLang="zh-CN" sz="1600" dirty="0">
                <a:latin typeface="黑体" panose="02010609060101010101" pitchFamily="49" charset="-122"/>
                <a:ea typeface="黑体" panose="02010609060101010101" pitchFamily="49" charset="-122"/>
              </a:endParaRPr>
            </a:p>
          </p:txBody>
        </p:sp>
        <p:pic>
          <p:nvPicPr>
            <p:cNvPr id="26" name="图片 25"/>
            <p:cNvPicPr/>
            <p:nvPr>
              <p:custDataLst>
                <p:tags r:id="rId7"/>
              </p:custDataLst>
            </p:nvPr>
          </p:nvPicPr>
          <p:blipFill rotWithShape="1">
            <a:blip r:embed="rId3" cstate="print"/>
            <a:srcRect t="50886"/>
            <a:stretch>
              <a:fillRect/>
            </a:stretch>
          </p:blipFill>
          <p:spPr>
            <a:xfrm flipH="1">
              <a:off x="3298190" y="3202940"/>
              <a:ext cx="2520315" cy="135890"/>
            </a:xfrm>
            <a:prstGeom prst="rect">
              <a:avLst/>
            </a:prstGeom>
          </p:spPr>
        </p:pic>
        <p:sp>
          <p:nvSpPr>
            <p:cNvPr id="27" name="矩形 26"/>
            <p:cNvSpPr/>
            <p:nvPr>
              <p:custDataLst>
                <p:tags r:id="rId8"/>
              </p:custDataLst>
            </p:nvPr>
          </p:nvSpPr>
          <p:spPr>
            <a:xfrm>
              <a:off x="3298825" y="2659380"/>
              <a:ext cx="2520315" cy="685165"/>
            </a:xfrm>
            <a:prstGeom prst="rect">
              <a:avLst/>
            </a:prstGeom>
          </p:spPr>
          <p:txBody>
            <a:bodyPr wrap="square" anchor="ctr" anchorCtr="0">
              <a:normAutofit/>
            </a:bodyPr>
            <a:lstStyle/>
            <a:p>
              <a:pPr algn="ctr"/>
              <a:r>
                <a:rPr lang="en-US" altLang="zh-CN" dirty="0">
                  <a:solidFill>
                    <a:srgbClr val="7030A0"/>
                  </a:solidFill>
                  <a:latin typeface="Arial" panose="020B0604020202020204" pitchFamily="34" charset="0"/>
                  <a:ea typeface="黑体" panose="02010609060101010101" pitchFamily="49" charset="-122"/>
                  <a:cs typeface="+mn-ea"/>
                </a:rPr>
                <a:t>1.3</a:t>
              </a:r>
              <a:r>
                <a:rPr lang="zh-CN" altLang="en-US" dirty="0">
                  <a:solidFill>
                    <a:srgbClr val="7030A0"/>
                  </a:solidFill>
                  <a:latin typeface="Arial" panose="020B0604020202020204" pitchFamily="34" charset="0"/>
                  <a:ea typeface="黑体" panose="02010609060101010101" pitchFamily="49" charset="-122"/>
                  <a:cs typeface="+mn-ea"/>
                </a:rPr>
                <a:t>岗位轮换法</a:t>
              </a:r>
              <a:endParaRPr lang="zh-CN" altLang="en-US" dirty="0">
                <a:solidFill>
                  <a:srgbClr val="7030A0"/>
                </a:solidFill>
                <a:latin typeface="Arial" panose="020B0604020202020204" pitchFamily="34" charset="0"/>
                <a:ea typeface="黑体" panose="02010609060101010101" pitchFamily="49" charset="-122"/>
                <a:cs typeface="+mn-ea"/>
              </a:endParaRPr>
            </a:p>
          </p:txBody>
        </p:sp>
        <p:pic>
          <p:nvPicPr>
            <p:cNvPr id="28" name="图片 27"/>
            <p:cNvPicPr/>
            <p:nvPr>
              <p:custDataLst>
                <p:tags r:id="rId9"/>
              </p:custDataLst>
            </p:nvPr>
          </p:nvPicPr>
          <p:blipFill rotWithShape="1">
            <a:blip r:embed="rId3" cstate="print"/>
            <a:srcRect t="50886"/>
            <a:stretch>
              <a:fillRect/>
            </a:stretch>
          </p:blipFill>
          <p:spPr>
            <a:xfrm flipH="1" flipV="1">
              <a:off x="3298190" y="2551430"/>
              <a:ext cx="2520315" cy="135890"/>
            </a:xfrm>
            <a:prstGeom prst="rect">
              <a:avLst/>
            </a:prstGeom>
          </p:spPr>
        </p:pic>
      </p:grpSp>
      <p:grpSp>
        <p:nvGrpSpPr>
          <p:cNvPr id="29" name="组合 28"/>
          <p:cNvGrpSpPr/>
          <p:nvPr/>
        </p:nvGrpSpPr>
        <p:grpSpPr>
          <a:xfrm>
            <a:off x="3147430" y="3315480"/>
            <a:ext cx="2520315" cy="3209864"/>
            <a:chOff x="6017895" y="2551430"/>
            <a:chExt cx="2520315" cy="3209864"/>
          </a:xfrm>
        </p:grpSpPr>
        <p:sp>
          <p:nvSpPr>
            <p:cNvPr id="30" name="矩形 29"/>
            <p:cNvSpPr/>
            <p:nvPr>
              <p:custDataLst>
                <p:tags r:id="rId10"/>
              </p:custDataLst>
            </p:nvPr>
          </p:nvSpPr>
          <p:spPr>
            <a:xfrm>
              <a:off x="6017895" y="3202940"/>
              <a:ext cx="2520315" cy="2558354"/>
            </a:xfrm>
            <a:prstGeom prst="rect">
              <a:avLst/>
            </a:prstGeom>
            <a:noFill/>
          </p:spPr>
          <p:txBody>
            <a:bodyPr wrap="square" tIns="180000">
              <a:normAutofit/>
            </a:bodyPr>
            <a:lstStyle/>
            <a:p>
              <a:pPr marL="285750" indent="-285750" fontAlgn="auto">
                <a:buFont typeface="Arial" panose="020B0604020202020204" pitchFamily="34" charset="0"/>
                <a:buChar char="•"/>
              </a:pPr>
              <a:r>
                <a:rPr lang="zh-CN" altLang="zh-CN" sz="1600" dirty="0">
                  <a:solidFill>
                    <a:schemeClr val="accent2"/>
                  </a:solidFill>
                  <a:latin typeface="黑体" panose="02010609060101010101" pitchFamily="49" charset="-122"/>
                  <a:ea typeface="黑体" panose="02010609060101010101" pitchFamily="49" charset="-122"/>
                </a:rPr>
                <a:t>通过增加</a:t>
              </a:r>
              <a:r>
                <a:rPr lang="zh-CN" altLang="zh-CN" sz="1600" dirty="0">
                  <a:solidFill>
                    <a:srgbClr val="FF0000"/>
                  </a:solidFill>
                  <a:latin typeface="黑体" panose="02010609060101010101" pitchFamily="49" charset="-122"/>
                  <a:ea typeface="黑体" panose="02010609060101010101" pitchFamily="49" charset="-122"/>
                </a:rPr>
                <a:t>岗位的技术和技能的含量，使工作内容更具挑战性和自主性</a:t>
              </a:r>
              <a:r>
                <a:rPr lang="zh-CN" altLang="zh-CN" sz="1600" dirty="0">
                  <a:solidFill>
                    <a:schemeClr val="accent2"/>
                  </a:solidFill>
                  <a:latin typeface="黑体" panose="02010609060101010101" pitchFamily="49" charset="-122"/>
                  <a:ea typeface="黑体" panose="02010609060101010101" pitchFamily="49" charset="-122"/>
                </a:rPr>
                <a:t>，以满足员工更高层次的心理需求。</a:t>
              </a:r>
              <a:endParaRPr lang="en-US" altLang="zh-CN" sz="1600" dirty="0">
                <a:solidFill>
                  <a:schemeClr val="accent2"/>
                </a:solidFill>
                <a:latin typeface="黑体" panose="02010609060101010101" pitchFamily="49" charset="-122"/>
                <a:ea typeface="黑体" panose="02010609060101010101" pitchFamily="49" charset="-122"/>
              </a:endParaRPr>
            </a:p>
            <a:p>
              <a:pPr marL="285750" indent="-285750" fontAlgn="auto">
                <a:buFont typeface="Arial" panose="020B0604020202020204" pitchFamily="34" charset="0"/>
                <a:buChar char="•"/>
              </a:pPr>
              <a:r>
                <a:rPr lang="zh-CN" altLang="en-US" sz="1600" dirty="0">
                  <a:solidFill>
                    <a:schemeClr val="accent2"/>
                  </a:solidFill>
                  <a:latin typeface="黑体" panose="02010609060101010101" pitchFamily="49" charset="-122"/>
                  <a:ea typeface="黑体" panose="02010609060101010101" pitchFamily="49" charset="-122"/>
                </a:rPr>
                <a:t>包括技术多样化、工作整体性、参与管理与决策、赋予必要的自主权、注重信息的沟通与反馈</a:t>
              </a:r>
              <a:endParaRPr lang="zh-CN" altLang="en-US" sz="1600" dirty="0">
                <a:solidFill>
                  <a:schemeClr val="accent2"/>
                </a:solidFill>
                <a:latin typeface="黑体" panose="02010609060101010101" pitchFamily="49" charset="-122"/>
                <a:ea typeface="黑体" panose="02010609060101010101" pitchFamily="49" charset="-122"/>
              </a:endParaRPr>
            </a:p>
            <a:p>
              <a:pPr marL="0" indent="0" fontAlgn="auto">
                <a:buNone/>
              </a:pPr>
              <a:endParaRPr lang="en-US" altLang="zh-CN" sz="1600" dirty="0"/>
            </a:p>
            <a:p>
              <a:pPr marL="0" indent="0" fontAlgn="auto">
                <a:buNone/>
              </a:pPr>
              <a:endParaRPr lang="en-US" altLang="zh-CN" sz="1600" dirty="0"/>
            </a:p>
            <a:p>
              <a:pPr marL="0" indent="0" fontAlgn="auto">
                <a:buNone/>
              </a:pPr>
              <a:endParaRPr lang="zh-CN" altLang="zh-CN" sz="1600" dirty="0"/>
            </a:p>
          </p:txBody>
        </p:sp>
        <p:pic>
          <p:nvPicPr>
            <p:cNvPr id="31" name="图片 30"/>
            <p:cNvPicPr/>
            <p:nvPr>
              <p:custDataLst>
                <p:tags r:id="rId11"/>
              </p:custDataLst>
            </p:nvPr>
          </p:nvPicPr>
          <p:blipFill rotWithShape="1">
            <a:blip r:embed="rId3" cstate="print"/>
            <a:srcRect t="50886"/>
            <a:stretch>
              <a:fillRect/>
            </a:stretch>
          </p:blipFill>
          <p:spPr>
            <a:xfrm flipH="1">
              <a:off x="6017895" y="3202940"/>
              <a:ext cx="2520315" cy="135890"/>
            </a:xfrm>
            <a:prstGeom prst="rect">
              <a:avLst/>
            </a:prstGeom>
          </p:spPr>
        </p:pic>
        <p:sp>
          <p:nvSpPr>
            <p:cNvPr id="32" name="矩形 31"/>
            <p:cNvSpPr/>
            <p:nvPr>
              <p:custDataLst>
                <p:tags r:id="rId12"/>
              </p:custDataLst>
            </p:nvPr>
          </p:nvSpPr>
          <p:spPr>
            <a:xfrm>
              <a:off x="6017895" y="2659380"/>
              <a:ext cx="2520315" cy="685165"/>
            </a:xfrm>
            <a:prstGeom prst="rect">
              <a:avLst/>
            </a:prstGeom>
          </p:spPr>
          <p:txBody>
            <a:bodyPr wrap="square" anchor="ctr" anchorCtr="0">
              <a:normAutofit/>
            </a:bodyPr>
            <a:lstStyle/>
            <a:p>
              <a:pPr algn="ctr"/>
              <a:r>
                <a:rPr lang="en-US" altLang="zh-CN" dirty="0">
                  <a:solidFill>
                    <a:srgbClr val="ECC54A">
                      <a:lumMod val="75000"/>
                    </a:srgbClr>
                  </a:solidFill>
                  <a:latin typeface="Arial" panose="020B0604020202020204" pitchFamily="34" charset="0"/>
                  <a:ea typeface="黑体" panose="02010609060101010101" pitchFamily="49" charset="-122"/>
                  <a:cs typeface="+mn-ea"/>
                </a:rPr>
                <a:t>1.2</a:t>
              </a:r>
              <a:r>
                <a:rPr lang="zh-CN" altLang="en-US" dirty="0">
                  <a:solidFill>
                    <a:srgbClr val="ECC54A">
                      <a:lumMod val="75000"/>
                    </a:srgbClr>
                  </a:solidFill>
                  <a:latin typeface="Arial" panose="020B0604020202020204" pitchFamily="34" charset="0"/>
                  <a:ea typeface="黑体" panose="02010609060101010101" pitchFamily="49" charset="-122"/>
                  <a:cs typeface="+mn-ea"/>
                </a:rPr>
                <a:t>工作丰富法</a:t>
              </a:r>
              <a:endParaRPr lang="zh-CN" altLang="en-US" dirty="0">
                <a:solidFill>
                  <a:srgbClr val="ECC54A">
                    <a:lumMod val="75000"/>
                  </a:srgbClr>
                </a:solidFill>
                <a:latin typeface="Arial" panose="020B0604020202020204" pitchFamily="34" charset="0"/>
                <a:ea typeface="黑体" panose="02010609060101010101" pitchFamily="49" charset="-122"/>
                <a:cs typeface="+mn-ea"/>
              </a:endParaRPr>
            </a:p>
          </p:txBody>
        </p:sp>
        <p:pic>
          <p:nvPicPr>
            <p:cNvPr id="33" name="图片 32"/>
            <p:cNvPicPr/>
            <p:nvPr>
              <p:custDataLst>
                <p:tags r:id="rId13"/>
              </p:custDataLst>
            </p:nvPr>
          </p:nvPicPr>
          <p:blipFill rotWithShape="1">
            <a:blip r:embed="rId3" cstate="print"/>
            <a:srcRect t="50886"/>
            <a:stretch>
              <a:fillRect/>
            </a:stretch>
          </p:blipFill>
          <p:spPr>
            <a:xfrm flipH="1" flipV="1">
              <a:off x="6017895" y="2551430"/>
              <a:ext cx="2520315" cy="135890"/>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solidFill>
                  <a:srgbClr val="FF0000"/>
                </a:solidFill>
              </a:rPr>
              <a:t>2</a:t>
            </a:r>
            <a:r>
              <a:rPr lang="zh-CN" altLang="en-US" b="1" dirty="0">
                <a:solidFill>
                  <a:srgbClr val="FF0000"/>
                </a:solidFill>
              </a:rPr>
              <a:t>、成果激励</a:t>
            </a:r>
            <a:endParaRPr lang="en-US" altLang="zh-CN" b="1" dirty="0">
              <a:solidFill>
                <a:srgbClr val="FF0000"/>
              </a:solidFill>
            </a:endParaRPr>
          </a:p>
          <a:p>
            <a:pPr marL="0" indent="0">
              <a:buNone/>
            </a:pPr>
            <a:r>
              <a:rPr lang="zh-CN" altLang="en-US" sz="2800" b="1" dirty="0">
                <a:solidFill>
                  <a:srgbClr val="0070C0"/>
                </a:solidFill>
              </a:rPr>
              <a:t>      在正确评估员工</a:t>
            </a:r>
            <a:r>
              <a:rPr lang="zh-CN" altLang="en-US" sz="2800" b="1" dirty="0">
                <a:solidFill>
                  <a:srgbClr val="FF0000"/>
                </a:solidFill>
              </a:rPr>
              <a:t>工作产出的基础上给员工合理的奖励，以保证员工工作行为的良性循环。</a:t>
            </a:r>
            <a:endParaRPr lang="zh-CN" altLang="en-US" sz="2800" b="1" dirty="0">
              <a:solidFill>
                <a:srgbClr val="FF0000"/>
              </a:solidFill>
            </a:endParaRPr>
          </a:p>
          <a:p>
            <a:pPr>
              <a:buFont typeface="Wingdings" panose="05000000000000000000" pitchFamily="2" charset="2"/>
              <a:buChar char="p"/>
            </a:pPr>
            <a:r>
              <a:rPr lang="zh-CN" altLang="en-US" sz="2800" b="1" dirty="0">
                <a:solidFill>
                  <a:srgbClr val="0070C0"/>
                </a:solidFill>
              </a:rPr>
              <a:t>物质激励</a:t>
            </a:r>
            <a:endParaRPr lang="en-US" altLang="zh-CN" sz="2800" b="1" dirty="0">
              <a:solidFill>
                <a:srgbClr val="0070C0"/>
              </a:solidFill>
            </a:endParaRPr>
          </a:p>
          <a:p>
            <a:pPr marL="0" indent="0">
              <a:buNone/>
              <a:extLst>
                <a:ext uri="{35155182-B16C-46BC-9424-99874614C6A1}">
                  <wpsdc:marlchars xmlns:wpsdc="http://www.wps.cn/officeDocument/2017/drawingmlCustomData" val="0" checksum="0"/>
                </a:ext>
              </a:extLst>
            </a:pPr>
            <a:r>
              <a:rPr lang="en-US" altLang="zh-CN" sz="2800" b="1" dirty="0">
                <a:solidFill>
                  <a:srgbClr val="0070C0"/>
                </a:solidFill>
              </a:rPr>
              <a:t>      </a:t>
            </a:r>
            <a:r>
              <a:rPr lang="zh-CN" altLang="zh-CN" sz="2800" b="1" dirty="0">
                <a:solidFill>
                  <a:srgbClr val="0070C0"/>
                </a:solidFill>
              </a:rPr>
              <a:t>从满足员工的物质需要出发，对物质利益关系进行调节，从而激发员工工作积极性的激励方式。</a:t>
            </a:r>
            <a:endParaRPr lang="en-US" altLang="zh-CN" sz="2800" b="1" dirty="0">
              <a:solidFill>
                <a:srgbClr val="0070C0"/>
              </a:solidFill>
            </a:endParaRPr>
          </a:p>
          <a:p>
            <a:pPr marL="0" indent="0">
              <a:buNone/>
              <a:extLst>
                <a:ext uri="{35155182-B16C-46BC-9424-99874614C6A1}">
                  <wpsdc:marlchars xmlns:wpsdc="http://www.wps.cn/officeDocument/2017/drawingmlCustomData" val="0" checksum="0"/>
                </a:ext>
              </a:extLst>
            </a:pPr>
            <a:r>
              <a:rPr lang="zh-CN" altLang="en-US" sz="2800" b="1" dirty="0">
                <a:solidFill>
                  <a:srgbClr val="0070C0"/>
                </a:solidFill>
              </a:rPr>
              <a:t>      包括：</a:t>
            </a:r>
            <a:r>
              <a:rPr lang="zh-CN" altLang="en-US" sz="2800" b="1" dirty="0">
                <a:solidFill>
                  <a:srgbClr val="FF0000"/>
                </a:solidFill>
              </a:rPr>
              <a:t>工资、福利、员工持股计划</a:t>
            </a:r>
            <a:endParaRPr lang="zh-CN" altLang="en-US" sz="2800"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4534" y="1196752"/>
            <a:ext cx="8352928" cy="4874903"/>
          </a:xfrm>
        </p:spPr>
        <p:txBody>
          <a:bodyPr/>
          <a:lstStyle/>
          <a:p>
            <a:pPr>
              <a:buFont typeface="Wingdings" panose="05000000000000000000" pitchFamily="2" charset="2"/>
              <a:buChar char="p"/>
            </a:pPr>
            <a:r>
              <a:rPr lang="zh-CN" altLang="en-US" sz="2800" b="1" dirty="0">
                <a:solidFill>
                  <a:srgbClr val="0070C0"/>
                </a:solidFill>
              </a:rPr>
              <a:t>精神激励</a:t>
            </a:r>
            <a:endParaRPr lang="en-US" altLang="zh-CN" sz="2800" b="1" dirty="0">
              <a:solidFill>
                <a:srgbClr val="0070C0"/>
              </a:solidFill>
            </a:endParaRPr>
          </a:p>
          <a:p>
            <a:pPr marL="0" indent="0">
              <a:buNone/>
            </a:pPr>
            <a:r>
              <a:rPr lang="zh-CN" altLang="en-US" sz="2800" b="1" dirty="0">
                <a:solidFill>
                  <a:srgbClr val="0070C0"/>
                </a:solidFill>
              </a:rPr>
              <a:t>      满足员工在精神方面的需求，有别于物质激励的无形激励。</a:t>
            </a:r>
            <a:endParaRPr lang="zh-CN" altLang="en-US" sz="2800" b="1" dirty="0">
              <a:solidFill>
                <a:srgbClr val="0070C0"/>
              </a:solidFill>
            </a:endParaRPr>
          </a:p>
        </p:txBody>
      </p:sp>
      <p:graphicFrame>
        <p:nvGraphicFramePr>
          <p:cNvPr id="8" name="表格 7"/>
          <p:cNvGraphicFramePr>
            <a:graphicFrameLocks noGrp="1"/>
          </p:cNvGraphicFramePr>
          <p:nvPr>
            <p:custDataLst>
              <p:tags r:id="rId1"/>
            </p:custDataLst>
          </p:nvPr>
        </p:nvGraphicFramePr>
        <p:xfrm>
          <a:off x="404534" y="2708920"/>
          <a:ext cx="8352928" cy="3672407"/>
        </p:xfrm>
        <a:graphic>
          <a:graphicData uri="http://schemas.openxmlformats.org/drawingml/2006/table">
            <a:tbl>
              <a:tblPr firstRow="1" firstCol="1" bandRow="1">
                <a:tableStyleId>{21E4AEA4-8DFA-4A89-87EB-49C32662AFE0}</a:tableStyleId>
              </a:tblPr>
              <a:tblGrid>
                <a:gridCol w="1587730"/>
                <a:gridCol w="3382259"/>
                <a:gridCol w="3382939"/>
              </a:tblGrid>
              <a:tr h="452589">
                <a:tc>
                  <a:txBody>
                    <a:bodyPr/>
                    <a:lstStyle/>
                    <a:p>
                      <a:pPr algn="ctr">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形式</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solidFill>
                      <a:srgbClr val="DE7337"/>
                    </a:solidFill>
                  </a:tcPr>
                </a:tc>
                <a:tc>
                  <a:txBody>
                    <a:bodyPr/>
                    <a:lstStyle/>
                    <a:p>
                      <a:pPr algn="ctr">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含义</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solidFill>
                      <a:srgbClr val="DE7337"/>
                    </a:solidFill>
                  </a:tcPr>
                </a:tc>
                <a:tc>
                  <a:txBody>
                    <a:bodyPr/>
                    <a:lstStyle/>
                    <a:p>
                      <a:pPr algn="ctr">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事例</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solidFill>
                      <a:srgbClr val="DE7337"/>
                    </a:solidFill>
                  </a:tcPr>
                </a:tc>
              </a:tr>
              <a:tr h="1207288">
                <a:tc>
                  <a:txBody>
                    <a:bodyPr/>
                    <a:lstStyle/>
                    <a:p>
                      <a:pPr algn="ctr">
                        <a:lnSpc>
                          <a:spcPts val="2500"/>
                        </a:lnSpc>
                        <a:spcAft>
                          <a:spcPts val="0"/>
                        </a:spcAft>
                      </a:pPr>
                      <a:r>
                        <a:rPr lang="zh-CN" sz="2000" dirty="0">
                          <a:solidFill>
                            <a:schemeClr val="bg1"/>
                          </a:solidFill>
                          <a:latin typeface="微软雅黑" panose="020B0503020204020204" charset="-122"/>
                          <a:ea typeface="微软雅黑" panose="020B0503020204020204" charset="-122"/>
                          <a:sym typeface="+mn-ea"/>
                        </a:rPr>
                        <a:t>情感激励</a:t>
                      </a:r>
                      <a:endPar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algn="just">
                        <a:lnSpc>
                          <a:spcPts val="2500"/>
                        </a:lnSpc>
                        <a:spcAft>
                          <a:spcPts val="0"/>
                        </a:spcAft>
                      </a:pPr>
                      <a:r>
                        <a:rPr lang="zh-CN" sz="2000" dirty="0">
                          <a:solidFill>
                            <a:schemeClr val="tx1"/>
                          </a:solidFill>
                          <a:latin typeface="微软雅黑" panose="020B0503020204020204" charset="-122"/>
                          <a:ea typeface="微软雅黑" panose="020B0503020204020204" charset="-122"/>
                          <a:sym typeface="+mn-ea"/>
                        </a:rPr>
                        <a:t>以</a:t>
                      </a:r>
                      <a:r>
                        <a:rPr lang="zh-CN" sz="2000" dirty="0">
                          <a:solidFill>
                            <a:srgbClr val="FF0000"/>
                          </a:solidFill>
                          <a:latin typeface="微软雅黑" panose="020B0503020204020204" charset="-122"/>
                          <a:ea typeface="微软雅黑" panose="020B0503020204020204" charset="-122"/>
                          <a:sym typeface="+mn-ea"/>
                        </a:rPr>
                        <a:t>管理者与员工之间</a:t>
                      </a:r>
                      <a:r>
                        <a:rPr lang="zh-CN" sz="2000" dirty="0">
                          <a:solidFill>
                            <a:schemeClr val="tx1"/>
                          </a:solidFill>
                          <a:latin typeface="微软雅黑" panose="020B0503020204020204" charset="-122"/>
                          <a:ea typeface="微软雅黑" panose="020B0503020204020204" charset="-122"/>
                          <a:sym typeface="+mn-ea"/>
                        </a:rPr>
                        <a:t>感情联系为手段的激励方式。</a:t>
                      </a:r>
                      <a:endParaRPr lang="zh-CN" sz="2000" kern="100" dirty="0">
                        <a:solidFill>
                          <a:schemeClr val="tx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sym typeface="+mn-ea"/>
                        </a:rPr>
                        <a:t>思想沟通、排忧解难、慰问家访、交往娱乐、批评帮助、共同劳动、民主协商。</a:t>
                      </a:r>
                      <a:endParaRPr lang="zh-CN" sz="2000" kern="100" dirty="0">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tc>
              </a:tr>
              <a:tr h="1207863">
                <a:tc>
                  <a:txBody>
                    <a:bodyPr/>
                    <a:lstStyle/>
                    <a:p>
                      <a:pPr algn="ctr">
                        <a:lnSpc>
                          <a:spcPts val="2500"/>
                        </a:lnSpc>
                        <a:spcAft>
                          <a:spcPts val="0"/>
                        </a:spcAft>
                      </a:pPr>
                      <a:r>
                        <a:rPr lang="zh-CN" sz="2000" dirty="0">
                          <a:solidFill>
                            <a:schemeClr val="bg1"/>
                          </a:solidFill>
                          <a:latin typeface="微软雅黑" panose="020B0503020204020204" charset="-122"/>
                          <a:ea typeface="微软雅黑" panose="020B0503020204020204" charset="-122"/>
                          <a:sym typeface="+mn-ea"/>
                        </a:rPr>
                        <a:t>荣誉激励</a:t>
                      </a:r>
                      <a:endPar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algn="just">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以激发员工追求良好声誉为手段的激励方式。</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公开表扬、员工评比、头衔名号、晋级提升、</a:t>
                      </a:r>
                      <a:r>
                        <a:rPr lang="zh-CN" sz="2000" kern="100" dirty="0">
                          <a:solidFill>
                            <a:srgbClr val="FF0000"/>
                          </a:solidFill>
                          <a:effectLst/>
                          <a:latin typeface="微软雅黑" panose="020B0503020204020204" charset="-122"/>
                          <a:ea typeface="微软雅黑" panose="020B0503020204020204" charset="-122"/>
                          <a:cs typeface="宋体" panose="02010600030101010101" pitchFamily="2" charset="-122"/>
                        </a:rPr>
                        <a:t>以员工的名字命名某项事物。</a:t>
                      </a:r>
                      <a:endParaRPr lang="zh-CN" sz="2000" kern="100" dirty="0">
                        <a:solidFill>
                          <a:srgbClr val="FF0000"/>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r>
              <a:tr h="804667">
                <a:tc>
                  <a:txBody>
                    <a:bodyPr/>
                    <a:lstStyle/>
                    <a:p>
                      <a:pPr algn="ctr">
                        <a:lnSpc>
                          <a:spcPts val="2500"/>
                        </a:lnSpc>
                        <a:spcAft>
                          <a:spcPts val="0"/>
                        </a:spcAft>
                      </a:pPr>
                      <a:r>
                        <a:rPr lang="zh-CN" sz="2000" dirty="0">
                          <a:solidFill>
                            <a:schemeClr val="bg1"/>
                          </a:solidFill>
                          <a:latin typeface="微软雅黑" panose="020B0503020204020204" charset="-122"/>
                          <a:ea typeface="微软雅黑" panose="020B0503020204020204" charset="-122"/>
                          <a:sym typeface="+mn-ea"/>
                        </a:rPr>
                        <a:t>信任激励</a:t>
                      </a:r>
                      <a:endPar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algn="just">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建立在上级对下级理解和信任基础上的激励方式。</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授予实权、委以重任、允许犯错。</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764704"/>
            <a:ext cx="8540750" cy="4194175"/>
          </a:xfrm>
        </p:spPr>
        <p:txBody>
          <a:bodyPr/>
          <a:lstStyle/>
          <a:p>
            <a:pPr>
              <a:buNone/>
            </a:pPr>
            <a:r>
              <a:rPr lang="en-US" altLang="zh-CN" b="1" dirty="0">
                <a:solidFill>
                  <a:srgbClr val="FF0000"/>
                </a:solidFill>
              </a:rPr>
              <a:t>3</a:t>
            </a:r>
            <a:r>
              <a:rPr lang="zh-CN" altLang="en-US" b="1" dirty="0">
                <a:solidFill>
                  <a:srgbClr val="FF0000"/>
                </a:solidFill>
              </a:rPr>
              <a:t>、综合激励</a:t>
            </a:r>
            <a:endParaRPr lang="en-US" altLang="zh-CN" b="1" dirty="0">
              <a:solidFill>
                <a:srgbClr val="FF0000"/>
              </a:solidFill>
            </a:endParaRPr>
          </a:p>
          <a:p>
            <a:pPr marL="0" indent="0">
              <a:buNone/>
            </a:pPr>
            <a:r>
              <a:rPr lang="zh-CN" altLang="en-US" sz="2800" b="1" dirty="0">
                <a:solidFill>
                  <a:srgbClr val="0070C0"/>
                </a:solidFill>
              </a:rPr>
              <a:t>      除工作激励、成果激励以外的其他辅助性激励方法。</a:t>
            </a:r>
            <a:endParaRPr lang="en-US" altLang="zh-CN" sz="2800" b="1" dirty="0">
              <a:solidFill>
                <a:srgbClr val="0070C0"/>
              </a:solidFill>
            </a:endParaRPr>
          </a:p>
          <a:p>
            <a:endParaRPr lang="zh-CN" altLang="en-US" dirty="0"/>
          </a:p>
        </p:txBody>
      </p:sp>
      <p:graphicFrame>
        <p:nvGraphicFramePr>
          <p:cNvPr id="4" name="内容占位符 7"/>
          <p:cNvGraphicFramePr/>
          <p:nvPr>
            <p:custDataLst>
              <p:tags r:id="rId1"/>
            </p:custDataLst>
          </p:nvPr>
        </p:nvGraphicFramePr>
        <p:xfrm>
          <a:off x="621665" y="2194425"/>
          <a:ext cx="7900670" cy="4330919"/>
        </p:xfrm>
        <a:graphic>
          <a:graphicData uri="http://schemas.openxmlformats.org/drawingml/2006/table">
            <a:tbl>
              <a:tblPr firstRow="1" firstCol="1" bandRow="1">
                <a:tableStyleId>{21E4AEA4-8DFA-4A89-87EB-49C32662AFE0}</a:tableStyleId>
              </a:tblPr>
              <a:tblGrid>
                <a:gridCol w="1677878"/>
                <a:gridCol w="6222792"/>
              </a:tblGrid>
              <a:tr h="640803">
                <a:tc>
                  <a:txBody>
                    <a:bodyPr/>
                    <a:lstStyle/>
                    <a:p>
                      <a:pPr algn="ctr">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形式</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solidFill>
                      <a:srgbClr val="DE7337"/>
                    </a:solidFill>
                  </a:tcPr>
                </a:tc>
                <a:tc>
                  <a:txBody>
                    <a:bodyPr/>
                    <a:lstStyle/>
                    <a:p>
                      <a:pPr algn="ctr">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含义</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solidFill>
                      <a:srgbClr val="DE7337"/>
                    </a:solidFill>
                  </a:tcPr>
                </a:tc>
              </a:tr>
              <a:tr h="952113">
                <a:tc>
                  <a:txBody>
                    <a:bodyPr/>
                    <a:lstStyle/>
                    <a:p>
                      <a:pPr algn="ctr">
                        <a:lnSpc>
                          <a:spcPts val="2500"/>
                        </a:lnSpc>
                        <a:spcAft>
                          <a:spcPts val="0"/>
                        </a:spcAft>
                      </a:pPr>
                      <a:r>
                        <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rPr>
                        <a:t>榜样激励</a:t>
                      </a:r>
                      <a:endPar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algn="just">
                        <a:lnSpc>
                          <a:spcPts val="2500"/>
                        </a:lnSpc>
                        <a:spcAft>
                          <a:spcPts val="0"/>
                        </a:spcAft>
                      </a:pPr>
                      <a:r>
                        <a:rPr lang="zh-CN" sz="2000" dirty="0">
                          <a:solidFill>
                            <a:schemeClr val="tx1"/>
                          </a:solidFill>
                          <a:latin typeface="微软雅黑" panose="020B0503020204020204" charset="-122"/>
                          <a:ea typeface="微软雅黑" panose="020B0503020204020204" charset="-122"/>
                          <a:sym typeface="+mn-ea"/>
                        </a:rPr>
                        <a:t>组织选择内部做法先进、</a:t>
                      </a:r>
                      <a:r>
                        <a:rPr lang="zh-CN" sz="2000" dirty="0">
                          <a:solidFill>
                            <a:srgbClr val="FF0000"/>
                          </a:solidFill>
                          <a:latin typeface="微软雅黑" panose="020B0503020204020204" charset="-122"/>
                          <a:ea typeface="微软雅黑" panose="020B0503020204020204" charset="-122"/>
                          <a:sym typeface="+mn-ea"/>
                        </a:rPr>
                        <a:t>成绩突出的个人或集体加以肯定和表扬，并要求其他个人或集体向其学习。</a:t>
                      </a:r>
                      <a:endParaRPr lang="zh-CN" sz="2000" dirty="0">
                        <a:solidFill>
                          <a:srgbClr val="FF0000"/>
                        </a:solidFill>
                        <a:latin typeface="微软雅黑" panose="020B0503020204020204" charset="-122"/>
                        <a:ea typeface="微软雅黑" panose="020B0503020204020204" charset="-122"/>
                        <a:sym typeface="+mn-ea"/>
                      </a:endParaRPr>
                    </a:p>
                  </a:txBody>
                  <a:tcPr marL="46254" marR="46254" marT="0" marB="0" anchor="ctr"/>
                </a:tc>
              </a:tr>
              <a:tr h="1152128">
                <a:tc>
                  <a:txBody>
                    <a:bodyPr/>
                    <a:lstStyle/>
                    <a:p>
                      <a:pPr algn="ctr">
                        <a:lnSpc>
                          <a:spcPts val="2500"/>
                        </a:lnSpc>
                        <a:spcAft>
                          <a:spcPts val="0"/>
                        </a:spcAft>
                      </a:pPr>
                      <a:r>
                        <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rPr>
                        <a:t>危机激励</a:t>
                      </a:r>
                      <a:endPar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algn="just">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组织通过不断地向员工灌输</a:t>
                      </a:r>
                      <a:r>
                        <a:rPr lang="zh-CN" sz="2000" kern="100" dirty="0">
                          <a:solidFill>
                            <a:srgbClr val="FF0000"/>
                          </a:solidFill>
                          <a:effectLst/>
                          <a:latin typeface="微软雅黑" panose="020B0503020204020204" charset="-122"/>
                          <a:ea typeface="微软雅黑" panose="020B0503020204020204" charset="-122"/>
                          <a:cs typeface="宋体" panose="02010600030101010101" pitchFamily="2" charset="-122"/>
                        </a:rPr>
                        <a:t>危机观念</a:t>
                      </a:r>
                      <a:r>
                        <a:rPr lang="zh-CN" sz="2000" kern="100" dirty="0">
                          <a:effectLst/>
                          <a:latin typeface="微软雅黑" panose="020B0503020204020204" charset="-122"/>
                          <a:ea typeface="微软雅黑" panose="020B0503020204020204" charset="-122"/>
                          <a:cs typeface="宋体" panose="02010600030101010101" pitchFamily="2" charset="-122"/>
                        </a:rPr>
                        <a:t>，让员工明白生存环境的艰难，以及由此可能对员工自身工作、生活带来的不利影响，进而激发员工自发努力工作。</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r>
              <a:tr h="839232">
                <a:tc>
                  <a:txBody>
                    <a:bodyPr/>
                    <a:lstStyle/>
                    <a:p>
                      <a:pPr algn="ctr">
                        <a:lnSpc>
                          <a:spcPts val="2500"/>
                        </a:lnSpc>
                        <a:spcAft>
                          <a:spcPts val="0"/>
                        </a:spcAft>
                      </a:pPr>
                      <a:r>
                        <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rPr>
                        <a:t>培训激励</a:t>
                      </a:r>
                      <a:endPar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algn="just">
                        <a:lnSpc>
                          <a:spcPts val="2500"/>
                        </a:lnSpc>
                        <a:spcAft>
                          <a:spcPts val="0"/>
                        </a:spcAft>
                      </a:pPr>
                      <a:r>
                        <a:rPr lang="zh-CN" sz="2000" kern="100" dirty="0">
                          <a:effectLst/>
                          <a:latin typeface="微软雅黑" panose="020B0503020204020204" charset="-122"/>
                          <a:ea typeface="微软雅黑" panose="020B0503020204020204" charset="-122"/>
                          <a:cs typeface="宋体" panose="02010600030101010101" pitchFamily="2" charset="-122"/>
                        </a:rPr>
                        <a:t>组织通过为员工提供定期或不定期的培训和教育，以满足员工渴望学习、渴望成长的需要。</a:t>
                      </a:r>
                      <a:endParaRPr lang="zh-CN" sz="2000" kern="100" dirty="0">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r>
              <a:tr h="746643">
                <a:tc>
                  <a:txBody>
                    <a:bodyPr/>
                    <a:lstStyle/>
                    <a:p>
                      <a:pPr algn="ctr">
                        <a:lnSpc>
                          <a:spcPts val="2500"/>
                        </a:lnSpc>
                        <a:spcAft>
                          <a:spcPts val="0"/>
                        </a:spcAft>
                        <a:buNone/>
                      </a:pPr>
                      <a:r>
                        <a:rPr lang="zh-CN"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rPr>
                        <a:t>环境激励</a:t>
                      </a:r>
                      <a:endParaRPr lang="zh-CN" altLang="en-US" sz="2000" kern="100" dirty="0">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a:solidFill>
                      <a:srgbClr val="DE7337"/>
                    </a:solidFill>
                  </a:tcPr>
                </a:tc>
                <a:tc>
                  <a:txBody>
                    <a:bodyPr/>
                    <a:lstStyle/>
                    <a:p>
                      <a:pPr algn="just">
                        <a:lnSpc>
                          <a:spcPts val="2500"/>
                        </a:lnSpc>
                        <a:spcAft>
                          <a:spcPts val="0"/>
                        </a:spcAft>
                        <a:buNone/>
                      </a:pPr>
                      <a:r>
                        <a:rPr lang="zh-CN" altLang="en-US" sz="2000" kern="100" dirty="0">
                          <a:effectLst/>
                          <a:latin typeface="微软雅黑" panose="020B0503020204020204" charset="-122"/>
                          <a:ea typeface="微软雅黑" panose="020B0503020204020204" charset="-122"/>
                          <a:cs typeface="宋体" panose="02010600030101010101" pitchFamily="2" charset="-122"/>
                        </a:rPr>
                        <a:t>组织通过改善</a:t>
                      </a:r>
                      <a:r>
                        <a:rPr lang="zh-CN" altLang="en-US" sz="2000" kern="100" dirty="0">
                          <a:solidFill>
                            <a:srgbClr val="FF0000"/>
                          </a:solidFill>
                          <a:effectLst/>
                          <a:latin typeface="微软雅黑" panose="020B0503020204020204" charset="-122"/>
                          <a:ea typeface="微软雅黑" panose="020B0503020204020204" charset="-122"/>
                          <a:cs typeface="宋体" panose="02010600030101010101" pitchFamily="2" charset="-122"/>
                        </a:rPr>
                        <a:t>政治环境、工作环境、生活环境和人际环境，从而使员工在工作过程中心情舒畅、精神饱满。</a:t>
                      </a:r>
                      <a:endParaRPr lang="zh-CN" altLang="en-US" sz="2000" kern="100" dirty="0">
                        <a:solidFill>
                          <a:srgbClr val="FF0000"/>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836712"/>
            <a:ext cx="8540750" cy="5400600"/>
          </a:xfrm>
        </p:spPr>
        <p:txBody>
          <a:bodyPr/>
          <a:lstStyle/>
          <a:p>
            <a:pPr marL="0" indent="0">
              <a:spcBef>
                <a:spcPts val="0"/>
              </a:spcBef>
              <a:buNone/>
            </a:pPr>
            <a:r>
              <a:rPr lang="en-US" altLang="zh-CN" sz="2800" b="1" dirty="0"/>
              <a:t>2</a:t>
            </a:r>
            <a:r>
              <a:rPr lang="zh-CN" altLang="en-US" sz="2800" b="1" dirty="0"/>
              <a:t>、行为</a:t>
            </a:r>
            <a:endParaRPr lang="zh-CN" altLang="en-US" sz="2800" b="1" dirty="0"/>
          </a:p>
          <a:p>
            <a:pPr marL="228600" indent="0" fontAlgn="auto">
              <a:spcBef>
                <a:spcPts val="0"/>
              </a:spcBef>
              <a:buNone/>
              <a:extLst>
                <a:ext uri="{35155182-B16C-46BC-9424-99874614C6A1}">
                  <wpsdc:marlchars xmlns:wpsdc="http://www.wps.cn/officeDocument/2017/drawingmlCustomData" val="100" checksum="1487870873"/>
                </a:ext>
              </a:extLst>
            </a:pPr>
            <a:r>
              <a:rPr lang="zh-CN" altLang="en-US" sz="2800" b="1" dirty="0">
                <a:solidFill>
                  <a:srgbClr val="D34721"/>
                </a:solidFill>
              </a:rPr>
              <a:t>行为</a:t>
            </a:r>
            <a:r>
              <a:rPr lang="zh-CN" altLang="en-US" sz="2800" b="1" dirty="0"/>
              <a:t>是人类在环境影响下一切外在反应的统称。构成要素：行为主体、行为客体、行为环境、行为手段和行为结果。</a:t>
            </a:r>
            <a:endParaRPr lang="zh-CN" altLang="en-US" sz="2800" b="1" dirty="0"/>
          </a:p>
          <a:p>
            <a:pPr marL="228600" indent="0" fontAlgn="auto">
              <a:spcBef>
                <a:spcPts val="0"/>
              </a:spcBef>
              <a:buNone/>
              <a:extLst>
                <a:ext uri="{35155182-B16C-46BC-9424-99874614C6A1}">
                  <wpsdc:marlchars xmlns:wpsdc="http://www.wps.cn/officeDocument/2017/drawingmlCustomData" val="100" checksum="1487870873"/>
                </a:ext>
              </a:extLst>
            </a:pPr>
            <a:r>
              <a:rPr lang="zh-CN" altLang="en-US" sz="2800" b="1" dirty="0">
                <a:solidFill>
                  <a:srgbClr val="D34721"/>
                </a:solidFill>
              </a:rPr>
              <a:t>分类</a:t>
            </a:r>
            <a:r>
              <a:rPr lang="zh-CN" altLang="en-US" sz="2800" b="1" dirty="0"/>
              <a:t>：动机性行为与非动机性行为。</a:t>
            </a:r>
            <a:endParaRPr lang="zh-CN" altLang="en-US" sz="2800" b="1" dirty="0"/>
          </a:p>
          <a:p>
            <a:pPr marL="228600" indent="0" fontAlgn="auto">
              <a:spcBef>
                <a:spcPts val="0"/>
              </a:spcBef>
              <a:buNone/>
              <a:extLst>
                <a:ext uri="{35155182-B16C-46BC-9424-99874614C6A1}">
                  <wpsdc:marlchars xmlns:wpsdc="http://www.wps.cn/officeDocument/2017/drawingmlCustomData" val="100" checksum="1487870873"/>
                </a:ext>
              </a:extLst>
            </a:pPr>
            <a:r>
              <a:rPr lang="zh-CN" altLang="en-US" sz="2800" b="1" dirty="0">
                <a:sym typeface="+mn-ea"/>
              </a:rPr>
              <a:t>动机性行为的</a:t>
            </a:r>
            <a:r>
              <a:rPr lang="zh-CN" altLang="en-US" sz="2800" b="1" dirty="0">
                <a:solidFill>
                  <a:srgbClr val="D34721"/>
                </a:solidFill>
                <a:sym typeface="+mn-ea"/>
              </a:rPr>
              <a:t>三大特征</a:t>
            </a:r>
            <a:r>
              <a:rPr lang="zh-CN" altLang="en-US" sz="2800" b="1" dirty="0">
                <a:sym typeface="+mn-ea"/>
              </a:rPr>
              <a:t>：</a:t>
            </a:r>
            <a:endParaRPr lang="zh-CN" altLang="en-US" sz="2800" b="1" dirty="0"/>
          </a:p>
          <a:p>
            <a:pPr lvl="1">
              <a:buFont typeface="Wingdings" panose="05000000000000000000" pitchFamily="2" charset="2"/>
              <a:buChar char="Ø"/>
            </a:pPr>
            <a:r>
              <a:rPr lang="zh-CN" altLang="en-US" b="1" dirty="0">
                <a:latin typeface="宋体" panose="02010600030101010101" pitchFamily="2" charset="-122"/>
                <a:sym typeface="+mn-ea"/>
              </a:rPr>
              <a:t>具有一定的目的性、方向性及预见性；</a:t>
            </a:r>
            <a:endParaRPr lang="zh-CN" altLang="en-US" b="1" dirty="0">
              <a:latin typeface="宋体" panose="02010600030101010101" pitchFamily="2" charset="-122"/>
            </a:endParaRPr>
          </a:p>
          <a:p>
            <a:pPr lvl="1">
              <a:buFont typeface="Wingdings" panose="05000000000000000000" pitchFamily="2" charset="2"/>
              <a:buChar char="Ø"/>
            </a:pPr>
            <a:r>
              <a:rPr lang="zh-CN" altLang="en-US" b="1" dirty="0">
                <a:latin typeface="宋体" panose="02010600030101010101" pitchFamily="2" charset="-122"/>
                <a:sym typeface="+mn-ea"/>
              </a:rPr>
              <a:t>与一定的客体相联系，作用于一定的对象，其结果与行为的动机、目的有一定的内在联系；</a:t>
            </a:r>
            <a:endParaRPr lang="zh-CN" altLang="en-US" b="1" dirty="0">
              <a:latin typeface="宋体" panose="02010600030101010101" pitchFamily="2" charset="-122"/>
            </a:endParaRPr>
          </a:p>
          <a:p>
            <a:pPr lvl="1">
              <a:buFont typeface="Wingdings" panose="05000000000000000000" pitchFamily="2" charset="2"/>
              <a:buChar char="Ø"/>
            </a:pPr>
            <a:r>
              <a:rPr lang="zh-CN" altLang="en-US" b="1" dirty="0">
                <a:latin typeface="宋体" panose="02010600030101010101" pitchFamily="2" charset="-122"/>
                <a:sym typeface="+mn-ea"/>
              </a:rPr>
              <a:t>会受到环境的影响，是人的内在因素和外在因素相互作用的函数。</a:t>
            </a:r>
            <a:endParaRPr lang="zh-CN" altLang="en-US" b="1" dirty="0">
              <a:latin typeface="宋体" panose="02010600030101010101" pitchFamily="2" charset="-122"/>
            </a:endParaRPr>
          </a:p>
          <a:p>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p:txBody>
          <a:bodyPr/>
          <a:lstStyle/>
          <a:p>
            <a:r>
              <a:rPr lang="zh-CN" altLang="en-US" b="1">
                <a:highlight>
                  <a:srgbClr val="FFFF00"/>
                </a:highlight>
              </a:rPr>
              <a:t>激励的经济性不考</a:t>
            </a:r>
            <a:endParaRPr lang="en-US" altLang="zh-CN" b="1">
              <a:highlight>
                <a:srgbClr val="FFFF00"/>
              </a:highlight>
            </a:endParaRPr>
          </a:p>
        </p:txBody>
      </p:sp>
      <p:grpSp>
        <p:nvGrpSpPr>
          <p:cNvPr id="161796" name="Group 4"/>
          <p:cNvGrpSpPr/>
          <p:nvPr/>
        </p:nvGrpSpPr>
        <p:grpSpPr bwMode="auto">
          <a:xfrm>
            <a:off x="755650" y="2420938"/>
            <a:ext cx="7488238" cy="2520950"/>
            <a:chOff x="839" y="1888"/>
            <a:chExt cx="4173" cy="998"/>
          </a:xfrm>
        </p:grpSpPr>
        <p:sp>
          <p:nvSpPr>
            <p:cNvPr id="161797" name="Text Box 5"/>
            <p:cNvSpPr txBox="1">
              <a:spLocks noChangeArrowheads="1"/>
            </p:cNvSpPr>
            <p:nvPr/>
          </p:nvSpPr>
          <p:spPr bwMode="auto">
            <a:xfrm>
              <a:off x="1837" y="2302"/>
              <a:ext cx="1361" cy="18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lgn="ctr">
                <a:spcBef>
                  <a:spcPct val="50000"/>
                </a:spcBef>
              </a:pPr>
              <a:r>
                <a:rPr lang="zh-CN" altLang="en-US" sz="2400" b="1"/>
                <a:t>激励的经济性</a:t>
              </a:r>
              <a:endParaRPr lang="zh-CN" altLang="en-US" sz="2400" b="1"/>
            </a:p>
          </p:txBody>
        </p:sp>
        <p:sp>
          <p:nvSpPr>
            <p:cNvPr id="161798" name="Rectangle 6"/>
            <p:cNvSpPr>
              <a:spLocks noChangeArrowheads="1"/>
            </p:cNvSpPr>
            <p:nvPr/>
          </p:nvSpPr>
          <p:spPr bwMode="auto">
            <a:xfrm>
              <a:off x="839" y="1933"/>
              <a:ext cx="680" cy="27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p>
              <a:pPr algn="ctr"/>
              <a:r>
                <a:rPr lang="zh-CN" altLang="en-US" sz="2000" b="1"/>
                <a:t>资源有限</a:t>
              </a:r>
              <a:endParaRPr lang="zh-CN" altLang="en-US" sz="2000" b="1"/>
            </a:p>
          </p:txBody>
        </p:sp>
        <p:sp>
          <p:nvSpPr>
            <p:cNvPr id="161799" name="Rectangle 7"/>
            <p:cNvSpPr>
              <a:spLocks noChangeArrowheads="1"/>
            </p:cNvSpPr>
            <p:nvPr/>
          </p:nvSpPr>
          <p:spPr bwMode="auto">
            <a:xfrm>
              <a:off x="839" y="2568"/>
              <a:ext cx="680" cy="27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p>
              <a:pPr algn="ctr"/>
              <a:r>
                <a:rPr lang="zh-CN" altLang="en-US" sz="2000" b="1"/>
                <a:t>排他性</a:t>
              </a:r>
              <a:endParaRPr lang="zh-CN" altLang="en-US" sz="2000" b="1"/>
            </a:p>
          </p:txBody>
        </p:sp>
        <p:sp>
          <p:nvSpPr>
            <p:cNvPr id="161800" name="Rectangle 8"/>
            <p:cNvSpPr>
              <a:spLocks noChangeArrowheads="1"/>
            </p:cNvSpPr>
            <p:nvPr/>
          </p:nvSpPr>
          <p:spPr bwMode="auto">
            <a:xfrm>
              <a:off x="3651" y="1888"/>
              <a:ext cx="1361" cy="27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p>
              <a:pPr algn="ctr"/>
              <a:r>
                <a:rPr lang="zh-CN" altLang="en-US" sz="2000" b="1"/>
                <a:t>不过分依赖物质因素</a:t>
              </a:r>
              <a:endParaRPr lang="zh-CN" altLang="en-US" sz="2000" b="1"/>
            </a:p>
          </p:txBody>
        </p:sp>
        <p:sp>
          <p:nvSpPr>
            <p:cNvPr id="161801" name="Rectangle 9"/>
            <p:cNvSpPr>
              <a:spLocks noChangeArrowheads="1"/>
            </p:cNvSpPr>
            <p:nvPr/>
          </p:nvSpPr>
          <p:spPr bwMode="auto">
            <a:xfrm>
              <a:off x="3651" y="2251"/>
              <a:ext cx="1361" cy="27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p>
              <a:pPr algn="ctr"/>
              <a:r>
                <a:rPr lang="zh-CN" altLang="en-US" sz="2000" b="1"/>
                <a:t>避免集中、重复</a:t>
              </a:r>
              <a:endParaRPr lang="zh-CN" altLang="en-US" sz="2000" b="1"/>
            </a:p>
          </p:txBody>
        </p:sp>
        <p:sp>
          <p:nvSpPr>
            <p:cNvPr id="161802" name="Rectangle 10"/>
            <p:cNvSpPr>
              <a:spLocks noChangeArrowheads="1"/>
            </p:cNvSpPr>
            <p:nvPr/>
          </p:nvSpPr>
          <p:spPr bwMode="auto">
            <a:xfrm>
              <a:off x="3651" y="2614"/>
              <a:ext cx="1361" cy="27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p>
              <a:pPr algn="ctr"/>
              <a:r>
                <a:rPr lang="zh-CN" altLang="en-US" sz="2000" b="1"/>
                <a:t>无副作用</a:t>
              </a:r>
              <a:endParaRPr lang="zh-CN" altLang="en-US" sz="2000" b="1"/>
            </a:p>
          </p:txBody>
        </p:sp>
        <p:sp>
          <p:nvSpPr>
            <p:cNvPr id="161803" name="Line 11"/>
            <p:cNvSpPr>
              <a:spLocks noChangeShapeType="1"/>
            </p:cNvSpPr>
            <p:nvPr/>
          </p:nvSpPr>
          <p:spPr bwMode="auto">
            <a:xfrm>
              <a:off x="1519" y="2069"/>
              <a:ext cx="318"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endParaRPr lang="zh-CN" altLang="en-US"/>
            </a:p>
          </p:txBody>
        </p:sp>
        <p:sp>
          <p:nvSpPr>
            <p:cNvPr id="161804" name="Line 12"/>
            <p:cNvSpPr>
              <a:spLocks noChangeShapeType="1"/>
            </p:cNvSpPr>
            <p:nvPr/>
          </p:nvSpPr>
          <p:spPr bwMode="auto">
            <a:xfrm flipV="1">
              <a:off x="1519" y="2432"/>
              <a:ext cx="318"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endParaRPr lang="zh-CN" altLang="en-US"/>
            </a:p>
          </p:txBody>
        </p:sp>
        <p:sp>
          <p:nvSpPr>
            <p:cNvPr id="161805" name="Line 13"/>
            <p:cNvSpPr>
              <a:spLocks noChangeShapeType="1"/>
            </p:cNvSpPr>
            <p:nvPr/>
          </p:nvSpPr>
          <p:spPr bwMode="auto">
            <a:xfrm>
              <a:off x="3198" y="2387"/>
              <a:ext cx="45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endParaRPr lang="zh-CN" altLang="en-US"/>
            </a:p>
          </p:txBody>
        </p:sp>
        <p:sp>
          <p:nvSpPr>
            <p:cNvPr id="161806" name="Line 14"/>
            <p:cNvSpPr>
              <a:spLocks noChangeShapeType="1"/>
            </p:cNvSpPr>
            <p:nvPr/>
          </p:nvSpPr>
          <p:spPr bwMode="auto">
            <a:xfrm flipV="1">
              <a:off x="3198" y="2024"/>
              <a:ext cx="453" cy="31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endParaRPr lang="zh-CN" altLang="en-US"/>
            </a:p>
          </p:txBody>
        </p:sp>
        <p:sp>
          <p:nvSpPr>
            <p:cNvPr id="161807" name="Line 15"/>
            <p:cNvSpPr>
              <a:spLocks noChangeShapeType="1"/>
            </p:cNvSpPr>
            <p:nvPr/>
          </p:nvSpPr>
          <p:spPr bwMode="auto">
            <a:xfrm>
              <a:off x="3198" y="2432"/>
              <a:ext cx="453" cy="31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a:xfrm>
            <a:off x="684213" y="620713"/>
            <a:ext cx="7780337" cy="1039812"/>
          </a:xfrm>
        </p:spPr>
        <p:txBody>
          <a:bodyPr/>
          <a:lstStyle/>
          <a:p>
            <a:r>
              <a:rPr lang="zh-CN" altLang="en-US" b="1">
                <a:solidFill>
                  <a:srgbClr val="CC3300"/>
                </a:solidFill>
              </a:rPr>
              <a:t>成功的激励过程</a:t>
            </a:r>
            <a:endParaRPr lang="zh-CN" altLang="en-US" b="1">
              <a:solidFill>
                <a:srgbClr val="CC3300"/>
              </a:solidFill>
            </a:endParaRPr>
          </a:p>
        </p:txBody>
      </p:sp>
      <p:sp>
        <p:nvSpPr>
          <p:cNvPr id="100355" name="Rectangle 3"/>
          <p:cNvSpPr>
            <a:spLocks noGrp="1" noRot="1" noChangeArrowheads="1"/>
          </p:cNvSpPr>
          <p:nvPr>
            <p:ph type="body" idx="1"/>
          </p:nvPr>
        </p:nvSpPr>
        <p:spPr>
          <a:xfrm>
            <a:off x="755650" y="1628775"/>
            <a:ext cx="7620000" cy="4560888"/>
          </a:xfrm>
        </p:spPr>
        <p:txBody>
          <a:bodyPr/>
          <a:lstStyle/>
          <a:p>
            <a:pPr>
              <a:buFont typeface="Wingdings" panose="05000000000000000000" pitchFamily="2" charset="2"/>
              <a:buNone/>
            </a:pPr>
            <a:r>
              <a:rPr lang="en-US" altLang="zh-CN" sz="3900" b="1">
                <a:solidFill>
                  <a:srgbClr val="FF0000"/>
                </a:solidFill>
                <a:latin typeface="宋体" panose="02010600030101010101" pitchFamily="2" charset="-122"/>
              </a:rPr>
              <a:t>1.</a:t>
            </a:r>
            <a:r>
              <a:rPr lang="zh-CN" altLang="en-US" sz="3900" b="1">
                <a:solidFill>
                  <a:srgbClr val="FF0000"/>
                </a:solidFill>
                <a:latin typeface="宋体" panose="02010600030101010101" pitchFamily="2" charset="-122"/>
              </a:rPr>
              <a:t>确定目标（</a:t>
            </a:r>
            <a:r>
              <a:rPr lang="zh-CN" altLang="en-US" sz="3900" b="1">
                <a:solidFill>
                  <a:srgbClr val="00B050"/>
                </a:solidFill>
                <a:latin typeface="宋体" panose="02010600030101010101" pitchFamily="2" charset="-122"/>
              </a:rPr>
              <a:t>动机</a:t>
            </a:r>
            <a:r>
              <a:rPr lang="zh-CN" altLang="en-US" sz="3900" b="1">
                <a:solidFill>
                  <a:srgbClr val="FF0000"/>
                </a:solidFill>
                <a:latin typeface="宋体" panose="02010600030101010101" pitchFamily="2" charset="-122"/>
              </a:rPr>
              <a:t>）</a:t>
            </a:r>
            <a:endParaRPr lang="zh-CN" altLang="en-US" sz="3900" b="1">
              <a:solidFill>
                <a:srgbClr val="FF0000"/>
              </a:solidFill>
              <a:latin typeface="宋体" panose="02010600030101010101" pitchFamily="2" charset="-122"/>
            </a:endParaRPr>
          </a:p>
          <a:p>
            <a:pPr>
              <a:buFont typeface="Wingdings" panose="05000000000000000000" pitchFamily="2" charset="2"/>
              <a:buNone/>
            </a:pPr>
            <a:r>
              <a:rPr lang="en-US" altLang="zh-CN" sz="3900" b="1">
                <a:latin typeface="宋体" panose="02010600030101010101" pitchFamily="2" charset="-122"/>
              </a:rPr>
              <a:t>2.</a:t>
            </a:r>
            <a:r>
              <a:rPr lang="zh-CN" altLang="en-US" sz="3900" b="1">
                <a:latin typeface="宋体" panose="02010600030101010101" pitchFamily="2" charset="-122"/>
              </a:rPr>
              <a:t>洞悉下属的需要</a:t>
            </a:r>
            <a:endParaRPr lang="zh-CN" altLang="en-US" sz="3900" b="1">
              <a:latin typeface="宋体" panose="02010600030101010101" pitchFamily="2" charset="-122"/>
            </a:endParaRPr>
          </a:p>
          <a:p>
            <a:pPr>
              <a:buFont typeface="Wingdings" panose="05000000000000000000" pitchFamily="2" charset="2"/>
              <a:buNone/>
            </a:pPr>
            <a:r>
              <a:rPr lang="en-US" altLang="zh-CN" sz="3900" b="1">
                <a:latin typeface="宋体" panose="02010600030101010101" pitchFamily="2" charset="-122"/>
              </a:rPr>
              <a:t>3.</a:t>
            </a:r>
            <a:r>
              <a:rPr lang="zh-CN" altLang="en-US" sz="3900" b="1">
                <a:latin typeface="宋体" panose="02010600030101010101" pitchFamily="2" charset="-122"/>
              </a:rPr>
              <a:t>确定需要的组织资源</a:t>
            </a:r>
            <a:endParaRPr lang="zh-CN" altLang="en-US" sz="3900" b="1">
              <a:latin typeface="宋体" panose="02010600030101010101" pitchFamily="2" charset="-122"/>
            </a:endParaRPr>
          </a:p>
          <a:p>
            <a:pPr>
              <a:buFont typeface="Wingdings" panose="05000000000000000000" pitchFamily="2" charset="2"/>
              <a:buNone/>
            </a:pPr>
            <a:r>
              <a:rPr lang="en-US" altLang="zh-CN" sz="3900" b="1">
                <a:latin typeface="宋体" panose="02010600030101010101" pitchFamily="2" charset="-122"/>
              </a:rPr>
              <a:t>4.</a:t>
            </a:r>
            <a:r>
              <a:rPr lang="zh-CN" altLang="en-US" sz="3900" b="1">
                <a:latin typeface="宋体" panose="02010600030101010101" pitchFamily="2" charset="-122"/>
              </a:rPr>
              <a:t>确定有效激励因素</a:t>
            </a:r>
            <a:endParaRPr lang="zh-CN" altLang="en-US" sz="3900" b="1">
              <a:latin typeface="宋体" panose="02010600030101010101" pitchFamily="2" charset="-122"/>
            </a:endParaRPr>
          </a:p>
          <a:p>
            <a:pPr>
              <a:buFont typeface="Wingdings" panose="05000000000000000000" pitchFamily="2" charset="2"/>
              <a:buNone/>
            </a:pPr>
            <a:r>
              <a:rPr lang="en-US" altLang="zh-CN" sz="3900" b="1">
                <a:latin typeface="宋体" panose="02010600030101010101" pitchFamily="2" charset="-122"/>
              </a:rPr>
              <a:t>5.</a:t>
            </a:r>
            <a:r>
              <a:rPr lang="zh-CN" altLang="en-US" sz="3900" b="1">
                <a:latin typeface="宋体" panose="02010600030101010101" pitchFamily="2" charset="-122"/>
              </a:rPr>
              <a:t>使目标与个人需求达到平衡</a:t>
            </a:r>
            <a:endParaRPr lang="zh-CN" altLang="en-US" sz="3900" b="1">
              <a:latin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3000" b="1" dirty="0">
                <a:solidFill>
                  <a:srgbClr val="0070C0"/>
                </a:solidFill>
              </a:rPr>
              <a:t>动机性行为的过程</a:t>
            </a:r>
            <a:endParaRPr lang="zh-CN" altLang="en-US" sz="3000" b="1" dirty="0">
              <a:solidFill>
                <a:srgbClr val="0070C0"/>
              </a:solidFill>
            </a:endParaRPr>
          </a:p>
        </p:txBody>
      </p:sp>
      <p:pic>
        <p:nvPicPr>
          <p:cNvPr id="4" name="图片 78" descr="D:\tl\word\马工程-管理学0-图eps\eps\1001.tif"/>
          <p:cNvPicPr>
            <a:picLocks noChangeAspect="1" noChangeArrowheads="1"/>
          </p:cNvPicPr>
          <p:nvPr/>
        </p:nvPicPr>
        <p:blipFill>
          <a:blip r:embed="rId1" cstate="print"/>
          <a:srcRect l="-2826" t="-6855" r="-2508" b="-8318"/>
          <a:stretch>
            <a:fillRect/>
          </a:stretch>
        </p:blipFill>
        <p:spPr>
          <a:xfrm>
            <a:off x="611560" y="2564904"/>
            <a:ext cx="7920880" cy="338437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rrowheads="1"/>
          </p:cNvSpPr>
          <p:nvPr>
            <p:ph type="title"/>
          </p:nvPr>
        </p:nvSpPr>
        <p:spPr/>
        <p:txBody>
          <a:bodyPr/>
          <a:lstStyle/>
          <a:p>
            <a:endParaRPr lang="zh-CN" altLang="zh-CN"/>
          </a:p>
        </p:txBody>
      </p:sp>
      <p:sp>
        <p:nvSpPr>
          <p:cNvPr id="201731" name="Rectangle 3"/>
          <p:cNvSpPr>
            <a:spLocks noGrp="1" noRot="1" noChangeArrowheads="1"/>
          </p:cNvSpPr>
          <p:nvPr>
            <p:ph type="body" idx="1"/>
          </p:nvPr>
        </p:nvSpPr>
        <p:spPr/>
        <p:txBody>
          <a:bodyPr/>
          <a:lstStyle/>
          <a:p>
            <a:pPr>
              <a:buFont typeface="Wingdings" panose="05000000000000000000" pitchFamily="2" charset="2"/>
              <a:buChar char="p"/>
            </a:pPr>
            <a:r>
              <a:rPr lang="zh-CN" altLang="en-US" sz="3000" b="1" dirty="0">
                <a:solidFill>
                  <a:srgbClr val="0070C0"/>
                </a:solidFill>
              </a:rPr>
              <a:t>激励与行为：</a:t>
            </a:r>
            <a:endParaRPr lang="zh-CN" altLang="en-US" sz="3000" b="1" dirty="0">
              <a:solidFill>
                <a:srgbClr val="0070C0"/>
              </a:solidFill>
            </a:endParaRPr>
          </a:p>
          <a:p>
            <a:pPr lvl="1">
              <a:buFont typeface="Wingdings" panose="05000000000000000000" pitchFamily="2" charset="2"/>
              <a:buChar char="Ø"/>
            </a:pPr>
            <a:r>
              <a:rPr lang="zh-CN" altLang="en-US" b="1" dirty="0">
                <a:latin typeface="宋体" panose="02010600030101010101" pitchFamily="2" charset="-122"/>
              </a:rPr>
              <a:t>人类的有目的的行为都是出于对某种需要的追求</a:t>
            </a:r>
            <a:endParaRPr lang="zh-CN" altLang="en-US" b="1" dirty="0">
              <a:latin typeface="宋体" panose="02010600030101010101" pitchFamily="2" charset="-122"/>
            </a:endParaRPr>
          </a:p>
          <a:p>
            <a:pPr lvl="1">
              <a:buFont typeface="Wingdings" panose="05000000000000000000" pitchFamily="2" charset="2"/>
              <a:buChar char="Ø"/>
            </a:pPr>
            <a:r>
              <a:rPr lang="zh-CN" altLang="en-US" b="1" dirty="0">
                <a:latin typeface="宋体" panose="02010600030101010101" pitchFamily="2" charset="-122"/>
              </a:rPr>
              <a:t>未得到满足的需要是产生激励的起点，进而导致某种行为</a:t>
            </a:r>
            <a:endParaRPr lang="zh-CN" altLang="en-US" b="1" dirty="0">
              <a:latin typeface="宋体" panose="02010600030101010101" pitchFamily="2" charset="-122"/>
            </a:endParaRPr>
          </a:p>
          <a:p>
            <a:pPr lvl="1">
              <a:buFont typeface="Wingdings" panose="05000000000000000000" pitchFamily="2" charset="2"/>
              <a:buChar char="Ø"/>
            </a:pPr>
            <a:r>
              <a:rPr lang="zh-CN" altLang="en-US" b="1" dirty="0">
                <a:latin typeface="宋体" panose="02010600030101010101" pitchFamily="2" charset="-122"/>
              </a:rPr>
              <a:t>行为的结果，可能使需要得到满足，之后再发生对新需要的追求</a:t>
            </a:r>
            <a:endParaRPr lang="zh-CN" altLang="en-US" b="1" dirty="0">
              <a:latin typeface="宋体" panose="02010600030101010101" pitchFamily="2" charset="-122"/>
            </a:endParaRPr>
          </a:p>
          <a:p>
            <a:pPr lvl="1">
              <a:buFont typeface="Wingdings" panose="05000000000000000000" pitchFamily="2" charset="2"/>
              <a:buChar char="Ø"/>
            </a:pPr>
            <a:r>
              <a:rPr lang="zh-CN" altLang="en-US" b="1" dirty="0">
                <a:latin typeface="宋体" panose="02010600030101010101" pitchFamily="2" charset="-122"/>
              </a:rPr>
              <a:t>行为的结果也可能是遭受挫折，追求的需求未得到满足，由此而产生消极的或积极的行为</a:t>
            </a:r>
            <a:endParaRPr lang="zh-CN" altLang="en-US" b="1" dirty="0">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Rot="1" noChangeArrowheads="1"/>
          </p:cNvSpPr>
          <p:nvPr>
            <p:ph type="body" idx="1"/>
          </p:nvPr>
        </p:nvSpPr>
        <p:spPr>
          <a:xfrm>
            <a:off x="468313" y="1484313"/>
            <a:ext cx="8218487" cy="4776787"/>
          </a:xfrm>
        </p:spPr>
        <p:txBody>
          <a:bodyPr/>
          <a:lstStyle/>
          <a:p>
            <a:pPr>
              <a:lnSpc>
                <a:spcPct val="85000"/>
              </a:lnSpc>
              <a:buFont typeface="Wingdings" panose="05000000000000000000" pitchFamily="2" charset="2"/>
              <a:buChar char="p"/>
            </a:pPr>
            <a:r>
              <a:rPr lang="zh-CN" altLang="en-US" b="1" dirty="0">
                <a:solidFill>
                  <a:srgbClr val="0070C0"/>
                </a:solidFill>
              </a:rPr>
              <a:t>未满足的需要对人的激励作用的大小，取决于某一行动的效价和期望值</a:t>
            </a:r>
            <a:endParaRPr lang="zh-CN" altLang="en-US" b="1" dirty="0">
              <a:solidFill>
                <a:srgbClr val="0070C0"/>
              </a:solidFill>
            </a:endParaRPr>
          </a:p>
          <a:p>
            <a:pPr lvl="1">
              <a:lnSpc>
                <a:spcPct val="85000"/>
              </a:lnSpc>
              <a:buFont typeface="Wingdings" panose="05000000000000000000" pitchFamily="2" charset="2"/>
              <a:buChar char="Ø"/>
            </a:pPr>
            <a:r>
              <a:rPr lang="zh-CN" altLang="en-US" b="1" dirty="0">
                <a:solidFill>
                  <a:srgbClr val="FF0000"/>
                </a:solidFill>
                <a:latin typeface="宋体" panose="02010600030101010101" pitchFamily="2" charset="-122"/>
              </a:rPr>
              <a:t>效价：</a:t>
            </a:r>
            <a:r>
              <a:rPr lang="zh-CN" altLang="en-US" b="1" dirty="0">
                <a:solidFill>
                  <a:srgbClr val="002060"/>
                </a:solidFill>
                <a:latin typeface="宋体" panose="02010600030101010101" pitchFamily="2" charset="-122"/>
              </a:rPr>
              <a:t>个人对达到某种预期成果的偏爱程度，或某种预期成果可能给行为者个人带来的满足程度</a:t>
            </a:r>
            <a:endParaRPr lang="zh-CN" altLang="en-US" b="1" dirty="0">
              <a:solidFill>
                <a:srgbClr val="002060"/>
              </a:solidFill>
              <a:latin typeface="宋体" panose="02010600030101010101" pitchFamily="2" charset="-122"/>
            </a:endParaRPr>
          </a:p>
          <a:p>
            <a:pPr lvl="1">
              <a:lnSpc>
                <a:spcPct val="85000"/>
              </a:lnSpc>
              <a:buFont typeface="Wingdings" panose="05000000000000000000" pitchFamily="2" charset="2"/>
              <a:buChar char="Ø"/>
            </a:pPr>
            <a:r>
              <a:rPr lang="zh-CN" altLang="en-US" b="1" dirty="0">
                <a:solidFill>
                  <a:srgbClr val="FF0000"/>
                </a:solidFill>
                <a:latin typeface="宋体" panose="02010600030101010101" pitchFamily="2" charset="-122"/>
              </a:rPr>
              <a:t>期望值：</a:t>
            </a:r>
            <a:r>
              <a:rPr lang="zh-CN" altLang="en-US" b="1" dirty="0">
                <a:solidFill>
                  <a:srgbClr val="002060"/>
                </a:solidFill>
                <a:latin typeface="宋体" panose="02010600030101010101" pitchFamily="2" charset="-122"/>
              </a:rPr>
              <a:t>某一具体行动可带来某种预期成果的概率，即行为者采取某种行动，获得某种成果，从而带来某种心理上或生理上的满足的可能性</a:t>
            </a:r>
            <a:endParaRPr lang="zh-CN" altLang="en-US" b="1" dirty="0">
              <a:solidFill>
                <a:srgbClr val="002060"/>
              </a:solidFill>
              <a:latin typeface="宋体" panose="02010600030101010101" pitchFamily="2" charset="-122"/>
            </a:endParaRPr>
          </a:p>
          <a:p>
            <a:pPr>
              <a:lnSpc>
                <a:spcPct val="85000"/>
              </a:lnSpc>
              <a:buFont typeface="Wingdings" panose="05000000000000000000" pitchFamily="2" charset="2"/>
              <a:buChar char="p"/>
            </a:pPr>
            <a:r>
              <a:rPr lang="zh-CN" altLang="en-US" b="1" dirty="0">
                <a:solidFill>
                  <a:srgbClr val="0070C0"/>
                </a:solidFill>
              </a:rPr>
              <a:t>激励力、效价以及期望值之间的相互关系</a:t>
            </a:r>
            <a:endParaRPr lang="zh-CN" altLang="en-US" b="1" dirty="0">
              <a:solidFill>
                <a:srgbClr val="0070C0"/>
              </a:solidFill>
            </a:endParaRPr>
          </a:p>
          <a:p>
            <a:pPr algn="ctr">
              <a:lnSpc>
                <a:spcPct val="85000"/>
              </a:lnSpc>
              <a:buFont typeface="Wingdings" panose="05000000000000000000" pitchFamily="2" charset="2"/>
              <a:buNone/>
            </a:pPr>
            <a:r>
              <a:rPr lang="zh-CN" altLang="en-US" b="1" dirty="0">
                <a:solidFill>
                  <a:srgbClr val="FF0000"/>
                </a:solidFill>
              </a:rPr>
              <a:t>      激励力＝某一行动结果的效价</a:t>
            </a:r>
            <a:r>
              <a:rPr lang="en-US" altLang="zh-CN" b="1" dirty="0">
                <a:solidFill>
                  <a:srgbClr val="FF0000"/>
                </a:solidFill>
              </a:rPr>
              <a:t>×</a:t>
            </a:r>
            <a:r>
              <a:rPr lang="zh-CN" altLang="en-US" b="1" dirty="0">
                <a:solidFill>
                  <a:srgbClr val="FF0000"/>
                </a:solidFill>
              </a:rPr>
              <a:t>期望值</a:t>
            </a:r>
            <a:endParaRPr lang="zh-CN" altLang="en-US" sz="2800" b="1"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b="1" dirty="0"/>
              <a:t>3. </a:t>
            </a:r>
            <a:r>
              <a:rPr lang="zh-CN" altLang="en-US" b="1" dirty="0"/>
              <a:t>激励机理</a:t>
            </a:r>
            <a:endParaRPr lang="en-US" altLang="zh-CN" b="1" dirty="0"/>
          </a:p>
          <a:p>
            <a:pPr>
              <a:buFont typeface="Wingdings" panose="05000000000000000000" pitchFamily="2" charset="2"/>
              <a:buChar char="p"/>
            </a:pPr>
            <a:r>
              <a:rPr lang="zh-CN" altLang="en-US" b="1" dirty="0">
                <a:solidFill>
                  <a:srgbClr val="0070C0"/>
                </a:solidFill>
              </a:rPr>
              <a:t>激励是指为了特定目标而去影响人们的内在需要或动机，从而强化、引导或改变人们的持续过程。</a:t>
            </a:r>
            <a:endParaRPr lang="en-US" altLang="zh-CN" b="1" dirty="0">
              <a:solidFill>
                <a:srgbClr val="0070C0"/>
              </a:solidFill>
            </a:endParaRPr>
          </a:p>
          <a:p>
            <a:pPr>
              <a:buFont typeface="Wingdings" panose="05000000000000000000" pitchFamily="2" charset="2"/>
              <a:buChar char="p"/>
            </a:pPr>
            <a:r>
              <a:rPr lang="zh-CN" altLang="en-US" b="1" dirty="0">
                <a:solidFill>
                  <a:srgbClr val="0070C0"/>
                </a:solidFill>
              </a:rPr>
              <a:t>在管理实践中，激励工作包括：从既定的组织目标出发，通过影响员工的内在需要或动机来调动员工的工作积极性，实现组织与个人在目标，行为上的内在一致性。</a:t>
            </a:r>
            <a:endParaRPr lang="zh-CN" altLang="en-US" b="1"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692696"/>
            <a:ext cx="8540750" cy="4194175"/>
          </a:xfrm>
        </p:spPr>
        <p:txBody>
          <a:bodyPr/>
          <a:lstStyle/>
          <a:p>
            <a:pPr>
              <a:buFont typeface="Wingdings" panose="05000000000000000000" pitchFamily="2" charset="2"/>
              <a:buChar char="p"/>
            </a:pPr>
            <a:r>
              <a:rPr lang="zh-CN" altLang="en-US" b="1" dirty="0">
                <a:solidFill>
                  <a:srgbClr val="0070C0"/>
                </a:solidFill>
              </a:rPr>
              <a:t>激励机理旨在揭示激发个体行为积极性的一般原理，其建立在对人的行为规律和人性假设的正确认知的基础上。</a:t>
            </a:r>
            <a:endParaRPr lang="en-US" altLang="zh-CN" b="1" dirty="0">
              <a:solidFill>
                <a:srgbClr val="0070C0"/>
              </a:solidFill>
            </a:endParaRPr>
          </a:p>
          <a:p>
            <a:pPr>
              <a:buFont typeface="Wingdings" panose="05000000000000000000" pitchFamily="2" charset="2"/>
              <a:buChar char="p"/>
            </a:pPr>
            <a:endParaRPr lang="en-US" altLang="zh-CN" b="1" dirty="0">
              <a:solidFill>
                <a:srgbClr val="0070C0"/>
              </a:solidFill>
            </a:endParaRPr>
          </a:p>
          <a:p>
            <a:pPr>
              <a:buFont typeface="Wingdings" panose="05000000000000000000" pitchFamily="2" charset="2"/>
              <a:buChar char="p"/>
            </a:pPr>
            <a:endParaRPr lang="en-US" altLang="zh-CN" b="1" dirty="0">
              <a:solidFill>
                <a:srgbClr val="0070C0"/>
              </a:solidFill>
            </a:endParaRPr>
          </a:p>
          <a:p>
            <a:pPr>
              <a:buFont typeface="Wingdings" panose="05000000000000000000" pitchFamily="2" charset="2"/>
              <a:buChar char="p"/>
            </a:pPr>
            <a:endParaRPr lang="en-US" altLang="zh-CN" b="1" dirty="0">
              <a:solidFill>
                <a:srgbClr val="0070C0"/>
              </a:solidFill>
            </a:endParaRPr>
          </a:p>
          <a:p>
            <a:pPr>
              <a:buFont typeface="Wingdings" panose="05000000000000000000" pitchFamily="2" charset="2"/>
              <a:buChar char="p"/>
            </a:pPr>
            <a:endParaRPr lang="en-US" altLang="zh-CN" b="1" dirty="0">
              <a:solidFill>
                <a:srgbClr val="0070C0"/>
              </a:solidFill>
            </a:endParaRPr>
          </a:p>
          <a:p>
            <a:pPr>
              <a:buFont typeface="Wingdings" panose="05000000000000000000" pitchFamily="2" charset="2"/>
              <a:buChar char="p"/>
            </a:pPr>
            <a:r>
              <a:rPr lang="zh-CN" altLang="en-US" b="1" dirty="0">
                <a:solidFill>
                  <a:srgbClr val="0070C0"/>
                </a:solidFill>
              </a:rPr>
              <a:t>激励措施生效的关键就在于甄别出不同的人在不同的时间、不同的境遇下的优势需要并加以刺激。</a:t>
            </a:r>
            <a:endParaRPr lang="zh-CN" altLang="en-US" b="1" dirty="0">
              <a:solidFill>
                <a:srgbClr val="0070C0"/>
              </a:solidFill>
            </a:endParaRPr>
          </a:p>
        </p:txBody>
      </p:sp>
      <p:pic>
        <p:nvPicPr>
          <p:cNvPr id="4" name="图片 79" descr="D:\tl\word\马工程-管理学0-图eps\eps\1002.tif"/>
          <p:cNvPicPr>
            <a:picLocks noChangeAspect="1" noChangeArrowheads="1"/>
          </p:cNvPicPr>
          <p:nvPr/>
        </p:nvPicPr>
        <p:blipFill>
          <a:blip r:embed="rId1" cstate="print"/>
          <a:srcRect l="-2950" t="-8264" r="-1883" b="-7438"/>
          <a:stretch>
            <a:fillRect/>
          </a:stretch>
        </p:blipFill>
        <p:spPr>
          <a:xfrm>
            <a:off x="827584" y="2276872"/>
            <a:ext cx="7488832" cy="237626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rrowheads="1"/>
          </p:cNvSpPr>
          <p:nvPr>
            <p:ph type="title"/>
          </p:nvPr>
        </p:nvSpPr>
        <p:spPr/>
        <p:txBody>
          <a:bodyPr/>
          <a:lstStyle/>
          <a:p>
            <a:r>
              <a:rPr lang="zh-CN" altLang="en-US" b="1" dirty="0"/>
              <a:t>激励理论</a:t>
            </a:r>
            <a:endParaRPr lang="zh-CN" altLang="en-US" b="1" dirty="0"/>
          </a:p>
        </p:txBody>
      </p:sp>
      <p:sp>
        <p:nvSpPr>
          <p:cNvPr id="224259" name="Rectangle 3"/>
          <p:cNvSpPr>
            <a:spLocks noGrp="1" noRot="1" noChangeArrowheads="1"/>
          </p:cNvSpPr>
          <p:nvPr>
            <p:ph type="body" idx="1"/>
          </p:nvPr>
        </p:nvSpPr>
        <p:spPr>
          <a:xfrm>
            <a:off x="900113" y="1905000"/>
            <a:ext cx="7942262" cy="4194175"/>
          </a:xfrm>
        </p:spPr>
        <p:txBody>
          <a:bodyPr/>
          <a:lstStyle/>
          <a:p>
            <a:r>
              <a:rPr lang="zh-CN" altLang="en-US" b="1" dirty="0">
                <a:solidFill>
                  <a:schemeClr val="accent2"/>
                </a:solidFill>
              </a:rPr>
              <a:t>成就需要论</a:t>
            </a:r>
            <a:endParaRPr lang="zh-CN" altLang="en-US" b="1" dirty="0">
              <a:solidFill>
                <a:schemeClr val="accent2"/>
              </a:solidFill>
            </a:endParaRPr>
          </a:p>
          <a:p>
            <a:r>
              <a:rPr lang="zh-CN" altLang="en-US" b="1" dirty="0">
                <a:solidFill>
                  <a:schemeClr val="accent2"/>
                </a:solidFill>
              </a:rPr>
              <a:t>期望理论</a:t>
            </a:r>
            <a:endParaRPr lang="zh-CN" altLang="en-US" b="1" dirty="0">
              <a:solidFill>
                <a:schemeClr val="accent2"/>
              </a:solidFill>
            </a:endParaRPr>
          </a:p>
          <a:p>
            <a:r>
              <a:rPr lang="zh-CN" altLang="en-US" b="1" dirty="0">
                <a:solidFill>
                  <a:schemeClr val="accent2"/>
                </a:solidFill>
              </a:rPr>
              <a:t>公平理论</a:t>
            </a:r>
            <a:endParaRPr lang="en-US" altLang="zh-CN" b="1" dirty="0">
              <a:solidFill>
                <a:schemeClr val="accent2"/>
              </a:solidFill>
            </a:endParaRPr>
          </a:p>
          <a:p>
            <a:r>
              <a:rPr lang="zh-CN" altLang="en-US" b="1" dirty="0">
                <a:solidFill>
                  <a:schemeClr val="accent2"/>
                </a:solidFill>
              </a:rPr>
              <a:t>目标设置理论</a:t>
            </a:r>
            <a:endParaRPr lang="zh-CN" altLang="en-US" b="1" dirty="0">
              <a:solidFill>
                <a:schemeClr val="accent2"/>
              </a:solidFill>
            </a:endParaRPr>
          </a:p>
          <a:p>
            <a:r>
              <a:rPr lang="zh-CN" altLang="en-US" b="1" dirty="0">
                <a:solidFill>
                  <a:schemeClr val="accent2"/>
                </a:solidFill>
              </a:rPr>
              <a:t>强化理论</a:t>
            </a:r>
            <a:endParaRPr lang="zh-CN" altLang="en-US" b="1" dirty="0">
              <a:solidFill>
                <a:schemeClr val="accent2"/>
              </a:solidFill>
            </a:endParaRPr>
          </a:p>
        </p:txBody>
      </p:sp>
    </p:spTree>
  </p:cSld>
  <p:clrMapOvr>
    <a:masterClrMapping/>
  </p:clrMapOvr>
</p:sld>
</file>

<file path=ppt/tags/tag1.xml><?xml version="1.0" encoding="utf-8"?>
<p:tagLst xmlns:p="http://schemas.openxmlformats.org/presentationml/2006/main">
  <p:tag name="KSO_WM_UNIT_TABLE_BEAUTIFY" val="smartTable{c7c088ba-7054-433c-b567-4761e5cce1e1}"/>
</p:tagLst>
</file>

<file path=ppt/tags/tag10.xml><?xml version="1.0" encoding="utf-8"?>
<p:tagLst xmlns:p="http://schemas.openxmlformats.org/presentationml/2006/main">
  <p:tag name="KSO_WM_TAG_VERSION" val="1.0"/>
  <p:tag name="KSO_WM_TEMPLATE_CATEGORY" val="diagram"/>
  <p:tag name="KSO_WM_TEMPLATE_INDEX" val="211"/>
  <p:tag name="KSO_WM_UNIT_TYPE" val="l_i"/>
  <p:tag name="KSO_WM_UNIT_INDEX" val="1_4"/>
  <p:tag name="KSO_WM_UNIT_ID" val="258*l_i*1_4"/>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11.xml><?xml version="1.0" encoding="utf-8"?>
<p:tagLst xmlns:p="http://schemas.openxmlformats.org/presentationml/2006/main">
  <p:tag name="KSO_WM_TAG_VERSION" val="1.0"/>
  <p:tag name="KSO_WM_TEMPLATE_CATEGORY" val="diagram"/>
  <p:tag name="KSO_WM_TEMPLATE_INDEX" val="211"/>
  <p:tag name="KSO_WM_UNIT_TYPE" val="l_h_a"/>
  <p:tag name="KSO_WM_UNIT_INDEX" val="1_2_1"/>
  <p:tag name="KSO_WM_UNIT_ID" val="258*l_h_a*1_2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6"/>
  <p:tag name="KSO_WM_UNIT_TEXT_FILL_TYPE" val="1"/>
</p:tagLst>
</file>

<file path=ppt/tags/tag12.xml><?xml version="1.0" encoding="utf-8"?>
<p:tagLst xmlns:p="http://schemas.openxmlformats.org/presentationml/2006/main">
  <p:tag name="KSO_WM_TAG_VERSION" val="1.0"/>
  <p:tag name="KSO_WM_TEMPLATE_CATEGORY" val="diagram"/>
  <p:tag name="KSO_WM_TEMPLATE_INDEX" val="211"/>
  <p:tag name="KSO_WM_UNIT_TYPE" val="l_i"/>
  <p:tag name="KSO_WM_UNIT_INDEX" val="1_5"/>
  <p:tag name="KSO_WM_UNIT_ID" val="258*l_i*1_5"/>
  <p:tag name="KSO_WM_UNIT_CLEAR" val="1"/>
  <p:tag name="KSO_WM_UNIT_LAYERLEVEL" val="1_1"/>
  <p:tag name="KSO_WM_BEAUTIFY_FLAG" val="#wm#"/>
  <p:tag name="KSO_WM_DIAGRAM_GROUP_CODE" val="l1-1"/>
  <p:tag name="KSO_WM_UNIT_LINE_FORE_SCHEMECOLOR_INDEX" val="14"/>
  <p:tag name="KSO_WM_UNIT_LINE_FILL_TYPE" val="2"/>
</p:tagLst>
</file>

<file path=ppt/tags/tag13.xml><?xml version="1.0" encoding="utf-8"?>
<p:tagLst xmlns:p="http://schemas.openxmlformats.org/presentationml/2006/main">
  <p:tag name="KSO_WM_TAG_VERSION" val="1.0"/>
  <p:tag name="KSO_WM_TEMPLATE_CATEGORY" val="diagram"/>
  <p:tag name="KSO_WM_TEMPLATE_INDEX" val="211"/>
  <p:tag name="KSO_WM_UNIT_TYPE" val="l_i"/>
  <p:tag name="KSO_WM_UNIT_INDEX" val="1_6"/>
  <p:tag name="KSO_WM_UNIT_ID" val="258*l_i*1_6"/>
  <p:tag name="KSO_WM_UNIT_CLEAR" val="1"/>
  <p:tag name="KSO_WM_UNIT_LAYERLEVEL" val="1_1"/>
  <p:tag name="KSO_WM_BEAUTIFY_FLAG" val="#wm#"/>
  <p:tag name="KSO_WM_DIAGRAM_GROUP_CODE" val="l1-1"/>
  <p:tag name="KSO_WM_UNIT_LINE_FORE_SCHEMECOLOR_INDEX" val="14"/>
  <p:tag name="KSO_WM_UNIT_LINE_FILL_TYPE" val="2"/>
</p:tagLst>
</file>

<file path=ppt/tags/tag14.xml><?xml version="1.0" encoding="utf-8"?>
<p:tagLst xmlns:p="http://schemas.openxmlformats.org/presentationml/2006/main">
  <p:tag name="KSO_WM_TAG_VERSION" val="1.0"/>
  <p:tag name="KSO_WM_BEAUTIFY_FLAG" val="#wm#"/>
  <p:tag name="KSO_WM_UNIT_TYPE" val="i"/>
  <p:tag name="KSO_WM_UNIT_ID" val="diagram211_3*i*23"/>
  <p:tag name="KSO_WM_TEMPLATE_CATEGORY" val="diagram"/>
  <p:tag name="KSO_WM_TEMPLATE_INDEX" val="211"/>
  <p:tag name="KSO_WM_UNIT_INDEX" val="23"/>
</p:tagLst>
</file>

<file path=ppt/tags/tag15.xml><?xml version="1.0" encoding="utf-8"?>
<p:tagLst xmlns:p="http://schemas.openxmlformats.org/presentationml/2006/main">
  <p:tag name="KSO_WM_TAG_VERSION" val="1.0"/>
  <p:tag name="KSO_WM_TEMPLATE_CATEGORY" val="diagram"/>
  <p:tag name="KSO_WM_TEMPLATE_INDEX" val="211"/>
  <p:tag name="KSO_WM_UNIT_TYPE" val="l_h_f"/>
  <p:tag name="KSO_WM_UNIT_INDEX" val="1_3_1"/>
  <p:tag name="KSO_WM_UNIT_ID" val="258*l_h_f*1_3_1"/>
  <p:tag name="KSO_WM_UNIT_CLEAR" val="1"/>
  <p:tag name="KSO_WM_UNIT_LAYERLEVEL" val="1_1_1"/>
  <p:tag name="KSO_WM_UNIT_VALUE" val="35"/>
  <p:tag name="KSO_WM_UNIT_HIGHLIGHT" val="0"/>
  <p:tag name="KSO_WM_UNIT_COMPATIBLE" val="0"/>
  <p:tag name="KSO_WM_BEAUTIFY_FLAG" val="#wm#"/>
  <p:tag name="KSO_WM_UNIT_PRESET_TEXT_INDEX" val="4"/>
  <p:tag name="KSO_WM_UNIT_PRESET_TEXT_LEN" val="56"/>
  <p:tag name="KSO_WM_DIAGRAM_GROUP_CODE" val="l1-1"/>
  <p:tag name="KSO_WM_UNIT_FILL_FORE_SCHEMECOLOR_INDEX" val="14"/>
  <p:tag name="KSO_WM_UNIT_FILL_TYPE" val="1"/>
  <p:tag name="KSO_WM_UNIT_TEXT_FILL_FORE_SCHEMECOLOR_INDEX" val="13"/>
  <p:tag name="KSO_WM_UNIT_TEXT_FILL_TYPE" val="1"/>
</p:tagLst>
</file>

<file path=ppt/tags/tag16.xml><?xml version="1.0" encoding="utf-8"?>
<p:tagLst xmlns:p="http://schemas.openxmlformats.org/presentationml/2006/main">
  <p:tag name="KSO_WM_TAG_VERSION" val="1.0"/>
  <p:tag name="KSO_WM_TEMPLATE_CATEGORY" val="diagram"/>
  <p:tag name="KSO_WM_TEMPLATE_INDEX" val="211"/>
  <p:tag name="KSO_WM_UNIT_TYPE" val="l_i"/>
  <p:tag name="KSO_WM_UNIT_INDEX" val="1_7"/>
  <p:tag name="KSO_WM_UNIT_ID" val="258*l_i*1_7"/>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4"/>
  <p:tag name="KSO_WM_UNIT_TEXT_FILL_TYPE" val="1"/>
</p:tagLst>
</file>

<file path=ppt/tags/tag17.xml><?xml version="1.0" encoding="utf-8"?>
<p:tagLst xmlns:p="http://schemas.openxmlformats.org/presentationml/2006/main">
  <p:tag name="KSO_WM_TAG_VERSION" val="1.0"/>
  <p:tag name="KSO_WM_TEMPLATE_CATEGORY" val="diagram"/>
  <p:tag name="KSO_WM_TEMPLATE_INDEX" val="211"/>
  <p:tag name="KSO_WM_UNIT_TYPE" val="l_h_a"/>
  <p:tag name="KSO_WM_UNIT_INDEX" val="1_3_1"/>
  <p:tag name="KSO_WM_UNIT_ID" val="258*l_h_a*1_3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7"/>
  <p:tag name="KSO_WM_UNIT_TEXT_FILL_TYPE" val="1"/>
</p:tagLst>
</file>

<file path=ppt/tags/tag18.xml><?xml version="1.0" encoding="utf-8"?>
<p:tagLst xmlns:p="http://schemas.openxmlformats.org/presentationml/2006/main">
  <p:tag name="KSO_WM_TAG_VERSION" val="1.0"/>
  <p:tag name="KSO_WM_TEMPLATE_CATEGORY" val="diagram"/>
  <p:tag name="KSO_WM_TEMPLATE_INDEX" val="211"/>
  <p:tag name="KSO_WM_UNIT_TYPE" val="l_i"/>
  <p:tag name="KSO_WM_UNIT_INDEX" val="1_8"/>
  <p:tag name="KSO_WM_UNIT_ID" val="258*l_i*1_8"/>
  <p:tag name="KSO_WM_UNIT_CLEAR" val="1"/>
  <p:tag name="KSO_WM_UNIT_LAYERLEVEL" val="1_1"/>
  <p:tag name="KSO_WM_BEAUTIFY_FLAG" val="#wm#"/>
  <p:tag name="KSO_WM_DIAGRAM_GROUP_CODE" val="l1-1"/>
  <p:tag name="KSO_WM_UNIT_LINE_FORE_SCHEMECOLOR_INDEX" val="14"/>
  <p:tag name="KSO_WM_UNIT_LINE_FILL_TYPE" val="2"/>
</p:tagLst>
</file>

<file path=ppt/tags/tag19.xml><?xml version="1.0" encoding="utf-8"?>
<p:tagLst xmlns:p="http://schemas.openxmlformats.org/presentationml/2006/main">
  <p:tag name="KSO_WM_TAG_VERSION" val="1.0"/>
  <p:tag name="KSO_WM_TEMPLATE_CATEGORY" val="diagram"/>
  <p:tag name="KSO_WM_TEMPLATE_INDEX" val="211"/>
  <p:tag name="KSO_WM_UNIT_TYPE" val="l_i"/>
  <p:tag name="KSO_WM_UNIT_INDEX" val="1_9"/>
  <p:tag name="KSO_WM_UNIT_ID" val="258*l_i*1_9"/>
  <p:tag name="KSO_WM_UNIT_CLEAR" val="1"/>
  <p:tag name="KSO_WM_UNIT_LAYERLEVEL" val="1_1"/>
  <p:tag name="KSO_WM_BEAUTIFY_FLAG" val="#wm#"/>
  <p:tag name="KSO_WM_DIAGRAM_GROUP_CODE" val="l1-1"/>
  <p:tag name="KSO_WM_UNIT_LINE_FORE_SCHEMECOLOR_INDEX" val="14"/>
  <p:tag name="KSO_WM_UNIT_LINE_FILL_TYPE" val="2"/>
</p:tagLst>
</file>

<file path=ppt/tags/tag2.xml><?xml version="1.0" encoding="utf-8"?>
<p:tagLst xmlns:p="http://schemas.openxmlformats.org/presentationml/2006/main">
  <p:tag name="KSO_WM_TAG_VERSION" val="1.0"/>
  <p:tag name="KSO_WM_BEAUTIFY_FLAG" val="#wm#"/>
  <p:tag name="KSO_WM_UNIT_TYPE" val="i"/>
  <p:tag name="KSO_WM_UNIT_ID" val="diagram211_3*i*1"/>
  <p:tag name="KSO_WM_TEMPLATE_CATEGORY" val="diagram"/>
  <p:tag name="KSO_WM_TEMPLATE_INDEX" val="211"/>
  <p:tag name="KSO_WM_UNIT_INDEX" val="1"/>
</p:tagLst>
</file>

<file path=ppt/tags/tag20.xml><?xml version="1.0" encoding="utf-8"?>
<p:tagLst xmlns:p="http://schemas.openxmlformats.org/presentationml/2006/main">
  <p:tag name="KSO_WM_TAG_VERSION" val="1.0"/>
  <p:tag name="KSO_WM_BEAUTIFY_FLAG" val="#wm#"/>
  <p:tag name="KSO_WM_UNIT_TYPE" val="i"/>
  <p:tag name="KSO_WM_UNIT_ID" val="diagram211_3*i*34"/>
  <p:tag name="KSO_WM_TEMPLATE_CATEGORY" val="diagram"/>
  <p:tag name="KSO_WM_TEMPLATE_INDEX" val="211"/>
  <p:tag name="KSO_WM_UNIT_INDEX" val="34"/>
</p:tagLst>
</file>

<file path=ppt/tags/tag21.xml><?xml version="1.0" encoding="utf-8"?>
<p:tagLst xmlns:p="http://schemas.openxmlformats.org/presentationml/2006/main">
  <p:tag name="KSO_WM_TAG_VERSION" val="1.0"/>
  <p:tag name="KSO_WM_TEMPLATE_CATEGORY" val="diagram"/>
  <p:tag name="KSO_WM_TEMPLATE_INDEX" val="211"/>
  <p:tag name="KSO_WM_UNIT_TYPE" val="l_h_f"/>
  <p:tag name="KSO_WM_UNIT_INDEX" val="1_4_1"/>
  <p:tag name="KSO_WM_UNIT_ID" val="258*l_h_f*1_4_1"/>
  <p:tag name="KSO_WM_UNIT_CLEAR" val="1"/>
  <p:tag name="KSO_WM_UNIT_LAYERLEVEL" val="1_1_1"/>
  <p:tag name="KSO_WM_UNIT_VALUE" val="35"/>
  <p:tag name="KSO_WM_UNIT_HIGHLIGHT" val="0"/>
  <p:tag name="KSO_WM_UNIT_COMPATIBLE" val="0"/>
  <p:tag name="KSO_WM_BEAUTIFY_FLAG" val="#wm#"/>
  <p:tag name="KSO_WM_UNIT_PRESET_TEXT_INDEX" val="4"/>
  <p:tag name="KSO_WM_UNIT_PRESET_TEXT_LEN" val="56"/>
  <p:tag name="KSO_WM_DIAGRAM_GROUP_CODE" val="l1-1"/>
  <p:tag name="KSO_WM_UNIT_FILL_FORE_SCHEMECOLOR_INDEX" val="14"/>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TAG_VERSION" val="1.0"/>
  <p:tag name="KSO_WM_TEMPLATE_CATEGORY" val="diagram"/>
  <p:tag name="KSO_WM_TEMPLATE_INDEX" val="211"/>
  <p:tag name="KSO_WM_UNIT_TYPE" val="l_i"/>
  <p:tag name="KSO_WM_UNIT_INDEX" val="1_10"/>
  <p:tag name="KSO_WM_UNIT_ID" val="258*l_i*1_10"/>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14"/>
  <p:tag name="KSO_WM_UNIT_TEXT_FILL_TYPE" val="1"/>
</p:tagLst>
</file>

<file path=ppt/tags/tag23.xml><?xml version="1.0" encoding="utf-8"?>
<p:tagLst xmlns:p="http://schemas.openxmlformats.org/presentationml/2006/main">
  <p:tag name="KSO_WM_TAG_VERSION" val="1.0"/>
  <p:tag name="KSO_WM_TEMPLATE_CATEGORY" val="diagram"/>
  <p:tag name="KSO_WM_TEMPLATE_INDEX" val="211"/>
  <p:tag name="KSO_WM_UNIT_TYPE" val="l_h_a"/>
  <p:tag name="KSO_WM_UNIT_INDEX" val="1_4_1"/>
  <p:tag name="KSO_WM_UNIT_ID" val="258*l_h_a*1_4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8"/>
  <p:tag name="KSO_WM_UNIT_TEXT_FILL_TYPE" val="1"/>
</p:tagLst>
</file>

<file path=ppt/tags/tag24.xml><?xml version="1.0" encoding="utf-8"?>
<p:tagLst xmlns:p="http://schemas.openxmlformats.org/presentationml/2006/main">
  <p:tag name="KSO_WM_TAG_VERSION" val="1.0"/>
  <p:tag name="KSO_WM_TEMPLATE_CATEGORY" val="diagram"/>
  <p:tag name="KSO_WM_TEMPLATE_INDEX" val="211"/>
  <p:tag name="KSO_WM_UNIT_TYPE" val="l_i"/>
  <p:tag name="KSO_WM_UNIT_INDEX" val="1_11"/>
  <p:tag name="KSO_WM_UNIT_ID" val="258*l_i*1_11"/>
  <p:tag name="KSO_WM_UNIT_CLEAR" val="1"/>
  <p:tag name="KSO_WM_UNIT_LAYERLEVEL" val="1_1"/>
  <p:tag name="KSO_WM_BEAUTIFY_FLAG" val="#wm#"/>
  <p:tag name="KSO_WM_DIAGRAM_GROUP_CODE" val="l1-1"/>
  <p:tag name="KSO_WM_UNIT_LINE_FORE_SCHEMECOLOR_INDEX" val="14"/>
  <p:tag name="KSO_WM_UNIT_LINE_FILL_TYPE" val="2"/>
</p:tagLst>
</file>

<file path=ppt/tags/tag25.xml><?xml version="1.0" encoding="utf-8"?>
<p:tagLst xmlns:p="http://schemas.openxmlformats.org/presentationml/2006/main">
  <p:tag name="KSO_WM_TAG_VERSION" val="1.0"/>
  <p:tag name="KSO_WM_TEMPLATE_CATEGORY" val="diagram"/>
  <p:tag name="KSO_WM_TEMPLATE_INDEX" val="211"/>
  <p:tag name="KSO_WM_UNIT_TYPE" val="l_i"/>
  <p:tag name="KSO_WM_UNIT_INDEX" val="1_12"/>
  <p:tag name="KSO_WM_UNIT_ID" val="258*l_i*1_12"/>
  <p:tag name="KSO_WM_UNIT_CLEAR" val="1"/>
  <p:tag name="KSO_WM_UNIT_LAYERLEVEL" val="1_1"/>
  <p:tag name="KSO_WM_BEAUTIFY_FLAG" val="#wm#"/>
  <p:tag name="KSO_WM_DIAGRAM_GROUP_CODE" val="l1-1"/>
  <p:tag name="KSO_WM_UNIT_LINE_FORE_SCHEMECOLOR_INDEX" val="14"/>
  <p:tag name="KSO_WM_UNIT_LINE_FILL_TYPE" val="2"/>
</p:tagLst>
</file>

<file path=ppt/tags/tag26.xml><?xml version="1.0" encoding="utf-8"?>
<p:tagLst xmlns:p="http://schemas.openxmlformats.org/presentationml/2006/main">
  <p:tag name="KSO_WM_TAG_VERSION" val="1.0"/>
  <p:tag name="KSO_WM_TEMPLATE_CATEGORY" val="diagram"/>
  <p:tag name="KSO_WM_TEMPLATE_INDEX" val="208"/>
  <p:tag name="KSO_WM_UNIT_TYPE" val="l_h_f"/>
  <p:tag name="KSO_WM_UNIT_INDEX" val="1_1_1"/>
  <p:tag name="KSO_WM_UNIT_ID" val="257*l_h_f*1_1_1"/>
  <p:tag name="KSO_WM_UNIT_CLEAR" val="1"/>
  <p:tag name="KSO_WM_UNIT_LAYERLEVEL" val="1_1_1"/>
  <p:tag name="KSO_WM_UNIT_VALUE" val="40"/>
  <p:tag name="KSO_WM_UNIT_HIGHLIGHT" val="0"/>
  <p:tag name="KSO_WM_UNIT_COMPATIBLE" val="0"/>
  <p:tag name="KSO_WM_BEAUTIFY_FLAG" val="#wm#"/>
  <p:tag name="KSO_WM_UNIT_PRESET_TEXT_INDEX" val="4"/>
  <p:tag name="KSO_WM_UNIT_PRESET_TEXT_LEN" val="62"/>
  <p:tag name="KSO_WM_DIAGRAM_GROUP_CODE" val="l1-1"/>
  <p:tag name="KSO_WM_UNIT_TEXT_FILL_FORE_SCHEMECOLOR_INDEX" val="13"/>
  <p:tag name="KSO_WM_UNIT_TEXT_FILL_TYPE" val="1"/>
</p:tagLst>
</file>

<file path=ppt/tags/tag27.xml><?xml version="1.0" encoding="utf-8"?>
<p:tagLst xmlns:p="http://schemas.openxmlformats.org/presentationml/2006/main">
  <p:tag name="KSO_WM_TAG_VERSION" val="1.0"/>
  <p:tag name="KSO_WM_TEMPLATE_CATEGORY" val="diagram"/>
  <p:tag name="KSO_WM_TEMPLATE_INDEX" val="208"/>
  <p:tag name="KSO_WM_UNIT_TYPE" val="l_i"/>
  <p:tag name="KSO_WM_UNIT_INDEX" val="1_1"/>
  <p:tag name="KSO_WM_UNIT_ID" val="257*l_i*1_1"/>
  <p:tag name="KSO_WM_UNIT_CLEAR" val="1"/>
  <p:tag name="KSO_WM_UNIT_LAYERLEVEL" val="1_1"/>
  <p:tag name="KSO_WM_BEAUTIFY_FLAG" val="#wm#"/>
  <p:tag name="KSO_WM_DIAGRAM_GROUP_CODE" val="l1-1"/>
</p:tagLst>
</file>

<file path=ppt/tags/tag28.xml><?xml version="1.0" encoding="utf-8"?>
<p:tagLst xmlns:p="http://schemas.openxmlformats.org/presentationml/2006/main">
  <p:tag name="KSO_WM_TAG_VERSION" val="1.0"/>
  <p:tag name="KSO_WM_TEMPLATE_CATEGORY" val="diagram"/>
  <p:tag name="KSO_WM_TEMPLATE_INDEX" val="208"/>
  <p:tag name="KSO_WM_UNIT_TYPE" val="l_h_a"/>
  <p:tag name="KSO_WM_UNIT_INDEX" val="1_1_1"/>
  <p:tag name="KSO_WM_UNIT_ID" val="257*l_h_a*1_1_1"/>
  <p:tag name="KSO_WM_UNIT_CLEAR" val="1"/>
  <p:tag name="KSO_WM_UNIT_LAYERLEVEL" val="1_1_1"/>
  <p:tag name="KSO_WM_UNIT_VALUE" val="10"/>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5"/>
  <p:tag name="KSO_WM_UNIT_TEXT_FILL_TYPE" val="1"/>
</p:tagLst>
</file>

<file path=ppt/tags/tag29.xml><?xml version="1.0" encoding="utf-8"?>
<p:tagLst xmlns:p="http://schemas.openxmlformats.org/presentationml/2006/main">
  <p:tag name="KSO_WM_TAG_VERSION" val="1.0"/>
  <p:tag name="KSO_WM_TEMPLATE_CATEGORY" val="diagram"/>
  <p:tag name="KSO_WM_TEMPLATE_INDEX" val="208"/>
  <p:tag name="KSO_WM_UNIT_TYPE" val="l_i"/>
  <p:tag name="KSO_WM_UNIT_INDEX" val="1_2"/>
  <p:tag name="KSO_WM_UNIT_ID" val="257*l_i*1_2"/>
  <p:tag name="KSO_WM_UNIT_CLEAR" val="1"/>
  <p:tag name="KSO_WM_UNIT_LAYERLEVEL" val="1_1"/>
  <p:tag name="KSO_WM_BEAUTIFY_FLAG" val="#wm#"/>
  <p:tag name="KSO_WM_DIAGRAM_GROUP_CODE" val="l1-1"/>
</p:tagLst>
</file>

<file path=ppt/tags/tag3.xml><?xml version="1.0" encoding="utf-8"?>
<p:tagLst xmlns:p="http://schemas.openxmlformats.org/presentationml/2006/main">
  <p:tag name="KSO_WM_TAG_VERSION" val="1.0"/>
  <p:tag name="KSO_WM_TEMPLATE_CATEGORY" val="diagram"/>
  <p:tag name="KSO_WM_TEMPLATE_INDEX" val="211"/>
  <p:tag name="KSO_WM_UNIT_TYPE" val="l_h_f"/>
  <p:tag name="KSO_WM_UNIT_INDEX" val="1_1_1"/>
  <p:tag name="KSO_WM_UNIT_ID" val="258*l_h_f*1_1_1"/>
  <p:tag name="KSO_WM_UNIT_CLEAR" val="1"/>
  <p:tag name="KSO_WM_UNIT_LAYERLEVEL" val="1_1_1"/>
  <p:tag name="KSO_WM_UNIT_VALUE" val="35"/>
  <p:tag name="KSO_WM_UNIT_HIGHLIGHT" val="0"/>
  <p:tag name="KSO_WM_UNIT_COMPATIBLE" val="0"/>
  <p:tag name="KSO_WM_BEAUTIFY_FLAG" val="#wm#"/>
  <p:tag name="KSO_WM_UNIT_PRESET_TEXT_INDEX" val="4"/>
  <p:tag name="KSO_WM_UNIT_PRESET_TEXT_LEN" val="56"/>
  <p:tag name="KSO_WM_DIAGRAM_GROUP_CODE" val="l1-1"/>
  <p:tag name="KSO_WM_UNIT_FILL_FORE_SCHEMECOLOR_INDEX" val="14"/>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TAG_VERSION" val="1.0"/>
  <p:tag name="KSO_WM_TEMPLATE_CATEGORY" val="diagram"/>
  <p:tag name="KSO_WM_TEMPLATE_INDEX" val="208"/>
  <p:tag name="KSO_WM_UNIT_TYPE" val="l_h_f"/>
  <p:tag name="KSO_WM_UNIT_INDEX" val="1_2_1"/>
  <p:tag name="KSO_WM_UNIT_ID" val="257*l_h_f*1_2_1"/>
  <p:tag name="KSO_WM_UNIT_CLEAR" val="1"/>
  <p:tag name="KSO_WM_UNIT_LAYERLEVEL" val="1_1_1"/>
  <p:tag name="KSO_WM_UNIT_VALUE" val="40"/>
  <p:tag name="KSO_WM_UNIT_HIGHLIGHT" val="0"/>
  <p:tag name="KSO_WM_UNIT_COMPATIBLE" val="0"/>
  <p:tag name="KSO_WM_BEAUTIFY_FLAG" val="#wm#"/>
  <p:tag name="KSO_WM_UNIT_PRESET_TEXT_INDEX" val="4"/>
  <p:tag name="KSO_WM_UNIT_PRESET_TEXT_LEN" val="62"/>
  <p:tag name="KSO_WM_DIAGRAM_GROUP_CODE" val="l1-1"/>
  <p:tag name="KSO_WM_UNIT_TEXT_FILL_FORE_SCHEMECOLOR_INDEX" val="13"/>
  <p:tag name="KSO_WM_UNIT_TEXT_FILL_TYPE" val="1"/>
</p:tagLst>
</file>

<file path=ppt/tags/tag31.xml><?xml version="1.0" encoding="utf-8"?>
<p:tagLst xmlns:p="http://schemas.openxmlformats.org/presentationml/2006/main">
  <p:tag name="KSO_WM_TAG_VERSION" val="1.0"/>
  <p:tag name="KSO_WM_TEMPLATE_CATEGORY" val="diagram"/>
  <p:tag name="KSO_WM_TEMPLATE_INDEX" val="208"/>
  <p:tag name="KSO_WM_UNIT_TYPE" val="l_i"/>
  <p:tag name="KSO_WM_UNIT_INDEX" val="1_3"/>
  <p:tag name="KSO_WM_UNIT_ID" val="257*l_i*1_3"/>
  <p:tag name="KSO_WM_UNIT_CLEAR" val="1"/>
  <p:tag name="KSO_WM_UNIT_LAYERLEVEL" val="1_1"/>
  <p:tag name="KSO_WM_BEAUTIFY_FLAG" val="#wm#"/>
  <p:tag name="KSO_WM_DIAGRAM_GROUP_CODE" val="l1-1"/>
</p:tagLst>
</file>

<file path=ppt/tags/tag32.xml><?xml version="1.0" encoding="utf-8"?>
<p:tagLst xmlns:p="http://schemas.openxmlformats.org/presentationml/2006/main">
  <p:tag name="KSO_WM_TAG_VERSION" val="1.0"/>
  <p:tag name="KSO_WM_TEMPLATE_CATEGORY" val="diagram"/>
  <p:tag name="KSO_WM_TEMPLATE_INDEX" val="208"/>
  <p:tag name="KSO_WM_UNIT_TYPE" val="l_h_a"/>
  <p:tag name="KSO_WM_UNIT_INDEX" val="1_2_1"/>
  <p:tag name="KSO_WM_UNIT_ID" val="257*l_h_a*1_2_1"/>
  <p:tag name="KSO_WM_UNIT_CLEAR" val="1"/>
  <p:tag name="KSO_WM_UNIT_LAYERLEVEL" val="1_1_1"/>
  <p:tag name="KSO_WM_UNIT_VALUE" val="10"/>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7"/>
  <p:tag name="KSO_WM_UNIT_TEXT_FILL_TYPE" val="1"/>
</p:tagLst>
</file>

<file path=ppt/tags/tag33.xml><?xml version="1.0" encoding="utf-8"?>
<p:tagLst xmlns:p="http://schemas.openxmlformats.org/presentationml/2006/main">
  <p:tag name="KSO_WM_TAG_VERSION" val="1.0"/>
  <p:tag name="KSO_WM_TEMPLATE_CATEGORY" val="diagram"/>
  <p:tag name="KSO_WM_TEMPLATE_INDEX" val="208"/>
  <p:tag name="KSO_WM_UNIT_TYPE" val="l_i"/>
  <p:tag name="KSO_WM_UNIT_INDEX" val="1_4"/>
  <p:tag name="KSO_WM_UNIT_ID" val="257*l_i*1_4"/>
  <p:tag name="KSO_WM_UNIT_CLEAR" val="1"/>
  <p:tag name="KSO_WM_UNIT_LAYERLEVEL" val="1_1"/>
  <p:tag name="KSO_WM_BEAUTIFY_FLAG" val="#wm#"/>
  <p:tag name="KSO_WM_DIAGRAM_GROUP_CODE" val="l1-1"/>
</p:tagLst>
</file>

<file path=ppt/tags/tag34.xml><?xml version="1.0" encoding="utf-8"?>
<p:tagLst xmlns:p="http://schemas.openxmlformats.org/presentationml/2006/main">
  <p:tag name="KSO_WM_TAG_VERSION" val="1.0"/>
  <p:tag name="KSO_WM_TEMPLATE_CATEGORY" val="diagram"/>
  <p:tag name="KSO_WM_TEMPLATE_INDEX" val="208"/>
  <p:tag name="KSO_WM_UNIT_TYPE" val="l_h_f"/>
  <p:tag name="KSO_WM_UNIT_INDEX" val="1_3_1"/>
  <p:tag name="KSO_WM_UNIT_ID" val="257*l_h_f*1_3_1"/>
  <p:tag name="KSO_WM_UNIT_CLEAR" val="1"/>
  <p:tag name="KSO_WM_UNIT_LAYERLEVEL" val="1_1_1"/>
  <p:tag name="KSO_WM_UNIT_VALUE" val="40"/>
  <p:tag name="KSO_WM_UNIT_HIGHLIGHT" val="0"/>
  <p:tag name="KSO_WM_UNIT_COMPATIBLE" val="0"/>
  <p:tag name="KSO_WM_BEAUTIFY_FLAG" val="#wm#"/>
  <p:tag name="KSO_WM_UNIT_PRESET_TEXT_INDEX" val="4"/>
  <p:tag name="KSO_WM_UNIT_PRESET_TEXT_LEN" val="62"/>
  <p:tag name="KSO_WM_DIAGRAM_GROUP_CODE" val="l1-1"/>
  <p:tag name="KSO_WM_UNIT_TEXT_FILL_FORE_SCHEMECOLOR_INDEX" val="13"/>
  <p:tag name="KSO_WM_UNIT_TEXT_FILL_TYPE" val="1"/>
</p:tagLst>
</file>

<file path=ppt/tags/tag35.xml><?xml version="1.0" encoding="utf-8"?>
<p:tagLst xmlns:p="http://schemas.openxmlformats.org/presentationml/2006/main">
  <p:tag name="KSO_WM_TAG_VERSION" val="1.0"/>
  <p:tag name="KSO_WM_TEMPLATE_CATEGORY" val="diagram"/>
  <p:tag name="KSO_WM_TEMPLATE_INDEX" val="208"/>
  <p:tag name="KSO_WM_UNIT_TYPE" val="l_i"/>
  <p:tag name="KSO_WM_UNIT_INDEX" val="1_5"/>
  <p:tag name="KSO_WM_UNIT_ID" val="257*l_i*1_5"/>
  <p:tag name="KSO_WM_UNIT_CLEAR" val="1"/>
  <p:tag name="KSO_WM_UNIT_LAYERLEVEL" val="1_1"/>
  <p:tag name="KSO_WM_BEAUTIFY_FLAG" val="#wm#"/>
  <p:tag name="KSO_WM_DIAGRAM_GROUP_CODE" val="l1-1"/>
</p:tagLst>
</file>

<file path=ppt/tags/tag36.xml><?xml version="1.0" encoding="utf-8"?>
<p:tagLst xmlns:p="http://schemas.openxmlformats.org/presentationml/2006/main">
  <p:tag name="KSO_WM_TAG_VERSION" val="1.0"/>
  <p:tag name="KSO_WM_TEMPLATE_CATEGORY" val="diagram"/>
  <p:tag name="KSO_WM_TEMPLATE_INDEX" val="208"/>
  <p:tag name="KSO_WM_UNIT_TYPE" val="l_h_a"/>
  <p:tag name="KSO_WM_UNIT_INDEX" val="1_3_1"/>
  <p:tag name="KSO_WM_UNIT_ID" val="257*l_h_a*1_3_1"/>
  <p:tag name="KSO_WM_UNIT_CLEAR" val="1"/>
  <p:tag name="KSO_WM_UNIT_LAYERLEVEL" val="1_1_1"/>
  <p:tag name="KSO_WM_UNIT_VALUE" val="10"/>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6"/>
  <p:tag name="KSO_WM_UNIT_TEXT_FILL_TYPE" val="1"/>
</p:tagLst>
</file>

<file path=ppt/tags/tag37.xml><?xml version="1.0" encoding="utf-8"?>
<p:tagLst xmlns:p="http://schemas.openxmlformats.org/presentationml/2006/main">
  <p:tag name="KSO_WM_TAG_VERSION" val="1.0"/>
  <p:tag name="KSO_WM_TEMPLATE_CATEGORY" val="diagram"/>
  <p:tag name="KSO_WM_TEMPLATE_INDEX" val="208"/>
  <p:tag name="KSO_WM_UNIT_TYPE" val="l_i"/>
  <p:tag name="KSO_WM_UNIT_INDEX" val="1_6"/>
  <p:tag name="KSO_WM_UNIT_ID" val="257*l_i*1_6"/>
  <p:tag name="KSO_WM_UNIT_CLEAR" val="1"/>
  <p:tag name="KSO_WM_UNIT_LAYERLEVEL" val="1_1"/>
  <p:tag name="KSO_WM_BEAUTIFY_FLAG" val="#wm#"/>
  <p:tag name="KSO_WM_DIAGRAM_GROUP_CODE" val="l1-1"/>
</p:tagLst>
</file>

<file path=ppt/tags/tag38.xml><?xml version="1.0" encoding="utf-8"?>
<p:tagLst xmlns:p="http://schemas.openxmlformats.org/presentationml/2006/main">
  <p:tag name="KSO_WM_UNIT_TABLE_BEAUTIFY" val="smartTable{1fa9e930-deb8-4af4-8daa-d6fe7c8ee9da}"/>
</p:tagLst>
</file>

<file path=ppt/tags/tag39.xml><?xml version="1.0" encoding="utf-8"?>
<p:tagLst xmlns:p="http://schemas.openxmlformats.org/presentationml/2006/main">
  <p:tag name="KSO_WM_UNIT_TABLE_BEAUTIFY" val="smartTable{99426918-aa1e-4e17-a649-c51221f830ab}"/>
</p:tagLst>
</file>

<file path=ppt/tags/tag4.xml><?xml version="1.0" encoding="utf-8"?>
<p:tagLst xmlns:p="http://schemas.openxmlformats.org/presentationml/2006/main">
  <p:tag name="KSO_WM_TAG_VERSION" val="1.0"/>
  <p:tag name="KSO_WM_TEMPLATE_CATEGORY" val="diagram"/>
  <p:tag name="KSO_WM_TEMPLATE_INDEX" val="211"/>
  <p:tag name="KSO_WM_UNIT_TYPE" val="l_i"/>
  <p:tag name="KSO_WM_UNIT_INDEX" val="1_1"/>
  <p:tag name="KSO_WM_UNIT_ID" val="258*l_i*1_1"/>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40.xml><?xml version="1.0" encoding="utf-8"?>
<p:tagLst xmlns:p="http://schemas.openxmlformats.org/presentationml/2006/main">
  <p:tag name="KSO_WPP_MARK_KEY" val="e85ffe95-9807-40fa-beaa-4c59b025030f"/>
  <p:tag name="COMMONDATA" val="eyJoZGlkIjoiZGM2MTAxNzEzZGEwMWUzN2I4MjdhYzhkMDg1MmJkYTAifQ=="/>
</p:tagLst>
</file>

<file path=ppt/tags/tag5.xml><?xml version="1.0" encoding="utf-8"?>
<p:tagLst xmlns:p="http://schemas.openxmlformats.org/presentationml/2006/main">
  <p:tag name="KSO_WM_TAG_VERSION" val="1.0"/>
  <p:tag name="KSO_WM_TEMPLATE_CATEGORY" val="diagram"/>
  <p:tag name="KSO_WM_TEMPLATE_INDEX" val="211"/>
  <p:tag name="KSO_WM_UNIT_TYPE" val="l_h_a"/>
  <p:tag name="KSO_WM_UNIT_INDEX" val="1_1_1"/>
  <p:tag name="KSO_WM_UNIT_ID" val="258*l_h_a*1_1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5"/>
  <p:tag name="KSO_WM_UNIT_TEXT_FILL_TYPE" val="1"/>
</p:tagLst>
</file>

<file path=ppt/tags/tag6.xml><?xml version="1.0" encoding="utf-8"?>
<p:tagLst xmlns:p="http://schemas.openxmlformats.org/presentationml/2006/main">
  <p:tag name="KSO_WM_TAG_VERSION" val="1.0"/>
  <p:tag name="KSO_WM_TEMPLATE_CATEGORY" val="diagram"/>
  <p:tag name="KSO_WM_TEMPLATE_INDEX" val="211"/>
  <p:tag name="KSO_WM_UNIT_TYPE" val="l_i"/>
  <p:tag name="KSO_WM_UNIT_INDEX" val="1_2"/>
  <p:tag name="KSO_WM_UNIT_ID" val="258*l_i*1_2"/>
  <p:tag name="KSO_WM_UNIT_CLEAR" val="1"/>
  <p:tag name="KSO_WM_UNIT_LAYERLEVEL" val="1_1"/>
  <p:tag name="KSO_WM_BEAUTIFY_FLAG" val="#wm#"/>
  <p:tag name="KSO_WM_DIAGRAM_GROUP_CODE" val="l1-1"/>
  <p:tag name="KSO_WM_UNIT_LINE_FORE_SCHEMECOLOR_INDEX" val="14"/>
  <p:tag name="KSO_WM_UNIT_LINE_FILL_TYPE" val="2"/>
</p:tagLst>
</file>

<file path=ppt/tags/tag7.xml><?xml version="1.0" encoding="utf-8"?>
<p:tagLst xmlns:p="http://schemas.openxmlformats.org/presentationml/2006/main">
  <p:tag name="KSO_WM_TAG_VERSION" val="1.0"/>
  <p:tag name="KSO_WM_TEMPLATE_CATEGORY" val="diagram"/>
  <p:tag name="KSO_WM_TEMPLATE_INDEX" val="211"/>
  <p:tag name="KSO_WM_UNIT_TYPE" val="l_i"/>
  <p:tag name="KSO_WM_UNIT_INDEX" val="1_3"/>
  <p:tag name="KSO_WM_UNIT_ID" val="258*l_i*1_3"/>
  <p:tag name="KSO_WM_UNIT_CLEAR" val="1"/>
  <p:tag name="KSO_WM_UNIT_LAYERLEVEL" val="1_1"/>
  <p:tag name="KSO_WM_BEAUTIFY_FLAG" val="#wm#"/>
  <p:tag name="KSO_WM_DIAGRAM_GROUP_CODE" val="l1-1"/>
  <p:tag name="KSO_WM_UNIT_LINE_FORE_SCHEMECOLOR_INDEX" val="14"/>
  <p:tag name="KSO_WM_UNIT_LINE_FILL_TYPE" val="2"/>
</p:tagLst>
</file>

<file path=ppt/tags/tag8.xml><?xml version="1.0" encoding="utf-8"?>
<p:tagLst xmlns:p="http://schemas.openxmlformats.org/presentationml/2006/main">
  <p:tag name="KSO_WM_TAG_VERSION" val="1.0"/>
  <p:tag name="KSO_WM_BEAUTIFY_FLAG" val="#wm#"/>
  <p:tag name="KSO_WM_UNIT_TYPE" val="i"/>
  <p:tag name="KSO_WM_UNIT_ID" val="diagram211_3*i*12"/>
  <p:tag name="KSO_WM_TEMPLATE_CATEGORY" val="diagram"/>
  <p:tag name="KSO_WM_TEMPLATE_INDEX" val="211"/>
  <p:tag name="KSO_WM_UNIT_INDEX" val="12"/>
</p:tagLst>
</file>

<file path=ppt/tags/tag9.xml><?xml version="1.0" encoding="utf-8"?>
<p:tagLst xmlns:p="http://schemas.openxmlformats.org/presentationml/2006/main">
  <p:tag name="KSO_WM_TAG_VERSION" val="1.0"/>
  <p:tag name="KSO_WM_TEMPLATE_CATEGORY" val="diagram"/>
  <p:tag name="KSO_WM_TEMPLATE_INDEX" val="211"/>
  <p:tag name="KSO_WM_UNIT_TYPE" val="l_h_f"/>
  <p:tag name="KSO_WM_UNIT_INDEX" val="1_2_1"/>
  <p:tag name="KSO_WM_UNIT_ID" val="258*l_h_f*1_2_1"/>
  <p:tag name="KSO_WM_UNIT_CLEAR" val="1"/>
  <p:tag name="KSO_WM_UNIT_LAYERLEVEL" val="1_1_1"/>
  <p:tag name="KSO_WM_UNIT_VALUE" val="35"/>
  <p:tag name="KSO_WM_UNIT_HIGHLIGHT" val="0"/>
  <p:tag name="KSO_WM_UNIT_COMPATIBLE" val="0"/>
  <p:tag name="KSO_WM_BEAUTIFY_FLAG" val="#wm#"/>
  <p:tag name="KSO_WM_UNIT_PRESET_TEXT_INDEX" val="4"/>
  <p:tag name="KSO_WM_UNIT_PRESET_TEXT_LEN" val="56"/>
  <p:tag name="KSO_WM_DIAGRAM_GROUP_CODE" val="l1-1"/>
  <p:tag name="KSO_WM_UNIT_FILL_FORE_SCHEMECOLOR_INDEX" val="14"/>
  <p:tag name="KSO_WM_UNIT_FILL_TYPE" val="1"/>
  <p:tag name="KSO_WM_UNIT_TEXT_FILL_FORE_SCHEMECOLOR_INDEX" val="13"/>
  <p:tag name="KSO_WM_UNIT_TEXT_FILL_TYPE" val="1"/>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4203</Words>
  <Application>WPS 演示</Application>
  <PresentationFormat>全屏显示(4:3)</PresentationFormat>
  <Paragraphs>369</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华文楷体</vt:lpstr>
      <vt:lpstr>黑体</vt:lpstr>
      <vt:lpstr>楷体_GB2312</vt:lpstr>
      <vt:lpstr>新宋体</vt:lpstr>
      <vt:lpstr>微软雅黑</vt:lpstr>
      <vt:lpstr>Arial Unicode MS</vt:lpstr>
      <vt:lpstr>Calibri</vt:lpstr>
      <vt:lpstr>Cambria Math</vt:lpstr>
      <vt:lpstr>诗情画意</vt:lpstr>
      <vt:lpstr>激  励</vt:lpstr>
      <vt:lpstr>激励的性质</vt:lpstr>
      <vt:lpstr>PowerPoint 演示文稿</vt:lpstr>
      <vt:lpstr>PowerPoint 演示文稿</vt:lpstr>
      <vt:lpstr>PowerPoint 演示文稿</vt:lpstr>
      <vt:lpstr>PowerPoint 演示文稿</vt:lpstr>
      <vt:lpstr>PowerPoint 演示文稿</vt:lpstr>
      <vt:lpstr>PowerPoint 演示文稿</vt:lpstr>
      <vt:lpstr>激励理论</vt:lpstr>
      <vt:lpstr>成就需要理论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目标设置理论</vt:lpstr>
      <vt:lpstr>PowerPoint 演示文稿</vt:lpstr>
      <vt:lpstr>PowerPoint 演示文稿</vt:lpstr>
      <vt:lpstr>PowerPoint 演示文稿</vt:lpstr>
      <vt:lpstr>PowerPoint 演示文稿</vt:lpstr>
      <vt:lpstr>激励方法</vt:lpstr>
      <vt:lpstr>PowerPoint 演示文稿</vt:lpstr>
      <vt:lpstr>PowerPoint 演示文稿</vt:lpstr>
      <vt:lpstr>PowerPoint 演示文稿</vt:lpstr>
      <vt:lpstr>激励的经济性</vt:lpstr>
      <vt:lpstr>成功的激励过程</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第六篇 领导</dc:title>
  <dc:creator>User</dc:creator>
  <cp:lastModifiedBy>حسناً ، من أنت ؟</cp:lastModifiedBy>
  <cp:revision>188</cp:revision>
  <dcterms:created xsi:type="dcterms:W3CDTF">2009-12-14T11:26:00Z</dcterms:created>
  <dcterms:modified xsi:type="dcterms:W3CDTF">2023-02-16T12:19:33Z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B55A3F53ABCC4DC9902D22D3156A74F6</vt:lpwstr>
  </property>
  <property fmtid="{D5CDD505-2E9C-101B-9397-08002B2CF9AE}" pid="3" name="KSOProductBuildVer">
    <vt:lpwstr>2052-11.1.0.13703</vt:lpwstr>
  </property>
</Properties>
</file>