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7" r:id="rId3"/>
    <p:sldId id="410" r:id="rId4"/>
    <p:sldId id="570" r:id="rId5"/>
    <p:sldId id="568" r:id="rId6"/>
    <p:sldId id="412" r:id="rId7"/>
    <p:sldId id="472" r:id="rId8"/>
    <p:sldId id="569" r:id="rId9"/>
    <p:sldId id="474" r:id="rId10"/>
    <p:sldId id="475" r:id="rId11"/>
    <p:sldId id="594" r:id="rId12"/>
    <p:sldId id="479" r:id="rId13"/>
    <p:sldId id="595" r:id="rId14"/>
    <p:sldId id="596" r:id="rId15"/>
    <p:sldId id="420" r:id="rId16"/>
    <p:sldId id="421" r:id="rId17"/>
    <p:sldId id="423" r:id="rId18"/>
    <p:sldId id="424" r:id="rId19"/>
    <p:sldId id="431"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2" r:id="rId42"/>
    <p:sldId id="593" r:id="rId43"/>
  </p:sldIdLst>
  <p:sldSz cx="9144000" cy="6858000" type="screen4x3"/>
  <p:notesSz cx="6858000" cy="9144000"/>
  <p:custDataLst>
    <p:tags r:id="rId4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3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6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19456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94564" name="Rectangle 4"/>
          <p:cNvSpPr>
            <a:spLocks noGrp="1" noChangeArrowheads="1"/>
          </p:cNvSpPr>
          <p:nvPr>
            <p:ph type="dt" sz="half" idx="2"/>
          </p:nvPr>
        </p:nvSpPr>
        <p:spPr/>
        <p:txBody>
          <a:bodyPr/>
          <a:lstStyle>
            <a:lvl1pPr>
              <a:defRPr/>
            </a:lvl1pPr>
          </a:lstStyle>
          <a:p>
            <a:endParaRPr lang="en-US" altLang="zh-CN"/>
          </a:p>
        </p:txBody>
      </p:sp>
      <p:sp>
        <p:nvSpPr>
          <p:cNvPr id="194565" name="Rectangle 5"/>
          <p:cNvSpPr>
            <a:spLocks noGrp="1" noChangeArrowheads="1"/>
          </p:cNvSpPr>
          <p:nvPr>
            <p:ph type="ftr" sz="quarter" idx="3"/>
          </p:nvPr>
        </p:nvSpPr>
        <p:spPr/>
        <p:txBody>
          <a:bodyPr/>
          <a:lstStyle>
            <a:lvl1pPr>
              <a:defRPr/>
            </a:lvl1pPr>
          </a:lstStyle>
          <a:p>
            <a:endParaRPr lang="en-US" altLang="zh-CN"/>
          </a:p>
        </p:txBody>
      </p:sp>
      <p:sp>
        <p:nvSpPr>
          <p:cNvPr id="194566" name="Rectangle 6"/>
          <p:cNvSpPr>
            <a:spLocks noGrp="1" noChangeArrowheads="1"/>
          </p:cNvSpPr>
          <p:nvPr>
            <p:ph type="sldNum" sz="quarter" idx="4"/>
          </p:nvPr>
        </p:nvSpPr>
        <p:spPr/>
        <p:txBody>
          <a:bodyPr/>
          <a:lstStyle>
            <a:lvl1pPr>
              <a:defRPr/>
            </a:lvl1pPr>
          </a:lstStyle>
          <a:p>
            <a:fld id="{24E17BB9-0832-4723-8AC4-8DFB67C61F9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5E8B09-9C1A-4031-A315-DBCCE6867C2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70F2335-09E0-4380-9EDB-2AE5749BB35D}"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endParaRPr lang="zh-CN" altLang="en-US"/>
          </a:p>
        </p:txBody>
      </p:sp>
      <p:sp>
        <p:nvSpPr>
          <p:cNvPr id="4" name="日期占位符 3"/>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289175" cy="476250"/>
          </a:xfrm>
        </p:spPr>
        <p:txBody>
          <a:bodyPr/>
          <a:lstStyle>
            <a:lvl1pPr>
              <a:defRPr/>
            </a:lvl1pPr>
          </a:lstStyle>
          <a:p>
            <a:fld id="{2FA8A66D-7D83-4E5D-8779-6662578F9C4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584763AD-2ECA-4A51-AACE-4B01316EC174}"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763B018-54DB-465D-8B09-3B27234475A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955A9C-CBEA-4669-870A-F497EB398EC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3F9555B-A8CA-46AF-BE8E-9026912420B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E1CBF76-9597-4D70-AB1B-53E9D6E1825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EA81876-F69F-4DF3-9370-C3D6CDEC0E0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6D9BC51-7123-4E3A-A302-9D9085CE1BF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2CFD68F-2867-4722-8E23-D51B657C30D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C768F4-37F9-41CA-89C5-CE9950EC737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93539"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3540"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zh-CN"/>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zh-CN"/>
          </a:p>
        </p:txBody>
      </p:sp>
      <p:sp>
        <p:nvSpPr>
          <p:cNvPr id="19354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A81D215-23A2-42EC-A114-DC07E8ED8CA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slideLayout" Target="../slideLayouts/slideLayout2.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hyperlink" Target="http://wiki.mbalib.com/wiki/Image:%E4%BA%94%E7%A7%8D%E6%B2%9F%E9%80%9A%E5%BD%A2%E5%BD%A2%E6%80%81%E7%9A%84%E6%AF%94%E8%BE%83.jp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hyperlink" Target="http://wiki.mbalib.com/wiki/Image:%E9%9D%9E%E6%AD%A3%E5%BC%8F%E6%B2%9F%E9%80%9A%E4%B9%8B%E5%BD%A2%E6%80%81.jp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3" Type="http://schemas.openxmlformats.org/officeDocument/2006/relationships/slideLayout" Target="../slideLayouts/slideLayout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Grp="1" noRot="1" noChangeArrowheads="1"/>
          </p:cNvSpPr>
          <p:nvPr>
            <p:ph type="ctrTitle"/>
          </p:nvPr>
        </p:nvSpPr>
        <p:spPr/>
        <p:txBody>
          <a:bodyPr/>
          <a:lstStyle/>
          <a:p>
            <a:r>
              <a:rPr lang="zh-CN" altLang="en-US" sz="5400" b="1">
                <a:ea typeface="华文楷体" panose="02010600040101010101" pitchFamily="2" charset="-122"/>
              </a:rPr>
              <a:t>沟 通</a:t>
            </a:r>
            <a:endParaRPr lang="zh-CN" altLang="en-US" sz="5400" b="1">
              <a:ea typeface="华文楷体" panose="02010600040101010101" pitchFamily="2" charset="-122"/>
            </a:endParaRPr>
          </a:p>
        </p:txBody>
      </p:sp>
      <p:sp>
        <p:nvSpPr>
          <p:cNvPr id="159749" name="Rectangle 5"/>
          <p:cNvSpPr>
            <a:spLocks noGrp="1" noRot="1" noChangeArrowheads="1"/>
          </p:cNvSpPr>
          <p:nvPr>
            <p:ph type="subTitle" idx="1"/>
          </p:nvPr>
        </p:nvSpPr>
        <p:spPr/>
        <p:txBody>
          <a:bodyPr/>
          <a:lstStyle/>
          <a:p>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indent="-342900" algn="l">
              <a:lnSpc>
                <a:spcPct val="110000"/>
              </a:lnSpc>
              <a:spcBef>
                <a:spcPct val="20000"/>
              </a:spcBef>
              <a:buClr>
                <a:schemeClr val="hlink"/>
              </a:buClr>
              <a:buSzPct val="75000"/>
            </a:pPr>
            <a:r>
              <a:rPr lang="zh-CN" altLang="en-US" sz="3200" b="1" dirty="0">
                <a:solidFill>
                  <a:schemeClr val="tx1"/>
                </a:solidFill>
                <a:latin typeface="+mn-ea"/>
                <a:ea typeface="+mn-ea"/>
                <a:cs typeface="+mn-cs"/>
              </a:rPr>
              <a:t>四、正式沟通与非正式沟通</a:t>
            </a:r>
            <a:endParaRPr lang="zh-CN" altLang="en-US" sz="3200" b="1" dirty="0">
              <a:solidFill>
                <a:schemeClr val="tx1"/>
              </a:solidFill>
              <a:latin typeface="+mn-ea"/>
              <a:ea typeface="+mn-ea"/>
              <a:cs typeface="+mn-cs"/>
            </a:endParaRPr>
          </a:p>
        </p:txBody>
      </p:sp>
      <p:sp>
        <p:nvSpPr>
          <p:cNvPr id="3" name="内容占位符 2"/>
          <p:cNvSpPr>
            <a:spLocks noGrp="1"/>
          </p:cNvSpPr>
          <p:nvPr>
            <p:ph idx="1"/>
          </p:nvPr>
        </p:nvSpPr>
        <p:spPr/>
        <p:txBody>
          <a:bodyPr/>
          <a:lstStyle/>
          <a:p>
            <a:pPr marL="0" indent="0">
              <a:buNone/>
            </a:pPr>
            <a:r>
              <a:rPr lang="en-US" altLang="zh-CN" dirty="0"/>
              <a:t>1</a:t>
            </a:r>
            <a:r>
              <a:rPr lang="zh-CN" altLang="en-US" dirty="0"/>
              <a:t>、对比</a:t>
            </a:r>
            <a:endParaRPr lang="zh-CN" altLang="en-US" dirty="0"/>
          </a:p>
        </p:txBody>
      </p:sp>
      <p:grpSp>
        <p:nvGrpSpPr>
          <p:cNvPr id="4" name="组合 8"/>
          <p:cNvGrpSpPr/>
          <p:nvPr>
            <p:custDataLst>
              <p:tags r:id="rId1"/>
            </p:custDataLst>
          </p:nvPr>
        </p:nvGrpSpPr>
        <p:grpSpPr bwMode="auto">
          <a:xfrm>
            <a:off x="301625" y="2682875"/>
            <a:ext cx="4079875" cy="4175125"/>
            <a:chOff x="4451351" y="1559958"/>
            <a:chExt cx="1933575" cy="2125033"/>
          </a:xfrm>
        </p:grpSpPr>
        <p:sp>
          <p:nvSpPr>
            <p:cNvPr id="5" name="矩形 4"/>
            <p:cNvSpPr/>
            <p:nvPr>
              <p:custDataLst>
                <p:tags r:id="rId2"/>
              </p:custDataLst>
            </p:nvPr>
          </p:nvSpPr>
          <p:spPr>
            <a:xfrm>
              <a:off x="4451351" y="1559958"/>
              <a:ext cx="1933575" cy="2028358"/>
            </a:xfrm>
            <a:prstGeom prst="rect">
              <a:avLst/>
            </a:prstGeom>
            <a:solidFill>
              <a:srgbClr val="FFFFFF"/>
            </a:solidFill>
            <a:effectLst>
              <a:outerShdw blurRad="63500" sx="102000" sy="102000" algn="ctr" rotWithShape="0">
                <a:prstClr val="black">
                  <a:alpha val="40000"/>
                </a:prstClr>
              </a:outerShdw>
            </a:effectLst>
          </p:spPr>
          <p:txBody>
            <a:bodyPr tIns="432000" bIns="144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dirty="0">
                  <a:solidFill>
                    <a:srgbClr val="D34726"/>
                  </a:solidFill>
                </a:rPr>
                <a:t>含义：</a:t>
              </a:r>
              <a:r>
                <a:rPr lang="zh-CN" altLang="en-US" sz="2000" dirty="0">
                  <a:highlight>
                    <a:srgbClr val="FFFF00"/>
                  </a:highlight>
                </a:rPr>
                <a:t>通过组织明文规定的渠道进行的信息传递与交流。</a:t>
              </a:r>
              <a:endParaRPr lang="zh-CN" altLang="en-US" sz="2000" dirty="0">
                <a:highlight>
                  <a:srgbClr val="FFFF00"/>
                </a:highlight>
              </a:endParaRPr>
            </a:p>
            <a:p>
              <a:pPr>
                <a:defRPr/>
              </a:pPr>
              <a:r>
                <a:rPr lang="zh-CN" altLang="en-US" sz="2000" dirty="0">
                  <a:solidFill>
                    <a:srgbClr val="D34726"/>
                  </a:solidFill>
                </a:rPr>
                <a:t>优点：</a:t>
              </a:r>
              <a:r>
                <a:rPr lang="zh-CN" altLang="en-US" sz="2000" dirty="0"/>
                <a:t>其沟通效果较好、约束力较强、易于保密。一般重要的信息会采用这种沟通方式。</a:t>
              </a:r>
              <a:endParaRPr lang="zh-CN" altLang="en-US" sz="2000" dirty="0"/>
            </a:p>
            <a:p>
              <a:pPr>
                <a:defRPr/>
              </a:pPr>
              <a:r>
                <a:rPr lang="zh-CN" altLang="en-US" sz="2000" dirty="0">
                  <a:solidFill>
                    <a:srgbClr val="D34726"/>
                  </a:solidFill>
                </a:rPr>
                <a:t>缺点：</a:t>
              </a:r>
              <a:r>
                <a:rPr lang="zh-CN" altLang="en-US" sz="2000" dirty="0"/>
                <a:t>由于正式沟通依靠组织系统层层传递，沟通速度比较慢，而且显得较为刻板。</a:t>
              </a:r>
              <a:endParaRPr lang="zh-CN" altLang="en-US" sz="2000" dirty="0"/>
            </a:p>
          </p:txBody>
        </p:sp>
        <p:sp>
          <p:nvSpPr>
            <p:cNvPr id="6" name="矩形 10"/>
            <p:cNvSpPr>
              <a:spLocks noChangeArrowheads="1"/>
            </p:cNvSpPr>
            <p:nvPr>
              <p:custDataLst>
                <p:tags r:id="rId3"/>
              </p:custDataLst>
            </p:nvPr>
          </p:nvSpPr>
          <p:spPr bwMode="auto">
            <a:xfrm>
              <a:off x="4804717" y="3351616"/>
              <a:ext cx="1361309" cy="333375"/>
            </a:xfrm>
            <a:prstGeom prst="rect">
              <a:avLst/>
            </a:prstGeom>
            <a:solidFill>
              <a:srgbClr val="869AC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FFFFFF"/>
                  </a:solidFill>
                </a:rPr>
                <a:t>沟通渠道</a:t>
              </a:r>
              <a:r>
                <a:rPr lang="en-US" altLang="zh-CN">
                  <a:solidFill>
                    <a:srgbClr val="FFFFFF"/>
                  </a:solidFill>
                </a:rPr>
                <a:t>1</a:t>
              </a:r>
              <a:endParaRPr lang="zh-CN" altLang="en-US">
                <a:solidFill>
                  <a:srgbClr val="FFFFFF"/>
                </a:solidFill>
              </a:endParaRPr>
            </a:p>
          </p:txBody>
        </p:sp>
        <p:sp>
          <p:nvSpPr>
            <p:cNvPr id="7" name="TextBox 15"/>
            <p:cNvSpPr txBox="1">
              <a:spLocks noChangeArrowheads="1"/>
            </p:cNvSpPr>
            <p:nvPr>
              <p:custDataLst>
                <p:tags r:id="rId4"/>
              </p:custDataLst>
            </p:nvPr>
          </p:nvSpPr>
          <p:spPr bwMode="auto">
            <a:xfrm>
              <a:off x="4451351" y="1559958"/>
              <a:ext cx="1933575" cy="39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4A68B4"/>
                  </a:solidFill>
                  <a:ea typeface="黑体" panose="02010609060101010101" pitchFamily="49" charset="-122"/>
                  <a:cs typeface="宋体" panose="02010600030101010101" pitchFamily="2" charset="-122"/>
                </a:rPr>
                <a:t>正式沟通</a:t>
              </a:r>
              <a:endParaRPr lang="zh-CN" altLang="en-US" sz="2400" dirty="0">
                <a:solidFill>
                  <a:srgbClr val="4A68B4"/>
                </a:solidFill>
                <a:ea typeface="黑体" panose="02010609060101010101" pitchFamily="49" charset="-122"/>
                <a:cs typeface="宋体" panose="02010600030101010101" pitchFamily="2" charset="-122"/>
              </a:endParaRPr>
            </a:p>
          </p:txBody>
        </p:sp>
        <p:cxnSp>
          <p:nvCxnSpPr>
            <p:cNvPr id="8" name="直接连接符 16"/>
            <p:cNvCxnSpPr/>
            <p:nvPr>
              <p:custDataLst>
                <p:tags r:id="rId5"/>
              </p:custDataLst>
            </p:nvPr>
          </p:nvCxnSpPr>
          <p:spPr>
            <a:xfrm>
              <a:off x="4532587" y="1957604"/>
              <a:ext cx="1771103" cy="0"/>
            </a:xfrm>
            <a:prstGeom prst="line">
              <a:avLst/>
            </a:prstGeom>
            <a:ln w="19050">
              <a:solidFill>
                <a:srgbClr val="FFFFFF">
                  <a:lumMod val="85000"/>
                </a:srgbClr>
              </a:solidFill>
            </a:ln>
          </p:spPr>
          <p:style>
            <a:lnRef idx="1">
              <a:srgbClr val="DEAB81"/>
            </a:lnRef>
            <a:fillRef idx="0">
              <a:srgbClr val="DEAB81"/>
            </a:fillRef>
            <a:effectRef idx="0">
              <a:srgbClr val="DEAB81"/>
            </a:effectRef>
            <a:fontRef idx="minor">
              <a:srgbClr val="5F5F5F"/>
            </a:fontRef>
          </p:style>
        </p:cxnSp>
        <p:cxnSp>
          <p:nvCxnSpPr>
            <p:cNvPr id="9" name="直接连接符 17"/>
            <p:cNvCxnSpPr/>
            <p:nvPr>
              <p:custDataLst>
                <p:tags r:id="rId6"/>
              </p:custDataLst>
            </p:nvPr>
          </p:nvCxnSpPr>
          <p:spPr>
            <a:xfrm>
              <a:off x="5170409" y="1957604"/>
              <a:ext cx="495458" cy="0"/>
            </a:xfrm>
            <a:prstGeom prst="line">
              <a:avLst/>
            </a:prstGeom>
            <a:ln w="38100">
              <a:solidFill>
                <a:srgbClr val="FFFFFF">
                  <a:lumMod val="65000"/>
                </a:srgbClr>
              </a:solidFill>
            </a:ln>
          </p:spPr>
          <p:style>
            <a:lnRef idx="1">
              <a:srgbClr val="DEAB81"/>
            </a:lnRef>
            <a:fillRef idx="0">
              <a:srgbClr val="DEAB81"/>
            </a:fillRef>
            <a:effectRef idx="0">
              <a:srgbClr val="DEAB81"/>
            </a:effectRef>
            <a:fontRef idx="minor">
              <a:srgbClr val="5F5F5F"/>
            </a:fontRef>
          </p:style>
        </p:cxnSp>
      </p:grpSp>
      <p:grpSp>
        <p:nvGrpSpPr>
          <p:cNvPr id="10" name="组合 14"/>
          <p:cNvGrpSpPr/>
          <p:nvPr>
            <p:custDataLst>
              <p:tags r:id="rId7"/>
            </p:custDataLst>
          </p:nvPr>
        </p:nvGrpSpPr>
        <p:grpSpPr bwMode="auto">
          <a:xfrm>
            <a:off x="4665225" y="2682875"/>
            <a:ext cx="4177149" cy="4175124"/>
            <a:chOff x="2759076" y="3878286"/>
            <a:chExt cx="1933575" cy="2114780"/>
          </a:xfrm>
        </p:grpSpPr>
        <p:sp>
          <p:nvSpPr>
            <p:cNvPr id="11" name="矩形 10"/>
            <p:cNvSpPr/>
            <p:nvPr>
              <p:custDataLst>
                <p:tags r:id="rId8"/>
              </p:custDataLst>
            </p:nvPr>
          </p:nvSpPr>
          <p:spPr>
            <a:xfrm>
              <a:off x="2759076" y="3889543"/>
              <a:ext cx="1933575" cy="2028138"/>
            </a:xfrm>
            <a:prstGeom prst="rect">
              <a:avLst/>
            </a:prstGeom>
            <a:solidFill>
              <a:srgbClr val="FFFFFF"/>
            </a:solidFill>
            <a:effectLst>
              <a:outerShdw blurRad="63500" sx="102000" sy="102000" algn="ctr" rotWithShape="0">
                <a:prstClr val="black">
                  <a:alpha val="40000"/>
                </a:prstClr>
              </a:outerShdw>
            </a:effectLst>
          </p:spPr>
          <p:txBody>
            <a:bodyPr tIns="432000" bIns="144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dirty="0">
                  <a:solidFill>
                    <a:srgbClr val="D34726"/>
                  </a:solidFill>
                </a:rPr>
                <a:t>含义：</a:t>
              </a:r>
              <a:r>
                <a:rPr lang="zh-CN" altLang="en-US" sz="2000" dirty="0">
                  <a:highlight>
                    <a:srgbClr val="FFFF00"/>
                  </a:highlight>
                </a:rPr>
                <a:t>正式沟通渠道以外进行的信息传递和交流。</a:t>
              </a:r>
              <a:endParaRPr lang="zh-CN" altLang="en-US" sz="2000" dirty="0">
                <a:highlight>
                  <a:srgbClr val="FFFF00"/>
                </a:highlight>
              </a:endParaRPr>
            </a:p>
            <a:p>
              <a:pPr>
                <a:defRPr/>
              </a:pPr>
              <a:r>
                <a:rPr lang="zh-CN" altLang="en-US" sz="2000" dirty="0">
                  <a:solidFill>
                    <a:srgbClr val="D34726"/>
                  </a:solidFill>
                </a:rPr>
                <a:t>优点：</a:t>
              </a:r>
              <a:r>
                <a:rPr lang="zh-CN" altLang="en-US" sz="2000" dirty="0"/>
                <a:t>沟通方便，内容广泛，方式灵活，沟通速度快，可传播一些不便正式沟通的信息；能提供一些正式沟通中难以获得的信息。</a:t>
              </a:r>
              <a:endParaRPr lang="zh-CN" altLang="en-US" sz="2000" dirty="0"/>
            </a:p>
            <a:p>
              <a:pPr>
                <a:defRPr/>
              </a:pPr>
              <a:r>
                <a:rPr lang="zh-CN" altLang="en-US" sz="2000" dirty="0">
                  <a:solidFill>
                    <a:srgbClr val="D34726"/>
                  </a:solidFill>
                </a:rPr>
                <a:t>缺点：</a:t>
              </a:r>
              <a:r>
                <a:rPr lang="zh-CN" altLang="en-US" sz="2000" dirty="0"/>
                <a:t>比较难控制，传递的信息往往不确定性高，容易传播流言蜚语而混淆视听。</a:t>
              </a:r>
              <a:endParaRPr lang="zh-CN" altLang="en-US" sz="2000" dirty="0"/>
            </a:p>
          </p:txBody>
        </p:sp>
        <p:sp>
          <p:nvSpPr>
            <p:cNvPr id="12" name="矩形 16"/>
            <p:cNvSpPr>
              <a:spLocks noChangeArrowheads="1"/>
            </p:cNvSpPr>
            <p:nvPr>
              <p:custDataLst>
                <p:tags r:id="rId9"/>
              </p:custDataLst>
            </p:nvPr>
          </p:nvSpPr>
          <p:spPr bwMode="auto">
            <a:xfrm>
              <a:off x="2991373" y="5659691"/>
              <a:ext cx="1361308" cy="333375"/>
            </a:xfrm>
            <a:prstGeom prst="rect">
              <a:avLst/>
            </a:prstGeom>
            <a:solidFill>
              <a:srgbClr val="D260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FFFFFF"/>
                  </a:solidFill>
                </a:rPr>
                <a:t>沟通渠道</a:t>
              </a:r>
              <a:r>
                <a:rPr lang="en-US" altLang="zh-CN" dirty="0">
                  <a:solidFill>
                    <a:srgbClr val="FFFFFF"/>
                  </a:solidFill>
                </a:rPr>
                <a:t>2</a:t>
              </a:r>
              <a:endParaRPr lang="zh-CN" altLang="en-US" dirty="0">
                <a:solidFill>
                  <a:srgbClr val="FFFFFF"/>
                </a:solidFill>
              </a:endParaRPr>
            </a:p>
          </p:txBody>
        </p:sp>
        <p:sp>
          <p:nvSpPr>
            <p:cNvPr id="13" name="TextBox 21"/>
            <p:cNvSpPr txBox="1">
              <a:spLocks noChangeArrowheads="1"/>
            </p:cNvSpPr>
            <p:nvPr>
              <p:custDataLst>
                <p:tags r:id="rId10"/>
              </p:custDataLst>
            </p:nvPr>
          </p:nvSpPr>
          <p:spPr bwMode="auto">
            <a:xfrm>
              <a:off x="2759076" y="3878286"/>
              <a:ext cx="1933575" cy="40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B3334E"/>
                  </a:solidFill>
                  <a:ea typeface="黑体" panose="02010609060101010101" pitchFamily="49" charset="-122"/>
                  <a:cs typeface="宋体" panose="02010600030101010101" pitchFamily="2" charset="-122"/>
                </a:rPr>
                <a:t>非正式沟通</a:t>
              </a:r>
              <a:endParaRPr lang="zh-CN" altLang="en-US" sz="2400" dirty="0">
                <a:solidFill>
                  <a:srgbClr val="B3334E"/>
                </a:solidFill>
                <a:ea typeface="黑体" panose="02010609060101010101" pitchFamily="49" charset="-122"/>
                <a:cs typeface="宋体" panose="02010600030101010101" pitchFamily="2" charset="-122"/>
              </a:endParaRPr>
            </a:p>
          </p:txBody>
        </p:sp>
        <p:cxnSp>
          <p:nvCxnSpPr>
            <p:cNvPr id="14" name="直接连接符 22"/>
            <p:cNvCxnSpPr/>
            <p:nvPr>
              <p:custDataLst>
                <p:tags r:id="rId11"/>
              </p:custDataLst>
            </p:nvPr>
          </p:nvCxnSpPr>
          <p:spPr>
            <a:xfrm>
              <a:off x="2840312" y="4287360"/>
              <a:ext cx="1771103" cy="0"/>
            </a:xfrm>
            <a:prstGeom prst="line">
              <a:avLst/>
            </a:prstGeom>
            <a:ln w="19050">
              <a:solidFill>
                <a:srgbClr val="FFFFFF">
                  <a:lumMod val="85000"/>
                </a:srgbClr>
              </a:solidFill>
            </a:ln>
          </p:spPr>
          <p:style>
            <a:lnRef idx="1">
              <a:srgbClr val="DEAB81"/>
            </a:lnRef>
            <a:fillRef idx="0">
              <a:srgbClr val="DEAB81"/>
            </a:fillRef>
            <a:effectRef idx="0">
              <a:srgbClr val="DEAB81"/>
            </a:effectRef>
            <a:fontRef idx="minor">
              <a:srgbClr val="5F5F5F"/>
            </a:fontRef>
          </p:style>
        </p:cxnSp>
        <p:cxnSp>
          <p:nvCxnSpPr>
            <p:cNvPr id="15" name="直接连接符 23"/>
            <p:cNvCxnSpPr/>
            <p:nvPr>
              <p:custDataLst>
                <p:tags r:id="rId12"/>
              </p:custDataLst>
            </p:nvPr>
          </p:nvCxnSpPr>
          <p:spPr>
            <a:xfrm>
              <a:off x="3478134" y="4287360"/>
              <a:ext cx="495458" cy="0"/>
            </a:xfrm>
            <a:prstGeom prst="line">
              <a:avLst/>
            </a:prstGeom>
            <a:ln w="38100">
              <a:solidFill>
                <a:srgbClr val="FFFFFF">
                  <a:lumMod val="65000"/>
                </a:srgbClr>
              </a:solidFill>
            </a:ln>
          </p:spPr>
          <p:style>
            <a:lnRef idx="1">
              <a:srgbClr val="DEAB81"/>
            </a:lnRef>
            <a:fillRef idx="0">
              <a:srgbClr val="DEAB81"/>
            </a:fillRef>
            <a:effectRef idx="0">
              <a:srgbClr val="DEAB81"/>
            </a:effectRef>
            <a:fontRef idx="minor">
              <a:srgbClr val="5F5F5F"/>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rrowheads="1"/>
          </p:cNvSpPr>
          <p:nvPr>
            <p:ph type="title"/>
          </p:nvPr>
        </p:nvSpPr>
        <p:spPr/>
        <p:txBody>
          <a:bodyPr/>
          <a:lstStyle/>
          <a:p>
            <a:endParaRPr lang="zh-CN" altLang="zh-CN"/>
          </a:p>
        </p:txBody>
      </p:sp>
      <p:sp>
        <p:nvSpPr>
          <p:cNvPr id="239619" name="Rectangle 3"/>
          <p:cNvSpPr>
            <a:spLocks noGrp="1" noRot="1" noChangeArrowheads="1"/>
          </p:cNvSpPr>
          <p:nvPr>
            <p:ph type="body" idx="1"/>
          </p:nvPr>
        </p:nvSpPr>
        <p:spPr/>
        <p:txBody>
          <a:bodyPr/>
          <a:lstStyle/>
          <a:p>
            <a:pPr>
              <a:buFont typeface="Wingdings" panose="05000000000000000000" pitchFamily="2" charset="2"/>
              <a:buChar char="p"/>
            </a:pPr>
            <a:r>
              <a:rPr lang="zh-CN" altLang="en-US" b="1" dirty="0">
                <a:solidFill>
                  <a:srgbClr val="0070C0"/>
                </a:solidFill>
              </a:rPr>
              <a:t>正确对待非正式沟通</a:t>
            </a:r>
            <a:endParaRPr lang="zh-CN" altLang="en-US" b="1" dirty="0">
              <a:solidFill>
                <a:srgbClr val="0070C0"/>
              </a:solidFill>
            </a:endParaRPr>
          </a:p>
          <a:p>
            <a:pPr lvl="1">
              <a:lnSpc>
                <a:spcPct val="110000"/>
              </a:lnSpc>
              <a:buFont typeface="Wingdings" panose="05000000000000000000" pitchFamily="2" charset="2"/>
              <a:buChar char="Ø"/>
            </a:pPr>
            <a:r>
              <a:rPr lang="zh-CN" altLang="en-US" sz="3000" b="1" dirty="0">
                <a:latin typeface="楷体_GB2312" pitchFamily="49" charset="-122"/>
              </a:rPr>
              <a:t>管理人员必须认识到它是一种重要的沟通方式，否认、消灭、阻止、打击都是不可取的</a:t>
            </a:r>
            <a:endParaRPr lang="zh-CN" altLang="en-US" sz="3000" b="1" dirty="0">
              <a:latin typeface="楷体_GB2312" pitchFamily="49" charset="-122"/>
            </a:endParaRPr>
          </a:p>
          <a:p>
            <a:pPr lvl="1">
              <a:lnSpc>
                <a:spcPct val="110000"/>
              </a:lnSpc>
              <a:buFont typeface="Wingdings" panose="05000000000000000000" pitchFamily="2" charset="2"/>
              <a:buChar char="Ø"/>
            </a:pPr>
            <a:r>
              <a:rPr lang="zh-CN" altLang="en-US" sz="3000" b="1" dirty="0">
                <a:latin typeface="楷体_GB2312" pitchFamily="49" charset="-122"/>
              </a:rPr>
              <a:t>管理人员可以充分地利用非正式沟通为自己服务</a:t>
            </a:r>
            <a:endParaRPr lang="zh-CN" altLang="en-US" sz="3000" b="1" dirty="0">
              <a:latin typeface="楷体_GB2312" pitchFamily="49" charset="-122"/>
            </a:endParaRPr>
          </a:p>
          <a:p>
            <a:pPr lvl="1">
              <a:lnSpc>
                <a:spcPct val="110000"/>
              </a:lnSpc>
              <a:buFont typeface="Wingdings" panose="05000000000000000000" pitchFamily="2" charset="2"/>
              <a:buChar char="Ø"/>
            </a:pPr>
            <a:r>
              <a:rPr lang="zh-CN" altLang="en-US" sz="3000" b="1" dirty="0">
                <a:latin typeface="楷体_GB2312" pitchFamily="49" charset="-122"/>
              </a:rPr>
              <a:t>对非正式沟通中的错误信息必须</a:t>
            </a:r>
            <a:r>
              <a:rPr lang="zh-CN" altLang="en-US" sz="3000" b="1" dirty="0">
                <a:latin typeface="宋体" panose="02010600030101010101" pitchFamily="2" charset="-122"/>
              </a:rPr>
              <a:t>“</a:t>
            </a:r>
            <a:r>
              <a:rPr lang="zh-CN" altLang="en-US" sz="3000" b="1" dirty="0">
                <a:latin typeface="楷体_GB2312" pitchFamily="49" charset="-122"/>
              </a:rPr>
              <a:t>以其人之道，还治其人之身</a:t>
            </a:r>
            <a:r>
              <a:rPr lang="zh-CN" altLang="en-US" sz="3000" b="1" dirty="0">
                <a:latin typeface="宋体" panose="02010600030101010101" pitchFamily="2" charset="-122"/>
              </a:rPr>
              <a:t>”</a:t>
            </a:r>
            <a:r>
              <a:rPr lang="zh-CN" altLang="en-US" sz="3000" b="1" dirty="0">
                <a:latin typeface="楷体_GB2312" pitchFamily="49" charset="-122"/>
              </a:rPr>
              <a:t>，通过非正式渠道进行更正</a:t>
            </a:r>
            <a:endParaRPr lang="zh-CN" altLang="en-US" sz="3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2</a:t>
            </a:r>
            <a:r>
              <a:rPr lang="zh-CN" altLang="en-US" dirty="0"/>
              <a:t>、沟通网络</a:t>
            </a:r>
            <a:endParaRPr lang="en-US" altLang="zh-CN" dirty="0"/>
          </a:p>
          <a:p>
            <a:r>
              <a:rPr lang="zh-CN" altLang="en-US" dirty="0"/>
              <a:t>沟通网络是指由若干环节的沟通路径所组成的总体结构。信息经过多个环节的传递才能到达信息接收者。</a:t>
            </a:r>
            <a:endParaRPr lang="zh-CN" altLang="en-US" dirty="0"/>
          </a:p>
        </p:txBody>
      </p:sp>
      <p:sp>
        <p:nvSpPr>
          <p:cNvPr id="4" name="矩形 10"/>
          <p:cNvSpPr>
            <a:spLocks noChangeArrowheads="1"/>
          </p:cNvSpPr>
          <p:nvPr>
            <p:custDataLst>
              <p:tags r:id="rId1"/>
            </p:custDataLst>
          </p:nvPr>
        </p:nvSpPr>
        <p:spPr bwMode="auto">
          <a:xfrm>
            <a:off x="1092993" y="4006652"/>
            <a:ext cx="2687637" cy="581025"/>
          </a:xfrm>
          <a:prstGeom prst="rect">
            <a:avLst/>
          </a:prstGeom>
          <a:solidFill>
            <a:srgbClr val="869AC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FFFFFF"/>
                </a:solidFill>
              </a:rPr>
              <a:t>正式沟通网络类别</a:t>
            </a:r>
            <a:endParaRPr lang="zh-CN" altLang="en-US" dirty="0">
              <a:solidFill>
                <a:srgbClr val="FFFFFF"/>
              </a:solidFill>
            </a:endParaRPr>
          </a:p>
        </p:txBody>
      </p:sp>
      <p:sp>
        <p:nvSpPr>
          <p:cNvPr id="5" name="矩形 16"/>
          <p:cNvSpPr>
            <a:spLocks noChangeArrowheads="1"/>
          </p:cNvSpPr>
          <p:nvPr>
            <p:custDataLst>
              <p:tags r:id="rId2"/>
            </p:custDataLst>
          </p:nvPr>
        </p:nvSpPr>
        <p:spPr bwMode="auto">
          <a:xfrm>
            <a:off x="5418931" y="4002087"/>
            <a:ext cx="2687638" cy="582613"/>
          </a:xfrm>
          <a:prstGeom prst="rect">
            <a:avLst/>
          </a:prstGeom>
          <a:solidFill>
            <a:srgbClr val="D2607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FFFFFF"/>
                </a:solidFill>
              </a:rPr>
              <a:t>非正式沟通网络类别</a:t>
            </a:r>
            <a:endParaRPr lang="zh-CN" altLang="en-US" dirty="0">
              <a:solidFill>
                <a:srgbClr val="FFFFFF"/>
              </a:solidFill>
            </a:endParaRPr>
          </a:p>
        </p:txBody>
      </p:sp>
      <p:pic>
        <p:nvPicPr>
          <p:cNvPr id="6" name="图片 87" descr="D:\tl\word\马工程-管理学0-图eps\eps\1103.tif"/>
          <p:cNvPicPr>
            <a:picLocks noChangeAspect="1" noChangeArrowheads="1"/>
          </p:cNvPicPr>
          <p:nvPr/>
        </p:nvPicPr>
        <p:blipFill>
          <a:blip r:embed="rId3">
            <a:extLst>
              <a:ext uri="{28A0092B-C50C-407E-A947-70E740481C1C}">
                <a14:useLocalDpi xmlns:a14="http://schemas.microsoft.com/office/drawing/2010/main" val="0"/>
              </a:ext>
            </a:extLst>
          </a:blip>
          <a:srcRect l="-3516" t="-4741" r="-3120" b="-3017"/>
          <a:stretch>
            <a:fillRect/>
          </a:stretch>
        </p:blipFill>
        <p:spPr bwMode="auto">
          <a:xfrm>
            <a:off x="4683125" y="4541292"/>
            <a:ext cx="4159250" cy="231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86" descr="D:\tl\word\马工程-管理学0-图eps\eps\1102.tif"/>
          <p:cNvPicPr>
            <a:picLocks noChangeAspect="1" noChangeArrowheads="1"/>
          </p:cNvPicPr>
          <p:nvPr/>
        </p:nvPicPr>
        <p:blipFill>
          <a:blip r:embed="rId4">
            <a:extLst>
              <a:ext uri="{28A0092B-C50C-407E-A947-70E740481C1C}">
                <a14:useLocalDpi xmlns:a14="http://schemas.microsoft.com/office/drawing/2010/main" val="0"/>
              </a:ext>
            </a:extLst>
          </a:blip>
          <a:srcRect l="-2628" t="-4549" r="-3459" b="-5190"/>
          <a:stretch>
            <a:fillRect/>
          </a:stretch>
        </p:blipFill>
        <p:spPr bwMode="auto">
          <a:xfrm>
            <a:off x="301625" y="4541292"/>
            <a:ext cx="4270375" cy="231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236538" y="609600"/>
          <a:ext cx="8716962" cy="6272919"/>
        </p:xfrm>
        <a:graphic>
          <a:graphicData uri="http://schemas.openxmlformats.org/drawingml/2006/table">
            <a:tbl>
              <a:tblPr/>
              <a:tblGrid>
                <a:gridCol w="915987"/>
                <a:gridCol w="2863850"/>
                <a:gridCol w="1689100"/>
                <a:gridCol w="2130425"/>
                <a:gridCol w="1117600"/>
              </a:tblGrid>
              <a:tr h="39535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16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rPr>
                        <a:t>类型</a:t>
                      </a:r>
                      <a:endParaRPr kumimoji="0" lang="zh-CN" altLang="zh-CN" sz="16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特征</a:t>
                      </a:r>
                      <a:endParaRPr kumimoji="0" lang="zh-CN" altLang="zh-CN"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优点</a:t>
                      </a:r>
                      <a:endParaRPr kumimoji="0" lang="zh-CN" altLang="zh-CN"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不足</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图示</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r>
              <a:tr h="11860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16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rPr>
                        <a:t>链式</a:t>
                      </a:r>
                      <a:endParaRPr kumimoji="0" lang="zh-CN" altLang="zh-CN" sz="16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sym typeface="+mn-ea"/>
                        </a:rPr>
                        <a:t>信息在沟通成员间进行单向、顺次传递</a:t>
                      </a:r>
                      <a:endPar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sym typeface="+mn-ea"/>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endPar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rPr>
                        <a:t>经层层传递、筛选，容易失真；成员之间的联系面很窄，平均满意度较低。</a:t>
                      </a:r>
                      <a:endPar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11860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轮式</a:t>
                      </a:r>
                      <a:endParaRPr kumimoji="0" lang="zh-CN" altLang="zh-CN"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群体中的一个中心成员是信息流入的终点和流出的起点，所有成员都是通过与中心成员沟通来完成群体目标的。</a:t>
                      </a:r>
                      <a:endPar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信息沟通的速度和准确度都很高，中心成员控制力强。</a:t>
                      </a:r>
                      <a:endPar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其他成员满意度低。</a:t>
                      </a:r>
                      <a:endPar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11860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Y</a:t>
                      </a: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式</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有一个成员位于沟通网络的中心，成为网络中因拥有信息而具有权威感和满足感的人。</a:t>
                      </a:r>
                      <a:endParaRPr kumimoji="0" lang="zh-CN" altLang="zh-CN" sz="16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endParaRPr kumimoji="0" lang="zh-CN" altLang="zh-CN"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增加了中间的过滤和中转环节，容易导致信息曲解或失真，沟通的准确性受到影响</a:t>
                      </a:r>
                      <a:endPar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118607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环式</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成员们只可以与相邻的成员相互沟通，而与较远的成员缺乏沟通渠道</a:t>
                      </a:r>
                      <a:endParaRPr kumimoji="0" lang="zh-CN" altLang="zh-CN" sz="16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中心性已经不存在，成员之间地位平等，具有较高的满意度。</a:t>
                      </a:r>
                      <a:endParaRPr kumimoji="0" lang="zh-CN" altLang="en-US" sz="16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沟通的渠道窄、环节多，信息沟通的速度和准确性都难以保证</a:t>
                      </a:r>
                      <a:endPar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endPar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8229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全通道式</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每个成员都可以同其他所有成员进行交流。</a:t>
                      </a:r>
                      <a:endPar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每个成员都可以同其他所有成员进行交流。</a:t>
                      </a:r>
                      <a:endPar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渠道太多，易造成混乱，沟通过程通常费时，影响工作效率。</a:t>
                      </a:r>
                      <a:endParaRPr kumimoji="0" lang="zh-CN" altLang="en-US" sz="16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endPar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46" marR="4624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bl>
          </a:graphicData>
        </a:graphic>
      </p:graphicFrame>
      <p:pic>
        <p:nvPicPr>
          <p:cNvPr id="5" name="内容占位符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31784" y="1061865"/>
            <a:ext cx="304203" cy="1142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182" y="2348880"/>
            <a:ext cx="859406" cy="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内容占位符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0459" y="3573016"/>
            <a:ext cx="615156" cy="102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896" y="4807842"/>
            <a:ext cx="983978" cy="97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2051" y="6053304"/>
            <a:ext cx="80882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221174" y="86380"/>
            <a:ext cx="4572000" cy="523220"/>
          </a:xfrm>
          <a:prstGeom prst="rect">
            <a:avLst/>
          </a:prstGeom>
          <a:noFill/>
        </p:spPr>
        <p:txBody>
          <a:bodyPr wrap="square">
            <a:spAutoFit/>
          </a:bodyPr>
          <a:lstStyle/>
          <a:p>
            <a:r>
              <a:rPr lang="zh-CN" altLang="en-US" sz="2800" b="1" dirty="0"/>
              <a:t>（</a:t>
            </a:r>
            <a:r>
              <a:rPr lang="en-US" altLang="zh-CN" sz="2800" b="1" dirty="0"/>
              <a:t>1</a:t>
            </a:r>
            <a:r>
              <a:rPr lang="zh-CN" altLang="en-US" sz="2800" b="1" dirty="0"/>
              <a:t>）正式沟通网络</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descr="正式沟通法">
            <a:hlinkClick r:id="rId1" tooltip="正式沟通法"/>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20713"/>
            <a:ext cx="8135938" cy="5545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body" idx="4294967295"/>
          </p:nvPr>
        </p:nvSpPr>
        <p:spPr>
          <a:xfrm>
            <a:off x="395288" y="765175"/>
            <a:ext cx="8540750" cy="5543550"/>
          </a:xfrm>
        </p:spPr>
        <p:txBody>
          <a:bodyPr/>
          <a:lstStyle/>
          <a:p>
            <a:pPr>
              <a:spcBef>
                <a:spcPct val="0"/>
              </a:spcBef>
              <a:buFont typeface="Wingdings" panose="05000000000000000000" pitchFamily="2" charset="2"/>
              <a:buNone/>
            </a:pPr>
            <a:r>
              <a:rPr lang="zh-CN" altLang="en-US" b="1" dirty="0"/>
              <a:t>（</a:t>
            </a:r>
            <a:r>
              <a:rPr lang="en-US" altLang="zh-CN" b="1" dirty="0"/>
              <a:t>2</a:t>
            </a:r>
            <a:r>
              <a:rPr lang="zh-CN" altLang="en-US" b="1" dirty="0"/>
              <a:t>）正式沟通的信息流向</a:t>
            </a:r>
            <a:endParaRPr lang="zh-CN" altLang="en-US" b="1" dirty="0"/>
          </a:p>
          <a:p>
            <a:pPr>
              <a:spcBef>
                <a:spcPct val="0"/>
              </a:spcBef>
            </a:pPr>
            <a:r>
              <a:rPr lang="zh-CN" altLang="en-US" b="1" dirty="0"/>
              <a:t>下向沟通。指上级向下级的信息传递。上级将工作计划、任务、规章制度向下级传达。 </a:t>
            </a:r>
            <a:endParaRPr lang="zh-CN" altLang="en-US" b="1" dirty="0"/>
          </a:p>
          <a:p>
            <a:pPr>
              <a:spcBef>
                <a:spcPct val="0"/>
              </a:spcBef>
            </a:pPr>
            <a:r>
              <a:rPr lang="zh-CN" altLang="en-US" b="1" dirty="0"/>
              <a:t>上向沟通。指下级向上级的信息传递。如下级向上级请示汇报工作、反映意见等。</a:t>
            </a:r>
            <a:endParaRPr lang="zh-CN" altLang="en-US" b="1" dirty="0"/>
          </a:p>
          <a:p>
            <a:pPr>
              <a:spcBef>
                <a:spcPct val="0"/>
              </a:spcBef>
            </a:pPr>
            <a:r>
              <a:rPr lang="zh-CN" altLang="en-US" b="1" dirty="0"/>
              <a:t>横向沟通。指正式组织中同级部门之间的信息传递。平行沟通是协作的前提。</a:t>
            </a:r>
            <a:endParaRPr lang="zh-CN" altLang="en-US" b="1" dirty="0"/>
          </a:p>
          <a:p>
            <a:pPr>
              <a:spcBef>
                <a:spcPct val="0"/>
              </a:spcBef>
            </a:pPr>
            <a:r>
              <a:rPr lang="zh-CN" altLang="en-US" b="1" dirty="0"/>
              <a:t>斜向沟通。指组织内部既不属于同一隶属序列，又不属于同一等级层次之间的信息沟通，这种沟通往往更带有协商性和主动性。</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Rot="1" noChangeArrowheads="1"/>
          </p:cNvSpPr>
          <p:nvPr>
            <p:ph type="body" sz="half" idx="1"/>
          </p:nvPr>
        </p:nvSpPr>
        <p:spPr>
          <a:xfrm>
            <a:off x="468313" y="981075"/>
            <a:ext cx="8208962" cy="5184775"/>
          </a:xfrm>
        </p:spPr>
        <p:txBody>
          <a:bodyPr/>
          <a:lstStyle/>
          <a:p>
            <a:pPr>
              <a:lnSpc>
                <a:spcPct val="90000"/>
              </a:lnSpc>
              <a:buFont typeface="Wingdings" panose="05000000000000000000" pitchFamily="2" charset="2"/>
              <a:buNone/>
            </a:pPr>
            <a:r>
              <a:rPr lang="zh-CN" altLang="en-US" sz="2800" b="1" dirty="0"/>
              <a:t>（</a:t>
            </a:r>
            <a:r>
              <a:rPr lang="en-US" altLang="zh-CN" sz="2800" b="1" dirty="0"/>
              <a:t>3</a:t>
            </a:r>
            <a:r>
              <a:rPr lang="zh-CN" altLang="en-US" sz="2800" b="1" dirty="0"/>
              <a:t>）非正式沟通网络</a:t>
            </a:r>
            <a:endParaRPr lang="zh-CN" altLang="en-US" sz="2800" b="1" dirty="0"/>
          </a:p>
          <a:p>
            <a:pPr>
              <a:lnSpc>
                <a:spcPct val="90000"/>
              </a:lnSpc>
              <a:buFont typeface="Wingdings" panose="05000000000000000000" pitchFamily="2" charset="2"/>
              <a:buChar char="Ø"/>
            </a:pPr>
            <a:r>
              <a:rPr lang="zh-CN" altLang="en-US" sz="2800" b="1" dirty="0"/>
              <a:t>集束沟通（</a:t>
            </a:r>
            <a:r>
              <a:rPr lang="en-US" altLang="zh-CN" sz="2800" b="1" dirty="0"/>
              <a:t>cluster-chain</a:t>
            </a:r>
            <a:r>
              <a:rPr lang="zh-CN" altLang="en-US" sz="2800" b="1" dirty="0"/>
              <a:t>）。即在沟通过程中，可能有几个中心人物，由他转告若干人，而且有某种程度的弹性。如图 （</a:t>
            </a:r>
            <a:r>
              <a:rPr lang="en-US" altLang="zh-CN" sz="2800" b="1" dirty="0"/>
              <a:t>a</a:t>
            </a:r>
            <a:r>
              <a:rPr lang="zh-CN" altLang="en-US" sz="2800" b="1" dirty="0"/>
              <a:t>）中的 </a:t>
            </a:r>
            <a:r>
              <a:rPr lang="en-US" altLang="zh-CN" sz="2800" b="1" dirty="0"/>
              <a:t>A</a:t>
            </a:r>
            <a:r>
              <a:rPr lang="zh-CN" altLang="en-US" sz="2800" b="1" dirty="0"/>
              <a:t>和 </a:t>
            </a:r>
            <a:r>
              <a:rPr lang="en-US" altLang="zh-CN" sz="2800" b="1" dirty="0"/>
              <a:t>F</a:t>
            </a:r>
            <a:r>
              <a:rPr lang="zh-CN" altLang="en-US" sz="2800" b="1" dirty="0"/>
              <a:t>两人就是中心人物，代表两个集群的“转播站”。 </a:t>
            </a:r>
            <a:endParaRPr lang="zh-CN" altLang="en-US" sz="2800" b="1" dirty="0"/>
          </a:p>
          <a:p>
            <a:pPr>
              <a:lnSpc>
                <a:spcPct val="90000"/>
              </a:lnSpc>
              <a:buFont typeface="Wingdings" panose="05000000000000000000" pitchFamily="2" charset="2"/>
              <a:buChar char="Ø"/>
            </a:pPr>
            <a:r>
              <a:rPr lang="zh-CN" altLang="en-US" sz="2800" b="1" dirty="0"/>
              <a:t>流言（密语）沟通（</a:t>
            </a:r>
            <a:r>
              <a:rPr lang="en-US" altLang="zh-CN" sz="2800" b="1" dirty="0"/>
              <a:t>gossip-chain</a:t>
            </a:r>
            <a:r>
              <a:rPr lang="zh-CN" altLang="en-US" sz="2800" b="1" dirty="0"/>
              <a:t>）。由一人告知所有其他人，犹如其独家新闻，如图（</a:t>
            </a:r>
            <a:r>
              <a:rPr lang="en-US" altLang="zh-CN" sz="2800" b="1" dirty="0"/>
              <a:t>b</a:t>
            </a:r>
            <a:r>
              <a:rPr lang="zh-CN" altLang="en-US" sz="2800" b="1" dirty="0"/>
              <a:t>）。 </a:t>
            </a:r>
            <a:endParaRPr lang="zh-CN" altLang="en-US" sz="2800" b="1" dirty="0"/>
          </a:p>
          <a:p>
            <a:pPr>
              <a:lnSpc>
                <a:spcPct val="90000"/>
              </a:lnSpc>
              <a:buFont typeface="Wingdings" panose="05000000000000000000" pitchFamily="2" charset="2"/>
              <a:buChar char="Ø"/>
            </a:pPr>
            <a:r>
              <a:rPr lang="zh-CN" altLang="en-US" sz="2800" b="1" dirty="0"/>
              <a:t>随机沟通（</a:t>
            </a:r>
            <a:r>
              <a:rPr lang="en-US" altLang="zh-CN" sz="2800" b="1" dirty="0"/>
              <a:t>probability chain</a:t>
            </a:r>
            <a:r>
              <a:rPr lang="zh-CN" altLang="en-US" sz="2800" b="1" dirty="0"/>
              <a:t>）。即碰到什么人就转告什么人，并无一定中心人物或选择性，如图（</a:t>
            </a:r>
            <a:r>
              <a:rPr lang="en-US" altLang="zh-CN" sz="2800" b="1" dirty="0"/>
              <a:t>c</a:t>
            </a:r>
            <a:r>
              <a:rPr lang="zh-CN" altLang="en-US" sz="2800" b="1" dirty="0"/>
              <a:t>）。 </a:t>
            </a:r>
            <a:endParaRPr lang="zh-CN" altLang="en-US" sz="2800" b="1" dirty="0"/>
          </a:p>
          <a:p>
            <a:pPr>
              <a:lnSpc>
                <a:spcPct val="90000"/>
              </a:lnSpc>
              <a:buFont typeface="Wingdings" panose="05000000000000000000" pitchFamily="2" charset="2"/>
              <a:buChar char="Ø"/>
            </a:pPr>
            <a:r>
              <a:rPr lang="zh-CN" altLang="en-US" sz="2800" b="1" dirty="0"/>
              <a:t>单线沟通。就是由一人转告另一人，他也只再转告一个人，这种情况最为少见如图（</a:t>
            </a:r>
            <a:r>
              <a:rPr lang="en-US" altLang="zh-CN" sz="2800" b="1" dirty="0"/>
              <a:t>d</a:t>
            </a:r>
            <a:r>
              <a:rPr lang="zh-CN" altLang="en-US" sz="2800" b="1" dirty="0"/>
              <a:t>）。</a:t>
            </a:r>
            <a:endParaRPr lang="zh-CN" alt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rrowheads="1"/>
          </p:cNvSpPr>
          <p:nvPr>
            <p:ph type="title"/>
          </p:nvPr>
        </p:nvSpPr>
        <p:spPr/>
        <p:txBody>
          <a:bodyPr/>
          <a:lstStyle/>
          <a:p>
            <a:endParaRPr lang="zh-CN" altLang="zh-CN"/>
          </a:p>
        </p:txBody>
      </p:sp>
      <p:sp>
        <p:nvSpPr>
          <p:cNvPr id="178179" name="Rectangle 3"/>
          <p:cNvSpPr>
            <a:spLocks noGrp="1" noRot="1" noChangeArrowheads="1"/>
          </p:cNvSpPr>
          <p:nvPr>
            <p:ph type="body" idx="1"/>
          </p:nvPr>
        </p:nvSpPr>
        <p:spPr/>
        <p:txBody>
          <a:bodyPr/>
          <a:lstStyle/>
          <a:p>
            <a:endParaRPr lang="zh-CN" altLang="zh-CN"/>
          </a:p>
        </p:txBody>
      </p:sp>
      <p:pic>
        <p:nvPicPr>
          <p:cNvPr id="178180" name="Picture 4" descr="非正式沟通">
            <a:hlinkClick r:id="rId1" tooltip="非正式沟通"/>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6632"/>
            <a:ext cx="7056437" cy="6669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rrowheads="1"/>
          </p:cNvSpPr>
          <p:nvPr>
            <p:ph type="title"/>
          </p:nvPr>
        </p:nvSpPr>
        <p:spPr>
          <a:xfrm>
            <a:off x="301625" y="609600"/>
            <a:ext cx="8540750" cy="1066800"/>
          </a:xfrm>
        </p:spPr>
        <p:txBody>
          <a:bodyPr/>
          <a:lstStyle/>
          <a:p>
            <a:r>
              <a:rPr lang="zh-CN" altLang="en-US" b="1" dirty="0"/>
              <a:t>沟通的障碍及其克服</a:t>
            </a:r>
            <a:endParaRPr lang="zh-CN" altLang="en-US" b="1" dirty="0">
              <a:solidFill>
                <a:srgbClr val="CC3300"/>
              </a:solidFill>
              <a:latin typeface="宋体" panose="02010600030101010101" pitchFamily="2" charset="-122"/>
            </a:endParaRPr>
          </a:p>
        </p:txBody>
      </p:sp>
      <p:sp>
        <p:nvSpPr>
          <p:cNvPr id="185347" name="Rectangle 3"/>
          <p:cNvSpPr>
            <a:spLocks noGrp="1" noChangeArrowheads="1"/>
          </p:cNvSpPr>
          <p:nvPr>
            <p:ph type="body" idx="1"/>
          </p:nvPr>
        </p:nvSpPr>
        <p:spPr>
          <a:xfrm>
            <a:off x="539552" y="3789040"/>
            <a:ext cx="5253038" cy="2290763"/>
          </a:xfrm>
          <a:noFill/>
        </p:spPr>
        <p:txBody>
          <a:bodyPr/>
          <a:lstStyle/>
          <a:p>
            <a:pPr>
              <a:buFont typeface="Wingdings" panose="05000000000000000000" pitchFamily="2" charset="2"/>
              <a:buChar char="u"/>
            </a:pPr>
            <a:r>
              <a:rPr lang="zh-CN" altLang="en-US" b="1" dirty="0">
                <a:solidFill>
                  <a:srgbClr val="990000"/>
                </a:solidFill>
              </a:rPr>
              <a:t>有效沟通的主要特征：</a:t>
            </a:r>
            <a:endParaRPr lang="zh-CN" altLang="en-US" b="1" dirty="0">
              <a:solidFill>
                <a:srgbClr val="990000"/>
              </a:solidFill>
            </a:endParaRPr>
          </a:p>
          <a:p>
            <a:pPr>
              <a:buFont typeface="Wingdings" panose="05000000000000000000" pitchFamily="2" charset="2"/>
              <a:buChar char="ü"/>
            </a:pPr>
            <a:r>
              <a:rPr lang="zh-CN" altLang="en-US" sz="2800" b="1" dirty="0"/>
              <a:t>信息的准确性；</a:t>
            </a:r>
            <a:endParaRPr lang="zh-CN" altLang="en-US" sz="2800" b="1" dirty="0"/>
          </a:p>
          <a:p>
            <a:pPr>
              <a:buFont typeface="Wingdings" panose="05000000000000000000" pitchFamily="2" charset="2"/>
              <a:buChar char="ü"/>
            </a:pPr>
            <a:r>
              <a:rPr lang="zh-CN" altLang="en-US" sz="2800" b="1" dirty="0"/>
              <a:t>信息的完整性；</a:t>
            </a:r>
            <a:endParaRPr lang="zh-CN" altLang="en-US" sz="2800" b="1" dirty="0"/>
          </a:p>
          <a:p>
            <a:pPr>
              <a:buFont typeface="Wingdings" panose="05000000000000000000" pitchFamily="2" charset="2"/>
              <a:buChar char="ü"/>
            </a:pPr>
            <a:r>
              <a:rPr lang="zh-CN" altLang="en-US" sz="2800" b="1" dirty="0"/>
              <a:t>信息沟通的及时性。</a:t>
            </a:r>
            <a:endParaRPr lang="zh-CN" altLang="en-US" sz="2800" b="1" dirty="0"/>
          </a:p>
        </p:txBody>
      </p:sp>
      <p:sp>
        <p:nvSpPr>
          <p:cNvPr id="185348" name="AutoShape 4"/>
          <p:cNvSpPr>
            <a:spLocks noChangeArrowheads="1"/>
          </p:cNvSpPr>
          <p:nvPr/>
        </p:nvSpPr>
        <p:spPr bwMode="auto">
          <a:xfrm>
            <a:off x="4716016" y="1894520"/>
            <a:ext cx="3649216" cy="1676400"/>
          </a:xfrm>
          <a:prstGeom prst="cloudCallout">
            <a:avLst>
              <a:gd name="adj1" fmla="val -80536"/>
              <a:gd name="adj2" fmla="val 59480"/>
            </a:avLst>
          </a:pr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dirty="0">
                <a:solidFill>
                  <a:srgbClr val="FF0066"/>
                </a:solidFill>
              </a:rPr>
              <a:t>什么是有效</a:t>
            </a:r>
            <a:endParaRPr lang="zh-CN" altLang="en-US" sz="3200" b="1" dirty="0">
              <a:solidFill>
                <a:srgbClr val="FF0066"/>
              </a:solidFill>
            </a:endParaRPr>
          </a:p>
          <a:p>
            <a:pPr algn="ctr"/>
            <a:r>
              <a:rPr lang="zh-CN" altLang="en-US" sz="3200" b="1" dirty="0">
                <a:solidFill>
                  <a:srgbClr val="FF0066"/>
                </a:solidFill>
              </a:rPr>
              <a:t>沟通？</a:t>
            </a:r>
            <a:endParaRPr lang="zh-CN" altLang="en-US" sz="3200" b="1" dirty="0">
              <a:solidFill>
                <a:srgbClr val="FF0066"/>
              </a:solidFill>
            </a:endParaRPr>
          </a:p>
        </p:txBody>
      </p:sp>
      <p:sp>
        <p:nvSpPr>
          <p:cNvPr id="6" name="文本框 5"/>
          <p:cNvSpPr txBox="1"/>
          <p:nvPr/>
        </p:nvSpPr>
        <p:spPr>
          <a:xfrm>
            <a:off x="289821" y="1734816"/>
            <a:ext cx="3312368" cy="584775"/>
          </a:xfrm>
          <a:prstGeom prst="rect">
            <a:avLst/>
          </a:prstGeom>
          <a:noFill/>
        </p:spPr>
        <p:txBody>
          <a:bodyPr wrap="square">
            <a:spAutoFit/>
          </a:bodyPr>
          <a:lstStyle/>
          <a:p>
            <a:pPr>
              <a:spcBef>
                <a:spcPct val="20000"/>
              </a:spcBef>
              <a:buClr>
                <a:schemeClr val="hlink"/>
              </a:buClr>
              <a:buSzPct val="75000"/>
            </a:pPr>
            <a:r>
              <a:rPr lang="zh-CN" altLang="en-US" sz="3200" b="1" dirty="0">
                <a:latin typeface="+mn-lt"/>
                <a:ea typeface="+mn-ea"/>
              </a:rPr>
              <a:t>一、有效沟通</a:t>
            </a:r>
            <a:endParaRPr lang="zh-CN" altLang="en-US" sz="3200" b="1" dirty="0">
              <a:latin typeface="+mn-lt"/>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二、有效沟通的障碍</a:t>
            </a:r>
            <a:endParaRPr lang="en-US" altLang="zh-CN" b="1" dirty="0"/>
          </a:p>
          <a:p>
            <a:r>
              <a:rPr lang="zh-CN" altLang="en-US" b="1" dirty="0">
                <a:solidFill>
                  <a:schemeClr val="tx2"/>
                </a:solidFill>
              </a:rPr>
              <a:t>人际障碍</a:t>
            </a:r>
            <a:endParaRPr lang="zh-CN" altLang="en-US" b="1" dirty="0">
              <a:solidFill>
                <a:schemeClr val="tx2"/>
              </a:solidFill>
            </a:endParaRPr>
          </a:p>
          <a:p>
            <a:pPr marL="0" indent="0">
              <a:buNone/>
            </a:pPr>
            <a:r>
              <a:rPr lang="en-US" altLang="zh-CN" b="1" i="0" dirty="0">
                <a:solidFill>
                  <a:srgbClr val="404040"/>
                </a:solidFill>
                <a:effectLst/>
                <a:latin typeface="-apple-system"/>
              </a:rPr>
              <a:t>    1.</a:t>
            </a:r>
            <a:r>
              <a:rPr lang="zh-CN" altLang="en-US" b="1" i="0" dirty="0">
                <a:solidFill>
                  <a:srgbClr val="404040"/>
                </a:solidFill>
                <a:effectLst/>
                <a:latin typeface="-apple-system"/>
              </a:rPr>
              <a:t>表达能力                  </a:t>
            </a:r>
            <a:r>
              <a:rPr lang="en-US" altLang="zh-CN" b="1" dirty="0">
                <a:solidFill>
                  <a:srgbClr val="404040"/>
                </a:solidFill>
                <a:latin typeface="-apple-system"/>
              </a:rPr>
              <a:t>2.</a:t>
            </a:r>
            <a:r>
              <a:rPr lang="zh-CN" altLang="en-US" b="1" dirty="0">
                <a:solidFill>
                  <a:srgbClr val="404040"/>
                </a:solidFill>
                <a:latin typeface="-apple-system"/>
              </a:rPr>
              <a:t>知识和经验差异</a:t>
            </a:r>
            <a:endParaRPr lang="zh-CN" altLang="en-US" b="1" dirty="0">
              <a:solidFill>
                <a:srgbClr val="404040"/>
              </a:solidFill>
              <a:latin typeface="-apple-system"/>
            </a:endParaRPr>
          </a:p>
          <a:p>
            <a:pPr marL="0" indent="0">
              <a:buNone/>
            </a:pPr>
            <a:r>
              <a:rPr lang="en-US" altLang="zh-CN" b="1" i="0" dirty="0">
                <a:solidFill>
                  <a:srgbClr val="404040"/>
                </a:solidFill>
                <a:effectLst/>
                <a:latin typeface="-apple-system"/>
              </a:rPr>
              <a:t>    3.</a:t>
            </a:r>
            <a:r>
              <a:rPr lang="zh-CN" altLang="en-US" b="1" i="0" dirty="0">
                <a:solidFill>
                  <a:srgbClr val="404040"/>
                </a:solidFill>
                <a:effectLst/>
                <a:latin typeface="-apple-system"/>
              </a:rPr>
              <a:t>个性和关系              </a:t>
            </a:r>
            <a:r>
              <a:rPr lang="en-US" altLang="zh-CN" b="1" dirty="0">
                <a:solidFill>
                  <a:srgbClr val="404040"/>
                </a:solidFill>
                <a:latin typeface="-apple-system"/>
              </a:rPr>
              <a:t>4.</a:t>
            </a:r>
            <a:r>
              <a:rPr lang="zh-CN" altLang="en-US" b="1" dirty="0">
                <a:solidFill>
                  <a:srgbClr val="404040"/>
                </a:solidFill>
                <a:latin typeface="-apple-system"/>
              </a:rPr>
              <a:t>情绪</a:t>
            </a:r>
            <a:endParaRPr lang="zh-CN" altLang="en-US" b="1" dirty="0">
              <a:solidFill>
                <a:srgbClr val="404040"/>
              </a:solidFill>
              <a:latin typeface="-apple-system"/>
            </a:endParaRPr>
          </a:p>
          <a:p>
            <a:pPr marL="0" indent="0">
              <a:buNone/>
            </a:pPr>
            <a:r>
              <a:rPr lang="en-US" altLang="zh-CN" b="1" i="0" dirty="0">
                <a:solidFill>
                  <a:srgbClr val="404040"/>
                </a:solidFill>
                <a:effectLst/>
                <a:latin typeface="-apple-system"/>
              </a:rPr>
              <a:t>    5.</a:t>
            </a:r>
            <a:r>
              <a:rPr lang="zh-CN" altLang="en-US" b="1" i="0" dirty="0">
                <a:solidFill>
                  <a:srgbClr val="404040"/>
                </a:solidFill>
                <a:effectLst/>
                <a:latin typeface="-apple-system"/>
              </a:rPr>
              <a:t>选择性知觉              </a:t>
            </a:r>
            <a:r>
              <a:rPr lang="en-US" altLang="zh-CN" b="1" dirty="0">
                <a:solidFill>
                  <a:srgbClr val="404040"/>
                </a:solidFill>
                <a:latin typeface="-apple-system"/>
              </a:rPr>
              <a:t>6.</a:t>
            </a:r>
            <a:r>
              <a:rPr lang="zh-CN" altLang="en-US" b="1" dirty="0">
                <a:solidFill>
                  <a:srgbClr val="404040"/>
                </a:solidFill>
                <a:latin typeface="-apple-system"/>
              </a:rPr>
              <a:t>信息过滤</a:t>
            </a:r>
            <a:endParaRPr lang="zh-CN" altLang="en-US" b="1" dirty="0">
              <a:solidFill>
                <a:srgbClr val="404040"/>
              </a:solidFill>
              <a:latin typeface="-apple-system"/>
            </a:endParaRPr>
          </a:p>
          <a:p>
            <a:pPr marL="0" indent="0" algn="l">
              <a:buNone/>
            </a:pPr>
            <a:r>
              <a:rPr lang="en-US" altLang="zh-CN" b="1" i="0" dirty="0">
                <a:solidFill>
                  <a:srgbClr val="404040"/>
                </a:solidFill>
                <a:effectLst/>
                <a:latin typeface="-apple-system"/>
              </a:rPr>
              <a:t>    7.</a:t>
            </a:r>
            <a:r>
              <a:rPr lang="zh-CN" altLang="en-US" b="1" i="0" dirty="0">
                <a:solidFill>
                  <a:srgbClr val="404040"/>
                </a:solidFill>
                <a:effectLst/>
                <a:latin typeface="-apple-system"/>
              </a:rPr>
              <a:t>信息过载</a:t>
            </a:r>
            <a:endParaRPr lang="zh-CN" altLang="en-US" b="1" i="0" dirty="0">
              <a:solidFill>
                <a:srgbClr val="404040"/>
              </a:solidFill>
              <a:effectLst/>
              <a:latin typeface="-apple-syste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p:txBody>
          <a:bodyPr/>
          <a:lstStyle/>
          <a:p>
            <a:r>
              <a:rPr lang="zh-CN" altLang="en-US" sz="4000" b="1" dirty="0"/>
              <a:t>沟通与沟通的类型</a:t>
            </a:r>
            <a:endParaRPr lang="zh-CN" altLang="en-US" sz="4000" b="1" dirty="0"/>
          </a:p>
        </p:txBody>
      </p:sp>
      <p:sp>
        <p:nvSpPr>
          <p:cNvPr id="163843" name="Rectangle 3"/>
          <p:cNvSpPr>
            <a:spLocks noGrp="1" noRot="1" noChangeArrowheads="1"/>
          </p:cNvSpPr>
          <p:nvPr>
            <p:ph type="body" idx="1"/>
          </p:nvPr>
        </p:nvSpPr>
        <p:spPr/>
        <p:txBody>
          <a:bodyPr/>
          <a:lstStyle/>
          <a:p>
            <a:pPr>
              <a:buFont typeface="Wingdings" panose="05000000000000000000" pitchFamily="2" charset="2"/>
              <a:buNone/>
            </a:pPr>
            <a:r>
              <a:rPr lang="zh-CN" altLang="en-US" b="1" dirty="0"/>
              <a:t>一、沟通的概念与功能</a:t>
            </a:r>
            <a:endParaRPr lang="en-US" altLang="zh-CN" b="1" dirty="0"/>
          </a:p>
          <a:p>
            <a:pPr>
              <a:buFont typeface="Wingdings" panose="05000000000000000000" pitchFamily="2" charset="2"/>
              <a:buNone/>
            </a:pPr>
            <a:r>
              <a:rPr lang="en-US" altLang="zh-CN" b="1" dirty="0"/>
              <a:t>1</a:t>
            </a:r>
            <a:r>
              <a:rPr lang="zh-CN" altLang="en-US" b="1" dirty="0"/>
              <a:t>、沟通的概念</a:t>
            </a:r>
            <a:endParaRPr lang="zh-CN" altLang="en-US" b="1" dirty="0"/>
          </a:p>
          <a:p>
            <a:pPr>
              <a:buClr>
                <a:schemeClr val="accent2"/>
              </a:buClr>
              <a:buFont typeface="Wingdings" panose="05000000000000000000" pitchFamily="2" charset="2"/>
              <a:buChar char="Ø"/>
            </a:pPr>
            <a:r>
              <a:rPr lang="zh-CN" altLang="en-US" b="1" dirty="0"/>
              <a:t>沟通是信息的传递与理解的过程，是在两人或更多人之间进行的在事实、思想、意见和情感等方面的交流。</a:t>
            </a:r>
            <a:endParaRPr lang="en-US" altLang="zh-CN" b="1" dirty="0"/>
          </a:p>
          <a:p>
            <a:pPr>
              <a:buClr>
                <a:schemeClr val="accent2"/>
              </a:buClr>
              <a:buFont typeface="Wingdings" panose="05000000000000000000" pitchFamily="2" charset="2"/>
              <a:buChar char="Ø"/>
            </a:pPr>
            <a:r>
              <a:rPr lang="zh-CN" altLang="en-US" sz="3200" b="1" dirty="0"/>
              <a:t>有效的沟通不仅包括信息的</a:t>
            </a:r>
            <a:r>
              <a:rPr lang="zh-CN" altLang="en-US" sz="3200" b="1" dirty="0">
                <a:solidFill>
                  <a:srgbClr val="D34726"/>
                </a:solidFill>
              </a:rPr>
              <a:t>传递</a:t>
            </a:r>
            <a:r>
              <a:rPr lang="zh-CN" altLang="en-US" sz="3200" b="1" dirty="0"/>
              <a:t>，还包括信息的</a:t>
            </a:r>
            <a:r>
              <a:rPr lang="zh-CN" altLang="en-US" sz="3200" b="1" dirty="0">
                <a:solidFill>
                  <a:srgbClr val="D34726"/>
                </a:solidFill>
              </a:rPr>
              <a:t>被理解</a:t>
            </a:r>
            <a:r>
              <a:rPr lang="zh-CN" altLang="en-US" sz="3200" b="1" dirty="0"/>
              <a:t>。</a:t>
            </a:r>
            <a:endParaRPr lang="zh-CN" altLang="en-US" sz="3200" b="1" dirty="0"/>
          </a:p>
          <a:p>
            <a:pPr>
              <a:buClr>
                <a:schemeClr val="accent2"/>
              </a:buClr>
              <a:buFont typeface="Wingdings" panose="05000000000000000000" pitchFamily="2" charset="2"/>
              <a:buChar char="Ø"/>
            </a:pP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268760"/>
            <a:ext cx="8540750" cy="4968552"/>
          </a:xfrm>
        </p:spPr>
        <p:txBody>
          <a:bodyPr/>
          <a:lstStyle/>
          <a:p>
            <a:r>
              <a:rPr lang="zh-CN" altLang="en-US" b="1" dirty="0">
                <a:solidFill>
                  <a:schemeClr val="tx2"/>
                </a:solidFill>
              </a:rPr>
              <a:t>组织障碍</a:t>
            </a:r>
            <a:endParaRPr lang="en-US" altLang="zh-CN" b="1" dirty="0">
              <a:solidFill>
                <a:schemeClr val="tx2"/>
              </a:solidFill>
            </a:endParaRPr>
          </a:p>
          <a:p>
            <a:pPr marL="0" indent="0" algn="l">
              <a:buNone/>
            </a:pPr>
            <a:r>
              <a:rPr lang="en-US" altLang="zh-CN" b="1" i="0" dirty="0">
                <a:solidFill>
                  <a:srgbClr val="404040"/>
                </a:solidFill>
                <a:effectLst/>
                <a:latin typeface="-apple-system"/>
              </a:rPr>
              <a:t>    1.</a:t>
            </a:r>
            <a:r>
              <a:rPr lang="zh-CN" altLang="en-US" b="1" i="0" dirty="0">
                <a:solidFill>
                  <a:srgbClr val="404040"/>
                </a:solidFill>
                <a:effectLst/>
                <a:latin typeface="-apple-system"/>
              </a:rPr>
              <a:t>组织结构不合理</a:t>
            </a:r>
            <a:endParaRPr lang="zh-CN" altLang="en-US" b="1" i="0" dirty="0">
              <a:solidFill>
                <a:srgbClr val="404040"/>
              </a:solidFill>
              <a:effectLst/>
              <a:latin typeface="-apple-system"/>
            </a:endParaRPr>
          </a:p>
          <a:p>
            <a:pPr marL="0" indent="0" algn="l">
              <a:buNone/>
            </a:pPr>
            <a:r>
              <a:rPr lang="en-US" altLang="zh-CN" b="1" i="0" dirty="0">
                <a:solidFill>
                  <a:srgbClr val="404040"/>
                </a:solidFill>
                <a:effectLst/>
                <a:latin typeface="-apple-system"/>
              </a:rPr>
              <a:t>    2.</a:t>
            </a:r>
            <a:r>
              <a:rPr lang="zh-CN" altLang="en-US" b="1" i="0" dirty="0">
                <a:solidFill>
                  <a:srgbClr val="404040"/>
                </a:solidFill>
                <a:effectLst/>
                <a:latin typeface="-apple-system"/>
              </a:rPr>
              <a:t>组织氛围不和谐</a:t>
            </a:r>
            <a:endParaRPr lang="zh-CN" altLang="en-US" b="1" i="0" dirty="0">
              <a:solidFill>
                <a:srgbClr val="404040"/>
              </a:solidFill>
              <a:effectLst/>
              <a:latin typeface="-apple-system"/>
            </a:endParaRPr>
          </a:p>
          <a:p>
            <a:r>
              <a:rPr lang="zh-CN" altLang="en-US" b="1" dirty="0">
                <a:solidFill>
                  <a:schemeClr val="tx2"/>
                </a:solidFill>
              </a:rPr>
              <a:t>文化障碍</a:t>
            </a:r>
            <a:endParaRPr lang="zh-CN" altLang="en-US" b="1" dirty="0">
              <a:solidFill>
                <a:schemeClr val="tx2"/>
              </a:solidFill>
            </a:endParaRPr>
          </a:p>
          <a:p>
            <a:pPr>
              <a:buFont typeface="Wingdings" panose="05000000000000000000" pitchFamily="2" charset="2"/>
              <a:buChar char="Ø"/>
            </a:pPr>
            <a:r>
              <a:rPr lang="zh-CN" altLang="en-US" b="1" dirty="0">
                <a:solidFill>
                  <a:srgbClr val="404040"/>
                </a:solidFill>
                <a:latin typeface="-apple-system"/>
              </a:rPr>
              <a:t>文化相似性有助于成功的沟通，文化的差异会铸造人际沟通的障碍。</a:t>
            </a:r>
            <a:endParaRPr lang="zh-CN" altLang="en-US" b="1" dirty="0">
              <a:solidFill>
                <a:srgbClr val="404040"/>
              </a:solidFill>
              <a:latin typeface="-apple-system"/>
            </a:endParaRPr>
          </a:p>
          <a:p>
            <a:pPr>
              <a:buFont typeface="Wingdings" panose="05000000000000000000" pitchFamily="2" charset="2"/>
              <a:buChar char="Ø"/>
            </a:pPr>
            <a:r>
              <a:rPr lang="zh-CN" altLang="en-US" b="1" dirty="0">
                <a:solidFill>
                  <a:srgbClr val="404040"/>
                </a:solidFill>
                <a:latin typeface="-apple-system"/>
              </a:rPr>
              <a:t>不同文化的差异通过自我意识、语言、穿着、饮食、时间意识、价值观、信仰、思维方式等方面表现出来。</a:t>
            </a:r>
            <a:endParaRPr lang="zh-CN" altLang="en-US" b="1" dirty="0">
              <a:solidFill>
                <a:srgbClr val="404040"/>
              </a:solidFill>
              <a:latin typeface="-apple-system"/>
            </a:endParaRPr>
          </a:p>
          <a:p>
            <a:endParaRPr lang="zh-CN" altLang="en-US" b="1" dirty="0">
              <a:solidFill>
                <a:schemeClr val="tx2"/>
              </a:solidFill>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76672"/>
            <a:ext cx="8640960" cy="5976664"/>
          </a:xfrm>
        </p:spPr>
        <p:txBody>
          <a:bodyPr/>
          <a:lstStyle/>
          <a:p>
            <a:pPr marL="0" indent="0">
              <a:buNone/>
            </a:pPr>
            <a:r>
              <a:rPr lang="zh-CN" altLang="en-US" b="1" dirty="0"/>
              <a:t>三、克服沟通障碍</a:t>
            </a:r>
            <a:endParaRPr lang="zh-CN" altLang="en-US" b="1" dirty="0"/>
          </a:p>
          <a:p>
            <a:r>
              <a:rPr lang="zh-CN" altLang="en-US" sz="2800" b="1" dirty="0">
                <a:solidFill>
                  <a:schemeClr val="tx2"/>
                </a:solidFill>
              </a:rPr>
              <a:t>学会倾听：倾听是一种积极的、主动的、有意识的思考</a:t>
            </a:r>
            <a:endParaRPr lang="zh-CN" altLang="en-US" sz="2800" b="1" dirty="0">
              <a:solidFill>
                <a:schemeClr val="tx2"/>
              </a:solidFill>
            </a:endParaRPr>
          </a:p>
          <a:p>
            <a:r>
              <a:rPr lang="en-US" altLang="zh-CN" sz="2800" b="1" dirty="0" err="1">
                <a:solidFill>
                  <a:schemeClr val="tx2"/>
                </a:solidFill>
              </a:rPr>
              <a:t>重视反馈</a:t>
            </a:r>
            <a:r>
              <a:rPr lang="en-US" altLang="zh-CN" sz="2800" b="1" dirty="0">
                <a:solidFill>
                  <a:schemeClr val="tx2"/>
                </a:solidFill>
              </a:rPr>
              <a:t> </a:t>
            </a:r>
            <a:r>
              <a:rPr lang="zh-CN" altLang="en-US" sz="2800" b="1" dirty="0">
                <a:solidFill>
                  <a:schemeClr val="tx2"/>
                </a:solidFill>
              </a:rPr>
              <a:t>：信息接收者给信息发送者一个信息，告知信息已收到，以及理解信息的程度。反馈既可以是言语的，也可以是非言语的。</a:t>
            </a:r>
            <a:endParaRPr lang="zh-CN" altLang="en-US" sz="2800" b="1" dirty="0">
              <a:solidFill>
                <a:schemeClr val="tx2"/>
              </a:solidFill>
            </a:endParaRPr>
          </a:p>
          <a:p>
            <a:r>
              <a:rPr lang="en-US" altLang="zh-CN" sz="2800" b="1" dirty="0" err="1">
                <a:solidFill>
                  <a:schemeClr val="tx2"/>
                </a:solidFill>
              </a:rPr>
              <a:t>克服认知差异</a:t>
            </a:r>
            <a:r>
              <a:rPr lang="zh-CN" altLang="en-US" sz="2800" b="1" dirty="0">
                <a:solidFill>
                  <a:schemeClr val="tx2"/>
                </a:solidFill>
              </a:rPr>
              <a:t>：信息发送者应该使信息清晰明了。尽力了解沟通对象的背景，使用信息接收者容易理解的方式选择用词和组织信息。</a:t>
            </a:r>
            <a:endParaRPr lang="en-US" altLang="zh-CN" sz="2800" b="1" dirty="0">
              <a:solidFill>
                <a:schemeClr val="tx2"/>
              </a:solidFill>
            </a:endParaRPr>
          </a:p>
          <a:p>
            <a:r>
              <a:rPr lang="en-US" altLang="zh-CN" sz="2800" b="1" dirty="0" err="1">
                <a:solidFill>
                  <a:schemeClr val="tx2"/>
                </a:solidFill>
                <a:sym typeface="+mn-ea"/>
              </a:rPr>
              <a:t>抑制情绪化反应</a:t>
            </a:r>
            <a:r>
              <a:rPr lang="zh-CN" altLang="en-US" sz="2800" b="1" dirty="0">
                <a:solidFill>
                  <a:schemeClr val="tx2"/>
                </a:solidFill>
                <a:sym typeface="+mn-ea"/>
              </a:rPr>
              <a:t>：</a:t>
            </a:r>
            <a:r>
              <a:rPr lang="zh-CN" altLang="en-US" sz="2800" b="1" dirty="0">
                <a:solidFill>
                  <a:schemeClr val="tx2"/>
                </a:solidFill>
              </a:rPr>
              <a:t>最简单的方法是暂停沟通直到完全恢复平静。管理者应该尽力预期员工的情绪化反应，并做好准备加以处理。同时关注自己情绪的变化，以及这种变化如何影响他人。</a:t>
            </a:r>
            <a:endParaRPr lang="zh-CN" altLang="en-US" sz="2800" b="1"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b="1" dirty="0">
                <a:solidFill>
                  <a:schemeClr val="tx2"/>
                </a:solidFill>
              </a:rPr>
              <a:t>斯蒂芬</a:t>
            </a:r>
            <a:r>
              <a:rPr lang="en-US" altLang="zh-CN" sz="2800" b="1" dirty="0">
                <a:solidFill>
                  <a:schemeClr val="tx2"/>
                </a:solidFill>
              </a:rPr>
              <a:t>·</a:t>
            </a:r>
            <a:r>
              <a:rPr lang="zh-CN" altLang="en-US" sz="2800" b="1" dirty="0">
                <a:solidFill>
                  <a:schemeClr val="tx2"/>
                </a:solidFill>
              </a:rPr>
              <a:t>罗宾斯等人指出，积极倾听要做到以下步骤：</a:t>
            </a:r>
            <a:endParaRPr lang="zh-CN" altLang="en-US" sz="2800" b="1" dirty="0">
              <a:solidFill>
                <a:schemeClr val="tx2"/>
              </a:solidFill>
            </a:endParaRPr>
          </a:p>
          <a:p>
            <a:endParaRPr lang="zh-CN" altLang="en-US" dirty="0"/>
          </a:p>
        </p:txBody>
      </p:sp>
      <p:graphicFrame>
        <p:nvGraphicFramePr>
          <p:cNvPr id="4" name="表格 3"/>
          <p:cNvGraphicFramePr>
            <a:graphicFrameLocks noGrp="1"/>
          </p:cNvGraphicFramePr>
          <p:nvPr/>
        </p:nvGraphicFramePr>
        <p:xfrm>
          <a:off x="2237581" y="2429260"/>
          <a:ext cx="4668838" cy="3835400"/>
        </p:xfrm>
        <a:graphic>
          <a:graphicData uri="http://schemas.openxmlformats.org/drawingml/2006/table">
            <a:tbl>
              <a:tblPr/>
              <a:tblGrid>
                <a:gridCol w="4668838"/>
              </a:tblGrid>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rPr>
                        <a:t>目光接触。</a:t>
                      </a:r>
                      <a:endPar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479425">
                <a:tc>
                  <a:txBody>
                    <a:bodyPr/>
                    <a:lstStyle>
                      <a:lvl1pPr marL="146050" indent="-230505">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146050" marR="0" lvl="0" indent="-230505"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rPr>
                        <a:t>展现赞许性的点头和恰当的面部表情。</a:t>
                      </a:r>
                      <a:endPar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a:ln>
                            <a:noFill/>
                          </a:ln>
                          <a:solidFill>
                            <a:schemeClr val="accent2">
                              <a:lumMod val="75000"/>
                            </a:schemeClr>
                          </a:solidFill>
                          <a:effectLst/>
                          <a:latin typeface="微软雅黑" panose="020B0503020204020204" charset="-122"/>
                          <a:ea typeface="微软雅黑" panose="020B0503020204020204" charset="-122"/>
                          <a:sym typeface="+mn-ea"/>
                        </a:rPr>
                        <a:t>避免分心的举动或表示厌倦的动作。</a:t>
                      </a:r>
                      <a:endParaRPr kumimoji="0" lang="zh-CN" altLang="en-US" sz="2000" b="0" i="0" u="none" strike="noStrike" cap="none" normalizeH="0" baseline="0" dirty="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rPr>
                        <a:t>提问。</a:t>
                      </a:r>
                      <a:endPar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rPr>
                        <a:t>用自己的语言复述。</a:t>
                      </a:r>
                      <a:endPar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rPr>
                        <a:t>避免打断讲话者。</a:t>
                      </a:r>
                      <a:endPar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rPr>
                        <a:t>不要说得太多。</a:t>
                      </a:r>
                      <a:endParaRPr kumimoji="0" lang="zh-CN" altLang="en-US" sz="2000" b="0" i="0" u="none" strike="noStrike" cap="none" normalizeH="0" baseline="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479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a:ln>
                            <a:noFill/>
                          </a:ln>
                          <a:solidFill>
                            <a:schemeClr val="accent2">
                              <a:lumMod val="75000"/>
                            </a:schemeClr>
                          </a:solidFill>
                          <a:effectLst/>
                          <a:latin typeface="微软雅黑" panose="020B0503020204020204" charset="-122"/>
                          <a:ea typeface="微软雅黑" panose="020B0503020204020204" charset="-122"/>
                          <a:sym typeface="+mn-ea"/>
                        </a:rPr>
                        <a:t>顺利转换倾听者与讲话者的角色。</a:t>
                      </a:r>
                      <a:endParaRPr kumimoji="0" lang="zh-CN" altLang="en-US" sz="2000" b="0" i="0" u="none" strike="noStrike" cap="none" normalizeH="0" baseline="0" dirty="0">
                        <a:ln>
                          <a:noFill/>
                        </a:ln>
                        <a:solidFill>
                          <a:schemeClr val="accent2">
                            <a:lumMod val="75000"/>
                          </a:schemeClr>
                        </a:solidFill>
                        <a:effectLst/>
                        <a:latin typeface="微软雅黑" panose="020B0503020204020204" charset="-122"/>
                        <a:ea typeface="微软雅黑" panose="020B0503020204020204" charset="-122"/>
                        <a:sym typeface="+mn-ea"/>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冲突及其管理</a:t>
            </a:r>
            <a:endParaRPr lang="zh-CN" altLang="en-US" b="1" dirty="0"/>
          </a:p>
        </p:txBody>
      </p:sp>
      <p:sp>
        <p:nvSpPr>
          <p:cNvPr id="3" name="内容占位符 2"/>
          <p:cNvSpPr>
            <a:spLocks noGrp="1"/>
          </p:cNvSpPr>
          <p:nvPr>
            <p:ph idx="1"/>
          </p:nvPr>
        </p:nvSpPr>
        <p:spPr/>
        <p:txBody>
          <a:bodyPr/>
          <a:lstStyle/>
          <a:p>
            <a:pPr marL="0" indent="0">
              <a:buNone/>
            </a:pPr>
            <a:r>
              <a:rPr lang="zh-CN" altLang="en-US" b="1" dirty="0"/>
              <a:t>一、冲突的概念及其特征</a:t>
            </a:r>
            <a:endParaRPr lang="en-US" altLang="zh-CN" b="1" dirty="0"/>
          </a:p>
          <a:p>
            <a:r>
              <a:rPr lang="zh-CN" altLang="en-US" b="1" dirty="0"/>
              <a:t>冲突的概念</a:t>
            </a:r>
            <a:endParaRPr lang="en-US" altLang="zh-CN" b="1" dirty="0"/>
          </a:p>
          <a:p>
            <a:pPr marL="0" indent="0">
              <a:buNone/>
            </a:pPr>
            <a:r>
              <a:rPr lang="zh-CN" altLang="en-US" b="1" dirty="0"/>
              <a:t>      冲突是相互作用的主体之间存在的不相容的行为或目标。</a:t>
            </a:r>
            <a:endParaRPr lang="en-US" altLang="zh-CN" b="1" dirty="0"/>
          </a:p>
          <a:p>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484784"/>
            <a:ext cx="8540750" cy="4194175"/>
          </a:xfrm>
        </p:spPr>
        <p:txBody>
          <a:bodyPr/>
          <a:lstStyle/>
          <a:p>
            <a:pPr>
              <a:spcBef>
                <a:spcPts val="0"/>
              </a:spcBef>
              <a:buFont typeface="Wingdings" panose="05000000000000000000" pitchFamily="2" charset="2"/>
              <a:buChar char="p"/>
            </a:pPr>
            <a:r>
              <a:rPr lang="zh-CN" altLang="en-US" b="1" dirty="0">
                <a:solidFill>
                  <a:srgbClr val="0070C0"/>
                </a:solidFill>
              </a:rPr>
              <a:t>理解：</a:t>
            </a:r>
            <a:endParaRPr lang="en-US" altLang="zh-CN" b="1" dirty="0">
              <a:solidFill>
                <a:srgbClr val="0070C0"/>
              </a:solidFill>
            </a:endParaRPr>
          </a:p>
          <a:p>
            <a:pPr marL="0" indent="0">
              <a:buNone/>
            </a:pPr>
            <a:r>
              <a:rPr lang="en-US" altLang="zh-CN" sz="3200" b="1" dirty="0"/>
              <a:t>    1.</a:t>
            </a:r>
            <a:r>
              <a:rPr lang="zh-CN" altLang="en-US" sz="3200" b="1" dirty="0"/>
              <a:t>冲突是否存在不仅是一个客观性问题，也是一个主观的知觉问题。</a:t>
            </a:r>
            <a:endParaRPr lang="en-US" altLang="zh-CN" sz="3200" b="1" dirty="0"/>
          </a:p>
          <a:p>
            <a:pPr marL="0" indent="0">
              <a:buNone/>
            </a:pPr>
            <a:r>
              <a:rPr lang="en-US" altLang="zh-CN" sz="3200" b="1" dirty="0"/>
              <a:t>    2.</a:t>
            </a:r>
            <a:r>
              <a:rPr lang="zh-CN" altLang="en-US" sz="3200" b="1" dirty="0"/>
              <a:t>冲突产生的必要条件是，存在某种形式的对立或不相容以及相互作用。</a:t>
            </a:r>
            <a:endParaRPr lang="en-US" altLang="zh-CN" sz="3200" b="1" dirty="0"/>
          </a:p>
          <a:p>
            <a:pPr marL="0" indent="0">
              <a:buNone/>
            </a:pPr>
            <a:r>
              <a:rPr lang="en-US" altLang="zh-CN" sz="3200" b="1" dirty="0"/>
              <a:t>    3.</a:t>
            </a:r>
            <a:r>
              <a:rPr lang="zh-CN" altLang="en-US" sz="3200" b="1" dirty="0"/>
              <a:t>冲突的主体可以是组织、群体、个人，冲突的客体可以是利益、权力、资源、目标、方法、意见、价值观</a:t>
            </a:r>
            <a:r>
              <a:rPr lang="zh-CN" altLang="en-US" sz="3200" b="1"/>
              <a:t>、感情、关系</a:t>
            </a:r>
            <a:r>
              <a:rPr lang="zh-CN" altLang="en-US" sz="3200" b="1" dirty="0"/>
              <a:t>等。</a:t>
            </a:r>
            <a:endParaRPr lang="en-US" altLang="zh-CN" sz="3200" b="1" dirty="0"/>
          </a:p>
          <a:p>
            <a:pPr marL="0" indent="0">
              <a:buNone/>
            </a:pPr>
            <a:r>
              <a:rPr lang="en-US" altLang="zh-CN" sz="3200" b="1" dirty="0"/>
              <a:t>    4.</a:t>
            </a:r>
            <a:r>
              <a:rPr lang="zh-CN" altLang="en-US" sz="3200" b="1" dirty="0"/>
              <a:t>冲突是一个过程。</a:t>
            </a:r>
            <a:endParaRPr lang="zh-CN" altLang="en-US" sz="3200" b="1"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916832"/>
            <a:ext cx="8540750" cy="4182343"/>
          </a:xfrm>
        </p:spPr>
        <p:txBody>
          <a:bodyPr/>
          <a:lstStyle/>
          <a:p>
            <a:r>
              <a:rPr lang="zh-CN" altLang="en-US" b="1" dirty="0"/>
              <a:t>特征：</a:t>
            </a:r>
            <a:endParaRPr lang="en-US" altLang="zh-CN" b="1" dirty="0"/>
          </a:p>
          <a:p>
            <a:pPr>
              <a:spcBef>
                <a:spcPts val="0"/>
              </a:spcBef>
              <a:buFont typeface="Wingdings" panose="05000000000000000000" pitchFamily="2" charset="2"/>
              <a:buChar char="Ø"/>
            </a:pPr>
            <a:r>
              <a:rPr lang="zh-CN" altLang="en-US" b="1" dirty="0"/>
              <a:t>客观性：冲突是客观存在的、不可避免的社会现象，是组织的本质特征之一。</a:t>
            </a:r>
            <a:endParaRPr lang="zh-CN" altLang="en-US" b="1" dirty="0"/>
          </a:p>
          <a:p>
            <a:pPr>
              <a:spcBef>
                <a:spcPts val="0"/>
              </a:spcBef>
              <a:buFont typeface="Wingdings" panose="05000000000000000000" pitchFamily="2" charset="2"/>
              <a:buChar char="Ø"/>
            </a:pPr>
            <a:r>
              <a:rPr lang="zh-CN" altLang="en-US" b="1" dirty="0"/>
              <a:t>主观知觉性：冲突是指导致某种抵触或对立的可感知的差异。</a:t>
            </a:r>
            <a:endParaRPr lang="zh-CN" altLang="en-US" b="1" dirty="0"/>
          </a:p>
          <a:p>
            <a:pPr>
              <a:spcBef>
                <a:spcPts val="0"/>
              </a:spcBef>
              <a:buFont typeface="Wingdings" panose="05000000000000000000" pitchFamily="2" charset="2"/>
              <a:buChar char="Ø"/>
            </a:pPr>
            <a:r>
              <a:rPr lang="zh-CN" altLang="en-US" b="1" dirty="0"/>
              <a:t>二重性：冲突对于组织、群体或个人既具有</a:t>
            </a:r>
            <a:r>
              <a:rPr lang="zh-CN" altLang="en-US" b="1" dirty="0">
                <a:solidFill>
                  <a:schemeClr val="accent1">
                    <a:lumMod val="50000"/>
                  </a:schemeClr>
                </a:solidFill>
              </a:rPr>
              <a:t>建设性、有益性，有产生积极影响的可能，又具有破坏性、有害性，有产生消极影响的可能性。</a:t>
            </a:r>
            <a:endParaRPr lang="zh-CN" altLang="en-US" b="1" dirty="0">
              <a:solidFill>
                <a:schemeClr val="accent1">
                  <a:lumMod val="50000"/>
                </a:schemeClr>
              </a:solidFill>
            </a:endParaRPr>
          </a:p>
          <a:p>
            <a:endParaRPr lang="zh-CN" altLang="en-US" b="1" dirty="0">
              <a:solidFill>
                <a:schemeClr val="accent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custDataLst>
              <p:tags r:id="rId1"/>
            </p:custDataLst>
          </p:nvPr>
        </p:nvGraphicFramePr>
        <p:xfrm>
          <a:off x="301624" y="1196752"/>
          <a:ext cx="8540750" cy="5113020"/>
        </p:xfrm>
        <a:graphic>
          <a:graphicData uri="http://schemas.openxmlformats.org/drawingml/2006/table">
            <a:tbl>
              <a:tblPr/>
              <a:tblGrid>
                <a:gridCol w="1460573"/>
                <a:gridCol w="4321971"/>
                <a:gridCol w="2758205"/>
              </a:tblGrid>
              <a:tr h="56451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endParaRPr kumimoji="0" lang="zh-CN" altLang="zh-CN"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积极影响</a:t>
                      </a:r>
                      <a:endParaRPr kumimoji="0" lang="zh-CN" altLang="zh-CN"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消极影响</a:t>
                      </a:r>
                      <a:endParaRPr kumimoji="0" lang="zh-CN" altLang="zh-CN"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1" marR="4625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r>
              <a:tr h="137653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1800" b="1" i="0" u="none" strike="noStrike" cap="none" normalizeH="0" baseline="0" dirty="0" err="1">
                          <a:ln>
                            <a:noFill/>
                          </a:ln>
                          <a:solidFill>
                            <a:srgbClr val="FFFFFF"/>
                          </a:solidFill>
                          <a:effectLst/>
                          <a:latin typeface="微软雅黑" panose="020B0503020204020204" charset="-122"/>
                          <a:ea typeface="微软雅黑" panose="020B0503020204020204" charset="-122"/>
                          <a:cs typeface="宋体" panose="02010600030101010101" pitchFamily="2" charset="-122"/>
                        </a:rPr>
                        <a:t>对成员心理的影响</a:t>
                      </a:r>
                      <a:endParaRPr kumimoji="0" lang="en-US" altLang="en-US" sz="18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使坚强者从幻觉中清醒，从陶醉中震惊，从不能战胜对方中看到自己弱点所在，发愤图强</a:t>
                      </a:r>
                      <a:endParaRPr kumimoji="0" lang="en-US"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带来损害，引起紧张、焦虑，使人消沉、痛苦，增加人际敌意</a:t>
                      </a:r>
                      <a:endParaRPr kumimoji="0" lang="en-US"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15149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1800" b="1" i="0" u="none" strike="noStrike" cap="none" normalizeH="0" baseline="0" dirty="0" err="1">
                          <a:ln>
                            <a:noFill/>
                          </a:ln>
                          <a:solidFill>
                            <a:srgbClr val="FFFFFF"/>
                          </a:solidFill>
                          <a:effectLst/>
                          <a:latin typeface="微软雅黑" panose="020B0503020204020204" charset="-122"/>
                          <a:ea typeface="微软雅黑" panose="020B0503020204020204" charset="-122"/>
                          <a:cs typeface="宋体" panose="02010600030101010101" pitchFamily="2" charset="-122"/>
                        </a:rPr>
                        <a:t>对人际关系的影响</a:t>
                      </a:r>
                      <a:endParaRPr kumimoji="0" lang="en-US" altLang="en-US" sz="18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accent1">
                              <a:lumMod val="50000"/>
                            </a:schemeClr>
                          </a:solidFill>
                          <a:effectLst/>
                          <a:latin typeface="微软雅黑" panose="020B0503020204020204" charset="-122"/>
                          <a:ea typeface="微软雅黑" panose="020B0503020204020204" charset="-122"/>
                        </a:rPr>
                        <a:t>使人加强对对方的注意，一旦发现对方的力量、智慧等令人敬畏的品质，就会增强相互间的吸引力，团体间的冲突促进团体成员一致对外，抑制内部冲突，增强凝聚力</a:t>
                      </a:r>
                      <a:endParaRPr kumimoji="0" lang="en-US" altLang="zh-CN" sz="1800" b="0" i="0" u="none" strike="noStrike" cap="none" normalizeH="0" baseline="0" dirty="0">
                        <a:ln>
                          <a:noFill/>
                        </a:ln>
                        <a:solidFill>
                          <a:schemeClr val="accent1">
                            <a:lumMod val="50000"/>
                          </a:schemeClr>
                        </a:solidFill>
                        <a:effectLst/>
                        <a:latin typeface="微软雅黑" panose="020B0503020204020204" charset="-122"/>
                        <a:ea typeface="微软雅黑" panose="020B0503020204020204"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导致人与人之间的排斥、对立、威胁、攻击，使组织涣散，削弱凝聚力</a:t>
                      </a:r>
                      <a:endParaRPr kumimoji="0" lang="en-US"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165686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2000" b="0"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p>
                      <a:pPr marL="0" marR="0" lvl="0" indent="0" algn="ctr" defTabSz="914400" rtl="0" eaLnBrk="1" fontAlgn="base" latinLnBrk="0" hangingPunct="1">
                        <a:lnSpc>
                          <a:spcPts val="2500"/>
                        </a:lnSpc>
                        <a:spcBef>
                          <a:spcPct val="0"/>
                        </a:spcBef>
                        <a:spcAft>
                          <a:spcPct val="0"/>
                        </a:spcAft>
                        <a:buClrTx/>
                        <a:buSzTx/>
                        <a:buFontTx/>
                        <a:buNone/>
                      </a:pPr>
                      <a:r>
                        <a:rPr kumimoji="0" lang="en-US" altLang="zh-CN" sz="1800" b="1" i="0" u="none" strike="noStrike" cap="none" normalizeH="0" baseline="0" dirty="0" err="1">
                          <a:ln>
                            <a:noFill/>
                          </a:ln>
                          <a:solidFill>
                            <a:srgbClr val="FFFFFF"/>
                          </a:solidFill>
                          <a:effectLst/>
                          <a:latin typeface="微软雅黑" panose="020B0503020204020204" charset="-122"/>
                          <a:ea typeface="微软雅黑" panose="020B0503020204020204" charset="-122"/>
                          <a:cs typeface="宋体" panose="02010600030101010101" pitchFamily="2" charset="-122"/>
                        </a:rPr>
                        <a:t>对工作动机的影响</a:t>
                      </a:r>
                      <a:endParaRPr kumimoji="0" lang="en-US" altLang="en-US" sz="18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使成员发现与对方之间的不平衡及竞争、优胜、取得平衡的工作动机，振奋创新精神，发挥创造力</a:t>
                      </a:r>
                      <a:endParaRPr kumimoji="0" lang="en-US"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使成员情绪消沉</a:t>
                      </a:r>
                      <a:r>
                        <a:rPr kumimoji="0" lang="en-US" altLang="zh-CN" sz="1800" b="0" i="0" u="none" strike="noStrike" cap="none" normalizeH="0" baseline="0" dirty="0" err="1">
                          <a:ln>
                            <a:noFill/>
                          </a:ln>
                          <a:solidFill>
                            <a:schemeClr val="accent1">
                              <a:lumMod val="50000"/>
                            </a:schemeClr>
                          </a:solidFill>
                          <a:effectLst/>
                          <a:latin typeface="微软雅黑" panose="020B0503020204020204" charset="-122"/>
                          <a:ea typeface="微软雅黑" panose="020B0503020204020204" charset="-122"/>
                          <a:cs typeface="宋体" panose="02010600030101010101" pitchFamily="2" charset="-122"/>
                        </a:rPr>
                        <a:t>，心不在焉，不愿服从与之相冲突的领导的指挥，不愿与有冲突的同事配合，破坏团结愉快的气氛，减弱工作动机</a:t>
                      </a:r>
                      <a:endParaRPr kumimoji="0" lang="en-US" altLang="zh-CN" sz="1800" b="0" i="0" u="none" strike="noStrike" cap="none" normalizeH="0" baseline="0" dirty="0" err="1">
                        <a:ln>
                          <a:noFill/>
                        </a:ln>
                        <a:solidFill>
                          <a:schemeClr val="accent1">
                            <a:lumMod val="50000"/>
                          </a:schemeClr>
                        </a:solidFill>
                        <a:effectLst/>
                        <a:latin typeface="微软雅黑" panose="020B0503020204020204" charset="-122"/>
                        <a:ea typeface="微软雅黑" panose="020B0503020204020204" charset="-122"/>
                        <a:cs typeface="宋体" panose="02010600030101010101" pitchFamily="2" charset="-122"/>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custDataLst>
              <p:tags r:id="rId1"/>
            </p:custDataLst>
          </p:nvPr>
        </p:nvGraphicFramePr>
        <p:xfrm>
          <a:off x="301625" y="908720"/>
          <a:ext cx="8540750" cy="5469061"/>
        </p:xfrm>
        <a:graphic>
          <a:graphicData uri="http://schemas.openxmlformats.org/drawingml/2006/table">
            <a:tbl>
              <a:tblPr/>
              <a:tblGrid>
                <a:gridCol w="1460163"/>
                <a:gridCol w="4453892"/>
                <a:gridCol w="2626695"/>
              </a:tblGrid>
              <a:tr h="60483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endParaRPr kumimoji="0" lang="zh-CN" altLang="zh-CN"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0" marR="4625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积极影响</a:t>
                      </a:r>
                      <a:endParaRPr kumimoji="0" lang="zh-CN" altLang="zh-CN"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0" marR="4625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消极影响</a:t>
                      </a:r>
                      <a:endParaRPr kumimoji="0" lang="zh-CN" altLang="zh-CN" sz="18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0" marR="4625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r>
              <a:tr h="147461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1800" b="1" i="0" u="none" strike="noStrike" cap="none" normalizeH="0" baseline="0" dirty="0" err="1">
                          <a:ln>
                            <a:noFill/>
                          </a:ln>
                          <a:solidFill>
                            <a:srgbClr val="FFFFFF"/>
                          </a:solidFill>
                          <a:effectLst/>
                          <a:latin typeface="微软雅黑" panose="020B0503020204020204" charset="-122"/>
                          <a:ea typeface="微软雅黑" panose="020B0503020204020204" charset="-122"/>
                          <a:cs typeface="宋体" panose="02010600030101010101" pitchFamily="2" charset="-122"/>
                        </a:rPr>
                        <a:t>对工作协调的影响</a:t>
                      </a:r>
                      <a:endParaRPr kumimoji="0" lang="en-US" altLang="en-US" sz="18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使人注意到以前没有注意到的不协调，发现对方的存在价值和需要，采取有利于各方的政策加以协调，使有利于组织的各项工作得以开展</a:t>
                      </a:r>
                      <a:endParaRPr kumimoji="0" lang="en-US"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导致人与人之间、团体与团体之间的互不配合、互相封锁、互相拆台，破坏组织的协调统一和工作效率</a:t>
                      </a:r>
                      <a:endParaRPr kumimoji="0" lang="en-US"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17706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1800" b="1" i="0" u="none" strike="noStrike" cap="none" normalizeH="0" baseline="0" dirty="0" err="1">
                          <a:ln>
                            <a:noFill/>
                          </a:ln>
                          <a:solidFill>
                            <a:srgbClr val="FFFFFF"/>
                          </a:solidFill>
                          <a:effectLst/>
                          <a:latin typeface="微软雅黑" panose="020B0503020204020204" charset="-122"/>
                          <a:ea typeface="微软雅黑" panose="020B0503020204020204" charset="-122"/>
                          <a:cs typeface="宋体" panose="02010600030101010101" pitchFamily="2" charset="-122"/>
                        </a:rPr>
                        <a:t>对组织绩效的影响</a:t>
                      </a:r>
                      <a:endParaRPr kumimoji="0" lang="en-US" altLang="en-US" sz="18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反映出认识的不正确、方案的不完善，要求全面地考虑问题，使决策更为周密</a:t>
                      </a:r>
                      <a:endParaRPr kumimoji="0" lang="en-US"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互相扯皮，互相攻击，转移对工作的注意力，政出多门，互不同意，降低决策和工作效率，互争人、财、物，造成资源积压、浪费</a:t>
                      </a:r>
                      <a:endParaRPr kumimoji="0" lang="en-US"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161897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1800" b="1" i="0" u="none" strike="noStrike" cap="none" normalizeH="0" baseline="0" dirty="0" err="1">
                          <a:ln>
                            <a:noFill/>
                          </a:ln>
                          <a:solidFill>
                            <a:srgbClr val="FFFFFF"/>
                          </a:solidFill>
                          <a:effectLst/>
                          <a:latin typeface="微软雅黑" panose="020B0503020204020204" charset="-122"/>
                          <a:ea typeface="微软雅黑" panose="020B0503020204020204" charset="-122"/>
                          <a:cs typeface="宋体" panose="02010600030101010101" pitchFamily="2" charset="-122"/>
                        </a:rPr>
                        <a:t>对组织生存、发展的影响</a:t>
                      </a:r>
                      <a:endParaRPr kumimoji="0" lang="en-US" altLang="en-US" sz="18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冲突</a:t>
                      </a:r>
                      <a:r>
                        <a:rPr kumimoji="0" lang="en-US" altLang="zh-CN" sz="1800" b="0" i="0" u="none" strike="noStrike" cap="none" normalizeH="0" baseline="0">
                          <a:ln>
                            <a:noFill/>
                          </a:ln>
                          <a:solidFill>
                            <a:schemeClr val="accent1">
                              <a:lumMod val="50000"/>
                            </a:schemeClr>
                          </a:solidFill>
                          <a:effectLst/>
                          <a:latin typeface="微软雅黑" panose="020B0503020204020204" charset="-122"/>
                          <a:ea typeface="微软雅黑" panose="020B0503020204020204" charset="-122"/>
                          <a:cs typeface="宋体" panose="02010600030101010101" pitchFamily="2" charset="-122"/>
                        </a:rPr>
                        <a:t>本身是利益分配不平衡的表现，它迫使人们通过互相妥协让步和相互制约监督调节利益关系，使各方面在可能的条件下均得到满足，维持内部的相对平衡，使组织在新的基础上得到发展</a:t>
                      </a:r>
                      <a:endParaRPr kumimoji="0" lang="en-US" altLang="zh-CN" sz="1800" b="0" i="0" u="none" strike="noStrike" cap="none" normalizeH="0" baseline="0">
                        <a:ln>
                          <a:noFill/>
                        </a:ln>
                        <a:solidFill>
                          <a:schemeClr val="accent1">
                            <a:lumMod val="50000"/>
                          </a:schemeClr>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rPr>
                        <a:t>冲突达到一定的程度后，双方互不关心对方的整体利益，有可能使组织在内乱中濒临解体</a:t>
                      </a:r>
                      <a:endParaRPr kumimoji="0" lang="en-US"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ts val="0"/>
              </a:spcBef>
              <a:buFont typeface="Wingdings" panose="05000000000000000000" pitchFamily="2" charset="2"/>
              <a:buChar char="Ø"/>
            </a:pPr>
            <a:r>
              <a:rPr lang="zh-CN" altLang="en-US" b="1" dirty="0"/>
              <a:t>程度性</a:t>
            </a:r>
            <a:endParaRPr lang="zh-CN" altLang="en-US" b="1" dirty="0"/>
          </a:p>
        </p:txBody>
      </p:sp>
      <p:graphicFrame>
        <p:nvGraphicFramePr>
          <p:cNvPr id="4" name="表格 3"/>
          <p:cNvGraphicFramePr>
            <a:graphicFrameLocks noGrp="1"/>
          </p:cNvGraphicFramePr>
          <p:nvPr>
            <p:custDataLst>
              <p:tags r:id="rId1"/>
            </p:custDataLst>
          </p:nvPr>
        </p:nvGraphicFramePr>
        <p:xfrm>
          <a:off x="1188387" y="2348751"/>
          <a:ext cx="7056785" cy="3875405"/>
        </p:xfrm>
        <a:graphic>
          <a:graphicData uri="http://schemas.openxmlformats.org/drawingml/2006/table">
            <a:tbl>
              <a:tblPr/>
              <a:tblGrid>
                <a:gridCol w="953135"/>
                <a:gridCol w="2035318"/>
                <a:gridCol w="2035339"/>
                <a:gridCol w="2032993"/>
              </a:tblGrid>
              <a:tr h="3688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情境</a:t>
                      </a:r>
                      <a:endParaRPr kumimoji="0" lang="zh-CN" altLang="zh-CN"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2000" b="1" i="0" u="none" strike="noStrike" cap="none" normalizeH="0" baseline="0">
                          <a:ln>
                            <a:noFill/>
                          </a:ln>
                          <a:solidFill>
                            <a:schemeClr val="bg1"/>
                          </a:solidFill>
                          <a:effectLst/>
                          <a:latin typeface="微软雅黑" panose="020B0503020204020204" charset="-122"/>
                          <a:ea typeface="微软雅黑" panose="020B0503020204020204" charset="-122"/>
                          <a:cs typeface="宋体" panose="02010600030101010101" pitchFamily="2" charset="-122"/>
                        </a:rPr>
                        <a:t>A</a:t>
                      </a:r>
                      <a:endParaRPr kumimoji="0" lang="en-US" altLang="zh-CN" sz="2000" b="1" i="0" u="none" strike="noStrike" cap="none" normalizeH="0" baseline="0">
                        <a:ln>
                          <a:noFill/>
                        </a:ln>
                        <a:solidFill>
                          <a:schemeClr val="bg1"/>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2000" b="1" i="0" u="none" strike="noStrike" cap="none" normalizeH="0" baseline="0">
                          <a:ln>
                            <a:noFill/>
                          </a:ln>
                          <a:solidFill>
                            <a:schemeClr val="bg1"/>
                          </a:solidFill>
                          <a:effectLst/>
                          <a:latin typeface="微软雅黑" panose="020B0503020204020204" charset="-122"/>
                          <a:ea typeface="微软雅黑" panose="020B0503020204020204" charset="-122"/>
                          <a:cs typeface="宋体" panose="02010600030101010101" pitchFamily="2" charset="-122"/>
                        </a:rPr>
                        <a:t>B</a:t>
                      </a:r>
                      <a:endParaRPr kumimoji="0" lang="en-US" altLang="zh-CN" sz="2000" b="1" i="0" u="none" strike="noStrike" cap="none" normalizeH="0" baseline="0">
                        <a:ln>
                          <a:noFill/>
                        </a:ln>
                        <a:solidFill>
                          <a:schemeClr val="bg1"/>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2000" b="1" i="0" u="none" strike="noStrike" cap="none" normalizeH="0" baseline="0">
                          <a:ln>
                            <a:noFill/>
                          </a:ln>
                          <a:solidFill>
                            <a:schemeClr val="bg1"/>
                          </a:solidFill>
                          <a:effectLst/>
                          <a:latin typeface="微软雅黑" panose="020B0503020204020204" charset="-122"/>
                          <a:ea typeface="微软雅黑" panose="020B0503020204020204" charset="-122"/>
                          <a:cs typeface="宋体" panose="02010600030101010101" pitchFamily="2" charset="-122"/>
                        </a:rPr>
                        <a:t>C</a:t>
                      </a:r>
                      <a:endParaRPr kumimoji="0" lang="en-US" altLang="zh-CN" sz="2000" b="1" i="0" u="none" strike="noStrike" cap="none" normalizeH="0" baseline="0">
                        <a:ln>
                          <a:noFill/>
                        </a:ln>
                        <a:solidFill>
                          <a:schemeClr val="bg1"/>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7337"/>
                    </a:solidFill>
                  </a:tcPr>
                </a:tc>
              </a:tr>
              <a:tr h="80137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冲突水平</a:t>
                      </a:r>
                      <a:endParaRPr kumimoji="0" lang="zh-CN" altLang="en-US"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sym typeface="+mn-ea"/>
                        </a:rPr>
                        <a:t>低</a:t>
                      </a:r>
                      <a:endPar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sym typeface="+mn-ea"/>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rPr>
                        <a:t>适度</a:t>
                      </a:r>
                      <a:endPar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rPr>
                        <a:t>高</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76846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冲突类型</a:t>
                      </a:r>
                      <a:endParaRPr kumimoji="0" lang="zh-CN" altLang="zh-CN"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破坏性冲突</a:t>
                      </a:r>
                      <a:endPar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建设性冲突</a:t>
                      </a:r>
                      <a:endPar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破坏性冲突</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1168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组织内部特征</a:t>
                      </a:r>
                      <a:endParaRPr kumimoji="0" lang="zh-CN" altLang="zh-CN"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冷漠、迟钝、对变化反应慢、缺乏新观念</a:t>
                      </a:r>
                      <a:endPar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生命力强、自我批评、有创造性</a:t>
                      </a:r>
                      <a:endParaRPr kumimoji="0" lang="zh-CN"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分裂、混乱、不合作</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76846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rPr>
                        <a:t>组织绩效</a:t>
                      </a:r>
                      <a:endParaRPr kumimoji="0" lang="zh-CN" altLang="en-US" sz="2000" b="1" i="0" u="none" strike="noStrike" cap="none" normalizeH="0" baseline="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733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低</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rPr>
                        <a:t>高</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低</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68" marR="4626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891009"/>
            <a:ext cx="8540750" cy="4194175"/>
          </a:xfrm>
        </p:spPr>
        <p:txBody>
          <a:bodyPr/>
          <a:lstStyle/>
          <a:p>
            <a:pPr marL="0" indent="0">
              <a:buNone/>
            </a:pPr>
            <a:r>
              <a:rPr lang="zh-CN" altLang="en-US" b="1" dirty="0"/>
              <a:t>二、冲突的原因与类型</a:t>
            </a:r>
            <a:endParaRPr lang="zh-CN" altLang="en-US" b="1" dirty="0"/>
          </a:p>
          <a:p>
            <a:r>
              <a:rPr lang="zh-CN" altLang="en-US" b="1" dirty="0"/>
              <a:t>冲突的原因</a:t>
            </a:r>
            <a:endParaRPr lang="zh-CN" altLang="en-US" b="1" dirty="0"/>
          </a:p>
        </p:txBody>
      </p:sp>
      <p:sp>
        <p:nvSpPr>
          <p:cNvPr id="4" name="矩形 3"/>
          <p:cNvSpPr/>
          <p:nvPr/>
        </p:nvSpPr>
        <p:spPr>
          <a:xfrm>
            <a:off x="611560" y="2132856"/>
            <a:ext cx="7920880" cy="141824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defRPr/>
            </a:pPr>
            <a:r>
              <a:rPr lang="zh-CN" altLang="en-US" sz="2400" b="1" dirty="0">
                <a:solidFill>
                  <a:srgbClr val="C00000"/>
                </a:solidFill>
                <a:sym typeface="+mn-lt"/>
              </a:rPr>
              <a:t>个人差异：</a:t>
            </a:r>
            <a:r>
              <a:rPr lang="zh-CN" altLang="en-US" sz="2400" b="1" dirty="0">
                <a:solidFill>
                  <a:srgbClr val="000000"/>
                </a:solidFill>
              </a:rPr>
              <a:t>每个人的成长经历、家庭背景、文化水平等不同，造成个体价值观、性格特征、能力、思维方式等方面存在差异。</a:t>
            </a:r>
            <a:endParaRPr lang="zh-CN" altLang="en-US" sz="2400" b="1" dirty="0">
              <a:solidFill>
                <a:srgbClr val="000000"/>
              </a:solidFill>
            </a:endParaRPr>
          </a:p>
        </p:txBody>
      </p:sp>
      <p:sp>
        <p:nvSpPr>
          <p:cNvPr id="5" name="矩形 4"/>
          <p:cNvSpPr/>
          <p:nvPr/>
        </p:nvSpPr>
        <p:spPr>
          <a:xfrm>
            <a:off x="611559" y="3810953"/>
            <a:ext cx="7920880" cy="1301725"/>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defRPr/>
            </a:pPr>
            <a:r>
              <a:rPr lang="zh-CN" altLang="en-US" sz="2400" b="1">
                <a:solidFill>
                  <a:srgbClr val="D34726"/>
                </a:solidFill>
              </a:rPr>
              <a:t>沟通差异：</a:t>
            </a:r>
            <a:r>
              <a:rPr lang="zh-CN" altLang="en-US" sz="2400" b="1">
                <a:solidFill>
                  <a:srgbClr val="000000"/>
                </a:solidFill>
              </a:rPr>
              <a:t>语义理解的困难、信息交流不充分、沟通渠道中的噪声等因素都构成了沟通障碍，并成为冲突的潜在条件。</a:t>
            </a:r>
            <a:endParaRPr lang="zh-CN" altLang="en-US" sz="2400" b="1">
              <a:solidFill>
                <a:srgbClr val="000000"/>
              </a:solidFill>
            </a:endParaRPr>
          </a:p>
        </p:txBody>
      </p:sp>
      <p:sp>
        <p:nvSpPr>
          <p:cNvPr id="6" name="矩形 5"/>
          <p:cNvSpPr/>
          <p:nvPr/>
        </p:nvSpPr>
        <p:spPr>
          <a:xfrm>
            <a:off x="611559" y="5340871"/>
            <a:ext cx="7920880" cy="1301724"/>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defRPr/>
            </a:pPr>
            <a:r>
              <a:rPr lang="zh-CN" altLang="en-US" sz="2400" b="1">
                <a:solidFill>
                  <a:srgbClr val="D34726"/>
                </a:solidFill>
              </a:rPr>
              <a:t>结构差异：</a:t>
            </a:r>
            <a:r>
              <a:rPr lang="zh-CN" altLang="en-US" sz="2400" b="1">
                <a:solidFill>
                  <a:srgbClr val="000000"/>
                </a:solidFill>
              </a:rPr>
              <a:t>来自组织结构本身的设计不良，而造成整合困难，最后导致冲突：专业化、任务互依性、资源稀缺、目标差异、权力分配、职责模糊等。</a:t>
            </a:r>
            <a:endParaRPr lang="zh-CN" altLang="en-US" sz="24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2</a:t>
            </a:r>
            <a:r>
              <a:rPr lang="zh-CN" altLang="en-US" b="1" dirty="0"/>
              <a:t>、沟通的功能</a:t>
            </a:r>
            <a:endParaRPr lang="en-US" altLang="zh-CN" b="1" dirty="0"/>
          </a:p>
          <a:p>
            <a:pPr>
              <a:buClr>
                <a:schemeClr val="accent2"/>
              </a:buClr>
              <a:buFont typeface="Wingdings" panose="05000000000000000000" pitchFamily="2" charset="2"/>
              <a:buChar char="Ø"/>
            </a:pPr>
            <a:r>
              <a:rPr lang="zh-CN" altLang="en-US" b="1" dirty="0"/>
              <a:t>有效沟通可以降低管理的模糊性，提高管理的效能。</a:t>
            </a:r>
            <a:endParaRPr lang="zh-CN" altLang="en-US" b="1" dirty="0"/>
          </a:p>
          <a:p>
            <a:pPr>
              <a:buClr>
                <a:schemeClr val="accent2"/>
              </a:buClr>
              <a:buFont typeface="Wingdings" panose="05000000000000000000" pitchFamily="2" charset="2"/>
              <a:buChar char="Ø"/>
            </a:pPr>
            <a:r>
              <a:rPr lang="zh-CN" altLang="en-US" b="1" dirty="0"/>
              <a:t>沟通是组织的凝聚剂和润滑剂，它可以改善组织的工作关系，充分调动下属的积极性。</a:t>
            </a:r>
            <a:endParaRPr lang="zh-CN" altLang="en-US" b="1" dirty="0"/>
          </a:p>
          <a:p>
            <a:pPr>
              <a:buClr>
                <a:schemeClr val="accent2"/>
              </a:buClr>
              <a:buFont typeface="Wingdings" panose="05000000000000000000" pitchFamily="2" charset="2"/>
              <a:buChar char="Ø"/>
            </a:pPr>
            <a:r>
              <a:rPr lang="zh-CN" altLang="en-US" b="1" dirty="0"/>
              <a:t>沟通是组织与外界环境之间建立联系的桥梁。</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冲突的类型</a:t>
            </a:r>
            <a:endParaRPr lang="zh-CN" altLang="en-US" b="1" dirty="0"/>
          </a:p>
        </p:txBody>
      </p:sp>
      <p:grpSp>
        <p:nvGrpSpPr>
          <p:cNvPr id="4" name="组合 4"/>
          <p:cNvGrpSpPr/>
          <p:nvPr/>
        </p:nvGrpSpPr>
        <p:grpSpPr bwMode="auto">
          <a:xfrm>
            <a:off x="820455" y="2636837"/>
            <a:ext cx="7503089" cy="3462338"/>
            <a:chOff x="1103768" y="3661528"/>
            <a:chExt cx="6949347" cy="2989682"/>
          </a:xfrm>
        </p:grpSpPr>
        <p:sp>
          <p:nvSpPr>
            <p:cNvPr id="5" name="矩形 4"/>
            <p:cNvSpPr/>
            <p:nvPr/>
          </p:nvSpPr>
          <p:spPr>
            <a:xfrm>
              <a:off x="1103768" y="3661528"/>
              <a:ext cx="612018" cy="2989682"/>
            </a:xfrm>
            <a:prstGeom prst="rect">
              <a:avLst/>
            </a:prstGeom>
            <a:solidFill>
              <a:srgbClr val="DB6B2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微软雅黑" panose="020B0503020204020204" charset="-122"/>
                  <a:ea typeface="微软雅黑" panose="020B0503020204020204" charset="-122"/>
                </a:rPr>
                <a:t>根据冲突发生的层次划分</a:t>
              </a:r>
              <a:endParaRPr lang="zh-CN" altLang="en-US" sz="2000">
                <a:solidFill>
                  <a:srgbClr val="FFFFFF"/>
                </a:solidFill>
                <a:latin typeface="微软雅黑" panose="020B0503020204020204" charset="-122"/>
                <a:ea typeface="微软雅黑" panose="020B0503020204020204" charset="-122"/>
              </a:endParaRPr>
            </a:p>
          </p:txBody>
        </p:sp>
        <p:sp>
          <p:nvSpPr>
            <p:cNvPr id="6" name="矩形 5"/>
            <p:cNvSpPr/>
            <p:nvPr/>
          </p:nvSpPr>
          <p:spPr>
            <a:xfrm>
              <a:off x="1925319" y="3661528"/>
              <a:ext cx="1902381" cy="648382"/>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b="1" dirty="0">
                  <a:solidFill>
                    <a:schemeClr val="accent2">
                      <a:lumMod val="75000"/>
                    </a:schemeClr>
                  </a:solidFill>
                  <a:latin typeface="微软雅黑" panose="020B0503020204020204" charset="-122"/>
                  <a:ea typeface="微软雅黑" panose="020B0503020204020204" charset="-122"/>
                </a:rPr>
                <a:t>个体内部冲突</a:t>
              </a:r>
              <a:endParaRPr lang="zh-CN" altLang="en-US" b="1" dirty="0">
                <a:solidFill>
                  <a:schemeClr val="accent2">
                    <a:lumMod val="75000"/>
                  </a:schemeClr>
                </a:solidFill>
                <a:latin typeface="微软雅黑" panose="020B0503020204020204" charset="-122"/>
                <a:ea typeface="微软雅黑" panose="020B0503020204020204" charset="-122"/>
              </a:endParaRPr>
            </a:p>
          </p:txBody>
        </p:sp>
        <p:sp>
          <p:nvSpPr>
            <p:cNvPr id="7" name="矩形 6"/>
            <p:cNvSpPr/>
            <p:nvPr/>
          </p:nvSpPr>
          <p:spPr>
            <a:xfrm>
              <a:off x="1925319" y="4441505"/>
              <a:ext cx="1902381" cy="64975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000000"/>
                  </a:solidFill>
                  <a:latin typeface="微软雅黑" panose="020B0503020204020204" charset="-122"/>
                  <a:ea typeface="微软雅黑" panose="020B0503020204020204" charset="-122"/>
                  <a:sym typeface="+mn-ea"/>
                </a:rPr>
                <a:t>人际冲突</a:t>
              </a:r>
              <a:endParaRPr lang="zh-CN" altLang="en-US">
                <a:solidFill>
                  <a:srgbClr val="000000"/>
                </a:solidFill>
                <a:latin typeface="微软雅黑" panose="020B0503020204020204" charset="-122"/>
                <a:ea typeface="微软雅黑" panose="020B0503020204020204" charset="-122"/>
                <a:sym typeface="+mn-ea"/>
              </a:endParaRPr>
            </a:p>
          </p:txBody>
        </p:sp>
        <p:sp>
          <p:nvSpPr>
            <p:cNvPr id="8" name="矩形 7"/>
            <p:cNvSpPr/>
            <p:nvPr/>
          </p:nvSpPr>
          <p:spPr>
            <a:xfrm>
              <a:off x="1925319" y="5221481"/>
              <a:ext cx="1902381" cy="64975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000000"/>
                  </a:solidFill>
                  <a:latin typeface="微软雅黑" panose="020B0503020204020204" charset="-122"/>
                  <a:ea typeface="微软雅黑" panose="020B0503020204020204" charset="-122"/>
                  <a:sym typeface="+mn-ea"/>
                </a:rPr>
                <a:t>群体间冲突</a:t>
              </a:r>
              <a:endParaRPr lang="zh-CN" altLang="en-US">
                <a:solidFill>
                  <a:srgbClr val="000000"/>
                </a:solidFill>
                <a:latin typeface="微软雅黑" panose="020B0503020204020204" charset="-122"/>
                <a:ea typeface="微软雅黑" panose="020B0503020204020204" charset="-122"/>
                <a:sym typeface="+mn-ea"/>
              </a:endParaRPr>
            </a:p>
          </p:txBody>
        </p:sp>
        <p:sp>
          <p:nvSpPr>
            <p:cNvPr id="9" name="矩形 8"/>
            <p:cNvSpPr/>
            <p:nvPr/>
          </p:nvSpPr>
          <p:spPr>
            <a:xfrm>
              <a:off x="4234460" y="3848619"/>
              <a:ext cx="3818655" cy="2104840"/>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2000" dirty="0">
                  <a:solidFill>
                    <a:srgbClr val="FF0000"/>
                  </a:solidFill>
                  <a:latin typeface="微软雅黑" panose="020B0503020204020204" charset="-122"/>
                  <a:ea typeface="微软雅黑" panose="020B0503020204020204" charset="-122"/>
                </a:rPr>
                <a:t>冲突发生在一个个体内部。它一般发生于个体面临多种难以做出的选择，此时会表现得犹豫不决，茫然不知所措。</a:t>
              </a:r>
              <a:r>
                <a:rPr lang="zh-CN" altLang="zh-CN" sz="2000" dirty="0">
                  <a:solidFill>
                    <a:srgbClr val="000000"/>
                  </a:solidFill>
                  <a:latin typeface="微软雅黑" panose="020B0503020204020204" charset="-122"/>
                  <a:ea typeface="微软雅黑" panose="020B0503020204020204" charset="-122"/>
                </a:rPr>
                <a:t>一般表现为三种类型：接近—</a:t>
              </a:r>
              <a:r>
                <a:rPr lang="zh-CN" altLang="zh-CN" sz="2000" dirty="0">
                  <a:solidFill>
                    <a:srgbClr val="FF0000"/>
                  </a:solidFill>
                  <a:latin typeface="微软雅黑" panose="020B0503020204020204" charset="-122"/>
                  <a:ea typeface="微软雅黑" panose="020B0503020204020204" charset="-122"/>
                </a:rPr>
                <a:t>接近型冲突</a:t>
              </a:r>
              <a:r>
                <a:rPr lang="zh-CN" altLang="zh-CN" sz="2000" dirty="0">
                  <a:solidFill>
                    <a:srgbClr val="000000"/>
                  </a:solidFill>
                  <a:latin typeface="微软雅黑" panose="020B0503020204020204" charset="-122"/>
                  <a:ea typeface="微软雅黑" panose="020B0503020204020204" charset="-122"/>
                </a:rPr>
                <a:t>、回避—</a:t>
              </a:r>
              <a:r>
                <a:rPr lang="zh-CN" altLang="zh-CN" sz="2000" dirty="0">
                  <a:solidFill>
                    <a:srgbClr val="FF0000"/>
                  </a:solidFill>
                  <a:latin typeface="微软雅黑" panose="020B0503020204020204" charset="-122"/>
                  <a:ea typeface="微软雅黑" panose="020B0503020204020204" charset="-122"/>
                </a:rPr>
                <a:t>回避型冲突</a:t>
              </a:r>
              <a:r>
                <a:rPr lang="zh-CN" altLang="zh-CN" sz="2000" dirty="0">
                  <a:solidFill>
                    <a:srgbClr val="000000"/>
                  </a:solidFill>
                  <a:latin typeface="微软雅黑" panose="020B0503020204020204" charset="-122"/>
                  <a:ea typeface="微软雅黑" panose="020B0503020204020204" charset="-122"/>
                </a:rPr>
                <a:t>、接近—</a:t>
              </a:r>
              <a:r>
                <a:rPr lang="zh-CN" altLang="zh-CN" sz="2000" dirty="0">
                  <a:solidFill>
                    <a:srgbClr val="FF0000"/>
                  </a:solidFill>
                  <a:latin typeface="微软雅黑" panose="020B0503020204020204" charset="-122"/>
                  <a:ea typeface="微软雅黑" panose="020B0503020204020204" charset="-122"/>
                </a:rPr>
                <a:t>回避型冲突</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p:txBody>
        </p:sp>
        <p:sp>
          <p:nvSpPr>
            <p:cNvPr id="10" name="矩形 9"/>
            <p:cNvSpPr/>
            <p:nvPr/>
          </p:nvSpPr>
          <p:spPr>
            <a:xfrm>
              <a:off x="1925319" y="6002828"/>
              <a:ext cx="1902381" cy="64838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000000"/>
                  </a:solidFill>
                  <a:latin typeface="微软雅黑" panose="020B0503020204020204" charset="-122"/>
                  <a:ea typeface="微软雅黑" panose="020B0503020204020204" charset="-122"/>
                  <a:sym typeface="+mn-ea"/>
                </a:rPr>
                <a:t>组织间冲突</a:t>
              </a:r>
              <a:endParaRPr lang="zh-CN" altLang="en-US">
                <a:solidFill>
                  <a:srgbClr val="000000"/>
                </a:solidFill>
                <a:latin typeface="微软雅黑" panose="020B0503020204020204" charset="-122"/>
                <a:ea typeface="微软雅黑" panose="020B0503020204020204" charset="-122"/>
                <a:sym typeface="+mn-e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4" name="组合 4"/>
          <p:cNvGrpSpPr/>
          <p:nvPr/>
        </p:nvGrpSpPr>
        <p:grpSpPr bwMode="auto">
          <a:xfrm>
            <a:off x="1060450" y="2636837"/>
            <a:ext cx="7023100" cy="3462338"/>
            <a:chOff x="1103768" y="3661528"/>
            <a:chExt cx="6668885" cy="2989682"/>
          </a:xfrm>
        </p:grpSpPr>
        <p:sp>
          <p:nvSpPr>
            <p:cNvPr id="5" name="矩形 4"/>
            <p:cNvSpPr/>
            <p:nvPr/>
          </p:nvSpPr>
          <p:spPr>
            <a:xfrm>
              <a:off x="1103768" y="3661528"/>
              <a:ext cx="612018" cy="2989682"/>
            </a:xfrm>
            <a:prstGeom prst="rect">
              <a:avLst/>
            </a:prstGeom>
            <a:solidFill>
              <a:srgbClr val="DB6B2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微软雅黑" panose="020B0503020204020204" charset="-122"/>
                  <a:ea typeface="微软雅黑" panose="020B0503020204020204" charset="-122"/>
                </a:rPr>
                <a:t>根据冲突发生的层次划分</a:t>
              </a:r>
              <a:endParaRPr lang="zh-CN" altLang="en-US" sz="2000">
                <a:solidFill>
                  <a:srgbClr val="FFFFFF"/>
                </a:solidFill>
                <a:latin typeface="微软雅黑" panose="020B0503020204020204" charset="-122"/>
                <a:ea typeface="微软雅黑" panose="020B0503020204020204" charset="-122"/>
              </a:endParaRPr>
            </a:p>
          </p:txBody>
        </p:sp>
        <p:sp>
          <p:nvSpPr>
            <p:cNvPr id="6" name="矩形 5"/>
            <p:cNvSpPr/>
            <p:nvPr/>
          </p:nvSpPr>
          <p:spPr>
            <a:xfrm>
              <a:off x="1925320" y="3661528"/>
              <a:ext cx="1902381" cy="64838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dirty="0">
                  <a:solidFill>
                    <a:srgbClr val="000000"/>
                  </a:solidFill>
                  <a:latin typeface="微软雅黑" panose="020B0503020204020204" charset="-122"/>
                  <a:ea typeface="微软雅黑" panose="020B0503020204020204" charset="-122"/>
                </a:rPr>
                <a:t>个体内部冲突</a:t>
              </a:r>
              <a:endParaRPr lang="zh-CN" altLang="en-US" dirty="0">
                <a:solidFill>
                  <a:srgbClr val="000000"/>
                </a:solidFill>
                <a:latin typeface="微软雅黑" panose="020B0503020204020204" charset="-122"/>
                <a:ea typeface="微软雅黑" panose="020B0503020204020204" charset="-122"/>
              </a:endParaRPr>
            </a:p>
          </p:txBody>
        </p:sp>
        <p:sp>
          <p:nvSpPr>
            <p:cNvPr id="7" name="矩形 6"/>
            <p:cNvSpPr/>
            <p:nvPr/>
          </p:nvSpPr>
          <p:spPr>
            <a:xfrm>
              <a:off x="1925320" y="4441505"/>
              <a:ext cx="1902381" cy="649752"/>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accent2">
                      <a:lumMod val="75000"/>
                    </a:schemeClr>
                  </a:solidFill>
                  <a:latin typeface="微软雅黑" panose="020B0503020204020204" charset="-122"/>
                  <a:ea typeface="微软雅黑" panose="020B0503020204020204" charset="-122"/>
                  <a:sym typeface="+mn-ea"/>
                </a:rPr>
                <a:t>人际冲突</a:t>
              </a:r>
              <a:endParaRPr lang="zh-CN" altLang="en-US" b="1" dirty="0">
                <a:solidFill>
                  <a:schemeClr val="accent2">
                    <a:lumMod val="75000"/>
                  </a:schemeClr>
                </a:solidFill>
                <a:latin typeface="微软雅黑" panose="020B0503020204020204" charset="-122"/>
                <a:ea typeface="微软雅黑" panose="020B0503020204020204" charset="-122"/>
                <a:sym typeface="+mn-ea"/>
              </a:endParaRPr>
            </a:p>
          </p:txBody>
        </p:sp>
        <p:sp>
          <p:nvSpPr>
            <p:cNvPr id="8" name="矩形 7"/>
            <p:cNvSpPr/>
            <p:nvPr/>
          </p:nvSpPr>
          <p:spPr>
            <a:xfrm>
              <a:off x="1925320" y="5221481"/>
              <a:ext cx="1902381" cy="64975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dirty="0">
                  <a:solidFill>
                    <a:srgbClr val="000000"/>
                  </a:solidFill>
                  <a:latin typeface="微软雅黑" panose="020B0503020204020204" charset="-122"/>
                  <a:ea typeface="微软雅黑" panose="020B0503020204020204" charset="-122"/>
                  <a:sym typeface="+mn-ea"/>
                </a:rPr>
                <a:t>群体间冲突</a:t>
              </a:r>
              <a:endParaRPr lang="zh-CN" altLang="en-US" dirty="0">
                <a:solidFill>
                  <a:srgbClr val="000000"/>
                </a:solidFill>
                <a:latin typeface="微软雅黑" panose="020B0503020204020204" charset="-122"/>
                <a:ea typeface="微软雅黑" panose="020B0503020204020204" charset="-122"/>
                <a:sym typeface="+mn-ea"/>
              </a:endParaRPr>
            </a:p>
          </p:txBody>
        </p:sp>
        <p:sp>
          <p:nvSpPr>
            <p:cNvPr id="9" name="矩形 8"/>
            <p:cNvSpPr/>
            <p:nvPr/>
          </p:nvSpPr>
          <p:spPr>
            <a:xfrm>
              <a:off x="4287467" y="4168718"/>
              <a:ext cx="3485186" cy="1975301"/>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2000">
                  <a:solidFill>
                    <a:srgbClr val="000000"/>
                  </a:solidFill>
                  <a:latin typeface="微软雅黑" panose="020B0503020204020204" charset="-122"/>
                  <a:ea typeface="微软雅黑" panose="020B0503020204020204" charset="-122"/>
                </a:rPr>
                <a:t>发生在两个或者多个人之间的冲突。许多个体差异都会导致人际冲突，如个性、价值观、目标、态度、知觉等。</a:t>
              </a:r>
              <a:endParaRPr lang="zh-CN" altLang="zh-CN" sz="2000">
                <a:solidFill>
                  <a:srgbClr val="000000"/>
                </a:solidFill>
                <a:latin typeface="微软雅黑" panose="020B0503020204020204" charset="-122"/>
                <a:ea typeface="微软雅黑" panose="020B0503020204020204" charset="-122"/>
              </a:endParaRPr>
            </a:p>
          </p:txBody>
        </p:sp>
        <p:sp>
          <p:nvSpPr>
            <p:cNvPr id="10" name="矩形 9"/>
            <p:cNvSpPr/>
            <p:nvPr/>
          </p:nvSpPr>
          <p:spPr>
            <a:xfrm>
              <a:off x="1925320" y="6002828"/>
              <a:ext cx="1902381" cy="64838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000000"/>
                  </a:solidFill>
                  <a:latin typeface="微软雅黑" panose="020B0503020204020204" charset="-122"/>
                  <a:ea typeface="微软雅黑" panose="020B0503020204020204" charset="-122"/>
                  <a:sym typeface="+mn-ea"/>
                </a:rPr>
                <a:t>组织间冲突</a:t>
              </a:r>
              <a:endParaRPr lang="zh-CN" altLang="en-US">
                <a:solidFill>
                  <a:srgbClr val="000000"/>
                </a:solidFill>
                <a:latin typeface="微软雅黑" panose="020B0503020204020204" charset="-122"/>
                <a:ea typeface="微软雅黑" panose="020B0503020204020204" charset="-122"/>
                <a:sym typeface="+mn-ea"/>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4" name="组合 4"/>
          <p:cNvGrpSpPr/>
          <p:nvPr/>
        </p:nvGrpSpPr>
        <p:grpSpPr bwMode="auto">
          <a:xfrm>
            <a:off x="1060450" y="2641057"/>
            <a:ext cx="7023100" cy="3462338"/>
            <a:chOff x="1103768" y="3661528"/>
            <a:chExt cx="6668885" cy="2989682"/>
          </a:xfrm>
        </p:grpSpPr>
        <p:sp>
          <p:nvSpPr>
            <p:cNvPr id="5" name="矩形 4"/>
            <p:cNvSpPr/>
            <p:nvPr/>
          </p:nvSpPr>
          <p:spPr>
            <a:xfrm>
              <a:off x="1103768" y="3661528"/>
              <a:ext cx="612018" cy="2989682"/>
            </a:xfrm>
            <a:prstGeom prst="rect">
              <a:avLst/>
            </a:prstGeom>
            <a:solidFill>
              <a:srgbClr val="DB6B2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微软雅黑" panose="020B0503020204020204" charset="-122"/>
                  <a:ea typeface="微软雅黑" panose="020B0503020204020204" charset="-122"/>
                </a:rPr>
                <a:t>根据冲突发生的层次划分</a:t>
              </a:r>
              <a:endParaRPr lang="zh-CN" altLang="en-US" sz="2000">
                <a:solidFill>
                  <a:srgbClr val="FFFFFF"/>
                </a:solidFill>
                <a:latin typeface="微软雅黑" panose="020B0503020204020204" charset="-122"/>
                <a:ea typeface="微软雅黑" panose="020B0503020204020204" charset="-122"/>
              </a:endParaRPr>
            </a:p>
          </p:txBody>
        </p:sp>
        <p:sp>
          <p:nvSpPr>
            <p:cNvPr id="6" name="矩形 5"/>
            <p:cNvSpPr/>
            <p:nvPr/>
          </p:nvSpPr>
          <p:spPr>
            <a:xfrm>
              <a:off x="1925319" y="3661528"/>
              <a:ext cx="1902381" cy="64838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dirty="0">
                  <a:solidFill>
                    <a:srgbClr val="000000"/>
                  </a:solidFill>
                  <a:latin typeface="微软雅黑" panose="020B0503020204020204" charset="-122"/>
                  <a:ea typeface="微软雅黑" panose="020B0503020204020204" charset="-122"/>
                </a:rPr>
                <a:t>个体内部冲突</a:t>
              </a:r>
              <a:endParaRPr lang="zh-CN" altLang="en-US" dirty="0">
                <a:solidFill>
                  <a:srgbClr val="000000"/>
                </a:solidFill>
                <a:latin typeface="微软雅黑" panose="020B0503020204020204" charset="-122"/>
                <a:ea typeface="微软雅黑" panose="020B0503020204020204" charset="-122"/>
              </a:endParaRPr>
            </a:p>
          </p:txBody>
        </p:sp>
        <p:sp>
          <p:nvSpPr>
            <p:cNvPr id="7" name="矩形 6"/>
            <p:cNvSpPr/>
            <p:nvPr/>
          </p:nvSpPr>
          <p:spPr>
            <a:xfrm>
              <a:off x="1925319" y="4441505"/>
              <a:ext cx="1902381" cy="64975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dirty="0">
                  <a:solidFill>
                    <a:srgbClr val="000000"/>
                  </a:solidFill>
                  <a:latin typeface="微软雅黑" panose="020B0503020204020204" charset="-122"/>
                  <a:ea typeface="微软雅黑" panose="020B0503020204020204" charset="-122"/>
                  <a:sym typeface="+mn-ea"/>
                </a:rPr>
                <a:t>人际冲突</a:t>
              </a:r>
              <a:endParaRPr lang="zh-CN" altLang="en-US" dirty="0">
                <a:solidFill>
                  <a:srgbClr val="000000"/>
                </a:solidFill>
                <a:latin typeface="微软雅黑" panose="020B0503020204020204" charset="-122"/>
                <a:ea typeface="微软雅黑" panose="020B0503020204020204" charset="-122"/>
                <a:sym typeface="+mn-ea"/>
              </a:endParaRPr>
            </a:p>
          </p:txBody>
        </p:sp>
        <p:sp>
          <p:nvSpPr>
            <p:cNvPr id="8" name="矩形 7"/>
            <p:cNvSpPr/>
            <p:nvPr/>
          </p:nvSpPr>
          <p:spPr>
            <a:xfrm>
              <a:off x="1925319" y="5221481"/>
              <a:ext cx="1902381" cy="649752"/>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accent2">
                      <a:lumMod val="75000"/>
                    </a:schemeClr>
                  </a:solidFill>
                  <a:latin typeface="微软雅黑" panose="020B0503020204020204" charset="-122"/>
                  <a:ea typeface="微软雅黑" panose="020B0503020204020204" charset="-122"/>
                  <a:sym typeface="+mn-ea"/>
                </a:rPr>
                <a:t>群体间冲突</a:t>
              </a:r>
              <a:endParaRPr lang="zh-CN" altLang="en-US" b="1" dirty="0">
                <a:solidFill>
                  <a:schemeClr val="accent2">
                    <a:lumMod val="75000"/>
                  </a:schemeClr>
                </a:solidFill>
                <a:latin typeface="微软雅黑" panose="020B0503020204020204" charset="-122"/>
                <a:ea typeface="微软雅黑" panose="020B0503020204020204" charset="-122"/>
                <a:sym typeface="+mn-ea"/>
              </a:endParaRPr>
            </a:p>
          </p:txBody>
        </p:sp>
        <p:sp>
          <p:nvSpPr>
            <p:cNvPr id="9" name="矩形 8"/>
            <p:cNvSpPr/>
            <p:nvPr/>
          </p:nvSpPr>
          <p:spPr>
            <a:xfrm>
              <a:off x="4287467" y="4484234"/>
              <a:ext cx="3485186" cy="1975301"/>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2000" dirty="0">
                  <a:solidFill>
                    <a:srgbClr val="000000"/>
                  </a:solidFill>
                  <a:latin typeface="微软雅黑" panose="020B0503020204020204" charset="-122"/>
                  <a:ea typeface="微软雅黑" panose="020B0503020204020204" charset="-122"/>
                </a:rPr>
                <a:t>冲突发生在群体、团队或者部门之间。目标上的差异、对稀缺资源的竞争等原因都可能引发群体间冲突。</a:t>
              </a:r>
              <a:endParaRPr lang="zh-CN" altLang="zh-CN" sz="2000" dirty="0">
                <a:solidFill>
                  <a:srgbClr val="000000"/>
                </a:solidFill>
                <a:latin typeface="微软雅黑" panose="020B0503020204020204" charset="-122"/>
                <a:ea typeface="微软雅黑" panose="020B0503020204020204" charset="-122"/>
              </a:endParaRPr>
            </a:p>
          </p:txBody>
        </p:sp>
        <p:sp>
          <p:nvSpPr>
            <p:cNvPr id="10" name="矩形 9"/>
            <p:cNvSpPr/>
            <p:nvPr/>
          </p:nvSpPr>
          <p:spPr>
            <a:xfrm>
              <a:off x="1925319" y="6002828"/>
              <a:ext cx="1902381" cy="64838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000000"/>
                  </a:solidFill>
                  <a:latin typeface="微软雅黑" panose="020B0503020204020204" charset="-122"/>
                  <a:ea typeface="微软雅黑" panose="020B0503020204020204" charset="-122"/>
                  <a:sym typeface="+mn-ea"/>
                </a:rPr>
                <a:t>组织间冲突</a:t>
              </a:r>
              <a:endParaRPr lang="zh-CN" altLang="en-US">
                <a:solidFill>
                  <a:srgbClr val="000000"/>
                </a:solidFill>
                <a:latin typeface="微软雅黑" panose="020B0503020204020204" charset="-122"/>
                <a:ea typeface="微软雅黑" panose="020B0503020204020204" charset="-122"/>
                <a:sym typeface="+mn-ea"/>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pSp>
        <p:nvGrpSpPr>
          <p:cNvPr id="4" name="组合 4"/>
          <p:cNvGrpSpPr/>
          <p:nvPr/>
        </p:nvGrpSpPr>
        <p:grpSpPr bwMode="auto">
          <a:xfrm>
            <a:off x="1060450" y="2636838"/>
            <a:ext cx="7023100" cy="3462337"/>
            <a:chOff x="1103768" y="3661528"/>
            <a:chExt cx="6668885" cy="2989682"/>
          </a:xfrm>
        </p:grpSpPr>
        <p:sp>
          <p:nvSpPr>
            <p:cNvPr id="5" name="矩形 4"/>
            <p:cNvSpPr/>
            <p:nvPr/>
          </p:nvSpPr>
          <p:spPr>
            <a:xfrm>
              <a:off x="1103768" y="3661528"/>
              <a:ext cx="612018" cy="2989682"/>
            </a:xfrm>
            <a:prstGeom prst="rect">
              <a:avLst/>
            </a:prstGeom>
            <a:solidFill>
              <a:srgbClr val="DB6B2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latin typeface="微软雅黑" panose="020B0503020204020204" charset="-122"/>
                  <a:ea typeface="微软雅黑" panose="020B0503020204020204" charset="-122"/>
                </a:rPr>
                <a:t>根据冲突发生的层次划分</a:t>
              </a:r>
              <a:endParaRPr lang="zh-CN" altLang="en-US" sz="2000">
                <a:solidFill>
                  <a:srgbClr val="FFFFFF"/>
                </a:solidFill>
                <a:latin typeface="微软雅黑" panose="020B0503020204020204" charset="-122"/>
                <a:ea typeface="微软雅黑" panose="020B0503020204020204" charset="-122"/>
              </a:endParaRPr>
            </a:p>
          </p:txBody>
        </p:sp>
        <p:sp>
          <p:nvSpPr>
            <p:cNvPr id="6" name="矩形 5"/>
            <p:cNvSpPr/>
            <p:nvPr/>
          </p:nvSpPr>
          <p:spPr>
            <a:xfrm>
              <a:off x="1925319" y="3661528"/>
              <a:ext cx="1902381" cy="648381"/>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zh-CN" altLang="en-US" dirty="0">
                  <a:solidFill>
                    <a:srgbClr val="000000"/>
                  </a:solidFill>
                  <a:latin typeface="微软雅黑" panose="020B0503020204020204" charset="-122"/>
                  <a:ea typeface="微软雅黑" panose="020B0503020204020204" charset="-122"/>
                </a:rPr>
                <a:t>个体内部冲突</a:t>
              </a:r>
              <a:endParaRPr lang="zh-CN" altLang="en-US" dirty="0">
                <a:solidFill>
                  <a:srgbClr val="000000"/>
                </a:solidFill>
                <a:latin typeface="微软雅黑" panose="020B0503020204020204" charset="-122"/>
                <a:ea typeface="微软雅黑" panose="020B0503020204020204" charset="-122"/>
              </a:endParaRPr>
            </a:p>
          </p:txBody>
        </p:sp>
        <p:sp>
          <p:nvSpPr>
            <p:cNvPr id="7" name="矩形 6"/>
            <p:cNvSpPr/>
            <p:nvPr/>
          </p:nvSpPr>
          <p:spPr>
            <a:xfrm>
              <a:off x="1925319" y="4441504"/>
              <a:ext cx="1902381" cy="64975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dirty="0">
                  <a:solidFill>
                    <a:srgbClr val="000000"/>
                  </a:solidFill>
                  <a:latin typeface="微软雅黑" panose="020B0503020204020204" charset="-122"/>
                  <a:ea typeface="微软雅黑" panose="020B0503020204020204" charset="-122"/>
                  <a:sym typeface="+mn-ea"/>
                </a:rPr>
                <a:t>人际冲突</a:t>
              </a:r>
              <a:endParaRPr lang="zh-CN" altLang="en-US" dirty="0">
                <a:solidFill>
                  <a:srgbClr val="000000"/>
                </a:solidFill>
                <a:latin typeface="微软雅黑" panose="020B0503020204020204" charset="-122"/>
                <a:ea typeface="微软雅黑" panose="020B0503020204020204" charset="-122"/>
                <a:sym typeface="+mn-ea"/>
              </a:endParaRPr>
            </a:p>
          </p:txBody>
        </p:sp>
        <p:sp>
          <p:nvSpPr>
            <p:cNvPr id="8" name="矩形 7"/>
            <p:cNvSpPr/>
            <p:nvPr/>
          </p:nvSpPr>
          <p:spPr>
            <a:xfrm>
              <a:off x="1925319" y="5221482"/>
              <a:ext cx="1902381" cy="649752"/>
            </a:xfrm>
            <a:prstGeom prst="rect">
              <a:avLst/>
            </a:prstGeom>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000000"/>
                  </a:solidFill>
                  <a:latin typeface="微软雅黑" panose="020B0503020204020204" charset="-122"/>
                  <a:ea typeface="微软雅黑" panose="020B0503020204020204" charset="-122"/>
                  <a:sym typeface="+mn-ea"/>
                </a:rPr>
                <a:t>群体间冲突</a:t>
              </a:r>
              <a:endParaRPr lang="zh-CN" altLang="en-US">
                <a:solidFill>
                  <a:srgbClr val="000000"/>
                </a:solidFill>
                <a:latin typeface="微软雅黑" panose="020B0503020204020204" charset="-122"/>
                <a:ea typeface="微软雅黑" panose="020B0503020204020204" charset="-122"/>
                <a:sym typeface="+mn-ea"/>
              </a:endParaRPr>
            </a:p>
          </p:txBody>
        </p:sp>
        <p:sp>
          <p:nvSpPr>
            <p:cNvPr id="9" name="矩形 8"/>
            <p:cNvSpPr/>
            <p:nvPr/>
          </p:nvSpPr>
          <p:spPr>
            <a:xfrm>
              <a:off x="4287467" y="4670833"/>
              <a:ext cx="3485186" cy="1975301"/>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2000" dirty="0">
                  <a:solidFill>
                    <a:srgbClr val="000000"/>
                  </a:solidFill>
                  <a:latin typeface="微软雅黑" panose="020B0503020204020204" charset="-122"/>
                  <a:ea typeface="微软雅黑" panose="020B0503020204020204" charset="-122"/>
                </a:rPr>
                <a:t>发生在两个或者多个组织之间的冲突；企业竞争就是一种组织间冲突。组织还会因为与供应商、顾客、政府机构等之间的相互依存关系而发生冲突。</a:t>
              </a:r>
              <a:endParaRPr lang="zh-CN" altLang="zh-CN" sz="2000" dirty="0">
                <a:solidFill>
                  <a:srgbClr val="000000"/>
                </a:solidFill>
                <a:latin typeface="微软雅黑" panose="020B0503020204020204" charset="-122"/>
                <a:ea typeface="微软雅黑" panose="020B0503020204020204" charset="-122"/>
              </a:endParaRPr>
            </a:p>
          </p:txBody>
        </p:sp>
        <p:sp>
          <p:nvSpPr>
            <p:cNvPr id="10" name="矩形 9"/>
            <p:cNvSpPr/>
            <p:nvPr/>
          </p:nvSpPr>
          <p:spPr>
            <a:xfrm>
              <a:off x="1925319" y="6002829"/>
              <a:ext cx="1902381" cy="648381"/>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accent2">
                      <a:lumMod val="75000"/>
                    </a:schemeClr>
                  </a:solidFill>
                  <a:latin typeface="微软雅黑" panose="020B0503020204020204" charset="-122"/>
                  <a:ea typeface="微软雅黑" panose="020B0503020204020204" charset="-122"/>
                  <a:sym typeface="+mn-ea"/>
                </a:rPr>
                <a:t>组织间冲突</a:t>
              </a:r>
              <a:endParaRPr lang="zh-CN" altLang="en-US" b="1" dirty="0">
                <a:solidFill>
                  <a:schemeClr val="accent2">
                    <a:lumMod val="75000"/>
                  </a:schemeClr>
                </a:solidFill>
                <a:latin typeface="微软雅黑" panose="020B0503020204020204" charset="-122"/>
                <a:ea typeface="微软雅黑" panose="020B0503020204020204" charset="-122"/>
                <a:sym typeface="+mn-ea"/>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b="1" dirty="0">
                <a:solidFill>
                  <a:srgbClr val="990000"/>
                </a:solidFill>
              </a:rPr>
              <a:t>根据冲突对组织的影响来划分：</a:t>
            </a:r>
            <a:endParaRPr lang="zh-CN" altLang="en-US" b="1" dirty="0">
              <a:solidFill>
                <a:srgbClr val="990000"/>
              </a:solidFill>
            </a:endParaRPr>
          </a:p>
        </p:txBody>
      </p:sp>
      <p:graphicFrame>
        <p:nvGraphicFramePr>
          <p:cNvPr id="4" name="表格 3"/>
          <p:cNvGraphicFramePr>
            <a:graphicFrameLocks noGrp="1"/>
          </p:cNvGraphicFramePr>
          <p:nvPr>
            <p:custDataLst>
              <p:tags r:id="rId1"/>
            </p:custDataLst>
          </p:nvPr>
        </p:nvGraphicFramePr>
        <p:xfrm>
          <a:off x="431540" y="2996952"/>
          <a:ext cx="8280920" cy="2349500"/>
        </p:xfrm>
        <a:graphic>
          <a:graphicData uri="http://schemas.openxmlformats.org/drawingml/2006/table">
            <a:tbl>
              <a:tblPr/>
              <a:tblGrid>
                <a:gridCol w="4140460"/>
                <a:gridCol w="4140460"/>
              </a:tblGrid>
              <a:tr h="4730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400" b="1" i="0" u="none" strike="noStrike" cap="none" normalizeH="0" baseline="0">
                          <a:ln>
                            <a:noFill/>
                          </a:ln>
                          <a:solidFill>
                            <a:srgbClr val="FFFFFF"/>
                          </a:solidFill>
                          <a:effectLst/>
                          <a:latin typeface="微软雅黑" panose="020B0503020204020204" charset="-122"/>
                          <a:ea typeface="微软雅黑" panose="020B0503020204020204" charset="-122"/>
                        </a:rPr>
                        <a:t>建设性冲突</a:t>
                      </a:r>
                      <a:endParaRPr kumimoji="0" lang="zh-CN" altLang="zh-CN" sz="2400" b="1" i="0" u="none" strike="noStrike" cap="none" normalizeH="0" baseline="0">
                        <a:ln>
                          <a:noFill/>
                        </a:ln>
                        <a:solidFill>
                          <a:srgbClr val="FFFFFF"/>
                        </a:solidFill>
                        <a:effectLst/>
                        <a:latin typeface="微软雅黑" panose="020B0503020204020204" charset="-122"/>
                        <a:ea typeface="微软雅黑" panose="020B0503020204020204" charset="-122"/>
                      </a:endParaRPr>
                    </a:p>
                  </a:txBody>
                  <a:tcPr marL="46254" marR="46254"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400" b="1" i="0" u="none" strike="noStrike" cap="none" normalizeH="0" baseline="0">
                          <a:ln>
                            <a:noFill/>
                          </a:ln>
                          <a:solidFill>
                            <a:srgbClr val="FFFFFF"/>
                          </a:solidFill>
                          <a:effectLst/>
                          <a:latin typeface="微软雅黑" panose="020B0503020204020204" charset="-122"/>
                          <a:ea typeface="微软雅黑" panose="020B0503020204020204" charset="-122"/>
                        </a:rPr>
                        <a:t>破坏性冲突</a:t>
                      </a:r>
                      <a:endParaRPr kumimoji="0" lang="zh-CN" altLang="en-US" sz="2400" b="1" i="0" u="none" strike="noStrike" cap="none" normalizeH="0" baseline="0">
                        <a:ln>
                          <a:noFill/>
                        </a:ln>
                        <a:solidFill>
                          <a:srgbClr val="FFFFFF"/>
                        </a:solidFill>
                        <a:effectLst/>
                        <a:latin typeface="微软雅黑" panose="020B0503020204020204" charset="-122"/>
                        <a:ea typeface="微软雅黑" panose="020B0503020204020204" charset="-122"/>
                      </a:endParaRPr>
                    </a:p>
                  </a:txBody>
                  <a:tcPr marL="46254" marR="46254"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rgbClr val="DB6B2E"/>
                    </a:solidFill>
                  </a:tcPr>
                </a:tc>
              </a:tr>
              <a:tr h="6254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rPr>
                        <a:t>关心目标</a:t>
                      </a:r>
                      <a:endPar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68580" marR="6858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rPr>
                        <a:t>关心胜负</a:t>
                      </a:r>
                      <a:endPar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rgbClr val="E8E8EF"/>
                    </a:solidFill>
                  </a:tcPr>
                </a:tc>
              </a:tr>
              <a:tr h="6254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对事不对人</a:t>
                      </a:r>
                      <a:endPar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68580" marR="6858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针对人（人身攻击）</a:t>
                      </a:r>
                      <a:endPar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68580" marR="6858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chemeClr val="bg1"/>
                    </a:solidFill>
                  </a:tcPr>
                </a:tc>
              </a:tr>
              <a:tr h="6254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促进沟通</a:t>
                      </a:r>
                      <a:endParaRPr kumimoji="0" lang="en-US" altLang="en-US" sz="2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68580" marR="6858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阻碍沟通</a:t>
                      </a:r>
                      <a:endParaRPr kumimoji="0" lang="en-US" altLang="en-US" sz="2400" b="0"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68580" marR="6858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solidFill>
                      <a:srgbClr val="E8E8E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467995" y="1700530"/>
            <a:ext cx="8286750" cy="40697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b="1" dirty="0">
                <a:solidFill>
                  <a:srgbClr val="990000"/>
                </a:solidFill>
              </a:rPr>
              <a:t>根据冲突产生的原因来划分：</a:t>
            </a:r>
            <a:endParaRPr lang="zh-CN" altLang="en-US" b="1" dirty="0">
              <a:solidFill>
                <a:srgbClr val="990000"/>
              </a:solidFill>
            </a:endParaRPr>
          </a:p>
        </p:txBody>
      </p:sp>
      <p:grpSp>
        <p:nvGrpSpPr>
          <p:cNvPr id="4" name="组合 3"/>
          <p:cNvGrpSpPr/>
          <p:nvPr>
            <p:custDataLst>
              <p:tags r:id="rId1"/>
            </p:custDataLst>
          </p:nvPr>
        </p:nvGrpSpPr>
        <p:grpSpPr bwMode="auto">
          <a:xfrm>
            <a:off x="546447" y="2636912"/>
            <a:ext cx="1547813" cy="3717925"/>
            <a:chOff x="1518141" y="2019094"/>
            <a:chExt cx="1625202" cy="3449893"/>
          </a:xfrm>
        </p:grpSpPr>
        <p:sp>
          <p:nvSpPr>
            <p:cNvPr id="5" name="任意多边形 9"/>
            <p:cNvSpPr/>
            <p:nvPr>
              <p:custDataLst>
                <p:tags r:id="rId2"/>
              </p:custDataLst>
            </p:nvPr>
          </p:nvSpPr>
          <p:spPr>
            <a:xfrm>
              <a:off x="1518141" y="2019094"/>
              <a:ext cx="1625202" cy="1375833"/>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D34726"/>
            </a:solidFill>
            <a:ln>
              <a:noFill/>
            </a:ln>
          </p:spPr>
          <p:style>
            <a:lnRef idx="2">
              <a:srgbClr val="68B5F4">
                <a:shade val="50000"/>
              </a:srgbClr>
            </a:lnRef>
            <a:fillRef idx="1">
              <a:srgbClr val="68B5F4"/>
            </a:fillRef>
            <a:effectRef idx="0">
              <a:srgbClr val="68B5F4"/>
            </a:effectRef>
            <a:fontRef idx="minor">
              <a:sysClr val="window" lastClr="FFFFFF"/>
            </a:fontRef>
          </p:style>
          <p:txBody>
            <a:bodyPr bIns="432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dirty="0">
                  <a:solidFill>
                    <a:srgbClr val="FFFFFF"/>
                  </a:solidFill>
                  <a:ea typeface="黑体" panose="02010609060101010101" pitchFamily="49" charset="-122"/>
                  <a:cs typeface="宋体" panose="02010600030101010101" pitchFamily="2" charset="-122"/>
                  <a:sym typeface="Arial" panose="020B0604020202020204" pitchFamily="34" charset="0"/>
                </a:rPr>
                <a:t>目标冲突</a:t>
              </a:r>
              <a:endParaRPr lang="zh-CN" altLang="en-US" sz="2000" dirty="0">
                <a:solidFill>
                  <a:srgbClr val="FFFFFF"/>
                </a:solidFill>
                <a:ea typeface="黑体" panose="02010609060101010101" pitchFamily="49" charset="-122"/>
                <a:cs typeface="宋体" panose="02010600030101010101" pitchFamily="2" charset="-122"/>
                <a:sym typeface="Arial" panose="020B0604020202020204" pitchFamily="34" charset="0"/>
              </a:endParaRPr>
            </a:p>
          </p:txBody>
        </p:sp>
        <p:sp>
          <p:nvSpPr>
            <p:cNvPr id="6" name="任意多边形 8"/>
            <p:cNvSpPr/>
            <p:nvPr>
              <p:custDataLst>
                <p:tags r:id="rId3"/>
              </p:custDataLst>
            </p:nvPr>
          </p:nvSpPr>
          <p:spPr>
            <a:xfrm>
              <a:off x="1518141" y="2804231"/>
              <a:ext cx="1625202" cy="2664756"/>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lIns="72000" tIns="432000" rIns="72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r>
                <a:rPr lang="zh-CN" altLang="zh-CN" dirty="0">
                  <a:solidFill>
                    <a:srgbClr val="5F5F5F"/>
                  </a:solidFill>
                  <a:latin typeface="微软雅黑" panose="020B0503020204020204" charset="-122"/>
                  <a:ea typeface="微软雅黑" panose="020B0503020204020204" charset="-122"/>
                  <a:sym typeface="Arial" panose="020B0604020202020204" pitchFamily="34" charset="0"/>
                </a:rPr>
                <a:t>由于冲突主体内部或冲突主体之间存在不一致或不相容的结果追求所引发的冲突。</a:t>
              </a:r>
              <a:endParaRPr lang="zh-CN" altLang="zh-CN" dirty="0">
                <a:solidFill>
                  <a:srgbClr val="5F5F5F"/>
                </a:solidFill>
                <a:latin typeface="微软雅黑" panose="020B0503020204020204" charset="-122"/>
                <a:ea typeface="微软雅黑" panose="020B0503020204020204" charset="-122"/>
                <a:sym typeface="Arial" panose="020B0604020202020204" pitchFamily="34" charset="0"/>
              </a:endParaRPr>
            </a:p>
          </p:txBody>
        </p:sp>
      </p:grpSp>
      <p:grpSp>
        <p:nvGrpSpPr>
          <p:cNvPr id="7" name="组合 6"/>
          <p:cNvGrpSpPr/>
          <p:nvPr>
            <p:custDataLst>
              <p:tags r:id="rId4"/>
            </p:custDataLst>
          </p:nvPr>
        </p:nvGrpSpPr>
        <p:grpSpPr bwMode="auto">
          <a:xfrm>
            <a:off x="2681635" y="2636912"/>
            <a:ext cx="1547812" cy="3717925"/>
            <a:chOff x="3760200" y="2019094"/>
            <a:chExt cx="1623600" cy="3449893"/>
          </a:xfrm>
        </p:grpSpPr>
        <p:sp>
          <p:nvSpPr>
            <p:cNvPr id="8" name="任意多边形 12"/>
            <p:cNvSpPr/>
            <p:nvPr>
              <p:custDataLst>
                <p:tags r:id="rId5"/>
              </p:custDataLst>
            </p:nvPr>
          </p:nvSpPr>
          <p:spPr>
            <a:xfrm>
              <a:off x="3760200" y="2019094"/>
              <a:ext cx="1623600" cy="1375833"/>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E66423"/>
            </a:solidFill>
            <a:ln>
              <a:noFill/>
            </a:ln>
          </p:spPr>
          <p:style>
            <a:lnRef idx="2">
              <a:srgbClr val="68B5F4">
                <a:shade val="50000"/>
              </a:srgbClr>
            </a:lnRef>
            <a:fillRef idx="1">
              <a:srgbClr val="68B5F4"/>
            </a:fillRef>
            <a:effectRef idx="0">
              <a:srgbClr val="68B5F4"/>
            </a:effectRef>
            <a:fontRef idx="minor">
              <a:sysClr val="window" lastClr="FFFFFF"/>
            </a:fontRef>
          </p:style>
          <p:txBody>
            <a:bodyPr bIns="432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FFFFFF"/>
                  </a:solidFill>
                  <a:ea typeface="黑体" panose="02010609060101010101" pitchFamily="49" charset="-122"/>
                  <a:cs typeface="宋体" panose="02010600030101010101" pitchFamily="2" charset="-122"/>
                  <a:sym typeface="Arial" panose="020B0604020202020204" pitchFamily="34" charset="0"/>
                </a:rPr>
                <a:t>认知冲突</a:t>
              </a:r>
              <a:endParaRPr lang="zh-CN" altLang="en-US" sz="2000">
                <a:solidFill>
                  <a:srgbClr val="FFFFFF"/>
                </a:solidFill>
                <a:ea typeface="黑体" panose="02010609060101010101" pitchFamily="49" charset="-122"/>
                <a:cs typeface="宋体" panose="02010600030101010101" pitchFamily="2" charset="-122"/>
                <a:sym typeface="Arial" panose="020B0604020202020204" pitchFamily="34" charset="0"/>
              </a:endParaRPr>
            </a:p>
          </p:txBody>
        </p:sp>
        <p:sp>
          <p:nvSpPr>
            <p:cNvPr id="9" name="任意多边形 13"/>
            <p:cNvSpPr/>
            <p:nvPr>
              <p:custDataLst>
                <p:tags r:id="rId6"/>
              </p:custDataLst>
            </p:nvPr>
          </p:nvSpPr>
          <p:spPr>
            <a:xfrm>
              <a:off x="3760200" y="2804231"/>
              <a:ext cx="1623600" cy="2664756"/>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lIns="72000" tIns="432000" rIns="72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r>
                <a:rPr lang="zh-CN" altLang="zh-CN" dirty="0">
                  <a:solidFill>
                    <a:srgbClr val="5F5F5F"/>
                  </a:solidFill>
                  <a:latin typeface="微软雅黑" panose="020B0503020204020204" charset="-122"/>
                  <a:ea typeface="微软雅黑" panose="020B0503020204020204" charset="-122"/>
                  <a:sym typeface="Arial" panose="020B0604020202020204" pitchFamily="34" charset="0"/>
                </a:rPr>
                <a:t>由于冲突主体内部或冲突主体之间存在不一致的看法、想法和思想而导致的冲突。</a:t>
              </a:r>
              <a:endParaRPr lang="zh-CN" altLang="zh-CN" dirty="0">
                <a:solidFill>
                  <a:srgbClr val="5F5F5F"/>
                </a:solidFill>
                <a:latin typeface="微软雅黑" panose="020B0503020204020204" charset="-122"/>
                <a:ea typeface="微软雅黑" panose="020B0503020204020204" charset="-122"/>
                <a:sym typeface="Arial" panose="020B0604020202020204" pitchFamily="34" charset="0"/>
              </a:endParaRPr>
            </a:p>
          </p:txBody>
        </p:sp>
      </p:grpSp>
      <p:grpSp>
        <p:nvGrpSpPr>
          <p:cNvPr id="10" name="组合 9"/>
          <p:cNvGrpSpPr/>
          <p:nvPr>
            <p:custDataLst>
              <p:tags r:id="rId7"/>
            </p:custDataLst>
          </p:nvPr>
        </p:nvGrpSpPr>
        <p:grpSpPr bwMode="auto">
          <a:xfrm>
            <a:off x="4818410" y="2636912"/>
            <a:ext cx="1546225" cy="3717925"/>
            <a:chOff x="6002259" y="2019094"/>
            <a:chExt cx="1623600" cy="3449893"/>
          </a:xfrm>
        </p:grpSpPr>
        <p:sp>
          <p:nvSpPr>
            <p:cNvPr id="11" name="任意多边形 15"/>
            <p:cNvSpPr/>
            <p:nvPr>
              <p:custDataLst>
                <p:tags r:id="rId8"/>
              </p:custDataLst>
            </p:nvPr>
          </p:nvSpPr>
          <p:spPr>
            <a:xfrm>
              <a:off x="6002259" y="2019094"/>
              <a:ext cx="1623600" cy="1375833"/>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D34726"/>
            </a:solidFill>
            <a:ln>
              <a:noFill/>
            </a:ln>
          </p:spPr>
          <p:style>
            <a:lnRef idx="2">
              <a:srgbClr val="68B5F4">
                <a:shade val="50000"/>
              </a:srgbClr>
            </a:lnRef>
            <a:fillRef idx="1">
              <a:srgbClr val="68B5F4"/>
            </a:fillRef>
            <a:effectRef idx="0">
              <a:srgbClr val="68B5F4"/>
            </a:effectRef>
            <a:fontRef idx="minor">
              <a:sysClr val="window" lastClr="FFFFFF"/>
            </a:fontRef>
          </p:style>
          <p:txBody>
            <a:bodyPr bIns="432000" anchor="ctr">
              <a:normAutofit/>
            </a:bodyPr>
            <a:lstStyle/>
            <a:p>
              <a:pPr algn="ctr">
                <a:defRPr/>
              </a:pPr>
              <a:r>
                <a:rPr lang="zh-CN" altLang="en-US" sz="2000" dirty="0">
                  <a:ea typeface="黑体" panose="02010609060101010101" pitchFamily="49" charset="-122"/>
                  <a:cs typeface="+mn-ea"/>
                  <a:sym typeface="Arial" panose="020B0604020202020204" pitchFamily="34" charset="0"/>
                </a:rPr>
                <a:t>情感冲突</a:t>
              </a:r>
              <a:endParaRPr lang="zh-CN" altLang="en-US" sz="2000" dirty="0">
                <a:ea typeface="黑体" panose="02010609060101010101" pitchFamily="49" charset="-122"/>
                <a:cs typeface="+mn-ea"/>
                <a:sym typeface="Arial" panose="020B0604020202020204" pitchFamily="34" charset="0"/>
              </a:endParaRPr>
            </a:p>
          </p:txBody>
        </p:sp>
        <p:sp>
          <p:nvSpPr>
            <p:cNvPr id="12" name="任意多边形 16"/>
            <p:cNvSpPr/>
            <p:nvPr>
              <p:custDataLst>
                <p:tags r:id="rId9"/>
              </p:custDataLst>
            </p:nvPr>
          </p:nvSpPr>
          <p:spPr>
            <a:xfrm>
              <a:off x="6002259" y="2804231"/>
              <a:ext cx="1623600" cy="2664756"/>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lIns="72000" tIns="432000" rIns="72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defRPr/>
              </a:pPr>
              <a:r>
                <a:rPr lang="zh-CN" altLang="zh-CN" dirty="0">
                  <a:solidFill>
                    <a:srgbClr val="5F5F5F"/>
                  </a:solidFill>
                  <a:latin typeface="微软雅黑" panose="020B0503020204020204" charset="-122"/>
                  <a:ea typeface="微软雅黑" panose="020B0503020204020204" charset="-122"/>
                  <a:sym typeface="Arial" panose="020B0604020202020204" pitchFamily="34" charset="0"/>
                </a:rPr>
                <a:t>由于冲突主体内部或冲突主体之间情感上的不一致而引发的冲突。</a:t>
              </a:r>
              <a:endParaRPr lang="zh-CN" altLang="zh-CN" dirty="0">
                <a:solidFill>
                  <a:srgbClr val="5F5F5F"/>
                </a:solidFill>
                <a:latin typeface="微软雅黑" panose="020B0503020204020204" charset="-122"/>
                <a:ea typeface="微软雅黑" panose="020B0503020204020204" charset="-122"/>
                <a:sym typeface="Arial" panose="020B0604020202020204" pitchFamily="34" charset="0"/>
              </a:endParaRPr>
            </a:p>
          </p:txBody>
        </p:sp>
      </p:grpSp>
      <p:grpSp>
        <p:nvGrpSpPr>
          <p:cNvPr id="13" name="组合 12"/>
          <p:cNvGrpSpPr/>
          <p:nvPr>
            <p:custDataLst>
              <p:tags r:id="rId10"/>
            </p:custDataLst>
          </p:nvPr>
        </p:nvGrpSpPr>
        <p:grpSpPr bwMode="auto">
          <a:xfrm>
            <a:off x="7020272" y="2636912"/>
            <a:ext cx="1547813" cy="3717925"/>
            <a:chOff x="3760200" y="2019094"/>
            <a:chExt cx="1623600" cy="3449893"/>
          </a:xfrm>
        </p:grpSpPr>
        <p:sp>
          <p:nvSpPr>
            <p:cNvPr id="14" name="任意多边形 11"/>
            <p:cNvSpPr/>
            <p:nvPr>
              <p:custDataLst>
                <p:tags r:id="rId11"/>
              </p:custDataLst>
            </p:nvPr>
          </p:nvSpPr>
          <p:spPr>
            <a:xfrm>
              <a:off x="3760200" y="2019094"/>
              <a:ext cx="1623600" cy="1375833"/>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E66423"/>
            </a:solidFill>
            <a:ln>
              <a:noFill/>
            </a:ln>
          </p:spPr>
          <p:style>
            <a:lnRef idx="2">
              <a:srgbClr val="68B5F4">
                <a:shade val="50000"/>
              </a:srgbClr>
            </a:lnRef>
            <a:fillRef idx="1">
              <a:srgbClr val="68B5F4"/>
            </a:fillRef>
            <a:effectRef idx="0">
              <a:srgbClr val="68B5F4"/>
            </a:effectRef>
            <a:fontRef idx="minor">
              <a:sysClr val="window" lastClr="FFFFFF"/>
            </a:fontRef>
          </p:style>
          <p:txBody>
            <a:bodyPr bIns="432000" anchor="ctr">
              <a:normAutofit/>
            </a:bodyPr>
            <a:lstStyle/>
            <a:p>
              <a:pPr algn="ctr">
                <a:defRPr/>
              </a:pPr>
              <a:r>
                <a:rPr lang="zh-CN" altLang="en-US" sz="2000" dirty="0">
                  <a:ea typeface="黑体" panose="02010609060101010101" pitchFamily="49" charset="-122"/>
                  <a:cs typeface="+mn-ea"/>
                  <a:sym typeface="Arial" panose="020B0604020202020204" pitchFamily="34" charset="0"/>
                </a:rPr>
                <a:t>程序冲突</a:t>
              </a:r>
              <a:endParaRPr lang="zh-CN" altLang="en-US" sz="2000" dirty="0">
                <a:ea typeface="黑体" panose="02010609060101010101" pitchFamily="49" charset="-122"/>
                <a:cs typeface="+mn-ea"/>
                <a:sym typeface="Arial" panose="020B0604020202020204" pitchFamily="34" charset="0"/>
              </a:endParaRPr>
            </a:p>
          </p:txBody>
        </p:sp>
        <p:sp>
          <p:nvSpPr>
            <p:cNvPr id="15" name="任意多边形 14"/>
            <p:cNvSpPr/>
            <p:nvPr>
              <p:custDataLst>
                <p:tags r:id="rId12"/>
              </p:custDataLst>
            </p:nvPr>
          </p:nvSpPr>
          <p:spPr>
            <a:xfrm>
              <a:off x="3760200" y="2804231"/>
              <a:ext cx="1623600" cy="2664756"/>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lIns="72000" tIns="432000" rIns="7200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defRPr/>
              </a:pPr>
              <a:r>
                <a:rPr lang="zh-CN" altLang="zh-CN" dirty="0">
                  <a:solidFill>
                    <a:srgbClr val="5F5F5F"/>
                  </a:solidFill>
                  <a:latin typeface="微软雅黑" panose="020B0503020204020204" charset="-122"/>
                  <a:ea typeface="微软雅黑" panose="020B0503020204020204" charset="-122"/>
                  <a:sym typeface="Arial" panose="020B0604020202020204" pitchFamily="34" charset="0"/>
                </a:rPr>
                <a:t>由于冲突主体内部或冲突主体之间存在不一致或不相容的优先事件选择—过程顺序安排而产生的冲突。</a:t>
              </a:r>
              <a:endParaRPr lang="zh-CN" altLang="zh-CN" dirty="0">
                <a:solidFill>
                  <a:srgbClr val="5F5F5F"/>
                </a:solidFill>
                <a:latin typeface="微软雅黑" panose="020B0503020204020204" charset="-122"/>
                <a:ea typeface="微软雅黑" panose="020B0503020204020204" charset="-122"/>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三、冲突观念的变迁</a:t>
            </a:r>
            <a:endParaRPr lang="en-US" altLang="zh-CN" b="1" dirty="0"/>
          </a:p>
          <a:p>
            <a:endParaRPr lang="zh-CN" altLang="en-US" b="1" dirty="0"/>
          </a:p>
        </p:txBody>
      </p:sp>
      <p:pic>
        <p:nvPicPr>
          <p:cNvPr id="4" name="图示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006" y="2492954"/>
            <a:ext cx="6527800" cy="4419600"/>
          </a:xfrm>
          <a:prstGeom prst="rect">
            <a:avLst/>
          </a:prstGeom>
          <a:solidFill>
            <a:schemeClr val="tx1">
              <a:lumMod val="20000"/>
              <a:lumOff val="80000"/>
            </a:schemeClr>
          </a:solid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四、冲突管理</a:t>
            </a:r>
            <a:endParaRPr lang="en-US" altLang="zh-CN" b="1" dirty="0"/>
          </a:p>
          <a:p>
            <a:r>
              <a:rPr lang="zh-CN" altLang="en-US" b="1" dirty="0"/>
              <a:t>冲突处理策略</a:t>
            </a:r>
            <a:endParaRPr lang="zh-CN" altLang="en-US" b="1" dirty="0"/>
          </a:p>
          <a:p>
            <a:endParaRPr lang="zh-CN" altLang="en-US" dirty="0"/>
          </a:p>
        </p:txBody>
      </p:sp>
      <p:pic>
        <p:nvPicPr>
          <p:cNvPr id="4" name="图片 10" descr="D:\tl\word\马工程-管理学0-图eps\eps\1105.tif"/>
          <p:cNvPicPr>
            <a:picLocks noChangeAspect="1" noChangeArrowheads="1"/>
          </p:cNvPicPr>
          <p:nvPr/>
        </p:nvPicPr>
        <p:blipFill>
          <a:blip r:embed="rId1">
            <a:extLst>
              <a:ext uri="{28A0092B-C50C-407E-A947-70E740481C1C}">
                <a14:useLocalDpi xmlns:a14="http://schemas.microsoft.com/office/drawing/2010/main" val="0"/>
              </a:ext>
            </a:extLst>
          </a:blip>
          <a:srcRect t="-5112" b="-5194"/>
          <a:stretch>
            <a:fillRect/>
          </a:stretch>
        </p:blipFill>
        <p:spPr bwMode="auto">
          <a:xfrm>
            <a:off x="3420378" y="2420759"/>
            <a:ext cx="5328592"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内容占位符 7"/>
          <p:cNvGraphicFramePr/>
          <p:nvPr>
            <p:custDataLst>
              <p:tags r:id="rId1"/>
            </p:custDataLst>
          </p:nvPr>
        </p:nvGraphicFramePr>
        <p:xfrm>
          <a:off x="301625" y="908720"/>
          <a:ext cx="8540750" cy="5481955"/>
        </p:xfrm>
        <a:graphic>
          <a:graphicData uri="http://schemas.openxmlformats.org/drawingml/2006/table">
            <a:tbl>
              <a:tblPr/>
              <a:tblGrid>
                <a:gridCol w="1813707"/>
                <a:gridCol w="6727043"/>
              </a:tblGrid>
              <a:tr h="6051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rPr>
                        <a:t>策略</a:t>
                      </a:r>
                      <a:endPar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rPr>
                        <a:t>特征</a:t>
                      </a:r>
                      <a:endPar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6B2E"/>
                    </a:solidFill>
                  </a:tcPr>
                </a:tc>
              </a:tr>
              <a:tr h="96542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竞争策略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zh-CN" sz="2000" b="0" i="0" u="none" strike="noStrike" kern="1200" cap="none" normalizeH="0" baseline="0" dirty="0">
                          <a:ln>
                            <a:noFill/>
                          </a:ln>
                          <a:solidFill>
                            <a:srgbClr val="000000"/>
                          </a:solidFill>
                          <a:effectLst/>
                          <a:latin typeface="微软雅黑" panose="020B0503020204020204" charset="-122"/>
                          <a:ea typeface="微软雅黑" panose="020B0503020204020204" charset="-122"/>
                          <a:sym typeface="+mn-ea"/>
                        </a:rPr>
                        <a:t>为了满足自己的利益而无视他人的利益，是一种“我赢你输”的策略；很难使对方心悦诚服，并非解决冲突的好方法。</a:t>
                      </a:r>
                      <a:endParaRPr kumimoji="0" lang="zh-CN" altLang="zh-CN" sz="2000" b="0" i="0" u="none" strike="noStrike" kern="1200" cap="none" normalizeH="0" baseline="0" dirty="0">
                        <a:ln>
                          <a:noFill/>
                        </a:ln>
                        <a:solidFill>
                          <a:srgbClr val="000000"/>
                        </a:solidFill>
                        <a:effectLst/>
                        <a:latin typeface="微软雅黑" panose="020B0503020204020204" charset="-122"/>
                        <a:ea typeface="微软雅黑" panose="020B0503020204020204"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14700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合作策略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尽可能满足双方利益，代表了冲突解决中的双赢局面。合作是通过彼此公开而具诚意的沟通，来了解彼此双方的差异所在，并努力找出可能的双赢方案，以使双方都获得最大的可能利益，</a:t>
                      </a:r>
                      <a:r>
                        <a:rPr kumimoji="0" lang="zh-CN" altLang="zh-CN" sz="2000" b="0" i="0" u="none" strike="noStrike" cap="none" normalizeH="0" baseline="0" dirty="0">
                          <a:ln>
                            <a:noFill/>
                          </a:ln>
                          <a:solidFill>
                            <a:srgbClr val="FF0000"/>
                          </a:solidFill>
                          <a:effectLst/>
                          <a:latin typeface="微软雅黑" panose="020B0503020204020204" charset="-122"/>
                          <a:ea typeface="微软雅黑" panose="020B0503020204020204" charset="-122"/>
                          <a:cs typeface="宋体" panose="02010600030101010101" pitchFamily="2" charset="-122"/>
                        </a:rPr>
                        <a:t>但前提是必须先建立互信的基础。</a:t>
                      </a:r>
                      <a:endParaRPr kumimoji="0" lang="zh-CN" altLang="zh-CN" sz="2000" b="0" i="0" u="none" strike="noStrike" cap="none" normalizeH="0" baseline="0" dirty="0">
                        <a:ln>
                          <a:noFill/>
                        </a:ln>
                        <a:solidFill>
                          <a:srgbClr val="FF0000"/>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8197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回避策略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既不合作又不坚持己见，既不满足自己利益又不满足对方利益的冲突解决策略；长期使用效果不佳。</a:t>
                      </a:r>
                      <a:endParaRPr kumimoji="0" lang="zh-CN"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810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迁就策略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当事人为了满足他人的需求，而抑制了自己的需求。</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81068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妥协策略</a:t>
                      </a:r>
                      <a:endParaRPr kumimoji="0" lang="zh-CN" altLang="en-US"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dirty="0" err="1">
                          <a:ln>
                            <a:noFill/>
                          </a:ln>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当冲突双方势均力敌，希望对复杂的问题取得暂时的解决办法，或者时间紧迫需采取权宜之计</a:t>
                      </a:r>
                      <a:r>
                        <a:rPr kumimoji="0" lang="en-US" altLang="zh-CN" sz="2000" b="0" i="0" u="none" strike="noStrike" cap="none" normalizeH="0" baseline="0" dirty="0" err="1">
                          <a:ln>
                            <a:noFill/>
                          </a:ln>
                          <a:solidFill>
                            <a:srgbClr val="FF0000"/>
                          </a:solidFill>
                          <a:effectLst/>
                          <a:latin typeface="微软雅黑" panose="020B0503020204020204" charset="-122"/>
                          <a:ea typeface="微软雅黑" panose="020B0503020204020204" charset="-122"/>
                          <a:cs typeface="宋体" panose="02010600030101010101" pitchFamily="2" charset="-122"/>
                          <a:sym typeface="+mn-ea"/>
                        </a:rPr>
                        <a:t>时</a:t>
                      </a:r>
                      <a:r>
                        <a:rPr kumimoji="0" lang="zh-CN" altLang="en-US" sz="2000" b="0" i="0" u="none" strike="noStrike" cap="none" normalizeH="0" baseline="0" dirty="0">
                          <a:ln>
                            <a:noFill/>
                          </a:ln>
                          <a:solidFill>
                            <a:srgbClr val="FF0000"/>
                          </a:solidFill>
                          <a:effectLst/>
                          <a:latin typeface="微软雅黑" panose="020B0503020204020204" charset="-122"/>
                          <a:ea typeface="微软雅黑" panose="020B0503020204020204" charset="-122"/>
                          <a:cs typeface="宋体" panose="02010600030101010101" pitchFamily="2" charset="-122"/>
                          <a:sym typeface="+mn-ea"/>
                        </a:rPr>
                        <a:t>。</a:t>
                      </a:r>
                      <a:endParaRPr kumimoji="0" lang="zh-CN" altLang="en-US" sz="2000" b="0" i="0" u="none" strike="noStrike" cap="none" normalizeH="0" baseline="0" dirty="0">
                        <a:ln>
                          <a:noFill/>
                        </a:ln>
                        <a:solidFill>
                          <a:srgbClr val="FF0000"/>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b="1" dirty="0"/>
              <a:t>二、沟通的过程</a:t>
            </a:r>
            <a:endParaRPr lang="zh-CN" altLang="en-US" b="1" dirty="0"/>
          </a:p>
          <a:p>
            <a:pPr marL="0" indent="0">
              <a:buNone/>
            </a:pPr>
            <a:r>
              <a:rPr lang="zh-CN" altLang="en-US" b="1" dirty="0"/>
              <a:t>   任何沟通必须具备三个基本条件：</a:t>
            </a:r>
            <a:endParaRPr lang="zh-CN" altLang="en-US" b="1" dirty="0"/>
          </a:p>
          <a:p>
            <a:pPr>
              <a:buClr>
                <a:schemeClr val="accent2"/>
              </a:buClr>
              <a:buFont typeface="Wingdings" panose="05000000000000000000" pitchFamily="2" charset="2"/>
              <a:buChar char="Ø"/>
            </a:pPr>
            <a:r>
              <a:rPr lang="zh-CN" altLang="en-US" b="1" dirty="0"/>
              <a:t>两个或两个以上的主体；</a:t>
            </a:r>
            <a:endParaRPr lang="zh-CN" altLang="en-US" b="1" dirty="0"/>
          </a:p>
          <a:p>
            <a:pPr>
              <a:buClr>
                <a:schemeClr val="accent2"/>
              </a:buClr>
              <a:buFont typeface="Wingdings" panose="05000000000000000000" pitchFamily="2" charset="2"/>
              <a:buChar char="Ø"/>
            </a:pPr>
            <a:r>
              <a:rPr lang="zh-CN" altLang="en-US" b="1" dirty="0"/>
              <a:t>一定的沟通客体，即信息情报等；</a:t>
            </a:r>
            <a:endParaRPr lang="zh-CN" altLang="en-US" b="1" dirty="0"/>
          </a:p>
          <a:p>
            <a:pPr>
              <a:buClr>
                <a:schemeClr val="accent2"/>
              </a:buClr>
              <a:buFont typeface="Wingdings" panose="05000000000000000000" pitchFamily="2" charset="2"/>
              <a:buChar char="Ø"/>
            </a:pPr>
            <a:r>
              <a:rPr lang="zh-CN" altLang="en-US" b="1" dirty="0"/>
              <a:t>传递信息情报的载体，如文件等。</a:t>
            </a:r>
            <a:endParaRPr lang="zh-CN" altLang="en-US" b="1"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custDataLst>
              <p:tags r:id="rId1"/>
            </p:custDataLst>
          </p:nvPr>
        </p:nvGraphicFramePr>
        <p:xfrm>
          <a:off x="301625" y="908720"/>
          <a:ext cx="8540750" cy="5472607"/>
        </p:xfrm>
        <a:graphic>
          <a:graphicData uri="http://schemas.openxmlformats.org/drawingml/2006/table">
            <a:tbl>
              <a:tblPr/>
              <a:tblGrid>
                <a:gridCol w="2605405"/>
                <a:gridCol w="5935345"/>
              </a:tblGrid>
              <a:tr h="49234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rPr>
                        <a:t>策略</a:t>
                      </a:r>
                      <a:endPar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rPr>
                        <a:t>最适合使用的情况</a:t>
                      </a:r>
                      <a:endParaRPr kumimoji="0" lang="zh-CN" altLang="zh-CN" sz="2200" b="1" i="0" u="none" strike="noStrike" cap="none" normalizeH="0" baseline="0" dirty="0">
                        <a:ln>
                          <a:noFill/>
                        </a:ln>
                        <a:solidFill>
                          <a:srgbClr val="FFFFFF"/>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6B2E"/>
                    </a:solidFill>
                  </a:tcPr>
                </a:tc>
              </a:tr>
              <a:tr h="99652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竞争策略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当需要采取不受欢迎的措施迅速解决重大问题，或他人的支持对你解决问题不十分重要时</a:t>
                      </a:r>
                      <a:r>
                        <a:rPr kumimoji="0" lang="zh-CN"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sym typeface="+mn-ea"/>
                        </a:rPr>
                        <a:t>。</a:t>
                      </a:r>
                      <a:endParaRPr kumimoji="0" lang="zh-CN"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99631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合作策略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当时间压力很小，各方均非常希望双赢的局面出现，或问题特别重要</a:t>
                      </a:r>
                      <a:r>
                        <a:rPr kumimoji="0" lang="en-US" altLang="zh-CN" sz="20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宋体" panose="02010600030101010101" pitchFamily="2" charset="-122"/>
                          <a:sym typeface="+mn-ea"/>
                        </a:rPr>
                        <a:t>、</a:t>
                      </a:r>
                      <a:r>
                        <a:rPr kumimoji="0" lang="en-US" altLang="zh-CN" sz="20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不可妥协时</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99415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回避策略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当冲突较小，情绪过激难以平静，或武断的行动所带来的潜在破坏会超过冲突解决后所获得的利益时</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r h="99652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迁就策略</a:t>
                      </a:r>
                      <a:endParaRPr kumimoji="0" lang="zh-CN" altLang="zh-CN"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en-US" altLang="zh-CN" sz="2000" b="0" i="0" u="none" strike="noStrike" cap="none" normalizeH="0" baseline="0" dirty="0" err="1">
                          <a:ln>
                            <a:noFill/>
                          </a:ln>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当争论的问题对你不是很重要或者你希望为以后的工作建立信任时</a:t>
                      </a:r>
                      <a:r>
                        <a:rPr kumimoji="0" lang="zh-CN" altLang="en-US" sz="20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pitchFamily="18" charset="0"/>
                          <a:sym typeface="+mn-ea"/>
                        </a:rPr>
                        <a:t>。</a:t>
                      </a:r>
                      <a:endParaRPr kumimoji="0" lang="zh-CN" altLang="en-US" sz="20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pitchFamily="18" charset="0"/>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F"/>
                    </a:solidFill>
                  </a:tcPr>
                </a:tc>
              </a:tr>
              <a:tr h="99652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500"/>
                        </a:lnSpc>
                        <a:spcBef>
                          <a:spcPct val="0"/>
                        </a:spcBef>
                        <a:spcAft>
                          <a:spcPct val="0"/>
                        </a:spcAft>
                        <a:buClrTx/>
                        <a:buSzTx/>
                        <a:buFontTx/>
                        <a:buNone/>
                      </a:pPr>
                      <a:r>
                        <a:rPr kumimoji="0" lang="zh-CN" altLang="en-US"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rPr>
                        <a:t>妥协策略</a:t>
                      </a:r>
                      <a:endParaRPr kumimoji="0" lang="zh-CN" altLang="en-US" sz="2200" b="1" i="0" u="none" strike="noStrike" cap="none" normalizeH="0" baseline="0" dirty="0">
                        <a:ln>
                          <a:noFill/>
                        </a:ln>
                        <a:solidFill>
                          <a:schemeClr val="bg1"/>
                        </a:solidFill>
                        <a:effectLst/>
                        <a:latin typeface="微软雅黑" panose="020B0503020204020204" charset="-122"/>
                        <a:ea typeface="微软雅黑" panose="020B0503020204020204" charset="-122"/>
                        <a:cs typeface="宋体" panose="02010600030101010101" pitchFamily="2" charset="-122"/>
                        <a:sym typeface="+mn-ea"/>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6B2E"/>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5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rPr>
                        <a:t>实质上是一种交易，它需要冲突双方各让一步，通过一系列的谈判、让步、讨价还价来部分满足双方的要求和利益。</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宋体" panose="02010600030101010101" pitchFamily="2" charset="-122"/>
                      </a:endParaRPr>
                    </a:p>
                  </a:txBody>
                  <a:tcPr marL="46254" marR="4625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DE"/>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196752"/>
            <a:ext cx="8540750" cy="5184576"/>
          </a:xfrm>
        </p:spPr>
        <p:txBody>
          <a:bodyPr/>
          <a:lstStyle/>
          <a:p>
            <a:r>
              <a:rPr lang="zh-CN" altLang="en-US" b="1" dirty="0"/>
              <a:t>冲突的激发</a:t>
            </a:r>
            <a:endParaRPr lang="en-US" altLang="zh-CN" b="1" dirty="0"/>
          </a:p>
          <a:p>
            <a:pPr>
              <a:buClr>
                <a:schemeClr val="accent2"/>
              </a:buClr>
              <a:buFont typeface="Wingdings" panose="05000000000000000000" pitchFamily="2" charset="2"/>
              <a:buChar char="Ø"/>
            </a:pPr>
            <a:r>
              <a:rPr lang="zh-CN" altLang="en-US" b="1" dirty="0"/>
              <a:t>将冲突合法化：管理者应当将鼓励冲突的信息传递给员工，并且采取支持性行动，以使冲突在组织中有其合法地位。</a:t>
            </a:r>
            <a:endParaRPr lang="zh-CN" altLang="en-US" b="1" dirty="0"/>
          </a:p>
          <a:p>
            <a:pPr>
              <a:buClr>
                <a:schemeClr val="accent2"/>
              </a:buClr>
              <a:buFont typeface="Wingdings" panose="05000000000000000000" pitchFamily="2" charset="2"/>
              <a:buChar char="Ø"/>
            </a:pPr>
            <a:r>
              <a:rPr lang="zh-CN" altLang="en-US" b="1" dirty="0">
                <a:solidFill>
                  <a:srgbClr val="FF0000"/>
                </a:solidFill>
              </a:rPr>
              <a:t>适度引入外部的新鲜血液，刺激组织内部的竞争氛围。</a:t>
            </a:r>
            <a:endParaRPr lang="zh-CN" altLang="en-US" b="1" dirty="0">
              <a:solidFill>
                <a:srgbClr val="FF0000"/>
              </a:solidFill>
            </a:endParaRPr>
          </a:p>
          <a:p>
            <a:pPr>
              <a:buClr>
                <a:schemeClr val="accent2"/>
              </a:buClr>
              <a:buFont typeface="Wingdings" panose="05000000000000000000" pitchFamily="2" charset="2"/>
              <a:buChar char="Ø"/>
            </a:pPr>
            <a:r>
              <a:rPr lang="zh-CN" altLang="en-US" b="1" dirty="0"/>
              <a:t>管理者也可以通过组织结构的安排来激发冲突。新型组织结构讲求平等、重视沟通，能够有效提高组织的建设性冲突水平，进而提升企业绩效。</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body" idx="1"/>
          </p:nvPr>
        </p:nvSpPr>
        <p:spPr>
          <a:xfrm>
            <a:off x="682625" y="1581150"/>
            <a:ext cx="3168651" cy="2303462"/>
          </a:xfrm>
          <a:noFill/>
        </p:spPr>
        <p:txBody>
          <a:bodyPr lIns="18000" rIns="18000"/>
          <a:lstStyle/>
          <a:p>
            <a:pPr>
              <a:buClr>
                <a:schemeClr val="accent2"/>
              </a:buClr>
              <a:buFont typeface="Wingdings" panose="05000000000000000000" pitchFamily="2" charset="2"/>
              <a:buChar char="Ø"/>
            </a:pPr>
            <a:r>
              <a:rPr lang="zh-CN" altLang="en-US" b="1" dirty="0"/>
              <a:t>沟通是一个过程。</a:t>
            </a:r>
            <a:endParaRPr lang="zh-CN" altLang="en-US" b="1" dirty="0"/>
          </a:p>
        </p:txBody>
      </p:sp>
      <p:grpSp>
        <p:nvGrpSpPr>
          <p:cNvPr id="165948" name="Group 60"/>
          <p:cNvGrpSpPr/>
          <p:nvPr/>
        </p:nvGrpSpPr>
        <p:grpSpPr bwMode="auto">
          <a:xfrm>
            <a:off x="3924300" y="765175"/>
            <a:ext cx="5046663" cy="5957888"/>
            <a:chOff x="2154" y="482"/>
            <a:chExt cx="3179" cy="3753"/>
          </a:xfrm>
        </p:grpSpPr>
        <p:sp>
          <p:nvSpPr>
            <p:cNvPr id="6" name="矩形 5"/>
            <p:cNvSpPr/>
            <p:nvPr/>
          </p:nvSpPr>
          <p:spPr>
            <a:xfrm>
              <a:off x="2199" y="1605"/>
              <a:ext cx="638"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5.</a:t>
              </a:r>
              <a:r>
                <a:rPr lang="zh-CN" altLang="en-US" b="1" dirty="0">
                  <a:solidFill>
                    <a:srgbClr val="002060"/>
                  </a:solidFill>
                </a:rPr>
                <a:t>解码</a:t>
              </a:r>
              <a:endParaRPr lang="zh-CN" altLang="en-US" b="1" dirty="0">
                <a:solidFill>
                  <a:srgbClr val="002060"/>
                </a:solidFill>
              </a:endParaRPr>
            </a:p>
          </p:txBody>
        </p:sp>
        <p:sp>
          <p:nvSpPr>
            <p:cNvPr id="7" name="矩形 6"/>
            <p:cNvSpPr/>
            <p:nvPr/>
          </p:nvSpPr>
          <p:spPr>
            <a:xfrm>
              <a:off x="2199" y="1954"/>
              <a:ext cx="684" cy="217"/>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4.</a:t>
              </a:r>
              <a:r>
                <a:rPr lang="zh-CN" altLang="en-US" b="1" dirty="0">
                  <a:solidFill>
                    <a:srgbClr val="002060"/>
                  </a:solidFill>
                </a:rPr>
                <a:t>接受</a:t>
              </a:r>
              <a:endParaRPr lang="zh-CN" altLang="en-US" b="1" dirty="0">
                <a:solidFill>
                  <a:srgbClr val="002060"/>
                </a:solidFill>
              </a:endParaRPr>
            </a:p>
          </p:txBody>
        </p:sp>
        <p:sp>
          <p:nvSpPr>
            <p:cNvPr id="8" name="矩形 7"/>
            <p:cNvSpPr/>
            <p:nvPr/>
          </p:nvSpPr>
          <p:spPr>
            <a:xfrm>
              <a:off x="2199" y="2433"/>
              <a:ext cx="684" cy="217"/>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3.</a:t>
              </a:r>
              <a:r>
                <a:rPr lang="zh-CN" altLang="en-US" b="1" dirty="0">
                  <a:solidFill>
                    <a:srgbClr val="002060"/>
                  </a:solidFill>
                </a:rPr>
                <a:t>传递</a:t>
              </a:r>
              <a:endParaRPr lang="zh-CN" altLang="en-US" b="1" dirty="0">
                <a:solidFill>
                  <a:srgbClr val="002060"/>
                </a:solidFill>
              </a:endParaRPr>
            </a:p>
          </p:txBody>
        </p:sp>
        <p:sp>
          <p:nvSpPr>
            <p:cNvPr id="9" name="矩形 8"/>
            <p:cNvSpPr/>
            <p:nvPr/>
          </p:nvSpPr>
          <p:spPr>
            <a:xfrm>
              <a:off x="2199" y="3216"/>
              <a:ext cx="684"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1.</a:t>
              </a:r>
              <a:r>
                <a:rPr lang="zh-CN" altLang="en-US" b="1" dirty="0">
                  <a:solidFill>
                    <a:srgbClr val="002060"/>
                  </a:solidFill>
                </a:rPr>
                <a:t>信息</a:t>
              </a:r>
              <a:endParaRPr lang="zh-CN" altLang="en-US" b="1" dirty="0">
                <a:solidFill>
                  <a:srgbClr val="002060"/>
                </a:solidFill>
              </a:endParaRPr>
            </a:p>
          </p:txBody>
        </p:sp>
        <p:sp>
          <p:nvSpPr>
            <p:cNvPr id="10" name="矩形 9"/>
            <p:cNvSpPr/>
            <p:nvPr/>
          </p:nvSpPr>
          <p:spPr>
            <a:xfrm>
              <a:off x="2199" y="2868"/>
              <a:ext cx="684"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2.</a:t>
              </a:r>
              <a:r>
                <a:rPr lang="zh-CN" altLang="en-US" b="1" dirty="0">
                  <a:solidFill>
                    <a:srgbClr val="002060"/>
                  </a:solidFill>
                </a:rPr>
                <a:t>编码</a:t>
              </a:r>
              <a:endParaRPr lang="zh-CN" altLang="en-US" b="1" dirty="0">
                <a:solidFill>
                  <a:srgbClr val="002060"/>
                </a:solidFill>
              </a:endParaRPr>
            </a:p>
          </p:txBody>
        </p:sp>
        <p:sp>
          <p:nvSpPr>
            <p:cNvPr id="12" name="矩形 11"/>
            <p:cNvSpPr/>
            <p:nvPr/>
          </p:nvSpPr>
          <p:spPr>
            <a:xfrm>
              <a:off x="4649" y="3390"/>
              <a:ext cx="684"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6.</a:t>
              </a:r>
              <a:r>
                <a:rPr lang="zh-CN" altLang="en-US" b="1" dirty="0">
                  <a:solidFill>
                    <a:srgbClr val="002060"/>
                  </a:solidFill>
                </a:rPr>
                <a:t>理解</a:t>
              </a:r>
              <a:endParaRPr lang="zh-CN" altLang="en-US" b="1" dirty="0">
                <a:solidFill>
                  <a:srgbClr val="002060"/>
                </a:solidFill>
              </a:endParaRPr>
            </a:p>
          </p:txBody>
        </p:sp>
        <p:sp>
          <p:nvSpPr>
            <p:cNvPr id="14" name="矩形 13"/>
            <p:cNvSpPr/>
            <p:nvPr/>
          </p:nvSpPr>
          <p:spPr>
            <a:xfrm>
              <a:off x="4649" y="2955"/>
              <a:ext cx="684"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5.</a:t>
              </a:r>
              <a:r>
                <a:rPr lang="zh-CN" altLang="en-US" b="1" dirty="0">
                  <a:solidFill>
                    <a:srgbClr val="002060"/>
                  </a:solidFill>
                </a:rPr>
                <a:t>解码</a:t>
              </a:r>
              <a:endParaRPr lang="zh-CN" altLang="en-US" b="1" dirty="0">
                <a:solidFill>
                  <a:srgbClr val="002060"/>
                </a:solidFill>
              </a:endParaRPr>
            </a:p>
          </p:txBody>
        </p:sp>
        <p:sp>
          <p:nvSpPr>
            <p:cNvPr id="15" name="矩形 14"/>
            <p:cNvSpPr/>
            <p:nvPr/>
          </p:nvSpPr>
          <p:spPr>
            <a:xfrm>
              <a:off x="4649" y="2476"/>
              <a:ext cx="684"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4.</a:t>
              </a:r>
              <a:r>
                <a:rPr lang="zh-CN" altLang="en-US" b="1" dirty="0">
                  <a:solidFill>
                    <a:srgbClr val="002060"/>
                  </a:solidFill>
                </a:rPr>
                <a:t>接受</a:t>
              </a:r>
              <a:endParaRPr lang="zh-CN" altLang="en-US" b="1" dirty="0">
                <a:solidFill>
                  <a:srgbClr val="002060"/>
                </a:solidFill>
              </a:endParaRPr>
            </a:p>
          </p:txBody>
        </p:sp>
        <p:sp>
          <p:nvSpPr>
            <p:cNvPr id="16" name="矩形 15"/>
            <p:cNvSpPr/>
            <p:nvPr/>
          </p:nvSpPr>
          <p:spPr>
            <a:xfrm>
              <a:off x="4649" y="1823"/>
              <a:ext cx="684"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3.</a:t>
              </a:r>
              <a:r>
                <a:rPr lang="zh-CN" altLang="en-US" b="1" dirty="0">
                  <a:solidFill>
                    <a:srgbClr val="002060"/>
                  </a:solidFill>
                </a:rPr>
                <a:t>传递</a:t>
              </a:r>
              <a:endParaRPr lang="zh-CN" altLang="en-US" b="1" dirty="0">
                <a:solidFill>
                  <a:srgbClr val="002060"/>
                </a:solidFill>
              </a:endParaRPr>
            </a:p>
          </p:txBody>
        </p:sp>
        <p:sp>
          <p:nvSpPr>
            <p:cNvPr id="17" name="矩形 16"/>
            <p:cNvSpPr/>
            <p:nvPr/>
          </p:nvSpPr>
          <p:spPr>
            <a:xfrm>
              <a:off x="4649" y="1431"/>
              <a:ext cx="684" cy="218"/>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2.</a:t>
              </a:r>
              <a:r>
                <a:rPr lang="zh-CN" altLang="en-US" b="1" dirty="0">
                  <a:solidFill>
                    <a:srgbClr val="002060"/>
                  </a:solidFill>
                </a:rPr>
                <a:t>编码</a:t>
              </a:r>
              <a:endParaRPr lang="zh-CN" altLang="en-US" b="1" dirty="0">
                <a:solidFill>
                  <a:srgbClr val="002060"/>
                </a:solidFill>
              </a:endParaRPr>
            </a:p>
          </p:txBody>
        </p:sp>
        <p:sp>
          <p:nvSpPr>
            <p:cNvPr id="18" name="矩形 17"/>
            <p:cNvSpPr/>
            <p:nvPr/>
          </p:nvSpPr>
          <p:spPr>
            <a:xfrm>
              <a:off x="4649" y="996"/>
              <a:ext cx="684" cy="217"/>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1.</a:t>
              </a:r>
              <a:r>
                <a:rPr lang="zh-CN" altLang="en-US" b="1" dirty="0">
                  <a:solidFill>
                    <a:srgbClr val="002060"/>
                  </a:solidFill>
                </a:rPr>
                <a:t>信息</a:t>
              </a:r>
              <a:endParaRPr lang="zh-CN" altLang="en-US" b="1" dirty="0">
                <a:solidFill>
                  <a:srgbClr val="002060"/>
                </a:solidFill>
              </a:endParaRPr>
            </a:p>
          </p:txBody>
        </p:sp>
        <p:sp>
          <p:nvSpPr>
            <p:cNvPr id="19" name="椭圆 18"/>
            <p:cNvSpPr/>
            <p:nvPr/>
          </p:nvSpPr>
          <p:spPr>
            <a:xfrm>
              <a:off x="2199" y="527"/>
              <a:ext cx="638" cy="556"/>
            </a:xfrm>
            <a:prstGeom prst="ellipse">
              <a:avLst/>
            </a:prstGeom>
            <a:ln>
              <a:solidFill>
                <a:schemeClr val="tx2"/>
              </a:solidFill>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b="1" dirty="0">
                  <a:solidFill>
                    <a:srgbClr val="002060"/>
                  </a:solidFill>
                </a:rPr>
                <a:t>接受者</a:t>
              </a:r>
              <a:endParaRPr lang="zh-CN" altLang="en-US" b="1" dirty="0">
                <a:solidFill>
                  <a:srgbClr val="002060"/>
                </a:solidFill>
              </a:endParaRPr>
            </a:p>
          </p:txBody>
        </p:sp>
        <p:sp>
          <p:nvSpPr>
            <p:cNvPr id="20" name="椭圆 19"/>
            <p:cNvSpPr/>
            <p:nvPr/>
          </p:nvSpPr>
          <p:spPr>
            <a:xfrm>
              <a:off x="2154" y="3531"/>
              <a:ext cx="638" cy="556"/>
            </a:xfrm>
            <a:prstGeom prst="ellipse">
              <a:avLst/>
            </a:prstGeom>
            <a:ln>
              <a:solidFill>
                <a:schemeClr val="tx2"/>
              </a:solidFill>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zh-CN" altLang="en-US" b="1" dirty="0">
                  <a:solidFill>
                    <a:srgbClr val="002060"/>
                  </a:solidFill>
                </a:rPr>
                <a:t>发送者</a:t>
              </a:r>
              <a:endParaRPr lang="zh-CN" altLang="en-US" b="1" dirty="0">
                <a:solidFill>
                  <a:srgbClr val="002060"/>
                </a:solidFill>
              </a:endParaRPr>
            </a:p>
          </p:txBody>
        </p:sp>
        <p:sp>
          <p:nvSpPr>
            <p:cNvPr id="23" name="任意多边形 22"/>
            <p:cNvSpPr/>
            <p:nvPr/>
          </p:nvSpPr>
          <p:spPr>
            <a:xfrm>
              <a:off x="3016" y="1849"/>
              <a:ext cx="1814" cy="714"/>
            </a:xfrm>
            <a:custGeom>
              <a:avLst/>
              <a:gdLst>
                <a:gd name="connsiteX0" fmla="*/ 0 w 4114800"/>
                <a:gd name="connsiteY0" fmla="*/ 800100 h 1171575"/>
                <a:gd name="connsiteX1" fmla="*/ 1543050 w 4114800"/>
                <a:gd name="connsiteY1" fmla="*/ 0 h 1171575"/>
                <a:gd name="connsiteX2" fmla="*/ 2328863 w 4114800"/>
                <a:gd name="connsiteY2" fmla="*/ 571500 h 1171575"/>
                <a:gd name="connsiteX3" fmla="*/ 4114800 w 4114800"/>
                <a:gd name="connsiteY3" fmla="*/ 714375 h 1171575"/>
                <a:gd name="connsiteX4" fmla="*/ 1928813 w 4114800"/>
                <a:gd name="connsiteY4" fmla="*/ 1171575 h 1171575"/>
                <a:gd name="connsiteX5" fmla="*/ 1214438 w 4114800"/>
                <a:gd name="connsiteY5" fmla="*/ 642938 h 1171575"/>
                <a:gd name="connsiteX6" fmla="*/ 1114425 w 4114800"/>
                <a:gd name="connsiteY6" fmla="*/ 657225 h 1171575"/>
                <a:gd name="connsiteX7" fmla="*/ 0 w 4114800"/>
                <a:gd name="connsiteY7" fmla="*/ 80010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1171575">
                  <a:moveTo>
                    <a:pt x="0" y="800100"/>
                  </a:moveTo>
                  <a:lnTo>
                    <a:pt x="1543050" y="0"/>
                  </a:lnTo>
                  <a:lnTo>
                    <a:pt x="2328863" y="571500"/>
                  </a:lnTo>
                  <a:lnTo>
                    <a:pt x="4114800" y="714375"/>
                  </a:lnTo>
                  <a:lnTo>
                    <a:pt x="1928813" y="1171575"/>
                  </a:lnTo>
                  <a:cubicBezTo>
                    <a:pt x="1690688" y="995363"/>
                    <a:pt x="1464900" y="801125"/>
                    <a:pt x="1214438" y="642938"/>
                  </a:cubicBezTo>
                  <a:cubicBezTo>
                    <a:pt x="1185965" y="624955"/>
                    <a:pt x="1114425" y="657225"/>
                    <a:pt x="1114425" y="657225"/>
                  </a:cubicBezTo>
                  <a:lnTo>
                    <a:pt x="0" y="800100"/>
                  </a:lnTo>
                  <a:close/>
                </a:path>
              </a:pathLst>
            </a:custGeom>
            <a:ln>
              <a:solidFill>
                <a:schemeClr val="tx2"/>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zh-CN" altLang="en-US" b="1">
                <a:solidFill>
                  <a:srgbClr val="002060"/>
                </a:solidFill>
              </a:endParaRPr>
            </a:p>
          </p:txBody>
        </p:sp>
        <p:cxnSp>
          <p:nvCxnSpPr>
            <p:cNvPr id="25" name="直接箭头连接符 24"/>
            <p:cNvCxnSpPr/>
            <p:nvPr/>
          </p:nvCxnSpPr>
          <p:spPr>
            <a:xfrm rot="5400000" flipH="1" flipV="1">
              <a:off x="2431" y="3520"/>
              <a:ext cx="174"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27" name="直接箭头连接符 26"/>
            <p:cNvCxnSpPr>
              <a:stCxn id="9" idx="0"/>
              <a:endCxn id="10" idx="2"/>
            </p:cNvCxnSpPr>
            <p:nvPr/>
          </p:nvCxnSpPr>
          <p:spPr>
            <a:xfrm rot="5400000" flipH="1" flipV="1">
              <a:off x="2475" y="3151"/>
              <a:ext cx="131"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29" name="直接箭头连接符 28"/>
            <p:cNvCxnSpPr>
              <a:stCxn id="10" idx="0"/>
              <a:endCxn id="8" idx="2"/>
            </p:cNvCxnSpPr>
            <p:nvPr/>
          </p:nvCxnSpPr>
          <p:spPr>
            <a:xfrm rot="5400000" flipH="1" flipV="1">
              <a:off x="2432" y="2759"/>
              <a:ext cx="217"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31" name="直接箭头连接符 30"/>
            <p:cNvCxnSpPr>
              <a:stCxn id="8" idx="0"/>
              <a:endCxn id="7" idx="2"/>
            </p:cNvCxnSpPr>
            <p:nvPr/>
          </p:nvCxnSpPr>
          <p:spPr>
            <a:xfrm rot="5400000" flipH="1" flipV="1">
              <a:off x="2410" y="2302"/>
              <a:ext cx="261"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36" name="直接箭头连接符 35"/>
            <p:cNvCxnSpPr/>
            <p:nvPr/>
          </p:nvCxnSpPr>
          <p:spPr>
            <a:xfrm rot="5400000" flipH="1" flipV="1">
              <a:off x="2452" y="1888"/>
              <a:ext cx="131"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38" name="直接箭头连接符 37"/>
            <p:cNvCxnSpPr>
              <a:cxnSpLocks noChangeShapeType="1"/>
              <a:stCxn id="58" idx="0"/>
              <a:endCxn id="19" idx="4"/>
            </p:cNvCxnSpPr>
            <p:nvPr/>
          </p:nvCxnSpPr>
          <p:spPr bwMode="auto">
            <a:xfrm flipV="1">
              <a:off x="2514" y="1083"/>
              <a:ext cx="4" cy="164"/>
            </a:xfrm>
            <a:prstGeom prst="straightConnector1">
              <a:avLst/>
            </a:prstGeom>
            <a:noFill/>
            <a:ln w="9525" algn="ctr">
              <a:solidFill>
                <a:schemeClr val="tx2"/>
              </a:solidFill>
              <a:prstDash val="sysDash"/>
              <a:round/>
              <a:tailEnd type="arrow" w="med" len="med"/>
            </a:ln>
            <a:effectLst>
              <a:outerShdw dist="20000" dir="5400000" rotWithShape="0">
                <a:srgbClr val="000000">
                  <a:alpha val="37999"/>
                </a:srgbClr>
              </a:outerShdw>
            </a:effectLst>
          </p:spPr>
        </p:cxnSp>
        <p:sp>
          <p:nvSpPr>
            <p:cNvPr id="39" name="任意多边形 38"/>
            <p:cNvSpPr/>
            <p:nvPr/>
          </p:nvSpPr>
          <p:spPr>
            <a:xfrm>
              <a:off x="2518" y="482"/>
              <a:ext cx="2494" cy="444"/>
            </a:xfrm>
            <a:custGeom>
              <a:avLst/>
              <a:gdLst>
                <a:gd name="connsiteX0" fmla="*/ 0 w 4171950"/>
                <a:gd name="connsiteY0" fmla="*/ 157162 h 728662"/>
                <a:gd name="connsiteX1" fmla="*/ 0 w 4171950"/>
                <a:gd name="connsiteY1" fmla="*/ 14287 h 728662"/>
                <a:gd name="connsiteX2" fmla="*/ 4171950 w 4171950"/>
                <a:gd name="connsiteY2" fmla="*/ 0 h 728662"/>
                <a:gd name="connsiteX3" fmla="*/ 4171950 w 4171950"/>
                <a:gd name="connsiteY3" fmla="*/ 728662 h 728662"/>
                <a:gd name="connsiteX4" fmla="*/ 4171950 w 4171950"/>
                <a:gd name="connsiteY4" fmla="*/ 700087 h 728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1950" h="728662">
                  <a:moveTo>
                    <a:pt x="0" y="157162"/>
                  </a:moveTo>
                  <a:lnTo>
                    <a:pt x="0" y="14287"/>
                  </a:lnTo>
                  <a:lnTo>
                    <a:pt x="4171950" y="0"/>
                  </a:lnTo>
                  <a:lnTo>
                    <a:pt x="4171950" y="728662"/>
                  </a:lnTo>
                  <a:lnTo>
                    <a:pt x="4171950" y="700087"/>
                  </a:lnTo>
                </a:path>
              </a:pathLst>
            </a:custGeom>
            <a:ln>
              <a:solidFill>
                <a:schemeClr val="tx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b="1">
                <a:solidFill>
                  <a:srgbClr val="002060"/>
                </a:solidFill>
              </a:endParaRPr>
            </a:p>
          </p:txBody>
        </p:sp>
        <p:cxnSp>
          <p:nvCxnSpPr>
            <p:cNvPr id="41" name="直接箭头连接符 40"/>
            <p:cNvCxnSpPr>
              <a:stCxn id="18" idx="2"/>
              <a:endCxn id="17" idx="0"/>
            </p:cNvCxnSpPr>
            <p:nvPr/>
          </p:nvCxnSpPr>
          <p:spPr>
            <a:xfrm rot="5400000">
              <a:off x="4882" y="1323"/>
              <a:ext cx="218"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43" name="直接箭头连接符 42"/>
            <p:cNvCxnSpPr>
              <a:stCxn id="17" idx="2"/>
              <a:endCxn id="16" idx="0"/>
            </p:cNvCxnSpPr>
            <p:nvPr/>
          </p:nvCxnSpPr>
          <p:spPr>
            <a:xfrm rot="5400000">
              <a:off x="4904" y="1736"/>
              <a:ext cx="174"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45" name="直接箭头连接符 44"/>
            <p:cNvCxnSpPr>
              <a:stCxn id="16" idx="2"/>
              <a:endCxn id="15" idx="0"/>
            </p:cNvCxnSpPr>
            <p:nvPr/>
          </p:nvCxnSpPr>
          <p:spPr>
            <a:xfrm rot="5400000">
              <a:off x="4774" y="2259"/>
              <a:ext cx="436"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47" name="直接箭头连接符 46"/>
            <p:cNvCxnSpPr>
              <a:stCxn id="15" idx="2"/>
              <a:endCxn id="14" idx="0"/>
            </p:cNvCxnSpPr>
            <p:nvPr/>
          </p:nvCxnSpPr>
          <p:spPr>
            <a:xfrm rot="5400000">
              <a:off x="4861" y="2824"/>
              <a:ext cx="261"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49" name="直接箭头连接符 48"/>
            <p:cNvCxnSpPr>
              <a:stCxn id="14" idx="2"/>
              <a:endCxn id="12" idx="0"/>
            </p:cNvCxnSpPr>
            <p:nvPr/>
          </p:nvCxnSpPr>
          <p:spPr>
            <a:xfrm rot="5400000">
              <a:off x="4882" y="3282"/>
              <a:ext cx="218" cy="1"/>
            </a:xfrm>
            <a:prstGeom prst="straightConnector1">
              <a:avLst/>
            </a:prstGeom>
            <a:ln>
              <a:solidFill>
                <a:schemeClr val="tx2"/>
              </a:solidFill>
              <a:tailEnd type="arrow"/>
            </a:ln>
          </p:spPr>
          <p:style>
            <a:lnRef idx="1">
              <a:schemeClr val="accent1"/>
            </a:lnRef>
            <a:fillRef idx="2">
              <a:schemeClr val="accent1"/>
            </a:fillRef>
            <a:effectRef idx="1">
              <a:schemeClr val="accent1"/>
            </a:effectRef>
            <a:fontRef idx="minor">
              <a:schemeClr val="dk1"/>
            </a:fontRef>
          </p:style>
        </p:cxnSp>
        <p:cxnSp>
          <p:nvCxnSpPr>
            <p:cNvPr id="53" name="直接箭头连接符 52"/>
            <p:cNvCxnSpPr>
              <a:cxnSpLocks noChangeShapeType="1"/>
            </p:cNvCxnSpPr>
            <p:nvPr/>
          </p:nvCxnSpPr>
          <p:spPr bwMode="auto">
            <a:xfrm flipH="1">
              <a:off x="4968" y="3609"/>
              <a:ext cx="1" cy="217"/>
            </a:xfrm>
            <a:prstGeom prst="straightConnector1">
              <a:avLst/>
            </a:prstGeom>
            <a:noFill/>
            <a:ln w="9525" algn="ctr">
              <a:solidFill>
                <a:schemeClr val="tx2"/>
              </a:solidFill>
              <a:round/>
              <a:tailEnd type="arrow" w="med" len="med"/>
            </a:ln>
            <a:effectLst>
              <a:outerShdw dist="20000" dir="5400000" rotWithShape="0">
                <a:srgbClr val="000000">
                  <a:alpha val="37999"/>
                </a:srgbClr>
              </a:outerShdw>
            </a:effectLst>
          </p:spPr>
        </p:cxnSp>
        <p:sp>
          <p:nvSpPr>
            <p:cNvPr id="54" name="任意多边形 53"/>
            <p:cNvSpPr/>
            <p:nvPr/>
          </p:nvSpPr>
          <p:spPr>
            <a:xfrm>
              <a:off x="2491" y="3826"/>
              <a:ext cx="2476" cy="409"/>
            </a:xfrm>
            <a:custGeom>
              <a:avLst/>
              <a:gdLst>
                <a:gd name="connsiteX0" fmla="*/ 4471987 w 4471987"/>
                <a:gd name="connsiteY0" fmla="*/ 0 h 671512"/>
                <a:gd name="connsiteX1" fmla="*/ 4457700 w 4471987"/>
                <a:gd name="connsiteY1" fmla="*/ 671512 h 671512"/>
                <a:gd name="connsiteX2" fmla="*/ 0 w 4471987"/>
                <a:gd name="connsiteY2" fmla="*/ 671512 h 671512"/>
                <a:gd name="connsiteX3" fmla="*/ 0 w 4471987"/>
                <a:gd name="connsiteY3" fmla="*/ 442912 h 671512"/>
                <a:gd name="connsiteX4" fmla="*/ 0 w 4471987"/>
                <a:gd name="connsiteY4" fmla="*/ 442912 h 671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1987" h="671512">
                  <a:moveTo>
                    <a:pt x="4471987" y="0"/>
                  </a:moveTo>
                  <a:lnTo>
                    <a:pt x="4457700" y="671512"/>
                  </a:lnTo>
                  <a:lnTo>
                    <a:pt x="0" y="671512"/>
                  </a:lnTo>
                  <a:lnTo>
                    <a:pt x="0" y="442912"/>
                  </a:lnTo>
                  <a:lnTo>
                    <a:pt x="0" y="442912"/>
                  </a:lnTo>
                </a:path>
              </a:pathLst>
            </a:custGeom>
            <a:ln>
              <a:solidFill>
                <a:schemeClr val="tx2"/>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b="1">
                <a:solidFill>
                  <a:srgbClr val="002060"/>
                </a:solidFill>
              </a:endParaRPr>
            </a:p>
          </p:txBody>
        </p:sp>
        <p:sp>
          <p:nvSpPr>
            <p:cNvPr id="58" name="矩形 57"/>
            <p:cNvSpPr/>
            <p:nvPr/>
          </p:nvSpPr>
          <p:spPr>
            <a:xfrm>
              <a:off x="2199" y="1247"/>
              <a:ext cx="630" cy="225"/>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altLang="zh-CN" b="1" dirty="0">
                  <a:solidFill>
                    <a:srgbClr val="002060"/>
                  </a:solidFill>
                </a:rPr>
                <a:t>6.</a:t>
              </a:r>
              <a:r>
                <a:rPr lang="zh-CN" altLang="en-US" b="1" dirty="0">
                  <a:solidFill>
                    <a:srgbClr val="002060"/>
                  </a:solidFill>
                </a:rPr>
                <a:t>理解</a:t>
              </a:r>
              <a:endParaRPr lang="zh-CN" altLang="en-US" b="1" dirty="0">
                <a:solidFill>
                  <a:srgbClr val="002060"/>
                </a:solidFill>
              </a:endParaRPr>
            </a:p>
          </p:txBody>
        </p:sp>
        <p:cxnSp>
          <p:nvCxnSpPr>
            <p:cNvPr id="59" name="直接箭头连接符 58"/>
            <p:cNvCxnSpPr/>
            <p:nvPr/>
          </p:nvCxnSpPr>
          <p:spPr>
            <a:xfrm rot="5400000" flipH="1" flipV="1">
              <a:off x="2447" y="1539"/>
              <a:ext cx="135" cy="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5945" name="TextBox 61"/>
            <p:cNvSpPr txBox="1">
              <a:spLocks noChangeArrowheads="1"/>
            </p:cNvSpPr>
            <p:nvPr/>
          </p:nvSpPr>
          <p:spPr bwMode="auto">
            <a:xfrm>
              <a:off x="3504" y="2139"/>
              <a:ext cx="855" cy="23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rgbClr val="002060"/>
                  </a:solidFill>
                  <a:latin typeface="Calibri" panose="020F0502020204030204" pitchFamily="34" charset="0"/>
                </a:rPr>
                <a:t>噪音</a:t>
              </a:r>
              <a:endParaRPr lang="zh-CN" altLang="en-US" b="1">
                <a:solidFill>
                  <a:srgbClr val="002060"/>
                </a:solidFill>
                <a:latin typeface="Calibri" panose="020F0502020204030204" pitchFamily="34" charset="0"/>
              </a:endParaRPr>
            </a:p>
          </p:txBody>
        </p:sp>
        <p:sp>
          <p:nvSpPr>
            <p:cNvPr id="165946" name="TextBox 63"/>
            <p:cNvSpPr txBox="1">
              <a:spLocks noChangeArrowheads="1"/>
            </p:cNvSpPr>
            <p:nvPr/>
          </p:nvSpPr>
          <p:spPr bwMode="auto">
            <a:xfrm>
              <a:off x="3549" y="527"/>
              <a:ext cx="1395" cy="23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002060"/>
                  </a:solidFill>
                  <a:latin typeface="Calibri" panose="020F0502020204030204" pitchFamily="34" charset="0"/>
                </a:rPr>
                <a:t>反馈</a:t>
              </a:r>
              <a:endParaRPr lang="zh-CN" altLang="en-US" b="1">
                <a:solidFill>
                  <a:srgbClr val="002060"/>
                </a:solidFill>
                <a:latin typeface="Calibri" panose="020F0502020204030204" pitchFamily="34" charset="0"/>
              </a:endParaRPr>
            </a:p>
          </p:txBody>
        </p:sp>
        <p:sp>
          <p:nvSpPr>
            <p:cNvPr id="165947" name="TextBox 64"/>
            <p:cNvSpPr txBox="1">
              <a:spLocks noChangeArrowheads="1"/>
            </p:cNvSpPr>
            <p:nvPr/>
          </p:nvSpPr>
          <p:spPr bwMode="auto">
            <a:xfrm>
              <a:off x="3729" y="3984"/>
              <a:ext cx="810" cy="23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002060"/>
                  </a:solidFill>
                  <a:latin typeface="Calibri" panose="020F0502020204030204" pitchFamily="34" charset="0"/>
                </a:rPr>
                <a:t>反馈</a:t>
              </a:r>
              <a:endParaRPr lang="zh-CN" altLang="en-US" b="1">
                <a:solidFill>
                  <a:srgbClr val="002060"/>
                </a:solidFill>
                <a:latin typeface="Calibri" panose="020F05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Rot="1" noChangeArrowheads="1"/>
          </p:cNvSpPr>
          <p:nvPr>
            <p:ph type="body" idx="4294967295"/>
          </p:nvPr>
        </p:nvSpPr>
        <p:spPr>
          <a:xfrm>
            <a:off x="279400" y="548680"/>
            <a:ext cx="8540750" cy="5478462"/>
          </a:xfrm>
        </p:spPr>
        <p:txBody>
          <a:bodyPr/>
          <a:lstStyle/>
          <a:p>
            <a:pPr>
              <a:lnSpc>
                <a:spcPct val="90000"/>
              </a:lnSpc>
              <a:buFont typeface="Wingdings" panose="05000000000000000000" pitchFamily="2" charset="2"/>
              <a:buChar char="p"/>
            </a:pPr>
            <a:r>
              <a:rPr lang="zh-CN" altLang="en-US" b="1" dirty="0">
                <a:solidFill>
                  <a:srgbClr val="0070C0"/>
                </a:solidFill>
              </a:rPr>
              <a:t>信息在信息发送者与信息沟通者之间的传递过程：</a:t>
            </a:r>
            <a:endParaRPr lang="zh-CN" altLang="en-US" b="1" dirty="0">
              <a:solidFill>
                <a:srgbClr val="0070C0"/>
              </a:solidFill>
            </a:endParaRPr>
          </a:p>
          <a:p>
            <a:pPr lvl="1">
              <a:lnSpc>
                <a:spcPct val="90000"/>
              </a:lnSpc>
              <a:buFont typeface="Wingdings" panose="05000000000000000000" pitchFamily="2" charset="2"/>
              <a:buNone/>
            </a:pPr>
            <a:r>
              <a:rPr lang="en-US" altLang="zh-CN" b="1" dirty="0">
                <a:latin typeface="宋体" panose="02010600030101010101" pitchFamily="2" charset="-122"/>
              </a:rPr>
              <a:t>1</a:t>
            </a:r>
            <a:r>
              <a:rPr lang="zh-CN" altLang="en-US" b="1" dirty="0">
                <a:latin typeface="宋体" panose="02010600030101010101" pitchFamily="2" charset="-122"/>
              </a:rPr>
              <a:t>、发送者需要向接受者传送信息或者需要接受者提供信息</a:t>
            </a:r>
            <a:endParaRPr lang="zh-CN" altLang="en-US" b="1" dirty="0">
              <a:latin typeface="宋体" panose="02010600030101010101" pitchFamily="2" charset="-122"/>
            </a:endParaRPr>
          </a:p>
          <a:p>
            <a:pPr lvl="1">
              <a:lnSpc>
                <a:spcPct val="90000"/>
              </a:lnSpc>
              <a:buFont typeface="Wingdings" panose="05000000000000000000" pitchFamily="2" charset="2"/>
              <a:buNone/>
            </a:pPr>
            <a:r>
              <a:rPr lang="en-US" altLang="zh-CN" b="1" dirty="0">
                <a:latin typeface="宋体" panose="02010600030101010101" pitchFamily="2" charset="-122"/>
              </a:rPr>
              <a:t>2</a:t>
            </a:r>
            <a:r>
              <a:rPr lang="zh-CN" altLang="en-US" b="1" dirty="0">
                <a:latin typeface="宋体" panose="02010600030101010101" pitchFamily="2" charset="-122"/>
              </a:rPr>
              <a:t>、发送者将这些信息译成接受者能够理解的一系列符号</a:t>
            </a:r>
            <a:endParaRPr lang="zh-CN" altLang="en-US" b="1" dirty="0">
              <a:latin typeface="宋体" panose="02010600030101010101" pitchFamily="2" charset="-122"/>
            </a:endParaRPr>
          </a:p>
          <a:p>
            <a:pPr lvl="1">
              <a:lnSpc>
                <a:spcPct val="90000"/>
              </a:lnSpc>
              <a:buFont typeface="Wingdings" panose="05000000000000000000" pitchFamily="2" charset="2"/>
              <a:buNone/>
            </a:pPr>
            <a:r>
              <a:rPr lang="en-US" altLang="zh-CN" b="1" dirty="0">
                <a:latin typeface="宋体" panose="02010600030101010101" pitchFamily="2" charset="-122"/>
              </a:rPr>
              <a:t>3</a:t>
            </a:r>
            <a:r>
              <a:rPr lang="zh-CN" altLang="en-US" b="1" dirty="0">
                <a:latin typeface="宋体" panose="02010600030101010101" pitchFamily="2" charset="-122"/>
              </a:rPr>
              <a:t>、将上述符号传递给接受者</a:t>
            </a:r>
            <a:endParaRPr lang="zh-CN" altLang="en-US" b="1" dirty="0">
              <a:latin typeface="宋体" panose="02010600030101010101" pitchFamily="2" charset="-122"/>
            </a:endParaRPr>
          </a:p>
          <a:p>
            <a:pPr lvl="1">
              <a:lnSpc>
                <a:spcPct val="90000"/>
              </a:lnSpc>
              <a:buFont typeface="Wingdings" panose="05000000000000000000" pitchFamily="2" charset="2"/>
              <a:buNone/>
            </a:pPr>
            <a:r>
              <a:rPr lang="en-US" altLang="zh-CN" b="1" dirty="0">
                <a:latin typeface="宋体" panose="02010600030101010101" pitchFamily="2" charset="-122"/>
              </a:rPr>
              <a:t>4</a:t>
            </a:r>
            <a:r>
              <a:rPr lang="zh-CN" altLang="en-US" b="1" dirty="0">
                <a:latin typeface="宋体" panose="02010600030101010101" pitchFamily="2" charset="-122"/>
              </a:rPr>
              <a:t>、接受者接受这些符号</a:t>
            </a:r>
            <a:endParaRPr lang="zh-CN" altLang="en-US" b="1" dirty="0">
              <a:latin typeface="宋体" panose="02010600030101010101" pitchFamily="2" charset="-122"/>
            </a:endParaRPr>
          </a:p>
          <a:p>
            <a:pPr lvl="1">
              <a:lnSpc>
                <a:spcPct val="90000"/>
              </a:lnSpc>
              <a:buFont typeface="Wingdings" panose="05000000000000000000" pitchFamily="2" charset="2"/>
              <a:buNone/>
            </a:pPr>
            <a:r>
              <a:rPr lang="en-US" altLang="zh-CN" b="1" dirty="0">
                <a:latin typeface="宋体" panose="02010600030101010101" pitchFamily="2" charset="-122"/>
              </a:rPr>
              <a:t>5</a:t>
            </a:r>
            <a:r>
              <a:rPr lang="zh-CN" altLang="en-US" b="1" dirty="0">
                <a:latin typeface="宋体" panose="02010600030101010101" pitchFamily="2" charset="-122"/>
              </a:rPr>
              <a:t>、接受者将这些符号译为具有特定含义的信息</a:t>
            </a:r>
            <a:endParaRPr lang="zh-CN" altLang="en-US" b="1" dirty="0">
              <a:latin typeface="宋体" panose="02010600030101010101" pitchFamily="2" charset="-122"/>
            </a:endParaRPr>
          </a:p>
          <a:p>
            <a:pPr lvl="1">
              <a:lnSpc>
                <a:spcPct val="90000"/>
              </a:lnSpc>
              <a:buFont typeface="Wingdings" panose="05000000000000000000" pitchFamily="2" charset="2"/>
              <a:buNone/>
            </a:pPr>
            <a:r>
              <a:rPr lang="en-US" altLang="zh-CN" b="1" dirty="0">
                <a:latin typeface="宋体" panose="02010600030101010101" pitchFamily="2" charset="-122"/>
              </a:rPr>
              <a:t>6</a:t>
            </a:r>
            <a:r>
              <a:rPr lang="zh-CN" altLang="en-US" b="1" dirty="0">
                <a:latin typeface="宋体" panose="02010600030101010101" pitchFamily="2" charset="-122"/>
              </a:rPr>
              <a:t>、接受者理解信息的内容</a:t>
            </a:r>
            <a:endParaRPr lang="zh-CN" altLang="en-US" b="1" dirty="0">
              <a:latin typeface="宋体" panose="02010600030101010101" pitchFamily="2" charset="-122"/>
            </a:endParaRPr>
          </a:p>
          <a:p>
            <a:pPr lvl="1">
              <a:lnSpc>
                <a:spcPct val="90000"/>
              </a:lnSpc>
              <a:buFont typeface="Wingdings" panose="05000000000000000000" pitchFamily="2" charset="2"/>
              <a:buNone/>
            </a:pPr>
            <a:r>
              <a:rPr lang="en-US" altLang="zh-CN" b="1" dirty="0">
                <a:latin typeface="宋体" panose="02010600030101010101" pitchFamily="2" charset="-122"/>
              </a:rPr>
              <a:t>7</a:t>
            </a:r>
            <a:r>
              <a:rPr lang="zh-CN" altLang="en-US" b="1" dirty="0">
                <a:latin typeface="宋体" panose="02010600030101010101" pitchFamily="2" charset="-122"/>
              </a:rPr>
              <a:t>、发送者通过反馈来了解他想传递的信息是否被对方准确无误地接</a:t>
            </a:r>
            <a:endParaRPr lang="en-US" altLang="zh-CN" b="1" dirty="0">
              <a:latin typeface="宋体" panose="02010600030101010101" pitchFamily="2" charset="-122"/>
            </a:endParaRPr>
          </a:p>
          <a:p>
            <a:pPr lvl="1">
              <a:lnSpc>
                <a:spcPct val="90000"/>
              </a:lnSpc>
              <a:buNone/>
            </a:pPr>
            <a:r>
              <a:rPr lang="en-US" altLang="zh-CN" b="1" dirty="0">
                <a:latin typeface="宋体" panose="02010600030101010101" pitchFamily="2" charset="-122"/>
              </a:rPr>
              <a:t>8</a:t>
            </a:r>
            <a:r>
              <a:rPr lang="zh-CN" altLang="en-US" b="1" dirty="0">
                <a:latin typeface="宋体" panose="02010600030101010101" pitchFamily="2" charset="-122"/>
              </a:rPr>
              <a:t>、沟通过程中会出现“噪音”，存在于各个环节</a:t>
            </a:r>
            <a:endParaRPr lang="zh-CN" altLang="en-US" b="1"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三、沟通的类型</a:t>
            </a:r>
            <a:endParaRPr lang="en-US" altLang="zh-CN" b="1" dirty="0"/>
          </a:p>
          <a:p>
            <a:pPr>
              <a:buFont typeface="Wingdings" panose="05000000000000000000" pitchFamily="2" charset="2"/>
              <a:buChar char="p"/>
            </a:pPr>
            <a:r>
              <a:rPr lang="zh-CN" altLang="en-US" sz="2800" b="1" dirty="0">
                <a:solidFill>
                  <a:srgbClr val="0070C0"/>
                </a:solidFill>
                <a:latin typeface="+mn-ea"/>
              </a:rPr>
              <a:t>按照方法划分</a:t>
            </a:r>
            <a:endParaRPr lang="zh-CN" altLang="en-US" sz="2800" b="1" dirty="0">
              <a:solidFill>
                <a:srgbClr val="0070C0"/>
              </a:solidFill>
              <a:latin typeface="+mn-ea"/>
            </a:endParaRPr>
          </a:p>
          <a:p>
            <a:pPr lvl="1">
              <a:buFont typeface="Wingdings" panose="05000000000000000000" pitchFamily="2" charset="2"/>
              <a:buChar char="Ø"/>
            </a:pPr>
            <a:r>
              <a:rPr lang="zh-CN" altLang="en-US" b="1" dirty="0">
                <a:solidFill>
                  <a:srgbClr val="002060"/>
                </a:solidFill>
                <a:latin typeface="+mn-ea"/>
              </a:rPr>
              <a:t>口头沟通、书面沟通、非言语沟通、体态语言沟通、语调沟通及电子邮件沟通</a:t>
            </a:r>
            <a:endParaRPr lang="zh-CN" altLang="en-US" b="1" dirty="0">
              <a:solidFill>
                <a:srgbClr val="002060"/>
              </a:solidFill>
              <a:latin typeface="+mn-ea"/>
            </a:endParaRPr>
          </a:p>
          <a:p>
            <a:pPr>
              <a:buFont typeface="Wingdings" panose="05000000000000000000" pitchFamily="2" charset="2"/>
              <a:buChar char="p"/>
            </a:pPr>
            <a:r>
              <a:rPr lang="zh-CN" altLang="en-US" sz="2800" b="1" dirty="0">
                <a:solidFill>
                  <a:srgbClr val="0070C0"/>
                </a:solidFill>
                <a:latin typeface="+mn-ea"/>
              </a:rPr>
              <a:t>按照组织系统</a:t>
            </a:r>
            <a:endParaRPr lang="zh-CN" altLang="en-US" sz="2800" b="1" dirty="0">
              <a:solidFill>
                <a:srgbClr val="0070C0"/>
              </a:solidFill>
              <a:latin typeface="+mn-ea"/>
            </a:endParaRPr>
          </a:p>
          <a:p>
            <a:pPr lvl="1">
              <a:buFont typeface="Wingdings" panose="05000000000000000000" pitchFamily="2" charset="2"/>
              <a:buChar char="Ø"/>
            </a:pPr>
            <a:r>
              <a:rPr lang="zh-CN" altLang="en-US" b="1" dirty="0">
                <a:solidFill>
                  <a:srgbClr val="002060"/>
                </a:solidFill>
                <a:latin typeface="+mn-ea"/>
              </a:rPr>
              <a:t>正式沟通和非正式沟通</a:t>
            </a:r>
            <a:endParaRPr lang="zh-CN" altLang="en-US" b="1" dirty="0">
              <a:solidFill>
                <a:srgbClr val="002060"/>
              </a:solidFill>
              <a:latin typeface="+mn-ea"/>
            </a:endParaRPr>
          </a:p>
          <a:p>
            <a:pPr>
              <a:buFont typeface="Wingdings" panose="05000000000000000000" pitchFamily="2" charset="2"/>
              <a:buChar char="p"/>
            </a:pPr>
            <a:r>
              <a:rPr lang="zh-CN" altLang="en-US" sz="2800" b="1" dirty="0">
                <a:solidFill>
                  <a:srgbClr val="0070C0"/>
                </a:solidFill>
                <a:latin typeface="+mn-ea"/>
              </a:rPr>
              <a:t>按照是否进行反馈</a:t>
            </a:r>
            <a:endParaRPr lang="zh-CN" altLang="en-US" sz="2800" b="1" dirty="0">
              <a:solidFill>
                <a:srgbClr val="0070C0"/>
              </a:solidFill>
              <a:latin typeface="+mn-ea"/>
            </a:endParaRPr>
          </a:p>
          <a:p>
            <a:pPr lvl="1">
              <a:buFont typeface="Wingdings" panose="05000000000000000000" pitchFamily="2" charset="2"/>
              <a:buChar char="Ø"/>
            </a:pPr>
            <a:r>
              <a:rPr lang="zh-CN" altLang="en-US" b="1" dirty="0">
                <a:solidFill>
                  <a:srgbClr val="002060"/>
                </a:solidFill>
                <a:latin typeface="+mn-ea"/>
              </a:rPr>
              <a:t>单向沟通和双向沟通</a:t>
            </a:r>
            <a:endParaRPr lang="en-US" altLang="zh-CN" dirty="0">
              <a:latin typeface="+mn-ea"/>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106363" y="692150"/>
          <a:ext cx="8929687" cy="5428298"/>
        </p:xfrm>
        <a:graphic>
          <a:graphicData uri="http://schemas.openxmlformats.org/drawingml/2006/table">
            <a:tbl>
              <a:tblPr/>
              <a:tblGrid>
                <a:gridCol w="1665287"/>
                <a:gridCol w="1966913"/>
                <a:gridCol w="2497137"/>
                <a:gridCol w="2800350"/>
              </a:tblGrid>
              <a:tr h="457200">
                <a:tc gridSpan="4">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附表一：各种沟通方式比较</a:t>
                      </a:r>
                      <a:endPar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hMerge="1">
                  <a:tcPr/>
                </a:tc>
                <a:tc hMerge="1">
                  <a:tcPr/>
                </a:tc>
                <a:tc hMerge="1">
                  <a:tcPr/>
                </a:tc>
              </a:tr>
              <a:tr h="4286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rPr>
                        <a:t>沟通方式</a:t>
                      </a:r>
                      <a:endPar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rPr>
                        <a:t>举例</a:t>
                      </a:r>
                      <a:endPar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rPr>
                        <a:t>优点</a:t>
                      </a:r>
                      <a:endPar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rPr>
                        <a:t>缺点</a:t>
                      </a:r>
                      <a:endParaRPr kumimoji="0" lang="zh-CN" altLang="en-US" sz="22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109696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rPr>
                        <a:t>口头</a:t>
                      </a:r>
                      <a:endPar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交谈、讲座、讨论会、电话</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快速传递、快速反馈、信息量很大</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传递中经过层次愈多信息失真愈严重、核实愈困难</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109696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rPr>
                        <a:t>书面</a:t>
                      </a:r>
                      <a:endPar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报告、备忘录、信件、文件、内部期刊</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持久、有形，可以核实</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效率低、缺乏反馈</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endParaRPr kumimoji="0" lang="en-US" altLang="zh-CN" sz="2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100647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rPr>
                        <a:t>非语言</a:t>
                      </a:r>
                      <a:endPar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声、光信号、体态、语调</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信息意义十分明确，内涵丰富，含义隐含灵活</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传递距离有限。界限模糊。只能意会，不能言传</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chemeClr val="bg1"/>
                    </a:solidFill>
                  </a:tcPr>
                </a:tc>
              </a:tr>
              <a:tr h="13414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rPr>
                        <a:t>电子媒介</a:t>
                      </a:r>
                      <a:endParaRPr kumimoji="0" lang="zh-CN" altLang="en-US" sz="2200" b="1" i="0" u="none" strike="noStrike" cap="none" normalizeH="0" baseline="0">
                        <a:ln>
                          <a:noFill/>
                        </a:ln>
                        <a:solidFill>
                          <a:srgbClr val="7030A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传真、闭路电视、计算机网络、电子邮件</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快速传递、信息容量大、远程传递一份信息同时传递多人、廉价</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a:noFill/>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rPr>
                        <a:t>沟通过程中容易产生噪音，且噪声源不易控制</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5"/>
          <p:cNvGraphicFramePr>
            <a:graphicFrameLocks noGrp="1"/>
          </p:cNvGraphicFramePr>
          <p:nvPr>
            <p:ph type="tbl" idx="1"/>
          </p:nvPr>
        </p:nvGraphicFramePr>
        <p:xfrm>
          <a:off x="142875" y="1263650"/>
          <a:ext cx="8858250" cy="4505135"/>
        </p:xfrm>
        <a:graphic>
          <a:graphicData uri="http://schemas.openxmlformats.org/drawingml/2006/table">
            <a:tbl>
              <a:tblPr/>
              <a:tblGrid>
                <a:gridCol w="2428875"/>
                <a:gridCol w="6429375"/>
              </a:tblGrid>
              <a:tr h="457200">
                <a:tc gridSpan="2">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附表二：单向沟通与双向沟通的比较</a:t>
                      </a:r>
                      <a:endPar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8064A2"/>
                    </a:solidFill>
                  </a:tcPr>
                </a:tc>
                <a:tc hMerge="1">
                  <a:tcPr/>
                </a:tc>
              </a:tr>
              <a:tr h="3746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
                          <a:schemeClr val="hlink"/>
                        </a:buClr>
                        <a:buSzPct val="75000"/>
                        <a:buFontTx/>
                        <a:buNone/>
                      </a:pPr>
                      <a:r>
                        <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因素</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8064A2"/>
                      </a:solidFill>
                      <a:prstDash val="solid"/>
                      <a:round/>
                      <a:headEnd type="none" w="med" len="med"/>
                      <a:tailEnd type="none" w="med" len="med"/>
                    </a:lnL>
                    <a:lnR>
                      <a:noFill/>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EDEAF0"/>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
                          <a:schemeClr val="hlink"/>
                        </a:buClr>
                        <a:buSzPct val="75000"/>
                        <a:buFontTx/>
                        <a:buNone/>
                      </a:pPr>
                      <a:r>
                        <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结果</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EDEAF0"/>
                    </a:solidFill>
                  </a:tcPr>
                </a:tc>
              </a:tr>
              <a:tr h="3746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时间</a:t>
                      </a:r>
                      <a:endPar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w="12700" cap="flat" cmpd="sng" algn="ctr">
                      <a:solidFill>
                        <a:srgbClr val="8064A2"/>
                      </a:solidFill>
                      <a:prstDash val="solid"/>
                      <a:round/>
                      <a:headEnd type="none" w="med" len="med"/>
                      <a:tailEnd type="none" w="med" len="med"/>
                    </a:lnL>
                    <a:lnR>
                      <a:noFill/>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双向沟通比单向沟通需要更多的时间</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horzOverflow="overflow">
                    <a:lnL>
                      <a:noFill/>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chemeClr val="bg1"/>
                    </a:solidFill>
                  </a:tcPr>
                </a:tc>
              </a:tr>
              <a:tr h="7477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信息和理解</a:t>
                      </a:r>
                      <a:endPar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的准确程度</a:t>
                      </a:r>
                      <a:endPar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w="12700" cap="flat" cmpd="sng" algn="ctr">
                      <a:solidFill>
                        <a:srgbClr val="8064A2"/>
                      </a:solidFill>
                      <a:prstDash val="solid"/>
                      <a:round/>
                      <a:headEnd type="none" w="med" len="med"/>
                      <a:tailEnd type="none" w="med" len="med"/>
                    </a:lnL>
                    <a:lnR>
                      <a:noFill/>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EDEAF0"/>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在双向沟通中，接受者理解信息和发送者意图的准确程度大大提高</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horzOverflow="overflow">
                    <a:lnL>
                      <a:noFill/>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EDEAF0"/>
                    </a:solidFill>
                  </a:tcPr>
                </a:tc>
              </a:tr>
              <a:tr h="7477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接受者和发送</a:t>
                      </a:r>
                      <a:endPar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者的置信程度</a:t>
                      </a:r>
                      <a:endPar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w="12700" cap="flat" cmpd="sng" algn="ctr">
                      <a:solidFill>
                        <a:srgbClr val="8064A2"/>
                      </a:solidFill>
                      <a:prstDash val="solid"/>
                      <a:round/>
                      <a:headEnd type="none" w="med" len="med"/>
                      <a:tailEnd type="none" w="med" len="med"/>
                    </a:lnL>
                    <a:lnR>
                      <a:noFill/>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在双向沟通中，接受者和发送者都比较相信自己对信息的理解</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horzOverflow="overflow">
                    <a:lnL>
                      <a:noFill/>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chemeClr val="bg1"/>
                    </a:solidFill>
                  </a:tcPr>
                </a:tc>
              </a:tr>
              <a:tr h="3746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满意</a:t>
                      </a:r>
                      <a:endPar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w="12700" cap="flat" cmpd="sng" algn="ctr">
                      <a:solidFill>
                        <a:srgbClr val="8064A2"/>
                      </a:solidFill>
                      <a:prstDash val="solid"/>
                      <a:round/>
                      <a:headEnd type="none" w="med" len="med"/>
                      <a:tailEnd type="none" w="med" len="med"/>
                    </a:lnL>
                    <a:lnR>
                      <a:noFill/>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EDEAF0"/>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接受者比较满意双向沟通</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endParaRPr>
                    </a:p>
                    <a:p>
                      <a:pPr marL="0" marR="0" lvl="0" indent="0" algn="just"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发送者比较满意单向沟通</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horzOverflow="overflow">
                    <a:lnL>
                      <a:noFill/>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rgbClr val="EDEAF0"/>
                    </a:solidFill>
                  </a:tcPr>
                </a:tc>
              </a:tr>
              <a:tr h="7477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噪音</a:t>
                      </a:r>
                      <a:endParaRPr kumimoji="0" lang="zh-CN" altLang="en-US" sz="22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anchor="ctr" anchorCtr="1" horzOverflow="overflow">
                    <a:lnL w="12700" cap="flat" cmpd="sng" algn="ctr">
                      <a:solidFill>
                        <a:srgbClr val="8064A2"/>
                      </a:solidFill>
                      <a:prstDash val="solid"/>
                      <a:round/>
                      <a:headEnd type="none" w="med" len="med"/>
                      <a:tailEnd type="none" w="med" len="med"/>
                    </a:lnL>
                    <a:lnR>
                      <a:noFill/>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
                          <a:schemeClr val="hlink"/>
                        </a:buClr>
                        <a:buSzPct val="75000"/>
                        <a:buFontTx/>
                        <a:buNone/>
                      </a:pPr>
                      <a:r>
                        <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rPr>
                        <a:t>由于与问题无关的信息较易进入沟通过程，双向沟通的噪音比单向沟通要大得多</a:t>
                      </a:r>
                      <a:endParaRPr kumimoji="0" lang="zh-CN" altLang="en-US" sz="2200" b="1" i="0" u="none" strike="noStrike" cap="none" normalizeH="0" baseline="0">
                        <a:ln>
                          <a:noFill/>
                        </a:ln>
                        <a:solidFill>
                          <a:srgbClr val="0070C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80" marR="68580" marT="0" marB="0" horzOverflow="overflow">
                    <a:lnL>
                      <a:noFill/>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487e4263-4f89-45f9-a40e-d0f1a3fb5d51}"/>
</p:tagLst>
</file>

<file path=ppt/tags/tag10.xml><?xml version="1.0" encoding="utf-8"?>
<p:tagLst xmlns:p="http://schemas.openxmlformats.org/presentationml/2006/main">
  <p:tag name="KSO_WM_TAG_VERSION" val="1.0"/>
  <p:tag name="KSO_WM_TEMPLATE_CATEGORY" val="diagram"/>
  <p:tag name="KSO_WM_TEMPLATE_INDEX" val="211"/>
  <p:tag name="KSO_WM_UNIT_TYPE" val="l_i"/>
  <p:tag name="KSO_WM_UNIT_INDEX" val="1_7"/>
  <p:tag name="KSO_WM_UNIT_ID" val="258*l_i*1_7"/>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11.xml><?xml version="1.0" encoding="utf-8"?>
<p:tagLst xmlns:p="http://schemas.openxmlformats.org/presentationml/2006/main">
  <p:tag name="KSO_WM_TAG_VERSION" val="1.0"/>
  <p:tag name="KSO_WM_TEMPLATE_CATEGORY" val="diagram"/>
  <p:tag name="KSO_WM_TEMPLATE_INDEX" val="211"/>
  <p:tag name="KSO_WM_UNIT_TYPE" val="l_h_a"/>
  <p:tag name="KSO_WM_UNIT_INDEX" val="1_3_1"/>
  <p:tag name="KSO_WM_UNIT_ID" val="258*l_h_a*1_3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7"/>
  <p:tag name="KSO_WM_UNIT_TEXT_FILL_TYPE" val="1"/>
</p:tagLst>
</file>

<file path=ppt/tags/tag12.xml><?xml version="1.0" encoding="utf-8"?>
<p:tagLst xmlns:p="http://schemas.openxmlformats.org/presentationml/2006/main">
  <p:tag name="KSO_WM_TAG_VERSION" val="1.0"/>
  <p:tag name="KSO_WM_TEMPLATE_CATEGORY" val="diagram"/>
  <p:tag name="KSO_WM_TEMPLATE_INDEX" val="211"/>
  <p:tag name="KSO_WM_UNIT_TYPE" val="l_i"/>
  <p:tag name="KSO_WM_UNIT_INDEX" val="1_8"/>
  <p:tag name="KSO_WM_UNIT_ID" val="258*l_i*1_8"/>
  <p:tag name="KSO_WM_UNIT_CLEAR" val="1"/>
  <p:tag name="KSO_WM_UNIT_LAYERLEVEL" val="1_1"/>
  <p:tag name="KSO_WM_BEAUTIFY_FLAG" val="#wm#"/>
  <p:tag name="KSO_WM_DIAGRAM_GROUP_CODE" val="l1-1"/>
  <p:tag name="KSO_WM_UNIT_LINE_FORE_SCHEMECOLOR_INDEX" val="14"/>
  <p:tag name="KSO_WM_UNIT_LINE_FILL_TYPE" val="2"/>
</p:tagLst>
</file>

<file path=ppt/tags/tag13.xml><?xml version="1.0" encoding="utf-8"?>
<p:tagLst xmlns:p="http://schemas.openxmlformats.org/presentationml/2006/main">
  <p:tag name="KSO_WM_TAG_VERSION" val="1.0"/>
  <p:tag name="KSO_WM_TEMPLATE_CATEGORY" val="diagram"/>
  <p:tag name="KSO_WM_TEMPLATE_INDEX" val="211"/>
  <p:tag name="KSO_WM_UNIT_TYPE" val="l_i"/>
  <p:tag name="KSO_WM_UNIT_INDEX" val="1_9"/>
  <p:tag name="KSO_WM_UNIT_ID" val="258*l_i*1_9"/>
  <p:tag name="KSO_WM_UNIT_CLEAR" val="1"/>
  <p:tag name="KSO_WM_UNIT_LAYERLEVEL" val="1_1"/>
  <p:tag name="KSO_WM_BEAUTIFY_FLAG" val="#wm#"/>
  <p:tag name="KSO_WM_DIAGRAM_GROUP_CODE" val="l1-1"/>
  <p:tag name="KSO_WM_UNIT_LINE_FORE_SCHEMECOLOR_INDEX" val="14"/>
  <p:tag name="KSO_WM_UNIT_LINE_FILL_TYPE" val="2"/>
</p:tagLst>
</file>

<file path=ppt/tags/tag14.xml><?xml version="1.0" encoding="utf-8"?>
<p:tagLst xmlns:p="http://schemas.openxmlformats.org/presentationml/2006/main">
  <p:tag name="KSO_WM_TAG_VERSION" val="1.0"/>
  <p:tag name="KSO_WM_TEMPLATE_CATEGORY" val="diagram"/>
  <p:tag name="KSO_WM_TEMPLATE_INDEX" val="211"/>
  <p:tag name="KSO_WM_UNIT_TYPE" val="l_i"/>
  <p:tag name="KSO_WM_UNIT_INDEX" val="1_4"/>
  <p:tag name="KSO_WM_UNIT_ID" val="258*l_i*1_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TAG_VERSION" val="1.0"/>
  <p:tag name="KSO_WM_TEMPLATE_CATEGORY" val="diagram"/>
  <p:tag name="KSO_WM_TEMPLATE_INDEX" val="211"/>
  <p:tag name="KSO_WM_UNIT_TYPE" val="l_i"/>
  <p:tag name="KSO_WM_UNIT_INDEX" val="1_7"/>
  <p:tag name="KSO_WM_UNIT_ID" val="258*l_i*1_7"/>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TABLE_BEAUTIFY" val="smartTable{d8745d34-bd37-4dca-b1da-1e7cc8d1d089}"/>
</p:tagLst>
</file>

<file path=ppt/tags/tag17.xml><?xml version="1.0" encoding="utf-8"?>
<p:tagLst xmlns:p="http://schemas.openxmlformats.org/presentationml/2006/main">
  <p:tag name="KSO_WM_UNIT_TABLE_BEAUTIFY" val="smartTable{40639c5a-498d-47d1-a223-bec8d97e6fa5}"/>
</p:tagLst>
</file>

<file path=ppt/tags/tag18.xml><?xml version="1.0" encoding="utf-8"?>
<p:tagLst xmlns:p="http://schemas.openxmlformats.org/presentationml/2006/main">
  <p:tag name="KSO_WM_UNIT_TABLE_BEAUTIFY" val="smartTable{86ebeabf-4766-4369-a67c-bf2ea43b1a8a}"/>
</p:tagLst>
</file>

<file path=ppt/tags/tag19.xml><?xml version="1.0" encoding="utf-8"?>
<p:tagLst xmlns:p="http://schemas.openxmlformats.org/presentationml/2006/main">
  <p:tag name="KSO_WM_UNIT_TABLE_BEAUTIFY" val="smartTable{73901719-0fc4-4523-842a-7febe4e4af08}"/>
</p:tagLst>
</file>

<file path=ppt/tags/tag2.xml><?xml version="1.0" encoding="utf-8"?>
<p:tagLst xmlns:p="http://schemas.openxmlformats.org/presentationml/2006/main">
  <p:tag name="KSO_WM_TAG_VERSION" val="1.0"/>
  <p:tag name="KSO_WM_BEAUTIFY_FLAG" val="#wm#"/>
  <p:tag name="KSO_WM_UNIT_TYPE" val="i"/>
  <p:tag name="KSO_WM_UNIT_ID" val="diagram211_3*i*12"/>
  <p:tag name="KSO_WM_TEMPLATE_CATEGORY" val="diagram"/>
  <p:tag name="KSO_WM_TEMPLATE_INDEX" val="211"/>
  <p:tag name="KSO_WM_UNIT_INDEX" val="12"/>
</p:tagLst>
</file>

<file path=ppt/tags/tag20.xml><?xml version="1.0" encoding="utf-8"?>
<p:tagLst xmlns:p="http://schemas.openxmlformats.org/presentationml/2006/main">
  <p:tag name="KSO_WM_BEAUTIFY_FLAG" val="#wm#"/>
  <p:tag name="KSO_WM_UNIT_TYPE" val="i"/>
  <p:tag name="KSO_WM_UNIT_ID" val="diagram103_4*i*0"/>
  <p:tag name="KSO_WM_TEMPLATE_CATEGORY" val="diagram"/>
  <p:tag name="KSO_WM_TEMPLATE_INDEX" val="103"/>
  <p:tag name="KSO_WM_TAG_VERSION" val="1.0"/>
  <p:tag name="KSO_WM_UNIT_INDEX" val="0"/>
</p:tagLst>
</file>

<file path=ppt/tags/tag21.xml><?xml version="1.0" encoding="utf-8"?>
<p:tagLst xmlns:p="http://schemas.openxmlformats.org/presentationml/2006/main">
  <p:tag name="KSO_WM_TEMPLATE_CATEGORY" val="diagram"/>
  <p:tag name="KSO_WM_TEMPLATE_INDEX" val="103"/>
  <p:tag name="KSO_WM_UNIT_TYPE" val="l_h_a"/>
  <p:tag name="KSO_WM_UNIT_INDEX" val="1_1_1"/>
  <p:tag name="KSO_WM_UNIT_ID" val="150995269*l_h_a*1_1_1"/>
  <p:tag name="KSO_WM_UNIT_CLEAR" val="1"/>
  <p:tag name="KSO_WM_UNIT_LAYERLEVEL" val="1_1_1"/>
  <p:tag name="KSO_WM_UNIT_VALUE" val="18"/>
  <p:tag name="KSO_WM_UNIT_HIGHLIGHT" val="0"/>
  <p:tag name="KSO_WM_UNIT_COMPATIBLE" val="0"/>
  <p:tag name="KSO_WM_BEAUTIFY_FLAG" val="#wm#"/>
  <p:tag name="KSO_WM_UNIT_PRESET_TEXT_INDEX" val="3"/>
  <p:tag name="KSO_WM_UNIT_PRESET_TEXT_LEN" val="5"/>
  <p:tag name="KSO_WM_DIAGRAM_GROUP_CODE" val="l1-1"/>
  <p:tag name="KSO_WM_TAG_VERSION" val="1.0"/>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TEMPLATE_CATEGORY" val="diagram"/>
  <p:tag name="KSO_WM_TEMPLATE_INDEX" val="103"/>
  <p:tag name="KSO_WM_UNIT_TYPE" val="l_h_f"/>
  <p:tag name="KSO_WM_UNIT_INDEX" val="1_1_1"/>
  <p:tag name="KSO_WM_UNIT_ID" val="150995269*l_h_f*1_1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BEAUTIFY_FLAG" val="#wm#"/>
  <p:tag name="KSO_WM_UNIT_TYPE" val="i"/>
  <p:tag name="KSO_WM_UNIT_ID" val="diagram103_4*i*5"/>
  <p:tag name="KSO_WM_TEMPLATE_CATEGORY" val="diagram"/>
  <p:tag name="KSO_WM_TEMPLATE_INDEX" val="103"/>
  <p:tag name="KSO_WM_TAG_VERSION" val="1.0"/>
  <p:tag name="KSO_WM_UNIT_INDEX" val="5"/>
</p:tagLst>
</file>

<file path=ppt/tags/tag24.xml><?xml version="1.0" encoding="utf-8"?>
<p:tagLst xmlns:p="http://schemas.openxmlformats.org/presentationml/2006/main">
  <p:tag name="KSO_WM_TEMPLATE_CATEGORY" val="diagram"/>
  <p:tag name="KSO_WM_TEMPLATE_INDEX" val="103"/>
  <p:tag name="KSO_WM_UNIT_TYPE" val="l_h_a"/>
  <p:tag name="KSO_WM_UNIT_INDEX" val="1_2_1"/>
  <p:tag name="KSO_WM_UNIT_ID" val="150995269*l_h_a*1_2_1"/>
  <p:tag name="KSO_WM_UNIT_CLEAR" val="1"/>
  <p:tag name="KSO_WM_UNIT_LAYERLEVEL" val="1_1_1"/>
  <p:tag name="KSO_WM_UNIT_VALUE" val="18"/>
  <p:tag name="KSO_WM_UNIT_HIGHLIGHT" val="0"/>
  <p:tag name="KSO_WM_UNIT_COMPATIBLE" val="0"/>
  <p:tag name="KSO_WM_BEAUTIFY_FLAG" val="#wm#"/>
  <p:tag name="KSO_WM_DIAGRAM_GROUP_CODE" val="l1-1"/>
  <p:tag name="KSO_WM_TAG_VERSION" val="1.0"/>
  <p:tag name="KSO_WM_UNIT_PRESET_TEXT_INDEX" val="3"/>
  <p:tag name="KSO_WM_UNIT_PRESET_TEXT_LEN" val="5"/>
  <p:tag name="KSO_WM_UNIT_FILL_FORE_SCHEMECOLOR_INDEX" val="6"/>
  <p:tag name="KSO_WM_UNIT_FILL_TYPE" val="1"/>
  <p:tag name="KSO_WM_UNIT_TEXT_FILL_FORE_SCHEMECOLOR_INDEX" val="14"/>
  <p:tag name="KSO_WM_UNIT_TEXT_FILL_TYPE" val="1"/>
</p:tagLst>
</file>

<file path=ppt/tags/tag25.xml><?xml version="1.0" encoding="utf-8"?>
<p:tagLst xmlns:p="http://schemas.openxmlformats.org/presentationml/2006/main">
  <p:tag name="KSO_WM_TEMPLATE_CATEGORY" val="diagram"/>
  <p:tag name="KSO_WM_TEMPLATE_INDEX" val="103"/>
  <p:tag name="KSO_WM_UNIT_TYPE" val="l_h_f"/>
  <p:tag name="KSO_WM_UNIT_INDEX" val="1_2_1"/>
  <p:tag name="KSO_WM_UNIT_ID" val="150995269*l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BEAUTIFY_FLAG" val="#wm#"/>
  <p:tag name="KSO_WM_UNIT_TYPE" val="i"/>
  <p:tag name="KSO_WM_UNIT_ID" val="diagram103_4*i*10"/>
  <p:tag name="KSO_WM_TEMPLATE_CATEGORY" val="diagram"/>
  <p:tag name="KSO_WM_TEMPLATE_INDEX" val="103"/>
  <p:tag name="KSO_WM_TAG_VERSION" val="1.0"/>
  <p:tag name="KSO_WM_UNIT_INDEX" val="10"/>
</p:tagLst>
</file>

<file path=ppt/tags/tag27.xml><?xml version="1.0" encoding="utf-8"?>
<p:tagLst xmlns:p="http://schemas.openxmlformats.org/presentationml/2006/main">
  <p:tag name="KSO_WM_TEMPLATE_CATEGORY" val="diagram"/>
  <p:tag name="KSO_WM_TEMPLATE_INDEX" val="103"/>
  <p:tag name="KSO_WM_UNIT_TYPE" val="l_h_a"/>
  <p:tag name="KSO_WM_UNIT_INDEX" val="1_3_1"/>
  <p:tag name="KSO_WM_UNIT_ID" val="150995269*l_h_a*1_3_1"/>
  <p:tag name="KSO_WM_UNIT_CLEAR" val="1"/>
  <p:tag name="KSO_WM_UNIT_LAYERLEVEL" val="1_1_1"/>
  <p:tag name="KSO_WM_UNIT_VALUE" val="18"/>
  <p:tag name="KSO_WM_UNIT_HIGHLIGHT" val="0"/>
  <p:tag name="KSO_WM_UNIT_COMPATIBLE" val="0"/>
  <p:tag name="KSO_WM_BEAUTIFY_FLAG" val="#wm#"/>
  <p:tag name="KSO_WM_DIAGRAM_GROUP_CODE" val="l1-1"/>
  <p:tag name="KSO_WM_TAG_VERSION" val="1.0"/>
  <p:tag name="KSO_WM_UNIT_PRESET_TEXT_INDEX" val="3"/>
  <p:tag name="KSO_WM_UNIT_PRESET_TEXT_LEN" val="5"/>
  <p:tag name="KSO_WM_UNIT_FILL_FORE_SCHEMECOLOR_INDEX" val="7"/>
  <p:tag name="KSO_WM_UNIT_FILL_TYPE" val="1"/>
  <p:tag name="KSO_WM_UNIT_TEXT_FILL_FORE_SCHEMECOLOR_INDEX" val="14"/>
  <p:tag name="KSO_WM_UNIT_TEXT_FILL_TYPE" val="1"/>
</p:tagLst>
</file>

<file path=ppt/tags/tag28.xml><?xml version="1.0" encoding="utf-8"?>
<p:tagLst xmlns:p="http://schemas.openxmlformats.org/presentationml/2006/main">
  <p:tag name="KSO_WM_TEMPLATE_CATEGORY" val="diagram"/>
  <p:tag name="KSO_WM_TEMPLATE_INDEX" val="103"/>
  <p:tag name="KSO_WM_UNIT_TYPE" val="l_h_f"/>
  <p:tag name="KSO_WM_UNIT_INDEX" val="1_3_1"/>
  <p:tag name="KSO_WM_UNIT_ID" val="150995269*l_h_f*1_3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BEAUTIFY_FLAG" val="#wm#"/>
  <p:tag name="KSO_WM_UNIT_TYPE" val="i"/>
  <p:tag name="KSO_WM_UNIT_ID" val="diagram103_4*i*5"/>
  <p:tag name="KSO_WM_TEMPLATE_CATEGORY" val="diagram"/>
  <p:tag name="KSO_WM_TEMPLATE_INDEX" val="103"/>
  <p:tag name="KSO_WM_TAG_VERSION" val="1.0"/>
  <p:tag name="KSO_WM_UNIT_INDEX" val="5"/>
</p:tagLst>
</file>

<file path=ppt/tags/tag3.xml><?xml version="1.0" encoding="utf-8"?>
<p:tagLst xmlns:p="http://schemas.openxmlformats.org/presentationml/2006/main">
  <p:tag name="KSO_WM_TAG_VERSION" val="1.0"/>
  <p:tag name="KSO_WM_TEMPLATE_CATEGORY" val="diagram"/>
  <p:tag name="KSO_WM_TEMPLATE_INDEX" val="211"/>
  <p:tag name="KSO_WM_UNIT_TYPE" val="l_h_f"/>
  <p:tag name="KSO_WM_UNIT_INDEX" val="1_2_1"/>
  <p:tag name="KSO_WM_UNIT_ID" val="258*l_h_f*1_2_1"/>
  <p:tag name="KSO_WM_UNIT_CLEAR" val="1"/>
  <p:tag name="KSO_WM_UNIT_LAYERLEVEL" val="1_1_1"/>
  <p:tag name="KSO_WM_UNIT_VALUE" val="35"/>
  <p:tag name="KSO_WM_UNIT_HIGHLIGHT" val="0"/>
  <p:tag name="KSO_WM_UNIT_COMPATIBLE" val="0"/>
  <p:tag name="KSO_WM_BEAUTIFY_FLAG" val="#wm#"/>
  <p:tag name="KSO_WM_UNIT_PRESET_TEXT_INDEX" val="4"/>
  <p:tag name="KSO_WM_UNIT_PRESET_TEXT_LEN" val="56"/>
  <p:tag name="KSO_WM_DIAGRAM_GROUP_CODE" val="l1-1"/>
  <p:tag name="KSO_WM_UNIT_FILL_FORE_SCHEMECOLOR_INDEX" val="14"/>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TEMPLATE_CATEGORY" val="diagram"/>
  <p:tag name="KSO_WM_TEMPLATE_INDEX" val="103"/>
  <p:tag name="KSO_WM_UNIT_TYPE" val="l_h_a"/>
  <p:tag name="KSO_WM_UNIT_INDEX" val="1_2_1"/>
  <p:tag name="KSO_WM_UNIT_ID" val="150995269*l_h_a*1_2_1"/>
  <p:tag name="KSO_WM_UNIT_CLEAR" val="1"/>
  <p:tag name="KSO_WM_UNIT_LAYERLEVEL" val="1_1_1"/>
  <p:tag name="KSO_WM_UNIT_VALUE" val="18"/>
  <p:tag name="KSO_WM_UNIT_HIGHLIGHT" val="0"/>
  <p:tag name="KSO_WM_UNIT_COMPATIBLE" val="0"/>
  <p:tag name="KSO_WM_BEAUTIFY_FLAG" val="#wm#"/>
  <p:tag name="KSO_WM_DIAGRAM_GROUP_CODE" val="l1-1"/>
  <p:tag name="KSO_WM_TAG_VERSION" val="1.0"/>
  <p:tag name="KSO_WM_UNIT_PRESET_TEXT_INDEX" val="3"/>
  <p:tag name="KSO_WM_UNIT_PRESET_TEXT_LEN" val="5"/>
  <p:tag name="KSO_WM_UNIT_FILL_FORE_SCHEMECOLOR_INDEX" val="6"/>
  <p:tag name="KSO_WM_UNIT_FILL_TYPE" val="1"/>
  <p:tag name="KSO_WM_UNIT_TEXT_FILL_FORE_SCHEMECOLOR_INDEX" val="14"/>
  <p:tag name="KSO_WM_UNIT_TEXT_FILL_TYPE" val="1"/>
</p:tagLst>
</file>

<file path=ppt/tags/tag31.xml><?xml version="1.0" encoding="utf-8"?>
<p:tagLst xmlns:p="http://schemas.openxmlformats.org/presentationml/2006/main">
  <p:tag name="KSO_WM_TEMPLATE_CATEGORY" val="diagram"/>
  <p:tag name="KSO_WM_TEMPLATE_INDEX" val="103"/>
  <p:tag name="KSO_WM_UNIT_TYPE" val="l_h_f"/>
  <p:tag name="KSO_WM_UNIT_INDEX" val="1_2_1"/>
  <p:tag name="KSO_WM_UNIT_ID" val="150995269*l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32.xml><?xml version="1.0" encoding="utf-8"?>
<p:tagLst xmlns:p="http://schemas.openxmlformats.org/presentationml/2006/main">
  <p:tag name="KSO_WM_UNIT_TABLE_BEAUTIFY" val="smartTable{477d582e-ce16-43b3-b27c-cdcd2696e07b}"/>
</p:tagLst>
</file>

<file path=ppt/tags/tag33.xml><?xml version="1.0" encoding="utf-8"?>
<p:tagLst xmlns:p="http://schemas.openxmlformats.org/presentationml/2006/main">
  <p:tag name="KSO_WM_UNIT_TABLE_BEAUTIFY" val="smartTable{7f9aee71-fa8a-4cab-9e68-c41596d69de7}"/>
</p:tagLst>
</file>

<file path=ppt/tags/tag34.xml><?xml version="1.0" encoding="utf-8"?>
<p:tagLst xmlns:p="http://schemas.openxmlformats.org/presentationml/2006/main">
  <p:tag name="KSO_WPP_MARK_KEY" val="08827b38-ab2b-421d-b677-0043a4977d6e"/>
  <p:tag name="COMMONDATA" val="eyJoZGlkIjoiZGM2MTAxNzEzZGEwMWUzN2I4MjdhYzhkMDg1MmJkYTAifQ=="/>
</p:tagLst>
</file>

<file path=ppt/tags/tag4.xml><?xml version="1.0" encoding="utf-8"?>
<p:tagLst xmlns:p="http://schemas.openxmlformats.org/presentationml/2006/main">
  <p:tag name="KSO_WM_TAG_VERSION" val="1.0"/>
  <p:tag name="KSO_WM_TEMPLATE_CATEGORY" val="diagram"/>
  <p:tag name="KSO_WM_TEMPLATE_INDEX" val="211"/>
  <p:tag name="KSO_WM_UNIT_TYPE" val="l_i"/>
  <p:tag name="KSO_WM_UNIT_INDEX" val="1_4"/>
  <p:tag name="KSO_WM_UNIT_ID" val="258*l_i*1_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5.xml><?xml version="1.0" encoding="utf-8"?>
<p:tagLst xmlns:p="http://schemas.openxmlformats.org/presentationml/2006/main">
  <p:tag name="KSO_WM_TAG_VERSION" val="1.0"/>
  <p:tag name="KSO_WM_TEMPLATE_CATEGORY" val="diagram"/>
  <p:tag name="KSO_WM_TEMPLATE_INDEX" val="211"/>
  <p:tag name="KSO_WM_UNIT_TYPE" val="l_h_a"/>
  <p:tag name="KSO_WM_UNIT_INDEX" val="1_2_1"/>
  <p:tag name="KSO_WM_UNIT_ID" val="258*l_h_a*1_2_1"/>
  <p:tag name="KSO_WM_UNIT_CLEAR" val="1"/>
  <p:tag name="KSO_WM_UNIT_LAYERLEVEL" val="1_1_1"/>
  <p:tag name="KSO_WM_UNIT_VALUE" val="7"/>
  <p:tag name="KSO_WM_UNIT_HIGHLIGHT" val="0"/>
  <p:tag name="KSO_WM_UNIT_COMPATIBLE" val="0"/>
  <p:tag name="KSO_WM_BEAUTIFY_FLAG" val="#wm#"/>
  <p:tag name="KSO_WM_UNIT_PRESET_TEXT_INDEX" val="3"/>
  <p:tag name="KSO_WM_UNIT_PRESET_TEXT_LEN" val="12"/>
  <p:tag name="KSO_WM_DIAGRAM_GROUP_CODE" val="l1-1"/>
  <p:tag name="KSO_WM_UNIT_TEXT_FILL_FORE_SCHEMECOLOR_INDEX" val="6"/>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211"/>
  <p:tag name="KSO_WM_UNIT_TYPE" val="l_i"/>
  <p:tag name="KSO_WM_UNIT_INDEX" val="1_5"/>
  <p:tag name="KSO_WM_UNIT_ID" val="258*l_i*1_5"/>
  <p:tag name="KSO_WM_UNIT_CLEAR" val="1"/>
  <p:tag name="KSO_WM_UNIT_LAYERLEVEL" val="1_1"/>
  <p:tag name="KSO_WM_BEAUTIFY_FLAG" val="#wm#"/>
  <p:tag name="KSO_WM_DIAGRAM_GROUP_CODE" val="l1-1"/>
  <p:tag name="KSO_WM_UNIT_LINE_FORE_SCHEMECOLOR_INDEX" val="14"/>
  <p:tag name="KSO_WM_UNIT_LINE_FILL_TYPE" val="2"/>
</p:tagLst>
</file>

<file path=ppt/tags/tag7.xml><?xml version="1.0" encoding="utf-8"?>
<p:tagLst xmlns:p="http://schemas.openxmlformats.org/presentationml/2006/main">
  <p:tag name="KSO_WM_TAG_VERSION" val="1.0"/>
  <p:tag name="KSO_WM_TEMPLATE_CATEGORY" val="diagram"/>
  <p:tag name="KSO_WM_TEMPLATE_INDEX" val="211"/>
  <p:tag name="KSO_WM_UNIT_TYPE" val="l_i"/>
  <p:tag name="KSO_WM_UNIT_INDEX" val="1_6"/>
  <p:tag name="KSO_WM_UNIT_ID" val="258*l_i*1_6"/>
  <p:tag name="KSO_WM_UNIT_CLEAR" val="1"/>
  <p:tag name="KSO_WM_UNIT_LAYERLEVEL" val="1_1"/>
  <p:tag name="KSO_WM_BEAUTIFY_FLAG" val="#wm#"/>
  <p:tag name="KSO_WM_DIAGRAM_GROUP_CODE" val="l1-1"/>
  <p:tag name="KSO_WM_UNIT_LINE_FORE_SCHEMECOLOR_INDEX" val="14"/>
  <p:tag name="KSO_WM_UNIT_LINE_FILL_TYPE" val="2"/>
</p:tagLst>
</file>

<file path=ppt/tags/tag8.xml><?xml version="1.0" encoding="utf-8"?>
<p:tagLst xmlns:p="http://schemas.openxmlformats.org/presentationml/2006/main">
  <p:tag name="KSO_WM_TAG_VERSION" val="1.0"/>
  <p:tag name="KSO_WM_BEAUTIFY_FLAG" val="#wm#"/>
  <p:tag name="KSO_WM_UNIT_TYPE" val="i"/>
  <p:tag name="KSO_WM_UNIT_ID" val="diagram211_3*i*23"/>
  <p:tag name="KSO_WM_TEMPLATE_CATEGORY" val="diagram"/>
  <p:tag name="KSO_WM_TEMPLATE_INDEX" val="211"/>
  <p:tag name="KSO_WM_UNIT_INDEX" val="23"/>
</p:tagLst>
</file>

<file path=ppt/tags/tag9.xml><?xml version="1.0" encoding="utf-8"?>
<p:tagLst xmlns:p="http://schemas.openxmlformats.org/presentationml/2006/main">
  <p:tag name="KSO_WM_TAG_VERSION" val="1.0"/>
  <p:tag name="KSO_WM_TEMPLATE_CATEGORY" val="diagram"/>
  <p:tag name="KSO_WM_TEMPLATE_INDEX" val="211"/>
  <p:tag name="KSO_WM_UNIT_TYPE" val="l_h_f"/>
  <p:tag name="KSO_WM_UNIT_INDEX" val="1_3_1"/>
  <p:tag name="KSO_WM_UNIT_ID" val="258*l_h_f*1_3_1"/>
  <p:tag name="KSO_WM_UNIT_CLEAR" val="1"/>
  <p:tag name="KSO_WM_UNIT_LAYERLEVEL" val="1_1_1"/>
  <p:tag name="KSO_WM_UNIT_VALUE" val="35"/>
  <p:tag name="KSO_WM_UNIT_HIGHLIGHT" val="0"/>
  <p:tag name="KSO_WM_UNIT_COMPATIBLE" val="0"/>
  <p:tag name="KSO_WM_BEAUTIFY_FLAG" val="#wm#"/>
  <p:tag name="KSO_WM_UNIT_PRESET_TEXT_INDEX" val="4"/>
  <p:tag name="KSO_WM_UNIT_PRESET_TEXT_LEN" val="56"/>
  <p:tag name="KSO_WM_DIAGRAM_GROUP_CODE" val="l1-1"/>
  <p:tag name="KSO_WM_UNIT_FILL_FORE_SCHEMECOLOR_INDEX" val="14"/>
  <p:tag name="KSO_WM_UNIT_FILL_TYPE" val="1"/>
  <p:tag name="KSO_WM_UNIT_TEXT_FILL_FORE_SCHEMECOLOR_INDEX" val="13"/>
  <p:tag name="KSO_WM_UNIT_TEXT_FILL_TYPE" val="1"/>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5453</Words>
  <Application>WPS 演示</Application>
  <PresentationFormat>全屏显示(4:3)</PresentationFormat>
  <Paragraphs>563</Paragraphs>
  <Slides>41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宋体</vt:lpstr>
      <vt:lpstr>Wingdings</vt:lpstr>
      <vt:lpstr>华文楷体</vt:lpstr>
      <vt:lpstr>Calibri</vt:lpstr>
      <vt:lpstr>Times New Roman</vt:lpstr>
      <vt:lpstr>黑体</vt:lpstr>
      <vt:lpstr>微软雅黑</vt:lpstr>
      <vt:lpstr>Arial Unicode MS</vt:lpstr>
      <vt:lpstr>楷体_GB2312</vt:lpstr>
      <vt:lpstr>新宋体</vt:lpstr>
      <vt:lpstr>-apple-system</vt:lpstr>
      <vt:lpstr>Segoe Print</vt:lpstr>
      <vt:lpstr>诗情画意</vt:lpstr>
      <vt:lpstr>沟 通</vt:lpstr>
      <vt:lpstr>沟通与沟通的类型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四、正式沟通与非正式沟通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沟通的障碍及其克服</vt:lpstr>
      <vt:lpstr>PowerPoint 演示文稿</vt:lpstr>
      <vt:lpstr>PowerPoint 演示文稿</vt:lpstr>
      <vt:lpstr>PowerPoint 演示文稿</vt:lpstr>
      <vt:lpstr>PowerPoint 演示文稿</vt:lpstr>
      <vt:lpstr>冲突及其管理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第六篇 领导</dc:title>
  <dc:creator>User</dc:creator>
  <cp:lastModifiedBy>حسناً ، من أنت ؟</cp:lastModifiedBy>
  <cp:revision>188</cp:revision>
  <dcterms:created xsi:type="dcterms:W3CDTF">2009-12-14T11:26:00Z</dcterms:created>
  <dcterms:modified xsi:type="dcterms:W3CDTF">2023-02-18T12:47:01Z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28D1D5BB48B34FC690ADC2066AEDCE5E</vt:lpwstr>
  </property>
  <property fmtid="{D5CDD505-2E9C-101B-9397-08002B2CF9AE}" pid="3" name="KSOProductBuildVer">
    <vt:lpwstr>2052-11.1.0.13703</vt:lpwstr>
  </property>
</Properties>
</file>