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4" r:id="rId4"/>
    <p:sldId id="257" r:id="rId5"/>
    <p:sldId id="258" r:id="rId6"/>
    <p:sldId id="261" r:id="rId7"/>
    <p:sldId id="260" r:id="rId8"/>
    <p:sldId id="331" r:id="rId9"/>
    <p:sldId id="332" r:id="rId10"/>
    <p:sldId id="333" r:id="rId11"/>
    <p:sldId id="334" r:id="rId12"/>
    <p:sldId id="335" r:id="rId13"/>
    <p:sldId id="337" r:id="rId14"/>
    <p:sldId id="326" r:id="rId15"/>
    <p:sldId id="338" r:id="rId16"/>
    <p:sldId id="339" r:id="rId17"/>
    <p:sldId id="340" r:id="rId18"/>
    <p:sldId id="288" r:id="rId19"/>
    <p:sldId id="289" r:id="rId20"/>
    <p:sldId id="290" r:id="rId21"/>
    <p:sldId id="291" r:id="rId22"/>
    <p:sldId id="293" r:id="rId23"/>
    <p:sldId id="294" r:id="rId24"/>
    <p:sldId id="341" r:id="rId25"/>
    <p:sldId id="342" r:id="rId26"/>
    <p:sldId id="343" r:id="rId27"/>
    <p:sldId id="344" r:id="rId28"/>
    <p:sldId id="345" r:id="rId29"/>
    <p:sldId id="346" r:id="rId30"/>
    <p:sldId id="347" r:id="rId31"/>
    <p:sldId id="348" r:id="rId32"/>
  </p:sldIdLst>
  <p:sldSz cx="9144000" cy="6858000" type="screen4x3"/>
  <p:notesSz cx="6858000" cy="9144000"/>
  <p:custDataLst>
    <p:tags r:id="rId36"/>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gs" Target="tags/tag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6082"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a:t>单击此处编辑母版标题样式</a:t>
            </a:r>
            <a:endParaRPr lang="zh-CN" altLang="en-US" noProof="0"/>
          </a:p>
        </p:txBody>
      </p:sp>
      <p:sp>
        <p:nvSpPr>
          <p:cNvPr id="46083"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FCEDAFE4-95DD-4FC1-A16F-992BB73360E7}"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3E295106-3FDA-4368-8366-6DAF2957938C}"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629427D-33B2-4D09-B96E-EA02D2A40D7F}"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9376453-8EE2-4909-B5C9-FFF18D331CCD}"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CBF336EC-0D34-432F-8E5E-6799D97936DD}"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01625"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FDD82CAD-93E9-4588-95FE-4C2ADAB87DB7}"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C2705AC9-59D0-4BE4-A51F-8372482F8E99}"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8C5947DA-5FDF-4EE9-BA73-A65DEB97F5E6}"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1570006D-E263-4CFB-B721-F664BB1B69B9}"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F8313421-4BC3-4263-9AD6-81E07D2CA9EC}"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8BFC4A94-2AF1-4276-A937-D8706B55E598}"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5060"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a:defRPr/>
            </a:pPr>
            <a:endParaRPr lang="en-US" altLang="zh-CN"/>
          </a:p>
        </p:txBody>
      </p:sp>
      <p:sp>
        <p:nvSpPr>
          <p:cNvPr id="45061"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a:defRPr/>
            </a:pPr>
            <a:endParaRPr lang="en-US" altLang="zh-CN"/>
          </a:p>
        </p:txBody>
      </p:sp>
      <p:sp>
        <p:nvSpPr>
          <p:cNvPr id="45062"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eaLnBrk="1" hangingPunct="1">
              <a:defRPr sz="1400"/>
            </a:lvl1pPr>
          </a:lstStyle>
          <a:p>
            <a:fld id="{E6E6BE6F-C75D-432D-9E38-D84E776C231B}"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p:nvPr>
        </p:nvSpPr>
        <p:spPr/>
        <p:txBody>
          <a:bodyPr/>
          <a:lstStyle/>
          <a:p>
            <a:pPr eaLnBrk="1" hangingPunct="1"/>
            <a:r>
              <a:rPr lang="zh-CN" altLang="en-US" b="1" dirty="0"/>
              <a:t>第五篇 控制</a:t>
            </a:r>
            <a:endParaRPr lang="zh-CN" altLang="en-US" b="1" dirty="0"/>
          </a:p>
        </p:txBody>
      </p:sp>
      <p:sp>
        <p:nvSpPr>
          <p:cNvPr id="3075" name="Rectangle 3"/>
          <p:cNvSpPr>
            <a:spLocks noGrp="1" noRot="1" noChangeArrowheads="1"/>
          </p:cNvSpPr>
          <p:nvPr>
            <p:ph type="subTitle" idx="1"/>
          </p:nvPr>
        </p:nvSpPr>
        <p:spPr/>
        <p:txBody>
          <a:bodyPr/>
          <a:lstStyle/>
          <a:p>
            <a:pPr eaLnBrk="1" hangingPunct="1"/>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控制的手段与工具体系</a:t>
            </a:r>
            <a:endParaRPr lang="en-US" altLang="zh-CN" b="1" dirty="0"/>
          </a:p>
          <a:p>
            <a:endParaRPr lang="zh-CN" altLang="en-US" b="1" dirty="0"/>
          </a:p>
        </p:txBody>
      </p:sp>
      <p:grpSp>
        <p:nvGrpSpPr>
          <p:cNvPr id="12" name="组合 11"/>
          <p:cNvGrpSpPr/>
          <p:nvPr/>
        </p:nvGrpSpPr>
        <p:grpSpPr>
          <a:xfrm>
            <a:off x="1330474" y="2996952"/>
            <a:ext cx="6265862" cy="2809691"/>
            <a:chOff x="1330474" y="2996952"/>
            <a:chExt cx="6265862" cy="2809691"/>
          </a:xfrm>
        </p:grpSpPr>
        <p:sp>
          <p:nvSpPr>
            <p:cNvPr id="8" name="矩形 7"/>
            <p:cNvSpPr/>
            <p:nvPr/>
          </p:nvSpPr>
          <p:spPr bwMode="auto">
            <a:xfrm>
              <a:off x="1330474" y="2996952"/>
              <a:ext cx="1131887" cy="2805112"/>
            </a:xfrm>
            <a:prstGeom prst="rect">
              <a:avLst/>
            </a:prstGeom>
            <a:solidFill>
              <a:srgbClr val="D3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latin typeface="微软雅黑" panose="020B0503020204020204" pitchFamily="34" charset="-122"/>
                  <a:ea typeface="微软雅黑" panose="020B0503020204020204" pitchFamily="34" charset="-122"/>
                </a:rPr>
                <a:t>控制</a:t>
              </a:r>
              <a:endParaRPr lang="en-US" altLang="zh-CN" sz="2000" b="1" dirty="0">
                <a:latin typeface="微软雅黑" panose="020B0503020204020204" pitchFamily="34" charset="-122"/>
                <a:ea typeface="微软雅黑" panose="020B0503020204020204" pitchFamily="34" charset="-122"/>
              </a:endParaRPr>
            </a:p>
            <a:p>
              <a:pPr algn="ctr">
                <a:defRPr/>
              </a:pPr>
              <a:r>
                <a:rPr lang="zh-CN" altLang="en-US" sz="2000" b="1" dirty="0">
                  <a:latin typeface="微软雅黑" panose="020B0503020204020204" pitchFamily="34" charset="-122"/>
                  <a:ea typeface="微软雅黑" panose="020B0503020204020204" pitchFamily="34" charset="-122"/>
                </a:rPr>
                <a:t>手段</a:t>
              </a:r>
              <a:endParaRPr lang="zh-CN" altLang="en-US" sz="2000" b="1" dirty="0">
                <a:latin typeface="微软雅黑" panose="020B0503020204020204" pitchFamily="34" charset="-122"/>
                <a:ea typeface="微软雅黑" panose="020B0503020204020204" pitchFamily="34" charset="-122"/>
              </a:endParaRPr>
            </a:p>
          </p:txBody>
        </p:sp>
        <p:sp>
          <p:nvSpPr>
            <p:cNvPr id="9" name="矩形 8"/>
            <p:cNvSpPr/>
            <p:nvPr/>
          </p:nvSpPr>
          <p:spPr bwMode="auto">
            <a:xfrm>
              <a:off x="2846537" y="4052639"/>
              <a:ext cx="4749799" cy="693738"/>
            </a:xfrm>
            <a:prstGeom prst="rect">
              <a:avLst/>
            </a:prstGeom>
            <a:ln>
              <a:solidFill>
                <a:srgbClr val="D34726"/>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000" b="1" dirty="0">
                  <a:solidFill>
                    <a:srgbClr val="000000"/>
                  </a:solidFill>
                </a:rPr>
                <a:t>控制的工具主要是凭以获取信息的计算机和网络等</a:t>
              </a:r>
              <a:endParaRPr lang="zh-CN" altLang="en-US" sz="2000" b="1" dirty="0">
                <a:solidFill>
                  <a:srgbClr val="000000"/>
                </a:solidFill>
              </a:endParaRPr>
            </a:p>
          </p:txBody>
        </p:sp>
        <p:sp>
          <p:nvSpPr>
            <p:cNvPr id="10" name="矩形 9"/>
            <p:cNvSpPr/>
            <p:nvPr/>
          </p:nvSpPr>
          <p:spPr>
            <a:xfrm>
              <a:off x="2846536" y="5112906"/>
              <a:ext cx="4749800" cy="693737"/>
            </a:xfrm>
            <a:prstGeom prst="rect">
              <a:avLst/>
            </a:prstGeom>
            <a:ln>
              <a:solidFill>
                <a:srgbClr val="D34726"/>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000" b="1">
                  <a:solidFill>
                    <a:srgbClr val="000000"/>
                  </a:solidFill>
                </a:rPr>
                <a:t>控制的运作制度是指控制的任务与职责、控制的程序与规则等</a:t>
              </a:r>
              <a:endParaRPr lang="zh-CN" altLang="en-US" sz="2000" b="1">
                <a:solidFill>
                  <a:srgbClr val="000000"/>
                </a:solidFill>
              </a:endParaRPr>
            </a:p>
          </p:txBody>
        </p:sp>
        <p:sp>
          <p:nvSpPr>
            <p:cNvPr id="11" name="矩形 10"/>
            <p:cNvSpPr/>
            <p:nvPr/>
          </p:nvSpPr>
          <p:spPr>
            <a:xfrm>
              <a:off x="2846536" y="2996952"/>
              <a:ext cx="4749800" cy="693738"/>
            </a:xfrm>
            <a:prstGeom prst="rect">
              <a:avLst/>
            </a:prstGeom>
            <a:ln>
              <a:solidFill>
                <a:srgbClr val="D34726"/>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000" b="1" dirty="0">
                  <a:solidFill>
                    <a:srgbClr val="000000"/>
                  </a:solidFill>
                </a:rPr>
                <a:t>控制的机构由组织中不同的控制层次和各个不同性质的专业控制部门组成</a:t>
              </a:r>
              <a:endParaRPr lang="zh-CN" altLang="en-US" sz="2000" b="1" dirty="0">
                <a:solidFill>
                  <a:srgbClr val="000000"/>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a:t>三、控制的原则</a:t>
            </a:r>
            <a:endParaRPr lang="zh-CN" altLang="en-US" b="1" dirty="0"/>
          </a:p>
          <a:p>
            <a:r>
              <a:rPr lang="zh-CN" altLang="en-US" b="1" dirty="0"/>
              <a:t>有效标准原则</a:t>
            </a:r>
            <a:endParaRPr lang="zh-CN" altLang="en-US" b="1" dirty="0"/>
          </a:p>
          <a:p>
            <a:r>
              <a:rPr lang="zh-CN" altLang="en-US" b="1" dirty="0"/>
              <a:t>控制关键点原则</a:t>
            </a:r>
            <a:endParaRPr lang="zh-CN" altLang="en-US" b="1" dirty="0"/>
          </a:p>
          <a:p>
            <a:r>
              <a:rPr lang="zh-CN" altLang="en-US" b="1" dirty="0"/>
              <a:t>控制趋势原则</a:t>
            </a:r>
            <a:endParaRPr lang="zh-CN" altLang="en-US" b="1" dirty="0"/>
          </a:p>
          <a:p>
            <a:r>
              <a:rPr lang="zh-CN" altLang="en-US" b="1" dirty="0"/>
              <a:t>直接控制原则</a:t>
            </a:r>
            <a:endParaRPr lang="zh-CN" altLang="en-US" b="1" dirty="0"/>
          </a:p>
          <a:p>
            <a:r>
              <a:rPr lang="zh-CN" altLang="en-US" b="1" dirty="0"/>
              <a:t>例外原则</a:t>
            </a:r>
            <a:endParaRPr lang="zh-CN"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a:t>四、控制的类型</a:t>
            </a:r>
            <a:endParaRPr lang="en-US" altLang="zh-CN" b="1" dirty="0"/>
          </a:p>
          <a:p>
            <a:r>
              <a:rPr lang="zh-CN" altLang="en-US" b="1" dirty="0"/>
              <a:t>控制进程分类</a:t>
            </a:r>
            <a:endParaRPr lang="zh-CN" altLang="en-US" b="1" dirty="0"/>
          </a:p>
          <a:p>
            <a:endParaRPr lang="zh-CN" altLang="en-US" b="1" dirty="0"/>
          </a:p>
        </p:txBody>
      </p:sp>
      <p:pic>
        <p:nvPicPr>
          <p:cNvPr id="4" name="图片 3" descr="D:\tl\word\马工程-管理学0-图eps\eps\1201.tif"/>
          <p:cNvPicPr>
            <a:picLocks noChangeAspect="1" noChangeArrowheads="1"/>
          </p:cNvPicPr>
          <p:nvPr/>
        </p:nvPicPr>
        <p:blipFill>
          <a:blip r:embed="rId1">
            <a:extLst>
              <a:ext uri="{28A0092B-C50C-407E-A947-70E740481C1C}">
                <a14:useLocalDpi xmlns:a14="http://schemas.microsoft.com/office/drawing/2010/main" val="0"/>
              </a:ext>
            </a:extLst>
          </a:blip>
          <a:srcRect l="-2222" t="-4469" r="-3058" b="-5029"/>
          <a:stretch>
            <a:fillRect/>
          </a:stretch>
        </p:blipFill>
        <p:spPr bwMode="auto">
          <a:xfrm>
            <a:off x="1580356" y="3212976"/>
            <a:ext cx="5983288" cy="3116262"/>
          </a:xfrm>
          <a:prstGeom prst="rect">
            <a:avLst/>
          </a:prstGeom>
          <a:noFill/>
          <a:ln w="28575">
            <a:solidFill>
              <a:srgbClr val="D34726"/>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algn="l" eaLnBrk="1" hangingPunct="1"/>
            <a:r>
              <a:rPr lang="zh-CN" altLang="en-US" sz="2800" b="1" dirty="0"/>
              <a:t>哪种控制类型更好呢？</a:t>
            </a:r>
            <a:br>
              <a:rPr lang="zh-CN" altLang="en-US" sz="2800" b="1" dirty="0"/>
            </a:br>
            <a:r>
              <a:rPr lang="zh-CN" altLang="en-US" sz="2800" b="1" dirty="0"/>
              <a:t>      看看下面的案例：</a:t>
            </a:r>
            <a:r>
              <a:rPr lang="en-US" altLang="zh-CN" sz="2800" b="1" dirty="0"/>
              <a:t>《</a:t>
            </a:r>
            <a:r>
              <a:rPr lang="zh-CN" altLang="en-US" sz="2800" b="1" dirty="0"/>
              <a:t>扁鹊的医术</a:t>
            </a:r>
            <a:r>
              <a:rPr lang="en-US" altLang="zh-CN" sz="2800" b="1" dirty="0"/>
              <a:t>》</a:t>
            </a:r>
            <a:endParaRPr lang="en-US" altLang="zh-CN" sz="2800" b="1" dirty="0"/>
          </a:p>
        </p:txBody>
      </p:sp>
      <p:sp>
        <p:nvSpPr>
          <p:cNvPr id="23555" name="Rectangle 3"/>
          <p:cNvSpPr>
            <a:spLocks noGrp="1" noRot="1" noChangeArrowheads="1"/>
          </p:cNvSpPr>
          <p:nvPr>
            <p:ph type="body" idx="1"/>
          </p:nvPr>
        </p:nvSpPr>
        <p:spPr>
          <a:xfrm>
            <a:off x="323850" y="1700213"/>
            <a:ext cx="8540750" cy="4824412"/>
          </a:xfrm>
        </p:spPr>
        <p:txBody>
          <a:bodyPr/>
          <a:lstStyle/>
          <a:p>
            <a:pPr eaLnBrk="1" hangingPunct="1">
              <a:buFont typeface="Wingdings" panose="05000000000000000000" pitchFamily="2" charset="2"/>
              <a:buNone/>
            </a:pPr>
            <a:r>
              <a:rPr lang="en-US" altLang="zh-CN" sz="2400" b="1" dirty="0"/>
              <a:t>          </a:t>
            </a:r>
            <a:r>
              <a:rPr lang="zh-CN" altLang="en-US" sz="2400" b="1" dirty="0"/>
              <a:t>魏文王问名医扁鹊说：“你们家兄弟三人，都精于医术，到底哪一位最好呢</a:t>
            </a:r>
            <a:r>
              <a:rPr lang="en-US" altLang="zh-CN" sz="2400" b="1" dirty="0"/>
              <a:t>?”</a:t>
            </a:r>
            <a:endParaRPr lang="en-US" altLang="zh-CN" sz="2400" b="1" dirty="0"/>
          </a:p>
          <a:p>
            <a:pPr eaLnBrk="1" hangingPunct="1">
              <a:buFont typeface="Wingdings" panose="05000000000000000000" pitchFamily="2" charset="2"/>
              <a:buNone/>
            </a:pPr>
            <a:r>
              <a:rPr lang="en-US" altLang="zh-CN" sz="2400" b="1" dirty="0"/>
              <a:t>          </a:t>
            </a:r>
            <a:r>
              <a:rPr lang="zh-CN" altLang="en-US" sz="2400" b="1" dirty="0"/>
              <a:t>扁鹊答说：“长兄最好，中兄次之，我最差。”</a:t>
            </a:r>
            <a:endParaRPr lang="zh-CN" altLang="en-US" sz="2400" b="1" dirty="0"/>
          </a:p>
          <a:p>
            <a:pPr eaLnBrk="1" hangingPunct="1">
              <a:buFont typeface="Wingdings" panose="05000000000000000000" pitchFamily="2" charset="2"/>
              <a:buNone/>
            </a:pPr>
            <a:r>
              <a:rPr lang="zh-CN" altLang="en-US" sz="2400" b="1" dirty="0"/>
              <a:t>          文王再问：“那么为什么你最出名呢</a:t>
            </a:r>
            <a:r>
              <a:rPr lang="en-US" altLang="zh-CN" sz="2400" b="1" dirty="0"/>
              <a:t>?”</a:t>
            </a:r>
            <a:endParaRPr lang="en-US" altLang="zh-CN" sz="2400" b="1" dirty="0"/>
          </a:p>
          <a:p>
            <a:pPr eaLnBrk="1" hangingPunct="1">
              <a:buFont typeface="Wingdings" panose="05000000000000000000" pitchFamily="2" charset="2"/>
              <a:buNone/>
            </a:pPr>
            <a:r>
              <a:rPr lang="en-US" altLang="zh-CN" sz="2400" b="1" dirty="0"/>
              <a:t>          </a:t>
            </a:r>
            <a:r>
              <a:rPr lang="zh-CN" altLang="en-US" sz="2400" b="1" dirty="0"/>
              <a:t>扁鹊答说：“我长兄治病，是治病于病情发作之前。由于一般人不知道他事先能铲除病因，所以他的名气无法传出去，只有我们家的人才知道。我中兄治病，是治病于病情初起之时。一般人以为他只能治轻微小病，所以他的名气只及于本乡里。而我扁鹊治病，是治病于病情严重之时。一般人都看到我在经脉上穿针管来放血、在皮肤上敷药等大手术，所以以为我医术高明，名气因此响遍全国。”</a:t>
            </a:r>
            <a:endParaRPr lang="zh-CN" altLang="en-US" sz="2400" b="1" dirty="0"/>
          </a:p>
          <a:p>
            <a:pPr eaLnBrk="1" hangingPunct="1">
              <a:buFont typeface="Wingdings" panose="05000000000000000000" pitchFamily="2" charset="2"/>
              <a:buNone/>
            </a:pPr>
            <a:r>
              <a:rPr lang="zh-CN" altLang="en-US" sz="2400" b="1" dirty="0"/>
              <a:t>          文王说：“你说得好极了。”</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7" name="表格 7"/>
          <p:cNvGraphicFramePr>
            <a:graphicFrameLocks noGrp="1"/>
          </p:cNvGraphicFramePr>
          <p:nvPr>
            <p:ph idx="1"/>
          </p:nvPr>
        </p:nvGraphicFramePr>
        <p:xfrm>
          <a:off x="204565" y="537592"/>
          <a:ext cx="8734869" cy="5843736"/>
        </p:xfrm>
        <a:graphic>
          <a:graphicData uri="http://schemas.openxmlformats.org/drawingml/2006/table">
            <a:tbl>
              <a:tblPr firstRow="1" bandRow="1">
                <a:tableStyleId>{21E4AEA4-8DFA-4A89-87EB-49C32662AFE0}</a:tableStyleId>
              </a:tblPr>
              <a:tblGrid>
                <a:gridCol w="537913"/>
                <a:gridCol w="3093076"/>
                <a:gridCol w="2577563"/>
                <a:gridCol w="2526317"/>
              </a:tblGrid>
              <a:tr h="543942">
                <a:tc>
                  <a:txBody>
                    <a:bodyPr/>
                    <a:lstStyle/>
                    <a:p>
                      <a:endParaRPr lang="zh-CN" altLang="en-US"/>
                    </a:p>
                  </a:txBody>
                  <a:tcPr/>
                </a:tc>
                <a:tc>
                  <a:txBody>
                    <a:bodyPr/>
                    <a:lstStyle/>
                    <a:p>
                      <a:pPr algn="ctr"/>
                      <a:r>
                        <a:rPr lang="zh-CN" altLang="en-US" sz="2400" dirty="0"/>
                        <a:t>前馈控制</a:t>
                      </a:r>
                      <a:endParaRPr lang="zh-CN" altLang="en-US" sz="2400" dirty="0"/>
                    </a:p>
                  </a:txBody>
                  <a:tcPr/>
                </a:tc>
                <a:tc>
                  <a:txBody>
                    <a:bodyPr/>
                    <a:lstStyle/>
                    <a:p>
                      <a:pPr algn="ctr"/>
                      <a:r>
                        <a:rPr lang="zh-CN" altLang="en-US" sz="2400" dirty="0"/>
                        <a:t>现场控制</a:t>
                      </a:r>
                      <a:endParaRPr lang="zh-CN" altLang="en-US" sz="2400" dirty="0"/>
                    </a:p>
                  </a:txBody>
                  <a:tcPr/>
                </a:tc>
                <a:tc>
                  <a:txBody>
                    <a:bodyPr/>
                    <a:lstStyle/>
                    <a:p>
                      <a:pPr algn="ctr"/>
                      <a:r>
                        <a:rPr lang="zh-CN" altLang="en-US" sz="2400" dirty="0"/>
                        <a:t>反馈控制</a:t>
                      </a:r>
                      <a:endParaRPr lang="zh-CN" altLang="en-US" sz="2400" dirty="0"/>
                    </a:p>
                  </a:txBody>
                  <a:tcPr/>
                </a:tc>
              </a:tr>
              <a:tr h="2015851">
                <a:tc>
                  <a:txBody>
                    <a:bodyPr/>
                    <a:lstStyle/>
                    <a:p>
                      <a:pPr algn="ctr"/>
                      <a:r>
                        <a:rPr lang="zh-CN" altLang="en-US" sz="2400" dirty="0">
                          <a:solidFill>
                            <a:srgbClr val="C00000"/>
                          </a:solidFill>
                        </a:rPr>
                        <a:t>特征</a:t>
                      </a:r>
                      <a:endParaRPr lang="zh-CN" altLang="en-US" sz="2400" dirty="0">
                        <a:solidFill>
                          <a:srgbClr val="C00000"/>
                        </a:solidFill>
                      </a:endParaRPr>
                    </a:p>
                  </a:txBody>
                  <a:tcPr anchor="ctr"/>
                </a:tc>
                <a:tc>
                  <a:txBody>
                    <a:bodyPr/>
                    <a:lstStyle/>
                    <a:p>
                      <a:r>
                        <a:rPr lang="zh-CN" altLang="en-US" sz="2000" b="1" dirty="0">
                          <a:solidFill>
                            <a:schemeClr val="accent2">
                              <a:lumMod val="50000"/>
                            </a:schemeClr>
                          </a:solidFill>
                        </a:rPr>
                        <a:t>在工作开始之前对工作中可能产生的偏差进行预测和估计，并采取防范措施，将工作中的偏差消除于产生之前</a:t>
                      </a:r>
                      <a:endParaRPr lang="zh-CN" altLang="en-US" sz="2000" b="1" dirty="0">
                        <a:solidFill>
                          <a:schemeClr val="accent2">
                            <a:lumMod val="50000"/>
                          </a:schemeClr>
                        </a:solidFill>
                      </a:endParaRPr>
                    </a:p>
                  </a:txBody>
                  <a:tcPr anchor="ctr"/>
                </a:tc>
                <a:tc>
                  <a:txBody>
                    <a:bodyPr/>
                    <a:lstStyle/>
                    <a:p>
                      <a:r>
                        <a:rPr lang="zh-CN" altLang="en-US" sz="2000" b="1" dirty="0">
                          <a:solidFill>
                            <a:schemeClr val="accent2">
                              <a:lumMod val="50000"/>
                            </a:schemeClr>
                          </a:solidFill>
                        </a:rPr>
                        <a:t>在工作正在进行的过程中进行的控制，主要有监督和指导两项职能</a:t>
                      </a:r>
                      <a:endParaRPr lang="zh-CN" altLang="en-US" sz="2000" b="1" dirty="0">
                        <a:solidFill>
                          <a:schemeClr val="accent2">
                            <a:lumMod val="50000"/>
                          </a:schemeClr>
                        </a:solidFill>
                      </a:endParaRPr>
                    </a:p>
                    <a:p>
                      <a:endParaRPr lang="zh-CN" altLang="en-US" sz="2000" b="1" dirty="0">
                        <a:solidFill>
                          <a:schemeClr val="accent2">
                            <a:lumMod val="50000"/>
                          </a:schemeClr>
                        </a:solidFill>
                      </a:endParaRPr>
                    </a:p>
                  </a:txBody>
                  <a:tcPr anchor="ctr"/>
                </a:tc>
                <a:tc>
                  <a:txBody>
                    <a:bodyPr/>
                    <a:lstStyle/>
                    <a:p>
                      <a:r>
                        <a:rPr lang="zh-CN" altLang="en-US" sz="2000" b="1" dirty="0">
                          <a:solidFill>
                            <a:schemeClr val="accent2">
                              <a:lumMod val="50000"/>
                            </a:schemeClr>
                          </a:solidFill>
                        </a:rPr>
                        <a:t>在工作结束之后进行的控制，注意力集中于工作结果上，对今后的活动进行纠正</a:t>
                      </a:r>
                      <a:endParaRPr lang="zh-CN" altLang="en-US" sz="2000" b="1" dirty="0">
                        <a:solidFill>
                          <a:schemeClr val="accent2">
                            <a:lumMod val="50000"/>
                          </a:schemeClr>
                        </a:solidFill>
                      </a:endParaRPr>
                    </a:p>
                    <a:p>
                      <a:endParaRPr lang="zh-CN" altLang="en-US" sz="2000" b="1" dirty="0">
                        <a:solidFill>
                          <a:schemeClr val="accent2">
                            <a:lumMod val="50000"/>
                          </a:schemeClr>
                        </a:solidFill>
                      </a:endParaRPr>
                    </a:p>
                  </a:txBody>
                  <a:tcPr anchor="ctr"/>
                </a:tc>
              </a:tr>
              <a:tr h="1695875">
                <a:tc>
                  <a:txBody>
                    <a:bodyPr/>
                    <a:lstStyle/>
                    <a:p>
                      <a:pPr algn="ctr"/>
                      <a:r>
                        <a:rPr lang="zh-CN" altLang="en-US" sz="2400" dirty="0">
                          <a:solidFill>
                            <a:srgbClr val="C00000"/>
                          </a:solidFill>
                        </a:rPr>
                        <a:t>优点</a:t>
                      </a:r>
                      <a:endParaRPr lang="zh-CN" altLang="en-US" sz="2400" dirty="0">
                        <a:solidFill>
                          <a:srgbClr val="C00000"/>
                        </a:solidFill>
                      </a:endParaRPr>
                    </a:p>
                  </a:txBody>
                  <a:tcPr anchor="ctr"/>
                </a:tc>
                <a:tc>
                  <a:txBody>
                    <a:bodyPr/>
                    <a:lstStyle/>
                    <a:p>
                      <a:r>
                        <a:rPr lang="zh-CN" altLang="en-US" sz="2000" b="1" dirty="0">
                          <a:solidFill>
                            <a:schemeClr val="accent2">
                              <a:lumMod val="50000"/>
                            </a:schemeClr>
                          </a:solidFill>
                        </a:rPr>
                        <a:t>防患于未然</a:t>
                      </a:r>
                      <a:r>
                        <a:rPr lang="en-US" altLang="zh-CN" sz="2000" b="1" dirty="0">
                          <a:solidFill>
                            <a:schemeClr val="accent2">
                              <a:lumMod val="50000"/>
                            </a:schemeClr>
                          </a:solidFill>
                        </a:rPr>
                        <a:t>;</a:t>
                      </a:r>
                      <a:r>
                        <a:rPr lang="zh-CN" altLang="en-US" sz="2000" b="1" dirty="0">
                          <a:solidFill>
                            <a:schemeClr val="accent2">
                              <a:lumMod val="50000"/>
                            </a:schemeClr>
                          </a:solidFill>
                        </a:rPr>
                        <a:t>不针对个人，</a:t>
                      </a:r>
                      <a:endParaRPr lang="zh-CN" altLang="en-US" sz="2000" b="1" dirty="0">
                        <a:solidFill>
                          <a:schemeClr val="accent2">
                            <a:lumMod val="50000"/>
                          </a:schemeClr>
                        </a:solidFill>
                      </a:endParaRPr>
                    </a:p>
                    <a:p>
                      <a:r>
                        <a:rPr lang="zh-CN" altLang="en-US" sz="2000" b="1" dirty="0">
                          <a:solidFill>
                            <a:schemeClr val="accent2">
                              <a:lumMod val="50000"/>
                            </a:schemeClr>
                          </a:solidFill>
                        </a:rPr>
                        <a:t>易于接受</a:t>
                      </a:r>
                      <a:endParaRPr lang="zh-CN" altLang="en-US" sz="2000" b="1" dirty="0">
                        <a:solidFill>
                          <a:schemeClr val="accent2">
                            <a:lumMod val="50000"/>
                          </a:schemeClr>
                        </a:solidFill>
                      </a:endParaRPr>
                    </a:p>
                  </a:txBody>
                  <a:tcPr anchor="ctr"/>
                </a:tc>
                <a:tc>
                  <a:txBody>
                    <a:bodyPr/>
                    <a:lstStyle/>
                    <a:p>
                      <a:r>
                        <a:rPr lang="zh-CN" altLang="en-US" sz="2000" b="1" dirty="0">
                          <a:solidFill>
                            <a:schemeClr val="accent2">
                              <a:lumMod val="50000"/>
                            </a:schemeClr>
                          </a:solidFill>
                        </a:rPr>
                        <a:t>指导功能，有助于提高工作人员的工作和自我控制能力</a:t>
                      </a:r>
                      <a:endParaRPr lang="zh-CN" altLang="en-US" sz="2000" b="1" dirty="0">
                        <a:solidFill>
                          <a:schemeClr val="accent2">
                            <a:lumMod val="50000"/>
                          </a:schemeClr>
                        </a:solidFill>
                      </a:endParaRPr>
                    </a:p>
                  </a:txBody>
                  <a:tcPr anchor="ctr"/>
                </a:tc>
                <a:tc>
                  <a:txBody>
                    <a:bodyPr/>
                    <a:lstStyle/>
                    <a:p>
                      <a:r>
                        <a:rPr lang="zh-CN" altLang="en-US" sz="2000" b="1" dirty="0">
                          <a:solidFill>
                            <a:schemeClr val="accent2">
                              <a:lumMod val="50000"/>
                            </a:schemeClr>
                          </a:solidFill>
                        </a:rPr>
                        <a:t>避免下个周期发生类似的问题</a:t>
                      </a:r>
                      <a:r>
                        <a:rPr lang="en-US" altLang="zh-CN" sz="2000" b="1" dirty="0">
                          <a:solidFill>
                            <a:schemeClr val="accent2">
                              <a:lumMod val="50000"/>
                            </a:schemeClr>
                          </a:solidFill>
                        </a:rPr>
                        <a:t>;</a:t>
                      </a:r>
                      <a:r>
                        <a:rPr lang="zh-CN" altLang="en-US" sz="2000" b="1" dirty="0">
                          <a:solidFill>
                            <a:schemeClr val="accent2">
                              <a:lumMod val="50000"/>
                            </a:schemeClr>
                          </a:solidFill>
                        </a:rPr>
                        <a:t>消除偏差对后续活动的影响</a:t>
                      </a:r>
                      <a:endParaRPr lang="zh-CN" altLang="en-US" sz="2000" b="1" dirty="0">
                        <a:solidFill>
                          <a:schemeClr val="accent2">
                            <a:lumMod val="50000"/>
                          </a:schemeClr>
                        </a:solidFill>
                      </a:endParaRPr>
                    </a:p>
                    <a:p>
                      <a:endParaRPr lang="zh-CN" altLang="en-US" sz="2000" b="1" dirty="0">
                        <a:solidFill>
                          <a:schemeClr val="accent2">
                            <a:lumMod val="50000"/>
                          </a:schemeClr>
                        </a:solidFill>
                      </a:endParaRPr>
                    </a:p>
                  </a:txBody>
                  <a:tcPr anchor="ctr"/>
                </a:tc>
              </a:tr>
              <a:tr h="1588068">
                <a:tc>
                  <a:txBody>
                    <a:bodyPr/>
                    <a:lstStyle/>
                    <a:p>
                      <a:pPr algn="ctr"/>
                      <a:r>
                        <a:rPr lang="zh-CN" altLang="en-US" sz="2400" dirty="0">
                          <a:solidFill>
                            <a:srgbClr val="C00000"/>
                          </a:solidFill>
                        </a:rPr>
                        <a:t>缺点</a:t>
                      </a:r>
                      <a:endParaRPr lang="zh-CN" altLang="en-US" sz="2400" dirty="0">
                        <a:solidFill>
                          <a:srgbClr val="C00000"/>
                        </a:solidFill>
                      </a:endParaRPr>
                    </a:p>
                  </a:txBody>
                  <a:tcPr anchor="ctr"/>
                </a:tc>
                <a:tc>
                  <a:txBody>
                    <a:bodyPr/>
                    <a:lstStyle/>
                    <a:p>
                      <a:r>
                        <a:rPr lang="zh-CN" altLang="en-US" sz="2000" b="1" dirty="0">
                          <a:solidFill>
                            <a:schemeClr val="accent2">
                              <a:lumMod val="50000"/>
                            </a:schemeClr>
                          </a:solidFill>
                        </a:rPr>
                        <a:t>要求及时和准确的信息</a:t>
                      </a:r>
                      <a:r>
                        <a:rPr lang="en-US" altLang="zh-CN" sz="2000" b="1" dirty="0">
                          <a:solidFill>
                            <a:schemeClr val="accent2">
                              <a:lumMod val="50000"/>
                            </a:schemeClr>
                          </a:solidFill>
                        </a:rPr>
                        <a:t>;</a:t>
                      </a:r>
                      <a:r>
                        <a:rPr lang="zh-CN" altLang="en-US" sz="2000" b="1" dirty="0">
                          <a:solidFill>
                            <a:schemeClr val="accent2">
                              <a:lumMod val="50000"/>
                            </a:schemeClr>
                          </a:solidFill>
                        </a:rPr>
                        <a:t>管理人员充分了解前馈控制因素与计划工作的影响关系</a:t>
                      </a:r>
                      <a:r>
                        <a:rPr lang="en-US" altLang="zh-CN" sz="2000" b="1" dirty="0">
                          <a:solidFill>
                            <a:schemeClr val="accent2">
                              <a:lumMod val="50000"/>
                            </a:schemeClr>
                          </a:solidFill>
                        </a:rPr>
                        <a:t>;</a:t>
                      </a:r>
                      <a:r>
                        <a:rPr lang="zh-CN" altLang="en-US" sz="2000" b="1" dirty="0">
                          <a:solidFill>
                            <a:schemeClr val="accent2">
                              <a:lumMod val="50000"/>
                            </a:schemeClr>
                          </a:solidFill>
                        </a:rPr>
                        <a:t>往往难以做到</a:t>
                      </a:r>
                      <a:endParaRPr lang="zh-CN" altLang="en-US" sz="2000" b="1" dirty="0">
                        <a:solidFill>
                          <a:schemeClr val="accent2">
                            <a:lumMod val="50000"/>
                          </a:schemeClr>
                        </a:solidFill>
                      </a:endParaRPr>
                    </a:p>
                  </a:txBody>
                  <a:tcPr anchor="ctr"/>
                </a:tc>
                <a:tc>
                  <a:txBody>
                    <a:bodyPr/>
                    <a:lstStyle/>
                    <a:p>
                      <a:r>
                        <a:rPr lang="zh-CN" altLang="en-US" sz="2000" b="1" dirty="0">
                          <a:solidFill>
                            <a:schemeClr val="accent2">
                              <a:lumMod val="50000"/>
                            </a:schemeClr>
                          </a:solidFill>
                        </a:rPr>
                        <a:t>受管理者时间、精力、业务水平限制</a:t>
                      </a:r>
                      <a:r>
                        <a:rPr lang="en-US" altLang="zh-CN" sz="2000" b="1" dirty="0">
                          <a:solidFill>
                            <a:schemeClr val="accent2">
                              <a:lumMod val="50000"/>
                            </a:schemeClr>
                          </a:solidFill>
                        </a:rPr>
                        <a:t>;</a:t>
                      </a:r>
                      <a:r>
                        <a:rPr lang="zh-CN" altLang="en-US" sz="2000" b="1" dirty="0">
                          <a:solidFill>
                            <a:schemeClr val="accent2">
                              <a:lumMod val="50000"/>
                            </a:schemeClr>
                          </a:solidFill>
                        </a:rPr>
                        <a:t>应用范围较窄</a:t>
                      </a:r>
                      <a:r>
                        <a:rPr lang="en-US" altLang="zh-CN" sz="2000" b="1" dirty="0">
                          <a:solidFill>
                            <a:schemeClr val="accent2">
                              <a:lumMod val="50000"/>
                            </a:schemeClr>
                          </a:solidFill>
                        </a:rPr>
                        <a:t>;</a:t>
                      </a:r>
                      <a:r>
                        <a:rPr lang="zh-CN" altLang="en-US" sz="2000" b="1" dirty="0">
                          <a:solidFill>
                            <a:schemeClr val="accent2">
                              <a:lumMod val="50000"/>
                            </a:schemeClr>
                          </a:solidFill>
                        </a:rPr>
                        <a:t>容易形成对立</a:t>
                      </a:r>
                      <a:endParaRPr lang="zh-CN" altLang="en-US" sz="2000" b="1" dirty="0">
                        <a:solidFill>
                          <a:schemeClr val="accent2">
                            <a:lumMod val="50000"/>
                          </a:schemeClr>
                        </a:solidFill>
                      </a:endParaRPr>
                    </a:p>
                  </a:txBody>
                  <a:tcPr anchor="ctr"/>
                </a:tc>
                <a:tc>
                  <a:txBody>
                    <a:bodyPr/>
                    <a:lstStyle/>
                    <a:p>
                      <a:r>
                        <a:rPr lang="zh-CN" altLang="en-US" sz="2000" b="1" dirty="0">
                          <a:solidFill>
                            <a:schemeClr val="accent2">
                              <a:lumMod val="50000"/>
                            </a:schemeClr>
                          </a:solidFill>
                        </a:rPr>
                        <a:t>偏差、损失已经产生</a:t>
                      </a:r>
                      <a:endParaRPr lang="zh-CN" altLang="en-US" sz="2000" b="1" dirty="0">
                        <a:solidFill>
                          <a:schemeClr val="accent2">
                            <a:lumMod val="50000"/>
                          </a:schemeClr>
                        </a:solidFill>
                      </a:endParaRPr>
                    </a:p>
                    <a:p>
                      <a:r>
                        <a:rPr lang="zh-CN" altLang="en-US" sz="2000" b="1" dirty="0">
                          <a:solidFill>
                            <a:schemeClr val="accent2">
                              <a:lumMod val="50000"/>
                            </a:schemeClr>
                          </a:solidFill>
                        </a:rPr>
                        <a:t>有时间滞后问题</a:t>
                      </a:r>
                      <a:endParaRPr lang="zh-CN" altLang="en-US" sz="2000" b="1" dirty="0">
                        <a:solidFill>
                          <a:schemeClr val="accent2">
                            <a:lumMod val="50000"/>
                          </a:schemeClr>
                        </a:solidFill>
                      </a:endParaRPr>
                    </a:p>
                  </a:txBody>
                  <a:tcPr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控制职能分类</a:t>
            </a:r>
            <a:endParaRPr lang="zh-CN" altLang="en-US" b="1" dirty="0"/>
          </a:p>
          <a:p>
            <a:endParaRPr lang="zh-CN" altLang="en-US" b="1" dirty="0"/>
          </a:p>
        </p:txBody>
      </p:sp>
      <p:pic>
        <p:nvPicPr>
          <p:cNvPr id="4" name="图示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1626" y="2564904"/>
            <a:ext cx="8540750"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控制内容分类</a:t>
            </a:r>
            <a:endParaRPr lang="zh-CN" altLang="en-US" b="1" dirty="0"/>
          </a:p>
          <a:p>
            <a:endParaRPr lang="zh-CN" altLang="en-US" b="1" dirty="0"/>
          </a:p>
        </p:txBody>
      </p:sp>
      <p:pic>
        <p:nvPicPr>
          <p:cNvPr id="4" name="图示 5"/>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0200" y="2565400"/>
            <a:ext cx="84709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pPr eaLnBrk="1" hangingPunct="1"/>
            <a:r>
              <a:rPr lang="zh-CN" altLang="en-US" b="1">
                <a:latin typeface="宋体" panose="02010600030101010101" pitchFamily="2" charset="-122"/>
              </a:rPr>
              <a:t>控制的过程</a:t>
            </a:r>
            <a:r>
              <a:rPr lang="zh-CN" altLang="en-US" b="1">
                <a:ea typeface="华文隶书" panose="02010800040101010101" pitchFamily="2" charset="-122"/>
              </a:rPr>
              <a:t> </a:t>
            </a:r>
            <a:endParaRPr lang="zh-CN" altLang="en-US" b="1">
              <a:ea typeface="华文隶书" panose="02010800040101010101" pitchFamily="2" charset="-122"/>
            </a:endParaRPr>
          </a:p>
        </p:txBody>
      </p:sp>
      <p:grpSp>
        <p:nvGrpSpPr>
          <p:cNvPr id="33795" name="Group 3"/>
          <p:cNvGrpSpPr/>
          <p:nvPr/>
        </p:nvGrpSpPr>
        <p:grpSpPr bwMode="auto">
          <a:xfrm>
            <a:off x="1219200" y="1700213"/>
            <a:ext cx="7924800" cy="4732337"/>
            <a:chOff x="2160" y="4389"/>
            <a:chExt cx="13680" cy="8040"/>
          </a:xfrm>
        </p:grpSpPr>
        <p:sp>
          <p:nvSpPr>
            <p:cNvPr id="33796" name="Rectangle 4"/>
            <p:cNvSpPr>
              <a:spLocks noChangeArrowheads="1"/>
            </p:cNvSpPr>
            <p:nvPr/>
          </p:nvSpPr>
          <p:spPr bwMode="auto">
            <a:xfrm>
              <a:off x="2160" y="5469"/>
              <a:ext cx="1200" cy="1800"/>
            </a:xfrm>
            <a:prstGeom prst="rect">
              <a:avLst/>
            </a:prstGeom>
            <a:solidFill>
              <a:srgbClr val="00CC99"/>
            </a:solidFill>
            <a:ln w="9525">
              <a:solidFill>
                <a:srgbClr val="0000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797" name="Rectangle 5"/>
            <p:cNvSpPr>
              <a:spLocks noChangeArrowheads="1"/>
            </p:cNvSpPr>
            <p:nvPr/>
          </p:nvSpPr>
          <p:spPr bwMode="auto">
            <a:xfrm>
              <a:off x="7920" y="5469"/>
              <a:ext cx="1560" cy="2160"/>
            </a:xfrm>
            <a:prstGeom prst="rect">
              <a:avLst/>
            </a:prstGeom>
            <a:solidFill>
              <a:srgbClr val="00CC99"/>
            </a:solidFill>
            <a:ln w="9525">
              <a:solidFill>
                <a:srgbClr val="0000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798" name="Rectangle 6"/>
            <p:cNvSpPr>
              <a:spLocks noChangeArrowheads="1"/>
            </p:cNvSpPr>
            <p:nvPr/>
          </p:nvSpPr>
          <p:spPr bwMode="auto">
            <a:xfrm>
              <a:off x="3480" y="8109"/>
              <a:ext cx="1800" cy="1440"/>
            </a:xfrm>
            <a:prstGeom prst="rect">
              <a:avLst/>
            </a:prstGeom>
            <a:solidFill>
              <a:srgbClr val="00CC99"/>
            </a:solidFill>
            <a:ln w="9525">
              <a:solidFill>
                <a:srgbClr val="0000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799" name="Rectangle 7"/>
            <p:cNvSpPr>
              <a:spLocks noChangeArrowheads="1"/>
            </p:cNvSpPr>
            <p:nvPr/>
          </p:nvSpPr>
          <p:spPr bwMode="auto">
            <a:xfrm>
              <a:off x="4920" y="5709"/>
              <a:ext cx="1920" cy="1440"/>
            </a:xfrm>
            <a:prstGeom prst="rect">
              <a:avLst/>
            </a:prstGeom>
            <a:solidFill>
              <a:srgbClr val="00CC99"/>
            </a:solidFill>
            <a:ln w="9525">
              <a:solidFill>
                <a:srgbClr val="0000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0" name="Rectangle 8"/>
            <p:cNvSpPr>
              <a:spLocks noChangeArrowheads="1"/>
            </p:cNvSpPr>
            <p:nvPr/>
          </p:nvSpPr>
          <p:spPr bwMode="auto">
            <a:xfrm>
              <a:off x="3300" y="10249"/>
              <a:ext cx="1800" cy="1440"/>
            </a:xfrm>
            <a:prstGeom prst="rect">
              <a:avLst/>
            </a:prstGeom>
            <a:solidFill>
              <a:srgbClr val="FF9900"/>
            </a:solidFill>
            <a:ln w="9525">
              <a:solidFill>
                <a:srgbClr val="0000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1" name="AutoShape 9"/>
            <p:cNvSpPr>
              <a:spLocks noChangeArrowheads="1"/>
            </p:cNvSpPr>
            <p:nvPr/>
          </p:nvSpPr>
          <p:spPr bwMode="auto">
            <a:xfrm>
              <a:off x="10440" y="5709"/>
              <a:ext cx="2640" cy="1680"/>
            </a:xfrm>
            <a:prstGeom prst="flowChartDecision">
              <a:avLst/>
            </a:prstGeom>
            <a:solidFill>
              <a:srgbClr val="00CC99"/>
            </a:solidFill>
            <a:ln w="9525">
              <a:solidFill>
                <a:srgbClr val="0000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2" name="AutoShape 10"/>
            <p:cNvSpPr>
              <a:spLocks noChangeArrowheads="1"/>
            </p:cNvSpPr>
            <p:nvPr/>
          </p:nvSpPr>
          <p:spPr bwMode="auto">
            <a:xfrm>
              <a:off x="13320" y="8469"/>
              <a:ext cx="2520" cy="1800"/>
            </a:xfrm>
            <a:prstGeom prst="flowChartDecision">
              <a:avLst/>
            </a:prstGeom>
            <a:solidFill>
              <a:srgbClr val="00CC99"/>
            </a:solidFill>
            <a:ln w="9525">
              <a:solidFill>
                <a:srgbClr val="0000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3" name="Rectangle 11"/>
            <p:cNvSpPr>
              <a:spLocks noChangeArrowheads="1"/>
            </p:cNvSpPr>
            <p:nvPr/>
          </p:nvSpPr>
          <p:spPr bwMode="auto">
            <a:xfrm>
              <a:off x="14040" y="5229"/>
              <a:ext cx="1200" cy="2160"/>
            </a:xfrm>
            <a:prstGeom prst="rect">
              <a:avLst/>
            </a:prstGeom>
            <a:solidFill>
              <a:srgbClr val="00CC99"/>
            </a:solidFill>
            <a:ln w="9525">
              <a:solidFill>
                <a:srgbClr val="0000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4" name="Rectangle 12"/>
            <p:cNvSpPr>
              <a:spLocks noChangeArrowheads="1"/>
            </p:cNvSpPr>
            <p:nvPr/>
          </p:nvSpPr>
          <p:spPr bwMode="auto">
            <a:xfrm>
              <a:off x="8160" y="8709"/>
              <a:ext cx="2760" cy="840"/>
            </a:xfrm>
            <a:prstGeom prst="rect">
              <a:avLst/>
            </a:prstGeom>
            <a:solidFill>
              <a:srgbClr val="00CC99"/>
            </a:solidFill>
            <a:ln w="9525">
              <a:solidFill>
                <a:srgbClr val="0000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5" name="Rectangle 13"/>
            <p:cNvSpPr>
              <a:spLocks noChangeArrowheads="1"/>
            </p:cNvSpPr>
            <p:nvPr/>
          </p:nvSpPr>
          <p:spPr bwMode="auto">
            <a:xfrm>
              <a:off x="7920" y="11229"/>
              <a:ext cx="4440" cy="1200"/>
            </a:xfrm>
            <a:prstGeom prst="rect">
              <a:avLst/>
            </a:prstGeom>
            <a:solidFill>
              <a:srgbClr val="00CC99"/>
            </a:solidFill>
            <a:ln w="9525">
              <a:solidFill>
                <a:srgbClr val="0000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6" name="AutoShape 14"/>
            <p:cNvSpPr>
              <a:spLocks noChangeArrowheads="1"/>
            </p:cNvSpPr>
            <p:nvPr/>
          </p:nvSpPr>
          <p:spPr bwMode="auto">
            <a:xfrm>
              <a:off x="3360" y="6309"/>
              <a:ext cx="1560" cy="240"/>
            </a:xfrm>
            <a:prstGeom prst="rightArrow">
              <a:avLst>
                <a:gd name="adj1" fmla="val 50000"/>
                <a:gd name="adj2" fmla="val 162500"/>
              </a:avLst>
            </a:prstGeom>
            <a:solidFill>
              <a:srgbClr val="3333CC"/>
            </a:solidFill>
            <a:ln w="9525">
              <a:solidFill>
                <a:srgbClr val="0000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7" name="AutoShape 15"/>
            <p:cNvSpPr>
              <a:spLocks noChangeArrowheads="1"/>
            </p:cNvSpPr>
            <p:nvPr/>
          </p:nvSpPr>
          <p:spPr bwMode="auto">
            <a:xfrm>
              <a:off x="9480" y="6429"/>
              <a:ext cx="960" cy="240"/>
            </a:xfrm>
            <a:prstGeom prst="rightArrow">
              <a:avLst>
                <a:gd name="adj1" fmla="val 50000"/>
                <a:gd name="adj2" fmla="val 100000"/>
              </a:avLst>
            </a:prstGeom>
            <a:solidFill>
              <a:srgbClr val="3333CC"/>
            </a:solidFill>
            <a:ln w="9525">
              <a:solidFill>
                <a:srgbClr val="0000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8" name="AutoShape 16"/>
            <p:cNvSpPr>
              <a:spLocks noChangeArrowheads="1"/>
            </p:cNvSpPr>
            <p:nvPr/>
          </p:nvSpPr>
          <p:spPr bwMode="auto">
            <a:xfrm>
              <a:off x="6840" y="6309"/>
              <a:ext cx="1080" cy="240"/>
            </a:xfrm>
            <a:prstGeom prst="rightArrow">
              <a:avLst>
                <a:gd name="adj1" fmla="val 50000"/>
                <a:gd name="adj2" fmla="val 112500"/>
              </a:avLst>
            </a:prstGeom>
            <a:solidFill>
              <a:srgbClr val="3333CC"/>
            </a:solidFill>
            <a:ln w="9525">
              <a:solidFill>
                <a:srgbClr val="0000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9" name="AutoShape 17"/>
            <p:cNvSpPr>
              <a:spLocks noChangeArrowheads="1"/>
            </p:cNvSpPr>
            <p:nvPr/>
          </p:nvSpPr>
          <p:spPr bwMode="auto">
            <a:xfrm>
              <a:off x="13080" y="6429"/>
              <a:ext cx="960" cy="240"/>
            </a:xfrm>
            <a:prstGeom prst="rightArrow">
              <a:avLst>
                <a:gd name="adj1" fmla="val 50000"/>
                <a:gd name="adj2" fmla="val 100000"/>
              </a:avLst>
            </a:prstGeom>
            <a:solidFill>
              <a:srgbClr val="3333CC"/>
            </a:solidFill>
            <a:ln w="9525">
              <a:solidFill>
                <a:srgbClr val="0000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10" name="AutoShape 18"/>
            <p:cNvSpPr>
              <a:spLocks noChangeArrowheads="1"/>
            </p:cNvSpPr>
            <p:nvPr/>
          </p:nvSpPr>
          <p:spPr bwMode="auto">
            <a:xfrm>
              <a:off x="14400" y="7389"/>
              <a:ext cx="360" cy="1080"/>
            </a:xfrm>
            <a:prstGeom prst="downArrow">
              <a:avLst>
                <a:gd name="adj1" fmla="val 50000"/>
                <a:gd name="adj2" fmla="val 75000"/>
              </a:avLst>
            </a:prstGeom>
            <a:solidFill>
              <a:srgbClr val="3333CC"/>
            </a:solidFill>
            <a:ln w="9525">
              <a:solidFill>
                <a:srgbClr val="000000"/>
              </a:solidFill>
              <a:miter lim="800000"/>
            </a:ln>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11" name="Line 19"/>
            <p:cNvSpPr>
              <a:spLocks noChangeShapeType="1"/>
            </p:cNvSpPr>
            <p:nvPr/>
          </p:nvSpPr>
          <p:spPr bwMode="auto">
            <a:xfrm flipH="1">
              <a:off x="14640" y="10269"/>
              <a:ext cx="0" cy="144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2" name="Line 20"/>
            <p:cNvSpPr>
              <a:spLocks noChangeShapeType="1"/>
            </p:cNvSpPr>
            <p:nvPr/>
          </p:nvSpPr>
          <p:spPr bwMode="auto">
            <a:xfrm flipH="1" flipV="1">
              <a:off x="12360" y="11709"/>
              <a:ext cx="2280"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3" name="Line 21"/>
            <p:cNvSpPr>
              <a:spLocks noChangeShapeType="1"/>
            </p:cNvSpPr>
            <p:nvPr/>
          </p:nvSpPr>
          <p:spPr bwMode="auto">
            <a:xfrm flipH="1" flipV="1">
              <a:off x="2640" y="11949"/>
              <a:ext cx="5280"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4" name="Line 22"/>
            <p:cNvSpPr>
              <a:spLocks noChangeShapeType="1"/>
            </p:cNvSpPr>
            <p:nvPr/>
          </p:nvSpPr>
          <p:spPr bwMode="auto">
            <a:xfrm flipV="1">
              <a:off x="2640" y="7269"/>
              <a:ext cx="0" cy="468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5" name="Line 23"/>
            <p:cNvSpPr>
              <a:spLocks noChangeShapeType="1"/>
            </p:cNvSpPr>
            <p:nvPr/>
          </p:nvSpPr>
          <p:spPr bwMode="auto">
            <a:xfrm flipH="1">
              <a:off x="10920" y="9309"/>
              <a:ext cx="2400"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6" name="Line 24"/>
            <p:cNvSpPr>
              <a:spLocks noChangeShapeType="1"/>
            </p:cNvSpPr>
            <p:nvPr/>
          </p:nvSpPr>
          <p:spPr bwMode="auto">
            <a:xfrm flipH="1">
              <a:off x="5280" y="9189"/>
              <a:ext cx="2880"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7" name="Line 25"/>
            <p:cNvSpPr>
              <a:spLocks noChangeShapeType="1"/>
            </p:cNvSpPr>
            <p:nvPr/>
          </p:nvSpPr>
          <p:spPr bwMode="auto">
            <a:xfrm flipV="1">
              <a:off x="4200" y="6429"/>
              <a:ext cx="0" cy="168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8" name="Line 26"/>
            <p:cNvSpPr>
              <a:spLocks noChangeShapeType="1"/>
            </p:cNvSpPr>
            <p:nvPr/>
          </p:nvSpPr>
          <p:spPr bwMode="auto">
            <a:xfrm flipV="1">
              <a:off x="4200" y="9529"/>
              <a:ext cx="0" cy="72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9" name="Line 27"/>
            <p:cNvSpPr>
              <a:spLocks noChangeShapeType="1"/>
            </p:cNvSpPr>
            <p:nvPr/>
          </p:nvSpPr>
          <p:spPr bwMode="auto">
            <a:xfrm>
              <a:off x="11760" y="4389"/>
              <a:ext cx="0" cy="132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0" name="Line 28"/>
            <p:cNvSpPr>
              <a:spLocks noChangeShapeType="1"/>
            </p:cNvSpPr>
            <p:nvPr/>
          </p:nvSpPr>
          <p:spPr bwMode="auto">
            <a:xfrm flipH="1">
              <a:off x="2640" y="4389"/>
              <a:ext cx="9120"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1" name="Line 29"/>
            <p:cNvSpPr>
              <a:spLocks noChangeShapeType="1"/>
            </p:cNvSpPr>
            <p:nvPr/>
          </p:nvSpPr>
          <p:spPr bwMode="auto">
            <a:xfrm>
              <a:off x="2640" y="4389"/>
              <a:ext cx="0" cy="108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2" name="Text Box 30"/>
            <p:cNvSpPr txBox="1">
              <a:spLocks noChangeArrowheads="1"/>
            </p:cNvSpPr>
            <p:nvPr/>
          </p:nvSpPr>
          <p:spPr bwMode="auto">
            <a:xfrm>
              <a:off x="2160" y="5349"/>
              <a:ext cx="1559" cy="171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a:solidFill>
                    <a:srgbClr val="FF0000"/>
                  </a:solidFill>
                  <a:latin typeface="Times New Roman" panose="02020603050405020304" pitchFamily="18" charset="0"/>
                </a:rPr>
                <a:t>工作继续进行</a:t>
              </a:r>
              <a:endParaRPr lang="zh-CN" altLang="en-US" sz="2000">
                <a:solidFill>
                  <a:srgbClr val="FF0000"/>
                </a:solidFill>
                <a:latin typeface="Times New Roman" panose="02020603050405020304" pitchFamily="18" charset="0"/>
              </a:endParaRPr>
            </a:p>
          </p:txBody>
        </p:sp>
        <p:sp>
          <p:nvSpPr>
            <p:cNvPr id="33823" name="Text Box 31"/>
            <p:cNvSpPr txBox="1">
              <a:spLocks noChangeArrowheads="1"/>
            </p:cNvSpPr>
            <p:nvPr/>
          </p:nvSpPr>
          <p:spPr bwMode="auto">
            <a:xfrm>
              <a:off x="4939" y="5708"/>
              <a:ext cx="1800" cy="119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0000"/>
                  </a:solidFill>
                  <a:latin typeface="Times New Roman" panose="02020603050405020304" pitchFamily="18" charset="0"/>
                </a:rPr>
                <a:t>衡量实际工作</a:t>
              </a:r>
              <a:endParaRPr lang="zh-CN" altLang="en-US" sz="2000">
                <a:solidFill>
                  <a:srgbClr val="FF0000"/>
                </a:solidFill>
                <a:latin typeface="Times New Roman" panose="02020603050405020304" pitchFamily="18" charset="0"/>
              </a:endParaRPr>
            </a:p>
          </p:txBody>
        </p:sp>
        <p:sp>
          <p:nvSpPr>
            <p:cNvPr id="33824" name="Text Box 32"/>
            <p:cNvSpPr txBox="1">
              <a:spLocks noChangeArrowheads="1"/>
            </p:cNvSpPr>
            <p:nvPr/>
          </p:nvSpPr>
          <p:spPr bwMode="auto">
            <a:xfrm>
              <a:off x="7800" y="5560"/>
              <a:ext cx="1800" cy="170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0000"/>
                  </a:solidFill>
                  <a:latin typeface="Times New Roman" panose="02020603050405020304" pitchFamily="18" charset="0"/>
                </a:rPr>
                <a:t>实际结果与标准比较</a:t>
              </a:r>
              <a:endParaRPr lang="zh-CN" altLang="en-US" sz="2000">
                <a:solidFill>
                  <a:srgbClr val="FF0000"/>
                </a:solidFill>
                <a:latin typeface="Times New Roman" panose="02020603050405020304" pitchFamily="18" charset="0"/>
              </a:endParaRPr>
            </a:p>
          </p:txBody>
        </p:sp>
        <p:sp>
          <p:nvSpPr>
            <p:cNvPr id="33825" name="Text Box 33"/>
            <p:cNvSpPr txBox="1">
              <a:spLocks noChangeArrowheads="1"/>
            </p:cNvSpPr>
            <p:nvPr/>
          </p:nvSpPr>
          <p:spPr bwMode="auto">
            <a:xfrm>
              <a:off x="10921" y="6069"/>
              <a:ext cx="1798" cy="119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0000"/>
                  </a:solidFill>
                  <a:latin typeface="Times New Roman" panose="02020603050405020304" pitchFamily="18" charset="0"/>
                </a:rPr>
                <a:t>是否有 偏差</a:t>
              </a:r>
              <a:endParaRPr lang="zh-CN" altLang="en-US" sz="2000">
                <a:solidFill>
                  <a:srgbClr val="FF0000"/>
                </a:solidFill>
                <a:latin typeface="Times New Roman" panose="02020603050405020304" pitchFamily="18" charset="0"/>
              </a:endParaRPr>
            </a:p>
          </p:txBody>
        </p:sp>
        <p:sp>
          <p:nvSpPr>
            <p:cNvPr id="33826" name="Text Box 34"/>
            <p:cNvSpPr txBox="1">
              <a:spLocks noChangeArrowheads="1"/>
            </p:cNvSpPr>
            <p:nvPr/>
          </p:nvSpPr>
          <p:spPr bwMode="auto">
            <a:xfrm>
              <a:off x="14040" y="5349"/>
              <a:ext cx="1320" cy="171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0000"/>
                  </a:solidFill>
                  <a:latin typeface="Times New Roman" panose="02020603050405020304" pitchFamily="18" charset="0"/>
                </a:rPr>
                <a:t>分析差异原因</a:t>
              </a:r>
              <a:endParaRPr lang="zh-CN" altLang="en-US" sz="2000">
                <a:solidFill>
                  <a:srgbClr val="FF0000"/>
                </a:solidFill>
                <a:latin typeface="Times New Roman" panose="02020603050405020304" pitchFamily="18" charset="0"/>
              </a:endParaRPr>
            </a:p>
          </p:txBody>
        </p:sp>
        <p:sp>
          <p:nvSpPr>
            <p:cNvPr id="33827" name="Text Box 35"/>
            <p:cNvSpPr txBox="1">
              <a:spLocks noChangeArrowheads="1"/>
            </p:cNvSpPr>
            <p:nvPr/>
          </p:nvSpPr>
          <p:spPr bwMode="auto">
            <a:xfrm>
              <a:off x="13801" y="8828"/>
              <a:ext cx="1680" cy="1193"/>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0000"/>
                  </a:solidFill>
                  <a:latin typeface="Times New Roman" panose="02020603050405020304" pitchFamily="18" charset="0"/>
                </a:rPr>
                <a:t>因素是否可控</a:t>
              </a:r>
              <a:endParaRPr lang="zh-CN" altLang="en-US" sz="2000">
                <a:solidFill>
                  <a:srgbClr val="FF0000"/>
                </a:solidFill>
                <a:latin typeface="Times New Roman" panose="02020603050405020304" pitchFamily="18" charset="0"/>
              </a:endParaRPr>
            </a:p>
          </p:txBody>
        </p:sp>
        <p:sp>
          <p:nvSpPr>
            <p:cNvPr id="33828" name="Text Box 36"/>
            <p:cNvSpPr txBox="1">
              <a:spLocks noChangeArrowheads="1"/>
            </p:cNvSpPr>
            <p:nvPr/>
          </p:nvSpPr>
          <p:spPr bwMode="auto">
            <a:xfrm>
              <a:off x="8041" y="8828"/>
              <a:ext cx="2998" cy="675"/>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0000"/>
                  </a:solidFill>
                  <a:latin typeface="Times New Roman" panose="02020603050405020304" pitchFamily="18" charset="0"/>
                </a:rPr>
                <a:t>修改标准</a:t>
              </a:r>
              <a:endParaRPr lang="zh-CN" altLang="en-US" sz="2000">
                <a:solidFill>
                  <a:srgbClr val="FF0000"/>
                </a:solidFill>
                <a:latin typeface="Times New Roman" panose="02020603050405020304" pitchFamily="18" charset="0"/>
              </a:endParaRPr>
            </a:p>
          </p:txBody>
        </p:sp>
        <p:sp>
          <p:nvSpPr>
            <p:cNvPr id="33829" name="Text Box 37"/>
            <p:cNvSpPr txBox="1">
              <a:spLocks noChangeArrowheads="1"/>
            </p:cNvSpPr>
            <p:nvPr/>
          </p:nvSpPr>
          <p:spPr bwMode="auto">
            <a:xfrm>
              <a:off x="7679" y="11469"/>
              <a:ext cx="4681" cy="674"/>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000" b="1">
                  <a:solidFill>
                    <a:srgbClr val="FF0000"/>
                  </a:solidFill>
                  <a:latin typeface="Times New Roman" panose="02020603050405020304" pitchFamily="18" charset="0"/>
                </a:rPr>
                <a:t>      </a:t>
              </a:r>
              <a:r>
                <a:rPr lang="zh-CN" altLang="en-US" sz="2000" b="1">
                  <a:solidFill>
                    <a:srgbClr val="FF0000"/>
                  </a:solidFill>
                  <a:latin typeface="Times New Roman" panose="02020603050405020304" pitchFamily="18" charset="0"/>
                </a:rPr>
                <a:t>采用矫正措施</a:t>
              </a:r>
              <a:endParaRPr lang="zh-CN" altLang="en-US" sz="2000">
                <a:solidFill>
                  <a:srgbClr val="FF0000"/>
                </a:solidFill>
                <a:latin typeface="Times New Roman" panose="02020603050405020304" pitchFamily="18" charset="0"/>
              </a:endParaRPr>
            </a:p>
          </p:txBody>
        </p:sp>
        <p:sp>
          <p:nvSpPr>
            <p:cNvPr id="33830" name="Text Box 38"/>
            <p:cNvSpPr txBox="1">
              <a:spLocks noChangeArrowheads="1"/>
            </p:cNvSpPr>
            <p:nvPr/>
          </p:nvSpPr>
          <p:spPr bwMode="auto">
            <a:xfrm>
              <a:off x="3360" y="8108"/>
              <a:ext cx="1921" cy="119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0000"/>
                  </a:solidFill>
                  <a:latin typeface="Times New Roman" panose="02020603050405020304" pitchFamily="18" charset="0"/>
                </a:rPr>
                <a:t>建立控制标准</a:t>
              </a:r>
              <a:endParaRPr lang="zh-CN" altLang="en-US" sz="2000">
                <a:solidFill>
                  <a:srgbClr val="FF0000"/>
                </a:solidFill>
                <a:latin typeface="Times New Roman" panose="02020603050405020304" pitchFamily="18" charset="0"/>
              </a:endParaRPr>
            </a:p>
          </p:txBody>
        </p:sp>
        <p:sp>
          <p:nvSpPr>
            <p:cNvPr id="33831" name="Text Box 39"/>
            <p:cNvSpPr txBox="1">
              <a:spLocks noChangeArrowheads="1"/>
            </p:cNvSpPr>
            <p:nvPr/>
          </p:nvSpPr>
          <p:spPr bwMode="auto">
            <a:xfrm>
              <a:off x="3360" y="10390"/>
              <a:ext cx="1680" cy="1084"/>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800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chemeClr val="bg1"/>
                  </a:solidFill>
                  <a:latin typeface="Times New Roman" panose="02020603050405020304" pitchFamily="18" charset="0"/>
                </a:rPr>
                <a:t>计划目标任务</a:t>
              </a:r>
              <a:endParaRPr lang="zh-CN" altLang="en-US" sz="2000">
                <a:solidFill>
                  <a:schemeClr val="bg1"/>
                </a:solidFill>
                <a:latin typeface="Times New Roman" panose="02020603050405020304" pitchFamily="18" charset="0"/>
              </a:endParaRPr>
            </a:p>
          </p:txBody>
        </p:sp>
        <p:sp>
          <p:nvSpPr>
            <p:cNvPr id="33832" name="Text Box 40"/>
            <p:cNvSpPr txBox="1">
              <a:spLocks noChangeArrowheads="1"/>
            </p:cNvSpPr>
            <p:nvPr/>
          </p:nvSpPr>
          <p:spPr bwMode="auto">
            <a:xfrm>
              <a:off x="12839" y="5948"/>
              <a:ext cx="962" cy="674"/>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0000"/>
                  </a:solidFill>
                  <a:latin typeface="Times New Roman" panose="02020603050405020304" pitchFamily="18" charset="0"/>
                </a:rPr>
                <a:t>有</a:t>
              </a:r>
              <a:endParaRPr lang="zh-CN" altLang="en-US" sz="2000">
                <a:solidFill>
                  <a:srgbClr val="FF0000"/>
                </a:solidFill>
                <a:latin typeface="Times New Roman" panose="02020603050405020304" pitchFamily="18" charset="0"/>
              </a:endParaRPr>
            </a:p>
          </p:txBody>
        </p:sp>
        <p:sp>
          <p:nvSpPr>
            <p:cNvPr id="33833" name="Text Box 41"/>
            <p:cNvSpPr txBox="1">
              <a:spLocks noChangeArrowheads="1"/>
            </p:cNvSpPr>
            <p:nvPr/>
          </p:nvSpPr>
          <p:spPr bwMode="auto">
            <a:xfrm>
              <a:off x="11639" y="5109"/>
              <a:ext cx="721" cy="674"/>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0000"/>
                  </a:solidFill>
                  <a:latin typeface="Times New Roman" panose="02020603050405020304" pitchFamily="18" charset="0"/>
                </a:rPr>
                <a:t>无</a:t>
              </a:r>
              <a:endParaRPr lang="zh-CN" altLang="en-US" sz="2000">
                <a:solidFill>
                  <a:srgbClr val="FF0000"/>
                </a:solidFill>
                <a:latin typeface="Times New Roman" panose="02020603050405020304" pitchFamily="18" charset="0"/>
              </a:endParaRPr>
            </a:p>
          </p:txBody>
        </p:sp>
        <p:sp>
          <p:nvSpPr>
            <p:cNvPr id="33834" name="Text Box 42"/>
            <p:cNvSpPr txBox="1">
              <a:spLocks noChangeArrowheads="1"/>
            </p:cNvSpPr>
            <p:nvPr/>
          </p:nvSpPr>
          <p:spPr bwMode="auto">
            <a:xfrm>
              <a:off x="14519" y="10150"/>
              <a:ext cx="721" cy="1192"/>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0000"/>
                  </a:solidFill>
                  <a:latin typeface="Times New Roman" panose="02020603050405020304" pitchFamily="18" charset="0"/>
                </a:rPr>
                <a:t>可控</a:t>
              </a:r>
              <a:endParaRPr lang="zh-CN" altLang="en-US" sz="2000">
                <a:solidFill>
                  <a:srgbClr val="FF0000"/>
                </a:solidFill>
                <a:latin typeface="Times New Roman" panose="02020603050405020304" pitchFamily="18" charset="0"/>
              </a:endParaRPr>
            </a:p>
          </p:txBody>
        </p:sp>
        <p:sp>
          <p:nvSpPr>
            <p:cNvPr id="33835" name="Text Box 43"/>
            <p:cNvSpPr txBox="1">
              <a:spLocks noChangeArrowheads="1"/>
            </p:cNvSpPr>
            <p:nvPr/>
          </p:nvSpPr>
          <p:spPr bwMode="auto">
            <a:xfrm>
              <a:off x="11401" y="8710"/>
              <a:ext cx="2280" cy="674"/>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0000"/>
                  </a:solidFill>
                  <a:latin typeface="Times New Roman" panose="02020603050405020304" pitchFamily="18" charset="0"/>
                </a:rPr>
                <a:t>不可控</a:t>
              </a:r>
              <a:endParaRPr lang="zh-CN" altLang="en-US" sz="2000">
                <a:solidFill>
                  <a:srgbClr val="FF0000"/>
                </a:solidFill>
                <a:latin typeface="Times New Roman" panose="02020603050405020304" pitchFamily="18" charset="0"/>
              </a:endParaRPr>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pPr eaLnBrk="1" hangingPunct="1"/>
            <a:r>
              <a:rPr lang="zh-CN" altLang="en-US" b="1">
                <a:solidFill>
                  <a:srgbClr val="CC3300"/>
                </a:solidFill>
                <a:latin typeface="宋体" panose="02010600030101010101" pitchFamily="2" charset="-122"/>
              </a:rPr>
              <a:t>控制过程的三个环节</a:t>
            </a:r>
            <a:endParaRPr lang="zh-CN" altLang="en-US" b="1">
              <a:solidFill>
                <a:srgbClr val="CC3300"/>
              </a:solidFill>
              <a:latin typeface="宋体" panose="02010600030101010101" pitchFamily="2" charset="-122"/>
            </a:endParaRPr>
          </a:p>
        </p:txBody>
      </p:sp>
      <p:grpSp>
        <p:nvGrpSpPr>
          <p:cNvPr id="34819" name="Group 3"/>
          <p:cNvGrpSpPr/>
          <p:nvPr/>
        </p:nvGrpSpPr>
        <p:grpSpPr bwMode="auto">
          <a:xfrm>
            <a:off x="1447800" y="2286000"/>
            <a:ext cx="6553200" cy="2667000"/>
            <a:chOff x="816" y="1584"/>
            <a:chExt cx="4128" cy="1680"/>
          </a:xfrm>
        </p:grpSpPr>
        <p:sp>
          <p:nvSpPr>
            <p:cNvPr id="34820" name="Oval 4"/>
            <p:cNvSpPr>
              <a:spLocks noChangeArrowheads="1"/>
            </p:cNvSpPr>
            <p:nvPr/>
          </p:nvSpPr>
          <p:spPr bwMode="auto">
            <a:xfrm>
              <a:off x="816" y="1584"/>
              <a:ext cx="960" cy="163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1" name="Text Box 5"/>
            <p:cNvSpPr txBox="1">
              <a:spLocks noChangeArrowheads="1"/>
            </p:cNvSpPr>
            <p:nvPr/>
          </p:nvSpPr>
          <p:spPr bwMode="auto">
            <a:xfrm>
              <a:off x="1104" y="1872"/>
              <a:ext cx="384" cy="97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a:solidFill>
                    <a:srgbClr val="3333CC"/>
                  </a:solidFill>
                  <a:latin typeface="Times New Roman" panose="02020603050405020304" pitchFamily="18" charset="0"/>
                </a:rPr>
                <a:t>确定标准</a:t>
              </a:r>
              <a:endParaRPr lang="zh-CN" altLang="en-US" sz="2400">
                <a:latin typeface="Times New Roman" panose="02020603050405020304" pitchFamily="18" charset="0"/>
              </a:endParaRPr>
            </a:p>
          </p:txBody>
        </p:sp>
        <p:sp>
          <p:nvSpPr>
            <p:cNvPr id="34822" name="AutoShape 6"/>
            <p:cNvSpPr>
              <a:spLocks noChangeArrowheads="1"/>
            </p:cNvSpPr>
            <p:nvPr/>
          </p:nvSpPr>
          <p:spPr bwMode="auto">
            <a:xfrm>
              <a:off x="1824" y="2112"/>
              <a:ext cx="480" cy="528"/>
            </a:xfrm>
            <a:prstGeom prst="rightArrow">
              <a:avLst>
                <a:gd name="adj1" fmla="val 50000"/>
                <a:gd name="adj2" fmla="val 25000"/>
              </a:avLst>
            </a:prstGeom>
            <a:solidFill>
              <a:srgbClr val="FF00FF"/>
            </a:solidFill>
            <a:ln w="9525">
              <a:solidFill>
                <a:srgbClr val="0000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3" name="Oval 7"/>
            <p:cNvSpPr>
              <a:spLocks noChangeArrowheads="1"/>
            </p:cNvSpPr>
            <p:nvPr/>
          </p:nvSpPr>
          <p:spPr bwMode="auto">
            <a:xfrm>
              <a:off x="2400" y="1632"/>
              <a:ext cx="960" cy="163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4" name="Text Box 8"/>
            <p:cNvSpPr txBox="1">
              <a:spLocks noChangeArrowheads="1"/>
            </p:cNvSpPr>
            <p:nvPr/>
          </p:nvSpPr>
          <p:spPr bwMode="auto">
            <a:xfrm>
              <a:off x="2736" y="1920"/>
              <a:ext cx="336" cy="97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a:solidFill>
                    <a:srgbClr val="3333CC"/>
                  </a:solidFill>
                  <a:latin typeface="Times New Roman" panose="02020603050405020304" pitchFamily="18" charset="0"/>
                </a:rPr>
                <a:t>衡量绩效</a:t>
              </a:r>
              <a:endParaRPr lang="zh-CN" altLang="en-US" sz="2400">
                <a:latin typeface="Times New Roman" panose="02020603050405020304" pitchFamily="18" charset="0"/>
              </a:endParaRPr>
            </a:p>
          </p:txBody>
        </p:sp>
        <p:sp>
          <p:nvSpPr>
            <p:cNvPr id="34825" name="AutoShape 9"/>
            <p:cNvSpPr>
              <a:spLocks noChangeArrowheads="1"/>
            </p:cNvSpPr>
            <p:nvPr/>
          </p:nvSpPr>
          <p:spPr bwMode="auto">
            <a:xfrm>
              <a:off x="3408" y="2112"/>
              <a:ext cx="480" cy="528"/>
            </a:xfrm>
            <a:prstGeom prst="rightArrow">
              <a:avLst>
                <a:gd name="adj1" fmla="val 50000"/>
                <a:gd name="adj2" fmla="val 25000"/>
              </a:avLst>
            </a:prstGeom>
            <a:solidFill>
              <a:srgbClr val="FF00FF"/>
            </a:solidFill>
            <a:ln w="9525">
              <a:solidFill>
                <a:srgbClr val="000000"/>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6" name="Oval 10"/>
            <p:cNvSpPr>
              <a:spLocks noChangeArrowheads="1"/>
            </p:cNvSpPr>
            <p:nvPr/>
          </p:nvSpPr>
          <p:spPr bwMode="auto">
            <a:xfrm>
              <a:off x="3984" y="1632"/>
              <a:ext cx="960" cy="163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7" name="Text Box 11"/>
            <p:cNvSpPr txBox="1">
              <a:spLocks noChangeArrowheads="1"/>
            </p:cNvSpPr>
            <p:nvPr/>
          </p:nvSpPr>
          <p:spPr bwMode="auto">
            <a:xfrm>
              <a:off x="4272" y="1920"/>
              <a:ext cx="336" cy="97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zh-CN" altLang="en-US" sz="2400" b="1">
                  <a:solidFill>
                    <a:srgbClr val="3333CC"/>
                  </a:solidFill>
                  <a:latin typeface="Times New Roman" panose="02020603050405020304" pitchFamily="18" charset="0"/>
                </a:rPr>
                <a:t>纠正偏差</a:t>
              </a:r>
              <a:endParaRPr lang="zh-CN" altLang="en-US" sz="2400">
                <a:latin typeface="Times New Roman" panose="02020603050405020304" pitchFamily="18" charset="0"/>
              </a:endParaRPr>
            </a:p>
          </p:txBody>
        </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301625" y="609600"/>
            <a:ext cx="8540750" cy="914400"/>
          </a:xfrm>
        </p:spPr>
        <p:txBody>
          <a:bodyPr/>
          <a:lstStyle/>
          <a:p>
            <a:pPr eaLnBrk="1" hangingPunct="1"/>
            <a:endParaRPr lang="zh-CN" altLang="zh-CN" b="1">
              <a:latin typeface="宋体" panose="02010600030101010101" pitchFamily="2" charset="-122"/>
            </a:endParaRPr>
          </a:p>
        </p:txBody>
      </p:sp>
      <p:sp>
        <p:nvSpPr>
          <p:cNvPr id="35843" name="Rectangle 3"/>
          <p:cNvSpPr>
            <a:spLocks noGrp="1" noRot="1" noChangeArrowheads="1"/>
          </p:cNvSpPr>
          <p:nvPr>
            <p:ph type="body" idx="1"/>
          </p:nvPr>
        </p:nvSpPr>
        <p:spPr>
          <a:xfrm>
            <a:off x="323850" y="1600200"/>
            <a:ext cx="8496300" cy="4781550"/>
          </a:xfrm>
        </p:spPr>
        <p:txBody>
          <a:bodyPr/>
          <a:lstStyle/>
          <a:p>
            <a:pPr eaLnBrk="1" hangingPunct="1">
              <a:lnSpc>
                <a:spcPct val="110000"/>
              </a:lnSpc>
              <a:buFont typeface="Wingdings" panose="05000000000000000000" pitchFamily="2" charset="2"/>
              <a:buNone/>
            </a:pPr>
            <a:r>
              <a:rPr lang="en-US" altLang="zh-CN" sz="2800" b="1" dirty="0">
                <a:solidFill>
                  <a:srgbClr val="800080"/>
                </a:solidFill>
                <a:ea typeface="黑体" panose="02010609060101010101" pitchFamily="49" charset="-122"/>
              </a:rPr>
              <a:t> </a:t>
            </a:r>
            <a:r>
              <a:rPr lang="zh-CN" altLang="en-US" sz="3100" b="1" dirty="0">
                <a:latin typeface="宋体" panose="02010600030101010101" pitchFamily="2" charset="-122"/>
              </a:rPr>
              <a:t>一、确立标准</a:t>
            </a:r>
            <a:endParaRPr lang="zh-CN" altLang="en-US" sz="3100" b="1" dirty="0">
              <a:latin typeface="宋体" panose="02010600030101010101" pitchFamily="2" charset="-122"/>
            </a:endParaRPr>
          </a:p>
          <a:p>
            <a:pPr eaLnBrk="1" hangingPunct="1">
              <a:lnSpc>
                <a:spcPct val="110000"/>
              </a:lnSpc>
              <a:buFont typeface="Wingdings" panose="05000000000000000000" pitchFamily="2" charset="2"/>
              <a:buNone/>
            </a:pPr>
            <a:r>
              <a:rPr lang="zh-CN" altLang="en-US" sz="3100" b="1" dirty="0">
                <a:solidFill>
                  <a:schemeClr val="tx2"/>
                </a:solidFill>
                <a:latin typeface="宋体" panose="02010600030101010101" pitchFamily="2" charset="-122"/>
              </a:rPr>
              <a:t>   </a:t>
            </a:r>
            <a:r>
              <a:rPr lang="en-US" altLang="zh-CN" sz="3100" b="1" dirty="0">
                <a:latin typeface="宋体" panose="02010600030101010101" pitchFamily="2" charset="-122"/>
              </a:rPr>
              <a:t>1.</a:t>
            </a:r>
            <a:r>
              <a:rPr lang="zh-CN" altLang="en-US" sz="3100" b="1" dirty="0">
                <a:latin typeface="宋体" panose="02010600030101010101" pitchFamily="2" charset="-122"/>
              </a:rPr>
              <a:t>确定控制对象：经营活动的成果</a:t>
            </a:r>
            <a:endParaRPr lang="zh-CN" altLang="en-US" sz="3100" b="1" dirty="0">
              <a:latin typeface="宋体" panose="02010600030101010101" pitchFamily="2" charset="-122"/>
            </a:endParaRPr>
          </a:p>
          <a:p>
            <a:pPr eaLnBrk="1" hangingPunct="1">
              <a:lnSpc>
                <a:spcPct val="110000"/>
              </a:lnSpc>
              <a:buFont typeface="Wingdings" panose="05000000000000000000" pitchFamily="2" charset="2"/>
              <a:buNone/>
            </a:pPr>
            <a:r>
              <a:rPr lang="zh-CN" altLang="en-US" sz="3100" b="1" dirty="0">
                <a:latin typeface="宋体" panose="02010600030101010101" pitchFamily="2" charset="-122"/>
              </a:rPr>
              <a:t>  影响经营成果的主要因素：</a:t>
            </a:r>
            <a:endParaRPr lang="zh-CN" altLang="en-US" sz="3100" b="1" dirty="0">
              <a:latin typeface="宋体" panose="02010600030101010101" pitchFamily="2" charset="-122"/>
            </a:endParaRPr>
          </a:p>
          <a:p>
            <a:pPr eaLnBrk="1" hangingPunct="1">
              <a:lnSpc>
                <a:spcPct val="110000"/>
              </a:lnSpc>
              <a:buFont typeface="Wingdings" panose="05000000000000000000" pitchFamily="2" charset="2"/>
              <a:buNone/>
            </a:pPr>
            <a:r>
              <a:rPr lang="zh-CN" altLang="en-US" sz="3100" b="1" dirty="0"/>
              <a:t>    ① </a:t>
            </a:r>
            <a:r>
              <a:rPr lang="zh-CN" altLang="en-US" sz="3100" b="1" dirty="0">
                <a:latin typeface="宋体" panose="02010600030101010101" pitchFamily="2" charset="-122"/>
              </a:rPr>
              <a:t>环境特点及其发展趋势的假设</a:t>
            </a:r>
            <a:endParaRPr lang="zh-CN" altLang="en-US" sz="3100" b="1" dirty="0">
              <a:latin typeface="宋体" panose="02010600030101010101" pitchFamily="2" charset="-122"/>
            </a:endParaRPr>
          </a:p>
          <a:p>
            <a:pPr eaLnBrk="1" hangingPunct="1">
              <a:lnSpc>
                <a:spcPct val="110000"/>
              </a:lnSpc>
              <a:buFont typeface="Wingdings" panose="05000000000000000000" pitchFamily="2" charset="2"/>
              <a:buNone/>
            </a:pPr>
            <a:r>
              <a:rPr lang="zh-CN" altLang="en-US" sz="3100" b="1" dirty="0">
                <a:latin typeface="宋体" panose="02010600030101010101" pitchFamily="2" charset="-122"/>
              </a:rPr>
              <a:t>  </a:t>
            </a:r>
            <a:r>
              <a:rPr lang="zh-CN" altLang="en-US" sz="3100" b="1" dirty="0"/>
              <a:t>② </a:t>
            </a:r>
            <a:r>
              <a:rPr lang="zh-CN" altLang="en-US" sz="3100" b="1" dirty="0">
                <a:latin typeface="宋体" panose="02010600030101010101" pitchFamily="2" charset="-122"/>
              </a:rPr>
              <a:t>资源投入（数量、质量、价格、投入、产出期。控制成本）</a:t>
            </a:r>
            <a:endParaRPr lang="zh-CN" altLang="en-US" sz="3100" b="1" dirty="0">
              <a:latin typeface="宋体" panose="02010600030101010101" pitchFamily="2" charset="-122"/>
            </a:endParaRPr>
          </a:p>
          <a:p>
            <a:pPr eaLnBrk="1" hangingPunct="1">
              <a:lnSpc>
                <a:spcPct val="110000"/>
              </a:lnSpc>
              <a:buFont typeface="Wingdings" panose="05000000000000000000" pitchFamily="2" charset="2"/>
              <a:buNone/>
            </a:pPr>
            <a:r>
              <a:rPr lang="zh-CN" altLang="en-US" sz="3100" b="1" dirty="0">
                <a:latin typeface="宋体" panose="02010600030101010101" pitchFamily="2" charset="-122"/>
              </a:rPr>
              <a:t>  </a:t>
            </a:r>
            <a:r>
              <a:rPr lang="zh-CN" altLang="en-US" sz="3100" b="1" dirty="0"/>
              <a:t>③ </a:t>
            </a:r>
            <a:r>
              <a:rPr lang="zh-CN" altLang="en-US" sz="3100" b="1" dirty="0">
                <a:latin typeface="宋体" panose="02010600030101010101" pitchFamily="2" charset="-122"/>
              </a:rPr>
              <a:t>组织的活动（符合组织计划和期定结果的要求）</a:t>
            </a:r>
            <a:endParaRPr lang="zh-CN" altLang="en-US" sz="3100" b="1" dirty="0">
              <a:latin typeface="宋体" panose="0201060003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body" idx="1"/>
          </p:nvPr>
        </p:nvSpPr>
        <p:spPr>
          <a:xfrm>
            <a:off x="301625" y="1739900"/>
            <a:ext cx="8540750" cy="4568825"/>
          </a:xfrm>
        </p:spPr>
        <p:txBody>
          <a:bodyPr/>
          <a:lstStyle/>
          <a:p>
            <a:pPr eaLnBrk="1" hangingPunct="1">
              <a:lnSpc>
                <a:spcPct val="150000"/>
              </a:lnSpc>
              <a:buFont typeface="Wingdings" panose="05000000000000000000" pitchFamily="2" charset="2"/>
              <a:buNone/>
            </a:pPr>
            <a:r>
              <a:rPr lang="zh-CN" altLang="en-US" b="1" dirty="0">
                <a:solidFill>
                  <a:srgbClr val="333399"/>
                </a:solidFill>
                <a:latin typeface="楷体_GB2312" pitchFamily="49" charset="-122"/>
                <a:ea typeface="楷体_GB2312" pitchFamily="49" charset="-122"/>
              </a:rPr>
              <a:t>        尽管计划可以制定出来，组织结构可以调整得非常有效，员工的积极性也可以调动起来，但是这仍然不能保证所有的行动都按计划执行，不能保证管理者追求的目标一定能达到。（斯蒂芬</a:t>
            </a:r>
            <a:r>
              <a:rPr lang="en-US" altLang="zh-CN" b="1" dirty="0">
                <a:solidFill>
                  <a:srgbClr val="333399"/>
                </a:solidFill>
                <a:ea typeface="楷体_GB2312" pitchFamily="49" charset="-122"/>
              </a:rPr>
              <a:t>•</a:t>
            </a:r>
            <a:r>
              <a:rPr lang="zh-CN" altLang="en-US" b="1" dirty="0">
                <a:solidFill>
                  <a:srgbClr val="333399"/>
                </a:solidFill>
                <a:latin typeface="楷体_GB2312" pitchFamily="49" charset="-122"/>
                <a:ea typeface="楷体_GB2312" pitchFamily="49" charset="-122"/>
              </a:rPr>
              <a:t>罗宾斯）</a:t>
            </a:r>
            <a:endParaRPr lang="zh-CN" altLang="en-US" b="1" dirty="0">
              <a:latin typeface="宋体" panose="02010600030101010101" pitchFamily="2" charset="-122"/>
            </a:endParaRPr>
          </a:p>
        </p:txBody>
      </p:sp>
      <p:sp>
        <p:nvSpPr>
          <p:cNvPr id="8195" name="Rectangle 3"/>
          <p:cNvSpPr>
            <a:spLocks noGrp="1" noRot="1" noChangeArrowheads="1"/>
          </p:cNvSpPr>
          <p:nvPr>
            <p:ph type="title"/>
          </p:nvPr>
        </p:nvSpPr>
        <p:spPr/>
        <p:txBody>
          <a:bodyPr/>
          <a:lstStyle/>
          <a:p>
            <a:pPr eaLnBrk="1" hangingPunct="1"/>
            <a:endParaRPr lang="zh-CN" altLang="en-US" sz="5200" b="1" dirty="0">
              <a:latin typeface="宋体" panose="02010600030101010101"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Rot="1" noChangeArrowheads="1"/>
          </p:cNvSpPr>
          <p:nvPr>
            <p:ph type="body" idx="4294967295"/>
          </p:nvPr>
        </p:nvSpPr>
        <p:spPr>
          <a:xfrm>
            <a:off x="468313" y="549275"/>
            <a:ext cx="8359775" cy="4114800"/>
          </a:xfrm>
        </p:spPr>
        <p:txBody>
          <a:bodyPr/>
          <a:lstStyle/>
          <a:p>
            <a:pPr eaLnBrk="1" hangingPunct="1">
              <a:buFont typeface="Wingdings" panose="05000000000000000000" pitchFamily="2" charset="2"/>
              <a:buNone/>
            </a:pPr>
            <a:r>
              <a:rPr lang="en-US" altLang="zh-CN" sz="3900" b="1" dirty="0">
                <a:latin typeface="宋体" panose="02010600030101010101" pitchFamily="2" charset="-122"/>
              </a:rPr>
              <a:t>2</a:t>
            </a:r>
            <a:r>
              <a:rPr lang="zh-CN" altLang="en-US" sz="3900" b="1" dirty="0">
                <a:latin typeface="宋体" panose="02010600030101010101" pitchFamily="2" charset="-122"/>
              </a:rPr>
              <a:t>、选择控制重点</a:t>
            </a:r>
            <a:endParaRPr lang="zh-CN" altLang="en-US" sz="3900" b="1" dirty="0">
              <a:latin typeface="宋体" panose="02010600030101010101" pitchFamily="2" charset="-122"/>
            </a:endParaRPr>
          </a:p>
          <a:p>
            <a:pPr marL="0" indent="0">
              <a:buFontTx/>
              <a:buNone/>
            </a:pPr>
            <a:r>
              <a:rPr lang="zh-CN" altLang="en-US" sz="2800" b="1" dirty="0"/>
              <a:t>    对关键控制点的选择，一般应统筹考虑这样几个方面的因素：</a:t>
            </a:r>
            <a:endParaRPr lang="en-US" altLang="zh-CN" sz="2800" b="1" dirty="0"/>
          </a:p>
          <a:p>
            <a:pPr>
              <a:buFont typeface="Wingdings" panose="05000000000000000000" pitchFamily="2" charset="2"/>
              <a:buChar char="Ø"/>
            </a:pPr>
            <a:r>
              <a:rPr lang="zh-CN" altLang="en-US" sz="2800" b="1" dirty="0">
                <a:solidFill>
                  <a:srgbClr val="D34726"/>
                </a:solidFill>
              </a:rPr>
              <a:t>影响整个工作运行过程的重要操作与事项</a:t>
            </a:r>
            <a:endParaRPr lang="en-US" altLang="zh-CN" sz="2800" b="1" dirty="0">
              <a:solidFill>
                <a:srgbClr val="D34726"/>
              </a:solidFill>
            </a:endParaRPr>
          </a:p>
          <a:p>
            <a:pPr>
              <a:buFont typeface="Wingdings" panose="05000000000000000000" pitchFamily="2" charset="2"/>
              <a:buChar char="Ø"/>
            </a:pPr>
            <a:r>
              <a:rPr lang="zh-CN" altLang="en-US" sz="2800" b="1" dirty="0">
                <a:solidFill>
                  <a:srgbClr val="D34726"/>
                </a:solidFill>
              </a:rPr>
              <a:t>能在重大损失出现之前显示出差异的事项</a:t>
            </a:r>
            <a:endParaRPr lang="en-US" altLang="zh-CN" sz="2800" b="1" dirty="0">
              <a:solidFill>
                <a:srgbClr val="D34726"/>
              </a:solidFill>
            </a:endParaRPr>
          </a:p>
          <a:p>
            <a:pPr>
              <a:buFont typeface="Wingdings" panose="05000000000000000000" pitchFamily="2" charset="2"/>
              <a:buChar char="Ø"/>
            </a:pPr>
            <a:r>
              <a:rPr lang="zh-CN" altLang="en-US" sz="2800" b="1" dirty="0">
                <a:solidFill>
                  <a:srgbClr val="D34726"/>
                </a:solidFill>
              </a:rPr>
              <a:t>若干能反映组织主要绩效水平的时间与空间分布均衡的控制点</a:t>
            </a:r>
            <a:endParaRPr lang="en-US" altLang="zh-CN" sz="2800" b="1" dirty="0"/>
          </a:p>
          <a:p>
            <a:pPr eaLnBrk="1" hangingPunct="1">
              <a:buFont typeface="Wingdings" panose="05000000000000000000" pitchFamily="2" charset="2"/>
              <a:buNone/>
            </a:pPr>
            <a:endParaRPr lang="zh-CN" altLang="en-US" b="1" dirty="0">
              <a:latin typeface="宋体" panose="02010600030101010101" pitchFamily="2" charset="-122"/>
              <a:ea typeface="ˎ̥"/>
              <a:cs typeface="ˎ̥"/>
            </a:endParaRPr>
          </a:p>
        </p:txBody>
      </p:sp>
      <p:sp>
        <p:nvSpPr>
          <p:cNvPr id="35" name="文本框 34"/>
          <p:cNvSpPr txBox="1"/>
          <p:nvPr/>
        </p:nvSpPr>
        <p:spPr>
          <a:xfrm>
            <a:off x="1403648" y="4365104"/>
            <a:ext cx="6336704" cy="1815882"/>
          </a:xfrm>
          <a:prstGeom prst="rect">
            <a:avLst/>
          </a:prstGeom>
          <a:solidFill>
            <a:schemeClr val="accent1"/>
          </a:solidFill>
          <a:ln w="15875">
            <a:solidFill>
              <a:schemeClr val="tx2">
                <a:lumMod val="75000"/>
              </a:schemeClr>
            </a:solidFill>
          </a:ln>
          <a:effectLst/>
        </p:spPr>
        <p:txBody>
          <a:bodyPr wrap="square">
            <a:spAutoFit/>
          </a:bodyPr>
          <a:lstStyle/>
          <a:p>
            <a:r>
              <a:rPr lang="zh-CN" altLang="en-US" sz="2800" b="1" dirty="0">
                <a:solidFill>
                  <a:schemeClr val="accent6">
                    <a:lumMod val="75000"/>
                  </a:schemeClr>
                </a:solidFill>
              </a:rPr>
              <a:t>良好的控制来源于关键控制点的正确选择，因而这种选择或决策的能力也就成为判断管理者控制工作水平的一个重要标准。</a:t>
            </a:r>
            <a:endParaRPr lang="zh-CN" altLang="en-US" sz="2800" b="1" dirty="0">
              <a:solidFill>
                <a:schemeClr val="accent6">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body" idx="1"/>
          </p:nvPr>
        </p:nvSpPr>
        <p:spPr>
          <a:xfrm>
            <a:off x="323850" y="1124744"/>
            <a:ext cx="8496300" cy="5184576"/>
          </a:xfrm>
        </p:spPr>
        <p:txBody>
          <a:bodyPr/>
          <a:lstStyle/>
          <a:p>
            <a:pPr eaLnBrk="1" hangingPunct="1">
              <a:lnSpc>
                <a:spcPct val="120000"/>
              </a:lnSpc>
              <a:spcBef>
                <a:spcPct val="50000"/>
              </a:spcBef>
              <a:buFont typeface="Wingdings" panose="05000000000000000000" pitchFamily="2" charset="2"/>
              <a:buNone/>
            </a:pPr>
            <a:r>
              <a:rPr lang="en-US" altLang="zh-CN" sz="3900" b="1" dirty="0">
                <a:latin typeface="宋体" panose="02010600030101010101" pitchFamily="2" charset="-122"/>
              </a:rPr>
              <a:t>3</a:t>
            </a:r>
            <a:r>
              <a:rPr lang="zh-CN" altLang="en-US" sz="3900" b="1" dirty="0">
                <a:latin typeface="宋体" panose="02010600030101010101" pitchFamily="2" charset="-122"/>
              </a:rPr>
              <a:t>、制定标准</a:t>
            </a:r>
            <a:endParaRPr lang="zh-CN" altLang="en-US" sz="3900" b="1" dirty="0">
              <a:latin typeface="宋体" panose="02010600030101010101" pitchFamily="2" charset="-122"/>
            </a:endParaRPr>
          </a:p>
          <a:p>
            <a:pPr eaLnBrk="1" hangingPunct="1">
              <a:lnSpc>
                <a:spcPct val="120000"/>
              </a:lnSpc>
              <a:buFont typeface="Wingdings" panose="05000000000000000000" pitchFamily="2" charset="2"/>
              <a:buNone/>
            </a:pPr>
            <a:r>
              <a:rPr kumimoji="1" lang="zh-CN" altLang="en-US" sz="3900" b="1" dirty="0">
                <a:latin typeface="+mn-ea"/>
                <a:cs typeface="ˎ̥"/>
              </a:rPr>
              <a:t>①最理想的是可考核的标准； </a:t>
            </a:r>
            <a:endParaRPr lang="zh-CN" altLang="en-US" sz="3900" dirty="0">
              <a:latin typeface="+mn-ea"/>
            </a:endParaRPr>
          </a:p>
          <a:p>
            <a:pPr algn="just" eaLnBrk="1" hangingPunct="1">
              <a:spcBef>
                <a:spcPct val="0"/>
              </a:spcBef>
              <a:buFont typeface="Wingdings" panose="05000000000000000000" pitchFamily="2" charset="2"/>
              <a:buNone/>
            </a:pPr>
            <a:r>
              <a:rPr kumimoji="1" lang="zh-CN" altLang="en-US" sz="3900" b="1" dirty="0">
                <a:latin typeface="+mn-ea"/>
                <a:cs typeface="ˎ̥"/>
              </a:rPr>
              <a:t>②最常用的标准： </a:t>
            </a:r>
            <a:endParaRPr lang="zh-CN" altLang="en-US" sz="3900" dirty="0">
              <a:latin typeface="+mn-ea"/>
            </a:endParaRPr>
          </a:p>
          <a:p>
            <a:pPr lvl="1" algn="just" eaLnBrk="1" hangingPunct="1">
              <a:spcBef>
                <a:spcPct val="0"/>
              </a:spcBef>
              <a:buFont typeface="Wingdings" panose="05000000000000000000" pitchFamily="2" charset="2"/>
              <a:buNone/>
            </a:pPr>
            <a:r>
              <a:rPr kumimoji="1" lang="zh-CN" altLang="en-US" sz="3800" b="1" dirty="0">
                <a:latin typeface="+mn-ea"/>
                <a:cs typeface="ˎ̥"/>
              </a:rPr>
              <a:t>⊙时间标准 </a:t>
            </a:r>
            <a:endParaRPr lang="zh-CN" altLang="en-US" sz="3800" dirty="0">
              <a:latin typeface="+mn-ea"/>
            </a:endParaRPr>
          </a:p>
          <a:p>
            <a:pPr lvl="1" algn="just" eaLnBrk="1" hangingPunct="1">
              <a:spcBef>
                <a:spcPct val="0"/>
              </a:spcBef>
              <a:buFont typeface="Wingdings" panose="05000000000000000000" pitchFamily="2" charset="2"/>
              <a:buNone/>
            </a:pPr>
            <a:r>
              <a:rPr kumimoji="1" lang="zh-CN" altLang="en-US" sz="3800" b="1" dirty="0">
                <a:latin typeface="+mn-ea"/>
                <a:cs typeface="ˎ̥"/>
              </a:rPr>
              <a:t>⊙生产率标准 </a:t>
            </a:r>
            <a:endParaRPr lang="zh-CN" altLang="en-US" sz="3800" dirty="0">
              <a:latin typeface="+mn-ea"/>
            </a:endParaRPr>
          </a:p>
          <a:p>
            <a:pPr lvl="1" algn="just" eaLnBrk="1" hangingPunct="1">
              <a:spcBef>
                <a:spcPct val="0"/>
              </a:spcBef>
              <a:buFont typeface="Wingdings" panose="05000000000000000000" pitchFamily="2" charset="2"/>
              <a:buNone/>
            </a:pPr>
            <a:r>
              <a:rPr kumimoji="1" lang="zh-CN" altLang="en-US" sz="3800" b="1" dirty="0">
                <a:latin typeface="+mn-ea"/>
                <a:cs typeface="ˎ̥"/>
              </a:rPr>
              <a:t>⊙质量标准 </a:t>
            </a:r>
            <a:endParaRPr lang="zh-CN" altLang="en-US" sz="3800" dirty="0">
              <a:latin typeface="+mn-ea"/>
            </a:endParaRPr>
          </a:p>
          <a:p>
            <a:pPr lvl="1" algn="just" eaLnBrk="1" hangingPunct="1">
              <a:spcBef>
                <a:spcPct val="0"/>
              </a:spcBef>
              <a:buFont typeface="Wingdings" panose="05000000000000000000" pitchFamily="2" charset="2"/>
              <a:buNone/>
            </a:pPr>
            <a:r>
              <a:rPr kumimoji="1" lang="zh-CN" altLang="en-US" sz="3800" b="1" dirty="0">
                <a:latin typeface="+mn-ea"/>
                <a:cs typeface="ˎ̥"/>
              </a:rPr>
              <a:t>⊙消耗标准</a:t>
            </a:r>
            <a:endParaRPr kumimoji="1" lang="en-US" altLang="zh-CN" sz="3800" b="1" dirty="0">
              <a:latin typeface="+mn-ea"/>
              <a:cs typeface="ˎ̥"/>
            </a:endParaRPr>
          </a:p>
          <a:p>
            <a:pPr lvl="1" algn="just" eaLnBrk="1" hangingPunct="1">
              <a:spcBef>
                <a:spcPct val="0"/>
              </a:spcBef>
              <a:buFont typeface="Wingdings" panose="05000000000000000000" pitchFamily="2" charset="2"/>
              <a:buNone/>
            </a:pPr>
            <a:r>
              <a:rPr kumimoji="1" lang="zh-CN" altLang="en-US" sz="3800" b="1" dirty="0">
                <a:latin typeface="+mn-ea"/>
                <a:cs typeface="ˎ̥"/>
              </a:rPr>
              <a:t>⊙行为标准 </a:t>
            </a:r>
            <a:endParaRPr lang="zh-CN" altLang="en-US" sz="3800" dirty="0">
              <a:latin typeface="+mn-ea"/>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Rot="1" noChangeArrowheads="1"/>
          </p:cNvSpPr>
          <p:nvPr>
            <p:ph type="body" idx="1"/>
          </p:nvPr>
        </p:nvSpPr>
        <p:spPr>
          <a:xfrm>
            <a:off x="468313" y="1125538"/>
            <a:ext cx="8374062" cy="4973637"/>
          </a:xfrm>
        </p:spPr>
        <p:txBody>
          <a:bodyPr/>
          <a:lstStyle/>
          <a:p>
            <a:pPr eaLnBrk="1" hangingPunct="1">
              <a:spcBef>
                <a:spcPct val="0"/>
              </a:spcBef>
              <a:buFont typeface="Wingdings" panose="05000000000000000000" pitchFamily="2" charset="2"/>
              <a:buNone/>
            </a:pPr>
            <a:r>
              <a:rPr kumimoji="1" lang="en-US" altLang="zh-CN" b="1" dirty="0">
                <a:latin typeface="宋体" panose="02010600030101010101" pitchFamily="2" charset="-122"/>
                <a:ea typeface="ˎ̥"/>
                <a:cs typeface="ˎ̥"/>
              </a:rPr>
              <a:t>③</a:t>
            </a:r>
            <a:r>
              <a:rPr kumimoji="1" lang="zh-CN" altLang="en-US" b="1" dirty="0">
                <a:latin typeface="宋体" panose="02010600030101010101" pitchFamily="2" charset="-122"/>
                <a:ea typeface="ˎ̥"/>
                <a:cs typeface="ˎ̥"/>
              </a:rPr>
              <a:t>制定标准方法 </a:t>
            </a:r>
            <a:endParaRPr lang="zh-CN" altLang="en-US" dirty="0">
              <a:latin typeface="宋体" panose="02010600030101010101" pitchFamily="2" charset="-122"/>
            </a:endParaRPr>
          </a:p>
          <a:p>
            <a:pPr eaLnBrk="1" hangingPunct="1">
              <a:buClr>
                <a:schemeClr val="accent2"/>
              </a:buClr>
              <a:buFont typeface="Wingdings" panose="05000000000000000000" pitchFamily="2" charset="2"/>
              <a:buChar char="Ø"/>
            </a:pPr>
            <a:r>
              <a:rPr lang="zh-CN" altLang="en-US" b="1" dirty="0">
                <a:solidFill>
                  <a:srgbClr val="FF0000"/>
                </a:solidFill>
                <a:latin typeface="宋体" panose="02010600030101010101" pitchFamily="2" charset="-122"/>
              </a:rPr>
              <a:t>统计计算法</a:t>
            </a:r>
            <a:r>
              <a:rPr lang="zh-CN" altLang="en-US" b="1" dirty="0">
                <a:latin typeface="宋体" panose="02010600030101010101" pitchFamily="2" charset="-122"/>
              </a:rPr>
              <a:t>：也叫历史性标准，是以分析反映企业经营在历史各个时期状况的数据为基础来为未来活动建立的标准</a:t>
            </a:r>
            <a:endParaRPr lang="zh-CN" altLang="en-US" b="1" dirty="0">
              <a:latin typeface="宋体" panose="02010600030101010101" pitchFamily="2" charset="-122"/>
            </a:endParaRPr>
          </a:p>
          <a:p>
            <a:pPr eaLnBrk="1" hangingPunct="1">
              <a:buClr>
                <a:schemeClr val="accent2"/>
              </a:buClr>
              <a:buFont typeface="Wingdings" panose="05000000000000000000" pitchFamily="2" charset="2"/>
              <a:buChar char="Ø"/>
            </a:pPr>
            <a:r>
              <a:rPr lang="zh-CN" altLang="en-US" b="1" dirty="0">
                <a:solidFill>
                  <a:srgbClr val="FF0000"/>
                </a:solidFill>
                <a:latin typeface="宋体" panose="02010600030101010101" pitchFamily="2" charset="-122"/>
              </a:rPr>
              <a:t>经验评估法</a:t>
            </a:r>
            <a:r>
              <a:rPr lang="zh-CN" altLang="en-US" b="1" dirty="0">
                <a:latin typeface="宋体" panose="02010600030101010101" pitchFamily="2" charset="-122"/>
              </a:rPr>
              <a:t>：根据管理人员的经验、判断和评估来为之建立标准</a:t>
            </a:r>
            <a:endParaRPr lang="zh-CN" altLang="en-US" b="1" dirty="0">
              <a:latin typeface="宋体" panose="02010600030101010101" pitchFamily="2" charset="-122"/>
            </a:endParaRPr>
          </a:p>
          <a:p>
            <a:pPr eaLnBrk="1" hangingPunct="1">
              <a:buClr>
                <a:schemeClr val="accent2"/>
              </a:buClr>
              <a:buFont typeface="Wingdings" panose="05000000000000000000" pitchFamily="2" charset="2"/>
              <a:buChar char="Ø"/>
            </a:pPr>
            <a:r>
              <a:rPr lang="zh-CN" altLang="en-US" b="1" dirty="0">
                <a:solidFill>
                  <a:srgbClr val="FF0000"/>
                </a:solidFill>
                <a:latin typeface="宋体" panose="02010600030101010101" pitchFamily="2" charset="-122"/>
              </a:rPr>
              <a:t>工程方法</a:t>
            </a:r>
            <a:r>
              <a:rPr lang="zh-CN" altLang="en-US" b="1" dirty="0">
                <a:latin typeface="宋体" panose="02010600030101010101" pitchFamily="2" charset="-122"/>
              </a:rPr>
              <a:t>：通过对工作情况进行客观的定量分析。如机器的产出标准、工人操作标准、劳动时间定额等</a:t>
            </a:r>
            <a:endParaRPr lang="zh-CN" altLang="en-US" dirty="0">
              <a:latin typeface="宋体"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en-US" b="1" dirty="0"/>
              <a:t>二、衡量绩效</a:t>
            </a:r>
            <a:endParaRPr lang="zh-CN" altLang="en-US" b="1" dirty="0"/>
          </a:p>
          <a:p>
            <a:pPr marL="0" indent="0">
              <a:buNone/>
            </a:pPr>
            <a:r>
              <a:rPr lang="zh-CN" altLang="en-US" b="1" dirty="0"/>
              <a:t>      制定控制标准是为了衡量实际业绩，取得控制对象的相关信息，把实际工作情况和标准进行比较，据此对实际工作做出评估。</a:t>
            </a:r>
            <a:endParaRPr lang="zh-CN" altLang="en-US" b="1"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衡量的主体</a:t>
            </a:r>
            <a:endParaRPr lang="en-US" altLang="zh-CN" b="1" dirty="0"/>
          </a:p>
          <a:p>
            <a:pPr marL="0" indent="0">
              <a:buNone/>
            </a:pPr>
            <a:r>
              <a:rPr lang="zh-CN" altLang="en-US" b="1" dirty="0"/>
              <a:t>      主体不一样，控制工作的类型就有差别，也会对控制效果和控制方式产生影响</a:t>
            </a:r>
            <a:endParaRPr lang="en-US" altLang="zh-CN" b="1" dirty="0"/>
          </a:p>
          <a:p>
            <a:r>
              <a:rPr lang="zh-CN" altLang="en-US" b="1" dirty="0"/>
              <a:t>衡量的项目</a:t>
            </a:r>
            <a:endParaRPr lang="en-US" altLang="zh-CN" b="1" dirty="0"/>
          </a:p>
          <a:p>
            <a:pPr marL="0" indent="0">
              <a:buNone/>
            </a:pPr>
            <a:r>
              <a:rPr lang="zh-CN" altLang="en-US" b="1" dirty="0"/>
              <a:t>      需要衡量的是实际工作中与已制定的标准相对应的要素。</a:t>
            </a:r>
            <a:endParaRPr lang="zh-CN" altLang="en-US" b="1" dirty="0"/>
          </a:p>
          <a:p>
            <a:endParaRPr lang="zh-CN" alt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衡量的方法</a:t>
            </a:r>
            <a:endParaRPr lang="en-US" altLang="zh-CN" b="1" dirty="0"/>
          </a:p>
          <a:p>
            <a:pPr marL="0" indent="0">
              <a:buNone/>
            </a:pPr>
            <a:r>
              <a:rPr lang="zh-CN" altLang="en-US" b="1" dirty="0"/>
              <a:t>      管理者可通过亲自观察、利用报表和报告、抽样调查等几种方法来获得实际工作绩效方面的资料和信息。</a:t>
            </a:r>
            <a:endParaRPr lang="zh-CN" altLang="en-US" b="1" dirty="0"/>
          </a:p>
          <a:p>
            <a:r>
              <a:rPr lang="zh-CN" altLang="en-US" b="1" dirty="0"/>
              <a:t>衡量的频度</a:t>
            </a:r>
            <a:endParaRPr lang="en-US" altLang="zh-CN" b="1" dirty="0"/>
          </a:p>
          <a:p>
            <a:pPr marL="0" indent="0">
              <a:buNone/>
            </a:pPr>
            <a:r>
              <a:rPr lang="zh-CN" altLang="en-US" b="1" dirty="0"/>
              <a:t>      对不同的衡量项目，衡量的频度可能不一样。有效控制要求确定适宜的衡量频度。</a:t>
            </a:r>
            <a:endParaRPr lang="zh-CN" alt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三、分析与纠偏</a:t>
            </a:r>
            <a:endParaRPr lang="en-US" altLang="zh-CN" b="1" dirty="0"/>
          </a:p>
          <a:p>
            <a:endParaRPr lang="zh-CN" altLang="en-US" b="1" dirty="0"/>
          </a:p>
        </p:txBody>
      </p:sp>
      <p:pic>
        <p:nvPicPr>
          <p:cNvPr id="4" name="图示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5450" y="2998564"/>
            <a:ext cx="57531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13"/>
          <p:cNvGrpSpPr/>
          <p:nvPr/>
        </p:nvGrpSpPr>
        <p:grpSpPr bwMode="auto">
          <a:xfrm>
            <a:off x="107504" y="1268760"/>
            <a:ext cx="8856983" cy="4896544"/>
            <a:chOff x="628650" y="2795670"/>
            <a:chExt cx="8478585" cy="3776024"/>
          </a:xfrm>
        </p:grpSpPr>
        <p:pic>
          <p:nvPicPr>
            <p:cNvPr id="7" name="图片 6" descr="D:\tl\word\马工程-管理学0-图eps\eps\1203.tif"/>
            <p:cNvPicPr>
              <a:picLocks noChangeAspect="1" noChangeArrowheads="1"/>
            </p:cNvPicPr>
            <p:nvPr/>
          </p:nvPicPr>
          <p:blipFill>
            <a:blip r:embed="rId1">
              <a:extLst>
                <a:ext uri="{28A0092B-C50C-407E-A947-70E740481C1C}">
                  <a14:useLocalDpi xmlns:a14="http://schemas.microsoft.com/office/drawing/2010/main" val="0"/>
                </a:ext>
              </a:extLst>
            </a:blip>
            <a:srcRect l="-4720" t="-5269" r="-2985" b="-5861"/>
            <a:stretch>
              <a:fillRect/>
            </a:stretch>
          </p:blipFill>
          <p:spPr bwMode="auto">
            <a:xfrm>
              <a:off x="628650" y="3217890"/>
              <a:ext cx="4927649" cy="287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12"/>
            <p:cNvGrpSpPr/>
            <p:nvPr/>
          </p:nvGrpSpPr>
          <p:grpSpPr bwMode="auto">
            <a:xfrm>
              <a:off x="5316024" y="2795670"/>
              <a:ext cx="3791211" cy="3776024"/>
              <a:chOff x="5316024" y="2795670"/>
              <a:chExt cx="3791211" cy="3776024"/>
            </a:xfrm>
          </p:grpSpPr>
          <p:sp>
            <p:nvSpPr>
              <p:cNvPr id="9" name="标注: 线形 8"/>
              <p:cNvSpPr/>
              <p:nvPr/>
            </p:nvSpPr>
            <p:spPr>
              <a:xfrm>
                <a:off x="6143177" y="4047000"/>
                <a:ext cx="2964058" cy="1408541"/>
              </a:xfrm>
              <a:prstGeom prst="borderCallout1">
                <a:avLst>
                  <a:gd name="adj1" fmla="val 30022"/>
                  <a:gd name="adj2" fmla="val 319"/>
                  <a:gd name="adj3" fmla="val 38600"/>
                  <a:gd name="adj4" fmla="val -40912"/>
                </a:avLst>
              </a:prstGeom>
              <a:noFill/>
              <a:ln>
                <a:solidFill>
                  <a:srgbClr val="E58F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sz="2000" b="1" dirty="0"/>
                  <a:t>如果没有偏差，在认定标准水平合适的情况下，可以将其作为成功经验予以分析总结并用于指导今后的或其他方面的工作。</a:t>
                </a:r>
                <a:endParaRPr lang="zh-CN" altLang="en-US" sz="2000" b="1" dirty="0"/>
              </a:p>
            </p:txBody>
          </p:sp>
          <p:grpSp>
            <p:nvGrpSpPr>
              <p:cNvPr id="10" name="组合 11"/>
              <p:cNvGrpSpPr/>
              <p:nvPr/>
            </p:nvGrpSpPr>
            <p:grpSpPr bwMode="auto">
              <a:xfrm>
                <a:off x="5316024" y="2795670"/>
                <a:ext cx="3007983" cy="3776024"/>
                <a:chOff x="5316024" y="2795670"/>
                <a:chExt cx="3007983" cy="3776024"/>
              </a:xfrm>
            </p:grpSpPr>
            <p:sp>
              <p:nvSpPr>
                <p:cNvPr id="11" name="标注: 线形 10"/>
                <p:cNvSpPr/>
                <p:nvPr/>
              </p:nvSpPr>
              <p:spPr>
                <a:xfrm>
                  <a:off x="5557297" y="2795670"/>
                  <a:ext cx="2766710" cy="1251330"/>
                </a:xfrm>
                <a:prstGeom prst="borderCallout1">
                  <a:avLst>
                    <a:gd name="adj1" fmla="val 40505"/>
                    <a:gd name="adj2" fmla="val -2075"/>
                    <a:gd name="adj3" fmla="val 132226"/>
                    <a:gd name="adj4" fmla="val -56417"/>
                  </a:avLst>
                </a:prstGeom>
                <a:noFill/>
                <a:ln>
                  <a:solidFill>
                    <a:srgbClr val="E58F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sz="2000" b="1" dirty="0"/>
                    <a:t>如果偏差在允许的范围之内，工作可以继续，但也要分析偏差产生的原因，以改善工作，避免偏差的扩大。</a:t>
                  </a:r>
                  <a:endParaRPr lang="zh-CN" altLang="en-US" sz="2000" b="1" dirty="0"/>
                </a:p>
              </p:txBody>
            </p:sp>
            <p:sp>
              <p:nvSpPr>
                <p:cNvPr id="12" name="标注: 线形 11"/>
                <p:cNvSpPr/>
                <p:nvPr/>
              </p:nvSpPr>
              <p:spPr>
                <a:xfrm>
                  <a:off x="5316024" y="5457129"/>
                  <a:ext cx="2703217" cy="1114565"/>
                </a:xfrm>
                <a:prstGeom prst="borderCallout1">
                  <a:avLst>
                    <a:gd name="adj1" fmla="val -70"/>
                    <a:gd name="adj2" fmla="val 24434"/>
                    <a:gd name="adj3" fmla="val -42432"/>
                    <a:gd name="adj4" fmla="val -73466"/>
                  </a:avLst>
                </a:prstGeom>
                <a:noFill/>
                <a:ln>
                  <a:solidFill>
                    <a:srgbClr val="E58F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sz="2000" b="1" dirty="0"/>
                    <a:t>如果偏差较大并超出了允许范围，就应深入分析偏差产生的原因，并采取矫正措施。</a:t>
                  </a:r>
                  <a:endParaRPr lang="zh-CN" altLang="en-US" sz="2000" b="1" dirty="0"/>
                </a:p>
              </p:txBody>
            </p:sp>
          </p:gr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分析偏差</a:t>
            </a:r>
            <a:endParaRPr lang="zh-CN" altLang="en-US" b="1" dirty="0"/>
          </a:p>
        </p:txBody>
      </p:sp>
      <p:grpSp>
        <p:nvGrpSpPr>
          <p:cNvPr id="4" name="组合 3"/>
          <p:cNvGrpSpPr/>
          <p:nvPr/>
        </p:nvGrpSpPr>
        <p:grpSpPr bwMode="auto">
          <a:xfrm>
            <a:off x="628650" y="2852936"/>
            <a:ext cx="7886700" cy="2808312"/>
            <a:chOff x="469449" y="4233356"/>
            <a:chExt cx="8045901" cy="2306713"/>
          </a:xfrm>
        </p:grpSpPr>
        <p:sp>
          <p:nvSpPr>
            <p:cNvPr id="5" name="矩形 4"/>
            <p:cNvSpPr/>
            <p:nvPr/>
          </p:nvSpPr>
          <p:spPr>
            <a:xfrm>
              <a:off x="469449" y="4233356"/>
              <a:ext cx="612188" cy="2306713"/>
            </a:xfrm>
            <a:prstGeom prst="rect">
              <a:avLst/>
            </a:prstGeom>
            <a:solidFill>
              <a:srgbClr val="D3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latin typeface="微软雅黑" panose="020B0503020204020204" pitchFamily="34" charset="-122"/>
                  <a:ea typeface="微软雅黑" panose="020B0503020204020204" pitchFamily="34" charset="-122"/>
                </a:rPr>
                <a:t>造成偏差的原因</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1290559" y="4233356"/>
              <a:ext cx="3315209" cy="649309"/>
            </a:xfrm>
            <a:prstGeom prst="rect">
              <a:avLst/>
            </a:prstGeom>
            <a:ln>
              <a:solidFill>
                <a:srgbClr val="D34726"/>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000" b="1" dirty="0">
                  <a:solidFill>
                    <a:srgbClr val="000000"/>
                  </a:solidFill>
                </a:rPr>
                <a:t>计划指标</a:t>
              </a:r>
              <a:r>
                <a:rPr lang="en-US" altLang="zh-CN" sz="2000" b="1" dirty="0">
                  <a:solidFill>
                    <a:srgbClr val="000000"/>
                  </a:solidFill>
                </a:rPr>
                <a:t>/</a:t>
              </a:r>
              <a:r>
                <a:rPr lang="zh-CN" altLang="en-US" sz="2000" b="1" dirty="0">
                  <a:solidFill>
                    <a:srgbClr val="000000"/>
                  </a:solidFill>
                </a:rPr>
                <a:t>工作标准制定</a:t>
              </a:r>
              <a:endParaRPr lang="en-US" altLang="zh-CN" sz="2000" b="1" dirty="0">
                <a:solidFill>
                  <a:srgbClr val="000000"/>
                </a:solidFill>
              </a:endParaRPr>
            </a:p>
            <a:p>
              <a:pPr algn="ctr">
                <a:defRPr/>
              </a:pPr>
              <a:r>
                <a:rPr lang="zh-CN" altLang="en-US" sz="2000" b="1" dirty="0">
                  <a:solidFill>
                    <a:srgbClr val="000000"/>
                  </a:solidFill>
                </a:rPr>
                <a:t>不科学</a:t>
              </a:r>
              <a:endParaRPr lang="zh-CN" altLang="en-US" sz="2000" b="1" dirty="0">
                <a:solidFill>
                  <a:srgbClr val="000000"/>
                </a:solidFill>
              </a:endParaRPr>
            </a:p>
          </p:txBody>
        </p:sp>
        <p:sp>
          <p:nvSpPr>
            <p:cNvPr id="7" name="矩形 6"/>
            <p:cNvSpPr/>
            <p:nvPr/>
          </p:nvSpPr>
          <p:spPr>
            <a:xfrm>
              <a:off x="1290559" y="5062058"/>
              <a:ext cx="3315209" cy="649309"/>
            </a:xfrm>
            <a:prstGeom prst="rect">
              <a:avLst/>
            </a:prstGeom>
            <a:ln>
              <a:solidFill>
                <a:srgbClr val="D34726"/>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000" b="1" dirty="0">
                  <a:solidFill>
                    <a:srgbClr val="000000"/>
                  </a:solidFill>
                </a:rPr>
                <a:t>外部环境中发生了</a:t>
              </a:r>
              <a:endParaRPr lang="en-US" altLang="zh-CN" sz="2000" b="1" dirty="0">
                <a:solidFill>
                  <a:srgbClr val="000000"/>
                </a:solidFill>
              </a:endParaRPr>
            </a:p>
            <a:p>
              <a:pPr algn="ctr">
                <a:defRPr/>
              </a:pPr>
              <a:r>
                <a:rPr lang="zh-CN" altLang="en-US" sz="2000" b="1" dirty="0">
                  <a:solidFill>
                    <a:srgbClr val="000000"/>
                  </a:solidFill>
                </a:rPr>
                <a:t>意外变化</a:t>
              </a:r>
              <a:endParaRPr lang="zh-CN" altLang="en-US" sz="2000" b="1" dirty="0">
                <a:solidFill>
                  <a:srgbClr val="000000"/>
                </a:solidFill>
              </a:endParaRPr>
            </a:p>
          </p:txBody>
        </p:sp>
        <p:sp>
          <p:nvSpPr>
            <p:cNvPr id="8" name="矩形 7"/>
            <p:cNvSpPr/>
            <p:nvPr/>
          </p:nvSpPr>
          <p:spPr>
            <a:xfrm>
              <a:off x="1290559" y="5890760"/>
              <a:ext cx="3315209" cy="649309"/>
            </a:xfrm>
            <a:prstGeom prst="rect">
              <a:avLst/>
            </a:prstGeom>
            <a:ln>
              <a:solidFill>
                <a:srgbClr val="D34726"/>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000" b="1">
                  <a:solidFill>
                    <a:srgbClr val="000000"/>
                  </a:solidFill>
                </a:rPr>
                <a:t>组织内部因素的变化</a:t>
              </a:r>
              <a:endParaRPr lang="zh-CN" altLang="en-US" sz="2000" b="1">
                <a:solidFill>
                  <a:srgbClr val="000000"/>
                </a:solidFill>
              </a:endParaRPr>
            </a:p>
          </p:txBody>
        </p:sp>
        <p:sp>
          <p:nvSpPr>
            <p:cNvPr id="9" name="矩形 8"/>
            <p:cNvSpPr/>
            <p:nvPr/>
          </p:nvSpPr>
          <p:spPr>
            <a:xfrm>
              <a:off x="4814690" y="4233356"/>
              <a:ext cx="3700660" cy="649309"/>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sz="2000" b="1" dirty="0">
                  <a:solidFill>
                    <a:srgbClr val="000000"/>
                  </a:solidFill>
                </a:rPr>
                <a:t>脱离实际，本身存在偏差</a:t>
              </a:r>
              <a:endParaRPr lang="zh-CN" altLang="zh-CN" sz="2000" b="1" dirty="0">
                <a:solidFill>
                  <a:srgbClr val="000000"/>
                </a:solidFill>
              </a:endParaRPr>
            </a:p>
          </p:txBody>
        </p:sp>
        <p:sp>
          <p:nvSpPr>
            <p:cNvPr id="10" name="矩形 9"/>
            <p:cNvSpPr/>
            <p:nvPr/>
          </p:nvSpPr>
          <p:spPr>
            <a:xfrm>
              <a:off x="4814690" y="5062058"/>
              <a:ext cx="3700660" cy="649309"/>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sz="2000" b="1">
                  <a:solidFill>
                    <a:srgbClr val="000000"/>
                  </a:solidFill>
                </a:rPr>
                <a:t>导致实际业绩偏离预期，出现偏差</a:t>
              </a:r>
              <a:endParaRPr lang="zh-CN" altLang="zh-CN" sz="2000" b="1">
                <a:solidFill>
                  <a:srgbClr val="000000"/>
                </a:solidFill>
              </a:endParaRPr>
            </a:p>
          </p:txBody>
        </p:sp>
        <p:sp>
          <p:nvSpPr>
            <p:cNvPr id="11" name="矩形 10"/>
            <p:cNvSpPr/>
            <p:nvPr/>
          </p:nvSpPr>
          <p:spPr>
            <a:xfrm>
              <a:off x="4814690" y="5900285"/>
              <a:ext cx="3700660" cy="639784"/>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b="1">
                  <a:solidFill>
                    <a:srgbClr val="000000"/>
                  </a:solidFill>
                </a:rPr>
                <a:t>如工作方法不当、组织不力、领导无方等，导致业绩偏离预期。</a:t>
              </a:r>
              <a:endParaRPr lang="zh-CN" altLang="zh-CN" b="1">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实施纠偏</a:t>
            </a:r>
            <a:endParaRPr lang="zh-CN" altLang="en-US" b="1" dirty="0"/>
          </a:p>
        </p:txBody>
      </p:sp>
      <p:pic>
        <p:nvPicPr>
          <p:cNvPr id="4" name="图示 1"/>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7784" y="1745252"/>
            <a:ext cx="56261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bwMode="auto">
          <a:xfrm>
            <a:off x="628650" y="4770437"/>
            <a:ext cx="7886700" cy="1477963"/>
            <a:chOff x="469449" y="4233356"/>
            <a:chExt cx="8045902" cy="1477813"/>
          </a:xfrm>
        </p:grpSpPr>
        <p:sp>
          <p:nvSpPr>
            <p:cNvPr id="6" name="矩形 5"/>
            <p:cNvSpPr/>
            <p:nvPr/>
          </p:nvSpPr>
          <p:spPr>
            <a:xfrm>
              <a:off x="469449" y="4233356"/>
              <a:ext cx="612188" cy="1477813"/>
            </a:xfrm>
            <a:prstGeom prst="rect">
              <a:avLst/>
            </a:prstGeom>
            <a:solidFill>
              <a:srgbClr val="D3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a:solidFill>
                    <a:srgbClr val="FFFFFF"/>
                  </a:solidFill>
                  <a:latin typeface="微软雅黑" panose="020B0503020204020204" pitchFamily="34" charset="-122"/>
                  <a:ea typeface="微软雅黑" panose="020B0503020204020204" pitchFamily="34" charset="-122"/>
                </a:rPr>
                <a:t>纠偏措施</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7" name="矩形 6"/>
            <p:cNvSpPr/>
            <p:nvPr/>
          </p:nvSpPr>
          <p:spPr>
            <a:xfrm>
              <a:off x="1290559" y="4233356"/>
              <a:ext cx="2633381" cy="649222"/>
            </a:xfrm>
            <a:prstGeom prst="rect">
              <a:avLst/>
            </a:prstGeom>
            <a:ln>
              <a:solidFill>
                <a:srgbClr val="D34726"/>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dirty="0">
                  <a:solidFill>
                    <a:srgbClr val="000000"/>
                  </a:solidFill>
                </a:rPr>
                <a:t>应急纠偏措施</a:t>
              </a:r>
              <a:endParaRPr lang="zh-CN" altLang="en-US" b="1" dirty="0">
                <a:solidFill>
                  <a:srgbClr val="000000"/>
                </a:solidFill>
              </a:endParaRPr>
            </a:p>
          </p:txBody>
        </p:sp>
        <p:sp>
          <p:nvSpPr>
            <p:cNvPr id="8" name="矩形 7"/>
            <p:cNvSpPr/>
            <p:nvPr/>
          </p:nvSpPr>
          <p:spPr>
            <a:xfrm>
              <a:off x="1290559" y="5061947"/>
              <a:ext cx="2633381" cy="649222"/>
            </a:xfrm>
            <a:prstGeom prst="rect">
              <a:avLst/>
            </a:prstGeom>
            <a:ln>
              <a:solidFill>
                <a:srgbClr val="D34726"/>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b="1">
                  <a:solidFill>
                    <a:srgbClr val="000000"/>
                  </a:solidFill>
                </a:rPr>
                <a:t>彻底纠偏措施</a:t>
              </a:r>
              <a:endParaRPr lang="zh-CN" altLang="en-US" b="1">
                <a:solidFill>
                  <a:srgbClr val="000000"/>
                </a:solidFill>
              </a:endParaRPr>
            </a:p>
          </p:txBody>
        </p:sp>
        <p:sp>
          <p:nvSpPr>
            <p:cNvPr id="9" name="矩形 8"/>
            <p:cNvSpPr/>
            <p:nvPr/>
          </p:nvSpPr>
          <p:spPr>
            <a:xfrm>
              <a:off x="4132861" y="4233356"/>
              <a:ext cx="4382490" cy="649222"/>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b="1" dirty="0">
                  <a:solidFill>
                    <a:srgbClr val="000000"/>
                  </a:solidFill>
                </a:rPr>
                <a:t>能够立即将出现问题的工作矫正到正确轨道上的措施</a:t>
              </a:r>
              <a:endParaRPr lang="zh-CN" altLang="zh-CN" b="1" dirty="0">
                <a:solidFill>
                  <a:srgbClr val="000000"/>
                </a:solidFill>
              </a:endParaRPr>
            </a:p>
          </p:txBody>
        </p:sp>
        <p:sp>
          <p:nvSpPr>
            <p:cNvPr id="10" name="矩形 9"/>
            <p:cNvSpPr/>
            <p:nvPr/>
          </p:nvSpPr>
          <p:spPr>
            <a:xfrm>
              <a:off x="4132861" y="5061947"/>
              <a:ext cx="4382490" cy="649222"/>
            </a:xfrm>
            <a:prstGeom prst="rect">
              <a:avLst/>
            </a:prstGeom>
            <a:ln w="19050">
              <a:solidFill>
                <a:srgbClr val="D34726"/>
              </a:solidFill>
              <a:prstDash val="dash"/>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zh-CN" altLang="en-US" b="1">
                  <a:solidFill>
                    <a:srgbClr val="000000"/>
                  </a:solidFill>
                </a:rPr>
                <a:t>能够从根本上解决问题的措施</a:t>
              </a:r>
              <a:endParaRPr lang="zh-CN" altLang="zh-CN" b="1">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ctrTitle"/>
          </p:nvPr>
        </p:nvSpPr>
        <p:spPr/>
        <p:txBody>
          <a:bodyPr/>
          <a:lstStyle/>
          <a:p>
            <a:pPr eaLnBrk="1" hangingPunct="1"/>
            <a:r>
              <a:rPr lang="zh-CN" altLang="en-US" sz="4800" b="1" dirty="0">
                <a:latin typeface="宋体" panose="02010600030101010101" pitchFamily="2" charset="-122"/>
              </a:rPr>
              <a:t>控制与控制过程</a:t>
            </a:r>
            <a:endParaRPr lang="zh-CN" altLang="en-US" sz="4800" b="1" dirty="0">
              <a:latin typeface="宋体" panose="02010600030101010101" pitchFamily="2" charset="-122"/>
            </a:endParaRPr>
          </a:p>
        </p:txBody>
      </p:sp>
      <p:sp>
        <p:nvSpPr>
          <p:cNvPr id="4099" name="Rectangle 3"/>
          <p:cNvSpPr>
            <a:spLocks noGrp="1" noRot="1" noChangeArrowheads="1"/>
          </p:cNvSpPr>
          <p:nvPr>
            <p:ph type="subTitle" idx="1"/>
          </p:nvPr>
        </p:nvSpPr>
        <p:spPr/>
        <p:txBody>
          <a:bodyPr/>
          <a:lstStyle/>
          <a:p>
            <a:pPr eaLnBrk="1" hangingPunct="1"/>
            <a:endParaRPr lang="zh-CN" altLang="zh-CN"/>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grpSp>
        <p:nvGrpSpPr>
          <p:cNvPr id="4" name="组合 3"/>
          <p:cNvGrpSpPr/>
          <p:nvPr/>
        </p:nvGrpSpPr>
        <p:grpSpPr bwMode="auto">
          <a:xfrm>
            <a:off x="827584" y="2456656"/>
            <a:ext cx="7046913" cy="1944688"/>
            <a:chOff x="907143" y="2794000"/>
            <a:chExt cx="7046685" cy="1944914"/>
          </a:xfrm>
        </p:grpSpPr>
        <p:sp>
          <p:nvSpPr>
            <p:cNvPr id="5" name="星形: 八角 4"/>
            <p:cNvSpPr/>
            <p:nvPr/>
          </p:nvSpPr>
          <p:spPr>
            <a:xfrm>
              <a:off x="907143" y="2794000"/>
              <a:ext cx="2700251" cy="1944914"/>
            </a:xfrm>
            <a:prstGeom prst="star8">
              <a:avLst/>
            </a:prstGeom>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000" dirty="0">
                  <a:solidFill>
                    <a:srgbClr val="000000"/>
                  </a:solidFill>
                  <a:latin typeface="微软雅黑" panose="020B0503020204020204" pitchFamily="34" charset="-122"/>
                  <a:ea typeface="微软雅黑" panose="020B0503020204020204" pitchFamily="34" charset="-122"/>
                </a:rPr>
                <a:t>分析</a:t>
              </a:r>
              <a:endParaRPr lang="en-US" altLang="zh-CN" sz="2000" dirty="0">
                <a:solidFill>
                  <a:srgbClr val="000000"/>
                </a:solidFill>
                <a:latin typeface="微软雅黑" panose="020B0503020204020204" pitchFamily="34" charset="-122"/>
                <a:ea typeface="微软雅黑" panose="020B0503020204020204" pitchFamily="34" charset="-122"/>
              </a:endParaRPr>
            </a:p>
            <a:p>
              <a:pPr algn="ctr">
                <a:defRPr/>
              </a:pPr>
              <a:r>
                <a:rPr lang="zh-CN" altLang="en-US" sz="2000" dirty="0">
                  <a:solidFill>
                    <a:srgbClr val="000000"/>
                  </a:solidFill>
                  <a:latin typeface="微软雅黑" panose="020B0503020204020204" pitchFamily="34" charset="-122"/>
                  <a:ea typeface="微软雅黑" panose="020B0503020204020204" pitchFamily="34" charset="-122"/>
                </a:rPr>
                <a:t>偏差产生的</a:t>
              </a:r>
              <a:endParaRPr lang="en-US" altLang="zh-CN" sz="2000" dirty="0">
                <a:solidFill>
                  <a:srgbClr val="000000"/>
                </a:solidFill>
                <a:latin typeface="微软雅黑" panose="020B0503020204020204" pitchFamily="34" charset="-122"/>
                <a:ea typeface="微软雅黑" panose="020B0503020204020204" pitchFamily="34" charset="-122"/>
              </a:endParaRPr>
            </a:p>
            <a:p>
              <a:pPr algn="ctr">
                <a:defRPr/>
              </a:pPr>
              <a:r>
                <a:rPr lang="zh-CN" altLang="en-US" sz="2000" dirty="0">
                  <a:solidFill>
                    <a:srgbClr val="000000"/>
                  </a:solidFill>
                  <a:latin typeface="微软雅黑" panose="020B0503020204020204" pitchFamily="34" charset="-122"/>
                  <a:ea typeface="微软雅黑" panose="020B0503020204020204" pitchFamily="34" charset="-122"/>
                </a:rPr>
                <a:t>原因</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6" name="箭头: 下 5"/>
            <p:cNvSpPr/>
            <p:nvPr/>
          </p:nvSpPr>
          <p:spPr>
            <a:xfrm rot="16200000">
              <a:off x="4484411" y="3083854"/>
              <a:ext cx="646187" cy="1365206"/>
            </a:xfrm>
            <a:prstGeom prst="downArrow">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CN" altLang="en-US" sz="2000"/>
            </a:p>
          </p:txBody>
        </p:sp>
        <p:sp>
          <p:nvSpPr>
            <p:cNvPr id="7" name="椭圆 6"/>
            <p:cNvSpPr/>
            <p:nvPr/>
          </p:nvSpPr>
          <p:spPr>
            <a:xfrm>
              <a:off x="6009203" y="2794000"/>
              <a:ext cx="1944625" cy="1944914"/>
            </a:xfrm>
            <a:prstGeom prst="ellipse">
              <a:avLst/>
            </a:prstGeom>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000">
                  <a:solidFill>
                    <a:srgbClr val="000000"/>
                  </a:solidFill>
                  <a:latin typeface="微软雅黑" panose="020B0503020204020204" pitchFamily="34" charset="-122"/>
                  <a:ea typeface="微软雅黑" panose="020B0503020204020204" pitchFamily="34" charset="-122"/>
                </a:rPr>
                <a:t>采取</a:t>
              </a:r>
              <a:endParaRPr lang="en-US" altLang="zh-CN" sz="2000">
                <a:solidFill>
                  <a:srgbClr val="000000"/>
                </a:solidFill>
                <a:latin typeface="微软雅黑" panose="020B0503020204020204" pitchFamily="34" charset="-122"/>
                <a:ea typeface="微软雅黑" panose="020B0503020204020204" pitchFamily="34" charset="-122"/>
              </a:endParaRPr>
            </a:p>
            <a:p>
              <a:pPr algn="ctr">
                <a:defRPr/>
              </a:pPr>
              <a:r>
                <a:rPr lang="zh-CN" altLang="en-US" sz="2000">
                  <a:solidFill>
                    <a:srgbClr val="000000"/>
                  </a:solidFill>
                  <a:latin typeface="微软雅黑" panose="020B0503020204020204" pitchFamily="34" charset="-122"/>
                  <a:ea typeface="微软雅黑" panose="020B0503020204020204" pitchFamily="34" charset="-122"/>
                </a:rPr>
                <a:t>纠偏行动</a:t>
              </a:r>
              <a:endParaRPr lang="zh-CN" altLang="en-US" sz="2000">
                <a:solidFill>
                  <a:srgbClr val="000000"/>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bwMode="auto">
          <a:xfrm>
            <a:off x="3613647" y="3769519"/>
            <a:ext cx="2228850" cy="1603375"/>
            <a:chOff x="4267197" y="3075497"/>
            <a:chExt cx="1364347" cy="1602940"/>
          </a:xfrm>
        </p:grpSpPr>
        <p:sp>
          <p:nvSpPr>
            <p:cNvPr id="9" name="矩形: 圆角 8"/>
            <p:cNvSpPr/>
            <p:nvPr/>
          </p:nvSpPr>
          <p:spPr>
            <a:xfrm>
              <a:off x="4267197" y="3930927"/>
              <a:ext cx="1364347" cy="74751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000" b="1" dirty="0">
                  <a:solidFill>
                    <a:srgbClr val="000000"/>
                  </a:solidFill>
                </a:rPr>
                <a:t>时间、资金等</a:t>
              </a:r>
              <a:endParaRPr lang="en-US" altLang="zh-CN" sz="2000" b="1" dirty="0">
                <a:solidFill>
                  <a:srgbClr val="000000"/>
                </a:solidFill>
              </a:endParaRPr>
            </a:p>
            <a:p>
              <a:pPr algn="ctr">
                <a:defRPr/>
              </a:pPr>
              <a:r>
                <a:rPr lang="zh-CN" altLang="en-US" sz="2000" b="1" dirty="0">
                  <a:solidFill>
                    <a:srgbClr val="000000"/>
                  </a:solidFill>
                </a:rPr>
                <a:t>限制</a:t>
              </a:r>
              <a:endParaRPr lang="zh-CN" altLang="en-US" sz="2000" b="1" dirty="0">
                <a:solidFill>
                  <a:srgbClr val="000000"/>
                </a:solidFill>
              </a:endParaRPr>
            </a:p>
          </p:txBody>
        </p:sp>
        <p:sp>
          <p:nvSpPr>
            <p:cNvPr id="10" name="箭头: 虚尾 9"/>
            <p:cNvSpPr/>
            <p:nvPr/>
          </p:nvSpPr>
          <p:spPr>
            <a:xfrm rot="16200000">
              <a:off x="4575616" y="3275307"/>
              <a:ext cx="747509" cy="347889"/>
            </a:xfrm>
            <a:prstGeom prst="stripedRightArrow">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4" fill="hold" nodeType="after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pPr eaLnBrk="1" hangingPunct="1"/>
            <a:endParaRPr lang="zh-CN" altLang="zh-CN" b="1">
              <a:latin typeface="宋体" panose="02010600030101010101" pitchFamily="2" charset="-122"/>
            </a:endParaRPr>
          </a:p>
        </p:txBody>
      </p:sp>
      <p:sp>
        <p:nvSpPr>
          <p:cNvPr id="5123" name="Rectangle 3"/>
          <p:cNvSpPr>
            <a:spLocks noGrp="1" noRot="1" noChangeArrowheads="1"/>
          </p:cNvSpPr>
          <p:nvPr>
            <p:ph type="body" idx="1"/>
          </p:nvPr>
        </p:nvSpPr>
        <p:spPr>
          <a:xfrm>
            <a:off x="301625" y="1752600"/>
            <a:ext cx="8540750" cy="4648200"/>
          </a:xfrm>
        </p:spPr>
        <p:txBody>
          <a:bodyPr/>
          <a:lstStyle/>
          <a:p>
            <a:pPr algn="just" eaLnBrk="1" hangingPunct="1">
              <a:lnSpc>
                <a:spcPct val="90000"/>
              </a:lnSpc>
              <a:buFont typeface="Wingdings" panose="05000000000000000000" pitchFamily="2" charset="2"/>
              <a:buNone/>
            </a:pPr>
            <a:r>
              <a:rPr lang="zh-CN" altLang="en-US" sz="3500" b="1" dirty="0"/>
              <a:t>一、控制概述</a:t>
            </a:r>
            <a:endParaRPr lang="zh-CN" altLang="en-US" sz="3500" b="1" dirty="0"/>
          </a:p>
          <a:p>
            <a:pPr eaLnBrk="1" hangingPunct="1">
              <a:lnSpc>
                <a:spcPct val="90000"/>
              </a:lnSpc>
              <a:buFont typeface="Wingdings" panose="05000000000000000000" pitchFamily="2" charset="2"/>
              <a:buNone/>
            </a:pPr>
            <a:r>
              <a:rPr lang="en-US" altLang="zh-CN" sz="3500" b="1" dirty="0">
                <a:latin typeface="宋体" panose="02010600030101010101" pitchFamily="2" charset="-122"/>
              </a:rPr>
              <a:t>1</a:t>
            </a:r>
            <a:r>
              <a:rPr lang="zh-CN" altLang="en-US" sz="3500" b="1" dirty="0">
                <a:latin typeface="宋体" panose="02010600030101010101" pitchFamily="2" charset="-122"/>
              </a:rPr>
              <a:t>、控制含义</a:t>
            </a:r>
            <a:endParaRPr lang="zh-CN" altLang="en-US" sz="3500" b="1" dirty="0">
              <a:latin typeface="宋体" panose="02010600030101010101" pitchFamily="2" charset="-122"/>
            </a:endParaRPr>
          </a:p>
          <a:p>
            <a:pPr eaLnBrk="1" hangingPunct="1">
              <a:lnSpc>
                <a:spcPct val="90000"/>
              </a:lnSpc>
              <a:buFont typeface="Wingdings" panose="05000000000000000000" pitchFamily="2" charset="2"/>
              <a:buNone/>
            </a:pPr>
            <a:r>
              <a:rPr lang="zh-CN" altLang="en-US" sz="2700" b="1" dirty="0">
                <a:latin typeface="宋体" panose="02010600030101010101" pitchFamily="2" charset="-122"/>
              </a:rPr>
              <a:t>  </a:t>
            </a:r>
            <a:r>
              <a:rPr lang="zh-CN" altLang="en-US" sz="3100" b="1" dirty="0">
                <a:latin typeface="宋体" panose="02010600030101010101" pitchFamily="2" charset="-122"/>
              </a:rPr>
              <a:t>“控制”一词最初来源于希腊语“掌舵术”，意指领航者通过发号施令将偏离航线的船只拉回到正常的轨道上来。</a:t>
            </a:r>
            <a:endParaRPr lang="zh-CN" altLang="en-US" sz="3100" b="1" dirty="0">
              <a:latin typeface="宋体" panose="02010600030101010101" pitchFamily="2" charset="-122"/>
            </a:endParaRPr>
          </a:p>
          <a:p>
            <a:pPr eaLnBrk="1" hangingPunct="1">
              <a:lnSpc>
                <a:spcPct val="90000"/>
              </a:lnSpc>
              <a:buFont typeface="Wingdings" panose="05000000000000000000" pitchFamily="2" charset="2"/>
              <a:buNone/>
            </a:pPr>
            <a:endParaRPr lang="zh-CN" altLang="en-US" sz="1600" b="1" dirty="0">
              <a:latin typeface="宋体" panose="02010600030101010101" pitchFamily="2" charset="-122"/>
            </a:endParaRPr>
          </a:p>
          <a:p>
            <a:pPr eaLnBrk="1" hangingPunct="1">
              <a:lnSpc>
                <a:spcPct val="90000"/>
              </a:lnSpc>
              <a:buFont typeface="Wingdings" panose="05000000000000000000" pitchFamily="2" charset="2"/>
              <a:buNone/>
            </a:pPr>
            <a:r>
              <a:rPr lang="zh-CN" altLang="en-US" sz="3100" b="1" dirty="0">
                <a:latin typeface="宋体" panose="02010600030101010101" pitchFamily="2" charset="-122"/>
              </a:rPr>
              <a:t>  我们将管理中的控制定义为：指对组织内部的管理活动及其效果进行衡量和矫正，以确保组织的目标以及为此而拟定的计划得以实现。</a:t>
            </a:r>
            <a:endParaRPr lang="zh-CN" altLang="en-US" sz="3100" b="1" dirty="0">
              <a:latin typeface="宋体" panose="02010600030101010101" pitchFamily="2" charset="-122"/>
            </a:endParaRPr>
          </a:p>
          <a:p>
            <a:pPr eaLnBrk="1" hangingPunct="1">
              <a:lnSpc>
                <a:spcPct val="90000"/>
              </a:lnSpc>
              <a:buFont typeface="Wingdings" panose="05000000000000000000" pitchFamily="2" charset="2"/>
              <a:buNone/>
            </a:pPr>
            <a:endParaRPr lang="zh-CN" altLang="en-US" sz="3100" b="1" dirty="0">
              <a:latin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Rot="1" noChangeArrowheads="1"/>
          </p:cNvSpPr>
          <p:nvPr>
            <p:ph type="body" idx="1"/>
          </p:nvPr>
        </p:nvSpPr>
        <p:spPr>
          <a:xfrm>
            <a:off x="323528" y="1412776"/>
            <a:ext cx="8515672" cy="4881662"/>
          </a:xfrm>
        </p:spPr>
        <p:txBody>
          <a:bodyPr/>
          <a:lstStyle/>
          <a:p>
            <a:pPr algn="just" eaLnBrk="1" hangingPunct="1">
              <a:buFont typeface="Wingdings" panose="05000000000000000000" pitchFamily="2" charset="2"/>
              <a:buNone/>
            </a:pPr>
            <a:r>
              <a:rPr lang="zh-CN" altLang="en-US" sz="3600" b="1" dirty="0">
                <a:solidFill>
                  <a:srgbClr val="CC3300"/>
                </a:solidFill>
              </a:rPr>
              <a:t>控制的内涵：</a:t>
            </a:r>
            <a:endParaRPr lang="zh-CN" altLang="en-US" sz="3600" b="1" dirty="0">
              <a:solidFill>
                <a:srgbClr val="CC3300"/>
              </a:solidFill>
            </a:endParaRPr>
          </a:p>
          <a:p>
            <a:pPr algn="just" eaLnBrk="1" hangingPunct="1">
              <a:buFont typeface="Wingdings" panose="05000000000000000000" pitchFamily="2" charset="2"/>
              <a:buNone/>
            </a:pPr>
            <a:r>
              <a:rPr lang="en-US" altLang="zh-CN" sz="2800" b="1" dirty="0">
                <a:latin typeface="宋体" panose="02010600030101010101" pitchFamily="2" charset="-122"/>
              </a:rPr>
              <a:t>1.</a:t>
            </a:r>
            <a:r>
              <a:rPr lang="zh-CN" altLang="en-US" sz="2800" b="1" dirty="0">
                <a:latin typeface="宋体" panose="02010600030101010101" pitchFamily="2" charset="-122"/>
              </a:rPr>
              <a:t>控制具有目的性</a:t>
            </a:r>
            <a:endParaRPr lang="zh-CN" altLang="en-US" sz="2800" b="1" dirty="0">
              <a:latin typeface="宋体" panose="02010600030101010101" pitchFamily="2" charset="-122"/>
            </a:endParaRPr>
          </a:p>
          <a:p>
            <a:pPr algn="just" eaLnBrk="1" hangingPunct="1">
              <a:buFont typeface="Wingdings" panose="05000000000000000000" pitchFamily="2" charset="2"/>
              <a:buChar char="Ø"/>
            </a:pPr>
            <a:r>
              <a:rPr lang="zh-CN" altLang="en-US" sz="2800" b="1" dirty="0">
                <a:latin typeface="宋体" panose="02010600030101010101" pitchFamily="2" charset="-122"/>
              </a:rPr>
              <a:t>保证按计划和标准进行，有效的达成组织目标</a:t>
            </a:r>
            <a:endParaRPr lang="zh-CN" altLang="en-US" sz="2800" b="1" dirty="0">
              <a:latin typeface="宋体" panose="02010600030101010101" pitchFamily="2" charset="-122"/>
            </a:endParaRPr>
          </a:p>
          <a:p>
            <a:pPr algn="just" eaLnBrk="1" hangingPunct="1">
              <a:buFont typeface="Wingdings" panose="05000000000000000000" pitchFamily="2" charset="2"/>
              <a:buNone/>
            </a:pPr>
            <a:r>
              <a:rPr lang="en-US" altLang="zh-CN" sz="2800" b="1" dirty="0">
                <a:latin typeface="宋体" panose="02010600030101010101" pitchFamily="2" charset="-122"/>
              </a:rPr>
              <a:t>2.</a:t>
            </a:r>
            <a:r>
              <a:rPr lang="zh-CN" altLang="en-US" sz="2800" b="1" dirty="0">
                <a:latin typeface="宋体" panose="02010600030101010101" pitchFamily="2" charset="-122"/>
              </a:rPr>
              <a:t>控制具有整体性</a:t>
            </a:r>
            <a:endParaRPr lang="zh-CN" altLang="en-US" sz="2800" b="1" dirty="0">
              <a:latin typeface="宋体" panose="02010600030101010101" pitchFamily="2" charset="-122"/>
            </a:endParaRPr>
          </a:p>
          <a:p>
            <a:pPr algn="just" eaLnBrk="1" hangingPunct="1">
              <a:buFont typeface="Wingdings" panose="05000000000000000000" pitchFamily="2" charset="2"/>
              <a:buChar char="Ø"/>
            </a:pPr>
            <a:r>
              <a:rPr lang="zh-CN" altLang="en-US" sz="2800" b="1" dirty="0">
                <a:latin typeface="宋体" panose="02010600030101010101" pitchFamily="2" charset="-122"/>
              </a:rPr>
              <a:t>把组织活动作为一个整体来控制，</a:t>
            </a:r>
            <a:r>
              <a:rPr lang="zh-CN" altLang="en-US" sz="2800" b="1" dirty="0">
                <a:solidFill>
                  <a:srgbClr val="FF0000"/>
                </a:solidFill>
                <a:latin typeface="宋体" panose="02010600030101010101" pitchFamily="2" charset="-122"/>
              </a:rPr>
              <a:t>追求整体优化</a:t>
            </a:r>
            <a:r>
              <a:rPr lang="zh-CN" altLang="en-US" sz="2800" b="1" dirty="0">
                <a:latin typeface="宋体" panose="02010600030101010101" pitchFamily="2" charset="-122"/>
              </a:rPr>
              <a:t>；</a:t>
            </a:r>
            <a:endParaRPr lang="en-US" altLang="zh-CN" sz="2800" b="1" dirty="0">
              <a:latin typeface="宋体" panose="02010600030101010101" pitchFamily="2" charset="-122"/>
            </a:endParaRPr>
          </a:p>
          <a:p>
            <a:pPr algn="just" eaLnBrk="1" hangingPunct="1">
              <a:buFont typeface="Wingdings" panose="05000000000000000000" pitchFamily="2" charset="2"/>
              <a:buChar char="Ø"/>
            </a:pPr>
            <a:r>
              <a:rPr lang="zh-CN" altLang="en-US" sz="2800" b="1" dirty="0">
                <a:latin typeface="宋体" panose="02010600030101010101" pitchFamily="2" charset="-122"/>
              </a:rPr>
              <a:t>控制工作覆盖整个组织；</a:t>
            </a:r>
            <a:endParaRPr lang="en-US" altLang="zh-CN" sz="2800" b="1" dirty="0">
              <a:latin typeface="宋体" panose="02010600030101010101" pitchFamily="2" charset="-122"/>
            </a:endParaRPr>
          </a:p>
          <a:p>
            <a:pPr algn="just" eaLnBrk="1" hangingPunct="1">
              <a:buFont typeface="Wingdings" panose="05000000000000000000" pitchFamily="2" charset="2"/>
              <a:buChar char="Ø"/>
            </a:pPr>
            <a:r>
              <a:rPr lang="zh-CN" altLang="en-US" sz="2800" b="1" dirty="0">
                <a:latin typeface="宋体" panose="02010600030101010101" pitchFamily="2" charset="-122"/>
              </a:rPr>
              <a:t>控制工作是组织全体成员的职责。</a:t>
            </a:r>
            <a:endParaRPr lang="zh-CN" altLang="en-US" sz="2800" b="1" dirty="0">
              <a:latin typeface="宋体" panose="02010600030101010101" pitchFamily="2" charset="-122"/>
            </a:endParaRPr>
          </a:p>
          <a:p>
            <a:pPr algn="just" eaLnBrk="1" hangingPunct="1">
              <a:buFont typeface="Wingdings" panose="05000000000000000000" pitchFamily="2" charset="2"/>
              <a:buNone/>
            </a:pPr>
            <a:r>
              <a:rPr lang="en-US" altLang="zh-CN" sz="2800" b="1" dirty="0">
                <a:latin typeface="宋体" panose="02010600030101010101" pitchFamily="2" charset="-122"/>
              </a:rPr>
              <a:t>3.</a:t>
            </a:r>
            <a:r>
              <a:rPr lang="zh-CN" altLang="en-US" sz="2800" b="1" dirty="0">
                <a:latin typeface="宋体" panose="02010600030101010101" pitchFamily="2" charset="-122"/>
              </a:rPr>
              <a:t>控制是通过监督和纠偏来实现的</a:t>
            </a:r>
            <a:endParaRPr lang="zh-CN" altLang="en-US" sz="2800" b="1" dirty="0">
              <a:latin typeface="宋体" panose="02010600030101010101" pitchFamily="2" charset="-122"/>
            </a:endParaRPr>
          </a:p>
          <a:p>
            <a:pPr algn="just" eaLnBrk="1" hangingPunct="1">
              <a:buFont typeface="Wingdings" panose="05000000000000000000" pitchFamily="2" charset="2"/>
              <a:buNone/>
            </a:pPr>
            <a:r>
              <a:rPr lang="en-US" altLang="zh-CN" sz="2800" b="1" dirty="0">
                <a:latin typeface="宋体" panose="02010600030101010101" pitchFamily="2" charset="-122"/>
              </a:rPr>
              <a:t>4.</a:t>
            </a:r>
            <a:r>
              <a:rPr lang="zh-CN" altLang="en-US" sz="2800" b="1" dirty="0">
                <a:latin typeface="宋体" panose="02010600030101010101" pitchFamily="2" charset="-122"/>
              </a:rPr>
              <a:t>控制是一个过程</a:t>
            </a:r>
            <a:endParaRPr lang="zh-CN" altLang="en-US" sz="3100" b="1" dirty="0">
              <a:latin typeface="宋体" panose="0201060003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endParaRPr lang="zh-CN" altLang="zh-CN" b="1">
              <a:latin typeface="宋体" panose="02010600030101010101" pitchFamily="2" charset="-122"/>
            </a:endParaRPr>
          </a:p>
        </p:txBody>
      </p:sp>
      <p:sp>
        <p:nvSpPr>
          <p:cNvPr id="6147" name="Rectangle 3"/>
          <p:cNvSpPr>
            <a:spLocks noGrp="1" noRot="1" noChangeArrowheads="1"/>
          </p:cNvSpPr>
          <p:nvPr>
            <p:ph type="body" idx="1"/>
          </p:nvPr>
        </p:nvSpPr>
        <p:spPr/>
        <p:txBody>
          <a:bodyPr/>
          <a:lstStyle/>
          <a:p>
            <a:pPr algn="just" eaLnBrk="1" hangingPunct="1">
              <a:buFont typeface="Wingdings" panose="05000000000000000000" pitchFamily="2" charset="2"/>
              <a:buNone/>
            </a:pPr>
            <a:r>
              <a:rPr lang="en-US" altLang="zh-CN" sz="3600" b="1" dirty="0">
                <a:latin typeface="宋体" panose="02010600030101010101" pitchFamily="2" charset="-122"/>
              </a:rPr>
              <a:t>2</a:t>
            </a:r>
            <a:r>
              <a:rPr lang="zh-CN" altLang="en-US" sz="3600" b="1" dirty="0">
                <a:latin typeface="宋体" panose="02010600030101010101" pitchFamily="2" charset="-122"/>
              </a:rPr>
              <a:t>、计划与控制的关系</a:t>
            </a:r>
            <a:endParaRPr lang="zh-CN" altLang="en-US" sz="3600" b="1" dirty="0">
              <a:latin typeface="宋体" panose="02010600030101010101" pitchFamily="2" charset="-122"/>
            </a:endParaRPr>
          </a:p>
          <a:p>
            <a:pPr eaLnBrk="1" hangingPunct="1"/>
            <a:r>
              <a:rPr lang="zh-CN" altLang="en-US" sz="3600" b="1" dirty="0">
                <a:latin typeface="宋体" panose="02010600030101010101" pitchFamily="2" charset="-122"/>
              </a:rPr>
              <a:t>计划越是明确、全面和完整，控制的效果也就越好；</a:t>
            </a:r>
            <a:endParaRPr lang="zh-CN" altLang="en-US" sz="3600" b="1" dirty="0">
              <a:latin typeface="宋体" panose="02010600030101010101" pitchFamily="2" charset="-122"/>
            </a:endParaRPr>
          </a:p>
          <a:p>
            <a:pPr eaLnBrk="1" hangingPunct="1"/>
            <a:r>
              <a:rPr lang="zh-CN" altLang="en-US" sz="3600" b="1" dirty="0">
                <a:latin typeface="宋体" panose="02010600030101010101" pitchFamily="2" charset="-122"/>
              </a:rPr>
              <a:t>控制工作越是科学、有效，计划也就越容易得到实施。</a:t>
            </a:r>
            <a:endParaRPr lang="zh-CN" altLang="en-US" sz="3600" b="1" dirty="0">
              <a:latin typeface="宋体" panose="02010600030101010101" pitchFamily="2" charset="-122"/>
            </a:endParaRPr>
          </a:p>
        </p:txBody>
      </p:sp>
      <p:sp>
        <p:nvSpPr>
          <p:cNvPr id="6148" name="AutoShape 4"/>
          <p:cNvSpPr>
            <a:spLocks noChangeArrowheads="1"/>
          </p:cNvSpPr>
          <p:nvPr/>
        </p:nvSpPr>
        <p:spPr bwMode="auto">
          <a:xfrm>
            <a:off x="1403350" y="5013325"/>
            <a:ext cx="6119813" cy="1584325"/>
          </a:xfrm>
          <a:prstGeom prst="horizontalScroll">
            <a:avLst>
              <a:gd name="adj" fmla="val 12500"/>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t>计划是控制的前提和标准；</a:t>
            </a:r>
            <a:endParaRPr lang="zh-CN" altLang="en-US" sz="3200" b="1" dirty="0"/>
          </a:p>
          <a:p>
            <a:pPr algn="ctr" eaLnBrk="1" hangingPunct="1"/>
            <a:r>
              <a:rPr lang="zh-CN" altLang="en-US" sz="3200" b="1" dirty="0"/>
              <a:t>控制是计划得以实现的保障。</a:t>
            </a:r>
            <a:endParaRPr lang="zh-CN" altLang="en-US" sz="32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linds(horizontal)">
                                      <p:cBhvr>
                                        <p:cTn id="7"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eaLnBrk="1" hangingPunct="1">
              <a:lnSpc>
                <a:spcPct val="90000"/>
              </a:lnSpc>
              <a:buNone/>
            </a:pPr>
            <a:r>
              <a:rPr lang="zh-CN" altLang="en-US" sz="3500" b="1" dirty="0"/>
              <a:t>二、控制的系统</a:t>
            </a:r>
            <a:endParaRPr lang="zh-CN" altLang="en-US" sz="3500" b="1" dirty="0"/>
          </a:p>
          <a:p>
            <a:pPr marL="0" indent="0">
              <a:buNone/>
            </a:pPr>
            <a:r>
              <a:rPr lang="zh-CN" altLang="en-US" dirty="0"/>
              <a:t>      </a:t>
            </a:r>
            <a:r>
              <a:rPr lang="zh-CN" altLang="en-US" b="1" dirty="0"/>
              <a:t>控制系统由控制主体、控制客体、控制目标、控制手段与工具体系四大部分构成。</a:t>
            </a:r>
            <a:endParaRPr lang="zh-CN" altLang="en-US" b="1" dirty="0"/>
          </a:p>
          <a:p>
            <a:r>
              <a:rPr lang="zh-CN" altLang="en-US" b="1" dirty="0"/>
              <a:t>控制主体</a:t>
            </a:r>
            <a:endParaRPr lang="en-US" altLang="zh-CN" b="1" dirty="0"/>
          </a:p>
          <a:p>
            <a:pPr>
              <a:buFont typeface="Wingdings" panose="05000000000000000000" pitchFamily="2" charset="2"/>
              <a:buChar char="Ø"/>
            </a:pPr>
            <a:r>
              <a:rPr lang="zh-CN" altLang="en-US" b="1" dirty="0"/>
              <a:t>以股东为主体的高层控制主体</a:t>
            </a:r>
            <a:endParaRPr lang="en-US" altLang="zh-CN" b="1" dirty="0"/>
          </a:p>
          <a:p>
            <a:pPr>
              <a:buFont typeface="Wingdings" panose="05000000000000000000" pitchFamily="2" charset="2"/>
              <a:buChar char="Ø"/>
            </a:pPr>
            <a:r>
              <a:rPr lang="zh-CN" altLang="en-US" b="1" dirty="0"/>
              <a:t>以经营者和管理者为主体的中层控制主体</a:t>
            </a:r>
            <a:endParaRPr lang="en-US" altLang="zh-CN" b="1" dirty="0"/>
          </a:p>
          <a:p>
            <a:pPr>
              <a:buFont typeface="Wingdings" panose="05000000000000000000" pitchFamily="2" charset="2"/>
              <a:buChar char="Ø"/>
            </a:pPr>
            <a:r>
              <a:rPr lang="zh-CN" altLang="en-US" b="1" dirty="0"/>
              <a:t>以普通员工为主体的低层控制主体</a:t>
            </a:r>
            <a:endParaRPr lang="en-US" altLang="zh-C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a:t>控制客体</a:t>
            </a:r>
            <a:endParaRPr lang="en-US" altLang="zh-CN" b="1" dirty="0"/>
          </a:p>
          <a:p>
            <a:pPr marL="0" indent="0">
              <a:buNone/>
            </a:pPr>
            <a:r>
              <a:rPr lang="zh-CN" altLang="en-US" b="1" dirty="0"/>
              <a:t>      控制客体就是评价的对象范围。具体控制对象就是控制的最终指向物，包括</a:t>
            </a:r>
            <a:r>
              <a:rPr lang="zh-CN" altLang="en-US" b="1" dirty="0">
                <a:highlight>
                  <a:srgbClr val="FFFF00"/>
                </a:highlight>
              </a:rPr>
              <a:t>财产</a:t>
            </a:r>
            <a:r>
              <a:rPr lang="zh-CN" altLang="en-US" b="1" dirty="0"/>
              <a:t>、</a:t>
            </a:r>
            <a:r>
              <a:rPr lang="zh-CN" altLang="en-US" b="1" dirty="0">
                <a:highlight>
                  <a:srgbClr val="FFFF00"/>
                </a:highlight>
              </a:rPr>
              <a:t>交易</a:t>
            </a:r>
            <a:r>
              <a:rPr lang="zh-CN" altLang="en-US" b="1" dirty="0"/>
              <a:t>和</a:t>
            </a:r>
            <a:r>
              <a:rPr lang="zh-CN" altLang="en-US" b="1" dirty="0">
                <a:highlight>
                  <a:srgbClr val="FFFF00"/>
                </a:highlight>
              </a:rPr>
              <a:t>信息</a:t>
            </a:r>
            <a:r>
              <a:rPr lang="zh-CN" altLang="en-US" b="1" dirty="0"/>
              <a:t>三大类。</a:t>
            </a:r>
            <a:endParaRPr lang="zh-CN" altLang="en-US" b="1" dirty="0"/>
          </a:p>
          <a:p>
            <a:endParaRPr lang="zh-CN" altLang="en-US" b="1" dirty="0"/>
          </a:p>
        </p:txBody>
      </p:sp>
      <p:pic>
        <p:nvPicPr>
          <p:cNvPr id="4" name="图示 4"/>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15816" y="3406441"/>
            <a:ext cx="4140200"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1625" y="1412776"/>
            <a:ext cx="8540750" cy="4194175"/>
          </a:xfrm>
        </p:spPr>
        <p:txBody>
          <a:bodyPr/>
          <a:lstStyle/>
          <a:p>
            <a:r>
              <a:rPr lang="zh-CN" altLang="en-US" b="1" dirty="0"/>
              <a:t>控制目标：</a:t>
            </a:r>
            <a:endParaRPr lang="zh-CN" altLang="en-US" b="1" dirty="0"/>
          </a:p>
          <a:p>
            <a:pPr marL="0" indent="0">
              <a:buNone/>
            </a:pPr>
            <a:r>
              <a:rPr lang="zh-CN" altLang="en-US" b="1" dirty="0"/>
              <a:t>      有效控制系统多倾向于具有一些共同的特性，尽管这些特性在不同情况下的重要性并不相同。一般来讲，有效控制要达到以下目标：</a:t>
            </a:r>
            <a:endParaRPr lang="zh-CN" altLang="en-US" b="1" dirty="0"/>
          </a:p>
          <a:p>
            <a:endParaRPr lang="zh-CN" altLang="en-US" dirty="0"/>
          </a:p>
        </p:txBody>
      </p:sp>
      <p:grpSp>
        <p:nvGrpSpPr>
          <p:cNvPr id="5" name="组合 4"/>
          <p:cNvGrpSpPr/>
          <p:nvPr/>
        </p:nvGrpSpPr>
        <p:grpSpPr bwMode="auto">
          <a:xfrm>
            <a:off x="1692274" y="3576216"/>
            <a:ext cx="5544021" cy="2805112"/>
            <a:chOff x="622532" y="2999788"/>
            <a:chExt cx="2723243" cy="2624668"/>
          </a:xfrm>
        </p:grpSpPr>
        <p:sp>
          <p:nvSpPr>
            <p:cNvPr id="6" name="矩形 5"/>
            <p:cNvSpPr/>
            <p:nvPr/>
          </p:nvSpPr>
          <p:spPr>
            <a:xfrm>
              <a:off x="622532" y="2999788"/>
              <a:ext cx="612042" cy="2624668"/>
            </a:xfrm>
            <a:prstGeom prst="rect">
              <a:avLst/>
            </a:prstGeom>
            <a:solidFill>
              <a:srgbClr val="D3472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2400" b="1" dirty="0">
                  <a:solidFill>
                    <a:srgbClr val="FFFFFF"/>
                  </a:solidFill>
                  <a:latin typeface="微软雅黑" panose="020B0503020204020204" pitchFamily="34" charset="-122"/>
                  <a:ea typeface="微软雅黑" panose="020B0503020204020204" pitchFamily="34" charset="-122"/>
                </a:rPr>
                <a:t>控制</a:t>
              </a:r>
              <a:endParaRPr lang="en-US" altLang="zh-CN" sz="2400" b="1" dirty="0">
                <a:solidFill>
                  <a:srgbClr val="FFFFFF"/>
                </a:solidFill>
                <a:latin typeface="微软雅黑" panose="020B0503020204020204" pitchFamily="34" charset="-122"/>
                <a:ea typeface="微软雅黑" panose="020B0503020204020204" pitchFamily="34" charset="-122"/>
              </a:endParaRPr>
            </a:p>
            <a:p>
              <a:pPr algn="ctr">
                <a:defRPr/>
              </a:pPr>
              <a:r>
                <a:rPr lang="zh-CN" altLang="en-US" sz="2400" b="1" dirty="0">
                  <a:solidFill>
                    <a:srgbClr val="FFFFFF"/>
                  </a:solidFill>
                  <a:latin typeface="微软雅黑" panose="020B0503020204020204" pitchFamily="34" charset="-122"/>
                  <a:ea typeface="微软雅黑" panose="020B0503020204020204" pitchFamily="34" charset="-122"/>
                </a:rPr>
                <a:t>目标</a:t>
              </a:r>
              <a:endParaRPr lang="zh-CN" altLang="en-US" sz="2400" b="1" dirty="0">
                <a:solidFill>
                  <a:srgbClr val="FFFFFF"/>
                </a:solidFill>
                <a:latin typeface="微软雅黑" panose="020B0503020204020204" pitchFamily="34" charset="-122"/>
                <a:ea typeface="微软雅黑" panose="020B0503020204020204" pitchFamily="34" charset="-122"/>
              </a:endParaRPr>
            </a:p>
          </p:txBody>
        </p:sp>
        <p:sp>
          <p:nvSpPr>
            <p:cNvPr id="7" name="矩形 6"/>
            <p:cNvSpPr/>
            <p:nvPr/>
          </p:nvSpPr>
          <p:spPr>
            <a:xfrm>
              <a:off x="1443459" y="2999788"/>
              <a:ext cx="1902316" cy="649111"/>
            </a:xfrm>
            <a:prstGeom prst="rect">
              <a:avLst/>
            </a:prstGeom>
            <a:ln>
              <a:solidFill>
                <a:srgbClr val="D34726"/>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zh-CN" sz="2400" b="1" dirty="0">
                  <a:solidFill>
                    <a:srgbClr val="000000"/>
                  </a:solidFill>
                </a:rPr>
                <a:t>确保组织目标的有效实现</a:t>
              </a:r>
              <a:endParaRPr lang="zh-CN" altLang="en-US" sz="2400" b="1" dirty="0">
                <a:solidFill>
                  <a:srgbClr val="000000"/>
                </a:solidFill>
              </a:endParaRPr>
            </a:p>
          </p:txBody>
        </p:sp>
        <p:sp>
          <p:nvSpPr>
            <p:cNvPr id="8" name="矩形 7"/>
            <p:cNvSpPr/>
            <p:nvPr/>
          </p:nvSpPr>
          <p:spPr>
            <a:xfrm>
              <a:off x="1443459" y="3975683"/>
              <a:ext cx="1902316" cy="649112"/>
            </a:xfrm>
            <a:prstGeom prst="rect">
              <a:avLst/>
            </a:prstGeom>
            <a:ln>
              <a:solidFill>
                <a:srgbClr val="D34726"/>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zh-CN" sz="2400" b="1">
                  <a:solidFill>
                    <a:srgbClr val="000000"/>
                  </a:solidFill>
                </a:rPr>
                <a:t>经济且有效地利用组织资源</a:t>
              </a:r>
              <a:endParaRPr lang="zh-CN" altLang="en-US" sz="2400" b="1">
                <a:solidFill>
                  <a:srgbClr val="000000"/>
                </a:solidFill>
              </a:endParaRPr>
            </a:p>
          </p:txBody>
        </p:sp>
        <p:sp>
          <p:nvSpPr>
            <p:cNvPr id="9" name="矩形 8"/>
            <p:cNvSpPr/>
            <p:nvPr/>
          </p:nvSpPr>
          <p:spPr>
            <a:xfrm>
              <a:off x="1443459" y="4975345"/>
              <a:ext cx="1902316" cy="649111"/>
            </a:xfrm>
            <a:prstGeom prst="rect">
              <a:avLst/>
            </a:prstGeom>
            <a:ln>
              <a:solidFill>
                <a:srgbClr val="D34726"/>
              </a:solidFill>
            </a:ln>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zh-CN" sz="2400" b="1">
                  <a:solidFill>
                    <a:srgbClr val="000000"/>
                  </a:solidFill>
                </a:rPr>
                <a:t>确保信息的质量</a:t>
              </a:r>
              <a:endParaRPr lang="zh-CN" altLang="en-US" sz="2400" b="1">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a550f7a6-ccb4-4c90-855c-4bcebaef9132"/>
  <p:tag name="COMMONDATA" val="eyJoZGlkIjoiZGM2MTAxNzEzZGEwMWUzN2I4MjdhYzhkMDg1MmJkYTAifQ=="/>
</p:tagLst>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2609</Words>
  <Application>WPS 演示</Application>
  <PresentationFormat>全屏显示(4:3)</PresentationFormat>
  <Paragraphs>258</Paragraphs>
  <Slides>30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30</vt:i4>
      </vt:variant>
    </vt:vector>
  </HeadingPairs>
  <TitlesOfParts>
    <vt:vector size="44" baseType="lpstr">
      <vt:lpstr>Arial</vt:lpstr>
      <vt:lpstr>宋体</vt:lpstr>
      <vt:lpstr>Wingdings</vt:lpstr>
      <vt:lpstr>楷体_GB2312</vt:lpstr>
      <vt:lpstr>新宋体</vt:lpstr>
      <vt:lpstr>微软雅黑</vt:lpstr>
      <vt:lpstr>Arial Unicode MS</vt:lpstr>
      <vt:lpstr>Calibri</vt:lpstr>
      <vt:lpstr>华文隶书</vt:lpstr>
      <vt:lpstr>Times New Roman</vt:lpstr>
      <vt:lpstr>黑体</vt:lpstr>
      <vt:lpstr>ˎ̥</vt:lpstr>
      <vt:lpstr>Segoe Print</vt:lpstr>
      <vt:lpstr>诗情画意</vt:lpstr>
      <vt:lpstr>第五篇 控制</vt:lpstr>
      <vt:lpstr>PowerPoint 演示文稿</vt:lpstr>
      <vt:lpstr>控制与控制过程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哪种控制类型更好呢？       看看下面的案例：《扁鹊的医术》</vt:lpstr>
      <vt:lpstr>PowerPoint 演示文稿</vt:lpstr>
      <vt:lpstr>PowerPoint 演示文稿</vt:lpstr>
      <vt:lpstr>PowerPoint 演示文稿</vt:lpstr>
      <vt:lpstr>控制的过程 </vt:lpstr>
      <vt:lpstr>控制过程的三个环节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第五篇 控制</dc:title>
  <dc:creator>User</dc:creator>
  <cp:lastModifiedBy>حسناً ، من أنت ؟</cp:lastModifiedBy>
  <cp:revision>73</cp:revision>
  <dcterms:created xsi:type="dcterms:W3CDTF">2012-02-06T06:57:00Z</dcterms:created>
  <dcterms:modified xsi:type="dcterms:W3CDTF">2023-02-18T12:46:58Z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083565BE08A141C7BDDAEED165CD3C30</vt:lpwstr>
  </property>
  <property fmtid="{D5CDD505-2E9C-101B-9397-08002B2CF9AE}" pid="3" name="KSOProductBuildVer">
    <vt:lpwstr>2052-11.1.0.13703</vt:lpwstr>
  </property>
</Properties>
</file>