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8" r:id="rId4"/>
    <p:sldId id="300" r:id="rId5"/>
    <p:sldId id="301" r:id="rId6"/>
    <p:sldId id="302" r:id="rId7"/>
    <p:sldId id="303" r:id="rId8"/>
    <p:sldId id="304" r:id="rId9"/>
    <p:sldId id="305" r:id="rId10"/>
    <p:sldId id="306" r:id="rId11"/>
    <p:sldId id="307" r:id="rId12"/>
    <p:sldId id="308" r:id="rId13"/>
    <p:sldId id="309" r:id="rId14"/>
    <p:sldId id="329" r:id="rId15"/>
    <p:sldId id="310" r:id="rId16"/>
    <p:sldId id="311" r:id="rId17"/>
    <p:sldId id="312" r:id="rId18"/>
    <p:sldId id="313" r:id="rId19"/>
    <p:sldId id="314" r:id="rId20"/>
    <p:sldId id="315" r:id="rId21"/>
  </p:sldIdLst>
  <p:sldSz cx="9144000" cy="6858000" type="screen4x3"/>
  <p:notesSz cx="6858000" cy="9144000"/>
  <p:custDataLst>
    <p:tags r:id="rId2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7"/>
      </p:cViewPr>
      <p:guideLst>
        <p:guide orient="horz" pos="2160"/>
        <p:guide pos="290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Pt>
            <c:idx val="3"/>
            <c:bubble3D val="0"/>
          </c:dPt>
          <c:dPt>
            <c:idx val="4"/>
            <c:bubble3D val="0"/>
          </c:dPt>
          <c:dPt>
            <c:idx val="5"/>
            <c:bubble3D val="0"/>
          </c:dPt>
          <c:dLbls>
            <c:delete val="1"/>
          </c:dLbls>
          <c:val>
            <c:numRef>
              <c:f>Sheet1!$B$4:$B$9</c:f>
              <c:numCache>
                <c:formatCode>General</c:formatCode>
                <c:ptCount val="6"/>
                <c:pt idx="0">
                  <c:v>1</c:v>
                </c:pt>
                <c:pt idx="1">
                  <c:v>1</c:v>
                </c:pt>
                <c:pt idx="2">
                  <c:v>1</c:v>
                </c:pt>
                <c:pt idx="3">
                  <c:v>1</c:v>
                </c:pt>
                <c:pt idx="4">
                  <c:v>1</c:v>
                </c:pt>
                <c:pt idx="5">
                  <c:v>1</c:v>
                </c:pt>
              </c:numCache>
            </c:numRef>
          </c:val>
        </c:ser>
        <c:dLbls>
          <c:showLegendKey val="0"/>
          <c:showVal val="0"/>
          <c:showCatName val="0"/>
          <c:showSerName val="0"/>
          <c:showPercent val="0"/>
          <c:showBubbleSize val="0"/>
          <c:showLeaderLines val="1"/>
        </c:dLbls>
        <c:firstSliceAng val="0"/>
      </c:pieChart>
      <c:spPr>
        <a:noFill/>
        <a:ln w="25400">
          <a:noFill/>
        </a:ln>
      </c:spPr>
    </c:plotArea>
    <c:plotVisOnly val="1"/>
    <c:dispBlanksAs val="gap"/>
    <c:showDLblsOverMax val="0"/>
  </c:chart>
  <c:txPr>
    <a:bodyPr/>
    <a:lstStyle/>
    <a:p>
      <a:pPr>
        <a:defRPr lang="zh-CN"/>
      </a:pPr>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08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4608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CEDAFE4-95DD-4FC1-A16F-992BB73360E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E295106-3FDA-4368-8366-6DAF2957938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629427D-33B2-4D09-B96E-EA02D2A40D7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9376453-8EE2-4909-B5C9-FFF18D331CCD}"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BF336EC-0D34-432F-8E5E-6799D97936D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DD82CAD-93E9-4588-95FE-4C2ADAB87DB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C2705AC9-59D0-4BE4-A51F-8372482F8E9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8C5947DA-5FDF-4EE9-BA73-A65DEB97F5E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1570006D-E263-4CFB-B721-F664BB1B69B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8313421-4BC3-4263-9AD6-81E07D2CA9E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8BFC4A94-2AF1-4276-A937-D8706B55E59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506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4506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4506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fld id="{E6E6BE6F-C75D-432D-9E38-D84E776C231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b="1" dirty="0"/>
              <a:t>第五篇 控制</a:t>
            </a:r>
            <a:endParaRPr lang="zh-CN" altLang="en-US" b="1" dirty="0"/>
          </a:p>
        </p:txBody>
      </p:sp>
      <p:sp>
        <p:nvSpPr>
          <p:cNvPr id="3075"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noChangeArrowheads="1"/>
          </p:cNvSpPr>
          <p:nvPr>
            <p:ph sz="quarter" idx="4294967295"/>
          </p:nvPr>
        </p:nvSpPr>
        <p:spPr>
          <a:xfrm>
            <a:off x="539750" y="928688"/>
            <a:ext cx="8135938" cy="5380037"/>
          </a:xfrm>
        </p:spPr>
        <p:txBody>
          <a:bodyPr/>
          <a:lstStyle/>
          <a:p>
            <a:pPr eaLnBrk="1" hangingPunct="1">
              <a:buFont typeface="Wingdings" panose="05000000000000000000" pitchFamily="2" charset="2"/>
              <a:buChar char="p"/>
            </a:pPr>
            <a:r>
              <a:rPr lang="zh-CN" altLang="en-US" sz="2800" b="1" dirty="0">
                <a:solidFill>
                  <a:srgbClr val="FF0000"/>
                </a:solidFill>
                <a:latin typeface="宋体" panose="02010600030101010101" pitchFamily="2" charset="-122"/>
              </a:rPr>
              <a:t>预算的缺点 ：</a:t>
            </a:r>
            <a:endParaRPr lang="zh-CN" altLang="en-US" sz="2800" b="1" dirty="0">
              <a:solidFill>
                <a:srgbClr val="FF0000"/>
              </a:solidFill>
              <a:latin typeface="宋体" panose="02010600030101010101" pitchFamily="2" charset="-122"/>
            </a:endParaRPr>
          </a:p>
          <a:p>
            <a:pPr lvl="1" eaLnBrk="1" hangingPunct="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不能促使企业对企业文化、企业形象、企业活力的</a:t>
            </a:r>
            <a:r>
              <a:rPr lang="zh-CN" altLang="en-US" b="1" dirty="0">
                <a:solidFill>
                  <a:srgbClr val="FF0000"/>
                </a:solidFill>
                <a:latin typeface="华文楷体" panose="02010600040101010101" pitchFamily="2" charset="-122"/>
                <a:ea typeface="华文楷体" panose="02010600040101010101" pitchFamily="2" charset="-122"/>
              </a:rPr>
              <a:t>改善予以足够的重视</a:t>
            </a:r>
            <a:r>
              <a:rPr lang="zh-CN" altLang="en-US" b="1" dirty="0">
                <a:solidFill>
                  <a:srgbClr val="002060"/>
                </a:solidFill>
                <a:latin typeface="华文楷体" panose="02010600040101010101" pitchFamily="2" charset="-122"/>
                <a:ea typeface="华文楷体" panose="02010600040101010101" pitchFamily="2" charset="-122"/>
              </a:rPr>
              <a:t>（不能计量的业务活动）</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编制预算时通常参照上期的预算项目和标准，</a:t>
            </a:r>
            <a:r>
              <a:rPr lang="zh-CN" altLang="en-US" b="1" dirty="0">
                <a:solidFill>
                  <a:srgbClr val="FF0000"/>
                </a:solidFill>
                <a:latin typeface="华文楷体" panose="02010600040101010101" pitchFamily="2" charset="-122"/>
                <a:ea typeface="华文楷体" panose="02010600040101010101" pitchFamily="2" charset="-122"/>
              </a:rPr>
              <a:t>从而会忽视本期活动的实际需要</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dirty="0">
                <a:solidFill>
                  <a:srgbClr val="FF0000"/>
                </a:solidFill>
                <a:latin typeface="华文楷体" panose="02010600040101010101" pitchFamily="2" charset="-122"/>
                <a:ea typeface="华文楷体" panose="02010600040101010101" pitchFamily="2" charset="-122"/>
              </a:rPr>
              <a:t>缺乏弹性、非常具体、涉及较长时期的预算可能会过度束缚决策者的行动，使企业经营缺乏灵活性和适应性</a:t>
            </a:r>
            <a:endParaRPr lang="zh-CN" altLang="en-US" b="1" dirty="0">
              <a:solidFill>
                <a:srgbClr val="FF000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u="sng" dirty="0">
                <a:solidFill>
                  <a:srgbClr val="FF0000"/>
                </a:solidFill>
                <a:latin typeface="华文楷体" panose="02010600040101010101" pitchFamily="2" charset="-122"/>
                <a:ea typeface="华文楷体" panose="02010600040101010101" pitchFamily="2" charset="-122"/>
              </a:rPr>
              <a:t>对费用的精打细算可能会忽视部门活动的本来目的</a:t>
            </a:r>
            <a:endParaRPr lang="zh-CN" altLang="en-US" b="1" u="sng"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noChangeArrowheads="1"/>
          </p:cNvSpPr>
          <p:nvPr>
            <p:ph sz="quarter" idx="4294967295"/>
          </p:nvPr>
        </p:nvSpPr>
        <p:spPr>
          <a:xfrm>
            <a:off x="395288" y="1268413"/>
            <a:ext cx="8389937" cy="5092700"/>
          </a:xfrm>
        </p:spPr>
        <p:txBody>
          <a:bodyPr/>
          <a:lstStyle/>
          <a:p>
            <a:pPr eaLnBrk="1" hangingPunct="1">
              <a:buFont typeface="Wingdings" panose="05000000000000000000" pitchFamily="2" charset="2"/>
              <a:buChar char="p"/>
            </a:pPr>
            <a:r>
              <a:rPr lang="zh-CN" altLang="en-US" sz="2800" b="1">
                <a:solidFill>
                  <a:srgbClr val="0070C0"/>
                </a:solidFill>
              </a:rPr>
              <a:t>单个地去考虑反映经营结果的某个数据，往往不能说明任何问题</a:t>
            </a:r>
            <a:endParaRPr lang="zh-CN" altLang="en-US" sz="2800" b="1">
              <a:solidFill>
                <a:srgbClr val="0070C0"/>
              </a:solidFill>
            </a:endParaRPr>
          </a:p>
          <a:p>
            <a:pPr eaLnBrk="1" hangingPunct="1">
              <a:buFont typeface="Wingdings" panose="05000000000000000000" pitchFamily="2" charset="2"/>
              <a:buChar char="p"/>
            </a:pPr>
            <a:r>
              <a:rPr lang="zh-CN" altLang="en-US" sz="2800" b="1">
                <a:solidFill>
                  <a:srgbClr val="0070C0"/>
                </a:solidFill>
              </a:rPr>
              <a:t>利用财务报表提供的数据，我们可以列出许多比率</a:t>
            </a:r>
            <a:endParaRPr lang="zh-CN" altLang="en-US" sz="2800" b="1">
              <a:solidFill>
                <a:srgbClr val="0070C0"/>
              </a:solidFill>
            </a:endParaRPr>
          </a:p>
          <a:p>
            <a:pPr eaLnBrk="1" hangingPunct="1">
              <a:buFont typeface="Wingdings" panose="05000000000000000000" pitchFamily="2" charset="2"/>
              <a:buChar char="p"/>
            </a:pPr>
            <a:r>
              <a:rPr lang="zh-CN" altLang="en-US" sz="2800" b="1">
                <a:solidFill>
                  <a:srgbClr val="0070C0"/>
                </a:solidFill>
              </a:rPr>
              <a:t>常用的两种类型的比率</a:t>
            </a:r>
            <a:endParaRPr lang="zh-CN" altLang="en-US" sz="2800" b="1">
              <a:solidFill>
                <a:srgbClr val="0070C0"/>
              </a:solidFill>
            </a:endParaRPr>
          </a:p>
          <a:p>
            <a:pPr lvl="1" eaLnBrk="1" hangingPunct="1">
              <a:buFont typeface="Wingdings" panose="05000000000000000000" pitchFamily="2" charset="2"/>
              <a:buChar char="Ø"/>
            </a:pPr>
            <a:r>
              <a:rPr lang="zh-CN" altLang="en-US" b="1">
                <a:solidFill>
                  <a:srgbClr val="FF0000"/>
                </a:solidFill>
                <a:latin typeface="华文楷体" panose="02010600040101010101" pitchFamily="2" charset="-122"/>
                <a:ea typeface="华文楷体" panose="02010600040101010101" pitchFamily="2" charset="-122"/>
              </a:rPr>
              <a:t>财务比率：</a:t>
            </a:r>
            <a:r>
              <a:rPr lang="zh-CN" altLang="en-US" b="1">
                <a:solidFill>
                  <a:srgbClr val="002060"/>
                </a:solidFill>
                <a:latin typeface="华文楷体" panose="02010600040101010101" pitchFamily="2" charset="-122"/>
                <a:ea typeface="华文楷体" panose="02010600040101010101" pitchFamily="2" charset="-122"/>
              </a:rPr>
              <a:t>帮助了解企业的偿债能力和盈利能力等财务指标</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FF0000"/>
                </a:solidFill>
                <a:latin typeface="华文楷体" panose="02010600040101010101" pitchFamily="2" charset="-122"/>
                <a:ea typeface="华文楷体" panose="02010600040101010101" pitchFamily="2" charset="-122"/>
              </a:rPr>
              <a:t>经营比率：</a:t>
            </a:r>
            <a:r>
              <a:rPr lang="zh-CN" altLang="en-US" b="1">
                <a:solidFill>
                  <a:srgbClr val="002060"/>
                </a:solidFill>
                <a:latin typeface="华文楷体" panose="02010600040101010101" pitchFamily="2" charset="-122"/>
                <a:ea typeface="华文楷体" panose="02010600040101010101" pitchFamily="2" charset="-122"/>
              </a:rPr>
              <a:t>也称活力比率，是与资源利用有关的几种比例关系</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endParaRPr lang="en-US" altLang="zh-CN" sz="2800" b="1">
              <a:solidFill>
                <a:srgbClr val="0070C0"/>
              </a:solidFill>
            </a:endParaRPr>
          </a:p>
        </p:txBody>
      </p:sp>
      <p:sp>
        <p:nvSpPr>
          <p:cNvPr id="52227" name="内容占位符 2"/>
          <p:cNvSpPr txBox="1"/>
          <p:nvPr/>
        </p:nvSpPr>
        <p:spPr bwMode="auto">
          <a:xfrm>
            <a:off x="539750" y="549275"/>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比率分析</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noChangeArrowheads="1"/>
          </p:cNvSpPr>
          <p:nvPr>
            <p:ph sz="quarter" idx="4294967295"/>
          </p:nvPr>
        </p:nvSpPr>
        <p:spPr>
          <a:xfrm>
            <a:off x="323850" y="836613"/>
            <a:ext cx="8496300" cy="5570537"/>
          </a:xfrm>
        </p:spPr>
        <p:txBody>
          <a:bodyPr/>
          <a:lstStyle/>
          <a:p>
            <a:pPr eaLnBrk="1" hangingPunct="1">
              <a:buFont typeface="Wingdings" panose="05000000000000000000" pitchFamily="2" charset="2"/>
              <a:buNone/>
            </a:pPr>
            <a:r>
              <a:rPr lang="en-US" altLang="zh-CN" sz="2800" b="1">
                <a:solidFill>
                  <a:srgbClr val="FF0000"/>
                </a:solidFill>
              </a:rPr>
              <a:t>1</a:t>
            </a:r>
            <a:r>
              <a:rPr lang="zh-CN" altLang="en-US" sz="2800" b="1">
                <a:solidFill>
                  <a:srgbClr val="FF0000"/>
                </a:solidFill>
              </a:rPr>
              <a:t>、财务比率</a:t>
            </a:r>
            <a:endParaRPr lang="zh-CN" altLang="en-US" sz="2800" b="1">
              <a:solidFill>
                <a:srgbClr val="FF0000"/>
              </a:solidFill>
            </a:endParaRPr>
          </a:p>
          <a:p>
            <a:pPr eaLnBrk="1" hangingPunct="1">
              <a:buFont typeface="Wingdings" panose="05000000000000000000" pitchFamily="2" charset="2"/>
              <a:buChar char="p"/>
            </a:pPr>
            <a:r>
              <a:rPr lang="zh-CN" altLang="en-US" sz="2800" b="1">
                <a:solidFill>
                  <a:srgbClr val="0070C0"/>
                </a:solidFill>
              </a:rPr>
              <a:t>流动比率：</a:t>
            </a:r>
            <a:endParaRPr lang="zh-CN" altLang="en-US" sz="2800" b="1">
              <a:solidFill>
                <a:srgbClr val="0070C0"/>
              </a:solidFill>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企业的流动资产（现金、短期投资、应收票据、应收账款、存货等）与流动负债之比</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反映了企业偿还需要付现的流动债务的能力</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一般来说，企业资产的流动性越大，</a:t>
            </a:r>
            <a:r>
              <a:rPr lang="zh-CN" altLang="en-US" b="1">
                <a:solidFill>
                  <a:srgbClr val="FF0000"/>
                </a:solidFill>
                <a:latin typeface="华文楷体" panose="02010600040101010101" pitchFamily="2" charset="-122"/>
                <a:ea typeface="华文楷体" panose="02010600040101010101" pitchFamily="2" charset="-122"/>
              </a:rPr>
              <a:t>偿债能力越强</a:t>
            </a:r>
            <a:endParaRPr lang="zh-CN" altLang="en-US" b="1">
              <a:solidFill>
                <a:srgbClr val="FF000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2800" b="1">
                <a:solidFill>
                  <a:srgbClr val="0070C0"/>
                </a:solidFill>
              </a:rPr>
              <a:t>速动比率：</a:t>
            </a:r>
            <a:endParaRPr lang="zh-CN" altLang="en-US" sz="2800" b="1">
              <a:solidFill>
                <a:srgbClr val="0070C0"/>
              </a:solidFill>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企业的</a:t>
            </a:r>
            <a:r>
              <a:rPr lang="zh-CN" altLang="en-US" b="1">
                <a:solidFill>
                  <a:srgbClr val="FF0000"/>
                </a:solidFill>
                <a:latin typeface="华文楷体" panose="02010600040101010101" pitchFamily="2" charset="-122"/>
                <a:ea typeface="华文楷体" panose="02010600040101010101" pitchFamily="2" charset="-122"/>
              </a:rPr>
              <a:t>速动资产（流动资产</a:t>
            </a:r>
            <a:r>
              <a:rPr lang="en-US" altLang="zh-CN" b="1">
                <a:solidFill>
                  <a:srgbClr val="FF0000"/>
                </a:solidFill>
                <a:latin typeface="华文楷体" panose="02010600040101010101" pitchFamily="2" charset="-122"/>
                <a:ea typeface="华文楷体" panose="02010600040101010101" pitchFamily="2" charset="-122"/>
              </a:rPr>
              <a:t>-</a:t>
            </a:r>
            <a:r>
              <a:rPr lang="zh-CN" altLang="en-US" b="1">
                <a:solidFill>
                  <a:srgbClr val="FF0000"/>
                </a:solidFill>
                <a:latin typeface="华文楷体" panose="02010600040101010101" pitchFamily="2" charset="-122"/>
                <a:ea typeface="华文楷体" panose="02010600040101010101" pitchFamily="2" charset="-122"/>
              </a:rPr>
              <a:t>存货）与流动负债之比</a:t>
            </a:r>
            <a:endParaRPr lang="zh-CN" altLang="en-US" b="1">
              <a:solidFill>
                <a:srgbClr val="FF000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它反映了企业资产流动性</a:t>
            </a:r>
            <a:endParaRPr lang="zh-CN" altLang="en-US"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endParaRPr lang="zh-CN" altLang="zh-CN"/>
          </a:p>
        </p:txBody>
      </p:sp>
      <p:sp>
        <p:nvSpPr>
          <p:cNvPr id="54275"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Char char="p"/>
            </a:pPr>
            <a:r>
              <a:rPr lang="zh-CN" altLang="en-US" sz="3000" b="1">
                <a:solidFill>
                  <a:srgbClr val="0070C0"/>
                </a:solidFill>
              </a:rPr>
              <a:t>负债比率：</a:t>
            </a:r>
            <a:endParaRPr lang="zh-CN" altLang="en-US" sz="3000" b="1">
              <a:solidFill>
                <a:srgbClr val="0070C0"/>
              </a:solidFill>
            </a:endParaRPr>
          </a:p>
          <a:p>
            <a:pPr lvl="1" eaLnBrk="1" hangingPunct="1">
              <a:lnSpc>
                <a:spcPct val="90000"/>
              </a:lnSpc>
              <a:buFont typeface="Wingdings" panose="05000000000000000000" pitchFamily="2" charset="2"/>
              <a:buChar char="Ø"/>
            </a:pPr>
            <a:r>
              <a:rPr lang="zh-CN" altLang="en-US" sz="2600" b="1">
                <a:solidFill>
                  <a:srgbClr val="002060"/>
                </a:solidFill>
                <a:latin typeface="华文楷体" panose="02010600040101010101" pitchFamily="2" charset="-122"/>
                <a:ea typeface="华文楷体" panose="02010600040101010101" pitchFamily="2" charset="-122"/>
              </a:rPr>
              <a:t>企业总负债与总资产之比</a:t>
            </a:r>
            <a:endParaRPr lang="zh-CN" altLang="en-US" sz="26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600" b="1">
                <a:solidFill>
                  <a:srgbClr val="002060"/>
                </a:solidFill>
                <a:latin typeface="华文楷体" panose="02010600040101010101" pitchFamily="2" charset="-122"/>
                <a:ea typeface="华文楷体" panose="02010600040101010101" pitchFamily="2" charset="-122"/>
              </a:rPr>
              <a:t>它反映了企业所有者提供的资金与外部债权人提供的资金的比率关系</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3000" b="1">
                <a:solidFill>
                  <a:srgbClr val="0070C0"/>
                </a:solidFill>
              </a:rPr>
              <a:t>盈利比率：</a:t>
            </a:r>
            <a:endParaRPr lang="zh-CN" altLang="en-US" sz="3000" b="1">
              <a:solidFill>
                <a:srgbClr val="0070C0"/>
              </a:solidFill>
            </a:endParaRPr>
          </a:p>
          <a:p>
            <a:pPr lvl="1" eaLnBrk="1" hangingPunct="1">
              <a:lnSpc>
                <a:spcPct val="90000"/>
              </a:lnSpc>
              <a:buFont typeface="Wingdings" panose="05000000000000000000" pitchFamily="2" charset="2"/>
              <a:buChar char="Ø"/>
            </a:pPr>
            <a:r>
              <a:rPr lang="zh-CN" altLang="en-US" sz="2600" b="1">
                <a:solidFill>
                  <a:srgbClr val="002060"/>
                </a:solidFill>
                <a:latin typeface="华文楷体" panose="02010600040101010101" pitchFamily="2" charset="-122"/>
                <a:ea typeface="华文楷体" panose="02010600040101010101" pitchFamily="2" charset="-122"/>
              </a:rPr>
              <a:t>企业利润与销售额或全部资金等相关因素的比例关系</a:t>
            </a:r>
            <a:endParaRPr lang="zh-CN" altLang="en-US" sz="26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600" b="1">
                <a:solidFill>
                  <a:srgbClr val="002060"/>
                </a:solidFill>
                <a:latin typeface="华文楷体" panose="02010600040101010101" pitchFamily="2" charset="-122"/>
                <a:ea typeface="华文楷体" panose="02010600040101010101" pitchFamily="2" charset="-122"/>
              </a:rPr>
              <a:t>反映了企业在一定时期从事某种经营活动的盈利程度及其变化情况</a:t>
            </a:r>
            <a:endParaRPr lang="zh-CN" altLang="en-US" sz="26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600" b="1">
                <a:solidFill>
                  <a:srgbClr val="002060"/>
                </a:solidFill>
                <a:latin typeface="华文楷体" panose="02010600040101010101" pitchFamily="2" charset="-122"/>
                <a:ea typeface="华文楷体" panose="02010600040101010101" pitchFamily="2" charset="-122"/>
              </a:rPr>
              <a:t>常用的比率有：销售利润率、资金利润率</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noChangeArrowheads="1"/>
          </p:cNvSpPr>
          <p:nvPr>
            <p:ph sz="quarter" idx="4294967295"/>
          </p:nvPr>
        </p:nvSpPr>
        <p:spPr>
          <a:xfrm>
            <a:off x="395288" y="928688"/>
            <a:ext cx="8424862" cy="5500687"/>
          </a:xfrm>
        </p:spPr>
        <p:txBody>
          <a:bodyPr/>
          <a:lstStyle/>
          <a:p>
            <a:pPr eaLnBrk="1" hangingPunct="1">
              <a:buFont typeface="Wingdings" panose="05000000000000000000" pitchFamily="2" charset="2"/>
              <a:buNone/>
            </a:pPr>
            <a:r>
              <a:rPr lang="en-US" altLang="zh-CN" sz="2800" b="1">
                <a:solidFill>
                  <a:srgbClr val="FF0000"/>
                </a:solidFill>
              </a:rPr>
              <a:t>2</a:t>
            </a:r>
            <a:r>
              <a:rPr lang="zh-CN" altLang="en-US" sz="2800" b="1">
                <a:solidFill>
                  <a:srgbClr val="FF0000"/>
                </a:solidFill>
              </a:rPr>
              <a:t>、经营比率</a:t>
            </a:r>
            <a:endParaRPr lang="zh-CN" altLang="en-US" sz="2800" b="1">
              <a:solidFill>
                <a:srgbClr val="FF0000"/>
              </a:solidFill>
            </a:endParaRPr>
          </a:p>
          <a:p>
            <a:pPr eaLnBrk="1" hangingPunct="1">
              <a:buFont typeface="Wingdings" panose="05000000000000000000" pitchFamily="2" charset="2"/>
              <a:buChar char="p"/>
            </a:pPr>
            <a:r>
              <a:rPr lang="zh-CN" altLang="en-US" sz="2800" b="1">
                <a:solidFill>
                  <a:srgbClr val="0070C0"/>
                </a:solidFill>
              </a:rPr>
              <a:t>库存周转率：</a:t>
            </a:r>
            <a:endParaRPr lang="zh-CN" altLang="en-US" sz="2800" b="1">
              <a:solidFill>
                <a:srgbClr val="0070C0"/>
              </a:solidFill>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销售总额与库存平均价值的比例关系</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反映了与销售收入相比库存数量是否合理，表明了投入库存的流动资金的使用情况</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2800" b="1">
                <a:solidFill>
                  <a:srgbClr val="0070C0"/>
                </a:solidFill>
              </a:rPr>
              <a:t>固定资产周转率</a:t>
            </a:r>
            <a:endParaRPr lang="zh-CN" altLang="en-US" sz="2800" b="1">
              <a:solidFill>
                <a:srgbClr val="0070C0"/>
              </a:solidFill>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销售总额与固定资产之比</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反映了单位固定资产能够提供的销售收入，表明了企业固定资产的利用程度</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2800" b="1">
                <a:solidFill>
                  <a:srgbClr val="0070C0"/>
                </a:solidFill>
              </a:rPr>
              <a:t>销售收入与销售费用的比率：</a:t>
            </a:r>
            <a:endParaRPr lang="zh-CN" altLang="en-US" sz="2800" b="1">
              <a:solidFill>
                <a:srgbClr val="0070C0"/>
              </a:solidFill>
            </a:endParaRPr>
          </a:p>
          <a:p>
            <a:pPr lvl="1" eaLnBrk="1" hangingPunct="1">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表明单位销售费用能够实现的销售收入，在一定程度上反映了企业营销活动的效率</a:t>
            </a:r>
            <a:endParaRPr lang="zh-CN" altLang="en-US" sz="2400" b="1">
              <a:solidFill>
                <a:srgbClr val="002060"/>
              </a:solidFill>
              <a:latin typeface="华文楷体" panose="02010600040101010101" pitchFamily="2" charset="-122"/>
              <a:ea typeface="华文楷体" panose="02010600040101010101" pitchFamily="2" charset="-122"/>
            </a:endParaRPr>
          </a:p>
        </p:txBody>
      </p:sp>
      <p:pic>
        <p:nvPicPr>
          <p:cNvPr id="61450" name="Picture 10" descr="W02007041357089891425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1200" y="618331"/>
            <a:ext cx="8353425" cy="562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blinds(horizontal)">
                                      <p:cBhvr>
                                        <p:cTn id="7" dur="500"/>
                                        <p:tgtEl>
                                          <p:spTgt spid="614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450"/>
                                        </p:tgtEl>
                                      </p:cBhvr>
                                    </p:animEffect>
                                    <p:set>
                                      <p:cBhvr>
                                        <p:cTn id="12" dur="1" fill="hold">
                                          <p:stCondLst>
                                            <p:cond delay="499"/>
                                          </p:stCondLst>
                                        </p:cTn>
                                        <p:tgtEl>
                                          <p:spTgt spid="614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sz="quarter" idx="4294967295"/>
          </p:nvPr>
        </p:nvSpPr>
        <p:spPr>
          <a:xfrm>
            <a:off x="395288" y="1341438"/>
            <a:ext cx="8534400" cy="4967287"/>
          </a:xfrm>
        </p:spPr>
        <p:txBody>
          <a:bodyPr/>
          <a:lstStyle/>
          <a:p>
            <a:pPr eaLnBrk="1" hangingPunct="1">
              <a:buFont typeface="Wingdings" panose="05000000000000000000" pitchFamily="2" charset="2"/>
              <a:buChar char="p"/>
            </a:pPr>
            <a:r>
              <a:rPr lang="zh-CN" altLang="en-US" sz="2800" b="1">
                <a:solidFill>
                  <a:srgbClr val="FF0000"/>
                </a:solidFill>
              </a:rPr>
              <a:t>审计是对反映企业资金运动过程及其结果的会计记录及财务报表进行审核、鉴定，以判断其真实性和可靠性，从而为控制和决策提供依据</a:t>
            </a:r>
            <a:endParaRPr lang="zh-CN" altLang="en-US" sz="2800" b="1">
              <a:solidFill>
                <a:srgbClr val="FF0000"/>
              </a:solidFill>
            </a:endParaRPr>
          </a:p>
          <a:p>
            <a:pPr eaLnBrk="1" hangingPunct="1">
              <a:buFont typeface="Wingdings" panose="05000000000000000000" pitchFamily="2" charset="2"/>
              <a:buChar char="p"/>
            </a:pPr>
            <a:r>
              <a:rPr lang="zh-CN" altLang="en-US" sz="2800" b="1">
                <a:solidFill>
                  <a:srgbClr val="0070C0"/>
                </a:solidFill>
              </a:rPr>
              <a:t>根据审查主体和内容的不同，可将审计划分为三种主要类型：</a:t>
            </a:r>
            <a:endParaRPr lang="zh-CN" altLang="en-US" sz="2800" b="1">
              <a:solidFill>
                <a:srgbClr val="0070C0"/>
              </a:solidFill>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由外部审计机构的审计人员进行的外部审计</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由内部专职人员对</a:t>
            </a:r>
            <a:r>
              <a:rPr lang="zh-CN" altLang="en-US" b="1">
                <a:solidFill>
                  <a:srgbClr val="FF0000"/>
                </a:solidFill>
                <a:latin typeface="华文楷体" panose="02010600040101010101" pitchFamily="2" charset="-122"/>
                <a:ea typeface="华文楷体" panose="02010600040101010101" pitchFamily="2" charset="-122"/>
              </a:rPr>
              <a:t>企业财务控制系统</a:t>
            </a:r>
            <a:r>
              <a:rPr lang="zh-CN" altLang="en-US" b="1">
                <a:solidFill>
                  <a:srgbClr val="002060"/>
                </a:solidFill>
                <a:latin typeface="华文楷体" panose="02010600040101010101" pitchFamily="2" charset="-122"/>
                <a:ea typeface="华文楷体" panose="02010600040101010101" pitchFamily="2" charset="-122"/>
              </a:rPr>
              <a:t>进行全面评估的内部审计</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由外部或内部的审计人员对</a:t>
            </a:r>
            <a:r>
              <a:rPr lang="zh-CN" altLang="en-US" b="1">
                <a:solidFill>
                  <a:srgbClr val="FF0000"/>
                </a:solidFill>
                <a:latin typeface="华文楷体" panose="02010600040101010101" pitchFamily="2" charset="-122"/>
                <a:ea typeface="华文楷体" panose="02010600040101010101" pitchFamily="2" charset="-122"/>
              </a:rPr>
              <a:t>管理政策及其绩效</a:t>
            </a:r>
            <a:r>
              <a:rPr lang="zh-CN" altLang="en-US" b="1">
                <a:solidFill>
                  <a:srgbClr val="002060"/>
                </a:solidFill>
                <a:latin typeface="华文楷体" panose="02010600040101010101" pitchFamily="2" charset="-122"/>
                <a:ea typeface="华文楷体" panose="02010600040101010101" pitchFamily="2" charset="-122"/>
              </a:rPr>
              <a:t>进行评估的</a:t>
            </a:r>
            <a:r>
              <a:rPr lang="zh-CN" altLang="en-US" b="1">
                <a:solidFill>
                  <a:srgbClr val="FF0000"/>
                </a:solidFill>
                <a:latin typeface="华文楷体" panose="02010600040101010101" pitchFamily="2" charset="-122"/>
                <a:ea typeface="华文楷体" panose="02010600040101010101" pitchFamily="2" charset="-122"/>
              </a:rPr>
              <a:t>管理审计</a:t>
            </a:r>
            <a:endParaRPr lang="zh-CN" altLang="en-US" sz="2400" b="1">
              <a:solidFill>
                <a:srgbClr val="FF0000"/>
              </a:solidFill>
              <a:latin typeface="华文楷体" panose="02010600040101010101" pitchFamily="2" charset="-122"/>
              <a:ea typeface="华文楷体" panose="02010600040101010101" pitchFamily="2" charset="-122"/>
            </a:endParaRPr>
          </a:p>
        </p:txBody>
      </p:sp>
      <p:sp>
        <p:nvSpPr>
          <p:cNvPr id="56323" name="内容占位符 2"/>
          <p:cNvSpPr txBox="1"/>
          <p:nvPr/>
        </p:nvSpPr>
        <p:spPr bwMode="auto">
          <a:xfrm>
            <a:off x="755650" y="549275"/>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审计控制</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noChangeArrowheads="1"/>
          </p:cNvSpPr>
          <p:nvPr>
            <p:ph sz="quarter" idx="4294967295"/>
          </p:nvPr>
        </p:nvSpPr>
        <p:spPr>
          <a:xfrm>
            <a:off x="395288" y="928688"/>
            <a:ext cx="8353425" cy="5237162"/>
          </a:xfrm>
        </p:spPr>
        <p:txBody>
          <a:bodyPr/>
          <a:lstStyle/>
          <a:p>
            <a:pPr eaLnBrk="1" hangingPunct="1">
              <a:buFont typeface="Wingdings" panose="05000000000000000000" pitchFamily="2" charset="2"/>
              <a:buNone/>
            </a:pPr>
            <a:r>
              <a:rPr lang="en-US" altLang="zh-CN" sz="2800" b="1" dirty="0">
                <a:solidFill>
                  <a:srgbClr val="FF0000"/>
                </a:solidFill>
              </a:rPr>
              <a:t>1</a:t>
            </a:r>
            <a:r>
              <a:rPr lang="zh-CN" altLang="en-US" sz="2800" b="1" dirty="0">
                <a:solidFill>
                  <a:srgbClr val="FF0000"/>
                </a:solidFill>
              </a:rPr>
              <a:t>、外部审计：</a:t>
            </a:r>
            <a:endParaRPr lang="zh-CN" altLang="en-US" sz="2800" b="1" dirty="0">
              <a:solidFill>
                <a:srgbClr val="FF0000"/>
              </a:solidFill>
            </a:endParaRPr>
          </a:p>
          <a:p>
            <a:pPr eaLnBrk="1" hangingPunct="1">
              <a:buFont typeface="Wingdings" panose="05000000000000000000" pitchFamily="2" charset="2"/>
              <a:buChar char="p"/>
            </a:pPr>
            <a:r>
              <a:rPr lang="zh-CN" altLang="en-US" sz="2800" b="1" dirty="0">
                <a:solidFill>
                  <a:srgbClr val="0070C0"/>
                </a:solidFill>
              </a:rPr>
              <a:t>外部审计是由外部机构（如会计师事务所）选派的审计人员对企业财务报表及其反映的财务状况进行独立的评估</a:t>
            </a:r>
            <a:endParaRPr lang="zh-CN" altLang="en-US" sz="2800" b="1" dirty="0">
              <a:solidFill>
                <a:srgbClr val="0070C0"/>
              </a:solidFill>
            </a:endParaRPr>
          </a:p>
          <a:p>
            <a:pPr eaLnBrk="1" hangingPunct="1">
              <a:buFont typeface="Wingdings" panose="05000000000000000000" pitchFamily="2" charset="2"/>
              <a:buChar char="p"/>
            </a:pPr>
            <a:r>
              <a:rPr lang="zh-CN" altLang="en-US" sz="2800" b="1" dirty="0">
                <a:solidFill>
                  <a:srgbClr val="0070C0"/>
                </a:solidFill>
              </a:rPr>
              <a:t>优点：</a:t>
            </a:r>
            <a:endParaRPr lang="zh-CN" altLang="en-US" sz="2800" b="1" dirty="0">
              <a:solidFill>
                <a:srgbClr val="0070C0"/>
              </a:solidFill>
            </a:endParaRPr>
          </a:p>
          <a:p>
            <a:pPr lvl="1" eaLnBrk="1" hangingPunct="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保证审计的</a:t>
            </a:r>
            <a:r>
              <a:rPr lang="zh-CN" altLang="en-US" b="1" dirty="0">
                <a:solidFill>
                  <a:srgbClr val="FF0000"/>
                </a:solidFill>
                <a:latin typeface="华文楷体" panose="02010600040101010101" pitchFamily="2" charset="-122"/>
                <a:ea typeface="华文楷体" panose="02010600040101010101" pitchFamily="2" charset="-122"/>
              </a:rPr>
              <a:t>独立性和公正性</a:t>
            </a:r>
            <a:endParaRPr lang="zh-CN" altLang="en-US" b="1" dirty="0">
              <a:solidFill>
                <a:srgbClr val="FF000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2800" b="1" dirty="0">
                <a:solidFill>
                  <a:srgbClr val="0070C0"/>
                </a:solidFill>
              </a:rPr>
              <a:t>缺点：</a:t>
            </a:r>
            <a:endParaRPr lang="zh-CN" altLang="en-US" sz="2800" b="1" dirty="0">
              <a:solidFill>
                <a:srgbClr val="0070C0"/>
              </a:solidFill>
            </a:endParaRPr>
          </a:p>
          <a:p>
            <a:pPr lvl="1" eaLnBrk="1" hangingPunct="1">
              <a:buFont typeface="Wingdings" panose="05000000000000000000" pitchFamily="2" charset="2"/>
              <a:buChar char="Ø"/>
            </a:pPr>
            <a:r>
              <a:rPr lang="zh-CN" altLang="en-US" b="1" dirty="0">
                <a:solidFill>
                  <a:srgbClr val="FF0000"/>
                </a:solidFill>
                <a:latin typeface="华文楷体" panose="02010600040101010101" pitchFamily="2" charset="-122"/>
                <a:ea typeface="华文楷体" panose="02010600040101010101" pitchFamily="2" charset="-122"/>
              </a:rPr>
              <a:t>对公司缺乏了解，对具体业务的审计困难</a:t>
            </a:r>
            <a:endParaRPr lang="zh-CN" altLang="en-US" b="1" dirty="0">
              <a:solidFill>
                <a:srgbClr val="FF000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员工的抵制，增加审计难度</a:t>
            </a:r>
            <a:endParaRPr lang="zh-CN" altLang="en-US" b="1" dirty="0">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endParaRPr lang="en-US" altLang="zh-CN" sz="2800" b="1" dirty="0">
              <a:solidFill>
                <a:srgbClr val="0070C0"/>
              </a:solidFill>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noChangeArrowheads="1"/>
          </p:cNvSpPr>
          <p:nvPr>
            <p:ph sz="quarter" idx="4294967295"/>
          </p:nvPr>
        </p:nvSpPr>
        <p:spPr>
          <a:xfrm>
            <a:off x="395288" y="620713"/>
            <a:ext cx="8424862" cy="5761037"/>
          </a:xfrm>
        </p:spPr>
        <p:txBody>
          <a:bodyPr/>
          <a:lstStyle/>
          <a:p>
            <a:pPr eaLnBrk="1" hangingPunct="1">
              <a:lnSpc>
                <a:spcPct val="90000"/>
              </a:lnSpc>
              <a:buFont typeface="Wingdings" panose="05000000000000000000" pitchFamily="2" charset="2"/>
              <a:buNone/>
            </a:pPr>
            <a:r>
              <a:rPr lang="en-US" altLang="zh-CN" sz="2600" b="1">
                <a:solidFill>
                  <a:srgbClr val="FF0000"/>
                </a:solidFill>
              </a:rPr>
              <a:t>2</a:t>
            </a:r>
            <a:r>
              <a:rPr lang="zh-CN" altLang="en-US" sz="2600" b="1">
                <a:solidFill>
                  <a:srgbClr val="FF0000"/>
                </a:solidFill>
              </a:rPr>
              <a:t>、内部审计：</a:t>
            </a:r>
            <a:endParaRPr lang="zh-CN" altLang="en-US" sz="2600" b="1">
              <a:solidFill>
                <a:srgbClr val="FF0000"/>
              </a:solidFill>
            </a:endParaRPr>
          </a:p>
          <a:p>
            <a:pPr eaLnBrk="1" hangingPunct="1">
              <a:lnSpc>
                <a:spcPct val="90000"/>
              </a:lnSpc>
              <a:buFont typeface="Wingdings" panose="05000000000000000000" pitchFamily="2" charset="2"/>
              <a:buChar char="p"/>
            </a:pPr>
            <a:r>
              <a:rPr lang="zh-CN" altLang="en-US" sz="2600" b="1">
                <a:solidFill>
                  <a:srgbClr val="0070C0"/>
                </a:solidFill>
              </a:rPr>
              <a:t>内部审计是由</a:t>
            </a:r>
            <a:r>
              <a:rPr lang="zh-CN" altLang="en-US" sz="2600" b="1">
                <a:solidFill>
                  <a:srgbClr val="FF0000"/>
                </a:solidFill>
              </a:rPr>
              <a:t>企业内部的机构或由财务部门的专职人员来独立地进行的</a:t>
            </a:r>
            <a:r>
              <a:rPr lang="zh-CN" altLang="en-US" sz="2600" b="1">
                <a:solidFill>
                  <a:srgbClr val="0070C0"/>
                </a:solidFill>
              </a:rPr>
              <a:t>，内部审计</a:t>
            </a:r>
            <a:r>
              <a:rPr lang="zh-CN" altLang="en-US" sz="2600" b="1">
                <a:solidFill>
                  <a:srgbClr val="FF0000"/>
                </a:solidFill>
              </a:rPr>
              <a:t>兼有许多外部审计的目的</a:t>
            </a:r>
            <a:endParaRPr lang="zh-CN" altLang="en-US" sz="2600" b="1">
              <a:solidFill>
                <a:srgbClr val="FF0000"/>
              </a:solidFill>
            </a:endParaRPr>
          </a:p>
          <a:p>
            <a:pPr eaLnBrk="1" hangingPunct="1">
              <a:lnSpc>
                <a:spcPct val="90000"/>
              </a:lnSpc>
              <a:buFont typeface="Wingdings" panose="05000000000000000000" pitchFamily="2" charset="2"/>
              <a:buChar char="p"/>
            </a:pPr>
            <a:r>
              <a:rPr lang="zh-CN" altLang="en-US" sz="2600" b="1">
                <a:solidFill>
                  <a:srgbClr val="0070C0"/>
                </a:solidFill>
              </a:rPr>
              <a:t>优点：</a:t>
            </a:r>
            <a:endParaRPr lang="zh-CN" altLang="en-US" sz="26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提供了检查现有</a:t>
            </a:r>
            <a:r>
              <a:rPr lang="zh-CN" altLang="en-US" sz="2400" b="1">
                <a:solidFill>
                  <a:srgbClr val="FF0000"/>
                </a:solidFill>
                <a:latin typeface="华文楷体" panose="02010600040101010101" pitchFamily="2" charset="-122"/>
                <a:ea typeface="华文楷体" panose="02010600040101010101" pitchFamily="2" charset="-122"/>
              </a:rPr>
              <a:t>控制程序和方法能否有效地保证达成既定目标和执行既定政策的手段</a:t>
            </a:r>
            <a:endParaRPr lang="zh-CN" altLang="en-US" sz="2400" b="1">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根据对现有控制系统有效性的检查，可以提供改进建议，更有效地实现组织目标</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有助于推行分权化管理</a:t>
            </a:r>
            <a:endParaRPr lang="zh-CN" altLang="en-US" sz="2400" b="1">
              <a:solidFill>
                <a:srgbClr val="00206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zh-CN" altLang="en-US" sz="2600" b="1">
                <a:solidFill>
                  <a:srgbClr val="0070C0"/>
                </a:solidFill>
              </a:rPr>
              <a:t>缺点：</a:t>
            </a:r>
            <a:endParaRPr lang="zh-CN" altLang="en-US" sz="26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需要大量的费用，特别是进行深入、详细的审计</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需要对审计人员进行充分的技能训练</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可能使员工产生心理上产生抵触情绪</a:t>
            </a:r>
            <a:endParaRPr lang="zh-CN" altLang="en-US" sz="2400"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noChangeArrowheads="1"/>
          </p:cNvSpPr>
          <p:nvPr>
            <p:ph sz="quarter" idx="4294967295"/>
          </p:nvPr>
        </p:nvSpPr>
        <p:spPr>
          <a:xfrm>
            <a:off x="468313" y="928688"/>
            <a:ext cx="8280400" cy="5237162"/>
          </a:xfrm>
        </p:spPr>
        <p:txBody>
          <a:bodyPr/>
          <a:lstStyle/>
          <a:p>
            <a:pPr eaLnBrk="1" hangingPunct="1">
              <a:buFont typeface="Wingdings" panose="05000000000000000000" pitchFamily="2" charset="2"/>
              <a:buNone/>
            </a:pPr>
            <a:r>
              <a:rPr lang="en-US" altLang="zh-CN" sz="2800" b="1">
                <a:solidFill>
                  <a:srgbClr val="FF0000"/>
                </a:solidFill>
              </a:rPr>
              <a:t>3</a:t>
            </a:r>
            <a:r>
              <a:rPr lang="zh-CN" altLang="en-US" sz="2800" b="1">
                <a:solidFill>
                  <a:srgbClr val="FF0000"/>
                </a:solidFill>
              </a:rPr>
              <a:t>、管理审计：</a:t>
            </a:r>
            <a:endParaRPr lang="zh-CN" altLang="en-US" sz="2800" b="1">
              <a:solidFill>
                <a:srgbClr val="FF0000"/>
              </a:solidFill>
            </a:endParaRPr>
          </a:p>
          <a:p>
            <a:pPr eaLnBrk="1" hangingPunct="1">
              <a:buFont typeface="Wingdings" panose="05000000000000000000" pitchFamily="2" charset="2"/>
              <a:buChar char="p"/>
            </a:pPr>
            <a:r>
              <a:rPr lang="zh-CN" altLang="en-US" sz="2800" b="1">
                <a:solidFill>
                  <a:srgbClr val="0070C0"/>
                </a:solidFill>
              </a:rPr>
              <a:t>管理审计是一种对企业所有管理工作及其绩效进行全面系统地评价和鉴定的方法</a:t>
            </a:r>
            <a:endParaRPr lang="zh-CN" altLang="en-US" sz="2800" b="1">
              <a:solidFill>
                <a:srgbClr val="0070C0"/>
              </a:solidFill>
            </a:endParaRPr>
          </a:p>
          <a:p>
            <a:pPr eaLnBrk="1" hangingPunct="1">
              <a:buFont typeface="Wingdings" panose="05000000000000000000" pitchFamily="2" charset="2"/>
              <a:buChar char="p"/>
            </a:pPr>
            <a:r>
              <a:rPr lang="zh-CN" altLang="en-US" sz="2800" b="1">
                <a:solidFill>
                  <a:srgbClr val="0070C0"/>
                </a:solidFill>
              </a:rPr>
              <a:t>企业通常聘请外部专家来进行</a:t>
            </a:r>
            <a:endParaRPr lang="zh-CN" altLang="en-US" sz="2800" b="1">
              <a:solidFill>
                <a:srgbClr val="0070C0"/>
              </a:solidFill>
            </a:endParaRPr>
          </a:p>
          <a:p>
            <a:pPr eaLnBrk="1" hangingPunct="1">
              <a:buFont typeface="Wingdings" panose="05000000000000000000" pitchFamily="2" charset="2"/>
              <a:buChar char="p"/>
            </a:pPr>
            <a:r>
              <a:rPr lang="zh-CN" altLang="en-US" sz="2800" b="1">
                <a:solidFill>
                  <a:srgbClr val="0070C0"/>
                </a:solidFill>
              </a:rPr>
              <a:t>管理审计的方法是利用</a:t>
            </a:r>
            <a:r>
              <a:rPr lang="zh-CN" altLang="en-US" sz="2800" b="1">
                <a:solidFill>
                  <a:srgbClr val="FF0000"/>
                </a:solidFill>
              </a:rPr>
              <a:t>公开记录的信息</a:t>
            </a:r>
            <a:r>
              <a:rPr lang="zh-CN" altLang="en-US" sz="2800" b="1">
                <a:solidFill>
                  <a:srgbClr val="0070C0"/>
                </a:solidFill>
              </a:rPr>
              <a:t>，从反映企业管理绩效及其影响因素的若干方面将企业与</a:t>
            </a:r>
            <a:r>
              <a:rPr lang="zh-CN" altLang="en-US" sz="2800" b="1">
                <a:solidFill>
                  <a:srgbClr val="FF0000"/>
                </a:solidFill>
              </a:rPr>
              <a:t>同行业其他企业或其他行业的著名企业进行比较，以判断企业经营与管理的健康程度</a:t>
            </a:r>
            <a:endParaRPr lang="zh-CN" altLang="en-US" sz="2800" b="1">
              <a:solidFill>
                <a:srgbClr val="FF0000"/>
              </a:solidFill>
            </a:endParaRPr>
          </a:p>
          <a:p>
            <a:pPr eaLnBrk="1" hangingPunct="1">
              <a:buFont typeface="Wingdings" panose="05000000000000000000" pitchFamily="2" charset="2"/>
              <a:buChar char="p"/>
            </a:pPr>
            <a:endParaRPr lang="zh-CN" altLang="en-US" sz="2800" b="1">
              <a:solidFill>
                <a:srgbClr val="FF0000"/>
              </a:solidFill>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p:nvPr/>
        </p:nvGrpSpPr>
        <p:grpSpPr bwMode="auto">
          <a:xfrm>
            <a:off x="609600" y="989013"/>
            <a:ext cx="7848600" cy="5106987"/>
            <a:chOff x="384" y="623"/>
            <a:chExt cx="4944" cy="3649"/>
          </a:xfrm>
        </p:grpSpPr>
        <p:grpSp>
          <p:nvGrpSpPr>
            <p:cNvPr id="60419" name="Group 27"/>
            <p:cNvGrpSpPr/>
            <p:nvPr/>
          </p:nvGrpSpPr>
          <p:grpSpPr bwMode="auto">
            <a:xfrm>
              <a:off x="1188" y="623"/>
              <a:ext cx="1428" cy="1249"/>
              <a:chOff x="1188" y="623"/>
              <a:chExt cx="1428" cy="1249"/>
            </a:xfrm>
          </p:grpSpPr>
          <p:sp>
            <p:nvSpPr>
              <p:cNvPr id="29" name="Line 13"/>
              <p:cNvSpPr>
                <a:spLocks noChangeShapeType="1"/>
              </p:cNvSpPr>
              <p:nvPr/>
            </p:nvSpPr>
            <p:spPr bwMode="auto">
              <a:xfrm>
                <a:off x="2304" y="1392"/>
                <a:ext cx="288" cy="480"/>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30" name="Oval 19"/>
              <p:cNvSpPr>
                <a:spLocks noChangeAspect="1" noChangeArrowheads="1"/>
              </p:cNvSpPr>
              <p:nvPr/>
            </p:nvSpPr>
            <p:spPr bwMode="auto">
              <a:xfrm>
                <a:off x="1188" y="623"/>
                <a:ext cx="1428" cy="816"/>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rgbClr val="FF0000"/>
                    </a:solidFill>
                  </a:rPr>
                  <a:t>8.</a:t>
                </a:r>
                <a:r>
                  <a:rPr lang="zh-CN" altLang="en-US" sz="2400" b="1" dirty="0">
                    <a:solidFill>
                      <a:srgbClr val="FF0000"/>
                    </a:solidFill>
                  </a:rPr>
                  <a:t>对管理当</a:t>
                </a:r>
                <a:endParaRPr lang="en-US" altLang="zh-CN" sz="2400" b="1" dirty="0">
                  <a:solidFill>
                    <a:srgbClr val="FF0000"/>
                  </a:solidFill>
                </a:endParaRPr>
              </a:p>
              <a:p>
                <a:pPr algn="ctr" eaLnBrk="1" fontAlgn="auto" hangingPunct="1">
                  <a:spcBef>
                    <a:spcPts val="0"/>
                  </a:spcBef>
                  <a:spcAft>
                    <a:spcPts val="0"/>
                  </a:spcAft>
                  <a:defRPr/>
                </a:pPr>
                <a:r>
                  <a:rPr lang="zh-CN" altLang="en-US" sz="2400" b="1" dirty="0">
                    <a:solidFill>
                      <a:srgbClr val="FF0000"/>
                    </a:solidFill>
                  </a:rPr>
                  <a:t>局的评价</a:t>
                </a:r>
                <a:endParaRPr lang="en-US" altLang="en-US" sz="2400" b="1" dirty="0">
                  <a:solidFill>
                    <a:srgbClr val="FF0000"/>
                  </a:solidFill>
                </a:endParaRPr>
              </a:p>
            </p:txBody>
          </p:sp>
        </p:grpSp>
        <p:grpSp>
          <p:nvGrpSpPr>
            <p:cNvPr id="60420" name="Group 28"/>
            <p:cNvGrpSpPr/>
            <p:nvPr/>
          </p:nvGrpSpPr>
          <p:grpSpPr bwMode="auto">
            <a:xfrm>
              <a:off x="3456" y="2543"/>
              <a:ext cx="1872" cy="816"/>
              <a:chOff x="3456" y="2543"/>
              <a:chExt cx="1872" cy="816"/>
            </a:xfrm>
          </p:grpSpPr>
          <p:sp>
            <p:nvSpPr>
              <p:cNvPr id="27" name="Line 11"/>
              <p:cNvSpPr>
                <a:spLocks noChangeShapeType="1"/>
              </p:cNvSpPr>
              <p:nvPr/>
            </p:nvSpPr>
            <p:spPr bwMode="auto">
              <a:xfrm flipH="1" flipV="1">
                <a:off x="3456" y="2640"/>
                <a:ext cx="432" cy="239"/>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8" name="Oval 4"/>
              <p:cNvSpPr>
                <a:spLocks noChangeAspect="1" noChangeArrowheads="1"/>
              </p:cNvSpPr>
              <p:nvPr/>
            </p:nvSpPr>
            <p:spPr bwMode="auto">
              <a:xfrm>
                <a:off x="3900" y="2543"/>
                <a:ext cx="1428" cy="816"/>
              </a:xfrm>
              <a:prstGeom prst="ellipse">
                <a:avLst/>
              </a:prstGeom>
            </p:spPr>
            <p:style>
              <a:lnRef idx="0">
                <a:schemeClr val="accent4"/>
              </a:lnRef>
              <a:fillRef idx="3">
                <a:schemeClr val="accent4"/>
              </a:fillRef>
              <a:effectRef idx="3">
                <a:schemeClr val="accent4"/>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5.</a:t>
                </a:r>
                <a:r>
                  <a:rPr lang="zh-CN" altLang="en-US" sz="2400" b="1" dirty="0">
                    <a:solidFill>
                      <a:schemeClr val="bg1"/>
                    </a:solidFill>
                  </a:rPr>
                  <a:t>财务政策</a:t>
                </a:r>
                <a:endParaRPr lang="en-US" altLang="en-US" sz="2400" b="1" dirty="0">
                  <a:solidFill>
                    <a:schemeClr val="bg1"/>
                  </a:solidFill>
                </a:endParaRPr>
              </a:p>
            </p:txBody>
          </p:sp>
        </p:grpSp>
        <p:grpSp>
          <p:nvGrpSpPr>
            <p:cNvPr id="60421" name="Group 22"/>
            <p:cNvGrpSpPr/>
            <p:nvPr/>
          </p:nvGrpSpPr>
          <p:grpSpPr bwMode="auto">
            <a:xfrm>
              <a:off x="384" y="2543"/>
              <a:ext cx="1968" cy="816"/>
              <a:chOff x="384" y="2543"/>
              <a:chExt cx="1968" cy="816"/>
            </a:xfrm>
          </p:grpSpPr>
          <p:sp>
            <p:nvSpPr>
              <p:cNvPr id="25" name="Line 10"/>
              <p:cNvSpPr>
                <a:spLocks noChangeShapeType="1"/>
              </p:cNvSpPr>
              <p:nvPr/>
            </p:nvSpPr>
            <p:spPr bwMode="auto">
              <a:xfrm flipV="1">
                <a:off x="1824" y="2592"/>
                <a:ext cx="528" cy="288"/>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6" name="Oval 5"/>
              <p:cNvSpPr>
                <a:spLocks noChangeAspect="1" noChangeArrowheads="1"/>
              </p:cNvSpPr>
              <p:nvPr/>
            </p:nvSpPr>
            <p:spPr bwMode="auto">
              <a:xfrm>
                <a:off x="384" y="2543"/>
                <a:ext cx="1428" cy="816"/>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2.</a:t>
                </a:r>
                <a:r>
                  <a:rPr lang="zh-CN" altLang="en-US" sz="2400" b="1" dirty="0">
                    <a:solidFill>
                      <a:schemeClr val="bg1"/>
                    </a:solidFill>
                  </a:rPr>
                  <a:t>企业组织结构</a:t>
                </a:r>
                <a:endParaRPr lang="en-US" altLang="en-US" sz="2400" b="1" dirty="0">
                  <a:solidFill>
                    <a:schemeClr val="bg1"/>
                  </a:solidFill>
                </a:endParaRPr>
              </a:p>
            </p:txBody>
          </p:sp>
        </p:grpSp>
        <p:grpSp>
          <p:nvGrpSpPr>
            <p:cNvPr id="60422" name="Group 23"/>
            <p:cNvGrpSpPr/>
            <p:nvPr/>
          </p:nvGrpSpPr>
          <p:grpSpPr bwMode="auto">
            <a:xfrm>
              <a:off x="3024" y="3024"/>
              <a:ext cx="1428" cy="1248"/>
              <a:chOff x="3024" y="3024"/>
              <a:chExt cx="1428" cy="1248"/>
            </a:xfrm>
          </p:grpSpPr>
          <p:sp>
            <p:nvSpPr>
              <p:cNvPr id="23" name="Line 20"/>
              <p:cNvSpPr>
                <a:spLocks noChangeShapeType="1"/>
              </p:cNvSpPr>
              <p:nvPr/>
            </p:nvSpPr>
            <p:spPr bwMode="auto">
              <a:xfrm>
                <a:off x="3168" y="3024"/>
                <a:ext cx="192" cy="480"/>
              </a:xfrm>
              <a:prstGeom prst="line">
                <a:avLst/>
              </a:prstGeom>
              <a:ln>
                <a:tail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4" name="Oval 6"/>
              <p:cNvSpPr>
                <a:spLocks noChangeAspect="1" noChangeArrowheads="1"/>
              </p:cNvSpPr>
              <p:nvPr/>
            </p:nvSpPr>
            <p:spPr bwMode="auto">
              <a:xfrm>
                <a:off x="3024" y="3456"/>
                <a:ext cx="1428" cy="816"/>
              </a:xfrm>
              <a:prstGeom prst="ellipse">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rgbClr val="FF0000"/>
                    </a:solidFill>
                  </a:rPr>
                  <a:t>4.</a:t>
                </a:r>
                <a:r>
                  <a:rPr lang="zh-CN" altLang="en-US" sz="2400" b="1" dirty="0">
                    <a:solidFill>
                      <a:srgbClr val="FF0000"/>
                    </a:solidFill>
                  </a:rPr>
                  <a:t>研究与开发</a:t>
                </a:r>
                <a:endParaRPr lang="en-US" altLang="en-US" sz="2400" b="1" dirty="0">
                  <a:solidFill>
                    <a:srgbClr val="FF0000"/>
                  </a:solidFill>
                </a:endParaRPr>
              </a:p>
            </p:txBody>
          </p:sp>
        </p:grpSp>
        <p:grpSp>
          <p:nvGrpSpPr>
            <p:cNvPr id="60423" name="Group 26"/>
            <p:cNvGrpSpPr/>
            <p:nvPr/>
          </p:nvGrpSpPr>
          <p:grpSpPr bwMode="auto">
            <a:xfrm>
              <a:off x="1188" y="3071"/>
              <a:ext cx="1428" cy="1201"/>
              <a:chOff x="1188" y="3071"/>
              <a:chExt cx="1428" cy="1201"/>
            </a:xfrm>
          </p:grpSpPr>
          <p:sp>
            <p:nvSpPr>
              <p:cNvPr id="21" name="Line 9"/>
              <p:cNvSpPr>
                <a:spLocks noChangeShapeType="1"/>
              </p:cNvSpPr>
              <p:nvPr/>
            </p:nvSpPr>
            <p:spPr bwMode="auto">
              <a:xfrm flipV="1">
                <a:off x="2304" y="3071"/>
                <a:ext cx="288" cy="480"/>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2" name="Oval 7"/>
              <p:cNvSpPr>
                <a:spLocks noChangeAspect="1" noChangeArrowheads="1"/>
              </p:cNvSpPr>
              <p:nvPr/>
            </p:nvSpPr>
            <p:spPr bwMode="auto">
              <a:xfrm>
                <a:off x="1188" y="3455"/>
                <a:ext cx="1428" cy="817"/>
              </a:xfrm>
              <a:prstGeom prst="ellipse">
                <a:avLst/>
              </a:prstGeom>
              <a:solidFill>
                <a:srgbClr val="00B050"/>
              </a:solidFill>
            </p:spPr>
            <p:style>
              <a:lnRef idx="0">
                <a:schemeClr val="accent3"/>
              </a:lnRef>
              <a:fillRef idx="3">
                <a:schemeClr val="accent3"/>
              </a:fillRef>
              <a:effectRef idx="3">
                <a:schemeClr val="accent3"/>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3.</a:t>
                </a:r>
                <a:r>
                  <a:rPr lang="zh-CN" altLang="en-US" sz="2400" b="1" dirty="0">
                    <a:solidFill>
                      <a:schemeClr val="bg1"/>
                    </a:solidFill>
                  </a:rPr>
                  <a:t>收入合理性</a:t>
                </a:r>
                <a:endParaRPr lang="en-US" altLang="zh-CN" sz="2400" b="1" dirty="0">
                  <a:solidFill>
                    <a:schemeClr val="bg1"/>
                  </a:solidFill>
                </a:endParaRPr>
              </a:p>
            </p:txBody>
          </p:sp>
        </p:grpSp>
        <p:sp>
          <p:nvSpPr>
            <p:cNvPr id="60424" name="Rectangle 8"/>
            <p:cNvSpPr>
              <a:spLocks noChangeArrowheads="1"/>
            </p:cNvSpPr>
            <p:nvPr/>
          </p:nvSpPr>
          <p:spPr bwMode="auto">
            <a:xfrm>
              <a:off x="2304" y="1823"/>
              <a:ext cx="1152" cy="1248"/>
            </a:xfrm>
            <a:prstGeom prst="rect">
              <a:avLst/>
            </a:prstGeom>
            <a:solidFill>
              <a:srgbClr val="B54D61"/>
            </a:solidFill>
            <a:ln w="9525">
              <a:solidFill>
                <a:schemeClr val="bg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b="1">
                  <a:solidFill>
                    <a:srgbClr val="FFFF00"/>
                  </a:solidFill>
                  <a:latin typeface="Calibri" panose="020F0502020204030204" pitchFamily="34" charset="0"/>
                </a:rPr>
                <a:t>管理审计</a:t>
              </a:r>
              <a:endParaRPr lang="zh-CN" altLang="en-US" sz="2800" b="1">
                <a:solidFill>
                  <a:srgbClr val="FFFF00"/>
                </a:solidFill>
                <a:latin typeface="Calibri" panose="020F0502020204030204" pitchFamily="34" charset="0"/>
              </a:endParaRPr>
            </a:p>
            <a:p>
              <a:pPr algn="ctr" eaLnBrk="1" hangingPunct="1">
                <a:spcBef>
                  <a:spcPct val="0"/>
                </a:spcBef>
                <a:buClrTx/>
                <a:buSzTx/>
                <a:buFontTx/>
                <a:buNone/>
              </a:pPr>
              <a:r>
                <a:rPr lang="zh-CN" altLang="en-US" sz="2800" b="1">
                  <a:solidFill>
                    <a:srgbClr val="FFFF00"/>
                  </a:solidFill>
                  <a:latin typeface="Calibri" panose="020F0502020204030204" pitchFamily="34" charset="0"/>
                </a:rPr>
                <a:t>的因素</a:t>
              </a:r>
              <a:endParaRPr lang="en-US" altLang="en-US" sz="2800" b="1">
                <a:solidFill>
                  <a:srgbClr val="FFFF00"/>
                </a:solidFill>
                <a:latin typeface="Calibri" panose="020F0502020204030204" pitchFamily="34" charset="0"/>
              </a:endParaRPr>
            </a:p>
          </p:txBody>
        </p:sp>
        <p:grpSp>
          <p:nvGrpSpPr>
            <p:cNvPr id="60425" name="Group 25"/>
            <p:cNvGrpSpPr/>
            <p:nvPr/>
          </p:nvGrpSpPr>
          <p:grpSpPr bwMode="auto">
            <a:xfrm>
              <a:off x="3456" y="1491"/>
              <a:ext cx="1850" cy="816"/>
              <a:chOff x="3456" y="1491"/>
              <a:chExt cx="1850" cy="816"/>
            </a:xfrm>
          </p:grpSpPr>
          <p:sp>
            <p:nvSpPr>
              <p:cNvPr id="19" name="Line 16"/>
              <p:cNvSpPr>
                <a:spLocks noChangeShapeType="1"/>
              </p:cNvSpPr>
              <p:nvPr/>
            </p:nvSpPr>
            <p:spPr bwMode="auto">
              <a:xfrm flipH="1">
                <a:off x="3456" y="1967"/>
                <a:ext cx="432" cy="192"/>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20" name="Oval 14"/>
              <p:cNvSpPr>
                <a:spLocks noChangeAspect="1" noChangeArrowheads="1"/>
              </p:cNvSpPr>
              <p:nvPr/>
            </p:nvSpPr>
            <p:spPr bwMode="auto">
              <a:xfrm>
                <a:off x="3878" y="1491"/>
                <a:ext cx="1428" cy="816"/>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6.</a:t>
                </a:r>
                <a:r>
                  <a:rPr lang="zh-CN" altLang="en-US" sz="2400" b="1" dirty="0">
                    <a:solidFill>
                      <a:schemeClr val="bg1"/>
                    </a:solidFill>
                  </a:rPr>
                  <a:t>生产效率</a:t>
                </a:r>
                <a:endParaRPr lang="en-US" altLang="en-US" sz="2400" b="1" dirty="0">
                  <a:solidFill>
                    <a:schemeClr val="bg1"/>
                  </a:solidFill>
                </a:endParaRPr>
              </a:p>
            </p:txBody>
          </p:sp>
        </p:grpSp>
        <p:grpSp>
          <p:nvGrpSpPr>
            <p:cNvPr id="60426" name="Group 24"/>
            <p:cNvGrpSpPr/>
            <p:nvPr/>
          </p:nvGrpSpPr>
          <p:grpSpPr bwMode="auto">
            <a:xfrm>
              <a:off x="396" y="1535"/>
              <a:ext cx="1908" cy="816"/>
              <a:chOff x="396" y="1535"/>
              <a:chExt cx="1908" cy="816"/>
            </a:xfrm>
          </p:grpSpPr>
          <p:sp>
            <p:nvSpPr>
              <p:cNvPr id="17" name="Line 17"/>
              <p:cNvSpPr>
                <a:spLocks noChangeShapeType="1"/>
              </p:cNvSpPr>
              <p:nvPr/>
            </p:nvSpPr>
            <p:spPr bwMode="auto">
              <a:xfrm>
                <a:off x="1824" y="1967"/>
                <a:ext cx="480" cy="192"/>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18" name="Oval 15"/>
              <p:cNvSpPr>
                <a:spLocks noChangeAspect="1" noChangeArrowheads="1"/>
              </p:cNvSpPr>
              <p:nvPr/>
            </p:nvSpPr>
            <p:spPr bwMode="auto">
              <a:xfrm>
                <a:off x="396" y="1535"/>
                <a:ext cx="1428" cy="816"/>
              </a:xfrm>
              <a:prstGeom prst="ellipse">
                <a:avLst/>
              </a:prstGeom>
            </p:spPr>
            <p:style>
              <a:lnRef idx="0">
                <a:schemeClr val="accent4"/>
              </a:lnRef>
              <a:fillRef idx="3">
                <a:schemeClr val="accent4"/>
              </a:fillRef>
              <a:effectRef idx="3">
                <a:schemeClr val="accent4"/>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1.</a:t>
                </a:r>
                <a:r>
                  <a:rPr lang="zh-CN" altLang="en-US" sz="2400" b="1" dirty="0">
                    <a:solidFill>
                      <a:schemeClr val="bg1"/>
                    </a:solidFill>
                  </a:rPr>
                  <a:t>经济功能</a:t>
                </a:r>
                <a:endParaRPr lang="en-US" altLang="en-US" sz="2400" b="1" dirty="0">
                  <a:solidFill>
                    <a:schemeClr val="bg1"/>
                  </a:solidFill>
                </a:endParaRPr>
              </a:p>
            </p:txBody>
          </p:sp>
        </p:grpSp>
        <p:grpSp>
          <p:nvGrpSpPr>
            <p:cNvPr id="60427" name="Group 21"/>
            <p:cNvGrpSpPr/>
            <p:nvPr/>
          </p:nvGrpSpPr>
          <p:grpSpPr bwMode="auto">
            <a:xfrm>
              <a:off x="3024" y="623"/>
              <a:ext cx="1428" cy="1200"/>
              <a:chOff x="3024" y="623"/>
              <a:chExt cx="1428" cy="1200"/>
            </a:xfrm>
          </p:grpSpPr>
          <p:sp>
            <p:nvSpPr>
              <p:cNvPr id="15" name="Line 12"/>
              <p:cNvSpPr>
                <a:spLocks noChangeShapeType="1"/>
              </p:cNvSpPr>
              <p:nvPr/>
            </p:nvSpPr>
            <p:spPr bwMode="auto">
              <a:xfrm flipH="1">
                <a:off x="3168" y="1391"/>
                <a:ext cx="192" cy="432"/>
              </a:xfrm>
              <a:prstGeom prst="line">
                <a:avLst/>
              </a:prstGeom>
              <a:ln>
                <a:headEnd type="triangle" w="med" len="med"/>
              </a:ln>
            </p:spPr>
            <p:style>
              <a:lnRef idx="2">
                <a:schemeClr val="accent2"/>
              </a:lnRef>
              <a:fillRef idx="0">
                <a:schemeClr val="accent2"/>
              </a:fillRef>
              <a:effectRef idx="1">
                <a:schemeClr val="accent2"/>
              </a:effectRef>
              <a:fontRef idx="minor">
                <a:schemeClr val="tx1"/>
              </a:fontRef>
            </p:style>
            <p:txBody>
              <a:bodyPr/>
              <a:lstStyle/>
              <a:p>
                <a:pPr eaLnBrk="1" fontAlgn="auto" hangingPunct="1">
                  <a:spcBef>
                    <a:spcPts val="0"/>
                  </a:spcBef>
                  <a:spcAft>
                    <a:spcPts val="0"/>
                  </a:spcAft>
                  <a:defRPr/>
                </a:pPr>
                <a:endParaRPr lang="zh-CN" altLang="en-US"/>
              </a:p>
            </p:txBody>
          </p:sp>
          <p:sp>
            <p:nvSpPr>
              <p:cNvPr id="16" name="Oval 18"/>
              <p:cNvSpPr>
                <a:spLocks noChangeAspect="1" noChangeArrowheads="1"/>
              </p:cNvSpPr>
              <p:nvPr/>
            </p:nvSpPr>
            <p:spPr bwMode="auto">
              <a:xfrm>
                <a:off x="3024" y="623"/>
                <a:ext cx="1428" cy="816"/>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en-US" altLang="zh-CN" sz="2400" b="1" dirty="0">
                    <a:solidFill>
                      <a:schemeClr val="bg1"/>
                    </a:solidFill>
                  </a:rPr>
                  <a:t>7.</a:t>
                </a:r>
                <a:r>
                  <a:rPr lang="zh-CN" altLang="en-US" sz="2400" b="1" dirty="0">
                    <a:solidFill>
                      <a:schemeClr val="bg1"/>
                    </a:solidFill>
                  </a:rPr>
                  <a:t>销售能力</a:t>
                </a:r>
                <a:endParaRPr lang="en-US" altLang="en-US" sz="2400" b="1" dirty="0">
                  <a:solidFill>
                    <a:schemeClr val="bg1"/>
                  </a:solidFill>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ctrTitle"/>
          </p:nvPr>
        </p:nvSpPr>
        <p:spPr/>
        <p:txBody>
          <a:bodyPr/>
          <a:lstStyle/>
          <a:p>
            <a:pPr eaLnBrk="1" hangingPunct="1"/>
            <a:r>
              <a:rPr lang="zh-CN" altLang="en-US" sz="4800" b="1" dirty="0">
                <a:latin typeface="宋体" panose="02010600030101010101" pitchFamily="2" charset="-122"/>
              </a:rPr>
              <a:t>控制方法</a:t>
            </a:r>
            <a:endParaRPr lang="zh-CN" altLang="en-US" sz="4800" b="1" dirty="0">
              <a:latin typeface="宋体" panose="02010600030101010101" pitchFamily="2" charset="-122"/>
            </a:endParaRPr>
          </a:p>
        </p:txBody>
      </p:sp>
      <p:sp>
        <p:nvSpPr>
          <p:cNvPr id="41987"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noChangeArrowheads="1"/>
          </p:cNvSpPr>
          <p:nvPr>
            <p:ph sz="quarter" idx="4294967295"/>
          </p:nvPr>
        </p:nvSpPr>
        <p:spPr>
          <a:xfrm>
            <a:off x="900113" y="1916113"/>
            <a:ext cx="7488237" cy="3960812"/>
          </a:xfrm>
        </p:spPr>
        <p:txBody>
          <a:bodyPr/>
          <a:lstStyle/>
          <a:p>
            <a:pPr eaLnBrk="1" hangingPunct="1">
              <a:buFont typeface="Wingdings" panose="05000000000000000000" pitchFamily="2" charset="2"/>
              <a:buChar char="p"/>
            </a:pPr>
            <a:r>
              <a:rPr lang="en-US" altLang="zh-CN" b="1" dirty="0">
                <a:solidFill>
                  <a:srgbClr val="0070C0"/>
                </a:solidFill>
              </a:rPr>
              <a:t> </a:t>
            </a:r>
            <a:r>
              <a:rPr lang="zh-CN" altLang="en-US" b="1" dirty="0">
                <a:solidFill>
                  <a:srgbClr val="0070C0"/>
                </a:solidFill>
              </a:rPr>
              <a:t>预算控制就是根据预算规定的收入与支出标准来检查和监督各个部门的生产经营活动，</a:t>
            </a:r>
            <a:r>
              <a:rPr lang="zh-CN" altLang="en-US" b="1" dirty="0">
                <a:solidFill>
                  <a:srgbClr val="FF0000"/>
                </a:solidFill>
              </a:rPr>
              <a:t>以保证各种活动或各个部门在充分达成既定目标、实现利润的过程中对经营资源进行有效利用，从而使成本费用支出受到严格有效的约束。</a:t>
            </a:r>
            <a:endParaRPr lang="en-US" altLang="zh-CN" b="1" dirty="0">
              <a:solidFill>
                <a:srgbClr val="0070C0"/>
              </a:solidFill>
            </a:endParaRPr>
          </a:p>
          <a:p>
            <a:pPr eaLnBrk="1" hangingPunct="1">
              <a:buFont typeface="Wingdings" panose="05000000000000000000" pitchFamily="2" charset="2"/>
              <a:buChar char="p"/>
            </a:pPr>
            <a:r>
              <a:rPr lang="zh-CN" altLang="en-US" b="1" dirty="0">
                <a:solidFill>
                  <a:srgbClr val="0070C0"/>
                </a:solidFill>
              </a:rPr>
              <a:t>作为一种控制手段，</a:t>
            </a:r>
            <a:r>
              <a:rPr lang="zh-CN" altLang="en-US" b="1" dirty="0">
                <a:solidFill>
                  <a:srgbClr val="FF0000"/>
                </a:solidFill>
              </a:rPr>
              <a:t>预算控制是通过编制和执行预算来进行的</a:t>
            </a:r>
            <a:r>
              <a:rPr lang="zh-CN" altLang="en-US" b="1" dirty="0">
                <a:solidFill>
                  <a:srgbClr val="0070C0"/>
                </a:solidFill>
              </a:rPr>
              <a:t>。</a:t>
            </a:r>
            <a:endParaRPr lang="zh-CN" altLang="en-US" b="1" dirty="0">
              <a:solidFill>
                <a:srgbClr val="0070C0"/>
              </a:solidFill>
            </a:endParaRPr>
          </a:p>
        </p:txBody>
      </p:sp>
      <p:sp>
        <p:nvSpPr>
          <p:cNvPr id="43011" name="内容占位符 2"/>
          <p:cNvSpPr txBox="1"/>
          <p:nvPr/>
        </p:nvSpPr>
        <p:spPr bwMode="auto">
          <a:xfrm>
            <a:off x="611188" y="944563"/>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预算控制</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noChangeArrowheads="1"/>
          </p:cNvSpPr>
          <p:nvPr>
            <p:ph sz="quarter" idx="4294967295"/>
          </p:nvPr>
        </p:nvSpPr>
        <p:spPr>
          <a:xfrm>
            <a:off x="611188" y="928688"/>
            <a:ext cx="8208962" cy="5308600"/>
          </a:xfrm>
        </p:spPr>
        <p:txBody>
          <a:bodyPr/>
          <a:lstStyle/>
          <a:p>
            <a:pPr eaLnBrk="1" hangingPunct="1">
              <a:buFont typeface="Wingdings" panose="05000000000000000000" pitchFamily="2" charset="2"/>
              <a:buChar char="p"/>
            </a:pPr>
            <a:r>
              <a:rPr lang="zh-CN" altLang="en-US" sz="3600" b="1" dirty="0">
                <a:solidFill>
                  <a:srgbClr val="0070C0"/>
                </a:solidFill>
              </a:rPr>
              <a:t>预算的形式</a:t>
            </a:r>
            <a:endParaRPr lang="zh-CN" altLang="en-US" sz="3600" b="1" dirty="0">
              <a:solidFill>
                <a:srgbClr val="0070C0"/>
              </a:solidFill>
              <a:latin typeface="宋体" panose="02010600030101010101" pitchFamily="2" charset="-122"/>
            </a:endParaRPr>
          </a:p>
          <a:p>
            <a:pPr eaLnBrk="1" hangingPunct="1">
              <a:buFont typeface="Wingdings" panose="05000000000000000000" pitchFamily="2" charset="2"/>
              <a:buChar char="p"/>
            </a:pPr>
            <a:r>
              <a:rPr lang="zh-CN" altLang="en-US" b="1" dirty="0">
                <a:solidFill>
                  <a:srgbClr val="0070C0"/>
                </a:solidFill>
                <a:latin typeface="宋体" panose="02010600030101010101" pitchFamily="2" charset="-122"/>
              </a:rPr>
              <a:t>为了有效地从</a:t>
            </a:r>
            <a:r>
              <a:rPr lang="zh-CN" altLang="en-US" b="1" dirty="0">
                <a:solidFill>
                  <a:srgbClr val="FF0000"/>
                </a:solidFill>
                <a:latin typeface="宋体" panose="02010600030101010101" pitchFamily="2" charset="-122"/>
              </a:rPr>
              <a:t>预期收入和费用</a:t>
            </a:r>
            <a:r>
              <a:rPr lang="zh-CN" altLang="en-US" b="1" dirty="0">
                <a:solidFill>
                  <a:srgbClr val="0070C0"/>
                </a:solidFill>
                <a:latin typeface="宋体" panose="02010600030101010101" pitchFamily="2" charset="-122"/>
              </a:rPr>
              <a:t>两个方面对企业经营全面控制，不仅需要对各个部门、各项活动制定分预算，而且要对企业整体编制全面预算</a:t>
            </a:r>
            <a:endParaRPr lang="zh-CN" altLang="en-US" b="1" dirty="0">
              <a:solidFill>
                <a:srgbClr val="0070C0"/>
              </a:solidFill>
              <a:latin typeface="宋体" panose="02010600030101010101" pitchFamily="2" charset="-122"/>
            </a:endParaRPr>
          </a:p>
          <a:p>
            <a:pPr lvl="1" eaLnBrk="1" hangingPunct="1">
              <a:buFont typeface="Wingdings" panose="05000000000000000000" pitchFamily="2" charset="2"/>
              <a:buChar char="Ø"/>
            </a:pPr>
            <a:r>
              <a:rPr lang="zh-CN" altLang="en-US" b="1" dirty="0">
                <a:solidFill>
                  <a:srgbClr val="FF0000"/>
                </a:solidFill>
                <a:latin typeface="华文楷体" panose="02010600040101010101" pitchFamily="2" charset="-122"/>
                <a:ea typeface="华文楷体" panose="02010600040101010101" pitchFamily="2" charset="-122"/>
              </a:rPr>
              <a:t>分预算</a:t>
            </a:r>
            <a:r>
              <a:rPr lang="zh-CN" altLang="en-US" b="1" dirty="0">
                <a:solidFill>
                  <a:srgbClr val="002060"/>
                </a:solidFill>
                <a:latin typeface="华文楷体" panose="02010600040101010101" pitchFamily="2" charset="-122"/>
                <a:ea typeface="华文楷体" panose="02010600040101010101" pitchFamily="2" charset="-122"/>
              </a:rPr>
              <a:t>是按照部门和项目来编制的</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dirty="0">
                <a:solidFill>
                  <a:srgbClr val="FF0000"/>
                </a:solidFill>
                <a:latin typeface="华文楷体" panose="02010600040101010101" pitchFamily="2" charset="-122"/>
                <a:ea typeface="华文楷体" panose="02010600040101010101" pitchFamily="2" charset="-122"/>
              </a:rPr>
              <a:t>全面预算则是在对所有部门或项目分预算进行综合平衡的基础上编制而成的</a:t>
            </a:r>
            <a:endParaRPr lang="zh-CN" altLang="en-US" b="1" dirty="0">
              <a:solidFill>
                <a:srgbClr val="FF0000"/>
              </a:solidFill>
              <a:latin typeface="华文楷体" panose="02010600040101010101" pitchFamily="2" charset="-122"/>
              <a:ea typeface="华文楷体" panose="02010600040101010101" pitchFamily="2" charset="-122"/>
            </a:endParaRPr>
          </a:p>
          <a:p>
            <a:pPr marL="457200" lvl="1" indent="0" eaLnBrk="1" hangingPunct="1">
              <a:buFont typeface="Wingdings" panose="05000000000000000000" pitchFamily="2" charset="2"/>
              <a:buNone/>
            </a:pPr>
            <a:r>
              <a:rPr lang="zh-CN" altLang="en-US" b="1" dirty="0">
                <a:solidFill>
                  <a:srgbClr val="FF0000"/>
                </a:solidFill>
                <a:latin typeface="华文楷体" panose="02010600040101010101" pitchFamily="2" charset="-122"/>
                <a:ea typeface="华文楷体" panose="02010600040101010101" pitchFamily="2" charset="-122"/>
              </a:rPr>
              <a:t>（也有可能只有这么多钱）</a:t>
            </a:r>
            <a:endParaRPr lang="zh-CN" altLang="en-US" b="1" dirty="0">
              <a:solidFill>
                <a:srgbClr val="FF000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b="1" dirty="0">
                <a:solidFill>
                  <a:srgbClr val="0070C0"/>
                </a:solidFill>
                <a:latin typeface="宋体" panose="02010600030101010101" pitchFamily="2" charset="-122"/>
              </a:rPr>
              <a:t>全面预算必须用统一的货币单位来衡量，而分预算则不一定用货币单位计量</a:t>
            </a:r>
            <a:endParaRPr lang="zh-CN" altLang="en-US" b="1" dirty="0">
              <a:solidFill>
                <a:srgbClr val="0070C0"/>
              </a:solidFill>
            </a:endParaRPr>
          </a:p>
        </p:txBody>
      </p:sp>
      <p:sp>
        <p:nvSpPr>
          <p:cNvPr id="44035" name="内容占位符 2"/>
          <p:cNvSpPr txBox="1"/>
          <p:nvPr/>
        </p:nvSpPr>
        <p:spPr bwMode="auto">
          <a:xfrm>
            <a:off x="1428750" y="152400"/>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endParaRPr lang="zh-CN" altLang="zh-CN"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noChangeArrowheads="1"/>
          </p:cNvSpPr>
          <p:nvPr>
            <p:ph sz="quarter" idx="4294967295"/>
          </p:nvPr>
        </p:nvSpPr>
        <p:spPr>
          <a:xfrm>
            <a:off x="539750" y="928688"/>
            <a:ext cx="8064500" cy="5380037"/>
          </a:xfrm>
        </p:spPr>
        <p:txBody>
          <a:bodyPr/>
          <a:lstStyle/>
          <a:p>
            <a:pPr eaLnBrk="1" hangingPunct="1">
              <a:buFont typeface="Wingdings" panose="05000000000000000000" pitchFamily="2" charset="2"/>
              <a:buNone/>
            </a:pPr>
            <a:r>
              <a:rPr lang="en-US" altLang="zh-CN" sz="2800" b="1" dirty="0">
                <a:solidFill>
                  <a:srgbClr val="FF0000"/>
                </a:solidFill>
              </a:rPr>
              <a:t>1</a:t>
            </a:r>
            <a:r>
              <a:rPr lang="zh-CN" altLang="en-US" sz="2800" b="1" dirty="0">
                <a:solidFill>
                  <a:srgbClr val="FF0000"/>
                </a:solidFill>
              </a:rPr>
              <a:t>、静态预算与弹性预算</a:t>
            </a:r>
            <a:endParaRPr lang="zh-CN" altLang="en-US" sz="2800" b="1" dirty="0">
              <a:solidFill>
                <a:srgbClr val="FF0000"/>
              </a:solidFill>
            </a:endParaRPr>
          </a:p>
          <a:p>
            <a:pPr eaLnBrk="1" hangingPunct="1">
              <a:buFont typeface="Wingdings" panose="05000000000000000000" pitchFamily="2" charset="2"/>
              <a:buChar char="p"/>
            </a:pPr>
            <a:r>
              <a:rPr lang="zh-CN" altLang="en-US" sz="2800" b="1" dirty="0">
                <a:solidFill>
                  <a:srgbClr val="0070C0"/>
                </a:solidFill>
              </a:rPr>
              <a:t>静态预算：</a:t>
            </a:r>
            <a:endParaRPr lang="zh-CN" altLang="en-US" sz="2800" b="1" dirty="0">
              <a:solidFill>
                <a:srgbClr val="0070C0"/>
              </a:solidFill>
            </a:endParaRPr>
          </a:p>
          <a:p>
            <a:pPr lvl="1" eaLnBrk="1" hangingPunct="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为特定的作业水平编制的预算</a:t>
            </a:r>
            <a:endParaRPr lang="zh-CN" altLang="en-US" b="1" dirty="0">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sz="2800" b="1" dirty="0">
                <a:solidFill>
                  <a:srgbClr val="0070C0"/>
                </a:solidFill>
              </a:rPr>
              <a:t>弹性预算：</a:t>
            </a:r>
            <a:endParaRPr lang="zh-CN" altLang="en-US" sz="2800" b="1" dirty="0">
              <a:solidFill>
                <a:srgbClr val="0070C0"/>
              </a:solidFill>
            </a:endParaRPr>
          </a:p>
          <a:p>
            <a:pPr lvl="1" eaLnBrk="1" hangingPunct="1">
              <a:buFont typeface="Wingdings" panose="05000000000000000000" pitchFamily="2" charset="2"/>
              <a:buChar char="Ø"/>
            </a:pPr>
            <a:r>
              <a:rPr lang="zh-CN" altLang="en-US" b="1" dirty="0">
                <a:solidFill>
                  <a:srgbClr val="002060"/>
                </a:solidFill>
                <a:latin typeface="华文楷体" panose="02010600040101010101" pitchFamily="2" charset="-122"/>
                <a:ea typeface="华文楷体" panose="02010600040101010101" pitchFamily="2" charset="-122"/>
              </a:rPr>
              <a:t>在成本按性质分类的基础上，以业务量、成本和利润之间的</a:t>
            </a:r>
            <a:r>
              <a:rPr lang="zh-CN" altLang="en-US" b="1" dirty="0">
                <a:solidFill>
                  <a:srgbClr val="FF0000"/>
                </a:solidFill>
                <a:latin typeface="华文楷体" panose="02010600040101010101" pitchFamily="2" charset="-122"/>
                <a:ea typeface="华文楷体" panose="02010600040101010101" pitchFamily="2" charset="-122"/>
              </a:rPr>
              <a:t>相互关系</a:t>
            </a:r>
            <a:r>
              <a:rPr lang="zh-CN" altLang="en-US" b="1" dirty="0">
                <a:solidFill>
                  <a:srgbClr val="002060"/>
                </a:solidFill>
                <a:latin typeface="华文楷体" panose="02010600040101010101" pitchFamily="2" charset="-122"/>
                <a:ea typeface="华文楷体" panose="02010600040101010101" pitchFamily="2" charset="-122"/>
              </a:rPr>
              <a:t>为依据，按照预算期内可能实现的各种业务水平编制的有伸缩性的预算</a:t>
            </a:r>
            <a:endParaRPr lang="zh-CN" altLang="en-US" b="1" dirty="0">
              <a:solidFill>
                <a:srgbClr val="002060"/>
              </a:solidFill>
              <a:latin typeface="华文楷体" panose="02010600040101010101" pitchFamily="2" charset="-122"/>
              <a:ea typeface="华文楷体" panose="02010600040101010101" pitchFamily="2" charset="-122"/>
            </a:endParaRPr>
          </a:p>
          <a:p>
            <a:pPr lvl="2" eaLnBrk="1" hangingPunct="1">
              <a:buFont typeface="Calibri" panose="020F0502020204030204" pitchFamily="34" charset="0"/>
              <a:buChar char="–"/>
            </a:pPr>
            <a:r>
              <a:rPr lang="zh-CN" altLang="en-US" sz="2800" b="1" dirty="0">
                <a:solidFill>
                  <a:srgbClr val="984807"/>
                </a:solidFill>
              </a:rPr>
              <a:t>弹性预算主要用于</a:t>
            </a:r>
            <a:r>
              <a:rPr lang="zh-CN" altLang="en-US" sz="2800" b="1" dirty="0">
                <a:solidFill>
                  <a:srgbClr val="FF0000"/>
                </a:solidFill>
              </a:rPr>
              <a:t>编制成本预算和利润预算</a:t>
            </a:r>
            <a:endParaRPr lang="zh-CN" altLang="en-US" sz="2800" b="1" dirty="0">
              <a:solidFill>
                <a:srgbClr val="984807"/>
              </a:solidFill>
            </a:endParaRPr>
          </a:p>
          <a:p>
            <a:pPr lvl="2" eaLnBrk="1" hangingPunct="1">
              <a:buFont typeface="Calibri" panose="020F0502020204030204" pitchFamily="34" charset="0"/>
              <a:buChar char="–"/>
            </a:pPr>
            <a:r>
              <a:rPr lang="zh-CN" altLang="en-US" sz="2800" b="1" dirty="0">
                <a:solidFill>
                  <a:srgbClr val="984807"/>
                </a:solidFill>
              </a:rPr>
              <a:t>弹性预算的步骤</a:t>
            </a:r>
            <a:endParaRPr lang="zh-CN" altLang="en-US" sz="2800" b="1" dirty="0">
              <a:solidFill>
                <a:srgbClr val="984807"/>
              </a:solidFill>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noChangeArrowheads="1"/>
          </p:cNvSpPr>
          <p:nvPr>
            <p:ph sz="quarter" idx="4294967295"/>
          </p:nvPr>
        </p:nvSpPr>
        <p:spPr>
          <a:xfrm>
            <a:off x="900113" y="666750"/>
            <a:ext cx="7215187" cy="500063"/>
          </a:xfrm>
        </p:spPr>
        <p:txBody>
          <a:bodyPr/>
          <a:lstStyle/>
          <a:p>
            <a:pPr eaLnBrk="1" hangingPunct="1">
              <a:lnSpc>
                <a:spcPct val="90000"/>
              </a:lnSpc>
              <a:buFont typeface="Wingdings" panose="05000000000000000000" pitchFamily="2" charset="2"/>
              <a:buChar char="p"/>
            </a:pPr>
            <a:r>
              <a:rPr lang="zh-CN" altLang="en-US" sz="2800" b="1">
                <a:solidFill>
                  <a:srgbClr val="0070C0"/>
                </a:solidFill>
              </a:rPr>
              <a:t>以弹性预算为例说明预算编制步骤：</a:t>
            </a:r>
            <a:endParaRPr lang="zh-CN" altLang="en-US" sz="2800" b="1">
              <a:solidFill>
                <a:srgbClr val="0070C0"/>
              </a:solidFill>
            </a:endParaRPr>
          </a:p>
        </p:txBody>
      </p:sp>
      <p:grpSp>
        <p:nvGrpSpPr>
          <p:cNvPr id="2" name="组合 19"/>
          <p:cNvGrpSpPr/>
          <p:nvPr/>
        </p:nvGrpSpPr>
        <p:grpSpPr bwMode="auto">
          <a:xfrm>
            <a:off x="900113" y="1309688"/>
            <a:ext cx="7215187" cy="5214937"/>
            <a:chOff x="1714479" y="1428736"/>
            <a:chExt cx="7215238" cy="5214974"/>
          </a:xfrm>
        </p:grpSpPr>
        <p:grpSp>
          <p:nvGrpSpPr>
            <p:cNvPr id="46084" name="组合 24"/>
            <p:cNvGrpSpPr/>
            <p:nvPr/>
          </p:nvGrpSpPr>
          <p:grpSpPr bwMode="auto">
            <a:xfrm>
              <a:off x="1714479" y="1428736"/>
              <a:ext cx="7215238" cy="5214974"/>
              <a:chOff x="1260631" y="907925"/>
              <a:chExt cx="7383334" cy="5664344"/>
            </a:xfrm>
          </p:grpSpPr>
          <p:sp>
            <p:nvSpPr>
              <p:cNvPr id="46087" name="Arc 44"/>
              <p:cNvSpPr/>
              <p:nvPr/>
            </p:nvSpPr>
            <p:spPr bwMode="auto">
              <a:xfrm rot="5400000" flipH="1">
                <a:off x="2120126" y="48430"/>
                <a:ext cx="5664344" cy="7383334"/>
              </a:xfrm>
              <a:custGeom>
                <a:avLst/>
                <a:gdLst>
                  <a:gd name="T0" fmla="*/ 2147483646 w 43200"/>
                  <a:gd name="T1" fmla="*/ 2147483646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0806" y="41139"/>
                    </a:moveTo>
                    <a:cubicBezTo>
                      <a:pt x="27927" y="42496"/>
                      <a:pt x="24783" y="43199"/>
                      <a:pt x="21600" y="43200"/>
                    </a:cubicBezTo>
                    <a:cubicBezTo>
                      <a:pt x="9670" y="43200"/>
                      <a:pt x="0" y="33529"/>
                      <a:pt x="0" y="21600"/>
                    </a:cubicBezTo>
                    <a:cubicBezTo>
                      <a:pt x="0" y="9670"/>
                      <a:pt x="9670" y="0"/>
                      <a:pt x="21600" y="0"/>
                    </a:cubicBezTo>
                    <a:cubicBezTo>
                      <a:pt x="33529" y="0"/>
                      <a:pt x="43200" y="9670"/>
                      <a:pt x="43200" y="21600"/>
                    </a:cubicBezTo>
                    <a:cubicBezTo>
                      <a:pt x="43200" y="26015"/>
                      <a:pt x="41846" y="30324"/>
                      <a:pt x="39322" y="33947"/>
                    </a:cubicBezTo>
                  </a:path>
                  <a:path w="43200" h="43200" stroke="0" extrusionOk="0">
                    <a:moveTo>
                      <a:pt x="30806" y="41139"/>
                    </a:moveTo>
                    <a:cubicBezTo>
                      <a:pt x="27927" y="42496"/>
                      <a:pt x="24783" y="43199"/>
                      <a:pt x="21600" y="43200"/>
                    </a:cubicBezTo>
                    <a:cubicBezTo>
                      <a:pt x="9670" y="43200"/>
                      <a:pt x="0" y="33529"/>
                      <a:pt x="0" y="21600"/>
                    </a:cubicBezTo>
                    <a:cubicBezTo>
                      <a:pt x="0" y="9670"/>
                      <a:pt x="9670" y="0"/>
                      <a:pt x="21600" y="0"/>
                    </a:cubicBezTo>
                    <a:cubicBezTo>
                      <a:pt x="33529" y="0"/>
                      <a:pt x="43200" y="9670"/>
                      <a:pt x="43200" y="21600"/>
                    </a:cubicBezTo>
                    <a:cubicBezTo>
                      <a:pt x="43200" y="26015"/>
                      <a:pt x="41846" y="30324"/>
                      <a:pt x="39322" y="33947"/>
                    </a:cubicBezTo>
                    <a:lnTo>
                      <a:pt x="21600" y="21600"/>
                    </a:lnTo>
                    <a:lnTo>
                      <a:pt x="30806" y="41139"/>
                    </a:lnTo>
                    <a:close/>
                  </a:path>
                </a:pathLst>
              </a:custGeom>
              <a:noFill/>
              <a:ln w="76200">
                <a:solidFill>
                  <a:srgbClr val="0070C0">
                    <a:alpha val="70195"/>
                  </a:srgbClr>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88" name="Arc 44"/>
              <p:cNvSpPr/>
              <p:nvPr/>
            </p:nvSpPr>
            <p:spPr bwMode="auto">
              <a:xfrm rot="5400000" flipH="1">
                <a:off x="3814299" y="1986770"/>
                <a:ext cx="2129796" cy="2997195"/>
              </a:xfrm>
              <a:custGeom>
                <a:avLst/>
                <a:gdLst>
                  <a:gd name="T0" fmla="*/ 2147483646 w 43200"/>
                  <a:gd name="T1" fmla="*/ 2147483646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0806" y="41139"/>
                    </a:moveTo>
                    <a:cubicBezTo>
                      <a:pt x="27927" y="42496"/>
                      <a:pt x="24783" y="43199"/>
                      <a:pt x="21600" y="43200"/>
                    </a:cubicBezTo>
                    <a:cubicBezTo>
                      <a:pt x="9670" y="43200"/>
                      <a:pt x="0" y="33529"/>
                      <a:pt x="0" y="21600"/>
                    </a:cubicBezTo>
                    <a:cubicBezTo>
                      <a:pt x="0" y="9670"/>
                      <a:pt x="9670" y="0"/>
                      <a:pt x="21600" y="0"/>
                    </a:cubicBezTo>
                    <a:cubicBezTo>
                      <a:pt x="33529" y="0"/>
                      <a:pt x="43200" y="9670"/>
                      <a:pt x="43200" y="21600"/>
                    </a:cubicBezTo>
                    <a:cubicBezTo>
                      <a:pt x="43200" y="26015"/>
                      <a:pt x="41846" y="30324"/>
                      <a:pt x="39322" y="33947"/>
                    </a:cubicBezTo>
                  </a:path>
                  <a:path w="43200" h="43200" stroke="0" extrusionOk="0">
                    <a:moveTo>
                      <a:pt x="30806" y="41139"/>
                    </a:moveTo>
                    <a:cubicBezTo>
                      <a:pt x="27927" y="42496"/>
                      <a:pt x="24783" y="43199"/>
                      <a:pt x="21600" y="43200"/>
                    </a:cubicBezTo>
                    <a:cubicBezTo>
                      <a:pt x="9670" y="43200"/>
                      <a:pt x="0" y="33529"/>
                      <a:pt x="0" y="21600"/>
                    </a:cubicBezTo>
                    <a:cubicBezTo>
                      <a:pt x="0" y="9670"/>
                      <a:pt x="9670" y="0"/>
                      <a:pt x="21600" y="0"/>
                    </a:cubicBezTo>
                    <a:cubicBezTo>
                      <a:pt x="33529" y="0"/>
                      <a:pt x="43200" y="9670"/>
                      <a:pt x="43200" y="21600"/>
                    </a:cubicBezTo>
                    <a:cubicBezTo>
                      <a:pt x="43200" y="26015"/>
                      <a:pt x="41846" y="30324"/>
                      <a:pt x="39322" y="33947"/>
                    </a:cubicBezTo>
                    <a:lnTo>
                      <a:pt x="21600" y="21600"/>
                    </a:lnTo>
                    <a:lnTo>
                      <a:pt x="30806" y="41139"/>
                    </a:lnTo>
                    <a:close/>
                  </a:path>
                </a:pathLst>
              </a:custGeom>
              <a:noFill/>
              <a:ln w="76200">
                <a:solidFill>
                  <a:srgbClr val="FF0000">
                    <a:alpha val="70195"/>
                  </a:srgbClr>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椭圆形标注 11"/>
              <p:cNvSpPr/>
              <p:nvPr/>
            </p:nvSpPr>
            <p:spPr>
              <a:xfrm>
                <a:off x="2110242" y="4642771"/>
                <a:ext cx="1928277" cy="1072518"/>
              </a:xfrm>
              <a:prstGeom prst="wedgeEllipseCallout">
                <a:avLst>
                  <a:gd name="adj1" fmla="val 68510"/>
                  <a:gd name="adj2" fmla="val -86089"/>
                </a:avLst>
              </a:prstGeom>
            </p:spPr>
            <p:style>
              <a:lnRef idx="0">
                <a:schemeClr val="accent4"/>
              </a:lnRef>
              <a:fillRef idx="3">
                <a:schemeClr val="accent4"/>
              </a:fillRef>
              <a:effectRef idx="3">
                <a:schemeClr val="accent4"/>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a:solidFill>
                      <a:schemeClr val="bg1"/>
                    </a:solidFill>
                    <a:latin typeface="宋体" panose="02010600030101010101" pitchFamily="2" charset="-122"/>
                  </a:rPr>
                  <a:t>2.</a:t>
                </a:r>
                <a:r>
                  <a:rPr lang="zh-CN" altLang="en-US" b="1" dirty="0">
                    <a:solidFill>
                      <a:schemeClr val="bg1"/>
                    </a:solidFill>
                    <a:latin typeface="宋体" panose="02010600030101010101" pitchFamily="2" charset="-122"/>
                  </a:rPr>
                  <a:t>确定适用的业务量范围</a:t>
                </a:r>
                <a:endParaRPr lang="zh-CN" altLang="en-US" b="1" dirty="0">
                  <a:solidFill>
                    <a:schemeClr val="bg1"/>
                  </a:solidFill>
                  <a:latin typeface="宋体" panose="02010600030101010101" pitchFamily="2" charset="-122"/>
                </a:endParaRPr>
              </a:p>
            </p:txBody>
          </p:sp>
          <p:sp>
            <p:nvSpPr>
              <p:cNvPr id="15" name="椭圆形标注 14"/>
              <p:cNvSpPr/>
              <p:nvPr/>
            </p:nvSpPr>
            <p:spPr>
              <a:xfrm>
                <a:off x="1450697" y="2866736"/>
                <a:ext cx="1856799" cy="1070793"/>
              </a:xfrm>
              <a:prstGeom prst="wedgeEllipseCallout">
                <a:avLst>
                  <a:gd name="adj1" fmla="val 83225"/>
                  <a:gd name="adj2" fmla="val 14547"/>
                </a:avLst>
              </a:prstGeom>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a:solidFill>
                      <a:srgbClr val="FF0000"/>
                    </a:solidFill>
                    <a:latin typeface="宋体" panose="02010600030101010101" pitchFamily="2" charset="-122"/>
                  </a:rPr>
                  <a:t>1.</a:t>
                </a:r>
                <a:r>
                  <a:rPr lang="zh-CN" altLang="en-US" b="1" dirty="0">
                    <a:solidFill>
                      <a:srgbClr val="FF0000"/>
                    </a:solidFill>
                    <a:latin typeface="宋体" panose="02010600030101010101" pitchFamily="2" charset="-122"/>
                  </a:rPr>
                  <a:t>选择业务量的计量单位</a:t>
                </a:r>
                <a:endParaRPr lang="zh-CN" altLang="en-US" b="1" dirty="0">
                  <a:solidFill>
                    <a:srgbClr val="FF0000"/>
                  </a:solidFill>
                  <a:latin typeface="宋体" panose="02010600030101010101" pitchFamily="2" charset="-122"/>
                </a:endParaRPr>
              </a:p>
            </p:txBody>
          </p:sp>
          <p:grpSp>
            <p:nvGrpSpPr>
              <p:cNvPr id="46091" name="椭圆形标注 16"/>
              <p:cNvGrpSpPr/>
              <p:nvPr/>
            </p:nvGrpSpPr>
            <p:grpSpPr bwMode="auto">
              <a:xfrm>
                <a:off x="4895859" y="1263007"/>
                <a:ext cx="1977453" cy="1476547"/>
                <a:chOff x="5266944" y="1755648"/>
                <a:chExt cx="1932432" cy="1359408"/>
              </a:xfrm>
            </p:grpSpPr>
            <p:pic>
              <p:nvPicPr>
                <p:cNvPr id="46094" name="椭圆形标注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944" y="1755648"/>
                  <a:ext cx="1932432" cy="135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5" name="Text Box 20"/>
                <p:cNvSpPr txBox="1">
                  <a:spLocks noChangeArrowheads="1"/>
                </p:cNvSpPr>
                <p:nvPr/>
              </p:nvSpPr>
              <p:spPr bwMode="auto">
                <a:xfrm>
                  <a:off x="5594483" y="1936643"/>
                  <a:ext cx="1283469" cy="697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dirty="0">
                      <a:solidFill>
                        <a:schemeClr val="bg1"/>
                      </a:solidFill>
                      <a:latin typeface="宋体" panose="02010600030101010101" pitchFamily="2" charset="-122"/>
                    </a:rPr>
                    <a:t>5.</a:t>
                  </a:r>
                  <a:r>
                    <a:rPr lang="zh-CN" altLang="en-US" sz="1800" b="1" dirty="0">
                      <a:solidFill>
                        <a:schemeClr val="bg1"/>
                      </a:solidFill>
                      <a:latin typeface="宋体" panose="02010600030101010101" pitchFamily="2" charset="-122"/>
                    </a:rPr>
                    <a:t>编制预算</a:t>
                  </a:r>
                  <a:endParaRPr lang="zh-CN" altLang="en-US" sz="1800" b="1" dirty="0">
                    <a:solidFill>
                      <a:schemeClr val="bg1"/>
                    </a:solidFill>
                    <a:latin typeface="宋体" panose="02010600030101010101" pitchFamily="2" charset="-122"/>
                  </a:endParaRPr>
                </a:p>
              </p:txBody>
            </p:sp>
          </p:grpSp>
          <p:sp>
            <p:nvSpPr>
              <p:cNvPr id="18" name="椭圆形标注 17"/>
              <p:cNvSpPr/>
              <p:nvPr/>
            </p:nvSpPr>
            <p:spPr>
              <a:xfrm>
                <a:off x="6421654" y="2820180"/>
                <a:ext cx="2003004" cy="1108729"/>
              </a:xfrm>
              <a:prstGeom prst="wedgeEllipseCallout">
                <a:avLst>
                  <a:gd name="adj1" fmla="val -91082"/>
                  <a:gd name="adj2" fmla="val 20507"/>
                </a:avLst>
              </a:prstGeom>
            </p:spPr>
            <p:style>
              <a:lnRef idx="0">
                <a:schemeClr val="accent2"/>
              </a:lnRef>
              <a:fillRef idx="3">
                <a:schemeClr val="accent2"/>
              </a:fillRef>
              <a:effectRef idx="3">
                <a:schemeClr val="accent2"/>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a:solidFill>
                      <a:srgbClr val="FFFFFF"/>
                    </a:solidFill>
                    <a:latin typeface="宋体" panose="02010600030101010101" pitchFamily="2" charset="-122"/>
                  </a:rPr>
                  <a:t>4.</a:t>
                </a:r>
                <a:r>
                  <a:rPr lang="zh-CN" altLang="en-US" b="1">
                    <a:solidFill>
                      <a:srgbClr val="FFFFFF"/>
                    </a:solidFill>
                    <a:latin typeface="宋体" panose="02010600030101010101" pitchFamily="2" charset="-122"/>
                  </a:rPr>
                  <a:t>确定预算期内各业务活动水平</a:t>
                </a:r>
                <a:endParaRPr lang="zh-CN" altLang="en-US" b="1">
                  <a:solidFill>
                    <a:srgbClr val="FFFFFF"/>
                  </a:solidFill>
                  <a:latin typeface="宋体" panose="02010600030101010101" pitchFamily="2" charset="-122"/>
                </a:endParaRPr>
              </a:p>
            </p:txBody>
          </p:sp>
          <p:sp>
            <p:nvSpPr>
              <p:cNvPr id="19" name="椭圆形标注 18"/>
              <p:cNvSpPr/>
              <p:nvPr/>
            </p:nvSpPr>
            <p:spPr>
              <a:xfrm>
                <a:off x="5135054" y="4735884"/>
                <a:ext cx="2339274" cy="1277710"/>
              </a:xfrm>
              <a:prstGeom prst="wedgeEllipseCallout">
                <a:avLst>
                  <a:gd name="adj1" fmla="val -50418"/>
                  <a:gd name="adj2" fmla="val -91913"/>
                </a:avLst>
              </a:prstGeom>
              <a:solidFill>
                <a:srgbClr val="00B050"/>
              </a:solidFill>
            </p:spPr>
            <p:style>
              <a:lnRef idx="0">
                <a:schemeClr val="accent3"/>
              </a:lnRef>
              <a:fillRef idx="3">
                <a:schemeClr val="accent3"/>
              </a:fillRef>
              <a:effectRef idx="3">
                <a:schemeClr val="accent3"/>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a:solidFill>
                      <a:schemeClr val="bg1"/>
                    </a:solidFill>
                    <a:latin typeface="宋体" panose="02010600030101010101" pitchFamily="2" charset="-122"/>
                  </a:rPr>
                  <a:t>3.</a:t>
                </a:r>
                <a:r>
                  <a:rPr lang="zh-CN" altLang="en-US" b="1" dirty="0">
                    <a:solidFill>
                      <a:schemeClr val="bg1"/>
                    </a:solidFill>
                    <a:latin typeface="宋体" panose="02010600030101010101" pitchFamily="2" charset="-122"/>
                  </a:rPr>
                  <a:t>把企业成本分解为固定、变动、半变动成本三类</a:t>
                </a:r>
                <a:endParaRPr lang="zh-CN" altLang="en-US" b="1" dirty="0">
                  <a:solidFill>
                    <a:schemeClr val="bg1"/>
                  </a:solidFill>
                  <a:latin typeface="宋体" panose="02010600030101010101" pitchFamily="2" charset="-122"/>
                </a:endParaRPr>
              </a:p>
            </p:txBody>
          </p:sp>
        </p:grpSp>
        <p:graphicFrame>
          <p:nvGraphicFramePr>
            <p:cNvPr id="22" name="图表 21"/>
            <p:cNvGraphicFramePr/>
            <p:nvPr/>
          </p:nvGraphicFramePr>
          <p:xfrm>
            <a:off x="3571868" y="2786058"/>
            <a:ext cx="3286132" cy="2014542"/>
          </p:xfrm>
          <a:graphic>
            <a:graphicData uri="http://schemas.openxmlformats.org/drawingml/2006/chart">
              <c:chart xmlns:c="http://schemas.openxmlformats.org/drawingml/2006/chart" xmlns:r="http://schemas.openxmlformats.org/officeDocument/2006/relationships" r:id="rId1"/>
            </a:graphicData>
          </a:graphic>
        </p:graphicFrame>
        <p:sp>
          <p:nvSpPr>
            <p:cNvPr id="16" name="椭圆形标注 15"/>
            <p:cNvSpPr/>
            <p:nvPr/>
          </p:nvSpPr>
          <p:spPr bwMode="auto">
            <a:xfrm>
              <a:off x="2786049" y="1970077"/>
              <a:ext cx="2143140" cy="958857"/>
            </a:xfrm>
            <a:prstGeom prst="wedgeEllipseCallout">
              <a:avLst>
                <a:gd name="adj1" fmla="val 38639"/>
                <a:gd name="adj2" fmla="val 68195"/>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a:solidFill>
                    <a:srgbClr val="FFFFFF"/>
                  </a:solidFill>
                  <a:latin typeface="宋体" panose="02010600030101010101" pitchFamily="2" charset="-122"/>
                </a:rPr>
                <a:t>6.</a:t>
              </a:r>
              <a:r>
                <a:rPr lang="zh-CN" altLang="en-US" b="1">
                  <a:solidFill>
                    <a:srgbClr val="FFFFFF"/>
                  </a:solidFill>
                  <a:latin typeface="宋体" panose="02010600030101010101" pitchFamily="2" charset="-122"/>
                </a:rPr>
                <a:t>分析、评价，考核预算执行情况</a:t>
              </a:r>
              <a:endParaRPr lang="zh-CN" altLang="en-US" b="1">
                <a:solidFill>
                  <a:srgbClr val="FFFFFF"/>
                </a:solidFill>
                <a:latin typeface="宋体" panose="02010600030101010101" pitchFamily="2"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noChangeArrowheads="1"/>
          </p:cNvSpPr>
          <p:nvPr>
            <p:ph sz="quarter" idx="4294967295"/>
          </p:nvPr>
        </p:nvSpPr>
        <p:spPr>
          <a:xfrm>
            <a:off x="468313" y="908050"/>
            <a:ext cx="8280400" cy="5400675"/>
          </a:xfrm>
        </p:spPr>
        <p:txBody>
          <a:bodyPr/>
          <a:lstStyle/>
          <a:p>
            <a:pPr eaLnBrk="1" hangingPunct="1">
              <a:lnSpc>
                <a:spcPct val="90000"/>
              </a:lnSpc>
              <a:buFont typeface="Wingdings" panose="05000000000000000000" pitchFamily="2" charset="2"/>
              <a:buNone/>
            </a:pPr>
            <a:r>
              <a:rPr lang="en-US" altLang="zh-CN" sz="2600" b="1">
                <a:solidFill>
                  <a:srgbClr val="FF0000"/>
                </a:solidFill>
              </a:rPr>
              <a:t>2</a:t>
            </a:r>
            <a:r>
              <a:rPr lang="zh-CN" altLang="en-US" sz="2600" b="1">
                <a:solidFill>
                  <a:srgbClr val="FF0000"/>
                </a:solidFill>
              </a:rPr>
              <a:t>、增量预算与零基预算</a:t>
            </a:r>
            <a:endParaRPr lang="zh-CN" altLang="en-US" sz="2600" b="1">
              <a:solidFill>
                <a:srgbClr val="FF0000"/>
              </a:solidFill>
            </a:endParaRPr>
          </a:p>
          <a:p>
            <a:pPr eaLnBrk="1" hangingPunct="1">
              <a:lnSpc>
                <a:spcPct val="90000"/>
              </a:lnSpc>
              <a:buFont typeface="Wingdings" panose="05000000000000000000" pitchFamily="2" charset="2"/>
              <a:buChar char="p"/>
            </a:pPr>
            <a:r>
              <a:rPr lang="zh-CN" altLang="en-US" sz="2600" b="1">
                <a:solidFill>
                  <a:srgbClr val="0070C0"/>
                </a:solidFill>
              </a:rPr>
              <a:t>传统的预算方法－增量法</a:t>
            </a:r>
            <a:endParaRPr lang="zh-CN" altLang="en-US" sz="26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又称基线预算法，是以上一年度的实际发生数为基础，再结合预算期的具体情况加以调整，</a:t>
            </a:r>
            <a:r>
              <a:rPr lang="zh-CN" altLang="en-US" sz="2400" b="1">
                <a:solidFill>
                  <a:srgbClr val="FF0000"/>
                </a:solidFill>
                <a:latin typeface="华文楷体" panose="02010600040101010101" pitchFamily="2" charset="-122"/>
                <a:ea typeface="华文楷体" panose="02010600040101010101" pitchFamily="2" charset="-122"/>
              </a:rPr>
              <a:t>而很少考虑某项费用是否必须发生，或其预算额有没有必要这么大</a:t>
            </a:r>
            <a:endParaRPr lang="zh-CN" altLang="en-US" sz="2400" b="1">
              <a:solidFill>
                <a:srgbClr val="FF0000"/>
              </a:solidFill>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Char char="p"/>
            </a:pPr>
            <a:r>
              <a:rPr lang="en-US" altLang="zh-CN" sz="2600" b="1">
                <a:solidFill>
                  <a:srgbClr val="0070C0"/>
                </a:solidFill>
              </a:rPr>
              <a:t>2. </a:t>
            </a:r>
            <a:r>
              <a:rPr lang="zh-CN" altLang="en-US" sz="2600" b="1">
                <a:solidFill>
                  <a:srgbClr val="0070C0"/>
                </a:solidFill>
              </a:rPr>
              <a:t>零基预算不受前一年度预算水平的影响</a:t>
            </a:r>
            <a:endParaRPr lang="zh-CN" altLang="en-US" sz="2600" b="1">
              <a:solidFill>
                <a:srgbClr val="0070C0"/>
              </a:solidFill>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它对现有的各项作业进行分析，并根据其对组织的需要和用途，决定作业的取舍</a:t>
            </a:r>
            <a:endParaRPr lang="zh-CN" altLang="en-US" sz="2400" b="1">
              <a:solidFill>
                <a:srgbClr val="00206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根据未来一定期间生产经营活动的需要和各项业务的轻重缓急，对每项费用进行成本</a:t>
            </a:r>
            <a:r>
              <a:rPr lang="en-US" altLang="zh-CN" sz="2400" b="1">
                <a:solidFill>
                  <a:srgbClr val="002060"/>
                </a:solidFill>
                <a:latin typeface="华文楷体" panose="02010600040101010101" pitchFamily="2" charset="-122"/>
                <a:ea typeface="华文楷体" panose="02010600040101010101" pitchFamily="2" charset="-122"/>
              </a:rPr>
              <a:t>—</a:t>
            </a:r>
            <a:r>
              <a:rPr lang="zh-CN" altLang="en-US" sz="2400" b="1">
                <a:solidFill>
                  <a:srgbClr val="FF0000"/>
                </a:solidFill>
                <a:latin typeface="华文楷体" panose="02010600040101010101" pitchFamily="2" charset="-122"/>
                <a:ea typeface="华文楷体" panose="02010600040101010101" pitchFamily="2" charset="-122"/>
              </a:rPr>
              <a:t>效益分析和评定分级，从而确定其开支的必要性、合理性和优先顺序</a:t>
            </a:r>
            <a:endParaRPr lang="zh-CN" altLang="en-US" sz="2400" b="1">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buFont typeface="Wingdings" panose="05000000000000000000" pitchFamily="2" charset="2"/>
              <a:buChar char="Ø"/>
            </a:pPr>
            <a:r>
              <a:rPr lang="zh-CN" altLang="en-US" sz="2400" b="1">
                <a:solidFill>
                  <a:srgbClr val="002060"/>
                </a:solidFill>
                <a:latin typeface="华文楷体" panose="02010600040101010101" pitchFamily="2" charset="-122"/>
                <a:ea typeface="华文楷体" panose="02010600040101010101" pitchFamily="2" charset="-122"/>
              </a:rPr>
              <a:t>依据企业现有资金的实际可能，在预算中对各个项目进行综合性费用预算</a:t>
            </a:r>
            <a:endParaRPr lang="zh-CN" altLang="en-US" sz="2400" b="1">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noChangeArrowheads="1"/>
          </p:cNvSpPr>
          <p:nvPr>
            <p:ph sz="quarter" idx="4294967295"/>
          </p:nvPr>
        </p:nvSpPr>
        <p:spPr>
          <a:xfrm>
            <a:off x="539750" y="1165225"/>
            <a:ext cx="7634288" cy="928688"/>
          </a:xfrm>
        </p:spPr>
        <p:txBody>
          <a:bodyPr/>
          <a:lstStyle/>
          <a:p>
            <a:pPr eaLnBrk="1" hangingPunct="1">
              <a:lnSpc>
                <a:spcPct val="90000"/>
              </a:lnSpc>
              <a:buFont typeface="Wingdings" panose="05000000000000000000" pitchFamily="2" charset="2"/>
              <a:buChar char="p"/>
            </a:pPr>
            <a:r>
              <a:rPr lang="zh-CN" altLang="en-US" sz="2800" b="1">
                <a:solidFill>
                  <a:srgbClr val="0070C0"/>
                </a:solidFill>
              </a:rPr>
              <a:t>一般来说，预算表中要涉及以下几个方面的内容：</a:t>
            </a:r>
            <a:endParaRPr lang="zh-CN" altLang="en-US" sz="2800" b="1">
              <a:solidFill>
                <a:srgbClr val="0070C0"/>
              </a:solidFill>
            </a:endParaRPr>
          </a:p>
        </p:txBody>
      </p:sp>
      <p:sp>
        <p:nvSpPr>
          <p:cNvPr id="48131" name="内容占位符 2"/>
          <p:cNvSpPr txBox="1"/>
          <p:nvPr/>
        </p:nvSpPr>
        <p:spPr bwMode="auto">
          <a:xfrm>
            <a:off x="673100" y="388938"/>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预算的内容</a:t>
            </a:r>
            <a:endParaRPr lang="zh-CN" altLang="en-US" sz="3600" b="1">
              <a:solidFill>
                <a:srgbClr val="0070C0"/>
              </a:solidFill>
              <a:latin typeface="黑体" panose="02010609060101010101" pitchFamily="49" charset="-122"/>
              <a:ea typeface="黑体" panose="02010609060101010101" pitchFamily="49" charset="-122"/>
            </a:endParaRPr>
          </a:p>
        </p:txBody>
      </p:sp>
      <p:grpSp>
        <p:nvGrpSpPr>
          <p:cNvPr id="2" name="组合 28"/>
          <p:cNvGrpSpPr/>
          <p:nvPr/>
        </p:nvGrpSpPr>
        <p:grpSpPr bwMode="auto">
          <a:xfrm>
            <a:off x="1316038" y="1951038"/>
            <a:ext cx="6500812" cy="4357687"/>
            <a:chOff x="1785950" y="1404942"/>
            <a:chExt cx="7256179" cy="4810140"/>
          </a:xfrm>
        </p:grpSpPr>
        <p:grpSp>
          <p:nvGrpSpPr>
            <p:cNvPr id="48133" name="组合 8"/>
            <p:cNvGrpSpPr/>
            <p:nvPr/>
          </p:nvGrpSpPr>
          <p:grpSpPr bwMode="auto">
            <a:xfrm>
              <a:off x="1785950" y="1404942"/>
              <a:ext cx="6668041" cy="4810139"/>
              <a:chOff x="457200" y="1143000"/>
              <a:chExt cx="7467600" cy="4953000"/>
            </a:xfrm>
          </p:grpSpPr>
          <p:sp>
            <p:nvSpPr>
              <p:cNvPr id="9" name="Oval 3"/>
              <p:cNvSpPr>
                <a:spLocks noChangeArrowheads="1"/>
              </p:cNvSpPr>
              <p:nvPr/>
            </p:nvSpPr>
            <p:spPr bwMode="auto">
              <a:xfrm>
                <a:off x="3429884" y="2743478"/>
                <a:ext cx="2208676" cy="2056984"/>
              </a:xfrm>
              <a:prstGeom prst="ellipse">
                <a:avLst/>
              </a:prstGeom>
              <a:solidFill>
                <a:srgbClr val="0070C0"/>
              </a:solidFill>
            </p:spPr>
            <p:style>
              <a:lnRef idx="1">
                <a:schemeClr val="accent1"/>
              </a:lnRef>
              <a:fillRef idx="3">
                <a:schemeClr val="accent1"/>
              </a:fillRef>
              <a:effectRef idx="2">
                <a:schemeClr val="accent1"/>
              </a:effectRef>
              <a:fontRef idx="minor">
                <a:schemeClr val="lt1"/>
              </a:fontRef>
            </p:style>
            <p:txBody>
              <a:bodyPr wrap="none" anchor="ctr"/>
              <a:lstStyle/>
              <a:p>
                <a:pPr algn="ctr" eaLnBrk="1" fontAlgn="auto" hangingPunct="1">
                  <a:spcBef>
                    <a:spcPts val="0"/>
                  </a:spcBef>
                  <a:spcAft>
                    <a:spcPts val="0"/>
                  </a:spcAft>
                  <a:defRPr/>
                </a:pPr>
                <a:r>
                  <a:rPr lang="zh-CN" altLang="en-US" sz="2800" b="1" dirty="0">
                    <a:solidFill>
                      <a:srgbClr val="FFFF00"/>
                    </a:solidFill>
                  </a:rPr>
                  <a:t>预算的</a:t>
                </a:r>
                <a:endParaRPr lang="en-US" altLang="zh-CN" sz="2800" b="1" dirty="0">
                  <a:solidFill>
                    <a:srgbClr val="FFFF00"/>
                  </a:solidFill>
                </a:endParaRPr>
              </a:p>
              <a:p>
                <a:pPr algn="ctr" eaLnBrk="1" fontAlgn="auto" hangingPunct="1">
                  <a:spcBef>
                    <a:spcPts val="0"/>
                  </a:spcBef>
                  <a:spcAft>
                    <a:spcPts val="0"/>
                  </a:spcAft>
                  <a:defRPr/>
                </a:pPr>
                <a:r>
                  <a:rPr lang="zh-CN" altLang="en-US" sz="2800" b="1" dirty="0">
                    <a:solidFill>
                      <a:srgbClr val="FFFF00"/>
                    </a:solidFill>
                  </a:rPr>
                  <a:t>内容</a:t>
                </a:r>
                <a:endParaRPr lang="en-US" altLang="en-US" sz="2800" b="1" dirty="0">
                  <a:solidFill>
                    <a:srgbClr val="FFFF00"/>
                  </a:solidFill>
                </a:endParaRPr>
              </a:p>
            </p:txBody>
          </p:sp>
          <p:grpSp>
            <p:nvGrpSpPr>
              <p:cNvPr id="48136" name="Group 27"/>
              <p:cNvGrpSpPr/>
              <p:nvPr/>
            </p:nvGrpSpPr>
            <p:grpSpPr bwMode="auto">
              <a:xfrm>
                <a:off x="3429000" y="1143000"/>
                <a:ext cx="2286000" cy="1601788"/>
                <a:chOff x="2160" y="720"/>
                <a:chExt cx="1440" cy="1009"/>
              </a:xfrm>
            </p:grpSpPr>
            <p:sp>
              <p:nvSpPr>
                <p:cNvPr id="23" name="Rectangle 18"/>
                <p:cNvSpPr>
                  <a:spLocks noChangeArrowheads="1"/>
                </p:cNvSpPr>
                <p:nvPr/>
              </p:nvSpPr>
              <p:spPr bwMode="auto">
                <a:xfrm>
                  <a:off x="2161" y="720"/>
                  <a:ext cx="1439" cy="721"/>
                </a:xfrm>
                <a:prstGeom prst="rect">
                  <a:avLst/>
                </a:prstGeom>
              </p:spPr>
              <p:style>
                <a:lnRef idx="0">
                  <a:schemeClr val="accent6"/>
                </a:lnRef>
                <a:fillRef idx="3">
                  <a:schemeClr val="accent6"/>
                </a:fillRef>
                <a:effectRef idx="3">
                  <a:schemeClr val="accent6"/>
                </a:effectRef>
                <a:fontRef idx="minor">
                  <a:schemeClr val="lt1"/>
                </a:fontRef>
              </p:style>
              <p:txBody>
                <a:bodyPr wrap="none" anchor="ctr"/>
                <a:lstStyle/>
                <a:p>
                  <a:pPr algn="ctr" eaLnBrk="1" fontAlgn="auto" hangingPunct="1">
                    <a:spcBef>
                      <a:spcPts val="0"/>
                    </a:spcBef>
                    <a:spcAft>
                      <a:spcPts val="0"/>
                    </a:spcAft>
                    <a:defRPr/>
                  </a:pPr>
                  <a:r>
                    <a:rPr lang="zh-CN" altLang="en-US" sz="2800" b="1" dirty="0">
                      <a:solidFill>
                        <a:schemeClr val="bg1"/>
                      </a:solidFill>
                    </a:rPr>
                    <a:t>资产负债</a:t>
                  </a:r>
                  <a:endParaRPr lang="en-US" altLang="zh-CN" sz="2800" b="1" dirty="0">
                    <a:solidFill>
                      <a:schemeClr val="bg1"/>
                    </a:solidFill>
                  </a:endParaRPr>
                </a:p>
                <a:p>
                  <a:pPr algn="ctr" eaLnBrk="1" fontAlgn="auto" hangingPunct="1">
                    <a:spcBef>
                      <a:spcPts val="0"/>
                    </a:spcBef>
                    <a:spcAft>
                      <a:spcPts val="0"/>
                    </a:spcAft>
                    <a:defRPr/>
                  </a:pPr>
                  <a:r>
                    <a:rPr lang="zh-CN" altLang="en-US" sz="2800" b="1" dirty="0">
                      <a:solidFill>
                        <a:schemeClr val="bg1"/>
                      </a:solidFill>
                    </a:rPr>
                    <a:t>预算</a:t>
                  </a:r>
                  <a:endParaRPr lang="en-US" altLang="en-US" sz="2800" b="1" dirty="0">
                    <a:solidFill>
                      <a:schemeClr val="bg1"/>
                    </a:solidFill>
                  </a:endParaRPr>
                </a:p>
              </p:txBody>
            </p:sp>
            <p:sp>
              <p:nvSpPr>
                <p:cNvPr id="48148" name="Line 20"/>
                <p:cNvSpPr>
                  <a:spLocks noChangeShapeType="1"/>
                </p:cNvSpPr>
                <p:nvPr/>
              </p:nvSpPr>
              <p:spPr bwMode="auto">
                <a:xfrm>
                  <a:off x="2881" y="1441"/>
                  <a:ext cx="0" cy="288"/>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137" name="Group 30"/>
              <p:cNvGrpSpPr/>
              <p:nvPr/>
            </p:nvGrpSpPr>
            <p:grpSpPr bwMode="auto">
              <a:xfrm>
                <a:off x="1143000" y="4572000"/>
                <a:ext cx="2744788" cy="1524000"/>
                <a:chOff x="720" y="2880"/>
                <a:chExt cx="1729" cy="960"/>
              </a:xfrm>
            </p:grpSpPr>
            <p:sp>
              <p:nvSpPr>
                <p:cNvPr id="21" name="Rectangle 14"/>
                <p:cNvSpPr>
                  <a:spLocks noChangeArrowheads="1"/>
                </p:cNvSpPr>
                <p:nvPr/>
              </p:nvSpPr>
              <p:spPr bwMode="auto">
                <a:xfrm>
                  <a:off x="721" y="3119"/>
                  <a:ext cx="1440" cy="721"/>
                </a:xfrm>
                <a:prstGeom prst="rect">
                  <a:avLst/>
                </a:prstGeom>
                <a:solidFill>
                  <a:srgbClr val="00B050"/>
                </a:solidFill>
              </p:spPr>
              <p:style>
                <a:lnRef idx="0">
                  <a:schemeClr val="accent3"/>
                </a:lnRef>
                <a:fillRef idx="3">
                  <a:schemeClr val="accent3"/>
                </a:fillRef>
                <a:effectRef idx="3">
                  <a:schemeClr val="accent3"/>
                </a:effectRef>
                <a:fontRef idx="minor">
                  <a:schemeClr val="lt1"/>
                </a:fontRef>
              </p:style>
              <p:txBody>
                <a:bodyPr wrap="none" anchor="ctr"/>
                <a:lstStyle/>
                <a:p>
                  <a:pPr algn="ctr" eaLnBrk="1" fontAlgn="auto" hangingPunct="1">
                    <a:spcBef>
                      <a:spcPts val="0"/>
                    </a:spcBef>
                    <a:spcAft>
                      <a:spcPts val="0"/>
                    </a:spcAft>
                    <a:defRPr/>
                  </a:pPr>
                  <a:r>
                    <a:rPr lang="zh-CN" altLang="en-US" sz="2800" b="1" dirty="0">
                      <a:solidFill>
                        <a:schemeClr val="bg1"/>
                      </a:solidFill>
                    </a:rPr>
                    <a:t>支出预算</a:t>
                  </a:r>
                  <a:endParaRPr lang="en-US" altLang="en-US" sz="2800" b="1" dirty="0">
                    <a:solidFill>
                      <a:schemeClr val="bg1"/>
                    </a:solidFill>
                  </a:endParaRPr>
                </a:p>
              </p:txBody>
            </p:sp>
            <p:sp>
              <p:nvSpPr>
                <p:cNvPr id="48146" name="Line 22"/>
                <p:cNvSpPr>
                  <a:spLocks noChangeShapeType="1"/>
                </p:cNvSpPr>
                <p:nvPr/>
              </p:nvSpPr>
              <p:spPr bwMode="auto">
                <a:xfrm flipV="1">
                  <a:off x="2161" y="2880"/>
                  <a:ext cx="288"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138" name="Group 28"/>
              <p:cNvGrpSpPr/>
              <p:nvPr/>
            </p:nvGrpSpPr>
            <p:grpSpPr bwMode="auto">
              <a:xfrm>
                <a:off x="5257800" y="4572000"/>
                <a:ext cx="2667000" cy="1524000"/>
                <a:chOff x="3312" y="2880"/>
                <a:chExt cx="1680" cy="960"/>
              </a:xfrm>
            </p:grpSpPr>
            <p:sp>
              <p:nvSpPr>
                <p:cNvPr id="19" name="Rectangle 17"/>
                <p:cNvSpPr>
                  <a:spLocks noChangeArrowheads="1"/>
                </p:cNvSpPr>
                <p:nvPr/>
              </p:nvSpPr>
              <p:spPr bwMode="auto">
                <a:xfrm>
                  <a:off x="3552" y="3119"/>
                  <a:ext cx="1440" cy="721"/>
                </a:xfrm>
                <a:prstGeom prst="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eaLnBrk="1" fontAlgn="auto" hangingPunct="1">
                    <a:spcBef>
                      <a:spcPts val="0"/>
                    </a:spcBef>
                    <a:spcAft>
                      <a:spcPts val="0"/>
                    </a:spcAft>
                    <a:defRPr/>
                  </a:pPr>
                  <a:r>
                    <a:rPr lang="zh-CN" altLang="en-US" sz="2800" b="1" dirty="0">
                      <a:solidFill>
                        <a:schemeClr val="bg1"/>
                      </a:solidFill>
                    </a:rPr>
                    <a:t>现金预算</a:t>
                  </a:r>
                  <a:endParaRPr lang="en-US" altLang="en-US" sz="2800" b="1" dirty="0">
                    <a:solidFill>
                      <a:schemeClr val="bg1"/>
                    </a:solidFill>
                  </a:endParaRPr>
                </a:p>
              </p:txBody>
            </p:sp>
            <p:sp>
              <p:nvSpPr>
                <p:cNvPr id="48144" name="Line 23"/>
                <p:cNvSpPr>
                  <a:spLocks noChangeShapeType="1"/>
                </p:cNvSpPr>
                <p:nvPr/>
              </p:nvSpPr>
              <p:spPr bwMode="auto">
                <a:xfrm flipH="1" flipV="1">
                  <a:off x="3312" y="2880"/>
                  <a:ext cx="240" cy="240"/>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8139" name="Group 29"/>
              <p:cNvGrpSpPr/>
              <p:nvPr/>
            </p:nvGrpSpPr>
            <p:grpSpPr bwMode="auto">
              <a:xfrm>
                <a:off x="457200" y="2743200"/>
                <a:ext cx="3000375" cy="1143000"/>
                <a:chOff x="288" y="1728"/>
                <a:chExt cx="1890" cy="720"/>
              </a:xfrm>
            </p:grpSpPr>
            <p:sp>
              <p:nvSpPr>
                <p:cNvPr id="17" name="Rectangle 19"/>
                <p:cNvSpPr>
                  <a:spLocks noChangeArrowheads="1"/>
                </p:cNvSpPr>
                <p:nvPr/>
              </p:nvSpPr>
              <p:spPr bwMode="auto">
                <a:xfrm>
                  <a:off x="288" y="1728"/>
                  <a:ext cx="1440" cy="719"/>
                </a:xfrm>
                <a:prstGeom prst="rect">
                  <a:avLst/>
                </a:prstGeom>
              </p:spPr>
              <p:style>
                <a:lnRef idx="0">
                  <a:schemeClr val="accent4"/>
                </a:lnRef>
                <a:fillRef idx="3">
                  <a:schemeClr val="accent4"/>
                </a:fillRef>
                <a:effectRef idx="3">
                  <a:schemeClr val="accent4"/>
                </a:effectRef>
                <a:fontRef idx="minor">
                  <a:schemeClr val="lt1"/>
                </a:fontRef>
              </p:style>
              <p:txBody>
                <a:bodyPr wrap="none" anchor="ctr"/>
                <a:lstStyle/>
                <a:p>
                  <a:pPr algn="ctr" eaLnBrk="1" fontAlgn="auto" hangingPunct="1">
                    <a:spcBef>
                      <a:spcPts val="0"/>
                    </a:spcBef>
                    <a:spcAft>
                      <a:spcPts val="0"/>
                    </a:spcAft>
                    <a:defRPr/>
                  </a:pPr>
                  <a:r>
                    <a:rPr lang="zh-CN" altLang="en-US" sz="2800" b="1" dirty="0">
                      <a:solidFill>
                        <a:schemeClr val="bg1"/>
                      </a:solidFill>
                    </a:rPr>
                    <a:t>收入预算</a:t>
                  </a:r>
                  <a:endParaRPr lang="en-US" altLang="en-US" sz="2800" b="1" dirty="0">
                    <a:solidFill>
                      <a:schemeClr val="bg1"/>
                    </a:solidFill>
                  </a:endParaRPr>
                </a:p>
              </p:txBody>
            </p:sp>
            <p:sp>
              <p:nvSpPr>
                <p:cNvPr id="48142" name="Line 24"/>
                <p:cNvSpPr>
                  <a:spLocks noChangeShapeType="1"/>
                </p:cNvSpPr>
                <p:nvPr/>
              </p:nvSpPr>
              <p:spPr bwMode="auto">
                <a:xfrm>
                  <a:off x="1728" y="2112"/>
                  <a:ext cx="450" cy="48"/>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140" name="Line 25"/>
              <p:cNvSpPr>
                <a:spLocks noChangeShapeType="1"/>
              </p:cNvSpPr>
              <p:nvPr/>
            </p:nvSpPr>
            <p:spPr bwMode="auto">
              <a:xfrm flipH="1">
                <a:off x="5638559" y="3353355"/>
                <a:ext cx="686615" cy="456507"/>
              </a:xfrm>
              <a:prstGeom prst="line">
                <a:avLst/>
              </a:prstGeom>
              <a:noFill/>
              <a:ln w="38100" algn="ctr">
                <a:solidFill>
                  <a:schemeClr val="tx1"/>
                </a:solidFill>
                <a:round/>
                <a:tailEnd type="triangle" w="med" len="med"/>
              </a:ln>
              <a:effectLst>
                <a:outerShdw dist="23000" dir="5400000" rotWithShape="0">
                  <a:srgbClr val="000000">
                    <a:alpha val="34998"/>
                  </a:srgb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 name="Rectangle 18"/>
            <p:cNvSpPr>
              <a:spLocks noChangeArrowheads="1"/>
            </p:cNvSpPr>
            <p:nvPr/>
          </p:nvSpPr>
          <p:spPr bwMode="auto">
            <a:xfrm>
              <a:off x="7000830" y="2873393"/>
              <a:ext cx="2041299" cy="1109223"/>
            </a:xfrm>
            <a:prstGeom prst="rect">
              <a:avLst/>
            </a:prstGeom>
            <a:solidFill>
              <a:srgbClr val="00B0F0"/>
            </a:solidFill>
          </p:spPr>
          <p:style>
            <a:lnRef idx="0">
              <a:schemeClr val="accent5"/>
            </a:lnRef>
            <a:fillRef idx="3">
              <a:schemeClr val="accent5"/>
            </a:fillRef>
            <a:effectRef idx="3">
              <a:schemeClr val="accent5"/>
            </a:effectRef>
            <a:fontRef idx="minor">
              <a:schemeClr val="lt1"/>
            </a:fontRef>
          </p:style>
          <p:txBody>
            <a:bodyPr wrap="none" anchor="ctr"/>
            <a:lstStyle/>
            <a:p>
              <a:pPr algn="ctr" eaLnBrk="1" fontAlgn="auto" hangingPunct="1">
                <a:spcBef>
                  <a:spcPts val="0"/>
                </a:spcBef>
                <a:spcAft>
                  <a:spcPts val="0"/>
                </a:spcAft>
                <a:defRPr/>
              </a:pPr>
              <a:r>
                <a:rPr lang="zh-CN" altLang="en-US" sz="2800" b="1" dirty="0">
                  <a:solidFill>
                    <a:schemeClr val="bg1"/>
                  </a:solidFill>
                </a:rPr>
                <a:t>资金支出</a:t>
              </a:r>
              <a:endParaRPr lang="en-US" altLang="zh-CN" sz="2800" b="1" dirty="0">
                <a:solidFill>
                  <a:schemeClr val="bg1"/>
                </a:solidFill>
              </a:endParaRPr>
            </a:p>
            <a:p>
              <a:pPr algn="ctr" eaLnBrk="1" fontAlgn="auto" hangingPunct="1">
                <a:spcBef>
                  <a:spcPts val="0"/>
                </a:spcBef>
                <a:spcAft>
                  <a:spcPts val="0"/>
                </a:spcAft>
                <a:defRPr/>
              </a:pPr>
              <a:r>
                <a:rPr lang="zh-CN" altLang="en-US" sz="2800" b="1" dirty="0">
                  <a:solidFill>
                    <a:schemeClr val="bg1"/>
                  </a:solidFill>
                </a:rPr>
                <a:t>预算</a:t>
              </a:r>
              <a:endParaRPr lang="en-US" altLang="en-US" sz="2800" b="1" dirty="0">
                <a:solidFill>
                  <a:schemeClr val="bg1"/>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sz="quarter" idx="4294967295"/>
          </p:nvPr>
        </p:nvSpPr>
        <p:spPr>
          <a:xfrm>
            <a:off x="468313" y="1096963"/>
            <a:ext cx="8424862" cy="4852987"/>
          </a:xfrm>
        </p:spPr>
        <p:txBody>
          <a:bodyPr>
            <a:normAutofit lnSpcReduction="10000"/>
          </a:bodyPr>
          <a:lstStyle/>
          <a:p>
            <a:pPr eaLnBrk="1" hangingPunct="1">
              <a:buFont typeface="Wingdings" panose="05000000000000000000" pitchFamily="2" charset="2"/>
              <a:buChar char="p"/>
              <a:defRPr/>
            </a:pPr>
            <a:r>
              <a:rPr lang="zh-CN" altLang="en-US" sz="2800" b="1" dirty="0">
                <a:solidFill>
                  <a:srgbClr val="FF0000"/>
                </a:solidFill>
                <a:latin typeface="宋体" panose="02010600030101010101" pitchFamily="2" charset="-122"/>
              </a:rPr>
              <a:t>预算的作用：</a:t>
            </a:r>
            <a:endParaRPr lang="zh-CN" altLang="en-US" sz="2800" b="1" dirty="0">
              <a:solidFill>
                <a:srgbClr val="FF0000"/>
              </a:solidFill>
              <a:latin typeface="宋体" panose="02010600030101010101" pitchFamily="2" charset="-122"/>
            </a:endParaRPr>
          </a:p>
          <a:p>
            <a:pPr lvl="1" eaLnBrk="1" hangingPunct="1">
              <a:buFont typeface="Wingdings" panose="05000000000000000000" pitchFamily="2" charset="2"/>
              <a:buChar char="Ø"/>
              <a:defRPr/>
            </a:pPr>
            <a:r>
              <a:rPr lang="zh-CN" altLang="en-US" b="1" dirty="0">
                <a:solidFill>
                  <a:srgbClr val="FF0000"/>
                </a:solidFill>
                <a:latin typeface="华文楷体" panose="02010600040101010101" pitchFamily="2" charset="-122"/>
                <a:ea typeface="华文楷体" panose="02010600040101010101" pitchFamily="2" charset="-122"/>
              </a:rPr>
              <a:t>使得企业在不同时期的活动效果和不同部门的经营绩效具有可比性</a:t>
            </a:r>
            <a:endParaRPr lang="zh-CN" altLang="en-US" b="1" dirty="0">
              <a:solidFill>
                <a:srgbClr val="FF000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defRPr/>
            </a:pPr>
            <a:r>
              <a:rPr lang="zh-CN" altLang="en-US" b="1" dirty="0">
                <a:solidFill>
                  <a:srgbClr val="002060"/>
                </a:solidFill>
                <a:latin typeface="华文楷体" panose="02010600040101010101" pitchFamily="2" charset="-122"/>
                <a:ea typeface="华文楷体" panose="02010600040101010101" pitchFamily="2" charset="-122"/>
              </a:rPr>
              <a:t>使管理者了解企业经营状况的变化方向和组织中的优势部门与问题部门，从而为调整企业活动指明了方向</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defRPr/>
            </a:pPr>
            <a:r>
              <a:rPr lang="zh-CN" altLang="en-US" b="1" dirty="0">
                <a:solidFill>
                  <a:srgbClr val="002060"/>
                </a:solidFill>
                <a:latin typeface="华文楷体" panose="02010600040101010101" pitchFamily="2" charset="-122"/>
                <a:ea typeface="华文楷体" panose="02010600040101010101" pitchFamily="2" charset="-122"/>
              </a:rPr>
              <a:t>为协调企业活动提供了依据</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defRPr/>
            </a:pPr>
            <a:r>
              <a:rPr lang="zh-CN" altLang="en-US" b="1" dirty="0">
                <a:solidFill>
                  <a:srgbClr val="FF0000"/>
                </a:solidFill>
                <a:latin typeface="华文楷体" panose="02010600040101010101" pitchFamily="2" charset="-122"/>
                <a:ea typeface="华文楷体" panose="02010600040101010101" pitchFamily="2" charset="-122"/>
              </a:rPr>
              <a:t>为企业的各项活动确立财务标准</a:t>
            </a:r>
            <a:endParaRPr lang="zh-CN" altLang="en-US" b="1" dirty="0">
              <a:solidFill>
                <a:srgbClr val="FF000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defRPr/>
            </a:pPr>
            <a:r>
              <a:rPr lang="zh-CN" altLang="en-US" b="1" dirty="0">
                <a:solidFill>
                  <a:srgbClr val="002060"/>
                </a:solidFill>
                <a:latin typeface="华文楷体" panose="02010600040101010101" pitchFamily="2" charset="-122"/>
                <a:ea typeface="华文楷体" panose="02010600040101010101" pitchFamily="2" charset="-122"/>
              </a:rPr>
              <a:t>大大方便了控制过程中的绩效衡量工作，也使之更加客观可靠</a:t>
            </a:r>
            <a:endParaRPr lang="zh-CN" altLang="en-US" b="1" dirty="0">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defRPr/>
            </a:pPr>
            <a:r>
              <a:rPr lang="zh-CN" altLang="en-US" b="1" dirty="0">
                <a:solidFill>
                  <a:srgbClr val="002060"/>
                </a:solidFill>
                <a:latin typeface="华文楷体" panose="02010600040101010101" pitchFamily="2" charset="-122"/>
                <a:ea typeface="华文楷体" panose="02010600040101010101" pitchFamily="2" charset="-122"/>
              </a:rPr>
              <a:t>容易测量出偏差程度，为采取纠正措施奠定基础</a:t>
            </a:r>
            <a:endParaRPr lang="zh-CN" altLang="en-US" sz="2400" b="1" dirty="0">
              <a:solidFill>
                <a:srgbClr val="0070C0"/>
              </a:solidFill>
            </a:endParaRPr>
          </a:p>
        </p:txBody>
      </p:sp>
      <p:sp>
        <p:nvSpPr>
          <p:cNvPr id="49155" name="内容占位符 2"/>
          <p:cNvSpPr txBox="1"/>
          <p:nvPr/>
        </p:nvSpPr>
        <p:spPr bwMode="auto">
          <a:xfrm>
            <a:off x="539750" y="392113"/>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预算的作用及其局限性</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tags/tag1.xml><?xml version="1.0" encoding="utf-8"?>
<p:tagLst xmlns:p="http://schemas.openxmlformats.org/presentationml/2006/main">
  <p:tag name="KSO_WPP_MARK_KEY" val="2828e475-61e1-46df-a380-5c2e9965853e"/>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2333</Words>
  <Application>WPS 演示</Application>
  <PresentationFormat>全屏显示(4:3)</PresentationFormat>
  <Paragraphs>171</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黑体</vt:lpstr>
      <vt:lpstr>华文楷体</vt:lpstr>
      <vt:lpstr>Calibri</vt:lpstr>
      <vt:lpstr>微软雅黑</vt:lpstr>
      <vt:lpstr>Arial Unicode MS</vt:lpstr>
      <vt:lpstr>诗情画意</vt:lpstr>
      <vt:lpstr>第五篇 控制</vt:lpstr>
      <vt:lpstr>控制方法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第五篇 控制</dc:title>
  <dc:creator>User</dc:creator>
  <cp:lastModifiedBy>حسناً ، من أنت ؟</cp:lastModifiedBy>
  <cp:revision>73</cp:revision>
  <dcterms:created xsi:type="dcterms:W3CDTF">2012-02-06T06:57:00Z</dcterms:created>
  <dcterms:modified xsi:type="dcterms:W3CDTF">2023-01-28T03:34:04Z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0D0F45961421486C949694623E757F8D</vt:lpwstr>
  </property>
  <property fmtid="{D5CDD505-2E9C-101B-9397-08002B2CF9AE}" pid="3" name="KSOProductBuildVer">
    <vt:lpwstr>2052-11.1.0.13703</vt:lpwstr>
  </property>
</Properties>
</file>