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1" r:id="rId5"/>
    <p:sldId id="272" r:id="rId6"/>
    <p:sldId id="259" r:id="rId7"/>
    <p:sldId id="260" r:id="rId8"/>
    <p:sldId id="261" r:id="rId9"/>
    <p:sldId id="262" r:id="rId10"/>
    <p:sldId id="263" r:id="rId11"/>
    <p:sldId id="264" r:id="rId12"/>
    <p:sldId id="266" r:id="rId13"/>
    <p:sldId id="265" r:id="rId14"/>
    <p:sldId id="267" r:id="rId15"/>
    <p:sldId id="268" r:id="rId16"/>
    <p:sldId id="269" r:id="rId17"/>
  </p:sldIdLst>
  <p:sldSz cx="9144000" cy="6858000" type="screen4x3"/>
  <p:notesSz cx="6858000" cy="9144000"/>
  <p:custDataLst>
    <p:tags r:id="rId21"/>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a:t>单击此处编辑母版标题样式</a:t>
            </a:r>
            <a:endParaRPr lang="zh-CN" altLang="en-US" noProof="0"/>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60411058-FA25-4705-B98F-E73614C58064}"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EE0BB569-628F-4B9B-9116-A001E4E39FB7}"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CB6D4892-A4AC-4A66-AC73-4472E4F17D06}"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450BC8AC-69A9-498D-BF05-C36CA48FB511}"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6495E3D4-0FBA-40A1-9DA4-F2D244FE51C8}"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02874AEA-E226-4052-A41B-3E6EF06BEAB6}"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6D194846-F1E1-4489-AC4E-F0F34B121895}"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5A7ED3A2-C6A0-4635-BCA0-D2BB84953797}"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C60C9252-75C0-4344-835B-5FFE4FFBB7E7}"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F73C801E-2755-4A08-ADC8-CB882EF38911}"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62D33ED9-D24E-47FE-9676-BC898582CFFD}"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100" name="Rectangle 4"/>
          <p:cNvSpPr>
            <a:spLocks noGrp="1" noChangeArrowheads="1"/>
          </p:cNvSpPr>
          <p:nvPr>
            <p:ph type="dt" sz="half" idx="2"/>
          </p:nvPr>
        </p:nvSpPr>
        <p:spPr bwMode="auto">
          <a:xfrm>
            <a:off x="301625" y="6245225"/>
            <a:ext cx="2289175" cy="476250"/>
          </a:xfrm>
          <a:prstGeom prst="rect">
            <a:avLst/>
          </a:prstGeom>
          <a:noFill/>
          <a:ln>
            <a:noFill/>
          </a:ln>
          <a:effectLst/>
        </p:spPr>
        <p:txBody>
          <a:bodyPr vert="horz" wrap="square" lIns="91440" tIns="45720" rIns="91440" bIns="45720" numCol="1" anchor="t" anchorCtr="0" compatLnSpc="1"/>
          <a:lstStyle>
            <a:lvl1pPr eaLnBrk="1" hangingPunct="1">
              <a:defRPr sz="1400"/>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a:noFill/>
          </a:ln>
          <a:effectLst/>
        </p:spPr>
        <p:txBody>
          <a:bodyPr vert="horz" wrap="square" lIns="91440" tIns="45720" rIns="91440" bIns="45720" numCol="1" anchor="t" anchorCtr="0" compatLnSpc="1"/>
          <a:lstStyle>
            <a:lvl1pPr algn="r" eaLnBrk="1" hangingPunct="1">
              <a:defRPr sz="1400"/>
            </a:lvl1pPr>
          </a:lstStyle>
          <a:p>
            <a:fld id="{1DBDD302-4414-4048-81F1-195C52D68115}"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ctrTitle"/>
          </p:nvPr>
        </p:nvSpPr>
        <p:spPr/>
        <p:txBody>
          <a:bodyPr/>
          <a:lstStyle/>
          <a:p>
            <a:pPr eaLnBrk="1" hangingPunct="1"/>
            <a:r>
              <a:rPr lang="zh-CN" altLang="en-US" b="1" dirty="0"/>
              <a:t>第六篇 创  新</a:t>
            </a:r>
            <a:endParaRPr lang="zh-CN" altLang="en-US" b="1" dirty="0"/>
          </a:p>
        </p:txBody>
      </p:sp>
      <p:sp>
        <p:nvSpPr>
          <p:cNvPr id="3075" name="Rectangle 3"/>
          <p:cNvSpPr>
            <a:spLocks noGrp="1" noRot="1" noChangeArrowheads="1"/>
          </p:cNvSpPr>
          <p:nvPr>
            <p:ph type="subTitle" idx="1"/>
          </p:nvPr>
        </p:nvSpPr>
        <p:spPr/>
        <p:txBody>
          <a:bodyPr/>
          <a:lstStyle/>
          <a:p>
            <a:pPr eaLnBrk="1" hangingPunct="1"/>
            <a:endParaRPr lang="zh-CN"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Rot="1" noChangeArrowheads="1"/>
          </p:cNvSpPr>
          <p:nvPr>
            <p:ph type="body" idx="4294967295"/>
          </p:nvPr>
        </p:nvSpPr>
        <p:spPr>
          <a:xfrm>
            <a:off x="279400" y="765175"/>
            <a:ext cx="8540750" cy="5334000"/>
          </a:xfrm>
        </p:spPr>
        <p:txBody>
          <a:bodyPr/>
          <a:lstStyle/>
          <a:p>
            <a:pPr eaLnBrk="1" hangingPunct="1"/>
            <a:r>
              <a:rPr lang="zh-CN" altLang="en-US" b="1">
                <a:solidFill>
                  <a:srgbClr val="0070C0"/>
                </a:solidFill>
              </a:rPr>
              <a:t>组织机构和结构的创新</a:t>
            </a:r>
            <a:endParaRPr lang="zh-CN" altLang="en-US" b="1">
              <a:solidFill>
                <a:srgbClr val="0070C0"/>
              </a:solidFill>
            </a:endParaRPr>
          </a:p>
          <a:p>
            <a:pPr eaLnBrk="1" hangingPunct="1">
              <a:buFont typeface="Wingdings" panose="05000000000000000000" pitchFamily="2" charset="2"/>
              <a:buChar char="p"/>
            </a:pPr>
            <a:r>
              <a:rPr lang="zh-CN" altLang="en-US" sz="2800" b="1">
                <a:latin typeface="宋体" panose="02010600030101010101" pitchFamily="2" charset="-122"/>
              </a:rPr>
              <a:t>企业系统的正常运行，既要求具有</a:t>
            </a:r>
            <a:r>
              <a:rPr lang="zh-CN" altLang="en-US" sz="2800" b="1">
                <a:solidFill>
                  <a:srgbClr val="FF0000"/>
                </a:solidFill>
                <a:latin typeface="宋体" panose="02010600030101010101" pitchFamily="2" charset="-122"/>
              </a:rPr>
              <a:t>符合企业及其环境特点</a:t>
            </a:r>
            <a:r>
              <a:rPr lang="zh-CN" altLang="en-US" sz="2800" b="1">
                <a:latin typeface="宋体" panose="02010600030101010101" pitchFamily="2" charset="-122"/>
              </a:rPr>
              <a:t>的运行制度，又要求具有与之相应的运行载体，即合理的组织形式</a:t>
            </a:r>
            <a:endParaRPr lang="zh-CN" altLang="en-US" sz="2800" b="1">
              <a:latin typeface="宋体" panose="02010600030101010101" pitchFamily="2" charset="-122"/>
            </a:endParaRPr>
          </a:p>
          <a:p>
            <a:pPr lvl="1" eaLnBrk="1" hangingPunct="1">
              <a:buFont typeface="Wingdings" panose="05000000000000000000" pitchFamily="2" charset="2"/>
              <a:buChar char="Ø"/>
            </a:pPr>
            <a:r>
              <a:rPr lang="zh-CN" altLang="en-US" b="1">
                <a:solidFill>
                  <a:srgbClr val="FF0000"/>
                </a:solidFill>
                <a:latin typeface="宋体" panose="02010600030101010101" pitchFamily="2" charset="-122"/>
                <a:ea typeface="华文楷体" panose="02010600040101010101" pitchFamily="2" charset="-122"/>
              </a:rPr>
              <a:t>机构：</a:t>
            </a:r>
            <a:r>
              <a:rPr lang="zh-CN" altLang="en-US" b="1">
                <a:solidFill>
                  <a:srgbClr val="002060"/>
                </a:solidFill>
                <a:latin typeface="宋体" panose="02010600030101010101" pitchFamily="2" charset="-122"/>
                <a:ea typeface="华文楷体" panose="02010600040101010101" pitchFamily="2" charset="-122"/>
              </a:rPr>
              <a:t>指企业在构建组织时，根据一定的标准，将那些类似的或为实现同一目标有密切关系的职务或岗位归并到一起，形成不同的管理部门</a:t>
            </a:r>
            <a:endParaRPr lang="zh-CN" altLang="en-US" b="1">
              <a:solidFill>
                <a:srgbClr val="002060"/>
              </a:solidFill>
              <a:latin typeface="宋体" panose="02010600030101010101" pitchFamily="2" charset="-122"/>
              <a:ea typeface="华文楷体" panose="02010600040101010101" pitchFamily="2" charset="-122"/>
            </a:endParaRPr>
          </a:p>
          <a:p>
            <a:pPr lvl="2" eaLnBrk="1" hangingPunct="1">
              <a:buFont typeface="Calibri" panose="020F0502020204030204" pitchFamily="34" charset="0"/>
              <a:buChar char="–"/>
            </a:pPr>
            <a:r>
              <a:rPr lang="zh-CN" altLang="en-US" sz="2800" b="1">
                <a:solidFill>
                  <a:srgbClr val="7030A0"/>
                </a:solidFill>
                <a:latin typeface="宋体" panose="02010600030101010101" pitchFamily="2" charset="-122"/>
                <a:ea typeface="华文楷体" panose="02010600040101010101" pitchFamily="2" charset="-122"/>
              </a:rPr>
              <a:t>它主要涉及管理劳动的横向分工的问题</a:t>
            </a:r>
            <a:endParaRPr lang="zh-CN" altLang="en-US" sz="2800" b="1">
              <a:solidFill>
                <a:srgbClr val="7030A0"/>
              </a:solidFill>
              <a:latin typeface="宋体" panose="02010600030101010101" pitchFamily="2" charset="-122"/>
              <a:ea typeface="华文楷体" panose="02010600040101010101" pitchFamily="2" charset="-122"/>
            </a:endParaRPr>
          </a:p>
          <a:p>
            <a:pPr lvl="1" eaLnBrk="1" hangingPunct="1">
              <a:buFont typeface="Wingdings" panose="05000000000000000000" pitchFamily="2" charset="2"/>
              <a:buChar char="Ø"/>
            </a:pPr>
            <a:r>
              <a:rPr lang="zh-CN" altLang="en-US" b="1">
                <a:solidFill>
                  <a:srgbClr val="FF0000"/>
                </a:solidFill>
                <a:latin typeface="宋体" panose="02010600030101010101" pitchFamily="2" charset="-122"/>
                <a:ea typeface="华文楷体" panose="02010600040101010101" pitchFamily="2" charset="-122"/>
              </a:rPr>
              <a:t>结构：</a:t>
            </a:r>
            <a:r>
              <a:rPr lang="zh-CN" altLang="en-US" b="1">
                <a:solidFill>
                  <a:srgbClr val="002060"/>
                </a:solidFill>
                <a:latin typeface="宋体" panose="02010600030101010101" pitchFamily="2" charset="-122"/>
                <a:ea typeface="华文楷体" panose="02010600040101010101" pitchFamily="2" charset="-122"/>
              </a:rPr>
              <a:t>与各管理部门之间，特别是与不同层次的管理部门之间的关系有关</a:t>
            </a:r>
            <a:endParaRPr lang="zh-CN" altLang="en-US" b="1">
              <a:solidFill>
                <a:srgbClr val="002060"/>
              </a:solidFill>
              <a:latin typeface="宋体" panose="02010600030101010101" pitchFamily="2" charset="-122"/>
              <a:ea typeface="华文楷体" panose="02010600040101010101" pitchFamily="2" charset="-122"/>
            </a:endParaRPr>
          </a:p>
          <a:p>
            <a:pPr lvl="2" eaLnBrk="1" hangingPunct="1">
              <a:buFont typeface="Calibri" panose="020F0502020204030204" pitchFamily="34" charset="0"/>
              <a:buChar char="–"/>
            </a:pPr>
            <a:r>
              <a:rPr lang="zh-CN" altLang="en-US" sz="2800" b="1">
                <a:solidFill>
                  <a:srgbClr val="7030A0"/>
                </a:solidFill>
                <a:latin typeface="宋体" panose="02010600030101010101" pitchFamily="2" charset="-122"/>
                <a:ea typeface="华文楷体" panose="02010600040101010101" pitchFamily="2" charset="-122"/>
              </a:rPr>
              <a:t>它主要涉及管理劳动的纵向分工问题</a:t>
            </a:r>
            <a:endParaRPr lang="zh-CN" altLang="en-US" sz="2800" b="1">
              <a:solidFill>
                <a:srgbClr val="0070C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pPr eaLnBrk="1" hangingPunct="1"/>
            <a:endParaRPr lang="zh-CN" altLang="zh-CN"/>
          </a:p>
        </p:txBody>
      </p:sp>
      <p:sp>
        <p:nvSpPr>
          <p:cNvPr id="13315" name="Rectangle 3"/>
          <p:cNvSpPr>
            <a:spLocks noGrp="1" noRot="1" noChangeArrowheads="1"/>
          </p:cNvSpPr>
          <p:nvPr>
            <p:ph type="body" idx="1"/>
          </p:nvPr>
        </p:nvSpPr>
        <p:spPr/>
        <p:txBody>
          <a:bodyPr/>
          <a:lstStyle/>
          <a:p>
            <a:pPr eaLnBrk="1" hangingPunct="1"/>
            <a:r>
              <a:rPr lang="zh-CN" altLang="en-US" b="1">
                <a:solidFill>
                  <a:srgbClr val="0070C0"/>
                </a:solidFill>
              </a:rPr>
              <a:t>环境创新</a:t>
            </a:r>
            <a:endParaRPr lang="zh-CN" altLang="en-US" b="1">
              <a:solidFill>
                <a:srgbClr val="0070C0"/>
              </a:solidFill>
            </a:endParaRPr>
          </a:p>
          <a:p>
            <a:pPr eaLnBrk="1" hangingPunct="1">
              <a:buFont typeface="Wingdings" panose="05000000000000000000" pitchFamily="2" charset="2"/>
              <a:buChar char="p"/>
            </a:pPr>
            <a:r>
              <a:rPr lang="zh-CN" altLang="en-US" sz="2800" b="1">
                <a:latin typeface="宋体" panose="02010600030101010101" pitchFamily="2" charset="-122"/>
              </a:rPr>
              <a:t>环境是企业经营的土壤，同时也制约着企业的经营</a:t>
            </a:r>
            <a:endParaRPr lang="zh-CN" altLang="en-US" sz="2800" b="1">
              <a:latin typeface="宋体" panose="02010600030101010101" pitchFamily="2" charset="-122"/>
            </a:endParaRPr>
          </a:p>
          <a:p>
            <a:pPr eaLnBrk="1" hangingPunct="1">
              <a:buFont typeface="Wingdings" panose="05000000000000000000" pitchFamily="2" charset="2"/>
              <a:buChar char="p"/>
            </a:pPr>
            <a:r>
              <a:rPr lang="zh-CN" altLang="en-US" sz="2800" b="1">
                <a:latin typeface="宋体" panose="02010600030101010101" pitchFamily="2" charset="-122"/>
              </a:rPr>
              <a:t>企业与环境的关系，不是单纯地去适应，而是在适应的同时</a:t>
            </a:r>
            <a:r>
              <a:rPr lang="zh-CN" altLang="en-US" sz="2800" b="1">
                <a:solidFill>
                  <a:srgbClr val="FF0000"/>
                </a:solidFill>
                <a:latin typeface="宋体" panose="02010600030101010101" pitchFamily="2" charset="-122"/>
              </a:rPr>
              <a:t>去改造、去引导、甚至去创造</a:t>
            </a:r>
            <a:endParaRPr lang="zh-CN" altLang="en-US" sz="2800" b="1">
              <a:latin typeface="宋体" panose="02010600030101010101" pitchFamily="2" charset="-122"/>
            </a:endParaRPr>
          </a:p>
          <a:p>
            <a:pPr eaLnBrk="1" hangingPunct="1">
              <a:buFont typeface="Wingdings" panose="05000000000000000000" pitchFamily="2" charset="2"/>
              <a:buChar char="p"/>
            </a:pPr>
            <a:r>
              <a:rPr lang="zh-CN" altLang="en-US" sz="2800" b="1">
                <a:latin typeface="宋体" panose="02010600030101010101" pitchFamily="2" charset="-122"/>
              </a:rPr>
              <a:t>环境创新是指通过企业积极的创新活动去改造环境，去引导环境朝着有利于企业经营的方向变化</a:t>
            </a:r>
            <a:endParaRPr lang="zh-CN" altLang="en-US" sz="28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p:txBody>
          <a:bodyPr/>
          <a:lstStyle/>
          <a:p>
            <a:pPr eaLnBrk="1" hangingPunct="1"/>
            <a:r>
              <a:rPr lang="zh-CN" altLang="en-US"/>
              <a:t>创新的过程和组织</a:t>
            </a:r>
            <a:endParaRPr lang="zh-CN" altLang="en-US"/>
          </a:p>
        </p:txBody>
      </p:sp>
      <p:sp>
        <p:nvSpPr>
          <p:cNvPr id="14339" name="Rectangle 3"/>
          <p:cNvSpPr>
            <a:spLocks noGrp="1" noRot="1" noChangeArrowheads="1"/>
          </p:cNvSpPr>
          <p:nvPr>
            <p:ph type="body" idx="1"/>
          </p:nvPr>
        </p:nvSpPr>
        <p:spPr/>
        <p:txBody>
          <a:bodyPr/>
          <a:lstStyle/>
          <a:p>
            <a:pPr eaLnBrk="1" hangingPunct="1"/>
            <a:r>
              <a:rPr lang="zh-CN" altLang="en-US" b="1">
                <a:solidFill>
                  <a:srgbClr val="0070C0"/>
                </a:solidFill>
              </a:rPr>
              <a:t>创新的过程</a:t>
            </a:r>
            <a:endParaRPr lang="zh-CN" altLang="en-US" b="1">
              <a:solidFill>
                <a:srgbClr val="0070C0"/>
              </a:solidFill>
            </a:endParaRPr>
          </a:p>
        </p:txBody>
      </p:sp>
      <p:grpSp>
        <p:nvGrpSpPr>
          <p:cNvPr id="2" name="组合 31"/>
          <p:cNvGrpSpPr/>
          <p:nvPr/>
        </p:nvGrpSpPr>
        <p:grpSpPr bwMode="auto">
          <a:xfrm>
            <a:off x="827088" y="2924175"/>
            <a:ext cx="7143750" cy="3143250"/>
            <a:chOff x="1785918" y="1857364"/>
            <a:chExt cx="7143800" cy="3143272"/>
          </a:xfrm>
        </p:grpSpPr>
        <p:sp>
          <p:nvSpPr>
            <p:cNvPr id="7" name="矩形 6"/>
            <p:cNvSpPr/>
            <p:nvPr/>
          </p:nvSpPr>
          <p:spPr>
            <a:xfrm>
              <a:off x="1785918" y="1857364"/>
              <a:ext cx="7143800" cy="3143272"/>
            </a:xfrm>
            <a:prstGeom prst="rect">
              <a:avLst/>
            </a:prstGeom>
            <a:ln>
              <a:noFill/>
            </a:ln>
            <a:effectLst/>
            <a:scene3d>
              <a:camera prst="orthographicFront">
                <a:rot lat="0" lon="0" rev="0"/>
              </a:camera>
              <a:lightRig rig="contrasting" dir="t">
                <a:rot lat="0" lon="0" rev="7800000"/>
              </a:lightRig>
            </a:scene3d>
            <a:sp3d>
              <a:bevelT w="139700" h="139700"/>
            </a:sp3d>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endParaRPr lang="zh-CN" altLang="en-US"/>
            </a:p>
          </p:txBody>
        </p:sp>
        <p:grpSp>
          <p:nvGrpSpPr>
            <p:cNvPr id="14344" name="组合 29"/>
            <p:cNvGrpSpPr/>
            <p:nvPr/>
          </p:nvGrpSpPr>
          <p:grpSpPr bwMode="auto">
            <a:xfrm>
              <a:off x="1928794" y="2498083"/>
              <a:ext cx="6929485" cy="1716735"/>
              <a:chOff x="1928794" y="2642547"/>
              <a:chExt cx="6929485" cy="1716735"/>
            </a:xfrm>
          </p:grpSpPr>
          <p:grpSp>
            <p:nvGrpSpPr>
              <p:cNvPr id="14345" name="组合 21"/>
              <p:cNvGrpSpPr/>
              <p:nvPr/>
            </p:nvGrpSpPr>
            <p:grpSpPr bwMode="auto">
              <a:xfrm>
                <a:off x="1928794" y="2642547"/>
                <a:ext cx="6929485" cy="1215081"/>
                <a:chOff x="1785918" y="2499671"/>
                <a:chExt cx="7500989" cy="1215081"/>
              </a:xfrm>
            </p:grpSpPr>
            <p:sp>
              <p:nvSpPr>
                <p:cNvPr id="17" name="流程图: 可选过程 16"/>
                <p:cNvSpPr/>
                <p:nvPr/>
              </p:nvSpPr>
              <p:spPr>
                <a:xfrm>
                  <a:off x="1785918" y="2500306"/>
                  <a:ext cx="1495043" cy="1214446"/>
                </a:xfrm>
                <a:prstGeom prst="flowChartAlternateProcess">
                  <a:avLst/>
                </a:prstGeom>
                <a:solidFill>
                  <a:srgbClr val="00B050"/>
                </a:solidFill>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r>
                    <a:rPr lang="zh-CN" altLang="en-US" sz="2800" b="1" dirty="0"/>
                    <a:t>寻找</a:t>
                  </a:r>
                  <a:endParaRPr lang="en-US" altLang="zh-CN" sz="2800" b="1" dirty="0"/>
                </a:p>
                <a:p>
                  <a:pPr algn="ctr" eaLnBrk="1" fontAlgn="auto" hangingPunct="1">
                    <a:spcBef>
                      <a:spcPts val="0"/>
                    </a:spcBef>
                    <a:spcAft>
                      <a:spcPts val="0"/>
                    </a:spcAft>
                    <a:defRPr/>
                  </a:pPr>
                  <a:r>
                    <a:rPr lang="zh-CN" altLang="en-US" sz="2800" b="1" dirty="0"/>
                    <a:t>机会</a:t>
                  </a:r>
                  <a:endParaRPr lang="zh-CN" altLang="en-US" sz="2800" b="1" dirty="0"/>
                </a:p>
              </p:txBody>
            </p:sp>
            <p:sp>
              <p:nvSpPr>
                <p:cNvPr id="18" name="流程图: 可选过程 17"/>
                <p:cNvSpPr/>
                <p:nvPr/>
              </p:nvSpPr>
              <p:spPr>
                <a:xfrm>
                  <a:off x="3791337" y="2500306"/>
                  <a:ext cx="1495043" cy="1214446"/>
                </a:xfrm>
                <a:prstGeom prst="flowChartAlternateProcess">
                  <a:avLst/>
                </a:prstGeom>
                <a:solidFill>
                  <a:srgbClr val="C00000"/>
                </a:solidFill>
              </p:spPr>
              <p:style>
                <a:lnRef idx="0">
                  <a:schemeClr val="accent2"/>
                </a:lnRef>
                <a:fillRef idx="3">
                  <a:schemeClr val="accent2"/>
                </a:fillRef>
                <a:effectRef idx="3">
                  <a:schemeClr val="accent2"/>
                </a:effectRef>
                <a:fontRef idx="minor">
                  <a:schemeClr val="lt1"/>
                </a:fontRef>
              </p:style>
              <p:txBody>
                <a:bodyPr anchor="ctr"/>
                <a:lstStyle/>
                <a:p>
                  <a:pPr algn="ctr" eaLnBrk="1" fontAlgn="auto" hangingPunct="1">
                    <a:spcBef>
                      <a:spcPts val="0"/>
                    </a:spcBef>
                    <a:spcAft>
                      <a:spcPts val="0"/>
                    </a:spcAft>
                    <a:defRPr/>
                  </a:pPr>
                  <a:r>
                    <a:rPr lang="zh-CN" altLang="en-US" sz="2800" b="1" dirty="0"/>
                    <a:t>提出</a:t>
                  </a:r>
                  <a:endParaRPr lang="en-US" altLang="zh-CN" sz="2800" b="1" dirty="0"/>
                </a:p>
                <a:p>
                  <a:pPr algn="ctr" eaLnBrk="1" fontAlgn="auto" hangingPunct="1">
                    <a:spcBef>
                      <a:spcPts val="0"/>
                    </a:spcBef>
                    <a:spcAft>
                      <a:spcPts val="0"/>
                    </a:spcAft>
                    <a:defRPr/>
                  </a:pPr>
                  <a:r>
                    <a:rPr lang="zh-CN" altLang="en-US" sz="2800" b="1" dirty="0"/>
                    <a:t>构想</a:t>
                  </a:r>
                  <a:endParaRPr lang="zh-CN" altLang="en-US" sz="2800" b="1" dirty="0"/>
                </a:p>
              </p:txBody>
            </p:sp>
            <p:sp>
              <p:nvSpPr>
                <p:cNvPr id="19" name="流程图: 可选过程 18"/>
                <p:cNvSpPr/>
                <p:nvPr/>
              </p:nvSpPr>
              <p:spPr>
                <a:xfrm>
                  <a:off x="5796412" y="2499671"/>
                  <a:ext cx="1495043" cy="1214446"/>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anchor="ctr"/>
                <a:lstStyle/>
                <a:p>
                  <a:pPr algn="ctr" eaLnBrk="1" fontAlgn="auto" hangingPunct="1">
                    <a:spcBef>
                      <a:spcPts val="0"/>
                    </a:spcBef>
                    <a:spcAft>
                      <a:spcPts val="0"/>
                    </a:spcAft>
                    <a:defRPr/>
                  </a:pPr>
                  <a:r>
                    <a:rPr lang="zh-CN" altLang="en-US" sz="2800" b="1" dirty="0">
                      <a:solidFill>
                        <a:srgbClr val="FF0000"/>
                      </a:solidFill>
                    </a:rPr>
                    <a:t>迅速</a:t>
                  </a:r>
                  <a:endParaRPr lang="en-US" altLang="zh-CN" sz="2800" b="1" dirty="0">
                    <a:solidFill>
                      <a:srgbClr val="FF0000"/>
                    </a:solidFill>
                  </a:endParaRPr>
                </a:p>
                <a:p>
                  <a:pPr algn="ctr" eaLnBrk="1" fontAlgn="auto" hangingPunct="1">
                    <a:spcBef>
                      <a:spcPts val="0"/>
                    </a:spcBef>
                    <a:spcAft>
                      <a:spcPts val="0"/>
                    </a:spcAft>
                    <a:defRPr/>
                  </a:pPr>
                  <a:r>
                    <a:rPr lang="zh-CN" altLang="en-US" sz="2800" b="1" dirty="0">
                      <a:solidFill>
                        <a:srgbClr val="FF0000"/>
                      </a:solidFill>
                    </a:rPr>
                    <a:t>行动</a:t>
                  </a:r>
                  <a:endParaRPr lang="zh-CN" altLang="en-US" sz="2800" b="1" dirty="0">
                    <a:solidFill>
                      <a:srgbClr val="FF0000"/>
                    </a:solidFill>
                  </a:endParaRPr>
                </a:p>
              </p:txBody>
            </p:sp>
            <p:sp>
              <p:nvSpPr>
                <p:cNvPr id="20" name="流程图: 可选过程 19"/>
                <p:cNvSpPr/>
                <p:nvPr/>
              </p:nvSpPr>
              <p:spPr>
                <a:xfrm>
                  <a:off x="7791864" y="2500306"/>
                  <a:ext cx="1495043" cy="1214446"/>
                </a:xfrm>
                <a:prstGeom prst="flowChartAlternateProcess">
                  <a:avLst/>
                </a:prstGeom>
              </p:spPr>
              <p:style>
                <a:lnRef idx="0">
                  <a:schemeClr val="accent4"/>
                </a:lnRef>
                <a:fillRef idx="3">
                  <a:schemeClr val="accent4"/>
                </a:fillRef>
                <a:effectRef idx="3">
                  <a:schemeClr val="accent4"/>
                </a:effectRef>
                <a:fontRef idx="minor">
                  <a:schemeClr val="lt1"/>
                </a:fontRef>
              </p:style>
              <p:txBody>
                <a:bodyPr anchor="ctr"/>
                <a:lstStyle/>
                <a:p>
                  <a:pPr algn="ctr" eaLnBrk="1" fontAlgn="auto" hangingPunct="1">
                    <a:spcBef>
                      <a:spcPts val="0"/>
                    </a:spcBef>
                    <a:spcAft>
                      <a:spcPts val="0"/>
                    </a:spcAft>
                    <a:defRPr/>
                  </a:pPr>
                  <a:r>
                    <a:rPr lang="zh-CN" altLang="en-US" sz="2800" b="1" dirty="0"/>
                    <a:t>坚持</a:t>
                  </a:r>
                  <a:endParaRPr lang="en-US" altLang="zh-CN" sz="2800" b="1" dirty="0"/>
                </a:p>
                <a:p>
                  <a:pPr algn="ctr" eaLnBrk="1" fontAlgn="auto" hangingPunct="1">
                    <a:spcBef>
                      <a:spcPts val="0"/>
                    </a:spcBef>
                    <a:spcAft>
                      <a:spcPts val="0"/>
                    </a:spcAft>
                    <a:defRPr/>
                  </a:pPr>
                  <a:r>
                    <a:rPr lang="zh-CN" altLang="en-US" sz="2800" b="1" dirty="0"/>
                    <a:t>不懈</a:t>
                  </a:r>
                  <a:endParaRPr lang="zh-CN" altLang="en-US" sz="2800" b="1" dirty="0"/>
                </a:p>
              </p:txBody>
            </p:sp>
            <p:sp>
              <p:nvSpPr>
                <p:cNvPr id="21" name="右箭头 20"/>
                <p:cNvSpPr/>
                <p:nvPr/>
              </p:nvSpPr>
              <p:spPr>
                <a:xfrm>
                  <a:off x="3286115" y="2928934"/>
                  <a:ext cx="500067" cy="357190"/>
                </a:xfrm>
                <a:prstGeom prst="rightArrow">
                  <a:avLst/>
                </a:prstGeom>
              </p:spPr>
              <p:style>
                <a:lnRef idx="0">
                  <a:schemeClr val="accent6"/>
                </a:lnRef>
                <a:fillRef idx="3">
                  <a:schemeClr val="accent6"/>
                </a:fillRef>
                <a:effectRef idx="3">
                  <a:schemeClr val="accent6"/>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右箭头 21"/>
                <p:cNvSpPr/>
                <p:nvPr/>
              </p:nvSpPr>
              <p:spPr>
                <a:xfrm>
                  <a:off x="7286643" y="2928934"/>
                  <a:ext cx="500067" cy="357190"/>
                </a:xfrm>
                <a:prstGeom prst="rightArrow">
                  <a:avLst/>
                </a:prstGeom>
              </p:spPr>
              <p:style>
                <a:lnRef idx="0">
                  <a:schemeClr val="accent6"/>
                </a:lnRef>
                <a:fillRef idx="3">
                  <a:schemeClr val="accent6"/>
                </a:fillRef>
                <a:effectRef idx="3">
                  <a:schemeClr val="accent6"/>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右箭头 22"/>
                <p:cNvSpPr/>
                <p:nvPr/>
              </p:nvSpPr>
              <p:spPr>
                <a:xfrm>
                  <a:off x="5286379" y="2928934"/>
                  <a:ext cx="500067" cy="357190"/>
                </a:xfrm>
                <a:prstGeom prst="rightArrow">
                  <a:avLst/>
                </a:prstGeom>
              </p:spPr>
              <p:style>
                <a:lnRef idx="0">
                  <a:schemeClr val="accent6"/>
                </a:lnRef>
                <a:fillRef idx="3">
                  <a:schemeClr val="accent6"/>
                </a:fillRef>
                <a:effectRef idx="3">
                  <a:schemeClr val="accent6"/>
                </a:effectRef>
                <a:fontRef idx="minor">
                  <a:schemeClr val="lt1"/>
                </a:fontRef>
              </p:style>
              <p:txBody>
                <a:bodyPr anchor="ctr"/>
                <a:lstStyle/>
                <a:p>
                  <a:pPr algn="ctr" eaLnBrk="1" fontAlgn="auto" hangingPunct="1">
                    <a:spcBef>
                      <a:spcPts val="0"/>
                    </a:spcBef>
                    <a:spcAft>
                      <a:spcPts val="0"/>
                    </a:spcAft>
                    <a:defRPr/>
                  </a:pPr>
                  <a:endParaRPr lang="zh-CN" altLang="en-US"/>
                </a:p>
              </p:txBody>
            </p:sp>
          </p:grpSp>
          <p:cxnSp>
            <p:nvCxnSpPr>
              <p:cNvPr id="14346" name="直接连接符 9"/>
              <p:cNvCxnSpPr>
                <a:cxnSpLocks noChangeShapeType="1"/>
              </p:cNvCxnSpPr>
              <p:nvPr/>
            </p:nvCxnSpPr>
            <p:spPr bwMode="auto">
              <a:xfrm>
                <a:off x="2500298" y="4357694"/>
                <a:ext cx="5715040" cy="1588"/>
              </a:xfrm>
              <a:prstGeom prst="line">
                <a:avLst/>
              </a:prstGeom>
              <a:noFill/>
              <a:ln w="38100" algn="ctr">
                <a:solidFill>
                  <a:schemeClr val="tx1"/>
                </a:solidFill>
                <a:round/>
              </a:ln>
              <a:effectLst>
                <a:outerShdw dist="23000" dir="5400000" rotWithShape="0">
                  <a:srgbClr val="000000">
                    <a:alpha val="34998"/>
                  </a:srgbClr>
                </a:outerShdw>
              </a:effectLst>
              <a:extLst>
                <a:ext uri="{909E8E84-426E-40DD-AFC4-6F175D3DCCD1}">
                  <a14:hiddenFill xmlns:a14="http://schemas.microsoft.com/office/drawing/2010/main">
                    <a:noFill/>
                  </a14:hiddenFill>
                </a:ext>
              </a:extLst>
            </p:spPr>
          </p:cxnSp>
          <p:cxnSp>
            <p:nvCxnSpPr>
              <p:cNvPr id="14347" name="直接连接符 11"/>
              <p:cNvCxnSpPr>
                <a:cxnSpLocks noChangeShapeType="1"/>
              </p:cNvCxnSpPr>
              <p:nvPr/>
            </p:nvCxnSpPr>
            <p:spPr bwMode="auto">
              <a:xfrm rot="5400000">
                <a:off x="8000229" y="4142586"/>
                <a:ext cx="428628" cy="1588"/>
              </a:xfrm>
              <a:prstGeom prst="line">
                <a:avLst/>
              </a:prstGeom>
              <a:noFill/>
              <a:ln w="38100" algn="ctr">
                <a:solidFill>
                  <a:schemeClr val="tx1"/>
                </a:solidFill>
                <a:round/>
              </a:ln>
              <a:effectLst>
                <a:outerShdw dist="23000" dir="5400000" rotWithShape="0">
                  <a:srgbClr val="000000">
                    <a:alpha val="34998"/>
                  </a:srgbClr>
                </a:outerShdw>
              </a:effectLst>
              <a:extLst>
                <a:ext uri="{909E8E84-426E-40DD-AFC4-6F175D3DCCD1}">
                  <a14:hiddenFill xmlns:a14="http://schemas.microsoft.com/office/drawing/2010/main">
                    <a:noFill/>
                  </a14:hiddenFill>
                </a:ext>
              </a:extLst>
            </p:spPr>
          </p:cxnSp>
          <p:cxnSp>
            <p:nvCxnSpPr>
              <p:cNvPr id="14348" name="直接箭头连接符 13"/>
              <p:cNvCxnSpPr>
                <a:cxnSpLocks noChangeShapeType="1"/>
              </p:cNvCxnSpPr>
              <p:nvPr/>
            </p:nvCxnSpPr>
            <p:spPr bwMode="auto">
              <a:xfrm rot="5400000" flipH="1" flipV="1">
                <a:off x="6036479" y="4106073"/>
                <a:ext cx="500065" cy="3175"/>
              </a:xfrm>
              <a:prstGeom prst="straightConnector1">
                <a:avLst/>
              </a:prstGeom>
              <a:noFill/>
              <a:ln w="38100" algn="ctr">
                <a:solidFill>
                  <a:schemeClr val="tx1"/>
                </a:solidFill>
                <a:round/>
                <a:tailEnd type="arrow" w="med" len="med"/>
              </a:ln>
              <a:effectLst>
                <a:outerShdw dist="23000" dir="5400000" rotWithShape="0">
                  <a:srgbClr val="000000">
                    <a:alpha val="34998"/>
                  </a:srgbClr>
                </a:outerShdw>
              </a:effectLst>
              <a:extLst>
                <a:ext uri="{909E8E84-426E-40DD-AFC4-6F175D3DCCD1}">
                  <a14:hiddenFill xmlns:a14="http://schemas.microsoft.com/office/drawing/2010/main">
                    <a:noFill/>
                  </a14:hiddenFill>
                </a:ext>
              </a:extLst>
            </p:spPr>
          </p:cxnSp>
          <p:cxnSp>
            <p:nvCxnSpPr>
              <p:cNvPr id="14349" name="直接箭头连接符 14"/>
              <p:cNvCxnSpPr>
                <a:cxnSpLocks noChangeShapeType="1"/>
              </p:cNvCxnSpPr>
              <p:nvPr/>
            </p:nvCxnSpPr>
            <p:spPr bwMode="auto">
              <a:xfrm rot="5400000" flipH="1" flipV="1">
                <a:off x="2251059" y="4106867"/>
                <a:ext cx="500065" cy="1587"/>
              </a:xfrm>
              <a:prstGeom prst="straightConnector1">
                <a:avLst/>
              </a:prstGeom>
              <a:noFill/>
              <a:ln w="38100" algn="ctr">
                <a:solidFill>
                  <a:schemeClr val="tx1"/>
                </a:solidFill>
                <a:round/>
                <a:tailEnd type="arrow" w="med" len="med"/>
              </a:ln>
              <a:effectLst>
                <a:outerShdw dist="23000" dir="5400000" rotWithShape="0">
                  <a:srgbClr val="000000">
                    <a:alpha val="34998"/>
                  </a:srgbClr>
                </a:outerShdw>
              </a:effectLst>
              <a:extLst>
                <a:ext uri="{909E8E84-426E-40DD-AFC4-6F175D3DCCD1}">
                  <a14:hiddenFill xmlns:a14="http://schemas.microsoft.com/office/drawing/2010/main">
                    <a:noFill/>
                  </a14:hiddenFill>
                </a:ext>
              </a:extLst>
            </p:spPr>
          </p:cxnSp>
          <p:cxnSp>
            <p:nvCxnSpPr>
              <p:cNvPr id="14350" name="直接箭头连接符 15"/>
              <p:cNvCxnSpPr>
                <a:cxnSpLocks noChangeShapeType="1"/>
              </p:cNvCxnSpPr>
              <p:nvPr/>
            </p:nvCxnSpPr>
            <p:spPr bwMode="auto">
              <a:xfrm rot="5400000" flipH="1" flipV="1">
                <a:off x="4249735" y="4106867"/>
                <a:ext cx="500065" cy="1588"/>
              </a:xfrm>
              <a:prstGeom prst="straightConnector1">
                <a:avLst/>
              </a:prstGeom>
              <a:noFill/>
              <a:ln w="38100" algn="ctr">
                <a:solidFill>
                  <a:schemeClr val="tx1"/>
                </a:solidFill>
                <a:round/>
                <a:tailEnd type="arrow" w="med" len="med"/>
              </a:ln>
              <a:effectLst>
                <a:outerShdw dist="23000" dir="5400000" rotWithShape="0">
                  <a:srgbClr val="000000">
                    <a:alpha val="34998"/>
                  </a:srgbClr>
                </a:outerShdw>
              </a:effectLst>
              <a:extLst>
                <a:ext uri="{909E8E84-426E-40DD-AFC4-6F175D3DCCD1}">
                  <a14:hiddenFill xmlns:a14="http://schemas.microsoft.com/office/drawing/2010/main">
                    <a:noFill/>
                  </a14:hiddenFill>
                </a:ext>
              </a:extLst>
            </p:spPr>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pPr eaLnBrk="1" hangingPunct="1"/>
            <a:endParaRPr lang="zh-CN" altLang="zh-CN"/>
          </a:p>
        </p:txBody>
      </p:sp>
      <p:sp>
        <p:nvSpPr>
          <p:cNvPr id="15363" name="Rectangle 3"/>
          <p:cNvSpPr>
            <a:spLocks noGrp="1" noRot="1" noChangeArrowheads="1"/>
          </p:cNvSpPr>
          <p:nvPr>
            <p:ph type="body" idx="1"/>
          </p:nvPr>
        </p:nvSpPr>
        <p:spPr/>
        <p:txBody>
          <a:bodyPr/>
          <a:lstStyle/>
          <a:p>
            <a:pPr eaLnBrk="1" hangingPunct="1"/>
            <a:r>
              <a:rPr lang="zh-CN" altLang="en-US" b="1">
                <a:solidFill>
                  <a:srgbClr val="0070C0"/>
                </a:solidFill>
              </a:rPr>
              <a:t>新活动的组织</a:t>
            </a:r>
            <a:endParaRPr lang="zh-CN" altLang="en-US" b="1">
              <a:solidFill>
                <a:srgbClr val="0070C0"/>
              </a:solidFill>
            </a:endParaRPr>
          </a:p>
        </p:txBody>
      </p:sp>
      <p:grpSp>
        <p:nvGrpSpPr>
          <p:cNvPr id="2" name="组合 47"/>
          <p:cNvGrpSpPr/>
          <p:nvPr/>
        </p:nvGrpSpPr>
        <p:grpSpPr bwMode="auto">
          <a:xfrm>
            <a:off x="1619250" y="1773238"/>
            <a:ext cx="6929438" cy="4767262"/>
            <a:chOff x="285750" y="1328737"/>
            <a:chExt cx="8286762" cy="4767263"/>
          </a:xfrm>
        </p:grpSpPr>
        <p:sp>
          <p:nvSpPr>
            <p:cNvPr id="15365" name="Oval 3"/>
            <p:cNvSpPr>
              <a:spLocks noChangeArrowheads="1"/>
            </p:cNvSpPr>
            <p:nvPr/>
          </p:nvSpPr>
          <p:spPr bwMode="auto">
            <a:xfrm>
              <a:off x="3458297" y="2928934"/>
              <a:ext cx="2209800" cy="1800228"/>
            </a:xfrm>
            <a:prstGeom prst="ellipse">
              <a:avLst/>
            </a:prstGeom>
            <a:blipFill dpi="0" rotWithShape="1">
              <a:blip r:embed="rId1"/>
              <a:srcRect/>
              <a:tile tx="0" ty="0" sx="100000" sy="100000" flip="none" algn="tl"/>
            </a:blipFill>
            <a:ln w="9525">
              <a:solidFill>
                <a:srgbClr val="B54D61"/>
              </a:solidFill>
              <a:rou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4000" b="1">
                  <a:solidFill>
                    <a:srgbClr val="FF0000"/>
                  </a:solidFill>
                  <a:latin typeface="Calibri" panose="020F0502020204030204" pitchFamily="34" charset="0"/>
                </a:rPr>
                <a:t>创新</a:t>
              </a:r>
              <a:endParaRPr lang="zh-CN" altLang="en-US" sz="4000" b="1">
                <a:solidFill>
                  <a:srgbClr val="FF0000"/>
                </a:solidFill>
                <a:latin typeface="Calibri" panose="020F0502020204030204" pitchFamily="34" charset="0"/>
              </a:endParaRPr>
            </a:p>
            <a:p>
              <a:pPr algn="ctr" eaLnBrk="1" hangingPunct="1">
                <a:spcBef>
                  <a:spcPct val="0"/>
                </a:spcBef>
                <a:buClrTx/>
                <a:buSzTx/>
                <a:buFontTx/>
                <a:buNone/>
              </a:pPr>
              <a:r>
                <a:rPr lang="zh-CN" altLang="en-US" sz="4000" b="1">
                  <a:solidFill>
                    <a:srgbClr val="FF0000"/>
                  </a:solidFill>
                  <a:latin typeface="Calibri" panose="020F0502020204030204" pitchFamily="34" charset="0"/>
                </a:rPr>
                <a:t>组织 </a:t>
              </a:r>
              <a:endParaRPr lang="en-US" altLang="en-US" sz="4000" b="1">
                <a:solidFill>
                  <a:srgbClr val="FF0000"/>
                </a:solidFill>
                <a:latin typeface="Calibri" panose="020F0502020204030204" pitchFamily="34" charset="0"/>
              </a:endParaRPr>
            </a:p>
          </p:txBody>
        </p:sp>
        <p:grpSp>
          <p:nvGrpSpPr>
            <p:cNvPr id="15366" name="Group 27"/>
            <p:cNvGrpSpPr/>
            <p:nvPr/>
          </p:nvGrpSpPr>
          <p:grpSpPr bwMode="auto">
            <a:xfrm>
              <a:off x="3429000" y="1328737"/>
              <a:ext cx="2667000" cy="1600201"/>
              <a:chOff x="2160" y="837"/>
              <a:chExt cx="1680" cy="1008"/>
            </a:xfrm>
          </p:grpSpPr>
          <p:sp>
            <p:nvSpPr>
              <p:cNvPr id="21" name="Rectangle 18"/>
              <p:cNvSpPr>
                <a:spLocks noChangeArrowheads="1"/>
              </p:cNvSpPr>
              <p:nvPr/>
            </p:nvSpPr>
            <p:spPr bwMode="auto">
              <a:xfrm>
                <a:off x="2160" y="837"/>
                <a:ext cx="1680" cy="720"/>
              </a:xfrm>
              <a:prstGeom prst="rect">
                <a:avLst/>
              </a:prstGeom>
            </p:spPr>
            <p:style>
              <a:lnRef idx="0">
                <a:schemeClr val="accent4"/>
              </a:lnRef>
              <a:fillRef idx="3">
                <a:schemeClr val="accent4"/>
              </a:fillRef>
              <a:effectRef idx="3">
                <a:schemeClr val="accent4"/>
              </a:effectRef>
              <a:fontRef idx="minor">
                <a:schemeClr val="lt1"/>
              </a:fontRef>
            </p:style>
            <p:txBody>
              <a:bodyPr wrap="none" anchor="ctr"/>
              <a:lstStyle/>
              <a:p>
                <a:pPr algn="ctr" eaLnBrk="1" fontAlgn="auto" hangingPunct="1">
                  <a:spcBef>
                    <a:spcPts val="0"/>
                  </a:spcBef>
                  <a:spcAft>
                    <a:spcPts val="0"/>
                  </a:spcAft>
                  <a:defRPr/>
                </a:pPr>
                <a:r>
                  <a:rPr lang="en-US" altLang="zh-CN" sz="2400" b="1" dirty="0">
                    <a:solidFill>
                      <a:schemeClr val="bg1"/>
                    </a:solidFill>
                  </a:rPr>
                  <a:t>5.</a:t>
                </a:r>
                <a:r>
                  <a:rPr lang="zh-CN" altLang="en-US" sz="2400" b="1" dirty="0">
                    <a:solidFill>
                      <a:schemeClr val="bg1"/>
                    </a:solidFill>
                  </a:rPr>
                  <a:t>建立合理的</a:t>
                </a:r>
                <a:endParaRPr lang="en-US" altLang="zh-CN" sz="2400" b="1" dirty="0">
                  <a:solidFill>
                    <a:schemeClr val="bg1"/>
                  </a:solidFill>
                </a:endParaRPr>
              </a:p>
              <a:p>
                <a:pPr algn="ctr" eaLnBrk="1" fontAlgn="auto" hangingPunct="1">
                  <a:spcBef>
                    <a:spcPts val="0"/>
                  </a:spcBef>
                  <a:spcAft>
                    <a:spcPts val="0"/>
                  </a:spcAft>
                  <a:defRPr/>
                </a:pPr>
                <a:r>
                  <a:rPr lang="zh-CN" altLang="en-US" sz="2400" b="1" dirty="0">
                    <a:solidFill>
                      <a:schemeClr val="bg1"/>
                    </a:solidFill>
                  </a:rPr>
                  <a:t>奖酬制度</a:t>
                </a:r>
                <a:endParaRPr lang="en-US" altLang="en-US" sz="2400" b="1" dirty="0">
                  <a:solidFill>
                    <a:schemeClr val="bg1"/>
                  </a:solidFill>
                </a:endParaRPr>
              </a:p>
            </p:txBody>
          </p:sp>
          <p:sp>
            <p:nvSpPr>
              <p:cNvPr id="15379" name="Line 20"/>
              <p:cNvSpPr>
                <a:spLocks noChangeShapeType="1"/>
              </p:cNvSpPr>
              <p:nvPr/>
            </p:nvSpPr>
            <p:spPr bwMode="auto">
              <a:xfrm>
                <a:off x="2880" y="1557"/>
                <a:ext cx="0" cy="288"/>
              </a:xfrm>
              <a:prstGeom prst="line">
                <a:avLst/>
              </a:prstGeom>
              <a:noFill/>
              <a:ln w="38100" algn="ctr">
                <a:solidFill>
                  <a:schemeClr val="tx1"/>
                </a:solidFill>
                <a:round/>
                <a:tailEnd type="triangle" w="med" len="med"/>
              </a:ln>
              <a:effectLst>
                <a:outerShdw dist="23000" dir="5400000" rotWithShape="0">
                  <a:srgbClr val="000000">
                    <a:alpha val="34998"/>
                  </a:srgb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367" name="Group 30"/>
            <p:cNvGrpSpPr/>
            <p:nvPr/>
          </p:nvGrpSpPr>
          <p:grpSpPr bwMode="auto">
            <a:xfrm>
              <a:off x="969963" y="4572000"/>
              <a:ext cx="2914651" cy="1524000"/>
              <a:chOff x="611" y="2880"/>
              <a:chExt cx="1836" cy="960"/>
            </a:xfrm>
          </p:grpSpPr>
          <p:sp>
            <p:nvSpPr>
              <p:cNvPr id="19" name="Rectangle 14"/>
              <p:cNvSpPr>
                <a:spLocks noChangeArrowheads="1"/>
              </p:cNvSpPr>
              <p:nvPr/>
            </p:nvSpPr>
            <p:spPr bwMode="auto">
              <a:xfrm>
                <a:off x="611" y="3120"/>
                <a:ext cx="1550" cy="720"/>
              </a:xfrm>
              <a:prstGeom prst="rect">
                <a:avLst/>
              </a:prstGeom>
            </p:spPr>
            <p:style>
              <a:lnRef idx="0">
                <a:schemeClr val="accent2"/>
              </a:lnRef>
              <a:fillRef idx="3">
                <a:schemeClr val="accent2"/>
              </a:fillRef>
              <a:effectRef idx="3">
                <a:schemeClr val="accent2"/>
              </a:effectRef>
              <a:fontRef idx="minor">
                <a:schemeClr val="lt1"/>
              </a:fontRef>
            </p:style>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b="1">
                    <a:solidFill>
                      <a:schemeClr val="bg1"/>
                    </a:solidFill>
                    <a:latin typeface="Calibri" panose="020F0502020204030204" pitchFamily="34" charset="0"/>
                  </a:rPr>
                  <a:t>2.</a:t>
                </a:r>
                <a:r>
                  <a:rPr lang="zh-CN" altLang="en-US" sz="2400" b="1">
                    <a:solidFill>
                      <a:schemeClr val="bg1"/>
                    </a:solidFill>
                    <a:latin typeface="Calibri" panose="020F0502020204030204" pitchFamily="34" charset="0"/>
                  </a:rPr>
                  <a:t>创造促进创</a:t>
                </a:r>
                <a:endParaRPr lang="zh-CN" altLang="en-US" sz="2400" b="1">
                  <a:solidFill>
                    <a:schemeClr val="bg1"/>
                  </a:solidFill>
                  <a:latin typeface="Calibri" panose="020F0502020204030204" pitchFamily="34" charset="0"/>
                </a:endParaRPr>
              </a:p>
              <a:p>
                <a:pPr algn="ctr" eaLnBrk="1" hangingPunct="1">
                  <a:defRPr/>
                </a:pPr>
                <a:r>
                  <a:rPr lang="zh-CN" altLang="en-US" sz="2400" b="1">
                    <a:solidFill>
                      <a:schemeClr val="bg1"/>
                    </a:solidFill>
                    <a:latin typeface="Calibri" panose="020F0502020204030204" pitchFamily="34" charset="0"/>
                  </a:rPr>
                  <a:t>新的组织氛围</a:t>
                </a:r>
                <a:endParaRPr lang="en-US" altLang="en-US" sz="2400" b="1">
                  <a:solidFill>
                    <a:schemeClr val="bg1"/>
                  </a:solidFill>
                  <a:latin typeface="Calibri" panose="020F0502020204030204" pitchFamily="34" charset="0"/>
                </a:endParaRPr>
              </a:p>
            </p:txBody>
          </p:sp>
          <p:sp>
            <p:nvSpPr>
              <p:cNvPr id="15377" name="Line 22"/>
              <p:cNvSpPr>
                <a:spLocks noChangeShapeType="1"/>
              </p:cNvSpPr>
              <p:nvPr/>
            </p:nvSpPr>
            <p:spPr bwMode="auto">
              <a:xfrm flipV="1">
                <a:off x="2159" y="2880"/>
                <a:ext cx="288" cy="240"/>
              </a:xfrm>
              <a:prstGeom prst="line">
                <a:avLst/>
              </a:prstGeom>
              <a:noFill/>
              <a:ln w="38100" algn="ctr">
                <a:solidFill>
                  <a:schemeClr val="tx1"/>
                </a:solidFill>
                <a:round/>
                <a:tailEnd type="triangle" w="med" len="med"/>
              </a:ln>
              <a:effectLst>
                <a:outerShdw dist="23000" dir="5400000" rotWithShape="0">
                  <a:srgbClr val="000000">
                    <a:alpha val="34998"/>
                  </a:srgb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368" name="Group 28"/>
            <p:cNvGrpSpPr/>
            <p:nvPr/>
          </p:nvGrpSpPr>
          <p:grpSpPr bwMode="auto">
            <a:xfrm>
              <a:off x="5257801" y="4572000"/>
              <a:ext cx="2887663" cy="1524000"/>
              <a:chOff x="3312" y="2880"/>
              <a:chExt cx="1819" cy="960"/>
            </a:xfrm>
          </p:grpSpPr>
          <p:sp>
            <p:nvSpPr>
              <p:cNvPr id="17" name="Rectangle 17"/>
              <p:cNvSpPr>
                <a:spLocks noChangeArrowheads="1"/>
              </p:cNvSpPr>
              <p:nvPr/>
            </p:nvSpPr>
            <p:spPr bwMode="auto">
              <a:xfrm>
                <a:off x="3552" y="3120"/>
                <a:ext cx="1579" cy="720"/>
              </a:xfrm>
              <a:prstGeom prst="rect">
                <a:avLst/>
              </a:prstGeom>
              <a:solidFill>
                <a:srgbClr val="00B050"/>
              </a:solidFill>
            </p:spPr>
            <p:style>
              <a:lnRef idx="0">
                <a:schemeClr val="accent3"/>
              </a:lnRef>
              <a:fillRef idx="3">
                <a:schemeClr val="accent3"/>
              </a:fillRef>
              <a:effectRef idx="3">
                <a:schemeClr val="accent3"/>
              </a:effectRef>
              <a:fontRef idx="minor">
                <a:schemeClr val="lt1"/>
              </a:fontRef>
            </p:style>
            <p:txBody>
              <a:bodyPr wrap="none" anchor="ctr"/>
              <a:lstStyle/>
              <a:p>
                <a:pPr algn="ctr" eaLnBrk="1" fontAlgn="auto" hangingPunct="1">
                  <a:spcBef>
                    <a:spcPts val="0"/>
                  </a:spcBef>
                  <a:spcAft>
                    <a:spcPts val="0"/>
                  </a:spcAft>
                  <a:defRPr/>
                </a:pPr>
                <a:r>
                  <a:rPr lang="en-US" altLang="zh-CN" sz="2400" b="1" dirty="0">
                    <a:solidFill>
                      <a:schemeClr val="bg1"/>
                    </a:solidFill>
                  </a:rPr>
                  <a:t>3.</a:t>
                </a:r>
                <a:r>
                  <a:rPr lang="zh-CN" altLang="en-US" sz="2400" b="1" dirty="0">
                    <a:solidFill>
                      <a:schemeClr val="bg1"/>
                    </a:solidFill>
                  </a:rPr>
                  <a:t>制定有弹性</a:t>
                </a:r>
                <a:endParaRPr lang="en-US" altLang="zh-CN" sz="2400" b="1" dirty="0">
                  <a:solidFill>
                    <a:schemeClr val="bg1"/>
                  </a:solidFill>
                </a:endParaRPr>
              </a:p>
              <a:p>
                <a:pPr algn="ctr" eaLnBrk="1" fontAlgn="auto" hangingPunct="1">
                  <a:spcBef>
                    <a:spcPts val="0"/>
                  </a:spcBef>
                  <a:spcAft>
                    <a:spcPts val="0"/>
                  </a:spcAft>
                  <a:defRPr/>
                </a:pPr>
                <a:r>
                  <a:rPr lang="zh-CN" altLang="en-US" sz="2400" b="1" dirty="0">
                    <a:solidFill>
                      <a:schemeClr val="bg1"/>
                    </a:solidFill>
                  </a:rPr>
                  <a:t>的计划</a:t>
                </a:r>
                <a:endParaRPr lang="en-US" altLang="en-US" sz="2400" b="1" dirty="0">
                  <a:solidFill>
                    <a:schemeClr val="bg1"/>
                  </a:solidFill>
                </a:endParaRPr>
              </a:p>
            </p:txBody>
          </p:sp>
          <p:sp>
            <p:nvSpPr>
              <p:cNvPr id="15375" name="Line 23"/>
              <p:cNvSpPr>
                <a:spLocks noChangeShapeType="1"/>
              </p:cNvSpPr>
              <p:nvPr/>
            </p:nvSpPr>
            <p:spPr bwMode="auto">
              <a:xfrm flipH="1" flipV="1">
                <a:off x="3312" y="2880"/>
                <a:ext cx="240" cy="240"/>
              </a:xfrm>
              <a:prstGeom prst="line">
                <a:avLst/>
              </a:prstGeom>
              <a:noFill/>
              <a:ln w="38100" algn="ctr">
                <a:solidFill>
                  <a:schemeClr val="tx1"/>
                </a:solidFill>
                <a:round/>
                <a:tailEnd type="triangle" w="med" len="med"/>
              </a:ln>
              <a:effectLst>
                <a:outerShdw dist="23000" dir="5400000" rotWithShape="0">
                  <a:srgbClr val="000000">
                    <a:alpha val="34998"/>
                  </a:srgb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369" name="Group 29"/>
            <p:cNvGrpSpPr/>
            <p:nvPr/>
          </p:nvGrpSpPr>
          <p:grpSpPr bwMode="auto">
            <a:xfrm>
              <a:off x="285750" y="2743200"/>
              <a:ext cx="3221038" cy="1143000"/>
              <a:chOff x="180" y="1728"/>
              <a:chExt cx="2029" cy="720"/>
            </a:xfrm>
          </p:grpSpPr>
          <p:sp>
            <p:nvSpPr>
              <p:cNvPr id="15" name="Rectangle 19"/>
              <p:cNvSpPr>
                <a:spLocks noChangeArrowheads="1"/>
              </p:cNvSpPr>
              <p:nvPr/>
            </p:nvSpPr>
            <p:spPr bwMode="auto">
              <a:xfrm>
                <a:off x="180" y="1728"/>
                <a:ext cx="1549" cy="720"/>
              </a:xfrm>
              <a:prstGeom prst="rect">
                <a:avLst/>
              </a:prstGeom>
            </p:spPr>
            <p:style>
              <a:lnRef idx="0">
                <a:schemeClr val="accent1"/>
              </a:lnRef>
              <a:fillRef idx="3">
                <a:schemeClr val="accent1"/>
              </a:fillRef>
              <a:effectRef idx="3">
                <a:schemeClr val="accent1"/>
              </a:effectRef>
              <a:fontRef idx="minor">
                <a:schemeClr val="lt1"/>
              </a:fontRef>
            </p:style>
            <p:txBody>
              <a:bodyPr wrap="none" anchor="ctr"/>
              <a:lstStyle/>
              <a:p>
                <a:pPr eaLnBrk="1" fontAlgn="auto" hangingPunct="1">
                  <a:spcBef>
                    <a:spcPts val="0"/>
                  </a:spcBef>
                  <a:spcAft>
                    <a:spcPts val="0"/>
                  </a:spcAft>
                  <a:defRPr/>
                </a:pPr>
                <a:r>
                  <a:rPr lang="en-US" altLang="zh-CN" sz="2400" b="1" dirty="0">
                    <a:solidFill>
                      <a:srgbClr val="FF0000"/>
                    </a:solidFill>
                  </a:rPr>
                  <a:t>1.</a:t>
                </a:r>
                <a:r>
                  <a:rPr lang="zh-CN" altLang="en-US" sz="2400" b="1" dirty="0">
                    <a:solidFill>
                      <a:srgbClr val="FF0000"/>
                    </a:solidFill>
                  </a:rPr>
                  <a:t>正确理解和</a:t>
                </a:r>
                <a:endParaRPr lang="en-US" altLang="zh-CN" sz="2400" b="1" dirty="0">
                  <a:solidFill>
                    <a:srgbClr val="FF0000"/>
                  </a:solidFill>
                </a:endParaRPr>
              </a:p>
              <a:p>
                <a:pPr eaLnBrk="1" fontAlgn="auto" hangingPunct="1">
                  <a:spcBef>
                    <a:spcPts val="0"/>
                  </a:spcBef>
                  <a:spcAft>
                    <a:spcPts val="0"/>
                  </a:spcAft>
                  <a:defRPr/>
                </a:pPr>
                <a:r>
                  <a:rPr lang="zh-CN" altLang="en-US" sz="2400" b="1" dirty="0">
                    <a:solidFill>
                      <a:srgbClr val="FF0000"/>
                    </a:solidFill>
                  </a:rPr>
                  <a:t>扮演管理者</a:t>
                </a:r>
                <a:endParaRPr lang="en-US" altLang="zh-CN" sz="2400" b="1" dirty="0">
                  <a:solidFill>
                    <a:srgbClr val="FF0000"/>
                  </a:solidFill>
                </a:endParaRPr>
              </a:p>
              <a:p>
                <a:pPr eaLnBrk="1" fontAlgn="auto" hangingPunct="1">
                  <a:spcBef>
                    <a:spcPts val="0"/>
                  </a:spcBef>
                  <a:spcAft>
                    <a:spcPts val="0"/>
                  </a:spcAft>
                  <a:defRPr/>
                </a:pPr>
                <a:r>
                  <a:rPr lang="zh-CN" altLang="en-US" sz="2400" b="1" dirty="0">
                    <a:solidFill>
                      <a:srgbClr val="FF0000"/>
                    </a:solidFill>
                  </a:rPr>
                  <a:t>角色</a:t>
                </a:r>
                <a:endParaRPr lang="en-US" altLang="en-US" sz="2400" b="1" dirty="0">
                  <a:solidFill>
                    <a:srgbClr val="FF0000"/>
                  </a:solidFill>
                </a:endParaRPr>
              </a:p>
            </p:txBody>
          </p:sp>
          <p:sp>
            <p:nvSpPr>
              <p:cNvPr id="15373" name="Line 24"/>
              <p:cNvSpPr>
                <a:spLocks noChangeShapeType="1"/>
              </p:cNvSpPr>
              <p:nvPr/>
            </p:nvSpPr>
            <p:spPr bwMode="auto">
              <a:xfrm>
                <a:off x="1729" y="2112"/>
                <a:ext cx="480" cy="240"/>
              </a:xfrm>
              <a:prstGeom prst="line">
                <a:avLst/>
              </a:prstGeom>
              <a:noFill/>
              <a:ln w="38100" algn="ctr">
                <a:solidFill>
                  <a:schemeClr val="tx1"/>
                </a:solidFill>
                <a:round/>
                <a:tailEnd type="triangle" w="med" len="med"/>
              </a:ln>
              <a:effectLst>
                <a:outerShdw dist="23000" dir="5400000" rotWithShape="0">
                  <a:srgbClr val="000000">
                    <a:alpha val="34998"/>
                  </a:srgb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370" name="Line 25"/>
            <p:cNvSpPr>
              <a:spLocks noChangeShapeType="1"/>
            </p:cNvSpPr>
            <p:nvPr/>
          </p:nvSpPr>
          <p:spPr bwMode="auto">
            <a:xfrm flipH="1">
              <a:off x="5643406" y="3571874"/>
              <a:ext cx="643531" cy="46038"/>
            </a:xfrm>
            <a:prstGeom prst="line">
              <a:avLst/>
            </a:prstGeom>
            <a:noFill/>
            <a:ln w="38100" algn="ctr">
              <a:solidFill>
                <a:schemeClr val="tx1"/>
              </a:solidFill>
              <a:round/>
              <a:tailEnd type="triangle" w="med" len="med"/>
            </a:ln>
            <a:effectLst>
              <a:outerShdw dist="23000" dir="5400000" rotWithShape="0">
                <a:srgbClr val="000000">
                  <a:alpha val="34998"/>
                </a:srgb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Rectangle 18"/>
            <p:cNvSpPr>
              <a:spLocks noChangeArrowheads="1"/>
            </p:cNvSpPr>
            <p:nvPr/>
          </p:nvSpPr>
          <p:spPr bwMode="auto">
            <a:xfrm>
              <a:off x="6286771" y="2928937"/>
              <a:ext cx="2285741" cy="1143000"/>
            </a:xfrm>
            <a:prstGeom prst="rect">
              <a:avLst/>
            </a:prstGeom>
          </p:spPr>
          <p:style>
            <a:lnRef idx="0">
              <a:schemeClr val="accent6"/>
            </a:lnRef>
            <a:fillRef idx="3">
              <a:schemeClr val="accent6"/>
            </a:fillRef>
            <a:effectRef idx="3">
              <a:schemeClr val="accent6"/>
            </a:effectRef>
            <a:fontRef idx="minor">
              <a:schemeClr val="lt1"/>
            </a:fontRef>
          </p:style>
          <p:txBody>
            <a:bodyPr wrap="none" anchor="ctr"/>
            <a:lstStyle/>
            <a:p>
              <a:pPr algn="ctr" eaLnBrk="1" fontAlgn="auto" hangingPunct="1">
                <a:spcBef>
                  <a:spcPts val="0"/>
                </a:spcBef>
                <a:spcAft>
                  <a:spcPts val="0"/>
                </a:spcAft>
                <a:defRPr/>
              </a:pPr>
              <a:r>
                <a:rPr lang="en-US" altLang="zh-CN" sz="2400" b="1" dirty="0">
                  <a:solidFill>
                    <a:schemeClr val="bg1"/>
                  </a:solidFill>
                </a:rPr>
                <a:t>4.</a:t>
              </a:r>
              <a:r>
                <a:rPr lang="zh-CN" altLang="en-US" sz="2400" b="1" dirty="0">
                  <a:solidFill>
                    <a:schemeClr val="bg1"/>
                  </a:solidFill>
                </a:rPr>
                <a:t>正确对待</a:t>
              </a:r>
              <a:endParaRPr lang="en-US" altLang="zh-CN" sz="2400" b="1" dirty="0">
                <a:solidFill>
                  <a:schemeClr val="bg1"/>
                </a:solidFill>
              </a:endParaRPr>
            </a:p>
            <a:p>
              <a:pPr algn="ctr" eaLnBrk="1" fontAlgn="auto" hangingPunct="1">
                <a:spcBef>
                  <a:spcPts val="0"/>
                </a:spcBef>
                <a:spcAft>
                  <a:spcPts val="0"/>
                </a:spcAft>
                <a:defRPr/>
              </a:pPr>
              <a:r>
                <a:rPr lang="zh-CN" altLang="en-US" sz="2400" b="1" dirty="0">
                  <a:solidFill>
                    <a:schemeClr val="bg1"/>
                  </a:solidFill>
                </a:rPr>
                <a:t>失败</a:t>
              </a:r>
              <a:endParaRPr lang="en-US" altLang="en-US" sz="2400" b="1"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Rot="1" noChangeArrowheads="1"/>
          </p:cNvSpPr>
          <p:nvPr>
            <p:ph type="body" idx="1"/>
          </p:nvPr>
        </p:nvSpPr>
        <p:spPr>
          <a:xfrm>
            <a:off x="301625" y="1341438"/>
            <a:ext cx="8540750" cy="4967287"/>
          </a:xfrm>
        </p:spPr>
        <p:txBody>
          <a:bodyPr/>
          <a:lstStyle/>
          <a:p>
            <a:pPr eaLnBrk="1" hangingPunct="1">
              <a:lnSpc>
                <a:spcPct val="80000"/>
              </a:lnSpc>
              <a:buFont typeface="Wingdings" panose="05000000000000000000" pitchFamily="2" charset="2"/>
              <a:buChar char="p"/>
            </a:pPr>
            <a:r>
              <a:rPr lang="zh-CN" altLang="en-US" b="1">
                <a:solidFill>
                  <a:srgbClr val="0070C0"/>
                </a:solidFill>
              </a:rPr>
              <a:t>正确理解和扮演“管理者”的角色</a:t>
            </a:r>
            <a:endParaRPr lang="zh-CN" altLang="en-US" b="1">
              <a:solidFill>
                <a:srgbClr val="0070C0"/>
              </a:solidFill>
            </a:endParaRPr>
          </a:p>
          <a:p>
            <a:pPr lvl="1" eaLnBrk="1" hangingPunct="1">
              <a:lnSpc>
                <a:spcPct val="80000"/>
              </a:lnSpc>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管理人员往往</a:t>
            </a:r>
            <a:r>
              <a:rPr lang="zh-CN" altLang="en-US" b="1">
                <a:solidFill>
                  <a:srgbClr val="FF0000"/>
                </a:solidFill>
                <a:latin typeface="华文楷体" panose="02010600040101010101" pitchFamily="2" charset="-122"/>
                <a:ea typeface="华文楷体" panose="02010600040101010101" pitchFamily="2" charset="-122"/>
              </a:rPr>
              <a:t>是保守的，不愿承担风险</a:t>
            </a:r>
            <a:endParaRPr lang="zh-CN" altLang="en-US" b="1">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管理人员必须自觉地带头创新，并积极鼓励、支持、引导组织成员进行创新</a:t>
            </a:r>
            <a:endParaRPr lang="zh-CN" altLang="en-US" b="1">
              <a:solidFill>
                <a:srgbClr val="002060"/>
              </a:solidFill>
              <a:latin typeface="华文楷体" panose="02010600040101010101" pitchFamily="2" charset="-122"/>
              <a:ea typeface="华文楷体" panose="02010600040101010101" pitchFamily="2" charset="-122"/>
            </a:endParaRPr>
          </a:p>
          <a:p>
            <a:pPr eaLnBrk="1" hangingPunct="1">
              <a:lnSpc>
                <a:spcPct val="80000"/>
              </a:lnSpc>
              <a:buFont typeface="Wingdings" panose="05000000000000000000" pitchFamily="2" charset="2"/>
              <a:buChar char="p"/>
            </a:pPr>
            <a:r>
              <a:rPr lang="zh-CN" altLang="en-US" b="1">
                <a:solidFill>
                  <a:srgbClr val="0070C0"/>
                </a:solidFill>
              </a:rPr>
              <a:t>创造促进创新的组织氛围</a:t>
            </a:r>
            <a:endParaRPr lang="zh-CN" altLang="en-US" b="1">
              <a:solidFill>
                <a:srgbClr val="0070C0"/>
              </a:solidFill>
            </a:endParaRPr>
          </a:p>
          <a:p>
            <a:pPr lvl="1" eaLnBrk="1" hangingPunct="1">
              <a:lnSpc>
                <a:spcPct val="80000"/>
              </a:lnSpc>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促进创新的最好方法是</a:t>
            </a:r>
            <a:r>
              <a:rPr lang="zh-CN" altLang="en-US" b="1">
                <a:solidFill>
                  <a:srgbClr val="FF0000"/>
                </a:solidFill>
                <a:latin typeface="华文楷体" panose="02010600040101010101" pitchFamily="2" charset="-122"/>
                <a:ea typeface="华文楷体" panose="02010600040101010101" pitchFamily="2" charset="-122"/>
              </a:rPr>
              <a:t>大张旗鼓地宣传创新</a:t>
            </a:r>
            <a:r>
              <a:rPr lang="zh-CN" altLang="en-US" b="1">
                <a:solidFill>
                  <a:srgbClr val="002060"/>
                </a:solidFill>
                <a:latin typeface="华文楷体" panose="02010600040101010101" pitchFamily="2" charset="-122"/>
                <a:ea typeface="华文楷体" panose="02010600040101010101" pitchFamily="2" charset="-122"/>
              </a:rPr>
              <a:t>，激发创新，树立“</a:t>
            </a:r>
            <a:r>
              <a:rPr lang="zh-CN" altLang="en-US" b="1">
                <a:solidFill>
                  <a:srgbClr val="FF0000"/>
                </a:solidFill>
                <a:latin typeface="华文楷体" panose="02010600040101010101" pitchFamily="2" charset="-122"/>
                <a:ea typeface="华文楷体" panose="02010600040101010101" pitchFamily="2" charset="-122"/>
              </a:rPr>
              <a:t>无功便是有过”</a:t>
            </a:r>
            <a:r>
              <a:rPr lang="zh-CN" altLang="en-US" b="1">
                <a:solidFill>
                  <a:srgbClr val="002060"/>
                </a:solidFill>
                <a:latin typeface="华文楷体" panose="02010600040101010101" pitchFamily="2" charset="-122"/>
                <a:ea typeface="华文楷体" panose="02010600040101010101" pitchFamily="2" charset="-122"/>
              </a:rPr>
              <a:t>的新观念，使每一个人都奋发向上、努力进取、跃跃欲试、大胆尝试</a:t>
            </a:r>
            <a:endParaRPr lang="zh-CN" altLang="en-US" b="1">
              <a:solidFill>
                <a:srgbClr val="002060"/>
              </a:solidFill>
              <a:latin typeface="华文楷体" panose="02010600040101010101" pitchFamily="2" charset="-122"/>
              <a:ea typeface="华文楷体" panose="02010600040101010101" pitchFamily="2" charset="-122"/>
            </a:endParaRPr>
          </a:p>
          <a:p>
            <a:pPr eaLnBrk="1" hangingPunct="1">
              <a:lnSpc>
                <a:spcPct val="80000"/>
              </a:lnSpc>
              <a:buFont typeface="Wingdings" panose="05000000000000000000" pitchFamily="2" charset="2"/>
              <a:buChar char="p"/>
            </a:pPr>
            <a:r>
              <a:rPr lang="zh-CN" altLang="en-US" b="1">
                <a:solidFill>
                  <a:srgbClr val="0070C0"/>
                </a:solidFill>
              </a:rPr>
              <a:t>制定有弹性的计划</a:t>
            </a:r>
            <a:endParaRPr lang="zh-CN" altLang="en-US" b="1">
              <a:solidFill>
                <a:srgbClr val="0070C0"/>
              </a:solidFill>
            </a:endParaRPr>
          </a:p>
          <a:p>
            <a:pPr lvl="1" eaLnBrk="1" hangingPunct="1">
              <a:lnSpc>
                <a:spcPct val="80000"/>
              </a:lnSpc>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创新要求组织的计划必须具有弹性</a:t>
            </a:r>
            <a:endParaRPr lang="zh-CN" altLang="en-US" b="1">
              <a:solidFill>
                <a:srgbClr val="002060"/>
              </a:solidFill>
              <a:latin typeface="华文楷体" panose="02010600040101010101" pitchFamily="2" charset="-122"/>
              <a:ea typeface="华文楷体" panose="02010600040101010101" pitchFamily="2" charset="-122"/>
            </a:endParaRPr>
          </a:p>
          <a:p>
            <a:pPr lvl="1" eaLnBrk="1" hangingPunct="1">
              <a:lnSpc>
                <a:spcPct val="80000"/>
              </a:lnSpc>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企业员工要有空余的时间思考</a:t>
            </a:r>
            <a:endParaRPr lang="zh-CN"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pPr eaLnBrk="1" hangingPunct="1"/>
            <a:endParaRPr lang="zh-CN" altLang="zh-CN"/>
          </a:p>
        </p:txBody>
      </p:sp>
      <p:sp>
        <p:nvSpPr>
          <p:cNvPr id="17411" name="Rectangle 3"/>
          <p:cNvSpPr>
            <a:spLocks noGrp="1" noRot="1" noChangeArrowheads="1"/>
          </p:cNvSpPr>
          <p:nvPr>
            <p:ph type="body" idx="1"/>
          </p:nvPr>
        </p:nvSpPr>
        <p:spPr/>
        <p:txBody>
          <a:bodyPr/>
          <a:lstStyle/>
          <a:p>
            <a:pPr eaLnBrk="1" hangingPunct="1">
              <a:lnSpc>
                <a:spcPct val="90000"/>
              </a:lnSpc>
              <a:buFont typeface="Wingdings" panose="05000000000000000000" pitchFamily="2" charset="2"/>
              <a:buChar char="p"/>
            </a:pPr>
            <a:r>
              <a:rPr lang="zh-CN" altLang="en-US" b="1">
                <a:solidFill>
                  <a:srgbClr val="0070C0"/>
                </a:solidFill>
              </a:rPr>
              <a:t>正确地对待失败</a:t>
            </a:r>
            <a:endParaRPr lang="zh-CN" altLang="en-US" b="1">
              <a:solidFill>
                <a:srgbClr val="0070C0"/>
              </a:solidFill>
            </a:endParaRPr>
          </a:p>
          <a:p>
            <a:pPr lvl="1" eaLnBrk="1" hangingPunct="1">
              <a:lnSpc>
                <a:spcPct val="90000"/>
              </a:lnSpc>
              <a:buFont typeface="Wingdings" panose="05000000000000000000" pitchFamily="2" charset="2"/>
              <a:buChar char="Ø"/>
            </a:pPr>
            <a:r>
              <a:rPr lang="zh-CN" altLang="en-US" b="1">
                <a:solidFill>
                  <a:srgbClr val="FF0000"/>
                </a:solidFill>
                <a:latin typeface="华文楷体" panose="02010600040101010101" pitchFamily="2" charset="-122"/>
                <a:ea typeface="华文楷体" panose="02010600040101010101" pitchFamily="2" charset="-122"/>
              </a:rPr>
              <a:t>创新的过程是一个充满着失败的过程</a:t>
            </a:r>
            <a:endParaRPr lang="zh-CN" altLang="en-US" b="1">
              <a:solidFill>
                <a:srgbClr val="FF0000"/>
              </a:solidFill>
              <a:latin typeface="华文楷体" panose="02010600040101010101" pitchFamily="2" charset="-122"/>
              <a:ea typeface="华文楷体" panose="02010600040101010101" pitchFamily="2" charset="-122"/>
            </a:endParaRPr>
          </a:p>
          <a:p>
            <a:pPr lvl="1" eaLnBrk="1" hangingPunct="1">
              <a:lnSpc>
                <a:spcPct val="90000"/>
              </a:lnSpc>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管理人员要能够</a:t>
            </a:r>
            <a:r>
              <a:rPr lang="zh-CN" altLang="en-US" b="1">
                <a:solidFill>
                  <a:srgbClr val="FF0000"/>
                </a:solidFill>
                <a:latin typeface="华文楷体" panose="02010600040101010101" pitchFamily="2" charset="-122"/>
                <a:ea typeface="华文楷体" panose="02010600040101010101" pitchFamily="2" charset="-122"/>
              </a:rPr>
              <a:t>允许失败，支持失败，甚至鼓励失败</a:t>
            </a:r>
            <a:endParaRPr lang="zh-CN" altLang="en-US" b="1">
              <a:solidFill>
                <a:srgbClr val="FF0000"/>
              </a:solidFill>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Char char="p"/>
            </a:pPr>
            <a:r>
              <a:rPr lang="zh-CN" altLang="en-US" b="1">
                <a:solidFill>
                  <a:srgbClr val="0070C0"/>
                </a:solidFill>
              </a:rPr>
              <a:t>建立合理的奖酬制度</a:t>
            </a:r>
            <a:endParaRPr lang="zh-CN" altLang="en-US" b="1">
              <a:solidFill>
                <a:srgbClr val="0070C0"/>
              </a:solidFill>
            </a:endParaRPr>
          </a:p>
          <a:p>
            <a:pPr lvl="1" eaLnBrk="1" hangingPunct="1">
              <a:lnSpc>
                <a:spcPct val="90000"/>
              </a:lnSpc>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注意</a:t>
            </a:r>
            <a:r>
              <a:rPr lang="zh-CN" altLang="en-US" b="1">
                <a:solidFill>
                  <a:srgbClr val="FF0000"/>
                </a:solidFill>
                <a:latin typeface="华文楷体" panose="02010600040101010101" pitchFamily="2" charset="-122"/>
                <a:ea typeface="华文楷体" panose="02010600040101010101" pitchFamily="2" charset="-122"/>
              </a:rPr>
              <a:t>物质奖励与精神奖励</a:t>
            </a:r>
            <a:r>
              <a:rPr lang="zh-CN" altLang="en-US" b="1">
                <a:solidFill>
                  <a:srgbClr val="002060"/>
                </a:solidFill>
                <a:latin typeface="华文楷体" panose="02010600040101010101" pitchFamily="2" charset="-122"/>
                <a:ea typeface="华文楷体" panose="02010600040101010101" pitchFamily="2" charset="-122"/>
              </a:rPr>
              <a:t>的结合</a:t>
            </a:r>
            <a:endParaRPr lang="zh-CN" altLang="en-US" b="1">
              <a:solidFill>
                <a:srgbClr val="002060"/>
              </a:solidFill>
              <a:latin typeface="华文楷体" panose="02010600040101010101" pitchFamily="2" charset="-122"/>
              <a:ea typeface="华文楷体" panose="02010600040101010101" pitchFamily="2" charset="-122"/>
            </a:endParaRPr>
          </a:p>
          <a:p>
            <a:pPr lvl="1" eaLnBrk="1" hangingPunct="1">
              <a:lnSpc>
                <a:spcPct val="90000"/>
              </a:lnSpc>
              <a:buFont typeface="Wingdings" panose="05000000000000000000" pitchFamily="2" charset="2"/>
              <a:buChar char="Ø"/>
            </a:pPr>
            <a:r>
              <a:rPr lang="zh-CN" altLang="en-US" b="1">
                <a:solidFill>
                  <a:srgbClr val="FF0000"/>
                </a:solidFill>
                <a:latin typeface="华文楷体" panose="02010600040101010101" pitchFamily="2" charset="-122"/>
                <a:ea typeface="华文楷体" panose="02010600040101010101" pitchFamily="2" charset="-122"/>
              </a:rPr>
              <a:t>奖励不能视作“不犯错误的报酬”</a:t>
            </a:r>
            <a:endParaRPr lang="zh-CN" altLang="en-US" b="1">
              <a:solidFill>
                <a:srgbClr val="FF0000"/>
              </a:solidFill>
              <a:latin typeface="华文楷体" panose="02010600040101010101" pitchFamily="2" charset="-122"/>
              <a:ea typeface="华文楷体" panose="02010600040101010101" pitchFamily="2" charset="-122"/>
            </a:endParaRPr>
          </a:p>
          <a:p>
            <a:pPr lvl="1" eaLnBrk="1" hangingPunct="1">
              <a:lnSpc>
                <a:spcPct val="90000"/>
              </a:lnSpc>
              <a:buFont typeface="Wingdings" panose="05000000000000000000" pitchFamily="2" charset="2"/>
              <a:buChar char="Ø"/>
            </a:pPr>
            <a:r>
              <a:rPr lang="zh-CN" altLang="en-US" b="1">
                <a:solidFill>
                  <a:srgbClr val="FF0000"/>
                </a:solidFill>
                <a:latin typeface="华文楷体" panose="02010600040101010101" pitchFamily="2" charset="-122"/>
                <a:ea typeface="华文楷体" panose="02010600040101010101" pitchFamily="2" charset="-122"/>
              </a:rPr>
              <a:t>奖励制度要既能促进内部的竞争</a:t>
            </a:r>
            <a:r>
              <a:rPr lang="zh-CN" altLang="en-US" b="1">
                <a:solidFill>
                  <a:srgbClr val="002060"/>
                </a:solidFill>
                <a:latin typeface="华文楷体" panose="02010600040101010101" pitchFamily="2" charset="-122"/>
                <a:ea typeface="华文楷体" panose="02010600040101010101" pitchFamily="2" charset="-122"/>
              </a:rPr>
              <a:t>，又能保证成员间的合作</a:t>
            </a:r>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p:txBody>
          <a:bodyPr/>
          <a:lstStyle/>
          <a:p>
            <a:pPr eaLnBrk="1" hangingPunct="1"/>
            <a:r>
              <a:rPr lang="zh-CN" altLang="en-US" b="1"/>
              <a:t>创新及其作用</a:t>
            </a:r>
            <a:endParaRPr lang="zh-CN" altLang="en-US" b="1"/>
          </a:p>
        </p:txBody>
      </p:sp>
      <p:sp>
        <p:nvSpPr>
          <p:cNvPr id="4099" name="Rectangle 3"/>
          <p:cNvSpPr>
            <a:spLocks noGrp="1" noRot="1" noChangeArrowheads="1"/>
          </p:cNvSpPr>
          <p:nvPr>
            <p:ph type="body" idx="1"/>
          </p:nvPr>
        </p:nvSpPr>
        <p:spPr/>
        <p:txBody>
          <a:bodyPr/>
          <a:lstStyle/>
          <a:p>
            <a:pPr eaLnBrk="1" hangingPunct="1">
              <a:lnSpc>
                <a:spcPct val="90000"/>
              </a:lnSpc>
            </a:pPr>
            <a:r>
              <a:rPr lang="zh-CN" altLang="en-US" b="1" dirty="0">
                <a:solidFill>
                  <a:srgbClr val="0070C0"/>
                </a:solidFill>
              </a:rPr>
              <a:t>作为管理基本职能的创新</a:t>
            </a:r>
            <a:endParaRPr lang="zh-CN" altLang="en-US" b="1" dirty="0">
              <a:solidFill>
                <a:srgbClr val="0070C0"/>
              </a:solidFill>
            </a:endParaRPr>
          </a:p>
          <a:p>
            <a:pPr eaLnBrk="1" hangingPunct="1">
              <a:lnSpc>
                <a:spcPct val="90000"/>
              </a:lnSpc>
              <a:buFont typeface="Wingdings" panose="05000000000000000000" pitchFamily="2" charset="2"/>
              <a:buChar char="p"/>
            </a:pPr>
            <a:r>
              <a:rPr lang="zh-CN" altLang="en-US" b="1" dirty="0"/>
              <a:t>创新首先是一种</a:t>
            </a:r>
            <a:r>
              <a:rPr lang="zh-CN" altLang="en-US" b="1" dirty="0">
                <a:solidFill>
                  <a:srgbClr val="FF0000"/>
                </a:solidFill>
              </a:rPr>
              <a:t>思想及在这种思想指导下的实践，是一种原则以及在这种原则指导下的具体活动，是管理的一种基本职能</a:t>
            </a:r>
            <a:endParaRPr lang="zh-CN" altLang="en-US" b="1" dirty="0">
              <a:solidFill>
                <a:srgbClr val="FF0000"/>
              </a:solidFill>
            </a:endParaRPr>
          </a:p>
          <a:p>
            <a:pPr eaLnBrk="1" hangingPunct="1">
              <a:lnSpc>
                <a:spcPct val="90000"/>
              </a:lnSpc>
              <a:buFont typeface="Wingdings" panose="05000000000000000000" pitchFamily="2" charset="2"/>
              <a:buChar char="p"/>
            </a:pPr>
            <a:r>
              <a:rPr lang="zh-CN" altLang="en-US" b="1" dirty="0"/>
              <a:t>任何组织系统的任何管理工作无不包含在</a:t>
            </a:r>
            <a:r>
              <a:rPr lang="zh-CN" altLang="en-US" b="1" dirty="0">
                <a:solidFill>
                  <a:srgbClr val="FF0000"/>
                </a:solidFill>
              </a:rPr>
              <a:t>“维持”或“创新”</a:t>
            </a:r>
            <a:r>
              <a:rPr lang="zh-CN" altLang="en-US" b="1" dirty="0"/>
              <a:t>中</a:t>
            </a:r>
            <a:endParaRPr lang="zh-CN" altLang="en-US" b="1" dirty="0"/>
          </a:p>
          <a:p>
            <a:pPr eaLnBrk="1" hangingPunct="1">
              <a:lnSpc>
                <a:spcPct val="90000"/>
              </a:lnSpc>
              <a:buFont typeface="Wingdings" panose="05000000000000000000" pitchFamily="2" charset="2"/>
              <a:buChar char="p"/>
            </a:pPr>
            <a:r>
              <a:rPr lang="zh-CN" altLang="en-US" b="1" dirty="0">
                <a:solidFill>
                  <a:srgbClr val="FF0000"/>
                </a:solidFill>
              </a:rPr>
              <a:t>维持和创新是管理的本质内容，有效的管理在于适度的维持与适度的创新的组合</a:t>
            </a:r>
            <a:endParaRPr lang="zh-CN" altLang="en-US"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lstStyle/>
          <a:p>
            <a:pPr eaLnBrk="1" hangingPunct="1"/>
            <a:r>
              <a:rPr lang="zh-CN" altLang="en-US" sz="4000" b="1"/>
              <a:t>创新与维持的关系及作用</a:t>
            </a:r>
            <a:endParaRPr lang="zh-CN" altLang="en-US" sz="4000" b="1"/>
          </a:p>
        </p:txBody>
      </p:sp>
      <p:sp>
        <p:nvSpPr>
          <p:cNvPr id="5123" name="Rectangle 3"/>
          <p:cNvSpPr>
            <a:spLocks noGrp="1" noRot="1" noChangeArrowheads="1"/>
          </p:cNvSpPr>
          <p:nvPr>
            <p:ph type="body" idx="1"/>
          </p:nvPr>
        </p:nvSpPr>
        <p:spPr/>
        <p:txBody>
          <a:bodyPr/>
          <a:lstStyle/>
          <a:p>
            <a:pPr eaLnBrk="1" hangingPunct="1">
              <a:buFont typeface="Wingdings" panose="05000000000000000000" pitchFamily="2" charset="2"/>
              <a:buChar char="p"/>
            </a:pPr>
            <a:r>
              <a:rPr lang="zh-CN" altLang="en-US" b="1">
                <a:solidFill>
                  <a:srgbClr val="0070C0"/>
                </a:solidFill>
                <a:latin typeface="宋体" panose="02010600030101010101" pitchFamily="2" charset="-122"/>
              </a:rPr>
              <a:t>管理的维持职能便是</a:t>
            </a:r>
            <a:r>
              <a:rPr lang="zh-CN" altLang="en-US" b="1">
                <a:solidFill>
                  <a:srgbClr val="FF0000"/>
                </a:solidFill>
                <a:latin typeface="宋体" panose="02010600030101010101" pitchFamily="2" charset="-122"/>
              </a:rPr>
              <a:t>要严格地按预定的规划来监视和修正系统的运行，尽力避免各子系统之间的摩擦，或减少因摩擦而产生的结构内耗，以保持系统的有序性</a:t>
            </a:r>
            <a:endParaRPr lang="zh-CN" altLang="en-US" b="1">
              <a:solidFill>
                <a:srgbClr val="0070C0"/>
              </a:solidFill>
              <a:latin typeface="宋体" panose="02010600030101010101" pitchFamily="2" charset="-122"/>
            </a:endParaRPr>
          </a:p>
          <a:p>
            <a:pPr eaLnBrk="1" hangingPunct="1">
              <a:buFont typeface="Wingdings" panose="05000000000000000000" pitchFamily="2" charset="2"/>
              <a:buChar char="p"/>
            </a:pPr>
            <a:r>
              <a:rPr lang="zh-CN" altLang="en-US" b="1">
                <a:solidFill>
                  <a:srgbClr val="0070C0"/>
                </a:solidFill>
                <a:latin typeface="宋体" panose="02010600030101010101" pitchFamily="2" charset="-122"/>
              </a:rPr>
              <a:t>管理的创新职能是为适应系统内外变化而进行的局部和全局的调整</a:t>
            </a:r>
            <a:endParaRPr lang="zh-CN" altLang="en-US" b="1">
              <a:solidFill>
                <a:srgbClr val="0070C0"/>
              </a:solidFill>
              <a:latin typeface="宋体" panose="02010600030101010101" pitchFamily="2" charset="-122"/>
            </a:endParaRPr>
          </a:p>
          <a:p>
            <a:pPr eaLnBrk="1" hangingPunct="1"/>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Rot="1" noChangeArrowheads="1"/>
          </p:cNvSpPr>
          <p:nvPr>
            <p:ph type="body" idx="1"/>
          </p:nvPr>
        </p:nvSpPr>
        <p:spPr>
          <a:xfrm>
            <a:off x="301625" y="765175"/>
            <a:ext cx="8540750" cy="5543550"/>
          </a:xfrm>
        </p:spPr>
        <p:txBody>
          <a:bodyPr/>
          <a:lstStyle/>
          <a:p>
            <a:pPr eaLnBrk="1" hangingPunct="1">
              <a:buFont typeface="Wingdings" panose="05000000000000000000" pitchFamily="2" charset="2"/>
              <a:buChar char="p"/>
            </a:pPr>
            <a:r>
              <a:rPr lang="zh-CN" altLang="en-US" b="1">
                <a:solidFill>
                  <a:srgbClr val="0070C0"/>
                </a:solidFill>
                <a:latin typeface="宋体" panose="02010600030101010101" pitchFamily="2" charset="-122"/>
              </a:rPr>
              <a:t>作为管理的两大基本职能，维持与创新对系统的生存发展都是非常重要的，它们相互联系、不可或缺</a:t>
            </a:r>
            <a:endParaRPr lang="zh-CN" altLang="en-US" b="1">
              <a:solidFill>
                <a:srgbClr val="0070C0"/>
              </a:solidFill>
              <a:latin typeface="宋体" panose="02010600030101010101" pitchFamily="2" charset="-122"/>
            </a:endParaRPr>
          </a:p>
          <a:p>
            <a:pPr eaLnBrk="1" hangingPunct="1">
              <a:buFont typeface="Wingdings" panose="05000000000000000000" pitchFamily="2" charset="2"/>
              <a:buChar char="p"/>
            </a:pPr>
            <a:r>
              <a:rPr lang="zh-CN" altLang="en-US" b="1">
                <a:solidFill>
                  <a:srgbClr val="FF0000"/>
                </a:solidFill>
                <a:latin typeface="宋体" panose="02010600030101010101" pitchFamily="2" charset="-122"/>
              </a:rPr>
              <a:t>创新是维持基础上的发展，而维持是创新的逻辑延续；</a:t>
            </a:r>
            <a:r>
              <a:rPr lang="zh-CN" altLang="en-US" b="1">
                <a:solidFill>
                  <a:srgbClr val="0070C0"/>
                </a:solidFill>
                <a:latin typeface="宋体" panose="02010600030101010101" pitchFamily="2" charset="-122"/>
              </a:rPr>
              <a:t>维持是为了实现创新的成果，而创新则是为了更高层次的维持提供依托和框架</a:t>
            </a:r>
            <a:endParaRPr lang="zh-CN" altLang="en-US" b="1">
              <a:solidFill>
                <a:srgbClr val="0070C0"/>
              </a:solidFill>
              <a:latin typeface="宋体" panose="02010600030101010101" pitchFamily="2" charset="-122"/>
            </a:endParaRPr>
          </a:p>
          <a:p>
            <a:pPr eaLnBrk="1" hangingPunct="1">
              <a:buFont typeface="Wingdings" panose="05000000000000000000" pitchFamily="2" charset="2"/>
              <a:buChar char="p"/>
            </a:pPr>
            <a:r>
              <a:rPr lang="zh-CN" altLang="en-US" b="1">
                <a:solidFill>
                  <a:srgbClr val="0070C0"/>
                </a:solidFill>
                <a:latin typeface="宋体" panose="02010600030101010101" pitchFamily="2" charset="-122"/>
              </a:rPr>
              <a:t>任何管理工作，都应围绕着系统运转的维持和创新而展开</a:t>
            </a:r>
            <a:endParaRPr lang="zh-CN" altLang="en-US" b="1">
              <a:solidFill>
                <a:srgbClr val="0070C0"/>
              </a:solidFill>
              <a:latin typeface="宋体" panose="02010600030101010101" pitchFamily="2" charset="-122"/>
            </a:endParaRPr>
          </a:p>
          <a:p>
            <a:pPr eaLnBrk="1" hangingPunct="1">
              <a:buFont typeface="Wingdings" panose="05000000000000000000" pitchFamily="2" charset="2"/>
              <a:buChar char="p"/>
            </a:pPr>
            <a:r>
              <a:rPr lang="zh-CN" altLang="en-US" b="1">
                <a:solidFill>
                  <a:srgbClr val="FF0000"/>
                </a:solidFill>
                <a:latin typeface="宋体" panose="02010600030101010101" pitchFamily="2" charset="-122"/>
              </a:rPr>
              <a:t>卓越的管理是实现维持与创新最优组合的管理</a:t>
            </a:r>
            <a:endParaRPr lang="zh-CN" altLang="en-US" b="1">
              <a:solidFill>
                <a:srgbClr val="FF0000"/>
              </a:solidFill>
              <a:latin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Rot="1" noChangeArrowheads="1"/>
          </p:cNvSpPr>
          <p:nvPr>
            <p:ph type="body" idx="1"/>
          </p:nvPr>
        </p:nvSpPr>
        <p:spPr>
          <a:xfrm>
            <a:off x="323850" y="836613"/>
            <a:ext cx="8540750" cy="4194175"/>
          </a:xfrm>
        </p:spPr>
        <p:txBody>
          <a:bodyPr/>
          <a:lstStyle/>
          <a:p>
            <a:pPr eaLnBrk="1" hangingPunct="1"/>
            <a:r>
              <a:rPr lang="zh-CN" altLang="en-US" sz="4000" b="1">
                <a:solidFill>
                  <a:srgbClr val="0070C0"/>
                </a:solidFill>
              </a:rPr>
              <a:t>创新的类型</a:t>
            </a:r>
            <a:endParaRPr lang="zh-CN" altLang="en-US" sz="4000" b="1">
              <a:solidFill>
                <a:srgbClr val="0070C0"/>
              </a:solidFill>
            </a:endParaRPr>
          </a:p>
        </p:txBody>
      </p:sp>
      <p:grpSp>
        <p:nvGrpSpPr>
          <p:cNvPr id="7171" name="Group 48"/>
          <p:cNvGrpSpPr/>
          <p:nvPr/>
        </p:nvGrpSpPr>
        <p:grpSpPr bwMode="auto">
          <a:xfrm>
            <a:off x="1238250" y="1916113"/>
            <a:ext cx="6357938" cy="4573587"/>
            <a:chOff x="1305" y="855"/>
            <a:chExt cx="4005" cy="2881"/>
          </a:xfrm>
        </p:grpSpPr>
        <p:grpSp>
          <p:nvGrpSpPr>
            <p:cNvPr id="7172" name="组合 48"/>
            <p:cNvGrpSpPr/>
            <p:nvPr/>
          </p:nvGrpSpPr>
          <p:grpSpPr bwMode="auto">
            <a:xfrm>
              <a:off x="3824" y="901"/>
              <a:ext cx="1350" cy="1170"/>
              <a:chOff x="6072198" y="1428736"/>
              <a:chExt cx="2143140" cy="1857388"/>
            </a:xfrm>
          </p:grpSpPr>
          <p:sp>
            <p:nvSpPr>
              <p:cNvPr id="7" name="圆角矩形 6"/>
              <p:cNvSpPr/>
              <p:nvPr/>
            </p:nvSpPr>
            <p:spPr>
              <a:xfrm>
                <a:off x="6072198" y="1428736"/>
                <a:ext cx="2071701" cy="1857388"/>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eaLnBrk="1" fontAlgn="auto" hangingPunct="1">
                  <a:spcBef>
                    <a:spcPts val="0"/>
                  </a:spcBef>
                  <a:spcAft>
                    <a:spcPts val="0"/>
                  </a:spcAft>
                  <a:defRPr/>
                </a:pPr>
                <a:endParaRPr lang="en-US" altLang="zh-CN" dirty="0"/>
              </a:p>
              <a:p>
                <a:pPr algn="ctr" eaLnBrk="1" fontAlgn="auto" hangingPunct="1">
                  <a:spcBef>
                    <a:spcPts val="0"/>
                  </a:spcBef>
                  <a:spcAft>
                    <a:spcPts val="0"/>
                  </a:spcAft>
                  <a:defRPr/>
                </a:pPr>
                <a:endParaRPr lang="zh-CN" altLang="en-US" dirty="0"/>
              </a:p>
            </p:txBody>
          </p:sp>
          <p:sp>
            <p:nvSpPr>
              <p:cNvPr id="7203" name="矩形 46"/>
              <p:cNvSpPr>
                <a:spLocks noChangeArrowheads="1"/>
              </p:cNvSpPr>
              <p:nvPr/>
            </p:nvSpPr>
            <p:spPr bwMode="auto">
              <a:xfrm>
                <a:off x="6480188" y="1587487"/>
                <a:ext cx="1735150" cy="76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Char char="•"/>
                </a:pPr>
                <a:r>
                  <a:rPr lang="zh-CN" altLang="en-US" sz="2200" b="1">
                    <a:solidFill>
                      <a:srgbClr val="FF0000"/>
                    </a:solidFill>
                    <a:latin typeface="华文楷体" panose="02010600040101010101" pitchFamily="2" charset="-122"/>
                    <a:ea typeface="华文楷体" panose="02010600040101010101" pitchFamily="2" charset="-122"/>
                  </a:rPr>
                  <a:t>自发创新</a:t>
                </a:r>
                <a:endParaRPr lang="zh-CN" altLang="en-US" sz="2200" b="1">
                  <a:solidFill>
                    <a:srgbClr val="FF0000"/>
                  </a:solidFill>
                  <a:latin typeface="华文楷体" panose="02010600040101010101" pitchFamily="2" charset="-122"/>
                  <a:ea typeface="华文楷体" panose="02010600040101010101" pitchFamily="2" charset="-122"/>
                </a:endParaRPr>
              </a:p>
              <a:p>
                <a:pPr eaLnBrk="1" hangingPunct="1">
                  <a:spcBef>
                    <a:spcPct val="0"/>
                  </a:spcBef>
                  <a:buClrTx/>
                  <a:buSzTx/>
                  <a:buFont typeface="Arial" panose="020B0604020202020204" pitchFamily="34" charset="0"/>
                  <a:buChar char="•"/>
                </a:pPr>
                <a:r>
                  <a:rPr lang="zh-CN" altLang="en-US" sz="2200" b="1">
                    <a:solidFill>
                      <a:srgbClr val="FF0000"/>
                    </a:solidFill>
                    <a:latin typeface="华文楷体" panose="02010600040101010101" pitchFamily="2" charset="-122"/>
                    <a:ea typeface="华文楷体" panose="02010600040101010101" pitchFamily="2" charset="-122"/>
                  </a:rPr>
                  <a:t>有组织创新</a:t>
                </a:r>
                <a:endParaRPr lang="zh-CN" altLang="en-US" sz="2200" b="1">
                  <a:solidFill>
                    <a:srgbClr val="FF0000"/>
                  </a:solidFill>
                  <a:latin typeface="华文楷体" panose="02010600040101010101" pitchFamily="2" charset="-122"/>
                  <a:ea typeface="华文楷体" panose="02010600040101010101" pitchFamily="2" charset="-122"/>
                </a:endParaRPr>
              </a:p>
            </p:txBody>
          </p:sp>
        </p:grpSp>
        <p:grpSp>
          <p:nvGrpSpPr>
            <p:cNvPr id="7173" name="组合 49"/>
            <p:cNvGrpSpPr/>
            <p:nvPr/>
          </p:nvGrpSpPr>
          <p:grpSpPr bwMode="auto">
            <a:xfrm>
              <a:off x="3780" y="2542"/>
              <a:ext cx="1530" cy="1194"/>
              <a:chOff x="6000760" y="4035556"/>
              <a:chExt cx="2428892" cy="1895870"/>
            </a:xfrm>
          </p:grpSpPr>
          <p:sp>
            <p:nvSpPr>
              <p:cNvPr id="10" name="圆角矩形 9"/>
              <p:cNvSpPr/>
              <p:nvPr/>
            </p:nvSpPr>
            <p:spPr>
              <a:xfrm>
                <a:off x="6072197" y="4072077"/>
                <a:ext cx="2143140" cy="1786309"/>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fontAlgn="auto" hangingPunct="1">
                  <a:spcBef>
                    <a:spcPts val="0"/>
                  </a:spcBef>
                  <a:spcAft>
                    <a:spcPts val="0"/>
                  </a:spcAft>
                  <a:defRPr/>
                </a:pPr>
                <a:endParaRPr lang="en-US" altLang="zh-CN" dirty="0"/>
              </a:p>
              <a:p>
                <a:pPr algn="ctr" eaLnBrk="1" fontAlgn="auto" hangingPunct="1">
                  <a:spcBef>
                    <a:spcPts val="0"/>
                  </a:spcBef>
                  <a:spcAft>
                    <a:spcPts val="0"/>
                  </a:spcAft>
                  <a:defRPr/>
                </a:pPr>
                <a:endParaRPr lang="zh-CN" altLang="en-US" dirty="0"/>
              </a:p>
            </p:txBody>
          </p:sp>
          <p:sp>
            <p:nvSpPr>
              <p:cNvPr id="7201" name="矩形 45"/>
              <p:cNvSpPr>
                <a:spLocks noChangeArrowheads="1"/>
              </p:cNvSpPr>
              <p:nvPr/>
            </p:nvSpPr>
            <p:spPr bwMode="auto">
              <a:xfrm>
                <a:off x="6000760" y="4873635"/>
                <a:ext cx="2428892" cy="76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Char char="•"/>
                </a:pPr>
                <a:r>
                  <a:rPr lang="zh-CN" altLang="en-US" sz="2200" b="1">
                    <a:solidFill>
                      <a:schemeClr val="bg1"/>
                    </a:solidFill>
                    <a:latin typeface="华文楷体" panose="02010600040101010101" pitchFamily="2" charset="-122"/>
                    <a:ea typeface="华文楷体" panose="02010600040101010101" pitchFamily="2" charset="-122"/>
                  </a:rPr>
                  <a:t>系统初建的创新</a:t>
                </a:r>
                <a:endParaRPr lang="zh-CN" altLang="en-US" sz="2200" b="1">
                  <a:solidFill>
                    <a:schemeClr val="bg1"/>
                  </a:solidFill>
                  <a:latin typeface="华文楷体" panose="02010600040101010101" pitchFamily="2" charset="-122"/>
                  <a:ea typeface="华文楷体" panose="02010600040101010101" pitchFamily="2" charset="-122"/>
                </a:endParaRPr>
              </a:p>
              <a:p>
                <a:pPr eaLnBrk="1" hangingPunct="1">
                  <a:spcBef>
                    <a:spcPct val="0"/>
                  </a:spcBef>
                  <a:buClrTx/>
                  <a:buSzTx/>
                  <a:buFont typeface="Arial" panose="020B0604020202020204" pitchFamily="34" charset="0"/>
                  <a:buChar char="•"/>
                </a:pPr>
                <a:r>
                  <a:rPr lang="zh-CN" altLang="en-US" sz="2200" b="1">
                    <a:solidFill>
                      <a:schemeClr val="bg1"/>
                    </a:solidFill>
                    <a:latin typeface="华文楷体" panose="02010600040101010101" pitchFamily="2" charset="-122"/>
                    <a:ea typeface="华文楷体" panose="02010600040101010101" pitchFamily="2" charset="-122"/>
                  </a:rPr>
                  <a:t>运行中的创新</a:t>
                </a:r>
                <a:endParaRPr lang="zh-CN" altLang="en-US" sz="2200" b="1">
                  <a:solidFill>
                    <a:schemeClr val="bg1"/>
                  </a:solidFill>
                  <a:latin typeface="华文楷体" panose="02010600040101010101" pitchFamily="2" charset="-122"/>
                  <a:ea typeface="华文楷体" panose="02010600040101010101" pitchFamily="2" charset="-122"/>
                </a:endParaRPr>
              </a:p>
            </p:txBody>
          </p:sp>
        </p:grpSp>
        <p:grpSp>
          <p:nvGrpSpPr>
            <p:cNvPr id="7174" name="组合 47"/>
            <p:cNvGrpSpPr/>
            <p:nvPr/>
          </p:nvGrpSpPr>
          <p:grpSpPr bwMode="auto">
            <a:xfrm>
              <a:off x="1305" y="2566"/>
              <a:ext cx="1440" cy="1170"/>
              <a:chOff x="2071670" y="4071942"/>
              <a:chExt cx="2286016" cy="1857388"/>
            </a:xfrm>
          </p:grpSpPr>
          <p:sp>
            <p:nvSpPr>
              <p:cNvPr id="15" name="圆角矩形 14"/>
              <p:cNvSpPr/>
              <p:nvPr/>
            </p:nvSpPr>
            <p:spPr>
              <a:xfrm>
                <a:off x="2143109" y="4071942"/>
                <a:ext cx="2214577" cy="1857388"/>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en-US" altLang="zh-CN" dirty="0"/>
              </a:p>
              <a:p>
                <a:pPr algn="ctr" eaLnBrk="1" fontAlgn="auto" hangingPunct="1">
                  <a:spcBef>
                    <a:spcPts val="0"/>
                  </a:spcBef>
                  <a:spcAft>
                    <a:spcPts val="0"/>
                  </a:spcAft>
                  <a:defRPr/>
                </a:pPr>
                <a:endParaRPr lang="zh-CN" altLang="en-US" dirty="0"/>
              </a:p>
            </p:txBody>
          </p:sp>
          <p:sp>
            <p:nvSpPr>
              <p:cNvPr id="7199" name="矩形 44"/>
              <p:cNvSpPr>
                <a:spLocks noChangeArrowheads="1"/>
              </p:cNvSpPr>
              <p:nvPr/>
            </p:nvSpPr>
            <p:spPr bwMode="auto">
              <a:xfrm>
                <a:off x="2071670" y="4857760"/>
                <a:ext cx="2286016" cy="76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Char char="•"/>
                </a:pPr>
                <a:r>
                  <a:rPr lang="zh-CN" altLang="en-US" sz="2200" b="1">
                    <a:solidFill>
                      <a:srgbClr val="FF0000"/>
                    </a:solidFill>
                    <a:latin typeface="华文楷体" panose="02010600040101010101" pitchFamily="2" charset="-122"/>
                    <a:ea typeface="华文楷体" panose="02010600040101010101" pitchFamily="2" charset="-122"/>
                  </a:rPr>
                  <a:t>消极防御型创新</a:t>
                </a:r>
                <a:endParaRPr lang="zh-CN" altLang="en-US" sz="2200" b="1">
                  <a:solidFill>
                    <a:srgbClr val="FF0000"/>
                  </a:solidFill>
                  <a:latin typeface="华文楷体" panose="02010600040101010101" pitchFamily="2" charset="-122"/>
                  <a:ea typeface="华文楷体" panose="02010600040101010101" pitchFamily="2" charset="-122"/>
                </a:endParaRPr>
              </a:p>
              <a:p>
                <a:pPr eaLnBrk="1" hangingPunct="1">
                  <a:spcBef>
                    <a:spcPct val="0"/>
                  </a:spcBef>
                  <a:buClrTx/>
                  <a:buSzTx/>
                  <a:buFont typeface="Arial" panose="020B0604020202020204" pitchFamily="34" charset="0"/>
                  <a:buChar char="•"/>
                </a:pPr>
                <a:r>
                  <a:rPr lang="zh-CN" altLang="en-US" sz="2200" b="1">
                    <a:solidFill>
                      <a:srgbClr val="FF0000"/>
                    </a:solidFill>
                    <a:latin typeface="华文楷体" panose="02010600040101010101" pitchFamily="2" charset="-122"/>
                    <a:ea typeface="华文楷体" panose="02010600040101010101" pitchFamily="2" charset="-122"/>
                  </a:rPr>
                  <a:t>积极进攻型创新</a:t>
                </a:r>
                <a:endParaRPr lang="zh-CN" altLang="en-US" sz="2200" b="1">
                  <a:solidFill>
                    <a:srgbClr val="FF0000"/>
                  </a:solidFill>
                  <a:latin typeface="华文楷体" panose="02010600040101010101" pitchFamily="2" charset="-122"/>
                  <a:ea typeface="华文楷体" panose="02010600040101010101" pitchFamily="2" charset="-122"/>
                </a:endParaRPr>
              </a:p>
            </p:txBody>
          </p:sp>
        </p:grpSp>
        <p:grpSp>
          <p:nvGrpSpPr>
            <p:cNvPr id="7175" name="组合 42"/>
            <p:cNvGrpSpPr/>
            <p:nvPr/>
          </p:nvGrpSpPr>
          <p:grpSpPr bwMode="auto">
            <a:xfrm>
              <a:off x="1350" y="855"/>
              <a:ext cx="1395" cy="1170"/>
              <a:chOff x="2143108" y="1357298"/>
              <a:chExt cx="2214578" cy="1857388"/>
            </a:xfrm>
          </p:grpSpPr>
          <p:sp>
            <p:nvSpPr>
              <p:cNvPr id="18" name="圆角矩形 17"/>
              <p:cNvSpPr/>
              <p:nvPr/>
            </p:nvSpPr>
            <p:spPr>
              <a:xfrm>
                <a:off x="2143108" y="1357298"/>
                <a:ext cx="2214577" cy="1857388"/>
              </a:xfrm>
              <a:prstGeom prst="roundRect">
                <a:avLst/>
              </a:prstGeom>
              <a:solidFill>
                <a:srgbClr val="00B050"/>
              </a:solidFill>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endParaRPr lang="en-US" altLang="zh-CN" dirty="0"/>
              </a:p>
              <a:p>
                <a:pPr algn="ctr" eaLnBrk="1" fontAlgn="auto" hangingPunct="1">
                  <a:spcBef>
                    <a:spcPts val="0"/>
                  </a:spcBef>
                  <a:spcAft>
                    <a:spcPts val="0"/>
                  </a:spcAft>
                  <a:defRPr/>
                </a:pPr>
                <a:endParaRPr lang="zh-CN" altLang="en-US" dirty="0"/>
              </a:p>
            </p:txBody>
          </p:sp>
          <p:sp>
            <p:nvSpPr>
              <p:cNvPr id="7197" name="矩形 43"/>
              <p:cNvSpPr>
                <a:spLocks noChangeArrowheads="1"/>
              </p:cNvSpPr>
              <p:nvPr/>
            </p:nvSpPr>
            <p:spPr bwMode="auto">
              <a:xfrm>
                <a:off x="2336784" y="1571612"/>
                <a:ext cx="1520836" cy="76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Char char="•"/>
                </a:pPr>
                <a:r>
                  <a:rPr lang="zh-CN" altLang="en-US" sz="2200" b="1">
                    <a:solidFill>
                      <a:schemeClr val="bg1"/>
                    </a:solidFill>
                    <a:latin typeface="华文楷体" panose="02010600040101010101" pitchFamily="2" charset="-122"/>
                    <a:ea typeface="华文楷体" panose="02010600040101010101" pitchFamily="2" charset="-122"/>
                  </a:rPr>
                  <a:t>局部创新</a:t>
                </a:r>
                <a:endParaRPr lang="zh-CN" altLang="en-US" sz="2200" b="1">
                  <a:solidFill>
                    <a:schemeClr val="bg1"/>
                  </a:solidFill>
                  <a:latin typeface="华文楷体" panose="02010600040101010101" pitchFamily="2" charset="-122"/>
                  <a:ea typeface="华文楷体" panose="02010600040101010101" pitchFamily="2" charset="-122"/>
                </a:endParaRPr>
              </a:p>
              <a:p>
                <a:pPr eaLnBrk="1" hangingPunct="1">
                  <a:spcBef>
                    <a:spcPct val="0"/>
                  </a:spcBef>
                  <a:buClrTx/>
                  <a:buSzTx/>
                  <a:buFont typeface="Arial" panose="020B0604020202020204" pitchFamily="34" charset="0"/>
                  <a:buChar char="•"/>
                </a:pPr>
                <a:r>
                  <a:rPr lang="zh-CN" altLang="en-US" sz="2200" b="1">
                    <a:solidFill>
                      <a:schemeClr val="bg1"/>
                    </a:solidFill>
                    <a:latin typeface="华文楷体" panose="02010600040101010101" pitchFamily="2" charset="-122"/>
                    <a:ea typeface="华文楷体" panose="02010600040101010101" pitchFamily="2" charset="-122"/>
                  </a:rPr>
                  <a:t>整体创新</a:t>
                </a:r>
                <a:endParaRPr lang="zh-CN" altLang="en-US" sz="2200" b="1">
                  <a:solidFill>
                    <a:schemeClr val="bg1"/>
                  </a:solidFill>
                  <a:latin typeface="华文楷体" panose="02010600040101010101" pitchFamily="2" charset="-122"/>
                  <a:ea typeface="华文楷体" panose="02010600040101010101" pitchFamily="2" charset="-122"/>
                </a:endParaRPr>
              </a:p>
            </p:txBody>
          </p:sp>
        </p:grpSp>
        <p:grpSp>
          <p:nvGrpSpPr>
            <p:cNvPr id="7176" name="组合 20"/>
            <p:cNvGrpSpPr/>
            <p:nvPr/>
          </p:nvGrpSpPr>
          <p:grpSpPr bwMode="auto">
            <a:xfrm>
              <a:off x="2385" y="1305"/>
              <a:ext cx="1935" cy="1890"/>
              <a:chOff x="2857488" y="2000240"/>
              <a:chExt cx="3071834" cy="3000395"/>
            </a:xfrm>
          </p:grpSpPr>
          <p:grpSp>
            <p:nvGrpSpPr>
              <p:cNvPr id="7177" name="组合 17"/>
              <p:cNvGrpSpPr/>
              <p:nvPr/>
            </p:nvGrpSpPr>
            <p:grpSpPr bwMode="auto">
              <a:xfrm>
                <a:off x="2857488" y="2000240"/>
                <a:ext cx="3071834" cy="3000395"/>
                <a:chOff x="2771648" y="1613250"/>
                <a:chExt cx="3600704" cy="3631499"/>
              </a:xfrm>
            </p:grpSpPr>
            <p:grpSp>
              <p:nvGrpSpPr>
                <p:cNvPr id="7182" name="组合 5"/>
                <p:cNvGrpSpPr/>
                <p:nvPr/>
              </p:nvGrpSpPr>
              <p:grpSpPr bwMode="auto">
                <a:xfrm>
                  <a:off x="2771648" y="1613250"/>
                  <a:ext cx="1760345" cy="1760028"/>
                  <a:chOff x="1247648" y="200853"/>
                  <a:chExt cx="1760345" cy="1760028"/>
                </a:xfrm>
              </p:grpSpPr>
              <p:sp>
                <p:nvSpPr>
                  <p:cNvPr id="36" name="饼形 35"/>
                  <p:cNvSpPr/>
                  <p:nvPr/>
                </p:nvSpPr>
                <p:spPr>
                  <a:xfrm>
                    <a:off x="1247648" y="200853"/>
                    <a:ext cx="1760344" cy="1760028"/>
                  </a:xfrm>
                  <a:prstGeom prst="pieWedge">
                    <a:avLst/>
                  </a:prstGeom>
                </p:spPr>
                <p:style>
                  <a:lnRef idx="0">
                    <a:schemeClr val="accent5"/>
                  </a:lnRef>
                  <a:fillRef idx="3">
                    <a:schemeClr val="accent5"/>
                  </a:fillRef>
                  <a:effectRef idx="3">
                    <a:schemeClr val="accent5"/>
                  </a:effectRef>
                  <a:fontRef idx="minor">
                    <a:schemeClr val="lt1"/>
                  </a:fontRef>
                </p:style>
                <p:txBody>
                  <a:bodyPr/>
                  <a:lstStyle/>
                  <a:p>
                    <a:pPr eaLnBrk="1" fontAlgn="auto" hangingPunct="1">
                      <a:spcBef>
                        <a:spcPts val="0"/>
                      </a:spcBef>
                      <a:spcAft>
                        <a:spcPts val="0"/>
                      </a:spcAft>
                      <a:defRPr/>
                    </a:pPr>
                    <a:endParaRPr lang="zh-CN" altLang="en-US" dirty="0"/>
                  </a:p>
                </p:txBody>
              </p:sp>
              <p:sp>
                <p:nvSpPr>
                  <p:cNvPr id="37" name="饼形 4"/>
                  <p:cNvSpPr/>
                  <p:nvPr/>
                </p:nvSpPr>
                <p:spPr>
                  <a:xfrm>
                    <a:off x="1763098" y="715796"/>
                    <a:ext cx="1244894" cy="1245085"/>
                  </a:xfrm>
                  <a:prstGeom prst="rect">
                    <a:avLst/>
                  </a:prstGeom>
                </p:spPr>
                <p:style>
                  <a:lnRef idx="0">
                    <a:scrgbClr r="0" g="0" b="0"/>
                  </a:lnRef>
                  <a:fillRef idx="0">
                    <a:scrgbClr r="0" g="0" b="0"/>
                  </a:fillRef>
                  <a:effectRef idx="0">
                    <a:scrgbClr r="0" g="0" b="0"/>
                  </a:effectRef>
                  <a:fontRef idx="minor">
                    <a:schemeClr val="lt1"/>
                  </a:fontRef>
                </p:style>
                <p:txBody>
                  <a:bodyPr lIns="199136" tIns="199136" rIns="199136" bIns="199136" spcCol="1270" anchor="ctr"/>
                  <a:lstStyle/>
                  <a:p>
                    <a:pPr algn="ctr" defTabSz="1244600" eaLnBrk="1" fontAlgn="auto" hangingPunct="1">
                      <a:lnSpc>
                        <a:spcPct val="90000"/>
                      </a:lnSpc>
                      <a:spcBef>
                        <a:spcPts val="0"/>
                      </a:spcBef>
                      <a:spcAft>
                        <a:spcPct val="35000"/>
                      </a:spcAft>
                      <a:defRPr/>
                    </a:pPr>
                    <a:endParaRPr lang="zh-CN" altLang="en-US" sz="2800"/>
                  </a:p>
                </p:txBody>
              </p:sp>
            </p:grpSp>
            <p:grpSp>
              <p:nvGrpSpPr>
                <p:cNvPr id="7183" name="组合 27"/>
                <p:cNvGrpSpPr/>
                <p:nvPr/>
              </p:nvGrpSpPr>
              <p:grpSpPr bwMode="auto">
                <a:xfrm>
                  <a:off x="4612007" y="1644044"/>
                  <a:ext cx="1760345" cy="1759977"/>
                  <a:chOff x="3088007" y="231647"/>
                  <a:chExt cx="1760345" cy="1759977"/>
                </a:xfrm>
              </p:grpSpPr>
              <p:sp>
                <p:nvSpPr>
                  <p:cNvPr id="34" name="饼形 9"/>
                  <p:cNvSpPr/>
                  <p:nvPr/>
                </p:nvSpPr>
                <p:spPr>
                  <a:xfrm rot="5400000">
                    <a:off x="3088167" y="231438"/>
                    <a:ext cx="1760028" cy="1760344"/>
                  </a:xfrm>
                  <a:prstGeom prst="pieWedge">
                    <a:avLst/>
                  </a:prstGeom>
                </p:spPr>
                <p:style>
                  <a:lnRef idx="0">
                    <a:schemeClr val="accent6"/>
                  </a:lnRef>
                  <a:fillRef idx="3">
                    <a:schemeClr val="accent6"/>
                  </a:fillRef>
                  <a:effectRef idx="3">
                    <a:schemeClr val="accent6"/>
                  </a:effectRef>
                  <a:fontRef idx="minor">
                    <a:schemeClr val="lt1"/>
                  </a:fontRef>
                </p:style>
              </p:sp>
              <p:sp>
                <p:nvSpPr>
                  <p:cNvPr id="35" name="饼形 6"/>
                  <p:cNvSpPr/>
                  <p:nvPr/>
                </p:nvSpPr>
                <p:spPr>
                  <a:xfrm>
                    <a:off x="3088008" y="746539"/>
                    <a:ext cx="1244894" cy="1245085"/>
                  </a:xfrm>
                  <a:prstGeom prst="rect">
                    <a:avLst/>
                  </a:prstGeom>
                </p:spPr>
                <p:style>
                  <a:lnRef idx="0">
                    <a:scrgbClr r="0" g="0" b="0"/>
                  </a:lnRef>
                  <a:fillRef idx="0">
                    <a:scrgbClr r="0" g="0" b="0"/>
                  </a:fillRef>
                  <a:effectRef idx="0">
                    <a:scrgbClr r="0" g="0" b="0"/>
                  </a:effectRef>
                  <a:fontRef idx="minor">
                    <a:schemeClr val="lt1"/>
                  </a:fontRef>
                </p:style>
                <p:txBody>
                  <a:bodyPr lIns="199136" tIns="199136" rIns="199136" bIns="199136" spcCol="1270" anchor="ctr"/>
                  <a:lstStyle/>
                  <a:p>
                    <a:pPr algn="ctr" defTabSz="1244600" eaLnBrk="1" fontAlgn="auto" hangingPunct="1">
                      <a:lnSpc>
                        <a:spcPct val="90000"/>
                      </a:lnSpc>
                      <a:spcBef>
                        <a:spcPts val="0"/>
                      </a:spcBef>
                      <a:spcAft>
                        <a:spcPct val="35000"/>
                      </a:spcAft>
                      <a:defRPr/>
                    </a:pPr>
                    <a:endParaRPr lang="zh-CN" altLang="en-US" sz="2800"/>
                  </a:p>
                </p:txBody>
              </p:sp>
            </p:grpSp>
            <p:grpSp>
              <p:nvGrpSpPr>
                <p:cNvPr id="7184" name="组合 11"/>
                <p:cNvGrpSpPr/>
                <p:nvPr/>
              </p:nvGrpSpPr>
              <p:grpSpPr bwMode="auto">
                <a:xfrm>
                  <a:off x="4612007" y="3484721"/>
                  <a:ext cx="1760345" cy="1760028"/>
                  <a:chOff x="3088007" y="2072324"/>
                  <a:chExt cx="1760345" cy="1760028"/>
                </a:xfrm>
              </p:grpSpPr>
              <p:sp>
                <p:nvSpPr>
                  <p:cNvPr id="32" name="饼形 31"/>
                  <p:cNvSpPr/>
                  <p:nvPr/>
                </p:nvSpPr>
                <p:spPr>
                  <a:xfrm rot="10800000">
                    <a:off x="3088008" y="2072324"/>
                    <a:ext cx="1760344" cy="1760028"/>
                  </a:xfrm>
                  <a:prstGeom prst="pieWedge">
                    <a:avLst/>
                  </a:prstGeom>
                </p:spPr>
                <p:style>
                  <a:lnRef idx="0">
                    <a:schemeClr val="accent1"/>
                  </a:lnRef>
                  <a:fillRef idx="3">
                    <a:schemeClr val="accent1"/>
                  </a:fillRef>
                  <a:effectRef idx="3">
                    <a:schemeClr val="accent1"/>
                  </a:effectRef>
                  <a:fontRef idx="minor">
                    <a:schemeClr val="lt1"/>
                  </a:fontRef>
                </p:style>
              </p:sp>
              <p:sp>
                <p:nvSpPr>
                  <p:cNvPr id="33" name="饼形 8"/>
                  <p:cNvSpPr/>
                  <p:nvPr/>
                </p:nvSpPr>
                <p:spPr>
                  <a:xfrm rot="21600000">
                    <a:off x="3088008" y="2072324"/>
                    <a:ext cx="1244894" cy="1245085"/>
                  </a:xfrm>
                  <a:prstGeom prst="rect">
                    <a:avLst/>
                  </a:prstGeom>
                </p:spPr>
                <p:style>
                  <a:lnRef idx="0">
                    <a:scrgbClr r="0" g="0" b="0"/>
                  </a:lnRef>
                  <a:fillRef idx="0">
                    <a:scrgbClr r="0" g="0" b="0"/>
                  </a:fillRef>
                  <a:effectRef idx="0">
                    <a:scrgbClr r="0" g="0" b="0"/>
                  </a:effectRef>
                  <a:fontRef idx="minor">
                    <a:schemeClr val="lt1"/>
                  </a:fontRef>
                </p:style>
                <p:txBody>
                  <a:bodyPr lIns="199136" tIns="199136" rIns="199136" bIns="199136" spcCol="1270" anchor="ctr"/>
                  <a:lstStyle/>
                  <a:p>
                    <a:pPr algn="ctr" defTabSz="1244600" eaLnBrk="1" fontAlgn="auto" hangingPunct="1">
                      <a:lnSpc>
                        <a:spcPct val="90000"/>
                      </a:lnSpc>
                      <a:spcBef>
                        <a:spcPts val="0"/>
                      </a:spcBef>
                      <a:spcAft>
                        <a:spcPct val="35000"/>
                      </a:spcAft>
                      <a:defRPr/>
                    </a:pPr>
                    <a:endParaRPr lang="zh-CN" altLang="en-US" sz="2800"/>
                  </a:p>
                </p:txBody>
              </p:sp>
            </p:grpSp>
            <p:grpSp>
              <p:nvGrpSpPr>
                <p:cNvPr id="7185" name="组合 14"/>
                <p:cNvGrpSpPr/>
                <p:nvPr/>
              </p:nvGrpSpPr>
              <p:grpSpPr bwMode="auto">
                <a:xfrm>
                  <a:off x="2771648" y="3484721"/>
                  <a:ext cx="1760345" cy="1760028"/>
                  <a:chOff x="1247648" y="2072324"/>
                  <a:chExt cx="1760345" cy="1760028"/>
                </a:xfrm>
              </p:grpSpPr>
              <p:grpSp>
                <p:nvGrpSpPr>
                  <p:cNvPr id="7186" name="饼形 29"/>
                  <p:cNvGrpSpPr/>
                  <p:nvPr/>
                </p:nvGrpSpPr>
                <p:grpSpPr bwMode="auto">
                  <a:xfrm>
                    <a:off x="1175522" y="2031820"/>
                    <a:ext cx="1893580" cy="1888841"/>
                    <a:chOff x="3724656" y="3584448"/>
                    <a:chExt cx="1615440" cy="1560576"/>
                  </a:xfrm>
                </p:grpSpPr>
                <p:pic>
                  <p:nvPicPr>
                    <p:cNvPr id="7188" name="饼形 2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24656" y="3584448"/>
                      <a:ext cx="1615440" cy="156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9" name="Text Box 42"/>
                    <p:cNvSpPr txBox="1">
                      <a:spLocks noChangeArrowheads="1"/>
                    </p:cNvSpPr>
                    <p:nvPr/>
                  </p:nvSpPr>
                  <p:spPr bwMode="auto">
                    <a:xfrm rot="-5400000">
                      <a:off x="4242629" y="3601434"/>
                      <a:ext cx="1028054" cy="1061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800">
                        <a:solidFill>
                          <a:srgbClr val="FFFFFF"/>
                        </a:solidFill>
                        <a:latin typeface="Calibri" panose="020F0502020204030204" pitchFamily="34" charset="0"/>
                      </a:endParaRPr>
                    </a:p>
                  </p:txBody>
                </p:sp>
              </p:grpSp>
              <p:sp>
                <p:nvSpPr>
                  <p:cNvPr id="31" name="饼形 10"/>
                  <p:cNvSpPr/>
                  <p:nvPr/>
                </p:nvSpPr>
                <p:spPr>
                  <a:xfrm rot="21600000">
                    <a:off x="1763098" y="2072324"/>
                    <a:ext cx="1244894" cy="1245085"/>
                  </a:xfrm>
                  <a:prstGeom prst="rect">
                    <a:avLst/>
                  </a:prstGeom>
                </p:spPr>
                <p:style>
                  <a:lnRef idx="0">
                    <a:scrgbClr r="0" g="0" b="0"/>
                  </a:lnRef>
                  <a:fillRef idx="0">
                    <a:scrgbClr r="0" g="0" b="0"/>
                  </a:fillRef>
                  <a:effectRef idx="0">
                    <a:scrgbClr r="0" g="0" b="0"/>
                  </a:effectRef>
                  <a:fontRef idx="minor">
                    <a:schemeClr val="lt1"/>
                  </a:fontRef>
                </p:style>
                <p:txBody>
                  <a:bodyPr lIns="199136" tIns="199136" rIns="199136" bIns="199136" spcCol="1270" anchor="ctr"/>
                  <a:lstStyle/>
                  <a:p>
                    <a:pPr algn="ctr" defTabSz="1244600" eaLnBrk="1" fontAlgn="auto" hangingPunct="1">
                      <a:lnSpc>
                        <a:spcPct val="90000"/>
                      </a:lnSpc>
                      <a:spcBef>
                        <a:spcPts val="0"/>
                      </a:spcBef>
                      <a:spcAft>
                        <a:spcPct val="35000"/>
                      </a:spcAft>
                      <a:defRPr/>
                    </a:pPr>
                    <a:endParaRPr lang="zh-CN" altLang="en-US" sz="2800"/>
                  </a:p>
                </p:txBody>
              </p:sp>
            </p:grpSp>
          </p:grpSp>
          <p:sp>
            <p:nvSpPr>
              <p:cNvPr id="7178" name="矩形 22"/>
              <p:cNvSpPr>
                <a:spLocks noChangeArrowheads="1"/>
              </p:cNvSpPr>
              <p:nvPr/>
            </p:nvSpPr>
            <p:spPr bwMode="auto">
              <a:xfrm>
                <a:off x="3143240" y="2505068"/>
                <a:ext cx="1306522" cy="915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solidFill>
                      <a:srgbClr val="FF0000"/>
                    </a:solidFill>
                    <a:latin typeface="华文楷体" panose="02010600040101010101" pitchFamily="2" charset="-122"/>
                    <a:ea typeface="华文楷体" panose="02010600040101010101" pitchFamily="2" charset="-122"/>
                  </a:rPr>
                  <a:t>创新规模、其对系统影响程度</a:t>
                </a:r>
                <a:endParaRPr lang="zh-CN" altLang="en-US" sz="1800" b="1">
                  <a:solidFill>
                    <a:srgbClr val="FF0000"/>
                  </a:solidFill>
                  <a:latin typeface="华文楷体" panose="02010600040101010101" pitchFamily="2" charset="-122"/>
                  <a:ea typeface="华文楷体" panose="02010600040101010101" pitchFamily="2" charset="-122"/>
                </a:endParaRPr>
              </a:p>
            </p:txBody>
          </p:sp>
          <p:sp>
            <p:nvSpPr>
              <p:cNvPr id="7179" name="矩形 23"/>
              <p:cNvSpPr>
                <a:spLocks noChangeArrowheads="1"/>
              </p:cNvSpPr>
              <p:nvPr/>
            </p:nvSpPr>
            <p:spPr bwMode="auto">
              <a:xfrm>
                <a:off x="3143240" y="3640138"/>
                <a:ext cx="1143008" cy="641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solidFill>
                      <a:schemeClr val="bg1"/>
                    </a:solidFill>
                    <a:latin typeface="华文楷体" panose="02010600040101010101" pitchFamily="2" charset="-122"/>
                    <a:ea typeface="华文楷体" panose="02010600040101010101" pitchFamily="2" charset="-122"/>
                  </a:rPr>
                  <a:t>创新与环境的关系</a:t>
                </a:r>
                <a:endParaRPr lang="zh-CN" altLang="en-US" sz="1800" b="1">
                  <a:solidFill>
                    <a:schemeClr val="bg1"/>
                  </a:solidFill>
                  <a:latin typeface="华文楷体" panose="02010600040101010101" pitchFamily="2" charset="-122"/>
                  <a:ea typeface="华文楷体" panose="02010600040101010101" pitchFamily="2" charset="-122"/>
                </a:endParaRPr>
              </a:p>
            </p:txBody>
          </p:sp>
          <p:sp>
            <p:nvSpPr>
              <p:cNvPr id="7180" name="矩形 24"/>
              <p:cNvSpPr>
                <a:spLocks noChangeArrowheads="1"/>
              </p:cNvSpPr>
              <p:nvPr/>
            </p:nvSpPr>
            <p:spPr bwMode="auto">
              <a:xfrm>
                <a:off x="4429124" y="2640007"/>
                <a:ext cx="1143008" cy="64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solidFill>
                      <a:schemeClr val="bg1"/>
                    </a:solidFill>
                    <a:latin typeface="华文楷体" panose="02010600040101010101" pitchFamily="2" charset="-122"/>
                    <a:ea typeface="华文楷体" panose="02010600040101010101" pitchFamily="2" charset="-122"/>
                  </a:rPr>
                  <a:t>创新的组织程度</a:t>
                </a:r>
                <a:endParaRPr lang="zh-CN" altLang="en-US" sz="1800" b="1">
                  <a:solidFill>
                    <a:schemeClr val="bg1"/>
                  </a:solidFill>
                  <a:latin typeface="华文楷体" panose="02010600040101010101" pitchFamily="2" charset="-122"/>
                  <a:ea typeface="华文楷体" panose="02010600040101010101" pitchFamily="2" charset="-122"/>
                </a:endParaRPr>
              </a:p>
            </p:txBody>
          </p:sp>
          <p:sp>
            <p:nvSpPr>
              <p:cNvPr id="7181" name="矩形 25"/>
              <p:cNvSpPr>
                <a:spLocks noChangeArrowheads="1"/>
              </p:cNvSpPr>
              <p:nvPr/>
            </p:nvSpPr>
            <p:spPr bwMode="auto">
              <a:xfrm>
                <a:off x="4429124" y="3643313"/>
                <a:ext cx="1143008" cy="641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solidFill>
                      <a:srgbClr val="FF0000"/>
                    </a:solidFill>
                    <a:latin typeface="华文楷体" panose="02010600040101010101" pitchFamily="2" charset="-122"/>
                    <a:ea typeface="华文楷体" panose="02010600040101010101" pitchFamily="2" charset="-122"/>
                  </a:rPr>
                  <a:t>创新发生的时期</a:t>
                </a:r>
                <a:endParaRPr lang="zh-CN" altLang="en-US" sz="1800" b="1">
                  <a:solidFill>
                    <a:srgbClr val="FF0000"/>
                  </a:solidFill>
                  <a:latin typeface="华文楷体" panose="02010600040101010101" pitchFamily="2" charset="-122"/>
                  <a:ea typeface="华文楷体" panose="02010600040101010101" pitchFamily="2" charset="-122"/>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eaLnBrk="1" hangingPunct="1"/>
            <a:r>
              <a:rPr lang="zh-CN" altLang="en-US"/>
              <a:t>管理创新的基本内容</a:t>
            </a:r>
            <a:endParaRPr lang="zh-CN" altLang="en-US"/>
          </a:p>
        </p:txBody>
      </p:sp>
      <p:sp>
        <p:nvSpPr>
          <p:cNvPr id="8195" name="Rectangle 3"/>
          <p:cNvSpPr>
            <a:spLocks noGrp="1" noRot="1" noChangeArrowheads="1"/>
          </p:cNvSpPr>
          <p:nvPr>
            <p:ph type="body" idx="1"/>
          </p:nvPr>
        </p:nvSpPr>
        <p:spPr/>
        <p:txBody>
          <a:bodyPr/>
          <a:lstStyle/>
          <a:p>
            <a:pPr eaLnBrk="1" hangingPunct="1"/>
            <a:endParaRPr lang="zh-CN" altLang="zh-CN"/>
          </a:p>
        </p:txBody>
      </p:sp>
      <p:grpSp>
        <p:nvGrpSpPr>
          <p:cNvPr id="2" name="组合 47"/>
          <p:cNvGrpSpPr/>
          <p:nvPr/>
        </p:nvGrpSpPr>
        <p:grpSpPr bwMode="auto">
          <a:xfrm>
            <a:off x="1042988" y="1757363"/>
            <a:ext cx="6786562" cy="4767262"/>
            <a:chOff x="457200" y="1328737"/>
            <a:chExt cx="8115312" cy="4767263"/>
          </a:xfrm>
        </p:grpSpPr>
        <p:sp>
          <p:nvSpPr>
            <p:cNvPr id="8197" name="Oval 3"/>
            <p:cNvSpPr>
              <a:spLocks noChangeArrowheads="1"/>
            </p:cNvSpPr>
            <p:nvPr/>
          </p:nvSpPr>
          <p:spPr bwMode="auto">
            <a:xfrm>
              <a:off x="3458297" y="2928934"/>
              <a:ext cx="2209800" cy="1800228"/>
            </a:xfrm>
            <a:prstGeom prst="ellipse">
              <a:avLst/>
            </a:prstGeom>
            <a:solidFill>
              <a:srgbClr val="0070C0"/>
            </a:solidFill>
            <a:ln w="9525">
              <a:solidFill>
                <a:schemeClr val="tx1"/>
              </a:solidFill>
              <a:rou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b="1">
                  <a:solidFill>
                    <a:schemeClr val="bg1"/>
                  </a:solidFill>
                  <a:latin typeface="Calibri" panose="020F0502020204030204" pitchFamily="34" charset="0"/>
                </a:rPr>
                <a:t>创新 </a:t>
              </a:r>
              <a:endParaRPr lang="en-US" altLang="en-US" b="1">
                <a:solidFill>
                  <a:schemeClr val="bg1"/>
                </a:solidFill>
                <a:latin typeface="Calibri" panose="020F0502020204030204" pitchFamily="34" charset="0"/>
              </a:endParaRPr>
            </a:p>
          </p:txBody>
        </p:sp>
        <p:grpSp>
          <p:nvGrpSpPr>
            <p:cNvPr id="8198" name="Group 27"/>
            <p:cNvGrpSpPr/>
            <p:nvPr/>
          </p:nvGrpSpPr>
          <p:grpSpPr bwMode="auto">
            <a:xfrm>
              <a:off x="3429000" y="1328737"/>
              <a:ext cx="2286000" cy="1600201"/>
              <a:chOff x="2160" y="837"/>
              <a:chExt cx="1440" cy="1008"/>
            </a:xfrm>
          </p:grpSpPr>
          <p:grpSp>
            <p:nvGrpSpPr>
              <p:cNvPr id="8218" name="Rectangle 18"/>
              <p:cNvGrpSpPr/>
              <p:nvPr/>
            </p:nvGrpSpPr>
            <p:grpSpPr bwMode="auto">
              <a:xfrm>
                <a:off x="2115" y="815"/>
                <a:ext cx="1524" cy="787"/>
                <a:chOff x="4425696" y="1322832"/>
                <a:chExt cx="2023872" cy="1249680"/>
              </a:xfrm>
            </p:grpSpPr>
            <p:pic>
              <p:nvPicPr>
                <p:cNvPr id="8220" name="Rectangle 18"/>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25696" y="1322832"/>
                  <a:ext cx="2023872" cy="12496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221" name="Text Box 9"/>
                <p:cNvSpPr txBox="1">
                  <a:spLocks noChangeArrowheads="1"/>
                </p:cNvSpPr>
                <p:nvPr/>
              </p:nvSpPr>
              <p:spPr bwMode="auto">
                <a:xfrm>
                  <a:off x="4485467" y="1357313"/>
                  <a:ext cx="1911705" cy="114300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chemeClr val="bg1"/>
                      </a:solidFill>
                      <a:latin typeface="Calibri" panose="020F0502020204030204" pitchFamily="34" charset="0"/>
                    </a:rPr>
                    <a:t>环境创新</a:t>
                  </a:r>
                  <a:endParaRPr lang="en-US" altLang="en-US" sz="2400" b="1">
                    <a:solidFill>
                      <a:schemeClr val="bg1"/>
                    </a:solidFill>
                    <a:latin typeface="Calibri" panose="020F0502020204030204" pitchFamily="34" charset="0"/>
                  </a:endParaRPr>
                </a:p>
              </p:txBody>
            </p:sp>
          </p:grpSp>
          <p:sp>
            <p:nvSpPr>
              <p:cNvPr id="8219" name="Line 20"/>
              <p:cNvSpPr>
                <a:spLocks noChangeShapeType="1"/>
              </p:cNvSpPr>
              <p:nvPr/>
            </p:nvSpPr>
            <p:spPr bwMode="auto">
              <a:xfrm>
                <a:off x="2880" y="1557"/>
                <a:ext cx="0" cy="288"/>
              </a:xfrm>
              <a:prstGeom prst="line">
                <a:avLst/>
              </a:prstGeom>
              <a:noFill/>
              <a:ln w="38100" algn="ctr">
                <a:solidFill>
                  <a:schemeClr val="tx1"/>
                </a:solidFill>
                <a:round/>
                <a:tailEnd type="triangle" w="med" len="med"/>
              </a:ln>
              <a:effectLst>
                <a:outerShdw dist="23000" dir="5400000" rotWithShape="0">
                  <a:srgbClr val="000000">
                    <a:alpha val="34998"/>
                  </a:srgb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199" name="Group 30"/>
            <p:cNvGrpSpPr/>
            <p:nvPr/>
          </p:nvGrpSpPr>
          <p:grpSpPr bwMode="auto">
            <a:xfrm>
              <a:off x="1143000" y="4572000"/>
              <a:ext cx="2741613" cy="1524000"/>
              <a:chOff x="720" y="2880"/>
              <a:chExt cx="1727" cy="960"/>
            </a:xfrm>
          </p:grpSpPr>
          <p:grpSp>
            <p:nvGrpSpPr>
              <p:cNvPr id="8214" name="Rectangle 14"/>
              <p:cNvGrpSpPr/>
              <p:nvPr/>
            </p:nvGrpSpPr>
            <p:grpSpPr bwMode="auto">
              <a:xfrm>
                <a:off x="673" y="3096"/>
                <a:ext cx="1529" cy="791"/>
                <a:chOff x="2511552" y="4943856"/>
                <a:chExt cx="2029968" cy="1255776"/>
              </a:xfrm>
            </p:grpSpPr>
            <p:pic>
              <p:nvPicPr>
                <p:cNvPr id="8216" name="Rectangle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1552" y="4943856"/>
                  <a:ext cx="2029968" cy="12557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217" name="Text Box 14"/>
                <p:cNvSpPr txBox="1">
                  <a:spLocks noChangeArrowheads="1"/>
                </p:cNvSpPr>
                <p:nvPr/>
              </p:nvSpPr>
              <p:spPr bwMode="auto">
                <a:xfrm>
                  <a:off x="2573762" y="4981575"/>
                  <a:ext cx="1911705" cy="1143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chemeClr val="bg1"/>
                      </a:solidFill>
                      <a:latin typeface="Calibri" panose="020F0502020204030204" pitchFamily="34" charset="0"/>
                    </a:rPr>
                    <a:t>技术创新</a:t>
                  </a:r>
                  <a:endParaRPr lang="en-US" altLang="en-US" sz="2400" b="1">
                    <a:solidFill>
                      <a:schemeClr val="bg1"/>
                    </a:solidFill>
                    <a:latin typeface="Calibri" panose="020F0502020204030204" pitchFamily="34" charset="0"/>
                  </a:endParaRPr>
                </a:p>
              </p:txBody>
            </p:sp>
          </p:grpSp>
          <p:sp>
            <p:nvSpPr>
              <p:cNvPr id="8215" name="Line 22"/>
              <p:cNvSpPr>
                <a:spLocks noChangeShapeType="1"/>
              </p:cNvSpPr>
              <p:nvPr/>
            </p:nvSpPr>
            <p:spPr bwMode="auto">
              <a:xfrm flipV="1">
                <a:off x="2159" y="2880"/>
                <a:ext cx="288" cy="240"/>
              </a:xfrm>
              <a:prstGeom prst="line">
                <a:avLst/>
              </a:prstGeom>
              <a:noFill/>
              <a:ln w="38100" algn="ctr">
                <a:solidFill>
                  <a:schemeClr val="tx1"/>
                </a:solidFill>
                <a:round/>
                <a:tailEnd type="triangle" w="med" len="med"/>
              </a:ln>
              <a:effectLst>
                <a:outerShdw dist="23000" dir="5400000" rotWithShape="0">
                  <a:srgbClr val="000000">
                    <a:alpha val="34998"/>
                  </a:srgb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200" name="Group 28"/>
            <p:cNvGrpSpPr/>
            <p:nvPr/>
          </p:nvGrpSpPr>
          <p:grpSpPr bwMode="auto">
            <a:xfrm>
              <a:off x="5257800" y="4572000"/>
              <a:ext cx="2667000" cy="1524000"/>
              <a:chOff x="3312" y="2880"/>
              <a:chExt cx="1680" cy="960"/>
            </a:xfrm>
          </p:grpSpPr>
          <p:grpSp>
            <p:nvGrpSpPr>
              <p:cNvPr id="8210" name="Rectangle 17"/>
              <p:cNvGrpSpPr/>
              <p:nvPr/>
            </p:nvGrpSpPr>
            <p:grpSpPr bwMode="auto">
              <a:xfrm>
                <a:off x="3506" y="3096"/>
                <a:ext cx="1529" cy="791"/>
                <a:chOff x="6272784" y="4943856"/>
                <a:chExt cx="2029968" cy="1255776"/>
              </a:xfrm>
            </p:grpSpPr>
            <p:pic>
              <p:nvPicPr>
                <p:cNvPr id="8212" name="Rectangle 1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2784" y="4943856"/>
                  <a:ext cx="2029968" cy="12557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213" name="Text Box 19"/>
                <p:cNvSpPr txBox="1">
                  <a:spLocks noChangeArrowheads="1"/>
                </p:cNvSpPr>
                <p:nvPr/>
              </p:nvSpPr>
              <p:spPr bwMode="auto">
                <a:xfrm>
                  <a:off x="6333449" y="4981575"/>
                  <a:ext cx="1911705" cy="1143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chemeClr val="bg1"/>
                      </a:solidFill>
                      <a:latin typeface="Calibri" panose="020F0502020204030204" pitchFamily="34" charset="0"/>
                    </a:rPr>
                    <a:t>制度创新</a:t>
                  </a:r>
                  <a:endParaRPr lang="en-US" altLang="en-US" sz="2400" b="1">
                    <a:solidFill>
                      <a:schemeClr val="bg1"/>
                    </a:solidFill>
                    <a:latin typeface="Calibri" panose="020F0502020204030204" pitchFamily="34" charset="0"/>
                  </a:endParaRPr>
                </a:p>
              </p:txBody>
            </p:sp>
          </p:grpSp>
          <p:sp>
            <p:nvSpPr>
              <p:cNvPr id="8211" name="Line 23"/>
              <p:cNvSpPr>
                <a:spLocks noChangeShapeType="1"/>
              </p:cNvSpPr>
              <p:nvPr/>
            </p:nvSpPr>
            <p:spPr bwMode="auto">
              <a:xfrm flipH="1" flipV="1">
                <a:off x="3312" y="2880"/>
                <a:ext cx="240" cy="240"/>
              </a:xfrm>
              <a:prstGeom prst="line">
                <a:avLst/>
              </a:prstGeom>
              <a:noFill/>
              <a:ln w="38100" algn="ctr">
                <a:solidFill>
                  <a:schemeClr val="tx1"/>
                </a:solidFill>
                <a:round/>
                <a:tailEnd type="triangle" w="med" len="med"/>
              </a:ln>
              <a:effectLst>
                <a:outerShdw dist="23000" dir="5400000" rotWithShape="0">
                  <a:srgbClr val="000000">
                    <a:alpha val="34998"/>
                  </a:srgb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201" name="Group 29"/>
            <p:cNvGrpSpPr/>
            <p:nvPr/>
          </p:nvGrpSpPr>
          <p:grpSpPr bwMode="auto">
            <a:xfrm>
              <a:off x="457200" y="2743200"/>
              <a:ext cx="3049588" cy="1143000"/>
              <a:chOff x="288" y="1728"/>
              <a:chExt cx="1921" cy="720"/>
            </a:xfrm>
          </p:grpSpPr>
          <p:grpSp>
            <p:nvGrpSpPr>
              <p:cNvPr id="8206" name="Rectangle 19"/>
              <p:cNvGrpSpPr/>
              <p:nvPr/>
            </p:nvGrpSpPr>
            <p:grpSpPr bwMode="auto">
              <a:xfrm>
                <a:off x="242" y="1706"/>
                <a:ext cx="1529" cy="787"/>
                <a:chOff x="1938528" y="2737104"/>
                <a:chExt cx="2029968" cy="1249680"/>
              </a:xfrm>
            </p:grpSpPr>
            <p:pic>
              <p:nvPicPr>
                <p:cNvPr id="8208" name="Rectangle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8528" y="2737104"/>
                  <a:ext cx="2029968" cy="12496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209" name="Text Box 24"/>
                <p:cNvSpPr txBox="1">
                  <a:spLocks noChangeArrowheads="1"/>
                </p:cNvSpPr>
                <p:nvPr/>
              </p:nvSpPr>
              <p:spPr bwMode="auto">
                <a:xfrm>
                  <a:off x="2000250" y="2771776"/>
                  <a:ext cx="1911705" cy="1143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chemeClr val="bg1"/>
                      </a:solidFill>
                      <a:latin typeface="Calibri" panose="020F0502020204030204" pitchFamily="34" charset="0"/>
                    </a:rPr>
                    <a:t>目标创新</a:t>
                  </a:r>
                  <a:endParaRPr lang="en-US" altLang="en-US" sz="2400" b="1">
                    <a:solidFill>
                      <a:schemeClr val="bg1"/>
                    </a:solidFill>
                    <a:latin typeface="Calibri" panose="020F0502020204030204" pitchFamily="34" charset="0"/>
                  </a:endParaRPr>
                </a:p>
              </p:txBody>
            </p:sp>
          </p:grpSp>
          <p:sp>
            <p:nvSpPr>
              <p:cNvPr id="8207" name="Line 24"/>
              <p:cNvSpPr>
                <a:spLocks noChangeShapeType="1"/>
              </p:cNvSpPr>
              <p:nvPr/>
            </p:nvSpPr>
            <p:spPr bwMode="auto">
              <a:xfrm>
                <a:off x="1729" y="2112"/>
                <a:ext cx="480" cy="240"/>
              </a:xfrm>
              <a:prstGeom prst="line">
                <a:avLst/>
              </a:prstGeom>
              <a:noFill/>
              <a:ln w="38100" algn="ctr">
                <a:solidFill>
                  <a:schemeClr val="tx1"/>
                </a:solidFill>
                <a:round/>
                <a:tailEnd type="triangle" w="med" len="med"/>
              </a:ln>
              <a:effectLst>
                <a:outerShdw dist="23000" dir="5400000" rotWithShape="0">
                  <a:srgbClr val="000000">
                    <a:alpha val="34998"/>
                  </a:srgb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202" name="Line 25"/>
            <p:cNvSpPr>
              <a:spLocks noChangeShapeType="1"/>
            </p:cNvSpPr>
            <p:nvPr/>
          </p:nvSpPr>
          <p:spPr bwMode="auto">
            <a:xfrm flipH="1">
              <a:off x="5643406" y="3571874"/>
              <a:ext cx="643531" cy="46038"/>
            </a:xfrm>
            <a:prstGeom prst="line">
              <a:avLst/>
            </a:prstGeom>
            <a:noFill/>
            <a:ln w="38100" algn="ctr">
              <a:solidFill>
                <a:schemeClr val="tx1"/>
              </a:solidFill>
              <a:round/>
              <a:tailEnd type="triangle" w="med" len="med"/>
            </a:ln>
            <a:effectLst>
              <a:outerShdw dist="23000" dir="5400000" rotWithShape="0">
                <a:srgbClr val="000000">
                  <a:alpha val="34998"/>
                </a:srgb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203" name="Rectangle 18"/>
            <p:cNvGrpSpPr/>
            <p:nvPr/>
          </p:nvGrpSpPr>
          <p:grpSpPr bwMode="auto">
            <a:xfrm>
              <a:off x="6215028" y="2891408"/>
              <a:ext cx="2420128" cy="1255776"/>
              <a:chOff x="6815328" y="2919984"/>
              <a:chExt cx="2023872" cy="1255776"/>
            </a:xfrm>
          </p:grpSpPr>
          <p:pic>
            <p:nvPicPr>
              <p:cNvPr id="8204" name="Rectangle 1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5328" y="2919984"/>
                <a:ext cx="2023872" cy="12557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205" name="Text Box 29"/>
              <p:cNvSpPr txBox="1">
                <a:spLocks noChangeArrowheads="1"/>
              </p:cNvSpPr>
              <p:nvPr/>
            </p:nvSpPr>
            <p:spPr bwMode="auto">
              <a:xfrm>
                <a:off x="6875108" y="2957518"/>
                <a:ext cx="1911705" cy="1143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chemeClr val="bg1"/>
                    </a:solidFill>
                    <a:latin typeface="Calibri" panose="020F0502020204030204" pitchFamily="34" charset="0"/>
                  </a:rPr>
                  <a:t>组织机构和</a:t>
                </a:r>
                <a:endParaRPr lang="zh-CN" altLang="en-US" sz="2400" b="1">
                  <a:solidFill>
                    <a:schemeClr val="bg1"/>
                  </a:solidFill>
                  <a:latin typeface="Calibri" panose="020F0502020204030204" pitchFamily="34" charset="0"/>
                </a:endParaRPr>
              </a:p>
              <a:p>
                <a:pPr algn="ctr" eaLnBrk="1" hangingPunct="1">
                  <a:spcBef>
                    <a:spcPct val="0"/>
                  </a:spcBef>
                  <a:buClrTx/>
                  <a:buSzTx/>
                  <a:buFontTx/>
                  <a:buNone/>
                </a:pPr>
                <a:r>
                  <a:rPr lang="zh-CN" altLang="en-US" sz="2400" b="1">
                    <a:solidFill>
                      <a:schemeClr val="bg1"/>
                    </a:solidFill>
                    <a:latin typeface="Calibri" panose="020F0502020204030204" pitchFamily="34" charset="0"/>
                  </a:rPr>
                  <a:t>结构创新</a:t>
                </a:r>
                <a:endParaRPr lang="en-US" altLang="en-US" sz="2400" b="1">
                  <a:solidFill>
                    <a:schemeClr val="bg1"/>
                  </a:solidFill>
                  <a:latin typeface="Calibri" panose="020F0502020204030204"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lstStyle/>
          <a:p>
            <a:pPr eaLnBrk="1" hangingPunct="1"/>
            <a:endParaRPr lang="zh-CN" altLang="zh-CN"/>
          </a:p>
        </p:txBody>
      </p:sp>
      <p:sp>
        <p:nvSpPr>
          <p:cNvPr id="9219" name="Rectangle 3"/>
          <p:cNvSpPr>
            <a:spLocks noGrp="1" noRot="1" noChangeArrowheads="1"/>
          </p:cNvSpPr>
          <p:nvPr>
            <p:ph type="body" idx="1"/>
          </p:nvPr>
        </p:nvSpPr>
        <p:spPr/>
        <p:txBody>
          <a:bodyPr/>
          <a:lstStyle/>
          <a:p>
            <a:pPr eaLnBrk="1" hangingPunct="1"/>
            <a:r>
              <a:rPr lang="zh-CN" altLang="en-US" b="1">
                <a:solidFill>
                  <a:srgbClr val="0070C0"/>
                </a:solidFill>
              </a:rPr>
              <a:t>目标创新</a:t>
            </a:r>
            <a:endParaRPr lang="zh-CN" altLang="en-US" b="1">
              <a:solidFill>
                <a:srgbClr val="0070C0"/>
              </a:solidFill>
            </a:endParaRPr>
          </a:p>
          <a:p>
            <a:pPr eaLnBrk="1" hangingPunct="1">
              <a:buFont typeface="Wingdings" panose="05000000000000000000" pitchFamily="2" charset="2"/>
              <a:buChar char="p"/>
            </a:pPr>
            <a:r>
              <a:rPr lang="zh-CN" altLang="en-US" sz="2800" b="1">
                <a:latin typeface="宋体" panose="02010600030101010101" pitchFamily="2" charset="-122"/>
              </a:rPr>
              <a:t>企业是在一定的经济环境中从事经营活动的，特定的环境要求企业按照特定的方式提供特定的产品</a:t>
            </a:r>
            <a:endParaRPr lang="zh-CN" altLang="en-US" sz="2800" b="1">
              <a:latin typeface="宋体" panose="02010600030101010101" pitchFamily="2" charset="-122"/>
            </a:endParaRPr>
          </a:p>
          <a:p>
            <a:pPr eaLnBrk="1" hangingPunct="1">
              <a:buFont typeface="Wingdings" panose="05000000000000000000" pitchFamily="2" charset="2"/>
              <a:buChar char="p"/>
            </a:pPr>
            <a:r>
              <a:rPr lang="zh-CN" altLang="en-US" sz="2800" b="1">
                <a:latin typeface="宋体" panose="02010600030101010101" pitchFamily="2" charset="-122"/>
              </a:rPr>
              <a:t>环境的变化要求</a:t>
            </a:r>
            <a:r>
              <a:rPr lang="zh-CN" altLang="en-US" sz="2800" b="1">
                <a:solidFill>
                  <a:srgbClr val="FF0000"/>
                </a:solidFill>
                <a:latin typeface="宋体" panose="02010600030101010101" pitchFamily="2" charset="-122"/>
              </a:rPr>
              <a:t>企业的生产方向、经营目标以及企业在生产过程中与其他社会经济组织的关系进行相应的调整</a:t>
            </a:r>
            <a:endParaRPr lang="zh-CN" altLang="en-US" sz="2800" b="1">
              <a:solidFill>
                <a:srgbClr val="FF0000"/>
              </a:solidFill>
              <a:latin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Rot="1" noChangeArrowheads="1"/>
          </p:cNvSpPr>
          <p:nvPr>
            <p:ph type="body" idx="1"/>
          </p:nvPr>
        </p:nvSpPr>
        <p:spPr>
          <a:xfrm>
            <a:off x="301625" y="692150"/>
            <a:ext cx="8540750" cy="5407025"/>
          </a:xfrm>
        </p:spPr>
        <p:txBody>
          <a:bodyPr/>
          <a:lstStyle/>
          <a:p>
            <a:pPr eaLnBrk="1" hangingPunct="1"/>
            <a:r>
              <a:rPr lang="zh-CN" altLang="en-US" sz="3600" b="1">
                <a:solidFill>
                  <a:srgbClr val="0070C0"/>
                </a:solidFill>
              </a:rPr>
              <a:t>技术创新</a:t>
            </a:r>
            <a:endParaRPr lang="zh-CN" altLang="en-US" sz="3600" b="1">
              <a:solidFill>
                <a:srgbClr val="0070C0"/>
              </a:solidFill>
            </a:endParaRPr>
          </a:p>
          <a:p>
            <a:pPr eaLnBrk="1" hangingPunct="1">
              <a:buFont typeface="Wingdings" panose="05000000000000000000" pitchFamily="2" charset="2"/>
              <a:buChar char="p"/>
            </a:pPr>
            <a:r>
              <a:rPr lang="zh-CN" altLang="en-US" sz="2800" b="1">
                <a:latin typeface="宋体" panose="02010600030101010101" pitchFamily="2" charset="-122"/>
              </a:rPr>
              <a:t>要素创新</a:t>
            </a:r>
            <a:endParaRPr lang="zh-CN" altLang="en-US" sz="2800" b="1">
              <a:latin typeface="宋体" panose="02010600030101010101" pitchFamily="2" charset="-122"/>
            </a:endParaRPr>
          </a:p>
          <a:p>
            <a:pPr lvl="1" eaLnBrk="1" hangingPunct="1">
              <a:buFont typeface="Wingdings" panose="05000000000000000000" pitchFamily="2" charset="2"/>
              <a:buChar char="Ø"/>
            </a:pPr>
            <a:r>
              <a:rPr lang="zh-CN" altLang="en-US" b="1">
                <a:solidFill>
                  <a:srgbClr val="002060"/>
                </a:solidFill>
                <a:latin typeface="宋体" panose="02010600030101010101" pitchFamily="2" charset="-122"/>
                <a:ea typeface="华文楷体" panose="02010600040101010101" pitchFamily="2" charset="-122"/>
              </a:rPr>
              <a:t>材料创新</a:t>
            </a:r>
            <a:endParaRPr lang="zh-CN" altLang="en-US" b="1">
              <a:solidFill>
                <a:srgbClr val="002060"/>
              </a:solidFill>
              <a:latin typeface="宋体" panose="02010600030101010101" pitchFamily="2" charset="-122"/>
              <a:ea typeface="华文楷体" panose="02010600040101010101" pitchFamily="2" charset="-122"/>
            </a:endParaRPr>
          </a:p>
          <a:p>
            <a:pPr lvl="1" eaLnBrk="1" hangingPunct="1">
              <a:buFont typeface="Wingdings" panose="05000000000000000000" pitchFamily="2" charset="2"/>
              <a:buChar char="Ø"/>
            </a:pPr>
            <a:r>
              <a:rPr lang="zh-CN" altLang="en-US" b="1">
                <a:solidFill>
                  <a:srgbClr val="002060"/>
                </a:solidFill>
                <a:latin typeface="宋体" panose="02010600030101010101" pitchFamily="2" charset="-122"/>
                <a:ea typeface="华文楷体" panose="02010600040101010101" pitchFamily="2" charset="-122"/>
              </a:rPr>
              <a:t>设备创新</a:t>
            </a:r>
            <a:endParaRPr lang="zh-CN" altLang="en-US" b="1">
              <a:solidFill>
                <a:srgbClr val="002060"/>
              </a:solidFill>
              <a:latin typeface="宋体" panose="02010600030101010101" pitchFamily="2" charset="-122"/>
              <a:ea typeface="华文楷体" panose="02010600040101010101" pitchFamily="2" charset="-122"/>
            </a:endParaRPr>
          </a:p>
          <a:p>
            <a:pPr eaLnBrk="1" hangingPunct="1">
              <a:buFont typeface="Wingdings" panose="05000000000000000000" pitchFamily="2" charset="2"/>
              <a:buChar char="p"/>
            </a:pPr>
            <a:r>
              <a:rPr lang="zh-CN" altLang="en-US" sz="2800" b="1">
                <a:latin typeface="宋体" panose="02010600030101010101" pitchFamily="2" charset="-122"/>
              </a:rPr>
              <a:t>要素组合方法的创新</a:t>
            </a:r>
            <a:endParaRPr lang="zh-CN" altLang="en-US" sz="2800" b="1">
              <a:latin typeface="宋体" panose="02010600030101010101" pitchFamily="2" charset="-122"/>
            </a:endParaRPr>
          </a:p>
          <a:p>
            <a:pPr lvl="1" eaLnBrk="1" hangingPunct="1">
              <a:buFont typeface="Wingdings" panose="05000000000000000000" pitchFamily="2" charset="2"/>
              <a:buChar char="Ø"/>
            </a:pPr>
            <a:r>
              <a:rPr lang="zh-CN" altLang="en-US" b="1">
                <a:solidFill>
                  <a:srgbClr val="002060"/>
                </a:solidFill>
                <a:latin typeface="宋体" panose="02010600030101010101" pitchFamily="2" charset="-122"/>
                <a:ea typeface="华文楷体" panose="02010600040101010101" pitchFamily="2" charset="-122"/>
              </a:rPr>
              <a:t>生产工艺创新</a:t>
            </a:r>
            <a:endParaRPr lang="zh-CN" altLang="en-US" b="1">
              <a:solidFill>
                <a:srgbClr val="002060"/>
              </a:solidFill>
              <a:latin typeface="宋体" panose="02010600030101010101" pitchFamily="2" charset="-122"/>
              <a:ea typeface="华文楷体" panose="02010600040101010101" pitchFamily="2" charset="-122"/>
            </a:endParaRPr>
          </a:p>
          <a:p>
            <a:pPr lvl="1" eaLnBrk="1" hangingPunct="1">
              <a:buFont typeface="Wingdings" panose="05000000000000000000" pitchFamily="2" charset="2"/>
              <a:buChar char="Ø"/>
            </a:pPr>
            <a:r>
              <a:rPr lang="zh-CN" altLang="en-US" b="1">
                <a:solidFill>
                  <a:srgbClr val="002060"/>
                </a:solidFill>
                <a:latin typeface="宋体" panose="02010600030101010101" pitchFamily="2" charset="-122"/>
                <a:ea typeface="华文楷体" panose="02010600040101010101" pitchFamily="2" charset="-122"/>
              </a:rPr>
              <a:t>生产过程的时空组织创新</a:t>
            </a:r>
            <a:endParaRPr lang="zh-CN" altLang="en-US" b="1">
              <a:solidFill>
                <a:srgbClr val="002060"/>
              </a:solidFill>
              <a:latin typeface="宋体" panose="02010600030101010101" pitchFamily="2" charset="-122"/>
              <a:ea typeface="华文楷体" panose="02010600040101010101" pitchFamily="2" charset="-122"/>
            </a:endParaRPr>
          </a:p>
          <a:p>
            <a:pPr eaLnBrk="1" hangingPunct="1">
              <a:buFont typeface="Wingdings" panose="05000000000000000000" pitchFamily="2" charset="2"/>
              <a:buChar char="p"/>
            </a:pPr>
            <a:r>
              <a:rPr lang="zh-CN" altLang="en-US" sz="2800" b="1">
                <a:latin typeface="宋体" panose="02010600030101010101" pitchFamily="2" charset="-122"/>
              </a:rPr>
              <a:t>产品创新</a:t>
            </a:r>
            <a:endParaRPr lang="zh-CN" altLang="en-US" sz="2800" b="1">
              <a:latin typeface="宋体" panose="02010600030101010101" pitchFamily="2" charset="-122"/>
            </a:endParaRPr>
          </a:p>
          <a:p>
            <a:pPr lvl="1" eaLnBrk="1" hangingPunct="1">
              <a:buFont typeface="Wingdings" panose="05000000000000000000" pitchFamily="2" charset="2"/>
              <a:buChar char="Ø"/>
            </a:pPr>
            <a:r>
              <a:rPr lang="zh-CN" altLang="en-US" b="1">
                <a:solidFill>
                  <a:srgbClr val="002060"/>
                </a:solidFill>
                <a:latin typeface="宋体" panose="02010600030101010101" pitchFamily="2" charset="-122"/>
                <a:ea typeface="华文楷体" panose="02010600040101010101" pitchFamily="2" charset="-122"/>
              </a:rPr>
              <a:t>品种创新</a:t>
            </a:r>
            <a:endParaRPr lang="zh-CN" altLang="en-US" b="1">
              <a:solidFill>
                <a:srgbClr val="002060"/>
              </a:solidFill>
              <a:latin typeface="宋体" panose="02010600030101010101" pitchFamily="2" charset="-122"/>
              <a:ea typeface="华文楷体" panose="02010600040101010101" pitchFamily="2" charset="-122"/>
            </a:endParaRPr>
          </a:p>
          <a:p>
            <a:pPr lvl="1" eaLnBrk="1" hangingPunct="1">
              <a:buFont typeface="Wingdings" panose="05000000000000000000" pitchFamily="2" charset="2"/>
              <a:buChar char="Ø"/>
            </a:pPr>
            <a:r>
              <a:rPr lang="zh-CN" altLang="en-US" b="1">
                <a:solidFill>
                  <a:srgbClr val="002060"/>
                </a:solidFill>
                <a:latin typeface="宋体" panose="02010600030101010101" pitchFamily="2" charset="-122"/>
                <a:ea typeface="华文楷体" panose="02010600040101010101" pitchFamily="2" charset="-122"/>
              </a:rPr>
              <a:t>产品结构的创新</a:t>
            </a:r>
            <a:endParaRPr lang="zh-CN" altLang="en-US" b="1">
              <a:solidFill>
                <a:srgbClr val="002060"/>
              </a:solidFill>
              <a:latin typeface="宋体" panose="02010600030101010101" pitchFamily="2" charset="-122"/>
              <a:ea typeface="华文楷体" panose="0201060004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Rot="1" noChangeArrowheads="1"/>
          </p:cNvSpPr>
          <p:nvPr>
            <p:ph type="body" idx="4294967295"/>
          </p:nvPr>
        </p:nvSpPr>
        <p:spPr>
          <a:xfrm>
            <a:off x="279400" y="620713"/>
            <a:ext cx="8540750" cy="5761037"/>
          </a:xfrm>
        </p:spPr>
        <p:txBody>
          <a:bodyPr/>
          <a:lstStyle/>
          <a:p>
            <a:pPr eaLnBrk="1" hangingPunct="1">
              <a:lnSpc>
                <a:spcPct val="80000"/>
              </a:lnSpc>
            </a:pPr>
            <a:r>
              <a:rPr lang="zh-CN" altLang="en-US" b="1">
                <a:solidFill>
                  <a:srgbClr val="0070C0"/>
                </a:solidFill>
              </a:rPr>
              <a:t>制度创新</a:t>
            </a:r>
            <a:endParaRPr lang="zh-CN" altLang="en-US" b="1">
              <a:solidFill>
                <a:srgbClr val="0070C0"/>
              </a:solidFill>
            </a:endParaRPr>
          </a:p>
          <a:p>
            <a:pPr eaLnBrk="1" hangingPunct="1">
              <a:lnSpc>
                <a:spcPct val="80000"/>
              </a:lnSpc>
              <a:buFont typeface="Wingdings" panose="05000000000000000000" pitchFamily="2" charset="2"/>
              <a:buChar char="p"/>
            </a:pPr>
            <a:r>
              <a:rPr lang="zh-CN" altLang="en-US" sz="2800" b="1"/>
              <a:t>制度创新需要从</a:t>
            </a:r>
            <a:r>
              <a:rPr lang="zh-CN" altLang="en-US" sz="2800" b="1">
                <a:solidFill>
                  <a:srgbClr val="FF0000"/>
                </a:solidFill>
              </a:rPr>
              <a:t>社会经济角度来分析企业各成员间的正式关系的调整和变革</a:t>
            </a:r>
            <a:endParaRPr lang="zh-CN" altLang="en-US" sz="2800" b="1">
              <a:solidFill>
                <a:srgbClr val="FF0000"/>
              </a:solidFill>
              <a:latin typeface="宋体" panose="02010600030101010101" pitchFamily="2" charset="-122"/>
            </a:endParaRPr>
          </a:p>
          <a:p>
            <a:pPr lvl="1" eaLnBrk="1" hangingPunct="1">
              <a:lnSpc>
                <a:spcPct val="80000"/>
              </a:lnSpc>
              <a:buFont typeface="Wingdings" panose="05000000000000000000" pitchFamily="2" charset="2"/>
              <a:buChar char="Ø"/>
            </a:pPr>
            <a:r>
              <a:rPr lang="zh-CN" altLang="en-US" b="1">
                <a:solidFill>
                  <a:srgbClr val="002060"/>
                </a:solidFill>
                <a:latin typeface="宋体" panose="02010600030101010101" pitchFamily="2" charset="-122"/>
                <a:ea typeface="华文楷体" panose="02010600040101010101" pitchFamily="2" charset="-122"/>
              </a:rPr>
              <a:t>产权制度的创新</a:t>
            </a:r>
            <a:endParaRPr lang="zh-CN" altLang="en-US" b="1">
              <a:solidFill>
                <a:srgbClr val="002060"/>
              </a:solidFill>
              <a:latin typeface="宋体" panose="02010600030101010101" pitchFamily="2" charset="-122"/>
              <a:ea typeface="华文楷体" panose="02010600040101010101" pitchFamily="2" charset="-122"/>
            </a:endParaRPr>
          </a:p>
          <a:p>
            <a:pPr lvl="2" eaLnBrk="1" hangingPunct="1">
              <a:lnSpc>
                <a:spcPct val="80000"/>
              </a:lnSpc>
              <a:buFont typeface="Calibri" panose="020F0502020204030204" pitchFamily="34" charset="0"/>
              <a:buChar char="–"/>
            </a:pPr>
            <a:r>
              <a:rPr lang="zh-CN" altLang="en-US" sz="2800" b="1">
                <a:solidFill>
                  <a:srgbClr val="FF0000"/>
                </a:solidFill>
                <a:latin typeface="华文楷体" panose="02010600040101010101" pitchFamily="2" charset="-122"/>
                <a:ea typeface="华文楷体" panose="02010600040101010101" pitchFamily="2" charset="-122"/>
              </a:rPr>
              <a:t>产权制度是决定企业其他制度的根本性制度，</a:t>
            </a:r>
            <a:r>
              <a:rPr lang="zh-CN" altLang="en-US" sz="2800" b="1">
                <a:solidFill>
                  <a:srgbClr val="7030A0"/>
                </a:solidFill>
                <a:latin typeface="华文楷体" panose="02010600040101010101" pitchFamily="2" charset="-122"/>
                <a:ea typeface="华文楷体" panose="02010600040101010101" pitchFamily="2" charset="-122"/>
              </a:rPr>
              <a:t>它规定着企业最重要的生产要素的所有者对企业的权力、利益和责任</a:t>
            </a:r>
            <a:endParaRPr lang="zh-CN" altLang="en-US" sz="2800" b="1">
              <a:solidFill>
                <a:srgbClr val="7030A0"/>
              </a:solidFill>
              <a:latin typeface="华文楷体" panose="02010600040101010101" pitchFamily="2" charset="-122"/>
              <a:ea typeface="华文楷体" panose="02010600040101010101" pitchFamily="2" charset="-122"/>
            </a:endParaRPr>
          </a:p>
          <a:p>
            <a:pPr lvl="1" eaLnBrk="1" hangingPunct="1">
              <a:lnSpc>
                <a:spcPct val="80000"/>
              </a:lnSpc>
              <a:buFont typeface="Wingdings" panose="05000000000000000000" pitchFamily="2" charset="2"/>
              <a:buChar char="Ø"/>
            </a:pPr>
            <a:r>
              <a:rPr lang="zh-CN" altLang="en-US" b="1">
                <a:solidFill>
                  <a:srgbClr val="002060"/>
                </a:solidFill>
                <a:latin typeface="宋体" panose="02010600030101010101" pitchFamily="2" charset="-122"/>
                <a:ea typeface="华文楷体" panose="02010600040101010101" pitchFamily="2" charset="-122"/>
              </a:rPr>
              <a:t>经营制度的创新</a:t>
            </a:r>
            <a:endParaRPr lang="zh-CN" altLang="en-US" b="1">
              <a:solidFill>
                <a:srgbClr val="002060"/>
              </a:solidFill>
              <a:latin typeface="宋体" panose="02010600030101010101" pitchFamily="2" charset="-122"/>
              <a:ea typeface="华文楷体" panose="02010600040101010101" pitchFamily="2" charset="-122"/>
            </a:endParaRPr>
          </a:p>
          <a:p>
            <a:pPr lvl="2" eaLnBrk="1" hangingPunct="1">
              <a:lnSpc>
                <a:spcPct val="80000"/>
              </a:lnSpc>
              <a:buFont typeface="Calibri" panose="020F0502020204030204" pitchFamily="34" charset="0"/>
              <a:buChar char="–"/>
            </a:pPr>
            <a:r>
              <a:rPr lang="zh-CN" altLang="en-US" sz="2800" b="1">
                <a:solidFill>
                  <a:srgbClr val="7030A0"/>
                </a:solidFill>
                <a:latin typeface="华文楷体" panose="02010600040101010101" pitchFamily="2" charset="-122"/>
                <a:ea typeface="华文楷体" panose="02010600040101010101" pitchFamily="2" charset="-122"/>
              </a:rPr>
              <a:t>经营制度是有关经营权的归属及其行使条件、范围、限制等方面的原则规定</a:t>
            </a:r>
            <a:endParaRPr lang="zh-CN" altLang="en-US" sz="2800" b="1">
              <a:solidFill>
                <a:srgbClr val="7030A0"/>
              </a:solidFill>
              <a:latin typeface="华文楷体" panose="02010600040101010101" pitchFamily="2" charset="-122"/>
              <a:ea typeface="华文楷体" panose="02010600040101010101" pitchFamily="2" charset="-122"/>
            </a:endParaRPr>
          </a:p>
          <a:p>
            <a:pPr lvl="1" eaLnBrk="1" hangingPunct="1">
              <a:lnSpc>
                <a:spcPct val="80000"/>
              </a:lnSpc>
              <a:buFont typeface="Wingdings" panose="05000000000000000000" pitchFamily="2" charset="2"/>
              <a:buChar char="Ø"/>
            </a:pPr>
            <a:r>
              <a:rPr lang="zh-CN" altLang="en-US" b="1">
                <a:solidFill>
                  <a:srgbClr val="002060"/>
                </a:solidFill>
                <a:latin typeface="宋体" panose="02010600030101010101" pitchFamily="2" charset="-122"/>
                <a:ea typeface="华文楷体" panose="02010600040101010101" pitchFamily="2" charset="-122"/>
              </a:rPr>
              <a:t>管理制度的创新</a:t>
            </a:r>
            <a:endParaRPr lang="zh-CN" altLang="en-US" b="1">
              <a:solidFill>
                <a:srgbClr val="002060"/>
              </a:solidFill>
              <a:latin typeface="宋体" panose="02010600030101010101" pitchFamily="2" charset="-122"/>
              <a:ea typeface="华文楷体" panose="02010600040101010101" pitchFamily="2" charset="-122"/>
            </a:endParaRPr>
          </a:p>
          <a:p>
            <a:pPr lvl="2" eaLnBrk="1" hangingPunct="1">
              <a:lnSpc>
                <a:spcPct val="80000"/>
              </a:lnSpc>
              <a:buFont typeface="Calibri" panose="020F0502020204030204" pitchFamily="34" charset="0"/>
              <a:buChar char="–"/>
            </a:pPr>
            <a:r>
              <a:rPr lang="zh-CN" altLang="en-US" sz="2800" b="1">
                <a:solidFill>
                  <a:srgbClr val="7030A0"/>
                </a:solidFill>
                <a:latin typeface="华文楷体" panose="02010600040101010101" pitchFamily="2" charset="-122"/>
                <a:ea typeface="华文楷体" panose="02010600040101010101" pitchFamily="2" charset="-122"/>
              </a:rPr>
              <a:t>管理制度是行使经营权、组织企业日常经营的各种具体规则的总称，包括</a:t>
            </a:r>
            <a:r>
              <a:rPr lang="zh-CN" altLang="en-US" sz="2800" b="1">
                <a:solidFill>
                  <a:srgbClr val="FF0000"/>
                </a:solidFill>
                <a:latin typeface="华文楷体" panose="02010600040101010101" pitchFamily="2" charset="-122"/>
                <a:ea typeface="华文楷体" panose="02010600040101010101" pitchFamily="2" charset="-122"/>
              </a:rPr>
              <a:t>对材料、设备、人员及资金等各种要素的取得和使用的规定</a:t>
            </a:r>
            <a:endParaRPr lang="zh-CN" altLang="en-US" sz="2800" b="1">
              <a:solidFill>
                <a:srgbClr val="FF0000"/>
              </a:solidFill>
              <a:latin typeface="华文楷体" panose="02010600040101010101" pitchFamily="2" charset="-122"/>
              <a:ea typeface="华文楷体" panose="02010600040101010101" pitchFamily="2" charset="-122"/>
            </a:endParaRPr>
          </a:p>
        </p:txBody>
      </p:sp>
    </p:spTree>
  </p:cSld>
  <p:clrMapOvr>
    <a:masterClrMapping/>
  </p:clrMapOvr>
</p:sld>
</file>

<file path=ppt/tags/tag1.xml><?xml version="1.0" encoding="utf-8"?>
<p:tagLst xmlns:p="http://schemas.openxmlformats.org/presentationml/2006/main">
  <p:tag name="KSO_WPP_MARK_KEY" val="aad07766-a766-458a-89d1-ca84c75d8e96"/>
  <p:tag name="COMMONDATA" val="eyJoZGlkIjoiZGM2MTAxNzEzZGEwMWUzN2I4MjdhYzhkMDg1MmJkYTAifQ=="/>
</p:tagLst>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0</TotalTime>
  <Words>1552</Words>
  <Application>WPS 演示</Application>
  <PresentationFormat>全屏显示(4:3)</PresentationFormat>
  <Paragraphs>155</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宋体</vt:lpstr>
      <vt:lpstr>Wingdings</vt:lpstr>
      <vt:lpstr>华文楷体</vt:lpstr>
      <vt:lpstr>Calibri</vt:lpstr>
      <vt:lpstr>微软雅黑</vt:lpstr>
      <vt:lpstr>Arial Unicode MS</vt:lpstr>
      <vt:lpstr>诗情画意</vt:lpstr>
      <vt:lpstr>第六篇 创  新</vt:lpstr>
      <vt:lpstr>创新及其作用</vt:lpstr>
      <vt:lpstr>创新与维持的关系及作用</vt:lpstr>
      <vt:lpstr>PowerPoint 演示文稿</vt:lpstr>
      <vt:lpstr>PowerPoint 演示文稿</vt:lpstr>
      <vt:lpstr>管理创新的基本内容</vt:lpstr>
      <vt:lpstr>PowerPoint 演示文稿</vt:lpstr>
      <vt:lpstr>PowerPoint 演示文稿</vt:lpstr>
      <vt:lpstr>PowerPoint 演示文稿</vt:lpstr>
      <vt:lpstr>PowerPoint 演示文稿</vt:lpstr>
      <vt:lpstr>PowerPoint 演示文稿</vt:lpstr>
      <vt:lpstr>创新的过程和组织</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创新</dc:title>
  <dc:creator>User</dc:creator>
  <cp:lastModifiedBy>حسناً ، من أنت ؟</cp:lastModifiedBy>
  <cp:revision>16</cp:revision>
  <dcterms:created xsi:type="dcterms:W3CDTF">2012-05-10T00:26:00Z</dcterms:created>
  <dcterms:modified xsi:type="dcterms:W3CDTF">2023-01-28T03:47:24Z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B55C7A28319946669968FFED3A3A1267</vt:lpwstr>
  </property>
  <property fmtid="{D5CDD505-2E9C-101B-9397-08002B2CF9AE}" pid="3" name="KSOProductBuildVer">
    <vt:lpwstr>2052-11.1.0.13703</vt:lpwstr>
  </property>
</Properties>
</file>