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409" r:id="rId3"/>
    <p:sldId id="351" r:id="rId4"/>
    <p:sldId id="376" r:id="rId5"/>
    <p:sldId id="372" r:id="rId6"/>
    <p:sldId id="373" r:id="rId7"/>
    <p:sldId id="374" r:id="rId8"/>
    <p:sldId id="375" r:id="rId9"/>
    <p:sldId id="377" r:id="rId10"/>
    <p:sldId id="381" r:id="rId11"/>
    <p:sldId id="382" r:id="rId12"/>
    <p:sldId id="383" r:id="rId13"/>
    <p:sldId id="437" r:id="rId14"/>
    <p:sldId id="438" r:id="rId15"/>
    <p:sldId id="439" r:id="rId16"/>
    <p:sldId id="440" r:id="rId17"/>
    <p:sldId id="352" r:id="rId18"/>
    <p:sldId id="355" r:id="rId19"/>
    <p:sldId id="356" r:id="rId20"/>
    <p:sldId id="357" r:id="rId21"/>
    <p:sldId id="358" r:id="rId22"/>
    <p:sldId id="385" r:id="rId23"/>
    <p:sldId id="389" r:id="rId24"/>
    <p:sldId id="391" r:id="rId25"/>
    <p:sldId id="392" r:id="rId26"/>
    <p:sldId id="393" r:id="rId27"/>
    <p:sldId id="394" r:id="rId28"/>
    <p:sldId id="395" r:id="rId29"/>
    <p:sldId id="396" r:id="rId30"/>
    <p:sldId id="359" r:id="rId31"/>
    <p:sldId id="360" r:id="rId32"/>
    <p:sldId id="361" r:id="rId33"/>
    <p:sldId id="362" r:id="rId34"/>
    <p:sldId id="363" r:id="rId35"/>
    <p:sldId id="364" r:id="rId36"/>
    <p:sldId id="365" r:id="rId37"/>
    <p:sldId id="386" r:id="rId38"/>
    <p:sldId id="366" r:id="rId40"/>
    <p:sldId id="367" r:id="rId41"/>
    <p:sldId id="368" r:id="rId42"/>
    <p:sldId id="369" r:id="rId43"/>
  </p:sldIdLst>
  <p:sldSz cx="9144000" cy="6858000" type="screen4x3"/>
  <p:notesSz cx="6858000" cy="9144000"/>
  <p:custDataLst>
    <p:tags r:id="rId47"/>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80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92" autoAdjust="0"/>
  </p:normalViewPr>
  <p:slideViewPr>
    <p:cSldViewPr showGuides="1">
      <p:cViewPr varScale="1">
        <p:scale>
          <a:sx n="80" d="100"/>
          <a:sy n="80" d="100"/>
        </p:scale>
        <p:origin x="1522" y="67"/>
      </p:cViewPr>
      <p:guideLst>
        <p:guide orient="horz" pos="2160"/>
        <p:guide pos="2880"/>
      </p:guideLst>
    </p:cSldViewPr>
  </p:slideViewPr>
  <p:outlineViewPr>
    <p:cViewPr>
      <p:scale>
        <a:sx n="33" d="100"/>
        <a:sy n="33" d="100"/>
      </p:scale>
      <p:origin x="0" y="-73661"/>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2A0FDA-8024-4003-9A00-AECCBEC63C74}" type="doc">
      <dgm:prSet loTypeId="urn:microsoft.com/office/officeart/2005/8/layout/venn3" loCatId="relationship" qsTypeId="urn:microsoft.com/office/officeart/2005/8/quickstyle/simple1" qsCatId="simple" csTypeId="urn:microsoft.com/office/officeart/2005/8/colors/accent2_1" csCatId="accent2" phldr="1"/>
      <dgm:spPr/>
      <dgm:t>
        <a:bodyPr/>
        <a:lstStyle/>
        <a:p>
          <a:endParaRPr lang="zh-CN" altLang="en-US"/>
        </a:p>
      </dgm:t>
    </dgm:pt>
    <dgm:pt modelId="{3C1C37DB-E417-4B08-A9D3-1DB6EC12569C}">
      <dgm:prSet phldrT="[文本]" custT="1"/>
      <dgm:spPr/>
      <dgm:t>
        <a:bodyPr/>
        <a:lstStyle/>
        <a:p>
          <a:r>
            <a:rPr lang="zh-CN" altLang="en-US" sz="2800" b="1" dirty="0"/>
            <a:t>做正确的事情</a:t>
          </a:r>
        </a:p>
      </dgm:t>
    </dgm:pt>
    <dgm:pt modelId="{6B7AD1D0-3423-41CF-859F-85D136FCEFF5}" cxnId="{183CA246-DA25-4C1E-9A2E-156A500C98BF}" type="parTrans">
      <dgm:prSet/>
      <dgm:spPr/>
      <dgm:t>
        <a:bodyPr/>
        <a:lstStyle/>
        <a:p>
          <a:endParaRPr lang="zh-CN" altLang="en-US" b="1"/>
        </a:p>
      </dgm:t>
    </dgm:pt>
    <dgm:pt modelId="{6690EE95-6526-4EE5-A862-3933BCFC44DC}" cxnId="{183CA246-DA25-4C1E-9A2E-156A500C98BF}" type="sibTrans">
      <dgm:prSet/>
      <dgm:spPr/>
      <dgm:t>
        <a:bodyPr/>
        <a:lstStyle/>
        <a:p>
          <a:endParaRPr lang="zh-CN" altLang="en-US" b="1"/>
        </a:p>
      </dgm:t>
    </dgm:pt>
    <dgm:pt modelId="{DEDD2C0F-9D1A-436E-8709-9566DC6E0D73}">
      <dgm:prSet phldrT="[文本]" custT="1"/>
      <dgm:spPr/>
      <dgm:t>
        <a:bodyPr/>
        <a:lstStyle/>
        <a:p>
          <a:r>
            <a:rPr lang="zh-CN" altLang="en-US" sz="2800" b="1" dirty="0"/>
            <a:t>正确地做事情</a:t>
          </a:r>
        </a:p>
      </dgm:t>
    </dgm:pt>
    <dgm:pt modelId="{977AA461-2E22-4663-85CF-EB5859AB0058}" cxnId="{5106D576-942C-4139-9247-E78CD7344C6B}" type="parTrans">
      <dgm:prSet/>
      <dgm:spPr/>
      <dgm:t>
        <a:bodyPr/>
        <a:lstStyle/>
        <a:p>
          <a:endParaRPr lang="zh-CN" altLang="en-US" b="1"/>
        </a:p>
      </dgm:t>
    </dgm:pt>
    <dgm:pt modelId="{C8A1C817-E4F1-4F21-906F-B76D0B570E06}" cxnId="{5106D576-942C-4139-9247-E78CD7344C6B}" type="sibTrans">
      <dgm:prSet/>
      <dgm:spPr/>
      <dgm:t>
        <a:bodyPr/>
        <a:lstStyle/>
        <a:p>
          <a:endParaRPr lang="zh-CN" altLang="en-US" b="1"/>
        </a:p>
      </dgm:t>
    </dgm:pt>
    <dgm:pt modelId="{FFDF54A8-CACC-4B3D-A0BA-C28B5E9EF869}" type="pres">
      <dgm:prSet presAssocID="{C02A0FDA-8024-4003-9A00-AECCBEC63C74}" presName="Name0" presStyleCnt="0">
        <dgm:presLayoutVars>
          <dgm:dir/>
          <dgm:resizeHandles val="exact"/>
        </dgm:presLayoutVars>
      </dgm:prSet>
      <dgm:spPr/>
    </dgm:pt>
    <dgm:pt modelId="{9A78DD79-49E2-4951-B87A-FAAF3DC6EA24}" type="pres">
      <dgm:prSet presAssocID="{3C1C37DB-E417-4B08-A9D3-1DB6EC12569C}" presName="Name5" presStyleLbl="vennNode1" presStyleIdx="0" presStyleCnt="2">
        <dgm:presLayoutVars>
          <dgm:bulletEnabled val="1"/>
        </dgm:presLayoutVars>
      </dgm:prSet>
      <dgm:spPr/>
    </dgm:pt>
    <dgm:pt modelId="{148ABA14-C844-410D-BCA4-8CED76F34E2E}" type="pres">
      <dgm:prSet presAssocID="{6690EE95-6526-4EE5-A862-3933BCFC44DC}" presName="space" presStyleCnt="0"/>
      <dgm:spPr/>
    </dgm:pt>
    <dgm:pt modelId="{99893490-4F99-47CC-A2FE-C41260E67652}" type="pres">
      <dgm:prSet presAssocID="{DEDD2C0F-9D1A-436E-8709-9566DC6E0D73}" presName="Name5" presStyleLbl="vennNode1" presStyleIdx="1" presStyleCnt="2">
        <dgm:presLayoutVars>
          <dgm:bulletEnabled val="1"/>
        </dgm:presLayoutVars>
      </dgm:prSet>
      <dgm:spPr/>
    </dgm:pt>
  </dgm:ptLst>
  <dgm:cxnLst>
    <dgm:cxn modelId="{183CA246-DA25-4C1E-9A2E-156A500C98BF}" srcId="{C02A0FDA-8024-4003-9A00-AECCBEC63C74}" destId="{3C1C37DB-E417-4B08-A9D3-1DB6EC12569C}" srcOrd="0" destOrd="0" parTransId="{6B7AD1D0-3423-41CF-859F-85D136FCEFF5}" sibTransId="{6690EE95-6526-4EE5-A862-3933BCFC44DC}"/>
    <dgm:cxn modelId="{5106D576-942C-4139-9247-E78CD7344C6B}" srcId="{C02A0FDA-8024-4003-9A00-AECCBEC63C74}" destId="{DEDD2C0F-9D1A-436E-8709-9566DC6E0D73}" srcOrd="1" destOrd="0" parTransId="{977AA461-2E22-4663-85CF-EB5859AB0058}" sibTransId="{C8A1C817-E4F1-4F21-906F-B76D0B570E06}"/>
    <dgm:cxn modelId="{21A8267C-A457-4352-BC8A-786DF4AB8135}" type="presOf" srcId="{DEDD2C0F-9D1A-436E-8709-9566DC6E0D73}" destId="{99893490-4F99-47CC-A2FE-C41260E67652}" srcOrd="0" destOrd="0" presId="urn:microsoft.com/office/officeart/2005/8/layout/venn3"/>
    <dgm:cxn modelId="{84F69991-5C10-4A31-8494-9D87CB958B8E}" type="presOf" srcId="{3C1C37DB-E417-4B08-A9D3-1DB6EC12569C}" destId="{9A78DD79-49E2-4951-B87A-FAAF3DC6EA24}" srcOrd="0" destOrd="0" presId="urn:microsoft.com/office/officeart/2005/8/layout/venn3"/>
    <dgm:cxn modelId="{1D9F22F9-2CE5-43E5-9243-D6C43A230A1B}" type="presOf" srcId="{C02A0FDA-8024-4003-9A00-AECCBEC63C74}" destId="{FFDF54A8-CACC-4B3D-A0BA-C28B5E9EF869}" srcOrd="0" destOrd="0" presId="urn:microsoft.com/office/officeart/2005/8/layout/venn3"/>
    <dgm:cxn modelId="{511D1FB2-2D6C-4D51-81EA-65C21C42E0B8}" type="presParOf" srcId="{FFDF54A8-CACC-4B3D-A0BA-C28B5E9EF869}" destId="{9A78DD79-49E2-4951-B87A-FAAF3DC6EA24}" srcOrd="0" destOrd="0" presId="urn:microsoft.com/office/officeart/2005/8/layout/venn3"/>
    <dgm:cxn modelId="{F8D22B8E-E458-4F7E-A85F-0BAE0088F94B}" type="presParOf" srcId="{FFDF54A8-CACC-4B3D-A0BA-C28B5E9EF869}" destId="{148ABA14-C844-410D-BCA4-8CED76F34E2E}" srcOrd="1" destOrd="0" presId="urn:microsoft.com/office/officeart/2005/8/layout/venn3"/>
    <dgm:cxn modelId="{2BFCE6E0-7E21-4A82-AD15-49D64080F95A}" type="presParOf" srcId="{FFDF54A8-CACC-4B3D-A0BA-C28B5E9EF869}" destId="{99893490-4F99-47CC-A2FE-C41260E67652}" srcOrd="2" destOrd="0" presId="urn:microsoft.com/office/officeart/2005/8/layout/ven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4B43A-6A51-4639-9835-E8798929D49A}" type="doc">
      <dgm:prSet loTypeId="urn:microsoft.com/office/officeart/2005/8/layout/equation1" loCatId="process" qsTypeId="urn:microsoft.com/office/officeart/2005/8/quickstyle/simple1" qsCatId="simple" csTypeId="urn:microsoft.com/office/officeart/2005/8/colors/accent2_2" csCatId="accent2" phldr="1"/>
      <dgm:spPr/>
    </dgm:pt>
    <dgm:pt modelId="{40670E7A-3CDD-4DC9-A92B-ABEC54684000}">
      <dgm:prSet phldrT="[文本]" custT="1"/>
      <dgm:spPr/>
      <dgm:t>
        <a:bodyPr/>
        <a:lstStyle/>
        <a:p>
          <a:r>
            <a:rPr lang="zh-CN" altLang="en-US" sz="2000" b="1" dirty="0"/>
            <a:t>理性</a:t>
          </a:r>
          <a:endParaRPr lang="en-US" altLang="zh-CN" sz="2000" b="1" dirty="0"/>
        </a:p>
        <a:p>
          <a:r>
            <a:rPr lang="zh-CN" altLang="en-US" sz="2000" b="1" dirty="0"/>
            <a:t>分析</a:t>
          </a:r>
        </a:p>
      </dgm:t>
    </dgm:pt>
    <dgm:pt modelId="{3FF520DE-65EA-414A-BA02-277691554E94}" cxnId="{DFE64997-C34B-4D47-A178-0338179CDF0D}" type="parTrans">
      <dgm:prSet/>
      <dgm:spPr/>
      <dgm:t>
        <a:bodyPr/>
        <a:lstStyle/>
        <a:p>
          <a:endParaRPr lang="zh-CN" altLang="en-US" sz="2000" b="1"/>
        </a:p>
      </dgm:t>
    </dgm:pt>
    <dgm:pt modelId="{D614D29E-30F9-4167-8F30-EE2DEDABA751}" cxnId="{DFE64997-C34B-4D47-A178-0338179CDF0D}" type="sibTrans">
      <dgm:prSet custT="1"/>
      <dgm:spPr/>
      <dgm:t>
        <a:bodyPr/>
        <a:lstStyle/>
        <a:p>
          <a:endParaRPr lang="zh-CN" altLang="en-US" sz="2000" b="1"/>
        </a:p>
      </dgm:t>
    </dgm:pt>
    <dgm:pt modelId="{B0D31D9E-9A5C-4807-99D3-E129E9FF56DD}">
      <dgm:prSet phldrT="[文本]" custT="1"/>
      <dgm:spPr/>
      <dgm:t>
        <a:bodyPr/>
        <a:lstStyle/>
        <a:p>
          <a:r>
            <a:rPr lang="zh-CN" altLang="en-US" sz="2000" b="1" dirty="0"/>
            <a:t>直觉</a:t>
          </a:r>
          <a:endParaRPr lang="en-US" altLang="zh-CN" sz="2000" b="1" dirty="0"/>
        </a:p>
        <a:p>
          <a:r>
            <a:rPr lang="zh-CN" altLang="en-US" sz="2000" b="1" dirty="0"/>
            <a:t>判断</a:t>
          </a:r>
        </a:p>
      </dgm:t>
    </dgm:pt>
    <dgm:pt modelId="{3EF0C406-479C-4406-A174-46CD2D92BBD4}" cxnId="{D82F4443-B5E4-4D91-AF8C-DF15A979E3D9}" type="parTrans">
      <dgm:prSet/>
      <dgm:spPr/>
      <dgm:t>
        <a:bodyPr/>
        <a:lstStyle/>
        <a:p>
          <a:endParaRPr lang="zh-CN" altLang="en-US" sz="2000" b="1"/>
        </a:p>
      </dgm:t>
    </dgm:pt>
    <dgm:pt modelId="{23512963-26F7-4CFF-BF32-B0A9F9A273E7}" cxnId="{D82F4443-B5E4-4D91-AF8C-DF15A979E3D9}" type="sibTrans">
      <dgm:prSet custT="1"/>
      <dgm:spPr/>
      <dgm:t>
        <a:bodyPr/>
        <a:lstStyle/>
        <a:p>
          <a:endParaRPr lang="zh-CN" altLang="en-US" sz="2000" b="1"/>
        </a:p>
      </dgm:t>
    </dgm:pt>
    <dgm:pt modelId="{3CA2CC07-B237-4AAD-A77E-D42167CEF64E}">
      <dgm:prSet phldrT="[文本]" custT="1"/>
      <dgm:spPr/>
      <dgm:t>
        <a:bodyPr/>
        <a:lstStyle/>
        <a:p>
          <a:r>
            <a:rPr lang="zh-CN" altLang="en-US" sz="2000" b="1" dirty="0"/>
            <a:t>管理的基本方法</a:t>
          </a:r>
        </a:p>
      </dgm:t>
    </dgm:pt>
    <dgm:pt modelId="{20E3622F-50A9-43AC-AFAF-263D95CFEACF}" cxnId="{FD5E1773-8509-4E9C-A38C-72B464988E8D}" type="parTrans">
      <dgm:prSet/>
      <dgm:spPr/>
      <dgm:t>
        <a:bodyPr/>
        <a:lstStyle/>
        <a:p>
          <a:endParaRPr lang="zh-CN" altLang="en-US" sz="2000" b="1"/>
        </a:p>
      </dgm:t>
    </dgm:pt>
    <dgm:pt modelId="{A2949211-ADF2-4F33-B7D4-192CBEA616F2}" cxnId="{FD5E1773-8509-4E9C-A38C-72B464988E8D}" type="sibTrans">
      <dgm:prSet/>
      <dgm:spPr/>
      <dgm:t>
        <a:bodyPr/>
        <a:lstStyle/>
        <a:p>
          <a:endParaRPr lang="zh-CN" altLang="en-US" sz="2000" b="1"/>
        </a:p>
      </dgm:t>
    </dgm:pt>
    <dgm:pt modelId="{A78EAF6C-5598-4597-88C4-C7BA1C9C5D40}" type="pres">
      <dgm:prSet presAssocID="{D254B43A-6A51-4639-9835-E8798929D49A}" presName="linearFlow" presStyleCnt="0">
        <dgm:presLayoutVars>
          <dgm:dir/>
          <dgm:resizeHandles val="exact"/>
        </dgm:presLayoutVars>
      </dgm:prSet>
      <dgm:spPr/>
    </dgm:pt>
    <dgm:pt modelId="{613FED0C-E9E2-4CAE-977B-031F141CB40E}" type="pres">
      <dgm:prSet presAssocID="{40670E7A-3CDD-4DC9-A92B-ABEC54684000}" presName="node" presStyleLbl="node1" presStyleIdx="0" presStyleCnt="3">
        <dgm:presLayoutVars>
          <dgm:bulletEnabled val="1"/>
        </dgm:presLayoutVars>
      </dgm:prSet>
      <dgm:spPr/>
    </dgm:pt>
    <dgm:pt modelId="{7C7971EA-80EC-40BC-BC66-39B5C0B0D660}" type="pres">
      <dgm:prSet presAssocID="{D614D29E-30F9-4167-8F30-EE2DEDABA751}" presName="spacerL" presStyleCnt="0"/>
      <dgm:spPr/>
    </dgm:pt>
    <dgm:pt modelId="{33AB7A38-7E43-40AB-AC3E-0D85AEAAD5E1}" type="pres">
      <dgm:prSet presAssocID="{D614D29E-30F9-4167-8F30-EE2DEDABA751}" presName="sibTrans" presStyleLbl="sibTrans2D1" presStyleIdx="0" presStyleCnt="2"/>
      <dgm:spPr/>
    </dgm:pt>
    <dgm:pt modelId="{28AA7AF7-A1B7-4E9C-A74D-7536C36A8020}" type="pres">
      <dgm:prSet presAssocID="{D614D29E-30F9-4167-8F30-EE2DEDABA751}" presName="spacerR" presStyleCnt="0"/>
      <dgm:spPr/>
    </dgm:pt>
    <dgm:pt modelId="{D03D8346-2E85-458C-A0F7-0DD8E59B4588}" type="pres">
      <dgm:prSet presAssocID="{B0D31D9E-9A5C-4807-99D3-E129E9FF56DD}" presName="node" presStyleLbl="node1" presStyleIdx="1" presStyleCnt="3">
        <dgm:presLayoutVars>
          <dgm:bulletEnabled val="1"/>
        </dgm:presLayoutVars>
      </dgm:prSet>
      <dgm:spPr/>
    </dgm:pt>
    <dgm:pt modelId="{04472712-0A4B-417B-A016-34A283F69757}" type="pres">
      <dgm:prSet presAssocID="{23512963-26F7-4CFF-BF32-B0A9F9A273E7}" presName="spacerL" presStyleCnt="0"/>
      <dgm:spPr/>
    </dgm:pt>
    <dgm:pt modelId="{C65E78D1-2F20-481D-9CD4-903D10A3246C}" type="pres">
      <dgm:prSet presAssocID="{23512963-26F7-4CFF-BF32-B0A9F9A273E7}" presName="sibTrans" presStyleLbl="sibTrans2D1" presStyleIdx="1" presStyleCnt="2"/>
      <dgm:spPr/>
    </dgm:pt>
    <dgm:pt modelId="{EB38429E-0D26-49D3-82B9-9B11613BC608}" type="pres">
      <dgm:prSet presAssocID="{23512963-26F7-4CFF-BF32-B0A9F9A273E7}" presName="spacerR" presStyleCnt="0"/>
      <dgm:spPr/>
    </dgm:pt>
    <dgm:pt modelId="{51BAA74A-101A-4DA8-97D9-C4848F40AD56}" type="pres">
      <dgm:prSet presAssocID="{3CA2CC07-B237-4AAD-A77E-D42167CEF64E}" presName="node" presStyleLbl="node1" presStyleIdx="2" presStyleCnt="3">
        <dgm:presLayoutVars>
          <dgm:bulletEnabled val="1"/>
        </dgm:presLayoutVars>
      </dgm:prSet>
      <dgm:spPr/>
    </dgm:pt>
  </dgm:ptLst>
  <dgm:cxnLst>
    <dgm:cxn modelId="{BBBCF517-F7CA-4D51-B571-869312676502}" type="presOf" srcId="{D614D29E-30F9-4167-8F30-EE2DEDABA751}" destId="{33AB7A38-7E43-40AB-AC3E-0D85AEAAD5E1}" srcOrd="0" destOrd="0" presId="urn:microsoft.com/office/officeart/2005/8/layout/equation1"/>
    <dgm:cxn modelId="{D82F4443-B5E4-4D91-AF8C-DF15A979E3D9}" srcId="{D254B43A-6A51-4639-9835-E8798929D49A}" destId="{B0D31D9E-9A5C-4807-99D3-E129E9FF56DD}" srcOrd="1" destOrd="0" parTransId="{3EF0C406-479C-4406-A174-46CD2D92BBD4}" sibTransId="{23512963-26F7-4CFF-BF32-B0A9F9A273E7}"/>
    <dgm:cxn modelId="{C4F64151-3A6A-42A6-85FC-B2DC82FB2631}" type="presOf" srcId="{40670E7A-3CDD-4DC9-A92B-ABEC54684000}" destId="{613FED0C-E9E2-4CAE-977B-031F141CB40E}" srcOrd="0" destOrd="0" presId="urn:microsoft.com/office/officeart/2005/8/layout/equation1"/>
    <dgm:cxn modelId="{FD5E1773-8509-4E9C-A38C-72B464988E8D}" srcId="{D254B43A-6A51-4639-9835-E8798929D49A}" destId="{3CA2CC07-B237-4AAD-A77E-D42167CEF64E}" srcOrd="2" destOrd="0" parTransId="{20E3622F-50A9-43AC-AFAF-263D95CFEACF}" sibTransId="{A2949211-ADF2-4F33-B7D4-192CBEA616F2}"/>
    <dgm:cxn modelId="{DFE64997-C34B-4D47-A178-0338179CDF0D}" srcId="{D254B43A-6A51-4639-9835-E8798929D49A}" destId="{40670E7A-3CDD-4DC9-A92B-ABEC54684000}" srcOrd="0" destOrd="0" parTransId="{3FF520DE-65EA-414A-BA02-277691554E94}" sibTransId="{D614D29E-30F9-4167-8F30-EE2DEDABA751}"/>
    <dgm:cxn modelId="{BFAAB9B1-3D81-49A4-A6CD-AE2584D69682}" type="presOf" srcId="{D254B43A-6A51-4639-9835-E8798929D49A}" destId="{A78EAF6C-5598-4597-88C4-C7BA1C9C5D40}" srcOrd="0" destOrd="0" presId="urn:microsoft.com/office/officeart/2005/8/layout/equation1"/>
    <dgm:cxn modelId="{919C69E2-9EAC-4391-AC19-7C65A5AD8E40}" type="presOf" srcId="{B0D31D9E-9A5C-4807-99D3-E129E9FF56DD}" destId="{D03D8346-2E85-458C-A0F7-0DD8E59B4588}" srcOrd="0" destOrd="0" presId="urn:microsoft.com/office/officeart/2005/8/layout/equation1"/>
    <dgm:cxn modelId="{27A38DE6-3294-4FAE-BE35-E7AEE49D8A98}" type="presOf" srcId="{23512963-26F7-4CFF-BF32-B0A9F9A273E7}" destId="{C65E78D1-2F20-481D-9CD4-903D10A3246C}" srcOrd="0" destOrd="0" presId="urn:microsoft.com/office/officeart/2005/8/layout/equation1"/>
    <dgm:cxn modelId="{30F9C0FF-66A3-4852-8CC1-8F937EBF4734}" type="presOf" srcId="{3CA2CC07-B237-4AAD-A77E-D42167CEF64E}" destId="{51BAA74A-101A-4DA8-97D9-C4848F40AD56}" srcOrd="0" destOrd="0" presId="urn:microsoft.com/office/officeart/2005/8/layout/equation1"/>
    <dgm:cxn modelId="{A5B5E341-17EA-499A-BA05-F87105E4440B}" type="presParOf" srcId="{A78EAF6C-5598-4597-88C4-C7BA1C9C5D40}" destId="{613FED0C-E9E2-4CAE-977B-031F141CB40E}" srcOrd="0" destOrd="0" presId="urn:microsoft.com/office/officeart/2005/8/layout/equation1"/>
    <dgm:cxn modelId="{43375A64-6841-4D0C-B9C4-419AED997496}" type="presParOf" srcId="{A78EAF6C-5598-4597-88C4-C7BA1C9C5D40}" destId="{7C7971EA-80EC-40BC-BC66-39B5C0B0D660}" srcOrd="1" destOrd="0" presId="urn:microsoft.com/office/officeart/2005/8/layout/equation1"/>
    <dgm:cxn modelId="{4F122EBC-F20D-4D85-9129-97CBF3EBB3C7}" type="presParOf" srcId="{A78EAF6C-5598-4597-88C4-C7BA1C9C5D40}" destId="{33AB7A38-7E43-40AB-AC3E-0D85AEAAD5E1}" srcOrd="2" destOrd="0" presId="urn:microsoft.com/office/officeart/2005/8/layout/equation1"/>
    <dgm:cxn modelId="{B45DCB0F-05B0-4FD1-B9A0-C49942D9C8B7}" type="presParOf" srcId="{A78EAF6C-5598-4597-88C4-C7BA1C9C5D40}" destId="{28AA7AF7-A1B7-4E9C-A74D-7536C36A8020}" srcOrd="3" destOrd="0" presId="urn:microsoft.com/office/officeart/2005/8/layout/equation1"/>
    <dgm:cxn modelId="{1AD9F3CC-173D-476C-806D-E2B1D3D3C121}" type="presParOf" srcId="{A78EAF6C-5598-4597-88C4-C7BA1C9C5D40}" destId="{D03D8346-2E85-458C-A0F7-0DD8E59B4588}" srcOrd="4" destOrd="0" presId="urn:microsoft.com/office/officeart/2005/8/layout/equation1"/>
    <dgm:cxn modelId="{9DBA4C28-35AD-4BD8-9A22-1A3A6EA424B7}" type="presParOf" srcId="{A78EAF6C-5598-4597-88C4-C7BA1C9C5D40}" destId="{04472712-0A4B-417B-A016-34A283F69757}" srcOrd="5" destOrd="0" presId="urn:microsoft.com/office/officeart/2005/8/layout/equation1"/>
    <dgm:cxn modelId="{5951653F-C182-4A7C-8906-A08394ADD9A4}" type="presParOf" srcId="{A78EAF6C-5598-4597-88C4-C7BA1C9C5D40}" destId="{C65E78D1-2F20-481D-9CD4-903D10A3246C}" srcOrd="6" destOrd="0" presId="urn:microsoft.com/office/officeart/2005/8/layout/equation1"/>
    <dgm:cxn modelId="{F2CE63A1-D413-4E53-B2B9-D550D6FD22A2}" type="presParOf" srcId="{A78EAF6C-5598-4597-88C4-C7BA1C9C5D40}" destId="{EB38429E-0D26-49D3-82B9-9B11613BC608}" srcOrd="7" destOrd="0" presId="urn:microsoft.com/office/officeart/2005/8/layout/equation1"/>
    <dgm:cxn modelId="{35E52230-DF26-4318-9039-6122678F3864}" type="presParOf" srcId="{A78EAF6C-5598-4597-88C4-C7BA1C9C5D40}" destId="{51BAA74A-101A-4DA8-97D9-C4848F40AD56}" srcOrd="8" destOrd="0" presId="urn:microsoft.com/office/officeart/2005/8/layout/equati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296308" cy="2320032"/>
        <a:chOff x="0" y="0"/>
        <a:chExt cx="4296308" cy="2320032"/>
      </a:xfrm>
    </dsp:grpSpPr>
    <dsp:sp modelId="{9A78DD79-49E2-4951-B87A-FAAF3DC6EA24}">
      <dsp:nvSpPr>
        <dsp:cNvPr id="3" name="椭圆 2"/>
        <dsp:cNvSpPr/>
      </dsp:nvSpPr>
      <dsp:spPr bwMode="white">
        <a:xfrm>
          <a:off x="60125" y="0"/>
          <a:ext cx="2320032" cy="2320032"/>
        </a:xfrm>
        <a:prstGeom prst="ellipse">
          <a:avLst/>
        </a:prstGeom>
      </dsp:spPr>
      <dsp:style>
        <a:lnRef idx="2">
          <a:schemeClr val="accent2">
            <a:shade val="80000"/>
          </a:schemeClr>
        </a:lnRef>
        <a:fillRef idx="1">
          <a:schemeClr val="lt1">
            <a:alpha val="50000"/>
          </a:schemeClr>
        </a:fillRef>
        <a:effectRef idx="0">
          <a:scrgbClr r="0" g="0" b="0"/>
        </a:effectRef>
        <a:fontRef idx="minor">
          <a:schemeClr val="tx1"/>
        </a:fontRef>
      </dsp:style>
      <dsp:txBody>
        <a:bodyPr lIns="127679" tIns="35560" rIns="127679"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b="1" dirty="0"/>
            <a:t>做正确的事情</a:t>
          </a:r>
        </a:p>
      </dsp:txBody>
      <dsp:txXfrm>
        <a:off x="60125" y="0"/>
        <a:ext cx="2320032" cy="2320032"/>
      </dsp:txXfrm>
    </dsp:sp>
    <dsp:sp modelId="{99893490-4F99-47CC-A2FE-C41260E67652}">
      <dsp:nvSpPr>
        <dsp:cNvPr id="4" name="椭圆 3"/>
        <dsp:cNvSpPr/>
      </dsp:nvSpPr>
      <dsp:spPr bwMode="white">
        <a:xfrm>
          <a:off x="1916151" y="0"/>
          <a:ext cx="2320032" cy="2320032"/>
        </a:xfrm>
        <a:prstGeom prst="ellipse">
          <a:avLst/>
        </a:prstGeom>
      </dsp:spPr>
      <dsp:style>
        <a:lnRef idx="2">
          <a:schemeClr val="accent2">
            <a:shade val="80000"/>
          </a:schemeClr>
        </a:lnRef>
        <a:fillRef idx="1">
          <a:schemeClr val="lt1">
            <a:alpha val="50000"/>
          </a:schemeClr>
        </a:fillRef>
        <a:effectRef idx="0">
          <a:scrgbClr r="0" g="0" b="0"/>
        </a:effectRef>
        <a:fontRef idx="minor">
          <a:schemeClr val="tx1"/>
        </a:fontRef>
      </dsp:style>
      <dsp:txBody>
        <a:bodyPr lIns="127679" tIns="35560" rIns="127679"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b="1" dirty="0"/>
            <a:t>正确地做事情</a:t>
          </a:r>
        </a:p>
      </dsp:txBody>
      <dsp:txXfrm>
        <a:off x="1916151" y="0"/>
        <a:ext cx="2320032" cy="2320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00600" cy="2420156"/>
        <a:chOff x="0" y="0"/>
        <a:chExt cx="5400600" cy="2420156"/>
      </a:xfrm>
    </dsp:grpSpPr>
    <dsp:sp modelId="{613FED0C-E9E2-4CAE-977B-031F141CB40E}">
      <dsp:nvSpPr>
        <dsp:cNvPr id="3" name="椭圆 2"/>
        <dsp:cNvSpPr/>
      </dsp:nvSpPr>
      <dsp:spPr bwMode="white">
        <a:xfrm>
          <a:off x="0" y="607978"/>
          <a:ext cx="1204201" cy="1204201"/>
        </a:xfrm>
        <a:prstGeom prst="ellipse">
          <a:avLst/>
        </a:prstGeom>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理性</a:t>
          </a:r>
          <a:endParaRPr lang="en-US" altLang="zh-CN" sz="2000" b="1" dirty="0"/>
        </a:p>
        <a:p>
          <a:pPr lvl="0">
            <a:lnSpc>
              <a:spcPct val="100000"/>
            </a:lnSpc>
            <a:spcBef>
              <a:spcPct val="0"/>
            </a:spcBef>
            <a:spcAft>
              <a:spcPct val="35000"/>
            </a:spcAft>
          </a:pPr>
          <a:r>
            <a:rPr lang="zh-CN" altLang="en-US" sz="2000" b="1" dirty="0"/>
            <a:t>分析</a:t>
          </a:r>
        </a:p>
      </dsp:txBody>
      <dsp:txXfrm>
        <a:off x="0" y="607978"/>
        <a:ext cx="1204201" cy="1204201"/>
      </dsp:txXfrm>
    </dsp:sp>
    <dsp:sp modelId="{33AB7A38-7E43-40AB-AC3E-0D85AEAAD5E1}">
      <dsp:nvSpPr>
        <dsp:cNvPr id="4" name="加号 3"/>
        <dsp:cNvSpPr/>
      </dsp:nvSpPr>
      <dsp:spPr bwMode="white">
        <a:xfrm>
          <a:off x="1301982" y="860860"/>
          <a:ext cx="698436" cy="698436"/>
        </a:xfrm>
        <a:prstGeom prst="mathPlus">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b="1"/>
        </a:p>
      </dsp:txBody>
      <dsp:txXfrm>
        <a:off x="1301982" y="860860"/>
        <a:ext cx="698436" cy="698436"/>
      </dsp:txXfrm>
    </dsp:sp>
    <dsp:sp modelId="{D03D8346-2E85-458C-A0F7-0DD8E59B4588}">
      <dsp:nvSpPr>
        <dsp:cNvPr id="5" name="椭圆 4"/>
        <dsp:cNvSpPr/>
      </dsp:nvSpPr>
      <dsp:spPr bwMode="white">
        <a:xfrm>
          <a:off x="2098200" y="607978"/>
          <a:ext cx="1204201" cy="1204201"/>
        </a:xfrm>
        <a:prstGeom prst="ellipse">
          <a:avLst/>
        </a:prstGeom>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直觉</a:t>
          </a:r>
          <a:endParaRPr lang="en-US" altLang="zh-CN" sz="2000" b="1" dirty="0"/>
        </a:p>
        <a:p>
          <a:pPr lvl="0">
            <a:lnSpc>
              <a:spcPct val="100000"/>
            </a:lnSpc>
            <a:spcBef>
              <a:spcPct val="0"/>
            </a:spcBef>
            <a:spcAft>
              <a:spcPct val="35000"/>
            </a:spcAft>
          </a:pPr>
          <a:r>
            <a:rPr lang="zh-CN" altLang="en-US" sz="2000" b="1" dirty="0"/>
            <a:t>判断</a:t>
          </a:r>
        </a:p>
      </dsp:txBody>
      <dsp:txXfrm>
        <a:off x="2098200" y="607978"/>
        <a:ext cx="1204201" cy="1204201"/>
      </dsp:txXfrm>
    </dsp:sp>
    <dsp:sp modelId="{C65E78D1-2F20-481D-9CD4-903D10A3246C}">
      <dsp:nvSpPr>
        <dsp:cNvPr id="6" name="等于号 5"/>
        <dsp:cNvSpPr/>
      </dsp:nvSpPr>
      <dsp:spPr bwMode="white">
        <a:xfrm>
          <a:off x="3400182" y="860860"/>
          <a:ext cx="698436" cy="698436"/>
        </a:xfrm>
        <a:prstGeom prst="mathEqual">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b="1"/>
        </a:p>
      </dsp:txBody>
      <dsp:txXfrm>
        <a:off x="3400182" y="860860"/>
        <a:ext cx="698436" cy="698436"/>
      </dsp:txXfrm>
    </dsp:sp>
    <dsp:sp modelId="{51BAA74A-101A-4DA8-97D9-C4848F40AD56}">
      <dsp:nvSpPr>
        <dsp:cNvPr id="7" name="椭圆 6"/>
        <dsp:cNvSpPr/>
      </dsp:nvSpPr>
      <dsp:spPr bwMode="white">
        <a:xfrm>
          <a:off x="4196399" y="607978"/>
          <a:ext cx="1204201" cy="1204201"/>
        </a:xfrm>
        <a:prstGeom prst="ellipse">
          <a:avLst/>
        </a:prstGeom>
      </dsp:spPr>
      <dsp:style>
        <a:lnRef idx="2">
          <a:schemeClr val="lt1"/>
        </a:lnRef>
        <a:fillRef idx="1">
          <a:schemeClr val="accent2"/>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t>管理的基本方法</a:t>
          </a:r>
        </a:p>
      </dsp:txBody>
      <dsp:txXfrm>
        <a:off x="4196399" y="607978"/>
        <a:ext cx="1204201" cy="1204201"/>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348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48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vl1pPr>
          </a:lstStyle>
          <a:p>
            <a:pPr>
              <a:defRPr/>
            </a:pPr>
            <a:fld id="{019EC762-4BD9-4718-81B8-26F17122BB2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BD2CA3-2BBE-4C23-BCA0-6A336435A560}" type="slidenum">
              <a:rPr lang="en-US" altLang="zh-CN"/>
            </a:fld>
            <a:endParaRPr lang="en-US" altLang="zh-CN"/>
          </a:p>
        </p:txBody>
      </p:sp>
      <p:sp>
        <p:nvSpPr>
          <p:cNvPr id="146435" name="幻灯片图像占位符 1"/>
          <p:cNvSpPr>
            <a:spLocks noGrp="1" noRot="1" noChangeAspect="1" noChangeArrowheads="1" noTextEdit="1"/>
          </p:cNvSpPr>
          <p:nvPr>
            <p:ph type="sldImg"/>
          </p:nvPr>
        </p:nvSpPr>
        <p:spPr/>
      </p:sp>
      <p:sp>
        <p:nvSpPr>
          <p:cNvPr id="146436"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zh-CN" altLang="zh-CN"/>
          </a:p>
        </p:txBody>
      </p:sp>
      <p:sp>
        <p:nvSpPr>
          <p:cNvPr id="146437"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B9F7FE2E-A4E3-4696-A553-B6A9842FBBE1}" type="slidenum">
              <a:rPr lang="en-US" altLang="zh-CN"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00C7960A-5F73-483F-95F5-E248F0D827A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3D3144B-C115-4C3F-A1D5-325B02475C5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B26821A-8D01-4C50-876E-1CA2025656E3}"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508BBBB-36F6-400E-8512-6E83043E4C93}"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B35CA5-4C25-48A4-BD22-AE79319198A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2D6EDC2-FC0A-436E-B6B8-8931912398C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39E313B-9125-4124-93D3-CF4CB5A370A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5232F3D-36C4-4560-AF3B-718ED1E2583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7F291DE-26E2-4EA5-941E-7570A8AE21C9}"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593A86C-8023-4136-AEDA-3410AF631F7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0878B8A-C823-426E-9CA4-845BB5076E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BD4CE68-A740-458B-9EC6-229A80AE20C0}"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smtClean="0"/>
            </a:lvl1pPr>
          </a:lstStyle>
          <a:p>
            <a:pPr>
              <a:defRPr/>
            </a:pPr>
            <a:fld id="{D164DCC8-FB08-4010-8F5C-6161A21FED0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3.jpe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ctrTitle"/>
          </p:nvPr>
        </p:nvSpPr>
        <p:spPr/>
        <p:txBody>
          <a:bodyPr/>
          <a:lstStyle/>
          <a:p>
            <a:pPr eaLnBrk="1" hangingPunct="1"/>
            <a:r>
              <a:rPr lang="zh-CN" altLang="en-US" sz="4800" b="1"/>
              <a:t>第三章 管理的基本原理</a:t>
            </a:r>
            <a:endParaRPr lang="zh-CN" altLang="en-US" sz="4800" b="1"/>
          </a:p>
        </p:txBody>
      </p:sp>
      <p:sp>
        <p:nvSpPr>
          <p:cNvPr id="108547"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pPr eaLnBrk="1" hangingPunct="1"/>
            <a:endParaRPr lang="zh-CN" altLang="zh-CN"/>
          </a:p>
        </p:txBody>
      </p:sp>
      <p:sp>
        <p:nvSpPr>
          <p:cNvPr id="120835" name="Rectangle 3"/>
          <p:cNvSpPr>
            <a:spLocks noGrp="1" noRot="1" noChangeArrowheads="1"/>
          </p:cNvSpPr>
          <p:nvPr>
            <p:ph type="body" idx="1"/>
          </p:nvPr>
        </p:nvSpPr>
        <p:spPr/>
        <p:txBody>
          <a:bodyPr/>
          <a:lstStyle/>
          <a:p>
            <a:pPr eaLnBrk="1" hangingPunct="1"/>
            <a:r>
              <a:rPr lang="zh-CN" altLang="en-US" b="1">
                <a:solidFill>
                  <a:srgbClr val="0070C0"/>
                </a:solidFill>
              </a:rPr>
              <a:t>适度的内涵</a:t>
            </a:r>
            <a:endParaRPr lang="zh-CN" altLang="en-US" b="1">
              <a:solidFill>
                <a:srgbClr val="0070C0"/>
              </a:solidFill>
            </a:endParaRPr>
          </a:p>
          <a:p>
            <a:pPr eaLnBrk="1" hangingPunct="1">
              <a:buFont typeface="Wingdings" panose="05000000000000000000" pitchFamily="2" charset="2"/>
              <a:buChar char="p"/>
            </a:pPr>
            <a:r>
              <a:rPr lang="zh-CN" altLang="en-US" b="1">
                <a:solidFill>
                  <a:srgbClr val="0070C0"/>
                </a:solidFill>
              </a:rPr>
              <a:t>业务活动范围，既不能过宽，也不能过窄</a:t>
            </a:r>
            <a:endParaRPr lang="zh-CN" altLang="en-US" b="1">
              <a:solidFill>
                <a:srgbClr val="0070C0"/>
              </a:solidFill>
            </a:endParaRPr>
          </a:p>
          <a:p>
            <a:pPr eaLnBrk="1" hangingPunct="1">
              <a:buFont typeface="Wingdings" panose="05000000000000000000" pitchFamily="2" charset="2"/>
              <a:buChar char="p"/>
            </a:pPr>
            <a:r>
              <a:rPr lang="zh-CN" altLang="en-US" b="1">
                <a:solidFill>
                  <a:srgbClr val="0070C0"/>
                </a:solidFill>
              </a:rPr>
              <a:t>管理幅度，既不能过大，也不能过小</a:t>
            </a:r>
            <a:endParaRPr lang="zh-CN" altLang="en-US" b="1">
              <a:solidFill>
                <a:srgbClr val="0070C0"/>
              </a:solidFill>
            </a:endParaRPr>
          </a:p>
          <a:p>
            <a:pPr eaLnBrk="1" hangingPunct="1">
              <a:buFont typeface="Wingdings" panose="05000000000000000000" pitchFamily="2" charset="2"/>
              <a:buChar char="p"/>
            </a:pPr>
            <a:r>
              <a:rPr lang="zh-CN" altLang="en-US" b="1">
                <a:solidFill>
                  <a:srgbClr val="0070C0"/>
                </a:solidFill>
              </a:rPr>
              <a:t>权力分配，既不能完全集中，也不能绝对分散</a:t>
            </a:r>
            <a:endParaRPr lang="zh-CN" altLang="en-US" b="1">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p:txBody>
          <a:bodyPr/>
          <a:lstStyle/>
          <a:p>
            <a:pPr eaLnBrk="1" hangingPunct="1"/>
            <a:endParaRPr lang="zh-CN" altLang="zh-CN"/>
          </a:p>
        </p:txBody>
      </p:sp>
      <p:sp>
        <p:nvSpPr>
          <p:cNvPr id="121859" name="Rectangle 3"/>
          <p:cNvSpPr>
            <a:spLocks noGrp="1" noRot="1" noChangeArrowheads="1"/>
          </p:cNvSpPr>
          <p:nvPr>
            <p:ph type="body" idx="1"/>
          </p:nvPr>
        </p:nvSpPr>
        <p:spPr/>
        <p:txBody>
          <a:bodyPr/>
          <a:lstStyle/>
          <a:p>
            <a:pPr eaLnBrk="1" hangingPunct="1"/>
            <a:r>
              <a:rPr lang="zh-CN" altLang="en-US" b="1">
                <a:solidFill>
                  <a:srgbClr val="0070C0"/>
                </a:solidFill>
              </a:rPr>
              <a:t>适度的原因</a:t>
            </a:r>
            <a:endParaRPr lang="zh-CN" altLang="en-US" b="1">
              <a:solidFill>
                <a:srgbClr val="0070C0"/>
              </a:solidFill>
            </a:endParaRPr>
          </a:p>
          <a:p>
            <a:pPr eaLnBrk="1" hangingPunct="1">
              <a:buFont typeface="Wingdings" panose="05000000000000000000" pitchFamily="2" charset="2"/>
              <a:buChar char="p"/>
            </a:pPr>
            <a:r>
              <a:rPr lang="zh-CN" altLang="en-US" b="1">
                <a:solidFill>
                  <a:srgbClr val="0070C0"/>
                </a:solidFill>
              </a:rPr>
              <a:t>在于管理所面对的不确定性以及与这种不确定性相关的管理实践的艺术性特征</a:t>
            </a:r>
            <a:endParaRPr lang="zh-CN" altLang="en-US" b="1">
              <a:solidFill>
                <a:srgbClr val="0070C0"/>
              </a:solidFill>
            </a:endParaRPr>
          </a:p>
          <a:p>
            <a:pPr eaLnBrk="1" hangingPunct="1"/>
            <a:endParaRPr lang="zh-CN" altLang="en-US" b="1">
              <a:solidFill>
                <a:srgbClr val="0070C0"/>
              </a:solidFill>
            </a:endParaRPr>
          </a:p>
          <a:p>
            <a:pPr eaLnBrk="1" hangingPunct="1"/>
            <a:r>
              <a:rPr lang="zh-CN" altLang="en-US" b="1">
                <a:solidFill>
                  <a:srgbClr val="0070C0"/>
                </a:solidFill>
              </a:rPr>
              <a:t>适度原理的启示</a:t>
            </a:r>
            <a:endParaRPr lang="zh-CN" altLang="en-US" b="1">
              <a:solidFill>
                <a:srgbClr val="0070C0"/>
              </a:solidFill>
            </a:endParaRPr>
          </a:p>
          <a:p>
            <a:pPr eaLnBrk="1" hangingPunct="1">
              <a:buFont typeface="Wingdings" panose="05000000000000000000" pitchFamily="2" charset="2"/>
              <a:buChar char="p"/>
            </a:pPr>
            <a:r>
              <a:rPr lang="zh-CN" altLang="en-US" b="1">
                <a:solidFill>
                  <a:srgbClr val="0070C0"/>
                </a:solidFill>
              </a:rPr>
              <a:t>重视直觉能力的培养和应用</a:t>
            </a:r>
            <a:endParaRPr lang="zh-CN" altLang="en-US" b="1">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575556" y="764704"/>
            <a:ext cx="7992888" cy="720080"/>
          </a:xfrm>
          <a:prstGeom prst="rect">
            <a:avLst/>
          </a:prstGeom>
        </p:spPr>
        <p:txBody>
          <a:bodyPr>
            <a:normAutofit lnSpcReduction="10000"/>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eaLnBrk="1" hangingPunct="1"/>
            <a:r>
              <a:rPr lang="zh-CN" altLang="zh-CN" sz="4400" b="1" dirty="0">
                <a:solidFill>
                  <a:schemeClr val="tx2"/>
                </a:solidFill>
                <a:latin typeface="+mj-lt"/>
                <a:ea typeface="+mj-ea"/>
                <a:sym typeface="+mn-lt"/>
              </a:rPr>
              <a:t>二、</a:t>
            </a:r>
            <a:r>
              <a:rPr lang="zh-CN" altLang="en-US" sz="4400" b="1" dirty="0">
                <a:solidFill>
                  <a:schemeClr val="tx2"/>
                </a:solidFill>
                <a:latin typeface="+mj-lt"/>
                <a:ea typeface="+mj-ea"/>
                <a:sym typeface="+mn-lt"/>
              </a:rPr>
              <a:t>管理的基本方法</a:t>
            </a:r>
            <a:endParaRPr lang="zh-CN" altLang="en-US" sz="4400" b="1" dirty="0">
              <a:solidFill>
                <a:schemeClr val="tx2"/>
              </a:solidFill>
              <a:latin typeface="+mj-lt"/>
              <a:ea typeface="+mj-ea"/>
              <a:sym typeface="+mn-lt"/>
            </a:endParaRPr>
          </a:p>
        </p:txBody>
      </p:sp>
      <p:sp>
        <p:nvSpPr>
          <p:cNvPr id="6" name="矩形 5"/>
          <p:cNvSpPr/>
          <p:nvPr/>
        </p:nvSpPr>
        <p:spPr>
          <a:xfrm>
            <a:off x="755576" y="1844824"/>
            <a:ext cx="5283397" cy="2062103"/>
          </a:xfrm>
          <a:prstGeom prst="rect">
            <a:avLst/>
          </a:prstGeom>
        </p:spPr>
        <p:txBody>
          <a:bodyPr wrap="square">
            <a:spAutoFit/>
          </a:bodyPr>
          <a:lstStyle/>
          <a:p>
            <a:r>
              <a:rPr lang="zh-CN" altLang="en-US" sz="3200" dirty="0">
                <a:latin typeface="+mn-lt"/>
                <a:ea typeface="+mn-ea"/>
                <a:cs typeface="+mn-ea"/>
                <a:sym typeface="+mn-lt"/>
              </a:rPr>
              <a:t>     </a:t>
            </a:r>
            <a:r>
              <a:rPr lang="zh-CN" altLang="en-US" sz="3200" b="1" dirty="0">
                <a:solidFill>
                  <a:srgbClr val="0070C0"/>
                </a:solidFill>
                <a:latin typeface="+mn-lt"/>
                <a:ea typeface="+mn-ea"/>
                <a:sym typeface="+mn-lt"/>
              </a:rPr>
              <a:t>管理方法或者以理性分析为基础，或者以直觉判断为依据。</a:t>
            </a:r>
            <a:endParaRPr lang="en-US" altLang="zh-CN" sz="3200" b="1" dirty="0">
              <a:solidFill>
                <a:srgbClr val="0070C0"/>
              </a:solidFill>
              <a:latin typeface="+mn-lt"/>
              <a:ea typeface="+mn-ea"/>
              <a:sym typeface="+mn-lt"/>
            </a:endParaRPr>
          </a:p>
          <a:p>
            <a:endParaRPr lang="zh-CN" altLang="zh-CN" sz="3200" dirty="0">
              <a:latin typeface="+mn-lt"/>
              <a:ea typeface="+mn-ea"/>
              <a:cs typeface="+mn-ea"/>
              <a:sym typeface="+mn-lt"/>
            </a:endParaRPr>
          </a:p>
        </p:txBody>
      </p:sp>
      <p:graphicFrame>
        <p:nvGraphicFramePr>
          <p:cNvPr id="4" name="图示 3"/>
          <p:cNvGraphicFramePr/>
          <p:nvPr/>
        </p:nvGraphicFramePr>
        <p:xfrm>
          <a:off x="696974" y="2852936"/>
          <a:ext cx="5400600" cy="24201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5602" name="Picture 2" descr="https://timgsa.baidu.com/timg?image&amp;quality=80&amp;size=b9999_10000&amp;sec=1547214545772&amp;di=af72dcd28db20866bc1d5efcb303f9f0&amp;imgtype=0&amp;src=http%3A%2F%2Fi4.hexun.com%2F2018-07-13%2F193454791.png"/>
          <p:cNvPicPr>
            <a:picLocks noChangeAspect="1" noChangeArrowheads="1"/>
          </p:cNvPicPr>
          <p:nvPr/>
        </p:nvPicPr>
        <p:blipFill rotWithShape="1">
          <a:blip r:embed="rId6">
            <a:extLst>
              <a:ext uri="{28A0092B-C50C-407E-A947-70E740481C1C}">
                <a14:useLocalDpi xmlns:a14="http://schemas.microsoft.com/office/drawing/2010/main" val="0"/>
              </a:ext>
            </a:extLst>
          </a:blip>
          <a:srcRect l="21554" r="20991"/>
          <a:stretch>
            <a:fillRect/>
          </a:stretch>
        </p:blipFill>
        <p:spPr bwMode="auto">
          <a:xfrm>
            <a:off x="6300192" y="1988840"/>
            <a:ext cx="2520280" cy="27371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txBox="1"/>
          <p:nvPr/>
        </p:nvSpPr>
        <p:spPr>
          <a:xfrm>
            <a:off x="83507" y="1052736"/>
            <a:ext cx="8736965" cy="464807"/>
          </a:xfrm>
          <a:prstGeom prst="rect">
            <a:avLst/>
          </a:prstGeom>
        </p:spPr>
        <p:txBody>
          <a:bodyPr wrap="square">
            <a:sp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indent="356870" algn="ctr" eaLnBrk="1" hangingPunct="1">
              <a:lnSpc>
                <a:spcPts val="2570"/>
              </a:lnSpc>
            </a:pPr>
            <a:r>
              <a:rPr lang="zh-CN" altLang="en-US" sz="4400" b="1" dirty="0">
                <a:solidFill>
                  <a:schemeClr val="tx2"/>
                </a:solidFill>
                <a:latin typeface="+mj-lt"/>
                <a:ea typeface="+mj-ea"/>
                <a:sym typeface="+mn-lt"/>
              </a:rPr>
              <a:t>三、管理的基本工具</a:t>
            </a:r>
            <a:endParaRPr lang="zh-CN" altLang="zh-CN" sz="4400" b="1" dirty="0">
              <a:solidFill>
                <a:schemeClr val="tx2"/>
              </a:solidFill>
              <a:latin typeface="+mj-lt"/>
              <a:ea typeface="+mj-ea"/>
              <a:sym typeface="+mn-lt"/>
            </a:endParaRPr>
          </a:p>
        </p:txBody>
      </p:sp>
      <p:sp>
        <p:nvSpPr>
          <p:cNvPr id="8" name="内容占位符 2"/>
          <p:cNvSpPr>
            <a:spLocks noGrp="1"/>
          </p:cNvSpPr>
          <p:nvPr>
            <p:ph idx="1"/>
          </p:nvPr>
        </p:nvSpPr>
        <p:spPr>
          <a:xfrm>
            <a:off x="611560" y="1916832"/>
            <a:ext cx="7886700" cy="4104456"/>
          </a:xfrm>
        </p:spPr>
        <p:txBody>
          <a:bodyPr>
            <a:noAutofit/>
          </a:bodyPr>
          <a:lstStyle/>
          <a:p>
            <a:pPr marL="0" lvl="0" indent="457200">
              <a:buNone/>
            </a:pPr>
            <a:r>
              <a:rPr lang="zh-CN" altLang="zh-CN" sz="3200" b="1" dirty="0">
                <a:solidFill>
                  <a:srgbClr val="0070C0"/>
                </a:solidFill>
                <a:sym typeface="+mn-lt"/>
              </a:rPr>
              <a:t>如果说管理的本质是规范和协调人的行为，那么管理者影响人的行为的手段无非两类：一类与</a:t>
            </a:r>
            <a:r>
              <a:rPr lang="zh-CN" altLang="zh-CN" sz="3200" b="1" dirty="0">
                <a:solidFill>
                  <a:srgbClr val="C00000"/>
                </a:solidFill>
                <a:sym typeface="+mn-lt"/>
              </a:rPr>
              <a:t>权力</a:t>
            </a:r>
            <a:r>
              <a:rPr lang="zh-CN" altLang="zh-CN" sz="3200" b="1" dirty="0">
                <a:solidFill>
                  <a:srgbClr val="0070C0"/>
                </a:solidFill>
                <a:sym typeface="+mn-lt"/>
              </a:rPr>
              <a:t>有关，另一类与</a:t>
            </a:r>
            <a:r>
              <a:rPr lang="zh-CN" altLang="zh-CN" sz="3200" b="1" dirty="0">
                <a:solidFill>
                  <a:srgbClr val="C00000"/>
                </a:solidFill>
                <a:sym typeface="+mn-lt"/>
              </a:rPr>
              <a:t>组织文化</a:t>
            </a:r>
            <a:r>
              <a:rPr lang="zh-CN" altLang="zh-CN" sz="3200" b="1" dirty="0">
                <a:solidFill>
                  <a:srgbClr val="0070C0"/>
                </a:solidFill>
                <a:sym typeface="+mn-lt"/>
              </a:rPr>
              <a:t>有关。</a:t>
            </a:r>
            <a:endParaRPr lang="zh-CN" altLang="zh-CN" sz="3200" b="1" dirty="0">
              <a:solidFill>
                <a:srgbClr val="0070C0"/>
              </a:solidFill>
              <a:sym typeface="+mn-lt"/>
            </a:endParaRPr>
          </a:p>
          <a:p>
            <a:pPr marL="0" lvl="0" indent="457200">
              <a:buNone/>
            </a:pPr>
            <a:r>
              <a:rPr lang="zh-CN" altLang="zh-CN" sz="3200" b="1" dirty="0">
                <a:solidFill>
                  <a:srgbClr val="0070C0"/>
                </a:solidFill>
                <a:sym typeface="+mn-lt"/>
              </a:rPr>
              <a:t>管理者既需要运用权力直接规范被管理者在组织中必须表现的行为，并对其进行追踪和控制，也需要借助组织文化引导组织成员在参与组织活动过程中不同时空的行为选择。</a:t>
            </a:r>
            <a:endParaRPr lang="zh-CN" altLang="en-US" sz="3200" b="1" dirty="0">
              <a:solidFill>
                <a:srgbClr val="0070C0"/>
              </a:solidFill>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4251" y="2204864"/>
            <a:ext cx="7998988" cy="1296144"/>
          </a:xfrm>
        </p:spPr>
        <p:txBody>
          <a:bodyPr>
            <a:noAutofit/>
          </a:bodyPr>
          <a:lstStyle/>
          <a:p>
            <a:pPr marL="0" indent="457200">
              <a:buNone/>
            </a:pPr>
            <a:r>
              <a:rPr lang="zh-CN" altLang="zh-CN" sz="2400" b="1" dirty="0">
                <a:cs typeface="+mn-ea"/>
                <a:sym typeface="+mn-lt"/>
              </a:rPr>
              <a:t>权力本是政治学研究的一个基本概念，它描述的是组织中的相关个体在一定时期内相对稳定的一种关系。</a:t>
            </a:r>
            <a:endParaRPr lang="en-US" altLang="zh-CN" sz="2400" b="1" dirty="0">
              <a:cs typeface="+mn-ea"/>
              <a:sym typeface="+mn-lt"/>
            </a:endParaRPr>
          </a:p>
        </p:txBody>
      </p:sp>
      <p:sp>
        <p:nvSpPr>
          <p:cNvPr id="6" name="矩形 5"/>
          <p:cNvSpPr/>
          <p:nvPr/>
        </p:nvSpPr>
        <p:spPr>
          <a:xfrm>
            <a:off x="512739" y="1504828"/>
            <a:ext cx="1460656" cy="584775"/>
          </a:xfrm>
          <a:prstGeom prst="rect">
            <a:avLst/>
          </a:prstGeom>
        </p:spPr>
        <p:txBody>
          <a:bodyPr wrap="none">
            <a:spAutoFit/>
          </a:bodyPr>
          <a:lstStyle/>
          <a:p>
            <a:r>
              <a:rPr lang="en-US" altLang="zh-CN" sz="3200" b="1" dirty="0">
                <a:latin typeface="+mn-lt"/>
                <a:ea typeface="+mn-ea"/>
                <a:cs typeface="+mn-ea"/>
                <a:sym typeface="+mn-lt"/>
              </a:rPr>
              <a:t>1. </a:t>
            </a:r>
            <a:r>
              <a:rPr lang="zh-CN" altLang="en-US" sz="3200" b="1" dirty="0">
                <a:latin typeface="+mn-lt"/>
                <a:ea typeface="+mn-ea"/>
                <a:cs typeface="+mn-ea"/>
                <a:sym typeface="+mn-lt"/>
              </a:rPr>
              <a:t>权力</a:t>
            </a:r>
            <a:endParaRPr lang="zh-CN" altLang="zh-CN" sz="3200" b="1" dirty="0">
              <a:latin typeface="+mn-lt"/>
              <a:ea typeface="+mn-ea"/>
              <a:cs typeface="+mn-ea"/>
              <a:sym typeface="+mn-lt"/>
            </a:endParaRPr>
          </a:p>
        </p:txBody>
      </p:sp>
      <p:sp>
        <p:nvSpPr>
          <p:cNvPr id="7" name="Freeform 6"/>
          <p:cNvSpPr/>
          <p:nvPr/>
        </p:nvSpPr>
        <p:spPr bwMode="auto">
          <a:xfrm>
            <a:off x="512560" y="2986080"/>
            <a:ext cx="730250" cy="687070"/>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lnSpc>
                <a:spcPct val="120000"/>
              </a:lnSpc>
              <a:spcBef>
                <a:spcPts val="450"/>
              </a:spcBef>
              <a:spcAft>
                <a:spcPts val="450"/>
              </a:spcAft>
            </a:pPr>
            <a:endParaRPr lang="en-US" sz="2000" dirty="0">
              <a:solidFill>
                <a:schemeClr val="tx1">
                  <a:lumMod val="50000"/>
                  <a:lumOff val="50000"/>
                </a:schemeClr>
              </a:solidFill>
              <a:cs typeface="+mn-ea"/>
              <a:sym typeface="+mn-lt"/>
            </a:endParaRPr>
          </a:p>
        </p:txBody>
      </p:sp>
      <p:cxnSp>
        <p:nvCxnSpPr>
          <p:cNvPr id="9" name="直接连接符 8"/>
          <p:cNvCxnSpPr/>
          <p:nvPr/>
        </p:nvCxnSpPr>
        <p:spPr>
          <a:xfrm>
            <a:off x="1324090" y="2899085"/>
            <a:ext cx="8890" cy="93789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12739" y="3739380"/>
            <a:ext cx="7335366" cy="589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000" b="1" dirty="0">
                <a:solidFill>
                  <a:srgbClr val="C00000"/>
                </a:solidFill>
                <a:cs typeface="+mn-ea"/>
                <a:sym typeface="+mn-lt"/>
              </a:rPr>
              <a:t>把权力的实质理解为影响力，则权力关系必然是双向的。</a:t>
            </a:r>
            <a:endParaRPr lang="zh-CN" altLang="en-US" sz="2000" b="1" dirty="0">
              <a:solidFill>
                <a:srgbClr val="C00000"/>
              </a:solidFill>
              <a:cs typeface="+mn-ea"/>
              <a:sym typeface="+mn-lt"/>
            </a:endParaRPr>
          </a:p>
        </p:txBody>
      </p:sp>
      <p:sp>
        <p:nvSpPr>
          <p:cNvPr id="13" name="Freeform 6"/>
          <p:cNvSpPr/>
          <p:nvPr/>
        </p:nvSpPr>
        <p:spPr bwMode="auto">
          <a:xfrm>
            <a:off x="8028384" y="3686645"/>
            <a:ext cx="730250" cy="687070"/>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lnSpc>
                <a:spcPct val="120000"/>
              </a:lnSpc>
              <a:spcBef>
                <a:spcPts val="450"/>
              </a:spcBef>
              <a:spcAft>
                <a:spcPts val="450"/>
              </a:spcAft>
            </a:pPr>
            <a:endParaRPr lang="en-US" sz="2000" dirty="0">
              <a:solidFill>
                <a:schemeClr val="tx1">
                  <a:lumMod val="50000"/>
                  <a:lumOff val="50000"/>
                </a:schemeClr>
              </a:solidFill>
              <a:cs typeface="+mn-ea"/>
              <a:sym typeface="+mn-lt"/>
            </a:endParaRPr>
          </a:p>
        </p:txBody>
      </p:sp>
      <p:cxnSp>
        <p:nvCxnSpPr>
          <p:cNvPr id="14" name="直接连接符 13"/>
          <p:cNvCxnSpPr/>
          <p:nvPr/>
        </p:nvCxnSpPr>
        <p:spPr>
          <a:xfrm>
            <a:off x="7938214" y="3517337"/>
            <a:ext cx="8890" cy="93789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414260" y="3032837"/>
            <a:ext cx="7182939" cy="601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2000" b="1" dirty="0">
                <a:solidFill>
                  <a:srgbClr val="C00000"/>
                </a:solidFill>
                <a:cs typeface="+mn-ea"/>
                <a:sym typeface="+mn-lt"/>
              </a:rPr>
              <a:t>把权力的实质理解为命令与服从，则权力关系是单向的</a:t>
            </a:r>
            <a:r>
              <a:rPr lang="zh-CN" altLang="zh-CN" sz="2000" b="1" dirty="0">
                <a:solidFill>
                  <a:srgbClr val="CE532C"/>
                </a:solidFill>
                <a:cs typeface="+mn-ea"/>
                <a:sym typeface="+mn-lt"/>
              </a:rPr>
              <a:t>。</a:t>
            </a:r>
            <a:endParaRPr lang="zh-CN" altLang="en-US" sz="2000" b="1" dirty="0">
              <a:solidFill>
                <a:schemeClr val="tx1"/>
              </a:solidFill>
              <a:cs typeface="+mn-ea"/>
              <a:sym typeface="+mn-lt"/>
            </a:endParaRPr>
          </a:p>
        </p:txBody>
      </p:sp>
      <p:sp>
        <p:nvSpPr>
          <p:cNvPr id="15" name="文本框 14"/>
          <p:cNvSpPr txBox="1"/>
          <p:nvPr/>
        </p:nvSpPr>
        <p:spPr>
          <a:xfrm>
            <a:off x="761118" y="4433755"/>
            <a:ext cx="7648060" cy="1569660"/>
          </a:xfrm>
          <a:prstGeom prst="rect">
            <a:avLst/>
          </a:prstGeom>
          <a:noFill/>
        </p:spPr>
        <p:txBody>
          <a:bodyPr wrap="square" rtlCol="0">
            <a:spAutoFit/>
          </a:bodyPr>
          <a:lstStyle/>
          <a:p>
            <a:pPr lvl="0" indent="457200" algn="just"/>
            <a:r>
              <a:rPr lang="zh-CN" altLang="en-US" sz="2400" b="1" dirty="0">
                <a:latin typeface="+mn-lt"/>
                <a:ea typeface="+mn-ea"/>
                <a:cs typeface="+mn-ea"/>
                <a:sym typeface="+mn-lt"/>
              </a:rPr>
              <a:t>不完全平等的权力地位是权力关系的基本特征。权力关系中相对权力地位或相对影响力不一样的原因是行为主体拥有的权力资源不同：</a:t>
            </a:r>
            <a:r>
              <a:rPr lang="zh-CN" altLang="zh-CN" sz="2400" b="1" dirty="0">
                <a:latin typeface="+mn-lt"/>
                <a:ea typeface="+mn-ea"/>
                <a:cs typeface="+mn-ea"/>
                <a:sym typeface="+mn-lt"/>
              </a:rPr>
              <a:t>专门知识或技能；经验和能力；个人品质；奖励或惩罚他人的可能性。</a:t>
            </a:r>
            <a:endParaRPr lang="zh-CN" altLang="en-US" sz="2400" b="1" dirty="0">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000" fill="hold">
                                          <p:stCondLst>
                                            <p:cond delay="0"/>
                                          </p:stCondLst>
                                        </p:cTn>
                                        <p:tgtEl>
                                          <p:spTgt spid="13"/>
                                        </p:tgtEl>
                                        <p:attrNameLst>
                                          <p:attrName>style.visibility</p:attrName>
                                        </p:attrNameLst>
                                      </p:cBhvr>
                                      <p:to>
                                        <p:strVal val="visible"/>
                                      </p:to>
                                    </p:set>
                                    <p:animEffect transition="in" filter="wheel(1)">
                                      <p:cBhvr>
                                        <p:cTn id="15" dur="1000"/>
                                        <p:tgtEl>
                                          <p:spTgt spid="13"/>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4251" y="2204864"/>
            <a:ext cx="7998988" cy="1296144"/>
          </a:xfrm>
        </p:spPr>
        <p:txBody>
          <a:bodyPr>
            <a:noAutofit/>
          </a:bodyPr>
          <a:lstStyle/>
          <a:p>
            <a:pPr marL="0" indent="457200">
              <a:buNone/>
            </a:pPr>
            <a:endParaRPr lang="en-US" altLang="zh-CN" b="1" dirty="0">
              <a:cs typeface="+mn-ea"/>
              <a:sym typeface="+mn-lt"/>
            </a:endParaRPr>
          </a:p>
          <a:p>
            <a:pPr marL="0" indent="457200">
              <a:buNone/>
            </a:pPr>
            <a:r>
              <a:rPr lang="zh-CN" altLang="en-US" b="1" dirty="0">
                <a:cs typeface="+mn-ea"/>
                <a:sym typeface="+mn-lt"/>
              </a:rPr>
              <a:t>组织文化的核心是组织成员普遍认同、共同接受的价值观念以及由这种价值观念所决定的行为准则。</a:t>
            </a:r>
            <a:endParaRPr lang="en-US" altLang="zh-CN" b="1" dirty="0">
              <a:cs typeface="+mn-ea"/>
              <a:sym typeface="+mn-lt"/>
            </a:endParaRPr>
          </a:p>
          <a:p>
            <a:pPr marL="0" indent="457200">
              <a:buNone/>
            </a:pPr>
            <a:r>
              <a:rPr lang="zh-CN" altLang="en-US" b="1" dirty="0">
                <a:cs typeface="+mn-ea"/>
                <a:sym typeface="+mn-lt"/>
              </a:rPr>
              <a:t>组织文化一旦形成，对组织成员的行为影响就会是持续的、普遍的，而且是低成本的。作为一种低成本的管理工具，文化的发挥作用是无意识的。</a:t>
            </a:r>
            <a:endParaRPr lang="zh-CN" altLang="en-US" b="1" dirty="0">
              <a:cs typeface="+mn-ea"/>
              <a:sym typeface="+mn-lt"/>
            </a:endParaRPr>
          </a:p>
          <a:p>
            <a:pPr marL="0" indent="457200">
              <a:buNone/>
            </a:pPr>
            <a:endParaRPr lang="zh-CN" altLang="en-US" b="1" dirty="0">
              <a:cs typeface="+mn-ea"/>
              <a:sym typeface="+mn-lt"/>
            </a:endParaRPr>
          </a:p>
        </p:txBody>
      </p:sp>
      <p:sp>
        <p:nvSpPr>
          <p:cNvPr id="6" name="矩形 5"/>
          <p:cNvSpPr/>
          <p:nvPr/>
        </p:nvSpPr>
        <p:spPr>
          <a:xfrm>
            <a:off x="512739" y="1504828"/>
            <a:ext cx="2281394" cy="584775"/>
          </a:xfrm>
          <a:prstGeom prst="rect">
            <a:avLst/>
          </a:prstGeom>
        </p:spPr>
        <p:txBody>
          <a:bodyPr wrap="none">
            <a:spAutoFit/>
          </a:bodyPr>
          <a:lstStyle/>
          <a:p>
            <a:r>
              <a:rPr lang="en-US" altLang="zh-CN" sz="3200" b="1" dirty="0">
                <a:latin typeface="+mn-lt"/>
                <a:ea typeface="+mn-ea"/>
                <a:cs typeface="+mn-ea"/>
                <a:sym typeface="+mn-lt"/>
              </a:rPr>
              <a:t>2. </a:t>
            </a:r>
            <a:r>
              <a:rPr lang="zh-CN" altLang="en-US" sz="3200" b="1" dirty="0">
                <a:latin typeface="+mn-lt"/>
                <a:ea typeface="+mn-ea"/>
                <a:cs typeface="+mn-ea"/>
                <a:sym typeface="+mn-lt"/>
              </a:rPr>
              <a:t>组织文化</a:t>
            </a:r>
            <a:endParaRPr lang="zh-CN"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6510763" y="0"/>
            <a:ext cx="2633237" cy="27859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ctrTitle"/>
          </p:nvPr>
        </p:nvSpPr>
        <p:spPr/>
        <p:txBody>
          <a:bodyPr/>
          <a:lstStyle/>
          <a:p>
            <a:pPr eaLnBrk="1" hangingPunct="1"/>
            <a:r>
              <a:rPr lang="zh-CN" altLang="en-US" sz="4800" b="1"/>
              <a:t>第四章 管理道德与社会责任</a:t>
            </a:r>
            <a:endParaRPr lang="zh-CN" altLang="en-US" sz="4800" b="1"/>
          </a:p>
        </p:txBody>
      </p:sp>
      <p:sp>
        <p:nvSpPr>
          <p:cNvPr id="122883"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内容占位符 2"/>
          <p:cNvSpPr/>
          <p:nvPr/>
        </p:nvSpPr>
        <p:spPr bwMode="auto">
          <a:xfrm>
            <a:off x="468313" y="1916113"/>
            <a:ext cx="81359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b="1" dirty="0">
                <a:solidFill>
                  <a:srgbClr val="0070C0"/>
                </a:solidFill>
              </a:rPr>
              <a:t>企业管理之所以需要伦理道德，不只是因为现代业的经济运行面临诸多伦理困境与道德风险，更不是因为伦理道德作为有效的文化工具可以帮助企业更好地达到经济目的，最根本的是，</a:t>
            </a:r>
            <a:r>
              <a:rPr lang="zh-CN" altLang="en-US" b="1" u="sng" dirty="0">
                <a:solidFill>
                  <a:srgbClr val="C00000"/>
                </a:solidFill>
              </a:rPr>
              <a:t>伦理道德是现代社会的核心价值构件</a:t>
            </a:r>
            <a:r>
              <a:rPr lang="zh-CN" altLang="en-US" b="1" dirty="0">
                <a:solidFill>
                  <a:srgbClr val="0070C0"/>
                </a:solidFill>
              </a:rPr>
              <a:t>，具有特殊的管理意义和文明意义。</a:t>
            </a:r>
            <a:endParaRPr lang="zh-CN" altLang="en-US" b="1" dirty="0">
              <a:solidFill>
                <a:srgbClr val="0070C0"/>
              </a:solidFill>
              <a:latin typeface="宋体" panose="02010600030101010101" pitchFamily="2" charset="-122"/>
            </a:endParaRPr>
          </a:p>
        </p:txBody>
      </p:sp>
      <p:sp>
        <p:nvSpPr>
          <p:cNvPr id="124931" name="内容占位符 2"/>
          <p:cNvSpPr txBox="1"/>
          <p:nvPr/>
        </p:nvSpPr>
        <p:spPr bwMode="auto">
          <a:xfrm>
            <a:off x="611188" y="908050"/>
            <a:ext cx="7643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企业为什么需要伦理道德</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pPr eaLnBrk="1" hangingPunct="1"/>
            <a:endParaRPr lang="zh-CN" altLang="zh-CN" b="1"/>
          </a:p>
        </p:txBody>
      </p:sp>
      <p:sp>
        <p:nvSpPr>
          <p:cNvPr id="125955" name="Rectangle 3"/>
          <p:cNvSpPr>
            <a:spLocks noGrp="1" noRot="1" noChangeArrowheads="1"/>
          </p:cNvSpPr>
          <p:nvPr>
            <p:ph type="body" idx="1"/>
          </p:nvPr>
        </p:nvSpPr>
        <p:spPr>
          <a:xfrm>
            <a:off x="468313" y="1628775"/>
            <a:ext cx="8215312" cy="4464050"/>
          </a:xfrm>
        </p:spPr>
        <p:txBody>
          <a:bodyPr/>
          <a:lstStyle/>
          <a:p>
            <a:pPr eaLnBrk="1" hangingPunct="1">
              <a:buFont typeface="Wingdings" panose="05000000000000000000" pitchFamily="2" charset="2"/>
              <a:buNone/>
            </a:pPr>
            <a:br>
              <a:rPr lang="en-US" altLang="zh-CN" sz="3100" b="1"/>
            </a:br>
            <a:r>
              <a:rPr lang="zh-CN" altLang="en-US" sz="3500" b="1"/>
              <a:t>伦理</a:t>
            </a:r>
            <a:r>
              <a:rPr lang="en-US" altLang="zh-CN" sz="3500" b="1"/>
              <a:t>——</a:t>
            </a:r>
            <a:r>
              <a:rPr lang="zh-CN" altLang="en-US" sz="3500" b="1"/>
              <a:t>指在处理人与人</a:t>
            </a:r>
            <a:r>
              <a:rPr lang="en-US" altLang="zh-CN" sz="3500" b="1"/>
              <a:t>,</a:t>
            </a:r>
            <a:r>
              <a:rPr lang="zh-CN" altLang="en-US" sz="3500" b="1"/>
              <a:t>人与社会相互关系时应遵循的道理和准则。</a:t>
            </a:r>
            <a:endParaRPr lang="zh-CN" altLang="en-US" sz="3500" b="1"/>
          </a:p>
          <a:p>
            <a:pPr eaLnBrk="1" hangingPunct="1">
              <a:buFont typeface="Wingdings" panose="05000000000000000000" pitchFamily="2" charset="2"/>
              <a:buNone/>
            </a:pPr>
            <a:r>
              <a:rPr lang="zh-CN" altLang="en-US" sz="3500" b="1"/>
              <a:t>   道德</a:t>
            </a:r>
            <a:r>
              <a:rPr lang="en-US" altLang="zh-CN" sz="3500" b="1"/>
              <a:t>——</a:t>
            </a:r>
            <a:r>
              <a:rPr lang="zh-CN" altLang="en-US" sz="3500" b="1"/>
              <a:t>指衡量行为正当的观念标准，是指一定社会调整人们之间以及个人和社会之间关系的行为规范的总和。</a:t>
            </a:r>
            <a:endParaRPr lang="zh-CN" altLang="en-US" sz="3500" b="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p:txBody>
          <a:bodyPr/>
          <a:lstStyle/>
          <a:p>
            <a:pPr eaLnBrk="1" hangingPunct="1"/>
            <a:endParaRPr lang="zh-CN" altLang="zh-CN" b="1"/>
          </a:p>
        </p:txBody>
      </p:sp>
      <p:sp>
        <p:nvSpPr>
          <p:cNvPr id="126979" name="Rectangle 3"/>
          <p:cNvSpPr>
            <a:spLocks noGrp="1" noRot="1" noChangeArrowheads="1"/>
          </p:cNvSpPr>
          <p:nvPr>
            <p:ph type="body" idx="1"/>
          </p:nvPr>
        </p:nvSpPr>
        <p:spPr>
          <a:xfrm>
            <a:off x="468313" y="1827213"/>
            <a:ext cx="8215312" cy="4770437"/>
          </a:xfrm>
        </p:spPr>
        <p:txBody>
          <a:bodyPr/>
          <a:lstStyle/>
          <a:p>
            <a:pPr eaLnBrk="1" hangingPunct="1">
              <a:buFont typeface="Wingdings" panose="05000000000000000000" pitchFamily="2" charset="2"/>
              <a:buNone/>
            </a:pPr>
            <a:r>
              <a:rPr lang="zh-CN" altLang="en-US" b="1"/>
              <a:t>伦理道德的特性</a:t>
            </a:r>
            <a:br>
              <a:rPr lang="zh-CN" altLang="en-US" b="1"/>
            </a:br>
            <a:r>
              <a:rPr lang="en-US" altLang="zh-CN" b="1"/>
              <a:t>1</a:t>
            </a:r>
            <a:r>
              <a:rPr lang="zh-CN" altLang="en-US" b="1"/>
              <a:t>：非强制性</a:t>
            </a:r>
            <a:r>
              <a:rPr lang="en-US" altLang="zh-CN" b="1"/>
              <a:t>——</a:t>
            </a:r>
            <a:r>
              <a:rPr lang="zh-CN" altLang="en-US" b="1"/>
              <a:t>伦理道德靠社会舆论、传统习惯和内心信念起作用，体现了自觉性和内在性</a:t>
            </a:r>
            <a:br>
              <a:rPr lang="zh-CN" altLang="en-US" b="1"/>
            </a:br>
            <a:r>
              <a:rPr lang="en-US" altLang="zh-CN" b="1"/>
              <a:t>2</a:t>
            </a:r>
            <a:r>
              <a:rPr lang="zh-CN" altLang="en-US" b="1"/>
              <a:t>：非官方性</a:t>
            </a:r>
            <a:r>
              <a:rPr lang="en-US" altLang="zh-CN" b="1"/>
              <a:t>——</a:t>
            </a:r>
            <a:r>
              <a:rPr lang="zh-CN" altLang="en-US" b="1"/>
              <a:t>伦理道德是约定俗成的，不需要通过行政命令或法定程序来制定</a:t>
            </a:r>
            <a:br>
              <a:rPr lang="zh-CN" altLang="en-US" b="1"/>
            </a:br>
            <a:r>
              <a:rPr lang="en-US" altLang="zh-CN" b="1"/>
              <a:t>3</a:t>
            </a:r>
            <a:r>
              <a:rPr lang="zh-CN" altLang="en-US" b="1"/>
              <a:t>：普适性</a:t>
            </a:r>
            <a:r>
              <a:rPr lang="en-US" altLang="zh-CN" b="1"/>
              <a:t>——</a:t>
            </a:r>
            <a:r>
              <a:rPr lang="zh-CN" altLang="en-US" b="1"/>
              <a:t>所有人都受伦理道德的指导、调节和约束        </a:t>
            </a:r>
            <a:endParaRPr lang="zh-CN" altLang="en-US" b="1"/>
          </a:p>
          <a:p>
            <a:pPr eaLnBrk="1" hangingPunct="1">
              <a:buFont typeface="Wingdings" panose="05000000000000000000" pitchFamily="2" charset="2"/>
              <a:buNone/>
            </a:pPr>
            <a:r>
              <a:rPr lang="zh-CN" altLang="en-US" b="1"/>
              <a:t>   </a:t>
            </a:r>
            <a:r>
              <a:rPr lang="en-US" altLang="zh-CN" b="1"/>
              <a:t>4</a:t>
            </a:r>
            <a:r>
              <a:rPr lang="zh-CN" altLang="en-US" b="1"/>
              <a:t>：扬善性</a:t>
            </a:r>
            <a:endParaRPr lang="zh-CN" altLang="en-US" b="1"/>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p:txBody>
          <a:bodyPr/>
          <a:lstStyle/>
          <a:p>
            <a:pPr eaLnBrk="1" hangingPunct="1"/>
            <a:r>
              <a:rPr lang="zh-CN" altLang="en-US" sz="5400" b="1" dirty="0"/>
              <a:t>一、管理的基本原理</a:t>
            </a:r>
            <a:endParaRPr lang="zh-CN" altLang="en-US" sz="5400" b="1" dirty="0"/>
          </a:p>
        </p:txBody>
      </p:sp>
      <p:sp>
        <p:nvSpPr>
          <p:cNvPr id="109571" name="Rectangle 3"/>
          <p:cNvSpPr>
            <a:spLocks noGrp="1" noRot="1" noChangeArrowheads="1"/>
          </p:cNvSpPr>
          <p:nvPr>
            <p:ph type="body" idx="1"/>
          </p:nvPr>
        </p:nvSpPr>
        <p:spPr/>
        <p:txBody>
          <a:bodyPr/>
          <a:lstStyle/>
          <a:p>
            <a:pPr eaLnBrk="1" hangingPunct="1"/>
            <a:r>
              <a:rPr lang="zh-CN" altLang="en-US" b="1" dirty="0"/>
              <a:t>人本原理</a:t>
            </a:r>
            <a:r>
              <a:rPr lang="en-US" altLang="zh-CN" b="1" dirty="0"/>
              <a:t>——</a:t>
            </a:r>
            <a:r>
              <a:rPr lang="zh-CN" altLang="en-US" b="1" dirty="0"/>
              <a:t>以人为本</a:t>
            </a:r>
            <a:endParaRPr lang="en-US" altLang="zh-CN" b="1" dirty="0"/>
          </a:p>
          <a:p>
            <a:pPr eaLnBrk="1" hangingPunct="1"/>
            <a:endParaRPr lang="zh-CN" altLang="en-US" b="1" dirty="0"/>
          </a:p>
          <a:p>
            <a:pPr eaLnBrk="1" hangingPunct="1"/>
            <a:r>
              <a:rPr lang="zh-CN" altLang="en-US" b="1" dirty="0"/>
              <a:t>系统原理</a:t>
            </a:r>
            <a:r>
              <a:rPr lang="en-US" altLang="zh-CN" b="1" dirty="0"/>
              <a:t>——</a:t>
            </a:r>
            <a:r>
              <a:rPr lang="zh-CN" altLang="en-US" b="1" dirty="0"/>
              <a:t>以系统的观点看待管理活动</a:t>
            </a:r>
            <a:endParaRPr lang="zh-CN" altLang="en-US" b="1" dirty="0"/>
          </a:p>
          <a:p>
            <a:pPr eaLnBrk="1" hangingPunct="1"/>
            <a:endParaRPr lang="zh-CN" altLang="en-US" b="1" dirty="0"/>
          </a:p>
          <a:p>
            <a:pPr eaLnBrk="1" hangingPunct="1"/>
            <a:r>
              <a:rPr lang="zh-CN" altLang="en-US" b="1" dirty="0"/>
              <a:t>效益原理</a:t>
            </a:r>
            <a:r>
              <a:rPr lang="en-US" altLang="zh-CN" b="1" dirty="0"/>
              <a:t>——</a:t>
            </a:r>
            <a:r>
              <a:rPr lang="zh-CN" altLang="en-US" b="1" dirty="0"/>
              <a:t>追求效益</a:t>
            </a:r>
            <a:endParaRPr lang="zh-CN" altLang="en-US" b="1" dirty="0"/>
          </a:p>
          <a:p>
            <a:pPr eaLnBrk="1" hangingPunct="1"/>
            <a:endParaRPr lang="zh-CN" altLang="en-US" b="1" dirty="0"/>
          </a:p>
          <a:p>
            <a:pPr eaLnBrk="1" hangingPunct="1"/>
            <a:r>
              <a:rPr lang="zh-CN" altLang="en-US" b="1" dirty="0"/>
              <a:t>适度原理</a:t>
            </a:r>
            <a:r>
              <a:rPr lang="en-US" altLang="zh-CN" b="1" dirty="0"/>
              <a:t>——</a:t>
            </a:r>
            <a:r>
              <a:rPr lang="zh-CN" altLang="en-US" b="1" dirty="0"/>
              <a:t>管理的艺术性</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p:txBody>
          <a:bodyPr/>
          <a:lstStyle/>
          <a:p>
            <a:pPr eaLnBrk="1" hangingPunct="1"/>
            <a:endParaRPr lang="zh-CN" altLang="zh-CN" b="1"/>
          </a:p>
        </p:txBody>
      </p:sp>
      <p:sp>
        <p:nvSpPr>
          <p:cNvPr id="128003" name="Rectangle 3"/>
          <p:cNvSpPr>
            <a:spLocks noGrp="1" noRot="1" noChangeArrowheads="1"/>
          </p:cNvSpPr>
          <p:nvPr>
            <p:ph type="body" idx="1"/>
          </p:nvPr>
        </p:nvSpPr>
        <p:spPr>
          <a:xfrm>
            <a:off x="312738" y="1905000"/>
            <a:ext cx="8529637" cy="4194175"/>
          </a:xfrm>
        </p:spPr>
        <p:txBody>
          <a:bodyPr/>
          <a:lstStyle/>
          <a:p>
            <a:pPr eaLnBrk="1" hangingPunct="1">
              <a:lnSpc>
                <a:spcPct val="110000"/>
              </a:lnSpc>
              <a:buFont typeface="Wingdings" panose="05000000000000000000" pitchFamily="2" charset="2"/>
              <a:buNone/>
            </a:pPr>
            <a:r>
              <a:rPr lang="zh-CN" altLang="en-US" b="1"/>
              <a:t>伦理道德与法律的关系</a:t>
            </a:r>
            <a:br>
              <a:rPr lang="zh-CN" altLang="en-US" b="1"/>
            </a:br>
            <a:r>
              <a:rPr lang="zh-CN" altLang="en-US" b="1"/>
              <a:t>      </a:t>
            </a:r>
            <a:r>
              <a:rPr lang="en-US" altLang="zh-CN" b="1"/>
              <a:t>1.</a:t>
            </a:r>
            <a:r>
              <a:rPr lang="zh-CN" altLang="en-US" b="1"/>
              <a:t>伦理道德和法律在内容上相互渗透。伦理是不成文的法律，法律是最低程度的伦理。</a:t>
            </a:r>
            <a:endParaRPr lang="zh-CN" altLang="en-US" b="1"/>
          </a:p>
          <a:p>
            <a:pPr eaLnBrk="1" hangingPunct="1">
              <a:lnSpc>
                <a:spcPct val="110000"/>
              </a:lnSpc>
              <a:buFont typeface="Wingdings" panose="05000000000000000000" pitchFamily="2" charset="2"/>
              <a:buNone/>
            </a:pPr>
            <a:r>
              <a:rPr lang="zh-CN" altLang="en-US" b="1"/>
              <a:t>         </a:t>
            </a:r>
            <a:r>
              <a:rPr lang="en-US" altLang="zh-CN" b="1"/>
              <a:t>2.</a:t>
            </a:r>
            <a:r>
              <a:rPr lang="zh-CN" altLang="en-US" b="1"/>
              <a:t>伦理道德和法律在作用上相互补充。伦理道德可以引导人们遵守法律，而法律可以作为维护伦理道德的威慑力量。</a:t>
            </a:r>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p:txBody>
          <a:bodyPr/>
          <a:lstStyle/>
          <a:p>
            <a:pPr eaLnBrk="1" hangingPunct="1"/>
            <a:r>
              <a:rPr lang="zh-CN" altLang="en-US" sz="3600" b="1" dirty="0">
                <a:solidFill>
                  <a:srgbClr val="0070C0"/>
                </a:solidFill>
              </a:rPr>
              <a:t>伦理道德的管理学意义</a:t>
            </a:r>
            <a:endParaRPr lang="zh-CN" altLang="en-US" sz="3600" b="1" dirty="0">
              <a:solidFill>
                <a:srgbClr val="0070C0"/>
              </a:solidFill>
            </a:endParaRPr>
          </a:p>
        </p:txBody>
      </p:sp>
      <p:sp>
        <p:nvSpPr>
          <p:cNvPr id="129027" name="Rectangle 3"/>
          <p:cNvSpPr>
            <a:spLocks noGrp="1" noRot="1" noChangeArrowheads="1"/>
          </p:cNvSpPr>
          <p:nvPr>
            <p:ph type="body" idx="1"/>
          </p:nvPr>
        </p:nvSpPr>
        <p:spPr/>
        <p:txBody>
          <a:bodyPr/>
          <a:lstStyle/>
          <a:p>
            <a:pPr eaLnBrk="1" hangingPunct="1">
              <a:buFont typeface="Wingdings" panose="05000000000000000000" pitchFamily="2" charset="2"/>
              <a:buChar char="p"/>
            </a:pPr>
            <a:r>
              <a:rPr lang="zh-CN" altLang="en-US" sz="3600" b="1">
                <a:solidFill>
                  <a:srgbClr val="0070C0"/>
                </a:solidFill>
              </a:rPr>
              <a:t>企业不仅是一个经济实体，而且首先并且更重要的是一个伦理实体</a:t>
            </a:r>
            <a:endParaRPr lang="zh-CN" altLang="en-US" sz="3600" b="1">
              <a:solidFill>
                <a:srgbClr val="0070C0"/>
              </a:solidFill>
            </a:endParaRPr>
          </a:p>
          <a:p>
            <a:pPr eaLnBrk="1" hangingPunct="1">
              <a:buFont typeface="Wingdings" panose="05000000000000000000" pitchFamily="2" charset="2"/>
              <a:buChar char="p"/>
            </a:pPr>
            <a:r>
              <a:rPr lang="zh-CN" altLang="en-US" sz="3600" b="1">
                <a:solidFill>
                  <a:srgbClr val="0070C0"/>
                </a:solidFill>
              </a:rPr>
              <a:t>在企业管理中，伦理的要义就是个人作为“组织人”或作为企业的成员而行动</a:t>
            </a:r>
            <a:endParaRPr lang="zh-CN" altLang="en-US" sz="3600" b="1">
              <a:solidFill>
                <a:srgbClr val="0070C0"/>
              </a:solidFill>
            </a:endParaRPr>
          </a:p>
          <a:p>
            <a:pPr eaLnBrk="1" hangingPunct="1">
              <a:buFont typeface="Wingdings" panose="05000000000000000000" pitchFamily="2" charset="2"/>
              <a:buChar char="p"/>
            </a:pPr>
            <a:r>
              <a:rPr lang="zh-CN" altLang="en-US" sz="3600" b="1">
                <a:solidFill>
                  <a:srgbClr val="0070C0"/>
                </a:solidFill>
              </a:rPr>
              <a:t>伦理的真谛是个人的单一性与共同体的普遍性的统一</a:t>
            </a:r>
            <a:endParaRPr lang="zh-CN" altLang="en-US" b="1">
              <a:solidFill>
                <a:srgbClr val="0070C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p:txBody>
          <a:bodyPr/>
          <a:lstStyle/>
          <a:p>
            <a:pPr eaLnBrk="1" hangingPunct="1"/>
            <a:r>
              <a:rPr lang="zh-CN" altLang="en-US" b="1">
                <a:solidFill>
                  <a:srgbClr val="0070C0"/>
                </a:solidFill>
              </a:rPr>
              <a:t>伦理道德与经济运行</a:t>
            </a:r>
            <a:endParaRPr lang="zh-CN" altLang="en-US" b="1">
              <a:solidFill>
                <a:srgbClr val="0070C0"/>
              </a:solidFill>
            </a:endParaRPr>
          </a:p>
        </p:txBody>
      </p:sp>
      <p:sp>
        <p:nvSpPr>
          <p:cNvPr id="130051" name="Rectangle 3"/>
          <p:cNvSpPr>
            <a:spLocks noGrp="1" noRot="1" noChangeArrowheads="1"/>
          </p:cNvSpPr>
          <p:nvPr>
            <p:ph type="body" idx="1"/>
          </p:nvPr>
        </p:nvSpPr>
        <p:spPr/>
        <p:txBody>
          <a:bodyPr/>
          <a:lstStyle/>
          <a:p>
            <a:pPr eaLnBrk="1" hangingPunct="1"/>
            <a:r>
              <a:rPr lang="zh-CN" altLang="en-US" sz="3600" b="1">
                <a:solidFill>
                  <a:srgbClr val="0070C0"/>
                </a:solidFill>
              </a:rPr>
              <a:t>无论企业伦理还是管理道德，都不是企业经济运行和企业家管理活动中的“价值附加”，而是企业品质与管理素质的内在构成，具有十分重要的管理学意义。</a:t>
            </a:r>
            <a:endParaRPr lang="zh-CN" altLang="en-US" sz="3600" b="1">
              <a:solidFill>
                <a:srgbClr val="0070C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p:txBody>
          <a:bodyPr/>
          <a:lstStyle/>
          <a:p>
            <a:pPr eaLnBrk="1" hangingPunct="1"/>
            <a:r>
              <a:rPr lang="zh-CN" altLang="en-US" b="1">
                <a:solidFill>
                  <a:srgbClr val="0070C0"/>
                </a:solidFill>
              </a:rPr>
              <a:t>道德观</a:t>
            </a:r>
            <a:endParaRPr lang="zh-CN" altLang="en-US" b="1">
              <a:solidFill>
                <a:srgbClr val="0070C0"/>
              </a:solidFill>
            </a:endParaRPr>
          </a:p>
        </p:txBody>
      </p:sp>
      <p:sp>
        <p:nvSpPr>
          <p:cNvPr id="132099" name="Rectangle 3"/>
          <p:cNvSpPr>
            <a:spLocks noGrp="1" noRot="1" noChangeArrowheads="1"/>
          </p:cNvSpPr>
          <p:nvPr>
            <p:ph type="body" idx="1"/>
          </p:nvPr>
        </p:nvSpPr>
        <p:spPr/>
        <p:txBody>
          <a:bodyPr/>
          <a:lstStyle/>
          <a:p>
            <a:pPr eaLnBrk="1" hangingPunct="1"/>
            <a:endParaRPr lang="zh-CN" altLang="zh-CN"/>
          </a:p>
        </p:txBody>
      </p:sp>
      <p:pic>
        <p:nvPicPr>
          <p:cNvPr id="132100" name="内容占位符 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1565275"/>
            <a:ext cx="6943725"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zh-CN" altLang="en-US" b="1">
                <a:solidFill>
                  <a:srgbClr val="0070C0"/>
                </a:solidFill>
              </a:rPr>
              <a:t>功利主义道德观</a:t>
            </a:r>
            <a:endParaRPr lang="zh-CN" altLang="en-US" b="1">
              <a:solidFill>
                <a:srgbClr val="0070C0"/>
              </a:solidFill>
            </a:endParaRPr>
          </a:p>
        </p:txBody>
      </p:sp>
      <p:sp>
        <p:nvSpPr>
          <p:cNvPr id="133123" name="Rectangle 3"/>
          <p:cNvSpPr>
            <a:spLocks noGrp="1" noRot="1" noChangeArrowheads="1"/>
          </p:cNvSpPr>
          <p:nvPr>
            <p:ph type="body" idx="1"/>
          </p:nvPr>
        </p:nvSpPr>
        <p:spPr/>
        <p:txBody>
          <a:bodyPr/>
          <a:lstStyle/>
          <a:p>
            <a:pPr eaLnBrk="1" hangingPunct="1">
              <a:buFont typeface="Wingdings" panose="05000000000000000000" pitchFamily="2" charset="2"/>
              <a:buChar char="p"/>
            </a:pPr>
            <a:r>
              <a:rPr lang="zh-CN" altLang="en-US" b="1">
                <a:solidFill>
                  <a:srgbClr val="0070C0"/>
                </a:solidFill>
              </a:rPr>
              <a:t>观点：能给行为影响所及的大多数人带来最大利益的行为才是善的</a:t>
            </a:r>
            <a:endParaRPr lang="zh-CN" altLang="en-US" b="1">
              <a:solidFill>
                <a:srgbClr val="0070C0"/>
              </a:solidFill>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功利主义道德观有其合理的一面</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存在两个问题：取得最大利益的手段；利益的分配</a:t>
            </a:r>
            <a:endParaRPr lang="zh-CN" altLang="en-US" b="1">
              <a:solidFill>
                <a:srgbClr val="00206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b="1">
                <a:solidFill>
                  <a:srgbClr val="0070C0"/>
                </a:solidFill>
                <a:latin typeface="宋体" panose="02010600030101010101" pitchFamily="2" charset="-122"/>
              </a:rPr>
              <a:t>“功利主义”价值观移植到企业管理中</a:t>
            </a:r>
            <a:endParaRPr lang="zh-CN" altLang="en-US" b="1">
              <a:solidFill>
                <a:srgbClr val="0070C0"/>
              </a:solidFill>
              <a:latin typeface="宋体" panose="02010600030101010101" pitchFamily="2" charset="-122"/>
            </a:endParaRPr>
          </a:p>
          <a:p>
            <a:pPr lvl="1" eaLnBrk="1" hangingPunct="1">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所谓“最大利益”是“最大福利”</a:t>
            </a:r>
            <a:endParaRPr lang="zh-CN" altLang="en-US" b="1">
              <a:solidFill>
                <a:srgbClr val="002060"/>
              </a:solidFill>
              <a:latin typeface="宋体" panose="0201060003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功利主义的核心是“有用性”</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p:txBody>
          <a:bodyPr/>
          <a:lstStyle/>
          <a:p>
            <a:pPr eaLnBrk="1" hangingPunct="1"/>
            <a:r>
              <a:rPr lang="zh-CN" altLang="en-US" b="1">
                <a:solidFill>
                  <a:srgbClr val="0070C0"/>
                </a:solidFill>
              </a:rPr>
              <a:t>权利至上道德观</a:t>
            </a:r>
            <a:endParaRPr lang="zh-CN" altLang="en-US" b="1">
              <a:solidFill>
                <a:srgbClr val="0070C0"/>
              </a:solidFill>
            </a:endParaRPr>
          </a:p>
        </p:txBody>
      </p:sp>
      <p:sp>
        <p:nvSpPr>
          <p:cNvPr id="134147" name="Rectangle 3"/>
          <p:cNvSpPr>
            <a:spLocks noGrp="1" noRot="1" noChangeArrowheads="1"/>
          </p:cNvSpPr>
          <p:nvPr>
            <p:ph type="body" idx="1"/>
          </p:nvPr>
        </p:nvSpPr>
        <p:spPr/>
        <p:txBody>
          <a:bodyPr/>
          <a:lstStyle/>
          <a:p>
            <a:pPr eaLnBrk="1" hangingPunct="1">
              <a:buFont typeface="Wingdings" panose="05000000000000000000" pitchFamily="2" charset="2"/>
              <a:buChar char="p"/>
            </a:pPr>
            <a:r>
              <a:rPr lang="zh-CN" altLang="en-US" sz="3600" b="1">
                <a:solidFill>
                  <a:srgbClr val="0070C0"/>
                </a:solidFill>
                <a:latin typeface="宋体" panose="02010600030101010101" pitchFamily="2" charset="-122"/>
              </a:rPr>
              <a:t>观点：</a:t>
            </a:r>
            <a:r>
              <a:rPr lang="zh-CN" altLang="en-US" sz="3600" b="1">
                <a:solidFill>
                  <a:srgbClr val="0070C0"/>
                </a:solidFill>
              </a:rPr>
              <a:t>能尊重和保护个人基本权利的行为才是善的</a:t>
            </a:r>
            <a:endParaRPr lang="zh-CN" altLang="en-US" sz="3600" b="1">
              <a:solidFill>
                <a:srgbClr val="0070C0"/>
              </a:solidFill>
            </a:endParaRPr>
          </a:p>
          <a:p>
            <a:pPr eaLnBrk="1" hangingPunct="1">
              <a:buFont typeface="Wingdings" panose="05000000000000000000" pitchFamily="2" charset="2"/>
              <a:buChar char="p"/>
            </a:pPr>
            <a:r>
              <a:rPr lang="zh-CN" altLang="en-US" sz="3600" b="1">
                <a:solidFill>
                  <a:srgbClr val="0070C0"/>
                </a:solidFill>
                <a:latin typeface="宋体" panose="02010600030101010101" pitchFamily="2" charset="-122"/>
              </a:rPr>
              <a:t>理解权利至上的道德观就注意的两个问题：</a:t>
            </a:r>
            <a:endParaRPr lang="zh-CN" altLang="en-US" sz="3600" b="1">
              <a:solidFill>
                <a:srgbClr val="0070C0"/>
              </a:solidFill>
              <a:latin typeface="宋体" panose="02010600030101010101" pitchFamily="2" charset="-122"/>
            </a:endParaRPr>
          </a:p>
          <a:p>
            <a:pPr lvl="1" eaLnBrk="1" hangingPunct="1">
              <a:buFont typeface="Wingdings" panose="05000000000000000000" pitchFamily="2" charset="2"/>
              <a:buChar char="Ø"/>
            </a:pPr>
            <a:r>
              <a:rPr lang="zh-CN" altLang="en-US" sz="3200" b="1">
                <a:solidFill>
                  <a:srgbClr val="002060"/>
                </a:solidFill>
                <a:latin typeface="宋体" panose="02010600030101010101" pitchFamily="2" charset="-122"/>
                <a:ea typeface="华文楷体" panose="02010600040101010101" pitchFamily="2" charset="-122"/>
              </a:rPr>
              <a:t>对“权利”（</a:t>
            </a:r>
            <a:r>
              <a:rPr lang="en-US" altLang="zh-CN" sz="3200" b="1">
                <a:solidFill>
                  <a:srgbClr val="002060"/>
                </a:solidFill>
                <a:latin typeface="宋体" panose="02010600030101010101" pitchFamily="2" charset="-122"/>
                <a:ea typeface="华文楷体" panose="02010600040101010101" pitchFamily="2" charset="-122"/>
              </a:rPr>
              <a:t>right</a:t>
            </a:r>
            <a:r>
              <a:rPr lang="zh-CN" altLang="en-US" sz="3200" b="1">
                <a:solidFill>
                  <a:srgbClr val="002060"/>
                </a:solidFill>
                <a:latin typeface="宋体" panose="02010600030101010101" pitchFamily="2" charset="-122"/>
                <a:ea typeface="华文楷体" panose="02010600040101010101" pitchFamily="2" charset="-122"/>
              </a:rPr>
              <a:t>）概念的理解</a:t>
            </a:r>
            <a:endParaRPr lang="zh-CN" altLang="en-US" sz="3200" b="1">
              <a:solidFill>
                <a:srgbClr val="002060"/>
              </a:solidFill>
              <a:latin typeface="宋体" panose="0201060003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3200" b="1">
                <a:solidFill>
                  <a:srgbClr val="002060"/>
                </a:solidFill>
                <a:latin typeface="宋体" panose="02010600030101010101" pitchFamily="2" charset="-122"/>
                <a:ea typeface="华文楷体" panose="02010600040101010101" pitchFamily="2" charset="-122"/>
              </a:rPr>
              <a:t>权利是相互的</a:t>
            </a:r>
            <a:endParaRPr lang="zh-CN" altLang="en-US" sz="3200" b="1">
              <a:solidFill>
                <a:srgbClr val="002060"/>
              </a:solidFill>
              <a:latin typeface="宋体" panose="02010600030101010101" pitchFamily="2" charset="-122"/>
              <a:ea typeface="华文楷体" panose="02010600040101010101" pitchFamily="2" charset="-122"/>
            </a:endParaRPr>
          </a:p>
          <a:p>
            <a:pPr eaLnBrk="1" hangingPunct="1">
              <a:buFont typeface="Wingdings" panose="05000000000000000000" pitchFamily="2" charset="2"/>
              <a:buNone/>
            </a:pP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rrowheads="1"/>
          </p:cNvSpPr>
          <p:nvPr>
            <p:ph type="title"/>
          </p:nvPr>
        </p:nvSpPr>
        <p:spPr/>
        <p:txBody>
          <a:bodyPr/>
          <a:lstStyle/>
          <a:p>
            <a:pPr eaLnBrk="1" hangingPunct="1"/>
            <a:r>
              <a:rPr lang="zh-CN" altLang="en-US" b="1">
                <a:solidFill>
                  <a:srgbClr val="0070C0"/>
                </a:solidFill>
              </a:rPr>
              <a:t>公平公正道德观</a:t>
            </a:r>
            <a:endParaRPr lang="zh-CN" altLang="en-US" b="1">
              <a:solidFill>
                <a:srgbClr val="0070C0"/>
              </a:solidFill>
            </a:endParaRPr>
          </a:p>
        </p:txBody>
      </p:sp>
      <p:sp>
        <p:nvSpPr>
          <p:cNvPr id="135171" name="Rectangle 3"/>
          <p:cNvSpPr>
            <a:spLocks noGrp="1" noRot="1" noChangeArrowheads="1"/>
          </p:cNvSpPr>
          <p:nvPr>
            <p:ph type="body" idx="1"/>
          </p:nvPr>
        </p:nvSpPr>
        <p:spPr>
          <a:xfrm>
            <a:off x="301625" y="1905000"/>
            <a:ext cx="8540750" cy="4476750"/>
          </a:xfrm>
        </p:spPr>
        <p:txBody>
          <a:bodyPr/>
          <a:lstStyle/>
          <a:p>
            <a:pPr eaLnBrk="1" hangingPunct="1">
              <a:lnSpc>
                <a:spcPct val="90000"/>
              </a:lnSpc>
              <a:buFont typeface="Wingdings" panose="05000000000000000000" pitchFamily="2" charset="2"/>
              <a:buChar char="p"/>
            </a:pPr>
            <a:r>
              <a:rPr lang="zh-CN" altLang="en-US" sz="3600" b="1">
                <a:solidFill>
                  <a:srgbClr val="0070C0"/>
                </a:solidFill>
                <a:latin typeface="宋体" panose="02010600030101010101" pitchFamily="2" charset="-122"/>
              </a:rPr>
              <a:t>观点：</a:t>
            </a:r>
            <a:endParaRPr lang="zh-CN" altLang="en-US" sz="3600" b="1">
              <a:solidFill>
                <a:srgbClr val="0070C0"/>
              </a:solidFill>
              <a:latin typeface="宋体" panose="02010600030101010101" pitchFamily="2" charset="-122"/>
            </a:endParaRPr>
          </a:p>
          <a:p>
            <a:pPr lvl="1" eaLnBrk="1" hangingPunct="1">
              <a:lnSpc>
                <a:spcPct val="90000"/>
              </a:lnSpc>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管理者不能因种族、性别、个性、个人爱好、国籍、户籍等因素对部分员工歧视，而那些按照同工同酬的原则和公平公正的标准向员工支付薪酬的行为是善的</a:t>
            </a:r>
            <a:endParaRPr lang="zh-CN" altLang="en-US" sz="3200"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sz="3600" b="1">
                <a:solidFill>
                  <a:srgbClr val="0070C0"/>
                </a:solidFill>
              </a:rPr>
              <a:t>对“公平公正”的认识：</a:t>
            </a:r>
            <a:endParaRPr lang="zh-CN" altLang="en-US" sz="3600" b="1">
              <a:solidFill>
                <a:srgbClr val="0070C0"/>
              </a:solidFill>
            </a:endParaRPr>
          </a:p>
          <a:p>
            <a:pPr lvl="1" eaLnBrk="1" hangingPunct="1">
              <a:lnSpc>
                <a:spcPct val="90000"/>
              </a:lnSpc>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主要指支付薪酬的依据应当只是员工的技能、经验、绩效或职责等因素，而不是其他各种似是而非的因素</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p:txBody>
          <a:bodyPr/>
          <a:lstStyle/>
          <a:p>
            <a:pPr eaLnBrk="1" hangingPunct="1"/>
            <a:r>
              <a:rPr lang="zh-CN" altLang="en-US" b="1">
                <a:solidFill>
                  <a:srgbClr val="0070C0"/>
                </a:solidFill>
              </a:rPr>
              <a:t>社会契约道德观</a:t>
            </a:r>
            <a:endParaRPr lang="zh-CN" altLang="en-US" b="1">
              <a:solidFill>
                <a:srgbClr val="0070C0"/>
              </a:solidFill>
            </a:endParaRPr>
          </a:p>
        </p:txBody>
      </p:sp>
      <p:sp>
        <p:nvSpPr>
          <p:cNvPr id="136195" name="Rectangle 3"/>
          <p:cNvSpPr>
            <a:spLocks noGrp="1" noRot="1" noChangeArrowheads="1"/>
          </p:cNvSpPr>
          <p:nvPr>
            <p:ph type="body" idx="1"/>
          </p:nvPr>
        </p:nvSpPr>
        <p:spPr>
          <a:xfrm>
            <a:off x="301625" y="1905000"/>
            <a:ext cx="8540750" cy="4476750"/>
          </a:xfrm>
        </p:spPr>
        <p:txBody>
          <a:bodyPr/>
          <a:lstStyle/>
          <a:p>
            <a:pPr eaLnBrk="1" hangingPunct="1">
              <a:lnSpc>
                <a:spcPct val="90000"/>
              </a:lnSpc>
              <a:buFont typeface="Wingdings" panose="05000000000000000000" pitchFamily="2" charset="2"/>
              <a:buChar char="p"/>
            </a:pPr>
            <a:r>
              <a:rPr lang="zh-CN" altLang="en-US" b="1">
                <a:solidFill>
                  <a:srgbClr val="0070C0"/>
                </a:solidFill>
                <a:latin typeface="宋体" panose="02010600030101010101" pitchFamily="2" charset="-122"/>
              </a:rPr>
              <a:t>观点：</a:t>
            </a:r>
            <a:endParaRPr lang="zh-CN" altLang="en-US" b="1">
              <a:solidFill>
                <a:srgbClr val="0070C0"/>
              </a:solidFill>
              <a:latin typeface="宋体" panose="02010600030101010101" pitchFamily="2" charset="-122"/>
            </a:endParaRPr>
          </a:p>
          <a:p>
            <a:pPr lvl="1" eaLnBrk="1" hangingPunct="1">
              <a:lnSpc>
                <a:spcPct val="9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只要按照企业所在地区政府和员工都能接受的社会契约所进行的管理行为就是善的</a:t>
            </a:r>
            <a:endParaRPr lang="zh-CN" altLang="en-US"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b="1">
                <a:solidFill>
                  <a:srgbClr val="0070C0"/>
                </a:solidFill>
              </a:rPr>
              <a:t>契约论的道德观有其深刻的局限性</a:t>
            </a:r>
            <a:endParaRPr lang="zh-CN" altLang="en-US" b="1">
              <a:solidFill>
                <a:srgbClr val="0070C0"/>
              </a:solidFill>
            </a:endParaRPr>
          </a:p>
          <a:p>
            <a:pPr lvl="1" eaLnBrk="1" hangingPunct="1">
              <a:lnSpc>
                <a:spcPct val="9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契约具有很强的情境特征，在很多场合是利益博弈的结果，与合理性无关</a:t>
            </a:r>
            <a:endParaRPr lang="zh-CN" altLang="en-US" b="1">
              <a:solidFill>
                <a:srgbClr val="002060"/>
              </a:solidFill>
              <a:latin typeface="宋体" panose="0201060003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契约的对象必须严格限制，如价格、道德、婚姻等是不可以契约的</a:t>
            </a:r>
            <a:endParaRPr lang="zh-CN" altLang="en-US" b="1">
              <a:solidFill>
                <a:srgbClr val="002060"/>
              </a:solidFill>
              <a:latin typeface="宋体" panose="0201060003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契约主义泛滥会导致严重的经济与社会后果</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pPr eaLnBrk="1" hangingPunct="1"/>
            <a:r>
              <a:rPr lang="zh-CN" altLang="en-US" b="1">
                <a:solidFill>
                  <a:srgbClr val="0070C0"/>
                </a:solidFill>
              </a:rPr>
              <a:t>推己及人道德观</a:t>
            </a:r>
            <a:endParaRPr lang="zh-CN" altLang="en-US" b="1">
              <a:solidFill>
                <a:srgbClr val="0070C0"/>
              </a:solidFill>
            </a:endParaRPr>
          </a:p>
        </p:txBody>
      </p:sp>
      <p:sp>
        <p:nvSpPr>
          <p:cNvPr id="137219" name="Rectangle 3"/>
          <p:cNvSpPr>
            <a:spLocks noGrp="1" noRot="1" noChangeArrowheads="1"/>
          </p:cNvSpPr>
          <p:nvPr>
            <p:ph type="body" idx="1"/>
          </p:nvPr>
        </p:nvSpPr>
        <p:spPr/>
        <p:txBody>
          <a:bodyPr/>
          <a:lstStyle/>
          <a:p>
            <a:pPr eaLnBrk="1" hangingPunct="1">
              <a:buFont typeface="Wingdings" panose="05000000000000000000" pitchFamily="2" charset="2"/>
              <a:buChar char="p"/>
            </a:pPr>
            <a:r>
              <a:rPr lang="zh-CN" altLang="en-US" sz="3600" b="1">
                <a:solidFill>
                  <a:srgbClr val="0070C0"/>
                </a:solidFill>
              </a:rPr>
              <a:t>它是中国儒家道德观的高度概括</a:t>
            </a:r>
            <a:endParaRPr lang="zh-CN" altLang="en-US" sz="3600" b="1">
              <a:solidFill>
                <a:srgbClr val="0070C0"/>
              </a:solidFill>
            </a:endParaRPr>
          </a:p>
          <a:p>
            <a:pPr eaLnBrk="1" hangingPunct="1">
              <a:buFont typeface="Wingdings" panose="05000000000000000000" pitchFamily="2" charset="2"/>
              <a:buChar char="p"/>
            </a:pPr>
            <a:r>
              <a:rPr lang="zh-CN" altLang="en-US" sz="3600" b="1">
                <a:solidFill>
                  <a:srgbClr val="0070C0"/>
                </a:solidFill>
                <a:latin typeface="宋体" panose="02010600030101010101" pitchFamily="2" charset="-122"/>
              </a:rPr>
              <a:t>其核心观点：“仁”</a:t>
            </a:r>
            <a:endParaRPr lang="zh-CN" altLang="en-US" sz="3600" b="1">
              <a:solidFill>
                <a:srgbClr val="0070C0"/>
              </a:solidFill>
              <a:latin typeface="宋体" panose="02010600030101010101" pitchFamily="2" charset="-122"/>
            </a:endParaRPr>
          </a:p>
          <a:p>
            <a:pPr lvl="1" eaLnBrk="1" hangingPunct="1">
              <a:buFont typeface="Wingdings" panose="05000000000000000000" pitchFamily="2" charset="2"/>
              <a:buChar char="Ø"/>
            </a:pPr>
            <a:r>
              <a:rPr lang="zh-CN" altLang="en-US" sz="3200" b="1">
                <a:solidFill>
                  <a:srgbClr val="002060"/>
                </a:solidFill>
                <a:latin typeface="宋体" panose="02010600030101010101" pitchFamily="2" charset="-122"/>
                <a:ea typeface="华文楷体" panose="02010600040101010101" pitchFamily="2" charset="-122"/>
              </a:rPr>
              <a:t>己所不欲，勿施于人</a:t>
            </a:r>
            <a:endParaRPr lang="zh-CN" altLang="en-US" sz="3200" b="1">
              <a:solidFill>
                <a:srgbClr val="002060"/>
              </a:solidFill>
              <a:latin typeface="宋体" panose="0201060003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恭、宽、信、敏、惠</a:t>
            </a:r>
            <a:endParaRPr lang="zh-CN" altLang="en-US" sz="32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仁、义、礼、智、信</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p:txBody>
          <a:bodyPr/>
          <a:lstStyle/>
          <a:p>
            <a:pPr eaLnBrk="1" hangingPunct="1"/>
            <a:endParaRPr lang="zh-CN" altLang="zh-CN"/>
          </a:p>
        </p:txBody>
      </p:sp>
      <p:sp>
        <p:nvSpPr>
          <p:cNvPr id="138243" name="Rectangle 3"/>
          <p:cNvSpPr>
            <a:spLocks noGrp="1" noRot="1" noChangeArrowheads="1"/>
          </p:cNvSpPr>
          <p:nvPr>
            <p:ph type="body" idx="1"/>
          </p:nvPr>
        </p:nvSpPr>
        <p:spPr/>
        <p:txBody>
          <a:bodyPr/>
          <a:lstStyle/>
          <a:p>
            <a:pPr eaLnBrk="1" hangingPunct="1"/>
            <a:r>
              <a:rPr lang="zh-CN" altLang="en-US" sz="3600" b="1">
                <a:solidFill>
                  <a:srgbClr val="0070C0"/>
                </a:solidFill>
              </a:rPr>
              <a:t>道德管理的特征</a:t>
            </a:r>
            <a:endParaRPr lang="zh-CN" altLang="en-US" sz="3600" b="1">
              <a:solidFill>
                <a:srgbClr val="0070C0"/>
              </a:solidFill>
            </a:endParaRPr>
          </a:p>
          <a:p>
            <a:pPr eaLnBrk="1" hangingPunct="1">
              <a:buFont typeface="Wingdings" panose="05000000000000000000" pitchFamily="2" charset="2"/>
              <a:buNone/>
            </a:pPr>
            <a:r>
              <a:rPr lang="zh-CN" altLang="en-US" b="1"/>
              <a:t>（</a:t>
            </a:r>
            <a:r>
              <a:rPr lang="en-US" altLang="zh-CN" b="1"/>
              <a:t>1</a:t>
            </a:r>
            <a:r>
              <a:rPr lang="zh-CN" altLang="en-US" b="1"/>
              <a:t>）不仅把遵守伦理规范视作组织获取利益的一种手段，更把其视作组织的一项责任。</a:t>
            </a:r>
            <a:endParaRPr lang="zh-CN" altLang="en-US" b="1"/>
          </a:p>
          <a:p>
            <a:pPr eaLnBrk="1" hangingPunct="1">
              <a:buFont typeface="Wingdings" panose="05000000000000000000" pitchFamily="2" charset="2"/>
              <a:buNone/>
            </a:pPr>
            <a:r>
              <a:rPr lang="zh-CN" altLang="en-US" b="1"/>
              <a:t>（</a:t>
            </a:r>
            <a:r>
              <a:rPr lang="en-US" altLang="zh-CN" b="1"/>
              <a:t>2</a:t>
            </a:r>
            <a:r>
              <a:rPr lang="zh-CN" altLang="en-US" b="1"/>
              <a:t>）不仅从组织自身角度，更从社会整体角度看问题。</a:t>
            </a:r>
            <a:endParaRPr lang="zh-CN" altLang="en-US" b="1"/>
          </a:p>
          <a:p>
            <a:pPr eaLnBrk="1" hangingPunct="1">
              <a:buFont typeface="Wingdings" panose="05000000000000000000" pitchFamily="2" charset="2"/>
              <a:buNone/>
            </a:pPr>
            <a:r>
              <a:rPr lang="zh-CN" altLang="en-US" b="1"/>
              <a:t>（</a:t>
            </a:r>
            <a:r>
              <a:rPr lang="en-US" altLang="zh-CN" b="1"/>
              <a:t>3</a:t>
            </a:r>
            <a:r>
              <a:rPr lang="zh-CN" altLang="en-US" b="1"/>
              <a:t>）尊重所有者以外的利益相关者的利益，善于处理组织与利益相关者的关系。</a:t>
            </a:r>
            <a:endParaRPr lang="zh-CN"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lstStyle/>
          <a:p>
            <a:pPr eaLnBrk="1" hangingPunct="1"/>
            <a:r>
              <a:rPr lang="zh-CN" altLang="en-US" b="1" dirty="0"/>
              <a:t>人本原理</a:t>
            </a:r>
            <a:endParaRPr lang="zh-CN" altLang="en-US" b="1" dirty="0"/>
          </a:p>
        </p:txBody>
      </p:sp>
      <p:sp>
        <p:nvSpPr>
          <p:cNvPr id="114691" name="Rectangle 3"/>
          <p:cNvSpPr>
            <a:spLocks noGrp="1" noRot="1" noChangeArrowheads="1"/>
          </p:cNvSpPr>
          <p:nvPr>
            <p:ph type="body" idx="1"/>
          </p:nvPr>
        </p:nvSpPr>
        <p:spPr>
          <a:xfrm>
            <a:off x="301625" y="1556792"/>
            <a:ext cx="8540750" cy="1668016"/>
          </a:xfrm>
        </p:spPr>
        <p:txBody>
          <a:bodyPr/>
          <a:lstStyle/>
          <a:p>
            <a:pPr eaLnBrk="1" hangingPunct="1">
              <a:lnSpc>
                <a:spcPct val="110000"/>
              </a:lnSpc>
            </a:pPr>
            <a:r>
              <a:rPr lang="zh-CN" altLang="en-US" sz="2800" b="1" dirty="0">
                <a:solidFill>
                  <a:srgbClr val="0070C0"/>
                </a:solidFill>
              </a:rPr>
              <a:t>人是组织的中心，也是管理的中心。</a:t>
            </a:r>
            <a:endParaRPr lang="zh-CN" altLang="en-US" sz="2800" b="1" dirty="0">
              <a:solidFill>
                <a:srgbClr val="0070C0"/>
              </a:solidFill>
            </a:endParaRPr>
          </a:p>
          <a:p>
            <a:pPr eaLnBrk="1" hangingPunct="1">
              <a:lnSpc>
                <a:spcPct val="110000"/>
              </a:lnSpc>
            </a:pPr>
            <a:r>
              <a:rPr lang="zh-CN" altLang="en-US" sz="2800" b="1" dirty="0">
                <a:solidFill>
                  <a:srgbClr val="0070C0"/>
                </a:solidFill>
              </a:rPr>
              <a:t>以人为中心的人本原理要求对组织活动的管理既是</a:t>
            </a:r>
            <a:r>
              <a:rPr lang="zh-CN" altLang="en-US" sz="2800" b="1" dirty="0">
                <a:solidFill>
                  <a:srgbClr val="0070C0"/>
                </a:solidFill>
                <a:highlight>
                  <a:srgbClr val="FFFF00"/>
                </a:highlight>
              </a:rPr>
              <a:t>“依靠人的管理”，也是“为了人的管理”。</a:t>
            </a:r>
            <a:endParaRPr lang="zh-CN" altLang="en-US" sz="2800" b="1" dirty="0">
              <a:solidFill>
                <a:srgbClr val="0070C0"/>
              </a:solidFill>
            </a:endParaRPr>
          </a:p>
          <a:p>
            <a:pPr eaLnBrk="1" hangingPunct="1">
              <a:lnSpc>
                <a:spcPct val="110000"/>
              </a:lnSpc>
            </a:pPr>
            <a:endParaRPr lang="zh-CN" altLang="en-US" sz="2800" b="1" dirty="0">
              <a:solidFill>
                <a:srgbClr val="0070C0"/>
              </a:solidFill>
            </a:endParaRPr>
          </a:p>
        </p:txBody>
      </p:sp>
      <p:grpSp>
        <p:nvGrpSpPr>
          <p:cNvPr id="2" name="组合 1"/>
          <p:cNvGrpSpPr/>
          <p:nvPr/>
        </p:nvGrpSpPr>
        <p:grpSpPr>
          <a:xfrm>
            <a:off x="1185378" y="3145252"/>
            <a:ext cx="6773244" cy="3380092"/>
            <a:chOff x="1185378" y="3145252"/>
            <a:chExt cx="6773244" cy="3380092"/>
          </a:xfrm>
        </p:grpSpPr>
        <p:sp>
          <p:nvSpPr>
            <p:cNvPr id="3" name="任意多边形: 形状 2"/>
            <p:cNvSpPr/>
            <p:nvPr/>
          </p:nvSpPr>
          <p:spPr>
            <a:xfrm>
              <a:off x="1185378" y="3145252"/>
              <a:ext cx="3165067" cy="715796"/>
            </a:xfrm>
            <a:custGeom>
              <a:avLst/>
              <a:gdLst>
                <a:gd name="connsiteX0" fmla="*/ 0 w 3165067"/>
                <a:gd name="connsiteY0" fmla="*/ 0 h 1065600"/>
                <a:gd name="connsiteX1" fmla="*/ 3165067 w 3165067"/>
                <a:gd name="connsiteY1" fmla="*/ 0 h 1065600"/>
                <a:gd name="connsiteX2" fmla="*/ 3165067 w 3165067"/>
                <a:gd name="connsiteY2" fmla="*/ 1065600 h 1065600"/>
                <a:gd name="connsiteX3" fmla="*/ 0 w 3165067"/>
                <a:gd name="connsiteY3" fmla="*/ 1065600 h 1065600"/>
                <a:gd name="connsiteX4" fmla="*/ 0 w 3165067"/>
                <a:gd name="connsiteY4" fmla="*/ 0 h 106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067" h="1065600">
                  <a:moveTo>
                    <a:pt x="0" y="0"/>
                  </a:moveTo>
                  <a:lnTo>
                    <a:pt x="3165067" y="0"/>
                  </a:lnTo>
                  <a:lnTo>
                    <a:pt x="3165067" y="1065600"/>
                  </a:lnTo>
                  <a:lnTo>
                    <a:pt x="0" y="106560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mn-lt"/>
                  <a:ea typeface="+mn-ea"/>
                  <a:cs typeface="+mn-ea"/>
                  <a:sym typeface="+mn-lt"/>
                </a:rPr>
                <a:t>依靠人的管理</a:t>
              </a:r>
              <a:endParaRPr lang="zh-CN" altLang="en-US" sz="2800" b="1" kern="1200" dirty="0">
                <a:latin typeface="+mn-lt"/>
                <a:ea typeface="+mn-ea"/>
                <a:cs typeface="+mn-ea"/>
                <a:sym typeface="+mn-lt"/>
              </a:endParaRPr>
            </a:p>
          </p:txBody>
        </p:sp>
        <p:sp>
          <p:nvSpPr>
            <p:cNvPr id="5" name="任意多边形: 形状 4"/>
            <p:cNvSpPr/>
            <p:nvPr/>
          </p:nvSpPr>
          <p:spPr>
            <a:xfrm>
              <a:off x="1185378" y="3861048"/>
              <a:ext cx="3165067" cy="2664296"/>
            </a:xfrm>
            <a:custGeom>
              <a:avLst/>
              <a:gdLst>
                <a:gd name="connsiteX0" fmla="*/ 0 w 3165067"/>
                <a:gd name="connsiteY0" fmla="*/ 0 h 2166191"/>
                <a:gd name="connsiteX1" fmla="*/ 3165067 w 3165067"/>
                <a:gd name="connsiteY1" fmla="*/ 0 h 2166191"/>
                <a:gd name="connsiteX2" fmla="*/ 3165067 w 3165067"/>
                <a:gd name="connsiteY2" fmla="*/ 2166191 h 2166191"/>
                <a:gd name="connsiteX3" fmla="*/ 0 w 3165067"/>
                <a:gd name="connsiteY3" fmla="*/ 2166191 h 2166191"/>
                <a:gd name="connsiteX4" fmla="*/ 0 w 3165067"/>
                <a:gd name="connsiteY4" fmla="*/ 0 h 2166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067" h="2166191">
                  <a:moveTo>
                    <a:pt x="0" y="0"/>
                  </a:moveTo>
                  <a:lnTo>
                    <a:pt x="3165067" y="0"/>
                  </a:lnTo>
                  <a:lnTo>
                    <a:pt x="3165067" y="2166191"/>
                  </a:lnTo>
                  <a:lnTo>
                    <a:pt x="0" y="2166191"/>
                  </a:lnTo>
                  <a:lnTo>
                    <a:pt x="0" y="0"/>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150000"/>
                </a:lnSpc>
                <a:spcBef>
                  <a:spcPct val="0"/>
                </a:spcBef>
                <a:spcAft>
                  <a:spcPct val="15000"/>
                </a:spcAft>
                <a:buChar char="•"/>
              </a:pPr>
              <a:r>
                <a:rPr lang="zh-CN" altLang="en-US" sz="2000" b="1" kern="1200" dirty="0">
                  <a:latin typeface="+mn-lt"/>
                  <a:ea typeface="+mn-ea"/>
                  <a:cs typeface="+mn-ea"/>
                  <a:sym typeface="+mn-lt"/>
                </a:rPr>
                <a:t>组织成员参与管理，提高组织活动正确性和组织成员的认同感</a:t>
              </a:r>
              <a:endParaRPr lang="zh-CN" altLang="en-US" sz="2000" b="1" kern="1200" dirty="0">
                <a:latin typeface="+mn-lt"/>
                <a:ea typeface="+mn-ea"/>
                <a:cs typeface="+mn-ea"/>
                <a:sym typeface="+mn-lt"/>
              </a:endParaRPr>
            </a:p>
            <a:p>
              <a:pPr marL="228600" lvl="1" indent="-228600" algn="l" defTabSz="889000">
                <a:lnSpc>
                  <a:spcPct val="150000"/>
                </a:lnSpc>
                <a:spcBef>
                  <a:spcPct val="0"/>
                </a:spcBef>
                <a:spcAft>
                  <a:spcPct val="15000"/>
                </a:spcAft>
                <a:buChar char="•"/>
              </a:pPr>
              <a:r>
                <a:rPr lang="zh-CN" altLang="en-US" sz="2000" b="1" kern="1200" dirty="0">
                  <a:latin typeface="+mn-lt"/>
                  <a:ea typeface="+mn-ea"/>
                  <a:cs typeface="+mn-ea"/>
                  <a:sym typeface="+mn-lt"/>
                </a:rPr>
                <a:t>重视管理的人性化，根据人的特点进行管理</a:t>
              </a:r>
              <a:endParaRPr lang="zh-CN" altLang="en-US" sz="2000" b="1" kern="1200" dirty="0">
                <a:latin typeface="+mn-lt"/>
                <a:ea typeface="+mn-ea"/>
                <a:cs typeface="+mn-ea"/>
                <a:sym typeface="+mn-lt"/>
              </a:endParaRPr>
            </a:p>
          </p:txBody>
        </p:sp>
        <p:sp>
          <p:nvSpPr>
            <p:cNvPr id="6" name="任意多边形: 形状 5"/>
            <p:cNvSpPr/>
            <p:nvPr/>
          </p:nvSpPr>
          <p:spPr>
            <a:xfrm>
              <a:off x="4793555" y="3145252"/>
              <a:ext cx="3165067" cy="715796"/>
            </a:xfrm>
            <a:custGeom>
              <a:avLst/>
              <a:gdLst>
                <a:gd name="connsiteX0" fmla="*/ 0 w 3165067"/>
                <a:gd name="connsiteY0" fmla="*/ 0 h 1065600"/>
                <a:gd name="connsiteX1" fmla="*/ 3165067 w 3165067"/>
                <a:gd name="connsiteY1" fmla="*/ 0 h 1065600"/>
                <a:gd name="connsiteX2" fmla="*/ 3165067 w 3165067"/>
                <a:gd name="connsiteY2" fmla="*/ 1065600 h 1065600"/>
                <a:gd name="connsiteX3" fmla="*/ 0 w 3165067"/>
                <a:gd name="connsiteY3" fmla="*/ 1065600 h 1065600"/>
                <a:gd name="connsiteX4" fmla="*/ 0 w 3165067"/>
                <a:gd name="connsiteY4" fmla="*/ 0 h 106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067" h="1065600">
                  <a:moveTo>
                    <a:pt x="0" y="0"/>
                  </a:moveTo>
                  <a:lnTo>
                    <a:pt x="3165067" y="0"/>
                  </a:lnTo>
                  <a:lnTo>
                    <a:pt x="3165067" y="1065600"/>
                  </a:lnTo>
                  <a:lnTo>
                    <a:pt x="0" y="106560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solidFill>
                    <a:schemeClr val="tx1"/>
                  </a:solidFill>
                  <a:latin typeface="+mn-lt"/>
                  <a:ea typeface="+mn-ea"/>
                  <a:cs typeface="+mn-ea"/>
                  <a:sym typeface="+mn-lt"/>
                </a:rPr>
                <a:t>为了人的管理</a:t>
              </a:r>
              <a:endParaRPr lang="zh-CN" altLang="en-US" sz="2800" b="1" kern="1200" dirty="0">
                <a:solidFill>
                  <a:schemeClr val="tx1"/>
                </a:solidFill>
                <a:latin typeface="+mn-lt"/>
                <a:ea typeface="+mn-ea"/>
                <a:cs typeface="+mn-ea"/>
                <a:sym typeface="+mn-lt"/>
              </a:endParaRPr>
            </a:p>
          </p:txBody>
        </p:sp>
        <p:sp>
          <p:nvSpPr>
            <p:cNvPr id="7" name="任意多边形: 形状 6"/>
            <p:cNvSpPr/>
            <p:nvPr/>
          </p:nvSpPr>
          <p:spPr>
            <a:xfrm>
              <a:off x="4793555" y="3861048"/>
              <a:ext cx="3165067" cy="2664296"/>
            </a:xfrm>
            <a:custGeom>
              <a:avLst/>
              <a:gdLst>
                <a:gd name="connsiteX0" fmla="*/ 0 w 3165067"/>
                <a:gd name="connsiteY0" fmla="*/ 0 h 2166191"/>
                <a:gd name="connsiteX1" fmla="*/ 3165067 w 3165067"/>
                <a:gd name="connsiteY1" fmla="*/ 0 h 2166191"/>
                <a:gd name="connsiteX2" fmla="*/ 3165067 w 3165067"/>
                <a:gd name="connsiteY2" fmla="*/ 2166191 h 2166191"/>
                <a:gd name="connsiteX3" fmla="*/ 0 w 3165067"/>
                <a:gd name="connsiteY3" fmla="*/ 2166191 h 2166191"/>
                <a:gd name="connsiteX4" fmla="*/ 0 w 3165067"/>
                <a:gd name="connsiteY4" fmla="*/ 0 h 2166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067" h="2166191">
                  <a:moveTo>
                    <a:pt x="0" y="0"/>
                  </a:moveTo>
                  <a:lnTo>
                    <a:pt x="3165067" y="0"/>
                  </a:lnTo>
                  <a:lnTo>
                    <a:pt x="3165067" y="2166191"/>
                  </a:lnTo>
                  <a:lnTo>
                    <a:pt x="0" y="2166191"/>
                  </a:lnTo>
                  <a:lnTo>
                    <a:pt x="0" y="0"/>
                  </a:lnTo>
                  <a:close/>
                </a:path>
              </a:pathLst>
            </a:custGeom>
          </p:spPr>
          <p:style>
            <a:lnRef idx="2">
              <a:schemeClr val="accent2">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100000"/>
                </a:lnSpc>
                <a:spcBef>
                  <a:spcPct val="0"/>
                </a:spcBef>
                <a:spcAft>
                  <a:spcPct val="15000"/>
                </a:spcAft>
                <a:buChar char="•"/>
              </a:pPr>
              <a:r>
                <a:rPr lang="zh-CN" altLang="en-US" sz="2000" b="1" kern="1200" dirty="0">
                  <a:latin typeface="+mn-lt"/>
                  <a:ea typeface="+mn-ea"/>
                  <a:cs typeface="+mn-ea"/>
                  <a:sym typeface="+mn-lt"/>
                </a:rPr>
                <a:t>管理的根本目的是为人服务</a:t>
              </a:r>
              <a:endParaRPr lang="zh-CN" altLang="en-US" sz="2000" b="1" kern="1200" dirty="0">
                <a:latin typeface="+mn-lt"/>
                <a:ea typeface="+mn-ea"/>
                <a:cs typeface="+mn-ea"/>
                <a:sym typeface="+mn-lt"/>
              </a:endParaRPr>
            </a:p>
            <a:p>
              <a:pPr marL="171450" lvl="1" indent="-171450" algn="l" defTabSz="800100">
                <a:lnSpc>
                  <a:spcPct val="100000"/>
                </a:lnSpc>
                <a:spcBef>
                  <a:spcPct val="0"/>
                </a:spcBef>
                <a:spcAft>
                  <a:spcPct val="15000"/>
                </a:spcAft>
                <a:buChar char="•"/>
              </a:pPr>
              <a:r>
                <a:rPr lang="zh-CN" altLang="en-US" sz="2000" b="1" kern="1200" dirty="0">
                  <a:latin typeface="+mn-lt"/>
                  <a:ea typeface="+mn-ea"/>
                  <a:cs typeface="+mn-ea"/>
                  <a:sym typeface="+mn-lt"/>
                </a:rPr>
                <a:t>管理的目的使组织能够更好地满足服务对象的要求</a:t>
              </a:r>
              <a:endParaRPr lang="zh-CN" altLang="en-US" sz="2000" b="1" kern="1200" dirty="0">
                <a:latin typeface="+mn-lt"/>
                <a:ea typeface="+mn-ea"/>
                <a:cs typeface="+mn-ea"/>
                <a:sym typeface="+mn-lt"/>
              </a:endParaRPr>
            </a:p>
            <a:p>
              <a:pPr marL="171450" lvl="1" indent="-171450" algn="l" defTabSz="800100">
                <a:lnSpc>
                  <a:spcPct val="100000"/>
                </a:lnSpc>
                <a:spcBef>
                  <a:spcPct val="0"/>
                </a:spcBef>
                <a:spcAft>
                  <a:spcPct val="15000"/>
                </a:spcAft>
                <a:buChar char="•"/>
              </a:pPr>
              <a:r>
                <a:rPr lang="zh-CN" altLang="en-US" sz="2000" b="1" kern="1200" dirty="0">
                  <a:latin typeface="+mn-lt"/>
                  <a:ea typeface="+mn-ea"/>
                  <a:cs typeface="+mn-ea"/>
                  <a:sym typeface="+mn-lt"/>
                </a:rPr>
                <a:t>全体组织成员共享由于管理而促进的组织成果的改善。</a:t>
              </a:r>
              <a:endParaRPr lang="zh-CN" altLang="en-US" sz="2000" b="1" kern="1200" dirty="0">
                <a:latin typeface="+mn-lt"/>
                <a:ea typeface="+mn-ea"/>
                <a:cs typeface="+mn-ea"/>
                <a:sym typeface="+mn-lt"/>
              </a:endParaRPr>
            </a:p>
            <a:p>
              <a:pPr marL="171450" lvl="1" indent="-171450" algn="l" defTabSz="800100">
                <a:lnSpc>
                  <a:spcPct val="100000"/>
                </a:lnSpc>
                <a:spcBef>
                  <a:spcPct val="0"/>
                </a:spcBef>
                <a:spcAft>
                  <a:spcPct val="15000"/>
                </a:spcAft>
                <a:buChar char="•"/>
              </a:pPr>
              <a:endParaRPr lang="zh-CN" altLang="en-US" sz="2000" b="1" kern="1200" dirty="0">
                <a:latin typeface="+mn-lt"/>
                <a:ea typeface="+mn-ea"/>
                <a:cs typeface="+mn-ea"/>
                <a:sym typeface="+mn-lt"/>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p:txBody>
          <a:bodyPr/>
          <a:lstStyle/>
          <a:p>
            <a:pPr eaLnBrk="1" hangingPunct="1"/>
            <a:endParaRPr lang="zh-CN" altLang="zh-CN"/>
          </a:p>
        </p:txBody>
      </p:sp>
      <p:sp>
        <p:nvSpPr>
          <p:cNvPr id="139267"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t>（</a:t>
            </a:r>
            <a:r>
              <a:rPr lang="en-US" altLang="zh-CN" b="1"/>
              <a:t>4</a:t>
            </a:r>
            <a:r>
              <a:rPr lang="zh-CN" altLang="en-US" b="1"/>
              <a:t>）不仅把人看作手段，更把人看作目的。组织行为的目的是为了人。</a:t>
            </a:r>
            <a:endParaRPr lang="zh-CN" altLang="en-US" b="1"/>
          </a:p>
          <a:p>
            <a:pPr eaLnBrk="1" hangingPunct="1">
              <a:buFont typeface="Wingdings" panose="05000000000000000000" pitchFamily="2" charset="2"/>
              <a:buNone/>
            </a:pPr>
            <a:r>
              <a:rPr lang="zh-CN" altLang="en-US" b="1"/>
              <a:t>（</a:t>
            </a:r>
            <a:r>
              <a:rPr lang="en-US" altLang="zh-CN" b="1"/>
              <a:t>5</a:t>
            </a:r>
            <a:r>
              <a:rPr lang="zh-CN" altLang="en-US" b="1"/>
              <a:t>）超越法律的要求，能让组织取得卓越的成就。</a:t>
            </a:r>
            <a:endParaRPr lang="zh-CN" altLang="en-US" b="1"/>
          </a:p>
          <a:p>
            <a:pPr eaLnBrk="1" hangingPunct="1">
              <a:buFont typeface="Wingdings" panose="05000000000000000000" pitchFamily="2" charset="2"/>
              <a:buNone/>
            </a:pPr>
            <a:r>
              <a:rPr lang="zh-CN" altLang="en-US" b="1"/>
              <a:t>（</a:t>
            </a:r>
            <a:r>
              <a:rPr lang="en-US" altLang="zh-CN" b="1"/>
              <a:t>6</a:t>
            </a:r>
            <a:r>
              <a:rPr lang="zh-CN" altLang="en-US" b="1"/>
              <a:t>）具有自律的特征。</a:t>
            </a:r>
            <a:endParaRPr lang="zh-CN" altLang="en-US" b="1"/>
          </a:p>
          <a:p>
            <a:pPr eaLnBrk="1" hangingPunct="1">
              <a:buFont typeface="Wingdings" panose="05000000000000000000" pitchFamily="2" charset="2"/>
              <a:buNone/>
            </a:pPr>
            <a:r>
              <a:rPr lang="zh-CN" altLang="en-US" b="1"/>
              <a:t>（</a:t>
            </a:r>
            <a:r>
              <a:rPr lang="en-US" altLang="zh-CN" b="1"/>
              <a:t>7</a:t>
            </a:r>
            <a:r>
              <a:rPr lang="zh-CN" altLang="en-US" b="1"/>
              <a:t>）以组织的价值观为行为导向。</a:t>
            </a:r>
            <a:endParaRPr lang="zh-CN" alt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idx="4294967295"/>
          </p:nvPr>
        </p:nvSpPr>
        <p:spPr>
          <a:xfrm>
            <a:off x="395288" y="549275"/>
            <a:ext cx="8540750" cy="1143000"/>
          </a:xfrm>
        </p:spPr>
        <p:txBody>
          <a:bodyPr/>
          <a:lstStyle/>
          <a:p>
            <a:pPr eaLnBrk="1" hangingPunct="1"/>
            <a:r>
              <a:rPr lang="zh-CN" altLang="en-US" b="1">
                <a:solidFill>
                  <a:srgbClr val="0070C0"/>
                </a:solidFill>
              </a:rPr>
              <a:t>影响管理道德的因素</a:t>
            </a:r>
            <a:endParaRPr lang="zh-CN" altLang="en-US" b="1">
              <a:solidFill>
                <a:srgbClr val="0070C0"/>
              </a:solidFill>
            </a:endParaRPr>
          </a:p>
        </p:txBody>
      </p:sp>
      <p:grpSp>
        <p:nvGrpSpPr>
          <p:cNvPr id="2" name="组合 23"/>
          <p:cNvGrpSpPr/>
          <p:nvPr/>
        </p:nvGrpSpPr>
        <p:grpSpPr bwMode="auto">
          <a:xfrm>
            <a:off x="971550" y="1700213"/>
            <a:ext cx="6286500" cy="4357687"/>
            <a:chOff x="1857356" y="1785926"/>
            <a:chExt cx="6286544" cy="4357718"/>
          </a:xfrm>
        </p:grpSpPr>
        <p:grpSp>
          <p:nvGrpSpPr>
            <p:cNvPr id="140292" name="组合 7"/>
            <p:cNvGrpSpPr/>
            <p:nvPr/>
          </p:nvGrpSpPr>
          <p:grpSpPr bwMode="auto">
            <a:xfrm>
              <a:off x="1857356" y="1785926"/>
              <a:ext cx="6286544" cy="4357718"/>
              <a:chOff x="2000232" y="2214554"/>
              <a:chExt cx="6286544" cy="4357718"/>
            </a:xfrm>
          </p:grpSpPr>
          <p:sp>
            <p:nvSpPr>
              <p:cNvPr id="140294" name="椭圆 9"/>
              <p:cNvSpPr>
                <a:spLocks noChangeArrowheads="1"/>
              </p:cNvSpPr>
              <p:nvPr/>
            </p:nvSpPr>
            <p:spPr bwMode="auto">
              <a:xfrm>
                <a:off x="2214546" y="2285992"/>
                <a:ext cx="1928826" cy="1143008"/>
              </a:xfrm>
              <a:prstGeom prst="ellipse">
                <a:avLst/>
              </a:prstGeom>
              <a:gradFill rotWithShape="1">
                <a:gsLst>
                  <a:gs pos="0">
                    <a:srgbClr val="2C5D98"/>
                  </a:gs>
                  <a:gs pos="80000">
                    <a:srgbClr val="3C7BC7"/>
                  </a:gs>
                  <a:gs pos="100000">
                    <a:srgbClr val="3A7CCB"/>
                  </a:gs>
                </a:gsLst>
                <a:lin ang="16200000"/>
              </a:gradFill>
              <a:ln w="9525" algn="ctr">
                <a:solidFill>
                  <a:schemeClr val="tx1"/>
                </a:solidFill>
                <a:round/>
              </a:ln>
              <a:effectLst>
                <a:outerShdw dist="23000" dir="5400000" rotWithShape="0">
                  <a:srgbClr val="000000">
                    <a:alpha val="34998"/>
                  </a:srgbClr>
                </a:outerShdw>
              </a:effec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FF"/>
                    </a:solidFill>
                    <a:latin typeface="Calibri" panose="020F0502020204030204" pitchFamily="34" charset="0"/>
                  </a:rPr>
                  <a:t>1.</a:t>
                </a:r>
                <a:r>
                  <a:rPr lang="zh-CN" altLang="en-US" sz="2400" b="1">
                    <a:solidFill>
                      <a:srgbClr val="FFFFFF"/>
                    </a:solidFill>
                    <a:latin typeface="Calibri" panose="020F0502020204030204" pitchFamily="34" charset="0"/>
                  </a:rPr>
                  <a:t>道德发</a:t>
                </a:r>
                <a:endParaRPr lang="zh-CN" altLang="en-US" sz="2400" b="1">
                  <a:solidFill>
                    <a:srgbClr val="FFFFFF"/>
                  </a:solidFill>
                  <a:latin typeface="Calibri" panose="020F0502020204030204" pitchFamily="34" charset="0"/>
                </a:endParaRPr>
              </a:p>
              <a:p>
                <a:pPr algn="ctr" eaLnBrk="1" hangingPunct="1">
                  <a:spcBef>
                    <a:spcPct val="0"/>
                  </a:spcBef>
                  <a:buClrTx/>
                  <a:buSzTx/>
                  <a:buFontTx/>
                  <a:buNone/>
                </a:pPr>
                <a:r>
                  <a:rPr lang="zh-CN" altLang="en-US" sz="2400" b="1">
                    <a:solidFill>
                      <a:srgbClr val="FFFFFF"/>
                    </a:solidFill>
                    <a:latin typeface="Calibri" panose="020F0502020204030204" pitchFamily="34" charset="0"/>
                  </a:rPr>
                  <a:t>   展阶段</a:t>
                </a:r>
                <a:endParaRPr lang="zh-CN" altLang="en-US" sz="2400" b="1">
                  <a:solidFill>
                    <a:srgbClr val="FFFFFF"/>
                  </a:solidFill>
                  <a:latin typeface="Calibri" panose="020F0502020204030204" pitchFamily="34" charset="0"/>
                </a:endParaRPr>
              </a:p>
            </p:txBody>
          </p:sp>
          <p:sp>
            <p:nvSpPr>
              <p:cNvPr id="140295" name="椭圆 11"/>
              <p:cNvSpPr>
                <a:spLocks noChangeArrowheads="1"/>
              </p:cNvSpPr>
              <p:nvPr/>
            </p:nvSpPr>
            <p:spPr bwMode="auto">
              <a:xfrm>
                <a:off x="4214810" y="5429264"/>
                <a:ext cx="1785950" cy="1143008"/>
              </a:xfrm>
              <a:prstGeom prst="ellipse">
                <a:avLst/>
              </a:prstGeom>
              <a:gradFill rotWithShape="1">
                <a:gsLst>
                  <a:gs pos="0">
                    <a:srgbClr val="2787A0"/>
                  </a:gs>
                  <a:gs pos="80000">
                    <a:srgbClr val="36B1D2"/>
                  </a:gs>
                  <a:gs pos="100000">
                    <a:srgbClr val="34B3D6"/>
                  </a:gs>
                </a:gsLst>
                <a:lin ang="16200000"/>
              </a:gradFill>
              <a:ln w="9525" algn="ctr">
                <a:solidFill>
                  <a:schemeClr val="tx1"/>
                </a:solidFill>
                <a:round/>
              </a:ln>
              <a:effectLst>
                <a:outerShdw dist="23000" dir="5400000" rotWithShape="0">
                  <a:srgbClr val="000000">
                    <a:alpha val="34998"/>
                  </a:srgbClr>
                </a:outerShdw>
              </a:effec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FF"/>
                    </a:solidFill>
                    <a:latin typeface="Calibri" panose="020F0502020204030204" pitchFamily="34" charset="0"/>
                  </a:rPr>
                  <a:t>3.</a:t>
                </a:r>
                <a:r>
                  <a:rPr lang="zh-CN" altLang="en-US" sz="2400" b="1">
                    <a:solidFill>
                      <a:srgbClr val="FFFFFF"/>
                    </a:solidFill>
                    <a:latin typeface="Calibri" panose="020F0502020204030204" pitchFamily="34" charset="0"/>
                  </a:rPr>
                  <a:t>组织</a:t>
                </a:r>
                <a:endParaRPr lang="zh-CN" altLang="en-US" sz="2400" b="1">
                  <a:solidFill>
                    <a:srgbClr val="FFFFFF"/>
                  </a:solidFill>
                  <a:latin typeface="Calibri" panose="020F0502020204030204" pitchFamily="34" charset="0"/>
                </a:endParaRPr>
              </a:p>
              <a:p>
                <a:pPr algn="ctr" eaLnBrk="1" hangingPunct="1">
                  <a:spcBef>
                    <a:spcPct val="0"/>
                  </a:spcBef>
                  <a:buClrTx/>
                  <a:buSzTx/>
                  <a:buFontTx/>
                  <a:buNone/>
                </a:pPr>
                <a:r>
                  <a:rPr lang="zh-CN" altLang="en-US" sz="2400" b="1">
                    <a:solidFill>
                      <a:srgbClr val="FFFFFF"/>
                    </a:solidFill>
                    <a:latin typeface="Calibri" panose="020F0502020204030204" pitchFamily="34" charset="0"/>
                  </a:rPr>
                  <a:t>   结构</a:t>
                </a:r>
                <a:endParaRPr lang="zh-CN" altLang="en-US" sz="2400" b="1">
                  <a:solidFill>
                    <a:srgbClr val="FFFFFF"/>
                  </a:solidFill>
                  <a:latin typeface="Calibri" panose="020F0502020204030204" pitchFamily="34" charset="0"/>
                </a:endParaRPr>
              </a:p>
            </p:txBody>
          </p:sp>
          <p:grpSp>
            <p:nvGrpSpPr>
              <p:cNvPr id="140296" name="椭圆 12"/>
              <p:cNvGrpSpPr/>
              <p:nvPr/>
            </p:nvGrpSpPr>
            <p:grpSpPr bwMode="auto">
              <a:xfrm>
                <a:off x="6442518" y="4323212"/>
                <a:ext cx="1901952" cy="1249680"/>
                <a:chOff x="6656832" y="3608832"/>
                <a:chExt cx="1901952" cy="1249680"/>
              </a:xfrm>
            </p:grpSpPr>
            <p:pic>
              <p:nvPicPr>
                <p:cNvPr id="140304" name="椭圆 1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56832" y="3608832"/>
                  <a:ext cx="1901952" cy="124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0305" name="Text Box 9"/>
                <p:cNvSpPr txBox="1">
                  <a:spLocks noChangeArrowheads="1"/>
                </p:cNvSpPr>
                <p:nvPr/>
              </p:nvSpPr>
              <p:spPr bwMode="auto">
                <a:xfrm>
                  <a:off x="6976687" y="3810704"/>
                  <a:ext cx="1262856" cy="808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FF"/>
                      </a:solidFill>
                      <a:latin typeface="Calibri" panose="020F0502020204030204" pitchFamily="34" charset="0"/>
                    </a:rPr>
                    <a:t>4.</a:t>
                  </a:r>
                  <a:r>
                    <a:rPr lang="zh-CN" altLang="en-US" sz="2400" b="1">
                      <a:solidFill>
                        <a:srgbClr val="FFFFFF"/>
                      </a:solidFill>
                      <a:latin typeface="Calibri" panose="020F0502020204030204" pitchFamily="34" charset="0"/>
                    </a:rPr>
                    <a:t>组织</a:t>
                  </a:r>
                  <a:endParaRPr lang="zh-CN" altLang="en-US" sz="2400" b="1">
                    <a:solidFill>
                      <a:srgbClr val="FFFFFF"/>
                    </a:solidFill>
                    <a:latin typeface="Calibri" panose="020F0502020204030204" pitchFamily="34" charset="0"/>
                  </a:endParaRPr>
                </a:p>
                <a:p>
                  <a:pPr algn="ctr" eaLnBrk="1" hangingPunct="1">
                    <a:spcBef>
                      <a:spcPct val="0"/>
                    </a:spcBef>
                    <a:buClrTx/>
                    <a:buSzTx/>
                    <a:buFontTx/>
                    <a:buNone/>
                  </a:pPr>
                  <a:r>
                    <a:rPr lang="zh-CN" altLang="en-US" sz="2400" b="1">
                      <a:solidFill>
                        <a:srgbClr val="FFFFFF"/>
                      </a:solidFill>
                      <a:latin typeface="Calibri" panose="020F0502020204030204" pitchFamily="34" charset="0"/>
                    </a:rPr>
                    <a:t>   文化</a:t>
                  </a:r>
                  <a:endParaRPr lang="zh-CN" altLang="en-US" sz="2400" b="1">
                    <a:solidFill>
                      <a:srgbClr val="FFFFFF"/>
                    </a:solidFill>
                    <a:latin typeface="Calibri" panose="020F0502020204030204" pitchFamily="34" charset="0"/>
                  </a:endParaRPr>
                </a:p>
              </p:txBody>
            </p:sp>
          </p:grpSp>
          <p:sp>
            <p:nvSpPr>
              <p:cNvPr id="140297" name="椭圆 13"/>
              <p:cNvSpPr>
                <a:spLocks noChangeArrowheads="1"/>
              </p:cNvSpPr>
              <p:nvPr/>
            </p:nvSpPr>
            <p:spPr bwMode="auto">
              <a:xfrm>
                <a:off x="2000232" y="4286256"/>
                <a:ext cx="1785950" cy="1143008"/>
              </a:xfrm>
              <a:prstGeom prst="ellipse">
                <a:avLst/>
              </a:prstGeom>
              <a:gradFill rotWithShape="1">
                <a:gsLst>
                  <a:gs pos="0">
                    <a:srgbClr val="5D417E"/>
                  </a:gs>
                  <a:gs pos="80000">
                    <a:srgbClr val="7B58A6"/>
                  </a:gs>
                  <a:gs pos="100000">
                    <a:srgbClr val="7B57A8"/>
                  </a:gs>
                </a:gsLst>
                <a:lin ang="16200000"/>
              </a:gradFill>
              <a:ln w="9525" algn="ctr">
                <a:solidFill>
                  <a:schemeClr val="tx1"/>
                </a:solidFill>
                <a:round/>
              </a:ln>
              <a:effectLst>
                <a:outerShdw dist="23000" dir="5400000" rotWithShape="0">
                  <a:srgbClr val="000000">
                    <a:alpha val="34998"/>
                  </a:srgbClr>
                </a:outerShdw>
              </a:effec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FF"/>
                    </a:solidFill>
                    <a:latin typeface="Calibri" panose="020F0502020204030204" pitchFamily="34" charset="0"/>
                  </a:rPr>
                  <a:t>2.</a:t>
                </a:r>
                <a:r>
                  <a:rPr lang="zh-CN" altLang="en-US" sz="2400" b="1">
                    <a:solidFill>
                      <a:srgbClr val="FFFFFF"/>
                    </a:solidFill>
                    <a:latin typeface="Calibri" panose="020F0502020204030204" pitchFamily="34" charset="0"/>
                  </a:rPr>
                  <a:t>个人</a:t>
                </a:r>
                <a:endParaRPr lang="zh-CN" altLang="en-US" sz="2400" b="1">
                  <a:solidFill>
                    <a:srgbClr val="FFFFFF"/>
                  </a:solidFill>
                  <a:latin typeface="Calibri" panose="020F0502020204030204" pitchFamily="34" charset="0"/>
                </a:endParaRPr>
              </a:p>
              <a:p>
                <a:pPr algn="ctr" eaLnBrk="1" hangingPunct="1">
                  <a:spcBef>
                    <a:spcPct val="0"/>
                  </a:spcBef>
                  <a:buClrTx/>
                  <a:buSzTx/>
                  <a:buFontTx/>
                  <a:buNone/>
                </a:pPr>
                <a:r>
                  <a:rPr lang="zh-CN" altLang="en-US" sz="2400" b="1">
                    <a:solidFill>
                      <a:srgbClr val="FFFFFF"/>
                    </a:solidFill>
                    <a:latin typeface="Calibri" panose="020F0502020204030204" pitchFamily="34" charset="0"/>
                  </a:rPr>
                  <a:t>    特性</a:t>
                </a:r>
                <a:endParaRPr lang="zh-CN" altLang="en-US" sz="2400" b="1">
                  <a:solidFill>
                    <a:srgbClr val="FFFFFF"/>
                  </a:solidFill>
                  <a:latin typeface="Calibri" panose="020F0502020204030204" pitchFamily="34" charset="0"/>
                </a:endParaRPr>
              </a:p>
            </p:txBody>
          </p:sp>
          <p:sp>
            <p:nvSpPr>
              <p:cNvPr id="140298" name="椭圆 14"/>
              <p:cNvSpPr>
                <a:spLocks noChangeArrowheads="1"/>
              </p:cNvSpPr>
              <p:nvPr/>
            </p:nvSpPr>
            <p:spPr bwMode="auto">
              <a:xfrm>
                <a:off x="6000760" y="2214554"/>
                <a:ext cx="1785950" cy="1143008"/>
              </a:xfrm>
              <a:prstGeom prst="ellipse">
                <a:avLst/>
              </a:prstGeom>
              <a:gradFill rotWithShape="1">
                <a:gsLst>
                  <a:gs pos="0">
                    <a:srgbClr val="CB6C1D"/>
                  </a:gs>
                  <a:gs pos="80000">
                    <a:srgbClr val="FF8F2A"/>
                  </a:gs>
                  <a:gs pos="100000">
                    <a:srgbClr val="FF8F26"/>
                  </a:gs>
                </a:gsLst>
                <a:lin ang="16200000"/>
              </a:gradFill>
              <a:ln w="9525" algn="ctr">
                <a:solidFill>
                  <a:schemeClr val="tx1"/>
                </a:solidFill>
                <a:round/>
              </a:ln>
              <a:effectLst>
                <a:outerShdw dist="23000" dir="5400000" rotWithShape="0">
                  <a:srgbClr val="000000">
                    <a:alpha val="34998"/>
                  </a:srgbClr>
                </a:outerShdw>
              </a:effec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FF"/>
                    </a:solidFill>
                    <a:latin typeface="Calibri" panose="020F0502020204030204" pitchFamily="34" charset="0"/>
                  </a:rPr>
                  <a:t>5.</a:t>
                </a:r>
                <a:r>
                  <a:rPr lang="zh-CN" altLang="en-US" sz="2400" b="1">
                    <a:solidFill>
                      <a:srgbClr val="FFFFFF"/>
                    </a:solidFill>
                    <a:latin typeface="Calibri" panose="020F0502020204030204" pitchFamily="34" charset="0"/>
                  </a:rPr>
                  <a:t>问题</a:t>
                </a:r>
                <a:endParaRPr lang="zh-CN" altLang="en-US" sz="2400" b="1">
                  <a:solidFill>
                    <a:srgbClr val="FFFFFF"/>
                  </a:solidFill>
                  <a:latin typeface="Calibri" panose="020F0502020204030204" pitchFamily="34" charset="0"/>
                </a:endParaRPr>
              </a:p>
              <a:p>
                <a:pPr algn="ctr" eaLnBrk="1" hangingPunct="1">
                  <a:spcBef>
                    <a:spcPct val="0"/>
                  </a:spcBef>
                  <a:buClrTx/>
                  <a:buSzTx/>
                  <a:buFontTx/>
                  <a:buNone/>
                </a:pPr>
                <a:r>
                  <a:rPr lang="zh-CN" altLang="en-US" sz="2400" b="1">
                    <a:solidFill>
                      <a:srgbClr val="FFFFFF"/>
                    </a:solidFill>
                    <a:latin typeface="Calibri" panose="020F0502020204030204" pitchFamily="34" charset="0"/>
                  </a:rPr>
                  <a:t>    强度</a:t>
                </a:r>
                <a:endParaRPr lang="zh-CN" altLang="en-US" sz="2400" b="1">
                  <a:solidFill>
                    <a:srgbClr val="FFFFFF"/>
                  </a:solidFill>
                  <a:latin typeface="Calibri" panose="020F0502020204030204" pitchFamily="34" charset="0"/>
                </a:endParaRPr>
              </a:p>
            </p:txBody>
          </p:sp>
          <p:cxnSp>
            <p:nvCxnSpPr>
              <p:cNvPr id="140299" name="直接箭头连接符 15"/>
              <p:cNvCxnSpPr>
                <a:cxnSpLocks noChangeShapeType="1"/>
              </p:cNvCxnSpPr>
              <p:nvPr/>
            </p:nvCxnSpPr>
            <p:spPr bwMode="auto">
              <a:xfrm rot="10800000" flipV="1">
                <a:off x="3857620" y="4500570"/>
                <a:ext cx="642942" cy="214314"/>
              </a:xfrm>
              <a:prstGeom prst="straightConnector1">
                <a:avLst/>
              </a:prstGeom>
              <a:noFill/>
              <a:ln w="25400" algn="ctr">
                <a:solidFill>
                  <a:schemeClr val="tx1"/>
                </a:solidFill>
                <a:rou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300" name="直接箭头连接符 16"/>
              <p:cNvCxnSpPr>
                <a:cxnSpLocks noChangeShapeType="1"/>
              </p:cNvCxnSpPr>
              <p:nvPr/>
            </p:nvCxnSpPr>
            <p:spPr bwMode="auto">
              <a:xfrm rot="5400000">
                <a:off x="4749801" y="5036355"/>
                <a:ext cx="643736" cy="794"/>
              </a:xfrm>
              <a:prstGeom prst="straightConnector1">
                <a:avLst/>
              </a:prstGeom>
              <a:noFill/>
              <a:ln w="25400" algn="ctr">
                <a:solidFill>
                  <a:schemeClr val="tx1"/>
                </a:solidFill>
                <a:rou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301" name="直接箭头连接符 17"/>
              <p:cNvCxnSpPr>
                <a:cxnSpLocks noChangeShapeType="1"/>
              </p:cNvCxnSpPr>
              <p:nvPr/>
            </p:nvCxnSpPr>
            <p:spPr bwMode="auto">
              <a:xfrm>
                <a:off x="5857884" y="4572008"/>
                <a:ext cx="642942" cy="142876"/>
              </a:xfrm>
              <a:prstGeom prst="straightConnector1">
                <a:avLst/>
              </a:prstGeom>
              <a:noFill/>
              <a:ln w="25400" algn="ctr">
                <a:solidFill>
                  <a:schemeClr val="tx1"/>
                </a:solidFill>
                <a:rou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302" name="直接箭头连接符 18"/>
              <p:cNvCxnSpPr>
                <a:cxnSpLocks noChangeShapeType="1"/>
              </p:cNvCxnSpPr>
              <p:nvPr/>
            </p:nvCxnSpPr>
            <p:spPr bwMode="auto">
              <a:xfrm rot="5400000" flipH="1" flipV="1">
                <a:off x="5536413" y="3107529"/>
                <a:ext cx="571504" cy="357190"/>
              </a:xfrm>
              <a:prstGeom prst="straightConnector1">
                <a:avLst/>
              </a:prstGeom>
              <a:noFill/>
              <a:ln w="25400" algn="ctr">
                <a:solidFill>
                  <a:schemeClr val="tx1"/>
                </a:solidFill>
                <a:rou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303" name="直接箭头连接符 19"/>
              <p:cNvCxnSpPr>
                <a:cxnSpLocks noChangeShapeType="1"/>
              </p:cNvCxnSpPr>
              <p:nvPr/>
            </p:nvCxnSpPr>
            <p:spPr bwMode="auto">
              <a:xfrm rot="10800000">
                <a:off x="4071934" y="3214686"/>
                <a:ext cx="500066" cy="357190"/>
              </a:xfrm>
              <a:prstGeom prst="straightConnector1">
                <a:avLst/>
              </a:prstGeom>
              <a:noFill/>
              <a:ln w="25400" algn="ctr">
                <a:solidFill>
                  <a:schemeClr val="tx1"/>
                </a:solidFill>
                <a:rou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21" name="圆角矩形 20"/>
            <p:cNvSpPr>
              <a:spLocks noChangeArrowheads="1"/>
            </p:cNvSpPr>
            <p:nvPr/>
          </p:nvSpPr>
          <p:spPr bwMode="auto">
            <a:xfrm>
              <a:off x="4357687" y="3214686"/>
              <a:ext cx="1357321" cy="1000132"/>
            </a:xfrm>
            <a:prstGeom prst="roundRect">
              <a:avLst>
                <a:gd name="adj" fmla="val 16667"/>
              </a:avLst>
            </a:prstGeom>
            <a:gradFill rotWithShape="1">
              <a:gsLst>
                <a:gs pos="0">
                  <a:srgbClr val="9B2D2A"/>
                </a:gs>
                <a:gs pos="80000">
                  <a:srgbClr val="CB3D3A"/>
                </a:gs>
                <a:gs pos="100000">
                  <a:srgbClr val="CE3B37"/>
                </a:gs>
              </a:gsLst>
              <a:lin ang="16200000"/>
            </a:gradFill>
            <a:ln w="9525" algn="ctr">
              <a:solidFill>
                <a:schemeClr val="tx1"/>
              </a:solidFill>
              <a:round/>
            </a:ln>
            <a:effectLst>
              <a:outerShdw dist="23000" dir="5400000" rotWithShape="0">
                <a:srgbClr val="000000">
                  <a:alpha val="34999"/>
                </a:srgbClr>
              </a:outerShdw>
            </a:effectLst>
          </p:spPr>
          <p:txBody>
            <a:bodyPr anchor="ctr"/>
            <a:lstStyle/>
            <a:p>
              <a:pPr algn="ctr" eaLnBrk="1" fontAlgn="auto" hangingPunct="1">
                <a:spcBef>
                  <a:spcPts val="0"/>
                </a:spcBef>
                <a:spcAft>
                  <a:spcPts val="0"/>
                </a:spcAft>
                <a:defRPr/>
              </a:pPr>
              <a:r>
                <a:rPr lang="zh-CN" altLang="en-US" sz="3200" b="1" dirty="0">
                  <a:solidFill>
                    <a:schemeClr val="lt1"/>
                  </a:solidFill>
                  <a:latin typeface="+mn-lt"/>
                  <a:ea typeface="+mn-ea"/>
                </a:rPr>
                <a:t>管理道德</a:t>
              </a:r>
              <a:endParaRPr lang="zh-CN" altLang="en-US" sz="3200" b="1" dirty="0">
                <a:solidFill>
                  <a:schemeClr val="lt1"/>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body" sz="half" idx="4294967295"/>
          </p:nvPr>
        </p:nvSpPr>
        <p:spPr>
          <a:xfrm>
            <a:off x="323850" y="620713"/>
            <a:ext cx="8518525" cy="4194175"/>
          </a:xfrm>
        </p:spPr>
        <p:txBody>
          <a:bodyPr/>
          <a:lstStyle/>
          <a:p>
            <a:pPr eaLnBrk="1" hangingPunct="1">
              <a:buFont typeface="Wingdings" panose="05000000000000000000" pitchFamily="2" charset="2"/>
              <a:buNone/>
            </a:pPr>
            <a:r>
              <a:rPr lang="en-US" altLang="zh-CN" b="1">
                <a:solidFill>
                  <a:srgbClr val="FF0000"/>
                </a:solidFill>
                <a:latin typeface="宋体" panose="02010600030101010101" pitchFamily="2" charset="-122"/>
              </a:rPr>
              <a:t>1</a:t>
            </a:r>
            <a:r>
              <a:rPr lang="zh-CN" altLang="en-US" b="1">
                <a:solidFill>
                  <a:srgbClr val="FF0000"/>
                </a:solidFill>
                <a:latin typeface="宋体" panose="02010600030101010101" pitchFamily="2" charset="-122"/>
              </a:rPr>
              <a:t>、道德发展阶段：</a:t>
            </a:r>
            <a:r>
              <a:rPr lang="zh-CN" altLang="en-US" b="1">
                <a:solidFill>
                  <a:srgbClr val="FF0000"/>
                </a:solidFill>
                <a:highlight>
                  <a:srgbClr val="FFFF00"/>
                </a:highlight>
                <a:latin typeface="宋体" panose="02010600030101010101" pitchFamily="2" charset="-122"/>
              </a:rPr>
              <a:t>（</a:t>
            </a:r>
            <a:r>
              <a:rPr lang="en-US" altLang="zh-CN" b="1">
                <a:solidFill>
                  <a:srgbClr val="FF0000"/>
                </a:solidFill>
                <a:highlight>
                  <a:srgbClr val="FFFF00"/>
                </a:highlight>
                <a:latin typeface="宋体" panose="02010600030101010101" pitchFamily="2" charset="-122"/>
              </a:rPr>
              <a:t>OK</a:t>
            </a:r>
            <a:r>
              <a:rPr lang="zh-CN" altLang="en-US" b="1">
                <a:solidFill>
                  <a:srgbClr val="FF0000"/>
                </a:solidFill>
                <a:highlight>
                  <a:srgbClr val="FFFF00"/>
                </a:highlight>
                <a:latin typeface="宋体" panose="02010600030101010101" pitchFamily="2" charset="-122"/>
              </a:rPr>
              <a:t>）</a:t>
            </a:r>
            <a:endParaRPr lang="zh-CN" altLang="en-US" b="1">
              <a:solidFill>
                <a:srgbClr val="FF0000"/>
              </a:solidFill>
              <a:highlight>
                <a:srgbClr val="FFFF00"/>
              </a:highlight>
              <a:latin typeface="宋体" panose="02010600030101010101" pitchFamily="2" charset="-122"/>
            </a:endParaRPr>
          </a:p>
        </p:txBody>
      </p:sp>
      <p:graphicFrame>
        <p:nvGraphicFramePr>
          <p:cNvPr id="117763" name="Group 3"/>
          <p:cNvGraphicFramePr>
            <a:graphicFrameLocks noGrp="1"/>
          </p:cNvGraphicFramePr>
          <p:nvPr>
            <p:ph sz="half" idx="4294967295"/>
            <p:custDataLst>
              <p:tags r:id="rId1"/>
            </p:custDataLst>
          </p:nvPr>
        </p:nvGraphicFramePr>
        <p:xfrm>
          <a:off x="374650" y="1268413"/>
          <a:ext cx="8518525" cy="4927601"/>
        </p:xfrm>
        <a:graphic>
          <a:graphicData uri="http://schemas.openxmlformats.org/drawingml/2006/table">
            <a:tbl>
              <a:tblPr/>
              <a:tblGrid>
                <a:gridCol w="4730750"/>
                <a:gridCol w="3787775"/>
              </a:tblGrid>
              <a:tr h="4270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1800" b="1" i="0" u="none" strike="noStrike" cap="none" normalizeH="0" baseline="0">
                          <a:ln>
                            <a:noFill/>
                          </a:ln>
                          <a:solidFill>
                            <a:srgbClr val="002060"/>
                          </a:solidFill>
                          <a:effectLst/>
                          <a:latin typeface="Arial" panose="020B0604020202020204" pitchFamily="34" charset="0"/>
                          <a:ea typeface="宋体" panose="02010600030101010101" pitchFamily="2" charset="-122"/>
                        </a:rPr>
                        <a:t>层次</a:t>
                      </a:r>
                      <a:endParaRPr kumimoji="0" lang="zh-CN" altLang="en-US" sz="1800" b="1" i="0" u="none" strike="noStrike" cap="none" normalizeH="0" baseline="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Tx/>
                        <a:buNone/>
                      </a:pPr>
                      <a:r>
                        <a:rPr kumimoji="0" lang="zh-CN" altLang="en-US" sz="1800" b="1" i="0" u="none" strike="noStrike" cap="none" normalizeH="0" baseline="0">
                          <a:ln>
                            <a:noFill/>
                          </a:ln>
                          <a:solidFill>
                            <a:srgbClr val="002060"/>
                          </a:solidFill>
                          <a:effectLst/>
                          <a:latin typeface="Arial" panose="020B0604020202020204" pitchFamily="34" charset="0"/>
                          <a:ea typeface="宋体" panose="02010600030101010101" pitchFamily="2" charset="-122"/>
                        </a:rPr>
                        <a:t>阶段</a:t>
                      </a:r>
                      <a:endParaRPr kumimoji="0" lang="zh-CN" altLang="en-US" sz="1800" b="1" i="0" u="none" strike="noStrike" cap="none" normalizeH="0" baseline="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3938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000" b="1" i="0" u="sng" strike="noStrike" cap="none" normalizeH="0" baseline="0">
                          <a:ln>
                            <a:noFill/>
                          </a:ln>
                          <a:solidFill>
                            <a:srgbClr val="002060"/>
                          </a:solidFill>
                          <a:effectLst/>
                          <a:latin typeface="华文楷体" panose="02010600040101010101" pitchFamily="2" charset="-122"/>
                          <a:ea typeface="华文楷体" panose="02010600040101010101" pitchFamily="2" charset="-122"/>
                        </a:rPr>
                        <a:t>前惯例层次</a:t>
                      </a:r>
                      <a:endParaRPr kumimoji="0" lang="zh-CN" altLang="en-US" sz="2000" b="1" i="0" u="sng"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只受</a:t>
                      </a:r>
                      <a:r>
                        <a:rPr kumimoji="0" lang="zh-CN" altLang="en-US" sz="2000" b="1" i="0" u="none" strike="noStrike" cap="none" normalizeH="0" baseline="0">
                          <a:ln>
                            <a:noFill/>
                          </a:ln>
                          <a:solidFill>
                            <a:srgbClr val="002060"/>
                          </a:solidFill>
                          <a:effectLst/>
                          <a:highlight>
                            <a:srgbClr val="FFFF00"/>
                          </a:highlight>
                          <a:latin typeface="华文楷体" panose="02010600040101010101" pitchFamily="2" charset="-122"/>
                          <a:ea typeface="华文楷体" panose="02010600040101010101" pitchFamily="2" charset="-122"/>
                        </a:rPr>
                        <a:t>个人利益</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的影响。</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决策的依据是本人利益，这种利益是由不同行为方式带来的奖赏和惩罚决定的。</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en-US" altLang="zh-CN"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1. </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遵守规则以避免受到物质惩罚。</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en-US" altLang="zh-CN"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2. </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只在符合你的直接利益时才遵守规则。</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3922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000" b="1" i="0" u="sng" strike="noStrike" cap="none" normalizeH="0" baseline="0">
                          <a:ln>
                            <a:noFill/>
                          </a:ln>
                          <a:solidFill>
                            <a:srgbClr val="002060"/>
                          </a:solidFill>
                          <a:effectLst/>
                          <a:latin typeface="华文楷体" panose="02010600040101010101" pitchFamily="2" charset="-122"/>
                          <a:ea typeface="华文楷体" panose="02010600040101010101" pitchFamily="2" charset="-122"/>
                        </a:rPr>
                        <a:t>惯例层次</a:t>
                      </a:r>
                      <a:endParaRPr kumimoji="0" lang="zh-CN" altLang="en-US" sz="2000" b="1" i="0" u="sng"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受</a:t>
                      </a:r>
                      <a:r>
                        <a:rPr kumimoji="0" lang="zh-CN" altLang="en-US" sz="2000" b="1" i="0" u="none" strike="noStrike" cap="none" normalizeH="0" baseline="0">
                          <a:ln>
                            <a:noFill/>
                          </a:ln>
                          <a:solidFill>
                            <a:srgbClr val="002060"/>
                          </a:solidFill>
                          <a:effectLst/>
                          <a:highlight>
                            <a:srgbClr val="FFFF00"/>
                          </a:highlight>
                          <a:latin typeface="华文楷体" panose="02010600040101010101" pitchFamily="2" charset="-122"/>
                          <a:ea typeface="华文楷体" panose="02010600040101010101" pitchFamily="2" charset="-122"/>
                        </a:rPr>
                        <a:t>他人期望</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的影响。</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包括对法律的遵守，对重要人物期望的反应，以及对他人期望的一般感觉。</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en-US" altLang="zh-CN"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3</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．做你周围的人所期望的事。</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en-US" altLang="zh-CN"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4</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．通过履行你允诺的义务来维持平常秩序。</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endParaRPr kumimoji="0" lang="en-US" altLang="zh-CN"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71450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000" b="1" i="0" u="sng" strike="noStrike" cap="none" normalizeH="0" baseline="0">
                          <a:ln>
                            <a:noFill/>
                          </a:ln>
                          <a:solidFill>
                            <a:srgbClr val="002060"/>
                          </a:solidFill>
                          <a:effectLst/>
                          <a:latin typeface="华文楷体" panose="02010600040101010101" pitchFamily="2" charset="-122"/>
                          <a:ea typeface="华文楷体" panose="02010600040101010101" pitchFamily="2" charset="-122"/>
                        </a:rPr>
                        <a:t>原则层次</a:t>
                      </a:r>
                      <a:endParaRPr kumimoji="0" lang="zh-CN" altLang="en-US" sz="2000" b="1" i="0" u="sng"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受</a:t>
                      </a:r>
                      <a:r>
                        <a:rPr kumimoji="0" lang="zh-CN" altLang="en-US" sz="2000" b="1" i="0" u="none" strike="noStrike" cap="none" normalizeH="0" baseline="0">
                          <a:ln>
                            <a:noFill/>
                          </a:ln>
                          <a:solidFill>
                            <a:srgbClr val="002060"/>
                          </a:solidFill>
                          <a:effectLst/>
                          <a:highlight>
                            <a:srgbClr val="FFFF00"/>
                          </a:highlight>
                          <a:latin typeface="华文楷体" panose="02010600040101010101" pitchFamily="2" charset="-122"/>
                          <a:ea typeface="华文楷体" panose="02010600040101010101" pitchFamily="2" charset="-122"/>
                        </a:rPr>
                        <a:t>个人</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用来辨别是</a:t>
                      </a:r>
                      <a:r>
                        <a:rPr kumimoji="0" lang="zh-CN" altLang="en-US" sz="2000" b="1" i="0" u="none" strike="noStrike" cap="none" normalizeH="0" baseline="0">
                          <a:ln>
                            <a:noFill/>
                          </a:ln>
                          <a:solidFill>
                            <a:srgbClr val="002060"/>
                          </a:solidFill>
                          <a:effectLst/>
                          <a:highlight>
                            <a:srgbClr val="FFFF00"/>
                          </a:highlight>
                          <a:latin typeface="华文楷体" panose="02010600040101010101" pitchFamily="2" charset="-122"/>
                          <a:ea typeface="华文楷体" panose="02010600040101010101" pitchFamily="2" charset="-122"/>
                        </a:rPr>
                        <a:t>非的伦理准则的影响</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这些准则可以与社会的规则或法律一致，也可以与社会的规则或法律不一致。</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en-US" altLang="zh-CN"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5</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．尊重他人的权利，置多数人的意见于不顾，支持不相干的价值观和权利。</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75000"/>
                        <a:buFontTx/>
                        <a:buNone/>
                      </a:pPr>
                      <a:r>
                        <a:rPr kumimoji="0" lang="en-US" altLang="zh-CN"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6</a:t>
                      </a:r>
                      <a:r>
                        <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．遵守自己选择的伦理准则，即使这些准则违背了法律。</a:t>
                      </a:r>
                      <a:endParaRPr kumimoji="0" lang="zh-CN" altLang="en-US" sz="20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checkerboard(across)">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eaLnBrk="1" hangingPunct="1"/>
            <a:endParaRPr lang="zh-CN" altLang="zh-CN"/>
          </a:p>
        </p:txBody>
      </p:sp>
      <p:sp>
        <p:nvSpPr>
          <p:cNvPr id="142339" name="Rectangle 3"/>
          <p:cNvSpPr>
            <a:spLocks noGrp="1" noRot="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z="3600" b="1">
                <a:solidFill>
                  <a:srgbClr val="FF0000"/>
                </a:solidFill>
                <a:latin typeface="宋体" panose="02010600030101010101" pitchFamily="2" charset="-122"/>
              </a:rPr>
              <a:t>2</a:t>
            </a:r>
            <a:r>
              <a:rPr lang="zh-CN" altLang="en-US" sz="3600" b="1">
                <a:solidFill>
                  <a:srgbClr val="FF0000"/>
                </a:solidFill>
                <a:latin typeface="宋体" panose="02010600030101010101" pitchFamily="2" charset="-122"/>
              </a:rPr>
              <a:t>、个人特性：</a:t>
            </a:r>
            <a:endParaRPr lang="zh-CN" altLang="en-US" sz="3600" b="1">
              <a:solidFill>
                <a:srgbClr val="FF0000"/>
              </a:solidFill>
              <a:latin typeface="宋体" panose="02010600030101010101" pitchFamily="2" charset="-122"/>
            </a:endParaRPr>
          </a:p>
          <a:p>
            <a:pPr eaLnBrk="1" hangingPunct="1">
              <a:lnSpc>
                <a:spcPct val="90000"/>
              </a:lnSpc>
              <a:buFont typeface="Wingdings" panose="05000000000000000000" pitchFamily="2" charset="2"/>
              <a:buChar char="p"/>
            </a:pPr>
            <a:r>
              <a:rPr lang="zh-CN" altLang="en-US" sz="3600" b="1">
                <a:solidFill>
                  <a:srgbClr val="0070C0"/>
                </a:solidFill>
              </a:rPr>
              <a:t>管理者的个人特性对组织的管理道德有着直接的影响</a:t>
            </a:r>
            <a:endParaRPr lang="zh-CN" altLang="en-US" sz="3600" b="1">
              <a:solidFill>
                <a:srgbClr val="0070C0"/>
              </a:solidFill>
            </a:endParaRPr>
          </a:p>
          <a:p>
            <a:pPr eaLnBrk="1" hangingPunct="1">
              <a:lnSpc>
                <a:spcPct val="90000"/>
              </a:lnSpc>
              <a:buFont typeface="Wingdings" panose="05000000000000000000" pitchFamily="2" charset="2"/>
              <a:buChar char="p"/>
            </a:pPr>
            <a:r>
              <a:rPr lang="zh-CN" altLang="en-US" sz="3600" b="1">
                <a:solidFill>
                  <a:srgbClr val="0070C0"/>
                </a:solidFill>
              </a:rPr>
              <a:t>这里所讲的个人特性主要内容：</a:t>
            </a:r>
            <a:endParaRPr lang="zh-CN" altLang="en-US" sz="3600" b="1">
              <a:solidFill>
                <a:srgbClr val="0070C0"/>
              </a:solidFill>
            </a:endParaRPr>
          </a:p>
          <a:p>
            <a:pPr lvl="1" eaLnBrk="1" hangingPunct="1">
              <a:lnSpc>
                <a:spcPct val="90000"/>
              </a:lnSpc>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管理者的个人价值观</a:t>
            </a:r>
            <a:r>
              <a:rPr lang="en-US" altLang="zh-CN" sz="3200" b="1">
                <a:solidFill>
                  <a:srgbClr val="002060"/>
                </a:solidFill>
                <a:latin typeface="华文楷体" panose="02010600040101010101" pitchFamily="2" charset="-122"/>
                <a:ea typeface="华文楷体" panose="02010600040101010101" pitchFamily="2" charset="-122"/>
              </a:rPr>
              <a:t>(</a:t>
            </a:r>
            <a:r>
              <a:rPr lang="zh-CN" altLang="en-US" sz="3200" b="1">
                <a:solidFill>
                  <a:srgbClr val="002060"/>
                </a:solidFill>
                <a:latin typeface="华文楷体" panose="02010600040101010101" pitchFamily="2" charset="-122"/>
                <a:ea typeface="华文楷体" panose="02010600040101010101" pitchFamily="2" charset="-122"/>
              </a:rPr>
              <a:t>包括道德观</a:t>
            </a:r>
            <a:r>
              <a:rPr lang="en-US" altLang="zh-CN" sz="3200" b="1">
                <a:solidFill>
                  <a:srgbClr val="002060"/>
                </a:solidFill>
                <a:latin typeface="华文楷体" panose="02010600040101010101" pitchFamily="2" charset="-122"/>
                <a:ea typeface="华文楷体" panose="02010600040101010101" pitchFamily="2" charset="-122"/>
              </a:rPr>
              <a:t>)</a:t>
            </a:r>
            <a:endParaRPr lang="en-US" altLang="zh-CN" sz="32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自信心</a:t>
            </a:r>
            <a:endParaRPr lang="zh-CN" altLang="en-US" sz="32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自控力</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p:txBody>
          <a:bodyPr/>
          <a:lstStyle/>
          <a:p>
            <a:pPr eaLnBrk="1" hangingPunct="1"/>
            <a:endParaRPr lang="zh-CN" altLang="zh-CN"/>
          </a:p>
        </p:txBody>
      </p:sp>
      <p:sp>
        <p:nvSpPr>
          <p:cNvPr id="143363" name="Rectangle 3"/>
          <p:cNvSpPr>
            <a:spLocks noGrp="1" noRot="1" noChangeArrowheads="1"/>
          </p:cNvSpPr>
          <p:nvPr>
            <p:ph type="body" idx="1"/>
          </p:nvPr>
        </p:nvSpPr>
        <p:spPr/>
        <p:txBody>
          <a:bodyPr/>
          <a:lstStyle/>
          <a:p>
            <a:pPr eaLnBrk="1" hangingPunct="1">
              <a:buFont typeface="Wingdings" panose="05000000000000000000" pitchFamily="2" charset="2"/>
              <a:buNone/>
            </a:pPr>
            <a:r>
              <a:rPr lang="en-US" altLang="zh-CN" sz="3600" b="1">
                <a:solidFill>
                  <a:srgbClr val="FF0000"/>
                </a:solidFill>
                <a:latin typeface="宋体" panose="02010600030101010101" pitchFamily="2" charset="-122"/>
              </a:rPr>
              <a:t>3</a:t>
            </a:r>
            <a:r>
              <a:rPr lang="zh-CN" altLang="en-US" sz="3600" b="1">
                <a:solidFill>
                  <a:srgbClr val="FF0000"/>
                </a:solidFill>
                <a:latin typeface="宋体" panose="02010600030101010101" pitchFamily="2" charset="-122"/>
              </a:rPr>
              <a:t>、组织结构</a:t>
            </a:r>
            <a:endParaRPr lang="zh-CN" altLang="en-US" sz="3600" b="1">
              <a:solidFill>
                <a:srgbClr val="FF0000"/>
              </a:solidFill>
              <a:latin typeface="宋体" panose="02010600030101010101" pitchFamily="2" charset="-122"/>
            </a:endParaRPr>
          </a:p>
          <a:p>
            <a:pPr eaLnBrk="1" hangingPunct="1">
              <a:buFont typeface="Wingdings" panose="05000000000000000000" pitchFamily="2" charset="2"/>
              <a:buChar char="p"/>
            </a:pPr>
            <a:r>
              <a:rPr lang="zh-CN" altLang="en-US" sz="3600" b="1">
                <a:solidFill>
                  <a:srgbClr val="0070C0"/>
                </a:solidFill>
              </a:rPr>
              <a:t>组织结构对管理道德的影响方式：</a:t>
            </a:r>
            <a:endParaRPr lang="zh-CN" altLang="en-US" sz="3600" b="1">
              <a:solidFill>
                <a:srgbClr val="0070C0"/>
              </a:solidFill>
            </a:endParaRPr>
          </a:p>
          <a:p>
            <a:pPr lvl="1" eaLnBrk="1" hangingPunct="1">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有无必要的权力制衡、监察、检查、审计机制，有无外部群众和舆论监督</a:t>
            </a:r>
            <a:endParaRPr lang="zh-CN" altLang="en-US" sz="32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组织内部有无明确的规章制度</a:t>
            </a:r>
            <a:endParaRPr lang="zh-CN" altLang="en-US" sz="32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上级管理行为的示范作用</a:t>
            </a:r>
            <a:endParaRPr lang="zh-CN" altLang="en-US" sz="32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3200" b="1">
                <a:solidFill>
                  <a:srgbClr val="002060"/>
                </a:solidFill>
                <a:latin typeface="华文楷体" panose="02010600040101010101" pitchFamily="2" charset="-122"/>
                <a:ea typeface="华文楷体" panose="02010600040101010101" pitchFamily="2" charset="-122"/>
              </a:rPr>
              <a:t>绩效评估考核体系会起到指挥棒的作用</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endParaRPr lang="zh-CN" altLang="zh-CN"/>
          </a:p>
        </p:txBody>
      </p:sp>
      <p:sp>
        <p:nvSpPr>
          <p:cNvPr id="144387" name="Rectangle 3"/>
          <p:cNvSpPr>
            <a:spLocks noGrp="1" noRot="1" noChangeArrowheads="1"/>
          </p:cNvSpPr>
          <p:nvPr>
            <p:ph type="body" idx="1"/>
          </p:nvPr>
        </p:nvSpPr>
        <p:spPr/>
        <p:txBody>
          <a:bodyPr/>
          <a:lstStyle/>
          <a:p>
            <a:pPr eaLnBrk="1" hangingPunct="1">
              <a:buFont typeface="Wingdings" panose="05000000000000000000" pitchFamily="2" charset="2"/>
              <a:buNone/>
            </a:pPr>
            <a:r>
              <a:rPr lang="en-US" altLang="zh-CN" sz="3600" b="1">
                <a:solidFill>
                  <a:srgbClr val="FF0000"/>
                </a:solidFill>
                <a:latin typeface="宋体" panose="02010600030101010101" pitchFamily="2" charset="-122"/>
              </a:rPr>
              <a:t>4</a:t>
            </a:r>
            <a:r>
              <a:rPr lang="zh-CN" altLang="en-US" sz="3600" b="1">
                <a:solidFill>
                  <a:srgbClr val="FF0000"/>
                </a:solidFill>
                <a:latin typeface="宋体" panose="02010600030101010101" pitchFamily="2" charset="-122"/>
              </a:rPr>
              <a:t>、组织文化</a:t>
            </a:r>
            <a:endParaRPr lang="zh-CN" altLang="en-US" sz="3600" b="1">
              <a:solidFill>
                <a:srgbClr val="FF0000"/>
              </a:solidFill>
              <a:latin typeface="宋体" panose="02010600030101010101" pitchFamily="2" charset="-122"/>
            </a:endParaRPr>
          </a:p>
          <a:p>
            <a:pPr eaLnBrk="1" hangingPunct="1">
              <a:buFont typeface="Wingdings" panose="05000000000000000000" pitchFamily="2" charset="2"/>
              <a:buChar char="p"/>
            </a:pPr>
            <a:r>
              <a:rPr lang="zh-CN" altLang="en-US" sz="3600" b="1">
                <a:solidFill>
                  <a:srgbClr val="0070C0"/>
                </a:solidFill>
                <a:latin typeface="宋体" panose="02010600030101010101" pitchFamily="2" charset="-122"/>
              </a:rPr>
              <a:t>有无诚信、包容的组织文化</a:t>
            </a:r>
            <a:endParaRPr lang="zh-CN" altLang="en-US" sz="3600" b="1">
              <a:solidFill>
                <a:srgbClr val="0070C0"/>
              </a:solidFill>
              <a:latin typeface="宋体" panose="02010600030101010101" pitchFamily="2" charset="-122"/>
            </a:endParaRPr>
          </a:p>
          <a:p>
            <a:pPr eaLnBrk="1" hangingPunct="1">
              <a:buFont typeface="Wingdings" panose="05000000000000000000" pitchFamily="2" charset="2"/>
              <a:buChar char="p"/>
            </a:pPr>
            <a:endParaRPr lang="zh-CN" altLang="en-US" sz="3600" b="1">
              <a:solidFill>
                <a:srgbClr val="0070C0"/>
              </a:solidFill>
              <a:latin typeface="宋体" panose="02010600030101010101" pitchFamily="2" charset="-122"/>
            </a:endParaRPr>
          </a:p>
          <a:p>
            <a:pPr eaLnBrk="1" hangingPunct="1">
              <a:buFont typeface="Wingdings" panose="05000000000000000000" pitchFamily="2" charset="2"/>
              <a:buNone/>
            </a:pPr>
            <a:r>
              <a:rPr lang="en-US" altLang="zh-CN" sz="3600" b="1">
                <a:solidFill>
                  <a:srgbClr val="FF0000"/>
                </a:solidFill>
                <a:latin typeface="宋体" panose="02010600030101010101" pitchFamily="2" charset="-122"/>
              </a:rPr>
              <a:t>5</a:t>
            </a:r>
            <a:r>
              <a:rPr lang="zh-CN" altLang="en-US" sz="3600" b="1">
                <a:solidFill>
                  <a:srgbClr val="FF0000"/>
                </a:solidFill>
                <a:latin typeface="宋体" panose="02010600030101010101" pitchFamily="2" charset="-122"/>
              </a:rPr>
              <a:t>、问题强度</a:t>
            </a:r>
            <a:endParaRPr lang="zh-CN" altLang="en-US" sz="3600" b="1">
              <a:solidFill>
                <a:srgbClr val="FF0000"/>
              </a:solidFill>
              <a:latin typeface="宋体" panose="02010600030101010101" pitchFamily="2" charset="-122"/>
            </a:endParaRPr>
          </a:p>
          <a:p>
            <a:pPr eaLnBrk="1" hangingPunct="1">
              <a:buFont typeface="Wingdings" panose="05000000000000000000" pitchFamily="2" charset="2"/>
              <a:buChar char="p"/>
            </a:pPr>
            <a:r>
              <a:rPr lang="zh-CN" altLang="en-US" sz="3600" b="1">
                <a:solidFill>
                  <a:srgbClr val="0070C0"/>
                </a:solidFill>
              </a:rPr>
              <a:t>指该问题如果采取不道德的处理行为可能产生后果的严重程度</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bwMode="auto">
          <a:xfrm>
            <a:off x="609600" y="989013"/>
            <a:ext cx="7848600" cy="5106987"/>
            <a:chOff x="384" y="623"/>
            <a:chExt cx="4944" cy="3649"/>
          </a:xfrm>
        </p:grpSpPr>
        <p:grpSp>
          <p:nvGrpSpPr>
            <p:cNvPr id="145412" name="Group 27"/>
            <p:cNvGrpSpPr/>
            <p:nvPr/>
          </p:nvGrpSpPr>
          <p:grpSpPr bwMode="auto">
            <a:xfrm>
              <a:off x="1188" y="623"/>
              <a:ext cx="1428" cy="1249"/>
              <a:chOff x="1188" y="623"/>
              <a:chExt cx="1428" cy="1249"/>
            </a:xfrm>
          </p:grpSpPr>
          <p:sp>
            <p:nvSpPr>
              <p:cNvPr id="29" name="Line 13"/>
              <p:cNvSpPr>
                <a:spLocks noChangeShapeType="1"/>
              </p:cNvSpPr>
              <p:nvPr/>
            </p:nvSpPr>
            <p:spPr bwMode="auto">
              <a:xfrm>
                <a:off x="2304" y="1392"/>
                <a:ext cx="288" cy="480"/>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30" name="Oval 19"/>
              <p:cNvSpPr>
                <a:spLocks noChangeAspect="1" noChangeArrowheads="1"/>
              </p:cNvSpPr>
              <p:nvPr/>
            </p:nvSpPr>
            <p:spPr bwMode="auto">
              <a:xfrm>
                <a:off x="1188" y="623"/>
                <a:ext cx="1428" cy="816"/>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rgbClr val="FF0000"/>
                    </a:solidFill>
                  </a:rPr>
                  <a:t>8.</a:t>
                </a:r>
                <a:r>
                  <a:rPr lang="zh-CN" altLang="en-US" sz="2400" b="1" dirty="0">
                    <a:solidFill>
                      <a:srgbClr val="FF0000"/>
                    </a:solidFill>
                  </a:rPr>
                  <a:t>提供正式</a:t>
                </a:r>
                <a:endParaRPr lang="en-US" altLang="zh-CN" sz="2400" b="1" dirty="0">
                  <a:solidFill>
                    <a:srgbClr val="FF0000"/>
                  </a:solidFill>
                </a:endParaRPr>
              </a:p>
              <a:p>
                <a:pPr algn="ctr" eaLnBrk="1" fontAlgn="auto" hangingPunct="1">
                  <a:spcBef>
                    <a:spcPts val="0"/>
                  </a:spcBef>
                  <a:spcAft>
                    <a:spcPts val="0"/>
                  </a:spcAft>
                  <a:defRPr/>
                </a:pPr>
                <a:r>
                  <a:rPr lang="zh-CN" altLang="en-US" sz="2400" b="1" dirty="0">
                    <a:solidFill>
                      <a:srgbClr val="FF0000"/>
                    </a:solidFill>
                  </a:rPr>
                  <a:t>的保护机制</a:t>
                </a:r>
                <a:endParaRPr lang="en-US" altLang="en-US" sz="2400" b="1" dirty="0">
                  <a:solidFill>
                    <a:srgbClr val="FF0000"/>
                  </a:solidFill>
                </a:endParaRPr>
              </a:p>
            </p:txBody>
          </p:sp>
        </p:grpSp>
        <p:grpSp>
          <p:nvGrpSpPr>
            <p:cNvPr id="145413" name="Group 28"/>
            <p:cNvGrpSpPr/>
            <p:nvPr/>
          </p:nvGrpSpPr>
          <p:grpSpPr bwMode="auto">
            <a:xfrm>
              <a:off x="3456" y="2543"/>
              <a:ext cx="1872" cy="816"/>
              <a:chOff x="3456" y="2543"/>
              <a:chExt cx="1872" cy="816"/>
            </a:xfrm>
          </p:grpSpPr>
          <p:sp>
            <p:nvSpPr>
              <p:cNvPr id="27" name="Line 11"/>
              <p:cNvSpPr>
                <a:spLocks noChangeShapeType="1"/>
              </p:cNvSpPr>
              <p:nvPr/>
            </p:nvSpPr>
            <p:spPr bwMode="auto">
              <a:xfrm flipH="1" flipV="1">
                <a:off x="3456" y="2640"/>
                <a:ext cx="432" cy="239"/>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8" name="Oval 4"/>
              <p:cNvSpPr>
                <a:spLocks noChangeAspect="1" noChangeArrowheads="1"/>
              </p:cNvSpPr>
              <p:nvPr/>
            </p:nvSpPr>
            <p:spPr bwMode="auto">
              <a:xfrm>
                <a:off x="3900" y="2543"/>
                <a:ext cx="1428" cy="816"/>
              </a:xfrm>
              <a:prstGeom prst="ellipse">
                <a:avLst/>
              </a:prstGeom>
            </p:spPr>
            <p:style>
              <a:lnRef idx="0">
                <a:schemeClr val="accent4"/>
              </a:lnRef>
              <a:fillRef idx="3">
                <a:schemeClr val="accent4"/>
              </a:fillRef>
              <a:effectRef idx="3">
                <a:schemeClr val="accent4"/>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5.</a:t>
                </a:r>
                <a:r>
                  <a:rPr lang="zh-CN" altLang="en-US" sz="2400" b="1" dirty="0">
                    <a:solidFill>
                      <a:schemeClr val="bg1"/>
                    </a:solidFill>
                  </a:rPr>
                  <a:t>对员工进</a:t>
                </a:r>
                <a:endParaRPr lang="en-US" altLang="zh-CN" sz="2400" b="1" dirty="0">
                  <a:solidFill>
                    <a:schemeClr val="bg1"/>
                  </a:solidFill>
                </a:endParaRPr>
              </a:p>
              <a:p>
                <a:pPr algn="ctr" eaLnBrk="1" fontAlgn="auto" hangingPunct="1">
                  <a:spcBef>
                    <a:spcPts val="0"/>
                  </a:spcBef>
                  <a:spcAft>
                    <a:spcPts val="0"/>
                  </a:spcAft>
                  <a:defRPr/>
                </a:pPr>
                <a:r>
                  <a:rPr lang="zh-CN" altLang="en-US" sz="2400" b="1" dirty="0">
                    <a:solidFill>
                      <a:schemeClr val="bg1"/>
                    </a:solidFill>
                  </a:rPr>
                  <a:t>行道德教育</a:t>
                </a:r>
                <a:endParaRPr lang="en-US" altLang="en-US" sz="2400" b="1" dirty="0">
                  <a:solidFill>
                    <a:schemeClr val="bg1"/>
                  </a:solidFill>
                </a:endParaRPr>
              </a:p>
            </p:txBody>
          </p:sp>
        </p:grpSp>
        <p:grpSp>
          <p:nvGrpSpPr>
            <p:cNvPr id="145414" name="Group 22"/>
            <p:cNvGrpSpPr/>
            <p:nvPr/>
          </p:nvGrpSpPr>
          <p:grpSpPr bwMode="auto">
            <a:xfrm>
              <a:off x="384" y="2543"/>
              <a:ext cx="1968" cy="816"/>
              <a:chOff x="384" y="2543"/>
              <a:chExt cx="1968" cy="816"/>
            </a:xfrm>
          </p:grpSpPr>
          <p:sp>
            <p:nvSpPr>
              <p:cNvPr id="25" name="Line 10"/>
              <p:cNvSpPr>
                <a:spLocks noChangeShapeType="1"/>
              </p:cNvSpPr>
              <p:nvPr/>
            </p:nvSpPr>
            <p:spPr bwMode="auto">
              <a:xfrm flipV="1">
                <a:off x="1824" y="2592"/>
                <a:ext cx="528" cy="288"/>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6" name="Oval 5"/>
              <p:cNvSpPr>
                <a:spLocks noChangeAspect="1" noChangeArrowheads="1"/>
              </p:cNvSpPr>
              <p:nvPr/>
            </p:nvSpPr>
            <p:spPr bwMode="auto">
              <a:xfrm>
                <a:off x="384" y="2543"/>
                <a:ext cx="1428" cy="816"/>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2.</a:t>
                </a:r>
                <a:r>
                  <a:rPr lang="zh-CN" altLang="en-US" sz="2400" b="1" dirty="0">
                    <a:solidFill>
                      <a:schemeClr val="bg1"/>
                    </a:solidFill>
                  </a:rPr>
                  <a:t>建立道德守</a:t>
                </a:r>
                <a:endParaRPr lang="en-US" altLang="zh-CN" sz="2400" b="1" dirty="0">
                  <a:solidFill>
                    <a:schemeClr val="bg1"/>
                  </a:solidFill>
                </a:endParaRPr>
              </a:p>
              <a:p>
                <a:pPr algn="ctr" eaLnBrk="1" fontAlgn="auto" hangingPunct="1">
                  <a:spcBef>
                    <a:spcPts val="0"/>
                  </a:spcBef>
                  <a:spcAft>
                    <a:spcPts val="0"/>
                  </a:spcAft>
                  <a:defRPr/>
                </a:pPr>
                <a:r>
                  <a:rPr lang="zh-CN" altLang="en-US" sz="2400" b="1" dirty="0">
                    <a:solidFill>
                      <a:schemeClr val="bg1"/>
                    </a:solidFill>
                  </a:rPr>
                  <a:t>则和决策规则</a:t>
                </a:r>
                <a:endParaRPr lang="en-US" altLang="en-US" sz="2400" b="1" dirty="0">
                  <a:solidFill>
                    <a:schemeClr val="bg1"/>
                  </a:solidFill>
                </a:endParaRPr>
              </a:p>
            </p:txBody>
          </p:sp>
        </p:grpSp>
        <p:grpSp>
          <p:nvGrpSpPr>
            <p:cNvPr id="145415" name="Group 23"/>
            <p:cNvGrpSpPr/>
            <p:nvPr/>
          </p:nvGrpSpPr>
          <p:grpSpPr bwMode="auto">
            <a:xfrm>
              <a:off x="3024" y="3024"/>
              <a:ext cx="1428" cy="1248"/>
              <a:chOff x="3024" y="3024"/>
              <a:chExt cx="1428" cy="1248"/>
            </a:xfrm>
          </p:grpSpPr>
          <p:sp>
            <p:nvSpPr>
              <p:cNvPr id="23" name="Line 20"/>
              <p:cNvSpPr>
                <a:spLocks noChangeShapeType="1"/>
              </p:cNvSpPr>
              <p:nvPr/>
            </p:nvSpPr>
            <p:spPr bwMode="auto">
              <a:xfrm>
                <a:off x="3168" y="3024"/>
                <a:ext cx="192" cy="480"/>
              </a:xfrm>
              <a:prstGeom prst="line">
                <a:avLst/>
              </a:prstGeom>
              <a:ln>
                <a:tail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4" name="Oval 6"/>
              <p:cNvSpPr>
                <a:spLocks noChangeAspect="1" noChangeArrowheads="1"/>
              </p:cNvSpPr>
              <p:nvPr/>
            </p:nvSpPr>
            <p:spPr bwMode="auto">
              <a:xfrm>
                <a:off x="3024" y="3456"/>
                <a:ext cx="1428" cy="816"/>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rgbClr val="FF0000"/>
                    </a:solidFill>
                  </a:rPr>
                  <a:t>4.</a:t>
                </a:r>
                <a:r>
                  <a:rPr lang="zh-CN" altLang="en-US" sz="2400" b="1" dirty="0">
                    <a:solidFill>
                      <a:srgbClr val="FF0000"/>
                    </a:solidFill>
                  </a:rPr>
                  <a:t>设定工作</a:t>
                </a:r>
                <a:endParaRPr lang="en-US" altLang="zh-CN" sz="2400" b="1" dirty="0">
                  <a:solidFill>
                    <a:srgbClr val="FF0000"/>
                  </a:solidFill>
                </a:endParaRPr>
              </a:p>
              <a:p>
                <a:pPr algn="ctr" eaLnBrk="1" fontAlgn="auto" hangingPunct="1">
                  <a:spcBef>
                    <a:spcPts val="0"/>
                  </a:spcBef>
                  <a:spcAft>
                    <a:spcPts val="0"/>
                  </a:spcAft>
                  <a:defRPr/>
                </a:pPr>
                <a:r>
                  <a:rPr lang="zh-CN" altLang="en-US" sz="2400" b="1" dirty="0">
                    <a:solidFill>
                      <a:srgbClr val="FF0000"/>
                    </a:solidFill>
                  </a:rPr>
                  <a:t>目标</a:t>
                </a:r>
                <a:endParaRPr lang="en-US" altLang="en-US" sz="2400" b="1" dirty="0">
                  <a:solidFill>
                    <a:srgbClr val="FF0000"/>
                  </a:solidFill>
                </a:endParaRPr>
              </a:p>
            </p:txBody>
          </p:sp>
        </p:grpSp>
        <p:grpSp>
          <p:nvGrpSpPr>
            <p:cNvPr id="145416" name="Group 26"/>
            <p:cNvGrpSpPr/>
            <p:nvPr/>
          </p:nvGrpSpPr>
          <p:grpSpPr bwMode="auto">
            <a:xfrm>
              <a:off x="1188" y="3071"/>
              <a:ext cx="1428" cy="1201"/>
              <a:chOff x="1188" y="3071"/>
              <a:chExt cx="1428" cy="1201"/>
            </a:xfrm>
          </p:grpSpPr>
          <p:sp>
            <p:nvSpPr>
              <p:cNvPr id="21" name="Line 9"/>
              <p:cNvSpPr>
                <a:spLocks noChangeShapeType="1"/>
              </p:cNvSpPr>
              <p:nvPr/>
            </p:nvSpPr>
            <p:spPr bwMode="auto">
              <a:xfrm flipV="1">
                <a:off x="2304" y="3071"/>
                <a:ext cx="288" cy="480"/>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2" name="Oval 7"/>
              <p:cNvSpPr>
                <a:spLocks noChangeAspect="1" noChangeArrowheads="1"/>
              </p:cNvSpPr>
              <p:nvPr/>
            </p:nvSpPr>
            <p:spPr bwMode="auto">
              <a:xfrm>
                <a:off x="1188" y="3455"/>
                <a:ext cx="1428" cy="817"/>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3.</a:t>
                </a:r>
                <a:r>
                  <a:rPr lang="zh-CN" altLang="en-US" sz="2400" b="1" dirty="0">
                    <a:solidFill>
                      <a:schemeClr val="bg1"/>
                    </a:solidFill>
                  </a:rPr>
                  <a:t>在道德方</a:t>
                </a:r>
                <a:endParaRPr lang="en-US" altLang="zh-CN" sz="2400" b="1" dirty="0">
                  <a:solidFill>
                    <a:schemeClr val="bg1"/>
                  </a:solidFill>
                </a:endParaRPr>
              </a:p>
              <a:p>
                <a:pPr algn="ctr" eaLnBrk="1" fontAlgn="auto" hangingPunct="1">
                  <a:spcBef>
                    <a:spcPts val="0"/>
                  </a:spcBef>
                  <a:spcAft>
                    <a:spcPts val="0"/>
                  </a:spcAft>
                  <a:defRPr/>
                </a:pPr>
                <a:r>
                  <a:rPr lang="zh-CN" altLang="en-US" sz="2400" b="1" dirty="0">
                    <a:solidFill>
                      <a:schemeClr val="bg1"/>
                    </a:solidFill>
                  </a:rPr>
                  <a:t>面领导员工</a:t>
                </a:r>
                <a:endParaRPr lang="en-US" altLang="zh-CN" sz="2400" b="1" dirty="0">
                  <a:solidFill>
                    <a:schemeClr val="bg1"/>
                  </a:solidFill>
                </a:endParaRPr>
              </a:p>
            </p:txBody>
          </p:sp>
        </p:grpSp>
        <p:sp>
          <p:nvSpPr>
            <p:cNvPr id="145417" name="Rectangle 8"/>
            <p:cNvSpPr>
              <a:spLocks noChangeArrowheads="1"/>
            </p:cNvSpPr>
            <p:nvPr/>
          </p:nvSpPr>
          <p:spPr bwMode="auto">
            <a:xfrm>
              <a:off x="2304" y="1823"/>
              <a:ext cx="1152" cy="1248"/>
            </a:xfrm>
            <a:prstGeom prst="rect">
              <a:avLst/>
            </a:prstGeom>
            <a:solidFill>
              <a:srgbClr val="B54D61"/>
            </a:solidFill>
            <a:ln w="9525">
              <a:solidFill>
                <a:schemeClr val="bg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FFFF00"/>
                  </a:solidFill>
                  <a:latin typeface="Calibri" panose="020F0502020204030204" pitchFamily="34" charset="0"/>
                </a:rPr>
                <a:t>改善企业</a:t>
              </a:r>
              <a:endParaRPr lang="zh-CN" altLang="en-US" sz="2800" b="1">
                <a:solidFill>
                  <a:srgbClr val="FFFF00"/>
                </a:solidFill>
                <a:latin typeface="Calibri" panose="020F0502020204030204" pitchFamily="34" charset="0"/>
              </a:endParaRPr>
            </a:p>
            <a:p>
              <a:pPr algn="ctr" eaLnBrk="1" hangingPunct="1">
                <a:spcBef>
                  <a:spcPct val="0"/>
                </a:spcBef>
                <a:buClrTx/>
                <a:buSzTx/>
                <a:buFontTx/>
                <a:buNone/>
              </a:pPr>
              <a:r>
                <a:rPr lang="zh-CN" altLang="en-US" sz="2800" b="1">
                  <a:solidFill>
                    <a:srgbClr val="FFFF00"/>
                  </a:solidFill>
                  <a:latin typeface="Calibri" panose="020F0502020204030204" pitchFamily="34" charset="0"/>
                </a:rPr>
                <a:t>道德行为</a:t>
              </a:r>
              <a:endParaRPr lang="zh-CN" altLang="en-US" sz="2800" b="1">
                <a:solidFill>
                  <a:srgbClr val="FFFF00"/>
                </a:solidFill>
                <a:latin typeface="Calibri" panose="020F0502020204030204" pitchFamily="34" charset="0"/>
              </a:endParaRPr>
            </a:p>
            <a:p>
              <a:pPr algn="ctr" eaLnBrk="1" hangingPunct="1">
                <a:spcBef>
                  <a:spcPct val="0"/>
                </a:spcBef>
                <a:buClrTx/>
                <a:buSzTx/>
                <a:buFontTx/>
                <a:buNone/>
              </a:pPr>
              <a:r>
                <a:rPr lang="zh-CN" altLang="en-US" sz="2800" b="1">
                  <a:solidFill>
                    <a:srgbClr val="FFFF00"/>
                  </a:solidFill>
                  <a:latin typeface="Calibri" panose="020F0502020204030204" pitchFamily="34" charset="0"/>
                </a:rPr>
                <a:t>的途径</a:t>
              </a:r>
              <a:endParaRPr lang="en-US" altLang="en-US" sz="2800" b="1">
                <a:solidFill>
                  <a:srgbClr val="FFFF00"/>
                </a:solidFill>
                <a:latin typeface="Calibri" panose="020F0502020204030204" pitchFamily="34" charset="0"/>
              </a:endParaRPr>
            </a:p>
          </p:txBody>
        </p:sp>
        <p:grpSp>
          <p:nvGrpSpPr>
            <p:cNvPr id="145418" name="Group 25"/>
            <p:cNvGrpSpPr/>
            <p:nvPr/>
          </p:nvGrpSpPr>
          <p:grpSpPr bwMode="auto">
            <a:xfrm>
              <a:off x="3456" y="1535"/>
              <a:ext cx="1850" cy="816"/>
              <a:chOff x="3456" y="1535"/>
              <a:chExt cx="1850" cy="816"/>
            </a:xfrm>
          </p:grpSpPr>
          <p:sp>
            <p:nvSpPr>
              <p:cNvPr id="19" name="Line 16"/>
              <p:cNvSpPr>
                <a:spLocks noChangeShapeType="1"/>
              </p:cNvSpPr>
              <p:nvPr/>
            </p:nvSpPr>
            <p:spPr bwMode="auto">
              <a:xfrm flipH="1">
                <a:off x="3456" y="1967"/>
                <a:ext cx="432" cy="192"/>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0" name="Oval 14"/>
              <p:cNvSpPr>
                <a:spLocks noChangeAspect="1" noChangeArrowheads="1"/>
              </p:cNvSpPr>
              <p:nvPr/>
            </p:nvSpPr>
            <p:spPr bwMode="auto">
              <a:xfrm>
                <a:off x="3878" y="1535"/>
                <a:ext cx="1428" cy="816"/>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6.</a:t>
                </a:r>
                <a:r>
                  <a:rPr lang="zh-CN" altLang="en-US" sz="2400" b="1" dirty="0">
                    <a:solidFill>
                      <a:schemeClr val="bg1"/>
                    </a:solidFill>
                  </a:rPr>
                  <a:t>对绩效进</a:t>
                </a:r>
                <a:endParaRPr lang="en-US" altLang="zh-CN" sz="2400" b="1" dirty="0">
                  <a:solidFill>
                    <a:schemeClr val="bg1"/>
                  </a:solidFill>
                </a:endParaRPr>
              </a:p>
              <a:p>
                <a:pPr algn="ctr" eaLnBrk="1" fontAlgn="auto" hangingPunct="1">
                  <a:spcBef>
                    <a:spcPts val="0"/>
                  </a:spcBef>
                  <a:spcAft>
                    <a:spcPts val="0"/>
                  </a:spcAft>
                  <a:defRPr/>
                </a:pPr>
                <a:r>
                  <a:rPr lang="zh-CN" altLang="en-US" sz="2400" b="1" dirty="0">
                    <a:solidFill>
                      <a:schemeClr val="bg1"/>
                    </a:solidFill>
                  </a:rPr>
                  <a:t>行全面评价</a:t>
                </a:r>
                <a:endParaRPr lang="en-US" altLang="en-US" sz="2400" b="1" dirty="0">
                  <a:solidFill>
                    <a:schemeClr val="bg1"/>
                  </a:solidFill>
                </a:endParaRPr>
              </a:p>
            </p:txBody>
          </p:sp>
        </p:grpSp>
        <p:grpSp>
          <p:nvGrpSpPr>
            <p:cNvPr id="145419" name="Group 24"/>
            <p:cNvGrpSpPr/>
            <p:nvPr/>
          </p:nvGrpSpPr>
          <p:grpSpPr bwMode="auto">
            <a:xfrm>
              <a:off x="384" y="1535"/>
              <a:ext cx="1920" cy="816"/>
              <a:chOff x="384" y="1535"/>
              <a:chExt cx="1920" cy="816"/>
            </a:xfrm>
          </p:grpSpPr>
          <p:sp>
            <p:nvSpPr>
              <p:cNvPr id="17" name="Line 17"/>
              <p:cNvSpPr>
                <a:spLocks noChangeShapeType="1"/>
              </p:cNvSpPr>
              <p:nvPr/>
            </p:nvSpPr>
            <p:spPr bwMode="auto">
              <a:xfrm>
                <a:off x="1824" y="1967"/>
                <a:ext cx="480" cy="192"/>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18" name="Oval 15"/>
              <p:cNvSpPr>
                <a:spLocks noChangeAspect="1" noChangeArrowheads="1"/>
              </p:cNvSpPr>
              <p:nvPr/>
            </p:nvSpPr>
            <p:spPr bwMode="auto">
              <a:xfrm>
                <a:off x="384" y="1535"/>
                <a:ext cx="1428" cy="816"/>
              </a:xfrm>
              <a:prstGeom prst="ellipse">
                <a:avLst/>
              </a:prstGeom>
            </p:spPr>
            <p:style>
              <a:lnRef idx="0">
                <a:schemeClr val="accent4"/>
              </a:lnRef>
              <a:fillRef idx="3">
                <a:schemeClr val="accent4"/>
              </a:fillRef>
              <a:effectRef idx="3">
                <a:schemeClr val="accent4"/>
              </a:effectRef>
              <a:fontRef idx="minor">
                <a:schemeClr val="lt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b="1">
                    <a:solidFill>
                      <a:schemeClr val="bg1"/>
                    </a:solidFill>
                    <a:latin typeface="Calibri" panose="020F0502020204030204" pitchFamily="34" charset="0"/>
                  </a:rPr>
                  <a:t>1.</a:t>
                </a:r>
                <a:r>
                  <a:rPr lang="zh-CN" altLang="en-US" sz="2400" b="1">
                    <a:solidFill>
                      <a:schemeClr val="bg1"/>
                    </a:solidFill>
                    <a:latin typeface="Calibri" panose="020F0502020204030204" pitchFamily="34" charset="0"/>
                  </a:rPr>
                  <a:t>挑选高素质</a:t>
                </a:r>
                <a:endParaRPr lang="zh-CN" altLang="en-US" sz="2400" b="1">
                  <a:solidFill>
                    <a:schemeClr val="bg1"/>
                  </a:solidFill>
                  <a:latin typeface="Calibri" panose="020F0502020204030204" pitchFamily="34" charset="0"/>
                </a:endParaRPr>
              </a:p>
              <a:p>
                <a:pPr algn="ctr" eaLnBrk="1" hangingPunct="1">
                  <a:defRPr/>
                </a:pPr>
                <a:r>
                  <a:rPr lang="zh-CN" altLang="en-US" sz="2400" b="1">
                    <a:solidFill>
                      <a:schemeClr val="bg1"/>
                    </a:solidFill>
                    <a:latin typeface="Calibri" panose="020F0502020204030204" pitchFamily="34" charset="0"/>
                  </a:rPr>
                  <a:t>的员工</a:t>
                </a:r>
                <a:endParaRPr lang="en-US" altLang="en-US" sz="2400" b="1">
                  <a:solidFill>
                    <a:schemeClr val="bg1"/>
                  </a:solidFill>
                  <a:latin typeface="Calibri" panose="020F0502020204030204" pitchFamily="34" charset="0"/>
                </a:endParaRPr>
              </a:p>
            </p:txBody>
          </p:sp>
        </p:grpSp>
        <p:grpSp>
          <p:nvGrpSpPr>
            <p:cNvPr id="145420" name="Group 21"/>
            <p:cNvGrpSpPr/>
            <p:nvPr/>
          </p:nvGrpSpPr>
          <p:grpSpPr bwMode="auto">
            <a:xfrm>
              <a:off x="3024" y="623"/>
              <a:ext cx="1428" cy="1200"/>
              <a:chOff x="3024" y="623"/>
              <a:chExt cx="1428" cy="1200"/>
            </a:xfrm>
          </p:grpSpPr>
          <p:sp>
            <p:nvSpPr>
              <p:cNvPr id="15" name="Line 12"/>
              <p:cNvSpPr>
                <a:spLocks noChangeShapeType="1"/>
              </p:cNvSpPr>
              <p:nvPr/>
            </p:nvSpPr>
            <p:spPr bwMode="auto">
              <a:xfrm flipH="1">
                <a:off x="3168" y="1391"/>
                <a:ext cx="192" cy="432"/>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16" name="Oval 18"/>
              <p:cNvSpPr>
                <a:spLocks noChangeAspect="1" noChangeArrowheads="1"/>
              </p:cNvSpPr>
              <p:nvPr/>
            </p:nvSpPr>
            <p:spPr bwMode="auto">
              <a:xfrm>
                <a:off x="3024" y="623"/>
                <a:ext cx="1428" cy="816"/>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7.</a:t>
                </a:r>
                <a:r>
                  <a:rPr lang="zh-CN" altLang="en-US" sz="2400" b="1" dirty="0">
                    <a:solidFill>
                      <a:schemeClr val="bg1"/>
                    </a:solidFill>
                  </a:rPr>
                  <a:t>进行独立</a:t>
                </a:r>
                <a:endParaRPr lang="en-US" altLang="zh-CN" sz="2400" b="1" dirty="0">
                  <a:solidFill>
                    <a:schemeClr val="bg1"/>
                  </a:solidFill>
                </a:endParaRPr>
              </a:p>
              <a:p>
                <a:pPr algn="ctr" eaLnBrk="1" fontAlgn="auto" hangingPunct="1">
                  <a:spcBef>
                    <a:spcPts val="0"/>
                  </a:spcBef>
                  <a:spcAft>
                    <a:spcPts val="0"/>
                  </a:spcAft>
                  <a:defRPr/>
                </a:pPr>
                <a:r>
                  <a:rPr lang="zh-CN" altLang="en-US" sz="2400" b="1" dirty="0">
                    <a:solidFill>
                      <a:schemeClr val="bg1"/>
                    </a:solidFill>
                  </a:rPr>
                  <a:t>的社会审计</a:t>
                </a:r>
                <a:endParaRPr lang="en-US" altLang="en-US" sz="2400" b="1" dirty="0">
                  <a:solidFill>
                    <a:schemeClr val="bg1"/>
                  </a:solidFill>
                </a:endParaRPr>
              </a:p>
            </p:txBody>
          </p:sp>
        </p:grpSp>
      </p:grpSp>
      <p:sp>
        <p:nvSpPr>
          <p:cNvPr id="145411" name="内容占位符 2"/>
          <p:cNvSpPr txBox="1"/>
          <p:nvPr/>
        </p:nvSpPr>
        <p:spPr bwMode="auto">
          <a:xfrm>
            <a:off x="857250" y="152400"/>
            <a:ext cx="76438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改善企业道德行为的途径</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rrowheads="1"/>
          </p:cNvSpPr>
          <p:nvPr>
            <p:ph type="title"/>
          </p:nvPr>
        </p:nvSpPr>
        <p:spPr/>
        <p:txBody>
          <a:bodyPr/>
          <a:lstStyle/>
          <a:p>
            <a:pPr eaLnBrk="1" hangingPunct="1"/>
            <a:r>
              <a:rPr lang="zh-CN" altLang="en-US" b="1" dirty="0"/>
              <a:t>企业的社会责任</a:t>
            </a:r>
            <a:endParaRPr lang="zh-CN" altLang="zh-CN" dirty="0"/>
          </a:p>
        </p:txBody>
      </p:sp>
      <p:sp>
        <p:nvSpPr>
          <p:cNvPr id="149507" name="Rectangle 3"/>
          <p:cNvSpPr>
            <a:spLocks noGrp="1" noRot="1" noChangeArrowheads="1"/>
          </p:cNvSpPr>
          <p:nvPr>
            <p:ph type="body" idx="1"/>
          </p:nvPr>
        </p:nvSpPr>
        <p:spPr/>
        <p:txBody>
          <a:bodyPr/>
          <a:lstStyle/>
          <a:p>
            <a:pPr eaLnBrk="1" hangingPunct="1"/>
            <a:r>
              <a:rPr lang="zh-CN" altLang="en-US" sz="3500" b="1"/>
              <a:t>企业社会责任的具体表现</a:t>
            </a:r>
            <a:endParaRPr lang="zh-CN" altLang="en-US" sz="3500" b="1"/>
          </a:p>
          <a:p>
            <a:pPr eaLnBrk="1" hangingPunct="1">
              <a:buFont typeface="Wingdings" panose="05000000000000000000" pitchFamily="2" charset="2"/>
              <a:buNone/>
            </a:pPr>
            <a:r>
              <a:rPr lang="zh-CN" altLang="en-US" b="1"/>
              <a:t>  一、企业环境的道德行为</a:t>
            </a:r>
            <a:endParaRPr lang="zh-CN" altLang="en-US" b="1"/>
          </a:p>
          <a:p>
            <a:pPr eaLnBrk="1" hangingPunct="1">
              <a:buFont typeface="Wingdings" panose="05000000000000000000" pitchFamily="2" charset="2"/>
              <a:buNone/>
            </a:pPr>
            <a:r>
              <a:rPr lang="zh-CN" altLang="en-US" b="1"/>
              <a:t>  二、企业对员工的道德行为</a:t>
            </a:r>
            <a:endParaRPr lang="zh-CN" altLang="en-US" b="1"/>
          </a:p>
          <a:p>
            <a:pPr eaLnBrk="1" hangingPunct="1">
              <a:buFont typeface="Wingdings" panose="05000000000000000000" pitchFamily="2" charset="2"/>
              <a:buNone/>
            </a:pPr>
            <a:r>
              <a:rPr lang="zh-CN" altLang="en-US" b="1"/>
              <a:t>  三、企业对顾客的道德行为</a:t>
            </a:r>
            <a:endParaRPr lang="zh-CN" altLang="en-US" b="1"/>
          </a:p>
          <a:p>
            <a:pPr eaLnBrk="1" hangingPunct="1">
              <a:buFont typeface="Wingdings" panose="05000000000000000000" pitchFamily="2" charset="2"/>
              <a:buNone/>
            </a:pPr>
            <a:r>
              <a:rPr lang="zh-CN" altLang="en-US" b="1"/>
              <a:t>  四、企业对竞争对手的道德行为</a:t>
            </a:r>
            <a:endParaRPr lang="zh-CN" altLang="en-US" b="1"/>
          </a:p>
          <a:p>
            <a:pPr eaLnBrk="1" hangingPunct="1">
              <a:buFont typeface="Wingdings" panose="05000000000000000000" pitchFamily="2" charset="2"/>
              <a:buNone/>
            </a:pPr>
            <a:r>
              <a:rPr lang="zh-CN" altLang="en-US" b="1"/>
              <a:t>  五、企业对投资者的道德行为</a:t>
            </a:r>
            <a:endParaRPr lang="zh-CN" altLang="en-US" b="1"/>
          </a:p>
          <a:p>
            <a:pPr eaLnBrk="1" hangingPunct="1">
              <a:buFont typeface="Wingdings" panose="05000000000000000000" pitchFamily="2" charset="2"/>
              <a:buNone/>
            </a:pPr>
            <a:r>
              <a:rPr lang="zh-CN" altLang="en-US" b="1"/>
              <a:t>  六、企业对所在社区的道德行为</a:t>
            </a:r>
            <a:endParaRPr lang="zh-CN" altLang="en-US"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p:txBody>
          <a:bodyPr/>
          <a:lstStyle/>
          <a:p>
            <a:pPr algn="l" eaLnBrk="1" hangingPunct="1"/>
            <a:r>
              <a:rPr lang="zh-CN" altLang="en-US" sz="4000"/>
              <a:t>案例：</a:t>
            </a:r>
            <a:r>
              <a:rPr lang="zh-CN" altLang="en-US" sz="4000">
                <a:solidFill>
                  <a:srgbClr val="FADD06"/>
                </a:solidFill>
              </a:rPr>
              <a:t>黄</a:t>
            </a:r>
            <a:r>
              <a:rPr lang="zh-CN" altLang="en-US" sz="4000">
                <a:solidFill>
                  <a:srgbClr val="00FF00"/>
                </a:solidFill>
              </a:rPr>
              <a:t>绿</a:t>
            </a:r>
            <a:r>
              <a:rPr lang="zh-CN" altLang="en-US" sz="4000"/>
              <a:t>之争</a:t>
            </a:r>
            <a:r>
              <a:rPr lang="en-US" altLang="zh-CN" sz="4000"/>
              <a:t>——</a:t>
            </a:r>
            <a:r>
              <a:rPr lang="zh-CN" altLang="en-US" sz="4000"/>
              <a:t>柯达的中国公关活动</a:t>
            </a:r>
            <a:endParaRPr lang="zh-CN" altLang="en-US" sz="4000"/>
          </a:p>
        </p:txBody>
      </p:sp>
      <p:sp>
        <p:nvSpPr>
          <p:cNvPr id="150531" name="Rectangle 3"/>
          <p:cNvSpPr>
            <a:spLocks noGrp="1" noRot="1" noChangeArrowheads="1"/>
          </p:cNvSpPr>
          <p:nvPr>
            <p:ph type="body" idx="1"/>
          </p:nvPr>
        </p:nvSpPr>
        <p:spPr/>
        <p:txBody>
          <a:bodyPr/>
          <a:lstStyle/>
          <a:p>
            <a:pPr eaLnBrk="1" hangingPunct="1">
              <a:lnSpc>
                <a:spcPct val="90000"/>
              </a:lnSpc>
            </a:pPr>
            <a:r>
              <a:rPr lang="zh-CN" altLang="en-US" sz="2800" b="1"/>
              <a:t>柯达、富士占据了中国感光材料市场的绝大部分，从富士在</a:t>
            </a:r>
            <a:r>
              <a:rPr lang="en-US" altLang="zh-CN" sz="2800" b="1"/>
              <a:t>20</a:t>
            </a:r>
            <a:r>
              <a:rPr lang="zh-CN" altLang="en-US" sz="2800" b="1"/>
              <a:t>世纪</a:t>
            </a:r>
            <a:r>
              <a:rPr lang="en-US" altLang="zh-CN" sz="2800" b="1"/>
              <a:t>80</a:t>
            </a:r>
            <a:r>
              <a:rPr lang="zh-CN" altLang="en-US" sz="2800" b="1"/>
              <a:t>年代占据</a:t>
            </a:r>
            <a:r>
              <a:rPr lang="en-US" altLang="zh-CN" sz="2800" b="1"/>
              <a:t>70%</a:t>
            </a:r>
            <a:r>
              <a:rPr lang="zh-CN" altLang="en-US" sz="2800" b="1"/>
              <a:t>市场，到本世纪初柯达一举反超，柯达在中国进行了一系列成功的公关活动。</a:t>
            </a:r>
            <a:endParaRPr lang="zh-CN" altLang="en-US" sz="2800" b="1"/>
          </a:p>
          <a:p>
            <a:pPr eaLnBrk="1" hangingPunct="1">
              <a:lnSpc>
                <a:spcPct val="90000"/>
              </a:lnSpc>
            </a:pPr>
            <a:r>
              <a:rPr lang="zh-CN" altLang="en-US" sz="2800" b="1"/>
              <a:t>一、全行业合资计划：</a:t>
            </a:r>
            <a:r>
              <a:rPr lang="en-US" altLang="zh-CN" sz="2800" b="1"/>
              <a:t>1998</a:t>
            </a:r>
            <a:r>
              <a:rPr lang="zh-CN" altLang="en-US" sz="2800" b="1"/>
              <a:t>年，在富士拒绝的情况下，柯达与中国政府合作整合了除乐凯以外的六家企业，投资</a:t>
            </a:r>
            <a:r>
              <a:rPr lang="en-US" altLang="zh-CN" sz="2800" b="1"/>
              <a:t>12</a:t>
            </a:r>
            <a:r>
              <a:rPr lang="zh-CN" altLang="en-US" sz="2800" b="1"/>
              <a:t>亿美元，使中国在</a:t>
            </a:r>
            <a:r>
              <a:rPr lang="en-US" altLang="zh-CN" sz="2800" b="1"/>
              <a:t>2001</a:t>
            </a:r>
            <a:r>
              <a:rPr lang="zh-CN" altLang="en-US" sz="2800" b="1"/>
              <a:t>年成为柯达第二大市场</a:t>
            </a:r>
            <a:endParaRPr lang="zh-CN" altLang="en-US" sz="2800" b="1"/>
          </a:p>
          <a:p>
            <a:pPr eaLnBrk="1" hangingPunct="1">
              <a:lnSpc>
                <a:spcPct val="90000"/>
              </a:lnSpc>
            </a:pPr>
            <a:r>
              <a:rPr lang="zh-CN" altLang="en-US" sz="2800" b="1"/>
              <a:t>二、“龙的传人”公关活动：为了突出“柯达产品是中国人设计，在中国生产，柯达是中国人的柯达”的理念，</a:t>
            </a:r>
            <a:r>
              <a:rPr lang="en-US" altLang="zh-CN" sz="2800" b="1"/>
              <a:t>2002</a:t>
            </a:r>
            <a:r>
              <a:rPr lang="zh-CN" altLang="en-US" sz="2800" b="1"/>
              <a:t>年柯达掀起“龙的传人”公关活动</a:t>
            </a:r>
            <a:endParaRPr lang="zh-CN" altLang="en-US" sz="2800" b="1"/>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p:txBody>
          <a:bodyPr/>
          <a:lstStyle/>
          <a:p>
            <a:pPr eaLnBrk="1" hangingPunct="1"/>
            <a:endParaRPr lang="zh-CN" altLang="zh-CN"/>
          </a:p>
        </p:txBody>
      </p:sp>
      <p:sp>
        <p:nvSpPr>
          <p:cNvPr id="151555" name="Rectangle 3"/>
          <p:cNvSpPr>
            <a:spLocks noGrp="1" noRot="1" noChangeArrowheads="1"/>
          </p:cNvSpPr>
          <p:nvPr>
            <p:ph type="body" idx="1"/>
          </p:nvPr>
        </p:nvSpPr>
        <p:spPr/>
        <p:txBody>
          <a:bodyPr/>
          <a:lstStyle/>
          <a:p>
            <a:pPr eaLnBrk="1" hangingPunct="1">
              <a:lnSpc>
                <a:spcPct val="90000"/>
              </a:lnSpc>
            </a:pPr>
            <a:r>
              <a:rPr lang="zh-CN" altLang="en-US" b="1"/>
              <a:t>三、“相机播种计划”：为使</a:t>
            </a:r>
            <a:r>
              <a:rPr lang="en-US" altLang="zh-CN" b="1"/>
              <a:t>4000</a:t>
            </a:r>
            <a:r>
              <a:rPr lang="zh-CN" altLang="en-US" b="1"/>
              <a:t>万有条件的中国家庭每年消费一个胶卷，柯达公关部提出“相机播种计划”，</a:t>
            </a:r>
            <a:r>
              <a:rPr lang="en-US" altLang="zh-CN" b="1"/>
              <a:t>99</a:t>
            </a:r>
            <a:r>
              <a:rPr lang="zh-CN" altLang="en-US" b="1"/>
              <a:t>元买</a:t>
            </a:r>
            <a:r>
              <a:rPr lang="en-US" altLang="zh-CN" b="1"/>
              <a:t>4</a:t>
            </a:r>
            <a:r>
              <a:rPr lang="zh-CN" altLang="en-US" b="1"/>
              <a:t>个胶卷赠相机</a:t>
            </a:r>
            <a:endParaRPr lang="zh-CN" altLang="en-US" b="1"/>
          </a:p>
          <a:p>
            <a:pPr eaLnBrk="1" hangingPunct="1">
              <a:lnSpc>
                <a:spcPct val="90000"/>
              </a:lnSpc>
            </a:pPr>
            <a:r>
              <a:rPr lang="zh-CN" altLang="en-US" b="1"/>
              <a:t>四、与媒体的公关：柯达要求公关人员第二次与记者见面要能叫出名字；</a:t>
            </a:r>
            <a:r>
              <a:rPr lang="en-US" altLang="zh-CN" b="1"/>
              <a:t>2002</a:t>
            </a:r>
            <a:r>
              <a:rPr lang="zh-CN" altLang="en-US" b="1"/>
              <a:t>年有一款相机出现问题，柯达尽可能坦诚面对新闻界，将解释直接发给记者</a:t>
            </a:r>
            <a:endParaRPr lang="zh-CN" altLang="en-US" b="1"/>
          </a:p>
          <a:p>
            <a:pPr eaLnBrk="1" hangingPunct="1">
              <a:lnSpc>
                <a:spcPct val="90000"/>
              </a:lnSpc>
            </a:pPr>
            <a:r>
              <a:rPr lang="zh-CN" altLang="en-US" b="1"/>
              <a:t>五、热衷公益活动</a:t>
            </a:r>
            <a:endParaRPr lang="zh-CN" altLang="en-US" b="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rrowheads="1"/>
          </p:cNvSpPr>
          <p:nvPr>
            <p:ph type="title"/>
          </p:nvPr>
        </p:nvSpPr>
        <p:spPr/>
        <p:txBody>
          <a:bodyPr/>
          <a:lstStyle/>
          <a:p>
            <a:pPr eaLnBrk="1" hangingPunct="1"/>
            <a:r>
              <a:rPr lang="zh-CN" altLang="en-US" b="1"/>
              <a:t>系统原理</a:t>
            </a:r>
            <a:endParaRPr lang="zh-CN" altLang="en-US" b="1"/>
          </a:p>
        </p:txBody>
      </p:sp>
      <p:sp>
        <p:nvSpPr>
          <p:cNvPr id="110595" name="Rectangle 3"/>
          <p:cNvSpPr>
            <a:spLocks noGrp="1" noRot="1" noChangeArrowheads="1"/>
          </p:cNvSpPr>
          <p:nvPr>
            <p:ph type="body" idx="1"/>
          </p:nvPr>
        </p:nvSpPr>
        <p:spPr/>
        <p:txBody>
          <a:bodyPr/>
          <a:lstStyle/>
          <a:p>
            <a:pPr eaLnBrk="1" hangingPunct="1"/>
            <a:r>
              <a:rPr lang="zh-CN" altLang="en-US" sz="3600" b="1">
                <a:solidFill>
                  <a:srgbClr val="0070C0"/>
                </a:solidFill>
              </a:rPr>
              <a:t>系统，是指由若干相互联系、相互作用的部分组成，在一定环境中具有特定功能的有机整体。</a:t>
            </a:r>
            <a:endParaRPr lang="zh-CN" altLang="en-US" sz="3600" b="1">
              <a:solidFill>
                <a:srgbClr val="0070C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title"/>
          </p:nvPr>
        </p:nvSpPr>
        <p:spPr/>
        <p:txBody>
          <a:bodyPr/>
          <a:lstStyle/>
          <a:p>
            <a:pPr eaLnBrk="1" hangingPunct="1"/>
            <a:endParaRPr lang="zh-CN" altLang="zh-CN"/>
          </a:p>
        </p:txBody>
      </p:sp>
      <p:sp>
        <p:nvSpPr>
          <p:cNvPr id="152579" name="Rectangle 3"/>
          <p:cNvSpPr>
            <a:spLocks noGrp="1" noRot="1" noChangeArrowheads="1"/>
          </p:cNvSpPr>
          <p:nvPr>
            <p:ph type="body" idx="1"/>
          </p:nvPr>
        </p:nvSpPr>
        <p:spPr/>
        <p:txBody>
          <a:bodyPr/>
          <a:lstStyle/>
          <a:p>
            <a:pPr eaLnBrk="1" hangingPunct="1"/>
            <a:r>
              <a:rPr lang="zh-CN" altLang="en-US" sz="2800" b="1"/>
              <a:t>六、联合承诺：</a:t>
            </a:r>
            <a:r>
              <a:rPr lang="en-US" altLang="zh-CN" sz="2800" b="1"/>
              <a:t>2001</a:t>
            </a:r>
            <a:r>
              <a:rPr lang="zh-CN" altLang="en-US" sz="2800" b="1"/>
              <a:t>年，由乐凯牵头在人民大会堂联合承诺“作合法的企业公民，遵守国家的法律法规，不走私，不造假，不向走私和造假者提供商品和方便”，富士拒绝签字</a:t>
            </a:r>
            <a:endParaRPr lang="zh-CN" altLang="en-US" sz="2800" b="1"/>
          </a:p>
          <a:p>
            <a:pPr eaLnBrk="1" hangingPunct="1"/>
            <a:r>
              <a:rPr lang="zh-CN" altLang="en-US" sz="2800" b="1"/>
              <a:t>七、富士涉嫌走私事件：</a:t>
            </a:r>
            <a:r>
              <a:rPr lang="en-US" altLang="zh-CN" sz="2800" b="1"/>
              <a:t>2002</a:t>
            </a:r>
            <a:r>
              <a:rPr lang="zh-CN" altLang="en-US" sz="2800" b="1"/>
              <a:t>年珠海走私事件发生，以及富士在上海低价倾销，富士被指涉嫌参与或支持走私；柯达在事前曾不点名指出，事后则扮演旁观者不做直接评价，而是通过公关公司为媒体提供线索</a:t>
            </a:r>
            <a:endParaRPr lang="zh-CN" altLang="en-US" sz="2800" b="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p:txBody>
          <a:bodyPr/>
          <a:lstStyle/>
          <a:p>
            <a:pPr eaLnBrk="1" hangingPunct="1"/>
            <a:endParaRPr lang="zh-CN" altLang="zh-CN"/>
          </a:p>
        </p:txBody>
      </p:sp>
      <p:sp>
        <p:nvSpPr>
          <p:cNvPr id="111619" name="Rectangle 3"/>
          <p:cNvSpPr>
            <a:spLocks noGrp="1" noRot="1" noChangeArrowheads="1"/>
          </p:cNvSpPr>
          <p:nvPr>
            <p:ph type="body" idx="1"/>
          </p:nvPr>
        </p:nvSpPr>
        <p:spPr/>
        <p:txBody>
          <a:bodyPr/>
          <a:lstStyle/>
          <a:p>
            <a:pPr eaLnBrk="1" hangingPunct="1">
              <a:lnSpc>
                <a:spcPct val="80000"/>
              </a:lnSpc>
            </a:pPr>
            <a:r>
              <a:rPr lang="zh-CN" altLang="en-US" sz="3600" b="1">
                <a:solidFill>
                  <a:srgbClr val="0070C0"/>
                </a:solidFill>
              </a:rPr>
              <a:t>系统的特征</a:t>
            </a:r>
            <a:endParaRPr lang="zh-CN" altLang="en-US" sz="3600" b="1">
              <a:solidFill>
                <a:srgbClr val="0070C0"/>
              </a:solidFill>
            </a:endParaRPr>
          </a:p>
          <a:p>
            <a:pPr eaLnBrk="1" hangingPunct="1">
              <a:lnSpc>
                <a:spcPct val="80000"/>
              </a:lnSpc>
              <a:buFont typeface="Wingdings" panose="05000000000000000000" pitchFamily="2" charset="2"/>
              <a:buChar char="p"/>
            </a:pPr>
            <a:r>
              <a:rPr lang="zh-CN" altLang="en-US" b="1">
                <a:solidFill>
                  <a:srgbClr val="0070C0"/>
                </a:solidFill>
                <a:latin typeface="宋体" panose="02010600030101010101" pitchFamily="2" charset="-122"/>
              </a:rPr>
              <a:t>集合性</a:t>
            </a:r>
            <a:endParaRPr lang="zh-CN" altLang="en-US" b="1">
              <a:solidFill>
                <a:srgbClr val="0070C0"/>
              </a:solidFill>
              <a:latin typeface="宋体" panose="0201060003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系统最基本的特征，一个系统至少由两个或两个以上的子系统组成</a:t>
            </a:r>
            <a:endParaRPr lang="zh-CN" altLang="en-US" b="1">
              <a:solidFill>
                <a:srgbClr val="002060"/>
              </a:solidFill>
              <a:latin typeface="宋体" panose="02010600030101010101" pitchFamily="2" charset="-122"/>
              <a:ea typeface="华文楷体" panose="02010600040101010101" pitchFamily="2" charset="-122"/>
            </a:endParaRPr>
          </a:p>
          <a:p>
            <a:pPr eaLnBrk="1" hangingPunct="1">
              <a:lnSpc>
                <a:spcPct val="80000"/>
              </a:lnSpc>
              <a:buFont typeface="Wingdings" panose="05000000000000000000" pitchFamily="2" charset="2"/>
              <a:buChar char="p"/>
            </a:pPr>
            <a:r>
              <a:rPr lang="zh-CN" altLang="en-US" b="1">
                <a:solidFill>
                  <a:srgbClr val="0070C0"/>
                </a:solidFill>
                <a:latin typeface="宋体" panose="02010600030101010101" pitchFamily="2" charset="-122"/>
              </a:rPr>
              <a:t>层次性</a:t>
            </a:r>
            <a:endParaRPr lang="zh-CN" altLang="en-US" b="1">
              <a:solidFill>
                <a:srgbClr val="0070C0"/>
              </a:solidFill>
              <a:latin typeface="宋体" panose="0201060003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宋体" panose="02010600030101010101" pitchFamily="2" charset="-122"/>
                <a:ea typeface="华文楷体" panose="02010600040101010101" pitchFamily="2" charset="-122"/>
              </a:rPr>
              <a:t>系统是由处于不同地位的子系统、子子系统等组成</a:t>
            </a:r>
            <a:endParaRPr lang="zh-CN" altLang="en-US" b="1">
              <a:solidFill>
                <a:srgbClr val="002060"/>
              </a:solidFill>
              <a:latin typeface="宋体" panose="02010600030101010101" pitchFamily="2" charset="-122"/>
              <a:ea typeface="华文楷体" panose="02010600040101010101" pitchFamily="2" charset="-122"/>
            </a:endParaRPr>
          </a:p>
          <a:p>
            <a:pPr eaLnBrk="1" hangingPunct="1">
              <a:lnSpc>
                <a:spcPct val="80000"/>
              </a:lnSpc>
              <a:buFont typeface="Wingdings" panose="05000000000000000000" pitchFamily="2" charset="2"/>
              <a:buChar char="p"/>
            </a:pPr>
            <a:r>
              <a:rPr lang="zh-CN" altLang="en-US" b="1">
                <a:solidFill>
                  <a:srgbClr val="0070C0"/>
                </a:solidFill>
                <a:latin typeface="宋体" panose="02010600030101010101" pitchFamily="2" charset="-122"/>
              </a:rPr>
              <a:t>相关性</a:t>
            </a:r>
            <a:endParaRPr lang="zh-CN" altLang="en-US" b="1">
              <a:solidFill>
                <a:srgbClr val="0070C0"/>
              </a:solidFill>
              <a:latin typeface="宋体" panose="02010600030101010101" pitchFamily="2" charset="-122"/>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系统内各要素之间相互依存、相互制约的关系</a:t>
            </a:r>
            <a:endParaRPr lang="zh-CN" altLang="en-US" sz="2400" b="1">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p:txBody>
          <a:bodyPr/>
          <a:lstStyle/>
          <a:p>
            <a:pPr eaLnBrk="1" hangingPunct="1"/>
            <a:endParaRPr lang="zh-CN" altLang="zh-CN"/>
          </a:p>
        </p:txBody>
      </p:sp>
      <p:sp>
        <p:nvSpPr>
          <p:cNvPr id="112643" name="Rectangle 3"/>
          <p:cNvSpPr>
            <a:spLocks noGrp="1" noRot="1" noChangeArrowheads="1"/>
          </p:cNvSpPr>
          <p:nvPr>
            <p:ph type="body" idx="1"/>
          </p:nvPr>
        </p:nvSpPr>
        <p:spPr>
          <a:xfrm>
            <a:off x="301625" y="1905000"/>
            <a:ext cx="8540750" cy="4403725"/>
          </a:xfrm>
        </p:spPr>
        <p:txBody>
          <a:bodyPr/>
          <a:lstStyle/>
          <a:p>
            <a:pPr eaLnBrk="1" hangingPunct="1">
              <a:lnSpc>
                <a:spcPct val="80000"/>
              </a:lnSpc>
            </a:pPr>
            <a:r>
              <a:rPr lang="zh-CN" altLang="en-US" sz="3600" b="1">
                <a:solidFill>
                  <a:srgbClr val="0070C0"/>
                </a:solidFill>
              </a:rPr>
              <a:t>要点</a:t>
            </a:r>
            <a:endParaRPr lang="zh-CN" altLang="en-US" sz="3600" b="1">
              <a:solidFill>
                <a:srgbClr val="0070C0"/>
              </a:solidFill>
            </a:endParaRPr>
          </a:p>
          <a:p>
            <a:pPr eaLnBrk="1" hangingPunct="1">
              <a:lnSpc>
                <a:spcPct val="80000"/>
              </a:lnSpc>
              <a:buFont typeface="Wingdings" panose="05000000000000000000" pitchFamily="2" charset="2"/>
              <a:buChar char="p"/>
            </a:pPr>
            <a:r>
              <a:rPr lang="zh-CN" altLang="en-US" b="1">
                <a:solidFill>
                  <a:srgbClr val="0070C0"/>
                </a:solidFill>
              </a:rPr>
              <a:t>整体性原理</a:t>
            </a:r>
            <a:endParaRPr lang="zh-CN" altLang="en-US" b="1">
              <a:solidFill>
                <a:srgbClr val="0070C0"/>
              </a:solidFill>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要素之间的相互关系及要素与系统之间的关系以整体为主进行协调，局部服从整体，使整体效果为最优</a:t>
            </a:r>
            <a:endParaRPr lang="zh-CN" altLang="en-US" b="1">
              <a:solidFill>
                <a:srgbClr val="00206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Char char="p"/>
            </a:pPr>
            <a:r>
              <a:rPr lang="zh-CN" altLang="en-US" b="1">
                <a:solidFill>
                  <a:srgbClr val="0070C0"/>
                </a:solidFill>
              </a:rPr>
              <a:t>动态性原理</a:t>
            </a:r>
            <a:endParaRPr lang="zh-CN" altLang="en-US" b="1">
              <a:solidFill>
                <a:srgbClr val="0070C0"/>
              </a:solidFill>
            </a:endParaRPr>
          </a:p>
          <a:p>
            <a:pPr lvl="1" eaLnBrk="1" hangingPunct="1">
              <a:lnSpc>
                <a:spcPct val="80000"/>
              </a:lnSpc>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掌握系统动态原理，研究系统的动态规律，可以使我们预见系统的发展趋势，树立起超前观念，减少偏差，掌握主动，使系统向期望的目标顺利发展</a:t>
            </a:r>
            <a:endParaRPr lang="zh-CN" altLang="en-US"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p:txBody>
          <a:bodyPr/>
          <a:lstStyle/>
          <a:p>
            <a:pPr eaLnBrk="1" hangingPunct="1"/>
            <a:endParaRPr lang="zh-CN" altLang="zh-CN"/>
          </a:p>
        </p:txBody>
      </p:sp>
      <p:sp>
        <p:nvSpPr>
          <p:cNvPr id="113667" name="Rectangle 3"/>
          <p:cNvSpPr>
            <a:spLocks noGrp="1" noRot="1" noChangeArrowheads="1"/>
          </p:cNvSpPr>
          <p:nvPr>
            <p:ph type="body" idx="1"/>
          </p:nvPr>
        </p:nvSpPr>
        <p:spPr/>
        <p:txBody>
          <a:bodyPr/>
          <a:lstStyle/>
          <a:p>
            <a:pPr eaLnBrk="1" hangingPunct="1">
              <a:buFont typeface="Wingdings" panose="05000000000000000000" pitchFamily="2" charset="2"/>
              <a:buChar char="p"/>
            </a:pPr>
            <a:r>
              <a:rPr lang="zh-CN" altLang="en-US" b="1">
                <a:solidFill>
                  <a:srgbClr val="0070C0"/>
                </a:solidFill>
              </a:rPr>
              <a:t>开放性原理</a:t>
            </a:r>
            <a:endParaRPr lang="zh-CN" altLang="en-US" b="1">
              <a:solidFill>
                <a:srgbClr val="0070C0"/>
              </a:solidFill>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明智的管理者应当从开放性原理出发，充分估计到外部对本系统的种种影响，努力从开放中扩大本系统从外部吸入的物质、能量和信息</a:t>
            </a:r>
            <a:endParaRPr lang="zh-CN" altLang="en-US" b="1">
              <a:solidFill>
                <a:srgbClr val="0070C0"/>
              </a:solidFill>
            </a:endParaRPr>
          </a:p>
          <a:p>
            <a:pPr eaLnBrk="1" hangingPunct="1">
              <a:buFont typeface="Wingdings" panose="05000000000000000000" pitchFamily="2" charset="2"/>
              <a:buChar char="p"/>
            </a:pPr>
            <a:r>
              <a:rPr lang="zh-CN" altLang="en-US" b="1">
                <a:solidFill>
                  <a:srgbClr val="0070C0"/>
                </a:solidFill>
              </a:rPr>
              <a:t>环境适应性原理</a:t>
            </a:r>
            <a:endParaRPr lang="zh-CN" altLang="en-US" b="1">
              <a:solidFill>
                <a:srgbClr val="0070C0"/>
              </a:solidFill>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作为管理者既要有勇气看到能动地改变环境的可能，又要冷静地看到自己的局限，才能实事求是地作出科学的决策，保证组织的可持续发展</a:t>
            </a:r>
            <a:endParaRPr lang="zh-CN" altLang="en-US"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p:txBody>
          <a:bodyPr/>
          <a:lstStyle/>
          <a:p>
            <a:pPr eaLnBrk="1" hangingPunct="1"/>
            <a:r>
              <a:rPr lang="zh-CN" altLang="en-US" b="1" dirty="0"/>
              <a:t>效益原理</a:t>
            </a:r>
            <a:endParaRPr lang="zh-CN" altLang="en-US" b="1" dirty="0"/>
          </a:p>
        </p:txBody>
      </p:sp>
      <p:sp>
        <p:nvSpPr>
          <p:cNvPr id="115715" name="Rectangle 3"/>
          <p:cNvSpPr>
            <a:spLocks noGrp="1" noRot="1" noChangeArrowheads="1"/>
          </p:cNvSpPr>
          <p:nvPr>
            <p:ph type="body" idx="1"/>
          </p:nvPr>
        </p:nvSpPr>
        <p:spPr/>
        <p:txBody>
          <a:bodyPr/>
          <a:lstStyle/>
          <a:p>
            <a:pPr eaLnBrk="1" hangingPunct="1"/>
            <a:r>
              <a:rPr lang="zh-CN" altLang="en-US" b="1" dirty="0">
                <a:solidFill>
                  <a:srgbClr val="0070C0"/>
                </a:solidFill>
                <a:highlight>
                  <a:srgbClr val="FFFF00"/>
                </a:highlight>
              </a:rPr>
              <a:t>效益是指组织目标的实现与实现组织目标所付代价之间的一种比例关系。（性价比）</a:t>
            </a:r>
            <a:endParaRPr lang="en-US" altLang="zh-CN" b="1" dirty="0">
              <a:solidFill>
                <a:srgbClr val="0070C0"/>
              </a:solidFill>
              <a:highlight>
                <a:srgbClr val="FFFF00"/>
              </a:highlight>
            </a:endParaRPr>
          </a:p>
          <a:p>
            <a:pPr eaLnBrk="1" hangingPunct="1"/>
            <a:r>
              <a:rPr lang="zh-CN" altLang="en-US" b="1" dirty="0">
                <a:solidFill>
                  <a:srgbClr val="0070C0"/>
                </a:solidFill>
                <a:highlight>
                  <a:srgbClr val="FFFF00"/>
                </a:highlight>
              </a:rPr>
              <a:t>追求组织活动的效益就是尽量以较少的资源消耗去实现组织的既定目标。</a:t>
            </a:r>
            <a:endParaRPr lang="zh-CN" altLang="en-US" b="1" dirty="0">
              <a:solidFill>
                <a:srgbClr val="0070C0"/>
              </a:solidFill>
              <a:highlight>
                <a:srgbClr val="FFFF00"/>
              </a:highlight>
            </a:endParaRPr>
          </a:p>
        </p:txBody>
      </p:sp>
      <p:graphicFrame>
        <p:nvGraphicFramePr>
          <p:cNvPr id="4" name="图示 3"/>
          <p:cNvGraphicFramePr/>
          <p:nvPr/>
        </p:nvGraphicFramePr>
        <p:xfrm>
          <a:off x="2423846" y="4002087"/>
          <a:ext cx="4296308" cy="23200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pPr eaLnBrk="1" hangingPunct="1"/>
            <a:r>
              <a:rPr lang="zh-CN" altLang="en-US" b="1" dirty="0"/>
              <a:t>适度原理</a:t>
            </a:r>
            <a:endParaRPr lang="zh-CN" altLang="en-US" b="1" dirty="0"/>
          </a:p>
        </p:txBody>
      </p:sp>
      <p:sp>
        <p:nvSpPr>
          <p:cNvPr id="119811" name="Rectangle 3"/>
          <p:cNvSpPr>
            <a:spLocks noGrp="1" noRot="1" noChangeArrowheads="1"/>
          </p:cNvSpPr>
          <p:nvPr>
            <p:ph type="body" idx="1"/>
          </p:nvPr>
        </p:nvSpPr>
        <p:spPr/>
        <p:txBody>
          <a:bodyPr/>
          <a:lstStyle/>
          <a:p>
            <a:pPr eaLnBrk="1" hangingPunct="1"/>
            <a:endParaRPr lang="en-US" altLang="zh-CN" sz="3600" dirty="0"/>
          </a:p>
          <a:p>
            <a:pPr eaLnBrk="1" hangingPunct="1">
              <a:lnSpc>
                <a:spcPct val="120000"/>
              </a:lnSpc>
            </a:pPr>
            <a:r>
              <a:rPr lang="zh-CN" altLang="en-US" sz="3600" b="1" dirty="0">
                <a:solidFill>
                  <a:srgbClr val="0070C0"/>
                </a:solidFill>
              </a:rPr>
              <a:t>良好的管理要求管理者在处理组织内部各种矛盾、协调各种关系时要把握好度的问题。</a:t>
            </a:r>
            <a:endParaRPr lang="zh-CN" altLang="en-US" sz="3600" b="1" dirty="0">
              <a:solidFill>
                <a:srgbClr val="0070C0"/>
              </a:solidFill>
            </a:endParaRPr>
          </a:p>
        </p:txBody>
      </p:sp>
    </p:spTree>
  </p:cSld>
  <p:clrMapOvr>
    <a:masterClrMapping/>
  </p:clrMapOvr>
</p:sld>
</file>

<file path=ppt/tags/tag1.xml><?xml version="1.0" encoding="utf-8"?>
<p:tagLst xmlns:p="http://schemas.openxmlformats.org/presentationml/2006/main">
  <p:tag name="KSO_WM_UNIT_TABLE_BEAUTIFY" val="smartTable{6542fc49-ff22-4aa9-aa89-d7975d9f110f}"/>
</p:tagLst>
</file>

<file path=ppt/tags/tag2.xml><?xml version="1.0" encoding="utf-8"?>
<p:tagLst xmlns:p="http://schemas.openxmlformats.org/presentationml/2006/main">
  <p:tag name="KSO_WPP_MARK_KEY" val="8b568f16-77c5-4529-aa43-cf4513b20ba2"/>
  <p:tag name="COMMONDATA" val="eyJoZGlkIjoiZGM2MTAxNzEzZGEwMWUzN2I4MjdhYzhkMDg1MmJkYTA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4040</Words>
  <Application>WPS 演示</Application>
  <PresentationFormat>全屏显示(4:3)</PresentationFormat>
  <Paragraphs>297</Paragraphs>
  <Slides>40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华文楷体</vt:lpstr>
      <vt:lpstr>微软雅黑</vt:lpstr>
      <vt:lpstr>Arial Unicode MS</vt:lpstr>
      <vt:lpstr>黑体</vt:lpstr>
      <vt:lpstr>Calibri</vt:lpstr>
      <vt:lpstr>诗情画意</vt:lpstr>
      <vt:lpstr>第三章 管理的基本原理</vt:lpstr>
      <vt:lpstr>一、管理的基本原理</vt:lpstr>
      <vt:lpstr>人本原理</vt:lpstr>
      <vt:lpstr>系统原理</vt:lpstr>
      <vt:lpstr>PowerPoint 演示文稿</vt:lpstr>
      <vt:lpstr>PowerPoint 演示文稿</vt:lpstr>
      <vt:lpstr>PowerPoint 演示文稿</vt:lpstr>
      <vt:lpstr>效益原理</vt:lpstr>
      <vt:lpstr>适度原理</vt:lpstr>
      <vt:lpstr>PowerPoint 演示文稿</vt:lpstr>
      <vt:lpstr>PowerPoint 演示文稿</vt:lpstr>
      <vt:lpstr>PowerPoint 演示文稿</vt:lpstr>
      <vt:lpstr>PowerPoint 演示文稿</vt:lpstr>
      <vt:lpstr>PowerPoint 演示文稿</vt:lpstr>
      <vt:lpstr>PowerPoint 演示文稿</vt:lpstr>
      <vt:lpstr>第四章 管理道德与社会责任</vt:lpstr>
      <vt:lpstr>PowerPoint 演示文稿</vt:lpstr>
      <vt:lpstr>PowerPoint 演示文稿</vt:lpstr>
      <vt:lpstr>PowerPoint 演示文稿</vt:lpstr>
      <vt:lpstr>PowerPoint 演示文稿</vt:lpstr>
      <vt:lpstr>伦理道德的管理学意义</vt:lpstr>
      <vt:lpstr>伦理道德与经济运行</vt:lpstr>
      <vt:lpstr>道德观</vt:lpstr>
      <vt:lpstr>功利主义道德观</vt:lpstr>
      <vt:lpstr>权利至上道德观</vt:lpstr>
      <vt:lpstr>公平公正道德观</vt:lpstr>
      <vt:lpstr>社会契约道德观</vt:lpstr>
      <vt:lpstr>推己及人道德观</vt:lpstr>
      <vt:lpstr>PowerPoint 演示文稿</vt:lpstr>
      <vt:lpstr>PowerPoint 演示文稿</vt:lpstr>
      <vt:lpstr>影响管理道德的因素</vt:lpstr>
      <vt:lpstr>PowerPoint 演示文稿</vt:lpstr>
      <vt:lpstr>PowerPoint 演示文稿</vt:lpstr>
      <vt:lpstr>PowerPoint 演示文稿</vt:lpstr>
      <vt:lpstr>PowerPoint 演示文稿</vt:lpstr>
      <vt:lpstr>PowerPoint 演示文稿</vt:lpstr>
      <vt:lpstr>企业的社会责任</vt:lpstr>
      <vt:lpstr>案例：黄绿之争——柯达的中国公关活动</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管理学原理</dc:title>
  <dc:creator>User</dc:creator>
  <cp:lastModifiedBy>حسناً ، من أنت ؟</cp:lastModifiedBy>
  <cp:revision>206</cp:revision>
  <dcterms:created xsi:type="dcterms:W3CDTF">2016-10-22T11:06:00Z</dcterms:created>
  <dcterms:modified xsi:type="dcterms:W3CDTF">2023-02-18T12:47:00Z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3BF6096958F1407CB56C77CE52C4D225</vt:lpwstr>
  </property>
  <property fmtid="{D5CDD505-2E9C-101B-9397-08002B2CF9AE}" pid="3" name="KSOProductBuildVer">
    <vt:lpwstr>2052-11.1.0.13703</vt:lpwstr>
  </property>
</Properties>
</file>