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3"/>
    <p:sldId id="261" r:id="rId4"/>
    <p:sldId id="275" r:id="rId5"/>
    <p:sldId id="280" r:id="rId6"/>
    <p:sldId id="386" r:id="rId7"/>
    <p:sldId id="387" r:id="rId8"/>
    <p:sldId id="282" r:id="rId9"/>
    <p:sldId id="283" r:id="rId10"/>
    <p:sldId id="296" r:id="rId11"/>
    <p:sldId id="285" r:id="rId12"/>
    <p:sldId id="286" r:id="rId13"/>
    <p:sldId id="378" r:id="rId14"/>
    <p:sldId id="379" r:id="rId15"/>
    <p:sldId id="380" r:id="rId16"/>
    <p:sldId id="284" r:id="rId17"/>
    <p:sldId id="434" r:id="rId18"/>
    <p:sldId id="435" r:id="rId19"/>
    <p:sldId id="436" r:id="rId20"/>
    <p:sldId id="437" r:id="rId21"/>
    <p:sldId id="438" r:id="rId22"/>
    <p:sldId id="439" r:id="rId23"/>
    <p:sldId id="291" r:id="rId24"/>
    <p:sldId id="299" r:id="rId25"/>
    <p:sldId id="298" r:id="rId26"/>
    <p:sldId id="297" r:id="rId27"/>
    <p:sldId id="300" r:id="rId28"/>
    <p:sldId id="433" r:id="rId29"/>
    <p:sldId id="301" r:id="rId30"/>
    <p:sldId id="420" r:id="rId31"/>
    <p:sldId id="428" r:id="rId32"/>
    <p:sldId id="429" r:id="rId33"/>
    <p:sldId id="431" r:id="rId34"/>
    <p:sldId id="432" r:id="rId35"/>
    <p:sldId id="430" r:id="rId36"/>
    <p:sldId id="421" r:id="rId37"/>
    <p:sldId id="422" r:id="rId38"/>
    <p:sldId id="423" r:id="rId39"/>
    <p:sldId id="424" r:id="rId40"/>
    <p:sldId id="460" r:id="rId41"/>
    <p:sldId id="425" r:id="rId42"/>
    <p:sldId id="426" r:id="rId43"/>
    <p:sldId id="427" r:id="rId44"/>
  </p:sldIdLst>
  <p:sldSz cx="9144000" cy="6858000" type="screen4x3"/>
  <p:notesSz cx="6858000" cy="9144000"/>
  <p:custDataLst>
    <p:tags r:id="rId49"/>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6281F-BE17-4DC0-9633-F1A0A94321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685EE-528F-48CB-9688-BFC696DC6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6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4096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0D850F7-5FDB-4149-A3CC-889D5BB2344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C5494A3-098D-4978-B24F-9F9ADF6AB2F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0D4EA90-44AD-4619-99F9-7848EAE6F100}"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565DC4F-4B9C-407F-9698-3F98ABE6B1B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26F1A69-B3C5-409D-9A5C-1CC98F09B07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4040664-79BF-4CB1-A4D3-40DDF3A1E21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FCCD947-B947-4A7E-8B0D-C53CC710767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7F712A-281D-4BD2-BE11-3B44A466D2A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7A53687-153A-4174-9DF9-A747FE8DBBE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1A34363C-53CC-4483-970E-2DBD25D3D88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2B3B90D-0942-4A39-B3B9-09F5E5C7975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4FB433D-FA59-470D-A150-7A0D8DF3753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994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3994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3994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9D3D45ED-B3CE-42DA-B1F7-BCFB09F08B4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sz="4800" b="1" dirty="0"/>
              <a:t>第二篇 决策、计划与战略</a:t>
            </a:r>
            <a:endParaRPr lang="zh-CN" altLang="en-US" sz="4800" b="1" dirty="0"/>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609600"/>
            <a:ext cx="8540750" cy="1111250"/>
          </a:xfrm>
        </p:spPr>
        <p:txBody>
          <a:bodyPr/>
          <a:lstStyle/>
          <a:p>
            <a:pPr eaLnBrk="1" hangingPunct="1"/>
            <a:r>
              <a:rPr lang="zh-CN" altLang="en-US">
                <a:latin typeface="宋体" panose="02010600030101010101" pitchFamily="2" charset="-122"/>
              </a:rPr>
              <a:t>决策的特点</a:t>
            </a:r>
            <a:endParaRPr lang="zh-CN" altLang="en-US">
              <a:latin typeface="宋体" panose="02010600030101010101" pitchFamily="2" charset="-122"/>
            </a:endParaRPr>
          </a:p>
        </p:txBody>
      </p:sp>
      <p:sp>
        <p:nvSpPr>
          <p:cNvPr id="13315" name="Rectangle 3"/>
          <p:cNvSpPr>
            <a:spLocks noGrp="1" noRot="1" noChangeArrowheads="1"/>
          </p:cNvSpPr>
          <p:nvPr>
            <p:ph type="body" idx="1"/>
          </p:nvPr>
        </p:nvSpPr>
        <p:spPr>
          <a:xfrm>
            <a:off x="323850" y="1556792"/>
            <a:ext cx="8569325" cy="4548187"/>
          </a:xfrm>
        </p:spPr>
        <p:txBody>
          <a:bodyPr/>
          <a:lstStyle/>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a:t>
            </a:r>
            <a:r>
              <a:rPr lang="en-US" altLang="zh-CN" sz="3000" b="1" dirty="0">
                <a:latin typeface="宋体" panose="02010600030101010101" pitchFamily="2" charset="-122"/>
              </a:rPr>
              <a:t>1</a:t>
            </a:r>
            <a:r>
              <a:rPr lang="zh-CN" altLang="en-US" sz="3000" b="1" dirty="0">
                <a:latin typeface="宋体" panose="02010600030101010101" pitchFamily="2" charset="-122"/>
              </a:rPr>
              <a:t>）决策要有明确的目标（目标性）</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    明确目标具备三个特征：</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    </a:t>
            </a:r>
            <a:r>
              <a:rPr lang="zh-CN" altLang="en-US" sz="3000" b="1" dirty="0">
                <a:latin typeface="宋体" panose="02010600030101010101" pitchFamily="2" charset="-122"/>
                <a:cs typeface="Times New Roman" panose="02020603050405020304" pitchFamily="18" charset="0"/>
              </a:rPr>
              <a:t>①</a:t>
            </a:r>
            <a:r>
              <a:rPr lang="zh-CN" altLang="en-US" sz="3000" b="1" dirty="0">
                <a:latin typeface="宋体" panose="02010600030101010101" pitchFamily="2" charset="-122"/>
              </a:rPr>
              <a:t> 可以计量；</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    </a:t>
            </a:r>
            <a:r>
              <a:rPr lang="zh-CN" altLang="en-US" sz="3000" b="1" dirty="0">
                <a:latin typeface="宋体" panose="02010600030101010101" pitchFamily="2" charset="-122"/>
                <a:cs typeface="Times New Roman" panose="02020603050405020304" pitchFamily="18" charset="0"/>
              </a:rPr>
              <a:t>② </a:t>
            </a:r>
            <a:r>
              <a:rPr lang="zh-CN" altLang="en-US" sz="3000" b="1" dirty="0">
                <a:latin typeface="宋体" panose="02010600030101010101" pitchFamily="2" charset="-122"/>
              </a:rPr>
              <a:t>可以规定其期限；</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cs typeface="Times New Roman" panose="02020603050405020304" pitchFamily="18" charset="0"/>
              </a:rPr>
              <a:t>    ③</a:t>
            </a:r>
            <a:r>
              <a:rPr lang="zh-CN" altLang="en-US" sz="3000" b="1" dirty="0">
                <a:latin typeface="宋体" panose="02010600030101010101" pitchFamily="2" charset="-122"/>
              </a:rPr>
              <a:t> 可以确定其责任者。</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a:t>
            </a:r>
            <a:r>
              <a:rPr lang="en-US" altLang="zh-CN" sz="3000" b="1" dirty="0">
                <a:latin typeface="宋体" panose="02010600030101010101" pitchFamily="2" charset="-122"/>
              </a:rPr>
              <a:t>2</a:t>
            </a:r>
            <a:r>
              <a:rPr lang="zh-CN" altLang="en-US" sz="3000" b="1" dirty="0">
                <a:latin typeface="宋体" panose="02010600030101010101" pitchFamily="2" charset="-122"/>
              </a:rPr>
              <a:t>）可行性</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   即要注意实施条件的限制</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a:t>
            </a:r>
            <a:r>
              <a:rPr lang="en-US" altLang="zh-CN" sz="3000" b="1" dirty="0">
                <a:latin typeface="宋体" panose="02010600030101010101" pitchFamily="2" charset="-122"/>
              </a:rPr>
              <a:t>3</a:t>
            </a:r>
            <a:r>
              <a:rPr lang="zh-CN" altLang="en-US" sz="3000" b="1" dirty="0">
                <a:latin typeface="宋体" panose="02010600030101010101" pitchFamily="2" charset="-122"/>
              </a:rPr>
              <a:t>）选择性</a:t>
            </a:r>
            <a:endParaRPr lang="zh-CN" altLang="en-US" sz="3000" b="1" dirty="0">
              <a:latin typeface="宋体" panose="02010600030101010101" pitchFamily="2" charset="-122"/>
            </a:endParaRPr>
          </a:p>
          <a:p>
            <a:pPr algn="just" eaLnBrk="1" hangingPunct="1">
              <a:lnSpc>
                <a:spcPct val="90000"/>
              </a:lnSpc>
              <a:buFont typeface="Wingdings" panose="05000000000000000000" pitchFamily="2" charset="2"/>
              <a:buNone/>
            </a:pPr>
            <a:r>
              <a:rPr lang="zh-CN" altLang="en-US" sz="3000" b="1" dirty="0">
                <a:latin typeface="宋体" panose="02010600030101010101" pitchFamily="2" charset="-122"/>
              </a:rPr>
              <a:t>    即从多个方案中选择，既有可能性，也有必要性。</a:t>
            </a:r>
            <a:endParaRPr lang="zh-CN" altLang="en-US" sz="3000" b="1"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endParaRPr lang="zh-CN" altLang="zh-CN" sz="5400" b="1"/>
          </a:p>
        </p:txBody>
      </p:sp>
      <p:sp>
        <p:nvSpPr>
          <p:cNvPr id="14339"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dirty="0">
                <a:latin typeface="宋体" panose="02010600030101010101" pitchFamily="2" charset="-122"/>
              </a:rPr>
              <a:t>（</a:t>
            </a:r>
            <a:r>
              <a:rPr lang="en-US" altLang="zh-CN" b="1" dirty="0">
                <a:latin typeface="宋体" panose="02010600030101010101" pitchFamily="2" charset="-122"/>
              </a:rPr>
              <a:t>4</a:t>
            </a:r>
            <a:r>
              <a:rPr lang="zh-CN" altLang="en-US" b="1" dirty="0">
                <a:latin typeface="宋体" panose="02010600030101010101" pitchFamily="2" charset="-122"/>
              </a:rPr>
              <a:t>）满意性</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即决策原则是满意原则，而非最优原则</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a:t>
            </a:r>
            <a:r>
              <a:rPr lang="en-US" altLang="zh-CN" b="1" dirty="0">
                <a:latin typeface="宋体" panose="02010600030101010101" pitchFamily="2" charset="-122"/>
              </a:rPr>
              <a:t>5</a:t>
            </a:r>
            <a:r>
              <a:rPr lang="zh-CN" altLang="en-US" b="1" dirty="0">
                <a:latin typeface="宋体" panose="02010600030101010101" pitchFamily="2" charset="-122"/>
              </a:rPr>
              <a:t>）过程性</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决策不是单项决策，而是一系列决策的综合。其中每一项决策就是一个过程。</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a:t>
            </a:r>
            <a:r>
              <a:rPr lang="en-US" altLang="zh-CN" b="1" dirty="0">
                <a:latin typeface="宋体" panose="02010600030101010101" pitchFamily="2" charset="-122"/>
              </a:rPr>
              <a:t>6</a:t>
            </a:r>
            <a:r>
              <a:rPr lang="zh-CN" altLang="en-US" b="1" dirty="0">
                <a:latin typeface="宋体" panose="02010600030101010101" pitchFamily="2" charset="-122"/>
              </a:rPr>
              <a:t>）动态性</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一个不断循环的过程。</a:t>
            </a:r>
            <a:endParaRPr lang="zh-CN" altLang="en-US" b="1"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txBox="1"/>
          <p:nvPr/>
        </p:nvSpPr>
        <p:spPr bwMode="auto">
          <a:xfrm>
            <a:off x="611188" y="260350"/>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决策的理论</a:t>
            </a:r>
            <a:endParaRPr lang="zh-CN" altLang="en-US" sz="3600" b="1">
              <a:solidFill>
                <a:srgbClr val="0070C0"/>
              </a:solidFill>
              <a:latin typeface="黑体" panose="02010609060101010101" pitchFamily="49" charset="-122"/>
              <a:ea typeface="黑体" panose="02010609060101010101" pitchFamily="49" charset="-122"/>
            </a:endParaRPr>
          </a:p>
        </p:txBody>
      </p:sp>
      <p:sp>
        <p:nvSpPr>
          <p:cNvPr id="15363" name="内容占位符 13"/>
          <p:cNvSpPr/>
          <p:nvPr/>
        </p:nvSpPr>
        <p:spPr bwMode="auto">
          <a:xfrm>
            <a:off x="684213" y="928688"/>
            <a:ext cx="7488237"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Char char="p"/>
            </a:pPr>
            <a:r>
              <a:rPr lang="zh-CN" altLang="en-US" sz="3000" b="1">
                <a:solidFill>
                  <a:srgbClr val="0070C0"/>
                </a:solidFill>
                <a:latin typeface="黑体" panose="02010609060101010101" pitchFamily="49" charset="-122"/>
                <a:ea typeface="黑体" panose="02010609060101010101" pitchFamily="49" charset="-122"/>
              </a:rPr>
              <a:t>古典决策理论</a:t>
            </a:r>
            <a:endParaRPr lang="zh-CN" altLang="en-US" sz="3000" b="1">
              <a:solidFill>
                <a:srgbClr val="0070C0"/>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基于“经济人”假设提出的</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主张应该从经济的角度来看待决策问题</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忽视了非经济因素在决策中的作用（理性的）</a:t>
            </a:r>
            <a:endParaRPr lang="zh-CN" altLang="en-US" sz="2400" b="1">
              <a:solidFill>
                <a:srgbClr val="002060"/>
              </a:solidFill>
              <a:latin typeface="华文楷体" panose="02010600040101010101" pitchFamily="2" charset="-122"/>
              <a:ea typeface="华文楷体" panose="02010600040101010101" pitchFamily="2" charset="-122"/>
            </a:endParaRPr>
          </a:p>
        </p:txBody>
      </p:sp>
      <p:grpSp>
        <p:nvGrpSpPr>
          <p:cNvPr id="2" name="组合 33"/>
          <p:cNvGrpSpPr/>
          <p:nvPr/>
        </p:nvGrpSpPr>
        <p:grpSpPr bwMode="auto">
          <a:xfrm>
            <a:off x="684213" y="2857500"/>
            <a:ext cx="6750050" cy="3500438"/>
            <a:chOff x="1330358" y="3447122"/>
            <a:chExt cx="7767637" cy="3562672"/>
          </a:xfrm>
        </p:grpSpPr>
        <p:sp>
          <p:nvSpPr>
            <p:cNvPr id="15365" name="Rectangle 34"/>
            <p:cNvSpPr>
              <a:spLocks noChangeArrowheads="1"/>
            </p:cNvSpPr>
            <p:nvPr/>
          </p:nvSpPr>
          <p:spPr bwMode="auto">
            <a:xfrm>
              <a:off x="1435133" y="4408195"/>
              <a:ext cx="7648575" cy="783908"/>
            </a:xfrm>
            <a:prstGeom prst="rect">
              <a:avLst/>
            </a:prstGeom>
            <a:gradFill rotWithShape="0">
              <a:gsLst>
                <a:gs pos="0">
                  <a:srgbClr val="FFFFFF">
                    <a:alpha val="89998"/>
                  </a:srgbClr>
                </a:gs>
                <a:gs pos="100000">
                  <a:srgbClr val="33CCFF">
                    <a:alpha val="60001"/>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FFFF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b="1">
                <a:latin typeface="Calibri" panose="020F0502020204030204" pitchFamily="34" charset="0"/>
              </a:endParaRPr>
            </a:p>
          </p:txBody>
        </p:sp>
        <p:sp>
          <p:nvSpPr>
            <p:cNvPr id="15366" name="Rectangle 35"/>
            <p:cNvSpPr>
              <a:spLocks noChangeArrowheads="1"/>
            </p:cNvSpPr>
            <p:nvPr/>
          </p:nvSpPr>
          <p:spPr bwMode="auto">
            <a:xfrm>
              <a:off x="1430370" y="3447122"/>
              <a:ext cx="7648575" cy="775971"/>
            </a:xfrm>
            <a:prstGeom prst="rect">
              <a:avLst/>
            </a:prstGeom>
            <a:gradFill rotWithShape="0">
              <a:gsLst>
                <a:gs pos="0">
                  <a:srgbClr val="FFFFFF">
                    <a:alpha val="89998"/>
                  </a:srgbClr>
                </a:gs>
                <a:gs pos="100000">
                  <a:srgbClr val="33CCFF">
                    <a:alpha val="60001"/>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FFFF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b="1">
                <a:latin typeface="Calibri" panose="020F0502020204030204" pitchFamily="34" charset="0"/>
              </a:endParaRPr>
            </a:p>
          </p:txBody>
        </p:sp>
        <p:sp>
          <p:nvSpPr>
            <p:cNvPr id="15367" name="Rectangle 36"/>
            <p:cNvSpPr>
              <a:spLocks noChangeArrowheads="1"/>
            </p:cNvSpPr>
            <p:nvPr/>
          </p:nvSpPr>
          <p:spPr bwMode="auto">
            <a:xfrm>
              <a:off x="1416083" y="6181751"/>
              <a:ext cx="7648575" cy="828040"/>
            </a:xfrm>
            <a:prstGeom prst="rect">
              <a:avLst/>
            </a:prstGeom>
            <a:gradFill rotWithShape="0">
              <a:gsLst>
                <a:gs pos="0">
                  <a:srgbClr val="FFFFFF">
                    <a:alpha val="89998"/>
                  </a:srgbClr>
                </a:gs>
                <a:gs pos="100000">
                  <a:srgbClr val="33CCFF">
                    <a:alpha val="60001"/>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FFFF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b="1">
                <a:latin typeface="Calibri" panose="020F0502020204030204" pitchFamily="34" charset="0"/>
              </a:endParaRPr>
            </a:p>
          </p:txBody>
        </p:sp>
        <p:sp>
          <p:nvSpPr>
            <p:cNvPr id="15368" name="Rectangle 37"/>
            <p:cNvSpPr>
              <a:spLocks noChangeArrowheads="1"/>
            </p:cNvSpPr>
            <p:nvPr/>
          </p:nvSpPr>
          <p:spPr bwMode="auto">
            <a:xfrm>
              <a:off x="1449420" y="5304498"/>
              <a:ext cx="7648575" cy="760096"/>
            </a:xfrm>
            <a:prstGeom prst="rect">
              <a:avLst/>
            </a:prstGeom>
            <a:gradFill rotWithShape="0">
              <a:gsLst>
                <a:gs pos="0">
                  <a:srgbClr val="FFFFFF">
                    <a:alpha val="89998"/>
                  </a:srgbClr>
                </a:gs>
                <a:gs pos="100000">
                  <a:srgbClr val="33CCFF">
                    <a:alpha val="60001"/>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FFFF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b="1">
                <a:latin typeface="Calibri" panose="020F0502020204030204" pitchFamily="34" charset="0"/>
              </a:endParaRPr>
            </a:p>
          </p:txBody>
        </p:sp>
        <p:sp>
          <p:nvSpPr>
            <p:cNvPr id="14" name="AutoShape 44"/>
            <p:cNvSpPr>
              <a:spLocks noChangeArrowheads="1"/>
            </p:cNvSpPr>
            <p:nvPr/>
          </p:nvSpPr>
          <p:spPr bwMode="auto">
            <a:xfrm>
              <a:off x="1335838" y="5264812"/>
              <a:ext cx="807454" cy="727076"/>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b="1" dirty="0">
                  <a:solidFill>
                    <a:srgbClr val="FFFFFF"/>
                  </a:solidFill>
                  <a:effectLst>
                    <a:outerShdw blurRad="38100" dist="38100" dir="2700000" algn="tl">
                      <a:srgbClr val="000000"/>
                    </a:outerShdw>
                  </a:effectLst>
                  <a:latin typeface="HY헤드라인M" pitchFamily="18" charset="-127"/>
                  <a:ea typeface="HY헤드라인M" pitchFamily="18" charset="-127"/>
                </a:rPr>
                <a:t> 3</a:t>
              </a:r>
              <a:endParaRPr lang="ko-KR" altLang="en-US"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5" name="AutoShape 45"/>
            <p:cNvSpPr>
              <a:spLocks noChangeArrowheads="1"/>
            </p:cNvSpPr>
            <p:nvPr/>
          </p:nvSpPr>
          <p:spPr bwMode="auto">
            <a:xfrm>
              <a:off x="1337665" y="4392321"/>
              <a:ext cx="805627" cy="643058"/>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b="1" dirty="0">
                  <a:solidFill>
                    <a:srgbClr val="FFFFFF"/>
                  </a:solidFill>
                  <a:effectLst>
                    <a:outerShdw blurRad="38100" dist="38100" dir="2700000" algn="tl">
                      <a:srgbClr val="000000"/>
                    </a:outerShdw>
                  </a:effectLst>
                  <a:latin typeface="HY헤드라인M" pitchFamily="18" charset="-127"/>
                  <a:ea typeface="HY헤드라인M" pitchFamily="18" charset="-127"/>
                </a:rPr>
                <a:t> 2</a:t>
              </a:r>
              <a:endParaRPr lang="ko-KR" altLang="en-US"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6" name="AutoShape 46"/>
            <p:cNvSpPr>
              <a:spLocks noChangeArrowheads="1"/>
            </p:cNvSpPr>
            <p:nvPr/>
          </p:nvSpPr>
          <p:spPr bwMode="auto">
            <a:xfrm>
              <a:off x="1330358" y="6274639"/>
              <a:ext cx="812934" cy="662447"/>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b="1" dirty="0">
                  <a:solidFill>
                    <a:srgbClr val="FFFFFF"/>
                  </a:solidFill>
                  <a:effectLst>
                    <a:outerShdw blurRad="38100" dist="38100" dir="2700000" algn="tl">
                      <a:srgbClr val="000000"/>
                    </a:outerShdw>
                  </a:effectLst>
                  <a:latin typeface="HY헤드라인M" pitchFamily="18" charset="-127"/>
                  <a:ea typeface="HY헤드라인M" pitchFamily="18" charset="-127"/>
                </a:rPr>
                <a:t> 4 </a:t>
              </a:r>
              <a:endParaRPr lang="ko-KR" altLang="en-US"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7" name="AutoShape 52"/>
            <p:cNvSpPr>
              <a:spLocks noChangeArrowheads="1"/>
            </p:cNvSpPr>
            <p:nvPr/>
          </p:nvSpPr>
          <p:spPr bwMode="auto">
            <a:xfrm>
              <a:off x="1341319" y="3458433"/>
              <a:ext cx="811108" cy="618822"/>
            </a:xfrm>
            <a:prstGeom prst="bevel">
              <a:avLst>
                <a:gd name="adj" fmla="val 12500"/>
              </a:avLst>
            </a:prstGeom>
            <a:gradFill rotWithShape="1">
              <a:gsLst>
                <a:gs pos="0">
                  <a:srgbClr val="33CCFF"/>
                </a:gs>
                <a:gs pos="100000">
                  <a:srgbClr val="33CCFF">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b="1" dirty="0">
                  <a:solidFill>
                    <a:srgbClr val="FFFFFF"/>
                  </a:solidFill>
                  <a:effectLst>
                    <a:outerShdw blurRad="38100" dist="38100" dir="2700000" algn="tl">
                      <a:srgbClr val="000000"/>
                    </a:outerShdw>
                  </a:effectLst>
                  <a:latin typeface="HY헤드라인M" pitchFamily="18" charset="-127"/>
                  <a:ea typeface="HY헤드라인M" pitchFamily="18" charset="-127"/>
                </a:rPr>
                <a:t> 1</a:t>
              </a:r>
              <a:endParaRPr lang="ko-KR" altLang="en-US"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5373" name="Rectangle 53"/>
            <p:cNvSpPr>
              <a:spLocks noChangeArrowheads="1"/>
            </p:cNvSpPr>
            <p:nvPr/>
          </p:nvSpPr>
          <p:spPr bwMode="auto">
            <a:xfrm>
              <a:off x="2327071" y="3447123"/>
              <a:ext cx="5498058"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b="1">
                  <a:solidFill>
                    <a:srgbClr val="002060"/>
                  </a:solidFill>
                  <a:latin typeface="华文楷体" panose="02010600040101010101" pitchFamily="2" charset="-122"/>
                  <a:ea typeface="华文楷体" panose="02010600040101010101" pitchFamily="2" charset="-122"/>
                </a:rPr>
                <a:t>决策者必须全面掌握有关决策环境的信息情报</a:t>
              </a:r>
              <a:endParaRPr lang="ko-KR" altLang="en-US" sz="2200" b="1">
                <a:solidFill>
                  <a:srgbClr val="002060"/>
                </a:solidFill>
                <a:latin typeface="华文楷体" panose="02010600040101010101" pitchFamily="2" charset="-122"/>
                <a:ea typeface="HY견고딕"/>
                <a:cs typeface="HY견고딕"/>
              </a:endParaRPr>
            </a:p>
          </p:txBody>
        </p:sp>
        <p:sp>
          <p:nvSpPr>
            <p:cNvPr id="15374" name="Rectangle 54"/>
            <p:cNvSpPr>
              <a:spLocks noChangeArrowheads="1"/>
            </p:cNvSpPr>
            <p:nvPr/>
          </p:nvSpPr>
          <p:spPr bwMode="auto">
            <a:xfrm>
              <a:off x="2332070" y="5306087"/>
              <a:ext cx="5986333"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b="1">
                  <a:solidFill>
                    <a:srgbClr val="002060"/>
                  </a:solidFill>
                  <a:latin typeface="华文楷体" panose="02010600040101010101" pitchFamily="2" charset="-122"/>
                  <a:ea typeface="华文楷体" panose="02010600040101010101" pitchFamily="2" charset="-122"/>
                </a:rPr>
                <a:t>决策者应建立一个合理的层级结构以确保命令</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0"/>
                </a:spcBef>
                <a:buClrTx/>
                <a:buSzTx/>
                <a:buFontTx/>
                <a:buNone/>
              </a:pPr>
              <a:r>
                <a:rPr lang="zh-CN" altLang="en-US" sz="2200" b="1">
                  <a:solidFill>
                    <a:srgbClr val="002060"/>
                  </a:solidFill>
                  <a:latin typeface="华文楷体" panose="02010600040101010101" pitchFamily="2" charset="-122"/>
                  <a:ea typeface="华文楷体" panose="02010600040101010101" pitchFamily="2" charset="-122"/>
                </a:rPr>
                <a:t>的有效执行</a:t>
              </a:r>
              <a:endParaRPr lang="ko-KR" altLang="en-US" sz="2200" b="1">
                <a:solidFill>
                  <a:srgbClr val="002060"/>
                </a:solidFill>
                <a:latin typeface="华文楷体" panose="02010600040101010101" pitchFamily="2" charset="-122"/>
                <a:ea typeface="华文楷体" panose="02010600040101010101" pitchFamily="2" charset="-122"/>
              </a:endParaRPr>
            </a:p>
          </p:txBody>
        </p:sp>
        <p:sp>
          <p:nvSpPr>
            <p:cNvPr id="15375" name="Rectangle 55"/>
            <p:cNvSpPr>
              <a:spLocks noChangeArrowheads="1"/>
            </p:cNvSpPr>
            <p:nvPr/>
          </p:nvSpPr>
          <p:spPr bwMode="auto">
            <a:xfrm>
              <a:off x="2389458" y="6178578"/>
              <a:ext cx="6011157" cy="8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b="1">
                  <a:solidFill>
                    <a:srgbClr val="002060"/>
                  </a:solidFill>
                  <a:latin typeface="华文楷体" panose="02010600040101010101" pitchFamily="2" charset="-122"/>
                  <a:ea typeface="华文楷体" panose="02010600040101010101" pitchFamily="2" charset="-122"/>
                </a:rPr>
                <a:t>决策者决策的目的始终在于使本组织获取最大</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0"/>
                </a:spcBef>
                <a:buClrTx/>
                <a:buSzTx/>
                <a:buFontTx/>
                <a:buNone/>
              </a:pPr>
              <a:r>
                <a:rPr lang="zh-CN" altLang="en-US" sz="2200" b="1">
                  <a:solidFill>
                    <a:srgbClr val="002060"/>
                  </a:solidFill>
                  <a:latin typeface="华文楷体" panose="02010600040101010101" pitchFamily="2" charset="-122"/>
                  <a:ea typeface="华文楷体" panose="02010600040101010101" pitchFamily="2" charset="-122"/>
                </a:rPr>
                <a:t>的经济利益</a:t>
              </a:r>
              <a:endParaRPr lang="en-US" altLang="ko-KR" sz="2200" b="1">
                <a:solidFill>
                  <a:srgbClr val="002060"/>
                </a:solidFill>
                <a:latin typeface="华文楷体" panose="02010600040101010101" pitchFamily="2" charset="-122"/>
                <a:ea typeface="华文楷体" panose="02010600040101010101" pitchFamily="2" charset="-122"/>
              </a:endParaRPr>
            </a:p>
          </p:txBody>
        </p:sp>
        <p:sp>
          <p:nvSpPr>
            <p:cNvPr id="15376" name="Rectangle 56"/>
            <p:cNvSpPr>
              <a:spLocks noChangeArrowheads="1"/>
            </p:cNvSpPr>
            <p:nvPr/>
          </p:nvSpPr>
          <p:spPr bwMode="auto">
            <a:xfrm>
              <a:off x="2274346" y="4433596"/>
              <a:ext cx="5715208"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200" b="1">
                  <a:solidFill>
                    <a:srgbClr val="002060"/>
                  </a:solidFill>
                  <a:latin typeface="华文楷体" panose="02010600040101010101" pitchFamily="2" charset="-122"/>
                  <a:ea typeface="华文楷体" panose="02010600040101010101" pitchFamily="2" charset="-122"/>
                </a:rPr>
                <a:t>决策者要充分了解有关备选方案的情况</a:t>
              </a:r>
              <a:endParaRPr lang="ko-KR" altLang="en-US" sz="2200" b="1">
                <a:solidFill>
                  <a:srgbClr val="002060"/>
                </a:solidFill>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3"/>
          <p:cNvSpPr/>
          <p:nvPr/>
        </p:nvSpPr>
        <p:spPr bwMode="auto">
          <a:xfrm>
            <a:off x="669925" y="928688"/>
            <a:ext cx="7286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2800" b="1">
                <a:solidFill>
                  <a:srgbClr val="0070C0"/>
                </a:solidFill>
                <a:latin typeface="黑体" panose="02010609060101010101" pitchFamily="49" charset="-122"/>
                <a:ea typeface="黑体" panose="02010609060101010101" pitchFamily="49" charset="-122"/>
              </a:rPr>
              <a:t>行为决策理论</a:t>
            </a:r>
            <a:endParaRPr lang="zh-CN" altLang="en-US" sz="2800" b="1">
              <a:solidFill>
                <a:srgbClr val="0070C0"/>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“有限理性”标准和“满意度”原则（西蒙）</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影响决策的不仅有经济因素，还有决策者的心理与行为特征，如态度、情感、经验和动机等</a:t>
            </a:r>
            <a:endParaRPr lang="zh-CN" altLang="en-US" sz="2400" b="1">
              <a:solidFill>
                <a:srgbClr val="002060"/>
              </a:solidFill>
              <a:latin typeface="华文楷体" panose="02010600040101010101" pitchFamily="2" charset="-122"/>
              <a:ea typeface="华文楷体" panose="02010600040101010101" pitchFamily="2" charset="-122"/>
            </a:endParaRPr>
          </a:p>
        </p:txBody>
      </p:sp>
      <p:grpSp>
        <p:nvGrpSpPr>
          <p:cNvPr id="2" name="组合 33"/>
          <p:cNvGrpSpPr/>
          <p:nvPr/>
        </p:nvGrpSpPr>
        <p:grpSpPr bwMode="auto">
          <a:xfrm>
            <a:off x="598488" y="2928938"/>
            <a:ext cx="7286625" cy="3232150"/>
            <a:chOff x="547688" y="2478088"/>
            <a:chExt cx="8066087" cy="3744912"/>
          </a:xfrm>
        </p:grpSpPr>
        <p:sp>
          <p:nvSpPr>
            <p:cNvPr id="16388" name="Rectangle 33"/>
            <p:cNvSpPr>
              <a:spLocks noChangeArrowheads="1"/>
            </p:cNvSpPr>
            <p:nvPr/>
          </p:nvSpPr>
          <p:spPr bwMode="auto">
            <a:xfrm>
              <a:off x="833438" y="2627313"/>
              <a:ext cx="7648575" cy="565150"/>
            </a:xfrm>
            <a:prstGeom prst="rect">
              <a:avLst/>
            </a:prstGeom>
            <a:gradFill rotWithShape="0">
              <a:gsLst>
                <a:gs pos="0">
                  <a:srgbClr val="33CCFF">
                    <a:alpha val="39998"/>
                  </a:srgbClr>
                </a:gs>
                <a:gs pos="100000">
                  <a:srgbClr val="FFFFFF">
                    <a:alpha val="89998"/>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33CC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000" b="1">
                <a:latin typeface="Calibri" panose="020F0502020204030204" pitchFamily="34" charset="0"/>
              </a:endParaRPr>
            </a:p>
          </p:txBody>
        </p:sp>
        <p:sp>
          <p:nvSpPr>
            <p:cNvPr id="16389" name="Rectangle 35"/>
            <p:cNvSpPr>
              <a:spLocks noChangeArrowheads="1"/>
            </p:cNvSpPr>
            <p:nvPr/>
          </p:nvSpPr>
          <p:spPr bwMode="auto">
            <a:xfrm>
              <a:off x="814388" y="4110038"/>
              <a:ext cx="7648575" cy="566737"/>
            </a:xfrm>
            <a:prstGeom prst="rect">
              <a:avLst/>
            </a:prstGeom>
            <a:gradFill rotWithShape="0">
              <a:gsLst>
                <a:gs pos="0">
                  <a:srgbClr val="33CCFF">
                    <a:alpha val="39998"/>
                  </a:srgbClr>
                </a:gs>
                <a:gs pos="100000">
                  <a:srgbClr val="FFFFFF">
                    <a:alpha val="89998"/>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33CC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000" b="1">
                <a:latin typeface="Calibri" panose="020F0502020204030204" pitchFamily="34" charset="0"/>
              </a:endParaRPr>
            </a:p>
          </p:txBody>
        </p:sp>
        <p:sp>
          <p:nvSpPr>
            <p:cNvPr id="16390" name="Rectangle 36"/>
            <p:cNvSpPr>
              <a:spLocks noChangeArrowheads="1"/>
            </p:cNvSpPr>
            <p:nvPr/>
          </p:nvSpPr>
          <p:spPr bwMode="auto">
            <a:xfrm>
              <a:off x="847725" y="3378200"/>
              <a:ext cx="7648575" cy="566738"/>
            </a:xfrm>
            <a:prstGeom prst="rect">
              <a:avLst/>
            </a:prstGeom>
            <a:gradFill rotWithShape="0">
              <a:gsLst>
                <a:gs pos="0">
                  <a:srgbClr val="33CCFF">
                    <a:alpha val="39998"/>
                  </a:srgbClr>
                </a:gs>
                <a:gs pos="100000">
                  <a:srgbClr val="FFFFFF">
                    <a:alpha val="89998"/>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33CC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000" b="1">
                <a:latin typeface="Calibri" panose="020F0502020204030204" pitchFamily="34" charset="0"/>
              </a:endParaRPr>
            </a:p>
          </p:txBody>
        </p:sp>
        <p:sp>
          <p:nvSpPr>
            <p:cNvPr id="16391" name="Rectangle 37"/>
            <p:cNvSpPr>
              <a:spLocks noChangeArrowheads="1"/>
            </p:cNvSpPr>
            <p:nvPr/>
          </p:nvSpPr>
          <p:spPr bwMode="auto">
            <a:xfrm>
              <a:off x="822325" y="5638800"/>
              <a:ext cx="7648575" cy="566738"/>
            </a:xfrm>
            <a:prstGeom prst="rect">
              <a:avLst/>
            </a:prstGeom>
            <a:gradFill rotWithShape="0">
              <a:gsLst>
                <a:gs pos="0">
                  <a:srgbClr val="33CCFF">
                    <a:alpha val="39998"/>
                  </a:srgbClr>
                </a:gs>
                <a:gs pos="100000">
                  <a:srgbClr val="FFFFFF">
                    <a:alpha val="89998"/>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33CC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000" b="1">
                <a:latin typeface="Calibri" panose="020F0502020204030204" pitchFamily="34" charset="0"/>
              </a:endParaRPr>
            </a:p>
          </p:txBody>
        </p:sp>
        <p:sp>
          <p:nvSpPr>
            <p:cNvPr id="16392" name="Rectangle 38"/>
            <p:cNvSpPr>
              <a:spLocks noChangeArrowheads="1"/>
            </p:cNvSpPr>
            <p:nvPr/>
          </p:nvSpPr>
          <p:spPr bwMode="auto">
            <a:xfrm>
              <a:off x="817563" y="4876800"/>
              <a:ext cx="7648575" cy="566738"/>
            </a:xfrm>
            <a:prstGeom prst="rect">
              <a:avLst/>
            </a:prstGeom>
            <a:gradFill rotWithShape="0">
              <a:gsLst>
                <a:gs pos="0">
                  <a:srgbClr val="33CCFF">
                    <a:alpha val="39998"/>
                  </a:srgbClr>
                </a:gs>
                <a:gs pos="100000">
                  <a:srgbClr val="FFFFFF">
                    <a:alpha val="89998"/>
                  </a:srgbClr>
                </a:gs>
              </a:gsLst>
              <a:lin ang="2700000" scaled="1"/>
            </a:gradFill>
            <a:ln w="9525">
              <a:miter lim="800000"/>
            </a:ln>
            <a:scene3d>
              <a:camera prst="legacyObliqueTopRight"/>
              <a:lightRig rig="legacyFlat4" dir="b"/>
            </a:scene3d>
            <a:sp3d extrusionH="100000" prstMaterial="legacyMatte">
              <a:bevelT w="13500" h="13500" prst="angle"/>
              <a:bevelB w="13500" h="13500" prst="angle"/>
              <a:extrusionClr>
                <a:srgbClr val="66CCFF"/>
              </a:extrusionClr>
              <a:contourClr>
                <a:srgbClr val="33CCFF"/>
              </a:contourClr>
            </a:sp3d>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000" b="1">
                <a:latin typeface="Calibri" panose="020F0502020204030204" pitchFamily="34" charset="0"/>
              </a:endParaRPr>
            </a:p>
          </p:txBody>
        </p:sp>
        <p:sp>
          <p:nvSpPr>
            <p:cNvPr id="16393" name="Line 39"/>
            <p:cNvSpPr>
              <a:spLocks noChangeShapeType="1"/>
            </p:cNvSpPr>
            <p:nvPr/>
          </p:nvSpPr>
          <p:spPr bwMode="auto">
            <a:xfrm>
              <a:off x="547688" y="6216650"/>
              <a:ext cx="8027987"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94" name="Line 40"/>
            <p:cNvSpPr>
              <a:spLocks noChangeShapeType="1"/>
            </p:cNvSpPr>
            <p:nvPr/>
          </p:nvSpPr>
          <p:spPr bwMode="auto">
            <a:xfrm>
              <a:off x="561975" y="5448300"/>
              <a:ext cx="80518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95" name="Line 41"/>
            <p:cNvSpPr>
              <a:spLocks noChangeShapeType="1"/>
            </p:cNvSpPr>
            <p:nvPr/>
          </p:nvSpPr>
          <p:spPr bwMode="auto">
            <a:xfrm>
              <a:off x="563563" y="4686300"/>
              <a:ext cx="8031162"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96" name="Line 42"/>
            <p:cNvSpPr>
              <a:spLocks noChangeShapeType="1"/>
            </p:cNvSpPr>
            <p:nvPr/>
          </p:nvSpPr>
          <p:spPr bwMode="auto">
            <a:xfrm>
              <a:off x="565150" y="3189288"/>
              <a:ext cx="7991475"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AutoShape 43"/>
            <p:cNvSpPr>
              <a:spLocks noChangeArrowheads="1"/>
            </p:cNvSpPr>
            <p:nvPr/>
          </p:nvSpPr>
          <p:spPr bwMode="auto">
            <a:xfrm>
              <a:off x="735720" y="3451102"/>
              <a:ext cx="760919" cy="481909"/>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sz="2000" b="1"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zh-CN" sz="2000" b="1" dirty="0">
                  <a:solidFill>
                    <a:srgbClr val="FFFFFF"/>
                  </a:solidFill>
                  <a:effectLst>
                    <a:outerShdw blurRad="38100" dist="38100" dir="2700000" algn="tl">
                      <a:srgbClr val="000000"/>
                    </a:outerShdw>
                  </a:effectLst>
                  <a:latin typeface="HY헤드라인M" pitchFamily="18" charset="-127"/>
                  <a:ea typeface="HY헤드라인M" pitchFamily="18" charset="-127"/>
                </a:rPr>
                <a:t>2</a:t>
              </a:r>
              <a:endParaRPr lang="ko-KR" altLang="en-US" sz="2000"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35" name="AutoShape 44"/>
            <p:cNvSpPr>
              <a:spLocks noChangeArrowheads="1"/>
            </p:cNvSpPr>
            <p:nvPr/>
          </p:nvSpPr>
          <p:spPr bwMode="auto">
            <a:xfrm>
              <a:off x="737478" y="2695131"/>
              <a:ext cx="759161" cy="483748"/>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sz="2000" b="1"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zh-CN" sz="2000" b="1" dirty="0">
                  <a:solidFill>
                    <a:srgbClr val="FFFFFF"/>
                  </a:solidFill>
                  <a:effectLst>
                    <a:outerShdw blurRad="38100" dist="38100" dir="2700000" algn="tl">
                      <a:srgbClr val="000000"/>
                    </a:outerShdw>
                  </a:effectLst>
                  <a:latin typeface="HY헤드라인M" pitchFamily="18" charset="-127"/>
                  <a:ea typeface="HY헤드라인M" pitchFamily="18" charset="-127"/>
                </a:rPr>
                <a:t>1</a:t>
              </a:r>
              <a:endParaRPr lang="ko-KR" altLang="en-US" sz="2000"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36" name="AutoShape 45"/>
            <p:cNvSpPr>
              <a:spLocks noChangeArrowheads="1"/>
            </p:cNvSpPr>
            <p:nvPr/>
          </p:nvSpPr>
          <p:spPr bwMode="auto">
            <a:xfrm>
              <a:off x="728691" y="4203396"/>
              <a:ext cx="767948" cy="483748"/>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sz="2000" b="1"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zh-CN" sz="2000" b="1" dirty="0">
                  <a:solidFill>
                    <a:srgbClr val="FFFFFF"/>
                  </a:solidFill>
                  <a:effectLst>
                    <a:outerShdw blurRad="38100" dist="38100" dir="2700000" algn="tl">
                      <a:srgbClr val="000000"/>
                    </a:outerShdw>
                  </a:effectLst>
                  <a:latin typeface="HY헤드라인M" pitchFamily="18" charset="-127"/>
                  <a:ea typeface="HY헤드라인M" pitchFamily="18" charset="-127"/>
                </a:rPr>
                <a:t>3</a:t>
              </a:r>
              <a:endParaRPr lang="ko-KR" altLang="en-US" sz="2000"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37" name="AutoShape 46"/>
            <p:cNvSpPr>
              <a:spLocks noChangeArrowheads="1"/>
            </p:cNvSpPr>
            <p:nvPr/>
          </p:nvSpPr>
          <p:spPr bwMode="auto">
            <a:xfrm>
              <a:off x="739235" y="4953850"/>
              <a:ext cx="757404" cy="481909"/>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sz="2000" b="1"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zh-CN" sz="2000" b="1" dirty="0">
                  <a:solidFill>
                    <a:srgbClr val="FFFFFF"/>
                  </a:solidFill>
                  <a:effectLst>
                    <a:outerShdw blurRad="38100" dist="38100" dir="2700000" algn="tl">
                      <a:srgbClr val="000000"/>
                    </a:outerShdw>
                  </a:effectLst>
                  <a:latin typeface="HY헤드라인M" pitchFamily="18" charset="-127"/>
                  <a:ea typeface="HY헤드라인M" pitchFamily="18" charset="-127"/>
                </a:rPr>
                <a:t>4</a:t>
              </a:r>
              <a:endParaRPr lang="ko-KR" altLang="en-US" sz="2000"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38" name="AutoShape 47"/>
            <p:cNvSpPr>
              <a:spLocks noChangeArrowheads="1"/>
            </p:cNvSpPr>
            <p:nvPr/>
          </p:nvSpPr>
          <p:spPr bwMode="auto">
            <a:xfrm>
              <a:off x="732206" y="5722697"/>
              <a:ext cx="764434" cy="483748"/>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ln>
            <a:effectLst/>
          </p:spPr>
          <p:txBody>
            <a:bodyPr wrap="none" anchor="ctr"/>
            <a:lstStyle/>
            <a:p>
              <a:pPr eaLnBrk="1" fontAlgn="auto" hangingPunct="1">
                <a:spcBef>
                  <a:spcPts val="0"/>
                </a:spcBef>
                <a:spcAft>
                  <a:spcPts val="0"/>
                </a:spcAft>
                <a:defRPr/>
              </a:pPr>
              <a:r>
                <a:rPr lang="en-US" altLang="ko-KR" sz="2000" b="1" dirty="0">
                  <a:solidFill>
                    <a:srgbClr val="FFFFFF"/>
                  </a:solidFill>
                  <a:effectLst>
                    <a:outerShdw blurRad="38100" dist="38100" dir="2700000" algn="tl">
                      <a:srgbClr val="000000"/>
                    </a:outerShdw>
                  </a:effectLst>
                  <a:latin typeface="HY헤드라인M" pitchFamily="18" charset="-127"/>
                  <a:ea typeface="HY헤드라인M" pitchFamily="18" charset="-127"/>
                </a:rPr>
                <a:t> </a:t>
              </a:r>
              <a:r>
                <a:rPr lang="en-US" altLang="zh-CN" sz="2000" b="1" dirty="0">
                  <a:solidFill>
                    <a:srgbClr val="FFFFFF"/>
                  </a:solidFill>
                  <a:effectLst>
                    <a:outerShdw blurRad="38100" dist="38100" dir="2700000" algn="tl">
                      <a:srgbClr val="000000"/>
                    </a:outerShdw>
                  </a:effectLst>
                  <a:latin typeface="HY헤드라인M" pitchFamily="18" charset="-127"/>
                  <a:ea typeface="HY헤드라인M" pitchFamily="18" charset="-127"/>
                </a:rPr>
                <a:t>5</a:t>
              </a:r>
              <a:endParaRPr lang="ko-KR" altLang="en-US" sz="2000" b="1" dirty="0">
                <a:solidFill>
                  <a:srgbClr val="FFFFFF"/>
                </a:solidFill>
                <a:effectLst>
                  <a:outerShdw blurRad="38100" dist="38100" dir="2700000" algn="tl">
                    <a:srgbClr val="000000"/>
                  </a:outerShdw>
                </a:effectLst>
                <a:latin typeface="HY헤드라인M" pitchFamily="18" charset="-127"/>
                <a:ea typeface="HY헤드라인M" pitchFamily="18" charset="-127"/>
              </a:endParaRPr>
            </a:p>
          </p:txBody>
        </p:sp>
        <p:sp>
          <p:nvSpPr>
            <p:cNvPr id="16402" name="Line 48"/>
            <p:cNvSpPr>
              <a:spLocks noChangeShapeType="1"/>
            </p:cNvSpPr>
            <p:nvPr/>
          </p:nvSpPr>
          <p:spPr bwMode="auto">
            <a:xfrm>
              <a:off x="565150" y="2482850"/>
              <a:ext cx="7991475"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3" name="Line 49"/>
            <p:cNvSpPr>
              <a:spLocks noChangeShapeType="1"/>
            </p:cNvSpPr>
            <p:nvPr/>
          </p:nvSpPr>
          <p:spPr bwMode="auto">
            <a:xfrm>
              <a:off x="565150" y="3927475"/>
              <a:ext cx="7991475"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4" name="Line 50"/>
            <p:cNvSpPr>
              <a:spLocks noChangeShapeType="1"/>
            </p:cNvSpPr>
            <p:nvPr/>
          </p:nvSpPr>
          <p:spPr bwMode="auto">
            <a:xfrm>
              <a:off x="557213" y="2478088"/>
              <a:ext cx="0" cy="37449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Rectangle 53"/>
            <p:cNvSpPr>
              <a:spLocks noChangeArrowheads="1"/>
            </p:cNvSpPr>
            <p:nvPr/>
          </p:nvSpPr>
          <p:spPr bwMode="auto">
            <a:xfrm>
              <a:off x="1733877" y="3223023"/>
              <a:ext cx="5858896" cy="686077"/>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002060"/>
                  </a:solidFill>
                  <a:latin typeface="华文楷体" panose="02010600040101010101" pitchFamily="2" charset="-122"/>
                  <a:ea typeface="华文楷体" panose="02010600040101010101" pitchFamily="2" charset="-122"/>
                </a:rPr>
                <a:t>决策者容易受知觉偏差的影响 </a:t>
              </a:r>
              <a:endParaRPr lang="en-US" altLang="zh-CN" sz="2200" b="1">
                <a:solidFill>
                  <a:srgbClr val="002060"/>
                </a:solidFill>
                <a:latin typeface="华文楷体" panose="02010600040101010101" pitchFamily="2" charset="-122"/>
                <a:ea typeface="华文楷体" panose="02010600040101010101" pitchFamily="2" charset="-122"/>
              </a:endParaRPr>
            </a:p>
          </p:txBody>
        </p:sp>
        <p:sp>
          <p:nvSpPr>
            <p:cNvPr id="16406" name="Rectangle 54"/>
            <p:cNvSpPr>
              <a:spLocks noChangeArrowheads="1"/>
            </p:cNvSpPr>
            <p:nvPr/>
          </p:nvSpPr>
          <p:spPr bwMode="auto">
            <a:xfrm>
              <a:off x="1770781" y="3967960"/>
              <a:ext cx="6289439" cy="68607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002060"/>
                  </a:solidFill>
                  <a:latin typeface="华文楷体" panose="02010600040101010101" pitchFamily="2" charset="-122"/>
                  <a:ea typeface="华文楷体" panose="02010600040101010101" pitchFamily="2" charset="-122"/>
                </a:rPr>
                <a:t>决策者选择的理性是相对的</a:t>
              </a:r>
              <a:endParaRPr lang="en-US" altLang="zh-CN" sz="2200" b="1">
                <a:solidFill>
                  <a:srgbClr val="002060"/>
                </a:solidFill>
                <a:latin typeface="华文楷体" panose="02010600040101010101" pitchFamily="2" charset="-122"/>
                <a:ea typeface="华文楷体" panose="02010600040101010101" pitchFamily="2" charset="-122"/>
              </a:endParaRPr>
            </a:p>
          </p:txBody>
        </p:sp>
        <p:sp>
          <p:nvSpPr>
            <p:cNvPr id="16407" name="Rectangle 55"/>
            <p:cNvSpPr>
              <a:spLocks noChangeArrowheads="1"/>
            </p:cNvSpPr>
            <p:nvPr/>
          </p:nvSpPr>
          <p:spPr bwMode="auto">
            <a:xfrm>
              <a:off x="1733877" y="2536947"/>
              <a:ext cx="5670864" cy="68607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002060"/>
                  </a:solidFill>
                  <a:latin typeface="华文楷体" panose="02010600040101010101" pitchFamily="2" charset="-122"/>
                  <a:ea typeface="华文楷体" panose="02010600040101010101" pitchFamily="2" charset="-122"/>
                </a:rPr>
                <a:t>人是有限理性的</a:t>
              </a:r>
              <a:endParaRPr lang="en-US" altLang="zh-CN" sz="2200" b="1">
                <a:solidFill>
                  <a:srgbClr val="002060"/>
                </a:solidFill>
                <a:latin typeface="华文楷体" panose="02010600040101010101" pitchFamily="2" charset="-122"/>
                <a:ea typeface="华文楷体" panose="02010600040101010101" pitchFamily="2" charset="-122"/>
              </a:endParaRPr>
            </a:p>
          </p:txBody>
        </p:sp>
        <p:sp>
          <p:nvSpPr>
            <p:cNvPr id="16408" name="Rectangle 56"/>
            <p:cNvSpPr>
              <a:spLocks noChangeArrowheads="1"/>
            </p:cNvSpPr>
            <p:nvPr/>
          </p:nvSpPr>
          <p:spPr bwMode="auto">
            <a:xfrm>
              <a:off x="1849860" y="4795666"/>
              <a:ext cx="6210360" cy="68607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002060"/>
                  </a:solidFill>
                  <a:latin typeface="华文楷体" panose="02010600040101010101" pitchFamily="2" charset="-122"/>
                  <a:ea typeface="华文楷体" panose="02010600040101010101" pitchFamily="2" charset="-122"/>
                </a:rPr>
                <a:t>决策者往往厌恶风险</a:t>
              </a:r>
              <a:endParaRPr lang="en-US" altLang="zh-CN" sz="2200" b="1">
                <a:solidFill>
                  <a:srgbClr val="002060"/>
                </a:solidFill>
                <a:latin typeface="华文楷体" panose="02010600040101010101" pitchFamily="2" charset="-122"/>
                <a:ea typeface="华文楷体" panose="02010600040101010101" pitchFamily="2" charset="-122"/>
              </a:endParaRPr>
            </a:p>
          </p:txBody>
        </p:sp>
        <p:sp>
          <p:nvSpPr>
            <p:cNvPr id="16409" name="Rectangle 57"/>
            <p:cNvSpPr>
              <a:spLocks noChangeArrowheads="1"/>
            </p:cNvSpPr>
            <p:nvPr/>
          </p:nvSpPr>
          <p:spPr bwMode="auto">
            <a:xfrm>
              <a:off x="1812957" y="5516690"/>
              <a:ext cx="5779816" cy="686076"/>
            </a:xfrm>
            <a:prstGeom prst="rect">
              <a:avLst/>
            </a:prstGeom>
            <a:noFill/>
            <a:ln>
              <a:noFill/>
            </a:ln>
            <a:effectLst>
              <a:outerShdw dist="17961" dir="135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002060"/>
                  </a:solidFill>
                  <a:latin typeface="华文楷体" panose="02010600040101010101" pitchFamily="2" charset="-122"/>
                  <a:ea typeface="华文楷体" panose="02010600040101010101" pitchFamily="2" charset="-122"/>
                </a:rPr>
                <a:t>决策者往往只求满意结果，而不是最佳方案</a:t>
              </a:r>
              <a:endParaRPr lang="zh-CN" altLang="en-US" sz="2200" b="1">
                <a:solidFill>
                  <a:srgbClr val="002060"/>
                </a:solidFill>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p:nvPr/>
        </p:nvSpPr>
        <p:spPr bwMode="auto">
          <a:xfrm>
            <a:off x="611188" y="928688"/>
            <a:ext cx="7429500"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Char char="p"/>
            </a:pPr>
            <a:r>
              <a:rPr lang="zh-CN" altLang="en-US" b="1">
                <a:solidFill>
                  <a:srgbClr val="0070C0"/>
                </a:solidFill>
                <a:latin typeface="宋体" panose="02010600030101010101" pitchFamily="2" charset="-122"/>
              </a:rPr>
              <a:t>回溯决策理论：</a:t>
            </a:r>
            <a:endParaRPr lang="zh-CN" altLang="en-US" b="1">
              <a:solidFill>
                <a:srgbClr val="0070C0"/>
              </a:solidFill>
              <a:latin typeface="宋体" panose="02010600030101010101" pitchFamily="2" charset="-122"/>
            </a:endParaRPr>
          </a:p>
          <a:p>
            <a:pPr lvl="1" eaLnBrk="1" hangingPunct="1">
              <a:lnSpc>
                <a:spcPct val="11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又称隐含最爱理论，把思考重点放在决策制定之后，解释决策者如何努力使自己的决策合理化</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lnSpc>
                <a:spcPct val="11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回溯决策理论说明，决策事实上只是为已经作出的直觉决策证明其合理性的一个过程，说明了直觉在决策中的作用</a:t>
            </a:r>
            <a:endParaRPr lang="zh-CN" altLang="en-US"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zh-CN" altLang="en-US"/>
              <a:t>决策理论比较</a:t>
            </a:r>
            <a:endParaRPr lang="zh-CN" altLang="en-US"/>
          </a:p>
        </p:txBody>
      </p:sp>
      <p:grpSp>
        <p:nvGrpSpPr>
          <p:cNvPr id="18435" name="Group 3"/>
          <p:cNvGrpSpPr/>
          <p:nvPr/>
        </p:nvGrpSpPr>
        <p:grpSpPr bwMode="auto">
          <a:xfrm>
            <a:off x="1042988" y="1844675"/>
            <a:ext cx="7543800" cy="4572000"/>
            <a:chOff x="-3" y="-3"/>
            <a:chExt cx="3778" cy="2201"/>
          </a:xfrm>
        </p:grpSpPr>
        <p:grpSp>
          <p:nvGrpSpPr>
            <p:cNvPr id="18436" name="Group 4"/>
            <p:cNvGrpSpPr/>
            <p:nvPr/>
          </p:nvGrpSpPr>
          <p:grpSpPr bwMode="auto">
            <a:xfrm>
              <a:off x="0" y="0"/>
              <a:ext cx="3772" cy="2195"/>
              <a:chOff x="0" y="0"/>
              <a:chExt cx="3772" cy="2195"/>
            </a:xfrm>
          </p:grpSpPr>
          <p:grpSp>
            <p:nvGrpSpPr>
              <p:cNvPr id="18438" name="Group 5"/>
              <p:cNvGrpSpPr/>
              <p:nvPr/>
            </p:nvGrpSpPr>
            <p:grpSpPr bwMode="auto">
              <a:xfrm>
                <a:off x="0" y="0"/>
                <a:ext cx="662" cy="393"/>
                <a:chOff x="0" y="0"/>
                <a:chExt cx="662" cy="393"/>
              </a:xfrm>
            </p:grpSpPr>
            <p:sp>
              <p:nvSpPr>
                <p:cNvPr id="18496" name="Rectangle 6"/>
                <p:cNvSpPr>
                  <a:spLocks noChangeArrowheads="1"/>
                </p:cNvSpPr>
                <p:nvPr/>
              </p:nvSpPr>
              <p:spPr bwMode="auto">
                <a:xfrm>
                  <a:off x="43" y="0"/>
                  <a:ext cx="5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ea typeface="隶书" panose="02010509060101010101" pitchFamily="49" charset="-122"/>
                    </a:rPr>
                    <a:t> </a:t>
                  </a:r>
                  <a:endParaRPr kumimoji="1" lang="en-US" altLang="zh-CN"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97" name="Rectangle 7"/>
                <p:cNvSpPr>
                  <a:spLocks noChangeArrowheads="1"/>
                </p:cNvSpPr>
                <p:nvPr/>
              </p:nvSpPr>
              <p:spPr bwMode="auto">
                <a:xfrm>
                  <a:off x="0" y="0"/>
                  <a:ext cx="662"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39" name="Group 8"/>
              <p:cNvGrpSpPr/>
              <p:nvPr/>
            </p:nvGrpSpPr>
            <p:grpSpPr bwMode="auto">
              <a:xfrm>
                <a:off x="662" y="0"/>
                <a:ext cx="1094" cy="393"/>
                <a:chOff x="662" y="0"/>
                <a:chExt cx="1094" cy="393"/>
              </a:xfrm>
            </p:grpSpPr>
            <p:sp>
              <p:nvSpPr>
                <p:cNvPr id="18494" name="Rectangle 9"/>
                <p:cNvSpPr>
                  <a:spLocks noChangeArrowheads="1"/>
                </p:cNvSpPr>
                <p:nvPr/>
              </p:nvSpPr>
              <p:spPr bwMode="auto">
                <a:xfrm>
                  <a:off x="705" y="0"/>
                  <a:ext cx="100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0000"/>
                      </a:solidFill>
                      <a:latin typeface="隶书" panose="02010509060101010101" pitchFamily="49" charset="-122"/>
                    </a:rPr>
                    <a:t>古典决策理论</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95" name="Rectangle 10"/>
                <p:cNvSpPr>
                  <a:spLocks noChangeArrowheads="1"/>
                </p:cNvSpPr>
                <p:nvPr/>
              </p:nvSpPr>
              <p:spPr bwMode="auto">
                <a:xfrm>
                  <a:off x="662" y="0"/>
                  <a:ext cx="1094"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0" name="Group 11"/>
              <p:cNvGrpSpPr/>
              <p:nvPr/>
            </p:nvGrpSpPr>
            <p:grpSpPr bwMode="auto">
              <a:xfrm>
                <a:off x="1756" y="0"/>
                <a:ext cx="1134" cy="393"/>
                <a:chOff x="1756" y="0"/>
                <a:chExt cx="1134" cy="393"/>
              </a:xfrm>
            </p:grpSpPr>
            <p:sp>
              <p:nvSpPr>
                <p:cNvPr id="18492" name="Rectangle 12"/>
                <p:cNvSpPr>
                  <a:spLocks noChangeArrowheads="1"/>
                </p:cNvSpPr>
                <p:nvPr/>
              </p:nvSpPr>
              <p:spPr bwMode="auto">
                <a:xfrm>
                  <a:off x="1799" y="0"/>
                  <a:ext cx="104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0000"/>
                      </a:solidFill>
                      <a:latin typeface="隶书" panose="02010509060101010101" pitchFamily="49" charset="-122"/>
                    </a:rPr>
                    <a:t>行为决策理论</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93" name="Rectangle 13"/>
                <p:cNvSpPr>
                  <a:spLocks noChangeArrowheads="1"/>
                </p:cNvSpPr>
                <p:nvPr/>
              </p:nvSpPr>
              <p:spPr bwMode="auto">
                <a:xfrm>
                  <a:off x="1756" y="0"/>
                  <a:ext cx="1134"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1" name="Group 14"/>
              <p:cNvGrpSpPr/>
              <p:nvPr/>
            </p:nvGrpSpPr>
            <p:grpSpPr bwMode="auto">
              <a:xfrm>
                <a:off x="2890" y="0"/>
                <a:ext cx="882" cy="393"/>
                <a:chOff x="2890" y="0"/>
                <a:chExt cx="882" cy="393"/>
              </a:xfrm>
            </p:grpSpPr>
            <p:sp>
              <p:nvSpPr>
                <p:cNvPr id="18490" name="Rectangle 15"/>
                <p:cNvSpPr>
                  <a:spLocks noChangeArrowheads="1"/>
                </p:cNvSpPr>
                <p:nvPr/>
              </p:nvSpPr>
              <p:spPr bwMode="auto">
                <a:xfrm>
                  <a:off x="2933" y="0"/>
                  <a:ext cx="79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0000"/>
                      </a:solidFill>
                      <a:latin typeface="隶书" panose="02010509060101010101" pitchFamily="49" charset="-122"/>
                    </a:rPr>
                    <a:t>当代决策理论</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91" name="Rectangle 16"/>
                <p:cNvSpPr>
                  <a:spLocks noChangeArrowheads="1"/>
                </p:cNvSpPr>
                <p:nvPr/>
              </p:nvSpPr>
              <p:spPr bwMode="auto">
                <a:xfrm>
                  <a:off x="2890" y="0"/>
                  <a:ext cx="882"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2" name="Group 17"/>
              <p:cNvGrpSpPr/>
              <p:nvPr/>
            </p:nvGrpSpPr>
            <p:grpSpPr bwMode="auto">
              <a:xfrm>
                <a:off x="0" y="393"/>
                <a:ext cx="662" cy="393"/>
                <a:chOff x="0" y="393"/>
                <a:chExt cx="662" cy="393"/>
              </a:xfrm>
            </p:grpSpPr>
            <p:sp>
              <p:nvSpPr>
                <p:cNvPr id="18488" name="Rectangle 18"/>
                <p:cNvSpPr>
                  <a:spLocks noChangeArrowheads="1"/>
                </p:cNvSpPr>
                <p:nvPr/>
              </p:nvSpPr>
              <p:spPr bwMode="auto">
                <a:xfrm>
                  <a:off x="43" y="393"/>
                  <a:ext cx="5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0000FF"/>
                      </a:solidFill>
                      <a:latin typeface="隶书" panose="02010509060101010101" pitchFamily="49" charset="-122"/>
                    </a:rPr>
                    <a:t>人性假设</a:t>
                  </a:r>
                  <a:endParaRPr kumimoji="1" lang="zh-CN" altLang="en-US" sz="2000">
                    <a:latin typeface="Times New Roman" panose="02020603050405020304" pitchFamily="18" charset="0"/>
                  </a:endParaRPr>
                </a:p>
              </p:txBody>
            </p:sp>
            <p:sp>
              <p:nvSpPr>
                <p:cNvPr id="18489" name="Rectangle 19"/>
                <p:cNvSpPr>
                  <a:spLocks noChangeArrowheads="1"/>
                </p:cNvSpPr>
                <p:nvPr/>
              </p:nvSpPr>
              <p:spPr bwMode="auto">
                <a:xfrm>
                  <a:off x="0" y="393"/>
                  <a:ext cx="662"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3" name="Group 20"/>
              <p:cNvGrpSpPr/>
              <p:nvPr/>
            </p:nvGrpSpPr>
            <p:grpSpPr bwMode="auto">
              <a:xfrm>
                <a:off x="662" y="393"/>
                <a:ext cx="1094" cy="393"/>
                <a:chOff x="662" y="393"/>
                <a:chExt cx="1094" cy="393"/>
              </a:xfrm>
            </p:grpSpPr>
            <p:sp>
              <p:nvSpPr>
                <p:cNvPr id="18486" name="Rectangle 21"/>
                <p:cNvSpPr>
                  <a:spLocks noChangeArrowheads="1"/>
                </p:cNvSpPr>
                <p:nvPr/>
              </p:nvSpPr>
              <p:spPr bwMode="auto">
                <a:xfrm>
                  <a:off x="705" y="393"/>
                  <a:ext cx="100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a:t>
                  </a:r>
                  <a:r>
                    <a:rPr kumimoji="1" lang="zh-CN" altLang="en-US" sz="2000" b="1">
                      <a:latin typeface="隶书" panose="02010509060101010101" pitchFamily="49" charset="-122"/>
                    </a:rPr>
                    <a:t>经济人</a:t>
                  </a:r>
                  <a:r>
                    <a:rPr kumimoji="1" lang="zh-CN" altLang="en-US" sz="2000" b="1">
                      <a:latin typeface="Times New Roman" panose="02020603050405020304" pitchFamily="18" charset="0"/>
                    </a:rPr>
                    <a:t>”</a:t>
                  </a:r>
                  <a:r>
                    <a:rPr kumimoji="1" lang="zh-CN" altLang="en-US" sz="2000" b="1">
                      <a:latin typeface="隶书" panose="02010509060101010101" pitchFamily="49" charset="-122"/>
                    </a:rPr>
                    <a:t>，完全理性</a:t>
                  </a:r>
                  <a:endParaRPr kumimoji="1" lang="zh-CN" altLang="en-US" sz="2000">
                    <a:latin typeface="Times New Roman" panose="02020603050405020304" pitchFamily="18" charset="0"/>
                  </a:endParaRPr>
                </a:p>
              </p:txBody>
            </p:sp>
            <p:sp>
              <p:nvSpPr>
                <p:cNvPr id="18487" name="Rectangle 22"/>
                <p:cNvSpPr>
                  <a:spLocks noChangeArrowheads="1"/>
                </p:cNvSpPr>
                <p:nvPr/>
              </p:nvSpPr>
              <p:spPr bwMode="auto">
                <a:xfrm>
                  <a:off x="662" y="393"/>
                  <a:ext cx="1094"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4" name="Group 23"/>
              <p:cNvGrpSpPr/>
              <p:nvPr/>
            </p:nvGrpSpPr>
            <p:grpSpPr bwMode="auto">
              <a:xfrm>
                <a:off x="1756" y="393"/>
                <a:ext cx="1134" cy="393"/>
                <a:chOff x="1756" y="393"/>
                <a:chExt cx="1134" cy="393"/>
              </a:xfrm>
            </p:grpSpPr>
            <p:sp>
              <p:nvSpPr>
                <p:cNvPr id="18484" name="Rectangle 24"/>
                <p:cNvSpPr>
                  <a:spLocks noChangeArrowheads="1"/>
                </p:cNvSpPr>
                <p:nvPr/>
              </p:nvSpPr>
              <p:spPr bwMode="auto">
                <a:xfrm>
                  <a:off x="1799" y="393"/>
                  <a:ext cx="104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a:t>
                  </a:r>
                  <a:r>
                    <a:rPr kumimoji="1" lang="zh-CN" altLang="en-US" sz="2000" b="1">
                      <a:latin typeface="隶书" panose="02010509060101010101" pitchFamily="49" charset="-122"/>
                    </a:rPr>
                    <a:t>社会人</a:t>
                  </a:r>
                  <a:r>
                    <a:rPr kumimoji="1" lang="zh-CN" altLang="en-US" sz="2000" b="1">
                      <a:latin typeface="Times New Roman" panose="02020603050405020304" pitchFamily="18" charset="0"/>
                    </a:rPr>
                    <a:t>”</a:t>
                  </a:r>
                  <a:r>
                    <a:rPr kumimoji="1" lang="zh-CN" altLang="en-US" sz="2000" b="1">
                      <a:latin typeface="隶书" panose="02010509060101010101" pitchFamily="49" charset="-122"/>
                    </a:rPr>
                    <a:t>，有限理性</a:t>
                  </a:r>
                  <a:endParaRPr kumimoji="1" lang="zh-CN" altLang="en-US" sz="2000">
                    <a:latin typeface="Times New Roman" panose="02020603050405020304" pitchFamily="18" charset="0"/>
                  </a:endParaRPr>
                </a:p>
              </p:txBody>
            </p:sp>
            <p:sp>
              <p:nvSpPr>
                <p:cNvPr id="18485" name="Rectangle 25"/>
                <p:cNvSpPr>
                  <a:spLocks noChangeArrowheads="1"/>
                </p:cNvSpPr>
                <p:nvPr/>
              </p:nvSpPr>
              <p:spPr bwMode="auto">
                <a:xfrm>
                  <a:off x="1756" y="393"/>
                  <a:ext cx="1134"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5" name="Group 26"/>
              <p:cNvGrpSpPr/>
              <p:nvPr/>
            </p:nvGrpSpPr>
            <p:grpSpPr bwMode="auto">
              <a:xfrm>
                <a:off x="2890" y="393"/>
                <a:ext cx="882" cy="393"/>
                <a:chOff x="2890" y="393"/>
                <a:chExt cx="882" cy="393"/>
              </a:xfrm>
            </p:grpSpPr>
            <p:sp>
              <p:nvSpPr>
                <p:cNvPr id="18482" name="Rectangle 27"/>
                <p:cNvSpPr>
                  <a:spLocks noChangeArrowheads="1"/>
                </p:cNvSpPr>
                <p:nvPr/>
              </p:nvSpPr>
              <p:spPr bwMode="auto">
                <a:xfrm>
                  <a:off x="2933" y="393"/>
                  <a:ext cx="79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a:t>
                  </a:r>
                  <a:r>
                    <a:rPr kumimoji="1" lang="zh-CN" altLang="en-US" sz="2000" b="1">
                      <a:latin typeface="隶书" panose="02010509060101010101" pitchFamily="49" charset="-122"/>
                    </a:rPr>
                    <a:t>复杂人</a:t>
                  </a:r>
                  <a:r>
                    <a:rPr kumimoji="1" lang="zh-CN" altLang="en-US" sz="2000" b="1">
                      <a:latin typeface="Times New Roman" panose="02020603050405020304" pitchFamily="18" charset="0"/>
                    </a:rPr>
                    <a:t>”</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83" name="Rectangle 28"/>
                <p:cNvSpPr>
                  <a:spLocks noChangeArrowheads="1"/>
                </p:cNvSpPr>
                <p:nvPr/>
              </p:nvSpPr>
              <p:spPr bwMode="auto">
                <a:xfrm>
                  <a:off x="2890" y="393"/>
                  <a:ext cx="882"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6" name="Group 29"/>
              <p:cNvGrpSpPr/>
              <p:nvPr/>
            </p:nvGrpSpPr>
            <p:grpSpPr bwMode="auto">
              <a:xfrm>
                <a:off x="0" y="786"/>
                <a:ext cx="662" cy="508"/>
                <a:chOff x="0" y="786"/>
                <a:chExt cx="662" cy="508"/>
              </a:xfrm>
            </p:grpSpPr>
            <p:sp>
              <p:nvSpPr>
                <p:cNvPr id="18480" name="Rectangle 30"/>
                <p:cNvSpPr>
                  <a:spLocks noChangeArrowheads="1"/>
                </p:cNvSpPr>
                <p:nvPr/>
              </p:nvSpPr>
              <p:spPr bwMode="auto">
                <a:xfrm>
                  <a:off x="43" y="786"/>
                  <a:ext cx="576"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0000FF"/>
                      </a:solidFill>
                      <a:latin typeface="隶书" panose="02010509060101010101" pitchFamily="49" charset="-122"/>
                    </a:rPr>
                    <a:t>决策目标</a:t>
                  </a:r>
                  <a:endParaRPr kumimoji="1" lang="zh-CN" altLang="en-US" sz="2000" b="1">
                    <a:solidFill>
                      <a:srgbClr val="0000FF"/>
                    </a:solidFill>
                    <a:latin typeface="隶书" panose="02010509060101010101" pitchFamily="49" charset="-122"/>
                  </a:endParaRPr>
                </a:p>
                <a:p>
                  <a:endParaRPr kumimoji="1" lang="en-US" altLang="zh-CN" sz="2000" b="1">
                    <a:solidFill>
                      <a:srgbClr val="0000FF"/>
                    </a:solidFill>
                    <a:latin typeface="隶书" panose="02010509060101010101" pitchFamily="49" charset="-122"/>
                  </a:endParaRPr>
                </a:p>
              </p:txBody>
            </p:sp>
            <p:sp>
              <p:nvSpPr>
                <p:cNvPr id="18481" name="Rectangle 31"/>
                <p:cNvSpPr>
                  <a:spLocks noChangeArrowheads="1"/>
                </p:cNvSpPr>
                <p:nvPr/>
              </p:nvSpPr>
              <p:spPr bwMode="auto">
                <a:xfrm>
                  <a:off x="0" y="786"/>
                  <a:ext cx="662"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7" name="Group 32"/>
              <p:cNvGrpSpPr/>
              <p:nvPr/>
            </p:nvGrpSpPr>
            <p:grpSpPr bwMode="auto">
              <a:xfrm>
                <a:off x="662" y="786"/>
                <a:ext cx="1094" cy="508"/>
                <a:chOff x="662" y="786"/>
                <a:chExt cx="1094" cy="508"/>
              </a:xfrm>
            </p:grpSpPr>
            <p:sp>
              <p:nvSpPr>
                <p:cNvPr id="18478" name="Rectangle 33"/>
                <p:cNvSpPr>
                  <a:spLocks noChangeArrowheads="1"/>
                </p:cNvSpPr>
                <p:nvPr/>
              </p:nvSpPr>
              <p:spPr bwMode="auto">
                <a:xfrm>
                  <a:off x="705" y="786"/>
                  <a:ext cx="1008"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经济利益最大，</a:t>
                  </a:r>
                  <a:r>
                    <a:rPr kumimoji="1" lang="zh-CN" altLang="en-US" sz="2000" b="1">
                      <a:latin typeface="Times New Roman" panose="02020603050405020304" pitchFamily="18" charset="0"/>
                    </a:rPr>
                    <a:t>“</a:t>
                  </a:r>
                  <a:r>
                    <a:rPr kumimoji="1" lang="zh-CN" altLang="en-US" sz="2000" b="1">
                      <a:latin typeface="隶书" panose="02010509060101010101" pitchFamily="49" charset="-122"/>
                    </a:rPr>
                    <a:t>最优解</a:t>
                  </a:r>
                  <a:r>
                    <a:rPr kumimoji="1" lang="zh-CN" altLang="en-US" sz="2000" b="1">
                      <a:latin typeface="Times New Roman" panose="02020603050405020304" pitchFamily="18" charset="0"/>
                    </a:rPr>
                    <a:t>”</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79" name="Rectangle 34"/>
                <p:cNvSpPr>
                  <a:spLocks noChangeArrowheads="1"/>
                </p:cNvSpPr>
                <p:nvPr/>
              </p:nvSpPr>
              <p:spPr bwMode="auto">
                <a:xfrm>
                  <a:off x="662" y="786"/>
                  <a:ext cx="1094"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8" name="Group 35"/>
              <p:cNvGrpSpPr/>
              <p:nvPr/>
            </p:nvGrpSpPr>
            <p:grpSpPr bwMode="auto">
              <a:xfrm>
                <a:off x="1756" y="786"/>
                <a:ext cx="1134" cy="508"/>
                <a:chOff x="1756" y="786"/>
                <a:chExt cx="1134" cy="508"/>
              </a:xfrm>
            </p:grpSpPr>
            <p:sp>
              <p:nvSpPr>
                <p:cNvPr id="18476" name="Rectangle 36"/>
                <p:cNvSpPr>
                  <a:spLocks noChangeArrowheads="1"/>
                </p:cNvSpPr>
                <p:nvPr/>
              </p:nvSpPr>
              <p:spPr bwMode="auto">
                <a:xfrm>
                  <a:off x="1799" y="786"/>
                  <a:ext cx="1048"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a:t>
                  </a:r>
                  <a:r>
                    <a:rPr kumimoji="1" lang="zh-CN" altLang="en-US" sz="2000" b="1">
                      <a:latin typeface="隶书" panose="02010509060101010101" pitchFamily="49" charset="-122"/>
                    </a:rPr>
                    <a:t>满意解</a:t>
                  </a:r>
                  <a:r>
                    <a:rPr kumimoji="1" lang="zh-CN" altLang="en-US" sz="2000" b="1">
                      <a:latin typeface="Times New Roman" panose="02020603050405020304" pitchFamily="18" charset="0"/>
                    </a:rPr>
                    <a:t>”</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77" name="Rectangle 37"/>
                <p:cNvSpPr>
                  <a:spLocks noChangeArrowheads="1"/>
                </p:cNvSpPr>
                <p:nvPr/>
              </p:nvSpPr>
              <p:spPr bwMode="auto">
                <a:xfrm>
                  <a:off x="1756" y="786"/>
                  <a:ext cx="1134"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9" name="Group 38"/>
              <p:cNvGrpSpPr/>
              <p:nvPr/>
            </p:nvGrpSpPr>
            <p:grpSpPr bwMode="auto">
              <a:xfrm>
                <a:off x="2890" y="786"/>
                <a:ext cx="882" cy="508"/>
                <a:chOff x="2890" y="786"/>
                <a:chExt cx="882" cy="508"/>
              </a:xfrm>
            </p:grpSpPr>
            <p:sp>
              <p:nvSpPr>
                <p:cNvPr id="18474" name="Rectangle 39"/>
                <p:cNvSpPr>
                  <a:spLocks noChangeArrowheads="1"/>
                </p:cNvSpPr>
                <p:nvPr/>
              </p:nvSpPr>
              <p:spPr bwMode="auto">
                <a:xfrm>
                  <a:off x="2933" y="786"/>
                  <a:ext cx="796"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复合目标系统</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75" name="Rectangle 40"/>
                <p:cNvSpPr>
                  <a:spLocks noChangeArrowheads="1"/>
                </p:cNvSpPr>
                <p:nvPr/>
              </p:nvSpPr>
              <p:spPr bwMode="auto">
                <a:xfrm>
                  <a:off x="2890" y="786"/>
                  <a:ext cx="882"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0" name="Group 41"/>
              <p:cNvGrpSpPr/>
              <p:nvPr/>
            </p:nvGrpSpPr>
            <p:grpSpPr bwMode="auto">
              <a:xfrm>
                <a:off x="0" y="1294"/>
                <a:ext cx="662" cy="393"/>
                <a:chOff x="0" y="1294"/>
                <a:chExt cx="662" cy="393"/>
              </a:xfrm>
            </p:grpSpPr>
            <p:sp>
              <p:nvSpPr>
                <p:cNvPr id="18472" name="Rectangle 42"/>
                <p:cNvSpPr>
                  <a:spLocks noChangeArrowheads="1"/>
                </p:cNvSpPr>
                <p:nvPr/>
              </p:nvSpPr>
              <p:spPr bwMode="auto">
                <a:xfrm>
                  <a:off x="43" y="1294"/>
                  <a:ext cx="5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0000FF"/>
                      </a:solidFill>
                      <a:latin typeface="隶书" panose="02010509060101010101" pitchFamily="49" charset="-122"/>
                    </a:rPr>
                    <a:t>信息要求</a:t>
                  </a:r>
                  <a:endParaRPr kumimoji="1" lang="zh-CN" altLang="en-US" sz="2000" b="1">
                    <a:solidFill>
                      <a:srgbClr val="0000FF"/>
                    </a:solidFill>
                    <a:latin typeface="隶书" panose="02010509060101010101" pitchFamily="49" charset="-122"/>
                  </a:endParaRPr>
                </a:p>
                <a:p>
                  <a:endParaRPr kumimoji="1" lang="en-US" altLang="zh-CN" sz="2000">
                    <a:latin typeface="Times New Roman" panose="02020603050405020304" pitchFamily="18" charset="0"/>
                  </a:endParaRPr>
                </a:p>
              </p:txBody>
            </p:sp>
            <p:sp>
              <p:nvSpPr>
                <p:cNvPr id="18473" name="Rectangle 43"/>
                <p:cNvSpPr>
                  <a:spLocks noChangeArrowheads="1"/>
                </p:cNvSpPr>
                <p:nvPr/>
              </p:nvSpPr>
              <p:spPr bwMode="auto">
                <a:xfrm>
                  <a:off x="0" y="1294"/>
                  <a:ext cx="662"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1" name="Group 44"/>
              <p:cNvGrpSpPr/>
              <p:nvPr/>
            </p:nvGrpSpPr>
            <p:grpSpPr bwMode="auto">
              <a:xfrm>
                <a:off x="662" y="1294"/>
                <a:ext cx="1094" cy="393"/>
                <a:chOff x="662" y="1294"/>
                <a:chExt cx="1094" cy="393"/>
              </a:xfrm>
            </p:grpSpPr>
            <p:sp>
              <p:nvSpPr>
                <p:cNvPr id="18470" name="Rectangle 45"/>
                <p:cNvSpPr>
                  <a:spLocks noChangeArrowheads="1"/>
                </p:cNvSpPr>
                <p:nvPr/>
              </p:nvSpPr>
              <p:spPr bwMode="auto">
                <a:xfrm>
                  <a:off x="705" y="1294"/>
                  <a:ext cx="100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充足信息，充分了解</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71" name="Rectangle 46"/>
                <p:cNvSpPr>
                  <a:spLocks noChangeArrowheads="1"/>
                </p:cNvSpPr>
                <p:nvPr/>
              </p:nvSpPr>
              <p:spPr bwMode="auto">
                <a:xfrm>
                  <a:off x="662" y="1294"/>
                  <a:ext cx="1094"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2" name="Group 47"/>
              <p:cNvGrpSpPr/>
              <p:nvPr/>
            </p:nvGrpSpPr>
            <p:grpSpPr bwMode="auto">
              <a:xfrm>
                <a:off x="1756" y="1294"/>
                <a:ext cx="1134" cy="393"/>
                <a:chOff x="1756" y="1294"/>
                <a:chExt cx="1134" cy="393"/>
              </a:xfrm>
            </p:grpSpPr>
            <p:sp>
              <p:nvSpPr>
                <p:cNvPr id="18468" name="Rectangle 48"/>
                <p:cNvSpPr>
                  <a:spLocks noChangeArrowheads="1"/>
                </p:cNvSpPr>
                <p:nvPr/>
              </p:nvSpPr>
              <p:spPr bwMode="auto">
                <a:xfrm>
                  <a:off x="1799" y="1294"/>
                  <a:ext cx="104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时间、资源限制</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69" name="Rectangle 49"/>
                <p:cNvSpPr>
                  <a:spLocks noChangeArrowheads="1"/>
                </p:cNvSpPr>
                <p:nvPr/>
              </p:nvSpPr>
              <p:spPr bwMode="auto">
                <a:xfrm>
                  <a:off x="1756" y="1294"/>
                  <a:ext cx="1134"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3" name="Group 50"/>
              <p:cNvGrpSpPr/>
              <p:nvPr/>
            </p:nvGrpSpPr>
            <p:grpSpPr bwMode="auto">
              <a:xfrm>
                <a:off x="2890" y="1294"/>
                <a:ext cx="882" cy="393"/>
                <a:chOff x="2890" y="1294"/>
                <a:chExt cx="882" cy="393"/>
              </a:xfrm>
            </p:grpSpPr>
            <p:sp>
              <p:nvSpPr>
                <p:cNvPr id="18466" name="Rectangle 51"/>
                <p:cNvSpPr>
                  <a:spLocks noChangeArrowheads="1"/>
                </p:cNvSpPr>
                <p:nvPr/>
              </p:nvSpPr>
              <p:spPr bwMode="auto">
                <a:xfrm>
                  <a:off x="2933" y="1294"/>
                  <a:ext cx="79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内外环境研究</a:t>
                  </a:r>
                  <a:endParaRPr kumimoji="1" lang="zh-CN" altLang="en-US" sz="2000">
                    <a:latin typeface="Times New Roman" panose="02020603050405020304" pitchFamily="18" charset="0"/>
                    <a:ea typeface="隶书" panose="02010509060101010101" pitchFamily="49" charset="-122"/>
                  </a:endParaRPr>
                </a:p>
                <a:p>
                  <a:endParaRPr kumimoji="1" lang="en-US" altLang="zh-CN" sz="2000">
                    <a:latin typeface="Times New Roman" panose="02020603050405020304" pitchFamily="18" charset="0"/>
                  </a:endParaRPr>
                </a:p>
              </p:txBody>
            </p:sp>
            <p:sp>
              <p:nvSpPr>
                <p:cNvPr id="18467" name="Rectangle 52"/>
                <p:cNvSpPr>
                  <a:spLocks noChangeArrowheads="1"/>
                </p:cNvSpPr>
                <p:nvPr/>
              </p:nvSpPr>
              <p:spPr bwMode="auto">
                <a:xfrm>
                  <a:off x="2890" y="1294"/>
                  <a:ext cx="882" cy="39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4" name="Group 53"/>
              <p:cNvGrpSpPr/>
              <p:nvPr/>
            </p:nvGrpSpPr>
            <p:grpSpPr bwMode="auto">
              <a:xfrm>
                <a:off x="0" y="1687"/>
                <a:ext cx="662" cy="508"/>
                <a:chOff x="0" y="1687"/>
                <a:chExt cx="662" cy="508"/>
              </a:xfrm>
            </p:grpSpPr>
            <p:sp>
              <p:nvSpPr>
                <p:cNvPr id="18464" name="Rectangle 54"/>
                <p:cNvSpPr>
                  <a:spLocks noChangeArrowheads="1"/>
                </p:cNvSpPr>
                <p:nvPr/>
              </p:nvSpPr>
              <p:spPr bwMode="auto">
                <a:xfrm>
                  <a:off x="43" y="1687"/>
                  <a:ext cx="576"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0000FF"/>
                      </a:solidFill>
                      <a:latin typeface="隶书" panose="02010509060101010101" pitchFamily="49" charset="-122"/>
                    </a:rPr>
                    <a:t>主要方法</a:t>
                  </a:r>
                  <a:endParaRPr kumimoji="1" lang="zh-CN" altLang="en-US" sz="2000">
                    <a:solidFill>
                      <a:srgbClr val="0000FF"/>
                    </a:solidFill>
                    <a:latin typeface="Times New Roman" panose="02020603050405020304" pitchFamily="18" charset="0"/>
                    <a:ea typeface="隶书" panose="02010509060101010101" pitchFamily="49" charset="-122"/>
                  </a:endParaRPr>
                </a:p>
                <a:p>
                  <a:endParaRPr kumimoji="1" lang="en-US" altLang="zh-CN" sz="2000">
                    <a:solidFill>
                      <a:srgbClr val="0000FF"/>
                    </a:solidFill>
                    <a:latin typeface="Times New Roman" panose="02020603050405020304" pitchFamily="18" charset="0"/>
                  </a:endParaRPr>
                </a:p>
              </p:txBody>
            </p:sp>
            <p:sp>
              <p:nvSpPr>
                <p:cNvPr id="18465" name="Rectangle 55"/>
                <p:cNvSpPr>
                  <a:spLocks noChangeArrowheads="1"/>
                </p:cNvSpPr>
                <p:nvPr/>
              </p:nvSpPr>
              <p:spPr bwMode="auto">
                <a:xfrm>
                  <a:off x="0" y="1687"/>
                  <a:ext cx="662"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5" name="Group 56"/>
              <p:cNvGrpSpPr/>
              <p:nvPr/>
            </p:nvGrpSpPr>
            <p:grpSpPr bwMode="auto">
              <a:xfrm>
                <a:off x="662" y="1687"/>
                <a:ext cx="1094" cy="508"/>
                <a:chOff x="662" y="1687"/>
                <a:chExt cx="1094" cy="508"/>
              </a:xfrm>
            </p:grpSpPr>
            <p:sp>
              <p:nvSpPr>
                <p:cNvPr id="18462" name="Rectangle 57"/>
                <p:cNvSpPr>
                  <a:spLocks noChangeArrowheads="1"/>
                </p:cNvSpPr>
                <p:nvPr/>
              </p:nvSpPr>
              <p:spPr bwMode="auto">
                <a:xfrm>
                  <a:off x="705" y="1687"/>
                  <a:ext cx="1008"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定量，固定步骤，</a:t>
                  </a:r>
                  <a:r>
                    <a:rPr kumimoji="1" lang="zh-CN" altLang="en-US" sz="2000" b="1">
                      <a:latin typeface="Times New Roman" panose="02020603050405020304" pitchFamily="18" charset="0"/>
                    </a:rPr>
                    <a:t>逻辑分析为主</a:t>
                  </a:r>
                  <a:endParaRPr kumimoji="1" lang="zh-CN" altLang="en-US" sz="2000">
                    <a:latin typeface="Times New Roman" panose="02020603050405020304" pitchFamily="18" charset="0"/>
                  </a:endParaRPr>
                </a:p>
                <a:p>
                  <a:endParaRPr kumimoji="1" lang="en-US" altLang="zh-CN" sz="2000">
                    <a:latin typeface="Times New Roman" panose="02020603050405020304" pitchFamily="18" charset="0"/>
                  </a:endParaRPr>
                </a:p>
              </p:txBody>
            </p:sp>
            <p:sp>
              <p:nvSpPr>
                <p:cNvPr id="18463" name="Rectangle 58"/>
                <p:cNvSpPr>
                  <a:spLocks noChangeArrowheads="1"/>
                </p:cNvSpPr>
                <p:nvPr/>
              </p:nvSpPr>
              <p:spPr bwMode="auto">
                <a:xfrm>
                  <a:off x="662" y="1687"/>
                  <a:ext cx="1094"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6" name="Group 59"/>
              <p:cNvGrpSpPr/>
              <p:nvPr/>
            </p:nvGrpSpPr>
            <p:grpSpPr bwMode="auto">
              <a:xfrm>
                <a:off x="1756" y="1687"/>
                <a:ext cx="1134" cy="508"/>
                <a:chOff x="1756" y="1687"/>
                <a:chExt cx="1134" cy="508"/>
              </a:xfrm>
            </p:grpSpPr>
            <p:sp>
              <p:nvSpPr>
                <p:cNvPr id="18460" name="Rectangle 60"/>
                <p:cNvSpPr>
                  <a:spLocks noChangeArrowheads="1"/>
                </p:cNvSpPr>
                <p:nvPr/>
              </p:nvSpPr>
              <p:spPr bwMode="auto">
                <a:xfrm>
                  <a:off x="1799" y="1687"/>
                  <a:ext cx="1048"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定性、定量结合</a:t>
                  </a:r>
                  <a:endParaRPr kumimoji="1" lang="zh-CN" altLang="en-US" sz="2000">
                    <a:latin typeface="Times New Roman" panose="02020603050405020304" pitchFamily="18" charset="0"/>
                    <a:ea typeface="隶书" panose="02010509060101010101" pitchFamily="49" charset="-122"/>
                  </a:endParaRPr>
                </a:p>
                <a:p>
                  <a:r>
                    <a:rPr kumimoji="1" lang="zh-CN" altLang="en-US" sz="2000" b="1">
                      <a:latin typeface="Times New Roman" panose="02020603050405020304" pitchFamily="18" charset="0"/>
                    </a:rPr>
                    <a:t>直觉的运用</a:t>
                  </a:r>
                  <a:endParaRPr kumimoji="1" lang="zh-CN" altLang="en-US" sz="2000">
                    <a:latin typeface="Times New Roman" panose="02020603050405020304" pitchFamily="18" charset="0"/>
                  </a:endParaRPr>
                </a:p>
                <a:p>
                  <a:endParaRPr kumimoji="1" lang="en-US" altLang="zh-CN" sz="2000">
                    <a:latin typeface="Times New Roman" panose="02020603050405020304" pitchFamily="18" charset="0"/>
                  </a:endParaRPr>
                </a:p>
              </p:txBody>
            </p:sp>
            <p:sp>
              <p:nvSpPr>
                <p:cNvPr id="18461" name="Rectangle 61"/>
                <p:cNvSpPr>
                  <a:spLocks noChangeArrowheads="1"/>
                </p:cNvSpPr>
                <p:nvPr/>
              </p:nvSpPr>
              <p:spPr bwMode="auto">
                <a:xfrm>
                  <a:off x="1756" y="1687"/>
                  <a:ext cx="1134"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57" name="Group 62"/>
              <p:cNvGrpSpPr/>
              <p:nvPr/>
            </p:nvGrpSpPr>
            <p:grpSpPr bwMode="auto">
              <a:xfrm>
                <a:off x="2890" y="1687"/>
                <a:ext cx="882" cy="508"/>
                <a:chOff x="2890" y="1687"/>
                <a:chExt cx="882" cy="508"/>
              </a:xfrm>
            </p:grpSpPr>
            <p:sp>
              <p:nvSpPr>
                <p:cNvPr id="18458" name="Rectangle 63"/>
                <p:cNvSpPr>
                  <a:spLocks noChangeArrowheads="1"/>
                </p:cNvSpPr>
                <p:nvPr/>
              </p:nvSpPr>
              <p:spPr bwMode="auto">
                <a:xfrm>
                  <a:off x="2933" y="1687"/>
                  <a:ext cx="796"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隶书" panose="02010509060101010101" pitchFamily="49" charset="-122"/>
                    </a:rPr>
                    <a:t>系统、科学</a:t>
                  </a:r>
                  <a:endParaRPr kumimoji="1" lang="zh-CN" altLang="en-US" sz="2000">
                    <a:latin typeface="Times New Roman" panose="02020603050405020304" pitchFamily="18" charset="0"/>
                    <a:ea typeface="隶书" panose="02010509060101010101" pitchFamily="49" charset="-122"/>
                  </a:endParaRPr>
                </a:p>
                <a:p>
                  <a:r>
                    <a:rPr kumimoji="1" lang="zh-CN" altLang="en-US" sz="2000" b="1">
                      <a:latin typeface="Times New Roman" panose="02020603050405020304" pitchFamily="18" charset="0"/>
                    </a:rPr>
                    <a:t>逻辑＋直觉</a:t>
                  </a:r>
                  <a:endParaRPr kumimoji="1" lang="zh-CN" altLang="en-US" sz="2000">
                    <a:latin typeface="Times New Roman" panose="02020603050405020304" pitchFamily="18" charset="0"/>
                  </a:endParaRPr>
                </a:p>
                <a:p>
                  <a:endParaRPr kumimoji="1" lang="en-US" altLang="zh-CN" sz="2000">
                    <a:latin typeface="Times New Roman" panose="02020603050405020304" pitchFamily="18" charset="0"/>
                  </a:endParaRPr>
                </a:p>
              </p:txBody>
            </p:sp>
            <p:sp>
              <p:nvSpPr>
                <p:cNvPr id="18459" name="Rectangle 64"/>
                <p:cNvSpPr>
                  <a:spLocks noChangeArrowheads="1"/>
                </p:cNvSpPr>
                <p:nvPr/>
              </p:nvSpPr>
              <p:spPr bwMode="auto">
                <a:xfrm>
                  <a:off x="2890" y="1687"/>
                  <a:ext cx="882"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8437" name="Rectangle 65"/>
            <p:cNvSpPr>
              <a:spLocks noChangeArrowheads="1"/>
            </p:cNvSpPr>
            <p:nvPr/>
          </p:nvSpPr>
          <p:spPr bwMode="auto">
            <a:xfrm>
              <a:off x="-3" y="-3"/>
              <a:ext cx="3778" cy="2201"/>
            </a:xfrm>
            <a:prstGeom prst="rect">
              <a:avLst/>
            </a:prstGeom>
            <a:noFill/>
            <a:ln w="11112">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Times New Roman" panose="02020603050405020304" pitchFamily="18" charset="0"/>
                <a:ea typeface="华文新魏" panose="02010800040101010101"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zh-CN" altLang="en-US"/>
              <a:t>决策的过程</a:t>
            </a:r>
            <a:endParaRPr lang="zh-CN" altLang="en-US"/>
          </a:p>
        </p:txBody>
      </p:sp>
      <p:grpSp>
        <p:nvGrpSpPr>
          <p:cNvPr id="19459" name="Group 5"/>
          <p:cNvGrpSpPr/>
          <p:nvPr/>
        </p:nvGrpSpPr>
        <p:grpSpPr bwMode="auto">
          <a:xfrm>
            <a:off x="842963" y="2027238"/>
            <a:ext cx="7461250" cy="120650"/>
            <a:chOff x="714" y="1710"/>
            <a:chExt cx="4830" cy="69"/>
          </a:xfrm>
        </p:grpSpPr>
        <p:sp>
          <p:nvSpPr>
            <p:cNvPr id="7" name="Line 6"/>
            <p:cNvSpPr>
              <a:spLocks noChangeShapeType="1"/>
            </p:cNvSpPr>
            <p:nvPr/>
          </p:nvSpPr>
          <p:spPr bwMode="auto">
            <a:xfrm>
              <a:off x="714" y="1709"/>
              <a:ext cx="4829" cy="0"/>
            </a:xfrm>
            <a:prstGeom prst="line">
              <a:avLst/>
            </a:prstGeom>
          </p:spPr>
          <p:style>
            <a:lnRef idx="2">
              <a:schemeClr val="accent5"/>
            </a:lnRef>
            <a:fillRef idx="0">
              <a:schemeClr val="accent5"/>
            </a:fillRef>
            <a:effectRef idx="1">
              <a:schemeClr val="accent5"/>
            </a:effectRef>
            <a:fontRef idx="minor">
              <a:schemeClr val="tx1"/>
            </a:fontRef>
          </p:style>
          <p:txBody>
            <a:bodyPr wrap="none" lIns="0" tIns="0" rIns="0" bIns="0" anchor="ctr"/>
            <a:lstStyle/>
            <a:p>
              <a:pPr eaLnBrk="1" fontAlgn="auto" hangingPunct="1">
                <a:spcBef>
                  <a:spcPts val="0"/>
                </a:spcBef>
                <a:spcAft>
                  <a:spcPts val="0"/>
                </a:spcAft>
                <a:defRPr/>
              </a:pPr>
              <a:endParaRPr lang="zh-CN" altLang="en-US">
                <a:solidFill>
                  <a:srgbClr val="0070C0"/>
                </a:solidFill>
              </a:endParaRPr>
            </a:p>
          </p:txBody>
        </p:sp>
        <p:sp>
          <p:nvSpPr>
            <p:cNvPr id="8" name="Line 7"/>
            <p:cNvSpPr>
              <a:spLocks noChangeShapeType="1"/>
            </p:cNvSpPr>
            <p:nvPr/>
          </p:nvSpPr>
          <p:spPr bwMode="auto">
            <a:xfrm>
              <a:off x="714" y="1779"/>
              <a:ext cx="4829" cy="0"/>
            </a:xfrm>
            <a:prstGeom prst="line">
              <a:avLst/>
            </a:prstGeom>
          </p:spPr>
          <p:style>
            <a:lnRef idx="2">
              <a:schemeClr val="accent6"/>
            </a:lnRef>
            <a:fillRef idx="0">
              <a:schemeClr val="accent6"/>
            </a:fillRef>
            <a:effectRef idx="1">
              <a:schemeClr val="accent6"/>
            </a:effectRef>
            <a:fontRef idx="minor">
              <a:schemeClr val="tx1"/>
            </a:fontRef>
          </p:style>
          <p:txBody>
            <a:bodyPr wrap="none" lIns="0" tIns="0" rIns="0" bIns="0" anchor="ctr"/>
            <a:lstStyle/>
            <a:p>
              <a:pPr eaLnBrk="1" fontAlgn="auto" hangingPunct="1">
                <a:spcBef>
                  <a:spcPts val="0"/>
                </a:spcBef>
                <a:spcAft>
                  <a:spcPts val="0"/>
                </a:spcAft>
                <a:defRPr/>
              </a:pPr>
              <a:endParaRPr lang="zh-CN" altLang="en-US">
                <a:solidFill>
                  <a:srgbClr val="0070C0"/>
                </a:solidFill>
              </a:endParaRPr>
            </a:p>
          </p:txBody>
        </p:sp>
      </p:grpSp>
      <p:grpSp>
        <p:nvGrpSpPr>
          <p:cNvPr id="19460" name="组合 26"/>
          <p:cNvGrpSpPr/>
          <p:nvPr/>
        </p:nvGrpSpPr>
        <p:grpSpPr bwMode="auto">
          <a:xfrm>
            <a:off x="142875" y="5588000"/>
            <a:ext cx="8783638" cy="341313"/>
            <a:chOff x="360363" y="5592763"/>
            <a:chExt cx="8426450" cy="249237"/>
          </a:xfrm>
        </p:grpSpPr>
        <p:sp>
          <p:nvSpPr>
            <p:cNvPr id="9" name="Line 9"/>
            <p:cNvSpPr>
              <a:spLocks noChangeShapeType="1"/>
            </p:cNvSpPr>
            <p:nvPr/>
          </p:nvSpPr>
          <p:spPr bwMode="auto">
            <a:xfrm>
              <a:off x="929944" y="5592763"/>
              <a:ext cx="7287288" cy="0"/>
            </a:xfrm>
            <a:prstGeom prst="line">
              <a:avLst/>
            </a:prstGeom>
          </p:spPr>
          <p:style>
            <a:lnRef idx="3">
              <a:schemeClr val="accent2"/>
            </a:lnRef>
            <a:fillRef idx="0">
              <a:schemeClr val="accent2"/>
            </a:fillRef>
            <a:effectRef idx="2">
              <a:schemeClr val="accent2"/>
            </a:effectRef>
            <a:fontRef idx="minor">
              <a:schemeClr val="tx1"/>
            </a:fontRef>
          </p:style>
          <p:txBody>
            <a:bodyPr wrap="none" lIns="0" tIns="0" rIns="0" bIns="0" anchor="ctr"/>
            <a:lstStyle/>
            <a:p>
              <a:pPr eaLnBrk="1" fontAlgn="auto" hangingPunct="1">
                <a:spcBef>
                  <a:spcPts val="0"/>
                </a:spcBef>
                <a:spcAft>
                  <a:spcPts val="0"/>
                </a:spcAft>
                <a:defRPr/>
              </a:pPr>
              <a:endParaRPr lang="zh-CN" altLang="en-US">
                <a:solidFill>
                  <a:srgbClr val="0070C0"/>
                </a:solidFill>
              </a:endParaRPr>
            </a:p>
          </p:txBody>
        </p:sp>
        <p:sp>
          <p:nvSpPr>
            <p:cNvPr id="10" name="Line 10"/>
            <p:cNvSpPr>
              <a:spLocks noChangeShapeType="1"/>
            </p:cNvSpPr>
            <p:nvPr/>
          </p:nvSpPr>
          <p:spPr bwMode="auto">
            <a:xfrm>
              <a:off x="654292" y="5717961"/>
              <a:ext cx="7838593" cy="0"/>
            </a:xfrm>
            <a:prstGeom prst="line">
              <a:avLst/>
            </a:prstGeom>
          </p:spPr>
          <p:style>
            <a:lnRef idx="3">
              <a:schemeClr val="accent2"/>
            </a:lnRef>
            <a:fillRef idx="0">
              <a:schemeClr val="accent2"/>
            </a:fillRef>
            <a:effectRef idx="2">
              <a:schemeClr val="accent2"/>
            </a:effectRef>
            <a:fontRef idx="minor">
              <a:schemeClr val="tx1"/>
            </a:fontRef>
          </p:style>
          <p:txBody>
            <a:bodyPr wrap="none" lIns="0" tIns="0" rIns="0" bIns="0" anchor="ctr"/>
            <a:lstStyle/>
            <a:p>
              <a:pPr eaLnBrk="1" fontAlgn="auto" hangingPunct="1">
                <a:spcBef>
                  <a:spcPts val="0"/>
                </a:spcBef>
                <a:spcAft>
                  <a:spcPts val="0"/>
                </a:spcAft>
                <a:defRPr/>
              </a:pPr>
              <a:endParaRPr lang="zh-CN" altLang="en-US">
                <a:solidFill>
                  <a:srgbClr val="0070C0"/>
                </a:solidFill>
              </a:endParaRPr>
            </a:p>
          </p:txBody>
        </p:sp>
        <p:sp>
          <p:nvSpPr>
            <p:cNvPr id="11" name="Line 11"/>
            <p:cNvSpPr>
              <a:spLocks noChangeShapeType="1"/>
            </p:cNvSpPr>
            <p:nvPr/>
          </p:nvSpPr>
          <p:spPr bwMode="auto">
            <a:xfrm>
              <a:off x="360363" y="5842000"/>
              <a:ext cx="8426450" cy="0"/>
            </a:xfrm>
            <a:prstGeom prst="line">
              <a:avLst/>
            </a:prstGeom>
          </p:spPr>
          <p:style>
            <a:lnRef idx="3">
              <a:schemeClr val="accent2"/>
            </a:lnRef>
            <a:fillRef idx="0">
              <a:schemeClr val="accent2"/>
            </a:fillRef>
            <a:effectRef idx="2">
              <a:schemeClr val="accent2"/>
            </a:effectRef>
            <a:fontRef idx="minor">
              <a:schemeClr val="tx1"/>
            </a:fontRef>
          </p:style>
          <p:txBody>
            <a:bodyPr wrap="none" lIns="0" tIns="0" rIns="0" bIns="0" anchor="ctr"/>
            <a:lstStyle/>
            <a:p>
              <a:pPr eaLnBrk="1" fontAlgn="auto" hangingPunct="1">
                <a:spcBef>
                  <a:spcPts val="0"/>
                </a:spcBef>
                <a:spcAft>
                  <a:spcPts val="0"/>
                </a:spcAft>
                <a:defRPr/>
              </a:pPr>
              <a:endParaRPr lang="zh-CN" altLang="en-US">
                <a:solidFill>
                  <a:srgbClr val="0070C0"/>
                </a:solidFill>
              </a:endParaRPr>
            </a:p>
          </p:txBody>
        </p:sp>
      </p:grpSp>
      <p:sp>
        <p:nvSpPr>
          <p:cNvPr id="19461" name="AutoShape 13"/>
          <p:cNvSpPr/>
          <p:nvPr/>
        </p:nvSpPr>
        <p:spPr bwMode="auto">
          <a:xfrm>
            <a:off x="642938" y="2282825"/>
            <a:ext cx="219075" cy="3186113"/>
          </a:xfrm>
          <a:prstGeom prst="rightBracket">
            <a:avLst>
              <a:gd name="adj" fmla="val 0"/>
            </a:avLst>
          </a:prstGeom>
          <a:solidFill>
            <a:srgbClr val="0070C0"/>
          </a:solidFill>
          <a:ln w="22225">
            <a:solidFill>
              <a:schemeClr val="tx1"/>
            </a:solidFill>
            <a:round/>
          </a:ln>
        </p:spPr>
        <p:txBody>
          <a:bodyPr wrap="none" lIns="0" tIns="0" rIns="0" b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solidFill>
                <a:srgbClr val="0070C0"/>
              </a:solidFill>
              <a:latin typeface="Calibri" panose="020F0502020204030204" pitchFamily="34" charset="0"/>
            </a:endParaRPr>
          </a:p>
        </p:txBody>
      </p:sp>
      <p:sp>
        <p:nvSpPr>
          <p:cNvPr id="19462" name="AutoShape 18"/>
          <p:cNvSpPr/>
          <p:nvPr/>
        </p:nvSpPr>
        <p:spPr bwMode="auto">
          <a:xfrm flipH="1">
            <a:off x="8281988" y="2314575"/>
            <a:ext cx="219075" cy="3186113"/>
          </a:xfrm>
          <a:prstGeom prst="rightBracket">
            <a:avLst>
              <a:gd name="adj" fmla="val 0"/>
            </a:avLst>
          </a:prstGeom>
          <a:solidFill>
            <a:srgbClr val="0070C0"/>
          </a:solidFill>
          <a:ln w="22225">
            <a:solidFill>
              <a:schemeClr val="tx1"/>
            </a:solidFill>
            <a:round/>
          </a:ln>
        </p:spPr>
        <p:txBody>
          <a:bodyPr wrap="none" lIns="0" tIns="0" rIns="0" b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solidFill>
                <a:srgbClr val="0070C0"/>
              </a:solidFill>
              <a:latin typeface="Calibri" panose="020F0502020204030204" pitchFamily="34" charset="0"/>
            </a:endParaRPr>
          </a:p>
        </p:txBody>
      </p:sp>
      <p:sp>
        <p:nvSpPr>
          <p:cNvPr id="14" name="Text Box 25"/>
          <p:cNvSpPr txBox="1">
            <a:spLocks noChangeArrowheads="1"/>
          </p:cNvSpPr>
          <p:nvPr/>
        </p:nvSpPr>
        <p:spPr bwMode="auto">
          <a:xfrm>
            <a:off x="1014413" y="2282825"/>
            <a:ext cx="604837" cy="3189288"/>
          </a:xfrm>
          <a:prstGeom prst="rect">
            <a:avLst/>
          </a:prstGeom>
        </p:spPr>
        <p:style>
          <a:lnRef idx="1">
            <a:schemeClr val="accent6"/>
          </a:lnRef>
          <a:fillRef idx="2">
            <a:schemeClr val="accent6"/>
          </a:fillRef>
          <a:effectRef idx="1">
            <a:schemeClr val="accent6"/>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诊断问题</a:t>
            </a:r>
            <a:endParaRPr lang="zh-CN" altLang="en-US" sz="3200" dirty="0">
              <a:solidFill>
                <a:srgbClr val="0070C0"/>
              </a:solidFill>
              <a:ea typeface="黑体" panose="02010609060101010101" pitchFamily="49" charset="-122"/>
            </a:endParaRPr>
          </a:p>
        </p:txBody>
      </p:sp>
      <p:sp>
        <p:nvSpPr>
          <p:cNvPr id="15" name="Text Box 26"/>
          <p:cNvSpPr txBox="1">
            <a:spLocks noChangeArrowheads="1"/>
          </p:cNvSpPr>
          <p:nvPr/>
        </p:nvSpPr>
        <p:spPr bwMode="auto">
          <a:xfrm>
            <a:off x="2122488" y="2282825"/>
            <a:ext cx="604837" cy="3189288"/>
          </a:xfrm>
          <a:prstGeom prst="rect">
            <a:avLst/>
          </a:prstGeom>
        </p:spPr>
        <p:style>
          <a:lnRef idx="1">
            <a:schemeClr val="accent5"/>
          </a:lnRef>
          <a:fillRef idx="2">
            <a:schemeClr val="accent5"/>
          </a:fillRef>
          <a:effectRef idx="1">
            <a:schemeClr val="accent5"/>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识别目标</a:t>
            </a:r>
            <a:endParaRPr lang="zh-CN" altLang="en-US" sz="3200" dirty="0">
              <a:solidFill>
                <a:srgbClr val="0070C0"/>
              </a:solidFill>
              <a:ea typeface="黑体" panose="02010609060101010101" pitchFamily="49" charset="-122"/>
            </a:endParaRPr>
          </a:p>
        </p:txBody>
      </p:sp>
      <p:sp>
        <p:nvSpPr>
          <p:cNvPr id="16" name="Text Box 27"/>
          <p:cNvSpPr txBox="1">
            <a:spLocks noChangeArrowheads="1"/>
          </p:cNvSpPr>
          <p:nvPr/>
        </p:nvSpPr>
        <p:spPr bwMode="auto">
          <a:xfrm>
            <a:off x="3232150" y="2282825"/>
            <a:ext cx="604838" cy="3189288"/>
          </a:xfrm>
          <a:prstGeom prst="rect">
            <a:avLst/>
          </a:prstGeom>
        </p:spPr>
        <p:style>
          <a:lnRef idx="1">
            <a:schemeClr val="accent4"/>
          </a:lnRef>
          <a:fillRef idx="2">
            <a:schemeClr val="accent4"/>
          </a:fillRef>
          <a:effectRef idx="1">
            <a:schemeClr val="accent4"/>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拟定备选方案</a:t>
            </a:r>
            <a:endParaRPr lang="zh-CN" altLang="en-US" sz="3200" dirty="0">
              <a:solidFill>
                <a:srgbClr val="0070C0"/>
              </a:solidFill>
              <a:ea typeface="黑体" panose="02010609060101010101" pitchFamily="49" charset="-122"/>
            </a:endParaRPr>
          </a:p>
        </p:txBody>
      </p:sp>
      <p:sp>
        <p:nvSpPr>
          <p:cNvPr id="17" name="Text Box 28"/>
          <p:cNvSpPr txBox="1">
            <a:spLocks noChangeArrowheads="1"/>
          </p:cNvSpPr>
          <p:nvPr/>
        </p:nvSpPr>
        <p:spPr bwMode="auto">
          <a:xfrm>
            <a:off x="4341813" y="2282825"/>
            <a:ext cx="604837" cy="3189288"/>
          </a:xfrm>
          <a:prstGeom prst="rect">
            <a:avLst/>
          </a:prstGeom>
        </p:spPr>
        <p:style>
          <a:lnRef idx="1">
            <a:schemeClr val="accent3"/>
          </a:lnRef>
          <a:fillRef idx="2">
            <a:schemeClr val="accent3"/>
          </a:fillRef>
          <a:effectRef idx="1">
            <a:schemeClr val="accent3"/>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评估备选方案</a:t>
            </a:r>
            <a:endParaRPr lang="zh-CN" altLang="en-US" sz="3200" dirty="0">
              <a:solidFill>
                <a:srgbClr val="0070C0"/>
              </a:solidFill>
              <a:ea typeface="黑体" panose="02010609060101010101" pitchFamily="49" charset="-122"/>
            </a:endParaRPr>
          </a:p>
        </p:txBody>
      </p:sp>
      <p:sp>
        <p:nvSpPr>
          <p:cNvPr id="18" name="Text Box 29"/>
          <p:cNvSpPr txBox="1">
            <a:spLocks noChangeArrowheads="1"/>
          </p:cNvSpPr>
          <p:nvPr/>
        </p:nvSpPr>
        <p:spPr bwMode="auto">
          <a:xfrm>
            <a:off x="5449888" y="2282825"/>
            <a:ext cx="604837" cy="3189288"/>
          </a:xfrm>
          <a:prstGeom prst="rect">
            <a:avLst/>
          </a:prstGeom>
        </p:spPr>
        <p:style>
          <a:lnRef idx="1">
            <a:schemeClr val="accent1"/>
          </a:lnRef>
          <a:fillRef idx="2">
            <a:schemeClr val="accent1"/>
          </a:fillRef>
          <a:effectRef idx="1">
            <a:schemeClr val="accent1"/>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作出决定</a:t>
            </a:r>
            <a:endParaRPr lang="zh-CN" altLang="en-US" sz="3200" dirty="0">
              <a:solidFill>
                <a:srgbClr val="0070C0"/>
              </a:solidFill>
              <a:ea typeface="黑体" panose="02010609060101010101" pitchFamily="49" charset="-122"/>
            </a:endParaRPr>
          </a:p>
        </p:txBody>
      </p:sp>
      <p:sp>
        <p:nvSpPr>
          <p:cNvPr id="19" name="Text Box 30"/>
          <p:cNvSpPr txBox="1">
            <a:spLocks noChangeArrowheads="1"/>
          </p:cNvSpPr>
          <p:nvPr/>
        </p:nvSpPr>
        <p:spPr bwMode="auto">
          <a:xfrm>
            <a:off x="6529388" y="2282825"/>
            <a:ext cx="604837" cy="3189288"/>
          </a:xfrm>
          <a:prstGeom prst="rect">
            <a:avLst/>
          </a:prstGeom>
        </p:spPr>
        <p:style>
          <a:lnRef idx="1">
            <a:schemeClr val="dk1"/>
          </a:lnRef>
          <a:fillRef idx="2">
            <a:schemeClr val="dk1"/>
          </a:fillRef>
          <a:effectRef idx="1">
            <a:schemeClr val="dk1"/>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选择实施战略</a:t>
            </a:r>
            <a:endParaRPr lang="zh-CN" altLang="en-US" sz="3200" dirty="0">
              <a:solidFill>
                <a:srgbClr val="0070C0"/>
              </a:solidFill>
              <a:ea typeface="黑体" panose="02010609060101010101" pitchFamily="49" charset="-122"/>
            </a:endParaRPr>
          </a:p>
        </p:txBody>
      </p:sp>
      <p:sp>
        <p:nvSpPr>
          <p:cNvPr id="20" name="AutoShape 31"/>
          <p:cNvSpPr>
            <a:spLocks noChangeArrowheads="1"/>
          </p:cNvSpPr>
          <p:nvPr/>
        </p:nvSpPr>
        <p:spPr bwMode="auto">
          <a:xfrm>
            <a:off x="1624013" y="3427413"/>
            <a:ext cx="425450" cy="860425"/>
          </a:xfrm>
          <a:prstGeom prst="rightArrow">
            <a:avLst>
              <a:gd name="adj1" fmla="val 50000"/>
              <a:gd name="adj2" fmla="val 25000"/>
            </a:avLst>
          </a:prstGeom>
        </p:spPr>
        <p:style>
          <a:lnRef idx="1">
            <a:schemeClr val="accent3"/>
          </a:lnRef>
          <a:fillRef idx="2">
            <a:schemeClr val="accent3"/>
          </a:fillRef>
          <a:effectRef idx="1">
            <a:schemeClr val="accent3"/>
          </a:effectRef>
          <a:fontRef idx="minor">
            <a:schemeClr val="dk1"/>
          </a:fontRef>
        </p:style>
        <p:txBody>
          <a:bodyPr wrap="none" anchor="ctr"/>
          <a:lstStyle/>
          <a:p>
            <a:pPr eaLnBrk="1" fontAlgn="auto" hangingPunct="1">
              <a:spcBef>
                <a:spcPts val="0"/>
              </a:spcBef>
              <a:spcAft>
                <a:spcPts val="0"/>
              </a:spcAft>
              <a:defRPr/>
            </a:pPr>
            <a:endParaRPr lang="zh-CN" altLang="en-US">
              <a:solidFill>
                <a:srgbClr val="0070C0"/>
              </a:solidFill>
            </a:endParaRPr>
          </a:p>
        </p:txBody>
      </p:sp>
      <p:sp>
        <p:nvSpPr>
          <p:cNvPr id="21" name="AutoShape 32"/>
          <p:cNvSpPr>
            <a:spLocks noChangeArrowheads="1"/>
          </p:cNvSpPr>
          <p:nvPr/>
        </p:nvSpPr>
        <p:spPr bwMode="auto">
          <a:xfrm>
            <a:off x="2738438" y="3427413"/>
            <a:ext cx="425450" cy="860425"/>
          </a:xfrm>
          <a:prstGeom prst="rightArrow">
            <a:avLst>
              <a:gd name="adj1" fmla="val 50000"/>
              <a:gd name="adj2" fmla="val 25000"/>
            </a:avLst>
          </a:prstGeom>
        </p:spPr>
        <p:style>
          <a:lnRef idx="1">
            <a:schemeClr val="accent3"/>
          </a:lnRef>
          <a:fillRef idx="2">
            <a:schemeClr val="accent3"/>
          </a:fillRef>
          <a:effectRef idx="1">
            <a:schemeClr val="accent3"/>
          </a:effectRef>
          <a:fontRef idx="minor">
            <a:schemeClr val="dk1"/>
          </a:fontRef>
        </p:style>
        <p:txBody>
          <a:bodyPr wrap="none" anchor="ctr"/>
          <a:lstStyle/>
          <a:p>
            <a:pPr eaLnBrk="1" fontAlgn="auto" hangingPunct="1">
              <a:spcBef>
                <a:spcPts val="0"/>
              </a:spcBef>
              <a:spcAft>
                <a:spcPts val="0"/>
              </a:spcAft>
              <a:defRPr/>
            </a:pPr>
            <a:endParaRPr lang="zh-CN" altLang="en-US">
              <a:solidFill>
                <a:srgbClr val="0070C0"/>
              </a:solidFill>
            </a:endParaRPr>
          </a:p>
        </p:txBody>
      </p:sp>
      <p:sp>
        <p:nvSpPr>
          <p:cNvPr id="22" name="AutoShape 33"/>
          <p:cNvSpPr>
            <a:spLocks noChangeArrowheads="1"/>
          </p:cNvSpPr>
          <p:nvPr/>
        </p:nvSpPr>
        <p:spPr bwMode="auto">
          <a:xfrm>
            <a:off x="3841750" y="3427413"/>
            <a:ext cx="425450" cy="860425"/>
          </a:xfrm>
          <a:prstGeom prst="rightArrow">
            <a:avLst>
              <a:gd name="adj1" fmla="val 50000"/>
              <a:gd name="adj2" fmla="val 25000"/>
            </a:avLst>
          </a:prstGeom>
        </p:spPr>
        <p:style>
          <a:lnRef idx="1">
            <a:schemeClr val="accent3"/>
          </a:lnRef>
          <a:fillRef idx="2">
            <a:schemeClr val="accent3"/>
          </a:fillRef>
          <a:effectRef idx="1">
            <a:schemeClr val="accent3"/>
          </a:effectRef>
          <a:fontRef idx="minor">
            <a:schemeClr val="dk1"/>
          </a:fontRef>
        </p:style>
        <p:txBody>
          <a:bodyPr wrap="none" anchor="ctr"/>
          <a:lstStyle/>
          <a:p>
            <a:pPr eaLnBrk="1" fontAlgn="auto" hangingPunct="1">
              <a:spcBef>
                <a:spcPts val="0"/>
              </a:spcBef>
              <a:spcAft>
                <a:spcPts val="0"/>
              </a:spcAft>
              <a:defRPr/>
            </a:pPr>
            <a:endParaRPr lang="zh-CN" altLang="en-US">
              <a:solidFill>
                <a:srgbClr val="0070C0"/>
              </a:solidFill>
            </a:endParaRPr>
          </a:p>
        </p:txBody>
      </p:sp>
      <p:sp>
        <p:nvSpPr>
          <p:cNvPr id="23" name="AutoShape 34"/>
          <p:cNvSpPr>
            <a:spLocks noChangeArrowheads="1"/>
          </p:cNvSpPr>
          <p:nvPr/>
        </p:nvSpPr>
        <p:spPr bwMode="auto">
          <a:xfrm>
            <a:off x="4956175" y="3427413"/>
            <a:ext cx="425450" cy="860425"/>
          </a:xfrm>
          <a:prstGeom prst="rightArrow">
            <a:avLst>
              <a:gd name="adj1" fmla="val 50000"/>
              <a:gd name="adj2" fmla="val 25000"/>
            </a:avLst>
          </a:prstGeom>
        </p:spPr>
        <p:style>
          <a:lnRef idx="1">
            <a:schemeClr val="accent3"/>
          </a:lnRef>
          <a:fillRef idx="2">
            <a:schemeClr val="accent3"/>
          </a:fillRef>
          <a:effectRef idx="1">
            <a:schemeClr val="accent3"/>
          </a:effectRef>
          <a:fontRef idx="minor">
            <a:schemeClr val="dk1"/>
          </a:fontRef>
        </p:style>
        <p:txBody>
          <a:bodyPr wrap="none" anchor="ctr"/>
          <a:lstStyle/>
          <a:p>
            <a:pPr eaLnBrk="1" fontAlgn="auto" hangingPunct="1">
              <a:spcBef>
                <a:spcPts val="0"/>
              </a:spcBef>
              <a:spcAft>
                <a:spcPts val="0"/>
              </a:spcAft>
              <a:defRPr/>
            </a:pPr>
            <a:endParaRPr lang="zh-CN" altLang="en-US">
              <a:solidFill>
                <a:srgbClr val="0070C0"/>
              </a:solidFill>
            </a:endParaRPr>
          </a:p>
        </p:txBody>
      </p:sp>
      <p:sp>
        <p:nvSpPr>
          <p:cNvPr id="24" name="AutoShape 35"/>
          <p:cNvSpPr>
            <a:spLocks noChangeArrowheads="1"/>
          </p:cNvSpPr>
          <p:nvPr/>
        </p:nvSpPr>
        <p:spPr bwMode="auto">
          <a:xfrm>
            <a:off x="6059488" y="3427413"/>
            <a:ext cx="425450" cy="860425"/>
          </a:xfrm>
          <a:prstGeom prst="rightArrow">
            <a:avLst>
              <a:gd name="adj1" fmla="val 50000"/>
              <a:gd name="adj2" fmla="val 25000"/>
            </a:avLst>
          </a:prstGeom>
        </p:spPr>
        <p:style>
          <a:lnRef idx="1">
            <a:schemeClr val="accent3"/>
          </a:lnRef>
          <a:fillRef idx="2">
            <a:schemeClr val="accent3"/>
          </a:fillRef>
          <a:effectRef idx="1">
            <a:schemeClr val="accent3"/>
          </a:effectRef>
          <a:fontRef idx="minor">
            <a:schemeClr val="dk1"/>
          </a:fontRef>
        </p:style>
        <p:txBody>
          <a:bodyPr wrap="none" anchor="ctr"/>
          <a:lstStyle/>
          <a:p>
            <a:pPr eaLnBrk="1" fontAlgn="auto" hangingPunct="1">
              <a:spcBef>
                <a:spcPts val="0"/>
              </a:spcBef>
              <a:spcAft>
                <a:spcPts val="0"/>
              </a:spcAft>
              <a:defRPr/>
            </a:pPr>
            <a:endParaRPr lang="zh-CN" altLang="en-US">
              <a:solidFill>
                <a:srgbClr val="0070C0"/>
              </a:solidFill>
            </a:endParaRPr>
          </a:p>
        </p:txBody>
      </p:sp>
      <p:sp>
        <p:nvSpPr>
          <p:cNvPr id="25" name="Text Box 30"/>
          <p:cNvSpPr txBox="1">
            <a:spLocks noChangeArrowheads="1"/>
          </p:cNvSpPr>
          <p:nvPr/>
        </p:nvSpPr>
        <p:spPr bwMode="auto">
          <a:xfrm>
            <a:off x="7588250" y="2311400"/>
            <a:ext cx="604838" cy="3189288"/>
          </a:xfrm>
          <a:prstGeom prst="rect">
            <a:avLst/>
          </a:prstGeom>
        </p:spPr>
        <p:style>
          <a:lnRef idx="1">
            <a:schemeClr val="accent2"/>
          </a:lnRef>
          <a:fillRef idx="2">
            <a:schemeClr val="accent2"/>
          </a:fillRef>
          <a:effectRef idx="1">
            <a:schemeClr val="accent2"/>
          </a:effectRef>
          <a:fontRef idx="minor">
            <a:schemeClr val="dk1"/>
          </a:fontRef>
        </p:style>
        <p:txBody>
          <a:bodyPr vert="eaVert" lIns="54000" rIns="54000">
            <a:spAutoFit/>
          </a:bodyPr>
          <a:lstStyle/>
          <a:p>
            <a:pPr algn="ctr" eaLnBrk="1" fontAlgn="auto" hangingPunct="1">
              <a:spcBef>
                <a:spcPct val="50000"/>
              </a:spcBef>
              <a:spcAft>
                <a:spcPts val="0"/>
              </a:spcAft>
              <a:defRPr/>
            </a:pPr>
            <a:r>
              <a:rPr lang="zh-CN" altLang="en-US" sz="3200" dirty="0">
                <a:solidFill>
                  <a:srgbClr val="0070C0"/>
                </a:solidFill>
                <a:ea typeface="黑体" panose="02010609060101010101" pitchFamily="49" charset="-122"/>
              </a:rPr>
              <a:t>监督和评估</a:t>
            </a:r>
            <a:endParaRPr lang="zh-CN" altLang="en-US" sz="3200" dirty="0">
              <a:solidFill>
                <a:srgbClr val="0070C0"/>
              </a:solidFill>
              <a:ea typeface="黑体" panose="02010609060101010101" pitchFamily="49" charset="-122"/>
            </a:endParaRPr>
          </a:p>
        </p:txBody>
      </p:sp>
      <p:sp>
        <p:nvSpPr>
          <p:cNvPr id="26" name="AutoShape 35"/>
          <p:cNvSpPr>
            <a:spLocks noChangeArrowheads="1"/>
          </p:cNvSpPr>
          <p:nvPr/>
        </p:nvSpPr>
        <p:spPr bwMode="auto">
          <a:xfrm>
            <a:off x="7118350" y="3455988"/>
            <a:ext cx="425450" cy="860425"/>
          </a:xfrm>
          <a:prstGeom prst="rightArrow">
            <a:avLst>
              <a:gd name="adj1" fmla="val 50000"/>
              <a:gd name="adj2" fmla="val 25000"/>
            </a:avLst>
          </a:prstGeom>
        </p:spPr>
        <p:style>
          <a:lnRef idx="1">
            <a:schemeClr val="accent3"/>
          </a:lnRef>
          <a:fillRef idx="2">
            <a:schemeClr val="accent3"/>
          </a:fillRef>
          <a:effectRef idx="1">
            <a:schemeClr val="accent3"/>
          </a:effectRef>
          <a:fontRef idx="minor">
            <a:schemeClr val="dk1"/>
          </a:fontRef>
        </p:style>
        <p:txBody>
          <a:bodyPr wrap="none" anchor="ctr"/>
          <a:lstStyle/>
          <a:p>
            <a:pPr eaLnBrk="1" fontAlgn="auto" hangingPunct="1">
              <a:spcBef>
                <a:spcPts val="0"/>
              </a:spcBef>
              <a:spcAft>
                <a:spcPts val="0"/>
              </a:spcAft>
              <a:defRPr/>
            </a:pPr>
            <a:endParaRPr lang="zh-CN" altLang="en-US">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0"/>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DF8E924B-3FBC-48D3-8FA6-3F23ED3A3788}" type="slidenum">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20483" name="内容占位符 2"/>
          <p:cNvSpPr>
            <a:spLocks noGrp="1" noChangeArrowheads="1"/>
          </p:cNvSpPr>
          <p:nvPr>
            <p:ph sz="quarter" idx="4294967295"/>
          </p:nvPr>
        </p:nvSpPr>
        <p:spPr>
          <a:xfrm>
            <a:off x="395288" y="620713"/>
            <a:ext cx="8424862" cy="5545137"/>
          </a:xfrm>
        </p:spPr>
        <p:txBody>
          <a:bodyPr/>
          <a:lstStyle/>
          <a:p>
            <a:pPr eaLnBrk="1" hangingPunct="1">
              <a:lnSpc>
                <a:spcPct val="90000"/>
              </a:lnSpc>
              <a:buFont typeface="Wingdings" panose="05000000000000000000" pitchFamily="2" charset="2"/>
              <a:buChar char="p"/>
            </a:pPr>
            <a:r>
              <a:rPr lang="zh-CN" altLang="en-US" sz="2400" b="1">
                <a:solidFill>
                  <a:srgbClr val="0070C0"/>
                </a:solidFill>
              </a:rPr>
              <a:t>诊断问题，识别机会</a:t>
            </a:r>
            <a:endParaRPr lang="zh-CN" altLang="en-US" sz="24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决策者必须知道哪里需要行动</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尽力获取精确、可依赖的信息</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2400" b="1">
                <a:solidFill>
                  <a:srgbClr val="0070C0"/>
                </a:solidFill>
              </a:rPr>
              <a:t>识别目标</a:t>
            </a:r>
            <a:endParaRPr lang="zh-CN" altLang="en-US" sz="24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目标体现的是组织想要获得的结果</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明确所要获得结果的数量和质量</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2400" b="1">
                <a:solidFill>
                  <a:srgbClr val="0070C0"/>
                </a:solidFill>
              </a:rPr>
              <a:t>拟定备选方案</a:t>
            </a:r>
            <a:endParaRPr lang="zh-CN" altLang="en-US" sz="24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管理者要提出达到目标和解决问题的各种方案</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从多角度审视问题</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2400" b="1">
                <a:solidFill>
                  <a:srgbClr val="0070C0"/>
                </a:solidFill>
              </a:rPr>
              <a:t>评估备选方案</a:t>
            </a:r>
            <a:endParaRPr lang="zh-CN" altLang="en-US" sz="24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确定所拟定的各种方案的价值或恰当性，并确定最满意的方案</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仔细考虑各种方案的预期成本、收益、不确定性和风险</a:t>
            </a:r>
            <a:endParaRPr lang="zh-CN" altLang="en-US" sz="2400"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0"/>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55A6A4F1-5518-4E85-8FE0-B47274473ACE}" type="slidenum">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21507" name="内容占位符 2"/>
          <p:cNvSpPr>
            <a:spLocks noGrp="1" noChangeArrowheads="1"/>
          </p:cNvSpPr>
          <p:nvPr>
            <p:ph sz="quarter" idx="4294967295"/>
          </p:nvPr>
        </p:nvSpPr>
        <p:spPr>
          <a:xfrm>
            <a:off x="539750" y="928688"/>
            <a:ext cx="8389938" cy="5500687"/>
          </a:xfrm>
        </p:spPr>
        <p:txBody>
          <a:bodyPr/>
          <a:lstStyle/>
          <a:p>
            <a:pPr eaLnBrk="1" hangingPunct="1">
              <a:lnSpc>
                <a:spcPct val="90000"/>
              </a:lnSpc>
              <a:buFont typeface="Wingdings" panose="05000000000000000000" pitchFamily="2" charset="2"/>
              <a:buChar char="p"/>
            </a:pPr>
            <a:r>
              <a:rPr lang="zh-CN" altLang="en-US" sz="2400" b="1">
                <a:solidFill>
                  <a:srgbClr val="0070C0"/>
                </a:solidFill>
              </a:rPr>
              <a:t>作出决定</a:t>
            </a:r>
            <a:endParaRPr lang="zh-CN" altLang="en-US" sz="24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仔细考察全部事实、确定是否可以获取足够的信息以及最终选择最好方案</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2400" b="1">
                <a:solidFill>
                  <a:srgbClr val="0070C0"/>
                </a:solidFill>
              </a:rPr>
              <a:t>选择实施战略</a:t>
            </a:r>
            <a:endParaRPr lang="zh-CN" altLang="en-US" sz="2400" b="1">
              <a:solidFill>
                <a:srgbClr val="0070C0"/>
              </a:solidFill>
            </a:endParaRPr>
          </a:p>
          <a:p>
            <a:pPr lvl="1" eaLnBrk="1" hangingPunct="1">
              <a:lnSpc>
                <a:spcPct val="8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制定相应的具体措施，保证方案的正确实施</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确保与方案有关的各种指令能被所有有关人员充分接受和彻底了解</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应用目标管理方法把决策目标层层分解，落实到每一个执行单位和个人</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建立重要的工作报告制度，以便及时了解方案进展情况，及时进行调整</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2400" b="1">
                <a:solidFill>
                  <a:srgbClr val="0070C0"/>
                </a:solidFill>
              </a:rPr>
              <a:t>监督和评估</a:t>
            </a:r>
            <a:endParaRPr lang="zh-CN" altLang="en-US" sz="2400" b="1">
              <a:solidFill>
                <a:srgbClr val="0070C0"/>
              </a:solidFill>
            </a:endParaRPr>
          </a:p>
          <a:p>
            <a:pPr lvl="1" eaLnBrk="1" hangingPunct="1">
              <a:lnSpc>
                <a:spcPct val="8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不断对方案进行修改和完善，以适应变化了的形势</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连续性活动因涉及多阶段控制而需要定期的分析</a:t>
            </a:r>
            <a:endParaRPr lang="zh-CN" altLang="en-US" sz="2400"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971550" y="620713"/>
            <a:ext cx="7313613" cy="762000"/>
          </a:xfrm>
        </p:spPr>
        <p:txBody>
          <a:bodyPr/>
          <a:lstStyle/>
          <a:p>
            <a:pPr eaLnBrk="1" hangingPunct="1"/>
            <a:r>
              <a:rPr lang="zh-CN" altLang="en-US" b="1">
                <a:solidFill>
                  <a:schemeClr val="tx1"/>
                </a:solidFill>
              </a:rPr>
              <a:t>决策的影响因素</a:t>
            </a:r>
            <a:endParaRPr lang="zh-CN" altLang="en-US" b="1">
              <a:solidFill>
                <a:schemeClr val="tx1"/>
              </a:solidFill>
            </a:endParaRPr>
          </a:p>
        </p:txBody>
      </p:sp>
      <p:grpSp>
        <p:nvGrpSpPr>
          <p:cNvPr id="22531" name="Group 3"/>
          <p:cNvGrpSpPr/>
          <p:nvPr/>
        </p:nvGrpSpPr>
        <p:grpSpPr bwMode="auto">
          <a:xfrm>
            <a:off x="1763713" y="2349500"/>
            <a:ext cx="5576887" cy="3600450"/>
            <a:chOff x="1111" y="1480"/>
            <a:chExt cx="3513" cy="2268"/>
          </a:xfrm>
        </p:grpSpPr>
        <p:sp>
          <p:nvSpPr>
            <p:cNvPr id="22532" name="Oval 4"/>
            <p:cNvSpPr>
              <a:spLocks noChangeArrowheads="1"/>
            </p:cNvSpPr>
            <p:nvPr/>
          </p:nvSpPr>
          <p:spPr bwMode="auto">
            <a:xfrm>
              <a:off x="2410" y="2162"/>
              <a:ext cx="1107" cy="954"/>
            </a:xfrm>
            <a:prstGeom prst="ellipse">
              <a:avLst/>
            </a:prstGeom>
            <a:solidFill>
              <a:srgbClr val="FF66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latin typeface="Verdana" panose="020B0604030504040204" pitchFamily="34" charset="0"/>
              </a:endParaRPr>
            </a:p>
          </p:txBody>
        </p:sp>
        <p:sp>
          <p:nvSpPr>
            <p:cNvPr id="22533" name="Text Box 5"/>
            <p:cNvSpPr txBox="1">
              <a:spLocks noChangeArrowheads="1"/>
            </p:cNvSpPr>
            <p:nvPr/>
          </p:nvSpPr>
          <p:spPr bwMode="auto">
            <a:xfrm>
              <a:off x="2547" y="2437"/>
              <a:ext cx="818" cy="404"/>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3600" b="1">
                  <a:latin typeface="Times New Roman" panose="02020603050405020304" pitchFamily="18" charset="0"/>
                </a:rPr>
                <a:t>决策</a:t>
              </a:r>
              <a:endParaRPr kumimoji="1" lang="zh-CN" altLang="en-US" sz="2400">
                <a:latin typeface="Times New Roman" panose="02020603050405020304" pitchFamily="18" charset="0"/>
              </a:endParaRPr>
            </a:p>
          </p:txBody>
        </p:sp>
        <p:sp>
          <p:nvSpPr>
            <p:cNvPr id="22534" name="Text Box 6"/>
            <p:cNvSpPr txBox="1">
              <a:spLocks noChangeArrowheads="1"/>
            </p:cNvSpPr>
            <p:nvPr/>
          </p:nvSpPr>
          <p:spPr bwMode="auto">
            <a:xfrm>
              <a:off x="1881" y="1480"/>
              <a:ext cx="529" cy="296"/>
            </a:xfrm>
            <a:prstGeom prst="rect">
              <a:avLst/>
            </a:prstGeom>
            <a:solidFill>
              <a:srgbClr val="99FF99"/>
            </a:solidFill>
            <a:ln w="12700" cap="sq">
              <a:solidFill>
                <a:srgbClr val="99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solidFill>
                    <a:srgbClr val="0000FF"/>
                  </a:solidFill>
                  <a:latin typeface="Times New Roman" panose="02020603050405020304" pitchFamily="18" charset="0"/>
                </a:rPr>
                <a:t>环境</a:t>
              </a:r>
              <a:endParaRPr kumimoji="1" lang="zh-CN" altLang="en-US" sz="2400">
                <a:latin typeface="Times New Roman" panose="02020603050405020304" pitchFamily="18" charset="0"/>
              </a:endParaRPr>
            </a:p>
          </p:txBody>
        </p:sp>
        <p:sp>
          <p:nvSpPr>
            <p:cNvPr id="22535" name="Text Box 7"/>
            <p:cNvSpPr txBox="1">
              <a:spLocks noChangeArrowheads="1"/>
            </p:cNvSpPr>
            <p:nvPr/>
          </p:nvSpPr>
          <p:spPr bwMode="auto">
            <a:xfrm>
              <a:off x="3309" y="1510"/>
              <a:ext cx="1010" cy="288"/>
            </a:xfrm>
            <a:prstGeom prst="rect">
              <a:avLst/>
            </a:prstGeom>
            <a:solidFill>
              <a:srgbClr val="99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solidFill>
                    <a:srgbClr val="0000FF"/>
                  </a:solidFill>
                  <a:latin typeface="Times New Roman" panose="02020603050405020304" pitchFamily="18" charset="0"/>
                </a:rPr>
                <a:t>过去决策</a:t>
              </a:r>
              <a:endParaRPr kumimoji="1" lang="zh-CN" altLang="en-US" sz="2400">
                <a:latin typeface="Times New Roman" panose="02020603050405020304" pitchFamily="18" charset="0"/>
              </a:endParaRPr>
            </a:p>
          </p:txBody>
        </p:sp>
        <p:sp>
          <p:nvSpPr>
            <p:cNvPr id="22536" name="Text Box 8"/>
            <p:cNvSpPr txBox="1">
              <a:spLocks noChangeArrowheads="1"/>
            </p:cNvSpPr>
            <p:nvPr/>
          </p:nvSpPr>
          <p:spPr bwMode="auto">
            <a:xfrm>
              <a:off x="1111" y="2389"/>
              <a:ext cx="770" cy="526"/>
            </a:xfrm>
            <a:prstGeom prst="rect">
              <a:avLst/>
            </a:prstGeom>
            <a:solidFill>
              <a:srgbClr val="99FF99"/>
            </a:solidFill>
            <a:ln w="12700" cap="sq">
              <a:solidFill>
                <a:srgbClr val="99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solidFill>
                    <a:srgbClr val="0000FF"/>
                  </a:solidFill>
                  <a:latin typeface="Times New Roman" panose="02020603050405020304" pitchFamily="18" charset="0"/>
                </a:rPr>
                <a:t>对风险的态度</a:t>
              </a:r>
              <a:endParaRPr kumimoji="1" lang="zh-CN" altLang="en-US" sz="2400">
                <a:latin typeface="Times New Roman" panose="02020603050405020304" pitchFamily="18" charset="0"/>
              </a:endParaRPr>
            </a:p>
          </p:txBody>
        </p:sp>
        <p:sp>
          <p:nvSpPr>
            <p:cNvPr id="22537" name="Text Box 9"/>
            <p:cNvSpPr txBox="1">
              <a:spLocks noChangeArrowheads="1"/>
            </p:cNvSpPr>
            <p:nvPr/>
          </p:nvSpPr>
          <p:spPr bwMode="auto">
            <a:xfrm>
              <a:off x="3757" y="3452"/>
              <a:ext cx="529" cy="296"/>
            </a:xfrm>
            <a:prstGeom prst="rect">
              <a:avLst/>
            </a:prstGeom>
            <a:solidFill>
              <a:srgbClr val="99FF99"/>
            </a:solidFill>
            <a:ln w="12700" cap="sq">
              <a:solidFill>
                <a:srgbClr val="99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solidFill>
                    <a:srgbClr val="0000FF"/>
                  </a:solidFill>
                  <a:latin typeface="Times New Roman" panose="02020603050405020304" pitchFamily="18" charset="0"/>
                </a:rPr>
                <a:t>时间</a:t>
              </a:r>
              <a:endParaRPr kumimoji="1" lang="zh-CN" altLang="en-US" sz="2400">
                <a:latin typeface="Times New Roman" panose="02020603050405020304" pitchFamily="18" charset="0"/>
              </a:endParaRPr>
            </a:p>
          </p:txBody>
        </p:sp>
        <p:sp>
          <p:nvSpPr>
            <p:cNvPr id="22538" name="Text Box 10"/>
            <p:cNvSpPr txBox="1">
              <a:spLocks noChangeArrowheads="1"/>
            </p:cNvSpPr>
            <p:nvPr/>
          </p:nvSpPr>
          <p:spPr bwMode="auto">
            <a:xfrm>
              <a:off x="4047" y="2298"/>
              <a:ext cx="577" cy="526"/>
            </a:xfrm>
            <a:prstGeom prst="rect">
              <a:avLst/>
            </a:prstGeom>
            <a:solidFill>
              <a:srgbClr val="99FF99"/>
            </a:solidFill>
            <a:ln w="12700" cap="sq">
              <a:solidFill>
                <a:srgbClr val="99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solidFill>
                    <a:srgbClr val="0000FF"/>
                  </a:solidFill>
                  <a:latin typeface="Times New Roman" panose="02020603050405020304" pitchFamily="18" charset="0"/>
                </a:rPr>
                <a:t>组织文化</a:t>
              </a:r>
              <a:endParaRPr kumimoji="1" lang="zh-CN" altLang="en-US" sz="2400">
                <a:latin typeface="Times New Roman" panose="02020603050405020304" pitchFamily="18" charset="0"/>
              </a:endParaRPr>
            </a:p>
          </p:txBody>
        </p:sp>
        <p:sp>
          <p:nvSpPr>
            <p:cNvPr id="22539" name="AutoShape 11"/>
            <p:cNvSpPr>
              <a:spLocks noChangeArrowheads="1"/>
            </p:cNvSpPr>
            <p:nvPr/>
          </p:nvSpPr>
          <p:spPr bwMode="auto">
            <a:xfrm>
              <a:off x="1929" y="2556"/>
              <a:ext cx="43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92 w 21600"/>
                <a:gd name="T13" fmla="*/ 5400 h 21600"/>
                <a:gd name="T14" fmla="*/ 1890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p>
              <a:endParaRPr lang="zh-CN" altLang="en-US"/>
            </a:p>
          </p:txBody>
        </p:sp>
        <p:sp>
          <p:nvSpPr>
            <p:cNvPr id="22540" name="AutoShape 12"/>
            <p:cNvSpPr>
              <a:spLocks noChangeArrowheads="1"/>
            </p:cNvSpPr>
            <p:nvPr/>
          </p:nvSpPr>
          <p:spPr bwMode="auto">
            <a:xfrm rot="-10780386">
              <a:off x="3565" y="2525"/>
              <a:ext cx="433" cy="13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92 w 21600"/>
                <a:gd name="T13" fmla="*/ 5361 h 21600"/>
                <a:gd name="T14" fmla="*/ 18906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p>
              <a:endParaRPr lang="zh-CN" altLang="en-US"/>
            </a:p>
          </p:txBody>
        </p:sp>
        <p:sp>
          <p:nvSpPr>
            <p:cNvPr id="22541" name="AutoShape 13"/>
            <p:cNvSpPr>
              <a:spLocks noChangeArrowheads="1"/>
            </p:cNvSpPr>
            <p:nvPr/>
          </p:nvSpPr>
          <p:spPr bwMode="auto">
            <a:xfrm rot="-7906673">
              <a:off x="3284" y="3199"/>
              <a:ext cx="432" cy="12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p>
              <a:endParaRPr lang="zh-CN" altLang="en-US"/>
            </a:p>
          </p:txBody>
        </p:sp>
        <p:sp>
          <p:nvSpPr>
            <p:cNvPr id="22542" name="AutoShape 14"/>
            <p:cNvSpPr>
              <a:spLocks noChangeArrowheads="1"/>
            </p:cNvSpPr>
            <p:nvPr/>
          </p:nvSpPr>
          <p:spPr bwMode="auto">
            <a:xfrm rot="3167091">
              <a:off x="2152" y="1981"/>
              <a:ext cx="485" cy="12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5 w 21600"/>
                <a:gd name="T13" fmla="*/ 5400 h 21600"/>
                <a:gd name="T14" fmla="*/ 18883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p>
              <a:endParaRPr lang="zh-CN" altLang="en-US"/>
            </a:p>
          </p:txBody>
        </p:sp>
        <p:sp>
          <p:nvSpPr>
            <p:cNvPr id="22543" name="AutoShape 15"/>
            <p:cNvSpPr>
              <a:spLocks noChangeArrowheads="1"/>
            </p:cNvSpPr>
            <p:nvPr/>
          </p:nvSpPr>
          <p:spPr bwMode="auto">
            <a:xfrm rot="7658058">
              <a:off x="3238" y="1958"/>
              <a:ext cx="485" cy="12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5 w 21600"/>
                <a:gd name="T13" fmla="*/ 5400 h 21600"/>
                <a:gd name="T14" fmla="*/ 18883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p>
              <a:endParaRPr lang="zh-CN" altLang="en-US"/>
            </a:p>
          </p:txBody>
        </p:sp>
        <p:sp>
          <p:nvSpPr>
            <p:cNvPr id="22544" name="AutoShape 11"/>
            <p:cNvSpPr>
              <a:spLocks noChangeArrowheads="1"/>
            </p:cNvSpPr>
            <p:nvPr/>
          </p:nvSpPr>
          <p:spPr bwMode="auto">
            <a:xfrm rot="-2401793">
              <a:off x="2064" y="3158"/>
              <a:ext cx="43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92 w 21600"/>
                <a:gd name="T13" fmla="*/ 5400 h 21600"/>
                <a:gd name="T14" fmla="*/ 1890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p>
              <a:endParaRPr lang="zh-CN" altLang="en-US"/>
            </a:p>
          </p:txBody>
        </p:sp>
        <p:sp>
          <p:nvSpPr>
            <p:cNvPr id="22545" name="Text Box 9"/>
            <p:cNvSpPr txBox="1">
              <a:spLocks noChangeArrowheads="1"/>
            </p:cNvSpPr>
            <p:nvPr/>
          </p:nvSpPr>
          <p:spPr bwMode="auto">
            <a:xfrm>
              <a:off x="1474" y="3430"/>
              <a:ext cx="529" cy="296"/>
            </a:xfrm>
            <a:prstGeom prst="rect">
              <a:avLst/>
            </a:prstGeom>
            <a:solidFill>
              <a:srgbClr val="99FF99"/>
            </a:solidFill>
            <a:ln w="12700" cap="sq">
              <a:solidFill>
                <a:srgbClr val="99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solidFill>
                    <a:srgbClr val="0000FF"/>
                  </a:solidFill>
                  <a:latin typeface="Times New Roman" panose="02020603050405020304" pitchFamily="18" charset="0"/>
                </a:rPr>
                <a:t>伦理</a:t>
              </a:r>
              <a:endParaRPr kumimoji="1" lang="zh-CN" altLang="en-US" sz="2400">
                <a:latin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p:nvPr>
        </p:nvSpPr>
        <p:spPr/>
        <p:txBody>
          <a:bodyPr/>
          <a:lstStyle/>
          <a:p>
            <a:pPr eaLnBrk="1" hangingPunct="1"/>
            <a:r>
              <a:rPr lang="zh-CN" altLang="en-US" sz="5400" b="1"/>
              <a:t>决  策</a:t>
            </a:r>
            <a:r>
              <a:rPr lang="zh-CN" altLang="en-US"/>
              <a:t> </a:t>
            </a:r>
            <a:endParaRPr lang="zh-CN" altLang="en-US"/>
          </a:p>
        </p:txBody>
      </p:sp>
      <p:sp>
        <p:nvSpPr>
          <p:cNvPr id="4099"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0"/>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10F67E0-9840-4A3C-BC43-184A0255FB37}" type="slidenum">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23555" name="内容占位符 2"/>
          <p:cNvSpPr>
            <a:spLocks noGrp="1" noChangeArrowheads="1"/>
          </p:cNvSpPr>
          <p:nvPr>
            <p:ph sz="quarter" idx="4294967295"/>
          </p:nvPr>
        </p:nvSpPr>
        <p:spPr>
          <a:xfrm>
            <a:off x="827088" y="928689"/>
            <a:ext cx="7705725" cy="5308624"/>
          </a:xfrm>
        </p:spPr>
        <p:txBody>
          <a:bodyPr/>
          <a:lstStyle/>
          <a:p>
            <a:pPr eaLnBrk="1" hangingPunct="1">
              <a:lnSpc>
                <a:spcPct val="90000"/>
              </a:lnSpc>
              <a:buFont typeface="Wingdings" panose="05000000000000000000" pitchFamily="2" charset="2"/>
              <a:buNone/>
            </a:pPr>
            <a:r>
              <a:rPr lang="en-US" altLang="zh-CN" sz="3000" b="1" dirty="0">
                <a:solidFill>
                  <a:srgbClr val="0070C0"/>
                </a:solidFill>
              </a:rPr>
              <a:t>1</a:t>
            </a:r>
            <a:r>
              <a:rPr lang="zh-CN" altLang="en-US" sz="3000" b="1" dirty="0">
                <a:solidFill>
                  <a:srgbClr val="0070C0"/>
                </a:solidFill>
              </a:rPr>
              <a:t>、环境</a:t>
            </a:r>
            <a:endParaRPr lang="zh-CN" altLang="en-US" sz="3000" b="1" dirty="0">
              <a:solidFill>
                <a:srgbClr val="0070C0"/>
              </a:solidFill>
            </a:endParaRPr>
          </a:p>
          <a:p>
            <a:pPr lvl="1" eaLnBrk="1" hangingPunct="1">
              <a:lnSpc>
                <a:spcPct val="8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环境的特点影响着组织的活动选择</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对环境的习惯反应模式也影响着组织的活动选择</a:t>
            </a:r>
            <a:endParaRPr lang="zh-CN" altLang="en-US" b="1" dirty="0">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3000" b="1" dirty="0">
                <a:solidFill>
                  <a:srgbClr val="0070C0"/>
                </a:solidFill>
              </a:rPr>
              <a:t>2</a:t>
            </a:r>
            <a:r>
              <a:rPr lang="zh-CN" altLang="en-US" sz="3000" b="1" dirty="0">
                <a:solidFill>
                  <a:srgbClr val="0070C0"/>
                </a:solidFill>
              </a:rPr>
              <a:t>、过去决策</a:t>
            </a:r>
            <a:endParaRPr lang="zh-CN" altLang="en-US" sz="3000" b="1" dirty="0">
              <a:solidFill>
                <a:srgbClr val="0070C0"/>
              </a:solidFill>
            </a:endParaRPr>
          </a:p>
          <a:p>
            <a:pPr lvl="1" eaLnBrk="1" hangingPunct="1">
              <a:lnSpc>
                <a:spcPct val="8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过去的决策是目前决策的起点</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过去的决策对目前决策的影响程度取决于过去决策与现任决策者的关系情况</a:t>
            </a:r>
            <a:endParaRPr lang="zh-CN" altLang="en-US" b="1" dirty="0">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3000" b="1" dirty="0">
                <a:solidFill>
                  <a:srgbClr val="0070C0"/>
                </a:solidFill>
              </a:rPr>
              <a:t>3</a:t>
            </a:r>
            <a:r>
              <a:rPr lang="zh-CN" altLang="en-US" sz="3000" b="1" dirty="0">
                <a:solidFill>
                  <a:srgbClr val="0070C0"/>
                </a:solidFill>
              </a:rPr>
              <a:t>、决策者对风险的态度</a:t>
            </a:r>
            <a:endParaRPr lang="zh-CN" altLang="en-US" sz="3000" b="1" dirty="0">
              <a:solidFill>
                <a:srgbClr val="0070C0"/>
              </a:solidFill>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决策是有风险的</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决策者对风险的态度会影响其对方案的选择</a:t>
            </a:r>
            <a:endParaRPr lang="zh-CN" altLang="en-US" b="1" dirty="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0"/>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D0449B14-E70E-4306-8B81-12B26690E64A}" type="slidenum">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24579" name="内容占位符 2"/>
          <p:cNvSpPr>
            <a:spLocks noGrp="1" noChangeArrowheads="1"/>
          </p:cNvSpPr>
          <p:nvPr>
            <p:ph sz="quarter" idx="4294967295"/>
          </p:nvPr>
        </p:nvSpPr>
        <p:spPr>
          <a:xfrm>
            <a:off x="684213" y="928688"/>
            <a:ext cx="7775575" cy="5237162"/>
          </a:xfrm>
        </p:spPr>
        <p:txBody>
          <a:bodyPr/>
          <a:lstStyle/>
          <a:p>
            <a:pPr eaLnBrk="1" hangingPunct="1">
              <a:lnSpc>
                <a:spcPct val="90000"/>
              </a:lnSpc>
              <a:buFont typeface="Wingdings" panose="05000000000000000000" pitchFamily="2" charset="2"/>
              <a:buNone/>
            </a:pPr>
            <a:r>
              <a:rPr lang="en-US" altLang="zh-CN" sz="3000" b="1">
                <a:solidFill>
                  <a:srgbClr val="0070C0"/>
                </a:solidFill>
              </a:rPr>
              <a:t>4</a:t>
            </a:r>
            <a:r>
              <a:rPr lang="zh-CN" altLang="en-US" sz="3000" b="1">
                <a:solidFill>
                  <a:srgbClr val="0070C0"/>
                </a:solidFill>
              </a:rPr>
              <a:t>、伦理</a:t>
            </a:r>
            <a:endParaRPr lang="zh-CN" altLang="en-US" sz="3000"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决策者是否重视伦理以及采用何种伦理标准会影响其对待行为或事物的态度，进而影响其决策</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3000" b="1">
                <a:solidFill>
                  <a:srgbClr val="0070C0"/>
                </a:solidFill>
              </a:rPr>
              <a:t>5</a:t>
            </a:r>
            <a:r>
              <a:rPr lang="zh-CN" altLang="en-US" sz="3000" b="1">
                <a:solidFill>
                  <a:srgbClr val="0070C0"/>
                </a:solidFill>
              </a:rPr>
              <a:t>、组织文化</a:t>
            </a:r>
            <a:endParaRPr lang="zh-CN" altLang="en-US" sz="3000"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什么样的组织文化会影响到组织成员对待变化的态度，进而影响到一个组织对方案的选择与实施</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3000" b="1">
                <a:solidFill>
                  <a:srgbClr val="0070C0"/>
                </a:solidFill>
              </a:rPr>
              <a:t>6</a:t>
            </a:r>
            <a:r>
              <a:rPr lang="zh-CN" altLang="en-US" sz="3000" b="1">
                <a:solidFill>
                  <a:srgbClr val="0070C0"/>
                </a:solidFill>
              </a:rPr>
              <a:t>、时间</a:t>
            </a:r>
            <a:endParaRPr lang="zh-CN" altLang="en-US" sz="3000"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时间敏感型决策</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知识敏感型决策</a:t>
            </a:r>
            <a:endParaRPr lang="zh-CN" altLang="en-US"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r>
              <a:rPr lang="zh-CN" altLang="en-US" sz="5200" b="1">
                <a:latin typeface="宋体" panose="02010600030101010101" pitchFamily="2" charset="-122"/>
              </a:rPr>
              <a:t>决策方法</a:t>
            </a:r>
            <a:endParaRPr lang="zh-CN" altLang="en-US" sz="5200" b="1">
              <a:latin typeface="宋体" panose="02010600030101010101" pitchFamily="2" charset="-122"/>
            </a:endParaRPr>
          </a:p>
        </p:txBody>
      </p:sp>
      <p:sp>
        <p:nvSpPr>
          <p:cNvPr id="25603" name="Rectangle 3"/>
          <p:cNvSpPr>
            <a:spLocks noGrp="1" noRot="1" noChangeArrowheads="1"/>
          </p:cNvSpPr>
          <p:nvPr>
            <p:ph type="body" idx="1"/>
          </p:nvPr>
        </p:nvSpPr>
        <p:spPr>
          <a:xfrm>
            <a:off x="301625" y="1905000"/>
            <a:ext cx="8540750" cy="4619625"/>
          </a:xfrm>
        </p:spPr>
        <p:txBody>
          <a:bodyPr/>
          <a:lstStyle/>
          <a:p>
            <a:pPr eaLnBrk="1" hangingPunct="1">
              <a:lnSpc>
                <a:spcPct val="90000"/>
              </a:lnSpc>
              <a:buFont typeface="Wingdings" panose="05000000000000000000" pitchFamily="2" charset="2"/>
              <a:buNone/>
            </a:pPr>
            <a:r>
              <a:rPr lang="zh-CN" altLang="en-US" b="1"/>
              <a:t>（一）集体决策方法</a:t>
            </a:r>
            <a:endParaRPr lang="zh-CN" altLang="en-US" b="1"/>
          </a:p>
          <a:p>
            <a:pPr eaLnBrk="1" hangingPunct="1">
              <a:lnSpc>
                <a:spcPct val="90000"/>
              </a:lnSpc>
            </a:pPr>
            <a:r>
              <a:rPr lang="zh-CN" altLang="en-US" b="1"/>
              <a:t>头脑风暴法</a:t>
            </a:r>
            <a:endParaRPr lang="zh-CN" altLang="en-US" b="1"/>
          </a:p>
          <a:p>
            <a:pPr eaLnBrk="1" hangingPunct="1">
              <a:lnSpc>
                <a:spcPct val="90000"/>
              </a:lnSpc>
            </a:pPr>
            <a:r>
              <a:rPr lang="zh-CN" altLang="en-US"/>
              <a:t>头脑风暴法是由</a:t>
            </a:r>
            <a:r>
              <a:rPr lang="en-US" altLang="zh-CN"/>
              <a:t>A·F·</a:t>
            </a:r>
            <a:r>
              <a:rPr lang="zh-CN" altLang="en-US"/>
              <a:t>奥斯本于</a:t>
            </a:r>
            <a:r>
              <a:rPr lang="en-US" altLang="zh-CN"/>
              <a:t>1939</a:t>
            </a:r>
            <a:r>
              <a:rPr lang="zh-CN" altLang="en-US"/>
              <a:t>年首次提出、</a:t>
            </a:r>
            <a:r>
              <a:rPr lang="en-US" altLang="zh-CN"/>
              <a:t>1953</a:t>
            </a:r>
            <a:r>
              <a:rPr lang="zh-CN" altLang="en-US"/>
              <a:t>年正式发表的一种激发性思维的方法 </a:t>
            </a:r>
            <a:endParaRPr lang="zh-CN" altLang="en-US"/>
          </a:p>
          <a:p>
            <a:pPr eaLnBrk="1" hangingPunct="1">
              <a:lnSpc>
                <a:spcPct val="90000"/>
              </a:lnSpc>
            </a:pPr>
            <a:r>
              <a:rPr lang="zh-CN" altLang="en-US"/>
              <a:t>头脑风暴</a:t>
            </a:r>
            <a:r>
              <a:rPr lang="en-US" altLang="zh-CN"/>
              <a:t>(Brain-Storming)</a:t>
            </a:r>
            <a:r>
              <a:rPr lang="zh-CN" altLang="en-US"/>
              <a:t>，无限制的自由联想和讨论，其目的在于产生新观念或激发创新设想。</a:t>
            </a:r>
            <a:endParaRPr lang="zh-CN" altLang="en-US"/>
          </a:p>
          <a:p>
            <a:pPr eaLnBrk="1" hangingPunct="1">
              <a:lnSpc>
                <a:spcPct val="90000"/>
              </a:lnSpc>
            </a:pPr>
            <a:r>
              <a:rPr lang="zh-CN" altLang="en-US"/>
              <a:t>时间</a:t>
            </a:r>
            <a:r>
              <a:rPr lang="en-US" altLang="zh-CN"/>
              <a:t>1-2</a:t>
            </a:r>
            <a:r>
              <a:rPr lang="zh-CN" altLang="en-US"/>
              <a:t>小时，参加者</a:t>
            </a:r>
            <a:r>
              <a:rPr lang="en-US" altLang="zh-CN"/>
              <a:t>5-6</a:t>
            </a:r>
            <a:r>
              <a:rPr lang="zh-CN" altLang="en-US"/>
              <a:t>人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rrowheads="1"/>
          </p:cNvSpPr>
          <p:nvPr>
            <p:ph type="title"/>
          </p:nvPr>
        </p:nvSpPr>
        <p:spPr/>
        <p:txBody>
          <a:bodyPr/>
          <a:lstStyle/>
          <a:p>
            <a:pPr eaLnBrk="1" hangingPunct="1"/>
            <a:endParaRPr lang="zh-CN" altLang="zh-CN"/>
          </a:p>
        </p:txBody>
      </p:sp>
      <p:sp>
        <p:nvSpPr>
          <p:cNvPr id="26627" name="Rectangle 5"/>
          <p:cNvSpPr>
            <a:spLocks noGrp="1" noRot="1" noChangeArrowheads="1"/>
          </p:cNvSpPr>
          <p:nvPr>
            <p:ph type="body" sz="half" idx="1"/>
          </p:nvPr>
        </p:nvSpPr>
        <p:spPr/>
        <p:txBody>
          <a:bodyPr/>
          <a:lstStyle/>
          <a:p>
            <a:pPr eaLnBrk="1" hangingPunct="1"/>
            <a:r>
              <a:rPr lang="zh-CN" altLang="en-US" sz="2800" b="1"/>
              <a:t>原则</a:t>
            </a:r>
            <a:endParaRPr lang="zh-CN" altLang="en-US" sz="2800" b="1"/>
          </a:p>
          <a:p>
            <a:pPr eaLnBrk="1" hangingPunct="1">
              <a:buFont typeface="Wingdings" panose="05000000000000000000" pitchFamily="2" charset="2"/>
              <a:buChar char="u"/>
            </a:pPr>
            <a:r>
              <a:rPr lang="zh-CN" altLang="en-US" sz="2800"/>
              <a:t>对别人的建议不做评价</a:t>
            </a:r>
            <a:endParaRPr lang="zh-CN" altLang="en-US" sz="2800"/>
          </a:p>
          <a:p>
            <a:pPr eaLnBrk="1" hangingPunct="1">
              <a:buFont typeface="Wingdings" panose="05000000000000000000" pitchFamily="2" charset="2"/>
              <a:buChar char="u"/>
            </a:pPr>
            <a:r>
              <a:rPr lang="zh-CN" altLang="en-US" sz="2800"/>
              <a:t>建议越多越好</a:t>
            </a:r>
            <a:endParaRPr lang="zh-CN" altLang="en-US" sz="2800"/>
          </a:p>
          <a:p>
            <a:pPr eaLnBrk="1" hangingPunct="1">
              <a:buFont typeface="Wingdings" panose="05000000000000000000" pitchFamily="2" charset="2"/>
              <a:buChar char="u"/>
            </a:pPr>
            <a:r>
              <a:rPr lang="zh-CN" altLang="en-US" sz="2800"/>
              <a:t>鼓励独自思考，鼓励新颖奇异的想法</a:t>
            </a:r>
            <a:endParaRPr lang="zh-CN" altLang="en-US" sz="2800"/>
          </a:p>
          <a:p>
            <a:pPr eaLnBrk="1" hangingPunct="1">
              <a:buFont typeface="Wingdings" panose="05000000000000000000" pitchFamily="2" charset="2"/>
              <a:buChar char="u"/>
            </a:pPr>
            <a:r>
              <a:rPr lang="zh-CN" altLang="en-US" sz="2800"/>
              <a:t>可以补充完善已有的建议</a:t>
            </a:r>
            <a:endParaRPr lang="zh-CN" altLang="en-US" sz="2800"/>
          </a:p>
          <a:p>
            <a:pPr eaLnBrk="1" hangingPunct="1">
              <a:buFont typeface="Wingdings" panose="05000000000000000000" pitchFamily="2" charset="2"/>
              <a:buChar char="u"/>
            </a:pPr>
            <a:r>
              <a:rPr lang="zh-CN" altLang="en-US" sz="2800"/>
              <a:t>人人平等</a:t>
            </a:r>
            <a:endParaRPr lang="zh-CN" altLang="en-US" sz="2800"/>
          </a:p>
        </p:txBody>
      </p:sp>
      <p:sp>
        <p:nvSpPr>
          <p:cNvPr id="26628" name="Rectangle 6"/>
          <p:cNvSpPr>
            <a:spLocks noGrp="1" noRot="1" noChangeArrowheads="1"/>
          </p:cNvSpPr>
          <p:nvPr>
            <p:ph type="body" sz="half" idx="2"/>
          </p:nvPr>
        </p:nvSpPr>
        <p:spPr/>
        <p:txBody>
          <a:bodyPr/>
          <a:lstStyle/>
          <a:p>
            <a:pPr eaLnBrk="1" hangingPunct="1"/>
            <a:r>
              <a:rPr lang="zh-CN" altLang="en-US" sz="2800" b="1"/>
              <a:t>过程</a:t>
            </a:r>
            <a:endParaRPr lang="zh-CN" altLang="en-US" sz="2800" b="1"/>
          </a:p>
          <a:p>
            <a:pPr eaLnBrk="1" hangingPunct="1">
              <a:buFont typeface="Wingdings" panose="05000000000000000000" pitchFamily="2" charset="2"/>
              <a:buChar char="u"/>
            </a:pPr>
            <a:r>
              <a:rPr lang="zh-CN" altLang="en-US" sz="2800"/>
              <a:t>准备阶段</a:t>
            </a:r>
            <a:endParaRPr lang="zh-CN" altLang="en-US" sz="2800"/>
          </a:p>
          <a:p>
            <a:pPr eaLnBrk="1" hangingPunct="1">
              <a:buFont typeface="Wingdings" panose="05000000000000000000" pitchFamily="2" charset="2"/>
              <a:buChar char="u"/>
            </a:pPr>
            <a:r>
              <a:rPr lang="zh-CN" altLang="en-US" sz="2800"/>
              <a:t>热身阶段</a:t>
            </a:r>
            <a:endParaRPr lang="zh-CN" altLang="en-US" sz="2800"/>
          </a:p>
          <a:p>
            <a:pPr eaLnBrk="1" hangingPunct="1">
              <a:buFont typeface="Wingdings" panose="05000000000000000000" pitchFamily="2" charset="2"/>
              <a:buChar char="u"/>
            </a:pPr>
            <a:r>
              <a:rPr lang="zh-CN" altLang="en-US" sz="2800"/>
              <a:t>明确问题</a:t>
            </a:r>
            <a:endParaRPr lang="zh-CN" altLang="en-US" sz="2800"/>
          </a:p>
          <a:p>
            <a:pPr eaLnBrk="1" hangingPunct="1">
              <a:buFont typeface="Wingdings" panose="05000000000000000000" pitchFamily="2" charset="2"/>
              <a:buChar char="u"/>
            </a:pPr>
            <a:r>
              <a:rPr lang="zh-CN" altLang="en-US" sz="2800"/>
              <a:t>重新表述问题</a:t>
            </a:r>
            <a:endParaRPr lang="zh-CN" altLang="en-US" sz="2800"/>
          </a:p>
          <a:p>
            <a:pPr eaLnBrk="1" hangingPunct="1">
              <a:buFont typeface="Wingdings" panose="05000000000000000000" pitchFamily="2" charset="2"/>
              <a:buChar char="u"/>
            </a:pPr>
            <a:r>
              <a:rPr lang="zh-CN" altLang="en-US" sz="2800"/>
              <a:t>畅谈阶段</a:t>
            </a:r>
            <a:endParaRPr lang="zh-CN" altLang="en-US" sz="2800"/>
          </a:p>
          <a:p>
            <a:pPr eaLnBrk="1" hangingPunct="1">
              <a:buFont typeface="Wingdings" panose="05000000000000000000" pitchFamily="2" charset="2"/>
              <a:buChar char="u"/>
            </a:pPr>
            <a:r>
              <a:rPr lang="zh-CN" altLang="en-US" sz="2800"/>
              <a:t>筛选阶段</a:t>
            </a:r>
            <a:endParaRPr lang="zh-CN" altLang="en-US" sz="2800"/>
          </a:p>
          <a:p>
            <a:pPr algn="ctr" eaLnBrk="1" fontAlgn="t" hangingPunct="1"/>
            <a:endParaRPr lang="en-US" altLang="zh-CN"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endParaRPr lang="zh-CN" altLang="zh-CN"/>
          </a:p>
        </p:txBody>
      </p:sp>
      <p:sp>
        <p:nvSpPr>
          <p:cNvPr id="27651" name="Rectangle 3"/>
          <p:cNvSpPr>
            <a:spLocks noGrp="1" noRot="1" noChangeArrowheads="1"/>
          </p:cNvSpPr>
          <p:nvPr>
            <p:ph type="body" idx="1"/>
          </p:nvPr>
        </p:nvSpPr>
        <p:spPr/>
        <p:txBody>
          <a:bodyPr/>
          <a:lstStyle/>
          <a:p>
            <a:pPr eaLnBrk="1" hangingPunct="1"/>
            <a:r>
              <a:rPr lang="zh-CN" altLang="en-US"/>
              <a:t>头脑风暴法可以排除折衷方案，对所讨论问题通过客观、连续的分析，找到一组切实可行的方案 </a:t>
            </a:r>
            <a:endParaRPr lang="zh-CN" altLang="en-US"/>
          </a:p>
          <a:p>
            <a:pPr eaLnBrk="1" hangingPunct="1"/>
            <a:r>
              <a:rPr lang="zh-CN" altLang="en-US"/>
              <a:t>头脑风暴法实施的成本（时间、费用等）是很高；头脑风暴法要求参与者有较好的素质。 </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301625" y="549275"/>
            <a:ext cx="8540750" cy="5975350"/>
          </a:xfrm>
        </p:spPr>
        <p:txBody>
          <a:bodyPr/>
          <a:lstStyle/>
          <a:p>
            <a:pPr eaLnBrk="1" hangingPunct="1">
              <a:lnSpc>
                <a:spcPct val="90000"/>
              </a:lnSpc>
            </a:pPr>
            <a:r>
              <a:rPr lang="zh-CN" altLang="en-US" sz="3100" b="1"/>
              <a:t>德尔菲法</a:t>
            </a:r>
            <a:endParaRPr lang="zh-CN" altLang="en-US" sz="3100" b="1"/>
          </a:p>
          <a:p>
            <a:pPr eaLnBrk="1" hangingPunct="1">
              <a:lnSpc>
                <a:spcPct val="90000"/>
              </a:lnSpc>
            </a:pPr>
            <a:r>
              <a:rPr lang="zh-CN" altLang="en-US" sz="2800" b="1"/>
              <a:t>德尔菲法也称专家调查法，是一种采用</a:t>
            </a:r>
            <a:r>
              <a:rPr lang="zh-CN" altLang="en-US" sz="2800" b="1" u="sng">
                <a:solidFill>
                  <a:srgbClr val="FF0000"/>
                </a:solidFill>
              </a:rPr>
              <a:t>通讯方式</a:t>
            </a:r>
            <a:r>
              <a:rPr lang="zh-CN" altLang="en-US" sz="2800" b="1"/>
              <a:t>分别将所需解决的问题单独发送到各个专家手中，征询意见，然后回收汇总全部专家的意见，并整理出综合意见。随后将该综合意见和预测问题再分别反馈给专家，再次征询意见，各专家依据综合意见修改自己原有的意见，然后再汇总。这样多次反复，逐步取得比较一致的预测结果的决策方法。</a:t>
            </a:r>
            <a:endParaRPr lang="zh-CN" altLang="en-US" sz="2800" b="1"/>
          </a:p>
          <a:p>
            <a:pPr eaLnBrk="1" hangingPunct="1">
              <a:lnSpc>
                <a:spcPct val="90000"/>
              </a:lnSpc>
            </a:pPr>
            <a:r>
              <a:rPr lang="zh-CN" altLang="en-US" sz="2800" b="1"/>
              <a:t>采用匿名发表意见的方式，即专家之间不得互相讨论，不发生横向联系，只能与调查人员发生关系，通过多轮次调查专家对问卷所提问题的看法，经过反复征询、归纳、修改，最后汇总成专家基本一致的看法，作为预测的结果。这种方法具有广泛的代表性，较为可靠。</a:t>
            </a:r>
            <a:r>
              <a:rPr lang="zh-CN" altLang="en-US" sz="3100" b="1"/>
              <a:t> </a:t>
            </a:r>
            <a:endParaRPr lang="zh-CN" altLang="en-US" sz="31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Rot="1" noChangeArrowheads="1"/>
          </p:cNvSpPr>
          <p:nvPr>
            <p:ph type="body" idx="1"/>
          </p:nvPr>
        </p:nvSpPr>
        <p:spPr>
          <a:xfrm>
            <a:off x="301625" y="620713"/>
            <a:ext cx="8540750" cy="6048375"/>
          </a:xfrm>
        </p:spPr>
        <p:txBody>
          <a:bodyPr/>
          <a:lstStyle/>
          <a:p>
            <a:pPr eaLnBrk="1" hangingPunct="1">
              <a:lnSpc>
                <a:spcPct val="90000"/>
              </a:lnSpc>
              <a:spcBef>
                <a:spcPct val="0"/>
              </a:spcBef>
            </a:pPr>
            <a:r>
              <a:rPr lang="zh-CN" altLang="en-US" sz="2800" b="1"/>
              <a:t>德尔菲法的具体实施步骤：</a:t>
            </a:r>
            <a:endParaRPr lang="zh-CN" altLang="en-US" sz="2800" b="1"/>
          </a:p>
          <a:p>
            <a:pPr eaLnBrk="1" hangingPunct="1">
              <a:lnSpc>
                <a:spcPct val="90000"/>
              </a:lnSpc>
              <a:spcBef>
                <a:spcPct val="0"/>
              </a:spcBef>
              <a:buFont typeface="Wingdings" panose="05000000000000000000" pitchFamily="2" charset="2"/>
              <a:buChar char="ü"/>
            </a:pPr>
            <a:r>
              <a:rPr lang="zh-CN" altLang="en-US" sz="2800" b="1"/>
              <a:t>组成专家小组。按照课题所需要的知识范围，确定专家。专家人数的多少，可根据预测课题的大小和涉及面的宽窄而定，一般不超过</a:t>
            </a:r>
            <a:r>
              <a:rPr lang="en-US" altLang="zh-CN" sz="2800" b="1"/>
              <a:t>20</a:t>
            </a:r>
            <a:r>
              <a:rPr lang="zh-CN" altLang="en-US" sz="2800" b="1"/>
              <a:t>人。 </a:t>
            </a:r>
            <a:endParaRPr lang="zh-CN" altLang="en-US" sz="2800" b="1"/>
          </a:p>
          <a:p>
            <a:pPr eaLnBrk="1" hangingPunct="1">
              <a:lnSpc>
                <a:spcPct val="90000"/>
              </a:lnSpc>
              <a:spcBef>
                <a:spcPct val="0"/>
              </a:spcBef>
              <a:buFont typeface="Wingdings" panose="05000000000000000000" pitchFamily="2" charset="2"/>
              <a:buChar char="ü"/>
            </a:pPr>
            <a:r>
              <a:rPr lang="zh-CN" altLang="en-US" sz="2800" b="1"/>
              <a:t>向所有专家提出所要讨论的问题及有关要求，并附上有关这个问题的所有背景材料，同时请专家提出还需要什么材料。</a:t>
            </a:r>
            <a:endParaRPr lang="zh-CN" altLang="en-US" sz="2800" b="1"/>
          </a:p>
          <a:p>
            <a:pPr eaLnBrk="1" hangingPunct="1">
              <a:lnSpc>
                <a:spcPct val="90000"/>
              </a:lnSpc>
              <a:spcBef>
                <a:spcPct val="0"/>
              </a:spcBef>
              <a:buFont typeface="Wingdings" panose="05000000000000000000" pitchFamily="2" charset="2"/>
              <a:buChar char="ü"/>
            </a:pPr>
            <a:r>
              <a:rPr lang="zh-CN" altLang="en-US" sz="2800" b="1"/>
              <a:t>各个专家根据他们所收到的材料，提出自己的意见，并说明自己是怎样利用这些材料并提出意见的。 </a:t>
            </a:r>
            <a:endParaRPr lang="zh-CN" altLang="en-US" sz="2800" b="1"/>
          </a:p>
          <a:p>
            <a:pPr eaLnBrk="1" hangingPunct="1">
              <a:lnSpc>
                <a:spcPct val="90000"/>
              </a:lnSpc>
              <a:spcBef>
                <a:spcPct val="0"/>
              </a:spcBef>
              <a:buFont typeface="Wingdings" panose="05000000000000000000" pitchFamily="2" charset="2"/>
              <a:buChar char="ü"/>
            </a:pPr>
            <a:r>
              <a:rPr lang="zh-CN" altLang="en-US" sz="2800" b="1"/>
              <a:t>将各位专家第一次判断意见汇总，列成图表，进行对比，再分发给各位专家，让专家比较自己同他人的不同意见，修改自己的意见和判断。也可以把各位专家的意见加以整理，或请身份更高的其他专家加以评论，然后把这些意见再分送给各位专家，以便他们参考后修改自己的意见。 </a:t>
            </a:r>
            <a:endParaRPr lang="zh-C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endParaRPr lang="zh-CN" altLang="zh-CN"/>
          </a:p>
        </p:txBody>
      </p:sp>
      <p:sp>
        <p:nvSpPr>
          <p:cNvPr id="30723" name="Rectangle 3"/>
          <p:cNvSpPr>
            <a:spLocks noGrp="1" noRot="1" noChangeArrowheads="1"/>
          </p:cNvSpPr>
          <p:nvPr>
            <p:ph type="body" idx="1"/>
          </p:nvPr>
        </p:nvSpPr>
        <p:spPr/>
        <p:txBody>
          <a:bodyPr/>
          <a:lstStyle/>
          <a:p>
            <a:pPr eaLnBrk="1" hangingPunct="1">
              <a:lnSpc>
                <a:spcPct val="90000"/>
              </a:lnSpc>
              <a:spcBef>
                <a:spcPct val="0"/>
              </a:spcBef>
              <a:buFont typeface="Wingdings" panose="05000000000000000000" pitchFamily="2" charset="2"/>
              <a:buChar char="ü"/>
            </a:pPr>
            <a:r>
              <a:rPr lang="zh-CN" altLang="en-US" b="1"/>
              <a:t>将所有专家的修改意见收集起来，汇总，再次分发给各位专家，以便做第二次修改。逐轮收集意见并为专家反馈信息是德尔菲法的主要环节。收集意见和信息反馈一般要经过三、四轮。在向专家进行反馈的时候，只给出各种意见，但并不说明发表各种意见的专家的具体姓名。这一过程重复进行，直到每一个专家不再改变自己的意见为止。 </a:t>
            </a:r>
            <a:endParaRPr lang="zh-CN" altLang="en-US" b="1"/>
          </a:p>
          <a:p>
            <a:pPr eaLnBrk="1" hangingPunct="1">
              <a:lnSpc>
                <a:spcPct val="90000"/>
              </a:lnSpc>
              <a:spcBef>
                <a:spcPct val="0"/>
              </a:spcBef>
              <a:buFont typeface="Wingdings" panose="05000000000000000000" pitchFamily="2" charset="2"/>
              <a:buChar char="ü"/>
            </a:pPr>
            <a:r>
              <a:rPr lang="zh-CN" altLang="en-US" b="1"/>
              <a:t>对专家的意见进行综合处理。</a:t>
            </a:r>
            <a:endParaRPr lang="zh-CN" altLang="en-US"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Rot="1" noChangeArrowheads="1"/>
          </p:cNvSpPr>
          <p:nvPr>
            <p:ph type="body" idx="1"/>
          </p:nvPr>
        </p:nvSpPr>
        <p:spPr>
          <a:xfrm>
            <a:off x="301625" y="692150"/>
            <a:ext cx="8540750" cy="5407025"/>
          </a:xfrm>
        </p:spPr>
        <p:txBody>
          <a:bodyPr/>
          <a:lstStyle/>
          <a:p>
            <a:pPr eaLnBrk="1" hangingPunct="1">
              <a:lnSpc>
                <a:spcPct val="90000"/>
              </a:lnSpc>
            </a:pPr>
            <a:r>
              <a:rPr lang="zh-CN" altLang="en-US" sz="2800"/>
              <a:t>德尔菲法能发挥专家会议法的</a:t>
            </a:r>
            <a:r>
              <a:rPr lang="zh-CN" altLang="en-US" sz="2800" b="1" u="sng"/>
              <a:t>优点</a:t>
            </a:r>
            <a:r>
              <a:rPr lang="zh-CN" altLang="en-US" sz="2800"/>
              <a:t>，即 </a:t>
            </a:r>
            <a:endParaRPr lang="zh-CN" altLang="en-US" sz="2800"/>
          </a:p>
          <a:p>
            <a:pPr eaLnBrk="1" hangingPunct="1">
              <a:lnSpc>
                <a:spcPct val="90000"/>
              </a:lnSpc>
              <a:buFont typeface="Wingdings" panose="05000000000000000000" pitchFamily="2" charset="2"/>
              <a:buChar char="ü"/>
            </a:pPr>
            <a:r>
              <a:rPr lang="zh-CN" altLang="en-US" sz="2800"/>
              <a:t>能充分发挥各位专家的作用，集思广益，准确性高。 </a:t>
            </a:r>
            <a:endParaRPr lang="zh-CN" altLang="en-US" sz="2800"/>
          </a:p>
          <a:p>
            <a:pPr eaLnBrk="1" hangingPunct="1">
              <a:lnSpc>
                <a:spcPct val="90000"/>
              </a:lnSpc>
              <a:buFont typeface="Wingdings" panose="05000000000000000000" pitchFamily="2" charset="2"/>
              <a:buChar char="ü"/>
            </a:pPr>
            <a:r>
              <a:rPr lang="zh-CN" altLang="en-US" sz="2800"/>
              <a:t>能把各位专家意见的分歧点表达出来，取各家之长，避各家之短。 </a:t>
            </a:r>
            <a:endParaRPr lang="zh-CN" altLang="en-US" sz="2800"/>
          </a:p>
          <a:p>
            <a:pPr eaLnBrk="1" hangingPunct="1">
              <a:lnSpc>
                <a:spcPct val="90000"/>
              </a:lnSpc>
            </a:pPr>
            <a:r>
              <a:rPr lang="zh-CN" altLang="en-US" sz="2800"/>
              <a:t>同时，德尔菲法又能避免专家会议法的缺点： </a:t>
            </a:r>
            <a:endParaRPr lang="zh-CN" altLang="en-US" sz="2800"/>
          </a:p>
          <a:p>
            <a:pPr eaLnBrk="1" hangingPunct="1">
              <a:lnSpc>
                <a:spcPct val="90000"/>
              </a:lnSpc>
              <a:buFont typeface="Wingdings" panose="05000000000000000000" pitchFamily="2" charset="2"/>
              <a:buChar char="ü"/>
            </a:pPr>
            <a:r>
              <a:rPr lang="zh-CN" altLang="en-US" sz="2800"/>
              <a:t>权威人士的意见影响他人的意见； </a:t>
            </a:r>
            <a:endParaRPr lang="zh-CN" altLang="en-US" sz="2800"/>
          </a:p>
          <a:p>
            <a:pPr eaLnBrk="1" hangingPunct="1">
              <a:lnSpc>
                <a:spcPct val="90000"/>
              </a:lnSpc>
              <a:buFont typeface="Wingdings" panose="05000000000000000000" pitchFamily="2" charset="2"/>
              <a:buChar char="ü"/>
            </a:pPr>
            <a:r>
              <a:rPr lang="zh-CN" altLang="en-US" sz="2800"/>
              <a:t>有些专家碍于情面，不愿意发表与其他人不同的意见； </a:t>
            </a:r>
            <a:endParaRPr lang="zh-CN" altLang="en-US" sz="2800"/>
          </a:p>
          <a:p>
            <a:pPr eaLnBrk="1" hangingPunct="1">
              <a:lnSpc>
                <a:spcPct val="90000"/>
              </a:lnSpc>
              <a:buFont typeface="Wingdings" panose="05000000000000000000" pitchFamily="2" charset="2"/>
              <a:buChar char="ü"/>
            </a:pPr>
            <a:r>
              <a:rPr lang="zh-CN" altLang="en-US" sz="2800"/>
              <a:t>出于自尊心而不愿意修改自己原来不全面的意见。 </a:t>
            </a:r>
            <a:endParaRPr lang="zh-CN" altLang="en-US" sz="2800"/>
          </a:p>
          <a:p>
            <a:pPr eaLnBrk="1" hangingPunct="1">
              <a:lnSpc>
                <a:spcPct val="90000"/>
              </a:lnSpc>
            </a:pPr>
            <a:endParaRPr lang="zh-CN" altLang="en-US" sz="2800"/>
          </a:p>
          <a:p>
            <a:pPr eaLnBrk="1" hangingPunct="1">
              <a:lnSpc>
                <a:spcPct val="90000"/>
              </a:lnSpc>
            </a:pPr>
            <a:r>
              <a:rPr lang="zh-CN" altLang="en-US" sz="2800"/>
              <a:t>德尔菲法的主要</a:t>
            </a:r>
            <a:r>
              <a:rPr lang="zh-CN" altLang="en-US" sz="2800" b="1" u="sng"/>
              <a:t>缺点</a:t>
            </a:r>
            <a:r>
              <a:rPr lang="zh-CN" altLang="en-US" sz="2800"/>
              <a:t>是</a:t>
            </a:r>
            <a:r>
              <a:rPr lang="zh-CN" altLang="en-US" sz="2800" b="1"/>
              <a:t>过程比较复杂，花费时间较长</a:t>
            </a:r>
            <a:r>
              <a:rPr lang="zh-CN" altLang="en-US" sz="2800"/>
              <a:t>。 </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endParaRPr lang="zh-CN" altLang="zh-CN"/>
          </a:p>
        </p:txBody>
      </p:sp>
      <p:sp>
        <p:nvSpPr>
          <p:cNvPr id="32771"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（二）活动方向和资源配置的决策</a:t>
            </a:r>
            <a:endParaRPr lang="zh-CN" altLang="en-US" b="1"/>
          </a:p>
          <a:p>
            <a:pPr eaLnBrk="1" hangingPunct="1"/>
            <a:r>
              <a:rPr lang="zh-CN" altLang="en-US" b="1"/>
              <a:t>资源配置面临的难题：</a:t>
            </a:r>
            <a:endParaRPr lang="zh-CN" altLang="en-US" b="1"/>
          </a:p>
          <a:p>
            <a:pPr eaLnBrk="1" hangingPunct="1">
              <a:buFont typeface="Wingdings" panose="05000000000000000000" pitchFamily="2" charset="2"/>
              <a:buChar char="Ø"/>
            </a:pPr>
            <a:r>
              <a:rPr lang="zh-CN" altLang="en-US" b="1"/>
              <a:t>很难确切把握各种经营事业投入产出的数量关系</a:t>
            </a:r>
            <a:endParaRPr lang="zh-CN" altLang="en-US" b="1"/>
          </a:p>
          <a:p>
            <a:pPr eaLnBrk="1" hangingPunct="1">
              <a:buFont typeface="Wingdings" panose="05000000000000000000" pitchFamily="2" charset="2"/>
              <a:buChar char="Ø"/>
            </a:pPr>
            <a:r>
              <a:rPr lang="zh-CN" altLang="en-US" b="1"/>
              <a:t>很难对投入产出关系进行横向比较</a:t>
            </a:r>
            <a:endParaRPr lang="zh-CN" altLang="en-US" b="1"/>
          </a:p>
          <a:p>
            <a:pPr eaLnBrk="1" hangingPunct="1">
              <a:buFont typeface="Wingdings" panose="05000000000000000000" pitchFamily="2" charset="2"/>
              <a:buChar char="Ø"/>
            </a:pPr>
            <a:r>
              <a:rPr lang="zh-CN" altLang="en-US" b="1"/>
              <a:t>难以在统一的前提下对全部资源作出合理的安排</a:t>
            </a:r>
            <a:endParaRPr lang="zh-CN"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endParaRPr lang="zh-CN" altLang="zh-CN"/>
          </a:p>
        </p:txBody>
      </p:sp>
      <p:sp>
        <p:nvSpPr>
          <p:cNvPr id="6147" name="Rectangle 3"/>
          <p:cNvSpPr>
            <a:spLocks noGrp="1" noRot="1" noChangeArrowheads="1"/>
          </p:cNvSpPr>
          <p:nvPr>
            <p:ph type="body" idx="1"/>
          </p:nvPr>
        </p:nvSpPr>
        <p:spPr/>
        <p:txBody>
          <a:bodyPr/>
          <a:lstStyle/>
          <a:p>
            <a:pPr eaLnBrk="1" hangingPunct="1">
              <a:spcBef>
                <a:spcPct val="30000"/>
              </a:spcBef>
              <a:buFont typeface="Wingdings" panose="05000000000000000000" pitchFamily="2" charset="2"/>
              <a:buNone/>
            </a:pPr>
            <a:r>
              <a:rPr lang="en-US" altLang="zh-CN" sz="3900" b="1">
                <a:solidFill>
                  <a:schemeClr val="hlink"/>
                </a:solidFill>
              </a:rPr>
              <a:t>   </a:t>
            </a:r>
            <a:endParaRPr lang="en-US" altLang="zh-CN" sz="3900" b="1">
              <a:solidFill>
                <a:schemeClr val="hlink"/>
              </a:solidFill>
            </a:endParaRPr>
          </a:p>
          <a:p>
            <a:pPr eaLnBrk="1" hangingPunct="1">
              <a:spcBef>
                <a:spcPct val="30000"/>
              </a:spcBef>
              <a:buFont typeface="Wingdings" panose="05000000000000000000" pitchFamily="2" charset="2"/>
              <a:buNone/>
            </a:pPr>
            <a:r>
              <a:rPr lang="zh-CN" altLang="en-US" sz="3900" b="1"/>
              <a:t>管理学中决策的概念：</a:t>
            </a:r>
            <a:endParaRPr lang="zh-CN" altLang="en-US" sz="3900" b="1"/>
          </a:p>
          <a:p>
            <a:pPr algn="just" eaLnBrk="1" hangingPunct="1">
              <a:spcBef>
                <a:spcPct val="30000"/>
              </a:spcBef>
              <a:buFont typeface="Wingdings" panose="05000000000000000000" pitchFamily="2" charset="2"/>
              <a:buNone/>
            </a:pPr>
            <a:r>
              <a:rPr lang="zh-CN" altLang="en-US" sz="3900" b="1"/>
              <a:t>        决策是管理者识别并解决问题以及利用机会的过程。</a:t>
            </a:r>
            <a:endParaRPr lang="zh-CN" altLang="en-US" sz="39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endParaRPr lang="zh-CN" altLang="zh-CN"/>
          </a:p>
        </p:txBody>
      </p:sp>
      <p:sp>
        <p:nvSpPr>
          <p:cNvPr id="33795" name="Rectangle 3"/>
          <p:cNvSpPr>
            <a:spLocks noGrp="1" noRot="1" noChangeArrowheads="1"/>
          </p:cNvSpPr>
          <p:nvPr>
            <p:ph type="body" idx="1"/>
          </p:nvPr>
        </p:nvSpPr>
        <p:spPr/>
        <p:txBody>
          <a:bodyPr/>
          <a:lstStyle/>
          <a:p>
            <a:pPr eaLnBrk="1" hangingPunct="1"/>
            <a:endParaRPr lang="zh-CN" altLang="zh-CN"/>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23850" y="260350"/>
            <a:ext cx="8540750" cy="1143000"/>
          </a:xfrm>
        </p:spPr>
        <p:txBody>
          <a:bodyPr/>
          <a:lstStyle/>
          <a:p>
            <a:pPr eaLnBrk="1" hangingPunct="1"/>
            <a:r>
              <a:rPr lang="en-US" altLang="zh-CN"/>
              <a:t>BCG</a:t>
            </a:r>
            <a:r>
              <a:rPr lang="zh-CN" altLang="en-US"/>
              <a:t>矩阵</a:t>
            </a:r>
            <a:endParaRPr lang="zh-CN" altLang="en-US"/>
          </a:p>
        </p:txBody>
      </p:sp>
      <p:sp>
        <p:nvSpPr>
          <p:cNvPr id="34819" name="Rectangle 3"/>
          <p:cNvSpPr>
            <a:spLocks noGrp="1" noRot="1" noChangeArrowheads="1"/>
          </p:cNvSpPr>
          <p:nvPr>
            <p:ph type="body" idx="1"/>
          </p:nvPr>
        </p:nvSpPr>
        <p:spPr>
          <a:xfrm>
            <a:off x="301625" y="1196975"/>
            <a:ext cx="8540750" cy="5256213"/>
          </a:xfrm>
        </p:spPr>
        <p:txBody>
          <a:bodyPr/>
          <a:lstStyle/>
          <a:p>
            <a:pPr eaLnBrk="1" hangingPunct="1">
              <a:spcBef>
                <a:spcPct val="0"/>
              </a:spcBef>
            </a:pPr>
            <a:r>
              <a:rPr lang="zh-CN" altLang="en-US" sz="2800" b="1"/>
              <a:t>公司业务组合矩阵，由波士顿咨询集团于</a:t>
            </a:r>
            <a:r>
              <a:rPr lang="en-US" altLang="zh-CN" sz="2800" b="1"/>
              <a:t>70</a:t>
            </a:r>
            <a:r>
              <a:rPr lang="zh-CN" altLang="en-US" sz="2800" b="1"/>
              <a:t>年代初期开发的，因此得名</a:t>
            </a:r>
            <a:r>
              <a:rPr lang="en-US" altLang="zh-CN" sz="2800" b="1"/>
              <a:t>BCG</a:t>
            </a:r>
            <a:r>
              <a:rPr lang="zh-CN" altLang="en-US" sz="2800" b="1"/>
              <a:t>矩阵。</a:t>
            </a:r>
            <a:endParaRPr lang="zh-CN" altLang="en-US" sz="2800" b="1"/>
          </a:p>
          <a:p>
            <a:pPr eaLnBrk="1" hangingPunct="1">
              <a:spcBef>
                <a:spcPct val="0"/>
              </a:spcBef>
            </a:pPr>
            <a:r>
              <a:rPr lang="zh-CN" altLang="en-US" sz="2800" b="1"/>
              <a:t>（</a:t>
            </a:r>
            <a:r>
              <a:rPr lang="en-US" altLang="zh-CN" sz="2800" b="1"/>
              <a:t>1</a:t>
            </a:r>
            <a:r>
              <a:rPr lang="zh-CN" altLang="en-US" sz="2800" b="1"/>
              <a:t>）问题儿童</a:t>
            </a:r>
            <a:r>
              <a:rPr lang="en-US" altLang="zh-CN" sz="2800" b="1"/>
              <a:t>(</a:t>
            </a:r>
            <a:r>
              <a:rPr lang="zh-CN" altLang="en-US" sz="2800" b="1"/>
              <a:t>问题产品、</a:t>
            </a:r>
            <a:r>
              <a:rPr lang="en-US" altLang="zh-CN" sz="2800" b="1"/>
              <a:t>problem child) </a:t>
            </a:r>
            <a:r>
              <a:rPr lang="zh-CN" altLang="en-US" sz="2800" b="1"/>
              <a:t>亦称为野猫</a:t>
            </a:r>
            <a:r>
              <a:rPr lang="en-US" altLang="zh-CN" sz="2800" b="1"/>
              <a:t>(wildcat)</a:t>
            </a:r>
            <a:r>
              <a:rPr lang="zh-CN" altLang="en-US" sz="2800" b="1"/>
              <a:t>或问号</a:t>
            </a:r>
            <a:r>
              <a:rPr lang="en-US" altLang="zh-CN" sz="2800" b="1"/>
              <a:t>(question mark)</a:t>
            </a:r>
            <a:r>
              <a:rPr lang="zh-CN" altLang="en-US" sz="2800" b="1"/>
              <a:t>，这里属于高度成长、低占有率的产品。管理当局应该仔细考虑，是否要花费更多的资金来提高市场占有率，以开创更美好的明天，或是缩小经营规模，甚至完全退出市场。</a:t>
            </a:r>
            <a:endParaRPr lang="zh-CN" altLang="en-US" sz="2800" b="1"/>
          </a:p>
          <a:p>
            <a:pPr eaLnBrk="1" hangingPunct="1">
              <a:spcBef>
                <a:spcPct val="0"/>
              </a:spcBef>
            </a:pPr>
            <a:r>
              <a:rPr lang="zh-CN" altLang="en-US" sz="2800" b="1"/>
              <a:t>（</a:t>
            </a:r>
            <a:r>
              <a:rPr lang="en-US" altLang="zh-CN" sz="2800" b="1"/>
              <a:t>2</a:t>
            </a:r>
            <a:r>
              <a:rPr lang="zh-CN" altLang="en-US" sz="2800" b="1"/>
              <a:t>）明日之星</a:t>
            </a:r>
            <a:r>
              <a:rPr lang="en-US" altLang="zh-CN" sz="2800" b="1"/>
              <a:t>(</a:t>
            </a:r>
            <a:r>
              <a:rPr lang="zh-CN" altLang="en-US" sz="2800" b="1"/>
              <a:t>明星产品、</a:t>
            </a:r>
            <a:r>
              <a:rPr lang="en-US" altLang="zh-CN" sz="2800" b="1"/>
              <a:t>star) </a:t>
            </a:r>
            <a:r>
              <a:rPr lang="zh-CN" altLang="en-US" sz="2800" b="1"/>
              <a:t>这是属于高度成长、高占有率的产品。由于成长快速，因此，通常厂商不但不能从中获取大量的现金，反而还需要投下资金，以扩大市场，使自己能够更上一层楼，并在未来获取更多、更长远的利益。</a:t>
            </a:r>
            <a:endParaRPr lang="zh-CN" altLang="en-US" sz="2800" b="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type="body" idx="1"/>
          </p:nvPr>
        </p:nvSpPr>
        <p:spPr>
          <a:xfrm>
            <a:off x="301625" y="1052513"/>
            <a:ext cx="8540750" cy="5046662"/>
          </a:xfrm>
        </p:spPr>
        <p:txBody>
          <a:bodyPr/>
          <a:lstStyle/>
          <a:p>
            <a:pPr eaLnBrk="1" hangingPunct="1">
              <a:spcBef>
                <a:spcPct val="0"/>
              </a:spcBef>
            </a:pPr>
            <a:r>
              <a:rPr lang="zh-CN" altLang="en-US" sz="2800" b="1"/>
              <a:t>（</a:t>
            </a:r>
            <a:r>
              <a:rPr lang="en-US" altLang="zh-CN" sz="2800" b="1"/>
              <a:t>3</a:t>
            </a:r>
            <a:r>
              <a:rPr lang="zh-CN" altLang="en-US" sz="2800" b="1"/>
              <a:t>）摇钱树</a:t>
            </a:r>
            <a:r>
              <a:rPr lang="en-US" altLang="zh-CN" sz="2800" b="1"/>
              <a:t>(</a:t>
            </a:r>
            <a:r>
              <a:rPr lang="zh-CN" altLang="en-US" sz="2800" b="1"/>
              <a:t>金牛产品、</a:t>
            </a:r>
            <a:r>
              <a:rPr lang="en-US" altLang="zh-CN" sz="2800" b="1"/>
              <a:t>cash cow) </a:t>
            </a:r>
            <a:r>
              <a:rPr lang="zh-CN" altLang="en-US" sz="2800" b="1"/>
              <a:t>这是属于低度成长、高占有率的产品。由于竞争已经趋于稳定，因此，它可以产生大量的现金，以供厂商发展新产品，并培养逐渐升成的明日之星，可说是厂商的“金库”。</a:t>
            </a:r>
            <a:endParaRPr lang="zh-CN" altLang="en-US" sz="2800" b="1"/>
          </a:p>
          <a:p>
            <a:pPr eaLnBrk="1" hangingPunct="1">
              <a:spcBef>
                <a:spcPct val="0"/>
              </a:spcBef>
            </a:pPr>
            <a:r>
              <a:rPr lang="zh-CN" altLang="en-US" sz="2800" b="1"/>
              <a:t>（</a:t>
            </a:r>
            <a:r>
              <a:rPr lang="en-US" altLang="zh-CN" sz="2800" b="1"/>
              <a:t>4</a:t>
            </a:r>
            <a:r>
              <a:rPr lang="zh-CN" altLang="en-US" sz="2800" b="1"/>
              <a:t>）落水狗</a:t>
            </a:r>
            <a:r>
              <a:rPr lang="en-US" altLang="zh-CN" sz="2800" b="1"/>
              <a:t>(</a:t>
            </a:r>
            <a:r>
              <a:rPr lang="zh-CN" altLang="en-US" sz="2800" b="1"/>
              <a:t>瘦狗产品、</a:t>
            </a:r>
            <a:r>
              <a:rPr lang="en-US" altLang="zh-CN" sz="2800" b="1"/>
              <a:t>dog) </a:t>
            </a:r>
            <a:r>
              <a:rPr lang="zh-CN" altLang="en-US" sz="2800" b="1"/>
              <a:t>也称为现金陷阱，这里属于低度成长、低占有率的产品，它或许还能自给自足，甚或对利润有贡献，但行销人员必须认清真相，不要因为感情因素，而将资金继续浪费在没有明天的产品上，除非产品本身仍有可为，否则，壮士断腕才是上策。</a:t>
            </a: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endParaRPr lang="zh-CN" altLang="zh-CN"/>
          </a:p>
        </p:txBody>
      </p:sp>
      <p:sp>
        <p:nvSpPr>
          <p:cNvPr id="36867" name="Rectangle 3"/>
          <p:cNvSpPr>
            <a:spLocks noGrp="1" noRot="1" noChangeArrowheads="1"/>
          </p:cNvSpPr>
          <p:nvPr>
            <p:ph type="body" idx="1"/>
          </p:nvPr>
        </p:nvSpPr>
        <p:spPr/>
        <p:txBody>
          <a:bodyPr/>
          <a:lstStyle/>
          <a:p>
            <a:pPr eaLnBrk="1" hangingPunct="1"/>
            <a:endParaRPr lang="zh-CN" altLang="zh-CN"/>
          </a:p>
        </p:txBody>
      </p:sp>
      <p:pic>
        <p:nvPicPr>
          <p:cNvPr id="368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1605" name="AutoShape 5"/>
          <p:cNvSpPr>
            <a:spLocks noChangeArrowheads="1"/>
          </p:cNvSpPr>
          <p:nvPr/>
        </p:nvSpPr>
        <p:spPr bwMode="auto">
          <a:xfrm>
            <a:off x="7667625" y="2565400"/>
            <a:ext cx="865188" cy="431800"/>
          </a:xfrm>
          <a:prstGeom prst="rightArrow">
            <a:avLst>
              <a:gd name="adj1" fmla="val 50000"/>
              <a:gd name="adj2" fmla="val 50092"/>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1606" name="AutoShape 6"/>
          <p:cNvSpPr>
            <a:spLocks noChangeArrowheads="1"/>
          </p:cNvSpPr>
          <p:nvPr/>
        </p:nvSpPr>
        <p:spPr bwMode="auto">
          <a:xfrm>
            <a:off x="7667625" y="4508500"/>
            <a:ext cx="865188" cy="431800"/>
          </a:xfrm>
          <a:prstGeom prst="rightArrow">
            <a:avLst>
              <a:gd name="adj1" fmla="val 50000"/>
              <a:gd name="adj2" fmla="val 50092"/>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1607" name="AutoShape 7"/>
          <p:cNvSpPr>
            <a:spLocks noChangeArrowheads="1"/>
          </p:cNvSpPr>
          <p:nvPr/>
        </p:nvSpPr>
        <p:spPr bwMode="auto">
          <a:xfrm rot="10800000">
            <a:off x="4284663" y="2420938"/>
            <a:ext cx="865187" cy="431800"/>
          </a:xfrm>
          <a:prstGeom prst="rightArrow">
            <a:avLst>
              <a:gd name="adj1" fmla="val 50000"/>
              <a:gd name="adj2" fmla="val 50092"/>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1608" name="AutoShape 8"/>
          <p:cNvSpPr>
            <a:spLocks noChangeArrowheads="1"/>
          </p:cNvSpPr>
          <p:nvPr/>
        </p:nvSpPr>
        <p:spPr bwMode="auto">
          <a:xfrm rot="5400000">
            <a:off x="2770981" y="3429794"/>
            <a:ext cx="865188" cy="431800"/>
          </a:xfrm>
          <a:prstGeom prst="rightArrow">
            <a:avLst>
              <a:gd name="adj1" fmla="val 50000"/>
              <a:gd name="adj2" fmla="val 50092"/>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608"/>
                                        </p:tgtEl>
                                        <p:attrNameLst>
                                          <p:attrName>style.visibility</p:attrName>
                                        </p:attrNameLst>
                                      </p:cBhvr>
                                      <p:to>
                                        <p:strVal val="visible"/>
                                      </p:to>
                                    </p:set>
                                    <p:animEffect transition="in" filter="blinds(horizontal)">
                                      <p:cBhvr>
                                        <p:cTn id="7" dur="500"/>
                                        <p:tgtEl>
                                          <p:spTgt spid="2816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1607"/>
                                        </p:tgtEl>
                                        <p:attrNameLst>
                                          <p:attrName>style.visibility</p:attrName>
                                        </p:attrNameLst>
                                      </p:cBhvr>
                                      <p:to>
                                        <p:strVal val="visible"/>
                                      </p:to>
                                    </p:set>
                                    <p:animEffect transition="in" filter="blinds(horizontal)">
                                      <p:cBhvr>
                                        <p:cTn id="12" dur="500"/>
                                        <p:tgtEl>
                                          <p:spTgt spid="2816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1605"/>
                                        </p:tgtEl>
                                        <p:attrNameLst>
                                          <p:attrName>style.visibility</p:attrName>
                                        </p:attrNameLst>
                                      </p:cBhvr>
                                      <p:to>
                                        <p:strVal val="visible"/>
                                      </p:to>
                                    </p:set>
                                    <p:animEffect transition="in" filter="blinds(horizontal)">
                                      <p:cBhvr>
                                        <p:cTn id="17" dur="500"/>
                                        <p:tgtEl>
                                          <p:spTgt spid="2816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1606"/>
                                        </p:tgtEl>
                                        <p:attrNameLst>
                                          <p:attrName>style.visibility</p:attrName>
                                        </p:attrNameLst>
                                      </p:cBhvr>
                                      <p:to>
                                        <p:strVal val="visible"/>
                                      </p:to>
                                    </p:set>
                                    <p:animEffect transition="in" filter="blinds(horizontal)">
                                      <p:cBhvr>
                                        <p:cTn id="22" dur="500"/>
                                        <p:tgtEl>
                                          <p:spTgt spid="28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a:p>
        </p:txBody>
      </p:sp>
      <p:sp>
        <p:nvSpPr>
          <p:cNvPr id="37891" name="Rectangle 3"/>
          <p:cNvSpPr>
            <a:spLocks noGrp="1" noRot="1" noChangeArrowheads="1"/>
          </p:cNvSpPr>
          <p:nvPr>
            <p:ph type="body" idx="1"/>
          </p:nvPr>
        </p:nvSpPr>
        <p:spPr/>
        <p:txBody>
          <a:bodyPr/>
          <a:lstStyle/>
          <a:p>
            <a:pPr eaLnBrk="1" hangingPunct="1"/>
            <a:endParaRPr lang="zh-CN" altLang="zh-CN"/>
          </a:p>
        </p:txBody>
      </p:sp>
      <p:pic>
        <p:nvPicPr>
          <p:cNvPr id="378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endParaRPr lang="zh-CN" altLang="zh-CN"/>
          </a:p>
        </p:txBody>
      </p:sp>
      <p:sp>
        <p:nvSpPr>
          <p:cNvPr id="38915" name="Rectangle 3"/>
          <p:cNvSpPr>
            <a:spLocks noGrp="1" noRot="1" noChangeArrowheads="1"/>
          </p:cNvSpPr>
          <p:nvPr>
            <p:ph type="body" idx="1"/>
          </p:nvPr>
        </p:nvSpPr>
        <p:spPr/>
        <p:txBody>
          <a:bodyPr/>
          <a:lstStyle/>
          <a:p>
            <a:pPr eaLnBrk="1" hangingPunct="1"/>
            <a:endParaRPr lang="zh-CN" altLang="zh-CN"/>
          </a:p>
        </p:txBody>
      </p:sp>
      <p:pic>
        <p:nvPicPr>
          <p:cNvPr id="389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endParaRPr lang="zh-CN" altLang="zh-CN"/>
          </a:p>
        </p:txBody>
      </p:sp>
      <p:sp>
        <p:nvSpPr>
          <p:cNvPr id="39939" name="Rectangle 3"/>
          <p:cNvSpPr>
            <a:spLocks noGrp="1" noRot="1" noChangeArrowheads="1"/>
          </p:cNvSpPr>
          <p:nvPr>
            <p:ph type="body" idx="1"/>
          </p:nvPr>
        </p:nvSpPr>
        <p:spPr/>
        <p:txBody>
          <a:bodyPr/>
          <a:lstStyle/>
          <a:p>
            <a:pPr eaLnBrk="1" hangingPunct="1"/>
            <a:endParaRPr lang="zh-CN" altLang="zh-CN"/>
          </a:p>
        </p:txBody>
      </p:sp>
      <p:pic>
        <p:nvPicPr>
          <p:cNvPr id="39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endParaRPr lang="zh-CN" altLang="zh-CN"/>
          </a:p>
        </p:txBody>
      </p:sp>
      <p:sp>
        <p:nvSpPr>
          <p:cNvPr id="40963" name="Rectangle 3"/>
          <p:cNvSpPr>
            <a:spLocks noGrp="1" noRot="1" noChangeArrowheads="1"/>
          </p:cNvSpPr>
          <p:nvPr>
            <p:ph type="body" idx="1"/>
          </p:nvPr>
        </p:nvSpPr>
        <p:spPr/>
        <p:txBody>
          <a:bodyPr/>
          <a:lstStyle/>
          <a:p>
            <a:pPr eaLnBrk="1" hangingPunct="1"/>
            <a:endParaRPr lang="zh-CN" altLang="zh-CN"/>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endParaRPr lang="zh-CN" altLang="zh-CN"/>
          </a:p>
        </p:txBody>
      </p:sp>
      <p:sp>
        <p:nvSpPr>
          <p:cNvPr id="41987" name="Rectangle 3"/>
          <p:cNvSpPr>
            <a:spLocks noGrp="1" noRot="1" noChangeArrowheads="1"/>
          </p:cNvSpPr>
          <p:nvPr>
            <p:ph type="body" idx="1"/>
          </p:nvPr>
        </p:nvSpPr>
        <p:spPr/>
        <p:txBody>
          <a:bodyPr/>
          <a:lstStyle/>
          <a:p>
            <a:pPr eaLnBrk="1" hangingPunct="1"/>
            <a:endParaRPr lang="zh-CN" altLang="zh-CN"/>
          </a:p>
        </p:txBody>
      </p:sp>
      <p:pic>
        <p:nvPicPr>
          <p:cNvPr id="419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下面的不考了</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endParaRPr lang="zh-CN" altLang="zh-CN"/>
          </a:p>
        </p:txBody>
      </p:sp>
      <p:sp>
        <p:nvSpPr>
          <p:cNvPr id="7171" name="Rectangle 3"/>
          <p:cNvSpPr>
            <a:spLocks noGrp="1" noRot="1" noChangeArrowheads="1"/>
          </p:cNvSpPr>
          <p:nvPr>
            <p:ph type="body" idx="1"/>
          </p:nvPr>
        </p:nvSpPr>
        <p:spPr/>
        <p:txBody>
          <a:bodyPr/>
          <a:lstStyle/>
          <a:p>
            <a:pPr algn="ctr" eaLnBrk="1" hangingPunct="1">
              <a:spcBef>
                <a:spcPct val="30000"/>
              </a:spcBef>
              <a:buFont typeface="Wingdings" panose="05000000000000000000" pitchFamily="2" charset="2"/>
              <a:buNone/>
            </a:pPr>
            <a:r>
              <a:rPr lang="zh-CN" altLang="en-US" sz="3900" b="1"/>
              <a:t>理解决策</a:t>
            </a:r>
            <a:endParaRPr lang="zh-CN" altLang="en-US" sz="3900" b="1"/>
          </a:p>
          <a:p>
            <a:pPr eaLnBrk="1" hangingPunct="1">
              <a:spcBef>
                <a:spcPct val="30000"/>
              </a:spcBef>
              <a:buFont typeface="Wingdings" panose="05000000000000000000" pitchFamily="2" charset="2"/>
              <a:buNone/>
            </a:pPr>
            <a:r>
              <a:rPr lang="zh-CN" altLang="en-US" sz="3500" b="1">
                <a:solidFill>
                  <a:srgbClr val="0000FF"/>
                </a:solidFill>
                <a:latin typeface="宋体" panose="02010600030101010101" pitchFamily="2" charset="-122"/>
              </a:rPr>
              <a:t>（</a:t>
            </a:r>
            <a:r>
              <a:rPr lang="en-US" altLang="zh-CN" sz="3500" b="1">
                <a:solidFill>
                  <a:srgbClr val="0000FF"/>
                </a:solidFill>
                <a:latin typeface="宋体" panose="02010600030101010101" pitchFamily="2" charset="-122"/>
              </a:rPr>
              <a:t>1</a:t>
            </a:r>
            <a:r>
              <a:rPr lang="zh-CN" altLang="en-US" sz="3500" b="1">
                <a:solidFill>
                  <a:srgbClr val="0000FF"/>
                </a:solidFill>
                <a:latin typeface="宋体" panose="02010600030101010101" pitchFamily="2" charset="-122"/>
              </a:rPr>
              <a:t>）决策的主体是管理者；</a:t>
            </a:r>
            <a:endParaRPr lang="zh-CN" altLang="en-US" sz="3500" b="1">
              <a:solidFill>
                <a:srgbClr val="0000FF"/>
              </a:solidFill>
              <a:latin typeface="宋体" panose="02010600030101010101" pitchFamily="2" charset="-122"/>
            </a:endParaRPr>
          </a:p>
          <a:p>
            <a:pPr eaLnBrk="1" hangingPunct="1">
              <a:spcBef>
                <a:spcPct val="30000"/>
              </a:spcBef>
              <a:buFont typeface="Wingdings" panose="05000000000000000000" pitchFamily="2" charset="2"/>
              <a:buNone/>
            </a:pPr>
            <a:r>
              <a:rPr lang="zh-CN" altLang="en-US" sz="3500" b="1">
                <a:solidFill>
                  <a:srgbClr val="0000FF"/>
                </a:solidFill>
                <a:latin typeface="宋体" panose="02010600030101010101" pitchFamily="2" charset="-122"/>
              </a:rPr>
              <a:t>（</a:t>
            </a:r>
            <a:r>
              <a:rPr lang="en-US" altLang="zh-CN" sz="3500" b="1">
                <a:solidFill>
                  <a:srgbClr val="0000FF"/>
                </a:solidFill>
                <a:latin typeface="宋体" panose="02010600030101010101" pitchFamily="2" charset="-122"/>
              </a:rPr>
              <a:t>2</a:t>
            </a:r>
            <a:r>
              <a:rPr lang="zh-CN" altLang="en-US" sz="3500" b="1">
                <a:solidFill>
                  <a:srgbClr val="0000FF"/>
                </a:solidFill>
                <a:latin typeface="宋体" panose="02010600030101010101" pitchFamily="2" charset="-122"/>
              </a:rPr>
              <a:t>）决策的本质是一个过程，这一过程是由多个步骤组成；</a:t>
            </a:r>
            <a:endParaRPr lang="zh-CN" altLang="en-US" sz="3500" b="1">
              <a:solidFill>
                <a:srgbClr val="0000FF"/>
              </a:solidFill>
              <a:latin typeface="宋体" panose="02010600030101010101" pitchFamily="2" charset="-122"/>
            </a:endParaRPr>
          </a:p>
          <a:p>
            <a:pPr eaLnBrk="1" hangingPunct="1">
              <a:spcBef>
                <a:spcPct val="30000"/>
              </a:spcBef>
              <a:buFont typeface="Wingdings" panose="05000000000000000000" pitchFamily="2" charset="2"/>
              <a:buNone/>
            </a:pPr>
            <a:r>
              <a:rPr lang="zh-CN" altLang="en-US" sz="3500" b="1">
                <a:solidFill>
                  <a:srgbClr val="0000FF"/>
                </a:solidFill>
                <a:latin typeface="宋体" panose="02010600030101010101" pitchFamily="2" charset="-122"/>
              </a:rPr>
              <a:t>（</a:t>
            </a:r>
            <a:r>
              <a:rPr lang="en-US" altLang="zh-CN" sz="3500" b="1">
                <a:solidFill>
                  <a:srgbClr val="0000FF"/>
                </a:solidFill>
                <a:latin typeface="宋体" panose="02010600030101010101" pitchFamily="2" charset="-122"/>
              </a:rPr>
              <a:t>3</a:t>
            </a:r>
            <a:r>
              <a:rPr lang="zh-CN" altLang="en-US" sz="3500" b="1">
                <a:solidFill>
                  <a:srgbClr val="0000FF"/>
                </a:solidFill>
                <a:latin typeface="宋体" panose="02010600030101010101" pitchFamily="2" charset="-122"/>
              </a:rPr>
              <a:t>）决策的目的是解决问题或</a:t>
            </a:r>
            <a:r>
              <a:rPr lang="en-US" altLang="zh-CN" sz="3500" b="1">
                <a:solidFill>
                  <a:srgbClr val="0000FF"/>
                </a:solidFill>
                <a:latin typeface="宋体" panose="02010600030101010101" pitchFamily="2" charset="-122"/>
              </a:rPr>
              <a:t>/</a:t>
            </a:r>
            <a:r>
              <a:rPr lang="zh-CN" altLang="en-US" sz="3500" b="1">
                <a:solidFill>
                  <a:srgbClr val="0000FF"/>
                </a:solidFill>
                <a:latin typeface="宋体" panose="02010600030101010101" pitchFamily="2" charset="-122"/>
              </a:rPr>
              <a:t>和利用机会。</a:t>
            </a:r>
            <a:endParaRPr lang="zh-CN" altLang="en-US" sz="3500" b="1">
              <a:solidFill>
                <a:srgbClr val="0000FF"/>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endParaRPr lang="zh-CN" altLang="zh-CN"/>
          </a:p>
        </p:txBody>
      </p:sp>
      <p:sp>
        <p:nvSpPr>
          <p:cNvPr id="43011" name="Rectangle 3"/>
          <p:cNvSpPr>
            <a:spLocks noGrp="1" noRot="1" noChangeArrowheads="1"/>
          </p:cNvSpPr>
          <p:nvPr>
            <p:ph type="body" idx="1"/>
          </p:nvPr>
        </p:nvSpPr>
        <p:spPr/>
        <p:txBody>
          <a:bodyPr/>
          <a:lstStyle/>
          <a:p>
            <a:pPr eaLnBrk="1" hangingPunct="1"/>
            <a:endParaRPr lang="zh-CN" altLang="zh-CN"/>
          </a:p>
        </p:txBody>
      </p:sp>
      <p:pic>
        <p:nvPicPr>
          <p:cNvPr id="430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585" y="4445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endParaRPr lang="zh-CN" altLang="zh-CN"/>
          </a:p>
        </p:txBody>
      </p:sp>
      <p:sp>
        <p:nvSpPr>
          <p:cNvPr id="44035" name="Rectangle 3"/>
          <p:cNvSpPr>
            <a:spLocks noGrp="1" noRot="1" noChangeArrowheads="1"/>
          </p:cNvSpPr>
          <p:nvPr>
            <p:ph type="body" idx="1"/>
          </p:nvPr>
        </p:nvSpPr>
        <p:spPr/>
        <p:txBody>
          <a:bodyPr/>
          <a:lstStyle/>
          <a:p>
            <a:pPr eaLnBrk="1" hangingPunct="1"/>
            <a:endParaRPr lang="zh-CN" altLang="zh-CN"/>
          </a:p>
        </p:txBody>
      </p:sp>
      <p:pic>
        <p:nvPicPr>
          <p:cNvPr id="440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endParaRPr lang="zh-CN" altLang="zh-CN"/>
          </a:p>
        </p:txBody>
      </p:sp>
      <p:sp>
        <p:nvSpPr>
          <p:cNvPr id="45059" name="Rectangle 3"/>
          <p:cNvSpPr>
            <a:spLocks noGrp="1" noRot="1" noChangeArrowheads="1"/>
          </p:cNvSpPr>
          <p:nvPr>
            <p:ph type="body" idx="1"/>
          </p:nvPr>
        </p:nvSpPr>
        <p:spPr/>
        <p:txBody>
          <a:bodyPr/>
          <a:lstStyle/>
          <a:p>
            <a:pPr eaLnBrk="1" hangingPunct="1"/>
            <a:endParaRPr lang="zh-CN" altLang="zh-CN"/>
          </a:p>
        </p:txBody>
      </p:sp>
      <p:pic>
        <p:nvPicPr>
          <p:cNvPr id="450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zh-CN" altLang="en-US" b="1" dirty="0">
                <a:solidFill>
                  <a:srgbClr val="0070C0"/>
                </a:solidFill>
              </a:rPr>
              <a:t>决策的原则</a:t>
            </a:r>
            <a:endParaRPr lang="zh-CN" altLang="en-US" b="1" dirty="0">
              <a:solidFill>
                <a:srgbClr val="0070C0"/>
              </a:solidFill>
            </a:endParaRPr>
          </a:p>
        </p:txBody>
      </p:sp>
      <p:sp>
        <p:nvSpPr>
          <p:cNvPr id="8195" name="Rectangle 3"/>
          <p:cNvSpPr>
            <a:spLocks noGrp="1" noRot="1" noChangeArrowheads="1"/>
          </p:cNvSpPr>
          <p:nvPr>
            <p:ph type="body" idx="1"/>
          </p:nvPr>
        </p:nvSpPr>
        <p:spPr/>
        <p:txBody>
          <a:bodyPr/>
          <a:lstStyle/>
          <a:p>
            <a:pPr eaLnBrk="1" hangingPunct="1">
              <a:lnSpc>
                <a:spcPct val="80000"/>
              </a:lnSpc>
              <a:buFont typeface="Wingdings" panose="05000000000000000000" pitchFamily="2" charset="2"/>
              <a:buChar char="p"/>
            </a:pPr>
            <a:r>
              <a:rPr lang="zh-CN" altLang="en-US" sz="3600" b="1" dirty="0">
                <a:solidFill>
                  <a:srgbClr val="0070C0"/>
                </a:solidFill>
              </a:rPr>
              <a:t>决策遵循的是</a:t>
            </a:r>
            <a:r>
              <a:rPr lang="zh-CN" altLang="en-US" sz="3600" b="1" dirty="0">
                <a:solidFill>
                  <a:srgbClr val="FF0000"/>
                </a:solidFill>
              </a:rPr>
              <a:t>满意原则</a:t>
            </a:r>
            <a:r>
              <a:rPr lang="zh-CN" altLang="en-US" sz="3600" b="1" dirty="0">
                <a:solidFill>
                  <a:srgbClr val="0070C0"/>
                </a:solidFill>
              </a:rPr>
              <a:t>，而不是最优原则</a:t>
            </a:r>
            <a:endParaRPr lang="en-US" altLang="zh-CN" sz="3600" b="1" dirty="0">
              <a:solidFill>
                <a:srgbClr val="0070C0"/>
              </a:solidFill>
            </a:endParaRPr>
          </a:p>
          <a:p>
            <a:pPr eaLnBrk="1" hangingPunct="1">
              <a:lnSpc>
                <a:spcPct val="80000"/>
              </a:lnSpc>
              <a:buFont typeface="Wingdings" panose="05000000000000000000" pitchFamily="2" charset="2"/>
              <a:buChar char="p"/>
            </a:pPr>
            <a:r>
              <a:rPr lang="zh-CN" altLang="en-US" sz="3600" b="1" dirty="0">
                <a:solidFill>
                  <a:srgbClr val="0070C0"/>
                </a:solidFill>
              </a:rPr>
              <a:t>决策要达到最优必须满足下列条件：</a:t>
            </a:r>
            <a:endParaRPr lang="en-US" altLang="zh-CN" sz="3600" b="1" dirty="0">
              <a:solidFill>
                <a:srgbClr val="0070C0"/>
              </a:solidFill>
            </a:endParaRPr>
          </a:p>
          <a:p>
            <a:pPr lvl="1" eaLnBrk="1" hangingPunct="1">
              <a:lnSpc>
                <a:spcPct val="80000"/>
              </a:lnSpc>
              <a:buFont typeface="Wingdings" panose="05000000000000000000" pitchFamily="2" charset="2"/>
              <a:buChar char="Ø"/>
            </a:pPr>
            <a:r>
              <a:rPr lang="zh-CN" altLang="en-US" sz="3200" b="1" dirty="0">
                <a:solidFill>
                  <a:srgbClr val="002060"/>
                </a:solidFill>
                <a:latin typeface="华文楷体" panose="02010600040101010101" pitchFamily="2" charset="-122"/>
                <a:ea typeface="华文楷体" panose="02010600040101010101" pitchFamily="2" charset="-122"/>
              </a:rPr>
              <a:t>获得与决策有关的全部信息</a:t>
            </a:r>
            <a:endParaRPr lang="en-US" altLang="zh-CN" sz="3200" b="1" dirty="0">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sz="3200" b="1" dirty="0">
                <a:solidFill>
                  <a:srgbClr val="002060"/>
                </a:solidFill>
                <a:latin typeface="华文楷体" panose="02010600040101010101" pitchFamily="2" charset="-122"/>
                <a:ea typeface="华文楷体" panose="02010600040101010101" pitchFamily="2" charset="-122"/>
              </a:rPr>
              <a:t>了解全部信息的价值所在，并据此拟订出所有可能的方案</a:t>
            </a:r>
            <a:endParaRPr lang="en-US" altLang="zh-CN" sz="3200" b="1" dirty="0">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sz="3200" b="1" dirty="0">
                <a:solidFill>
                  <a:srgbClr val="002060"/>
                </a:solidFill>
                <a:latin typeface="华文楷体" panose="02010600040101010101" pitchFamily="2" charset="-122"/>
                <a:ea typeface="华文楷体" panose="02010600040101010101" pitchFamily="2" charset="-122"/>
              </a:rPr>
              <a:t>准确预测每个方案在未来的执行结果</a:t>
            </a:r>
            <a:endParaRPr lang="en-US" altLang="zh-CN" sz="3200" b="1" dirty="0">
              <a:solidFill>
                <a:srgbClr val="00206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sz="3600" b="1" dirty="0">
                <a:solidFill>
                  <a:srgbClr val="0070C0"/>
                </a:solidFill>
              </a:rPr>
              <a:t>现实中实现最优的条件往往难以达到</a:t>
            </a:r>
            <a:endParaRPr lang="zh-CN" altLang="en-US" sz="3600" b="1"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zh-CN" altLang="en-US" b="1">
                <a:solidFill>
                  <a:srgbClr val="0070C0"/>
                </a:solidFill>
              </a:rPr>
              <a:t>决策的依据</a:t>
            </a:r>
            <a:endParaRPr lang="zh-CN" altLang="en-US" b="1">
              <a:solidFill>
                <a:srgbClr val="0070C0"/>
              </a:solidFill>
            </a:endParaRPr>
          </a:p>
        </p:txBody>
      </p:sp>
      <p:sp>
        <p:nvSpPr>
          <p:cNvPr id="9219"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sz="4000" b="1">
                <a:solidFill>
                  <a:srgbClr val="0070C0"/>
                </a:solidFill>
              </a:rPr>
              <a:t>管理者在决策时离不开</a:t>
            </a:r>
            <a:r>
              <a:rPr lang="zh-CN" altLang="en-US" sz="4000" b="1" i="1" u="sng">
                <a:solidFill>
                  <a:srgbClr val="FF0000"/>
                </a:solidFill>
              </a:rPr>
              <a:t>信息</a:t>
            </a:r>
            <a:endParaRPr lang="en-US" altLang="zh-CN" sz="4000" b="1" i="1" u="sng">
              <a:solidFill>
                <a:srgbClr val="FF0000"/>
              </a:solidFill>
            </a:endParaRPr>
          </a:p>
          <a:p>
            <a:pPr lvl="1" eaLnBrk="1" hangingPunct="1">
              <a:buFont typeface="Wingdings" panose="05000000000000000000" pitchFamily="2" charset="2"/>
              <a:buChar char="Ø"/>
            </a:pPr>
            <a:r>
              <a:rPr lang="zh-CN" altLang="en-US" sz="3600" b="1">
                <a:solidFill>
                  <a:srgbClr val="002060"/>
                </a:solidFill>
                <a:latin typeface="华文楷体" panose="02010600040101010101" pitchFamily="2" charset="-122"/>
                <a:ea typeface="华文楷体" panose="02010600040101010101" pitchFamily="2" charset="-122"/>
              </a:rPr>
              <a:t>数量和质量直接影响决策水平</a:t>
            </a:r>
            <a:endParaRPr lang="en-US" altLang="zh-CN" sz="36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600" b="1">
                <a:solidFill>
                  <a:srgbClr val="002060"/>
                </a:solidFill>
                <a:latin typeface="华文楷体" panose="02010600040101010101" pitchFamily="2" charset="-122"/>
                <a:ea typeface="华文楷体" panose="02010600040101010101" pitchFamily="2" charset="-122"/>
              </a:rPr>
              <a:t>信息的成本：</a:t>
            </a:r>
            <a:r>
              <a:rPr lang="zh-CN" altLang="zh-CN" sz="3600" b="1">
                <a:solidFill>
                  <a:srgbClr val="002060"/>
                </a:solidFill>
                <a:latin typeface="华文楷体" panose="02010600040101010101" pitchFamily="2" charset="-122"/>
                <a:ea typeface="华文楷体" panose="02010600040101010101" pitchFamily="2" charset="-122"/>
              </a:rPr>
              <a:t>进行</a:t>
            </a:r>
            <a:r>
              <a:rPr lang="zh-CN" altLang="en-US" sz="3600" b="1">
                <a:solidFill>
                  <a:srgbClr val="002060"/>
                </a:solidFill>
                <a:latin typeface="华文楷体" panose="02010600040101010101" pitchFamily="2" charset="-122"/>
                <a:ea typeface="华文楷体" panose="02010600040101010101" pitchFamily="2" charset="-122"/>
              </a:rPr>
              <a:t>“</a:t>
            </a:r>
            <a:r>
              <a:rPr lang="zh-CN" altLang="zh-CN" sz="3600" b="1">
                <a:solidFill>
                  <a:srgbClr val="002060"/>
                </a:solidFill>
                <a:latin typeface="华文楷体" panose="02010600040101010101" pitchFamily="2" charset="-122"/>
                <a:ea typeface="华文楷体" panose="02010600040101010101" pitchFamily="2" charset="-122"/>
              </a:rPr>
              <a:t>成本</a:t>
            </a:r>
            <a:r>
              <a:rPr lang="zh-CN" altLang="en-US" sz="3600" b="1">
                <a:solidFill>
                  <a:srgbClr val="002060"/>
                </a:solidFill>
                <a:latin typeface="华文楷体" panose="02010600040101010101" pitchFamily="2" charset="-122"/>
                <a:ea typeface="华文楷体" panose="02010600040101010101" pitchFamily="2" charset="-122"/>
              </a:rPr>
              <a:t>－收益”分析</a:t>
            </a:r>
            <a:endParaRPr lang="en-US" altLang="zh-CN" sz="3600"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4000" b="1">
                <a:solidFill>
                  <a:srgbClr val="0070C0"/>
                </a:solidFill>
              </a:rPr>
              <a:t>适量的信息是决策的依据</a:t>
            </a:r>
            <a:endParaRPr lang="zh-CN" altLang="en-US" sz="4000" b="1">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250825" y="-26988"/>
            <a:ext cx="8540750" cy="782638"/>
          </a:xfrm>
          <a:noFill/>
        </p:spPr>
        <p:txBody>
          <a:bodyPr tIns="0" bIns="0"/>
          <a:lstStyle/>
          <a:p>
            <a:pPr eaLnBrk="1" hangingPunct="1"/>
            <a:r>
              <a:rPr lang="zh-CN" altLang="en-US"/>
              <a:t>决策的类型</a:t>
            </a:r>
            <a:endParaRPr lang="zh-CN" altLang="en-US"/>
          </a:p>
        </p:txBody>
      </p:sp>
      <p:graphicFrame>
        <p:nvGraphicFramePr>
          <p:cNvPr id="45183" name="Group 127"/>
          <p:cNvGraphicFramePr>
            <a:graphicFrameLocks noGrp="1"/>
          </p:cNvGraphicFramePr>
          <p:nvPr>
            <p:ph idx="1"/>
          </p:nvPr>
        </p:nvGraphicFramePr>
        <p:xfrm>
          <a:off x="323850" y="692150"/>
          <a:ext cx="8540750" cy="5975850"/>
        </p:xfrm>
        <a:graphic>
          <a:graphicData uri="http://schemas.openxmlformats.org/drawingml/2006/table">
            <a:tbl>
              <a:tblPr/>
              <a:tblGrid>
                <a:gridCol w="2376488"/>
                <a:gridCol w="3024187"/>
                <a:gridCol w="3140075"/>
              </a:tblGrid>
              <a:tr h="398357">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划分依据</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决策类型</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rowSpan="14">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200" b="0" i="0" u="none" strike="noStrike" cap="none" normalizeH="0" baseline="0">
                          <a:ln>
                            <a:noFill/>
                          </a:ln>
                          <a:solidFill>
                            <a:schemeClr val="tx1"/>
                          </a:solidFill>
                          <a:effectLst/>
                          <a:latin typeface="Arial" panose="020B0604020202020204" pitchFamily="34" charset="0"/>
                          <a:ea typeface="宋体" panose="02010600030101010101" pitchFamily="2" charset="-122"/>
                        </a:rPr>
                        <a:t>决策</a:t>
                      </a:r>
                      <a:endParaRPr kumimoji="0" lang="zh-CN" altLang="en-US" sz="3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决策影响的时间</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长期决策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短期决策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rowSpan="3">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决策层次</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战略决策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战术决策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业务决策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row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决策主体</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集体决策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个体决策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row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决策起点</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初始决策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追踪决策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row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决策所涉及的问题</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程序化决策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非程序化决策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rowSpan="3">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环境因素的可控程度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确定型决策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风险性决策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7">
                <a:tc vMerge="1">
                  <a:tcPr/>
                </a:tc>
                <a:tc vMerge="1">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不确定型决策</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8" name="Line 128"/>
          <p:cNvSpPr>
            <a:spLocks noChangeShapeType="1"/>
          </p:cNvSpPr>
          <p:nvPr/>
        </p:nvSpPr>
        <p:spPr bwMode="auto">
          <a:xfrm>
            <a:off x="2700338" y="1090613"/>
            <a:ext cx="6154737" cy="0"/>
          </a:xfrm>
          <a:prstGeom prst="line">
            <a:avLst/>
          </a:prstGeom>
          <a:noFill/>
          <a:ln w="222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9" name="Line 129"/>
          <p:cNvSpPr>
            <a:spLocks noChangeShapeType="1"/>
          </p:cNvSpPr>
          <p:nvPr/>
        </p:nvSpPr>
        <p:spPr bwMode="auto">
          <a:xfrm>
            <a:off x="2690813" y="1895475"/>
            <a:ext cx="6154737" cy="0"/>
          </a:xfrm>
          <a:prstGeom prst="line">
            <a:avLst/>
          </a:prstGeom>
          <a:noFill/>
          <a:ln w="222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0" name="Line 130"/>
          <p:cNvSpPr>
            <a:spLocks noChangeShapeType="1"/>
          </p:cNvSpPr>
          <p:nvPr/>
        </p:nvSpPr>
        <p:spPr bwMode="auto">
          <a:xfrm>
            <a:off x="2700338" y="3068638"/>
            <a:ext cx="6154737" cy="0"/>
          </a:xfrm>
          <a:prstGeom prst="line">
            <a:avLst/>
          </a:prstGeom>
          <a:noFill/>
          <a:ln w="222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1" name="Line 131"/>
          <p:cNvSpPr>
            <a:spLocks noChangeShapeType="1"/>
          </p:cNvSpPr>
          <p:nvPr/>
        </p:nvSpPr>
        <p:spPr bwMode="auto">
          <a:xfrm>
            <a:off x="2700338" y="3860800"/>
            <a:ext cx="6154737" cy="0"/>
          </a:xfrm>
          <a:prstGeom prst="line">
            <a:avLst/>
          </a:prstGeom>
          <a:noFill/>
          <a:ln w="222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2" name="Line 132"/>
          <p:cNvSpPr>
            <a:spLocks noChangeShapeType="1"/>
          </p:cNvSpPr>
          <p:nvPr/>
        </p:nvSpPr>
        <p:spPr bwMode="auto">
          <a:xfrm>
            <a:off x="2700338" y="4652963"/>
            <a:ext cx="6154737" cy="0"/>
          </a:xfrm>
          <a:prstGeom prst="line">
            <a:avLst/>
          </a:prstGeom>
          <a:noFill/>
          <a:ln w="222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3" name="Line 133"/>
          <p:cNvSpPr>
            <a:spLocks noChangeShapeType="1"/>
          </p:cNvSpPr>
          <p:nvPr/>
        </p:nvSpPr>
        <p:spPr bwMode="auto">
          <a:xfrm>
            <a:off x="2700338" y="5445125"/>
            <a:ext cx="6154737" cy="0"/>
          </a:xfrm>
          <a:prstGeom prst="line">
            <a:avLst/>
          </a:prstGeom>
          <a:noFill/>
          <a:ln w="222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en-US" b="1">
                <a:solidFill>
                  <a:srgbClr val="FF3300"/>
                </a:solidFill>
                <a:ea typeface="方正舒体" panose="02010601030101010101" pitchFamily="2" charset="-122"/>
              </a:rPr>
              <a:t>决策活动的对照</a:t>
            </a:r>
            <a:endParaRPr lang="zh-CN" altLang="en-US">
              <a:solidFill>
                <a:schemeClr val="tx1"/>
              </a:solidFill>
            </a:endParaRPr>
          </a:p>
        </p:txBody>
      </p:sp>
      <p:grpSp>
        <p:nvGrpSpPr>
          <p:cNvPr id="11267" name="Group 4"/>
          <p:cNvGrpSpPr/>
          <p:nvPr/>
        </p:nvGrpSpPr>
        <p:grpSpPr bwMode="auto">
          <a:xfrm>
            <a:off x="914400" y="2586038"/>
            <a:ext cx="7937500" cy="3114675"/>
            <a:chOff x="576" y="1629"/>
            <a:chExt cx="5000" cy="1962"/>
          </a:xfrm>
        </p:grpSpPr>
        <p:sp>
          <p:nvSpPr>
            <p:cNvPr id="11268" name="AutoShape 5"/>
            <p:cNvSpPr>
              <a:spLocks noChangeArrowheads="1"/>
            </p:cNvSpPr>
            <p:nvPr/>
          </p:nvSpPr>
          <p:spPr bwMode="auto">
            <a:xfrm>
              <a:off x="872" y="2013"/>
              <a:ext cx="768" cy="1200"/>
            </a:xfrm>
            <a:prstGeom prst="triangle">
              <a:avLst>
                <a:gd name="adj" fmla="val 50000"/>
              </a:avLst>
            </a:prstGeom>
            <a:solidFill>
              <a:srgbClr val="FF66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9" name="Rectangle 6"/>
            <p:cNvSpPr>
              <a:spLocks noChangeArrowheads="1"/>
            </p:cNvSpPr>
            <p:nvPr/>
          </p:nvSpPr>
          <p:spPr bwMode="auto">
            <a:xfrm>
              <a:off x="1832" y="2013"/>
              <a:ext cx="1200" cy="1200"/>
            </a:xfrm>
            <a:prstGeom prst="rect">
              <a:avLst/>
            </a:prstGeom>
            <a:solidFill>
              <a:srgbClr val="99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0" name="Rectangle 7"/>
            <p:cNvSpPr>
              <a:spLocks noChangeArrowheads="1"/>
            </p:cNvSpPr>
            <p:nvPr/>
          </p:nvSpPr>
          <p:spPr bwMode="auto">
            <a:xfrm>
              <a:off x="3224" y="2013"/>
              <a:ext cx="1056" cy="1200"/>
            </a:xfrm>
            <a:prstGeom prst="rect">
              <a:avLst/>
            </a:prstGeom>
            <a:solidFill>
              <a:srgbClr val="66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1" name="Line 8"/>
            <p:cNvSpPr>
              <a:spLocks noChangeShapeType="1"/>
            </p:cNvSpPr>
            <p:nvPr/>
          </p:nvSpPr>
          <p:spPr bwMode="auto">
            <a:xfrm>
              <a:off x="2120" y="2013"/>
              <a:ext cx="624" cy="1200"/>
            </a:xfrm>
            <a:prstGeom prst="line">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lstStyle/>
            <a:p>
              <a:endParaRPr lang="zh-CN" altLang="en-US"/>
            </a:p>
          </p:txBody>
        </p:sp>
        <p:sp>
          <p:nvSpPr>
            <p:cNvPr id="11272" name="Line 9"/>
            <p:cNvSpPr>
              <a:spLocks noChangeShapeType="1"/>
            </p:cNvSpPr>
            <p:nvPr/>
          </p:nvSpPr>
          <p:spPr bwMode="auto">
            <a:xfrm>
              <a:off x="3464" y="2013"/>
              <a:ext cx="432" cy="120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lstStyle/>
            <a:p>
              <a:endParaRPr lang="zh-CN" altLang="en-US"/>
            </a:p>
          </p:txBody>
        </p:sp>
        <p:sp>
          <p:nvSpPr>
            <p:cNvPr id="11273" name="Line 10"/>
            <p:cNvSpPr>
              <a:spLocks noChangeShapeType="1"/>
            </p:cNvSpPr>
            <p:nvPr/>
          </p:nvSpPr>
          <p:spPr bwMode="auto">
            <a:xfrm>
              <a:off x="824" y="3213"/>
              <a:ext cx="4656" cy="0"/>
            </a:xfrm>
            <a:prstGeom prst="line">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lstStyle/>
            <a:p>
              <a:endParaRPr lang="zh-CN" altLang="en-US"/>
            </a:p>
          </p:txBody>
        </p:sp>
        <p:sp>
          <p:nvSpPr>
            <p:cNvPr id="11274" name="Line 11"/>
            <p:cNvSpPr>
              <a:spLocks noChangeShapeType="1"/>
            </p:cNvSpPr>
            <p:nvPr/>
          </p:nvSpPr>
          <p:spPr bwMode="auto">
            <a:xfrm>
              <a:off x="824" y="2013"/>
              <a:ext cx="4416" cy="0"/>
            </a:xfrm>
            <a:prstGeom prst="line">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lstStyle/>
            <a:p>
              <a:endParaRPr lang="zh-CN" altLang="en-US"/>
            </a:p>
          </p:txBody>
        </p:sp>
        <p:sp>
          <p:nvSpPr>
            <p:cNvPr id="11275" name="Text Box 12"/>
            <p:cNvSpPr txBox="1">
              <a:spLocks noChangeArrowheads="1"/>
            </p:cNvSpPr>
            <p:nvPr/>
          </p:nvSpPr>
          <p:spPr bwMode="auto">
            <a:xfrm>
              <a:off x="968" y="1629"/>
              <a:ext cx="720" cy="231"/>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0000FF"/>
                  </a:solidFill>
                  <a:latin typeface="Times New Roman" panose="02020603050405020304" pitchFamily="18" charset="0"/>
                </a:rPr>
                <a:t>组织层次</a:t>
              </a:r>
              <a:endParaRPr kumimoji="1" lang="zh-CN" altLang="en-US" sz="2400">
                <a:latin typeface="Times New Roman" panose="02020603050405020304" pitchFamily="18" charset="0"/>
              </a:endParaRPr>
            </a:p>
          </p:txBody>
        </p:sp>
        <p:sp>
          <p:nvSpPr>
            <p:cNvPr id="11276" name="Text Box 13"/>
            <p:cNvSpPr txBox="1">
              <a:spLocks noChangeArrowheads="1"/>
            </p:cNvSpPr>
            <p:nvPr/>
          </p:nvSpPr>
          <p:spPr bwMode="auto">
            <a:xfrm>
              <a:off x="2024" y="1629"/>
              <a:ext cx="720" cy="231"/>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0000FF"/>
                  </a:solidFill>
                  <a:latin typeface="Times New Roman" panose="02020603050405020304" pitchFamily="18" charset="0"/>
                </a:rPr>
                <a:t>问题性质</a:t>
              </a:r>
              <a:endParaRPr kumimoji="1" lang="zh-CN" altLang="en-US" sz="2400">
                <a:latin typeface="Times New Roman" panose="02020603050405020304" pitchFamily="18" charset="0"/>
              </a:endParaRPr>
            </a:p>
          </p:txBody>
        </p:sp>
        <p:sp>
          <p:nvSpPr>
            <p:cNvPr id="11277" name="Text Box 14"/>
            <p:cNvSpPr txBox="1">
              <a:spLocks noChangeArrowheads="1"/>
            </p:cNvSpPr>
            <p:nvPr/>
          </p:nvSpPr>
          <p:spPr bwMode="auto">
            <a:xfrm>
              <a:off x="3320" y="1629"/>
              <a:ext cx="720" cy="231"/>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0000FF"/>
                  </a:solidFill>
                  <a:latin typeface="Times New Roman" panose="02020603050405020304" pitchFamily="18" charset="0"/>
                </a:rPr>
                <a:t>决策性质</a:t>
              </a:r>
              <a:endParaRPr kumimoji="1" lang="zh-CN" altLang="en-US" sz="2400">
                <a:latin typeface="Times New Roman" panose="02020603050405020304" pitchFamily="18" charset="0"/>
              </a:endParaRPr>
            </a:p>
          </p:txBody>
        </p:sp>
        <p:sp>
          <p:nvSpPr>
            <p:cNvPr id="11278" name="Text Box 15"/>
            <p:cNvSpPr txBox="1">
              <a:spLocks noChangeArrowheads="1"/>
            </p:cNvSpPr>
            <p:nvPr/>
          </p:nvSpPr>
          <p:spPr bwMode="auto">
            <a:xfrm>
              <a:off x="576" y="1632"/>
              <a:ext cx="288" cy="577"/>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imes New Roman" panose="02020603050405020304" pitchFamily="18" charset="0"/>
                </a:rPr>
                <a:t>最高层</a:t>
              </a:r>
              <a:endParaRPr kumimoji="1" lang="zh-CN" altLang="en-US" sz="2400">
                <a:latin typeface="Times New Roman" panose="02020603050405020304" pitchFamily="18" charset="0"/>
              </a:endParaRPr>
            </a:p>
          </p:txBody>
        </p:sp>
        <p:sp>
          <p:nvSpPr>
            <p:cNvPr id="11279" name="Text Box 16"/>
            <p:cNvSpPr txBox="1">
              <a:spLocks noChangeArrowheads="1"/>
            </p:cNvSpPr>
            <p:nvPr/>
          </p:nvSpPr>
          <p:spPr bwMode="auto">
            <a:xfrm>
              <a:off x="672" y="3360"/>
              <a:ext cx="672" cy="231"/>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imes New Roman" panose="02020603050405020304" pitchFamily="18" charset="0"/>
                </a:rPr>
                <a:t>最低层</a:t>
              </a:r>
              <a:endParaRPr kumimoji="1" lang="zh-CN" altLang="en-US" sz="2400">
                <a:latin typeface="Times New Roman" panose="02020603050405020304" pitchFamily="18" charset="0"/>
              </a:endParaRPr>
            </a:p>
          </p:txBody>
        </p:sp>
        <p:sp>
          <p:nvSpPr>
            <p:cNvPr id="11280" name="Text Box 17"/>
            <p:cNvSpPr txBox="1">
              <a:spLocks noChangeArrowheads="1"/>
            </p:cNvSpPr>
            <p:nvPr/>
          </p:nvSpPr>
          <p:spPr bwMode="auto">
            <a:xfrm>
              <a:off x="2216" y="2013"/>
              <a:ext cx="864" cy="366"/>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a:solidFill>
                    <a:srgbClr val="0000FF"/>
                  </a:solidFill>
                  <a:latin typeface="Times New Roman" panose="02020603050405020304" pitchFamily="18" charset="0"/>
                </a:rPr>
                <a:t>非结构性的例外问题</a:t>
              </a:r>
              <a:endParaRPr kumimoji="1" lang="zh-CN" altLang="en-US" sz="2400">
                <a:latin typeface="Times New Roman" panose="02020603050405020304" pitchFamily="18" charset="0"/>
              </a:endParaRPr>
            </a:p>
          </p:txBody>
        </p:sp>
        <p:sp>
          <p:nvSpPr>
            <p:cNvPr id="11281" name="Text Box 18"/>
            <p:cNvSpPr txBox="1">
              <a:spLocks noChangeArrowheads="1"/>
            </p:cNvSpPr>
            <p:nvPr/>
          </p:nvSpPr>
          <p:spPr bwMode="auto">
            <a:xfrm>
              <a:off x="1784" y="2829"/>
              <a:ext cx="720" cy="366"/>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a:solidFill>
                    <a:srgbClr val="0000FF"/>
                  </a:solidFill>
                  <a:latin typeface="Times New Roman" panose="02020603050405020304" pitchFamily="18" charset="0"/>
                </a:rPr>
                <a:t>结构性的例行问题</a:t>
              </a:r>
              <a:endParaRPr kumimoji="1" lang="zh-CN" altLang="en-US" sz="2400">
                <a:latin typeface="Times New Roman" panose="02020603050405020304" pitchFamily="18" charset="0"/>
              </a:endParaRPr>
            </a:p>
          </p:txBody>
        </p:sp>
        <p:sp>
          <p:nvSpPr>
            <p:cNvPr id="11282" name="Text Box 19"/>
            <p:cNvSpPr txBox="1">
              <a:spLocks noChangeArrowheads="1"/>
            </p:cNvSpPr>
            <p:nvPr/>
          </p:nvSpPr>
          <p:spPr bwMode="auto">
            <a:xfrm>
              <a:off x="3656" y="1983"/>
              <a:ext cx="624" cy="366"/>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a:solidFill>
                    <a:srgbClr val="CC3300"/>
                  </a:solidFill>
                  <a:latin typeface="Times New Roman" panose="02020603050405020304" pitchFamily="18" charset="0"/>
                </a:rPr>
                <a:t>非程序化决策</a:t>
              </a:r>
              <a:endParaRPr kumimoji="1" lang="zh-CN" altLang="en-US" sz="2400">
                <a:latin typeface="Times New Roman" panose="02020603050405020304" pitchFamily="18" charset="0"/>
              </a:endParaRPr>
            </a:p>
          </p:txBody>
        </p:sp>
        <p:sp>
          <p:nvSpPr>
            <p:cNvPr id="11283" name="Text Box 20"/>
            <p:cNvSpPr txBox="1">
              <a:spLocks noChangeArrowheads="1"/>
            </p:cNvSpPr>
            <p:nvPr/>
          </p:nvSpPr>
          <p:spPr bwMode="auto">
            <a:xfrm>
              <a:off x="3272" y="2829"/>
              <a:ext cx="528" cy="366"/>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a:solidFill>
                    <a:srgbClr val="CC3300"/>
                  </a:solidFill>
                  <a:latin typeface="Times New Roman" panose="02020603050405020304" pitchFamily="18" charset="0"/>
                </a:rPr>
                <a:t>程序化决策</a:t>
              </a:r>
              <a:endParaRPr kumimoji="1" lang="zh-CN" altLang="en-US" sz="2400">
                <a:latin typeface="Times New Roman" panose="02020603050405020304" pitchFamily="18" charset="0"/>
              </a:endParaRPr>
            </a:p>
          </p:txBody>
        </p:sp>
        <p:sp>
          <p:nvSpPr>
            <p:cNvPr id="11284" name="Rectangle 21"/>
            <p:cNvSpPr>
              <a:spLocks noChangeArrowheads="1"/>
            </p:cNvSpPr>
            <p:nvPr/>
          </p:nvSpPr>
          <p:spPr bwMode="auto">
            <a:xfrm>
              <a:off x="4568" y="2013"/>
              <a:ext cx="1008" cy="1200"/>
            </a:xfrm>
            <a:prstGeom prst="rect">
              <a:avLst/>
            </a:prstGeom>
            <a:solidFill>
              <a:srgbClr val="F5EBC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5" name="Line 22"/>
            <p:cNvSpPr>
              <a:spLocks noChangeShapeType="1"/>
            </p:cNvSpPr>
            <p:nvPr/>
          </p:nvSpPr>
          <p:spPr bwMode="auto">
            <a:xfrm>
              <a:off x="4664" y="2013"/>
              <a:ext cx="768" cy="1200"/>
            </a:xfrm>
            <a:prstGeom prst="line">
              <a:avLst/>
            </a:prstGeom>
            <a:noFill/>
            <a:ln w="22225"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a:lstStyle/>
            <a:p>
              <a:endParaRPr lang="zh-CN" altLang="en-US"/>
            </a:p>
          </p:txBody>
        </p:sp>
        <p:sp>
          <p:nvSpPr>
            <p:cNvPr id="11286" name="Text Box 23"/>
            <p:cNvSpPr txBox="1">
              <a:spLocks noChangeArrowheads="1"/>
            </p:cNvSpPr>
            <p:nvPr/>
          </p:nvSpPr>
          <p:spPr bwMode="auto">
            <a:xfrm>
              <a:off x="4616" y="1629"/>
              <a:ext cx="912" cy="231"/>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0000FF"/>
                  </a:solidFill>
                  <a:latin typeface="Times New Roman" panose="02020603050405020304" pitchFamily="18" charset="0"/>
                </a:rPr>
                <a:t>决策重要性</a:t>
              </a:r>
              <a:endParaRPr kumimoji="1" lang="zh-CN" altLang="en-US" sz="2400">
                <a:latin typeface="Times New Roman" panose="02020603050405020304" pitchFamily="18" charset="0"/>
              </a:endParaRPr>
            </a:p>
          </p:txBody>
        </p:sp>
        <p:sp>
          <p:nvSpPr>
            <p:cNvPr id="11287" name="Text Box 24"/>
            <p:cNvSpPr txBox="1">
              <a:spLocks noChangeArrowheads="1"/>
            </p:cNvSpPr>
            <p:nvPr/>
          </p:nvSpPr>
          <p:spPr bwMode="auto">
            <a:xfrm>
              <a:off x="4808" y="1993"/>
              <a:ext cx="768" cy="212"/>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a:solidFill>
                    <a:srgbClr val="0000FF"/>
                  </a:solidFill>
                  <a:latin typeface="Times New Roman" panose="02020603050405020304" pitchFamily="18" charset="0"/>
                </a:rPr>
                <a:t>战略决策</a:t>
              </a:r>
              <a:endParaRPr kumimoji="1" lang="zh-CN" altLang="en-US" sz="2400">
                <a:latin typeface="Times New Roman" panose="02020603050405020304" pitchFamily="18" charset="0"/>
              </a:endParaRPr>
            </a:p>
          </p:txBody>
        </p:sp>
        <p:sp>
          <p:nvSpPr>
            <p:cNvPr id="11288" name="Text Box 25"/>
            <p:cNvSpPr txBox="1">
              <a:spLocks noChangeArrowheads="1"/>
            </p:cNvSpPr>
            <p:nvPr/>
          </p:nvSpPr>
          <p:spPr bwMode="auto">
            <a:xfrm>
              <a:off x="4520" y="3001"/>
              <a:ext cx="768" cy="212"/>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600" b="1">
                  <a:solidFill>
                    <a:srgbClr val="0000FF"/>
                  </a:solidFill>
                  <a:latin typeface="Times New Roman" panose="02020603050405020304" pitchFamily="18" charset="0"/>
                </a:rPr>
                <a:t>战术决策</a:t>
              </a:r>
              <a:endParaRPr kumimoji="1" lang="zh-CN" altLang="en-US" sz="2400">
                <a:latin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4"/>
          <p:cNvSpPr>
            <a:spLocks noChangeShapeType="1"/>
          </p:cNvSpPr>
          <p:nvPr/>
        </p:nvSpPr>
        <p:spPr bwMode="auto">
          <a:xfrm>
            <a:off x="990600" y="1050925"/>
            <a:ext cx="7467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 name="Line 5"/>
          <p:cNvSpPr>
            <a:spLocks noChangeShapeType="1"/>
          </p:cNvSpPr>
          <p:nvPr/>
        </p:nvSpPr>
        <p:spPr bwMode="auto">
          <a:xfrm>
            <a:off x="9906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 name="Line 6"/>
          <p:cNvSpPr>
            <a:spLocks noChangeShapeType="1"/>
          </p:cNvSpPr>
          <p:nvPr/>
        </p:nvSpPr>
        <p:spPr bwMode="auto">
          <a:xfrm>
            <a:off x="990600" y="5734050"/>
            <a:ext cx="7696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Line 7"/>
          <p:cNvSpPr>
            <a:spLocks noChangeShapeType="1"/>
          </p:cNvSpPr>
          <p:nvPr/>
        </p:nvSpPr>
        <p:spPr bwMode="auto">
          <a:xfrm>
            <a:off x="85344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Line 8"/>
          <p:cNvSpPr>
            <a:spLocks noChangeShapeType="1"/>
          </p:cNvSpPr>
          <p:nvPr/>
        </p:nvSpPr>
        <p:spPr bwMode="auto">
          <a:xfrm>
            <a:off x="17526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Line 9"/>
          <p:cNvSpPr>
            <a:spLocks noChangeShapeType="1"/>
          </p:cNvSpPr>
          <p:nvPr/>
        </p:nvSpPr>
        <p:spPr bwMode="auto">
          <a:xfrm flipV="1">
            <a:off x="27432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 name="Line 10"/>
          <p:cNvSpPr>
            <a:spLocks noChangeShapeType="1"/>
          </p:cNvSpPr>
          <p:nvPr/>
        </p:nvSpPr>
        <p:spPr bwMode="auto">
          <a:xfrm>
            <a:off x="37338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Line 11"/>
          <p:cNvSpPr>
            <a:spLocks noChangeShapeType="1"/>
          </p:cNvSpPr>
          <p:nvPr/>
        </p:nvSpPr>
        <p:spPr bwMode="auto">
          <a:xfrm>
            <a:off x="47244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8" name="Line 12"/>
          <p:cNvSpPr>
            <a:spLocks noChangeShapeType="1"/>
          </p:cNvSpPr>
          <p:nvPr/>
        </p:nvSpPr>
        <p:spPr bwMode="auto">
          <a:xfrm>
            <a:off x="58674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Line 13"/>
          <p:cNvSpPr>
            <a:spLocks noChangeShapeType="1"/>
          </p:cNvSpPr>
          <p:nvPr/>
        </p:nvSpPr>
        <p:spPr bwMode="auto">
          <a:xfrm>
            <a:off x="7239000" y="1050925"/>
            <a:ext cx="0" cy="464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Line 14"/>
          <p:cNvSpPr>
            <a:spLocks noChangeShapeType="1"/>
          </p:cNvSpPr>
          <p:nvPr/>
        </p:nvSpPr>
        <p:spPr bwMode="auto">
          <a:xfrm flipH="1">
            <a:off x="1752600" y="1050925"/>
            <a:ext cx="762000" cy="3657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15"/>
          <p:cNvSpPr>
            <a:spLocks noChangeShapeType="1"/>
          </p:cNvSpPr>
          <p:nvPr/>
        </p:nvSpPr>
        <p:spPr bwMode="auto">
          <a:xfrm flipV="1">
            <a:off x="2057400" y="2498725"/>
            <a:ext cx="685800" cy="3200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Line 16"/>
          <p:cNvSpPr>
            <a:spLocks noChangeShapeType="1"/>
          </p:cNvSpPr>
          <p:nvPr/>
        </p:nvSpPr>
        <p:spPr bwMode="auto">
          <a:xfrm flipH="1">
            <a:off x="2743200" y="1050925"/>
            <a:ext cx="685800" cy="3733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Line 17"/>
          <p:cNvSpPr>
            <a:spLocks noChangeShapeType="1"/>
          </p:cNvSpPr>
          <p:nvPr/>
        </p:nvSpPr>
        <p:spPr bwMode="auto">
          <a:xfrm flipV="1">
            <a:off x="3048000" y="2498725"/>
            <a:ext cx="685800" cy="3200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4" name="Line 18"/>
          <p:cNvSpPr>
            <a:spLocks noChangeShapeType="1"/>
          </p:cNvSpPr>
          <p:nvPr/>
        </p:nvSpPr>
        <p:spPr bwMode="auto">
          <a:xfrm flipV="1">
            <a:off x="3733800" y="1965325"/>
            <a:ext cx="990600" cy="2743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Line 19"/>
          <p:cNvSpPr>
            <a:spLocks noChangeShapeType="1"/>
          </p:cNvSpPr>
          <p:nvPr/>
        </p:nvSpPr>
        <p:spPr bwMode="auto">
          <a:xfrm flipV="1">
            <a:off x="4724400" y="2117725"/>
            <a:ext cx="1143000" cy="2590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Line 20"/>
          <p:cNvSpPr>
            <a:spLocks noChangeShapeType="1"/>
          </p:cNvSpPr>
          <p:nvPr/>
        </p:nvSpPr>
        <p:spPr bwMode="auto">
          <a:xfrm flipV="1">
            <a:off x="5867400" y="2193925"/>
            <a:ext cx="1371600" cy="2514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21"/>
          <p:cNvSpPr>
            <a:spLocks noChangeShapeType="1"/>
          </p:cNvSpPr>
          <p:nvPr/>
        </p:nvSpPr>
        <p:spPr bwMode="auto">
          <a:xfrm flipV="1">
            <a:off x="7239000" y="2193925"/>
            <a:ext cx="1295400" cy="2514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Line 22"/>
          <p:cNvSpPr>
            <a:spLocks noChangeShapeType="1"/>
          </p:cNvSpPr>
          <p:nvPr/>
        </p:nvSpPr>
        <p:spPr bwMode="auto">
          <a:xfrm>
            <a:off x="990600" y="2879725"/>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Line 23"/>
          <p:cNvSpPr>
            <a:spLocks noChangeShapeType="1"/>
          </p:cNvSpPr>
          <p:nvPr/>
        </p:nvSpPr>
        <p:spPr bwMode="auto">
          <a:xfrm>
            <a:off x="990600" y="4175125"/>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Text Box 24"/>
          <p:cNvSpPr txBox="1">
            <a:spLocks noChangeArrowheads="1"/>
          </p:cNvSpPr>
          <p:nvPr/>
        </p:nvSpPr>
        <p:spPr bwMode="auto">
          <a:xfrm>
            <a:off x="1066800" y="1736725"/>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rPr>
              <a:t>高</a:t>
            </a:r>
            <a:endParaRPr kumimoji="1" lang="zh-CN" altLang="en-US" sz="2400" b="1">
              <a:solidFill>
                <a:schemeClr val="hlink"/>
              </a:solidFill>
              <a:latin typeface="Times New Roman" panose="02020603050405020304" pitchFamily="18" charset="0"/>
            </a:endParaRPr>
          </a:p>
          <a:p>
            <a:pPr eaLnBrk="1" hangingPunct="1"/>
            <a:r>
              <a:rPr kumimoji="1" lang="zh-CN" altLang="en-US" sz="2400" b="1">
                <a:solidFill>
                  <a:schemeClr val="hlink"/>
                </a:solidFill>
                <a:latin typeface="Times New Roman" panose="02020603050405020304" pitchFamily="18" charset="0"/>
              </a:rPr>
              <a:t>层</a:t>
            </a:r>
            <a:endParaRPr kumimoji="1" lang="zh-CN" altLang="en-US" sz="2400" b="1">
              <a:solidFill>
                <a:schemeClr val="hlink"/>
              </a:solidFill>
              <a:latin typeface="Times New Roman" panose="02020603050405020304" pitchFamily="18" charset="0"/>
            </a:endParaRPr>
          </a:p>
        </p:txBody>
      </p:sp>
      <p:sp>
        <p:nvSpPr>
          <p:cNvPr id="12311" name="Text Box 25"/>
          <p:cNvSpPr txBox="1">
            <a:spLocks noChangeArrowheads="1"/>
          </p:cNvSpPr>
          <p:nvPr/>
        </p:nvSpPr>
        <p:spPr bwMode="auto">
          <a:xfrm>
            <a:off x="1066800" y="3032125"/>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hlink"/>
                </a:solidFill>
                <a:latin typeface="Times New Roman" panose="02020603050405020304" pitchFamily="18" charset="0"/>
              </a:rPr>
              <a:t>中</a:t>
            </a:r>
            <a:endParaRPr kumimoji="1" lang="zh-CN" altLang="en-US" sz="2400" b="1">
              <a:solidFill>
                <a:schemeClr val="hlink"/>
              </a:solidFill>
              <a:latin typeface="Times New Roman" panose="02020603050405020304" pitchFamily="18" charset="0"/>
            </a:endParaRPr>
          </a:p>
          <a:p>
            <a:pPr algn="ctr" eaLnBrk="1" hangingPunct="1"/>
            <a:r>
              <a:rPr kumimoji="1" lang="zh-CN" altLang="en-US" sz="2400" b="1">
                <a:solidFill>
                  <a:schemeClr val="hlink"/>
                </a:solidFill>
                <a:latin typeface="Times New Roman" panose="02020603050405020304" pitchFamily="18" charset="0"/>
              </a:rPr>
              <a:t>层</a:t>
            </a:r>
            <a:endParaRPr kumimoji="1" lang="zh-CN" altLang="en-US" sz="2400" b="1">
              <a:solidFill>
                <a:schemeClr val="hlink"/>
              </a:solidFill>
              <a:latin typeface="Times New Roman" panose="02020603050405020304" pitchFamily="18" charset="0"/>
            </a:endParaRPr>
          </a:p>
        </p:txBody>
      </p:sp>
      <p:sp>
        <p:nvSpPr>
          <p:cNvPr id="12312" name="Text Box 26"/>
          <p:cNvSpPr txBox="1">
            <a:spLocks noChangeArrowheads="1"/>
          </p:cNvSpPr>
          <p:nvPr/>
        </p:nvSpPr>
        <p:spPr bwMode="auto">
          <a:xfrm>
            <a:off x="1066800" y="4479925"/>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rPr>
              <a:t>基</a:t>
            </a:r>
            <a:endParaRPr kumimoji="1" lang="zh-CN" altLang="en-US" sz="2400" b="1">
              <a:solidFill>
                <a:schemeClr val="hlink"/>
              </a:solidFill>
              <a:latin typeface="Times New Roman" panose="02020603050405020304" pitchFamily="18" charset="0"/>
            </a:endParaRPr>
          </a:p>
          <a:p>
            <a:pPr eaLnBrk="1" hangingPunct="1"/>
            <a:r>
              <a:rPr kumimoji="1" lang="zh-CN" altLang="en-US" sz="2400" b="1">
                <a:solidFill>
                  <a:schemeClr val="hlink"/>
                </a:solidFill>
                <a:latin typeface="Times New Roman" panose="02020603050405020304" pitchFamily="18" charset="0"/>
              </a:rPr>
              <a:t>层</a:t>
            </a:r>
            <a:endParaRPr kumimoji="1" lang="zh-CN" altLang="en-US" sz="2400" b="1">
              <a:solidFill>
                <a:schemeClr val="hlink"/>
              </a:solidFill>
              <a:latin typeface="Times New Roman" panose="02020603050405020304" pitchFamily="18" charset="0"/>
            </a:endParaRPr>
          </a:p>
        </p:txBody>
      </p:sp>
      <p:sp>
        <p:nvSpPr>
          <p:cNvPr id="12313" name="Text Box 27"/>
          <p:cNvSpPr txBox="1">
            <a:spLocks noChangeArrowheads="1"/>
          </p:cNvSpPr>
          <p:nvPr/>
        </p:nvSpPr>
        <p:spPr bwMode="auto">
          <a:xfrm>
            <a:off x="1676400" y="1127125"/>
            <a:ext cx="48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战</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略</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14" name="Text Box 28"/>
          <p:cNvSpPr txBox="1">
            <a:spLocks noChangeArrowheads="1"/>
          </p:cNvSpPr>
          <p:nvPr/>
        </p:nvSpPr>
        <p:spPr bwMode="auto">
          <a:xfrm>
            <a:off x="2209800" y="1965325"/>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战</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术</a:t>
            </a:r>
            <a:endParaRPr kumimoji="1" lang="zh-CN" altLang="en-US" sz="2400">
              <a:latin typeface="Times New Roman" panose="02020603050405020304" pitchFamily="18" charset="0"/>
            </a:endParaRPr>
          </a:p>
        </p:txBody>
      </p:sp>
      <p:sp>
        <p:nvSpPr>
          <p:cNvPr id="12315" name="Text Box 29"/>
          <p:cNvSpPr txBox="1">
            <a:spLocks noChangeArrowheads="1"/>
          </p:cNvSpPr>
          <p:nvPr/>
        </p:nvSpPr>
        <p:spPr bwMode="auto">
          <a:xfrm>
            <a:off x="2133600" y="2651125"/>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16" name="Text Box 30"/>
          <p:cNvSpPr txBox="1">
            <a:spLocks noChangeArrowheads="1"/>
          </p:cNvSpPr>
          <p:nvPr/>
        </p:nvSpPr>
        <p:spPr bwMode="auto">
          <a:xfrm>
            <a:off x="2286000" y="4098925"/>
            <a:ext cx="48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业</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务</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17" name="Text Box 31"/>
          <p:cNvSpPr txBox="1">
            <a:spLocks noChangeArrowheads="1"/>
          </p:cNvSpPr>
          <p:nvPr/>
        </p:nvSpPr>
        <p:spPr bwMode="auto">
          <a:xfrm>
            <a:off x="2667000" y="1127125"/>
            <a:ext cx="793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不确</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定型</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18" name="Text Box 32"/>
          <p:cNvSpPr txBox="1">
            <a:spLocks noChangeArrowheads="1"/>
          </p:cNvSpPr>
          <p:nvPr/>
        </p:nvSpPr>
        <p:spPr bwMode="auto">
          <a:xfrm>
            <a:off x="3124200" y="1889125"/>
            <a:ext cx="48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风</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险</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型</a:t>
            </a:r>
            <a:endParaRPr kumimoji="1" lang="zh-CN" altLang="en-US" sz="2400">
              <a:latin typeface="Times New Roman" panose="02020603050405020304" pitchFamily="18" charset="0"/>
            </a:endParaRPr>
          </a:p>
        </p:txBody>
      </p:sp>
      <p:sp>
        <p:nvSpPr>
          <p:cNvPr id="12319" name="Text Box 33"/>
          <p:cNvSpPr txBox="1">
            <a:spLocks noChangeArrowheads="1"/>
          </p:cNvSpPr>
          <p:nvPr/>
        </p:nvSpPr>
        <p:spPr bwMode="auto">
          <a:xfrm>
            <a:off x="3032125" y="2909888"/>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0" name="Text Box 34"/>
          <p:cNvSpPr txBox="1">
            <a:spLocks noChangeArrowheads="1"/>
          </p:cNvSpPr>
          <p:nvPr/>
        </p:nvSpPr>
        <p:spPr bwMode="auto">
          <a:xfrm>
            <a:off x="3352800" y="3794125"/>
            <a:ext cx="48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确</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定</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型</a:t>
            </a:r>
            <a:endParaRPr kumimoji="1" lang="zh-CN" altLang="en-US" sz="2400">
              <a:latin typeface="Times New Roman" panose="02020603050405020304" pitchFamily="18" charset="0"/>
            </a:endParaRPr>
          </a:p>
        </p:txBody>
      </p:sp>
      <p:sp>
        <p:nvSpPr>
          <p:cNvPr id="12321" name="Text Box 35"/>
          <p:cNvSpPr txBox="1">
            <a:spLocks noChangeArrowheads="1"/>
          </p:cNvSpPr>
          <p:nvPr/>
        </p:nvSpPr>
        <p:spPr bwMode="auto">
          <a:xfrm>
            <a:off x="3108325" y="4754563"/>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2" name="Text Box 36"/>
          <p:cNvSpPr txBox="1">
            <a:spLocks noChangeArrowheads="1"/>
          </p:cNvSpPr>
          <p:nvPr/>
        </p:nvSpPr>
        <p:spPr bwMode="auto">
          <a:xfrm>
            <a:off x="3733800" y="1050925"/>
            <a:ext cx="4889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非</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程</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序</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型</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3" name="Rectangle 37"/>
          <p:cNvSpPr>
            <a:spLocks noChangeArrowheads="1"/>
          </p:cNvSpPr>
          <p:nvPr/>
        </p:nvSpPr>
        <p:spPr bwMode="auto">
          <a:xfrm>
            <a:off x="4114800" y="3413125"/>
            <a:ext cx="48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程</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序</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型</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4" name="Text Box 38"/>
          <p:cNvSpPr txBox="1">
            <a:spLocks noChangeArrowheads="1"/>
          </p:cNvSpPr>
          <p:nvPr/>
        </p:nvSpPr>
        <p:spPr bwMode="auto">
          <a:xfrm>
            <a:off x="4724400" y="1127125"/>
            <a:ext cx="4889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a:latin typeface="Times New Roman" panose="02020603050405020304" pitchFamily="18" charset="0"/>
              </a:rPr>
              <a:t>中</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长</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期</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5" name="Rectangle 39"/>
          <p:cNvSpPr>
            <a:spLocks noChangeArrowheads="1"/>
          </p:cNvSpPr>
          <p:nvPr/>
        </p:nvSpPr>
        <p:spPr bwMode="auto">
          <a:xfrm>
            <a:off x="5181600" y="3597275"/>
            <a:ext cx="48895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a:latin typeface="Times New Roman" panose="02020603050405020304" pitchFamily="18" charset="0"/>
              </a:rPr>
              <a:t>短</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期</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6" name="Text Box 40"/>
          <p:cNvSpPr txBox="1">
            <a:spLocks noChangeArrowheads="1"/>
          </p:cNvSpPr>
          <p:nvPr/>
        </p:nvSpPr>
        <p:spPr bwMode="auto">
          <a:xfrm>
            <a:off x="6019800" y="1203325"/>
            <a:ext cx="48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多</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目</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标</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7" name="Rectangle 41"/>
          <p:cNvSpPr>
            <a:spLocks noChangeArrowheads="1"/>
          </p:cNvSpPr>
          <p:nvPr/>
        </p:nvSpPr>
        <p:spPr bwMode="auto">
          <a:xfrm>
            <a:off x="6400800" y="3611563"/>
            <a:ext cx="48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单</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目</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标</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algn="ct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8" name="Text Box 42"/>
          <p:cNvSpPr txBox="1">
            <a:spLocks noChangeArrowheads="1"/>
          </p:cNvSpPr>
          <p:nvPr/>
        </p:nvSpPr>
        <p:spPr bwMode="auto">
          <a:xfrm>
            <a:off x="7543800" y="1279525"/>
            <a:ext cx="48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定</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性</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
        <p:nvSpPr>
          <p:cNvPr id="12329" name="Text Box 43"/>
          <p:cNvSpPr txBox="1">
            <a:spLocks noChangeArrowheads="1"/>
          </p:cNvSpPr>
          <p:nvPr/>
        </p:nvSpPr>
        <p:spPr bwMode="auto">
          <a:xfrm>
            <a:off x="7848600" y="3794125"/>
            <a:ext cx="48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定</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量</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决</a:t>
            </a:r>
            <a:endParaRPr kumimoji="1" lang="zh-CN" altLang="en-US" sz="2400">
              <a:latin typeface="Times New Roman" panose="02020603050405020304" pitchFamily="18" charset="0"/>
            </a:endParaRPr>
          </a:p>
          <a:p>
            <a:pPr eaLnBrk="1" hangingPunct="1"/>
            <a:r>
              <a:rPr kumimoji="1" lang="zh-CN" altLang="en-US" sz="2400">
                <a:latin typeface="Times New Roman" panose="02020603050405020304" pitchFamily="18" charset="0"/>
              </a:rPr>
              <a:t>策</a:t>
            </a:r>
            <a:endParaRPr kumimoji="1" lang="zh-CN" altLang="en-US" sz="2400">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PP_MARK_KEY" val="7ab6f235-fdca-4b06-a943-1023cb660b79"/>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3852</Words>
  <Application>WPS 演示</Application>
  <PresentationFormat>全屏显示(4:3)</PresentationFormat>
  <Paragraphs>531</Paragraphs>
  <Slides>42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42</vt:i4>
      </vt:variant>
    </vt:vector>
  </HeadingPairs>
  <TitlesOfParts>
    <vt:vector size="61" baseType="lpstr">
      <vt:lpstr>Arial</vt:lpstr>
      <vt:lpstr>宋体</vt:lpstr>
      <vt:lpstr>Wingdings</vt:lpstr>
      <vt:lpstr>华文楷体</vt:lpstr>
      <vt:lpstr>方正舒体</vt:lpstr>
      <vt:lpstr>Times New Roman</vt:lpstr>
      <vt:lpstr>微软雅黑</vt:lpstr>
      <vt:lpstr>Arial Unicode MS</vt:lpstr>
      <vt:lpstr>等线</vt:lpstr>
      <vt:lpstr>黑体</vt:lpstr>
      <vt:lpstr>Calibri</vt:lpstr>
      <vt:lpstr>HY헤드라인M</vt:lpstr>
      <vt:lpstr>Malgun Gothic</vt:lpstr>
      <vt:lpstr>HY견고딕</vt:lpstr>
      <vt:lpstr>隶书</vt:lpstr>
      <vt:lpstr>华文新魏</vt:lpstr>
      <vt:lpstr>Verdana</vt:lpstr>
      <vt:lpstr>Segoe Print</vt:lpstr>
      <vt:lpstr>诗情画意</vt:lpstr>
      <vt:lpstr>第二篇 决策、计划与战略</vt:lpstr>
      <vt:lpstr>决  策 </vt:lpstr>
      <vt:lpstr>PowerPoint 演示文稿</vt:lpstr>
      <vt:lpstr>PowerPoint 演示文稿</vt:lpstr>
      <vt:lpstr>决策的原则</vt:lpstr>
      <vt:lpstr>决策的依据</vt:lpstr>
      <vt:lpstr>决策的类型</vt:lpstr>
      <vt:lpstr>决策活动的对照</vt:lpstr>
      <vt:lpstr>PowerPoint 演示文稿</vt:lpstr>
      <vt:lpstr>决策的特点</vt:lpstr>
      <vt:lpstr>PowerPoint 演示文稿</vt:lpstr>
      <vt:lpstr>PowerPoint 演示文稿</vt:lpstr>
      <vt:lpstr>PowerPoint 演示文稿</vt:lpstr>
      <vt:lpstr>PowerPoint 演示文稿</vt:lpstr>
      <vt:lpstr>决策理论比较</vt:lpstr>
      <vt:lpstr>决策的过程</vt:lpstr>
      <vt:lpstr>PowerPoint 演示文稿</vt:lpstr>
      <vt:lpstr>PowerPoint 演示文稿</vt:lpstr>
      <vt:lpstr>决策的影响因素</vt:lpstr>
      <vt:lpstr>PowerPoint 演示文稿</vt:lpstr>
      <vt:lpstr>PowerPoint 演示文稿</vt:lpstr>
      <vt:lpstr>决策方法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BCG矩阵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第二篇 </dc:title>
  <dc:creator>User</dc:creator>
  <cp:lastModifiedBy>حسناً ، من أنت ؟</cp:lastModifiedBy>
  <cp:revision>101</cp:revision>
  <dcterms:created xsi:type="dcterms:W3CDTF">2009-10-31T12:59:00Z</dcterms:created>
  <dcterms:modified xsi:type="dcterms:W3CDTF">2023-02-16T12:56:06Z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851D3713FC6844C4B370934DC81D8188</vt:lpwstr>
  </property>
  <property fmtid="{D5CDD505-2E9C-101B-9397-08002B2CF9AE}" pid="3" name="KSOProductBuildVer">
    <vt:lpwstr>2052-11.1.0.13703</vt:lpwstr>
  </property>
</Properties>
</file>