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492" r:id="rId3"/>
    <p:sldId id="292" r:id="rId4"/>
    <p:sldId id="302" r:id="rId5"/>
    <p:sldId id="303"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88" r:id="rId23"/>
    <p:sldId id="441" r:id="rId24"/>
    <p:sldId id="321" r:id="rId25"/>
    <p:sldId id="389" r:id="rId26"/>
    <p:sldId id="390" r:id="rId27"/>
    <p:sldId id="326" r:id="rId28"/>
    <p:sldId id="391" r:id="rId29"/>
    <p:sldId id="392" r:id="rId30"/>
    <p:sldId id="393" r:id="rId32"/>
    <p:sldId id="394" r:id="rId33"/>
    <p:sldId id="395" r:id="rId34"/>
    <p:sldId id="396" r:id="rId35"/>
    <p:sldId id="397" r:id="rId36"/>
    <p:sldId id="401" r:id="rId37"/>
    <p:sldId id="402" r:id="rId38"/>
    <p:sldId id="398" r:id="rId39"/>
    <p:sldId id="399" r:id="rId40"/>
    <p:sldId id="400" r:id="rId41"/>
  </p:sldIdLst>
  <p:sldSz cx="9144000" cy="6858000" type="screen4x3"/>
  <p:notesSz cx="6858000" cy="9144000"/>
  <p:custDataLst>
    <p:tags r:id="rId4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6281F-BE17-4DC0-9633-F1A0A94321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685EE-528F-48CB-9688-BFC696DC64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4685EE-528F-48CB-9688-BFC696DC649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6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4096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0D850F7-5FDB-4149-A3CC-889D5BB2344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C5494A3-098D-4978-B24F-9F9ADF6AB2F3}"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0D4EA90-44AD-4619-99F9-7848EAE6F100}"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565DC4F-4B9C-407F-9698-3F98ABE6B1B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926F1A69-B3C5-409D-9A5C-1CC98F09B07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4040664-79BF-4CB1-A4D3-40DDF3A1E21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5FCCD947-B947-4A7E-8B0D-C53CC710767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7F712A-281D-4BD2-BE11-3B44A466D2A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F7A53687-153A-4174-9DF9-A747FE8DBBE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1A34363C-53CC-4483-970E-2DBD25D3D88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2B3B90D-0942-4A39-B3B9-09F5E5C7975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4FB433D-FA59-470D-A150-7A0D8DF3753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994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3994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3994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fld id="{9D3D45ED-B3CE-42DA-B1F7-BCFB09F08B4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计划</a:t>
            </a:r>
            <a:endParaRPr lang="zh-CN" altLang="en-US" b="1"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r>
              <a:rPr kumimoji="1" lang="zh-CN" altLang="en-US" sz="5200" b="1"/>
              <a:t>计划的性质</a:t>
            </a:r>
            <a:endParaRPr kumimoji="1" lang="zh-CN" altLang="en-US" sz="5200" b="1"/>
          </a:p>
        </p:txBody>
      </p:sp>
      <p:sp>
        <p:nvSpPr>
          <p:cNvPr id="55299" name="Rectangle 3"/>
          <p:cNvSpPr>
            <a:spLocks noGrp="1" noRot="1" noChangeArrowheads="1"/>
          </p:cNvSpPr>
          <p:nvPr>
            <p:ph type="body" idx="1"/>
          </p:nvPr>
        </p:nvSpPr>
        <p:spPr>
          <a:xfrm>
            <a:off x="539750" y="1827213"/>
            <a:ext cx="8143875" cy="4697412"/>
          </a:xfrm>
        </p:spPr>
        <p:txBody>
          <a:bodyPr/>
          <a:lstStyle/>
          <a:p>
            <a:pPr eaLnBrk="1" hangingPunct="1">
              <a:lnSpc>
                <a:spcPct val="90000"/>
              </a:lnSpc>
              <a:buFont typeface="Wingdings" panose="05000000000000000000" pitchFamily="2" charset="2"/>
              <a:buNone/>
            </a:pPr>
            <a:r>
              <a:rPr kumimoji="1" lang="en-US" altLang="zh-CN" sz="3900" b="1"/>
              <a:t>1</a:t>
            </a:r>
            <a:r>
              <a:rPr kumimoji="1" lang="zh-CN" altLang="en-US" sz="3900" b="1"/>
              <a:t>、计划工作为实现组织目标服务</a:t>
            </a:r>
            <a:endParaRPr kumimoji="1" lang="zh-CN" altLang="en-US" sz="3900" b="1"/>
          </a:p>
          <a:p>
            <a:pPr eaLnBrk="1" hangingPunct="1">
              <a:lnSpc>
                <a:spcPct val="90000"/>
              </a:lnSpc>
              <a:spcBef>
                <a:spcPct val="50000"/>
              </a:spcBef>
              <a:buFont typeface="Wingdings" panose="05000000000000000000" pitchFamily="2" charset="2"/>
              <a:buNone/>
            </a:pPr>
            <a:r>
              <a:rPr lang="zh-CN" altLang="en-US" sz="3500" b="1">
                <a:solidFill>
                  <a:srgbClr val="6600FF"/>
                </a:solidFill>
              </a:rPr>
              <a:t>①把决策所确立的组织目标及其行动方式分解为不同时间段的具体目标及其行动安排。（时间维度）</a:t>
            </a:r>
            <a:endParaRPr lang="zh-CN" altLang="en-US" sz="3500" b="1">
              <a:solidFill>
                <a:srgbClr val="6600FF"/>
              </a:solidFill>
            </a:endParaRPr>
          </a:p>
          <a:p>
            <a:pPr eaLnBrk="1" hangingPunct="1">
              <a:lnSpc>
                <a:spcPct val="90000"/>
              </a:lnSpc>
              <a:spcBef>
                <a:spcPct val="50000"/>
              </a:spcBef>
              <a:buFont typeface="Wingdings" panose="05000000000000000000" pitchFamily="2" charset="2"/>
              <a:buNone/>
            </a:pPr>
            <a:r>
              <a:rPr lang="zh-CN" altLang="en-US" sz="3500" b="1">
                <a:solidFill>
                  <a:srgbClr val="6600FF"/>
                </a:solidFill>
              </a:rPr>
              <a:t>②把决策所确立的组织目标及其行动方式分解为组织内不同层次、不同部门、不同成员的分目标及其行动安排。（空间维度）</a:t>
            </a:r>
            <a:endParaRPr lang="zh-CN" altLang="en-US" sz="39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endParaRPr kumimoji="1" lang="zh-CN" altLang="zh-CN" sz="4800" b="1">
              <a:ea typeface="ˎ̥"/>
              <a:cs typeface="ˎ̥"/>
            </a:endParaRPr>
          </a:p>
        </p:txBody>
      </p:sp>
      <p:sp>
        <p:nvSpPr>
          <p:cNvPr id="56323" name="Rectangle 3"/>
          <p:cNvSpPr>
            <a:spLocks noGrp="1" noRot="1" noChangeArrowheads="1"/>
          </p:cNvSpPr>
          <p:nvPr>
            <p:ph type="body" idx="1"/>
          </p:nvPr>
        </p:nvSpPr>
        <p:spPr/>
        <p:txBody>
          <a:bodyPr/>
          <a:lstStyle/>
          <a:p>
            <a:pPr eaLnBrk="1" hangingPunct="1">
              <a:buFont typeface="Wingdings" panose="05000000000000000000" pitchFamily="2" charset="2"/>
              <a:buNone/>
            </a:pPr>
            <a:r>
              <a:rPr kumimoji="1" lang="en-US" altLang="zh-CN" sz="3900" b="1"/>
              <a:t>2</a:t>
            </a:r>
            <a:r>
              <a:rPr kumimoji="1" lang="zh-CN" altLang="en-US" sz="3900" b="1"/>
              <a:t>、计划工作是管理工作的桥梁，是组织、领导和控制等管理活动的基础。</a:t>
            </a:r>
            <a:endParaRPr kumimoji="1" lang="zh-CN" altLang="en-US" sz="3900" b="1"/>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endParaRPr kumimoji="1" lang="zh-CN" altLang="zh-CN" sz="4800" b="1">
              <a:ea typeface="ˎ̥"/>
              <a:cs typeface="ˎ̥"/>
            </a:endParaRPr>
          </a:p>
        </p:txBody>
      </p:sp>
      <p:sp>
        <p:nvSpPr>
          <p:cNvPr id="57347" name="Rectangle 3"/>
          <p:cNvSpPr>
            <a:spLocks noGrp="1" noRot="1" noChangeArrowheads="1"/>
          </p:cNvSpPr>
          <p:nvPr>
            <p:ph type="body" idx="1"/>
          </p:nvPr>
        </p:nvSpPr>
        <p:spPr>
          <a:xfrm>
            <a:off x="323850" y="1827213"/>
            <a:ext cx="8496300" cy="4841875"/>
          </a:xfrm>
        </p:spPr>
        <p:txBody>
          <a:bodyPr/>
          <a:lstStyle/>
          <a:p>
            <a:pPr eaLnBrk="1" hangingPunct="1">
              <a:buFont typeface="Wingdings" panose="05000000000000000000" pitchFamily="2" charset="2"/>
              <a:buNone/>
            </a:pPr>
            <a:r>
              <a:rPr kumimoji="1" lang="en-US" altLang="zh-CN" sz="3900" b="1"/>
              <a:t>3</a:t>
            </a:r>
            <a:r>
              <a:rPr kumimoji="1" lang="zh-CN" altLang="en-US" sz="3900" b="1"/>
              <a:t>、计划工作具有普遍性和秩序性</a:t>
            </a:r>
            <a:endParaRPr kumimoji="1" lang="zh-CN" altLang="en-US" sz="3900" b="1"/>
          </a:p>
          <a:p>
            <a:pPr eaLnBrk="1" hangingPunct="1">
              <a:lnSpc>
                <a:spcPct val="130000"/>
              </a:lnSpc>
              <a:spcBef>
                <a:spcPct val="50000"/>
              </a:spcBef>
              <a:buFont typeface="Wingdings" panose="05000000000000000000" pitchFamily="2" charset="2"/>
              <a:buNone/>
            </a:pPr>
            <a:r>
              <a:rPr lang="zh-CN" altLang="en-US" sz="3600" b="1">
                <a:solidFill>
                  <a:srgbClr val="6600FF"/>
                </a:solidFill>
              </a:rPr>
              <a:t>   </a:t>
            </a:r>
            <a:r>
              <a:rPr lang="zh-CN" altLang="en-US" sz="3600" b="1">
                <a:solidFill>
                  <a:srgbClr val="6600FF"/>
                </a:solidFill>
                <a:latin typeface="宋体" panose="02010600030101010101" pitchFamily="2" charset="-122"/>
              </a:rPr>
              <a:t>① 计划工作是全体管理人员的一种职能，组织所有活动均离不开计划。</a:t>
            </a:r>
            <a:endParaRPr lang="zh-CN" altLang="en-US" sz="3600" b="1">
              <a:solidFill>
                <a:srgbClr val="6600FF"/>
              </a:solidFill>
              <a:latin typeface="宋体" panose="02010600030101010101" pitchFamily="2" charset="-122"/>
            </a:endParaRPr>
          </a:p>
          <a:p>
            <a:pPr eaLnBrk="1" hangingPunct="1">
              <a:lnSpc>
                <a:spcPct val="130000"/>
              </a:lnSpc>
              <a:spcBef>
                <a:spcPct val="50000"/>
              </a:spcBef>
              <a:buFont typeface="Wingdings" panose="05000000000000000000" pitchFamily="2" charset="2"/>
              <a:buNone/>
            </a:pPr>
            <a:r>
              <a:rPr lang="zh-CN" altLang="en-US" sz="3600" b="1">
                <a:solidFill>
                  <a:srgbClr val="6600FF"/>
                </a:solidFill>
                <a:latin typeface="宋体" panose="02010600030101010101" pitchFamily="2" charset="-122"/>
              </a:rPr>
              <a:t>  ② 计划的秩序表现为计划工作的纵向层次性和横向协作性。</a:t>
            </a:r>
            <a:endParaRPr lang="zh-CN" altLang="en-US" sz="3600" b="1">
              <a:solidFill>
                <a:srgbClr val="6600FF"/>
              </a:solidFill>
              <a:latin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eaLnBrk="1" hangingPunct="1"/>
            <a:endParaRPr kumimoji="1" lang="zh-CN" altLang="zh-CN" sz="4800" b="1">
              <a:ea typeface="ˎ̥"/>
              <a:cs typeface="ˎ̥"/>
            </a:endParaRPr>
          </a:p>
        </p:txBody>
      </p:sp>
      <p:sp>
        <p:nvSpPr>
          <p:cNvPr id="58371" name="Rectangle 3"/>
          <p:cNvSpPr>
            <a:spLocks noGrp="1" noRot="1" noChangeArrowheads="1"/>
          </p:cNvSpPr>
          <p:nvPr>
            <p:ph type="body" idx="1"/>
          </p:nvPr>
        </p:nvSpPr>
        <p:spPr/>
        <p:txBody>
          <a:bodyPr/>
          <a:lstStyle/>
          <a:p>
            <a:pPr eaLnBrk="1" hangingPunct="1">
              <a:buFont typeface="Wingdings" panose="05000000000000000000" pitchFamily="2" charset="2"/>
              <a:buNone/>
            </a:pPr>
            <a:r>
              <a:rPr kumimoji="1" lang="en-US" altLang="zh-CN" sz="3900" b="1"/>
              <a:t>4</a:t>
            </a:r>
            <a:r>
              <a:rPr kumimoji="1" lang="zh-CN" altLang="en-US" sz="3900" b="1"/>
              <a:t>、计划工作要追求效率</a:t>
            </a:r>
            <a:endParaRPr kumimoji="1" lang="zh-CN" altLang="en-US" sz="3900" b="1"/>
          </a:p>
          <a:p>
            <a:pPr eaLnBrk="1" hangingPunct="1">
              <a:lnSpc>
                <a:spcPct val="130000"/>
              </a:lnSpc>
              <a:spcBef>
                <a:spcPct val="50000"/>
              </a:spcBef>
              <a:buFont typeface="Wingdings" panose="05000000000000000000" pitchFamily="2" charset="2"/>
              <a:buNone/>
            </a:pPr>
            <a:r>
              <a:rPr lang="zh-CN" altLang="en-US" b="1">
                <a:solidFill>
                  <a:srgbClr val="6600FF"/>
                </a:solidFill>
              </a:rPr>
              <a:t>   </a:t>
            </a:r>
            <a:r>
              <a:rPr lang="zh-CN" altLang="en-US" sz="3600" b="1">
                <a:solidFill>
                  <a:srgbClr val="6600FF"/>
                </a:solidFill>
                <a:latin typeface="宋体" panose="02010600030101010101" pitchFamily="2" charset="-122"/>
              </a:rPr>
              <a:t>实际实施情况与计划指标的比较可以作为控制系统的一部分，用以衡量管理效率。</a:t>
            </a:r>
            <a:endParaRPr lang="zh-CN" altLang="en-US" sz="3600" b="1">
              <a:solidFill>
                <a:srgbClr val="6600FF"/>
              </a:solidFill>
              <a:latin typeface="宋体" panose="02010600030101010101" pitchFamily="2" charset="-122"/>
            </a:endParaRPr>
          </a:p>
          <a:p>
            <a:pPr eaLnBrk="1" hangingPunct="1">
              <a:buFont typeface="Wingdings" panose="05000000000000000000" pitchFamily="2" charset="2"/>
              <a:buNone/>
            </a:pPr>
            <a:endParaRPr kumimoji="1" lang="en-US" altLang="zh-CN" sz="3600" b="1"/>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ctrTitle"/>
          </p:nvPr>
        </p:nvSpPr>
        <p:spPr/>
        <p:txBody>
          <a:bodyPr/>
          <a:lstStyle/>
          <a:p>
            <a:pPr eaLnBrk="1" hangingPunct="1"/>
            <a:r>
              <a:rPr lang="zh-CN" altLang="en-US" sz="5800" dirty="0">
                <a:latin typeface="黑体" panose="02010609060101010101" pitchFamily="49" charset="-122"/>
              </a:rPr>
              <a:t>计划的类型</a:t>
            </a:r>
            <a:endParaRPr lang="zh-CN" altLang="en-US" sz="5800" dirty="0">
              <a:latin typeface="黑体" panose="02010609060101010101" pitchFamily="49" charset="-122"/>
            </a:endParaRPr>
          </a:p>
        </p:txBody>
      </p:sp>
      <p:sp>
        <p:nvSpPr>
          <p:cNvPr id="59395"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301625" y="609600"/>
            <a:ext cx="8540750" cy="1039813"/>
          </a:xfrm>
        </p:spPr>
        <p:txBody>
          <a:bodyPr/>
          <a:lstStyle/>
          <a:p>
            <a:pPr eaLnBrk="1" hangingPunct="1"/>
            <a:endParaRPr kumimoji="1" lang="zh-CN" altLang="zh-CN" b="1" dirty="0">
              <a:ea typeface="ˎ̥"/>
              <a:cs typeface="ˎ̥"/>
            </a:endParaRPr>
          </a:p>
        </p:txBody>
      </p:sp>
      <p:sp>
        <p:nvSpPr>
          <p:cNvPr id="60419" name="Rectangle 3"/>
          <p:cNvSpPr>
            <a:spLocks noGrp="1" noRot="1" noChangeArrowheads="1"/>
          </p:cNvSpPr>
          <p:nvPr>
            <p:ph type="body" idx="1"/>
          </p:nvPr>
        </p:nvSpPr>
        <p:spPr>
          <a:xfrm>
            <a:off x="323850" y="1700213"/>
            <a:ext cx="8496300" cy="4608512"/>
          </a:xfrm>
        </p:spPr>
        <p:txBody>
          <a:bodyPr/>
          <a:lstStyle/>
          <a:p>
            <a:pPr algn="just" eaLnBrk="1" hangingPunct="1">
              <a:lnSpc>
                <a:spcPct val="80000"/>
              </a:lnSpc>
              <a:buFont typeface="Wingdings" panose="05000000000000000000" pitchFamily="2" charset="2"/>
              <a:buNone/>
            </a:pPr>
            <a:r>
              <a:rPr lang="en-US" altLang="zh-CN" sz="3100" b="1"/>
              <a:t>1</a:t>
            </a:r>
            <a:r>
              <a:rPr lang="zh-CN" altLang="en-US" sz="3100" b="1">
                <a:latin typeface="华文新魏" panose="02010800040101010101" pitchFamily="2" charset="-122"/>
              </a:rPr>
              <a:t>、按计划的期限分为：</a:t>
            </a:r>
            <a:endParaRPr lang="zh-CN" altLang="en-US" sz="3100" b="1">
              <a:latin typeface="华文新魏" panose="02010800040101010101" pitchFamily="2" charset="-122"/>
            </a:endParaRPr>
          </a:p>
          <a:p>
            <a:pPr algn="just" eaLnBrk="1" hangingPunct="1">
              <a:lnSpc>
                <a:spcPct val="80000"/>
              </a:lnSpc>
            </a:pPr>
            <a:r>
              <a:rPr lang="zh-CN" altLang="en-US" sz="3100" b="1">
                <a:latin typeface="华文新魏" panose="02010800040101010101" pitchFamily="2" charset="-122"/>
              </a:rPr>
              <a:t>短期计划</a:t>
            </a:r>
            <a:r>
              <a:rPr lang="en-US" altLang="zh-CN" sz="3100" b="1"/>
              <a:t>——</a:t>
            </a:r>
            <a:r>
              <a:rPr lang="en-US" altLang="zh-CN" sz="3100" b="1">
                <a:latin typeface="华文新魏" panose="02010800040101010101" pitchFamily="2" charset="-122"/>
              </a:rPr>
              <a:t> </a:t>
            </a:r>
            <a:r>
              <a:rPr lang="en-US" altLang="zh-CN" sz="3100" b="1"/>
              <a:t>1</a:t>
            </a:r>
            <a:r>
              <a:rPr lang="zh-CN" altLang="en-US" sz="3100" b="1">
                <a:latin typeface="华文新魏" panose="02010800040101010101" pitchFamily="2" charset="-122"/>
              </a:rPr>
              <a:t>年以内的详细、具体的计划。</a:t>
            </a:r>
            <a:endParaRPr lang="zh-CN" altLang="en-US" sz="3100" b="1">
              <a:latin typeface="华文新魏" panose="02010800040101010101" pitchFamily="2" charset="-122"/>
            </a:endParaRPr>
          </a:p>
          <a:p>
            <a:pPr eaLnBrk="1" hangingPunct="1">
              <a:lnSpc>
                <a:spcPct val="80000"/>
              </a:lnSpc>
            </a:pPr>
            <a:r>
              <a:rPr lang="zh-CN" altLang="en-US" sz="3100" b="1">
                <a:latin typeface="华文新魏" panose="02010800040101010101" pitchFamily="2" charset="-122"/>
              </a:rPr>
              <a:t>中期计划</a:t>
            </a:r>
            <a:r>
              <a:rPr lang="en-US" altLang="zh-CN" sz="3100" b="1"/>
              <a:t>——1~5</a:t>
            </a:r>
            <a:r>
              <a:rPr lang="zh-CN" altLang="en-US" sz="3100" b="1">
                <a:latin typeface="华文新魏" panose="02010800040101010101" pitchFamily="2" charset="-122"/>
              </a:rPr>
              <a:t>年的计划。</a:t>
            </a:r>
            <a:endParaRPr lang="zh-CN" altLang="en-US" sz="3100" b="1">
              <a:latin typeface="华文新魏" panose="02010800040101010101" pitchFamily="2" charset="-122"/>
            </a:endParaRPr>
          </a:p>
          <a:p>
            <a:pPr eaLnBrk="1" hangingPunct="1">
              <a:lnSpc>
                <a:spcPct val="80000"/>
              </a:lnSpc>
              <a:buFont typeface="Wingdings" panose="05000000000000000000" pitchFamily="2" charset="2"/>
              <a:buNone/>
            </a:pPr>
            <a:r>
              <a:rPr lang="zh-CN" altLang="en-US" sz="2800" b="1"/>
              <a:t>   中期计划根据组织的长期计划进行编制，主要起衔接长期；计划和短期计划的作用。</a:t>
            </a:r>
            <a:endParaRPr lang="zh-CN" altLang="en-US" sz="2800" b="1"/>
          </a:p>
          <a:p>
            <a:pPr eaLnBrk="1" hangingPunct="1">
              <a:lnSpc>
                <a:spcPct val="80000"/>
              </a:lnSpc>
            </a:pPr>
            <a:r>
              <a:rPr lang="zh-CN" altLang="en-US" sz="3100" b="1">
                <a:latin typeface="华文新魏" panose="02010800040101010101" pitchFamily="2" charset="-122"/>
              </a:rPr>
              <a:t>长期计划</a:t>
            </a:r>
            <a:r>
              <a:rPr lang="en-US" altLang="zh-CN" sz="3100" b="1"/>
              <a:t>——5~10</a:t>
            </a:r>
            <a:r>
              <a:rPr lang="zh-CN" altLang="en-US" sz="3100" b="1">
                <a:latin typeface="华文新魏" panose="02010800040101010101" pitchFamily="2" charset="-122"/>
              </a:rPr>
              <a:t>年的长远规划。</a:t>
            </a:r>
            <a:endParaRPr lang="zh-CN" altLang="en-US" sz="3100" b="1">
              <a:latin typeface="华文新魏" panose="02010800040101010101" pitchFamily="2" charset="-122"/>
            </a:endParaRPr>
          </a:p>
          <a:p>
            <a:pPr eaLnBrk="1" hangingPunct="1">
              <a:lnSpc>
                <a:spcPct val="80000"/>
              </a:lnSpc>
              <a:buFont typeface="Wingdings" panose="05000000000000000000" pitchFamily="2" charset="2"/>
              <a:buNone/>
            </a:pPr>
            <a:r>
              <a:rPr lang="zh-CN" altLang="en-US" sz="3100" b="1"/>
              <a:t>  长期计划的内容主要涉及组织的长远目标和发展方向。</a:t>
            </a:r>
            <a:endParaRPr lang="zh-CN" altLang="en-US" sz="3100" b="1"/>
          </a:p>
          <a:p>
            <a:pPr eaLnBrk="1" hangingPunct="1">
              <a:lnSpc>
                <a:spcPct val="80000"/>
              </a:lnSpc>
              <a:buFont typeface="Wingdings" panose="05000000000000000000" pitchFamily="2" charset="2"/>
              <a:buNone/>
            </a:pPr>
            <a:r>
              <a:rPr lang="zh-CN" altLang="en-US" sz="3100" b="1">
                <a:solidFill>
                  <a:srgbClr val="FF0000"/>
                </a:solidFill>
              </a:rPr>
              <a:t>说明：通常地，战略计划是一种长期计划，但长期计划并不一定都是战略计划。</a:t>
            </a:r>
            <a:endParaRPr lang="zh-CN" altLang="en-US" sz="3100" b="1">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hangingPunct="1"/>
            <a:endParaRPr kumimoji="1" lang="zh-CN" altLang="zh-CN" sz="4800" b="1">
              <a:ea typeface="ˎ̥"/>
              <a:cs typeface="ˎ̥"/>
            </a:endParaRPr>
          </a:p>
        </p:txBody>
      </p:sp>
      <p:sp>
        <p:nvSpPr>
          <p:cNvPr id="61443" name="Rectangle 3"/>
          <p:cNvSpPr>
            <a:spLocks noGrp="1" noRot="1" noChangeArrowheads="1"/>
          </p:cNvSpPr>
          <p:nvPr>
            <p:ph type="body" idx="1"/>
          </p:nvPr>
        </p:nvSpPr>
        <p:spPr>
          <a:xfrm>
            <a:off x="323850" y="1827213"/>
            <a:ext cx="8359775" cy="4114800"/>
          </a:xfrm>
        </p:spPr>
        <p:txBody>
          <a:bodyPr/>
          <a:lstStyle/>
          <a:p>
            <a:pPr lvl="1" algn="just" eaLnBrk="1" hangingPunct="1"/>
            <a:r>
              <a:rPr lang="zh-CN" altLang="en-US" sz="3800" b="1"/>
              <a:t>长期计划为组织指明了方向，</a:t>
            </a:r>
            <a:endParaRPr lang="zh-CN" altLang="en-US" sz="3800" b="1"/>
          </a:p>
          <a:p>
            <a:pPr lvl="1" algn="just" eaLnBrk="1" hangingPunct="1"/>
            <a:r>
              <a:rPr lang="zh-CN" altLang="en-US" sz="3800" b="1"/>
              <a:t>中期计划为组织指明了路径，</a:t>
            </a:r>
            <a:endParaRPr lang="zh-CN" altLang="en-US" sz="3800" b="1"/>
          </a:p>
          <a:p>
            <a:pPr lvl="1" algn="just" eaLnBrk="1" hangingPunct="1"/>
            <a:r>
              <a:rPr lang="zh-CN" altLang="en-US" sz="3800" b="1"/>
              <a:t>短期计划则为组织规定了前进的步伐。</a:t>
            </a:r>
            <a:endParaRPr lang="zh-CN" altLang="en-US" sz="3800" b="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endParaRPr kumimoji="1" lang="zh-CN" altLang="zh-CN" sz="4800" b="1">
              <a:ea typeface="ˎ̥"/>
              <a:cs typeface="ˎ̥"/>
            </a:endParaRPr>
          </a:p>
        </p:txBody>
      </p:sp>
      <p:sp>
        <p:nvSpPr>
          <p:cNvPr id="62467" name="Rectangle 3"/>
          <p:cNvSpPr>
            <a:spLocks noGrp="1" noRot="1" noChangeArrowheads="1"/>
          </p:cNvSpPr>
          <p:nvPr>
            <p:ph type="body" idx="1"/>
          </p:nvPr>
        </p:nvSpPr>
        <p:spPr/>
        <p:txBody>
          <a:bodyPr/>
          <a:lstStyle/>
          <a:p>
            <a:pPr algn="just" eaLnBrk="1" hangingPunct="1">
              <a:buFont typeface="Wingdings" panose="05000000000000000000" pitchFamily="2" charset="2"/>
              <a:buNone/>
            </a:pPr>
            <a:r>
              <a:rPr lang="en-US" altLang="zh-CN" sz="4200" b="1">
                <a:latin typeface="宋体" panose="02010600030101010101" pitchFamily="2" charset="-122"/>
              </a:rPr>
              <a:t>2</a:t>
            </a:r>
            <a:r>
              <a:rPr lang="zh-CN" altLang="en-US" sz="4200" b="1">
                <a:latin typeface="宋体" panose="02010600030101010101" pitchFamily="2" charset="-122"/>
              </a:rPr>
              <a:t>、按企业职能分为：</a:t>
            </a:r>
            <a:endParaRPr lang="zh-CN" altLang="en-US" sz="4200" b="1">
              <a:latin typeface="宋体" panose="02010600030101010101" pitchFamily="2" charset="-122"/>
            </a:endParaRPr>
          </a:p>
          <a:p>
            <a:pPr algn="just" eaLnBrk="1" hangingPunct="1"/>
            <a:r>
              <a:rPr lang="zh-CN" altLang="en-US" sz="3600" b="1">
                <a:latin typeface="宋体" panose="02010600030101010101" pitchFamily="2" charset="-122"/>
              </a:rPr>
              <a:t>业务计划</a:t>
            </a:r>
            <a:r>
              <a:rPr lang="en-US" altLang="zh-CN" sz="3600" b="1">
                <a:latin typeface="宋体" panose="02010600030101010101" pitchFamily="2" charset="-122"/>
              </a:rPr>
              <a:t>——</a:t>
            </a:r>
            <a:r>
              <a:rPr lang="zh-CN" altLang="en-US" sz="3600" b="1">
                <a:latin typeface="宋体" panose="02010600030101010101" pitchFamily="2" charset="-122"/>
              </a:rPr>
              <a:t>销售计划、生产计划、供应计划、新产品开发计划等；</a:t>
            </a:r>
            <a:endParaRPr lang="zh-CN" altLang="en-US" sz="3600" b="1">
              <a:latin typeface="宋体" panose="02010600030101010101" pitchFamily="2" charset="-122"/>
            </a:endParaRPr>
          </a:p>
          <a:p>
            <a:pPr algn="just" eaLnBrk="1" hangingPunct="1"/>
            <a:r>
              <a:rPr lang="zh-CN" altLang="en-US" sz="3600" b="1">
                <a:latin typeface="宋体" panose="02010600030101010101" pitchFamily="2" charset="-122"/>
              </a:rPr>
              <a:t>财务计划</a:t>
            </a:r>
            <a:endParaRPr lang="zh-CN" altLang="en-US" sz="3600" b="1">
              <a:latin typeface="宋体" panose="02010600030101010101" pitchFamily="2" charset="-122"/>
            </a:endParaRPr>
          </a:p>
          <a:p>
            <a:pPr algn="just" eaLnBrk="1" hangingPunct="1"/>
            <a:r>
              <a:rPr lang="zh-CN" altLang="en-US" sz="3600" b="1">
                <a:latin typeface="宋体" panose="02010600030101010101" pitchFamily="2" charset="-122"/>
              </a:rPr>
              <a:t>人事计划</a:t>
            </a:r>
            <a:endParaRPr lang="zh-CN" altLang="en-US" sz="3600" b="1">
              <a:latin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301625" y="609600"/>
            <a:ext cx="8540750" cy="1111250"/>
          </a:xfrm>
        </p:spPr>
        <p:txBody>
          <a:bodyPr/>
          <a:lstStyle/>
          <a:p>
            <a:pPr eaLnBrk="1" hangingPunct="1"/>
            <a:endParaRPr kumimoji="1" lang="zh-CN" altLang="zh-CN" b="1">
              <a:ea typeface="ˎ̥"/>
              <a:cs typeface="ˎ̥"/>
            </a:endParaRPr>
          </a:p>
        </p:txBody>
      </p:sp>
      <p:sp>
        <p:nvSpPr>
          <p:cNvPr id="63491" name="Rectangle 3"/>
          <p:cNvSpPr>
            <a:spLocks noGrp="1" noRot="1" noChangeArrowheads="1"/>
          </p:cNvSpPr>
          <p:nvPr>
            <p:ph type="body" idx="1"/>
          </p:nvPr>
        </p:nvSpPr>
        <p:spPr>
          <a:xfrm>
            <a:off x="395288" y="1700213"/>
            <a:ext cx="8424862" cy="4537075"/>
          </a:xfrm>
        </p:spPr>
        <p:txBody>
          <a:bodyPr/>
          <a:lstStyle/>
          <a:p>
            <a:pPr algn="just" eaLnBrk="1" hangingPunct="1">
              <a:buFont typeface="Wingdings" panose="05000000000000000000" pitchFamily="2" charset="2"/>
              <a:buNone/>
            </a:pPr>
            <a:r>
              <a:rPr lang="en-US" altLang="zh-CN" sz="3900" b="1">
                <a:latin typeface="宋体" panose="02010600030101010101" pitchFamily="2" charset="-122"/>
              </a:rPr>
              <a:t>3</a:t>
            </a:r>
            <a:r>
              <a:rPr lang="zh-CN" altLang="en-US" sz="3900" b="1">
                <a:latin typeface="宋体" panose="02010600030101010101" pitchFamily="2" charset="-122"/>
              </a:rPr>
              <a:t>、根据涉及时间长短及其范围广狭的综合性程度划分：</a:t>
            </a:r>
            <a:endParaRPr lang="zh-CN" altLang="en-US" sz="3900" b="1">
              <a:latin typeface="宋体" panose="02010600030101010101" pitchFamily="2" charset="-122"/>
            </a:endParaRPr>
          </a:p>
          <a:p>
            <a:pPr algn="just" eaLnBrk="1" hangingPunct="1">
              <a:buFont typeface="Wingdings" panose="05000000000000000000" pitchFamily="2" charset="2"/>
              <a:buNone/>
            </a:pPr>
            <a:r>
              <a:rPr lang="zh-CN" altLang="en-US" sz="3900" b="1">
                <a:latin typeface="宋体" panose="02010600030101010101" pitchFamily="2" charset="-122"/>
              </a:rPr>
              <a:t>      战略性计划与战术性计划</a:t>
            </a:r>
            <a:endParaRPr lang="zh-CN" altLang="en-US" sz="3900" b="1">
              <a:latin typeface="宋体" panose="02010600030101010101" pitchFamily="2" charset="-122"/>
            </a:endParaRPr>
          </a:p>
          <a:p>
            <a:pPr algn="just" eaLnBrk="1" hangingPunct="1">
              <a:buFont typeface="Wingdings" panose="05000000000000000000" pitchFamily="2" charset="2"/>
              <a:buNone/>
            </a:pPr>
            <a:endParaRPr lang="zh-CN" altLang="en-US" sz="2000" b="1">
              <a:latin typeface="宋体" panose="02010600030101010101" pitchFamily="2" charset="-122"/>
            </a:endParaRPr>
          </a:p>
          <a:p>
            <a:pPr algn="just" eaLnBrk="1" hangingPunct="1">
              <a:buFont typeface="Wingdings" panose="05000000000000000000" pitchFamily="2" charset="2"/>
              <a:buNone/>
            </a:pPr>
            <a:r>
              <a:rPr lang="en-US" altLang="zh-CN" sz="3900" b="1">
                <a:latin typeface="宋体" panose="02010600030101010101" pitchFamily="2" charset="-122"/>
              </a:rPr>
              <a:t>4</a:t>
            </a:r>
            <a:r>
              <a:rPr lang="zh-CN" altLang="en-US" sz="3900" b="1">
                <a:latin typeface="宋体" panose="02010600030101010101" pitchFamily="2" charset="-122"/>
              </a:rPr>
              <a:t>、根据计划内容的明确性标准划分：</a:t>
            </a:r>
            <a:endParaRPr lang="zh-CN" altLang="en-US" sz="3900" b="1">
              <a:latin typeface="宋体" panose="02010600030101010101" pitchFamily="2" charset="-122"/>
            </a:endParaRPr>
          </a:p>
          <a:p>
            <a:pPr eaLnBrk="1" hangingPunct="1">
              <a:buFont typeface="Wingdings" panose="05000000000000000000" pitchFamily="2" charset="2"/>
              <a:buNone/>
            </a:pPr>
            <a:r>
              <a:rPr lang="zh-CN" altLang="en-US" sz="3900" b="1">
                <a:latin typeface="宋体" panose="02010600030101010101" pitchFamily="2" charset="-122"/>
              </a:rPr>
              <a:t>      具体计划与指导性计划</a:t>
            </a:r>
            <a:endParaRPr lang="zh-CN" altLang="en-US" sz="3900" b="1">
              <a:latin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eaLnBrk="1" hangingPunct="1"/>
            <a:endParaRPr kumimoji="1" lang="zh-CN" altLang="zh-CN" sz="4800" b="1">
              <a:ea typeface="ˎ̥"/>
              <a:cs typeface="ˎ̥"/>
            </a:endParaRPr>
          </a:p>
        </p:txBody>
      </p:sp>
      <p:sp>
        <p:nvSpPr>
          <p:cNvPr id="64515" name="Rectangle 3"/>
          <p:cNvSpPr>
            <a:spLocks noGrp="1" noRot="1" noChangeArrowheads="1"/>
          </p:cNvSpPr>
          <p:nvPr>
            <p:ph type="body" idx="1"/>
          </p:nvPr>
        </p:nvSpPr>
        <p:spPr>
          <a:xfrm>
            <a:off x="323850" y="1905000"/>
            <a:ext cx="8496300" cy="4194175"/>
          </a:xfrm>
        </p:spPr>
        <p:txBody>
          <a:bodyPr/>
          <a:lstStyle/>
          <a:p>
            <a:pPr algn="just" eaLnBrk="1" hangingPunct="1">
              <a:buFont typeface="Wingdings" panose="05000000000000000000" pitchFamily="2" charset="2"/>
              <a:buNone/>
            </a:pPr>
            <a:r>
              <a:rPr lang="en-US" altLang="zh-CN" sz="3900" b="1" dirty="0">
                <a:latin typeface="宋体" panose="02010600030101010101" pitchFamily="2" charset="-122"/>
              </a:rPr>
              <a:t>5</a:t>
            </a:r>
            <a:r>
              <a:rPr lang="zh-CN" altLang="en-US" sz="3900" b="1" dirty="0">
                <a:latin typeface="宋体" panose="02010600030101010101" pitchFamily="2" charset="-122"/>
              </a:rPr>
              <a:t>、根据活动内容是否经常反复、具有一定的结构划分：</a:t>
            </a:r>
            <a:endParaRPr lang="zh-CN" altLang="en-US" sz="3900" b="1" dirty="0">
              <a:latin typeface="宋体" panose="02010600030101010101" pitchFamily="2" charset="-122"/>
            </a:endParaRPr>
          </a:p>
          <a:p>
            <a:pPr eaLnBrk="1" hangingPunct="1">
              <a:buFont typeface="Wingdings" panose="05000000000000000000" pitchFamily="2" charset="2"/>
              <a:buNone/>
            </a:pPr>
            <a:r>
              <a:rPr lang="zh-CN" altLang="en-US" sz="3900" b="1" dirty="0">
                <a:latin typeface="宋体" panose="02010600030101010101" pitchFamily="2" charset="-122"/>
              </a:rPr>
              <a:t>    程序性计划与非程序性计划</a:t>
            </a:r>
            <a:endParaRPr lang="zh-CN" altLang="en-US" sz="3900" b="1" dirty="0">
              <a:latin typeface="宋体" panose="02010600030101010101" pitchFamily="2" charset="-122"/>
            </a:endParaRPr>
          </a:p>
          <a:p>
            <a:pPr eaLnBrk="1" hangingPunct="1"/>
            <a:endParaRPr lang="en-US" altLang="zh-CN" sz="3900" dirty="0">
              <a:latin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ctrTitle"/>
          </p:nvPr>
        </p:nvSpPr>
        <p:spPr/>
        <p:txBody>
          <a:bodyPr/>
          <a:lstStyle/>
          <a:p>
            <a:pPr eaLnBrk="1" hangingPunct="1"/>
            <a:r>
              <a:rPr lang="zh-CN" altLang="en-US"/>
              <a:t>计划与计划工作 </a:t>
            </a:r>
            <a:endParaRPr lang="zh-CN" altLang="en-US"/>
          </a:p>
        </p:txBody>
      </p:sp>
      <p:sp>
        <p:nvSpPr>
          <p:cNvPr id="46083"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323850" y="404813"/>
            <a:ext cx="8134350" cy="6119812"/>
          </a:xfrm>
        </p:spPr>
        <p:txBody>
          <a:bodyPr/>
          <a:lstStyle/>
          <a:p>
            <a:pPr eaLnBrk="1" hangingPunct="1">
              <a:spcBef>
                <a:spcPct val="50000"/>
              </a:spcBef>
              <a:buFont typeface="Wingdings" panose="05000000000000000000" pitchFamily="2" charset="2"/>
              <a:buNone/>
            </a:pPr>
            <a:r>
              <a:rPr lang="zh-CN" altLang="en-US" sz="3600" b="1">
                <a:solidFill>
                  <a:srgbClr val="CC3300"/>
                </a:solidFill>
                <a:ea typeface="黑体" panose="02010609060101010101" pitchFamily="49" charset="-122"/>
              </a:rPr>
              <a:t>计划的层次体系</a:t>
            </a:r>
            <a:endParaRPr lang="zh-CN" altLang="en-US" sz="3600" b="1">
              <a:solidFill>
                <a:srgbClr val="CC3300"/>
              </a:solidFill>
              <a:ea typeface="黑体" panose="02010609060101010101" pitchFamily="49" charset="-122"/>
            </a:endParaRPr>
          </a:p>
          <a:p>
            <a:pPr eaLnBrk="1" hangingPunct="1"/>
            <a:endParaRPr lang="en-US" altLang="zh-CN"/>
          </a:p>
        </p:txBody>
      </p:sp>
      <p:grpSp>
        <p:nvGrpSpPr>
          <p:cNvPr id="65539" name="Group 3"/>
          <p:cNvGrpSpPr/>
          <p:nvPr/>
        </p:nvGrpSpPr>
        <p:grpSpPr bwMode="auto">
          <a:xfrm>
            <a:off x="2057400" y="685800"/>
            <a:ext cx="6172200" cy="5334000"/>
            <a:chOff x="1294" y="432"/>
            <a:chExt cx="3888" cy="3360"/>
          </a:xfrm>
        </p:grpSpPr>
        <p:sp>
          <p:nvSpPr>
            <p:cNvPr id="65551" name="AutoShape 4"/>
            <p:cNvSpPr>
              <a:spLocks noChangeArrowheads="1"/>
            </p:cNvSpPr>
            <p:nvPr/>
          </p:nvSpPr>
          <p:spPr bwMode="auto">
            <a:xfrm>
              <a:off x="1294" y="432"/>
              <a:ext cx="3888" cy="3360"/>
            </a:xfrm>
            <a:prstGeom prst="triangle">
              <a:avLst>
                <a:gd name="adj" fmla="val 49690"/>
              </a:avLst>
            </a:prstGeom>
            <a:solidFill>
              <a:srgbClr val="CCFFFF"/>
            </a:solidFill>
            <a:ln w="28575">
              <a:solidFill>
                <a:srgbClr val="CC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52" name="Line 5"/>
            <p:cNvSpPr>
              <a:spLocks noChangeShapeType="1"/>
            </p:cNvSpPr>
            <p:nvPr/>
          </p:nvSpPr>
          <p:spPr bwMode="auto">
            <a:xfrm>
              <a:off x="2926" y="960"/>
              <a:ext cx="624" cy="0"/>
            </a:xfrm>
            <a:prstGeom prst="line">
              <a:avLst/>
            </a:prstGeom>
            <a:noFill/>
            <a:ln w="19050">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3" name="Freeform 6"/>
            <p:cNvSpPr/>
            <p:nvPr/>
          </p:nvSpPr>
          <p:spPr bwMode="auto">
            <a:xfrm>
              <a:off x="1523" y="3409"/>
              <a:ext cx="3430" cy="3"/>
            </a:xfrm>
            <a:custGeom>
              <a:avLst/>
              <a:gdLst>
                <a:gd name="T0" fmla="*/ 0 w 3430"/>
                <a:gd name="T1" fmla="*/ 3 h 3"/>
                <a:gd name="T2" fmla="*/ 3430 w 3430"/>
                <a:gd name="T3" fmla="*/ 0 h 3"/>
                <a:gd name="T4" fmla="*/ 0 60000 65536"/>
                <a:gd name="T5" fmla="*/ 0 60000 65536"/>
              </a:gdLst>
              <a:ahLst/>
              <a:cxnLst>
                <a:cxn ang="T4">
                  <a:pos x="T0" y="T1"/>
                </a:cxn>
                <a:cxn ang="T5">
                  <a:pos x="T2" y="T3"/>
                </a:cxn>
              </a:cxnLst>
              <a:rect l="0" t="0" r="r" b="b"/>
              <a:pathLst>
                <a:path w="3430" h="3">
                  <a:moveTo>
                    <a:pt x="0" y="3"/>
                  </a:moveTo>
                  <a:lnTo>
                    <a:pt x="3430" y="0"/>
                  </a:lnTo>
                </a:path>
              </a:pathLst>
            </a:custGeom>
            <a:solidFill>
              <a:srgbClr val="CCFFFF"/>
            </a:solidFill>
            <a:ln w="19050" cmpd="sng">
              <a:solidFill>
                <a:srgbClr val="66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4" name="Freeform 7"/>
            <p:cNvSpPr/>
            <p:nvPr/>
          </p:nvSpPr>
          <p:spPr bwMode="auto">
            <a:xfrm>
              <a:off x="1745" y="3023"/>
              <a:ext cx="3005" cy="2"/>
            </a:xfrm>
            <a:custGeom>
              <a:avLst/>
              <a:gdLst>
                <a:gd name="T0" fmla="*/ 0 w 3005"/>
                <a:gd name="T1" fmla="*/ 0 h 2"/>
                <a:gd name="T2" fmla="*/ 3005 w 3005"/>
                <a:gd name="T3" fmla="*/ 2 h 2"/>
                <a:gd name="T4" fmla="*/ 0 60000 65536"/>
                <a:gd name="T5" fmla="*/ 0 60000 65536"/>
              </a:gdLst>
              <a:ahLst/>
              <a:cxnLst>
                <a:cxn ang="T4">
                  <a:pos x="T0" y="T1"/>
                </a:cxn>
                <a:cxn ang="T5">
                  <a:pos x="T2" y="T3"/>
                </a:cxn>
              </a:cxnLst>
              <a:rect l="0" t="0" r="r" b="b"/>
              <a:pathLst>
                <a:path w="3005" h="2">
                  <a:moveTo>
                    <a:pt x="0" y="0"/>
                  </a:moveTo>
                  <a:lnTo>
                    <a:pt x="3005" y="2"/>
                  </a:lnTo>
                </a:path>
              </a:pathLst>
            </a:custGeom>
            <a:solidFill>
              <a:srgbClr val="CCFFFF"/>
            </a:solidFill>
            <a:ln w="19050" cmpd="sng">
              <a:solidFill>
                <a:srgbClr val="66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5" name="Freeform 8"/>
            <p:cNvSpPr/>
            <p:nvPr/>
          </p:nvSpPr>
          <p:spPr bwMode="auto">
            <a:xfrm>
              <a:off x="2001" y="2592"/>
              <a:ext cx="2461" cy="3"/>
            </a:xfrm>
            <a:custGeom>
              <a:avLst/>
              <a:gdLst>
                <a:gd name="T0" fmla="*/ 0 w 2461"/>
                <a:gd name="T1" fmla="*/ 0 h 3"/>
                <a:gd name="T2" fmla="*/ 2461 w 2461"/>
                <a:gd name="T3" fmla="*/ 3 h 3"/>
                <a:gd name="T4" fmla="*/ 0 60000 65536"/>
                <a:gd name="T5" fmla="*/ 0 60000 65536"/>
              </a:gdLst>
              <a:ahLst/>
              <a:cxnLst>
                <a:cxn ang="T4">
                  <a:pos x="T0" y="T1"/>
                </a:cxn>
                <a:cxn ang="T5">
                  <a:pos x="T2" y="T3"/>
                </a:cxn>
              </a:cxnLst>
              <a:rect l="0" t="0" r="r" b="b"/>
              <a:pathLst>
                <a:path w="2461" h="3">
                  <a:moveTo>
                    <a:pt x="0" y="0"/>
                  </a:moveTo>
                  <a:lnTo>
                    <a:pt x="2461" y="3"/>
                  </a:lnTo>
                </a:path>
              </a:pathLst>
            </a:custGeom>
            <a:solidFill>
              <a:srgbClr val="CCFFFF"/>
            </a:solidFill>
            <a:ln w="19050" cmpd="sng">
              <a:solidFill>
                <a:srgbClr val="66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6" name="Line 9"/>
            <p:cNvSpPr>
              <a:spLocks noChangeShapeType="1"/>
            </p:cNvSpPr>
            <p:nvPr/>
          </p:nvSpPr>
          <p:spPr bwMode="auto">
            <a:xfrm>
              <a:off x="2494" y="1728"/>
              <a:ext cx="1440" cy="0"/>
            </a:xfrm>
            <a:prstGeom prst="line">
              <a:avLst/>
            </a:prstGeom>
            <a:noFill/>
            <a:ln w="19050">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7" name="Line 10"/>
            <p:cNvSpPr>
              <a:spLocks noChangeShapeType="1"/>
            </p:cNvSpPr>
            <p:nvPr/>
          </p:nvSpPr>
          <p:spPr bwMode="auto">
            <a:xfrm>
              <a:off x="2686" y="1344"/>
              <a:ext cx="1056" cy="0"/>
            </a:xfrm>
            <a:prstGeom prst="line">
              <a:avLst/>
            </a:prstGeom>
            <a:noFill/>
            <a:ln w="19050">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8" name="Line 11"/>
            <p:cNvSpPr>
              <a:spLocks noChangeShapeType="1"/>
            </p:cNvSpPr>
            <p:nvPr/>
          </p:nvSpPr>
          <p:spPr bwMode="auto">
            <a:xfrm>
              <a:off x="2254" y="2112"/>
              <a:ext cx="1968" cy="0"/>
            </a:xfrm>
            <a:prstGeom prst="line">
              <a:avLst/>
            </a:prstGeom>
            <a:noFill/>
            <a:ln w="19050">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0" name="Text Box 12"/>
          <p:cNvSpPr txBox="1">
            <a:spLocks noChangeArrowheads="1"/>
          </p:cNvSpPr>
          <p:nvPr/>
        </p:nvSpPr>
        <p:spPr bwMode="auto">
          <a:xfrm>
            <a:off x="4648200" y="990600"/>
            <a:ext cx="9144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33CC"/>
                </a:solidFill>
                <a:latin typeface="Times New Roman" panose="02020603050405020304" pitchFamily="18" charset="0"/>
              </a:rPr>
              <a:t>使命</a:t>
            </a:r>
            <a:endParaRPr kumimoji="1" lang="zh-CN" altLang="en-US" sz="2800">
              <a:latin typeface="Times New Roman" panose="02020603050405020304" pitchFamily="18" charset="0"/>
            </a:endParaRPr>
          </a:p>
        </p:txBody>
      </p:sp>
      <p:sp>
        <p:nvSpPr>
          <p:cNvPr id="65541" name="Text Box 13"/>
          <p:cNvSpPr txBox="1">
            <a:spLocks noChangeArrowheads="1"/>
          </p:cNvSpPr>
          <p:nvPr/>
        </p:nvSpPr>
        <p:spPr bwMode="auto">
          <a:xfrm>
            <a:off x="4660900" y="1600200"/>
            <a:ext cx="895350" cy="519113"/>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33CC"/>
                </a:solidFill>
                <a:latin typeface="Times New Roman" panose="02020603050405020304" pitchFamily="18" charset="0"/>
              </a:rPr>
              <a:t>目标</a:t>
            </a:r>
            <a:endParaRPr kumimoji="1" lang="zh-CN" altLang="en-US" sz="2400">
              <a:latin typeface="Times New Roman" panose="02020603050405020304" pitchFamily="18" charset="0"/>
            </a:endParaRPr>
          </a:p>
        </p:txBody>
      </p:sp>
      <p:sp>
        <p:nvSpPr>
          <p:cNvPr id="65542" name="Text Box 14"/>
          <p:cNvSpPr txBox="1">
            <a:spLocks noChangeArrowheads="1"/>
          </p:cNvSpPr>
          <p:nvPr/>
        </p:nvSpPr>
        <p:spPr bwMode="auto">
          <a:xfrm>
            <a:off x="4657725" y="2224088"/>
            <a:ext cx="901700" cy="519112"/>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33CC"/>
                </a:solidFill>
                <a:latin typeface="Times New Roman" panose="02020603050405020304" pitchFamily="18" charset="0"/>
              </a:rPr>
              <a:t>战略</a:t>
            </a:r>
            <a:endParaRPr kumimoji="1" lang="zh-CN" altLang="en-US" sz="2400">
              <a:latin typeface="Times New Roman" panose="02020603050405020304" pitchFamily="18" charset="0"/>
            </a:endParaRPr>
          </a:p>
        </p:txBody>
      </p:sp>
      <p:sp>
        <p:nvSpPr>
          <p:cNvPr id="65543" name="Text Box 15"/>
          <p:cNvSpPr txBox="1">
            <a:spLocks noChangeArrowheads="1"/>
          </p:cNvSpPr>
          <p:nvPr/>
        </p:nvSpPr>
        <p:spPr bwMode="auto">
          <a:xfrm>
            <a:off x="4645025" y="2833688"/>
            <a:ext cx="901700" cy="519112"/>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33CC"/>
                </a:solidFill>
                <a:latin typeface="Times New Roman" panose="02020603050405020304" pitchFamily="18" charset="0"/>
              </a:rPr>
              <a:t>政策</a:t>
            </a:r>
            <a:endParaRPr kumimoji="1" lang="zh-CN" altLang="en-US" sz="2400">
              <a:latin typeface="Times New Roman" panose="02020603050405020304" pitchFamily="18" charset="0"/>
            </a:endParaRPr>
          </a:p>
        </p:txBody>
      </p:sp>
      <p:sp>
        <p:nvSpPr>
          <p:cNvPr id="65544" name="Text Box 16"/>
          <p:cNvSpPr txBox="1">
            <a:spLocks noChangeArrowheads="1"/>
          </p:cNvSpPr>
          <p:nvPr/>
        </p:nvSpPr>
        <p:spPr bwMode="auto">
          <a:xfrm>
            <a:off x="4657725" y="3581400"/>
            <a:ext cx="901700" cy="519113"/>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33CC"/>
                </a:solidFill>
                <a:latin typeface="Times New Roman" panose="02020603050405020304" pitchFamily="18" charset="0"/>
              </a:rPr>
              <a:t>程序</a:t>
            </a:r>
            <a:endParaRPr kumimoji="1" lang="zh-CN" altLang="en-US" sz="2400">
              <a:latin typeface="Times New Roman" panose="02020603050405020304" pitchFamily="18" charset="0"/>
            </a:endParaRPr>
          </a:p>
        </p:txBody>
      </p:sp>
      <p:sp>
        <p:nvSpPr>
          <p:cNvPr id="65545" name="Text Box 17"/>
          <p:cNvSpPr txBox="1">
            <a:spLocks noChangeArrowheads="1"/>
          </p:cNvSpPr>
          <p:nvPr/>
        </p:nvSpPr>
        <p:spPr bwMode="auto">
          <a:xfrm>
            <a:off x="2892425" y="4267200"/>
            <a:ext cx="44196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33CC"/>
                </a:solidFill>
                <a:latin typeface="Times New Roman" panose="02020603050405020304" pitchFamily="18" charset="0"/>
              </a:rPr>
              <a:t>规则：最简单形式的计划</a:t>
            </a:r>
            <a:endParaRPr kumimoji="1" lang="zh-CN" altLang="en-US" sz="2400">
              <a:latin typeface="Times New Roman" panose="02020603050405020304" pitchFamily="18" charset="0"/>
            </a:endParaRPr>
          </a:p>
        </p:txBody>
      </p:sp>
      <p:sp>
        <p:nvSpPr>
          <p:cNvPr id="65546" name="Text Box 18"/>
          <p:cNvSpPr txBox="1">
            <a:spLocks noChangeArrowheads="1"/>
          </p:cNvSpPr>
          <p:nvPr/>
        </p:nvSpPr>
        <p:spPr bwMode="auto">
          <a:xfrm>
            <a:off x="2892425" y="4876800"/>
            <a:ext cx="4419600" cy="519113"/>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33CC"/>
                </a:solidFill>
                <a:latin typeface="Times New Roman" panose="02020603050405020304" pitchFamily="18" charset="0"/>
              </a:rPr>
              <a:t>方案：一种综合性的计划</a:t>
            </a:r>
            <a:endParaRPr kumimoji="1" lang="zh-CN" altLang="en-US" sz="2400">
              <a:latin typeface="Times New Roman" panose="02020603050405020304" pitchFamily="18" charset="0"/>
            </a:endParaRPr>
          </a:p>
        </p:txBody>
      </p:sp>
      <p:sp>
        <p:nvSpPr>
          <p:cNvPr id="65547" name="Text Box 19"/>
          <p:cNvSpPr txBox="1">
            <a:spLocks noChangeArrowheads="1"/>
          </p:cNvSpPr>
          <p:nvPr/>
        </p:nvSpPr>
        <p:spPr bwMode="auto">
          <a:xfrm>
            <a:off x="2968625" y="5500688"/>
            <a:ext cx="44196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33CC"/>
                </a:solidFill>
                <a:latin typeface="Times New Roman" panose="02020603050405020304" pitchFamily="18" charset="0"/>
              </a:rPr>
              <a:t>预算：数字化的计划</a:t>
            </a:r>
            <a:endParaRPr kumimoji="1" lang="zh-CN" altLang="en-US" sz="2400">
              <a:latin typeface="Times New Roman" panose="02020603050405020304" pitchFamily="18" charset="0"/>
            </a:endParaRPr>
          </a:p>
        </p:txBody>
      </p:sp>
      <p:sp>
        <p:nvSpPr>
          <p:cNvPr id="65548" name="Line 20"/>
          <p:cNvSpPr>
            <a:spLocks noChangeShapeType="1"/>
          </p:cNvSpPr>
          <p:nvPr/>
        </p:nvSpPr>
        <p:spPr bwMode="auto">
          <a:xfrm flipH="1">
            <a:off x="1828800" y="1295400"/>
            <a:ext cx="2435225" cy="4114800"/>
          </a:xfrm>
          <a:prstGeom prst="line">
            <a:avLst/>
          </a:prstGeom>
          <a:noFill/>
          <a:ln w="28575">
            <a:solidFill>
              <a:srgbClr val="0066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9" name="Text Box 21"/>
          <p:cNvSpPr txBox="1">
            <a:spLocks noChangeArrowheads="1"/>
          </p:cNvSpPr>
          <p:nvPr/>
        </p:nvSpPr>
        <p:spPr bwMode="auto">
          <a:xfrm>
            <a:off x="3733800" y="685800"/>
            <a:ext cx="990600" cy="519113"/>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6600FF"/>
                </a:solidFill>
                <a:latin typeface="Times New Roman" panose="02020603050405020304" pitchFamily="18" charset="0"/>
              </a:rPr>
              <a:t>抽象</a:t>
            </a:r>
            <a:endParaRPr kumimoji="1" lang="zh-CN" altLang="en-US" sz="2400">
              <a:latin typeface="Times New Roman" panose="02020603050405020304" pitchFamily="18" charset="0"/>
            </a:endParaRPr>
          </a:p>
        </p:txBody>
      </p:sp>
      <p:sp>
        <p:nvSpPr>
          <p:cNvPr id="65550" name="Text Box 22"/>
          <p:cNvSpPr txBox="1">
            <a:spLocks noChangeArrowheads="1"/>
          </p:cNvSpPr>
          <p:nvPr/>
        </p:nvSpPr>
        <p:spPr bwMode="auto">
          <a:xfrm>
            <a:off x="1116013" y="5424488"/>
            <a:ext cx="895350" cy="519112"/>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6600FF"/>
                </a:solidFill>
                <a:latin typeface="Times New Roman" panose="02020603050405020304" pitchFamily="18" charset="0"/>
              </a:rPr>
              <a:t>具体</a:t>
            </a:r>
            <a:endParaRPr kumimoji="1" lang="zh-CN" altLang="en-US" sz="2400">
              <a:latin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Rot="1" noChangeArrowheads="1"/>
          </p:cNvSpPr>
          <p:nvPr>
            <p:ph type="body" idx="4294967295"/>
          </p:nvPr>
        </p:nvSpPr>
        <p:spPr>
          <a:xfrm>
            <a:off x="395288" y="476250"/>
            <a:ext cx="8540750" cy="5905500"/>
          </a:xfrm>
        </p:spPr>
        <p:txBody>
          <a:bodyPr/>
          <a:lstStyle/>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1</a:t>
            </a:r>
            <a:r>
              <a:rPr lang="zh-CN" altLang="en-US" sz="2600" b="1">
                <a:solidFill>
                  <a:srgbClr val="C00000"/>
                </a:solidFill>
                <a:ea typeface="黑体" panose="02010609060101010101" pitchFamily="49" charset="-122"/>
              </a:rPr>
              <a:t>）使命：</a:t>
            </a:r>
            <a:r>
              <a:rPr lang="zh-CN" altLang="en-US" sz="2600" b="1">
                <a:solidFill>
                  <a:srgbClr val="002060"/>
                </a:solidFill>
                <a:latin typeface="华文楷体" panose="02010600040101010101" pitchFamily="2" charset="-122"/>
                <a:ea typeface="华文楷体" panose="02010600040101010101" pitchFamily="2" charset="-122"/>
              </a:rPr>
              <a:t>它指明一定的组织机构在社会上应起的作用和所出的地位</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2</a:t>
            </a:r>
            <a:r>
              <a:rPr lang="zh-CN" altLang="en-US" sz="2600" b="1">
                <a:solidFill>
                  <a:srgbClr val="C00000"/>
                </a:solidFill>
                <a:ea typeface="黑体" panose="02010609060101010101" pitchFamily="49" charset="-122"/>
              </a:rPr>
              <a:t>）目标：</a:t>
            </a:r>
            <a:r>
              <a:rPr lang="zh-CN" altLang="en-US" sz="2600" b="1">
                <a:solidFill>
                  <a:srgbClr val="002060"/>
                </a:solidFill>
                <a:latin typeface="华文楷体" panose="02010600040101010101" pitchFamily="2" charset="-122"/>
                <a:ea typeface="华文楷体" panose="02010600040101010101" pitchFamily="2" charset="-122"/>
              </a:rPr>
              <a:t>组织的使命往往太抽象，它需要进一步具体化为组织一定时期的目标和各部门的目标</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3</a:t>
            </a:r>
            <a:r>
              <a:rPr lang="zh-CN" altLang="en-US" sz="2600" b="1">
                <a:solidFill>
                  <a:srgbClr val="C00000"/>
                </a:solidFill>
                <a:ea typeface="黑体" panose="02010609060101010101" pitchFamily="49" charset="-122"/>
              </a:rPr>
              <a:t>）战略：</a:t>
            </a:r>
            <a:r>
              <a:rPr lang="zh-CN" altLang="en-US" sz="2600" b="1">
                <a:solidFill>
                  <a:srgbClr val="002060"/>
                </a:solidFill>
                <a:latin typeface="华文楷体" panose="02010600040101010101" pitchFamily="2" charset="-122"/>
                <a:ea typeface="华文楷体" panose="02010600040101010101" pitchFamily="2" charset="-122"/>
              </a:rPr>
              <a:t>是为了达到组织总目标而采取的行动和利用资源的总计划</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4</a:t>
            </a:r>
            <a:r>
              <a:rPr lang="zh-CN" altLang="en-US" sz="2600" b="1">
                <a:solidFill>
                  <a:srgbClr val="C00000"/>
                </a:solidFill>
                <a:ea typeface="黑体" panose="02010609060101010101" pitchFamily="49" charset="-122"/>
              </a:rPr>
              <a:t>）政策：</a:t>
            </a:r>
            <a:r>
              <a:rPr lang="zh-CN" altLang="en-US" sz="2600" b="1">
                <a:solidFill>
                  <a:srgbClr val="002060"/>
                </a:solidFill>
                <a:latin typeface="华文楷体" panose="02010600040101010101" pitchFamily="2" charset="-122"/>
                <a:ea typeface="华文楷体" panose="02010600040101010101" pitchFamily="2" charset="-122"/>
              </a:rPr>
              <a:t>是指导或沟通决策思想的全面的陈述书或理解书</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5</a:t>
            </a:r>
            <a:r>
              <a:rPr lang="zh-CN" altLang="en-US" sz="2600" b="1">
                <a:solidFill>
                  <a:srgbClr val="C00000"/>
                </a:solidFill>
                <a:ea typeface="黑体" panose="02010609060101010101" pitchFamily="49" charset="-122"/>
              </a:rPr>
              <a:t>）程序：</a:t>
            </a:r>
            <a:r>
              <a:rPr lang="zh-CN" altLang="en-US" sz="2600" b="1">
                <a:solidFill>
                  <a:srgbClr val="002060"/>
                </a:solidFill>
                <a:latin typeface="华文楷体" panose="02010600040101010101" pitchFamily="2" charset="-122"/>
                <a:ea typeface="华文楷体" panose="02010600040101010101" pitchFamily="2" charset="-122"/>
              </a:rPr>
              <a:t>是制定处理未来活动的一种必需方法的计划</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6</a:t>
            </a:r>
            <a:r>
              <a:rPr lang="zh-CN" altLang="en-US" sz="2600" b="1">
                <a:solidFill>
                  <a:srgbClr val="C00000"/>
                </a:solidFill>
                <a:ea typeface="黑体" panose="02010609060101010101" pitchFamily="49" charset="-122"/>
              </a:rPr>
              <a:t>）规则：</a:t>
            </a:r>
            <a:r>
              <a:rPr lang="zh-CN" altLang="en-US" sz="2600" b="1">
                <a:solidFill>
                  <a:srgbClr val="002060"/>
                </a:solidFill>
                <a:latin typeface="华文楷体" panose="02010600040101010101" pitchFamily="2" charset="-122"/>
                <a:ea typeface="华文楷体" panose="02010600040101010101" pitchFamily="2" charset="-122"/>
              </a:rPr>
              <a:t>详细阐明了必需行动或非必需的行动</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7</a:t>
            </a:r>
            <a:r>
              <a:rPr lang="zh-CN" altLang="en-US" sz="2600" b="1">
                <a:solidFill>
                  <a:srgbClr val="C00000"/>
                </a:solidFill>
                <a:ea typeface="黑体" panose="02010609060101010101" pitchFamily="49" charset="-122"/>
              </a:rPr>
              <a:t>）方案（或规划）：</a:t>
            </a:r>
            <a:r>
              <a:rPr lang="zh-CN" altLang="en-US" sz="2600" b="1">
                <a:solidFill>
                  <a:srgbClr val="002060"/>
                </a:solidFill>
                <a:latin typeface="华文楷体" panose="02010600040101010101" pitchFamily="2" charset="-122"/>
                <a:ea typeface="华文楷体" panose="02010600040101010101" pitchFamily="2" charset="-122"/>
              </a:rPr>
              <a:t>一个综合性计划，包括目标、政策、程序、规则、任务分配、采取步骤等</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8</a:t>
            </a:r>
            <a:r>
              <a:rPr lang="zh-CN" altLang="en-US" sz="2600" b="1">
                <a:solidFill>
                  <a:srgbClr val="C00000"/>
                </a:solidFill>
                <a:ea typeface="黑体" panose="02010609060101010101" pitchFamily="49" charset="-122"/>
              </a:rPr>
              <a:t>）预算：</a:t>
            </a:r>
            <a:r>
              <a:rPr lang="zh-CN" altLang="en-US" sz="2600" b="1">
                <a:solidFill>
                  <a:srgbClr val="002060"/>
                </a:solidFill>
                <a:latin typeface="华文楷体" panose="02010600040101010101" pitchFamily="2" charset="-122"/>
                <a:ea typeface="华文楷体" panose="02010600040101010101" pitchFamily="2" charset="-122"/>
              </a:rPr>
              <a:t>是一份用数字表示预期结果的报表，通常是为规划服务的</a:t>
            </a:r>
            <a:endParaRPr lang="zh-CN" altLang="en-US" sz="2600"/>
          </a:p>
        </p:txBody>
      </p:sp>
      <p:sp>
        <p:nvSpPr>
          <p:cNvPr id="235524" name="Text Box 4"/>
          <p:cNvSpPr txBox="1">
            <a:spLocks noChangeArrowheads="1"/>
          </p:cNvSpPr>
          <p:nvPr/>
        </p:nvSpPr>
        <p:spPr bwMode="auto">
          <a:xfrm>
            <a:off x="2339975" y="908050"/>
            <a:ext cx="4895850" cy="4667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latin typeface="楷体_GB2312" pitchFamily="49" charset="-122"/>
                <a:ea typeface="楷体_GB2312" pitchFamily="49" charset="-122"/>
              </a:rPr>
              <a:t>创无限通信世界</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做信息社会栋梁 </a:t>
            </a:r>
            <a:endParaRPr lang="zh-CN" altLang="en-US" sz="2400" b="1">
              <a:latin typeface="楷体_GB2312" pitchFamily="49" charset="-122"/>
              <a:ea typeface="楷体_GB2312" pitchFamily="49" charset="-122"/>
            </a:endParaRPr>
          </a:p>
        </p:txBody>
      </p:sp>
      <p:sp>
        <p:nvSpPr>
          <p:cNvPr id="235525" name="Text Box 5"/>
          <p:cNvSpPr txBox="1">
            <a:spLocks noChangeArrowheads="1"/>
          </p:cNvSpPr>
          <p:nvPr/>
        </p:nvSpPr>
        <p:spPr bwMode="auto">
          <a:xfrm>
            <a:off x="1908175" y="1628775"/>
            <a:ext cx="5329238" cy="324167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latin typeface="楷体_GB2312" pitchFamily="49" charset="-122"/>
                <a:ea typeface="楷体_GB2312" pitchFamily="49" charset="-122"/>
              </a:rPr>
              <a:t>2018</a:t>
            </a:r>
            <a:r>
              <a:rPr lang="zh-CN" altLang="en-US" sz="2400" b="1">
                <a:latin typeface="楷体_GB2312" pitchFamily="49" charset="-122"/>
                <a:ea typeface="楷体_GB2312" pitchFamily="49" charset="-122"/>
              </a:rPr>
              <a:t>年力争实现</a:t>
            </a:r>
            <a:r>
              <a:rPr lang="en-US" altLang="zh-CN" sz="2400" b="1">
                <a:latin typeface="楷体_GB2312" pitchFamily="49" charset="-122"/>
                <a:ea typeface="楷体_GB2312" pitchFamily="49" charset="-122"/>
              </a:rPr>
              <a:t>4G</a:t>
            </a:r>
            <a:r>
              <a:rPr lang="zh-CN" altLang="en-US" sz="2400" b="1">
                <a:latin typeface="楷体_GB2312" pitchFamily="49" charset="-122"/>
                <a:ea typeface="楷体_GB2312" pitchFamily="49" charset="-122"/>
              </a:rPr>
              <a:t>用户数净增</a:t>
            </a:r>
            <a:r>
              <a:rPr lang="en-US" altLang="zh-CN" sz="2400" b="1">
                <a:latin typeface="楷体_GB2312" pitchFamily="49" charset="-122"/>
                <a:ea typeface="楷体_GB2312" pitchFamily="49" charset="-122"/>
              </a:rPr>
              <a:t>5000</a:t>
            </a:r>
            <a:r>
              <a:rPr lang="zh-CN" altLang="en-US" sz="2400" b="1">
                <a:latin typeface="楷体_GB2312" pitchFamily="49" charset="-122"/>
                <a:ea typeface="楷体_GB2312" pitchFamily="49" charset="-122"/>
              </a:rPr>
              <a:t>万，即突破</a:t>
            </a:r>
            <a:r>
              <a:rPr lang="en-US" altLang="zh-CN" sz="2400" b="1">
                <a:latin typeface="楷体_GB2312" pitchFamily="49" charset="-122"/>
                <a:ea typeface="楷体_GB2312" pitchFamily="49" charset="-122"/>
              </a:rPr>
              <a:t>7</a:t>
            </a:r>
            <a:r>
              <a:rPr lang="zh-CN" altLang="en-US" sz="2400" b="1">
                <a:latin typeface="楷体_GB2312" pitchFamily="49" charset="-122"/>
                <a:ea typeface="楷体_GB2312" pitchFamily="49" charset="-122"/>
              </a:rPr>
              <a:t>亿大关。</a:t>
            </a:r>
            <a:endParaRPr lang="zh-CN" altLang="en-US" sz="2400" b="1">
              <a:latin typeface="楷体_GB2312" pitchFamily="49" charset="-122"/>
              <a:ea typeface="楷体_GB2312" pitchFamily="49" charset="-122"/>
            </a:endParaRPr>
          </a:p>
          <a:p>
            <a:pPr eaLnBrk="1" hangingPunct="1">
              <a:spcBef>
                <a:spcPct val="20000"/>
              </a:spcBef>
            </a:pPr>
            <a:r>
              <a:rPr lang="zh-CN" altLang="en-US" sz="2400" b="1">
                <a:latin typeface="楷体_GB2312" pitchFamily="49" charset="-122"/>
                <a:ea typeface="楷体_GB2312" pitchFamily="49" charset="-122"/>
              </a:rPr>
              <a:t>在家庭宽带市场，</a:t>
            </a:r>
            <a:r>
              <a:rPr lang="en-US" altLang="zh-CN" sz="2400" b="1">
                <a:latin typeface="楷体_GB2312" pitchFamily="49" charset="-122"/>
                <a:ea typeface="楷体_GB2312" pitchFamily="49" charset="-122"/>
              </a:rPr>
              <a:t>2018</a:t>
            </a:r>
            <a:r>
              <a:rPr lang="zh-CN" altLang="en-US" sz="2400" b="1">
                <a:latin typeface="楷体_GB2312" pitchFamily="49" charset="-122"/>
                <a:ea typeface="楷体_GB2312" pitchFamily="49" charset="-122"/>
              </a:rPr>
              <a:t>年的目标为净增</a:t>
            </a:r>
            <a:r>
              <a:rPr lang="en-US" altLang="zh-CN" sz="2400" b="1">
                <a:latin typeface="楷体_GB2312" pitchFamily="49" charset="-122"/>
                <a:ea typeface="楷体_GB2312" pitchFamily="49" charset="-122"/>
              </a:rPr>
              <a:t>2100</a:t>
            </a:r>
            <a:r>
              <a:rPr lang="zh-CN" altLang="en-US" sz="2400" b="1">
                <a:latin typeface="楷体_GB2312" pitchFamily="49" charset="-122"/>
                <a:ea typeface="楷体_GB2312" pitchFamily="49" charset="-122"/>
              </a:rPr>
              <a:t>万户</a:t>
            </a:r>
            <a:endParaRPr lang="zh-CN" altLang="en-US" sz="2400" b="1">
              <a:latin typeface="楷体_GB2312" pitchFamily="49" charset="-122"/>
              <a:ea typeface="楷体_GB2312" pitchFamily="49" charset="-122"/>
            </a:endParaRPr>
          </a:p>
          <a:p>
            <a:pPr eaLnBrk="1" hangingPunct="1">
              <a:spcBef>
                <a:spcPct val="20000"/>
              </a:spcBef>
            </a:pPr>
            <a:r>
              <a:rPr lang="zh-CN" altLang="en-US" sz="2400" b="1">
                <a:latin typeface="楷体_GB2312" pitchFamily="49" charset="-122"/>
                <a:ea typeface="楷体_GB2312" pitchFamily="49" charset="-122"/>
              </a:rPr>
              <a:t>物联网连接数上，预计</a:t>
            </a:r>
            <a:r>
              <a:rPr lang="en-US" altLang="zh-CN" sz="2400" b="1">
                <a:latin typeface="楷体_GB2312" pitchFamily="49" charset="-122"/>
                <a:ea typeface="楷体_GB2312" pitchFamily="49" charset="-122"/>
              </a:rPr>
              <a:t>2018</a:t>
            </a:r>
            <a:r>
              <a:rPr lang="zh-CN" altLang="en-US" sz="2400" b="1">
                <a:latin typeface="楷体_GB2312" pitchFamily="49" charset="-122"/>
                <a:ea typeface="楷体_GB2312" pitchFamily="49" charset="-122"/>
              </a:rPr>
              <a:t>年净增</a:t>
            </a:r>
            <a:r>
              <a:rPr lang="en-US" altLang="zh-CN" sz="2400" b="1">
                <a:latin typeface="楷体_GB2312" pitchFamily="49" charset="-122"/>
                <a:ea typeface="楷体_GB2312" pitchFamily="49" charset="-122"/>
              </a:rPr>
              <a:t>1.2</a:t>
            </a:r>
            <a:r>
              <a:rPr lang="zh-CN" altLang="en-US" sz="2400" b="1">
                <a:latin typeface="楷体_GB2312" pitchFamily="49" charset="-122"/>
                <a:ea typeface="楷体_GB2312" pitchFamily="49" charset="-122"/>
              </a:rPr>
              <a:t>亿，以期总连接数突破</a:t>
            </a:r>
            <a:r>
              <a:rPr lang="en-US" altLang="zh-CN" sz="2400" b="1">
                <a:latin typeface="楷体_GB2312" pitchFamily="49" charset="-122"/>
                <a:ea typeface="楷体_GB2312" pitchFamily="49" charset="-122"/>
              </a:rPr>
              <a:t>14</a:t>
            </a:r>
            <a:r>
              <a:rPr lang="zh-CN" altLang="en-US" sz="2400" b="1">
                <a:latin typeface="楷体_GB2312" pitchFamily="49" charset="-122"/>
                <a:ea typeface="楷体_GB2312" pitchFamily="49" charset="-122"/>
              </a:rPr>
              <a:t>亿。 </a:t>
            </a:r>
            <a:endParaRPr lang="zh-CN" altLang="en-US" sz="2400" b="1">
              <a:latin typeface="楷体_GB2312" pitchFamily="49" charset="-122"/>
              <a:ea typeface="楷体_GB2312" pitchFamily="49" charset="-122"/>
            </a:endParaRPr>
          </a:p>
          <a:p>
            <a:pPr eaLnBrk="1" hangingPunct="1">
              <a:spcBef>
                <a:spcPct val="20000"/>
              </a:spcBef>
            </a:pPr>
            <a:r>
              <a:rPr lang="zh-CN" altLang="en-US" sz="2400" b="1">
                <a:latin typeface="楷体_GB2312" pitchFamily="49" charset="-122"/>
                <a:ea typeface="楷体_GB2312" pitchFamily="49" charset="-122"/>
              </a:rPr>
              <a:t>持续开展 </a:t>
            </a:r>
            <a:r>
              <a:rPr lang="en-US" altLang="zh-CN" sz="2400" b="1">
                <a:latin typeface="楷体_GB2312" pitchFamily="49" charset="-122"/>
                <a:ea typeface="楷体_GB2312" pitchFamily="49" charset="-122"/>
              </a:rPr>
              <a:t>5G </a:t>
            </a:r>
            <a:r>
              <a:rPr lang="zh-CN" altLang="en-US" sz="2400" b="1">
                <a:latin typeface="楷体_GB2312" pitchFamily="49" charset="-122"/>
                <a:ea typeface="楷体_GB2312" pitchFamily="49" charset="-122"/>
              </a:rPr>
              <a:t>试验，打造 </a:t>
            </a:r>
            <a:r>
              <a:rPr lang="en-US" altLang="zh-CN" sz="2400" b="1">
                <a:latin typeface="楷体_GB2312" pitchFamily="49" charset="-122"/>
                <a:ea typeface="楷体_GB2312" pitchFamily="49" charset="-122"/>
              </a:rPr>
              <a:t>5G </a:t>
            </a:r>
            <a:r>
              <a:rPr lang="zh-CN" altLang="en-US" sz="2400" b="1">
                <a:latin typeface="楷体_GB2312" pitchFamily="49" charset="-122"/>
                <a:ea typeface="楷体_GB2312" pitchFamily="49" charset="-122"/>
              </a:rPr>
              <a:t>行业生态，力争实现 </a:t>
            </a:r>
            <a:r>
              <a:rPr lang="en-US" altLang="zh-CN" sz="2400" b="1">
                <a:latin typeface="楷体_GB2312" pitchFamily="49" charset="-122"/>
                <a:ea typeface="楷体_GB2312" pitchFamily="49" charset="-122"/>
              </a:rPr>
              <a:t>5G </a:t>
            </a:r>
            <a:r>
              <a:rPr lang="zh-CN" altLang="en-US" sz="2400" b="1">
                <a:latin typeface="楷体_GB2312" pitchFamily="49" charset="-122"/>
                <a:ea typeface="楷体_GB2312" pitchFamily="49" charset="-122"/>
              </a:rPr>
              <a:t>全方位引领 </a:t>
            </a:r>
            <a:endParaRPr lang="zh-CN" altLang="en-US" sz="2400" b="1">
              <a:latin typeface="楷体_GB2312" pitchFamily="49" charset="-122"/>
              <a:ea typeface="楷体_GB2312" pitchFamily="49" charset="-122"/>
            </a:endParaRPr>
          </a:p>
        </p:txBody>
      </p:sp>
      <p:sp>
        <p:nvSpPr>
          <p:cNvPr id="235526" name="Text Box 6"/>
          <p:cNvSpPr txBox="1">
            <a:spLocks noChangeArrowheads="1"/>
          </p:cNvSpPr>
          <p:nvPr/>
        </p:nvSpPr>
        <p:spPr bwMode="auto">
          <a:xfrm>
            <a:off x="1331913" y="3213100"/>
            <a:ext cx="6480175" cy="16351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ea typeface="楷体_GB2312" pitchFamily="49" charset="-122"/>
              </a:rPr>
              <a:t>“</a:t>
            </a:r>
            <a:r>
              <a:rPr lang="zh-CN" altLang="en-US" sz="2400" b="1">
                <a:latin typeface="楷体_GB2312" pitchFamily="49" charset="-122"/>
                <a:ea typeface="楷体_GB2312" pitchFamily="49" charset="-122"/>
              </a:rPr>
              <a:t>大连接</a:t>
            </a:r>
            <a:r>
              <a:rPr lang="zh-CN" altLang="en-US" sz="2400" b="1">
                <a:ea typeface="楷体_GB2312" pitchFamily="49" charset="-122"/>
              </a:rPr>
              <a:t>”</a:t>
            </a:r>
            <a:r>
              <a:rPr lang="zh-CN" altLang="en-US" sz="2400" b="1">
                <a:latin typeface="楷体_GB2312" pitchFamily="49" charset="-122"/>
                <a:ea typeface="楷体_GB2312" pitchFamily="49" charset="-122"/>
              </a:rPr>
              <a:t>战略 ：做大连接规模，做优连接服务，做强连接应用</a:t>
            </a:r>
            <a:r>
              <a:rPr lang="zh-CN" altLang="en-US"/>
              <a:t> </a:t>
            </a:r>
            <a:endParaRPr lang="zh-CN" altLang="en-US" sz="2400" b="1">
              <a:latin typeface="楷体_GB2312" pitchFamily="49" charset="-122"/>
              <a:ea typeface="楷体_GB2312" pitchFamily="49" charset="-122"/>
            </a:endParaRPr>
          </a:p>
          <a:p>
            <a:pPr eaLnBrk="1" hangingPunct="1">
              <a:spcBef>
                <a:spcPct val="20000"/>
              </a:spcBef>
            </a:pPr>
            <a:r>
              <a:rPr lang="zh-CN" altLang="en-US" sz="2400" b="1">
                <a:ea typeface="楷体_GB2312" pitchFamily="49" charset="-122"/>
              </a:rPr>
              <a:t>“</a:t>
            </a:r>
            <a:r>
              <a:rPr lang="zh-CN" altLang="en-US" sz="2400" b="1">
                <a:latin typeface="楷体_GB2312" pitchFamily="49" charset="-122"/>
                <a:ea typeface="楷体_GB2312" pitchFamily="49" charset="-122"/>
              </a:rPr>
              <a:t>四轮驱动</a:t>
            </a:r>
            <a:r>
              <a:rPr lang="zh-CN" altLang="en-US" sz="2400" b="1">
                <a:ea typeface="楷体_GB2312" pitchFamily="49" charset="-122"/>
              </a:rPr>
              <a:t>”</a:t>
            </a:r>
            <a:r>
              <a:rPr lang="zh-CN" altLang="en-US" sz="2400" b="1">
                <a:latin typeface="楷体_GB2312" pitchFamily="49" charset="-122"/>
                <a:ea typeface="楷体_GB2312" pitchFamily="49" charset="-122"/>
              </a:rPr>
              <a:t>战略：移动市场、家庭市场、政企市场和数字化服务 </a:t>
            </a:r>
            <a:endParaRPr lang="zh-CN" altLang="en-US" sz="24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24"/>
                                        </p:tgtEl>
                                        <p:attrNameLst>
                                          <p:attrName>style.visibility</p:attrName>
                                        </p:attrNameLst>
                                      </p:cBhvr>
                                      <p:to>
                                        <p:strVal val="visible"/>
                                      </p:to>
                                    </p:set>
                                    <p:animEffect transition="in" filter="blinds(horizontal)">
                                      <p:cBhvr>
                                        <p:cTn id="7" dur="500"/>
                                        <p:tgtEl>
                                          <p:spTgt spid="2355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35524"/>
                                        </p:tgtEl>
                                      </p:cBhvr>
                                    </p:animEffect>
                                    <p:set>
                                      <p:cBhvr>
                                        <p:cTn id="12" dur="1" fill="hold">
                                          <p:stCondLst>
                                            <p:cond delay="499"/>
                                          </p:stCondLst>
                                        </p:cTn>
                                        <p:tgtEl>
                                          <p:spTgt spid="2355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25"/>
                                        </p:tgtEl>
                                        <p:attrNameLst>
                                          <p:attrName>style.visibility</p:attrName>
                                        </p:attrNameLst>
                                      </p:cBhvr>
                                      <p:to>
                                        <p:strVal val="visible"/>
                                      </p:to>
                                    </p:set>
                                    <p:animEffect transition="in" filter="blinds(horizontal)">
                                      <p:cBhvr>
                                        <p:cTn id="17" dur="500"/>
                                        <p:tgtEl>
                                          <p:spTgt spid="2355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235525"/>
                                        </p:tgtEl>
                                      </p:cBhvr>
                                    </p:animEffect>
                                    <p:set>
                                      <p:cBhvr>
                                        <p:cTn id="22" dur="1" fill="hold">
                                          <p:stCondLst>
                                            <p:cond delay="499"/>
                                          </p:stCondLst>
                                        </p:cTn>
                                        <p:tgtEl>
                                          <p:spTgt spid="2355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26"/>
                                        </p:tgtEl>
                                        <p:attrNameLst>
                                          <p:attrName>style.visibility</p:attrName>
                                        </p:attrNameLst>
                                      </p:cBhvr>
                                      <p:to>
                                        <p:strVal val="visible"/>
                                      </p:to>
                                    </p:set>
                                    <p:animEffect transition="in" filter="blinds(horizontal)">
                                      <p:cBhvr>
                                        <p:cTn id="27" dur="500"/>
                                        <p:tgtEl>
                                          <p:spTgt spid="2355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235526"/>
                                        </p:tgtEl>
                                      </p:cBhvr>
                                    </p:animEffect>
                                    <p:set>
                                      <p:cBhvr>
                                        <p:cTn id="32" dur="1" fill="hold">
                                          <p:stCondLst>
                                            <p:cond delay="499"/>
                                          </p:stCondLst>
                                        </p:cTn>
                                        <p:tgtEl>
                                          <p:spTgt spid="2355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animBg="1"/>
      <p:bldP spid="235524" grpId="1" animBg="1"/>
      <p:bldP spid="235525" grpId="0" animBg="1"/>
      <p:bldP spid="235525" grpId="1" animBg="1"/>
      <p:bldP spid="235526" grpId="0" animBg="1"/>
      <p:bldP spid="23552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body" idx="4294967295"/>
          </p:nvPr>
        </p:nvSpPr>
        <p:spPr>
          <a:xfrm>
            <a:off x="395288" y="476250"/>
            <a:ext cx="8540750" cy="5905500"/>
          </a:xfrm>
        </p:spPr>
        <p:txBody>
          <a:bodyPr/>
          <a:lstStyle/>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1</a:t>
            </a:r>
            <a:r>
              <a:rPr lang="zh-CN" altLang="en-US" sz="2600" b="1">
                <a:solidFill>
                  <a:srgbClr val="C00000"/>
                </a:solidFill>
                <a:ea typeface="黑体" panose="02010609060101010101" pitchFamily="49" charset="-122"/>
              </a:rPr>
              <a:t>）使命：</a:t>
            </a:r>
            <a:r>
              <a:rPr lang="zh-CN" altLang="en-US" sz="2600" b="1">
                <a:solidFill>
                  <a:srgbClr val="002060"/>
                </a:solidFill>
                <a:latin typeface="华文楷体" panose="02010600040101010101" pitchFamily="2" charset="-122"/>
                <a:ea typeface="华文楷体" panose="02010600040101010101" pitchFamily="2" charset="-122"/>
              </a:rPr>
              <a:t>它指明一定的组织机构在社会上应起的作用和所出的地位</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2</a:t>
            </a:r>
            <a:r>
              <a:rPr lang="zh-CN" altLang="en-US" sz="2600" b="1">
                <a:solidFill>
                  <a:srgbClr val="C00000"/>
                </a:solidFill>
                <a:ea typeface="黑体" panose="02010609060101010101" pitchFamily="49" charset="-122"/>
              </a:rPr>
              <a:t>）目标：</a:t>
            </a:r>
            <a:r>
              <a:rPr lang="zh-CN" altLang="en-US" sz="2600" b="1">
                <a:solidFill>
                  <a:srgbClr val="002060"/>
                </a:solidFill>
                <a:latin typeface="华文楷体" panose="02010600040101010101" pitchFamily="2" charset="-122"/>
                <a:ea typeface="华文楷体" panose="02010600040101010101" pitchFamily="2" charset="-122"/>
              </a:rPr>
              <a:t>组织的使命往往太抽象，它需要进一步具体化为组织一定时期的目标和各部门的目标</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3</a:t>
            </a:r>
            <a:r>
              <a:rPr lang="zh-CN" altLang="en-US" sz="2600" b="1">
                <a:solidFill>
                  <a:srgbClr val="C00000"/>
                </a:solidFill>
                <a:ea typeface="黑体" panose="02010609060101010101" pitchFamily="49" charset="-122"/>
              </a:rPr>
              <a:t>）战略：</a:t>
            </a:r>
            <a:r>
              <a:rPr lang="zh-CN" altLang="en-US" sz="2600" b="1">
                <a:solidFill>
                  <a:srgbClr val="002060"/>
                </a:solidFill>
                <a:latin typeface="华文楷体" panose="02010600040101010101" pitchFamily="2" charset="-122"/>
                <a:ea typeface="华文楷体" panose="02010600040101010101" pitchFamily="2" charset="-122"/>
              </a:rPr>
              <a:t>是为了达到组织总目标而采取的行动和利用资源的总计划</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4</a:t>
            </a:r>
            <a:r>
              <a:rPr lang="zh-CN" altLang="en-US" sz="2600" b="1">
                <a:solidFill>
                  <a:srgbClr val="C00000"/>
                </a:solidFill>
                <a:ea typeface="黑体" panose="02010609060101010101" pitchFamily="49" charset="-122"/>
              </a:rPr>
              <a:t>）政策：</a:t>
            </a:r>
            <a:r>
              <a:rPr lang="zh-CN" altLang="en-US" sz="2600" b="1">
                <a:solidFill>
                  <a:srgbClr val="002060"/>
                </a:solidFill>
                <a:latin typeface="华文楷体" panose="02010600040101010101" pitchFamily="2" charset="-122"/>
                <a:ea typeface="华文楷体" panose="02010600040101010101" pitchFamily="2" charset="-122"/>
              </a:rPr>
              <a:t>是指导或沟通决策思想的全面的陈述书或理解书</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5</a:t>
            </a:r>
            <a:r>
              <a:rPr lang="zh-CN" altLang="en-US" sz="2600" b="1">
                <a:solidFill>
                  <a:srgbClr val="C00000"/>
                </a:solidFill>
                <a:ea typeface="黑体" panose="02010609060101010101" pitchFamily="49" charset="-122"/>
              </a:rPr>
              <a:t>）程序：</a:t>
            </a:r>
            <a:r>
              <a:rPr lang="zh-CN" altLang="en-US" sz="2600" b="1">
                <a:solidFill>
                  <a:srgbClr val="002060"/>
                </a:solidFill>
                <a:latin typeface="华文楷体" panose="02010600040101010101" pitchFamily="2" charset="-122"/>
                <a:ea typeface="华文楷体" panose="02010600040101010101" pitchFamily="2" charset="-122"/>
              </a:rPr>
              <a:t>是制定处理未来活动的一种必需方法的计划</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6</a:t>
            </a:r>
            <a:r>
              <a:rPr lang="zh-CN" altLang="en-US" sz="2600" b="1">
                <a:solidFill>
                  <a:srgbClr val="C00000"/>
                </a:solidFill>
                <a:ea typeface="黑体" panose="02010609060101010101" pitchFamily="49" charset="-122"/>
              </a:rPr>
              <a:t>）规则：</a:t>
            </a:r>
            <a:r>
              <a:rPr lang="zh-CN" altLang="en-US" sz="2600" b="1">
                <a:solidFill>
                  <a:srgbClr val="002060"/>
                </a:solidFill>
                <a:latin typeface="华文楷体" panose="02010600040101010101" pitchFamily="2" charset="-122"/>
                <a:ea typeface="华文楷体" panose="02010600040101010101" pitchFamily="2" charset="-122"/>
              </a:rPr>
              <a:t>详细阐明了必需行动或非必需的行动</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7</a:t>
            </a:r>
            <a:r>
              <a:rPr lang="zh-CN" altLang="en-US" sz="2600" b="1">
                <a:solidFill>
                  <a:srgbClr val="C00000"/>
                </a:solidFill>
                <a:ea typeface="黑体" panose="02010609060101010101" pitchFamily="49" charset="-122"/>
              </a:rPr>
              <a:t>）方案（或规划）：</a:t>
            </a:r>
            <a:r>
              <a:rPr lang="zh-CN" altLang="en-US" sz="2600" b="1">
                <a:solidFill>
                  <a:srgbClr val="002060"/>
                </a:solidFill>
                <a:latin typeface="华文楷体" panose="02010600040101010101" pitchFamily="2" charset="-122"/>
                <a:ea typeface="华文楷体" panose="02010600040101010101" pitchFamily="2" charset="-122"/>
              </a:rPr>
              <a:t>一个综合性计划，包括目标、政策、程序、规则、任务分配、采取步骤等</a:t>
            </a:r>
            <a:endParaRPr lang="zh-CN" altLang="en-US" sz="26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600" b="1">
                <a:solidFill>
                  <a:srgbClr val="C00000"/>
                </a:solidFill>
                <a:ea typeface="黑体" panose="02010609060101010101" pitchFamily="49" charset="-122"/>
              </a:rPr>
              <a:t>（</a:t>
            </a:r>
            <a:r>
              <a:rPr lang="en-US" altLang="zh-CN" sz="2600" b="1">
                <a:solidFill>
                  <a:srgbClr val="C00000"/>
                </a:solidFill>
                <a:ea typeface="黑体" panose="02010609060101010101" pitchFamily="49" charset="-122"/>
              </a:rPr>
              <a:t>8</a:t>
            </a:r>
            <a:r>
              <a:rPr lang="zh-CN" altLang="en-US" sz="2600" b="1">
                <a:solidFill>
                  <a:srgbClr val="C00000"/>
                </a:solidFill>
                <a:ea typeface="黑体" panose="02010609060101010101" pitchFamily="49" charset="-122"/>
              </a:rPr>
              <a:t>）预算：</a:t>
            </a:r>
            <a:r>
              <a:rPr lang="zh-CN" altLang="en-US" sz="2600" b="1">
                <a:solidFill>
                  <a:srgbClr val="002060"/>
                </a:solidFill>
                <a:latin typeface="华文楷体" panose="02010600040101010101" pitchFamily="2" charset="-122"/>
                <a:ea typeface="华文楷体" panose="02010600040101010101" pitchFamily="2" charset="-122"/>
              </a:rPr>
              <a:t>是一份用数字表示预期结果的报表，通常是为规划服务的</a:t>
            </a:r>
            <a:endParaRPr lang="zh-CN" altLang="en-US" sz="2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ctrTitle"/>
          </p:nvPr>
        </p:nvSpPr>
        <p:spPr/>
        <p:txBody>
          <a:bodyPr/>
          <a:lstStyle/>
          <a:p>
            <a:pPr eaLnBrk="1" hangingPunct="1"/>
            <a:r>
              <a:rPr lang="zh-CN" altLang="en-US" sz="5200"/>
              <a:t>计划编制过程</a:t>
            </a:r>
            <a:endParaRPr lang="zh-CN" altLang="en-US" sz="5200"/>
          </a:p>
        </p:txBody>
      </p:sp>
      <p:sp>
        <p:nvSpPr>
          <p:cNvPr id="68611"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Rot="1" noChangeArrowheads="1"/>
          </p:cNvSpPr>
          <p:nvPr>
            <p:ph type="body" idx="1"/>
          </p:nvPr>
        </p:nvSpPr>
        <p:spPr>
          <a:xfrm>
            <a:off x="301625" y="549275"/>
            <a:ext cx="8540750" cy="5832475"/>
          </a:xfrm>
        </p:spPr>
        <p:txBody>
          <a:bodyPr/>
          <a:lstStyle/>
          <a:p>
            <a:pPr eaLnBrk="1" hangingPunct="1">
              <a:spcBef>
                <a:spcPct val="10000"/>
              </a:spcBef>
              <a:buFont typeface="Wingdings" panose="05000000000000000000" pitchFamily="2" charset="2"/>
              <a:buNone/>
            </a:pPr>
            <a:r>
              <a:rPr lang="zh-CN" altLang="en-US" sz="2200" b="1">
                <a:solidFill>
                  <a:srgbClr val="FF0000"/>
                </a:solidFill>
                <a:latin typeface="宋体" panose="02010600030101010101" pitchFamily="2" charset="-122"/>
              </a:rPr>
              <a:t>一、确定目标</a:t>
            </a:r>
            <a:endParaRPr lang="zh-CN" altLang="en-US" sz="2200" b="1">
              <a:solidFill>
                <a:srgbClr val="FF0000"/>
              </a:solidFill>
              <a:latin typeface="宋体" panose="02010600030101010101" pitchFamily="2" charset="-122"/>
            </a:endParaRPr>
          </a:p>
          <a:p>
            <a:pPr eaLnBrk="1" hangingPunct="1">
              <a:spcBef>
                <a:spcPct val="10000"/>
              </a:spcBef>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目标为组织整体、各部门和各成员指明了方向，描绘了组织未来的状况，并且作为可以衡量实际绩效的标准</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200" b="1">
                <a:solidFill>
                  <a:srgbClr val="FF0000"/>
                </a:solidFill>
                <a:latin typeface="宋体" panose="02010600030101010101" pitchFamily="2" charset="-122"/>
              </a:rPr>
              <a:t>二、认清现在</a:t>
            </a:r>
            <a:endParaRPr lang="zh-CN" altLang="en-US" sz="2200" b="1">
              <a:solidFill>
                <a:srgbClr val="FF0000"/>
              </a:solidFill>
              <a:latin typeface="宋体" panose="02010600030101010101" pitchFamily="2" charset="-122"/>
            </a:endParaRPr>
          </a:p>
          <a:p>
            <a:pPr eaLnBrk="1" hangingPunct="1">
              <a:spcBef>
                <a:spcPct val="10000"/>
              </a:spcBef>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认清现在的目的在于寻求合理有效的通向成功的路径，也即实现目标的途径</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不仅需要有开放的精神，还要有动态的精神</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200" b="1">
                <a:solidFill>
                  <a:srgbClr val="FF0000"/>
                </a:solidFill>
                <a:latin typeface="宋体" panose="02010600030101010101" pitchFamily="2" charset="-122"/>
              </a:rPr>
              <a:t>三、研究过去</a:t>
            </a:r>
            <a:endParaRPr lang="zh-CN" altLang="en-US" sz="2200" b="1">
              <a:solidFill>
                <a:srgbClr val="FF0000"/>
              </a:solidFill>
              <a:latin typeface="宋体" panose="02010600030101010101" pitchFamily="2" charset="-122"/>
            </a:endParaRPr>
          </a:p>
          <a:p>
            <a:pPr eaLnBrk="1" hangingPunct="1">
              <a:spcBef>
                <a:spcPct val="10000"/>
              </a:spcBef>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不仅要从过去发生过的事件中得到启示和借鉴，更重要的是探讨过去通向现在的一些规律</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演绎法、归纳法</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None/>
            </a:pPr>
            <a:r>
              <a:rPr lang="zh-CN" altLang="en-US" sz="2200" b="1">
                <a:solidFill>
                  <a:srgbClr val="FF0000"/>
                </a:solidFill>
                <a:latin typeface="宋体" panose="02010600030101010101" pitchFamily="2" charset="-122"/>
              </a:rPr>
              <a:t>四、预测并有效地确定计划的重要前提条件</a:t>
            </a:r>
            <a:endParaRPr lang="zh-CN" altLang="en-US" sz="2200" b="1">
              <a:solidFill>
                <a:srgbClr val="FF0000"/>
              </a:solidFill>
              <a:latin typeface="宋体" panose="02010600030101010101" pitchFamily="2" charset="-122"/>
            </a:endParaRPr>
          </a:p>
          <a:p>
            <a:pPr eaLnBrk="1" hangingPunct="1">
              <a:spcBef>
                <a:spcPct val="10000"/>
              </a:spcBef>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 前提条件是关于要实现计划的环境的假设条件，是行动过程中的可能情况</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spcBef>
                <a:spcPct val="10000"/>
              </a:spcBef>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限于那些对计划来说是关键性的，或具有重要意义的假设条件</a:t>
            </a:r>
            <a:endParaRPr lang="zh-CN" altLang="en-US" sz="2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Rot="1" noChangeArrowheads="1"/>
          </p:cNvSpPr>
          <p:nvPr>
            <p:ph type="body" idx="1"/>
          </p:nvPr>
        </p:nvSpPr>
        <p:spPr>
          <a:xfrm>
            <a:off x="179705" y="692785"/>
            <a:ext cx="8540750" cy="5407025"/>
          </a:xfrm>
        </p:spPr>
        <p:txBody>
          <a:bodyPr/>
          <a:lstStyle/>
          <a:p>
            <a:pPr eaLnBrk="1" hangingPunct="1">
              <a:lnSpc>
                <a:spcPct val="80000"/>
              </a:lnSpc>
              <a:buFont typeface="Wingdings" panose="05000000000000000000" pitchFamily="2" charset="2"/>
              <a:buNone/>
            </a:pPr>
            <a:r>
              <a:rPr lang="zh-CN" altLang="en-US" sz="2200" b="1">
                <a:solidFill>
                  <a:srgbClr val="FF0000"/>
                </a:solidFill>
                <a:latin typeface="宋体" panose="02010600030101010101" pitchFamily="2" charset="-122"/>
              </a:rPr>
              <a:t>五、拟定和选择可行性行动计划</a:t>
            </a:r>
            <a:endParaRPr lang="zh-CN" altLang="en-US" sz="2200" b="1">
              <a:solidFill>
                <a:srgbClr val="FF0000"/>
              </a:solidFill>
              <a:latin typeface="宋体" panose="02010600030101010101" pitchFamily="2" charset="-122"/>
            </a:endParaRPr>
          </a:p>
          <a:p>
            <a:pPr eaLnBrk="1" hangingPunct="1">
              <a:lnSpc>
                <a:spcPct val="80000"/>
              </a:lnSpc>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拟定可行性行动计划</a:t>
            </a:r>
            <a:r>
              <a:rPr lang="en-US" altLang="zh-CN" sz="2200" b="1">
                <a:solidFill>
                  <a:srgbClr val="002060"/>
                </a:solidFill>
                <a:latin typeface="华文楷体" panose="02010600040101010101" pitchFamily="2" charset="-122"/>
                <a:ea typeface="华文楷体" panose="02010600040101010101" pitchFamily="2" charset="-122"/>
              </a:rPr>
              <a:t>——</a:t>
            </a:r>
            <a:r>
              <a:rPr lang="zh-CN" altLang="en-US" sz="2200" b="1">
                <a:solidFill>
                  <a:srgbClr val="002060"/>
                </a:solidFill>
                <a:latin typeface="华文楷体" panose="02010600040101010101" pitchFamily="2" charset="-122"/>
                <a:ea typeface="华文楷体" panose="02010600040101010101" pitchFamily="2" charset="-122"/>
              </a:rPr>
              <a:t>拟定尽可能多的计划</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评估计划</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选定计划</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lnSpc>
                <a:spcPct val="120000"/>
              </a:lnSpc>
              <a:buFont typeface="Wingdings" panose="05000000000000000000" pitchFamily="2" charset="2"/>
              <a:buNone/>
            </a:pPr>
            <a:r>
              <a:rPr lang="zh-CN" altLang="en-US" sz="2200" b="1">
                <a:solidFill>
                  <a:srgbClr val="FF0000"/>
                </a:solidFill>
                <a:latin typeface="宋体" panose="02010600030101010101" pitchFamily="2" charset="-122"/>
              </a:rPr>
              <a:t>六、制定主要计划</a:t>
            </a:r>
            <a:endParaRPr lang="zh-CN" altLang="en-US" sz="2200" b="1">
              <a:solidFill>
                <a:srgbClr val="FF0000"/>
              </a:solidFill>
              <a:latin typeface="宋体" panose="02010600030101010101" pitchFamily="2" charset="-122"/>
            </a:endParaRPr>
          </a:p>
          <a:p>
            <a:pPr eaLnBrk="1" hangingPunct="1">
              <a:lnSpc>
                <a:spcPct val="120000"/>
              </a:lnSpc>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将所选择的计划用文字形式正式地表达出来，作为一项管理文件</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lnSpc>
                <a:spcPct val="120000"/>
              </a:lnSpc>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清楚地确定和描述</a:t>
            </a:r>
            <a:r>
              <a:rPr lang="en-US" altLang="en-US" sz="2200" b="1">
                <a:solidFill>
                  <a:srgbClr val="002060"/>
                </a:solidFill>
                <a:latin typeface="华文楷体" panose="02010600040101010101" pitchFamily="2" charset="-122"/>
                <a:ea typeface="华文楷体" panose="02010600040101010101" pitchFamily="2" charset="-122"/>
              </a:rPr>
              <a:t>5W1H</a:t>
            </a:r>
            <a:r>
              <a:rPr lang="zh-CN" altLang="en-US" sz="2200" b="1">
                <a:solidFill>
                  <a:srgbClr val="002060"/>
                </a:solidFill>
                <a:latin typeface="华文楷体" panose="02010600040101010101" pitchFamily="2" charset="-122"/>
                <a:ea typeface="华文楷体" panose="02010600040101010101" pitchFamily="2" charset="-122"/>
              </a:rPr>
              <a:t>的内容</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lnSpc>
                <a:spcPct val="120000"/>
              </a:lnSpc>
              <a:buFont typeface="Wingdings" panose="05000000000000000000" pitchFamily="2" charset="2"/>
              <a:buNone/>
            </a:pPr>
            <a:r>
              <a:rPr lang="zh-CN" altLang="en-US" sz="2200" b="1">
                <a:solidFill>
                  <a:srgbClr val="FF0000"/>
                </a:solidFill>
                <a:latin typeface="宋体" panose="02010600030101010101" pitchFamily="2" charset="-122"/>
              </a:rPr>
              <a:t>七、制定派生计划</a:t>
            </a:r>
            <a:endParaRPr lang="zh-CN" altLang="en-US" sz="2200" b="1">
              <a:solidFill>
                <a:srgbClr val="FF0000"/>
              </a:solidFill>
              <a:latin typeface="宋体" panose="02010600030101010101" pitchFamily="2" charset="-122"/>
            </a:endParaRPr>
          </a:p>
          <a:p>
            <a:pPr eaLnBrk="1" hangingPunct="1">
              <a:lnSpc>
                <a:spcPct val="120000"/>
              </a:lnSpc>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如业务计划派生的生产计划、销售计划、广告计划等</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lnSpc>
                <a:spcPct val="120000"/>
              </a:lnSpc>
              <a:buFont typeface="Wingdings" panose="05000000000000000000" pitchFamily="2" charset="2"/>
              <a:buNone/>
            </a:pPr>
            <a:r>
              <a:rPr lang="zh-CN" altLang="en-US" sz="2200" b="1">
                <a:solidFill>
                  <a:srgbClr val="FF0000"/>
                </a:solidFill>
                <a:latin typeface="宋体" panose="02010600030101010101" pitchFamily="2" charset="-122"/>
              </a:rPr>
              <a:t>八、制定预算，用预算使计划数字化</a:t>
            </a:r>
            <a:endParaRPr lang="zh-CN" altLang="en-US" sz="2200" b="1">
              <a:solidFill>
                <a:srgbClr val="FF0000"/>
              </a:solidFill>
              <a:latin typeface="宋体" panose="02010600030101010101" pitchFamily="2" charset="-122"/>
            </a:endParaRPr>
          </a:p>
          <a:p>
            <a:pPr eaLnBrk="1" hangingPunct="1">
              <a:lnSpc>
                <a:spcPct val="120000"/>
              </a:lnSpc>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一方面是为了使计划的指标体系更加明确</a:t>
            </a:r>
            <a:endParaRPr lang="zh-CN" altLang="en-US" sz="2200" b="1">
              <a:solidFill>
                <a:srgbClr val="002060"/>
              </a:solidFill>
              <a:latin typeface="华文楷体" panose="02010600040101010101" pitchFamily="2" charset="-122"/>
              <a:ea typeface="华文楷体" panose="02010600040101010101" pitchFamily="2" charset="-122"/>
            </a:endParaRPr>
          </a:p>
          <a:p>
            <a:pPr eaLnBrk="1" hangingPunct="1">
              <a:lnSpc>
                <a:spcPct val="120000"/>
              </a:lnSpc>
              <a:buFont typeface="Wingdings" panose="05000000000000000000" pitchFamily="2" charset="2"/>
              <a:buChar char="Ø"/>
            </a:pPr>
            <a:r>
              <a:rPr lang="zh-CN" altLang="en-US" sz="2200" b="1">
                <a:solidFill>
                  <a:srgbClr val="002060"/>
                </a:solidFill>
                <a:latin typeface="华文楷体" panose="02010600040101010101" pitchFamily="2" charset="-122"/>
                <a:ea typeface="华文楷体" panose="02010600040101010101" pitchFamily="2" charset="-122"/>
              </a:rPr>
              <a:t>另一方面是企业更易于对计划的执行进行控制</a:t>
            </a:r>
            <a:endParaRPr lang="zh-CN" altLang="en-US"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ctrTitle"/>
          </p:nvPr>
        </p:nvSpPr>
        <p:spPr/>
        <p:txBody>
          <a:bodyPr/>
          <a:lstStyle/>
          <a:p>
            <a:pPr eaLnBrk="1" hangingPunct="1"/>
            <a:r>
              <a:rPr kumimoji="1" lang="zh-CN" altLang="en-US" sz="5400">
                <a:ea typeface="ˎ̥"/>
                <a:cs typeface="ˎ̥"/>
              </a:rPr>
              <a:t>计划的实施</a:t>
            </a:r>
            <a:endParaRPr kumimoji="1" lang="zh-CN" altLang="en-US" sz="5400">
              <a:ea typeface="ˎ̥"/>
              <a:cs typeface="ˎ̥"/>
            </a:endParaRPr>
          </a:p>
        </p:txBody>
      </p:sp>
      <p:sp>
        <p:nvSpPr>
          <p:cNvPr id="71683"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noChangeArrowheads="1"/>
          </p:cNvSpPr>
          <p:nvPr>
            <p:ph sz="quarter" idx="4294967295"/>
          </p:nvPr>
        </p:nvSpPr>
        <p:spPr>
          <a:xfrm>
            <a:off x="611188" y="1308100"/>
            <a:ext cx="7993062" cy="4425950"/>
          </a:xfrm>
        </p:spPr>
        <p:txBody>
          <a:bodyPr/>
          <a:lstStyle/>
          <a:p>
            <a:pPr eaLnBrk="1" hangingPunct="1">
              <a:buFont typeface="Wingdings" panose="05000000000000000000" pitchFamily="2" charset="2"/>
              <a:buChar char="p"/>
            </a:pPr>
            <a:r>
              <a:rPr lang="zh-CN" altLang="en-US" b="1">
                <a:solidFill>
                  <a:srgbClr val="0070C0"/>
                </a:solidFill>
              </a:rPr>
              <a:t>目标管理是美国管理学家彼得</a:t>
            </a:r>
            <a:r>
              <a:rPr lang="en-US" altLang="zh-CN" b="1">
                <a:solidFill>
                  <a:srgbClr val="0070C0"/>
                </a:solidFill>
              </a:rPr>
              <a:t>·</a:t>
            </a:r>
            <a:r>
              <a:rPr lang="zh-CN" altLang="en-US" b="1">
                <a:solidFill>
                  <a:srgbClr val="0070C0"/>
                </a:solidFill>
              </a:rPr>
              <a:t>德鲁克</a:t>
            </a:r>
            <a:r>
              <a:rPr lang="en-US" altLang="zh-CN" b="1">
                <a:solidFill>
                  <a:srgbClr val="0070C0"/>
                </a:solidFill>
              </a:rPr>
              <a:t>(Peter F. Drucker)1954</a:t>
            </a:r>
            <a:r>
              <a:rPr lang="zh-CN" altLang="en-US" b="1">
                <a:solidFill>
                  <a:srgbClr val="0070C0"/>
                </a:solidFill>
              </a:rPr>
              <a:t>年提出的</a:t>
            </a:r>
            <a:endParaRPr lang="zh-CN" altLang="en-US" b="1">
              <a:solidFill>
                <a:srgbClr val="0070C0"/>
              </a:solidFill>
            </a:endParaRPr>
          </a:p>
          <a:p>
            <a:pPr eaLnBrk="1" hangingPunct="1">
              <a:buFont typeface="Wingdings" panose="05000000000000000000" pitchFamily="2" charset="2"/>
              <a:buChar char="p"/>
            </a:pPr>
            <a:r>
              <a:rPr lang="zh-CN" altLang="en-US" b="1">
                <a:solidFill>
                  <a:srgbClr val="0070C0"/>
                </a:solidFill>
              </a:rPr>
              <a:t>我国企业于</a:t>
            </a:r>
            <a:r>
              <a:rPr lang="en-US" altLang="zh-CN" b="1">
                <a:solidFill>
                  <a:srgbClr val="0070C0"/>
                </a:solidFill>
              </a:rPr>
              <a:t>1980</a:t>
            </a:r>
            <a:r>
              <a:rPr lang="zh-CN" altLang="en-US" b="1">
                <a:solidFill>
                  <a:srgbClr val="0070C0"/>
                </a:solidFill>
              </a:rPr>
              <a:t>年代初开始引进目标管理法，并取得较好成效</a:t>
            </a:r>
            <a:endParaRPr lang="zh-CN" altLang="en-US" b="1">
              <a:solidFill>
                <a:srgbClr val="0070C0"/>
              </a:solidFill>
            </a:endParaRPr>
          </a:p>
          <a:p>
            <a:pPr eaLnBrk="1" hangingPunct="1">
              <a:buFont typeface="Wingdings" panose="05000000000000000000" pitchFamily="2" charset="2"/>
              <a:buChar char="p"/>
            </a:pPr>
            <a:r>
              <a:rPr lang="zh-CN" altLang="en-US" sz="2800" b="1">
                <a:solidFill>
                  <a:srgbClr val="0070C0"/>
                </a:solidFill>
              </a:rPr>
              <a:t>目标管理</a:t>
            </a:r>
            <a:r>
              <a:rPr lang="en-US" altLang="zh-CN" sz="2800" b="1">
                <a:solidFill>
                  <a:srgbClr val="0070C0"/>
                </a:solidFill>
              </a:rPr>
              <a:t>(Management by Objective,MBO) </a:t>
            </a:r>
            <a:r>
              <a:rPr lang="zh-CN" altLang="en-US" sz="2800" b="1">
                <a:solidFill>
                  <a:srgbClr val="0070C0"/>
                </a:solidFill>
              </a:rPr>
              <a:t>是一种为实现组织目标而层层落实、全员参与的系统的管理方法，在这种方法指导下，组织内部各部门和成员</a:t>
            </a:r>
            <a:r>
              <a:rPr lang="zh-CN" altLang="en-US" sz="2800" b="1">
                <a:solidFill>
                  <a:srgbClr val="FF0000"/>
                </a:solidFill>
                <a:highlight>
                  <a:srgbClr val="FFFF00"/>
                </a:highlight>
              </a:rPr>
              <a:t>自上而下地制定各自的目标并自主确定行动方针、安排工作进度、自我控制并对成果严格考核。</a:t>
            </a:r>
            <a:endParaRPr lang="zh-CN" altLang="en-US" sz="2800" b="1">
              <a:solidFill>
                <a:srgbClr val="FF0000"/>
              </a:solidFill>
              <a:highlight>
                <a:srgbClr val="FFFF00"/>
              </a:highlight>
            </a:endParaRPr>
          </a:p>
        </p:txBody>
      </p:sp>
      <p:sp>
        <p:nvSpPr>
          <p:cNvPr id="72707" name="内容占位符 2"/>
          <p:cNvSpPr txBox="1"/>
          <p:nvPr/>
        </p:nvSpPr>
        <p:spPr bwMode="auto">
          <a:xfrm>
            <a:off x="827088" y="531813"/>
            <a:ext cx="76438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目标管理</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noChangeArrowheads="1"/>
          </p:cNvSpPr>
          <p:nvPr>
            <p:ph sz="quarter" idx="4294967295"/>
          </p:nvPr>
        </p:nvSpPr>
        <p:spPr>
          <a:xfrm>
            <a:off x="395288" y="1168400"/>
            <a:ext cx="8280400" cy="5140920"/>
          </a:xfrm>
        </p:spPr>
        <p:txBody>
          <a:bodyPr/>
          <a:lstStyle/>
          <a:p>
            <a:pPr marL="514350" indent="-457200" eaLnBrk="1" hangingPunct="1">
              <a:lnSpc>
                <a:spcPct val="80000"/>
              </a:lnSpc>
              <a:buFont typeface="Calibri" panose="020F0502020204030204" pitchFamily="34" charset="0"/>
              <a:buAutoNum type="arabicPeriod"/>
            </a:pPr>
            <a:r>
              <a:rPr lang="zh-CN" altLang="en-US" sz="2600" b="1" dirty="0">
                <a:solidFill>
                  <a:srgbClr val="FF0000"/>
                </a:solidFill>
                <a:latin typeface="华文楷体" panose="02010600040101010101" pitchFamily="2" charset="-122"/>
                <a:ea typeface="华文楷体" panose="02010600040101010101" pitchFamily="2" charset="-122"/>
              </a:rPr>
              <a:t>企业的任务必须转化为目标</a:t>
            </a:r>
            <a:r>
              <a:rPr lang="zh-CN" altLang="en-US" sz="2600" b="1" dirty="0">
                <a:solidFill>
                  <a:srgbClr val="002060"/>
                </a:solidFill>
                <a:latin typeface="华文楷体" panose="02010600040101010101" pitchFamily="2" charset="-122"/>
                <a:ea typeface="华文楷体" panose="02010600040101010101" pitchFamily="2" charset="-122"/>
              </a:rPr>
              <a:t>，企业管理人员要通过这些目标对下级进行领导，并以此来保证企业总目标的实现</a:t>
            </a:r>
            <a:endParaRPr lang="zh-CN" altLang="en-US" sz="2600" b="1" dirty="0">
              <a:solidFill>
                <a:srgbClr val="002060"/>
              </a:solidFill>
              <a:latin typeface="华文楷体" panose="02010600040101010101" pitchFamily="2" charset="-122"/>
              <a:ea typeface="华文楷体" panose="02010600040101010101" pitchFamily="2" charset="-122"/>
            </a:endParaRPr>
          </a:p>
          <a:p>
            <a:pPr marL="514350" indent="-457200" eaLnBrk="1" hangingPunct="1">
              <a:lnSpc>
                <a:spcPct val="80000"/>
              </a:lnSpc>
              <a:buFont typeface="Calibri" panose="020F0502020204030204" pitchFamily="34" charset="0"/>
              <a:buAutoNum type="arabicPeriod"/>
            </a:pPr>
            <a:r>
              <a:rPr lang="zh-CN" altLang="en-US" sz="2600" b="1" dirty="0">
                <a:solidFill>
                  <a:srgbClr val="002060"/>
                </a:solidFill>
                <a:latin typeface="华文楷体" panose="02010600040101010101" pitchFamily="2" charset="-122"/>
                <a:ea typeface="华文楷体" panose="02010600040101010101" pitchFamily="2" charset="-122"/>
              </a:rPr>
              <a:t>目标管理是一种程序，是一个组织中的上下各级管理人员统一起来制订共同的目标，确定彼此的责任，并将此项责任作为指导业务和衡量各自贡献的准则</a:t>
            </a:r>
            <a:endParaRPr lang="zh-CN" altLang="en-US" sz="2600" b="1" dirty="0">
              <a:solidFill>
                <a:srgbClr val="002060"/>
              </a:solidFill>
              <a:latin typeface="华文楷体" panose="02010600040101010101" pitchFamily="2" charset="-122"/>
              <a:ea typeface="华文楷体" panose="02010600040101010101" pitchFamily="2" charset="-122"/>
            </a:endParaRPr>
          </a:p>
          <a:p>
            <a:pPr marL="514350" indent="-457200" eaLnBrk="1" hangingPunct="1">
              <a:lnSpc>
                <a:spcPct val="80000"/>
              </a:lnSpc>
              <a:buFont typeface="Calibri" panose="020F0502020204030204" pitchFamily="34" charset="0"/>
              <a:buAutoNum type="arabicPeriod"/>
            </a:pPr>
            <a:r>
              <a:rPr lang="zh-CN" altLang="en-US" sz="2600" b="1" dirty="0">
                <a:solidFill>
                  <a:srgbClr val="002060"/>
                </a:solidFill>
                <a:latin typeface="华文楷体" panose="02010600040101010101" pitchFamily="2" charset="-122"/>
                <a:ea typeface="华文楷体" panose="02010600040101010101" pitchFamily="2" charset="-122"/>
              </a:rPr>
              <a:t>每个企业管理人员或工人的分目标就是企业总目标对他的要求，同时也是这个企业管理人员或工人对企业总目标的贡献</a:t>
            </a:r>
            <a:endParaRPr lang="zh-CN" altLang="en-US" sz="2600" b="1" dirty="0">
              <a:solidFill>
                <a:srgbClr val="002060"/>
              </a:solidFill>
              <a:latin typeface="华文楷体" panose="02010600040101010101" pitchFamily="2" charset="-122"/>
              <a:ea typeface="华文楷体" panose="02010600040101010101" pitchFamily="2" charset="-122"/>
            </a:endParaRPr>
          </a:p>
          <a:p>
            <a:pPr marL="514350" indent="-457200" eaLnBrk="1" hangingPunct="1">
              <a:lnSpc>
                <a:spcPct val="80000"/>
              </a:lnSpc>
              <a:buFont typeface="Calibri" panose="020F0502020204030204" pitchFamily="34" charset="0"/>
              <a:buAutoNum type="arabicPeriod"/>
            </a:pPr>
            <a:r>
              <a:rPr lang="zh-CN" altLang="en-US" sz="2600" b="1" dirty="0">
                <a:solidFill>
                  <a:srgbClr val="002060"/>
                </a:solidFill>
                <a:latin typeface="华文楷体" panose="02010600040101010101" pitchFamily="2" charset="-122"/>
                <a:ea typeface="华文楷体" panose="02010600040101010101" pitchFamily="2" charset="-122"/>
              </a:rPr>
              <a:t>管理人员和工人是依据设定的目标进行</a:t>
            </a:r>
            <a:r>
              <a:rPr lang="zh-CN" altLang="en-US" sz="2600" b="1" dirty="0">
                <a:solidFill>
                  <a:srgbClr val="FF0000"/>
                </a:solidFill>
                <a:latin typeface="华文楷体" panose="02010600040101010101" pitchFamily="2" charset="-122"/>
                <a:ea typeface="华文楷体" panose="02010600040101010101" pitchFamily="2" charset="-122"/>
              </a:rPr>
              <a:t>自我管理，</a:t>
            </a:r>
            <a:r>
              <a:rPr lang="zh-CN" altLang="en-US" sz="2600" b="1" dirty="0">
                <a:solidFill>
                  <a:srgbClr val="002060"/>
                </a:solidFill>
                <a:latin typeface="华文楷体" panose="02010600040101010101" pitchFamily="2" charset="-122"/>
                <a:ea typeface="华文楷体" panose="02010600040101010101" pitchFamily="2" charset="-122"/>
              </a:rPr>
              <a:t>他们以所要达到的目标为依据，进行自我指挥、自我控制，而不是由他的上级来指挥和控制</a:t>
            </a:r>
            <a:endParaRPr lang="zh-CN" altLang="en-US" sz="2600" b="1" dirty="0">
              <a:solidFill>
                <a:srgbClr val="002060"/>
              </a:solidFill>
              <a:latin typeface="华文楷体" panose="02010600040101010101" pitchFamily="2" charset="-122"/>
              <a:ea typeface="华文楷体" panose="02010600040101010101" pitchFamily="2" charset="-122"/>
            </a:endParaRPr>
          </a:p>
          <a:p>
            <a:pPr marL="514350" indent="-457200" eaLnBrk="1" hangingPunct="1">
              <a:lnSpc>
                <a:spcPct val="80000"/>
              </a:lnSpc>
              <a:buFont typeface="Calibri" panose="020F0502020204030204" pitchFamily="34" charset="0"/>
              <a:buAutoNum type="arabicPeriod"/>
            </a:pPr>
            <a:r>
              <a:rPr lang="zh-CN" altLang="en-US" sz="2600" b="1" dirty="0">
                <a:solidFill>
                  <a:srgbClr val="002060"/>
                </a:solidFill>
                <a:latin typeface="华文楷体" panose="02010600040101010101" pitchFamily="2" charset="-122"/>
                <a:ea typeface="华文楷体" panose="02010600040101010101" pitchFamily="2" charset="-122"/>
              </a:rPr>
              <a:t>企业管理人员对下级进行考核和奖惩也是依据这些分目标</a:t>
            </a:r>
            <a:endParaRPr lang="zh-CN" altLang="en-US" sz="2600" b="1" dirty="0">
              <a:solidFill>
                <a:srgbClr val="0070C0"/>
              </a:solidFill>
            </a:endParaRPr>
          </a:p>
        </p:txBody>
      </p:sp>
      <p:sp>
        <p:nvSpPr>
          <p:cNvPr id="73731" name="内容占位符 2"/>
          <p:cNvSpPr txBox="1"/>
          <p:nvPr/>
        </p:nvSpPr>
        <p:spPr bwMode="auto">
          <a:xfrm>
            <a:off x="539750" y="392113"/>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目标管理基本思想</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txBox="1"/>
          <p:nvPr/>
        </p:nvSpPr>
        <p:spPr bwMode="auto">
          <a:xfrm>
            <a:off x="673100" y="388938"/>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目标的性质</a:t>
            </a:r>
            <a:endParaRPr lang="zh-CN" altLang="en-US" sz="3600" b="1">
              <a:solidFill>
                <a:srgbClr val="0070C0"/>
              </a:solidFill>
              <a:latin typeface="黑体" panose="02010609060101010101" pitchFamily="49" charset="-122"/>
              <a:ea typeface="黑体" panose="02010609060101010101" pitchFamily="49" charset="-122"/>
            </a:endParaRPr>
          </a:p>
        </p:txBody>
      </p:sp>
      <p:sp>
        <p:nvSpPr>
          <p:cNvPr id="74755" name="内容占位符 13"/>
          <p:cNvSpPr>
            <a:spLocks noGrp="1" noChangeArrowheads="1"/>
          </p:cNvSpPr>
          <p:nvPr>
            <p:ph idx="4294967295"/>
          </p:nvPr>
        </p:nvSpPr>
        <p:spPr>
          <a:xfrm>
            <a:off x="887413" y="1236663"/>
            <a:ext cx="7429500" cy="1785937"/>
          </a:xfrm>
        </p:spPr>
        <p:txBody>
          <a:bodyPr/>
          <a:lstStyle/>
          <a:p>
            <a:pPr eaLnBrk="1" hangingPunct="1">
              <a:buFont typeface="Wingdings" panose="05000000000000000000" pitchFamily="2" charset="2"/>
              <a:buChar char="p"/>
            </a:pPr>
            <a:r>
              <a:rPr lang="zh-CN" altLang="en-US" sz="2600" b="1" dirty="0">
                <a:solidFill>
                  <a:srgbClr val="0070C0"/>
                </a:solidFill>
                <a:latin typeface="宋体" panose="02010600030101010101" pitchFamily="2" charset="-122"/>
              </a:rPr>
              <a:t>目标表示最后结果，总目标需要由子目标来支持，这样组织及其各层次的目标就形成了一个目标网络</a:t>
            </a:r>
            <a:endParaRPr lang="zh-CN" altLang="en-US" sz="2600" b="1" dirty="0">
              <a:solidFill>
                <a:srgbClr val="0070C0"/>
              </a:solidFill>
              <a:latin typeface="宋体" panose="02010600030101010101" pitchFamily="2" charset="-122"/>
            </a:endParaRPr>
          </a:p>
          <a:p>
            <a:pPr eaLnBrk="1" hangingPunct="1">
              <a:buFont typeface="Wingdings" panose="05000000000000000000" pitchFamily="2" charset="2"/>
              <a:buChar char="p"/>
            </a:pPr>
            <a:r>
              <a:rPr lang="zh-CN" altLang="en-US" sz="2600" b="1" dirty="0">
                <a:solidFill>
                  <a:srgbClr val="0070C0"/>
                </a:solidFill>
                <a:latin typeface="宋体" panose="02010600030101010101" pitchFamily="2" charset="-122"/>
              </a:rPr>
              <a:t>目标具有如下的特征：</a:t>
            </a:r>
            <a:endParaRPr lang="zh-CN" altLang="en-US" sz="2600" b="1" dirty="0">
              <a:solidFill>
                <a:srgbClr val="0070C0"/>
              </a:solidFill>
              <a:latin typeface="宋体" panose="02010600030101010101" pitchFamily="2" charset="-122"/>
            </a:endParaRPr>
          </a:p>
        </p:txBody>
      </p:sp>
      <p:grpSp>
        <p:nvGrpSpPr>
          <p:cNvPr id="2" name="组合 50"/>
          <p:cNvGrpSpPr/>
          <p:nvPr/>
        </p:nvGrpSpPr>
        <p:grpSpPr bwMode="auto">
          <a:xfrm>
            <a:off x="1244600" y="3094038"/>
            <a:ext cx="6786563" cy="3357562"/>
            <a:chOff x="2214546" y="3429000"/>
            <a:chExt cx="6258733" cy="3000396"/>
          </a:xfrm>
        </p:grpSpPr>
        <p:sp>
          <p:nvSpPr>
            <p:cNvPr id="8" name="椭圆 7"/>
            <p:cNvSpPr/>
            <p:nvPr/>
          </p:nvSpPr>
          <p:spPr>
            <a:xfrm>
              <a:off x="3857189" y="4071638"/>
              <a:ext cx="2169694" cy="1627166"/>
            </a:xfrm>
            <a:prstGeom prst="ellipse">
              <a:avLst/>
            </a:prstGeom>
          </p:spPr>
          <p:style>
            <a:lnRef idx="1">
              <a:schemeClr val="dk1"/>
            </a:lnRef>
            <a:fillRef idx="3">
              <a:schemeClr val="dk1"/>
            </a:fillRef>
            <a:effectRef idx="2">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b="1"/>
            </a:p>
          </p:txBody>
        </p:sp>
        <p:sp>
          <p:nvSpPr>
            <p:cNvPr id="9" name="椭圆 8"/>
            <p:cNvSpPr/>
            <p:nvPr/>
          </p:nvSpPr>
          <p:spPr>
            <a:xfrm>
              <a:off x="4286150" y="4344014"/>
              <a:ext cx="1446463" cy="1085250"/>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eaLnBrk="1" fontAlgn="auto" hangingPunct="1">
                <a:spcBef>
                  <a:spcPts val="0"/>
                </a:spcBef>
                <a:spcAft>
                  <a:spcPts val="0"/>
                </a:spcAft>
                <a:defRPr/>
              </a:pPr>
              <a:endParaRPr lang="zh-CN" altLang="en-US" sz="2400" b="1"/>
            </a:p>
          </p:txBody>
        </p:sp>
        <p:sp>
          <p:nvSpPr>
            <p:cNvPr id="10" name="椭圆 9"/>
            <p:cNvSpPr/>
            <p:nvPr/>
          </p:nvSpPr>
          <p:spPr>
            <a:xfrm>
              <a:off x="4536499" y="4562483"/>
              <a:ext cx="964797" cy="7235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endParaRPr lang="zh-CN" altLang="en-US" sz="2400" b="1"/>
            </a:p>
          </p:txBody>
        </p:sp>
        <p:sp>
          <p:nvSpPr>
            <p:cNvPr id="12" name="椭圆 11"/>
            <p:cNvSpPr/>
            <p:nvPr/>
          </p:nvSpPr>
          <p:spPr>
            <a:xfrm>
              <a:off x="4715111" y="4661787"/>
              <a:ext cx="642710" cy="482333"/>
            </a:xfrm>
            <a:prstGeom prst="ellipse">
              <a:avLst/>
            </a:prstGeom>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sz="2400" b="1"/>
            </a:p>
          </p:txBody>
        </p:sp>
        <p:sp>
          <p:nvSpPr>
            <p:cNvPr id="14" name="椭圆 13"/>
            <p:cNvSpPr/>
            <p:nvPr/>
          </p:nvSpPr>
          <p:spPr>
            <a:xfrm>
              <a:off x="4857122" y="4751161"/>
              <a:ext cx="428961" cy="320610"/>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endParaRPr lang="zh-CN" altLang="en-US" sz="2400" b="1"/>
            </a:p>
          </p:txBody>
        </p:sp>
        <p:cxnSp>
          <p:nvCxnSpPr>
            <p:cNvPr id="15" name="直接连接符 14"/>
            <p:cNvCxnSpPr>
              <a:endCxn id="24" idx="1"/>
            </p:cNvCxnSpPr>
            <p:nvPr/>
          </p:nvCxnSpPr>
          <p:spPr>
            <a:xfrm flipV="1">
              <a:off x="5113327" y="4393666"/>
              <a:ext cx="1316164" cy="503612"/>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p:nvPr/>
          </p:nvCxnSpPr>
          <p:spPr>
            <a:xfrm rot="5400000" flipH="1" flipV="1">
              <a:off x="4812579" y="4230523"/>
              <a:ext cx="967504" cy="366008"/>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p:nvPr/>
          </p:nvCxnSpPr>
          <p:spPr>
            <a:xfrm flipH="1" flipV="1">
              <a:off x="3928927" y="4000706"/>
              <a:ext cx="1215146" cy="899410"/>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直接连接符 17"/>
            <p:cNvCxnSpPr/>
            <p:nvPr/>
          </p:nvCxnSpPr>
          <p:spPr>
            <a:xfrm rot="10800000" flipV="1">
              <a:off x="3571703" y="4897279"/>
              <a:ext cx="1541624" cy="246841"/>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a:endCxn id="21" idx="0"/>
            </p:cNvCxnSpPr>
            <p:nvPr/>
          </p:nvCxnSpPr>
          <p:spPr>
            <a:xfrm rot="10800000" flipV="1">
              <a:off x="4107539" y="4929908"/>
              <a:ext cx="1036534" cy="1000132"/>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p:nvPr/>
          </p:nvCxnSpPr>
          <p:spPr>
            <a:xfrm>
              <a:off x="5144072" y="4929908"/>
              <a:ext cx="714447" cy="1028504"/>
            </a:xfrm>
            <a:prstGeom prst="line">
              <a:avLst/>
            </a:prstGeom>
          </p:spPr>
          <p:style>
            <a:lnRef idx="2">
              <a:schemeClr val="accent2"/>
            </a:lnRef>
            <a:fillRef idx="0">
              <a:schemeClr val="accent2"/>
            </a:fillRef>
            <a:effectRef idx="1">
              <a:schemeClr val="accent2"/>
            </a:effectRef>
            <a:fontRef idx="minor">
              <a:schemeClr val="tx1"/>
            </a:fontRef>
          </p:style>
        </p:cxnSp>
        <p:sp>
          <p:nvSpPr>
            <p:cNvPr id="21" name="矩形 20"/>
            <p:cNvSpPr/>
            <p:nvPr/>
          </p:nvSpPr>
          <p:spPr>
            <a:xfrm>
              <a:off x="3429692" y="5930039"/>
              <a:ext cx="1357157" cy="499357"/>
            </a:xfrm>
            <a:prstGeom prst="rect">
              <a:avLst/>
            </a:prstGeom>
            <a:solidFill>
              <a:schemeClr val="accent6">
                <a:lumMod val="50000"/>
              </a:schemeClr>
            </a:solidFill>
          </p:spPr>
          <p:style>
            <a:lnRef idx="1">
              <a:schemeClr val="accent6"/>
            </a:lnRef>
            <a:fillRef idx="3">
              <a:schemeClr val="accent6"/>
            </a:fillRef>
            <a:effectRef idx="2">
              <a:schemeClr val="accent6"/>
            </a:effectRef>
            <a:fontRef idx="minor">
              <a:schemeClr val="lt1"/>
            </a:fontRef>
          </p:style>
          <p:txBody>
            <a:bodyPr anchor="ctr"/>
            <a:lstStyle/>
            <a:p>
              <a:pPr algn="ctr" eaLnBrk="1" fontAlgn="auto" hangingPunct="1">
                <a:spcBef>
                  <a:spcPts val="0"/>
                </a:spcBef>
                <a:spcAft>
                  <a:spcPts val="0"/>
                </a:spcAft>
                <a:defRPr/>
              </a:pPr>
              <a:r>
                <a:rPr lang="zh-CN" altLang="en-US" sz="2400" b="1" dirty="0"/>
                <a:t>多样性</a:t>
              </a:r>
              <a:endParaRPr lang="zh-CN" altLang="en-US" sz="2400" b="1" dirty="0"/>
            </a:p>
          </p:txBody>
        </p:sp>
        <p:sp>
          <p:nvSpPr>
            <p:cNvPr id="22" name="矩形 21"/>
            <p:cNvSpPr/>
            <p:nvPr/>
          </p:nvSpPr>
          <p:spPr>
            <a:xfrm>
              <a:off x="5286083" y="5930039"/>
              <a:ext cx="1671923" cy="49935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rgbClr val="FF0000"/>
                  </a:solidFill>
                </a:rPr>
                <a:t>可考核性</a:t>
              </a:r>
              <a:endParaRPr lang="zh-CN" altLang="en-US" sz="2400" b="1" dirty="0">
                <a:solidFill>
                  <a:srgbClr val="FF0000"/>
                </a:solidFill>
              </a:endParaRPr>
            </a:p>
          </p:txBody>
        </p:sp>
        <p:sp>
          <p:nvSpPr>
            <p:cNvPr id="23" name="矩形 22"/>
            <p:cNvSpPr/>
            <p:nvPr/>
          </p:nvSpPr>
          <p:spPr>
            <a:xfrm>
              <a:off x="2214546" y="4857557"/>
              <a:ext cx="1357157" cy="500776"/>
            </a:xfrm>
            <a:prstGeom prst="rect">
              <a:avLst/>
            </a:prstGeom>
          </p:spPr>
          <p:style>
            <a:lnRef idx="1">
              <a:schemeClr val="dk1"/>
            </a:lnRef>
            <a:fillRef idx="3">
              <a:schemeClr val="dk1"/>
            </a:fillRef>
            <a:effectRef idx="2">
              <a:schemeClr val="dk1"/>
            </a:effectRef>
            <a:fontRef idx="minor">
              <a:schemeClr val="lt1"/>
            </a:fontRef>
          </p:style>
          <p:txBody>
            <a:bodyPr anchor="ctr"/>
            <a:lstStyle/>
            <a:p>
              <a:pPr algn="ctr" eaLnBrk="1" fontAlgn="auto" hangingPunct="1">
                <a:spcBef>
                  <a:spcPts val="0"/>
                </a:spcBef>
                <a:spcAft>
                  <a:spcPts val="0"/>
                </a:spcAft>
                <a:defRPr/>
              </a:pPr>
              <a:r>
                <a:rPr lang="zh-CN" altLang="en-US" sz="2400" b="1" dirty="0"/>
                <a:t>目标网络</a:t>
              </a:r>
              <a:endParaRPr lang="zh-CN" altLang="en-US" sz="2400" b="1" dirty="0"/>
            </a:p>
          </p:txBody>
        </p:sp>
        <p:sp>
          <p:nvSpPr>
            <p:cNvPr id="24" name="矩形 23"/>
            <p:cNvSpPr/>
            <p:nvPr/>
          </p:nvSpPr>
          <p:spPr>
            <a:xfrm>
              <a:off x="6429492" y="4143988"/>
              <a:ext cx="1428894" cy="499357"/>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eaLnBrk="1" fontAlgn="auto" hangingPunct="1">
                <a:spcBef>
                  <a:spcPts val="0"/>
                </a:spcBef>
                <a:spcAft>
                  <a:spcPts val="0"/>
                </a:spcAft>
                <a:defRPr/>
              </a:pPr>
              <a:r>
                <a:rPr lang="zh-CN" altLang="en-US" sz="2400" b="1" dirty="0"/>
                <a:t>挑战性</a:t>
              </a:r>
              <a:endParaRPr lang="zh-CN" altLang="en-US" sz="2400" b="1" dirty="0"/>
            </a:p>
          </p:txBody>
        </p:sp>
        <p:sp>
          <p:nvSpPr>
            <p:cNvPr id="25" name="矩形 24"/>
            <p:cNvSpPr/>
            <p:nvPr/>
          </p:nvSpPr>
          <p:spPr>
            <a:xfrm>
              <a:off x="3214480" y="3572281"/>
              <a:ext cx="1357156" cy="49935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rgbClr val="FF0000"/>
                  </a:solidFill>
                </a:rPr>
                <a:t>层次性</a:t>
              </a:r>
              <a:endParaRPr lang="zh-CN" altLang="en-US" sz="2400" b="1" dirty="0">
                <a:solidFill>
                  <a:srgbClr val="FF0000"/>
                </a:solidFill>
              </a:endParaRPr>
            </a:p>
          </p:txBody>
        </p:sp>
        <p:sp>
          <p:nvSpPr>
            <p:cNvPr id="26" name="矩形 25"/>
            <p:cNvSpPr/>
            <p:nvPr/>
          </p:nvSpPr>
          <p:spPr>
            <a:xfrm>
              <a:off x="4928859" y="3429000"/>
              <a:ext cx="1897384" cy="50077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eaLnBrk="1" fontAlgn="auto" hangingPunct="1">
                <a:spcBef>
                  <a:spcPts val="0"/>
                </a:spcBef>
                <a:spcAft>
                  <a:spcPts val="0"/>
                </a:spcAft>
                <a:defRPr/>
              </a:pPr>
              <a:r>
                <a:rPr lang="zh-CN" altLang="en-US" sz="2000" b="1" dirty="0"/>
                <a:t>伴随信息反馈性</a:t>
              </a:r>
              <a:endParaRPr lang="zh-CN" altLang="en-US" sz="2000" b="1" dirty="0"/>
            </a:p>
          </p:txBody>
        </p:sp>
        <p:sp>
          <p:nvSpPr>
            <p:cNvPr id="27" name="矩形 26"/>
            <p:cNvSpPr/>
            <p:nvPr/>
          </p:nvSpPr>
          <p:spPr>
            <a:xfrm>
              <a:off x="6581751" y="5071770"/>
              <a:ext cx="1891528" cy="500775"/>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anchor="ctr"/>
            <a:lstStyle/>
            <a:p>
              <a:pPr algn="ctr" eaLnBrk="1" fontAlgn="auto" hangingPunct="1">
                <a:spcBef>
                  <a:spcPts val="0"/>
                </a:spcBef>
                <a:spcAft>
                  <a:spcPts val="0"/>
                </a:spcAft>
                <a:defRPr/>
              </a:pPr>
              <a:r>
                <a:rPr lang="zh-CN" altLang="en-US" sz="2400" b="1" dirty="0"/>
                <a:t>可接受性</a:t>
              </a:r>
              <a:endParaRPr lang="zh-CN" altLang="en-US" sz="2400" b="1" dirty="0"/>
            </a:p>
          </p:txBody>
        </p:sp>
        <p:cxnSp>
          <p:nvCxnSpPr>
            <p:cNvPr id="28" name="直接连接符 27"/>
            <p:cNvCxnSpPr>
              <a:endCxn id="27" idx="1"/>
            </p:cNvCxnSpPr>
            <p:nvPr/>
          </p:nvCxnSpPr>
          <p:spPr>
            <a:xfrm>
              <a:off x="5113327" y="4897279"/>
              <a:ext cx="1468424" cy="424170"/>
            </a:xfrm>
            <a:prstGeom prst="line">
              <a:avLst/>
            </a:prstGeom>
          </p:spPr>
          <p:style>
            <a:lnRef idx="2">
              <a:schemeClr val="accent2"/>
            </a:lnRef>
            <a:fillRef idx="0">
              <a:schemeClr val="accent2"/>
            </a:fillRef>
            <a:effectRef idx="1">
              <a:schemeClr val="accent2"/>
            </a:effectRef>
            <a:fontRef idx="minor">
              <a:schemeClr val="tx1"/>
            </a:fontRef>
          </p:style>
        </p:cxnSp>
        <p:sp>
          <p:nvSpPr>
            <p:cNvPr id="74776" name="矩形 17"/>
            <p:cNvSpPr>
              <a:spLocks noChangeArrowheads="1"/>
            </p:cNvSpPr>
            <p:nvPr/>
          </p:nvSpPr>
          <p:spPr bwMode="auto">
            <a:xfrm>
              <a:off x="4915683" y="4196477"/>
              <a:ext cx="263526" cy="1390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9600" b="1">
                  <a:solidFill>
                    <a:srgbClr val="C00000"/>
                  </a:solidFill>
                  <a:latin typeface="Calibri" panose="020F0502020204030204" pitchFamily="34" charset="0"/>
                </a:rPr>
                <a:t>·</a:t>
              </a:r>
              <a:endParaRPr lang="en-US" altLang="zh-CN" sz="9600" b="1">
                <a:solidFill>
                  <a:srgbClr val="C00000"/>
                </a:solidFill>
                <a:latin typeface="Calibri" panose="020F0502020204030204" pitchFamily="34"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subTitle" idx="1"/>
          </p:nvPr>
        </p:nvSpPr>
        <p:spPr>
          <a:xfrm>
            <a:off x="539750" y="2492375"/>
            <a:ext cx="8213725" cy="2881313"/>
          </a:xfrm>
        </p:spPr>
        <p:txBody>
          <a:bodyPr/>
          <a:lstStyle/>
          <a:p>
            <a:pPr eaLnBrk="1" hangingPunct="1">
              <a:lnSpc>
                <a:spcPct val="110000"/>
              </a:lnSpc>
              <a:spcBef>
                <a:spcPct val="50000"/>
              </a:spcBef>
              <a:buClrTx/>
              <a:buSzTx/>
              <a:buFontTx/>
              <a:buNone/>
            </a:pPr>
            <a:r>
              <a:rPr kumimoji="1" lang="zh-CN" altLang="en-US" sz="4200" b="1">
                <a:solidFill>
                  <a:srgbClr val="FF0000"/>
                </a:solidFill>
                <a:ea typeface="楷体" panose="02010609060101010101" pitchFamily="49" charset="-122"/>
              </a:rPr>
              <a:t>计划是任何组织成功的核心，是管理者的首要职能。一个组织要有效地实现目标，必须做出计划。</a:t>
            </a:r>
            <a:endParaRPr lang="zh-CN" altLang="en-US" sz="4200">
              <a:solidFill>
                <a:srgbClr val="FF0000"/>
              </a:solidFill>
              <a:ea typeface="楷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noChangeArrowheads="1"/>
          </p:cNvSpPr>
          <p:nvPr>
            <p:ph sz="quarter" idx="4294967295"/>
          </p:nvPr>
        </p:nvSpPr>
        <p:spPr>
          <a:xfrm>
            <a:off x="684213" y="1168400"/>
            <a:ext cx="7859712" cy="5500688"/>
          </a:xfrm>
        </p:spPr>
        <p:txBody>
          <a:bodyPr/>
          <a:lstStyle/>
          <a:p>
            <a:pPr eaLnBrk="1" hangingPunct="1">
              <a:buFont typeface="Wingdings" panose="05000000000000000000" pitchFamily="2" charset="2"/>
              <a:buChar char="p"/>
            </a:pPr>
            <a:r>
              <a:rPr lang="zh-CN" altLang="en-US" sz="2800" b="1" dirty="0">
                <a:solidFill>
                  <a:srgbClr val="0070C0"/>
                </a:solidFill>
              </a:rPr>
              <a:t>目标的层次性</a:t>
            </a:r>
            <a:endParaRPr lang="zh-CN" altLang="en-US" sz="2800" b="1" dirty="0">
              <a:solidFill>
                <a:srgbClr val="0070C0"/>
              </a:solidFill>
            </a:endParaRPr>
          </a:p>
          <a:p>
            <a:pPr lvl="1" eaLnBrk="1" hangingPunct="1">
              <a:buFont typeface="Wingdings" panose="05000000000000000000" pitchFamily="2" charset="2"/>
              <a:buChar char="Ø"/>
            </a:pPr>
            <a:r>
              <a:rPr lang="zh-CN" altLang="en-US" sz="2400" b="1" dirty="0">
                <a:solidFill>
                  <a:srgbClr val="002060"/>
                </a:solidFill>
              </a:rPr>
              <a:t>组织目标形成一个有层次的体系</a:t>
            </a:r>
            <a:endParaRPr lang="zh-CN" altLang="en-US" sz="2400" b="1" dirty="0">
              <a:solidFill>
                <a:srgbClr val="002060"/>
              </a:solidFill>
            </a:endParaRPr>
          </a:p>
          <a:p>
            <a:pPr lvl="1" eaLnBrk="1" hangingPunct="1">
              <a:buFont typeface="Wingdings" panose="05000000000000000000" pitchFamily="2" charset="2"/>
              <a:buChar char="Ø"/>
            </a:pPr>
            <a:r>
              <a:rPr lang="zh-CN" altLang="en-US" sz="2400" b="1" dirty="0">
                <a:solidFill>
                  <a:srgbClr val="002060"/>
                </a:solidFill>
              </a:rPr>
              <a:t>这个体系的顶层包含组织的远景和使命陈述，第二层次是组织的任务</a:t>
            </a:r>
            <a:endParaRPr lang="zh-CN" altLang="en-US" sz="2400" b="1" dirty="0">
              <a:solidFill>
                <a:srgbClr val="002060"/>
              </a:solidFill>
            </a:endParaRPr>
          </a:p>
          <a:p>
            <a:pPr eaLnBrk="1" hangingPunct="1">
              <a:buFont typeface="Wingdings" panose="05000000000000000000" pitchFamily="2" charset="2"/>
              <a:buChar char="p"/>
            </a:pPr>
            <a:r>
              <a:rPr lang="zh-CN" altLang="en-US" sz="2800" b="1" dirty="0">
                <a:solidFill>
                  <a:srgbClr val="0070C0"/>
                </a:solidFill>
              </a:rPr>
              <a:t>目标网络</a:t>
            </a:r>
            <a:endParaRPr lang="zh-CN" altLang="en-US" sz="2800" b="1" dirty="0">
              <a:solidFill>
                <a:srgbClr val="0070C0"/>
              </a:solidFill>
            </a:endParaRPr>
          </a:p>
          <a:p>
            <a:pPr lvl="1" eaLnBrk="1" hangingPunct="1">
              <a:buFont typeface="Wingdings" panose="05000000000000000000" pitchFamily="2" charset="2"/>
              <a:buChar char="Ø"/>
            </a:pPr>
            <a:r>
              <a:rPr lang="zh-CN" altLang="en-US" sz="2400" b="1" dirty="0">
                <a:solidFill>
                  <a:srgbClr val="002060"/>
                </a:solidFill>
              </a:rPr>
              <a:t>目标网络则是从某一具体目标的实施规划的整体协调方面来进行工作</a:t>
            </a:r>
            <a:endParaRPr lang="zh-CN" altLang="en-US" sz="2400" b="1" dirty="0">
              <a:solidFill>
                <a:srgbClr val="002060"/>
              </a:solidFill>
            </a:endParaRPr>
          </a:p>
          <a:p>
            <a:pPr lvl="1" eaLnBrk="1" hangingPunct="1">
              <a:buFont typeface="Wingdings" panose="05000000000000000000" pitchFamily="2" charset="2"/>
              <a:buChar char="Ø"/>
            </a:pPr>
            <a:r>
              <a:rPr lang="zh-CN" altLang="en-US" sz="2400" b="1" dirty="0">
                <a:solidFill>
                  <a:srgbClr val="002060"/>
                </a:solidFill>
              </a:rPr>
              <a:t>目标网络的内涵（互联的网络、协调）</a:t>
            </a:r>
            <a:endParaRPr lang="zh-CN" altLang="en-US" sz="2400" b="1" dirty="0">
              <a:solidFill>
                <a:srgbClr val="002060"/>
              </a:solidFill>
            </a:endParaRPr>
          </a:p>
          <a:p>
            <a:pPr eaLnBrk="1" hangingPunct="1">
              <a:buFont typeface="Wingdings" panose="05000000000000000000" pitchFamily="2" charset="2"/>
              <a:buChar char="p"/>
            </a:pPr>
            <a:r>
              <a:rPr lang="zh-CN" altLang="en-US" sz="2800" b="1" dirty="0">
                <a:solidFill>
                  <a:srgbClr val="0070C0"/>
                </a:solidFill>
              </a:rPr>
              <a:t>目标的多样性</a:t>
            </a:r>
            <a:endParaRPr lang="zh-CN" altLang="en-US" sz="2800" b="1" dirty="0">
              <a:solidFill>
                <a:srgbClr val="0070C0"/>
              </a:solidFill>
            </a:endParaRPr>
          </a:p>
          <a:p>
            <a:pPr lvl="1" eaLnBrk="1" hangingPunct="1">
              <a:buFont typeface="Wingdings" panose="05000000000000000000" pitchFamily="2" charset="2"/>
              <a:buChar char="Ø"/>
            </a:pPr>
            <a:r>
              <a:rPr lang="zh-CN" altLang="en-US" sz="2400" b="1" dirty="0">
                <a:solidFill>
                  <a:srgbClr val="002060"/>
                </a:solidFill>
              </a:rPr>
              <a:t>企业任务的主要目标，通常是多种多样的</a:t>
            </a:r>
            <a:endParaRPr lang="zh-CN" altLang="en-US" sz="2400" b="1" dirty="0">
              <a:solidFill>
                <a:srgbClr val="002060"/>
              </a:solidFill>
            </a:endParaRPr>
          </a:p>
          <a:p>
            <a:pPr lvl="1" eaLnBrk="1" hangingPunct="1">
              <a:buFont typeface="Wingdings" panose="05000000000000000000" pitchFamily="2" charset="2"/>
              <a:buChar char="Ø"/>
            </a:pPr>
            <a:r>
              <a:rPr lang="zh-CN" altLang="en-US" sz="2400" b="1" dirty="0">
                <a:solidFill>
                  <a:srgbClr val="002060"/>
                </a:solidFill>
              </a:rPr>
              <a:t>在目标层次体系中的每个层次的具体目标，也可能是多种多样的</a:t>
            </a:r>
            <a:endParaRPr lang="zh-CN" altLang="en-US" sz="2400" b="1" dirty="0">
              <a:solidFill>
                <a:srgbClr val="002060"/>
              </a:solidFill>
            </a:endParaRPr>
          </a:p>
        </p:txBody>
      </p:sp>
      <p:sp>
        <p:nvSpPr>
          <p:cNvPr id="75779" name="内容占位符 2"/>
          <p:cNvSpPr txBox="1"/>
          <p:nvPr/>
        </p:nvSpPr>
        <p:spPr bwMode="auto">
          <a:xfrm>
            <a:off x="600075" y="404813"/>
            <a:ext cx="7140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目标的性质</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noChangeArrowheads="1"/>
          </p:cNvSpPr>
          <p:nvPr>
            <p:ph sz="quarter" idx="4294967295"/>
          </p:nvPr>
        </p:nvSpPr>
        <p:spPr>
          <a:xfrm>
            <a:off x="684213" y="1168400"/>
            <a:ext cx="7716837" cy="5140325"/>
          </a:xfrm>
        </p:spPr>
        <p:txBody>
          <a:bodyPr/>
          <a:lstStyle/>
          <a:p>
            <a:pPr eaLnBrk="1" hangingPunct="1">
              <a:lnSpc>
                <a:spcPct val="90000"/>
              </a:lnSpc>
              <a:buFont typeface="Wingdings" panose="05000000000000000000" pitchFamily="2" charset="2"/>
              <a:buChar char="p"/>
            </a:pPr>
            <a:r>
              <a:rPr lang="zh-CN" altLang="en-US" sz="2800" b="1" dirty="0">
                <a:solidFill>
                  <a:srgbClr val="0070C0"/>
                </a:solidFill>
              </a:rPr>
              <a:t>目标的可考核性</a:t>
            </a:r>
            <a:endParaRPr lang="zh-CN" altLang="en-US" sz="2800" b="1" dirty="0">
              <a:solidFill>
                <a:srgbClr val="0070C0"/>
              </a:solidFill>
            </a:endParaRPr>
          </a:p>
          <a:p>
            <a:pPr lvl="1" eaLnBrk="1" hangingPunct="1">
              <a:lnSpc>
                <a:spcPct val="90000"/>
              </a:lnSpc>
              <a:buFont typeface="Wingdings" panose="05000000000000000000" pitchFamily="2" charset="2"/>
              <a:buChar char="Ø"/>
            </a:pPr>
            <a:r>
              <a:rPr lang="zh-CN" altLang="en-US" sz="2400" b="1" dirty="0">
                <a:solidFill>
                  <a:srgbClr val="002060"/>
                </a:solidFill>
              </a:rPr>
              <a:t>目标考核的途径是将目标量化</a:t>
            </a:r>
            <a:endParaRPr lang="zh-CN" altLang="en-US" sz="2400" b="1" dirty="0">
              <a:solidFill>
                <a:srgbClr val="002060"/>
              </a:solidFill>
            </a:endParaRPr>
          </a:p>
          <a:p>
            <a:pPr eaLnBrk="1" hangingPunct="1">
              <a:lnSpc>
                <a:spcPct val="90000"/>
              </a:lnSpc>
              <a:buFont typeface="Wingdings" panose="05000000000000000000" pitchFamily="2" charset="2"/>
              <a:buChar char="p"/>
            </a:pPr>
            <a:r>
              <a:rPr lang="zh-CN" altLang="en-US" sz="2800" b="1" dirty="0">
                <a:solidFill>
                  <a:srgbClr val="0070C0"/>
                </a:solidFill>
              </a:rPr>
              <a:t>目标的可接受性</a:t>
            </a:r>
            <a:endParaRPr lang="zh-CN" altLang="en-US" sz="2800" b="1" dirty="0">
              <a:solidFill>
                <a:srgbClr val="0070C0"/>
              </a:solidFill>
            </a:endParaRPr>
          </a:p>
          <a:p>
            <a:pPr lvl="1" eaLnBrk="1" hangingPunct="1">
              <a:lnSpc>
                <a:spcPct val="90000"/>
              </a:lnSpc>
              <a:buFont typeface="Wingdings" panose="05000000000000000000" pitchFamily="2" charset="2"/>
              <a:buChar char="Ø"/>
            </a:pPr>
            <a:r>
              <a:rPr lang="zh-CN" altLang="en-US" sz="2400" b="1" dirty="0">
                <a:solidFill>
                  <a:srgbClr val="002060"/>
                </a:solidFill>
              </a:rPr>
              <a:t>工作积极性＝效价</a:t>
            </a:r>
            <a:r>
              <a:rPr lang="en-US" altLang="zh-CN" sz="2400" b="1" dirty="0">
                <a:solidFill>
                  <a:srgbClr val="002060"/>
                </a:solidFill>
              </a:rPr>
              <a:t>×</a:t>
            </a:r>
            <a:r>
              <a:rPr lang="zh-CN" altLang="en-US" sz="2400" b="1" dirty="0">
                <a:solidFill>
                  <a:srgbClr val="002060"/>
                </a:solidFill>
              </a:rPr>
              <a:t>期望值（维克多</a:t>
            </a:r>
            <a:r>
              <a:rPr lang="en-US" altLang="zh-CN" sz="2400" b="1" dirty="0">
                <a:solidFill>
                  <a:srgbClr val="002060"/>
                </a:solidFill>
              </a:rPr>
              <a:t>·</a:t>
            </a:r>
            <a:r>
              <a:rPr lang="zh-CN" altLang="en-US" sz="2400" b="1" dirty="0">
                <a:solidFill>
                  <a:srgbClr val="002060"/>
                </a:solidFill>
              </a:rPr>
              <a:t>弗鲁姆）</a:t>
            </a:r>
            <a:endParaRPr lang="zh-CN" altLang="en-US" sz="2400" b="1" dirty="0">
              <a:solidFill>
                <a:srgbClr val="002060"/>
              </a:solidFill>
            </a:endParaRPr>
          </a:p>
          <a:p>
            <a:pPr lvl="1" eaLnBrk="1" hangingPunct="1">
              <a:lnSpc>
                <a:spcPct val="90000"/>
              </a:lnSpc>
              <a:buFont typeface="Wingdings" panose="05000000000000000000" pitchFamily="2" charset="2"/>
              <a:buChar char="Ø"/>
            </a:pPr>
            <a:r>
              <a:rPr lang="zh-CN" altLang="en-US" sz="2400" b="1" dirty="0">
                <a:solidFill>
                  <a:srgbClr val="002060"/>
                </a:solidFill>
              </a:rPr>
              <a:t>效价是对目标有用性的评价</a:t>
            </a:r>
            <a:endParaRPr lang="zh-CN" altLang="en-US" sz="2400" b="1" dirty="0">
              <a:solidFill>
                <a:srgbClr val="002060"/>
              </a:solidFill>
            </a:endParaRPr>
          </a:p>
          <a:p>
            <a:pPr lvl="1" eaLnBrk="1" hangingPunct="1">
              <a:lnSpc>
                <a:spcPct val="90000"/>
              </a:lnSpc>
              <a:buFont typeface="Wingdings" panose="05000000000000000000" pitchFamily="2" charset="2"/>
              <a:buChar char="Ø"/>
            </a:pPr>
            <a:r>
              <a:rPr lang="zh-CN" altLang="en-US" sz="2400" b="1" dirty="0">
                <a:solidFill>
                  <a:srgbClr val="002060"/>
                </a:solidFill>
              </a:rPr>
              <a:t>期望值是对目标顺利完成可能性的评价</a:t>
            </a:r>
            <a:endParaRPr lang="zh-CN" altLang="en-US" sz="2400" b="1" dirty="0">
              <a:solidFill>
                <a:srgbClr val="002060"/>
              </a:solidFill>
            </a:endParaRPr>
          </a:p>
          <a:p>
            <a:pPr eaLnBrk="1" hangingPunct="1">
              <a:lnSpc>
                <a:spcPct val="90000"/>
              </a:lnSpc>
              <a:buFont typeface="Wingdings" panose="05000000000000000000" pitchFamily="2" charset="2"/>
              <a:buChar char="p"/>
            </a:pPr>
            <a:r>
              <a:rPr lang="zh-CN" altLang="en-US" sz="2800" b="1" dirty="0">
                <a:solidFill>
                  <a:srgbClr val="0070C0"/>
                </a:solidFill>
              </a:rPr>
              <a:t>目标的挑战性</a:t>
            </a:r>
            <a:endParaRPr lang="zh-CN" altLang="en-US" sz="2800" b="1" dirty="0">
              <a:solidFill>
                <a:srgbClr val="0070C0"/>
              </a:solidFill>
            </a:endParaRPr>
          </a:p>
          <a:p>
            <a:pPr lvl="1" eaLnBrk="1" hangingPunct="1">
              <a:lnSpc>
                <a:spcPct val="90000"/>
              </a:lnSpc>
              <a:buFont typeface="Wingdings" panose="05000000000000000000" pitchFamily="2" charset="2"/>
              <a:buChar char="Ø"/>
            </a:pPr>
            <a:r>
              <a:rPr lang="zh-CN" altLang="en-US" sz="2400" b="1" dirty="0">
                <a:solidFill>
                  <a:srgbClr val="002060"/>
                </a:solidFill>
              </a:rPr>
              <a:t>弗鲁姆 的期望理论</a:t>
            </a:r>
            <a:endParaRPr lang="zh-CN" altLang="en-US" sz="2400" b="1" dirty="0">
              <a:solidFill>
                <a:srgbClr val="002060"/>
              </a:solidFill>
            </a:endParaRPr>
          </a:p>
          <a:p>
            <a:pPr eaLnBrk="1" hangingPunct="1">
              <a:lnSpc>
                <a:spcPct val="90000"/>
              </a:lnSpc>
              <a:buFont typeface="Wingdings" panose="05000000000000000000" pitchFamily="2" charset="2"/>
              <a:buChar char="p"/>
            </a:pPr>
            <a:r>
              <a:rPr lang="zh-CN" altLang="en-US" sz="2800" b="1" dirty="0">
                <a:solidFill>
                  <a:srgbClr val="0070C0"/>
                </a:solidFill>
              </a:rPr>
              <a:t>目标的伴随信息反馈性</a:t>
            </a:r>
            <a:endParaRPr lang="zh-CN" altLang="en-US" sz="2800" b="1" dirty="0">
              <a:solidFill>
                <a:srgbClr val="0070C0"/>
              </a:solidFill>
            </a:endParaRPr>
          </a:p>
          <a:p>
            <a:pPr lvl="1" eaLnBrk="1" hangingPunct="1">
              <a:lnSpc>
                <a:spcPct val="90000"/>
              </a:lnSpc>
              <a:buFont typeface="Wingdings" panose="05000000000000000000" pitchFamily="2" charset="2"/>
              <a:buChar char="Ø"/>
            </a:pPr>
            <a:r>
              <a:rPr lang="zh-CN" altLang="en-US" sz="2400" b="1" dirty="0">
                <a:solidFill>
                  <a:srgbClr val="002060"/>
                </a:solidFill>
              </a:rPr>
              <a:t>把目标管理过程中，目标的设置、目标实施情况不断地反馈给目标设置和实施的参与者，让人员时时知道组织对自己的要求、自己的贡献情况</a:t>
            </a:r>
            <a:endParaRPr lang="zh-CN" altLang="en-US" sz="2400" b="1" dirty="0">
              <a:solidFill>
                <a:srgbClr val="002060"/>
              </a:solidFill>
            </a:endParaRPr>
          </a:p>
        </p:txBody>
      </p:sp>
      <p:sp>
        <p:nvSpPr>
          <p:cNvPr id="76803" name="内容占位符 2"/>
          <p:cNvSpPr txBox="1"/>
          <p:nvPr/>
        </p:nvSpPr>
        <p:spPr bwMode="auto">
          <a:xfrm>
            <a:off x="900113" y="392113"/>
            <a:ext cx="705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目标的性质</a:t>
            </a:r>
            <a:endParaRPr lang="zh-CN" altLang="en-US" sz="3600" b="1">
              <a:solidFill>
                <a:srgbClr val="0070C0"/>
              </a:solidFill>
              <a:latin typeface="黑体" panose="02010609060101010101" pitchFamily="49" charset="-122"/>
              <a:ea typeface="黑体" panose="02010609060101010101" pitchFamily="49" charset="-122"/>
            </a:endParaRPr>
          </a:p>
        </p:txBody>
      </p:sp>
      <p:pic>
        <p:nvPicPr>
          <p:cNvPr id="243720" name="Picture 8" descr="3_60-4-49-445_200211281555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 y="2052560"/>
            <a:ext cx="80121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3720"/>
                                        </p:tgtEl>
                                        <p:attrNameLst>
                                          <p:attrName>style.visibility</p:attrName>
                                        </p:attrNameLst>
                                      </p:cBhvr>
                                      <p:to>
                                        <p:strVal val="visible"/>
                                      </p:to>
                                    </p:set>
                                    <p:animEffect transition="in" filter="dissolve">
                                      <p:cBhvr>
                                        <p:cTn id="7" dur="500"/>
                                        <p:tgtEl>
                                          <p:spTgt spid="2437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43720"/>
                                        </p:tgtEl>
                                      </p:cBhvr>
                                    </p:animEffect>
                                    <p:set>
                                      <p:cBhvr>
                                        <p:cTn id="12" dur="1" fill="hold">
                                          <p:stCondLst>
                                            <p:cond delay="499"/>
                                          </p:stCondLst>
                                        </p:cTn>
                                        <p:tgtEl>
                                          <p:spTgt spid="2437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0"/>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3A500B8-637E-47E1-A15A-903E6EE0B68F}" type="slidenum">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77827" name="内容占位符 2"/>
          <p:cNvSpPr>
            <a:spLocks noGrp="1" noChangeArrowheads="1"/>
          </p:cNvSpPr>
          <p:nvPr>
            <p:ph sz="quarter" idx="4294967295"/>
          </p:nvPr>
        </p:nvSpPr>
        <p:spPr>
          <a:xfrm>
            <a:off x="827088" y="1916113"/>
            <a:ext cx="7500937" cy="4321175"/>
          </a:xfrm>
        </p:spPr>
        <p:txBody>
          <a:bodyPr/>
          <a:lstStyle/>
          <a:p>
            <a:pPr eaLnBrk="1" hangingPunct="1">
              <a:buFont typeface="Wingdings" panose="05000000000000000000" pitchFamily="2" charset="2"/>
              <a:buChar char="p"/>
            </a:pPr>
            <a:r>
              <a:rPr lang="zh-CN" altLang="en-US" sz="2800" b="1">
                <a:solidFill>
                  <a:srgbClr val="0070C0"/>
                </a:solidFill>
                <a:latin typeface="华文楷体" panose="02010600040101010101" pitchFamily="2" charset="-122"/>
                <a:ea typeface="华文楷体" panose="02010600040101010101" pitchFamily="2" charset="-122"/>
              </a:rPr>
              <a:t>目标管理会经历如下过程：</a:t>
            </a:r>
            <a:endParaRPr lang="zh-CN" altLang="en-US" sz="2800" b="1">
              <a:solidFill>
                <a:srgbClr val="0070C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楷体_GB2312" pitchFamily="49" charset="-122"/>
                <a:ea typeface="楷体_GB2312" pitchFamily="49" charset="-122"/>
              </a:rPr>
              <a:t>制定目标</a:t>
            </a:r>
            <a:endParaRPr lang="zh-CN" altLang="en-US" b="1">
              <a:solidFill>
                <a:srgbClr val="002060"/>
              </a:solidFill>
              <a:latin typeface="楷体_GB2312" pitchFamily="49" charset="-122"/>
              <a:ea typeface="楷体_GB2312" pitchFamily="49" charset="-122"/>
            </a:endParaRPr>
          </a:p>
          <a:p>
            <a:pPr lvl="1" eaLnBrk="1" hangingPunct="1">
              <a:buFont typeface="Wingdings" panose="05000000000000000000" pitchFamily="2" charset="2"/>
              <a:buChar char="Ø"/>
            </a:pPr>
            <a:r>
              <a:rPr lang="zh-CN" altLang="en-US" b="1">
                <a:solidFill>
                  <a:srgbClr val="002060"/>
                </a:solidFill>
                <a:latin typeface="楷体_GB2312" pitchFamily="49" charset="-122"/>
                <a:ea typeface="楷体_GB2312" pitchFamily="49" charset="-122"/>
              </a:rPr>
              <a:t>明确组织的作用</a:t>
            </a:r>
            <a:endParaRPr lang="zh-CN" altLang="en-US" b="1">
              <a:solidFill>
                <a:srgbClr val="002060"/>
              </a:solidFill>
              <a:latin typeface="楷体_GB2312" pitchFamily="49" charset="-122"/>
              <a:ea typeface="楷体_GB2312" pitchFamily="49" charset="-122"/>
            </a:endParaRPr>
          </a:p>
          <a:p>
            <a:pPr lvl="1" eaLnBrk="1" hangingPunct="1">
              <a:buFont typeface="Wingdings" panose="05000000000000000000" pitchFamily="2" charset="2"/>
              <a:buChar char="Ø"/>
            </a:pPr>
            <a:r>
              <a:rPr lang="zh-CN" altLang="en-US" b="1">
                <a:solidFill>
                  <a:srgbClr val="002060"/>
                </a:solidFill>
                <a:latin typeface="楷体_GB2312" pitchFamily="49" charset="-122"/>
                <a:ea typeface="楷体_GB2312" pitchFamily="49" charset="-122"/>
              </a:rPr>
              <a:t>执行目标</a:t>
            </a:r>
            <a:endParaRPr lang="zh-CN" altLang="en-US" b="1">
              <a:solidFill>
                <a:srgbClr val="002060"/>
              </a:solidFill>
              <a:latin typeface="楷体_GB2312" pitchFamily="49" charset="-122"/>
              <a:ea typeface="楷体_GB2312" pitchFamily="49" charset="-122"/>
            </a:endParaRPr>
          </a:p>
          <a:p>
            <a:pPr lvl="1" eaLnBrk="1" hangingPunct="1">
              <a:buFont typeface="Wingdings" panose="05000000000000000000" pitchFamily="2" charset="2"/>
              <a:buChar char="Ø"/>
            </a:pPr>
            <a:r>
              <a:rPr lang="zh-CN" altLang="en-US" b="1">
                <a:solidFill>
                  <a:srgbClr val="002060"/>
                </a:solidFill>
                <a:latin typeface="楷体_GB2312" pitchFamily="49" charset="-122"/>
                <a:ea typeface="楷体_GB2312" pitchFamily="49" charset="-122"/>
              </a:rPr>
              <a:t>评价成果</a:t>
            </a:r>
            <a:endParaRPr lang="zh-CN" altLang="en-US" b="1">
              <a:solidFill>
                <a:srgbClr val="002060"/>
              </a:solidFill>
              <a:latin typeface="楷体_GB2312" pitchFamily="49" charset="-122"/>
              <a:ea typeface="楷体_GB2312" pitchFamily="49" charset="-122"/>
            </a:endParaRPr>
          </a:p>
          <a:p>
            <a:pPr lvl="1" eaLnBrk="1" hangingPunct="1">
              <a:buFont typeface="Wingdings" panose="05000000000000000000" pitchFamily="2" charset="2"/>
              <a:buChar char="Ø"/>
            </a:pPr>
            <a:r>
              <a:rPr lang="zh-CN" altLang="en-US" b="1">
                <a:solidFill>
                  <a:srgbClr val="002060"/>
                </a:solidFill>
                <a:latin typeface="楷体_GB2312" pitchFamily="49" charset="-122"/>
                <a:ea typeface="楷体_GB2312" pitchFamily="49" charset="-122"/>
              </a:rPr>
              <a:t>实行奖惩</a:t>
            </a:r>
            <a:endParaRPr lang="zh-CN" altLang="en-US" b="1">
              <a:solidFill>
                <a:srgbClr val="002060"/>
              </a:solidFill>
              <a:latin typeface="楷体_GB2312" pitchFamily="49" charset="-122"/>
              <a:ea typeface="楷体_GB2312" pitchFamily="49" charset="-122"/>
            </a:endParaRPr>
          </a:p>
          <a:p>
            <a:pPr lvl="1" eaLnBrk="1" hangingPunct="1">
              <a:buFont typeface="Wingdings" panose="05000000000000000000" pitchFamily="2" charset="2"/>
              <a:buChar char="Ø"/>
            </a:pPr>
            <a:r>
              <a:rPr lang="zh-CN" altLang="en-US" b="1">
                <a:solidFill>
                  <a:srgbClr val="002060"/>
                </a:solidFill>
                <a:latin typeface="楷体_GB2312" pitchFamily="49" charset="-122"/>
                <a:ea typeface="楷体_GB2312" pitchFamily="49" charset="-122"/>
              </a:rPr>
              <a:t>制定新目标并开始新的目标管理循环</a:t>
            </a:r>
            <a:endParaRPr lang="zh-CN" altLang="en-US" b="1">
              <a:solidFill>
                <a:srgbClr val="0070C0"/>
              </a:solidFill>
            </a:endParaRPr>
          </a:p>
        </p:txBody>
      </p:sp>
      <p:sp>
        <p:nvSpPr>
          <p:cNvPr id="77828" name="内容占位符 2"/>
          <p:cNvSpPr txBox="1"/>
          <p:nvPr/>
        </p:nvSpPr>
        <p:spPr bwMode="auto">
          <a:xfrm>
            <a:off x="827088" y="392113"/>
            <a:ext cx="7416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目标管理的过程</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txBox="1"/>
          <p:nvPr/>
        </p:nvSpPr>
        <p:spPr bwMode="auto">
          <a:xfrm>
            <a:off x="684213" y="404813"/>
            <a:ext cx="7416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目标管理的过程</a:t>
            </a:r>
            <a:endParaRPr lang="zh-CN" altLang="en-US" sz="3600" b="1">
              <a:solidFill>
                <a:srgbClr val="0070C0"/>
              </a:solidFill>
              <a:latin typeface="黑体" panose="02010609060101010101" pitchFamily="49" charset="-122"/>
              <a:ea typeface="黑体" panose="02010609060101010101" pitchFamily="49" charset="-122"/>
            </a:endParaRPr>
          </a:p>
        </p:txBody>
      </p:sp>
      <p:grpSp>
        <p:nvGrpSpPr>
          <p:cNvPr id="2" name="组合 35"/>
          <p:cNvGrpSpPr/>
          <p:nvPr/>
        </p:nvGrpSpPr>
        <p:grpSpPr bwMode="auto">
          <a:xfrm>
            <a:off x="539750" y="1093788"/>
            <a:ext cx="8193088" cy="5502275"/>
            <a:chOff x="1308710" y="1357298"/>
            <a:chExt cx="8192512" cy="5501976"/>
          </a:xfrm>
        </p:grpSpPr>
        <p:sp>
          <p:nvSpPr>
            <p:cNvPr id="78852" name="Oval 134"/>
            <p:cNvSpPr>
              <a:spLocks noChangeArrowheads="1"/>
            </p:cNvSpPr>
            <p:nvPr/>
          </p:nvSpPr>
          <p:spPr bwMode="auto">
            <a:xfrm>
              <a:off x="3487481" y="3147825"/>
              <a:ext cx="3928514" cy="2085419"/>
            </a:xfrm>
            <a:prstGeom prst="ellipse">
              <a:avLst/>
            </a:prstGeom>
            <a:solidFill>
              <a:srgbClr val="9999FF">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Calibri" panose="020F0502020204030204" pitchFamily="34" charset="0"/>
              </a:endParaRPr>
            </a:p>
          </p:txBody>
        </p:sp>
        <p:sp>
          <p:nvSpPr>
            <p:cNvPr id="78853" name="Arc 135"/>
            <p:cNvSpPr/>
            <p:nvPr/>
          </p:nvSpPr>
          <p:spPr bwMode="auto">
            <a:xfrm>
              <a:off x="2583883" y="2454919"/>
              <a:ext cx="5393520" cy="3401538"/>
            </a:xfrm>
            <a:custGeom>
              <a:avLst/>
              <a:gdLst>
                <a:gd name="T0" fmla="*/ 2147483646 w 41195"/>
                <a:gd name="T1" fmla="*/ 2147483646 h 43014"/>
                <a:gd name="T2" fmla="*/ 2147483646 w 41195"/>
                <a:gd name="T3" fmla="*/ 2147483646 h 43014"/>
                <a:gd name="T4" fmla="*/ 2147483646 w 41195"/>
                <a:gd name="T5" fmla="*/ 2147483646 h 43014"/>
                <a:gd name="T6" fmla="*/ 0 60000 65536"/>
                <a:gd name="T7" fmla="*/ 0 60000 65536"/>
                <a:gd name="T8" fmla="*/ 0 60000 65536"/>
                <a:gd name="T9" fmla="*/ 0 w 41195"/>
                <a:gd name="T10" fmla="*/ 0 h 43014"/>
                <a:gd name="T11" fmla="*/ 41195 w 41195"/>
                <a:gd name="T12" fmla="*/ 43014 h 43014"/>
              </a:gdLst>
              <a:ahLst/>
              <a:cxnLst>
                <a:cxn ang="T6">
                  <a:pos x="T0" y="T1"/>
                </a:cxn>
                <a:cxn ang="T7">
                  <a:pos x="T2" y="T3"/>
                </a:cxn>
                <a:cxn ang="T8">
                  <a:pos x="T4" y="T5"/>
                </a:cxn>
              </a:cxnLst>
              <a:rect l="T9" t="T10" r="T11" b="T12"/>
              <a:pathLst>
                <a:path w="41195" h="43014" fill="none" extrusionOk="0">
                  <a:moveTo>
                    <a:pt x="18773" y="43014"/>
                  </a:moveTo>
                  <a:cubicBezTo>
                    <a:pt x="8030" y="41596"/>
                    <a:pt x="0" y="32436"/>
                    <a:pt x="0" y="21600"/>
                  </a:cubicBezTo>
                  <a:cubicBezTo>
                    <a:pt x="0" y="9670"/>
                    <a:pt x="9670" y="0"/>
                    <a:pt x="21600" y="0"/>
                  </a:cubicBezTo>
                  <a:cubicBezTo>
                    <a:pt x="30010" y="-1"/>
                    <a:pt x="37656" y="4882"/>
                    <a:pt x="41195" y="12511"/>
                  </a:cubicBezTo>
                </a:path>
                <a:path w="41195" h="43014" stroke="0" extrusionOk="0">
                  <a:moveTo>
                    <a:pt x="18773" y="43014"/>
                  </a:moveTo>
                  <a:cubicBezTo>
                    <a:pt x="8030" y="41596"/>
                    <a:pt x="0" y="32436"/>
                    <a:pt x="0" y="21600"/>
                  </a:cubicBezTo>
                  <a:cubicBezTo>
                    <a:pt x="0" y="9670"/>
                    <a:pt x="9670" y="0"/>
                    <a:pt x="21600" y="0"/>
                  </a:cubicBezTo>
                  <a:cubicBezTo>
                    <a:pt x="30010" y="-1"/>
                    <a:pt x="37656" y="4882"/>
                    <a:pt x="41195" y="12511"/>
                  </a:cubicBezTo>
                  <a:lnTo>
                    <a:pt x="21600" y="21600"/>
                  </a:lnTo>
                  <a:lnTo>
                    <a:pt x="18773" y="43014"/>
                  </a:lnTo>
                  <a:close/>
                </a:path>
              </a:pathLst>
            </a:custGeom>
            <a:noFill/>
            <a:ln w="38100">
              <a:solidFill>
                <a:srgbClr val="99CC00"/>
              </a:solidFill>
              <a:round/>
              <a:tail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8854" name="组合 38"/>
            <p:cNvGrpSpPr/>
            <p:nvPr/>
          </p:nvGrpSpPr>
          <p:grpSpPr bwMode="auto">
            <a:xfrm>
              <a:off x="2094528" y="4213568"/>
              <a:ext cx="3048976" cy="2144390"/>
              <a:chOff x="1227148" y="3075452"/>
              <a:chExt cx="3048976" cy="2144390"/>
            </a:xfrm>
          </p:grpSpPr>
          <p:sp>
            <p:nvSpPr>
              <p:cNvPr id="78878" name="Oval 129"/>
              <p:cNvSpPr>
                <a:spLocks noChangeArrowheads="1"/>
              </p:cNvSpPr>
              <p:nvPr/>
            </p:nvSpPr>
            <p:spPr bwMode="auto">
              <a:xfrm>
                <a:off x="1227148" y="3075452"/>
                <a:ext cx="3048976"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Calibri" panose="020F0502020204030204" pitchFamily="34" charset="0"/>
                </a:endParaRPr>
              </a:p>
            </p:txBody>
          </p:sp>
          <p:sp>
            <p:nvSpPr>
              <p:cNvPr id="78879" name="Oval 142"/>
              <p:cNvSpPr>
                <a:spLocks noChangeArrowheads="1"/>
              </p:cNvSpPr>
              <p:nvPr/>
            </p:nvSpPr>
            <p:spPr bwMode="auto">
              <a:xfrm>
                <a:off x="1847233" y="3648207"/>
                <a:ext cx="1565394" cy="1055642"/>
              </a:xfrm>
              <a:prstGeom prst="ellipse">
                <a:avLst/>
              </a:prstGeom>
              <a:gradFill rotWithShape="0">
                <a:gsLst>
                  <a:gs pos="0">
                    <a:srgbClr val="FF6600"/>
                  </a:gs>
                  <a:gs pos="100000">
                    <a:srgbClr val="5C2500"/>
                  </a:gs>
                </a:gsLst>
                <a:path path="rect">
                  <a:fillToRect r="100000" b="10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FFFF"/>
                    </a:solidFill>
                    <a:latin typeface="宋体" panose="02010600030101010101" pitchFamily="2" charset="-122"/>
                  </a:rPr>
                  <a:t>明确组织</a:t>
                </a:r>
                <a:endParaRPr lang="zh-CN" altLang="en-US" sz="2400" b="1">
                  <a:solidFill>
                    <a:srgbClr val="FFFFFF"/>
                  </a:solidFill>
                  <a:latin typeface="宋体" panose="02010600030101010101" pitchFamily="2" charset="-122"/>
                </a:endParaRPr>
              </a:p>
              <a:p>
                <a:pPr algn="ctr" eaLnBrk="1" hangingPunct="1">
                  <a:spcBef>
                    <a:spcPct val="0"/>
                  </a:spcBef>
                  <a:buClrTx/>
                  <a:buSzTx/>
                  <a:buFontTx/>
                  <a:buNone/>
                </a:pPr>
                <a:r>
                  <a:rPr lang="zh-CN" altLang="en-US" sz="2400" b="1">
                    <a:solidFill>
                      <a:srgbClr val="FFFFFF"/>
                    </a:solidFill>
                    <a:latin typeface="宋体" panose="02010600030101010101" pitchFamily="2" charset="-122"/>
                  </a:rPr>
                  <a:t>的作用</a:t>
                </a:r>
                <a:endParaRPr lang="en-US" altLang="ko-KR" sz="2400" b="1">
                  <a:solidFill>
                    <a:srgbClr val="FFFFFF"/>
                  </a:solidFill>
                  <a:latin typeface="宋体" panose="02010600030101010101" pitchFamily="2" charset="-122"/>
                  <a:ea typeface="Malgun Gothic" panose="020B0503020000020004" pitchFamily="34" charset="-127"/>
                </a:endParaRPr>
              </a:p>
            </p:txBody>
          </p:sp>
        </p:grpSp>
        <p:grpSp>
          <p:nvGrpSpPr>
            <p:cNvPr id="78855" name="组合 40"/>
            <p:cNvGrpSpPr/>
            <p:nvPr/>
          </p:nvGrpSpPr>
          <p:grpSpPr bwMode="auto">
            <a:xfrm>
              <a:off x="6452246" y="3075452"/>
              <a:ext cx="3048976" cy="2144390"/>
              <a:chOff x="6452246" y="3075452"/>
              <a:chExt cx="3048976" cy="2144390"/>
            </a:xfrm>
          </p:grpSpPr>
          <p:sp>
            <p:nvSpPr>
              <p:cNvPr id="78876" name="Oval 131"/>
              <p:cNvSpPr>
                <a:spLocks noChangeArrowheads="1"/>
              </p:cNvSpPr>
              <p:nvPr/>
            </p:nvSpPr>
            <p:spPr bwMode="auto">
              <a:xfrm>
                <a:off x="6452246" y="3075452"/>
                <a:ext cx="3048976"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Calibri" panose="020F0502020204030204" pitchFamily="34" charset="0"/>
                </a:endParaRPr>
              </a:p>
            </p:txBody>
          </p:sp>
          <p:sp>
            <p:nvSpPr>
              <p:cNvPr id="78877" name="Oval 143"/>
              <p:cNvSpPr>
                <a:spLocks noChangeArrowheads="1"/>
              </p:cNvSpPr>
              <p:nvPr/>
            </p:nvSpPr>
            <p:spPr bwMode="auto">
              <a:xfrm>
                <a:off x="7235130" y="3643314"/>
                <a:ext cx="1837464" cy="1214446"/>
              </a:xfrm>
              <a:prstGeom prst="ellipse">
                <a:avLst/>
              </a:prstGeom>
              <a:gradFill rotWithShape="0">
                <a:gsLst>
                  <a:gs pos="0">
                    <a:srgbClr val="FF6600"/>
                  </a:gs>
                  <a:gs pos="100000">
                    <a:srgbClr val="5C2500"/>
                  </a:gs>
                </a:gsLst>
                <a:path path="rect">
                  <a:fillToRect r="100000" b="10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FFFF"/>
                    </a:solidFill>
                    <a:latin typeface="宋体" panose="02010600030101010101" pitchFamily="2" charset="-122"/>
                  </a:rPr>
                  <a:t>制定新目标</a:t>
                </a:r>
                <a:endParaRPr lang="zh-CN" altLang="en-US" sz="2400" b="1">
                  <a:solidFill>
                    <a:srgbClr val="FFFFFF"/>
                  </a:solidFill>
                  <a:latin typeface="宋体" panose="02010600030101010101" pitchFamily="2" charset="-122"/>
                </a:endParaRPr>
              </a:p>
              <a:p>
                <a:pPr algn="ctr" eaLnBrk="1" hangingPunct="1">
                  <a:spcBef>
                    <a:spcPct val="0"/>
                  </a:spcBef>
                  <a:buClrTx/>
                  <a:buSzTx/>
                  <a:buFontTx/>
                  <a:buNone/>
                </a:pPr>
                <a:r>
                  <a:rPr lang="zh-CN" altLang="en-US" sz="2400" b="1">
                    <a:solidFill>
                      <a:srgbClr val="FFFFFF"/>
                    </a:solidFill>
                    <a:latin typeface="宋体" panose="02010600030101010101" pitchFamily="2" charset="-122"/>
                  </a:rPr>
                  <a:t>开始新循环</a:t>
                </a:r>
                <a:endParaRPr lang="en-US" altLang="ko-KR" sz="2400" b="1">
                  <a:solidFill>
                    <a:srgbClr val="FFFFFF"/>
                  </a:solidFill>
                  <a:latin typeface="宋体" panose="02010600030101010101" pitchFamily="2" charset="-122"/>
                  <a:ea typeface="Malgun Gothic" panose="020B0503020000020004" pitchFamily="34" charset="-127"/>
                </a:endParaRPr>
              </a:p>
            </p:txBody>
          </p:sp>
        </p:grpSp>
        <p:grpSp>
          <p:nvGrpSpPr>
            <p:cNvPr id="78856" name="组合 37"/>
            <p:cNvGrpSpPr/>
            <p:nvPr/>
          </p:nvGrpSpPr>
          <p:grpSpPr bwMode="auto">
            <a:xfrm>
              <a:off x="4214810" y="4714884"/>
              <a:ext cx="3048975" cy="2144390"/>
              <a:chOff x="3927250" y="4642196"/>
              <a:chExt cx="3048975" cy="2144390"/>
            </a:xfrm>
          </p:grpSpPr>
          <p:sp>
            <p:nvSpPr>
              <p:cNvPr id="78874" name="Oval 130"/>
              <p:cNvSpPr>
                <a:spLocks noChangeArrowheads="1"/>
              </p:cNvSpPr>
              <p:nvPr/>
            </p:nvSpPr>
            <p:spPr bwMode="auto">
              <a:xfrm>
                <a:off x="3927250" y="4642196"/>
                <a:ext cx="3048975"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Calibri" panose="020F0502020204030204" pitchFamily="34" charset="0"/>
                </a:endParaRPr>
              </a:p>
            </p:txBody>
          </p:sp>
          <p:sp>
            <p:nvSpPr>
              <p:cNvPr id="78875" name="Oval 144"/>
              <p:cNvSpPr>
                <a:spLocks noChangeArrowheads="1"/>
              </p:cNvSpPr>
              <p:nvPr/>
            </p:nvSpPr>
            <p:spPr bwMode="auto">
              <a:xfrm>
                <a:off x="4725250" y="5241286"/>
                <a:ext cx="1630892" cy="1115422"/>
              </a:xfrm>
              <a:prstGeom prst="ellipse">
                <a:avLst/>
              </a:prstGeom>
              <a:gradFill rotWithShape="0">
                <a:gsLst>
                  <a:gs pos="0">
                    <a:srgbClr val="FF6600"/>
                  </a:gs>
                  <a:gs pos="100000">
                    <a:srgbClr val="5C2500"/>
                  </a:gs>
                </a:gsLst>
                <a:path path="rect">
                  <a:fillToRect r="100000" b="10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FFFF"/>
                    </a:solidFill>
                    <a:latin typeface="宋体" panose="02010600030101010101" pitchFamily="2" charset="-122"/>
                  </a:rPr>
                  <a:t>制定目标</a:t>
                </a:r>
                <a:endParaRPr lang="en-US" altLang="ko-KR" sz="2400" b="1">
                  <a:solidFill>
                    <a:srgbClr val="FFFFFF"/>
                  </a:solidFill>
                  <a:latin typeface="宋体" panose="02010600030101010101" pitchFamily="2" charset="-122"/>
                  <a:ea typeface="Malgun Gothic" panose="020B0503020000020004" pitchFamily="34" charset="-127"/>
                </a:endParaRPr>
              </a:p>
            </p:txBody>
          </p:sp>
        </p:grpSp>
        <p:grpSp>
          <p:nvGrpSpPr>
            <p:cNvPr id="78857" name="组合 39"/>
            <p:cNvGrpSpPr/>
            <p:nvPr/>
          </p:nvGrpSpPr>
          <p:grpSpPr bwMode="auto">
            <a:xfrm>
              <a:off x="4880611" y="1357298"/>
              <a:ext cx="3048975" cy="2144390"/>
              <a:chOff x="3927250" y="1382724"/>
              <a:chExt cx="3048975" cy="2144390"/>
            </a:xfrm>
          </p:grpSpPr>
          <p:sp>
            <p:nvSpPr>
              <p:cNvPr id="78872" name="Oval 128"/>
              <p:cNvSpPr>
                <a:spLocks noChangeArrowheads="1"/>
              </p:cNvSpPr>
              <p:nvPr/>
            </p:nvSpPr>
            <p:spPr bwMode="auto">
              <a:xfrm>
                <a:off x="3927250" y="1382724"/>
                <a:ext cx="3048975"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Calibri" panose="020F0502020204030204" pitchFamily="34" charset="0"/>
                </a:endParaRPr>
              </a:p>
            </p:txBody>
          </p:sp>
          <p:sp>
            <p:nvSpPr>
              <p:cNvPr id="78873" name="Oval 149"/>
              <p:cNvSpPr>
                <a:spLocks noChangeArrowheads="1"/>
              </p:cNvSpPr>
              <p:nvPr/>
            </p:nvSpPr>
            <p:spPr bwMode="auto">
              <a:xfrm>
                <a:off x="4547334" y="2025666"/>
                <a:ext cx="1609506" cy="1049786"/>
              </a:xfrm>
              <a:prstGeom prst="ellipse">
                <a:avLst/>
              </a:prstGeom>
              <a:gradFill rotWithShape="0">
                <a:gsLst>
                  <a:gs pos="0">
                    <a:srgbClr val="FF6600"/>
                  </a:gs>
                  <a:gs pos="100000">
                    <a:srgbClr val="5C2500"/>
                  </a:gs>
                </a:gsLst>
                <a:path path="rect">
                  <a:fillToRect r="100000" b="10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FFFF"/>
                    </a:solidFill>
                    <a:latin typeface="宋体" panose="02010600030101010101" pitchFamily="2" charset="-122"/>
                  </a:rPr>
                  <a:t>实行奖惩</a:t>
                </a:r>
                <a:endParaRPr lang="en-US" altLang="ko-KR" sz="2400" b="1">
                  <a:solidFill>
                    <a:srgbClr val="FFFFFF"/>
                  </a:solidFill>
                  <a:latin typeface="宋体" panose="02010600030101010101" pitchFamily="2" charset="-122"/>
                  <a:ea typeface="Malgun Gothic" panose="020B0503020000020004" pitchFamily="34" charset="-127"/>
                </a:endParaRPr>
              </a:p>
            </p:txBody>
          </p:sp>
        </p:grpSp>
        <p:sp>
          <p:nvSpPr>
            <p:cNvPr id="78858" name="Oval 152"/>
            <p:cNvSpPr>
              <a:spLocks noChangeArrowheads="1"/>
            </p:cNvSpPr>
            <p:nvPr/>
          </p:nvSpPr>
          <p:spPr bwMode="auto">
            <a:xfrm>
              <a:off x="4209290" y="3599487"/>
              <a:ext cx="2486232" cy="1157970"/>
            </a:xfrm>
            <a:prstGeom prst="ellipse">
              <a:avLst/>
            </a:prstGeom>
            <a:gradFill rotWithShape="1">
              <a:gsLst>
                <a:gs pos="0">
                  <a:srgbClr val="9999FF"/>
                </a:gs>
                <a:gs pos="50000">
                  <a:srgbClr val="FFFFFF"/>
                </a:gs>
                <a:gs pos="100000">
                  <a:srgbClr val="9999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Calibri" panose="020F0502020204030204" pitchFamily="34" charset="0"/>
              </a:endParaRPr>
            </a:p>
          </p:txBody>
        </p:sp>
        <p:sp>
          <p:nvSpPr>
            <p:cNvPr id="78859" name="Oval 153"/>
            <p:cNvSpPr>
              <a:spLocks noChangeArrowheads="1"/>
            </p:cNvSpPr>
            <p:nvPr/>
          </p:nvSpPr>
          <p:spPr bwMode="auto">
            <a:xfrm>
              <a:off x="4508885" y="3643174"/>
              <a:ext cx="1885817" cy="1042930"/>
            </a:xfrm>
            <a:prstGeom prst="ellipse">
              <a:avLst/>
            </a:prstGeom>
            <a:gradFill rotWithShape="0">
              <a:gsLst>
                <a:gs pos="0">
                  <a:srgbClr val="A50021"/>
                </a:gs>
                <a:gs pos="50000">
                  <a:srgbClr val="4C000F"/>
                </a:gs>
                <a:gs pos="100000">
                  <a:srgbClr val="A5002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zh-CN" altLang="en-US" sz="2400" b="1">
                  <a:solidFill>
                    <a:srgbClr val="FFFFFF"/>
                  </a:solidFill>
                  <a:latin typeface="宋体" panose="02010600030101010101" pitchFamily="2" charset="-122"/>
                </a:rPr>
                <a:t>目标管理</a:t>
              </a:r>
              <a:endParaRPr lang="zh-CN" altLang="en-US" sz="2400" b="1">
                <a:solidFill>
                  <a:srgbClr val="FFFFFF"/>
                </a:solidFill>
                <a:latin typeface="宋体" panose="02010600030101010101" pitchFamily="2" charset="-122"/>
              </a:endParaRPr>
            </a:p>
            <a:p>
              <a:pPr algn="ctr" eaLnBrk="1" hangingPunct="1">
                <a:lnSpc>
                  <a:spcPct val="90000"/>
                </a:lnSpc>
                <a:spcBef>
                  <a:spcPct val="0"/>
                </a:spcBef>
                <a:buClrTx/>
                <a:buSzTx/>
                <a:buFontTx/>
                <a:buNone/>
              </a:pPr>
              <a:r>
                <a:rPr lang="zh-CN" altLang="en-US" sz="2400" b="1">
                  <a:solidFill>
                    <a:srgbClr val="FFFFFF"/>
                  </a:solidFill>
                  <a:latin typeface="宋体" panose="02010600030101010101" pitchFamily="2" charset="-122"/>
                </a:rPr>
                <a:t>的过程</a:t>
              </a:r>
              <a:endParaRPr lang="en-US" altLang="ko-KR" sz="2400" b="1">
                <a:solidFill>
                  <a:srgbClr val="FFFFFF"/>
                </a:solidFill>
                <a:latin typeface="Malgun Gothic" panose="020B0503020000020004" pitchFamily="34" charset="-127"/>
                <a:ea typeface="Malgun Gothic" panose="020B0503020000020004" pitchFamily="34" charset="-127"/>
              </a:endParaRPr>
            </a:p>
          </p:txBody>
        </p:sp>
        <p:grpSp>
          <p:nvGrpSpPr>
            <p:cNvPr id="78860" name="组合 41"/>
            <p:cNvGrpSpPr/>
            <p:nvPr/>
          </p:nvGrpSpPr>
          <p:grpSpPr bwMode="auto">
            <a:xfrm>
              <a:off x="1308710" y="2714620"/>
              <a:ext cx="3048976" cy="2144390"/>
              <a:chOff x="1227148" y="3075452"/>
              <a:chExt cx="3048976" cy="2144390"/>
            </a:xfrm>
          </p:grpSpPr>
          <p:sp>
            <p:nvSpPr>
              <p:cNvPr id="78870" name="Oval 129"/>
              <p:cNvSpPr>
                <a:spLocks noChangeArrowheads="1"/>
              </p:cNvSpPr>
              <p:nvPr/>
            </p:nvSpPr>
            <p:spPr bwMode="auto">
              <a:xfrm>
                <a:off x="1227148" y="3075452"/>
                <a:ext cx="3048976"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Calibri" panose="020F0502020204030204" pitchFamily="34" charset="0"/>
                </a:endParaRPr>
              </a:p>
            </p:txBody>
          </p:sp>
          <p:sp>
            <p:nvSpPr>
              <p:cNvPr id="78871" name="Oval 142"/>
              <p:cNvSpPr>
                <a:spLocks noChangeArrowheads="1"/>
              </p:cNvSpPr>
              <p:nvPr/>
            </p:nvSpPr>
            <p:spPr bwMode="auto">
              <a:xfrm>
                <a:off x="1847233" y="3575519"/>
                <a:ext cx="1565394" cy="1128330"/>
              </a:xfrm>
              <a:prstGeom prst="ellipse">
                <a:avLst/>
              </a:prstGeom>
              <a:gradFill rotWithShape="0">
                <a:gsLst>
                  <a:gs pos="0">
                    <a:srgbClr val="FF6600"/>
                  </a:gs>
                  <a:gs pos="100000">
                    <a:srgbClr val="5C2500"/>
                  </a:gs>
                </a:gsLst>
                <a:path path="rect">
                  <a:fillToRect r="100000" b="10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FFFF"/>
                    </a:solidFill>
                    <a:latin typeface="宋体" panose="02010600030101010101" pitchFamily="2" charset="-122"/>
                  </a:rPr>
                  <a:t>执行目标</a:t>
                </a:r>
                <a:endParaRPr lang="en-US" altLang="ko-KR" sz="2400" b="1">
                  <a:solidFill>
                    <a:srgbClr val="FFFFFF"/>
                  </a:solidFill>
                  <a:latin typeface="宋体" panose="02010600030101010101" pitchFamily="2" charset="-122"/>
                  <a:ea typeface="Malgun Gothic" panose="020B0503020000020004" pitchFamily="34" charset="-127"/>
                </a:endParaRPr>
              </a:p>
            </p:txBody>
          </p:sp>
        </p:grpSp>
        <p:grpSp>
          <p:nvGrpSpPr>
            <p:cNvPr id="78861" name="组合 44"/>
            <p:cNvGrpSpPr/>
            <p:nvPr/>
          </p:nvGrpSpPr>
          <p:grpSpPr bwMode="auto">
            <a:xfrm>
              <a:off x="2808908" y="1498924"/>
              <a:ext cx="3048976" cy="2144390"/>
              <a:chOff x="1227148" y="3075452"/>
              <a:chExt cx="3048976" cy="2144390"/>
            </a:xfrm>
          </p:grpSpPr>
          <p:sp>
            <p:nvSpPr>
              <p:cNvPr id="78868" name="Oval 129"/>
              <p:cNvSpPr>
                <a:spLocks noChangeArrowheads="1"/>
              </p:cNvSpPr>
              <p:nvPr/>
            </p:nvSpPr>
            <p:spPr bwMode="auto">
              <a:xfrm>
                <a:off x="1227148" y="3075452"/>
                <a:ext cx="3048976" cy="2144390"/>
              </a:xfrm>
              <a:prstGeom prst="ellipse">
                <a:avLst/>
              </a:prstGeom>
              <a:gradFill rotWithShape="1">
                <a:gsLst>
                  <a:gs pos="0">
                    <a:srgbClr val="33CCFF"/>
                  </a:gs>
                  <a:gs pos="100000">
                    <a:srgbClr val="185E76">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Calibri" panose="020F0502020204030204" pitchFamily="34" charset="0"/>
                </a:endParaRPr>
              </a:p>
            </p:txBody>
          </p:sp>
          <p:sp>
            <p:nvSpPr>
              <p:cNvPr id="78869" name="Oval 142"/>
              <p:cNvSpPr>
                <a:spLocks noChangeArrowheads="1"/>
              </p:cNvSpPr>
              <p:nvPr/>
            </p:nvSpPr>
            <p:spPr bwMode="auto">
              <a:xfrm>
                <a:off x="1775795" y="3648207"/>
                <a:ext cx="1636832" cy="1055642"/>
              </a:xfrm>
              <a:prstGeom prst="ellipse">
                <a:avLst/>
              </a:prstGeom>
              <a:gradFill rotWithShape="0">
                <a:gsLst>
                  <a:gs pos="0">
                    <a:srgbClr val="FF6600"/>
                  </a:gs>
                  <a:gs pos="100000">
                    <a:srgbClr val="5C2500"/>
                  </a:gs>
                </a:gsLst>
                <a:path path="rect">
                  <a:fillToRect r="100000" b="10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FFFF"/>
                    </a:solidFill>
                    <a:latin typeface="宋体" panose="02010600030101010101" pitchFamily="2" charset="-122"/>
                  </a:rPr>
                  <a:t>评价成果</a:t>
                </a:r>
                <a:endParaRPr lang="en-US" altLang="ko-KR" sz="2400" b="1">
                  <a:solidFill>
                    <a:srgbClr val="FFFFFF"/>
                  </a:solidFill>
                  <a:latin typeface="宋体" panose="02010600030101010101" pitchFamily="2" charset="-122"/>
                  <a:ea typeface="Malgun Gothic" panose="020B0503020000020004" pitchFamily="34" charset="-127"/>
                </a:endParaRPr>
              </a:p>
            </p:txBody>
          </p:sp>
        </p:grpSp>
        <p:cxnSp>
          <p:nvCxnSpPr>
            <p:cNvPr id="19" name="直接连接符 18"/>
            <p:cNvCxnSpPr>
              <a:stCxn id="78859" idx="2"/>
            </p:cNvCxnSpPr>
            <p:nvPr/>
          </p:nvCxnSpPr>
          <p:spPr>
            <a:xfrm rot="10800000">
              <a:off x="3429461" y="4071775"/>
              <a:ext cx="1079424" cy="93657"/>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直接连接符 19"/>
            <p:cNvCxnSpPr/>
            <p:nvPr/>
          </p:nvCxnSpPr>
          <p:spPr>
            <a:xfrm rot="16200000" flipV="1">
              <a:off x="4465226" y="3178858"/>
              <a:ext cx="714336" cy="357162"/>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直接连接符 20"/>
            <p:cNvCxnSpPr/>
            <p:nvPr/>
          </p:nvCxnSpPr>
          <p:spPr>
            <a:xfrm rot="5400000" flipH="1" flipV="1">
              <a:off x="5679578" y="3178858"/>
              <a:ext cx="714336" cy="357163"/>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接连接符 21"/>
            <p:cNvCxnSpPr>
              <a:stCxn id="78859" idx="6"/>
              <a:endCxn id="78877" idx="2"/>
            </p:cNvCxnSpPr>
            <p:nvPr/>
          </p:nvCxnSpPr>
          <p:spPr>
            <a:xfrm>
              <a:off x="6394702" y="4165432"/>
              <a:ext cx="839729" cy="85720"/>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接连接符 22"/>
            <p:cNvCxnSpPr>
              <a:stCxn id="78859" idx="3"/>
            </p:cNvCxnSpPr>
            <p:nvPr/>
          </p:nvCxnSpPr>
          <p:spPr>
            <a:xfrm rot="5400000">
              <a:off x="4231087" y="4517844"/>
              <a:ext cx="538134" cy="569872"/>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直接连接符 23"/>
            <p:cNvCxnSpPr/>
            <p:nvPr/>
          </p:nvCxnSpPr>
          <p:spPr>
            <a:xfrm rot="5400000">
              <a:off x="5321623" y="5035335"/>
              <a:ext cx="642903" cy="1588"/>
            </a:xfrm>
            <a:prstGeom prst="line">
              <a:avLst/>
            </a:prstGeom>
          </p:spPr>
          <p:style>
            <a:lnRef idx="2">
              <a:schemeClr val="accent3"/>
            </a:lnRef>
            <a:fillRef idx="0">
              <a:schemeClr val="accent3"/>
            </a:fillRef>
            <a:effectRef idx="1">
              <a:schemeClr val="accent3"/>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Rot="1" noChangeArrowheads="1"/>
          </p:cNvSpPr>
          <p:nvPr>
            <p:ph type="body" idx="1"/>
          </p:nvPr>
        </p:nvSpPr>
        <p:spPr>
          <a:xfrm>
            <a:off x="301625" y="1196975"/>
            <a:ext cx="8540750" cy="4902200"/>
          </a:xfrm>
        </p:spPr>
        <p:txBody>
          <a:bodyPr/>
          <a:lstStyle/>
          <a:p>
            <a:pPr eaLnBrk="1" hangingPunct="1">
              <a:lnSpc>
                <a:spcPct val="90000"/>
              </a:lnSpc>
            </a:pPr>
            <a:r>
              <a:rPr lang="zh-CN" altLang="en-US" sz="3500" b="1" dirty="0"/>
              <a:t>目标管理的精髓是需要共同的责任感，依靠团队合作来实现目标 </a:t>
            </a:r>
            <a:endParaRPr lang="zh-CN" altLang="en-US" sz="3500" b="1" dirty="0"/>
          </a:p>
          <a:p>
            <a:pPr eaLnBrk="1" hangingPunct="1">
              <a:lnSpc>
                <a:spcPct val="90000"/>
              </a:lnSpc>
            </a:pPr>
            <a:r>
              <a:rPr lang="zh-CN" altLang="en-US" sz="3500" b="1" dirty="0">
                <a:solidFill>
                  <a:srgbClr val="CC3300"/>
                </a:solidFill>
              </a:rPr>
              <a:t>目标管理是一种参与管理，也是一种授权管理。</a:t>
            </a:r>
            <a:endParaRPr lang="zh-CN" altLang="en-US" b="1" dirty="0"/>
          </a:p>
          <a:p>
            <a:pPr eaLnBrk="1" hangingPunct="1">
              <a:lnSpc>
                <a:spcPct val="90000"/>
              </a:lnSpc>
              <a:buFont typeface="Wingdings" panose="05000000000000000000" pitchFamily="2" charset="2"/>
              <a:buNone/>
            </a:pPr>
            <a:r>
              <a:rPr lang="zh-CN" altLang="en-US" b="1" dirty="0"/>
              <a:t>目标管理的优点：</a:t>
            </a:r>
            <a:endParaRPr lang="zh-CN" altLang="en-US" b="1" dirty="0"/>
          </a:p>
          <a:p>
            <a:pPr eaLnBrk="1" hangingPunct="1">
              <a:lnSpc>
                <a:spcPct val="90000"/>
              </a:lnSpc>
            </a:pPr>
            <a:r>
              <a:rPr lang="en-US" altLang="zh-CN" b="1" dirty="0"/>
              <a:t>1</a:t>
            </a:r>
            <a:r>
              <a:rPr lang="zh-CN" altLang="en-US" b="1" dirty="0"/>
              <a:t>、有助于提高管理水平；</a:t>
            </a:r>
            <a:endParaRPr lang="zh-CN" altLang="en-US" b="1" dirty="0"/>
          </a:p>
          <a:p>
            <a:pPr eaLnBrk="1" hangingPunct="1">
              <a:lnSpc>
                <a:spcPct val="90000"/>
              </a:lnSpc>
            </a:pPr>
            <a:r>
              <a:rPr lang="en-US" altLang="zh-CN" b="1" dirty="0"/>
              <a:t>2</a:t>
            </a:r>
            <a:r>
              <a:rPr lang="zh-CN" altLang="en-US" b="1" dirty="0"/>
              <a:t>、有助于暴露组织机构中的缺陷；</a:t>
            </a:r>
            <a:endParaRPr lang="zh-CN" altLang="en-US" b="1" dirty="0"/>
          </a:p>
          <a:p>
            <a:pPr eaLnBrk="1" hangingPunct="1">
              <a:lnSpc>
                <a:spcPct val="90000"/>
              </a:lnSpc>
            </a:pPr>
            <a:r>
              <a:rPr lang="en-US" altLang="zh-CN" b="1" dirty="0"/>
              <a:t>3</a:t>
            </a:r>
            <a:r>
              <a:rPr lang="zh-CN" altLang="en-US" b="1" dirty="0"/>
              <a:t>、调动人们的积极性、创造性和责任心； </a:t>
            </a:r>
            <a:endParaRPr lang="zh-CN" altLang="en-US" b="1" dirty="0"/>
          </a:p>
          <a:p>
            <a:pPr eaLnBrk="1" hangingPunct="1">
              <a:lnSpc>
                <a:spcPct val="90000"/>
              </a:lnSpc>
            </a:pPr>
            <a:r>
              <a:rPr lang="en-US" altLang="zh-CN" b="1" dirty="0"/>
              <a:t>4</a:t>
            </a:r>
            <a:r>
              <a:rPr lang="zh-CN" altLang="en-US" b="1" dirty="0"/>
              <a:t>、有助于进行有效的控制。</a:t>
            </a:r>
            <a:endParaRPr lang="zh-CN"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body" idx="1"/>
          </p:nvPr>
        </p:nvSpPr>
        <p:spPr>
          <a:xfrm>
            <a:off x="179388" y="765175"/>
            <a:ext cx="8785225" cy="5400675"/>
          </a:xfrm>
        </p:spPr>
        <p:txBody>
          <a:bodyPr/>
          <a:lstStyle/>
          <a:p>
            <a:pPr eaLnBrk="1" hangingPunct="1">
              <a:buFont typeface="Wingdings" panose="05000000000000000000" pitchFamily="2" charset="2"/>
              <a:buNone/>
            </a:pPr>
            <a:r>
              <a:rPr lang="zh-CN" altLang="en-US" b="1" dirty="0"/>
              <a:t>目标管理的局限</a:t>
            </a:r>
            <a:endParaRPr lang="zh-CN" altLang="en-US" b="1" dirty="0"/>
          </a:p>
          <a:p>
            <a:pPr eaLnBrk="1" hangingPunct="1">
              <a:buFont typeface="Wingdings" panose="05000000000000000000" pitchFamily="2" charset="2"/>
              <a:buNone/>
            </a:pPr>
            <a:r>
              <a:rPr lang="zh-CN" altLang="en-US" sz="2800" b="1" dirty="0"/>
              <a:t>问题：</a:t>
            </a:r>
            <a:endParaRPr lang="zh-CN" altLang="en-US" sz="2800" b="1" dirty="0"/>
          </a:p>
          <a:p>
            <a:pPr eaLnBrk="1" hangingPunct="1"/>
            <a:r>
              <a:rPr lang="zh-CN" altLang="en-US" sz="2800" b="1" dirty="0"/>
              <a:t>制定目标比较困难，目标的确定可能会增加管理成本</a:t>
            </a:r>
            <a:endParaRPr lang="zh-CN" altLang="en-US" sz="2800" b="1" dirty="0"/>
          </a:p>
          <a:p>
            <a:pPr eaLnBrk="1" hangingPunct="1"/>
            <a:r>
              <a:rPr lang="zh-CN" altLang="en-US" sz="2800" b="1" dirty="0"/>
              <a:t>奖惩不一定能和绩效相配合，难保公正性</a:t>
            </a:r>
            <a:endParaRPr lang="zh-CN" altLang="en-US" sz="2800" b="1" dirty="0"/>
          </a:p>
          <a:p>
            <a:pPr eaLnBrk="1" hangingPunct="1"/>
            <a:r>
              <a:rPr lang="zh-CN" altLang="en-US" sz="2800" b="1" dirty="0"/>
              <a:t>内外条件的变化使目标管理不能持之以恒</a:t>
            </a:r>
            <a:endParaRPr lang="zh-CN" altLang="en-US" sz="2800" b="1" dirty="0"/>
          </a:p>
          <a:p>
            <a:pPr eaLnBrk="1" hangingPunct="1"/>
            <a:r>
              <a:rPr lang="zh-CN" altLang="en-US" sz="2800" b="1" dirty="0"/>
              <a:t>目标管理的前提假设不一定成立</a:t>
            </a:r>
            <a:endParaRPr lang="zh-CN" altLang="en-US" sz="2800" b="1" dirty="0"/>
          </a:p>
          <a:p>
            <a:pPr eaLnBrk="1" hangingPunct="1">
              <a:buFont typeface="Wingdings" panose="05000000000000000000" pitchFamily="2" charset="2"/>
              <a:buNone/>
            </a:pPr>
            <a:r>
              <a:rPr lang="zh-CN" altLang="en-US" sz="2800" b="1" dirty="0"/>
              <a:t>办法：</a:t>
            </a:r>
            <a:endParaRPr lang="zh-CN" altLang="en-US" sz="2800" b="1" dirty="0"/>
          </a:p>
          <a:p>
            <a:pPr eaLnBrk="1" hangingPunct="1"/>
            <a:r>
              <a:rPr lang="zh-CN" altLang="en-US" sz="2800" b="1" dirty="0"/>
              <a:t>把握好工作性质，分析工作被分解和量化的可能</a:t>
            </a:r>
            <a:endParaRPr lang="zh-CN" altLang="en-US" sz="2800" b="1" dirty="0"/>
          </a:p>
          <a:p>
            <a:pPr eaLnBrk="1" hangingPunct="1"/>
            <a:r>
              <a:rPr lang="zh-CN" altLang="en-US" sz="2800" b="1" dirty="0"/>
              <a:t>提高员工的职业道德素质和团结协作精神</a:t>
            </a:r>
            <a:endParaRPr lang="zh-CN" altLang="en-US" sz="2800" b="1" dirty="0"/>
          </a:p>
          <a:p>
            <a:pPr eaLnBrk="1" hangingPunct="1"/>
            <a:r>
              <a:rPr lang="zh-CN" altLang="en-US" sz="2800" b="1" dirty="0"/>
              <a:t>建立健全规章制度，改进领导作风和工作方法</a:t>
            </a:r>
            <a:endParaRPr lang="zh-CN" altLang="en-US" sz="2800" b="1"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noChangeArrowheads="1"/>
          </p:cNvSpPr>
          <p:nvPr>
            <p:ph sz="quarter" idx="4294967295"/>
          </p:nvPr>
        </p:nvSpPr>
        <p:spPr>
          <a:xfrm>
            <a:off x="827088" y="1165225"/>
            <a:ext cx="7500937" cy="4424363"/>
          </a:xfrm>
        </p:spPr>
        <p:txBody>
          <a:bodyPr/>
          <a:lstStyle/>
          <a:p>
            <a:pPr eaLnBrk="1" hangingPunct="1">
              <a:buFont typeface="Wingdings" panose="05000000000000000000" pitchFamily="2" charset="2"/>
              <a:buChar char="p"/>
            </a:pPr>
            <a:r>
              <a:rPr lang="zh-CN" altLang="en-US" b="1">
                <a:solidFill>
                  <a:srgbClr val="0070C0"/>
                </a:solidFill>
              </a:rPr>
              <a:t>基本思想：</a:t>
            </a:r>
            <a:endParaRPr lang="zh-CN" altLang="en-US" b="1">
              <a:solidFill>
                <a:srgbClr val="0070C0"/>
              </a:solidFill>
            </a:endParaRPr>
          </a:p>
          <a:p>
            <a:pPr marL="742950" lvl="2" indent="-342900" eaLnBrk="1" hangingPunct="1">
              <a:buFont typeface="Wingdings" panose="05000000000000000000" pitchFamily="2" charset="2"/>
              <a:buChar char="Ø"/>
            </a:pPr>
            <a:r>
              <a:rPr lang="zh-CN" altLang="en-US" sz="2800" b="1">
                <a:solidFill>
                  <a:srgbClr val="002060"/>
                </a:solidFill>
                <a:latin typeface="华文楷体" panose="02010600040101010101" pitchFamily="2" charset="-122"/>
                <a:ea typeface="华文楷体" panose="02010600040101010101" pitchFamily="2" charset="-122"/>
              </a:rPr>
              <a:t>根据计划的执行情况和环境变化情况定期修订未来的计划，并逐期向前推移，使短期计划、中期计划有机地结合起来</a:t>
            </a:r>
            <a:endParaRPr lang="zh-CN" altLang="en-US" sz="2800" b="1">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r>
              <a:rPr lang="zh-CN" altLang="en-US" b="1">
                <a:solidFill>
                  <a:srgbClr val="0070C0"/>
                </a:solidFill>
              </a:rPr>
              <a:t>可以用近细远粗的方法制订计划，以避免不确定性带来的不良后果</a:t>
            </a:r>
            <a:endParaRPr lang="zh-CN" altLang="en-US" b="1">
              <a:solidFill>
                <a:srgbClr val="0070C0"/>
              </a:solidFill>
            </a:endParaRPr>
          </a:p>
        </p:txBody>
      </p:sp>
      <p:sp>
        <p:nvSpPr>
          <p:cNvPr id="81923" name="内容占位符 2"/>
          <p:cNvSpPr txBox="1"/>
          <p:nvPr/>
        </p:nvSpPr>
        <p:spPr bwMode="auto">
          <a:xfrm>
            <a:off x="755650" y="404813"/>
            <a:ext cx="764381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lvl="1" algn="ctr" eaLnBrk="1" hangingPunct="1">
              <a:buClrTx/>
              <a:buSzTx/>
              <a:buFontTx/>
              <a:buNone/>
            </a:pPr>
            <a:r>
              <a:rPr lang="zh-CN" altLang="en-US" sz="3600" b="1">
                <a:solidFill>
                  <a:srgbClr val="0070C0"/>
                </a:solidFill>
                <a:latin typeface="黑体" panose="02010609060101010101" pitchFamily="49" charset="-122"/>
                <a:ea typeface="黑体" panose="02010609060101010101" pitchFamily="49" charset="-122"/>
              </a:rPr>
              <a:t>滚动计划法</a:t>
            </a:r>
            <a:endParaRPr lang="zh-CN" altLang="en-US" sz="3600" b="1">
              <a:solidFill>
                <a:srgbClr val="0070C0"/>
              </a:solidFill>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noChangeArrowheads="1"/>
          </p:cNvSpPr>
          <p:nvPr>
            <p:ph sz="quarter" idx="4294967295"/>
          </p:nvPr>
        </p:nvSpPr>
        <p:spPr>
          <a:xfrm>
            <a:off x="1116013" y="928688"/>
            <a:ext cx="7215187" cy="714375"/>
          </a:xfrm>
        </p:spPr>
        <p:txBody>
          <a:bodyPr/>
          <a:lstStyle/>
          <a:p>
            <a:pPr eaLnBrk="1" hangingPunct="1">
              <a:buFont typeface="Wingdings" panose="05000000000000000000" pitchFamily="2" charset="2"/>
              <a:buChar char="p"/>
            </a:pPr>
            <a:r>
              <a:rPr lang="zh-CN" altLang="en-US" b="1">
                <a:solidFill>
                  <a:srgbClr val="0070C0"/>
                </a:solidFill>
              </a:rPr>
              <a:t>滚动计划法应用举例：</a:t>
            </a:r>
            <a:endParaRPr lang="zh-CN" altLang="en-US" b="1">
              <a:solidFill>
                <a:srgbClr val="0070C0"/>
              </a:solidFill>
            </a:endParaRPr>
          </a:p>
        </p:txBody>
      </p:sp>
      <p:grpSp>
        <p:nvGrpSpPr>
          <p:cNvPr id="2" name="组合 49"/>
          <p:cNvGrpSpPr/>
          <p:nvPr/>
        </p:nvGrpSpPr>
        <p:grpSpPr bwMode="auto">
          <a:xfrm>
            <a:off x="1258888" y="1785938"/>
            <a:ext cx="7000875" cy="4500562"/>
            <a:chOff x="1857265" y="1785926"/>
            <a:chExt cx="7000997" cy="4500594"/>
          </a:xfrm>
        </p:grpSpPr>
        <p:grpSp>
          <p:nvGrpSpPr>
            <p:cNvPr id="82948" name="Group 2"/>
            <p:cNvGrpSpPr/>
            <p:nvPr/>
          </p:nvGrpSpPr>
          <p:grpSpPr bwMode="auto">
            <a:xfrm>
              <a:off x="1857265" y="1785925"/>
              <a:ext cx="7000996" cy="4500589"/>
              <a:chOff x="2447" y="3149"/>
              <a:chExt cx="7145" cy="5278"/>
            </a:xfrm>
          </p:grpSpPr>
          <p:sp>
            <p:nvSpPr>
              <p:cNvPr id="9" name="Text Box 3"/>
              <p:cNvSpPr txBox="1">
                <a:spLocks noChangeArrowheads="1"/>
              </p:cNvSpPr>
              <p:nvPr/>
            </p:nvSpPr>
            <p:spPr bwMode="auto">
              <a:xfrm>
                <a:off x="5281" y="6971"/>
                <a:ext cx="1133" cy="397"/>
              </a:xfrm>
              <a:prstGeom prst="rect">
                <a:avLst/>
              </a:prstGeom>
            </p:spPr>
            <p:style>
              <a:lnRef idx="1">
                <a:schemeClr val="accent6"/>
              </a:lnRef>
              <a:fillRef idx="2">
                <a:schemeClr val="accent6"/>
              </a:fillRef>
              <a:effectRef idx="1">
                <a:schemeClr val="accent6"/>
              </a:effectRef>
              <a:fontRef idx="minor">
                <a:schemeClr val="dk1"/>
              </a:fontRef>
            </p:style>
            <p:txBody>
              <a:bodyPr/>
              <a:lstStyle/>
              <a:p>
                <a:pPr algn="ctr" eaLnBrk="1" fontAlgn="auto" hangingPunct="1">
                  <a:spcBef>
                    <a:spcPts val="0"/>
                  </a:spcBef>
                  <a:spcAft>
                    <a:spcPts val="0"/>
                  </a:spcAft>
                  <a:defRPr/>
                </a:pPr>
                <a:r>
                  <a:rPr lang="zh-CN" altLang="en-US" b="1">
                    <a:solidFill>
                      <a:schemeClr val="tx1"/>
                    </a:solidFill>
                    <a:latin typeface="华文楷体" panose="02010600040101010101" pitchFamily="2" charset="-122"/>
                    <a:ea typeface="华文楷体" panose="02010600040101010101" pitchFamily="2" charset="-122"/>
                    <a:cs typeface="宋体" panose="02010600030101010101" pitchFamily="2" charset="-122"/>
                  </a:rPr>
                  <a:t>绩效分析</a:t>
                </a:r>
                <a:endParaRPr lang="zh-CN" b="1">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10" name="Text Box 4"/>
              <p:cNvSpPr txBox="1">
                <a:spLocks noChangeArrowheads="1"/>
              </p:cNvSpPr>
              <p:nvPr/>
            </p:nvSpPr>
            <p:spPr bwMode="auto">
              <a:xfrm>
                <a:off x="5281" y="7636"/>
                <a:ext cx="1249" cy="707"/>
              </a:xfrm>
              <a:prstGeom prst="rect">
                <a:avLst/>
              </a:prstGeom>
            </p:spPr>
            <p:style>
              <a:lnRef idx="1">
                <a:schemeClr val="accent6"/>
              </a:lnRef>
              <a:fillRef idx="2">
                <a:schemeClr val="accent6"/>
              </a:fillRef>
              <a:effectRef idx="1">
                <a:schemeClr val="accent6"/>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2019</a:t>
                </a:r>
                <a:r>
                  <a:rPr lang="zh-CN" altLang="en-US" b="1">
                    <a:latin typeface="华文楷体" panose="02010600040101010101" pitchFamily="2" charset="-122"/>
                    <a:ea typeface="华文楷体" panose="02010600040101010101" pitchFamily="2" charset="-122"/>
                    <a:cs typeface="宋体" panose="02010600030101010101" pitchFamily="2" charset="-122"/>
                  </a:rPr>
                  <a:t>实际执行情况</a:t>
                </a:r>
                <a:endParaRPr lang="zh-CN" altLang="en-US" b="1">
                  <a:latin typeface="华文楷体" panose="02010600040101010101" pitchFamily="2" charset="-122"/>
                  <a:ea typeface="华文楷体" panose="02010600040101010101" pitchFamily="2" charset="-122"/>
                  <a:cs typeface="宋体" panose="02010600030101010101" pitchFamily="2" charset="-122"/>
                </a:endParaRPr>
              </a:p>
            </p:txBody>
          </p:sp>
          <p:sp>
            <p:nvSpPr>
              <p:cNvPr id="12" name="Line 5"/>
              <p:cNvSpPr>
                <a:spLocks noChangeShapeType="1"/>
              </p:cNvSpPr>
              <p:nvPr/>
            </p:nvSpPr>
            <p:spPr bwMode="auto">
              <a:xfrm>
                <a:off x="3016" y="7911"/>
                <a:ext cx="2273" cy="0"/>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14" name="Line 6"/>
              <p:cNvSpPr>
                <a:spLocks noChangeShapeType="1"/>
              </p:cNvSpPr>
              <p:nvPr/>
            </p:nvSpPr>
            <p:spPr bwMode="auto">
              <a:xfrm>
                <a:off x="5820" y="6750"/>
                <a:ext cx="0" cy="227"/>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15" name="Line 7"/>
              <p:cNvSpPr>
                <a:spLocks noChangeShapeType="1"/>
              </p:cNvSpPr>
              <p:nvPr/>
            </p:nvSpPr>
            <p:spPr bwMode="auto">
              <a:xfrm flipV="1">
                <a:off x="5806" y="7353"/>
                <a:ext cx="0" cy="227"/>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grpSp>
            <p:nvGrpSpPr>
              <p:cNvPr id="82955" name="Group 8"/>
              <p:cNvGrpSpPr/>
              <p:nvPr/>
            </p:nvGrpSpPr>
            <p:grpSpPr bwMode="auto">
              <a:xfrm>
                <a:off x="2447" y="3149"/>
                <a:ext cx="7145" cy="4781"/>
                <a:chOff x="2447" y="3149"/>
                <a:chExt cx="7145" cy="4781"/>
              </a:xfrm>
            </p:grpSpPr>
            <p:sp>
              <p:nvSpPr>
                <p:cNvPr id="20" name="Text Box 9"/>
                <p:cNvSpPr txBox="1">
                  <a:spLocks noChangeArrowheads="1"/>
                </p:cNvSpPr>
                <p:nvPr/>
              </p:nvSpPr>
              <p:spPr bwMode="auto">
                <a:xfrm>
                  <a:off x="4142" y="4318"/>
                  <a:ext cx="1134" cy="398"/>
                </a:xfrm>
                <a:prstGeom prst="rect">
                  <a:avLst/>
                </a:prstGeom>
              </p:spPr>
              <p:style>
                <a:lnRef idx="1">
                  <a:schemeClr val="accent6"/>
                </a:lnRef>
                <a:fillRef idx="2">
                  <a:schemeClr val="accent6"/>
                </a:fillRef>
                <a:effectRef idx="1">
                  <a:schemeClr val="accent6"/>
                </a:effectRef>
                <a:fontRef idx="minor">
                  <a:schemeClr val="dk1"/>
                </a:fontRef>
              </p:style>
              <p:txBody>
                <a:bodyPr/>
                <a:lstStyle/>
                <a:p>
                  <a:pPr algn="ctr" eaLnBrk="1" fontAlgn="auto" hangingPunct="1">
                    <a:spcBef>
                      <a:spcPts val="0"/>
                    </a:spcBef>
                    <a:spcAft>
                      <a:spcPts val="0"/>
                    </a:spcAft>
                    <a:defRPr/>
                  </a:pPr>
                  <a:r>
                    <a:rPr lang="zh-CN" altLang="en-US" b="1">
                      <a:solidFill>
                        <a:schemeClr val="tx1"/>
                      </a:solidFill>
                      <a:latin typeface="华文楷体" panose="02010600040101010101" pitchFamily="2" charset="-122"/>
                      <a:ea typeface="华文楷体" panose="02010600040101010101" pitchFamily="2" charset="-122"/>
                      <a:cs typeface="宋体" panose="02010600030101010101" pitchFamily="2" charset="-122"/>
                    </a:rPr>
                    <a:t>绩效分析</a:t>
                  </a:r>
                  <a:endParaRPr lang="zh-CN" b="1">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21" name="Text Box 10"/>
                <p:cNvSpPr txBox="1">
                  <a:spLocks noChangeArrowheads="1"/>
                </p:cNvSpPr>
                <p:nvPr/>
              </p:nvSpPr>
              <p:spPr bwMode="auto">
                <a:xfrm>
                  <a:off x="4142" y="5085"/>
                  <a:ext cx="1134" cy="661"/>
                </a:xfrm>
                <a:prstGeom prst="rect">
                  <a:avLst/>
                </a:prstGeom>
              </p:spPr>
              <p:style>
                <a:lnRef idx="1">
                  <a:schemeClr val="accent6"/>
                </a:lnRef>
                <a:fillRef idx="2">
                  <a:schemeClr val="accent6"/>
                </a:fillRef>
                <a:effectRef idx="1">
                  <a:schemeClr val="accent6"/>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2018</a:t>
                  </a:r>
                  <a:r>
                    <a:rPr lang="zh-CN" altLang="en-US" b="1">
                      <a:latin typeface="华文楷体" panose="02010600040101010101" pitchFamily="2" charset="-122"/>
                      <a:ea typeface="华文楷体" panose="02010600040101010101" pitchFamily="2" charset="-122"/>
                      <a:cs typeface="宋体" panose="02010600030101010101" pitchFamily="2" charset="-122"/>
                    </a:rPr>
                    <a:t>实际</a:t>
                  </a:r>
                  <a:endParaRPr lang="zh-CN" altLang="en-US" b="1">
                    <a:latin typeface="华文楷体" panose="02010600040101010101" pitchFamily="2" charset="-122"/>
                    <a:ea typeface="华文楷体" panose="02010600040101010101" pitchFamily="2" charset="-122"/>
                    <a:cs typeface="宋体" panose="02010600030101010101" pitchFamily="2" charset="-122"/>
                  </a:endParaRPr>
                </a:p>
                <a:p>
                  <a:pPr algn="ctr" eaLnBrk="1" hangingPunct="1">
                    <a:defRPr/>
                  </a:pPr>
                  <a:r>
                    <a:rPr lang="zh-CN" altLang="en-US" b="1">
                      <a:latin typeface="华文楷体" panose="02010600040101010101" pitchFamily="2" charset="-122"/>
                      <a:ea typeface="华文楷体" panose="02010600040101010101" pitchFamily="2" charset="-122"/>
                      <a:cs typeface="宋体" panose="02010600030101010101" pitchFamily="2" charset="-122"/>
                    </a:rPr>
                    <a:t>完成情况</a:t>
                  </a:r>
                  <a:endParaRPr lang="zh-CN" altLang="en-US" b="1">
                    <a:latin typeface="华文楷体" panose="02010600040101010101" pitchFamily="2" charset="-122"/>
                    <a:ea typeface="华文楷体" panose="02010600040101010101" pitchFamily="2" charset="-122"/>
                    <a:cs typeface="宋体" panose="02010600030101010101" pitchFamily="2" charset="-122"/>
                  </a:endParaRPr>
                </a:p>
              </p:txBody>
            </p:sp>
            <p:sp>
              <p:nvSpPr>
                <p:cNvPr id="22" name="Text Box 11"/>
                <p:cNvSpPr txBox="1">
                  <a:spLocks noChangeArrowheads="1"/>
                </p:cNvSpPr>
                <p:nvPr/>
              </p:nvSpPr>
              <p:spPr bwMode="auto">
                <a:xfrm>
                  <a:off x="2447" y="4992"/>
                  <a:ext cx="1207" cy="717"/>
                </a:xfrm>
                <a:prstGeom prst="rect">
                  <a:avLst/>
                </a:prstGeom>
              </p:spPr>
              <p:style>
                <a:lnRef idx="1">
                  <a:schemeClr val="accent6"/>
                </a:lnRef>
                <a:fillRef idx="2">
                  <a:schemeClr val="accent6"/>
                </a:fillRef>
                <a:effectRef idx="1">
                  <a:schemeClr val="accent6"/>
                </a:effectRef>
                <a:fontRef idx="minor">
                  <a:schemeClr val="dk1"/>
                </a:fontRef>
              </p:style>
              <p:txBody>
                <a:bodyPr/>
                <a:lstStyle/>
                <a:p>
                  <a:pPr algn="ctr" eaLnBrk="1" fontAlgn="auto" hangingPunct="1">
                    <a:spcBef>
                      <a:spcPts val="0"/>
                    </a:spcBef>
                    <a:spcAft>
                      <a:spcPts val="0"/>
                    </a:spcAft>
                    <a:defRPr/>
                  </a:pPr>
                  <a:r>
                    <a:rPr lang="zh-CN" altLang="en-US"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实际执行中的经验</a:t>
                  </a:r>
                  <a:endParaRPr lang="zh-CN"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23" name="Text Box 12"/>
                <p:cNvSpPr txBox="1">
                  <a:spLocks noChangeArrowheads="1"/>
                </p:cNvSpPr>
                <p:nvPr/>
              </p:nvSpPr>
              <p:spPr bwMode="auto">
                <a:xfrm>
                  <a:off x="2447" y="6029"/>
                  <a:ext cx="1207" cy="722"/>
                </a:xfrm>
                <a:prstGeom prst="rect">
                  <a:avLst/>
                </a:prstGeom>
              </p:spPr>
              <p:style>
                <a:lnRef idx="1">
                  <a:schemeClr val="accent6"/>
                </a:lnRef>
                <a:fillRef idx="2">
                  <a:schemeClr val="accent6"/>
                </a:fillRef>
                <a:effectRef idx="1">
                  <a:schemeClr val="accent6"/>
                </a:effectRef>
                <a:fontRef idx="minor">
                  <a:schemeClr val="dk1"/>
                </a:fontRef>
              </p:style>
              <p:txBody>
                <a:bodyPr/>
                <a:lstStyle/>
                <a:p>
                  <a:pPr algn="ctr" eaLnBrk="1" fontAlgn="auto" hangingPunct="1">
                    <a:spcBef>
                      <a:spcPts val="0"/>
                    </a:spcBef>
                    <a:spcAft>
                      <a:spcPts val="0"/>
                    </a:spcAft>
                    <a:defRPr/>
                  </a:pPr>
                  <a:r>
                    <a:rPr lang="zh-CN" altLang="en-US"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加强或改善措施</a:t>
                  </a:r>
                  <a:endParaRPr lang="zh-CN"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24" name="Text Box 13"/>
                <p:cNvSpPr txBox="1">
                  <a:spLocks noChangeArrowheads="1"/>
                </p:cNvSpPr>
                <p:nvPr/>
              </p:nvSpPr>
              <p:spPr bwMode="auto">
                <a:xfrm>
                  <a:off x="5276" y="5960"/>
                  <a:ext cx="1134" cy="398"/>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eaLnBrk="1" fontAlgn="auto" hangingPunct="1">
                    <a:spcBef>
                      <a:spcPts val="0"/>
                    </a:spcBef>
                    <a:spcAft>
                      <a:spcPts val="0"/>
                    </a:spcAft>
                    <a:defRPr/>
                  </a:pPr>
                  <a:r>
                    <a:rPr lang="zh-CN" altLang="en-US"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具体计划</a:t>
                  </a:r>
                  <a:endParaRPr lang="zh-CN"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25" name="Text Box 14"/>
                <p:cNvSpPr txBox="1">
                  <a:spLocks noChangeArrowheads="1"/>
                </p:cNvSpPr>
                <p:nvPr/>
              </p:nvSpPr>
              <p:spPr bwMode="auto">
                <a:xfrm>
                  <a:off x="6413" y="5960"/>
                  <a:ext cx="1586" cy="398"/>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eaLnBrk="1" fontAlgn="auto" hangingPunct="1">
                    <a:spcBef>
                      <a:spcPts val="0"/>
                    </a:spcBef>
                    <a:spcAft>
                      <a:spcPts val="0"/>
                    </a:spcAft>
                    <a:defRPr/>
                  </a:pPr>
                  <a:r>
                    <a:rPr lang="zh-CN" altLang="en-US" b="1">
                      <a:solidFill>
                        <a:schemeClr val="tx1"/>
                      </a:solidFill>
                      <a:latin typeface="华文楷体" panose="02010600040101010101" pitchFamily="2" charset="-122"/>
                      <a:ea typeface="华文楷体" panose="02010600040101010101" pitchFamily="2" charset="-122"/>
                      <a:cs typeface="宋体" panose="02010600030101010101" pitchFamily="2" charset="-122"/>
                    </a:rPr>
                    <a:t>比较具体计划</a:t>
                  </a:r>
                  <a:endParaRPr lang="zh-CN" b="1">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26" name="Text Box 15"/>
                <p:cNvSpPr txBox="1">
                  <a:spLocks noChangeArrowheads="1"/>
                </p:cNvSpPr>
                <p:nvPr/>
              </p:nvSpPr>
              <p:spPr bwMode="auto">
                <a:xfrm>
                  <a:off x="7999" y="5960"/>
                  <a:ext cx="1588" cy="398"/>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eaLnBrk="1" fontAlgn="auto" hangingPunct="1">
                    <a:spcBef>
                      <a:spcPts val="0"/>
                    </a:spcBef>
                    <a:spcAft>
                      <a:spcPts val="0"/>
                    </a:spcAft>
                    <a:defRPr/>
                  </a:pPr>
                  <a:r>
                    <a:rPr lang="zh-CN" altLang="en-US" b="1">
                      <a:solidFill>
                        <a:schemeClr val="tx1"/>
                      </a:solidFill>
                      <a:latin typeface="华文楷体" panose="02010600040101010101" pitchFamily="2" charset="-122"/>
                      <a:ea typeface="华文楷体" panose="02010600040101010101" pitchFamily="2" charset="-122"/>
                      <a:cs typeface="宋体" panose="02010600030101010101" pitchFamily="2" charset="-122"/>
                    </a:rPr>
                    <a:t>比较粗略计划</a:t>
                  </a:r>
                  <a:endParaRPr lang="zh-CN" b="1">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27" name="Text Box 16"/>
                <p:cNvSpPr txBox="1">
                  <a:spLocks noChangeArrowheads="1"/>
                </p:cNvSpPr>
                <p:nvPr/>
              </p:nvSpPr>
              <p:spPr bwMode="auto">
                <a:xfrm>
                  <a:off x="5282" y="6353"/>
                  <a:ext cx="1162" cy="398"/>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2019</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28" name="Text Box 17"/>
                <p:cNvSpPr txBox="1">
                  <a:spLocks noChangeArrowheads="1"/>
                </p:cNvSpPr>
                <p:nvPr/>
              </p:nvSpPr>
              <p:spPr bwMode="auto">
                <a:xfrm>
                  <a:off x="6413" y="6353"/>
                  <a:ext cx="796" cy="398"/>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2020</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29" name="Text Box 18"/>
                <p:cNvSpPr txBox="1">
                  <a:spLocks noChangeArrowheads="1"/>
                </p:cNvSpPr>
                <p:nvPr/>
              </p:nvSpPr>
              <p:spPr bwMode="auto">
                <a:xfrm>
                  <a:off x="7205" y="6353"/>
                  <a:ext cx="794" cy="398"/>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2021</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30" name="Text Box 19"/>
                <p:cNvSpPr txBox="1">
                  <a:spLocks noChangeArrowheads="1"/>
                </p:cNvSpPr>
                <p:nvPr/>
              </p:nvSpPr>
              <p:spPr bwMode="auto">
                <a:xfrm>
                  <a:off x="8004" y="6353"/>
                  <a:ext cx="794" cy="398"/>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2022</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31" name="Text Box 20"/>
                <p:cNvSpPr txBox="1">
                  <a:spLocks noChangeArrowheads="1"/>
                </p:cNvSpPr>
                <p:nvPr/>
              </p:nvSpPr>
              <p:spPr bwMode="auto">
                <a:xfrm>
                  <a:off x="8798" y="6353"/>
                  <a:ext cx="794" cy="398"/>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2023</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32" name="Line 21"/>
                <p:cNvSpPr>
                  <a:spLocks noChangeShapeType="1"/>
                </p:cNvSpPr>
                <p:nvPr/>
              </p:nvSpPr>
              <p:spPr bwMode="auto">
                <a:xfrm>
                  <a:off x="5282" y="3946"/>
                  <a:ext cx="0" cy="2370"/>
                </a:xfrm>
                <a:prstGeom prst="line">
                  <a:avLst/>
                </a:prstGeom>
                <a:ln>
                  <a:prstDash val="dashDot"/>
                </a:ln>
              </p:spPr>
              <p:style>
                <a:lnRef idx="2">
                  <a:schemeClr val="accent3"/>
                </a:lnRef>
                <a:fillRef idx="0">
                  <a:schemeClr val="accent3"/>
                </a:fillRef>
                <a:effectRef idx="1">
                  <a:schemeClr val="accent3"/>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33" name="Line 22"/>
                <p:cNvSpPr>
                  <a:spLocks noChangeShapeType="1"/>
                </p:cNvSpPr>
                <p:nvPr/>
              </p:nvSpPr>
              <p:spPr bwMode="auto">
                <a:xfrm>
                  <a:off x="3656" y="6340"/>
                  <a:ext cx="1620" cy="0"/>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grpSp>
              <p:nvGrpSpPr>
                <p:cNvPr id="82973" name="Group 23"/>
                <p:cNvGrpSpPr/>
                <p:nvPr/>
              </p:nvGrpSpPr>
              <p:grpSpPr bwMode="auto">
                <a:xfrm>
                  <a:off x="4150" y="3149"/>
                  <a:ext cx="4302" cy="1171"/>
                  <a:chOff x="4150" y="3149"/>
                  <a:chExt cx="4302" cy="1171"/>
                </a:xfrm>
              </p:grpSpPr>
              <p:sp>
                <p:nvSpPr>
                  <p:cNvPr id="45" name="Text Box 24"/>
                  <p:cNvSpPr txBox="1">
                    <a:spLocks noChangeArrowheads="1"/>
                  </p:cNvSpPr>
                  <p:nvPr/>
                </p:nvSpPr>
                <p:spPr bwMode="auto">
                  <a:xfrm>
                    <a:off x="4150" y="3149"/>
                    <a:ext cx="1134" cy="397"/>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eaLnBrk="1" fontAlgn="auto" hangingPunct="1">
                      <a:spcBef>
                        <a:spcPts val="0"/>
                      </a:spcBef>
                      <a:spcAft>
                        <a:spcPts val="0"/>
                      </a:spcAft>
                      <a:defRPr/>
                    </a:pPr>
                    <a:r>
                      <a:rPr lang="zh-CN" altLang="en-US"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具体计划</a:t>
                    </a:r>
                    <a:endParaRPr lang="zh-CN"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46" name="Text Box 26"/>
                  <p:cNvSpPr txBox="1">
                    <a:spLocks noChangeArrowheads="1"/>
                  </p:cNvSpPr>
                  <p:nvPr/>
                </p:nvSpPr>
                <p:spPr bwMode="auto">
                  <a:xfrm>
                    <a:off x="6864" y="3149"/>
                    <a:ext cx="1588" cy="397"/>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eaLnBrk="1" fontAlgn="auto" hangingPunct="1">
                      <a:spcBef>
                        <a:spcPts val="0"/>
                      </a:spcBef>
                      <a:spcAft>
                        <a:spcPts val="0"/>
                      </a:spcAft>
                      <a:defRPr/>
                    </a:pPr>
                    <a:r>
                      <a:rPr lang="zh-CN" altLang="en-US"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比较粗略计划</a:t>
                    </a:r>
                    <a:endParaRPr lang="zh-CN"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47" name="Text Box 27"/>
                  <p:cNvSpPr txBox="1">
                    <a:spLocks noChangeArrowheads="1"/>
                  </p:cNvSpPr>
                  <p:nvPr/>
                </p:nvSpPr>
                <p:spPr bwMode="auto">
                  <a:xfrm>
                    <a:off x="4161" y="3544"/>
                    <a:ext cx="1134" cy="397"/>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2018</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48" name="Text Box 28"/>
                  <p:cNvSpPr txBox="1">
                    <a:spLocks noChangeArrowheads="1"/>
                  </p:cNvSpPr>
                  <p:nvPr/>
                </p:nvSpPr>
                <p:spPr bwMode="auto">
                  <a:xfrm>
                    <a:off x="5281" y="3544"/>
                    <a:ext cx="794" cy="397"/>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2019</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49" name="Text Box 29"/>
                  <p:cNvSpPr txBox="1">
                    <a:spLocks noChangeArrowheads="1"/>
                  </p:cNvSpPr>
                  <p:nvPr/>
                </p:nvSpPr>
                <p:spPr bwMode="auto">
                  <a:xfrm>
                    <a:off x="6073" y="3544"/>
                    <a:ext cx="794" cy="397"/>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2020</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50" name="Text Box 30"/>
                  <p:cNvSpPr txBox="1">
                    <a:spLocks noChangeArrowheads="1"/>
                  </p:cNvSpPr>
                  <p:nvPr/>
                </p:nvSpPr>
                <p:spPr bwMode="auto">
                  <a:xfrm>
                    <a:off x="6867" y="3538"/>
                    <a:ext cx="794" cy="398"/>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2021</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51" name="Text Box 31"/>
                  <p:cNvSpPr txBox="1">
                    <a:spLocks noChangeArrowheads="1"/>
                  </p:cNvSpPr>
                  <p:nvPr/>
                </p:nvSpPr>
                <p:spPr bwMode="auto">
                  <a:xfrm>
                    <a:off x="7656" y="3538"/>
                    <a:ext cx="794" cy="398"/>
                  </a:xfrm>
                  <a:prstGeom prst="rect">
                    <a:avLst/>
                  </a:prstGeom>
                </p:spPr>
                <p:style>
                  <a:lnRef idx="1">
                    <a:schemeClr val="accent5"/>
                  </a:lnRef>
                  <a:fillRef idx="2">
                    <a:schemeClr val="accent5"/>
                  </a:fillRef>
                  <a:effectRef idx="1">
                    <a:schemeClr val="accent5"/>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b="1">
                        <a:latin typeface="华文楷体" panose="02010600040101010101" pitchFamily="2" charset="-122"/>
                        <a:ea typeface="华文楷体" panose="02010600040101010101" pitchFamily="2" charset="-122"/>
                        <a:cs typeface="宋体" panose="02010600030101010101" pitchFamily="2" charset="-122"/>
                      </a:rPr>
                      <a:t>2022</a:t>
                    </a:r>
                    <a:endParaRPr lang="zh-CN" altLang="zh-CN" b="1">
                      <a:latin typeface="华文楷体" panose="02010600040101010101" pitchFamily="2" charset="-122"/>
                      <a:ea typeface="华文楷体" panose="02010600040101010101" pitchFamily="2" charset="-122"/>
                      <a:cs typeface="宋体" panose="02010600030101010101" pitchFamily="2" charset="-122"/>
                    </a:endParaRPr>
                  </a:p>
                </p:txBody>
              </p:sp>
              <p:sp>
                <p:nvSpPr>
                  <p:cNvPr id="52" name="Line 32"/>
                  <p:cNvSpPr>
                    <a:spLocks noChangeShapeType="1"/>
                  </p:cNvSpPr>
                  <p:nvPr/>
                </p:nvSpPr>
                <p:spPr bwMode="auto">
                  <a:xfrm>
                    <a:off x="4680" y="3951"/>
                    <a:ext cx="0" cy="369"/>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grpSp>
            <p:sp>
              <p:nvSpPr>
                <p:cNvPr id="35" name="Line 33"/>
                <p:cNvSpPr>
                  <a:spLocks noChangeShapeType="1"/>
                </p:cNvSpPr>
                <p:nvPr/>
              </p:nvSpPr>
              <p:spPr bwMode="auto">
                <a:xfrm flipH="1" flipV="1">
                  <a:off x="4650" y="4726"/>
                  <a:ext cx="0" cy="369"/>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36" name="Line 34"/>
                <p:cNvSpPr>
                  <a:spLocks noChangeShapeType="1"/>
                </p:cNvSpPr>
                <p:nvPr/>
              </p:nvSpPr>
              <p:spPr bwMode="auto">
                <a:xfrm>
                  <a:off x="3093" y="4516"/>
                  <a:ext cx="0" cy="594"/>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37" name="Line 35"/>
                <p:cNvSpPr>
                  <a:spLocks noChangeShapeType="1"/>
                </p:cNvSpPr>
                <p:nvPr/>
              </p:nvSpPr>
              <p:spPr bwMode="auto">
                <a:xfrm>
                  <a:off x="3105" y="4516"/>
                  <a:ext cx="1026" cy="0"/>
                </a:xfrm>
                <a:prstGeom prst="line">
                  <a:avLst/>
                </a:prstGeom>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38" name="Line 36"/>
                <p:cNvSpPr>
                  <a:spLocks noChangeShapeType="1"/>
                </p:cNvSpPr>
                <p:nvPr/>
              </p:nvSpPr>
              <p:spPr bwMode="auto">
                <a:xfrm>
                  <a:off x="3059" y="5713"/>
                  <a:ext cx="0" cy="311"/>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39" name="Line 37"/>
                <p:cNvSpPr>
                  <a:spLocks noChangeShapeType="1"/>
                </p:cNvSpPr>
                <p:nvPr/>
              </p:nvSpPr>
              <p:spPr bwMode="auto">
                <a:xfrm>
                  <a:off x="3016" y="6655"/>
                  <a:ext cx="0" cy="1275"/>
                </a:xfrm>
                <a:prstGeom prst="line">
                  <a:avLst/>
                </a:prstGeom>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40" name="Text Box 38"/>
                <p:cNvSpPr txBox="1">
                  <a:spLocks noChangeArrowheads="1"/>
                </p:cNvSpPr>
                <p:nvPr/>
              </p:nvSpPr>
              <p:spPr bwMode="auto">
                <a:xfrm>
                  <a:off x="6152" y="4322"/>
                  <a:ext cx="1909" cy="395"/>
                </a:xfrm>
                <a:prstGeom prst="rect">
                  <a:avLst/>
                </a:prstGeom>
              </p:spPr>
              <p:style>
                <a:lnRef idx="1">
                  <a:schemeClr val="accent6"/>
                </a:lnRef>
                <a:fillRef idx="2">
                  <a:schemeClr val="accent6"/>
                </a:fillRef>
                <a:effectRef idx="1">
                  <a:schemeClr val="accent6"/>
                </a:effectRef>
                <a:fontRef idx="minor">
                  <a:schemeClr val="dk1"/>
                </a:fontRef>
              </p:style>
              <p:txBody>
                <a:bodyPr/>
                <a:lstStyle/>
                <a:p>
                  <a:pPr algn="ctr" eaLnBrk="1" fontAlgn="auto" hangingPunct="1">
                    <a:spcBef>
                      <a:spcPts val="0"/>
                    </a:spcBef>
                    <a:spcAft>
                      <a:spcPts val="0"/>
                    </a:spcAft>
                    <a:defRPr/>
                  </a:pPr>
                  <a:r>
                    <a:rPr lang="zh-CN" altLang="en-US"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计划本身的原因</a:t>
                  </a:r>
                  <a:endParaRPr lang="zh-CN"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41" name="Text Box 39"/>
                <p:cNvSpPr txBox="1">
                  <a:spLocks noChangeArrowheads="1"/>
                </p:cNvSpPr>
                <p:nvPr/>
              </p:nvSpPr>
              <p:spPr bwMode="auto">
                <a:xfrm>
                  <a:off x="6092" y="4992"/>
                  <a:ext cx="1910" cy="678"/>
                </a:xfrm>
                <a:prstGeom prst="rect">
                  <a:avLst/>
                </a:prstGeom>
              </p:spPr>
              <p:style>
                <a:lnRef idx="1">
                  <a:schemeClr val="accent6"/>
                </a:lnRef>
                <a:fillRef idx="2">
                  <a:schemeClr val="accent6"/>
                </a:fillRef>
                <a:effectRef idx="1">
                  <a:schemeClr val="accent6"/>
                </a:effectRef>
                <a:fontRef idx="minor">
                  <a:schemeClr val="dk1"/>
                </a:fontRef>
              </p:style>
              <p:txBody>
                <a:bodyPr/>
                <a:lstStyle/>
                <a:p>
                  <a:pPr algn="ctr" eaLnBrk="1" fontAlgn="auto" hangingPunct="1">
                    <a:spcBef>
                      <a:spcPts val="0"/>
                    </a:spcBef>
                    <a:spcAft>
                      <a:spcPts val="0"/>
                    </a:spcAft>
                    <a:defRPr/>
                  </a:pPr>
                  <a:r>
                    <a:rPr lang="zh-CN" altLang="en-US"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五年计划调整的措施方案选择</a:t>
                  </a:r>
                  <a:endParaRPr lang="zh-CN"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sp>
              <p:nvSpPr>
                <p:cNvPr id="42" name="Line 40"/>
                <p:cNvSpPr>
                  <a:spLocks noChangeShapeType="1"/>
                </p:cNvSpPr>
                <p:nvPr/>
              </p:nvSpPr>
              <p:spPr bwMode="auto">
                <a:xfrm>
                  <a:off x="5281" y="4530"/>
                  <a:ext cx="899" cy="0"/>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43" name="Line 41"/>
                <p:cNvSpPr>
                  <a:spLocks noChangeShapeType="1"/>
                </p:cNvSpPr>
                <p:nvPr/>
              </p:nvSpPr>
              <p:spPr bwMode="auto">
                <a:xfrm>
                  <a:off x="6967" y="4718"/>
                  <a:ext cx="0" cy="341"/>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44" name="Line 42"/>
                <p:cNvSpPr>
                  <a:spLocks noChangeShapeType="1"/>
                </p:cNvSpPr>
                <p:nvPr/>
              </p:nvSpPr>
              <p:spPr bwMode="auto">
                <a:xfrm>
                  <a:off x="6967" y="5692"/>
                  <a:ext cx="0" cy="283"/>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grpSp>
          <p:sp>
            <p:nvSpPr>
              <p:cNvPr id="17" name="Line 43"/>
              <p:cNvSpPr>
                <a:spLocks noChangeShapeType="1"/>
              </p:cNvSpPr>
              <p:nvPr/>
            </p:nvSpPr>
            <p:spPr bwMode="auto">
              <a:xfrm>
                <a:off x="4390" y="7176"/>
                <a:ext cx="891" cy="0"/>
              </a:xfrm>
              <a:prstGeom prst="line">
                <a:avLst/>
              </a:prstGeom>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18" name="Line 44"/>
              <p:cNvSpPr>
                <a:spLocks noChangeShapeType="1"/>
              </p:cNvSpPr>
              <p:nvPr/>
            </p:nvSpPr>
            <p:spPr bwMode="auto">
              <a:xfrm>
                <a:off x="4390" y="7180"/>
                <a:ext cx="0" cy="1247"/>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sp>
            <p:nvSpPr>
              <p:cNvPr id="19" name="Line 45"/>
              <p:cNvSpPr>
                <a:spLocks noChangeShapeType="1"/>
              </p:cNvSpPr>
              <p:nvPr/>
            </p:nvSpPr>
            <p:spPr bwMode="auto">
              <a:xfrm>
                <a:off x="6410" y="7176"/>
                <a:ext cx="1311" cy="0"/>
              </a:xfrm>
              <a:prstGeom prst="line">
                <a:avLst/>
              </a:prstGeom>
              <a:ln>
                <a:tailEnd type="stealth" w="sm" len="med"/>
              </a:ln>
            </p:spPr>
            <p:style>
              <a:lnRef idx="2">
                <a:schemeClr val="accent4"/>
              </a:lnRef>
              <a:fillRef idx="0">
                <a:schemeClr val="accent4"/>
              </a:fillRef>
              <a:effectRef idx="1">
                <a:schemeClr val="accent4"/>
              </a:effectRef>
              <a:fontRef idx="minor">
                <a:schemeClr val="tx1"/>
              </a:fontRef>
            </p:style>
            <p:txBody>
              <a:bodyPr/>
              <a:lstStyle/>
              <a:p>
                <a:pPr eaLnBrk="1" fontAlgn="auto" hangingPunct="1">
                  <a:spcBef>
                    <a:spcPts val="0"/>
                  </a:spcBef>
                  <a:spcAft>
                    <a:spcPts val="0"/>
                  </a:spcAft>
                  <a:defRPr/>
                </a:pPr>
                <a:endParaRPr lang="zh-CN" altLang="en-US" b="1">
                  <a:latin typeface="华文楷体" panose="02010600040101010101" pitchFamily="2" charset="-122"/>
                  <a:ea typeface="华文楷体" panose="02010600040101010101" pitchFamily="2" charset="-122"/>
                </a:endParaRPr>
              </a:p>
            </p:txBody>
          </p:sp>
        </p:grpSp>
        <p:sp>
          <p:nvSpPr>
            <p:cNvPr id="8" name="Text Box 26"/>
            <p:cNvSpPr txBox="1">
              <a:spLocks noChangeArrowheads="1"/>
            </p:cNvSpPr>
            <p:nvPr/>
          </p:nvSpPr>
          <p:spPr bwMode="auto">
            <a:xfrm>
              <a:off x="4643376" y="1785926"/>
              <a:ext cx="1555777" cy="338139"/>
            </a:xfrm>
            <a:prstGeom prst="rect">
              <a:avLst/>
            </a:prstGeom>
          </p:spPr>
          <p:style>
            <a:lnRef idx="1">
              <a:schemeClr val="accent5"/>
            </a:lnRef>
            <a:fillRef idx="3">
              <a:schemeClr val="accent5"/>
            </a:fillRef>
            <a:effectRef idx="2">
              <a:schemeClr val="accent5"/>
            </a:effectRef>
            <a:fontRef idx="minor">
              <a:schemeClr val="lt1"/>
            </a:fontRef>
          </p:style>
          <p:txBody>
            <a:bodyPr/>
            <a:lstStyle/>
            <a:p>
              <a:pPr algn="ctr" eaLnBrk="1" fontAlgn="auto" hangingPunct="1">
                <a:spcBef>
                  <a:spcPts val="0"/>
                </a:spcBef>
                <a:spcAft>
                  <a:spcPts val="0"/>
                </a:spcAft>
                <a:defRPr/>
              </a:pPr>
              <a:r>
                <a:rPr lang="zh-CN" altLang="en-US" sz="1600" b="1" dirty="0">
                  <a:solidFill>
                    <a:schemeClr val="tx1"/>
                  </a:solidFill>
                  <a:latin typeface="华文楷体" panose="02010600040101010101" pitchFamily="2" charset="-122"/>
                  <a:ea typeface="华文楷体" panose="02010600040101010101" pitchFamily="2" charset="-122"/>
                  <a:cs typeface="宋体" panose="02010600030101010101" pitchFamily="2" charset="-122"/>
                </a:rPr>
                <a:t>比较具体计划</a:t>
              </a:r>
              <a:endParaRPr lang="zh-CN" sz="1600" b="1" dirty="0">
                <a:solidFill>
                  <a:schemeClr val="tx1"/>
                </a:solidFill>
                <a:latin typeface="华文楷体" panose="02010600040101010101" pitchFamily="2" charset="-122"/>
                <a:ea typeface="华文楷体" panose="02010600040101010101" pitchFamily="2" charset="-122"/>
                <a:cs typeface="宋体" panose="02010600030101010101" pitchFamily="2"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noChangeArrowheads="1"/>
          </p:cNvSpPr>
          <p:nvPr>
            <p:ph sz="quarter" idx="4294967295"/>
          </p:nvPr>
        </p:nvSpPr>
        <p:spPr>
          <a:xfrm>
            <a:off x="755650" y="765175"/>
            <a:ext cx="7848600" cy="5500688"/>
          </a:xfrm>
        </p:spPr>
        <p:txBody>
          <a:bodyPr/>
          <a:lstStyle/>
          <a:p>
            <a:pPr eaLnBrk="1" hangingPunct="1">
              <a:buFont typeface="Wingdings" panose="05000000000000000000" pitchFamily="2" charset="2"/>
              <a:buChar char="p"/>
            </a:pPr>
            <a:r>
              <a:rPr lang="zh-CN" altLang="en-US" sz="2800" b="1">
                <a:solidFill>
                  <a:srgbClr val="0070C0"/>
                </a:solidFill>
                <a:latin typeface="宋体" panose="02010600030101010101" pitchFamily="2" charset="-122"/>
              </a:rPr>
              <a:t>滚动计划法的评价</a:t>
            </a:r>
            <a:endParaRPr lang="zh-CN" altLang="en-US" sz="2800" b="1">
              <a:solidFill>
                <a:srgbClr val="0070C0"/>
              </a:solidFill>
              <a:latin typeface="宋体" panose="0201060003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计划更加切合实际，并且使战略性计划的实施也更加切合实际</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使长期计划、中期计划与短期计划相互衔接，短期计划内部各阶段相互衔接，这就保证了即使环境变化出现某些不平衡时，各期计划也能及时地进行调节，从而基本保持一致</a:t>
            </a:r>
            <a:endParaRPr lang="zh-CN" altLang="en-US" b="1">
              <a:solidFill>
                <a:srgbClr val="002060"/>
              </a:solidFill>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Ø"/>
            </a:pPr>
            <a:r>
              <a:rPr lang="zh-CN" altLang="en-US" b="1">
                <a:solidFill>
                  <a:srgbClr val="002060"/>
                </a:solidFill>
                <a:latin typeface="华文楷体" panose="02010600040101010101" pitchFamily="2" charset="-122"/>
                <a:ea typeface="华文楷体" panose="02010600040101010101" pitchFamily="2" charset="-122"/>
              </a:rPr>
              <a:t>大大加强了计划的弹性，这在环境剧烈变化的时代尤为重要，它可以提高组织的应变能力</a:t>
            </a:r>
            <a:endParaRPr lang="zh-CN" altLang="en-US" b="1">
              <a:solidFill>
                <a:srgbClr val="00206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p"/>
            </a:pPr>
            <a:endParaRPr lang="en-US" altLang="zh-CN" sz="2800" b="1">
              <a:solidFill>
                <a:srgbClr val="0070C0"/>
              </a:solidFill>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Rot="1" noChangeArrowheads="1"/>
          </p:cNvSpPr>
          <p:nvPr>
            <p:ph type="body" idx="1"/>
          </p:nvPr>
        </p:nvSpPr>
        <p:spPr>
          <a:xfrm>
            <a:off x="301625" y="1052513"/>
            <a:ext cx="8540750" cy="5329237"/>
          </a:xfrm>
        </p:spPr>
        <p:txBody>
          <a:bodyPr/>
          <a:lstStyle/>
          <a:p>
            <a:pPr eaLnBrk="1" hangingPunct="1">
              <a:lnSpc>
                <a:spcPct val="90000"/>
              </a:lnSpc>
              <a:buFont typeface="Wingdings" panose="05000000000000000000" pitchFamily="2" charset="2"/>
              <a:buNone/>
            </a:pPr>
            <a:r>
              <a:rPr lang="zh-CN" altLang="en-US" sz="3600" b="1">
                <a:latin typeface="黑体" panose="02010609060101010101" pitchFamily="49" charset="-122"/>
              </a:rPr>
              <a:t>为什么要进行计划工作？</a:t>
            </a:r>
            <a:r>
              <a:rPr lang="zh-CN" altLang="en-US" sz="2400">
                <a:solidFill>
                  <a:srgbClr val="0000FF"/>
                </a:solidFill>
                <a:latin typeface="黑体" panose="02010609060101010101" pitchFamily="49" charset="-122"/>
              </a:rPr>
              <a:t> </a:t>
            </a:r>
            <a:endParaRPr lang="zh-CN" altLang="en-US" sz="2400">
              <a:solidFill>
                <a:srgbClr val="0000FF"/>
              </a:solidFill>
              <a:latin typeface="黑体" panose="02010609060101010101" pitchFamily="49" charset="-122"/>
            </a:endParaRPr>
          </a:p>
          <a:p>
            <a:pPr eaLnBrk="1" hangingPunct="1">
              <a:lnSpc>
                <a:spcPct val="90000"/>
              </a:lnSpc>
              <a:buFont typeface="Wingdings" panose="05000000000000000000" pitchFamily="2" charset="2"/>
              <a:buNone/>
            </a:pPr>
            <a:r>
              <a:rPr lang="en-US" altLang="zh-CN" b="1">
                <a:latin typeface="宋体" panose="02010600030101010101" pitchFamily="2" charset="-122"/>
              </a:rPr>
              <a:t>1</a:t>
            </a:r>
            <a:r>
              <a:rPr lang="zh-CN" altLang="en-US" b="1">
                <a:latin typeface="宋体" panose="02010600030101010101" pitchFamily="2" charset="-122"/>
              </a:rPr>
              <a:t>、就个人而言，能有效利用自己的时间，使行动有预见性，生活有条不紊。</a:t>
            </a:r>
            <a:endParaRPr lang="zh-CN" altLang="en-US" b="1">
              <a:latin typeface="宋体" panose="02010600030101010101" pitchFamily="2" charset="-122"/>
            </a:endParaRPr>
          </a:p>
          <a:p>
            <a:pPr eaLnBrk="1" hangingPunct="1">
              <a:lnSpc>
                <a:spcPct val="90000"/>
              </a:lnSpc>
              <a:buFont typeface="Wingdings" panose="05000000000000000000" pitchFamily="2" charset="2"/>
              <a:buNone/>
            </a:pPr>
            <a:r>
              <a:rPr lang="en-US" altLang="zh-CN" b="1">
                <a:latin typeface="宋体" panose="02010600030101010101" pitchFamily="2" charset="-122"/>
              </a:rPr>
              <a:t>2</a:t>
            </a:r>
            <a:r>
              <a:rPr lang="zh-CN" altLang="en-US" b="1">
                <a:latin typeface="宋体" panose="02010600030101010101" pitchFamily="2" charset="-122"/>
              </a:rPr>
              <a:t>、对企业而言，计划是有效组织企业生产的一种方式，能充分利用企业资源，保证组织各项活动有序进行；同时，多变的环境要求企业经营要有预见性。</a:t>
            </a:r>
            <a:endParaRPr lang="zh-CN" altLang="en-US" b="1">
              <a:latin typeface="宋体" panose="02010600030101010101" pitchFamily="2" charset="-122"/>
            </a:endParaRPr>
          </a:p>
          <a:p>
            <a:pPr eaLnBrk="1" hangingPunct="1">
              <a:lnSpc>
                <a:spcPct val="90000"/>
              </a:lnSpc>
              <a:buFont typeface="Wingdings" panose="05000000000000000000" pitchFamily="2" charset="2"/>
              <a:buNone/>
            </a:pPr>
            <a:r>
              <a:rPr lang="en-US" altLang="zh-CN" b="1">
                <a:latin typeface="宋体" panose="02010600030101010101" pitchFamily="2" charset="-122"/>
              </a:rPr>
              <a:t>3</a:t>
            </a:r>
            <a:r>
              <a:rPr lang="zh-CN" altLang="en-US" b="1">
                <a:latin typeface="宋体" panose="02010600030101010101" pitchFamily="2" charset="-122"/>
              </a:rPr>
              <a:t>、对国家而言，市场存在缺陷、企业决策的盲目性、逐利行为等，导致市场失灵，社会公益项目没人投资，需要政府有计划的引导、完善。</a:t>
            </a:r>
            <a:endParaRPr lang="zh-CN" altLang="en-US" b="1">
              <a:latin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kumimoji="1" lang="zh-CN" altLang="en-US" sz="5200" b="1">
                <a:ea typeface="ˎ̥"/>
                <a:cs typeface="ˎ̥"/>
              </a:rPr>
              <a:t>计划的概念及其性质</a:t>
            </a:r>
            <a:endParaRPr kumimoji="1" lang="zh-CN" altLang="en-US" sz="5200" b="1">
              <a:ea typeface="ˎ̥"/>
              <a:cs typeface="ˎ̥"/>
            </a:endParaRPr>
          </a:p>
        </p:txBody>
      </p:sp>
      <p:sp>
        <p:nvSpPr>
          <p:cNvPr id="49155" name="Rectangle 3"/>
          <p:cNvSpPr>
            <a:spLocks noGrp="1" noRot="1" noChangeArrowheads="1"/>
          </p:cNvSpPr>
          <p:nvPr>
            <p:ph type="body" idx="1"/>
          </p:nvPr>
        </p:nvSpPr>
        <p:spPr/>
        <p:txBody>
          <a:bodyPr/>
          <a:lstStyle/>
          <a:p>
            <a:pPr eaLnBrk="1" hangingPunct="1">
              <a:lnSpc>
                <a:spcPct val="90000"/>
              </a:lnSpc>
              <a:buFont typeface="Wingdings" panose="05000000000000000000" pitchFamily="2" charset="2"/>
              <a:buNone/>
            </a:pPr>
            <a:r>
              <a:rPr kumimoji="1" lang="zh-CN" altLang="en-US" b="1">
                <a:ea typeface="ˎ̥"/>
                <a:cs typeface="ˎ̥"/>
              </a:rPr>
              <a:t>一、计划的概念</a:t>
            </a:r>
            <a:endParaRPr kumimoji="1" lang="zh-CN" altLang="en-US" b="1">
              <a:ea typeface="ˎ̥"/>
              <a:cs typeface="ˎ̥"/>
            </a:endParaRPr>
          </a:p>
          <a:p>
            <a:pPr eaLnBrk="1" hangingPunct="1">
              <a:lnSpc>
                <a:spcPct val="90000"/>
              </a:lnSpc>
              <a:buFont typeface="Wingdings" panose="05000000000000000000" pitchFamily="2" charset="2"/>
              <a:buNone/>
            </a:pPr>
            <a:r>
              <a:rPr lang="zh-CN" altLang="en-US" b="1">
                <a:solidFill>
                  <a:srgbClr val="0000FF"/>
                </a:solidFill>
                <a:latin typeface="宋体" panose="02010600030101010101" pitchFamily="2" charset="-122"/>
              </a:rPr>
              <a:t>名词</a:t>
            </a:r>
            <a:r>
              <a:rPr lang="zh-CN" altLang="en-US" b="1">
                <a:latin typeface="宋体" panose="02010600030101010101" pitchFamily="2" charset="-122"/>
              </a:rPr>
              <a:t>：计划是用文字和指标等形式所表述的，组织及组织内不同部门和不同成员，未来一定时期内，关于行动方向、内容和方式安排的管理文件。</a:t>
            </a:r>
            <a:endParaRPr lang="zh-CN" altLang="en-US" b="1">
              <a:latin typeface="宋体" panose="02010600030101010101" pitchFamily="2" charset="-122"/>
            </a:endParaRPr>
          </a:p>
          <a:p>
            <a:pPr eaLnBrk="1" hangingPunct="1">
              <a:lnSpc>
                <a:spcPct val="90000"/>
              </a:lnSpc>
              <a:buClr>
                <a:schemeClr val="tx1"/>
              </a:buClr>
              <a:buFont typeface="Wingdings" panose="05000000000000000000" pitchFamily="2" charset="2"/>
              <a:buNone/>
            </a:pPr>
            <a:r>
              <a:rPr lang="zh-CN" altLang="en-US" b="1">
                <a:solidFill>
                  <a:srgbClr val="0000FF"/>
                </a:solidFill>
                <a:latin typeface="宋体" panose="02010600030101010101" pitchFamily="2" charset="-122"/>
              </a:rPr>
              <a:t>动词</a:t>
            </a:r>
            <a:r>
              <a:rPr lang="zh-CN" altLang="en-US" b="1">
                <a:latin typeface="宋体" panose="02010600030101010101" pitchFamily="2" charset="-122"/>
              </a:rPr>
              <a:t>：计划是为了实现决策所确定的目标、预先进行的行动安排。</a:t>
            </a:r>
            <a:endParaRPr lang="zh-CN" altLang="en-US" b="1">
              <a:latin typeface="宋体" panose="02010600030101010101" pitchFamily="2" charset="-122"/>
            </a:endParaRPr>
          </a:p>
          <a:p>
            <a:pPr algn="ctr" eaLnBrk="1" hangingPunct="1">
              <a:lnSpc>
                <a:spcPct val="90000"/>
              </a:lnSpc>
              <a:buFont typeface="Wingdings" panose="05000000000000000000" pitchFamily="2" charset="2"/>
              <a:buNone/>
            </a:pPr>
            <a:r>
              <a:rPr lang="zh-CN" altLang="en-US" sz="3900" b="1">
                <a:solidFill>
                  <a:srgbClr val="CC3300"/>
                </a:solidFill>
                <a:latin typeface="宋体" panose="02010600030101010101" pitchFamily="2" charset="-122"/>
              </a:rPr>
              <a:t>计划</a:t>
            </a:r>
            <a:r>
              <a:rPr lang="en-US" altLang="zh-CN" sz="3900" b="1">
                <a:solidFill>
                  <a:srgbClr val="CC3300"/>
                </a:solidFill>
                <a:latin typeface="宋体" panose="02010600030101010101" pitchFamily="2" charset="-122"/>
              </a:rPr>
              <a:t>=</a:t>
            </a:r>
            <a:r>
              <a:rPr lang="zh-CN" altLang="en-US" sz="3900" b="1">
                <a:solidFill>
                  <a:srgbClr val="CC3300"/>
                </a:solidFill>
                <a:latin typeface="宋体" panose="02010600030101010101" pitchFamily="2" charset="-122"/>
              </a:rPr>
              <a:t>目标</a:t>
            </a:r>
            <a:r>
              <a:rPr lang="en-US" altLang="zh-CN" sz="3900" b="1">
                <a:solidFill>
                  <a:srgbClr val="CC3300"/>
                </a:solidFill>
                <a:latin typeface="宋体" panose="02010600030101010101" pitchFamily="2" charset="-122"/>
              </a:rPr>
              <a:t>+</a:t>
            </a:r>
            <a:r>
              <a:rPr lang="zh-CN" altLang="en-US" sz="3900" b="1">
                <a:solidFill>
                  <a:srgbClr val="CC3300"/>
                </a:solidFill>
                <a:latin typeface="宋体" panose="02010600030101010101" pitchFamily="2" charset="-122"/>
              </a:rPr>
              <a:t>行动方案</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endParaRPr kumimoji="1" lang="zh-CN" altLang="zh-CN" b="1">
              <a:ea typeface="ˎ̥"/>
              <a:cs typeface="ˎ̥"/>
            </a:endParaRPr>
          </a:p>
        </p:txBody>
      </p:sp>
      <p:sp>
        <p:nvSpPr>
          <p:cNvPr id="50179" name="Rectangle 3"/>
          <p:cNvSpPr>
            <a:spLocks noGrp="1" noRot="1" noChangeArrowheads="1"/>
          </p:cNvSpPr>
          <p:nvPr>
            <p:ph type="body" idx="1"/>
          </p:nvPr>
        </p:nvSpPr>
        <p:spPr>
          <a:xfrm>
            <a:off x="323850" y="1700213"/>
            <a:ext cx="8496300" cy="4897437"/>
          </a:xfrm>
        </p:spPr>
        <p:txBody>
          <a:bodyPr/>
          <a:lstStyle/>
          <a:p>
            <a:pPr eaLnBrk="1" hangingPunct="1">
              <a:buFont typeface="Wingdings" panose="05000000000000000000" pitchFamily="2" charset="2"/>
              <a:buNone/>
            </a:pPr>
            <a:r>
              <a:rPr kumimoji="1" lang="zh-CN" altLang="en-US" sz="3500" b="1">
                <a:solidFill>
                  <a:srgbClr val="CC3300"/>
                </a:solidFill>
                <a:latin typeface="宋体" panose="02010600030101010101" pitchFamily="2" charset="-122"/>
              </a:rPr>
              <a:t>计划的内容（</a:t>
            </a:r>
            <a:r>
              <a:rPr kumimoji="1" lang="en-US" altLang="zh-CN" sz="3500" b="1">
                <a:solidFill>
                  <a:srgbClr val="CC3300"/>
                </a:solidFill>
                <a:latin typeface="宋体" panose="02010600030101010101" pitchFamily="2" charset="-122"/>
              </a:rPr>
              <a:t>5W1H</a:t>
            </a:r>
            <a:r>
              <a:rPr kumimoji="1" lang="zh-CN" altLang="en-US" sz="3500" b="1">
                <a:solidFill>
                  <a:srgbClr val="CC3300"/>
                </a:solidFill>
                <a:latin typeface="宋体" panose="02010600030101010101" pitchFamily="2" charset="-122"/>
              </a:rPr>
              <a:t>）</a:t>
            </a:r>
            <a:endParaRPr kumimoji="1" lang="zh-CN" altLang="en-US" sz="3500" b="1">
              <a:solidFill>
                <a:srgbClr val="CC3300"/>
              </a:solidFill>
              <a:latin typeface="宋体" panose="02010600030101010101" pitchFamily="2" charset="-122"/>
            </a:endParaRPr>
          </a:p>
          <a:p>
            <a:pPr eaLnBrk="1" hangingPunct="1"/>
            <a:r>
              <a:rPr kumimoji="1" lang="zh-CN" altLang="en-US" b="1"/>
              <a:t>  </a:t>
            </a:r>
            <a:r>
              <a:rPr kumimoji="1" lang="en-US" altLang="zh-CN" sz="3500" b="1"/>
              <a:t>What </a:t>
            </a:r>
            <a:r>
              <a:rPr kumimoji="1" lang="zh-CN" altLang="en-US" sz="3500" b="1"/>
              <a:t>：做什么</a:t>
            </a:r>
            <a:r>
              <a:rPr kumimoji="1" lang="en-US" altLang="zh-CN" sz="3500" b="1"/>
              <a:t>——</a:t>
            </a:r>
            <a:r>
              <a:rPr kumimoji="1" lang="zh-CN" altLang="en-US" sz="3500" b="1"/>
              <a:t>目标和内容</a:t>
            </a:r>
            <a:endParaRPr kumimoji="1" lang="zh-CN" altLang="en-US" sz="3500" b="1"/>
          </a:p>
          <a:p>
            <a:pPr eaLnBrk="1" hangingPunct="1"/>
            <a:r>
              <a:rPr kumimoji="1" lang="zh-CN" altLang="en-US" sz="3500" b="1"/>
              <a:t>  </a:t>
            </a:r>
            <a:r>
              <a:rPr kumimoji="1" lang="en-US" altLang="zh-CN" sz="3500" b="1"/>
              <a:t>Why </a:t>
            </a:r>
            <a:r>
              <a:rPr kumimoji="1" lang="zh-CN" altLang="en-US" sz="3500" b="1"/>
              <a:t>：为什么做</a:t>
            </a:r>
            <a:r>
              <a:rPr kumimoji="1" lang="en-US" altLang="zh-CN" sz="3500" b="1"/>
              <a:t>——</a:t>
            </a:r>
            <a:r>
              <a:rPr kumimoji="1" lang="zh-CN" altLang="en-US" sz="3500" b="1"/>
              <a:t>原因</a:t>
            </a:r>
            <a:endParaRPr kumimoji="1" lang="zh-CN" altLang="en-US" sz="3500" b="1"/>
          </a:p>
          <a:p>
            <a:pPr eaLnBrk="1" hangingPunct="1"/>
            <a:r>
              <a:rPr kumimoji="1" lang="zh-CN" altLang="en-US" sz="3500" b="1"/>
              <a:t>  </a:t>
            </a:r>
            <a:r>
              <a:rPr kumimoji="1" lang="en-US" altLang="zh-CN" sz="3500" b="1"/>
              <a:t>When</a:t>
            </a:r>
            <a:r>
              <a:rPr kumimoji="1" lang="zh-CN" altLang="en-US" sz="3500" b="1"/>
              <a:t>：何时做</a:t>
            </a:r>
            <a:r>
              <a:rPr kumimoji="1" lang="en-US" altLang="zh-CN" sz="3500" b="1"/>
              <a:t>——</a:t>
            </a:r>
            <a:r>
              <a:rPr kumimoji="1" lang="zh-CN" altLang="en-US" sz="3500" b="1"/>
              <a:t>时间</a:t>
            </a:r>
            <a:endParaRPr kumimoji="1" lang="zh-CN" altLang="en-US" sz="3500" b="1"/>
          </a:p>
          <a:p>
            <a:pPr eaLnBrk="1" hangingPunct="1"/>
            <a:r>
              <a:rPr kumimoji="1" lang="zh-CN" altLang="en-US" sz="3500" b="1"/>
              <a:t>  </a:t>
            </a:r>
            <a:r>
              <a:rPr kumimoji="1" lang="en-US" altLang="zh-CN" sz="3500" b="1"/>
              <a:t>Where</a:t>
            </a:r>
            <a:r>
              <a:rPr kumimoji="1" lang="zh-CN" altLang="en-US" sz="3500" b="1"/>
              <a:t>：何地做</a:t>
            </a:r>
            <a:r>
              <a:rPr kumimoji="1" lang="en-US" altLang="zh-CN" sz="3500" b="1"/>
              <a:t>——</a:t>
            </a:r>
            <a:r>
              <a:rPr kumimoji="1" lang="zh-CN" altLang="en-US" sz="3500" b="1"/>
              <a:t>地点</a:t>
            </a:r>
            <a:endParaRPr kumimoji="1" lang="zh-CN" altLang="en-US" sz="3500" b="1"/>
          </a:p>
          <a:p>
            <a:pPr eaLnBrk="1" hangingPunct="1"/>
            <a:r>
              <a:rPr kumimoji="1" lang="zh-CN" altLang="en-US" sz="3500" b="1"/>
              <a:t>  </a:t>
            </a:r>
            <a:r>
              <a:rPr kumimoji="1" lang="en-US" altLang="zh-CN" sz="3500" b="1"/>
              <a:t>Who </a:t>
            </a:r>
            <a:r>
              <a:rPr kumimoji="1" lang="zh-CN" altLang="en-US" sz="3500" b="1"/>
              <a:t>：  谁去做</a:t>
            </a:r>
            <a:r>
              <a:rPr kumimoji="1" lang="en-US" altLang="zh-CN" sz="3500" b="1"/>
              <a:t>——</a:t>
            </a:r>
            <a:r>
              <a:rPr kumimoji="1" lang="zh-CN" altLang="en-US" sz="3500" b="1"/>
              <a:t>人员安排  </a:t>
            </a:r>
            <a:endParaRPr kumimoji="1" lang="zh-CN" altLang="en-US" sz="3500" b="1"/>
          </a:p>
          <a:p>
            <a:pPr eaLnBrk="1" hangingPunct="1"/>
            <a:r>
              <a:rPr kumimoji="1" lang="zh-CN" altLang="en-US" sz="3500" b="1"/>
              <a:t>  </a:t>
            </a:r>
            <a:r>
              <a:rPr kumimoji="1" lang="en-US" altLang="zh-CN" sz="3500" b="1"/>
              <a:t>How </a:t>
            </a:r>
            <a:r>
              <a:rPr kumimoji="1" lang="zh-CN" altLang="en-US" sz="3500" b="1"/>
              <a:t>：  怎么做</a:t>
            </a:r>
            <a:r>
              <a:rPr kumimoji="1" lang="en-US" altLang="zh-CN" sz="3500" b="1"/>
              <a:t>——</a:t>
            </a:r>
            <a:r>
              <a:rPr kumimoji="1" lang="zh-CN" altLang="en-US" sz="3500" b="1"/>
              <a:t>方式和手段</a:t>
            </a:r>
            <a:endParaRPr kumimoji="1" lang="zh-CN" altLang="en-US" sz="3500" b="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r>
              <a:rPr kumimoji="1" lang="zh-CN" altLang="en-US" sz="5200" b="1"/>
              <a:t>计划的作用</a:t>
            </a:r>
            <a:endParaRPr kumimoji="1" lang="zh-CN" altLang="en-US" sz="5200" b="1"/>
          </a:p>
        </p:txBody>
      </p:sp>
      <p:sp>
        <p:nvSpPr>
          <p:cNvPr id="51203" name="Rectangle 3"/>
          <p:cNvSpPr>
            <a:spLocks noGrp="1" noRot="1" noChangeArrowheads="1"/>
          </p:cNvSpPr>
          <p:nvPr>
            <p:ph type="body" idx="1"/>
          </p:nvPr>
        </p:nvSpPr>
        <p:spPr>
          <a:xfrm>
            <a:off x="323850" y="1700213"/>
            <a:ext cx="8496300" cy="4608512"/>
          </a:xfrm>
        </p:spPr>
        <p:txBody>
          <a:bodyPr/>
          <a:lstStyle/>
          <a:p>
            <a:pPr eaLnBrk="1" hangingPunct="1">
              <a:buFont typeface="Wingdings" panose="05000000000000000000" pitchFamily="2" charset="2"/>
              <a:buNone/>
            </a:pPr>
            <a:r>
              <a:rPr lang="en-US" altLang="zh-CN" sz="3500" b="1">
                <a:solidFill>
                  <a:srgbClr val="0000FF"/>
                </a:solidFill>
                <a:latin typeface="宋体" panose="02010600030101010101" pitchFamily="2" charset="-122"/>
              </a:rPr>
              <a:t>1.</a:t>
            </a:r>
            <a:r>
              <a:rPr lang="zh-CN" altLang="en-US" sz="3500" b="1">
                <a:solidFill>
                  <a:srgbClr val="0000FF"/>
                </a:solidFill>
                <a:latin typeface="宋体" panose="02010600030101010101" pitchFamily="2" charset="-122"/>
              </a:rPr>
              <a:t>计划是一种协调过程，它给管理者和非管理者指明方向。</a:t>
            </a:r>
            <a:endParaRPr lang="zh-CN" altLang="en-US" sz="3500" b="1">
              <a:solidFill>
                <a:srgbClr val="0000FF"/>
              </a:solidFill>
              <a:latin typeface="宋体" panose="02010600030101010101" pitchFamily="2" charset="-122"/>
            </a:endParaRPr>
          </a:p>
          <a:p>
            <a:pPr eaLnBrk="1" hangingPunct="1">
              <a:buFont typeface="Wingdings" panose="05000000000000000000" pitchFamily="2" charset="2"/>
              <a:buNone/>
            </a:pPr>
            <a:r>
              <a:rPr lang="en-US" altLang="zh-CN" sz="3500" b="1">
                <a:solidFill>
                  <a:srgbClr val="0000FF"/>
                </a:solidFill>
                <a:latin typeface="宋体" panose="02010600030101010101" pitchFamily="2" charset="-122"/>
              </a:rPr>
              <a:t>2.</a:t>
            </a:r>
            <a:r>
              <a:rPr lang="zh-CN" altLang="en-US" sz="3500" b="1">
                <a:solidFill>
                  <a:srgbClr val="0000FF"/>
                </a:solidFill>
                <a:latin typeface="宋体" panose="02010600030101010101" pitchFamily="2" charset="-122"/>
              </a:rPr>
              <a:t>计划可以减少不确定性，使管理者能够预见行动的结果。</a:t>
            </a:r>
            <a:endParaRPr lang="zh-CN" altLang="en-US" sz="3500" b="1">
              <a:solidFill>
                <a:srgbClr val="0000FF"/>
              </a:solidFill>
              <a:latin typeface="宋体" panose="02010600030101010101" pitchFamily="2" charset="-122"/>
            </a:endParaRPr>
          </a:p>
          <a:p>
            <a:pPr eaLnBrk="1" hangingPunct="1">
              <a:buFont typeface="Wingdings" panose="05000000000000000000" pitchFamily="2" charset="2"/>
              <a:buNone/>
            </a:pPr>
            <a:r>
              <a:rPr lang="en-US" altLang="zh-CN" sz="3500" b="1">
                <a:solidFill>
                  <a:srgbClr val="0000FF"/>
                </a:solidFill>
                <a:latin typeface="宋体" panose="02010600030101010101" pitchFamily="2" charset="-122"/>
              </a:rPr>
              <a:t>3.</a:t>
            </a:r>
            <a:r>
              <a:rPr lang="zh-CN" altLang="en-US" sz="3500" b="1">
                <a:solidFill>
                  <a:srgbClr val="0000FF"/>
                </a:solidFill>
                <a:latin typeface="宋体" panose="02010600030101010101" pitchFamily="2" charset="-122"/>
              </a:rPr>
              <a:t>计划还可以减少重叠性和浪费性的活动。</a:t>
            </a:r>
            <a:endParaRPr lang="zh-CN" altLang="en-US" sz="3500" b="1">
              <a:solidFill>
                <a:srgbClr val="0000FF"/>
              </a:solidFill>
              <a:latin typeface="宋体" panose="02010600030101010101" pitchFamily="2" charset="-122"/>
            </a:endParaRPr>
          </a:p>
          <a:p>
            <a:pPr eaLnBrk="1" hangingPunct="1">
              <a:buFont typeface="Wingdings" panose="05000000000000000000" pitchFamily="2" charset="2"/>
              <a:buNone/>
            </a:pPr>
            <a:r>
              <a:rPr lang="en-US" altLang="zh-CN" sz="3500" b="1">
                <a:solidFill>
                  <a:srgbClr val="0000FF"/>
                </a:solidFill>
                <a:latin typeface="宋体" panose="02010600030101010101" pitchFamily="2" charset="-122"/>
              </a:rPr>
              <a:t>4.</a:t>
            </a:r>
            <a:r>
              <a:rPr lang="zh-CN" altLang="en-US" sz="3500" b="1">
                <a:solidFill>
                  <a:srgbClr val="0000FF"/>
                </a:solidFill>
                <a:latin typeface="宋体" panose="02010600030101010101" pitchFamily="2" charset="-122"/>
              </a:rPr>
              <a:t>计划设立目标和标准，以便控制职能更好发挥作用。</a:t>
            </a:r>
            <a:endParaRPr lang="zh-CN" altLang="en-US" sz="3500" b="1">
              <a:solidFill>
                <a:srgbClr val="0000FF"/>
              </a:solidFill>
              <a:latin typeface="幼圆" panose="02010509060101010101"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body" idx="1"/>
          </p:nvPr>
        </p:nvSpPr>
        <p:spPr>
          <a:xfrm>
            <a:off x="323850" y="1735138"/>
            <a:ext cx="8496300" cy="4502150"/>
          </a:xfrm>
        </p:spPr>
        <p:txBody>
          <a:bodyPr/>
          <a:lstStyle/>
          <a:p>
            <a:pPr eaLnBrk="1" hangingPunct="1">
              <a:buFont typeface="Wingdings" panose="05000000000000000000" pitchFamily="2" charset="2"/>
              <a:buNone/>
            </a:pPr>
            <a:r>
              <a:rPr lang="zh-CN" altLang="en-US" sz="3500" b="1">
                <a:solidFill>
                  <a:srgbClr val="FF0066"/>
                </a:solidFill>
                <a:latin typeface="宋体" panose="02010600030101010101" pitchFamily="2" charset="-122"/>
              </a:rPr>
              <a:t>区别：</a:t>
            </a:r>
            <a:r>
              <a:rPr lang="zh-CN" altLang="en-US" sz="3500" b="1">
                <a:solidFill>
                  <a:srgbClr val="0000FF"/>
                </a:solidFill>
                <a:latin typeface="宋体" panose="02010600030101010101" pitchFamily="2" charset="-122"/>
              </a:rPr>
              <a:t>解决的问题不同。</a:t>
            </a:r>
            <a:endParaRPr lang="zh-CN" altLang="en-US" sz="3500" b="1">
              <a:solidFill>
                <a:srgbClr val="0000FF"/>
              </a:solidFill>
              <a:latin typeface="宋体" panose="02010600030101010101" pitchFamily="2" charset="-122"/>
            </a:endParaRPr>
          </a:p>
          <a:p>
            <a:pPr eaLnBrk="1" hangingPunct="1">
              <a:buFont typeface="Wingdings" panose="05000000000000000000" pitchFamily="2" charset="2"/>
              <a:buNone/>
            </a:pPr>
            <a:r>
              <a:rPr lang="zh-CN" altLang="en-US" sz="3500" b="1">
                <a:solidFill>
                  <a:srgbClr val="0000FF"/>
                </a:solidFill>
                <a:latin typeface="宋体" panose="02010600030101010101" pitchFamily="2" charset="-122"/>
              </a:rPr>
              <a:t>    决策是关于组织活动方向、内容以及方式的选择；</a:t>
            </a:r>
            <a:endParaRPr lang="zh-CN" altLang="en-US" sz="3500" b="1">
              <a:solidFill>
                <a:srgbClr val="0000FF"/>
              </a:solidFill>
              <a:latin typeface="宋体" panose="02010600030101010101" pitchFamily="2" charset="-122"/>
            </a:endParaRPr>
          </a:p>
          <a:p>
            <a:pPr eaLnBrk="1" hangingPunct="1">
              <a:buFont typeface="Wingdings" panose="05000000000000000000" pitchFamily="2" charset="2"/>
              <a:buNone/>
            </a:pPr>
            <a:r>
              <a:rPr lang="zh-CN" altLang="en-US" sz="3500" b="1">
                <a:solidFill>
                  <a:srgbClr val="0000FF"/>
                </a:solidFill>
                <a:latin typeface="宋体" panose="02010600030101010101" pitchFamily="2" charset="-122"/>
              </a:rPr>
              <a:t>    计划是对组织内部不同部门和成员在一定时期内具体任务的安排，它详细规定了不同部门和成员在该时期内从事活动的具体内容和要求。</a:t>
            </a:r>
            <a:endParaRPr lang="zh-CN" altLang="en-US" sz="3500" b="1">
              <a:solidFill>
                <a:srgbClr val="0000FF"/>
              </a:solidFill>
              <a:latin typeface="宋体" panose="02010600030101010101" pitchFamily="2" charset="-122"/>
            </a:endParaRPr>
          </a:p>
        </p:txBody>
      </p:sp>
      <p:sp>
        <p:nvSpPr>
          <p:cNvPr id="52227" name="Rectangle 3"/>
          <p:cNvSpPr>
            <a:spLocks noGrp="1" noRot="1" noChangeArrowheads="1"/>
          </p:cNvSpPr>
          <p:nvPr>
            <p:ph type="title"/>
          </p:nvPr>
        </p:nvSpPr>
        <p:spPr/>
        <p:txBody>
          <a:bodyPr/>
          <a:lstStyle/>
          <a:p>
            <a:pPr eaLnBrk="1" hangingPunct="1"/>
            <a:r>
              <a:rPr lang="zh-CN" altLang="en-US" sz="5200" b="1">
                <a:latin typeface="宋体" panose="02010600030101010101" pitchFamily="2" charset="-122"/>
              </a:rPr>
              <a:t>计划与决策</a:t>
            </a:r>
            <a:endParaRPr lang="zh-CN" altLang="en-US" sz="5200" b="1">
              <a:latin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23850" y="620713"/>
            <a:ext cx="8540750" cy="1143000"/>
          </a:xfrm>
        </p:spPr>
        <p:txBody>
          <a:bodyPr/>
          <a:lstStyle/>
          <a:p>
            <a:pPr eaLnBrk="1" hangingPunct="1"/>
            <a:endParaRPr kumimoji="1" lang="zh-CN" altLang="zh-CN" sz="4800" b="1">
              <a:ea typeface="ˎ̥"/>
              <a:cs typeface="ˎ̥"/>
            </a:endParaRPr>
          </a:p>
        </p:txBody>
      </p:sp>
      <p:sp>
        <p:nvSpPr>
          <p:cNvPr id="53251" name="Rectangle 3"/>
          <p:cNvSpPr>
            <a:spLocks noGrp="1" noRot="1" noChangeArrowheads="1"/>
          </p:cNvSpPr>
          <p:nvPr>
            <p:ph type="body" idx="1"/>
          </p:nvPr>
        </p:nvSpPr>
        <p:spPr>
          <a:xfrm>
            <a:off x="323850" y="1773238"/>
            <a:ext cx="8496300" cy="4895850"/>
          </a:xfrm>
        </p:spPr>
        <p:txBody>
          <a:bodyPr/>
          <a:lstStyle/>
          <a:p>
            <a:pPr eaLnBrk="1" hangingPunct="1">
              <a:lnSpc>
                <a:spcPct val="110000"/>
              </a:lnSpc>
              <a:buFont typeface="Wingdings" panose="05000000000000000000" pitchFamily="2" charset="2"/>
              <a:buNone/>
            </a:pPr>
            <a:r>
              <a:rPr lang="zh-CN" altLang="en-US" sz="3500" b="1">
                <a:solidFill>
                  <a:srgbClr val="FF0066"/>
                </a:solidFill>
                <a:latin typeface="宋体" panose="02010600030101010101" pitchFamily="2" charset="-122"/>
              </a:rPr>
              <a:t>联系：</a:t>
            </a:r>
            <a:endParaRPr lang="zh-CN" altLang="en-US" sz="3500" b="1">
              <a:solidFill>
                <a:srgbClr val="FF0066"/>
              </a:solidFill>
              <a:latin typeface="宋体" panose="02010600030101010101" pitchFamily="2" charset="-122"/>
            </a:endParaRPr>
          </a:p>
          <a:p>
            <a:pPr eaLnBrk="1" hangingPunct="1">
              <a:lnSpc>
                <a:spcPct val="110000"/>
              </a:lnSpc>
              <a:buFont typeface="Wingdings" panose="05000000000000000000" pitchFamily="2" charset="2"/>
              <a:buNone/>
            </a:pPr>
            <a:r>
              <a:rPr lang="en-US" altLang="zh-CN" sz="3100" b="1">
                <a:solidFill>
                  <a:srgbClr val="0000FF"/>
                </a:solidFill>
                <a:latin typeface="宋体" panose="02010600030101010101" pitchFamily="2" charset="-122"/>
              </a:rPr>
              <a:t>1</a:t>
            </a:r>
            <a:r>
              <a:rPr lang="zh-CN" altLang="en-US" sz="3100" b="1">
                <a:solidFill>
                  <a:srgbClr val="0000FF"/>
                </a:solidFill>
                <a:latin typeface="宋体" panose="02010600030101010101" pitchFamily="2" charset="-122"/>
              </a:rPr>
              <a:t>、决策是计划的前提，计划是决策的逻辑延续。决策为计划的任务安排提供了依据，计划为决策所选择的目标活动实施提供了组织保证。 </a:t>
            </a:r>
            <a:endParaRPr lang="zh-CN" altLang="en-US" sz="3100" b="1">
              <a:solidFill>
                <a:srgbClr val="0000FF"/>
              </a:solidFill>
              <a:latin typeface="宋体" panose="02010600030101010101" pitchFamily="2" charset="-122"/>
            </a:endParaRPr>
          </a:p>
          <a:p>
            <a:pPr eaLnBrk="1" hangingPunct="1">
              <a:lnSpc>
                <a:spcPct val="110000"/>
              </a:lnSpc>
              <a:buFont typeface="Wingdings" panose="05000000000000000000" pitchFamily="2" charset="2"/>
              <a:buNone/>
            </a:pPr>
            <a:r>
              <a:rPr lang="en-US" altLang="zh-CN" sz="3100" b="1">
                <a:solidFill>
                  <a:srgbClr val="0000FF"/>
                </a:solidFill>
                <a:latin typeface="宋体" panose="02010600030101010101" pitchFamily="2" charset="-122"/>
              </a:rPr>
              <a:t>2</a:t>
            </a:r>
            <a:r>
              <a:rPr lang="zh-CN" altLang="en-US" sz="3100" b="1">
                <a:solidFill>
                  <a:srgbClr val="0000FF"/>
                </a:solidFill>
                <a:latin typeface="宋体" panose="02010600030101010101" pitchFamily="2" charset="-122"/>
              </a:rPr>
              <a:t>、在实践中，计划与决策相互渗透，决策时对决策方案的分析与评价基于方案计划，计划细化决策内容，检查与修订决策。</a:t>
            </a:r>
            <a:endParaRPr lang="zh-CN" altLang="en-US" sz="2800" b="1">
              <a:solidFill>
                <a:srgbClr val="0000FF"/>
              </a:solidFill>
              <a:latin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KSO_WPP_MARK_KEY" val="1d1eb096-1cdd-4244-b91f-4d53e244b686"/>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4270</Words>
  <Application>WPS 演示</Application>
  <PresentationFormat>全屏显示(4:3)</PresentationFormat>
  <Paragraphs>341</Paragraphs>
  <Slides>38</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38</vt:i4>
      </vt:variant>
    </vt:vector>
  </HeadingPairs>
  <TitlesOfParts>
    <vt:vector size="57" baseType="lpstr">
      <vt:lpstr>Arial</vt:lpstr>
      <vt:lpstr>宋体</vt:lpstr>
      <vt:lpstr>Wingdings</vt:lpstr>
      <vt:lpstr>楷体</vt:lpstr>
      <vt:lpstr>黑体</vt:lpstr>
      <vt:lpstr>ˎ̥</vt:lpstr>
      <vt:lpstr>Segoe Print</vt:lpstr>
      <vt:lpstr>幼圆</vt:lpstr>
      <vt:lpstr>微软雅黑</vt:lpstr>
      <vt:lpstr>Arial Unicode MS</vt:lpstr>
      <vt:lpstr>等线</vt:lpstr>
      <vt:lpstr>华文新魏</vt:lpstr>
      <vt:lpstr>Times New Roman</vt:lpstr>
      <vt:lpstr>华文楷体</vt:lpstr>
      <vt:lpstr>楷体_GB2312</vt:lpstr>
      <vt:lpstr>新宋体</vt:lpstr>
      <vt:lpstr>Calibri</vt:lpstr>
      <vt:lpstr>Malgun Gothic</vt:lpstr>
      <vt:lpstr>诗情画意</vt:lpstr>
      <vt:lpstr>计划</vt:lpstr>
      <vt:lpstr>计划与计划工作 </vt:lpstr>
      <vt:lpstr>PowerPoint 演示文稿</vt:lpstr>
      <vt:lpstr>PowerPoint 演示文稿</vt:lpstr>
      <vt:lpstr>计划的概念及其性质</vt:lpstr>
      <vt:lpstr>PowerPoint 演示文稿</vt:lpstr>
      <vt:lpstr>计划的作用</vt:lpstr>
      <vt:lpstr>计划与决策</vt:lpstr>
      <vt:lpstr>PowerPoint 演示文稿</vt:lpstr>
      <vt:lpstr>计划的性质</vt:lpstr>
      <vt:lpstr>PowerPoint 演示文稿</vt:lpstr>
      <vt:lpstr>PowerPoint 演示文稿</vt:lpstr>
      <vt:lpstr>PowerPoint 演示文稿</vt:lpstr>
      <vt:lpstr>计划的类型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计划编制过程</vt:lpstr>
      <vt:lpstr>PowerPoint 演示文稿</vt:lpstr>
      <vt:lpstr>PowerPoint 演示文稿</vt:lpstr>
      <vt:lpstr>计划的实施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第二篇 </dc:title>
  <dc:creator>User</dc:creator>
  <cp:lastModifiedBy>حسناً ، من أنت ؟</cp:lastModifiedBy>
  <cp:revision>102</cp:revision>
  <dcterms:created xsi:type="dcterms:W3CDTF">2009-10-31T12:59:00Z</dcterms:created>
  <dcterms:modified xsi:type="dcterms:W3CDTF">2023-02-16T14:04:15Z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86262B7D6FA9434AA8EE463C97FE590F</vt:lpwstr>
  </property>
  <property fmtid="{D5CDD505-2E9C-101B-9397-08002B2CF9AE}" pid="3" name="KSOProductBuildVer">
    <vt:lpwstr>2052-11.1.0.13703</vt:lpwstr>
  </property>
</Properties>
</file>