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442" r:id="rId3"/>
    <p:sldId id="443" r:id="rId4"/>
    <p:sldId id="444" r:id="rId5"/>
    <p:sldId id="259" r:id="rId6"/>
    <p:sldId id="260" r:id="rId7"/>
    <p:sldId id="270" r:id="rId8"/>
    <p:sldId id="269" r:id="rId9"/>
    <p:sldId id="272" r:id="rId10"/>
    <p:sldId id="287" r:id="rId11"/>
    <p:sldId id="271" r:id="rId12"/>
    <p:sldId id="445" r:id="rId13"/>
    <p:sldId id="446" r:id="rId14"/>
    <p:sldId id="447" r:id="rId15"/>
    <p:sldId id="448" r:id="rId16"/>
    <p:sldId id="449" r:id="rId17"/>
    <p:sldId id="450" r:id="rId18"/>
    <p:sldId id="451" r:id="rId19"/>
    <p:sldId id="452" r:id="rId20"/>
    <p:sldId id="453" r:id="rId21"/>
    <p:sldId id="454" r:id="rId22"/>
    <p:sldId id="455" r:id="rId23"/>
    <p:sldId id="411" r:id="rId24"/>
    <p:sldId id="412" r:id="rId25"/>
    <p:sldId id="413" r:id="rId26"/>
    <p:sldId id="414" r:id="rId28"/>
    <p:sldId id="456" r:id="rId29"/>
    <p:sldId id="416" r:id="rId30"/>
    <p:sldId id="417" r:id="rId31"/>
    <p:sldId id="418" r:id="rId32"/>
    <p:sldId id="419" r:id="rId33"/>
    <p:sldId id="457" r:id="rId34"/>
    <p:sldId id="458" r:id="rId35"/>
    <p:sldId id="459" r:id="rId36"/>
    <p:sldId id="460" r:id="rId37"/>
    <p:sldId id="461" r:id="rId38"/>
    <p:sldId id="273" r:id="rId39"/>
    <p:sldId id="462" r:id="rId40"/>
    <p:sldId id="463" r:id="rId41"/>
    <p:sldId id="464" r:id="rId42"/>
    <p:sldId id="465" r:id="rId43"/>
    <p:sldId id="294" r:id="rId44"/>
    <p:sldId id="295" r:id="rId45"/>
    <p:sldId id="466" r:id="rId46"/>
    <p:sldId id="467" r:id="rId47"/>
    <p:sldId id="293" r:id="rId48"/>
    <p:sldId id="468" r:id="rId49"/>
    <p:sldId id="469" r:id="rId50"/>
    <p:sldId id="470" r:id="rId51"/>
    <p:sldId id="471" r:id="rId52"/>
    <p:sldId id="472" r:id="rId53"/>
    <p:sldId id="473" r:id="rId54"/>
    <p:sldId id="474" r:id="rId55"/>
    <p:sldId id="475" r:id="rId56"/>
    <p:sldId id="476" r:id="rId57"/>
    <p:sldId id="262" r:id="rId58"/>
    <p:sldId id="268" r:id="rId59"/>
    <p:sldId id="477" r:id="rId60"/>
    <p:sldId id="289" r:id="rId61"/>
    <p:sldId id="276" r:id="rId62"/>
    <p:sldId id="274" r:id="rId63"/>
    <p:sldId id="277" r:id="rId64"/>
    <p:sldId id="279" r:id="rId65"/>
    <p:sldId id="478" r:id="rId66"/>
    <p:sldId id="278" r:id="rId67"/>
    <p:sldId id="479" r:id="rId68"/>
    <p:sldId id="281" r:id="rId69"/>
    <p:sldId id="480" r:id="rId70"/>
    <p:sldId id="481" r:id="rId71"/>
    <p:sldId id="482" r:id="rId72"/>
    <p:sldId id="483" r:id="rId73"/>
    <p:sldId id="263" r:id="rId74"/>
    <p:sldId id="484" r:id="rId75"/>
    <p:sldId id="485" r:id="rId76"/>
    <p:sldId id="486" r:id="rId77"/>
    <p:sldId id="487" r:id="rId78"/>
    <p:sldId id="488" r:id="rId79"/>
    <p:sldId id="489" r:id="rId80"/>
    <p:sldId id="490" r:id="rId81"/>
    <p:sldId id="491" r:id="rId82"/>
  </p:sldIdLst>
  <p:sldSz cx="9144000" cy="6858000" type="screen4x3"/>
  <p:notesSz cx="6858000" cy="9144000"/>
  <p:custDataLst>
    <p:tags r:id="rId86"/>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6" Type="http://schemas.openxmlformats.org/officeDocument/2006/relationships/tags" Target="tags/tag2.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6281F-BE17-4DC0-9633-F1A0A94321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685EE-528F-48CB-9688-BFC696DC649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中国芯片</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6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4096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0D850F7-5FDB-4149-A3CC-889D5BB2344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8C5494A3-098D-4978-B24F-9F9ADF6AB2F3}"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E0D4EA90-44AD-4619-99F9-7848EAE6F100}"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565DC4F-4B9C-407F-9698-3F98ABE6B1B1}"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EA3AFDA-1005-41FA-AA14-5B9E72BCC24D}"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926F1A69-B3C5-409D-9A5C-1CC98F09B079}"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4040664-79BF-4CB1-A4D3-40DDF3A1E21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5FCCD947-B947-4A7E-8B0D-C53CC710767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4F7F712A-281D-4BD2-BE11-3B44A466D2AC}"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F7A53687-153A-4174-9DF9-A747FE8DBBE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1A34363C-53CC-4483-970E-2DBD25D3D880}"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72B3B90D-0942-4A39-B3B9-09F5E5C79752}"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14FB433D-FA59-470D-A150-7A0D8DF3753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9940"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39941"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39942"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fld id="{9D3D45ED-B3CE-42DA-B1F7-BCFB09F08B4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p:nvPr>
        </p:nvSpPr>
        <p:spPr/>
        <p:txBody>
          <a:bodyPr/>
          <a:lstStyle/>
          <a:p>
            <a:pPr eaLnBrk="1" hangingPunct="1"/>
            <a:r>
              <a:rPr lang="zh-CN" altLang="en-US" sz="5400" b="1"/>
              <a:t>战  略</a:t>
            </a:r>
            <a:endParaRPr lang="zh-CN" altLang="en-US" sz="5400" b="1"/>
          </a:p>
        </p:txBody>
      </p:sp>
      <p:sp>
        <p:nvSpPr>
          <p:cNvPr id="3075"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pPr eaLnBrk="1" hangingPunct="1"/>
            <a:endParaRPr lang="zh-CN" altLang="zh-CN"/>
          </a:p>
        </p:txBody>
      </p:sp>
      <p:sp>
        <p:nvSpPr>
          <p:cNvPr id="12291" name="Rectangle 3"/>
          <p:cNvSpPr>
            <a:spLocks noGrp="1" noRot="1" noChangeArrowheads="1"/>
          </p:cNvSpPr>
          <p:nvPr>
            <p:ph type="body" idx="1"/>
          </p:nvPr>
        </p:nvSpPr>
        <p:spPr>
          <a:xfrm>
            <a:off x="301625" y="1905000"/>
            <a:ext cx="8540750" cy="4403725"/>
          </a:xfrm>
        </p:spPr>
        <p:txBody>
          <a:bodyPr/>
          <a:lstStyle/>
          <a:p>
            <a:pPr eaLnBrk="1" hangingPunct="1">
              <a:lnSpc>
                <a:spcPct val="90000"/>
              </a:lnSpc>
            </a:pPr>
            <a:r>
              <a:rPr lang="zh-CN" altLang="en-US" sz="2800" b="1"/>
              <a:t>经营战略（竞争战略）</a:t>
            </a:r>
            <a:endParaRPr lang="zh-CN" altLang="en-US" sz="2800" b="1"/>
          </a:p>
          <a:p>
            <a:pPr eaLnBrk="1" hangingPunct="1">
              <a:lnSpc>
                <a:spcPct val="90000"/>
              </a:lnSpc>
              <a:buFont typeface="Wingdings" panose="05000000000000000000" pitchFamily="2" charset="2"/>
              <a:buChar char="Ø"/>
            </a:pPr>
            <a:r>
              <a:rPr lang="zh-CN" altLang="en-US" sz="2800" b="1"/>
              <a:t>经营战略是具体战略经营单位、事业部或子公司的战略</a:t>
            </a:r>
            <a:endParaRPr lang="zh-CN" altLang="en-US" sz="2800" b="1"/>
          </a:p>
          <a:p>
            <a:pPr eaLnBrk="1" hangingPunct="1">
              <a:lnSpc>
                <a:spcPct val="90000"/>
              </a:lnSpc>
              <a:buFont typeface="Wingdings" panose="05000000000000000000" pitchFamily="2" charset="2"/>
              <a:buChar char="Ø"/>
            </a:pPr>
            <a:r>
              <a:rPr lang="zh-CN" altLang="en-US" sz="2800" b="1"/>
              <a:t>经营战略是在公司战略指导下</a:t>
            </a:r>
            <a:r>
              <a:rPr lang="en-US" altLang="zh-CN" sz="2800" b="1"/>
              <a:t>,</a:t>
            </a:r>
            <a:r>
              <a:rPr lang="zh-CN" altLang="en-US" sz="2800" b="1"/>
              <a:t>各个战略经营单位制定的部门战略</a:t>
            </a:r>
            <a:r>
              <a:rPr lang="en-US" altLang="zh-CN" sz="2800" b="1"/>
              <a:t>,</a:t>
            </a:r>
            <a:r>
              <a:rPr lang="zh-CN" altLang="en-US" sz="2800" b="1"/>
              <a:t>是公司战略之下的子战略</a:t>
            </a:r>
            <a:endParaRPr lang="zh-CN" altLang="en-US" sz="2800" b="1"/>
          </a:p>
          <a:p>
            <a:pPr eaLnBrk="1" hangingPunct="1">
              <a:lnSpc>
                <a:spcPct val="90000"/>
              </a:lnSpc>
              <a:buFont typeface="Wingdings" panose="05000000000000000000" pitchFamily="2" charset="2"/>
              <a:buChar char="Ø"/>
            </a:pPr>
            <a:r>
              <a:rPr lang="zh-CN" altLang="en-US" sz="2800" b="1">
                <a:solidFill>
                  <a:srgbClr val="FF0000"/>
                </a:solidFill>
              </a:rPr>
              <a:t>在选定的每一业务领域内如何进行竞争</a:t>
            </a:r>
            <a:r>
              <a:rPr lang="zh-CN" altLang="en-US" sz="2800" b="1"/>
              <a:t>，改进其竞争地位。其目的从企业外部来看主要是建立一定的竞争优势，即在某一特定的产品与市场领域取得获得能力；从企业内部来看主要是获得一定的协同效应</a:t>
            </a:r>
            <a:endParaRPr lang="zh-CN" altLang="en-US" sz="28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endParaRPr lang="zh-CN" altLang="zh-CN"/>
          </a:p>
        </p:txBody>
      </p:sp>
      <p:sp>
        <p:nvSpPr>
          <p:cNvPr id="13315" name="Rectangle 3"/>
          <p:cNvSpPr>
            <a:spLocks noGrp="1" noRot="1" noChangeArrowheads="1"/>
          </p:cNvSpPr>
          <p:nvPr>
            <p:ph type="body" idx="1"/>
          </p:nvPr>
        </p:nvSpPr>
        <p:spPr/>
        <p:txBody>
          <a:bodyPr/>
          <a:lstStyle/>
          <a:p>
            <a:pPr eaLnBrk="1" hangingPunct="1"/>
            <a:r>
              <a:rPr lang="zh-CN" altLang="en-US" b="1"/>
              <a:t>职能战略</a:t>
            </a:r>
            <a:endParaRPr lang="zh-CN" altLang="en-US" b="1"/>
          </a:p>
          <a:p>
            <a:pPr eaLnBrk="1" hangingPunct="1">
              <a:buFont typeface="Wingdings" panose="05000000000000000000" pitchFamily="2" charset="2"/>
              <a:buChar char="Ø"/>
            </a:pPr>
            <a:r>
              <a:rPr lang="zh-CN" altLang="en-US" b="1"/>
              <a:t>职能战略是企业内部主要职能部门制定的，</a:t>
            </a:r>
            <a:r>
              <a:rPr lang="zh-CN" altLang="zh-CN" b="1">
                <a:solidFill>
                  <a:srgbClr val="FF0000"/>
                </a:solidFill>
              </a:rPr>
              <a:t>针对企业各职能部门或专项工作所制定的具体实施战略</a:t>
            </a:r>
            <a:r>
              <a:rPr lang="zh-CN" altLang="en-US" b="1"/>
              <a:t>，目的在于使职能部门管理者认识到本部门在实施公司战略中的职责和要求，有效运用各方面经营职能确保企业战略的实现。主要解决资源利用效率最大化问题。</a:t>
            </a:r>
            <a:endParaRPr lang="zh-CN" alt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580" name="Group 4"/>
          <p:cNvGrpSpPr/>
          <p:nvPr/>
        </p:nvGrpSpPr>
        <p:grpSpPr bwMode="auto">
          <a:xfrm>
            <a:off x="3571875" y="4178300"/>
            <a:ext cx="1143000" cy="1304925"/>
            <a:chOff x="3210" y="1938"/>
            <a:chExt cx="873" cy="646"/>
          </a:xfrm>
        </p:grpSpPr>
        <p:sp>
          <p:nvSpPr>
            <p:cNvPr id="14365" name="Rectangle 5"/>
            <p:cNvSpPr>
              <a:spLocks noChangeArrowheads="1"/>
            </p:cNvSpPr>
            <p:nvPr/>
          </p:nvSpPr>
          <p:spPr bwMode="auto">
            <a:xfrm>
              <a:off x="3210" y="1938"/>
              <a:ext cx="873" cy="380"/>
            </a:xfrm>
            <a:prstGeom prst="rect">
              <a:avLst/>
            </a:prstGeom>
            <a:solidFill>
              <a:schemeClr val="accent2"/>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6" name="AutoShape 6"/>
            <p:cNvSpPr>
              <a:spLocks noChangeArrowheads="1"/>
            </p:cNvSpPr>
            <p:nvPr/>
          </p:nvSpPr>
          <p:spPr bwMode="auto">
            <a:xfrm rot="16200000" flipH="1">
              <a:off x="3514" y="2337"/>
              <a:ext cx="266" cy="228"/>
            </a:xfrm>
            <a:prstGeom prst="rightArrow">
              <a:avLst>
                <a:gd name="adj1" fmla="val 50000"/>
                <a:gd name="adj2" fmla="val 58339"/>
              </a:avLst>
            </a:prstGeom>
            <a:solidFill>
              <a:schemeClr val="accent2"/>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2583" name="Group 7"/>
          <p:cNvGrpSpPr/>
          <p:nvPr/>
        </p:nvGrpSpPr>
        <p:grpSpPr bwMode="auto">
          <a:xfrm>
            <a:off x="2352675" y="2578100"/>
            <a:ext cx="2209800" cy="1554163"/>
            <a:chOff x="2047" y="1248"/>
            <a:chExt cx="1858" cy="647"/>
          </a:xfrm>
        </p:grpSpPr>
        <p:sp>
          <p:nvSpPr>
            <p:cNvPr id="14362" name="Rectangle 8"/>
            <p:cNvSpPr>
              <a:spLocks noChangeArrowheads="1"/>
            </p:cNvSpPr>
            <p:nvPr/>
          </p:nvSpPr>
          <p:spPr bwMode="auto">
            <a:xfrm>
              <a:off x="2047" y="1248"/>
              <a:ext cx="1858" cy="381"/>
            </a:xfrm>
            <a:prstGeom prst="rect">
              <a:avLst/>
            </a:prstGeom>
            <a:solidFill>
              <a:schemeClr val="folHlink"/>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3" name="AutoShape 9"/>
            <p:cNvSpPr>
              <a:spLocks noChangeArrowheads="1"/>
            </p:cNvSpPr>
            <p:nvPr/>
          </p:nvSpPr>
          <p:spPr bwMode="auto">
            <a:xfrm rot="16200000" flipH="1">
              <a:off x="2350" y="1648"/>
              <a:ext cx="266" cy="228"/>
            </a:xfrm>
            <a:prstGeom prst="rightArrow">
              <a:avLst>
                <a:gd name="adj1" fmla="val 50000"/>
                <a:gd name="adj2" fmla="val 58339"/>
              </a:avLst>
            </a:prstGeom>
            <a:solidFill>
              <a:schemeClr val="folHlink"/>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4" name="AutoShape 10"/>
            <p:cNvSpPr>
              <a:spLocks noChangeArrowheads="1"/>
            </p:cNvSpPr>
            <p:nvPr/>
          </p:nvSpPr>
          <p:spPr bwMode="auto">
            <a:xfrm rot="16200000" flipH="1">
              <a:off x="3336" y="1648"/>
              <a:ext cx="266" cy="228"/>
            </a:xfrm>
            <a:prstGeom prst="rightArrow">
              <a:avLst>
                <a:gd name="adj1" fmla="val 50000"/>
                <a:gd name="adj2" fmla="val 58339"/>
              </a:avLst>
            </a:prstGeom>
            <a:solidFill>
              <a:schemeClr val="folHlink"/>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2587" name="Rectangle 11"/>
          <p:cNvSpPr>
            <a:spLocks noChangeArrowheads="1"/>
          </p:cNvSpPr>
          <p:nvPr/>
        </p:nvSpPr>
        <p:spPr bwMode="auto">
          <a:xfrm>
            <a:off x="1971675" y="2508250"/>
            <a:ext cx="28829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630" tIns="27818" rIns="56630" bIns="27818">
            <a:spAutoFit/>
          </a:bodyPr>
          <a:lstStyle>
            <a:lvl1pPr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dirty="0">
                <a:solidFill>
                  <a:schemeClr val="bg1"/>
                </a:solidFill>
                <a:ea typeface="楷体_GB2312" pitchFamily="49" charset="-122"/>
              </a:rPr>
              <a:t>公司</a:t>
            </a:r>
            <a:endParaRPr kumimoji="1" lang="zh-CN" altLang="en-US" sz="2800" dirty="0">
              <a:solidFill>
                <a:schemeClr val="bg1"/>
              </a:solidFill>
              <a:ea typeface="楷体_GB2312" pitchFamily="49" charset="-122"/>
            </a:endParaRPr>
          </a:p>
          <a:p>
            <a:pPr algn="ctr" eaLnBrk="1" hangingPunct="1">
              <a:spcBef>
                <a:spcPct val="0"/>
              </a:spcBef>
              <a:buClrTx/>
              <a:buSzTx/>
              <a:buFontTx/>
              <a:buNone/>
            </a:pPr>
            <a:r>
              <a:rPr kumimoji="1" lang="zh-CN" altLang="en-US" sz="2800" dirty="0">
                <a:solidFill>
                  <a:schemeClr val="bg1"/>
                </a:solidFill>
                <a:ea typeface="楷体_GB2312" pitchFamily="49" charset="-122"/>
              </a:rPr>
              <a:t>战略</a:t>
            </a:r>
            <a:endParaRPr kumimoji="1" lang="zh-CN" altLang="en-US" sz="1100" b="0" dirty="0">
              <a:solidFill>
                <a:schemeClr val="bg1"/>
              </a:solidFill>
            </a:endParaRPr>
          </a:p>
        </p:txBody>
      </p:sp>
      <p:grpSp>
        <p:nvGrpSpPr>
          <p:cNvPr id="152588" name="Group 12"/>
          <p:cNvGrpSpPr/>
          <p:nvPr/>
        </p:nvGrpSpPr>
        <p:grpSpPr bwMode="auto">
          <a:xfrm>
            <a:off x="2200275" y="4127500"/>
            <a:ext cx="1219200" cy="1304925"/>
            <a:chOff x="1677" y="1938"/>
            <a:chExt cx="873" cy="646"/>
          </a:xfrm>
        </p:grpSpPr>
        <p:grpSp>
          <p:nvGrpSpPr>
            <p:cNvPr id="14358" name="Group 13"/>
            <p:cNvGrpSpPr/>
            <p:nvPr/>
          </p:nvGrpSpPr>
          <p:grpSpPr bwMode="auto">
            <a:xfrm>
              <a:off x="1677" y="1938"/>
              <a:ext cx="873" cy="646"/>
              <a:chOff x="1677" y="1938"/>
              <a:chExt cx="873" cy="646"/>
            </a:xfrm>
          </p:grpSpPr>
          <p:sp>
            <p:nvSpPr>
              <p:cNvPr id="14360" name="Rectangle 14"/>
              <p:cNvSpPr>
                <a:spLocks noChangeArrowheads="1"/>
              </p:cNvSpPr>
              <p:nvPr/>
            </p:nvSpPr>
            <p:spPr bwMode="auto">
              <a:xfrm>
                <a:off x="1677" y="1938"/>
                <a:ext cx="873" cy="380"/>
              </a:xfrm>
              <a:prstGeom prst="rect">
                <a:avLst/>
              </a:prstGeom>
              <a:solidFill>
                <a:schemeClr val="accent2"/>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56630" tIns="27818" rIns="56630" bIns="27818">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1" name="AutoShape 15"/>
              <p:cNvSpPr>
                <a:spLocks noChangeArrowheads="1"/>
              </p:cNvSpPr>
              <p:nvPr/>
            </p:nvSpPr>
            <p:spPr bwMode="auto">
              <a:xfrm rot="16200000" flipH="1">
                <a:off x="1980" y="2337"/>
                <a:ext cx="266" cy="228"/>
              </a:xfrm>
              <a:prstGeom prst="rightArrow">
                <a:avLst>
                  <a:gd name="adj1" fmla="val 50000"/>
                  <a:gd name="adj2" fmla="val 58339"/>
                </a:avLst>
              </a:prstGeom>
              <a:solidFill>
                <a:schemeClr val="accent2"/>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56630" tIns="27818" rIns="56630" bIns="27818">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359" name="Rectangle 16"/>
            <p:cNvSpPr>
              <a:spLocks noChangeArrowheads="1"/>
            </p:cNvSpPr>
            <p:nvPr/>
          </p:nvSpPr>
          <p:spPr bwMode="auto">
            <a:xfrm>
              <a:off x="1880" y="1950"/>
              <a:ext cx="449"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630" tIns="27818" rIns="56630" bIns="27818">
              <a:spAutoFit/>
            </a:bodyPr>
            <a:lstStyle>
              <a:lvl1pPr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dirty="0">
                  <a:solidFill>
                    <a:schemeClr val="bg1"/>
                  </a:solidFill>
                  <a:ea typeface="楷体_GB2312" pitchFamily="49" charset="-122"/>
                </a:rPr>
                <a:t>竞争</a:t>
              </a:r>
              <a:endParaRPr kumimoji="1" lang="en-US" altLang="zh-CN" sz="2000" dirty="0">
                <a:solidFill>
                  <a:schemeClr val="bg1"/>
                </a:solidFill>
                <a:ea typeface="楷体_GB2312" pitchFamily="49" charset="-122"/>
              </a:endParaRPr>
            </a:p>
            <a:p>
              <a:pPr eaLnBrk="1" hangingPunct="1">
                <a:spcBef>
                  <a:spcPct val="0"/>
                </a:spcBef>
                <a:buClrTx/>
                <a:buSzTx/>
                <a:buFontTx/>
                <a:buNone/>
              </a:pPr>
              <a:r>
                <a:rPr kumimoji="1" lang="zh-CN" altLang="en-US" sz="2000" dirty="0">
                  <a:solidFill>
                    <a:schemeClr val="bg1"/>
                  </a:solidFill>
                  <a:ea typeface="楷体_GB2312" pitchFamily="49" charset="-122"/>
                </a:rPr>
                <a:t>战略</a:t>
              </a:r>
              <a:endParaRPr kumimoji="1" lang="zh-CN" altLang="en-US" sz="1300" dirty="0">
                <a:solidFill>
                  <a:schemeClr val="bg1"/>
                </a:solidFill>
              </a:endParaRPr>
            </a:p>
          </p:txBody>
        </p:sp>
      </p:grpSp>
      <p:sp>
        <p:nvSpPr>
          <p:cNvPr id="152593" name="Rectangle 17"/>
          <p:cNvSpPr>
            <a:spLocks noChangeArrowheads="1"/>
          </p:cNvSpPr>
          <p:nvPr/>
        </p:nvSpPr>
        <p:spPr bwMode="auto">
          <a:xfrm>
            <a:off x="3873624" y="4178300"/>
            <a:ext cx="914400" cy="671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630" tIns="27818" rIns="56630" bIns="27818">
            <a:spAutoFit/>
          </a:bodyPr>
          <a:lstStyle>
            <a:lvl1pPr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dirty="0">
                <a:solidFill>
                  <a:schemeClr val="bg1"/>
                </a:solidFill>
                <a:ea typeface="楷体_GB2312" pitchFamily="49" charset="-122"/>
              </a:rPr>
              <a:t>竞争</a:t>
            </a:r>
            <a:endParaRPr kumimoji="1" lang="en-US" altLang="zh-CN" sz="2000" dirty="0">
              <a:solidFill>
                <a:schemeClr val="bg1"/>
              </a:solidFill>
              <a:ea typeface="楷体_GB2312" pitchFamily="49" charset="-122"/>
            </a:endParaRPr>
          </a:p>
          <a:p>
            <a:pPr eaLnBrk="1" hangingPunct="1">
              <a:spcBef>
                <a:spcPct val="0"/>
              </a:spcBef>
              <a:buClrTx/>
              <a:buSzTx/>
              <a:buFontTx/>
              <a:buNone/>
            </a:pPr>
            <a:r>
              <a:rPr kumimoji="1" lang="zh-CN" altLang="en-US" sz="2000" dirty="0">
                <a:solidFill>
                  <a:schemeClr val="bg1"/>
                </a:solidFill>
                <a:ea typeface="楷体_GB2312" pitchFamily="49" charset="-122"/>
              </a:rPr>
              <a:t>战略</a:t>
            </a:r>
            <a:endParaRPr kumimoji="1" lang="zh-CN" altLang="en-US" sz="2000" dirty="0">
              <a:solidFill>
                <a:schemeClr val="bg1"/>
              </a:solidFill>
              <a:ea typeface="楷体_GB2312" pitchFamily="49" charset="-122"/>
            </a:endParaRPr>
          </a:p>
        </p:txBody>
      </p:sp>
      <p:grpSp>
        <p:nvGrpSpPr>
          <p:cNvPr id="152594" name="Group 18"/>
          <p:cNvGrpSpPr/>
          <p:nvPr/>
        </p:nvGrpSpPr>
        <p:grpSpPr bwMode="auto">
          <a:xfrm>
            <a:off x="4171950" y="5473700"/>
            <a:ext cx="1322388" cy="1050925"/>
            <a:chOff x="2301" y="2670"/>
            <a:chExt cx="870" cy="396"/>
          </a:xfrm>
        </p:grpSpPr>
        <p:sp>
          <p:nvSpPr>
            <p:cNvPr id="14356" name="Rectangle 19"/>
            <p:cNvSpPr>
              <a:spLocks noChangeArrowheads="1"/>
            </p:cNvSpPr>
            <p:nvPr/>
          </p:nvSpPr>
          <p:spPr bwMode="auto">
            <a:xfrm>
              <a:off x="2301" y="2685"/>
              <a:ext cx="870" cy="381"/>
            </a:xfrm>
            <a:prstGeom prst="rect">
              <a:avLst/>
            </a:prstGeom>
            <a:solidFill>
              <a:schemeClr val="hlink"/>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56630" tIns="27818" rIns="56630" bIns="27818">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7" name="Rectangle 20"/>
            <p:cNvSpPr>
              <a:spLocks noChangeArrowheads="1"/>
            </p:cNvSpPr>
            <p:nvPr/>
          </p:nvSpPr>
          <p:spPr bwMode="auto">
            <a:xfrm>
              <a:off x="2446" y="2670"/>
              <a:ext cx="58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630" tIns="27818" rIns="56630" bIns="27818">
              <a:spAutoFit/>
            </a:bodyPr>
            <a:lstStyle>
              <a:lvl1pPr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en-US" altLang="zh-CN" sz="1300" b="0">
                <a:solidFill>
                  <a:srgbClr val="FFFF00"/>
                </a:solidFill>
              </a:endParaRPr>
            </a:p>
            <a:p>
              <a:pPr algn="ctr" eaLnBrk="1" hangingPunct="1">
                <a:spcBef>
                  <a:spcPct val="0"/>
                </a:spcBef>
                <a:buClrTx/>
                <a:buSzTx/>
                <a:buFontTx/>
                <a:buNone/>
              </a:pPr>
              <a:r>
                <a:rPr kumimoji="1" lang="zh-CN" altLang="en-US" sz="2000">
                  <a:solidFill>
                    <a:srgbClr val="FFFF00"/>
                  </a:solidFill>
                  <a:ea typeface="楷体_GB2312" pitchFamily="49" charset="-122"/>
                </a:rPr>
                <a:t>职能层</a:t>
              </a:r>
              <a:endParaRPr kumimoji="1" lang="zh-CN" altLang="en-US" sz="2000">
                <a:solidFill>
                  <a:srgbClr val="FFFF00"/>
                </a:solidFill>
                <a:ea typeface="楷体_GB2312" pitchFamily="49" charset="-122"/>
              </a:endParaRPr>
            </a:p>
            <a:p>
              <a:pPr algn="ctr" eaLnBrk="1" hangingPunct="1">
                <a:spcBef>
                  <a:spcPct val="0"/>
                </a:spcBef>
                <a:buClrTx/>
                <a:buSzTx/>
                <a:buFontTx/>
                <a:buNone/>
              </a:pPr>
              <a:r>
                <a:rPr kumimoji="1" lang="zh-CN" altLang="en-US" sz="2000">
                  <a:solidFill>
                    <a:srgbClr val="FFFF00"/>
                  </a:solidFill>
                  <a:ea typeface="楷体_GB2312" pitchFamily="49" charset="-122"/>
                </a:rPr>
                <a:t>战略</a:t>
              </a:r>
              <a:endParaRPr kumimoji="1" lang="zh-CN" altLang="en-US" sz="2000" b="0">
                <a:solidFill>
                  <a:srgbClr val="FFFF00"/>
                </a:solidFill>
              </a:endParaRPr>
            </a:p>
          </p:txBody>
        </p:sp>
      </p:grpSp>
      <p:grpSp>
        <p:nvGrpSpPr>
          <p:cNvPr id="152597" name="Group 21"/>
          <p:cNvGrpSpPr/>
          <p:nvPr/>
        </p:nvGrpSpPr>
        <p:grpSpPr bwMode="auto">
          <a:xfrm>
            <a:off x="2787650" y="5473700"/>
            <a:ext cx="1238250" cy="1050925"/>
            <a:chOff x="1341" y="2670"/>
            <a:chExt cx="870" cy="396"/>
          </a:xfrm>
        </p:grpSpPr>
        <p:sp>
          <p:nvSpPr>
            <p:cNvPr id="14354" name="Rectangle 22"/>
            <p:cNvSpPr>
              <a:spLocks noChangeArrowheads="1"/>
            </p:cNvSpPr>
            <p:nvPr/>
          </p:nvSpPr>
          <p:spPr bwMode="auto">
            <a:xfrm>
              <a:off x="1341" y="2685"/>
              <a:ext cx="870" cy="381"/>
            </a:xfrm>
            <a:prstGeom prst="rect">
              <a:avLst/>
            </a:prstGeom>
            <a:solidFill>
              <a:schemeClr val="hlink"/>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56630" tIns="27818" rIns="56630" bIns="27818">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5" name="Rectangle 23"/>
            <p:cNvSpPr>
              <a:spLocks noChangeArrowheads="1"/>
            </p:cNvSpPr>
            <p:nvPr/>
          </p:nvSpPr>
          <p:spPr bwMode="auto">
            <a:xfrm>
              <a:off x="1466" y="2670"/>
              <a:ext cx="61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630" tIns="27818" rIns="56630" bIns="27818">
              <a:spAutoFit/>
            </a:bodyPr>
            <a:lstStyle>
              <a:lvl1pPr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en-US" altLang="zh-CN" sz="1300" b="0">
                <a:solidFill>
                  <a:srgbClr val="FFFF00"/>
                </a:solidFill>
              </a:endParaRPr>
            </a:p>
            <a:p>
              <a:pPr algn="ctr" eaLnBrk="1" hangingPunct="1">
                <a:spcBef>
                  <a:spcPct val="0"/>
                </a:spcBef>
                <a:buClrTx/>
                <a:buSzTx/>
                <a:buFontTx/>
                <a:buNone/>
              </a:pPr>
              <a:r>
                <a:rPr kumimoji="1" lang="zh-CN" altLang="en-US" sz="2000">
                  <a:solidFill>
                    <a:srgbClr val="FFFF00"/>
                  </a:solidFill>
                  <a:ea typeface="楷体_GB2312" pitchFamily="49" charset="-122"/>
                </a:rPr>
                <a:t>职能层</a:t>
              </a:r>
              <a:endParaRPr kumimoji="1" lang="zh-CN" altLang="en-US" sz="2000">
                <a:solidFill>
                  <a:srgbClr val="FFFF00"/>
                </a:solidFill>
                <a:ea typeface="楷体_GB2312" pitchFamily="49" charset="-122"/>
              </a:endParaRPr>
            </a:p>
            <a:p>
              <a:pPr algn="ctr" eaLnBrk="1" hangingPunct="1">
                <a:spcBef>
                  <a:spcPct val="0"/>
                </a:spcBef>
                <a:buClrTx/>
                <a:buSzTx/>
                <a:buFontTx/>
                <a:buNone/>
              </a:pPr>
              <a:r>
                <a:rPr kumimoji="1" lang="zh-CN" altLang="en-US" sz="2000">
                  <a:solidFill>
                    <a:srgbClr val="FFFF00"/>
                  </a:solidFill>
                  <a:ea typeface="楷体_GB2312" pitchFamily="49" charset="-122"/>
                </a:rPr>
                <a:t>战略</a:t>
              </a:r>
              <a:endParaRPr kumimoji="1" lang="zh-CN" altLang="en-US" sz="2000" b="0">
                <a:solidFill>
                  <a:srgbClr val="FFFF00"/>
                </a:solidFill>
              </a:endParaRPr>
            </a:p>
          </p:txBody>
        </p:sp>
      </p:grpSp>
      <p:grpSp>
        <p:nvGrpSpPr>
          <p:cNvPr id="152600" name="Group 24"/>
          <p:cNvGrpSpPr/>
          <p:nvPr/>
        </p:nvGrpSpPr>
        <p:grpSpPr bwMode="auto">
          <a:xfrm>
            <a:off x="1258888" y="5473700"/>
            <a:ext cx="1352550" cy="1050925"/>
            <a:chOff x="381" y="2670"/>
            <a:chExt cx="870" cy="396"/>
          </a:xfrm>
        </p:grpSpPr>
        <p:sp>
          <p:nvSpPr>
            <p:cNvPr id="14352" name="Rectangle 25"/>
            <p:cNvSpPr>
              <a:spLocks noChangeArrowheads="1"/>
            </p:cNvSpPr>
            <p:nvPr/>
          </p:nvSpPr>
          <p:spPr bwMode="auto">
            <a:xfrm>
              <a:off x="381" y="2685"/>
              <a:ext cx="870" cy="381"/>
            </a:xfrm>
            <a:prstGeom prst="rect">
              <a:avLst/>
            </a:prstGeom>
            <a:solidFill>
              <a:schemeClr val="hlink"/>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56630" tIns="27818" rIns="56630" bIns="27818">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3" name="Rectangle 26"/>
            <p:cNvSpPr>
              <a:spLocks noChangeArrowheads="1"/>
            </p:cNvSpPr>
            <p:nvPr/>
          </p:nvSpPr>
          <p:spPr bwMode="auto">
            <a:xfrm>
              <a:off x="532" y="2670"/>
              <a:ext cx="567"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630" tIns="27818" rIns="56630" bIns="27818">
              <a:spAutoFit/>
            </a:bodyPr>
            <a:lstStyle>
              <a:lvl1pPr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en-US" altLang="zh-CN" sz="1500" b="0">
                <a:solidFill>
                  <a:srgbClr val="FFFF00"/>
                </a:solidFill>
              </a:endParaRPr>
            </a:p>
            <a:p>
              <a:pPr algn="ctr" eaLnBrk="1" hangingPunct="1">
                <a:spcBef>
                  <a:spcPct val="0"/>
                </a:spcBef>
                <a:buClrTx/>
                <a:buSzTx/>
                <a:buFontTx/>
                <a:buNone/>
              </a:pPr>
              <a:r>
                <a:rPr kumimoji="1" lang="zh-CN" altLang="en-US" sz="2000">
                  <a:solidFill>
                    <a:srgbClr val="FFFF00"/>
                  </a:solidFill>
                  <a:ea typeface="楷体_GB2312" pitchFamily="49" charset="-122"/>
                </a:rPr>
                <a:t>职能层</a:t>
              </a:r>
              <a:endParaRPr kumimoji="1" lang="zh-CN" altLang="en-US" sz="2000">
                <a:solidFill>
                  <a:srgbClr val="FFFF00"/>
                </a:solidFill>
                <a:ea typeface="楷体_GB2312" pitchFamily="49" charset="-122"/>
              </a:endParaRPr>
            </a:p>
            <a:p>
              <a:pPr algn="ctr" eaLnBrk="1" hangingPunct="1">
                <a:spcBef>
                  <a:spcPct val="0"/>
                </a:spcBef>
                <a:buClrTx/>
                <a:buSzTx/>
                <a:buFontTx/>
                <a:buNone/>
              </a:pPr>
              <a:r>
                <a:rPr kumimoji="1" lang="zh-CN" altLang="en-US" sz="2000">
                  <a:solidFill>
                    <a:srgbClr val="FFFF00"/>
                  </a:solidFill>
                  <a:ea typeface="楷体_GB2312" pitchFamily="49" charset="-122"/>
                </a:rPr>
                <a:t>战略</a:t>
              </a:r>
              <a:endParaRPr kumimoji="1" lang="zh-CN" altLang="en-US" sz="2000" b="0">
                <a:solidFill>
                  <a:srgbClr val="FFFF00"/>
                </a:solidFill>
              </a:endParaRPr>
            </a:p>
          </p:txBody>
        </p:sp>
      </p:grpSp>
      <p:sp>
        <p:nvSpPr>
          <p:cNvPr id="152603" name="Rectangle 27"/>
          <p:cNvSpPr>
            <a:spLocks noChangeArrowheads="1"/>
          </p:cNvSpPr>
          <p:nvPr/>
        </p:nvSpPr>
        <p:spPr bwMode="auto">
          <a:xfrm>
            <a:off x="4586288" y="2882900"/>
            <a:ext cx="2871787"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630" tIns="27818" rIns="56630" bIns="27818">
            <a:spAutoFit/>
          </a:bodyPr>
          <a:lstStyle>
            <a:lvl1pPr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a:solidFill>
                  <a:srgbClr val="FF0000"/>
                </a:solidFill>
                <a:ea typeface="楷体_GB2312" pitchFamily="49" charset="-122"/>
              </a:rPr>
              <a:t>如何定位（产业）</a:t>
            </a:r>
            <a:endParaRPr kumimoji="1" lang="zh-CN" altLang="zh-CN" sz="2000" b="0">
              <a:solidFill>
                <a:srgbClr val="FF0000"/>
              </a:solidFill>
              <a:ea typeface="楷体_GB2312" pitchFamily="49" charset="-122"/>
            </a:endParaRPr>
          </a:p>
        </p:txBody>
      </p:sp>
      <p:sp>
        <p:nvSpPr>
          <p:cNvPr id="152604" name="Rectangle 28"/>
          <p:cNvSpPr>
            <a:spLocks noChangeArrowheads="1"/>
          </p:cNvSpPr>
          <p:nvPr/>
        </p:nvSpPr>
        <p:spPr bwMode="auto">
          <a:xfrm>
            <a:off x="4770438" y="4365625"/>
            <a:ext cx="36322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630" tIns="27818" rIns="56630" bIns="27818">
            <a:spAutoFit/>
          </a:bodyPr>
          <a:lstStyle>
            <a:lvl1pPr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a:solidFill>
                  <a:schemeClr val="tx2"/>
                </a:solidFill>
                <a:ea typeface="楷体_GB2312" pitchFamily="49" charset="-122"/>
              </a:rPr>
              <a:t>如何竞争（产业内）</a:t>
            </a:r>
            <a:endParaRPr kumimoji="1" lang="zh-CN" altLang="en-US" sz="2000" b="0" i="1">
              <a:solidFill>
                <a:schemeClr val="tx2"/>
              </a:solidFill>
            </a:endParaRPr>
          </a:p>
        </p:txBody>
      </p:sp>
      <p:sp>
        <p:nvSpPr>
          <p:cNvPr id="152605" name="Rectangle 29"/>
          <p:cNvSpPr>
            <a:spLocks noChangeArrowheads="1"/>
          </p:cNvSpPr>
          <p:nvPr/>
        </p:nvSpPr>
        <p:spPr bwMode="auto">
          <a:xfrm>
            <a:off x="5580063" y="5880100"/>
            <a:ext cx="22860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630" tIns="27818" rIns="56630" bIns="27818">
            <a:spAutoFit/>
          </a:bodyPr>
          <a:lstStyle>
            <a:lvl1pPr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a:ea typeface="楷体_GB2312" pitchFamily="49" charset="-122"/>
              </a:rPr>
              <a:t>如何配置资源</a:t>
            </a:r>
            <a:endParaRPr kumimoji="1" lang="zh-CN" altLang="en-US" sz="2400" b="0">
              <a:ea typeface="楷体_GB2312" pitchFamily="49" charset="-122"/>
            </a:endParaRPr>
          </a:p>
        </p:txBody>
      </p:sp>
      <p:sp>
        <p:nvSpPr>
          <p:cNvPr id="152606" name="Rectangle 30"/>
          <p:cNvSpPr>
            <a:spLocks noChangeArrowheads="1"/>
          </p:cNvSpPr>
          <p:nvPr/>
        </p:nvSpPr>
        <p:spPr bwMode="auto">
          <a:xfrm>
            <a:off x="827088" y="622300"/>
            <a:ext cx="7561262" cy="1193800"/>
          </a:xfrm>
          <a:prstGeom prst="rect">
            <a:avLst/>
          </a:prstGeom>
          <a:solidFill>
            <a:srgbClr val="CCFF66"/>
          </a:solidFill>
          <a:ln w="9525">
            <a:solidFill>
              <a:srgbClr val="FF33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7619" tIns="28810" rIns="57619" bIns="28810"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800" dirty="0">
                <a:solidFill>
                  <a:srgbClr val="CC0000"/>
                </a:solidFill>
                <a:latin typeface="楷体_GB2312" pitchFamily="49" charset="-122"/>
                <a:ea typeface="楷体_GB2312" pitchFamily="49" charset="-122"/>
              </a:rPr>
              <a:t>企业战略的构成要素和层次</a:t>
            </a:r>
            <a:endParaRPr lang="zh-CN" altLang="en-US" sz="4800" dirty="0">
              <a:solidFill>
                <a:srgbClr val="CC0000"/>
              </a:solidFill>
              <a:latin typeface="楷体_GB2312" pitchFamily="49" charset="-122"/>
              <a:ea typeface="楷体_GB2312" pitchFamily="49" charset="-122"/>
            </a:endParaRPr>
          </a:p>
        </p:txBody>
      </p:sp>
      <p:sp>
        <p:nvSpPr>
          <p:cNvPr id="14350" name="AutoShape 32"/>
          <p:cNvSpPr/>
          <p:nvPr/>
        </p:nvSpPr>
        <p:spPr bwMode="auto">
          <a:xfrm>
            <a:off x="7578725" y="3068638"/>
            <a:ext cx="215900" cy="3168650"/>
          </a:xfrm>
          <a:prstGeom prst="rightBrace">
            <a:avLst>
              <a:gd name="adj1" fmla="val 122304"/>
              <a:gd name="adj2" fmla="val 50000"/>
            </a:avLst>
          </a:prstGeom>
          <a:noFill/>
          <a:ln w="349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1" name="Text Box 33"/>
          <p:cNvSpPr txBox="1">
            <a:spLocks noChangeArrowheads="1"/>
          </p:cNvSpPr>
          <p:nvPr/>
        </p:nvSpPr>
        <p:spPr bwMode="auto">
          <a:xfrm>
            <a:off x="7885113" y="4005263"/>
            <a:ext cx="549275"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solidFill>
                  <a:srgbClr val="863600"/>
                </a:solidFill>
                <a:ea typeface="楷体_GB2312" pitchFamily="49" charset="-122"/>
              </a:rPr>
              <a:t>如何协同</a:t>
            </a:r>
            <a:endParaRPr kumimoji="1" lang="zh-CN" altLang="en-US" sz="2400">
              <a:solidFill>
                <a:srgbClr val="8636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606"/>
                                        </p:tgtEl>
                                        <p:attrNameLst>
                                          <p:attrName>style.visibility</p:attrName>
                                        </p:attrNameLst>
                                      </p:cBhvr>
                                      <p:to>
                                        <p:strVal val="visible"/>
                                      </p:to>
                                    </p:set>
                                    <p:anim calcmode="lin" valueType="num">
                                      <p:cBhvr additive="base">
                                        <p:cTn id="7" dur="500" fill="hold"/>
                                        <p:tgtEl>
                                          <p:spTgt spid="152606"/>
                                        </p:tgtEl>
                                        <p:attrNameLst>
                                          <p:attrName>ppt_x</p:attrName>
                                        </p:attrNameLst>
                                      </p:cBhvr>
                                      <p:tavLst>
                                        <p:tav tm="0">
                                          <p:val>
                                            <p:strVal val="#ppt_x"/>
                                          </p:val>
                                        </p:tav>
                                        <p:tav tm="100000">
                                          <p:val>
                                            <p:strVal val="#ppt_x"/>
                                          </p:val>
                                        </p:tav>
                                      </p:tavLst>
                                    </p:anim>
                                    <p:anim calcmode="lin" valueType="num">
                                      <p:cBhvr additive="base">
                                        <p:cTn id="8" dur="500" fill="hold"/>
                                        <p:tgtEl>
                                          <p:spTgt spid="1526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2583"/>
                                        </p:tgtEl>
                                        <p:attrNameLst>
                                          <p:attrName>style.visibility</p:attrName>
                                        </p:attrNameLst>
                                      </p:cBhvr>
                                      <p:to>
                                        <p:strVal val="visible"/>
                                      </p:to>
                                    </p:set>
                                    <p:anim calcmode="lin" valueType="num">
                                      <p:cBhvr additive="base">
                                        <p:cTn id="13" dur="500" fill="hold"/>
                                        <p:tgtEl>
                                          <p:spTgt spid="152583"/>
                                        </p:tgtEl>
                                        <p:attrNameLst>
                                          <p:attrName>ppt_x</p:attrName>
                                        </p:attrNameLst>
                                      </p:cBhvr>
                                      <p:tavLst>
                                        <p:tav tm="0">
                                          <p:val>
                                            <p:strVal val="0-#ppt_w/2"/>
                                          </p:val>
                                        </p:tav>
                                        <p:tav tm="100000">
                                          <p:val>
                                            <p:strVal val="#ppt_x"/>
                                          </p:val>
                                        </p:tav>
                                      </p:tavLst>
                                    </p:anim>
                                    <p:anim calcmode="lin" valueType="num">
                                      <p:cBhvr additive="base">
                                        <p:cTn id="14" dur="500" fill="hold"/>
                                        <p:tgtEl>
                                          <p:spTgt spid="15258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2587"/>
                                        </p:tgtEl>
                                        <p:attrNameLst>
                                          <p:attrName>style.visibility</p:attrName>
                                        </p:attrNameLst>
                                      </p:cBhvr>
                                      <p:to>
                                        <p:strVal val="visible"/>
                                      </p:to>
                                    </p:set>
                                    <p:anim calcmode="lin" valueType="num">
                                      <p:cBhvr additive="base">
                                        <p:cTn id="19" dur="500" fill="hold"/>
                                        <p:tgtEl>
                                          <p:spTgt spid="152587"/>
                                        </p:tgtEl>
                                        <p:attrNameLst>
                                          <p:attrName>ppt_x</p:attrName>
                                        </p:attrNameLst>
                                      </p:cBhvr>
                                      <p:tavLst>
                                        <p:tav tm="0">
                                          <p:val>
                                            <p:strVal val="0-#ppt_w/2"/>
                                          </p:val>
                                        </p:tav>
                                        <p:tav tm="100000">
                                          <p:val>
                                            <p:strVal val="#ppt_x"/>
                                          </p:val>
                                        </p:tav>
                                      </p:tavLst>
                                    </p:anim>
                                    <p:anim calcmode="lin" valueType="num">
                                      <p:cBhvr additive="base">
                                        <p:cTn id="20" dur="500" fill="hold"/>
                                        <p:tgtEl>
                                          <p:spTgt spid="15258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2603"/>
                                        </p:tgtEl>
                                        <p:attrNameLst>
                                          <p:attrName>style.visibility</p:attrName>
                                        </p:attrNameLst>
                                      </p:cBhvr>
                                      <p:to>
                                        <p:strVal val="visible"/>
                                      </p:to>
                                    </p:set>
                                    <p:anim calcmode="lin" valueType="num">
                                      <p:cBhvr additive="base">
                                        <p:cTn id="25" dur="500" fill="hold"/>
                                        <p:tgtEl>
                                          <p:spTgt spid="152603"/>
                                        </p:tgtEl>
                                        <p:attrNameLst>
                                          <p:attrName>ppt_x</p:attrName>
                                        </p:attrNameLst>
                                      </p:cBhvr>
                                      <p:tavLst>
                                        <p:tav tm="0">
                                          <p:val>
                                            <p:strVal val="0-#ppt_w/2"/>
                                          </p:val>
                                        </p:tav>
                                        <p:tav tm="100000">
                                          <p:val>
                                            <p:strVal val="#ppt_x"/>
                                          </p:val>
                                        </p:tav>
                                      </p:tavLst>
                                    </p:anim>
                                    <p:anim calcmode="lin" valueType="num">
                                      <p:cBhvr additive="base">
                                        <p:cTn id="26" dur="500" fill="hold"/>
                                        <p:tgtEl>
                                          <p:spTgt spid="15260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2588"/>
                                        </p:tgtEl>
                                        <p:attrNameLst>
                                          <p:attrName>style.visibility</p:attrName>
                                        </p:attrNameLst>
                                      </p:cBhvr>
                                      <p:to>
                                        <p:strVal val="visible"/>
                                      </p:to>
                                    </p:set>
                                    <p:anim calcmode="lin" valueType="num">
                                      <p:cBhvr additive="base">
                                        <p:cTn id="31" dur="500" fill="hold"/>
                                        <p:tgtEl>
                                          <p:spTgt spid="152588"/>
                                        </p:tgtEl>
                                        <p:attrNameLst>
                                          <p:attrName>ppt_x</p:attrName>
                                        </p:attrNameLst>
                                      </p:cBhvr>
                                      <p:tavLst>
                                        <p:tav tm="0">
                                          <p:val>
                                            <p:strVal val="0-#ppt_w/2"/>
                                          </p:val>
                                        </p:tav>
                                        <p:tav tm="100000">
                                          <p:val>
                                            <p:strVal val="#ppt_x"/>
                                          </p:val>
                                        </p:tav>
                                      </p:tavLst>
                                    </p:anim>
                                    <p:anim calcmode="lin" valueType="num">
                                      <p:cBhvr additive="base">
                                        <p:cTn id="32" dur="500" fill="hold"/>
                                        <p:tgtEl>
                                          <p:spTgt spid="15258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52580"/>
                                        </p:tgtEl>
                                        <p:attrNameLst>
                                          <p:attrName>style.visibility</p:attrName>
                                        </p:attrNameLst>
                                      </p:cBhvr>
                                      <p:to>
                                        <p:strVal val="visible"/>
                                      </p:to>
                                    </p:set>
                                    <p:anim calcmode="lin" valueType="num">
                                      <p:cBhvr additive="base">
                                        <p:cTn id="37" dur="500" fill="hold"/>
                                        <p:tgtEl>
                                          <p:spTgt spid="152580"/>
                                        </p:tgtEl>
                                        <p:attrNameLst>
                                          <p:attrName>ppt_x</p:attrName>
                                        </p:attrNameLst>
                                      </p:cBhvr>
                                      <p:tavLst>
                                        <p:tav tm="0">
                                          <p:val>
                                            <p:strVal val="0-#ppt_w/2"/>
                                          </p:val>
                                        </p:tav>
                                        <p:tav tm="100000">
                                          <p:val>
                                            <p:strVal val="#ppt_x"/>
                                          </p:val>
                                        </p:tav>
                                      </p:tavLst>
                                    </p:anim>
                                    <p:anim calcmode="lin" valueType="num">
                                      <p:cBhvr additive="base">
                                        <p:cTn id="38" dur="500" fill="hold"/>
                                        <p:tgtEl>
                                          <p:spTgt spid="15258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52593"/>
                                        </p:tgtEl>
                                        <p:attrNameLst>
                                          <p:attrName>style.visibility</p:attrName>
                                        </p:attrNameLst>
                                      </p:cBhvr>
                                      <p:to>
                                        <p:strVal val="visible"/>
                                      </p:to>
                                    </p:set>
                                    <p:anim calcmode="lin" valueType="num">
                                      <p:cBhvr additive="base">
                                        <p:cTn id="43" dur="500" fill="hold"/>
                                        <p:tgtEl>
                                          <p:spTgt spid="152593"/>
                                        </p:tgtEl>
                                        <p:attrNameLst>
                                          <p:attrName>ppt_x</p:attrName>
                                        </p:attrNameLst>
                                      </p:cBhvr>
                                      <p:tavLst>
                                        <p:tav tm="0">
                                          <p:val>
                                            <p:strVal val="1+#ppt_w/2"/>
                                          </p:val>
                                        </p:tav>
                                        <p:tav tm="100000">
                                          <p:val>
                                            <p:strVal val="#ppt_x"/>
                                          </p:val>
                                        </p:tav>
                                      </p:tavLst>
                                    </p:anim>
                                    <p:anim calcmode="lin" valueType="num">
                                      <p:cBhvr additive="base">
                                        <p:cTn id="44" dur="500" fill="hold"/>
                                        <p:tgtEl>
                                          <p:spTgt spid="15259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2" fill="hold" grpId="0" nodeType="clickEffect">
                                  <p:stCondLst>
                                    <p:cond delay="0"/>
                                  </p:stCondLst>
                                  <p:childTnLst>
                                    <p:set>
                                      <p:cBhvr>
                                        <p:cTn id="48" dur="1" fill="hold">
                                          <p:stCondLst>
                                            <p:cond delay="0"/>
                                          </p:stCondLst>
                                        </p:cTn>
                                        <p:tgtEl>
                                          <p:spTgt spid="152604"/>
                                        </p:tgtEl>
                                        <p:attrNameLst>
                                          <p:attrName>style.visibility</p:attrName>
                                        </p:attrNameLst>
                                      </p:cBhvr>
                                      <p:to>
                                        <p:strVal val="visible"/>
                                      </p:to>
                                    </p:set>
                                    <p:anim calcmode="lin" valueType="num">
                                      <p:cBhvr additive="base">
                                        <p:cTn id="49" dur="500" fill="hold"/>
                                        <p:tgtEl>
                                          <p:spTgt spid="152604"/>
                                        </p:tgtEl>
                                        <p:attrNameLst>
                                          <p:attrName>ppt_x</p:attrName>
                                        </p:attrNameLst>
                                      </p:cBhvr>
                                      <p:tavLst>
                                        <p:tav tm="0">
                                          <p:val>
                                            <p:strVal val="0-#ppt_w/2"/>
                                          </p:val>
                                        </p:tav>
                                        <p:tav tm="100000">
                                          <p:val>
                                            <p:strVal val="#ppt_x"/>
                                          </p:val>
                                        </p:tav>
                                      </p:tavLst>
                                    </p:anim>
                                    <p:anim calcmode="lin" valueType="num">
                                      <p:cBhvr additive="base">
                                        <p:cTn id="50" dur="500" fill="hold"/>
                                        <p:tgtEl>
                                          <p:spTgt spid="15260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52600"/>
                                        </p:tgtEl>
                                        <p:attrNameLst>
                                          <p:attrName>style.visibility</p:attrName>
                                        </p:attrNameLst>
                                      </p:cBhvr>
                                      <p:to>
                                        <p:strVal val="visible"/>
                                      </p:to>
                                    </p:set>
                                    <p:anim calcmode="lin" valueType="num">
                                      <p:cBhvr additive="base">
                                        <p:cTn id="55" dur="500" fill="hold"/>
                                        <p:tgtEl>
                                          <p:spTgt spid="152600"/>
                                        </p:tgtEl>
                                        <p:attrNameLst>
                                          <p:attrName>ppt_x</p:attrName>
                                        </p:attrNameLst>
                                      </p:cBhvr>
                                      <p:tavLst>
                                        <p:tav tm="0">
                                          <p:val>
                                            <p:strVal val="0-#ppt_w/2"/>
                                          </p:val>
                                        </p:tav>
                                        <p:tav tm="100000">
                                          <p:val>
                                            <p:strVal val="#ppt_x"/>
                                          </p:val>
                                        </p:tav>
                                      </p:tavLst>
                                    </p:anim>
                                    <p:anim calcmode="lin" valueType="num">
                                      <p:cBhvr additive="base">
                                        <p:cTn id="56" dur="500" fill="hold"/>
                                        <p:tgtEl>
                                          <p:spTgt spid="152600"/>
                                        </p:tgtEl>
                                        <p:attrNameLst>
                                          <p:attrName>ppt_y</p:attrName>
                                        </p:attrNameLst>
                                      </p:cBhvr>
                                      <p:tavLst>
                                        <p:tav tm="0">
                                          <p:val>
                                            <p:strVal val="#ppt_y"/>
                                          </p:val>
                                        </p:tav>
                                        <p:tav tm="100000">
                                          <p:val>
                                            <p:strVal val="#ppt_y"/>
                                          </p:val>
                                        </p:tav>
                                      </p:tavLst>
                                    </p:anim>
                                  </p:childTnLst>
                                  <p:subTnLst>
                                    <p:audio>
                                      <p:cMediaNode mute="1">
                                        <p:cTn display="0" masterRel="sameClick">
                                          <p:stCondLst>
                                            <p:cond evt="begin" delay="0">
                                              <p:tn val="53"/>
                                            </p:cond>
                                          </p:stCondLst>
                                          <p:endCondLst>
                                            <p:cond evt="onStopAudio" delay="0">
                                              <p:tgtEl>
                                                <p:sldTgt/>
                                              </p:tgtEl>
                                            </p:cond>
                                          </p:endCondLst>
                                        </p:cTn>
                                        <p:tgtEl>
                                          <p:sndTgt r:embed="rId1" name="TYPE.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52597"/>
                                        </p:tgtEl>
                                        <p:attrNameLst>
                                          <p:attrName>style.visibility</p:attrName>
                                        </p:attrNameLst>
                                      </p:cBhvr>
                                      <p:to>
                                        <p:strVal val="visible"/>
                                      </p:to>
                                    </p:set>
                                    <p:anim calcmode="lin" valueType="num">
                                      <p:cBhvr additive="base">
                                        <p:cTn id="61" dur="500" fill="hold"/>
                                        <p:tgtEl>
                                          <p:spTgt spid="152597"/>
                                        </p:tgtEl>
                                        <p:attrNameLst>
                                          <p:attrName>ppt_x</p:attrName>
                                        </p:attrNameLst>
                                      </p:cBhvr>
                                      <p:tavLst>
                                        <p:tav tm="0">
                                          <p:val>
                                            <p:strVal val="0-#ppt_w/2"/>
                                          </p:val>
                                        </p:tav>
                                        <p:tav tm="100000">
                                          <p:val>
                                            <p:strVal val="#ppt_x"/>
                                          </p:val>
                                        </p:tav>
                                      </p:tavLst>
                                    </p:anim>
                                    <p:anim calcmode="lin" valueType="num">
                                      <p:cBhvr additive="base">
                                        <p:cTn id="62" dur="500" fill="hold"/>
                                        <p:tgtEl>
                                          <p:spTgt spid="152597"/>
                                        </p:tgtEl>
                                        <p:attrNameLst>
                                          <p:attrName>ppt_y</p:attrName>
                                        </p:attrNameLst>
                                      </p:cBhvr>
                                      <p:tavLst>
                                        <p:tav tm="0">
                                          <p:val>
                                            <p:strVal val="#ppt_y"/>
                                          </p:val>
                                        </p:tav>
                                        <p:tav tm="100000">
                                          <p:val>
                                            <p:strVal val="#ppt_y"/>
                                          </p:val>
                                        </p:tav>
                                      </p:tavLst>
                                    </p:anim>
                                  </p:childTnLst>
                                  <p:subTnLst>
                                    <p:audio>
                                      <p:cMediaNode mute="1">
                                        <p:cTn display="0" masterRel="sameClick">
                                          <p:stCondLst>
                                            <p:cond evt="begin" delay="0">
                                              <p:tn val="59"/>
                                            </p:cond>
                                          </p:stCondLst>
                                          <p:endCondLst>
                                            <p:cond evt="onStopAudio" delay="0">
                                              <p:tgtEl>
                                                <p:sldTgt/>
                                              </p:tgtEl>
                                            </p:cond>
                                          </p:endCondLst>
                                        </p:cTn>
                                        <p:tgtEl>
                                          <p:sndTgt r:embed="rId2" name="LASER.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52594"/>
                                        </p:tgtEl>
                                        <p:attrNameLst>
                                          <p:attrName>style.visibility</p:attrName>
                                        </p:attrNameLst>
                                      </p:cBhvr>
                                      <p:to>
                                        <p:strVal val="visible"/>
                                      </p:to>
                                    </p:set>
                                    <p:anim calcmode="lin" valueType="num">
                                      <p:cBhvr additive="base">
                                        <p:cTn id="67" dur="500" fill="hold"/>
                                        <p:tgtEl>
                                          <p:spTgt spid="152594"/>
                                        </p:tgtEl>
                                        <p:attrNameLst>
                                          <p:attrName>ppt_x</p:attrName>
                                        </p:attrNameLst>
                                      </p:cBhvr>
                                      <p:tavLst>
                                        <p:tav tm="0">
                                          <p:val>
                                            <p:strVal val="0-#ppt_w/2"/>
                                          </p:val>
                                        </p:tav>
                                        <p:tav tm="100000">
                                          <p:val>
                                            <p:strVal val="#ppt_x"/>
                                          </p:val>
                                        </p:tav>
                                      </p:tavLst>
                                    </p:anim>
                                    <p:anim calcmode="lin" valueType="num">
                                      <p:cBhvr additive="base">
                                        <p:cTn id="68" dur="500" fill="hold"/>
                                        <p:tgtEl>
                                          <p:spTgt spid="15259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152605"/>
                                        </p:tgtEl>
                                        <p:attrNameLst>
                                          <p:attrName>style.visibility</p:attrName>
                                        </p:attrNameLst>
                                      </p:cBhvr>
                                      <p:to>
                                        <p:strVal val="visible"/>
                                      </p:to>
                                    </p:set>
                                    <p:anim calcmode="lin" valueType="num">
                                      <p:cBhvr additive="base">
                                        <p:cTn id="73" dur="500" fill="hold"/>
                                        <p:tgtEl>
                                          <p:spTgt spid="152605"/>
                                        </p:tgtEl>
                                        <p:attrNameLst>
                                          <p:attrName>ppt_x</p:attrName>
                                        </p:attrNameLst>
                                      </p:cBhvr>
                                      <p:tavLst>
                                        <p:tav tm="0">
                                          <p:val>
                                            <p:strVal val="1+#ppt_w/2"/>
                                          </p:val>
                                        </p:tav>
                                        <p:tav tm="100000">
                                          <p:val>
                                            <p:strVal val="#ppt_x"/>
                                          </p:val>
                                        </p:tav>
                                      </p:tavLst>
                                    </p:anim>
                                    <p:anim calcmode="lin" valueType="num">
                                      <p:cBhvr additive="base">
                                        <p:cTn id="74" dur="500" fill="hold"/>
                                        <p:tgtEl>
                                          <p:spTgt spid="152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7" grpId="0" autoUpdateAnimBg="0"/>
      <p:bldP spid="152593" grpId="0" autoUpdateAnimBg="0"/>
      <p:bldP spid="152603" grpId="0" autoUpdateAnimBg="0"/>
      <p:bldP spid="152604" grpId="0" autoUpdateAnimBg="0"/>
      <p:bldP spid="152605" grpId="0" autoUpdateAnimBg="0"/>
      <p:bldP spid="15260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04" name="Group 4"/>
          <p:cNvGrpSpPr/>
          <p:nvPr/>
        </p:nvGrpSpPr>
        <p:grpSpPr bwMode="auto">
          <a:xfrm>
            <a:off x="3644900" y="4664075"/>
            <a:ext cx="1270000" cy="692150"/>
            <a:chOff x="1341" y="2670"/>
            <a:chExt cx="870" cy="396"/>
          </a:xfrm>
        </p:grpSpPr>
        <p:sp>
          <p:nvSpPr>
            <p:cNvPr id="15396" name="Rectangle 5"/>
            <p:cNvSpPr>
              <a:spLocks noChangeArrowheads="1"/>
            </p:cNvSpPr>
            <p:nvPr/>
          </p:nvSpPr>
          <p:spPr bwMode="auto">
            <a:xfrm>
              <a:off x="1341" y="2685"/>
              <a:ext cx="870" cy="381"/>
            </a:xfrm>
            <a:prstGeom prst="rect">
              <a:avLst/>
            </a:prstGeom>
            <a:solidFill>
              <a:schemeClr val="hlink"/>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56630" tIns="27818" rIns="56630" bIns="27818">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97" name="Rectangle 6"/>
            <p:cNvSpPr>
              <a:spLocks noChangeArrowheads="1"/>
            </p:cNvSpPr>
            <p:nvPr/>
          </p:nvSpPr>
          <p:spPr bwMode="auto">
            <a:xfrm>
              <a:off x="1458" y="2670"/>
              <a:ext cx="636"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630" tIns="27818" rIns="56630" bIns="27818">
              <a:spAutoFit/>
            </a:bodyPr>
            <a:lstStyle>
              <a:lvl1pPr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a:solidFill>
                    <a:schemeClr val="bg1"/>
                  </a:solidFill>
                  <a:ea typeface="楷体_GB2312" pitchFamily="49" charset="-122"/>
                </a:rPr>
                <a:t>人力资源</a:t>
              </a:r>
              <a:endParaRPr kumimoji="1" lang="zh-CN" altLang="en-US" sz="1600">
                <a:solidFill>
                  <a:schemeClr val="bg1"/>
                </a:solidFill>
                <a:ea typeface="楷体_GB2312" pitchFamily="49" charset="-122"/>
              </a:endParaRPr>
            </a:p>
            <a:p>
              <a:pPr algn="ctr" eaLnBrk="1" hangingPunct="1">
                <a:spcBef>
                  <a:spcPct val="0"/>
                </a:spcBef>
                <a:buClrTx/>
                <a:buSzTx/>
                <a:buFontTx/>
                <a:buNone/>
              </a:pPr>
              <a:r>
                <a:rPr kumimoji="1" lang="zh-CN" altLang="en-US" sz="1600">
                  <a:solidFill>
                    <a:schemeClr val="bg1"/>
                  </a:solidFill>
                  <a:ea typeface="楷体_GB2312" pitchFamily="49" charset="-122"/>
                </a:rPr>
                <a:t>配置</a:t>
              </a:r>
              <a:endParaRPr kumimoji="1" lang="zh-CN" altLang="en-US" sz="1600">
                <a:solidFill>
                  <a:schemeClr val="bg1"/>
                </a:solidFill>
              </a:endParaRPr>
            </a:p>
          </p:txBody>
        </p:sp>
      </p:grpSp>
      <p:grpSp>
        <p:nvGrpSpPr>
          <p:cNvPr id="153607" name="Group 7"/>
          <p:cNvGrpSpPr/>
          <p:nvPr/>
        </p:nvGrpSpPr>
        <p:grpSpPr bwMode="auto">
          <a:xfrm>
            <a:off x="1739900" y="4645025"/>
            <a:ext cx="1270000" cy="692150"/>
            <a:chOff x="381" y="2670"/>
            <a:chExt cx="870" cy="396"/>
          </a:xfrm>
        </p:grpSpPr>
        <p:sp>
          <p:nvSpPr>
            <p:cNvPr id="15394" name="Rectangle 8"/>
            <p:cNvSpPr>
              <a:spLocks noChangeArrowheads="1"/>
            </p:cNvSpPr>
            <p:nvPr/>
          </p:nvSpPr>
          <p:spPr bwMode="auto">
            <a:xfrm>
              <a:off x="381" y="2685"/>
              <a:ext cx="870" cy="381"/>
            </a:xfrm>
            <a:prstGeom prst="rect">
              <a:avLst/>
            </a:prstGeom>
            <a:solidFill>
              <a:schemeClr val="hlink"/>
            </a:solidFill>
            <a:ln>
              <a:noFill/>
            </a:ln>
            <a:effectLst>
              <a:outerShdw dist="53882" dir="2700000" algn="ctr" rotWithShape="0">
                <a:schemeClr val="bg2"/>
              </a:outerShdw>
            </a:effectLst>
            <a:extLst>
              <a:ext uri="{91240B29-F687-4F45-9708-019B960494DF}">
                <a14:hiddenLine xmlns:a14="http://schemas.microsoft.com/office/drawing/2010/main" w="12700">
                  <a:solidFill>
                    <a:srgbClr val="FFFF00"/>
                  </a:solidFill>
                  <a:miter lim="800000"/>
                  <a:headEnd/>
                  <a:tailEnd/>
                </a14:hiddenLine>
              </a:ext>
            </a:extLst>
          </p:spPr>
          <p:txBody>
            <a:bodyPr wrap="none" lIns="56630" tIns="27818" rIns="56630" bIns="27818">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95" name="Rectangle 9"/>
            <p:cNvSpPr>
              <a:spLocks noChangeArrowheads="1"/>
            </p:cNvSpPr>
            <p:nvPr/>
          </p:nvSpPr>
          <p:spPr bwMode="auto">
            <a:xfrm>
              <a:off x="464" y="2670"/>
              <a:ext cx="704"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630" tIns="27818" rIns="56630" bIns="27818">
              <a:spAutoFit/>
            </a:bodyPr>
            <a:lstStyle>
              <a:lvl1pPr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800">
                  <a:solidFill>
                    <a:schemeClr val="bg1"/>
                  </a:solidFill>
                  <a:ea typeface="楷体_GB2312" pitchFamily="49" charset="-122"/>
                </a:rPr>
                <a:t>内部组织</a:t>
              </a:r>
              <a:endParaRPr kumimoji="1" lang="zh-CN" altLang="en-US" sz="1800">
                <a:solidFill>
                  <a:schemeClr val="bg1"/>
                </a:solidFill>
                <a:ea typeface="楷体_GB2312" pitchFamily="49" charset="-122"/>
              </a:endParaRPr>
            </a:p>
            <a:p>
              <a:pPr algn="ctr" eaLnBrk="1" hangingPunct="1">
                <a:spcBef>
                  <a:spcPct val="0"/>
                </a:spcBef>
                <a:buClrTx/>
                <a:buSzTx/>
                <a:buFontTx/>
                <a:buNone/>
              </a:pPr>
              <a:r>
                <a:rPr kumimoji="1" lang="zh-CN" altLang="en-US" sz="1800">
                  <a:solidFill>
                    <a:schemeClr val="bg1"/>
                  </a:solidFill>
                  <a:ea typeface="楷体_GB2312" pitchFamily="49" charset="-122"/>
                </a:rPr>
                <a:t>结构</a:t>
              </a:r>
              <a:endParaRPr kumimoji="1" lang="zh-CN" altLang="en-US" sz="1800">
                <a:solidFill>
                  <a:schemeClr val="bg1"/>
                </a:solidFill>
                <a:ea typeface="楷体_GB2312" pitchFamily="49" charset="-122"/>
              </a:endParaRPr>
            </a:p>
          </p:txBody>
        </p:sp>
      </p:grpSp>
      <p:sp>
        <p:nvSpPr>
          <p:cNvPr id="153610" name="Rectangle 10"/>
          <p:cNvSpPr>
            <a:spLocks noChangeArrowheads="1"/>
          </p:cNvSpPr>
          <p:nvPr/>
        </p:nvSpPr>
        <p:spPr bwMode="auto">
          <a:xfrm>
            <a:off x="2197100" y="-1588"/>
            <a:ext cx="4198938" cy="1193801"/>
          </a:xfrm>
          <a:prstGeom prst="rect">
            <a:avLst/>
          </a:prstGeom>
          <a:solidFill>
            <a:srgbClr val="CCFF66"/>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7619" tIns="28810" rIns="57619" bIns="28810"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800">
                <a:solidFill>
                  <a:srgbClr val="CC0000"/>
                </a:solidFill>
                <a:latin typeface="楷体_GB2312" pitchFamily="49" charset="-122"/>
                <a:ea typeface="楷体_GB2312" pitchFamily="49" charset="-122"/>
              </a:rPr>
              <a:t>战略管理过程</a:t>
            </a:r>
            <a:endParaRPr lang="zh-CN" altLang="en-US" sz="4800">
              <a:solidFill>
                <a:srgbClr val="FF0000"/>
              </a:solidFill>
              <a:ea typeface="楷体_GB2312" pitchFamily="49" charset="-122"/>
            </a:endParaRPr>
          </a:p>
        </p:txBody>
      </p:sp>
      <p:sp>
        <p:nvSpPr>
          <p:cNvPr id="153611" name="Rectangle 11"/>
          <p:cNvSpPr>
            <a:spLocks noChangeArrowheads="1"/>
          </p:cNvSpPr>
          <p:nvPr/>
        </p:nvSpPr>
        <p:spPr bwMode="auto">
          <a:xfrm>
            <a:off x="3263900" y="1412875"/>
            <a:ext cx="1778000" cy="536575"/>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542" tIns="38771" rIns="77542" bIns="38771" anchor="ctr"/>
          <a:lstStyle>
            <a:lvl1pPr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1600">
                <a:solidFill>
                  <a:srgbClr val="FF00FF"/>
                </a:solidFill>
                <a:ea typeface="楷体_GB2312" pitchFamily="49" charset="-122"/>
              </a:rPr>
              <a:t>企业宗旨和目标</a:t>
            </a:r>
            <a:endParaRPr kumimoji="1" lang="zh-CN" altLang="en-US" sz="1600">
              <a:ea typeface="楷体_GB2312" pitchFamily="49" charset="-122"/>
            </a:endParaRPr>
          </a:p>
        </p:txBody>
      </p:sp>
      <p:sp>
        <p:nvSpPr>
          <p:cNvPr id="153612" name="Rectangle 12"/>
          <p:cNvSpPr>
            <a:spLocks noChangeArrowheads="1"/>
          </p:cNvSpPr>
          <p:nvPr/>
        </p:nvSpPr>
        <p:spPr bwMode="auto">
          <a:xfrm>
            <a:off x="2501900" y="3435350"/>
            <a:ext cx="3302000" cy="80645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542" tIns="38771" rIns="77542" bIns="38771" anchor="ctr"/>
          <a:lstStyle>
            <a:lvl1pPr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000">
                <a:solidFill>
                  <a:srgbClr val="006600"/>
                </a:solidFill>
                <a:ea typeface="楷体_GB2312" pitchFamily="49" charset="-122"/>
              </a:rPr>
              <a:t>提出、评估和选择战略方案</a:t>
            </a:r>
            <a:endParaRPr kumimoji="1" lang="zh-CN" altLang="en-US" sz="2000">
              <a:ea typeface="楷体_GB2312" pitchFamily="49" charset="-122"/>
            </a:endParaRPr>
          </a:p>
        </p:txBody>
      </p:sp>
      <p:sp>
        <p:nvSpPr>
          <p:cNvPr id="153613" name="Rectangle 13"/>
          <p:cNvSpPr>
            <a:spLocks noChangeArrowheads="1"/>
          </p:cNvSpPr>
          <p:nvPr/>
        </p:nvSpPr>
        <p:spPr bwMode="auto">
          <a:xfrm>
            <a:off x="2586038" y="5857875"/>
            <a:ext cx="3048000" cy="539750"/>
          </a:xfrm>
          <a:prstGeom prst="rect">
            <a:avLst/>
          </a:prstGeom>
          <a:solidFill>
            <a:schemeClr val="accent1"/>
          </a:solidFill>
          <a:ln w="12700">
            <a:solidFill>
              <a:srgbClr val="FFFF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542" tIns="38771" rIns="77542" bIns="38771" anchor="ctr"/>
          <a:lstStyle>
            <a:lvl1pPr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1800">
                <a:solidFill>
                  <a:srgbClr val="CC0066"/>
                </a:solidFill>
                <a:ea typeface="楷体_GB2312" pitchFamily="49" charset="-122"/>
              </a:rPr>
              <a:t>评估结果</a:t>
            </a:r>
            <a:endParaRPr kumimoji="1" lang="zh-CN" altLang="en-US" sz="1500">
              <a:ea typeface="楷体_GB2312" pitchFamily="49" charset="-122"/>
            </a:endParaRPr>
          </a:p>
        </p:txBody>
      </p:sp>
      <p:grpSp>
        <p:nvGrpSpPr>
          <p:cNvPr id="153614" name="Group 14"/>
          <p:cNvGrpSpPr/>
          <p:nvPr/>
        </p:nvGrpSpPr>
        <p:grpSpPr bwMode="auto">
          <a:xfrm flipH="1">
            <a:off x="5451475" y="4645025"/>
            <a:ext cx="1370013" cy="676275"/>
            <a:chOff x="1341" y="2670"/>
            <a:chExt cx="870" cy="396"/>
          </a:xfrm>
        </p:grpSpPr>
        <p:sp>
          <p:nvSpPr>
            <p:cNvPr id="15392" name="Rectangle 15"/>
            <p:cNvSpPr>
              <a:spLocks noChangeArrowheads="1"/>
            </p:cNvSpPr>
            <p:nvPr/>
          </p:nvSpPr>
          <p:spPr bwMode="auto">
            <a:xfrm>
              <a:off x="1341" y="2685"/>
              <a:ext cx="870" cy="381"/>
            </a:xfrm>
            <a:prstGeom prst="rect">
              <a:avLst/>
            </a:prstGeom>
            <a:solidFill>
              <a:schemeClr val="hlink"/>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56630" tIns="27818" rIns="56630" bIns="27818">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93" name="Rectangle 16"/>
            <p:cNvSpPr>
              <a:spLocks noChangeArrowheads="1"/>
            </p:cNvSpPr>
            <p:nvPr/>
          </p:nvSpPr>
          <p:spPr bwMode="auto">
            <a:xfrm>
              <a:off x="1489" y="2670"/>
              <a:ext cx="58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6630" tIns="27818" rIns="56630" bIns="27818">
              <a:spAutoFit/>
            </a:bodyPr>
            <a:lstStyle>
              <a:lvl1pPr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5715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5715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a:solidFill>
                    <a:schemeClr val="bg1"/>
                  </a:solidFill>
                  <a:ea typeface="楷体_GB2312" pitchFamily="49" charset="-122"/>
                </a:rPr>
                <a:t>控制机制</a:t>
              </a:r>
              <a:endParaRPr kumimoji="1" lang="zh-CN" altLang="en-US" sz="1600">
                <a:solidFill>
                  <a:schemeClr val="bg1"/>
                </a:solidFill>
                <a:ea typeface="楷体_GB2312" pitchFamily="49" charset="-122"/>
              </a:endParaRPr>
            </a:p>
            <a:p>
              <a:pPr algn="ctr" eaLnBrk="1" hangingPunct="1">
                <a:spcBef>
                  <a:spcPct val="0"/>
                </a:spcBef>
                <a:buClrTx/>
                <a:buSzTx/>
                <a:buFontTx/>
                <a:buNone/>
              </a:pPr>
              <a:r>
                <a:rPr kumimoji="1" lang="zh-CN" altLang="en-US" sz="1600">
                  <a:solidFill>
                    <a:schemeClr val="bg1"/>
                  </a:solidFill>
                  <a:ea typeface="楷体_GB2312" pitchFamily="49" charset="-122"/>
                </a:rPr>
                <a:t>和方法</a:t>
              </a:r>
              <a:endParaRPr kumimoji="1" lang="zh-CN" altLang="en-US" sz="1600">
                <a:solidFill>
                  <a:schemeClr val="bg1"/>
                </a:solidFill>
              </a:endParaRPr>
            </a:p>
          </p:txBody>
        </p:sp>
      </p:grpSp>
      <p:sp>
        <p:nvSpPr>
          <p:cNvPr id="153617" name="Rectangle 17"/>
          <p:cNvSpPr>
            <a:spLocks noChangeArrowheads="1"/>
          </p:cNvSpPr>
          <p:nvPr/>
        </p:nvSpPr>
        <p:spPr bwMode="auto">
          <a:xfrm>
            <a:off x="1655763" y="2489200"/>
            <a:ext cx="1016000" cy="53975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542" tIns="38771" rIns="77542" bIns="38771" anchor="ctr"/>
          <a:lstStyle>
            <a:lvl1pPr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1500">
                <a:solidFill>
                  <a:srgbClr val="FF00FF"/>
                </a:solidFill>
                <a:ea typeface="楷体_GB2312" pitchFamily="49" charset="-122"/>
              </a:rPr>
              <a:t>外部环境</a:t>
            </a:r>
            <a:endParaRPr kumimoji="1" lang="zh-CN" altLang="en-US" sz="1500">
              <a:ea typeface="楷体_GB2312" pitchFamily="49" charset="-122"/>
            </a:endParaRPr>
          </a:p>
        </p:txBody>
      </p:sp>
      <p:sp>
        <p:nvSpPr>
          <p:cNvPr id="153618" name="Rectangle 18"/>
          <p:cNvSpPr>
            <a:spLocks noChangeArrowheads="1"/>
          </p:cNvSpPr>
          <p:nvPr/>
        </p:nvSpPr>
        <p:spPr bwMode="auto">
          <a:xfrm>
            <a:off x="5634038" y="2489200"/>
            <a:ext cx="1016000" cy="53975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542" tIns="38771" rIns="77542" bIns="38771" anchor="ctr"/>
          <a:lstStyle>
            <a:lvl1pPr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1600">
                <a:solidFill>
                  <a:srgbClr val="FF00FF"/>
                </a:solidFill>
                <a:ea typeface="楷体_GB2312" pitchFamily="49" charset="-122"/>
              </a:rPr>
              <a:t>内部资源</a:t>
            </a:r>
            <a:endParaRPr kumimoji="1" lang="zh-CN" altLang="en-US" sz="1600">
              <a:ea typeface="楷体_GB2312" pitchFamily="49" charset="-122"/>
            </a:endParaRPr>
          </a:p>
        </p:txBody>
      </p:sp>
      <p:sp>
        <p:nvSpPr>
          <p:cNvPr id="15371" name="Line 19"/>
          <p:cNvSpPr>
            <a:spLocks noChangeShapeType="1"/>
          </p:cNvSpPr>
          <p:nvPr/>
        </p:nvSpPr>
        <p:spPr bwMode="auto">
          <a:xfrm flipH="1">
            <a:off x="2163763" y="1682750"/>
            <a:ext cx="1100137" cy="80645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20"/>
          <p:cNvSpPr>
            <a:spLocks noChangeShapeType="1"/>
          </p:cNvSpPr>
          <p:nvPr/>
        </p:nvSpPr>
        <p:spPr bwMode="auto">
          <a:xfrm>
            <a:off x="5041900" y="1682750"/>
            <a:ext cx="1270000" cy="80645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21"/>
          <p:cNvSpPr>
            <a:spLocks noChangeShapeType="1"/>
          </p:cNvSpPr>
          <p:nvPr/>
        </p:nvSpPr>
        <p:spPr bwMode="auto">
          <a:xfrm flipH="1">
            <a:off x="4618038" y="2759075"/>
            <a:ext cx="1016000" cy="67627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22"/>
          <p:cNvSpPr>
            <a:spLocks noChangeShapeType="1"/>
          </p:cNvSpPr>
          <p:nvPr/>
        </p:nvSpPr>
        <p:spPr bwMode="auto">
          <a:xfrm>
            <a:off x="2671763" y="2759075"/>
            <a:ext cx="1100137" cy="67627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Line 23"/>
          <p:cNvSpPr>
            <a:spLocks noChangeShapeType="1"/>
          </p:cNvSpPr>
          <p:nvPr/>
        </p:nvSpPr>
        <p:spPr bwMode="auto">
          <a:xfrm flipH="1">
            <a:off x="1993900" y="3836988"/>
            <a:ext cx="508000" cy="808037"/>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Line 24"/>
          <p:cNvSpPr>
            <a:spLocks noChangeShapeType="1"/>
          </p:cNvSpPr>
          <p:nvPr/>
        </p:nvSpPr>
        <p:spPr bwMode="auto">
          <a:xfrm>
            <a:off x="4279900" y="4241800"/>
            <a:ext cx="0" cy="40322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Line 25"/>
          <p:cNvSpPr>
            <a:spLocks noChangeShapeType="1"/>
          </p:cNvSpPr>
          <p:nvPr/>
        </p:nvSpPr>
        <p:spPr bwMode="auto">
          <a:xfrm>
            <a:off x="5803900" y="3836988"/>
            <a:ext cx="762000" cy="808037"/>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Line 26"/>
          <p:cNvSpPr>
            <a:spLocks noChangeShapeType="1"/>
          </p:cNvSpPr>
          <p:nvPr/>
        </p:nvSpPr>
        <p:spPr bwMode="auto">
          <a:xfrm>
            <a:off x="4279900" y="5454650"/>
            <a:ext cx="0" cy="40322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27"/>
          <p:cNvSpPr>
            <a:spLocks noChangeShapeType="1"/>
          </p:cNvSpPr>
          <p:nvPr/>
        </p:nvSpPr>
        <p:spPr bwMode="auto">
          <a:xfrm>
            <a:off x="2417763" y="5321300"/>
            <a:ext cx="592137" cy="53657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8"/>
          <p:cNvSpPr>
            <a:spLocks noChangeShapeType="1"/>
          </p:cNvSpPr>
          <p:nvPr/>
        </p:nvSpPr>
        <p:spPr bwMode="auto">
          <a:xfrm flipH="1">
            <a:off x="5465763" y="5321300"/>
            <a:ext cx="762000" cy="53657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9"/>
          <p:cNvSpPr>
            <a:spLocks noChangeShapeType="1"/>
          </p:cNvSpPr>
          <p:nvPr/>
        </p:nvSpPr>
        <p:spPr bwMode="auto">
          <a:xfrm>
            <a:off x="5634038" y="6130925"/>
            <a:ext cx="1355725"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30"/>
          <p:cNvSpPr>
            <a:spLocks noChangeShapeType="1"/>
          </p:cNvSpPr>
          <p:nvPr/>
        </p:nvSpPr>
        <p:spPr bwMode="auto">
          <a:xfrm flipV="1">
            <a:off x="6989763" y="1682750"/>
            <a:ext cx="0" cy="444817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31"/>
          <p:cNvSpPr>
            <a:spLocks noChangeShapeType="1"/>
          </p:cNvSpPr>
          <p:nvPr/>
        </p:nvSpPr>
        <p:spPr bwMode="auto">
          <a:xfrm flipH="1">
            <a:off x="5126038" y="1682750"/>
            <a:ext cx="1863725"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32"/>
          <p:cNvSpPr>
            <a:spLocks noChangeShapeType="1"/>
          </p:cNvSpPr>
          <p:nvPr/>
        </p:nvSpPr>
        <p:spPr bwMode="auto">
          <a:xfrm flipH="1">
            <a:off x="1231900" y="6130925"/>
            <a:ext cx="135413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33"/>
          <p:cNvSpPr>
            <a:spLocks noChangeShapeType="1"/>
          </p:cNvSpPr>
          <p:nvPr/>
        </p:nvSpPr>
        <p:spPr bwMode="auto">
          <a:xfrm flipV="1">
            <a:off x="1231900" y="1546225"/>
            <a:ext cx="0" cy="45847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34"/>
          <p:cNvSpPr>
            <a:spLocks noChangeShapeType="1"/>
          </p:cNvSpPr>
          <p:nvPr/>
        </p:nvSpPr>
        <p:spPr bwMode="auto">
          <a:xfrm>
            <a:off x="1231900" y="1682750"/>
            <a:ext cx="20320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5" name="Rectangle 35"/>
          <p:cNvSpPr>
            <a:spLocks noChangeArrowheads="1"/>
          </p:cNvSpPr>
          <p:nvPr/>
        </p:nvSpPr>
        <p:spPr bwMode="auto">
          <a:xfrm flipH="1">
            <a:off x="1485900" y="6130925"/>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542" tIns="38771" rIns="77542" bIns="38771">
            <a:spAutoFit/>
          </a:bodyPr>
          <a:lstStyle>
            <a:lvl1pPr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300">
                <a:solidFill>
                  <a:srgbClr val="FF0000"/>
                </a:solidFill>
                <a:ea typeface="楷体_GB2312" pitchFamily="49" charset="-122"/>
              </a:rPr>
              <a:t>反馈</a:t>
            </a:r>
            <a:endParaRPr kumimoji="1" lang="zh-CN" altLang="en-US" sz="1300">
              <a:solidFill>
                <a:srgbClr val="FF0000"/>
              </a:solidFill>
              <a:ea typeface="楷体_GB2312" pitchFamily="49" charset="-122"/>
            </a:endParaRPr>
          </a:p>
        </p:txBody>
      </p:sp>
      <p:sp>
        <p:nvSpPr>
          <p:cNvPr id="153636" name="Rectangle 36"/>
          <p:cNvSpPr>
            <a:spLocks noChangeArrowheads="1"/>
          </p:cNvSpPr>
          <p:nvPr/>
        </p:nvSpPr>
        <p:spPr bwMode="auto">
          <a:xfrm>
            <a:off x="5973763" y="6130925"/>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542" tIns="38771" rIns="77542" bIns="38771">
            <a:spAutoFit/>
          </a:bodyPr>
          <a:lstStyle>
            <a:lvl1pPr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300">
                <a:solidFill>
                  <a:srgbClr val="FF0000"/>
                </a:solidFill>
                <a:ea typeface="楷体_GB2312" pitchFamily="49" charset="-122"/>
              </a:rPr>
              <a:t>反馈</a:t>
            </a:r>
            <a:endParaRPr kumimoji="1" lang="zh-CN" altLang="en-US" sz="1300">
              <a:solidFill>
                <a:srgbClr val="CCFF66"/>
              </a:solidFill>
              <a:ea typeface="楷体_GB2312" pitchFamily="49" charset="-122"/>
            </a:endParaRPr>
          </a:p>
        </p:txBody>
      </p:sp>
      <p:sp>
        <p:nvSpPr>
          <p:cNvPr id="153637" name="Rectangle 37"/>
          <p:cNvSpPr>
            <a:spLocks noChangeArrowheads="1"/>
          </p:cNvSpPr>
          <p:nvPr/>
        </p:nvSpPr>
        <p:spPr bwMode="auto">
          <a:xfrm flipH="1">
            <a:off x="7302500" y="1463675"/>
            <a:ext cx="533400" cy="1295400"/>
          </a:xfrm>
          <a:prstGeom prst="rect">
            <a:avLst/>
          </a:prstGeom>
          <a:solidFill>
            <a:srgbClr val="B92F1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542" tIns="38771" rIns="77542" bIns="38771">
            <a:spAutoFit/>
          </a:bodyPr>
          <a:lstStyle>
            <a:lvl1pPr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000">
                <a:solidFill>
                  <a:schemeClr val="bg1"/>
                </a:solidFill>
                <a:ea typeface="楷体_GB2312" pitchFamily="49" charset="-122"/>
              </a:rPr>
              <a:t>战</a:t>
            </a:r>
            <a:endParaRPr kumimoji="1" lang="zh-CN" altLang="en-US" sz="2000">
              <a:solidFill>
                <a:schemeClr val="bg1"/>
              </a:solidFill>
              <a:ea typeface="楷体_GB2312" pitchFamily="49" charset="-122"/>
            </a:endParaRPr>
          </a:p>
          <a:p>
            <a:pPr>
              <a:spcBef>
                <a:spcPct val="0"/>
              </a:spcBef>
              <a:buClrTx/>
              <a:buSzTx/>
              <a:buFontTx/>
              <a:buNone/>
            </a:pPr>
            <a:r>
              <a:rPr kumimoji="1" lang="zh-CN" altLang="en-US" sz="2000">
                <a:solidFill>
                  <a:schemeClr val="bg1"/>
                </a:solidFill>
                <a:ea typeface="楷体_GB2312" pitchFamily="49" charset="-122"/>
              </a:rPr>
              <a:t>略</a:t>
            </a:r>
            <a:endParaRPr kumimoji="1" lang="zh-CN" altLang="en-US" sz="2000">
              <a:solidFill>
                <a:schemeClr val="bg1"/>
              </a:solidFill>
              <a:ea typeface="楷体_GB2312" pitchFamily="49" charset="-122"/>
            </a:endParaRPr>
          </a:p>
          <a:p>
            <a:pPr>
              <a:spcBef>
                <a:spcPct val="0"/>
              </a:spcBef>
              <a:buClrTx/>
              <a:buSzTx/>
              <a:buFontTx/>
              <a:buNone/>
            </a:pPr>
            <a:r>
              <a:rPr kumimoji="1" lang="zh-CN" altLang="en-US" sz="2000">
                <a:solidFill>
                  <a:schemeClr val="bg1"/>
                </a:solidFill>
                <a:ea typeface="楷体_GB2312" pitchFamily="49" charset="-122"/>
              </a:rPr>
              <a:t>分</a:t>
            </a:r>
            <a:endParaRPr kumimoji="1" lang="zh-CN" altLang="en-US" sz="2000">
              <a:solidFill>
                <a:schemeClr val="bg1"/>
              </a:solidFill>
              <a:ea typeface="楷体_GB2312" pitchFamily="49" charset="-122"/>
            </a:endParaRPr>
          </a:p>
          <a:p>
            <a:pPr>
              <a:spcBef>
                <a:spcPct val="0"/>
              </a:spcBef>
              <a:buClrTx/>
              <a:buSzTx/>
              <a:buFontTx/>
              <a:buNone/>
            </a:pPr>
            <a:r>
              <a:rPr kumimoji="1" lang="zh-CN" altLang="en-US" sz="2000">
                <a:solidFill>
                  <a:schemeClr val="bg1"/>
                </a:solidFill>
                <a:ea typeface="楷体_GB2312" pitchFamily="49" charset="-122"/>
              </a:rPr>
              <a:t>析</a:t>
            </a:r>
            <a:endParaRPr kumimoji="1" lang="zh-CN" altLang="en-US" sz="2000">
              <a:solidFill>
                <a:schemeClr val="bg1"/>
              </a:solidFill>
              <a:ea typeface="楷体_GB2312" pitchFamily="49" charset="-122"/>
            </a:endParaRPr>
          </a:p>
        </p:txBody>
      </p:sp>
      <p:sp>
        <p:nvSpPr>
          <p:cNvPr id="153638" name="Rectangle 38"/>
          <p:cNvSpPr>
            <a:spLocks noChangeArrowheads="1"/>
          </p:cNvSpPr>
          <p:nvPr/>
        </p:nvSpPr>
        <p:spPr bwMode="auto">
          <a:xfrm>
            <a:off x="7302500" y="3216275"/>
            <a:ext cx="533400" cy="1295400"/>
          </a:xfrm>
          <a:prstGeom prst="rect">
            <a:avLst/>
          </a:prstGeom>
          <a:solidFill>
            <a:srgbClr val="3399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542" tIns="38771" rIns="77542" bIns="38771">
            <a:spAutoFit/>
          </a:bodyPr>
          <a:lstStyle>
            <a:lvl1pPr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000">
                <a:solidFill>
                  <a:schemeClr val="bg1"/>
                </a:solidFill>
                <a:ea typeface="楷体_GB2312" pitchFamily="49" charset="-122"/>
              </a:rPr>
              <a:t>战略制定</a:t>
            </a:r>
            <a:endParaRPr kumimoji="1" lang="zh-CN" altLang="en-US" sz="2000">
              <a:solidFill>
                <a:schemeClr val="bg1"/>
              </a:solidFill>
              <a:ea typeface="楷体_GB2312" pitchFamily="49" charset="-122"/>
            </a:endParaRPr>
          </a:p>
        </p:txBody>
      </p:sp>
      <p:sp>
        <p:nvSpPr>
          <p:cNvPr id="153639" name="Rectangle 39"/>
          <p:cNvSpPr>
            <a:spLocks noChangeArrowheads="1"/>
          </p:cNvSpPr>
          <p:nvPr/>
        </p:nvSpPr>
        <p:spPr bwMode="auto">
          <a:xfrm>
            <a:off x="7262813" y="5045075"/>
            <a:ext cx="573087" cy="1295400"/>
          </a:xfrm>
          <a:prstGeom prst="rect">
            <a:avLst/>
          </a:prstGeom>
          <a:solidFill>
            <a:srgbClr val="00626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542" tIns="38771" rIns="77542" bIns="38771">
            <a:spAutoFit/>
          </a:bodyPr>
          <a:lstStyle>
            <a:lvl1pPr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defTabSz="7747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defTabSz="7747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000">
                <a:solidFill>
                  <a:schemeClr val="bg1"/>
                </a:solidFill>
                <a:ea typeface="楷体_GB2312" pitchFamily="49" charset="-122"/>
              </a:rPr>
              <a:t>战</a:t>
            </a:r>
            <a:endParaRPr kumimoji="1" lang="zh-CN" altLang="en-US" sz="2000">
              <a:solidFill>
                <a:schemeClr val="bg1"/>
              </a:solidFill>
              <a:ea typeface="楷体_GB2312" pitchFamily="49" charset="-122"/>
            </a:endParaRPr>
          </a:p>
          <a:p>
            <a:pPr>
              <a:spcBef>
                <a:spcPct val="0"/>
              </a:spcBef>
              <a:buClrTx/>
              <a:buSzTx/>
              <a:buFontTx/>
              <a:buNone/>
            </a:pPr>
            <a:r>
              <a:rPr kumimoji="1" lang="zh-CN" altLang="en-US" sz="2000">
                <a:solidFill>
                  <a:schemeClr val="bg1"/>
                </a:solidFill>
                <a:ea typeface="楷体_GB2312" pitchFamily="49" charset="-122"/>
              </a:rPr>
              <a:t>略</a:t>
            </a:r>
            <a:endParaRPr kumimoji="1" lang="zh-CN" altLang="en-US" sz="2000">
              <a:solidFill>
                <a:schemeClr val="bg1"/>
              </a:solidFill>
              <a:ea typeface="楷体_GB2312" pitchFamily="49" charset="-122"/>
            </a:endParaRPr>
          </a:p>
          <a:p>
            <a:pPr>
              <a:spcBef>
                <a:spcPct val="0"/>
              </a:spcBef>
              <a:buClrTx/>
              <a:buSzTx/>
              <a:buFontTx/>
              <a:buNone/>
            </a:pPr>
            <a:r>
              <a:rPr kumimoji="1" lang="zh-CN" altLang="en-US" sz="2000">
                <a:solidFill>
                  <a:schemeClr val="bg1"/>
                </a:solidFill>
                <a:ea typeface="楷体_GB2312" pitchFamily="49" charset="-122"/>
              </a:rPr>
              <a:t>实</a:t>
            </a:r>
            <a:endParaRPr kumimoji="1" lang="zh-CN" altLang="en-US" sz="2000">
              <a:solidFill>
                <a:schemeClr val="bg1"/>
              </a:solidFill>
              <a:ea typeface="楷体_GB2312" pitchFamily="49" charset="-122"/>
            </a:endParaRPr>
          </a:p>
          <a:p>
            <a:pPr>
              <a:spcBef>
                <a:spcPct val="0"/>
              </a:spcBef>
              <a:buClrTx/>
              <a:buSzTx/>
              <a:buFontTx/>
              <a:buNone/>
            </a:pPr>
            <a:r>
              <a:rPr kumimoji="1" lang="zh-CN" altLang="en-US" sz="2000">
                <a:solidFill>
                  <a:schemeClr val="bg1"/>
                </a:solidFill>
                <a:ea typeface="楷体_GB2312" pitchFamily="49" charset="-122"/>
              </a:rPr>
              <a:t>施</a:t>
            </a:r>
            <a:endParaRPr kumimoji="1" lang="zh-CN" altLang="en-US" sz="2000">
              <a:solidFill>
                <a:schemeClr val="bg1"/>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10"/>
                                        </p:tgtEl>
                                        <p:attrNameLst>
                                          <p:attrName>style.visibility</p:attrName>
                                        </p:attrNameLst>
                                      </p:cBhvr>
                                      <p:to>
                                        <p:strVal val="visible"/>
                                      </p:to>
                                    </p:set>
                                    <p:anim calcmode="lin" valueType="num">
                                      <p:cBhvr additive="base">
                                        <p:cTn id="7" dur="500" fill="hold"/>
                                        <p:tgtEl>
                                          <p:spTgt spid="153610"/>
                                        </p:tgtEl>
                                        <p:attrNameLst>
                                          <p:attrName>ppt_x</p:attrName>
                                        </p:attrNameLst>
                                      </p:cBhvr>
                                      <p:tavLst>
                                        <p:tav tm="0">
                                          <p:val>
                                            <p:strVal val="#ppt_x"/>
                                          </p:val>
                                        </p:tav>
                                        <p:tav tm="100000">
                                          <p:val>
                                            <p:strVal val="#ppt_x"/>
                                          </p:val>
                                        </p:tav>
                                      </p:tavLst>
                                    </p:anim>
                                    <p:anim calcmode="lin" valueType="num">
                                      <p:cBhvr additive="base">
                                        <p:cTn id="8" dur="500" fill="hold"/>
                                        <p:tgtEl>
                                          <p:spTgt spid="1536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7"/>
                                        </p:tgtEl>
                                        <p:attrNameLst>
                                          <p:attrName>style.visibility</p:attrName>
                                        </p:attrNameLst>
                                      </p:cBhvr>
                                      <p:to>
                                        <p:strVal val="visible"/>
                                      </p:to>
                                    </p:set>
                                    <p:anim calcmode="lin" valueType="num">
                                      <p:cBhvr additive="base">
                                        <p:cTn id="13" dur="500" fill="hold"/>
                                        <p:tgtEl>
                                          <p:spTgt spid="153637"/>
                                        </p:tgtEl>
                                        <p:attrNameLst>
                                          <p:attrName>ppt_x</p:attrName>
                                        </p:attrNameLst>
                                      </p:cBhvr>
                                      <p:tavLst>
                                        <p:tav tm="0">
                                          <p:val>
                                            <p:strVal val="0-#ppt_w/2"/>
                                          </p:val>
                                        </p:tav>
                                        <p:tav tm="100000">
                                          <p:val>
                                            <p:strVal val="#ppt_x"/>
                                          </p:val>
                                        </p:tav>
                                      </p:tavLst>
                                    </p:anim>
                                    <p:anim calcmode="lin" valueType="num">
                                      <p:cBhvr additive="base">
                                        <p:cTn id="14" dur="500" fill="hold"/>
                                        <p:tgtEl>
                                          <p:spTgt spid="1536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11"/>
                                        </p:tgtEl>
                                        <p:attrNameLst>
                                          <p:attrName>style.visibility</p:attrName>
                                        </p:attrNameLst>
                                      </p:cBhvr>
                                      <p:to>
                                        <p:strVal val="visible"/>
                                      </p:to>
                                    </p:set>
                                    <p:anim calcmode="lin" valueType="num">
                                      <p:cBhvr additive="base">
                                        <p:cTn id="19" dur="500" fill="hold"/>
                                        <p:tgtEl>
                                          <p:spTgt spid="153611"/>
                                        </p:tgtEl>
                                        <p:attrNameLst>
                                          <p:attrName>ppt_x</p:attrName>
                                        </p:attrNameLst>
                                      </p:cBhvr>
                                      <p:tavLst>
                                        <p:tav tm="0">
                                          <p:val>
                                            <p:strVal val="0-#ppt_w/2"/>
                                          </p:val>
                                        </p:tav>
                                        <p:tav tm="100000">
                                          <p:val>
                                            <p:strVal val="#ppt_x"/>
                                          </p:val>
                                        </p:tav>
                                      </p:tavLst>
                                    </p:anim>
                                    <p:anim calcmode="lin" valueType="num">
                                      <p:cBhvr additive="base">
                                        <p:cTn id="20" dur="500" fill="hold"/>
                                        <p:tgtEl>
                                          <p:spTgt spid="1536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3617"/>
                                        </p:tgtEl>
                                        <p:attrNameLst>
                                          <p:attrName>style.visibility</p:attrName>
                                        </p:attrNameLst>
                                      </p:cBhvr>
                                      <p:to>
                                        <p:strVal val="visible"/>
                                      </p:to>
                                    </p:set>
                                    <p:anim calcmode="lin" valueType="num">
                                      <p:cBhvr additive="base">
                                        <p:cTn id="25" dur="500" fill="hold"/>
                                        <p:tgtEl>
                                          <p:spTgt spid="153617"/>
                                        </p:tgtEl>
                                        <p:attrNameLst>
                                          <p:attrName>ppt_x</p:attrName>
                                        </p:attrNameLst>
                                      </p:cBhvr>
                                      <p:tavLst>
                                        <p:tav tm="0">
                                          <p:val>
                                            <p:strVal val="1+#ppt_w/2"/>
                                          </p:val>
                                        </p:tav>
                                        <p:tav tm="100000">
                                          <p:val>
                                            <p:strVal val="#ppt_x"/>
                                          </p:val>
                                        </p:tav>
                                      </p:tavLst>
                                    </p:anim>
                                    <p:anim calcmode="lin" valueType="num">
                                      <p:cBhvr additive="base">
                                        <p:cTn id="26" dur="500" fill="hold"/>
                                        <p:tgtEl>
                                          <p:spTgt spid="15361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153618"/>
                                        </p:tgtEl>
                                        <p:attrNameLst>
                                          <p:attrName>style.visibility</p:attrName>
                                        </p:attrNameLst>
                                      </p:cBhvr>
                                      <p:to>
                                        <p:strVal val="visible"/>
                                      </p:to>
                                    </p:set>
                                    <p:anim calcmode="lin" valueType="num">
                                      <p:cBhvr additive="base">
                                        <p:cTn id="31" dur="500" fill="hold"/>
                                        <p:tgtEl>
                                          <p:spTgt spid="153618"/>
                                        </p:tgtEl>
                                        <p:attrNameLst>
                                          <p:attrName>ppt_x</p:attrName>
                                        </p:attrNameLst>
                                      </p:cBhvr>
                                      <p:tavLst>
                                        <p:tav tm="0">
                                          <p:val>
                                            <p:strVal val="0-#ppt_w/2"/>
                                          </p:val>
                                        </p:tav>
                                        <p:tav tm="100000">
                                          <p:val>
                                            <p:strVal val="#ppt_x"/>
                                          </p:val>
                                        </p:tav>
                                      </p:tavLst>
                                    </p:anim>
                                    <p:anim calcmode="lin" valueType="num">
                                      <p:cBhvr additive="base">
                                        <p:cTn id="32" dur="500" fill="hold"/>
                                        <p:tgtEl>
                                          <p:spTgt spid="15361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53638"/>
                                        </p:tgtEl>
                                        <p:attrNameLst>
                                          <p:attrName>style.visibility</p:attrName>
                                        </p:attrNameLst>
                                      </p:cBhvr>
                                      <p:to>
                                        <p:strVal val="visible"/>
                                      </p:to>
                                    </p:set>
                                    <p:anim calcmode="lin" valueType="num">
                                      <p:cBhvr additive="base">
                                        <p:cTn id="37" dur="500" fill="hold"/>
                                        <p:tgtEl>
                                          <p:spTgt spid="153638"/>
                                        </p:tgtEl>
                                        <p:attrNameLst>
                                          <p:attrName>ppt_x</p:attrName>
                                        </p:attrNameLst>
                                      </p:cBhvr>
                                      <p:tavLst>
                                        <p:tav tm="0">
                                          <p:val>
                                            <p:strVal val="1+#ppt_w/2"/>
                                          </p:val>
                                        </p:tav>
                                        <p:tav tm="100000">
                                          <p:val>
                                            <p:strVal val="#ppt_x"/>
                                          </p:val>
                                        </p:tav>
                                      </p:tavLst>
                                    </p:anim>
                                    <p:anim calcmode="lin" valueType="num">
                                      <p:cBhvr additive="base">
                                        <p:cTn id="38" dur="500" fill="hold"/>
                                        <p:tgtEl>
                                          <p:spTgt spid="15363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3612"/>
                                        </p:tgtEl>
                                        <p:attrNameLst>
                                          <p:attrName>style.visibility</p:attrName>
                                        </p:attrNameLst>
                                      </p:cBhvr>
                                      <p:to>
                                        <p:strVal val="visible"/>
                                      </p:to>
                                    </p:set>
                                    <p:anim calcmode="lin" valueType="num">
                                      <p:cBhvr additive="base">
                                        <p:cTn id="43" dur="500" fill="hold"/>
                                        <p:tgtEl>
                                          <p:spTgt spid="153612"/>
                                        </p:tgtEl>
                                        <p:attrNameLst>
                                          <p:attrName>ppt_x</p:attrName>
                                        </p:attrNameLst>
                                      </p:cBhvr>
                                      <p:tavLst>
                                        <p:tav tm="0">
                                          <p:val>
                                            <p:strVal val="0-#ppt_w/2"/>
                                          </p:val>
                                        </p:tav>
                                        <p:tav tm="100000">
                                          <p:val>
                                            <p:strVal val="#ppt_x"/>
                                          </p:val>
                                        </p:tav>
                                      </p:tavLst>
                                    </p:anim>
                                    <p:anim calcmode="lin" valueType="num">
                                      <p:cBhvr additive="base">
                                        <p:cTn id="44" dur="500" fill="hold"/>
                                        <p:tgtEl>
                                          <p:spTgt spid="1536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3639"/>
                                        </p:tgtEl>
                                        <p:attrNameLst>
                                          <p:attrName>style.visibility</p:attrName>
                                        </p:attrNameLst>
                                      </p:cBhvr>
                                      <p:to>
                                        <p:strVal val="visible"/>
                                      </p:to>
                                    </p:set>
                                    <p:anim calcmode="lin" valueType="num">
                                      <p:cBhvr additive="base">
                                        <p:cTn id="49" dur="500" fill="hold"/>
                                        <p:tgtEl>
                                          <p:spTgt spid="153639"/>
                                        </p:tgtEl>
                                        <p:attrNameLst>
                                          <p:attrName>ppt_x</p:attrName>
                                        </p:attrNameLst>
                                      </p:cBhvr>
                                      <p:tavLst>
                                        <p:tav tm="0">
                                          <p:val>
                                            <p:strVal val="#ppt_x"/>
                                          </p:val>
                                        </p:tav>
                                        <p:tav tm="100000">
                                          <p:val>
                                            <p:strVal val="#ppt_x"/>
                                          </p:val>
                                        </p:tav>
                                      </p:tavLst>
                                    </p:anim>
                                    <p:anim calcmode="lin" valueType="num">
                                      <p:cBhvr additive="base">
                                        <p:cTn id="50" dur="500" fill="hold"/>
                                        <p:tgtEl>
                                          <p:spTgt spid="15363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3" fill="hold" nodeType="clickEffect">
                                  <p:stCondLst>
                                    <p:cond delay="0"/>
                                  </p:stCondLst>
                                  <p:childTnLst>
                                    <p:set>
                                      <p:cBhvr>
                                        <p:cTn id="54" dur="1" fill="hold">
                                          <p:stCondLst>
                                            <p:cond delay="0"/>
                                          </p:stCondLst>
                                        </p:cTn>
                                        <p:tgtEl>
                                          <p:spTgt spid="153607"/>
                                        </p:tgtEl>
                                        <p:attrNameLst>
                                          <p:attrName>style.visibility</p:attrName>
                                        </p:attrNameLst>
                                      </p:cBhvr>
                                      <p:to>
                                        <p:strVal val="visible"/>
                                      </p:to>
                                    </p:set>
                                    <p:anim calcmode="lin" valueType="num">
                                      <p:cBhvr additive="base">
                                        <p:cTn id="55" dur="500" fill="hold"/>
                                        <p:tgtEl>
                                          <p:spTgt spid="153607"/>
                                        </p:tgtEl>
                                        <p:attrNameLst>
                                          <p:attrName>ppt_x</p:attrName>
                                        </p:attrNameLst>
                                      </p:cBhvr>
                                      <p:tavLst>
                                        <p:tav tm="0">
                                          <p:val>
                                            <p:strVal val="1+#ppt_w/2"/>
                                          </p:val>
                                        </p:tav>
                                        <p:tav tm="100000">
                                          <p:val>
                                            <p:strVal val="#ppt_x"/>
                                          </p:val>
                                        </p:tav>
                                      </p:tavLst>
                                    </p:anim>
                                    <p:anim calcmode="lin" valueType="num">
                                      <p:cBhvr additive="base">
                                        <p:cTn id="56" dur="500" fill="hold"/>
                                        <p:tgtEl>
                                          <p:spTgt spid="153607"/>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53604"/>
                                        </p:tgtEl>
                                        <p:attrNameLst>
                                          <p:attrName>style.visibility</p:attrName>
                                        </p:attrNameLst>
                                      </p:cBhvr>
                                      <p:to>
                                        <p:strVal val="visible"/>
                                      </p:to>
                                    </p:set>
                                    <p:animEffect transition="in" filter="blinds(horizontal)">
                                      <p:cBhvr>
                                        <p:cTn id="61" dur="500"/>
                                        <p:tgtEl>
                                          <p:spTgt spid="153604"/>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153614"/>
                                        </p:tgtEl>
                                        <p:attrNameLst>
                                          <p:attrName>style.visibility</p:attrName>
                                        </p:attrNameLst>
                                      </p:cBhvr>
                                      <p:to>
                                        <p:strVal val="visible"/>
                                      </p:to>
                                    </p:set>
                                    <p:anim calcmode="lin" valueType="num">
                                      <p:cBhvr additive="base">
                                        <p:cTn id="66" dur="500" fill="hold"/>
                                        <p:tgtEl>
                                          <p:spTgt spid="153614"/>
                                        </p:tgtEl>
                                        <p:attrNameLst>
                                          <p:attrName>ppt_x</p:attrName>
                                        </p:attrNameLst>
                                      </p:cBhvr>
                                      <p:tavLst>
                                        <p:tav tm="0">
                                          <p:val>
                                            <p:strVal val="1+#ppt_w/2"/>
                                          </p:val>
                                        </p:tav>
                                        <p:tav tm="100000">
                                          <p:val>
                                            <p:strVal val="#ppt_x"/>
                                          </p:val>
                                        </p:tav>
                                      </p:tavLst>
                                    </p:anim>
                                    <p:anim calcmode="lin" valueType="num">
                                      <p:cBhvr additive="base">
                                        <p:cTn id="67" dur="500" fill="hold"/>
                                        <p:tgtEl>
                                          <p:spTgt spid="15361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153613"/>
                                        </p:tgtEl>
                                        <p:attrNameLst>
                                          <p:attrName>style.visibility</p:attrName>
                                        </p:attrNameLst>
                                      </p:cBhvr>
                                      <p:to>
                                        <p:strVal val="visible"/>
                                      </p:to>
                                    </p:set>
                                    <p:anim calcmode="lin" valueType="num">
                                      <p:cBhvr additive="base">
                                        <p:cTn id="72" dur="500" fill="hold"/>
                                        <p:tgtEl>
                                          <p:spTgt spid="153613"/>
                                        </p:tgtEl>
                                        <p:attrNameLst>
                                          <p:attrName>ppt_x</p:attrName>
                                        </p:attrNameLst>
                                      </p:cBhvr>
                                      <p:tavLst>
                                        <p:tav tm="0">
                                          <p:val>
                                            <p:strVal val="0-#ppt_w/2"/>
                                          </p:val>
                                        </p:tav>
                                        <p:tav tm="100000">
                                          <p:val>
                                            <p:strVal val="#ppt_x"/>
                                          </p:val>
                                        </p:tav>
                                      </p:tavLst>
                                    </p:anim>
                                    <p:anim calcmode="lin" valueType="num">
                                      <p:cBhvr additive="base">
                                        <p:cTn id="73" dur="500" fill="hold"/>
                                        <p:tgtEl>
                                          <p:spTgt spid="153613"/>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53635"/>
                                        </p:tgtEl>
                                        <p:attrNameLst>
                                          <p:attrName>style.visibility</p:attrName>
                                        </p:attrNameLst>
                                      </p:cBhvr>
                                      <p:to>
                                        <p:strVal val="visible"/>
                                      </p:to>
                                    </p:set>
                                    <p:anim calcmode="lin" valueType="num">
                                      <p:cBhvr additive="base">
                                        <p:cTn id="78" dur="500" fill="hold"/>
                                        <p:tgtEl>
                                          <p:spTgt spid="153635"/>
                                        </p:tgtEl>
                                        <p:attrNameLst>
                                          <p:attrName>ppt_x</p:attrName>
                                        </p:attrNameLst>
                                      </p:cBhvr>
                                      <p:tavLst>
                                        <p:tav tm="0">
                                          <p:val>
                                            <p:strVal val="#ppt_x"/>
                                          </p:val>
                                        </p:tav>
                                        <p:tav tm="100000">
                                          <p:val>
                                            <p:strVal val="#ppt_x"/>
                                          </p:val>
                                        </p:tav>
                                      </p:tavLst>
                                    </p:anim>
                                    <p:anim calcmode="lin" valueType="num">
                                      <p:cBhvr additive="base">
                                        <p:cTn id="79" dur="500" fill="hold"/>
                                        <p:tgtEl>
                                          <p:spTgt spid="153635"/>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153636"/>
                                        </p:tgtEl>
                                        <p:attrNameLst>
                                          <p:attrName>style.visibility</p:attrName>
                                        </p:attrNameLst>
                                      </p:cBhvr>
                                      <p:to>
                                        <p:strVal val="visible"/>
                                      </p:to>
                                    </p:set>
                                    <p:anim calcmode="lin" valueType="num">
                                      <p:cBhvr additive="base">
                                        <p:cTn id="84" dur="500" fill="hold"/>
                                        <p:tgtEl>
                                          <p:spTgt spid="153636"/>
                                        </p:tgtEl>
                                        <p:attrNameLst>
                                          <p:attrName>ppt_x</p:attrName>
                                        </p:attrNameLst>
                                      </p:cBhvr>
                                      <p:tavLst>
                                        <p:tav tm="0">
                                          <p:val>
                                            <p:strVal val="0-#ppt_w/2"/>
                                          </p:val>
                                        </p:tav>
                                        <p:tav tm="100000">
                                          <p:val>
                                            <p:strVal val="#ppt_x"/>
                                          </p:val>
                                        </p:tav>
                                      </p:tavLst>
                                    </p:anim>
                                    <p:anim calcmode="lin" valueType="num">
                                      <p:cBhvr additive="base">
                                        <p:cTn id="85" dur="500" fill="hold"/>
                                        <p:tgtEl>
                                          <p:spTgt spid="153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0" grpId="0" animBg="1" autoUpdateAnimBg="0"/>
      <p:bldP spid="153611" grpId="0" animBg="1" autoUpdateAnimBg="0"/>
      <p:bldP spid="153612" grpId="0" animBg="1" autoUpdateAnimBg="0"/>
      <p:bldP spid="153613" grpId="0" animBg="1" autoUpdateAnimBg="0"/>
      <p:bldP spid="153617" grpId="0" animBg="1" autoUpdateAnimBg="0"/>
      <p:bldP spid="153618" grpId="0" animBg="1" autoUpdateAnimBg="0"/>
      <p:bldP spid="153635" grpId="0" autoUpdateAnimBg="0"/>
      <p:bldP spid="153636" grpId="0" autoUpdateAnimBg="0"/>
      <p:bldP spid="153637" grpId="0" animBg="1" autoUpdateAnimBg="0"/>
      <p:bldP spid="153638" grpId="0" animBg="1" autoUpdateAnimBg="0"/>
      <p:bldP spid="15363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algn="l" eaLnBrk="1" hangingPunct="1"/>
            <a:r>
              <a:rPr lang="zh-CN" altLang="en-US" b="1"/>
              <a:t>三、战略环境分析</a:t>
            </a:r>
            <a:endParaRPr lang="zh-CN" altLang="en-US" b="1"/>
          </a:p>
        </p:txBody>
      </p:sp>
      <p:sp>
        <p:nvSpPr>
          <p:cNvPr id="16387" name="Rectangle 3"/>
          <p:cNvSpPr>
            <a:spLocks noGrp="1" noRot="1" noChangeArrowheads="1"/>
          </p:cNvSpPr>
          <p:nvPr>
            <p:ph type="body" idx="1"/>
          </p:nvPr>
        </p:nvSpPr>
        <p:spPr/>
        <p:txBody>
          <a:bodyPr/>
          <a:lstStyle/>
          <a:p>
            <a:pPr eaLnBrk="1" hangingPunct="1"/>
            <a:r>
              <a:rPr lang="zh-CN" altLang="en-US"/>
              <a:t>企业的战略环境分析是指对企业所处的内外部竞争环境进行分析，以发现企业的核心竞争力，明确企业的发展方向、途径和手段。</a:t>
            </a:r>
            <a:endParaRPr lang="zh-CN" altLang="en-US"/>
          </a:p>
          <a:p>
            <a:pPr eaLnBrk="1" hangingPunct="1"/>
            <a:r>
              <a:rPr lang="zh-CN" altLang="en-US"/>
              <a:t>企业的战略环境包括</a:t>
            </a:r>
            <a:r>
              <a:rPr lang="zh-CN" altLang="en-US" b="1">
                <a:solidFill>
                  <a:srgbClr val="FF0000"/>
                </a:solidFill>
              </a:rPr>
              <a:t>一般外部环境</a:t>
            </a:r>
            <a:r>
              <a:rPr lang="zh-CN" altLang="en-US"/>
              <a:t>和</a:t>
            </a:r>
            <a:r>
              <a:rPr lang="zh-CN" altLang="en-US" b="1">
                <a:solidFill>
                  <a:srgbClr val="FF0000"/>
                </a:solidFill>
              </a:rPr>
              <a:t>行业竞争环境</a:t>
            </a:r>
            <a:endParaRPr lang="zh-CN" altLang="en-US" b="1">
              <a:solidFill>
                <a:srgbClr val="FF0000"/>
              </a:solidFill>
            </a:endParaRPr>
          </a:p>
          <a:p>
            <a:pPr eaLnBrk="1" hangingPunct="1"/>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r>
              <a:rPr lang="zh-CN" altLang="en-US" b="1"/>
              <a:t>一般环境分析</a:t>
            </a:r>
            <a:endParaRPr lang="zh-CN" altLang="en-US" b="1"/>
          </a:p>
        </p:txBody>
      </p:sp>
      <p:sp>
        <p:nvSpPr>
          <p:cNvPr id="17411" name="Rectangle 3"/>
          <p:cNvSpPr>
            <a:spLocks noGrp="1" noRot="1" noChangeArrowheads="1"/>
          </p:cNvSpPr>
          <p:nvPr>
            <p:ph type="body" idx="1"/>
          </p:nvPr>
        </p:nvSpPr>
        <p:spPr/>
        <p:txBody>
          <a:bodyPr/>
          <a:lstStyle/>
          <a:p>
            <a:pPr eaLnBrk="1" hangingPunct="1">
              <a:lnSpc>
                <a:spcPct val="120000"/>
              </a:lnSpc>
            </a:pPr>
            <a:r>
              <a:rPr lang="zh-CN" altLang="en-US" b="1" dirty="0"/>
              <a:t>一般外部环境</a:t>
            </a:r>
            <a:r>
              <a:rPr lang="zh-CN" altLang="en-US" dirty="0"/>
              <a:t>是指对各个行业都产生不同程度影响的共同外部因素</a:t>
            </a:r>
            <a:endParaRPr lang="zh-CN" altLang="en-US" dirty="0"/>
          </a:p>
          <a:p>
            <a:pPr eaLnBrk="1" hangingPunct="1">
              <a:lnSpc>
                <a:spcPct val="120000"/>
              </a:lnSpc>
            </a:pPr>
            <a:r>
              <a:rPr lang="zh-CN" altLang="en-US" dirty="0"/>
              <a:t>宏观环境分析模型（</a:t>
            </a:r>
            <a:r>
              <a:rPr lang="en-US" altLang="zh-CN" dirty="0"/>
              <a:t>PEST </a:t>
            </a:r>
            <a:r>
              <a:rPr lang="zh-CN" altLang="en-US" dirty="0"/>
              <a:t>），即 </a:t>
            </a:r>
            <a:r>
              <a:rPr lang="en-US" altLang="zh-CN" dirty="0"/>
              <a:t>Political</a:t>
            </a:r>
            <a:r>
              <a:rPr lang="zh-CN" altLang="en-US" dirty="0"/>
              <a:t>（政治）， </a:t>
            </a:r>
            <a:r>
              <a:rPr lang="en-US" altLang="zh-CN" dirty="0"/>
              <a:t>Economic</a:t>
            </a:r>
            <a:r>
              <a:rPr lang="zh-CN" altLang="en-US" dirty="0"/>
              <a:t>（经济）， </a:t>
            </a:r>
            <a:r>
              <a:rPr lang="en-US" altLang="zh-CN" dirty="0"/>
              <a:t>Social</a:t>
            </a:r>
            <a:r>
              <a:rPr lang="zh-CN" altLang="en-US" dirty="0"/>
              <a:t>（社会） ，</a:t>
            </a:r>
            <a:r>
              <a:rPr lang="en-US" altLang="zh-CN" dirty="0"/>
              <a:t>Technological</a:t>
            </a:r>
            <a:r>
              <a:rPr lang="zh-CN" altLang="en-US" dirty="0"/>
              <a:t>（科技），</a:t>
            </a:r>
            <a:r>
              <a:rPr lang="en-US" altLang="zh-CN" dirty="0"/>
              <a:t>Environmental</a:t>
            </a:r>
            <a:r>
              <a:rPr lang="zh-CN" altLang="en-US" dirty="0"/>
              <a:t>（自然）</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pPr eaLnBrk="1" hangingPunct="1"/>
            <a:endParaRPr lang="zh-CN" altLang="zh-CN"/>
          </a:p>
        </p:txBody>
      </p:sp>
      <p:sp>
        <p:nvSpPr>
          <p:cNvPr id="18435" name="Rectangle 3"/>
          <p:cNvSpPr>
            <a:spLocks noGrp="1" noRot="1" noChangeArrowheads="1"/>
          </p:cNvSpPr>
          <p:nvPr>
            <p:ph type="body" idx="1"/>
          </p:nvPr>
        </p:nvSpPr>
        <p:spPr>
          <a:xfrm>
            <a:off x="301625" y="1905000"/>
            <a:ext cx="8540750" cy="4343400"/>
          </a:xfrm>
        </p:spPr>
        <p:txBody>
          <a:bodyPr/>
          <a:lstStyle/>
          <a:p>
            <a:pPr eaLnBrk="1" hangingPunct="1">
              <a:buFont typeface="Wingdings" panose="05000000000000000000" pitchFamily="2" charset="2"/>
              <a:buNone/>
            </a:pPr>
            <a:r>
              <a:rPr lang="en-US" altLang="zh-CN" b="1" dirty="0">
                <a:solidFill>
                  <a:srgbClr val="6600FF"/>
                </a:solidFill>
                <a:latin typeface="宋体" panose="02010600030101010101" pitchFamily="2" charset="-122"/>
              </a:rPr>
              <a:t>1.</a:t>
            </a:r>
            <a:r>
              <a:rPr lang="zh-CN" altLang="en-US" b="1" dirty="0">
                <a:solidFill>
                  <a:srgbClr val="6600FF"/>
                </a:solidFill>
                <a:latin typeface="宋体" panose="02010600030101010101" pitchFamily="2" charset="-122"/>
              </a:rPr>
              <a:t>政治环境：     </a:t>
            </a:r>
            <a:endParaRPr lang="zh-CN" altLang="en-US" b="1" dirty="0">
              <a:solidFill>
                <a:srgbClr val="6600FF"/>
              </a:solidFill>
              <a:latin typeface="宋体" panose="02010600030101010101" pitchFamily="2" charset="-122"/>
            </a:endParaRPr>
          </a:p>
          <a:p>
            <a:pPr eaLnBrk="1" hangingPunct="1">
              <a:buFont typeface="Wingdings" panose="05000000000000000000" pitchFamily="2" charset="2"/>
              <a:buNone/>
            </a:pPr>
            <a:r>
              <a:rPr lang="zh-CN" altLang="en-US" b="1" dirty="0">
                <a:solidFill>
                  <a:srgbClr val="660033"/>
                </a:solidFill>
                <a:latin typeface="宋体" panose="02010600030101010101" pitchFamily="2" charset="-122"/>
              </a:rPr>
              <a:t>     </a:t>
            </a:r>
            <a:r>
              <a:rPr lang="zh-CN" altLang="en-US" b="1" dirty="0">
                <a:latin typeface="宋体" panose="02010600030101010101" pitchFamily="2" charset="-122"/>
              </a:rPr>
              <a:t>一个国家或地区的社会制度</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latin typeface="宋体" panose="02010600030101010101" pitchFamily="2" charset="-122"/>
              </a:rPr>
              <a:t>     执政党的性质</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latin typeface="宋体" panose="02010600030101010101" pitchFamily="2" charset="-122"/>
              </a:rPr>
              <a:t>     政府的方针、政策、法律法规等</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latin typeface="宋体" panose="02010600030101010101" pitchFamily="2" charset="-122"/>
              </a:rPr>
              <a:t>     政府急需什么、提倡什么、反对什么</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latin typeface="宋体" panose="02010600030101010101" pitchFamily="2" charset="-122"/>
              </a:rPr>
              <a:t>     与本国的关系如何</a:t>
            </a:r>
            <a:endParaRPr lang="zh-CN" altLang="en-US" b="1" dirty="0">
              <a:latin typeface="宋体" panose="02010600030101010101" pitchFamily="2" charset="-122"/>
            </a:endParaRPr>
          </a:p>
          <a:p>
            <a:pPr eaLnBrk="1" hangingPunct="1">
              <a:buFont typeface="Wingdings" panose="05000000000000000000" pitchFamily="2" charset="2"/>
              <a:buNone/>
            </a:pPr>
            <a:r>
              <a:rPr lang="zh-CN" altLang="en-US" b="1" dirty="0"/>
              <a:t>         政府是否与其他组织签订过贸易协定</a:t>
            </a:r>
            <a:r>
              <a:rPr lang="zh-CN" altLang="en-US" dirty="0"/>
              <a:t> </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endParaRPr lang="zh-CN" altLang="zh-CN"/>
          </a:p>
        </p:txBody>
      </p:sp>
      <p:sp>
        <p:nvSpPr>
          <p:cNvPr id="19459" name="Rectangle 3"/>
          <p:cNvSpPr>
            <a:spLocks noGrp="1" noRot="1" noChangeArrowheads="1"/>
          </p:cNvSpPr>
          <p:nvPr>
            <p:ph type="body" idx="1"/>
          </p:nvPr>
        </p:nvSpPr>
        <p:spPr>
          <a:xfrm>
            <a:off x="301625" y="1905000"/>
            <a:ext cx="8540750" cy="4548188"/>
          </a:xfrm>
        </p:spPr>
        <p:txBody>
          <a:bodyPr/>
          <a:lstStyle/>
          <a:p>
            <a:pPr eaLnBrk="1" hangingPunct="1">
              <a:buFont typeface="Wingdings" panose="05000000000000000000" pitchFamily="2" charset="2"/>
              <a:buNone/>
            </a:pPr>
            <a:r>
              <a:rPr lang="en-US" altLang="zh-CN" sz="3500" b="1" dirty="0">
                <a:solidFill>
                  <a:srgbClr val="6600FF"/>
                </a:solidFill>
                <a:latin typeface="宋体" panose="02010600030101010101" pitchFamily="2" charset="-122"/>
              </a:rPr>
              <a:t>2.</a:t>
            </a:r>
            <a:r>
              <a:rPr lang="zh-CN" altLang="en-US" sz="3500" b="1" dirty="0">
                <a:solidFill>
                  <a:srgbClr val="6600FF"/>
                </a:solidFill>
                <a:latin typeface="宋体" panose="02010600030101010101" pitchFamily="2" charset="-122"/>
              </a:rPr>
              <a:t>社会文化环境：</a:t>
            </a:r>
            <a:endParaRPr lang="zh-CN" altLang="en-US" sz="3500" b="1" dirty="0">
              <a:solidFill>
                <a:srgbClr val="6600FF"/>
              </a:solidFill>
              <a:latin typeface="宋体" panose="02010600030101010101" pitchFamily="2" charset="-122"/>
            </a:endParaRPr>
          </a:p>
          <a:p>
            <a:pPr eaLnBrk="1" hangingPunct="1">
              <a:buFont typeface="Wingdings" panose="05000000000000000000" pitchFamily="2" charset="2"/>
              <a:buNone/>
            </a:pPr>
            <a:r>
              <a:rPr lang="zh-CN" altLang="en-US" sz="3500" b="1" dirty="0">
                <a:solidFill>
                  <a:srgbClr val="660033"/>
                </a:solidFill>
                <a:latin typeface="宋体" panose="02010600030101010101" pitchFamily="2" charset="-122"/>
              </a:rPr>
              <a:t>    </a:t>
            </a:r>
            <a:r>
              <a:rPr lang="zh-CN" altLang="en-US" sz="3500" b="1" dirty="0">
                <a:latin typeface="宋体" panose="02010600030101010101" pitchFamily="2" charset="-122"/>
              </a:rPr>
              <a:t>居民受教育程度、文化水平</a:t>
            </a:r>
            <a:endParaRPr lang="zh-CN" altLang="en-US" sz="3500" b="1" dirty="0">
              <a:latin typeface="宋体" panose="02010600030101010101" pitchFamily="2" charset="-122"/>
            </a:endParaRPr>
          </a:p>
          <a:p>
            <a:pPr eaLnBrk="1" hangingPunct="1">
              <a:buFont typeface="Wingdings" panose="05000000000000000000" pitchFamily="2" charset="2"/>
              <a:buNone/>
            </a:pPr>
            <a:r>
              <a:rPr lang="zh-CN" altLang="en-US" sz="3500" b="1" dirty="0">
                <a:latin typeface="宋体" panose="02010600030101010101" pitchFamily="2" charset="-122"/>
              </a:rPr>
              <a:t>    宗教信仰</a:t>
            </a:r>
            <a:endParaRPr lang="zh-CN" altLang="en-US" sz="3500" b="1" dirty="0">
              <a:latin typeface="宋体" panose="02010600030101010101" pitchFamily="2" charset="-122"/>
            </a:endParaRPr>
          </a:p>
          <a:p>
            <a:pPr eaLnBrk="1" hangingPunct="1">
              <a:buFont typeface="Wingdings" panose="05000000000000000000" pitchFamily="2" charset="2"/>
              <a:buNone/>
            </a:pPr>
            <a:r>
              <a:rPr lang="zh-CN" altLang="en-US" sz="3500" b="1" dirty="0">
                <a:latin typeface="宋体" panose="02010600030101010101" pitchFamily="2" charset="-122"/>
              </a:rPr>
              <a:t>    风俗习惯</a:t>
            </a:r>
            <a:endParaRPr lang="zh-CN" altLang="en-US" sz="3500" b="1" dirty="0">
              <a:latin typeface="宋体" panose="02010600030101010101" pitchFamily="2" charset="-122"/>
            </a:endParaRPr>
          </a:p>
          <a:p>
            <a:pPr eaLnBrk="1" hangingPunct="1">
              <a:buFont typeface="Wingdings" panose="05000000000000000000" pitchFamily="2" charset="2"/>
              <a:buNone/>
            </a:pPr>
            <a:r>
              <a:rPr lang="zh-CN" altLang="en-US" sz="3500" b="1" dirty="0">
                <a:latin typeface="宋体" panose="02010600030101010101" pitchFamily="2" charset="-122"/>
              </a:rPr>
              <a:t>    审美观点</a:t>
            </a:r>
            <a:endParaRPr lang="zh-CN" altLang="en-US" sz="3500" b="1" dirty="0">
              <a:latin typeface="宋体" panose="02010600030101010101" pitchFamily="2" charset="-122"/>
            </a:endParaRPr>
          </a:p>
          <a:p>
            <a:pPr eaLnBrk="1" hangingPunct="1">
              <a:buFont typeface="Wingdings" panose="05000000000000000000" pitchFamily="2" charset="2"/>
              <a:buNone/>
            </a:pPr>
            <a:r>
              <a:rPr lang="zh-CN" altLang="en-US" sz="3500" b="1" dirty="0">
                <a:latin typeface="宋体" panose="02010600030101010101" pitchFamily="2" charset="-122"/>
              </a:rPr>
              <a:t>    价值观念等</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endParaRPr lang="zh-CN" altLang="zh-CN"/>
          </a:p>
        </p:txBody>
      </p:sp>
      <p:sp>
        <p:nvSpPr>
          <p:cNvPr id="20483" name="Rectangle 3"/>
          <p:cNvSpPr>
            <a:spLocks noGrp="1" noRot="1" noChangeArrowheads="1"/>
          </p:cNvSpPr>
          <p:nvPr>
            <p:ph type="body" idx="1"/>
          </p:nvPr>
        </p:nvSpPr>
        <p:spPr/>
        <p:txBody>
          <a:bodyPr/>
          <a:lstStyle/>
          <a:p>
            <a:pPr eaLnBrk="1" hangingPunct="1">
              <a:lnSpc>
                <a:spcPct val="70000"/>
              </a:lnSpc>
              <a:spcBef>
                <a:spcPct val="50000"/>
              </a:spcBef>
              <a:buFont typeface="Wingdings" panose="05000000000000000000" pitchFamily="2" charset="2"/>
              <a:buNone/>
            </a:pPr>
            <a:r>
              <a:rPr lang="en-US" altLang="zh-CN" sz="3500" b="1" dirty="0">
                <a:solidFill>
                  <a:srgbClr val="6600FF"/>
                </a:solidFill>
                <a:latin typeface="宋体" panose="02010600030101010101" pitchFamily="2" charset="-122"/>
              </a:rPr>
              <a:t>3.</a:t>
            </a:r>
            <a:r>
              <a:rPr lang="zh-CN" altLang="en-US" sz="3500" b="1" dirty="0">
                <a:solidFill>
                  <a:srgbClr val="6600FF"/>
                </a:solidFill>
                <a:latin typeface="宋体" panose="02010600030101010101" pitchFamily="2" charset="-122"/>
              </a:rPr>
              <a:t>经济环境：</a:t>
            </a:r>
            <a:endParaRPr lang="zh-CN" altLang="en-US" sz="3500" b="1" dirty="0">
              <a:solidFill>
                <a:srgbClr val="6600FF"/>
              </a:solidFill>
              <a:latin typeface="宋体" panose="02010600030101010101" pitchFamily="2" charset="-122"/>
            </a:endParaRPr>
          </a:p>
          <a:p>
            <a:pPr eaLnBrk="1" hangingPunct="1">
              <a:lnSpc>
                <a:spcPct val="70000"/>
              </a:lnSpc>
              <a:spcBef>
                <a:spcPct val="50000"/>
              </a:spcBef>
              <a:buFont typeface="Wingdings" panose="05000000000000000000" pitchFamily="2" charset="2"/>
              <a:buNone/>
            </a:pPr>
            <a:r>
              <a:rPr lang="zh-CN" altLang="en-US" sz="3500" b="1" dirty="0">
                <a:solidFill>
                  <a:srgbClr val="CC3300"/>
                </a:solidFill>
                <a:latin typeface="宋体" panose="02010600030101010101" pitchFamily="2" charset="-122"/>
              </a:rPr>
              <a:t>  宏观经济环境：</a:t>
            </a:r>
            <a:endParaRPr lang="zh-CN" altLang="en-US" sz="3500" b="1" dirty="0">
              <a:solidFill>
                <a:srgbClr val="CC3300"/>
              </a:solidFill>
              <a:latin typeface="宋体" panose="02010600030101010101" pitchFamily="2" charset="-122"/>
            </a:endParaRPr>
          </a:p>
          <a:p>
            <a:pPr eaLnBrk="1" hangingPunct="1">
              <a:lnSpc>
                <a:spcPct val="70000"/>
              </a:lnSpc>
              <a:spcBef>
                <a:spcPct val="50000"/>
              </a:spcBef>
              <a:buFont typeface="Wingdings" panose="05000000000000000000" pitchFamily="2" charset="2"/>
              <a:buNone/>
            </a:pPr>
            <a:r>
              <a:rPr lang="zh-CN" altLang="en-US" sz="3500" b="1" dirty="0">
                <a:solidFill>
                  <a:srgbClr val="660033"/>
                </a:solidFill>
                <a:latin typeface="宋体" panose="02010600030101010101" pitchFamily="2" charset="-122"/>
              </a:rPr>
              <a:t>    </a:t>
            </a:r>
            <a:r>
              <a:rPr lang="en-US" altLang="zh-CN" sz="3500" b="1" dirty="0">
                <a:latin typeface="宋体" panose="02010600030101010101" pitchFamily="2" charset="-122"/>
              </a:rPr>
              <a:t>GDP</a:t>
            </a:r>
            <a:r>
              <a:rPr lang="zh-CN" altLang="en-US" sz="3500" b="1" dirty="0">
                <a:latin typeface="宋体" panose="02010600030101010101" pitchFamily="2" charset="-122"/>
              </a:rPr>
              <a:t>和人均</a:t>
            </a:r>
            <a:r>
              <a:rPr lang="en-US" altLang="zh-CN" sz="3500" b="1" dirty="0">
                <a:latin typeface="宋体" panose="02010600030101010101" pitchFamily="2" charset="-122"/>
              </a:rPr>
              <a:t>GDP</a:t>
            </a:r>
            <a:endParaRPr lang="en-US" altLang="zh-CN" sz="3500" b="1" dirty="0">
              <a:latin typeface="宋体" panose="02010600030101010101" pitchFamily="2" charset="-122"/>
            </a:endParaRPr>
          </a:p>
          <a:p>
            <a:pPr eaLnBrk="1" hangingPunct="1">
              <a:lnSpc>
                <a:spcPct val="70000"/>
              </a:lnSpc>
              <a:spcBef>
                <a:spcPct val="50000"/>
              </a:spcBef>
              <a:buFont typeface="Wingdings" panose="05000000000000000000" pitchFamily="2" charset="2"/>
              <a:buNone/>
            </a:pPr>
            <a:r>
              <a:rPr lang="en-US" altLang="zh-CN" sz="3500" b="1" dirty="0">
                <a:latin typeface="宋体" panose="02010600030101010101" pitchFamily="2" charset="-122"/>
              </a:rPr>
              <a:t>    </a:t>
            </a:r>
            <a:r>
              <a:rPr lang="zh-CN" altLang="en-US" sz="3500" b="1" dirty="0">
                <a:latin typeface="宋体" panose="02010600030101010101" pitchFamily="2" charset="-122"/>
              </a:rPr>
              <a:t>人均收入</a:t>
            </a:r>
            <a:endParaRPr lang="zh-CN" altLang="en-US" sz="3500" b="1" dirty="0">
              <a:latin typeface="宋体" panose="02010600030101010101" pitchFamily="2" charset="-122"/>
            </a:endParaRPr>
          </a:p>
          <a:p>
            <a:pPr eaLnBrk="1" hangingPunct="1">
              <a:lnSpc>
                <a:spcPct val="70000"/>
              </a:lnSpc>
              <a:spcBef>
                <a:spcPct val="50000"/>
              </a:spcBef>
              <a:buFont typeface="Wingdings" panose="05000000000000000000" pitchFamily="2" charset="2"/>
              <a:buNone/>
            </a:pPr>
            <a:r>
              <a:rPr lang="zh-CN" altLang="en-US" sz="3500" b="1" dirty="0">
                <a:latin typeface="宋体" panose="02010600030101010101" pitchFamily="2" charset="-122"/>
              </a:rPr>
              <a:t>    基尼系数（衡量贫富差距）</a:t>
            </a:r>
            <a:endParaRPr lang="zh-CN" altLang="en-US" sz="3500" b="1" dirty="0">
              <a:latin typeface="宋体" panose="02010600030101010101" pitchFamily="2" charset="-122"/>
            </a:endParaRPr>
          </a:p>
          <a:p>
            <a:pPr eaLnBrk="1" hangingPunct="1">
              <a:lnSpc>
                <a:spcPct val="70000"/>
              </a:lnSpc>
              <a:spcBef>
                <a:spcPct val="50000"/>
              </a:spcBef>
              <a:buFont typeface="Wingdings" panose="05000000000000000000" pitchFamily="2" charset="2"/>
              <a:buNone/>
            </a:pPr>
            <a:r>
              <a:rPr lang="zh-CN" altLang="en-US" sz="3500" b="1" dirty="0">
                <a:latin typeface="宋体" panose="02010600030101010101" pitchFamily="2" charset="-122"/>
              </a:rPr>
              <a:t>    人口及其发展趋势</a:t>
            </a:r>
            <a:endParaRPr lang="zh-CN" altLang="en-US" sz="3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endParaRPr lang="zh-CN" altLang="zh-CN"/>
          </a:p>
        </p:txBody>
      </p:sp>
      <p:sp>
        <p:nvSpPr>
          <p:cNvPr id="21507" name="Rectangle 3"/>
          <p:cNvSpPr>
            <a:spLocks noGrp="1" noRot="1" noChangeArrowheads="1"/>
          </p:cNvSpPr>
          <p:nvPr>
            <p:ph type="body" idx="1"/>
          </p:nvPr>
        </p:nvSpPr>
        <p:spPr/>
        <p:txBody>
          <a:bodyPr/>
          <a:lstStyle/>
          <a:p>
            <a:pPr eaLnBrk="1" hangingPunct="1">
              <a:lnSpc>
                <a:spcPct val="70000"/>
              </a:lnSpc>
              <a:spcBef>
                <a:spcPct val="50000"/>
              </a:spcBef>
              <a:buFont typeface="Wingdings" panose="05000000000000000000" pitchFamily="2" charset="2"/>
              <a:buNone/>
            </a:pPr>
            <a:endParaRPr lang="en-US" altLang="zh-CN" sz="3500" b="1" dirty="0">
              <a:solidFill>
                <a:srgbClr val="CC3300"/>
              </a:solidFill>
              <a:latin typeface="宋体" panose="02010600030101010101" pitchFamily="2" charset="-122"/>
            </a:endParaRPr>
          </a:p>
          <a:p>
            <a:pPr eaLnBrk="1" hangingPunct="1">
              <a:lnSpc>
                <a:spcPct val="70000"/>
              </a:lnSpc>
              <a:spcBef>
                <a:spcPct val="50000"/>
              </a:spcBef>
              <a:buFont typeface="Wingdings" panose="05000000000000000000" pitchFamily="2" charset="2"/>
              <a:buNone/>
            </a:pPr>
            <a:r>
              <a:rPr lang="zh-CN" altLang="en-US" sz="3500" b="1" dirty="0">
                <a:solidFill>
                  <a:srgbClr val="CC3300"/>
                </a:solidFill>
                <a:latin typeface="宋体" panose="02010600030101010101" pitchFamily="2" charset="-122"/>
              </a:rPr>
              <a:t>微观经济环境：</a:t>
            </a:r>
            <a:endParaRPr lang="zh-CN" altLang="en-US" sz="3500" b="1" dirty="0">
              <a:solidFill>
                <a:srgbClr val="CC3300"/>
              </a:solidFill>
              <a:latin typeface="宋体" panose="02010600030101010101" pitchFamily="2" charset="-122"/>
            </a:endParaRPr>
          </a:p>
          <a:p>
            <a:pPr eaLnBrk="1" hangingPunct="1">
              <a:lnSpc>
                <a:spcPct val="70000"/>
              </a:lnSpc>
              <a:spcBef>
                <a:spcPct val="50000"/>
              </a:spcBef>
              <a:buFont typeface="Wingdings" panose="05000000000000000000" pitchFamily="2" charset="2"/>
              <a:buNone/>
            </a:pPr>
            <a:r>
              <a:rPr lang="zh-CN" altLang="en-US" sz="3500" b="1" dirty="0">
                <a:solidFill>
                  <a:srgbClr val="660033"/>
                </a:solidFill>
                <a:latin typeface="宋体" panose="02010600030101010101" pitchFamily="2" charset="-122"/>
              </a:rPr>
              <a:t>    </a:t>
            </a:r>
            <a:r>
              <a:rPr lang="zh-CN" altLang="en-US" sz="3500" b="1" dirty="0">
                <a:latin typeface="宋体" panose="02010600030101010101" pitchFamily="2" charset="-122"/>
              </a:rPr>
              <a:t>消费者的收入水平</a:t>
            </a:r>
            <a:endParaRPr lang="zh-CN" altLang="en-US" sz="3500" b="1" dirty="0">
              <a:latin typeface="宋体" panose="02010600030101010101" pitchFamily="2" charset="-122"/>
            </a:endParaRPr>
          </a:p>
          <a:p>
            <a:pPr eaLnBrk="1" hangingPunct="1">
              <a:lnSpc>
                <a:spcPct val="70000"/>
              </a:lnSpc>
              <a:spcBef>
                <a:spcPct val="50000"/>
              </a:spcBef>
              <a:buFont typeface="Wingdings" panose="05000000000000000000" pitchFamily="2" charset="2"/>
              <a:buNone/>
            </a:pPr>
            <a:r>
              <a:rPr lang="zh-CN" altLang="en-US" sz="3500" b="1" dirty="0">
                <a:latin typeface="宋体" panose="02010600030101010101" pitchFamily="2" charset="-122"/>
              </a:rPr>
              <a:t>    就业程度</a:t>
            </a:r>
            <a:endParaRPr lang="zh-CN" altLang="en-US" sz="3500" b="1" dirty="0">
              <a:latin typeface="宋体" panose="02010600030101010101" pitchFamily="2" charset="-122"/>
            </a:endParaRPr>
          </a:p>
          <a:p>
            <a:pPr eaLnBrk="1" hangingPunct="1">
              <a:lnSpc>
                <a:spcPct val="70000"/>
              </a:lnSpc>
              <a:spcBef>
                <a:spcPct val="50000"/>
              </a:spcBef>
              <a:buFont typeface="Wingdings" panose="05000000000000000000" pitchFamily="2" charset="2"/>
              <a:buNone/>
            </a:pPr>
            <a:r>
              <a:rPr lang="zh-CN" altLang="en-US" sz="3500" b="1" dirty="0">
                <a:latin typeface="宋体" panose="02010600030101010101" pitchFamily="2" charset="-122"/>
              </a:rPr>
              <a:t>    储蓄情况</a:t>
            </a:r>
            <a:endParaRPr lang="zh-CN" altLang="en-US" sz="3500" b="1" dirty="0">
              <a:latin typeface="宋体" panose="02010600030101010101" pitchFamily="2" charset="-122"/>
            </a:endParaRPr>
          </a:p>
          <a:p>
            <a:pPr eaLnBrk="1" hangingPunct="1">
              <a:lnSpc>
                <a:spcPct val="70000"/>
              </a:lnSpc>
              <a:spcBef>
                <a:spcPct val="50000"/>
              </a:spcBef>
              <a:buFont typeface="Wingdings" panose="05000000000000000000" pitchFamily="2" charset="2"/>
              <a:buNone/>
            </a:pPr>
            <a:r>
              <a:rPr lang="zh-CN" altLang="en-US" sz="3500" b="1" dirty="0">
                <a:latin typeface="宋体" panose="02010600030101010101" pitchFamily="2" charset="-122"/>
              </a:rPr>
              <a:t>    消费偏好</a:t>
            </a:r>
            <a:endParaRPr lang="zh-CN" altLang="en-US" sz="3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3"/>
          <p:cNvGrpSpPr/>
          <p:nvPr/>
        </p:nvGrpSpPr>
        <p:grpSpPr bwMode="auto">
          <a:xfrm>
            <a:off x="1625600" y="685800"/>
            <a:ext cx="6172200" cy="5334000"/>
            <a:chOff x="1294" y="432"/>
            <a:chExt cx="3888" cy="3360"/>
          </a:xfrm>
        </p:grpSpPr>
        <p:sp>
          <p:nvSpPr>
            <p:cNvPr id="4107" name="AutoShape 4"/>
            <p:cNvSpPr>
              <a:spLocks noChangeArrowheads="1"/>
            </p:cNvSpPr>
            <p:nvPr/>
          </p:nvSpPr>
          <p:spPr bwMode="auto">
            <a:xfrm>
              <a:off x="1294" y="432"/>
              <a:ext cx="3888" cy="3360"/>
            </a:xfrm>
            <a:prstGeom prst="triangle">
              <a:avLst>
                <a:gd name="adj" fmla="val 49690"/>
              </a:avLst>
            </a:prstGeom>
            <a:solidFill>
              <a:srgbClr val="CCFFFF"/>
            </a:solidFill>
            <a:ln w="28575">
              <a:solidFill>
                <a:srgbClr val="CC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8" name="Line 5"/>
            <p:cNvSpPr>
              <a:spLocks noChangeShapeType="1"/>
            </p:cNvSpPr>
            <p:nvPr/>
          </p:nvSpPr>
          <p:spPr bwMode="auto">
            <a:xfrm>
              <a:off x="2926" y="960"/>
              <a:ext cx="624" cy="0"/>
            </a:xfrm>
            <a:prstGeom prst="line">
              <a:avLst/>
            </a:prstGeom>
            <a:noFill/>
            <a:ln w="19050">
              <a:solidFill>
                <a:srgbClr val="66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9" name="Freeform 6"/>
            <p:cNvSpPr/>
            <p:nvPr/>
          </p:nvSpPr>
          <p:spPr bwMode="auto">
            <a:xfrm>
              <a:off x="1523" y="3409"/>
              <a:ext cx="3430" cy="3"/>
            </a:xfrm>
            <a:custGeom>
              <a:avLst/>
              <a:gdLst>
                <a:gd name="T0" fmla="*/ 0 w 3430"/>
                <a:gd name="T1" fmla="*/ 3 h 3"/>
                <a:gd name="T2" fmla="*/ 3430 w 3430"/>
                <a:gd name="T3" fmla="*/ 0 h 3"/>
                <a:gd name="T4" fmla="*/ 0 60000 65536"/>
                <a:gd name="T5" fmla="*/ 0 60000 65536"/>
              </a:gdLst>
              <a:ahLst/>
              <a:cxnLst>
                <a:cxn ang="T4">
                  <a:pos x="T0" y="T1"/>
                </a:cxn>
                <a:cxn ang="T5">
                  <a:pos x="T2" y="T3"/>
                </a:cxn>
              </a:cxnLst>
              <a:rect l="0" t="0" r="r" b="b"/>
              <a:pathLst>
                <a:path w="3430" h="3">
                  <a:moveTo>
                    <a:pt x="0" y="3"/>
                  </a:moveTo>
                  <a:lnTo>
                    <a:pt x="3430" y="0"/>
                  </a:lnTo>
                </a:path>
              </a:pathLst>
            </a:custGeom>
            <a:solidFill>
              <a:srgbClr val="CCFFFF"/>
            </a:solidFill>
            <a:ln w="19050" cmpd="sng">
              <a:solidFill>
                <a:srgbClr val="66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0" name="Freeform 7"/>
            <p:cNvSpPr/>
            <p:nvPr/>
          </p:nvSpPr>
          <p:spPr bwMode="auto">
            <a:xfrm>
              <a:off x="1745" y="3023"/>
              <a:ext cx="3005" cy="2"/>
            </a:xfrm>
            <a:custGeom>
              <a:avLst/>
              <a:gdLst>
                <a:gd name="T0" fmla="*/ 0 w 3005"/>
                <a:gd name="T1" fmla="*/ 0 h 2"/>
                <a:gd name="T2" fmla="*/ 3005 w 3005"/>
                <a:gd name="T3" fmla="*/ 2 h 2"/>
                <a:gd name="T4" fmla="*/ 0 60000 65536"/>
                <a:gd name="T5" fmla="*/ 0 60000 65536"/>
              </a:gdLst>
              <a:ahLst/>
              <a:cxnLst>
                <a:cxn ang="T4">
                  <a:pos x="T0" y="T1"/>
                </a:cxn>
                <a:cxn ang="T5">
                  <a:pos x="T2" y="T3"/>
                </a:cxn>
              </a:cxnLst>
              <a:rect l="0" t="0" r="r" b="b"/>
              <a:pathLst>
                <a:path w="3005" h="2">
                  <a:moveTo>
                    <a:pt x="0" y="0"/>
                  </a:moveTo>
                  <a:lnTo>
                    <a:pt x="3005" y="2"/>
                  </a:lnTo>
                </a:path>
              </a:pathLst>
            </a:custGeom>
            <a:solidFill>
              <a:srgbClr val="CCFFFF"/>
            </a:solidFill>
            <a:ln w="19050" cmpd="sng">
              <a:solidFill>
                <a:srgbClr val="66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 name="Freeform 8"/>
            <p:cNvSpPr/>
            <p:nvPr/>
          </p:nvSpPr>
          <p:spPr bwMode="auto">
            <a:xfrm>
              <a:off x="2001" y="2592"/>
              <a:ext cx="2461" cy="3"/>
            </a:xfrm>
            <a:custGeom>
              <a:avLst/>
              <a:gdLst>
                <a:gd name="T0" fmla="*/ 0 w 2461"/>
                <a:gd name="T1" fmla="*/ 0 h 3"/>
                <a:gd name="T2" fmla="*/ 2461 w 2461"/>
                <a:gd name="T3" fmla="*/ 3 h 3"/>
                <a:gd name="T4" fmla="*/ 0 60000 65536"/>
                <a:gd name="T5" fmla="*/ 0 60000 65536"/>
              </a:gdLst>
              <a:ahLst/>
              <a:cxnLst>
                <a:cxn ang="T4">
                  <a:pos x="T0" y="T1"/>
                </a:cxn>
                <a:cxn ang="T5">
                  <a:pos x="T2" y="T3"/>
                </a:cxn>
              </a:cxnLst>
              <a:rect l="0" t="0" r="r" b="b"/>
              <a:pathLst>
                <a:path w="2461" h="3">
                  <a:moveTo>
                    <a:pt x="0" y="0"/>
                  </a:moveTo>
                  <a:lnTo>
                    <a:pt x="2461" y="3"/>
                  </a:lnTo>
                </a:path>
              </a:pathLst>
            </a:custGeom>
            <a:solidFill>
              <a:srgbClr val="CCFFFF"/>
            </a:solidFill>
            <a:ln w="19050" cmpd="sng">
              <a:solidFill>
                <a:srgbClr val="66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 name="Line 9"/>
            <p:cNvSpPr>
              <a:spLocks noChangeShapeType="1"/>
            </p:cNvSpPr>
            <p:nvPr/>
          </p:nvSpPr>
          <p:spPr bwMode="auto">
            <a:xfrm>
              <a:off x="2494" y="1728"/>
              <a:ext cx="1440" cy="0"/>
            </a:xfrm>
            <a:prstGeom prst="line">
              <a:avLst/>
            </a:prstGeom>
            <a:noFill/>
            <a:ln w="19050">
              <a:solidFill>
                <a:srgbClr val="66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 name="Line 10"/>
            <p:cNvSpPr>
              <a:spLocks noChangeShapeType="1"/>
            </p:cNvSpPr>
            <p:nvPr/>
          </p:nvSpPr>
          <p:spPr bwMode="auto">
            <a:xfrm>
              <a:off x="2686" y="1344"/>
              <a:ext cx="1056" cy="0"/>
            </a:xfrm>
            <a:prstGeom prst="line">
              <a:avLst/>
            </a:prstGeom>
            <a:noFill/>
            <a:ln w="19050">
              <a:solidFill>
                <a:srgbClr val="66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4" name="Line 11"/>
            <p:cNvSpPr>
              <a:spLocks noChangeShapeType="1"/>
            </p:cNvSpPr>
            <p:nvPr/>
          </p:nvSpPr>
          <p:spPr bwMode="auto">
            <a:xfrm>
              <a:off x="2254" y="2112"/>
              <a:ext cx="1968" cy="0"/>
            </a:xfrm>
            <a:prstGeom prst="line">
              <a:avLst/>
            </a:prstGeom>
            <a:noFill/>
            <a:ln w="19050">
              <a:solidFill>
                <a:srgbClr val="66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99" name="Text Box 12"/>
          <p:cNvSpPr txBox="1">
            <a:spLocks noChangeArrowheads="1"/>
          </p:cNvSpPr>
          <p:nvPr/>
        </p:nvSpPr>
        <p:spPr bwMode="auto">
          <a:xfrm>
            <a:off x="4216400" y="990600"/>
            <a:ext cx="9144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800">
                <a:solidFill>
                  <a:srgbClr val="FF33CC"/>
                </a:solidFill>
                <a:latin typeface="Times New Roman" panose="02020603050405020304" pitchFamily="18" charset="0"/>
              </a:rPr>
              <a:t>使命</a:t>
            </a:r>
            <a:endParaRPr kumimoji="1" lang="zh-CN" altLang="en-US" sz="2800" b="0">
              <a:latin typeface="Times New Roman" panose="02020603050405020304" pitchFamily="18" charset="0"/>
            </a:endParaRPr>
          </a:p>
        </p:txBody>
      </p:sp>
      <p:sp>
        <p:nvSpPr>
          <p:cNvPr id="4100" name="Text Box 13"/>
          <p:cNvSpPr txBox="1">
            <a:spLocks noChangeArrowheads="1"/>
          </p:cNvSpPr>
          <p:nvPr/>
        </p:nvSpPr>
        <p:spPr bwMode="auto">
          <a:xfrm>
            <a:off x="4229100" y="1600200"/>
            <a:ext cx="990600" cy="519113"/>
          </a:xfrm>
          <a:prstGeom prst="rect">
            <a:avLst/>
          </a:prstGeom>
          <a:solidFill>
            <a:srgbClr val="CCFFFF"/>
          </a:solidFill>
          <a:ln>
            <a:noFill/>
          </a:ln>
          <a:effectLst/>
          <a:extLs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800">
                <a:solidFill>
                  <a:srgbClr val="FF33CC"/>
                </a:solidFill>
                <a:latin typeface="Times New Roman" panose="02020603050405020304" pitchFamily="18" charset="0"/>
              </a:rPr>
              <a:t>目标</a:t>
            </a:r>
            <a:endParaRPr kumimoji="1" lang="zh-CN" altLang="en-US" sz="2400" b="0">
              <a:latin typeface="Times New Roman" panose="02020603050405020304" pitchFamily="18" charset="0"/>
            </a:endParaRPr>
          </a:p>
        </p:txBody>
      </p:sp>
      <p:sp>
        <p:nvSpPr>
          <p:cNvPr id="4101" name="Text Box 14"/>
          <p:cNvSpPr txBox="1">
            <a:spLocks noChangeArrowheads="1"/>
          </p:cNvSpPr>
          <p:nvPr/>
        </p:nvSpPr>
        <p:spPr bwMode="auto">
          <a:xfrm>
            <a:off x="4225925" y="2224088"/>
            <a:ext cx="901700" cy="519112"/>
          </a:xfrm>
          <a:prstGeom prst="rect">
            <a:avLst/>
          </a:prstGeom>
          <a:solidFill>
            <a:srgbClr val="CCFFFF"/>
          </a:solidFill>
          <a:ln>
            <a:noFill/>
          </a:ln>
          <a:effectLst/>
          <a:extLs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800">
                <a:solidFill>
                  <a:srgbClr val="FF0000"/>
                </a:solidFill>
                <a:latin typeface="Times New Roman" panose="02020603050405020304" pitchFamily="18" charset="0"/>
              </a:rPr>
              <a:t>战略</a:t>
            </a:r>
            <a:endParaRPr kumimoji="1" lang="zh-CN" altLang="en-US" sz="2400" b="0">
              <a:solidFill>
                <a:srgbClr val="FF0000"/>
              </a:solidFill>
              <a:latin typeface="Times New Roman" panose="02020603050405020304" pitchFamily="18" charset="0"/>
            </a:endParaRPr>
          </a:p>
        </p:txBody>
      </p:sp>
      <p:sp>
        <p:nvSpPr>
          <p:cNvPr id="4102" name="Text Box 15"/>
          <p:cNvSpPr txBox="1">
            <a:spLocks noChangeArrowheads="1"/>
          </p:cNvSpPr>
          <p:nvPr/>
        </p:nvSpPr>
        <p:spPr bwMode="auto">
          <a:xfrm>
            <a:off x="4213225" y="2833688"/>
            <a:ext cx="901700" cy="519112"/>
          </a:xfrm>
          <a:prstGeom prst="rect">
            <a:avLst/>
          </a:prstGeom>
          <a:solidFill>
            <a:srgbClr val="CCFFFF"/>
          </a:solidFill>
          <a:ln>
            <a:noFill/>
          </a:ln>
          <a:effectLst/>
          <a:extLs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800">
                <a:solidFill>
                  <a:srgbClr val="FF33CC"/>
                </a:solidFill>
                <a:latin typeface="Times New Roman" panose="02020603050405020304" pitchFamily="18" charset="0"/>
              </a:rPr>
              <a:t>政策</a:t>
            </a:r>
            <a:endParaRPr kumimoji="1" lang="zh-CN" altLang="en-US" sz="2400" b="0">
              <a:latin typeface="Times New Roman" panose="02020603050405020304" pitchFamily="18" charset="0"/>
            </a:endParaRPr>
          </a:p>
        </p:txBody>
      </p:sp>
      <p:sp>
        <p:nvSpPr>
          <p:cNvPr id="4103" name="Text Box 16"/>
          <p:cNvSpPr txBox="1">
            <a:spLocks noChangeArrowheads="1"/>
          </p:cNvSpPr>
          <p:nvPr/>
        </p:nvSpPr>
        <p:spPr bwMode="auto">
          <a:xfrm>
            <a:off x="4225925" y="3581400"/>
            <a:ext cx="901700" cy="519113"/>
          </a:xfrm>
          <a:prstGeom prst="rect">
            <a:avLst/>
          </a:prstGeom>
          <a:solidFill>
            <a:srgbClr val="CCFFFF"/>
          </a:solidFill>
          <a:ln>
            <a:noFill/>
          </a:ln>
          <a:effectLst/>
          <a:extLs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800">
                <a:solidFill>
                  <a:srgbClr val="FF33CC"/>
                </a:solidFill>
                <a:latin typeface="Times New Roman" panose="02020603050405020304" pitchFamily="18" charset="0"/>
              </a:rPr>
              <a:t>程序</a:t>
            </a:r>
            <a:endParaRPr kumimoji="1" lang="zh-CN" altLang="en-US" sz="2400" b="0">
              <a:latin typeface="Times New Roman" panose="02020603050405020304" pitchFamily="18" charset="0"/>
            </a:endParaRPr>
          </a:p>
        </p:txBody>
      </p:sp>
      <p:sp>
        <p:nvSpPr>
          <p:cNvPr id="4104" name="Text Box 17"/>
          <p:cNvSpPr txBox="1">
            <a:spLocks noChangeArrowheads="1"/>
          </p:cNvSpPr>
          <p:nvPr/>
        </p:nvSpPr>
        <p:spPr bwMode="auto">
          <a:xfrm>
            <a:off x="2460625" y="4267200"/>
            <a:ext cx="44196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800">
                <a:solidFill>
                  <a:srgbClr val="FF33CC"/>
                </a:solidFill>
                <a:latin typeface="Times New Roman" panose="02020603050405020304" pitchFamily="18" charset="0"/>
              </a:rPr>
              <a:t>规则：最简单形式的计划</a:t>
            </a:r>
            <a:endParaRPr kumimoji="1" lang="zh-CN" altLang="en-US" sz="2400" b="0">
              <a:latin typeface="Times New Roman" panose="02020603050405020304" pitchFamily="18" charset="0"/>
            </a:endParaRPr>
          </a:p>
        </p:txBody>
      </p:sp>
      <p:sp>
        <p:nvSpPr>
          <p:cNvPr id="4105" name="Text Box 18"/>
          <p:cNvSpPr txBox="1">
            <a:spLocks noChangeArrowheads="1"/>
          </p:cNvSpPr>
          <p:nvPr/>
        </p:nvSpPr>
        <p:spPr bwMode="auto">
          <a:xfrm>
            <a:off x="2460625" y="4876800"/>
            <a:ext cx="4419600" cy="519113"/>
          </a:xfrm>
          <a:prstGeom prst="rect">
            <a:avLst/>
          </a:prstGeom>
          <a:solidFill>
            <a:srgbClr val="CCFFFF"/>
          </a:solidFill>
          <a:ln>
            <a:noFill/>
          </a:ln>
          <a:effectLst/>
          <a:extLs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800">
                <a:solidFill>
                  <a:srgbClr val="FF33CC"/>
                </a:solidFill>
                <a:latin typeface="Times New Roman" panose="02020603050405020304" pitchFamily="18" charset="0"/>
              </a:rPr>
              <a:t>方案：一种综合性的计划</a:t>
            </a:r>
            <a:endParaRPr kumimoji="1" lang="zh-CN" altLang="en-US" sz="2400" b="0">
              <a:latin typeface="Times New Roman" panose="02020603050405020304" pitchFamily="18" charset="0"/>
            </a:endParaRPr>
          </a:p>
        </p:txBody>
      </p:sp>
      <p:sp>
        <p:nvSpPr>
          <p:cNvPr id="4106" name="Text Box 19"/>
          <p:cNvSpPr txBox="1">
            <a:spLocks noChangeArrowheads="1"/>
          </p:cNvSpPr>
          <p:nvPr/>
        </p:nvSpPr>
        <p:spPr bwMode="auto">
          <a:xfrm>
            <a:off x="2536825" y="5500688"/>
            <a:ext cx="4419600"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800">
                <a:solidFill>
                  <a:srgbClr val="FF33CC"/>
                </a:solidFill>
                <a:latin typeface="Times New Roman" panose="02020603050405020304" pitchFamily="18" charset="0"/>
              </a:rPr>
              <a:t>预算：数字化的计划</a:t>
            </a:r>
            <a:endParaRPr kumimoji="1" lang="zh-CN" altLang="en-US" sz="2400" b="0">
              <a:latin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endParaRPr lang="zh-CN" altLang="zh-CN"/>
          </a:p>
        </p:txBody>
      </p:sp>
      <p:sp>
        <p:nvSpPr>
          <p:cNvPr id="22531" name="Rectangle 3"/>
          <p:cNvSpPr>
            <a:spLocks noGrp="1" noRot="1" noChangeArrowheads="1"/>
          </p:cNvSpPr>
          <p:nvPr>
            <p:ph type="body" idx="1"/>
          </p:nvPr>
        </p:nvSpPr>
        <p:spPr>
          <a:xfrm>
            <a:off x="301625" y="1905000"/>
            <a:ext cx="8540750" cy="4548188"/>
          </a:xfrm>
        </p:spPr>
        <p:txBody>
          <a:bodyPr/>
          <a:lstStyle/>
          <a:p>
            <a:pPr eaLnBrk="1" hangingPunct="1">
              <a:buFont typeface="Wingdings" panose="05000000000000000000" pitchFamily="2" charset="2"/>
              <a:buNone/>
            </a:pPr>
            <a:r>
              <a:rPr lang="en-US" altLang="zh-CN" sz="3500" b="1" dirty="0">
                <a:solidFill>
                  <a:srgbClr val="6600FF"/>
                </a:solidFill>
                <a:latin typeface="宋体" panose="02010600030101010101" pitchFamily="2" charset="-122"/>
              </a:rPr>
              <a:t>4.</a:t>
            </a:r>
            <a:r>
              <a:rPr lang="zh-CN" altLang="en-US" sz="3500" b="1" dirty="0">
                <a:solidFill>
                  <a:srgbClr val="6600FF"/>
                </a:solidFill>
                <a:latin typeface="宋体" panose="02010600030101010101" pitchFamily="2" charset="-122"/>
              </a:rPr>
              <a:t>技术环境：</a:t>
            </a:r>
            <a:endParaRPr lang="zh-CN" altLang="en-US" sz="3500" b="1" dirty="0">
              <a:solidFill>
                <a:srgbClr val="6600FF"/>
              </a:solidFill>
              <a:latin typeface="宋体" panose="02010600030101010101" pitchFamily="2" charset="-122"/>
            </a:endParaRPr>
          </a:p>
          <a:p>
            <a:pPr eaLnBrk="1" hangingPunct="1">
              <a:buFont typeface="Wingdings" panose="05000000000000000000" pitchFamily="2" charset="2"/>
              <a:buNone/>
            </a:pPr>
            <a:r>
              <a:rPr lang="zh-CN" altLang="en-US" sz="3500" b="1" dirty="0">
                <a:solidFill>
                  <a:srgbClr val="660033"/>
                </a:solidFill>
                <a:latin typeface="宋体" panose="02010600030101010101" pitchFamily="2" charset="-122"/>
              </a:rPr>
              <a:t>    </a:t>
            </a:r>
            <a:r>
              <a:rPr lang="zh-CN" altLang="en-US" sz="3500" b="1" dirty="0">
                <a:latin typeface="宋体" panose="02010600030101010101" pitchFamily="2" charset="-122"/>
              </a:rPr>
              <a:t>技术发展水平</a:t>
            </a:r>
            <a:endParaRPr lang="zh-CN" altLang="en-US" sz="3500" b="1" dirty="0">
              <a:latin typeface="宋体" panose="02010600030101010101" pitchFamily="2" charset="-122"/>
            </a:endParaRPr>
          </a:p>
          <a:p>
            <a:pPr eaLnBrk="1" hangingPunct="1">
              <a:buFont typeface="Wingdings" panose="05000000000000000000" pitchFamily="2" charset="2"/>
              <a:buNone/>
            </a:pPr>
            <a:r>
              <a:rPr lang="zh-CN" altLang="en-US" sz="3500" b="1" dirty="0">
                <a:latin typeface="宋体" panose="02010600030101010101" pitchFamily="2" charset="-122"/>
              </a:rPr>
              <a:t>    技术政策</a:t>
            </a:r>
            <a:endParaRPr lang="zh-CN" altLang="en-US" sz="3500" b="1" dirty="0">
              <a:latin typeface="宋体" panose="02010600030101010101" pitchFamily="2" charset="-122"/>
            </a:endParaRPr>
          </a:p>
          <a:p>
            <a:pPr eaLnBrk="1" hangingPunct="1">
              <a:buFont typeface="Wingdings" panose="05000000000000000000" pitchFamily="2" charset="2"/>
              <a:buNone/>
            </a:pPr>
            <a:r>
              <a:rPr lang="zh-CN" altLang="en-US" sz="3500" b="1" dirty="0">
                <a:latin typeface="宋体" panose="02010600030101010101" pitchFamily="2" charset="-122"/>
              </a:rPr>
              <a:t>    重视程度</a:t>
            </a:r>
            <a:endParaRPr lang="zh-CN" altLang="en-US" sz="3500" b="1" dirty="0">
              <a:latin typeface="宋体" panose="02010600030101010101" pitchFamily="2" charset="-122"/>
            </a:endParaRPr>
          </a:p>
          <a:p>
            <a:pPr eaLnBrk="1" hangingPunct="1">
              <a:buFont typeface="Wingdings" panose="05000000000000000000" pitchFamily="2" charset="2"/>
              <a:buNone/>
            </a:pPr>
            <a:r>
              <a:rPr lang="zh-CN" altLang="en-US" sz="3500" b="1" dirty="0">
                <a:latin typeface="宋体" panose="02010600030101010101" pitchFamily="2" charset="-122"/>
              </a:rPr>
              <a:t>    知识产权保护情况等</a:t>
            </a:r>
            <a:endParaRPr lang="zh-CN" altLang="en-US" sz="3500" b="1" dirty="0">
              <a:latin typeface="宋体" panose="02010600030101010101" pitchFamily="2" charset="-122"/>
            </a:endParaRPr>
          </a:p>
          <a:p>
            <a:pPr eaLnBrk="1" hangingPunct="1">
              <a:buFont typeface="Wingdings" panose="05000000000000000000" pitchFamily="2" charset="2"/>
              <a:buNone/>
            </a:pPr>
            <a:r>
              <a:rPr lang="zh-CN" altLang="en-US" sz="3500" b="1" dirty="0">
                <a:latin typeface="宋体" panose="02010600030101010101" pitchFamily="2" charset="-122"/>
              </a:rPr>
              <a:t>    与我比较的先进性如何</a:t>
            </a:r>
            <a:endParaRPr lang="zh-CN" altLang="en-US" sz="3500" b="1" dirty="0">
              <a:latin typeface="宋体" panose="02010600030101010101" pitchFamily="2" charset="-122"/>
            </a:endParaRPr>
          </a:p>
          <a:p>
            <a:pPr eaLnBrk="1" hangingPunct="1">
              <a:buFont typeface="Wingdings" panose="05000000000000000000" pitchFamily="2" charset="2"/>
              <a:buNone/>
            </a:pPr>
            <a:r>
              <a:rPr lang="zh-CN" altLang="en-US" sz="3500" b="1" dirty="0">
                <a:latin typeface="宋体" panose="02010600030101010101" pitchFamily="2" charset="-122"/>
              </a:rPr>
              <a:t>    有否可利用的独特技术</a:t>
            </a:r>
            <a:endParaRPr lang="zh-CN" altLang="en-US" sz="3500" b="1" dirty="0">
              <a:latin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endParaRPr lang="zh-CN" altLang="zh-CN"/>
          </a:p>
        </p:txBody>
      </p:sp>
      <p:sp>
        <p:nvSpPr>
          <p:cNvPr id="23555" name="Rectangle 3"/>
          <p:cNvSpPr>
            <a:spLocks noGrp="1" noRot="1" noChangeArrowheads="1"/>
          </p:cNvSpPr>
          <p:nvPr>
            <p:ph type="body" idx="1"/>
          </p:nvPr>
        </p:nvSpPr>
        <p:spPr>
          <a:xfrm>
            <a:off x="301625" y="1905000"/>
            <a:ext cx="8540750" cy="4619625"/>
          </a:xfrm>
        </p:spPr>
        <p:txBody>
          <a:bodyPr/>
          <a:lstStyle/>
          <a:p>
            <a:pPr eaLnBrk="1" hangingPunct="1">
              <a:lnSpc>
                <a:spcPct val="120000"/>
              </a:lnSpc>
              <a:buFont typeface="Wingdings" panose="05000000000000000000" pitchFamily="2" charset="2"/>
              <a:buNone/>
            </a:pPr>
            <a:r>
              <a:rPr lang="en-US" altLang="zh-CN" sz="3500" b="1" dirty="0">
                <a:solidFill>
                  <a:srgbClr val="6600FF"/>
                </a:solidFill>
                <a:latin typeface="宋体" panose="02010600030101010101" pitchFamily="2" charset="-122"/>
              </a:rPr>
              <a:t>5.</a:t>
            </a:r>
            <a:r>
              <a:rPr lang="zh-CN" altLang="en-US" sz="3500" b="1" dirty="0">
                <a:solidFill>
                  <a:srgbClr val="6600FF"/>
                </a:solidFill>
                <a:latin typeface="宋体" panose="02010600030101010101" pitchFamily="2" charset="-122"/>
              </a:rPr>
              <a:t>自然环境：</a:t>
            </a:r>
            <a:endParaRPr lang="zh-CN" altLang="en-US" sz="3500" b="1" dirty="0">
              <a:solidFill>
                <a:srgbClr val="6600FF"/>
              </a:solidFill>
              <a:latin typeface="宋体" panose="02010600030101010101" pitchFamily="2" charset="-122"/>
            </a:endParaRPr>
          </a:p>
          <a:p>
            <a:pPr eaLnBrk="1" hangingPunct="1">
              <a:lnSpc>
                <a:spcPct val="120000"/>
              </a:lnSpc>
              <a:buFont typeface="Wingdings" panose="05000000000000000000" pitchFamily="2" charset="2"/>
              <a:buNone/>
            </a:pPr>
            <a:r>
              <a:rPr lang="zh-CN" altLang="en-US" sz="3500" b="1" dirty="0">
                <a:solidFill>
                  <a:srgbClr val="660033"/>
                </a:solidFill>
                <a:latin typeface="宋体" panose="02010600030101010101" pitchFamily="2" charset="-122"/>
              </a:rPr>
              <a:t>    </a:t>
            </a:r>
            <a:r>
              <a:rPr lang="zh-CN" altLang="en-US" sz="3500" b="1" dirty="0">
                <a:latin typeface="宋体" panose="02010600030101010101" pitchFamily="2" charset="-122"/>
              </a:rPr>
              <a:t>地理位置</a:t>
            </a:r>
            <a:endParaRPr lang="zh-CN" altLang="en-US" sz="3500" b="1" dirty="0">
              <a:latin typeface="宋体" panose="02010600030101010101" pitchFamily="2" charset="-122"/>
            </a:endParaRPr>
          </a:p>
          <a:p>
            <a:pPr eaLnBrk="1" hangingPunct="1">
              <a:lnSpc>
                <a:spcPct val="120000"/>
              </a:lnSpc>
              <a:buFont typeface="Wingdings" panose="05000000000000000000" pitchFamily="2" charset="2"/>
              <a:buNone/>
            </a:pPr>
            <a:r>
              <a:rPr lang="zh-CN" altLang="en-US" sz="3500" b="1" dirty="0">
                <a:latin typeface="宋体" panose="02010600030101010101" pitchFamily="2" charset="-122"/>
              </a:rPr>
              <a:t>    气候条件</a:t>
            </a:r>
            <a:endParaRPr lang="zh-CN" altLang="en-US" sz="3500" b="1" dirty="0">
              <a:latin typeface="宋体" panose="02010600030101010101" pitchFamily="2" charset="-122"/>
            </a:endParaRPr>
          </a:p>
          <a:p>
            <a:pPr eaLnBrk="1" hangingPunct="1">
              <a:lnSpc>
                <a:spcPct val="120000"/>
              </a:lnSpc>
              <a:buFont typeface="Wingdings" panose="05000000000000000000" pitchFamily="2" charset="2"/>
              <a:buNone/>
            </a:pPr>
            <a:r>
              <a:rPr lang="zh-CN" altLang="en-US" sz="3500" b="1" dirty="0">
                <a:latin typeface="宋体" panose="02010600030101010101" pitchFamily="2" charset="-122"/>
              </a:rPr>
              <a:t>    资源禀赋</a:t>
            </a:r>
            <a:endParaRPr lang="zh-CN" altLang="en-US" sz="3500" b="1" dirty="0">
              <a:latin typeface="宋体" panose="02010600030101010101" pitchFamily="2" charset="-122"/>
            </a:endParaRPr>
          </a:p>
          <a:p>
            <a:pPr eaLnBrk="1" hangingPunct="1">
              <a:lnSpc>
                <a:spcPct val="120000"/>
              </a:lnSpc>
              <a:buFont typeface="Wingdings" panose="05000000000000000000" pitchFamily="2" charset="2"/>
              <a:buNone/>
            </a:pPr>
            <a:r>
              <a:rPr lang="zh-CN" altLang="en-US" sz="3500" b="1" dirty="0">
                <a:latin typeface="宋体" panose="02010600030101010101" pitchFamily="2" charset="-122"/>
              </a:rPr>
              <a:t>    资源的现状与可持续发展</a:t>
            </a:r>
            <a:endParaRPr lang="zh-CN" altLang="en-US" sz="3500" b="1" dirty="0">
              <a:latin typeface="宋体" panose="02010600030101010101" pitchFamily="2" charset="-122"/>
            </a:endParaRPr>
          </a:p>
          <a:p>
            <a:pPr eaLnBrk="1" hangingPunct="1">
              <a:lnSpc>
                <a:spcPct val="120000"/>
              </a:lnSpc>
              <a:buFont typeface="Wingdings" panose="05000000000000000000" pitchFamily="2" charset="2"/>
              <a:buNone/>
            </a:pPr>
            <a:r>
              <a:rPr lang="zh-CN" altLang="en-US" sz="3500" b="1" dirty="0">
                <a:latin typeface="宋体" panose="02010600030101010101" pitchFamily="2" charset="-122"/>
              </a:rPr>
              <a:t>    资源的特殊性</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endParaRPr lang="zh-CN" altLang="zh-CN"/>
          </a:p>
        </p:txBody>
      </p:sp>
      <p:sp>
        <p:nvSpPr>
          <p:cNvPr id="24579" name="Rectangle 3"/>
          <p:cNvSpPr>
            <a:spLocks noGrp="1" noRot="1" noChangeArrowheads="1"/>
          </p:cNvSpPr>
          <p:nvPr>
            <p:ph type="body" idx="1"/>
          </p:nvPr>
        </p:nvSpPr>
        <p:spPr/>
        <p:txBody>
          <a:bodyPr/>
          <a:lstStyle/>
          <a:p>
            <a:pPr eaLnBrk="1" hangingPunct="1"/>
            <a:endParaRPr lang="zh-CN" altLang="zh-CN"/>
          </a:p>
        </p:txBody>
      </p:sp>
      <p:pic>
        <p:nvPicPr>
          <p:cNvPr id="2458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71755"/>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pPr eaLnBrk="1" hangingPunct="1"/>
            <a:endParaRPr lang="zh-CN" altLang="zh-CN"/>
          </a:p>
        </p:txBody>
      </p:sp>
      <p:sp>
        <p:nvSpPr>
          <p:cNvPr id="25603" name="Rectangle 3"/>
          <p:cNvSpPr>
            <a:spLocks noGrp="1" noRot="1" noChangeArrowheads="1"/>
          </p:cNvSpPr>
          <p:nvPr>
            <p:ph type="body" idx="1"/>
          </p:nvPr>
        </p:nvSpPr>
        <p:spPr/>
        <p:txBody>
          <a:bodyPr/>
          <a:lstStyle/>
          <a:p>
            <a:pPr eaLnBrk="1" hangingPunct="1"/>
            <a:endParaRPr lang="zh-CN" altLang="zh-CN"/>
          </a:p>
        </p:txBody>
      </p:sp>
      <p:pic>
        <p:nvPicPr>
          <p:cNvPr id="2560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endParaRPr lang="zh-CN" altLang="zh-CN"/>
          </a:p>
        </p:txBody>
      </p:sp>
      <p:sp>
        <p:nvSpPr>
          <p:cNvPr id="26627" name="Rectangle 3"/>
          <p:cNvSpPr>
            <a:spLocks noGrp="1" noRot="1" noChangeArrowheads="1"/>
          </p:cNvSpPr>
          <p:nvPr>
            <p:ph type="body" idx="1"/>
          </p:nvPr>
        </p:nvSpPr>
        <p:spPr/>
        <p:txBody>
          <a:bodyPr/>
          <a:lstStyle/>
          <a:p>
            <a:pPr eaLnBrk="1" hangingPunct="1"/>
            <a:endParaRPr lang="zh-CN" altLang="zh-CN"/>
          </a:p>
        </p:txBody>
      </p:sp>
      <p:pic>
        <p:nvPicPr>
          <p:cNvPr id="266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445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endParaRPr lang="zh-CN" altLang="zh-CN"/>
          </a:p>
        </p:txBody>
      </p:sp>
      <p:sp>
        <p:nvSpPr>
          <p:cNvPr id="27651" name="Rectangle 3"/>
          <p:cNvSpPr>
            <a:spLocks noGrp="1" noRot="1" noChangeArrowheads="1"/>
          </p:cNvSpPr>
          <p:nvPr>
            <p:ph type="body" idx="1"/>
          </p:nvPr>
        </p:nvSpPr>
        <p:spPr/>
        <p:txBody>
          <a:bodyPr/>
          <a:lstStyle/>
          <a:p>
            <a:pPr eaLnBrk="1" hangingPunct="1"/>
            <a:endParaRPr lang="zh-CN" altLang="zh-CN"/>
          </a:p>
        </p:txBody>
      </p:sp>
      <p:pic>
        <p:nvPicPr>
          <p:cNvPr id="276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endParaRPr lang="zh-CN" altLang="zh-CN"/>
          </a:p>
        </p:txBody>
      </p:sp>
      <p:sp>
        <p:nvSpPr>
          <p:cNvPr id="28675" name="Rectangle 3"/>
          <p:cNvSpPr>
            <a:spLocks noGrp="1" noRot="1" noChangeArrowheads="1"/>
          </p:cNvSpPr>
          <p:nvPr>
            <p:ph type="body" idx="1"/>
          </p:nvPr>
        </p:nvSpPr>
        <p:spPr/>
        <p:txBody>
          <a:bodyPr/>
          <a:lstStyle/>
          <a:p>
            <a:pPr eaLnBrk="1" hangingPunct="1"/>
            <a:endParaRPr lang="zh-CN" altLang="zh-CN"/>
          </a:p>
        </p:txBody>
      </p:sp>
      <p:pic>
        <p:nvPicPr>
          <p:cNvPr id="286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文本框 27"/>
          <p:cNvSpPr txBox="1"/>
          <p:nvPr>
            <p:custDataLst>
              <p:tags r:id="rId2"/>
            </p:custDataLst>
          </p:nvPr>
        </p:nvSpPr>
        <p:spPr>
          <a:xfrm>
            <a:off x="4417060" y="2885440"/>
            <a:ext cx="309880" cy="706755"/>
          </a:xfrm>
          <a:prstGeom prst="rect">
            <a:avLst/>
          </a:prstGeom>
          <a:noFill/>
        </p:spPr>
        <p:txBody>
          <a:bodyPr wrap="non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sz="4000" b="1">
              <a:solidFill>
                <a:srgbClr val="6C63FF"/>
              </a:solidFill>
              <a:latin typeface="黑体" panose="02010609060101010101" pitchFamily="49" charset="-122"/>
              <a:ea typeface="黑体" panose="02010609060101010101" pitchFamily="49" charset="-122"/>
              <a:cs typeface="汉仪刚艺体-85W" panose="0002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endParaRPr lang="zh-CN" altLang="zh-CN"/>
          </a:p>
        </p:txBody>
      </p:sp>
      <p:sp>
        <p:nvSpPr>
          <p:cNvPr id="29699" name="Rectangle 3"/>
          <p:cNvSpPr>
            <a:spLocks noGrp="1" noRot="1" noChangeArrowheads="1"/>
          </p:cNvSpPr>
          <p:nvPr>
            <p:ph type="body" idx="1"/>
          </p:nvPr>
        </p:nvSpPr>
        <p:spPr/>
        <p:txBody>
          <a:bodyPr/>
          <a:lstStyle/>
          <a:p>
            <a:pPr eaLnBrk="1" hangingPunct="1"/>
            <a:endParaRPr lang="zh-CN" altLang="zh-CN"/>
          </a:p>
        </p:txBody>
      </p:sp>
      <p:pic>
        <p:nvPicPr>
          <p:cNvPr id="297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endParaRPr lang="zh-CN" altLang="zh-CN"/>
          </a:p>
        </p:txBody>
      </p:sp>
      <p:sp>
        <p:nvSpPr>
          <p:cNvPr id="30723" name="Rectangle 3"/>
          <p:cNvSpPr>
            <a:spLocks noGrp="1" noRot="1" noChangeArrowheads="1"/>
          </p:cNvSpPr>
          <p:nvPr>
            <p:ph type="body" idx="1"/>
          </p:nvPr>
        </p:nvSpPr>
        <p:spPr/>
        <p:txBody>
          <a:bodyPr/>
          <a:lstStyle/>
          <a:p>
            <a:pPr eaLnBrk="1" hangingPunct="1"/>
            <a:endParaRPr lang="zh-CN" altLang="zh-CN"/>
          </a:p>
        </p:txBody>
      </p:sp>
      <p:pic>
        <p:nvPicPr>
          <p:cNvPr id="307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endParaRPr lang="zh-CN" altLang="zh-CN"/>
          </a:p>
        </p:txBody>
      </p:sp>
      <p:sp>
        <p:nvSpPr>
          <p:cNvPr id="31747" name="Rectangle 3"/>
          <p:cNvSpPr>
            <a:spLocks noGrp="1" noRot="1" noChangeArrowheads="1"/>
          </p:cNvSpPr>
          <p:nvPr>
            <p:ph type="body" idx="1"/>
          </p:nvPr>
        </p:nvSpPr>
        <p:spPr/>
        <p:txBody>
          <a:bodyPr/>
          <a:lstStyle/>
          <a:p>
            <a:pPr eaLnBrk="1" hangingPunct="1"/>
            <a:endParaRPr lang="zh-CN" altLang="zh-CN"/>
          </a:p>
        </p:txBody>
      </p:sp>
      <p:pic>
        <p:nvPicPr>
          <p:cNvPr id="3174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Rot="1" noChangeArrowheads="1"/>
          </p:cNvSpPr>
          <p:nvPr>
            <p:ph type="ctrTitle"/>
          </p:nvPr>
        </p:nvSpPr>
        <p:spPr/>
        <p:txBody>
          <a:bodyPr/>
          <a:lstStyle/>
          <a:p>
            <a:pPr eaLnBrk="1" hangingPunct="1"/>
            <a:r>
              <a:rPr lang="zh-CN" altLang="en-US" b="1" dirty="0"/>
              <a:t>企业战略</a:t>
            </a:r>
            <a:endParaRPr lang="zh-CN" altLang="en-US" b="1" dirty="0"/>
          </a:p>
        </p:txBody>
      </p:sp>
      <p:sp>
        <p:nvSpPr>
          <p:cNvPr id="5123" name="Rectangle 5"/>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Rot="1" noChangeArrowheads="1"/>
          </p:cNvSpPr>
          <p:nvPr/>
        </p:nvSpPr>
        <p:spPr bwMode="auto">
          <a:xfrm>
            <a:off x="1066800" y="549275"/>
            <a:ext cx="63246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a:solidFill>
                  <a:schemeClr val="tx2"/>
                </a:solidFill>
              </a:rPr>
              <a:t>五力模型与战略</a:t>
            </a:r>
            <a:endParaRPr lang="zh-CN" altLang="en-US" sz="3600">
              <a:solidFill>
                <a:schemeClr val="tx2"/>
              </a:solidFill>
            </a:endParaRPr>
          </a:p>
        </p:txBody>
      </p:sp>
      <p:sp>
        <p:nvSpPr>
          <p:cNvPr id="32771" name="Text Box 3"/>
          <p:cNvSpPr txBox="1">
            <a:spLocks noChangeArrowheads="1"/>
          </p:cNvSpPr>
          <p:nvPr/>
        </p:nvSpPr>
        <p:spPr bwMode="auto">
          <a:xfrm>
            <a:off x="900113" y="1524000"/>
            <a:ext cx="74168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kumimoji="1" lang="zh-CN" altLang="en-US" sz="2800">
                <a:solidFill>
                  <a:schemeClr val="tx2"/>
                </a:solidFill>
                <a:latin typeface="Times New Roman" panose="02020603050405020304" pitchFamily="18" charset="0"/>
              </a:rPr>
              <a:t>通过五力分析，确定行业的主要驱动因素，需要什么样的核心能力，</a:t>
            </a:r>
            <a:r>
              <a:rPr kumimoji="1" lang="zh-CN" altLang="en-US" sz="2800">
                <a:solidFill>
                  <a:schemeClr val="tx2">
                    <a:lumMod val="60000"/>
                    <a:lumOff val="40000"/>
                  </a:schemeClr>
                </a:solidFill>
                <a:latin typeface="Times New Roman" panose="02020603050405020304" pitchFamily="18" charset="0"/>
              </a:rPr>
              <a:t>结合后面的企业资源与能力分析，判断企业是不是有这样的能力，能不能创造这种能力，将企业的核心能力与企业的模式相匹配，通过分析这种匹配是否有改进的可能性。</a:t>
            </a:r>
            <a:endParaRPr kumimoji="1" lang="zh-CN" altLang="en-US" sz="2800">
              <a:solidFill>
                <a:schemeClr val="tx2">
                  <a:lumMod val="60000"/>
                  <a:lumOff val="40000"/>
                </a:schemeClr>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endParaRPr lang="zh-CN" altLang="zh-CN"/>
          </a:p>
        </p:txBody>
      </p:sp>
      <p:sp>
        <p:nvSpPr>
          <p:cNvPr id="33795" name="Rectangle 3"/>
          <p:cNvSpPr>
            <a:spLocks noGrp="1" noRot="1" noChangeArrowheads="1"/>
          </p:cNvSpPr>
          <p:nvPr>
            <p:ph type="body" idx="1"/>
          </p:nvPr>
        </p:nvSpPr>
        <p:spPr/>
        <p:txBody>
          <a:bodyPr/>
          <a:lstStyle/>
          <a:p>
            <a:pPr eaLnBrk="1" hangingPunct="1"/>
            <a:endParaRPr lang="zh-CN" altLang="zh-CN"/>
          </a:p>
        </p:txBody>
      </p:sp>
      <p:pic>
        <p:nvPicPr>
          <p:cNvPr id="337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6988"/>
            <a:ext cx="914400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r>
              <a:rPr lang="zh-CN" altLang="en-US" sz="3600" b="1"/>
              <a:t>波特行业竞争结构分析模型的应用方法</a:t>
            </a:r>
            <a:endParaRPr lang="zh-CN" altLang="en-US" sz="3600" b="1"/>
          </a:p>
        </p:txBody>
      </p:sp>
      <p:sp>
        <p:nvSpPr>
          <p:cNvPr id="34819" name="Rectangle 3"/>
          <p:cNvSpPr>
            <a:spLocks noGrp="1" noRot="1" noChangeArrowheads="1"/>
          </p:cNvSpPr>
          <p:nvPr>
            <p:ph type="body" idx="1"/>
          </p:nvPr>
        </p:nvSpPr>
        <p:spPr/>
        <p:txBody>
          <a:bodyPr/>
          <a:lstStyle/>
          <a:p>
            <a:pPr eaLnBrk="1" hangingPunct="1"/>
            <a:r>
              <a:rPr lang="zh-CN" altLang="en-US" b="1"/>
              <a:t>行业竞争结构分析就是一种可以帮助企业解决这一问题的工具之一，行业竞争结构分析模型，它是一个统计表格，表格的左边是</a:t>
            </a:r>
            <a:r>
              <a:rPr lang="zh-CN" altLang="en-US" b="1">
                <a:solidFill>
                  <a:srgbClr val="FF0000"/>
                </a:solidFill>
              </a:rPr>
              <a:t>五种竞争力量</a:t>
            </a:r>
            <a:r>
              <a:rPr lang="zh-CN" altLang="en-US" b="1"/>
              <a:t>及其各自包括的若干内容的陈述，右边是对这些陈述的态度，企业决策人员可以根据自己的态度打分。坚决同意：</a:t>
            </a:r>
            <a:r>
              <a:rPr lang="en-US" altLang="zh-CN" b="1"/>
              <a:t>1</a:t>
            </a:r>
            <a:r>
              <a:rPr lang="zh-CN" altLang="en-US" b="1"/>
              <a:t>分，一般同意：</a:t>
            </a:r>
            <a:r>
              <a:rPr lang="en-US" altLang="zh-CN" b="1"/>
              <a:t>2</a:t>
            </a:r>
            <a:r>
              <a:rPr lang="zh-CN" altLang="en-US" b="1"/>
              <a:t>分，不同意也不反对：</a:t>
            </a:r>
            <a:r>
              <a:rPr lang="en-US" altLang="zh-CN" b="1"/>
              <a:t>3</a:t>
            </a:r>
            <a:r>
              <a:rPr lang="zh-CN" altLang="en-US" b="1"/>
              <a:t>分，一般反对：</a:t>
            </a:r>
            <a:r>
              <a:rPr lang="en-US" altLang="zh-CN" b="1"/>
              <a:t>4</a:t>
            </a:r>
            <a:r>
              <a:rPr lang="zh-CN" altLang="en-US" b="1"/>
              <a:t>分，坚决反对：</a:t>
            </a:r>
            <a:r>
              <a:rPr lang="en-US" altLang="zh-CN" b="1"/>
              <a:t>5</a:t>
            </a:r>
            <a:r>
              <a:rPr lang="zh-CN" altLang="en-US" b="1"/>
              <a:t>分。</a:t>
            </a:r>
            <a:endParaRPr lang="zh-CN" altLang="en-US"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713" y="0"/>
            <a:ext cx="5545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150" y="0"/>
            <a:ext cx="5473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endParaRPr lang="zh-CN" altLang="zh-CN"/>
          </a:p>
        </p:txBody>
      </p:sp>
      <p:sp>
        <p:nvSpPr>
          <p:cNvPr id="37891" name="Rectangle 3"/>
          <p:cNvSpPr>
            <a:spLocks noGrp="1" noRot="1" noChangeArrowheads="1"/>
          </p:cNvSpPr>
          <p:nvPr>
            <p:ph type="body" idx="1"/>
          </p:nvPr>
        </p:nvSpPr>
        <p:spPr/>
        <p:txBody>
          <a:bodyPr/>
          <a:lstStyle/>
          <a:p>
            <a:pPr eaLnBrk="1" hangingPunct="1"/>
            <a:r>
              <a:rPr lang="zh-CN" altLang="en-US" b="1"/>
              <a:t>每一个利益相关者的得分多少说明了该相关者对企业成功重要性的影响大小。某一陈述或项目的得分越高，就说明这个问题应该尽快解决或认真对待。</a:t>
            </a:r>
            <a:endParaRPr lang="zh-CN" altLang="en-US"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r>
              <a:rPr lang="zh-CN" altLang="en-US" sz="4000"/>
              <a:t>四、战略分析工具</a:t>
            </a:r>
            <a:r>
              <a:rPr lang="en-US" altLang="zh-CN" sz="4000"/>
              <a:t>——SWOT</a:t>
            </a:r>
            <a:r>
              <a:rPr lang="zh-CN" altLang="en-US" sz="4000"/>
              <a:t>分析法</a:t>
            </a:r>
            <a:endParaRPr lang="zh-CN" altLang="en-US" sz="4000"/>
          </a:p>
        </p:txBody>
      </p:sp>
      <p:sp>
        <p:nvSpPr>
          <p:cNvPr id="38915" name="Rectangle 3"/>
          <p:cNvSpPr>
            <a:spLocks noGrp="1" noRot="1" noChangeArrowheads="1"/>
          </p:cNvSpPr>
          <p:nvPr>
            <p:ph type="body" idx="1"/>
          </p:nvPr>
        </p:nvSpPr>
        <p:spPr/>
        <p:txBody>
          <a:bodyPr/>
          <a:lstStyle/>
          <a:p>
            <a:pPr eaLnBrk="1" hangingPunct="1"/>
            <a:r>
              <a:rPr lang="en-US" altLang="zh-CN"/>
              <a:t>SWOT</a:t>
            </a:r>
            <a:r>
              <a:rPr lang="zh-CN" altLang="en-US"/>
              <a:t>分析法是一种综合考虑企业内部条件和外部环境的各种因素，进行系统评价，从而选择最佳经营战略的方法</a:t>
            </a:r>
            <a:endParaRPr lang="zh-CN" altLang="en-US"/>
          </a:p>
          <a:p>
            <a:pPr eaLnBrk="1" hangingPunct="1"/>
            <a:r>
              <a:rPr lang="zh-CN" altLang="en-US"/>
              <a:t>其中，</a:t>
            </a:r>
            <a:r>
              <a:rPr lang="en-US" altLang="zh-CN"/>
              <a:t>S</a:t>
            </a:r>
            <a:r>
              <a:rPr lang="zh-CN" altLang="en-US"/>
              <a:t>代表</a:t>
            </a:r>
            <a:r>
              <a:rPr lang="en-US" altLang="zh-CN"/>
              <a:t>strength(</a:t>
            </a:r>
            <a:r>
              <a:rPr lang="zh-CN" altLang="en-US"/>
              <a:t>企业内部优势</a:t>
            </a:r>
            <a:r>
              <a:rPr lang="en-US" altLang="zh-CN"/>
              <a:t>)</a:t>
            </a:r>
            <a:r>
              <a:rPr lang="zh-CN" altLang="en-US"/>
              <a:t>，</a:t>
            </a:r>
            <a:r>
              <a:rPr lang="en-US" altLang="zh-CN"/>
              <a:t>W</a:t>
            </a:r>
            <a:r>
              <a:rPr lang="zh-CN" altLang="en-US"/>
              <a:t>代表</a:t>
            </a:r>
            <a:r>
              <a:rPr lang="en-US" altLang="zh-CN"/>
              <a:t>weakness(</a:t>
            </a:r>
            <a:r>
              <a:rPr lang="zh-CN" altLang="en-US"/>
              <a:t>企业外部弱势</a:t>
            </a:r>
            <a:r>
              <a:rPr lang="en-US" altLang="zh-CN"/>
              <a:t>)</a:t>
            </a:r>
            <a:r>
              <a:rPr lang="zh-CN" altLang="en-US"/>
              <a:t>，</a:t>
            </a:r>
            <a:r>
              <a:rPr lang="en-US" altLang="zh-CN"/>
              <a:t>O</a:t>
            </a:r>
            <a:r>
              <a:rPr lang="zh-CN" altLang="en-US"/>
              <a:t>代表</a:t>
            </a:r>
            <a:r>
              <a:rPr lang="en-US" altLang="zh-CN"/>
              <a:t>opportunity(</a:t>
            </a:r>
            <a:r>
              <a:rPr lang="zh-CN" altLang="en-US"/>
              <a:t>企业外部环境机会</a:t>
            </a:r>
            <a:r>
              <a:rPr lang="en-US" altLang="zh-CN"/>
              <a:t>)</a:t>
            </a:r>
            <a:r>
              <a:rPr lang="zh-CN" altLang="en-US"/>
              <a:t>，</a:t>
            </a:r>
            <a:r>
              <a:rPr lang="en-US" altLang="zh-CN"/>
              <a:t>T</a:t>
            </a:r>
            <a:r>
              <a:rPr lang="zh-CN" altLang="en-US"/>
              <a:t>代表</a:t>
            </a:r>
            <a:r>
              <a:rPr lang="en-US" altLang="zh-CN"/>
              <a:t>threat(</a:t>
            </a:r>
            <a:r>
              <a:rPr lang="zh-CN" altLang="en-US"/>
              <a:t>企业外部环境威胁</a:t>
            </a:r>
            <a:r>
              <a:rPr lang="en-US" altLang="zh-CN"/>
              <a:t>)</a:t>
            </a:r>
            <a:r>
              <a:rPr lang="zh-CN" altLang="en-US"/>
              <a:t>，其中，</a:t>
            </a:r>
            <a:r>
              <a:rPr lang="en-US" altLang="zh-CN"/>
              <a:t>S</a:t>
            </a:r>
            <a:r>
              <a:rPr lang="zh-CN" altLang="en-US"/>
              <a:t>、</a:t>
            </a:r>
            <a:r>
              <a:rPr lang="en-US" altLang="zh-CN"/>
              <a:t>W</a:t>
            </a:r>
            <a:r>
              <a:rPr lang="zh-CN" altLang="en-US"/>
              <a:t>是内部因素，</a:t>
            </a:r>
            <a:r>
              <a:rPr lang="en-US" altLang="zh-CN"/>
              <a:t>O</a:t>
            </a:r>
            <a:r>
              <a:rPr lang="zh-CN" altLang="en-US"/>
              <a:t>、</a:t>
            </a:r>
            <a:r>
              <a:rPr lang="en-US" altLang="zh-CN"/>
              <a:t>T</a:t>
            </a:r>
            <a:r>
              <a:rPr lang="zh-CN" altLang="en-US"/>
              <a:t>是外部因素。 </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0"/>
            <a:ext cx="77771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0"/>
            <a:ext cx="7848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5"/>
          <p:cNvSpPr>
            <a:spLocks noChangeArrowheads="1"/>
          </p:cNvSpPr>
          <p:nvPr/>
        </p:nvSpPr>
        <p:spPr bwMode="auto">
          <a:xfrm>
            <a:off x="4427538" y="4508500"/>
            <a:ext cx="1398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FF0000"/>
                </a:solidFill>
              </a:rPr>
              <a:t>增长性战略</a:t>
            </a:r>
            <a:r>
              <a:rPr lang="zh-CN" altLang="en-US" sz="1800" b="0"/>
              <a:t> </a:t>
            </a:r>
            <a:endParaRPr lang="zh-CN" altLang="en-US" sz="1800" b="0"/>
          </a:p>
        </p:txBody>
      </p:sp>
      <p:sp>
        <p:nvSpPr>
          <p:cNvPr id="40964" name="Rectangle 6"/>
          <p:cNvSpPr>
            <a:spLocks noChangeArrowheads="1"/>
          </p:cNvSpPr>
          <p:nvPr/>
        </p:nvSpPr>
        <p:spPr bwMode="auto">
          <a:xfrm>
            <a:off x="7019925" y="4508500"/>
            <a:ext cx="1398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FF0000"/>
                </a:solidFill>
              </a:rPr>
              <a:t>扭转型战略</a:t>
            </a:r>
            <a:r>
              <a:rPr lang="zh-CN" altLang="en-US" sz="1800" b="0"/>
              <a:t> </a:t>
            </a:r>
            <a:endParaRPr lang="zh-CN" altLang="en-US" sz="1800" b="0"/>
          </a:p>
        </p:txBody>
      </p:sp>
      <p:sp>
        <p:nvSpPr>
          <p:cNvPr id="40965" name="Rectangle 7"/>
          <p:cNvSpPr>
            <a:spLocks noChangeArrowheads="1"/>
          </p:cNvSpPr>
          <p:nvPr/>
        </p:nvSpPr>
        <p:spPr bwMode="auto">
          <a:xfrm>
            <a:off x="4284663" y="6237288"/>
            <a:ext cx="1628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FF0000"/>
                </a:solidFill>
              </a:rPr>
              <a:t>多种经营战略</a:t>
            </a:r>
            <a:r>
              <a:rPr lang="zh-CN" altLang="en-US" sz="1800" b="0"/>
              <a:t> </a:t>
            </a:r>
            <a:endParaRPr lang="zh-CN" altLang="en-US" sz="1800" b="0"/>
          </a:p>
        </p:txBody>
      </p:sp>
      <p:sp>
        <p:nvSpPr>
          <p:cNvPr id="40966" name="Rectangle 8"/>
          <p:cNvSpPr>
            <a:spLocks noChangeArrowheads="1"/>
          </p:cNvSpPr>
          <p:nvPr/>
        </p:nvSpPr>
        <p:spPr bwMode="auto">
          <a:xfrm>
            <a:off x="7092950" y="6237288"/>
            <a:ext cx="13985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FF0000"/>
                </a:solidFill>
              </a:rPr>
              <a:t>防御型战略</a:t>
            </a:r>
            <a:r>
              <a:rPr lang="zh-CN" altLang="en-US" sz="1800" b="0"/>
              <a:t> </a:t>
            </a:r>
            <a:endParaRPr lang="zh-CN" altLang="en-US" sz="1800" b="0"/>
          </a:p>
        </p:txBody>
      </p:sp>
      <p:sp>
        <p:nvSpPr>
          <p:cNvPr id="46089" name="AutoShape 9"/>
          <p:cNvSpPr>
            <a:spLocks noChangeArrowheads="1"/>
          </p:cNvSpPr>
          <p:nvPr/>
        </p:nvSpPr>
        <p:spPr bwMode="auto">
          <a:xfrm>
            <a:off x="5292725" y="3357563"/>
            <a:ext cx="1511300" cy="719137"/>
          </a:xfrm>
          <a:prstGeom prst="wedgeRoundRectCallout">
            <a:avLst>
              <a:gd name="adj1" fmla="val -69222"/>
              <a:gd name="adj2" fmla="val 89292"/>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hlink"/>
                </a:solidFill>
              </a:rPr>
              <a:t>联想收购</a:t>
            </a:r>
            <a:r>
              <a:rPr lang="en-US" altLang="zh-CN" sz="1800">
                <a:solidFill>
                  <a:schemeClr val="hlink"/>
                </a:solidFill>
              </a:rPr>
              <a:t>IBMPC</a:t>
            </a:r>
            <a:r>
              <a:rPr lang="zh-CN" altLang="en-US" sz="1800">
                <a:solidFill>
                  <a:schemeClr val="hlink"/>
                </a:solidFill>
              </a:rPr>
              <a:t>业务</a:t>
            </a:r>
            <a:endParaRPr lang="zh-CN" altLang="en-US" sz="1800">
              <a:solidFill>
                <a:schemeClr val="hlink"/>
              </a:solidFill>
            </a:endParaRPr>
          </a:p>
        </p:txBody>
      </p:sp>
      <p:sp>
        <p:nvSpPr>
          <p:cNvPr id="46090" name="AutoShape 10"/>
          <p:cNvSpPr>
            <a:spLocks noChangeArrowheads="1"/>
          </p:cNvSpPr>
          <p:nvPr/>
        </p:nvSpPr>
        <p:spPr bwMode="auto">
          <a:xfrm>
            <a:off x="8027988" y="3213100"/>
            <a:ext cx="1511300" cy="719138"/>
          </a:xfrm>
          <a:prstGeom prst="wedgeRoundRectCallout">
            <a:avLst>
              <a:gd name="adj1" fmla="val -69222"/>
              <a:gd name="adj2" fmla="val 89292"/>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hlink"/>
                </a:solidFill>
              </a:rPr>
              <a:t>海尔收购</a:t>
            </a:r>
            <a:endParaRPr lang="zh-CN" altLang="en-US" sz="1800">
              <a:solidFill>
                <a:schemeClr val="hlink"/>
              </a:solidFill>
            </a:endParaRPr>
          </a:p>
          <a:p>
            <a:pPr algn="ctr" eaLnBrk="1" hangingPunct="1">
              <a:spcBef>
                <a:spcPct val="0"/>
              </a:spcBef>
              <a:buClrTx/>
              <a:buSzTx/>
              <a:buFontTx/>
              <a:buNone/>
            </a:pPr>
            <a:r>
              <a:rPr lang="zh-CN" altLang="en-US" sz="1800">
                <a:solidFill>
                  <a:schemeClr val="hlink"/>
                </a:solidFill>
              </a:rPr>
              <a:t>三洋</a:t>
            </a:r>
            <a:endParaRPr lang="zh-CN" altLang="en-US" sz="1800">
              <a:solidFill>
                <a:schemeClr val="hlink"/>
              </a:solidFill>
            </a:endParaRPr>
          </a:p>
        </p:txBody>
      </p:sp>
      <p:sp>
        <p:nvSpPr>
          <p:cNvPr id="46091" name="AutoShape 11"/>
          <p:cNvSpPr>
            <a:spLocks noChangeArrowheads="1"/>
          </p:cNvSpPr>
          <p:nvPr/>
        </p:nvSpPr>
        <p:spPr bwMode="auto">
          <a:xfrm>
            <a:off x="4932363" y="4868863"/>
            <a:ext cx="1511300" cy="719137"/>
          </a:xfrm>
          <a:prstGeom prst="wedgeRoundRectCallout">
            <a:avLst>
              <a:gd name="adj1" fmla="val -69222"/>
              <a:gd name="adj2" fmla="val 89292"/>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hlink"/>
                </a:solidFill>
              </a:rPr>
              <a:t>万科转战</a:t>
            </a:r>
            <a:endParaRPr lang="zh-CN" altLang="en-US" sz="1800">
              <a:solidFill>
                <a:schemeClr val="hlink"/>
              </a:solidFill>
            </a:endParaRPr>
          </a:p>
          <a:p>
            <a:pPr algn="ctr" eaLnBrk="1" hangingPunct="1">
              <a:spcBef>
                <a:spcPct val="0"/>
              </a:spcBef>
              <a:buClrTx/>
              <a:buSzTx/>
              <a:buFontTx/>
              <a:buNone/>
            </a:pPr>
            <a:r>
              <a:rPr lang="zh-CN" altLang="en-US" sz="1800">
                <a:solidFill>
                  <a:schemeClr val="hlink"/>
                </a:solidFill>
              </a:rPr>
              <a:t>二三线城市</a:t>
            </a:r>
            <a:endParaRPr lang="zh-CN" altLang="en-US" sz="1800">
              <a:solidFill>
                <a:schemeClr val="hlink"/>
              </a:solidFill>
            </a:endParaRPr>
          </a:p>
        </p:txBody>
      </p:sp>
      <p:sp>
        <p:nvSpPr>
          <p:cNvPr id="46092" name="AutoShape 12"/>
          <p:cNvSpPr>
            <a:spLocks noChangeArrowheads="1"/>
          </p:cNvSpPr>
          <p:nvPr/>
        </p:nvSpPr>
        <p:spPr bwMode="auto">
          <a:xfrm>
            <a:off x="7885113" y="4868863"/>
            <a:ext cx="1511300" cy="719137"/>
          </a:xfrm>
          <a:prstGeom prst="wedgeRoundRectCallout">
            <a:avLst>
              <a:gd name="adj1" fmla="val -69222"/>
              <a:gd name="adj2" fmla="val 89292"/>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chemeClr val="hlink"/>
                </a:solidFill>
              </a:rPr>
              <a:t>美国汽车行业“过冬”</a:t>
            </a:r>
            <a:endParaRPr lang="zh-CN" altLang="en-US" sz="180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9"/>
                                        </p:tgtEl>
                                        <p:attrNameLst>
                                          <p:attrName>style.visibility</p:attrName>
                                        </p:attrNameLst>
                                      </p:cBhvr>
                                      <p:to>
                                        <p:strVal val="visible"/>
                                      </p:to>
                                    </p:set>
                                    <p:animEffect transition="in" filter="blinds(horizontal)">
                                      <p:cBhvr>
                                        <p:cTn id="7" dur="500"/>
                                        <p:tgtEl>
                                          <p:spTgt spid="4608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1" fill="hold" grpId="1" nodeType="clickEffect">
                                  <p:stCondLst>
                                    <p:cond delay="0"/>
                                  </p:stCondLst>
                                  <p:childTnLst>
                                    <p:anim calcmode="lin" valueType="num">
                                      <p:cBhvr additive="base">
                                        <p:cTn id="11" dur="500"/>
                                        <p:tgtEl>
                                          <p:spTgt spid="46089"/>
                                        </p:tgtEl>
                                        <p:attrNameLst>
                                          <p:attrName>ppt_x</p:attrName>
                                        </p:attrNameLst>
                                      </p:cBhvr>
                                      <p:tavLst>
                                        <p:tav tm="0">
                                          <p:val>
                                            <p:strVal val="ppt_x"/>
                                          </p:val>
                                        </p:tav>
                                        <p:tav tm="100000">
                                          <p:val>
                                            <p:strVal val="ppt_x"/>
                                          </p:val>
                                        </p:tav>
                                      </p:tavLst>
                                    </p:anim>
                                    <p:anim calcmode="lin" valueType="num">
                                      <p:cBhvr additive="base">
                                        <p:cTn id="12" dur="500"/>
                                        <p:tgtEl>
                                          <p:spTgt spid="46089"/>
                                        </p:tgtEl>
                                        <p:attrNameLst>
                                          <p:attrName>ppt_y</p:attrName>
                                        </p:attrNameLst>
                                      </p:cBhvr>
                                      <p:tavLst>
                                        <p:tav tm="0">
                                          <p:val>
                                            <p:strVal val="ppt_y"/>
                                          </p:val>
                                        </p:tav>
                                        <p:tav tm="100000">
                                          <p:val>
                                            <p:strVal val="0-ppt_h/2"/>
                                          </p:val>
                                        </p:tav>
                                      </p:tavLst>
                                    </p:anim>
                                    <p:set>
                                      <p:cBhvr>
                                        <p:cTn id="13" dur="1" fill="hold">
                                          <p:stCondLst>
                                            <p:cond delay="499"/>
                                          </p:stCondLst>
                                        </p:cTn>
                                        <p:tgtEl>
                                          <p:spTgt spid="4608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090"/>
                                        </p:tgtEl>
                                        <p:attrNameLst>
                                          <p:attrName>style.visibility</p:attrName>
                                        </p:attrNameLst>
                                      </p:cBhvr>
                                      <p:to>
                                        <p:strVal val="visible"/>
                                      </p:to>
                                    </p:set>
                                    <p:animEffect transition="in" filter="blinds(horizontal)">
                                      <p:cBhvr>
                                        <p:cTn id="18" dur="500"/>
                                        <p:tgtEl>
                                          <p:spTgt spid="4609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grpId="1" nodeType="clickEffect">
                                  <p:stCondLst>
                                    <p:cond delay="0"/>
                                  </p:stCondLst>
                                  <p:childTnLst>
                                    <p:anim calcmode="lin" valueType="num">
                                      <p:cBhvr additive="base">
                                        <p:cTn id="22" dur="500"/>
                                        <p:tgtEl>
                                          <p:spTgt spid="46090"/>
                                        </p:tgtEl>
                                        <p:attrNameLst>
                                          <p:attrName>ppt_x</p:attrName>
                                        </p:attrNameLst>
                                      </p:cBhvr>
                                      <p:tavLst>
                                        <p:tav tm="0">
                                          <p:val>
                                            <p:strVal val="ppt_x"/>
                                          </p:val>
                                        </p:tav>
                                        <p:tav tm="100000">
                                          <p:val>
                                            <p:strVal val="1+ppt_w/2"/>
                                          </p:val>
                                        </p:tav>
                                      </p:tavLst>
                                    </p:anim>
                                    <p:anim calcmode="lin" valueType="num">
                                      <p:cBhvr additive="base">
                                        <p:cTn id="23" dur="500"/>
                                        <p:tgtEl>
                                          <p:spTgt spid="46090"/>
                                        </p:tgtEl>
                                        <p:attrNameLst>
                                          <p:attrName>ppt_y</p:attrName>
                                        </p:attrNameLst>
                                      </p:cBhvr>
                                      <p:tavLst>
                                        <p:tav tm="0">
                                          <p:val>
                                            <p:strVal val="ppt_y"/>
                                          </p:val>
                                        </p:tav>
                                        <p:tav tm="100000">
                                          <p:val>
                                            <p:strVal val="ppt_y"/>
                                          </p:val>
                                        </p:tav>
                                      </p:tavLst>
                                    </p:anim>
                                    <p:set>
                                      <p:cBhvr>
                                        <p:cTn id="24" dur="1" fill="hold">
                                          <p:stCondLst>
                                            <p:cond delay="499"/>
                                          </p:stCondLst>
                                        </p:cTn>
                                        <p:tgtEl>
                                          <p:spTgt spid="4609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6091"/>
                                        </p:tgtEl>
                                        <p:attrNameLst>
                                          <p:attrName>style.visibility</p:attrName>
                                        </p:attrNameLst>
                                      </p:cBhvr>
                                      <p:to>
                                        <p:strVal val="visible"/>
                                      </p:to>
                                    </p:set>
                                    <p:animEffect transition="in" filter="blinds(horizontal)">
                                      <p:cBhvr>
                                        <p:cTn id="29" dur="500"/>
                                        <p:tgtEl>
                                          <p:spTgt spid="4609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1" nodeType="clickEffect">
                                  <p:stCondLst>
                                    <p:cond delay="0"/>
                                  </p:stCondLst>
                                  <p:childTnLst>
                                    <p:anim calcmode="lin" valueType="num">
                                      <p:cBhvr additive="base">
                                        <p:cTn id="33" dur="500"/>
                                        <p:tgtEl>
                                          <p:spTgt spid="46091"/>
                                        </p:tgtEl>
                                        <p:attrNameLst>
                                          <p:attrName>ppt_x</p:attrName>
                                        </p:attrNameLst>
                                      </p:cBhvr>
                                      <p:tavLst>
                                        <p:tav tm="0">
                                          <p:val>
                                            <p:strVal val="ppt_x"/>
                                          </p:val>
                                        </p:tav>
                                        <p:tav tm="100000">
                                          <p:val>
                                            <p:strVal val="ppt_x"/>
                                          </p:val>
                                        </p:tav>
                                      </p:tavLst>
                                    </p:anim>
                                    <p:anim calcmode="lin" valueType="num">
                                      <p:cBhvr additive="base">
                                        <p:cTn id="34" dur="500"/>
                                        <p:tgtEl>
                                          <p:spTgt spid="46091"/>
                                        </p:tgtEl>
                                        <p:attrNameLst>
                                          <p:attrName>ppt_y</p:attrName>
                                        </p:attrNameLst>
                                      </p:cBhvr>
                                      <p:tavLst>
                                        <p:tav tm="0">
                                          <p:val>
                                            <p:strVal val="ppt_y"/>
                                          </p:val>
                                        </p:tav>
                                        <p:tav tm="100000">
                                          <p:val>
                                            <p:strVal val="1+ppt_h/2"/>
                                          </p:val>
                                        </p:tav>
                                      </p:tavLst>
                                    </p:anim>
                                    <p:set>
                                      <p:cBhvr>
                                        <p:cTn id="35" dur="1" fill="hold">
                                          <p:stCondLst>
                                            <p:cond delay="499"/>
                                          </p:stCondLst>
                                        </p:cTn>
                                        <p:tgtEl>
                                          <p:spTgt spid="4609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6092"/>
                                        </p:tgtEl>
                                        <p:attrNameLst>
                                          <p:attrName>style.visibility</p:attrName>
                                        </p:attrNameLst>
                                      </p:cBhvr>
                                      <p:to>
                                        <p:strVal val="visible"/>
                                      </p:to>
                                    </p:set>
                                    <p:animEffect transition="in" filter="blinds(horizontal)">
                                      <p:cBhvr>
                                        <p:cTn id="40" dur="500"/>
                                        <p:tgtEl>
                                          <p:spTgt spid="4609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grpId="1" nodeType="clickEffect">
                                  <p:stCondLst>
                                    <p:cond delay="0"/>
                                  </p:stCondLst>
                                  <p:childTnLst>
                                    <p:anim calcmode="lin" valueType="num">
                                      <p:cBhvr additive="base">
                                        <p:cTn id="44" dur="500"/>
                                        <p:tgtEl>
                                          <p:spTgt spid="46092"/>
                                        </p:tgtEl>
                                        <p:attrNameLst>
                                          <p:attrName>ppt_x</p:attrName>
                                        </p:attrNameLst>
                                      </p:cBhvr>
                                      <p:tavLst>
                                        <p:tav tm="0">
                                          <p:val>
                                            <p:strVal val="ppt_x"/>
                                          </p:val>
                                        </p:tav>
                                        <p:tav tm="100000">
                                          <p:val>
                                            <p:strVal val="ppt_x"/>
                                          </p:val>
                                        </p:tav>
                                      </p:tavLst>
                                    </p:anim>
                                    <p:anim calcmode="lin" valueType="num">
                                      <p:cBhvr additive="base">
                                        <p:cTn id="45" dur="500"/>
                                        <p:tgtEl>
                                          <p:spTgt spid="46092"/>
                                        </p:tgtEl>
                                        <p:attrNameLst>
                                          <p:attrName>ppt_y</p:attrName>
                                        </p:attrNameLst>
                                      </p:cBhvr>
                                      <p:tavLst>
                                        <p:tav tm="0">
                                          <p:val>
                                            <p:strVal val="ppt_y"/>
                                          </p:val>
                                        </p:tav>
                                        <p:tav tm="100000">
                                          <p:val>
                                            <p:strVal val="1+ppt_h/2"/>
                                          </p:val>
                                        </p:tav>
                                      </p:tavLst>
                                    </p:anim>
                                    <p:set>
                                      <p:cBhvr>
                                        <p:cTn id="46" dur="1" fill="hold">
                                          <p:stCondLst>
                                            <p:cond delay="499"/>
                                          </p:stCondLst>
                                        </p:cTn>
                                        <p:tgtEl>
                                          <p:spTgt spid="460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animBg="1"/>
      <p:bldP spid="46089" grpId="1" animBg="1"/>
      <p:bldP spid="46090" grpId="0" animBg="1"/>
      <p:bldP spid="46090" grpId="1" animBg="1"/>
      <p:bldP spid="46091" grpId="0" animBg="1"/>
      <p:bldP spid="46091" grpId="1" animBg="1"/>
      <p:bldP spid="46092" grpId="0" animBg="1"/>
      <p:bldP spid="4609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Rot="1" noChangeArrowheads="1"/>
          </p:cNvSpPr>
          <p:nvPr>
            <p:ph type="body" idx="4294967295"/>
          </p:nvPr>
        </p:nvSpPr>
        <p:spPr>
          <a:xfrm>
            <a:off x="250825" y="692150"/>
            <a:ext cx="8540750" cy="5761038"/>
          </a:xfrm>
        </p:spPr>
        <p:txBody>
          <a:bodyPr/>
          <a:lstStyle/>
          <a:p>
            <a:pPr eaLnBrk="1" hangingPunct="1">
              <a:lnSpc>
                <a:spcPct val="80000"/>
              </a:lnSpc>
            </a:pPr>
            <a:r>
              <a:rPr lang="en-US" altLang="zh-CN" sz="2400" b="1" dirty="0"/>
              <a:t>SWOT</a:t>
            </a:r>
            <a:r>
              <a:rPr lang="zh-CN" altLang="en-US" sz="2400" b="1" dirty="0"/>
              <a:t>分析提供了四种战略，即</a:t>
            </a:r>
            <a:r>
              <a:rPr lang="en-US" altLang="zh-CN" sz="2400" b="1" u="sng" dirty="0"/>
              <a:t>SO</a:t>
            </a:r>
            <a:r>
              <a:rPr lang="zh-CN" altLang="en-US" sz="2400" b="1" u="sng" dirty="0"/>
              <a:t>战略</a:t>
            </a:r>
            <a:r>
              <a:rPr lang="zh-CN" altLang="en-US" sz="2400" b="1" dirty="0"/>
              <a:t>、</a:t>
            </a:r>
            <a:r>
              <a:rPr lang="en-US" altLang="zh-CN" sz="2400" b="1" u="sng" dirty="0"/>
              <a:t>WO</a:t>
            </a:r>
            <a:r>
              <a:rPr lang="zh-CN" altLang="en-US" sz="2400" b="1" u="sng" dirty="0"/>
              <a:t>战略</a:t>
            </a:r>
            <a:r>
              <a:rPr lang="zh-CN" altLang="en-US" sz="2400" b="1" dirty="0"/>
              <a:t>、</a:t>
            </a:r>
            <a:r>
              <a:rPr lang="en-US" altLang="zh-CN" sz="2400" b="1" u="sng" dirty="0"/>
              <a:t>ST</a:t>
            </a:r>
            <a:r>
              <a:rPr lang="zh-CN" altLang="en-US" sz="2400" b="1" u="sng" dirty="0"/>
              <a:t>战略</a:t>
            </a:r>
            <a:r>
              <a:rPr lang="zh-CN" altLang="en-US" sz="2400" b="1" dirty="0"/>
              <a:t>和</a:t>
            </a:r>
            <a:r>
              <a:rPr lang="en-US" altLang="zh-CN" sz="2400" b="1" u="sng" dirty="0"/>
              <a:t>WT</a:t>
            </a:r>
            <a:r>
              <a:rPr lang="zh-CN" altLang="en-US" sz="2400" b="1" u="sng" dirty="0"/>
              <a:t>战略</a:t>
            </a:r>
            <a:r>
              <a:rPr lang="zh-CN" altLang="en-US" sz="2400" b="1" dirty="0"/>
              <a:t>：</a:t>
            </a:r>
            <a:endParaRPr lang="zh-CN" altLang="en-US" sz="2400" b="1" dirty="0"/>
          </a:p>
          <a:p>
            <a:pPr eaLnBrk="1" hangingPunct="1">
              <a:lnSpc>
                <a:spcPct val="80000"/>
              </a:lnSpc>
              <a:buFont typeface="Wingdings" panose="05000000000000000000" pitchFamily="2" charset="2"/>
              <a:buChar char="Ø"/>
            </a:pPr>
            <a:r>
              <a:rPr lang="en-US" altLang="zh-CN" sz="2400" b="1" u="sng" dirty="0"/>
              <a:t>SO</a:t>
            </a:r>
            <a:r>
              <a:rPr lang="zh-CN" altLang="en-US" sz="2400" b="1" u="sng" dirty="0"/>
              <a:t>战略</a:t>
            </a:r>
            <a:r>
              <a:rPr lang="zh-CN" altLang="en-US" sz="2400" b="1" dirty="0"/>
              <a:t>就是依靠内部伏势去抓住外部机会的战略。如一个资源雄厚（内在优势）的企业发现某一国际市场未曾饱和（外在机会），那么它就应该采取ＳＯ战略去开拓这一国际市场。</a:t>
            </a:r>
            <a:endParaRPr lang="zh-CN" altLang="en-US" sz="2400" b="1" dirty="0"/>
          </a:p>
          <a:p>
            <a:pPr eaLnBrk="1" hangingPunct="1">
              <a:lnSpc>
                <a:spcPct val="80000"/>
              </a:lnSpc>
              <a:buFont typeface="Wingdings" panose="05000000000000000000" pitchFamily="2" charset="2"/>
              <a:buChar char="Ø"/>
            </a:pPr>
            <a:r>
              <a:rPr lang="en-US" altLang="zh-CN" sz="2400" b="1" u="sng" dirty="0"/>
              <a:t>WO</a:t>
            </a:r>
            <a:r>
              <a:rPr lang="zh-CN" altLang="en-US" sz="2400" b="1" u="sng" dirty="0"/>
              <a:t>战略</a:t>
            </a:r>
            <a:r>
              <a:rPr lang="zh-CN" altLang="en-US" sz="2400" b="1" dirty="0"/>
              <a:t>是利用外部机会来改进内部弱点的战略。</a:t>
            </a:r>
            <a:endParaRPr lang="zh-CN" altLang="en-US" sz="2400" b="1" dirty="0"/>
          </a:p>
          <a:p>
            <a:pPr eaLnBrk="1" hangingPunct="1">
              <a:lnSpc>
                <a:spcPct val="80000"/>
              </a:lnSpc>
              <a:buFont typeface="Wingdings" panose="05000000000000000000" pitchFamily="2" charset="2"/>
              <a:buChar char="Ø"/>
            </a:pPr>
            <a:r>
              <a:rPr lang="en-US" altLang="zh-CN" sz="2400" b="1" u="sng" dirty="0"/>
              <a:t>ST</a:t>
            </a:r>
            <a:r>
              <a:rPr lang="zh-CN" altLang="en-US" sz="2400" b="1" u="sng" dirty="0"/>
              <a:t>战略</a:t>
            </a:r>
            <a:r>
              <a:rPr lang="zh-CN" altLang="en-US" sz="2400" b="1" dirty="0"/>
              <a:t>就是利用企业的优势，去避免或减轻外部威胁的打击。如一个企业的销售渠道（内在优势）很多，但是由于各种限制又不允许它经营其他商品（外在威胁），那么就应该采取ＳＴ战略，走集中型、多样化的道路。</a:t>
            </a:r>
            <a:endParaRPr lang="zh-CN" altLang="en-US" sz="2400" b="1" dirty="0"/>
          </a:p>
          <a:p>
            <a:pPr eaLnBrk="1" hangingPunct="1">
              <a:lnSpc>
                <a:spcPct val="80000"/>
              </a:lnSpc>
              <a:buFont typeface="Wingdings" panose="05000000000000000000" pitchFamily="2" charset="2"/>
              <a:buChar char="Ø"/>
            </a:pPr>
            <a:r>
              <a:rPr lang="en-US" altLang="zh-CN" sz="2400" b="1" u="sng" dirty="0"/>
              <a:t>WT</a:t>
            </a:r>
            <a:r>
              <a:rPr lang="zh-CN" altLang="en-US" sz="2400" b="1" u="sng" dirty="0"/>
              <a:t>战略</a:t>
            </a:r>
            <a:r>
              <a:rPr lang="zh-CN" altLang="en-US" sz="2400" b="1" dirty="0"/>
              <a:t>就是直接服内部弱点和避免外部威胁的战略。如一个商品质量差（内在劣势），供应渠道不可靠（外在威胁）的企业应该采取ＷＴ战略，强化企业管理，提高产品质量，稳定供应渠道，或走联合，合并之路以谋生存和发展。</a:t>
            </a:r>
            <a:endParaRPr lang="zh-CN" altLang="en-US" sz="2400" b="1" dirty="0"/>
          </a:p>
          <a:p>
            <a:pPr eaLnBrk="1" hangingPunct="1">
              <a:lnSpc>
                <a:spcPct val="80000"/>
              </a:lnSpc>
            </a:pPr>
            <a:r>
              <a:rPr lang="zh-CN" altLang="en-US" sz="2400" b="1" dirty="0"/>
              <a:t> </a:t>
            </a:r>
            <a:r>
              <a:rPr lang="en-US" altLang="zh-CN" sz="2400" b="1" dirty="0"/>
              <a:t>SWOT</a:t>
            </a:r>
            <a:r>
              <a:rPr lang="zh-CN" altLang="en-US" sz="2400" b="1" dirty="0"/>
              <a:t>方法的基本点，就是</a:t>
            </a:r>
            <a:r>
              <a:rPr lang="zh-CN" altLang="en-US" sz="2400" b="1" u="sng" dirty="0">
                <a:ea typeface="楷体_GB2312" pitchFamily="49" charset="-122"/>
              </a:rPr>
              <a:t>企业战略的制定必须使其内部能力（强处和弱点）与外部环境（机遇和威胁）相适应</a:t>
            </a:r>
            <a:r>
              <a:rPr lang="zh-CN" altLang="en-US" sz="2400" b="1" dirty="0"/>
              <a:t>，以获取经营的成功。 </a:t>
            </a:r>
            <a:endParaRPr lang="zh-CN" alt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endParaRPr lang="zh-CN" altLang="zh-CN"/>
          </a:p>
        </p:txBody>
      </p:sp>
      <p:sp>
        <p:nvSpPr>
          <p:cNvPr id="6147" name="Rectangle 3"/>
          <p:cNvSpPr>
            <a:spLocks noGrp="1" noRot="1" noChangeArrowheads="1"/>
          </p:cNvSpPr>
          <p:nvPr>
            <p:ph type="body" sz="half" idx="1"/>
          </p:nvPr>
        </p:nvSpPr>
        <p:spPr>
          <a:xfrm>
            <a:off x="301625" y="1484313"/>
            <a:ext cx="8374063" cy="4968875"/>
          </a:xfrm>
        </p:spPr>
        <p:txBody>
          <a:bodyPr/>
          <a:lstStyle/>
          <a:p>
            <a:pPr eaLnBrk="1" hangingPunct="1">
              <a:lnSpc>
                <a:spcPct val="90000"/>
              </a:lnSpc>
              <a:buFont typeface="Wingdings" panose="05000000000000000000" pitchFamily="2" charset="2"/>
              <a:buNone/>
            </a:pPr>
            <a:r>
              <a:rPr lang="zh-CN" altLang="en-US" b="1"/>
              <a:t>一、企业经营目标</a:t>
            </a:r>
            <a:endParaRPr lang="zh-CN" altLang="en-US" b="1"/>
          </a:p>
          <a:p>
            <a:pPr eaLnBrk="1" hangingPunct="1">
              <a:lnSpc>
                <a:spcPct val="90000"/>
              </a:lnSpc>
            </a:pPr>
            <a:r>
              <a:rPr lang="zh-CN" altLang="en-US" sz="2800" b="1"/>
              <a:t>企业经营目标，是在分析企业外部环境和内部条件的基础上确定的企业各项经济活动的发展方向和奋斗目标，是企业经营思想的具体化</a:t>
            </a:r>
            <a:r>
              <a:rPr lang="zh-CN" altLang="en-US" sz="2800"/>
              <a:t>。</a:t>
            </a:r>
            <a:endParaRPr lang="zh-CN" altLang="en-US" sz="2800"/>
          </a:p>
          <a:p>
            <a:pPr eaLnBrk="1" hangingPunct="1">
              <a:lnSpc>
                <a:spcPct val="90000"/>
              </a:lnSpc>
            </a:pPr>
            <a:endParaRPr lang="zh-CN" altLang="en-US" sz="2800"/>
          </a:p>
          <a:p>
            <a:pPr eaLnBrk="1" hangingPunct="1">
              <a:lnSpc>
                <a:spcPct val="90000"/>
              </a:lnSpc>
            </a:pPr>
            <a:endParaRPr lang="zh-CN" altLang="en-US" sz="2800"/>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r>
              <a:rPr lang="zh-CN" altLang="en-US" sz="2800" b="1"/>
              <a:t>社会责任不属于企业目标，是其基本约束条件</a:t>
            </a:r>
            <a:endParaRPr lang="zh-CN" altLang="en-US" sz="2800" b="1"/>
          </a:p>
        </p:txBody>
      </p:sp>
      <p:graphicFrame>
        <p:nvGraphicFramePr>
          <p:cNvPr id="6148" name="Object 4"/>
          <p:cNvGraphicFramePr>
            <a:graphicFrameLocks noGrp="1" noChangeAspect="1"/>
          </p:cNvGraphicFramePr>
          <p:nvPr>
            <p:ph sz="half" idx="2"/>
          </p:nvPr>
        </p:nvGraphicFramePr>
        <p:xfrm>
          <a:off x="1116013" y="3357563"/>
          <a:ext cx="6480175" cy="2447925"/>
        </p:xfrm>
        <a:graphic>
          <a:graphicData uri="http://schemas.openxmlformats.org/presentationml/2006/ole">
            <mc:AlternateContent xmlns:mc="http://schemas.openxmlformats.org/markup-compatibility/2006">
              <mc:Choice xmlns:v="urn:schemas-microsoft-com:vml" Requires="v">
                <p:oleObj spid="_x0000_s1033" name="Visio" r:id="rId1" imgW="5136515" imgH="1478915" progId="Visio.Drawing.11">
                  <p:embed/>
                </p:oleObj>
              </mc:Choice>
              <mc:Fallback>
                <p:oleObj name="Visio" r:id="rId1" imgW="5136515" imgH="147891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357563"/>
                        <a:ext cx="64801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AutoShape 6"/>
          <p:cNvSpPr/>
          <p:nvPr/>
        </p:nvSpPr>
        <p:spPr bwMode="auto">
          <a:xfrm>
            <a:off x="2339975" y="3860800"/>
            <a:ext cx="71438" cy="1512888"/>
          </a:xfrm>
          <a:prstGeom prst="leftBrace">
            <a:avLst>
              <a:gd name="adj1" fmla="val 176480"/>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0" name="AutoShape 7"/>
          <p:cNvSpPr/>
          <p:nvPr/>
        </p:nvSpPr>
        <p:spPr bwMode="auto">
          <a:xfrm>
            <a:off x="2700338" y="4797425"/>
            <a:ext cx="71437" cy="792163"/>
          </a:xfrm>
          <a:prstGeom prst="leftBrace">
            <a:avLst>
              <a:gd name="adj1" fmla="val 92408"/>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1" name="AutoShape 8"/>
          <p:cNvSpPr/>
          <p:nvPr/>
        </p:nvSpPr>
        <p:spPr bwMode="auto">
          <a:xfrm>
            <a:off x="6732588" y="4005263"/>
            <a:ext cx="71437" cy="1152525"/>
          </a:xfrm>
          <a:prstGeom prst="rightBrace">
            <a:avLst>
              <a:gd name="adj1" fmla="val 134445"/>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2" name="AutoShape 9"/>
          <p:cNvSpPr/>
          <p:nvPr/>
        </p:nvSpPr>
        <p:spPr bwMode="auto">
          <a:xfrm>
            <a:off x="3563938" y="3644900"/>
            <a:ext cx="144462" cy="647700"/>
          </a:xfrm>
          <a:prstGeom prst="leftBrace">
            <a:avLst>
              <a:gd name="adj1" fmla="val 3736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250825" y="333375"/>
            <a:ext cx="8540750" cy="1143000"/>
          </a:xfrm>
        </p:spPr>
        <p:txBody>
          <a:bodyPr/>
          <a:lstStyle/>
          <a:p>
            <a:pPr algn="l" eaLnBrk="1" hangingPunct="1"/>
            <a:r>
              <a:rPr lang="zh-CN" altLang="en-US"/>
              <a:t>主要步骤 </a:t>
            </a:r>
            <a:endParaRPr lang="zh-CN" altLang="en-US"/>
          </a:p>
        </p:txBody>
      </p:sp>
      <p:sp>
        <p:nvSpPr>
          <p:cNvPr id="43011" name="Rectangle 3"/>
          <p:cNvSpPr>
            <a:spLocks noGrp="1" noRot="1" noChangeArrowheads="1"/>
          </p:cNvSpPr>
          <p:nvPr>
            <p:ph type="body" idx="1"/>
          </p:nvPr>
        </p:nvSpPr>
        <p:spPr>
          <a:xfrm>
            <a:off x="323850" y="1268413"/>
            <a:ext cx="8540750" cy="5111750"/>
          </a:xfrm>
        </p:spPr>
        <p:txBody>
          <a:bodyPr/>
          <a:lstStyle/>
          <a:p>
            <a:pPr marL="0" indent="0" eaLnBrk="1" hangingPunct="1">
              <a:lnSpc>
                <a:spcPct val="80000"/>
              </a:lnSpc>
              <a:buNone/>
            </a:pPr>
            <a:r>
              <a:rPr lang="zh-CN" altLang="en-US" sz="2400" b="1" dirty="0"/>
              <a:t>一、分析环境因素 </a:t>
            </a:r>
            <a:endParaRPr lang="zh-CN" altLang="en-US" sz="2400" b="1" dirty="0"/>
          </a:p>
          <a:p>
            <a:pPr marL="0" indent="0" eaLnBrk="1" hangingPunct="1">
              <a:lnSpc>
                <a:spcPct val="80000"/>
              </a:lnSpc>
              <a:buNone/>
            </a:pPr>
            <a:r>
              <a:rPr lang="zh-CN" altLang="en-US" sz="2400" b="1" dirty="0"/>
              <a:t>　　运用各种调查研究方法，分析出公司所处的各种环境因素，即外部环境因素和内部能力因素。在调查分析这些因素时，不仅要考虑到历史与现状，而且更要考虑未来发展问题。 </a:t>
            </a:r>
            <a:endParaRPr lang="zh-CN" altLang="en-US" sz="2400" b="1" dirty="0"/>
          </a:p>
          <a:p>
            <a:pPr marL="0" indent="0" eaLnBrk="1" hangingPunct="1">
              <a:lnSpc>
                <a:spcPct val="80000"/>
              </a:lnSpc>
              <a:buNone/>
            </a:pPr>
            <a:r>
              <a:rPr lang="zh-CN" altLang="en-US" sz="2400" b="1" dirty="0"/>
              <a:t>二、构造</a:t>
            </a:r>
            <a:r>
              <a:rPr lang="en-US" altLang="zh-CN" sz="2400" b="1" dirty="0"/>
              <a:t>SWOT</a:t>
            </a:r>
            <a:r>
              <a:rPr lang="zh-CN" altLang="en-US" sz="2400" b="1" dirty="0"/>
              <a:t>矩阵 </a:t>
            </a:r>
            <a:endParaRPr lang="zh-CN" altLang="en-US" sz="2400" b="1" dirty="0"/>
          </a:p>
          <a:p>
            <a:pPr marL="0" indent="0" eaLnBrk="1" hangingPunct="1">
              <a:lnSpc>
                <a:spcPct val="80000"/>
              </a:lnSpc>
              <a:buNone/>
            </a:pPr>
            <a:r>
              <a:rPr lang="zh-CN" altLang="en-US" sz="2400" b="1" dirty="0"/>
              <a:t>　　将调查得出的各种因素根据轻重缓急或影响程度等排序方式，构造</a:t>
            </a:r>
            <a:r>
              <a:rPr lang="en-US" altLang="zh-CN" sz="2400" b="1" dirty="0"/>
              <a:t>SWOT</a:t>
            </a:r>
            <a:r>
              <a:rPr lang="zh-CN" altLang="en-US" sz="2400" b="1" dirty="0"/>
              <a:t>矩阵。在此过程中，将那些对公司发展有直接的、重要的、大量的、迫切的、久远的影响因素优先排列出来，而将那些间接的、次要的、少许的、不急的、短暂的影响因素排列在后面。 </a:t>
            </a:r>
            <a:endParaRPr lang="zh-CN" altLang="en-US" sz="2400" b="1" dirty="0"/>
          </a:p>
          <a:p>
            <a:pPr marL="0" indent="0" eaLnBrk="1" hangingPunct="1">
              <a:lnSpc>
                <a:spcPct val="80000"/>
              </a:lnSpc>
              <a:buNone/>
            </a:pPr>
            <a:r>
              <a:rPr lang="zh-CN" altLang="en-US" sz="2400" b="1" dirty="0"/>
              <a:t>三、制定行动计划 </a:t>
            </a:r>
            <a:endParaRPr lang="zh-CN" altLang="en-US" sz="2400" b="1" dirty="0"/>
          </a:p>
          <a:p>
            <a:pPr marL="0" indent="0" eaLnBrk="1" hangingPunct="1">
              <a:lnSpc>
                <a:spcPct val="80000"/>
              </a:lnSpc>
              <a:buNone/>
            </a:pPr>
            <a:r>
              <a:rPr lang="zh-CN" altLang="en-US" sz="2400" b="1" dirty="0"/>
              <a:t>　　制定计划的基本思路是：发挥优势因素，克服弱点因素，利用机会因素，化解威胁因素；考虑过去，立足当前，着眼未来。运用系统分析的综合分析方法，将排列与考虑的各种环境因素相互匹配起来加以组合，得出一系列公司未来发展的可选择对策。</a:t>
            </a:r>
            <a:r>
              <a:rPr lang="zh-CN" altLang="en-US" sz="2400" dirty="0"/>
              <a:t> </a:t>
            </a:r>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Rot="1" noChangeArrowheads="1"/>
          </p:cNvSpPr>
          <p:nvPr>
            <p:ph type="body" idx="4294967295"/>
          </p:nvPr>
        </p:nvSpPr>
        <p:spPr>
          <a:xfrm>
            <a:off x="0" y="188913"/>
            <a:ext cx="9144000" cy="6480175"/>
          </a:xfrm>
          <a:solidFill>
            <a:schemeClr val="bg1"/>
          </a:solidFill>
        </p:spPr>
        <p:txBody>
          <a:bodyPr/>
          <a:lstStyle/>
          <a:p>
            <a:pPr eaLnBrk="1" hangingPunct="1">
              <a:lnSpc>
                <a:spcPct val="80000"/>
              </a:lnSpc>
            </a:pPr>
            <a:r>
              <a:rPr lang="zh-CN" altLang="en-US" sz="2200" b="1">
                <a:solidFill>
                  <a:srgbClr val="FF0000"/>
                </a:solidFill>
              </a:rPr>
              <a:t>柯达公司</a:t>
            </a:r>
            <a:r>
              <a:rPr lang="zh-CN" altLang="en-US" sz="2200"/>
              <a:t>几年前，一位市场营销顾问这样评价柯达公司：</a:t>
            </a:r>
            <a:r>
              <a:rPr lang="zh-CN" altLang="en-US" sz="2200" b="1"/>
              <a:t>“</a:t>
            </a:r>
            <a:r>
              <a:rPr lang="zh-CN" altLang="en-US" sz="2200"/>
              <a:t>柯达公司是一个无舵的轮船。一个接一个的项目，却没有统一的方向。</a:t>
            </a:r>
            <a:r>
              <a:rPr lang="zh-CN" altLang="en-US" sz="2200" b="1"/>
              <a:t>”</a:t>
            </a:r>
            <a:r>
              <a:rPr lang="zh-CN" altLang="en-US" sz="2200"/>
              <a:t>战略上的摇摆不定使柯达公司的销售额和利润锐减。柯达公司在抓住市场机遇，开发新产品并引入市场方面变得默默无闻。另一方面，柯达公司在对宝丽来公司专利侵权案中败诉；</a:t>
            </a:r>
            <a:r>
              <a:rPr lang="en-US" altLang="zh-CN" sz="2200" b="1"/>
              <a:t>35mm</a:t>
            </a:r>
            <a:r>
              <a:rPr lang="zh-CN" altLang="en-US" sz="2200"/>
              <a:t>照相机在与佳能相机的竞争中败北；柯达胶卷的市场份额连年下降。柯达面临着空前严峻的竞争环境。</a:t>
            </a:r>
            <a:endParaRPr lang="zh-CN" altLang="en-US" sz="2200"/>
          </a:p>
          <a:p>
            <a:pPr eaLnBrk="1" hangingPunct="1">
              <a:lnSpc>
                <a:spcPct val="80000"/>
              </a:lnSpc>
            </a:pPr>
            <a:r>
              <a:rPr lang="zh-CN" altLang="en-US" sz="2200"/>
              <a:t>柯达公司的优势在于其技术和研究能力。为重塑这种能力，柯达公司购买了斯特灵医药公司，与柯达公司的化学专长相结合，组建柯达公司的生命科学业务。为此，柯达公司还从医药界巨人</a:t>
            </a:r>
            <a:r>
              <a:rPr lang="en-US" altLang="zh-CN" sz="2200" b="1"/>
              <a:t>Ciba-Geigy</a:t>
            </a:r>
            <a:r>
              <a:rPr lang="zh-CN" altLang="en-US" sz="2200"/>
              <a:t>公司和</a:t>
            </a:r>
            <a:r>
              <a:rPr lang="en-US" altLang="zh-CN" sz="2200" b="1"/>
              <a:t>Merck</a:t>
            </a:r>
            <a:r>
              <a:rPr lang="zh-CN" altLang="en-US" sz="2200"/>
              <a:t>公司聘请主管，领导新业务，并利用斯特灵高效的销售队伍销售公司的其它产品，如血压计等。</a:t>
            </a:r>
            <a:endParaRPr lang="zh-CN" altLang="en-US" sz="2200"/>
          </a:p>
          <a:p>
            <a:pPr eaLnBrk="1" hangingPunct="1">
              <a:lnSpc>
                <a:spcPct val="80000"/>
              </a:lnSpc>
            </a:pPr>
            <a:r>
              <a:rPr lang="zh-CN" altLang="en-US" sz="2200"/>
              <a:t>为适应变革，柯达将员工裁减至</a:t>
            </a:r>
            <a:r>
              <a:rPr lang="en-US" altLang="zh-CN" sz="2200" b="1"/>
              <a:t>25</a:t>
            </a:r>
            <a:r>
              <a:rPr lang="zh-CN" altLang="en-US" sz="2200"/>
              <a:t>，</a:t>
            </a:r>
            <a:r>
              <a:rPr lang="en-US" altLang="zh-CN" sz="2200" b="1"/>
              <a:t>000</a:t>
            </a:r>
            <a:r>
              <a:rPr lang="zh-CN" altLang="en-US" sz="2200"/>
              <a:t>人，甚至高层主管也裁减了</a:t>
            </a:r>
            <a:r>
              <a:rPr lang="en-US" altLang="zh-CN" sz="2200" b="1"/>
              <a:t>25%</a:t>
            </a:r>
            <a:r>
              <a:rPr lang="zh-CN" altLang="en-US" sz="2200"/>
              <a:t>。精益的柯达停止了下滑，并研制出了与富士公司产品相比美的新胶卷。柯达还将业务瞄向高技术的数码相机。随着摄像机的普及，柯达的传统相纸业务呈下降趋势。因此，柯达开发了电子摄像机，以迎接无纸时代的到来。此外，柯达还开发了彩色复片机，使人们可以自己扩放相片。</a:t>
            </a:r>
            <a:endParaRPr lang="zh-CN" altLang="en-US" sz="2200"/>
          </a:p>
          <a:p>
            <a:pPr eaLnBrk="1" hangingPunct="1">
              <a:lnSpc>
                <a:spcPct val="80000"/>
              </a:lnSpc>
            </a:pPr>
            <a:r>
              <a:rPr lang="zh-CN" altLang="en-US" sz="2200"/>
              <a:t>柯达在相纸业务上以其高清晰度而享有盛誉。柯达强大的销售网络，雄厚的财力使其能够不断进行新产品开发和研究。在这个充满活力的系统中，新思想不断涌现：光盘，电池，医药等都是柯达新的探索方向。高层领导们正卓有成效地带领柯达进行企业文化变革。创新的价值观和对市场机遇的及时反应将取代以前终生使用的价值观。</a:t>
            </a:r>
            <a:endParaRPr lang="zh-CN" altLang="en-US" sz="2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pPr eaLnBrk="1" hangingPunct="1"/>
            <a:endParaRPr lang="zh-CN" altLang="zh-CN"/>
          </a:p>
        </p:txBody>
      </p:sp>
      <p:sp>
        <p:nvSpPr>
          <p:cNvPr id="45059" name="Rectangle 3"/>
          <p:cNvSpPr>
            <a:spLocks noGrp="1" noRot="1" noChangeArrowheads="1"/>
          </p:cNvSpPr>
          <p:nvPr>
            <p:ph type="body" idx="1"/>
          </p:nvPr>
        </p:nvSpPr>
        <p:spPr/>
        <p:txBody>
          <a:bodyPr/>
          <a:lstStyle/>
          <a:p>
            <a:pPr eaLnBrk="1" hangingPunct="1"/>
            <a:endParaRPr lang="zh-CN" altLang="zh-CN"/>
          </a:p>
        </p:txBody>
      </p:sp>
      <p:pic>
        <p:nvPicPr>
          <p:cNvPr id="4506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476250"/>
            <a:ext cx="8964612" cy="6381750"/>
          </a:xfrm>
          <a:prstGeom prst="rect">
            <a:avLst/>
          </a:prstGeom>
          <a:noFill/>
          <a:ln>
            <a:noFill/>
          </a:ln>
          <a:effectLst>
            <a:outerShdw dist="53882" dir="2700000" algn="ctr" rotWithShape="0">
              <a:srgbClr val="FF33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904" name="Group 88"/>
          <p:cNvGraphicFramePr>
            <a:graphicFrameLocks noGrp="1"/>
          </p:cNvGraphicFramePr>
          <p:nvPr/>
        </p:nvGraphicFramePr>
        <p:xfrm>
          <a:off x="142875" y="620713"/>
          <a:ext cx="9001125" cy="6035675"/>
        </p:xfrm>
        <a:graphic>
          <a:graphicData uri="http://schemas.openxmlformats.org/drawingml/2006/table">
            <a:tbl>
              <a:tblPr/>
              <a:tblGrid>
                <a:gridCol w="3060700"/>
                <a:gridCol w="2940050"/>
                <a:gridCol w="3000375"/>
              </a:tblGrid>
              <a:tr h="2225274">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sng"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优势（</a:t>
                      </a:r>
                      <a:r>
                        <a:rPr kumimoji="0" lang="en-US" altLang="zh-CN" sz="1400" b="1" i="0" u="sng"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Strengths</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⒈品牌忠诚度</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⒉市场营销技术：有效的广告和促销策略</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⒊在产品研发方面技术领先</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⒋低成本、高质量的生产制造体系</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⒌良好的盈利性；高于平均水平的利润率</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⒍菲尔</a:t>
                      </a: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奈特的未来式领导风格使事件处理速度很快</a:t>
                      </a:r>
                      <a:endParaRPr kumimoji="0"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劣势</a:t>
                      </a:r>
                      <a:r>
                        <a:rPr kumimoji="0" lang="en-US" altLang="zh-CN"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(Weaknesses</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⒈</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高于平均水平的杠杆作用限制了借款能力</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⒉从财务上看不能达到</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30%</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的年增长目标</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⒊宽松的管理风格造成沟通不充分，不适合于大型公司</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⒋缺少正式的管理体系，造成控制不利</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⒌产品线太宽</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11892">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机会</a:t>
                      </a:r>
                      <a:r>
                        <a:rPr kumimoji="0" lang="en-US" altLang="zh-CN"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(Opportunities)</a:t>
                      </a:r>
                      <a:endPar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⒈</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由于一些社会性趋势（如休闲）和事件（如奥运会），美国市场需求增长</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⒉产品线的成本降低</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⒊富裕、注重地位和时尚的顾客群喜爱的产品</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⒋出现了新的个性化产品或新用途</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⒌海外市场的扩大</a:t>
                      </a:r>
                      <a:endPar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12700">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12700" algn="l" defTabSz="914400" rtl="0" eaLnBrk="1" fontAlgn="base" latinLnBrk="0" hangingPunct="1">
                        <a:lnSpc>
                          <a:spcPct val="100000"/>
                        </a:lnSpc>
                        <a:spcBef>
                          <a:spcPct val="0"/>
                        </a:spcBef>
                        <a:spcAft>
                          <a:spcPct val="0"/>
                        </a:spcAft>
                        <a:buClrTx/>
                        <a:buSzTx/>
                        <a:buFontTx/>
                        <a:buNone/>
                      </a:pPr>
                      <a:r>
                        <a:rPr kumimoji="0" lang="en-US" altLang="zh-CN" sz="1400" b="1" i="0" u="sng"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S</a:t>
                      </a:r>
                      <a:r>
                        <a:rPr kumimoji="0" lang="zh-CN" altLang="en-US" sz="1400" b="1" i="0" u="sng"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sng"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a:t>
                      </a:r>
                      <a:r>
                        <a:rPr kumimoji="0" lang="zh-CN" altLang="en-US" sz="1400" b="1" i="0" u="sng"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战略选择</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1270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耐克如何利用其优势把握它的机会？</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1270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⒈大范围地进行</a:t>
                      </a:r>
                      <a:r>
                        <a:rPr kumimoji="0" lang="en-US" altLang="zh-CN"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开发新的产品线，例如足球装</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1270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O1</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O2</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O3</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O4</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1270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⒉开发中等收入、妇女以及国际市场</a:t>
                      </a:r>
                      <a:endParaRPr kumimoji="0"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W</a:t>
                      </a:r>
                      <a:r>
                        <a:rPr kumimoji="0" lang="zh-CN" altLang="en-US"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a:t>
                      </a:r>
                      <a:r>
                        <a:rPr kumimoji="0" lang="zh-CN" altLang="en-US"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战略选择</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耐克如何能克服劣势以把握机会？</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⒈削减产品线，将精力集中在盈利多的产品上（</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W2</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W5</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O3</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O4</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⒉重新设计组织机构使方向能更集中（</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W3</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O3</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O4</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O5</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98509">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威胁（</a:t>
                      </a:r>
                      <a:r>
                        <a:rPr kumimoji="0" lang="en-US" altLang="zh-CN"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Threats</a:t>
                      </a:r>
                      <a:r>
                        <a:rPr kumimoji="0" lang="zh-CN" altLang="en-US"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⒈市场日趋成熟，竞争加剧</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⒉顾客对价格敏感性增加，可能导致价格竞争加剧</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⒊顾客对价格的敏感性增加，可能导致一般品牌和私人商标的增加</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⒋社会趋势正由运动装向时尚装转变</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⒌新竞争者的进入</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S</a:t>
                      </a:r>
                      <a:r>
                        <a:rPr kumimoji="0" lang="zh-CN" altLang="en-US"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T</a:t>
                      </a:r>
                      <a:r>
                        <a:rPr kumimoji="0" lang="zh-CN" altLang="en-US" sz="1400" b="1" i="0" u="sng"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战略选择</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耐克如何利用其优势应对其所面临的威胁？</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⒈在</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R</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方面继续创新，缩短新产品开发周期（</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S3</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T1</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T4</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T5</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⒉制定富有竞争力的价格策略（</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S4</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T2</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T3</a:t>
                      </a: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sng"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W</a:t>
                      </a:r>
                      <a:r>
                        <a:rPr kumimoji="0" lang="zh-CN" altLang="en-US" sz="1400" b="1" i="0" u="sng"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sng"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T</a:t>
                      </a:r>
                      <a:r>
                        <a:rPr kumimoji="0" lang="zh-CN" altLang="en-US" sz="1400" b="1" i="0" u="sng"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战略选择</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耐克如何避免劣势以应对其面临的威胁？</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⒈削减产品线（</a:t>
                      </a:r>
                      <a:r>
                        <a:rPr kumimoji="0" lang="en-US" altLang="zh-CN"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W2</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W5</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T1</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⒉加强管理控制系统，使产品线得以控制（</a:t>
                      </a:r>
                      <a:r>
                        <a:rPr kumimoji="0" lang="en-US" altLang="zh-CN"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W2</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W5</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T1</a:t>
                      </a: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100" name="Rectangle 83"/>
          <p:cNvSpPr>
            <a:spLocks noChangeArrowheads="1"/>
          </p:cNvSpPr>
          <p:nvPr/>
        </p:nvSpPr>
        <p:spPr bwMode="auto">
          <a:xfrm>
            <a:off x="2843213" y="144463"/>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耐克公司</a:t>
            </a:r>
            <a:r>
              <a:rPr lang="en-US" altLang="zh-CN" sz="2400"/>
              <a:t>SWOT</a:t>
            </a:r>
            <a:r>
              <a:rPr lang="zh-CN" altLang="en-US" sz="2400"/>
              <a:t>矩阵分析</a:t>
            </a:r>
            <a:r>
              <a:rPr lang="zh-CN" altLang="en-US" sz="1800" b="0"/>
              <a:t> </a:t>
            </a:r>
            <a:endParaRPr lang="zh-CN" altLang="en-US" sz="1800" b="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323850" y="188913"/>
            <a:ext cx="8540750" cy="1143000"/>
          </a:xfrm>
        </p:spPr>
        <p:txBody>
          <a:bodyPr/>
          <a:lstStyle/>
          <a:p>
            <a:pPr eaLnBrk="1" hangingPunct="1"/>
            <a:r>
              <a:rPr lang="zh-CN" altLang="en-US"/>
              <a:t>员工满意度</a:t>
            </a:r>
            <a:r>
              <a:rPr lang="en-US" altLang="zh-CN"/>
              <a:t>SWOT</a:t>
            </a:r>
            <a:r>
              <a:rPr lang="zh-CN" altLang="en-US"/>
              <a:t>分析 </a:t>
            </a:r>
            <a:endParaRPr lang="zh-CN" altLang="en-US"/>
          </a:p>
        </p:txBody>
      </p:sp>
      <p:sp>
        <p:nvSpPr>
          <p:cNvPr id="47107" name="Rectangle 3"/>
          <p:cNvSpPr>
            <a:spLocks noGrp="1" noRot="1" noChangeArrowheads="1"/>
          </p:cNvSpPr>
          <p:nvPr>
            <p:ph type="body" idx="1"/>
          </p:nvPr>
        </p:nvSpPr>
        <p:spPr>
          <a:xfrm>
            <a:off x="250825" y="4797425"/>
            <a:ext cx="8893175" cy="1655763"/>
          </a:xfrm>
        </p:spPr>
        <p:txBody>
          <a:bodyPr/>
          <a:lstStyle/>
          <a:p>
            <a:pPr eaLnBrk="1" hangingPunct="1">
              <a:lnSpc>
                <a:spcPct val="80000"/>
              </a:lnSpc>
              <a:buFont typeface="Wingdings" panose="05000000000000000000" pitchFamily="2" charset="2"/>
              <a:buNone/>
            </a:pPr>
            <a:r>
              <a:rPr lang="en-US" altLang="zh-CN" sz="2000" b="1"/>
              <a:t>           </a:t>
            </a:r>
            <a:r>
              <a:rPr lang="zh-CN" altLang="en-US" sz="2000" b="1"/>
              <a:t>该公司决定确立三个改进弱项</a:t>
            </a:r>
            <a:r>
              <a:rPr lang="en-US" altLang="zh-CN" sz="2000" b="1"/>
              <a:t>,</a:t>
            </a:r>
            <a:r>
              <a:rPr lang="zh-CN" altLang="en-US" sz="2000" b="1"/>
              <a:t>由新成立的人力资源部和培训部开展弱项改进</a:t>
            </a:r>
            <a:r>
              <a:rPr lang="en-US" altLang="zh-CN" sz="2000" b="1"/>
              <a:t>: </a:t>
            </a:r>
            <a:endParaRPr lang="en-US" altLang="zh-CN" sz="2000" b="1"/>
          </a:p>
          <a:p>
            <a:pPr eaLnBrk="1" hangingPunct="1">
              <a:lnSpc>
                <a:spcPct val="80000"/>
              </a:lnSpc>
            </a:pPr>
            <a:r>
              <a:rPr lang="zh-CN" altLang="en-US" sz="2000" b="1"/>
              <a:t>第一</a:t>
            </a:r>
            <a:r>
              <a:rPr lang="en-US" altLang="zh-CN" sz="2000" b="1"/>
              <a:t>,</a:t>
            </a:r>
            <a:r>
              <a:rPr lang="zh-CN" altLang="en-US" sz="2000" b="1"/>
              <a:t>改变公司目前使用的工资制度</a:t>
            </a:r>
            <a:r>
              <a:rPr lang="en-US" altLang="zh-CN" sz="2000" b="1"/>
              <a:t>,</a:t>
            </a:r>
            <a:r>
              <a:rPr lang="zh-CN" altLang="en-US" sz="2000" b="1"/>
              <a:t>建立科学合理的绩效考核与薪酬制度</a:t>
            </a:r>
            <a:r>
              <a:rPr lang="en-US" altLang="zh-CN" sz="2000" b="1"/>
              <a:t>; </a:t>
            </a:r>
            <a:endParaRPr lang="en-US" altLang="zh-CN" sz="2000" b="1"/>
          </a:p>
          <a:p>
            <a:pPr eaLnBrk="1" hangingPunct="1">
              <a:lnSpc>
                <a:spcPct val="80000"/>
              </a:lnSpc>
            </a:pPr>
            <a:r>
              <a:rPr lang="zh-CN" altLang="en-US" sz="2000" b="1"/>
              <a:t>第二</a:t>
            </a:r>
            <a:r>
              <a:rPr lang="en-US" altLang="zh-CN" sz="2000" b="1"/>
              <a:t>,</a:t>
            </a:r>
            <a:r>
              <a:rPr lang="zh-CN" altLang="en-US" sz="2000" b="1"/>
              <a:t>建立内部培训制度</a:t>
            </a:r>
            <a:r>
              <a:rPr lang="en-US" altLang="zh-CN" sz="2000" b="1"/>
              <a:t>,</a:t>
            </a:r>
            <a:r>
              <a:rPr lang="zh-CN" altLang="en-US" sz="2000" b="1"/>
              <a:t>进行全员素质教育</a:t>
            </a:r>
            <a:r>
              <a:rPr lang="en-US" altLang="zh-CN" sz="2000" b="1"/>
              <a:t>; </a:t>
            </a:r>
            <a:endParaRPr lang="en-US" altLang="zh-CN" sz="2000" b="1"/>
          </a:p>
          <a:p>
            <a:pPr eaLnBrk="1" hangingPunct="1">
              <a:lnSpc>
                <a:spcPct val="80000"/>
              </a:lnSpc>
            </a:pPr>
            <a:r>
              <a:rPr lang="zh-CN" altLang="en-US" sz="2000" b="1"/>
              <a:t>第三</a:t>
            </a:r>
            <a:r>
              <a:rPr lang="en-US" altLang="zh-CN" sz="2000" b="1"/>
              <a:t>,</a:t>
            </a:r>
            <a:r>
              <a:rPr lang="zh-CN" altLang="en-US" sz="2000" b="1"/>
              <a:t>大力推进企业文化建设</a:t>
            </a:r>
            <a:endParaRPr lang="zh-CN" altLang="en-US" sz="2000" b="1"/>
          </a:p>
        </p:txBody>
      </p:sp>
      <p:sp>
        <p:nvSpPr>
          <p:cNvPr id="47108" name="Rectangle 4"/>
          <p:cNvSpPr>
            <a:spLocks noChangeArrowheads="1"/>
          </p:cNvSpPr>
          <p:nvPr/>
        </p:nvSpPr>
        <p:spPr bwMode="auto">
          <a:xfrm>
            <a:off x="0" y="2679700"/>
            <a:ext cx="9144000" cy="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6749" name="Group 77"/>
          <p:cNvGraphicFramePr>
            <a:graphicFrameLocks noGrp="1"/>
          </p:cNvGraphicFramePr>
          <p:nvPr/>
        </p:nvGraphicFramePr>
        <p:xfrm>
          <a:off x="107950" y="1125538"/>
          <a:ext cx="9001125" cy="3659186"/>
        </p:xfrm>
        <a:graphic>
          <a:graphicData uri="http://schemas.openxmlformats.org/drawingml/2006/table">
            <a:tbl>
              <a:tblPr/>
              <a:tblGrid>
                <a:gridCol w="2447925"/>
                <a:gridCol w="2592388"/>
                <a:gridCol w="3960812"/>
              </a:tblGrid>
              <a:tr h="1392386">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36000" marR="36000" marT="18002" marB="18002"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优势</a:t>
                      </a:r>
                      <a:r>
                        <a:rPr kumimoji="0" lang="en-US" altLang="zh-CN"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S</a:t>
                      </a:r>
                      <a:br>
                        <a:rPr kumimoji="0" lang="en-US" altLang="zh-CN"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认同并遵守公司制度</a:t>
                      </a:r>
                      <a:b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热爱学习，力求上进</a:t>
                      </a:r>
                      <a:b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员工心地无私</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36000" marR="36000" marT="18002" marB="18002"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劣势</a:t>
                      </a:r>
                      <a:r>
                        <a:rPr kumimoji="0" lang="en-US" altLang="zh-CN"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W</a:t>
                      </a:r>
                      <a:br>
                        <a:rPr kumimoji="0" lang="en-US" altLang="zh-CN"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薪酬待遇在行业中偏低</a:t>
                      </a:r>
                      <a:b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加班较多，导致员工疲惫</a:t>
                      </a:r>
                      <a:b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企业文化建设薄弱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36000" marR="36000" marT="18002" marB="18002"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r>
              <a:tr h="1133400">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机会</a:t>
                      </a:r>
                      <a:r>
                        <a:rPr kumimoji="0" lang="en-US" altLang="zh-CN"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O</a:t>
                      </a:r>
                      <a:br>
                        <a:rPr kumimoji="0" lang="en-US" altLang="zh-CN"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组织结构正在调整</a:t>
                      </a:r>
                      <a:b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股份制改造和上市机会</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36000" marR="36000" marT="18002" marB="18002"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SO</a:t>
                      </a:r>
                      <a:r>
                        <a:rPr kumimoji="0" lang="zh-CN" altLang="en-US"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战略</a:t>
                      </a:r>
                      <a:b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成立人力资源部，强化人力资源管理，后备干部的选拔、培养</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36000" marR="36000" marT="18002" marB="18002"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WO</a:t>
                      </a:r>
                      <a:r>
                        <a:rPr kumimoji="0" lang="zh-CN" altLang="en-US"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战略</a:t>
                      </a:r>
                      <a:b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聘请管理顾问，大力推进企业文化建设</a:t>
                      </a:r>
                      <a:b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建立科学合理的绩效考核与薪酬制度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36000" marR="36000" marT="18002" marB="18002"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r>
              <a:tr h="1133400">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威胁</a:t>
                      </a:r>
                      <a:r>
                        <a:rPr kumimoji="0" lang="en-US" altLang="zh-CN"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T</a:t>
                      </a:r>
                      <a:br>
                        <a:rPr kumimoji="0" lang="en-US" altLang="zh-CN"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技术人才和熟练工流失</a:t>
                      </a:r>
                      <a:b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人员素质低</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36000" marR="36000" marT="18002" marB="18002"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ST</a:t>
                      </a:r>
                      <a:r>
                        <a:rPr kumimoji="0" lang="zh-CN" altLang="en-US"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战略</a:t>
                      </a:r>
                      <a:b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成立培训部，通过持续的培训提升员工素质；引入高素质人才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36000" marR="36000" marT="18002" marB="18002"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c>
                  <a:txBody>
                    <a:bodyPr/>
                    <a:lstStyle>
                      <a:lvl1pPr>
                        <a:defRPr sz="2800">
                          <a:solidFill>
                            <a:schemeClr val="tx1"/>
                          </a:solidFill>
                          <a:latin typeface="Arial" panose="020B0604020202020204" pitchFamily="34" charset="0"/>
                          <a:ea typeface="宋体" panose="02010600030101010101" pitchFamily="2" charset="-122"/>
                        </a:defRPr>
                      </a:lvl1pPr>
                      <a:lvl2pPr>
                        <a:buClr>
                          <a:schemeClr val="accent2"/>
                        </a:buClr>
                        <a:buSzPct val="85000"/>
                        <a:defRPr sz="2400">
                          <a:solidFill>
                            <a:schemeClr val="tx1"/>
                          </a:solidFill>
                          <a:latin typeface="Arial" panose="020B0604020202020204" pitchFamily="34" charset="0"/>
                          <a:ea typeface="宋体" panose="02010600030101010101" pitchFamily="2" charset="-122"/>
                        </a:defRPr>
                      </a:lvl2pPr>
                      <a:lvl3pPr>
                        <a:buSzPct val="85000"/>
                        <a:defRPr sz="2000">
                          <a:solidFill>
                            <a:schemeClr val="tx1"/>
                          </a:solidFill>
                          <a:latin typeface="Arial" panose="020B0604020202020204" pitchFamily="34" charset="0"/>
                          <a:ea typeface="宋体" panose="02010600030101010101" pitchFamily="2" charset="-122"/>
                        </a:defRPr>
                      </a:lvl3pPr>
                      <a:lvl4pPr>
                        <a:buClr>
                          <a:schemeClr val="accent2"/>
                        </a:buClr>
                        <a:buSzPct val="90000"/>
                        <a:defRPr>
                          <a:solidFill>
                            <a:schemeClr val="tx1"/>
                          </a:solidFill>
                          <a:latin typeface="Arial" panose="020B0604020202020204" pitchFamily="34" charset="0"/>
                          <a:ea typeface="宋体" panose="02010600030101010101" pitchFamily="2" charset="-122"/>
                        </a:defRPr>
                      </a:lvl4pPr>
                      <a:lvl5pPr>
                        <a:buSzPct val="85000"/>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WT</a:t>
                      </a:r>
                      <a:r>
                        <a:rPr kumimoji="0" lang="zh-CN" altLang="en-US" sz="1800" b="1"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战略</a:t>
                      </a:r>
                      <a:b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br>
                      <a:r>
                        <a:rPr kumimoji="0" lang="zh-CN" altLang="en-US" sz="1800" b="0" i="0" u="none" strike="noStrike" cap="none" normalizeH="0" baseline="0">
                          <a:ln>
                            <a:noFill/>
                          </a:ln>
                          <a:solidFill>
                            <a:srgbClr val="333333"/>
                          </a:solidFill>
                          <a:effectLst/>
                          <a:latin typeface="Arial" panose="020B0604020202020204" pitchFamily="34" charset="0"/>
                          <a:ea typeface="宋体" panose="02010600030101010101" pitchFamily="2" charset="-122"/>
                          <a:cs typeface="Arial" panose="020B0604020202020204" pitchFamily="34" charset="0"/>
                        </a:rPr>
                        <a:t>高薪挽留部分人才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36000" marR="36000" marT="18002" marB="18002"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rgbClr val="F9F9F9"/>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323850" y="188913"/>
            <a:ext cx="8540750" cy="1143000"/>
          </a:xfrm>
        </p:spPr>
        <p:txBody>
          <a:bodyPr/>
          <a:lstStyle/>
          <a:p>
            <a:pPr eaLnBrk="1" hangingPunct="1"/>
            <a:r>
              <a:rPr lang="zh-CN" altLang="en-US"/>
              <a:t>段誉的战略</a:t>
            </a:r>
            <a:endParaRPr lang="zh-CN" altLang="en-US"/>
          </a:p>
        </p:txBody>
      </p:sp>
      <p:sp>
        <p:nvSpPr>
          <p:cNvPr id="48131" name="Rectangle 3"/>
          <p:cNvSpPr>
            <a:spLocks noGrp="1" noRot="1" noChangeArrowheads="1"/>
          </p:cNvSpPr>
          <p:nvPr>
            <p:ph type="body" idx="1"/>
          </p:nvPr>
        </p:nvSpPr>
        <p:spPr/>
        <p:txBody>
          <a:bodyPr/>
          <a:lstStyle/>
          <a:p>
            <a:pPr eaLnBrk="1" hangingPunct="1"/>
            <a:endParaRPr lang="zh-CN" altLang="zh-CN"/>
          </a:p>
        </p:txBody>
      </p:sp>
      <p:pic>
        <p:nvPicPr>
          <p:cNvPr id="4813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288" y="1196975"/>
            <a:ext cx="8424862" cy="5472113"/>
          </a:xfrm>
          <a:prstGeom prst="rect">
            <a:avLst/>
          </a:prstGeom>
          <a:noFill/>
          <a:ln>
            <a:noFill/>
          </a:ln>
          <a:effectLst>
            <a:outerShdw dist="53882" dir="2700000" algn="ctr" rotWithShape="0">
              <a:srgbClr val="FF33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pPr eaLnBrk="1" hangingPunct="1"/>
            <a:r>
              <a:rPr lang="en-US" altLang="zh-CN"/>
              <a:t>SWOT</a:t>
            </a:r>
            <a:r>
              <a:rPr lang="zh-CN" altLang="en-US"/>
              <a:t>分析的缺陷</a:t>
            </a:r>
            <a:endParaRPr lang="zh-CN" altLang="en-US"/>
          </a:p>
        </p:txBody>
      </p:sp>
      <p:sp>
        <p:nvSpPr>
          <p:cNvPr id="49155" name="Rectangle 3"/>
          <p:cNvSpPr>
            <a:spLocks noGrp="1" noRot="1" noChangeArrowheads="1"/>
          </p:cNvSpPr>
          <p:nvPr>
            <p:ph type="body" idx="1"/>
          </p:nvPr>
        </p:nvSpPr>
        <p:spPr/>
        <p:txBody>
          <a:bodyPr/>
          <a:lstStyle/>
          <a:p>
            <a:pPr eaLnBrk="1" fontAlgn="t" hangingPunct="1"/>
            <a:r>
              <a:rPr lang="zh-CN" altLang="en-US" sz="2800" b="1"/>
              <a:t>隐含假定</a:t>
            </a:r>
            <a:endParaRPr lang="zh-CN" altLang="en-US" sz="2800" b="1"/>
          </a:p>
          <a:p>
            <a:pPr eaLnBrk="1" fontAlgn="t" hangingPunct="1">
              <a:buFont typeface="Wingdings" panose="05000000000000000000" pitchFamily="2" charset="2"/>
              <a:buNone/>
            </a:pPr>
            <a:r>
              <a:rPr lang="zh-CN" altLang="en-US" sz="2800" b="1"/>
              <a:t>        </a:t>
            </a:r>
            <a:r>
              <a:rPr lang="en-US" altLang="zh-CN" sz="2800" b="1"/>
              <a:t>SWOT</a:t>
            </a:r>
            <a:r>
              <a:rPr lang="zh-CN" altLang="en-US" sz="2800" b="1"/>
              <a:t>分析对战略决策需要的信息做了两个区分：内外区分，即关于企业自身的信息和关于企业所处环境的信息；利害区分，即对企业有利的企业内部优势</a:t>
            </a:r>
            <a:r>
              <a:rPr lang="en-US" altLang="zh-CN" sz="2800" b="1"/>
              <a:t>(S)</a:t>
            </a:r>
            <a:r>
              <a:rPr lang="zh-CN" altLang="en-US" sz="2800" b="1"/>
              <a:t>、外部机会</a:t>
            </a:r>
            <a:r>
              <a:rPr lang="en-US" altLang="zh-CN" sz="2800" b="1"/>
              <a:t>(O)</a:t>
            </a:r>
            <a:r>
              <a:rPr lang="zh-CN" altLang="en-US" sz="2800" b="1"/>
              <a:t>和对企业有害的内部劣势</a:t>
            </a:r>
            <a:r>
              <a:rPr lang="en-US" altLang="zh-CN" sz="2800" b="1"/>
              <a:t>(W)</a:t>
            </a:r>
            <a:r>
              <a:rPr lang="zh-CN" altLang="en-US" sz="2800" b="1"/>
              <a:t>和外部威胁</a:t>
            </a:r>
            <a:r>
              <a:rPr lang="en-US" altLang="zh-CN" sz="2800" b="1"/>
              <a:t>(T)</a:t>
            </a:r>
            <a:r>
              <a:rPr lang="zh-CN" altLang="en-US" sz="2800" b="1"/>
              <a:t>。</a:t>
            </a:r>
            <a:endParaRPr lang="zh-CN" altLang="en-US" sz="2800" b="1"/>
          </a:p>
          <a:p>
            <a:pPr eaLnBrk="1" fontAlgn="t" hangingPunct="1"/>
            <a:r>
              <a:rPr lang="zh-CN" altLang="en-US" sz="2800" b="1"/>
              <a:t>静态分析的假定</a:t>
            </a:r>
            <a:endParaRPr lang="zh-CN" altLang="en-US" sz="2800" b="1"/>
          </a:p>
          <a:p>
            <a:pPr eaLnBrk="1" fontAlgn="t" hangingPunct="1">
              <a:buFont typeface="Wingdings" panose="05000000000000000000" pitchFamily="2" charset="2"/>
              <a:buNone/>
            </a:pPr>
            <a:r>
              <a:rPr lang="zh-CN" altLang="en-US" sz="2800" b="1"/>
              <a:t>        </a:t>
            </a:r>
            <a:r>
              <a:rPr lang="en-US" altLang="zh-CN" sz="2800" b="1"/>
              <a:t>SWOT</a:t>
            </a:r>
            <a:r>
              <a:rPr lang="zh-CN" altLang="en-US" sz="2800" b="1"/>
              <a:t>分析通常是在某一时点对企业内外进行扫描，然后进行优势、劣势、威胁和机会的分析。</a:t>
            </a:r>
            <a:r>
              <a:rPr lang="zh-CN" altLang="en-US" sz="2800"/>
              <a:t> </a:t>
            </a:r>
            <a:endParaRPr lang="zh-CN" altLang="en-US"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pPr algn="l" eaLnBrk="1" hangingPunct="1"/>
            <a:r>
              <a:rPr lang="zh-CN" altLang="en-US"/>
              <a:t>五、企业战略的类型</a:t>
            </a:r>
            <a:endParaRPr lang="zh-CN" altLang="en-US"/>
          </a:p>
        </p:txBody>
      </p:sp>
      <p:sp>
        <p:nvSpPr>
          <p:cNvPr id="50179" name="Rectangle 3"/>
          <p:cNvSpPr>
            <a:spLocks noGrp="1" noRot="1" noChangeArrowheads="1"/>
          </p:cNvSpPr>
          <p:nvPr>
            <p:ph type="body" idx="1"/>
          </p:nvPr>
        </p:nvSpPr>
        <p:spPr/>
        <p:txBody>
          <a:bodyPr/>
          <a:lstStyle/>
          <a:p>
            <a:pPr eaLnBrk="1" hangingPunct="1">
              <a:lnSpc>
                <a:spcPct val="90000"/>
              </a:lnSpc>
            </a:pPr>
            <a:r>
              <a:rPr lang="zh-CN" altLang="en-US" b="1"/>
              <a:t>成长战略：组织通过现有业务或新业务来扩大其所服务的市场数量或提供的产品数量</a:t>
            </a:r>
            <a:endParaRPr lang="zh-CN" altLang="en-US" b="1"/>
          </a:p>
          <a:p>
            <a:pPr eaLnBrk="1" hangingPunct="1">
              <a:lnSpc>
                <a:spcPct val="90000"/>
              </a:lnSpc>
            </a:pPr>
            <a:r>
              <a:rPr lang="zh-CN" altLang="en-US" b="1"/>
              <a:t>方式：</a:t>
            </a:r>
            <a:endParaRPr lang="zh-CN" altLang="en-US" b="1"/>
          </a:p>
          <a:p>
            <a:pPr eaLnBrk="1" hangingPunct="1">
              <a:lnSpc>
                <a:spcPct val="90000"/>
              </a:lnSpc>
              <a:buFont typeface="Wingdings" panose="05000000000000000000" pitchFamily="2" charset="2"/>
              <a:buChar char="Ø"/>
            </a:pPr>
            <a:r>
              <a:rPr lang="zh-CN" altLang="en-US" b="1"/>
              <a:t>集中化：集中于主营业务</a:t>
            </a:r>
            <a:endParaRPr lang="zh-CN" altLang="en-US" b="1"/>
          </a:p>
          <a:p>
            <a:pPr eaLnBrk="1" hangingPunct="1">
              <a:lnSpc>
                <a:spcPct val="90000"/>
              </a:lnSpc>
              <a:buFont typeface="Wingdings" panose="05000000000000000000" pitchFamily="2" charset="2"/>
              <a:buChar char="Ø"/>
            </a:pPr>
            <a:r>
              <a:rPr lang="zh-CN" altLang="en-US" b="1"/>
              <a:t>纵向一体化：企业成为自己的供应商和</a:t>
            </a:r>
            <a:r>
              <a:rPr lang="en-US" altLang="zh-CN" b="1"/>
              <a:t>/</a:t>
            </a:r>
            <a:r>
              <a:rPr lang="zh-CN" altLang="en-US" b="1"/>
              <a:t>或经销商</a:t>
            </a:r>
            <a:endParaRPr lang="zh-CN" altLang="en-US" b="1"/>
          </a:p>
          <a:p>
            <a:pPr eaLnBrk="1" hangingPunct="1">
              <a:lnSpc>
                <a:spcPct val="90000"/>
              </a:lnSpc>
              <a:buFont typeface="Wingdings" panose="05000000000000000000" pitchFamily="2" charset="2"/>
              <a:buChar char="Ø"/>
            </a:pPr>
            <a:r>
              <a:rPr lang="zh-CN" altLang="en-US" b="1"/>
              <a:t>横向一体化：与竞争者联合</a:t>
            </a:r>
            <a:endParaRPr lang="zh-CN" altLang="en-US" b="1"/>
          </a:p>
          <a:p>
            <a:pPr eaLnBrk="1" hangingPunct="1">
              <a:lnSpc>
                <a:spcPct val="90000"/>
              </a:lnSpc>
              <a:buFont typeface="Wingdings" panose="05000000000000000000" pitchFamily="2" charset="2"/>
              <a:buChar char="Ø"/>
            </a:pPr>
            <a:r>
              <a:rPr lang="zh-CN" altLang="en-US" b="1"/>
              <a:t>多元化（相关多元化、不相关多元化）</a:t>
            </a:r>
            <a:endParaRPr lang="zh-CN" altLang="en-US"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Rot="1" noChangeArrowheads="1"/>
          </p:cNvSpPr>
          <p:nvPr>
            <p:ph type="body" idx="1"/>
          </p:nvPr>
        </p:nvSpPr>
        <p:spPr>
          <a:xfrm>
            <a:off x="301625" y="1125538"/>
            <a:ext cx="8540750" cy="5256212"/>
          </a:xfrm>
        </p:spPr>
        <p:txBody>
          <a:bodyPr/>
          <a:lstStyle/>
          <a:p>
            <a:pPr eaLnBrk="1" hangingPunct="1"/>
            <a:r>
              <a:rPr lang="zh-CN" altLang="en-US" b="1"/>
              <a:t>稳定战略：使组织继续从事当前业务。设法维持原样，既不成长，也不退步</a:t>
            </a:r>
            <a:endParaRPr lang="zh-CN" altLang="en-US" b="1"/>
          </a:p>
          <a:p>
            <a:pPr eaLnBrk="1" hangingPunct="1"/>
            <a:r>
              <a:rPr lang="zh-CN" altLang="en-US" b="1"/>
              <a:t>原因：</a:t>
            </a:r>
            <a:endParaRPr lang="zh-CN" altLang="en-US" b="1"/>
          </a:p>
          <a:p>
            <a:pPr eaLnBrk="1" hangingPunct="1">
              <a:buFont typeface="Wingdings" panose="05000000000000000000" pitchFamily="2" charset="2"/>
              <a:buChar char="Ø"/>
            </a:pPr>
            <a:r>
              <a:rPr lang="zh-CN" altLang="en-US" b="1"/>
              <a:t>组织的资源和核心竞争力达到了极限 </a:t>
            </a:r>
            <a:endParaRPr lang="zh-CN" altLang="en-US" b="1"/>
          </a:p>
          <a:p>
            <a:pPr eaLnBrk="1" hangingPunct="1">
              <a:buFont typeface="Wingdings" panose="05000000000000000000" pitchFamily="2" charset="2"/>
              <a:buChar char="Ø"/>
            </a:pPr>
            <a:r>
              <a:rPr lang="zh-CN" altLang="en-US" b="1"/>
              <a:t>行业处于剧变期，未来不确定 </a:t>
            </a:r>
            <a:endParaRPr lang="zh-CN" altLang="en-US" b="1"/>
          </a:p>
          <a:p>
            <a:pPr eaLnBrk="1" hangingPunct="1">
              <a:buFont typeface="Wingdings" panose="05000000000000000000" pitchFamily="2" charset="2"/>
              <a:buChar char="Ø"/>
            </a:pPr>
            <a:r>
              <a:rPr lang="zh-CN" altLang="en-US" b="1"/>
              <a:t>行业遭遇低增长或零增长 </a:t>
            </a:r>
            <a:endParaRPr lang="zh-CN" altLang="en-US" b="1"/>
          </a:p>
          <a:p>
            <a:pPr eaLnBrk="1" hangingPunct="1">
              <a:buFont typeface="Wingdings" panose="05000000000000000000" pitchFamily="2" charset="2"/>
              <a:buChar char="Ø"/>
            </a:pPr>
            <a:r>
              <a:rPr lang="zh-CN" altLang="en-US" b="1"/>
              <a:t>公司已经相当成功了，已经充分实现经营者的个人目标</a:t>
            </a:r>
            <a:endParaRPr lang="zh-CN" altLang="en-US" b="1"/>
          </a:p>
          <a:p>
            <a:pPr eaLnBrk="1" hangingPunct="1">
              <a:buFont typeface="Wingdings" panose="05000000000000000000" pitchFamily="2" charset="2"/>
              <a:buChar char="Ø"/>
            </a:pPr>
            <a:r>
              <a:rPr lang="zh-CN" altLang="en-US" b="1"/>
              <a:t>寡头垄断 </a:t>
            </a:r>
            <a:endParaRPr lang="zh-CN" altLang="en-US"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endParaRPr lang="zh-CN" altLang="zh-CN"/>
          </a:p>
        </p:txBody>
      </p:sp>
      <p:sp>
        <p:nvSpPr>
          <p:cNvPr id="52227" name="Rectangle 3"/>
          <p:cNvSpPr>
            <a:spLocks noGrp="1" noRot="1" noChangeArrowheads="1"/>
          </p:cNvSpPr>
          <p:nvPr>
            <p:ph type="body" idx="1"/>
          </p:nvPr>
        </p:nvSpPr>
        <p:spPr/>
        <p:txBody>
          <a:bodyPr/>
          <a:lstStyle/>
          <a:p>
            <a:pPr eaLnBrk="1" hangingPunct="1"/>
            <a:r>
              <a:rPr lang="zh-CN" altLang="en-US" b="1"/>
              <a:t>收缩战略：当组织陷入困境时，消除导致公司绩效下降的组织劣势。削减成本，重组业务</a:t>
            </a:r>
            <a:endParaRPr lang="zh-CN" altLang="en-US" b="1"/>
          </a:p>
          <a:p>
            <a:pPr eaLnBrk="1" hangingPunct="1"/>
            <a:r>
              <a:rPr lang="zh-CN" altLang="en-US" b="1"/>
              <a:t>分类： </a:t>
            </a:r>
            <a:endParaRPr lang="zh-CN" altLang="en-US" b="1"/>
          </a:p>
          <a:p>
            <a:pPr eaLnBrk="1" hangingPunct="1">
              <a:buFont typeface="Wingdings" panose="05000000000000000000" pitchFamily="2" charset="2"/>
              <a:buChar char="Ø"/>
            </a:pPr>
            <a:r>
              <a:rPr lang="zh-CN" altLang="en-US" b="1"/>
              <a:t>转向战略</a:t>
            </a:r>
            <a:endParaRPr lang="zh-CN" altLang="en-US" b="1"/>
          </a:p>
          <a:p>
            <a:pPr eaLnBrk="1" hangingPunct="1">
              <a:buFont typeface="Wingdings" panose="05000000000000000000" pitchFamily="2" charset="2"/>
              <a:buChar char="Ø"/>
            </a:pPr>
            <a:r>
              <a:rPr lang="zh-CN" altLang="en-US" b="1"/>
              <a:t>放弃战略</a:t>
            </a:r>
            <a:endParaRPr lang="zh-CN" altLang="en-US" b="1"/>
          </a:p>
          <a:p>
            <a:pPr eaLnBrk="1" hangingPunct="1">
              <a:buFont typeface="Wingdings" panose="05000000000000000000" pitchFamily="2" charset="2"/>
              <a:buChar char="Ø"/>
            </a:pPr>
            <a:r>
              <a:rPr lang="zh-CN" altLang="en-US" b="1"/>
              <a:t>清算战略</a:t>
            </a:r>
            <a:endParaRPr lang="zh-CN"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endParaRPr lang="zh-CN" altLang="zh-CN"/>
          </a:p>
        </p:txBody>
      </p:sp>
      <p:sp>
        <p:nvSpPr>
          <p:cNvPr id="7171" name="Rectangle 3"/>
          <p:cNvSpPr>
            <a:spLocks noGrp="1" noRot="1" noChangeArrowheads="1"/>
          </p:cNvSpPr>
          <p:nvPr>
            <p:ph type="body" idx="1"/>
          </p:nvPr>
        </p:nvSpPr>
        <p:spPr/>
        <p:txBody>
          <a:bodyPr/>
          <a:lstStyle/>
          <a:p>
            <a:pPr eaLnBrk="1" hangingPunct="1"/>
            <a:r>
              <a:rPr lang="zh-CN" altLang="en-US" b="1"/>
              <a:t>经营目标作用：</a:t>
            </a:r>
            <a:endParaRPr lang="zh-CN" altLang="en-US" b="1"/>
          </a:p>
          <a:p>
            <a:pPr eaLnBrk="1" hangingPunct="1">
              <a:buFont typeface="Wingdings" panose="05000000000000000000" pitchFamily="2" charset="2"/>
              <a:buChar char="Ø"/>
            </a:pPr>
            <a:r>
              <a:rPr lang="zh-CN" altLang="en-US" b="1"/>
              <a:t>目标反映组织的价值</a:t>
            </a:r>
            <a:endParaRPr lang="zh-CN" altLang="en-US" b="1"/>
          </a:p>
          <a:p>
            <a:pPr eaLnBrk="1" hangingPunct="1">
              <a:buFont typeface="Wingdings" panose="05000000000000000000" pitchFamily="2" charset="2"/>
              <a:buChar char="Ø"/>
            </a:pPr>
            <a:r>
              <a:rPr lang="zh-CN" altLang="en-US" b="1"/>
              <a:t>为企业各方面活动提供基本方向</a:t>
            </a:r>
            <a:endParaRPr lang="zh-CN" altLang="en-US" b="1"/>
          </a:p>
          <a:p>
            <a:pPr eaLnBrk="1" hangingPunct="1">
              <a:buFont typeface="Wingdings" panose="05000000000000000000" pitchFamily="2" charset="2"/>
              <a:buChar char="Ø"/>
            </a:pPr>
            <a:r>
              <a:rPr lang="zh-CN" altLang="en-US" b="1"/>
              <a:t>实现企业与外部环境的动态平衡</a:t>
            </a:r>
            <a:endParaRPr lang="zh-CN" altLang="en-US"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pPr eaLnBrk="1" hangingPunct="1"/>
            <a:endParaRPr lang="zh-CN" altLang="zh-CN"/>
          </a:p>
        </p:txBody>
      </p:sp>
      <p:sp>
        <p:nvSpPr>
          <p:cNvPr id="53251" name="Rectangle 3"/>
          <p:cNvSpPr>
            <a:spLocks noGrp="1" noRot="1" noChangeArrowheads="1"/>
          </p:cNvSpPr>
          <p:nvPr>
            <p:ph type="body" idx="1"/>
          </p:nvPr>
        </p:nvSpPr>
        <p:spPr>
          <a:xfrm>
            <a:off x="457200" y="1981200"/>
            <a:ext cx="8229600" cy="4256088"/>
          </a:xfrm>
        </p:spPr>
        <p:txBody>
          <a:bodyPr/>
          <a:lstStyle/>
          <a:p>
            <a:pPr eaLnBrk="1" hangingPunct="1"/>
            <a:r>
              <a:rPr lang="zh-CN" altLang="zh-CN" sz="2800" b="1"/>
              <a:t>转向战略</a:t>
            </a:r>
            <a:endParaRPr lang="zh-CN" altLang="en-US" sz="2800" b="1"/>
          </a:p>
          <a:p>
            <a:pPr eaLnBrk="1" hangingPunct="1">
              <a:buFont typeface="Wingdings" panose="05000000000000000000" pitchFamily="2" charset="2"/>
              <a:buChar char="Ø"/>
            </a:pPr>
            <a:r>
              <a:rPr lang="zh-CN" altLang="en-US" sz="2800" b="1"/>
              <a:t>不是被动采用，而是有长远目标的积极的收缩型战略</a:t>
            </a:r>
            <a:r>
              <a:rPr lang="zh-CN" altLang="en-US" sz="2800"/>
              <a:t> </a:t>
            </a:r>
            <a:endParaRPr lang="zh-CN" altLang="en-US" sz="2800"/>
          </a:p>
          <a:p>
            <a:pPr eaLnBrk="1" hangingPunct="1">
              <a:buFont typeface="Wingdings" panose="05000000000000000000" pitchFamily="2" charset="2"/>
              <a:buChar char="Ø"/>
            </a:pPr>
            <a:r>
              <a:rPr lang="zh-CN" altLang="en-US" sz="2800" b="1"/>
              <a:t>转向战略是企业在现有的经营领域不能维持原有的产销规模和市场占有率，不得不采取缩小产销规模和市场占有率，或者企业在存在新的更好的发展机遇的情况下，对原有的业务领域进行压缩投资，控制成本以改善现金流为其他业务领域提供资金的战略方案。</a:t>
            </a:r>
            <a:endParaRPr lang="zh-CN" altLang="en-US" sz="2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pPr eaLnBrk="1" hangingPunct="1"/>
            <a:endParaRPr lang="zh-CN" altLang="zh-CN"/>
          </a:p>
        </p:txBody>
      </p:sp>
      <p:sp>
        <p:nvSpPr>
          <p:cNvPr id="54275" name="Rectangle 3"/>
          <p:cNvSpPr>
            <a:spLocks noGrp="1" noRot="1" noChangeArrowheads="1"/>
          </p:cNvSpPr>
          <p:nvPr>
            <p:ph type="body" idx="1"/>
          </p:nvPr>
        </p:nvSpPr>
        <p:spPr/>
        <p:txBody>
          <a:bodyPr/>
          <a:lstStyle/>
          <a:p>
            <a:pPr eaLnBrk="1" hangingPunct="1"/>
            <a:r>
              <a:rPr lang="zh-CN" altLang="zh-CN" b="1"/>
              <a:t>放弃战略</a:t>
            </a:r>
            <a:endParaRPr lang="zh-CN" altLang="en-US" b="1"/>
          </a:p>
          <a:p>
            <a:pPr eaLnBrk="1" hangingPunct="1"/>
            <a:r>
              <a:rPr lang="zh-CN" altLang="en-US" b="1"/>
              <a:t>指将企业的一个或几个主要部门转让、出卖或停止经营。</a:t>
            </a:r>
            <a:r>
              <a:rPr lang="zh-CN" altLang="en-US"/>
              <a:t> </a:t>
            </a:r>
            <a:endParaRPr lang="zh-CN" altLang="en-US" b="1"/>
          </a:p>
          <a:p>
            <a:pPr eaLnBrk="1" hangingPunct="1">
              <a:buFont typeface="Wingdings" panose="05000000000000000000" pitchFamily="2" charset="2"/>
              <a:buNone/>
            </a:pPr>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pPr eaLnBrk="1" hangingPunct="1"/>
            <a:endParaRPr lang="zh-CN" altLang="zh-CN"/>
          </a:p>
        </p:txBody>
      </p:sp>
      <p:sp>
        <p:nvSpPr>
          <p:cNvPr id="55299" name="Rectangle 3"/>
          <p:cNvSpPr>
            <a:spLocks noGrp="1" noRot="1" noChangeArrowheads="1"/>
          </p:cNvSpPr>
          <p:nvPr>
            <p:ph type="body" idx="1"/>
          </p:nvPr>
        </p:nvSpPr>
        <p:spPr>
          <a:xfrm>
            <a:off x="457200" y="1981200"/>
            <a:ext cx="8229600" cy="4616450"/>
          </a:xfrm>
        </p:spPr>
        <p:txBody>
          <a:bodyPr/>
          <a:lstStyle/>
          <a:p>
            <a:pPr eaLnBrk="1" hangingPunct="1">
              <a:lnSpc>
                <a:spcPct val="90000"/>
              </a:lnSpc>
            </a:pPr>
            <a:r>
              <a:rPr lang="zh-CN" altLang="zh-CN" sz="2800" b="1"/>
              <a:t>清算战略</a:t>
            </a:r>
            <a:endParaRPr lang="zh-CN" altLang="en-US" sz="2800" b="1"/>
          </a:p>
          <a:p>
            <a:pPr eaLnBrk="1" hangingPunct="1">
              <a:lnSpc>
                <a:spcPct val="90000"/>
              </a:lnSpc>
              <a:buFont typeface="Wingdings" panose="05000000000000000000" pitchFamily="2" charset="2"/>
              <a:buChar char="Ø"/>
            </a:pPr>
            <a:r>
              <a:rPr lang="zh-CN" altLang="en-US" sz="2800" b="1"/>
              <a:t>指当企业严重亏损，资不抵债，又无力扭亏为盈时，对企业资产和债权债务进行清算，转让整个企业，偿还债务，收回剩余资金，另行创建别的企业的战略。 </a:t>
            </a:r>
            <a:endParaRPr lang="zh-CN" altLang="en-US" sz="2800" b="1"/>
          </a:p>
          <a:p>
            <a:pPr eaLnBrk="1" hangingPunct="1">
              <a:lnSpc>
                <a:spcPct val="90000"/>
              </a:lnSpc>
            </a:pPr>
            <a:r>
              <a:rPr lang="zh-CN" altLang="en-US" sz="2800" b="1"/>
              <a:t>放弃战略与清算战略并不一样，由于放弃战略的目的是要找到肯出高于企业资产时价的买主，所以企业管理人员应该说服买主，认识到购买企业所获得的技术资源或资产能给对方增加利润。而清算战略一般意味着基本上只包括有形资产的部分。</a:t>
            </a:r>
            <a:r>
              <a:rPr lang="zh-CN" altLang="en-US" sz="2800"/>
              <a:t> </a:t>
            </a:r>
            <a:endParaRPr lang="zh-CN" altLang="en-US" sz="2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Rot="1" noChangeArrowheads="1"/>
          </p:cNvSpPr>
          <p:nvPr>
            <p:ph type="ctrTitle"/>
          </p:nvPr>
        </p:nvSpPr>
        <p:spPr/>
        <p:txBody>
          <a:bodyPr/>
          <a:lstStyle/>
          <a:p>
            <a:pPr eaLnBrk="1" hangingPunct="1"/>
            <a:r>
              <a:rPr lang="zh-CN" altLang="en-US" b="1" dirty="0"/>
              <a:t>企业竞争战略</a:t>
            </a:r>
            <a:endParaRPr lang="zh-CN" altLang="en-US" b="1" dirty="0"/>
          </a:p>
        </p:txBody>
      </p:sp>
      <p:sp>
        <p:nvSpPr>
          <p:cNvPr id="56323" name="Rectangle 5"/>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eaLnBrk="1" hangingPunct="1"/>
            <a:endParaRPr lang="zh-CN" altLang="zh-CN"/>
          </a:p>
        </p:txBody>
      </p:sp>
      <p:sp>
        <p:nvSpPr>
          <p:cNvPr id="57347"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a:t>一、市场竞争的优与劣</a:t>
            </a:r>
            <a:endParaRPr lang="zh-CN" altLang="en-US" b="1"/>
          </a:p>
          <a:p>
            <a:pPr eaLnBrk="1" hangingPunct="1">
              <a:buFont typeface="Wingdings" panose="05000000000000000000" pitchFamily="2" charset="2"/>
              <a:buNone/>
            </a:pPr>
            <a:r>
              <a:rPr lang="en-US" altLang="zh-CN" b="1"/>
              <a:t>1.</a:t>
            </a:r>
            <a:r>
              <a:rPr lang="zh-CN" altLang="en-US" b="1"/>
              <a:t>市场竞争的本质</a:t>
            </a:r>
            <a:endParaRPr lang="zh-CN" altLang="en-US" b="1"/>
          </a:p>
          <a:p>
            <a:pPr eaLnBrk="1" hangingPunct="1"/>
            <a:r>
              <a:rPr lang="zh-CN" altLang="en-US" b="1"/>
              <a:t>通过市场竞争实现社会资源的分配</a:t>
            </a:r>
            <a:endParaRPr lang="zh-CN" altLang="en-US" b="1"/>
          </a:p>
          <a:p>
            <a:pPr eaLnBrk="1" hangingPunct="1">
              <a:buFont typeface="Wingdings" panose="05000000000000000000" pitchFamily="2" charset="2"/>
              <a:buNone/>
            </a:pPr>
            <a:r>
              <a:rPr lang="en-US" altLang="zh-CN" b="1"/>
              <a:t>2.</a:t>
            </a:r>
            <a:r>
              <a:rPr lang="zh-CN" altLang="en-US" b="1"/>
              <a:t>市场竞争的意义</a:t>
            </a:r>
            <a:endParaRPr lang="zh-CN" altLang="en-US" b="1"/>
          </a:p>
          <a:p>
            <a:pPr eaLnBrk="1" hangingPunct="1"/>
            <a:r>
              <a:rPr lang="zh-CN" altLang="en-US" b="1"/>
              <a:t>最大限度确保企业活动的自主性</a:t>
            </a:r>
            <a:endParaRPr lang="zh-CN" altLang="en-US" b="1"/>
          </a:p>
          <a:p>
            <a:pPr eaLnBrk="1" hangingPunct="1"/>
            <a:r>
              <a:rPr lang="zh-CN" altLang="en-US" b="1"/>
              <a:t>合理分配资源</a:t>
            </a:r>
            <a:endParaRPr lang="zh-CN" altLang="en-US" b="1"/>
          </a:p>
          <a:p>
            <a:pPr eaLnBrk="1" hangingPunct="1"/>
            <a:r>
              <a:rPr lang="zh-CN" altLang="en-US" b="1"/>
              <a:t>充分调动经营者的积极性和主动性</a:t>
            </a:r>
            <a:endParaRPr lang="zh-CN" altLang="en-US"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pPr eaLnBrk="1" hangingPunct="1"/>
            <a:endParaRPr lang="zh-CN" altLang="zh-CN"/>
          </a:p>
        </p:txBody>
      </p:sp>
      <p:sp>
        <p:nvSpPr>
          <p:cNvPr id="58371" name="Rectangle 3"/>
          <p:cNvSpPr>
            <a:spLocks noGrp="1" noRot="1" noChangeArrowheads="1"/>
          </p:cNvSpPr>
          <p:nvPr>
            <p:ph type="body" idx="1"/>
          </p:nvPr>
        </p:nvSpPr>
        <p:spPr/>
        <p:txBody>
          <a:bodyPr/>
          <a:lstStyle/>
          <a:p>
            <a:pPr eaLnBrk="1" hangingPunct="1">
              <a:buFont typeface="Wingdings" panose="05000000000000000000" pitchFamily="2" charset="2"/>
              <a:buNone/>
            </a:pPr>
            <a:r>
              <a:rPr lang="en-US" altLang="zh-CN" b="1"/>
              <a:t>3.</a:t>
            </a:r>
            <a:r>
              <a:rPr lang="zh-CN" altLang="en-US" b="1"/>
              <a:t>市场竞争的局限性</a:t>
            </a:r>
            <a:endParaRPr lang="zh-CN" altLang="en-US" b="1"/>
          </a:p>
          <a:p>
            <a:pPr eaLnBrk="1" hangingPunct="1"/>
            <a:r>
              <a:rPr lang="zh-CN" altLang="en-US" b="1"/>
              <a:t>不确定性</a:t>
            </a:r>
            <a:endParaRPr lang="zh-CN" altLang="en-US" b="1"/>
          </a:p>
          <a:p>
            <a:pPr eaLnBrk="1" hangingPunct="1"/>
            <a:r>
              <a:rPr lang="zh-CN" altLang="en-US" b="1"/>
              <a:t>不公平竞争</a:t>
            </a:r>
            <a:endParaRPr lang="zh-CN" altLang="en-US" b="1"/>
          </a:p>
          <a:p>
            <a:pPr eaLnBrk="1" hangingPunct="1"/>
            <a:r>
              <a:rPr lang="zh-CN" altLang="en-US" b="1"/>
              <a:t>资源浪费</a:t>
            </a:r>
            <a:endParaRPr lang="zh-CN" altLang="en-US" b="1"/>
          </a:p>
          <a:p>
            <a:pPr eaLnBrk="1" hangingPunct="1"/>
            <a:r>
              <a:rPr lang="zh-CN" altLang="en-US" b="1"/>
              <a:t>机会主义行为的出现</a:t>
            </a:r>
            <a:endParaRPr lang="zh-CN" altLang="en-US"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pPr eaLnBrk="1" hangingPunct="1"/>
            <a:endParaRPr lang="zh-CN" altLang="zh-CN"/>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a:t>二、基本的竞争战略</a:t>
            </a:r>
            <a:endParaRPr lang="zh-CN" altLang="en-US" b="1"/>
          </a:p>
          <a:p>
            <a:pPr eaLnBrk="1" hangingPunct="1">
              <a:buFont typeface="Wingdings" panose="05000000000000000000" pitchFamily="2" charset="2"/>
              <a:buNone/>
            </a:pPr>
            <a:r>
              <a:rPr lang="zh-CN" altLang="en-US" b="1"/>
              <a:t>竞争战略类型：</a:t>
            </a:r>
            <a:endParaRPr lang="zh-CN" altLang="en-US" b="1"/>
          </a:p>
          <a:p>
            <a:pPr eaLnBrk="1" hangingPunct="1"/>
            <a:r>
              <a:rPr lang="zh-CN" altLang="en-US" b="1"/>
              <a:t>成本领先战略</a:t>
            </a:r>
            <a:endParaRPr lang="zh-CN" altLang="en-US" b="1"/>
          </a:p>
          <a:p>
            <a:pPr eaLnBrk="1" hangingPunct="1"/>
            <a:r>
              <a:rPr lang="zh-CN" altLang="en-US" b="1"/>
              <a:t>差异化战略</a:t>
            </a:r>
            <a:endParaRPr lang="zh-CN" altLang="en-US" b="1"/>
          </a:p>
          <a:p>
            <a:pPr eaLnBrk="1" hangingPunct="1"/>
            <a:r>
              <a:rPr lang="zh-CN" altLang="en-US" b="1"/>
              <a:t>集中战略</a:t>
            </a:r>
            <a:endParaRPr lang="zh-CN" altLang="en-US" b="1"/>
          </a:p>
          <a:p>
            <a:pPr eaLnBrk="1" hangingPunct="1"/>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pPr eaLnBrk="1" hangingPunct="1"/>
            <a:endParaRPr lang="zh-CN" altLang="zh-CN"/>
          </a:p>
        </p:txBody>
      </p:sp>
      <p:sp>
        <p:nvSpPr>
          <p:cNvPr id="60419" name="Rectangle 3"/>
          <p:cNvSpPr>
            <a:spLocks noGrp="1" noRot="1" noChangeArrowheads="1"/>
          </p:cNvSpPr>
          <p:nvPr>
            <p:ph type="body" idx="1"/>
          </p:nvPr>
        </p:nvSpPr>
        <p:spPr/>
        <p:txBody>
          <a:bodyPr/>
          <a:lstStyle/>
          <a:p>
            <a:pPr eaLnBrk="1" hangingPunct="1">
              <a:lnSpc>
                <a:spcPct val="90000"/>
              </a:lnSpc>
            </a:pPr>
            <a:r>
              <a:rPr lang="zh-CN" altLang="en-US" sz="2800" b="1"/>
              <a:t>迈克尔</a:t>
            </a:r>
            <a:r>
              <a:rPr lang="en-US" altLang="zh-CN" sz="2800" b="1"/>
              <a:t>·</a:t>
            </a:r>
            <a:r>
              <a:rPr lang="zh-CN" altLang="en-US" sz="2800" b="1"/>
              <a:t>波特出生于</a:t>
            </a:r>
            <a:r>
              <a:rPr lang="en-US" altLang="zh-CN" sz="2800" b="1"/>
              <a:t>1947</a:t>
            </a:r>
            <a:r>
              <a:rPr lang="zh-CN" altLang="en-US" sz="2800" b="1"/>
              <a:t>年，他是哈佛商学院的大学教授（大学教授，</a:t>
            </a:r>
            <a:r>
              <a:rPr lang="en-US" altLang="zh-CN" sz="2800" b="1"/>
              <a:t>University Professor</a:t>
            </a:r>
            <a:r>
              <a:rPr lang="zh-CN" altLang="en-US" sz="2800" b="1"/>
              <a:t>，是哈佛大学的最高荣誉，迈克尔</a:t>
            </a:r>
            <a:r>
              <a:rPr lang="en-US" altLang="zh-CN" sz="2800" b="1"/>
              <a:t>·</a:t>
            </a:r>
            <a:r>
              <a:rPr lang="zh-CN" altLang="en-US" sz="2800" b="1"/>
              <a:t>波特是该校历史上第四位获得此项殊荣的教授）。迈克尔</a:t>
            </a:r>
            <a:r>
              <a:rPr lang="en-US" altLang="zh-CN" sz="2800" b="1"/>
              <a:t>·</a:t>
            </a:r>
            <a:r>
              <a:rPr lang="zh-CN" altLang="en-US" sz="2800" b="1"/>
              <a:t>波特在世界管理思想界可谓是“活着的传奇”，他是当今全球第一战略权威，是商业管理界公认的“竞争战略之父”，在</a:t>
            </a:r>
            <a:r>
              <a:rPr lang="en-US" altLang="zh-CN" sz="2800" b="1"/>
              <a:t>2005</a:t>
            </a:r>
            <a:r>
              <a:rPr lang="zh-CN" altLang="en-US" sz="2800" b="1"/>
              <a:t>年世界管理思想家</a:t>
            </a:r>
            <a:r>
              <a:rPr lang="en-US" altLang="zh-CN" sz="2800" b="1"/>
              <a:t>50</a:t>
            </a:r>
            <a:r>
              <a:rPr lang="zh-CN" altLang="en-US" sz="2800" b="1"/>
              <a:t>强排行榜上，他位居第一。</a:t>
            </a:r>
            <a:endParaRPr lang="zh-CN" altLang="en-US" sz="2800" b="1"/>
          </a:p>
          <a:p>
            <a:pPr eaLnBrk="1" hangingPunct="1">
              <a:lnSpc>
                <a:spcPct val="90000"/>
              </a:lnSpc>
            </a:pPr>
            <a:r>
              <a:rPr lang="zh-CN" altLang="en-US" sz="2800" b="1"/>
              <a:t> </a:t>
            </a:r>
            <a:r>
              <a:rPr lang="en-US" altLang="zh-CN" sz="2800" b="1"/>
              <a:t>《</a:t>
            </a:r>
            <a:r>
              <a:rPr lang="zh-CN" altLang="en-US" sz="2800" b="1"/>
              <a:t>品牌间选择、战略及双边市场力量</a:t>
            </a:r>
            <a:r>
              <a:rPr lang="en-US" altLang="zh-CN" sz="2800" b="1"/>
              <a:t>》</a:t>
            </a:r>
            <a:r>
              <a:rPr lang="zh-CN" altLang="en-US" sz="2800" b="1"/>
              <a:t>（</a:t>
            </a:r>
            <a:r>
              <a:rPr lang="en-US" altLang="zh-CN" sz="2800" b="1"/>
              <a:t>1976</a:t>
            </a:r>
            <a:r>
              <a:rPr lang="zh-CN" altLang="en-US" sz="2800" b="1"/>
              <a:t>）、</a:t>
            </a:r>
            <a:r>
              <a:rPr lang="en-US" altLang="zh-CN" sz="2800" b="1"/>
              <a:t>《</a:t>
            </a:r>
            <a:r>
              <a:rPr lang="zh-CN" altLang="en-US" sz="2800" b="1"/>
              <a:t>竞争战略</a:t>
            </a:r>
            <a:r>
              <a:rPr lang="en-US" altLang="zh-CN" sz="2800" b="1"/>
              <a:t>》</a:t>
            </a:r>
            <a:r>
              <a:rPr lang="zh-CN" altLang="en-US" sz="2800" b="1"/>
              <a:t>（</a:t>
            </a:r>
            <a:r>
              <a:rPr lang="en-US" altLang="zh-CN" sz="2800" b="1"/>
              <a:t>1980</a:t>
            </a:r>
            <a:r>
              <a:rPr lang="zh-CN" altLang="en-US" sz="2800" b="1"/>
              <a:t>）、</a:t>
            </a:r>
            <a:r>
              <a:rPr lang="en-US" altLang="zh-CN" sz="2800" b="1"/>
              <a:t>《</a:t>
            </a:r>
            <a:r>
              <a:rPr lang="zh-CN" altLang="en-US" sz="2800" b="1"/>
              <a:t>竞争优势</a:t>
            </a:r>
            <a:r>
              <a:rPr lang="en-US" altLang="zh-CN" sz="2800" b="1"/>
              <a:t>》</a:t>
            </a:r>
            <a:r>
              <a:rPr lang="zh-CN" altLang="en-US" sz="2800" b="1"/>
              <a:t>（</a:t>
            </a:r>
            <a:r>
              <a:rPr lang="en-US" altLang="zh-CN" sz="2800" b="1"/>
              <a:t>1985</a:t>
            </a:r>
            <a:r>
              <a:rPr lang="zh-CN" altLang="en-US" sz="2800" b="1"/>
              <a:t>）、</a:t>
            </a:r>
            <a:r>
              <a:rPr lang="en-US" altLang="zh-CN" sz="2800" b="1"/>
              <a:t>《</a:t>
            </a:r>
            <a:r>
              <a:rPr lang="zh-CN" altLang="en-US" sz="2800" b="1"/>
              <a:t>国家竞争力</a:t>
            </a:r>
            <a:r>
              <a:rPr lang="en-US" altLang="zh-CN" sz="2800" b="1"/>
              <a:t>》</a:t>
            </a:r>
            <a:r>
              <a:rPr lang="zh-CN" altLang="en-US" sz="2800" b="1"/>
              <a:t>（</a:t>
            </a:r>
            <a:r>
              <a:rPr lang="en-US" altLang="zh-CN" sz="2800" b="1"/>
              <a:t>1990</a:t>
            </a:r>
            <a:r>
              <a:rPr lang="zh-CN" altLang="en-US" sz="2800" b="1"/>
              <a:t>）</a:t>
            </a:r>
            <a:r>
              <a:rPr lang="zh-CN" altLang="en-US" sz="2800"/>
              <a:t> </a:t>
            </a:r>
            <a:endParaRPr lang="zh-CN" altLang="en-US" sz="2800"/>
          </a:p>
        </p:txBody>
      </p:sp>
      <p:pic>
        <p:nvPicPr>
          <p:cNvPr id="604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29500" y="0"/>
            <a:ext cx="171450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19"/>
          <p:cNvGrpSpPr/>
          <p:nvPr/>
        </p:nvGrpSpPr>
        <p:grpSpPr bwMode="auto">
          <a:xfrm>
            <a:off x="863600" y="1184275"/>
            <a:ext cx="6889750" cy="5156200"/>
            <a:chOff x="544" y="746"/>
            <a:chExt cx="4340" cy="3248"/>
          </a:xfrm>
        </p:grpSpPr>
        <p:sp>
          <p:nvSpPr>
            <p:cNvPr id="61443" name="Text Box 6"/>
            <p:cNvSpPr txBox="1">
              <a:spLocks noChangeArrowheads="1"/>
            </p:cNvSpPr>
            <p:nvPr/>
          </p:nvSpPr>
          <p:spPr bwMode="auto">
            <a:xfrm>
              <a:off x="1691" y="1428"/>
              <a:ext cx="925" cy="751"/>
            </a:xfrm>
            <a:prstGeom prst="rect">
              <a:avLst/>
            </a:prstGeom>
            <a:solidFill>
              <a:srgbClr val="FFFFFF"/>
            </a:solidFill>
            <a:ln w="9525">
              <a:solidFill>
                <a:srgbClr val="000000"/>
              </a:solidFill>
              <a:miter lim="800000"/>
            </a:ln>
          </p:spPr>
          <p:txBody>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400">
                  <a:latin typeface="Times New Roman" panose="02020603050405020304" pitchFamily="18" charset="0"/>
                </a:rPr>
                <a:t>成本领先</a:t>
              </a:r>
              <a:endParaRPr lang="zh-CN" altLang="en-US" sz="2400">
                <a:latin typeface="Times New Roman" panose="02020603050405020304" pitchFamily="18" charset="0"/>
              </a:endParaRPr>
            </a:p>
            <a:p>
              <a:pPr algn="just" eaLnBrk="1" hangingPunct="1">
                <a:spcBef>
                  <a:spcPct val="0"/>
                </a:spcBef>
                <a:buClrTx/>
                <a:buSzTx/>
                <a:buFontTx/>
                <a:buNone/>
              </a:pPr>
              <a:r>
                <a:rPr lang="zh-CN" altLang="en-US" sz="2400">
                  <a:latin typeface="Times New Roman" panose="02020603050405020304" pitchFamily="18" charset="0"/>
                </a:rPr>
                <a:t>战略</a:t>
              </a:r>
              <a:endParaRPr lang="zh-CN" altLang="en-US" sz="2400">
                <a:latin typeface="Verdana" panose="020B0604030504040204" pitchFamily="34" charset="0"/>
              </a:endParaRPr>
            </a:p>
          </p:txBody>
        </p:sp>
        <p:sp>
          <p:nvSpPr>
            <p:cNvPr id="61444" name="Text Box 7"/>
            <p:cNvSpPr txBox="1">
              <a:spLocks noChangeArrowheads="1"/>
            </p:cNvSpPr>
            <p:nvPr/>
          </p:nvSpPr>
          <p:spPr bwMode="auto">
            <a:xfrm>
              <a:off x="3277" y="1428"/>
              <a:ext cx="924" cy="751"/>
            </a:xfrm>
            <a:prstGeom prst="rect">
              <a:avLst/>
            </a:prstGeom>
            <a:solidFill>
              <a:srgbClr val="FFFFFF"/>
            </a:solidFill>
            <a:ln w="9525">
              <a:solidFill>
                <a:srgbClr val="000000"/>
              </a:solidFill>
              <a:miter lim="800000"/>
            </a:ln>
          </p:spPr>
          <p:txBody>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差异化战略</a:t>
              </a:r>
              <a:endParaRPr lang="zh-CN" altLang="en-US" sz="2400">
                <a:latin typeface="Verdana" panose="020B0604030504040204" pitchFamily="34" charset="0"/>
              </a:endParaRPr>
            </a:p>
          </p:txBody>
        </p:sp>
        <p:sp>
          <p:nvSpPr>
            <p:cNvPr id="61445" name="Text Box 8"/>
            <p:cNvSpPr txBox="1">
              <a:spLocks noChangeArrowheads="1"/>
            </p:cNvSpPr>
            <p:nvPr/>
          </p:nvSpPr>
          <p:spPr bwMode="auto">
            <a:xfrm>
              <a:off x="1691" y="2480"/>
              <a:ext cx="925" cy="751"/>
            </a:xfrm>
            <a:prstGeom prst="rect">
              <a:avLst/>
            </a:prstGeom>
            <a:solidFill>
              <a:srgbClr val="FFFFFF"/>
            </a:solidFill>
            <a:ln w="9525">
              <a:solidFill>
                <a:srgbClr val="000000"/>
              </a:solidFill>
              <a:miter lim="800000"/>
            </a:ln>
          </p:spPr>
          <p:txBody>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集中成本领先战略</a:t>
              </a:r>
              <a:endParaRPr lang="zh-CN" altLang="en-US" sz="2400">
                <a:latin typeface="Verdana" panose="020B0604030504040204" pitchFamily="34" charset="0"/>
              </a:endParaRPr>
            </a:p>
          </p:txBody>
        </p:sp>
        <p:sp>
          <p:nvSpPr>
            <p:cNvPr id="61446" name="Text Box 9"/>
            <p:cNvSpPr txBox="1">
              <a:spLocks noChangeArrowheads="1"/>
            </p:cNvSpPr>
            <p:nvPr/>
          </p:nvSpPr>
          <p:spPr bwMode="auto">
            <a:xfrm>
              <a:off x="3277" y="2480"/>
              <a:ext cx="924" cy="751"/>
            </a:xfrm>
            <a:prstGeom prst="rect">
              <a:avLst/>
            </a:prstGeom>
            <a:solidFill>
              <a:srgbClr val="FFFFFF"/>
            </a:solidFill>
            <a:ln w="9525">
              <a:solidFill>
                <a:srgbClr val="000000"/>
              </a:solidFill>
              <a:miter lim="800000"/>
            </a:ln>
          </p:spPr>
          <p:txBody>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集中差异化战略</a:t>
              </a:r>
              <a:endParaRPr lang="zh-CN" altLang="en-US" sz="2400">
                <a:latin typeface="Verdana" panose="020B0604030504040204" pitchFamily="34" charset="0"/>
              </a:endParaRPr>
            </a:p>
          </p:txBody>
        </p:sp>
        <p:sp>
          <p:nvSpPr>
            <p:cNvPr id="61447" name="Text Box 10"/>
            <p:cNvSpPr txBox="1">
              <a:spLocks noChangeArrowheads="1"/>
            </p:cNvSpPr>
            <p:nvPr/>
          </p:nvSpPr>
          <p:spPr bwMode="auto">
            <a:xfrm>
              <a:off x="544" y="1832"/>
              <a:ext cx="353" cy="1069"/>
            </a:xfrm>
            <a:prstGeom prst="rect">
              <a:avLst/>
            </a:prstGeom>
            <a:solidFill>
              <a:srgbClr val="FFFFFF"/>
            </a:solidFill>
            <a:ln w="9525">
              <a:solidFill>
                <a:srgbClr val="FFFFFF"/>
              </a:solidFill>
              <a:miter lim="800000"/>
            </a:ln>
          </p:spPr>
          <p:txBody>
            <a:bodyPr vert="eaVert" lIns="0" tIns="0" rIns="0" bIns="0"/>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sz="2400">
                  <a:latin typeface="Times New Roman" panose="02020603050405020304" pitchFamily="18" charset="0"/>
                </a:rPr>
                <a:t>市场目标</a:t>
              </a:r>
              <a:endParaRPr lang="zh-CN" altLang="en-US" sz="2400">
                <a:latin typeface="Verdana" panose="020B0604030504040204" pitchFamily="34" charset="0"/>
              </a:endParaRPr>
            </a:p>
          </p:txBody>
        </p:sp>
        <p:sp>
          <p:nvSpPr>
            <p:cNvPr id="61448" name="Oval 11"/>
            <p:cNvSpPr>
              <a:spLocks noChangeArrowheads="1"/>
            </p:cNvSpPr>
            <p:nvPr/>
          </p:nvSpPr>
          <p:spPr bwMode="auto">
            <a:xfrm rot="235569">
              <a:off x="2473" y="1853"/>
              <a:ext cx="924" cy="903"/>
            </a:xfrm>
            <a:prstGeom prst="ellipse">
              <a:avLst/>
            </a:prstGeom>
            <a:solidFill>
              <a:srgbClr val="FFFFFF"/>
            </a:solidFill>
            <a:ln w="9525">
              <a:solidFill>
                <a:srgbClr val="000000"/>
              </a:solidFill>
              <a:round/>
            </a:ln>
          </p:spPr>
          <p:txBody>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49" name="Text Box 12"/>
            <p:cNvSpPr txBox="1">
              <a:spLocks noChangeArrowheads="1"/>
            </p:cNvSpPr>
            <p:nvPr/>
          </p:nvSpPr>
          <p:spPr bwMode="auto">
            <a:xfrm>
              <a:off x="2660" y="2014"/>
              <a:ext cx="530" cy="602"/>
            </a:xfrm>
            <a:prstGeom prst="rect">
              <a:avLst/>
            </a:prstGeom>
            <a:solidFill>
              <a:srgbClr val="FFFFFF"/>
            </a:solidFill>
            <a:ln w="9525">
              <a:solidFill>
                <a:srgbClr val="FFFFFF"/>
              </a:solidFill>
              <a:miter lim="800000"/>
            </a:ln>
          </p:spPr>
          <p:txBody>
            <a:bodyPr lIns="0" tIns="0" rIns="0" bIns="0"/>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最优成本战略</a:t>
              </a:r>
              <a:endParaRPr lang="zh-CN" altLang="en-US" sz="2400">
                <a:latin typeface="Verdana" panose="020B0604030504040204" pitchFamily="34" charset="0"/>
              </a:endParaRPr>
            </a:p>
          </p:txBody>
        </p:sp>
        <p:sp>
          <p:nvSpPr>
            <p:cNvPr id="61450" name="Text Box 13"/>
            <p:cNvSpPr txBox="1">
              <a:spLocks noChangeArrowheads="1"/>
            </p:cNvSpPr>
            <p:nvPr/>
          </p:nvSpPr>
          <p:spPr bwMode="auto">
            <a:xfrm>
              <a:off x="1008" y="1516"/>
              <a:ext cx="538" cy="622"/>
            </a:xfrm>
            <a:prstGeom prst="rect">
              <a:avLst/>
            </a:prstGeom>
            <a:solidFill>
              <a:srgbClr val="FFFFFF"/>
            </a:solidFill>
            <a:ln w="9525">
              <a:solidFill>
                <a:srgbClr val="FFFFFF"/>
              </a:solidFill>
              <a:miter lim="800000"/>
            </a:ln>
          </p:spPr>
          <p:txBody>
            <a:bodyPr lIns="0" tIns="0" rIns="0" bIns="0"/>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Times New Roman" panose="02020603050405020304" pitchFamily="18" charset="0"/>
                </a:rPr>
                <a:t>全行业范围</a:t>
              </a:r>
              <a:endParaRPr lang="zh-CN" altLang="en-US" sz="2000">
                <a:latin typeface="Verdana" panose="020B0604030504040204" pitchFamily="34" charset="0"/>
              </a:endParaRPr>
            </a:p>
          </p:txBody>
        </p:sp>
        <p:sp>
          <p:nvSpPr>
            <p:cNvPr id="61451" name="Text Box 14"/>
            <p:cNvSpPr txBox="1">
              <a:spLocks noChangeArrowheads="1"/>
            </p:cNvSpPr>
            <p:nvPr/>
          </p:nvSpPr>
          <p:spPr bwMode="auto">
            <a:xfrm>
              <a:off x="1041" y="2514"/>
              <a:ext cx="537" cy="621"/>
            </a:xfrm>
            <a:prstGeom prst="rect">
              <a:avLst/>
            </a:prstGeom>
            <a:solidFill>
              <a:srgbClr val="FFFFFF"/>
            </a:solidFill>
            <a:ln w="9525">
              <a:solidFill>
                <a:srgbClr val="FFFFFF"/>
              </a:solidFill>
              <a:miter lim="800000"/>
            </a:ln>
          </p:spPr>
          <p:txBody>
            <a:bodyPr lIns="0" tIns="0" rIns="0" bIns="0"/>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latin typeface="Times New Roman" panose="02020603050405020304" pitchFamily="18" charset="0"/>
                </a:rPr>
                <a:t>特定细分市场</a:t>
              </a:r>
              <a:endParaRPr lang="zh-CN" altLang="en-US" sz="2000">
                <a:latin typeface="Verdana" panose="020B0604030504040204" pitchFamily="34" charset="0"/>
              </a:endParaRPr>
            </a:p>
          </p:txBody>
        </p:sp>
        <p:sp>
          <p:nvSpPr>
            <p:cNvPr id="61452" name="Text Box 15"/>
            <p:cNvSpPr txBox="1">
              <a:spLocks noChangeArrowheads="1"/>
            </p:cNvSpPr>
            <p:nvPr/>
          </p:nvSpPr>
          <p:spPr bwMode="auto">
            <a:xfrm>
              <a:off x="1261" y="3510"/>
              <a:ext cx="3623" cy="484"/>
            </a:xfrm>
            <a:prstGeom prst="rect">
              <a:avLst/>
            </a:prstGeom>
            <a:solidFill>
              <a:srgbClr val="FFFFFF"/>
            </a:solidFill>
            <a:ln w="9525">
              <a:solidFill>
                <a:srgbClr val="FFFFFF"/>
              </a:solidFill>
              <a:miter lim="800000"/>
            </a:ln>
          </p:spPr>
          <p:txBody>
            <a:bodyPr/>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a:latin typeface="Times New Roman" panose="02020603050405020304" pitchFamily="18" charset="0"/>
                </a:rPr>
                <a:t>　基本竞争战略</a:t>
              </a:r>
              <a:endParaRPr lang="zh-CN" altLang="en-US" sz="2800" b="0">
                <a:latin typeface="Verdana" panose="020B0604030504040204" pitchFamily="34" charset="0"/>
              </a:endParaRPr>
            </a:p>
          </p:txBody>
        </p:sp>
        <p:sp>
          <p:nvSpPr>
            <p:cNvPr id="61453" name="Text Box 16"/>
            <p:cNvSpPr txBox="1">
              <a:spLocks noChangeArrowheads="1"/>
            </p:cNvSpPr>
            <p:nvPr/>
          </p:nvSpPr>
          <p:spPr bwMode="auto">
            <a:xfrm>
              <a:off x="1694" y="746"/>
              <a:ext cx="2475" cy="644"/>
            </a:xfrm>
            <a:prstGeom prst="rect">
              <a:avLst/>
            </a:prstGeom>
            <a:solidFill>
              <a:srgbClr val="FFFFFF"/>
            </a:solidFill>
            <a:ln w="9525">
              <a:solidFill>
                <a:srgbClr val="FFFFFF"/>
              </a:solidFill>
              <a:miter lim="800000"/>
            </a:ln>
          </p:spPr>
          <p:txBody>
            <a:bodyPr lIns="0" tIns="0" rIns="18000" bIns="0"/>
            <a:lstStyle>
              <a:lvl1pPr>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Ø"/>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a:latin typeface="Times New Roman" panose="02020603050405020304" pitchFamily="18" charset="0"/>
                </a:rPr>
                <a:t>被追求的竞争优势</a:t>
              </a:r>
              <a:endParaRPr lang="zh-CN" altLang="en-US" sz="2000" dirty="0">
                <a:latin typeface="Times New Roman" panose="02020603050405020304" pitchFamily="18" charset="0"/>
              </a:endParaRPr>
            </a:p>
            <a:p>
              <a:pPr algn="ctr" eaLnBrk="1" hangingPunct="1">
                <a:spcBef>
                  <a:spcPct val="0"/>
                </a:spcBef>
                <a:buClrTx/>
                <a:buSzTx/>
                <a:buFontTx/>
                <a:buNone/>
              </a:pPr>
              <a:r>
                <a:rPr lang="zh-CN" altLang="en-US" sz="2000" dirty="0">
                  <a:latin typeface="Times New Roman" panose="02020603050405020304" pitchFamily="18" charset="0"/>
                </a:rPr>
                <a:t>低成本　　　　　　　　　差异化</a:t>
              </a:r>
              <a:endParaRPr lang="zh-CN" altLang="en-US" sz="2000" dirty="0">
                <a:latin typeface="Verdana" panose="020B0604030504040204" pitchFamily="34" charset="0"/>
              </a:endParaRPr>
            </a:p>
          </p:txBody>
        </p:sp>
        <p:sp>
          <p:nvSpPr>
            <p:cNvPr id="61454" name="Line 17"/>
            <p:cNvSpPr>
              <a:spLocks noChangeShapeType="1"/>
            </p:cNvSpPr>
            <p:nvPr/>
          </p:nvSpPr>
          <p:spPr bwMode="auto">
            <a:xfrm flipV="1">
              <a:off x="975" y="754"/>
              <a:ext cx="0" cy="267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55" name="Line 18"/>
            <p:cNvSpPr>
              <a:spLocks noChangeShapeType="1"/>
            </p:cNvSpPr>
            <p:nvPr/>
          </p:nvSpPr>
          <p:spPr bwMode="auto">
            <a:xfrm>
              <a:off x="975" y="3430"/>
              <a:ext cx="390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Rot="1" noChangeArrowheads="1"/>
          </p:cNvSpPr>
          <p:nvPr>
            <p:ph type="body" idx="1"/>
          </p:nvPr>
        </p:nvSpPr>
        <p:spPr>
          <a:xfrm>
            <a:off x="301625" y="981075"/>
            <a:ext cx="8540750" cy="5400675"/>
          </a:xfrm>
        </p:spPr>
        <p:txBody>
          <a:bodyPr/>
          <a:lstStyle/>
          <a:p>
            <a:pPr eaLnBrk="1" hangingPunct="1">
              <a:buFont typeface="Wingdings" panose="05000000000000000000" pitchFamily="2" charset="2"/>
              <a:buNone/>
            </a:pPr>
            <a:r>
              <a:rPr lang="zh-CN" altLang="en-US" sz="2800" b="1"/>
              <a:t>（</a:t>
            </a:r>
            <a:r>
              <a:rPr lang="en-US" altLang="zh-CN" sz="2800" b="1"/>
              <a:t>1</a:t>
            </a:r>
            <a:r>
              <a:rPr lang="zh-CN" altLang="en-US" sz="2800" b="1"/>
              <a:t>）成本领先战略</a:t>
            </a:r>
            <a:endParaRPr lang="zh-CN" altLang="en-US" sz="2800" b="1"/>
          </a:p>
          <a:p>
            <a:pPr eaLnBrk="1" hangingPunct="1"/>
            <a:r>
              <a:rPr lang="zh-CN" altLang="en-US" sz="2800" b="1"/>
              <a:t>成本领先战略就是瞄准较宽的大规模市场的低成本竞争战略，要求建立起高效大规模的生产设施，通过经验曲线和严格的成本与费用的控制以降低成本，最大限度地减小研究开发、服务、推销、广告等方面的成本费用。</a:t>
            </a:r>
            <a:endParaRPr lang="zh-CN" altLang="en-US" sz="2800" b="1"/>
          </a:p>
          <a:p>
            <a:pPr eaLnBrk="1" hangingPunct="1"/>
            <a:r>
              <a:rPr lang="zh-CN" altLang="en-US" sz="2800" b="1"/>
              <a:t>贯穿于整个战略之中的是使成本低于竞争对手</a:t>
            </a:r>
            <a:endParaRPr lang="zh-CN" altLang="en-US" sz="2800" b="1"/>
          </a:p>
          <a:p>
            <a:pPr eaLnBrk="1" hangingPunct="1">
              <a:spcBef>
                <a:spcPct val="0"/>
              </a:spcBef>
            </a:pPr>
            <a:r>
              <a:rPr lang="zh-CN" altLang="en-US" sz="2800" b="1"/>
              <a:t>采用成本领先战略需具备的条件：</a:t>
            </a:r>
            <a:endParaRPr lang="zh-CN" altLang="en-US" sz="2800" b="1"/>
          </a:p>
          <a:p>
            <a:pPr eaLnBrk="1" hangingPunct="1">
              <a:spcBef>
                <a:spcPct val="0"/>
              </a:spcBef>
              <a:buFont typeface="Wingdings" panose="05000000000000000000" pitchFamily="2" charset="2"/>
              <a:buBlip>
                <a:blip r:embed="rId1"/>
              </a:buBlip>
            </a:pPr>
            <a:r>
              <a:rPr lang="zh-CN" altLang="en-US" sz="2800" b="1"/>
              <a:t>必须用先进的生产设备进行生产</a:t>
            </a:r>
            <a:endParaRPr lang="zh-CN" altLang="en-US" sz="2800" b="1"/>
          </a:p>
          <a:p>
            <a:pPr eaLnBrk="1" hangingPunct="1">
              <a:spcBef>
                <a:spcPct val="0"/>
              </a:spcBef>
              <a:buFont typeface="Wingdings" panose="05000000000000000000" pitchFamily="2" charset="2"/>
              <a:buBlip>
                <a:blip r:embed="rId1"/>
              </a:buBlip>
            </a:pPr>
            <a:r>
              <a:rPr lang="zh-CN" altLang="en-US" sz="2800" b="1"/>
              <a:t>产品产量要达到经济规模</a:t>
            </a:r>
            <a:endParaRPr lang="zh-CN" altLang="en-US" sz="2800" b="1"/>
          </a:p>
          <a:p>
            <a:pPr eaLnBrk="1" hangingPunct="1">
              <a:spcBef>
                <a:spcPct val="0"/>
              </a:spcBef>
              <a:buFont typeface="Wingdings" panose="05000000000000000000" pitchFamily="2" charset="2"/>
              <a:buBlip>
                <a:blip r:embed="rId1"/>
              </a:buBlip>
            </a:pPr>
            <a:r>
              <a:rPr lang="zh-CN" altLang="en-US" sz="2800" b="1"/>
              <a:t>必须要有高的市场占有率</a:t>
            </a:r>
            <a:endParaRPr lang="zh-CN" altLang="en-US" sz="2800" b="1"/>
          </a:p>
          <a:p>
            <a:pPr eaLnBrk="1" hangingPunct="1">
              <a:spcBef>
                <a:spcPct val="0"/>
              </a:spcBef>
              <a:buFont typeface="Wingdings" panose="05000000000000000000" pitchFamily="2" charset="2"/>
              <a:buBlip>
                <a:blip r:embed="rId1"/>
              </a:buBlip>
            </a:pPr>
            <a:r>
              <a:rPr lang="zh-CN" altLang="en-US" sz="2800" b="1"/>
              <a:t>节约一切开支</a:t>
            </a:r>
            <a:endParaRPr lang="zh-CN" altLang="en-US" sz="2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endParaRPr lang="zh-CN" altLang="zh-CN"/>
          </a:p>
        </p:txBody>
      </p:sp>
      <p:sp>
        <p:nvSpPr>
          <p:cNvPr id="8195" name="Rectangle 3"/>
          <p:cNvSpPr>
            <a:spLocks noGrp="1" noRot="1" noChangeArrowheads="1"/>
          </p:cNvSpPr>
          <p:nvPr>
            <p:ph type="body" idx="1"/>
          </p:nvPr>
        </p:nvSpPr>
        <p:spPr>
          <a:xfrm>
            <a:off x="301625" y="1406525"/>
            <a:ext cx="8540750" cy="4975225"/>
          </a:xfrm>
        </p:spPr>
        <p:txBody>
          <a:bodyPr/>
          <a:lstStyle/>
          <a:p>
            <a:pPr eaLnBrk="1" hangingPunct="1">
              <a:lnSpc>
                <a:spcPct val="90000"/>
              </a:lnSpc>
              <a:buFont typeface="Wingdings" panose="05000000000000000000" pitchFamily="2" charset="2"/>
              <a:buNone/>
            </a:pPr>
            <a:r>
              <a:rPr lang="zh-CN" altLang="en-US" sz="2800" b="1"/>
              <a:t>二、企业战略</a:t>
            </a:r>
            <a:endParaRPr lang="zh-CN" altLang="en-US" sz="2800" b="1"/>
          </a:p>
          <a:p>
            <a:pPr eaLnBrk="1" hangingPunct="1">
              <a:lnSpc>
                <a:spcPct val="90000"/>
              </a:lnSpc>
            </a:pPr>
            <a:r>
              <a:rPr lang="zh-CN" altLang="en-US" sz="2800" b="1"/>
              <a:t>企业战略，是企业为实现经营目标，通过对企业的外部环境和内部条件的分析而制定的较长期的、全局性的重大决策，它是企业组织活动长期性质的基本设计图，主要解决企业组织与市场环境结合的问题。</a:t>
            </a:r>
            <a:endParaRPr lang="zh-CN" altLang="en-US" sz="2800" b="1"/>
          </a:p>
          <a:p>
            <a:pPr eaLnBrk="1" hangingPunct="1">
              <a:lnSpc>
                <a:spcPct val="90000"/>
              </a:lnSpc>
              <a:buFont typeface="Wingdings" panose="05000000000000000000" pitchFamily="2" charset="2"/>
              <a:buChar char="Ø"/>
            </a:pPr>
            <a:r>
              <a:rPr lang="zh-CN" altLang="en-US" sz="2800" b="1">
                <a:ea typeface="楷体_GB2312" pitchFamily="49" charset="-122"/>
              </a:rPr>
              <a:t>根据企业总体发展的需要制定</a:t>
            </a:r>
            <a:endParaRPr lang="zh-CN" altLang="en-US" sz="2800" b="1">
              <a:ea typeface="楷体_GB2312" pitchFamily="49" charset="-122"/>
            </a:endParaRPr>
          </a:p>
          <a:p>
            <a:pPr eaLnBrk="1" hangingPunct="1">
              <a:lnSpc>
                <a:spcPct val="90000"/>
              </a:lnSpc>
              <a:buFont typeface="Wingdings" panose="05000000000000000000" pitchFamily="2" charset="2"/>
              <a:buChar char="Ø"/>
            </a:pPr>
            <a:r>
              <a:rPr lang="zh-CN" altLang="en-US" sz="2800" b="1">
                <a:ea typeface="楷体_GB2312" pitchFamily="49" charset="-122"/>
              </a:rPr>
              <a:t>企业与市场环境相联系的方针</a:t>
            </a:r>
            <a:endParaRPr lang="zh-CN" altLang="en-US" sz="2800" b="1">
              <a:ea typeface="楷体_GB2312" pitchFamily="49" charset="-122"/>
            </a:endParaRPr>
          </a:p>
          <a:p>
            <a:pPr eaLnBrk="1" hangingPunct="1">
              <a:lnSpc>
                <a:spcPct val="90000"/>
              </a:lnSpc>
              <a:buFont typeface="Wingdings" panose="05000000000000000000" pitchFamily="2" charset="2"/>
              <a:buChar char="Ø"/>
            </a:pPr>
            <a:r>
              <a:rPr lang="zh-CN" altLang="en-US" sz="2800" b="1">
                <a:ea typeface="楷体_GB2312" pitchFamily="49" charset="-122"/>
              </a:rPr>
              <a:t>谋求企业长期生存和发展的统筹规划</a:t>
            </a:r>
            <a:endParaRPr lang="zh-CN" altLang="en-US" sz="2800" b="1">
              <a:ea typeface="楷体_GB2312" pitchFamily="49" charset="-122"/>
            </a:endParaRPr>
          </a:p>
          <a:p>
            <a:pPr eaLnBrk="1" hangingPunct="1">
              <a:lnSpc>
                <a:spcPct val="90000"/>
              </a:lnSpc>
              <a:buFont typeface="Wingdings" panose="05000000000000000000" pitchFamily="2" charset="2"/>
              <a:buChar char="Ø"/>
            </a:pPr>
            <a:r>
              <a:rPr lang="zh-CN" altLang="en-US" sz="2800" b="1">
                <a:ea typeface="楷体_GB2312" pitchFamily="49" charset="-122"/>
              </a:rPr>
              <a:t>与行动有关的设计</a:t>
            </a:r>
            <a:endParaRPr lang="zh-CN" altLang="en-US" sz="2800" b="1">
              <a:ea typeface="楷体_GB2312" pitchFamily="49" charset="-122"/>
            </a:endParaRPr>
          </a:p>
          <a:p>
            <a:pPr eaLnBrk="1" hangingPunct="1">
              <a:lnSpc>
                <a:spcPct val="90000"/>
              </a:lnSpc>
              <a:buFont typeface="Wingdings" panose="05000000000000000000" pitchFamily="2" charset="2"/>
              <a:buChar char="Ø"/>
            </a:pPr>
            <a:r>
              <a:rPr lang="zh-CN" altLang="en-US" sz="2800" b="1">
                <a:ea typeface="楷体_GB2312" pitchFamily="49" charset="-122"/>
              </a:rPr>
              <a:t>是包括财、物、人的设计图，重点是人</a:t>
            </a:r>
            <a:endParaRPr lang="zh-CN" altLang="en-US" sz="2800" b="1">
              <a:ea typeface="楷体_GB2312"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Rot="1" noChangeArrowheads="1"/>
          </p:cNvSpPr>
          <p:nvPr>
            <p:ph type="body" idx="1"/>
          </p:nvPr>
        </p:nvSpPr>
        <p:spPr>
          <a:xfrm>
            <a:off x="323850" y="836613"/>
            <a:ext cx="8540750" cy="5327650"/>
          </a:xfrm>
        </p:spPr>
        <p:txBody>
          <a:bodyPr/>
          <a:lstStyle/>
          <a:p>
            <a:pPr eaLnBrk="1" hangingPunct="1">
              <a:spcBef>
                <a:spcPct val="0"/>
              </a:spcBef>
            </a:pPr>
            <a:r>
              <a:rPr lang="zh-CN" altLang="en-US" b="1">
                <a:solidFill>
                  <a:srgbClr val="FF0000"/>
                </a:solidFill>
                <a:latin typeface="黑体" panose="02010609060101010101" pitchFamily="49" charset="-122"/>
              </a:rPr>
              <a:t>成本领先战略的优点</a:t>
            </a:r>
            <a:endParaRPr lang="zh-CN" altLang="en-US" b="1">
              <a:solidFill>
                <a:srgbClr val="FF0000"/>
              </a:solidFill>
              <a:latin typeface="黑体" panose="02010609060101010101" pitchFamily="49" charset="-122"/>
            </a:endParaRPr>
          </a:p>
          <a:p>
            <a:pPr eaLnBrk="1" hangingPunct="1">
              <a:spcBef>
                <a:spcPct val="0"/>
              </a:spcBef>
              <a:buFont typeface="Wingdings" panose="05000000000000000000" pitchFamily="2" charset="2"/>
              <a:buBlip>
                <a:blip r:embed="rId1"/>
              </a:buBlip>
            </a:pPr>
            <a:r>
              <a:rPr lang="zh-CN" altLang="en-US" sz="3100" b="1">
                <a:latin typeface="黑体" panose="02010609060101010101" pitchFamily="49" charset="-122"/>
              </a:rPr>
              <a:t>由于成本领先，可从竞争对手中夺取更多的市场份额，因而享有更高的利润</a:t>
            </a:r>
            <a:endParaRPr lang="zh-CN" altLang="en-US" sz="3100" b="1">
              <a:latin typeface="黑体" panose="02010609060101010101" pitchFamily="49" charset="-122"/>
            </a:endParaRPr>
          </a:p>
          <a:p>
            <a:pPr eaLnBrk="1" hangingPunct="1">
              <a:spcBef>
                <a:spcPct val="0"/>
              </a:spcBef>
              <a:buFont typeface="Wingdings" panose="05000000000000000000" pitchFamily="2" charset="2"/>
              <a:buBlip>
                <a:blip r:embed="rId1"/>
              </a:buBlip>
            </a:pPr>
            <a:r>
              <a:rPr lang="zh-CN" altLang="en-US" sz="3100" b="1">
                <a:latin typeface="黑体" panose="02010609060101010101" pitchFamily="49" charset="-122"/>
              </a:rPr>
              <a:t>相对于竞争对手具有较大的对原材料、零部件价格上涨的承受能力，能够承受经济不稳定因素所带来的影响</a:t>
            </a:r>
            <a:endParaRPr lang="zh-CN" altLang="en-US" sz="3100" b="1">
              <a:latin typeface="黑体" panose="02010609060101010101" pitchFamily="49" charset="-122"/>
            </a:endParaRPr>
          </a:p>
          <a:p>
            <a:pPr eaLnBrk="1" hangingPunct="1">
              <a:spcBef>
                <a:spcPct val="0"/>
              </a:spcBef>
              <a:buFont typeface="Wingdings" panose="05000000000000000000" pitchFamily="2" charset="2"/>
              <a:buBlip>
                <a:blip r:embed="rId1"/>
              </a:buBlip>
            </a:pPr>
            <a:r>
              <a:rPr lang="zh-CN" altLang="en-US" sz="3100" b="1">
                <a:latin typeface="黑体" panose="02010609060101010101" pitchFamily="49" charset="-122"/>
              </a:rPr>
              <a:t>成本领先企业需用大批原材料，可以到廉价的原材料及零部件，与供应商建立稳定的协作关系</a:t>
            </a:r>
            <a:endParaRPr lang="zh-CN" altLang="en-US" sz="3100" b="1">
              <a:latin typeface="黑体" panose="02010609060101010101" pitchFamily="49" charset="-122"/>
            </a:endParaRPr>
          </a:p>
          <a:p>
            <a:pPr eaLnBrk="1" hangingPunct="1">
              <a:spcBef>
                <a:spcPct val="0"/>
              </a:spcBef>
              <a:buFont typeface="Wingdings" panose="05000000000000000000" pitchFamily="2" charset="2"/>
              <a:buBlip>
                <a:blip r:embed="rId1"/>
              </a:buBlip>
            </a:pPr>
            <a:r>
              <a:rPr lang="zh-CN" altLang="en-US" sz="3100" b="1">
                <a:latin typeface="黑体" panose="02010609060101010101" pitchFamily="49" charset="-122"/>
              </a:rPr>
              <a:t>面对中间商要求降低产品价格的压力，成本领先企业在与中间商交易时握有更大的主动权</a:t>
            </a:r>
            <a:endParaRPr lang="zh-CN" altLang="en-US" sz="3100"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Rot="1" noChangeArrowheads="1"/>
          </p:cNvSpPr>
          <p:nvPr>
            <p:ph type="body" idx="1"/>
          </p:nvPr>
        </p:nvSpPr>
        <p:spPr>
          <a:xfrm>
            <a:off x="301625" y="1196975"/>
            <a:ext cx="8540750" cy="4902200"/>
          </a:xfrm>
        </p:spPr>
        <p:txBody>
          <a:bodyPr/>
          <a:lstStyle/>
          <a:p>
            <a:pPr eaLnBrk="1" hangingPunct="1"/>
            <a:r>
              <a:rPr lang="zh-CN" altLang="en-US" b="1">
                <a:solidFill>
                  <a:srgbClr val="FF0000"/>
                </a:solidFill>
                <a:latin typeface="黑体" panose="02010609060101010101" pitchFamily="49" charset="-122"/>
              </a:rPr>
              <a:t>成本领先战略的缺点</a:t>
            </a:r>
            <a:endParaRPr lang="zh-CN" altLang="en-US" b="1">
              <a:solidFill>
                <a:srgbClr val="FF0000"/>
              </a:solidFill>
              <a:latin typeface="黑体" panose="02010609060101010101" pitchFamily="49" charset="-122"/>
            </a:endParaRPr>
          </a:p>
          <a:p>
            <a:pPr eaLnBrk="1" hangingPunct="1">
              <a:spcBef>
                <a:spcPct val="0"/>
              </a:spcBef>
              <a:buFont typeface="Wingdings" panose="05000000000000000000" pitchFamily="2" charset="2"/>
              <a:buBlip>
                <a:blip r:embed="rId1"/>
              </a:buBlip>
            </a:pPr>
            <a:r>
              <a:rPr lang="zh-CN" altLang="en-US" sz="3100" b="1">
                <a:latin typeface="黑体" panose="02010609060101010101" pitchFamily="49" charset="-122"/>
              </a:rPr>
              <a:t>投资较大；</a:t>
            </a:r>
            <a:endParaRPr lang="zh-CN" altLang="en-US" sz="3100" b="1">
              <a:latin typeface="黑体" panose="02010609060101010101" pitchFamily="49" charset="-122"/>
            </a:endParaRPr>
          </a:p>
          <a:p>
            <a:pPr eaLnBrk="1" hangingPunct="1">
              <a:spcBef>
                <a:spcPct val="0"/>
              </a:spcBef>
              <a:buFont typeface="Wingdings" panose="05000000000000000000" pitchFamily="2" charset="2"/>
              <a:buBlip>
                <a:blip r:embed="rId1"/>
              </a:buBlip>
            </a:pPr>
            <a:r>
              <a:rPr lang="zh-CN" altLang="en-US" sz="3100" b="1">
                <a:latin typeface="黑体" panose="02010609060101010101" pitchFamily="49" charset="-122"/>
              </a:rPr>
              <a:t>由于科学技术的发展，新技术的出现使本企业产品已过时；</a:t>
            </a:r>
            <a:endParaRPr lang="zh-CN" altLang="en-US" sz="3100" b="1">
              <a:latin typeface="黑体" panose="02010609060101010101" pitchFamily="49" charset="-122"/>
            </a:endParaRPr>
          </a:p>
          <a:p>
            <a:pPr eaLnBrk="1" hangingPunct="1">
              <a:spcBef>
                <a:spcPct val="0"/>
              </a:spcBef>
              <a:buFont typeface="Wingdings" panose="05000000000000000000" pitchFamily="2" charset="2"/>
              <a:buBlip>
                <a:blip r:embed="rId1"/>
              </a:buBlip>
            </a:pPr>
            <a:r>
              <a:rPr lang="zh-CN" altLang="en-US" sz="3100" b="1">
                <a:latin typeface="黑体" panose="02010609060101010101" pitchFamily="49" charset="-122"/>
              </a:rPr>
              <a:t>行业中的新进入者购买更先进的设备其产品成本更低，后来居上；</a:t>
            </a:r>
            <a:endParaRPr lang="zh-CN" altLang="en-US" sz="3100" b="1">
              <a:latin typeface="黑体" panose="02010609060101010101" pitchFamily="49" charset="-122"/>
            </a:endParaRPr>
          </a:p>
          <a:p>
            <a:pPr eaLnBrk="1" hangingPunct="1">
              <a:spcBef>
                <a:spcPct val="0"/>
              </a:spcBef>
              <a:buFont typeface="Wingdings" panose="05000000000000000000" pitchFamily="2" charset="2"/>
              <a:buBlip>
                <a:blip r:embed="rId1"/>
              </a:buBlip>
            </a:pPr>
            <a:r>
              <a:rPr lang="zh-CN" altLang="en-US" sz="3100" b="1">
                <a:latin typeface="黑体" panose="02010609060101010101" pitchFamily="49" charset="-122"/>
              </a:rPr>
              <a:t>企业集中精力降低成本，使企业忽视顾客需求的变化，这是成本领先战略最危险之处；</a:t>
            </a:r>
            <a:endParaRPr lang="zh-CN" altLang="en-US" sz="3100" b="1">
              <a:latin typeface="黑体" panose="02010609060101010101" pitchFamily="49" charset="-122"/>
            </a:endParaRPr>
          </a:p>
          <a:p>
            <a:pPr eaLnBrk="1" hangingPunct="1">
              <a:spcBef>
                <a:spcPct val="0"/>
              </a:spcBef>
              <a:buFont typeface="Wingdings" panose="05000000000000000000" pitchFamily="2" charset="2"/>
              <a:buBlip>
                <a:blip r:embed="rId1"/>
              </a:buBlip>
            </a:pPr>
            <a:r>
              <a:rPr lang="zh-CN" altLang="en-US" sz="3100" b="1">
                <a:latin typeface="黑体" panose="02010609060101010101" pitchFamily="49" charset="-122"/>
              </a:rPr>
              <a:t>由成本领先战略转向产品差异战略时，企业要付出巨大的代价，退出壁垒很高。</a:t>
            </a:r>
            <a:endParaRPr lang="zh-CN" altLang="en-US" sz="3100" b="1">
              <a:latin typeface="黑体" panose="020106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Rot="1" noChangeArrowheads="1"/>
          </p:cNvSpPr>
          <p:nvPr>
            <p:ph type="body" idx="1"/>
          </p:nvPr>
        </p:nvSpPr>
        <p:spPr>
          <a:xfrm>
            <a:off x="301625" y="836613"/>
            <a:ext cx="8540750" cy="5472112"/>
          </a:xfrm>
        </p:spPr>
        <p:txBody>
          <a:bodyPr/>
          <a:lstStyle/>
          <a:p>
            <a:pPr eaLnBrk="1" hangingPunct="1">
              <a:buFont typeface="Wingdings" panose="05000000000000000000" pitchFamily="2" charset="2"/>
              <a:buNone/>
            </a:pPr>
            <a:r>
              <a:rPr lang="zh-CN" altLang="en-US" b="1"/>
              <a:t>（</a:t>
            </a:r>
            <a:r>
              <a:rPr lang="en-US" altLang="zh-CN" b="1"/>
              <a:t>2</a:t>
            </a:r>
            <a:r>
              <a:rPr lang="zh-CN" altLang="en-US" b="1"/>
              <a:t>）差异化战略</a:t>
            </a:r>
            <a:endParaRPr lang="zh-CN" altLang="en-US" b="1"/>
          </a:p>
          <a:p>
            <a:pPr eaLnBrk="1" hangingPunct="1"/>
            <a:r>
              <a:rPr lang="zh-CN" altLang="en-US" b="1"/>
              <a:t>差异化战略就是瞄准较宽的大规模市场，生产在整个行业来看比较独特的产品和服务</a:t>
            </a:r>
            <a:endParaRPr lang="zh-CN" altLang="en-US" b="1"/>
          </a:p>
          <a:p>
            <a:pPr eaLnBrk="1" hangingPunct="1"/>
            <a:r>
              <a:rPr lang="zh-CN" altLang="en-US" b="1"/>
              <a:t>实现差别化战略可以有许多方式：设计名牌形象、技术上的独特、性能特点、顾客服务、商业网络及其它方面的独特性。</a:t>
            </a:r>
            <a:endParaRPr lang="zh-CN" altLang="en-US" b="1"/>
          </a:p>
          <a:p>
            <a:pPr eaLnBrk="1" hangingPunct="1">
              <a:spcBef>
                <a:spcPct val="0"/>
              </a:spcBef>
            </a:pPr>
            <a:r>
              <a:rPr lang="zh-CN" altLang="en-US" b="1">
                <a:solidFill>
                  <a:srgbClr val="FF0000"/>
                </a:solidFill>
                <a:latin typeface="黑体" panose="02010609060101010101" pitchFamily="49" charset="-122"/>
              </a:rPr>
              <a:t>采用差异化战略的条件</a:t>
            </a:r>
            <a:endParaRPr lang="zh-CN" altLang="en-US" b="1">
              <a:solidFill>
                <a:srgbClr val="FF0000"/>
              </a:solidFill>
              <a:latin typeface="黑体" panose="02010609060101010101" pitchFamily="49" charset="-122"/>
            </a:endParaRPr>
          </a:p>
          <a:p>
            <a:pPr eaLnBrk="1" hangingPunct="1">
              <a:spcBef>
                <a:spcPct val="0"/>
              </a:spcBef>
              <a:buFont typeface="Wingdings" panose="05000000000000000000" pitchFamily="2" charset="2"/>
              <a:buBlip>
                <a:blip r:embed="rId1"/>
              </a:buBlip>
            </a:pPr>
            <a:r>
              <a:rPr lang="zh-CN" altLang="en-US" sz="2800" b="1">
                <a:latin typeface="黑体" panose="02010609060101010101" pitchFamily="49" charset="-122"/>
              </a:rPr>
              <a:t>要有很强研究开发能力</a:t>
            </a:r>
            <a:endParaRPr lang="zh-CN" altLang="en-US" sz="2800" b="1">
              <a:latin typeface="黑体" panose="02010609060101010101" pitchFamily="49" charset="-122"/>
            </a:endParaRPr>
          </a:p>
          <a:p>
            <a:pPr eaLnBrk="1" hangingPunct="1">
              <a:spcBef>
                <a:spcPct val="0"/>
              </a:spcBef>
              <a:buFont typeface="Wingdings" panose="05000000000000000000" pitchFamily="2" charset="2"/>
              <a:buBlip>
                <a:blip r:embed="rId1"/>
              </a:buBlip>
            </a:pPr>
            <a:r>
              <a:rPr lang="zh-CN" altLang="en-US" sz="2800" b="1">
                <a:latin typeface="黑体" panose="02010609060101010101" pitchFamily="49" charset="-122"/>
              </a:rPr>
              <a:t>企业在产品质量及性能上要有很高的知名度和美誉度</a:t>
            </a:r>
            <a:endParaRPr lang="zh-CN" altLang="en-US" sz="2800" b="1">
              <a:latin typeface="黑体" panose="02010609060101010101" pitchFamily="49" charset="-122"/>
            </a:endParaRPr>
          </a:p>
          <a:p>
            <a:pPr eaLnBrk="1" hangingPunct="1">
              <a:spcBef>
                <a:spcPct val="0"/>
              </a:spcBef>
              <a:buFont typeface="Wingdings" panose="05000000000000000000" pitchFamily="2" charset="2"/>
              <a:buBlip>
                <a:blip r:embed="rId1"/>
              </a:buBlip>
            </a:pPr>
            <a:r>
              <a:rPr lang="zh-CN" altLang="en-US" sz="2800" b="1">
                <a:latin typeface="黑体" panose="02010609060101010101" pitchFamily="49" charset="-122"/>
              </a:rPr>
              <a:t>企业要有很强的市场营销能力</a:t>
            </a:r>
            <a:endParaRPr lang="zh-CN" altLang="en-US" sz="2800" b="1">
              <a:latin typeface="黑体" panose="020106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Rot="1" noChangeArrowheads="1"/>
          </p:cNvSpPr>
          <p:nvPr>
            <p:ph type="body" idx="1"/>
          </p:nvPr>
        </p:nvSpPr>
        <p:spPr>
          <a:xfrm>
            <a:off x="301625" y="1125538"/>
            <a:ext cx="8540750" cy="4973637"/>
          </a:xfrm>
        </p:spPr>
        <p:txBody>
          <a:bodyPr/>
          <a:lstStyle/>
          <a:p>
            <a:pPr eaLnBrk="1" hangingPunct="1">
              <a:lnSpc>
                <a:spcPct val="120000"/>
              </a:lnSpc>
            </a:pPr>
            <a:r>
              <a:rPr lang="zh-CN" altLang="en-US" b="1">
                <a:solidFill>
                  <a:srgbClr val="FF0000"/>
                </a:solidFill>
                <a:latin typeface="黑体" panose="02010609060101010101" pitchFamily="49" charset="-122"/>
              </a:rPr>
              <a:t>差异化战略的优点</a:t>
            </a:r>
            <a:endParaRPr lang="zh-CN" altLang="en-US" b="1">
              <a:solidFill>
                <a:srgbClr val="FF0000"/>
              </a:solidFill>
              <a:latin typeface="黑体" panose="02010609060101010101" pitchFamily="49" charset="-122"/>
            </a:endParaRPr>
          </a:p>
          <a:p>
            <a:pPr eaLnBrk="1" hangingPunct="1">
              <a:lnSpc>
                <a:spcPct val="90000"/>
              </a:lnSpc>
              <a:spcBef>
                <a:spcPct val="0"/>
              </a:spcBef>
              <a:buFont typeface="Wingdings" panose="05000000000000000000" pitchFamily="2" charset="2"/>
              <a:buBlip>
                <a:blip r:embed="rId1"/>
              </a:buBlip>
            </a:pPr>
            <a:r>
              <a:rPr lang="zh-CN" altLang="en-US" sz="3100" b="1">
                <a:latin typeface="黑体" panose="02010609060101010101" pitchFamily="49" charset="-122"/>
              </a:rPr>
              <a:t>差异化战略在同行业竞争中形成一个隔离地带，避免竞争对手的侵害</a:t>
            </a:r>
            <a:endParaRPr lang="zh-CN" altLang="en-US" sz="3100" b="1">
              <a:latin typeface="黑体" panose="02010609060101010101" pitchFamily="49" charset="-122"/>
            </a:endParaRPr>
          </a:p>
          <a:p>
            <a:pPr eaLnBrk="1" hangingPunct="1">
              <a:lnSpc>
                <a:spcPct val="90000"/>
              </a:lnSpc>
              <a:spcBef>
                <a:spcPct val="0"/>
              </a:spcBef>
              <a:buFont typeface="Wingdings" panose="05000000000000000000" pitchFamily="2" charset="2"/>
              <a:buBlip>
                <a:blip r:embed="rId1"/>
              </a:buBlip>
            </a:pPr>
            <a:r>
              <a:rPr lang="zh-CN" altLang="en-US" sz="3100" b="1">
                <a:latin typeface="黑体" panose="02010609060101010101" pitchFamily="49" charset="-122"/>
              </a:rPr>
              <a:t>顾客对差异化产品的信赖和忠诚，形了较高的进入壁垒</a:t>
            </a:r>
            <a:endParaRPr lang="zh-CN" altLang="en-US" sz="3100" b="1">
              <a:latin typeface="黑体" panose="02010609060101010101" pitchFamily="49" charset="-122"/>
            </a:endParaRPr>
          </a:p>
          <a:p>
            <a:pPr eaLnBrk="1" hangingPunct="1">
              <a:lnSpc>
                <a:spcPct val="90000"/>
              </a:lnSpc>
              <a:spcBef>
                <a:spcPct val="0"/>
              </a:spcBef>
              <a:buFont typeface="Wingdings" panose="05000000000000000000" pitchFamily="2" charset="2"/>
              <a:buBlip>
                <a:blip r:embed="rId1"/>
              </a:buBlip>
            </a:pPr>
            <a:r>
              <a:rPr lang="zh-CN" altLang="en-US" sz="3100" b="1">
                <a:latin typeface="黑体" panose="02010609060101010101" pitchFamily="49" charset="-122"/>
              </a:rPr>
              <a:t>差异化战略产生了较高的边际收益，从而增强了对供应商讨价还价能力</a:t>
            </a:r>
            <a:endParaRPr lang="zh-CN" altLang="en-US" sz="3100" b="1">
              <a:latin typeface="黑体" panose="02010609060101010101" pitchFamily="49" charset="-122"/>
            </a:endParaRPr>
          </a:p>
          <a:p>
            <a:pPr eaLnBrk="1" hangingPunct="1">
              <a:lnSpc>
                <a:spcPct val="90000"/>
              </a:lnSpc>
              <a:spcBef>
                <a:spcPct val="0"/>
              </a:spcBef>
              <a:buFont typeface="Wingdings" panose="05000000000000000000" pitchFamily="2" charset="2"/>
              <a:buBlip>
                <a:blip r:embed="rId1"/>
              </a:buBlip>
            </a:pPr>
            <a:r>
              <a:rPr lang="zh-CN" altLang="en-US" sz="3100" b="1">
                <a:latin typeface="黑体" panose="02010609060101010101" pitchFamily="49" charset="-122"/>
              </a:rPr>
              <a:t>产品差异化使中间商具有较高的转换成本，使其依赖于本企业</a:t>
            </a:r>
            <a:endParaRPr lang="zh-CN" altLang="en-US" sz="3100" b="1">
              <a:latin typeface="黑体" panose="02010609060101010101" pitchFamily="49" charset="-122"/>
            </a:endParaRPr>
          </a:p>
          <a:p>
            <a:pPr eaLnBrk="1" hangingPunct="1">
              <a:lnSpc>
                <a:spcPct val="90000"/>
              </a:lnSpc>
              <a:spcBef>
                <a:spcPct val="0"/>
              </a:spcBef>
              <a:buFont typeface="Wingdings" panose="05000000000000000000" pitchFamily="2" charset="2"/>
              <a:buBlip>
                <a:blip r:embed="rId1"/>
              </a:buBlip>
            </a:pPr>
            <a:r>
              <a:rPr lang="zh-CN" altLang="en-US" sz="3100" b="1">
                <a:latin typeface="黑体" panose="02010609060101010101" pitchFamily="49" charset="-122"/>
              </a:rPr>
              <a:t>顾客对差异化产品的依赖，使替代品无法在差异化上与之竞争</a:t>
            </a:r>
            <a:endParaRPr lang="zh-CN" altLang="en-US" sz="2800" b="1">
              <a:latin typeface="黑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Rot="1" noChangeArrowheads="1"/>
          </p:cNvSpPr>
          <p:nvPr>
            <p:ph type="body" idx="1"/>
          </p:nvPr>
        </p:nvSpPr>
        <p:spPr>
          <a:xfrm>
            <a:off x="250825" y="620713"/>
            <a:ext cx="8591550" cy="5976937"/>
          </a:xfrm>
        </p:spPr>
        <p:txBody>
          <a:bodyPr/>
          <a:lstStyle/>
          <a:p>
            <a:pPr eaLnBrk="1" hangingPunct="1">
              <a:lnSpc>
                <a:spcPct val="120000"/>
              </a:lnSpc>
            </a:pPr>
            <a:r>
              <a:rPr lang="zh-CN" altLang="en-US" sz="3600" b="1">
                <a:solidFill>
                  <a:srgbClr val="FF0000"/>
                </a:solidFill>
                <a:latin typeface="黑体" panose="02010609060101010101" pitchFamily="49" charset="-122"/>
              </a:rPr>
              <a:t>差异化战略的缺点</a:t>
            </a:r>
            <a:endParaRPr lang="zh-CN" altLang="en-US" sz="3600" b="1">
              <a:solidFill>
                <a:srgbClr val="FF0000"/>
              </a:solidFill>
              <a:latin typeface="黑体" panose="02010609060101010101" pitchFamily="49" charset="-122"/>
            </a:endParaRPr>
          </a:p>
          <a:p>
            <a:pPr eaLnBrk="1" hangingPunct="1">
              <a:lnSpc>
                <a:spcPct val="90000"/>
              </a:lnSpc>
              <a:spcBef>
                <a:spcPct val="0"/>
              </a:spcBef>
              <a:buFont typeface="Wingdings" panose="05000000000000000000" pitchFamily="2" charset="2"/>
              <a:buBlip>
                <a:blip r:embed="rId1"/>
              </a:buBlip>
            </a:pPr>
            <a:r>
              <a:rPr lang="zh-CN" altLang="en-US" b="1">
                <a:latin typeface="黑体" panose="02010609060101010101" pitchFamily="49" charset="-122"/>
              </a:rPr>
              <a:t>实行差异化战略，生产成本较高，因此企业产品差异化所取得利润的相当一部分要被产品成本的提高所抵消</a:t>
            </a:r>
            <a:endParaRPr lang="zh-CN" altLang="en-US" b="1">
              <a:latin typeface="黑体" panose="02010609060101010101" pitchFamily="49" charset="-122"/>
            </a:endParaRPr>
          </a:p>
          <a:p>
            <a:pPr eaLnBrk="1" hangingPunct="1">
              <a:lnSpc>
                <a:spcPct val="90000"/>
              </a:lnSpc>
              <a:spcBef>
                <a:spcPct val="0"/>
              </a:spcBef>
              <a:buFont typeface="Wingdings" panose="05000000000000000000" pitchFamily="2" charset="2"/>
              <a:buBlip>
                <a:blip r:embed="rId1"/>
              </a:buBlip>
            </a:pPr>
            <a:r>
              <a:rPr lang="zh-CN" altLang="en-US" b="1">
                <a:latin typeface="黑体" panose="02010609060101010101" pitchFamily="49" charset="-122"/>
              </a:rPr>
              <a:t>顾客对差异化所支付额外费用是有一定限度的，若差异化产品价格与成本领先产品价格差距过大，会使顾客转而去购买低价格产品</a:t>
            </a:r>
            <a:endParaRPr lang="zh-CN" altLang="en-US" b="1">
              <a:latin typeface="黑体" panose="02010609060101010101" pitchFamily="49" charset="-122"/>
            </a:endParaRPr>
          </a:p>
          <a:p>
            <a:pPr eaLnBrk="1" hangingPunct="1">
              <a:lnSpc>
                <a:spcPct val="90000"/>
              </a:lnSpc>
              <a:spcBef>
                <a:spcPct val="0"/>
              </a:spcBef>
              <a:buFont typeface="Wingdings" panose="05000000000000000000" pitchFamily="2" charset="2"/>
              <a:buBlip>
                <a:blip r:embed="rId1"/>
              </a:buBlip>
            </a:pPr>
            <a:r>
              <a:rPr lang="zh-CN" altLang="en-US" b="1">
                <a:latin typeface="黑体" panose="02010609060101010101" pitchFamily="49" charset="-122"/>
              </a:rPr>
              <a:t>由于特色产品价格较高，因此该战略不可能迅速提高市场占有率</a:t>
            </a:r>
            <a:endParaRPr lang="zh-CN" altLang="en-US" b="1">
              <a:latin typeface="黑体" panose="02010609060101010101" pitchFamily="49" charset="-122"/>
            </a:endParaRPr>
          </a:p>
          <a:p>
            <a:pPr eaLnBrk="1" hangingPunct="1">
              <a:lnSpc>
                <a:spcPct val="90000"/>
              </a:lnSpc>
              <a:spcBef>
                <a:spcPct val="0"/>
              </a:spcBef>
              <a:buFont typeface="Wingdings" panose="05000000000000000000" pitchFamily="2" charset="2"/>
              <a:buBlip>
                <a:blip r:embed="rId1"/>
              </a:buBlip>
            </a:pPr>
            <a:r>
              <a:rPr lang="zh-CN" altLang="en-US" b="1">
                <a:latin typeface="黑体" panose="02010609060101010101" pitchFamily="49" charset="-122"/>
              </a:rPr>
              <a:t>当企业产品进入成熟期时，产品的差异化可能被竞争对手模仿，而企业又不能及时推出新的差异化产品，使企业处于困难境地</a:t>
            </a:r>
            <a:endParaRPr lang="zh-CN" altLang="en-US" b="1">
              <a:latin typeface="黑体" panose="020106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pPr eaLnBrk="1" hangingPunct="1"/>
            <a:endParaRPr lang="zh-CN" altLang="zh-CN"/>
          </a:p>
        </p:txBody>
      </p:sp>
      <p:sp>
        <p:nvSpPr>
          <p:cNvPr id="68611" name="Rectangle 3"/>
          <p:cNvSpPr>
            <a:spLocks noGrp="1" noRot="1" noChangeArrowheads="1"/>
          </p:cNvSpPr>
          <p:nvPr>
            <p:ph type="body" idx="1"/>
          </p:nvPr>
        </p:nvSpPr>
        <p:spPr>
          <a:xfrm>
            <a:off x="301625" y="1905000"/>
            <a:ext cx="8540750" cy="4476750"/>
          </a:xfrm>
        </p:spPr>
        <p:txBody>
          <a:bodyPr/>
          <a:lstStyle/>
          <a:p>
            <a:pPr eaLnBrk="1" hangingPunct="1">
              <a:buFont typeface="Wingdings" panose="05000000000000000000" pitchFamily="2" charset="2"/>
              <a:buNone/>
            </a:pPr>
            <a:r>
              <a:rPr lang="zh-CN" altLang="en-US" b="1"/>
              <a:t>（</a:t>
            </a:r>
            <a:r>
              <a:rPr lang="en-US" altLang="zh-CN" b="1"/>
              <a:t>3</a:t>
            </a:r>
            <a:r>
              <a:rPr lang="zh-CN" altLang="en-US" b="1"/>
              <a:t>）集中战略</a:t>
            </a:r>
            <a:endParaRPr lang="zh-CN" altLang="en-US" b="1"/>
          </a:p>
          <a:p>
            <a:pPr eaLnBrk="1" hangingPunct="1"/>
            <a:r>
              <a:rPr lang="zh-CN" altLang="en-US" b="1"/>
              <a:t>集中战略是通过设计一整套行动来生产并提供产品或服务，以满足某一特定竞争性细分市场的需求。</a:t>
            </a:r>
            <a:endParaRPr lang="zh-CN" altLang="en-US" b="1"/>
          </a:p>
          <a:p>
            <a:pPr eaLnBrk="1" hangingPunct="1"/>
            <a:r>
              <a:rPr lang="zh-CN" altLang="en-US" b="1"/>
              <a:t>企业可以采用两种集中化战略：以低成本为基础的集中成本领先战略和以差异化为基础的集中差异化战略。</a:t>
            </a:r>
            <a:endParaRPr lang="zh-CN" altLang="en-US"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pPr eaLnBrk="1" hangingPunct="1"/>
            <a:endParaRPr lang="zh-CN" altLang="zh-CN"/>
          </a:p>
        </p:txBody>
      </p:sp>
      <p:sp>
        <p:nvSpPr>
          <p:cNvPr id="69635" name="Rectangle 3"/>
          <p:cNvSpPr>
            <a:spLocks noGrp="1" noRot="1" noChangeArrowheads="1"/>
          </p:cNvSpPr>
          <p:nvPr>
            <p:ph type="body" idx="1"/>
          </p:nvPr>
        </p:nvSpPr>
        <p:spPr/>
        <p:txBody>
          <a:bodyPr/>
          <a:lstStyle/>
          <a:p>
            <a:pPr eaLnBrk="1" hangingPunct="1">
              <a:lnSpc>
                <a:spcPct val="90000"/>
              </a:lnSpc>
            </a:pPr>
            <a:r>
              <a:rPr lang="zh-CN" altLang="en-US" b="1"/>
              <a:t>集中战略的基础在于一家企业可以比业内的其他竞争对手更好、更有效率地服务</a:t>
            </a:r>
            <a:r>
              <a:rPr lang="zh-CN" altLang="en-US" b="1">
                <a:solidFill>
                  <a:srgbClr val="FF0000"/>
                </a:solidFill>
              </a:rPr>
              <a:t>某一特定细分市场</a:t>
            </a:r>
            <a:r>
              <a:rPr lang="zh-CN" altLang="en-US" b="1"/>
              <a:t>，且服务于小市场的成本比竞争对手的成本低，或者能够更好地满足用户的需求。</a:t>
            </a:r>
            <a:endParaRPr lang="zh-CN" altLang="en-US" b="1"/>
          </a:p>
          <a:p>
            <a:pPr eaLnBrk="1" hangingPunct="1">
              <a:lnSpc>
                <a:spcPct val="90000"/>
              </a:lnSpc>
            </a:pPr>
            <a:r>
              <a:rPr lang="zh-CN" altLang="en-US" b="1">
                <a:solidFill>
                  <a:schemeClr val="tx2">
                    <a:lumMod val="60000"/>
                    <a:lumOff val="40000"/>
                  </a:schemeClr>
                </a:solidFill>
              </a:rPr>
              <a:t>此战略的成功需要企业去发现需求非常独特并且专业化，以至于业内一般竞争对手根本未去服务的细分市场，或者找到业内竞争者做得很差的细分市场。</a:t>
            </a:r>
            <a:endParaRPr lang="zh-CN" altLang="en-US" b="1">
              <a:solidFill>
                <a:schemeClr val="tx2">
                  <a:lumMod val="60000"/>
                  <a:lumOff val="40000"/>
                </a:schemeClr>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pPr eaLnBrk="1" hangingPunct="1"/>
            <a:endParaRPr lang="zh-CN" altLang="zh-CN"/>
          </a:p>
        </p:txBody>
      </p:sp>
      <p:sp>
        <p:nvSpPr>
          <p:cNvPr id="70659" name="Rectangle 3"/>
          <p:cNvSpPr>
            <a:spLocks noGrp="1" noRot="1" noChangeArrowheads="1"/>
          </p:cNvSpPr>
          <p:nvPr>
            <p:ph type="body" idx="1"/>
          </p:nvPr>
        </p:nvSpPr>
        <p:spPr>
          <a:xfrm>
            <a:off x="301625" y="1628775"/>
            <a:ext cx="8540750" cy="4752975"/>
          </a:xfrm>
        </p:spPr>
        <p:txBody>
          <a:bodyPr/>
          <a:lstStyle/>
          <a:p>
            <a:pPr eaLnBrk="1" hangingPunct="1">
              <a:lnSpc>
                <a:spcPct val="110000"/>
              </a:lnSpc>
            </a:pPr>
            <a:r>
              <a:rPr lang="zh-CN" altLang="en-US" sz="3000" b="1">
                <a:solidFill>
                  <a:srgbClr val="FF0000"/>
                </a:solidFill>
              </a:rPr>
              <a:t>集中战略的优点</a:t>
            </a:r>
            <a:endParaRPr lang="zh-CN" altLang="en-US" sz="3000" b="1">
              <a:solidFill>
                <a:srgbClr val="FF0000"/>
              </a:solidFill>
            </a:endParaRPr>
          </a:p>
          <a:p>
            <a:pPr eaLnBrk="1" hangingPunct="1">
              <a:lnSpc>
                <a:spcPct val="110000"/>
              </a:lnSpc>
              <a:buFont typeface="Wingdings" panose="05000000000000000000" pitchFamily="2" charset="2"/>
              <a:buBlip>
                <a:blip r:embed="rId1"/>
              </a:buBlip>
            </a:pPr>
            <a:r>
              <a:rPr lang="zh-CN" altLang="en-US" sz="3000" b="1"/>
              <a:t>经营目标集中，管理简单方便，可集中使用资源</a:t>
            </a:r>
            <a:endParaRPr lang="zh-CN" altLang="en-US" sz="3000" b="1"/>
          </a:p>
          <a:p>
            <a:pPr eaLnBrk="1" hangingPunct="1">
              <a:lnSpc>
                <a:spcPct val="110000"/>
              </a:lnSpc>
              <a:buFont typeface="Wingdings" panose="05000000000000000000" pitchFamily="2" charset="2"/>
              <a:buBlip>
                <a:blip r:embed="rId1"/>
              </a:buBlip>
            </a:pPr>
            <a:r>
              <a:rPr lang="zh-CN" altLang="en-US" sz="3000" b="1"/>
              <a:t>精通某一方面的专门技术，以专补缺，以精取胜，可成为受大公司欢迎的、为其提供配套产品的友好伙伴</a:t>
            </a:r>
            <a:endParaRPr lang="zh-CN" altLang="en-US" sz="3000" b="1"/>
          </a:p>
          <a:p>
            <a:pPr eaLnBrk="1" hangingPunct="1">
              <a:lnSpc>
                <a:spcPct val="110000"/>
              </a:lnSpc>
              <a:buFont typeface="Wingdings" panose="05000000000000000000" pitchFamily="2" charset="2"/>
              <a:buBlip>
                <a:blip r:embed="rId1"/>
              </a:buBlip>
            </a:pPr>
            <a:r>
              <a:rPr lang="zh-CN" altLang="en-US" sz="3000" b="1"/>
              <a:t>生产高度专业化，可达到经济规模</a:t>
            </a:r>
            <a:endParaRPr lang="zh-CN" altLang="en-US" sz="3000" b="1"/>
          </a:p>
          <a:p>
            <a:pPr eaLnBrk="1" hangingPunct="1">
              <a:lnSpc>
                <a:spcPct val="110000"/>
              </a:lnSpc>
              <a:buFont typeface="Wingdings" panose="05000000000000000000" pitchFamily="2" charset="2"/>
              <a:buBlip>
                <a:blip r:embed="rId1"/>
              </a:buBlip>
            </a:pPr>
            <a:r>
              <a:rPr lang="zh-CN" altLang="en-US" sz="3000" b="1"/>
              <a:t>降低成本，成为“小型巨人”企业</a:t>
            </a:r>
            <a:endParaRPr lang="zh-CN" altLang="en-US" sz="3000" b="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pPr eaLnBrk="1" hangingPunct="1"/>
            <a:endParaRPr lang="zh-CN" altLang="zh-CN"/>
          </a:p>
        </p:txBody>
      </p:sp>
      <p:sp>
        <p:nvSpPr>
          <p:cNvPr id="71683" name="Rectangle 3"/>
          <p:cNvSpPr>
            <a:spLocks noGrp="1" noRot="1" noChangeArrowheads="1"/>
          </p:cNvSpPr>
          <p:nvPr>
            <p:ph type="body" idx="1"/>
          </p:nvPr>
        </p:nvSpPr>
        <p:spPr/>
        <p:txBody>
          <a:bodyPr/>
          <a:lstStyle/>
          <a:p>
            <a:pPr eaLnBrk="1" hangingPunct="1">
              <a:lnSpc>
                <a:spcPct val="120000"/>
              </a:lnSpc>
            </a:pPr>
            <a:r>
              <a:rPr lang="zh-CN" altLang="en-US" b="1">
                <a:solidFill>
                  <a:srgbClr val="FF0000"/>
                </a:solidFill>
              </a:rPr>
              <a:t>集中战略的缺点</a:t>
            </a:r>
            <a:endParaRPr lang="zh-CN" altLang="en-US" b="1">
              <a:solidFill>
                <a:srgbClr val="FF0000"/>
              </a:solidFill>
            </a:endParaRPr>
          </a:p>
          <a:p>
            <a:pPr eaLnBrk="1" hangingPunct="1">
              <a:lnSpc>
                <a:spcPct val="120000"/>
              </a:lnSpc>
              <a:buFont typeface="Wingdings" panose="05000000000000000000" pitchFamily="2" charset="2"/>
              <a:buBlip>
                <a:blip r:embed="rId1"/>
              </a:buBlip>
            </a:pPr>
            <a:r>
              <a:rPr lang="en-US" altLang="zh-CN" b="1"/>
              <a:t>(1)</a:t>
            </a:r>
            <a:r>
              <a:rPr lang="zh-CN" altLang="en-US" b="1"/>
              <a:t>当市场需求发生变化、技术创新或新替代品出现时，企业受到严重冲击</a:t>
            </a:r>
            <a:endParaRPr lang="zh-CN" altLang="en-US" b="1"/>
          </a:p>
          <a:p>
            <a:pPr eaLnBrk="1" hangingPunct="1">
              <a:lnSpc>
                <a:spcPct val="120000"/>
              </a:lnSpc>
              <a:buFont typeface="Wingdings" panose="05000000000000000000" pitchFamily="2" charset="2"/>
              <a:buBlip>
                <a:blip r:embed="rId1"/>
              </a:buBlip>
            </a:pPr>
            <a:r>
              <a:rPr lang="en-US" altLang="zh-CN" b="1"/>
              <a:t>(2)</a:t>
            </a:r>
            <a:r>
              <a:rPr lang="zh-CN" altLang="en-US" b="1"/>
              <a:t>企业对环境适应能力差，经营风险大</a:t>
            </a:r>
            <a:endParaRPr lang="zh-CN" altLang="en-US" b="1"/>
          </a:p>
          <a:p>
            <a:pPr eaLnBrk="1" hangingPunct="1">
              <a:lnSpc>
                <a:spcPct val="120000"/>
              </a:lnSpc>
              <a:buFont typeface="Wingdings" panose="05000000000000000000" pitchFamily="2" charset="2"/>
              <a:buBlip>
                <a:blip r:embed="rId1"/>
              </a:buBlip>
            </a:pPr>
            <a:endParaRPr lang="en-US" altLang="zh-CN"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eaLnBrk="1" hangingPunct="1"/>
            <a:endParaRPr lang="zh-CN" altLang="zh-CN"/>
          </a:p>
        </p:txBody>
      </p:sp>
      <p:sp>
        <p:nvSpPr>
          <p:cNvPr id="72707" name="Rectangle 3"/>
          <p:cNvSpPr>
            <a:spLocks noGrp="1" noRot="1" noChangeArrowheads="1"/>
          </p:cNvSpPr>
          <p:nvPr>
            <p:ph type="body" idx="1"/>
          </p:nvPr>
        </p:nvSpPr>
        <p:spPr/>
        <p:txBody>
          <a:bodyPr/>
          <a:lstStyle/>
          <a:p>
            <a:pPr eaLnBrk="1" hangingPunct="1"/>
            <a:endParaRPr lang="zh-CN" altLang="zh-CN"/>
          </a:p>
        </p:txBody>
      </p:sp>
      <p:pic>
        <p:nvPicPr>
          <p:cNvPr id="7270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88" y="476250"/>
            <a:ext cx="8713787" cy="619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endParaRPr lang="zh-CN" altLang="zh-CN"/>
          </a:p>
        </p:txBody>
      </p:sp>
      <p:sp>
        <p:nvSpPr>
          <p:cNvPr id="9219" name="Rectangle 3"/>
          <p:cNvSpPr>
            <a:spLocks noGrp="1" noRot="1" noChangeArrowheads="1"/>
          </p:cNvSpPr>
          <p:nvPr>
            <p:ph type="body" idx="1"/>
          </p:nvPr>
        </p:nvSpPr>
        <p:spPr>
          <a:xfrm>
            <a:off x="301625" y="1905000"/>
            <a:ext cx="8540750" cy="4476750"/>
          </a:xfrm>
        </p:spPr>
        <p:txBody>
          <a:bodyPr/>
          <a:lstStyle/>
          <a:p>
            <a:pPr eaLnBrk="1" hangingPunct="1">
              <a:lnSpc>
                <a:spcPct val="90000"/>
              </a:lnSpc>
              <a:buFont typeface="Wingdings" panose="05000000000000000000" pitchFamily="2" charset="2"/>
              <a:buNone/>
            </a:pPr>
            <a:r>
              <a:rPr lang="en-US" altLang="zh-CN" b="1"/>
              <a:t>1.</a:t>
            </a:r>
            <a:r>
              <a:rPr lang="zh-CN" altLang="en-US" b="1"/>
              <a:t>企业战略的构成要素</a:t>
            </a:r>
            <a:endParaRPr lang="zh-CN" altLang="en-US" b="1"/>
          </a:p>
          <a:p>
            <a:pPr eaLnBrk="1" hangingPunct="1">
              <a:lnSpc>
                <a:spcPct val="90000"/>
              </a:lnSpc>
            </a:pPr>
            <a:r>
              <a:rPr lang="zh-CN" altLang="en-US" b="1"/>
              <a:t>经营范围：企业从事生产经营活动的领域</a:t>
            </a:r>
            <a:endParaRPr lang="zh-CN" altLang="en-US" b="1"/>
          </a:p>
          <a:p>
            <a:pPr eaLnBrk="1" hangingPunct="1">
              <a:lnSpc>
                <a:spcPct val="90000"/>
              </a:lnSpc>
            </a:pPr>
            <a:r>
              <a:rPr lang="zh-CN" altLang="en-US" b="1"/>
              <a:t>资源配置。获得竞争优势的最佳途径：拥有具有竞争价值的资源和能力，而对手不拥有</a:t>
            </a:r>
            <a:endParaRPr lang="zh-CN" altLang="en-US" b="1"/>
          </a:p>
          <a:p>
            <a:pPr eaLnBrk="1" hangingPunct="1">
              <a:lnSpc>
                <a:spcPct val="90000"/>
              </a:lnSpc>
            </a:pPr>
            <a:r>
              <a:rPr lang="zh-CN" altLang="en-US" b="1"/>
              <a:t>竞争优势：企业通过有效的资源配置与经营范围选择，在市场上所形成的与竞争对手不同的竞争地位</a:t>
            </a:r>
            <a:endParaRPr lang="zh-CN" altLang="en-US" b="1"/>
          </a:p>
          <a:p>
            <a:pPr eaLnBrk="1" hangingPunct="1">
              <a:lnSpc>
                <a:spcPct val="90000"/>
              </a:lnSpc>
            </a:pPr>
            <a:r>
              <a:rPr lang="zh-CN" altLang="en-US" b="1"/>
              <a:t>协同作用：企业从资源配置与经营范围选择中获得的各种共同努力的效果</a:t>
            </a:r>
            <a:endParaRPr lang="zh-CN" altLang="en-US" b="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Rot="1" noChangeArrowheads="1"/>
          </p:cNvSpPr>
          <p:nvPr>
            <p:ph type="ctrTitle"/>
          </p:nvPr>
        </p:nvSpPr>
        <p:spPr/>
        <p:txBody>
          <a:bodyPr/>
          <a:lstStyle/>
          <a:p>
            <a:pPr eaLnBrk="1" hangingPunct="1"/>
            <a:r>
              <a:rPr lang="zh-CN" altLang="en-US" b="1" dirty="0">
                <a:highlight>
                  <a:srgbClr val="FFFF00"/>
                </a:highlight>
              </a:rPr>
              <a:t>差异化战略不考</a:t>
            </a:r>
            <a:endParaRPr lang="zh-CN" altLang="en-US" b="1" dirty="0">
              <a:highlight>
                <a:srgbClr val="FFFF00"/>
              </a:highlight>
            </a:endParaRPr>
          </a:p>
        </p:txBody>
      </p:sp>
      <p:sp>
        <p:nvSpPr>
          <p:cNvPr id="73731" name="Rectangle 5"/>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pPr eaLnBrk="1" hangingPunct="1"/>
            <a:endParaRPr lang="zh-CN" altLang="zh-CN"/>
          </a:p>
        </p:txBody>
      </p:sp>
      <p:sp>
        <p:nvSpPr>
          <p:cNvPr id="74755" name="Rectangle 3"/>
          <p:cNvSpPr>
            <a:spLocks noGrp="1" noRot="1" noChangeArrowheads="1"/>
          </p:cNvSpPr>
          <p:nvPr>
            <p:ph type="body" idx="1"/>
          </p:nvPr>
        </p:nvSpPr>
        <p:spPr/>
        <p:txBody>
          <a:bodyPr/>
          <a:lstStyle/>
          <a:p>
            <a:pPr eaLnBrk="1" hangingPunct="1"/>
            <a:r>
              <a:rPr lang="zh-CN" altLang="en-US" b="1"/>
              <a:t>差异化战略是回避直接竞争的基本手段。选择时需要考虑：</a:t>
            </a:r>
            <a:endParaRPr lang="zh-CN" altLang="en-US" b="1"/>
          </a:p>
          <a:p>
            <a:pPr eaLnBrk="1" hangingPunct="1">
              <a:buFont typeface="Wingdings" panose="05000000000000000000" pitchFamily="2" charset="2"/>
              <a:buChar char="Ø"/>
            </a:pPr>
            <a:r>
              <a:rPr lang="zh-CN" altLang="en-US" b="1"/>
              <a:t>顾客的需求是什么？</a:t>
            </a:r>
            <a:endParaRPr lang="zh-CN" altLang="en-US" b="1"/>
          </a:p>
          <a:p>
            <a:pPr eaLnBrk="1" hangingPunct="1">
              <a:buFont typeface="Wingdings" panose="05000000000000000000" pitchFamily="2" charset="2"/>
              <a:buChar char="Ø"/>
            </a:pPr>
            <a:r>
              <a:rPr lang="zh-CN" altLang="en-US" b="1"/>
              <a:t>竞争对手是谁？</a:t>
            </a:r>
            <a:endParaRPr lang="zh-CN" altLang="en-US" b="1"/>
          </a:p>
          <a:p>
            <a:pPr eaLnBrk="1" hangingPunct="1">
              <a:buFont typeface="Wingdings" panose="05000000000000000000" pitchFamily="2" charset="2"/>
              <a:buChar char="Ø"/>
            </a:pPr>
            <a:r>
              <a:rPr lang="zh-CN" altLang="en-US" b="1"/>
              <a:t>能否持续保持比较优势？</a:t>
            </a:r>
            <a:endParaRPr lang="zh-CN" altLang="en-US"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Rot="1" noChangeArrowheads="1"/>
          </p:cNvSpPr>
          <p:nvPr>
            <p:ph type="body" idx="1"/>
          </p:nvPr>
        </p:nvSpPr>
        <p:spPr>
          <a:xfrm>
            <a:off x="301625" y="908050"/>
            <a:ext cx="8540750" cy="5400675"/>
          </a:xfrm>
        </p:spPr>
        <p:txBody>
          <a:bodyPr/>
          <a:lstStyle/>
          <a:p>
            <a:pPr eaLnBrk="1" hangingPunct="1">
              <a:buFont typeface="Wingdings" panose="05000000000000000000" pitchFamily="2" charset="2"/>
              <a:buNone/>
            </a:pPr>
            <a:r>
              <a:rPr lang="zh-CN" altLang="en-US" sz="3000" b="1"/>
              <a:t>一、以顾客需求为核心</a:t>
            </a:r>
            <a:endParaRPr lang="zh-CN" altLang="en-US" sz="3000" b="1"/>
          </a:p>
          <a:p>
            <a:pPr eaLnBrk="1" hangingPunct="1"/>
            <a:r>
              <a:rPr lang="zh-CN" altLang="en-US" sz="3000" b="1"/>
              <a:t>顾客的需求是差异化的起点</a:t>
            </a:r>
            <a:endParaRPr lang="zh-CN" altLang="en-US" sz="3000" b="1"/>
          </a:p>
          <a:p>
            <a:pPr eaLnBrk="1" hangingPunct="1">
              <a:buFont typeface="Wingdings" panose="05000000000000000000" pitchFamily="2" charset="2"/>
              <a:buChar char="Ø"/>
            </a:pPr>
            <a:r>
              <a:rPr lang="zh-CN" altLang="en-US" sz="3000" b="1"/>
              <a:t>价格、产品、服务、形象</a:t>
            </a:r>
            <a:endParaRPr lang="zh-CN" altLang="en-US" sz="3000" b="1"/>
          </a:p>
          <a:p>
            <a:pPr eaLnBrk="1" hangingPunct="1">
              <a:buFont typeface="Wingdings" panose="05000000000000000000" pitchFamily="2" charset="2"/>
              <a:buChar char="Ø"/>
            </a:pPr>
            <a:r>
              <a:rPr lang="zh-CN" altLang="en-US" sz="3000" b="1"/>
              <a:t>差异化必须围绕着顾客需求最集中部分进行</a:t>
            </a:r>
            <a:endParaRPr lang="zh-CN" altLang="en-US" sz="3000" b="1"/>
          </a:p>
          <a:p>
            <a:pPr eaLnBrk="1" hangingPunct="1"/>
            <a:r>
              <a:rPr lang="zh-CN" altLang="en-US" sz="3000" b="1"/>
              <a:t>以顾客需求为核心的差异化战略：</a:t>
            </a:r>
            <a:endParaRPr lang="zh-CN" altLang="en-US" sz="3000" b="1"/>
          </a:p>
          <a:p>
            <a:pPr eaLnBrk="1" hangingPunct="1">
              <a:buFont typeface="Wingdings" panose="05000000000000000000" pitchFamily="2" charset="2"/>
              <a:buChar char="Ø"/>
            </a:pPr>
            <a:r>
              <a:rPr lang="zh-CN" altLang="en-US" sz="3000" b="1">
                <a:solidFill>
                  <a:schemeClr val="tx2">
                    <a:lumMod val="60000"/>
                    <a:lumOff val="40000"/>
                  </a:schemeClr>
                </a:solidFill>
              </a:rPr>
              <a:t>把市场上的顾客按需求核心的不同分为几个不同的顾客群，</a:t>
            </a:r>
            <a:r>
              <a:rPr lang="zh-CN" altLang="en-US" sz="3000" b="1"/>
              <a:t>企业选择一个顾客群的需求核心进行差异化</a:t>
            </a:r>
            <a:endParaRPr lang="zh-CN" altLang="en-US" sz="3000" b="1"/>
          </a:p>
          <a:p>
            <a:pPr eaLnBrk="1" hangingPunct="1">
              <a:buFont typeface="Wingdings" panose="05000000000000000000" pitchFamily="2" charset="2"/>
              <a:buChar char="Ø"/>
            </a:pPr>
            <a:r>
              <a:rPr lang="zh-CN" altLang="en-US" sz="3000" b="1">
                <a:solidFill>
                  <a:schemeClr val="tx2">
                    <a:lumMod val="60000"/>
                    <a:lumOff val="40000"/>
                  </a:schemeClr>
                </a:solidFill>
              </a:rPr>
              <a:t>企业在满足顾客需求方面具有其他竞争对手无法比拟的优势</a:t>
            </a:r>
            <a:endParaRPr lang="zh-CN" altLang="en-US" sz="3000" b="1">
              <a:solidFill>
                <a:schemeClr val="tx2">
                  <a:lumMod val="60000"/>
                  <a:lumOff val="40000"/>
                </a:schemeClr>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pPr eaLnBrk="1" hangingPunct="1"/>
            <a:endParaRPr lang="zh-CN" altLang="zh-CN"/>
          </a:p>
        </p:txBody>
      </p:sp>
      <p:sp>
        <p:nvSpPr>
          <p:cNvPr id="76803" name="Rectangle 3"/>
          <p:cNvSpPr>
            <a:spLocks noGrp="1" noRot="1" noChangeArrowheads="1"/>
          </p:cNvSpPr>
          <p:nvPr>
            <p:ph type="body" idx="1"/>
          </p:nvPr>
        </p:nvSpPr>
        <p:spPr>
          <a:xfrm>
            <a:off x="301625" y="1905000"/>
            <a:ext cx="8540750" cy="4403725"/>
          </a:xfrm>
        </p:spPr>
        <p:txBody>
          <a:bodyPr/>
          <a:lstStyle/>
          <a:p>
            <a:pPr eaLnBrk="1" hangingPunct="1">
              <a:buFont typeface="Wingdings" panose="05000000000000000000" pitchFamily="2" charset="2"/>
              <a:buNone/>
            </a:pPr>
            <a:r>
              <a:rPr lang="zh-CN" altLang="en-US" b="1"/>
              <a:t>二、明确竞争对手</a:t>
            </a:r>
            <a:endParaRPr lang="zh-CN" altLang="en-US" b="1"/>
          </a:p>
          <a:p>
            <a:pPr eaLnBrk="1" hangingPunct="1"/>
            <a:r>
              <a:rPr lang="zh-CN" altLang="en-US" b="1"/>
              <a:t>差异化战略必须首先认清竞争对手</a:t>
            </a:r>
            <a:endParaRPr lang="zh-CN" altLang="en-US" b="1"/>
          </a:p>
          <a:p>
            <a:pPr eaLnBrk="1" hangingPunct="1"/>
            <a:r>
              <a:rPr lang="zh-CN" altLang="en-US" b="1"/>
              <a:t>意想不到的竞争对手：</a:t>
            </a:r>
            <a:endParaRPr lang="zh-CN" altLang="en-US" b="1"/>
          </a:p>
          <a:p>
            <a:pPr eaLnBrk="1" hangingPunct="1">
              <a:buFont typeface="Wingdings" panose="05000000000000000000" pitchFamily="2" charset="2"/>
              <a:buChar char="Ø"/>
            </a:pPr>
            <a:r>
              <a:rPr lang="zh-CN" altLang="en-US" b="1">
                <a:solidFill>
                  <a:schemeClr val="tx2">
                    <a:lumMod val="60000"/>
                    <a:lumOff val="40000"/>
                  </a:schemeClr>
                </a:solidFill>
              </a:rPr>
              <a:t>竞争对手是顾客自身？</a:t>
            </a:r>
            <a:endParaRPr lang="zh-CN" altLang="en-US" b="1"/>
          </a:p>
          <a:p>
            <a:pPr eaLnBrk="1" hangingPunct="1">
              <a:buFont typeface="Wingdings" panose="05000000000000000000" pitchFamily="2" charset="2"/>
              <a:buChar char="Ø"/>
            </a:pPr>
            <a:r>
              <a:rPr lang="zh-CN" altLang="en-US" b="1"/>
              <a:t>竞争对手是提供与自己产品和服务功能相同的替代品企业</a:t>
            </a:r>
            <a:endParaRPr lang="zh-CN" altLang="en-US" b="1"/>
          </a:p>
          <a:p>
            <a:pPr eaLnBrk="1" hangingPunct="1"/>
            <a:endParaRPr lang="en-US" altLang="zh-CN"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p:txBody>
          <a:bodyPr/>
          <a:lstStyle/>
          <a:p>
            <a:pPr eaLnBrk="1" hangingPunct="1"/>
            <a:endParaRPr lang="zh-CN" altLang="zh-CN"/>
          </a:p>
        </p:txBody>
      </p:sp>
      <p:sp>
        <p:nvSpPr>
          <p:cNvPr id="77827"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a:t>三、确定市场范围</a:t>
            </a:r>
            <a:endParaRPr lang="zh-CN" altLang="en-US" b="1"/>
          </a:p>
          <a:p>
            <a:pPr eaLnBrk="1" hangingPunct="1"/>
            <a:r>
              <a:rPr lang="zh-CN" altLang="en-US" b="1"/>
              <a:t>确定市场范围最主要问题是如何</a:t>
            </a:r>
            <a:r>
              <a:rPr lang="zh-CN" altLang="en-US" b="1">
                <a:solidFill>
                  <a:schemeClr val="tx2">
                    <a:lumMod val="60000"/>
                    <a:lumOff val="40000"/>
                  </a:schemeClr>
                </a:solidFill>
              </a:rPr>
              <a:t>正确理解产品或事业的定义</a:t>
            </a:r>
            <a:endParaRPr lang="zh-CN" altLang="en-US" b="1">
              <a:solidFill>
                <a:schemeClr val="tx2">
                  <a:lumMod val="60000"/>
                  <a:lumOff val="40000"/>
                </a:schemeClr>
              </a:solidFill>
            </a:endParaRPr>
          </a:p>
          <a:p>
            <a:pPr eaLnBrk="1" hangingPunct="1"/>
            <a:r>
              <a:rPr lang="zh-CN" altLang="en-US" b="1"/>
              <a:t>市场的构成部分：竞争对手、顾客、产品或服务</a:t>
            </a:r>
            <a:endParaRPr lang="zh-CN" altLang="en-US"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pPr eaLnBrk="1" hangingPunct="1"/>
            <a:endParaRPr lang="zh-CN" altLang="zh-CN"/>
          </a:p>
        </p:txBody>
      </p:sp>
      <p:sp>
        <p:nvSpPr>
          <p:cNvPr id="78851" name="Rectangle 3"/>
          <p:cNvSpPr>
            <a:spLocks noGrp="1" noRot="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b="1"/>
              <a:t>四、保持比较优势</a:t>
            </a:r>
            <a:endParaRPr lang="zh-CN" altLang="en-US" b="1"/>
          </a:p>
          <a:p>
            <a:pPr eaLnBrk="1" hangingPunct="1">
              <a:lnSpc>
                <a:spcPct val="90000"/>
              </a:lnSpc>
            </a:pPr>
            <a:r>
              <a:rPr lang="zh-CN" altLang="en-US" b="1"/>
              <a:t>企业能否持续保持比较优势，取决于：</a:t>
            </a:r>
            <a:endParaRPr lang="zh-CN" altLang="en-US" b="1"/>
          </a:p>
          <a:p>
            <a:pPr eaLnBrk="1" hangingPunct="1">
              <a:lnSpc>
                <a:spcPct val="90000"/>
              </a:lnSpc>
              <a:buFont typeface="Wingdings" panose="05000000000000000000" pitchFamily="2" charset="2"/>
              <a:buChar char="Ø"/>
            </a:pPr>
            <a:r>
              <a:rPr lang="zh-CN" altLang="en-US" b="1"/>
              <a:t>为取得比较优势，企业有多少</a:t>
            </a:r>
            <a:r>
              <a:rPr lang="zh-CN" altLang="en-US" b="1">
                <a:solidFill>
                  <a:schemeClr val="tx2">
                    <a:lumMod val="60000"/>
                    <a:lumOff val="40000"/>
                  </a:schemeClr>
                </a:solidFill>
              </a:rPr>
              <a:t>具体的竞争手段</a:t>
            </a:r>
            <a:endParaRPr lang="zh-CN" altLang="en-US" b="1">
              <a:solidFill>
                <a:schemeClr val="tx2">
                  <a:lumMod val="60000"/>
                  <a:lumOff val="40000"/>
                </a:schemeClr>
              </a:solidFill>
            </a:endParaRPr>
          </a:p>
          <a:p>
            <a:pPr eaLnBrk="1" hangingPunct="1">
              <a:lnSpc>
                <a:spcPct val="90000"/>
              </a:lnSpc>
              <a:buFont typeface="Wingdings" panose="05000000000000000000" pitchFamily="2" charset="2"/>
              <a:buChar char="Ø"/>
            </a:pPr>
            <a:r>
              <a:rPr lang="zh-CN" altLang="en-US" b="1">
                <a:solidFill>
                  <a:schemeClr val="tx2">
                    <a:lumMod val="60000"/>
                    <a:lumOff val="40000"/>
                  </a:schemeClr>
                </a:solidFill>
              </a:rPr>
              <a:t>使用各种竞争手段的能力以及拥有的资源数量</a:t>
            </a:r>
            <a:endParaRPr lang="zh-CN" altLang="en-US" b="1">
              <a:solidFill>
                <a:schemeClr val="tx2">
                  <a:lumMod val="60000"/>
                  <a:lumOff val="40000"/>
                </a:schemeClr>
              </a:solidFill>
            </a:endParaRPr>
          </a:p>
          <a:p>
            <a:pPr eaLnBrk="1" hangingPunct="1">
              <a:lnSpc>
                <a:spcPct val="90000"/>
              </a:lnSpc>
            </a:pPr>
            <a:r>
              <a:rPr lang="zh-CN" altLang="en-US" b="1"/>
              <a:t>企业能否持续保持比较优势，最终取决于企业拥有的经营资源</a:t>
            </a:r>
            <a:endParaRPr lang="zh-CN" altLang="en-US"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Rot="1" noChangeArrowheads="1"/>
          </p:cNvSpPr>
          <p:nvPr>
            <p:ph type="body" idx="1"/>
          </p:nvPr>
        </p:nvSpPr>
        <p:spPr>
          <a:xfrm>
            <a:off x="301625" y="1125538"/>
            <a:ext cx="8540750" cy="4973637"/>
          </a:xfrm>
        </p:spPr>
        <p:txBody>
          <a:bodyPr/>
          <a:lstStyle/>
          <a:p>
            <a:pPr eaLnBrk="1" hangingPunct="1">
              <a:buFont typeface="Wingdings" panose="05000000000000000000" pitchFamily="2" charset="2"/>
              <a:buNone/>
            </a:pPr>
            <a:r>
              <a:rPr lang="zh-CN" altLang="en-US" sz="3000" b="1"/>
              <a:t>五、选择竞争领域</a:t>
            </a:r>
            <a:endParaRPr lang="zh-CN" altLang="en-US" sz="3000" b="1"/>
          </a:p>
          <a:p>
            <a:pPr eaLnBrk="1" hangingPunct="1"/>
            <a:r>
              <a:rPr lang="zh-CN" altLang="en-US" sz="3000" b="1"/>
              <a:t>企业竞争领域，</a:t>
            </a:r>
            <a:r>
              <a:rPr lang="zh-CN" altLang="en-US" sz="3000" b="1">
                <a:solidFill>
                  <a:schemeClr val="tx2">
                    <a:lumMod val="60000"/>
                    <a:lumOff val="40000"/>
                  </a:schemeClr>
                </a:solidFill>
              </a:rPr>
              <a:t>包括企业产品线的广度和垂直统一的深度</a:t>
            </a:r>
            <a:endParaRPr lang="zh-CN" altLang="en-US" sz="3000" b="1">
              <a:solidFill>
                <a:schemeClr val="tx2">
                  <a:lumMod val="60000"/>
                  <a:lumOff val="40000"/>
                </a:schemeClr>
              </a:solidFill>
            </a:endParaRPr>
          </a:p>
          <a:p>
            <a:pPr eaLnBrk="1" hangingPunct="1">
              <a:buFont typeface="Wingdings" panose="05000000000000000000" pitchFamily="2" charset="2"/>
              <a:buChar char="Ø"/>
            </a:pPr>
            <a:r>
              <a:rPr lang="zh-CN" altLang="en-US" sz="3000" b="1"/>
              <a:t>产品线的广度是指企业</a:t>
            </a:r>
            <a:r>
              <a:rPr lang="zh-CN" altLang="en-US" sz="3000" b="1">
                <a:solidFill>
                  <a:schemeClr val="tx2">
                    <a:lumMod val="60000"/>
                    <a:lumOff val="40000"/>
                  </a:schemeClr>
                </a:solidFill>
              </a:rPr>
              <a:t>将多大范围的产品提供给市场</a:t>
            </a:r>
            <a:endParaRPr lang="zh-CN" altLang="en-US" sz="3000" b="1">
              <a:solidFill>
                <a:schemeClr val="tx2">
                  <a:lumMod val="60000"/>
                  <a:lumOff val="40000"/>
                </a:schemeClr>
              </a:solidFill>
            </a:endParaRPr>
          </a:p>
          <a:p>
            <a:pPr eaLnBrk="1" hangingPunct="1">
              <a:buFont typeface="Wingdings" panose="05000000000000000000" pitchFamily="2" charset="2"/>
              <a:buChar char="Ø"/>
            </a:pPr>
            <a:r>
              <a:rPr lang="zh-CN" altLang="en-US" sz="3000" b="1"/>
              <a:t>垂直统一是指把向市场提供产品必需的各种业务和生产阶段都纳入企业内部，实行产供销一体化。</a:t>
            </a:r>
            <a:endParaRPr lang="zh-CN" altLang="en-US" sz="3000" b="1"/>
          </a:p>
          <a:p>
            <a:pPr eaLnBrk="1" hangingPunct="1"/>
            <a:r>
              <a:rPr lang="zh-CN" altLang="en-US" sz="3000" b="1"/>
              <a:t>产品线的广度和垂直统一深度的乘积就是企业竞争领域的面积，扩大竞争领域的面积，也就扩大了企业竞争手段的范围</a:t>
            </a:r>
            <a:endParaRPr lang="zh-CN" altLang="en-US" sz="3000" b="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pPr eaLnBrk="1" hangingPunct="1"/>
            <a:endParaRPr lang="zh-CN" altLang="zh-CN"/>
          </a:p>
        </p:txBody>
      </p:sp>
      <p:sp>
        <p:nvSpPr>
          <p:cNvPr id="80899" name="Rectangle 3"/>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a:t>六、核心能力</a:t>
            </a:r>
            <a:endParaRPr lang="zh-CN" altLang="en-US" b="1"/>
          </a:p>
          <a:p>
            <a:pPr eaLnBrk="1" hangingPunct="1">
              <a:buFont typeface="Wingdings" panose="05000000000000000000" pitchFamily="2" charset="2"/>
              <a:buChar char="Ø"/>
            </a:pPr>
            <a:r>
              <a:rPr lang="zh-CN" altLang="en-US" b="1"/>
              <a:t>企业形成</a:t>
            </a:r>
            <a:r>
              <a:rPr lang="zh-CN" altLang="en-US" b="1">
                <a:solidFill>
                  <a:schemeClr val="tx2">
                    <a:lumMod val="60000"/>
                    <a:lumOff val="40000"/>
                  </a:schemeClr>
                </a:solidFill>
              </a:rPr>
              <a:t>与众不同的具有竞争优势的资源和能力，那么这种能力就称为组织的核心能力。</a:t>
            </a:r>
            <a:endParaRPr lang="zh-CN" altLang="en-US" b="1">
              <a:solidFill>
                <a:schemeClr val="tx2">
                  <a:lumMod val="60000"/>
                  <a:lumOff val="40000"/>
                </a:schemeClr>
              </a:solidFill>
            </a:endParaRPr>
          </a:p>
          <a:p>
            <a:pPr eaLnBrk="1" hangingPunct="1">
              <a:buFont typeface="Wingdings" panose="05000000000000000000" pitchFamily="2" charset="2"/>
              <a:buChar char="Ø"/>
            </a:pPr>
            <a:r>
              <a:rPr lang="zh-CN" altLang="en-US" b="1">
                <a:solidFill>
                  <a:schemeClr val="tx2">
                    <a:lumMod val="60000"/>
                    <a:lumOff val="40000"/>
                  </a:schemeClr>
                </a:solidFill>
              </a:rPr>
              <a:t>核心能力是企业主要的价值创造技能</a:t>
            </a:r>
            <a:endParaRPr lang="zh-CN" altLang="en-US" b="1">
              <a:solidFill>
                <a:schemeClr val="tx2">
                  <a:lumMod val="60000"/>
                  <a:lumOff val="40000"/>
                </a:schemeClr>
              </a:solidFill>
            </a:endParaRPr>
          </a:p>
          <a:p>
            <a:pPr eaLnBrk="1" hangingPunct="1">
              <a:buFont typeface="Wingdings" panose="05000000000000000000" pitchFamily="2" charset="2"/>
              <a:buChar char="Ø"/>
            </a:pPr>
            <a:r>
              <a:rPr lang="zh-CN" altLang="en-US" b="1"/>
              <a:t>核心能力与能力的区别在于：核心能力对企业的竞争力和盈利能力起着</a:t>
            </a:r>
            <a:r>
              <a:rPr lang="zh-CN" altLang="en-US" b="1">
                <a:solidFill>
                  <a:schemeClr val="tx2">
                    <a:lumMod val="60000"/>
                    <a:lumOff val="40000"/>
                  </a:schemeClr>
                </a:solidFill>
              </a:rPr>
              <a:t>至关重要的作用。</a:t>
            </a:r>
            <a:endParaRPr lang="zh-CN" altLang="en-US" b="1">
              <a:solidFill>
                <a:schemeClr val="tx2">
                  <a:lumMod val="60000"/>
                  <a:lumOff val="40000"/>
                </a:schemeClr>
              </a:solidFill>
            </a:endParaRPr>
          </a:p>
          <a:p>
            <a:pPr eaLnBrk="1" hangingPunct="1"/>
            <a:endParaRPr lang="zh-CN" altLang="en-US" b="1">
              <a:solidFill>
                <a:schemeClr val="tx2">
                  <a:lumMod val="60000"/>
                  <a:lumOff val="40000"/>
                </a:schemeClr>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pPr eaLnBrk="1" hangingPunct="1"/>
            <a:endParaRPr lang="zh-CN" altLang="zh-CN"/>
          </a:p>
        </p:txBody>
      </p:sp>
      <p:sp>
        <p:nvSpPr>
          <p:cNvPr id="81923" name="Rectangle 3"/>
          <p:cNvSpPr>
            <a:spLocks noGrp="1" noRot="1" noChangeArrowheads="1"/>
          </p:cNvSpPr>
          <p:nvPr>
            <p:ph type="body" idx="1"/>
          </p:nvPr>
        </p:nvSpPr>
        <p:spPr/>
        <p:txBody>
          <a:bodyPr/>
          <a:lstStyle/>
          <a:p>
            <a:pPr eaLnBrk="1" hangingPunct="1"/>
            <a:endParaRPr lang="zh-CN" altLang="zh-CN"/>
          </a:p>
        </p:txBody>
      </p:sp>
      <p:pic>
        <p:nvPicPr>
          <p:cNvPr id="8192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pPr eaLnBrk="1" hangingPunct="1"/>
            <a:endParaRPr lang="zh-CN" altLang="zh-CN"/>
          </a:p>
        </p:txBody>
      </p:sp>
      <p:sp>
        <p:nvSpPr>
          <p:cNvPr id="82947" name="Rectangle 3"/>
          <p:cNvSpPr>
            <a:spLocks noGrp="1" noRot="1" noChangeArrowheads="1"/>
          </p:cNvSpPr>
          <p:nvPr>
            <p:ph type="body" idx="1"/>
          </p:nvPr>
        </p:nvSpPr>
        <p:spPr/>
        <p:txBody>
          <a:bodyPr/>
          <a:lstStyle/>
          <a:p>
            <a:pPr eaLnBrk="1" hangingPunct="1"/>
            <a:endParaRPr lang="zh-CN" altLang="zh-CN"/>
          </a:p>
        </p:txBody>
      </p:sp>
      <p:pic>
        <p:nvPicPr>
          <p:cNvPr id="8294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endParaRPr lang="zh-CN" altLang="zh-CN"/>
          </a:p>
        </p:txBody>
      </p:sp>
      <p:sp>
        <p:nvSpPr>
          <p:cNvPr id="10243" name="Rectangle 3"/>
          <p:cNvSpPr>
            <a:spLocks noGrp="1" noRot="1" noChangeArrowheads="1"/>
          </p:cNvSpPr>
          <p:nvPr>
            <p:ph type="body" idx="1"/>
          </p:nvPr>
        </p:nvSpPr>
        <p:spPr/>
        <p:txBody>
          <a:bodyPr/>
          <a:lstStyle/>
          <a:p>
            <a:pPr eaLnBrk="1" hangingPunct="1">
              <a:buFont typeface="Wingdings" panose="05000000000000000000" pitchFamily="2" charset="2"/>
              <a:buNone/>
            </a:pPr>
            <a:r>
              <a:rPr lang="en-US" altLang="zh-CN" b="1"/>
              <a:t>2.</a:t>
            </a:r>
            <a:r>
              <a:rPr lang="zh-CN" altLang="en-US" b="1"/>
              <a:t>企业战略的层次</a:t>
            </a:r>
            <a:endParaRPr lang="zh-CN" altLang="en-US" b="1"/>
          </a:p>
          <a:p>
            <a:pPr eaLnBrk="1" hangingPunct="1"/>
            <a:r>
              <a:rPr lang="zh-CN" altLang="en-US" b="1"/>
              <a:t>企业战略可划分为三个层次：</a:t>
            </a:r>
            <a:endParaRPr lang="zh-CN" altLang="en-US" b="1"/>
          </a:p>
          <a:p>
            <a:pPr eaLnBrk="1" hangingPunct="1">
              <a:buFont typeface="Wingdings" panose="05000000000000000000" pitchFamily="2" charset="2"/>
              <a:buChar char="Ø"/>
            </a:pPr>
            <a:r>
              <a:rPr lang="zh-CN" altLang="en-US" b="1"/>
              <a:t>公司战略</a:t>
            </a:r>
            <a:endParaRPr lang="zh-CN" altLang="en-US" b="1"/>
          </a:p>
          <a:p>
            <a:pPr eaLnBrk="1" hangingPunct="1">
              <a:buFont typeface="Wingdings" panose="05000000000000000000" pitchFamily="2" charset="2"/>
              <a:buChar char="Ø"/>
            </a:pPr>
            <a:r>
              <a:rPr lang="zh-CN" altLang="en-US" b="1"/>
              <a:t>经营战略</a:t>
            </a:r>
            <a:endParaRPr lang="zh-CN" altLang="en-US" b="1"/>
          </a:p>
          <a:p>
            <a:pPr eaLnBrk="1" hangingPunct="1">
              <a:buFont typeface="Wingdings" panose="05000000000000000000" pitchFamily="2" charset="2"/>
              <a:buChar char="Ø"/>
            </a:pPr>
            <a:r>
              <a:rPr lang="zh-CN" altLang="en-US" b="1"/>
              <a:t>职能战略</a:t>
            </a:r>
            <a:endParaRPr lang="zh-CN" altLang="en-US" b="1"/>
          </a:p>
          <a:p>
            <a:pPr eaLnBrk="1" hangingPunct="1"/>
            <a:endParaRPr lang="en-US" altLang="zh-CN"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endParaRPr lang="zh-CN" altLang="zh-CN"/>
          </a:p>
        </p:txBody>
      </p:sp>
      <p:sp>
        <p:nvSpPr>
          <p:cNvPr id="11267" name="Rectangle 3"/>
          <p:cNvSpPr>
            <a:spLocks noGrp="1" noRot="1" noChangeArrowheads="1"/>
          </p:cNvSpPr>
          <p:nvPr>
            <p:ph type="body" idx="1"/>
          </p:nvPr>
        </p:nvSpPr>
        <p:spPr/>
        <p:txBody>
          <a:bodyPr/>
          <a:lstStyle/>
          <a:p>
            <a:pPr eaLnBrk="1" hangingPunct="1"/>
            <a:r>
              <a:rPr lang="zh-CN" altLang="en-US" b="1"/>
              <a:t>公司战略</a:t>
            </a:r>
            <a:endParaRPr lang="zh-CN" altLang="en-US" b="1"/>
          </a:p>
          <a:p>
            <a:pPr eaLnBrk="1" hangingPunct="1">
              <a:buFont typeface="Wingdings" panose="05000000000000000000" pitchFamily="2" charset="2"/>
              <a:buChar char="Ø"/>
            </a:pPr>
            <a:r>
              <a:rPr lang="zh-CN" altLang="en-US" b="1"/>
              <a:t>公司战略是企业战略中最高层次的战略，根据企业目标，</a:t>
            </a:r>
            <a:r>
              <a:rPr lang="zh-CN" altLang="en-US" b="1">
                <a:solidFill>
                  <a:srgbClr val="FF0000"/>
                </a:solidFill>
              </a:rPr>
              <a:t>选择企业可以竞争的经营领域</a:t>
            </a:r>
            <a:r>
              <a:rPr lang="zh-CN" altLang="en-US" b="1"/>
              <a:t>，合理配置企业经营所必需的资源，使各项经营业务相互支持、相互协调</a:t>
            </a:r>
            <a:endParaRPr lang="zh-CN" altLang="en-US" b="1"/>
          </a:p>
          <a:p>
            <a:pPr eaLnBrk="1" hangingPunct="1">
              <a:buFont typeface="Wingdings" panose="05000000000000000000" pitchFamily="2" charset="2"/>
              <a:buChar char="Ø"/>
            </a:pPr>
            <a:r>
              <a:rPr lang="zh-CN" altLang="en-US" b="1"/>
              <a:t>公司战略是为了确保企业持续的竞争优势的基本战略选择</a:t>
            </a:r>
            <a:endParaRPr lang="zh-CN" altLang="en-US" b="1"/>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05a9b455-2674-430b-ac3f-fe054b4b31a4"/>
  <p:tag name="COMMONDATA" val="eyJoZGlkIjoiZGM2MTAxNzEzZGEwMWUzN2I4MjdhYzhkMDg1MmJkYTAifQ=="/>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0</TotalTime>
  <Words>8061</Words>
  <Application>WPS 演示</Application>
  <PresentationFormat>全屏显示(4:3)</PresentationFormat>
  <Paragraphs>513</Paragraphs>
  <Slides>79</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79</vt:i4>
      </vt:variant>
    </vt:vector>
  </HeadingPairs>
  <TitlesOfParts>
    <vt:vector size="93" baseType="lpstr">
      <vt:lpstr>Arial</vt:lpstr>
      <vt:lpstr>宋体</vt:lpstr>
      <vt:lpstr>Wingdings</vt:lpstr>
      <vt:lpstr>Times New Roman</vt:lpstr>
      <vt:lpstr>楷体_GB2312</vt:lpstr>
      <vt:lpstr>新宋体</vt:lpstr>
      <vt:lpstr>微软雅黑</vt:lpstr>
      <vt:lpstr>Arial Unicode MS</vt:lpstr>
      <vt:lpstr>等线</vt:lpstr>
      <vt:lpstr>黑体</vt:lpstr>
      <vt:lpstr>汉仪刚艺体-85W</vt:lpstr>
      <vt:lpstr>Verdana</vt:lpstr>
      <vt:lpstr>诗情画意</vt:lpstr>
      <vt:lpstr>Visio.Drawing.11</vt:lpstr>
      <vt:lpstr>战  略</vt:lpstr>
      <vt:lpstr>PowerPoint 演示文稿</vt:lpstr>
      <vt:lpstr>企业战略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三、战略环境分析</vt:lpstr>
      <vt:lpstr>一般环境分析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波特行业竞争结构分析模型的应用方法</vt:lpstr>
      <vt:lpstr>PowerPoint 演示文稿</vt:lpstr>
      <vt:lpstr>PowerPoint 演示文稿</vt:lpstr>
      <vt:lpstr>PowerPoint 演示文稿</vt:lpstr>
      <vt:lpstr>四、战略分析工具——SWOT分析法</vt:lpstr>
      <vt:lpstr>PowerPoint 演示文稿</vt:lpstr>
      <vt:lpstr>PowerPoint 演示文稿</vt:lpstr>
      <vt:lpstr>PowerPoint 演示文稿</vt:lpstr>
      <vt:lpstr>主要步骤 </vt:lpstr>
      <vt:lpstr>PowerPoint 演示文稿</vt:lpstr>
      <vt:lpstr>PowerPoint 演示文稿</vt:lpstr>
      <vt:lpstr>PowerPoint 演示文稿</vt:lpstr>
      <vt:lpstr>员工满意度SWOT分析 </vt:lpstr>
      <vt:lpstr>段誉的战略</vt:lpstr>
      <vt:lpstr>SWOT分析的缺陷</vt:lpstr>
      <vt:lpstr>五、企业战略的类型</vt:lpstr>
      <vt:lpstr>PowerPoint 演示文稿</vt:lpstr>
      <vt:lpstr>PowerPoint 演示文稿</vt:lpstr>
      <vt:lpstr>PowerPoint 演示文稿</vt:lpstr>
      <vt:lpstr>PowerPoint 演示文稿</vt:lpstr>
      <vt:lpstr>PowerPoint 演示文稿</vt:lpstr>
      <vt:lpstr>企业竞争战略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差异化战略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第二篇 </dc:title>
  <dc:creator>User</dc:creator>
  <cp:lastModifiedBy>حسناً ، من أنت ؟</cp:lastModifiedBy>
  <cp:revision>103</cp:revision>
  <dcterms:created xsi:type="dcterms:W3CDTF">2009-10-31T12:59:00Z</dcterms:created>
  <dcterms:modified xsi:type="dcterms:W3CDTF">2023-02-16T12:18:48Z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9C8BA2F37FA24EE79055462E6CC7B636</vt:lpwstr>
  </property>
  <property fmtid="{D5CDD505-2E9C-101B-9397-08002B2CF9AE}" pid="3" name="KSOProductBuildVer">
    <vt:lpwstr>2052-11.1.0.13703</vt:lpwstr>
  </property>
</Properties>
</file>