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256" r:id="rId3"/>
    <p:sldId id="260" r:id="rId4"/>
    <p:sldId id="262" r:id="rId5"/>
    <p:sldId id="263" r:id="rId6"/>
    <p:sldId id="265" r:id="rId7"/>
    <p:sldId id="258"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799" r:id="rId22"/>
    <p:sldId id="719" r:id="rId23"/>
    <p:sldId id="456" r:id="rId24"/>
    <p:sldId id="720" r:id="rId25"/>
    <p:sldId id="516" r:id="rId26"/>
    <p:sldId id="457" r:id="rId27"/>
    <p:sldId id="458" r:id="rId28"/>
    <p:sldId id="459" r:id="rId29"/>
    <p:sldId id="512" r:id="rId30"/>
    <p:sldId id="513" r:id="rId31"/>
    <p:sldId id="460" r:id="rId32"/>
    <p:sldId id="514" r:id="rId33"/>
    <p:sldId id="462" r:id="rId34"/>
    <p:sldId id="463" r:id="rId35"/>
    <p:sldId id="464" r:id="rId36"/>
    <p:sldId id="465" r:id="rId37"/>
    <p:sldId id="466" r:id="rId38"/>
    <p:sldId id="509" r:id="rId39"/>
    <p:sldId id="468" r:id="rId40"/>
    <p:sldId id="469" r:id="rId41"/>
    <p:sldId id="470" r:id="rId42"/>
    <p:sldId id="510" r:id="rId43"/>
    <p:sldId id="471" r:id="rId44"/>
    <p:sldId id="473" r:id="rId45"/>
    <p:sldId id="472" r:id="rId46"/>
    <p:sldId id="517" r:id="rId47"/>
    <p:sldId id="422" r:id="rId48"/>
    <p:sldId id="353" r:id="rId49"/>
    <p:sldId id="354" r:id="rId50"/>
    <p:sldId id="679" r:id="rId51"/>
    <p:sldId id="680" r:id="rId52"/>
    <p:sldId id="681" r:id="rId53"/>
    <p:sldId id="682" r:id="rId54"/>
    <p:sldId id="683" r:id="rId55"/>
    <p:sldId id="684" r:id="rId56"/>
    <p:sldId id="685" r:id="rId57"/>
    <p:sldId id="686" r:id="rId58"/>
    <p:sldId id="687" r:id="rId59"/>
    <p:sldId id="688" r:id="rId60"/>
    <p:sldId id="689" r:id="rId61"/>
    <p:sldId id="690" r:id="rId62"/>
    <p:sldId id="691" r:id="rId63"/>
    <p:sldId id="518" r:id="rId64"/>
    <p:sldId id="692" r:id="rId65"/>
    <p:sldId id="697" r:id="rId66"/>
    <p:sldId id="693" r:id="rId67"/>
    <p:sldId id="698" r:id="rId68"/>
    <p:sldId id="694" r:id="rId69"/>
    <p:sldId id="695" r:id="rId70"/>
    <p:sldId id="696" r:id="rId71"/>
    <p:sldId id="700" r:id="rId72"/>
    <p:sldId id="707" r:id="rId73"/>
    <p:sldId id="782" r:id="rId74"/>
    <p:sldId id="708" r:id="rId75"/>
    <p:sldId id="701" r:id="rId76"/>
    <p:sldId id="702" r:id="rId77"/>
    <p:sldId id="783" r:id="rId78"/>
    <p:sldId id="703" r:id="rId79"/>
    <p:sldId id="704" r:id="rId80"/>
    <p:sldId id="705" r:id="rId81"/>
    <p:sldId id="706" r:id="rId82"/>
    <p:sldId id="710" r:id="rId83"/>
    <p:sldId id="712" r:id="rId84"/>
    <p:sldId id="713" r:id="rId85"/>
    <p:sldId id="714" r:id="rId86"/>
    <p:sldId id="715" r:id="rId87"/>
    <p:sldId id="716" r:id="rId88"/>
    <p:sldId id="717" r:id="rId89"/>
    <p:sldId id="718" r:id="rId90"/>
  </p:sldIdLst>
  <p:sldSz cx="9144000" cy="6858000" type="screen4x3"/>
  <p:notesSz cx="6858000" cy="9144000"/>
  <p:custDataLst>
    <p:tags r:id="rId9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1" autoAdjust="0"/>
    <p:restoredTop sz="93888" autoAdjust="0"/>
  </p:normalViewPr>
  <p:slideViewPr>
    <p:cSldViewPr showGuides="1">
      <p:cViewPr varScale="1">
        <p:scale>
          <a:sx n="81" d="100"/>
          <a:sy n="81" d="100"/>
        </p:scale>
        <p:origin x="150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gs" Target="tags/tag16.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notesMaster" Target="notesMasters/notesMaster1.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5" Type="http://schemas.openxmlformats.org/officeDocument/2006/relationships/image" Target="../media/image31.png"/><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png"/></Relationships>
</file>

<file path=ppt/diagrams/_rels/data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image" Target="../media/image32.png"/></Relationships>
</file>

<file path=ppt/diagrams/_rels/drawing3.xml.rels><?xml version="1.0" encoding="UTF-8" standalone="yes"?>
<Relationships xmlns="http://schemas.openxmlformats.org/package/2006/relationships"><Relationship Id="rId5" Type="http://schemas.openxmlformats.org/officeDocument/2006/relationships/image" Target="../media/image31.png"/><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309CA01-D4FE-41FF-B0DD-566ED8754D53}" type="doc">
      <dgm:prSet loTypeId="urn:microsoft.com/office/officeart/2005/8/layout/radial6" loCatId="relationship" qsTypeId="urn:microsoft.com/office/officeart/2005/8/quickstyle/simple1" qsCatId="simple" csTypeId="urn:microsoft.com/office/officeart/2005/8/colors/accent2_2" csCatId="accent2" phldr="1"/>
      <dgm:spPr/>
      <dgm:t>
        <a:bodyPr/>
        <a:lstStyle/>
        <a:p>
          <a:endParaRPr lang="zh-CN" altLang="en-US"/>
        </a:p>
      </dgm:t>
    </dgm:pt>
    <dgm:pt modelId="{32F58133-EA0C-43F2-BB11-413795BE4F83}">
      <dgm:prSet phldrT="[文本]" custT="1"/>
      <dgm:spPr/>
      <dgm:t>
        <a:bodyPr/>
        <a:lstStyle/>
        <a:p>
          <a:r>
            <a:rPr lang="zh-CN" altLang="en-US" sz="3600" b="1" dirty="0">
              <a:latin typeface="+mn-lt"/>
              <a:ea typeface="+mn-ea"/>
              <a:cs typeface="+mn-ea"/>
              <a:sym typeface="+mn-lt"/>
            </a:rPr>
            <a:t>组织</a:t>
          </a:r>
        </a:p>
      </dgm:t>
    </dgm:pt>
    <dgm:pt modelId="{76980FA4-5206-4D3F-9232-B740417E90A5}" cxnId="{FC3011CA-EB5A-4D51-9E48-B20B1A5E9663}" type="parTrans">
      <dgm:prSet/>
      <dgm:spPr/>
      <dgm:t>
        <a:bodyPr/>
        <a:lstStyle/>
        <a:p>
          <a:endParaRPr lang="zh-CN" altLang="en-US"/>
        </a:p>
      </dgm:t>
    </dgm:pt>
    <dgm:pt modelId="{F596F7EA-12F6-44AD-B13E-7C748453096F}" cxnId="{FC3011CA-EB5A-4D51-9E48-B20B1A5E9663}" type="sibTrans">
      <dgm:prSet/>
      <dgm:spPr/>
      <dgm:t>
        <a:bodyPr/>
        <a:lstStyle/>
        <a:p>
          <a:endParaRPr lang="zh-CN" altLang="en-US"/>
        </a:p>
      </dgm:t>
    </dgm:pt>
    <dgm:pt modelId="{5CB10F8D-7A90-4E75-AEE1-78B634BB0A81}">
      <dgm:prSet phldrT="[文本]" custT="1"/>
      <dgm:spPr/>
      <dgm:t>
        <a:bodyPr/>
        <a:lstStyle/>
        <a:p>
          <a:r>
            <a:rPr lang="zh-CN" altLang="en-US" sz="2000" b="1" dirty="0">
              <a:latin typeface="+mn-lt"/>
              <a:ea typeface="+mn-ea"/>
              <a:cs typeface="+mn-ea"/>
              <a:sym typeface="+mn-lt"/>
            </a:rPr>
            <a:t>两个或以上成员</a:t>
          </a:r>
        </a:p>
      </dgm:t>
    </dgm:pt>
    <dgm:pt modelId="{2892ADF5-3ED8-4411-8334-E7904B34C9E2}" cxnId="{FBE55048-B30F-44F7-90A0-F3ED8BCB8D9B}" type="parTrans">
      <dgm:prSet/>
      <dgm:spPr/>
      <dgm:t>
        <a:bodyPr/>
        <a:lstStyle/>
        <a:p>
          <a:endParaRPr lang="zh-CN" altLang="en-US"/>
        </a:p>
      </dgm:t>
    </dgm:pt>
    <dgm:pt modelId="{99786036-C928-422C-B33A-588D1ADC8A86}" cxnId="{FBE55048-B30F-44F7-90A0-F3ED8BCB8D9B}" type="sibTrans">
      <dgm:prSet/>
      <dgm:spPr/>
      <dgm:t>
        <a:bodyPr/>
        <a:lstStyle/>
        <a:p>
          <a:endParaRPr lang="zh-CN" altLang="en-US" sz="1800" b="1"/>
        </a:p>
      </dgm:t>
    </dgm:pt>
    <dgm:pt modelId="{3BF0F339-BD3F-407D-BB0E-F43D9E86AF15}">
      <dgm:prSet phldrT="[文本]" custT="1"/>
      <dgm:spPr/>
      <dgm:t>
        <a:bodyPr/>
        <a:lstStyle/>
        <a:p>
          <a:r>
            <a:rPr lang="zh-CN" altLang="en-US" sz="2000" b="1" dirty="0">
              <a:latin typeface="+mn-lt"/>
              <a:ea typeface="+mn-ea"/>
              <a:cs typeface="+mn-ea"/>
              <a:sym typeface="+mn-lt"/>
            </a:rPr>
            <a:t>明确的目标</a:t>
          </a:r>
        </a:p>
      </dgm:t>
    </dgm:pt>
    <dgm:pt modelId="{6CCEE251-0063-492F-AC7D-D8C2235BB67C}" cxnId="{09708A12-E84A-48C0-B047-661B06BBD06C}" type="parTrans">
      <dgm:prSet/>
      <dgm:spPr/>
      <dgm:t>
        <a:bodyPr/>
        <a:lstStyle/>
        <a:p>
          <a:endParaRPr lang="zh-CN" altLang="en-US"/>
        </a:p>
      </dgm:t>
    </dgm:pt>
    <dgm:pt modelId="{4CB3E50E-BCD2-4ADA-B2EB-5E5E83599E61}" cxnId="{09708A12-E84A-48C0-B047-661B06BBD06C}" type="sibTrans">
      <dgm:prSet/>
      <dgm:spPr/>
      <dgm:t>
        <a:bodyPr/>
        <a:lstStyle/>
        <a:p>
          <a:endParaRPr lang="zh-CN" altLang="en-US" sz="1800" b="1"/>
        </a:p>
      </dgm:t>
    </dgm:pt>
    <dgm:pt modelId="{E2CC4A96-1871-43F6-A52C-9ECC62ED25AD}">
      <dgm:prSet phldrT="[文本]" custT="1"/>
      <dgm:spPr/>
      <dgm:t>
        <a:bodyPr/>
        <a:lstStyle/>
        <a:p>
          <a:r>
            <a:rPr lang="zh-CN" altLang="en-US" sz="2000" b="1" dirty="0">
              <a:latin typeface="+mn-lt"/>
              <a:ea typeface="+mn-ea"/>
              <a:cs typeface="+mn-ea"/>
              <a:sym typeface="+mn-lt"/>
            </a:rPr>
            <a:t>特殊的活动</a:t>
          </a:r>
        </a:p>
      </dgm:t>
    </dgm:pt>
    <dgm:pt modelId="{CB7C8B87-47E2-4355-BDDB-CDADBE3B2755}" cxnId="{4B74C804-2060-40EA-94E6-1CBF6322F2F8}" type="parTrans">
      <dgm:prSet/>
      <dgm:spPr/>
      <dgm:t>
        <a:bodyPr/>
        <a:lstStyle/>
        <a:p>
          <a:endParaRPr lang="zh-CN" altLang="en-US"/>
        </a:p>
      </dgm:t>
    </dgm:pt>
    <dgm:pt modelId="{A79F5717-10C6-4167-ADB5-0823BE126241}" cxnId="{4B74C804-2060-40EA-94E6-1CBF6322F2F8}" type="sibTrans">
      <dgm:prSet/>
      <dgm:spPr/>
      <dgm:t>
        <a:bodyPr/>
        <a:lstStyle/>
        <a:p>
          <a:endParaRPr lang="zh-CN" altLang="en-US" sz="1800" b="1"/>
        </a:p>
      </dgm:t>
    </dgm:pt>
    <dgm:pt modelId="{344D39E0-C566-492F-A3D5-C194E600BB72}">
      <dgm:prSet phldrT="[文本]" custT="1"/>
      <dgm:spPr/>
      <dgm:t>
        <a:bodyPr/>
        <a:lstStyle/>
        <a:p>
          <a:r>
            <a:rPr lang="zh-CN" altLang="en-US" sz="2000" b="1" dirty="0">
              <a:latin typeface="+mn-lt"/>
              <a:ea typeface="+mn-ea"/>
              <a:cs typeface="+mn-ea"/>
              <a:sym typeface="+mn-lt"/>
            </a:rPr>
            <a:t>独立</a:t>
          </a:r>
          <a:endParaRPr lang="en-US" altLang="zh-CN" sz="2000" b="1" dirty="0">
            <a:latin typeface="+mn-lt"/>
            <a:ea typeface="+mn-ea"/>
            <a:cs typeface="+mn-ea"/>
            <a:sym typeface="+mn-lt"/>
          </a:endParaRPr>
        </a:p>
        <a:p>
          <a:r>
            <a:rPr lang="zh-CN" altLang="en-US" sz="2000" b="1" dirty="0">
              <a:latin typeface="+mn-lt"/>
              <a:ea typeface="+mn-ea"/>
              <a:cs typeface="+mn-ea"/>
              <a:sym typeface="+mn-lt"/>
            </a:rPr>
            <a:t>存在</a:t>
          </a:r>
        </a:p>
      </dgm:t>
    </dgm:pt>
    <dgm:pt modelId="{06335A61-7C7C-4556-AAEF-1EFD81631BD5}" cxnId="{45B6DD75-63C5-4F4C-BE5A-C8679DEC4B49}" type="parTrans">
      <dgm:prSet/>
      <dgm:spPr/>
      <dgm:t>
        <a:bodyPr/>
        <a:lstStyle/>
        <a:p>
          <a:endParaRPr lang="zh-CN" altLang="en-US"/>
        </a:p>
      </dgm:t>
    </dgm:pt>
    <dgm:pt modelId="{491BD3AB-F8E5-48CF-9C0C-CAC528CAB9A9}" cxnId="{45B6DD75-63C5-4F4C-BE5A-C8679DEC4B49}" type="sibTrans">
      <dgm:prSet/>
      <dgm:spPr/>
      <dgm:t>
        <a:bodyPr/>
        <a:lstStyle/>
        <a:p>
          <a:endParaRPr lang="zh-CN" altLang="en-US" sz="1800" b="1"/>
        </a:p>
      </dgm:t>
    </dgm:pt>
    <dgm:pt modelId="{D614C0E5-81C5-401E-9401-9AFCA47B4E65}" type="pres">
      <dgm:prSet presAssocID="{7309CA01-D4FE-41FF-B0DD-566ED8754D53}" presName="Name0" presStyleCnt="0">
        <dgm:presLayoutVars>
          <dgm:chMax val="1"/>
          <dgm:dir/>
          <dgm:animLvl val="ctr"/>
          <dgm:resizeHandles val="exact"/>
        </dgm:presLayoutVars>
      </dgm:prSet>
      <dgm:spPr/>
    </dgm:pt>
    <dgm:pt modelId="{AA7EF697-624F-4537-90DB-2ACA45EF8F7A}" type="pres">
      <dgm:prSet presAssocID="{32F58133-EA0C-43F2-BB11-413795BE4F83}" presName="centerShape" presStyleLbl="node0" presStyleIdx="0" presStyleCnt="1"/>
      <dgm:spPr/>
    </dgm:pt>
    <dgm:pt modelId="{23050BEE-6E53-4149-BEA2-BF86FB02E98E}" type="pres">
      <dgm:prSet presAssocID="{5CB10F8D-7A90-4E75-AEE1-78B634BB0A81}" presName="node" presStyleLbl="node1" presStyleIdx="0" presStyleCnt="4">
        <dgm:presLayoutVars>
          <dgm:bulletEnabled val="1"/>
        </dgm:presLayoutVars>
      </dgm:prSet>
      <dgm:spPr/>
    </dgm:pt>
    <dgm:pt modelId="{D190DC1A-2A45-4924-843B-D676342E0F0F}" type="pres">
      <dgm:prSet presAssocID="{5CB10F8D-7A90-4E75-AEE1-78B634BB0A81}" presName="dummy" presStyleCnt="0"/>
      <dgm:spPr/>
    </dgm:pt>
    <dgm:pt modelId="{CAABEF5D-52FC-4C69-A943-76F46CDC5D44}" type="pres">
      <dgm:prSet presAssocID="{99786036-C928-422C-B33A-588D1ADC8A86}" presName="sibTrans" presStyleLbl="sibTrans2D1" presStyleIdx="0" presStyleCnt="4"/>
      <dgm:spPr/>
    </dgm:pt>
    <dgm:pt modelId="{7A0BBB08-5F9B-4CC4-BB09-652DE73C009C}" type="pres">
      <dgm:prSet presAssocID="{3BF0F339-BD3F-407D-BB0E-F43D9E86AF15}" presName="node" presStyleLbl="node1" presStyleIdx="1" presStyleCnt="4">
        <dgm:presLayoutVars>
          <dgm:bulletEnabled val="1"/>
        </dgm:presLayoutVars>
      </dgm:prSet>
      <dgm:spPr/>
    </dgm:pt>
    <dgm:pt modelId="{7D000E49-8F8C-413A-B227-E12496DCBD36}" type="pres">
      <dgm:prSet presAssocID="{3BF0F339-BD3F-407D-BB0E-F43D9E86AF15}" presName="dummy" presStyleCnt="0"/>
      <dgm:spPr/>
    </dgm:pt>
    <dgm:pt modelId="{DCA75304-E23E-4381-A531-73A388F56A77}" type="pres">
      <dgm:prSet presAssocID="{4CB3E50E-BCD2-4ADA-B2EB-5E5E83599E61}" presName="sibTrans" presStyleLbl="sibTrans2D1" presStyleIdx="1" presStyleCnt="4"/>
      <dgm:spPr/>
    </dgm:pt>
    <dgm:pt modelId="{2A5C5B2A-1C33-453E-A114-CB4A10F4BF1D}" type="pres">
      <dgm:prSet presAssocID="{E2CC4A96-1871-43F6-A52C-9ECC62ED25AD}" presName="node" presStyleLbl="node1" presStyleIdx="2" presStyleCnt="4">
        <dgm:presLayoutVars>
          <dgm:bulletEnabled val="1"/>
        </dgm:presLayoutVars>
      </dgm:prSet>
      <dgm:spPr/>
    </dgm:pt>
    <dgm:pt modelId="{B8871C10-D86C-44AD-8D14-88A5F2270FB8}" type="pres">
      <dgm:prSet presAssocID="{E2CC4A96-1871-43F6-A52C-9ECC62ED25AD}" presName="dummy" presStyleCnt="0"/>
      <dgm:spPr/>
    </dgm:pt>
    <dgm:pt modelId="{6D7058BC-E75B-47F5-9E17-3A89F3C1A4C0}" type="pres">
      <dgm:prSet presAssocID="{A79F5717-10C6-4167-ADB5-0823BE126241}" presName="sibTrans" presStyleLbl="sibTrans2D1" presStyleIdx="2" presStyleCnt="4"/>
      <dgm:spPr/>
    </dgm:pt>
    <dgm:pt modelId="{F3D7FBA3-1AAC-426E-B42F-3F53014E92B0}" type="pres">
      <dgm:prSet presAssocID="{344D39E0-C566-492F-A3D5-C194E600BB72}" presName="node" presStyleLbl="node1" presStyleIdx="3" presStyleCnt="4">
        <dgm:presLayoutVars>
          <dgm:bulletEnabled val="1"/>
        </dgm:presLayoutVars>
      </dgm:prSet>
      <dgm:spPr/>
    </dgm:pt>
    <dgm:pt modelId="{030CEA64-D072-4F59-9C79-DD9766D6C307}" type="pres">
      <dgm:prSet presAssocID="{344D39E0-C566-492F-A3D5-C194E600BB72}" presName="dummy" presStyleCnt="0"/>
      <dgm:spPr/>
    </dgm:pt>
    <dgm:pt modelId="{D4F186D3-C4AB-4F10-B34E-D1F1C28E31C7}" type="pres">
      <dgm:prSet presAssocID="{491BD3AB-F8E5-48CF-9C0C-CAC528CAB9A9}" presName="sibTrans" presStyleLbl="sibTrans2D1" presStyleIdx="3" presStyleCnt="4"/>
      <dgm:spPr/>
    </dgm:pt>
  </dgm:ptLst>
  <dgm:cxnLst>
    <dgm:cxn modelId="{4B74C804-2060-40EA-94E6-1CBF6322F2F8}" srcId="{32F58133-EA0C-43F2-BB11-413795BE4F83}" destId="{E2CC4A96-1871-43F6-A52C-9ECC62ED25AD}" srcOrd="2" destOrd="0" parTransId="{CB7C8B87-47E2-4355-BDDB-CDADBE3B2755}" sibTransId="{A79F5717-10C6-4167-ADB5-0823BE126241}"/>
    <dgm:cxn modelId="{09708A12-E84A-48C0-B047-661B06BBD06C}" srcId="{32F58133-EA0C-43F2-BB11-413795BE4F83}" destId="{3BF0F339-BD3F-407D-BB0E-F43D9E86AF15}" srcOrd="1" destOrd="0" parTransId="{6CCEE251-0063-492F-AC7D-D8C2235BB67C}" sibTransId="{4CB3E50E-BCD2-4ADA-B2EB-5E5E83599E61}"/>
    <dgm:cxn modelId="{BF34552D-D7DE-4B95-97E9-53A077FA1CF2}" type="presOf" srcId="{3BF0F339-BD3F-407D-BB0E-F43D9E86AF15}" destId="{7A0BBB08-5F9B-4CC4-BB09-652DE73C009C}" srcOrd="0" destOrd="0" presId="urn:microsoft.com/office/officeart/2005/8/layout/radial6"/>
    <dgm:cxn modelId="{8C17E663-1D79-46F2-BBE9-91E1F3496E04}" type="presOf" srcId="{A79F5717-10C6-4167-ADB5-0823BE126241}" destId="{6D7058BC-E75B-47F5-9E17-3A89F3C1A4C0}" srcOrd="0" destOrd="0" presId="urn:microsoft.com/office/officeart/2005/8/layout/radial6"/>
    <dgm:cxn modelId="{FBE55048-B30F-44F7-90A0-F3ED8BCB8D9B}" srcId="{32F58133-EA0C-43F2-BB11-413795BE4F83}" destId="{5CB10F8D-7A90-4E75-AEE1-78B634BB0A81}" srcOrd="0" destOrd="0" parTransId="{2892ADF5-3ED8-4411-8334-E7904B34C9E2}" sibTransId="{99786036-C928-422C-B33A-588D1ADC8A86}"/>
    <dgm:cxn modelId="{CB0BBF70-6570-44FB-BDCC-BF6087471799}" type="presOf" srcId="{E2CC4A96-1871-43F6-A52C-9ECC62ED25AD}" destId="{2A5C5B2A-1C33-453E-A114-CB4A10F4BF1D}" srcOrd="0" destOrd="0" presId="urn:microsoft.com/office/officeart/2005/8/layout/radial6"/>
    <dgm:cxn modelId="{45B6DD75-63C5-4F4C-BE5A-C8679DEC4B49}" srcId="{32F58133-EA0C-43F2-BB11-413795BE4F83}" destId="{344D39E0-C566-492F-A3D5-C194E600BB72}" srcOrd="3" destOrd="0" parTransId="{06335A61-7C7C-4556-AAEF-1EFD81631BD5}" sibTransId="{491BD3AB-F8E5-48CF-9C0C-CAC528CAB9A9}"/>
    <dgm:cxn modelId="{DE6BF178-854C-4294-8D0C-4A7D92AE6A86}" type="presOf" srcId="{344D39E0-C566-492F-A3D5-C194E600BB72}" destId="{F3D7FBA3-1AAC-426E-B42F-3F53014E92B0}" srcOrd="0" destOrd="0" presId="urn:microsoft.com/office/officeart/2005/8/layout/radial6"/>
    <dgm:cxn modelId="{073BFD80-BD60-42F8-B588-CDF8004ABF60}" type="presOf" srcId="{32F58133-EA0C-43F2-BB11-413795BE4F83}" destId="{AA7EF697-624F-4537-90DB-2ACA45EF8F7A}" srcOrd="0" destOrd="0" presId="urn:microsoft.com/office/officeart/2005/8/layout/radial6"/>
    <dgm:cxn modelId="{8CF8CEB3-5356-4B8F-81AE-B33C3D10D4A0}" type="presOf" srcId="{99786036-C928-422C-B33A-588D1ADC8A86}" destId="{CAABEF5D-52FC-4C69-A943-76F46CDC5D44}" srcOrd="0" destOrd="0" presId="urn:microsoft.com/office/officeart/2005/8/layout/radial6"/>
    <dgm:cxn modelId="{99D71CB4-0C92-41F1-A5CB-2494AEFB3918}" type="presOf" srcId="{7309CA01-D4FE-41FF-B0DD-566ED8754D53}" destId="{D614C0E5-81C5-401E-9401-9AFCA47B4E65}" srcOrd="0" destOrd="0" presId="urn:microsoft.com/office/officeart/2005/8/layout/radial6"/>
    <dgm:cxn modelId="{B5FFF1C3-ECEF-45E6-8747-17D4EDF1AAF0}" type="presOf" srcId="{4CB3E50E-BCD2-4ADA-B2EB-5E5E83599E61}" destId="{DCA75304-E23E-4381-A531-73A388F56A77}" srcOrd="0" destOrd="0" presId="urn:microsoft.com/office/officeart/2005/8/layout/radial6"/>
    <dgm:cxn modelId="{FC3011CA-EB5A-4D51-9E48-B20B1A5E9663}" srcId="{7309CA01-D4FE-41FF-B0DD-566ED8754D53}" destId="{32F58133-EA0C-43F2-BB11-413795BE4F83}" srcOrd="0" destOrd="0" parTransId="{76980FA4-5206-4D3F-9232-B740417E90A5}" sibTransId="{F596F7EA-12F6-44AD-B13E-7C748453096F}"/>
    <dgm:cxn modelId="{5AF079CE-F21F-4498-A389-5DBE9C544D2C}" type="presOf" srcId="{491BD3AB-F8E5-48CF-9C0C-CAC528CAB9A9}" destId="{D4F186D3-C4AB-4F10-B34E-D1F1C28E31C7}" srcOrd="0" destOrd="0" presId="urn:microsoft.com/office/officeart/2005/8/layout/radial6"/>
    <dgm:cxn modelId="{A93A7DD3-BAC3-49BF-9CD5-2C2372624624}" type="presOf" srcId="{5CB10F8D-7A90-4E75-AEE1-78B634BB0A81}" destId="{23050BEE-6E53-4149-BEA2-BF86FB02E98E}" srcOrd="0" destOrd="0" presId="urn:microsoft.com/office/officeart/2005/8/layout/radial6"/>
    <dgm:cxn modelId="{0A3A8F53-6AE0-402E-9E6B-BC87D941CFEC}" type="presParOf" srcId="{D614C0E5-81C5-401E-9401-9AFCA47B4E65}" destId="{AA7EF697-624F-4537-90DB-2ACA45EF8F7A}" srcOrd="0" destOrd="0" presId="urn:microsoft.com/office/officeart/2005/8/layout/radial6"/>
    <dgm:cxn modelId="{F2B386A6-D875-4CB8-9ECC-398F1DFF02F2}" type="presParOf" srcId="{D614C0E5-81C5-401E-9401-9AFCA47B4E65}" destId="{23050BEE-6E53-4149-BEA2-BF86FB02E98E}" srcOrd="1" destOrd="0" presId="urn:microsoft.com/office/officeart/2005/8/layout/radial6"/>
    <dgm:cxn modelId="{07780C40-4106-4DD4-A40A-E76A6F1E642A}" type="presParOf" srcId="{D614C0E5-81C5-401E-9401-9AFCA47B4E65}" destId="{D190DC1A-2A45-4924-843B-D676342E0F0F}" srcOrd="2" destOrd="0" presId="urn:microsoft.com/office/officeart/2005/8/layout/radial6"/>
    <dgm:cxn modelId="{1A62F5CB-F3B1-4875-A180-70F9585DFD3D}" type="presParOf" srcId="{D614C0E5-81C5-401E-9401-9AFCA47B4E65}" destId="{CAABEF5D-52FC-4C69-A943-76F46CDC5D44}" srcOrd="3" destOrd="0" presId="urn:microsoft.com/office/officeart/2005/8/layout/radial6"/>
    <dgm:cxn modelId="{122E6288-754E-4511-BA4C-9FD04C7FF2E5}" type="presParOf" srcId="{D614C0E5-81C5-401E-9401-9AFCA47B4E65}" destId="{7A0BBB08-5F9B-4CC4-BB09-652DE73C009C}" srcOrd="4" destOrd="0" presId="urn:microsoft.com/office/officeart/2005/8/layout/radial6"/>
    <dgm:cxn modelId="{44B8312B-F189-4610-98DB-613DCDFDB45B}" type="presParOf" srcId="{D614C0E5-81C5-401E-9401-9AFCA47B4E65}" destId="{7D000E49-8F8C-413A-B227-E12496DCBD36}" srcOrd="5" destOrd="0" presId="urn:microsoft.com/office/officeart/2005/8/layout/radial6"/>
    <dgm:cxn modelId="{275DA4D1-E358-4F51-B829-51605BE938DC}" type="presParOf" srcId="{D614C0E5-81C5-401E-9401-9AFCA47B4E65}" destId="{DCA75304-E23E-4381-A531-73A388F56A77}" srcOrd="6" destOrd="0" presId="urn:microsoft.com/office/officeart/2005/8/layout/radial6"/>
    <dgm:cxn modelId="{60EDF631-B41B-4EE2-9351-F4E8D388B56E}" type="presParOf" srcId="{D614C0E5-81C5-401E-9401-9AFCA47B4E65}" destId="{2A5C5B2A-1C33-453E-A114-CB4A10F4BF1D}" srcOrd="7" destOrd="0" presId="urn:microsoft.com/office/officeart/2005/8/layout/radial6"/>
    <dgm:cxn modelId="{29C2A312-6227-4AF7-809C-2325520A886F}" type="presParOf" srcId="{D614C0E5-81C5-401E-9401-9AFCA47B4E65}" destId="{B8871C10-D86C-44AD-8D14-88A5F2270FB8}" srcOrd="8" destOrd="0" presId="urn:microsoft.com/office/officeart/2005/8/layout/radial6"/>
    <dgm:cxn modelId="{C751CB04-28A2-4FD6-90E6-3E98E344046B}" type="presParOf" srcId="{D614C0E5-81C5-401E-9401-9AFCA47B4E65}" destId="{6D7058BC-E75B-47F5-9E17-3A89F3C1A4C0}" srcOrd="9" destOrd="0" presId="urn:microsoft.com/office/officeart/2005/8/layout/radial6"/>
    <dgm:cxn modelId="{CA92C67F-534A-4702-B6DB-DA911C0149BE}" type="presParOf" srcId="{D614C0E5-81C5-401E-9401-9AFCA47B4E65}" destId="{F3D7FBA3-1AAC-426E-B42F-3F53014E92B0}" srcOrd="10" destOrd="0" presId="urn:microsoft.com/office/officeart/2005/8/layout/radial6"/>
    <dgm:cxn modelId="{797C2311-545E-4EB9-AA9D-101F74F0F5C1}" type="presParOf" srcId="{D614C0E5-81C5-401E-9401-9AFCA47B4E65}" destId="{030CEA64-D072-4F59-9C79-DD9766D6C307}" srcOrd="11" destOrd="0" presId="urn:microsoft.com/office/officeart/2005/8/layout/radial6"/>
    <dgm:cxn modelId="{BF7D1F54-11A8-47FD-9AFA-B55CC5442FCC}" type="presParOf" srcId="{D614C0E5-81C5-401E-9401-9AFCA47B4E65}" destId="{D4F186D3-C4AB-4F10-B34E-D1F1C28E31C7}" srcOrd="12"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CF803-9F9F-46DD-A3E7-3A16A69E95E1}" type="doc">
      <dgm:prSet loTypeId="urn:microsoft.com/office/officeart/2005/8/layout/gear1#2" loCatId="cycle" qsTypeId="urn:microsoft.com/office/officeart/2005/8/quickstyle/simple1#3" qsCatId="simple" csTypeId="urn:microsoft.com/office/officeart/2005/8/colors/accent2_2" csCatId="accent2" phldr="1"/>
      <dgm:spPr/>
    </dgm:pt>
    <dgm:pt modelId="{BBAC524D-8067-4BE7-8B35-77F1B43BD201}">
      <dgm:prSet phldrT="[文本]" custT="1"/>
      <dgm:spPr/>
      <dgm:t>
        <a:bodyPr/>
        <a:lstStyle/>
        <a:p>
          <a:r>
            <a:rPr lang="zh-CN" altLang="en-US" sz="1800" b="1" dirty="0">
              <a:latin typeface="+mn-lt"/>
              <a:ea typeface="+mn-ea"/>
              <a:cs typeface="+mn-ea"/>
              <a:sym typeface="+mn-lt"/>
            </a:rPr>
            <a:t>产品销售或成果处理</a:t>
          </a:r>
        </a:p>
      </dgm:t>
    </dgm:pt>
    <dgm:pt modelId="{03954663-12CA-49B6-B3AE-BDAA59D6EC75}" cxnId="{7F0DCF31-5EB6-4AE3-AA1B-ECACB80BF111}" type="parTrans">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3A86850-44C8-47DC-A751-F3F2AE7D32EB}" cxnId="{7F0DCF31-5EB6-4AE3-AA1B-ECACB80BF111}" type="sibTrans">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82C8860-2171-41E3-B270-D41896BD5405}">
      <dgm:prSet phldrT="[文本]" custT="1"/>
      <dgm:spPr/>
      <dgm:t>
        <a:bodyPr/>
        <a:lstStyle/>
        <a:p>
          <a:r>
            <a:rPr lang="zh-CN" altLang="en-US" sz="1800" b="1" dirty="0">
              <a:latin typeface="+mn-lt"/>
              <a:ea typeface="+mn-ea"/>
              <a:cs typeface="+mn-ea"/>
              <a:sym typeface="+mn-lt"/>
            </a:rPr>
            <a:t>资源转换</a:t>
          </a:r>
        </a:p>
      </dgm:t>
    </dgm:pt>
    <dgm:pt modelId="{76CC307D-173B-44C1-8F53-2686D2A04D74}" cxnId="{58EA4C49-5AAC-4B8B-A11D-0830A206C996}" type="parTrans">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F52100C-681C-427B-94CA-E0B913E429CE}" cxnId="{58EA4C49-5AAC-4B8B-A11D-0830A206C996}" type="sibTrans">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A4C5401-358E-464E-86D6-F57A6A42B94E}">
      <dgm:prSet phldrT="[文本]" custT="1"/>
      <dgm:spPr/>
      <dgm:t>
        <a:bodyPr/>
        <a:lstStyle/>
        <a:p>
          <a:r>
            <a:rPr lang="zh-CN" altLang="en-US" sz="1800" b="1" dirty="0">
              <a:latin typeface="+mn-lt"/>
              <a:ea typeface="+mn-ea"/>
              <a:cs typeface="+mn-ea"/>
              <a:sym typeface="+mn-lt"/>
            </a:rPr>
            <a:t>资源筹措</a:t>
          </a:r>
        </a:p>
      </dgm:t>
    </dgm:pt>
    <dgm:pt modelId="{177C1498-67DC-4C52-A6B0-7F4F818747D4}" cxnId="{D15D9A0E-B7C7-4151-9E43-64C94E29D9EA}" type="parTrans">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CDEFFF9-A552-40BD-A81E-E739F615EA2F}" cxnId="{D15D9A0E-B7C7-4151-9E43-64C94E29D9EA}" type="sibTrans">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7D0C51C-5139-4C5B-976E-AACFA831CB87}" type="pres">
      <dgm:prSet presAssocID="{401CF803-9F9F-46DD-A3E7-3A16A69E95E1}" presName="composite" presStyleCnt="0">
        <dgm:presLayoutVars>
          <dgm:chMax val="3"/>
          <dgm:animLvl val="lvl"/>
          <dgm:resizeHandles val="exact"/>
        </dgm:presLayoutVars>
      </dgm:prSet>
      <dgm:spPr/>
    </dgm:pt>
    <dgm:pt modelId="{F75E43F3-9B21-4137-822D-2C2560C4470A}" type="pres">
      <dgm:prSet presAssocID="{BBAC524D-8067-4BE7-8B35-77F1B43BD201}" presName="gear1" presStyleLbl="node1" presStyleIdx="0" presStyleCnt="3">
        <dgm:presLayoutVars>
          <dgm:chMax val="1"/>
          <dgm:bulletEnabled val="1"/>
        </dgm:presLayoutVars>
      </dgm:prSet>
      <dgm:spPr/>
    </dgm:pt>
    <dgm:pt modelId="{B94524F8-833A-41D8-9088-FAE81A4AA670}" type="pres">
      <dgm:prSet presAssocID="{BBAC524D-8067-4BE7-8B35-77F1B43BD201}" presName="gear1srcNode" presStyleLbl="node1" presStyleIdx="0" presStyleCnt="3"/>
      <dgm:spPr/>
    </dgm:pt>
    <dgm:pt modelId="{43C18705-8D1F-43A9-B905-36F0E47D8D30}" type="pres">
      <dgm:prSet presAssocID="{BBAC524D-8067-4BE7-8B35-77F1B43BD201}" presName="gear1dstNode" presStyleLbl="node1" presStyleIdx="0" presStyleCnt="3"/>
      <dgm:spPr/>
    </dgm:pt>
    <dgm:pt modelId="{7BB42BE6-078E-49FA-B2E3-974B0DE834F6}" type="pres">
      <dgm:prSet presAssocID="{C82C8860-2171-41E3-B270-D41896BD5405}" presName="gear2" presStyleLbl="node1" presStyleIdx="1" presStyleCnt="3">
        <dgm:presLayoutVars>
          <dgm:chMax val="1"/>
          <dgm:bulletEnabled val="1"/>
        </dgm:presLayoutVars>
      </dgm:prSet>
      <dgm:spPr/>
    </dgm:pt>
    <dgm:pt modelId="{950FF8AC-1B0D-4AC6-849D-60FDF3DF890A}" type="pres">
      <dgm:prSet presAssocID="{C82C8860-2171-41E3-B270-D41896BD5405}" presName="gear2srcNode" presStyleLbl="node1" presStyleIdx="1" presStyleCnt="3"/>
      <dgm:spPr/>
    </dgm:pt>
    <dgm:pt modelId="{A75F535D-2286-4B60-80E5-1FBE8852CB48}" type="pres">
      <dgm:prSet presAssocID="{C82C8860-2171-41E3-B270-D41896BD5405}" presName="gear2dstNode" presStyleLbl="node1" presStyleIdx="1" presStyleCnt="3"/>
      <dgm:spPr/>
    </dgm:pt>
    <dgm:pt modelId="{E6E0077F-5399-4C6B-98C0-89A2D47108FB}" type="pres">
      <dgm:prSet presAssocID="{FA4C5401-358E-464E-86D6-F57A6A42B94E}" presName="gear3" presStyleLbl="node1" presStyleIdx="2" presStyleCnt="3"/>
      <dgm:spPr/>
    </dgm:pt>
    <dgm:pt modelId="{86512426-F44F-4F6C-8A4B-402ADBEE6DD2}" type="pres">
      <dgm:prSet presAssocID="{FA4C5401-358E-464E-86D6-F57A6A42B94E}" presName="gear3tx" presStyleLbl="node1" presStyleIdx="2" presStyleCnt="3">
        <dgm:presLayoutVars>
          <dgm:chMax val="1"/>
          <dgm:bulletEnabled val="1"/>
        </dgm:presLayoutVars>
      </dgm:prSet>
      <dgm:spPr/>
    </dgm:pt>
    <dgm:pt modelId="{C3E6923F-6329-4E43-ACFD-F6F864E4FB26}" type="pres">
      <dgm:prSet presAssocID="{FA4C5401-358E-464E-86D6-F57A6A42B94E}" presName="gear3srcNode" presStyleLbl="node1" presStyleIdx="2" presStyleCnt="3"/>
      <dgm:spPr/>
    </dgm:pt>
    <dgm:pt modelId="{46AE825C-A15C-45D5-9735-C8789C7F64ED}" type="pres">
      <dgm:prSet presAssocID="{FA4C5401-358E-464E-86D6-F57A6A42B94E}" presName="gear3dstNode" presStyleLbl="node1" presStyleIdx="2" presStyleCnt="3"/>
      <dgm:spPr/>
    </dgm:pt>
    <dgm:pt modelId="{FFFE21DA-C5C0-49D1-AB9F-91670F6D0907}" type="pres">
      <dgm:prSet presAssocID="{C3A86850-44C8-47DC-A751-F3F2AE7D32EB}" presName="connector1" presStyleLbl="sibTrans2D1" presStyleIdx="0" presStyleCnt="3"/>
      <dgm:spPr/>
    </dgm:pt>
    <dgm:pt modelId="{94EE95D8-1B82-4282-A2BE-AB41FDBC3FF4}" type="pres">
      <dgm:prSet presAssocID="{8F52100C-681C-427B-94CA-E0B913E429CE}" presName="connector2" presStyleLbl="sibTrans2D1" presStyleIdx="1" presStyleCnt="3"/>
      <dgm:spPr/>
    </dgm:pt>
    <dgm:pt modelId="{14578504-7B48-49EB-AB99-EF3B851BF658}" type="pres">
      <dgm:prSet presAssocID="{6CDEFFF9-A552-40BD-A81E-E739F615EA2F}" presName="connector3" presStyleLbl="sibTrans2D1" presStyleIdx="2" presStyleCnt="3"/>
      <dgm:spPr/>
    </dgm:pt>
  </dgm:ptLst>
  <dgm:cxnLst>
    <dgm:cxn modelId="{8329B606-C4A0-42EA-8C0D-517701FAFBEE}" type="presOf" srcId="{FA4C5401-358E-464E-86D6-F57A6A42B94E}" destId="{E6E0077F-5399-4C6B-98C0-89A2D47108FB}" srcOrd="0" destOrd="0" presId="urn:microsoft.com/office/officeart/2005/8/layout/gear1#2"/>
    <dgm:cxn modelId="{D15D9A0E-B7C7-4151-9E43-64C94E29D9EA}" srcId="{401CF803-9F9F-46DD-A3E7-3A16A69E95E1}" destId="{FA4C5401-358E-464E-86D6-F57A6A42B94E}" srcOrd="2" destOrd="0" parTransId="{177C1498-67DC-4C52-A6B0-7F4F818747D4}" sibTransId="{6CDEFFF9-A552-40BD-A81E-E739F615EA2F}"/>
    <dgm:cxn modelId="{0A540F17-2743-4875-8B30-C6A3B967CCA7}" type="presOf" srcId="{BBAC524D-8067-4BE7-8B35-77F1B43BD201}" destId="{B94524F8-833A-41D8-9088-FAE81A4AA670}" srcOrd="1" destOrd="0" presId="urn:microsoft.com/office/officeart/2005/8/layout/gear1#2"/>
    <dgm:cxn modelId="{7F0DCF31-5EB6-4AE3-AA1B-ECACB80BF111}" srcId="{401CF803-9F9F-46DD-A3E7-3A16A69E95E1}" destId="{BBAC524D-8067-4BE7-8B35-77F1B43BD201}" srcOrd="0" destOrd="0" parTransId="{03954663-12CA-49B6-B3AE-BDAA59D6EC75}" sibTransId="{C3A86850-44C8-47DC-A751-F3F2AE7D32EB}"/>
    <dgm:cxn modelId="{703E603F-9D56-4B32-B313-14050A5E6EEB}" type="presOf" srcId="{C82C8860-2171-41E3-B270-D41896BD5405}" destId="{A75F535D-2286-4B60-80E5-1FBE8852CB48}" srcOrd="2" destOrd="0" presId="urn:microsoft.com/office/officeart/2005/8/layout/gear1#2"/>
    <dgm:cxn modelId="{AA65D15E-C41B-47B9-B619-8158570543C8}" type="presOf" srcId="{FA4C5401-358E-464E-86D6-F57A6A42B94E}" destId="{46AE825C-A15C-45D5-9735-C8789C7F64ED}" srcOrd="3" destOrd="0" presId="urn:microsoft.com/office/officeart/2005/8/layout/gear1#2"/>
    <dgm:cxn modelId="{7B639B60-1964-499F-A568-E94EDF9CCC3A}" type="presOf" srcId="{C82C8860-2171-41E3-B270-D41896BD5405}" destId="{7BB42BE6-078E-49FA-B2E3-974B0DE834F6}" srcOrd="0" destOrd="0" presId="urn:microsoft.com/office/officeart/2005/8/layout/gear1#2"/>
    <dgm:cxn modelId="{58EA4C49-5AAC-4B8B-A11D-0830A206C996}" srcId="{401CF803-9F9F-46DD-A3E7-3A16A69E95E1}" destId="{C82C8860-2171-41E3-B270-D41896BD5405}" srcOrd="1" destOrd="0" parTransId="{76CC307D-173B-44C1-8F53-2686D2A04D74}" sibTransId="{8F52100C-681C-427B-94CA-E0B913E429CE}"/>
    <dgm:cxn modelId="{7D5B664C-551F-4B5C-BADB-CB20CE6890A9}" type="presOf" srcId="{401CF803-9F9F-46DD-A3E7-3A16A69E95E1}" destId="{E7D0C51C-5139-4C5B-976E-AACFA831CB87}" srcOrd="0" destOrd="0" presId="urn:microsoft.com/office/officeart/2005/8/layout/gear1#2"/>
    <dgm:cxn modelId="{C2E26D72-BFBA-4245-9EA5-307721F36834}" type="presOf" srcId="{BBAC524D-8067-4BE7-8B35-77F1B43BD201}" destId="{43C18705-8D1F-43A9-B905-36F0E47D8D30}" srcOrd="2" destOrd="0" presId="urn:microsoft.com/office/officeart/2005/8/layout/gear1#2"/>
    <dgm:cxn modelId="{1A560B74-A400-4414-AEDE-1D5DC673AC70}" type="presOf" srcId="{BBAC524D-8067-4BE7-8B35-77F1B43BD201}" destId="{F75E43F3-9B21-4137-822D-2C2560C4470A}" srcOrd="0" destOrd="0" presId="urn:microsoft.com/office/officeart/2005/8/layout/gear1#2"/>
    <dgm:cxn modelId="{0D6DDC77-263A-46AB-ABF2-31CA8B05FB53}" type="presOf" srcId="{6CDEFFF9-A552-40BD-A81E-E739F615EA2F}" destId="{14578504-7B48-49EB-AB99-EF3B851BF658}" srcOrd="0" destOrd="0" presId="urn:microsoft.com/office/officeart/2005/8/layout/gear1#2"/>
    <dgm:cxn modelId="{49A9F39F-56A5-4443-8768-5D2C4CF1E055}" type="presOf" srcId="{C3A86850-44C8-47DC-A751-F3F2AE7D32EB}" destId="{FFFE21DA-C5C0-49D1-AB9F-91670F6D0907}" srcOrd="0" destOrd="0" presId="urn:microsoft.com/office/officeart/2005/8/layout/gear1#2"/>
    <dgm:cxn modelId="{9093A2BC-6B18-43D2-90F1-751996BB090F}" type="presOf" srcId="{C82C8860-2171-41E3-B270-D41896BD5405}" destId="{950FF8AC-1B0D-4AC6-849D-60FDF3DF890A}" srcOrd="1" destOrd="0" presId="urn:microsoft.com/office/officeart/2005/8/layout/gear1#2"/>
    <dgm:cxn modelId="{CDA02DD1-764A-4647-9FE9-73DBB2BAD843}" type="presOf" srcId="{FA4C5401-358E-464E-86D6-F57A6A42B94E}" destId="{86512426-F44F-4F6C-8A4B-402ADBEE6DD2}" srcOrd="1" destOrd="0" presId="urn:microsoft.com/office/officeart/2005/8/layout/gear1#2"/>
    <dgm:cxn modelId="{F78D8EE3-C007-47AE-B16B-106309392B78}" type="presOf" srcId="{8F52100C-681C-427B-94CA-E0B913E429CE}" destId="{94EE95D8-1B82-4282-A2BE-AB41FDBC3FF4}" srcOrd="0" destOrd="0" presId="urn:microsoft.com/office/officeart/2005/8/layout/gear1#2"/>
    <dgm:cxn modelId="{65BDEDF2-DF60-4974-9FD3-467B01626C33}" type="presOf" srcId="{FA4C5401-358E-464E-86D6-F57A6A42B94E}" destId="{C3E6923F-6329-4E43-ACFD-F6F864E4FB26}" srcOrd="2" destOrd="0" presId="urn:microsoft.com/office/officeart/2005/8/layout/gear1#2"/>
    <dgm:cxn modelId="{F08F94A8-9DC6-491B-935B-E29EB3B88727}" type="presParOf" srcId="{E7D0C51C-5139-4C5B-976E-AACFA831CB87}" destId="{F75E43F3-9B21-4137-822D-2C2560C4470A}" srcOrd="0" destOrd="0" presId="urn:microsoft.com/office/officeart/2005/8/layout/gear1#2"/>
    <dgm:cxn modelId="{FFCAB9DC-25F5-4B57-B648-4031A51BC5CF}" type="presParOf" srcId="{E7D0C51C-5139-4C5B-976E-AACFA831CB87}" destId="{B94524F8-833A-41D8-9088-FAE81A4AA670}" srcOrd="1" destOrd="0" presId="urn:microsoft.com/office/officeart/2005/8/layout/gear1#2"/>
    <dgm:cxn modelId="{0B2DEB9C-19FB-4C59-8F44-6AB64CEBD187}" type="presParOf" srcId="{E7D0C51C-5139-4C5B-976E-AACFA831CB87}" destId="{43C18705-8D1F-43A9-B905-36F0E47D8D30}" srcOrd="2" destOrd="0" presId="urn:microsoft.com/office/officeart/2005/8/layout/gear1#2"/>
    <dgm:cxn modelId="{7C05C92E-97BF-4F3B-841D-6AD17C2EEB8D}" type="presParOf" srcId="{E7D0C51C-5139-4C5B-976E-AACFA831CB87}" destId="{7BB42BE6-078E-49FA-B2E3-974B0DE834F6}" srcOrd="3" destOrd="0" presId="urn:microsoft.com/office/officeart/2005/8/layout/gear1#2"/>
    <dgm:cxn modelId="{5E8ECF60-5E32-464D-8CEA-A4AF43C7C2CA}" type="presParOf" srcId="{E7D0C51C-5139-4C5B-976E-AACFA831CB87}" destId="{950FF8AC-1B0D-4AC6-849D-60FDF3DF890A}" srcOrd="4" destOrd="0" presId="urn:microsoft.com/office/officeart/2005/8/layout/gear1#2"/>
    <dgm:cxn modelId="{B4015377-CF47-43A4-9C54-EE00C7105B75}" type="presParOf" srcId="{E7D0C51C-5139-4C5B-976E-AACFA831CB87}" destId="{A75F535D-2286-4B60-80E5-1FBE8852CB48}" srcOrd="5" destOrd="0" presId="urn:microsoft.com/office/officeart/2005/8/layout/gear1#2"/>
    <dgm:cxn modelId="{ED80C6B5-E6EF-4DE5-A8E9-04D17C8B2AE3}" type="presParOf" srcId="{E7D0C51C-5139-4C5B-976E-AACFA831CB87}" destId="{E6E0077F-5399-4C6B-98C0-89A2D47108FB}" srcOrd="6" destOrd="0" presId="urn:microsoft.com/office/officeart/2005/8/layout/gear1#2"/>
    <dgm:cxn modelId="{9E0DF5A7-EB39-4483-9668-CC17095BDB7E}" type="presParOf" srcId="{E7D0C51C-5139-4C5B-976E-AACFA831CB87}" destId="{86512426-F44F-4F6C-8A4B-402ADBEE6DD2}" srcOrd="7" destOrd="0" presId="urn:microsoft.com/office/officeart/2005/8/layout/gear1#2"/>
    <dgm:cxn modelId="{CC244781-C509-42B5-996D-5330324EC6BC}" type="presParOf" srcId="{E7D0C51C-5139-4C5B-976E-AACFA831CB87}" destId="{C3E6923F-6329-4E43-ACFD-F6F864E4FB26}" srcOrd="8" destOrd="0" presId="urn:microsoft.com/office/officeart/2005/8/layout/gear1#2"/>
    <dgm:cxn modelId="{A6606602-36A2-4AF0-9A98-4D4B4CE0E8E9}" type="presParOf" srcId="{E7D0C51C-5139-4C5B-976E-AACFA831CB87}" destId="{46AE825C-A15C-45D5-9735-C8789C7F64ED}" srcOrd="9" destOrd="0" presId="urn:microsoft.com/office/officeart/2005/8/layout/gear1#2"/>
    <dgm:cxn modelId="{9D08D678-77DA-416A-B299-198745D2DBF2}" type="presParOf" srcId="{E7D0C51C-5139-4C5B-976E-AACFA831CB87}" destId="{FFFE21DA-C5C0-49D1-AB9F-91670F6D0907}" srcOrd="10" destOrd="0" presId="urn:microsoft.com/office/officeart/2005/8/layout/gear1#2"/>
    <dgm:cxn modelId="{12D478CC-E9CF-4970-AB54-49B93686EC62}" type="presParOf" srcId="{E7D0C51C-5139-4C5B-976E-AACFA831CB87}" destId="{94EE95D8-1B82-4282-A2BE-AB41FDBC3FF4}" srcOrd="11" destOrd="0" presId="urn:microsoft.com/office/officeart/2005/8/layout/gear1#2"/>
    <dgm:cxn modelId="{07712F8B-10E6-4D63-B1EF-B5A6042691FB}" type="presParOf" srcId="{E7D0C51C-5139-4C5B-976E-AACFA831CB87}" destId="{14578504-7B48-49EB-AB99-EF3B851BF658}" srcOrd="12" destOrd="0" presId="urn:microsoft.com/office/officeart/2005/8/layout/gear1#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B69B47-66EF-4C3B-B027-2DD8BF046498}" type="doc">
      <dgm:prSet loTypeId="urn:microsoft.com/office/officeart/2008/layout/CaptionedPictures" loCatId="picture" qsTypeId="urn:microsoft.com/office/officeart/2005/8/quickstyle/simple1" qsCatId="simple" csTypeId="urn:microsoft.com/office/officeart/2005/8/colors/accent2_1" csCatId="accent2" phldr="1"/>
      <dgm:spPr/>
      <dgm:t>
        <a:bodyPr/>
        <a:lstStyle/>
        <a:p>
          <a:endParaRPr lang="zh-CN" altLang="en-US"/>
        </a:p>
      </dgm:t>
    </dgm:pt>
    <dgm:pt modelId="{1C8F7879-15EB-45A4-B1B4-D47878C0F7B2}">
      <dgm:prSet phldrT="[文本]" custT="1"/>
      <dgm:spPr/>
      <dgm:t>
        <a:bodyPr/>
        <a:lstStyle/>
        <a:p>
          <a:r>
            <a:rPr lang="zh-CN" altLang="en-US" sz="1600" b="1" dirty="0"/>
            <a:t>组织规模</a:t>
          </a:r>
        </a:p>
      </dgm:t>
    </dgm:pt>
    <dgm:pt modelId="{5449116A-7879-4CC4-B76B-9F02ECD2815C}" cxnId="{99FF86A9-25C7-4543-98C3-E97A72CF505E}" type="parTrans">
      <dgm:prSet/>
      <dgm:spPr/>
      <dgm:t>
        <a:bodyPr/>
        <a:lstStyle/>
        <a:p>
          <a:endParaRPr lang="zh-CN" altLang="en-US"/>
        </a:p>
      </dgm:t>
    </dgm:pt>
    <dgm:pt modelId="{5AE73663-6A4F-4DF1-B407-66FCC1BFA2E8}" cxnId="{99FF86A9-25C7-4543-98C3-E97A72CF505E}" type="sibTrans">
      <dgm:prSet/>
      <dgm:spPr/>
      <dgm:t>
        <a:bodyPr/>
        <a:lstStyle/>
        <a:p>
          <a:endParaRPr lang="zh-CN" altLang="en-US"/>
        </a:p>
      </dgm:t>
    </dgm:pt>
    <dgm:pt modelId="{D843A603-B466-4EE2-A6AC-5D2DE97D2CA0}">
      <dgm:prSet phldrT="[文本]" custT="1"/>
      <dgm:spPr/>
      <dgm:t>
        <a:bodyPr/>
        <a:lstStyle/>
        <a:p>
          <a:r>
            <a:rPr lang="zh-CN" altLang="en-US" sz="800" dirty="0"/>
            <a:t>组织规模越大，越需要分权决策</a:t>
          </a:r>
        </a:p>
      </dgm:t>
    </dgm:pt>
    <dgm:pt modelId="{FD54AA4E-ECC4-4420-9DA3-FDE73B5967EC}" cxnId="{C39C9BE5-34BF-4519-AF86-419BE37AD43A}" type="parTrans">
      <dgm:prSet/>
      <dgm:spPr/>
      <dgm:t>
        <a:bodyPr/>
        <a:lstStyle/>
        <a:p>
          <a:endParaRPr lang="zh-CN" altLang="en-US"/>
        </a:p>
      </dgm:t>
    </dgm:pt>
    <dgm:pt modelId="{488539F0-729B-4F94-BDEC-7B0503FAB967}" cxnId="{C39C9BE5-34BF-4519-AF86-419BE37AD43A}" type="sibTrans">
      <dgm:prSet/>
      <dgm:spPr/>
      <dgm:t>
        <a:bodyPr/>
        <a:lstStyle/>
        <a:p>
          <a:endParaRPr lang="zh-CN" altLang="en-US"/>
        </a:p>
      </dgm:t>
    </dgm:pt>
    <dgm:pt modelId="{6A80CC4E-6AB4-4D5A-9BAD-99D7178AB0AC}">
      <dgm:prSet phldrT="[文本]" custT="1"/>
      <dgm:spPr/>
      <dgm:t>
        <a:bodyPr/>
        <a:lstStyle/>
        <a:p>
          <a:r>
            <a:rPr lang="zh-CN" altLang="en-US" sz="1600" b="1" dirty="0"/>
            <a:t>政策的统一性</a:t>
          </a:r>
        </a:p>
      </dgm:t>
    </dgm:pt>
    <dgm:pt modelId="{28DE8D54-08AE-4DA4-B521-39550AA5BB3C}" cxnId="{1CF4DD99-985C-48C2-984D-10D5D72AB48F}" type="parTrans">
      <dgm:prSet/>
      <dgm:spPr/>
      <dgm:t>
        <a:bodyPr/>
        <a:lstStyle/>
        <a:p>
          <a:endParaRPr lang="zh-CN" altLang="en-US"/>
        </a:p>
      </dgm:t>
    </dgm:pt>
    <dgm:pt modelId="{D6E20DD0-6166-41BF-B831-6B9B43C4CF32}" cxnId="{1CF4DD99-985C-48C2-984D-10D5D72AB48F}" type="sibTrans">
      <dgm:prSet/>
      <dgm:spPr/>
      <dgm:t>
        <a:bodyPr/>
        <a:lstStyle/>
        <a:p>
          <a:endParaRPr lang="zh-CN" altLang="en-US"/>
        </a:p>
      </dgm:t>
    </dgm:pt>
    <dgm:pt modelId="{382C7CC0-5BDA-4B5F-A506-31E20F44CB1D}">
      <dgm:prSet phldrT="[文本]" custT="1"/>
      <dgm:spPr/>
      <dgm:t>
        <a:bodyPr/>
        <a:lstStyle/>
        <a:p>
          <a:r>
            <a:rPr lang="zh-CN" altLang="en-US" sz="800" dirty="0"/>
            <a:t>政策统一可以使用集权的方式进行层级整合</a:t>
          </a:r>
        </a:p>
      </dgm:t>
    </dgm:pt>
    <dgm:pt modelId="{AE972FA4-0353-4F7A-962F-1D2CF186DC4A}" cxnId="{608DD389-5A33-4021-A974-175F1135739B}" type="parTrans">
      <dgm:prSet/>
      <dgm:spPr/>
      <dgm:t>
        <a:bodyPr/>
        <a:lstStyle/>
        <a:p>
          <a:endParaRPr lang="zh-CN" altLang="en-US"/>
        </a:p>
      </dgm:t>
    </dgm:pt>
    <dgm:pt modelId="{FCDFACF8-F4A0-4123-A35B-9F6D1C294E69}" cxnId="{608DD389-5A33-4021-A974-175F1135739B}" type="sibTrans">
      <dgm:prSet/>
      <dgm:spPr/>
      <dgm:t>
        <a:bodyPr/>
        <a:lstStyle/>
        <a:p>
          <a:endParaRPr lang="zh-CN" altLang="en-US"/>
        </a:p>
      </dgm:t>
    </dgm:pt>
    <dgm:pt modelId="{B9A06FAB-7E3F-45AA-909E-282AC704BC86}">
      <dgm:prSet phldrT="[文本]" custT="1"/>
      <dgm:spPr/>
      <dgm:t>
        <a:bodyPr/>
        <a:lstStyle/>
        <a:p>
          <a:r>
            <a:rPr lang="zh-CN" altLang="en-US" sz="1400" b="1" dirty="0"/>
            <a:t>成员自我管理能力</a:t>
          </a:r>
        </a:p>
      </dgm:t>
    </dgm:pt>
    <dgm:pt modelId="{97BCDE6E-EE83-49F8-98AA-21DAC3F8B013}" cxnId="{55E4B4DD-1152-40B7-9630-0E003046FAA4}" type="parTrans">
      <dgm:prSet/>
      <dgm:spPr/>
      <dgm:t>
        <a:bodyPr/>
        <a:lstStyle/>
        <a:p>
          <a:endParaRPr lang="zh-CN" altLang="en-US"/>
        </a:p>
      </dgm:t>
    </dgm:pt>
    <dgm:pt modelId="{D8E5D72D-187D-4725-8164-A8B5610FD341}" cxnId="{55E4B4DD-1152-40B7-9630-0E003046FAA4}" type="sibTrans">
      <dgm:prSet/>
      <dgm:spPr/>
      <dgm:t>
        <a:bodyPr/>
        <a:lstStyle/>
        <a:p>
          <a:endParaRPr lang="zh-CN" altLang="en-US"/>
        </a:p>
      </dgm:t>
    </dgm:pt>
    <dgm:pt modelId="{3D9514CF-CE4E-40DA-9565-F842A26555CB}">
      <dgm:prSet phldrT="[文本]" custT="1"/>
      <dgm:spPr/>
      <dgm:t>
        <a:bodyPr/>
        <a:lstStyle/>
        <a:p>
          <a:r>
            <a:rPr lang="zh-CN" altLang="en-US" sz="800" dirty="0"/>
            <a:t>知识经济时代，学习型组织分权程度较高</a:t>
          </a:r>
        </a:p>
      </dgm:t>
    </dgm:pt>
    <dgm:pt modelId="{255950CD-ED30-4726-A441-17E724A73891}" cxnId="{B628A2E2-E93F-46E6-B9CD-A9A63450F6A1}" type="parTrans">
      <dgm:prSet/>
      <dgm:spPr/>
      <dgm:t>
        <a:bodyPr/>
        <a:lstStyle/>
        <a:p>
          <a:endParaRPr lang="zh-CN" altLang="en-US"/>
        </a:p>
      </dgm:t>
    </dgm:pt>
    <dgm:pt modelId="{29318919-EE82-4D79-B7A5-5511328A4117}" cxnId="{B628A2E2-E93F-46E6-B9CD-A9A63450F6A1}" type="sibTrans">
      <dgm:prSet/>
      <dgm:spPr/>
      <dgm:t>
        <a:bodyPr/>
        <a:lstStyle/>
        <a:p>
          <a:endParaRPr lang="zh-CN" altLang="en-US"/>
        </a:p>
      </dgm:t>
    </dgm:pt>
    <dgm:pt modelId="{152A0020-0DEF-44DD-9ADF-D6A96C6909D4}">
      <dgm:prSet phldrT="[文本]" custT="1"/>
      <dgm:spPr/>
      <dgm:t>
        <a:bodyPr/>
        <a:lstStyle/>
        <a:p>
          <a:r>
            <a:rPr lang="zh-CN" altLang="en-US" sz="1600" b="1" dirty="0"/>
            <a:t>组织的可控性</a:t>
          </a:r>
        </a:p>
      </dgm:t>
    </dgm:pt>
    <dgm:pt modelId="{F4B09E1F-499B-47D1-A2F7-6EA4250F53C6}" cxnId="{AF363EF7-CDF0-47A0-BBB9-6C531F621CC7}" type="parTrans">
      <dgm:prSet/>
      <dgm:spPr/>
      <dgm:t>
        <a:bodyPr/>
        <a:lstStyle/>
        <a:p>
          <a:endParaRPr lang="zh-CN" altLang="en-US"/>
        </a:p>
      </dgm:t>
    </dgm:pt>
    <dgm:pt modelId="{D9EF3B67-A811-40E4-8635-A2AF307EF23C}" cxnId="{AF363EF7-CDF0-47A0-BBB9-6C531F621CC7}" type="sibTrans">
      <dgm:prSet/>
      <dgm:spPr/>
      <dgm:t>
        <a:bodyPr/>
        <a:lstStyle/>
        <a:p>
          <a:endParaRPr lang="zh-CN" altLang="en-US"/>
        </a:p>
      </dgm:t>
    </dgm:pt>
    <dgm:pt modelId="{3FFEEAD7-4049-4C36-80A8-1C7F676183D5}">
      <dgm:prSet phldrT="[文本]" custT="1"/>
      <dgm:spPr/>
      <dgm:t>
        <a:bodyPr/>
        <a:lstStyle/>
        <a:p>
          <a:r>
            <a:rPr lang="zh-CN" altLang="en-US" sz="800" dirty="0"/>
            <a:t>下级能够正常履行职责，同时上级对下级的管理不致失控</a:t>
          </a:r>
        </a:p>
      </dgm:t>
    </dgm:pt>
    <dgm:pt modelId="{FF703F33-3118-41E0-927B-9D6E34CEB872}" cxnId="{6BCBF38D-CA95-46EA-B958-A9AFE4584BD9}" type="parTrans">
      <dgm:prSet/>
      <dgm:spPr/>
      <dgm:t>
        <a:bodyPr/>
        <a:lstStyle/>
        <a:p>
          <a:endParaRPr lang="zh-CN" altLang="en-US"/>
        </a:p>
      </dgm:t>
    </dgm:pt>
    <dgm:pt modelId="{D4C698E0-4C72-4663-8D70-536CB4E7476B}" cxnId="{6BCBF38D-CA95-46EA-B958-A9AFE4584BD9}" type="sibTrans">
      <dgm:prSet/>
      <dgm:spPr/>
      <dgm:t>
        <a:bodyPr/>
        <a:lstStyle/>
        <a:p>
          <a:endParaRPr lang="zh-CN" altLang="en-US"/>
        </a:p>
      </dgm:t>
    </dgm:pt>
    <dgm:pt modelId="{48B550C2-82A8-46E3-BABE-A17A17F3A653}">
      <dgm:prSet phldrT="[文本]" custT="1"/>
      <dgm:spPr/>
      <dgm:t>
        <a:bodyPr/>
        <a:lstStyle/>
        <a:p>
          <a:r>
            <a:rPr lang="zh-CN" altLang="en-US" sz="1600" b="1" dirty="0"/>
            <a:t>组织的发展阶段</a:t>
          </a:r>
        </a:p>
      </dgm:t>
    </dgm:pt>
    <dgm:pt modelId="{881C3368-359B-4E91-A1B2-34268CF2FD8A}" cxnId="{28AA013F-9D59-4FC1-AF4D-32BB149C2418}" type="parTrans">
      <dgm:prSet/>
      <dgm:spPr/>
      <dgm:t>
        <a:bodyPr/>
        <a:lstStyle/>
        <a:p>
          <a:endParaRPr lang="zh-CN" altLang="en-US"/>
        </a:p>
      </dgm:t>
    </dgm:pt>
    <dgm:pt modelId="{8A76D52D-A1DB-478F-9189-9F55E371B477}" cxnId="{28AA013F-9D59-4FC1-AF4D-32BB149C2418}" type="sibTrans">
      <dgm:prSet/>
      <dgm:spPr/>
      <dgm:t>
        <a:bodyPr/>
        <a:lstStyle/>
        <a:p>
          <a:endParaRPr lang="zh-CN" altLang="en-US"/>
        </a:p>
      </dgm:t>
    </dgm:pt>
    <dgm:pt modelId="{53361706-C3DC-46CD-8919-64627FCD8E24}">
      <dgm:prSet phldrT="[文本]" custT="1"/>
      <dgm:spPr/>
      <dgm:t>
        <a:bodyPr/>
        <a:lstStyle/>
        <a:p>
          <a:r>
            <a:rPr lang="zh-CN" altLang="en-US" sz="800" dirty="0"/>
            <a:t>不同阶段需要及时调整</a:t>
          </a:r>
        </a:p>
      </dgm:t>
    </dgm:pt>
    <dgm:pt modelId="{E8D75F7F-BEF4-426E-BD04-87271C809A1A}" cxnId="{6A24790B-D98F-4A6F-B431-AF14ECE9541A}" type="parTrans">
      <dgm:prSet/>
      <dgm:spPr/>
      <dgm:t>
        <a:bodyPr/>
        <a:lstStyle/>
        <a:p>
          <a:endParaRPr lang="zh-CN" altLang="en-US"/>
        </a:p>
      </dgm:t>
    </dgm:pt>
    <dgm:pt modelId="{103B4384-ABD0-48E9-9479-A338954B333D}" cxnId="{6A24790B-D98F-4A6F-B431-AF14ECE9541A}" type="sibTrans">
      <dgm:prSet/>
      <dgm:spPr/>
      <dgm:t>
        <a:bodyPr/>
        <a:lstStyle/>
        <a:p>
          <a:endParaRPr lang="zh-CN" altLang="en-US"/>
        </a:p>
      </dgm:t>
    </dgm:pt>
    <dgm:pt modelId="{B1F790F4-1D87-4771-8A25-3B4CA6226F60}" type="pres">
      <dgm:prSet presAssocID="{DBB69B47-66EF-4C3B-B027-2DD8BF046498}" presName="Name0" presStyleCnt="0">
        <dgm:presLayoutVars>
          <dgm:chMax/>
          <dgm:chPref/>
          <dgm:dir/>
        </dgm:presLayoutVars>
      </dgm:prSet>
      <dgm:spPr/>
    </dgm:pt>
    <dgm:pt modelId="{97A12A62-1F5D-42B6-B159-73696CDDE682}" type="pres">
      <dgm:prSet presAssocID="{1C8F7879-15EB-45A4-B1B4-D47878C0F7B2}" presName="composite" presStyleCnt="0">
        <dgm:presLayoutVars>
          <dgm:chMax val="1"/>
          <dgm:chPref val="1"/>
        </dgm:presLayoutVars>
      </dgm:prSet>
      <dgm:spPr/>
    </dgm:pt>
    <dgm:pt modelId="{C1FBF8AE-191E-465E-B894-EA23024926C9}" type="pres">
      <dgm:prSet presAssocID="{1C8F7879-15EB-45A4-B1B4-D47878C0F7B2}" presName="Accent" presStyleLbl="trAlignAcc1" presStyleIdx="0" presStyleCnt="5">
        <dgm:presLayoutVars>
          <dgm:chMax val="0"/>
          <dgm:chPref val="0"/>
        </dgm:presLayoutVars>
      </dgm:prSet>
      <dgm:spPr/>
    </dgm:pt>
    <dgm:pt modelId="{5EE2ABC0-A377-48E6-BF08-7E8871CAA91E}" type="pres">
      <dgm:prSet presAssocID="{1C8F7879-15EB-45A4-B1B4-D47878C0F7B2}" presName="Image" presStyleLbl="alignImgPlace1" presStyleIdx="0" presStyleCnt="5">
        <dgm:presLayoutVars>
          <dgm:chMax val="0"/>
          <dgm:chPref val="0"/>
        </dgm:presLayoutVars>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62" b="-834"/>
          </a:stretch>
        </a:blipFill>
      </dgm:spPr>
    </dgm:pt>
    <dgm:pt modelId="{D7946973-0FA2-48BA-B6C6-F8DB8A4D0FCA}" type="pres">
      <dgm:prSet presAssocID="{1C8F7879-15EB-45A4-B1B4-D47878C0F7B2}" presName="ChildComposite" presStyleCnt="0"/>
      <dgm:spPr/>
    </dgm:pt>
    <dgm:pt modelId="{128291D9-96B6-4931-9EA6-1B2D1294EB8B}" type="pres">
      <dgm:prSet presAssocID="{1C8F7879-15EB-45A4-B1B4-D47878C0F7B2}" presName="Child" presStyleLbl="node1" presStyleIdx="0" presStyleCnt="5">
        <dgm:presLayoutVars>
          <dgm:chMax val="0"/>
          <dgm:chPref val="0"/>
          <dgm:bulletEnabled val="1"/>
        </dgm:presLayoutVars>
      </dgm:prSet>
      <dgm:spPr/>
    </dgm:pt>
    <dgm:pt modelId="{AC5536EA-B20D-475E-8419-B66B13BDC08E}" type="pres">
      <dgm:prSet presAssocID="{1C8F7879-15EB-45A4-B1B4-D47878C0F7B2}" presName="Parent" presStyleLbl="revTx" presStyleIdx="0" presStyleCnt="5">
        <dgm:presLayoutVars>
          <dgm:chMax val="1"/>
          <dgm:chPref val="0"/>
          <dgm:bulletEnabled val="1"/>
        </dgm:presLayoutVars>
      </dgm:prSet>
      <dgm:spPr/>
    </dgm:pt>
    <dgm:pt modelId="{FE57717A-7FF6-482F-A606-C2BC0E74E393}" type="pres">
      <dgm:prSet presAssocID="{5AE73663-6A4F-4DF1-B407-66FCC1BFA2E8}" presName="sibTrans" presStyleCnt="0"/>
      <dgm:spPr/>
    </dgm:pt>
    <dgm:pt modelId="{08FA830D-1CF5-4978-A252-C350448D6AD5}" type="pres">
      <dgm:prSet presAssocID="{6A80CC4E-6AB4-4D5A-9BAD-99D7178AB0AC}" presName="composite" presStyleCnt="0">
        <dgm:presLayoutVars>
          <dgm:chMax val="1"/>
          <dgm:chPref val="1"/>
        </dgm:presLayoutVars>
      </dgm:prSet>
      <dgm:spPr/>
    </dgm:pt>
    <dgm:pt modelId="{AABB869A-7F4D-4C79-8E88-B6477431E9D7}" type="pres">
      <dgm:prSet presAssocID="{6A80CC4E-6AB4-4D5A-9BAD-99D7178AB0AC}" presName="Accent" presStyleLbl="trAlignAcc1" presStyleIdx="1" presStyleCnt="5">
        <dgm:presLayoutVars>
          <dgm:chMax val="0"/>
          <dgm:chPref val="0"/>
        </dgm:presLayoutVars>
      </dgm:prSet>
      <dgm:spPr/>
    </dgm:pt>
    <dgm:pt modelId="{85A77CB1-BEB9-4AAC-82E9-408EB6E2DAF8}" type="pres">
      <dgm:prSet presAssocID="{6A80CC4E-6AB4-4D5A-9BAD-99D7178AB0AC}" presName="Image" presStyleLbl="alignImgPlace1" presStyleIdx="1" presStyleCnt="5">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320386E9-2B2F-43AF-9B2C-682119DB74F8}" type="pres">
      <dgm:prSet presAssocID="{6A80CC4E-6AB4-4D5A-9BAD-99D7178AB0AC}" presName="ChildComposite" presStyleCnt="0"/>
      <dgm:spPr/>
    </dgm:pt>
    <dgm:pt modelId="{AA6AC822-8A0A-42C1-B2D6-5F305D56E2EE}" type="pres">
      <dgm:prSet presAssocID="{6A80CC4E-6AB4-4D5A-9BAD-99D7178AB0AC}" presName="Child" presStyleLbl="node1" presStyleIdx="1" presStyleCnt="5">
        <dgm:presLayoutVars>
          <dgm:chMax val="0"/>
          <dgm:chPref val="0"/>
          <dgm:bulletEnabled val="1"/>
        </dgm:presLayoutVars>
      </dgm:prSet>
      <dgm:spPr/>
    </dgm:pt>
    <dgm:pt modelId="{8F2E0B28-C997-4065-AB2A-419BEBCC1A1B}" type="pres">
      <dgm:prSet presAssocID="{6A80CC4E-6AB4-4D5A-9BAD-99D7178AB0AC}" presName="Parent" presStyleLbl="revTx" presStyleIdx="1" presStyleCnt="5">
        <dgm:presLayoutVars>
          <dgm:chMax val="1"/>
          <dgm:chPref val="0"/>
          <dgm:bulletEnabled val="1"/>
        </dgm:presLayoutVars>
      </dgm:prSet>
      <dgm:spPr/>
    </dgm:pt>
    <dgm:pt modelId="{9743765E-EEF4-4BFC-A5A8-EAE63A3AFC9C}" type="pres">
      <dgm:prSet presAssocID="{D6E20DD0-6166-41BF-B831-6B9B43C4CF32}" presName="sibTrans" presStyleCnt="0"/>
      <dgm:spPr/>
    </dgm:pt>
    <dgm:pt modelId="{DAD00D97-EC05-45AD-AB8D-8E6B73FE7D01}" type="pres">
      <dgm:prSet presAssocID="{B9A06FAB-7E3F-45AA-909E-282AC704BC86}" presName="composite" presStyleCnt="0">
        <dgm:presLayoutVars>
          <dgm:chMax val="1"/>
          <dgm:chPref val="1"/>
        </dgm:presLayoutVars>
      </dgm:prSet>
      <dgm:spPr/>
    </dgm:pt>
    <dgm:pt modelId="{972584C1-663F-4B69-B133-E78B8489B871}" type="pres">
      <dgm:prSet presAssocID="{B9A06FAB-7E3F-45AA-909E-282AC704BC86}" presName="Accent" presStyleLbl="trAlignAcc1" presStyleIdx="2" presStyleCnt="5">
        <dgm:presLayoutVars>
          <dgm:chMax val="0"/>
          <dgm:chPref val="0"/>
        </dgm:presLayoutVars>
      </dgm:prSet>
      <dgm:spPr/>
    </dgm:pt>
    <dgm:pt modelId="{02C2EDB1-B454-4395-9E67-822519FDAA71}" type="pres">
      <dgm:prSet presAssocID="{B9A06FAB-7E3F-45AA-909E-282AC704BC86}" presName="Image" presStyleLbl="alignImgPlace1" presStyleIdx="2" presStyleCnt="5">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AC8B79F4-1511-47E5-A4EF-1D556B504738}" type="pres">
      <dgm:prSet presAssocID="{B9A06FAB-7E3F-45AA-909E-282AC704BC86}" presName="ChildComposite" presStyleCnt="0"/>
      <dgm:spPr/>
    </dgm:pt>
    <dgm:pt modelId="{F834034F-10E0-42F4-920D-21BCA6EC75CB}" type="pres">
      <dgm:prSet presAssocID="{B9A06FAB-7E3F-45AA-909E-282AC704BC86}" presName="Child" presStyleLbl="node1" presStyleIdx="2" presStyleCnt="5">
        <dgm:presLayoutVars>
          <dgm:chMax val="0"/>
          <dgm:chPref val="0"/>
          <dgm:bulletEnabled val="1"/>
        </dgm:presLayoutVars>
      </dgm:prSet>
      <dgm:spPr/>
    </dgm:pt>
    <dgm:pt modelId="{4380EDB1-5D6A-4481-AF85-20E285B5411A}" type="pres">
      <dgm:prSet presAssocID="{B9A06FAB-7E3F-45AA-909E-282AC704BC86}" presName="Parent" presStyleLbl="revTx" presStyleIdx="2" presStyleCnt="5">
        <dgm:presLayoutVars>
          <dgm:chMax val="1"/>
          <dgm:chPref val="0"/>
          <dgm:bulletEnabled val="1"/>
        </dgm:presLayoutVars>
      </dgm:prSet>
      <dgm:spPr/>
    </dgm:pt>
    <dgm:pt modelId="{831C2B29-692C-43E7-8C43-AD74ED338268}" type="pres">
      <dgm:prSet presAssocID="{D8E5D72D-187D-4725-8164-A8B5610FD341}" presName="sibTrans" presStyleCnt="0"/>
      <dgm:spPr/>
    </dgm:pt>
    <dgm:pt modelId="{CD80FE0F-4EE9-45B2-A0F0-FE813850556C}" type="pres">
      <dgm:prSet presAssocID="{152A0020-0DEF-44DD-9ADF-D6A96C6909D4}" presName="composite" presStyleCnt="0">
        <dgm:presLayoutVars>
          <dgm:chMax val="1"/>
          <dgm:chPref val="1"/>
        </dgm:presLayoutVars>
      </dgm:prSet>
      <dgm:spPr/>
    </dgm:pt>
    <dgm:pt modelId="{0A7119AC-1FB0-4954-97C7-AF0551E35AC3}" type="pres">
      <dgm:prSet presAssocID="{152A0020-0DEF-44DD-9ADF-D6A96C6909D4}" presName="Accent" presStyleLbl="trAlignAcc1" presStyleIdx="3" presStyleCnt="5">
        <dgm:presLayoutVars>
          <dgm:chMax val="0"/>
          <dgm:chPref val="0"/>
        </dgm:presLayoutVars>
      </dgm:prSet>
      <dgm:spPr/>
    </dgm:pt>
    <dgm:pt modelId="{3F637E0D-87B9-4890-9A14-7A379EBC0049}" type="pres">
      <dgm:prSet presAssocID="{152A0020-0DEF-44DD-9ADF-D6A96C6909D4}" presName="Image" presStyleLbl="alignImgPlace1" presStyleIdx="3" presStyleCnt="5">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4000" r="-14000"/>
          </a:stretch>
        </a:blipFill>
      </dgm:spPr>
    </dgm:pt>
    <dgm:pt modelId="{6E5CA14A-D17A-48D9-8762-B4A8A1107075}" type="pres">
      <dgm:prSet presAssocID="{152A0020-0DEF-44DD-9ADF-D6A96C6909D4}" presName="ChildComposite" presStyleCnt="0"/>
      <dgm:spPr/>
    </dgm:pt>
    <dgm:pt modelId="{B60F031D-35B9-4D3B-8233-E59021E49F01}" type="pres">
      <dgm:prSet presAssocID="{152A0020-0DEF-44DD-9ADF-D6A96C6909D4}" presName="Child" presStyleLbl="node1" presStyleIdx="3" presStyleCnt="5">
        <dgm:presLayoutVars>
          <dgm:chMax val="0"/>
          <dgm:chPref val="0"/>
          <dgm:bulletEnabled val="1"/>
        </dgm:presLayoutVars>
      </dgm:prSet>
      <dgm:spPr/>
    </dgm:pt>
    <dgm:pt modelId="{04227702-EB8D-4C32-B3C8-3EC8DA50931A}" type="pres">
      <dgm:prSet presAssocID="{152A0020-0DEF-44DD-9ADF-D6A96C6909D4}" presName="Parent" presStyleLbl="revTx" presStyleIdx="3" presStyleCnt="5">
        <dgm:presLayoutVars>
          <dgm:chMax val="1"/>
          <dgm:chPref val="0"/>
          <dgm:bulletEnabled val="1"/>
        </dgm:presLayoutVars>
      </dgm:prSet>
      <dgm:spPr/>
    </dgm:pt>
    <dgm:pt modelId="{357E3F41-FBB5-44DE-9EF6-F27B19B0D4E2}" type="pres">
      <dgm:prSet presAssocID="{D9EF3B67-A811-40E4-8635-A2AF307EF23C}" presName="sibTrans" presStyleCnt="0"/>
      <dgm:spPr/>
    </dgm:pt>
    <dgm:pt modelId="{B06CE2E4-B57A-41C9-952A-418D06D97B3D}" type="pres">
      <dgm:prSet presAssocID="{48B550C2-82A8-46E3-BABE-A17A17F3A653}" presName="composite" presStyleCnt="0">
        <dgm:presLayoutVars>
          <dgm:chMax val="1"/>
          <dgm:chPref val="1"/>
        </dgm:presLayoutVars>
      </dgm:prSet>
      <dgm:spPr/>
    </dgm:pt>
    <dgm:pt modelId="{20DFDB06-968F-4220-A17A-FDEDEAFB21C5}" type="pres">
      <dgm:prSet presAssocID="{48B550C2-82A8-46E3-BABE-A17A17F3A653}" presName="Accent" presStyleLbl="trAlignAcc1" presStyleIdx="4" presStyleCnt="5">
        <dgm:presLayoutVars>
          <dgm:chMax val="0"/>
          <dgm:chPref val="0"/>
        </dgm:presLayoutVars>
      </dgm:prSet>
      <dgm:spPr/>
    </dgm:pt>
    <dgm:pt modelId="{EB8469A1-0BE8-4F67-A819-C2C29142EAF7}" type="pres">
      <dgm:prSet presAssocID="{48B550C2-82A8-46E3-BABE-A17A17F3A653}" presName="Image" presStyleLbl="alignImgPlace1" presStyleIdx="4" presStyleCnt="5">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13000" r="-13000"/>
          </a:stretch>
        </a:blipFill>
      </dgm:spPr>
    </dgm:pt>
    <dgm:pt modelId="{4CBC9B5A-9C23-4BAE-A07A-AABFD365B3E5}" type="pres">
      <dgm:prSet presAssocID="{48B550C2-82A8-46E3-BABE-A17A17F3A653}" presName="ChildComposite" presStyleCnt="0"/>
      <dgm:spPr/>
    </dgm:pt>
    <dgm:pt modelId="{E875B76D-7ED8-4035-938D-95C663C954B3}" type="pres">
      <dgm:prSet presAssocID="{48B550C2-82A8-46E3-BABE-A17A17F3A653}" presName="Child" presStyleLbl="node1" presStyleIdx="4" presStyleCnt="5">
        <dgm:presLayoutVars>
          <dgm:chMax val="0"/>
          <dgm:chPref val="0"/>
          <dgm:bulletEnabled val="1"/>
        </dgm:presLayoutVars>
      </dgm:prSet>
      <dgm:spPr/>
    </dgm:pt>
    <dgm:pt modelId="{92D0EB50-F554-40AB-AD29-114E7407CAF4}" type="pres">
      <dgm:prSet presAssocID="{48B550C2-82A8-46E3-BABE-A17A17F3A653}" presName="Parent" presStyleLbl="revTx" presStyleIdx="4" presStyleCnt="5">
        <dgm:presLayoutVars>
          <dgm:chMax val="1"/>
          <dgm:chPref val="0"/>
          <dgm:bulletEnabled val="1"/>
        </dgm:presLayoutVars>
      </dgm:prSet>
      <dgm:spPr/>
    </dgm:pt>
  </dgm:ptLst>
  <dgm:cxnLst>
    <dgm:cxn modelId="{D0CB9104-550A-43E3-BEA8-5E15EEC5C72F}" type="presOf" srcId="{6A80CC4E-6AB4-4D5A-9BAD-99D7178AB0AC}" destId="{8F2E0B28-C997-4065-AB2A-419BEBCC1A1B}" srcOrd="0" destOrd="0" presId="urn:microsoft.com/office/officeart/2008/layout/CaptionedPictures"/>
    <dgm:cxn modelId="{D9D9E106-30C0-4484-B76E-A3D6E5EC4064}" type="presOf" srcId="{3FFEEAD7-4049-4C36-80A8-1C7F676183D5}" destId="{B60F031D-35B9-4D3B-8233-E59021E49F01}" srcOrd="0" destOrd="0" presId="urn:microsoft.com/office/officeart/2008/layout/CaptionedPictures"/>
    <dgm:cxn modelId="{429DB507-EA7D-4CA5-B9EA-46ED2464B3E4}" type="presOf" srcId="{3D9514CF-CE4E-40DA-9565-F842A26555CB}" destId="{F834034F-10E0-42F4-920D-21BCA6EC75CB}" srcOrd="0" destOrd="0" presId="urn:microsoft.com/office/officeart/2008/layout/CaptionedPictures"/>
    <dgm:cxn modelId="{6A24790B-D98F-4A6F-B431-AF14ECE9541A}" srcId="{48B550C2-82A8-46E3-BABE-A17A17F3A653}" destId="{53361706-C3DC-46CD-8919-64627FCD8E24}" srcOrd="0" destOrd="0" parTransId="{E8D75F7F-BEF4-426E-BD04-87271C809A1A}" sibTransId="{103B4384-ABD0-48E9-9479-A338954B333D}"/>
    <dgm:cxn modelId="{6DABDB0E-341D-4136-9642-13C7A1023F2F}" type="presOf" srcId="{152A0020-0DEF-44DD-9ADF-D6A96C6909D4}" destId="{04227702-EB8D-4C32-B3C8-3EC8DA50931A}" srcOrd="0" destOrd="0" presId="urn:microsoft.com/office/officeart/2008/layout/CaptionedPictures"/>
    <dgm:cxn modelId="{391C0720-485E-44F2-AC78-F716D9B4B1A9}" type="presOf" srcId="{D843A603-B466-4EE2-A6AC-5D2DE97D2CA0}" destId="{128291D9-96B6-4931-9EA6-1B2D1294EB8B}" srcOrd="0" destOrd="0" presId="urn:microsoft.com/office/officeart/2008/layout/CaptionedPictures"/>
    <dgm:cxn modelId="{28AA013F-9D59-4FC1-AF4D-32BB149C2418}" srcId="{DBB69B47-66EF-4C3B-B027-2DD8BF046498}" destId="{48B550C2-82A8-46E3-BABE-A17A17F3A653}" srcOrd="4" destOrd="0" parTransId="{881C3368-359B-4E91-A1B2-34268CF2FD8A}" sibTransId="{8A76D52D-A1DB-478F-9189-9F55E371B477}"/>
    <dgm:cxn modelId="{B1BD2E5E-52F5-4C6F-8088-9068D259498C}" type="presOf" srcId="{53361706-C3DC-46CD-8919-64627FCD8E24}" destId="{E875B76D-7ED8-4035-938D-95C663C954B3}" srcOrd="0" destOrd="0" presId="urn:microsoft.com/office/officeart/2008/layout/CaptionedPictures"/>
    <dgm:cxn modelId="{5AE7CA55-EC98-4708-B36D-CF6ECBCD7C0E}" type="presOf" srcId="{1C8F7879-15EB-45A4-B1B4-D47878C0F7B2}" destId="{AC5536EA-B20D-475E-8419-B66B13BDC08E}" srcOrd="0" destOrd="0" presId="urn:microsoft.com/office/officeart/2008/layout/CaptionedPictures"/>
    <dgm:cxn modelId="{608DD389-5A33-4021-A974-175F1135739B}" srcId="{6A80CC4E-6AB4-4D5A-9BAD-99D7178AB0AC}" destId="{382C7CC0-5BDA-4B5F-A506-31E20F44CB1D}" srcOrd="0" destOrd="0" parTransId="{AE972FA4-0353-4F7A-962F-1D2CF186DC4A}" sibTransId="{FCDFACF8-F4A0-4123-A35B-9F6D1C294E69}"/>
    <dgm:cxn modelId="{6BCBF38D-CA95-46EA-B958-A9AFE4584BD9}" srcId="{152A0020-0DEF-44DD-9ADF-D6A96C6909D4}" destId="{3FFEEAD7-4049-4C36-80A8-1C7F676183D5}" srcOrd="0" destOrd="0" parTransId="{FF703F33-3118-41E0-927B-9D6E34CEB872}" sibTransId="{D4C698E0-4C72-4663-8D70-536CB4E7476B}"/>
    <dgm:cxn modelId="{1CF4DD99-985C-48C2-984D-10D5D72AB48F}" srcId="{DBB69B47-66EF-4C3B-B027-2DD8BF046498}" destId="{6A80CC4E-6AB4-4D5A-9BAD-99D7178AB0AC}" srcOrd="1" destOrd="0" parTransId="{28DE8D54-08AE-4DA4-B521-39550AA5BB3C}" sibTransId="{D6E20DD0-6166-41BF-B831-6B9B43C4CF32}"/>
    <dgm:cxn modelId="{D4A789A1-95BC-45BD-993D-90DEE34CC873}" type="presOf" srcId="{48B550C2-82A8-46E3-BABE-A17A17F3A653}" destId="{92D0EB50-F554-40AB-AD29-114E7407CAF4}" srcOrd="0" destOrd="0" presId="urn:microsoft.com/office/officeart/2008/layout/CaptionedPictures"/>
    <dgm:cxn modelId="{7E012CA2-B7A0-4343-BF11-545B78BEF947}" type="presOf" srcId="{DBB69B47-66EF-4C3B-B027-2DD8BF046498}" destId="{B1F790F4-1D87-4771-8A25-3B4CA6226F60}" srcOrd="0" destOrd="0" presId="urn:microsoft.com/office/officeart/2008/layout/CaptionedPictures"/>
    <dgm:cxn modelId="{99FF86A9-25C7-4543-98C3-E97A72CF505E}" srcId="{DBB69B47-66EF-4C3B-B027-2DD8BF046498}" destId="{1C8F7879-15EB-45A4-B1B4-D47878C0F7B2}" srcOrd="0" destOrd="0" parTransId="{5449116A-7879-4CC4-B76B-9F02ECD2815C}" sibTransId="{5AE73663-6A4F-4DF1-B407-66FCC1BFA2E8}"/>
    <dgm:cxn modelId="{47DBF9C0-FA34-4F00-85C6-3CC3CC6114EF}" type="presOf" srcId="{382C7CC0-5BDA-4B5F-A506-31E20F44CB1D}" destId="{AA6AC822-8A0A-42C1-B2D6-5F305D56E2EE}" srcOrd="0" destOrd="0" presId="urn:microsoft.com/office/officeart/2008/layout/CaptionedPictures"/>
    <dgm:cxn modelId="{55E4B4DD-1152-40B7-9630-0E003046FAA4}" srcId="{DBB69B47-66EF-4C3B-B027-2DD8BF046498}" destId="{B9A06FAB-7E3F-45AA-909E-282AC704BC86}" srcOrd="2" destOrd="0" parTransId="{97BCDE6E-EE83-49F8-98AA-21DAC3F8B013}" sibTransId="{D8E5D72D-187D-4725-8164-A8B5610FD341}"/>
    <dgm:cxn modelId="{B628A2E2-E93F-46E6-B9CD-A9A63450F6A1}" srcId="{B9A06FAB-7E3F-45AA-909E-282AC704BC86}" destId="{3D9514CF-CE4E-40DA-9565-F842A26555CB}" srcOrd="0" destOrd="0" parTransId="{255950CD-ED30-4726-A441-17E724A73891}" sibTransId="{29318919-EE82-4D79-B7A5-5511328A4117}"/>
    <dgm:cxn modelId="{C39C9BE5-34BF-4519-AF86-419BE37AD43A}" srcId="{1C8F7879-15EB-45A4-B1B4-D47878C0F7B2}" destId="{D843A603-B466-4EE2-A6AC-5D2DE97D2CA0}" srcOrd="0" destOrd="0" parTransId="{FD54AA4E-ECC4-4420-9DA3-FDE73B5967EC}" sibTransId="{488539F0-729B-4F94-BDEC-7B0503FAB967}"/>
    <dgm:cxn modelId="{AF363EF7-CDF0-47A0-BBB9-6C531F621CC7}" srcId="{DBB69B47-66EF-4C3B-B027-2DD8BF046498}" destId="{152A0020-0DEF-44DD-9ADF-D6A96C6909D4}" srcOrd="3" destOrd="0" parTransId="{F4B09E1F-499B-47D1-A2F7-6EA4250F53C6}" sibTransId="{D9EF3B67-A811-40E4-8635-A2AF307EF23C}"/>
    <dgm:cxn modelId="{203802FF-51DF-4CD8-A691-5C1924A79426}" type="presOf" srcId="{B9A06FAB-7E3F-45AA-909E-282AC704BC86}" destId="{4380EDB1-5D6A-4481-AF85-20E285B5411A}" srcOrd="0" destOrd="0" presId="urn:microsoft.com/office/officeart/2008/layout/CaptionedPictures"/>
    <dgm:cxn modelId="{3A3AD9E0-96BA-49BB-A089-8181DA54E615}" type="presParOf" srcId="{B1F790F4-1D87-4771-8A25-3B4CA6226F60}" destId="{97A12A62-1F5D-42B6-B159-73696CDDE682}" srcOrd="0" destOrd="0" presId="urn:microsoft.com/office/officeart/2008/layout/CaptionedPictures"/>
    <dgm:cxn modelId="{D60F5B14-9BED-40DB-85C7-5C36BA58DC4C}" type="presParOf" srcId="{97A12A62-1F5D-42B6-B159-73696CDDE682}" destId="{C1FBF8AE-191E-465E-B894-EA23024926C9}" srcOrd="0" destOrd="0" presId="urn:microsoft.com/office/officeart/2008/layout/CaptionedPictures"/>
    <dgm:cxn modelId="{BA21AF48-1AB3-4233-A7B5-132B4607326C}" type="presParOf" srcId="{97A12A62-1F5D-42B6-B159-73696CDDE682}" destId="{5EE2ABC0-A377-48E6-BF08-7E8871CAA91E}" srcOrd="1" destOrd="0" presId="urn:microsoft.com/office/officeart/2008/layout/CaptionedPictures"/>
    <dgm:cxn modelId="{34C022C4-7B80-411F-B016-0CE49522FE94}" type="presParOf" srcId="{97A12A62-1F5D-42B6-B159-73696CDDE682}" destId="{D7946973-0FA2-48BA-B6C6-F8DB8A4D0FCA}" srcOrd="2" destOrd="0" presId="urn:microsoft.com/office/officeart/2008/layout/CaptionedPictures"/>
    <dgm:cxn modelId="{B5B71EAE-7461-48E8-9131-0F1483C95611}" type="presParOf" srcId="{D7946973-0FA2-48BA-B6C6-F8DB8A4D0FCA}" destId="{128291D9-96B6-4931-9EA6-1B2D1294EB8B}" srcOrd="0" destOrd="0" presId="urn:microsoft.com/office/officeart/2008/layout/CaptionedPictures"/>
    <dgm:cxn modelId="{EC64D360-42CF-48DA-8125-FAA2C4FC3C98}" type="presParOf" srcId="{D7946973-0FA2-48BA-B6C6-F8DB8A4D0FCA}" destId="{AC5536EA-B20D-475E-8419-B66B13BDC08E}" srcOrd="1" destOrd="0" presId="urn:microsoft.com/office/officeart/2008/layout/CaptionedPictures"/>
    <dgm:cxn modelId="{54CC110D-055D-4660-BC0B-187DC6C961A0}" type="presParOf" srcId="{B1F790F4-1D87-4771-8A25-3B4CA6226F60}" destId="{FE57717A-7FF6-482F-A606-C2BC0E74E393}" srcOrd="1" destOrd="0" presId="urn:microsoft.com/office/officeart/2008/layout/CaptionedPictures"/>
    <dgm:cxn modelId="{0E5C1A71-BE64-4FEB-9BDC-6396B0BF7B84}" type="presParOf" srcId="{B1F790F4-1D87-4771-8A25-3B4CA6226F60}" destId="{08FA830D-1CF5-4978-A252-C350448D6AD5}" srcOrd="2" destOrd="0" presId="urn:microsoft.com/office/officeart/2008/layout/CaptionedPictures"/>
    <dgm:cxn modelId="{C720E953-5D14-4B60-A23D-67FC27DC9927}" type="presParOf" srcId="{08FA830D-1CF5-4978-A252-C350448D6AD5}" destId="{AABB869A-7F4D-4C79-8E88-B6477431E9D7}" srcOrd="0" destOrd="0" presId="urn:microsoft.com/office/officeart/2008/layout/CaptionedPictures"/>
    <dgm:cxn modelId="{EDEC43C2-8C15-46A6-9544-6F73055BE020}" type="presParOf" srcId="{08FA830D-1CF5-4978-A252-C350448D6AD5}" destId="{85A77CB1-BEB9-4AAC-82E9-408EB6E2DAF8}" srcOrd="1" destOrd="0" presId="urn:microsoft.com/office/officeart/2008/layout/CaptionedPictures"/>
    <dgm:cxn modelId="{98A893C4-F11A-4961-9EB1-8AA456EF6A6B}" type="presParOf" srcId="{08FA830D-1CF5-4978-A252-C350448D6AD5}" destId="{320386E9-2B2F-43AF-9B2C-682119DB74F8}" srcOrd="2" destOrd="0" presId="urn:microsoft.com/office/officeart/2008/layout/CaptionedPictures"/>
    <dgm:cxn modelId="{1F3AE5B9-BC6C-44DF-AB99-3935AE043F99}" type="presParOf" srcId="{320386E9-2B2F-43AF-9B2C-682119DB74F8}" destId="{AA6AC822-8A0A-42C1-B2D6-5F305D56E2EE}" srcOrd="0" destOrd="0" presId="urn:microsoft.com/office/officeart/2008/layout/CaptionedPictures"/>
    <dgm:cxn modelId="{39FD05F3-F59C-4BA0-B483-43C7DE6C2D5B}" type="presParOf" srcId="{320386E9-2B2F-43AF-9B2C-682119DB74F8}" destId="{8F2E0B28-C997-4065-AB2A-419BEBCC1A1B}" srcOrd="1" destOrd="0" presId="urn:microsoft.com/office/officeart/2008/layout/CaptionedPictures"/>
    <dgm:cxn modelId="{3355D1CD-F4ED-47C2-AE18-8F49097BCAA9}" type="presParOf" srcId="{B1F790F4-1D87-4771-8A25-3B4CA6226F60}" destId="{9743765E-EEF4-4BFC-A5A8-EAE63A3AFC9C}" srcOrd="3" destOrd="0" presId="urn:microsoft.com/office/officeart/2008/layout/CaptionedPictures"/>
    <dgm:cxn modelId="{7AA265C5-FAA7-4EBB-B7F8-6EC089E299F3}" type="presParOf" srcId="{B1F790F4-1D87-4771-8A25-3B4CA6226F60}" destId="{DAD00D97-EC05-45AD-AB8D-8E6B73FE7D01}" srcOrd="4" destOrd="0" presId="urn:microsoft.com/office/officeart/2008/layout/CaptionedPictures"/>
    <dgm:cxn modelId="{D6F24A8C-3DD5-46B7-85F6-8F0901DA33D7}" type="presParOf" srcId="{DAD00D97-EC05-45AD-AB8D-8E6B73FE7D01}" destId="{972584C1-663F-4B69-B133-E78B8489B871}" srcOrd="0" destOrd="0" presId="urn:microsoft.com/office/officeart/2008/layout/CaptionedPictures"/>
    <dgm:cxn modelId="{DD1A26C6-EC06-408F-B2FE-EBBDB603E2FD}" type="presParOf" srcId="{DAD00D97-EC05-45AD-AB8D-8E6B73FE7D01}" destId="{02C2EDB1-B454-4395-9E67-822519FDAA71}" srcOrd="1" destOrd="0" presId="urn:microsoft.com/office/officeart/2008/layout/CaptionedPictures"/>
    <dgm:cxn modelId="{1E0078AD-1BF5-40C0-97FD-DB08F30FBD1F}" type="presParOf" srcId="{DAD00D97-EC05-45AD-AB8D-8E6B73FE7D01}" destId="{AC8B79F4-1511-47E5-A4EF-1D556B504738}" srcOrd="2" destOrd="0" presId="urn:microsoft.com/office/officeart/2008/layout/CaptionedPictures"/>
    <dgm:cxn modelId="{5C79547D-B353-4C76-92F8-02F3224A7708}" type="presParOf" srcId="{AC8B79F4-1511-47E5-A4EF-1D556B504738}" destId="{F834034F-10E0-42F4-920D-21BCA6EC75CB}" srcOrd="0" destOrd="0" presId="urn:microsoft.com/office/officeart/2008/layout/CaptionedPictures"/>
    <dgm:cxn modelId="{AF297D6A-9783-44E3-B477-01E1E9F7B815}" type="presParOf" srcId="{AC8B79F4-1511-47E5-A4EF-1D556B504738}" destId="{4380EDB1-5D6A-4481-AF85-20E285B5411A}" srcOrd="1" destOrd="0" presId="urn:microsoft.com/office/officeart/2008/layout/CaptionedPictures"/>
    <dgm:cxn modelId="{77D259D3-7F3C-4261-A8F3-515A7E1530A1}" type="presParOf" srcId="{B1F790F4-1D87-4771-8A25-3B4CA6226F60}" destId="{831C2B29-692C-43E7-8C43-AD74ED338268}" srcOrd="5" destOrd="0" presId="urn:microsoft.com/office/officeart/2008/layout/CaptionedPictures"/>
    <dgm:cxn modelId="{31508B45-A7B3-4B2B-8BE6-2B0E19279C03}" type="presParOf" srcId="{B1F790F4-1D87-4771-8A25-3B4CA6226F60}" destId="{CD80FE0F-4EE9-45B2-A0F0-FE813850556C}" srcOrd="6" destOrd="0" presId="urn:microsoft.com/office/officeart/2008/layout/CaptionedPictures"/>
    <dgm:cxn modelId="{BFA7FA56-E749-4680-B018-9A63E4FFDFE2}" type="presParOf" srcId="{CD80FE0F-4EE9-45B2-A0F0-FE813850556C}" destId="{0A7119AC-1FB0-4954-97C7-AF0551E35AC3}" srcOrd="0" destOrd="0" presId="urn:microsoft.com/office/officeart/2008/layout/CaptionedPictures"/>
    <dgm:cxn modelId="{0FE3B9E8-526C-4651-ABB4-C10FA073D27F}" type="presParOf" srcId="{CD80FE0F-4EE9-45B2-A0F0-FE813850556C}" destId="{3F637E0D-87B9-4890-9A14-7A379EBC0049}" srcOrd="1" destOrd="0" presId="urn:microsoft.com/office/officeart/2008/layout/CaptionedPictures"/>
    <dgm:cxn modelId="{BBB7CAE3-018E-4C0F-B6E7-B74BF6961360}" type="presParOf" srcId="{CD80FE0F-4EE9-45B2-A0F0-FE813850556C}" destId="{6E5CA14A-D17A-48D9-8762-B4A8A1107075}" srcOrd="2" destOrd="0" presId="urn:microsoft.com/office/officeart/2008/layout/CaptionedPictures"/>
    <dgm:cxn modelId="{E40C583B-EA6E-4716-9889-A4B62415434B}" type="presParOf" srcId="{6E5CA14A-D17A-48D9-8762-B4A8A1107075}" destId="{B60F031D-35B9-4D3B-8233-E59021E49F01}" srcOrd="0" destOrd="0" presId="urn:microsoft.com/office/officeart/2008/layout/CaptionedPictures"/>
    <dgm:cxn modelId="{3EC8B386-24F2-4D56-B70E-0B8182A52579}" type="presParOf" srcId="{6E5CA14A-D17A-48D9-8762-B4A8A1107075}" destId="{04227702-EB8D-4C32-B3C8-3EC8DA50931A}" srcOrd="1" destOrd="0" presId="urn:microsoft.com/office/officeart/2008/layout/CaptionedPictures"/>
    <dgm:cxn modelId="{6255D1A7-6108-4DB1-B563-B2BA09D411A5}" type="presParOf" srcId="{B1F790F4-1D87-4771-8A25-3B4CA6226F60}" destId="{357E3F41-FBB5-44DE-9EF6-F27B19B0D4E2}" srcOrd="7" destOrd="0" presId="urn:microsoft.com/office/officeart/2008/layout/CaptionedPictures"/>
    <dgm:cxn modelId="{B36EDC76-F984-48CF-8E19-EFD3902D8BA9}" type="presParOf" srcId="{B1F790F4-1D87-4771-8A25-3B4CA6226F60}" destId="{B06CE2E4-B57A-41C9-952A-418D06D97B3D}" srcOrd="8" destOrd="0" presId="urn:microsoft.com/office/officeart/2008/layout/CaptionedPictures"/>
    <dgm:cxn modelId="{5372F47A-16AC-4427-97B4-993CFCABF232}" type="presParOf" srcId="{B06CE2E4-B57A-41C9-952A-418D06D97B3D}" destId="{20DFDB06-968F-4220-A17A-FDEDEAFB21C5}" srcOrd="0" destOrd="0" presId="urn:microsoft.com/office/officeart/2008/layout/CaptionedPictures"/>
    <dgm:cxn modelId="{3C94781A-8285-4618-82D9-64C75080441C}" type="presParOf" srcId="{B06CE2E4-B57A-41C9-952A-418D06D97B3D}" destId="{EB8469A1-0BE8-4F67-A819-C2C29142EAF7}" srcOrd="1" destOrd="0" presId="urn:microsoft.com/office/officeart/2008/layout/CaptionedPictures"/>
    <dgm:cxn modelId="{DFC536BF-15F0-4D08-A3B7-0643D0A0C18F}" type="presParOf" srcId="{B06CE2E4-B57A-41C9-952A-418D06D97B3D}" destId="{4CBC9B5A-9C23-4BAE-A07A-AABFD365B3E5}" srcOrd="2" destOrd="0" presId="urn:microsoft.com/office/officeart/2008/layout/CaptionedPictures"/>
    <dgm:cxn modelId="{E7D7B76D-9BB7-463B-BE04-0FBB3A0571FF}" type="presParOf" srcId="{4CBC9B5A-9C23-4BAE-A07A-AABFD365B3E5}" destId="{E875B76D-7ED8-4035-938D-95C663C954B3}" srcOrd="0" destOrd="0" presId="urn:microsoft.com/office/officeart/2008/layout/CaptionedPictures"/>
    <dgm:cxn modelId="{96FF63E1-6203-4722-936D-160722D95C3E}" type="presParOf" srcId="{4CBC9B5A-9C23-4BAE-A07A-AABFD365B3E5}" destId="{92D0EB50-F554-40AB-AD29-114E7407CAF4}" srcOrd="1" destOrd="0" presId="urn:microsoft.com/office/officeart/2008/layout/CaptionedPicture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7C070A-32EA-40FD-92F8-FC448F927A33}" type="doc">
      <dgm:prSet loTypeId="urn:microsoft.com/office/officeart/2005/8/layout/venn1" loCatId="relationship" qsTypeId="urn:microsoft.com/office/officeart/2005/8/quickstyle/simple1" qsCatId="simple" csTypeId="urn:microsoft.com/office/officeart/2005/8/colors/accent2_2" csCatId="accent2" phldr="1"/>
      <dgm:spPr/>
    </dgm:pt>
    <dgm:pt modelId="{F8A8C2AE-1D2F-40F7-BC95-E7DD90BE7E2C}">
      <dgm:prSet phldrT="[文本]"/>
      <dgm:spPr/>
      <dgm:t>
        <a:bodyPr/>
        <a:lstStyle/>
        <a:p>
          <a:r>
            <a:rPr lang="zh-CN" altLang="en-US" b="1" dirty="0">
              <a:solidFill>
                <a:srgbClr val="FF0000"/>
              </a:solidFill>
            </a:rPr>
            <a:t>目的性原则</a:t>
          </a:r>
        </a:p>
      </dgm:t>
    </dgm:pt>
    <dgm:pt modelId="{4B94DB4A-0223-4CB9-9590-155E36149D9A}" cxnId="{FE7828F7-0370-4A47-B063-3C3EF6EF8CD7}" type="parTrans">
      <dgm:prSet/>
      <dgm:spPr/>
      <dgm:t>
        <a:bodyPr/>
        <a:lstStyle/>
        <a:p>
          <a:endParaRPr lang="zh-CN" altLang="en-US"/>
        </a:p>
      </dgm:t>
    </dgm:pt>
    <dgm:pt modelId="{A25830FC-C5EC-4F02-A628-6F62114F742E}" cxnId="{FE7828F7-0370-4A47-B063-3C3EF6EF8CD7}" type="sibTrans">
      <dgm:prSet/>
      <dgm:spPr/>
      <dgm:t>
        <a:bodyPr/>
        <a:lstStyle/>
        <a:p>
          <a:endParaRPr lang="zh-CN" altLang="en-US"/>
        </a:p>
      </dgm:t>
    </dgm:pt>
    <dgm:pt modelId="{1DFBEA63-14FB-4EE4-876D-086431F86388}">
      <dgm:prSet phldrT="[文本]"/>
      <dgm:spPr/>
      <dgm:t>
        <a:bodyPr/>
        <a:lstStyle/>
        <a:p>
          <a:r>
            <a:rPr lang="zh-CN" altLang="en-US" b="1" dirty="0">
              <a:solidFill>
                <a:srgbClr val="FF0000"/>
              </a:solidFill>
            </a:rPr>
            <a:t>信任原则</a:t>
          </a:r>
        </a:p>
      </dgm:t>
    </dgm:pt>
    <dgm:pt modelId="{5774D5D8-C0DA-407B-A0C4-389047CF26F1}" cxnId="{B86ECCCF-FC15-42B0-AC8D-E7780506E085}" type="parTrans">
      <dgm:prSet/>
      <dgm:spPr/>
      <dgm:t>
        <a:bodyPr/>
        <a:lstStyle/>
        <a:p>
          <a:endParaRPr lang="zh-CN" altLang="en-US"/>
        </a:p>
      </dgm:t>
    </dgm:pt>
    <dgm:pt modelId="{D6BBA747-B582-4E1E-8991-5EBEC8360CB2}" cxnId="{B86ECCCF-FC15-42B0-AC8D-E7780506E085}" type="sibTrans">
      <dgm:prSet/>
      <dgm:spPr/>
      <dgm:t>
        <a:bodyPr/>
        <a:lstStyle/>
        <a:p>
          <a:endParaRPr lang="zh-CN" altLang="en-US"/>
        </a:p>
      </dgm:t>
    </dgm:pt>
    <dgm:pt modelId="{3756A776-2903-4FC6-B2F7-0EE83EE3ACC8}">
      <dgm:prSet phldrT="[文本]"/>
      <dgm:spPr/>
      <dgm:t>
        <a:bodyPr/>
        <a:lstStyle/>
        <a:p>
          <a:r>
            <a:rPr lang="zh-CN" altLang="en-US" b="1" dirty="0">
              <a:solidFill>
                <a:srgbClr val="FF0000"/>
              </a:solidFill>
            </a:rPr>
            <a:t>权责一致原则</a:t>
          </a:r>
        </a:p>
      </dgm:t>
    </dgm:pt>
    <dgm:pt modelId="{7FF0A3E9-A6A7-4FB2-A9EF-CEBB31360941}" cxnId="{266A384C-180D-482F-BC6C-B387F2DF650E}" type="parTrans">
      <dgm:prSet/>
      <dgm:spPr/>
      <dgm:t>
        <a:bodyPr/>
        <a:lstStyle/>
        <a:p>
          <a:endParaRPr lang="zh-CN" altLang="en-US"/>
        </a:p>
      </dgm:t>
    </dgm:pt>
    <dgm:pt modelId="{A2E8C799-250D-4693-95F5-3F7BA0307DBF}" cxnId="{266A384C-180D-482F-BC6C-B387F2DF650E}" type="sibTrans">
      <dgm:prSet/>
      <dgm:spPr/>
      <dgm:t>
        <a:bodyPr/>
        <a:lstStyle/>
        <a:p>
          <a:endParaRPr lang="zh-CN" altLang="en-US"/>
        </a:p>
      </dgm:t>
    </dgm:pt>
    <dgm:pt modelId="{FBAED398-FC35-4FAA-8CD6-A26DF9482BA1}" type="pres">
      <dgm:prSet presAssocID="{7E7C070A-32EA-40FD-92F8-FC448F927A33}" presName="compositeShape" presStyleCnt="0">
        <dgm:presLayoutVars>
          <dgm:chMax val="7"/>
          <dgm:dir/>
          <dgm:resizeHandles val="exact"/>
        </dgm:presLayoutVars>
      </dgm:prSet>
      <dgm:spPr/>
    </dgm:pt>
    <dgm:pt modelId="{3BE19293-1FFE-421C-B6C4-A40AC76EAC61}" type="pres">
      <dgm:prSet presAssocID="{F8A8C2AE-1D2F-40F7-BC95-E7DD90BE7E2C}" presName="circ1" presStyleLbl="vennNode1" presStyleIdx="0" presStyleCnt="3"/>
      <dgm:spPr/>
    </dgm:pt>
    <dgm:pt modelId="{ED6E9DAF-D78A-4DEE-AD39-C73CA984B6A5}" type="pres">
      <dgm:prSet presAssocID="{F8A8C2AE-1D2F-40F7-BC95-E7DD90BE7E2C}" presName="circ1Tx" presStyleLbl="revTx" presStyleIdx="0" presStyleCnt="0">
        <dgm:presLayoutVars>
          <dgm:chMax val="0"/>
          <dgm:chPref val="0"/>
          <dgm:bulletEnabled val="1"/>
        </dgm:presLayoutVars>
      </dgm:prSet>
      <dgm:spPr/>
    </dgm:pt>
    <dgm:pt modelId="{EC7EEFE6-39CA-4160-A4E1-EE9EC3AE8973}" type="pres">
      <dgm:prSet presAssocID="{1DFBEA63-14FB-4EE4-876D-086431F86388}" presName="circ2" presStyleLbl="vennNode1" presStyleIdx="1" presStyleCnt="3"/>
      <dgm:spPr/>
    </dgm:pt>
    <dgm:pt modelId="{D4475028-440E-4EAC-B73F-3A220533CE87}" type="pres">
      <dgm:prSet presAssocID="{1DFBEA63-14FB-4EE4-876D-086431F86388}" presName="circ2Tx" presStyleLbl="revTx" presStyleIdx="0" presStyleCnt="0">
        <dgm:presLayoutVars>
          <dgm:chMax val="0"/>
          <dgm:chPref val="0"/>
          <dgm:bulletEnabled val="1"/>
        </dgm:presLayoutVars>
      </dgm:prSet>
      <dgm:spPr/>
    </dgm:pt>
    <dgm:pt modelId="{BBE91660-3320-4311-B9E5-5C166CF61B0F}" type="pres">
      <dgm:prSet presAssocID="{3756A776-2903-4FC6-B2F7-0EE83EE3ACC8}" presName="circ3" presStyleLbl="vennNode1" presStyleIdx="2" presStyleCnt="3"/>
      <dgm:spPr/>
    </dgm:pt>
    <dgm:pt modelId="{5B1FD2E8-46DC-40AE-A1A8-DCB7AC89F68D}" type="pres">
      <dgm:prSet presAssocID="{3756A776-2903-4FC6-B2F7-0EE83EE3ACC8}" presName="circ3Tx" presStyleLbl="revTx" presStyleIdx="0" presStyleCnt="0">
        <dgm:presLayoutVars>
          <dgm:chMax val="0"/>
          <dgm:chPref val="0"/>
          <dgm:bulletEnabled val="1"/>
        </dgm:presLayoutVars>
      </dgm:prSet>
      <dgm:spPr/>
    </dgm:pt>
  </dgm:ptLst>
  <dgm:cxnLst>
    <dgm:cxn modelId="{241E400C-44C2-411D-AE68-078B5D1A2079}" type="presOf" srcId="{F8A8C2AE-1D2F-40F7-BC95-E7DD90BE7E2C}" destId="{ED6E9DAF-D78A-4DEE-AD39-C73CA984B6A5}" srcOrd="1" destOrd="0" presId="urn:microsoft.com/office/officeart/2005/8/layout/venn1"/>
    <dgm:cxn modelId="{A1381B45-3105-4705-94D6-661B56A394DB}" type="presOf" srcId="{3756A776-2903-4FC6-B2F7-0EE83EE3ACC8}" destId="{5B1FD2E8-46DC-40AE-A1A8-DCB7AC89F68D}" srcOrd="1" destOrd="0" presId="urn:microsoft.com/office/officeart/2005/8/layout/venn1"/>
    <dgm:cxn modelId="{266A384C-180D-482F-BC6C-B387F2DF650E}" srcId="{7E7C070A-32EA-40FD-92F8-FC448F927A33}" destId="{3756A776-2903-4FC6-B2F7-0EE83EE3ACC8}" srcOrd="2" destOrd="0" parTransId="{7FF0A3E9-A6A7-4FB2-A9EF-CEBB31360941}" sibTransId="{A2E8C799-250D-4693-95F5-3F7BA0307DBF}"/>
    <dgm:cxn modelId="{6984A47C-D8D2-490B-96DE-1EB03B11FA2B}" type="presOf" srcId="{1DFBEA63-14FB-4EE4-876D-086431F86388}" destId="{D4475028-440E-4EAC-B73F-3A220533CE87}" srcOrd="1" destOrd="0" presId="urn:microsoft.com/office/officeart/2005/8/layout/venn1"/>
    <dgm:cxn modelId="{BCB48785-6B78-4350-802D-699D0D110B0E}" type="presOf" srcId="{7E7C070A-32EA-40FD-92F8-FC448F927A33}" destId="{FBAED398-FC35-4FAA-8CD6-A26DF9482BA1}" srcOrd="0" destOrd="0" presId="urn:microsoft.com/office/officeart/2005/8/layout/venn1"/>
    <dgm:cxn modelId="{D962A2A9-8564-4358-BAC8-2328C5AEF7DD}" type="presOf" srcId="{1DFBEA63-14FB-4EE4-876D-086431F86388}" destId="{EC7EEFE6-39CA-4160-A4E1-EE9EC3AE8973}" srcOrd="0" destOrd="0" presId="urn:microsoft.com/office/officeart/2005/8/layout/venn1"/>
    <dgm:cxn modelId="{600A71C8-D336-423E-B29A-3566DE393FE6}" type="presOf" srcId="{F8A8C2AE-1D2F-40F7-BC95-E7DD90BE7E2C}" destId="{3BE19293-1FFE-421C-B6C4-A40AC76EAC61}" srcOrd="0" destOrd="0" presId="urn:microsoft.com/office/officeart/2005/8/layout/venn1"/>
    <dgm:cxn modelId="{B86ECCCF-FC15-42B0-AC8D-E7780506E085}" srcId="{7E7C070A-32EA-40FD-92F8-FC448F927A33}" destId="{1DFBEA63-14FB-4EE4-876D-086431F86388}" srcOrd="1" destOrd="0" parTransId="{5774D5D8-C0DA-407B-A0C4-389047CF26F1}" sibTransId="{D6BBA747-B582-4E1E-8991-5EBEC8360CB2}"/>
    <dgm:cxn modelId="{554AB0DF-5582-48A0-956F-8923629BBDB1}" type="presOf" srcId="{3756A776-2903-4FC6-B2F7-0EE83EE3ACC8}" destId="{BBE91660-3320-4311-B9E5-5C166CF61B0F}" srcOrd="0" destOrd="0" presId="urn:microsoft.com/office/officeart/2005/8/layout/venn1"/>
    <dgm:cxn modelId="{FE7828F7-0370-4A47-B063-3C3EF6EF8CD7}" srcId="{7E7C070A-32EA-40FD-92F8-FC448F927A33}" destId="{F8A8C2AE-1D2F-40F7-BC95-E7DD90BE7E2C}" srcOrd="0" destOrd="0" parTransId="{4B94DB4A-0223-4CB9-9590-155E36149D9A}" sibTransId="{A25830FC-C5EC-4F02-A628-6F62114F742E}"/>
    <dgm:cxn modelId="{F0010AF2-853B-43CA-B646-60768415F9AD}" type="presParOf" srcId="{FBAED398-FC35-4FAA-8CD6-A26DF9482BA1}" destId="{3BE19293-1FFE-421C-B6C4-A40AC76EAC61}" srcOrd="0" destOrd="0" presId="urn:microsoft.com/office/officeart/2005/8/layout/venn1"/>
    <dgm:cxn modelId="{5982826C-1B7C-49C6-824D-7C5F56553BC3}" type="presParOf" srcId="{FBAED398-FC35-4FAA-8CD6-A26DF9482BA1}" destId="{ED6E9DAF-D78A-4DEE-AD39-C73CA984B6A5}" srcOrd="1" destOrd="0" presId="urn:microsoft.com/office/officeart/2005/8/layout/venn1"/>
    <dgm:cxn modelId="{F6729A29-D634-4A27-BF0A-1B97170ED108}" type="presParOf" srcId="{FBAED398-FC35-4FAA-8CD6-A26DF9482BA1}" destId="{EC7EEFE6-39CA-4160-A4E1-EE9EC3AE8973}" srcOrd="2" destOrd="0" presId="urn:microsoft.com/office/officeart/2005/8/layout/venn1"/>
    <dgm:cxn modelId="{8513D9C6-C0FB-4082-9DEF-D6951B86EAC7}" type="presParOf" srcId="{FBAED398-FC35-4FAA-8CD6-A26DF9482BA1}" destId="{D4475028-440E-4EAC-B73F-3A220533CE87}" srcOrd="3" destOrd="0" presId="urn:microsoft.com/office/officeart/2005/8/layout/venn1"/>
    <dgm:cxn modelId="{0CCBA88F-EA7A-44DA-94F4-5BB2387AD828}" type="presParOf" srcId="{FBAED398-FC35-4FAA-8CD6-A26DF9482BA1}" destId="{BBE91660-3320-4311-B9E5-5C166CF61B0F}" srcOrd="4" destOrd="0" presId="urn:microsoft.com/office/officeart/2005/8/layout/venn1"/>
    <dgm:cxn modelId="{39790D1B-529A-4C24-B6A7-43C5CCBBA9D5}" type="presParOf" srcId="{FBAED398-FC35-4FAA-8CD6-A26DF9482BA1}" destId="{5B1FD2E8-46DC-40AE-A1A8-DCB7AC89F68D}" srcOrd="5"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F31DD8-0DC0-4034-84EC-56EA6FFCF0E6}"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zh-CN" altLang="en-US"/>
        </a:p>
      </dgm:t>
    </dgm:pt>
    <dgm:pt modelId="{5CB60C66-51A1-4EA5-BF98-192BA1EF1CF2}">
      <dgm:prSet phldrT="[文本]" phldr="0" custT="1"/>
      <dgm:spPr/>
      <dgm:t>
        <a:bodyPr vert="horz" wrap="square"/>
        <a:p>
          <a:pPr>
            <a:lnSpc>
              <a:spcPct val="100000"/>
            </a:lnSpc>
            <a:spcBef>
              <a:spcPct val="0"/>
            </a:spcBef>
            <a:spcAft>
              <a:spcPct val="35000"/>
            </a:spcAft>
          </a:pPr>
          <a:r>
            <a:rPr lang="zh-CN" altLang="en-US" sz="2400" b="1" dirty="0">
              <a:solidFill>
                <a:srgbClr val="0070C0"/>
              </a:solidFill>
            </a:rPr>
            <a:t>直线管理人员</a:t>
          </a:r>
          <a:r>
            <a:rPr lang="zh-CN" altLang="en-US" sz="2400" b="1" dirty="0">
              <a:solidFill>
                <a:srgbClr val="0070C0"/>
              </a:solidFill>
            </a:rPr>
            <a:t/>
          </a:r>
          <a:endParaRPr lang="zh-CN" altLang="en-US" sz="2400" b="1" dirty="0">
            <a:solidFill>
              <a:srgbClr val="0070C0"/>
            </a:solidFill>
          </a:endParaRPr>
        </a:p>
      </dgm:t>
    </dgm:pt>
    <dgm:pt modelId="{00236D26-323F-4239-90A4-0A92968DAEE5}" cxnId="{2317BD6B-4529-4C51-A53F-0A1FB3E3C5BC}" type="parTrans">
      <dgm:prSet/>
      <dgm:spPr/>
      <dgm:t>
        <a:bodyPr/>
        <a:lstStyle/>
        <a:p>
          <a:endParaRPr lang="zh-CN" altLang="en-US" b="1">
            <a:solidFill>
              <a:srgbClr val="0070C0"/>
            </a:solidFill>
          </a:endParaRPr>
        </a:p>
      </dgm:t>
    </dgm:pt>
    <dgm:pt modelId="{727A00B5-B673-44A4-B2D2-6369F4A02F85}" cxnId="{2317BD6B-4529-4C51-A53F-0A1FB3E3C5BC}" type="sibTrans">
      <dgm:prSet/>
      <dgm:spPr/>
      <dgm:t>
        <a:bodyPr/>
        <a:lstStyle/>
        <a:p>
          <a:endParaRPr lang="zh-CN" altLang="en-US" b="1">
            <a:solidFill>
              <a:srgbClr val="0070C0"/>
            </a:solidFill>
          </a:endParaRPr>
        </a:p>
      </dgm:t>
    </dgm:pt>
    <dgm:pt modelId="{B3BA13B7-8C5E-4BD2-BCD5-678F25DB5E7B}">
      <dgm:prSet phldr="0" custT="1"/>
      <dgm:spPr/>
      <dgm:t>
        <a:bodyPr vert="horz" wrap="square"/>
        <a:p>
          <a:pPr>
            <a:lnSpc>
              <a:spcPct val="100000"/>
            </a:lnSpc>
            <a:spcBef>
              <a:spcPct val="0"/>
            </a:spcBef>
            <a:spcAft>
              <a:spcPct val="15000"/>
            </a:spcAft>
          </a:pPr>
          <a:r>
            <a:rPr lang="zh-CN" altLang="en-US" sz="2400" b="1" dirty="0">
              <a:solidFill>
                <a:srgbClr val="0070C0"/>
              </a:solidFill>
            </a:rPr>
            <a:t>位于组</a:t>
          </a:r>
          <a:r>
            <a:rPr lang="zh-CN" altLang="en-US" sz="2400" b="1" dirty="0">
              <a:solidFill>
                <a:srgbClr val="0070C0"/>
              </a:solidFill>
              <a:highlight>
                <a:srgbClr val="FFFF00"/>
              </a:highlight>
            </a:rPr>
            <a:t>织纵向层级中特定职位的管理者</a:t>
          </a:r>
          <a:r>
            <a:rPr lang="zh-CN" altLang="en-US" sz="2400" b="1" dirty="0">
              <a:solidFill>
                <a:srgbClr val="0070C0"/>
              </a:solidFill>
            </a:rPr>
            <a:t>，拥有直线职权</a:t>
          </a:r>
          <a:r>
            <a:rPr sz="6500"/>
            <a:t/>
          </a:r>
          <a:endParaRPr sz="6500"/>
        </a:p>
      </dgm:t>
    </dgm:pt>
    <dgm:pt modelId="{2B0D0590-751F-4B0D-9320-4CA968BE2FF6}" cxnId="{0E3B38FB-41D6-40A9-AC10-FD73DDE0BF03}" type="parTrans">
      <dgm:prSet/>
      <dgm:spPr/>
    </dgm:pt>
    <dgm:pt modelId="{75779FEF-7363-4088-A59A-76E6473B0646}" cxnId="{0E3B38FB-41D6-40A9-AC10-FD73DDE0BF03}" type="sibTrans">
      <dgm:prSet/>
      <dgm:spPr/>
    </dgm:pt>
    <dgm:pt modelId="{8B218BBB-227E-4B40-A270-10876FF1BB79}">
      <dgm:prSet custT="1"/>
      <dgm:spPr/>
      <dgm:t>
        <a:bodyPr/>
        <a:lstStyle/>
        <a:p>
          <a:r>
            <a:rPr lang="zh-CN" altLang="en-US" sz="2400" b="1" dirty="0">
              <a:solidFill>
                <a:srgbClr val="0070C0"/>
              </a:solidFill>
            </a:rPr>
            <a:t>参谋人员</a:t>
          </a:r>
          <a:endParaRPr lang="en-US" altLang="zh-CN" sz="2400" b="1" dirty="0">
            <a:solidFill>
              <a:srgbClr val="0070C0"/>
            </a:solidFill>
          </a:endParaRPr>
        </a:p>
      </dgm:t>
    </dgm:pt>
    <dgm:pt modelId="{0598D5C6-CFAE-424E-A881-73D966FACB5E}" cxnId="{2FA0180D-7915-4F40-B438-B2C5EFDBD156}" type="parTrans">
      <dgm:prSet/>
      <dgm:spPr/>
      <dgm:t>
        <a:bodyPr/>
        <a:lstStyle/>
        <a:p>
          <a:endParaRPr lang="zh-CN" altLang="en-US" b="1">
            <a:solidFill>
              <a:srgbClr val="0070C0"/>
            </a:solidFill>
          </a:endParaRPr>
        </a:p>
      </dgm:t>
    </dgm:pt>
    <dgm:pt modelId="{4B9FCF87-7DA3-4AED-B71F-63B6DB27BB85}" cxnId="{2FA0180D-7915-4F40-B438-B2C5EFDBD156}" type="sibTrans">
      <dgm:prSet/>
      <dgm:spPr/>
      <dgm:t>
        <a:bodyPr/>
        <a:lstStyle/>
        <a:p>
          <a:endParaRPr lang="zh-CN" altLang="en-US" b="1">
            <a:solidFill>
              <a:srgbClr val="0070C0"/>
            </a:solidFill>
          </a:endParaRPr>
        </a:p>
      </dgm:t>
    </dgm:pt>
    <dgm:pt modelId="{AA229E86-E47D-4C6D-8BC8-ABC85B667D6F}">
      <dgm:prSet custT="1"/>
      <dgm:spPr/>
      <dgm:t>
        <a:bodyPr/>
        <a:lstStyle/>
        <a:p>
          <a:r>
            <a:rPr lang="zh-CN" altLang="en-US" sz="2400" b="1" dirty="0">
              <a:solidFill>
                <a:srgbClr val="0070C0"/>
              </a:solidFill>
            </a:rPr>
            <a:t>从专业的角度为特定层级的管理者提供咨询、建议的管理者</a:t>
          </a:r>
          <a:endParaRPr lang="en-US" altLang="zh-CN" sz="2400" b="1" dirty="0">
            <a:solidFill>
              <a:srgbClr val="0070C0"/>
            </a:solidFill>
          </a:endParaRPr>
        </a:p>
      </dgm:t>
    </dgm:pt>
    <dgm:pt modelId="{D7A026FE-C0B1-4EF4-9564-BCC61094E0BD}" cxnId="{8457C2EB-D50E-41C1-9C28-77FAC9533AA0}" type="parTrans">
      <dgm:prSet/>
      <dgm:spPr/>
      <dgm:t>
        <a:bodyPr/>
        <a:lstStyle/>
        <a:p>
          <a:endParaRPr lang="zh-CN" altLang="en-US" b="1">
            <a:solidFill>
              <a:srgbClr val="0070C0"/>
            </a:solidFill>
          </a:endParaRPr>
        </a:p>
      </dgm:t>
    </dgm:pt>
    <dgm:pt modelId="{38BD65DE-7131-4492-B090-0694ED6168D6}" cxnId="{8457C2EB-D50E-41C1-9C28-77FAC9533AA0}" type="sibTrans">
      <dgm:prSet/>
      <dgm:spPr/>
      <dgm:t>
        <a:bodyPr/>
        <a:lstStyle/>
        <a:p>
          <a:endParaRPr lang="zh-CN" altLang="en-US" b="1">
            <a:solidFill>
              <a:srgbClr val="0070C0"/>
            </a:solidFill>
          </a:endParaRPr>
        </a:p>
      </dgm:t>
    </dgm:pt>
    <dgm:pt modelId="{B0B4F455-9D34-40FA-8491-6F6C2389687D}" type="pres">
      <dgm:prSet presAssocID="{77F31DD8-0DC0-4034-84EC-56EA6FFCF0E6}" presName="Name0" presStyleCnt="0">
        <dgm:presLayoutVars>
          <dgm:dir/>
          <dgm:resizeHandles val="exact"/>
        </dgm:presLayoutVars>
      </dgm:prSet>
      <dgm:spPr/>
    </dgm:pt>
    <dgm:pt modelId="{B85C295C-BFE3-49BA-BEBE-7DE32AE87B7B}" type="pres">
      <dgm:prSet presAssocID="{5CB60C66-51A1-4EA5-BF98-192BA1EF1CF2}" presName="compNode" presStyleCnt="0"/>
      <dgm:spPr/>
    </dgm:pt>
    <dgm:pt modelId="{F87776BB-DD3C-409C-8A62-FBEBD7553B81}" type="pres">
      <dgm:prSet presAssocID="{5CB60C66-51A1-4EA5-BF98-192BA1EF1CF2}" presName="pictRect" presStyleLbl="nod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34" r="-14931"/>
          </a:stretch>
        </a:blipFill>
      </dgm:spPr>
    </dgm:pt>
    <dgm:pt modelId="{692D3E71-2C10-4D76-AC8E-56406F3E1E1B}" type="pres">
      <dgm:prSet presAssocID="{5CB60C66-51A1-4EA5-BF98-192BA1EF1CF2}" presName="textRect" presStyleLbl="revTx" presStyleIdx="0" presStyleCnt="2">
        <dgm:presLayoutVars>
          <dgm:bulletEnabled val="1"/>
        </dgm:presLayoutVars>
      </dgm:prSet>
      <dgm:spPr/>
    </dgm:pt>
    <dgm:pt modelId="{3A99605C-8BE6-4008-AA85-269FD7CFE1EF}" type="pres">
      <dgm:prSet presAssocID="{727A00B5-B673-44A4-B2D2-6369F4A02F85}" presName="sibTrans" presStyleCnt="0"/>
      <dgm:spPr/>
    </dgm:pt>
    <dgm:pt modelId="{071F34DB-9160-42F4-8F72-814B399859B9}" type="pres">
      <dgm:prSet presAssocID="{8B218BBB-227E-4B40-A270-10876FF1BB79}" presName="compNode" presStyleCnt="0"/>
      <dgm:spPr/>
    </dgm:pt>
    <dgm:pt modelId="{56935C7F-80C3-408E-AE8B-BBFE4380CAEB}" type="pres">
      <dgm:prSet presAssocID="{8B218BBB-227E-4B40-A270-10876FF1BB79}" presName="pict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68F21C17-50B4-4C15-B6CB-361A3A878E5B}" type="pres">
      <dgm:prSet presAssocID="{8B218BBB-227E-4B40-A270-10876FF1BB79}" presName="textRect" presStyleLbl="revTx" presStyleIdx="1" presStyleCnt="2">
        <dgm:presLayoutVars>
          <dgm:bulletEnabled val="1"/>
        </dgm:presLayoutVars>
      </dgm:prSet>
      <dgm:spPr/>
    </dgm:pt>
  </dgm:ptLst>
  <dgm:cxnLst>
    <dgm:cxn modelId="{2317BD6B-4529-4C51-A53F-0A1FB3E3C5BC}" srcId="{77F31DD8-0DC0-4034-84EC-56EA6FFCF0E6}" destId="{5CB60C66-51A1-4EA5-BF98-192BA1EF1CF2}" srcOrd="0" destOrd="0" parTransId="{00236D26-323F-4239-90A4-0A92968DAEE5}" sibTransId="{727A00B5-B673-44A4-B2D2-6369F4A02F85}"/>
    <dgm:cxn modelId="{0E3B38FB-41D6-40A9-AC10-FD73DDE0BF03}" srcId="{5CB60C66-51A1-4EA5-BF98-192BA1EF1CF2}" destId="{B3BA13B7-8C5E-4BD2-BCD5-678F25DB5E7B}" srcOrd="0" destOrd="0" parTransId="{2B0D0590-751F-4B0D-9320-4CA968BE2FF6}" sibTransId="{75779FEF-7363-4088-A59A-76E6473B0646}"/>
    <dgm:cxn modelId="{2FA0180D-7915-4F40-B438-B2C5EFDBD156}" srcId="{77F31DD8-0DC0-4034-84EC-56EA6FFCF0E6}" destId="{8B218BBB-227E-4B40-A270-10876FF1BB79}" srcOrd="1" destOrd="0" parTransId="{0598D5C6-CFAE-424E-A881-73D966FACB5E}" sibTransId="{4B9FCF87-7DA3-4AED-B71F-63B6DB27BB85}"/>
    <dgm:cxn modelId="{8457C2EB-D50E-41C1-9C28-77FAC9533AA0}" srcId="{8B218BBB-227E-4B40-A270-10876FF1BB79}" destId="{AA229E86-E47D-4C6D-8BC8-ABC85B667D6F}" srcOrd="0" destOrd="1" parTransId="{D7A026FE-C0B1-4EF4-9564-BCC61094E0BD}" sibTransId="{38BD65DE-7131-4492-B090-0694ED6168D6}"/>
    <dgm:cxn modelId="{32E35947-926F-4070-9C40-314A47936E9C}" type="presOf" srcId="{77F31DD8-0DC0-4034-84EC-56EA6FFCF0E6}" destId="{B0B4F455-9D34-40FA-8491-6F6C2389687D}" srcOrd="0" destOrd="0" presId="urn:microsoft.com/office/officeart/2005/8/layout/pList1"/>
    <dgm:cxn modelId="{4CB637E2-6800-41D3-9E2D-67FF5F3EEE4D}" type="presParOf" srcId="{B0B4F455-9D34-40FA-8491-6F6C2389687D}" destId="{B85C295C-BFE3-49BA-BEBE-7DE32AE87B7B}" srcOrd="0" destOrd="0" presId="urn:microsoft.com/office/officeart/2005/8/layout/pList1"/>
    <dgm:cxn modelId="{42D7F8DF-5EC0-4D9A-B9FD-BF260D1D8104}" type="presOf" srcId="{5CB60C66-51A1-4EA5-BF98-192BA1EF1CF2}" destId="{B85C295C-BFE3-49BA-BEBE-7DE32AE87B7B}" srcOrd="0" destOrd="0" presId="urn:microsoft.com/office/officeart/2005/8/layout/pList1"/>
    <dgm:cxn modelId="{E7F495D7-1C36-4CD4-A68F-41B229A2E66E}" type="presParOf" srcId="{B85C295C-BFE3-49BA-BEBE-7DE32AE87B7B}" destId="{F87776BB-DD3C-409C-8A62-FBEBD7553B81}" srcOrd="0" destOrd="0" presId="urn:microsoft.com/office/officeart/2005/8/layout/pList1"/>
    <dgm:cxn modelId="{8FACBB2E-180A-4355-B911-3D3EDE6BBFD2}" type="presParOf" srcId="{B85C295C-BFE3-49BA-BEBE-7DE32AE87B7B}" destId="{692D3E71-2C10-4D76-AC8E-56406F3E1E1B}" srcOrd="1" destOrd="0" presId="urn:microsoft.com/office/officeart/2005/8/layout/pList1"/>
    <dgm:cxn modelId="{D1CAC4BB-2696-4A13-AF2B-92F9CEC2B948}" type="presOf" srcId="{5CB60C66-51A1-4EA5-BF98-192BA1EF1CF2}" destId="{692D3E71-2C10-4D76-AC8E-56406F3E1E1B}" srcOrd="0" destOrd="0" presId="urn:microsoft.com/office/officeart/2005/8/layout/pList1"/>
    <dgm:cxn modelId="{9A80DFEE-FFA6-40AB-BB6F-D6610D1B03E0}" type="presOf" srcId="{B3BA13B7-8C5E-4BD2-BCD5-678F25DB5E7B}" destId="{692D3E71-2C10-4D76-AC8E-56406F3E1E1B}" srcOrd="0" destOrd="1" presId="urn:microsoft.com/office/officeart/2005/8/layout/pList1"/>
    <dgm:cxn modelId="{9FE272D1-37AD-4FBF-8077-A4EDA1D34F9B}" type="presParOf" srcId="{B0B4F455-9D34-40FA-8491-6F6C2389687D}" destId="{3A99605C-8BE6-4008-AA85-269FD7CFE1EF}" srcOrd="1" destOrd="0" presId="urn:microsoft.com/office/officeart/2005/8/layout/pList1"/>
    <dgm:cxn modelId="{CAE00027-5D67-4F63-BE4A-7236D271E873}" type="presOf" srcId="{727A00B5-B673-44A4-B2D2-6369F4A02F85}" destId="{3A99605C-8BE6-4008-AA85-269FD7CFE1EF}" srcOrd="0" destOrd="0" presId="urn:microsoft.com/office/officeart/2005/8/layout/pList1"/>
    <dgm:cxn modelId="{DB95360C-3CD3-4535-9B3F-71E3EDDD5623}" type="presParOf" srcId="{B0B4F455-9D34-40FA-8491-6F6C2389687D}" destId="{071F34DB-9160-42F4-8F72-814B399859B9}" srcOrd="2" destOrd="0" presId="urn:microsoft.com/office/officeart/2005/8/layout/pList1"/>
    <dgm:cxn modelId="{DE3779EF-EC23-46DD-B3BC-841D032A4F0D}" type="presOf" srcId="{8B218BBB-227E-4B40-A270-10876FF1BB79}" destId="{071F34DB-9160-42F4-8F72-814B399859B9}" srcOrd="0" destOrd="0" presId="urn:microsoft.com/office/officeart/2005/8/layout/pList1"/>
    <dgm:cxn modelId="{D6C84BE4-C419-4EAF-9C17-29E285259DF5}" type="presParOf" srcId="{071F34DB-9160-42F4-8F72-814B399859B9}" destId="{56935C7F-80C3-408E-AE8B-BBFE4380CAEB}" srcOrd="0" destOrd="2" presId="urn:microsoft.com/office/officeart/2005/8/layout/pList1"/>
    <dgm:cxn modelId="{4D68227C-12DF-4C98-993A-DC239D5BCC1E}" type="presParOf" srcId="{071F34DB-9160-42F4-8F72-814B399859B9}" destId="{68F21C17-50B4-4C15-B6CB-361A3A878E5B}" srcOrd="1" destOrd="2" presId="urn:microsoft.com/office/officeart/2005/8/layout/pList1"/>
    <dgm:cxn modelId="{C76E38C4-D5A6-496D-9AC6-50E000E2BDB1}" type="presOf" srcId="{8B218BBB-227E-4B40-A270-10876FF1BB79}" destId="{68F21C17-50B4-4C15-B6CB-361A3A878E5B}" srcOrd="0" destOrd="0" presId="urn:microsoft.com/office/officeart/2005/8/layout/pList1"/>
    <dgm:cxn modelId="{083F962F-6352-403B-9607-B47EB7AE2766}" type="presOf" srcId="{AA229E86-E47D-4C6D-8BC8-ABC85B667D6F}" destId="{68F21C17-50B4-4C15-B6CB-361A3A878E5B}" srcOrd="0" destOrd="1" presId="urn:microsoft.com/office/officeart/2005/8/layout/p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BE5210-D435-410D-B566-FFE191FF1E14}"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zh-CN" altLang="en-US"/>
        </a:p>
      </dgm:t>
    </dgm:pt>
    <dgm:pt modelId="{49B105FA-C0A1-474F-B124-34FC0EC28F59}">
      <dgm:prSet phldrT="[文本]" custT="1"/>
      <dgm:spPr/>
      <dgm:t>
        <a:bodyPr/>
        <a:lstStyle/>
        <a:p>
          <a:r>
            <a:rPr lang="zh-CN" altLang="en-US" sz="1800" dirty="0">
              <a:latin typeface="微软雅黑" panose="020B0503020204020204" pitchFamily="34" charset="-122"/>
              <a:ea typeface="微软雅黑" panose="020B0503020204020204" pitchFamily="34" charset="-122"/>
            </a:rPr>
            <a:t>都是组织的管理者，共同为组织目标服务。</a:t>
          </a:r>
          <a:endParaRPr lang="zh-CN" altLang="en-US" sz="1800" dirty="0"/>
        </a:p>
      </dgm:t>
    </dgm:pt>
    <dgm:pt modelId="{063624E7-AD47-42EB-91C1-888D2AC49966}" cxnId="{E1664107-D93B-4D45-9AF9-19D30159482F}" type="parTrans">
      <dgm:prSet/>
      <dgm:spPr/>
      <dgm:t>
        <a:bodyPr/>
        <a:lstStyle/>
        <a:p>
          <a:endParaRPr lang="zh-CN" altLang="en-US" sz="1800"/>
        </a:p>
      </dgm:t>
    </dgm:pt>
    <dgm:pt modelId="{E67ACC18-C6D8-4DCE-B67B-A30398011130}" cxnId="{E1664107-D93B-4D45-9AF9-19D30159482F}" type="sibTrans">
      <dgm:prSet/>
      <dgm:spPr/>
      <dgm:t>
        <a:bodyPr/>
        <a:lstStyle/>
        <a:p>
          <a:endParaRPr lang="zh-CN" altLang="en-US" sz="1800"/>
        </a:p>
      </dgm:t>
    </dgm:pt>
    <dgm:pt modelId="{1160D0F2-5673-4977-9AC2-03D7CD37F72B}">
      <dgm:prSet custT="1"/>
      <dgm:spPr/>
      <dgm:t>
        <a:bodyPr/>
        <a:lstStyle/>
        <a:p>
          <a:r>
            <a:rPr lang="zh-CN" altLang="en-US" sz="1800">
              <a:latin typeface="微软雅黑" panose="020B0503020204020204" pitchFamily="34" charset="-122"/>
              <a:ea typeface="微软雅黑" panose="020B0503020204020204" pitchFamily="34" charset="-122"/>
            </a:rPr>
            <a:t>参谋为直线管理者提供咨询、建议与审查等方面的专业服务。</a:t>
          </a:r>
          <a:endParaRPr lang="zh-CN" altLang="en-US" sz="1800" dirty="0">
            <a:latin typeface="微软雅黑" panose="020B0503020204020204" pitchFamily="34" charset="-122"/>
            <a:ea typeface="微软雅黑" panose="020B0503020204020204" pitchFamily="34" charset="-122"/>
          </a:endParaRPr>
        </a:p>
      </dgm:t>
    </dgm:pt>
    <dgm:pt modelId="{86FACD16-3793-46D4-92D2-A98C244449F0}" cxnId="{D365D067-2F01-4F50-BAEB-996490004096}" type="parTrans">
      <dgm:prSet/>
      <dgm:spPr/>
      <dgm:t>
        <a:bodyPr/>
        <a:lstStyle/>
        <a:p>
          <a:endParaRPr lang="zh-CN" altLang="en-US" sz="1800"/>
        </a:p>
      </dgm:t>
    </dgm:pt>
    <dgm:pt modelId="{8BA785B5-354B-47F6-B1D4-0BE587919C9E}" cxnId="{D365D067-2F01-4F50-BAEB-996490004096}" type="sibTrans">
      <dgm:prSet/>
      <dgm:spPr/>
      <dgm:t>
        <a:bodyPr/>
        <a:lstStyle/>
        <a:p>
          <a:endParaRPr lang="zh-CN" altLang="en-US" sz="1800"/>
        </a:p>
      </dgm:t>
    </dgm:pt>
    <dgm:pt modelId="{A93F49E8-879C-415B-B2E9-ADD3F2CCBE75}">
      <dgm:prSet custT="1"/>
      <dgm:spPr/>
      <dgm:t>
        <a:bodyPr/>
        <a:lstStyle/>
        <a:p>
          <a:r>
            <a:rPr lang="zh-CN" altLang="en-US" sz="1600" dirty="0">
              <a:latin typeface="微软雅黑" panose="020B0503020204020204" pitchFamily="34" charset="-122"/>
              <a:ea typeface="微软雅黑" panose="020B0503020204020204" pitchFamily="34" charset="-122"/>
            </a:rPr>
            <a:t>都是为了克服管理人员的局限性而设置的。直线部门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管理幅度的限制；参谋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弥补直线管理人员专业知识和精力方面的局限性。</a:t>
          </a:r>
        </a:p>
      </dgm:t>
    </dgm:pt>
    <dgm:pt modelId="{5901EE20-1EA4-4E60-826B-B881ADFFA216}" cxnId="{2978B006-8828-4A61-8D96-E69B04877381}" type="parTrans">
      <dgm:prSet/>
      <dgm:spPr/>
      <dgm:t>
        <a:bodyPr/>
        <a:lstStyle/>
        <a:p>
          <a:endParaRPr lang="zh-CN" altLang="en-US" sz="1800"/>
        </a:p>
      </dgm:t>
    </dgm:pt>
    <dgm:pt modelId="{3A3C9C28-CF80-4CEA-B64B-3040E60BC6BF}" cxnId="{2978B006-8828-4A61-8D96-E69B04877381}" type="sibTrans">
      <dgm:prSet/>
      <dgm:spPr/>
      <dgm:t>
        <a:bodyPr/>
        <a:lstStyle/>
        <a:p>
          <a:endParaRPr lang="zh-CN" altLang="en-US" sz="1800"/>
        </a:p>
      </dgm:t>
    </dgm:pt>
    <dgm:pt modelId="{A5898787-56FF-437F-BB23-3D5A26C3E674}">
      <dgm:prSet custT="1"/>
      <dgm:spPr/>
      <dgm:t>
        <a:bodyPr/>
        <a:lstStyle/>
        <a:p>
          <a:r>
            <a:rPr lang="zh-CN" altLang="en-US" sz="1800">
              <a:latin typeface="微软雅黑" panose="020B0503020204020204" pitchFamily="34" charset="-122"/>
              <a:ea typeface="微软雅黑" panose="020B0503020204020204" pitchFamily="34" charset="-122"/>
            </a:rPr>
            <a:t>直线和参谋的角色可以转换</a:t>
          </a:r>
          <a:endParaRPr lang="zh-CN" altLang="en-US" sz="1800"/>
        </a:p>
      </dgm:t>
    </dgm:pt>
    <dgm:pt modelId="{9636EC46-A739-43E0-925A-32AA52D416D1}" cxnId="{7007C76B-1B87-45C8-BD8C-E5383738FABF}" type="parTrans">
      <dgm:prSet/>
      <dgm:spPr/>
      <dgm:t>
        <a:bodyPr/>
        <a:lstStyle/>
        <a:p>
          <a:endParaRPr lang="zh-CN" altLang="en-US" sz="1800"/>
        </a:p>
      </dgm:t>
    </dgm:pt>
    <dgm:pt modelId="{01262DCC-1DE9-44B8-8435-9452AD81828F}" cxnId="{7007C76B-1B87-45C8-BD8C-E5383738FABF}" type="sibTrans">
      <dgm:prSet/>
      <dgm:spPr/>
      <dgm:t>
        <a:bodyPr/>
        <a:lstStyle/>
        <a:p>
          <a:endParaRPr lang="zh-CN" altLang="en-US" sz="1800"/>
        </a:p>
      </dgm:t>
    </dgm:pt>
    <dgm:pt modelId="{658A927D-F27F-46C2-A8AD-7F015EEEB33E}" type="pres">
      <dgm:prSet presAssocID="{8DBE5210-D435-410D-B566-FFE191FF1E14}" presName="Name0" presStyleCnt="0">
        <dgm:presLayoutVars>
          <dgm:chMax val="7"/>
          <dgm:chPref val="7"/>
          <dgm:dir/>
        </dgm:presLayoutVars>
      </dgm:prSet>
      <dgm:spPr/>
    </dgm:pt>
    <dgm:pt modelId="{245ACD14-670A-47F7-ACC0-1CD82E185058}" type="pres">
      <dgm:prSet presAssocID="{8DBE5210-D435-410D-B566-FFE191FF1E14}" presName="Name1" presStyleCnt="0"/>
      <dgm:spPr/>
    </dgm:pt>
    <dgm:pt modelId="{FAA8694E-B37F-43B4-BD96-B7F787E979A2}" type="pres">
      <dgm:prSet presAssocID="{8DBE5210-D435-410D-B566-FFE191FF1E14}" presName="cycle" presStyleCnt="0"/>
      <dgm:spPr/>
    </dgm:pt>
    <dgm:pt modelId="{1B05D570-43F9-4E3F-932E-5FA4258A9472}" type="pres">
      <dgm:prSet presAssocID="{8DBE5210-D435-410D-B566-FFE191FF1E14}" presName="srcNode" presStyleLbl="node1" presStyleIdx="0" presStyleCnt="4"/>
      <dgm:spPr/>
    </dgm:pt>
    <dgm:pt modelId="{BDDDF3C9-AFF8-4208-8206-F1AB9EE5C029}" type="pres">
      <dgm:prSet presAssocID="{8DBE5210-D435-410D-B566-FFE191FF1E14}" presName="conn" presStyleLbl="parChTrans1D2" presStyleIdx="0" presStyleCnt="1"/>
      <dgm:spPr/>
    </dgm:pt>
    <dgm:pt modelId="{F321A947-A6EC-44BA-9702-06215C4F2165}" type="pres">
      <dgm:prSet presAssocID="{8DBE5210-D435-410D-B566-FFE191FF1E14}" presName="extraNode" presStyleLbl="node1" presStyleIdx="0" presStyleCnt="4"/>
      <dgm:spPr/>
    </dgm:pt>
    <dgm:pt modelId="{F2F9E686-F8A2-4D05-BE8A-3CB5767BD0E9}" type="pres">
      <dgm:prSet presAssocID="{8DBE5210-D435-410D-B566-FFE191FF1E14}" presName="dstNode" presStyleLbl="node1" presStyleIdx="0" presStyleCnt="4"/>
      <dgm:spPr/>
    </dgm:pt>
    <dgm:pt modelId="{D16ACE39-B8D6-4741-A724-F88B3D035B30}" type="pres">
      <dgm:prSet presAssocID="{49B105FA-C0A1-474F-B124-34FC0EC28F59}" presName="text_1" presStyleLbl="node1" presStyleIdx="0" presStyleCnt="4">
        <dgm:presLayoutVars>
          <dgm:bulletEnabled val="1"/>
        </dgm:presLayoutVars>
      </dgm:prSet>
      <dgm:spPr/>
    </dgm:pt>
    <dgm:pt modelId="{1E82FE56-9ECA-4E19-9673-D6DD9A3BB63C}" type="pres">
      <dgm:prSet presAssocID="{49B105FA-C0A1-474F-B124-34FC0EC28F59}" presName="accent_1" presStyleCnt="0"/>
      <dgm:spPr/>
    </dgm:pt>
    <dgm:pt modelId="{D28789FE-2459-49D2-A534-49BF132FD8D0}" type="pres">
      <dgm:prSet presAssocID="{49B105FA-C0A1-474F-B124-34FC0EC28F59}" presName="accentRepeatNode" presStyleLbl="solidFgAcc1" presStyleIdx="0" presStyleCnt="4"/>
      <dgm:spPr/>
    </dgm:pt>
    <dgm:pt modelId="{555C7881-FDB5-4D33-8BB1-39749895B255}" type="pres">
      <dgm:prSet presAssocID="{1160D0F2-5673-4977-9AC2-03D7CD37F72B}" presName="text_2" presStyleLbl="node1" presStyleIdx="1" presStyleCnt="4">
        <dgm:presLayoutVars>
          <dgm:bulletEnabled val="1"/>
        </dgm:presLayoutVars>
      </dgm:prSet>
      <dgm:spPr/>
    </dgm:pt>
    <dgm:pt modelId="{AB98452F-E447-4E6F-AADF-E16E4CAA5AA4}" type="pres">
      <dgm:prSet presAssocID="{1160D0F2-5673-4977-9AC2-03D7CD37F72B}" presName="accent_2" presStyleCnt="0"/>
      <dgm:spPr/>
    </dgm:pt>
    <dgm:pt modelId="{0B239164-37EB-449C-B45F-E6B0294F1A87}" type="pres">
      <dgm:prSet presAssocID="{1160D0F2-5673-4977-9AC2-03D7CD37F72B}" presName="accentRepeatNode" presStyleLbl="solidFgAcc1" presStyleIdx="1" presStyleCnt="4"/>
      <dgm:spPr/>
    </dgm:pt>
    <dgm:pt modelId="{DA25E609-1757-4F6F-9B11-EF45A5F7FB21}" type="pres">
      <dgm:prSet presAssocID="{A93F49E8-879C-415B-B2E9-ADD3F2CCBE75}" presName="text_3" presStyleLbl="node1" presStyleIdx="2" presStyleCnt="4">
        <dgm:presLayoutVars>
          <dgm:bulletEnabled val="1"/>
        </dgm:presLayoutVars>
      </dgm:prSet>
      <dgm:spPr/>
    </dgm:pt>
    <dgm:pt modelId="{5CEF400C-9E06-4929-87ED-51267B5287C6}" type="pres">
      <dgm:prSet presAssocID="{A93F49E8-879C-415B-B2E9-ADD3F2CCBE75}" presName="accent_3" presStyleCnt="0"/>
      <dgm:spPr/>
    </dgm:pt>
    <dgm:pt modelId="{9E9641B7-34FB-4DD4-8D54-61BA4180AC25}" type="pres">
      <dgm:prSet presAssocID="{A93F49E8-879C-415B-B2E9-ADD3F2CCBE75}" presName="accentRepeatNode" presStyleLbl="solidFgAcc1" presStyleIdx="2" presStyleCnt="4"/>
      <dgm:spPr/>
    </dgm:pt>
    <dgm:pt modelId="{966AA149-3771-4067-B4B7-33B4281ABC72}" type="pres">
      <dgm:prSet presAssocID="{A5898787-56FF-437F-BB23-3D5A26C3E674}" presName="text_4" presStyleLbl="node1" presStyleIdx="3" presStyleCnt="4">
        <dgm:presLayoutVars>
          <dgm:bulletEnabled val="1"/>
        </dgm:presLayoutVars>
      </dgm:prSet>
      <dgm:spPr/>
    </dgm:pt>
    <dgm:pt modelId="{F782BE14-8C18-4DD1-95F8-288000FB7CF3}" type="pres">
      <dgm:prSet presAssocID="{A5898787-56FF-437F-BB23-3D5A26C3E674}" presName="accent_4" presStyleCnt="0"/>
      <dgm:spPr/>
    </dgm:pt>
    <dgm:pt modelId="{50E1BD73-B7E0-4D3C-B5E5-068C57709DA6}" type="pres">
      <dgm:prSet presAssocID="{A5898787-56FF-437F-BB23-3D5A26C3E674}" presName="accentRepeatNode" presStyleLbl="solidFgAcc1" presStyleIdx="3" presStyleCnt="4"/>
      <dgm:spPr/>
    </dgm:pt>
  </dgm:ptLst>
  <dgm:cxnLst>
    <dgm:cxn modelId="{4BBA5501-40C3-4BA5-942B-459B9F7921C2}" type="presOf" srcId="{A93F49E8-879C-415B-B2E9-ADD3F2CCBE75}" destId="{DA25E609-1757-4F6F-9B11-EF45A5F7FB21}" srcOrd="0" destOrd="0" presId="urn:microsoft.com/office/officeart/2008/layout/VerticalCurvedList"/>
    <dgm:cxn modelId="{2978B006-8828-4A61-8D96-E69B04877381}" srcId="{8DBE5210-D435-410D-B566-FFE191FF1E14}" destId="{A93F49E8-879C-415B-B2E9-ADD3F2CCBE75}" srcOrd="2" destOrd="0" parTransId="{5901EE20-1EA4-4E60-826B-B881ADFFA216}" sibTransId="{3A3C9C28-CF80-4CEA-B64B-3040E60BC6BF}"/>
    <dgm:cxn modelId="{E1664107-D93B-4D45-9AF9-19D30159482F}" srcId="{8DBE5210-D435-410D-B566-FFE191FF1E14}" destId="{49B105FA-C0A1-474F-B124-34FC0EC28F59}" srcOrd="0" destOrd="0" parTransId="{063624E7-AD47-42EB-91C1-888D2AC49966}" sibTransId="{E67ACC18-C6D8-4DCE-B67B-A30398011130}"/>
    <dgm:cxn modelId="{C2EDE10E-463D-4E8E-8663-EA78AB2A7606}" type="presOf" srcId="{8DBE5210-D435-410D-B566-FFE191FF1E14}" destId="{658A927D-F27F-46C2-A8AD-7F015EEEB33E}" srcOrd="0" destOrd="0" presId="urn:microsoft.com/office/officeart/2008/layout/VerticalCurvedList"/>
    <dgm:cxn modelId="{7C287C13-5B33-4500-AF11-5BB1992969D3}" type="presOf" srcId="{1160D0F2-5673-4977-9AC2-03D7CD37F72B}" destId="{555C7881-FDB5-4D33-8BB1-39749895B255}" srcOrd="0" destOrd="0" presId="urn:microsoft.com/office/officeart/2008/layout/VerticalCurvedList"/>
    <dgm:cxn modelId="{D365D067-2F01-4F50-BAEB-996490004096}" srcId="{8DBE5210-D435-410D-B566-FFE191FF1E14}" destId="{1160D0F2-5673-4977-9AC2-03D7CD37F72B}" srcOrd="1" destOrd="0" parTransId="{86FACD16-3793-46D4-92D2-A98C244449F0}" sibTransId="{8BA785B5-354B-47F6-B1D4-0BE587919C9E}"/>
    <dgm:cxn modelId="{7007C76B-1B87-45C8-BD8C-E5383738FABF}" srcId="{8DBE5210-D435-410D-B566-FFE191FF1E14}" destId="{A5898787-56FF-437F-BB23-3D5A26C3E674}" srcOrd="3" destOrd="0" parTransId="{9636EC46-A739-43E0-925A-32AA52D416D1}" sibTransId="{01262DCC-1DE9-44B8-8435-9452AD81828F}"/>
    <dgm:cxn modelId="{C14A519C-3756-4784-B0DC-BCAB94A8D538}" type="presOf" srcId="{49B105FA-C0A1-474F-B124-34FC0EC28F59}" destId="{D16ACE39-B8D6-4741-A724-F88B3D035B30}" srcOrd="0" destOrd="0" presId="urn:microsoft.com/office/officeart/2008/layout/VerticalCurvedList"/>
    <dgm:cxn modelId="{C19DCEC0-149F-4176-A49D-E5F24A46C170}" type="presOf" srcId="{A5898787-56FF-437F-BB23-3D5A26C3E674}" destId="{966AA149-3771-4067-B4B7-33B4281ABC72}" srcOrd="0" destOrd="0" presId="urn:microsoft.com/office/officeart/2008/layout/VerticalCurvedList"/>
    <dgm:cxn modelId="{9BD831CC-3DFC-4934-9779-7426CDC52D17}" type="presOf" srcId="{E67ACC18-C6D8-4DCE-B67B-A30398011130}" destId="{BDDDF3C9-AFF8-4208-8206-F1AB9EE5C029}" srcOrd="0" destOrd="0" presId="urn:microsoft.com/office/officeart/2008/layout/VerticalCurvedList"/>
    <dgm:cxn modelId="{C05BAEB8-00D4-44E7-A7CF-FE1F36A5B3B3}" type="presParOf" srcId="{658A927D-F27F-46C2-A8AD-7F015EEEB33E}" destId="{245ACD14-670A-47F7-ACC0-1CD82E185058}" srcOrd="0" destOrd="0" presId="urn:microsoft.com/office/officeart/2008/layout/VerticalCurvedList"/>
    <dgm:cxn modelId="{80661A7F-4955-4E50-B35D-E86BC1896E31}" type="presParOf" srcId="{245ACD14-670A-47F7-ACC0-1CD82E185058}" destId="{FAA8694E-B37F-43B4-BD96-B7F787E979A2}" srcOrd="0" destOrd="0" presId="urn:microsoft.com/office/officeart/2008/layout/VerticalCurvedList"/>
    <dgm:cxn modelId="{1B765F05-A857-479F-BA0B-911A7776CB78}" type="presParOf" srcId="{FAA8694E-B37F-43B4-BD96-B7F787E979A2}" destId="{1B05D570-43F9-4E3F-932E-5FA4258A9472}" srcOrd="0" destOrd="0" presId="urn:microsoft.com/office/officeart/2008/layout/VerticalCurvedList"/>
    <dgm:cxn modelId="{876B437C-5B00-4C64-AC89-CD631CD4A672}" type="presParOf" srcId="{FAA8694E-B37F-43B4-BD96-B7F787E979A2}" destId="{BDDDF3C9-AFF8-4208-8206-F1AB9EE5C029}" srcOrd="1" destOrd="0" presId="urn:microsoft.com/office/officeart/2008/layout/VerticalCurvedList"/>
    <dgm:cxn modelId="{55F24AE8-A0CC-4F40-820B-50479045F3E5}" type="presParOf" srcId="{FAA8694E-B37F-43B4-BD96-B7F787E979A2}" destId="{F321A947-A6EC-44BA-9702-06215C4F2165}" srcOrd="2" destOrd="0" presId="urn:microsoft.com/office/officeart/2008/layout/VerticalCurvedList"/>
    <dgm:cxn modelId="{1EF6C99A-D7A4-46D5-86AA-1F76AEFE6FA6}" type="presParOf" srcId="{FAA8694E-B37F-43B4-BD96-B7F787E979A2}" destId="{F2F9E686-F8A2-4D05-BE8A-3CB5767BD0E9}" srcOrd="3" destOrd="0" presId="urn:microsoft.com/office/officeart/2008/layout/VerticalCurvedList"/>
    <dgm:cxn modelId="{B9B16950-F903-4B87-938A-AEEB5DC1B99D}" type="presParOf" srcId="{245ACD14-670A-47F7-ACC0-1CD82E185058}" destId="{D16ACE39-B8D6-4741-A724-F88B3D035B30}" srcOrd="1" destOrd="0" presId="urn:microsoft.com/office/officeart/2008/layout/VerticalCurvedList"/>
    <dgm:cxn modelId="{0D5FD0E6-608E-422A-ACD2-8353C09CE9E1}" type="presParOf" srcId="{245ACD14-670A-47F7-ACC0-1CD82E185058}" destId="{1E82FE56-9ECA-4E19-9673-D6DD9A3BB63C}" srcOrd="2" destOrd="0" presId="urn:microsoft.com/office/officeart/2008/layout/VerticalCurvedList"/>
    <dgm:cxn modelId="{A10B3D36-B275-40D1-AA06-6A98B748EE52}" type="presParOf" srcId="{1E82FE56-9ECA-4E19-9673-D6DD9A3BB63C}" destId="{D28789FE-2459-49D2-A534-49BF132FD8D0}" srcOrd="0" destOrd="0" presId="urn:microsoft.com/office/officeart/2008/layout/VerticalCurvedList"/>
    <dgm:cxn modelId="{B59E0805-49E0-4C74-86BD-6FDB0D233474}" type="presParOf" srcId="{245ACD14-670A-47F7-ACC0-1CD82E185058}" destId="{555C7881-FDB5-4D33-8BB1-39749895B255}" srcOrd="3" destOrd="0" presId="urn:microsoft.com/office/officeart/2008/layout/VerticalCurvedList"/>
    <dgm:cxn modelId="{8840CF32-D4AB-414E-BD32-D4AA8E7A06DD}" type="presParOf" srcId="{245ACD14-670A-47F7-ACC0-1CD82E185058}" destId="{AB98452F-E447-4E6F-AADF-E16E4CAA5AA4}" srcOrd="4" destOrd="0" presId="urn:microsoft.com/office/officeart/2008/layout/VerticalCurvedList"/>
    <dgm:cxn modelId="{4BD2ABE3-C55D-42A7-9588-35EE46862FD0}" type="presParOf" srcId="{AB98452F-E447-4E6F-AADF-E16E4CAA5AA4}" destId="{0B239164-37EB-449C-B45F-E6B0294F1A87}" srcOrd="0" destOrd="0" presId="urn:microsoft.com/office/officeart/2008/layout/VerticalCurvedList"/>
    <dgm:cxn modelId="{380CB9D0-23CF-437B-B63D-4DD1D4B26A69}" type="presParOf" srcId="{245ACD14-670A-47F7-ACC0-1CD82E185058}" destId="{DA25E609-1757-4F6F-9B11-EF45A5F7FB21}" srcOrd="5" destOrd="0" presId="urn:microsoft.com/office/officeart/2008/layout/VerticalCurvedList"/>
    <dgm:cxn modelId="{21BF9A65-B4E2-4B43-981F-0107B310A282}" type="presParOf" srcId="{245ACD14-670A-47F7-ACC0-1CD82E185058}" destId="{5CEF400C-9E06-4929-87ED-51267B5287C6}" srcOrd="6" destOrd="0" presId="urn:microsoft.com/office/officeart/2008/layout/VerticalCurvedList"/>
    <dgm:cxn modelId="{3292D91B-3A1A-4011-B26C-A23B6BEE35D8}" type="presParOf" srcId="{5CEF400C-9E06-4929-87ED-51267B5287C6}" destId="{9E9641B7-34FB-4DD4-8D54-61BA4180AC25}" srcOrd="0" destOrd="0" presId="urn:microsoft.com/office/officeart/2008/layout/VerticalCurvedList"/>
    <dgm:cxn modelId="{C06B8149-ADE6-4E27-B513-9965322FAB0D}" type="presParOf" srcId="{245ACD14-670A-47F7-ACC0-1CD82E185058}" destId="{966AA149-3771-4067-B4B7-33B4281ABC72}" srcOrd="7" destOrd="0" presId="urn:microsoft.com/office/officeart/2008/layout/VerticalCurvedList"/>
    <dgm:cxn modelId="{08E1E668-512C-439A-80AE-9AA5F155531A}" type="presParOf" srcId="{245ACD14-670A-47F7-ACC0-1CD82E185058}" destId="{F782BE14-8C18-4DD1-95F8-288000FB7CF3}" srcOrd="8" destOrd="0" presId="urn:microsoft.com/office/officeart/2008/layout/VerticalCurvedList"/>
    <dgm:cxn modelId="{903BB7A5-B1BA-4BEF-8FAA-32C596589703}" type="presParOf" srcId="{F782BE14-8C18-4DD1-95F8-288000FB7CF3}" destId="{50E1BD73-B7E0-4D3C-B5E5-068C57709DA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0913B8-8AD3-48FD-8120-362B62EA6A97}" type="doc">
      <dgm:prSet loTypeId="urn:microsoft.com/office/officeart/2005/8/layout/balance1" loCatId="relationship" qsTypeId="urn:microsoft.com/office/officeart/2005/8/quickstyle/simple1" qsCatId="simple" csTypeId="urn:microsoft.com/office/officeart/2005/8/colors/accent2_1" csCatId="accent2" phldr="1"/>
      <dgm:spPr/>
      <dgm:t>
        <a:bodyPr/>
        <a:lstStyle/>
        <a:p>
          <a:endParaRPr lang="zh-CN" altLang="en-US"/>
        </a:p>
      </dgm:t>
    </dgm:pt>
    <dgm:pt modelId="{54DFACE2-61DD-4E9D-9260-FCCCFFCB37BF}">
      <dgm:prSet phldrT="[文本]"/>
      <dgm:spPr/>
      <dgm:t>
        <a:bodyPr/>
        <a:lstStyle/>
        <a:p>
          <a:r>
            <a:rPr lang="zh-CN" altLang="en-US" b="1" dirty="0"/>
            <a:t>直线</a:t>
          </a:r>
        </a:p>
      </dgm:t>
    </dgm:pt>
    <dgm:pt modelId="{A0BF7281-CD15-4091-B94E-F4C4A216D50F}" cxnId="{29028ABE-7107-435F-8B5B-1F26982E042B}" type="parTrans">
      <dgm:prSet/>
      <dgm:spPr/>
      <dgm:t>
        <a:bodyPr/>
        <a:lstStyle/>
        <a:p>
          <a:endParaRPr lang="zh-CN" altLang="en-US" b="1"/>
        </a:p>
      </dgm:t>
    </dgm:pt>
    <dgm:pt modelId="{2DFEFF87-2C8D-4666-96B4-677A45A4DFA2}" cxnId="{29028ABE-7107-435F-8B5B-1F26982E042B}" type="sibTrans">
      <dgm:prSet/>
      <dgm:spPr/>
      <dgm:t>
        <a:bodyPr/>
        <a:lstStyle/>
        <a:p>
          <a:endParaRPr lang="zh-CN" altLang="en-US" b="1"/>
        </a:p>
      </dgm:t>
    </dgm:pt>
    <dgm:pt modelId="{93B7CADC-F54B-4121-88CB-D4C0BC6CED16}">
      <dgm:prSet phldrT="[文本]" custT="1"/>
      <dgm:spPr/>
      <dgm:t>
        <a:bodyPr/>
        <a:lstStyle/>
        <a:p>
          <a:r>
            <a:rPr lang="zh-CN" altLang="en-US" sz="1800" b="1" dirty="0"/>
            <a:t>统一指挥影响参谋发挥作用</a:t>
          </a:r>
        </a:p>
      </dgm:t>
    </dgm:pt>
    <dgm:pt modelId="{54F36516-8F60-4562-9B65-D710A795F71D}" cxnId="{0AE4493E-D423-4B9C-8BB8-5ABA5046B8DE}" type="parTrans">
      <dgm:prSet/>
      <dgm:spPr/>
      <dgm:t>
        <a:bodyPr/>
        <a:lstStyle/>
        <a:p>
          <a:endParaRPr lang="zh-CN" altLang="en-US" b="1"/>
        </a:p>
      </dgm:t>
    </dgm:pt>
    <dgm:pt modelId="{454C7108-2362-4CC3-B0EF-9CF50CC9DD93}" cxnId="{0AE4493E-D423-4B9C-8BB8-5ABA5046B8DE}" type="sibTrans">
      <dgm:prSet/>
      <dgm:spPr/>
      <dgm:t>
        <a:bodyPr/>
        <a:lstStyle/>
        <a:p>
          <a:endParaRPr lang="zh-CN" altLang="en-US" b="1"/>
        </a:p>
      </dgm:t>
    </dgm:pt>
    <dgm:pt modelId="{277F43DE-CFB5-4C1A-B0E6-A0F430116EDB}">
      <dgm:prSet phldrT="[文本]" custT="1"/>
      <dgm:spPr/>
      <dgm:t>
        <a:bodyPr/>
        <a:lstStyle/>
        <a:p>
          <a:r>
            <a:rPr lang="zh-CN" altLang="en-US" sz="1800" b="1" dirty="0"/>
            <a:t>轻视和抵制参谋</a:t>
          </a:r>
        </a:p>
      </dgm:t>
    </dgm:pt>
    <dgm:pt modelId="{43B4AD1E-C343-4719-9A23-1E4EE8B12CA4}" cxnId="{8ACF46E8-1CAE-4A88-87B6-D049D4D780F7}" type="parTrans">
      <dgm:prSet/>
      <dgm:spPr/>
      <dgm:t>
        <a:bodyPr/>
        <a:lstStyle/>
        <a:p>
          <a:endParaRPr lang="zh-CN" altLang="en-US" b="1"/>
        </a:p>
      </dgm:t>
    </dgm:pt>
    <dgm:pt modelId="{90B234ED-B5D2-4D82-A8AF-BFE3B457C718}" cxnId="{8ACF46E8-1CAE-4A88-87B6-D049D4D780F7}" type="sibTrans">
      <dgm:prSet/>
      <dgm:spPr/>
      <dgm:t>
        <a:bodyPr/>
        <a:lstStyle/>
        <a:p>
          <a:endParaRPr lang="zh-CN" altLang="en-US" b="1"/>
        </a:p>
      </dgm:t>
    </dgm:pt>
    <dgm:pt modelId="{FACE583B-A5B3-4B0C-AC85-CF55ACD4C7B0}">
      <dgm:prSet phldrT="[文本]"/>
      <dgm:spPr/>
      <dgm:t>
        <a:bodyPr/>
        <a:lstStyle/>
        <a:p>
          <a:r>
            <a:rPr lang="zh-CN" altLang="en-US" b="1" dirty="0"/>
            <a:t>参谋</a:t>
          </a:r>
        </a:p>
      </dgm:t>
    </dgm:pt>
    <dgm:pt modelId="{8F29287A-4972-469D-9D2C-D38BA8BCCA49}" cxnId="{CD2E2A39-59DC-4A05-9D47-1C0337175A04}" type="parTrans">
      <dgm:prSet/>
      <dgm:spPr/>
      <dgm:t>
        <a:bodyPr/>
        <a:lstStyle/>
        <a:p>
          <a:endParaRPr lang="zh-CN" altLang="en-US" b="1"/>
        </a:p>
      </dgm:t>
    </dgm:pt>
    <dgm:pt modelId="{2191A684-A03E-4A7D-A557-B9ADDCC7EC51}" cxnId="{CD2E2A39-59DC-4A05-9D47-1C0337175A04}" type="sibTrans">
      <dgm:prSet/>
      <dgm:spPr/>
      <dgm:t>
        <a:bodyPr/>
        <a:lstStyle/>
        <a:p>
          <a:endParaRPr lang="zh-CN" altLang="en-US" b="1"/>
        </a:p>
      </dgm:t>
    </dgm:pt>
    <dgm:pt modelId="{57B9B427-A3C8-45B3-9BB5-DA46A322260B}">
      <dgm:prSet phldrT="[文本]" phldr="0" custT="1"/>
      <dgm:spPr/>
      <dgm:t>
        <a:bodyPr vert="horz" wrap="square"/>
        <a:p>
          <a:pPr>
            <a:lnSpc>
              <a:spcPct val="100000"/>
            </a:lnSpc>
            <a:spcBef>
              <a:spcPct val="0"/>
            </a:spcBef>
            <a:spcAft>
              <a:spcPct val="35000"/>
            </a:spcAft>
          </a:pPr>
          <a:r>
            <a:rPr lang="zh-CN" altLang="en-US" sz="1800" b="1" dirty="0"/>
            <a:t>“建言献策但不添乱”</a:t>
          </a:r>
          <a:r>
            <a:rPr lang="zh-CN" altLang="en-US" sz="1800" b="1" dirty="0">
              <a:solidFill>
                <a:schemeClr val="tx2">
                  <a:lumMod val="60000"/>
                  <a:lumOff val="40000"/>
                </a:schemeClr>
              </a:solidFill>
            </a:rPr>
            <a:t>高高挂起</a:t>
          </a:r>
          <a:r>
            <a:rPr lang="zh-CN" altLang="en-US" sz="1800" b="1" dirty="0">
              <a:solidFill>
                <a:schemeClr val="tx2">
                  <a:lumMod val="60000"/>
                  <a:lumOff val="40000"/>
                </a:schemeClr>
              </a:solidFill>
            </a:rPr>
            <a:t/>
          </a:r>
          <a:endParaRPr lang="zh-CN" altLang="en-US" sz="1800" b="1" dirty="0">
            <a:solidFill>
              <a:schemeClr val="tx2">
                <a:lumMod val="60000"/>
                <a:lumOff val="40000"/>
              </a:schemeClr>
            </a:solidFill>
          </a:endParaRPr>
        </a:p>
      </dgm:t>
    </dgm:pt>
    <dgm:pt modelId="{39FB4786-34D9-4247-AE18-58A3F8675275}" cxnId="{DF7EDBF0-0133-49A4-A592-C2A2D1E24631}" type="parTrans">
      <dgm:prSet/>
      <dgm:spPr/>
      <dgm:t>
        <a:bodyPr/>
        <a:lstStyle/>
        <a:p>
          <a:endParaRPr lang="zh-CN" altLang="en-US" b="1"/>
        </a:p>
      </dgm:t>
    </dgm:pt>
    <dgm:pt modelId="{8DAD50FD-52EA-48F3-9389-78A16CCE59C9}" cxnId="{DF7EDBF0-0133-49A4-A592-C2A2D1E24631}" type="sibTrans">
      <dgm:prSet/>
      <dgm:spPr/>
      <dgm:t>
        <a:bodyPr/>
        <a:lstStyle/>
        <a:p>
          <a:endParaRPr lang="zh-CN" altLang="en-US" b="1"/>
        </a:p>
      </dgm:t>
    </dgm:pt>
    <dgm:pt modelId="{39D39946-245C-4E84-9D34-9B33A60BCE35}">
      <dgm:prSet phldrT="[文本]" phldr="0" custT="1"/>
      <dgm:spPr/>
      <dgm:t>
        <a:bodyPr vert="horz" wrap="square"/>
        <a:p>
          <a:pPr>
            <a:lnSpc>
              <a:spcPct val="100000"/>
            </a:lnSpc>
            <a:spcBef>
              <a:spcPct val="0"/>
            </a:spcBef>
            <a:spcAft>
              <a:spcPct val="35000"/>
            </a:spcAft>
          </a:pPr>
          <a:r>
            <a:rPr lang="zh-CN" altLang="en-US" sz="1800" b="1" dirty="0">
              <a:solidFill>
                <a:schemeClr val="tx2">
                  <a:lumMod val="60000"/>
                  <a:lumOff val="40000"/>
                </a:schemeClr>
              </a:solidFill>
            </a:rPr>
            <a:t>高估自身作用</a:t>
          </a:r>
          <a:r>
            <a:rPr lang="zh-CN" altLang="en-US" sz="1800" b="1" dirty="0">
              <a:solidFill>
                <a:schemeClr val="tx2">
                  <a:lumMod val="60000"/>
                  <a:lumOff val="40000"/>
                </a:schemeClr>
              </a:solidFill>
            </a:rPr>
            <a:t/>
          </a:r>
          <a:endParaRPr lang="zh-CN" altLang="en-US" sz="1800" b="1" dirty="0">
            <a:solidFill>
              <a:schemeClr val="tx2">
                <a:lumMod val="60000"/>
                <a:lumOff val="40000"/>
              </a:schemeClr>
            </a:solidFill>
          </a:endParaRPr>
        </a:p>
      </dgm:t>
    </dgm:pt>
    <dgm:pt modelId="{6053CE24-2C0B-457D-8160-834490C2A81A}" cxnId="{CED8593B-6EC6-433E-BB98-0236D789AE83}" type="parTrans">
      <dgm:prSet/>
      <dgm:spPr/>
      <dgm:t>
        <a:bodyPr/>
        <a:lstStyle/>
        <a:p>
          <a:endParaRPr lang="zh-CN" altLang="en-US" b="1"/>
        </a:p>
      </dgm:t>
    </dgm:pt>
    <dgm:pt modelId="{D9312BC5-148D-478E-8921-B8C462A6660A}" cxnId="{CED8593B-6EC6-433E-BB98-0236D789AE83}" type="sibTrans">
      <dgm:prSet/>
      <dgm:spPr/>
      <dgm:t>
        <a:bodyPr/>
        <a:lstStyle/>
        <a:p>
          <a:endParaRPr lang="zh-CN" altLang="en-US" b="1"/>
        </a:p>
      </dgm:t>
    </dgm:pt>
    <dgm:pt modelId="{3FB9A0DB-E540-4DB7-BB89-9A57AD65EC5F}" type="pres">
      <dgm:prSet presAssocID="{4A0913B8-8AD3-48FD-8120-362B62EA6A97}" presName="outerComposite" presStyleCnt="0">
        <dgm:presLayoutVars>
          <dgm:chMax val="2"/>
          <dgm:animLvl val="lvl"/>
          <dgm:resizeHandles val="exact"/>
        </dgm:presLayoutVars>
      </dgm:prSet>
      <dgm:spPr/>
    </dgm:pt>
    <dgm:pt modelId="{35EF7F63-C8BB-4800-BBAE-A891364B6E30}" type="pres">
      <dgm:prSet presAssocID="{4A0913B8-8AD3-48FD-8120-362B62EA6A97}" presName="dummyMaxCanvas" presStyleCnt="0"/>
      <dgm:spPr/>
    </dgm:pt>
    <dgm:pt modelId="{441B99D3-7213-4DA0-91A1-F4D2CF2BB6E9}" type="pres">
      <dgm:prSet presAssocID="{4A0913B8-8AD3-48FD-8120-362B62EA6A97}" presName="parentComposite" presStyleCnt="0"/>
      <dgm:spPr/>
    </dgm:pt>
    <dgm:pt modelId="{8864C65E-497F-4DC6-BE1A-AC4525834397}" type="pres">
      <dgm:prSet presAssocID="{4A0913B8-8AD3-48FD-8120-362B62EA6A97}" presName="parent1" presStyleLbl="alignAccFollowNode1" presStyleIdx="0" presStyleCnt="4">
        <dgm:presLayoutVars>
          <dgm:chMax val="4"/>
        </dgm:presLayoutVars>
      </dgm:prSet>
      <dgm:spPr/>
    </dgm:pt>
    <dgm:pt modelId="{4CC7DAE3-F655-424B-BF8D-82107AF61F62}" type="pres">
      <dgm:prSet presAssocID="{4A0913B8-8AD3-48FD-8120-362B62EA6A97}" presName="parent2" presStyleLbl="alignAccFollowNode1" presStyleIdx="1" presStyleCnt="4">
        <dgm:presLayoutVars>
          <dgm:chMax val="4"/>
        </dgm:presLayoutVars>
      </dgm:prSet>
      <dgm:spPr/>
    </dgm:pt>
    <dgm:pt modelId="{4F5B3329-C4CB-4C6B-86A5-B6E286165E6B}" type="pres">
      <dgm:prSet presAssocID="{4A0913B8-8AD3-48FD-8120-362B62EA6A97}" presName="childrenComposite" presStyleCnt="0"/>
      <dgm:spPr/>
    </dgm:pt>
    <dgm:pt modelId="{E5CFB1AA-8926-4DBB-B97B-F1CD3E3F4229}" type="pres">
      <dgm:prSet presAssocID="{4A0913B8-8AD3-48FD-8120-362B62EA6A97}" presName="dummyMaxCanvas_ChildArea" presStyleCnt="0"/>
      <dgm:spPr/>
    </dgm:pt>
    <dgm:pt modelId="{C5297509-B6E3-494E-B0F2-2E55D6DB699C}" type="pres">
      <dgm:prSet presAssocID="{4A0913B8-8AD3-48FD-8120-362B62EA6A97}" presName="fulcrum" presStyleLbl="alignAccFollowNode1" presStyleIdx="2" presStyleCnt="4"/>
      <dgm:spPr/>
    </dgm:pt>
    <dgm:pt modelId="{5825BCDE-7D78-467D-8960-8B5FB0C62C7B}" type="pres">
      <dgm:prSet presAssocID="{4A0913B8-8AD3-48FD-8120-362B62EA6A97}" presName="balance_22" presStyleLbl="alignAccFollowNode1" presStyleIdx="3" presStyleCnt="4">
        <dgm:presLayoutVars>
          <dgm:bulletEnabled val="1"/>
        </dgm:presLayoutVars>
      </dgm:prSet>
      <dgm:spPr/>
    </dgm:pt>
    <dgm:pt modelId="{B1C943CE-7DDB-40E7-9E4B-A0EBFCFC0FB4}" type="pres">
      <dgm:prSet presAssocID="{4A0913B8-8AD3-48FD-8120-362B62EA6A97}" presName="right_22_1" presStyleLbl="node1" presStyleIdx="0" presStyleCnt="4">
        <dgm:presLayoutVars>
          <dgm:bulletEnabled val="1"/>
        </dgm:presLayoutVars>
      </dgm:prSet>
      <dgm:spPr/>
    </dgm:pt>
    <dgm:pt modelId="{01D75065-C9CD-4C5C-B0F3-A8EF54B16907}" type="pres">
      <dgm:prSet presAssocID="{4A0913B8-8AD3-48FD-8120-362B62EA6A97}" presName="right_22_2" presStyleLbl="node1" presStyleIdx="1" presStyleCnt="4">
        <dgm:presLayoutVars>
          <dgm:bulletEnabled val="1"/>
        </dgm:presLayoutVars>
      </dgm:prSet>
      <dgm:spPr/>
    </dgm:pt>
    <dgm:pt modelId="{7AA7BB42-1825-4296-9F2F-AF694256D807}" type="pres">
      <dgm:prSet presAssocID="{4A0913B8-8AD3-48FD-8120-362B62EA6A97}" presName="left_22_1" presStyleLbl="node1" presStyleIdx="2" presStyleCnt="4">
        <dgm:presLayoutVars>
          <dgm:bulletEnabled val="1"/>
        </dgm:presLayoutVars>
      </dgm:prSet>
      <dgm:spPr/>
    </dgm:pt>
    <dgm:pt modelId="{F1F73F0D-A242-4183-ADE4-EC9F0AF2CF6C}" type="pres">
      <dgm:prSet presAssocID="{4A0913B8-8AD3-48FD-8120-362B62EA6A97}" presName="left_22_2" presStyleLbl="node1" presStyleIdx="3" presStyleCnt="4">
        <dgm:presLayoutVars>
          <dgm:bulletEnabled val="1"/>
        </dgm:presLayoutVars>
      </dgm:prSet>
      <dgm:spPr/>
    </dgm:pt>
  </dgm:ptLst>
  <dgm:cxnLst>
    <dgm:cxn modelId="{29028ABE-7107-435F-8B5B-1F26982E042B}" srcId="{4A0913B8-8AD3-48FD-8120-362B62EA6A97}" destId="{54DFACE2-61DD-4E9D-9260-FCCCFFCB37BF}" srcOrd="0" destOrd="0" parTransId="{A0BF7281-CD15-4091-B94E-F4C4A216D50F}" sibTransId="{2DFEFF87-2C8D-4666-96B4-677A45A4DFA2}"/>
    <dgm:cxn modelId="{0AE4493E-D423-4B9C-8BB8-5ABA5046B8DE}" srcId="{54DFACE2-61DD-4E9D-9260-FCCCFFCB37BF}" destId="{93B7CADC-F54B-4121-88CB-D4C0BC6CED16}" srcOrd="0" destOrd="0" parTransId="{54F36516-8F60-4562-9B65-D710A795F71D}" sibTransId="{454C7108-2362-4CC3-B0EF-9CF50CC9DD93}"/>
    <dgm:cxn modelId="{8ACF46E8-1CAE-4A88-87B6-D049D4D780F7}" srcId="{54DFACE2-61DD-4E9D-9260-FCCCFFCB37BF}" destId="{277F43DE-CFB5-4C1A-B0E6-A0F430116EDB}" srcOrd="1" destOrd="0" parTransId="{43B4AD1E-C343-4719-9A23-1E4EE8B12CA4}" sibTransId="{90B234ED-B5D2-4D82-A8AF-BFE3B457C718}"/>
    <dgm:cxn modelId="{CD2E2A39-59DC-4A05-9D47-1C0337175A04}" srcId="{4A0913B8-8AD3-48FD-8120-362B62EA6A97}" destId="{FACE583B-A5B3-4B0C-AC85-CF55ACD4C7B0}" srcOrd="1" destOrd="0" parTransId="{8F29287A-4972-469D-9D2C-D38BA8BCCA49}" sibTransId="{2191A684-A03E-4A7D-A557-B9ADDCC7EC51}"/>
    <dgm:cxn modelId="{DF7EDBF0-0133-49A4-A592-C2A2D1E24631}" srcId="{FACE583B-A5B3-4B0C-AC85-CF55ACD4C7B0}" destId="{57B9B427-A3C8-45B3-9BB5-DA46A322260B}" srcOrd="0" destOrd="1" parTransId="{39FB4786-34D9-4247-AE18-58A3F8675275}" sibTransId="{8DAD50FD-52EA-48F3-9389-78A16CCE59C9}"/>
    <dgm:cxn modelId="{CED8593B-6EC6-433E-BB98-0236D789AE83}" srcId="{FACE583B-A5B3-4B0C-AC85-CF55ACD4C7B0}" destId="{39D39946-245C-4E84-9D34-9B33A60BCE35}" srcOrd="1" destOrd="1" parTransId="{6053CE24-2C0B-457D-8160-834490C2A81A}" sibTransId="{D9312BC5-148D-478E-8921-B8C462A6660A}"/>
    <dgm:cxn modelId="{436EBB6E-8EF4-407F-9D84-1EEA4133C82E}" type="presOf" srcId="{4A0913B8-8AD3-48FD-8120-362B62EA6A97}" destId="{3FB9A0DB-E540-4DB7-BB89-9A57AD65EC5F}" srcOrd="0" destOrd="0" presId="urn:microsoft.com/office/officeart/2005/8/layout/balance1"/>
    <dgm:cxn modelId="{769E68EF-4C57-4063-9C1A-DD26D59F4262}" type="presParOf" srcId="{3FB9A0DB-E540-4DB7-BB89-9A57AD65EC5F}" destId="{35EF7F63-C8BB-4800-BBAE-A891364B6E30}" srcOrd="0" destOrd="0" presId="urn:microsoft.com/office/officeart/2005/8/layout/balance1"/>
    <dgm:cxn modelId="{CFCF8363-38CF-4273-B724-EDF095259CDF}" type="presParOf" srcId="{3FB9A0DB-E540-4DB7-BB89-9A57AD65EC5F}" destId="{441B99D3-7213-4DA0-91A1-F4D2CF2BB6E9}" srcOrd="1" destOrd="0" presId="urn:microsoft.com/office/officeart/2005/8/layout/balance1"/>
    <dgm:cxn modelId="{85D0AFA4-ABEF-4503-8394-45BC9DD61AE4}" type="presParOf" srcId="{441B99D3-7213-4DA0-91A1-F4D2CF2BB6E9}" destId="{8864C65E-497F-4DC6-BE1A-AC4525834397}" srcOrd="0" destOrd="1" presId="urn:microsoft.com/office/officeart/2005/8/layout/balance1"/>
    <dgm:cxn modelId="{9C0374C4-6A50-495B-BDFD-CDDBF24DD3DD}" type="presOf" srcId="{54DFACE2-61DD-4E9D-9260-FCCCFFCB37BF}" destId="{8864C65E-497F-4DC6-BE1A-AC4525834397}" srcOrd="0" destOrd="0" presId="urn:microsoft.com/office/officeart/2005/8/layout/balance1"/>
    <dgm:cxn modelId="{46B8C85B-F94E-436E-A453-503DE8B128FF}" type="presParOf" srcId="{441B99D3-7213-4DA0-91A1-F4D2CF2BB6E9}" destId="{4CC7DAE3-F655-424B-BF8D-82107AF61F62}" srcOrd="1" destOrd="1" presId="urn:microsoft.com/office/officeart/2005/8/layout/balance1"/>
    <dgm:cxn modelId="{38920F59-76A8-4230-B391-318DFA546486}" type="presOf" srcId="{FACE583B-A5B3-4B0C-AC85-CF55ACD4C7B0}" destId="{4CC7DAE3-F655-424B-BF8D-82107AF61F62}" srcOrd="0" destOrd="0" presId="urn:microsoft.com/office/officeart/2005/8/layout/balance1"/>
    <dgm:cxn modelId="{31B105FF-7EF8-4978-81DF-B3F444571EA5}" type="presParOf" srcId="{3FB9A0DB-E540-4DB7-BB89-9A57AD65EC5F}" destId="{4F5B3329-C4CB-4C6B-86A5-B6E286165E6B}" srcOrd="2" destOrd="0" presId="urn:microsoft.com/office/officeart/2005/8/layout/balance1"/>
    <dgm:cxn modelId="{7556F68C-483B-41FE-ADC6-C2009A86FE21}" type="presParOf" srcId="{4F5B3329-C4CB-4C6B-86A5-B6E286165E6B}" destId="{E5CFB1AA-8926-4DBB-B97B-F1CD3E3F4229}" srcOrd="0" destOrd="2" presId="urn:microsoft.com/office/officeart/2005/8/layout/balance1"/>
    <dgm:cxn modelId="{814E69A9-C392-48AF-8B23-05B08B87E4FE}" type="presParOf" srcId="{4F5B3329-C4CB-4C6B-86A5-B6E286165E6B}" destId="{C5297509-B6E3-494E-B0F2-2E55D6DB699C}" srcOrd="1" destOrd="2" presId="urn:microsoft.com/office/officeart/2005/8/layout/balance1"/>
    <dgm:cxn modelId="{326C08B0-96D1-4D03-A573-AA67765CAB0D}" type="presParOf" srcId="{4F5B3329-C4CB-4C6B-86A5-B6E286165E6B}" destId="{5825BCDE-7D78-467D-8960-8B5FB0C62C7B}" srcOrd="2" destOrd="2" presId="urn:microsoft.com/office/officeart/2005/8/layout/balance1"/>
    <dgm:cxn modelId="{06EAD28C-80C0-45F8-9153-D07919306BF9}" type="presParOf" srcId="{4F5B3329-C4CB-4C6B-86A5-B6E286165E6B}" destId="{B1C943CE-7DDB-40E7-9E4B-A0EBFCFC0FB4}" srcOrd="3" destOrd="2" presId="urn:microsoft.com/office/officeart/2005/8/layout/balance1"/>
    <dgm:cxn modelId="{7793C1D1-67E0-47C4-B626-BDEA2A803AEB}" type="presOf" srcId="{57B9B427-A3C8-45B3-9BB5-DA46A322260B}" destId="{B1C943CE-7DDB-40E7-9E4B-A0EBFCFC0FB4}" srcOrd="0" destOrd="0" presId="urn:microsoft.com/office/officeart/2005/8/layout/balance1"/>
    <dgm:cxn modelId="{7D0BF6C7-B0AD-4089-8096-8C6B67EDB894}" type="presParOf" srcId="{4F5B3329-C4CB-4C6B-86A5-B6E286165E6B}" destId="{01D75065-C9CD-4C5C-B0F3-A8EF54B16907}" srcOrd="4" destOrd="2" presId="urn:microsoft.com/office/officeart/2005/8/layout/balance1"/>
    <dgm:cxn modelId="{75DF72BF-CDB8-4E7C-8604-9587B3D586F6}" type="presOf" srcId="{39D39946-245C-4E84-9D34-9B33A60BCE35}" destId="{01D75065-C9CD-4C5C-B0F3-A8EF54B16907}" srcOrd="0" destOrd="0" presId="urn:microsoft.com/office/officeart/2005/8/layout/balance1"/>
    <dgm:cxn modelId="{CC629373-50C3-4DA1-8C90-918BF9A22593}" type="presParOf" srcId="{4F5B3329-C4CB-4C6B-86A5-B6E286165E6B}" destId="{7AA7BB42-1825-4296-9F2F-AF694256D807}" srcOrd="5" destOrd="2" presId="urn:microsoft.com/office/officeart/2005/8/layout/balance1"/>
    <dgm:cxn modelId="{40FDEA54-67FD-45D1-A608-2AD227D6F5D6}" type="presOf" srcId="{93B7CADC-F54B-4121-88CB-D4C0BC6CED16}" destId="{7AA7BB42-1825-4296-9F2F-AF694256D807}" srcOrd="0" destOrd="0" presId="urn:microsoft.com/office/officeart/2005/8/layout/balance1"/>
    <dgm:cxn modelId="{0B8CBDF1-845B-41BD-A0CC-8C9F6EEC47EA}" type="presParOf" srcId="{4F5B3329-C4CB-4C6B-86A5-B6E286165E6B}" destId="{F1F73F0D-A242-4183-ADE4-EC9F0AF2CF6C}" srcOrd="6" destOrd="2" presId="urn:microsoft.com/office/officeart/2005/8/layout/balance1"/>
    <dgm:cxn modelId="{41B0FAA6-30A5-4919-9B3E-3C27A8F4EBC2}" type="presOf" srcId="{277F43DE-CFB5-4C1A-B0E6-A0F430116EDB}" destId="{F1F73F0D-A242-4183-ADE4-EC9F0AF2CF6C}" srcOrd="0" destOrd="0" presId="urn:microsoft.com/office/officeart/2005/8/layout/balance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056784" cy="4712072"/>
        <a:chOff x="0" y="0"/>
        <a:chExt cx="7056784" cy="4712072"/>
      </a:xfrm>
    </dsp:grpSpPr>
    <dsp:sp modelId="{CAABEF5D-52FC-4C69-A943-76F46CDC5D44}">
      <dsp:nvSpPr>
        <dsp:cNvPr id="5" name="空心弧 4"/>
        <dsp:cNvSpPr/>
      </dsp:nvSpPr>
      <dsp:spPr bwMode="white">
        <a:xfrm>
          <a:off x="1616828" y="444472"/>
          <a:ext cx="3823128" cy="3823128"/>
        </a:xfrm>
        <a:prstGeom prst="blockArc">
          <a:avLst>
            <a:gd name="adj1" fmla="val 16199999"/>
            <a:gd name="adj2" fmla="val 0"/>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616828" y="444472"/>
        <a:ext cx="3823128" cy="3823128"/>
      </dsp:txXfrm>
    </dsp:sp>
    <dsp:sp modelId="{DCA75304-E23E-4381-A531-73A388F56A77}">
      <dsp:nvSpPr>
        <dsp:cNvPr id="7" name="空心弧 6"/>
        <dsp:cNvSpPr/>
      </dsp:nvSpPr>
      <dsp:spPr bwMode="white">
        <a:xfrm>
          <a:off x="1616828" y="444472"/>
          <a:ext cx="3823128" cy="3823128"/>
        </a:xfrm>
        <a:prstGeom prst="blockArc">
          <a:avLst>
            <a:gd name="adj1" fmla="val 0"/>
            <a:gd name="adj2" fmla="val 5400000"/>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616828" y="444472"/>
        <a:ext cx="3823128" cy="3823128"/>
      </dsp:txXfrm>
    </dsp:sp>
    <dsp:sp modelId="{6D7058BC-E75B-47F5-9E17-3A89F3C1A4C0}">
      <dsp:nvSpPr>
        <dsp:cNvPr id="9" name="空心弧 8"/>
        <dsp:cNvSpPr/>
      </dsp:nvSpPr>
      <dsp:spPr bwMode="white">
        <a:xfrm>
          <a:off x="1616828" y="444472"/>
          <a:ext cx="3823128" cy="3823128"/>
        </a:xfrm>
        <a:prstGeom prst="blockArc">
          <a:avLst>
            <a:gd name="adj1" fmla="val 5400000"/>
            <a:gd name="adj2" fmla="val 10800000"/>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616828" y="444472"/>
        <a:ext cx="3823128" cy="3823128"/>
      </dsp:txXfrm>
    </dsp:sp>
    <dsp:sp modelId="{D4F186D3-C4AB-4F10-B34E-D1F1C28E31C7}">
      <dsp:nvSpPr>
        <dsp:cNvPr id="11" name="空心弧 10"/>
        <dsp:cNvSpPr/>
      </dsp:nvSpPr>
      <dsp:spPr bwMode="white">
        <a:xfrm>
          <a:off x="1616828" y="444472"/>
          <a:ext cx="3823128" cy="3823128"/>
        </a:xfrm>
        <a:prstGeom prst="blockArc">
          <a:avLst>
            <a:gd name="adj1" fmla="val 10800000"/>
            <a:gd name="adj2" fmla="val 16199999"/>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616828" y="444472"/>
        <a:ext cx="3823128" cy="3823128"/>
      </dsp:txXfrm>
    </dsp:sp>
    <dsp:sp modelId="{AA7EF697-624F-4537-90DB-2ACA45EF8F7A}">
      <dsp:nvSpPr>
        <dsp:cNvPr id="3" name="椭圆 2"/>
        <dsp:cNvSpPr/>
      </dsp:nvSpPr>
      <dsp:spPr bwMode="white">
        <a:xfrm>
          <a:off x="2692918" y="1520562"/>
          <a:ext cx="1670948" cy="1670948"/>
        </a:xfrm>
        <a:prstGeom prst="ellipse">
          <a:avLst/>
        </a:prstGeom>
      </dsp:spPr>
      <dsp:style>
        <a:lnRef idx="2">
          <a:schemeClr val="lt1"/>
        </a:lnRef>
        <a:fillRef idx="1">
          <a:schemeClr val="accent2"/>
        </a:fillRef>
        <a:effectRef idx="0">
          <a:scrgbClr r="0" g="0" b="0"/>
        </a:effectRef>
        <a:fontRef idx="minor">
          <a:schemeClr val="lt1"/>
        </a:fontRef>
      </dsp:style>
      <dsp:txBody>
        <a:bodyPr lIns="45720" tIns="45720" rIns="45720" bIns="457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b="1" dirty="0">
              <a:latin typeface="+mn-lt"/>
              <a:ea typeface="+mn-ea"/>
              <a:cs typeface="+mn-ea"/>
              <a:sym typeface="+mn-lt"/>
            </a:rPr>
            <a:t>组织</a:t>
          </a:r>
        </a:p>
      </dsp:txBody>
      <dsp:txXfrm>
        <a:off x="2692918" y="1520562"/>
        <a:ext cx="1670948" cy="1670948"/>
      </dsp:txXfrm>
    </dsp:sp>
    <dsp:sp modelId="{23050BEE-6E53-4149-BEA2-BF86FB02E98E}">
      <dsp:nvSpPr>
        <dsp:cNvPr id="4" name="椭圆 3"/>
        <dsp:cNvSpPr/>
      </dsp:nvSpPr>
      <dsp:spPr bwMode="white">
        <a:xfrm>
          <a:off x="2943560" y="0"/>
          <a:ext cx="1169663" cy="1169663"/>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2000" b="1" dirty="0">
              <a:latin typeface="+mn-lt"/>
              <a:ea typeface="+mn-ea"/>
              <a:cs typeface="+mn-ea"/>
              <a:sym typeface="+mn-lt"/>
            </a:rPr>
            <a:t>两个或以上成员</a:t>
          </a:r>
        </a:p>
      </dsp:txBody>
      <dsp:txXfrm>
        <a:off x="2943560" y="0"/>
        <a:ext cx="1169663" cy="1169663"/>
      </dsp:txXfrm>
    </dsp:sp>
    <dsp:sp modelId="{7A0BBB08-5F9B-4CC4-BB09-652DE73C009C}">
      <dsp:nvSpPr>
        <dsp:cNvPr id="6" name="椭圆 5"/>
        <dsp:cNvSpPr/>
      </dsp:nvSpPr>
      <dsp:spPr bwMode="white">
        <a:xfrm>
          <a:off x="4714765" y="1771204"/>
          <a:ext cx="1169663" cy="1169663"/>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2000" b="1" dirty="0">
              <a:latin typeface="+mn-lt"/>
              <a:ea typeface="+mn-ea"/>
              <a:cs typeface="+mn-ea"/>
              <a:sym typeface="+mn-lt"/>
            </a:rPr>
            <a:t>明确的目标</a:t>
          </a:r>
        </a:p>
      </dsp:txBody>
      <dsp:txXfrm>
        <a:off x="4714765" y="1771204"/>
        <a:ext cx="1169663" cy="1169663"/>
      </dsp:txXfrm>
    </dsp:sp>
    <dsp:sp modelId="{2A5C5B2A-1C33-453E-A114-CB4A10F4BF1D}">
      <dsp:nvSpPr>
        <dsp:cNvPr id="8" name="椭圆 7"/>
        <dsp:cNvSpPr/>
      </dsp:nvSpPr>
      <dsp:spPr bwMode="white">
        <a:xfrm>
          <a:off x="2943560" y="3542409"/>
          <a:ext cx="1169663" cy="1169663"/>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2000" b="1" dirty="0">
              <a:latin typeface="+mn-lt"/>
              <a:ea typeface="+mn-ea"/>
              <a:cs typeface="+mn-ea"/>
              <a:sym typeface="+mn-lt"/>
            </a:rPr>
            <a:t>特殊的活动</a:t>
          </a:r>
        </a:p>
      </dsp:txBody>
      <dsp:txXfrm>
        <a:off x="2943560" y="3542409"/>
        <a:ext cx="1169663" cy="1169663"/>
      </dsp:txXfrm>
    </dsp:sp>
    <dsp:sp modelId="{F3D7FBA3-1AAC-426E-B42F-3F53014E92B0}">
      <dsp:nvSpPr>
        <dsp:cNvPr id="10" name="椭圆 9"/>
        <dsp:cNvSpPr/>
      </dsp:nvSpPr>
      <dsp:spPr bwMode="white">
        <a:xfrm>
          <a:off x="1172356" y="1771204"/>
          <a:ext cx="1169663" cy="1169663"/>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2000" b="1" dirty="0">
              <a:latin typeface="+mn-lt"/>
              <a:ea typeface="+mn-ea"/>
              <a:cs typeface="+mn-ea"/>
              <a:sym typeface="+mn-lt"/>
            </a:rPr>
            <a:t>独立</a:t>
          </a:r>
          <a:endParaRPr lang="en-US" altLang="zh-CN" sz="2000" b="1" dirty="0">
            <a:latin typeface="+mn-lt"/>
            <a:ea typeface="+mn-ea"/>
            <a:cs typeface="+mn-ea"/>
            <a:sym typeface="+mn-lt"/>
          </a:endParaRPr>
        </a:p>
        <a:p>
          <a:pPr lvl="0">
            <a:lnSpc>
              <a:spcPct val="100000"/>
            </a:lnSpc>
            <a:spcBef>
              <a:spcPct val="0"/>
            </a:spcBef>
            <a:spcAft>
              <a:spcPct val="35000"/>
            </a:spcAft>
          </a:pPr>
          <a:r>
            <a:rPr lang="zh-CN" altLang="en-US" sz="2000" b="1" dirty="0">
              <a:latin typeface="+mn-lt"/>
              <a:ea typeface="+mn-ea"/>
              <a:cs typeface="+mn-ea"/>
              <a:sym typeface="+mn-lt"/>
            </a:rPr>
            <a:t>存在</a:t>
          </a:r>
        </a:p>
      </dsp:txBody>
      <dsp:txXfrm>
        <a:off x="1172356" y="1771204"/>
        <a:ext cx="1169663" cy="1169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836417" cy="2836417"/>
        <a:chOff x="0" y="0"/>
        <a:chExt cx="2836417" cy="2836417"/>
      </a:xfrm>
    </dsp:grpSpPr>
    <dsp:sp modelId="{F75E43F3-9B21-4137-822D-2C2560C4470A}">
      <dsp:nvSpPr>
        <dsp:cNvPr id="3" name="形状 2"/>
        <dsp:cNvSpPr/>
      </dsp:nvSpPr>
      <dsp:spPr bwMode="white">
        <a:xfrm>
          <a:off x="1646874" y="1276388"/>
          <a:ext cx="1560029" cy="1560029"/>
        </a:xfrm>
        <a:prstGeom prst="gear9">
          <a:avLst/>
        </a:prstGeom>
      </dsp:spPr>
      <dsp:style>
        <a:lnRef idx="2">
          <a:schemeClr val="lt1"/>
        </a:lnRef>
        <a:fillRef idx="1">
          <a:schemeClr val="accent2"/>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latin typeface="+mn-lt"/>
              <a:ea typeface="+mn-ea"/>
              <a:cs typeface="+mn-ea"/>
              <a:sym typeface="+mn-lt"/>
            </a:rPr>
            <a:t>产品销售或成果处理</a:t>
          </a:r>
        </a:p>
      </dsp:txBody>
      <dsp:txXfrm>
        <a:off x="1646874" y="1276388"/>
        <a:ext cx="1560029" cy="1560029"/>
      </dsp:txXfrm>
    </dsp:sp>
    <dsp:sp modelId="{7BB42BE6-078E-49FA-B2E3-974B0DE834F6}">
      <dsp:nvSpPr>
        <dsp:cNvPr id="6" name="形状 5"/>
        <dsp:cNvSpPr/>
      </dsp:nvSpPr>
      <dsp:spPr bwMode="white">
        <a:xfrm>
          <a:off x="739220" y="907653"/>
          <a:ext cx="1134567" cy="1134567"/>
        </a:xfrm>
        <a:prstGeom prst="gear6">
          <a:avLst/>
        </a:prstGeom>
      </dsp:spPr>
      <dsp:style>
        <a:lnRef idx="2">
          <a:schemeClr val="lt1"/>
        </a:lnRef>
        <a:fillRef idx="1">
          <a:schemeClr val="accent2"/>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latin typeface="+mn-lt"/>
              <a:ea typeface="+mn-ea"/>
              <a:cs typeface="+mn-ea"/>
              <a:sym typeface="+mn-lt"/>
            </a:rPr>
            <a:t>资源转换</a:t>
          </a:r>
        </a:p>
      </dsp:txBody>
      <dsp:txXfrm>
        <a:off x="739220" y="907653"/>
        <a:ext cx="1134567" cy="1134567"/>
      </dsp:txXfrm>
    </dsp:sp>
    <dsp:sp modelId="{E6E0077F-5399-4C6B-98C0-89A2D47108FB}">
      <dsp:nvSpPr>
        <dsp:cNvPr id="9" name="形状 8"/>
        <dsp:cNvSpPr/>
      </dsp:nvSpPr>
      <dsp:spPr bwMode="white">
        <a:xfrm rot="-900000">
          <a:off x="1374693" y="124918"/>
          <a:ext cx="1111644" cy="1111644"/>
        </a:xfrm>
        <a:prstGeom prst="gear6">
          <a:avLst/>
        </a:prstGeom>
      </dsp:spPr>
      <dsp:style>
        <a:lnRef idx="2">
          <a:schemeClr val="lt1"/>
        </a:lnRef>
        <a:fillRef idx="1">
          <a:schemeClr val="accent2"/>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latin typeface="+mn-lt"/>
              <a:ea typeface="+mn-ea"/>
              <a:cs typeface="+mn-ea"/>
              <a:sym typeface="+mn-lt"/>
            </a:rPr>
            <a:t>资源筹措</a:t>
          </a:r>
        </a:p>
      </dsp:txBody>
      <dsp:txXfrm rot="-900000">
        <a:off x="1374693" y="124918"/>
        <a:ext cx="1111644" cy="1111644"/>
      </dsp:txXfrm>
    </dsp:sp>
    <dsp:sp modelId="{FFFE21DA-C5C0-49D1-AB9F-91670F6D0907}">
      <dsp:nvSpPr>
        <dsp:cNvPr id="12" name="环形箭头 11"/>
        <dsp:cNvSpPr/>
      </dsp:nvSpPr>
      <dsp:spPr bwMode="white">
        <a:xfrm>
          <a:off x="1515362" y="1051726"/>
          <a:ext cx="1991377" cy="1991377"/>
        </a:xfrm>
        <a:prstGeom prst="circularArrow">
          <a:avLst>
            <a:gd name="adj1" fmla="val 5000"/>
            <a:gd name="adj2" fmla="val 360000"/>
            <a:gd name="adj3" fmla="val 2410618"/>
            <a:gd name="adj4" fmla="val 15960877"/>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515362" y="1051726"/>
        <a:ext cx="1991377" cy="1991377"/>
      </dsp:txXfrm>
    </dsp:sp>
    <dsp:sp modelId="{94EE95D8-1B82-4282-A2BE-AB41FDBC3FF4}">
      <dsp:nvSpPr>
        <dsp:cNvPr id="13" name="形状 12"/>
        <dsp:cNvSpPr/>
      </dsp:nvSpPr>
      <dsp:spPr bwMode="white">
        <a:xfrm>
          <a:off x="571051" y="695205"/>
          <a:ext cx="1385306" cy="1385306"/>
        </a:xfrm>
        <a:prstGeom prst="leftCircularArrow">
          <a:avLst>
            <a:gd name="adj1" fmla="val 5000"/>
            <a:gd name="adj2" fmla="val -360000"/>
            <a:gd name="adj3" fmla="val 10419125"/>
            <a:gd name="adj4" fmla="val 14837806"/>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571051" y="695205"/>
        <a:ext cx="1385306" cy="1385306"/>
      </dsp:txXfrm>
    </dsp:sp>
    <dsp:sp modelId="{14578504-7B48-49EB-AB99-EF3B851BF658}">
      <dsp:nvSpPr>
        <dsp:cNvPr id="14" name="环形箭头 13"/>
        <dsp:cNvSpPr/>
      </dsp:nvSpPr>
      <dsp:spPr bwMode="white">
        <a:xfrm>
          <a:off x="1144079" y="-86226"/>
          <a:ext cx="1511243" cy="1511243"/>
        </a:xfrm>
        <a:prstGeom prst="circularArrow">
          <a:avLst>
            <a:gd name="adj1" fmla="val 5000"/>
            <a:gd name="adj2" fmla="val 360000"/>
            <a:gd name="adj3" fmla="val 13347948"/>
            <a:gd name="adj4" fmla="val 10508220"/>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144079" y="-86226"/>
        <a:ext cx="1511243" cy="1511243"/>
      </dsp:txXfrm>
    </dsp:sp>
    <dsp:sp modelId="{B94524F8-833A-41D8-9088-FAE81A4AA670}">
      <dsp:nvSpPr>
        <dsp:cNvPr id="4" name="矩形 3" hidden="1"/>
        <dsp:cNvSpPr/>
      </dsp:nvSpPr>
      <dsp:spPr>
        <a:xfrm>
          <a:off x="2412706" y="1134567"/>
          <a:ext cx="36000" cy="36000"/>
        </a:xfrm>
        <a:prstGeom prst="rect">
          <a:avLst/>
        </a:prstGeom>
      </dsp:spPr>
      <dsp:txXfrm>
        <a:off x="2412706" y="1134567"/>
        <a:ext cx="36000" cy="36000"/>
      </dsp:txXfrm>
    </dsp:sp>
    <dsp:sp modelId="{43C18705-8D1F-43A9-B905-36F0E47D8D30}">
      <dsp:nvSpPr>
        <dsp:cNvPr id="5" name="矩形 4" hidden="1"/>
        <dsp:cNvSpPr/>
      </dsp:nvSpPr>
      <dsp:spPr>
        <a:xfrm>
          <a:off x="3114175" y="2694596"/>
          <a:ext cx="36000" cy="36000"/>
        </a:xfrm>
        <a:prstGeom prst="rect">
          <a:avLst/>
        </a:prstGeom>
      </dsp:spPr>
      <dsp:txXfrm>
        <a:off x="3114175" y="2694596"/>
        <a:ext cx="36000" cy="36000"/>
      </dsp:txXfrm>
    </dsp:sp>
    <dsp:sp modelId="{950FF8AC-1B0D-4AC6-849D-60FDF3DF890A}">
      <dsp:nvSpPr>
        <dsp:cNvPr id="7" name="矩形 6" hidden="1"/>
        <dsp:cNvSpPr/>
      </dsp:nvSpPr>
      <dsp:spPr>
        <a:xfrm>
          <a:off x="1022862" y="794197"/>
          <a:ext cx="36000" cy="36000"/>
        </a:xfrm>
        <a:prstGeom prst="rect">
          <a:avLst/>
        </a:prstGeom>
      </dsp:spPr>
      <dsp:txXfrm>
        <a:off x="1022862" y="794197"/>
        <a:ext cx="36000" cy="36000"/>
      </dsp:txXfrm>
    </dsp:sp>
    <dsp:sp modelId="{A75F535D-2286-4B60-80E5-1FBE8852CB48}">
      <dsp:nvSpPr>
        <dsp:cNvPr id="8" name="矩形 7" hidden="1"/>
        <dsp:cNvSpPr/>
      </dsp:nvSpPr>
      <dsp:spPr>
        <a:xfrm>
          <a:off x="654128" y="1503301"/>
          <a:ext cx="36000" cy="36000"/>
        </a:xfrm>
        <a:prstGeom prst="rect">
          <a:avLst/>
        </a:prstGeom>
      </dsp:spPr>
      <dsp:txXfrm>
        <a:off x="654128" y="1503301"/>
        <a:ext cx="36000" cy="36000"/>
      </dsp:txXfrm>
    </dsp:sp>
    <dsp:sp modelId="{C3E6923F-6329-4E43-ACFD-F6F864E4FB26}">
      <dsp:nvSpPr>
        <dsp:cNvPr id="10" name="矩形 9" hidden="1"/>
        <dsp:cNvSpPr/>
      </dsp:nvSpPr>
      <dsp:spPr>
        <a:xfrm>
          <a:off x="1221411" y="709104"/>
          <a:ext cx="36000" cy="36000"/>
        </a:xfrm>
        <a:prstGeom prst="rect">
          <a:avLst/>
        </a:prstGeom>
      </dsp:spPr>
      <dsp:txXfrm>
        <a:off x="1221411" y="709104"/>
        <a:ext cx="36000" cy="36000"/>
      </dsp:txXfrm>
    </dsp:sp>
    <dsp:sp modelId="{46AE825C-A15C-45D5-9735-C8789C7F64ED}">
      <dsp:nvSpPr>
        <dsp:cNvPr id="11" name="矩形 10" hidden="1"/>
        <dsp:cNvSpPr/>
      </dsp:nvSpPr>
      <dsp:spPr>
        <a:xfrm>
          <a:off x="1448324" y="141821"/>
          <a:ext cx="36000" cy="36000"/>
        </a:xfrm>
        <a:prstGeom prst="rect">
          <a:avLst/>
        </a:prstGeom>
      </dsp:spPr>
      <dsp:txXfrm>
        <a:off x="1448324" y="141821"/>
        <a:ext cx="36000" cy="3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60722" cy="4420515"/>
        <a:chOff x="0" y="0"/>
        <a:chExt cx="7260722" cy="4420515"/>
      </a:xfrm>
    </dsp:grpSpPr>
    <dsp:sp modelId="{C1FBF8AE-191E-465E-B894-EA23024926C9}">
      <dsp:nvSpPr>
        <dsp:cNvPr id="3" name="矩形 2"/>
        <dsp:cNvSpPr/>
      </dsp:nvSpPr>
      <dsp:spPr bwMode="white">
        <a:xfrm>
          <a:off x="691558" y="-589"/>
          <a:ext cx="1737448" cy="2044056"/>
        </a:xfrm>
        <a:prstGeom prst="rect">
          <a:avLst/>
        </a:prstGeom>
      </dsp:spPr>
      <dsp:style>
        <a:lnRef idx="1">
          <a:schemeClr val="accent2"/>
        </a:lnRef>
        <a:fillRef idx="1">
          <a:schemeClr val="accent2">
            <a:alpha val="40000"/>
            <a:tint val="40000"/>
          </a:schemeClr>
        </a:fillRef>
        <a:effectRef idx="0">
          <a:scrgbClr r="0" g="0" b="0"/>
        </a:effectRef>
        <a:fontRef idx="minor"/>
      </dsp:style>
      <dsp:txXfrm>
        <a:off x="691558" y="-589"/>
        <a:ext cx="1737448" cy="2044056"/>
      </dsp:txXfrm>
    </dsp:sp>
    <dsp:sp modelId="{5EE2ABC0-A377-48E6-BF08-7E8871CAA91E}">
      <dsp:nvSpPr>
        <dsp:cNvPr id="4" name="矩形 3"/>
        <dsp:cNvSpPr/>
      </dsp:nvSpPr>
      <dsp:spPr bwMode="white">
        <a:xfrm>
          <a:off x="778430" y="81174"/>
          <a:ext cx="1563703" cy="1328637"/>
        </a:xfrm>
        <a:prstGeom prst="rect">
          <a:avLst/>
        </a:prstGeom>
        <a:blipFill dpi="0" rotWithShape="1">
          <a:blip r:embed="rId1">
            <a:extLst>
              <a:ext uri="{28A0092B-C50C-407E-A947-70E740481C1C}">
                <a14:useLocalDpi xmlns:a14="http://schemas.microsoft.com/office/drawing/2010/main" val="0"/>
              </a:ext>
            </a:extLst>
          </a:blip>
          <a:srcRect/>
          <a:stretch>
            <a:fillRect t="-162" b="-834"/>
          </a:stretch>
        </a:blipFill>
      </dsp:spPr>
      <dsp:style>
        <a:lnRef idx="2">
          <a:schemeClr val="accent2">
            <a:shade val="80000"/>
          </a:schemeClr>
        </a:lnRef>
        <a:fillRef idx="1">
          <a:schemeClr val="accent2">
            <a:tint val="40000"/>
          </a:schemeClr>
        </a:fillRef>
        <a:effectRef idx="0">
          <a:scrgbClr r="0" g="0" b="0"/>
        </a:effectRef>
        <a:fontRef idx="minor"/>
      </dsp:style>
      <dsp:txXfrm>
        <a:off x="778430" y="81174"/>
        <a:ext cx="1563703" cy="1328637"/>
      </dsp:txXfrm>
    </dsp:sp>
    <dsp:sp modelId="{128291D9-96B6-4931-9EA6-1B2D1294EB8B}">
      <dsp:nvSpPr>
        <dsp:cNvPr id="5" name="矩形 4"/>
        <dsp:cNvSpPr/>
      </dsp:nvSpPr>
      <dsp:spPr bwMode="white">
        <a:xfrm>
          <a:off x="778430" y="1614232"/>
          <a:ext cx="1563703" cy="347473"/>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800" dirty="0">
              <a:solidFill>
                <a:schemeClr val="dk1"/>
              </a:solidFill>
            </a:rPr>
            <a:t>组织规模越大，越需要分权决策</a:t>
          </a:r>
          <a:endParaRPr>
            <a:solidFill>
              <a:schemeClr val="dk1"/>
            </a:solidFill>
          </a:endParaRPr>
        </a:p>
      </dsp:txBody>
      <dsp:txXfrm>
        <a:off x="778430" y="1614232"/>
        <a:ext cx="1563703" cy="347473"/>
      </dsp:txXfrm>
    </dsp:sp>
    <dsp:sp modelId="{AC5536EA-B20D-475E-8419-B66B13BDC08E}">
      <dsp:nvSpPr>
        <dsp:cNvPr id="6" name="矩形 5"/>
        <dsp:cNvSpPr/>
      </dsp:nvSpPr>
      <dsp:spPr bwMode="white">
        <a:xfrm>
          <a:off x="778430" y="1409810"/>
          <a:ext cx="1563703" cy="20442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chemeClr val="tx1"/>
              </a:solidFill>
            </a:rPr>
            <a:t>组织规模</a:t>
          </a:r>
          <a:endParaRPr>
            <a:solidFill>
              <a:schemeClr val="tx1"/>
            </a:solidFill>
          </a:endParaRPr>
        </a:p>
      </dsp:txBody>
      <dsp:txXfrm>
        <a:off x="778430" y="1409810"/>
        <a:ext cx="1563703" cy="204422"/>
      </dsp:txXfrm>
    </dsp:sp>
    <dsp:sp modelId="{AABB869A-7F4D-4C79-8E88-B6477431E9D7}">
      <dsp:nvSpPr>
        <dsp:cNvPr id="7" name="矩形 6"/>
        <dsp:cNvSpPr/>
      </dsp:nvSpPr>
      <dsp:spPr bwMode="white">
        <a:xfrm>
          <a:off x="2764744" y="-589"/>
          <a:ext cx="1737448" cy="2044056"/>
        </a:xfrm>
        <a:prstGeom prst="rect">
          <a:avLst/>
        </a:prstGeom>
      </dsp:spPr>
      <dsp:style>
        <a:lnRef idx="1">
          <a:schemeClr val="accent2"/>
        </a:lnRef>
        <a:fillRef idx="1">
          <a:schemeClr val="accent2">
            <a:alpha val="40000"/>
            <a:tint val="40000"/>
          </a:schemeClr>
        </a:fillRef>
        <a:effectRef idx="0">
          <a:scrgbClr r="0" g="0" b="0"/>
        </a:effectRef>
        <a:fontRef idx="minor"/>
      </dsp:style>
      <dsp:txXfrm>
        <a:off x="2764744" y="-589"/>
        <a:ext cx="1737448" cy="2044056"/>
      </dsp:txXfrm>
    </dsp:sp>
    <dsp:sp modelId="{85A77CB1-BEB9-4AAC-82E9-408EB6E2DAF8}">
      <dsp:nvSpPr>
        <dsp:cNvPr id="8" name="矩形 7"/>
        <dsp:cNvSpPr/>
      </dsp:nvSpPr>
      <dsp:spPr bwMode="white">
        <a:xfrm>
          <a:off x="2851616" y="81174"/>
          <a:ext cx="1563703" cy="1328637"/>
        </a:xfrm>
        <a:prstGeom prst="rect">
          <a:avLst/>
        </a:prstGeom>
        <a:blipFill>
          <a:blip r:embed="rId2">
            <a:extLst>
              <a:ext uri="{28A0092B-C50C-407E-A947-70E740481C1C}">
                <a14:useLocalDpi xmlns:a14="http://schemas.microsoft.com/office/drawing/2010/main" val="0"/>
              </a:ext>
            </a:extLst>
          </a:blip>
          <a:srcRect/>
          <a:stretch>
            <a:fillRect l="-7000" r="-7000"/>
          </a:stretch>
        </a:blipFill>
      </dsp:spPr>
      <dsp:style>
        <a:lnRef idx="2">
          <a:schemeClr val="accent2">
            <a:shade val="80000"/>
          </a:schemeClr>
        </a:lnRef>
        <a:fillRef idx="1">
          <a:schemeClr val="accent2">
            <a:tint val="40000"/>
          </a:schemeClr>
        </a:fillRef>
        <a:effectRef idx="0">
          <a:scrgbClr r="0" g="0" b="0"/>
        </a:effectRef>
        <a:fontRef idx="minor"/>
      </dsp:style>
      <dsp:txXfrm>
        <a:off x="2851616" y="81174"/>
        <a:ext cx="1563703" cy="1328637"/>
      </dsp:txXfrm>
    </dsp:sp>
    <dsp:sp modelId="{AA6AC822-8A0A-42C1-B2D6-5F305D56E2EE}">
      <dsp:nvSpPr>
        <dsp:cNvPr id="9" name="矩形 8"/>
        <dsp:cNvSpPr/>
      </dsp:nvSpPr>
      <dsp:spPr bwMode="white">
        <a:xfrm>
          <a:off x="2851616" y="1614232"/>
          <a:ext cx="1563703" cy="347473"/>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800" dirty="0">
              <a:solidFill>
                <a:schemeClr val="dk1"/>
              </a:solidFill>
            </a:rPr>
            <a:t>政策统一可以使用集权的方式进行层级整合</a:t>
          </a:r>
          <a:endParaRPr>
            <a:solidFill>
              <a:schemeClr val="dk1"/>
            </a:solidFill>
          </a:endParaRPr>
        </a:p>
      </dsp:txBody>
      <dsp:txXfrm>
        <a:off x="2851616" y="1614232"/>
        <a:ext cx="1563703" cy="347473"/>
      </dsp:txXfrm>
    </dsp:sp>
    <dsp:sp modelId="{8F2E0B28-C997-4065-AB2A-419BEBCC1A1B}">
      <dsp:nvSpPr>
        <dsp:cNvPr id="10" name="矩形 9"/>
        <dsp:cNvSpPr/>
      </dsp:nvSpPr>
      <dsp:spPr bwMode="white">
        <a:xfrm>
          <a:off x="2851616" y="1409810"/>
          <a:ext cx="1563703" cy="20442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chemeClr val="tx1"/>
              </a:solidFill>
            </a:rPr>
            <a:t>政策的统一性</a:t>
          </a:r>
          <a:endParaRPr>
            <a:solidFill>
              <a:schemeClr val="tx1"/>
            </a:solidFill>
          </a:endParaRPr>
        </a:p>
      </dsp:txBody>
      <dsp:txXfrm>
        <a:off x="2851616" y="1409810"/>
        <a:ext cx="1563703" cy="204422"/>
      </dsp:txXfrm>
    </dsp:sp>
    <dsp:sp modelId="{972584C1-663F-4B69-B133-E78B8489B871}">
      <dsp:nvSpPr>
        <dsp:cNvPr id="11" name="矩形 10"/>
        <dsp:cNvSpPr/>
      </dsp:nvSpPr>
      <dsp:spPr bwMode="white">
        <a:xfrm>
          <a:off x="4837929" y="-589"/>
          <a:ext cx="1737448" cy="2044056"/>
        </a:xfrm>
        <a:prstGeom prst="rect">
          <a:avLst/>
        </a:prstGeom>
      </dsp:spPr>
      <dsp:style>
        <a:lnRef idx="1">
          <a:schemeClr val="accent2"/>
        </a:lnRef>
        <a:fillRef idx="1">
          <a:schemeClr val="accent2">
            <a:alpha val="40000"/>
            <a:tint val="40000"/>
          </a:schemeClr>
        </a:fillRef>
        <a:effectRef idx="0">
          <a:scrgbClr r="0" g="0" b="0"/>
        </a:effectRef>
        <a:fontRef idx="minor"/>
      </dsp:style>
      <dsp:txXfrm>
        <a:off x="4837929" y="-589"/>
        <a:ext cx="1737448" cy="2044056"/>
      </dsp:txXfrm>
    </dsp:sp>
    <dsp:sp modelId="{02C2EDB1-B454-4395-9E67-822519FDAA71}">
      <dsp:nvSpPr>
        <dsp:cNvPr id="12" name="矩形 11"/>
        <dsp:cNvSpPr/>
      </dsp:nvSpPr>
      <dsp:spPr bwMode="white">
        <a:xfrm>
          <a:off x="4924801" y="81174"/>
          <a:ext cx="1563703" cy="1328637"/>
        </a:xfrm>
        <a:prstGeom prst="rect">
          <a:avLst/>
        </a:prstGeom>
        <a:blipFill>
          <a:blip r:embed="rId3">
            <a:extLst>
              <a:ext uri="{28A0092B-C50C-407E-A947-70E740481C1C}">
                <a14:useLocalDpi xmlns:a14="http://schemas.microsoft.com/office/drawing/2010/main" val="0"/>
              </a:ext>
            </a:extLst>
          </a:blip>
          <a:srcRect/>
          <a:stretch>
            <a:fillRect l="-7000" r="-7000"/>
          </a:stretch>
        </a:blipFill>
      </dsp:spPr>
      <dsp:style>
        <a:lnRef idx="2">
          <a:schemeClr val="accent2">
            <a:shade val="80000"/>
          </a:schemeClr>
        </a:lnRef>
        <a:fillRef idx="1">
          <a:schemeClr val="accent2">
            <a:tint val="40000"/>
          </a:schemeClr>
        </a:fillRef>
        <a:effectRef idx="0">
          <a:scrgbClr r="0" g="0" b="0"/>
        </a:effectRef>
        <a:fontRef idx="minor"/>
      </dsp:style>
      <dsp:txXfrm>
        <a:off x="4924801" y="81174"/>
        <a:ext cx="1563703" cy="1328637"/>
      </dsp:txXfrm>
    </dsp:sp>
    <dsp:sp modelId="{F834034F-10E0-42F4-920D-21BCA6EC75CB}">
      <dsp:nvSpPr>
        <dsp:cNvPr id="13" name="矩形 12"/>
        <dsp:cNvSpPr/>
      </dsp:nvSpPr>
      <dsp:spPr bwMode="white">
        <a:xfrm>
          <a:off x="4924801" y="1614232"/>
          <a:ext cx="1563703" cy="347473"/>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800" dirty="0">
              <a:solidFill>
                <a:schemeClr val="dk1"/>
              </a:solidFill>
            </a:rPr>
            <a:t>知识经济时代，学习型组织分权程度较高</a:t>
          </a:r>
          <a:endParaRPr>
            <a:solidFill>
              <a:schemeClr val="dk1"/>
            </a:solidFill>
          </a:endParaRPr>
        </a:p>
      </dsp:txBody>
      <dsp:txXfrm>
        <a:off x="4924801" y="1614232"/>
        <a:ext cx="1563703" cy="347473"/>
      </dsp:txXfrm>
    </dsp:sp>
    <dsp:sp modelId="{4380EDB1-5D6A-4481-AF85-20E285B5411A}">
      <dsp:nvSpPr>
        <dsp:cNvPr id="14" name="矩形 13"/>
        <dsp:cNvSpPr/>
      </dsp:nvSpPr>
      <dsp:spPr bwMode="white">
        <a:xfrm>
          <a:off x="4924801" y="1409810"/>
          <a:ext cx="1563703" cy="20442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b="1" dirty="0">
              <a:solidFill>
                <a:schemeClr val="tx1"/>
              </a:solidFill>
            </a:rPr>
            <a:t>成员自我管理能力</a:t>
          </a:r>
          <a:endParaRPr>
            <a:solidFill>
              <a:schemeClr val="tx1"/>
            </a:solidFill>
          </a:endParaRPr>
        </a:p>
      </dsp:txBody>
      <dsp:txXfrm>
        <a:off x="4924801" y="1409810"/>
        <a:ext cx="1563703" cy="204422"/>
      </dsp:txXfrm>
    </dsp:sp>
    <dsp:sp modelId="{0A7119AC-1FB0-4954-97C7-AF0551E35AC3}">
      <dsp:nvSpPr>
        <dsp:cNvPr id="15" name="矩形 14"/>
        <dsp:cNvSpPr/>
      </dsp:nvSpPr>
      <dsp:spPr bwMode="white">
        <a:xfrm>
          <a:off x="1727056" y="2377047"/>
          <a:ext cx="1737448" cy="2044056"/>
        </a:xfrm>
        <a:prstGeom prst="rect">
          <a:avLst/>
        </a:prstGeom>
      </dsp:spPr>
      <dsp:style>
        <a:lnRef idx="1">
          <a:schemeClr val="accent2"/>
        </a:lnRef>
        <a:fillRef idx="1">
          <a:schemeClr val="accent2">
            <a:alpha val="40000"/>
            <a:tint val="40000"/>
          </a:schemeClr>
        </a:fillRef>
        <a:effectRef idx="0">
          <a:scrgbClr r="0" g="0" b="0"/>
        </a:effectRef>
        <a:fontRef idx="minor"/>
      </dsp:style>
      <dsp:txXfrm>
        <a:off x="1727056" y="2377047"/>
        <a:ext cx="1737448" cy="2044056"/>
      </dsp:txXfrm>
    </dsp:sp>
    <dsp:sp modelId="{3F637E0D-87B9-4890-9A14-7A379EBC0049}">
      <dsp:nvSpPr>
        <dsp:cNvPr id="16" name="矩形 15"/>
        <dsp:cNvSpPr/>
      </dsp:nvSpPr>
      <dsp:spPr bwMode="white">
        <a:xfrm>
          <a:off x="1813929" y="2458809"/>
          <a:ext cx="1563703" cy="1328637"/>
        </a:xfrm>
        <a:prstGeom prst="rect">
          <a:avLst/>
        </a:prstGeom>
        <a:blipFill>
          <a:blip r:embed="rId4">
            <a:extLst>
              <a:ext uri="{28A0092B-C50C-407E-A947-70E740481C1C}">
                <a14:useLocalDpi xmlns:a14="http://schemas.microsoft.com/office/drawing/2010/main" val="0"/>
              </a:ext>
            </a:extLst>
          </a:blip>
          <a:srcRect/>
          <a:stretch>
            <a:fillRect l="-14000" r="-14000"/>
          </a:stretch>
        </a:blipFill>
      </dsp:spPr>
      <dsp:style>
        <a:lnRef idx="2">
          <a:schemeClr val="accent2">
            <a:shade val="80000"/>
          </a:schemeClr>
        </a:lnRef>
        <a:fillRef idx="1">
          <a:schemeClr val="accent2">
            <a:tint val="40000"/>
          </a:schemeClr>
        </a:fillRef>
        <a:effectRef idx="0">
          <a:scrgbClr r="0" g="0" b="0"/>
        </a:effectRef>
        <a:fontRef idx="minor"/>
      </dsp:style>
      <dsp:txXfrm>
        <a:off x="1813929" y="2458809"/>
        <a:ext cx="1563703" cy="1328637"/>
      </dsp:txXfrm>
    </dsp:sp>
    <dsp:sp modelId="{B60F031D-35B9-4D3B-8233-E59021E49F01}">
      <dsp:nvSpPr>
        <dsp:cNvPr id="17" name="矩形 16"/>
        <dsp:cNvSpPr/>
      </dsp:nvSpPr>
      <dsp:spPr bwMode="white">
        <a:xfrm>
          <a:off x="1813929" y="3991868"/>
          <a:ext cx="1563703" cy="347473"/>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800" dirty="0">
              <a:solidFill>
                <a:schemeClr val="dk1"/>
              </a:solidFill>
            </a:rPr>
            <a:t>下级能够正常履行职责，同时上级对下级的管理不致失控</a:t>
          </a:r>
          <a:endParaRPr>
            <a:solidFill>
              <a:schemeClr val="dk1"/>
            </a:solidFill>
          </a:endParaRPr>
        </a:p>
      </dsp:txBody>
      <dsp:txXfrm>
        <a:off x="1813929" y="3991868"/>
        <a:ext cx="1563703" cy="347473"/>
      </dsp:txXfrm>
    </dsp:sp>
    <dsp:sp modelId="{04227702-EB8D-4C32-B3C8-3EC8DA50931A}">
      <dsp:nvSpPr>
        <dsp:cNvPr id="18" name="矩形 17"/>
        <dsp:cNvSpPr/>
      </dsp:nvSpPr>
      <dsp:spPr bwMode="white">
        <a:xfrm>
          <a:off x="1813929" y="3787446"/>
          <a:ext cx="1563703" cy="20442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chemeClr val="tx1"/>
              </a:solidFill>
            </a:rPr>
            <a:t>组织的可控性</a:t>
          </a:r>
          <a:endParaRPr>
            <a:solidFill>
              <a:schemeClr val="tx1"/>
            </a:solidFill>
          </a:endParaRPr>
        </a:p>
      </dsp:txBody>
      <dsp:txXfrm>
        <a:off x="1813929" y="3787446"/>
        <a:ext cx="1563703" cy="204422"/>
      </dsp:txXfrm>
    </dsp:sp>
    <dsp:sp modelId="{20DFDB06-968F-4220-A17A-FDEDEAFB21C5}">
      <dsp:nvSpPr>
        <dsp:cNvPr id="19" name="矩形 18"/>
        <dsp:cNvSpPr/>
      </dsp:nvSpPr>
      <dsp:spPr bwMode="white">
        <a:xfrm>
          <a:off x="3800242" y="2377047"/>
          <a:ext cx="1737448" cy="2044056"/>
        </a:xfrm>
        <a:prstGeom prst="rect">
          <a:avLst/>
        </a:prstGeom>
      </dsp:spPr>
      <dsp:style>
        <a:lnRef idx="1">
          <a:schemeClr val="accent2"/>
        </a:lnRef>
        <a:fillRef idx="1">
          <a:schemeClr val="accent2">
            <a:alpha val="40000"/>
            <a:tint val="40000"/>
          </a:schemeClr>
        </a:fillRef>
        <a:effectRef idx="0">
          <a:scrgbClr r="0" g="0" b="0"/>
        </a:effectRef>
        <a:fontRef idx="minor"/>
      </dsp:style>
      <dsp:txXfrm>
        <a:off x="3800242" y="2377047"/>
        <a:ext cx="1737448" cy="2044056"/>
      </dsp:txXfrm>
    </dsp:sp>
    <dsp:sp modelId="{EB8469A1-0BE8-4F67-A819-C2C29142EAF7}">
      <dsp:nvSpPr>
        <dsp:cNvPr id="20" name="矩形 19"/>
        <dsp:cNvSpPr/>
      </dsp:nvSpPr>
      <dsp:spPr bwMode="white">
        <a:xfrm>
          <a:off x="3887114" y="2458809"/>
          <a:ext cx="1563703" cy="1328637"/>
        </a:xfrm>
        <a:prstGeom prst="rect">
          <a:avLst/>
        </a:prstGeom>
        <a:blipFill>
          <a:blip r:embed="rId5">
            <a:extLst>
              <a:ext uri="{28A0092B-C50C-407E-A947-70E740481C1C}">
                <a14:useLocalDpi xmlns:a14="http://schemas.microsoft.com/office/drawing/2010/main" val="0"/>
              </a:ext>
            </a:extLst>
          </a:blip>
          <a:srcRect/>
          <a:stretch>
            <a:fillRect l="-13000" r="-13000"/>
          </a:stretch>
        </a:blipFill>
      </dsp:spPr>
      <dsp:style>
        <a:lnRef idx="2">
          <a:schemeClr val="accent2">
            <a:shade val="80000"/>
          </a:schemeClr>
        </a:lnRef>
        <a:fillRef idx="1">
          <a:schemeClr val="accent2">
            <a:tint val="40000"/>
          </a:schemeClr>
        </a:fillRef>
        <a:effectRef idx="0">
          <a:scrgbClr r="0" g="0" b="0"/>
        </a:effectRef>
        <a:fontRef idx="minor"/>
      </dsp:style>
      <dsp:txXfrm>
        <a:off x="3887114" y="2458809"/>
        <a:ext cx="1563703" cy="1328637"/>
      </dsp:txXfrm>
    </dsp:sp>
    <dsp:sp modelId="{E875B76D-7ED8-4035-938D-95C663C954B3}">
      <dsp:nvSpPr>
        <dsp:cNvPr id="21" name="矩形 20"/>
        <dsp:cNvSpPr/>
      </dsp:nvSpPr>
      <dsp:spPr bwMode="white">
        <a:xfrm>
          <a:off x="3887114" y="3991868"/>
          <a:ext cx="1563703" cy="347473"/>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800" dirty="0">
              <a:solidFill>
                <a:schemeClr val="dk1"/>
              </a:solidFill>
            </a:rPr>
            <a:t>不同阶段需要及时调整</a:t>
          </a:r>
          <a:endParaRPr>
            <a:solidFill>
              <a:schemeClr val="dk1"/>
            </a:solidFill>
          </a:endParaRPr>
        </a:p>
      </dsp:txBody>
      <dsp:txXfrm>
        <a:off x="3887114" y="3991868"/>
        <a:ext cx="1563703" cy="347473"/>
      </dsp:txXfrm>
    </dsp:sp>
    <dsp:sp modelId="{92D0EB50-F554-40AB-AD29-114E7407CAF4}">
      <dsp:nvSpPr>
        <dsp:cNvPr id="22" name="矩形 21"/>
        <dsp:cNvSpPr/>
      </dsp:nvSpPr>
      <dsp:spPr bwMode="white">
        <a:xfrm>
          <a:off x="3887114" y="3787446"/>
          <a:ext cx="1563703" cy="20442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chemeClr val="tx1"/>
              </a:solidFill>
            </a:rPr>
            <a:t>组织的发展阶段</a:t>
          </a:r>
          <a:endParaRPr>
            <a:solidFill>
              <a:schemeClr val="tx1"/>
            </a:solidFill>
          </a:endParaRPr>
        </a:p>
      </dsp:txBody>
      <dsp:txXfrm>
        <a:off x="3887114" y="3787446"/>
        <a:ext cx="1563703" cy="204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844198" cy="2844198"/>
        <a:chOff x="0" y="0"/>
        <a:chExt cx="2844198" cy="2844198"/>
      </a:xfrm>
    </dsp:grpSpPr>
    <dsp:sp modelId="{3BE19293-1FFE-421C-B6C4-A40AC76EAC61}">
      <dsp:nvSpPr>
        <dsp:cNvPr id="3" name="椭圆 2"/>
        <dsp:cNvSpPr/>
      </dsp:nvSpPr>
      <dsp:spPr bwMode="white">
        <a:xfrm>
          <a:off x="1858873" y="35552"/>
          <a:ext cx="1706519" cy="1706519"/>
        </a:xfrm>
        <a:prstGeom prst="ellipse">
          <a:avLst/>
        </a:prstGeom>
      </dsp:spPr>
      <dsp:style>
        <a:lnRef idx="2">
          <a:schemeClr val="lt1"/>
        </a:lnRef>
        <a:fillRef idx="1">
          <a:schemeClr val="accent2">
            <a:alpha val="50000"/>
          </a:schemeClr>
        </a:fillRef>
        <a:effectRef idx="0">
          <a:scrgbClr r="0" g="0" b="0"/>
        </a:effectRef>
        <a:fontRef idx="minor">
          <a:schemeClr val="tx1"/>
        </a:fontRef>
      </dsp:style>
      <dsp:txBody>
        <a:bodyPr lIns="0" tIns="0" rIns="0" bIns="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b="1" dirty="0">
              <a:solidFill>
                <a:srgbClr val="FF0000"/>
              </a:solidFill>
            </a:rPr>
            <a:t>目的性原则</a:t>
          </a:r>
          <a:endParaRPr>
            <a:solidFill>
              <a:schemeClr val="tx1"/>
            </a:solidFill>
          </a:endParaRPr>
        </a:p>
      </dsp:txBody>
      <dsp:txXfrm>
        <a:off x="1858873" y="35552"/>
        <a:ext cx="1706519" cy="1706519"/>
      </dsp:txXfrm>
    </dsp:sp>
    <dsp:sp modelId="{EC7EEFE6-39CA-4160-A4E1-EE9EC3AE8973}">
      <dsp:nvSpPr>
        <dsp:cNvPr id="4" name="椭圆 3"/>
        <dsp:cNvSpPr/>
      </dsp:nvSpPr>
      <dsp:spPr bwMode="white">
        <a:xfrm>
          <a:off x="2474641" y="1102127"/>
          <a:ext cx="1706519" cy="1706519"/>
        </a:xfrm>
        <a:prstGeom prst="ellipse">
          <a:avLst/>
        </a:prstGeom>
      </dsp:spPr>
      <dsp:style>
        <a:lnRef idx="2">
          <a:schemeClr val="lt1"/>
        </a:lnRef>
        <a:fillRef idx="1">
          <a:schemeClr val="accent2">
            <a:alpha val="50000"/>
          </a:schemeClr>
        </a:fillRef>
        <a:effectRef idx="0">
          <a:scrgbClr r="0" g="0" b="0"/>
        </a:effectRef>
        <a:fontRef idx="minor">
          <a:schemeClr val="tx1"/>
        </a:fontRef>
      </dsp:style>
      <dsp:txBody>
        <a:bodyPr lIns="0" tIns="0" rIns="0" bIns="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b="1" dirty="0">
              <a:solidFill>
                <a:srgbClr val="FF0000"/>
              </a:solidFill>
            </a:rPr>
            <a:t>信任原则</a:t>
          </a:r>
          <a:endParaRPr>
            <a:solidFill>
              <a:schemeClr val="tx1"/>
            </a:solidFill>
          </a:endParaRPr>
        </a:p>
      </dsp:txBody>
      <dsp:txXfrm>
        <a:off x="2474641" y="1102127"/>
        <a:ext cx="1706519" cy="1706519"/>
      </dsp:txXfrm>
    </dsp:sp>
    <dsp:sp modelId="{BBE91660-3320-4311-B9E5-5C166CF61B0F}">
      <dsp:nvSpPr>
        <dsp:cNvPr id="5" name="椭圆 4"/>
        <dsp:cNvSpPr/>
      </dsp:nvSpPr>
      <dsp:spPr bwMode="white">
        <a:xfrm>
          <a:off x="1243104" y="1102127"/>
          <a:ext cx="1706519" cy="1706519"/>
        </a:xfrm>
        <a:prstGeom prst="ellipse">
          <a:avLst/>
        </a:prstGeom>
      </dsp:spPr>
      <dsp:style>
        <a:lnRef idx="2">
          <a:schemeClr val="lt1"/>
        </a:lnRef>
        <a:fillRef idx="1">
          <a:schemeClr val="accent2">
            <a:alpha val="50000"/>
          </a:schemeClr>
        </a:fillRef>
        <a:effectRef idx="0">
          <a:scrgbClr r="0" g="0" b="0"/>
        </a:effectRef>
        <a:fontRef idx="minor">
          <a:schemeClr val="tx1"/>
        </a:fontRef>
      </dsp:style>
      <dsp:txBody>
        <a:bodyPr lIns="0" tIns="0" rIns="0" bIns="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b="1" dirty="0">
              <a:solidFill>
                <a:srgbClr val="FF0000"/>
              </a:solidFill>
            </a:rPr>
            <a:t>权责一致原则</a:t>
          </a:r>
          <a:endParaRPr>
            <a:solidFill>
              <a:schemeClr val="tx1"/>
            </a:solidFill>
          </a:endParaRPr>
        </a:p>
      </dsp:txBody>
      <dsp:txXfrm>
        <a:off x="1243104" y="1102127"/>
        <a:ext cx="1706519" cy="1706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648400" cy="4064000"/>
        <a:chOff x="0" y="0"/>
        <a:chExt cx="6648400" cy="4064000"/>
      </a:xfrm>
    </dsp:grpSpPr>
    <dsp:sp modelId="{F87776BB-DD3C-409C-8A62-FBEBD7553B81}">
      <dsp:nvSpPr>
        <dsp:cNvPr id="3" name="圆角矩形 2"/>
        <dsp:cNvSpPr/>
      </dsp:nvSpPr>
      <dsp:spPr bwMode="white">
        <a:xfrm>
          <a:off x="5548" y="354480"/>
          <a:ext cx="3163802" cy="2180776"/>
        </a:xfrm>
        <a:prstGeom prst="roundRect">
          <a:avLst/>
        </a:prstGeom>
        <a:blipFill dpi="0" rotWithShape="1">
          <a:blip r:embed="rId1">
            <a:extLst>
              <a:ext uri="{28A0092B-C50C-407E-A947-70E740481C1C}">
                <a14:useLocalDpi xmlns:a14="http://schemas.microsoft.com/office/drawing/2010/main" val="0"/>
              </a:ext>
            </a:extLst>
          </a:blip>
          <a:srcRect/>
          <a:stretch>
            <a:fillRect l="-1734" r="-14931"/>
          </a:stretch>
        </a:blipFill>
      </dsp:spPr>
      <dsp:style>
        <a:lnRef idx="2">
          <a:schemeClr val="lt1"/>
        </a:lnRef>
        <a:fillRef idx="1">
          <a:schemeClr val="accent1"/>
        </a:fillRef>
        <a:effectRef idx="0">
          <a:scrgbClr r="0" g="0" b="0"/>
        </a:effectRef>
        <a:fontRef idx="minor">
          <a:schemeClr val="lt1"/>
        </a:fontRef>
      </dsp:style>
      <dsp:txXfrm>
        <a:off x="5548" y="354480"/>
        <a:ext cx="3163802" cy="2180776"/>
      </dsp:txXfrm>
    </dsp:sp>
    <dsp:sp modelId="{692D3E71-2C10-4D76-AC8E-56406F3E1E1B}">
      <dsp:nvSpPr>
        <dsp:cNvPr id="4" name="矩形 3"/>
        <dsp:cNvSpPr/>
      </dsp:nvSpPr>
      <dsp:spPr bwMode="white">
        <a:xfrm>
          <a:off x="5548" y="2535256"/>
          <a:ext cx="3163802" cy="11742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0688" tIns="170688" rIns="170688"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None/>
          </a:pPr>
          <a:r>
            <a:rPr lang="zh-CN" altLang="en-US" sz="2400" b="1" dirty="0">
              <a:solidFill>
                <a:srgbClr val="0070C0"/>
              </a:solidFill>
            </a:rPr>
            <a:t>直线管理人员</a:t>
          </a:r>
          <a:endParaRPr lang="zh-CN" altLang="en-US" sz="2400" b="1" dirty="0">
            <a:solidFill>
              <a:srgbClr val="0070C0"/>
            </a:solidFill>
          </a:endParaRPr>
        </a:p>
        <a:p>
          <a:pPr marL="228600" lvl="1" indent="-228600">
            <a:lnSpc>
              <a:spcPct val="100000"/>
            </a:lnSpc>
            <a:spcBef>
              <a:spcPct val="0"/>
            </a:spcBef>
            <a:spcAft>
              <a:spcPct val="15000"/>
            </a:spcAft>
            <a:buChar char="•"/>
          </a:pPr>
          <a:r>
            <a:rPr lang="zh-CN" altLang="en-US" sz="2400" b="1" dirty="0">
              <a:solidFill>
                <a:srgbClr val="0070C0"/>
              </a:solidFill>
            </a:rPr>
            <a:t>位于组</a:t>
          </a:r>
          <a:r>
            <a:rPr lang="zh-CN" altLang="en-US" sz="2400" b="1" dirty="0">
              <a:solidFill>
                <a:srgbClr val="0070C0"/>
              </a:solidFill>
              <a:highlight>
                <a:srgbClr val="FFFF00"/>
              </a:highlight>
            </a:rPr>
            <a:t>织纵向层级中特定职位的管理者</a:t>
          </a:r>
          <a:r>
            <a:rPr lang="zh-CN" altLang="en-US" sz="2400" b="1" dirty="0">
              <a:solidFill>
                <a:srgbClr val="0070C0"/>
              </a:solidFill>
            </a:rPr>
            <a:t>，拥有直线职权</a:t>
          </a:r>
          <a:endParaRPr sz="6500">
            <a:solidFill>
              <a:schemeClr val="tx1"/>
            </a:solidFill>
          </a:endParaRPr>
        </a:p>
      </dsp:txBody>
      <dsp:txXfrm>
        <a:off x="5548" y="2535256"/>
        <a:ext cx="3163802" cy="1174264"/>
      </dsp:txXfrm>
    </dsp:sp>
    <dsp:sp modelId="{56935C7F-80C3-408E-AE8B-BBFE4380CAEB}">
      <dsp:nvSpPr>
        <dsp:cNvPr id="5" name="圆角矩形 4"/>
        <dsp:cNvSpPr/>
      </dsp:nvSpPr>
      <dsp:spPr bwMode="white">
        <a:xfrm>
          <a:off x="3485864" y="354480"/>
          <a:ext cx="3163802" cy="2180776"/>
        </a:xfrm>
        <a:prstGeom prst="roundRect">
          <a:avLst/>
        </a:prstGeom>
        <a:blipFill>
          <a:blip r:embed="rId2">
            <a:extLst>
              <a:ext uri="{28A0092B-C50C-407E-A947-70E740481C1C}">
                <a14:useLocalDpi xmlns:a14="http://schemas.microsoft.com/office/drawing/2010/main" val="0"/>
              </a:ext>
            </a:extLst>
          </a:blip>
          <a:srcRect/>
          <a:stretch>
            <a:fillRect l="-2000" r="-2000"/>
          </a:stretch>
        </a:blipFill>
      </dsp:spPr>
      <dsp:style>
        <a:lnRef idx="2">
          <a:schemeClr val="lt1"/>
        </a:lnRef>
        <a:fillRef idx="1">
          <a:schemeClr val="accent1"/>
        </a:fillRef>
        <a:effectRef idx="0">
          <a:scrgbClr r="0" g="0" b="0"/>
        </a:effectRef>
        <a:fontRef idx="minor">
          <a:schemeClr val="lt1"/>
        </a:fontRef>
      </dsp:style>
      <dsp:txXfrm>
        <a:off x="3485864" y="354480"/>
        <a:ext cx="3163802" cy="2180776"/>
      </dsp:txXfrm>
    </dsp:sp>
    <dsp:sp modelId="{68F21C17-50B4-4C15-B6CB-361A3A878E5B}">
      <dsp:nvSpPr>
        <dsp:cNvPr id="6" name="矩形 5"/>
        <dsp:cNvSpPr/>
      </dsp:nvSpPr>
      <dsp:spPr bwMode="white">
        <a:xfrm>
          <a:off x="3485864" y="2535256"/>
          <a:ext cx="3163802" cy="11742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0688" tIns="170688" rIns="170688"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b="1" dirty="0">
              <a:solidFill>
                <a:srgbClr val="0070C0"/>
              </a:solidFill>
            </a:rPr>
            <a:t>参谋人员</a:t>
          </a:r>
          <a:endParaRPr lang="en-US" altLang="zh-CN" sz="2400" b="1" dirty="0">
            <a:solidFill>
              <a:srgbClr val="0070C0"/>
            </a:solidFill>
          </a:endParaRPr>
        </a:p>
        <a:p>
          <a:pPr marL="228600" lvl="1" indent="-228600">
            <a:lnSpc>
              <a:spcPct val="100000"/>
            </a:lnSpc>
            <a:spcBef>
              <a:spcPct val="0"/>
            </a:spcBef>
            <a:spcAft>
              <a:spcPct val="15000"/>
            </a:spcAft>
            <a:buChar char="•"/>
          </a:pPr>
          <a:r>
            <a:rPr lang="zh-CN" altLang="en-US" sz="2400" b="1" dirty="0">
              <a:solidFill>
                <a:srgbClr val="0070C0"/>
              </a:solidFill>
            </a:rPr>
            <a:t>从专业的角度为特定层级的管理者提供咨询、建议的管理者</a:t>
          </a:r>
          <a:endParaRPr lang="en-US" altLang="zh-CN" sz="2400" b="1" dirty="0">
            <a:solidFill>
              <a:srgbClr val="0070C0"/>
            </a:solidFill>
          </a:endParaRPr>
        </a:p>
      </dsp:txBody>
      <dsp:txXfrm>
        <a:off x="3485864" y="2535256"/>
        <a:ext cx="3163802" cy="1174264"/>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06600" cy="4752528"/>
        <a:chOff x="0" y="0"/>
        <a:chExt cx="8006600" cy="4752528"/>
      </a:xfrm>
    </dsp:grpSpPr>
    <dsp:sp modelId="{BDDDF3C9-AFF8-4208-8206-F1AB9EE5C029}">
      <dsp:nvSpPr>
        <dsp:cNvPr id="4" name="空心弧 3"/>
        <dsp:cNvSpPr/>
      </dsp:nvSpPr>
      <dsp:spPr bwMode="white">
        <a:xfrm>
          <a:off x="-5319863" y="-835435"/>
          <a:ext cx="6423398" cy="6423398"/>
        </a:xfrm>
        <a:prstGeom prst="blockArc">
          <a:avLst>
            <a:gd name="adj1" fmla="val 18900000"/>
            <a:gd name="adj2" fmla="val 2700000"/>
            <a:gd name="adj3" fmla="val 281"/>
          </a:avLst>
        </a:prstGeom>
      </dsp:spPr>
      <dsp:style>
        <a:lnRef idx="2">
          <a:schemeClr val="accent2">
            <a:shade val="60000"/>
          </a:schemeClr>
        </a:lnRef>
        <a:fillRef idx="0">
          <a:schemeClr val="accent2"/>
        </a:fillRef>
        <a:effectRef idx="0">
          <a:scrgbClr r="0" g="0" b="0"/>
        </a:effectRef>
        <a:fontRef idx="minor"/>
      </dsp:style>
      <dsp:txXfrm>
        <a:off x="-5319863" y="-835435"/>
        <a:ext cx="6423398" cy="6423398"/>
      </dsp:txXfrm>
    </dsp:sp>
    <dsp:sp modelId="{D16ACE39-B8D6-4741-A724-F88B3D035B30}">
      <dsp:nvSpPr>
        <dsp:cNvPr id="7" name="矩形 6"/>
        <dsp:cNvSpPr/>
      </dsp:nvSpPr>
      <dsp:spPr bwMode="white">
        <a:xfrm>
          <a:off x="602621" y="365374"/>
          <a:ext cx="7403979" cy="731129"/>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58033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800" dirty="0">
              <a:solidFill>
                <a:schemeClr val="dk1"/>
              </a:solidFill>
              <a:latin typeface="微软雅黑" panose="020B0503020204020204" pitchFamily="34" charset="-122"/>
              <a:ea typeface="微软雅黑" panose="020B0503020204020204" pitchFamily="34" charset="-122"/>
            </a:rPr>
            <a:t>都是组织的管理者，共同为组织目标服务。</a:t>
          </a:r>
          <a:endParaRPr lang="zh-CN" altLang="en-US" sz="1800" dirty="0">
            <a:solidFill>
              <a:schemeClr val="dk1"/>
            </a:solidFill>
          </a:endParaRPr>
        </a:p>
      </dsp:txBody>
      <dsp:txXfrm>
        <a:off x="602621" y="365374"/>
        <a:ext cx="7403979" cy="731129"/>
      </dsp:txXfrm>
    </dsp:sp>
    <dsp:sp modelId="{D28789FE-2459-49D2-A534-49BF132FD8D0}">
      <dsp:nvSpPr>
        <dsp:cNvPr id="8" name="椭圆 7"/>
        <dsp:cNvSpPr/>
      </dsp:nvSpPr>
      <dsp:spPr bwMode="white">
        <a:xfrm>
          <a:off x="145665" y="273983"/>
          <a:ext cx="913911" cy="913911"/>
        </a:xfrm>
        <a:prstGeom prst="ellipse">
          <a:avLst/>
        </a:prstGeom>
      </dsp:spPr>
      <dsp:style>
        <a:lnRef idx="2">
          <a:schemeClr val="accent2"/>
        </a:lnRef>
        <a:fillRef idx="1">
          <a:schemeClr val="lt1"/>
        </a:fillRef>
        <a:effectRef idx="0">
          <a:scrgbClr r="0" g="0" b="0"/>
        </a:effectRef>
        <a:fontRef idx="minor"/>
      </dsp:style>
      <dsp:txXfrm>
        <a:off x="145665" y="273983"/>
        <a:ext cx="913911" cy="913911"/>
      </dsp:txXfrm>
    </dsp:sp>
    <dsp:sp modelId="{555C7881-FDB5-4D33-8BB1-39749895B255}">
      <dsp:nvSpPr>
        <dsp:cNvPr id="9" name="矩形 8"/>
        <dsp:cNvSpPr/>
      </dsp:nvSpPr>
      <dsp:spPr bwMode="white">
        <a:xfrm>
          <a:off x="1021794" y="1462258"/>
          <a:ext cx="6984806" cy="731129"/>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58033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800">
              <a:solidFill>
                <a:schemeClr val="dk1"/>
              </a:solidFill>
              <a:latin typeface="微软雅黑" panose="020B0503020204020204" pitchFamily="34" charset="-122"/>
              <a:ea typeface="微软雅黑" panose="020B0503020204020204" pitchFamily="34" charset="-122"/>
            </a:rPr>
            <a:t>参谋为直线管理者提供咨询、建议与审查等方面的专业服务。</a:t>
          </a:r>
          <a:endParaRPr lang="zh-CN" altLang="en-US" sz="1800" dirty="0">
            <a:solidFill>
              <a:schemeClr val="dk1"/>
            </a:solidFill>
            <a:latin typeface="微软雅黑" panose="020B0503020204020204" pitchFamily="34" charset="-122"/>
            <a:ea typeface="微软雅黑" panose="020B0503020204020204" pitchFamily="34" charset="-122"/>
          </a:endParaRPr>
        </a:p>
      </dsp:txBody>
      <dsp:txXfrm>
        <a:off x="1021794" y="1462258"/>
        <a:ext cx="6984806" cy="731129"/>
      </dsp:txXfrm>
    </dsp:sp>
    <dsp:sp modelId="{0B239164-37EB-449C-B45F-E6B0294F1A87}">
      <dsp:nvSpPr>
        <dsp:cNvPr id="10" name="椭圆 9"/>
        <dsp:cNvSpPr/>
      </dsp:nvSpPr>
      <dsp:spPr bwMode="white">
        <a:xfrm>
          <a:off x="564838" y="1370867"/>
          <a:ext cx="913911" cy="913911"/>
        </a:xfrm>
        <a:prstGeom prst="ellipse">
          <a:avLst/>
        </a:prstGeom>
      </dsp:spPr>
      <dsp:style>
        <a:lnRef idx="2">
          <a:schemeClr val="accent2"/>
        </a:lnRef>
        <a:fillRef idx="1">
          <a:schemeClr val="lt1"/>
        </a:fillRef>
        <a:effectRef idx="0">
          <a:scrgbClr r="0" g="0" b="0"/>
        </a:effectRef>
        <a:fontRef idx="minor"/>
      </dsp:style>
      <dsp:txXfrm>
        <a:off x="564838" y="1370867"/>
        <a:ext cx="913911" cy="913911"/>
      </dsp:txXfrm>
    </dsp:sp>
    <dsp:sp modelId="{DA25E609-1757-4F6F-9B11-EF45A5F7FB21}">
      <dsp:nvSpPr>
        <dsp:cNvPr id="11" name="矩形 10"/>
        <dsp:cNvSpPr/>
      </dsp:nvSpPr>
      <dsp:spPr bwMode="white">
        <a:xfrm>
          <a:off x="1021794" y="2559141"/>
          <a:ext cx="6984806" cy="731129"/>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580333" tIns="40640" rIns="40640" bIns="4064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a:solidFill>
                <a:schemeClr val="dk1"/>
              </a:solidFill>
              <a:latin typeface="微软雅黑" panose="020B0503020204020204" pitchFamily="34" charset="-122"/>
              <a:ea typeface="微软雅黑" panose="020B0503020204020204" pitchFamily="34" charset="-122"/>
            </a:rPr>
            <a:t>都是为了克服管理人员的局限性而设置的。直线部门</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管理幅度的限制；参谋</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弥补直线管理人员专业知识和精力方面的局限性。</a:t>
          </a:r>
          <a:endParaRPr>
            <a:solidFill>
              <a:schemeClr val="dk1"/>
            </a:solidFill>
          </a:endParaRPr>
        </a:p>
      </dsp:txBody>
      <dsp:txXfrm>
        <a:off x="1021794" y="2559141"/>
        <a:ext cx="6984806" cy="731129"/>
      </dsp:txXfrm>
    </dsp:sp>
    <dsp:sp modelId="{9E9641B7-34FB-4DD4-8D54-61BA4180AC25}">
      <dsp:nvSpPr>
        <dsp:cNvPr id="12" name="椭圆 11"/>
        <dsp:cNvSpPr/>
      </dsp:nvSpPr>
      <dsp:spPr bwMode="white">
        <a:xfrm>
          <a:off x="564838" y="2467750"/>
          <a:ext cx="913911" cy="913911"/>
        </a:xfrm>
        <a:prstGeom prst="ellipse">
          <a:avLst/>
        </a:prstGeom>
      </dsp:spPr>
      <dsp:style>
        <a:lnRef idx="2">
          <a:schemeClr val="accent2"/>
        </a:lnRef>
        <a:fillRef idx="1">
          <a:schemeClr val="lt1"/>
        </a:fillRef>
        <a:effectRef idx="0">
          <a:scrgbClr r="0" g="0" b="0"/>
        </a:effectRef>
        <a:fontRef idx="minor"/>
      </dsp:style>
      <dsp:txXfrm>
        <a:off x="564838" y="2467750"/>
        <a:ext cx="913911" cy="913911"/>
      </dsp:txXfrm>
    </dsp:sp>
    <dsp:sp modelId="{966AA149-3771-4067-B4B7-33B4281ABC72}">
      <dsp:nvSpPr>
        <dsp:cNvPr id="13" name="矩形 12"/>
        <dsp:cNvSpPr/>
      </dsp:nvSpPr>
      <dsp:spPr bwMode="white">
        <a:xfrm>
          <a:off x="602621" y="3656025"/>
          <a:ext cx="7403979" cy="731129"/>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58033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800">
              <a:solidFill>
                <a:schemeClr val="dk1"/>
              </a:solidFill>
              <a:latin typeface="微软雅黑" panose="020B0503020204020204" pitchFamily="34" charset="-122"/>
              <a:ea typeface="微软雅黑" panose="020B0503020204020204" pitchFamily="34" charset="-122"/>
            </a:rPr>
            <a:t>直线和参谋的角色可以转换</a:t>
          </a:r>
          <a:endParaRPr lang="zh-CN" altLang="en-US" sz="1800">
            <a:solidFill>
              <a:schemeClr val="dk1"/>
            </a:solidFill>
          </a:endParaRPr>
        </a:p>
      </dsp:txBody>
      <dsp:txXfrm>
        <a:off x="602621" y="3656025"/>
        <a:ext cx="7403979" cy="731129"/>
      </dsp:txXfrm>
    </dsp:sp>
    <dsp:sp modelId="{50E1BD73-B7E0-4D3C-B5E5-068C57709DA6}">
      <dsp:nvSpPr>
        <dsp:cNvPr id="14" name="椭圆 13"/>
        <dsp:cNvSpPr/>
      </dsp:nvSpPr>
      <dsp:spPr bwMode="white">
        <a:xfrm>
          <a:off x="145665" y="3564634"/>
          <a:ext cx="913911" cy="913911"/>
        </a:xfrm>
        <a:prstGeom prst="ellipse">
          <a:avLst/>
        </a:prstGeom>
      </dsp:spPr>
      <dsp:style>
        <a:lnRef idx="2">
          <a:schemeClr val="accent2"/>
        </a:lnRef>
        <a:fillRef idx="1">
          <a:schemeClr val="lt1"/>
        </a:fillRef>
        <a:effectRef idx="0">
          <a:scrgbClr r="0" g="0" b="0"/>
        </a:effectRef>
        <a:fontRef idx="minor"/>
      </dsp:style>
      <dsp:txXfrm>
        <a:off x="145665" y="3564634"/>
        <a:ext cx="913911" cy="913911"/>
      </dsp:txXfrm>
    </dsp:sp>
    <dsp:sp modelId="{1B05D570-43F9-4E3F-932E-5FA4258A9472}">
      <dsp:nvSpPr>
        <dsp:cNvPr id="3" name="矩形 2" hidden="1"/>
        <dsp:cNvSpPr/>
      </dsp:nvSpPr>
      <dsp:spPr bwMode="white">
        <a:xfrm>
          <a:off x="132122" y="99978"/>
          <a:ext cx="36000" cy="3600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32122" y="99978"/>
        <a:ext cx="36000" cy="36000"/>
      </dsp:txXfrm>
    </dsp:sp>
    <dsp:sp modelId="{F321A947-A6EC-44BA-9702-06215C4F2165}">
      <dsp:nvSpPr>
        <dsp:cNvPr id="5" name="矩形 4" hidden="1"/>
        <dsp:cNvSpPr/>
      </dsp:nvSpPr>
      <dsp:spPr bwMode="white">
        <a:xfrm>
          <a:off x="1067535" y="2358264"/>
          <a:ext cx="36000" cy="3600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067535" y="2358264"/>
        <a:ext cx="36000" cy="36000"/>
      </dsp:txXfrm>
    </dsp:sp>
    <dsp:sp modelId="{F2F9E686-F8A2-4D05-BE8A-3CB5767BD0E9}">
      <dsp:nvSpPr>
        <dsp:cNvPr id="6" name="矩形 5" hidden="1"/>
        <dsp:cNvSpPr/>
      </dsp:nvSpPr>
      <dsp:spPr bwMode="white">
        <a:xfrm>
          <a:off x="132122" y="4616550"/>
          <a:ext cx="36000" cy="3600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32122" y="4616550"/>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725651" cy="3725651"/>
        <a:chOff x="0" y="0"/>
        <a:chExt cx="3725651" cy="3725651"/>
      </a:xfrm>
    </dsp:grpSpPr>
    <dsp:sp modelId="{8864C65E-497F-4DC6-BE1A-AC4525834397}">
      <dsp:nvSpPr>
        <dsp:cNvPr id="3" name="圆角矩形 2"/>
        <dsp:cNvSpPr/>
      </dsp:nvSpPr>
      <dsp:spPr bwMode="white">
        <a:xfrm>
          <a:off x="2436021" y="0"/>
          <a:ext cx="1341234" cy="745130"/>
        </a:xfrm>
        <a:prstGeom prst="roundRect">
          <a:avLst>
            <a:gd name="adj" fmla="val 10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b="1" dirty="0">
              <a:solidFill>
                <a:schemeClr val="dk1"/>
              </a:solidFill>
            </a:rPr>
            <a:t>直线</a:t>
          </a:r>
          <a:endParaRPr>
            <a:solidFill>
              <a:schemeClr val="dk1"/>
            </a:solidFill>
          </a:endParaRPr>
        </a:p>
      </dsp:txBody>
      <dsp:txXfrm>
        <a:off x="2436021" y="0"/>
        <a:ext cx="1341234" cy="745130"/>
      </dsp:txXfrm>
    </dsp:sp>
    <dsp:sp modelId="{4CC7DAE3-F655-424B-BF8D-82107AF61F62}">
      <dsp:nvSpPr>
        <dsp:cNvPr id="4" name="圆角矩形 3"/>
        <dsp:cNvSpPr/>
      </dsp:nvSpPr>
      <dsp:spPr bwMode="white">
        <a:xfrm>
          <a:off x="4373360" y="0"/>
          <a:ext cx="1341234" cy="745130"/>
        </a:xfrm>
        <a:prstGeom prst="roundRect">
          <a:avLst>
            <a:gd name="adj" fmla="val 10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b="1" dirty="0">
              <a:solidFill>
                <a:schemeClr val="dk1"/>
              </a:solidFill>
            </a:rPr>
            <a:t>参谋</a:t>
          </a:r>
          <a:endParaRPr>
            <a:solidFill>
              <a:schemeClr val="dk1"/>
            </a:solidFill>
          </a:endParaRPr>
        </a:p>
      </dsp:txBody>
      <dsp:txXfrm>
        <a:off x="4373360" y="0"/>
        <a:ext cx="1341234" cy="745130"/>
      </dsp:txXfrm>
    </dsp:sp>
    <dsp:sp modelId="{C5297509-B6E3-494E-B0F2-2E55D6DB699C}">
      <dsp:nvSpPr>
        <dsp:cNvPr id="5" name="等腰三角形 4"/>
        <dsp:cNvSpPr/>
      </dsp:nvSpPr>
      <dsp:spPr bwMode="white">
        <a:xfrm>
          <a:off x="3795884" y="3166803"/>
          <a:ext cx="558848" cy="558848"/>
        </a:xfrm>
        <a:prstGeom prst="triangle">
          <a:avLst/>
        </a:prstGeom>
      </dsp:spPr>
      <dsp:style>
        <a:lnRef idx="2">
          <a:schemeClr val="accent2">
            <a:alpha val="90000"/>
          </a:schemeClr>
        </a:lnRef>
        <a:fillRef idx="1">
          <a:schemeClr val="lt1">
            <a:alpha val="90000"/>
            <a:tint val="40000"/>
          </a:schemeClr>
        </a:fillRef>
        <a:effectRef idx="0">
          <a:scrgbClr r="0" g="0" b="0"/>
        </a:effectRef>
        <a:fontRef idx="minor"/>
      </dsp:style>
      <dsp:txXfrm>
        <a:off x="3795884" y="3166803"/>
        <a:ext cx="558848" cy="558848"/>
      </dsp:txXfrm>
    </dsp:sp>
    <dsp:sp modelId="{5825BCDE-7D78-467D-8960-8B5FB0C62C7B}">
      <dsp:nvSpPr>
        <dsp:cNvPr id="6" name="矩形 5"/>
        <dsp:cNvSpPr/>
      </dsp:nvSpPr>
      <dsp:spPr bwMode="white">
        <a:xfrm>
          <a:off x="2398765" y="2932832"/>
          <a:ext cx="3353086" cy="226520"/>
        </a:xfrm>
        <a:prstGeom prst="rect">
          <a:avLst/>
        </a:prstGeom>
      </dsp:spPr>
      <dsp:style>
        <a:lnRef idx="2">
          <a:schemeClr val="accent2">
            <a:alpha val="90000"/>
          </a:schemeClr>
        </a:lnRef>
        <a:fillRef idx="1">
          <a:schemeClr val="lt1">
            <a:alpha val="90000"/>
            <a:tint val="40000"/>
          </a:schemeClr>
        </a:fillRef>
        <a:effectRef idx="0">
          <a:scrgbClr r="0" g="0" b="0"/>
        </a:effectRef>
        <a:fontRef idx="minor"/>
      </dsp:style>
      <dsp:txXfrm>
        <a:off x="2398765" y="2932832"/>
        <a:ext cx="3353086" cy="226520"/>
      </dsp:txXfrm>
    </dsp:sp>
    <dsp:sp modelId="{B1C943CE-7DDB-40E7-9E4B-A0EBFCFC0FB4}">
      <dsp:nvSpPr>
        <dsp:cNvPr id="7" name="圆角矩形 6"/>
        <dsp:cNvSpPr/>
      </dsp:nvSpPr>
      <dsp:spPr bwMode="white">
        <a:xfrm>
          <a:off x="4373360" y="1952241"/>
          <a:ext cx="1341234" cy="953767"/>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solidFill>
                <a:schemeClr val="dk1"/>
              </a:solidFill>
            </a:rPr>
            <a:t>“建言献策但不添乱”</a:t>
          </a:r>
          <a:r>
            <a:rPr lang="zh-CN" altLang="en-US" sz="1800" b="1" dirty="0">
              <a:solidFill>
                <a:schemeClr val="tx2">
                  <a:lumMod val="60000"/>
                  <a:lumOff val="40000"/>
                </a:schemeClr>
              </a:solidFill>
            </a:rPr>
            <a:t>高高挂起</a:t>
          </a:r>
          <a:endParaRPr lang="zh-CN" altLang="en-US" sz="1800" b="1" dirty="0">
            <a:solidFill>
              <a:schemeClr val="tx2">
                <a:lumMod val="60000"/>
                <a:lumOff val="40000"/>
              </a:schemeClr>
            </a:solidFill>
          </a:endParaRPr>
        </a:p>
      </dsp:txBody>
      <dsp:txXfrm>
        <a:off x="4373360" y="1952241"/>
        <a:ext cx="1341234" cy="953767"/>
      </dsp:txXfrm>
    </dsp:sp>
    <dsp:sp modelId="{01D75065-C9CD-4C5C-B0F3-A8EF54B16907}">
      <dsp:nvSpPr>
        <dsp:cNvPr id="8" name="圆角矩形 7"/>
        <dsp:cNvSpPr/>
      </dsp:nvSpPr>
      <dsp:spPr bwMode="white">
        <a:xfrm>
          <a:off x="4373360" y="953767"/>
          <a:ext cx="1341234" cy="953767"/>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solidFill>
                <a:schemeClr val="tx2">
                  <a:lumMod val="60000"/>
                  <a:lumOff val="40000"/>
                </a:schemeClr>
              </a:solidFill>
            </a:rPr>
            <a:t>高估自身作用</a:t>
          </a:r>
          <a:endParaRPr lang="zh-CN" altLang="en-US" sz="1800" b="1" dirty="0">
            <a:solidFill>
              <a:schemeClr val="tx2">
                <a:lumMod val="60000"/>
                <a:lumOff val="40000"/>
              </a:schemeClr>
            </a:solidFill>
          </a:endParaRPr>
        </a:p>
      </dsp:txBody>
      <dsp:txXfrm>
        <a:off x="4373360" y="953767"/>
        <a:ext cx="1341234" cy="953767"/>
      </dsp:txXfrm>
    </dsp:sp>
    <dsp:sp modelId="{7AA7BB42-1825-4296-9F2F-AF694256D807}">
      <dsp:nvSpPr>
        <dsp:cNvPr id="9" name="圆角矩形 8"/>
        <dsp:cNvSpPr/>
      </dsp:nvSpPr>
      <dsp:spPr bwMode="white">
        <a:xfrm>
          <a:off x="2436021" y="1952241"/>
          <a:ext cx="1341234" cy="953767"/>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solidFill>
                <a:schemeClr val="dk1"/>
              </a:solidFill>
            </a:rPr>
            <a:t>统一指挥影响参谋发挥作用</a:t>
          </a:r>
          <a:endParaRPr>
            <a:solidFill>
              <a:schemeClr val="dk1"/>
            </a:solidFill>
          </a:endParaRPr>
        </a:p>
      </dsp:txBody>
      <dsp:txXfrm>
        <a:off x="2436021" y="1952241"/>
        <a:ext cx="1341234" cy="953767"/>
      </dsp:txXfrm>
    </dsp:sp>
    <dsp:sp modelId="{F1F73F0D-A242-4183-ADE4-EC9F0AF2CF6C}">
      <dsp:nvSpPr>
        <dsp:cNvPr id="10" name="圆角矩形 9"/>
        <dsp:cNvSpPr/>
      </dsp:nvSpPr>
      <dsp:spPr bwMode="white">
        <a:xfrm>
          <a:off x="2436021" y="953767"/>
          <a:ext cx="1341234" cy="953767"/>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a:solidFill>
                <a:schemeClr val="dk1"/>
              </a:solidFill>
            </a:rPr>
            <a:t>轻视和抵制参谋</a:t>
          </a:r>
          <a:endParaRPr>
            <a:solidFill>
              <a:schemeClr val="dk1"/>
            </a:solidFill>
          </a:endParaRPr>
        </a:p>
      </dsp:txBody>
      <dsp:txXfrm>
        <a:off x="2436021" y="953767"/>
        <a:ext cx="1341234" cy="95376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2">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Ch" val="mid"/>
                  <dgm:param type="txAnchorVert" val="mid"/>
                </dgm:alg>
              </dgm:if>
              <dgm:else name="Name9">
                <dgm:alg type="tx">
                  <dgm:param type="parTxLTRAlign" val="ctr"/>
                  <dgm:param type="parTxRTLAlign" val="ctr"/>
                  <dgm:param type="shpTxLTRAlignCh" val="l"/>
                  <dgm:param type="shpTxRTLAlignCh" val="r"/>
                  <dgm:param type="txAnchorVertCh" val="mid"/>
                  <dgm:param type="txAnchorVert"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type="rect" r:blip="" rot="4">
                      <dgm:adjLst/>
                    </dgm:shape>
                    <dgm:presOf/>
                    <dgm:constrLst/>
                    <dgm:ruleLst/>
                  </dgm:layoutNode>
                  <dgm:layoutNode name="right_0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type="rect" r:blip="" rot="4">
                          <dgm:adjLst/>
                        </dgm:shape>
                        <dgm:presOf/>
                        <dgm:constrLst/>
                        <dgm:ruleLst/>
                      </dgm:layoutNode>
                      <dgm:layoutNode name="right_0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type="rect" r:blip="" rot="4">
                              <dgm:adjLst/>
                            </dgm:shape>
                            <dgm:presOf/>
                            <dgm:constrLst/>
                            <dgm:ruleLst/>
                          </dgm:layoutNode>
                          <dgm:layoutNode name="right_0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type="rect" r:blip="" rot="4">
                                  <dgm:adjLst/>
                                </dgm:shape>
                                <dgm:presOf/>
                                <dgm:constrLst/>
                                <dgm:ruleLst/>
                              </dgm:layoutNode>
                              <dgm:layoutNode name="right_0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type="rect" r:blip="" rot="-4">
                      <dgm:adjLst/>
                    </dgm:shape>
                    <dgm:presOf/>
                    <dgm:constrLst/>
                    <dgm:ruleLst/>
                  </dgm:layoutNode>
                  <dgm:layoutNode name="left_1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type="rect" r:blip="" rot="4">
                              <dgm:adjLst/>
                            </dgm:shape>
                            <dgm:presOf/>
                            <dgm:constrLst/>
                            <dgm:ruleLst/>
                          </dgm:layoutNode>
                          <dgm:layoutNode name="right_1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type="rect" r:blip="" rot="4">
                                  <dgm:adjLst/>
                                </dgm:shape>
                                <dgm:presOf/>
                                <dgm:constrLst/>
                                <dgm:ruleLst/>
                              </dgm:layoutNode>
                              <dgm:layoutNode name="right_1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type="rect" r:blip="" rot="4">
                                      <dgm:adjLst/>
                                    </dgm:shape>
                                    <dgm:presOf/>
                                    <dgm:constrLst/>
                                    <dgm:ruleLst/>
                                  </dgm:layoutNode>
                                  <dgm:layoutNode name="right_1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type="rect" r:blip="" rot="-4">
                          <dgm:adjLst/>
                        </dgm:shape>
                        <dgm:presOf/>
                        <dgm:constrLst/>
                        <dgm:ruleLst/>
                      </dgm:layoutNode>
                      <dgm:layoutNode name="left_2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type="rect" r:blip="" rot="-4">
                              <dgm:adjLst/>
                            </dgm:shape>
                            <dgm:presOf/>
                            <dgm:constrLst/>
                            <dgm:ruleLst/>
                          </dgm:layoutNode>
                          <dgm:layoutNode name="left_21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type="rect" r:blip="" rot="4">
                                      <dgm:adjLst/>
                                    </dgm:shape>
                                    <dgm:presOf/>
                                    <dgm:constrLst/>
                                    <dgm:ruleLst/>
                                  </dgm:layoutNode>
                                  <dgm:layoutNode name="right_2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type="rect" r:blip="" rot="4">
                                          <dgm:adjLst/>
                                        </dgm:shape>
                                        <dgm:presOf/>
                                        <dgm:constrLst/>
                                        <dgm:ruleLst/>
                                      </dgm:layoutNode>
                                      <dgm:layoutNode name="right_2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type="rect" r:blip="" rot="-4">
                              <dgm:adjLst/>
                            </dgm:shape>
                            <dgm:presOf/>
                            <dgm:constrLst/>
                            <dgm:ruleLst/>
                          </dgm:layoutNode>
                          <dgm:layoutNode name="left_3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type="rect" r:blip="" rot="-4">
                                  <dgm:adjLst/>
                                </dgm:shape>
                                <dgm:presOf/>
                                <dgm:constrLst/>
                                <dgm:ruleLst/>
                              </dgm:layoutNode>
                              <dgm:layoutNode name="left_31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type="rect" r:blip="" rot="-4">
                                      <dgm:adjLst/>
                                    </dgm:shape>
                                    <dgm:presOf/>
                                    <dgm:constrLst/>
                                    <dgm:ruleLst/>
                                  </dgm:layoutNode>
                                  <dgm:layoutNode name="left_32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type="rect" r:blip="" rot="4">
                                              <dgm:adjLst/>
                                            </dgm:shape>
                                            <dgm:presOf/>
                                            <dgm:constrLst/>
                                            <dgm:ruleLst/>
                                          </dgm:layoutNode>
                                          <dgm:layoutNode name="right_34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type="roundRect" r:blip="" rot="4">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type="rect" r:blip="" rot="-4">
                                  <dgm:adjLst/>
                                </dgm:shape>
                                <dgm:presOf/>
                                <dgm:constrLst/>
                                <dgm:ruleLst/>
                              </dgm:layoutNode>
                              <dgm:layoutNode name="left_40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type="rect" r:blip="" rot="-4">
                                      <dgm:adjLst/>
                                    </dgm:shape>
                                    <dgm:presOf/>
                                    <dgm:constrLst/>
                                    <dgm:ruleLst/>
                                  </dgm:layoutNode>
                                  <dgm:layoutNode name="left_41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type="rect" r:blip="" rot="-4">
                                          <dgm:adjLst/>
                                        </dgm:shape>
                                        <dgm:presOf/>
                                        <dgm:constrLst/>
                                        <dgm:ruleLst/>
                                      </dgm:layoutNode>
                                      <dgm:layoutNode name="left_42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type="rect" r:blip="" rot="-4">
                                              <dgm:adjLst/>
                                            </dgm:shape>
                                            <dgm:presOf/>
                                            <dgm:constrLst/>
                                            <dgm:ruleLst/>
                                          </dgm:layoutNode>
                                          <dgm:layoutNode name="left_43_1" styleLbl="node1">
                                            <dgm:varLst>
                                              <dgm:bulletEnabled val="1"/>
                                            </dgm:varLst>
                                            <dgm:alg type="tx"/>
                                            <dgm:shape xmlns:r="http://schemas.openxmlformats.org/officeDocument/2006/relationships" type="roundRect" r:blip="" rot="-4">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type="roundRect" r:blip="" rot="-4">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type="roundRect" r:blip="" rot="-4">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type="roundRect" r:blip="" rot="-4">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type="roundRect" r:blip="" rot="-4">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type="roundRect" r:blip="" rot="-4">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type="roundRect" r:blip="" rot="-4">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1638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638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1638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a:defRPr/>
            </a:pPr>
            <a:fld id="{139FECCF-96EF-4066-93A2-8D0AE50BEEE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619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36195"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DAE70D9-5392-4882-815A-BF8D067A679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128F18-F78C-4FC4-A505-D87624A0BFD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1F01A04-2A74-4F70-888F-E41E49BD9BE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6E418A5-8C25-4C1F-99F2-1DAE64D07D9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141050C-3A72-4887-AF07-F75284A7E8B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5A6B4E2-C21C-4E3C-84D8-2DEB186ED0F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5263D99-D79A-4546-B308-4A7453EF390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1E9F0AC-C830-4412-9AB3-1ECA7DC2721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5B6E6CB-82CE-4067-82B4-60BAE46404F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5917172-D4E4-4CD8-9560-0BF23D2D31B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148262B-8E46-49DC-BBC9-1045BD8E69B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6D795E-FF97-4D59-8807-15BAD66134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5172"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135174"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a:defRPr/>
            </a:pPr>
            <a:fld id="{B0EA055C-6879-4A75-A4B3-66FD287FD93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9.wdp"/><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24.jpeg"/><Relationship Id="rId2" Type="http://schemas.openxmlformats.org/officeDocument/2006/relationships/image" Target="../media/image8.jpeg"/><Relationship Id="rId1" Type="http://schemas.openxmlformats.org/officeDocument/2006/relationships/image" Target="../media/image23.wm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8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p:nvPr>
        </p:nvSpPr>
        <p:spPr/>
        <p:txBody>
          <a:bodyPr/>
          <a:lstStyle/>
          <a:p>
            <a:pPr eaLnBrk="1" hangingPunct="1"/>
            <a:r>
              <a:rPr lang="zh-CN" altLang="en-US" sz="4800" b="1"/>
              <a:t>第三篇 组织</a:t>
            </a:r>
            <a:endParaRPr lang="zh-CN" altLang="en-US" sz="4800" b="1"/>
          </a:p>
        </p:txBody>
      </p:sp>
      <p:sp>
        <p:nvSpPr>
          <p:cNvPr id="4099" name="Rectangle 3"/>
          <p:cNvSpPr>
            <a:spLocks noGrp="1" noRot="1" noChangeArrowheads="1"/>
          </p:cNvSpPr>
          <p:nvPr>
            <p:ph type="subTitle" idx="1"/>
          </p:nvPr>
        </p:nvSpPr>
        <p:spPr/>
        <p:txBody>
          <a:bodyPr/>
          <a:lstStyle/>
          <a:p>
            <a:pP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228600" y="1752600"/>
            <a:ext cx="182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ahoma" panose="020B0604030504040204" pitchFamily="34" charset="0"/>
              </a:rPr>
              <a:t>作业人员约</a:t>
            </a:r>
            <a:r>
              <a:rPr kumimoji="1" lang="en-US" altLang="zh-CN" sz="2800">
                <a:latin typeface="Tahoma" panose="020B0604030504040204" pitchFamily="34" charset="0"/>
              </a:rPr>
              <a:t>4100</a:t>
            </a:r>
            <a:r>
              <a:rPr kumimoji="1" lang="zh-CN" altLang="en-US" sz="2800" b="1">
                <a:latin typeface="Tahoma" panose="020B0604030504040204" pitchFamily="34" charset="0"/>
              </a:rPr>
              <a:t>人</a:t>
            </a:r>
            <a:endParaRPr kumimoji="1" lang="zh-CN" altLang="en-US" sz="2800" b="1">
              <a:latin typeface="Tahoma" panose="020B0604030504040204" pitchFamily="34" charset="0"/>
            </a:endParaRPr>
          </a:p>
        </p:txBody>
      </p:sp>
      <p:sp>
        <p:nvSpPr>
          <p:cNvPr id="212995" name="Text Box 3"/>
          <p:cNvSpPr txBox="1">
            <a:spLocks noChangeArrowheads="1"/>
          </p:cNvSpPr>
          <p:nvPr/>
        </p:nvSpPr>
        <p:spPr bwMode="auto">
          <a:xfrm>
            <a:off x="2362200" y="16764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latin typeface="Tahoma" panose="020B0604030504040204" pitchFamily="34" charset="0"/>
              </a:rPr>
              <a:t>管理幅度为</a:t>
            </a:r>
            <a:r>
              <a:rPr kumimoji="1" lang="en-US" altLang="zh-CN" b="1">
                <a:latin typeface="Tahoma" panose="020B0604030504040204" pitchFamily="34" charset="0"/>
              </a:rPr>
              <a:t>4</a:t>
            </a:r>
            <a:endParaRPr kumimoji="1" lang="en-US" altLang="zh-CN" b="1">
              <a:latin typeface="Tahoma" panose="020B0604030504040204" pitchFamily="34" charset="0"/>
            </a:endParaRPr>
          </a:p>
        </p:txBody>
      </p:sp>
      <p:sp>
        <p:nvSpPr>
          <p:cNvPr id="212996" name="AutoShape 4"/>
          <p:cNvSpPr>
            <a:spLocks noChangeArrowheads="1"/>
          </p:cNvSpPr>
          <p:nvPr/>
        </p:nvSpPr>
        <p:spPr bwMode="auto">
          <a:xfrm>
            <a:off x="1752600" y="2286000"/>
            <a:ext cx="3124200" cy="4114800"/>
          </a:xfrm>
          <a:prstGeom prst="triangle">
            <a:avLst>
              <a:gd name="adj" fmla="val 50000"/>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2997" name="AutoShape 5"/>
          <p:cNvSpPr>
            <a:spLocks noChangeArrowheads="1"/>
          </p:cNvSpPr>
          <p:nvPr/>
        </p:nvSpPr>
        <p:spPr bwMode="auto">
          <a:xfrm>
            <a:off x="5181600" y="2286000"/>
            <a:ext cx="3581400" cy="2743200"/>
          </a:xfrm>
          <a:prstGeom prst="triangle">
            <a:avLst>
              <a:gd name="adj" fmla="val 50000"/>
            </a:avLst>
          </a:prstGeom>
          <a:blipFill dpi="0" rotWithShape="0">
            <a:blip r:embed="rId2"/>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2998" name="Text Box 6"/>
          <p:cNvSpPr txBox="1">
            <a:spLocks noChangeArrowheads="1"/>
          </p:cNvSpPr>
          <p:nvPr/>
        </p:nvSpPr>
        <p:spPr bwMode="auto">
          <a:xfrm>
            <a:off x="5562600" y="16764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latin typeface="Tahoma" panose="020B0604030504040204" pitchFamily="34" charset="0"/>
              </a:rPr>
              <a:t>管理幅度为</a:t>
            </a:r>
            <a:r>
              <a:rPr kumimoji="1" lang="en-US" altLang="zh-CN" b="1">
                <a:latin typeface="Tahoma" panose="020B0604030504040204" pitchFamily="34" charset="0"/>
              </a:rPr>
              <a:t>8</a:t>
            </a:r>
            <a:endParaRPr kumimoji="1" lang="en-US" altLang="zh-CN" b="1">
              <a:latin typeface="Tahoma" panose="020B0604030504040204" pitchFamily="34" charset="0"/>
            </a:endParaRPr>
          </a:p>
        </p:txBody>
      </p:sp>
      <p:sp>
        <p:nvSpPr>
          <p:cNvPr id="212999" name="Line 7"/>
          <p:cNvSpPr>
            <a:spLocks noChangeShapeType="1"/>
          </p:cNvSpPr>
          <p:nvPr/>
        </p:nvSpPr>
        <p:spPr bwMode="auto">
          <a:xfrm>
            <a:off x="3048000" y="3048000"/>
            <a:ext cx="5334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0" name="Line 8"/>
          <p:cNvSpPr>
            <a:spLocks noChangeShapeType="1"/>
          </p:cNvSpPr>
          <p:nvPr/>
        </p:nvSpPr>
        <p:spPr bwMode="auto">
          <a:xfrm>
            <a:off x="2819400" y="3505200"/>
            <a:ext cx="9906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1" name="Line 9"/>
          <p:cNvSpPr>
            <a:spLocks noChangeShapeType="1"/>
          </p:cNvSpPr>
          <p:nvPr/>
        </p:nvSpPr>
        <p:spPr bwMode="auto">
          <a:xfrm>
            <a:off x="2667000" y="4038600"/>
            <a:ext cx="13716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2" name="Line 10"/>
          <p:cNvSpPr>
            <a:spLocks noChangeShapeType="1"/>
          </p:cNvSpPr>
          <p:nvPr/>
        </p:nvSpPr>
        <p:spPr bwMode="auto">
          <a:xfrm>
            <a:off x="2438400" y="4572000"/>
            <a:ext cx="17526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3" name="Line 11"/>
          <p:cNvSpPr>
            <a:spLocks noChangeShapeType="1"/>
          </p:cNvSpPr>
          <p:nvPr/>
        </p:nvSpPr>
        <p:spPr bwMode="auto">
          <a:xfrm>
            <a:off x="2209800" y="5181600"/>
            <a:ext cx="22098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4" name="Line 12"/>
          <p:cNvSpPr>
            <a:spLocks noChangeShapeType="1"/>
          </p:cNvSpPr>
          <p:nvPr/>
        </p:nvSpPr>
        <p:spPr bwMode="auto">
          <a:xfrm>
            <a:off x="1981200" y="5791200"/>
            <a:ext cx="26670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5" name="Text Box 13"/>
          <p:cNvSpPr txBox="1">
            <a:spLocks noChangeArrowheads="1"/>
          </p:cNvSpPr>
          <p:nvPr/>
        </p:nvSpPr>
        <p:spPr bwMode="auto">
          <a:xfrm>
            <a:off x="3124200" y="25908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1</a:t>
            </a:r>
            <a:endParaRPr kumimoji="1" lang="en-US" altLang="zh-CN" sz="2400" b="1">
              <a:solidFill>
                <a:schemeClr val="bg1"/>
              </a:solidFill>
              <a:latin typeface="Tahoma" panose="020B0604030504040204" pitchFamily="34" charset="0"/>
            </a:endParaRPr>
          </a:p>
        </p:txBody>
      </p:sp>
      <p:sp>
        <p:nvSpPr>
          <p:cNvPr id="213006" name="Text Box 14"/>
          <p:cNvSpPr txBox="1">
            <a:spLocks noChangeArrowheads="1"/>
          </p:cNvSpPr>
          <p:nvPr/>
        </p:nvSpPr>
        <p:spPr bwMode="auto">
          <a:xfrm>
            <a:off x="3124200" y="30480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4</a:t>
            </a:r>
            <a:endParaRPr kumimoji="1" lang="en-US" altLang="zh-CN" sz="2400" b="1">
              <a:solidFill>
                <a:schemeClr val="bg1"/>
              </a:solidFill>
              <a:latin typeface="Tahoma" panose="020B0604030504040204" pitchFamily="34" charset="0"/>
            </a:endParaRPr>
          </a:p>
        </p:txBody>
      </p:sp>
      <p:sp>
        <p:nvSpPr>
          <p:cNvPr id="213007" name="Text Box 15"/>
          <p:cNvSpPr txBox="1">
            <a:spLocks noChangeArrowheads="1"/>
          </p:cNvSpPr>
          <p:nvPr/>
        </p:nvSpPr>
        <p:spPr bwMode="auto">
          <a:xfrm>
            <a:off x="3048000" y="35814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16</a:t>
            </a:r>
            <a:endParaRPr kumimoji="1" lang="en-US" altLang="zh-CN" sz="2400" b="1">
              <a:solidFill>
                <a:schemeClr val="bg1"/>
              </a:solidFill>
              <a:latin typeface="Tahoma" panose="020B0604030504040204" pitchFamily="34" charset="0"/>
            </a:endParaRPr>
          </a:p>
        </p:txBody>
      </p:sp>
      <p:sp>
        <p:nvSpPr>
          <p:cNvPr id="213008" name="Text Box 16"/>
          <p:cNvSpPr txBox="1">
            <a:spLocks noChangeArrowheads="1"/>
          </p:cNvSpPr>
          <p:nvPr/>
        </p:nvSpPr>
        <p:spPr bwMode="auto">
          <a:xfrm>
            <a:off x="2971800" y="41148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64</a:t>
            </a:r>
            <a:endParaRPr kumimoji="1" lang="en-US" altLang="zh-CN" sz="2400" b="1">
              <a:solidFill>
                <a:schemeClr val="bg1"/>
              </a:solidFill>
              <a:latin typeface="Tahoma" panose="020B0604030504040204" pitchFamily="34" charset="0"/>
            </a:endParaRPr>
          </a:p>
        </p:txBody>
      </p:sp>
      <p:sp>
        <p:nvSpPr>
          <p:cNvPr id="213009" name="Text Box 17"/>
          <p:cNvSpPr txBox="1">
            <a:spLocks noChangeArrowheads="1"/>
          </p:cNvSpPr>
          <p:nvPr/>
        </p:nvSpPr>
        <p:spPr bwMode="auto">
          <a:xfrm>
            <a:off x="2895600" y="4648200"/>
            <a:ext cx="76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256</a:t>
            </a:r>
            <a:endParaRPr kumimoji="1" lang="en-US" altLang="zh-CN" sz="2400" b="1">
              <a:solidFill>
                <a:schemeClr val="bg1"/>
              </a:solidFill>
              <a:latin typeface="Tahoma" panose="020B0604030504040204" pitchFamily="34" charset="0"/>
            </a:endParaRPr>
          </a:p>
        </p:txBody>
      </p:sp>
      <p:sp>
        <p:nvSpPr>
          <p:cNvPr id="213010" name="Text Box 18"/>
          <p:cNvSpPr txBox="1">
            <a:spLocks noChangeArrowheads="1"/>
          </p:cNvSpPr>
          <p:nvPr/>
        </p:nvSpPr>
        <p:spPr bwMode="auto">
          <a:xfrm>
            <a:off x="2819400" y="5334000"/>
            <a:ext cx="95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1024</a:t>
            </a:r>
            <a:endParaRPr kumimoji="1" lang="en-US" altLang="zh-CN" sz="2400" b="1">
              <a:solidFill>
                <a:schemeClr val="bg1"/>
              </a:solidFill>
              <a:latin typeface="Tahoma" panose="020B0604030504040204" pitchFamily="34" charset="0"/>
            </a:endParaRPr>
          </a:p>
        </p:txBody>
      </p:sp>
      <p:sp>
        <p:nvSpPr>
          <p:cNvPr id="213011" name="Text Box 19"/>
          <p:cNvSpPr txBox="1">
            <a:spLocks noChangeArrowheads="1"/>
          </p:cNvSpPr>
          <p:nvPr/>
        </p:nvSpPr>
        <p:spPr bwMode="auto">
          <a:xfrm>
            <a:off x="2895600" y="5943600"/>
            <a:ext cx="95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4096</a:t>
            </a:r>
            <a:endParaRPr kumimoji="1" lang="en-US" altLang="zh-CN" sz="2400" b="1">
              <a:solidFill>
                <a:schemeClr val="bg1"/>
              </a:solidFill>
              <a:latin typeface="Tahoma" panose="020B0604030504040204" pitchFamily="34" charset="0"/>
            </a:endParaRPr>
          </a:p>
        </p:txBody>
      </p:sp>
      <p:sp>
        <p:nvSpPr>
          <p:cNvPr id="213012" name="Text Box 20"/>
          <p:cNvSpPr txBox="1">
            <a:spLocks noChangeArrowheads="1"/>
          </p:cNvSpPr>
          <p:nvPr/>
        </p:nvSpPr>
        <p:spPr bwMode="auto">
          <a:xfrm>
            <a:off x="457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ahoma" panose="020B0604030504040204" pitchFamily="34" charset="0"/>
              </a:rPr>
              <a:t>作业层</a:t>
            </a:r>
            <a:endParaRPr kumimoji="1" lang="zh-CN" altLang="en-US" sz="2400" b="1">
              <a:latin typeface="Tahoma" panose="020B0604030504040204" pitchFamily="34" charset="0"/>
            </a:endParaRPr>
          </a:p>
        </p:txBody>
      </p:sp>
      <p:sp>
        <p:nvSpPr>
          <p:cNvPr id="213013" name="Line 21"/>
          <p:cNvSpPr>
            <a:spLocks noChangeShapeType="1"/>
          </p:cNvSpPr>
          <p:nvPr/>
        </p:nvSpPr>
        <p:spPr bwMode="auto">
          <a:xfrm>
            <a:off x="6553200" y="2895600"/>
            <a:ext cx="8382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14" name="Text Box 22"/>
          <p:cNvSpPr txBox="1">
            <a:spLocks noChangeArrowheads="1"/>
          </p:cNvSpPr>
          <p:nvPr/>
        </p:nvSpPr>
        <p:spPr bwMode="auto">
          <a:xfrm>
            <a:off x="6781800" y="24384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1</a:t>
            </a:r>
            <a:endParaRPr kumimoji="1" lang="en-US" altLang="zh-CN" sz="2400" b="1">
              <a:solidFill>
                <a:schemeClr val="bg1"/>
              </a:solidFill>
              <a:latin typeface="Tahoma" panose="020B0604030504040204" pitchFamily="34" charset="0"/>
            </a:endParaRPr>
          </a:p>
        </p:txBody>
      </p:sp>
      <p:sp>
        <p:nvSpPr>
          <p:cNvPr id="213015" name="Line 23"/>
          <p:cNvSpPr>
            <a:spLocks noChangeShapeType="1"/>
          </p:cNvSpPr>
          <p:nvPr/>
        </p:nvSpPr>
        <p:spPr bwMode="auto">
          <a:xfrm>
            <a:off x="6248400" y="3352800"/>
            <a:ext cx="14478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16" name="Text Box 24"/>
          <p:cNvSpPr txBox="1">
            <a:spLocks noChangeArrowheads="1"/>
          </p:cNvSpPr>
          <p:nvPr/>
        </p:nvSpPr>
        <p:spPr bwMode="auto">
          <a:xfrm>
            <a:off x="6781800" y="28956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8</a:t>
            </a:r>
            <a:endParaRPr kumimoji="1" lang="en-US" altLang="zh-CN" sz="2400" b="1">
              <a:solidFill>
                <a:schemeClr val="bg1"/>
              </a:solidFill>
              <a:latin typeface="Tahoma" panose="020B0604030504040204" pitchFamily="34" charset="0"/>
            </a:endParaRPr>
          </a:p>
        </p:txBody>
      </p:sp>
      <p:sp>
        <p:nvSpPr>
          <p:cNvPr id="213017" name="Line 25"/>
          <p:cNvSpPr>
            <a:spLocks noChangeShapeType="1"/>
          </p:cNvSpPr>
          <p:nvPr/>
        </p:nvSpPr>
        <p:spPr bwMode="auto">
          <a:xfrm>
            <a:off x="5943600" y="3886200"/>
            <a:ext cx="21336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18" name="Text Box 26"/>
          <p:cNvSpPr txBox="1">
            <a:spLocks noChangeArrowheads="1"/>
          </p:cNvSpPr>
          <p:nvPr/>
        </p:nvSpPr>
        <p:spPr bwMode="auto">
          <a:xfrm>
            <a:off x="6705600" y="34290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64</a:t>
            </a:r>
            <a:endParaRPr kumimoji="1" lang="en-US" altLang="zh-CN" sz="2400" b="1">
              <a:solidFill>
                <a:schemeClr val="bg1"/>
              </a:solidFill>
              <a:latin typeface="Tahoma" panose="020B0604030504040204" pitchFamily="34" charset="0"/>
            </a:endParaRPr>
          </a:p>
        </p:txBody>
      </p:sp>
      <p:sp>
        <p:nvSpPr>
          <p:cNvPr id="213019" name="Line 27"/>
          <p:cNvSpPr>
            <a:spLocks noChangeShapeType="1"/>
          </p:cNvSpPr>
          <p:nvPr/>
        </p:nvSpPr>
        <p:spPr bwMode="auto">
          <a:xfrm>
            <a:off x="5638800" y="4419600"/>
            <a:ext cx="2743200" cy="0"/>
          </a:xfrm>
          <a:prstGeom prst="line">
            <a:avLst/>
          </a:prstGeom>
          <a:noFill/>
          <a:ln w="38100">
            <a:solidFill>
              <a:schemeClr val="bg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20" name="Text Box 28"/>
          <p:cNvSpPr txBox="1">
            <a:spLocks noChangeArrowheads="1"/>
          </p:cNvSpPr>
          <p:nvPr/>
        </p:nvSpPr>
        <p:spPr bwMode="auto">
          <a:xfrm>
            <a:off x="6477000" y="40306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bg1"/>
                </a:solidFill>
                <a:latin typeface="Tahoma" panose="020B0604030504040204" pitchFamily="34" charset="0"/>
              </a:rPr>
              <a:t>512</a:t>
            </a:r>
            <a:endParaRPr kumimoji="1" lang="en-US" altLang="zh-CN" sz="2400" b="1">
              <a:solidFill>
                <a:schemeClr val="bg1"/>
              </a:solidFill>
              <a:latin typeface="Tahoma" panose="020B0604030504040204" pitchFamily="34" charset="0"/>
            </a:endParaRPr>
          </a:p>
        </p:txBody>
      </p:sp>
      <p:sp>
        <p:nvSpPr>
          <p:cNvPr id="213021" name="Text Box 29"/>
          <p:cNvSpPr txBox="1">
            <a:spLocks noChangeArrowheads="1"/>
          </p:cNvSpPr>
          <p:nvPr/>
        </p:nvSpPr>
        <p:spPr bwMode="auto">
          <a:xfrm>
            <a:off x="6400800" y="4495800"/>
            <a:ext cx="95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1"/>
                </a:solidFill>
                <a:latin typeface="Tahoma" panose="020B0604030504040204" pitchFamily="34" charset="0"/>
              </a:rPr>
              <a:t>4096</a:t>
            </a:r>
            <a:endParaRPr kumimoji="1" lang="en-US" altLang="zh-CN" sz="2400" b="1">
              <a:solidFill>
                <a:schemeClr val="bg1"/>
              </a:solidFill>
              <a:latin typeface="Tahoma" panose="020B0604030504040204" pitchFamily="34" charset="0"/>
            </a:endParaRPr>
          </a:p>
        </p:txBody>
      </p:sp>
      <p:sp>
        <p:nvSpPr>
          <p:cNvPr id="213022" name="AutoShape 30"/>
          <p:cNvSpPr/>
          <p:nvPr/>
        </p:nvSpPr>
        <p:spPr bwMode="auto">
          <a:xfrm>
            <a:off x="1828800" y="2438400"/>
            <a:ext cx="152400" cy="3200400"/>
          </a:xfrm>
          <a:prstGeom prst="leftBrace">
            <a:avLst>
              <a:gd name="adj1" fmla="val 175000"/>
              <a:gd name="adj2"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3023" name="Text Box 31"/>
          <p:cNvSpPr txBox="1">
            <a:spLocks noChangeArrowheads="1"/>
          </p:cNvSpPr>
          <p:nvPr/>
        </p:nvSpPr>
        <p:spPr bwMode="auto">
          <a:xfrm>
            <a:off x="228600" y="3048000"/>
            <a:ext cx="190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ahoma" panose="020B0604030504040204" pitchFamily="34" charset="0"/>
              </a:rPr>
              <a:t>管理层</a:t>
            </a:r>
            <a:r>
              <a:rPr kumimoji="1" lang="en-US" altLang="zh-CN" sz="2400" b="1">
                <a:latin typeface="Tahoma" panose="020B0604030504040204" pitchFamily="34" charset="0"/>
              </a:rPr>
              <a:t>6</a:t>
            </a:r>
            <a:r>
              <a:rPr kumimoji="1" lang="zh-CN" altLang="en-US" sz="2400" b="1">
                <a:latin typeface="Tahoma" panose="020B0604030504040204" pitchFamily="34" charset="0"/>
              </a:rPr>
              <a:t>层</a:t>
            </a:r>
            <a:endParaRPr kumimoji="1" lang="zh-CN" altLang="en-US" sz="2400" b="1">
              <a:latin typeface="Tahoma" panose="020B0604030504040204" pitchFamily="34" charset="0"/>
            </a:endParaRPr>
          </a:p>
          <a:p>
            <a:pPr eaLnBrk="1" hangingPunct="1">
              <a:spcBef>
                <a:spcPct val="0"/>
              </a:spcBef>
              <a:buClrTx/>
              <a:buSzTx/>
              <a:buFontTx/>
              <a:buNone/>
            </a:pPr>
            <a:r>
              <a:rPr kumimoji="1" lang="zh-CN" altLang="en-US" sz="2400" b="1">
                <a:latin typeface="Tahoma" panose="020B0604030504040204" pitchFamily="34" charset="0"/>
              </a:rPr>
              <a:t>管理人员</a:t>
            </a:r>
            <a:endParaRPr kumimoji="1" lang="zh-CN" altLang="en-US" sz="2400" b="1">
              <a:latin typeface="Tahoma" panose="020B0604030504040204" pitchFamily="34" charset="0"/>
            </a:endParaRPr>
          </a:p>
          <a:p>
            <a:pPr eaLnBrk="1" hangingPunct="1">
              <a:spcBef>
                <a:spcPct val="0"/>
              </a:spcBef>
              <a:buClrTx/>
              <a:buSzTx/>
              <a:buFontTx/>
              <a:buNone/>
            </a:pPr>
            <a:r>
              <a:rPr kumimoji="1" lang="en-US" altLang="zh-CN" sz="2400" b="1">
                <a:latin typeface="Tahoma" panose="020B0604030504040204" pitchFamily="34" charset="0"/>
              </a:rPr>
              <a:t>=1365</a:t>
            </a:r>
            <a:r>
              <a:rPr kumimoji="1" lang="zh-CN" altLang="en-US" sz="2400" b="1">
                <a:latin typeface="Tahoma" panose="020B0604030504040204" pitchFamily="34" charset="0"/>
              </a:rPr>
              <a:t>人</a:t>
            </a:r>
            <a:endParaRPr kumimoji="1" lang="zh-CN" altLang="en-US" sz="2400" b="1">
              <a:latin typeface="Tahoma" panose="020B0604030504040204" pitchFamily="34" charset="0"/>
            </a:endParaRPr>
          </a:p>
        </p:txBody>
      </p:sp>
      <p:sp>
        <p:nvSpPr>
          <p:cNvPr id="213024" name="AutoShape 32"/>
          <p:cNvSpPr/>
          <p:nvPr/>
        </p:nvSpPr>
        <p:spPr bwMode="auto">
          <a:xfrm>
            <a:off x="5486400" y="2286000"/>
            <a:ext cx="152400" cy="2133600"/>
          </a:xfrm>
          <a:prstGeom prst="leftBrace">
            <a:avLst>
              <a:gd name="adj1" fmla="val 116667"/>
              <a:gd name="adj2" fmla="val 50000"/>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3025" name="Text Box 33"/>
          <p:cNvSpPr txBox="1">
            <a:spLocks noChangeArrowheads="1"/>
          </p:cNvSpPr>
          <p:nvPr/>
        </p:nvSpPr>
        <p:spPr bwMode="auto">
          <a:xfrm>
            <a:off x="4038600" y="2514600"/>
            <a:ext cx="190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ahoma" panose="020B0604030504040204" pitchFamily="34" charset="0"/>
              </a:rPr>
              <a:t>管理层</a:t>
            </a:r>
            <a:r>
              <a:rPr kumimoji="1" lang="en-US" altLang="zh-CN" sz="2400" b="1">
                <a:latin typeface="Tahoma" panose="020B0604030504040204" pitchFamily="34" charset="0"/>
              </a:rPr>
              <a:t>4</a:t>
            </a:r>
            <a:r>
              <a:rPr kumimoji="1" lang="zh-CN" altLang="en-US" sz="2400" b="1">
                <a:latin typeface="Tahoma" panose="020B0604030504040204" pitchFamily="34" charset="0"/>
              </a:rPr>
              <a:t>层</a:t>
            </a:r>
            <a:endParaRPr kumimoji="1" lang="zh-CN" altLang="en-US" sz="2400" b="1">
              <a:latin typeface="Tahoma" panose="020B0604030504040204" pitchFamily="34" charset="0"/>
            </a:endParaRPr>
          </a:p>
          <a:p>
            <a:pPr eaLnBrk="1" hangingPunct="1">
              <a:spcBef>
                <a:spcPct val="0"/>
              </a:spcBef>
              <a:buClrTx/>
              <a:buSzTx/>
              <a:buFontTx/>
              <a:buNone/>
            </a:pPr>
            <a:r>
              <a:rPr kumimoji="1" lang="zh-CN" altLang="en-US" sz="2400" b="1">
                <a:latin typeface="Tahoma" panose="020B0604030504040204" pitchFamily="34" charset="0"/>
              </a:rPr>
              <a:t>管理人员</a:t>
            </a:r>
            <a:endParaRPr kumimoji="1" lang="zh-CN" altLang="en-US" sz="2400" b="1">
              <a:latin typeface="Tahoma" panose="020B0604030504040204" pitchFamily="34" charset="0"/>
            </a:endParaRPr>
          </a:p>
          <a:p>
            <a:pPr eaLnBrk="1" hangingPunct="1">
              <a:spcBef>
                <a:spcPct val="0"/>
              </a:spcBef>
              <a:buClrTx/>
              <a:buSzTx/>
              <a:buFontTx/>
              <a:buNone/>
            </a:pPr>
            <a:r>
              <a:rPr kumimoji="1" lang="en-US" altLang="zh-CN" sz="2400" b="1">
                <a:latin typeface="Tahoma" panose="020B0604030504040204" pitchFamily="34" charset="0"/>
              </a:rPr>
              <a:t>=585</a:t>
            </a:r>
            <a:r>
              <a:rPr kumimoji="1" lang="zh-CN" altLang="en-US" sz="2400" b="1">
                <a:latin typeface="Tahoma" panose="020B0604030504040204" pitchFamily="34" charset="0"/>
              </a:rPr>
              <a:t>人</a:t>
            </a:r>
            <a:endParaRPr kumimoji="1" lang="zh-CN" altLang="en-US" sz="2400" b="1">
              <a:latin typeface="Tahoma" panose="020B0604030504040204" pitchFamily="34" charset="0"/>
            </a:endParaRPr>
          </a:p>
        </p:txBody>
      </p:sp>
      <p:sp>
        <p:nvSpPr>
          <p:cNvPr id="213026" name="Text Box 34"/>
          <p:cNvSpPr txBox="1">
            <a:spLocks noChangeArrowheads="1"/>
          </p:cNvSpPr>
          <p:nvPr/>
        </p:nvSpPr>
        <p:spPr bwMode="auto">
          <a:xfrm>
            <a:off x="6019800" y="5105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ahoma" panose="020B0604030504040204" pitchFamily="34" charset="0"/>
              </a:rPr>
              <a:t>作业层</a:t>
            </a:r>
            <a:endParaRPr kumimoji="1" lang="zh-CN" altLang="en-US" sz="2400" b="1">
              <a:latin typeface="Tahoma" panose="020B0604030504040204" pitchFamily="34" charset="0"/>
            </a:endParaRPr>
          </a:p>
        </p:txBody>
      </p:sp>
      <p:sp>
        <p:nvSpPr>
          <p:cNvPr id="213027" name="Rectangle 35"/>
          <p:cNvSpPr>
            <a:spLocks noChangeArrowheads="1"/>
          </p:cNvSpPr>
          <p:nvPr/>
        </p:nvSpPr>
        <p:spPr bwMode="auto">
          <a:xfrm>
            <a:off x="228600" y="1676400"/>
            <a:ext cx="8534400" cy="4854575"/>
          </a:xfrm>
          <a:prstGeom prst="rect">
            <a:avLst/>
          </a:prstGeom>
          <a:blipFill dpi="0" rotWithShape="0">
            <a:blip r:embed="rId3"/>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4000" b="1">
                <a:latin typeface="Tahoma" panose="020B0604030504040204" pitchFamily="34" charset="0"/>
              </a:rPr>
              <a:t>结论：</a:t>
            </a:r>
            <a:endParaRPr kumimoji="1" lang="zh-CN" altLang="en-US" sz="4000" b="1">
              <a:latin typeface="Tahoma" panose="020B0604030504040204" pitchFamily="34" charset="0"/>
            </a:endParaRPr>
          </a:p>
          <a:p>
            <a:pPr eaLnBrk="1" hangingPunct="1">
              <a:lnSpc>
                <a:spcPct val="130000"/>
              </a:lnSpc>
              <a:spcBef>
                <a:spcPct val="0"/>
              </a:spcBef>
              <a:buClrTx/>
              <a:buSzTx/>
              <a:buFontTx/>
              <a:buNone/>
            </a:pPr>
            <a:r>
              <a:rPr kumimoji="1" lang="zh-CN" altLang="en-US" sz="4000" b="1">
                <a:latin typeface="Tahoma" panose="020B0604030504040204" pitchFamily="34" charset="0"/>
              </a:rPr>
              <a:t>在组织规模一定的条件下，管理幅度与管理层次成反比；在幅度一定的情况下，管理层次与组织规模成正比；管理层次一定，管理幅度与组织规模成正比。</a:t>
            </a:r>
            <a:endParaRPr kumimoji="1" lang="zh-CN" altLang="en-US" sz="40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wipe(up)">
                                      <p:cBhvr>
                                        <p:cTn id="7" dur="500"/>
                                        <p:tgtEl>
                                          <p:spTgt spid="2129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2995"/>
                                        </p:tgtEl>
                                        <p:attrNameLst>
                                          <p:attrName>style.visibility</p:attrName>
                                        </p:attrNameLst>
                                      </p:cBhvr>
                                      <p:to>
                                        <p:strVal val="visible"/>
                                      </p:to>
                                    </p:set>
                                    <p:animEffect transition="in" filter="wipe(up)">
                                      <p:cBhvr>
                                        <p:cTn id="12" dur="500"/>
                                        <p:tgtEl>
                                          <p:spTgt spid="212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2998"/>
                                        </p:tgtEl>
                                        <p:attrNameLst>
                                          <p:attrName>style.visibility</p:attrName>
                                        </p:attrNameLst>
                                      </p:cBhvr>
                                      <p:to>
                                        <p:strVal val="visible"/>
                                      </p:to>
                                    </p:set>
                                    <p:animEffect transition="in" filter="wipe(up)">
                                      <p:cBhvr>
                                        <p:cTn id="17" dur="500"/>
                                        <p:tgtEl>
                                          <p:spTgt spid="2129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2996"/>
                                        </p:tgtEl>
                                        <p:attrNameLst>
                                          <p:attrName>style.visibility</p:attrName>
                                        </p:attrNameLst>
                                      </p:cBhvr>
                                      <p:to>
                                        <p:strVal val="visible"/>
                                      </p:to>
                                    </p:set>
                                    <p:animEffect transition="in" filter="wipe(up)">
                                      <p:cBhvr>
                                        <p:cTn id="22" dur="500"/>
                                        <p:tgtEl>
                                          <p:spTgt spid="2129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2999"/>
                                        </p:tgtEl>
                                        <p:attrNameLst>
                                          <p:attrName>style.visibility</p:attrName>
                                        </p:attrNameLst>
                                      </p:cBhvr>
                                      <p:to>
                                        <p:strVal val="visible"/>
                                      </p:to>
                                    </p:set>
                                    <p:animEffect transition="in" filter="wipe(left)">
                                      <p:cBhvr>
                                        <p:cTn id="27" dur="500"/>
                                        <p:tgtEl>
                                          <p:spTgt spid="212999"/>
                                        </p:tgtEl>
                                      </p:cBhvr>
                                    </p:animEffect>
                                  </p:childTnLst>
                                </p:cTn>
                              </p:par>
                            </p:childTnLst>
                          </p:cTn>
                        </p:par>
                        <p:par>
                          <p:cTn id="28" fill="hold">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213005"/>
                                        </p:tgtEl>
                                        <p:attrNameLst>
                                          <p:attrName>style.visibility</p:attrName>
                                        </p:attrNameLst>
                                      </p:cBhvr>
                                      <p:to>
                                        <p:strVal val="visible"/>
                                      </p:to>
                                    </p:set>
                                    <p:anim calcmode="lin" valueType="num">
                                      <p:cBhvr>
                                        <p:cTn id="31" dur="500" fill="hold"/>
                                        <p:tgtEl>
                                          <p:spTgt spid="213005"/>
                                        </p:tgtEl>
                                        <p:attrNameLst>
                                          <p:attrName>ppt_w</p:attrName>
                                        </p:attrNameLst>
                                      </p:cBhvr>
                                      <p:tavLst>
                                        <p:tav tm="0">
                                          <p:val>
                                            <p:fltVal val="0"/>
                                          </p:val>
                                        </p:tav>
                                        <p:tav tm="100000">
                                          <p:val>
                                            <p:strVal val="#ppt_w"/>
                                          </p:val>
                                        </p:tav>
                                      </p:tavLst>
                                    </p:anim>
                                    <p:anim calcmode="lin" valueType="num">
                                      <p:cBhvr>
                                        <p:cTn id="32" dur="500" fill="hold"/>
                                        <p:tgtEl>
                                          <p:spTgt spid="21300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3000"/>
                                        </p:tgtEl>
                                        <p:attrNameLst>
                                          <p:attrName>style.visibility</p:attrName>
                                        </p:attrNameLst>
                                      </p:cBhvr>
                                      <p:to>
                                        <p:strVal val="visible"/>
                                      </p:to>
                                    </p:set>
                                    <p:animEffect transition="in" filter="wipe(left)">
                                      <p:cBhvr>
                                        <p:cTn id="37" dur="500"/>
                                        <p:tgtEl>
                                          <p:spTgt spid="213000"/>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13006"/>
                                        </p:tgtEl>
                                        <p:attrNameLst>
                                          <p:attrName>style.visibility</p:attrName>
                                        </p:attrNameLst>
                                      </p:cBhvr>
                                      <p:to>
                                        <p:strVal val="visible"/>
                                      </p:to>
                                    </p:set>
                                    <p:animEffect transition="in" filter="wipe(up)">
                                      <p:cBhvr>
                                        <p:cTn id="41" dur="500"/>
                                        <p:tgtEl>
                                          <p:spTgt spid="21300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3001"/>
                                        </p:tgtEl>
                                        <p:attrNameLst>
                                          <p:attrName>style.visibility</p:attrName>
                                        </p:attrNameLst>
                                      </p:cBhvr>
                                      <p:to>
                                        <p:strVal val="visible"/>
                                      </p:to>
                                    </p:set>
                                    <p:animEffect transition="in" filter="wipe(left)">
                                      <p:cBhvr>
                                        <p:cTn id="46" dur="500"/>
                                        <p:tgtEl>
                                          <p:spTgt spid="213001"/>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13007"/>
                                        </p:tgtEl>
                                        <p:attrNameLst>
                                          <p:attrName>style.visibility</p:attrName>
                                        </p:attrNameLst>
                                      </p:cBhvr>
                                      <p:to>
                                        <p:strVal val="visible"/>
                                      </p:to>
                                    </p:set>
                                    <p:animEffect transition="in" filter="wipe(up)">
                                      <p:cBhvr>
                                        <p:cTn id="50" dur="500"/>
                                        <p:tgtEl>
                                          <p:spTgt spid="21300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13002"/>
                                        </p:tgtEl>
                                        <p:attrNameLst>
                                          <p:attrName>style.visibility</p:attrName>
                                        </p:attrNameLst>
                                      </p:cBhvr>
                                      <p:to>
                                        <p:strVal val="visible"/>
                                      </p:to>
                                    </p:set>
                                    <p:animEffect transition="in" filter="wipe(left)">
                                      <p:cBhvr>
                                        <p:cTn id="55" dur="500"/>
                                        <p:tgtEl>
                                          <p:spTgt spid="213002"/>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213008"/>
                                        </p:tgtEl>
                                        <p:attrNameLst>
                                          <p:attrName>style.visibility</p:attrName>
                                        </p:attrNameLst>
                                      </p:cBhvr>
                                      <p:to>
                                        <p:strVal val="visible"/>
                                      </p:to>
                                    </p:set>
                                    <p:animEffect transition="in" filter="wipe(up)">
                                      <p:cBhvr>
                                        <p:cTn id="59" dur="500"/>
                                        <p:tgtEl>
                                          <p:spTgt spid="21300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3003"/>
                                        </p:tgtEl>
                                        <p:attrNameLst>
                                          <p:attrName>style.visibility</p:attrName>
                                        </p:attrNameLst>
                                      </p:cBhvr>
                                      <p:to>
                                        <p:strVal val="visible"/>
                                      </p:to>
                                    </p:set>
                                    <p:animEffect transition="in" filter="wipe(left)">
                                      <p:cBhvr>
                                        <p:cTn id="64" dur="500"/>
                                        <p:tgtEl>
                                          <p:spTgt spid="213003"/>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13009"/>
                                        </p:tgtEl>
                                        <p:attrNameLst>
                                          <p:attrName>style.visibility</p:attrName>
                                        </p:attrNameLst>
                                      </p:cBhvr>
                                      <p:to>
                                        <p:strVal val="visible"/>
                                      </p:to>
                                    </p:set>
                                    <p:animEffect transition="in" filter="wipe(up)">
                                      <p:cBhvr>
                                        <p:cTn id="68" dur="500"/>
                                        <p:tgtEl>
                                          <p:spTgt spid="21300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13004"/>
                                        </p:tgtEl>
                                        <p:attrNameLst>
                                          <p:attrName>style.visibility</p:attrName>
                                        </p:attrNameLst>
                                      </p:cBhvr>
                                      <p:to>
                                        <p:strVal val="visible"/>
                                      </p:to>
                                    </p:set>
                                    <p:animEffect transition="in" filter="wipe(left)">
                                      <p:cBhvr>
                                        <p:cTn id="73" dur="500"/>
                                        <p:tgtEl>
                                          <p:spTgt spid="213004"/>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13010"/>
                                        </p:tgtEl>
                                        <p:attrNameLst>
                                          <p:attrName>style.visibility</p:attrName>
                                        </p:attrNameLst>
                                      </p:cBhvr>
                                      <p:to>
                                        <p:strVal val="visible"/>
                                      </p:to>
                                    </p:set>
                                    <p:animEffect transition="in" filter="wipe(up)">
                                      <p:cBhvr>
                                        <p:cTn id="77" dur="500"/>
                                        <p:tgtEl>
                                          <p:spTgt spid="2130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3011"/>
                                        </p:tgtEl>
                                        <p:attrNameLst>
                                          <p:attrName>style.visibility</p:attrName>
                                        </p:attrNameLst>
                                      </p:cBhvr>
                                      <p:to>
                                        <p:strVal val="visible"/>
                                      </p:to>
                                    </p:set>
                                    <p:animEffect transition="in" filter="wipe(up)">
                                      <p:cBhvr>
                                        <p:cTn id="82" dur="500"/>
                                        <p:tgtEl>
                                          <p:spTgt spid="21301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3012"/>
                                        </p:tgtEl>
                                        <p:attrNameLst>
                                          <p:attrName>style.visibility</p:attrName>
                                        </p:attrNameLst>
                                      </p:cBhvr>
                                      <p:to>
                                        <p:strVal val="visible"/>
                                      </p:to>
                                    </p:set>
                                    <p:animEffect transition="in" filter="wipe(up)">
                                      <p:cBhvr>
                                        <p:cTn id="87" dur="500"/>
                                        <p:tgtEl>
                                          <p:spTgt spid="21301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12997"/>
                                        </p:tgtEl>
                                        <p:attrNameLst>
                                          <p:attrName>style.visibility</p:attrName>
                                        </p:attrNameLst>
                                      </p:cBhvr>
                                      <p:to>
                                        <p:strVal val="visible"/>
                                      </p:to>
                                    </p:set>
                                    <p:animEffect transition="in" filter="wipe(up)">
                                      <p:cBhvr>
                                        <p:cTn id="92" dur="500"/>
                                        <p:tgtEl>
                                          <p:spTgt spid="2129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13013"/>
                                        </p:tgtEl>
                                        <p:attrNameLst>
                                          <p:attrName>style.visibility</p:attrName>
                                        </p:attrNameLst>
                                      </p:cBhvr>
                                      <p:to>
                                        <p:strVal val="visible"/>
                                      </p:to>
                                    </p:set>
                                    <p:animEffect transition="in" filter="wipe(up)">
                                      <p:cBhvr>
                                        <p:cTn id="97" dur="500"/>
                                        <p:tgtEl>
                                          <p:spTgt spid="21301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13014"/>
                                        </p:tgtEl>
                                        <p:attrNameLst>
                                          <p:attrName>style.visibility</p:attrName>
                                        </p:attrNameLst>
                                      </p:cBhvr>
                                      <p:to>
                                        <p:strVal val="visible"/>
                                      </p:to>
                                    </p:set>
                                    <p:animEffect transition="in" filter="wipe(up)">
                                      <p:cBhvr>
                                        <p:cTn id="101" dur="500"/>
                                        <p:tgtEl>
                                          <p:spTgt spid="21301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13015"/>
                                        </p:tgtEl>
                                        <p:attrNameLst>
                                          <p:attrName>style.visibility</p:attrName>
                                        </p:attrNameLst>
                                      </p:cBhvr>
                                      <p:to>
                                        <p:strVal val="visible"/>
                                      </p:to>
                                    </p:set>
                                    <p:animEffect transition="in" filter="wipe(left)">
                                      <p:cBhvr>
                                        <p:cTn id="106" dur="500"/>
                                        <p:tgtEl>
                                          <p:spTgt spid="213015"/>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213016"/>
                                        </p:tgtEl>
                                        <p:attrNameLst>
                                          <p:attrName>style.visibility</p:attrName>
                                        </p:attrNameLst>
                                      </p:cBhvr>
                                      <p:to>
                                        <p:strVal val="visible"/>
                                      </p:to>
                                    </p:set>
                                    <p:animEffect transition="in" filter="wipe(up)">
                                      <p:cBhvr>
                                        <p:cTn id="110" dur="500"/>
                                        <p:tgtEl>
                                          <p:spTgt spid="21301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213017"/>
                                        </p:tgtEl>
                                        <p:attrNameLst>
                                          <p:attrName>style.visibility</p:attrName>
                                        </p:attrNameLst>
                                      </p:cBhvr>
                                      <p:to>
                                        <p:strVal val="visible"/>
                                      </p:to>
                                    </p:set>
                                    <p:animEffect transition="in" filter="wipe(left)">
                                      <p:cBhvr>
                                        <p:cTn id="115" dur="500"/>
                                        <p:tgtEl>
                                          <p:spTgt spid="213017"/>
                                        </p:tgtEl>
                                      </p:cBhvr>
                                    </p:animEffect>
                                  </p:childTnLst>
                                </p:cTn>
                              </p:par>
                            </p:childTnLst>
                          </p:cTn>
                        </p:par>
                        <p:par>
                          <p:cTn id="116" fill="hold">
                            <p:stCondLst>
                              <p:cond delay="500"/>
                            </p:stCondLst>
                            <p:childTnLst>
                              <p:par>
                                <p:cTn id="117" presetID="22" presetClass="entr" presetSubtype="1" fill="hold" grpId="0" nodeType="afterEffect">
                                  <p:stCondLst>
                                    <p:cond delay="0"/>
                                  </p:stCondLst>
                                  <p:childTnLst>
                                    <p:set>
                                      <p:cBhvr>
                                        <p:cTn id="118" dur="1" fill="hold">
                                          <p:stCondLst>
                                            <p:cond delay="0"/>
                                          </p:stCondLst>
                                        </p:cTn>
                                        <p:tgtEl>
                                          <p:spTgt spid="213018"/>
                                        </p:tgtEl>
                                        <p:attrNameLst>
                                          <p:attrName>style.visibility</p:attrName>
                                        </p:attrNameLst>
                                      </p:cBhvr>
                                      <p:to>
                                        <p:strVal val="visible"/>
                                      </p:to>
                                    </p:set>
                                    <p:animEffect transition="in" filter="wipe(up)">
                                      <p:cBhvr>
                                        <p:cTn id="119" dur="500"/>
                                        <p:tgtEl>
                                          <p:spTgt spid="21301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213019"/>
                                        </p:tgtEl>
                                        <p:attrNameLst>
                                          <p:attrName>style.visibility</p:attrName>
                                        </p:attrNameLst>
                                      </p:cBhvr>
                                      <p:to>
                                        <p:strVal val="visible"/>
                                      </p:to>
                                    </p:set>
                                    <p:animEffect transition="in" filter="wipe(left)">
                                      <p:cBhvr>
                                        <p:cTn id="124" dur="500"/>
                                        <p:tgtEl>
                                          <p:spTgt spid="213019"/>
                                        </p:tgtEl>
                                      </p:cBhvr>
                                    </p:animEffect>
                                  </p:childTnLst>
                                </p:cTn>
                              </p:par>
                            </p:childTnLst>
                          </p:cTn>
                        </p:par>
                        <p:par>
                          <p:cTn id="125" fill="hold">
                            <p:stCondLst>
                              <p:cond delay="500"/>
                            </p:stCondLst>
                            <p:childTnLst>
                              <p:par>
                                <p:cTn id="126" presetID="22" presetClass="entr" presetSubtype="1" fill="hold" grpId="0" nodeType="afterEffect">
                                  <p:stCondLst>
                                    <p:cond delay="0"/>
                                  </p:stCondLst>
                                  <p:childTnLst>
                                    <p:set>
                                      <p:cBhvr>
                                        <p:cTn id="127" dur="1" fill="hold">
                                          <p:stCondLst>
                                            <p:cond delay="0"/>
                                          </p:stCondLst>
                                        </p:cTn>
                                        <p:tgtEl>
                                          <p:spTgt spid="213020"/>
                                        </p:tgtEl>
                                        <p:attrNameLst>
                                          <p:attrName>style.visibility</p:attrName>
                                        </p:attrNameLst>
                                      </p:cBhvr>
                                      <p:to>
                                        <p:strVal val="visible"/>
                                      </p:to>
                                    </p:set>
                                    <p:animEffect transition="in" filter="wipe(up)">
                                      <p:cBhvr>
                                        <p:cTn id="128" dur="500"/>
                                        <p:tgtEl>
                                          <p:spTgt spid="21302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213021"/>
                                        </p:tgtEl>
                                        <p:attrNameLst>
                                          <p:attrName>style.visibility</p:attrName>
                                        </p:attrNameLst>
                                      </p:cBhvr>
                                      <p:to>
                                        <p:strVal val="visible"/>
                                      </p:to>
                                    </p:set>
                                    <p:animEffect transition="in" filter="wipe(up)">
                                      <p:cBhvr>
                                        <p:cTn id="133" dur="500"/>
                                        <p:tgtEl>
                                          <p:spTgt spid="21302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213026"/>
                                        </p:tgtEl>
                                        <p:attrNameLst>
                                          <p:attrName>style.visibility</p:attrName>
                                        </p:attrNameLst>
                                      </p:cBhvr>
                                      <p:to>
                                        <p:strVal val="visible"/>
                                      </p:to>
                                    </p:set>
                                    <p:animEffect transition="in" filter="wipe(up)">
                                      <p:cBhvr>
                                        <p:cTn id="138" dur="500"/>
                                        <p:tgtEl>
                                          <p:spTgt spid="213026"/>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42" fill="hold" nodeType="clickEffect">
                                  <p:stCondLst>
                                    <p:cond delay="0"/>
                                  </p:stCondLst>
                                  <p:childTnLst>
                                    <p:set>
                                      <p:cBhvr>
                                        <p:cTn id="142" dur="1" fill="hold">
                                          <p:stCondLst>
                                            <p:cond delay="0"/>
                                          </p:stCondLst>
                                        </p:cTn>
                                        <p:tgtEl>
                                          <p:spTgt spid="213022"/>
                                        </p:tgtEl>
                                        <p:attrNameLst>
                                          <p:attrName>style.visibility</p:attrName>
                                        </p:attrNameLst>
                                      </p:cBhvr>
                                      <p:to>
                                        <p:strVal val="visible"/>
                                      </p:to>
                                    </p:set>
                                    <p:animEffect transition="in" filter="barn(outHorizontal)">
                                      <p:cBhvr>
                                        <p:cTn id="143" dur="500"/>
                                        <p:tgtEl>
                                          <p:spTgt spid="21302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213023"/>
                                        </p:tgtEl>
                                        <p:attrNameLst>
                                          <p:attrName>style.visibility</p:attrName>
                                        </p:attrNameLst>
                                      </p:cBhvr>
                                      <p:to>
                                        <p:strVal val="visible"/>
                                      </p:to>
                                    </p:set>
                                    <p:animEffect transition="in" filter="wipe(up)">
                                      <p:cBhvr>
                                        <p:cTn id="148" dur="500"/>
                                        <p:tgtEl>
                                          <p:spTgt spid="213023"/>
                                        </p:tgtEl>
                                      </p:cBhvr>
                                    </p:animEffect>
                                  </p:childTnLst>
                                </p:cTn>
                              </p:par>
                            </p:childTnLst>
                          </p:cTn>
                        </p:par>
                      </p:childTnLst>
                    </p:cTn>
                  </p:par>
                  <p:par>
                    <p:cTn id="149" fill="hold">
                      <p:stCondLst>
                        <p:cond delay="indefinite"/>
                      </p:stCondLst>
                      <p:childTnLst>
                        <p:par>
                          <p:cTn id="150" fill="hold">
                            <p:stCondLst>
                              <p:cond delay="0"/>
                            </p:stCondLst>
                            <p:childTnLst>
                              <p:par>
                                <p:cTn id="151" presetID="16" presetClass="entr" presetSubtype="42" fill="hold" nodeType="clickEffect">
                                  <p:stCondLst>
                                    <p:cond delay="0"/>
                                  </p:stCondLst>
                                  <p:childTnLst>
                                    <p:set>
                                      <p:cBhvr>
                                        <p:cTn id="152" dur="1" fill="hold">
                                          <p:stCondLst>
                                            <p:cond delay="0"/>
                                          </p:stCondLst>
                                        </p:cTn>
                                        <p:tgtEl>
                                          <p:spTgt spid="213024"/>
                                        </p:tgtEl>
                                        <p:attrNameLst>
                                          <p:attrName>style.visibility</p:attrName>
                                        </p:attrNameLst>
                                      </p:cBhvr>
                                      <p:to>
                                        <p:strVal val="visible"/>
                                      </p:to>
                                    </p:set>
                                    <p:animEffect transition="in" filter="barn(outHorizontal)">
                                      <p:cBhvr>
                                        <p:cTn id="153" dur="500"/>
                                        <p:tgtEl>
                                          <p:spTgt spid="213024"/>
                                        </p:tgtEl>
                                      </p:cBhvr>
                                    </p:animEffect>
                                  </p:childTnLst>
                                </p:cTn>
                              </p:par>
                            </p:childTnLst>
                          </p:cTn>
                        </p:par>
                      </p:childTnLst>
                    </p:cTn>
                  </p:par>
                  <p:par>
                    <p:cTn id="154" fill="hold">
                      <p:stCondLst>
                        <p:cond delay="indefinite"/>
                      </p:stCondLst>
                      <p:childTnLst>
                        <p:par>
                          <p:cTn id="155" fill="hold">
                            <p:stCondLst>
                              <p:cond delay="0"/>
                            </p:stCondLst>
                            <p:childTnLst>
                              <p:par>
                                <p:cTn id="156" presetID="16" presetClass="entr" presetSubtype="42" fill="hold" grpId="0" nodeType="clickEffect">
                                  <p:stCondLst>
                                    <p:cond delay="0"/>
                                  </p:stCondLst>
                                  <p:childTnLst>
                                    <p:set>
                                      <p:cBhvr>
                                        <p:cTn id="157" dur="1" fill="hold">
                                          <p:stCondLst>
                                            <p:cond delay="0"/>
                                          </p:stCondLst>
                                        </p:cTn>
                                        <p:tgtEl>
                                          <p:spTgt spid="213025"/>
                                        </p:tgtEl>
                                        <p:attrNameLst>
                                          <p:attrName>style.visibility</p:attrName>
                                        </p:attrNameLst>
                                      </p:cBhvr>
                                      <p:to>
                                        <p:strVal val="visible"/>
                                      </p:to>
                                    </p:set>
                                    <p:animEffect transition="in" filter="barn(outHorizontal)">
                                      <p:cBhvr>
                                        <p:cTn id="158" dur="500"/>
                                        <p:tgtEl>
                                          <p:spTgt spid="213025"/>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213027"/>
                                        </p:tgtEl>
                                        <p:attrNameLst>
                                          <p:attrName>style.visibility</p:attrName>
                                        </p:attrNameLst>
                                      </p:cBhvr>
                                      <p:to>
                                        <p:strVal val="visible"/>
                                      </p:to>
                                    </p:set>
                                    <p:animEffect transition="in" filter="wipe(up)">
                                      <p:cBhvr>
                                        <p:cTn id="163" dur="500"/>
                                        <p:tgtEl>
                                          <p:spTgt spid="213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utoUpdateAnimBg="0"/>
      <p:bldP spid="212995" grpId="0" autoUpdateAnimBg="0"/>
      <p:bldP spid="212998" grpId="0" autoUpdateAnimBg="0"/>
      <p:bldP spid="213005" grpId="0" autoUpdateAnimBg="0"/>
      <p:bldP spid="213006" grpId="0" autoUpdateAnimBg="0"/>
      <p:bldP spid="213007" grpId="0" autoUpdateAnimBg="0"/>
      <p:bldP spid="213008" grpId="0" autoUpdateAnimBg="0"/>
      <p:bldP spid="213009" grpId="0" autoUpdateAnimBg="0"/>
      <p:bldP spid="213010" grpId="0" autoUpdateAnimBg="0"/>
      <p:bldP spid="213011" grpId="0" autoUpdateAnimBg="0"/>
      <p:bldP spid="213012" grpId="0" autoUpdateAnimBg="0"/>
      <p:bldP spid="213014" grpId="0" autoUpdateAnimBg="0"/>
      <p:bldP spid="213016" grpId="0" autoUpdateAnimBg="0"/>
      <p:bldP spid="213018" grpId="0" autoUpdateAnimBg="0"/>
      <p:bldP spid="213020" grpId="0" autoUpdateAnimBg="0"/>
      <p:bldP spid="213021" grpId="0" autoUpdateAnimBg="0"/>
      <p:bldP spid="213023" grpId="0" autoUpdateAnimBg="0"/>
      <p:bldP spid="213025" grpId="0" autoUpdateAnimBg="0"/>
      <p:bldP spid="213026" grpId="0" autoUpdateAnimBg="0"/>
      <p:bldP spid="21302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endParaRPr lang="zh-CN" altLang="zh-CN" sz="4800" b="1">
              <a:latin typeface="宋体" panose="02010600030101010101" pitchFamily="2" charset="-122"/>
            </a:endParaRPr>
          </a:p>
        </p:txBody>
      </p:sp>
      <p:sp>
        <p:nvSpPr>
          <p:cNvPr id="1638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sz="3900" b="1">
                <a:solidFill>
                  <a:srgbClr val="FF0000"/>
                </a:solidFill>
                <a:latin typeface="宋体" panose="02010600030101010101" pitchFamily="2" charset="-122"/>
              </a:rPr>
              <a:t>两种不同的看法：</a:t>
            </a:r>
            <a:endParaRPr lang="zh-CN" altLang="en-US" sz="3900" b="1">
              <a:solidFill>
                <a:srgbClr val="FF0000"/>
              </a:solidFill>
              <a:latin typeface="宋体" panose="02010600030101010101" pitchFamily="2" charset="-122"/>
            </a:endParaRPr>
          </a:p>
          <a:p>
            <a:pPr eaLnBrk="1" hangingPunct="1">
              <a:buFont typeface="Wingdings" panose="05000000000000000000" pitchFamily="2" charset="2"/>
              <a:buNone/>
            </a:pPr>
            <a:r>
              <a:rPr lang="zh-CN" altLang="en-US" sz="3900" b="1">
                <a:solidFill>
                  <a:srgbClr val="3333FF"/>
                </a:solidFill>
                <a:latin typeface="宋体" panose="02010600030101010101" pitchFamily="2" charset="-122"/>
              </a:rPr>
              <a:t>传统的观点</a:t>
            </a:r>
            <a:r>
              <a:rPr lang="zh-CN" altLang="en-US" sz="3900" b="1">
                <a:latin typeface="宋体" panose="02010600030101010101" pitchFamily="2" charset="-122"/>
              </a:rPr>
              <a:t>：提倡一定的管理幅度，以便对下级严格控制。</a:t>
            </a:r>
            <a:endParaRPr lang="zh-CN" altLang="en-US" sz="3900" b="1">
              <a:latin typeface="宋体" panose="02010600030101010101" pitchFamily="2" charset="-122"/>
            </a:endParaRPr>
          </a:p>
          <a:p>
            <a:pPr eaLnBrk="1" hangingPunct="1">
              <a:buFont typeface="Wingdings" panose="05000000000000000000" pitchFamily="2" charset="2"/>
              <a:buNone/>
            </a:pPr>
            <a:r>
              <a:rPr lang="zh-CN" altLang="en-US" sz="3900" b="1">
                <a:solidFill>
                  <a:srgbClr val="3333FF"/>
                </a:solidFill>
                <a:latin typeface="宋体" panose="02010600030101010101" pitchFamily="2" charset="-122"/>
              </a:rPr>
              <a:t>现代的观点</a:t>
            </a:r>
            <a:r>
              <a:rPr lang="zh-CN" altLang="en-US" sz="3900" b="1">
                <a:latin typeface="宋体" panose="02010600030101010101" pitchFamily="2" charset="-122"/>
              </a:rPr>
              <a:t>：以</a:t>
            </a:r>
            <a:r>
              <a:rPr lang="zh-CN" altLang="en-US" sz="3900" b="1">
                <a:solidFill>
                  <a:srgbClr val="FF0000"/>
                </a:solidFill>
                <a:latin typeface="宋体" panose="02010600030101010101" pitchFamily="2" charset="-122"/>
              </a:rPr>
              <a:t>宽管</a:t>
            </a:r>
            <a:r>
              <a:rPr lang="zh-CN" altLang="en-US" sz="3900" b="1">
                <a:latin typeface="宋体" panose="02010600030101010101" pitchFamily="2" charset="-122"/>
              </a:rPr>
              <a:t>理幅度来设计扁平结构的趋势。</a:t>
            </a:r>
            <a:r>
              <a:rPr lang="zh-CN" altLang="en-US" sz="3900" b="1">
                <a:solidFill>
                  <a:schemeClr val="tx2">
                    <a:lumMod val="60000"/>
                    <a:lumOff val="40000"/>
                  </a:schemeClr>
                </a:solidFill>
                <a:latin typeface="宋体" panose="02010600030101010101" pitchFamily="2" charset="-122"/>
              </a:rPr>
              <a:t>自主性</a:t>
            </a:r>
            <a:endParaRPr lang="zh-CN" altLang="en-US" sz="3900" b="1">
              <a:solidFill>
                <a:schemeClr val="tx2">
                  <a:lumMod val="60000"/>
                  <a:lumOff val="40000"/>
                </a:schemeClr>
              </a:solidFill>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17411" name="Rectangle 3"/>
          <p:cNvSpPr>
            <a:spLocks noGrp="1" noRot="1" noChangeArrowheads="1"/>
          </p:cNvSpPr>
          <p:nvPr>
            <p:ph type="body" idx="1"/>
          </p:nvPr>
        </p:nvSpPr>
        <p:spPr>
          <a:xfrm>
            <a:off x="312738" y="2116138"/>
            <a:ext cx="8526462" cy="3813175"/>
          </a:xfrm>
        </p:spPr>
        <p:txBody>
          <a:bodyPr/>
          <a:lstStyle/>
          <a:p>
            <a:pPr eaLnBrk="1" hangingPunct="1">
              <a:buFont typeface="Wingdings" panose="05000000000000000000" pitchFamily="2" charset="2"/>
              <a:buNone/>
            </a:pPr>
            <a:r>
              <a:rPr lang="zh-CN" altLang="en-US" sz="4000" b="1">
                <a:latin typeface="宋体" panose="02010600030101010101" pitchFamily="2" charset="-122"/>
              </a:rPr>
              <a:t>（二）组织结构的基本形态</a:t>
            </a:r>
            <a:endParaRPr lang="zh-CN" altLang="en-US" sz="4000" b="1">
              <a:latin typeface="宋体" panose="02010600030101010101" pitchFamily="2" charset="-122"/>
            </a:endParaRPr>
          </a:p>
          <a:p>
            <a:pPr eaLnBrk="1" hangingPunct="1">
              <a:buFont typeface="Wingdings" panose="05000000000000000000" pitchFamily="2" charset="2"/>
              <a:buNone/>
            </a:pPr>
            <a:r>
              <a:rPr lang="zh-CN" altLang="en-US" sz="3900" b="1">
                <a:solidFill>
                  <a:srgbClr val="CC3300"/>
                </a:solidFill>
                <a:latin typeface="宋体" panose="02010600030101010101" pitchFamily="2" charset="-122"/>
              </a:rPr>
              <a:t>     </a:t>
            </a:r>
            <a:r>
              <a:rPr lang="zh-CN" altLang="en-US" sz="3900" b="1">
                <a:latin typeface="宋体" panose="02010600030101010101" pitchFamily="2" charset="-122"/>
              </a:rPr>
              <a:t>管理层次与管理幅度的反比关系决定了两种基本的管理组织结构形态：</a:t>
            </a:r>
            <a:r>
              <a:rPr lang="zh-CN" altLang="en-US" sz="3900" b="1">
                <a:solidFill>
                  <a:srgbClr val="CC3300"/>
                </a:solidFill>
                <a:latin typeface="宋体" panose="02010600030101010101" pitchFamily="2" charset="-122"/>
              </a:rPr>
              <a:t>扁平式结构形态和锥型结构形态。</a:t>
            </a:r>
            <a:endParaRPr lang="zh-CN" altLang="en-US" sz="3900" b="1">
              <a:solidFill>
                <a:srgbClr val="CC3300"/>
              </a:solidFill>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body" idx="1"/>
          </p:nvPr>
        </p:nvSpPr>
        <p:spPr>
          <a:xfrm>
            <a:off x="468313" y="549275"/>
            <a:ext cx="8185150" cy="5903913"/>
          </a:xfrm>
        </p:spPr>
        <p:txBody>
          <a:bodyPr/>
          <a:lstStyle/>
          <a:p>
            <a:pPr algn="just" eaLnBrk="1" hangingPunct="1">
              <a:lnSpc>
                <a:spcPct val="90000"/>
              </a:lnSpc>
              <a:buFont typeface="Wingdings" panose="05000000000000000000" pitchFamily="2" charset="2"/>
              <a:buNone/>
            </a:pPr>
            <a:r>
              <a:rPr lang="zh-CN" altLang="en-US" sz="3000" b="1"/>
              <a:t>扁平式（层次少而幅度宽）：</a:t>
            </a:r>
            <a:endParaRPr lang="zh-CN" altLang="en-US" sz="3000" b="1"/>
          </a:p>
          <a:p>
            <a:pPr algn="just" eaLnBrk="1" hangingPunct="1">
              <a:lnSpc>
                <a:spcPct val="90000"/>
              </a:lnSpc>
              <a:buFont typeface="Wingdings" panose="05000000000000000000" pitchFamily="2" charset="2"/>
              <a:buNone/>
            </a:pPr>
            <a:r>
              <a:rPr lang="zh-CN" altLang="en-US" sz="2600" b="1">
                <a:latin typeface="宋体" panose="02010600030101010101" pitchFamily="2" charset="-122"/>
              </a:rPr>
              <a:t>     在组织规模已定的条件下、管理幅度较大、管理层次较少的一种组织结构形态</a:t>
            </a:r>
            <a:endParaRPr lang="zh-CN" altLang="en-US" sz="2600" b="1">
              <a:latin typeface="宋体" panose="02010600030101010101" pitchFamily="2" charset="-122"/>
            </a:endParaRPr>
          </a:p>
          <a:p>
            <a:pPr algn="just" eaLnBrk="1" hangingPunct="1">
              <a:lnSpc>
                <a:spcPct val="90000"/>
              </a:lnSpc>
              <a:buFont typeface="Wingdings" panose="05000000000000000000" pitchFamily="2" charset="2"/>
              <a:buNone/>
            </a:pPr>
            <a:r>
              <a:rPr lang="zh-CN" altLang="en-US" sz="2600" b="1">
                <a:solidFill>
                  <a:srgbClr val="CC3300"/>
                </a:solidFill>
                <a:latin typeface="宋体" panose="02010600030101010101" pitchFamily="2" charset="-122"/>
              </a:rPr>
              <a:t>优点：</a:t>
            </a:r>
            <a:endParaRPr lang="zh-CN" altLang="en-US" sz="2600" b="1">
              <a:solidFill>
                <a:srgbClr val="CC3300"/>
              </a:solidFill>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缩短了高层与基层的距离（提高信息传递的效率和质量）；</a:t>
            </a:r>
            <a:endParaRPr lang="zh-CN" altLang="en-US" sz="2600" b="1">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管理费用低（层级少、管理人员少）；</a:t>
            </a:r>
            <a:endParaRPr lang="zh-CN" altLang="en-US" sz="2600" b="1">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下属积极性高（自由度大、发挥主动性和首创精神）</a:t>
            </a:r>
            <a:endParaRPr lang="zh-CN" altLang="en-US" sz="2600" b="1">
              <a:latin typeface="宋体" panose="02010600030101010101" pitchFamily="2" charset="-122"/>
            </a:endParaRPr>
          </a:p>
          <a:p>
            <a:pPr algn="just" eaLnBrk="1" hangingPunct="1">
              <a:lnSpc>
                <a:spcPct val="90000"/>
              </a:lnSpc>
              <a:buFont typeface="Wingdings" panose="05000000000000000000" pitchFamily="2" charset="2"/>
              <a:buNone/>
            </a:pPr>
            <a:r>
              <a:rPr lang="zh-CN" altLang="en-US" sz="2600" b="1">
                <a:solidFill>
                  <a:srgbClr val="CC3300"/>
                </a:solidFill>
                <a:latin typeface="宋体" panose="02010600030101010101" pitchFamily="2" charset="-122"/>
              </a:rPr>
              <a:t>缺点：</a:t>
            </a:r>
            <a:endParaRPr lang="zh-CN" altLang="en-US" sz="2600" b="1">
              <a:solidFill>
                <a:srgbClr val="CC3300"/>
              </a:solidFill>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增加主管的指导和监督的难度；</a:t>
            </a:r>
            <a:endParaRPr lang="zh-CN" altLang="en-US" sz="2600" b="1">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影响信息的及时利用</a:t>
            </a:r>
            <a:endParaRPr lang="zh-CN" altLang="en-US" sz="2600" b="1">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横向联系困难（部门的独立性）；</a:t>
            </a:r>
            <a:endParaRPr lang="zh-CN" altLang="en-US" sz="2600" b="1">
              <a:latin typeface="宋体" panose="02010600030101010101" pitchFamily="2" charset="-122"/>
            </a:endParaRPr>
          </a:p>
          <a:p>
            <a:pPr algn="just" eaLnBrk="1" hangingPunct="1">
              <a:lnSpc>
                <a:spcPct val="90000"/>
              </a:lnSpc>
            </a:pPr>
            <a:r>
              <a:rPr lang="zh-CN" altLang="en-US" sz="2600" b="1">
                <a:latin typeface="宋体" panose="02010600030101010101" pitchFamily="2" charset="-122"/>
              </a:rPr>
              <a:t>下属缺少更多升迁机会。</a:t>
            </a:r>
            <a:endParaRPr lang="zh-CN" altLang="en-US" sz="2600" b="1">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endParaRPr lang="zh-CN" altLang="zh-CN"/>
          </a:p>
        </p:txBody>
      </p:sp>
      <p:sp>
        <p:nvSpPr>
          <p:cNvPr id="217091" name="Rectangle 3"/>
          <p:cNvSpPr>
            <a:spLocks noGrp="1" noRot="1" noChangeArrowheads="1"/>
          </p:cNvSpPr>
          <p:nvPr>
            <p:ph type="body" idx="1"/>
          </p:nvPr>
        </p:nvSpPr>
        <p:spPr>
          <a:ln>
            <a:solidFill>
              <a:srgbClr val="FF9900"/>
            </a:solidFill>
            <a:miter lim="800000"/>
          </a:ln>
        </p:spPr>
        <p:txBody>
          <a:bodyPr/>
          <a:lstStyle/>
          <a:p>
            <a:pPr eaLnBrk="1" hangingPunct="1"/>
            <a:r>
              <a:rPr lang="zh-CN" altLang="en-US" dirty="0">
                <a:solidFill>
                  <a:srgbClr val="009900"/>
                </a:solidFill>
              </a:rPr>
              <a:t>精简、扁平化的组织结构</a:t>
            </a:r>
            <a:r>
              <a:rPr lang="zh-CN" altLang="en-US" dirty="0"/>
              <a:t>－－团体的自我超越；</a:t>
            </a:r>
            <a:endParaRPr lang="zh-CN" altLang="en-US" dirty="0"/>
          </a:p>
          <a:p>
            <a:pPr eaLnBrk="1" hangingPunct="1">
              <a:buFont typeface="Wingdings" panose="05000000000000000000" pitchFamily="2" charset="2"/>
              <a:buNone/>
            </a:pPr>
            <a:r>
              <a:rPr lang="zh-CN" altLang="en-US" dirty="0"/>
              <a:t>    </a:t>
            </a:r>
            <a:r>
              <a:rPr lang="en-US" altLang="zh-CN" dirty="0"/>
              <a:t>1975</a:t>
            </a:r>
            <a:r>
              <a:rPr lang="zh-CN" altLang="en-US" dirty="0"/>
              <a:t>年，英国政府公务人员有</a:t>
            </a:r>
            <a:r>
              <a:rPr lang="en-US" altLang="zh-CN" dirty="0">
                <a:solidFill>
                  <a:srgbClr val="FF3300"/>
                </a:solidFill>
              </a:rPr>
              <a:t>74.3</a:t>
            </a:r>
            <a:r>
              <a:rPr lang="zh-CN" altLang="en-US" dirty="0"/>
              <a:t>万人；</a:t>
            </a:r>
            <a:endParaRPr lang="zh-CN" altLang="en-US" dirty="0"/>
          </a:p>
          <a:p>
            <a:pPr eaLnBrk="1" hangingPunct="1">
              <a:buFont typeface="Wingdings" panose="05000000000000000000" pitchFamily="2" charset="2"/>
              <a:buNone/>
            </a:pPr>
            <a:r>
              <a:rPr lang="zh-CN" altLang="en-US" dirty="0"/>
              <a:t>  经过撒切尔夫人、梅杰、布莱尔三任首相</a:t>
            </a:r>
            <a:endParaRPr lang="zh-CN" altLang="en-US" dirty="0"/>
          </a:p>
          <a:p>
            <a:pPr eaLnBrk="1" hangingPunct="1">
              <a:buFont typeface="Wingdings" panose="05000000000000000000" pitchFamily="2" charset="2"/>
              <a:buNone/>
            </a:pPr>
            <a:r>
              <a:rPr lang="zh-CN" altLang="en-US" dirty="0"/>
              <a:t> 持续的改革，历经一个世纪的“  英国病 ”</a:t>
            </a:r>
            <a:endParaRPr lang="zh-CN" altLang="en-US" dirty="0"/>
          </a:p>
          <a:p>
            <a:pPr eaLnBrk="1" hangingPunct="1">
              <a:buFont typeface="Wingdings" panose="05000000000000000000" pitchFamily="2" charset="2"/>
              <a:buNone/>
            </a:pPr>
            <a:r>
              <a:rPr lang="zh-CN" altLang="en-US" dirty="0"/>
              <a:t> 被治愈。</a:t>
            </a:r>
            <a:endParaRPr lang="zh-CN" altLang="en-US" dirty="0"/>
          </a:p>
          <a:p>
            <a:pPr eaLnBrk="1" hangingPunct="1">
              <a:buFont typeface="Wingdings" panose="05000000000000000000" pitchFamily="2" charset="2"/>
              <a:buNone/>
            </a:pPr>
            <a:r>
              <a:rPr lang="zh-CN" altLang="en-US" dirty="0"/>
              <a:t>    </a:t>
            </a:r>
            <a:r>
              <a:rPr lang="en-US" altLang="zh-CN" dirty="0"/>
              <a:t>1997</a:t>
            </a:r>
            <a:r>
              <a:rPr lang="zh-CN" altLang="en-US" dirty="0"/>
              <a:t>年，政府公务人员压缩到</a:t>
            </a:r>
            <a:r>
              <a:rPr lang="en-US" altLang="zh-CN" dirty="0">
                <a:solidFill>
                  <a:srgbClr val="FF3399"/>
                </a:solidFill>
              </a:rPr>
              <a:t>10</a:t>
            </a:r>
            <a:r>
              <a:rPr lang="zh-CN" altLang="en-US" dirty="0"/>
              <a:t>万人！</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iterate type="lt">
                                    <p:tmPct val="0"/>
                                  </p:iterate>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2" dur="500"/>
                                        <p:tgtEl>
                                          <p:spTgt spid="2170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15" dur="500"/>
                                        <p:tgtEl>
                                          <p:spTgt spid="2170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18" dur="500"/>
                                        <p:tgtEl>
                                          <p:spTgt spid="2170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21" dur="500"/>
                                        <p:tgtEl>
                                          <p:spTgt spid="2170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7091">
                                            <p:txEl>
                                              <p:pRg st="5" end="5"/>
                                            </p:txEl>
                                          </p:spTgt>
                                        </p:tgtEl>
                                        <p:attrNameLst>
                                          <p:attrName>style.visibility</p:attrName>
                                        </p:attrNameLst>
                                      </p:cBhvr>
                                      <p:to>
                                        <p:strVal val="visible"/>
                                      </p:to>
                                    </p:set>
                                    <p:animEffect transition="in" filter="blinds(horizontal)">
                                      <p:cBhvr>
                                        <p:cTn id="26"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body" idx="1"/>
          </p:nvPr>
        </p:nvSpPr>
        <p:spPr>
          <a:xfrm>
            <a:off x="539750" y="549275"/>
            <a:ext cx="8305800" cy="5759450"/>
          </a:xfrm>
        </p:spPr>
        <p:txBody>
          <a:bodyPr/>
          <a:lstStyle/>
          <a:p>
            <a:pPr eaLnBrk="1" hangingPunct="1">
              <a:lnSpc>
                <a:spcPct val="80000"/>
              </a:lnSpc>
              <a:buFont typeface="Wingdings" panose="05000000000000000000" pitchFamily="2" charset="2"/>
              <a:buNone/>
            </a:pPr>
            <a:r>
              <a:rPr lang="zh-CN" altLang="en-US" sz="3500" b="1"/>
              <a:t>锥形结构（层次多而幅度窄）：</a:t>
            </a:r>
            <a:endParaRPr lang="zh-CN" altLang="en-US" sz="3500" b="1"/>
          </a:p>
          <a:p>
            <a:pPr eaLnBrk="1" hangingPunct="1">
              <a:lnSpc>
                <a:spcPct val="80000"/>
              </a:lnSpc>
              <a:buFont typeface="Wingdings" panose="05000000000000000000" pitchFamily="2" charset="2"/>
              <a:buNone/>
            </a:pPr>
            <a:r>
              <a:rPr lang="zh-CN" altLang="en-US" sz="3000" b="1"/>
              <a:t>       管理幅度较小，从而管理层次较多的高、尖、细的金字塔形态</a:t>
            </a:r>
            <a:endParaRPr lang="zh-CN" altLang="en-US" sz="3000" b="1"/>
          </a:p>
          <a:p>
            <a:pPr eaLnBrk="1" hangingPunct="1">
              <a:lnSpc>
                <a:spcPct val="80000"/>
              </a:lnSpc>
              <a:buFont typeface="Wingdings" panose="05000000000000000000" pitchFamily="2" charset="2"/>
              <a:buNone/>
            </a:pPr>
            <a:r>
              <a:rPr lang="zh-CN" altLang="en-US" b="1">
                <a:solidFill>
                  <a:srgbClr val="CC3300"/>
                </a:solidFill>
                <a:ea typeface="黑体" panose="02010609060101010101" pitchFamily="49" charset="-122"/>
              </a:rPr>
              <a:t>优点</a:t>
            </a:r>
            <a:r>
              <a:rPr lang="zh-CN" altLang="en-US" b="1">
                <a:solidFill>
                  <a:srgbClr val="CC3300"/>
                </a:solidFill>
              </a:rPr>
              <a:t>：</a:t>
            </a:r>
            <a:endParaRPr lang="zh-CN" altLang="en-US" b="1">
              <a:solidFill>
                <a:srgbClr val="CC3300"/>
              </a:solidFill>
            </a:endParaRPr>
          </a:p>
          <a:p>
            <a:pPr algn="just" eaLnBrk="1" hangingPunct="1">
              <a:lnSpc>
                <a:spcPct val="80000"/>
              </a:lnSpc>
            </a:pPr>
            <a:r>
              <a:rPr lang="zh-CN" altLang="en-US" sz="3100" b="1"/>
              <a:t>易于控制；</a:t>
            </a:r>
            <a:endParaRPr lang="zh-CN" altLang="en-US" sz="3100" b="1"/>
          </a:p>
          <a:p>
            <a:pPr algn="just" eaLnBrk="1" hangingPunct="1">
              <a:lnSpc>
                <a:spcPct val="80000"/>
              </a:lnSpc>
            </a:pPr>
            <a:r>
              <a:rPr lang="zh-CN" altLang="en-US" sz="3100" b="1"/>
              <a:t>横向联系好。</a:t>
            </a:r>
            <a:endParaRPr lang="zh-CN" altLang="en-US" sz="3100" b="1"/>
          </a:p>
          <a:p>
            <a:pPr algn="just" eaLnBrk="1" hangingPunct="1">
              <a:lnSpc>
                <a:spcPct val="80000"/>
              </a:lnSpc>
              <a:buFont typeface="Wingdings" panose="05000000000000000000" pitchFamily="2" charset="2"/>
              <a:buNone/>
            </a:pPr>
            <a:r>
              <a:rPr lang="zh-CN" altLang="en-US" b="1">
                <a:solidFill>
                  <a:srgbClr val="CC3300"/>
                </a:solidFill>
                <a:ea typeface="黑体" panose="02010609060101010101" pitchFamily="49" charset="-122"/>
              </a:rPr>
              <a:t>缺点</a:t>
            </a:r>
            <a:r>
              <a:rPr lang="zh-CN" altLang="en-US" b="1">
                <a:solidFill>
                  <a:srgbClr val="CC3300"/>
                </a:solidFill>
              </a:rPr>
              <a:t>：</a:t>
            </a:r>
            <a:endParaRPr lang="zh-CN" altLang="en-US" b="1">
              <a:solidFill>
                <a:srgbClr val="CC3300"/>
              </a:solidFill>
            </a:endParaRPr>
          </a:p>
          <a:p>
            <a:pPr algn="just" eaLnBrk="1" hangingPunct="1">
              <a:lnSpc>
                <a:spcPct val="80000"/>
              </a:lnSpc>
            </a:pPr>
            <a:r>
              <a:rPr lang="zh-CN" altLang="en-US" sz="3100" b="1"/>
              <a:t>上下级之间距离拉长，信息传递慢，失真多；</a:t>
            </a:r>
            <a:endParaRPr lang="zh-CN" altLang="en-US" sz="3100" b="1"/>
          </a:p>
          <a:p>
            <a:pPr algn="just" eaLnBrk="1" hangingPunct="1">
              <a:lnSpc>
                <a:spcPct val="80000"/>
              </a:lnSpc>
            </a:pPr>
            <a:r>
              <a:rPr lang="zh-CN" altLang="en-US" sz="3100" b="1"/>
              <a:t>影响积极性的发挥</a:t>
            </a:r>
            <a:endParaRPr lang="zh-CN" altLang="en-US" sz="3100" b="1"/>
          </a:p>
          <a:p>
            <a:pPr algn="just" eaLnBrk="1" hangingPunct="1">
              <a:lnSpc>
                <a:spcPct val="80000"/>
              </a:lnSpc>
            </a:pPr>
            <a:r>
              <a:rPr lang="zh-CN" altLang="en-US" sz="3100" b="1"/>
              <a:t>使控制工作更复杂</a:t>
            </a:r>
            <a:endParaRPr lang="zh-CN" altLang="en-US" sz="3100" b="1"/>
          </a:p>
          <a:p>
            <a:pPr algn="just" eaLnBrk="1" hangingPunct="1">
              <a:lnSpc>
                <a:spcPct val="80000"/>
              </a:lnSpc>
            </a:pPr>
            <a:r>
              <a:rPr lang="zh-CN" altLang="en-US" sz="3100" b="1"/>
              <a:t>管理人员多（费用多、麻烦多）。</a:t>
            </a:r>
            <a:endParaRPr lang="zh-CN" altLang="en-US" sz="31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body" idx="1"/>
          </p:nvPr>
        </p:nvSpPr>
        <p:spPr>
          <a:xfrm>
            <a:off x="468313" y="1524000"/>
            <a:ext cx="8135937" cy="5029200"/>
          </a:xfrm>
        </p:spPr>
        <p:txBody>
          <a:bodyPr/>
          <a:lstStyle/>
          <a:p>
            <a:pPr algn="just" eaLnBrk="1" hangingPunct="1">
              <a:buFont typeface="Wingdings" panose="05000000000000000000" pitchFamily="2" charset="2"/>
              <a:buNone/>
            </a:pPr>
            <a:r>
              <a:rPr lang="zh-CN" altLang="en-US" sz="3900" b="1">
                <a:latin typeface="宋体" panose="02010600030101010101" pitchFamily="2" charset="-122"/>
              </a:rPr>
              <a:t>（三）影响管理幅度的因素</a:t>
            </a:r>
            <a:endParaRPr lang="zh-CN" altLang="en-US" sz="3900" b="1">
              <a:latin typeface="宋体" panose="02010600030101010101" pitchFamily="2" charset="-122"/>
            </a:endParaRPr>
          </a:p>
          <a:p>
            <a:pPr algn="just" eaLnBrk="1" hangingPunct="1">
              <a:lnSpc>
                <a:spcPct val="120000"/>
              </a:lnSpc>
              <a:buFont typeface="Wingdings" panose="05000000000000000000" pitchFamily="2" charset="2"/>
              <a:buNone/>
            </a:pPr>
            <a:r>
              <a:rPr lang="zh-CN" altLang="en-US" sz="2800" b="1">
                <a:latin typeface="宋体" panose="02010600030101010101" pitchFamily="2" charset="-122"/>
              </a:rPr>
              <a:t> </a:t>
            </a:r>
            <a:r>
              <a:rPr lang="zh-CN" altLang="en-US" sz="3600" b="1">
                <a:solidFill>
                  <a:srgbClr val="CC3300"/>
                </a:solidFill>
                <a:latin typeface="宋体" panose="02010600030101010101" pitchFamily="2" charset="-122"/>
              </a:rPr>
              <a:t>（</a:t>
            </a:r>
            <a:r>
              <a:rPr lang="en-US" altLang="zh-CN" sz="3600" b="1">
                <a:solidFill>
                  <a:srgbClr val="CC3300"/>
                </a:solidFill>
                <a:latin typeface="宋体" panose="02010600030101010101" pitchFamily="2" charset="-122"/>
              </a:rPr>
              <a:t>1</a:t>
            </a:r>
            <a:r>
              <a:rPr lang="zh-CN" altLang="en-US" sz="3600" b="1">
                <a:solidFill>
                  <a:srgbClr val="CC3300"/>
                </a:solidFill>
                <a:latin typeface="宋体" panose="02010600030101010101" pitchFamily="2" charset="-122"/>
              </a:rPr>
              <a:t>）管理者和下属的素质与能力：</a:t>
            </a:r>
            <a:r>
              <a:rPr lang="zh-CN" altLang="en-US" sz="3600" b="1">
                <a:latin typeface="宋体" panose="02010600030101010101" pitchFamily="2" charset="-122"/>
              </a:rPr>
              <a:t>素质高、工作能力强，管理幅度大。反之则小。</a:t>
            </a:r>
            <a:endParaRPr lang="zh-CN" altLang="en-US" sz="3600" b="1">
              <a:latin typeface="宋体" panose="02010600030101010101" pitchFamily="2" charset="-122"/>
            </a:endParaRPr>
          </a:p>
          <a:p>
            <a:pPr algn="just" eaLnBrk="1" hangingPunct="1">
              <a:lnSpc>
                <a:spcPct val="120000"/>
              </a:lnSpc>
              <a:buFont typeface="Wingdings" panose="05000000000000000000" pitchFamily="2" charset="2"/>
              <a:buNone/>
            </a:pPr>
            <a:r>
              <a:rPr lang="zh-CN" altLang="en-US" sz="3600" b="1">
                <a:latin typeface="宋体" panose="02010600030101010101" pitchFamily="2" charset="-122"/>
              </a:rPr>
              <a:t> </a:t>
            </a:r>
            <a:r>
              <a:rPr lang="zh-CN" altLang="en-US" sz="3600" b="1">
                <a:solidFill>
                  <a:srgbClr val="CC3300"/>
                </a:solidFill>
                <a:latin typeface="宋体" panose="02010600030101010101" pitchFamily="2" charset="-122"/>
              </a:rPr>
              <a:t>（</a:t>
            </a:r>
            <a:r>
              <a:rPr lang="en-US" altLang="zh-CN" sz="3600" b="1">
                <a:solidFill>
                  <a:srgbClr val="CC3300"/>
                </a:solidFill>
                <a:latin typeface="宋体" panose="02010600030101010101" pitchFamily="2" charset="-122"/>
              </a:rPr>
              <a:t>2</a:t>
            </a:r>
            <a:r>
              <a:rPr lang="zh-CN" altLang="en-US" sz="3600" b="1">
                <a:solidFill>
                  <a:srgbClr val="CC3300"/>
                </a:solidFill>
                <a:latin typeface="宋体" panose="02010600030101010101" pitchFamily="2" charset="-122"/>
              </a:rPr>
              <a:t>）工作内容和性质：</a:t>
            </a:r>
            <a:r>
              <a:rPr lang="zh-CN" altLang="en-US" sz="3600" b="1">
                <a:latin typeface="宋体" panose="02010600030101010101" pitchFamily="2" charset="-122"/>
              </a:rPr>
              <a:t>所处的管理层次、下属工作的相似性、计划的完善程度、非管理性事务的多少。 </a:t>
            </a:r>
            <a:endParaRPr lang="zh-CN" altLang="en-US" sz="3600" b="1">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22531" name="Rectangle 3"/>
          <p:cNvSpPr>
            <a:spLocks noGrp="1" noRot="1" noChangeArrowheads="1"/>
          </p:cNvSpPr>
          <p:nvPr>
            <p:ph type="body" idx="1"/>
          </p:nvPr>
        </p:nvSpPr>
        <p:spPr>
          <a:xfrm>
            <a:off x="387350" y="1844675"/>
            <a:ext cx="8451850" cy="4464050"/>
          </a:xfrm>
        </p:spPr>
        <p:txBody>
          <a:bodyPr/>
          <a:lstStyle/>
          <a:p>
            <a:pPr algn="just" eaLnBrk="1" hangingPunct="1">
              <a:lnSpc>
                <a:spcPct val="125000"/>
              </a:lnSpc>
              <a:buFont typeface="Wingdings" panose="05000000000000000000" pitchFamily="2" charset="2"/>
              <a:buNone/>
            </a:pPr>
            <a:r>
              <a:rPr lang="en-US" altLang="zh-CN" sz="3600" b="1" dirty="0">
                <a:latin typeface="宋体" panose="02010600030101010101" pitchFamily="2" charset="-122"/>
              </a:rPr>
              <a:t> </a:t>
            </a:r>
            <a:r>
              <a:rPr lang="zh-CN" altLang="en-US" b="1" dirty="0">
                <a:solidFill>
                  <a:srgbClr val="CC3300"/>
                </a:solidFill>
                <a:latin typeface="宋体" panose="02010600030101010101" pitchFamily="2" charset="-122"/>
              </a:rPr>
              <a:t>（</a:t>
            </a:r>
            <a:r>
              <a:rPr lang="en-US" altLang="zh-CN" b="1" dirty="0">
                <a:solidFill>
                  <a:srgbClr val="CC3300"/>
                </a:solidFill>
                <a:latin typeface="宋体" panose="02010600030101010101" pitchFamily="2" charset="-122"/>
              </a:rPr>
              <a:t>3</a:t>
            </a:r>
            <a:r>
              <a:rPr lang="zh-CN" altLang="en-US" b="1" dirty="0">
                <a:solidFill>
                  <a:srgbClr val="CC3300"/>
                </a:solidFill>
                <a:latin typeface="宋体" panose="02010600030101010101" pitchFamily="2" charset="-122"/>
              </a:rPr>
              <a:t>）工作条件：</a:t>
            </a:r>
            <a:r>
              <a:rPr lang="zh-CN" altLang="en-US" b="1" dirty="0">
                <a:latin typeface="宋体" panose="02010600030101010101" pitchFamily="2" charset="-122"/>
              </a:rPr>
              <a:t>助手的配备、信息手段、下属工作地点的相近性。</a:t>
            </a:r>
            <a:endParaRPr lang="zh-CN" altLang="en-US" b="1"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b="1" dirty="0">
                <a:latin typeface="宋体" panose="02010600030101010101" pitchFamily="2" charset="-122"/>
              </a:rPr>
              <a:t> </a:t>
            </a:r>
            <a:r>
              <a:rPr lang="zh-CN" altLang="en-US" b="1" dirty="0">
                <a:solidFill>
                  <a:srgbClr val="CC3300"/>
                </a:solidFill>
                <a:latin typeface="宋体" panose="02010600030101010101" pitchFamily="2" charset="-122"/>
              </a:rPr>
              <a:t>（</a:t>
            </a:r>
            <a:r>
              <a:rPr lang="en-US" altLang="zh-CN" b="1" dirty="0">
                <a:solidFill>
                  <a:srgbClr val="CC3300"/>
                </a:solidFill>
                <a:latin typeface="宋体" panose="02010600030101010101" pitchFamily="2" charset="-122"/>
              </a:rPr>
              <a:t>4</a:t>
            </a:r>
            <a:r>
              <a:rPr lang="zh-CN" altLang="en-US" b="1" dirty="0">
                <a:solidFill>
                  <a:srgbClr val="CC3300"/>
                </a:solidFill>
                <a:latin typeface="宋体" panose="02010600030101010101" pitchFamily="2" charset="-122"/>
              </a:rPr>
              <a:t>）工作环境：</a:t>
            </a:r>
            <a:r>
              <a:rPr lang="zh-CN" altLang="en-US" b="1" dirty="0">
                <a:latin typeface="宋体" panose="02010600030101010101" pitchFamily="2" charset="-122"/>
              </a:rPr>
              <a:t>环境不稳定，主管要花费许多精力处理组织中的新问题，管理幅度应小。</a:t>
            </a:r>
            <a:endParaRPr lang="en-US" altLang="zh-CN" b="1" dirty="0">
              <a:latin typeface="宋体" panose="02010600030101010101" pitchFamily="2" charset="-122"/>
            </a:endParaRPr>
          </a:p>
          <a:p>
            <a:pPr algn="just" eaLnBrk="1" hangingPunct="1">
              <a:lnSpc>
                <a:spcPct val="125000"/>
              </a:lnSpc>
              <a:buFont typeface="Wingdings" panose="05000000000000000000" pitchFamily="2" charset="2"/>
              <a:buNone/>
            </a:pPr>
            <a:r>
              <a:rPr lang="zh-CN" altLang="en-US" b="1" dirty="0">
                <a:solidFill>
                  <a:srgbClr val="CC3300"/>
                </a:solidFill>
                <a:latin typeface="宋体" panose="02010600030101010101" pitchFamily="2" charset="-122"/>
              </a:rPr>
              <a:t> （</a:t>
            </a:r>
            <a:r>
              <a:rPr lang="en-US" altLang="zh-CN" b="1" dirty="0">
                <a:solidFill>
                  <a:srgbClr val="CC3300"/>
                </a:solidFill>
                <a:latin typeface="宋体" panose="02010600030101010101" pitchFamily="2" charset="-122"/>
              </a:rPr>
              <a:t>5</a:t>
            </a:r>
            <a:r>
              <a:rPr lang="zh-CN" altLang="en-US" b="1" dirty="0">
                <a:solidFill>
                  <a:srgbClr val="CC3300"/>
                </a:solidFill>
                <a:latin typeface="宋体" panose="02010600030101010101" pitchFamily="2" charset="-122"/>
              </a:rPr>
              <a:t>）成员的差异性：</a:t>
            </a:r>
            <a:r>
              <a:rPr lang="zh-CN" altLang="en-US" b="1" dirty="0">
                <a:latin typeface="宋体" panose="02010600030101010101" pitchFamily="2" charset="-122"/>
              </a:rPr>
              <a:t>文化背景、价值观、对待工作和生活的态度、忠诚度。</a:t>
            </a:r>
            <a:endParaRPr lang="zh-CN" altLang="en-US" b="1" dirty="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685800" y="1628775"/>
            <a:ext cx="8207375" cy="4968875"/>
          </a:xfrm>
        </p:spPr>
        <p:txBody>
          <a:bodyPr/>
          <a:lstStyle/>
          <a:p>
            <a:pPr eaLnBrk="1" hangingPunct="1">
              <a:lnSpc>
                <a:spcPct val="130000"/>
              </a:lnSpc>
              <a:buFont typeface="Wingdings" panose="05000000000000000000" pitchFamily="2" charset="2"/>
              <a:buNone/>
            </a:pPr>
            <a:r>
              <a:rPr lang="zh-CN" altLang="en-US" sz="3500" b="1" dirty="0">
                <a:latin typeface="宋体" panose="02010600030101010101" pitchFamily="2" charset="-122"/>
              </a:rPr>
              <a:t>二、组织设计的任务</a:t>
            </a:r>
            <a:endParaRPr lang="zh-CN" altLang="en-US" sz="3500" b="1" dirty="0">
              <a:latin typeface="宋体" panose="02010600030101010101" pitchFamily="2" charset="-122"/>
            </a:endParaRPr>
          </a:p>
          <a:p>
            <a:pPr eaLnBrk="1" hangingPunct="1">
              <a:lnSpc>
                <a:spcPct val="130000"/>
              </a:lnSpc>
              <a:buFont typeface="Wingdings" panose="05000000000000000000" pitchFamily="2" charset="2"/>
              <a:buNone/>
            </a:pPr>
            <a:endParaRPr lang="zh-CN" altLang="en-US" sz="2000" b="1" dirty="0">
              <a:latin typeface="宋体" panose="02010600030101010101" pitchFamily="2" charset="-122"/>
            </a:endParaRPr>
          </a:p>
          <a:p>
            <a:pPr eaLnBrk="1" hangingPunct="1">
              <a:lnSpc>
                <a:spcPct val="130000"/>
              </a:lnSpc>
              <a:buFont typeface="Wingdings" panose="05000000000000000000" pitchFamily="2" charset="2"/>
              <a:buNone/>
            </a:pPr>
            <a:r>
              <a:rPr lang="zh-CN" altLang="en-US" sz="2800" b="1" dirty="0">
                <a:latin typeface="宋体" panose="02010600030101010101" pitchFamily="2" charset="-122"/>
              </a:rPr>
              <a:t>          设计清晰的组织结构</a:t>
            </a:r>
            <a:endParaRPr lang="zh-CN" altLang="en-US" sz="2800" b="1" dirty="0">
              <a:latin typeface="宋体" panose="02010600030101010101" pitchFamily="2" charset="-122"/>
            </a:endParaRPr>
          </a:p>
          <a:p>
            <a:pPr eaLnBrk="1" hangingPunct="1">
              <a:lnSpc>
                <a:spcPct val="130000"/>
              </a:lnSpc>
              <a:buFont typeface="Wingdings" panose="05000000000000000000" pitchFamily="2" charset="2"/>
              <a:buNone/>
            </a:pPr>
            <a:r>
              <a:rPr lang="zh-CN" altLang="en-US" sz="2800" b="1" dirty="0">
                <a:latin typeface="宋体" panose="02010600030101010101" pitchFamily="2" charset="-122"/>
              </a:rPr>
              <a:t>          规划和设计组织中各部门的职能和职权</a:t>
            </a:r>
            <a:endParaRPr lang="zh-CN" altLang="en-US" sz="2800" b="1" dirty="0">
              <a:latin typeface="宋体" panose="02010600030101010101" pitchFamily="2" charset="-122"/>
            </a:endParaRPr>
          </a:p>
          <a:p>
            <a:pPr eaLnBrk="1" hangingPunct="1">
              <a:lnSpc>
                <a:spcPct val="130000"/>
              </a:lnSpc>
              <a:buFont typeface="Wingdings" panose="05000000000000000000" pitchFamily="2" charset="2"/>
              <a:buNone/>
            </a:pPr>
            <a:r>
              <a:rPr lang="zh-CN" altLang="en-US" sz="2800" b="1" dirty="0">
                <a:latin typeface="宋体" panose="02010600030101010101" pitchFamily="2" charset="-122"/>
              </a:rPr>
              <a:t>          确定组织中的职能职权、参谋职权、</a:t>
            </a:r>
            <a:endParaRPr lang="zh-CN" altLang="en-US" sz="2800" b="1" dirty="0">
              <a:latin typeface="宋体" panose="02010600030101010101" pitchFamily="2" charset="-122"/>
            </a:endParaRPr>
          </a:p>
          <a:p>
            <a:pPr eaLnBrk="1" hangingPunct="1">
              <a:lnSpc>
                <a:spcPct val="130000"/>
              </a:lnSpc>
              <a:buFont typeface="Wingdings" panose="05000000000000000000" pitchFamily="2" charset="2"/>
              <a:buNone/>
            </a:pPr>
            <a:r>
              <a:rPr lang="zh-CN" altLang="en-US" sz="2800" b="1" dirty="0">
                <a:latin typeface="宋体" panose="02010600030101010101" pitchFamily="2" charset="-122"/>
              </a:rPr>
              <a:t>          直线职权的活动范围</a:t>
            </a:r>
            <a:endParaRPr lang="zh-CN" altLang="en-US" sz="2800" b="1" dirty="0">
              <a:latin typeface="宋体" panose="02010600030101010101" pitchFamily="2" charset="-122"/>
            </a:endParaRPr>
          </a:p>
          <a:p>
            <a:pPr eaLnBrk="1" hangingPunct="1">
              <a:lnSpc>
                <a:spcPct val="130000"/>
              </a:lnSpc>
              <a:buFont typeface="Wingdings" panose="05000000000000000000" pitchFamily="2" charset="2"/>
              <a:buNone/>
            </a:pPr>
            <a:endParaRPr lang="zh-CN" altLang="en-US" sz="2800" b="1" dirty="0">
              <a:latin typeface="宋体" panose="02010600030101010101" pitchFamily="2" charset="-122"/>
            </a:endParaRPr>
          </a:p>
          <a:p>
            <a:pPr eaLnBrk="1" hangingPunct="1">
              <a:lnSpc>
                <a:spcPct val="130000"/>
              </a:lnSpc>
              <a:buFont typeface="Wingdings" panose="05000000000000000000" pitchFamily="2" charset="2"/>
              <a:buNone/>
            </a:pPr>
            <a:endParaRPr lang="en-US" altLang="zh-CN" sz="2800" b="1" dirty="0">
              <a:latin typeface="宋体" panose="02010600030101010101" pitchFamily="2" charset="-122"/>
            </a:endParaRPr>
          </a:p>
        </p:txBody>
      </p:sp>
      <p:sp>
        <p:nvSpPr>
          <p:cNvPr id="23555" name="Text Box 3"/>
          <p:cNvSpPr txBox="1">
            <a:spLocks noChangeArrowheads="1"/>
          </p:cNvSpPr>
          <p:nvPr/>
        </p:nvSpPr>
        <p:spPr bwMode="auto">
          <a:xfrm>
            <a:off x="1403350" y="3068638"/>
            <a:ext cx="61118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设计组织结构</a:t>
            </a:r>
            <a:endParaRPr kumimoji="1" lang="zh-CN" altLang="en-US" sz="2800" b="1">
              <a:latin typeface="Times New Roman" panose="02020603050405020304" pitchFamily="18" charset="0"/>
            </a:endParaRPr>
          </a:p>
        </p:txBody>
      </p:sp>
      <p:sp>
        <p:nvSpPr>
          <p:cNvPr id="23556" name="Text Box 4"/>
          <p:cNvSpPr txBox="1">
            <a:spLocks noChangeArrowheads="1"/>
          </p:cNvSpPr>
          <p:nvPr/>
        </p:nvSpPr>
        <p:spPr bwMode="auto">
          <a:xfrm>
            <a:off x="468313" y="3213100"/>
            <a:ext cx="1373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23557" name="AutoShape 5"/>
          <p:cNvSpPr/>
          <p:nvPr/>
        </p:nvSpPr>
        <p:spPr bwMode="auto">
          <a:xfrm>
            <a:off x="2124075" y="2846388"/>
            <a:ext cx="304800" cy="2743200"/>
          </a:xfrm>
          <a:prstGeom prst="leftBrace">
            <a:avLst>
              <a:gd name="adj1" fmla="val 7500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558" name="Rectangle 6"/>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p:nvPr/>
        </p:nvGrpSpPr>
        <p:grpSpPr bwMode="auto">
          <a:xfrm>
            <a:off x="611188" y="765175"/>
            <a:ext cx="8229600" cy="5314950"/>
            <a:chOff x="384" y="480"/>
            <a:chExt cx="5184" cy="3348"/>
          </a:xfrm>
        </p:grpSpPr>
        <p:sp>
          <p:nvSpPr>
            <p:cNvPr id="24579" name="Text Box 3"/>
            <p:cNvSpPr txBox="1">
              <a:spLocks noChangeArrowheads="1"/>
            </p:cNvSpPr>
            <p:nvPr/>
          </p:nvSpPr>
          <p:spPr bwMode="auto">
            <a:xfrm>
              <a:off x="2688" y="624"/>
              <a:ext cx="864"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总经理</a:t>
              </a:r>
              <a:endParaRPr kumimoji="1" lang="zh-CN" altLang="en-US" sz="2800" b="1">
                <a:latin typeface="Times New Roman" panose="02020603050405020304" pitchFamily="18" charset="0"/>
              </a:endParaRPr>
            </a:p>
          </p:txBody>
        </p:sp>
        <p:sp>
          <p:nvSpPr>
            <p:cNvPr id="24580" name="Text Box 4"/>
            <p:cNvSpPr txBox="1">
              <a:spLocks noChangeArrowheads="1"/>
            </p:cNvSpPr>
            <p:nvPr/>
          </p:nvSpPr>
          <p:spPr bwMode="auto">
            <a:xfrm>
              <a:off x="480" y="2112"/>
              <a:ext cx="720" cy="5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Times New Roman" panose="02020603050405020304" pitchFamily="18" charset="0"/>
                </a:rPr>
                <a:t>销售部</a:t>
              </a:r>
              <a:endParaRPr kumimoji="1" lang="zh-CN" altLang="en-US" sz="24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2400" b="1">
                  <a:latin typeface="Times New Roman" panose="02020603050405020304" pitchFamily="18" charset="0"/>
                </a:rPr>
                <a:t>经    理</a:t>
              </a:r>
              <a:endParaRPr kumimoji="1" lang="zh-CN" altLang="en-US" sz="2400" b="1">
                <a:latin typeface="Times New Roman" panose="02020603050405020304" pitchFamily="18" charset="0"/>
              </a:endParaRPr>
            </a:p>
          </p:txBody>
        </p:sp>
        <p:sp>
          <p:nvSpPr>
            <p:cNvPr id="24581" name="Text Box 5"/>
            <p:cNvSpPr txBox="1">
              <a:spLocks noChangeArrowheads="1"/>
            </p:cNvSpPr>
            <p:nvPr/>
          </p:nvSpPr>
          <p:spPr bwMode="auto">
            <a:xfrm>
              <a:off x="3840" y="1296"/>
              <a:ext cx="1056" cy="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Times New Roman" panose="02020603050405020304" pitchFamily="18" charset="0"/>
                </a:rPr>
                <a:t>副总经理</a:t>
              </a:r>
              <a:endParaRPr kumimoji="1" lang="zh-CN" altLang="en-US" sz="2400" b="1">
                <a:latin typeface="Times New Roman" panose="02020603050405020304" pitchFamily="18" charset="0"/>
              </a:endParaRPr>
            </a:p>
            <a:p>
              <a:pPr eaLnBrk="1" hangingPunct="1">
                <a:lnSpc>
                  <a:spcPct val="60000"/>
                </a:lnSpc>
                <a:spcBef>
                  <a:spcPct val="50000"/>
                </a:spcBef>
                <a:buClrTx/>
                <a:buSzTx/>
                <a:buFontTx/>
                <a:buNone/>
              </a:pPr>
              <a:r>
                <a:rPr kumimoji="1" lang="zh-CN" altLang="en-US" sz="2000" b="1">
                  <a:latin typeface="Times New Roman" panose="02020603050405020304" pitchFamily="18" charset="0"/>
                </a:rPr>
                <a:t>（主管生产）</a:t>
              </a:r>
              <a:endParaRPr kumimoji="1" lang="zh-CN" altLang="en-US" sz="2000" b="1">
                <a:latin typeface="Times New Roman" panose="02020603050405020304" pitchFamily="18" charset="0"/>
              </a:endParaRPr>
            </a:p>
          </p:txBody>
        </p:sp>
        <p:sp>
          <p:nvSpPr>
            <p:cNvPr id="24582" name="Text Box 6"/>
            <p:cNvSpPr txBox="1">
              <a:spLocks noChangeArrowheads="1"/>
            </p:cNvSpPr>
            <p:nvPr/>
          </p:nvSpPr>
          <p:spPr bwMode="auto">
            <a:xfrm>
              <a:off x="1152" y="3072"/>
              <a:ext cx="528" cy="75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zh-CN" altLang="en-US" sz="2400" b="1">
                  <a:latin typeface="Times New Roman" panose="02020603050405020304" pitchFamily="18" charset="0"/>
                </a:rPr>
                <a:t>分销经理</a:t>
              </a:r>
              <a:endParaRPr kumimoji="1" lang="zh-CN" altLang="en-US" sz="24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1600" b="1">
                  <a:latin typeface="Times New Roman" panose="02020603050405020304" pitchFamily="18" charset="0"/>
                </a:rPr>
                <a:t>主管</a:t>
              </a:r>
              <a:endParaRPr kumimoji="1" lang="zh-CN" altLang="en-US" sz="16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1600" b="1">
                  <a:latin typeface="Times New Roman" panose="02020603050405020304" pitchFamily="18" charset="0"/>
                </a:rPr>
                <a:t>电器类</a:t>
              </a:r>
              <a:endParaRPr kumimoji="1" lang="zh-CN" altLang="en-US" sz="2400" b="1">
                <a:latin typeface="Times New Roman" panose="02020603050405020304" pitchFamily="18" charset="0"/>
              </a:endParaRPr>
            </a:p>
          </p:txBody>
        </p:sp>
        <p:sp>
          <p:nvSpPr>
            <p:cNvPr id="24583" name="Text Box 7"/>
            <p:cNvSpPr txBox="1">
              <a:spLocks noChangeArrowheads="1"/>
            </p:cNvSpPr>
            <p:nvPr/>
          </p:nvSpPr>
          <p:spPr bwMode="auto">
            <a:xfrm>
              <a:off x="1440" y="2112"/>
              <a:ext cx="720" cy="5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Times New Roman" panose="02020603050405020304" pitchFamily="18" charset="0"/>
                </a:rPr>
                <a:t>广告部</a:t>
              </a:r>
              <a:endParaRPr kumimoji="1" lang="zh-CN" altLang="en-US" sz="24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2400" b="1">
                  <a:latin typeface="Times New Roman" panose="02020603050405020304" pitchFamily="18" charset="0"/>
                </a:rPr>
                <a:t>经    理</a:t>
              </a:r>
              <a:endParaRPr kumimoji="1" lang="zh-CN" altLang="en-US" sz="2400" b="1">
                <a:latin typeface="Times New Roman" panose="02020603050405020304" pitchFamily="18" charset="0"/>
              </a:endParaRPr>
            </a:p>
          </p:txBody>
        </p:sp>
        <p:sp>
          <p:nvSpPr>
            <p:cNvPr id="24584" name="Text Box 8"/>
            <p:cNvSpPr txBox="1">
              <a:spLocks noChangeArrowheads="1"/>
            </p:cNvSpPr>
            <p:nvPr/>
          </p:nvSpPr>
          <p:spPr bwMode="auto">
            <a:xfrm>
              <a:off x="2400" y="2112"/>
              <a:ext cx="720" cy="5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研发部</a:t>
              </a:r>
              <a:endParaRPr kumimoji="1" lang="zh-CN" altLang="en-US" sz="2400" b="1">
                <a:latin typeface="Times New Roman" panose="02020603050405020304" pitchFamily="18" charset="0"/>
              </a:endParaRPr>
            </a:p>
            <a:p>
              <a:pPr eaLnBrk="1" hangingPunct="1">
                <a:lnSpc>
                  <a:spcPct val="40000"/>
                </a:lnSpc>
                <a:spcBef>
                  <a:spcPct val="50000"/>
                </a:spcBef>
                <a:buClrTx/>
                <a:buSzTx/>
                <a:buFontTx/>
                <a:buNone/>
              </a:pPr>
              <a:r>
                <a:rPr kumimoji="1" lang="zh-CN" altLang="en-US" sz="2400" b="1">
                  <a:latin typeface="Times New Roman" panose="02020603050405020304" pitchFamily="18" charset="0"/>
                </a:rPr>
                <a:t>经    理</a:t>
              </a:r>
              <a:endParaRPr kumimoji="1" lang="zh-CN" altLang="en-US" sz="2400" b="1">
                <a:latin typeface="Times New Roman" panose="02020603050405020304" pitchFamily="18" charset="0"/>
              </a:endParaRPr>
            </a:p>
          </p:txBody>
        </p:sp>
        <p:sp>
          <p:nvSpPr>
            <p:cNvPr id="24585" name="Text Box 9"/>
            <p:cNvSpPr txBox="1">
              <a:spLocks noChangeArrowheads="1"/>
            </p:cNvSpPr>
            <p:nvPr/>
          </p:nvSpPr>
          <p:spPr bwMode="auto">
            <a:xfrm>
              <a:off x="3552" y="2112"/>
              <a:ext cx="720" cy="5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制造部</a:t>
              </a:r>
              <a:endParaRPr kumimoji="1" lang="zh-CN" altLang="en-US" sz="2400" b="1">
                <a:latin typeface="Times New Roman" panose="02020603050405020304" pitchFamily="18" charset="0"/>
              </a:endParaRPr>
            </a:p>
            <a:p>
              <a:pPr eaLnBrk="1" hangingPunct="1">
                <a:lnSpc>
                  <a:spcPct val="40000"/>
                </a:lnSpc>
                <a:spcBef>
                  <a:spcPct val="50000"/>
                </a:spcBef>
                <a:buClrTx/>
                <a:buSzTx/>
                <a:buFontTx/>
                <a:buNone/>
              </a:pPr>
              <a:r>
                <a:rPr kumimoji="1" lang="zh-CN" altLang="en-US" sz="2400" b="1">
                  <a:latin typeface="Times New Roman" panose="02020603050405020304" pitchFamily="18" charset="0"/>
                </a:rPr>
                <a:t>经    理</a:t>
              </a:r>
              <a:endParaRPr kumimoji="1" lang="zh-CN" altLang="en-US" sz="2400" b="1">
                <a:latin typeface="Times New Roman" panose="02020603050405020304" pitchFamily="18" charset="0"/>
              </a:endParaRPr>
            </a:p>
          </p:txBody>
        </p:sp>
        <p:sp>
          <p:nvSpPr>
            <p:cNvPr id="24586" name="Text Box 10"/>
            <p:cNvSpPr txBox="1">
              <a:spLocks noChangeArrowheads="1"/>
            </p:cNvSpPr>
            <p:nvPr/>
          </p:nvSpPr>
          <p:spPr bwMode="auto">
            <a:xfrm>
              <a:off x="4560" y="2112"/>
              <a:ext cx="720" cy="5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Times New Roman" panose="02020603050405020304" pitchFamily="18" charset="0"/>
                </a:rPr>
                <a:t>质检部</a:t>
              </a:r>
              <a:endParaRPr kumimoji="1" lang="zh-CN" altLang="en-US" sz="24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2400" b="1">
                  <a:latin typeface="Times New Roman" panose="02020603050405020304" pitchFamily="18" charset="0"/>
                </a:rPr>
                <a:t>经    理</a:t>
              </a:r>
              <a:endParaRPr kumimoji="1" lang="zh-CN" altLang="en-US" sz="2400" b="1">
                <a:latin typeface="Times New Roman" panose="02020603050405020304" pitchFamily="18" charset="0"/>
              </a:endParaRPr>
            </a:p>
          </p:txBody>
        </p:sp>
        <p:sp>
          <p:nvSpPr>
            <p:cNvPr id="24587" name="Text Box 11"/>
            <p:cNvSpPr txBox="1">
              <a:spLocks noChangeArrowheads="1"/>
            </p:cNvSpPr>
            <p:nvPr/>
          </p:nvSpPr>
          <p:spPr bwMode="auto">
            <a:xfrm>
              <a:off x="1392" y="1296"/>
              <a:ext cx="1056" cy="50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Times New Roman" panose="02020603050405020304" pitchFamily="18" charset="0"/>
                </a:rPr>
                <a:t>副总经理</a:t>
              </a:r>
              <a:endParaRPr kumimoji="1" lang="zh-CN" altLang="en-US" sz="2400" b="1">
                <a:latin typeface="Times New Roman" panose="02020603050405020304" pitchFamily="18" charset="0"/>
              </a:endParaRPr>
            </a:p>
            <a:p>
              <a:pPr algn="ctr" eaLnBrk="1" hangingPunct="1">
                <a:lnSpc>
                  <a:spcPct val="60000"/>
                </a:lnSpc>
                <a:spcBef>
                  <a:spcPct val="50000"/>
                </a:spcBef>
                <a:buClrTx/>
                <a:buSzTx/>
                <a:buFontTx/>
                <a:buNone/>
              </a:pPr>
              <a:r>
                <a:rPr kumimoji="1" lang="zh-CN" altLang="en-US" sz="2000" b="1">
                  <a:latin typeface="Times New Roman" panose="02020603050405020304" pitchFamily="18" charset="0"/>
                </a:rPr>
                <a:t>（主管营销）</a:t>
              </a:r>
              <a:endParaRPr kumimoji="1" lang="zh-CN" altLang="en-US" sz="2000" b="1">
                <a:latin typeface="Times New Roman" panose="02020603050405020304" pitchFamily="18" charset="0"/>
              </a:endParaRPr>
            </a:p>
          </p:txBody>
        </p:sp>
        <p:sp>
          <p:nvSpPr>
            <p:cNvPr id="24588" name="Text Box 12"/>
            <p:cNvSpPr txBox="1">
              <a:spLocks noChangeArrowheads="1"/>
            </p:cNvSpPr>
            <p:nvPr/>
          </p:nvSpPr>
          <p:spPr bwMode="auto">
            <a:xfrm>
              <a:off x="384" y="3072"/>
              <a:ext cx="576" cy="75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Tx/>
                <a:buSzTx/>
                <a:buFontTx/>
                <a:buNone/>
              </a:pPr>
              <a:r>
                <a:rPr kumimoji="1" lang="zh-CN" altLang="en-US" sz="2400" b="1">
                  <a:latin typeface="Times New Roman" panose="02020603050405020304" pitchFamily="18" charset="0"/>
                </a:rPr>
                <a:t>分销经理</a:t>
              </a:r>
              <a:endParaRPr kumimoji="1" lang="zh-CN" altLang="en-US" sz="24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1600" b="1">
                  <a:latin typeface="Times New Roman" panose="02020603050405020304" pitchFamily="18" charset="0"/>
                </a:rPr>
                <a:t>主管</a:t>
              </a:r>
              <a:endParaRPr kumimoji="1" lang="zh-CN" altLang="en-US" sz="1600" b="1">
                <a:latin typeface="Times New Roman" panose="02020603050405020304" pitchFamily="18" charset="0"/>
              </a:endParaRPr>
            </a:p>
            <a:p>
              <a:pPr algn="ctr" eaLnBrk="1" hangingPunct="1">
                <a:lnSpc>
                  <a:spcPct val="40000"/>
                </a:lnSpc>
                <a:spcBef>
                  <a:spcPct val="50000"/>
                </a:spcBef>
                <a:buClrTx/>
                <a:buSzTx/>
                <a:buFontTx/>
                <a:buNone/>
              </a:pPr>
              <a:r>
                <a:rPr kumimoji="1" lang="zh-CN" altLang="en-US" sz="1600" b="1">
                  <a:latin typeface="Times New Roman" panose="02020603050405020304" pitchFamily="18" charset="0"/>
                </a:rPr>
                <a:t>仪器类</a:t>
              </a:r>
              <a:endParaRPr kumimoji="1" lang="zh-CN" altLang="en-US" sz="1600" b="1">
                <a:latin typeface="Times New Roman" panose="02020603050405020304" pitchFamily="18" charset="0"/>
              </a:endParaRPr>
            </a:p>
          </p:txBody>
        </p:sp>
        <p:sp>
          <p:nvSpPr>
            <p:cNvPr id="24589" name="Text Box 13"/>
            <p:cNvSpPr txBox="1">
              <a:spLocks noChangeArrowheads="1"/>
            </p:cNvSpPr>
            <p:nvPr/>
          </p:nvSpPr>
          <p:spPr bwMode="auto">
            <a:xfrm>
              <a:off x="1920" y="3072"/>
              <a:ext cx="528" cy="7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产品研发主管</a:t>
              </a:r>
              <a:endParaRPr kumimoji="1" lang="zh-CN" altLang="en-US" sz="2400" b="1">
                <a:latin typeface="Times New Roman" panose="02020603050405020304" pitchFamily="18" charset="0"/>
              </a:endParaRPr>
            </a:p>
          </p:txBody>
        </p:sp>
        <p:sp>
          <p:nvSpPr>
            <p:cNvPr id="24590" name="Text Box 14"/>
            <p:cNvSpPr txBox="1">
              <a:spLocks noChangeArrowheads="1"/>
            </p:cNvSpPr>
            <p:nvPr/>
          </p:nvSpPr>
          <p:spPr bwMode="auto">
            <a:xfrm>
              <a:off x="2640" y="3072"/>
              <a:ext cx="528" cy="7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客户研究主管</a:t>
              </a:r>
              <a:endParaRPr kumimoji="1" lang="zh-CN" altLang="en-US" sz="2400" b="1">
                <a:latin typeface="Times New Roman" panose="02020603050405020304" pitchFamily="18" charset="0"/>
              </a:endParaRPr>
            </a:p>
          </p:txBody>
        </p:sp>
        <p:sp>
          <p:nvSpPr>
            <p:cNvPr id="24591" name="Text Box 15"/>
            <p:cNvSpPr txBox="1">
              <a:spLocks noChangeArrowheads="1"/>
            </p:cNvSpPr>
            <p:nvPr/>
          </p:nvSpPr>
          <p:spPr bwMode="auto">
            <a:xfrm>
              <a:off x="3456" y="3072"/>
              <a:ext cx="528" cy="7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zh-CN" altLang="en-US" sz="2400" b="1">
                  <a:latin typeface="Times New Roman" panose="02020603050405020304" pitchFamily="18" charset="0"/>
                </a:rPr>
                <a:t>采购主管</a:t>
              </a:r>
              <a:endParaRPr kumimoji="1" lang="zh-CN" altLang="en-US" sz="2400" b="1">
                <a:latin typeface="Times New Roman" panose="02020603050405020304" pitchFamily="18" charset="0"/>
              </a:endParaRPr>
            </a:p>
          </p:txBody>
        </p:sp>
        <p:sp>
          <p:nvSpPr>
            <p:cNvPr id="24592" name="Text Box 16"/>
            <p:cNvSpPr txBox="1">
              <a:spLocks noChangeArrowheads="1"/>
            </p:cNvSpPr>
            <p:nvPr/>
          </p:nvSpPr>
          <p:spPr bwMode="auto">
            <a:xfrm>
              <a:off x="4128" y="3072"/>
              <a:ext cx="528" cy="7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zh-CN" altLang="en-US" sz="2400" b="1">
                  <a:latin typeface="Times New Roman" panose="02020603050405020304" pitchFamily="18" charset="0"/>
                </a:rPr>
                <a:t>制造主管</a:t>
              </a:r>
              <a:endParaRPr kumimoji="1" lang="zh-CN" altLang="en-US" sz="2400" b="1">
                <a:latin typeface="Times New Roman" panose="02020603050405020304" pitchFamily="18" charset="0"/>
              </a:endParaRPr>
            </a:p>
          </p:txBody>
        </p:sp>
        <p:sp>
          <p:nvSpPr>
            <p:cNvPr id="24593" name="Text Box 17"/>
            <p:cNvSpPr txBox="1">
              <a:spLocks noChangeArrowheads="1"/>
            </p:cNvSpPr>
            <p:nvPr/>
          </p:nvSpPr>
          <p:spPr bwMode="auto">
            <a:xfrm>
              <a:off x="4800" y="3072"/>
              <a:ext cx="528" cy="7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zh-CN" altLang="en-US" sz="2400" b="1">
                  <a:latin typeface="Times New Roman" panose="02020603050405020304" pitchFamily="18" charset="0"/>
                </a:rPr>
                <a:t>运输主管</a:t>
              </a:r>
              <a:endParaRPr kumimoji="1" lang="zh-CN" altLang="en-US" sz="2400" b="1">
                <a:latin typeface="Times New Roman" panose="02020603050405020304" pitchFamily="18" charset="0"/>
              </a:endParaRPr>
            </a:p>
          </p:txBody>
        </p:sp>
        <p:sp>
          <p:nvSpPr>
            <p:cNvPr id="24594" name="Line 18"/>
            <p:cNvSpPr>
              <a:spLocks noChangeShapeType="1"/>
            </p:cNvSpPr>
            <p:nvPr/>
          </p:nvSpPr>
          <p:spPr bwMode="auto">
            <a:xfrm>
              <a:off x="1968" y="1104"/>
              <a:ext cx="24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5" name="Line 19"/>
            <p:cNvSpPr>
              <a:spLocks noChangeShapeType="1"/>
            </p:cNvSpPr>
            <p:nvPr/>
          </p:nvSpPr>
          <p:spPr bwMode="auto">
            <a:xfrm>
              <a:off x="3120" y="960"/>
              <a:ext cx="0" cy="1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6" name="Line 20"/>
            <p:cNvSpPr>
              <a:spLocks noChangeShapeType="1"/>
            </p:cNvSpPr>
            <p:nvPr/>
          </p:nvSpPr>
          <p:spPr bwMode="auto">
            <a:xfrm>
              <a:off x="864" y="1968"/>
              <a:ext cx="0" cy="1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Line 21"/>
            <p:cNvSpPr>
              <a:spLocks noChangeShapeType="1"/>
            </p:cNvSpPr>
            <p:nvPr/>
          </p:nvSpPr>
          <p:spPr bwMode="auto">
            <a:xfrm>
              <a:off x="4368" y="1104"/>
              <a:ext cx="0" cy="19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8" name="Line 22"/>
            <p:cNvSpPr>
              <a:spLocks noChangeShapeType="1"/>
            </p:cNvSpPr>
            <p:nvPr/>
          </p:nvSpPr>
          <p:spPr bwMode="auto">
            <a:xfrm>
              <a:off x="1968" y="1104"/>
              <a:ext cx="0" cy="19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23"/>
            <p:cNvSpPr>
              <a:spLocks noChangeShapeType="1"/>
            </p:cNvSpPr>
            <p:nvPr/>
          </p:nvSpPr>
          <p:spPr bwMode="auto">
            <a:xfrm>
              <a:off x="1824" y="1824"/>
              <a:ext cx="0" cy="2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Line 24"/>
            <p:cNvSpPr>
              <a:spLocks noChangeShapeType="1"/>
            </p:cNvSpPr>
            <p:nvPr/>
          </p:nvSpPr>
          <p:spPr bwMode="auto">
            <a:xfrm>
              <a:off x="2784" y="1968"/>
              <a:ext cx="0" cy="1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Line 25"/>
            <p:cNvSpPr>
              <a:spLocks noChangeShapeType="1"/>
            </p:cNvSpPr>
            <p:nvPr/>
          </p:nvSpPr>
          <p:spPr bwMode="auto">
            <a:xfrm>
              <a:off x="864" y="1968"/>
              <a:ext cx="192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2" name="Line 26"/>
            <p:cNvSpPr>
              <a:spLocks noChangeShapeType="1"/>
            </p:cNvSpPr>
            <p:nvPr/>
          </p:nvSpPr>
          <p:spPr bwMode="auto">
            <a:xfrm>
              <a:off x="3936" y="1968"/>
              <a:ext cx="0" cy="1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3" name="Line 27"/>
            <p:cNvSpPr>
              <a:spLocks noChangeShapeType="1"/>
            </p:cNvSpPr>
            <p:nvPr/>
          </p:nvSpPr>
          <p:spPr bwMode="auto">
            <a:xfrm>
              <a:off x="4896" y="1968"/>
              <a:ext cx="0" cy="1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4" name="Line 28"/>
            <p:cNvSpPr>
              <a:spLocks noChangeShapeType="1"/>
            </p:cNvSpPr>
            <p:nvPr/>
          </p:nvSpPr>
          <p:spPr bwMode="auto">
            <a:xfrm>
              <a:off x="3936" y="1968"/>
              <a:ext cx="96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5" name="Line 29"/>
            <p:cNvSpPr>
              <a:spLocks noChangeShapeType="1"/>
            </p:cNvSpPr>
            <p:nvPr/>
          </p:nvSpPr>
          <p:spPr bwMode="auto">
            <a:xfrm>
              <a:off x="4416" y="1824"/>
              <a:ext cx="0" cy="1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6" name="Line 30"/>
            <p:cNvSpPr>
              <a:spLocks noChangeShapeType="1"/>
            </p:cNvSpPr>
            <p:nvPr/>
          </p:nvSpPr>
          <p:spPr bwMode="auto">
            <a:xfrm>
              <a:off x="1392" y="283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7" name="Line 31"/>
            <p:cNvSpPr>
              <a:spLocks noChangeShapeType="1"/>
            </p:cNvSpPr>
            <p:nvPr/>
          </p:nvSpPr>
          <p:spPr bwMode="auto">
            <a:xfrm>
              <a:off x="672" y="283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8" name="Line 32"/>
            <p:cNvSpPr>
              <a:spLocks noChangeShapeType="1"/>
            </p:cNvSpPr>
            <p:nvPr/>
          </p:nvSpPr>
          <p:spPr bwMode="auto">
            <a:xfrm>
              <a:off x="2928" y="283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9" name="Line 33"/>
            <p:cNvSpPr>
              <a:spLocks noChangeShapeType="1"/>
            </p:cNvSpPr>
            <p:nvPr/>
          </p:nvSpPr>
          <p:spPr bwMode="auto">
            <a:xfrm>
              <a:off x="2208" y="283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0" name="Line 34"/>
            <p:cNvSpPr>
              <a:spLocks noChangeShapeType="1"/>
            </p:cNvSpPr>
            <p:nvPr/>
          </p:nvSpPr>
          <p:spPr bwMode="auto">
            <a:xfrm>
              <a:off x="672" y="2832"/>
              <a:ext cx="72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1" name="Line 35"/>
            <p:cNvSpPr>
              <a:spLocks noChangeShapeType="1"/>
            </p:cNvSpPr>
            <p:nvPr/>
          </p:nvSpPr>
          <p:spPr bwMode="auto">
            <a:xfrm>
              <a:off x="2208" y="2832"/>
              <a:ext cx="72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2" name="Line 36"/>
            <p:cNvSpPr>
              <a:spLocks noChangeShapeType="1"/>
            </p:cNvSpPr>
            <p:nvPr/>
          </p:nvSpPr>
          <p:spPr bwMode="auto">
            <a:xfrm flipV="1">
              <a:off x="960"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3" name="Line 37"/>
            <p:cNvSpPr>
              <a:spLocks noChangeShapeType="1"/>
            </p:cNvSpPr>
            <p:nvPr/>
          </p:nvSpPr>
          <p:spPr bwMode="auto">
            <a:xfrm>
              <a:off x="3744" y="2832"/>
              <a:ext cx="12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4" name="Line 38"/>
            <p:cNvSpPr>
              <a:spLocks noChangeShapeType="1"/>
            </p:cNvSpPr>
            <p:nvPr/>
          </p:nvSpPr>
          <p:spPr bwMode="auto">
            <a:xfrm flipV="1">
              <a:off x="2688" y="259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5" name="Line 39"/>
            <p:cNvSpPr>
              <a:spLocks noChangeShapeType="1"/>
            </p:cNvSpPr>
            <p:nvPr/>
          </p:nvSpPr>
          <p:spPr bwMode="auto">
            <a:xfrm>
              <a:off x="4224" y="2592"/>
              <a:ext cx="0" cy="4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6" name="Line 40"/>
            <p:cNvSpPr>
              <a:spLocks noChangeShapeType="1"/>
            </p:cNvSpPr>
            <p:nvPr/>
          </p:nvSpPr>
          <p:spPr bwMode="auto">
            <a:xfrm>
              <a:off x="3744" y="283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7" name="Line 41"/>
            <p:cNvSpPr>
              <a:spLocks noChangeShapeType="1"/>
            </p:cNvSpPr>
            <p:nvPr/>
          </p:nvSpPr>
          <p:spPr bwMode="auto">
            <a:xfrm>
              <a:off x="5040" y="2832"/>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8" name="Line 42"/>
            <p:cNvSpPr>
              <a:spLocks noChangeShapeType="1"/>
            </p:cNvSpPr>
            <p:nvPr/>
          </p:nvSpPr>
          <p:spPr bwMode="auto">
            <a:xfrm flipH="1">
              <a:off x="768" y="2640"/>
              <a:ext cx="864" cy="43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9" name="Line 43"/>
            <p:cNvSpPr>
              <a:spLocks noChangeShapeType="1"/>
            </p:cNvSpPr>
            <p:nvPr/>
          </p:nvSpPr>
          <p:spPr bwMode="auto">
            <a:xfrm flipH="1">
              <a:off x="1488" y="2640"/>
              <a:ext cx="384" cy="43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0" name="Line 44"/>
            <p:cNvSpPr>
              <a:spLocks noChangeShapeType="1"/>
            </p:cNvSpPr>
            <p:nvPr/>
          </p:nvSpPr>
          <p:spPr bwMode="auto">
            <a:xfrm flipH="1" flipV="1">
              <a:off x="2208" y="1824"/>
              <a:ext cx="480" cy="288"/>
            </a:xfrm>
            <a:prstGeom prst="line">
              <a:avLst/>
            </a:prstGeom>
            <a:noFill/>
            <a:ln w="28575">
              <a:solidFill>
                <a:schemeClr val="tx1"/>
              </a:solidFill>
              <a:prstDash val="lg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1" name="Line 45"/>
            <p:cNvSpPr>
              <a:spLocks noChangeShapeType="1"/>
            </p:cNvSpPr>
            <p:nvPr/>
          </p:nvSpPr>
          <p:spPr bwMode="auto">
            <a:xfrm flipH="1">
              <a:off x="4416" y="2640"/>
              <a:ext cx="384" cy="43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2" name="Line 46"/>
            <p:cNvSpPr>
              <a:spLocks noChangeShapeType="1"/>
            </p:cNvSpPr>
            <p:nvPr/>
          </p:nvSpPr>
          <p:spPr bwMode="auto">
            <a:xfrm flipH="1" flipV="1">
              <a:off x="4752" y="1824"/>
              <a:ext cx="480" cy="288"/>
            </a:xfrm>
            <a:prstGeom prst="line">
              <a:avLst/>
            </a:prstGeom>
            <a:noFill/>
            <a:ln w="28575">
              <a:solidFill>
                <a:schemeClr val="tx1"/>
              </a:solidFill>
              <a:prstDash val="lg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3" name="Text Box 47"/>
            <p:cNvSpPr txBox="1">
              <a:spLocks noChangeArrowheads="1"/>
            </p:cNvSpPr>
            <p:nvPr/>
          </p:nvSpPr>
          <p:spPr bwMode="auto">
            <a:xfrm>
              <a:off x="4992" y="172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solidFill>
                    <a:srgbClr val="FF3399"/>
                  </a:solidFill>
                  <a:latin typeface="Times New Roman" panose="02020603050405020304" pitchFamily="18" charset="0"/>
                </a:rPr>
                <a:t>参谋</a:t>
              </a:r>
              <a:endParaRPr kumimoji="1" lang="zh-CN" altLang="en-US" sz="2400">
                <a:solidFill>
                  <a:srgbClr val="FF3399"/>
                </a:solidFill>
                <a:latin typeface="Times New Roman" panose="02020603050405020304" pitchFamily="18" charset="0"/>
              </a:endParaRPr>
            </a:p>
          </p:txBody>
        </p:sp>
        <p:sp>
          <p:nvSpPr>
            <p:cNvPr id="24624" name="Text Box 48"/>
            <p:cNvSpPr txBox="1">
              <a:spLocks noChangeArrowheads="1"/>
            </p:cNvSpPr>
            <p:nvPr/>
          </p:nvSpPr>
          <p:spPr bwMode="auto">
            <a:xfrm>
              <a:off x="1680" y="2736"/>
              <a:ext cx="576" cy="294"/>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solidFill>
                    <a:srgbClr val="FF3399"/>
                  </a:solidFill>
                  <a:latin typeface="Times New Roman" panose="02020603050405020304" pitchFamily="18" charset="0"/>
                </a:rPr>
                <a:t>职能</a:t>
              </a:r>
              <a:endParaRPr kumimoji="1" lang="zh-CN" altLang="en-US" sz="2400">
                <a:solidFill>
                  <a:srgbClr val="FF3399"/>
                </a:solidFill>
                <a:latin typeface="Times New Roman" panose="02020603050405020304" pitchFamily="18" charset="0"/>
              </a:endParaRPr>
            </a:p>
          </p:txBody>
        </p:sp>
        <p:sp>
          <p:nvSpPr>
            <p:cNvPr id="24625" name="Text Box 49"/>
            <p:cNvSpPr txBox="1">
              <a:spLocks noChangeArrowheads="1"/>
            </p:cNvSpPr>
            <p:nvPr/>
          </p:nvSpPr>
          <p:spPr bwMode="auto">
            <a:xfrm>
              <a:off x="432" y="480"/>
              <a:ext cx="20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1">
                  <a:solidFill>
                    <a:srgbClr val="CC3300"/>
                  </a:solidFill>
                  <a:latin typeface="宋体" panose="02010600030101010101" pitchFamily="2" charset="-122"/>
                </a:rPr>
                <a:t>典型组织结构</a:t>
              </a:r>
              <a:endParaRPr kumimoji="1" lang="zh-CN" altLang="en-US" b="1">
                <a:solidFill>
                  <a:srgbClr val="CC3300"/>
                </a:solidFill>
                <a:latin typeface="宋体" panose="02010600030101010101" pitchFamily="2" charset="-122"/>
              </a:endParaRPr>
            </a:p>
          </p:txBody>
        </p:sp>
        <p:sp>
          <p:nvSpPr>
            <p:cNvPr id="24626" name="Text Box 50"/>
            <p:cNvSpPr txBox="1">
              <a:spLocks noChangeArrowheads="1"/>
            </p:cNvSpPr>
            <p:nvPr/>
          </p:nvSpPr>
          <p:spPr bwMode="auto">
            <a:xfrm>
              <a:off x="864" y="168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solidFill>
                    <a:srgbClr val="FF3399"/>
                  </a:solidFill>
                  <a:latin typeface="Times New Roman" panose="02020603050405020304" pitchFamily="18" charset="0"/>
                </a:rPr>
                <a:t>直线</a:t>
              </a:r>
              <a:endParaRPr kumimoji="1" lang="zh-CN" altLang="en-US" sz="2400">
                <a:solidFill>
                  <a:srgbClr val="FF3399"/>
                </a:solidFill>
                <a:latin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08720"/>
            <a:ext cx="7886700" cy="576064"/>
          </a:xfrm>
        </p:spPr>
        <p:txBody>
          <a:bodyPr>
            <a:normAutofit/>
          </a:bodyPr>
          <a:lstStyle/>
          <a:p>
            <a:pPr algn="just" eaLnBrk="1" hangingPunct="1">
              <a:lnSpc>
                <a:spcPct val="80000"/>
              </a:lnSpc>
              <a:buNone/>
            </a:pPr>
            <a:r>
              <a:rPr lang="zh-CN" altLang="en-US" sz="3900" b="1" dirty="0">
                <a:solidFill>
                  <a:srgbClr val="CC3300"/>
                </a:solidFill>
                <a:sym typeface="+mn-lt"/>
              </a:rPr>
              <a:t>组织的概念</a:t>
            </a:r>
            <a:endParaRPr lang="zh-CN" altLang="en-US" sz="3900" b="1" dirty="0">
              <a:solidFill>
                <a:srgbClr val="CC3300"/>
              </a:solidFill>
              <a:sym typeface="+mn-lt"/>
            </a:endParaRPr>
          </a:p>
        </p:txBody>
      </p:sp>
      <p:grpSp>
        <p:nvGrpSpPr>
          <p:cNvPr id="4" name="组合 3"/>
          <p:cNvGrpSpPr/>
          <p:nvPr/>
        </p:nvGrpSpPr>
        <p:grpSpPr>
          <a:xfrm>
            <a:off x="628688" y="1777208"/>
            <a:ext cx="7976063" cy="4532112"/>
            <a:chOff x="628688" y="1777208"/>
            <a:chExt cx="7976063" cy="4532112"/>
          </a:xfrm>
        </p:grpSpPr>
        <p:sp>
          <p:nvSpPr>
            <p:cNvPr id="5" name="任意多边形: 形状 4"/>
            <p:cNvSpPr/>
            <p:nvPr/>
          </p:nvSpPr>
          <p:spPr>
            <a:xfrm>
              <a:off x="628688" y="1777208"/>
              <a:ext cx="3727132" cy="1003720"/>
            </a:xfrm>
            <a:custGeom>
              <a:avLst/>
              <a:gdLst>
                <a:gd name="connsiteX0" fmla="*/ 0 w 3727132"/>
                <a:gd name="connsiteY0" fmla="*/ 0 h 1490852"/>
                <a:gd name="connsiteX1" fmla="*/ 3727132 w 3727132"/>
                <a:gd name="connsiteY1" fmla="*/ 0 h 1490852"/>
                <a:gd name="connsiteX2" fmla="*/ 3727132 w 3727132"/>
                <a:gd name="connsiteY2" fmla="*/ 1490852 h 1490852"/>
                <a:gd name="connsiteX3" fmla="*/ 0 w 3727132"/>
                <a:gd name="connsiteY3" fmla="*/ 1490852 h 1490852"/>
                <a:gd name="connsiteX4" fmla="*/ 0 w 3727132"/>
                <a:gd name="connsiteY4" fmla="*/ 0 h 1490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132" h="1490852">
                  <a:moveTo>
                    <a:pt x="0" y="0"/>
                  </a:moveTo>
                  <a:lnTo>
                    <a:pt x="3727132" y="0"/>
                  </a:lnTo>
                  <a:lnTo>
                    <a:pt x="3727132" y="1490852"/>
                  </a:lnTo>
                  <a:lnTo>
                    <a:pt x="0" y="1490852"/>
                  </a:lnTo>
                  <a:lnTo>
                    <a:pt x="0" y="0"/>
                  </a:lnTo>
                  <a:close/>
                </a:path>
              </a:pathLst>
            </a:custGeom>
            <a:solidFill>
              <a:srgbClr val="D96C31"/>
            </a:solidFill>
            <a:ln>
              <a:solidFill>
                <a:srgbClr val="D96C31"/>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8016" tIns="73152" rIns="128016" bIns="73152" numCol="1" spcCol="1270" anchor="ctr" anchorCtr="0">
              <a:noAutofit/>
            </a:bodyPr>
            <a:lstStyle/>
            <a:p>
              <a:pPr algn="ctr" defTabSz="800100">
                <a:lnSpc>
                  <a:spcPct val="90000"/>
                </a:lnSpc>
                <a:spcAft>
                  <a:spcPct val="35000"/>
                </a:spcAft>
              </a:pPr>
              <a:r>
                <a:rPr lang="zh-CN" altLang="en-US" sz="2400" dirty="0">
                  <a:solidFill>
                    <a:schemeClr val="bg1"/>
                  </a:solidFill>
                  <a:cs typeface="+mn-ea"/>
                  <a:sym typeface="+mn-lt"/>
                </a:rPr>
                <a:t>名词</a:t>
              </a:r>
              <a:endParaRPr lang="zh-CN" altLang="en-US" sz="2400" dirty="0">
                <a:solidFill>
                  <a:schemeClr val="bg1"/>
                </a:solidFill>
                <a:cs typeface="+mn-ea"/>
                <a:sym typeface="+mn-lt"/>
              </a:endParaRPr>
            </a:p>
          </p:txBody>
        </p:sp>
        <p:sp>
          <p:nvSpPr>
            <p:cNvPr id="6" name="任意多边形: 形状 5"/>
            <p:cNvSpPr/>
            <p:nvPr/>
          </p:nvSpPr>
          <p:spPr>
            <a:xfrm>
              <a:off x="628688" y="2780928"/>
              <a:ext cx="3727132" cy="3528392"/>
            </a:xfrm>
            <a:custGeom>
              <a:avLst/>
              <a:gdLst>
                <a:gd name="connsiteX0" fmla="*/ 0 w 3727132"/>
                <a:gd name="connsiteY0" fmla="*/ 0 h 2283840"/>
                <a:gd name="connsiteX1" fmla="*/ 3727132 w 3727132"/>
                <a:gd name="connsiteY1" fmla="*/ 0 h 2283840"/>
                <a:gd name="connsiteX2" fmla="*/ 3727132 w 3727132"/>
                <a:gd name="connsiteY2" fmla="*/ 2283840 h 2283840"/>
                <a:gd name="connsiteX3" fmla="*/ 0 w 3727132"/>
                <a:gd name="connsiteY3" fmla="*/ 2283840 h 2283840"/>
                <a:gd name="connsiteX4" fmla="*/ 0 w 3727132"/>
                <a:gd name="connsiteY4" fmla="*/ 0 h 228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132" h="2283840">
                  <a:moveTo>
                    <a:pt x="0" y="0"/>
                  </a:moveTo>
                  <a:lnTo>
                    <a:pt x="3727132" y="0"/>
                  </a:lnTo>
                  <a:lnTo>
                    <a:pt x="3727132" y="2283840"/>
                  </a:lnTo>
                  <a:lnTo>
                    <a:pt x="0" y="2283840"/>
                  </a:lnTo>
                  <a:lnTo>
                    <a:pt x="0" y="0"/>
                  </a:lnTo>
                  <a:close/>
                </a:path>
              </a:pathLst>
            </a:custGeom>
            <a:ln>
              <a:solidFill>
                <a:srgbClr val="D96C31"/>
              </a:solidFill>
            </a:ln>
          </p:spPr>
          <p:style>
            <a:lnRef idx="2">
              <a:scrgbClr r="0" g="0" b="0"/>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defTabSz="800100">
                <a:spcAft>
                  <a:spcPct val="15000"/>
                </a:spcAft>
                <a:buChar char="•"/>
              </a:pPr>
              <a:r>
                <a:rPr lang="en-US" altLang="zh-CN" sz="2400" b="1" dirty="0">
                  <a:cs typeface="+mn-ea"/>
                  <a:sym typeface="+mn-lt"/>
                </a:rPr>
                <a:t>“</a:t>
              </a:r>
              <a:r>
                <a:rPr lang="zh-CN" altLang="zh-CN" sz="2400" b="1" dirty="0">
                  <a:cs typeface="+mn-ea"/>
                  <a:sym typeface="+mn-lt"/>
                </a:rPr>
                <a:t>组织</a:t>
              </a:r>
              <a:r>
                <a:rPr lang="en-US" altLang="zh-CN" sz="2400" b="1" dirty="0">
                  <a:cs typeface="+mn-ea"/>
                  <a:sym typeface="+mn-lt"/>
                </a:rPr>
                <a:t>”</a:t>
              </a:r>
              <a:r>
                <a:rPr lang="zh-CN" altLang="zh-CN" sz="2400" b="1" dirty="0">
                  <a:cs typeface="+mn-ea"/>
                  <a:sym typeface="+mn-lt"/>
                </a:rPr>
                <a:t>是指一群人的一种相对稳定的集合。</a:t>
              </a:r>
              <a:endParaRPr lang="zh-CN" altLang="en-US" sz="2400" b="1" dirty="0">
                <a:cs typeface="+mn-ea"/>
                <a:sym typeface="+mn-lt"/>
              </a:endParaRPr>
            </a:p>
            <a:p>
              <a:pPr marL="171450" lvl="1" indent="-171450" defTabSz="800100">
                <a:spcAft>
                  <a:spcPct val="15000"/>
                </a:spcAft>
                <a:buChar char="•"/>
              </a:pPr>
              <a:r>
                <a:rPr lang="zh-CN" altLang="en-US" sz="2400" b="1" dirty="0">
                  <a:cs typeface="+mn-ea"/>
                  <a:sym typeface="+mn-lt"/>
                </a:rPr>
                <a:t>组织是指一群人为了实现某个共同目标而结合起来协同行动的集合体。</a:t>
              </a:r>
              <a:endParaRPr lang="zh-CN" altLang="en-US" sz="2400" b="1" dirty="0">
                <a:cs typeface="+mn-ea"/>
                <a:sym typeface="+mn-lt"/>
              </a:endParaRPr>
            </a:p>
          </p:txBody>
        </p:sp>
        <p:sp>
          <p:nvSpPr>
            <p:cNvPr id="8" name="任意多边形: 形状 7"/>
            <p:cNvSpPr/>
            <p:nvPr/>
          </p:nvSpPr>
          <p:spPr>
            <a:xfrm>
              <a:off x="4877619" y="1777208"/>
              <a:ext cx="3727132" cy="1003720"/>
            </a:xfrm>
            <a:custGeom>
              <a:avLst/>
              <a:gdLst>
                <a:gd name="connsiteX0" fmla="*/ 0 w 3727132"/>
                <a:gd name="connsiteY0" fmla="*/ 0 h 1490852"/>
                <a:gd name="connsiteX1" fmla="*/ 3727132 w 3727132"/>
                <a:gd name="connsiteY1" fmla="*/ 0 h 1490852"/>
                <a:gd name="connsiteX2" fmla="*/ 3727132 w 3727132"/>
                <a:gd name="connsiteY2" fmla="*/ 1490852 h 1490852"/>
                <a:gd name="connsiteX3" fmla="*/ 0 w 3727132"/>
                <a:gd name="connsiteY3" fmla="*/ 1490852 h 1490852"/>
                <a:gd name="connsiteX4" fmla="*/ 0 w 3727132"/>
                <a:gd name="connsiteY4" fmla="*/ 0 h 1490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132" h="1490852">
                  <a:moveTo>
                    <a:pt x="0" y="0"/>
                  </a:moveTo>
                  <a:lnTo>
                    <a:pt x="3727132" y="0"/>
                  </a:lnTo>
                  <a:lnTo>
                    <a:pt x="3727132" y="1490852"/>
                  </a:lnTo>
                  <a:lnTo>
                    <a:pt x="0" y="1490852"/>
                  </a:lnTo>
                  <a:lnTo>
                    <a:pt x="0" y="0"/>
                  </a:lnTo>
                  <a:close/>
                </a:path>
              </a:pathLst>
            </a:custGeom>
            <a:solidFill>
              <a:srgbClr val="D96C31"/>
            </a:solidFill>
            <a:ln>
              <a:solidFill>
                <a:srgbClr val="D96C31"/>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8016" tIns="73152" rIns="128016" bIns="73152" numCol="1" spcCol="1270" anchor="ctr" anchorCtr="0">
              <a:noAutofit/>
            </a:bodyPr>
            <a:lstStyle/>
            <a:p>
              <a:pPr lvl="0" algn="ctr" defTabSz="800100">
                <a:lnSpc>
                  <a:spcPct val="90000"/>
                </a:lnSpc>
                <a:spcAft>
                  <a:spcPct val="35000"/>
                </a:spcAft>
              </a:pPr>
              <a:r>
                <a:rPr lang="zh-CN" altLang="en-US" sz="2400" dirty="0">
                  <a:solidFill>
                    <a:schemeClr val="bg1"/>
                  </a:solidFill>
                  <a:cs typeface="+mn-ea"/>
                  <a:sym typeface="+mn-lt"/>
                </a:rPr>
                <a:t>动词</a:t>
              </a:r>
              <a:endParaRPr lang="zh-CN" altLang="en-US" sz="2400" kern="1200" dirty="0">
                <a:solidFill>
                  <a:schemeClr val="bg1"/>
                </a:solidFill>
                <a:latin typeface="+mn-lt"/>
                <a:ea typeface="+mn-ea"/>
                <a:cs typeface="+mn-ea"/>
                <a:sym typeface="+mn-lt"/>
              </a:endParaRPr>
            </a:p>
          </p:txBody>
        </p:sp>
        <p:sp>
          <p:nvSpPr>
            <p:cNvPr id="9" name="任意多边形: 形状 8"/>
            <p:cNvSpPr/>
            <p:nvPr/>
          </p:nvSpPr>
          <p:spPr>
            <a:xfrm>
              <a:off x="4877619" y="2780928"/>
              <a:ext cx="3727132" cy="3528392"/>
            </a:xfrm>
            <a:custGeom>
              <a:avLst/>
              <a:gdLst>
                <a:gd name="connsiteX0" fmla="*/ 0 w 3727132"/>
                <a:gd name="connsiteY0" fmla="*/ 0 h 2283840"/>
                <a:gd name="connsiteX1" fmla="*/ 3727132 w 3727132"/>
                <a:gd name="connsiteY1" fmla="*/ 0 h 2283840"/>
                <a:gd name="connsiteX2" fmla="*/ 3727132 w 3727132"/>
                <a:gd name="connsiteY2" fmla="*/ 2283840 h 2283840"/>
                <a:gd name="connsiteX3" fmla="*/ 0 w 3727132"/>
                <a:gd name="connsiteY3" fmla="*/ 2283840 h 2283840"/>
                <a:gd name="connsiteX4" fmla="*/ 0 w 3727132"/>
                <a:gd name="connsiteY4" fmla="*/ 0 h 228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132" h="2283840">
                  <a:moveTo>
                    <a:pt x="0" y="0"/>
                  </a:moveTo>
                  <a:lnTo>
                    <a:pt x="3727132" y="0"/>
                  </a:lnTo>
                  <a:lnTo>
                    <a:pt x="3727132" y="2283840"/>
                  </a:lnTo>
                  <a:lnTo>
                    <a:pt x="0" y="2283840"/>
                  </a:lnTo>
                  <a:lnTo>
                    <a:pt x="0" y="0"/>
                  </a:lnTo>
                  <a:close/>
                </a:path>
              </a:pathLst>
            </a:custGeom>
            <a:ln>
              <a:solidFill>
                <a:srgbClr val="D96C31"/>
              </a:solidFill>
            </a:ln>
          </p:spPr>
          <p:style>
            <a:lnRef idx="2">
              <a:scrgbClr r="0" g="0" b="0"/>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defTabSz="800100">
                <a:spcAft>
                  <a:spcPct val="15000"/>
                </a:spcAft>
                <a:buChar char="•"/>
              </a:pPr>
              <a:r>
                <a:rPr lang="en-US" altLang="zh-CN" sz="2400" b="1" dirty="0">
                  <a:cs typeface="+mn-ea"/>
                  <a:sym typeface="+mn-lt"/>
                </a:rPr>
                <a:t>“</a:t>
              </a:r>
              <a:r>
                <a:rPr lang="zh-CN" altLang="zh-CN" sz="2400" b="1" dirty="0">
                  <a:cs typeface="+mn-ea"/>
                  <a:sym typeface="+mn-lt"/>
                </a:rPr>
                <a:t>组织</a:t>
              </a:r>
              <a:r>
                <a:rPr lang="en-US" altLang="zh-CN" sz="2400" b="1" dirty="0">
                  <a:cs typeface="+mn-ea"/>
                  <a:sym typeface="+mn-lt"/>
                </a:rPr>
                <a:t>”</a:t>
              </a:r>
              <a:r>
                <a:rPr lang="zh-CN" altLang="zh-CN" sz="2400" b="1" dirty="0">
                  <a:cs typeface="+mn-ea"/>
                  <a:sym typeface="+mn-lt"/>
                </a:rPr>
                <a:t>是管理的一种职能，甚至是管理的代名词。</a:t>
              </a:r>
              <a:endParaRPr lang="zh-CN" altLang="en-US" sz="2400" b="1" dirty="0">
                <a:cs typeface="+mn-ea"/>
                <a:sym typeface="+mn-lt"/>
              </a:endParaRPr>
            </a:p>
            <a:p>
              <a:pPr marL="171450" lvl="1" indent="-171450" defTabSz="800100">
                <a:spcAft>
                  <a:spcPct val="15000"/>
                </a:spcAft>
                <a:buChar char="•"/>
              </a:pPr>
              <a:r>
                <a:rPr lang="zh-CN" altLang="en-US" sz="2400" b="1" dirty="0">
                  <a:cs typeface="+mn-ea"/>
                  <a:sym typeface="+mn-lt"/>
                </a:rPr>
                <a:t>为了使每个人都能以适当的方式提供目标活动所需要的贡献，首先需要进行劳动分工，然后需要对他们的分工劳动进行协调。</a:t>
              </a:r>
              <a:endParaRPr lang="zh-CN" altLang="en-US" sz="2400" b="1" dirty="0">
                <a:cs typeface="+mn-ea"/>
                <a:sym typeface="+mn-lt"/>
              </a:endParaRPr>
            </a:p>
            <a:p>
              <a:pPr marL="171450" lvl="1" indent="-171450" algn="l" defTabSz="800100">
                <a:lnSpc>
                  <a:spcPct val="100000"/>
                </a:lnSpc>
                <a:spcBef>
                  <a:spcPct val="0"/>
                </a:spcBef>
                <a:spcAft>
                  <a:spcPct val="15000"/>
                </a:spcAft>
                <a:buChar char="•"/>
              </a:pPr>
              <a:endParaRPr lang="zh-CN" altLang="en-US" sz="2400" kern="1200" dirty="0">
                <a:latin typeface="+mn-lt"/>
                <a:ea typeface="+mn-ea"/>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47495" y="1700530"/>
            <a:ext cx="3940810" cy="3075305"/>
          </a:xfrm>
          <a:prstGeom prst="rect">
            <a:avLst/>
          </a:prstGeom>
          <a:noFill/>
        </p:spPr>
        <p:txBody>
          <a:bodyPr wrap="square" rtlCol="0">
            <a:noAutofit/>
          </a:bodyPr>
          <a:p>
            <a:r>
              <a:rPr lang="en-US" altLang="zh-CN" sz="4800"/>
              <a:t>1.</a:t>
            </a:r>
            <a:r>
              <a:rPr lang="zh-CN" altLang="en-US" sz="4800"/>
              <a:t>职能设计</a:t>
            </a:r>
            <a:endParaRPr lang="zh-CN" altLang="en-US" sz="4800"/>
          </a:p>
          <a:p>
            <a:r>
              <a:rPr lang="en-US" altLang="zh-CN" sz="4800"/>
              <a:t>2.</a:t>
            </a:r>
            <a:r>
              <a:rPr lang="zh-CN" altLang="en-US" sz="4800"/>
              <a:t>部门设计</a:t>
            </a:r>
            <a:endParaRPr lang="zh-CN" altLang="en-US" sz="4800"/>
          </a:p>
          <a:p>
            <a:r>
              <a:rPr lang="en-US" altLang="zh-CN" sz="4800"/>
              <a:t>3.</a:t>
            </a:r>
            <a:r>
              <a:rPr lang="zh-CN" altLang="en-US" sz="4800"/>
              <a:t>层级设计</a:t>
            </a:r>
            <a:endParaRPr lang="zh-CN" altLang="en-US"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412776"/>
            <a:ext cx="8540750" cy="4194175"/>
          </a:xfrm>
        </p:spPr>
        <p:txBody>
          <a:bodyPr/>
          <a:lstStyle/>
          <a:p>
            <a:r>
              <a:rPr lang="zh-CN" altLang="en-US" b="1" dirty="0"/>
              <a:t>职能设计</a:t>
            </a:r>
            <a:endParaRPr lang="en-US" altLang="zh-CN" b="1" dirty="0"/>
          </a:p>
          <a:p>
            <a:pPr marL="0" indent="0">
              <a:buNone/>
            </a:pPr>
            <a:r>
              <a:rPr lang="zh-CN" altLang="en-US" dirty="0"/>
              <a:t>     </a:t>
            </a:r>
            <a:r>
              <a:rPr lang="zh-CN" altLang="en-US" b="1" dirty="0">
                <a:solidFill>
                  <a:srgbClr val="002060"/>
                </a:solidFill>
              </a:rPr>
              <a:t>职能设计是对组织完成目标所需要的职能、职务的整体安排。</a:t>
            </a:r>
            <a:endParaRPr lang="en-US" altLang="zh-CN" b="1" dirty="0">
              <a:solidFill>
                <a:srgbClr val="002060"/>
              </a:solidFill>
            </a:endParaRPr>
          </a:p>
          <a:p>
            <a:pPr>
              <a:buFont typeface="Wingdings" panose="05000000000000000000" pitchFamily="2" charset="2"/>
              <a:buChar char="ü"/>
            </a:pPr>
            <a:r>
              <a:rPr lang="zh-CN" altLang="en-US" b="1" dirty="0">
                <a:latin typeface="宋体" panose="02010600030101010101" pitchFamily="2" charset="-122"/>
              </a:rPr>
              <a:t>编制职务说明书</a:t>
            </a:r>
            <a:endParaRPr lang="zh-CN" altLang="en-US" b="1" dirty="0">
              <a:latin typeface="宋体" panose="02010600030101010101" pitchFamily="2" charset="-122"/>
            </a:endParaRPr>
          </a:p>
          <a:p>
            <a:pPr marL="0" indent="0">
              <a:buNone/>
            </a:pPr>
            <a:r>
              <a:rPr lang="zh-CN" altLang="en-US" b="1" dirty="0">
                <a:solidFill>
                  <a:srgbClr val="002060"/>
                </a:solidFill>
              </a:rPr>
              <a:t>   职务说明书：简单而明确地指出该管理职务的工作内容、职责与权力、与组织中其他部门和职务的关系，</a:t>
            </a:r>
            <a:r>
              <a:rPr lang="zh-CN" altLang="en-US" b="1" dirty="0">
                <a:solidFill>
                  <a:srgbClr val="002060"/>
                </a:solidFill>
                <a:highlight>
                  <a:srgbClr val="FFFF00"/>
                </a:highlight>
              </a:rPr>
              <a:t>要求担任该项职务者所必须拥有的基本素质、技术知识、工作经验、处理问题的能力等条件</a:t>
            </a:r>
            <a:endParaRPr lang="zh-CN" altLang="en-US" b="1" dirty="0">
              <a:solidFill>
                <a:srgbClr val="002060"/>
              </a:solidFill>
              <a:highlight>
                <a:srgbClr val="FFFF00"/>
              </a:highlight>
            </a:endParaRPr>
          </a:p>
          <a:p>
            <a:pPr marL="0" indent="0">
              <a:buNone/>
            </a:pPr>
            <a:endParaRPr lang="en-US" altLang="zh-CN" b="1" dirty="0">
              <a:solidFill>
                <a:srgbClr val="002060"/>
              </a:solidFill>
            </a:endParaRPr>
          </a:p>
          <a:p>
            <a:pPr marL="0" indent="0">
              <a:buNone/>
            </a:pPr>
            <a:endParaRPr lang="en-US"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body" idx="4294967295"/>
          </p:nvPr>
        </p:nvSpPr>
        <p:spPr>
          <a:xfrm>
            <a:off x="323850" y="476250"/>
            <a:ext cx="8540750" cy="5976938"/>
          </a:xfrm>
        </p:spPr>
        <p:txBody>
          <a:bodyPr/>
          <a:lstStyle/>
          <a:p>
            <a:pPr eaLnBrk="1" hangingPunct="1">
              <a:lnSpc>
                <a:spcPct val="90000"/>
              </a:lnSpc>
            </a:pPr>
            <a:r>
              <a:rPr lang="zh-CN" altLang="en-US" b="1"/>
              <a:t>职位描述</a:t>
            </a:r>
            <a:endParaRPr lang="zh-CN" altLang="en-US" b="1"/>
          </a:p>
          <a:p>
            <a:pPr eaLnBrk="1" hangingPunct="1">
              <a:lnSpc>
                <a:spcPct val="90000"/>
              </a:lnSpc>
              <a:buFont typeface="Wingdings" panose="05000000000000000000" pitchFamily="2" charset="2"/>
              <a:buNone/>
            </a:pPr>
            <a:r>
              <a:rPr lang="zh-CN" altLang="en-US"/>
              <a:t>   </a:t>
            </a:r>
            <a:r>
              <a:rPr lang="zh-CN" altLang="en-US">
                <a:highlight>
                  <a:srgbClr val="FFFF00"/>
                </a:highlight>
              </a:rPr>
              <a:t>岗位职责</a:t>
            </a:r>
            <a:r>
              <a:rPr lang="zh-CN" altLang="en-US"/>
              <a:t>：</a:t>
            </a:r>
            <a:br>
              <a:rPr lang="zh-CN" altLang="en-US"/>
            </a:br>
            <a:r>
              <a:rPr lang="en-US" altLang="zh-CN"/>
              <a:t>1</a:t>
            </a:r>
            <a:r>
              <a:rPr lang="zh-CN" altLang="en-US"/>
              <a:t>、标准工时模板的制定；   </a:t>
            </a:r>
            <a:br>
              <a:rPr lang="zh-CN" altLang="en-US"/>
            </a:br>
            <a:r>
              <a:rPr lang="en-US" altLang="zh-CN"/>
              <a:t>2</a:t>
            </a:r>
            <a:r>
              <a:rPr lang="zh-CN" altLang="en-US"/>
              <a:t>、生产改善的评估；       </a:t>
            </a:r>
            <a:br>
              <a:rPr lang="zh-CN" altLang="en-US"/>
            </a:br>
            <a:r>
              <a:rPr lang="en-US" altLang="zh-CN"/>
              <a:t>3</a:t>
            </a:r>
            <a:r>
              <a:rPr lang="zh-CN" altLang="en-US"/>
              <a:t>、场地规划；            </a:t>
            </a:r>
            <a:br>
              <a:rPr lang="zh-CN" altLang="en-US"/>
            </a:br>
            <a:r>
              <a:rPr lang="en-US" altLang="zh-CN"/>
              <a:t>4</a:t>
            </a:r>
            <a:r>
              <a:rPr lang="zh-CN" altLang="en-US"/>
              <a:t>、生产效率提升。</a:t>
            </a:r>
            <a:br>
              <a:rPr lang="zh-CN" altLang="en-US"/>
            </a:br>
            <a:r>
              <a:rPr lang="zh-CN" altLang="en-US"/>
              <a:t> </a:t>
            </a:r>
            <a:br>
              <a:rPr lang="zh-CN" altLang="en-US"/>
            </a:br>
            <a:r>
              <a:rPr lang="zh-CN" altLang="en-US">
                <a:highlight>
                  <a:srgbClr val="FFFF00"/>
                </a:highlight>
              </a:rPr>
              <a:t>任职要求</a:t>
            </a:r>
            <a:r>
              <a:rPr lang="zh-CN" altLang="en-US"/>
              <a:t>：</a:t>
            </a:r>
            <a:br>
              <a:rPr lang="zh-CN" altLang="en-US"/>
            </a:br>
            <a:r>
              <a:rPr lang="en-US" altLang="zh-CN"/>
              <a:t>1</a:t>
            </a:r>
            <a:r>
              <a:rPr lang="zh-CN" altLang="en-US"/>
              <a:t>、大专以上学历，工业工程专业；     </a:t>
            </a:r>
            <a:br>
              <a:rPr lang="zh-CN" altLang="en-US"/>
            </a:br>
            <a:r>
              <a:rPr lang="en-US" altLang="zh-CN"/>
              <a:t>2</a:t>
            </a:r>
            <a:r>
              <a:rPr lang="zh-CN" altLang="en-US"/>
              <a:t>、熟悉机械加工行业； </a:t>
            </a:r>
            <a:br>
              <a:rPr lang="zh-CN" altLang="en-US"/>
            </a:br>
            <a:r>
              <a:rPr lang="en-US" altLang="zh-CN"/>
              <a:t>3</a:t>
            </a:r>
            <a:r>
              <a:rPr lang="zh-CN" altLang="en-US"/>
              <a:t>、</a:t>
            </a:r>
            <a:r>
              <a:rPr lang="en-US" altLang="zh-CN"/>
              <a:t>5</a:t>
            </a:r>
            <a:r>
              <a:rPr lang="zh-CN" altLang="en-US"/>
              <a:t>年以上工作经验；</a:t>
            </a:r>
            <a:br>
              <a:rPr lang="zh-CN" altLang="en-US"/>
            </a:br>
            <a:r>
              <a:rPr lang="en-US" altLang="zh-CN"/>
              <a:t>4</a:t>
            </a:r>
            <a:r>
              <a:rPr lang="zh-CN" altLang="en-US"/>
              <a:t>、</a:t>
            </a:r>
            <a:r>
              <a:rPr lang="en-US" altLang="zh-CN"/>
              <a:t>35</a:t>
            </a:r>
            <a:r>
              <a:rPr lang="zh-CN" altLang="en-US"/>
              <a:t>岁以下；          </a:t>
            </a:r>
            <a:br>
              <a:rPr lang="zh-CN" altLang="en-US"/>
            </a:br>
            <a:r>
              <a:rPr lang="en-US" altLang="zh-CN"/>
              <a:t>5</a:t>
            </a:r>
            <a:r>
              <a:rPr lang="zh-CN" altLang="en-US"/>
              <a:t>、熟悉工业工程涉及的各种工作方法。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部门设计</a:t>
            </a:r>
            <a:endParaRPr lang="en-US" altLang="zh-CN" b="1" dirty="0"/>
          </a:p>
          <a:p>
            <a:pPr marL="0" indent="0">
              <a:buNone/>
            </a:pPr>
            <a:r>
              <a:rPr lang="zh-CN" altLang="en-US" b="1" dirty="0">
                <a:solidFill>
                  <a:srgbClr val="002060"/>
                </a:solidFill>
              </a:rPr>
              <a:t>     部门设计是指按照职能的相似性、活动的关联性、联系的紧密性将各个职位整合为部门的过程。</a:t>
            </a:r>
            <a:endParaRPr lang="en-US" altLang="zh-CN" b="1" dirty="0">
              <a:solidFill>
                <a:srgbClr val="002060"/>
              </a:solidFill>
            </a:endParaRPr>
          </a:p>
          <a:p>
            <a:r>
              <a:rPr lang="zh-CN" altLang="en-US" b="1" dirty="0"/>
              <a:t>层级设计</a:t>
            </a:r>
            <a:endParaRPr lang="en-US" altLang="zh-CN" b="1" dirty="0"/>
          </a:p>
          <a:p>
            <a:pPr marL="0" indent="0">
              <a:buNone/>
            </a:pPr>
            <a:r>
              <a:rPr lang="zh-CN" altLang="en-US" b="1" dirty="0">
                <a:solidFill>
                  <a:srgbClr val="002060"/>
                </a:solidFill>
              </a:rPr>
              <a:t>      层级设计是对部门之间关系的安排，这种关系既包括部门之间的纵向层级，又包括部门之间的横向联系。</a:t>
            </a:r>
            <a:endParaRPr lang="zh-CN" altLang="en-US" b="1"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a:t>
            </a:r>
            <a:r>
              <a:rPr lang="en-US" altLang="zh-CN" b="1" dirty="0"/>
              <a:t>2</a:t>
            </a:r>
            <a:r>
              <a:rPr lang="zh-CN" altLang="en-US" b="1" dirty="0"/>
              <a:t>）</a:t>
            </a:r>
            <a:r>
              <a:rPr lang="zh-CN" altLang="en-US" b="1" dirty="0">
                <a:highlight>
                  <a:srgbClr val="FFFF00"/>
                </a:highlight>
              </a:rPr>
              <a:t>组织运行制度设计</a:t>
            </a:r>
            <a:endParaRPr lang="zh-CN" altLang="en-US" b="1" dirty="0"/>
          </a:p>
          <a:p>
            <a:r>
              <a:rPr lang="zh-CN" altLang="en-US" b="1" dirty="0">
                <a:highlight>
                  <a:srgbClr val="FFFF00"/>
                </a:highlight>
              </a:rPr>
              <a:t>沟通系统设计</a:t>
            </a:r>
            <a:endParaRPr lang="zh-CN" altLang="en-US" b="1" dirty="0">
              <a:highlight>
                <a:srgbClr val="FFFF00"/>
              </a:highlight>
            </a:endParaRPr>
          </a:p>
          <a:p>
            <a:r>
              <a:rPr lang="zh-CN" altLang="en-US" b="1" dirty="0">
                <a:highlight>
                  <a:srgbClr val="FFFF00"/>
                </a:highlight>
              </a:rPr>
              <a:t>管理规范设计</a:t>
            </a:r>
            <a:endParaRPr lang="zh-CN" altLang="en-US" b="1" dirty="0">
              <a:highlight>
                <a:srgbClr val="FFFF00"/>
              </a:highlight>
            </a:endParaRPr>
          </a:p>
          <a:p>
            <a:r>
              <a:rPr lang="zh-CN" altLang="en-US" b="1" dirty="0">
                <a:highlight>
                  <a:srgbClr val="FFFF00"/>
                </a:highlight>
              </a:rPr>
              <a:t>激励设计</a:t>
            </a:r>
            <a:endParaRPr lang="zh-CN" altLang="en-US" b="1" dirty="0">
              <a:highlight>
                <a:srgbClr val="FFFF00"/>
              </a:highlight>
            </a:endParaRPr>
          </a:p>
          <a:p>
            <a:endParaRPr lang="zh-CN" altLang="en-US" b="1" dirty="0">
              <a:highlight>
                <a:srgbClr val="FFFF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body" idx="1"/>
          </p:nvPr>
        </p:nvSpPr>
        <p:spPr>
          <a:xfrm>
            <a:off x="539750" y="908050"/>
            <a:ext cx="7993063" cy="5329238"/>
          </a:xfrm>
        </p:spPr>
        <p:txBody>
          <a:bodyPr/>
          <a:lstStyle/>
          <a:p>
            <a:pPr eaLnBrk="1" hangingPunct="1">
              <a:lnSpc>
                <a:spcPct val="115000"/>
              </a:lnSpc>
              <a:buFont typeface="Wingdings" panose="05000000000000000000" pitchFamily="2" charset="2"/>
              <a:buNone/>
            </a:pPr>
            <a:r>
              <a:rPr lang="zh-CN" altLang="en-US" sz="3500" b="1" dirty="0"/>
              <a:t>组织设计思路：</a:t>
            </a:r>
            <a:endParaRPr lang="zh-CN" altLang="en-US" sz="3500" b="1" dirty="0"/>
          </a:p>
          <a:p>
            <a:pPr eaLnBrk="1" hangingPunct="1">
              <a:lnSpc>
                <a:spcPct val="115000"/>
              </a:lnSpc>
              <a:buFont typeface="Wingdings" panose="05000000000000000000" pitchFamily="2" charset="2"/>
              <a:buNone/>
            </a:pPr>
            <a:r>
              <a:rPr lang="zh-CN" altLang="en-US" sz="2000" b="1" dirty="0"/>
              <a:t>           </a:t>
            </a:r>
            <a:r>
              <a:rPr lang="zh-CN" altLang="en-US" sz="3100" b="1" dirty="0">
                <a:solidFill>
                  <a:srgbClr val="3333CC"/>
                </a:solidFill>
                <a:latin typeface="宋体" panose="02010600030101010101" pitchFamily="2" charset="-122"/>
              </a:rPr>
              <a:t>组织设计</a:t>
            </a:r>
            <a:r>
              <a:rPr lang="zh-CN" altLang="en-US" sz="3100" b="1" dirty="0">
                <a:solidFill>
                  <a:srgbClr val="FF3300"/>
                </a:solidFill>
                <a:latin typeface="宋体" panose="02010600030101010101" pitchFamily="2" charset="-122"/>
              </a:rPr>
              <a:t>由下而上</a:t>
            </a:r>
            <a:r>
              <a:rPr lang="zh-CN" altLang="en-US" sz="3100" b="1" dirty="0">
                <a:solidFill>
                  <a:srgbClr val="3333CC"/>
                </a:solidFill>
                <a:latin typeface="宋体" panose="02010600030101010101" pitchFamily="2" charset="-122"/>
              </a:rPr>
              <a:t>：</a:t>
            </a:r>
            <a:r>
              <a:rPr lang="zh-CN" altLang="en-US" sz="2700" b="1" dirty="0">
                <a:solidFill>
                  <a:srgbClr val="3333CC"/>
                </a:solidFill>
                <a:latin typeface="宋体" panose="02010600030101010101" pitchFamily="2" charset="-122"/>
              </a:rPr>
              <a:t>  </a:t>
            </a:r>
            <a:endParaRPr lang="zh-CN" altLang="en-US" sz="2700" b="1" dirty="0">
              <a:solidFill>
                <a:srgbClr val="3333CC"/>
              </a:solidFill>
              <a:latin typeface="宋体" panose="02010600030101010101" pitchFamily="2" charset="-12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rPr>
              <a:t>           任务</a:t>
            </a:r>
            <a:r>
              <a:rPr lang="zh-CN" altLang="en-US" sz="2700" b="1" dirty="0">
                <a:latin typeface="宋体" panose="02010600030101010101" pitchFamily="2" charset="-122"/>
                <a:sym typeface="Symbol" panose="05050102010706020507" pitchFamily="18" charset="2"/>
              </a:rPr>
              <a:t>岗位     </a:t>
            </a:r>
            <a:endParaRPr lang="zh-CN" altLang="en-US" sz="2700" b="1" dirty="0">
              <a:latin typeface="宋体" panose="02010600030101010101" pitchFamily="2" charset="-122"/>
              <a:sym typeface="Symbol" panose="05050102010706020507" pitchFamily="18" charset="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sym typeface="Symbol" panose="05050102010706020507" pitchFamily="18" charset="2"/>
              </a:rPr>
              <a:t>                   </a:t>
            </a:r>
            <a:r>
              <a:rPr lang="zh-CN" altLang="en-US" sz="2700" b="1" dirty="0">
                <a:solidFill>
                  <a:srgbClr val="FF3399"/>
                </a:solidFill>
                <a:latin typeface="宋体" panose="02010600030101010101" pitchFamily="2" charset="-122"/>
                <a:sym typeface="Symbol" panose="05050102010706020507" pitchFamily="18" charset="2"/>
              </a:rPr>
              <a:t>职务的设计与分析</a:t>
            </a:r>
            <a:endParaRPr lang="zh-CN" altLang="en-US" sz="2700" b="1" dirty="0">
              <a:solidFill>
                <a:srgbClr val="FF3399"/>
              </a:solidFill>
              <a:latin typeface="宋体" panose="02010600030101010101" pitchFamily="2" charset="-122"/>
              <a:sym typeface="Symbol" panose="05050102010706020507" pitchFamily="18" charset="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sym typeface="Symbol" panose="05050102010706020507" pitchFamily="18" charset="2"/>
              </a:rPr>
              <a:t>           组织宗旨、目标、内外环境   </a:t>
            </a:r>
            <a:endParaRPr lang="zh-CN" altLang="en-US" sz="2700" b="1" dirty="0">
              <a:latin typeface="宋体" panose="02010600030101010101" pitchFamily="2" charset="-122"/>
              <a:sym typeface="Symbol" panose="05050102010706020507" pitchFamily="18" charset="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sym typeface="Symbol" panose="05050102010706020507" pitchFamily="18" charset="2"/>
              </a:rPr>
              <a:t>                   </a:t>
            </a:r>
            <a:r>
              <a:rPr lang="zh-CN" altLang="en-US" sz="2700" b="1" dirty="0">
                <a:solidFill>
                  <a:srgbClr val="FF3399"/>
                </a:solidFill>
                <a:latin typeface="宋体" panose="02010600030101010101" pitchFamily="2" charset="-122"/>
                <a:sym typeface="Symbol" panose="05050102010706020507" pitchFamily="18" charset="2"/>
              </a:rPr>
              <a:t>部门划分</a:t>
            </a:r>
            <a:endParaRPr lang="zh-CN" altLang="en-US" sz="2700" b="1" dirty="0">
              <a:solidFill>
                <a:srgbClr val="FF3399"/>
              </a:solidFill>
              <a:latin typeface="宋体" panose="02010600030101010101" pitchFamily="2" charset="-122"/>
              <a:sym typeface="Symbol" panose="05050102010706020507" pitchFamily="18" charset="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sym typeface="Symbol" panose="05050102010706020507" pitchFamily="18" charset="2"/>
              </a:rPr>
              <a:t>           组织规模、人力资源、发展前景</a:t>
            </a:r>
            <a:endParaRPr lang="zh-CN" altLang="en-US" sz="2700" b="1" dirty="0">
              <a:latin typeface="宋体" panose="02010600030101010101" pitchFamily="2" charset="-122"/>
              <a:sym typeface="Symbol" panose="05050102010706020507" pitchFamily="18" charset="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sym typeface="Symbol" panose="05050102010706020507" pitchFamily="18" charset="2"/>
              </a:rPr>
              <a:t>                   </a:t>
            </a:r>
            <a:r>
              <a:rPr lang="zh-CN" altLang="en-US" sz="2700" b="1" dirty="0">
                <a:solidFill>
                  <a:srgbClr val="FF3399"/>
                </a:solidFill>
                <a:latin typeface="宋体" panose="02010600030101010101" pitchFamily="2" charset="-122"/>
                <a:sym typeface="Symbol" panose="05050102010706020507" pitchFamily="18" charset="2"/>
              </a:rPr>
              <a:t>结构的形成</a:t>
            </a:r>
            <a:endParaRPr lang="zh-CN" altLang="en-US" sz="2700" b="1" dirty="0">
              <a:solidFill>
                <a:srgbClr val="FF3399"/>
              </a:solidFill>
              <a:latin typeface="宋体" panose="02010600030101010101" pitchFamily="2" charset="-122"/>
              <a:sym typeface="Symbol" panose="05050102010706020507" pitchFamily="18" charset="2"/>
            </a:endParaRPr>
          </a:p>
          <a:p>
            <a:pPr eaLnBrk="1" hangingPunct="1">
              <a:lnSpc>
                <a:spcPct val="115000"/>
              </a:lnSpc>
              <a:buFont typeface="Wingdings" panose="05000000000000000000" pitchFamily="2" charset="2"/>
              <a:buNone/>
            </a:pPr>
            <a:r>
              <a:rPr lang="zh-CN" altLang="en-US" sz="2700" b="1" dirty="0">
                <a:latin typeface="宋体" panose="02010600030101010101" pitchFamily="2" charset="-122"/>
                <a:sym typeface="Symbol" panose="05050102010706020507" pitchFamily="18" charset="2"/>
              </a:rPr>
              <a:t>                    </a:t>
            </a:r>
            <a:r>
              <a:rPr lang="en-US" altLang="zh-CN" sz="2700" b="1" dirty="0">
                <a:latin typeface="宋体" panose="02010600030101010101" pitchFamily="2" charset="-122"/>
                <a:sym typeface="Symbol" panose="05050102010706020507" pitchFamily="18" charset="2"/>
              </a:rPr>
              <a:t>——</a:t>
            </a:r>
            <a:r>
              <a:rPr lang="zh-CN" altLang="en-US" sz="2700" b="1" dirty="0">
                <a:latin typeface="宋体" panose="02010600030101010101" pitchFamily="2" charset="-122"/>
                <a:sym typeface="Symbol" panose="05050102010706020507" pitchFamily="18" charset="2"/>
              </a:rPr>
              <a:t>形成组织体系</a:t>
            </a:r>
            <a:endParaRPr lang="zh-CN" altLang="en-US" sz="2700" b="1"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01625" y="609600"/>
            <a:ext cx="8540750" cy="914400"/>
          </a:xfrm>
        </p:spPr>
        <p:txBody>
          <a:bodyPr/>
          <a:lstStyle/>
          <a:p>
            <a:pPr eaLnBrk="1" hangingPunct="1"/>
            <a:endParaRPr lang="zh-CN" altLang="zh-CN" b="1">
              <a:latin typeface="宋体" panose="02010600030101010101" pitchFamily="2" charset="-122"/>
            </a:endParaRPr>
          </a:p>
        </p:txBody>
      </p:sp>
      <p:sp>
        <p:nvSpPr>
          <p:cNvPr id="28675" name="Rectangle 3"/>
          <p:cNvSpPr>
            <a:spLocks noGrp="1" noRot="1" noChangeArrowheads="1"/>
          </p:cNvSpPr>
          <p:nvPr>
            <p:ph type="body" idx="1"/>
          </p:nvPr>
        </p:nvSpPr>
        <p:spPr>
          <a:xfrm>
            <a:off x="461963" y="1905000"/>
            <a:ext cx="8064500" cy="4095750"/>
          </a:xfrm>
        </p:spPr>
        <p:txBody>
          <a:bodyPr/>
          <a:lstStyle/>
          <a:p>
            <a:pPr eaLnBrk="1" hangingPunct="1">
              <a:buFont typeface="Wingdings" panose="05000000000000000000" pitchFamily="2" charset="2"/>
              <a:buNone/>
            </a:pPr>
            <a:r>
              <a:rPr lang="zh-CN" altLang="en-US" sz="3900" b="1" dirty="0"/>
              <a:t>三、组织设计的原则</a:t>
            </a:r>
            <a:endParaRPr lang="zh-CN" altLang="en-US" sz="3900" b="1" dirty="0"/>
          </a:p>
          <a:p>
            <a:pPr eaLnBrk="1" hangingPunct="1">
              <a:buFont typeface="Wingdings" panose="05000000000000000000" pitchFamily="2" charset="2"/>
              <a:buNone/>
            </a:pPr>
            <a:r>
              <a:rPr lang="zh-CN" altLang="en-US" sz="3600" b="1" dirty="0">
                <a:latin typeface="宋体" panose="02010600030101010101" pitchFamily="2" charset="-122"/>
              </a:rPr>
              <a:t>  </a:t>
            </a:r>
            <a:r>
              <a:rPr lang="en-US" altLang="zh-CN" sz="3600" b="1" dirty="0">
                <a:latin typeface="宋体" panose="02010600030101010101" pitchFamily="2" charset="-122"/>
              </a:rPr>
              <a:t>1</a:t>
            </a:r>
            <a:r>
              <a:rPr lang="zh-CN" altLang="en-US" sz="3600" b="1" dirty="0">
                <a:latin typeface="宋体" panose="02010600030101010101" pitchFamily="2" charset="-122"/>
              </a:rPr>
              <a:t>、目标一致原则</a:t>
            </a:r>
            <a:endParaRPr lang="en-US" altLang="zh-CN" sz="3600" b="1" dirty="0">
              <a:latin typeface="宋体" panose="02010600030101010101" pitchFamily="2" charset="-122"/>
            </a:endParaRPr>
          </a:p>
          <a:p>
            <a:pPr eaLnBrk="1" hangingPunct="1">
              <a:buFont typeface="Wingdings" panose="05000000000000000000" pitchFamily="2" charset="2"/>
              <a:buNone/>
            </a:pPr>
            <a:r>
              <a:rPr lang="zh-CN" altLang="en-US" sz="3600" b="1" dirty="0">
                <a:latin typeface="宋体" panose="02010600030101010101" pitchFamily="2" charset="-122"/>
              </a:rPr>
              <a:t>  </a:t>
            </a:r>
            <a:r>
              <a:rPr lang="en-US" altLang="zh-CN" sz="3600" b="1" dirty="0">
                <a:latin typeface="宋体" panose="02010600030101010101" pitchFamily="2" charset="-122"/>
              </a:rPr>
              <a:t>2</a:t>
            </a:r>
            <a:r>
              <a:rPr lang="zh-CN" altLang="en-US" sz="3600" b="1" dirty="0">
                <a:latin typeface="宋体" panose="02010600030101010101" pitchFamily="2" charset="-122"/>
              </a:rPr>
              <a:t>、分工与协作原则</a:t>
            </a:r>
            <a:endParaRPr lang="en-US" altLang="zh-CN" sz="3600" b="1" dirty="0">
              <a:latin typeface="宋体" panose="02010600030101010101" pitchFamily="2" charset="-122"/>
            </a:endParaRPr>
          </a:p>
          <a:p>
            <a:pPr eaLnBrk="1" hangingPunct="1">
              <a:buFont typeface="Wingdings" panose="05000000000000000000" pitchFamily="2" charset="2"/>
              <a:buNone/>
            </a:pPr>
            <a:r>
              <a:rPr lang="en-US" altLang="zh-CN" sz="3600" b="1" dirty="0">
                <a:latin typeface="宋体" panose="02010600030101010101" pitchFamily="2" charset="-122"/>
              </a:rPr>
              <a:t>  3</a:t>
            </a:r>
            <a:r>
              <a:rPr lang="zh-CN" altLang="en-US" sz="3600" b="1" dirty="0">
                <a:latin typeface="宋体" panose="02010600030101010101" pitchFamily="2" charset="-122"/>
              </a:rPr>
              <a:t>、管理幅度原则</a:t>
            </a:r>
            <a:endParaRPr lang="en-US" altLang="zh-CN" sz="3600" b="1" dirty="0">
              <a:latin typeface="宋体" panose="02010600030101010101" pitchFamily="2" charset="-122"/>
            </a:endParaRPr>
          </a:p>
          <a:p>
            <a:pPr eaLnBrk="1" hangingPunct="1">
              <a:buFont typeface="Wingdings" panose="05000000000000000000" pitchFamily="2" charset="2"/>
              <a:buNone/>
            </a:pPr>
            <a:r>
              <a:rPr lang="en-US" altLang="zh-CN" sz="3600" b="1" dirty="0">
                <a:latin typeface="宋体" panose="02010600030101010101" pitchFamily="2" charset="-122"/>
              </a:rPr>
              <a:t>  4</a:t>
            </a:r>
            <a:r>
              <a:rPr lang="zh-CN" altLang="en-US" sz="3600" b="1" dirty="0">
                <a:latin typeface="宋体" panose="02010600030101010101" pitchFamily="2" charset="-122"/>
              </a:rPr>
              <a:t>、权责对等的原则</a:t>
            </a:r>
            <a:endParaRPr lang="zh-CN" altLang="en-US" sz="3600" b="1" dirty="0">
              <a:latin typeface="宋体" panose="02010600030101010101" pitchFamily="2" charset="-122"/>
            </a:endParaRPr>
          </a:p>
          <a:p>
            <a:pPr eaLnBrk="1" hangingPunct="1">
              <a:buFont typeface="Wingdings" panose="05000000000000000000" pitchFamily="2" charset="2"/>
              <a:buNone/>
            </a:pPr>
            <a:r>
              <a:rPr lang="zh-CN" altLang="en-US" sz="3600" b="1" dirty="0">
                <a:latin typeface="宋体" panose="02010600030101010101" pitchFamily="2" charset="-122"/>
              </a:rPr>
              <a:t>  </a:t>
            </a:r>
            <a:r>
              <a:rPr lang="en-US" altLang="zh-CN" sz="3600" b="1" dirty="0">
                <a:latin typeface="宋体" panose="02010600030101010101" pitchFamily="2" charset="-122"/>
              </a:rPr>
              <a:t>5</a:t>
            </a:r>
            <a:r>
              <a:rPr lang="zh-CN" altLang="en-US" sz="3600" b="1" dirty="0">
                <a:latin typeface="宋体" panose="02010600030101010101" pitchFamily="2" charset="-122"/>
              </a:rPr>
              <a:t>、柔性经济原则</a:t>
            </a:r>
            <a:endParaRPr lang="zh-CN" altLang="en-US" sz="3600" b="1" dirty="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685800"/>
            <a:ext cx="8455025" cy="762000"/>
          </a:xfrm>
        </p:spPr>
        <p:txBody>
          <a:bodyPr/>
          <a:lstStyle/>
          <a:p>
            <a:pPr eaLnBrk="1" hangingPunct="1"/>
            <a:r>
              <a:rPr lang="zh-CN" altLang="en-US" b="1" dirty="0">
                <a:solidFill>
                  <a:srgbClr val="CC3300"/>
                </a:solidFill>
              </a:rPr>
              <a:t>目标一致原则</a:t>
            </a:r>
            <a:endParaRPr lang="zh-CN" altLang="en-US" dirty="0">
              <a:solidFill>
                <a:srgbClr val="CC3300"/>
              </a:solidFill>
            </a:endParaRPr>
          </a:p>
        </p:txBody>
      </p:sp>
      <p:sp>
        <p:nvSpPr>
          <p:cNvPr id="29699" name="Rectangle 3"/>
          <p:cNvSpPr>
            <a:spLocks noGrp="1" noRot="1" noChangeArrowheads="1"/>
          </p:cNvSpPr>
          <p:nvPr>
            <p:ph type="body" sz="half" idx="1"/>
          </p:nvPr>
        </p:nvSpPr>
        <p:spPr>
          <a:xfrm>
            <a:off x="641349" y="1700808"/>
            <a:ext cx="7775575" cy="4263032"/>
          </a:xfrm>
        </p:spPr>
        <p:txBody>
          <a:bodyPr/>
          <a:lstStyle/>
          <a:p>
            <a:pPr eaLnBrk="1" hangingPunct="1"/>
            <a:r>
              <a:rPr lang="zh-CN" altLang="en-US" sz="3000" b="1" dirty="0"/>
              <a:t>企业组织设计的根本目的，</a:t>
            </a:r>
            <a:r>
              <a:rPr lang="zh-CN" altLang="en-US" sz="3000" b="1" dirty="0">
                <a:highlight>
                  <a:srgbClr val="FFFF00"/>
                </a:highlight>
              </a:rPr>
              <a:t>就是为了保证组织目标的实现</a:t>
            </a:r>
            <a:r>
              <a:rPr lang="zh-CN" altLang="en-US" sz="3000" b="1" dirty="0"/>
              <a:t>，组织结构的全部设计工作必须以此为出发点和归宿点。</a:t>
            </a:r>
            <a:endParaRPr lang="zh-CN" altLang="en-US" b="1" dirty="0">
              <a:solidFill>
                <a:srgbClr val="0070C0"/>
              </a:solidFill>
            </a:endParaRPr>
          </a:p>
          <a:p>
            <a:pPr eaLnBrk="1" hangingPunct="1"/>
            <a:r>
              <a:rPr lang="zh-CN" altLang="en-US" sz="3000" b="1" dirty="0"/>
              <a:t>要使“事事有人做”，而非“人人有事做”</a:t>
            </a:r>
            <a:endParaRPr lang="zh-CN" altLang="en-US" sz="3000" b="1" dirty="0"/>
          </a:p>
          <a:p>
            <a:pPr eaLnBrk="1" hangingPunct="1">
              <a:buFont typeface="Wingdings" panose="05000000000000000000" pitchFamily="2" charset="2"/>
              <a:buChar char="Ø"/>
            </a:pPr>
            <a:r>
              <a:rPr lang="zh-CN" altLang="en-US" sz="3000" b="1" dirty="0"/>
              <a:t>必须明确每一个部门、岗位的目标和任务，做到因事设人、因事设岗。反对因人设岗，虚设岗位，形成无所事事的闲官。</a:t>
            </a:r>
            <a:endParaRPr lang="zh-CN" altLang="en-US" sz="3000" b="1" dirty="0"/>
          </a:p>
          <a:p>
            <a:pPr eaLnBrk="1" hangingPunct="1"/>
            <a:r>
              <a:rPr lang="zh-CN" altLang="en-US" sz="3000" b="1" dirty="0"/>
              <a:t>强调：目标的一致性和统一指挥</a:t>
            </a:r>
            <a:endParaRPr lang="zh-CN" altLang="en-US" sz="3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分工与协作原则是指组织结构能够反映出实现目标所需的工作分解和相互协调，在专业分工的基础上实现部门间、人员间的协作与配合，保障组织活动的顺利开展，实现组织的整体目标</a:t>
            </a:r>
            <a:endParaRPr lang="zh-CN" altLang="en-US" b="1" dirty="0"/>
          </a:p>
        </p:txBody>
      </p:sp>
      <p:sp>
        <p:nvSpPr>
          <p:cNvPr id="4" name="Rectangle 2"/>
          <p:cNvSpPr>
            <a:spLocks noGrp="1" noRot="1" noChangeArrowheads="1"/>
          </p:cNvSpPr>
          <p:nvPr>
            <p:ph type="title"/>
          </p:nvPr>
        </p:nvSpPr>
        <p:spPr>
          <a:xfrm>
            <a:off x="301625" y="609600"/>
            <a:ext cx="8540750" cy="1143000"/>
          </a:xfrm>
        </p:spPr>
        <p:txBody>
          <a:bodyPr/>
          <a:lstStyle/>
          <a:p>
            <a:pPr eaLnBrk="1" hangingPunct="1"/>
            <a:r>
              <a:rPr lang="zh-CN" altLang="en-US" b="1" dirty="0">
                <a:solidFill>
                  <a:srgbClr val="CC3300"/>
                </a:solidFill>
              </a:rPr>
              <a:t>分工与协作原则</a:t>
            </a:r>
            <a:endParaRPr lang="zh-CN" altLang="en-US" dirty="0">
              <a:solidFill>
                <a:srgbClr val="CC33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CC3300"/>
                </a:solidFill>
              </a:rPr>
              <a:t>有效管理幅度原则</a:t>
            </a:r>
            <a:endParaRPr lang="zh-CN" altLang="en-US" dirty="0"/>
          </a:p>
        </p:txBody>
      </p:sp>
      <p:sp>
        <p:nvSpPr>
          <p:cNvPr id="3" name="内容占位符 2"/>
          <p:cNvSpPr>
            <a:spLocks noGrp="1"/>
          </p:cNvSpPr>
          <p:nvPr>
            <p:ph idx="1"/>
          </p:nvPr>
        </p:nvSpPr>
        <p:spPr/>
        <p:txBody>
          <a:bodyPr/>
          <a:lstStyle/>
          <a:p>
            <a:r>
              <a:rPr lang="zh-CN" altLang="en-US" b="1" dirty="0"/>
              <a:t>管理幅度应控制在一定水平：</a:t>
            </a:r>
            <a:endParaRPr lang="en-US" altLang="zh-CN" b="1" dirty="0"/>
          </a:p>
          <a:p>
            <a:pPr>
              <a:buFont typeface="Wingdings" panose="05000000000000000000" pitchFamily="2" charset="2"/>
              <a:buChar char="Ø"/>
            </a:pPr>
            <a:r>
              <a:rPr lang="zh-CN" altLang="en-US" b="1" dirty="0"/>
              <a:t>避免管理幅度过大，以保证管理者对下属有效的指挥和监督，提高工作效率</a:t>
            </a:r>
            <a:endParaRPr lang="en-US" altLang="zh-CN" b="1" dirty="0"/>
          </a:p>
          <a:p>
            <a:pPr>
              <a:buFont typeface="Wingdings" panose="05000000000000000000" pitchFamily="2" charset="2"/>
              <a:buChar char="Ø"/>
            </a:pPr>
            <a:r>
              <a:rPr lang="zh-CN" altLang="en-US" b="1" dirty="0"/>
              <a:t>防止管理幅度过小，造成管理层级过多，而降低效率，增加成本</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628650" y="836712"/>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80000"/>
              </a:lnSpc>
              <a:buClr>
                <a:schemeClr val="hlink"/>
              </a:buClr>
              <a:buSzPct val="75000"/>
              <a:buNone/>
            </a:pPr>
            <a:r>
              <a:rPr lang="zh-CN" altLang="en-US" sz="3900" b="1" dirty="0">
                <a:solidFill>
                  <a:srgbClr val="CC3300"/>
                </a:solidFill>
                <a:sym typeface="+mn-lt"/>
              </a:rPr>
              <a:t>组织的特征</a:t>
            </a:r>
            <a:endParaRPr lang="zh-CN" altLang="en-US" sz="3900" b="1" dirty="0">
              <a:solidFill>
                <a:srgbClr val="CC3300"/>
              </a:solidFill>
              <a:sym typeface="+mn-lt"/>
            </a:endParaRPr>
          </a:p>
        </p:txBody>
      </p:sp>
      <p:graphicFrame>
        <p:nvGraphicFramePr>
          <p:cNvPr id="10" name="图示 9"/>
          <p:cNvGraphicFramePr/>
          <p:nvPr/>
        </p:nvGraphicFramePr>
        <p:xfrm>
          <a:off x="971600" y="1412776"/>
          <a:ext cx="7056784" cy="47120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609600"/>
            <a:ext cx="8540750" cy="990600"/>
          </a:xfrm>
        </p:spPr>
        <p:txBody>
          <a:bodyPr/>
          <a:lstStyle/>
          <a:p>
            <a:pPr eaLnBrk="1" hangingPunct="1"/>
            <a:r>
              <a:rPr lang="zh-CN" altLang="en-US" sz="4800" b="1" dirty="0">
                <a:solidFill>
                  <a:srgbClr val="CC3300"/>
                </a:solidFill>
              </a:rPr>
              <a:t>权责对等原则</a:t>
            </a:r>
            <a:endParaRPr lang="zh-CN" altLang="en-US" sz="4800" b="1" dirty="0">
              <a:solidFill>
                <a:srgbClr val="CC3300"/>
              </a:solidFill>
            </a:endParaRPr>
          </a:p>
        </p:txBody>
      </p:sp>
      <p:sp>
        <p:nvSpPr>
          <p:cNvPr id="30723" name="Rectangle 3"/>
          <p:cNvSpPr>
            <a:spLocks noGrp="1" noRot="1" noChangeArrowheads="1"/>
          </p:cNvSpPr>
          <p:nvPr>
            <p:ph type="body" idx="1"/>
          </p:nvPr>
        </p:nvSpPr>
        <p:spPr>
          <a:xfrm>
            <a:off x="468313" y="1536700"/>
            <a:ext cx="8351837" cy="4711700"/>
          </a:xfrm>
        </p:spPr>
        <p:txBody>
          <a:bodyPr/>
          <a:lstStyle/>
          <a:p>
            <a:pPr eaLnBrk="1" hangingPunct="1"/>
            <a:r>
              <a:rPr lang="zh-CN" altLang="en-US" b="1" dirty="0">
                <a:latin typeface="宋体" panose="02010600030101010101" pitchFamily="2" charset="-122"/>
              </a:rPr>
              <a:t>原则</a:t>
            </a:r>
            <a:r>
              <a:rPr lang="en-US" altLang="zh-CN" b="1" dirty="0">
                <a:latin typeface="宋体" panose="02010600030101010101" pitchFamily="2" charset="-122"/>
              </a:rPr>
              <a:t>:</a:t>
            </a:r>
            <a:r>
              <a:rPr lang="zh-CN" altLang="en-US" b="1" dirty="0">
                <a:latin typeface="宋体" panose="02010600030101010101" pitchFamily="2" charset="-122"/>
              </a:rPr>
              <a:t>组织中组织各层级的管理者需要拥有开展工作所需要的相应权利，同时承担相应责任。 </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t>        </a:t>
            </a:r>
            <a:r>
              <a:rPr lang="zh-CN" altLang="en-US" b="1" dirty="0">
                <a:solidFill>
                  <a:srgbClr val="0033CC"/>
                </a:solidFill>
                <a:latin typeface="宋体" panose="02010600030101010101" pitchFamily="2" charset="-122"/>
              </a:rPr>
              <a:t>权大责小或责大权小对来说都是很危险的。</a:t>
            </a:r>
            <a:endParaRPr lang="zh-CN" altLang="en-US" b="1" dirty="0">
              <a:solidFill>
                <a:srgbClr val="0033CC"/>
              </a:solidFill>
              <a:latin typeface="宋体" panose="02010600030101010101" pitchFamily="2" charset="-122"/>
            </a:endParaRPr>
          </a:p>
          <a:p>
            <a:pPr eaLnBrk="1" hangingPunct="1">
              <a:buFont typeface="Wingdings" panose="05000000000000000000" pitchFamily="2" charset="2"/>
              <a:buNone/>
            </a:pPr>
            <a:r>
              <a:rPr lang="zh-CN" altLang="en-US" b="1" dirty="0">
                <a:solidFill>
                  <a:srgbClr val="0033CC"/>
                </a:solidFill>
                <a:latin typeface="宋体" panose="02010600030101010101" pitchFamily="2" charset="-122"/>
              </a:rPr>
              <a:t>    权力大于责任</a:t>
            </a:r>
            <a:r>
              <a:rPr lang="en-US" altLang="zh-CN" b="1" dirty="0">
                <a:solidFill>
                  <a:srgbClr val="0033CC"/>
                </a:solidFill>
                <a:latin typeface="宋体" panose="02010600030101010101" pitchFamily="2" charset="-122"/>
              </a:rPr>
              <a:t>:</a:t>
            </a:r>
            <a:r>
              <a:rPr lang="zh-CN" altLang="en-US" b="1" dirty="0">
                <a:solidFill>
                  <a:srgbClr val="0033CC"/>
                </a:solidFill>
                <a:latin typeface="宋体" panose="02010600030101010101" pitchFamily="2" charset="-122"/>
              </a:rPr>
              <a:t>滥用权力</a:t>
            </a:r>
            <a:r>
              <a:rPr lang="en-US" altLang="zh-CN" b="1" dirty="0">
                <a:solidFill>
                  <a:srgbClr val="0033CC"/>
                </a:solidFill>
                <a:latin typeface="宋体" panose="02010600030101010101" pitchFamily="2" charset="-122"/>
              </a:rPr>
              <a:t>,</a:t>
            </a:r>
            <a:r>
              <a:rPr lang="zh-CN" altLang="en-US" b="1" dirty="0">
                <a:solidFill>
                  <a:srgbClr val="0033CC"/>
                </a:solidFill>
                <a:latin typeface="宋体" panose="02010600030101010101" pitchFamily="2" charset="-122"/>
              </a:rPr>
              <a:t>交学费；</a:t>
            </a:r>
            <a:endParaRPr lang="zh-CN" altLang="en-US" b="1" dirty="0">
              <a:solidFill>
                <a:srgbClr val="0033CC"/>
              </a:solidFill>
              <a:latin typeface="宋体" panose="02010600030101010101" pitchFamily="2" charset="-122"/>
            </a:endParaRPr>
          </a:p>
          <a:p>
            <a:pPr eaLnBrk="1" hangingPunct="1">
              <a:buFont typeface="Wingdings" panose="05000000000000000000" pitchFamily="2" charset="2"/>
              <a:buNone/>
            </a:pPr>
            <a:r>
              <a:rPr lang="zh-CN" altLang="en-US" b="1" dirty="0">
                <a:solidFill>
                  <a:srgbClr val="0033CC"/>
                </a:solidFill>
                <a:latin typeface="宋体" panose="02010600030101010101" pitchFamily="2" charset="-122"/>
              </a:rPr>
              <a:t>    责任大于权力</a:t>
            </a:r>
            <a:r>
              <a:rPr lang="en-US" altLang="zh-CN" b="1" dirty="0">
                <a:solidFill>
                  <a:srgbClr val="0033CC"/>
                </a:solidFill>
                <a:latin typeface="宋体" panose="02010600030101010101" pitchFamily="2" charset="-122"/>
              </a:rPr>
              <a:t>:</a:t>
            </a:r>
            <a:r>
              <a:rPr lang="zh-CN" altLang="en-US" b="1" dirty="0">
                <a:solidFill>
                  <a:srgbClr val="0033CC"/>
                </a:solidFill>
                <a:latin typeface="宋体" panose="02010600030101010101" pitchFamily="2" charset="-122"/>
              </a:rPr>
              <a:t>巧妇难做无米之炊</a:t>
            </a:r>
            <a:endParaRPr lang="zh-CN" alt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solidFill>
                  <a:srgbClr val="CC3300"/>
                </a:solidFill>
              </a:rPr>
              <a:t>柔性经济原则</a:t>
            </a:r>
            <a:endParaRPr lang="zh-CN" altLang="en-US" dirty="0"/>
          </a:p>
        </p:txBody>
      </p:sp>
      <p:sp>
        <p:nvSpPr>
          <p:cNvPr id="3" name="内容占位符 2"/>
          <p:cNvSpPr>
            <a:spLocks noGrp="1"/>
          </p:cNvSpPr>
          <p:nvPr>
            <p:ph idx="1"/>
          </p:nvPr>
        </p:nvSpPr>
        <p:spPr/>
        <p:txBody>
          <a:bodyPr/>
          <a:lstStyle/>
          <a:p>
            <a:r>
              <a:rPr lang="zh-CN" altLang="en-US" b="1" dirty="0"/>
              <a:t>柔性经济原则是指组织设计需要保持一定的灵活性，根据内外环境变化及时对机构和人员做出调整，通过对层次和幅度、人员结构和部门工作流程的合理安排，提高组织管理效率</a:t>
            </a:r>
            <a:endParaRPr lang="en-US" altLang="zh-CN" b="1" dirty="0"/>
          </a:p>
          <a:p>
            <a:pPr>
              <a:buFont typeface="Wingdings" panose="05000000000000000000" pitchFamily="2" charset="2"/>
              <a:buChar char="Ø"/>
            </a:pPr>
            <a:r>
              <a:rPr lang="zh-CN" altLang="en-US" b="1" dirty="0">
                <a:solidFill>
                  <a:srgbClr val="FF0000"/>
                </a:solidFill>
              </a:rPr>
              <a:t>稳定性和适应性相结合</a:t>
            </a:r>
            <a:endParaRPr lang="en-US" altLang="zh-CN" b="1" dirty="0">
              <a:solidFill>
                <a:srgbClr val="FF0000"/>
              </a:solidFill>
            </a:endParaRPr>
          </a:p>
          <a:p>
            <a:pPr>
              <a:buFont typeface="Wingdings" panose="05000000000000000000" pitchFamily="2" charset="2"/>
              <a:buChar char="Ø"/>
            </a:pPr>
            <a:r>
              <a:rPr lang="zh-CN" altLang="en-US" b="1" dirty="0"/>
              <a:t>组织结构设计要合理，避免内耗和成本上升</a:t>
            </a:r>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body" idx="1"/>
          </p:nvPr>
        </p:nvSpPr>
        <p:spPr>
          <a:xfrm>
            <a:off x="685800" y="1484313"/>
            <a:ext cx="8134350" cy="4537075"/>
          </a:xfrm>
        </p:spPr>
        <p:txBody>
          <a:bodyPr/>
          <a:lstStyle/>
          <a:p>
            <a:pPr eaLnBrk="1" hangingPunct="1">
              <a:lnSpc>
                <a:spcPct val="140000"/>
              </a:lnSpc>
              <a:buFont typeface="Wingdings" panose="05000000000000000000" pitchFamily="2" charset="2"/>
              <a:buNone/>
            </a:pPr>
            <a:r>
              <a:rPr lang="en-US" altLang="zh-CN" b="1">
                <a:latin typeface="宋体" panose="02010600030101010101" pitchFamily="2" charset="-122"/>
              </a:rPr>
              <a:t>    </a:t>
            </a:r>
            <a:r>
              <a:rPr lang="zh-CN" altLang="en-US" b="1">
                <a:latin typeface="宋体" panose="02010600030101010101" pitchFamily="2" charset="-122"/>
              </a:rPr>
              <a:t>影响组织设计的因素主要有五个：环境、战略、技术、规模和生命周期。</a:t>
            </a:r>
            <a:endParaRPr lang="zh-CN" altLang="en-US" b="1">
              <a:latin typeface="宋体" panose="02010600030101010101" pitchFamily="2" charset="-122"/>
            </a:endParaRPr>
          </a:p>
        </p:txBody>
      </p:sp>
      <p:sp>
        <p:nvSpPr>
          <p:cNvPr id="32771" name="Rectangle 3"/>
          <p:cNvSpPr>
            <a:spLocks noGrp="1" noRot="1" noChangeArrowheads="1"/>
          </p:cNvSpPr>
          <p:nvPr>
            <p:ph type="title"/>
          </p:nvPr>
        </p:nvSpPr>
        <p:spPr/>
        <p:txBody>
          <a:bodyPr/>
          <a:lstStyle/>
          <a:p>
            <a:pPr eaLnBrk="1" hangingPunct="1"/>
            <a:r>
              <a:rPr lang="zh-CN" altLang="en-US" sz="4800" b="1" dirty="0">
                <a:latin typeface="宋体" panose="02010600030101010101" pitchFamily="2" charset="-122"/>
              </a:rPr>
              <a:t>四、组织设计的影响因素</a:t>
            </a:r>
            <a:endParaRPr lang="zh-CN" altLang="en-US" sz="4800" b="1" dirty="0">
              <a:latin typeface="宋体" panose="02010600030101010101" pitchFamily="2" charset="-122"/>
            </a:endParaRPr>
          </a:p>
        </p:txBody>
      </p:sp>
      <p:grpSp>
        <p:nvGrpSpPr>
          <p:cNvPr id="9" name="组合 8"/>
          <p:cNvGrpSpPr/>
          <p:nvPr/>
        </p:nvGrpSpPr>
        <p:grpSpPr>
          <a:xfrm>
            <a:off x="755576" y="2564904"/>
            <a:ext cx="7200800" cy="4293096"/>
            <a:chOff x="755576" y="2564904"/>
            <a:chExt cx="7200800" cy="4293096"/>
          </a:xfrm>
        </p:grpSpPr>
        <p:sp>
          <p:nvSpPr>
            <p:cNvPr id="32773" name="Oval 134"/>
            <p:cNvSpPr>
              <a:spLocks noChangeArrowheads="1"/>
            </p:cNvSpPr>
            <p:nvPr/>
          </p:nvSpPr>
          <p:spPr bwMode="auto">
            <a:xfrm>
              <a:off x="2800798" y="3885919"/>
              <a:ext cx="3226989" cy="1669977"/>
            </a:xfrm>
            <a:prstGeom prst="ellipse">
              <a:avLst/>
            </a:prstGeom>
            <a:solidFill>
              <a:srgbClr val="9999FF">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grpSp>
          <p:nvGrpSpPr>
            <p:cNvPr id="32774" name="组合 38"/>
            <p:cNvGrpSpPr/>
            <p:nvPr/>
          </p:nvGrpSpPr>
          <p:grpSpPr bwMode="auto">
            <a:xfrm>
              <a:off x="755576" y="3933056"/>
              <a:ext cx="2504512" cy="1717200"/>
              <a:chOff x="656022" y="2647942"/>
              <a:chExt cx="3048975" cy="2144390"/>
            </a:xfrm>
          </p:grpSpPr>
          <p:sp>
            <p:nvSpPr>
              <p:cNvPr id="32794" name="Oval 129"/>
              <p:cNvSpPr>
                <a:spLocks noChangeArrowheads="1"/>
              </p:cNvSpPr>
              <p:nvPr/>
            </p:nvSpPr>
            <p:spPr bwMode="auto">
              <a:xfrm>
                <a:off x="656022" y="2647942"/>
                <a:ext cx="3048975"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sp>
            <p:nvSpPr>
              <p:cNvPr id="62" name="Oval 142"/>
              <p:cNvSpPr>
                <a:spLocks noChangeArrowheads="1"/>
              </p:cNvSpPr>
              <p:nvPr/>
            </p:nvSpPr>
            <p:spPr bwMode="auto">
              <a:xfrm>
                <a:off x="1276391" y="3221322"/>
                <a:ext cx="1785733" cy="1054650"/>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rgbClr val="FF3300"/>
                    </a:solidFill>
                    <a:latin typeface="宋体" panose="02010600030101010101" pitchFamily="2" charset="-122"/>
                  </a:rPr>
                  <a:t>2.</a:t>
                </a:r>
                <a:r>
                  <a:rPr lang="zh-CN" altLang="en-US" sz="2400" b="1" dirty="0">
                    <a:solidFill>
                      <a:srgbClr val="FF3300"/>
                    </a:solidFill>
                    <a:latin typeface="宋体" panose="02010600030101010101" pitchFamily="2" charset="-122"/>
                  </a:rPr>
                  <a:t>战略</a:t>
                </a:r>
                <a:endParaRPr lang="en-US" altLang="ko-KR" sz="2400" b="1" dirty="0">
                  <a:solidFill>
                    <a:srgbClr val="FF3300"/>
                  </a:solidFill>
                  <a:latin typeface="宋体" panose="02010600030101010101" pitchFamily="2" charset="-122"/>
                  <a:ea typeface="Malgun Gothic" panose="020B0503020000020004" pitchFamily="34" charset="-127"/>
                </a:endParaRPr>
              </a:p>
            </p:txBody>
          </p:sp>
        </p:grpSp>
        <p:grpSp>
          <p:nvGrpSpPr>
            <p:cNvPr id="32775" name="组合 40"/>
            <p:cNvGrpSpPr/>
            <p:nvPr/>
          </p:nvGrpSpPr>
          <p:grpSpPr bwMode="auto">
            <a:xfrm>
              <a:off x="5451864" y="3827964"/>
              <a:ext cx="2504512" cy="1717200"/>
              <a:chOff x="6452246" y="3075452"/>
              <a:chExt cx="3048976" cy="2144390"/>
            </a:xfrm>
          </p:grpSpPr>
          <p:sp>
            <p:nvSpPr>
              <p:cNvPr id="32792" name="Oval 131"/>
              <p:cNvSpPr>
                <a:spLocks noChangeArrowheads="1"/>
              </p:cNvSpPr>
              <p:nvPr/>
            </p:nvSpPr>
            <p:spPr bwMode="auto">
              <a:xfrm>
                <a:off x="6452246" y="3075452"/>
                <a:ext cx="3048976"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sp>
            <p:nvSpPr>
              <p:cNvPr id="60" name="Oval 143"/>
              <p:cNvSpPr>
                <a:spLocks noChangeArrowheads="1"/>
              </p:cNvSpPr>
              <p:nvPr/>
            </p:nvSpPr>
            <p:spPr bwMode="auto">
              <a:xfrm>
                <a:off x="7234269" y="3643782"/>
                <a:ext cx="1837913" cy="1213244"/>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rgbClr val="FF3300"/>
                    </a:solidFill>
                    <a:latin typeface="宋体" panose="02010600030101010101" pitchFamily="2" charset="-122"/>
                  </a:rPr>
                  <a:t>4.</a:t>
                </a:r>
                <a:r>
                  <a:rPr lang="zh-CN" altLang="en-US" sz="2400" b="1" dirty="0">
                    <a:solidFill>
                      <a:srgbClr val="FF3300"/>
                    </a:solidFill>
                    <a:latin typeface="宋体" panose="02010600030101010101" pitchFamily="2" charset="-122"/>
                  </a:rPr>
                  <a:t>发</a:t>
                </a:r>
                <a:endParaRPr lang="zh-CN" altLang="en-US" sz="2400" b="1" dirty="0">
                  <a:solidFill>
                    <a:srgbClr val="FF3300"/>
                  </a:solidFill>
                  <a:latin typeface="宋体" panose="02010600030101010101" pitchFamily="2" charset="-122"/>
                </a:endParaRPr>
              </a:p>
              <a:p>
                <a:pPr algn="ctr" eaLnBrk="1" hangingPunct="1">
                  <a:defRPr/>
                </a:pPr>
                <a:r>
                  <a:rPr lang="zh-CN" altLang="en-US" sz="2400" b="1" dirty="0">
                    <a:solidFill>
                      <a:srgbClr val="FF3300"/>
                    </a:solidFill>
                    <a:latin typeface="宋体" panose="02010600030101010101" pitchFamily="2" charset="-122"/>
                  </a:rPr>
                  <a:t>展阶段</a:t>
                </a:r>
                <a:endParaRPr lang="en-US" altLang="ko-KR" sz="2400" b="1" dirty="0">
                  <a:solidFill>
                    <a:srgbClr val="FF3300"/>
                  </a:solidFill>
                  <a:latin typeface="宋体" panose="02010600030101010101" pitchFamily="2" charset="-122"/>
                  <a:ea typeface="Malgun Gothic" panose="020B0503020000020004" pitchFamily="34" charset="-127"/>
                </a:endParaRPr>
              </a:p>
            </p:txBody>
          </p:sp>
        </p:grpSp>
        <p:sp>
          <p:nvSpPr>
            <p:cNvPr id="32790" name="Oval 130"/>
            <p:cNvSpPr>
              <a:spLocks noChangeArrowheads="1"/>
            </p:cNvSpPr>
            <p:nvPr/>
          </p:nvSpPr>
          <p:spPr bwMode="auto">
            <a:xfrm>
              <a:off x="3003592" y="5140800"/>
              <a:ext cx="2504512" cy="171720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sp>
          <p:nvSpPr>
            <p:cNvPr id="58" name="Oval 144"/>
            <p:cNvSpPr>
              <a:spLocks noChangeArrowheads="1"/>
            </p:cNvSpPr>
            <p:nvPr/>
          </p:nvSpPr>
          <p:spPr bwMode="auto">
            <a:xfrm>
              <a:off x="3670616" y="5661025"/>
              <a:ext cx="1455738" cy="893763"/>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rgbClr val="FF3300"/>
                  </a:solidFill>
                  <a:latin typeface="宋体" panose="02010600030101010101" pitchFamily="2" charset="-122"/>
                </a:rPr>
                <a:t>3.</a:t>
              </a:r>
              <a:r>
                <a:rPr lang="zh-CN" altLang="en-US" sz="2400" b="1" dirty="0">
                  <a:solidFill>
                    <a:srgbClr val="FF3300"/>
                  </a:solidFill>
                  <a:latin typeface="宋体" panose="02010600030101010101" pitchFamily="2" charset="-122"/>
                </a:rPr>
                <a:t>技术</a:t>
              </a:r>
              <a:endParaRPr lang="en-US" altLang="ko-KR" sz="2400" b="1" dirty="0">
                <a:solidFill>
                  <a:srgbClr val="FF3300"/>
                </a:solidFill>
                <a:latin typeface="宋体" panose="02010600030101010101" pitchFamily="2" charset="-122"/>
                <a:ea typeface="Malgun Gothic" panose="020B0503020000020004" pitchFamily="34" charset="-127"/>
              </a:endParaRPr>
            </a:p>
          </p:txBody>
        </p:sp>
        <p:grpSp>
          <p:nvGrpSpPr>
            <p:cNvPr id="32777" name="组合 39"/>
            <p:cNvGrpSpPr/>
            <p:nvPr/>
          </p:nvGrpSpPr>
          <p:grpSpPr bwMode="auto">
            <a:xfrm>
              <a:off x="4131885" y="2564904"/>
              <a:ext cx="2816379" cy="1717201"/>
              <a:chOff x="3547584" y="1524225"/>
              <a:chExt cx="3428640" cy="2144391"/>
            </a:xfrm>
          </p:grpSpPr>
          <p:sp>
            <p:nvSpPr>
              <p:cNvPr id="32788" name="Oval 128"/>
              <p:cNvSpPr>
                <a:spLocks noChangeArrowheads="1"/>
              </p:cNvSpPr>
              <p:nvPr/>
            </p:nvSpPr>
            <p:spPr bwMode="auto">
              <a:xfrm>
                <a:off x="3547584" y="1524225"/>
                <a:ext cx="3428640" cy="2144391"/>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sp>
            <p:nvSpPr>
              <p:cNvPr id="56" name="Oval 149"/>
              <p:cNvSpPr>
                <a:spLocks noChangeArrowheads="1"/>
              </p:cNvSpPr>
              <p:nvPr/>
            </p:nvSpPr>
            <p:spPr bwMode="auto">
              <a:xfrm>
                <a:off x="4263263" y="1954412"/>
                <a:ext cx="1998320" cy="1122052"/>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a:solidFill>
                      <a:srgbClr val="FF3300"/>
                    </a:solidFill>
                    <a:latin typeface="宋体" panose="02010600030101010101" pitchFamily="2" charset="-122"/>
                  </a:rPr>
                  <a:t>5.</a:t>
                </a:r>
                <a:r>
                  <a:rPr lang="zh-CN" altLang="en-US" sz="2400" b="1">
                    <a:solidFill>
                      <a:srgbClr val="FF3300"/>
                    </a:solidFill>
                    <a:latin typeface="宋体" panose="02010600030101010101" pitchFamily="2" charset="-122"/>
                  </a:rPr>
                  <a:t>规模</a:t>
                </a:r>
                <a:endParaRPr lang="en-US" altLang="ko-KR" sz="2400" b="1">
                  <a:solidFill>
                    <a:srgbClr val="FF3300"/>
                  </a:solidFill>
                  <a:latin typeface="宋体" panose="02010600030101010101" pitchFamily="2" charset="-122"/>
                  <a:ea typeface="Malgun Gothic" panose="020B0503020000020004" pitchFamily="34" charset="-127"/>
                </a:endParaRPr>
              </a:p>
            </p:txBody>
          </p:sp>
        </p:grpSp>
        <p:sp>
          <p:nvSpPr>
            <p:cNvPr id="32778" name="Oval 152"/>
            <p:cNvSpPr>
              <a:spLocks noChangeArrowheads="1"/>
            </p:cNvSpPr>
            <p:nvPr/>
          </p:nvSpPr>
          <p:spPr bwMode="auto">
            <a:xfrm>
              <a:off x="3393712" y="4247604"/>
              <a:ext cx="2042259" cy="927288"/>
            </a:xfrm>
            <a:prstGeom prst="ellipse">
              <a:avLst/>
            </a:prstGeom>
            <a:gradFill rotWithShape="1">
              <a:gsLst>
                <a:gs pos="0">
                  <a:srgbClr val="9999FF"/>
                </a:gs>
                <a:gs pos="50000">
                  <a:srgbClr val="FFFFFF"/>
                </a:gs>
                <a:gs pos="100000">
                  <a:srgbClr val="9999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sp>
          <p:nvSpPr>
            <p:cNvPr id="46" name="Oval 153"/>
            <p:cNvSpPr>
              <a:spLocks noChangeArrowheads="1"/>
            </p:cNvSpPr>
            <p:nvPr/>
          </p:nvSpPr>
          <p:spPr bwMode="auto">
            <a:xfrm>
              <a:off x="3640138" y="4283075"/>
              <a:ext cx="1549400" cy="835025"/>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defRPr/>
              </a:pPr>
              <a:r>
                <a:rPr lang="zh-CN" altLang="en-US" sz="2800" b="1">
                  <a:solidFill>
                    <a:schemeClr val="bg1"/>
                  </a:solidFill>
                  <a:latin typeface="宋体" panose="02010600030101010101" pitchFamily="2" charset="-122"/>
                </a:rPr>
                <a:t>组织设计</a:t>
              </a:r>
              <a:endParaRPr lang="en-US" altLang="ko-KR" sz="2800" b="1">
                <a:solidFill>
                  <a:schemeClr val="bg1"/>
                </a:solidFill>
                <a:latin typeface="Malgun Gothic" panose="020B0503020000020004" pitchFamily="34" charset="-127"/>
                <a:ea typeface="Malgun Gothic" panose="020B0503020000020004" pitchFamily="34" charset="-127"/>
              </a:endParaRPr>
            </a:p>
          </p:txBody>
        </p:sp>
        <p:grpSp>
          <p:nvGrpSpPr>
            <p:cNvPr id="32780" name="组合 41"/>
            <p:cNvGrpSpPr/>
            <p:nvPr/>
          </p:nvGrpSpPr>
          <p:grpSpPr bwMode="auto">
            <a:xfrm>
              <a:off x="1923472" y="2564904"/>
              <a:ext cx="2504512" cy="1717200"/>
              <a:chOff x="2062096" y="2146735"/>
              <a:chExt cx="3048975" cy="2144390"/>
            </a:xfrm>
          </p:grpSpPr>
          <p:sp>
            <p:nvSpPr>
              <p:cNvPr id="32786" name="Oval 129"/>
              <p:cNvSpPr>
                <a:spLocks noChangeArrowheads="1"/>
              </p:cNvSpPr>
              <p:nvPr/>
            </p:nvSpPr>
            <p:spPr bwMode="auto">
              <a:xfrm>
                <a:off x="2062096" y="2146735"/>
                <a:ext cx="3048975"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solidFill>
                    <a:srgbClr val="FF3300"/>
                  </a:solidFill>
                  <a:latin typeface="Calibri" panose="020F0502020204030204" pitchFamily="34" charset="0"/>
                </a:endParaRPr>
              </a:p>
            </p:txBody>
          </p:sp>
          <p:sp>
            <p:nvSpPr>
              <p:cNvPr id="54" name="Oval 142"/>
              <p:cNvSpPr>
                <a:spLocks noChangeArrowheads="1"/>
              </p:cNvSpPr>
              <p:nvPr/>
            </p:nvSpPr>
            <p:spPr bwMode="auto">
              <a:xfrm>
                <a:off x="2682577" y="2646654"/>
                <a:ext cx="1737418" cy="1129982"/>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rgbClr val="FF3300"/>
                    </a:solidFill>
                    <a:latin typeface="宋体" panose="02010600030101010101" pitchFamily="2" charset="-122"/>
                  </a:rPr>
                  <a:t>1.</a:t>
                </a:r>
                <a:r>
                  <a:rPr lang="zh-CN" altLang="en-US" sz="2400" b="1" dirty="0">
                    <a:solidFill>
                      <a:srgbClr val="FF3300"/>
                    </a:solidFill>
                    <a:latin typeface="宋体" panose="02010600030101010101" pitchFamily="2" charset="-122"/>
                  </a:rPr>
                  <a:t>环境</a:t>
                </a:r>
                <a:endParaRPr lang="en-US" altLang="ko-KR" sz="2400" b="1" dirty="0">
                  <a:solidFill>
                    <a:srgbClr val="FF3300"/>
                  </a:solidFill>
                  <a:latin typeface="宋体" panose="02010600030101010101" pitchFamily="2" charset="-122"/>
                  <a:ea typeface="Malgun Gothic" panose="020B0503020000020004" pitchFamily="34" charset="-127"/>
                </a:endParaRPr>
              </a:p>
            </p:txBody>
          </p:sp>
        </p:grpSp>
        <p:cxnSp>
          <p:nvCxnSpPr>
            <p:cNvPr id="48" name="直接连接符 47"/>
            <p:cNvCxnSpPr/>
            <p:nvPr/>
          </p:nvCxnSpPr>
          <p:spPr bwMode="auto">
            <a:xfrm flipH="1" flipV="1">
              <a:off x="3670052" y="3752850"/>
              <a:ext cx="257423" cy="587375"/>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bwMode="auto">
            <a:xfrm flipV="1">
              <a:off x="4748213" y="3693617"/>
              <a:ext cx="203142" cy="646609"/>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直接连接符 49"/>
            <p:cNvCxnSpPr>
              <a:endCxn id="60" idx="2"/>
            </p:cNvCxnSpPr>
            <p:nvPr/>
          </p:nvCxnSpPr>
          <p:spPr bwMode="auto">
            <a:xfrm>
              <a:off x="5189538" y="4700588"/>
              <a:ext cx="904701" cy="68262"/>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直接连接符 50"/>
            <p:cNvCxnSpPr/>
            <p:nvPr/>
          </p:nvCxnSpPr>
          <p:spPr bwMode="auto">
            <a:xfrm flipH="1">
              <a:off x="2732014" y="4700590"/>
              <a:ext cx="901271" cy="11389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接连接符 51"/>
            <p:cNvCxnSpPr>
              <a:endCxn id="58" idx="0"/>
            </p:cNvCxnSpPr>
            <p:nvPr/>
          </p:nvCxnSpPr>
          <p:spPr bwMode="auto">
            <a:xfrm>
              <a:off x="4382578" y="5216167"/>
              <a:ext cx="15907" cy="444858"/>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endParaRPr lang="zh-CN" altLang="zh-CN"/>
          </a:p>
        </p:txBody>
      </p:sp>
      <p:sp>
        <p:nvSpPr>
          <p:cNvPr id="33795" name="Rectangle 3"/>
          <p:cNvSpPr>
            <a:spLocks noGrp="1" noRot="1" noChangeArrowheads="1"/>
          </p:cNvSpPr>
          <p:nvPr>
            <p:ph type="body" idx="1"/>
          </p:nvPr>
        </p:nvSpPr>
        <p:spPr/>
        <p:txBody>
          <a:bodyPr/>
          <a:lstStyle/>
          <a:p>
            <a:pPr eaLnBrk="1" hangingPunct="1">
              <a:lnSpc>
                <a:spcPct val="140000"/>
              </a:lnSpc>
              <a:spcBef>
                <a:spcPct val="0"/>
              </a:spcBef>
              <a:buFont typeface="Wingdings" panose="05000000000000000000" pitchFamily="2" charset="2"/>
              <a:buNone/>
            </a:pPr>
            <a:r>
              <a:rPr lang="en-US" altLang="zh-CN" b="1" dirty="0">
                <a:latin typeface="宋体" panose="02010600030101010101" pitchFamily="2" charset="-122"/>
              </a:rPr>
              <a:t>1</a:t>
            </a:r>
            <a:r>
              <a:rPr lang="zh-CN" altLang="en-US" b="1" dirty="0">
                <a:latin typeface="宋体" panose="02010600030101010101" pitchFamily="2" charset="-122"/>
              </a:rPr>
              <a:t>、环境的影响</a:t>
            </a:r>
            <a:endParaRPr lang="zh-CN" altLang="en-US" b="1" dirty="0">
              <a:latin typeface="宋体" panose="02010600030101010101" pitchFamily="2" charset="-122"/>
            </a:endParaRPr>
          </a:p>
          <a:p>
            <a:pPr eaLnBrk="1" hangingPunct="1"/>
            <a:r>
              <a:rPr lang="zh-CN" altLang="en-US" b="1" dirty="0"/>
              <a:t>一般环境：对组织活动产生间接影响的政治、经济、社会和文化环境</a:t>
            </a:r>
            <a:endParaRPr lang="zh-CN" altLang="en-US" b="1" dirty="0"/>
          </a:p>
          <a:p>
            <a:pPr eaLnBrk="1" hangingPunct="1"/>
            <a:r>
              <a:rPr lang="zh-CN" altLang="en-US" b="1" dirty="0"/>
              <a:t>任务环境：与组织活动直接相关的环境，包括政府、行业协会、合作方、供应商、客户、竞争对手等</a:t>
            </a:r>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endParaRPr lang="zh-CN" altLang="zh-CN"/>
          </a:p>
        </p:txBody>
      </p:sp>
      <p:sp>
        <p:nvSpPr>
          <p:cNvPr id="34819" name="Rectangle 3"/>
          <p:cNvSpPr>
            <a:spLocks noGrp="1" noRot="1" noChangeArrowheads="1"/>
          </p:cNvSpPr>
          <p:nvPr>
            <p:ph type="body" idx="1"/>
          </p:nvPr>
        </p:nvSpPr>
        <p:spPr/>
        <p:txBody>
          <a:bodyPr/>
          <a:lstStyle/>
          <a:p>
            <a:pPr eaLnBrk="1" hangingPunct="1"/>
            <a:r>
              <a:rPr lang="zh-CN" altLang="en-US" b="1" dirty="0"/>
              <a:t>环境的复杂性影响部门和岗位设置</a:t>
            </a:r>
            <a:endParaRPr lang="en-US" altLang="zh-CN" b="1" dirty="0"/>
          </a:p>
          <a:p>
            <a:pPr eaLnBrk="1" hangingPunct="1">
              <a:buFont typeface="Wingdings" panose="05000000000000000000" pitchFamily="2" charset="2"/>
              <a:buChar char="Ø"/>
            </a:pPr>
            <a:r>
              <a:rPr lang="zh-CN" altLang="en-US" b="1" dirty="0"/>
              <a:t>设置必要的职能部门和岗位，减少外部环境对组织的冲击</a:t>
            </a:r>
            <a:endParaRPr lang="en-US" altLang="zh-CN" b="1" dirty="0"/>
          </a:p>
          <a:p>
            <a:pPr eaLnBrk="1" hangingPunct="1"/>
            <a:r>
              <a:rPr lang="zh-CN" altLang="en-US" b="1" dirty="0"/>
              <a:t>环境的</a:t>
            </a:r>
            <a:r>
              <a:rPr lang="zh-CN" altLang="en-US" b="1" dirty="0">
                <a:solidFill>
                  <a:schemeClr val="tx2">
                    <a:lumMod val="60000"/>
                    <a:lumOff val="40000"/>
                  </a:schemeClr>
                </a:solidFill>
              </a:rPr>
              <a:t>不确定（一般都会变得复杂）</a:t>
            </a:r>
            <a:r>
              <a:rPr lang="zh-CN" altLang="en-US" b="1" dirty="0"/>
              <a:t>性影响组织机构</a:t>
            </a:r>
            <a:endParaRPr lang="en-US" altLang="zh-CN" b="1" dirty="0"/>
          </a:p>
          <a:p>
            <a:pPr eaLnBrk="1" hangingPunct="1">
              <a:buFont typeface="Wingdings" panose="05000000000000000000" pitchFamily="2" charset="2"/>
              <a:buChar char="Ø"/>
            </a:pPr>
            <a:r>
              <a:rPr lang="zh-CN" altLang="en-US" b="1" dirty="0"/>
              <a:t>外部环境稳定</a:t>
            </a:r>
            <a:r>
              <a:rPr lang="en-US" altLang="zh-CN" b="1" dirty="0"/>
              <a:t>——</a:t>
            </a:r>
            <a:r>
              <a:rPr lang="zh-CN" altLang="en-US" b="1" dirty="0"/>
              <a:t>机械式层级结构</a:t>
            </a:r>
            <a:endParaRPr lang="en-US" altLang="zh-CN" b="1" dirty="0"/>
          </a:p>
          <a:p>
            <a:pPr eaLnBrk="1" hangingPunct="1">
              <a:buFont typeface="Wingdings" panose="05000000000000000000" pitchFamily="2" charset="2"/>
              <a:buChar char="Ø"/>
            </a:pPr>
            <a:r>
              <a:rPr lang="zh-CN" altLang="en-US" b="1" dirty="0"/>
              <a:t>外部环境不稳定</a:t>
            </a:r>
            <a:r>
              <a:rPr lang="en-US" altLang="zh-CN" b="1" dirty="0"/>
              <a:t>——</a:t>
            </a:r>
            <a:r>
              <a:rPr lang="zh-CN" altLang="en-US" b="1" dirty="0"/>
              <a:t>有机式组织</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body" idx="1"/>
          </p:nvPr>
        </p:nvSpPr>
        <p:spPr>
          <a:xfrm>
            <a:off x="323850" y="1484313"/>
            <a:ext cx="8424863" cy="4681537"/>
          </a:xfrm>
        </p:spPr>
        <p:txBody>
          <a:bodyPr/>
          <a:lstStyle/>
          <a:p>
            <a:pPr eaLnBrk="1" hangingPunct="1">
              <a:lnSpc>
                <a:spcPct val="120000"/>
              </a:lnSpc>
              <a:buClr>
                <a:schemeClr val="tx1"/>
              </a:buClr>
              <a:buFont typeface="Wingdings" panose="05000000000000000000" pitchFamily="2" charset="2"/>
              <a:buNone/>
            </a:pPr>
            <a:r>
              <a:rPr lang="en-US" altLang="zh-CN" sz="3500" b="1" dirty="0">
                <a:latin typeface="宋体" panose="02010600030101010101" pitchFamily="2" charset="-122"/>
              </a:rPr>
              <a:t>2</a:t>
            </a:r>
            <a:r>
              <a:rPr lang="zh-CN" altLang="en-US" sz="3500" b="1" dirty="0">
                <a:latin typeface="宋体" panose="02010600030101010101" pitchFamily="2" charset="-122"/>
              </a:rPr>
              <a:t>、战略的影响</a:t>
            </a:r>
            <a:endParaRPr lang="zh-CN" altLang="en-US" sz="3500" b="1" dirty="0">
              <a:latin typeface="宋体" panose="02010600030101010101" pitchFamily="2" charset="-122"/>
            </a:endParaRPr>
          </a:p>
          <a:p>
            <a:pPr eaLnBrk="1" hangingPunct="1"/>
            <a:r>
              <a:rPr lang="zh-CN" altLang="en-US" b="1" dirty="0"/>
              <a:t>组织结构必须服从组织所选择的战略的要求</a:t>
            </a:r>
            <a:endParaRPr lang="zh-CN" altLang="en-US" b="1" dirty="0"/>
          </a:p>
          <a:p>
            <a:pPr eaLnBrk="1" hangingPunct="1"/>
            <a:r>
              <a:rPr lang="zh-CN" altLang="en-US" b="1" dirty="0"/>
              <a:t>战略选择在两个层次上影响组织结构：</a:t>
            </a:r>
            <a:endParaRPr lang="zh-CN" altLang="en-US" b="1" dirty="0"/>
          </a:p>
          <a:p>
            <a:pPr lvl="1" eaLnBrk="1" hangingPunct="1">
              <a:buFont typeface="Wingdings" panose="05000000000000000000" pitchFamily="2" charset="2"/>
              <a:buChar char="Ø"/>
            </a:pPr>
            <a:r>
              <a:rPr lang="zh-CN" altLang="en-US" sz="3200" b="1" dirty="0"/>
              <a:t>不同的战略要求不同的</a:t>
            </a:r>
            <a:r>
              <a:rPr lang="zh-CN" altLang="en-US" sz="3200" b="1" dirty="0">
                <a:solidFill>
                  <a:schemeClr val="tx2">
                    <a:lumMod val="60000"/>
                    <a:lumOff val="40000"/>
                  </a:schemeClr>
                </a:solidFill>
              </a:rPr>
              <a:t>业务活动</a:t>
            </a:r>
            <a:r>
              <a:rPr lang="zh-CN" altLang="en-US" sz="3200" b="1" dirty="0"/>
              <a:t>，从而影响管理职务的设计</a:t>
            </a:r>
            <a:endParaRPr lang="zh-CN" altLang="en-US" sz="3200" b="1" dirty="0"/>
          </a:p>
          <a:p>
            <a:pPr lvl="1" eaLnBrk="1" hangingPunct="1">
              <a:buFont typeface="Wingdings" panose="05000000000000000000" pitchFamily="2" charset="2"/>
              <a:buChar char="Ø"/>
            </a:pPr>
            <a:r>
              <a:rPr lang="zh-CN" altLang="en-US" sz="3200" b="1" dirty="0">
                <a:solidFill>
                  <a:schemeClr val="tx2">
                    <a:lumMod val="60000"/>
                    <a:lumOff val="40000"/>
                  </a:schemeClr>
                </a:solidFill>
              </a:rPr>
              <a:t>战略重点的改变</a:t>
            </a:r>
            <a:r>
              <a:rPr lang="zh-CN" altLang="en-US" sz="3200" b="1" dirty="0"/>
              <a:t>，会引起组织的工作重点的改变，从而各部门与职务在组织中重要程度的改变</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body" idx="1"/>
          </p:nvPr>
        </p:nvSpPr>
        <p:spPr>
          <a:xfrm>
            <a:off x="323850" y="1557338"/>
            <a:ext cx="8496300" cy="4535487"/>
          </a:xfrm>
        </p:spPr>
        <p:txBody>
          <a:bodyPr/>
          <a:lstStyle/>
          <a:p>
            <a:pPr eaLnBrk="1" hangingPunct="1">
              <a:lnSpc>
                <a:spcPct val="140000"/>
              </a:lnSpc>
              <a:buFont typeface="Wingdings" panose="05000000000000000000" pitchFamily="2" charset="2"/>
              <a:buNone/>
            </a:pPr>
            <a:r>
              <a:rPr lang="en-US" altLang="zh-CN" sz="2800" b="1" dirty="0"/>
              <a:t>    </a:t>
            </a:r>
            <a:r>
              <a:rPr lang="zh-CN" altLang="en-US" b="1" dirty="0">
                <a:latin typeface="宋体" panose="02010600030101010101" pitchFamily="2" charset="-122"/>
              </a:rPr>
              <a:t>研究发现：</a:t>
            </a:r>
            <a:endParaRPr lang="zh-CN" altLang="en-US" b="1" dirty="0">
              <a:latin typeface="宋体" panose="02010600030101010101" pitchFamily="2" charset="-122"/>
            </a:endParaRPr>
          </a:p>
          <a:p>
            <a:pPr eaLnBrk="1" hangingPunct="1">
              <a:lnSpc>
                <a:spcPct val="140000"/>
              </a:lnSpc>
              <a:buFont typeface="Wingdings" panose="05000000000000000000" pitchFamily="2" charset="2"/>
              <a:buNone/>
            </a:pPr>
            <a:r>
              <a:rPr lang="zh-CN" altLang="en-US" b="1" dirty="0">
                <a:latin typeface="宋体" panose="02010600030101010101" pitchFamily="2" charset="-122"/>
              </a:rPr>
              <a:t>      许多经营成功的公司，如保持在</a:t>
            </a:r>
            <a:r>
              <a:rPr lang="zh-CN" altLang="en-US" b="1" dirty="0">
                <a:solidFill>
                  <a:schemeClr val="tx2">
                    <a:lumMod val="60000"/>
                    <a:lumOff val="40000"/>
                  </a:schemeClr>
                </a:solidFill>
                <a:latin typeface="宋体" panose="02010600030101010101" pitchFamily="2" charset="-122"/>
              </a:rPr>
              <a:t>单一行业内发展</a:t>
            </a:r>
            <a:r>
              <a:rPr lang="zh-CN" altLang="en-US" b="1" dirty="0">
                <a:latin typeface="宋体" panose="02010600030101010101" pitchFamily="2" charset="-122"/>
              </a:rPr>
              <a:t>，则偏好采用集权的组织结构；</a:t>
            </a:r>
            <a:endParaRPr lang="zh-CN" altLang="en-US" b="1" dirty="0">
              <a:latin typeface="宋体" panose="02010600030101010101" pitchFamily="2" charset="-122"/>
            </a:endParaRPr>
          </a:p>
          <a:p>
            <a:pPr eaLnBrk="1" hangingPunct="1">
              <a:lnSpc>
                <a:spcPct val="140000"/>
              </a:lnSpc>
              <a:buFont typeface="Wingdings" panose="05000000000000000000" pitchFamily="2" charset="2"/>
              <a:buNone/>
            </a:pPr>
            <a:r>
              <a:rPr lang="zh-CN" altLang="en-US" b="1" dirty="0">
                <a:latin typeface="宋体" panose="02010600030101010101" pitchFamily="2" charset="-122"/>
              </a:rPr>
              <a:t>      实施</a:t>
            </a:r>
            <a:r>
              <a:rPr lang="zh-CN" altLang="en-US" b="1" dirty="0">
                <a:solidFill>
                  <a:schemeClr val="tx2">
                    <a:lumMod val="60000"/>
                    <a:lumOff val="40000"/>
                  </a:schemeClr>
                </a:solidFill>
                <a:latin typeface="宋体" panose="02010600030101010101" pitchFamily="2" charset="-122"/>
              </a:rPr>
              <a:t>多元化经营</a:t>
            </a:r>
            <a:r>
              <a:rPr lang="zh-CN" altLang="en-US" b="1" dirty="0">
                <a:latin typeface="宋体" panose="02010600030101010101" pitchFamily="2" charset="-122"/>
              </a:rPr>
              <a:t>的公司，一般采用分权的事业部制结构。</a:t>
            </a:r>
            <a:endParaRPr lang="zh-CN" altLang="en-US" b="1" dirty="0">
              <a:latin typeface="宋体" panose="02010600030101010101" pitchFamily="2" charset="-122"/>
            </a:endParaRPr>
          </a:p>
        </p:txBody>
      </p:sp>
      <p:sp>
        <p:nvSpPr>
          <p:cNvPr id="36867" name="Rectangle 3"/>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
          <p:cNvSpPr/>
          <p:nvPr/>
        </p:nvSpPr>
        <p:spPr>
          <a:xfrm>
            <a:off x="301625" y="2276872"/>
            <a:ext cx="2905417" cy="7154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solidFill>
                  <a:srgbClr val="FF0000"/>
                </a:solidFill>
              </a:rPr>
              <a:t>数量扩大阶段</a:t>
            </a:r>
            <a:endParaRPr lang="zh-CN" altLang="en-US" sz="2400" b="1" dirty="0">
              <a:solidFill>
                <a:srgbClr val="FF0000"/>
              </a:solidFill>
            </a:endParaRPr>
          </a:p>
        </p:txBody>
      </p:sp>
      <p:sp>
        <p:nvSpPr>
          <p:cNvPr id="5" name="圆角矩形 14"/>
          <p:cNvSpPr/>
          <p:nvPr/>
        </p:nvSpPr>
        <p:spPr>
          <a:xfrm>
            <a:off x="301625" y="3068960"/>
            <a:ext cx="2905417" cy="7154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solidFill>
                  <a:srgbClr val="FF0000"/>
                </a:solidFill>
              </a:rPr>
              <a:t>地区开拓阶段</a:t>
            </a:r>
            <a:endParaRPr lang="zh-CN" altLang="en-US" sz="2400" b="1" dirty="0">
              <a:solidFill>
                <a:srgbClr val="FF0000"/>
              </a:solidFill>
            </a:endParaRPr>
          </a:p>
        </p:txBody>
      </p:sp>
      <p:sp>
        <p:nvSpPr>
          <p:cNvPr id="6" name="圆角矩形 15"/>
          <p:cNvSpPr/>
          <p:nvPr/>
        </p:nvSpPr>
        <p:spPr>
          <a:xfrm>
            <a:off x="301625" y="3861048"/>
            <a:ext cx="2905417" cy="7154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solidFill>
                  <a:srgbClr val="FF0000"/>
                </a:solidFill>
              </a:rPr>
              <a:t>纵向联合开拓阶段</a:t>
            </a:r>
            <a:endParaRPr lang="zh-CN" altLang="en-US" sz="2400" b="1" dirty="0">
              <a:solidFill>
                <a:srgbClr val="FF0000"/>
              </a:solidFill>
            </a:endParaRPr>
          </a:p>
        </p:txBody>
      </p:sp>
      <p:sp>
        <p:nvSpPr>
          <p:cNvPr id="7" name="圆角矩形 16"/>
          <p:cNvSpPr/>
          <p:nvPr/>
        </p:nvSpPr>
        <p:spPr>
          <a:xfrm>
            <a:off x="298431" y="4657788"/>
            <a:ext cx="2905417" cy="7154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solidFill>
                  <a:srgbClr val="FF0000"/>
                </a:solidFill>
              </a:rPr>
              <a:t>产品多样化阶段</a:t>
            </a:r>
            <a:endParaRPr lang="zh-CN" altLang="en-US" sz="2400" b="1" dirty="0">
              <a:solidFill>
                <a:srgbClr val="FF0000"/>
              </a:solidFill>
            </a:endParaRPr>
          </a:p>
        </p:txBody>
      </p:sp>
      <p:sp>
        <p:nvSpPr>
          <p:cNvPr id="8" name="矩形 7"/>
          <p:cNvSpPr/>
          <p:nvPr/>
        </p:nvSpPr>
        <p:spPr>
          <a:xfrm>
            <a:off x="3412903" y="2276872"/>
            <a:ext cx="5429472" cy="7154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t>只需要少量职能部门就能解决问题</a:t>
            </a:r>
            <a:endParaRPr lang="zh-CN" altLang="en-US" sz="2400" b="1" dirty="0"/>
          </a:p>
        </p:txBody>
      </p:sp>
      <p:sp>
        <p:nvSpPr>
          <p:cNvPr id="9" name="矩形 8"/>
          <p:cNvSpPr/>
          <p:nvPr/>
        </p:nvSpPr>
        <p:spPr>
          <a:xfrm>
            <a:off x="3412903" y="3074240"/>
            <a:ext cx="5429472" cy="7154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t>需要建立职能部门对分布在不同地区的业务进行有机整合</a:t>
            </a:r>
            <a:endParaRPr lang="zh-CN" altLang="en-US" sz="2400" b="1" dirty="0"/>
          </a:p>
        </p:txBody>
      </p:sp>
      <p:sp>
        <p:nvSpPr>
          <p:cNvPr id="10" name="矩形 9"/>
          <p:cNvSpPr/>
          <p:nvPr/>
        </p:nvSpPr>
        <p:spPr>
          <a:xfrm>
            <a:off x="3412903" y="3861048"/>
            <a:ext cx="5429472" cy="7154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t>建立与纵向联合开拓阶段相适应的</a:t>
            </a:r>
            <a:endParaRPr lang="en-US" altLang="zh-CN" sz="2400" b="1" dirty="0"/>
          </a:p>
          <a:p>
            <a:pPr algn="ctr"/>
            <a:r>
              <a:rPr lang="zh-CN" altLang="en-US" sz="2400" b="1" dirty="0"/>
              <a:t>组织结构</a:t>
            </a:r>
            <a:endParaRPr lang="zh-CN" altLang="en-US" sz="2400" b="1" dirty="0"/>
          </a:p>
        </p:txBody>
      </p:sp>
      <p:sp>
        <p:nvSpPr>
          <p:cNvPr id="11" name="矩形 10"/>
          <p:cNvSpPr/>
          <p:nvPr/>
        </p:nvSpPr>
        <p:spPr>
          <a:xfrm>
            <a:off x="3412903" y="4657788"/>
            <a:ext cx="5429472" cy="7154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t>重新考虑资源分配、部门划分、</a:t>
            </a:r>
            <a:endParaRPr lang="en-US" altLang="zh-CN" sz="2400" b="1" dirty="0"/>
          </a:p>
          <a:p>
            <a:pPr algn="ctr"/>
            <a:r>
              <a:rPr lang="zh-CN" altLang="en-US" sz="2400" b="1" dirty="0"/>
              <a:t>新老业务之间的协调等问题</a:t>
            </a:r>
            <a:endParaRPr lang="zh-CN" altLang="en-US"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body" idx="1"/>
          </p:nvPr>
        </p:nvSpPr>
        <p:spPr>
          <a:xfrm>
            <a:off x="468313" y="692150"/>
            <a:ext cx="8061325" cy="5689600"/>
          </a:xfrm>
        </p:spPr>
        <p:txBody>
          <a:bodyPr/>
          <a:lstStyle/>
          <a:p>
            <a:pPr eaLnBrk="1" hangingPunct="1">
              <a:lnSpc>
                <a:spcPct val="95000"/>
              </a:lnSpc>
              <a:buClr>
                <a:schemeClr val="tx1"/>
              </a:buClr>
              <a:buFont typeface="Wingdings" panose="05000000000000000000" pitchFamily="2" charset="2"/>
              <a:buNone/>
            </a:pPr>
            <a:r>
              <a:rPr lang="en-US" altLang="zh-CN" sz="3500" b="1" dirty="0">
                <a:latin typeface="宋体" panose="02010600030101010101" pitchFamily="2" charset="-122"/>
              </a:rPr>
              <a:t>3</a:t>
            </a:r>
            <a:r>
              <a:rPr lang="zh-CN" altLang="en-US" sz="3500" b="1" dirty="0">
                <a:latin typeface="宋体" panose="02010600030101010101" pitchFamily="2" charset="-122"/>
              </a:rPr>
              <a:t>、技术的影响</a:t>
            </a:r>
            <a:endParaRPr lang="zh-CN" altLang="en-US" sz="3500" b="1" dirty="0">
              <a:latin typeface="宋体" panose="02010600030101010101" pitchFamily="2" charset="-122"/>
            </a:endParaRPr>
          </a:p>
          <a:p>
            <a:pPr eaLnBrk="1" hangingPunct="1">
              <a:lnSpc>
                <a:spcPct val="90000"/>
              </a:lnSpc>
            </a:pPr>
            <a:endParaRPr lang="en-US" altLang="zh-CN" b="1" dirty="0">
              <a:solidFill>
                <a:srgbClr val="0070C0"/>
              </a:solidFill>
            </a:endParaRPr>
          </a:p>
          <a:p>
            <a:pPr eaLnBrk="1" hangingPunct="1">
              <a:lnSpc>
                <a:spcPct val="90000"/>
              </a:lnSpc>
            </a:pPr>
            <a:r>
              <a:rPr lang="zh-CN" altLang="en-US" b="1" dirty="0">
                <a:solidFill>
                  <a:srgbClr val="0070C0"/>
                </a:solidFill>
              </a:rPr>
              <a:t>技术是把原材料等资源转化为产品或服务的机械力或智力</a:t>
            </a:r>
            <a:endParaRPr lang="en-US" altLang="zh-CN" b="1" dirty="0">
              <a:solidFill>
                <a:srgbClr val="0070C0"/>
              </a:solidFill>
            </a:endParaRPr>
          </a:p>
          <a:p>
            <a:pPr eaLnBrk="1" hangingPunct="1">
              <a:lnSpc>
                <a:spcPct val="90000"/>
              </a:lnSpc>
            </a:pPr>
            <a:r>
              <a:rPr lang="zh-CN" altLang="en-US" b="1" dirty="0">
                <a:solidFill>
                  <a:srgbClr val="0070C0"/>
                </a:solidFill>
              </a:rPr>
              <a:t>技术的变化不仅能够改变生产工艺和流程，还会影响</a:t>
            </a:r>
            <a:r>
              <a:rPr lang="zh-CN" altLang="en-US" b="1" dirty="0">
                <a:solidFill>
                  <a:srgbClr val="000000"/>
                </a:solidFill>
              </a:rPr>
              <a:t>人与人的沟通与协作</a:t>
            </a:r>
            <a:endParaRPr lang="en-US" altLang="zh-CN" b="1" dirty="0">
              <a:solidFill>
                <a:srgbClr val="0070C0"/>
              </a:solidFill>
            </a:endParaRPr>
          </a:p>
          <a:p>
            <a:pPr eaLnBrk="1" hangingPunct="1">
              <a:lnSpc>
                <a:spcPct val="90000"/>
              </a:lnSpc>
            </a:pPr>
            <a:r>
              <a:rPr lang="zh-CN" altLang="en-US" b="1" dirty="0">
                <a:solidFill>
                  <a:srgbClr val="0070C0"/>
                </a:solidFill>
              </a:rPr>
              <a:t>伍德沃德根据生产技术的复杂程度将生产技术分为三类：单件小批量生产技术，大批量生产技术，流程生产技术</a:t>
            </a:r>
            <a:endParaRPr lang="en-US" altLang="zh-CN" b="1" dirty="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468313" y="692150"/>
            <a:ext cx="8153400" cy="504825"/>
          </a:xfrm>
        </p:spPr>
        <p:txBody>
          <a:bodyPr/>
          <a:lstStyle/>
          <a:p>
            <a:pPr eaLnBrk="1" hangingPunct="1"/>
            <a:r>
              <a:rPr lang="en-US" altLang="zh-CN" sz="2400" b="1"/>
              <a:t>  </a:t>
            </a:r>
            <a:r>
              <a:rPr lang="zh-CN" altLang="en-US" sz="2400" b="1"/>
              <a:t>组织结构特征和技术类型的关系（伍德沃德）</a:t>
            </a:r>
            <a:endParaRPr lang="zh-CN" altLang="en-US" sz="2400" b="1"/>
          </a:p>
        </p:txBody>
      </p:sp>
      <p:graphicFrame>
        <p:nvGraphicFramePr>
          <p:cNvPr id="237571" name="Group 3"/>
          <p:cNvGraphicFramePr>
            <a:graphicFrameLocks noGrp="1"/>
          </p:cNvGraphicFramePr>
          <p:nvPr>
            <p:ph type="tbl" idx="1"/>
            <p:custDataLst>
              <p:tags r:id="rId1"/>
            </p:custDataLst>
          </p:nvPr>
        </p:nvGraphicFramePr>
        <p:xfrm>
          <a:off x="468313" y="1412875"/>
          <a:ext cx="8154987" cy="4787902"/>
        </p:xfrm>
        <a:graphic>
          <a:graphicData uri="http://schemas.openxmlformats.org/drawingml/2006/table">
            <a:tbl>
              <a:tblPr/>
              <a:tblGrid>
                <a:gridCol w="3746500"/>
                <a:gridCol w="1616075"/>
                <a:gridCol w="1397000"/>
                <a:gridCol w="1395412"/>
              </a:tblGrid>
              <a:tr h="963612">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技术类型</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组织结构特征</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单件小批</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生产技术</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大批量</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生产技术</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连续</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生产技术</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纵向管理层级</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016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高层管理人员的控制幅度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00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基层管理人员的控制幅度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48</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953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管理人员与一般人员的比例</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16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技术人员的比例</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207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规范化程度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00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集权化程度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16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复杂化程度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高</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低</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16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总体结构</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有机</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机械</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有机</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6907"/>
            <a:ext cx="8023538" cy="1224136"/>
          </a:xfrm>
        </p:spPr>
        <p:txBody>
          <a:bodyPr>
            <a:noAutofit/>
          </a:bodyPr>
          <a:lstStyle/>
          <a:p>
            <a:pPr>
              <a:buFont typeface="Wingdings" panose="05000000000000000000" pitchFamily="2" charset="2"/>
              <a:buChar char="Ø"/>
            </a:pPr>
            <a:r>
              <a:rPr lang="zh-CN" altLang="zh-CN" sz="2400" b="1" dirty="0">
                <a:cs typeface="+mn-ea"/>
                <a:sym typeface="+mn-lt"/>
              </a:rPr>
              <a:t>企业是指那些根据市场反映的社会需要来组织和安排某种商品（包括物质产品或非物质的服务）的生产和交换的社会经济单位。</a:t>
            </a:r>
            <a:endParaRPr lang="en-US" altLang="zh-CN" sz="2400" b="1" dirty="0">
              <a:cs typeface="+mn-ea"/>
              <a:sym typeface="+mn-lt"/>
            </a:endParaRPr>
          </a:p>
          <a:p>
            <a:pPr>
              <a:buFont typeface="Wingdings" panose="05000000000000000000" pitchFamily="2" charset="2"/>
              <a:buChar char="Ø"/>
            </a:pPr>
            <a:r>
              <a:rPr lang="zh-CN" altLang="en-US" sz="2400" b="1" dirty="0">
                <a:cs typeface="+mn-ea"/>
                <a:sym typeface="+mn-lt"/>
              </a:rPr>
              <a:t>企业的经济活动包括：</a:t>
            </a:r>
            <a:endParaRPr lang="zh-CN" altLang="zh-CN" sz="2400" b="1" dirty="0">
              <a:cs typeface="+mn-ea"/>
              <a:sym typeface="+mn-lt"/>
            </a:endParaRPr>
          </a:p>
          <a:p>
            <a:pPr>
              <a:buFont typeface="Wingdings" panose="05000000000000000000" pitchFamily="2" charset="2"/>
              <a:buChar char="Ø"/>
            </a:pPr>
            <a:endParaRPr lang="zh-CN" altLang="en-US" sz="2400" dirty="0">
              <a:cs typeface="+mn-ea"/>
              <a:sym typeface="+mn-lt"/>
            </a:endParaRPr>
          </a:p>
        </p:txBody>
      </p:sp>
      <p:sp>
        <p:nvSpPr>
          <p:cNvPr id="6" name="内容占位符 2"/>
          <p:cNvSpPr txBox="1"/>
          <p:nvPr/>
        </p:nvSpPr>
        <p:spPr>
          <a:xfrm>
            <a:off x="467544" y="792221"/>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80000"/>
              </a:lnSpc>
              <a:buClr>
                <a:schemeClr val="hlink"/>
              </a:buClr>
              <a:buSzPct val="75000"/>
              <a:buNone/>
            </a:pPr>
            <a:r>
              <a:rPr lang="zh-CN" altLang="zh-CN" sz="3900" b="1" dirty="0">
                <a:solidFill>
                  <a:srgbClr val="CC3300"/>
                </a:solidFill>
                <a:sym typeface="+mn-lt"/>
              </a:rPr>
              <a:t>企业——一种特殊的社会经济组织</a:t>
            </a:r>
            <a:endParaRPr lang="zh-CN" altLang="en-US" sz="3900" b="1" dirty="0">
              <a:solidFill>
                <a:srgbClr val="CC3300"/>
              </a:solidFill>
              <a:sym typeface="+mn-lt"/>
            </a:endParaRPr>
          </a:p>
        </p:txBody>
      </p:sp>
      <p:graphicFrame>
        <p:nvGraphicFramePr>
          <p:cNvPr id="13" name="图示 12"/>
          <p:cNvGraphicFramePr/>
          <p:nvPr/>
        </p:nvGraphicFramePr>
        <p:xfrm>
          <a:off x="4644008" y="3090022"/>
          <a:ext cx="3577389" cy="28364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 name="矩形 13"/>
          <p:cNvSpPr/>
          <p:nvPr/>
        </p:nvSpPr>
        <p:spPr>
          <a:xfrm>
            <a:off x="2411760" y="3393231"/>
            <a:ext cx="3058546" cy="526607"/>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2000" b="1" dirty="0">
                <a:cs typeface="+mn-ea"/>
                <a:sym typeface="+mn-lt"/>
              </a:rPr>
              <a:t>企业生产经营的基本工作</a:t>
            </a:r>
            <a:endParaRPr lang="zh-CN" altLang="zh-CN" sz="2000" b="1" dirty="0">
              <a:cs typeface="+mn-ea"/>
              <a:sym typeface="+mn-lt"/>
            </a:endParaRPr>
          </a:p>
        </p:txBody>
      </p:sp>
      <p:sp>
        <p:nvSpPr>
          <p:cNvPr id="15" name="矩形 14"/>
          <p:cNvSpPr/>
          <p:nvPr/>
        </p:nvSpPr>
        <p:spPr>
          <a:xfrm>
            <a:off x="1691680" y="4378421"/>
            <a:ext cx="3312368" cy="467959"/>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2000" b="1" dirty="0">
                <a:cs typeface="+mn-ea"/>
                <a:sym typeface="+mn-lt"/>
              </a:rPr>
              <a:t>企业产品的生产制造过程。</a:t>
            </a:r>
            <a:endParaRPr lang="zh-CN" altLang="zh-CN" sz="2000" b="1" dirty="0">
              <a:cs typeface="+mn-ea"/>
              <a:sym typeface="+mn-lt"/>
            </a:endParaRPr>
          </a:p>
        </p:txBody>
      </p:sp>
      <p:sp>
        <p:nvSpPr>
          <p:cNvPr id="16" name="矩形 15"/>
          <p:cNvSpPr/>
          <p:nvPr/>
        </p:nvSpPr>
        <p:spPr>
          <a:xfrm>
            <a:off x="1547664" y="5304964"/>
            <a:ext cx="4703038" cy="644316"/>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sz="2000" b="1" dirty="0">
                <a:cs typeface="+mn-ea"/>
                <a:sym typeface="+mn-lt"/>
              </a:rPr>
              <a:t>借助特定渠道把特定产品利用特定方式转移到需要这种产品的特定消费者手中</a:t>
            </a:r>
            <a:endParaRPr lang="zh-CN" altLang="zh-CN" sz="2000" b="1" dirty="0">
              <a:cs typeface="+mn-ea"/>
              <a:sym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endParaRPr lang="zh-CN" altLang="zh-CN"/>
          </a:p>
        </p:txBody>
      </p:sp>
      <p:sp>
        <p:nvSpPr>
          <p:cNvPr id="40963" name="Rectangle 3"/>
          <p:cNvSpPr>
            <a:spLocks noGrp="1" noRot="1" noChangeArrowheads="1"/>
          </p:cNvSpPr>
          <p:nvPr>
            <p:ph type="body" idx="1"/>
          </p:nvPr>
        </p:nvSpPr>
        <p:spPr/>
        <p:txBody>
          <a:bodyPr/>
          <a:lstStyle/>
          <a:p>
            <a:pPr marL="0" indent="0" eaLnBrk="1" hangingPunct="1">
              <a:lnSpc>
                <a:spcPct val="125000"/>
              </a:lnSpc>
              <a:buNone/>
            </a:pPr>
            <a:r>
              <a:rPr kumimoji="1" lang="zh-CN" altLang="en-US" b="1" dirty="0"/>
              <a:t>伍德沃德认为：</a:t>
            </a:r>
            <a:endParaRPr kumimoji="1" lang="en-US" altLang="zh-CN" b="1" dirty="0"/>
          </a:p>
          <a:p>
            <a:pPr eaLnBrk="1" hangingPunct="1">
              <a:lnSpc>
                <a:spcPct val="125000"/>
              </a:lnSpc>
            </a:pPr>
            <a:r>
              <a:rPr kumimoji="1" lang="zh-CN" altLang="en-US" b="1" dirty="0">
                <a:solidFill>
                  <a:schemeClr val="tx2"/>
                </a:solidFill>
              </a:rPr>
              <a:t>随着技术复杂程度的提高，企业组织结构复杂程度也相应提高，管理层次数、</a:t>
            </a:r>
            <a:r>
              <a:rPr kumimoji="1" lang="zh-CN" altLang="en-US" b="1" dirty="0">
                <a:solidFill>
                  <a:srgbClr val="FF0000"/>
                </a:solidFill>
              </a:rPr>
              <a:t>管理人员同一般人员的比例以及高层管理者的控制幅度亦随之增加</a:t>
            </a:r>
            <a:r>
              <a:rPr kumimoji="1" lang="zh-CN" altLang="en-US" b="1" dirty="0">
                <a:solidFill>
                  <a:schemeClr val="tx2"/>
                </a:solidFill>
              </a:rPr>
              <a:t>。</a:t>
            </a:r>
            <a:endParaRPr kumimoji="1" lang="en-US" altLang="zh-CN" b="1" dirty="0">
              <a:solidFill>
                <a:schemeClr val="tx2"/>
              </a:solidFill>
            </a:endParaRPr>
          </a:p>
          <a:p>
            <a:pPr eaLnBrk="1" hangingPunct="1">
              <a:lnSpc>
                <a:spcPct val="125000"/>
              </a:lnSpc>
            </a:pPr>
            <a:r>
              <a:rPr kumimoji="1" lang="zh-CN" altLang="en-US" b="1" dirty="0">
                <a:solidFill>
                  <a:schemeClr val="tx2"/>
                </a:solidFill>
              </a:rPr>
              <a:t>规范化管理可以有效提高大批量生产组织的效率</a:t>
            </a:r>
            <a:endParaRPr kumimoji="1" lang="zh-CN" altLang="en-US" b="1" dirty="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25000"/>
              </a:lnSpc>
            </a:pPr>
            <a:r>
              <a:rPr kumimoji="1" lang="zh-CN" altLang="en-US" b="1" dirty="0">
                <a:solidFill>
                  <a:schemeClr val="tx2"/>
                </a:solidFill>
              </a:rPr>
              <a:t>有效的管理取决于如何分析环境需求、围绕需求构建组织机构、通过管理行为实现组织目标</a:t>
            </a:r>
            <a:endParaRPr kumimoji="1" lang="en-US" altLang="zh-CN" b="1" dirty="0">
              <a:solidFill>
                <a:schemeClr val="tx2"/>
              </a:solidFill>
            </a:endParaRPr>
          </a:p>
          <a:p>
            <a:pPr eaLnBrk="1" hangingPunct="1">
              <a:lnSpc>
                <a:spcPct val="125000"/>
              </a:lnSpc>
            </a:pPr>
            <a:r>
              <a:rPr kumimoji="1" lang="zh-CN" altLang="en-US" b="1" dirty="0">
                <a:solidFill>
                  <a:schemeClr val="tx2"/>
                </a:solidFill>
              </a:rPr>
              <a:t>技术因素和人际关系因素同样重要</a:t>
            </a:r>
            <a:endParaRPr kumimoji="1" lang="zh-CN" altLang="en-US" b="1"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endParaRPr lang="zh-CN" altLang="zh-CN"/>
          </a:p>
        </p:txBody>
      </p:sp>
      <p:sp>
        <p:nvSpPr>
          <p:cNvPr id="41987" name="Rectangle 3"/>
          <p:cNvSpPr>
            <a:spLocks noGrp="1" noRot="1" noChangeArrowheads="1"/>
          </p:cNvSpPr>
          <p:nvPr>
            <p:ph type="body" idx="1"/>
          </p:nvPr>
        </p:nvSpPr>
        <p:spPr/>
        <p:txBody>
          <a:bodyPr/>
          <a:lstStyle/>
          <a:p>
            <a:pPr eaLnBrk="1" hangingPunct="1"/>
            <a:r>
              <a:rPr lang="zh-CN" altLang="en-US" b="1" dirty="0">
                <a:solidFill>
                  <a:srgbClr val="0070C0"/>
                </a:solidFill>
              </a:rPr>
              <a:t>信息技术的影响：</a:t>
            </a:r>
            <a:endParaRPr lang="zh-CN" altLang="en-US" b="1" dirty="0">
              <a:solidFill>
                <a:srgbClr val="0070C0"/>
              </a:solidFill>
            </a:endParaRPr>
          </a:p>
          <a:p>
            <a:pPr lvl="1" eaLnBrk="1" hangingPunct="1">
              <a:lnSpc>
                <a:spcPct val="90000"/>
              </a:lnSpc>
              <a:buFont typeface="Wingdings" panose="05000000000000000000" pitchFamily="2" charset="2"/>
              <a:buChar char="Ø"/>
            </a:pPr>
            <a:r>
              <a:rPr lang="zh-CN" altLang="en-US" sz="3200" b="1" dirty="0">
                <a:solidFill>
                  <a:srgbClr val="002060"/>
                </a:solidFill>
                <a:latin typeface="宋体" panose="02010600030101010101" pitchFamily="2" charset="-122"/>
              </a:rPr>
              <a:t>使组织结构呈现扁平化趋势</a:t>
            </a:r>
            <a:endParaRPr lang="zh-CN" altLang="en-US" sz="3200" b="1" dirty="0">
              <a:solidFill>
                <a:srgbClr val="002060"/>
              </a:solidFill>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3200" b="1" dirty="0">
                <a:solidFill>
                  <a:srgbClr val="FF0000"/>
                </a:solidFill>
                <a:latin typeface="宋体" panose="02010600030101010101" pitchFamily="2" charset="-122"/>
              </a:rPr>
              <a:t>对集权化和分权化可能带来双重影响</a:t>
            </a:r>
            <a:endParaRPr lang="zh-CN" altLang="en-US" sz="3200" b="1" dirty="0">
              <a:solidFill>
                <a:srgbClr val="FF0000"/>
              </a:solidFill>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3200" b="1" dirty="0">
                <a:solidFill>
                  <a:srgbClr val="002060"/>
                </a:solidFill>
                <a:latin typeface="宋体" panose="02010600030101010101" pitchFamily="2" charset="-122"/>
              </a:rPr>
              <a:t>加强或改善了企业内部各部门间以及各部门内工作人员间的协调</a:t>
            </a:r>
            <a:endParaRPr lang="zh-CN" altLang="en-US" sz="3200" b="1" dirty="0">
              <a:solidFill>
                <a:srgbClr val="002060"/>
              </a:solidFill>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3200" b="1" dirty="0">
                <a:solidFill>
                  <a:srgbClr val="002060"/>
                </a:solidFill>
                <a:latin typeface="宋体" panose="02010600030101010101" pitchFamily="2" charset="-122"/>
              </a:rPr>
              <a:t>要求给下属以较大的工作自主权</a:t>
            </a:r>
            <a:endParaRPr lang="zh-CN" altLang="en-US" sz="3200" b="1" dirty="0">
              <a:solidFill>
                <a:srgbClr val="002060"/>
              </a:solidFill>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3200" b="1" dirty="0">
                <a:solidFill>
                  <a:srgbClr val="002060"/>
                </a:solidFill>
                <a:latin typeface="宋体" panose="02010600030101010101" pitchFamily="2" charset="-122"/>
              </a:rPr>
              <a:t>提高专业人员比率</a:t>
            </a:r>
            <a:endParaRPr lang="zh-CN" altLang="en-US" sz="3200"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44035" name="Rectangle 3"/>
          <p:cNvSpPr>
            <a:spLocks noGrp="1" noRot="1" noChangeArrowheads="1"/>
          </p:cNvSpPr>
          <p:nvPr>
            <p:ph type="body" idx="1"/>
          </p:nvPr>
        </p:nvSpPr>
        <p:spPr>
          <a:xfrm>
            <a:off x="468313" y="1827213"/>
            <a:ext cx="8424862" cy="4114800"/>
          </a:xfrm>
        </p:spPr>
        <p:txBody>
          <a:bodyPr/>
          <a:lstStyle/>
          <a:p>
            <a:pPr eaLnBrk="1" hangingPunct="1">
              <a:lnSpc>
                <a:spcPct val="130000"/>
              </a:lnSpc>
              <a:buClr>
                <a:schemeClr val="tx1"/>
              </a:buClr>
              <a:buFont typeface="Wingdings" panose="05000000000000000000" pitchFamily="2" charset="2"/>
              <a:buNone/>
            </a:pPr>
            <a:r>
              <a:rPr lang="en-US" altLang="zh-CN" sz="3900" b="1" dirty="0">
                <a:latin typeface="宋体" panose="02010600030101010101" pitchFamily="2" charset="-122"/>
              </a:rPr>
              <a:t>4</a:t>
            </a:r>
            <a:r>
              <a:rPr lang="zh-CN" altLang="en-US" sz="3900" b="1" dirty="0">
                <a:latin typeface="宋体" panose="02010600030101010101" pitchFamily="2" charset="-122"/>
              </a:rPr>
              <a:t>、组织规模的影响</a:t>
            </a:r>
            <a:endParaRPr lang="zh-CN" altLang="en-US" sz="3900" b="1" dirty="0">
              <a:latin typeface="宋体" panose="02010600030101010101" pitchFamily="2" charset="-122"/>
            </a:endParaRPr>
          </a:p>
          <a:p>
            <a:pPr eaLnBrk="1" hangingPunct="1">
              <a:buClr>
                <a:schemeClr val="tx1"/>
              </a:buClr>
              <a:buFont typeface="Wingdings" panose="05000000000000000000" pitchFamily="2" charset="2"/>
              <a:buNone/>
            </a:pPr>
            <a:r>
              <a:rPr lang="zh-CN" altLang="en-US" sz="3900" b="1" dirty="0">
                <a:latin typeface="宋体" panose="02010600030101010101" pitchFamily="2" charset="-122"/>
              </a:rPr>
              <a:t>       规范化程度</a:t>
            </a:r>
            <a:endParaRPr lang="zh-CN" altLang="en-US" sz="3900" b="1" dirty="0">
              <a:latin typeface="宋体" panose="02010600030101010101" pitchFamily="2" charset="-122"/>
            </a:endParaRPr>
          </a:p>
          <a:p>
            <a:pPr eaLnBrk="1" hangingPunct="1">
              <a:buClr>
                <a:schemeClr val="tx1"/>
              </a:buClr>
              <a:buFont typeface="Wingdings" panose="05000000000000000000" pitchFamily="2" charset="2"/>
              <a:buNone/>
            </a:pPr>
            <a:r>
              <a:rPr lang="zh-CN" altLang="en-US" sz="3900" b="1" dirty="0">
                <a:latin typeface="宋体" panose="02010600030101010101" pitchFamily="2" charset="-122"/>
              </a:rPr>
              <a:t>       分权化程度</a:t>
            </a:r>
            <a:endParaRPr lang="zh-CN" altLang="en-US" sz="3900" b="1" dirty="0">
              <a:latin typeface="宋体" panose="02010600030101010101" pitchFamily="2" charset="-122"/>
            </a:endParaRPr>
          </a:p>
          <a:p>
            <a:pPr eaLnBrk="1" hangingPunct="1">
              <a:buClr>
                <a:schemeClr val="tx1"/>
              </a:buClr>
              <a:buFont typeface="Wingdings" panose="05000000000000000000" pitchFamily="2" charset="2"/>
              <a:buNone/>
            </a:pPr>
            <a:r>
              <a:rPr lang="zh-CN" altLang="en-US" sz="3900" b="1" dirty="0">
                <a:latin typeface="宋体" panose="02010600030101010101" pitchFamily="2" charset="-122"/>
              </a:rPr>
              <a:t>       复杂化程度</a:t>
            </a:r>
            <a:endParaRPr lang="zh-CN" altLang="en-US" sz="3900" b="1" dirty="0">
              <a:latin typeface="宋体" panose="02010600030101010101" pitchFamily="2" charset="-122"/>
            </a:endParaRPr>
          </a:p>
          <a:p>
            <a:pPr eaLnBrk="1" hangingPunct="1">
              <a:buClr>
                <a:schemeClr val="tx1"/>
              </a:buClr>
              <a:buFont typeface="Wingdings" panose="05000000000000000000" pitchFamily="2" charset="2"/>
              <a:buNone/>
            </a:pPr>
            <a:r>
              <a:rPr lang="zh-CN" altLang="en-US" sz="3900" b="1" dirty="0">
                <a:latin typeface="宋体" panose="02010600030101010101" pitchFamily="2" charset="-122"/>
              </a:rPr>
              <a:t>       人员结构比率（帕金森定律）</a:t>
            </a:r>
            <a:endParaRPr lang="zh-CN" altLang="en-US" sz="3900" dirty="0">
              <a:latin typeface="宋体" panose="02010600030101010101" pitchFamily="2" charset="-122"/>
            </a:endParaRPr>
          </a:p>
        </p:txBody>
      </p:sp>
      <p:sp>
        <p:nvSpPr>
          <p:cNvPr id="241668" name="Line 4"/>
          <p:cNvSpPr>
            <a:spLocks noChangeShapeType="1"/>
          </p:cNvSpPr>
          <p:nvPr/>
        </p:nvSpPr>
        <p:spPr bwMode="auto">
          <a:xfrm flipV="1">
            <a:off x="5148263" y="2089150"/>
            <a:ext cx="0" cy="50323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69" name="Line 5"/>
          <p:cNvSpPr>
            <a:spLocks noChangeShapeType="1"/>
          </p:cNvSpPr>
          <p:nvPr/>
        </p:nvSpPr>
        <p:spPr bwMode="auto">
          <a:xfrm flipV="1">
            <a:off x="4859338" y="2854325"/>
            <a:ext cx="0" cy="50323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70" name="Line 6"/>
          <p:cNvSpPr>
            <a:spLocks noChangeShapeType="1"/>
          </p:cNvSpPr>
          <p:nvPr/>
        </p:nvSpPr>
        <p:spPr bwMode="auto">
          <a:xfrm flipV="1">
            <a:off x="4859338" y="3516313"/>
            <a:ext cx="0" cy="50323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71" name="Line 7"/>
          <p:cNvSpPr>
            <a:spLocks noChangeShapeType="1"/>
          </p:cNvSpPr>
          <p:nvPr/>
        </p:nvSpPr>
        <p:spPr bwMode="auto">
          <a:xfrm flipV="1">
            <a:off x="4859338" y="4221163"/>
            <a:ext cx="0" cy="50323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72" name="Line 8"/>
          <p:cNvSpPr>
            <a:spLocks noChangeShapeType="1"/>
          </p:cNvSpPr>
          <p:nvPr/>
        </p:nvSpPr>
        <p:spPr bwMode="auto">
          <a:xfrm flipV="1">
            <a:off x="5364163" y="4941888"/>
            <a:ext cx="0" cy="50323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blinds(horizontal)">
                                      <p:cBhvr>
                                        <p:cTn id="7" dur="500"/>
                                        <p:tgtEl>
                                          <p:spTgt spid="2416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1669"/>
                                        </p:tgtEl>
                                        <p:attrNameLst>
                                          <p:attrName>style.visibility</p:attrName>
                                        </p:attrNameLst>
                                      </p:cBhvr>
                                      <p:to>
                                        <p:strVal val="visible"/>
                                      </p:to>
                                    </p:set>
                                    <p:animEffect transition="in" filter="box(in)">
                                      <p:cBhvr>
                                        <p:cTn id="12" dur="500"/>
                                        <p:tgtEl>
                                          <p:spTgt spid="24166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1670"/>
                                        </p:tgtEl>
                                        <p:attrNameLst>
                                          <p:attrName>style.visibility</p:attrName>
                                        </p:attrNameLst>
                                      </p:cBhvr>
                                      <p:to>
                                        <p:strVal val="visible"/>
                                      </p:to>
                                    </p:set>
                                    <p:animEffect transition="in" filter="box(in)">
                                      <p:cBhvr>
                                        <p:cTn id="17" dur="500"/>
                                        <p:tgtEl>
                                          <p:spTgt spid="24167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1671"/>
                                        </p:tgtEl>
                                        <p:attrNameLst>
                                          <p:attrName>style.visibility</p:attrName>
                                        </p:attrNameLst>
                                      </p:cBhvr>
                                      <p:to>
                                        <p:strVal val="visible"/>
                                      </p:to>
                                    </p:set>
                                    <p:animEffect transition="in" filter="box(in)">
                                      <p:cBhvr>
                                        <p:cTn id="22" dur="500"/>
                                        <p:tgtEl>
                                          <p:spTgt spid="24167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41672"/>
                                        </p:tgtEl>
                                        <p:attrNameLst>
                                          <p:attrName>style.visibility</p:attrName>
                                        </p:attrNameLst>
                                      </p:cBhvr>
                                      <p:to>
                                        <p:strVal val="visible"/>
                                      </p:to>
                                    </p:set>
                                    <p:animEffect transition="in" filter="box(in)">
                                      <p:cBhvr>
                                        <p:cTn id="27" dur="500"/>
                                        <p:tgtEl>
                                          <p:spTgt spid="241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body" idx="1"/>
          </p:nvPr>
        </p:nvSpPr>
        <p:spPr>
          <a:xfrm>
            <a:off x="425450" y="548680"/>
            <a:ext cx="8293100" cy="2315374"/>
          </a:xfrm>
        </p:spPr>
        <p:txBody>
          <a:bodyPr/>
          <a:lstStyle/>
          <a:p>
            <a:pPr eaLnBrk="1" hangingPunct="1">
              <a:lnSpc>
                <a:spcPct val="90000"/>
              </a:lnSpc>
              <a:buClr>
                <a:schemeClr val="tx1"/>
              </a:buClr>
              <a:buFont typeface="Wingdings" panose="05000000000000000000" pitchFamily="2" charset="2"/>
              <a:buNone/>
            </a:pPr>
            <a:r>
              <a:rPr lang="en-US" altLang="zh-CN" sz="2400" b="1" dirty="0"/>
              <a:t>    </a:t>
            </a:r>
            <a:r>
              <a:rPr lang="en-US" altLang="zh-CN" sz="3500" b="1" dirty="0">
                <a:latin typeface="宋体" panose="02010600030101010101" pitchFamily="2" charset="-122"/>
              </a:rPr>
              <a:t>5</a:t>
            </a:r>
            <a:r>
              <a:rPr lang="zh-CN" altLang="en-US" sz="3500" b="1" dirty="0">
                <a:latin typeface="宋体" panose="02010600030101010101" pitchFamily="2" charset="-122"/>
              </a:rPr>
              <a:t>、发展阶段的影响</a:t>
            </a:r>
            <a:endParaRPr lang="en-US" altLang="zh-CN" sz="3500" b="1" dirty="0">
              <a:latin typeface="宋体" panose="02010600030101010101" pitchFamily="2" charset="-122"/>
            </a:endParaRPr>
          </a:p>
          <a:p>
            <a:pPr eaLnBrk="1" hangingPunct="1">
              <a:lnSpc>
                <a:spcPct val="125000"/>
              </a:lnSpc>
            </a:pPr>
            <a:r>
              <a:rPr kumimoji="1" lang="zh-CN" altLang="en-US" sz="2800" b="1" dirty="0">
                <a:solidFill>
                  <a:schemeClr val="tx2"/>
                </a:solidFill>
              </a:rPr>
              <a:t>组织存在生命周期，每个发展阶段具有不同特征，同时面临着不同风险，需要调整战略以适应发展的需要，并适时调整组织结构。</a:t>
            </a:r>
            <a:endParaRPr kumimoji="1" lang="zh-CN" altLang="en-US" sz="2800" b="1" dirty="0">
              <a:solidFill>
                <a:schemeClr val="tx2"/>
              </a:solidFill>
            </a:endParaRPr>
          </a:p>
        </p:txBody>
      </p:sp>
      <p:grpSp>
        <p:nvGrpSpPr>
          <p:cNvPr id="4" name="组合 3"/>
          <p:cNvGrpSpPr/>
          <p:nvPr/>
        </p:nvGrpSpPr>
        <p:grpSpPr>
          <a:xfrm>
            <a:off x="727044" y="2885373"/>
            <a:ext cx="7517364" cy="3400428"/>
            <a:chOff x="899592" y="2708920"/>
            <a:chExt cx="7344816" cy="3557769"/>
          </a:xfrm>
        </p:grpSpPr>
        <p:pic>
          <p:nvPicPr>
            <p:cNvPr id="5" name="图片 4"/>
            <p:cNvPicPr>
              <a:picLocks noChangeAspect="1"/>
            </p:cNvPicPr>
            <p:nvPr/>
          </p:nvPicPr>
          <p:blipFill>
            <a:blip r:embed="rId1"/>
            <a:stretch>
              <a:fillRect/>
            </a:stretch>
          </p:blipFill>
          <p:spPr>
            <a:xfrm>
              <a:off x="899592" y="2708920"/>
              <a:ext cx="7344816" cy="3557769"/>
            </a:xfrm>
            <a:prstGeom prst="rect">
              <a:avLst/>
            </a:prstGeom>
          </p:spPr>
        </p:pic>
        <p:cxnSp>
          <p:nvCxnSpPr>
            <p:cNvPr id="6" name="直接连接符 5"/>
            <p:cNvCxnSpPr/>
            <p:nvPr/>
          </p:nvCxnSpPr>
          <p:spPr>
            <a:xfrm>
              <a:off x="2123507"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3178835"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4860032"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6084168"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grpSp>
      <p:sp>
        <p:nvSpPr>
          <p:cNvPr id="10" name="标题 1"/>
          <p:cNvSpPr txBox="1"/>
          <p:nvPr/>
        </p:nvSpPr>
        <p:spPr>
          <a:xfrm>
            <a:off x="1111357" y="6178461"/>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a:t>生成期</a:t>
            </a:r>
            <a:endParaRPr lang="zh-CN" altLang="en-US" sz="1600" dirty="0"/>
          </a:p>
        </p:txBody>
      </p:sp>
      <p:sp>
        <p:nvSpPr>
          <p:cNvPr id="11" name="标题 1"/>
          <p:cNvSpPr txBox="1"/>
          <p:nvPr/>
        </p:nvSpPr>
        <p:spPr>
          <a:xfrm>
            <a:off x="1975454" y="6178461"/>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a:t>成长期</a:t>
            </a:r>
            <a:endParaRPr lang="zh-CN" altLang="en-US" sz="1600" dirty="0"/>
          </a:p>
        </p:txBody>
      </p:sp>
      <p:sp>
        <p:nvSpPr>
          <p:cNvPr id="12" name="标题 1"/>
          <p:cNvSpPr txBox="1"/>
          <p:nvPr/>
        </p:nvSpPr>
        <p:spPr>
          <a:xfrm>
            <a:off x="3370538" y="6178460"/>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a:t>成熟期</a:t>
            </a:r>
            <a:endParaRPr lang="zh-CN" altLang="en-US" sz="1600" dirty="0"/>
          </a:p>
        </p:txBody>
      </p:sp>
      <p:sp>
        <p:nvSpPr>
          <p:cNvPr id="13" name="标题 1"/>
          <p:cNvSpPr txBox="1"/>
          <p:nvPr/>
        </p:nvSpPr>
        <p:spPr>
          <a:xfrm>
            <a:off x="4999792" y="6178460"/>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a:t>衰退期</a:t>
            </a:r>
            <a:endParaRPr lang="zh-CN" altLang="en-US" sz="1600" dirty="0"/>
          </a:p>
        </p:txBody>
      </p:sp>
      <p:sp>
        <p:nvSpPr>
          <p:cNvPr id="14" name="标题 1"/>
          <p:cNvSpPr txBox="1"/>
          <p:nvPr/>
        </p:nvSpPr>
        <p:spPr>
          <a:xfrm>
            <a:off x="6444208" y="6178460"/>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a:t>再生期</a:t>
            </a:r>
            <a:endParaRPr lang="zh-CN" altLang="en-US" sz="1600" dirty="0"/>
          </a:p>
        </p:txBody>
      </p:sp>
      <p:sp>
        <p:nvSpPr>
          <p:cNvPr id="15" name="折角形 41"/>
          <p:cNvSpPr/>
          <p:nvPr/>
        </p:nvSpPr>
        <p:spPr>
          <a:xfrm>
            <a:off x="922043" y="4860014"/>
            <a:ext cx="863638"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领导力风险</a:t>
            </a:r>
            <a:endParaRPr lang="zh-CN" altLang="en-US" sz="1600" dirty="0">
              <a:solidFill>
                <a:schemeClr val="bg1"/>
              </a:solidFill>
              <a:latin typeface="宋体" panose="02010600030101010101" pitchFamily="2" charset="-122"/>
              <a:ea typeface="宋体" panose="02010600030101010101" pitchFamily="2" charset="-122"/>
            </a:endParaRPr>
          </a:p>
        </p:txBody>
      </p:sp>
      <p:sp>
        <p:nvSpPr>
          <p:cNvPr id="16" name="矩形 15"/>
          <p:cNvSpPr/>
          <p:nvPr/>
        </p:nvSpPr>
        <p:spPr>
          <a:xfrm>
            <a:off x="727044" y="3160711"/>
            <a:ext cx="1253636" cy="1569660"/>
          </a:xfrm>
          <a:prstGeom prst="rect">
            <a:avLst/>
          </a:prstGeom>
        </p:spPr>
        <p:txBody>
          <a:bodyPr wrap="square">
            <a:spAutoFit/>
          </a:bodyPr>
          <a:lstStyle/>
          <a:p>
            <a:pPr algn="ctr"/>
            <a:r>
              <a:rPr lang="zh-CN" altLang="zh-CN" sz="1600" dirty="0">
                <a:solidFill>
                  <a:schemeClr val="dk1"/>
                </a:solidFill>
                <a:latin typeface="宋体" panose="02010600030101010101" pitchFamily="2" charset="-122"/>
              </a:rPr>
              <a:t>创业阶段</a:t>
            </a:r>
            <a:endParaRPr lang="en-US" altLang="zh-CN" sz="1600" dirty="0">
              <a:solidFill>
                <a:schemeClr val="dk1"/>
              </a:solidFill>
              <a:latin typeface="宋体" panose="02010600030101010101" pitchFamily="2" charset="-122"/>
            </a:endParaRPr>
          </a:p>
          <a:p>
            <a:pPr algn="ctr"/>
            <a:r>
              <a:rPr lang="zh-CN" altLang="zh-CN" sz="1600" dirty="0">
                <a:solidFill>
                  <a:schemeClr val="dk1"/>
                </a:solidFill>
                <a:latin typeface="宋体" panose="02010600030101010101" pitchFamily="2" charset="-122"/>
              </a:rPr>
              <a:t>规模较小</a:t>
            </a:r>
            <a:r>
              <a:rPr lang="zh-CN" altLang="en-US" sz="1600" dirty="0">
                <a:solidFill>
                  <a:schemeClr val="dk1"/>
                </a:solidFill>
                <a:latin typeface="宋体" panose="02010600030101010101" pitchFamily="2" charset="-122"/>
              </a:rPr>
              <a:t>；</a:t>
            </a: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权力集中在以创始人为代表的高层管理者手中</a:t>
            </a:r>
            <a:endParaRPr lang="zh-CN" altLang="en-US" sz="1600" dirty="0">
              <a:solidFill>
                <a:schemeClr val="dk1"/>
              </a:solidFill>
              <a:latin typeface="楷体" panose="02010609060101010101" pitchFamily="49" charset="-122"/>
              <a:ea typeface="楷体" panose="02010609060101010101" pitchFamily="49" charset="-122"/>
            </a:endParaRPr>
          </a:p>
        </p:txBody>
      </p:sp>
      <p:sp>
        <p:nvSpPr>
          <p:cNvPr id="17" name="折角形 43"/>
          <p:cNvSpPr/>
          <p:nvPr/>
        </p:nvSpPr>
        <p:spPr>
          <a:xfrm>
            <a:off x="2087953" y="5480339"/>
            <a:ext cx="776880"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各自为政</a:t>
            </a:r>
            <a:endParaRPr lang="zh-CN" altLang="en-US" sz="1600" dirty="0">
              <a:solidFill>
                <a:schemeClr val="bg1"/>
              </a:solidFill>
              <a:latin typeface="宋体" panose="02010600030101010101" pitchFamily="2" charset="-122"/>
              <a:ea typeface="宋体" panose="02010600030101010101" pitchFamily="2" charset="-122"/>
            </a:endParaRPr>
          </a:p>
        </p:txBody>
      </p:sp>
      <p:sp>
        <p:nvSpPr>
          <p:cNvPr id="18" name="矩形 17"/>
          <p:cNvSpPr/>
          <p:nvPr/>
        </p:nvSpPr>
        <p:spPr>
          <a:xfrm>
            <a:off x="1907268" y="2894924"/>
            <a:ext cx="1138249" cy="2554545"/>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发展速度较快；</a:t>
            </a: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有机的组织结构</a:t>
            </a:r>
            <a:endParaRPr lang="en-US" altLang="zh-CN" sz="1600" dirty="0">
              <a:solidFill>
                <a:schemeClr val="dk1"/>
              </a:solidFill>
              <a:latin typeface="楷体" panose="02010609060101010101" pitchFamily="49" charset="-122"/>
              <a:ea typeface="楷体" panose="02010609060101010101" pitchFamily="49" charset="-122"/>
            </a:endParaRPr>
          </a:p>
          <a:p>
            <a:pPr algn="ctr"/>
            <a:endParaRPr lang="en-US" altLang="zh-CN" sz="1600" dirty="0">
              <a:solidFill>
                <a:schemeClr val="dk1"/>
              </a:solidFill>
              <a:latin typeface="宋体" panose="02010600030101010101" pitchFamily="2" charset="-122"/>
            </a:endParaRPr>
          </a:p>
          <a:p>
            <a:pPr algn="ctr"/>
            <a:endParaRPr lang="en-US" altLang="zh-CN" sz="1600" dirty="0">
              <a:solidFill>
                <a:schemeClr val="dk1"/>
              </a:solidFill>
              <a:latin typeface="宋体" panose="02010600030101010101" pitchFamily="2" charset="-122"/>
            </a:endParaRPr>
          </a:p>
          <a:p>
            <a:pPr algn="ctr"/>
            <a:endParaRPr lang="en-US" altLang="zh-CN" sz="1600" dirty="0">
              <a:solidFill>
                <a:schemeClr val="dk1"/>
              </a:solidFill>
              <a:latin typeface="宋体" panose="02010600030101010101" pitchFamily="2" charset="-122"/>
            </a:endParaRPr>
          </a:p>
          <a:p>
            <a:pPr algn="ct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宋体" panose="02010600030101010101" pitchFamily="2" charset="-122"/>
              </a:rPr>
              <a:t>组织的规范性提高</a:t>
            </a:r>
            <a:endParaRPr lang="zh-CN" altLang="en-US" sz="1600" dirty="0">
              <a:solidFill>
                <a:schemeClr val="dk1"/>
              </a:solidFill>
              <a:latin typeface="宋体" panose="02010600030101010101" pitchFamily="2" charset="-122"/>
            </a:endParaRPr>
          </a:p>
        </p:txBody>
      </p:sp>
      <p:sp>
        <p:nvSpPr>
          <p:cNvPr id="19" name="矩形 18"/>
          <p:cNvSpPr/>
          <p:nvPr/>
        </p:nvSpPr>
        <p:spPr>
          <a:xfrm>
            <a:off x="3136246" y="3549497"/>
            <a:ext cx="1567866" cy="830997"/>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组织成长的动力在于授权；</a:t>
            </a: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组织规范化</a:t>
            </a:r>
            <a:endParaRPr lang="en-US" altLang="zh-CN" sz="1600" dirty="0">
              <a:solidFill>
                <a:schemeClr val="dk1"/>
              </a:solidFill>
              <a:latin typeface="楷体" panose="02010609060101010101" pitchFamily="49" charset="-122"/>
              <a:ea typeface="楷体" panose="02010609060101010101" pitchFamily="49" charset="-122"/>
            </a:endParaRPr>
          </a:p>
        </p:txBody>
      </p:sp>
      <p:sp>
        <p:nvSpPr>
          <p:cNvPr id="20" name="折角形 53"/>
          <p:cNvSpPr/>
          <p:nvPr/>
        </p:nvSpPr>
        <p:spPr>
          <a:xfrm>
            <a:off x="3275297" y="5044618"/>
            <a:ext cx="1054577"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控制风险</a:t>
            </a:r>
            <a:endParaRPr lang="zh-CN" altLang="en-US" sz="1600" dirty="0">
              <a:solidFill>
                <a:schemeClr val="bg1"/>
              </a:solidFill>
              <a:latin typeface="宋体" panose="02010600030101010101" pitchFamily="2" charset="-122"/>
              <a:ea typeface="宋体" panose="02010600030101010101" pitchFamily="2" charset="-122"/>
            </a:endParaRPr>
          </a:p>
        </p:txBody>
      </p:sp>
      <p:sp>
        <p:nvSpPr>
          <p:cNvPr id="21" name="折角形 54"/>
          <p:cNvSpPr/>
          <p:nvPr/>
        </p:nvSpPr>
        <p:spPr>
          <a:xfrm>
            <a:off x="4899498" y="5508086"/>
            <a:ext cx="1029985"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繁文缛节</a:t>
            </a:r>
            <a:endParaRPr lang="zh-CN" altLang="en-US" sz="1600" dirty="0">
              <a:solidFill>
                <a:schemeClr val="bg1"/>
              </a:solidFill>
              <a:latin typeface="宋体" panose="02010600030101010101" pitchFamily="2" charset="-122"/>
              <a:ea typeface="宋体" panose="02010600030101010101" pitchFamily="2" charset="-122"/>
            </a:endParaRPr>
          </a:p>
        </p:txBody>
      </p:sp>
      <p:sp>
        <p:nvSpPr>
          <p:cNvPr id="22" name="矩形 21"/>
          <p:cNvSpPr/>
          <p:nvPr/>
        </p:nvSpPr>
        <p:spPr>
          <a:xfrm>
            <a:off x="4630557" y="3160711"/>
            <a:ext cx="1567866" cy="584775"/>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“大企业病”</a:t>
            </a: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组织协调</a:t>
            </a:r>
            <a:endParaRPr lang="en-US" altLang="zh-CN" sz="1600" dirty="0">
              <a:solidFill>
                <a:schemeClr val="dk1"/>
              </a:solidFill>
              <a:latin typeface="楷体" panose="02010609060101010101" pitchFamily="49" charset="-122"/>
              <a:ea typeface="楷体" panose="02010609060101010101" pitchFamily="49" charset="-122"/>
            </a:endParaRPr>
          </a:p>
        </p:txBody>
      </p:sp>
      <p:sp>
        <p:nvSpPr>
          <p:cNvPr id="23" name="矩形 22"/>
          <p:cNvSpPr/>
          <p:nvPr/>
        </p:nvSpPr>
        <p:spPr>
          <a:xfrm>
            <a:off x="6201281" y="3303276"/>
            <a:ext cx="1567866" cy="1077218"/>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组织会努力地生存，寻求可持续发展；</a:t>
            </a: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变革</a:t>
            </a:r>
            <a:r>
              <a:rPr lang="en-US" altLang="zh-CN" sz="1600" dirty="0">
                <a:solidFill>
                  <a:schemeClr val="dk1"/>
                </a:solidFill>
                <a:latin typeface="楷体" panose="02010609060101010101" pitchFamily="49" charset="-122"/>
                <a:ea typeface="楷体" panose="02010609060101010101" pitchFamily="49" charset="-122"/>
              </a:rPr>
              <a:t>&amp;</a:t>
            </a:r>
            <a:r>
              <a:rPr lang="zh-CN" altLang="en-US" sz="1600" dirty="0">
                <a:solidFill>
                  <a:schemeClr val="dk1"/>
                </a:solidFill>
                <a:latin typeface="楷体" panose="02010609060101010101" pitchFamily="49" charset="-122"/>
                <a:ea typeface="楷体" panose="02010609060101010101" pitchFamily="49" charset="-122"/>
              </a:rPr>
              <a:t>合作</a:t>
            </a:r>
            <a:endParaRPr lang="en-US" altLang="zh-CN" sz="1600" dirty="0">
              <a:solidFill>
                <a:schemeClr val="dk1"/>
              </a:solidFill>
              <a:latin typeface="楷体" panose="02010609060101010101" pitchFamily="49" charset="-122"/>
              <a:ea typeface="楷体" panose="02010609060101010101" pitchFamily="49" charset="-122"/>
            </a:endParaRPr>
          </a:p>
        </p:txBody>
      </p:sp>
      <p:sp>
        <p:nvSpPr>
          <p:cNvPr id="24" name="折角形 57"/>
          <p:cNvSpPr/>
          <p:nvPr/>
        </p:nvSpPr>
        <p:spPr>
          <a:xfrm>
            <a:off x="6949098" y="4860014"/>
            <a:ext cx="1029985"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人才枯竭</a:t>
            </a:r>
            <a:endParaRPr lang="zh-CN" altLang="en-US" sz="1600" dirty="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97768"/>
            <a:ext cx="8540750" cy="1143000"/>
          </a:xfrm>
        </p:spPr>
        <p:txBody>
          <a:bodyPr/>
          <a:lstStyle/>
          <a:p>
            <a:r>
              <a:rPr lang="zh-CN" altLang="en-US" b="1" dirty="0"/>
              <a:t>第二节 组织结构</a:t>
            </a:r>
            <a:endParaRPr lang="zh-CN" altLang="en-US" b="1" dirty="0"/>
          </a:p>
        </p:txBody>
      </p:sp>
      <p:sp>
        <p:nvSpPr>
          <p:cNvPr id="3" name="内容占位符 2"/>
          <p:cNvSpPr>
            <a:spLocks noGrp="1"/>
          </p:cNvSpPr>
          <p:nvPr>
            <p:ph idx="1"/>
          </p:nvPr>
        </p:nvSpPr>
        <p:spPr>
          <a:xfrm>
            <a:off x="301625" y="1268760"/>
            <a:ext cx="8540750" cy="4194175"/>
          </a:xfrm>
        </p:spPr>
        <p:txBody>
          <a:bodyPr/>
          <a:lstStyle/>
          <a:p>
            <a:pPr marL="0" indent="0">
              <a:buNone/>
            </a:pPr>
            <a:r>
              <a:rPr lang="zh-CN" altLang="en-US" b="1" dirty="0"/>
              <a:t>一、组织结构的概念</a:t>
            </a:r>
            <a:endParaRPr lang="zh-CN" altLang="en-US" b="1" dirty="0"/>
          </a:p>
          <a:p>
            <a:r>
              <a:rPr lang="zh-CN" altLang="en-US" b="1" dirty="0"/>
              <a:t>组织结构是组织中正式确定的，使工作任务得以分解、组合和协调的框架体系。 </a:t>
            </a:r>
            <a:endParaRPr lang="zh-CN" altLang="en-US" b="1" dirty="0"/>
          </a:p>
          <a:p>
            <a:endParaRPr lang="zh-CN" altLang="en-US" b="1" dirty="0"/>
          </a:p>
        </p:txBody>
      </p:sp>
      <p:pic>
        <p:nvPicPr>
          <p:cNvPr id="4" name="Picture 2" descr="çå¤§åè´¸ç»ç»æ¶æå¾ç¤ºä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7056" y="2924944"/>
            <a:ext cx="7167352" cy="3910556"/>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 1"/>
          <p:cNvSpPr/>
          <p:nvPr/>
        </p:nvSpPr>
        <p:spPr>
          <a:xfrm>
            <a:off x="251520" y="3185834"/>
            <a:ext cx="2448272"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横纵向工作任务分解</a:t>
            </a:r>
            <a:endParaRPr lang="zh-CN" altLang="en-US" dirty="0"/>
          </a:p>
        </p:txBody>
      </p:sp>
      <p:sp>
        <p:nvSpPr>
          <p:cNvPr id="6" name="圆角矩形 7"/>
          <p:cNvSpPr/>
          <p:nvPr/>
        </p:nvSpPr>
        <p:spPr>
          <a:xfrm>
            <a:off x="6156176" y="3185834"/>
            <a:ext cx="2448272"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任务组合（职能</a:t>
            </a:r>
            <a:r>
              <a:rPr lang="en-US" altLang="zh-CN" dirty="0"/>
              <a:t>/</a:t>
            </a:r>
            <a:r>
              <a:rPr lang="zh-CN" altLang="en-US" dirty="0"/>
              <a:t>产品</a:t>
            </a:r>
            <a:r>
              <a:rPr lang="en-US" altLang="zh-CN" dirty="0"/>
              <a:t>/</a:t>
            </a:r>
            <a:r>
              <a:rPr lang="zh-CN" altLang="en-US" dirty="0"/>
              <a:t>区域部门化）</a:t>
            </a:r>
            <a:endParaRPr lang="zh-CN" altLang="en-US" dirty="0"/>
          </a:p>
        </p:txBody>
      </p:sp>
      <p:sp>
        <p:nvSpPr>
          <p:cNvPr id="7" name="圆角矩形 11"/>
          <p:cNvSpPr/>
          <p:nvPr/>
        </p:nvSpPr>
        <p:spPr>
          <a:xfrm>
            <a:off x="272715" y="6237312"/>
            <a:ext cx="2448272"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组织协调</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188913"/>
            <a:ext cx="8540750" cy="1143000"/>
          </a:xfrm>
        </p:spPr>
        <p:txBody>
          <a:bodyPr/>
          <a:lstStyle/>
          <a:p>
            <a:pPr eaLnBrk="1" hangingPunct="1"/>
            <a:r>
              <a:rPr lang="zh-CN" altLang="en-US" b="1"/>
              <a:t>部门化</a:t>
            </a:r>
            <a:endParaRPr lang="zh-CN" altLang="en-US" b="1"/>
          </a:p>
        </p:txBody>
      </p:sp>
      <p:sp>
        <p:nvSpPr>
          <p:cNvPr id="45059" name="Rectangle 3"/>
          <p:cNvSpPr>
            <a:spLocks noGrp="1" noRot="1" noChangeArrowheads="1"/>
          </p:cNvSpPr>
          <p:nvPr>
            <p:ph type="body" idx="1"/>
          </p:nvPr>
        </p:nvSpPr>
        <p:spPr>
          <a:xfrm>
            <a:off x="301625" y="1268413"/>
            <a:ext cx="8540750" cy="5184775"/>
          </a:xfrm>
        </p:spPr>
        <p:txBody>
          <a:bodyPr/>
          <a:lstStyle/>
          <a:p>
            <a:pPr eaLnBrk="1" hangingPunct="1"/>
            <a:r>
              <a:rPr lang="zh-CN" altLang="en-US" sz="3000" b="1" dirty="0">
                <a:solidFill>
                  <a:srgbClr val="0070C0"/>
                </a:solidFill>
              </a:rPr>
              <a:t>管理劳动的分工</a:t>
            </a:r>
            <a:endParaRPr lang="zh-CN" altLang="en-US" sz="3000" b="1" dirty="0">
              <a:solidFill>
                <a:srgbClr val="0070C0"/>
              </a:solidFill>
            </a:endParaRPr>
          </a:p>
          <a:p>
            <a:pPr eaLnBrk="1" hangingPunct="1">
              <a:buFont typeface="Wingdings" panose="05000000000000000000" pitchFamily="2" charset="2"/>
              <a:buNone/>
            </a:pPr>
            <a:r>
              <a:rPr lang="zh-CN" altLang="en-US" sz="2400" b="1" dirty="0"/>
              <a:t>        组织设计的实质是通过对管理劳动的分工使整个管理系统有机地运转起来。</a:t>
            </a:r>
            <a:endParaRPr lang="zh-CN" altLang="en-US" sz="2400" b="1" dirty="0"/>
          </a:p>
          <a:p>
            <a:pPr lvl="1" eaLnBrk="1" hangingPunct="1">
              <a:buFont typeface="Wingdings" panose="05000000000000000000" pitchFamily="2" charset="2"/>
              <a:buChar char="Ø"/>
            </a:pPr>
            <a:r>
              <a:rPr lang="zh-CN" altLang="en-US" sz="2400" b="1" dirty="0">
                <a:solidFill>
                  <a:srgbClr val="FF0000"/>
                </a:solidFill>
                <a:latin typeface="楷体_GB2312" pitchFamily="49" charset="-122"/>
              </a:rPr>
              <a:t>横向的分工：</a:t>
            </a:r>
            <a:r>
              <a:rPr lang="zh-CN" altLang="en-US" sz="2400" b="1" dirty="0">
                <a:solidFill>
                  <a:srgbClr val="002060"/>
                </a:solidFill>
                <a:latin typeface="楷体_GB2312" pitchFamily="49" charset="-122"/>
              </a:rPr>
              <a:t>根据不同的标准，将对组织活动的管理劳动分解成不同岗位和部门的任务</a:t>
            </a:r>
            <a:endParaRPr lang="zh-CN" altLang="en-US" sz="2400" b="1" dirty="0">
              <a:solidFill>
                <a:srgbClr val="002060"/>
              </a:solidFill>
              <a:latin typeface="楷体_GB2312" pitchFamily="49" charset="-122"/>
            </a:endParaRPr>
          </a:p>
          <a:p>
            <a:pPr lvl="1" eaLnBrk="1" hangingPunct="1">
              <a:buFont typeface="Wingdings" panose="05000000000000000000" pitchFamily="2" charset="2"/>
              <a:buChar char="Ø"/>
            </a:pPr>
            <a:r>
              <a:rPr lang="zh-CN" altLang="en-US" sz="2400" b="1" dirty="0">
                <a:solidFill>
                  <a:srgbClr val="FF0000"/>
                </a:solidFill>
                <a:latin typeface="楷体_GB2312" pitchFamily="49" charset="-122"/>
              </a:rPr>
              <a:t>纵向的分工：</a:t>
            </a:r>
            <a:r>
              <a:rPr lang="zh-CN" altLang="en-US" sz="2400" b="1" dirty="0">
                <a:solidFill>
                  <a:srgbClr val="002060"/>
                </a:solidFill>
                <a:latin typeface="楷体_GB2312" pitchFamily="49" charset="-122"/>
              </a:rPr>
              <a:t>根据管理幅度的限制，确定管理系统的层次，并根据管理层次在管理系统中的位置，规定各层次管理人员的职责和权限</a:t>
            </a:r>
            <a:endParaRPr lang="zh-CN" altLang="en-US" sz="2600" b="1" dirty="0">
              <a:solidFill>
                <a:srgbClr val="0070C0"/>
              </a:solidFill>
            </a:endParaRPr>
          </a:p>
          <a:p>
            <a:pPr eaLnBrk="1" hangingPunct="1"/>
            <a:r>
              <a:rPr lang="zh-CN" altLang="en-US" sz="3000" b="1" dirty="0">
                <a:solidFill>
                  <a:srgbClr val="0070C0"/>
                </a:solidFill>
              </a:rPr>
              <a:t>部门化</a:t>
            </a:r>
            <a:endParaRPr lang="zh-CN" altLang="en-US" sz="3000" b="1" dirty="0">
              <a:solidFill>
                <a:srgbClr val="0070C0"/>
              </a:solidFill>
            </a:endParaRPr>
          </a:p>
          <a:p>
            <a:pPr lvl="1" eaLnBrk="1" hangingPunct="1">
              <a:buFont typeface="Wingdings" panose="05000000000000000000" pitchFamily="2" charset="2"/>
              <a:buChar char="Ø"/>
            </a:pPr>
            <a:r>
              <a:rPr lang="zh-CN" altLang="en-US" sz="2400" b="1" dirty="0">
                <a:solidFill>
                  <a:srgbClr val="002060"/>
                </a:solidFill>
                <a:latin typeface="楷体_GB2312" pitchFamily="49" charset="-122"/>
              </a:rPr>
              <a:t>部门化是将整个管理系统分解、并再分解成若干个相互依存的基本管理单位</a:t>
            </a:r>
            <a:endParaRPr lang="zh-CN" altLang="en-US" sz="2400" b="1" dirty="0">
              <a:solidFill>
                <a:srgbClr val="002060"/>
              </a:solidFill>
              <a:latin typeface="楷体_GB2312" pitchFamily="49" charset="-122"/>
            </a:endParaRPr>
          </a:p>
          <a:p>
            <a:pPr lvl="1" eaLnBrk="1" hangingPunct="1">
              <a:buFont typeface="Wingdings" panose="05000000000000000000" pitchFamily="2" charset="2"/>
              <a:buChar char="Ø"/>
            </a:pPr>
            <a:r>
              <a:rPr lang="zh-CN" altLang="en-US" sz="2400" b="1" dirty="0">
                <a:solidFill>
                  <a:srgbClr val="002060"/>
                </a:solidFill>
                <a:latin typeface="楷体_GB2312" pitchFamily="49" charset="-122"/>
              </a:rPr>
              <a:t>它是在管理劳动横向分工的基础上进行的</a:t>
            </a:r>
            <a:endParaRPr lang="zh-CN" altLang="en-US" sz="2600" b="1" dirty="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endParaRPr lang="zh-CN" altLang="zh-CN" sz="4800" b="1">
              <a:latin typeface="宋体" panose="02010600030101010101" pitchFamily="2" charset="-122"/>
            </a:endParaRPr>
          </a:p>
        </p:txBody>
      </p:sp>
      <p:sp>
        <p:nvSpPr>
          <p:cNvPr id="47107" name="Rectangle 3"/>
          <p:cNvSpPr>
            <a:spLocks noGrp="1" noRot="1" noChangeArrowheads="1"/>
          </p:cNvSpPr>
          <p:nvPr>
            <p:ph type="body" idx="1"/>
          </p:nvPr>
        </p:nvSpPr>
        <p:spPr>
          <a:xfrm>
            <a:off x="468313" y="1827213"/>
            <a:ext cx="8351837" cy="4410075"/>
          </a:xfrm>
        </p:spPr>
        <p:txBody>
          <a:bodyPr/>
          <a:lstStyle/>
          <a:p>
            <a:pPr algn="just" eaLnBrk="1" hangingPunct="1">
              <a:buFont typeface="Wingdings" panose="05000000000000000000" pitchFamily="2" charset="2"/>
              <a:buNone/>
            </a:pPr>
            <a:r>
              <a:rPr lang="zh-CN" altLang="en-US" b="1">
                <a:latin typeface="宋体" panose="02010600030101010101" pitchFamily="2" charset="-122"/>
              </a:rPr>
              <a:t>划分方法：</a:t>
            </a:r>
            <a:endParaRPr lang="zh-CN" altLang="en-US" b="1">
              <a:latin typeface="宋体" panose="02010600030101010101" pitchFamily="2" charset="-122"/>
            </a:endParaRPr>
          </a:p>
          <a:p>
            <a:pPr algn="just" eaLnBrk="1" hangingPunct="1">
              <a:buFont typeface="Wingdings" panose="05000000000000000000" pitchFamily="2" charset="2"/>
              <a:buNone/>
            </a:pPr>
            <a:r>
              <a:rPr lang="zh-CN" altLang="en-US" b="1">
                <a:latin typeface="宋体" panose="02010600030101010101" pitchFamily="2" charset="-122"/>
              </a:rPr>
              <a:t> （</a:t>
            </a:r>
            <a:r>
              <a:rPr lang="en-US" altLang="zh-CN" b="1">
                <a:latin typeface="宋体" panose="02010600030101010101" pitchFamily="2" charset="-122"/>
              </a:rPr>
              <a:t>1</a:t>
            </a:r>
            <a:r>
              <a:rPr lang="zh-CN" altLang="en-US" b="1">
                <a:latin typeface="宋体" panose="02010600030101010101" pitchFamily="2" charset="-122"/>
              </a:rPr>
              <a:t>）按人数划分</a:t>
            </a:r>
            <a:r>
              <a:rPr lang="en-US" altLang="zh-CN" b="1"/>
              <a:t>——</a:t>
            </a:r>
            <a:r>
              <a:rPr lang="zh-CN" altLang="en-US" b="1">
                <a:latin typeface="宋体" panose="02010600030101010101" pitchFamily="2" charset="-122"/>
              </a:rPr>
              <a:t>最简单的一种方法，常用于军队；</a:t>
            </a:r>
            <a:endParaRPr lang="zh-CN" altLang="en-US" b="1">
              <a:latin typeface="宋体" panose="02010600030101010101" pitchFamily="2" charset="-122"/>
            </a:endParaRPr>
          </a:p>
          <a:p>
            <a:pPr algn="just" eaLnBrk="1" hangingPunct="1">
              <a:buFont typeface="Wingdings" panose="05000000000000000000" pitchFamily="2" charset="2"/>
              <a:buNone/>
            </a:pPr>
            <a:r>
              <a:rPr lang="zh-CN" altLang="en-US" b="1">
                <a:latin typeface="宋体" panose="02010600030101010101" pitchFamily="2" charset="-122"/>
              </a:rPr>
              <a:t> （</a:t>
            </a:r>
            <a:r>
              <a:rPr lang="en-US" altLang="zh-CN" b="1">
                <a:latin typeface="宋体" panose="02010600030101010101" pitchFamily="2" charset="-122"/>
              </a:rPr>
              <a:t>2</a:t>
            </a:r>
            <a:r>
              <a:rPr lang="zh-CN" altLang="en-US" b="1">
                <a:latin typeface="宋体" panose="02010600030101010101" pitchFamily="2" charset="-122"/>
              </a:rPr>
              <a:t>）按时间划分</a:t>
            </a:r>
            <a:r>
              <a:rPr lang="en-US" altLang="zh-CN" b="1"/>
              <a:t>——</a:t>
            </a:r>
            <a:r>
              <a:rPr lang="zh-CN" altLang="en-US" b="1">
                <a:latin typeface="宋体" panose="02010600030101010101" pitchFamily="2" charset="-122"/>
              </a:rPr>
              <a:t>多见于基层组织，如早、中、晚三班制的企业；</a:t>
            </a:r>
            <a:endParaRPr lang="zh-CN" altLang="en-US" b="1">
              <a:latin typeface="宋体" panose="02010600030101010101" pitchFamily="2" charset="-122"/>
            </a:endParaRPr>
          </a:p>
          <a:p>
            <a:pPr eaLnBrk="1" hangingPunct="1">
              <a:buFont typeface="Wingdings" panose="05000000000000000000" pitchFamily="2" charset="2"/>
              <a:buNone/>
            </a:pPr>
            <a:r>
              <a:rPr lang="zh-CN" altLang="en-US" b="1">
                <a:latin typeface="宋体" panose="02010600030101010101" pitchFamily="2" charset="-122"/>
              </a:rPr>
              <a:t> （</a:t>
            </a:r>
            <a:r>
              <a:rPr lang="en-US" altLang="zh-CN" b="1">
                <a:latin typeface="宋体" panose="02010600030101010101" pitchFamily="2" charset="-122"/>
              </a:rPr>
              <a:t>3</a:t>
            </a:r>
            <a:r>
              <a:rPr lang="zh-CN" altLang="en-US" b="1">
                <a:latin typeface="宋体" panose="02010600030101010101" pitchFamily="2" charset="-122"/>
              </a:rPr>
              <a:t>）按职能划分</a:t>
            </a:r>
            <a:r>
              <a:rPr lang="en-US" altLang="zh-CN" b="1"/>
              <a:t>——</a:t>
            </a:r>
            <a:r>
              <a:rPr lang="zh-CN" altLang="en-US" b="1">
                <a:latin typeface="宋体" panose="02010600030101010101" pitchFamily="2" charset="-122"/>
              </a:rPr>
              <a:t>根据专业化原则，将相似的工作划归一个部门，如生产、销售等部门。这是一种普遍的、传统的组织形式。</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Rot="1" noChangeArrowheads="1"/>
          </p:cNvSpPr>
          <p:nvPr>
            <p:ph type="body" idx="1"/>
          </p:nvPr>
        </p:nvSpPr>
        <p:spPr>
          <a:xfrm>
            <a:off x="468313" y="476250"/>
            <a:ext cx="8280400" cy="6076950"/>
          </a:xfrm>
        </p:spPr>
        <p:txBody>
          <a:bodyPr/>
          <a:lstStyle/>
          <a:p>
            <a:pPr algn="just" eaLnBrk="1" hangingPunct="1">
              <a:lnSpc>
                <a:spcPct val="80000"/>
              </a:lnSpc>
              <a:buFont typeface="Wingdings" panose="05000000000000000000" pitchFamily="2" charset="2"/>
              <a:buNone/>
            </a:pPr>
            <a:r>
              <a:rPr lang="zh-CN" altLang="en-US" sz="3100" b="1" dirty="0">
                <a:latin typeface="宋体" panose="02010600030101010101" pitchFamily="2" charset="-122"/>
              </a:rPr>
              <a:t>（</a:t>
            </a:r>
            <a:r>
              <a:rPr lang="en-US" altLang="zh-CN" sz="3100" b="1" dirty="0">
                <a:latin typeface="宋体" panose="02010600030101010101" pitchFamily="2" charset="-122"/>
              </a:rPr>
              <a:t>4</a:t>
            </a:r>
            <a:r>
              <a:rPr lang="zh-CN" altLang="en-US" sz="3100" b="1" dirty="0">
                <a:latin typeface="宋体" panose="02010600030101010101" pitchFamily="2" charset="-122"/>
              </a:rPr>
              <a:t>）按产品或服务对象划分</a:t>
            </a:r>
            <a:r>
              <a:rPr lang="en-US" altLang="zh-CN" sz="3100" b="1" dirty="0">
                <a:latin typeface="宋体" panose="02010600030101010101" pitchFamily="2" charset="-122"/>
              </a:rPr>
              <a:t>——</a:t>
            </a:r>
            <a:r>
              <a:rPr lang="zh-CN" altLang="en-US" sz="3100" b="1" dirty="0">
                <a:latin typeface="宋体" panose="02010600030101010101" pitchFamily="2" charset="-122"/>
              </a:rPr>
              <a:t>适合于规模较大、从事多品种生产、多样化经营的组织。</a:t>
            </a:r>
            <a:endParaRPr lang="zh-CN" altLang="en-US" sz="3100" b="1" dirty="0">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100" b="1" dirty="0">
                <a:latin typeface="宋体" panose="02010600030101010101" pitchFamily="2" charset="-122"/>
              </a:rPr>
              <a:t>（</a:t>
            </a:r>
            <a:r>
              <a:rPr lang="en-US" altLang="zh-CN" sz="3100" b="1" dirty="0">
                <a:latin typeface="宋体" panose="02010600030101010101" pitchFamily="2" charset="-122"/>
              </a:rPr>
              <a:t>5</a:t>
            </a:r>
            <a:r>
              <a:rPr lang="zh-CN" altLang="en-US" sz="3100" b="1" dirty="0">
                <a:latin typeface="宋体" panose="02010600030101010101" pitchFamily="2" charset="-122"/>
              </a:rPr>
              <a:t>）按顾客划分</a:t>
            </a:r>
            <a:r>
              <a:rPr lang="en-US" altLang="zh-CN" sz="3100" b="1" dirty="0">
                <a:latin typeface="宋体" panose="02010600030101010101" pitchFamily="2" charset="-122"/>
              </a:rPr>
              <a:t>——</a:t>
            </a:r>
            <a:r>
              <a:rPr lang="zh-CN" altLang="en-US" sz="3100" b="1" dirty="0">
                <a:latin typeface="宋体" panose="02010600030101010101" pitchFamily="2" charset="-122"/>
              </a:rPr>
              <a:t>根据目标顾客的不同利益需求来划分组织的业务活动</a:t>
            </a:r>
            <a:endParaRPr lang="zh-CN" altLang="en-US" sz="3100" b="1" dirty="0">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100" b="1" dirty="0">
                <a:latin typeface="宋体" panose="02010600030101010101" pitchFamily="2" charset="-122"/>
              </a:rPr>
              <a:t>（</a:t>
            </a:r>
            <a:r>
              <a:rPr lang="en-US" altLang="zh-CN" sz="3100" b="1" dirty="0">
                <a:latin typeface="宋体" panose="02010600030101010101" pitchFamily="2" charset="-122"/>
              </a:rPr>
              <a:t>6</a:t>
            </a:r>
            <a:r>
              <a:rPr lang="zh-CN" altLang="en-US" sz="3100" b="1" dirty="0">
                <a:latin typeface="宋体" panose="02010600030101010101" pitchFamily="2" charset="-122"/>
              </a:rPr>
              <a:t>）按地区划分</a:t>
            </a:r>
            <a:r>
              <a:rPr lang="en-US" altLang="zh-CN" sz="3100" b="1" dirty="0">
                <a:latin typeface="宋体" panose="02010600030101010101" pitchFamily="2" charset="-122"/>
              </a:rPr>
              <a:t>——</a:t>
            </a:r>
            <a:r>
              <a:rPr lang="zh-CN" altLang="en-US" sz="3100" b="1" dirty="0">
                <a:latin typeface="宋体" panose="02010600030101010101" pitchFamily="2" charset="-122"/>
              </a:rPr>
              <a:t>这也是一种较普遍采用的形式。适合于地理位置分散的企业，如：跨国公司。</a:t>
            </a:r>
            <a:endParaRPr lang="zh-CN" altLang="en-US" sz="3100" b="1" dirty="0">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100" b="1" dirty="0">
                <a:latin typeface="宋体" panose="02010600030101010101" pitchFamily="2" charset="-122"/>
              </a:rPr>
              <a:t>（</a:t>
            </a:r>
            <a:r>
              <a:rPr lang="en-US" altLang="zh-CN" sz="3100" b="1" dirty="0">
                <a:latin typeface="宋体" panose="02010600030101010101" pitchFamily="2" charset="-122"/>
              </a:rPr>
              <a:t>7</a:t>
            </a:r>
            <a:r>
              <a:rPr lang="zh-CN" altLang="en-US" sz="3100" b="1" dirty="0">
                <a:latin typeface="宋体" panose="02010600030101010101" pitchFamily="2" charset="-122"/>
              </a:rPr>
              <a:t>）按流程划分</a:t>
            </a:r>
            <a:r>
              <a:rPr lang="en-US" altLang="zh-CN" sz="3100" b="1" dirty="0">
                <a:latin typeface="宋体" panose="02010600030101010101" pitchFamily="2" charset="-122"/>
              </a:rPr>
              <a:t>——</a:t>
            </a:r>
            <a:r>
              <a:rPr lang="zh-CN" altLang="en-US" sz="3100" b="1" dirty="0">
                <a:latin typeface="宋体" panose="02010600030101010101" pitchFamily="2" charset="-122"/>
              </a:rPr>
              <a:t>按照工作或业务流程来组织业务活动</a:t>
            </a:r>
            <a:endParaRPr lang="zh-CN" altLang="en-US" sz="3100" b="1" dirty="0">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100" b="1" dirty="0">
                <a:latin typeface="宋体" panose="02010600030101010101" pitchFamily="2" charset="-122"/>
              </a:rPr>
              <a:t>（</a:t>
            </a:r>
            <a:r>
              <a:rPr lang="en-US" altLang="zh-CN" sz="3100" b="1" dirty="0">
                <a:latin typeface="宋体" panose="02010600030101010101" pitchFamily="2" charset="-122"/>
              </a:rPr>
              <a:t>8</a:t>
            </a:r>
            <a:r>
              <a:rPr lang="zh-CN" altLang="en-US" sz="3100" b="1" dirty="0">
                <a:latin typeface="宋体" panose="02010600030101010101" pitchFamily="2" charset="-122"/>
              </a:rPr>
              <a:t>）按设备仪器划分</a:t>
            </a:r>
            <a:r>
              <a:rPr lang="en-US" altLang="zh-CN" sz="3100" b="1" dirty="0">
                <a:latin typeface="宋体" panose="02010600030101010101" pitchFamily="2" charset="-122"/>
              </a:rPr>
              <a:t>——</a:t>
            </a:r>
            <a:r>
              <a:rPr lang="zh-CN" altLang="en-US" sz="3100" b="1" dirty="0">
                <a:latin typeface="宋体" panose="02010600030101010101" pitchFamily="2" charset="-122"/>
              </a:rPr>
              <a:t>常用于医院，如放射科、理疗科、心电图室等。</a:t>
            </a:r>
            <a:endParaRPr lang="zh-CN" altLang="en-US" sz="3100" b="1" dirty="0">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100" b="1" dirty="0">
                <a:latin typeface="宋体" panose="02010600030101010101" pitchFamily="2" charset="-122"/>
              </a:rPr>
              <a:t>（</a:t>
            </a:r>
            <a:r>
              <a:rPr lang="en-US" altLang="zh-CN" sz="3100" b="1" dirty="0">
                <a:latin typeface="宋体" panose="02010600030101010101" pitchFamily="2" charset="-122"/>
              </a:rPr>
              <a:t>9</a:t>
            </a:r>
            <a:r>
              <a:rPr lang="zh-CN" altLang="en-US" sz="3100" b="1" dirty="0">
                <a:latin typeface="宋体" panose="02010600030101010101" pitchFamily="2" charset="-122"/>
              </a:rPr>
              <a:t>）矩阵组织和项目小组</a:t>
            </a:r>
            <a:r>
              <a:rPr lang="en-US" altLang="zh-CN" sz="3100" b="1" dirty="0">
                <a:latin typeface="宋体" panose="02010600030101010101" pitchFamily="2" charset="-122"/>
              </a:rPr>
              <a:t>——</a:t>
            </a:r>
            <a:r>
              <a:rPr lang="zh-CN" altLang="en-US" sz="3100" b="1" dirty="0">
                <a:latin typeface="宋体" panose="02010600030101010101" pitchFamily="2" charset="-122"/>
              </a:rPr>
              <a:t>一种新型的形式。适合于工作内容变动频繁，所需技术众多的组织。</a:t>
            </a:r>
            <a:endParaRPr lang="zh-CN" altLang="en-US" sz="3100" b="1" dirty="0">
              <a:latin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107504" y="571088"/>
            <a:ext cx="7111703" cy="69236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spcBef>
                <a:spcPct val="20000"/>
              </a:spcBef>
              <a:buClr>
                <a:schemeClr val="hlink"/>
              </a:buClr>
              <a:buSzPct val="75000"/>
            </a:pPr>
            <a:r>
              <a:rPr lang="zh-CN" altLang="en-US" sz="3200" b="1" dirty="0">
                <a:solidFill>
                  <a:schemeClr val="tx1"/>
                </a:solidFill>
                <a:latin typeface="+mn-lt"/>
                <a:ea typeface="+mn-ea"/>
                <a:cs typeface="+mn-cs"/>
              </a:rPr>
              <a:t>二、机械式组织与有机式组织</a:t>
            </a:r>
            <a:endParaRPr lang="zh-CN" altLang="zh-CN" sz="3200" b="1" dirty="0">
              <a:solidFill>
                <a:schemeClr val="tx1"/>
              </a:solidFill>
              <a:latin typeface="+mn-lt"/>
              <a:ea typeface="+mn-ea"/>
              <a:cs typeface="+mn-cs"/>
            </a:endParaRPr>
          </a:p>
        </p:txBody>
      </p:sp>
      <p:sp>
        <p:nvSpPr>
          <p:cNvPr id="11" name="内容占位符 2"/>
          <p:cNvSpPr txBox="1"/>
          <p:nvPr/>
        </p:nvSpPr>
        <p:spPr>
          <a:xfrm>
            <a:off x="628650" y="1412776"/>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英国学者伯恩斯、斯托克认为，机械式组织和有机式组织是一系列组织类型中的两个极端，而大多数组织介于二者之间。</a:t>
            </a:r>
            <a:endParaRPr lang="zh-CN" altLang="en-US" sz="2400" b="1" dirty="0"/>
          </a:p>
        </p:txBody>
      </p:sp>
      <p:sp>
        <p:nvSpPr>
          <p:cNvPr id="13" name="矩形 12"/>
          <p:cNvSpPr/>
          <p:nvPr>
            <p:custDataLst>
              <p:tags r:id="rId1"/>
            </p:custDataLst>
          </p:nvPr>
        </p:nvSpPr>
        <p:spPr>
          <a:xfrm>
            <a:off x="945334" y="2621338"/>
            <a:ext cx="2518113" cy="720080"/>
          </a:xfrm>
          <a:prstGeom prst="rect">
            <a:avLst/>
          </a:prstGeom>
          <a:solidFill>
            <a:srgbClr val="D3472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r>
              <a:rPr lang="zh-CN" altLang="en-US" sz="2000" dirty="0">
                <a:solidFill>
                  <a:srgbClr val="FFFFFF"/>
                </a:solidFill>
                <a:latin typeface="微软雅黑" panose="020B0503020204020204" pitchFamily="34" charset="-122"/>
                <a:ea typeface="微软雅黑" panose="020B0503020204020204" pitchFamily="34" charset="-122"/>
                <a:sym typeface="+mn-ea"/>
              </a:rPr>
              <a:t>机械式组织</a:t>
            </a:r>
            <a:endParaRPr lang="zh-CN" altLang="en-US" sz="2000" dirty="0">
              <a:solidFill>
                <a:srgbClr val="FFFFFF"/>
              </a:solidFill>
              <a:latin typeface="微软雅黑" panose="020B0503020204020204" pitchFamily="34" charset="-122"/>
              <a:ea typeface="微软雅黑" panose="020B0503020204020204" pitchFamily="34" charset="-122"/>
              <a:sym typeface="+mn-ea"/>
            </a:endParaRPr>
          </a:p>
        </p:txBody>
      </p:sp>
      <p:sp>
        <p:nvSpPr>
          <p:cNvPr id="14" name="矩形 13"/>
          <p:cNvSpPr/>
          <p:nvPr>
            <p:custDataLst>
              <p:tags r:id="rId2"/>
            </p:custDataLst>
          </p:nvPr>
        </p:nvSpPr>
        <p:spPr>
          <a:xfrm>
            <a:off x="945333" y="4775038"/>
            <a:ext cx="2518113" cy="1750305"/>
          </a:xfrm>
          <a:prstGeom prst="rect">
            <a:avLst/>
          </a:prstGeom>
          <a:solidFill>
            <a:sysClr val="window" lastClr="FFFFFF">
              <a:alpha val="87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一种稳定的、僵硬的结构形式</a:t>
            </a:r>
            <a:endParaRPr lang="en-US" altLang="zh-CN" dirty="0">
              <a:solidFill>
                <a:schemeClr val="tx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追求稳定运行中的效率</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15" name="矩形 14"/>
          <p:cNvSpPr/>
          <p:nvPr>
            <p:custDataLst>
              <p:tags r:id="rId3"/>
            </p:custDataLst>
          </p:nvPr>
        </p:nvSpPr>
        <p:spPr>
          <a:xfrm>
            <a:off x="5724127" y="2621338"/>
            <a:ext cx="2518113" cy="720080"/>
          </a:xfrm>
          <a:prstGeom prst="rect">
            <a:avLst/>
          </a:prstGeom>
          <a:solidFill>
            <a:srgbClr val="D34726"/>
          </a:solidFill>
          <a:ln>
            <a:noFill/>
          </a:ln>
        </p:spPr>
        <p:style>
          <a:lnRef idx="2">
            <a:srgbClr val="4F81BD">
              <a:shade val="50000"/>
            </a:srgbClr>
          </a:lnRef>
          <a:fillRef idx="1">
            <a:srgbClr val="4F81BD"/>
          </a:fillRef>
          <a:effectRef idx="0">
            <a:srgbClr val="4F81BD"/>
          </a:effectRef>
          <a:fontRef idx="minor">
            <a:sysClr val="window" lastClr="FFFFFF"/>
          </a:fontRef>
        </p:style>
        <p:txBody>
          <a:bodyPr vertOverflow="overflow" horzOverflow="overflow" vert="horz" wrap="square" numCol="1" spcCol="0" rtlCol="0" fromWordArt="0" anchor="ctr" anchorCtr="0" forceAA="0" compatLnSpc="1">
            <a:noAutofit/>
          </a:bodyPr>
          <a:lstStyle/>
          <a:p>
            <a:pPr lvl="0" algn="ctr"/>
            <a:r>
              <a:rPr lang="zh-CN" altLang="en-US" sz="2000" dirty="0">
                <a:solidFill>
                  <a:schemeClr val="bg1"/>
                </a:solidFill>
                <a:latin typeface="微软雅黑" panose="020B0503020204020204" pitchFamily="34" charset="-122"/>
                <a:ea typeface="微软雅黑" panose="020B0503020204020204" pitchFamily="34" charset="-122"/>
                <a:sym typeface="+mn-ea"/>
              </a:rPr>
              <a:t>有机式组织</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16" name="矩形 15"/>
          <p:cNvSpPr/>
          <p:nvPr>
            <p:custDataLst>
              <p:tags r:id="rId4"/>
            </p:custDataLst>
          </p:nvPr>
        </p:nvSpPr>
        <p:spPr>
          <a:xfrm>
            <a:off x="5724127" y="4785304"/>
            <a:ext cx="2518113" cy="1740040"/>
          </a:xfrm>
          <a:prstGeom prst="rect">
            <a:avLst/>
          </a:prstGeom>
          <a:solidFill>
            <a:sysClr val="window" lastClr="FFFFFF">
              <a:alpha val="87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一种松散、灵活的具有高度适应性的结构形式</a:t>
            </a:r>
            <a:endParaRPr lang="en-US" altLang="zh-CN" dirty="0">
              <a:solidFill>
                <a:schemeClr val="tx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追求动态适应中的创新</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4019746" y="3874457"/>
            <a:ext cx="1148080" cy="1198880"/>
          </a:xfrm>
          <a:prstGeom prst="rect">
            <a:avLst/>
          </a:prstGeom>
          <a:noFill/>
          <a:ln>
            <a:noFill/>
          </a:ln>
        </p:spPr>
        <p:txBody>
          <a:bodyPr wrap="none" rtlCol="0" anchor="t">
            <a:spAutoFit/>
            <a:scene3d>
              <a:camera prst="orthographicFront">
                <a:rot lat="0" lon="600000" rev="0"/>
              </a:camera>
              <a:lightRig rig="threePt" dir="t"/>
            </a:scene3d>
          </a:bodyPr>
          <a:lstStyle/>
          <a:p>
            <a:pPr algn="ctr"/>
            <a:r>
              <a:rPr lang="en-US" altLang="zh-CN" sz="7200" b="1" dirty="0">
                <a:ln w="0" cmpd="sng">
                  <a:solidFill>
                    <a:srgbClr val="FFFFFF"/>
                  </a:solidFill>
                  <a:prstDash val="solid"/>
                </a:ln>
                <a:gradFill>
                  <a:gsLst>
                    <a:gs pos="0">
                      <a:srgbClr val="FE4444"/>
                    </a:gs>
                    <a:gs pos="100000">
                      <a:srgbClr val="832B2B"/>
                    </a:gs>
                  </a:gsLst>
                  <a:lin ang="5400000" scaled="0"/>
                </a:gradFill>
                <a:effectLst>
                  <a:glow rad="139700">
                    <a:srgbClr val="809CE2">
                      <a:alpha val="40000"/>
                    </a:srgbClr>
                  </a:glow>
                </a:effectLst>
              </a:rPr>
              <a:t>VS</a:t>
            </a:r>
            <a:endParaRPr lang="en-US" altLang="zh-CN" sz="7200" b="1" dirty="0">
              <a:ln w="0" cmpd="sng">
                <a:solidFill>
                  <a:srgbClr val="FFFFFF"/>
                </a:solidFill>
                <a:prstDash val="solid"/>
              </a:ln>
              <a:gradFill>
                <a:gsLst>
                  <a:gs pos="0">
                    <a:srgbClr val="FE4444"/>
                  </a:gs>
                  <a:gs pos="100000">
                    <a:srgbClr val="832B2B"/>
                  </a:gs>
                </a:gsLst>
                <a:lin ang="5400000" scaled="0"/>
              </a:gradFill>
              <a:effectLst>
                <a:glow rad="139700">
                  <a:srgbClr val="809CE2">
                    <a:alpha val="40000"/>
                  </a:srgbClr>
                </a:glow>
              </a:effectLst>
            </a:endParaRPr>
          </a:p>
        </p:txBody>
      </p:sp>
      <p:pic>
        <p:nvPicPr>
          <p:cNvPr id="3" name="图片 2"/>
          <p:cNvPicPr>
            <a:picLocks noChangeAspect="1"/>
          </p:cNvPicPr>
          <p:nvPr/>
        </p:nvPicPr>
        <p:blipFill>
          <a:blip r:embed="rId5"/>
          <a:stretch>
            <a:fillRect/>
          </a:stretch>
        </p:blipFill>
        <p:spPr>
          <a:xfrm>
            <a:off x="945334" y="3279675"/>
            <a:ext cx="2518113" cy="1505629"/>
          </a:xfrm>
          <a:prstGeom prst="rect">
            <a:avLst/>
          </a:prstGeom>
        </p:spPr>
      </p:pic>
      <p:pic>
        <p:nvPicPr>
          <p:cNvPr id="4" name="图片 3"/>
          <p:cNvPicPr>
            <a:picLocks noChangeAspect="1"/>
          </p:cNvPicPr>
          <p:nvPr/>
        </p:nvPicPr>
        <p:blipFill>
          <a:blip r:embed="rId6"/>
          <a:stretch>
            <a:fillRect/>
          </a:stretch>
        </p:blipFill>
        <p:spPr>
          <a:xfrm>
            <a:off x="5724127" y="3347957"/>
            <a:ext cx="2518113" cy="15056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24149" y="4293096"/>
            <a:ext cx="2229478" cy="8280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b="1" dirty="0"/>
              <a:t>1. </a:t>
            </a:r>
            <a:r>
              <a:rPr lang="zh-CN" altLang="en-US" sz="2000" b="1" dirty="0"/>
              <a:t>资源稀缺</a:t>
            </a:r>
            <a:endParaRPr lang="zh-CN" altLang="en-US" sz="2000" b="1" dirty="0"/>
          </a:p>
        </p:txBody>
      </p:sp>
      <p:pic>
        <p:nvPicPr>
          <p:cNvPr id="8194" name="Picture 2" descr="https://timgsa.baidu.com/timg?image&amp;quality=80&amp;size=b9999_10000&amp;sec=1547208530680&amp;di=68066505a88851ef5d9638a00f4dd314&amp;imgtype=0&amp;src=http%3A%2F%2F5b0988e595225.cdn.sohucs.com%2Fimages%2F20171006%2Fd8bf7b2eb4974bb58c0e0a72a884ff2a.jpe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536" y="2420888"/>
            <a:ext cx="248670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2"/>
          <a:stretch>
            <a:fillRect/>
          </a:stretch>
        </p:blipFill>
        <p:spPr>
          <a:xfrm>
            <a:off x="3279889" y="2947768"/>
            <a:ext cx="2583205" cy="1705368"/>
          </a:xfrm>
          <a:prstGeom prst="rect">
            <a:avLst/>
          </a:prstGeom>
        </p:spPr>
      </p:pic>
      <p:sp>
        <p:nvSpPr>
          <p:cNvPr id="8" name="圆角矩形 7"/>
          <p:cNvSpPr/>
          <p:nvPr/>
        </p:nvSpPr>
        <p:spPr>
          <a:xfrm>
            <a:off x="3456752" y="4977539"/>
            <a:ext cx="2229478" cy="828092"/>
          </a:xfrm>
          <a:prstGeom prst="roundRect">
            <a:avLst>
              <a:gd name="adj" fmla="val 19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b="1" dirty="0"/>
              <a:t>2. </a:t>
            </a:r>
            <a:r>
              <a:rPr lang="zh-CN" altLang="en-US" sz="2000" b="1" dirty="0"/>
              <a:t>内部活动成果需要到外部实现</a:t>
            </a:r>
            <a:endParaRPr lang="zh-CN" altLang="en-US" sz="2000" b="1" dirty="0"/>
          </a:p>
        </p:txBody>
      </p:sp>
      <p:pic>
        <p:nvPicPr>
          <p:cNvPr id="9" name="图片 8"/>
          <p:cNvPicPr>
            <a:picLocks noChangeAspect="1"/>
          </p:cNvPicPr>
          <p:nvPr/>
        </p:nvPicPr>
        <p:blipFill>
          <a:blip r:embed="rId3"/>
          <a:stretch>
            <a:fillRect/>
          </a:stretch>
        </p:blipFill>
        <p:spPr>
          <a:xfrm>
            <a:off x="6069604" y="2043065"/>
            <a:ext cx="2810551" cy="2034007"/>
          </a:xfrm>
          <a:prstGeom prst="rect">
            <a:avLst/>
          </a:prstGeom>
        </p:spPr>
      </p:pic>
      <p:sp>
        <p:nvSpPr>
          <p:cNvPr id="11" name="圆角矩形 10"/>
          <p:cNvSpPr/>
          <p:nvPr/>
        </p:nvSpPr>
        <p:spPr>
          <a:xfrm>
            <a:off x="6360141" y="4293096"/>
            <a:ext cx="2229478" cy="8280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b="1" dirty="0"/>
              <a:t>3. </a:t>
            </a:r>
            <a:r>
              <a:rPr lang="zh-CN" altLang="en-US" sz="2000" b="1" dirty="0"/>
              <a:t>产品是生产者联合劳动的成果</a:t>
            </a:r>
            <a:endParaRPr lang="zh-CN" altLang="en-US" sz="2000" b="1" dirty="0"/>
          </a:p>
        </p:txBody>
      </p:sp>
      <p:sp>
        <p:nvSpPr>
          <p:cNvPr id="12" name="内容占位符 2"/>
          <p:cNvSpPr txBox="1"/>
          <p:nvPr/>
        </p:nvSpPr>
        <p:spPr>
          <a:xfrm>
            <a:off x="107504" y="1340768"/>
            <a:ext cx="7488832" cy="194421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buFontTx/>
              <a:buNone/>
            </a:pPr>
            <a:r>
              <a:rPr lang="zh-CN" altLang="en-US" b="1" dirty="0">
                <a:cs typeface="+mn-ea"/>
                <a:sym typeface="+mn-lt"/>
              </a:rPr>
              <a:t>企业是在下述背景下进行上述活动的：</a:t>
            </a:r>
            <a:endParaRPr lang="zh-CN" altLang="en-US" b="1" dirty="0">
              <a:cs typeface="+mn-ea"/>
              <a:sym typeface="+mn-lt"/>
            </a:endParaRPr>
          </a:p>
          <a:p>
            <a:pPr marL="571500" indent="457200">
              <a:buFontTx/>
              <a:buNone/>
            </a:pPr>
            <a:endParaRPr lang="zh-CN" altLang="en-US" b="1" dirty="0">
              <a:cs typeface="+mn-ea"/>
              <a:sym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628650" y="764704"/>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二者特征比较：</a:t>
            </a:r>
            <a:endParaRPr lang="zh-CN" altLang="en-US" sz="2400" b="1" dirty="0"/>
          </a:p>
        </p:txBody>
      </p:sp>
      <p:graphicFrame>
        <p:nvGraphicFramePr>
          <p:cNvPr id="12" name="内容占位符 6"/>
          <p:cNvGraphicFramePr>
            <a:graphicFrameLocks noGrp="1"/>
          </p:cNvGraphicFramePr>
          <p:nvPr>
            <p:ph idx="1"/>
          </p:nvPr>
        </p:nvGraphicFramePr>
        <p:xfrm>
          <a:off x="827584" y="1418685"/>
          <a:ext cx="7135316" cy="4586048"/>
        </p:xfrm>
        <a:graphic>
          <a:graphicData uri="http://schemas.openxmlformats.org/drawingml/2006/table">
            <a:tbl>
              <a:tblPr firstRow="1" firstCol="1" bandRow="1">
                <a:tableStyleId>{9DCAF9ED-07DC-4A11-8D7F-57B35C25682E}</a:tableStyleId>
              </a:tblPr>
              <a:tblGrid>
                <a:gridCol w="3567658"/>
                <a:gridCol w="3567658"/>
              </a:tblGrid>
              <a:tr h="469292">
                <a:tc>
                  <a:txBody>
                    <a:bodyPr/>
                    <a:lstStyle/>
                    <a:p>
                      <a:pPr algn="ctr">
                        <a:lnSpc>
                          <a:spcPts val="2500"/>
                        </a:lnSpc>
                        <a:spcAft>
                          <a:spcPts val="0"/>
                        </a:spcAft>
                      </a:pPr>
                      <a:r>
                        <a:rPr lang="zh-CN" sz="2000" b="1" kern="100" dirty="0">
                          <a:effectLst/>
                        </a:rPr>
                        <a:t>机械式组织</a:t>
                      </a:r>
                      <a:endParaRPr lang="zh-CN" sz="2000" b="1" kern="100" dirty="0">
                        <a:effectLst/>
                      </a:endParaRPr>
                    </a:p>
                  </a:txBody>
                  <a:tcPr marL="46254" marR="46254" marT="0" marB="0" anchor="ctr"/>
                </a:tc>
                <a:tc>
                  <a:txBody>
                    <a:bodyPr/>
                    <a:lstStyle/>
                    <a:p>
                      <a:pPr algn="ctr">
                        <a:lnSpc>
                          <a:spcPts val="2500"/>
                        </a:lnSpc>
                        <a:spcAft>
                          <a:spcPts val="0"/>
                        </a:spcAft>
                        <a:buNone/>
                      </a:pPr>
                      <a:r>
                        <a:rPr lang="zh-CN" altLang="en-US" sz="2000" b="1" kern="100" dirty="0">
                          <a:effectLst/>
                        </a:rPr>
                        <a:t>有机式组织</a:t>
                      </a:r>
                      <a:endParaRPr lang="zh-CN" altLang="en-US" sz="2000" b="1" kern="100" dirty="0">
                        <a:effectLst/>
                      </a:endParaRPr>
                    </a:p>
                  </a:txBody>
                  <a:tcPr marL="46254" marR="46254" marT="0" marB="0" anchor="ctr"/>
                </a:tc>
              </a:tr>
              <a:tr h="588108">
                <a:tc>
                  <a:txBody>
                    <a:bodyPr/>
                    <a:lstStyle/>
                    <a:p>
                      <a:pPr indent="0" algn="ctr">
                        <a:buNone/>
                      </a:pPr>
                      <a:r>
                        <a:rPr lang="en-US" sz="2000" b="1" dirty="0" err="1"/>
                        <a:t>基于职能的高度专门化</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dirty="0" err="1"/>
                        <a:t>基于知识与经验的专门化</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8108">
                <a:tc>
                  <a:txBody>
                    <a:bodyPr/>
                    <a:lstStyle/>
                    <a:p>
                      <a:pPr indent="0" algn="ctr">
                        <a:buNone/>
                      </a:pPr>
                      <a:r>
                        <a:rPr lang="en-US" sz="2000" b="1" dirty="0" err="1"/>
                        <a:t>僵化的职务与权限</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dirty="0" err="1"/>
                        <a:t>柔性的职务与权限</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8108">
                <a:tc>
                  <a:txBody>
                    <a:bodyPr/>
                    <a:lstStyle/>
                    <a:p>
                      <a:pPr indent="0" algn="ctr">
                        <a:buNone/>
                      </a:pPr>
                      <a:r>
                        <a:rPr lang="en-US" sz="2000" b="1" dirty="0" err="1"/>
                        <a:t>基于职位的权力</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a:t>基于专业知识的权力</a:t>
                      </a:r>
                      <a:endParaRPr lang="en-US" altLang="en-US" sz="2000" b="1">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8108">
                <a:tc>
                  <a:txBody>
                    <a:bodyPr/>
                    <a:lstStyle/>
                    <a:p>
                      <a:pPr indent="0" algn="ctr">
                        <a:buNone/>
                      </a:pPr>
                      <a:r>
                        <a:rPr lang="en-US" sz="2000" b="1" dirty="0" err="1"/>
                        <a:t>信息向高层集中</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dirty="0" err="1"/>
                        <a:t>信息的分散与共享</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8108">
                <a:tc>
                  <a:txBody>
                    <a:bodyPr/>
                    <a:lstStyle/>
                    <a:p>
                      <a:pPr indent="0" algn="ctr">
                        <a:buNone/>
                      </a:pPr>
                      <a:r>
                        <a:rPr lang="en-US" sz="2000" b="1" dirty="0" err="1"/>
                        <a:t>垂直的指挥与信息传递</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a:t>水平的沟通与信息传递</a:t>
                      </a:r>
                      <a:endParaRPr lang="en-US" altLang="en-US" sz="2000" b="1">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8108">
                <a:tc>
                  <a:txBody>
                    <a:bodyPr/>
                    <a:lstStyle/>
                    <a:p>
                      <a:pPr indent="0" algn="ctr">
                        <a:buNone/>
                      </a:pPr>
                      <a:r>
                        <a:rPr lang="en-US" sz="2000" b="1" dirty="0" err="1"/>
                        <a:t>对组织的忠诚和对上级的服从</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a:t>对工作和技术的忠诚</a:t>
                      </a:r>
                      <a:endParaRPr lang="en-US" altLang="en-US" sz="2000" b="1">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588108">
                <a:tc>
                  <a:txBody>
                    <a:bodyPr/>
                    <a:lstStyle/>
                    <a:p>
                      <a:pPr indent="0" algn="ctr">
                        <a:buNone/>
                      </a:pPr>
                      <a:r>
                        <a:rPr lang="en-US" sz="2000" b="1" dirty="0" err="1"/>
                        <a:t>强调企业固有知识</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1" dirty="0" err="1"/>
                        <a:t>强调吸收外部智慧</a:t>
                      </a:r>
                      <a:endParaRPr lang="en-US"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628650" y="1412776"/>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二者的适用条件比较：</a:t>
            </a:r>
            <a:endParaRPr lang="zh-CN" altLang="en-US" sz="2400" b="1" dirty="0"/>
          </a:p>
        </p:txBody>
      </p:sp>
      <p:graphicFrame>
        <p:nvGraphicFramePr>
          <p:cNvPr id="12" name="内容占位符 6"/>
          <p:cNvGraphicFramePr>
            <a:graphicFrameLocks noGrp="1"/>
          </p:cNvGraphicFramePr>
          <p:nvPr>
            <p:ph idx="1"/>
          </p:nvPr>
        </p:nvGraphicFramePr>
        <p:xfrm>
          <a:off x="449796" y="1916832"/>
          <a:ext cx="8244408" cy="4104457"/>
        </p:xfrm>
        <a:graphic>
          <a:graphicData uri="http://schemas.openxmlformats.org/drawingml/2006/table">
            <a:tbl>
              <a:tblPr firstRow="1" firstCol="1" bandRow="1">
                <a:tableStyleId>{9DCAF9ED-07DC-4A11-8D7F-57B35C25682E}</a:tableStyleId>
              </a:tblPr>
              <a:tblGrid>
                <a:gridCol w="4122204"/>
                <a:gridCol w="4122204"/>
              </a:tblGrid>
              <a:tr h="555961">
                <a:tc>
                  <a:txBody>
                    <a:bodyPr/>
                    <a:lstStyle/>
                    <a:p>
                      <a:pPr algn="ctr">
                        <a:lnSpc>
                          <a:spcPts val="2500"/>
                        </a:lnSpc>
                        <a:spcAft>
                          <a:spcPts val="0"/>
                        </a:spcAft>
                      </a:pPr>
                      <a:r>
                        <a:rPr lang="zh-CN" sz="2000" kern="100" dirty="0">
                          <a:effectLst/>
                        </a:rPr>
                        <a:t>机械式组织</a:t>
                      </a:r>
                      <a:endParaRPr lang="zh-CN" sz="2000" kern="100" dirty="0">
                        <a:effectLst/>
                      </a:endParaRPr>
                    </a:p>
                  </a:txBody>
                  <a:tcPr marL="46254" marR="46254" marT="0" marB="0" anchor="ctr"/>
                </a:tc>
                <a:tc>
                  <a:txBody>
                    <a:bodyPr/>
                    <a:lstStyle/>
                    <a:p>
                      <a:pPr algn="ctr">
                        <a:lnSpc>
                          <a:spcPts val="2500"/>
                        </a:lnSpc>
                        <a:spcAft>
                          <a:spcPts val="0"/>
                        </a:spcAft>
                        <a:buNone/>
                      </a:pPr>
                      <a:r>
                        <a:rPr lang="zh-CN" altLang="en-US" sz="2000" kern="100" dirty="0">
                          <a:effectLst/>
                        </a:rPr>
                        <a:t>有机式组织</a:t>
                      </a:r>
                      <a:endParaRPr lang="zh-CN" altLang="en-US" sz="2000" kern="100" dirty="0">
                        <a:effectLst/>
                      </a:endParaRPr>
                    </a:p>
                  </a:txBody>
                  <a:tcPr marL="46254" marR="46254" marT="0" marB="0" anchor="ctr"/>
                </a:tc>
              </a:tr>
              <a:tr h="696720">
                <a:tc>
                  <a:txBody>
                    <a:bodyPr/>
                    <a:lstStyle/>
                    <a:p>
                      <a:pPr indent="0" algn="ctr">
                        <a:buNone/>
                      </a:pP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环境相对稳定</a:t>
                      </a:r>
                      <a:endParaRPr lang="zh-CN" alt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0">
                          <a:latin typeface="微软雅黑" panose="020B0503020204020204" pitchFamily="34" charset="-122"/>
                          <a:ea typeface="微软雅黑" panose="020B0503020204020204" pitchFamily="34" charset="-122"/>
                          <a:cs typeface="Times New Roman" panose="02020603050405020304" pitchFamily="18" charset="0"/>
                        </a:rPr>
                        <a:t>环境不确定性强</a:t>
                      </a:r>
                      <a:endParaRPr lang="en-US" sz="2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729168">
                <a:tc>
                  <a:txBody>
                    <a:bodyPr/>
                    <a:lstStyle/>
                    <a:p>
                      <a:pPr indent="0" algn="ctr">
                        <a:buNone/>
                      </a:pPr>
                      <a:r>
                        <a:rPr lang="en-US" sz="2000" b="0" dirty="0">
                          <a:latin typeface="微软雅黑" panose="020B0503020204020204" pitchFamily="34" charset="-122"/>
                          <a:ea typeface="微软雅黑" panose="020B0503020204020204" pitchFamily="34" charset="-122"/>
                          <a:cs typeface="Times New Roman" panose="02020603050405020304" pitchFamily="18" charset="0"/>
                        </a:rPr>
                        <a:t>任务明确且持久，决策可以程序化</a:t>
                      </a:r>
                      <a:endParaRPr 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0" dirty="0">
                          <a:latin typeface="微软雅黑" panose="020B0503020204020204" pitchFamily="34" charset="-122"/>
                          <a:ea typeface="微软雅黑" panose="020B0503020204020204" pitchFamily="34" charset="-122"/>
                          <a:cs typeface="Times New Roman" panose="02020603050405020304" pitchFamily="18" charset="0"/>
                        </a:rPr>
                        <a:t>任务多样且多变，无法进行程序化决策</a:t>
                      </a:r>
                      <a:endParaRPr 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696720">
                <a:tc>
                  <a:txBody>
                    <a:bodyPr/>
                    <a:lstStyle/>
                    <a:p>
                      <a:pPr indent="0" algn="ctr">
                        <a:buNone/>
                      </a:pPr>
                      <a:r>
                        <a:rPr lang="en-US" sz="2000" b="0" dirty="0" err="1">
                          <a:latin typeface="微软雅黑" panose="020B0503020204020204" pitchFamily="34" charset="-122"/>
                          <a:ea typeface="微软雅黑" panose="020B0503020204020204" pitchFamily="34" charset="-122"/>
                          <a:cs typeface="Times New Roman" panose="02020603050405020304" pitchFamily="18" charset="0"/>
                        </a:rPr>
                        <a:t>技术相对统一而稳定</a:t>
                      </a:r>
                      <a:endParaRPr 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Times New Roman" panose="02020603050405020304" pitchFamily="18" charset="0"/>
                        </a:rPr>
                        <a:t>技术复杂多变</a:t>
                      </a:r>
                      <a:endParaRPr 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729168">
                <a:tc>
                  <a:txBody>
                    <a:bodyPr/>
                    <a:lstStyle/>
                    <a:p>
                      <a:pPr indent="0" algn="ctr">
                        <a:buNone/>
                      </a:pPr>
                      <a:r>
                        <a:rPr lang="en-US" sz="2000" b="0">
                          <a:latin typeface="微软雅黑" panose="020B0503020204020204" pitchFamily="34" charset="-122"/>
                          <a:ea typeface="微软雅黑" panose="020B0503020204020204" pitchFamily="34" charset="-122"/>
                          <a:cs typeface="Times New Roman" panose="02020603050405020304" pitchFamily="18" charset="0"/>
                        </a:rPr>
                        <a:t>按常规活动，以效率为主要目标</a:t>
                      </a:r>
                      <a:endParaRPr lang="en-US" sz="2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Times New Roman" panose="02020603050405020304" pitchFamily="18" charset="0"/>
                        </a:rPr>
                        <a:t>许多非常规活动，需要较强的创新能力</a:t>
                      </a:r>
                      <a:endParaRPr 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696720">
                <a:tc>
                  <a:txBody>
                    <a:bodyPr/>
                    <a:lstStyle/>
                    <a:p>
                      <a:pPr indent="0" algn="ctr">
                        <a:buNone/>
                      </a:pPr>
                      <a:r>
                        <a:rPr lang="en-US" sz="2000" b="0">
                          <a:latin typeface="微软雅黑" panose="020B0503020204020204" pitchFamily="34" charset="-122"/>
                          <a:ea typeface="微软雅黑" panose="020B0503020204020204" pitchFamily="34" charset="-122"/>
                          <a:cs typeface="Times New Roman" panose="02020603050405020304" pitchFamily="18" charset="0"/>
                        </a:rPr>
                        <a:t>企业规模较大</a:t>
                      </a:r>
                      <a:endParaRPr lang="en-US" sz="2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000" b="0" dirty="0" err="1">
                          <a:latin typeface="微软雅黑" panose="020B0503020204020204" pitchFamily="34" charset="-122"/>
                          <a:ea typeface="微软雅黑" panose="020B0503020204020204" pitchFamily="34" charset="-122"/>
                          <a:cs typeface="Times New Roman" panose="02020603050405020304" pitchFamily="18" charset="0"/>
                        </a:rPr>
                        <a:t>组织规模较小</a:t>
                      </a:r>
                      <a:endParaRPr lang="en-US" sz="20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67544" y="609109"/>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spcBef>
                <a:spcPct val="20000"/>
              </a:spcBef>
              <a:buClr>
                <a:schemeClr val="hlink"/>
              </a:buClr>
              <a:buSzPct val="75000"/>
            </a:pPr>
            <a:r>
              <a:rPr lang="en-US" altLang="zh-CN" sz="3200" b="1" dirty="0">
                <a:solidFill>
                  <a:schemeClr val="tx1"/>
                </a:solidFill>
                <a:latin typeface="+mn-lt"/>
                <a:ea typeface="+mn-ea"/>
                <a:cs typeface="+mn-cs"/>
              </a:rPr>
              <a:t>   </a:t>
            </a:r>
            <a:r>
              <a:rPr lang="en-US" altLang="zh-CN" sz="3200" b="1" dirty="0">
                <a:solidFill>
                  <a:schemeClr val="tx1"/>
                </a:solidFill>
                <a:highlight>
                  <a:srgbClr val="FFFF00"/>
                </a:highlight>
                <a:latin typeface="+mn-lt"/>
                <a:ea typeface="+mn-ea"/>
                <a:cs typeface="+mn-cs"/>
              </a:rPr>
              <a:t>  OK</a:t>
            </a:r>
            <a:r>
              <a:rPr lang="zh-CN" altLang="en-US" sz="3200" b="1" dirty="0">
                <a:solidFill>
                  <a:schemeClr val="tx1"/>
                </a:solidFill>
                <a:latin typeface="+mn-lt"/>
                <a:ea typeface="+mn-ea"/>
                <a:cs typeface="+mn-cs"/>
              </a:rPr>
              <a:t>三、组织结构形式</a:t>
            </a:r>
            <a:endParaRPr lang="zh-CN" altLang="zh-CN" sz="3200" b="1" dirty="0">
              <a:solidFill>
                <a:schemeClr val="tx1"/>
              </a:solidFill>
              <a:latin typeface="+mn-lt"/>
              <a:ea typeface="+mn-ea"/>
              <a:cs typeface="+mn-cs"/>
            </a:endParaRP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（一）</a:t>
            </a:r>
            <a:r>
              <a:rPr lang="zh-CN" altLang="en-US" sz="2400" dirty="0">
                <a:highlight>
                  <a:srgbClr val="FFFF00"/>
                </a:highlight>
              </a:rPr>
              <a:t>直线制组织</a:t>
            </a:r>
            <a:endParaRPr lang="zh-CN" altLang="en-US" sz="2400" dirty="0">
              <a:highlight>
                <a:srgbClr val="FFFF00"/>
              </a:highlight>
            </a:endParaRPr>
          </a:p>
        </p:txBody>
      </p:sp>
      <p:sp>
        <p:nvSpPr>
          <p:cNvPr id="11" name="内容占位符 2"/>
          <p:cNvSpPr txBox="1"/>
          <p:nvPr/>
        </p:nvSpPr>
        <p:spPr>
          <a:xfrm>
            <a:off x="0" y="1772815"/>
            <a:ext cx="9036496" cy="1627606"/>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特点：</a:t>
            </a:r>
            <a:r>
              <a:rPr lang="zh-CN" altLang="en-US" sz="2400" b="1" dirty="0">
                <a:highlight>
                  <a:srgbClr val="FFFF00"/>
                </a:highlight>
              </a:rPr>
              <a:t>垂直领导</a:t>
            </a:r>
            <a:endParaRPr lang="en-US" altLang="zh-CN" sz="2400" b="1" dirty="0"/>
          </a:p>
          <a:p>
            <a:pPr marL="0" indent="457200">
              <a:spcBef>
                <a:spcPct val="0"/>
              </a:spcBef>
              <a:buNone/>
            </a:pPr>
            <a:r>
              <a:rPr lang="zh-CN" altLang="en-US" sz="2400" b="1" dirty="0"/>
              <a:t>优点：设置简单；权责关系明确；有利于组织的有序运行。</a:t>
            </a:r>
            <a:endParaRPr lang="zh-CN" altLang="en-US" sz="2400" b="1" dirty="0"/>
          </a:p>
          <a:p>
            <a:pPr marL="0" indent="457200">
              <a:spcBef>
                <a:spcPct val="0"/>
              </a:spcBef>
              <a:buNone/>
            </a:pPr>
            <a:r>
              <a:rPr lang="zh-CN" altLang="en-US" sz="2400" b="1" dirty="0"/>
              <a:t>缺点：</a:t>
            </a:r>
            <a:r>
              <a:rPr lang="zh-CN" altLang="en-US" sz="2400" b="1" dirty="0">
                <a:highlight>
                  <a:srgbClr val="FFFF00"/>
                </a:highlight>
              </a:rPr>
              <a:t>专业化水平低</a:t>
            </a:r>
            <a:r>
              <a:rPr lang="zh-CN" altLang="en-US" sz="2400" b="1" dirty="0"/>
              <a:t>；</a:t>
            </a:r>
            <a:r>
              <a:rPr lang="zh-CN" altLang="en-US" sz="2400" b="1" dirty="0">
                <a:highlight>
                  <a:srgbClr val="FFFF00"/>
                </a:highlight>
              </a:rPr>
              <a:t>缺乏横向沟通</a:t>
            </a:r>
            <a:r>
              <a:rPr lang="zh-CN" altLang="en-US" sz="2400" b="1" dirty="0"/>
              <a:t>；对管理人员的要求高。</a:t>
            </a:r>
            <a:endParaRPr lang="zh-CN" altLang="en-US" sz="2400" b="1" dirty="0"/>
          </a:p>
          <a:p>
            <a:pPr marL="0" indent="457200">
              <a:spcBef>
                <a:spcPct val="0"/>
              </a:spcBef>
              <a:buNone/>
            </a:pPr>
            <a:r>
              <a:rPr lang="zh-CN" altLang="en-US" sz="2400" b="1" dirty="0"/>
              <a:t>适用范围：规模较小、生产技术比较简单、初创期的组织。</a:t>
            </a:r>
            <a:endParaRPr lang="zh-CN" altLang="en-US" sz="2400" b="1" dirty="0"/>
          </a:p>
        </p:txBody>
      </p:sp>
      <p:pic>
        <p:nvPicPr>
          <p:cNvPr id="2" name="图片 1"/>
          <p:cNvPicPr>
            <a:picLocks noChangeAspect="1"/>
          </p:cNvPicPr>
          <p:nvPr/>
        </p:nvPicPr>
        <p:blipFill>
          <a:blip r:embed="rId1"/>
          <a:stretch>
            <a:fillRect/>
          </a:stretch>
        </p:blipFill>
        <p:spPr>
          <a:xfrm>
            <a:off x="1331640" y="3400421"/>
            <a:ext cx="6120680" cy="3340947"/>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467809"/>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（二）职能制组织</a:t>
            </a:r>
            <a:endParaRPr lang="zh-CN" altLang="en-US" sz="2400" dirty="0"/>
          </a:p>
        </p:txBody>
      </p:sp>
      <p:sp>
        <p:nvSpPr>
          <p:cNvPr id="11" name="内容占位符 2"/>
          <p:cNvSpPr txBox="1"/>
          <p:nvPr/>
        </p:nvSpPr>
        <p:spPr>
          <a:xfrm>
            <a:off x="107504" y="1046827"/>
            <a:ext cx="8928992"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特点：以专业职能作为划分部门的基础，在各级管理人员之下根据业务需要设立职能机构和人员，协助其从事职能管理工作。</a:t>
            </a:r>
            <a:endParaRPr lang="zh-CN" altLang="en-US" sz="2400" b="1" dirty="0"/>
          </a:p>
          <a:p>
            <a:pPr marL="0" indent="457200">
              <a:spcBef>
                <a:spcPct val="0"/>
              </a:spcBef>
              <a:buNone/>
            </a:pPr>
            <a:r>
              <a:rPr lang="zh-CN" altLang="en-US" sz="2400" b="1" dirty="0"/>
              <a:t>优点：专业化程度高；减轻管理人员压力；有利于降低管理成本。</a:t>
            </a:r>
            <a:endParaRPr lang="zh-CN" altLang="en-US" sz="2400" b="1" dirty="0"/>
          </a:p>
          <a:p>
            <a:pPr marL="0" indent="457200">
              <a:spcBef>
                <a:spcPct val="0"/>
              </a:spcBef>
              <a:buNone/>
            </a:pPr>
            <a:r>
              <a:rPr lang="zh-CN" altLang="en-US" sz="2400" b="1" dirty="0"/>
              <a:t>缺点：缺乏协调；</a:t>
            </a:r>
            <a:r>
              <a:rPr lang="zh-CN" altLang="en-US" sz="2400" b="1" dirty="0">
                <a:highlight>
                  <a:srgbClr val="FFFF00"/>
                </a:highlight>
              </a:rPr>
              <a:t>职责不清；</a:t>
            </a:r>
            <a:r>
              <a:rPr lang="zh-CN" altLang="en-US" sz="2400" b="1" dirty="0"/>
              <a:t>不利于通才型管理人员的培养。</a:t>
            </a:r>
            <a:endParaRPr lang="zh-CN" altLang="en-US" sz="2400" b="1" dirty="0"/>
          </a:p>
        </p:txBody>
      </p:sp>
      <p:pic>
        <p:nvPicPr>
          <p:cNvPr id="3" name="图片 2"/>
          <p:cNvPicPr>
            <a:picLocks noChangeAspect="1"/>
          </p:cNvPicPr>
          <p:nvPr/>
        </p:nvPicPr>
        <p:blipFill>
          <a:blip r:embed="rId1"/>
          <a:stretch>
            <a:fillRect/>
          </a:stretch>
        </p:blipFill>
        <p:spPr>
          <a:xfrm>
            <a:off x="1691680" y="3005814"/>
            <a:ext cx="5544616" cy="3807562"/>
          </a:xfrm>
          <a:prstGeom prst="rect">
            <a:avLst/>
          </a:prstGeom>
        </p:spPr>
      </p:pic>
      <p:sp>
        <p:nvSpPr>
          <p:cNvPr id="2" name="文本框 1"/>
          <p:cNvSpPr txBox="1"/>
          <p:nvPr/>
        </p:nvSpPr>
        <p:spPr>
          <a:xfrm>
            <a:off x="35560" y="3213100"/>
            <a:ext cx="2258695" cy="922020"/>
          </a:xfrm>
          <a:prstGeom prst="rect">
            <a:avLst/>
          </a:prstGeom>
          <a:noFill/>
        </p:spPr>
        <p:txBody>
          <a:bodyPr wrap="square" rtlCol="0">
            <a:spAutoFit/>
          </a:bodyPr>
          <a:p>
            <a:r>
              <a:rPr lang="zh-CN" altLang="en-US">
                <a:highlight>
                  <a:srgbClr val="FFFF00"/>
                </a:highlight>
              </a:rPr>
              <a:t>给厂长找下手，打下手管的有点多，职责不清，推脱</a:t>
            </a:r>
            <a:endParaRPr lang="zh-CN" altLang="en-US">
              <a:highlight>
                <a:srgbClr val="FFFF00"/>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332656"/>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（三）直线职能制组织</a:t>
            </a:r>
            <a:endParaRPr lang="zh-CN" altLang="en-US" sz="2400" dirty="0"/>
          </a:p>
        </p:txBody>
      </p:sp>
      <p:sp>
        <p:nvSpPr>
          <p:cNvPr id="11" name="内容占位符 2"/>
          <p:cNvSpPr txBox="1"/>
          <p:nvPr/>
        </p:nvSpPr>
        <p:spPr>
          <a:xfrm>
            <a:off x="144016" y="911674"/>
            <a:ext cx="889248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特点：以直线制结构为基础，在各层级中设置相应的职能部门。</a:t>
            </a:r>
            <a:endParaRPr lang="zh-CN" altLang="en-US" sz="2400" b="1" dirty="0"/>
          </a:p>
          <a:p>
            <a:pPr marL="0" indent="457200">
              <a:spcBef>
                <a:spcPct val="0"/>
              </a:spcBef>
              <a:buNone/>
            </a:pPr>
            <a:r>
              <a:rPr lang="zh-CN" altLang="en-US" sz="2400" b="1" dirty="0"/>
              <a:t>优点：统一指挥与专业化管理相结合；</a:t>
            </a:r>
            <a:r>
              <a:rPr lang="zh-CN" altLang="en-US" sz="2400" b="1" dirty="0">
                <a:highlight>
                  <a:srgbClr val="FFFF00"/>
                </a:highlight>
              </a:rPr>
              <a:t>能够有效减轻管理者负担。</a:t>
            </a:r>
            <a:endParaRPr lang="zh-CN" altLang="en-US" sz="2400" b="1" dirty="0">
              <a:highlight>
                <a:srgbClr val="FFFF00"/>
              </a:highlight>
            </a:endParaRPr>
          </a:p>
          <a:p>
            <a:pPr marL="0" indent="457200">
              <a:spcBef>
                <a:spcPct val="0"/>
              </a:spcBef>
              <a:buNone/>
            </a:pPr>
            <a:r>
              <a:rPr lang="zh-CN" altLang="en-US" sz="2400" b="1" dirty="0"/>
              <a:t>缺点：</a:t>
            </a:r>
            <a:r>
              <a:rPr lang="zh-CN" altLang="en-US" sz="2400" b="1" dirty="0">
                <a:highlight>
                  <a:srgbClr val="FFFF00"/>
                </a:highlight>
              </a:rPr>
              <a:t>协调难度加大；损害下属的自主性；降低对环境的适应能力；降低决策效率；增加管理成本。</a:t>
            </a:r>
            <a:endParaRPr lang="zh-CN" altLang="en-US" sz="2400" b="1" dirty="0">
              <a:highlight>
                <a:srgbClr val="FFFF00"/>
              </a:highlight>
            </a:endParaRPr>
          </a:p>
          <a:p>
            <a:pPr marL="0" indent="457200">
              <a:spcBef>
                <a:spcPct val="0"/>
              </a:spcBef>
              <a:buNone/>
            </a:pPr>
            <a:r>
              <a:rPr lang="zh-CN" altLang="en-US" sz="2400" b="1" dirty="0"/>
              <a:t>适用于规模不大、产品种类不多、内外部环境比较稳定的中小企业。</a:t>
            </a:r>
            <a:endParaRPr lang="zh-CN" altLang="en-US" sz="2400" b="1" dirty="0"/>
          </a:p>
        </p:txBody>
      </p:sp>
      <p:pic>
        <p:nvPicPr>
          <p:cNvPr id="2" name="图片 1"/>
          <p:cNvPicPr>
            <a:picLocks noChangeAspect="1"/>
          </p:cNvPicPr>
          <p:nvPr/>
        </p:nvPicPr>
        <p:blipFill>
          <a:blip r:embed="rId1"/>
          <a:stretch>
            <a:fillRect/>
          </a:stretch>
        </p:blipFill>
        <p:spPr>
          <a:xfrm>
            <a:off x="1709936" y="3573016"/>
            <a:ext cx="5760640" cy="328498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260648"/>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（四）事业部制组织</a:t>
            </a:r>
            <a:endParaRPr lang="zh-CN" altLang="en-US" sz="2400" dirty="0"/>
          </a:p>
        </p:txBody>
      </p:sp>
      <p:sp>
        <p:nvSpPr>
          <p:cNvPr id="11" name="内容占位符 2"/>
          <p:cNvSpPr txBox="1"/>
          <p:nvPr/>
        </p:nvSpPr>
        <p:spPr>
          <a:xfrm>
            <a:off x="107504" y="839666"/>
            <a:ext cx="8928992"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组织面对不确定的环境，按照产品或类别、市场用户、地域以及流程等不同的业务单位分别成立若干个事业部，由事业部进行独立经营和分权管理的一种分权式组织结构。</a:t>
            </a:r>
            <a:endParaRPr lang="en-US" altLang="zh-CN" sz="2400" b="1" dirty="0"/>
          </a:p>
          <a:p>
            <a:pPr marL="0" indent="457200">
              <a:spcBef>
                <a:spcPct val="0"/>
              </a:spcBef>
              <a:buNone/>
            </a:pPr>
            <a:r>
              <a:rPr lang="zh-CN" altLang="en-US" sz="2400" b="1" dirty="0"/>
              <a:t>特点：</a:t>
            </a:r>
            <a:r>
              <a:rPr lang="zh-CN" altLang="en-US" sz="2400" b="1" dirty="0">
                <a:highlight>
                  <a:srgbClr val="FFFF00"/>
                </a:highlight>
              </a:rPr>
              <a:t>“集中决策，分散经营”</a:t>
            </a:r>
            <a:r>
              <a:rPr lang="zh-CN" altLang="en-US" sz="2400" b="1" dirty="0"/>
              <a:t>。</a:t>
            </a:r>
            <a:endParaRPr lang="zh-CN" altLang="en-US" sz="2400" b="1" dirty="0"/>
          </a:p>
          <a:p>
            <a:pPr marL="0" indent="457200">
              <a:spcBef>
                <a:spcPct val="0"/>
              </a:spcBef>
              <a:buNone/>
            </a:pPr>
            <a:r>
              <a:rPr lang="zh-CN" altLang="en-US" sz="2400" b="1" dirty="0"/>
              <a:t>优点：有利于管理者专注于战略规划与决策；有利于培养通才；提高了组织对环境的适应能力。</a:t>
            </a:r>
            <a:endParaRPr lang="zh-CN" altLang="en-US" sz="2400" b="1" dirty="0"/>
          </a:p>
          <a:p>
            <a:pPr marL="0" indent="457200">
              <a:spcBef>
                <a:spcPct val="0"/>
              </a:spcBef>
              <a:buNone/>
            </a:pPr>
            <a:r>
              <a:rPr lang="zh-CN" altLang="en-US" sz="2400" b="1" dirty="0"/>
              <a:t>缺点：</a:t>
            </a:r>
            <a:r>
              <a:rPr lang="zh-CN" altLang="en-US" sz="2400" b="1" dirty="0">
                <a:highlight>
                  <a:srgbClr val="FFFF00"/>
                </a:highlight>
              </a:rPr>
              <a:t>机构重复设置导致管理成本上升；容易滋生本位主义</a:t>
            </a:r>
            <a:r>
              <a:rPr lang="zh-CN" altLang="en-US" sz="2400" b="1" dirty="0"/>
              <a:t>。</a:t>
            </a:r>
            <a:endParaRPr lang="zh-CN" altLang="en-US" sz="2400" b="1" dirty="0"/>
          </a:p>
          <a:p>
            <a:pPr marL="0" indent="457200">
              <a:spcBef>
                <a:spcPct val="0"/>
              </a:spcBef>
              <a:buNone/>
            </a:pPr>
            <a:endParaRPr lang="zh-CN" altLang="en-US" sz="2400" b="1" dirty="0"/>
          </a:p>
        </p:txBody>
      </p:sp>
      <p:pic>
        <p:nvPicPr>
          <p:cNvPr id="3" name="图片 2"/>
          <p:cNvPicPr>
            <a:picLocks noChangeAspect="1"/>
          </p:cNvPicPr>
          <p:nvPr/>
        </p:nvPicPr>
        <p:blipFill>
          <a:blip r:embed="rId1"/>
          <a:stretch>
            <a:fillRect/>
          </a:stretch>
        </p:blipFill>
        <p:spPr>
          <a:xfrm>
            <a:off x="1979712" y="3501009"/>
            <a:ext cx="5040560" cy="3384375"/>
          </a:xfrm>
          <a:prstGeom prst="rect">
            <a:avLst/>
          </a:prstGeom>
        </p:spPr>
      </p:pic>
      <p:sp>
        <p:nvSpPr>
          <p:cNvPr id="2" name="文本框 1"/>
          <p:cNvSpPr txBox="1"/>
          <p:nvPr/>
        </p:nvSpPr>
        <p:spPr>
          <a:xfrm>
            <a:off x="127635" y="3429000"/>
            <a:ext cx="2237740" cy="1198880"/>
          </a:xfrm>
          <a:prstGeom prst="rect">
            <a:avLst/>
          </a:prstGeom>
          <a:solidFill>
            <a:srgbClr val="FFC000"/>
          </a:solidFill>
        </p:spPr>
        <p:txBody>
          <a:bodyPr wrap="square" rtlCol="0">
            <a:spAutoFit/>
          </a:bodyPr>
          <a:p>
            <a:r>
              <a:rPr lang="zh-CN" altLang="en-US"/>
              <a:t>会增加管理的成本，容易让事业部自己觉得自己很厉害搞独立搞特殊</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260648"/>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（五）矩阵制组织</a:t>
            </a:r>
            <a:endParaRPr lang="zh-CN" altLang="en-US" sz="2400" dirty="0"/>
          </a:p>
        </p:txBody>
      </p:sp>
      <p:sp>
        <p:nvSpPr>
          <p:cNvPr id="11" name="内容占位符 2"/>
          <p:cNvSpPr txBox="1"/>
          <p:nvPr/>
        </p:nvSpPr>
        <p:spPr>
          <a:xfrm>
            <a:off x="107504" y="839666"/>
            <a:ext cx="8928992" cy="2301302"/>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特点：垂直领导系统与横向领导关系结合；任务完成后就解散；项目小组为临时组织，负责人也是临时委任。</a:t>
            </a:r>
            <a:endParaRPr lang="zh-CN" altLang="en-US" sz="2400" b="1" dirty="0"/>
          </a:p>
          <a:p>
            <a:pPr marL="0" indent="457200">
              <a:spcBef>
                <a:spcPct val="0"/>
              </a:spcBef>
              <a:buNone/>
            </a:pPr>
            <a:r>
              <a:rPr lang="zh-CN" altLang="en-US" sz="2400" b="1" dirty="0"/>
              <a:t>优点：机动性强；目标明确、人员结构合理；通过异质组合实现创新；沟通顺畅。</a:t>
            </a:r>
            <a:endParaRPr lang="zh-CN" altLang="en-US" sz="2400" b="1" dirty="0"/>
          </a:p>
          <a:p>
            <a:pPr marL="0" indent="457200">
              <a:spcBef>
                <a:spcPct val="0"/>
              </a:spcBef>
              <a:buNone/>
            </a:pPr>
            <a:r>
              <a:rPr lang="zh-CN" altLang="en-US" sz="2400" b="1" dirty="0"/>
              <a:t>缺点：</a:t>
            </a:r>
            <a:r>
              <a:rPr lang="zh-CN" altLang="en-US" sz="2400" b="1" dirty="0">
                <a:highlight>
                  <a:srgbClr val="FFFF00"/>
                </a:highlight>
              </a:rPr>
              <a:t>稳定性差；多头指挥；权责不对等。</a:t>
            </a:r>
            <a:endParaRPr lang="zh-CN" altLang="en-US" sz="2400" b="1" dirty="0"/>
          </a:p>
          <a:p>
            <a:pPr marL="0" indent="457200">
              <a:spcBef>
                <a:spcPct val="0"/>
              </a:spcBef>
              <a:buNone/>
            </a:pPr>
            <a:r>
              <a:rPr lang="zh-CN" altLang="en-US" sz="2400" b="1" dirty="0"/>
              <a:t>适用于一些临时性的、需要多个部门密切配合的项目。</a:t>
            </a:r>
            <a:endParaRPr lang="zh-CN" altLang="en-US" sz="2400" b="1" dirty="0"/>
          </a:p>
        </p:txBody>
      </p:sp>
      <p:pic>
        <p:nvPicPr>
          <p:cNvPr id="2" name="图片 1"/>
          <p:cNvPicPr>
            <a:picLocks noChangeAspect="1"/>
          </p:cNvPicPr>
          <p:nvPr/>
        </p:nvPicPr>
        <p:blipFill>
          <a:blip r:embed="rId1"/>
          <a:stretch>
            <a:fillRect/>
          </a:stretch>
        </p:blipFill>
        <p:spPr>
          <a:xfrm>
            <a:off x="1259632" y="3140968"/>
            <a:ext cx="6336704" cy="352839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235600" y="509474"/>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spcBef>
                <a:spcPct val="20000"/>
              </a:spcBef>
              <a:buClr>
                <a:schemeClr val="hlink"/>
              </a:buClr>
              <a:buSzPct val="75000"/>
            </a:pPr>
            <a:r>
              <a:rPr lang="zh-CN" altLang="en-US" sz="3200" b="1" dirty="0">
                <a:solidFill>
                  <a:schemeClr val="tx1"/>
                </a:solidFill>
                <a:latin typeface="+mn-lt"/>
                <a:ea typeface="+mn-ea"/>
                <a:cs typeface="+mn-cs"/>
              </a:rPr>
              <a:t>四、组织结构的演变趋势</a:t>
            </a:r>
            <a:endParaRPr lang="zh-CN" altLang="zh-CN" sz="3200" b="1" dirty="0">
              <a:solidFill>
                <a:schemeClr val="tx1"/>
              </a:solidFill>
              <a:latin typeface="+mn-lt"/>
              <a:ea typeface="+mn-ea"/>
              <a:cs typeface="+mn-cs"/>
            </a:endParaRPr>
          </a:p>
        </p:txBody>
      </p:sp>
      <p:sp>
        <p:nvSpPr>
          <p:cNvPr id="10" name="标题 1"/>
          <p:cNvSpPr txBox="1"/>
          <p:nvPr/>
        </p:nvSpPr>
        <p:spPr>
          <a:xfrm>
            <a:off x="240911" y="1052736"/>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（一）扁平化</a:t>
            </a:r>
            <a:r>
              <a:rPr lang="en-US" altLang="zh-CN" sz="2400" dirty="0"/>
              <a:t>——</a:t>
            </a:r>
            <a:r>
              <a:rPr lang="zh-CN" altLang="en-US" sz="2400" dirty="0"/>
              <a:t>减少管理层级，增加管理幅度</a:t>
            </a:r>
            <a:endParaRPr lang="zh-CN" altLang="en-US" sz="2400" dirty="0"/>
          </a:p>
        </p:txBody>
      </p:sp>
      <p:grpSp>
        <p:nvGrpSpPr>
          <p:cNvPr id="2" name="组合 1"/>
          <p:cNvGrpSpPr/>
          <p:nvPr/>
        </p:nvGrpSpPr>
        <p:grpSpPr>
          <a:xfrm>
            <a:off x="611560" y="1759659"/>
            <a:ext cx="7416824" cy="4477653"/>
            <a:chOff x="1875679" y="2714504"/>
            <a:chExt cx="5721461" cy="3522807"/>
          </a:xfrm>
        </p:grpSpPr>
        <p:sp>
          <p:nvSpPr>
            <p:cNvPr id="4" name="矩形 3"/>
            <p:cNvSpPr/>
            <p:nvPr/>
          </p:nvSpPr>
          <p:spPr>
            <a:xfrm>
              <a:off x="1875679" y="2714504"/>
              <a:ext cx="5721461" cy="3522807"/>
            </a:xfrm>
            <a:prstGeom prst="rect">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5" name="任意多边形: 形状 4"/>
            <p:cNvSpPr/>
            <p:nvPr/>
          </p:nvSpPr>
          <p:spPr>
            <a:xfrm>
              <a:off x="2046665" y="3060309"/>
              <a:ext cx="2656862" cy="2981073"/>
            </a:xfrm>
            <a:custGeom>
              <a:avLst/>
              <a:gdLst>
                <a:gd name="connsiteX0" fmla="*/ 0 w 2656862"/>
                <a:gd name="connsiteY0" fmla="*/ 0 h 2529520"/>
                <a:gd name="connsiteX1" fmla="*/ 2656862 w 2656862"/>
                <a:gd name="connsiteY1" fmla="*/ 0 h 2529520"/>
                <a:gd name="connsiteX2" fmla="*/ 2656862 w 2656862"/>
                <a:gd name="connsiteY2" fmla="*/ 2529520 h 2529520"/>
                <a:gd name="connsiteX3" fmla="*/ 0 w 2656862"/>
                <a:gd name="connsiteY3" fmla="*/ 2529520 h 2529520"/>
                <a:gd name="connsiteX4" fmla="*/ 0 w 2656862"/>
                <a:gd name="connsiteY4" fmla="*/ 0 h 252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62" h="2529520">
                  <a:moveTo>
                    <a:pt x="0" y="0"/>
                  </a:moveTo>
                  <a:lnTo>
                    <a:pt x="2656862" y="0"/>
                  </a:lnTo>
                  <a:lnTo>
                    <a:pt x="2656862" y="2529520"/>
                  </a:lnTo>
                  <a:lnTo>
                    <a:pt x="0" y="25295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t" anchorCtr="0">
              <a:noAutofit/>
            </a:bodyPr>
            <a:lstStyle/>
            <a:p>
              <a:pPr marL="0" lvl="0" indent="0" algn="ctr" defTabSz="800100">
                <a:lnSpc>
                  <a:spcPct val="90000"/>
                </a:lnSpc>
                <a:spcBef>
                  <a:spcPct val="0"/>
                </a:spcBef>
                <a:spcAft>
                  <a:spcPct val="35000"/>
                </a:spcAft>
                <a:buNone/>
              </a:pPr>
              <a:r>
                <a:rPr lang="zh-CN" altLang="en-US" sz="2400" b="1" kern="1200" dirty="0">
                  <a:solidFill>
                    <a:srgbClr val="FF0000"/>
                  </a:solidFill>
                </a:rPr>
                <a:t>优点</a:t>
              </a:r>
              <a:endParaRPr lang="zh-CN" altLang="en-US" sz="2400" b="1" kern="1200" dirty="0">
                <a:solidFill>
                  <a:srgbClr val="FF0000"/>
                </a:solidFill>
              </a:endParaRPr>
            </a:p>
            <a:p>
              <a:pPr marL="171450" lvl="1" indent="-171450" algn="l" defTabSz="800100">
                <a:lnSpc>
                  <a:spcPct val="90000"/>
                </a:lnSpc>
                <a:spcBef>
                  <a:spcPct val="0"/>
                </a:spcBef>
                <a:spcAft>
                  <a:spcPct val="15000"/>
                </a:spcAft>
                <a:buChar char="•"/>
              </a:pPr>
              <a:r>
                <a:rPr lang="zh-CN" altLang="en-US" sz="2400" b="1" kern="1200" dirty="0">
                  <a:solidFill>
                    <a:schemeClr val="tx1"/>
                  </a:solidFill>
                </a:rPr>
                <a:t>便于高层管理者了解各科层组织的运行情况</a:t>
              </a:r>
              <a:endParaRPr lang="zh-CN" altLang="en-US" sz="2400" b="1" kern="1200" dirty="0"/>
            </a:p>
            <a:p>
              <a:pPr marL="171450" lvl="1" indent="-171450" algn="l" defTabSz="800100">
                <a:lnSpc>
                  <a:spcPct val="90000"/>
                </a:lnSpc>
                <a:spcBef>
                  <a:spcPct val="0"/>
                </a:spcBef>
                <a:spcAft>
                  <a:spcPct val="15000"/>
                </a:spcAft>
                <a:buChar char="•"/>
              </a:pPr>
              <a:r>
                <a:rPr lang="zh-CN" altLang="en-US" sz="2400" b="1" kern="1200" dirty="0">
                  <a:solidFill>
                    <a:schemeClr val="tx1"/>
                  </a:solidFill>
                </a:rPr>
                <a:t>大幅削减管理人员，节省管理成本，有效降低协调的难度</a:t>
              </a:r>
              <a:endParaRPr lang="zh-CN" altLang="en-US" sz="2400" b="1" kern="1200" dirty="0">
                <a:solidFill>
                  <a:schemeClr val="tx1"/>
                </a:solidFill>
              </a:endParaRPr>
            </a:p>
            <a:p>
              <a:pPr marL="171450" lvl="1" indent="-171450" algn="l" defTabSz="800100">
                <a:lnSpc>
                  <a:spcPct val="90000"/>
                </a:lnSpc>
                <a:spcBef>
                  <a:spcPct val="0"/>
                </a:spcBef>
                <a:spcAft>
                  <a:spcPct val="15000"/>
                </a:spcAft>
                <a:buChar char="•"/>
              </a:pPr>
              <a:r>
                <a:rPr lang="zh-CN" altLang="en-US" sz="2400" b="1" kern="1200" dirty="0">
                  <a:solidFill>
                    <a:schemeClr val="tx1"/>
                  </a:solidFill>
                </a:rPr>
                <a:t>信息传递速度加快，减少信息的过滤和失真</a:t>
              </a:r>
              <a:endParaRPr lang="zh-CN" altLang="en-US" sz="2400" b="1" kern="1200" dirty="0">
                <a:solidFill>
                  <a:schemeClr val="tx1"/>
                </a:solidFill>
              </a:endParaRPr>
            </a:p>
            <a:p>
              <a:pPr marL="171450" lvl="1" indent="-171450" algn="l" defTabSz="800100">
                <a:lnSpc>
                  <a:spcPct val="90000"/>
                </a:lnSpc>
                <a:spcBef>
                  <a:spcPct val="0"/>
                </a:spcBef>
                <a:spcAft>
                  <a:spcPct val="15000"/>
                </a:spcAft>
                <a:buChar char="•"/>
              </a:pPr>
              <a:r>
                <a:rPr lang="zh-CN" altLang="en-US" sz="2400" b="1" kern="1200" dirty="0">
                  <a:solidFill>
                    <a:schemeClr val="tx1"/>
                  </a:solidFill>
                </a:rPr>
                <a:t>有利于调动成员的积极性，提高决策的民主化程度</a:t>
              </a:r>
              <a:endParaRPr lang="en-US" altLang="zh-CN" sz="2400" b="1" kern="1200" dirty="0">
                <a:solidFill>
                  <a:schemeClr val="tx1"/>
                </a:solidFill>
              </a:endParaRPr>
            </a:p>
          </p:txBody>
        </p:sp>
        <p:sp>
          <p:nvSpPr>
            <p:cNvPr id="6" name="任意多边形: 形状 5"/>
            <p:cNvSpPr/>
            <p:nvPr/>
          </p:nvSpPr>
          <p:spPr>
            <a:xfrm>
              <a:off x="4762715" y="3060309"/>
              <a:ext cx="2656862" cy="2529520"/>
            </a:xfrm>
            <a:custGeom>
              <a:avLst/>
              <a:gdLst>
                <a:gd name="connsiteX0" fmla="*/ 0 w 2656862"/>
                <a:gd name="connsiteY0" fmla="*/ 0 h 2529520"/>
                <a:gd name="connsiteX1" fmla="*/ 2656862 w 2656862"/>
                <a:gd name="connsiteY1" fmla="*/ 0 h 2529520"/>
                <a:gd name="connsiteX2" fmla="*/ 2656862 w 2656862"/>
                <a:gd name="connsiteY2" fmla="*/ 2529520 h 2529520"/>
                <a:gd name="connsiteX3" fmla="*/ 0 w 2656862"/>
                <a:gd name="connsiteY3" fmla="*/ 2529520 h 2529520"/>
                <a:gd name="connsiteX4" fmla="*/ 0 w 2656862"/>
                <a:gd name="connsiteY4" fmla="*/ 0 h 252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62" h="2529520">
                  <a:moveTo>
                    <a:pt x="0" y="0"/>
                  </a:moveTo>
                  <a:lnTo>
                    <a:pt x="2656862" y="0"/>
                  </a:lnTo>
                  <a:lnTo>
                    <a:pt x="2656862" y="2529520"/>
                  </a:lnTo>
                  <a:lnTo>
                    <a:pt x="0" y="25295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t" anchorCtr="0">
              <a:noAutofit/>
            </a:bodyPr>
            <a:lstStyle/>
            <a:p>
              <a:pPr marL="0" lvl="0" indent="0" algn="ctr" defTabSz="800100">
                <a:lnSpc>
                  <a:spcPct val="90000"/>
                </a:lnSpc>
                <a:spcBef>
                  <a:spcPct val="0"/>
                </a:spcBef>
                <a:spcAft>
                  <a:spcPct val="35000"/>
                </a:spcAft>
                <a:buNone/>
              </a:pPr>
              <a:r>
                <a:rPr lang="zh-CN" altLang="en-US" sz="2400" b="1" kern="1200" dirty="0">
                  <a:solidFill>
                    <a:srgbClr val="FF0000"/>
                  </a:solidFill>
                </a:rPr>
                <a:t>弊端</a:t>
              </a:r>
              <a:endParaRPr lang="zh-CN" altLang="en-US" sz="2400" b="1" kern="1200" dirty="0">
                <a:solidFill>
                  <a:srgbClr val="FF0000"/>
                </a:solidFill>
              </a:endParaRPr>
            </a:p>
            <a:p>
              <a:pPr marL="171450" lvl="1" indent="-171450" algn="l" defTabSz="800100">
                <a:lnSpc>
                  <a:spcPct val="90000"/>
                </a:lnSpc>
                <a:spcBef>
                  <a:spcPct val="0"/>
                </a:spcBef>
                <a:spcAft>
                  <a:spcPct val="15000"/>
                </a:spcAft>
                <a:buChar char="•"/>
              </a:pPr>
              <a:r>
                <a:rPr lang="zh-CN" altLang="en-US" sz="2400" b="1" kern="1200" dirty="0">
                  <a:solidFill>
                    <a:schemeClr val="tx1"/>
                  </a:solidFill>
                </a:rPr>
                <a:t>加重了管理人员的工作负荷</a:t>
              </a:r>
              <a:endParaRPr lang="zh-CN" altLang="en-US" sz="2400" b="1" kern="1200" dirty="0"/>
            </a:p>
            <a:p>
              <a:pPr marL="171450" lvl="1" indent="-171450" algn="l" defTabSz="800100">
                <a:lnSpc>
                  <a:spcPct val="90000"/>
                </a:lnSpc>
                <a:spcBef>
                  <a:spcPct val="0"/>
                </a:spcBef>
                <a:spcAft>
                  <a:spcPct val="15000"/>
                </a:spcAft>
                <a:buChar char="•"/>
              </a:pPr>
              <a:r>
                <a:rPr lang="zh-CN" altLang="en-US" sz="2400" b="1" kern="1200" dirty="0">
                  <a:solidFill>
                    <a:schemeClr val="tx1"/>
                  </a:solidFill>
                </a:rPr>
                <a:t>相同层级的沟通会产生新的困难</a:t>
              </a:r>
              <a:endParaRPr lang="zh-CN" altLang="en-US" sz="2400" b="1" kern="1200" dirty="0">
                <a:solidFill>
                  <a:schemeClr val="tx1"/>
                </a:solidFill>
              </a:endParaRPr>
            </a:p>
            <a:p>
              <a:pPr marL="171450" lvl="1" indent="-171450" algn="l" defTabSz="800100">
                <a:lnSpc>
                  <a:spcPct val="90000"/>
                </a:lnSpc>
                <a:spcBef>
                  <a:spcPct val="0"/>
                </a:spcBef>
                <a:spcAft>
                  <a:spcPct val="15000"/>
                </a:spcAft>
                <a:buChar char="•"/>
              </a:pPr>
              <a:r>
                <a:rPr lang="zh-CN" altLang="en-US" sz="2400" b="1" kern="1200" dirty="0">
                  <a:solidFill>
                    <a:schemeClr val="tx1"/>
                  </a:solidFill>
                </a:rPr>
                <a:t>对管理人员的素质要求较高</a:t>
              </a:r>
              <a:endParaRPr lang="zh-CN" altLang="en-US" sz="2400" b="1" kern="1200" dirty="0">
                <a:solidFill>
                  <a:schemeClr val="tx1"/>
                </a:solidFill>
              </a:endParaRPr>
            </a:p>
            <a:p>
              <a:pPr marL="171450" lvl="1" indent="-171450" algn="l" defTabSz="800100">
                <a:lnSpc>
                  <a:spcPct val="90000"/>
                </a:lnSpc>
                <a:spcBef>
                  <a:spcPct val="0"/>
                </a:spcBef>
                <a:spcAft>
                  <a:spcPct val="15000"/>
                </a:spcAft>
                <a:buChar char="•"/>
              </a:pPr>
              <a:r>
                <a:rPr lang="zh-CN" altLang="en-US" sz="2400" b="1" kern="1200" dirty="0">
                  <a:solidFill>
                    <a:schemeClr val="tx1"/>
                  </a:solidFill>
                </a:rPr>
                <a:t>要求下属人员自立、自律，否则容易失去控制</a:t>
              </a:r>
              <a:endParaRPr lang="zh-CN" altLang="en-US" sz="2400" b="1" kern="1200" dirty="0">
                <a:solidFill>
                  <a:schemeClr val="tx1"/>
                </a:solidFill>
              </a:endParaRPr>
            </a:p>
          </p:txBody>
        </p:sp>
        <p:sp>
          <p:nvSpPr>
            <p:cNvPr id="11" name="直接连接符 10"/>
            <p:cNvSpPr/>
            <p:nvPr/>
          </p:nvSpPr>
          <p:spPr>
            <a:xfrm>
              <a:off x="4736409" y="2993710"/>
              <a:ext cx="26306" cy="3171594"/>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（二）柔性化</a:t>
            </a:r>
            <a:endParaRPr lang="zh-CN" altLang="en-US" sz="2400" dirty="0"/>
          </a:p>
        </p:txBody>
      </p:sp>
      <p:sp>
        <p:nvSpPr>
          <p:cNvPr id="11" name="内容占位符 2"/>
          <p:cNvSpPr txBox="1"/>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概念：通过设置协调岗位、临时委员会或工作团队的形式加强组织内部的横向联系、增强组织机动性的一种趋势。</a:t>
            </a:r>
            <a:endParaRPr lang="zh-CN" altLang="en-US" sz="2400" b="1" dirty="0"/>
          </a:p>
          <a:p>
            <a:pPr marL="0" indent="457200">
              <a:spcBef>
                <a:spcPct val="0"/>
              </a:spcBef>
              <a:buNone/>
            </a:pPr>
            <a:r>
              <a:rPr lang="zh-CN" altLang="en-US" sz="2400" b="1" dirty="0"/>
              <a:t>方式：（</a:t>
            </a:r>
            <a:r>
              <a:rPr lang="en-US" altLang="zh-CN" sz="2400" b="1" dirty="0"/>
              <a:t>1</a:t>
            </a:r>
            <a:r>
              <a:rPr lang="zh-CN" altLang="en-US" sz="2400" b="1" dirty="0"/>
              <a:t>）充分发挥非正式组织的作用；</a:t>
            </a:r>
            <a:endParaRPr lang="en-US" altLang="zh-CN" sz="2400" b="1" dirty="0"/>
          </a:p>
          <a:p>
            <a:pPr marL="0" indent="457200">
              <a:spcBef>
                <a:spcPct val="0"/>
              </a:spcBef>
              <a:buNone/>
            </a:pPr>
            <a:r>
              <a:rPr lang="en-US" altLang="zh-CN" sz="2400" b="1" dirty="0"/>
              <a:t>           </a:t>
            </a:r>
            <a:r>
              <a:rPr lang="zh-CN" altLang="en-US" sz="2400" b="1" dirty="0"/>
              <a:t>（</a:t>
            </a:r>
            <a:r>
              <a:rPr lang="en-US" altLang="zh-CN" sz="2400" b="1" dirty="0"/>
              <a:t>2</a:t>
            </a:r>
            <a:r>
              <a:rPr lang="zh-CN" altLang="en-US" sz="2400" b="1" dirty="0"/>
              <a:t>）加强横向沟通：</a:t>
            </a:r>
            <a:endParaRPr lang="zh-CN" altLang="en-US" sz="2400" b="1" dirty="0"/>
          </a:p>
        </p:txBody>
      </p:sp>
      <p:graphicFrame>
        <p:nvGraphicFramePr>
          <p:cNvPr id="7" name="表格 6"/>
          <p:cNvGraphicFramePr>
            <a:graphicFrameLocks noGrp="1"/>
          </p:cNvGraphicFramePr>
          <p:nvPr/>
        </p:nvGraphicFramePr>
        <p:xfrm>
          <a:off x="1181100" y="3789040"/>
          <a:ext cx="6781800" cy="2693670"/>
        </p:xfrm>
        <a:graphic>
          <a:graphicData uri="http://schemas.openxmlformats.org/drawingml/2006/table">
            <a:tbl>
              <a:tblPr firstRow="1" firstCol="1" bandRow="1">
                <a:tableStyleId>{9DCAF9ED-07DC-4A11-8D7F-57B35C25682E}</a:tableStyleId>
              </a:tblPr>
              <a:tblGrid>
                <a:gridCol w="3390900"/>
                <a:gridCol w="3390900"/>
              </a:tblGrid>
              <a:tr h="499110">
                <a:tc>
                  <a:txBody>
                    <a:bodyPr/>
                    <a:lstStyle/>
                    <a:p>
                      <a:pPr algn="ctr">
                        <a:lnSpc>
                          <a:spcPts val="2500"/>
                        </a:lnSpc>
                        <a:spcAft>
                          <a:spcPts val="0"/>
                        </a:spcAft>
                      </a:pPr>
                      <a:r>
                        <a:rPr lang="zh-CN" sz="2400" b="1" kern="100" dirty="0">
                          <a:effectLst/>
                        </a:rPr>
                        <a:t>情况</a:t>
                      </a:r>
                      <a:endParaRPr lang="zh-CN" sz="2400" b="1" kern="100" dirty="0">
                        <a:effectLst/>
                      </a:endParaRPr>
                    </a:p>
                  </a:txBody>
                  <a:tcPr marL="46254" marR="46254" marT="0" marB="0" anchor="ctr"/>
                </a:tc>
                <a:tc>
                  <a:txBody>
                    <a:bodyPr/>
                    <a:lstStyle/>
                    <a:p>
                      <a:pPr algn="ctr">
                        <a:lnSpc>
                          <a:spcPts val="2500"/>
                        </a:lnSpc>
                        <a:spcAft>
                          <a:spcPts val="0"/>
                        </a:spcAft>
                        <a:buNone/>
                      </a:pPr>
                      <a:r>
                        <a:rPr lang="zh-CN" altLang="en-US" sz="2400" b="1" kern="100" dirty="0">
                          <a:effectLst/>
                        </a:rPr>
                        <a:t>横向沟通措施</a:t>
                      </a:r>
                      <a:endParaRPr lang="zh-CN" altLang="en-US" sz="2400" b="1" kern="100" dirty="0">
                        <a:effectLst/>
                      </a:endParaRPr>
                    </a:p>
                  </a:txBody>
                  <a:tcPr marL="46254" marR="46254" marT="0" marB="0" anchor="ctr"/>
                </a:tc>
              </a:tr>
              <a:tr h="625475">
                <a:tc>
                  <a:txBody>
                    <a:bodyPr/>
                    <a:lstStyle/>
                    <a:p>
                      <a:pPr indent="0" algn="ctr">
                        <a:buNone/>
                      </a:pPr>
                      <a:r>
                        <a:rPr lang="en-US" sz="2400" b="1" dirty="0" err="1"/>
                        <a:t>特定直线部门之间需要频繁联系</a:t>
                      </a:r>
                      <a:endParaRPr lang="en-US" sz="24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400" b="1"/>
                        <a:t>联络官</a:t>
                      </a:r>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625475">
                <a:tc>
                  <a:txBody>
                    <a:bodyPr/>
                    <a:lstStyle/>
                    <a:p>
                      <a:pPr indent="0" algn="ctr">
                        <a:buNone/>
                      </a:pPr>
                      <a:r>
                        <a:rPr lang="en-US" sz="2400" b="1" dirty="0" err="1"/>
                        <a:t>为了解决直线部门间的共同问题</a:t>
                      </a:r>
                      <a:endParaRPr lang="en-US" sz="24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400" b="1"/>
                        <a:t>临时委员会</a:t>
                      </a:r>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625475">
                <a:tc>
                  <a:txBody>
                    <a:bodyPr/>
                    <a:lstStyle/>
                    <a:p>
                      <a:pPr indent="0" algn="ctr">
                        <a:buNone/>
                      </a:pPr>
                      <a:r>
                        <a:rPr lang="en-US" sz="2400" b="1" dirty="0" err="1"/>
                        <a:t>从组织层面解决横向</a:t>
                      </a:r>
                      <a:endParaRPr lang="en-US" sz="2400" b="1" dirty="0"/>
                    </a:p>
                    <a:p>
                      <a:pPr indent="0" algn="ctr">
                        <a:buNone/>
                      </a:pPr>
                      <a:r>
                        <a:rPr lang="en-US" sz="2400" b="1" dirty="0" err="1"/>
                        <a:t>合作问题</a:t>
                      </a:r>
                      <a:endParaRPr lang="en-US" sz="24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buNone/>
                      </a:pPr>
                      <a:r>
                        <a:rPr lang="en-US" sz="2400" b="1" dirty="0" err="1"/>
                        <a:t>协调人员</a:t>
                      </a:r>
                      <a:endParaRPr lang="en-US" sz="2400" b="1" dirty="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（三）无边界化</a:t>
            </a:r>
            <a:endParaRPr lang="zh-CN" altLang="en-US" sz="2400" dirty="0"/>
          </a:p>
        </p:txBody>
      </p:sp>
      <p:sp>
        <p:nvSpPr>
          <p:cNvPr id="11" name="内容占位符 2"/>
          <p:cNvSpPr txBox="1"/>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2400" b="1" dirty="0"/>
              <a:t>在构建组织结构时，不是按照某种预先设定的结构来限定组织的横向、纵向和外部边界，而是力求打破和取消组织边界，以保持组织的灵活性和有效运营。</a:t>
            </a:r>
            <a:endParaRPr lang="zh-CN" altLang="en-US" sz="2400" b="1" dirty="0"/>
          </a:p>
        </p:txBody>
      </p:sp>
      <p:pic>
        <p:nvPicPr>
          <p:cNvPr id="3074" name="Picture 2" descr="https://timgsa.baidu.com/timg?image&amp;quality=80&amp;size=b9999_10000&amp;sec=1548157240349&amp;di=99e4cde87be1ec6f97a047192d76adf7&amp;imgtype=0&amp;src=http%3A%2F%2Fpaper.ce.cn%2Fjjrb%2Fres%2F1%2F1%2F2012-05%2F02%2F15%2Fres01_attpic_brief.jpg"/>
          <p:cNvPicPr>
            <a:picLocks noChangeAspect="1" noChangeArrowheads="1"/>
          </p:cNvPicPr>
          <p:nvPr/>
        </p:nvPicPr>
        <p:blipFill>
          <a:blip r:embed="rId1">
            <a:extLst>
              <a:ext uri="{BEBA8EAE-BF5A-486C-A8C5-ECC9F3942E4B}">
                <a14:imgProps xmlns:a14="http://schemas.microsoft.com/office/drawing/2010/main">
                  <a14:imgLayer r:embed="rId2">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28650" y="3111970"/>
            <a:ext cx="7471742" cy="319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Rot="1" noChangeArrowheads="1"/>
          </p:cNvSpPr>
          <p:nvPr>
            <p:ph type="ctrTitle"/>
          </p:nvPr>
        </p:nvSpPr>
        <p:spPr/>
        <p:txBody>
          <a:bodyPr/>
          <a:lstStyle/>
          <a:p>
            <a:pPr eaLnBrk="1" hangingPunct="1"/>
            <a:r>
              <a:rPr lang="zh-CN" altLang="en-US" sz="5400" b="1">
                <a:ea typeface="华文楷体" panose="02010600040101010101" pitchFamily="2" charset="-122"/>
              </a:rPr>
              <a:t>组织设计</a:t>
            </a:r>
            <a:endParaRPr lang="zh-CN" altLang="en-US" sz="5400" b="1">
              <a:ea typeface="华文楷体" panose="02010600040101010101" pitchFamily="2" charset="-122"/>
            </a:endParaRPr>
          </a:p>
        </p:txBody>
      </p:sp>
      <p:sp>
        <p:nvSpPr>
          <p:cNvPr id="10243"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764704"/>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（四）虚拟化</a:t>
            </a:r>
            <a:endParaRPr lang="zh-CN" altLang="en-US" sz="2400" dirty="0"/>
          </a:p>
        </p:txBody>
      </p:sp>
      <p:sp>
        <p:nvSpPr>
          <p:cNvPr id="11" name="内容占位符 2"/>
          <p:cNvSpPr txBox="1"/>
          <p:nvPr/>
        </p:nvSpPr>
        <p:spPr>
          <a:xfrm>
            <a:off x="659525" y="1499525"/>
            <a:ext cx="4117490" cy="1212350"/>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2400" b="1" dirty="0"/>
              <a:t>1. </a:t>
            </a:r>
            <a:r>
              <a:rPr lang="zh-CN" altLang="en-US" sz="2400" b="1" dirty="0"/>
              <a:t>电子商务组织的虚拟化：通过信息和资源整合创造巨大的价值；形成一个以网络为载体的创业生态系统。</a:t>
            </a:r>
            <a:endParaRPr lang="zh-CN" altLang="en-US" sz="2400" b="1" dirty="0"/>
          </a:p>
        </p:txBody>
      </p:sp>
      <p:pic>
        <p:nvPicPr>
          <p:cNvPr id="2" name="图片 1"/>
          <p:cNvPicPr>
            <a:picLocks noChangeAspect="1"/>
          </p:cNvPicPr>
          <p:nvPr/>
        </p:nvPicPr>
        <p:blipFill>
          <a:blip r:embed="rId1"/>
          <a:stretch>
            <a:fillRect/>
          </a:stretch>
        </p:blipFill>
        <p:spPr>
          <a:xfrm>
            <a:off x="2222930" y="4252601"/>
            <a:ext cx="4759744" cy="2176306"/>
          </a:xfrm>
          <a:prstGeom prst="rect">
            <a:avLst/>
          </a:prstGeom>
        </p:spPr>
      </p:pic>
      <p:sp>
        <p:nvSpPr>
          <p:cNvPr id="7" name="内容占位符 2"/>
          <p:cNvSpPr txBox="1"/>
          <p:nvPr/>
        </p:nvSpPr>
        <p:spPr>
          <a:xfrm>
            <a:off x="659452" y="3066006"/>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2400" b="1" dirty="0"/>
              <a:t>2. </a:t>
            </a:r>
            <a:r>
              <a:rPr lang="zh-CN" altLang="en-US" sz="2400" b="1" dirty="0"/>
              <a:t>动态网络虚拟组织：以项目为中心，通过与其他组织建立研发、生产制造、营销、售后服务等业务合同网，有效发挥核心业务专长的核心型组织形式。</a:t>
            </a:r>
            <a:endParaRPr lang="zh-CN" altLang="en-US" sz="2400" b="1" dirty="0"/>
          </a:p>
        </p:txBody>
      </p:sp>
      <p:pic>
        <p:nvPicPr>
          <p:cNvPr id="8194" name="Picture 2" descr="https://ss3.bdstatic.com/70cFv8Sh_Q1YnxGkpoWK1HF6hhy/it/u=517491437,2615159992&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504" y="1251170"/>
            <a:ext cx="4011131" cy="1305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476672"/>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（四）虚拟化</a:t>
            </a:r>
            <a:endParaRPr lang="zh-CN" altLang="en-US" sz="2400" dirty="0"/>
          </a:p>
        </p:txBody>
      </p:sp>
      <p:sp>
        <p:nvSpPr>
          <p:cNvPr id="7" name="内容占位符 2"/>
          <p:cNvSpPr txBox="1"/>
          <p:nvPr/>
        </p:nvSpPr>
        <p:spPr>
          <a:xfrm>
            <a:off x="659452" y="1127700"/>
            <a:ext cx="7886700" cy="189285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2400" b="1" dirty="0"/>
              <a:t>3. </a:t>
            </a:r>
            <a:r>
              <a:rPr lang="zh-CN" altLang="en-US" sz="2400" b="1" dirty="0"/>
              <a:t>市场链</a:t>
            </a:r>
            <a:endParaRPr lang="en-US" altLang="zh-CN" sz="2400" b="1" dirty="0"/>
          </a:p>
          <a:p>
            <a:pPr marL="0" indent="457200">
              <a:spcBef>
                <a:spcPct val="0"/>
              </a:spcBef>
              <a:buNone/>
            </a:pPr>
            <a:r>
              <a:rPr lang="zh-CN" altLang="en-US" sz="2400" b="1" dirty="0"/>
              <a:t>将市场经济中的利益调节机制引入企业内部，在集团宏观调控下，把企业内部的业务关系由原来的单纯行政关系转变成平等的买卖关系、服务关系和契约关系，把订单转变成一系列内部的市场订单，形成以订单为中心、上下工序和岗位间相互咬合、自行调节运行的市场链（</a:t>
            </a:r>
            <a:r>
              <a:rPr lang="en-US" altLang="zh-CN" sz="2400" b="1" dirty="0"/>
              <a:t>SST</a:t>
            </a:r>
            <a:r>
              <a:rPr lang="zh-CN" altLang="en-US" sz="2400" b="1" dirty="0"/>
              <a:t>）。</a:t>
            </a:r>
            <a:endParaRPr lang="zh-CN" altLang="en-US" sz="2400" b="1" dirty="0"/>
          </a:p>
        </p:txBody>
      </p:sp>
      <p:pic>
        <p:nvPicPr>
          <p:cNvPr id="9218" name="Picture 2" descr="https://timgsa.baidu.com/timg?image&amp;quality=80&amp;size=b9999_10000&amp;sec=1548157651401&amp;di=4621bd049a8b8d7b3d133cdf5875cb77&amp;imgtype=0&amp;src=http%3A%2F%2Fs1.sinaimg.cn%2Fmiddle%2F7535ec5449d5b653a2d30%2669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7883" y="3501008"/>
            <a:ext cx="4608234" cy="2887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第三节 组织整合</a:t>
            </a:r>
            <a:endParaRPr lang="zh-CN" altLang="en-US" b="1" dirty="0"/>
          </a:p>
        </p:txBody>
      </p:sp>
      <p:sp>
        <p:nvSpPr>
          <p:cNvPr id="4" name="云形标注 1"/>
          <p:cNvSpPr/>
          <p:nvPr/>
        </p:nvSpPr>
        <p:spPr>
          <a:xfrm>
            <a:off x="397169" y="2204864"/>
            <a:ext cx="4032448" cy="1224136"/>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sz="2000" b="1" dirty="0"/>
              <a:t>如何在正式组织中发挥非正式组织的作用，消除其消极影响？</a:t>
            </a:r>
            <a:endParaRPr lang="zh-CN" altLang="en-US" sz="2000" b="1" dirty="0"/>
          </a:p>
        </p:txBody>
      </p:sp>
      <p:sp>
        <p:nvSpPr>
          <p:cNvPr id="5" name="云形标注 7"/>
          <p:cNvSpPr/>
          <p:nvPr/>
        </p:nvSpPr>
        <p:spPr>
          <a:xfrm>
            <a:off x="2123882" y="3645024"/>
            <a:ext cx="3024336" cy="1080120"/>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组织层级内、层级之间如何进行协调？</a:t>
            </a:r>
            <a:endParaRPr lang="zh-CN" altLang="en-US" sz="2000" b="1" dirty="0"/>
          </a:p>
        </p:txBody>
      </p:sp>
      <p:sp>
        <p:nvSpPr>
          <p:cNvPr id="6" name="云形标注 10"/>
          <p:cNvSpPr/>
          <p:nvPr/>
        </p:nvSpPr>
        <p:spPr>
          <a:xfrm>
            <a:off x="4932040" y="2263715"/>
            <a:ext cx="3744416" cy="1872208"/>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如何处理组织中同时存在的两种不同类型的管理者</a:t>
            </a:r>
            <a:r>
              <a:rPr lang="en-US" altLang="zh-CN" sz="2000" b="1" dirty="0"/>
              <a:t>——</a:t>
            </a:r>
            <a:r>
              <a:rPr lang="zh-CN" altLang="en-US" sz="2000" b="1" dirty="0"/>
              <a:t>直线和参谋的关系？</a:t>
            </a:r>
            <a:endParaRPr lang="zh-CN" altLang="en-US" sz="2000" b="1" dirty="0"/>
          </a:p>
        </p:txBody>
      </p:sp>
      <p:sp>
        <p:nvSpPr>
          <p:cNvPr id="7" name="下箭头 2"/>
          <p:cNvSpPr/>
          <p:nvPr/>
        </p:nvSpPr>
        <p:spPr>
          <a:xfrm>
            <a:off x="3960749" y="4941168"/>
            <a:ext cx="1222503" cy="576064"/>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p>
        </p:txBody>
      </p:sp>
      <p:sp>
        <p:nvSpPr>
          <p:cNvPr id="8" name="圆角矩形 11"/>
          <p:cNvSpPr/>
          <p:nvPr/>
        </p:nvSpPr>
        <p:spPr>
          <a:xfrm>
            <a:off x="3275856" y="5661248"/>
            <a:ext cx="2592288" cy="7869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t>组织整合</a:t>
            </a:r>
            <a:endParaRPr lang="zh-CN" altLang="en-US"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一、</a:t>
            </a:r>
            <a:r>
              <a:rPr lang="en-US" altLang="zh-CN" sz="4000" b="1" dirty="0" err="1"/>
              <a:t>正式组织与非正式组织的整合</a:t>
            </a:r>
            <a:endParaRPr lang="zh-CN" altLang="en-US" sz="4000" b="1" dirty="0"/>
          </a:p>
        </p:txBody>
      </p:sp>
      <p:sp>
        <p:nvSpPr>
          <p:cNvPr id="3" name="内容占位符 2"/>
          <p:cNvSpPr>
            <a:spLocks noGrp="1"/>
          </p:cNvSpPr>
          <p:nvPr>
            <p:ph idx="1"/>
          </p:nvPr>
        </p:nvSpPr>
        <p:spPr/>
        <p:txBody>
          <a:bodyPr/>
          <a:lstStyle/>
          <a:p>
            <a:pPr marL="0" indent="0">
              <a:buNone/>
            </a:pPr>
            <a:r>
              <a:rPr lang="zh-CN" altLang="en-US" b="1" dirty="0"/>
              <a:t>（一）正式组织</a:t>
            </a:r>
            <a:endParaRPr lang="en-US" altLang="zh-CN" b="1" dirty="0"/>
          </a:p>
          <a:p>
            <a:pPr marL="0" indent="0">
              <a:buNone/>
            </a:pPr>
            <a:r>
              <a:rPr lang="zh-CN" altLang="en-US" b="1" dirty="0"/>
              <a:t>      两个或两个以上的人围绕一个共同目标并经过有意识的、处于系统关系的物的要素、人的要素和社会要素组成的有机整体。</a:t>
            </a:r>
            <a:endParaRPr lang="en-US" altLang="zh-CN" b="1" dirty="0"/>
          </a:p>
          <a:p>
            <a:pPr marL="0" indent="0">
              <a:buNone/>
            </a:pPr>
            <a:endParaRPr lang="zh-CN" altLang="en-US" dirty="0"/>
          </a:p>
          <a:p>
            <a:pPr marL="0" indent="0">
              <a:buNone/>
            </a:pP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（二）非正式组织</a:t>
            </a:r>
            <a:endParaRPr lang="en-US" altLang="zh-CN" b="1" dirty="0"/>
          </a:p>
          <a:p>
            <a:pPr marL="0" indent="0">
              <a:buNone/>
            </a:pPr>
            <a:r>
              <a:rPr lang="zh-CN" altLang="en-US" b="1" dirty="0"/>
              <a:t>      独立于正式组织目标之外，以人际关系和谐为导向，以非理性为行为逻辑，受潜在的不成文规定约束的个体组成的集合体。</a:t>
            </a:r>
            <a:endParaRPr lang="en-US" altLang="zh-CN" b="1" dirty="0"/>
          </a:p>
          <a:p>
            <a:pPr marL="0" indent="0">
              <a:buNone/>
            </a:pPr>
            <a:endParaRPr lang="en-US" altLang="zh-CN" dirty="0"/>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p:nvPr/>
        </p:nvGrpSpPr>
        <p:grpSpPr bwMode="auto">
          <a:xfrm>
            <a:off x="457200" y="1676400"/>
            <a:ext cx="3181350" cy="4410075"/>
            <a:chOff x="480" y="1008"/>
            <a:chExt cx="2004" cy="2778"/>
          </a:xfrm>
        </p:grpSpPr>
        <p:pic>
          <p:nvPicPr>
            <p:cNvPr id="1187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 y="1632"/>
              <a:ext cx="2004"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6" name="Rectangle 4"/>
            <p:cNvSpPr>
              <a:spLocks noChangeArrowheads="1"/>
            </p:cNvSpPr>
            <p:nvPr/>
          </p:nvSpPr>
          <p:spPr bwMode="auto">
            <a:xfrm>
              <a:off x="768" y="1008"/>
              <a:ext cx="1296" cy="50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3600" b="1">
                  <a:latin typeface="Tahoma" panose="020B0604030504040204" pitchFamily="34" charset="0"/>
                </a:rPr>
                <a:t>正式组织</a:t>
              </a:r>
              <a:endParaRPr kumimoji="1" lang="zh-CN" altLang="en-US" sz="3600" b="1">
                <a:latin typeface="Tahoma" panose="020B0604030504040204" pitchFamily="34" charset="0"/>
              </a:endParaRPr>
            </a:p>
          </p:txBody>
        </p:sp>
      </p:grpSp>
      <p:sp>
        <p:nvSpPr>
          <p:cNvPr id="35845" name="AutoShape 5"/>
          <p:cNvSpPr>
            <a:spLocks noChangeArrowheads="1"/>
          </p:cNvSpPr>
          <p:nvPr/>
        </p:nvSpPr>
        <p:spPr bwMode="auto">
          <a:xfrm>
            <a:off x="3886200" y="3581400"/>
            <a:ext cx="976313" cy="485775"/>
          </a:xfrm>
          <a:prstGeom prst="rightArrow">
            <a:avLst>
              <a:gd name="adj1" fmla="val 50000"/>
              <a:gd name="adj2" fmla="val 50245"/>
            </a:avLst>
          </a:prstGeom>
          <a:gradFill rotWithShape="0">
            <a:gsLst>
              <a:gs pos="0">
                <a:srgbClr val="FF3300"/>
              </a:gs>
              <a:gs pos="100000">
                <a:srgbClr val="761800"/>
              </a:gs>
            </a:gsLst>
            <a:path path="rect">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35846" name="Group 6"/>
          <p:cNvGrpSpPr/>
          <p:nvPr/>
        </p:nvGrpSpPr>
        <p:grpSpPr bwMode="auto">
          <a:xfrm>
            <a:off x="5410200" y="1828800"/>
            <a:ext cx="3124200" cy="3886200"/>
            <a:chOff x="3408" y="1152"/>
            <a:chExt cx="1968" cy="2448"/>
          </a:xfrm>
        </p:grpSpPr>
        <p:sp>
          <p:nvSpPr>
            <p:cNvPr id="118793" name="Rectangle 7"/>
            <p:cNvSpPr>
              <a:spLocks noChangeArrowheads="1"/>
            </p:cNvSpPr>
            <p:nvPr/>
          </p:nvSpPr>
          <p:spPr bwMode="auto">
            <a:xfrm>
              <a:off x="3408" y="1152"/>
              <a:ext cx="1824" cy="40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b="1">
                  <a:latin typeface="Tahoma" panose="020B0604030504040204" pitchFamily="34" charset="0"/>
                </a:rPr>
                <a:t>非正式组织</a:t>
              </a:r>
              <a:endParaRPr kumimoji="1" lang="zh-CN" altLang="en-US" sz="3600" b="1">
                <a:latin typeface="Tahoma" panose="020B0604030504040204" pitchFamily="34" charset="0"/>
              </a:endParaRPr>
            </a:p>
          </p:txBody>
        </p:sp>
        <p:pic>
          <p:nvPicPr>
            <p:cNvPr id="11879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776"/>
              <a:ext cx="1968"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9" name="AutoShape 9"/>
          <p:cNvSpPr>
            <a:spLocks noChangeArrowheads="1"/>
          </p:cNvSpPr>
          <p:nvPr/>
        </p:nvSpPr>
        <p:spPr bwMode="auto">
          <a:xfrm>
            <a:off x="3505200" y="2057400"/>
            <a:ext cx="5638800" cy="3810000"/>
          </a:xfrm>
          <a:prstGeom prst="wedgeRoundRectCallout">
            <a:avLst>
              <a:gd name="adj1" fmla="val -62866"/>
              <a:gd name="adj2" fmla="val -41167"/>
              <a:gd name="adj3" fmla="val 16667"/>
            </a:avLst>
          </a:prstGeom>
          <a:blipFill dpi="0" rotWithShape="0">
            <a:blip r:embed="rId2"/>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kumimoji="1" lang="en-US" altLang="zh-CN" b="1">
                <a:latin typeface="Tahoma" panose="020B0604030504040204" pitchFamily="34" charset="0"/>
              </a:rPr>
              <a:t>      </a:t>
            </a:r>
            <a:r>
              <a:rPr kumimoji="1" lang="zh-CN" altLang="en-US" b="1">
                <a:latin typeface="Tahoma" panose="020B0604030504040204" pitchFamily="34" charset="0"/>
              </a:rPr>
              <a:t>正式组织是组织设计的结果，这种组织有明确的目标、任务、结构、职能以及由此而决定的成员间的责权关系，对个人具有某种程度的强制性。</a:t>
            </a:r>
            <a:endParaRPr kumimoji="1" lang="zh-CN" altLang="en-US" b="1">
              <a:latin typeface="Tahoma" panose="020B0604030504040204" pitchFamily="34" charset="0"/>
            </a:endParaRPr>
          </a:p>
        </p:txBody>
      </p:sp>
      <p:sp>
        <p:nvSpPr>
          <p:cNvPr id="35850" name="AutoShape 10"/>
          <p:cNvSpPr>
            <a:spLocks noChangeArrowheads="1"/>
          </p:cNvSpPr>
          <p:nvPr/>
        </p:nvSpPr>
        <p:spPr bwMode="auto">
          <a:xfrm>
            <a:off x="3581400" y="4800600"/>
            <a:ext cx="2819400" cy="1905000"/>
          </a:xfrm>
          <a:prstGeom prst="wedgeRoundRectCallout">
            <a:avLst>
              <a:gd name="adj1" fmla="val 46620"/>
              <a:gd name="adj2" fmla="val -63500"/>
              <a:gd name="adj3" fmla="val 16667"/>
            </a:avLst>
          </a:prstGeom>
          <a:blipFill dpi="0" rotWithShape="0">
            <a:blip r:embed="rId2"/>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kumimoji="1" lang="en-US" altLang="zh-CN" b="1">
                <a:latin typeface="Tahoma" panose="020B0604030504040204" pitchFamily="34" charset="0"/>
              </a:rPr>
              <a:t>1</a:t>
            </a:r>
            <a:r>
              <a:rPr kumimoji="1" lang="zh-CN" altLang="en-US" b="1">
                <a:latin typeface="Tahoma" panose="020B0604030504040204" pitchFamily="34" charset="0"/>
              </a:rPr>
              <a:t>、感情型</a:t>
            </a:r>
            <a:endParaRPr kumimoji="1" lang="zh-CN" altLang="en-US" b="1">
              <a:latin typeface="Tahoma" panose="020B0604030504040204" pitchFamily="34" charset="0"/>
            </a:endParaRPr>
          </a:p>
          <a:p>
            <a:pPr eaLnBrk="1" hangingPunct="1">
              <a:lnSpc>
                <a:spcPct val="110000"/>
              </a:lnSpc>
              <a:spcBef>
                <a:spcPct val="0"/>
              </a:spcBef>
              <a:buClrTx/>
              <a:buSzTx/>
              <a:buFontTx/>
              <a:buNone/>
            </a:pPr>
            <a:r>
              <a:rPr kumimoji="1" lang="en-US" altLang="zh-CN" b="1">
                <a:latin typeface="Tahoma" panose="020B0604030504040204" pitchFamily="34" charset="0"/>
              </a:rPr>
              <a:t>2</a:t>
            </a:r>
            <a:r>
              <a:rPr kumimoji="1" lang="zh-CN" altLang="en-US" b="1">
                <a:latin typeface="Tahoma" panose="020B0604030504040204" pitchFamily="34" charset="0"/>
              </a:rPr>
              <a:t>、兴趣型</a:t>
            </a:r>
            <a:endParaRPr kumimoji="1" lang="zh-CN" altLang="en-US" b="1">
              <a:latin typeface="Tahoma" panose="020B0604030504040204" pitchFamily="34" charset="0"/>
            </a:endParaRPr>
          </a:p>
          <a:p>
            <a:pPr eaLnBrk="1" hangingPunct="1">
              <a:lnSpc>
                <a:spcPct val="110000"/>
              </a:lnSpc>
              <a:spcBef>
                <a:spcPct val="0"/>
              </a:spcBef>
              <a:buClrTx/>
              <a:buSzTx/>
              <a:buFontTx/>
              <a:buNone/>
            </a:pPr>
            <a:r>
              <a:rPr kumimoji="1" lang="en-US" altLang="zh-CN" b="1">
                <a:latin typeface="Tahoma" panose="020B0604030504040204" pitchFamily="34" charset="0"/>
              </a:rPr>
              <a:t>3</a:t>
            </a:r>
            <a:r>
              <a:rPr kumimoji="1" lang="zh-CN" altLang="en-US" b="1">
                <a:latin typeface="Tahoma" panose="020B0604030504040204" pitchFamily="34" charset="0"/>
              </a:rPr>
              <a:t>、利益型</a:t>
            </a:r>
            <a:endParaRPr kumimoji="1" lang="zh-CN" altLang="en-US" b="1">
              <a:latin typeface="Tahoma" panose="020B0604030504040204" pitchFamily="34" charset="0"/>
            </a:endParaRPr>
          </a:p>
        </p:txBody>
      </p:sp>
      <p:sp>
        <p:nvSpPr>
          <p:cNvPr id="118791" name="Rectangle 11"/>
          <p:cNvSpPr>
            <a:spLocks noGrp="1" noRot="1" noChangeArrowheads="1"/>
          </p:cNvSpPr>
          <p:nvPr>
            <p:ph type="title"/>
          </p:nvPr>
        </p:nvSpPr>
        <p:spPr/>
        <p:txBody>
          <a:bodyPr/>
          <a:lstStyle/>
          <a:p>
            <a:pPr eaLnBrk="1" hangingPunct="1"/>
            <a:endParaRPr kumimoji="1" lang="zh-CN" altLang="zh-CN" b="1"/>
          </a:p>
        </p:txBody>
      </p:sp>
      <p:sp>
        <p:nvSpPr>
          <p:cNvPr id="118792" name="Rectangle 12"/>
          <p:cNvSpPr>
            <a:spLocks noGrp="1" noRot="1" noChangeArrowheads="1"/>
          </p:cNvSpPr>
          <p:nvPr>
            <p:ph type="body" idx="1"/>
          </p:nvPr>
        </p:nvSpPr>
        <p:spPr/>
        <p:txBody>
          <a:body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up)">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9"/>
                                        </p:tgtEl>
                                        <p:attrNameLst>
                                          <p:attrName>style.visibility</p:attrName>
                                        </p:attrNameLst>
                                      </p:cBhvr>
                                      <p:to>
                                        <p:strVal val="visible"/>
                                      </p:to>
                                    </p:set>
                                    <p:animEffect transition="in" filter="wipe(up)">
                                      <p:cBhvr>
                                        <p:cTn id="12" dur="500"/>
                                        <p:tgtEl>
                                          <p:spTgt spid="35849"/>
                                        </p:tgtEl>
                                      </p:cBhvr>
                                    </p:animEffect>
                                  </p:childTnLst>
                                  <p:subTnLst>
                                    <p:set>
                                      <p:cBhvr override="childStyle">
                                        <p:cTn dur="1" fill="hold" display="0" masterRel="nextClick" afterEffect="1"/>
                                        <p:tgtEl>
                                          <p:spTgt spid="3584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5846"/>
                                        </p:tgtEl>
                                        <p:attrNameLst>
                                          <p:attrName>style.visibility</p:attrName>
                                        </p:attrNameLst>
                                      </p:cBhvr>
                                      <p:to>
                                        <p:strVal val="visible"/>
                                      </p:to>
                                    </p:set>
                                    <p:animEffect transition="in" filter="wipe(up)">
                                      <p:cBhvr>
                                        <p:cTn id="21" dur="500"/>
                                        <p:tgtEl>
                                          <p:spTgt spid="358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5850"/>
                                        </p:tgtEl>
                                        <p:attrNameLst>
                                          <p:attrName>style.visibility</p:attrName>
                                        </p:attrNameLst>
                                      </p:cBhvr>
                                      <p:to>
                                        <p:strVal val="visible"/>
                                      </p:to>
                                    </p:set>
                                    <p:animEffect transition="in" filter="wipe(up)">
                                      <p:cBhvr>
                                        <p:cTn id="26" dur="500"/>
                                        <p:tgtEl>
                                          <p:spTgt spid="35850"/>
                                        </p:tgtEl>
                                      </p:cBhvr>
                                    </p:animEffect>
                                  </p:childTnLst>
                                  <p:subTnLst>
                                    <p:set>
                                      <p:cBhvr override="childStyle">
                                        <p:cTn dur="1" fill="hold" display="0" masterRel="nextClick" afterEffect="1"/>
                                        <p:tgtEl>
                                          <p:spTgt spid="35850"/>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nimBg="1" autoUpdateAnimBg="0"/>
      <p:bldP spid="35850"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525800"/>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正式组织和非正式组织的区别：</a:t>
            </a:r>
            <a:endParaRPr lang="zh-CN" altLang="en-US" sz="2400" dirty="0"/>
          </a:p>
        </p:txBody>
      </p:sp>
      <p:graphicFrame>
        <p:nvGraphicFramePr>
          <p:cNvPr id="8" name="表格 7"/>
          <p:cNvGraphicFramePr>
            <a:graphicFrameLocks noGrp="1"/>
          </p:cNvGraphicFramePr>
          <p:nvPr>
            <p:custDataLst>
              <p:tags r:id="rId1"/>
            </p:custDataLst>
          </p:nvPr>
        </p:nvGraphicFramePr>
        <p:xfrm>
          <a:off x="812443" y="1248835"/>
          <a:ext cx="7519114" cy="4915088"/>
        </p:xfrm>
        <a:graphic>
          <a:graphicData uri="http://schemas.openxmlformats.org/drawingml/2006/table">
            <a:tbl>
              <a:tblPr firstRow="1" firstCol="1" bandRow="1">
                <a:tableStyleId>{72833802-FEF1-4C79-8D5D-14CF1EAF98D9}</a:tableStyleId>
              </a:tblPr>
              <a:tblGrid>
                <a:gridCol w="1429078"/>
                <a:gridCol w="3045018"/>
                <a:gridCol w="3045018"/>
              </a:tblGrid>
              <a:tr h="383932">
                <a:tc>
                  <a:txBody>
                    <a:bodyPr/>
                    <a:lstStyle/>
                    <a:p>
                      <a:pPr algn="ctr">
                        <a:lnSpc>
                          <a:spcPts val="2500"/>
                        </a:lnSpc>
                        <a:spcAft>
                          <a:spcPts val="0"/>
                        </a:spcAft>
                      </a:pP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lnR w="12700" cap="flat" cmpd="sng" algn="ctr">
                      <a:solidFill>
                        <a:schemeClr val="tx1"/>
                      </a:solidFill>
                      <a:prstDash val="solid"/>
                      <a:round/>
                      <a:headEnd type="none" w="med" len="med"/>
                      <a:tailEnd type="none" w="med" len="med"/>
                    </a:lnR>
                  </a:tcPr>
                </a:tc>
                <a:tc>
                  <a:txBody>
                    <a:bodyPr/>
                    <a:lstStyle/>
                    <a:p>
                      <a:pPr algn="ctr">
                        <a:lnSpc>
                          <a:spcPts val="2500"/>
                        </a:lnSpc>
                        <a:spcAft>
                          <a:spcPts val="0"/>
                        </a:spcAft>
                      </a:pPr>
                      <a:r>
                        <a:rPr lang="zh-CN" sz="2000" kern="100" dirty="0">
                          <a:effectLst/>
                        </a:rPr>
                        <a:t>正式组织</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ts val="2500"/>
                        </a:lnSpc>
                        <a:spcAft>
                          <a:spcPts val="0"/>
                        </a:spcAft>
                      </a:pPr>
                      <a:r>
                        <a:rPr lang="zh-CN" sz="2000" kern="100" dirty="0">
                          <a:effectLst/>
                        </a:rPr>
                        <a:t>非正式组织</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lnL w="12700" cap="flat" cmpd="sng" algn="ctr">
                      <a:solidFill>
                        <a:schemeClr val="tx1"/>
                      </a:solidFill>
                      <a:prstDash val="solid"/>
                      <a:round/>
                      <a:headEnd type="none" w="med" len="med"/>
                      <a:tailEnd type="none" w="med" len="med"/>
                    </a:lnL>
                  </a:tcPr>
                </a:tc>
              </a:tr>
              <a:tr h="862204">
                <a:tc>
                  <a:txBody>
                    <a:bodyPr/>
                    <a:lstStyle/>
                    <a:p>
                      <a:pPr algn="ctr">
                        <a:lnSpc>
                          <a:spcPts val="2500"/>
                        </a:lnSpc>
                        <a:spcAft>
                          <a:spcPts val="0"/>
                        </a:spcAft>
                      </a:pPr>
                      <a:r>
                        <a:rPr lang="zh-CN" sz="2000" kern="100" dirty="0">
                          <a:effectLst/>
                        </a:rPr>
                        <a:t>目标不同</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pPr>
                      <a:r>
                        <a:rPr lang="zh-CN" sz="1800" b="1" kern="100" dirty="0">
                          <a:effectLst/>
                          <a:latin typeface="宋体" panose="02010600030101010101" pitchFamily="2" charset="-122"/>
                          <a:ea typeface="宋体" panose="02010600030101010101" pitchFamily="2" charset="-122"/>
                        </a:rPr>
                        <a:t>存在明确的目标，以目标为导向开展活动，更加重视活动为组织带来的效益。</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pPr>
                      <a:r>
                        <a:rPr lang="zh-CN" sz="1800" b="1" kern="100" dirty="0">
                          <a:effectLst/>
                          <a:latin typeface="宋体" panose="02010600030101010101" pitchFamily="2" charset="-122"/>
                          <a:ea typeface="宋体" panose="02010600030101010101" pitchFamily="2" charset="-122"/>
                        </a:rPr>
                        <a:t>并不存在明确稳定的共同目标，追求的是和谐的人际关系和成员的归属感、满足感。</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tcPr>
                </a:tc>
              </a:tr>
              <a:tr h="862204">
                <a:tc>
                  <a:txBody>
                    <a:bodyPr/>
                    <a:lstStyle/>
                    <a:p>
                      <a:pPr algn="ctr">
                        <a:lnSpc>
                          <a:spcPts val="2500"/>
                        </a:lnSpc>
                        <a:spcAft>
                          <a:spcPts val="0"/>
                        </a:spcAft>
                      </a:pPr>
                      <a:r>
                        <a:rPr lang="zh-CN" sz="2000" kern="100" dirty="0">
                          <a:effectLst/>
                        </a:rPr>
                        <a:t>行为逻辑</a:t>
                      </a:r>
                      <a:endParaRPr lang="en-US" altLang="zh-CN" sz="2000" kern="100" dirty="0">
                        <a:effectLst/>
                      </a:endParaRPr>
                    </a:p>
                    <a:p>
                      <a:pPr algn="ctr">
                        <a:lnSpc>
                          <a:spcPts val="2500"/>
                        </a:lnSpc>
                        <a:spcAft>
                          <a:spcPts val="0"/>
                        </a:spcAft>
                      </a:pPr>
                      <a:r>
                        <a:rPr lang="zh-CN" sz="2000" kern="100" dirty="0">
                          <a:effectLst/>
                        </a:rPr>
                        <a:t>不同</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pPr>
                      <a:r>
                        <a:rPr lang="zh-CN" sz="1800" b="1" kern="100" dirty="0">
                          <a:effectLst/>
                          <a:latin typeface="宋体" panose="02010600030101010101" pitchFamily="2" charset="-122"/>
                          <a:ea typeface="宋体" panose="02010600030101010101" pitchFamily="2" charset="-122"/>
                        </a:rPr>
                        <a:t>要求成员按照组织人格行事，通过非人格化的规章制度约束成员的行为。</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pPr>
                      <a:r>
                        <a:rPr lang="zh-CN" sz="1800" b="1" kern="100" dirty="0">
                          <a:effectLst/>
                          <a:latin typeface="宋体" panose="02010600030101010101" pitchFamily="2" charset="-122"/>
                          <a:ea typeface="宋体" panose="02010600030101010101" pitchFamily="2" charset="-122"/>
                        </a:rPr>
                        <a:t>尊重参与者的个人人格，通过与组织目标无关的约定俗成的规则限制其行为，参与者的行为受情感支配。</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tcPr>
                </a:tc>
              </a:tr>
              <a:tr h="739323">
                <a:tc>
                  <a:txBody>
                    <a:bodyPr/>
                    <a:lstStyle/>
                    <a:p>
                      <a:pPr algn="ctr">
                        <a:lnSpc>
                          <a:spcPts val="2500"/>
                        </a:lnSpc>
                        <a:spcAft>
                          <a:spcPts val="0"/>
                        </a:spcAft>
                      </a:pPr>
                      <a:r>
                        <a:rPr lang="zh-CN" sz="2000" kern="100" dirty="0">
                          <a:effectLst/>
                        </a:rPr>
                        <a:t>结合紧密程度不同</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pPr>
                      <a:r>
                        <a:rPr lang="zh-CN" sz="1800" b="1" kern="100" dirty="0">
                          <a:effectLst/>
                          <a:latin typeface="宋体" panose="02010600030101010101" pitchFamily="2" charset="-122"/>
                          <a:ea typeface="宋体" panose="02010600030101010101" pitchFamily="2" charset="-122"/>
                        </a:rPr>
                        <a:t>严格的管理层级和岗位职责。</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pPr>
                      <a:r>
                        <a:rPr lang="zh-CN" sz="1800" b="1" kern="100" dirty="0">
                          <a:effectLst/>
                          <a:latin typeface="宋体" panose="02010600030101010101" pitchFamily="2" charset="-122"/>
                          <a:ea typeface="宋体" panose="02010600030101010101" pitchFamily="2" charset="-122"/>
                        </a:rPr>
                        <a:t>不存在明确的结构和层级，信息传递的通道完全是开放的、发散的。</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tcPr>
                </a:tc>
              </a:tr>
              <a:tr h="739323">
                <a:tc>
                  <a:txBody>
                    <a:bodyPr/>
                    <a:lstStyle/>
                    <a:p>
                      <a:pPr algn="ctr">
                        <a:lnSpc>
                          <a:spcPts val="2500"/>
                        </a:lnSpc>
                        <a:spcAft>
                          <a:spcPts val="0"/>
                        </a:spcAft>
                        <a:buNone/>
                      </a:pPr>
                      <a:r>
                        <a:rPr lang="zh-CN" altLang="en-US" sz="2000" kern="100" dirty="0">
                          <a:effectLst/>
                        </a:rPr>
                        <a:t>权威来源</a:t>
                      </a:r>
                      <a:endParaRPr lang="en-US" altLang="zh-CN" sz="2000" kern="100" dirty="0">
                        <a:effectLst/>
                      </a:endParaRPr>
                    </a:p>
                    <a:p>
                      <a:pPr algn="ctr">
                        <a:lnSpc>
                          <a:spcPts val="2500"/>
                        </a:lnSpc>
                        <a:spcAft>
                          <a:spcPts val="0"/>
                        </a:spcAft>
                        <a:buNone/>
                      </a:pPr>
                      <a:r>
                        <a:rPr lang="zh-CN" altLang="en-US" sz="2000" kern="100" dirty="0">
                          <a:effectLst/>
                        </a:rPr>
                        <a:t>不同</a:t>
                      </a:r>
                      <a:endParaRPr lang="zh-CN" altLang="en-US"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buNone/>
                      </a:pPr>
                      <a:r>
                        <a:rPr sz="1800" b="1" kern="100" dirty="0">
                          <a:effectLst/>
                          <a:latin typeface="宋体" panose="02010600030101010101" pitchFamily="2" charset="-122"/>
                          <a:ea typeface="宋体" panose="02010600030101010101" pitchFamily="2" charset="-122"/>
                        </a:rPr>
                        <a:t>领导者的权威更多地来自职位性因素</a:t>
                      </a:r>
                      <a:r>
                        <a:rPr lang="zh-CN" altLang="en-US" sz="1800" b="1" kern="100" dirty="0">
                          <a:effectLst/>
                          <a:latin typeface="宋体" panose="02010600030101010101" pitchFamily="2" charset="-122"/>
                          <a:ea typeface="宋体" panose="02010600030101010101" pitchFamily="2" charset="-122"/>
                        </a:rPr>
                        <a:t>。</a:t>
                      </a:r>
                      <a:endParaRPr lang="zh-CN" altLang="en-US"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ts val="2500"/>
                        </a:lnSpc>
                        <a:spcAft>
                          <a:spcPts val="0"/>
                        </a:spcAft>
                        <a:buNone/>
                      </a:pPr>
                      <a:r>
                        <a:rPr lang="zh-CN" altLang="en-US" sz="1800" b="1" kern="100" dirty="0">
                          <a:effectLst/>
                          <a:latin typeface="宋体" panose="02010600030101010101" pitchFamily="2" charset="-122"/>
                          <a:ea typeface="宋体" panose="02010600030101010101" pitchFamily="2" charset="-122"/>
                        </a:rPr>
                        <a:t>并没有稳定的领导者，权威来自参与者的非职位性因素。</a:t>
                      </a:r>
                      <a:endParaRPr lang="zh-CN" altLang="en-US"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tcPr>
                </a:tc>
              </a:tr>
              <a:tr h="739323">
                <a:tc>
                  <a:txBody>
                    <a:bodyPr/>
                    <a:lstStyle/>
                    <a:p>
                      <a:pPr algn="ctr">
                        <a:lnSpc>
                          <a:spcPts val="2500"/>
                        </a:lnSpc>
                        <a:spcAft>
                          <a:spcPts val="0"/>
                        </a:spcAft>
                        <a:buNone/>
                      </a:pPr>
                      <a:r>
                        <a:rPr lang="zh-CN" altLang="en-US" sz="2000" kern="100" dirty="0">
                          <a:effectLst/>
                        </a:rPr>
                        <a:t>联系</a:t>
                      </a:r>
                      <a:endParaRPr lang="zh-CN" altLang="en-US"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lnR w="12700" cap="flat" cmpd="sng" algn="ctr">
                      <a:solidFill>
                        <a:schemeClr val="tx1"/>
                      </a:solidFill>
                      <a:prstDash val="solid"/>
                      <a:round/>
                      <a:headEnd type="none" w="med" len="med"/>
                      <a:tailEnd type="none" w="med" len="med"/>
                    </a:lnR>
                  </a:tcPr>
                </a:tc>
                <a:tc gridSpan="2">
                  <a:txBody>
                    <a:bodyPr/>
                    <a:lstStyle/>
                    <a:p>
                      <a:pPr algn="just">
                        <a:lnSpc>
                          <a:spcPts val="2500"/>
                        </a:lnSpc>
                        <a:spcAft>
                          <a:spcPts val="0"/>
                        </a:spcAft>
                        <a:buNone/>
                      </a:pPr>
                      <a:r>
                        <a:rPr lang="zh-CN" altLang="en-US" sz="1800" b="1" kern="100" dirty="0">
                          <a:effectLst/>
                          <a:latin typeface="宋体" panose="02010600030101010101" pitchFamily="2" charset="-122"/>
                          <a:ea typeface="宋体" panose="02010600030101010101" pitchFamily="2" charset="-122"/>
                        </a:rPr>
                        <a:t>非正式组织在正式组织之间或依附于正式组织成立；非正式组织对正式组织的活动产生影响。</a:t>
                      </a:r>
                      <a:endParaRPr lang="zh-CN" altLang="en-US"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lnL w="12700" cap="flat" cmpd="sng" algn="ctr">
                      <a:solidFill>
                        <a:schemeClr val="tx1"/>
                      </a:solidFill>
                      <a:prstDash val="solid"/>
                      <a:round/>
                      <a:headEnd type="none" w="med" len="med"/>
                      <a:tailEnd type="none" w="med" len="med"/>
                    </a:lnL>
                  </a:tcPr>
                </a:tc>
                <a:tc hMerge="1">
                  <a:tcPr marL="46254" marR="46254" marT="0" marB="0" anchor="ct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Rot="1" noChangeArrowheads="1"/>
          </p:cNvSpPr>
          <p:nvPr>
            <p:ph type="body" idx="1"/>
          </p:nvPr>
        </p:nvSpPr>
        <p:spPr>
          <a:xfrm>
            <a:off x="468313" y="1052513"/>
            <a:ext cx="8280400" cy="5256212"/>
          </a:xfrm>
        </p:spPr>
        <p:txBody>
          <a:bodyPr/>
          <a:lstStyle/>
          <a:p>
            <a:pPr eaLnBrk="1" hangingPunct="1">
              <a:buNone/>
            </a:pPr>
            <a:r>
              <a:rPr kumimoji="1" lang="zh-CN" altLang="en-US" sz="3500" b="1" dirty="0"/>
              <a:t>（三）非正式组织的影响</a:t>
            </a:r>
            <a:endParaRPr kumimoji="1" lang="zh-CN" altLang="en-US" sz="3500" b="1" dirty="0"/>
          </a:p>
          <a:p>
            <a:pPr eaLnBrk="1" hangingPunct="1">
              <a:buFont typeface="Wingdings" panose="05000000000000000000" pitchFamily="2" charset="2"/>
              <a:buNone/>
            </a:pPr>
            <a:r>
              <a:rPr kumimoji="1" lang="en-US" altLang="zh-CN" b="1" dirty="0">
                <a:latin typeface="宋体" panose="02010600030101010101" pitchFamily="2" charset="-122"/>
              </a:rPr>
              <a:t> 1</a:t>
            </a:r>
            <a:r>
              <a:rPr kumimoji="1" lang="zh-CN" altLang="en-US" b="1" dirty="0">
                <a:latin typeface="宋体" panose="02010600030101010101" pitchFamily="2" charset="-122"/>
              </a:rPr>
              <a:t>、非正式组织的积极作用 </a:t>
            </a:r>
            <a:endParaRPr lang="zh-CN" altLang="en-US" sz="1800" dirty="0"/>
          </a:p>
          <a:p>
            <a:pPr lvl="1" eaLnBrk="1" hangingPunct="1">
              <a:buFont typeface="Wingdings" panose="05000000000000000000" pitchFamily="2" charset="2"/>
              <a:buNone/>
            </a:pPr>
            <a:r>
              <a:rPr kumimoji="1" lang="en-US" altLang="zh-CN" b="1" dirty="0">
                <a:latin typeface="宋体" panose="02010600030101010101" pitchFamily="2" charset="-122"/>
              </a:rPr>
              <a:t>1</a:t>
            </a:r>
            <a:r>
              <a:rPr kumimoji="1" lang="zh-CN" altLang="en-US" b="1" dirty="0">
                <a:latin typeface="宋体" panose="02010600030101010101" pitchFamily="2" charset="-122"/>
              </a:rPr>
              <a:t>）可以满足职工的需要； </a:t>
            </a:r>
            <a:endParaRPr lang="zh-CN" altLang="en-US" sz="1900" dirty="0"/>
          </a:p>
          <a:p>
            <a:pPr lvl="1" eaLnBrk="1" hangingPunct="1">
              <a:buFont typeface="Wingdings" panose="05000000000000000000" pitchFamily="2" charset="2"/>
              <a:buNone/>
            </a:pPr>
            <a:r>
              <a:rPr kumimoji="1" lang="en-US" altLang="zh-CN" b="1" dirty="0">
                <a:latin typeface="宋体" panose="02010600030101010101" pitchFamily="2" charset="-122"/>
              </a:rPr>
              <a:t>2</a:t>
            </a:r>
            <a:r>
              <a:rPr kumimoji="1" lang="zh-CN" altLang="en-US" b="1" dirty="0">
                <a:latin typeface="宋体" panose="02010600030101010101" pitchFamily="2" charset="-122"/>
              </a:rPr>
              <a:t>）创造一种更加和谐、融洽的人际关系，增加组织成员间的默契，增强凝聚力； </a:t>
            </a:r>
            <a:endParaRPr lang="zh-CN" altLang="en-US" sz="1900" dirty="0"/>
          </a:p>
          <a:p>
            <a:pPr lvl="1" eaLnBrk="1" hangingPunct="1">
              <a:buFont typeface="Wingdings" panose="05000000000000000000" pitchFamily="2" charset="2"/>
              <a:buNone/>
            </a:pPr>
            <a:r>
              <a:rPr kumimoji="1" lang="en-US" altLang="zh-CN" b="1" dirty="0">
                <a:latin typeface="宋体" panose="02010600030101010101" pitchFamily="2" charset="-122"/>
              </a:rPr>
              <a:t>3</a:t>
            </a:r>
            <a:r>
              <a:rPr kumimoji="1" lang="zh-CN" altLang="en-US" b="1" dirty="0">
                <a:latin typeface="宋体" panose="02010600030101010101" pitchFamily="2" charset="-122"/>
              </a:rPr>
              <a:t>）促进组织内部沟通，非正式组织往往给予其成员自觉的、善意的工作上的帮助，从而可以帮助正式组织起到一定的培训作用； </a:t>
            </a:r>
            <a:endParaRPr lang="zh-CN" altLang="en-US" sz="1900" dirty="0"/>
          </a:p>
          <a:p>
            <a:pPr lvl="1" eaLnBrk="1" hangingPunct="1">
              <a:buFont typeface="Wingdings" panose="05000000000000000000" pitchFamily="2" charset="2"/>
              <a:buNone/>
            </a:pPr>
            <a:r>
              <a:rPr kumimoji="1" lang="en-US" altLang="zh-CN" b="1" dirty="0">
                <a:latin typeface="宋体" panose="02010600030101010101" pitchFamily="2" charset="-122"/>
              </a:rPr>
              <a:t>4</a:t>
            </a:r>
            <a:r>
              <a:rPr kumimoji="1" lang="zh-CN" altLang="en-US" b="1" dirty="0">
                <a:latin typeface="宋体" panose="02010600030101010101" pitchFamily="2" charset="-122"/>
              </a:rPr>
              <a:t>）自觉地或自发地帮助正式组织维护正常的活动秩序。</a:t>
            </a:r>
            <a:endParaRPr kumimoji="1" lang="zh-CN" altLang="en-US" b="1" dirty="0">
              <a:latin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685800" y="1700213"/>
            <a:ext cx="8062913" cy="47529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a:p>
        </p:txBody>
      </p:sp>
      <p:sp>
        <p:nvSpPr>
          <p:cNvPr id="121859" name="Rectangle 3"/>
          <p:cNvSpPr>
            <a:spLocks noGrp="1" noRot="1" noChangeArrowheads="1"/>
          </p:cNvSpPr>
          <p:nvPr>
            <p:ph type="title"/>
          </p:nvPr>
        </p:nvSpPr>
        <p:spPr/>
        <p:txBody>
          <a:bodyPr/>
          <a:lstStyle/>
          <a:p>
            <a:pPr eaLnBrk="1" hangingPunct="1"/>
            <a:endParaRPr kumimoji="1" lang="zh-CN" altLang="zh-CN" b="1"/>
          </a:p>
        </p:txBody>
      </p:sp>
      <p:sp>
        <p:nvSpPr>
          <p:cNvPr id="121860" name="Rectangle 4"/>
          <p:cNvSpPr>
            <a:spLocks noGrp="1" noRot="1" noChangeArrowheads="1"/>
          </p:cNvSpPr>
          <p:nvPr>
            <p:ph type="body" idx="1"/>
          </p:nvPr>
        </p:nvSpPr>
        <p:spPr>
          <a:xfrm>
            <a:off x="250825" y="1628775"/>
            <a:ext cx="8569325" cy="4679950"/>
          </a:xfrm>
        </p:spPr>
        <p:txBody>
          <a:bodyPr/>
          <a:lstStyle/>
          <a:p>
            <a:pPr eaLnBrk="1" hangingPunct="1">
              <a:buFont typeface="Wingdings" panose="05000000000000000000" pitchFamily="2" charset="2"/>
              <a:buNone/>
            </a:pPr>
            <a:r>
              <a:rPr kumimoji="1" lang="en-US" altLang="zh-CN" sz="3500" b="1" dirty="0"/>
              <a:t>   2</a:t>
            </a:r>
            <a:r>
              <a:rPr kumimoji="1" lang="zh-CN" altLang="en-US" sz="3500" b="1" dirty="0"/>
              <a:t>、</a:t>
            </a:r>
            <a:r>
              <a:rPr kumimoji="1" lang="zh-CN" altLang="en-US" sz="3500" b="1" dirty="0">
                <a:latin typeface="宋体" panose="02010600030101010101" pitchFamily="2" charset="-122"/>
              </a:rPr>
              <a:t>非正式组织的消极影响</a:t>
            </a:r>
            <a:r>
              <a:rPr kumimoji="1" lang="zh-CN" altLang="en-US" b="1" dirty="0">
                <a:latin typeface="宋体" panose="02010600030101010101" pitchFamily="2" charset="-122"/>
              </a:rPr>
              <a:t> </a:t>
            </a:r>
            <a:endParaRPr lang="zh-CN" altLang="en-US" sz="1800" dirty="0"/>
          </a:p>
          <a:p>
            <a:pPr lvl="1" eaLnBrk="1" hangingPunct="1">
              <a:buFont typeface="Wingdings" panose="05000000000000000000" pitchFamily="2" charset="2"/>
              <a:buNone/>
            </a:pPr>
            <a:r>
              <a:rPr kumimoji="1" lang="en-US" altLang="zh-CN" sz="3200" b="1" dirty="0">
                <a:latin typeface="宋体" panose="02010600030101010101" pitchFamily="2" charset="-122"/>
              </a:rPr>
              <a:t>1</a:t>
            </a:r>
            <a:r>
              <a:rPr kumimoji="1" lang="zh-CN" altLang="en-US" sz="3200" b="1" dirty="0">
                <a:latin typeface="宋体" panose="02010600030101010101" pitchFamily="2" charset="-122"/>
              </a:rPr>
              <a:t>）</a:t>
            </a:r>
            <a:r>
              <a:rPr kumimoji="1" lang="zh-CN" altLang="en-US" sz="3200" b="1" dirty="0"/>
              <a:t>角色冲突：</a:t>
            </a:r>
            <a:r>
              <a:rPr kumimoji="1" lang="zh-CN" altLang="en-US" sz="3200" b="1" dirty="0">
                <a:latin typeface="宋体" panose="02010600030101010101" pitchFamily="2" charset="-122"/>
              </a:rPr>
              <a:t>如非正式组织的目标与正式组织的目标发生冲突，则可能对正式组织的工作产生极为不利的影响； </a:t>
            </a:r>
            <a:endParaRPr lang="zh-CN" altLang="en-US" sz="3200" dirty="0"/>
          </a:p>
          <a:p>
            <a:pPr lvl="1" eaLnBrk="1" hangingPunct="1">
              <a:buFont typeface="Wingdings" panose="05000000000000000000" pitchFamily="2" charset="2"/>
              <a:buNone/>
            </a:pPr>
            <a:r>
              <a:rPr kumimoji="1" lang="en-US" altLang="zh-CN" sz="3200" b="1" dirty="0">
                <a:latin typeface="宋体" panose="02010600030101010101" pitchFamily="2" charset="-122"/>
              </a:rPr>
              <a:t>2</a:t>
            </a:r>
            <a:r>
              <a:rPr kumimoji="1" lang="zh-CN" altLang="en-US" sz="3200" b="1" dirty="0">
                <a:latin typeface="宋体" panose="02010600030101010101" pitchFamily="2" charset="-122"/>
              </a:rPr>
              <a:t>）要求成员一致性的压力，可能会束缚其成员的个人发展； </a:t>
            </a:r>
            <a:endParaRPr lang="zh-CN" altLang="en-US" sz="3200" dirty="0"/>
          </a:p>
          <a:p>
            <a:pPr lvl="1" eaLnBrk="1" hangingPunct="1">
              <a:buFont typeface="Wingdings" panose="05000000000000000000" pitchFamily="2" charset="2"/>
              <a:buNone/>
            </a:pPr>
            <a:r>
              <a:rPr kumimoji="1" lang="en-US" altLang="zh-CN" sz="3200" b="1" dirty="0">
                <a:latin typeface="宋体" panose="02010600030101010101" pitchFamily="2" charset="-122"/>
              </a:rPr>
              <a:t>3</a:t>
            </a:r>
            <a:r>
              <a:rPr kumimoji="1" lang="zh-CN" altLang="en-US" sz="3200" b="1" dirty="0">
                <a:latin typeface="宋体" panose="02010600030101010101" pitchFamily="2" charset="-122"/>
              </a:rPr>
              <a:t>）非正式组织的压力还会影响正式组织的变革，发展组织的惰性。</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Rot="1" noChangeArrowheads="1"/>
          </p:cNvSpPr>
          <p:nvPr>
            <p:ph type="body" idx="1"/>
          </p:nvPr>
        </p:nvSpPr>
        <p:spPr>
          <a:xfrm>
            <a:off x="250825" y="620688"/>
            <a:ext cx="8569325" cy="4770437"/>
          </a:xfrm>
        </p:spPr>
        <p:txBody>
          <a:bodyPr/>
          <a:lstStyle/>
          <a:p>
            <a:pPr eaLnBrk="1" hangingPunct="1">
              <a:lnSpc>
                <a:spcPct val="120000"/>
              </a:lnSpc>
              <a:buFont typeface="Wingdings" panose="05000000000000000000" pitchFamily="2" charset="2"/>
              <a:buNone/>
            </a:pPr>
            <a:r>
              <a:rPr kumimoji="1" lang="zh-CN" altLang="en-US" b="1" dirty="0">
                <a:latin typeface="宋体" panose="02010600030101010101" pitchFamily="2" charset="-122"/>
              </a:rPr>
              <a:t>（四）积极发挥非正式组织的作用 </a:t>
            </a:r>
            <a:endParaRPr lang="zh-CN" altLang="en-US" dirty="0">
              <a:latin typeface="宋体" panose="02010600030101010101" pitchFamily="2" charset="-122"/>
            </a:endParaRPr>
          </a:p>
          <a:p>
            <a:pPr marL="0" lvl="1" indent="0">
              <a:buClr>
                <a:schemeClr val="hlink"/>
              </a:buClr>
              <a:buSzPct val="75000"/>
              <a:buNone/>
            </a:pPr>
            <a:r>
              <a:rPr lang="zh-CN" altLang="en-US" sz="3200" b="1" dirty="0"/>
              <a:t>      思想上，管理者必须正视非正式组织存在的客观必然性和必要性，允许、乃至鼓励其存在，</a:t>
            </a:r>
            <a:r>
              <a:rPr lang="zh-CN" altLang="en-US" sz="3200" b="1" dirty="0">
                <a:solidFill>
                  <a:schemeClr val="tx2">
                    <a:lumMod val="60000"/>
                    <a:lumOff val="40000"/>
                  </a:schemeClr>
                </a:solidFill>
              </a:rPr>
              <a:t>甚至为其发展提供条件</a:t>
            </a:r>
            <a:r>
              <a:rPr lang="zh-CN" altLang="en-US" sz="3200" b="1" dirty="0"/>
              <a:t>； </a:t>
            </a:r>
            <a:endParaRPr lang="zh-CN" altLang="en-US" sz="3200" b="1" dirty="0"/>
          </a:p>
          <a:p>
            <a:r>
              <a:rPr lang="zh-CN" altLang="en-US" b="1" dirty="0"/>
              <a:t>提高决策参与性，避免目标冲突</a:t>
            </a:r>
            <a:endParaRPr lang="zh-CN" altLang="en-US" b="1" dirty="0"/>
          </a:p>
          <a:p>
            <a:pPr lvl="0"/>
            <a:r>
              <a:rPr lang="zh-CN" altLang="en-US" sz="3200" b="1" dirty="0">
                <a:solidFill>
                  <a:schemeClr val="tx2">
                    <a:lumMod val="60000"/>
                    <a:lumOff val="40000"/>
                  </a:schemeClr>
                </a:solidFill>
              </a:rPr>
              <a:t>加强沟通与信息共享</a:t>
            </a:r>
            <a:r>
              <a:rPr lang="zh-CN" altLang="en-US" sz="3200" b="1" dirty="0">
                <a:solidFill>
                  <a:schemeClr val="tx1"/>
                </a:solidFill>
              </a:rPr>
              <a:t>，避免小道消息蔓延</a:t>
            </a:r>
            <a:endParaRPr lang="zh-CN" altLang="en-US" sz="3200" b="1" dirty="0">
              <a:solidFill>
                <a:schemeClr val="tx1"/>
              </a:solidFill>
            </a:endParaRPr>
          </a:p>
          <a:p>
            <a:pPr lvl="0"/>
            <a:r>
              <a:rPr lang="zh-CN" altLang="en-US" sz="3200" b="1" dirty="0">
                <a:solidFill>
                  <a:schemeClr val="tx1"/>
                </a:solidFill>
              </a:rPr>
              <a:t>对非正式组织进行正确引导</a:t>
            </a:r>
            <a:endParaRPr lang="zh-CN" altLang="en-US" sz="3200" b="1" dirty="0">
              <a:solidFill>
                <a:schemeClr val="tx1"/>
              </a:solidFill>
            </a:endParaRPr>
          </a:p>
          <a:p>
            <a:pPr lvl="0"/>
            <a:r>
              <a:rPr lang="zh-CN" altLang="en-US" sz="3200" b="1" dirty="0">
                <a:solidFill>
                  <a:schemeClr val="tx1"/>
                </a:solidFill>
              </a:rPr>
              <a:t>鼓励各级管理者参与非正式组织的活动，树立权威</a:t>
            </a:r>
            <a:endParaRPr lang="zh-CN" altLang="en-US" sz="3200" b="1" dirty="0">
              <a:solidFill>
                <a:schemeClr val="tx1"/>
              </a:solidFill>
            </a:endParaRPr>
          </a:p>
          <a:p>
            <a:pPr lvl="0"/>
            <a:r>
              <a:rPr lang="zh-CN" altLang="en-US" sz="3200" b="1" dirty="0">
                <a:solidFill>
                  <a:schemeClr val="tx1"/>
                </a:solidFill>
              </a:rPr>
              <a:t>营造有利于整合的</a:t>
            </a:r>
            <a:r>
              <a:rPr lang="zh-CN" altLang="en-US" sz="3200" b="1" dirty="0">
                <a:solidFill>
                  <a:schemeClr val="tx2">
                    <a:lumMod val="60000"/>
                    <a:lumOff val="40000"/>
                  </a:schemeClr>
                </a:solidFill>
              </a:rPr>
              <a:t>组织文化</a:t>
            </a:r>
            <a:r>
              <a:rPr lang="zh-CN" altLang="en-US" sz="3200" b="1" dirty="0">
                <a:solidFill>
                  <a:schemeClr val="tx1"/>
                </a:solidFill>
              </a:rPr>
              <a:t>和氛围</a:t>
            </a:r>
            <a:endParaRPr lang="zh-CN" alt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179512" y="609600"/>
            <a:ext cx="8964488" cy="1039813"/>
          </a:xfrm>
        </p:spPr>
        <p:txBody>
          <a:bodyPr/>
          <a:lstStyle/>
          <a:p>
            <a:pPr eaLnBrk="1" hangingPunct="1"/>
            <a:r>
              <a:rPr lang="zh-CN" altLang="en-US" sz="4200" b="1" dirty="0">
                <a:latin typeface="宋体" panose="02010600030101010101" pitchFamily="2" charset="-122"/>
              </a:rPr>
              <a:t>第一节 组织设计的任务与影响因素</a:t>
            </a:r>
            <a:endParaRPr lang="zh-CN" altLang="en-US" sz="4200" b="1" dirty="0">
              <a:latin typeface="宋体" panose="02010600030101010101" pitchFamily="2" charset="-122"/>
            </a:endParaRPr>
          </a:p>
        </p:txBody>
      </p:sp>
      <p:sp>
        <p:nvSpPr>
          <p:cNvPr id="12291" name="Rectangle 3"/>
          <p:cNvSpPr>
            <a:spLocks noGrp="1" noRot="1" noChangeArrowheads="1"/>
          </p:cNvSpPr>
          <p:nvPr>
            <p:ph type="body" idx="1"/>
          </p:nvPr>
        </p:nvSpPr>
        <p:spPr>
          <a:xfrm>
            <a:off x="539750" y="1628775"/>
            <a:ext cx="7993063" cy="4924425"/>
          </a:xfrm>
        </p:spPr>
        <p:txBody>
          <a:bodyPr/>
          <a:lstStyle/>
          <a:p>
            <a:pPr eaLnBrk="1" hangingPunct="1">
              <a:buFont typeface="Wingdings" panose="05000000000000000000" pitchFamily="2" charset="2"/>
              <a:buNone/>
            </a:pPr>
            <a:r>
              <a:rPr lang="zh-CN" altLang="en-US" sz="3900" b="1" dirty="0">
                <a:latin typeface="宋体" panose="02010600030101010101" pitchFamily="2" charset="-122"/>
              </a:rPr>
              <a:t>一、组织设计的基础</a:t>
            </a:r>
            <a:endParaRPr lang="zh-CN" altLang="en-US" sz="3900" b="1" dirty="0">
              <a:latin typeface="宋体" panose="02010600030101010101" pitchFamily="2" charset="-122"/>
            </a:endParaRPr>
          </a:p>
          <a:p>
            <a:pPr algn="just" eaLnBrk="1" hangingPunct="1">
              <a:buFont typeface="Wingdings" panose="05000000000000000000" pitchFamily="2" charset="2"/>
              <a:buNone/>
            </a:pPr>
            <a:r>
              <a:rPr lang="zh-CN" altLang="en-US" sz="3500" b="1" dirty="0">
                <a:solidFill>
                  <a:srgbClr val="CC3300"/>
                </a:solidFill>
                <a:latin typeface="宋体" panose="02010600030101010101" pitchFamily="2" charset="-122"/>
              </a:rPr>
              <a:t>组织设计的实质：</a:t>
            </a:r>
            <a:endParaRPr lang="zh-CN" altLang="en-US" sz="3500" b="1" dirty="0">
              <a:solidFill>
                <a:srgbClr val="CC3300"/>
              </a:solidFill>
              <a:latin typeface="宋体" panose="02010600030101010101" pitchFamily="2" charset="-122"/>
            </a:endParaRPr>
          </a:p>
          <a:p>
            <a:pPr algn="just" eaLnBrk="1" hangingPunct="1">
              <a:buFont typeface="Wingdings" panose="05000000000000000000" pitchFamily="2" charset="2"/>
              <a:buNone/>
            </a:pPr>
            <a:r>
              <a:rPr lang="zh-CN" altLang="en-US" sz="3500" b="1" dirty="0">
                <a:latin typeface="宋体" panose="02010600030101010101" pitchFamily="2" charset="-122"/>
              </a:rPr>
              <a:t>     对管理人员的管理劳动进行横向和纵向的分工。管理劳动分工的必要性缘于</a:t>
            </a:r>
            <a:r>
              <a:rPr lang="zh-CN" altLang="en-US" sz="3500" b="1" dirty="0">
                <a:solidFill>
                  <a:srgbClr val="FF0000"/>
                </a:solidFill>
                <a:latin typeface="宋体" panose="02010600030101010101" pitchFamily="2" charset="-122"/>
              </a:rPr>
              <a:t>管理者有效管理幅度的有限性</a:t>
            </a:r>
            <a:r>
              <a:rPr lang="zh-CN" altLang="en-US" sz="3500" b="1" dirty="0">
                <a:latin typeface="宋体" panose="02010600030101010101" pitchFamily="2" charset="-122"/>
              </a:rPr>
              <a:t>。</a:t>
            </a:r>
            <a:r>
              <a:rPr lang="zh-CN" altLang="en-US" sz="3500" b="1" dirty="0">
                <a:solidFill>
                  <a:srgbClr val="FF0000"/>
                </a:solidFill>
                <a:latin typeface="宋体" panose="02010600030101010101" pitchFamily="2" charset="-122"/>
              </a:rPr>
              <a:t>管理幅度决定了组织中的管理层次，从而决定了组织结构的基本形态。</a:t>
            </a:r>
            <a:endParaRPr lang="zh-CN" altLang="en-US" sz="3500" b="1" dirty="0">
              <a:solidFill>
                <a:srgbClr val="FF0000"/>
              </a:solidFill>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497941"/>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（一）组织设计中的集权与分权</a:t>
            </a:r>
            <a:endParaRPr lang="zh-CN" altLang="en-US" sz="2800" dirty="0"/>
          </a:p>
        </p:txBody>
      </p:sp>
      <p:sp>
        <p:nvSpPr>
          <p:cNvPr id="7" name="内容占位符 2"/>
          <p:cNvSpPr txBox="1"/>
          <p:nvPr/>
        </p:nvSpPr>
        <p:spPr>
          <a:xfrm>
            <a:off x="592646" y="2420888"/>
            <a:ext cx="7886700" cy="108011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solidFill>
                  <a:schemeClr val="tx2">
                    <a:lumMod val="60000"/>
                    <a:lumOff val="40000"/>
                  </a:schemeClr>
                </a:solidFill>
              </a:rPr>
              <a:t>最高权力者无法完成所有决策</a:t>
            </a:r>
            <a:r>
              <a:rPr lang="zh-CN" altLang="en-US" b="1" dirty="0"/>
              <a:t> → 分权（</a:t>
            </a:r>
            <a:r>
              <a:rPr lang="zh-CN" altLang="en-US" b="1" dirty="0">
                <a:solidFill>
                  <a:schemeClr val="tx2">
                    <a:lumMod val="60000"/>
                    <a:lumOff val="40000"/>
                  </a:schemeClr>
                </a:solidFill>
              </a:rPr>
              <a:t>程序化决策）</a:t>
            </a:r>
            <a:endParaRPr lang="zh-CN" altLang="en-US" b="1" dirty="0">
              <a:solidFill>
                <a:schemeClr val="tx2">
                  <a:lumMod val="60000"/>
                  <a:lumOff val="40000"/>
                </a:schemeClr>
              </a:solidFill>
            </a:endParaRPr>
          </a:p>
        </p:txBody>
      </p:sp>
      <p:sp>
        <p:nvSpPr>
          <p:cNvPr id="18" name="标题 1"/>
          <p:cNvSpPr>
            <a:spLocks noGrp="1"/>
          </p:cNvSpPr>
          <p:nvPr>
            <p:ph type="title"/>
          </p:nvPr>
        </p:nvSpPr>
        <p:spPr>
          <a:xfrm>
            <a:off x="301625" y="609600"/>
            <a:ext cx="8540750" cy="1143000"/>
          </a:xfrm>
        </p:spPr>
        <p:txBody>
          <a:bodyPr/>
          <a:lstStyle/>
          <a:p>
            <a:r>
              <a:rPr lang="zh-CN" altLang="en-US" b="1" dirty="0"/>
              <a:t>二、层级整合（集权与分权）</a:t>
            </a:r>
            <a:endParaRPr lang="zh-CN" altLang="en-US"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zh-CN" altLang="en-US" b="1"/>
              <a:t>集权与分权</a:t>
            </a:r>
            <a:endParaRPr lang="zh-CN" altLang="en-US" b="1"/>
          </a:p>
        </p:txBody>
      </p:sp>
      <p:sp>
        <p:nvSpPr>
          <p:cNvPr id="71683" name="Rectangle 3"/>
          <p:cNvSpPr>
            <a:spLocks noGrp="1" noRot="1" noChangeArrowheads="1"/>
          </p:cNvSpPr>
          <p:nvPr>
            <p:ph type="body" idx="1"/>
          </p:nvPr>
        </p:nvSpPr>
        <p:spPr>
          <a:xfrm>
            <a:off x="301625" y="1905000"/>
            <a:ext cx="8540750" cy="4619625"/>
          </a:xfrm>
        </p:spPr>
        <p:txBody>
          <a:bodyPr/>
          <a:lstStyle/>
          <a:p>
            <a:pPr eaLnBrk="1" hangingPunct="1">
              <a:buFont typeface="Wingdings" panose="05000000000000000000" pitchFamily="2" charset="2"/>
              <a:buNone/>
            </a:pPr>
            <a:r>
              <a:rPr lang="en-US" altLang="zh-CN" sz="2800" b="1" dirty="0">
                <a:solidFill>
                  <a:srgbClr val="0070C0"/>
                </a:solidFill>
              </a:rPr>
              <a:t>  </a:t>
            </a:r>
            <a:r>
              <a:rPr lang="zh-CN" altLang="en-US" sz="2800" b="1" dirty="0">
                <a:solidFill>
                  <a:srgbClr val="0070C0"/>
                </a:solidFill>
              </a:rPr>
              <a:t>职权的性质与特征：</a:t>
            </a:r>
            <a:endParaRPr lang="zh-CN" altLang="en-US" sz="2800" b="1" dirty="0">
              <a:solidFill>
                <a:srgbClr val="0070C0"/>
              </a:solidFill>
            </a:endParaRPr>
          </a:p>
          <a:p>
            <a:pPr lvl="1" eaLnBrk="1" hangingPunct="1">
              <a:lnSpc>
                <a:spcPct val="125000"/>
              </a:lnSpc>
              <a:spcBef>
                <a:spcPct val="25000"/>
              </a:spcBef>
              <a:buFont typeface="Wingdings" panose="05000000000000000000" pitchFamily="2" charset="2"/>
              <a:buChar char="Ø"/>
            </a:pPr>
            <a:r>
              <a:rPr lang="zh-CN" altLang="en-US" b="1" dirty="0">
                <a:solidFill>
                  <a:srgbClr val="C00000"/>
                </a:solidFill>
                <a:latin typeface="华文楷体" panose="02010600040101010101" pitchFamily="2" charset="-122"/>
                <a:ea typeface="华文楷体" panose="02010600040101010101" pitchFamily="2" charset="-122"/>
              </a:rPr>
              <a:t>性质：</a:t>
            </a:r>
            <a:r>
              <a:rPr lang="zh-CN" altLang="en-US" b="1" dirty="0">
                <a:solidFill>
                  <a:srgbClr val="002060"/>
                </a:solidFill>
                <a:latin typeface="华文楷体" panose="02010600040101010101" pitchFamily="2" charset="-122"/>
                <a:ea typeface="华文楷体" panose="02010600040101010101" pitchFamily="2" charset="-122"/>
              </a:rPr>
              <a:t>职权是组织内部授予的指导下属活动及其行为的决定权，这些决定一旦下达，下属必须服从</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125000"/>
              </a:lnSpc>
              <a:spcBef>
                <a:spcPct val="25000"/>
              </a:spcBef>
              <a:buFont typeface="Wingdings" panose="05000000000000000000" pitchFamily="2" charset="2"/>
              <a:buChar char="Ø"/>
            </a:pPr>
            <a:r>
              <a:rPr lang="zh-CN" altLang="en-US" b="1" dirty="0">
                <a:solidFill>
                  <a:srgbClr val="C00000"/>
                </a:solidFill>
                <a:latin typeface="华文楷体" panose="02010600040101010101" pitchFamily="2" charset="-122"/>
                <a:ea typeface="华文楷体" panose="02010600040101010101" pitchFamily="2" charset="-122"/>
              </a:rPr>
              <a:t>特征</a:t>
            </a:r>
            <a:r>
              <a:rPr lang="zh-CN" altLang="en-US" b="1" dirty="0">
                <a:solidFill>
                  <a:srgbClr val="C00000"/>
                </a:solidFill>
                <a:latin typeface="华文楷体" panose="02010600040101010101" pitchFamily="2" charset="-122"/>
                <a:ea typeface="华文楷体" panose="02010600040101010101" pitchFamily="2" charset="-122"/>
                <a:sym typeface="Wingdings" panose="05000000000000000000" pitchFamily="2" charset="2"/>
              </a:rPr>
              <a:t>：</a:t>
            </a:r>
            <a:r>
              <a:rPr lang="zh-CN" altLang="en-US" b="1" dirty="0">
                <a:solidFill>
                  <a:srgbClr val="002060"/>
                </a:solidFill>
                <a:latin typeface="华文楷体" panose="02010600040101010101" pitchFamily="2" charset="-122"/>
                <a:ea typeface="华文楷体" panose="02010600040101010101" pitchFamily="2" charset="-122"/>
                <a:sym typeface="Wingdings" panose="05000000000000000000" pitchFamily="2" charset="2"/>
              </a:rPr>
              <a:t>职权跟组织层级化设计中的职位紧密相关，跟个</a:t>
            </a:r>
            <a:r>
              <a:rPr lang="zh-CN" altLang="en-US" b="1" dirty="0">
                <a:solidFill>
                  <a:schemeClr val="tx2">
                    <a:lumMod val="60000"/>
                    <a:lumOff val="40000"/>
                  </a:schemeClr>
                </a:solidFill>
                <a:latin typeface="华文楷体" panose="02010600040101010101" pitchFamily="2" charset="-122"/>
                <a:ea typeface="华文楷体" panose="02010600040101010101" pitchFamily="2" charset="-122"/>
                <a:sym typeface="Wingdings" panose="05000000000000000000" pitchFamily="2" charset="2"/>
              </a:rPr>
              <a:t>人特质无关（以位子找人）</a:t>
            </a:r>
            <a:endParaRPr lang="zh-CN" altLang="en-US" b="1" dirty="0">
              <a:solidFill>
                <a:srgbClr val="002060"/>
              </a:solidFill>
              <a:latin typeface="华文楷体" panose="02010600040101010101" pitchFamily="2" charset="-122"/>
              <a:ea typeface="华文楷体" panose="02010600040101010101" pitchFamily="2" charset="-122"/>
              <a:sym typeface="Wingdings" panose="05000000000000000000" pitchFamily="2" charset="2"/>
            </a:endParaRPr>
          </a:p>
          <a:p>
            <a:pPr lvl="1" eaLnBrk="1" hangingPunct="1">
              <a:lnSpc>
                <a:spcPct val="125000"/>
              </a:lnSpc>
              <a:spcBef>
                <a:spcPct val="25000"/>
              </a:spcBef>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职权的三种</a:t>
            </a:r>
            <a:r>
              <a:rPr lang="zh-CN" altLang="en-US" b="1" dirty="0">
                <a:solidFill>
                  <a:srgbClr val="C00000"/>
                </a:solidFill>
                <a:latin typeface="华文楷体" panose="02010600040101010101" pitchFamily="2" charset="-122"/>
                <a:ea typeface="华文楷体" panose="02010600040101010101" pitchFamily="2" charset="-122"/>
              </a:rPr>
              <a:t>形式</a:t>
            </a:r>
            <a:r>
              <a:rPr lang="zh-CN" altLang="en-US" b="1" dirty="0">
                <a:solidFill>
                  <a:srgbClr val="002060"/>
                </a:solidFill>
                <a:latin typeface="华文楷体" panose="02010600040101010101" pitchFamily="2" charset="-122"/>
                <a:ea typeface="华文楷体" panose="02010600040101010101" pitchFamily="2" charset="-122"/>
              </a:rPr>
              <a:t>：直线职权、参谋职权和职能职权</a:t>
            </a:r>
            <a:endParaRPr lang="zh-CN" altLang="en-US" b="1" dirty="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73096" y="1484784"/>
            <a:ext cx="6639264" cy="4320480"/>
            <a:chOff x="669040" y="1484784"/>
            <a:chExt cx="7215328" cy="4320480"/>
          </a:xfrm>
        </p:grpSpPr>
        <p:sp>
          <p:nvSpPr>
            <p:cNvPr id="5" name="任意多边形 7"/>
            <p:cNvSpPr/>
            <p:nvPr>
              <p:custDataLst>
                <p:tags r:id="rId1"/>
              </p:custDataLst>
            </p:nvPr>
          </p:nvSpPr>
          <p:spPr>
            <a:xfrm>
              <a:off x="669040" y="1484784"/>
              <a:ext cx="2174768" cy="1722531"/>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D34726"/>
            </a:solidFill>
            <a:ln>
              <a:noFill/>
            </a:ln>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91440" tIns="45720" rIns="91440" bIns="432000" numCol="1" spcCol="0" rtlCol="0" fromWordArt="0" anchor="ctr" anchorCtr="0" forceAA="0" compatLnSpc="1">
              <a:normAutofit/>
            </a:bodyPr>
            <a:lstStyle/>
            <a:p>
              <a:pPr algn="ctr"/>
              <a:r>
                <a:rPr lang="zh-CN" altLang="en-US" sz="2000" dirty="0">
                  <a:solidFill>
                    <a:sysClr val="window" lastClr="FFFFFF"/>
                  </a:solidFill>
                  <a:latin typeface="Arial" panose="020B0604020202020204" pitchFamily="34" charset="0"/>
                  <a:ea typeface="黑体" panose="02010609060101010101" pitchFamily="49" charset="-122"/>
                  <a:cs typeface="+mn-ea"/>
                  <a:sym typeface="Arial" panose="020B0604020202020204" pitchFamily="34" charset="0"/>
                </a:rPr>
                <a:t>直线职权</a:t>
              </a:r>
              <a:endParaRPr lang="zh-CN" altLang="en-US" sz="2000" dirty="0">
                <a:solidFill>
                  <a:sysClr val="window" lastClr="FFFFFF"/>
                </a:solidFill>
                <a:latin typeface="Arial" panose="020B0604020202020204" pitchFamily="34" charset="0"/>
                <a:ea typeface="黑体" panose="02010609060101010101" pitchFamily="49" charset="-122"/>
                <a:cs typeface="+mn-ea"/>
                <a:sym typeface="Arial" panose="020B0604020202020204" pitchFamily="34" charset="0"/>
              </a:endParaRPr>
            </a:p>
          </p:txBody>
        </p:sp>
        <p:sp>
          <p:nvSpPr>
            <p:cNvPr id="6" name="任意多边形 10"/>
            <p:cNvSpPr/>
            <p:nvPr>
              <p:custDataLst>
                <p:tags r:id="rId2"/>
              </p:custDataLst>
            </p:nvPr>
          </p:nvSpPr>
          <p:spPr>
            <a:xfrm>
              <a:off x="669040" y="2468391"/>
              <a:ext cx="2174768" cy="3336873"/>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72000" tIns="432000" rIns="72000" bIns="45720" numCol="1" spcCol="0" rtlCol="0" fromWordArt="0" anchor="ctr" anchorCtr="0" forceAA="0" compatLnSpc="1">
              <a:normAutofit/>
            </a:bodyPr>
            <a:lstStyle/>
            <a:p>
              <a:pPr algn="ctr">
                <a:lnSpc>
                  <a:spcPct val="120000"/>
                </a:lnSpc>
              </a:pPr>
              <a:r>
                <a:rPr lang="da-DK" altLang="zh-CN"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管理者直接领导下属工作的权力</a:t>
              </a:r>
              <a:r>
                <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a:t>
              </a:r>
              <a:endPar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2"/>
            <p:cNvSpPr/>
            <p:nvPr>
              <p:custDataLst>
                <p:tags r:id="rId3"/>
              </p:custDataLst>
            </p:nvPr>
          </p:nvSpPr>
          <p:spPr>
            <a:xfrm>
              <a:off x="3198049" y="1484784"/>
              <a:ext cx="2172625" cy="1722531"/>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E66423"/>
            </a:solidFill>
            <a:ln>
              <a:noFill/>
            </a:ln>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91440" tIns="45720" rIns="91440" bIns="432000" numCol="1" spcCol="0" rtlCol="0" fromWordArt="0" anchor="ctr" anchorCtr="0" forceAA="0" compatLnSpc="1">
              <a:normAutofit/>
            </a:bodyPr>
            <a:lstStyle/>
            <a:p>
              <a:pPr algn="ctr"/>
              <a:r>
                <a:rPr lang="zh-CN" altLang="en-US" sz="2000" dirty="0">
                  <a:solidFill>
                    <a:sysClr val="window" lastClr="FFFFFF"/>
                  </a:solidFill>
                  <a:latin typeface="Arial" panose="020B0604020202020204" pitchFamily="34" charset="0"/>
                  <a:ea typeface="黑体" panose="02010609060101010101" pitchFamily="49" charset="-122"/>
                  <a:cs typeface="+mn-ea"/>
                  <a:sym typeface="Arial" panose="020B0604020202020204" pitchFamily="34" charset="0"/>
                </a:rPr>
                <a:t>参谋职权</a:t>
              </a:r>
              <a:endParaRPr lang="zh-CN" altLang="en-US" sz="2000" dirty="0">
                <a:solidFill>
                  <a:sysClr val="window" lastClr="FFFFFF"/>
                </a:solidFill>
                <a:latin typeface="Arial" panose="020B0604020202020204" pitchFamily="34" charset="0"/>
                <a:ea typeface="黑体" panose="02010609060101010101" pitchFamily="49" charset="-122"/>
                <a:cs typeface="+mn-ea"/>
                <a:sym typeface="Arial" panose="020B0604020202020204" pitchFamily="34" charset="0"/>
              </a:endParaRPr>
            </a:p>
          </p:txBody>
        </p:sp>
        <p:sp>
          <p:nvSpPr>
            <p:cNvPr id="9" name="任意多边形 13"/>
            <p:cNvSpPr/>
            <p:nvPr>
              <p:custDataLst>
                <p:tags r:id="rId4"/>
              </p:custDataLst>
            </p:nvPr>
          </p:nvSpPr>
          <p:spPr>
            <a:xfrm>
              <a:off x="3198049" y="2468391"/>
              <a:ext cx="2172625" cy="3336873"/>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72000" tIns="432000" rIns="72000" bIns="45720" numCol="1" spcCol="0" rtlCol="0" fromWordArt="0" anchor="ctr" anchorCtr="0" forceAA="0" compatLnSpc="1">
              <a:normAutofit/>
            </a:bodyPr>
            <a:lstStyle/>
            <a:p>
              <a:pPr algn="ctr">
                <a:lnSpc>
                  <a:spcPct val="120000"/>
                </a:lnSpc>
              </a:pPr>
              <a:r>
                <a:rPr lang="da-DK" altLang="zh-CN"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组织中的参谋人员拥有的某些特定的权力</a:t>
              </a:r>
              <a:r>
                <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a:t>
              </a:r>
              <a:endPar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5"/>
            <p:cNvSpPr/>
            <p:nvPr>
              <p:custDataLst>
                <p:tags r:id="rId5"/>
              </p:custDataLst>
            </p:nvPr>
          </p:nvSpPr>
          <p:spPr>
            <a:xfrm>
              <a:off x="5711743" y="1484784"/>
              <a:ext cx="2172625" cy="1722531"/>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D34726"/>
            </a:solidFill>
            <a:ln>
              <a:noFill/>
            </a:ln>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91440" tIns="45720" rIns="91440" bIns="432000" numCol="1" spcCol="0" rtlCol="0" fromWordArt="0" anchor="ctr" anchorCtr="0" forceAA="0" compatLnSpc="1">
              <a:normAutofit/>
            </a:bodyPr>
            <a:lstStyle/>
            <a:p>
              <a:pPr algn="ctr"/>
              <a:r>
                <a:rPr lang="zh-CN" altLang="en-US" sz="2000" dirty="0">
                  <a:solidFill>
                    <a:sysClr val="window" lastClr="FFFFFF"/>
                  </a:solidFill>
                  <a:latin typeface="Arial" panose="020B0604020202020204" pitchFamily="34" charset="0"/>
                  <a:ea typeface="黑体" panose="02010609060101010101" pitchFamily="49" charset="-122"/>
                  <a:cs typeface="+mn-ea"/>
                  <a:sym typeface="Arial" panose="020B0604020202020204" pitchFamily="34" charset="0"/>
                </a:rPr>
                <a:t>职能职权</a:t>
              </a:r>
              <a:endParaRPr lang="zh-CN" altLang="en-US" sz="2000" dirty="0">
                <a:solidFill>
                  <a:sysClr val="window" lastClr="FFFFFF"/>
                </a:solidFill>
                <a:latin typeface="Arial" panose="020B0604020202020204" pitchFamily="34" charset="0"/>
                <a:ea typeface="黑体" panose="02010609060101010101" pitchFamily="49" charset="-122"/>
                <a:cs typeface="+mn-ea"/>
                <a:sym typeface="Arial" panose="020B0604020202020204" pitchFamily="34" charset="0"/>
              </a:endParaRPr>
            </a:p>
          </p:txBody>
        </p:sp>
        <p:sp>
          <p:nvSpPr>
            <p:cNvPr id="12" name="任意多边形 16"/>
            <p:cNvSpPr/>
            <p:nvPr>
              <p:custDataLst>
                <p:tags r:id="rId6"/>
              </p:custDataLst>
            </p:nvPr>
          </p:nvSpPr>
          <p:spPr>
            <a:xfrm>
              <a:off x="5711743" y="2468391"/>
              <a:ext cx="2172625" cy="3336873"/>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72000" tIns="432000" rIns="72000" bIns="45720" numCol="1" spcCol="0" rtlCol="0" fromWordArt="0" anchor="ctr" anchorCtr="0" forceAA="0" compatLnSpc="1">
              <a:normAutofit/>
            </a:bodyPr>
            <a:lstStyle/>
            <a:p>
              <a:pPr algn="ctr">
                <a:lnSpc>
                  <a:spcPct val="120000"/>
                </a:lnSpc>
              </a:pPr>
              <a:r>
                <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管理者</a:t>
              </a:r>
              <a:r>
                <a:rPr lang="da-DK" altLang="zh-CN"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将部分职权授予其他个人或职能部门</a:t>
              </a:r>
              <a:r>
                <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rPr>
                <a:t>。</a:t>
              </a:r>
              <a:endParaRPr lang="zh-CN" altLang="da-DK" dirty="0">
                <a:solidFill>
                  <a:srgbClr val="5F5F5F"/>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zh-CN" altLang="en-US" b="1"/>
              <a:t>集权与分权</a:t>
            </a:r>
            <a:endParaRPr lang="zh-CN" altLang="en-US" b="1"/>
          </a:p>
        </p:txBody>
      </p:sp>
      <p:sp>
        <p:nvSpPr>
          <p:cNvPr id="72707" name="Rectangle 3"/>
          <p:cNvSpPr>
            <a:spLocks noGrp="1" noRot="1" noChangeArrowheads="1"/>
          </p:cNvSpPr>
          <p:nvPr>
            <p:ph type="body" idx="1"/>
          </p:nvPr>
        </p:nvSpPr>
        <p:spPr/>
        <p:txBody>
          <a:bodyPr/>
          <a:lstStyle/>
          <a:p>
            <a:pPr eaLnBrk="1" hangingPunct="1"/>
            <a:r>
              <a:rPr lang="zh-CN" altLang="en-US" b="1" dirty="0"/>
              <a:t>权力：</a:t>
            </a:r>
            <a:r>
              <a:rPr lang="zh-CN" altLang="en-US" b="1" dirty="0">
                <a:solidFill>
                  <a:schemeClr val="tx2">
                    <a:lumMod val="60000"/>
                    <a:lumOff val="40000"/>
                  </a:schemeClr>
                </a:solidFill>
              </a:rPr>
              <a:t>影响力</a:t>
            </a:r>
            <a:r>
              <a:rPr lang="zh-CN" altLang="en-US" b="1" dirty="0"/>
              <a:t>，管理者影响别人的能力</a:t>
            </a:r>
            <a:endParaRPr lang="zh-CN" altLang="en-US" b="1" dirty="0"/>
          </a:p>
          <a:p>
            <a:pPr eaLnBrk="1" hangingPunct="1">
              <a:buFont typeface="Wingdings" panose="05000000000000000000" pitchFamily="2" charset="2"/>
              <a:buChar char="ü"/>
            </a:pPr>
            <a:r>
              <a:rPr lang="zh-CN" altLang="en-US" b="1" dirty="0"/>
              <a:t>专长权：管理者因具备某种专门知识或技能而产生的影响能力</a:t>
            </a:r>
            <a:endParaRPr lang="zh-CN" altLang="en-US" b="1" dirty="0"/>
          </a:p>
          <a:p>
            <a:pPr eaLnBrk="1" hangingPunct="1">
              <a:buFont typeface="Wingdings" panose="05000000000000000000" pitchFamily="2" charset="2"/>
              <a:buChar char="ü"/>
            </a:pPr>
            <a:r>
              <a:rPr lang="zh-CN" altLang="en-US" b="1" dirty="0"/>
              <a:t>个人影响权：因个人的品质、社会背景等因素而赢得别人尊重与服从的能力</a:t>
            </a:r>
            <a:endParaRPr lang="zh-CN" altLang="en-US" b="1" dirty="0"/>
          </a:p>
          <a:p>
            <a:pPr eaLnBrk="1" hangingPunct="1">
              <a:buFont typeface="Wingdings" panose="05000000000000000000" pitchFamily="2" charset="2"/>
              <a:buChar char="ü"/>
            </a:pPr>
            <a:r>
              <a:rPr lang="zh-CN" altLang="en-US" b="1" dirty="0"/>
              <a:t>制度权：</a:t>
            </a:r>
            <a:r>
              <a:rPr lang="zh-CN" altLang="en-US" b="1" dirty="0">
                <a:solidFill>
                  <a:schemeClr val="tx2">
                    <a:lumMod val="60000"/>
                    <a:lumOff val="40000"/>
                  </a:schemeClr>
                </a:solidFill>
              </a:rPr>
              <a:t>与管理职务有关、由管理者在组织中地位所决定的影响力。实质是决策的权力</a:t>
            </a:r>
            <a:endParaRPr lang="zh-CN" altLang="en-US" b="1" dirty="0">
              <a:solidFill>
                <a:schemeClr val="tx2">
                  <a:lumMod val="60000"/>
                  <a:lumOff val="40000"/>
                </a:schemeClr>
              </a:solidFill>
            </a:endParaRPr>
          </a:p>
        </p:txBody>
      </p:sp>
      <p:sp>
        <p:nvSpPr>
          <p:cNvPr id="202756" name="AutoShape 4"/>
          <p:cNvSpPr/>
          <p:nvPr/>
        </p:nvSpPr>
        <p:spPr bwMode="auto">
          <a:xfrm>
            <a:off x="2268538" y="2708275"/>
            <a:ext cx="358775" cy="1368425"/>
          </a:xfrm>
          <a:prstGeom prst="rightBrace">
            <a:avLst>
              <a:gd name="adj1" fmla="val 31785"/>
              <a:gd name="adj2" fmla="val 50000"/>
            </a:avLst>
          </a:prstGeom>
          <a:noFill/>
          <a:ln w="25400">
            <a:solidFill>
              <a:srgbClr val="FF6600"/>
            </a:solidFill>
            <a:prstDash val="lg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2757" name="AutoShape 5"/>
          <p:cNvSpPr>
            <a:spLocks noChangeArrowheads="1"/>
          </p:cNvSpPr>
          <p:nvPr/>
        </p:nvSpPr>
        <p:spPr bwMode="auto">
          <a:xfrm>
            <a:off x="1331595" y="476250"/>
            <a:ext cx="1511300" cy="863600"/>
          </a:xfrm>
          <a:prstGeom prst="wedgeRoundRectCallout">
            <a:avLst>
              <a:gd name="adj1" fmla="val -43699"/>
              <a:gd name="adj2" fmla="val 73347"/>
              <a:gd name="adj3" fmla="val 16667"/>
            </a:avLst>
          </a:prstGeom>
          <a:solidFill>
            <a:schemeClr val="accent1"/>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hlink"/>
                </a:solidFill>
              </a:rPr>
              <a:t>依托于个人</a:t>
            </a:r>
            <a:endParaRPr lang="zh-CN" altLang="en-US" sz="2400" b="1">
              <a:solidFill>
                <a:schemeClr val="hlink"/>
              </a:solidFill>
            </a:endParaRPr>
          </a:p>
        </p:txBody>
      </p:sp>
      <p:sp>
        <p:nvSpPr>
          <p:cNvPr id="202758" name="AutoShape 6"/>
          <p:cNvSpPr>
            <a:spLocks noChangeArrowheads="1"/>
          </p:cNvSpPr>
          <p:nvPr/>
        </p:nvSpPr>
        <p:spPr bwMode="auto">
          <a:xfrm>
            <a:off x="6444298" y="620078"/>
            <a:ext cx="1512887" cy="936625"/>
          </a:xfrm>
          <a:prstGeom prst="wedgeRoundRectCallout">
            <a:avLst>
              <a:gd name="adj1" fmla="val -79278"/>
              <a:gd name="adj2" fmla="val -7982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hlink"/>
                </a:solidFill>
              </a:rPr>
              <a:t>依托于组织</a:t>
            </a:r>
            <a:endParaRPr lang="zh-CN" altLang="en-US" sz="2400" b="1">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2757"/>
                                        </p:tgtEl>
                                        <p:attrNameLst>
                                          <p:attrName>style.visibility</p:attrName>
                                        </p:attrNameLst>
                                      </p:cBhvr>
                                      <p:to>
                                        <p:strVal val="visible"/>
                                      </p:to>
                                    </p:set>
                                    <p:animEffect transition="in" filter="blinds(horizontal)">
                                      <p:cBhvr>
                                        <p:cTn id="10" dur="500"/>
                                        <p:tgtEl>
                                          <p:spTgt spid="20275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2758"/>
                                        </p:tgtEl>
                                        <p:attrNameLst>
                                          <p:attrName>style.visibility</p:attrName>
                                        </p:attrNameLst>
                                      </p:cBhvr>
                                      <p:to>
                                        <p:strVal val="visible"/>
                                      </p:to>
                                    </p:set>
                                    <p:animEffect transition="in" filter="blinds(horizontal)">
                                      <p:cBhvr>
                                        <p:cTn id="15" dur="500"/>
                                        <p:tgtEl>
                                          <p:spTgt spid="20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ldLvl="0" animBg="1"/>
      <p:bldP spid="202758"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（一）组织设计中的集权与分权</a:t>
            </a:r>
            <a:endParaRPr lang="zh-CN" altLang="en-US" sz="2800" dirty="0"/>
          </a:p>
        </p:txBody>
      </p:sp>
      <p:graphicFrame>
        <p:nvGraphicFramePr>
          <p:cNvPr id="18" name="表格 17"/>
          <p:cNvGraphicFramePr>
            <a:graphicFrameLocks noGrp="1"/>
          </p:cNvGraphicFramePr>
          <p:nvPr>
            <p:custDataLst>
              <p:tags r:id="rId1"/>
            </p:custDataLst>
          </p:nvPr>
        </p:nvGraphicFramePr>
        <p:xfrm>
          <a:off x="668427" y="2132855"/>
          <a:ext cx="7807145" cy="3790926"/>
        </p:xfrm>
        <a:graphic>
          <a:graphicData uri="http://schemas.openxmlformats.org/drawingml/2006/table">
            <a:tbl>
              <a:tblPr firstRow="1" firstCol="1" bandRow="1">
                <a:tableStyleId>{72833802-FEF1-4C79-8D5D-14CF1EAF98D9}</a:tableStyleId>
              </a:tblPr>
              <a:tblGrid>
                <a:gridCol w="1483821"/>
                <a:gridCol w="3161665"/>
                <a:gridCol w="3161659"/>
              </a:tblGrid>
              <a:tr h="519576">
                <a:tc>
                  <a:txBody>
                    <a:bodyPr/>
                    <a:lstStyle/>
                    <a:p>
                      <a:pPr algn="ctr">
                        <a:lnSpc>
                          <a:spcPts val="2500"/>
                        </a:lnSpc>
                        <a:spcAft>
                          <a:spcPts val="0"/>
                        </a:spcAft>
                      </a:pPr>
                      <a:endParaRPr lang="zh-CN" sz="2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2400" kern="100" dirty="0">
                          <a:effectLst/>
                        </a:rPr>
                        <a:t>集权</a:t>
                      </a:r>
                      <a:endParaRPr lang="zh-CN" sz="2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2400" kern="100" dirty="0">
                          <a:effectLst/>
                        </a:rPr>
                        <a:t>分权</a:t>
                      </a:r>
                      <a:endParaRPr lang="zh-CN" sz="2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r>
              <a:tr h="1000964">
                <a:tc>
                  <a:txBody>
                    <a:bodyPr/>
                    <a:lstStyle/>
                    <a:p>
                      <a:pPr algn="ctr">
                        <a:lnSpc>
                          <a:spcPts val="2500"/>
                        </a:lnSpc>
                        <a:spcAft>
                          <a:spcPts val="0"/>
                        </a:spcAft>
                      </a:pPr>
                      <a:r>
                        <a:rPr lang="zh-CN" sz="2400" kern="100">
                          <a:effectLst/>
                        </a:rPr>
                        <a:t>定义</a:t>
                      </a:r>
                      <a:endParaRPr lang="zh-CN" sz="24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sz="2400" b="1" dirty="0" err="1">
                          <a:sym typeface="+mn-ea"/>
                        </a:rPr>
                        <a:t>决策权集中在组织高层的一种权力系统</a:t>
                      </a:r>
                      <a:endParaRPr lang="zh-CN" sz="2400" b="1"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sz="2400" b="1" dirty="0" err="1">
                          <a:sym typeface="+mn-ea"/>
                        </a:rPr>
                        <a:t>决策权分散在组织各部门的权力系统</a:t>
                      </a:r>
                      <a:endParaRPr lang="zh-CN" sz="2400" b="1"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r>
              <a:tr h="1000386">
                <a:tc>
                  <a:txBody>
                    <a:bodyPr/>
                    <a:lstStyle/>
                    <a:p>
                      <a:pPr algn="ctr">
                        <a:lnSpc>
                          <a:spcPts val="2500"/>
                        </a:lnSpc>
                        <a:spcAft>
                          <a:spcPts val="0"/>
                        </a:spcAft>
                      </a:pPr>
                      <a:r>
                        <a:rPr lang="zh-CN" sz="2400" kern="100">
                          <a:effectLst/>
                        </a:rPr>
                        <a:t>优势</a:t>
                      </a:r>
                      <a:endParaRPr lang="zh-CN" sz="24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2400" b="1" kern="100" dirty="0">
                          <a:effectLst/>
                        </a:rPr>
                        <a:t>容易协调</a:t>
                      </a:r>
                      <a:endParaRPr lang="zh-CN" sz="24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400" b="1" kern="100" dirty="0">
                          <a:effectLst/>
                        </a:rPr>
                        <a:t>参与性强，有利于增强归属感、认同感。</a:t>
                      </a:r>
                      <a:endParaRPr lang="zh-CN" sz="24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r>
              <a:tr h="1135776">
                <a:tc>
                  <a:txBody>
                    <a:bodyPr/>
                    <a:lstStyle/>
                    <a:p>
                      <a:pPr algn="ctr">
                        <a:lnSpc>
                          <a:spcPts val="2500"/>
                        </a:lnSpc>
                        <a:spcAft>
                          <a:spcPts val="0"/>
                        </a:spcAft>
                      </a:pPr>
                      <a:r>
                        <a:rPr lang="zh-CN" sz="2400" kern="100" dirty="0">
                          <a:effectLst/>
                        </a:rPr>
                        <a:t>问题</a:t>
                      </a:r>
                      <a:endParaRPr lang="zh-CN" sz="24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2400" b="1" kern="100" dirty="0">
                          <a:effectLst/>
                        </a:rPr>
                        <a:t>决策所需时间增加，影响决策的</a:t>
                      </a:r>
                      <a:r>
                        <a:rPr lang="zh-CN" sz="2400" b="1" kern="100" dirty="0">
                          <a:solidFill>
                            <a:schemeClr val="tx2">
                              <a:lumMod val="60000"/>
                              <a:lumOff val="40000"/>
                            </a:schemeClr>
                          </a:solidFill>
                          <a:effectLst/>
                        </a:rPr>
                        <a:t>效率和质量</a:t>
                      </a:r>
                      <a:r>
                        <a:rPr lang="zh-CN" sz="2400" b="1" kern="100" dirty="0">
                          <a:effectLst/>
                        </a:rPr>
                        <a:t>；影响下属部门管理者</a:t>
                      </a:r>
                      <a:r>
                        <a:rPr lang="zh-CN" sz="2400" b="1" kern="100" dirty="0">
                          <a:solidFill>
                            <a:schemeClr val="tx2">
                              <a:lumMod val="60000"/>
                              <a:lumOff val="40000"/>
                            </a:schemeClr>
                          </a:solidFill>
                          <a:effectLst/>
                        </a:rPr>
                        <a:t>归属感和认同感</a:t>
                      </a:r>
                      <a:r>
                        <a:rPr lang="zh-CN" sz="2400" b="1" kern="100" dirty="0">
                          <a:effectLst/>
                        </a:rPr>
                        <a:t>。</a:t>
                      </a:r>
                      <a:endParaRPr lang="zh-CN" sz="24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2400" b="1" kern="100" dirty="0">
                          <a:effectLst/>
                        </a:rPr>
                        <a:t>协调困难。</a:t>
                      </a:r>
                      <a:endParaRPr lang="zh-CN" sz="24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764704"/>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（一）组织设计中的集权与分权</a:t>
            </a:r>
            <a:endParaRPr lang="zh-CN" altLang="en-US" sz="2800" dirty="0"/>
          </a:p>
        </p:txBody>
      </p:sp>
      <p:sp>
        <p:nvSpPr>
          <p:cNvPr id="5" name="内容占位符 2"/>
          <p:cNvSpPr txBox="1"/>
          <p:nvPr/>
        </p:nvSpPr>
        <p:spPr>
          <a:xfrm>
            <a:off x="659452" y="1415732"/>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dirty="0"/>
              <a:t>影响分权的因素包括：</a:t>
            </a:r>
            <a:endParaRPr lang="zh-CN" altLang="en-US" dirty="0"/>
          </a:p>
        </p:txBody>
      </p:sp>
      <p:graphicFrame>
        <p:nvGraphicFramePr>
          <p:cNvPr id="2" name="图示 1"/>
          <p:cNvGraphicFramePr/>
          <p:nvPr/>
        </p:nvGraphicFramePr>
        <p:xfrm>
          <a:off x="971484" y="2204923"/>
          <a:ext cx="7260722" cy="44205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4" y="1196752"/>
            <a:ext cx="8625559" cy="5112568"/>
          </a:xfrm>
        </p:spPr>
        <p:txBody>
          <a:bodyPr/>
          <a:lstStyle/>
          <a:p>
            <a:r>
              <a:rPr lang="zh-CN" altLang="en-US" b="1" dirty="0"/>
              <a:t>影响分权的因素包括：</a:t>
            </a:r>
            <a:endParaRPr lang="zh-CN" altLang="en-US" b="1" dirty="0"/>
          </a:p>
          <a:p>
            <a:pPr>
              <a:buFont typeface="Wingdings" panose="05000000000000000000" pitchFamily="2" charset="2"/>
              <a:buChar char="Ø"/>
            </a:pPr>
            <a:r>
              <a:rPr lang="zh-CN" altLang="en-US" b="1" dirty="0"/>
              <a:t>组织规模：组织规模越大，越需要分权决策</a:t>
            </a:r>
            <a:endParaRPr lang="zh-CN" altLang="en-US" b="1" dirty="0"/>
          </a:p>
          <a:p>
            <a:pPr>
              <a:buFont typeface="Wingdings" panose="05000000000000000000" pitchFamily="2" charset="2"/>
              <a:buChar char="Ø"/>
            </a:pPr>
            <a:r>
              <a:rPr lang="zh-CN" altLang="en-US" b="1" dirty="0"/>
              <a:t>政策的统一性：政策统一可以使用集权的方式进行层级整合</a:t>
            </a:r>
            <a:endParaRPr lang="zh-CN" altLang="en-US" b="1" dirty="0"/>
          </a:p>
          <a:p>
            <a:pPr>
              <a:buFont typeface="Wingdings" panose="05000000000000000000" pitchFamily="2" charset="2"/>
              <a:buChar char="Ø"/>
            </a:pPr>
            <a:r>
              <a:rPr lang="zh-CN" altLang="en-US" b="1" dirty="0"/>
              <a:t>成员自我管理能力：知识经济时代，学习型组织分权程度较高</a:t>
            </a:r>
            <a:endParaRPr lang="zh-CN" altLang="en-US" b="1" dirty="0"/>
          </a:p>
          <a:p>
            <a:pPr>
              <a:buFont typeface="Wingdings" panose="05000000000000000000" pitchFamily="2" charset="2"/>
              <a:buChar char="Ø"/>
            </a:pPr>
            <a:r>
              <a:rPr lang="zh-CN" altLang="en-US" sz="3200" b="1" dirty="0"/>
              <a:t>组织的可控性：下级能够正常履行职责，同时上级对下级的管理不致失控</a:t>
            </a:r>
            <a:endParaRPr lang="zh-CN" altLang="en-US" sz="3200" b="1" dirty="0"/>
          </a:p>
          <a:p>
            <a:pPr>
              <a:buFont typeface="Wingdings" panose="05000000000000000000" pitchFamily="2" charset="2"/>
              <a:buChar char="Ø"/>
            </a:pPr>
            <a:r>
              <a:rPr lang="zh-CN" altLang="en-US" sz="3200" b="1" dirty="0"/>
              <a:t>组织的发展阶段：不同阶段需要及时调整</a:t>
            </a:r>
            <a:endParaRPr lang="zh-CN" altLang="en-US" sz="3200" b="1" dirty="0"/>
          </a:p>
          <a:p>
            <a:endParaRPr lang="zh-CN" altLang="en-US" sz="3200" b="1" dirty="0"/>
          </a:p>
          <a:p>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980728"/>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（二）组织设计中的授权问题</a:t>
            </a:r>
            <a:endParaRPr lang="zh-CN" altLang="en-US" sz="2800" dirty="0"/>
          </a:p>
        </p:txBody>
      </p:sp>
      <p:sp>
        <p:nvSpPr>
          <p:cNvPr id="5" name="内容占位符 2"/>
          <p:cNvSpPr txBox="1"/>
          <p:nvPr/>
        </p:nvSpPr>
        <p:spPr>
          <a:xfrm>
            <a:off x="659452" y="1631756"/>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dirty="0"/>
              <a:t>授权是分权体系中不可缺少的一部分。授权的具体内容：工作任务安排；权力转移；明确责任</a:t>
            </a:r>
            <a:endParaRPr lang="zh-CN" altLang="en-US" dirty="0"/>
          </a:p>
        </p:txBody>
      </p:sp>
      <p:graphicFrame>
        <p:nvGraphicFramePr>
          <p:cNvPr id="6" name="表格 5"/>
          <p:cNvGraphicFramePr>
            <a:graphicFrameLocks noGrp="1"/>
          </p:cNvGraphicFramePr>
          <p:nvPr>
            <p:custDataLst>
              <p:tags r:id="rId1"/>
            </p:custDataLst>
          </p:nvPr>
        </p:nvGraphicFramePr>
        <p:xfrm>
          <a:off x="467544" y="2708920"/>
          <a:ext cx="8352927" cy="3600401"/>
        </p:xfrm>
        <a:graphic>
          <a:graphicData uri="http://schemas.openxmlformats.org/drawingml/2006/table">
            <a:tbl>
              <a:tblPr firstRow="1" firstCol="1" bandRow="1">
                <a:tableStyleId>{21E4AEA4-8DFA-4A89-87EB-49C32662AFE0}</a:tableStyleId>
              </a:tblPr>
              <a:tblGrid>
                <a:gridCol w="1456697"/>
                <a:gridCol w="3189236"/>
                <a:gridCol w="3706994"/>
              </a:tblGrid>
              <a:tr h="591217">
                <a:tc>
                  <a:txBody>
                    <a:bodyPr/>
                    <a:lstStyle/>
                    <a:p>
                      <a:pPr algn="ctr">
                        <a:lnSpc>
                          <a:spcPts val="2500"/>
                        </a:lnSpc>
                        <a:spcAft>
                          <a:spcPts val="0"/>
                        </a:spcAft>
                      </a:pP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altLang="en-US" sz="2000" b="1" kern="100" dirty="0">
                          <a:effectLst/>
                        </a:rPr>
                        <a:t>制度</a:t>
                      </a:r>
                      <a:r>
                        <a:rPr lang="zh-CN" sz="2000" b="1" kern="100" dirty="0">
                          <a:effectLst/>
                        </a:rPr>
                        <a:t>分权</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2000" b="1" kern="100" dirty="0">
                          <a:effectLst/>
                        </a:rPr>
                        <a:t>授权</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r>
              <a:tr h="952847">
                <a:tc>
                  <a:txBody>
                    <a:bodyPr/>
                    <a:lstStyle/>
                    <a:p>
                      <a:pPr algn="ctr">
                        <a:lnSpc>
                          <a:spcPts val="2500"/>
                        </a:lnSpc>
                        <a:spcAft>
                          <a:spcPts val="0"/>
                        </a:spcAft>
                      </a:pPr>
                      <a:r>
                        <a:rPr lang="zh-CN" sz="2000" b="1" kern="100">
                          <a:effectLst/>
                        </a:rPr>
                        <a:t>本质不同</a:t>
                      </a:r>
                      <a:endParaRPr lang="zh-CN" sz="2000" b="1"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sz="2000" b="1" dirty="0" err="1">
                          <a:sym typeface="+mn-ea"/>
                        </a:rPr>
                        <a:t>权力在组织系统中的分配</a:t>
                      </a:r>
                      <a:r>
                        <a:rPr sz="2000" b="1" dirty="0">
                          <a:sym typeface="+mn-ea"/>
                        </a:rPr>
                        <a:t>。</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sz="2000" b="1">
                          <a:sym typeface="+mn-ea"/>
                        </a:rPr>
                        <a:t>管理者</a:t>
                      </a:r>
                      <a:r>
                        <a:rPr sz="2000" b="1">
                          <a:solidFill>
                            <a:schemeClr val="tx2">
                              <a:lumMod val="60000"/>
                              <a:lumOff val="40000"/>
                            </a:schemeClr>
                          </a:solidFill>
                          <a:sym typeface="+mn-ea"/>
                        </a:rPr>
                        <a:t>将部门职权授予下属或参谋，由其代为履行职责。</a:t>
                      </a:r>
                      <a:endParaRPr lang="zh-CN" sz="2000" b="1" kern="100" dirty="0">
                        <a:solidFill>
                          <a:schemeClr val="tx2">
                            <a:lumMod val="60000"/>
                            <a:lumOff val="40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r>
              <a:tr h="685202">
                <a:tc>
                  <a:txBody>
                    <a:bodyPr/>
                    <a:lstStyle/>
                    <a:p>
                      <a:pPr algn="ctr">
                        <a:lnSpc>
                          <a:spcPts val="2500"/>
                        </a:lnSpc>
                        <a:spcAft>
                          <a:spcPts val="0"/>
                        </a:spcAft>
                      </a:pPr>
                      <a:r>
                        <a:rPr lang="zh-CN" sz="2000" b="1" kern="100">
                          <a:effectLst/>
                        </a:rPr>
                        <a:t>主体不同</a:t>
                      </a:r>
                      <a:endParaRPr lang="zh-CN" sz="2000" b="1"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000" b="1" kern="100" dirty="0">
                          <a:effectLst/>
                        </a:rPr>
                        <a:t>组织。</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000" b="1" kern="100" dirty="0">
                          <a:effectLst/>
                        </a:rPr>
                        <a:t>拥有职权的管理者。</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r>
              <a:tr h="685933">
                <a:tc>
                  <a:txBody>
                    <a:bodyPr/>
                    <a:lstStyle/>
                    <a:p>
                      <a:pPr algn="ctr">
                        <a:lnSpc>
                          <a:spcPts val="2500"/>
                        </a:lnSpc>
                        <a:spcAft>
                          <a:spcPts val="0"/>
                        </a:spcAft>
                      </a:pPr>
                      <a:r>
                        <a:rPr lang="zh-CN" sz="2000" b="1" kern="100" dirty="0">
                          <a:effectLst/>
                        </a:rPr>
                        <a:t>对象不同</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000" b="1" kern="100" dirty="0">
                          <a:effectLst/>
                        </a:rPr>
                        <a:t>部门或岗位，内容全面。</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2000" b="1" kern="100" dirty="0">
                          <a:effectLst/>
                        </a:rPr>
                        <a:t>具体的人员，内容局限。</a:t>
                      </a:r>
                      <a:endParaRPr lang="zh-CN"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r>
              <a:tr h="685202">
                <a:tc>
                  <a:txBody>
                    <a:bodyPr/>
                    <a:lstStyle/>
                    <a:p>
                      <a:pPr algn="ctr">
                        <a:lnSpc>
                          <a:spcPts val="2500"/>
                        </a:lnSpc>
                        <a:spcAft>
                          <a:spcPts val="0"/>
                        </a:spcAft>
                        <a:buNone/>
                      </a:pPr>
                      <a:r>
                        <a:rPr lang="zh-CN" altLang="en-US" sz="2000" b="1" kern="100" dirty="0">
                          <a:effectLst/>
                        </a:rPr>
                        <a:t>持续性不同</a:t>
                      </a:r>
                      <a:endParaRPr lang="zh-CN" altLang="en-US"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buNone/>
                      </a:pPr>
                      <a:r>
                        <a:rPr lang="zh-CN" altLang="en-US" sz="2000" b="1" kern="100" dirty="0">
                          <a:effectLst/>
                        </a:rPr>
                        <a:t>具有恒久性</a:t>
                      </a:r>
                      <a:endParaRPr lang="zh-CN" altLang="en-US"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buNone/>
                      </a:pPr>
                      <a:r>
                        <a:rPr lang="zh-CN" altLang="en-US" sz="2000" b="1" kern="100" dirty="0">
                          <a:effectLst/>
                        </a:rPr>
                        <a:t>更加灵活</a:t>
                      </a:r>
                      <a:endParaRPr lang="zh-CN" altLang="en-US" sz="20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（二）组织设计中的授权问题</a:t>
            </a:r>
            <a:endParaRPr lang="zh-CN" altLang="en-US" sz="2800" dirty="0"/>
          </a:p>
        </p:txBody>
      </p:sp>
      <p:sp>
        <p:nvSpPr>
          <p:cNvPr id="5" name="内容占位符 2"/>
          <p:cNvSpPr txBox="1"/>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t>影响授权有效性的因素主要包括：</a:t>
            </a:r>
            <a:endParaRPr lang="en-US" altLang="zh-CN" b="1" dirty="0"/>
          </a:p>
          <a:p>
            <a:pPr eaLnBrk="1" hangingPunct="1">
              <a:buClr>
                <a:schemeClr val="hlink"/>
              </a:buClr>
              <a:buSzPct val="75000"/>
              <a:buFont typeface="Wingdings" panose="05000000000000000000" pitchFamily="2" charset="2"/>
              <a:buChar char="v"/>
            </a:pPr>
            <a:r>
              <a:rPr lang="zh-CN" altLang="en-US" b="1" dirty="0"/>
              <a:t>授权内容：过多，影响管理者权威；过少，不利于下属积极性发挥，不能减轻管理者的负担。</a:t>
            </a:r>
            <a:endParaRPr lang="zh-CN" altLang="en-US" b="1" dirty="0"/>
          </a:p>
          <a:p>
            <a:pPr eaLnBrk="1" hangingPunct="1">
              <a:buClr>
                <a:schemeClr val="hlink"/>
              </a:buClr>
              <a:buSzPct val="75000"/>
              <a:buFont typeface="Wingdings" panose="05000000000000000000" pitchFamily="2" charset="2"/>
              <a:buChar char="v"/>
            </a:pPr>
            <a:r>
              <a:rPr lang="zh-CN" altLang="en-US" b="1" dirty="0"/>
              <a:t>信息的共享程度：为接受方决策提供支撑。</a:t>
            </a:r>
            <a:endParaRPr lang="zh-CN" altLang="en-US" b="1" dirty="0"/>
          </a:p>
          <a:p>
            <a:pPr eaLnBrk="1" hangingPunct="1">
              <a:buClr>
                <a:schemeClr val="hlink"/>
              </a:buClr>
              <a:buSzPct val="75000"/>
              <a:buFont typeface="Wingdings" panose="05000000000000000000" pitchFamily="2" charset="2"/>
              <a:buChar char="v"/>
            </a:pPr>
            <a:r>
              <a:rPr lang="zh-CN" altLang="en-US" b="1" dirty="0">
                <a:solidFill>
                  <a:schemeClr val="tx2">
                    <a:lumMod val="60000"/>
                    <a:lumOff val="40000"/>
                  </a:schemeClr>
                </a:solidFill>
              </a:rPr>
              <a:t>授权者的主观态度：权力观、授权意愿、责任心等。</a:t>
            </a:r>
            <a:endParaRPr lang="zh-CN" altLang="en-US" b="1" dirty="0">
              <a:solidFill>
                <a:schemeClr val="tx2">
                  <a:lumMod val="60000"/>
                  <a:lumOff val="40000"/>
                </a:schemeClr>
              </a:solidFill>
            </a:endParaRPr>
          </a:p>
          <a:p>
            <a:pPr eaLnBrk="1" hangingPunct="1">
              <a:buClr>
                <a:schemeClr val="hlink"/>
              </a:buClr>
              <a:buSzPct val="75000"/>
              <a:buFont typeface="Wingdings" panose="05000000000000000000" pitchFamily="2" charset="2"/>
              <a:buChar char="v"/>
            </a:pPr>
            <a:r>
              <a:rPr lang="zh-CN" altLang="en-US" b="1" dirty="0"/>
              <a:t>接受方的条件：与授权内容相关的知识、能力、经验和责任心等。</a:t>
            </a:r>
            <a:endParaRPr lang="zh-CN" altLang="en-US" b="1" dirty="0"/>
          </a:p>
          <a:p>
            <a:pPr eaLnBrk="1" hangingPunct="1">
              <a:buClr>
                <a:schemeClr val="hlink"/>
              </a:buClr>
              <a:buSzPct val="75000"/>
              <a:buFont typeface="Wingdings" panose="05000000000000000000" pitchFamily="2" charset="2"/>
              <a:buChar char="v"/>
            </a:pPr>
            <a:r>
              <a:rPr lang="zh-CN" altLang="en-US" b="1" dirty="0"/>
              <a:t>隐含的奖励：物质</a:t>
            </a:r>
            <a:r>
              <a:rPr lang="en-US" altLang="zh-CN" b="1" dirty="0"/>
              <a:t>+</a:t>
            </a:r>
            <a:r>
              <a:rPr lang="zh-CN" altLang="en-US" b="1" dirty="0"/>
              <a:t>精神层面。</a:t>
            </a:r>
            <a:endParaRPr lang="zh-CN" altLang="en-US" b="1" dirty="0"/>
          </a:p>
          <a:p>
            <a:pPr marL="0" indent="457200">
              <a:spcBef>
                <a:spcPct val="0"/>
              </a:spcBef>
              <a:buNone/>
            </a:pPr>
            <a:endParaRPr lang="zh-CN" altLang="en-US"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980728"/>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（二）组织设计中的授权问题</a:t>
            </a:r>
            <a:endParaRPr lang="zh-CN" altLang="en-US" sz="2800" dirty="0"/>
          </a:p>
        </p:txBody>
      </p:sp>
      <p:sp>
        <p:nvSpPr>
          <p:cNvPr id="5" name="内容占位符 2"/>
          <p:cNvSpPr txBox="1"/>
          <p:nvPr/>
        </p:nvSpPr>
        <p:spPr>
          <a:xfrm>
            <a:off x="659452" y="1631756"/>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t>授权的原则：疑人要用，用人要疑。</a:t>
            </a:r>
            <a:endParaRPr lang="zh-CN" altLang="en-US" b="1" dirty="0"/>
          </a:p>
        </p:txBody>
      </p:sp>
      <p:graphicFrame>
        <p:nvGraphicFramePr>
          <p:cNvPr id="3" name="图示 2"/>
          <p:cNvGraphicFramePr/>
          <p:nvPr/>
        </p:nvGraphicFramePr>
        <p:xfrm>
          <a:off x="1859868" y="2440578"/>
          <a:ext cx="5424264" cy="28441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5724128" y="2348880"/>
            <a:ext cx="2520280" cy="8444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latin typeface="宋体" panose="02010600030101010101" pitchFamily="2" charset="-122"/>
                <a:ea typeface="宋体" panose="02010600030101010101" pitchFamily="2" charset="-122"/>
              </a:rPr>
              <a:t>授权的目的是什么？期望达到什么效果？</a:t>
            </a:r>
            <a:endParaRPr lang="zh-CN" altLang="en-US" sz="2000" b="1" dirty="0">
              <a:latin typeface="宋体" panose="02010600030101010101" pitchFamily="2" charset="-122"/>
              <a:ea typeface="宋体" panose="02010600030101010101" pitchFamily="2" charset="-122"/>
            </a:endParaRPr>
          </a:p>
        </p:txBody>
      </p:sp>
      <p:sp>
        <p:nvSpPr>
          <p:cNvPr id="11" name="矩形 10"/>
          <p:cNvSpPr/>
          <p:nvPr/>
        </p:nvSpPr>
        <p:spPr>
          <a:xfrm>
            <a:off x="6241896" y="4077072"/>
            <a:ext cx="2520280" cy="8444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latin typeface="宋体" panose="02010600030101010101" pitchFamily="2" charset="-122"/>
                <a:ea typeface="宋体" panose="02010600030101010101" pitchFamily="2" charset="-122"/>
              </a:rPr>
              <a:t>上级要给予充分信任</a:t>
            </a:r>
            <a:endParaRPr lang="en-US" altLang="zh-CN"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但信任也不等于放任</a:t>
            </a:r>
            <a:endParaRPr lang="zh-CN" altLang="en-US" sz="2000" b="1" dirty="0">
              <a:latin typeface="宋体" panose="02010600030101010101" pitchFamily="2" charset="-122"/>
              <a:ea typeface="宋体" panose="02010600030101010101" pitchFamily="2" charset="-122"/>
            </a:endParaRPr>
          </a:p>
        </p:txBody>
      </p:sp>
      <p:sp>
        <p:nvSpPr>
          <p:cNvPr id="12" name="矩形 11"/>
          <p:cNvSpPr/>
          <p:nvPr/>
        </p:nvSpPr>
        <p:spPr>
          <a:xfrm>
            <a:off x="419584" y="4077072"/>
            <a:ext cx="2520280" cy="8444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latin typeface="宋体" panose="02010600030101010101" pitchFamily="2" charset="-122"/>
                <a:ea typeface="宋体" panose="02010600030101010101" pitchFamily="2" charset="-122"/>
              </a:rPr>
              <a:t>充分授权并鼓励下属</a:t>
            </a:r>
            <a:endParaRPr lang="en-US" altLang="zh-CN"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给予相应的激励</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835025" y="636588"/>
            <a:ext cx="8004175" cy="1111250"/>
          </a:xfrm>
        </p:spPr>
        <p:txBody>
          <a:bodyPr/>
          <a:lstStyle/>
          <a:p>
            <a:pPr eaLnBrk="1" hangingPunct="1"/>
            <a:endParaRPr lang="zh-CN" altLang="zh-CN" b="1">
              <a:latin typeface="宋体" panose="02010600030101010101" pitchFamily="2" charset="-122"/>
            </a:endParaRPr>
          </a:p>
        </p:txBody>
      </p:sp>
      <p:sp>
        <p:nvSpPr>
          <p:cNvPr id="13315" name="Rectangle 3"/>
          <p:cNvSpPr>
            <a:spLocks noGrp="1" noRot="1" noChangeArrowheads="1"/>
          </p:cNvSpPr>
          <p:nvPr>
            <p:ph type="body" idx="1"/>
          </p:nvPr>
        </p:nvSpPr>
        <p:spPr>
          <a:xfrm>
            <a:off x="611188" y="1628775"/>
            <a:ext cx="8281987" cy="4924425"/>
          </a:xfrm>
        </p:spPr>
        <p:txBody>
          <a:bodyPr/>
          <a:lstStyle/>
          <a:p>
            <a:pPr algn="just" eaLnBrk="1" hangingPunct="1">
              <a:buFont typeface="Wingdings" panose="05000000000000000000" pitchFamily="2" charset="2"/>
              <a:buNone/>
            </a:pPr>
            <a:r>
              <a:rPr lang="zh-CN" altLang="en-US" sz="3900" b="1" dirty="0">
                <a:latin typeface="宋体" panose="02010600030101010101" pitchFamily="2" charset="-122"/>
              </a:rPr>
              <a:t>（一）管理幅度（宽度）与管理层次</a:t>
            </a:r>
            <a:endParaRPr lang="zh-CN" altLang="en-US" sz="3900" b="1" dirty="0">
              <a:latin typeface="宋体" panose="02010600030101010101" pitchFamily="2" charset="-122"/>
            </a:endParaRPr>
          </a:p>
          <a:p>
            <a:pPr algn="just" eaLnBrk="1" hangingPunct="1">
              <a:buFont typeface="Wingdings" panose="05000000000000000000" pitchFamily="2" charset="2"/>
              <a:buNone/>
            </a:pPr>
            <a:r>
              <a:rPr lang="zh-CN" altLang="en-US" sz="3600" b="1" dirty="0">
                <a:latin typeface="宋体" panose="02010600030101010101" pitchFamily="2" charset="-122"/>
              </a:rPr>
              <a:t>  </a:t>
            </a:r>
            <a:r>
              <a:rPr lang="zh-CN" altLang="en-US" sz="3600" b="1" dirty="0">
                <a:solidFill>
                  <a:srgbClr val="FF0000"/>
                </a:solidFill>
                <a:latin typeface="宋体" panose="02010600030101010101" pitchFamily="2" charset="-122"/>
              </a:rPr>
              <a:t>管理幅度</a:t>
            </a:r>
            <a:r>
              <a:rPr lang="en-US" altLang="zh-CN" sz="3600" b="1" dirty="0">
                <a:latin typeface="宋体" panose="02010600030101010101" pitchFamily="2" charset="-122"/>
              </a:rPr>
              <a:t>——</a:t>
            </a:r>
            <a:r>
              <a:rPr lang="zh-CN" altLang="en-US" sz="3600" b="1" dirty="0">
                <a:latin typeface="宋体" panose="02010600030101010101" pitchFamily="2" charset="-122"/>
              </a:rPr>
              <a:t>一个管理者直接领导的下属数量。</a:t>
            </a:r>
            <a:endParaRPr lang="zh-CN" altLang="en-US" sz="3600" b="1" dirty="0">
              <a:latin typeface="宋体" panose="02010600030101010101" pitchFamily="2" charset="-122"/>
            </a:endParaRPr>
          </a:p>
          <a:p>
            <a:pPr eaLnBrk="1" hangingPunct="1"/>
            <a:r>
              <a:rPr lang="zh-CN" altLang="en-US" sz="3600" b="1" dirty="0">
                <a:latin typeface="宋体" panose="02010600030101010101" pitchFamily="2" charset="-122"/>
              </a:rPr>
              <a:t>一个管理者能够有效管理的下属人数是有限的，不存在固定的具体人数。</a:t>
            </a:r>
            <a:endParaRPr lang="zh-CN" altLang="en-US" sz="3600" b="1" dirty="0">
              <a:latin typeface="宋体" panose="02010600030101010101" pitchFamily="2" charset="-122"/>
            </a:endParaRPr>
          </a:p>
          <a:p>
            <a:pPr eaLnBrk="1" hangingPunct="1"/>
            <a:r>
              <a:rPr lang="zh-CN" altLang="en-US" sz="3600" b="1" dirty="0">
                <a:latin typeface="宋体" panose="02010600030101010101" pitchFamily="2" charset="-122"/>
              </a:rPr>
              <a:t>管理幅度的限制是形成组织层次的主要原因。</a:t>
            </a:r>
            <a:endParaRPr lang="zh-CN" altLang="en-US" sz="3600" b="1" dirty="0">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301625" y="260350"/>
            <a:ext cx="8540750" cy="1143000"/>
          </a:xfrm>
        </p:spPr>
        <p:txBody>
          <a:bodyPr/>
          <a:lstStyle/>
          <a:p>
            <a:pPr eaLnBrk="1" hangingPunct="1"/>
            <a:r>
              <a:rPr lang="zh-CN" altLang="en-US" b="1"/>
              <a:t>授权的六个层次</a:t>
            </a:r>
            <a:endParaRPr lang="zh-CN" altLang="en-US" b="1"/>
          </a:p>
        </p:txBody>
      </p:sp>
      <p:sp>
        <p:nvSpPr>
          <p:cNvPr id="83971" name="Rectangle 3"/>
          <p:cNvSpPr>
            <a:spLocks noGrp="1" noRot="1" noChangeArrowheads="1"/>
          </p:cNvSpPr>
          <p:nvPr>
            <p:ph type="body" idx="1"/>
          </p:nvPr>
        </p:nvSpPr>
        <p:spPr>
          <a:xfrm>
            <a:off x="35243" y="1341438"/>
            <a:ext cx="8964612" cy="5039890"/>
          </a:xfrm>
        </p:spPr>
        <p:txBody>
          <a:bodyPr/>
          <a:lstStyle/>
          <a:p>
            <a:pPr eaLnBrk="1" hangingPunct="1"/>
            <a:r>
              <a:rPr lang="zh-CN" altLang="en-US" sz="3100" b="1" dirty="0"/>
              <a:t>告诉我一切有关的情况，我将自行制定决策。</a:t>
            </a:r>
            <a:endParaRPr lang="zh-CN" altLang="en-US" sz="3100" b="1" dirty="0"/>
          </a:p>
          <a:p>
            <a:pPr eaLnBrk="1" hangingPunct="1"/>
            <a:r>
              <a:rPr lang="zh-CN" altLang="en-US" sz="3100" b="1" dirty="0"/>
              <a:t>让我了解包含正反意见的各种可行途径，并建议其中的一个途径供我取舍。</a:t>
            </a:r>
            <a:endParaRPr lang="zh-CN" altLang="en-US" sz="3100" b="1" dirty="0"/>
          </a:p>
          <a:p>
            <a:pPr eaLnBrk="1" hangingPunct="1"/>
            <a:r>
              <a:rPr lang="zh-CN" altLang="en-US" sz="3100" b="1" dirty="0"/>
              <a:t>让我了解你希望怎么做，在我同意之前不要采取行动。</a:t>
            </a:r>
            <a:endParaRPr lang="zh-CN" altLang="en-US" sz="3100" b="1" dirty="0"/>
          </a:p>
          <a:p>
            <a:pPr eaLnBrk="1" hangingPunct="1"/>
            <a:r>
              <a:rPr lang="zh-CN" altLang="en-US" sz="3100" b="1" dirty="0"/>
              <a:t>让我了解你希望怎么做，除非我表示不同意，否则可照你的意思去做。</a:t>
            </a:r>
            <a:endParaRPr lang="zh-CN" altLang="en-US" sz="3100" b="1" dirty="0"/>
          </a:p>
          <a:p>
            <a:pPr eaLnBrk="1" hangingPunct="1"/>
            <a:r>
              <a:rPr lang="zh-CN" altLang="en-US" sz="3100" b="1" dirty="0">
                <a:solidFill>
                  <a:schemeClr val="tx2">
                    <a:lumMod val="60000"/>
                    <a:lumOff val="40000"/>
                  </a:schemeClr>
                </a:solidFill>
              </a:rPr>
              <a:t>你可采取行动，但事后应让我知道你的所作所为</a:t>
            </a:r>
            <a:r>
              <a:rPr lang="zh-CN" altLang="en-US" sz="3100" b="1" dirty="0"/>
              <a:t>。</a:t>
            </a:r>
            <a:endParaRPr lang="zh-CN" altLang="en-US" sz="3100" b="1" dirty="0"/>
          </a:p>
          <a:p>
            <a:pPr eaLnBrk="1" hangingPunct="1"/>
            <a:r>
              <a:rPr lang="zh-CN" altLang="en-US" sz="3100" b="1" dirty="0"/>
              <a:t>你可采取行动，而不需要与我进行联系。</a:t>
            </a:r>
            <a:endParaRPr lang="zh-CN" altLang="en-US" sz="31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ighlight>
                  <a:srgbClr val="FFFF00"/>
                </a:highlight>
              </a:rPr>
              <a:t>三、直线与参谋的整合</a:t>
            </a:r>
            <a:endParaRPr lang="zh-CN" altLang="en-US" dirty="0">
              <a:highlight>
                <a:srgbClr val="FFFF00"/>
              </a:highlight>
            </a:endParaRPr>
          </a:p>
        </p:txBody>
      </p:sp>
      <p:sp>
        <p:nvSpPr>
          <p:cNvPr id="3" name="内容占位符 2"/>
          <p:cNvSpPr>
            <a:spLocks noGrp="1"/>
          </p:cNvSpPr>
          <p:nvPr>
            <p:ph idx="1"/>
          </p:nvPr>
        </p:nvSpPr>
        <p:spPr/>
        <p:txBody>
          <a:bodyPr/>
          <a:lstStyle/>
          <a:p>
            <a:pPr marL="0" indent="0">
              <a:buNone/>
            </a:pPr>
            <a:r>
              <a:rPr lang="zh-CN" altLang="en-US" sz="3200" b="1" dirty="0"/>
              <a:t>（一）直线与参谋的关系</a:t>
            </a:r>
            <a:endParaRPr lang="zh-CN" altLang="en-US" sz="3200" b="1" dirty="0"/>
          </a:p>
          <a:p>
            <a:endParaRPr lang="zh-CN" altLang="en-US" dirty="0"/>
          </a:p>
        </p:txBody>
      </p:sp>
      <p:graphicFrame>
        <p:nvGraphicFramePr>
          <p:cNvPr id="4" name="图示 3"/>
          <p:cNvGraphicFramePr/>
          <p:nvPr/>
        </p:nvGraphicFramePr>
        <p:xfrm>
          <a:off x="1247800" y="2245320"/>
          <a:ext cx="66484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659452" y="1124744"/>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t>直线管理人员与参谋人员之间的联系：</a:t>
            </a:r>
            <a:endParaRPr lang="zh-CN" altLang="en-US" b="1" dirty="0"/>
          </a:p>
          <a:p>
            <a:pPr marL="0" indent="457200">
              <a:spcBef>
                <a:spcPct val="0"/>
              </a:spcBef>
              <a:buNone/>
            </a:pPr>
            <a:endParaRPr lang="zh-CN" altLang="en-US" b="1" dirty="0"/>
          </a:p>
        </p:txBody>
      </p:sp>
      <p:graphicFrame>
        <p:nvGraphicFramePr>
          <p:cNvPr id="6" name="图示 5"/>
          <p:cNvGraphicFramePr/>
          <p:nvPr/>
        </p:nvGraphicFramePr>
        <p:xfrm>
          <a:off x="539552" y="1700808"/>
          <a:ext cx="8006600"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7" name="表格 6"/>
          <p:cNvGraphicFramePr>
            <a:graphicFrameLocks noGrp="1"/>
          </p:cNvGraphicFramePr>
          <p:nvPr>
            <p:custDataLst>
              <p:tags r:id="rId1"/>
            </p:custDataLst>
          </p:nvPr>
        </p:nvGraphicFramePr>
        <p:xfrm>
          <a:off x="323528" y="1902494"/>
          <a:ext cx="8568952" cy="4334817"/>
        </p:xfrm>
        <a:graphic>
          <a:graphicData uri="http://schemas.openxmlformats.org/drawingml/2006/table">
            <a:tbl>
              <a:tblPr firstRow="1" firstCol="1" bandRow="1">
                <a:tableStyleId>{21E4AEA4-8DFA-4A89-87EB-49C32662AFE0}</a:tableStyleId>
              </a:tblPr>
              <a:tblGrid>
                <a:gridCol w="1628610"/>
                <a:gridCol w="3470171"/>
                <a:gridCol w="3470171"/>
              </a:tblGrid>
              <a:tr h="495422">
                <a:tc>
                  <a:txBody>
                    <a:bodyPr/>
                    <a:lstStyle/>
                    <a:p>
                      <a:pPr algn="ctr">
                        <a:lnSpc>
                          <a:spcPct val="150000"/>
                        </a:lnSpc>
                        <a:spcAft>
                          <a:spcPts val="0"/>
                        </a:spcAft>
                      </a:pP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2000" kern="100" dirty="0">
                          <a:effectLst/>
                        </a:rPr>
                        <a:t>直线管理者</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2000" kern="100" dirty="0">
                          <a:effectLst/>
                        </a:rPr>
                        <a:t>参谋人员</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r>
              <a:tr h="767879">
                <a:tc>
                  <a:txBody>
                    <a:bodyPr/>
                    <a:lstStyle/>
                    <a:p>
                      <a:pPr algn="ctr">
                        <a:lnSpc>
                          <a:spcPts val="2500"/>
                        </a:lnSpc>
                        <a:spcAft>
                          <a:spcPts val="0"/>
                        </a:spcAft>
                      </a:pPr>
                      <a:r>
                        <a:rPr lang="zh-CN" sz="2000" kern="100">
                          <a:effectLst/>
                        </a:rPr>
                        <a:t>职权性质不同</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2000" b="1" kern="100" dirty="0">
                          <a:effectLst/>
                        </a:rPr>
                        <a:t>拥有直线职权</a:t>
                      </a:r>
                      <a:endParaRPr lang="zh-CN" sz="2000" b="1"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pPr>
                      <a:r>
                        <a:rPr lang="zh-CN" sz="2000" b="1" kern="100" dirty="0">
                          <a:effectLst/>
                        </a:rPr>
                        <a:t>拥有参谋职权，依附于某一个直线部门</a:t>
                      </a:r>
                      <a:endParaRPr lang="zh-CN" sz="2000" b="1" kern="100" dirty="0">
                        <a:effectLst/>
                        <a:latin typeface="+mn-ea"/>
                        <a:cs typeface="宋体" panose="02010600030101010101" pitchFamily="2" charset="-122"/>
                      </a:endParaRPr>
                    </a:p>
                  </a:txBody>
                  <a:tcPr marL="46254" marR="46254" marT="0" marB="0" anchor="ctr"/>
                </a:tc>
              </a:tr>
              <a:tr h="767879">
                <a:tc>
                  <a:txBody>
                    <a:bodyPr/>
                    <a:lstStyle/>
                    <a:p>
                      <a:pPr algn="ctr">
                        <a:lnSpc>
                          <a:spcPts val="2500"/>
                        </a:lnSpc>
                        <a:spcAft>
                          <a:spcPts val="0"/>
                        </a:spcAft>
                      </a:pPr>
                      <a:r>
                        <a:rPr lang="zh-CN" sz="2000" kern="100">
                          <a:effectLst/>
                        </a:rPr>
                        <a:t>设置方式不同</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2000" b="1" kern="100" dirty="0">
                          <a:effectLst/>
                        </a:rPr>
                        <a:t>按组织层级自上而下逐级设置</a:t>
                      </a:r>
                      <a:endParaRPr lang="zh-CN" sz="2000" b="1"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pPr>
                      <a:r>
                        <a:rPr lang="zh-CN" sz="2000" b="1" kern="100" dirty="0">
                          <a:effectLst/>
                        </a:rPr>
                        <a:t>按照专业需求设置</a:t>
                      </a:r>
                      <a:endParaRPr lang="zh-CN" sz="2000" b="1" kern="100" dirty="0">
                        <a:effectLst/>
                        <a:latin typeface="+mn-ea"/>
                        <a:cs typeface="宋体" panose="02010600030101010101" pitchFamily="2" charset="-122"/>
                      </a:endParaRPr>
                    </a:p>
                  </a:txBody>
                  <a:tcPr marL="46254" marR="46254" marT="0" marB="0" anchor="ctr"/>
                </a:tc>
              </a:tr>
              <a:tr h="767879">
                <a:tc>
                  <a:txBody>
                    <a:bodyPr/>
                    <a:lstStyle/>
                    <a:p>
                      <a:pPr algn="ctr">
                        <a:lnSpc>
                          <a:spcPts val="2500"/>
                        </a:lnSpc>
                        <a:spcAft>
                          <a:spcPts val="0"/>
                        </a:spcAft>
                      </a:pPr>
                      <a:r>
                        <a:rPr lang="zh-CN" sz="2000" kern="100" dirty="0">
                          <a:effectLst/>
                        </a:rPr>
                        <a:t>在决策中的</a:t>
                      </a:r>
                      <a:endParaRPr lang="en-US" altLang="zh-CN" sz="2000" kern="100" dirty="0">
                        <a:effectLst/>
                      </a:endParaRPr>
                    </a:p>
                    <a:p>
                      <a:pPr algn="ctr">
                        <a:lnSpc>
                          <a:spcPts val="2500"/>
                        </a:lnSpc>
                        <a:spcAft>
                          <a:spcPts val="0"/>
                        </a:spcAft>
                      </a:pPr>
                      <a:r>
                        <a:rPr lang="zh-CN" sz="2000" kern="100" dirty="0">
                          <a:effectLst/>
                        </a:rPr>
                        <a:t>角色不同</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2000" b="1" kern="100" dirty="0">
                          <a:effectLst/>
                        </a:rPr>
                        <a:t>与其岗位相适应的决策权</a:t>
                      </a:r>
                      <a:endParaRPr lang="zh-CN" sz="2000" b="1"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pPr>
                      <a:r>
                        <a:rPr lang="zh-CN" sz="2000" b="1" kern="100" dirty="0">
                          <a:effectLst/>
                        </a:rPr>
                        <a:t>建议权</a:t>
                      </a:r>
                      <a:endParaRPr lang="zh-CN" sz="2000" b="1" kern="100" dirty="0">
                        <a:effectLst/>
                        <a:latin typeface="+mn-ea"/>
                        <a:cs typeface="宋体" panose="02010600030101010101" pitchFamily="2" charset="-122"/>
                      </a:endParaRPr>
                    </a:p>
                  </a:txBody>
                  <a:tcPr marL="46254" marR="46254" marT="0" marB="0" anchor="ctr"/>
                </a:tc>
              </a:tr>
              <a:tr h="767879">
                <a:tc>
                  <a:txBody>
                    <a:bodyPr/>
                    <a:lstStyle/>
                    <a:p>
                      <a:pPr algn="ctr">
                        <a:lnSpc>
                          <a:spcPts val="2500"/>
                        </a:lnSpc>
                        <a:spcAft>
                          <a:spcPts val="0"/>
                        </a:spcAft>
                        <a:buNone/>
                      </a:pPr>
                      <a:r>
                        <a:rPr lang="zh-CN" altLang="en-US" sz="2000" kern="100" dirty="0">
                          <a:effectLst/>
                        </a:rPr>
                        <a:t>考核标准和</a:t>
                      </a:r>
                      <a:endParaRPr lang="en-US" altLang="zh-CN" sz="2000" kern="100" dirty="0">
                        <a:effectLst/>
                      </a:endParaRPr>
                    </a:p>
                    <a:p>
                      <a:pPr algn="ctr">
                        <a:lnSpc>
                          <a:spcPts val="2500"/>
                        </a:lnSpc>
                        <a:spcAft>
                          <a:spcPts val="0"/>
                        </a:spcAft>
                        <a:buNone/>
                      </a:pPr>
                      <a:r>
                        <a:rPr lang="zh-CN" altLang="en-US" sz="2000" kern="100" dirty="0">
                          <a:effectLst/>
                        </a:rPr>
                        <a:t>待遇不同</a:t>
                      </a:r>
                      <a:endParaRPr lang="zh-CN" altLang="en-US"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buNone/>
                      </a:pPr>
                      <a:r>
                        <a:rPr sz="2000" b="1" kern="100" dirty="0" err="1">
                          <a:effectLst/>
                        </a:rPr>
                        <a:t>取决于所在组织层级、职位和绩效</a:t>
                      </a:r>
                      <a:endParaRPr lang="zh-CN" altLang="en-US" sz="2000" b="1"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buNone/>
                      </a:pPr>
                      <a:r>
                        <a:rPr lang="zh-CN" altLang="en-US" sz="2000" b="1" kern="100" dirty="0">
                          <a:solidFill>
                            <a:schemeClr val="tx2">
                              <a:lumMod val="60000"/>
                              <a:lumOff val="40000"/>
                            </a:schemeClr>
                          </a:solidFill>
                          <a:effectLst/>
                        </a:rPr>
                        <a:t>由所提供的建议、服务的价值决定</a:t>
                      </a:r>
                      <a:endParaRPr lang="zh-CN" altLang="en-US" sz="2000" b="1" kern="100" dirty="0">
                        <a:solidFill>
                          <a:schemeClr val="tx2">
                            <a:lumMod val="60000"/>
                            <a:lumOff val="40000"/>
                          </a:schemeClr>
                        </a:solidFill>
                        <a:effectLst/>
                        <a:latin typeface="+mn-ea"/>
                        <a:cs typeface="宋体" panose="02010600030101010101" pitchFamily="2" charset="-122"/>
                      </a:endParaRPr>
                    </a:p>
                  </a:txBody>
                  <a:tcPr marL="46254" marR="46254" marT="0" marB="0" anchor="ctr"/>
                </a:tc>
              </a:tr>
              <a:tr h="767879">
                <a:tc>
                  <a:txBody>
                    <a:bodyPr/>
                    <a:lstStyle/>
                    <a:p>
                      <a:pPr algn="ctr">
                        <a:lnSpc>
                          <a:spcPts val="2500"/>
                        </a:lnSpc>
                        <a:spcAft>
                          <a:spcPts val="0"/>
                        </a:spcAft>
                        <a:buNone/>
                      </a:pPr>
                      <a:r>
                        <a:rPr lang="zh-CN" altLang="en-US" sz="2000" kern="100" dirty="0">
                          <a:effectLst/>
                        </a:rPr>
                        <a:t>所承担的责任不同</a:t>
                      </a:r>
                      <a:endParaRPr lang="zh-CN" altLang="en-US"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buNone/>
                      </a:pPr>
                      <a:r>
                        <a:rPr lang="zh-CN" altLang="en-US" sz="2000" b="1" kern="100" dirty="0">
                          <a:effectLst/>
                        </a:rPr>
                        <a:t>做出决策并对决策的结果负责</a:t>
                      </a:r>
                      <a:endParaRPr lang="zh-CN" altLang="en-US" sz="2000" b="1"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buNone/>
                      </a:pPr>
                      <a:r>
                        <a:rPr lang="zh-CN" altLang="en-US" sz="2000" b="1" kern="100" dirty="0">
                          <a:solidFill>
                            <a:schemeClr val="tx2">
                              <a:lumMod val="60000"/>
                              <a:lumOff val="40000"/>
                            </a:schemeClr>
                          </a:solidFill>
                          <a:effectLst/>
                        </a:rPr>
                        <a:t>不承担决策结果的责任</a:t>
                      </a:r>
                      <a:endParaRPr lang="zh-CN" altLang="en-US" sz="2000" b="1" kern="100" dirty="0">
                        <a:solidFill>
                          <a:schemeClr val="tx2">
                            <a:lumMod val="60000"/>
                            <a:lumOff val="40000"/>
                          </a:schemeClr>
                        </a:solidFill>
                        <a:effectLst/>
                        <a:latin typeface="+mn-ea"/>
                        <a:cs typeface="宋体" panose="02010600030101010101" pitchFamily="2" charset="-122"/>
                      </a:endParaRPr>
                    </a:p>
                  </a:txBody>
                  <a:tcPr marL="46254" marR="46254" marT="0" marB="0" anchor="ctr"/>
                </a:tc>
              </a:tr>
            </a:tbl>
          </a:graphicData>
        </a:graphic>
      </p:graphicFrame>
      <p:sp>
        <p:nvSpPr>
          <p:cNvPr id="8" name="内容占位符 2"/>
          <p:cNvSpPr txBox="1"/>
          <p:nvPr/>
        </p:nvSpPr>
        <p:spPr>
          <a:xfrm>
            <a:off x="811852" y="908721"/>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t>直线管理人员与参谋人员之间的区别：</a:t>
            </a:r>
            <a:endParaRPr lang="zh-CN" altLang="en-US" b="1" dirty="0"/>
          </a:p>
          <a:p>
            <a:pPr marL="0" indent="457200">
              <a:spcBef>
                <a:spcPct val="0"/>
              </a:spcBef>
              <a:buNone/>
            </a:pPr>
            <a:endParaRPr lang="zh-CN" altLang="en-US"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980728"/>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（二）直线与参谋产生矛盾的原因</a:t>
            </a:r>
            <a:endParaRPr lang="zh-CN" altLang="en-US" sz="2800" dirty="0"/>
          </a:p>
        </p:txBody>
      </p:sp>
      <p:sp>
        <p:nvSpPr>
          <p:cNvPr id="5" name="内容占位符 2"/>
          <p:cNvSpPr txBox="1"/>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p:nvPr/>
        </p:nvSpPr>
        <p:spPr>
          <a:xfrm>
            <a:off x="597848" y="1700808"/>
            <a:ext cx="8078608"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t>直线管理人员与参谋人员之间产生矛盾的原因不外乎：</a:t>
            </a:r>
            <a:endParaRPr lang="zh-CN" altLang="en-US" b="1" dirty="0"/>
          </a:p>
          <a:p>
            <a:pPr marL="0" indent="457200">
              <a:spcBef>
                <a:spcPct val="0"/>
              </a:spcBef>
              <a:buNone/>
            </a:pPr>
            <a:endParaRPr lang="zh-CN" altLang="en-US" b="1" dirty="0"/>
          </a:p>
        </p:txBody>
      </p:sp>
      <p:graphicFrame>
        <p:nvGraphicFramePr>
          <p:cNvPr id="2" name="图示 1"/>
          <p:cNvGraphicFramePr/>
          <p:nvPr/>
        </p:nvGraphicFramePr>
        <p:xfrm>
          <a:off x="395536" y="2655677"/>
          <a:ext cx="8150615" cy="37256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t>（三）直线与参谋的整合方法</a:t>
            </a:r>
            <a:endParaRPr lang="zh-CN" altLang="en-US" sz="2800" dirty="0"/>
          </a:p>
        </p:txBody>
      </p:sp>
      <p:sp>
        <p:nvSpPr>
          <p:cNvPr id="5" name="内容占位符 2"/>
          <p:cNvSpPr txBox="1"/>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p:nvPr/>
        </p:nvSpPr>
        <p:spPr>
          <a:xfrm>
            <a:off x="811852" y="19972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buAutoNum type="arabicPeriod"/>
            </a:pPr>
            <a:r>
              <a:rPr lang="zh-CN" altLang="en-US" b="1" dirty="0"/>
              <a:t>慎重对待参谋的设置</a:t>
            </a:r>
            <a:endParaRPr lang="en-US" altLang="zh-CN" b="1" dirty="0"/>
          </a:p>
          <a:p>
            <a:pPr>
              <a:lnSpc>
                <a:spcPct val="150000"/>
              </a:lnSpc>
              <a:spcBef>
                <a:spcPct val="0"/>
              </a:spcBef>
              <a:buFont typeface="Wingdings" panose="05000000000000000000" pitchFamily="2" charset="2"/>
              <a:buChar char="Ø"/>
            </a:pPr>
            <a:r>
              <a:rPr lang="zh-CN" altLang="en-US" b="1" dirty="0"/>
              <a:t>提高直线管理者的综合能力，适当控制参谋的规模</a:t>
            </a:r>
            <a:endParaRPr lang="en-US" altLang="zh-CN" b="1" dirty="0"/>
          </a:p>
          <a:p>
            <a:pPr>
              <a:lnSpc>
                <a:spcPct val="150000"/>
              </a:lnSpc>
              <a:spcBef>
                <a:spcPct val="0"/>
              </a:spcBef>
              <a:buFont typeface="Wingdings" panose="05000000000000000000" pitchFamily="2" charset="2"/>
              <a:buChar char="Ø"/>
            </a:pPr>
            <a:r>
              <a:rPr lang="zh-CN" altLang="en-US" b="1" dirty="0">
                <a:solidFill>
                  <a:schemeClr val="tx2">
                    <a:lumMod val="60000"/>
                    <a:lumOff val="40000"/>
                  </a:schemeClr>
                </a:solidFill>
              </a:rPr>
              <a:t>重视参谋对工作的适应性</a:t>
            </a:r>
            <a:endParaRPr lang="en-US" altLang="zh-CN" b="1" dirty="0">
              <a:solidFill>
                <a:schemeClr val="tx2">
                  <a:lumMod val="60000"/>
                  <a:lumOff val="40000"/>
                </a:schemeClr>
              </a:solidFill>
            </a:endParaRPr>
          </a:p>
          <a:p>
            <a:pPr>
              <a:lnSpc>
                <a:spcPct val="150000"/>
              </a:lnSpc>
              <a:spcBef>
                <a:spcPct val="0"/>
              </a:spcBef>
              <a:buFont typeface="Wingdings" panose="05000000000000000000" pitchFamily="2" charset="2"/>
              <a:buChar char="Ø"/>
            </a:pPr>
            <a:r>
              <a:rPr lang="zh-CN" altLang="en-US" b="1" dirty="0"/>
              <a:t>重视参谋的来源。参谋可能来自组织内部，也可能来自组织外部</a:t>
            </a:r>
            <a:endParaRPr lang="zh-CN" altLang="en-US"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p:nvPr/>
        </p:nvSpPr>
        <p:spPr>
          <a:xfrm>
            <a:off x="827584" y="1268760"/>
            <a:ext cx="7886700" cy="7284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altLang="zh-CN" b="1" dirty="0"/>
              <a:t>2.   </a:t>
            </a:r>
            <a:r>
              <a:rPr lang="zh-CN" altLang="en-US" b="1" dirty="0"/>
              <a:t>明确职责关系</a:t>
            </a:r>
            <a:endParaRPr lang="zh-CN" altLang="en-US" b="1" dirty="0"/>
          </a:p>
          <a:p>
            <a:pPr marL="0">
              <a:lnSpc>
                <a:spcPct val="150000"/>
              </a:lnSpc>
              <a:spcBef>
                <a:spcPct val="0"/>
              </a:spcBef>
              <a:buFont typeface="Wingdings" panose="05000000000000000000" pitchFamily="2" charset="2"/>
              <a:buChar char="ü"/>
            </a:pPr>
            <a:r>
              <a:rPr lang="zh-CN" altLang="en-US" b="1" dirty="0"/>
              <a:t>明确各自的职责关系</a:t>
            </a:r>
            <a:endParaRPr lang="zh-CN" altLang="en-US" b="1" dirty="0"/>
          </a:p>
          <a:p>
            <a:pPr marL="0">
              <a:lnSpc>
                <a:spcPct val="150000"/>
              </a:lnSpc>
              <a:spcBef>
                <a:spcPct val="0"/>
              </a:spcBef>
              <a:buFont typeface="Wingdings" panose="05000000000000000000" pitchFamily="2" charset="2"/>
              <a:buChar char="ü"/>
            </a:pPr>
            <a:r>
              <a:rPr lang="zh-CN" altLang="en-US" b="1" dirty="0">
                <a:solidFill>
                  <a:schemeClr val="tx2">
                    <a:lumMod val="60000"/>
                    <a:lumOff val="40000"/>
                  </a:schemeClr>
                </a:solidFill>
              </a:rPr>
              <a:t>完善直线管理者与参谋的沟通机制</a:t>
            </a:r>
            <a:endParaRPr lang="zh-CN" altLang="en-US" b="1" dirty="0">
              <a:solidFill>
                <a:schemeClr val="tx2">
                  <a:lumMod val="60000"/>
                  <a:lumOff val="40000"/>
                </a:schemeClr>
              </a:solidFill>
            </a:endParaRPr>
          </a:p>
        </p:txBody>
      </p:sp>
      <p:pic>
        <p:nvPicPr>
          <p:cNvPr id="4" name="图片 3"/>
          <p:cNvPicPr>
            <a:picLocks noChangeAspect="1"/>
          </p:cNvPicPr>
          <p:nvPr/>
        </p:nvPicPr>
        <p:blipFill>
          <a:blip r:embed="rId1"/>
          <a:stretch>
            <a:fillRect/>
          </a:stretch>
        </p:blipFill>
        <p:spPr>
          <a:xfrm>
            <a:off x="2195736" y="3429000"/>
            <a:ext cx="4752528" cy="2823284"/>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p:nvPr/>
        </p:nvSpPr>
        <p:spPr>
          <a:xfrm>
            <a:off x="827584" y="692696"/>
            <a:ext cx="7886700" cy="7284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altLang="zh-CN" b="1" dirty="0"/>
              <a:t>3.   </a:t>
            </a:r>
            <a:r>
              <a:rPr lang="zh-CN" altLang="en-US" b="1" dirty="0"/>
              <a:t>授予参谋必要的职能职权</a:t>
            </a:r>
            <a:endParaRPr lang="zh-CN" altLang="en-US" b="1" dirty="0"/>
          </a:p>
          <a:p>
            <a:pPr>
              <a:lnSpc>
                <a:spcPct val="150000"/>
              </a:lnSpc>
              <a:spcBef>
                <a:spcPct val="0"/>
              </a:spcBef>
              <a:buFont typeface="Wingdings" panose="05000000000000000000" pitchFamily="2" charset="2"/>
              <a:buChar char="ü"/>
            </a:pPr>
            <a:r>
              <a:rPr lang="zh-CN" altLang="en-US" b="1" dirty="0"/>
              <a:t>为了有利于参谋发挥作用，克服直线管理者非理性因素的影响，组织可以在</a:t>
            </a:r>
            <a:r>
              <a:rPr lang="zh-CN" altLang="en-US" b="1" dirty="0">
                <a:solidFill>
                  <a:schemeClr val="tx2">
                    <a:lumMod val="60000"/>
                    <a:lumOff val="40000"/>
                  </a:schemeClr>
                </a:solidFill>
              </a:rPr>
              <a:t>必要时授予参谋部分职能权力。</a:t>
            </a:r>
            <a:endParaRPr lang="zh-CN" altLang="en-US" b="1" dirty="0">
              <a:solidFill>
                <a:schemeClr val="tx2">
                  <a:lumMod val="60000"/>
                  <a:lumOff val="40000"/>
                </a:schemeClr>
              </a:solidFill>
            </a:endParaRPr>
          </a:p>
        </p:txBody>
      </p:sp>
      <p:pic>
        <p:nvPicPr>
          <p:cNvPr id="3" name="图片 2"/>
          <p:cNvPicPr>
            <a:picLocks noChangeAspect="1"/>
          </p:cNvPicPr>
          <p:nvPr/>
        </p:nvPicPr>
        <p:blipFill>
          <a:blip r:embed="rId1"/>
          <a:stretch>
            <a:fillRect/>
          </a:stretch>
        </p:blipFill>
        <p:spPr>
          <a:xfrm>
            <a:off x="2028825" y="3410036"/>
            <a:ext cx="5086350" cy="28575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b="1" dirty="0"/>
              <a:t>A</a:t>
            </a:r>
            <a:r>
              <a:rPr lang="zh-CN" altLang="en-US" sz="2800" b="1" dirty="0"/>
              <a:t>、向直线上司提出意见和建议，直线上司传达给下级直线机构。</a:t>
            </a:r>
            <a:endParaRPr lang="zh-CN" altLang="en-US" sz="2800" b="1" dirty="0"/>
          </a:p>
          <a:p>
            <a:r>
              <a:rPr lang="en-US" altLang="zh-CN" sz="2800" b="1" dirty="0"/>
              <a:t>B</a:t>
            </a:r>
            <a:r>
              <a:rPr lang="zh-CN" altLang="en-US" sz="2800" b="1" dirty="0"/>
              <a:t>、直线上司授权参谋直接向下级传达意见和建议。</a:t>
            </a:r>
            <a:endParaRPr lang="zh-CN" altLang="en-US" sz="2800" b="1" dirty="0"/>
          </a:p>
          <a:p>
            <a:r>
              <a:rPr lang="en-US" altLang="zh-CN" sz="2800" b="1" dirty="0"/>
              <a:t>C</a:t>
            </a:r>
            <a:r>
              <a:rPr lang="zh-CN" altLang="en-US" sz="2800" b="1" dirty="0"/>
              <a:t>、</a:t>
            </a:r>
            <a:r>
              <a:rPr lang="zh-CN" altLang="en-US" sz="2800" b="1" dirty="0">
                <a:solidFill>
                  <a:schemeClr val="tx2">
                    <a:lumMod val="60000"/>
                    <a:lumOff val="40000"/>
                  </a:schemeClr>
                </a:solidFill>
              </a:rPr>
              <a:t>参谋直接向直线下属传达信息并告诉其如何行动，若下级不予重视由直线上司发出指示。</a:t>
            </a:r>
            <a:endParaRPr lang="zh-CN" altLang="en-US" sz="2800" b="1" dirty="0"/>
          </a:p>
          <a:p>
            <a:r>
              <a:rPr lang="en-US" altLang="zh-CN" sz="2800" b="1" dirty="0"/>
              <a:t>D</a:t>
            </a:r>
            <a:r>
              <a:rPr lang="zh-CN" altLang="en-US" sz="2800" b="1" dirty="0"/>
              <a:t>、上级主管把某些方面的决策权和命令权直接授予参谋部门。</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1133475" y="884238"/>
            <a:ext cx="7589838" cy="838200"/>
          </a:xfrm>
        </p:spPr>
        <p:txBody>
          <a:bodyPr/>
          <a:lstStyle/>
          <a:p>
            <a:pPr eaLnBrk="1" hangingPunct="1"/>
            <a:endParaRPr lang="zh-CN" altLang="zh-CN" b="1">
              <a:latin typeface="宋体" panose="02010600030101010101" pitchFamily="2" charset="-122"/>
            </a:endParaRPr>
          </a:p>
        </p:txBody>
      </p:sp>
      <p:sp>
        <p:nvSpPr>
          <p:cNvPr id="14339" name="Rectangle 3"/>
          <p:cNvSpPr>
            <a:spLocks noGrp="1" noRot="1" noChangeArrowheads="1"/>
          </p:cNvSpPr>
          <p:nvPr>
            <p:ph type="body" idx="1"/>
          </p:nvPr>
        </p:nvSpPr>
        <p:spPr>
          <a:xfrm>
            <a:off x="539750" y="1524000"/>
            <a:ext cx="8424863" cy="5029200"/>
          </a:xfrm>
        </p:spPr>
        <p:txBody>
          <a:bodyPr/>
          <a:lstStyle/>
          <a:p>
            <a:pPr algn="just" eaLnBrk="1" hangingPunct="1">
              <a:lnSpc>
                <a:spcPct val="80000"/>
              </a:lnSpc>
            </a:pPr>
            <a:endParaRPr lang="en-US" altLang="zh-CN" sz="2800" b="1">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600" b="1">
                <a:solidFill>
                  <a:srgbClr val="CC3300"/>
                </a:solidFill>
                <a:latin typeface="宋体" panose="02010600030101010101" pitchFamily="2" charset="-122"/>
              </a:rPr>
              <a:t>管理幅度、管理层次与组织规模的关系</a:t>
            </a:r>
            <a:endParaRPr lang="zh-CN" altLang="en-US" sz="3600" b="1">
              <a:solidFill>
                <a:srgbClr val="CC3300"/>
              </a:solidFill>
              <a:latin typeface="宋体" panose="02010600030101010101" pitchFamily="2" charset="-122"/>
            </a:endParaRPr>
          </a:p>
          <a:p>
            <a:pPr algn="just" eaLnBrk="1" hangingPunct="1">
              <a:lnSpc>
                <a:spcPct val="80000"/>
              </a:lnSpc>
              <a:buFont typeface="Wingdings" panose="05000000000000000000" pitchFamily="2" charset="2"/>
              <a:buNone/>
            </a:pPr>
            <a:endParaRPr lang="zh-CN" altLang="en-US" sz="3600" b="1">
              <a:solidFill>
                <a:srgbClr val="CC3300"/>
              </a:solidFill>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600" b="1">
                <a:solidFill>
                  <a:srgbClr val="0000FF"/>
                </a:solidFill>
                <a:latin typeface="宋体" panose="02010600030101010101" pitchFamily="2" charset="-122"/>
              </a:rPr>
              <a:t>   </a:t>
            </a:r>
            <a:endParaRPr lang="zh-CN" altLang="en-US" sz="3600" b="1">
              <a:solidFill>
                <a:srgbClr val="0000FF"/>
              </a:solidFill>
              <a:latin typeface="宋体" panose="02010600030101010101" pitchFamily="2" charset="-122"/>
            </a:endParaRPr>
          </a:p>
          <a:p>
            <a:pPr algn="just" eaLnBrk="1" hangingPunct="1">
              <a:lnSpc>
                <a:spcPct val="80000"/>
              </a:lnSpc>
              <a:buFont typeface="Wingdings" panose="05000000000000000000" pitchFamily="2" charset="2"/>
              <a:buNone/>
            </a:pPr>
            <a:r>
              <a:rPr lang="zh-CN" altLang="en-US" sz="3600" b="1">
                <a:solidFill>
                  <a:srgbClr val="0000FF"/>
                </a:solidFill>
                <a:latin typeface="宋体" panose="02010600030101010101" pitchFamily="2" charset="-122"/>
              </a:rPr>
              <a:t>   组织规模</a:t>
            </a:r>
            <a:r>
              <a:rPr lang="en-US" altLang="zh-CN" sz="3600" b="1">
                <a:solidFill>
                  <a:srgbClr val="0000FF"/>
                </a:solidFill>
                <a:latin typeface="宋体" panose="02010600030101010101" pitchFamily="2" charset="-122"/>
              </a:rPr>
              <a:t>=</a:t>
            </a:r>
            <a:r>
              <a:rPr lang="zh-CN" altLang="en-US" sz="3600" b="1">
                <a:solidFill>
                  <a:srgbClr val="0000FF"/>
                </a:solidFill>
                <a:latin typeface="宋体" panose="02010600030101010101" pitchFamily="2" charset="-122"/>
              </a:rPr>
              <a:t>管理幅度</a:t>
            </a:r>
            <a:r>
              <a:rPr lang="en-US" altLang="zh-CN" sz="3600" b="1"/>
              <a:t>×</a:t>
            </a:r>
            <a:r>
              <a:rPr lang="zh-CN" altLang="en-US" sz="3600" b="1">
                <a:solidFill>
                  <a:srgbClr val="0000FF"/>
                </a:solidFill>
                <a:latin typeface="宋体" panose="02010600030101010101" pitchFamily="2" charset="-122"/>
              </a:rPr>
              <a:t>管理层次</a:t>
            </a:r>
            <a:endParaRPr lang="zh-CN" altLang="en-US" sz="3600" b="1">
              <a:solidFill>
                <a:srgbClr val="0000FF"/>
              </a:solidFill>
              <a:latin typeface="宋体" panose="02010600030101010101" pitchFamily="2" charset="-122"/>
            </a:endParaRPr>
          </a:p>
          <a:p>
            <a:pPr algn="just" eaLnBrk="1" hangingPunct="1">
              <a:lnSpc>
                <a:spcPct val="80000"/>
              </a:lnSpc>
              <a:buFont typeface="Wingdings" panose="05000000000000000000" pitchFamily="2" charset="2"/>
              <a:buNone/>
            </a:pPr>
            <a:endParaRPr lang="zh-CN" altLang="en-US" sz="3600" b="1">
              <a:latin typeface="宋体" panose="02010600030101010101" pitchFamily="2" charset="-122"/>
            </a:endParaRPr>
          </a:p>
          <a:p>
            <a:pPr algn="just" eaLnBrk="1" hangingPunct="1">
              <a:lnSpc>
                <a:spcPct val="80000"/>
              </a:lnSpc>
              <a:buFont typeface="Wingdings" panose="05000000000000000000" pitchFamily="2" charset="2"/>
              <a:buNone/>
            </a:pPr>
            <a:r>
              <a:rPr lang="zh-CN" altLang="en-US" b="1">
                <a:latin typeface="宋体" panose="02010600030101010101" pitchFamily="2" charset="-122"/>
              </a:rPr>
              <a:t>    </a:t>
            </a:r>
            <a:endParaRPr lang="zh-CN" altLang="en-US" b="1">
              <a:latin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78cd5c17-a654-46f2-a6cf-6c89f4b72eb0}"/>
</p:tagLst>
</file>

<file path=ppt/tags/tag10.xml><?xml version="1.0" encoding="utf-8"?>
<p:tagLst xmlns:p="http://schemas.openxmlformats.org/presentationml/2006/main">
  <p:tag name="KSO_WM_TEMPLATE_CATEGORY" val="diagram"/>
  <p:tag name="KSO_WM_TEMPLATE_INDEX" val="103"/>
  <p:tag name="KSO_WM_UNIT_TYPE" val="l_h_f"/>
  <p:tag name="KSO_WM_UNIT_INDEX" val="1_2_1"/>
  <p:tag name="KSO_WM_UNIT_ID" val="150995269*l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TEMPLATE_CATEGORY" val="diagram"/>
  <p:tag name="KSO_WM_TEMPLATE_INDEX" val="103"/>
  <p:tag name="KSO_WM_UNIT_TYPE" val="l_h_a"/>
  <p:tag name="KSO_WM_UNIT_INDEX" val="1_3_1"/>
  <p:tag name="KSO_WM_UNIT_ID" val="150995269*l_h_a*1_3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7"/>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TEMPLATE_CATEGORY" val="diagram"/>
  <p:tag name="KSO_WM_TEMPLATE_INDEX" val="103"/>
  <p:tag name="KSO_WM_UNIT_TYPE" val="l_h_f"/>
  <p:tag name="KSO_WM_UNIT_INDEX" val="1_3_1"/>
  <p:tag name="KSO_WM_UNIT_ID" val="150995269*l_h_f*1_3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UNIT_TABLE_BEAUTIFY" val="smartTable{4bf8fca5-9cb5-4612-82f1-f50b0626bbca}"/>
</p:tagLst>
</file>

<file path=ppt/tags/tag14.xml><?xml version="1.0" encoding="utf-8"?>
<p:tagLst xmlns:p="http://schemas.openxmlformats.org/presentationml/2006/main">
  <p:tag name="KSO_WM_UNIT_TABLE_BEAUTIFY" val="smartTable{ce0fad9d-e6e5-4259-b154-39a34a3315ac}"/>
</p:tagLst>
</file>

<file path=ppt/tags/tag15.xml><?xml version="1.0" encoding="utf-8"?>
<p:tagLst xmlns:p="http://schemas.openxmlformats.org/presentationml/2006/main">
  <p:tag name="KSO_WM_UNIT_TABLE_BEAUTIFY" val="smartTable{3273695e-bff6-45b4-b3b2-3bfde317ab9c}"/>
</p:tagLst>
</file>

<file path=ppt/tags/tag16.xml><?xml version="1.0" encoding="utf-8"?>
<p:tagLst xmlns:p="http://schemas.openxmlformats.org/presentationml/2006/main">
  <p:tag name="KSO_WPP_MARK_KEY" val="ed11fdd0-efe4-4a10-b2ef-f5dec0cd6c4a"/>
  <p:tag name="COMMONDATA" val="eyJoZGlkIjoiZGM2MTAxNzEzZGEwMWUzN2I4MjdhYzhkMDg1MmJkYTAifQ=="/>
</p:tagLst>
</file>

<file path=ppt/tags/tag2.xml><?xml version="1.0" encoding="utf-8"?>
<p:tagLst xmlns:p="http://schemas.openxmlformats.org/presentationml/2006/main">
  <p:tag name="KSO_WM_TEMPLATE_CATEGORY" val="diagram"/>
  <p:tag name="KSO_WM_TEMPLATE_INDEX" val="812"/>
  <p:tag name="KSO_WM_BEAUTIFY_FLAG" val="#wm#"/>
  <p:tag name="KSO_WM_TAG_VERSION" val="1.0"/>
  <p:tag name="KSO_WM_UNIT_TYPE" val="r_i"/>
  <p:tag name="KSO_WM_UNIT_INDEX" val="1_1"/>
  <p:tag name="KSO_WM_UNIT_ID" val="256*r_i*1_1"/>
  <p:tag name="KSO_WM_UNIT_CLEAR" val="1"/>
  <p:tag name="KSO_WM_UNIT_LAYERLEVEL" val="1_1"/>
  <p:tag name="KSO_WM_DIAGRAM_GROUP_CODE" val="r1-1"/>
  <p:tag name="KSO_WM_UNIT_DIAGRAM_CONTRAST_TITLE_CNT" val="2"/>
  <p:tag name="KSO_WM_UNIT_DIAGRAM_DIMENSION_TITLE_CNT" val="1"/>
  <p:tag name="KSO_WM_UNIT_FILL_FORE_SCHEMECOLOR_INDEX" val="6"/>
  <p:tag name="KSO_WM_UNIT_FILL_TYPE" val="1"/>
</p:tagLst>
</file>

<file path=ppt/tags/tag3.xml><?xml version="1.0" encoding="utf-8"?>
<p:tagLst xmlns:p="http://schemas.openxmlformats.org/presentationml/2006/main">
  <p:tag name="KSO_WM_TEMPLATE_CATEGORY" val="diagram"/>
  <p:tag name="KSO_WM_TEMPLATE_INDEX" val="812"/>
  <p:tag name="KSO_WM_BEAUTIFY_FLAG" val="#wm#"/>
  <p:tag name="KSO_WM_TAG_VERSION" val="1.0"/>
  <p:tag name="KSO_WM_UNIT_TYPE" val="r_i"/>
  <p:tag name="KSO_WM_UNIT_INDEX" val="1_2"/>
  <p:tag name="KSO_WM_UNIT_ID" val="256*r_i*1_2"/>
  <p:tag name="KSO_WM_UNIT_CLEAR" val="1"/>
  <p:tag name="KSO_WM_UNIT_LAYERLEVEL" val="1_1"/>
  <p:tag name="KSO_WM_DIAGRAM_GROUP_CODE" val="r1-1"/>
  <p:tag name="KSO_WM_UNIT_DIAGRAM_CONTRAST_TITLE_CNT" val="2"/>
  <p:tag name="KSO_WM_UNIT_DIAGRAM_DIMENSION_TITLE_CNT" val="1"/>
  <p:tag name="KSO_WM_UNIT_FILL_FORE_SCHEMECOLOR_INDEX" val="14"/>
  <p:tag name="KSO_WM_UNIT_FILL_TYPE" val="1"/>
</p:tagLst>
</file>

<file path=ppt/tags/tag4.xml><?xml version="1.0" encoding="utf-8"?>
<p:tagLst xmlns:p="http://schemas.openxmlformats.org/presentationml/2006/main">
  <p:tag name="KSO_WM_TEMPLATE_CATEGORY" val="diagram"/>
  <p:tag name="KSO_WM_TEMPLATE_INDEX" val="812"/>
  <p:tag name="KSO_WM_BEAUTIFY_FLAG" val="#wm#"/>
  <p:tag name="KSO_WM_TAG_VERSION" val="1.0"/>
  <p:tag name="KSO_WM_UNIT_TYPE" val="r_i"/>
  <p:tag name="KSO_WM_UNIT_INDEX" val="1_9"/>
  <p:tag name="KSO_WM_UNIT_ID" val="256*r_i*1_9"/>
  <p:tag name="KSO_WM_UNIT_CLEAR" val="1"/>
  <p:tag name="KSO_WM_UNIT_LAYERLEVEL" val="1_1"/>
  <p:tag name="KSO_WM_DIAGRAM_GROUP_CODE" val="r1-1"/>
  <p:tag name="KSO_WM_UNIT_DIAGRAM_CONTRAST_TITLE_CNT" val="2"/>
  <p:tag name="KSO_WM_UNIT_DIAGRAM_DIMENSION_TITLE_CNT" val="1"/>
  <p:tag name="KSO_WM_UNIT_FILL_FORE_SCHEMECOLOR_INDEX" val="7"/>
  <p:tag name="KSO_WM_UNIT_FILL_TYPE" val="1"/>
</p:tagLst>
</file>

<file path=ppt/tags/tag5.xml><?xml version="1.0" encoding="utf-8"?>
<p:tagLst xmlns:p="http://schemas.openxmlformats.org/presentationml/2006/main">
  <p:tag name="KSO_WM_TEMPLATE_CATEGORY" val="diagram"/>
  <p:tag name="KSO_WM_TEMPLATE_INDEX" val="812"/>
  <p:tag name="KSO_WM_BEAUTIFY_FLAG" val="#wm#"/>
  <p:tag name="KSO_WM_TAG_VERSION" val="1.0"/>
  <p:tag name="KSO_WM_UNIT_TYPE" val="r_i"/>
  <p:tag name="KSO_WM_UNIT_INDEX" val="1_10"/>
  <p:tag name="KSO_WM_UNIT_ID" val="256*r_i*1_10"/>
  <p:tag name="KSO_WM_UNIT_CLEAR" val="1"/>
  <p:tag name="KSO_WM_UNIT_LAYERLEVEL" val="1_1"/>
  <p:tag name="KSO_WM_DIAGRAM_GROUP_CODE" val="r1-1"/>
  <p:tag name="KSO_WM_UNIT_DIAGRAM_CONTRAST_TITLE_CNT" val="2"/>
  <p:tag name="KSO_WM_UNIT_DIAGRAM_DIMENSION_TITLE_CNT" val="1"/>
  <p:tag name="KSO_WM_UNIT_FILL_FORE_SCHEMECOLOR_INDEX" val="14"/>
  <p:tag name="KSO_WM_UNIT_FILL_TYPE" val="1"/>
</p:tagLst>
</file>

<file path=ppt/tags/tag6.xml><?xml version="1.0" encoding="utf-8"?>
<p:tagLst xmlns:p="http://schemas.openxmlformats.org/presentationml/2006/main">
  <p:tag name="KSO_WM_UNIT_TABLE_BEAUTIFY" val="smartTable{9057bdf0-ee0b-46a5-99bb-b833248667df}"/>
</p:tagLst>
</file>

<file path=ppt/tags/tag7.xml><?xml version="1.0" encoding="utf-8"?>
<p:tagLst xmlns:p="http://schemas.openxmlformats.org/presentationml/2006/main">
  <p:tag name="KSO_WM_TEMPLATE_CATEGORY" val="diagram"/>
  <p:tag name="KSO_WM_TEMPLATE_INDEX" val="103"/>
  <p:tag name="KSO_WM_UNIT_TYPE" val="l_h_a"/>
  <p:tag name="KSO_WM_UNIT_INDEX" val="1_1_1"/>
  <p:tag name="KSO_WM_UNIT_ID" val="150995269*l_h_a*1_1_1"/>
  <p:tag name="KSO_WM_UNIT_CLEAR" val="1"/>
  <p:tag name="KSO_WM_UNIT_LAYERLEVEL" val="1_1_1"/>
  <p:tag name="KSO_WM_UNIT_VALUE" val="18"/>
  <p:tag name="KSO_WM_UNIT_HIGHLIGHT" val="0"/>
  <p:tag name="KSO_WM_UNIT_COMPATIBLE" val="0"/>
  <p:tag name="KSO_WM_BEAUTIFY_FLAG" val="#wm#"/>
  <p:tag name="KSO_WM_UNIT_PRESET_TEXT_INDEX" val="3"/>
  <p:tag name="KSO_WM_UNIT_PRESET_TEXT_LEN" val="5"/>
  <p:tag name="KSO_WM_DIAGRAM_GROUP_CODE" val="l1-1"/>
  <p:tag name="KSO_WM_TAG_VERSION" val="1.0"/>
  <p:tag name="KSO_WM_UNIT_FILL_FORE_SCHEMECOLOR_INDEX" val="5"/>
  <p:tag name="KSO_WM_UNIT_FILL_TYPE" val="1"/>
  <p:tag name="KSO_WM_UNIT_TEXT_FILL_FORE_SCHEMECOLOR_INDEX" val="14"/>
  <p:tag name="KSO_WM_UNIT_TEXT_FILL_TYPE" val="1"/>
</p:tagLst>
</file>

<file path=ppt/tags/tag8.xml><?xml version="1.0" encoding="utf-8"?>
<p:tagLst xmlns:p="http://schemas.openxmlformats.org/presentationml/2006/main">
  <p:tag name="KSO_WM_TEMPLATE_CATEGORY" val="diagram"/>
  <p:tag name="KSO_WM_TEMPLATE_INDEX" val="103"/>
  <p:tag name="KSO_WM_UNIT_TYPE" val="l_h_f"/>
  <p:tag name="KSO_WM_UNIT_INDEX" val="1_1_1"/>
  <p:tag name="KSO_WM_UNIT_ID" val="150995269*l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TEMPLATE_CATEGORY" val="diagram"/>
  <p:tag name="KSO_WM_TEMPLATE_INDEX" val="103"/>
  <p:tag name="KSO_WM_UNIT_TYPE" val="l_h_a"/>
  <p:tag name="KSO_WM_UNIT_INDEX" val="1_2_1"/>
  <p:tag name="KSO_WM_UNIT_ID" val="150995269*l_h_a*1_2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6"/>
  <p:tag name="KSO_WM_UNIT_FILL_TYPE" val="1"/>
  <p:tag name="KSO_WM_UNIT_TEXT_FILL_FORE_SCHEMECOLOR_INDEX" val="14"/>
  <p:tag name="KSO_WM_UNIT_TEXT_FILL_TYPE" val="1"/>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9633</Words>
  <Application>WPS 演示</Application>
  <PresentationFormat>全屏显示(4:3)</PresentationFormat>
  <Paragraphs>999</Paragraphs>
  <Slides>88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88</vt:i4>
      </vt:variant>
    </vt:vector>
  </HeadingPairs>
  <TitlesOfParts>
    <vt:vector size="104" baseType="lpstr">
      <vt:lpstr>Arial</vt:lpstr>
      <vt:lpstr>宋体</vt:lpstr>
      <vt:lpstr>Wingdings</vt:lpstr>
      <vt:lpstr>微软雅黑</vt:lpstr>
      <vt:lpstr>华文楷体</vt:lpstr>
      <vt:lpstr>Tahoma</vt:lpstr>
      <vt:lpstr>Arial Unicode MS</vt:lpstr>
      <vt:lpstr>黑体</vt:lpstr>
      <vt:lpstr>Times New Roman</vt:lpstr>
      <vt:lpstr>Symbol</vt:lpstr>
      <vt:lpstr>Calibri</vt:lpstr>
      <vt:lpstr>Malgun Gothic</vt:lpstr>
      <vt:lpstr>楷体</vt:lpstr>
      <vt:lpstr>楷体_GB2312</vt:lpstr>
      <vt:lpstr>新宋体</vt:lpstr>
      <vt:lpstr>诗情画意</vt:lpstr>
      <vt:lpstr>第三篇 组织</vt:lpstr>
      <vt:lpstr>PowerPoint 演示文稿</vt:lpstr>
      <vt:lpstr>PowerPoint 演示文稿</vt:lpstr>
      <vt:lpstr>PowerPoint 演示文稿</vt:lpstr>
      <vt:lpstr>PowerPoint 演示文稿</vt:lpstr>
      <vt:lpstr>组织设计</vt:lpstr>
      <vt:lpstr>第一节 组织设计的任务与影响因素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目标一致原则</vt:lpstr>
      <vt:lpstr>分工与协作原则</vt:lpstr>
      <vt:lpstr>有效管理幅度原则</vt:lpstr>
      <vt:lpstr>权责对等原则</vt:lpstr>
      <vt:lpstr>柔性经济原则</vt:lpstr>
      <vt:lpstr>四、组织设计的影响因素</vt:lpstr>
      <vt:lpstr>PowerPoint 演示文稿</vt:lpstr>
      <vt:lpstr>PowerPoint 演示文稿</vt:lpstr>
      <vt:lpstr>PowerPoint 演示文稿</vt:lpstr>
      <vt:lpstr>PowerPoint 演示文稿</vt:lpstr>
      <vt:lpstr>PowerPoint 演示文稿</vt:lpstr>
      <vt:lpstr>PowerPoint 演示文稿</vt:lpstr>
      <vt:lpstr>  组织结构特征和技术类型的关系（伍德沃德）</vt:lpstr>
      <vt:lpstr>PowerPoint 演示文稿</vt:lpstr>
      <vt:lpstr>PowerPoint 演示文稿</vt:lpstr>
      <vt:lpstr>PowerPoint 演示文稿</vt:lpstr>
      <vt:lpstr>PowerPoint 演示文稿</vt:lpstr>
      <vt:lpstr>PowerPoint 演示文稿</vt:lpstr>
      <vt:lpstr>第二节 组织结构</vt:lpstr>
      <vt:lpstr>部门化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组织整合</vt:lpstr>
      <vt:lpstr>一、正式组织与非正式组织的整合</vt:lpstr>
      <vt:lpstr>PowerPoint 演示文稿</vt:lpstr>
      <vt:lpstr>PowerPoint 演示文稿</vt:lpstr>
      <vt:lpstr>PowerPoint 演示文稿</vt:lpstr>
      <vt:lpstr>PowerPoint 演示文稿</vt:lpstr>
      <vt:lpstr>PowerPoint 演示文稿</vt:lpstr>
      <vt:lpstr>PowerPoint 演示文稿</vt:lpstr>
      <vt:lpstr>二、层级整合（集权与分权）</vt:lpstr>
      <vt:lpstr>集权与分权</vt:lpstr>
      <vt:lpstr>PowerPoint 演示文稿</vt:lpstr>
      <vt:lpstr>集权与分权</vt:lpstr>
      <vt:lpstr>PowerPoint 演示文稿</vt:lpstr>
      <vt:lpstr>PowerPoint 演示文稿</vt:lpstr>
      <vt:lpstr>PowerPoint 演示文稿</vt:lpstr>
      <vt:lpstr>PowerPoint 演示文稿</vt:lpstr>
      <vt:lpstr>PowerPoint 演示文稿</vt:lpstr>
      <vt:lpstr>PowerPoint 演示文稿</vt:lpstr>
      <vt:lpstr>授权的六个层次</vt:lpstr>
      <vt:lpstr>三、直线与参谋的整合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第五篇 组织</dc:title>
  <dc:creator>User</dc:creator>
  <cp:lastModifiedBy>حسناً ، من أنت ؟</cp:lastModifiedBy>
  <cp:revision>222</cp:revision>
  <dcterms:created xsi:type="dcterms:W3CDTF">2009-12-02T02:15:00Z</dcterms:created>
  <dcterms:modified xsi:type="dcterms:W3CDTF">2023-02-18T12:47:04Z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1AD3B8A0197C45F78ADD4D32129A20FE</vt:lpwstr>
  </property>
  <property fmtid="{D5CDD505-2E9C-101B-9397-08002B2CF9AE}" pid="3" name="KSOProductBuildVer">
    <vt:lpwstr>2052-11.1.0.13703</vt:lpwstr>
  </property>
</Properties>
</file>