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634" r:id="rId3"/>
    <p:sldId id="481" r:id="rId4"/>
    <p:sldId id="657" r:id="rId5"/>
    <p:sldId id="654" r:id="rId6"/>
    <p:sldId id="341" r:id="rId7"/>
    <p:sldId id="658" r:id="rId8"/>
    <p:sldId id="659" r:id="rId9"/>
    <p:sldId id="660" r:id="rId10"/>
    <p:sldId id="661" r:id="rId11"/>
    <p:sldId id="662" r:id="rId12"/>
    <p:sldId id="655" r:id="rId13"/>
    <p:sldId id="262" r:id="rId14"/>
    <p:sldId id="65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4C2"/>
    <a:srgbClr val="F7C942"/>
    <a:srgbClr val="F8F8F8"/>
    <a:srgbClr val="D6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08" y="192"/>
      </p:cViewPr>
      <p:guideLst/>
    </p:cSldViewPr>
  </p:slideViewPr>
  <p:notesTextViewPr>
    <p:cViewPr>
      <p:scale>
        <a:sx n="1" d="1"/>
        <a:sy n="1" d="1"/>
      </p:scale>
      <p:origin x="0" y="0"/>
    </p:cViewPr>
  </p:notesTextViewPr>
  <p:sorterViewPr>
    <p:cViewPr>
      <p:scale>
        <a:sx n="41" d="100"/>
        <a:sy n="41" d="100"/>
      </p:scale>
      <p:origin x="0" y="-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t>2022/9/27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1641-3251-4F8C-82DC-E88193C5E23C}" type="datetimeFigureOut">
              <a:rPr lang="zh-CN" altLang="en-US" smtClean="0"/>
              <a:t>2022/9/27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1998-56D2-4B57-99DF-E5D8E14A98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8965"/>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4166290" y="2372320"/>
            <a:ext cx="3701002" cy="923330"/>
          </a:xfrm>
          <a:prstGeom prst="rect">
            <a:avLst/>
          </a:prstGeom>
        </p:spPr>
        <p:txBody>
          <a:bodyPr wrap="square">
            <a:spAutoFit/>
          </a:bodyPr>
          <a:lstStyle/>
          <a:p>
            <a:r>
              <a:rPr lang="zh-CN" altLang="en-US" sz="5400" b="1" dirty="0" smtClean="0">
                <a:cs typeface="+mn-ea"/>
              </a:rPr>
              <a:t>管</a:t>
            </a:r>
            <a:r>
              <a:rPr lang="zh-CN" altLang="en-US" sz="5400" b="1" dirty="0">
                <a:cs typeface="+mn-ea"/>
              </a:rPr>
              <a:t>理学导</a:t>
            </a:r>
            <a:r>
              <a:rPr lang="zh-CN" altLang="en-US" sz="5400" b="1" dirty="0" smtClean="0">
                <a:cs typeface="+mn-ea"/>
              </a:rPr>
              <a:t>论</a:t>
            </a:r>
            <a:endParaRPr lang="zh-CN" altLang="en-US" sz="5400" b="1" dirty="0">
              <a:cs typeface="+mn-ea"/>
            </a:endParaRPr>
          </a:p>
        </p:txBody>
      </p:sp>
      <p:sp>
        <p:nvSpPr>
          <p:cNvPr id="3" name="文本框 2"/>
          <p:cNvSpPr txBox="1"/>
          <p:nvPr/>
        </p:nvSpPr>
        <p:spPr>
          <a:xfrm>
            <a:off x="3198387" y="3660487"/>
            <a:ext cx="6107502"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第</a:t>
            </a:r>
            <a:r>
              <a:rPr lang="zh-CN" altLang="en-US" sz="3200" b="1" dirty="0">
                <a:latin typeface="楷体" panose="02010609060101010101" pitchFamily="49" charset="-122"/>
                <a:ea typeface="楷体" panose="02010609060101010101" pitchFamily="49" charset="-122"/>
              </a:rPr>
              <a:t>一</a:t>
            </a:r>
            <a:r>
              <a:rPr lang="zh-CN" altLang="en-US" sz="3200" b="1" dirty="0" smtClean="0">
                <a:latin typeface="楷体" panose="02010609060101010101" pitchFamily="49" charset="-122"/>
                <a:ea typeface="楷体" panose="02010609060101010101" pitchFamily="49" charset="-122"/>
              </a:rPr>
              <a:t>讲  </a:t>
            </a:r>
            <a:r>
              <a:rPr lang="zh-CN" altLang="zh-CN" sz="3200" b="1" dirty="0" smtClean="0">
                <a:latin typeface="楷体" panose="02010609060101010101" pitchFamily="49" charset="-122"/>
                <a:ea typeface="楷体" panose="02010609060101010101" pitchFamily="49" charset="-122"/>
              </a:rPr>
              <a:t>工</a:t>
            </a:r>
            <a:r>
              <a:rPr lang="zh-CN" altLang="zh-CN" sz="3200" b="1" dirty="0">
                <a:latin typeface="楷体" panose="02010609060101010101" pitchFamily="49" charset="-122"/>
                <a:ea typeface="楷体" panose="02010609060101010101" pitchFamily="49" charset="-122"/>
              </a:rPr>
              <a:t>业革命前的企业管</a:t>
            </a:r>
            <a:r>
              <a:rPr lang="zh-CN" altLang="zh-CN" sz="3200" b="1" dirty="0" smtClean="0">
                <a:latin typeface="楷体" panose="02010609060101010101" pitchFamily="49" charset="-122"/>
                <a:ea typeface="楷体" panose="02010609060101010101" pitchFamily="49" charset="-122"/>
              </a:rPr>
              <a:t>理</a:t>
            </a:r>
            <a:endParaRPr lang="zh-CN" altLang="en-US" sz="3200" b="1" dirty="0">
              <a:latin typeface="楷体" panose="02010609060101010101" pitchFamily="49" charset="-122"/>
              <a:ea typeface="楷体" panose="02010609060101010101" pitchFamily="49" charset="-122"/>
              <a:cs typeface="+mn-ea"/>
              <a:sym typeface="+mn-lt"/>
            </a:endParaRPr>
          </a:p>
        </p:txBody>
      </p:sp>
      <p:sp>
        <p:nvSpPr>
          <p:cNvPr id="9" name="文本框 8"/>
          <p:cNvSpPr txBox="1"/>
          <p:nvPr/>
        </p:nvSpPr>
        <p:spPr>
          <a:xfrm>
            <a:off x="5234225" y="4917936"/>
            <a:ext cx="1723549" cy="338554"/>
          </a:xfrm>
          <a:prstGeom prst="rect">
            <a:avLst/>
          </a:prstGeom>
          <a:noFill/>
        </p:spPr>
        <p:txBody>
          <a:bodyPr wrap="none" rtlCol="0">
            <a:spAutoFit/>
          </a:bodyPr>
          <a:lstStyle/>
          <a:p>
            <a:r>
              <a:rPr lang="zh-CN" altLang="en-US" sz="1600" b="1" dirty="0">
                <a:latin typeface="楷体" panose="02010609060101010101" pitchFamily="49" charset="-122"/>
                <a:ea typeface="楷体" panose="02010609060101010101" pitchFamily="49" charset="-122"/>
                <a:cs typeface="三极拙楷简体" panose="00000500000000000000" charset="-122"/>
              </a:rPr>
              <a:t>主</a:t>
            </a:r>
            <a:r>
              <a:rPr lang="zh-CN" altLang="en-US" sz="1600" b="1" dirty="0" smtClean="0">
                <a:latin typeface="楷体" panose="02010609060101010101" pitchFamily="49" charset="-122"/>
                <a:ea typeface="楷体" panose="02010609060101010101" pitchFamily="49" charset="-122"/>
                <a:cs typeface="三极拙楷简体" panose="00000500000000000000" charset="-122"/>
              </a:rPr>
              <a:t>讲教师：苏 锋</a:t>
            </a:r>
          </a:p>
        </p:txBody>
      </p:sp>
    </p:spTree>
  </p:cSld>
  <p:clrMapOvr>
    <a:masterClrMapping/>
  </p:clrMapOvr>
  <p:timing>
    <p:tnLst>
      <p:par>
        <p:cTn id="1" dur="indefinite" restart="never" nodeType="tmRoot"/>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F2AC3CEC-3F37-4978-866A-5825E1D05DCE}"/>
              </a:ext>
            </a:extLst>
          </p:cNvPr>
          <p:cNvGrpSpPr/>
          <p:nvPr/>
        </p:nvGrpSpPr>
        <p:grpSpPr>
          <a:xfrm>
            <a:off x="0" y="0"/>
            <a:ext cx="12192000" cy="6858000"/>
            <a:chOff x="1206500" y="1498600"/>
            <a:chExt cx="12192000" cy="6858000"/>
          </a:xfrm>
        </p:grpSpPr>
        <p:pic>
          <p:nvPicPr>
            <p:cNvPr id="26" name="图片 25">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1206500" y="1498600"/>
              <a:ext cx="12192000" cy="6858000"/>
            </a:xfrm>
            <a:prstGeom prst="rect">
              <a:avLst/>
            </a:prstGeom>
          </p:spPr>
        </p:pic>
        <p:sp>
          <p:nvSpPr>
            <p:cNvPr id="27" name="矩形: 圆角 19">
              <a:extLst>
                <a:ext uri="{FF2B5EF4-FFF2-40B4-BE49-F238E27FC236}">
                  <a16:creationId xmlns:a16="http://schemas.microsoft.com/office/drawing/2014/main" id="{35C1C75D-C475-43E9-87F7-D86FF89F7376}"/>
                </a:ext>
              </a:extLst>
            </p:cNvPr>
            <p:cNvSpPr/>
            <p:nvPr/>
          </p:nvSpPr>
          <p:spPr>
            <a:xfrm>
              <a:off x="1541780" y="19100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r>
              <a:rPr lang="en-US" altLang="zh-CN" sz="2800" b="1" dirty="0">
                <a:solidFill>
                  <a:srgbClr val="0D0D0D"/>
                </a:solidFill>
                <a:latin typeface="+mn-lt"/>
                <a:ea typeface="+mn-ea"/>
                <a:cs typeface="+mn-ea"/>
              </a:rPr>
              <a:t>-</a:t>
            </a:r>
            <a:r>
              <a:rPr lang="zh-CN" altLang="en-US" sz="2800" b="1" dirty="0">
                <a:solidFill>
                  <a:srgbClr val="0D0D0D"/>
                </a:solidFill>
                <a:latin typeface="+mn-lt"/>
                <a:ea typeface="+mn-ea"/>
                <a:cs typeface="+mn-ea"/>
              </a:rPr>
              <a:t>案</a:t>
            </a:r>
            <a:r>
              <a:rPr lang="zh-CN" altLang="en-US" sz="2800" b="1" dirty="0" smtClean="0">
                <a:solidFill>
                  <a:srgbClr val="0D0D0D"/>
                </a:solidFill>
                <a:latin typeface="+mn-lt"/>
                <a:ea typeface="+mn-ea"/>
                <a:cs typeface="+mn-ea"/>
              </a:rPr>
              <a:t>例</a:t>
            </a:r>
            <a:r>
              <a:rPr lang="en-US" altLang="zh-CN" sz="2800" b="1" dirty="0" smtClean="0">
                <a:solidFill>
                  <a:srgbClr val="0D0D0D"/>
                </a:solidFill>
                <a:latin typeface="+mn-lt"/>
                <a:ea typeface="+mn-ea"/>
                <a:cs typeface="+mn-ea"/>
              </a:rPr>
              <a:t>2</a:t>
            </a:r>
            <a:endParaRPr lang="zh-CN" altLang="en-US" sz="2800" b="1" dirty="0">
              <a:solidFill>
                <a:srgbClr val="0D0D0D"/>
              </a:solidFill>
              <a:latin typeface="+mn-lt"/>
              <a:ea typeface="+mn-ea"/>
              <a:cs typeface="+mn-ea"/>
            </a:endParaRPr>
          </a:p>
        </p:txBody>
      </p:sp>
      <p:sp>
        <p:nvSpPr>
          <p:cNvPr id="28" name="矩形 27"/>
          <p:cNvSpPr/>
          <p:nvPr/>
        </p:nvSpPr>
        <p:spPr>
          <a:xfrm>
            <a:off x="1013463" y="2287880"/>
            <a:ext cx="4973217" cy="1371601"/>
          </a:xfrm>
          <a:prstGeom prst="rect">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96000" y="3740736"/>
            <a:ext cx="4973217" cy="1371601"/>
          </a:xfrm>
          <a:prstGeom prst="rect">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096000" y="2287879"/>
            <a:ext cx="4973217" cy="1371601"/>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013463" y="3740737"/>
            <a:ext cx="4973217" cy="1371601"/>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986843" y="5396317"/>
            <a:ext cx="8968704" cy="646331"/>
          </a:xfrm>
          <a:prstGeom prst="rect">
            <a:avLst/>
          </a:prstGeom>
        </p:spPr>
        <p:txBody>
          <a:bodyPr wrap="square">
            <a:spAutoFit/>
          </a:bodyPr>
          <a:lstStyle/>
          <a:p>
            <a:r>
              <a:rPr lang="en-US" altLang="zh-CN" dirty="0"/>
              <a:t>1880</a:t>
            </a:r>
            <a:r>
              <a:rPr lang="zh-CN" altLang="zh-CN" dirty="0"/>
              <a:t>年，乐印川去世，其妻许叶芬主持家事铺事达</a:t>
            </a:r>
            <a:r>
              <a:rPr lang="en-US" altLang="zh-CN" dirty="0"/>
              <a:t>27</a:t>
            </a:r>
            <a:r>
              <a:rPr lang="zh-CN" altLang="zh-CN" dirty="0"/>
              <a:t>年</a:t>
            </a:r>
            <a:r>
              <a:rPr lang="zh-CN" altLang="zh-CN" dirty="0" smtClean="0"/>
              <a:t>。</a:t>
            </a:r>
            <a:r>
              <a:rPr lang="zh-CN" altLang="zh-CN" dirty="0"/>
              <a:t>许叶芬之后，同仁堂由其下的四个儿子共管</a:t>
            </a:r>
            <a:r>
              <a:rPr lang="zh-CN" altLang="zh-CN" dirty="0" smtClean="0"/>
              <a:t>。</a:t>
            </a:r>
            <a:endParaRPr lang="zh-CN" altLang="en-US" sz="1400" spc="140" dirty="0">
              <a:solidFill>
                <a:schemeClr val="tx1">
                  <a:lumMod val="50000"/>
                  <a:lumOff val="50000"/>
                </a:schemeClr>
              </a:solidFill>
              <a:latin typeface="三极拙楷简体" panose="00000500000000000000" charset="-122"/>
              <a:ea typeface="三极拙楷简体" panose="00000500000000000000" charset="-122"/>
              <a:cs typeface="三极拙楷简体" panose="00000500000000000000" charset="-122"/>
            </a:endParaRPr>
          </a:p>
        </p:txBody>
      </p:sp>
      <p:sp>
        <p:nvSpPr>
          <p:cNvPr id="50" name="椭圆 49"/>
          <p:cNvSpPr/>
          <p:nvPr/>
        </p:nvSpPr>
        <p:spPr>
          <a:xfrm>
            <a:off x="1260513" y="5486218"/>
            <a:ext cx="466530" cy="466530"/>
          </a:xfrm>
          <a:prstGeom prst="ellipse">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296955" y="2962593"/>
            <a:ext cx="4451467" cy="523220"/>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乐印川接管经营权后，制定了一套“自东自掌”的管理制度。</a:t>
            </a:r>
            <a:endParaRPr lang="zh-CN" altLang="en-US" sz="1400" spc="140" dirty="0">
              <a:latin typeface="微软雅黑" panose="020B0503020204020204" pitchFamily="34" charset="-122"/>
              <a:ea typeface="微软雅黑" panose="020B0503020204020204" pitchFamily="34" charset="-122"/>
              <a:cs typeface="三极拙楷简体" panose="00000500000000000000" charset="-122"/>
            </a:endParaRPr>
          </a:p>
        </p:txBody>
      </p:sp>
      <p:sp>
        <p:nvSpPr>
          <p:cNvPr id="52" name="文本框 51"/>
          <p:cNvSpPr txBox="1"/>
          <p:nvPr/>
        </p:nvSpPr>
        <p:spPr>
          <a:xfrm>
            <a:off x="2253576" y="2380967"/>
            <a:ext cx="2492990" cy="400110"/>
          </a:xfrm>
          <a:prstGeom prst="rect">
            <a:avLst/>
          </a:prstGeom>
          <a:noFill/>
        </p:spPr>
        <p:txBody>
          <a:bodyPr wrap="none" rtlCol="0">
            <a:spAutoFit/>
          </a:bodyPr>
          <a:lstStyle/>
          <a:p>
            <a:r>
              <a:rPr lang="zh-CN" altLang="zh-CN" sz="2000" u="sng"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精</a:t>
            </a:r>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心管理，上下同心</a:t>
            </a:r>
          </a:p>
        </p:txBody>
      </p:sp>
      <p:sp>
        <p:nvSpPr>
          <p:cNvPr id="53" name="矩形 52"/>
          <p:cNvSpPr/>
          <p:nvPr/>
        </p:nvSpPr>
        <p:spPr>
          <a:xfrm>
            <a:off x="1289789" y="4246173"/>
            <a:ext cx="4451467" cy="738664"/>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同仁堂为了扩大影响，创造了一套行之有效的办法。如冬设粥厂、夏送暑药、办义学、施义财等</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这些手段使同仁堂的名字深入人心，提高了同仁堂的声誉</a:t>
            </a:r>
            <a:r>
              <a:rPr lang="zh-CN" altLang="zh-CN" sz="1400" dirty="0" smtClean="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
        <p:nvSpPr>
          <p:cNvPr id="54" name="文本框 53"/>
          <p:cNvSpPr txBox="1"/>
          <p:nvPr/>
        </p:nvSpPr>
        <p:spPr>
          <a:xfrm>
            <a:off x="2301855" y="3798202"/>
            <a:ext cx="2492990" cy="400110"/>
          </a:xfrm>
          <a:prstGeom prst="rect">
            <a:avLst/>
          </a:prstGeom>
          <a:noFill/>
        </p:spPr>
        <p:txBody>
          <a:bodyPr wrap="none" rtlCol="0">
            <a:spAutoFit/>
          </a:bodyPr>
          <a:lstStyle/>
          <a:p>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扩大影响，广结善缘</a:t>
            </a:r>
          </a:p>
        </p:txBody>
      </p:sp>
      <p:sp>
        <p:nvSpPr>
          <p:cNvPr id="55" name="矩形 54"/>
          <p:cNvSpPr/>
          <p:nvPr/>
        </p:nvSpPr>
        <p:spPr>
          <a:xfrm>
            <a:off x="6263006" y="2962592"/>
            <a:ext cx="4692541" cy="523220"/>
          </a:xfrm>
          <a:prstGeom prst="rect">
            <a:avLst/>
          </a:prstGeom>
        </p:spPr>
        <p:txBody>
          <a:bodyPr wrap="square">
            <a:spAutoFit/>
          </a:bodyPr>
          <a:lstStyle/>
          <a:p>
            <a:r>
              <a:rPr lang="zh-CN" altLang="zh-CN" sz="1400" dirty="0">
                <a:latin typeface="微软雅黑" panose="020B0503020204020204" pitchFamily="34" charset="-122"/>
                <a:ea typeface="微软雅黑" panose="020B0503020204020204" pitchFamily="34" charset="-122"/>
              </a:rPr>
              <a:t>为了扩大营业额，需要大量资金。为了加快资金周转，乐印川一度兼任两个钱铺的掌柜，在资金调度方面很有信誉。</a:t>
            </a:r>
          </a:p>
        </p:txBody>
      </p:sp>
      <p:sp>
        <p:nvSpPr>
          <p:cNvPr id="56" name="文本框 55"/>
          <p:cNvSpPr txBox="1"/>
          <p:nvPr/>
        </p:nvSpPr>
        <p:spPr>
          <a:xfrm>
            <a:off x="7336113" y="2377994"/>
            <a:ext cx="2492990" cy="400110"/>
          </a:xfrm>
          <a:prstGeom prst="rect">
            <a:avLst/>
          </a:prstGeom>
          <a:noFill/>
        </p:spPr>
        <p:txBody>
          <a:bodyPr wrap="none" rtlCol="0">
            <a:spAutoFit/>
          </a:bodyPr>
          <a:lstStyle/>
          <a:p>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筹集资金，开辟货源</a:t>
            </a:r>
          </a:p>
        </p:txBody>
      </p:sp>
      <p:sp>
        <p:nvSpPr>
          <p:cNvPr id="57" name="文本框 56"/>
          <p:cNvSpPr txBox="1"/>
          <p:nvPr/>
        </p:nvSpPr>
        <p:spPr>
          <a:xfrm>
            <a:off x="7362781" y="4246173"/>
            <a:ext cx="2492990" cy="400110"/>
          </a:xfrm>
          <a:prstGeom prst="rect">
            <a:avLst/>
          </a:prstGeom>
          <a:noFill/>
        </p:spPr>
        <p:txBody>
          <a:bodyPr wrap="none" rtlCol="0">
            <a:spAutoFit/>
          </a:bodyPr>
          <a:lstStyle/>
          <a:p>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交结官府，稳固靠山</a:t>
            </a:r>
          </a:p>
        </p:txBody>
      </p:sp>
      <p:sp>
        <p:nvSpPr>
          <p:cNvPr id="58" name="矩形 57"/>
          <p:cNvSpPr/>
          <p:nvPr/>
        </p:nvSpPr>
        <p:spPr>
          <a:xfrm>
            <a:off x="3739911" y="1661708"/>
            <a:ext cx="4493538" cy="461665"/>
          </a:xfrm>
          <a:prstGeom prst="rect">
            <a:avLst/>
          </a:prstGeom>
        </p:spPr>
        <p:txBody>
          <a:bodyPr wrap="none">
            <a:spAutoFit/>
          </a:bodyPr>
          <a:lstStyle/>
          <a:p>
            <a:r>
              <a:rPr lang="zh-CN" altLang="zh-CN" sz="2400" b="1" dirty="0">
                <a:solidFill>
                  <a:srgbClr val="427092"/>
                </a:solidFill>
                <a:latin typeface="微软雅黑" pitchFamily="34" charset="-122"/>
                <a:ea typeface="微软雅黑" pitchFamily="34" charset="-122"/>
              </a:rPr>
              <a:t>同仁堂实施了主要四项管理措施</a:t>
            </a:r>
            <a:endParaRPr lang="zh-CN" altLang="en-US" sz="2400" b="1" dirty="0">
              <a:solidFill>
                <a:srgbClr val="427092"/>
              </a:solidFill>
              <a:latin typeface="微软雅黑" pitchFamily="34" charset="-122"/>
              <a:ea typeface="微软雅黑" pitchFamily="34" charset="-122"/>
            </a:endParaRPr>
          </a:p>
        </p:txBody>
      </p:sp>
    </p:spTree>
    <p:extLst>
      <p:ext uri="{BB962C8B-B14F-4D97-AF65-F5344CB8AC3E}">
        <p14:creationId xmlns:p14="http://schemas.microsoft.com/office/powerpoint/2010/main" val="7650328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F2AC3CEC-3F37-4978-866A-5825E1D05DCE}"/>
              </a:ext>
            </a:extLst>
          </p:cNvPr>
          <p:cNvGrpSpPr/>
          <p:nvPr/>
        </p:nvGrpSpPr>
        <p:grpSpPr>
          <a:xfrm>
            <a:off x="0" y="0"/>
            <a:ext cx="12192000" cy="6858000"/>
            <a:chOff x="1206500" y="1498600"/>
            <a:chExt cx="12192000" cy="6858000"/>
          </a:xfrm>
        </p:grpSpPr>
        <p:pic>
          <p:nvPicPr>
            <p:cNvPr id="26" name="图片 25">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1206500" y="1498600"/>
              <a:ext cx="12192000" cy="6858000"/>
            </a:xfrm>
            <a:prstGeom prst="rect">
              <a:avLst/>
            </a:prstGeom>
          </p:spPr>
        </p:pic>
        <p:sp>
          <p:nvSpPr>
            <p:cNvPr id="27" name="矩形: 圆角 19">
              <a:extLst>
                <a:ext uri="{FF2B5EF4-FFF2-40B4-BE49-F238E27FC236}">
                  <a16:creationId xmlns:a16="http://schemas.microsoft.com/office/drawing/2014/main" id="{35C1C75D-C475-43E9-87F7-D86FF89F7376}"/>
                </a:ext>
              </a:extLst>
            </p:cNvPr>
            <p:cNvSpPr/>
            <p:nvPr/>
          </p:nvSpPr>
          <p:spPr>
            <a:xfrm>
              <a:off x="1541780" y="19100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r>
              <a:rPr lang="en-US" altLang="zh-CN" sz="2800" b="1" dirty="0">
                <a:solidFill>
                  <a:srgbClr val="0D0D0D"/>
                </a:solidFill>
                <a:latin typeface="+mn-lt"/>
                <a:ea typeface="+mn-ea"/>
                <a:cs typeface="+mn-ea"/>
              </a:rPr>
              <a:t>-</a:t>
            </a:r>
            <a:r>
              <a:rPr lang="zh-CN" altLang="en-US" sz="2800" b="1" dirty="0">
                <a:solidFill>
                  <a:srgbClr val="0D0D0D"/>
                </a:solidFill>
                <a:latin typeface="+mn-lt"/>
                <a:ea typeface="+mn-ea"/>
                <a:cs typeface="+mn-ea"/>
              </a:rPr>
              <a:t>案</a:t>
            </a:r>
            <a:r>
              <a:rPr lang="zh-CN" altLang="en-US" sz="2800" b="1" dirty="0" smtClean="0">
                <a:solidFill>
                  <a:srgbClr val="0D0D0D"/>
                </a:solidFill>
                <a:latin typeface="+mn-lt"/>
                <a:ea typeface="+mn-ea"/>
                <a:cs typeface="+mn-ea"/>
              </a:rPr>
              <a:t>例</a:t>
            </a:r>
            <a:r>
              <a:rPr lang="en-US" altLang="zh-CN" sz="2800" b="1" dirty="0" smtClean="0">
                <a:solidFill>
                  <a:srgbClr val="0D0D0D"/>
                </a:solidFill>
                <a:latin typeface="+mn-lt"/>
                <a:ea typeface="+mn-ea"/>
                <a:cs typeface="+mn-ea"/>
              </a:rPr>
              <a:t>2</a:t>
            </a:r>
            <a:endParaRPr lang="zh-CN" altLang="en-US" sz="2800" b="1" dirty="0">
              <a:solidFill>
                <a:srgbClr val="0D0D0D"/>
              </a:solidFill>
              <a:latin typeface="+mn-lt"/>
              <a:ea typeface="+mn-ea"/>
              <a:cs typeface="+mn-ea"/>
            </a:endParaRPr>
          </a:p>
        </p:txBody>
      </p:sp>
      <p:sp>
        <p:nvSpPr>
          <p:cNvPr id="20" name="矩形 19"/>
          <p:cNvSpPr/>
          <p:nvPr/>
        </p:nvSpPr>
        <p:spPr>
          <a:xfrm>
            <a:off x="942932" y="1983760"/>
            <a:ext cx="4777273" cy="1985608"/>
          </a:xfrm>
          <a:prstGeom prst="rect">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136843" y="4217230"/>
            <a:ext cx="4777273" cy="1924778"/>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880599" y="4058608"/>
            <a:ext cx="477727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36843" y="4058608"/>
            <a:ext cx="477727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Shape 23123"/>
          <p:cNvSpPr/>
          <p:nvPr/>
        </p:nvSpPr>
        <p:spPr>
          <a:xfrm>
            <a:off x="1097368" y="2090268"/>
            <a:ext cx="531625" cy="483313"/>
          </a:xfrm>
          <a:custGeom>
            <a:avLst/>
            <a:gdLst/>
            <a:ahLst/>
            <a:cxnLst>
              <a:cxn ang="0">
                <a:pos x="wd2" y="hd2"/>
              </a:cxn>
              <a:cxn ang="5400000">
                <a:pos x="wd2" y="hd2"/>
              </a:cxn>
              <a:cxn ang="10800000">
                <a:pos x="wd2" y="hd2"/>
              </a:cxn>
              <a:cxn ang="16200000">
                <a:pos x="wd2" y="hd2"/>
              </a:cxn>
            </a:cxnLst>
            <a:rect l="0" t="0" r="r" b="b"/>
            <a:pathLst>
              <a:path w="21600" h="21537" extrusionOk="0">
                <a:moveTo>
                  <a:pt x="19755" y="3567"/>
                </a:moveTo>
                <a:lnTo>
                  <a:pt x="19755" y="17975"/>
                </a:lnTo>
                <a:lnTo>
                  <a:pt x="21600" y="17975"/>
                </a:lnTo>
                <a:lnTo>
                  <a:pt x="21600" y="3567"/>
                </a:lnTo>
                <a:cubicBezTo>
                  <a:pt x="21600" y="3567"/>
                  <a:pt x="19755" y="3567"/>
                  <a:pt x="19755" y="3567"/>
                </a:cubicBezTo>
                <a:close/>
                <a:moveTo>
                  <a:pt x="16062" y="15915"/>
                </a:moveTo>
                <a:lnTo>
                  <a:pt x="17909" y="15915"/>
                </a:lnTo>
                <a:lnTo>
                  <a:pt x="17909" y="5625"/>
                </a:lnTo>
                <a:lnTo>
                  <a:pt x="16062" y="5625"/>
                </a:lnTo>
                <a:cubicBezTo>
                  <a:pt x="16062" y="5625"/>
                  <a:pt x="16062" y="15915"/>
                  <a:pt x="16062" y="15915"/>
                </a:cubicBezTo>
                <a:close/>
                <a:moveTo>
                  <a:pt x="12381" y="18480"/>
                </a:moveTo>
                <a:lnTo>
                  <a:pt x="6959" y="14057"/>
                </a:lnTo>
                <a:cubicBezTo>
                  <a:pt x="6800" y="13926"/>
                  <a:pt x="6610" y="13857"/>
                  <a:pt x="6413" y="13857"/>
                </a:cubicBezTo>
                <a:lnTo>
                  <a:pt x="1847" y="13857"/>
                </a:lnTo>
                <a:lnTo>
                  <a:pt x="1847" y="10769"/>
                </a:lnTo>
                <a:lnTo>
                  <a:pt x="1895" y="7682"/>
                </a:lnTo>
                <a:lnTo>
                  <a:pt x="6413" y="7682"/>
                </a:lnTo>
                <a:cubicBezTo>
                  <a:pt x="6610" y="7682"/>
                  <a:pt x="6800" y="7613"/>
                  <a:pt x="6959" y="7483"/>
                </a:cubicBezTo>
                <a:lnTo>
                  <a:pt x="12381" y="3060"/>
                </a:lnTo>
                <a:cubicBezTo>
                  <a:pt x="12381" y="3060"/>
                  <a:pt x="12381" y="18480"/>
                  <a:pt x="12381" y="18480"/>
                </a:cubicBezTo>
                <a:close/>
                <a:moveTo>
                  <a:pt x="13722" y="112"/>
                </a:moveTo>
                <a:cubicBezTo>
                  <a:pt x="13410" y="-63"/>
                  <a:pt x="13038" y="-31"/>
                  <a:pt x="12757" y="199"/>
                </a:cubicBezTo>
                <a:lnTo>
                  <a:pt x="6111" y="5624"/>
                </a:lnTo>
                <a:lnTo>
                  <a:pt x="1895" y="5624"/>
                </a:lnTo>
                <a:cubicBezTo>
                  <a:pt x="1398" y="5624"/>
                  <a:pt x="928" y="5831"/>
                  <a:pt x="569" y="6209"/>
                </a:cubicBezTo>
                <a:cubicBezTo>
                  <a:pt x="203" y="6601"/>
                  <a:pt x="0" y="7124"/>
                  <a:pt x="0" y="7682"/>
                </a:cubicBezTo>
                <a:lnTo>
                  <a:pt x="0" y="13857"/>
                </a:lnTo>
                <a:cubicBezTo>
                  <a:pt x="0" y="14416"/>
                  <a:pt x="203" y="14938"/>
                  <a:pt x="571" y="15329"/>
                </a:cubicBezTo>
                <a:cubicBezTo>
                  <a:pt x="928" y="15709"/>
                  <a:pt x="1398" y="15915"/>
                  <a:pt x="1895" y="15915"/>
                </a:cubicBezTo>
                <a:lnTo>
                  <a:pt x="6111" y="15915"/>
                </a:lnTo>
                <a:lnTo>
                  <a:pt x="12757" y="21339"/>
                </a:lnTo>
                <a:cubicBezTo>
                  <a:pt x="12918" y="21469"/>
                  <a:pt x="13111" y="21537"/>
                  <a:pt x="13304" y="21537"/>
                </a:cubicBezTo>
                <a:cubicBezTo>
                  <a:pt x="13445" y="21537"/>
                  <a:pt x="13589" y="21499"/>
                  <a:pt x="13721" y="21425"/>
                </a:cubicBezTo>
                <a:cubicBezTo>
                  <a:pt x="14031" y="21251"/>
                  <a:pt x="14227" y="20897"/>
                  <a:pt x="14227" y="20509"/>
                </a:cubicBezTo>
                <a:lnTo>
                  <a:pt x="14227" y="1030"/>
                </a:lnTo>
                <a:cubicBezTo>
                  <a:pt x="14227" y="642"/>
                  <a:pt x="14031" y="287"/>
                  <a:pt x="13722" y="112"/>
                </a:cubicBezTo>
                <a:cubicBezTo>
                  <a:pt x="13722" y="112"/>
                  <a:pt x="13722" y="112"/>
                  <a:pt x="13722" y="112"/>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Segoe Print" panose="02000600000000000000" charset="0"/>
              <a:ea typeface="Segoe Print" panose="02000600000000000000" charset="0"/>
              <a:cs typeface="Segoe Print" panose="02000600000000000000" charset="0"/>
              <a:sym typeface="Segoe Print" panose="02000600000000000000" charset="0"/>
            </a:endParaRPr>
          </a:p>
        </p:txBody>
      </p:sp>
      <p:sp>
        <p:nvSpPr>
          <p:cNvPr id="31" name="Shape 23124"/>
          <p:cNvSpPr/>
          <p:nvPr/>
        </p:nvSpPr>
        <p:spPr>
          <a:xfrm>
            <a:off x="6369947" y="4285330"/>
            <a:ext cx="406706" cy="483314"/>
          </a:xfrm>
          <a:custGeom>
            <a:avLst/>
            <a:gdLst/>
            <a:ahLst/>
            <a:cxnLst>
              <a:cxn ang="0">
                <a:pos x="wd2" y="hd2"/>
              </a:cxn>
              <a:cxn ang="5400000">
                <a:pos x="wd2" y="hd2"/>
              </a:cxn>
              <a:cxn ang="10800000">
                <a:pos x="wd2" y="hd2"/>
              </a:cxn>
              <a:cxn ang="16200000">
                <a:pos x="wd2" y="hd2"/>
              </a:cxn>
            </a:cxnLst>
            <a:rect l="0" t="0" r="r" b="b"/>
            <a:pathLst>
              <a:path w="21600" h="21561" extrusionOk="0">
                <a:moveTo>
                  <a:pt x="5401" y="5234"/>
                </a:moveTo>
                <a:lnTo>
                  <a:pt x="7204" y="5234"/>
                </a:lnTo>
                <a:lnTo>
                  <a:pt x="7647" y="9080"/>
                </a:lnTo>
                <a:cubicBezTo>
                  <a:pt x="7672" y="9303"/>
                  <a:pt x="7912" y="9464"/>
                  <a:pt x="8177" y="9445"/>
                </a:cubicBezTo>
                <a:cubicBezTo>
                  <a:pt x="8444" y="9423"/>
                  <a:pt x="8638" y="9226"/>
                  <a:pt x="8613" y="9003"/>
                </a:cubicBezTo>
                <a:lnTo>
                  <a:pt x="8128" y="4790"/>
                </a:lnTo>
                <a:cubicBezTo>
                  <a:pt x="8104" y="4582"/>
                  <a:pt x="7895" y="4424"/>
                  <a:pt x="7645" y="4424"/>
                </a:cubicBezTo>
                <a:lnTo>
                  <a:pt x="6586" y="4424"/>
                </a:lnTo>
                <a:lnTo>
                  <a:pt x="10799" y="971"/>
                </a:lnTo>
                <a:lnTo>
                  <a:pt x="15012" y="4423"/>
                </a:lnTo>
                <a:lnTo>
                  <a:pt x="13955" y="4423"/>
                </a:lnTo>
                <a:cubicBezTo>
                  <a:pt x="13704" y="4423"/>
                  <a:pt x="13496" y="4582"/>
                  <a:pt x="13472" y="4790"/>
                </a:cubicBezTo>
                <a:lnTo>
                  <a:pt x="12986" y="9003"/>
                </a:lnTo>
                <a:cubicBezTo>
                  <a:pt x="12960" y="9225"/>
                  <a:pt x="13157" y="9423"/>
                  <a:pt x="13423" y="9443"/>
                </a:cubicBezTo>
                <a:cubicBezTo>
                  <a:pt x="13438" y="9446"/>
                  <a:pt x="13454" y="9446"/>
                  <a:pt x="13470" y="9446"/>
                </a:cubicBezTo>
                <a:cubicBezTo>
                  <a:pt x="13717" y="9446"/>
                  <a:pt x="13927" y="9289"/>
                  <a:pt x="13952" y="9080"/>
                </a:cubicBezTo>
                <a:lnTo>
                  <a:pt x="14396" y="5234"/>
                </a:lnTo>
                <a:lnTo>
                  <a:pt x="16199" y="5234"/>
                </a:lnTo>
                <a:cubicBezTo>
                  <a:pt x="16397" y="5234"/>
                  <a:pt x="16573" y="5134"/>
                  <a:pt x="16649" y="4981"/>
                </a:cubicBezTo>
                <a:cubicBezTo>
                  <a:pt x="16724" y="4830"/>
                  <a:pt x="16681" y="4655"/>
                  <a:pt x="16541" y="4540"/>
                </a:cubicBezTo>
                <a:lnTo>
                  <a:pt x="11139" y="116"/>
                </a:lnTo>
                <a:cubicBezTo>
                  <a:pt x="10951" y="-39"/>
                  <a:pt x="10648" y="-39"/>
                  <a:pt x="10458" y="116"/>
                </a:cubicBezTo>
                <a:lnTo>
                  <a:pt x="5060" y="4540"/>
                </a:lnTo>
                <a:cubicBezTo>
                  <a:pt x="4919" y="4655"/>
                  <a:pt x="4876" y="4830"/>
                  <a:pt x="4951" y="4981"/>
                </a:cubicBezTo>
                <a:cubicBezTo>
                  <a:pt x="5025" y="5134"/>
                  <a:pt x="5204" y="5234"/>
                  <a:pt x="5401" y="5234"/>
                </a:cubicBezTo>
                <a:cubicBezTo>
                  <a:pt x="5401" y="5234"/>
                  <a:pt x="5401" y="5234"/>
                  <a:pt x="5401" y="5234"/>
                </a:cubicBezTo>
                <a:close/>
                <a:moveTo>
                  <a:pt x="7645" y="16897"/>
                </a:moveTo>
                <a:lnTo>
                  <a:pt x="13955" y="16897"/>
                </a:lnTo>
                <a:cubicBezTo>
                  <a:pt x="14491" y="16897"/>
                  <a:pt x="14925" y="16535"/>
                  <a:pt x="14925" y="16088"/>
                </a:cubicBezTo>
                <a:cubicBezTo>
                  <a:pt x="14925" y="15641"/>
                  <a:pt x="14491" y="15279"/>
                  <a:pt x="13955" y="15279"/>
                </a:cubicBezTo>
                <a:lnTo>
                  <a:pt x="7645" y="15279"/>
                </a:lnTo>
                <a:cubicBezTo>
                  <a:pt x="7110" y="15279"/>
                  <a:pt x="6674" y="15642"/>
                  <a:pt x="6674" y="16088"/>
                </a:cubicBezTo>
                <a:cubicBezTo>
                  <a:pt x="6674" y="16535"/>
                  <a:pt x="7110" y="16897"/>
                  <a:pt x="7645" y="16897"/>
                </a:cubicBezTo>
                <a:cubicBezTo>
                  <a:pt x="7645" y="16897"/>
                  <a:pt x="7645" y="16897"/>
                  <a:pt x="7645" y="16897"/>
                </a:cubicBezTo>
                <a:close/>
                <a:moveTo>
                  <a:pt x="19657" y="19943"/>
                </a:moveTo>
                <a:lnTo>
                  <a:pt x="1942" y="19943"/>
                </a:lnTo>
                <a:lnTo>
                  <a:pt x="1942" y="12233"/>
                </a:lnTo>
                <a:lnTo>
                  <a:pt x="19657" y="12233"/>
                </a:lnTo>
                <a:cubicBezTo>
                  <a:pt x="19657" y="12233"/>
                  <a:pt x="19657" y="19943"/>
                  <a:pt x="19657" y="19943"/>
                </a:cubicBezTo>
                <a:close/>
                <a:moveTo>
                  <a:pt x="21593" y="11373"/>
                </a:moveTo>
                <a:cubicBezTo>
                  <a:pt x="21591" y="11351"/>
                  <a:pt x="21588" y="11329"/>
                  <a:pt x="21586" y="11309"/>
                </a:cubicBezTo>
                <a:cubicBezTo>
                  <a:pt x="21578" y="11265"/>
                  <a:pt x="21565" y="11222"/>
                  <a:pt x="21551" y="11182"/>
                </a:cubicBezTo>
                <a:cubicBezTo>
                  <a:pt x="21547" y="11171"/>
                  <a:pt x="21547" y="11159"/>
                  <a:pt x="21541" y="11148"/>
                </a:cubicBezTo>
                <a:lnTo>
                  <a:pt x="19599" y="6671"/>
                </a:lnTo>
                <a:cubicBezTo>
                  <a:pt x="19459" y="6349"/>
                  <a:pt x="19096" y="6137"/>
                  <a:pt x="18687" y="6137"/>
                </a:cubicBezTo>
                <a:lnTo>
                  <a:pt x="16624" y="6137"/>
                </a:lnTo>
                <a:cubicBezTo>
                  <a:pt x="16088" y="6137"/>
                  <a:pt x="15653" y="6497"/>
                  <a:pt x="15653" y="6944"/>
                </a:cubicBezTo>
                <a:cubicBezTo>
                  <a:pt x="15653" y="7391"/>
                  <a:pt x="16088" y="7754"/>
                  <a:pt x="16624" y="7754"/>
                </a:cubicBezTo>
                <a:lnTo>
                  <a:pt x="18005" y="7754"/>
                </a:lnTo>
                <a:lnTo>
                  <a:pt x="19246" y="10616"/>
                </a:lnTo>
                <a:lnTo>
                  <a:pt x="2354" y="10616"/>
                </a:lnTo>
                <a:lnTo>
                  <a:pt x="3595" y="7754"/>
                </a:lnTo>
                <a:lnTo>
                  <a:pt x="4976" y="7754"/>
                </a:lnTo>
                <a:cubicBezTo>
                  <a:pt x="5512" y="7754"/>
                  <a:pt x="5947" y="7391"/>
                  <a:pt x="5947" y="6944"/>
                </a:cubicBezTo>
                <a:cubicBezTo>
                  <a:pt x="5947" y="6497"/>
                  <a:pt x="5512" y="6137"/>
                  <a:pt x="4976" y="6137"/>
                </a:cubicBezTo>
                <a:lnTo>
                  <a:pt x="2913" y="6137"/>
                </a:lnTo>
                <a:cubicBezTo>
                  <a:pt x="2504" y="6137"/>
                  <a:pt x="2139" y="6349"/>
                  <a:pt x="2000" y="6671"/>
                </a:cubicBezTo>
                <a:lnTo>
                  <a:pt x="59" y="11148"/>
                </a:lnTo>
                <a:cubicBezTo>
                  <a:pt x="53" y="11159"/>
                  <a:pt x="53" y="11170"/>
                  <a:pt x="50" y="11180"/>
                </a:cubicBezTo>
                <a:cubicBezTo>
                  <a:pt x="33" y="11221"/>
                  <a:pt x="22" y="11265"/>
                  <a:pt x="15" y="11309"/>
                </a:cubicBezTo>
                <a:cubicBezTo>
                  <a:pt x="10" y="11329"/>
                  <a:pt x="8" y="11351"/>
                  <a:pt x="8" y="11371"/>
                </a:cubicBezTo>
                <a:cubicBezTo>
                  <a:pt x="4" y="11388"/>
                  <a:pt x="0" y="11405"/>
                  <a:pt x="0" y="11422"/>
                </a:cubicBezTo>
                <a:lnTo>
                  <a:pt x="0" y="20753"/>
                </a:lnTo>
                <a:cubicBezTo>
                  <a:pt x="0" y="21201"/>
                  <a:pt x="434" y="21561"/>
                  <a:pt x="970" y="21561"/>
                </a:cubicBezTo>
                <a:lnTo>
                  <a:pt x="20628" y="21561"/>
                </a:lnTo>
                <a:cubicBezTo>
                  <a:pt x="21164" y="21561"/>
                  <a:pt x="21600" y="21201"/>
                  <a:pt x="21600" y="20753"/>
                </a:cubicBezTo>
                <a:lnTo>
                  <a:pt x="21600" y="11422"/>
                </a:lnTo>
                <a:cubicBezTo>
                  <a:pt x="21598" y="11405"/>
                  <a:pt x="21594" y="11390"/>
                  <a:pt x="21593" y="11373"/>
                </a:cubicBezTo>
                <a:cubicBezTo>
                  <a:pt x="21593" y="11373"/>
                  <a:pt x="21593" y="11373"/>
                  <a:pt x="21593" y="11373"/>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Segoe Print" panose="02000600000000000000" charset="0"/>
              <a:ea typeface="Segoe Print" panose="02000600000000000000" charset="0"/>
              <a:cs typeface="Segoe Print" panose="02000600000000000000" charset="0"/>
              <a:sym typeface="Segoe Print" panose="02000600000000000000" charset="0"/>
            </a:endParaRPr>
          </a:p>
        </p:txBody>
      </p:sp>
      <p:sp>
        <p:nvSpPr>
          <p:cNvPr id="32" name="Shape 23125"/>
          <p:cNvSpPr/>
          <p:nvPr/>
        </p:nvSpPr>
        <p:spPr>
          <a:xfrm>
            <a:off x="6225411" y="2014407"/>
            <a:ext cx="561030" cy="483313"/>
          </a:xfrm>
          <a:custGeom>
            <a:avLst/>
            <a:gdLst/>
            <a:ahLst/>
            <a:cxnLst>
              <a:cxn ang="0">
                <a:pos x="wd2" y="hd2"/>
              </a:cxn>
              <a:cxn ang="5400000">
                <a:pos x="wd2" y="hd2"/>
              </a:cxn>
              <a:cxn ang="10800000">
                <a:pos x="wd2" y="hd2"/>
              </a:cxn>
              <a:cxn ang="16200000">
                <a:pos x="wd2" y="hd2"/>
              </a:cxn>
            </a:cxnLst>
            <a:rect l="0" t="0" r="r" b="b"/>
            <a:pathLst>
              <a:path w="21600" h="21600" extrusionOk="0">
                <a:moveTo>
                  <a:pt x="7513" y="0"/>
                </a:moveTo>
                <a:cubicBezTo>
                  <a:pt x="6749" y="0"/>
                  <a:pt x="5922" y="131"/>
                  <a:pt x="5132" y="1496"/>
                </a:cubicBezTo>
                <a:cubicBezTo>
                  <a:pt x="5116" y="1523"/>
                  <a:pt x="5100" y="1543"/>
                  <a:pt x="5089" y="1572"/>
                </a:cubicBezTo>
                <a:lnTo>
                  <a:pt x="3953" y="4234"/>
                </a:lnTo>
                <a:lnTo>
                  <a:pt x="2337" y="4234"/>
                </a:lnTo>
                <a:cubicBezTo>
                  <a:pt x="998" y="4234"/>
                  <a:pt x="0" y="5489"/>
                  <a:pt x="0" y="6921"/>
                </a:cubicBezTo>
                <a:lnTo>
                  <a:pt x="0" y="18913"/>
                </a:lnTo>
                <a:cubicBezTo>
                  <a:pt x="0" y="20358"/>
                  <a:pt x="1020" y="21600"/>
                  <a:pt x="2337" y="21600"/>
                </a:cubicBezTo>
                <a:lnTo>
                  <a:pt x="19350" y="21600"/>
                </a:lnTo>
                <a:cubicBezTo>
                  <a:pt x="20569" y="21600"/>
                  <a:pt x="21600" y="20459"/>
                  <a:pt x="21600" y="18913"/>
                </a:cubicBezTo>
                <a:lnTo>
                  <a:pt x="21600" y="6921"/>
                </a:lnTo>
                <a:cubicBezTo>
                  <a:pt x="21600" y="5392"/>
                  <a:pt x="20589" y="4234"/>
                  <a:pt x="19350" y="4234"/>
                </a:cubicBezTo>
                <a:lnTo>
                  <a:pt x="17712" y="4234"/>
                </a:lnTo>
                <a:lnTo>
                  <a:pt x="16380" y="1521"/>
                </a:lnTo>
                <a:cubicBezTo>
                  <a:pt x="16367" y="1494"/>
                  <a:pt x="16354" y="1470"/>
                  <a:pt x="16337" y="1445"/>
                </a:cubicBezTo>
                <a:cubicBezTo>
                  <a:pt x="15714" y="474"/>
                  <a:pt x="14796" y="0"/>
                  <a:pt x="13541" y="0"/>
                </a:cubicBezTo>
                <a:lnTo>
                  <a:pt x="7950" y="0"/>
                </a:lnTo>
                <a:lnTo>
                  <a:pt x="7513" y="0"/>
                </a:lnTo>
                <a:close/>
                <a:moveTo>
                  <a:pt x="7513" y="1572"/>
                </a:moveTo>
                <a:lnTo>
                  <a:pt x="13541" y="1572"/>
                </a:lnTo>
                <a:cubicBezTo>
                  <a:pt x="14364" y="1572"/>
                  <a:pt x="14874" y="1806"/>
                  <a:pt x="15244" y="2358"/>
                </a:cubicBezTo>
                <a:lnTo>
                  <a:pt x="16751" y="5400"/>
                </a:lnTo>
                <a:cubicBezTo>
                  <a:pt x="16870" y="5641"/>
                  <a:pt x="17081" y="5780"/>
                  <a:pt x="17319" y="5780"/>
                </a:cubicBezTo>
                <a:lnTo>
                  <a:pt x="19350" y="5780"/>
                </a:lnTo>
                <a:cubicBezTo>
                  <a:pt x="19947" y="5780"/>
                  <a:pt x="20268" y="6390"/>
                  <a:pt x="20268" y="6921"/>
                </a:cubicBezTo>
                <a:lnTo>
                  <a:pt x="20268" y="8924"/>
                </a:lnTo>
                <a:lnTo>
                  <a:pt x="15004" y="8924"/>
                </a:lnTo>
                <a:cubicBezTo>
                  <a:pt x="14955" y="8924"/>
                  <a:pt x="14959" y="9003"/>
                  <a:pt x="14917" y="9025"/>
                </a:cubicBezTo>
                <a:cubicBezTo>
                  <a:pt x="14068" y="7538"/>
                  <a:pt x="12678" y="6490"/>
                  <a:pt x="11029" y="6490"/>
                </a:cubicBezTo>
                <a:cubicBezTo>
                  <a:pt x="9420" y="6490"/>
                  <a:pt x="8063" y="7496"/>
                  <a:pt x="7207" y="8924"/>
                </a:cubicBezTo>
                <a:lnTo>
                  <a:pt x="1332" y="8924"/>
                </a:lnTo>
                <a:lnTo>
                  <a:pt x="1332" y="6921"/>
                </a:lnTo>
                <a:cubicBezTo>
                  <a:pt x="1332" y="6303"/>
                  <a:pt x="1809" y="5780"/>
                  <a:pt x="2337" y="5780"/>
                </a:cubicBezTo>
                <a:cubicBezTo>
                  <a:pt x="2337" y="5780"/>
                  <a:pt x="4368" y="5780"/>
                  <a:pt x="4368" y="5780"/>
                </a:cubicBezTo>
                <a:cubicBezTo>
                  <a:pt x="4619" y="5780"/>
                  <a:pt x="4844" y="5638"/>
                  <a:pt x="4958" y="5375"/>
                </a:cubicBezTo>
                <a:lnTo>
                  <a:pt x="6268" y="2332"/>
                </a:lnTo>
                <a:cubicBezTo>
                  <a:pt x="6694" y="1610"/>
                  <a:pt x="6997" y="1572"/>
                  <a:pt x="7513" y="1572"/>
                </a:cubicBezTo>
                <a:close/>
                <a:moveTo>
                  <a:pt x="11029" y="7251"/>
                </a:moveTo>
                <a:cubicBezTo>
                  <a:pt x="13276" y="7251"/>
                  <a:pt x="15092" y="9385"/>
                  <a:pt x="15092" y="11992"/>
                </a:cubicBezTo>
                <a:cubicBezTo>
                  <a:pt x="15092" y="14599"/>
                  <a:pt x="13276" y="16707"/>
                  <a:pt x="11029" y="16707"/>
                </a:cubicBezTo>
                <a:cubicBezTo>
                  <a:pt x="8785" y="16707"/>
                  <a:pt x="6945" y="14599"/>
                  <a:pt x="6945" y="11992"/>
                </a:cubicBezTo>
                <a:cubicBezTo>
                  <a:pt x="6945" y="9385"/>
                  <a:pt x="8785" y="7251"/>
                  <a:pt x="11029" y="7251"/>
                </a:cubicBezTo>
                <a:close/>
                <a:moveTo>
                  <a:pt x="11553" y="8113"/>
                </a:moveTo>
                <a:cubicBezTo>
                  <a:pt x="10279" y="8113"/>
                  <a:pt x="9081" y="8894"/>
                  <a:pt x="8430" y="10166"/>
                </a:cubicBezTo>
                <a:cubicBezTo>
                  <a:pt x="8337" y="10349"/>
                  <a:pt x="8382" y="10589"/>
                  <a:pt x="8540" y="10699"/>
                </a:cubicBezTo>
                <a:cubicBezTo>
                  <a:pt x="8594" y="10736"/>
                  <a:pt x="8657" y="10749"/>
                  <a:pt x="8714" y="10749"/>
                </a:cubicBezTo>
                <a:cubicBezTo>
                  <a:pt x="8828" y="10749"/>
                  <a:pt x="8936" y="10695"/>
                  <a:pt x="8998" y="10572"/>
                </a:cubicBezTo>
                <a:cubicBezTo>
                  <a:pt x="9530" y="9534"/>
                  <a:pt x="10513" y="8873"/>
                  <a:pt x="11553" y="8873"/>
                </a:cubicBezTo>
                <a:cubicBezTo>
                  <a:pt x="11736" y="8873"/>
                  <a:pt x="11881" y="8707"/>
                  <a:pt x="11881" y="8493"/>
                </a:cubicBezTo>
                <a:cubicBezTo>
                  <a:pt x="11881" y="8280"/>
                  <a:pt x="11736" y="8113"/>
                  <a:pt x="11553" y="8113"/>
                </a:cubicBezTo>
                <a:close/>
                <a:moveTo>
                  <a:pt x="1332" y="9685"/>
                </a:moveTo>
                <a:lnTo>
                  <a:pt x="6770" y="9685"/>
                </a:lnTo>
                <a:cubicBezTo>
                  <a:pt x="6482" y="10395"/>
                  <a:pt x="6290" y="11156"/>
                  <a:pt x="6290" y="11992"/>
                </a:cubicBezTo>
                <a:cubicBezTo>
                  <a:pt x="6290" y="12959"/>
                  <a:pt x="6566" y="13812"/>
                  <a:pt x="6945" y="14603"/>
                </a:cubicBezTo>
                <a:lnTo>
                  <a:pt x="1332" y="14603"/>
                </a:lnTo>
                <a:lnTo>
                  <a:pt x="1332" y="9685"/>
                </a:lnTo>
                <a:close/>
                <a:moveTo>
                  <a:pt x="15288" y="9685"/>
                </a:moveTo>
                <a:lnTo>
                  <a:pt x="20268" y="9685"/>
                </a:lnTo>
                <a:lnTo>
                  <a:pt x="20268" y="14603"/>
                </a:lnTo>
                <a:lnTo>
                  <a:pt x="18499" y="14603"/>
                </a:lnTo>
                <a:cubicBezTo>
                  <a:pt x="18401" y="14603"/>
                  <a:pt x="18385" y="14727"/>
                  <a:pt x="18324" y="14806"/>
                </a:cubicBezTo>
                <a:cubicBezTo>
                  <a:pt x="18263" y="14723"/>
                  <a:pt x="18228" y="14603"/>
                  <a:pt x="18127" y="14603"/>
                </a:cubicBezTo>
                <a:lnTo>
                  <a:pt x="17800" y="14603"/>
                </a:lnTo>
                <a:cubicBezTo>
                  <a:pt x="17615" y="14603"/>
                  <a:pt x="17472" y="14770"/>
                  <a:pt x="17472" y="14983"/>
                </a:cubicBezTo>
                <a:cubicBezTo>
                  <a:pt x="17472" y="15196"/>
                  <a:pt x="17615" y="15389"/>
                  <a:pt x="17800" y="15389"/>
                </a:cubicBezTo>
                <a:lnTo>
                  <a:pt x="18127" y="15389"/>
                </a:lnTo>
                <a:cubicBezTo>
                  <a:pt x="18230" y="15389"/>
                  <a:pt x="18263" y="15247"/>
                  <a:pt x="18324" y="15161"/>
                </a:cubicBezTo>
                <a:cubicBezTo>
                  <a:pt x="18385" y="15243"/>
                  <a:pt x="18398" y="15389"/>
                  <a:pt x="18499" y="15389"/>
                </a:cubicBezTo>
                <a:lnTo>
                  <a:pt x="20268" y="15389"/>
                </a:lnTo>
                <a:lnTo>
                  <a:pt x="20268" y="18913"/>
                </a:lnTo>
                <a:cubicBezTo>
                  <a:pt x="20268" y="19475"/>
                  <a:pt x="19906" y="20054"/>
                  <a:pt x="19350" y="20054"/>
                </a:cubicBezTo>
                <a:lnTo>
                  <a:pt x="2337" y="20054"/>
                </a:lnTo>
                <a:cubicBezTo>
                  <a:pt x="1761" y="20054"/>
                  <a:pt x="1332" y="19503"/>
                  <a:pt x="1332" y="18913"/>
                </a:cubicBezTo>
                <a:lnTo>
                  <a:pt x="1332" y="15389"/>
                </a:lnTo>
                <a:lnTo>
                  <a:pt x="7338" y="15389"/>
                </a:lnTo>
                <a:cubicBezTo>
                  <a:pt x="7361" y="15389"/>
                  <a:pt x="7360" y="15343"/>
                  <a:pt x="7382" y="15338"/>
                </a:cubicBezTo>
                <a:cubicBezTo>
                  <a:pt x="8250" y="16610"/>
                  <a:pt x="9526" y="17493"/>
                  <a:pt x="11029" y="17493"/>
                </a:cubicBezTo>
                <a:cubicBezTo>
                  <a:pt x="12612" y="17493"/>
                  <a:pt x="13947" y="16522"/>
                  <a:pt x="14808" y="15135"/>
                </a:cubicBezTo>
                <a:cubicBezTo>
                  <a:pt x="14868" y="15235"/>
                  <a:pt x="14892" y="15389"/>
                  <a:pt x="15004" y="15389"/>
                </a:cubicBezTo>
                <a:lnTo>
                  <a:pt x="16664" y="15389"/>
                </a:lnTo>
                <a:cubicBezTo>
                  <a:pt x="16848" y="15389"/>
                  <a:pt x="17014" y="15196"/>
                  <a:pt x="17014" y="14983"/>
                </a:cubicBezTo>
                <a:cubicBezTo>
                  <a:pt x="17014" y="14770"/>
                  <a:pt x="16848" y="14603"/>
                  <a:pt x="16664" y="14603"/>
                </a:cubicBezTo>
                <a:lnTo>
                  <a:pt x="15113" y="14603"/>
                </a:lnTo>
                <a:cubicBezTo>
                  <a:pt x="15493" y="13812"/>
                  <a:pt x="15769" y="12959"/>
                  <a:pt x="15769" y="11992"/>
                </a:cubicBezTo>
                <a:cubicBezTo>
                  <a:pt x="15769" y="11156"/>
                  <a:pt x="15577" y="10395"/>
                  <a:pt x="15288" y="9685"/>
                </a:cubicBezTo>
                <a:close/>
                <a:moveTo>
                  <a:pt x="8190" y="11358"/>
                </a:moveTo>
                <a:cubicBezTo>
                  <a:pt x="8011" y="11311"/>
                  <a:pt x="7817" y="11455"/>
                  <a:pt x="7775" y="11662"/>
                </a:cubicBezTo>
                <a:cubicBezTo>
                  <a:pt x="7715" y="11963"/>
                  <a:pt x="7688" y="12135"/>
                  <a:pt x="7688" y="12473"/>
                </a:cubicBezTo>
                <a:cubicBezTo>
                  <a:pt x="7688" y="12686"/>
                  <a:pt x="7833" y="12879"/>
                  <a:pt x="8015" y="12879"/>
                </a:cubicBezTo>
                <a:cubicBezTo>
                  <a:pt x="8198" y="12879"/>
                  <a:pt x="8343" y="12686"/>
                  <a:pt x="8343" y="12473"/>
                </a:cubicBezTo>
                <a:cubicBezTo>
                  <a:pt x="8343" y="12217"/>
                  <a:pt x="8375" y="12107"/>
                  <a:pt x="8430" y="11839"/>
                </a:cubicBezTo>
                <a:cubicBezTo>
                  <a:pt x="8471" y="11633"/>
                  <a:pt x="8369" y="11407"/>
                  <a:pt x="8190" y="11358"/>
                </a:cubicBezTo>
                <a:close/>
              </a:path>
            </a:pathLst>
          </a:custGeom>
          <a:solidFill>
            <a:srgbClr val="AFD4C2"/>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Segoe Print" panose="02000600000000000000" charset="0"/>
              <a:ea typeface="Segoe Print" panose="02000600000000000000" charset="0"/>
              <a:cs typeface="Segoe Print" panose="02000600000000000000" charset="0"/>
              <a:sym typeface="Segoe Print" panose="02000600000000000000" charset="0"/>
            </a:endParaRPr>
          </a:p>
        </p:txBody>
      </p:sp>
      <p:sp>
        <p:nvSpPr>
          <p:cNvPr id="33" name="Shape 23134"/>
          <p:cNvSpPr/>
          <p:nvPr/>
        </p:nvSpPr>
        <p:spPr>
          <a:xfrm>
            <a:off x="1086276" y="4194592"/>
            <a:ext cx="475228" cy="483313"/>
          </a:xfrm>
          <a:custGeom>
            <a:avLst/>
            <a:gdLst/>
            <a:ahLst/>
            <a:cxnLst>
              <a:cxn ang="0">
                <a:pos x="wd2" y="hd2"/>
              </a:cxn>
              <a:cxn ang="5400000">
                <a:pos x="wd2" y="hd2"/>
              </a:cxn>
              <a:cxn ang="10800000">
                <a:pos x="wd2" y="hd2"/>
              </a:cxn>
              <a:cxn ang="16200000">
                <a:pos x="wd2" y="hd2"/>
              </a:cxn>
            </a:cxnLst>
            <a:rect l="0" t="0" r="r" b="b"/>
            <a:pathLst>
              <a:path w="21429" h="21600" extrusionOk="0">
                <a:moveTo>
                  <a:pt x="13438" y="16200"/>
                </a:moveTo>
                <a:lnTo>
                  <a:pt x="7990" y="16200"/>
                </a:lnTo>
                <a:lnTo>
                  <a:pt x="7990" y="14851"/>
                </a:lnTo>
                <a:lnTo>
                  <a:pt x="13438" y="14851"/>
                </a:lnTo>
                <a:cubicBezTo>
                  <a:pt x="13438" y="14851"/>
                  <a:pt x="13438" y="16200"/>
                  <a:pt x="13438" y="16200"/>
                </a:cubicBezTo>
                <a:close/>
                <a:moveTo>
                  <a:pt x="20930" y="13500"/>
                </a:moveTo>
                <a:lnTo>
                  <a:pt x="499" y="13500"/>
                </a:lnTo>
                <a:cubicBezTo>
                  <a:pt x="124" y="13500"/>
                  <a:pt x="-86" y="13789"/>
                  <a:pt x="33" y="14140"/>
                </a:cubicBezTo>
                <a:lnTo>
                  <a:pt x="2326" y="20960"/>
                </a:lnTo>
                <a:cubicBezTo>
                  <a:pt x="2445" y="21312"/>
                  <a:pt x="2848" y="21600"/>
                  <a:pt x="3222" y="21600"/>
                </a:cubicBezTo>
                <a:lnTo>
                  <a:pt x="18205" y="21600"/>
                </a:lnTo>
                <a:cubicBezTo>
                  <a:pt x="18580" y="21600"/>
                  <a:pt x="18984" y="21312"/>
                  <a:pt x="19102" y="20960"/>
                </a:cubicBezTo>
                <a:lnTo>
                  <a:pt x="21395" y="14140"/>
                </a:lnTo>
                <a:cubicBezTo>
                  <a:pt x="21514" y="13789"/>
                  <a:pt x="21304" y="13500"/>
                  <a:pt x="20930" y="13500"/>
                </a:cubicBezTo>
                <a:cubicBezTo>
                  <a:pt x="20930" y="13500"/>
                  <a:pt x="20930" y="13500"/>
                  <a:pt x="20930" y="13500"/>
                </a:cubicBezTo>
                <a:close/>
                <a:moveTo>
                  <a:pt x="5266" y="10801"/>
                </a:moveTo>
                <a:lnTo>
                  <a:pt x="16162" y="10801"/>
                </a:lnTo>
                <a:lnTo>
                  <a:pt x="16162" y="12150"/>
                </a:lnTo>
                <a:lnTo>
                  <a:pt x="5266" y="12150"/>
                </a:lnTo>
                <a:cubicBezTo>
                  <a:pt x="5266" y="12150"/>
                  <a:pt x="5266" y="10801"/>
                  <a:pt x="5266" y="10801"/>
                </a:cubicBezTo>
                <a:close/>
                <a:moveTo>
                  <a:pt x="5266" y="8100"/>
                </a:moveTo>
                <a:lnTo>
                  <a:pt x="16162" y="8100"/>
                </a:lnTo>
                <a:lnTo>
                  <a:pt x="16162" y="9450"/>
                </a:lnTo>
                <a:lnTo>
                  <a:pt x="5266" y="9450"/>
                </a:lnTo>
                <a:cubicBezTo>
                  <a:pt x="5266" y="9450"/>
                  <a:pt x="5266" y="8100"/>
                  <a:pt x="5266" y="8100"/>
                </a:cubicBezTo>
                <a:close/>
                <a:moveTo>
                  <a:pt x="5266" y="5400"/>
                </a:moveTo>
                <a:lnTo>
                  <a:pt x="16162" y="5400"/>
                </a:lnTo>
                <a:lnTo>
                  <a:pt x="16162" y="6750"/>
                </a:lnTo>
                <a:lnTo>
                  <a:pt x="5266" y="6750"/>
                </a:lnTo>
                <a:cubicBezTo>
                  <a:pt x="5266" y="6750"/>
                  <a:pt x="5266" y="5400"/>
                  <a:pt x="5266" y="5400"/>
                </a:cubicBezTo>
                <a:close/>
                <a:moveTo>
                  <a:pt x="5266" y="2700"/>
                </a:moveTo>
                <a:lnTo>
                  <a:pt x="16162" y="2700"/>
                </a:lnTo>
                <a:lnTo>
                  <a:pt x="16162" y="4050"/>
                </a:lnTo>
                <a:lnTo>
                  <a:pt x="5266" y="4050"/>
                </a:lnTo>
                <a:cubicBezTo>
                  <a:pt x="5266" y="4050"/>
                  <a:pt x="5266" y="2700"/>
                  <a:pt x="5266" y="2700"/>
                </a:cubicBezTo>
                <a:close/>
                <a:moveTo>
                  <a:pt x="18940" y="0"/>
                </a:moveTo>
                <a:lnTo>
                  <a:pt x="20371" y="12056"/>
                </a:lnTo>
                <a:lnTo>
                  <a:pt x="18765" y="12243"/>
                </a:lnTo>
                <a:lnTo>
                  <a:pt x="17486" y="1477"/>
                </a:lnTo>
                <a:lnTo>
                  <a:pt x="3942" y="1477"/>
                </a:lnTo>
                <a:lnTo>
                  <a:pt x="2664" y="12243"/>
                </a:lnTo>
                <a:lnTo>
                  <a:pt x="1057" y="12056"/>
                </a:lnTo>
                <a:lnTo>
                  <a:pt x="2488" y="0"/>
                </a:lnTo>
                <a:cubicBezTo>
                  <a:pt x="2488" y="0"/>
                  <a:pt x="18940" y="0"/>
                  <a:pt x="18940" y="0"/>
                </a:cubicBezTo>
                <a:close/>
              </a:path>
            </a:pathLst>
          </a:custGeom>
          <a:solidFill>
            <a:srgbClr val="AFD4C2"/>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Segoe Print" panose="02000600000000000000" charset="0"/>
              <a:ea typeface="Segoe Print" panose="02000600000000000000" charset="0"/>
              <a:cs typeface="Segoe Print" panose="02000600000000000000" charset="0"/>
              <a:sym typeface="Segoe Print" panose="02000600000000000000" charset="0"/>
            </a:endParaRPr>
          </a:p>
        </p:txBody>
      </p:sp>
      <p:sp>
        <p:nvSpPr>
          <p:cNvPr id="34" name="矩形 33"/>
          <p:cNvSpPr/>
          <p:nvPr/>
        </p:nvSpPr>
        <p:spPr>
          <a:xfrm>
            <a:off x="1295194" y="2565565"/>
            <a:ext cx="4425011" cy="1384995"/>
          </a:xfrm>
          <a:prstGeom prst="rect">
            <a:avLst/>
          </a:prstGeom>
        </p:spPr>
        <p:txBody>
          <a:bodyPr wrap="square">
            <a:spAutoFit/>
          </a:bodyPr>
          <a:lstStyle/>
          <a:p>
            <a:r>
              <a:rPr lang="zh-CN" altLang="zh-CN" sz="1200" dirty="0"/>
              <a:t>为了保证药品的质量，他突破了同仁堂原有的管理体制，在制药厂中修建了新式仓库和工人宿舍；在制药方面采用新式技术，用机器动力带动石磨，不仅增加了药品产量，也减轻了工人的劳动强度。为了提高药品的效力，他还特意聘来技艺高超的药刀师对药材做精细加工。为了方便顾客，将汤剂中所需要的药引子和包裹煎熬药的纱布，与汤剂一同出售。每付汤剂抓好后，规定售货员、检验员盖章的制度，以示慎重、负责</a:t>
            </a:r>
            <a:r>
              <a:rPr lang="zh-CN" altLang="zh-CN" sz="1200" dirty="0" smtClean="0"/>
              <a:t>。</a:t>
            </a:r>
            <a:endParaRPr lang="zh-CN" altLang="zh-CN" sz="1200" dirty="0"/>
          </a:p>
        </p:txBody>
      </p:sp>
      <p:sp>
        <p:nvSpPr>
          <p:cNvPr id="35" name="文本框 34"/>
          <p:cNvSpPr txBox="1"/>
          <p:nvPr/>
        </p:nvSpPr>
        <p:spPr>
          <a:xfrm>
            <a:off x="1960961" y="2138939"/>
            <a:ext cx="3475631" cy="400110"/>
          </a:xfrm>
          <a:prstGeom prst="rect">
            <a:avLst/>
          </a:prstGeom>
          <a:noFill/>
        </p:spPr>
        <p:txBody>
          <a:bodyPr wrap="none" rtlCol="0">
            <a:spAutoFit/>
          </a:bodyPr>
          <a:lstStyle/>
          <a:p>
            <a:r>
              <a:rPr lang="en-US"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1.</a:t>
            </a:r>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重视质量，一切为顾客着想</a:t>
            </a:r>
          </a:p>
        </p:txBody>
      </p:sp>
      <p:sp>
        <p:nvSpPr>
          <p:cNvPr id="36" name="矩形 35"/>
          <p:cNvSpPr/>
          <p:nvPr/>
        </p:nvSpPr>
        <p:spPr>
          <a:xfrm>
            <a:off x="6874077" y="4701990"/>
            <a:ext cx="3784150" cy="1354217"/>
          </a:xfrm>
          <a:prstGeom prst="rect">
            <a:avLst/>
          </a:prstGeom>
        </p:spPr>
        <p:txBody>
          <a:bodyPr wrap="square">
            <a:spAutoFit/>
          </a:bodyPr>
          <a:lstStyle/>
          <a:p>
            <a:r>
              <a:rPr lang="zh-CN" altLang="zh-CN" sz="1600" dirty="0"/>
              <a:t>在同仁堂的管理上，确立了共管制度。即由四房各出一人，所有银钱账目出入都要盖四个图章，这就保证了各房难以自作主张，做出两套、三套账。在乐达仁的主政下，四大房内斗渐息</a:t>
            </a:r>
            <a:r>
              <a:rPr lang="zh-CN" altLang="zh-CN" dirty="0"/>
              <a:t>。</a:t>
            </a:r>
          </a:p>
        </p:txBody>
      </p:sp>
      <p:sp>
        <p:nvSpPr>
          <p:cNvPr id="37" name="文本框 36"/>
          <p:cNvSpPr txBox="1"/>
          <p:nvPr/>
        </p:nvSpPr>
        <p:spPr>
          <a:xfrm>
            <a:off x="7008759" y="4301880"/>
            <a:ext cx="2706190" cy="400110"/>
          </a:xfrm>
          <a:prstGeom prst="rect">
            <a:avLst/>
          </a:prstGeom>
          <a:noFill/>
        </p:spPr>
        <p:txBody>
          <a:bodyPr wrap="none" rtlCol="0">
            <a:spAutoFit/>
          </a:bodyPr>
          <a:lstStyle/>
          <a:p>
            <a:r>
              <a:rPr lang="en-US"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4.</a:t>
            </a:r>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确立共管，内斗渐息</a:t>
            </a:r>
          </a:p>
        </p:txBody>
      </p:sp>
      <p:sp>
        <p:nvSpPr>
          <p:cNvPr id="38" name="矩形 37"/>
          <p:cNvSpPr/>
          <p:nvPr/>
        </p:nvSpPr>
        <p:spPr>
          <a:xfrm>
            <a:off x="1021176" y="4627550"/>
            <a:ext cx="4496117" cy="1600438"/>
          </a:xfrm>
          <a:prstGeom prst="rect">
            <a:avLst/>
          </a:prstGeom>
        </p:spPr>
        <p:txBody>
          <a:bodyPr wrap="square">
            <a:spAutoFit/>
          </a:bodyPr>
          <a:lstStyle/>
          <a:p>
            <a:r>
              <a:rPr lang="zh-CN" altLang="zh-CN" sz="1400" dirty="0"/>
              <a:t>以天津为立足点，不断向外延伸发展。在上海、长春、西安、长沙、福州、青岛等地设立分号，还把触角伸到了香港，其目的是期望以香港为跳板向南洋发展。这一计划因抗日战争的爆发而夭折。此外，德国著名的拜耳药厂曾慕名来商谈合作事宜。但因为名称和厂址问题发生意见分歧而作罢。一方面表明其经营思想相当开放，另一方面，表现了一个民族资本家的实力与气魄。</a:t>
            </a:r>
          </a:p>
        </p:txBody>
      </p:sp>
      <p:sp>
        <p:nvSpPr>
          <p:cNvPr id="39" name="文本框 38"/>
          <p:cNvSpPr txBox="1"/>
          <p:nvPr/>
        </p:nvSpPr>
        <p:spPr>
          <a:xfrm>
            <a:off x="1845452" y="4274704"/>
            <a:ext cx="2706190" cy="400110"/>
          </a:xfrm>
          <a:prstGeom prst="rect">
            <a:avLst/>
          </a:prstGeom>
          <a:noFill/>
        </p:spPr>
        <p:txBody>
          <a:bodyPr wrap="none" rtlCol="0">
            <a:spAutoFit/>
          </a:bodyPr>
          <a:lstStyle/>
          <a:p>
            <a:r>
              <a:rPr lang="en-US"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3.</a:t>
            </a:r>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内联外挂，扩大经营</a:t>
            </a:r>
          </a:p>
        </p:txBody>
      </p:sp>
      <p:sp>
        <p:nvSpPr>
          <p:cNvPr id="40" name="矩形 39"/>
          <p:cNvSpPr/>
          <p:nvPr/>
        </p:nvSpPr>
        <p:spPr>
          <a:xfrm>
            <a:off x="6326266" y="2624827"/>
            <a:ext cx="4073169" cy="1077218"/>
          </a:xfrm>
          <a:prstGeom prst="rect">
            <a:avLst/>
          </a:prstGeom>
        </p:spPr>
        <p:txBody>
          <a:bodyPr wrap="square">
            <a:spAutoFit/>
          </a:bodyPr>
          <a:lstStyle/>
          <a:p>
            <a:r>
              <a:rPr lang="zh-CN" altLang="zh-CN" sz="1600" dirty="0"/>
              <a:t>为了使企业后继有人，乐达仁在不断扩大业务的同时，特别重视培养造就人才。在天津设立总管理处，创办了一所新书学院和达仁女校。为了活跃职工生活还组织了职工乐队。</a:t>
            </a:r>
          </a:p>
        </p:txBody>
      </p:sp>
      <p:sp>
        <p:nvSpPr>
          <p:cNvPr id="41" name="文本框 40"/>
          <p:cNvSpPr txBox="1"/>
          <p:nvPr/>
        </p:nvSpPr>
        <p:spPr>
          <a:xfrm>
            <a:off x="7130526" y="2056009"/>
            <a:ext cx="2706190" cy="400110"/>
          </a:xfrm>
          <a:prstGeom prst="rect">
            <a:avLst/>
          </a:prstGeom>
          <a:noFill/>
        </p:spPr>
        <p:txBody>
          <a:bodyPr wrap="none" rtlCol="0">
            <a:spAutoFit/>
          </a:bodyPr>
          <a:lstStyle/>
          <a:p>
            <a:r>
              <a:rPr lang="en-US"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2.</a:t>
            </a:r>
            <a:r>
              <a:rPr lang="zh-CN" altLang="zh-CN" sz="2000"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三极拙楷简体" panose="00000500000000000000" charset="-122"/>
              </a:rPr>
              <a:t>培养人才，扩大影响</a:t>
            </a:r>
          </a:p>
        </p:txBody>
      </p:sp>
      <p:sp>
        <p:nvSpPr>
          <p:cNvPr id="42" name="矩形 41"/>
          <p:cNvSpPr/>
          <p:nvPr/>
        </p:nvSpPr>
        <p:spPr>
          <a:xfrm>
            <a:off x="1554009" y="1330367"/>
            <a:ext cx="8924702" cy="646331"/>
          </a:xfrm>
          <a:prstGeom prst="rect">
            <a:avLst/>
          </a:prstGeom>
        </p:spPr>
        <p:txBody>
          <a:bodyPr wrap="square">
            <a:spAutoFit/>
          </a:bodyPr>
          <a:lstStyle/>
          <a:p>
            <a:r>
              <a:rPr lang="zh-CN" altLang="zh-CN" dirty="0" smtClean="0"/>
              <a:t>乐</a:t>
            </a:r>
            <a:r>
              <a:rPr lang="zh-CN" altLang="zh-CN" dirty="0"/>
              <a:t>达仁在继承祖辈优良传统的基础上，适当地</a:t>
            </a:r>
            <a:r>
              <a:rPr lang="zh-CN" altLang="zh-CN" dirty="0">
                <a:solidFill>
                  <a:srgbClr val="C00000"/>
                </a:solidFill>
              </a:rPr>
              <a:t>吸取了西方企业的经营方式和管理方法</a:t>
            </a:r>
            <a:r>
              <a:rPr lang="zh-CN" altLang="zh-CN" dirty="0"/>
              <a:t>，主要表现在以下方</a:t>
            </a:r>
            <a:r>
              <a:rPr lang="zh-CN" altLang="zh-CN" dirty="0" smtClean="0"/>
              <a:t>面</a:t>
            </a:r>
            <a:r>
              <a:rPr lang="zh-CN" altLang="en-US" dirty="0" smtClean="0"/>
              <a:t>：</a:t>
            </a:r>
            <a:endParaRPr lang="zh-CN" altLang="en-US" sz="1400" spc="140" dirty="0">
              <a:solidFill>
                <a:schemeClr val="tx1">
                  <a:lumMod val="50000"/>
                  <a:lumOff val="50000"/>
                </a:schemeClr>
              </a:solidFill>
              <a:latin typeface="三极拙楷简体" panose="00000500000000000000" charset="-122"/>
              <a:ea typeface="三极拙楷简体" panose="00000500000000000000" charset="-122"/>
              <a:cs typeface="三极拙楷简体" panose="00000500000000000000" charset="-122"/>
            </a:endParaRPr>
          </a:p>
        </p:txBody>
      </p:sp>
      <p:sp>
        <p:nvSpPr>
          <p:cNvPr id="43" name="椭圆 42"/>
          <p:cNvSpPr/>
          <p:nvPr/>
        </p:nvSpPr>
        <p:spPr>
          <a:xfrm>
            <a:off x="1021176" y="1386090"/>
            <a:ext cx="466530" cy="466530"/>
          </a:xfrm>
          <a:prstGeom prst="ellipse">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05533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第三节</a:t>
            </a:r>
          </a:p>
        </p:txBody>
      </p:sp>
      <p:sp>
        <p:nvSpPr>
          <p:cNvPr id="8" name="文本框 4"/>
          <p:cNvSpPr txBox="1"/>
          <p:nvPr/>
        </p:nvSpPr>
        <p:spPr>
          <a:xfrm>
            <a:off x="3844862" y="3013501"/>
            <a:ext cx="545299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4800" b="1" dirty="0">
                <a:cs typeface="+mn-ea"/>
              </a:rPr>
              <a:t>主要成果及贡献</a:t>
            </a:r>
          </a:p>
        </p:txBody>
      </p:sp>
    </p:spTree>
    <p:extLst>
      <p:ext uri="{BB962C8B-B14F-4D97-AF65-F5344CB8AC3E}">
        <p14:creationId xmlns:p14="http://schemas.microsoft.com/office/powerpoint/2010/main" val="3633979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D6E3A5F0-4ED2-4071-A1EF-FBCB2819DF79}"/>
              </a:ext>
            </a:extLst>
          </p:cNvPr>
          <p:cNvGrpSpPr/>
          <p:nvPr/>
        </p:nvGrpSpPr>
        <p:grpSpPr>
          <a:xfrm>
            <a:off x="-896" y="0"/>
            <a:ext cx="12192000" cy="6858000"/>
            <a:chOff x="0" y="0"/>
            <a:chExt cx="12192000" cy="6858000"/>
          </a:xfrm>
        </p:grpSpPr>
        <p:pic>
          <p:nvPicPr>
            <p:cNvPr id="29" name="图片 28">
              <a:extLst>
                <a:ext uri="{FF2B5EF4-FFF2-40B4-BE49-F238E27FC236}">
                  <a16:creationId xmlns:a16="http://schemas.microsoft.com/office/drawing/2014/main" id="{1F9509B3-0AFF-44FC-92A4-C5797A24B223}"/>
                </a:ext>
              </a:extLst>
            </p:cNvPr>
            <p:cNvPicPr>
              <a:picLocks noChangeAspect="1"/>
            </p:cNvPicPr>
            <p:nvPr/>
          </p:nvPicPr>
          <p:blipFill>
            <a:blip r:embed="rId2"/>
            <a:stretch>
              <a:fillRect/>
            </a:stretch>
          </p:blipFill>
          <p:spPr>
            <a:xfrm>
              <a:off x="0" y="0"/>
              <a:ext cx="12192000" cy="6858000"/>
            </a:xfrm>
            <a:prstGeom prst="rect">
              <a:avLst/>
            </a:prstGeom>
          </p:spPr>
        </p:pic>
        <p:sp>
          <p:nvSpPr>
            <p:cNvPr id="30" name="矩形: 圆角 29">
              <a:extLst>
                <a:ext uri="{FF2B5EF4-FFF2-40B4-BE49-F238E27FC236}">
                  <a16:creationId xmlns:a16="http://schemas.microsoft.com/office/drawing/2014/main" id="{EEAC2584-E884-4FCF-B83F-2860E235DFF1}"/>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文本框 37">
            <a:extLst>
              <a:ext uri="{FF2B5EF4-FFF2-40B4-BE49-F238E27FC236}">
                <a16:creationId xmlns:a16="http://schemas.microsoft.com/office/drawing/2014/main" id="{9A50DF28-6735-4F28-9B13-D7A12530623D}"/>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主要成果及贡献</a:t>
            </a:r>
          </a:p>
        </p:txBody>
      </p:sp>
      <p:sp>
        <p:nvSpPr>
          <p:cNvPr id="13" name="标题 4"/>
          <p:cNvSpPr txBox="1"/>
          <p:nvPr/>
        </p:nvSpPr>
        <p:spPr>
          <a:xfrm>
            <a:off x="4872990" y="2198370"/>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01</a:t>
            </a:r>
          </a:p>
        </p:txBody>
      </p:sp>
      <p:sp>
        <p:nvSpPr>
          <p:cNvPr id="19" name="标题 4"/>
          <p:cNvSpPr txBox="1"/>
          <p:nvPr/>
        </p:nvSpPr>
        <p:spPr>
          <a:xfrm>
            <a:off x="4819015" y="3634740"/>
            <a:ext cx="388620" cy="2698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30000"/>
              </a:lnSpc>
            </a:pPr>
            <a:r>
              <a:rPr lang="en-US" altLang="zh-CN" sz="1350" b="1" dirty="0">
                <a:solidFill>
                  <a:prstClr val="white"/>
                </a:solidFill>
                <a:latin typeface="+mn-lt"/>
                <a:ea typeface="+mn-ea"/>
                <a:cs typeface="+mn-ea"/>
                <a:sym typeface="+mn-lt"/>
              </a:rPr>
              <a:t>03</a:t>
            </a:r>
          </a:p>
        </p:txBody>
      </p:sp>
      <p:sp>
        <p:nvSpPr>
          <p:cNvPr id="32" name="空心弧 5"/>
          <p:cNvSpPr/>
          <p:nvPr/>
        </p:nvSpPr>
        <p:spPr>
          <a:xfrm>
            <a:off x="759264" y="1795578"/>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AFD4C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3" name="空心弧 5"/>
          <p:cNvSpPr/>
          <p:nvPr/>
        </p:nvSpPr>
        <p:spPr>
          <a:xfrm rot="18900000">
            <a:off x="438793" y="3005426"/>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F7C94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4" name="空心弧 5"/>
          <p:cNvSpPr/>
          <p:nvPr/>
        </p:nvSpPr>
        <p:spPr>
          <a:xfrm rot="16200000">
            <a:off x="1210635" y="4280699"/>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AFD4C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5" name="空心弧 5"/>
          <p:cNvSpPr/>
          <p:nvPr/>
        </p:nvSpPr>
        <p:spPr>
          <a:xfrm rot="13500000">
            <a:off x="2623452" y="4559404"/>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F7C94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6" name="空心弧 5"/>
          <p:cNvSpPr/>
          <p:nvPr/>
        </p:nvSpPr>
        <p:spPr>
          <a:xfrm rot="10800000">
            <a:off x="3787288" y="3820964"/>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AFD4C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7" name="空心弧 5"/>
          <p:cNvSpPr/>
          <p:nvPr/>
        </p:nvSpPr>
        <p:spPr>
          <a:xfrm rot="8126324">
            <a:off x="4082705" y="2542948"/>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F7C94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8" name="空心弧 5"/>
          <p:cNvSpPr/>
          <p:nvPr/>
        </p:nvSpPr>
        <p:spPr>
          <a:xfrm rot="5400000">
            <a:off x="3401140" y="1358174"/>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AFD4C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39" name="空心弧 5"/>
          <p:cNvSpPr/>
          <p:nvPr/>
        </p:nvSpPr>
        <p:spPr>
          <a:xfrm rot="2709928">
            <a:off x="1943449" y="1057138"/>
            <a:ext cx="1490039" cy="1858288"/>
          </a:xfrm>
          <a:custGeom>
            <a:avLst/>
            <a:gdLst/>
            <a:ahLst/>
            <a:cxnLst/>
            <a:rect l="l" t="t" r="r" b="b"/>
            <a:pathLst>
              <a:path w="1156644" h="1442498">
                <a:moveTo>
                  <a:pt x="463847" y="0"/>
                </a:moveTo>
                <a:lnTo>
                  <a:pt x="1156644" y="141576"/>
                </a:lnTo>
                <a:lnTo>
                  <a:pt x="1103634" y="846701"/>
                </a:lnTo>
                <a:lnTo>
                  <a:pt x="970373" y="670341"/>
                </a:lnTo>
                <a:lnTo>
                  <a:pt x="908664" y="725539"/>
                </a:lnTo>
                <a:cubicBezTo>
                  <a:pt x="719902" y="914709"/>
                  <a:pt x="612178" y="1172166"/>
                  <a:pt x="612178" y="1442498"/>
                </a:cubicBezTo>
                <a:lnTo>
                  <a:pt x="0" y="1442498"/>
                </a:lnTo>
                <a:cubicBezTo>
                  <a:pt x="0" y="1009135"/>
                  <a:pt x="172691" y="596413"/>
                  <a:pt x="475290" y="293158"/>
                </a:cubicBezTo>
                <a:lnTo>
                  <a:pt x="600640" y="181033"/>
                </a:lnTo>
                <a:close/>
              </a:path>
            </a:pathLst>
          </a:custGeom>
          <a:solidFill>
            <a:srgbClr val="F7C94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40" name="任意形状 10"/>
          <p:cNvSpPr/>
          <p:nvPr/>
        </p:nvSpPr>
        <p:spPr>
          <a:xfrm>
            <a:off x="1316964" y="1795578"/>
            <a:ext cx="932341" cy="1090757"/>
          </a:xfrm>
          <a:custGeom>
            <a:avLst/>
            <a:gdLst/>
            <a:ahLst/>
            <a:cxnLst/>
            <a:rect l="l" t="t" r="r" b="b"/>
            <a:pathLst>
              <a:path w="723731" h="846701">
                <a:moveTo>
                  <a:pt x="30934" y="0"/>
                </a:moveTo>
                <a:lnTo>
                  <a:pt x="723731" y="141576"/>
                </a:lnTo>
                <a:lnTo>
                  <a:pt x="670721" y="846701"/>
                </a:lnTo>
                <a:lnTo>
                  <a:pt x="537460" y="670341"/>
                </a:lnTo>
                <a:lnTo>
                  <a:pt x="475751" y="725539"/>
                </a:lnTo>
                <a:lnTo>
                  <a:pt x="418210" y="789181"/>
                </a:lnTo>
                <a:lnTo>
                  <a:pt x="397945" y="773683"/>
                </a:lnTo>
                <a:cubicBezTo>
                  <a:pt x="379456" y="757245"/>
                  <a:pt x="362017" y="739588"/>
                  <a:pt x="345469" y="721198"/>
                </a:cubicBezTo>
                <a:cubicBezTo>
                  <a:pt x="293812" y="663792"/>
                  <a:pt x="316954" y="675251"/>
                  <a:pt x="261507" y="626726"/>
                </a:cubicBezTo>
                <a:cubicBezTo>
                  <a:pt x="248343" y="615206"/>
                  <a:pt x="234080" y="604940"/>
                  <a:pt x="219526" y="595235"/>
                </a:cubicBezTo>
                <a:cubicBezTo>
                  <a:pt x="202553" y="583918"/>
                  <a:pt x="182720" y="576805"/>
                  <a:pt x="167049" y="563744"/>
                </a:cubicBezTo>
                <a:cubicBezTo>
                  <a:pt x="114122" y="519631"/>
                  <a:pt x="68623" y="463317"/>
                  <a:pt x="30611" y="406290"/>
                </a:cubicBezTo>
                <a:cubicBezTo>
                  <a:pt x="21932" y="393270"/>
                  <a:pt x="15974" y="378602"/>
                  <a:pt x="9620" y="364303"/>
                </a:cubicBezTo>
                <a:lnTo>
                  <a:pt x="0" y="340028"/>
                </a:lnTo>
                <a:lnTo>
                  <a:pt x="42377" y="293158"/>
                </a:lnTo>
                <a:lnTo>
                  <a:pt x="167727" y="181033"/>
                </a:lnTo>
                <a:close/>
              </a:path>
            </a:pathLst>
          </a:custGeom>
          <a:solidFill>
            <a:srgbClr val="AFD4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1" name="燕尾形 40"/>
          <p:cNvSpPr/>
          <p:nvPr/>
        </p:nvSpPr>
        <p:spPr>
          <a:xfrm>
            <a:off x="5964011" y="1912214"/>
            <a:ext cx="237893" cy="237931"/>
          </a:xfrm>
          <a:prstGeom prst="chevron">
            <a:avLst/>
          </a:prstGeom>
          <a:solidFill>
            <a:srgbClr val="F7C9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427092"/>
              </a:solidFill>
            </a:endParaRPr>
          </a:p>
        </p:txBody>
      </p:sp>
      <p:sp>
        <p:nvSpPr>
          <p:cNvPr id="42" name="矩形 41"/>
          <p:cNvSpPr/>
          <p:nvPr/>
        </p:nvSpPr>
        <p:spPr>
          <a:xfrm>
            <a:off x="6161257" y="1857530"/>
            <a:ext cx="2513830" cy="369332"/>
          </a:xfrm>
          <a:prstGeom prst="rect">
            <a:avLst/>
          </a:prstGeom>
        </p:spPr>
        <p:txBody>
          <a:bodyPr wrap="none">
            <a:spAutoFit/>
          </a:bodyPr>
          <a:lstStyle/>
          <a:p>
            <a:r>
              <a:rPr lang="en-US" altLang="zh-CN" b="1" dirty="0" smtClean="0"/>
              <a:t>NO.1  </a:t>
            </a:r>
            <a:r>
              <a:rPr lang="zh-CN" altLang="zh-CN" b="1" dirty="0" smtClean="0"/>
              <a:t>正确的经营理念</a:t>
            </a:r>
          </a:p>
        </p:txBody>
      </p:sp>
      <p:sp>
        <p:nvSpPr>
          <p:cNvPr id="43" name="燕尾形 42"/>
          <p:cNvSpPr/>
          <p:nvPr/>
        </p:nvSpPr>
        <p:spPr>
          <a:xfrm>
            <a:off x="5964011" y="2988066"/>
            <a:ext cx="237893" cy="237931"/>
          </a:xfrm>
          <a:prstGeom prst="chevron">
            <a:avLst/>
          </a:prstGeom>
          <a:solidFill>
            <a:srgbClr val="AFD4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44" name="矩形 43"/>
          <p:cNvSpPr/>
          <p:nvPr/>
        </p:nvSpPr>
        <p:spPr>
          <a:xfrm>
            <a:off x="6161257" y="2933382"/>
            <a:ext cx="2398413" cy="369332"/>
          </a:xfrm>
          <a:prstGeom prst="rect">
            <a:avLst/>
          </a:prstGeom>
        </p:spPr>
        <p:txBody>
          <a:bodyPr wrap="none">
            <a:spAutoFit/>
          </a:bodyPr>
          <a:lstStyle/>
          <a:p>
            <a:r>
              <a:rPr lang="en-US" altLang="zh-CN" b="1" dirty="0" smtClean="0"/>
              <a:t>NO.2   </a:t>
            </a:r>
            <a:r>
              <a:rPr lang="zh-CN" altLang="zh-CN" b="1" dirty="0" smtClean="0"/>
              <a:t>重视产品研发</a:t>
            </a:r>
          </a:p>
        </p:txBody>
      </p:sp>
      <p:sp>
        <p:nvSpPr>
          <p:cNvPr id="45" name="燕尾形 44"/>
          <p:cNvSpPr/>
          <p:nvPr/>
        </p:nvSpPr>
        <p:spPr>
          <a:xfrm>
            <a:off x="5964011" y="4063918"/>
            <a:ext cx="237893" cy="237931"/>
          </a:xfrm>
          <a:prstGeom prst="chevron">
            <a:avLst/>
          </a:prstGeom>
          <a:solidFill>
            <a:srgbClr val="F7C9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427092"/>
              </a:solidFill>
            </a:endParaRPr>
          </a:p>
        </p:txBody>
      </p:sp>
      <p:sp>
        <p:nvSpPr>
          <p:cNvPr id="46" name="矩形 45"/>
          <p:cNvSpPr/>
          <p:nvPr/>
        </p:nvSpPr>
        <p:spPr>
          <a:xfrm>
            <a:off x="6161257" y="4009234"/>
            <a:ext cx="2398413" cy="369332"/>
          </a:xfrm>
          <a:prstGeom prst="rect">
            <a:avLst/>
          </a:prstGeom>
        </p:spPr>
        <p:txBody>
          <a:bodyPr wrap="none">
            <a:spAutoFit/>
          </a:bodyPr>
          <a:lstStyle/>
          <a:p>
            <a:r>
              <a:rPr lang="en-US" altLang="zh-CN" b="1" dirty="0" smtClean="0"/>
              <a:t>NO.3   </a:t>
            </a:r>
            <a:r>
              <a:rPr lang="zh-CN" altLang="zh-CN" b="1" dirty="0" smtClean="0"/>
              <a:t>保证产品质量</a:t>
            </a:r>
          </a:p>
        </p:txBody>
      </p:sp>
      <p:sp>
        <p:nvSpPr>
          <p:cNvPr id="47" name="燕尾形 46"/>
          <p:cNvSpPr/>
          <p:nvPr/>
        </p:nvSpPr>
        <p:spPr>
          <a:xfrm>
            <a:off x="5964011" y="5139770"/>
            <a:ext cx="237893" cy="237931"/>
          </a:xfrm>
          <a:prstGeom prst="chevron">
            <a:avLst/>
          </a:prstGeom>
          <a:solidFill>
            <a:srgbClr val="AFD4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48" name="矩形 47"/>
          <p:cNvSpPr/>
          <p:nvPr/>
        </p:nvSpPr>
        <p:spPr>
          <a:xfrm>
            <a:off x="6161257" y="5085086"/>
            <a:ext cx="2398413" cy="369332"/>
          </a:xfrm>
          <a:prstGeom prst="rect">
            <a:avLst/>
          </a:prstGeom>
        </p:spPr>
        <p:txBody>
          <a:bodyPr wrap="none">
            <a:spAutoFit/>
          </a:bodyPr>
          <a:lstStyle/>
          <a:p>
            <a:r>
              <a:rPr lang="en-US" altLang="zh-CN" b="1" dirty="0" smtClean="0"/>
              <a:t>NO.4   </a:t>
            </a:r>
            <a:r>
              <a:rPr lang="zh-CN" altLang="zh-CN" b="1" dirty="0" smtClean="0"/>
              <a:t>重视人才培养</a:t>
            </a:r>
          </a:p>
        </p:txBody>
      </p:sp>
      <p:sp>
        <p:nvSpPr>
          <p:cNvPr id="49" name="燕尾形 48"/>
          <p:cNvSpPr/>
          <p:nvPr/>
        </p:nvSpPr>
        <p:spPr>
          <a:xfrm>
            <a:off x="8711971" y="1900776"/>
            <a:ext cx="237893" cy="237931"/>
          </a:xfrm>
          <a:prstGeom prst="chevron">
            <a:avLst/>
          </a:prstGeom>
          <a:solidFill>
            <a:srgbClr val="F7C9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DF6B"/>
              </a:solidFill>
            </a:endParaRPr>
          </a:p>
        </p:txBody>
      </p:sp>
      <p:sp>
        <p:nvSpPr>
          <p:cNvPr id="50" name="矩形 49"/>
          <p:cNvSpPr/>
          <p:nvPr/>
        </p:nvSpPr>
        <p:spPr>
          <a:xfrm>
            <a:off x="8909217" y="1846091"/>
            <a:ext cx="2398413" cy="369332"/>
          </a:xfrm>
          <a:prstGeom prst="rect">
            <a:avLst/>
          </a:prstGeom>
        </p:spPr>
        <p:txBody>
          <a:bodyPr wrap="none">
            <a:spAutoFit/>
          </a:bodyPr>
          <a:lstStyle/>
          <a:p>
            <a:pPr lvl="0"/>
            <a:r>
              <a:rPr lang="en-US" altLang="zh-CN" b="1" dirty="0" smtClean="0"/>
              <a:t>NO.5   </a:t>
            </a:r>
            <a:r>
              <a:rPr lang="zh-CN" altLang="zh-CN" b="1" dirty="0" smtClean="0"/>
              <a:t>强调社会形象</a:t>
            </a:r>
            <a:endParaRPr lang="en-US" altLang="zh-CN" b="1" dirty="0"/>
          </a:p>
        </p:txBody>
      </p:sp>
      <p:sp>
        <p:nvSpPr>
          <p:cNvPr id="51" name="燕尾形 50"/>
          <p:cNvSpPr/>
          <p:nvPr/>
        </p:nvSpPr>
        <p:spPr>
          <a:xfrm>
            <a:off x="8711971" y="2976628"/>
            <a:ext cx="237893" cy="237931"/>
          </a:xfrm>
          <a:prstGeom prst="chevron">
            <a:avLst/>
          </a:prstGeom>
          <a:solidFill>
            <a:srgbClr val="AFD4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52" name="矩形 51"/>
          <p:cNvSpPr/>
          <p:nvPr/>
        </p:nvSpPr>
        <p:spPr>
          <a:xfrm>
            <a:off x="8909217" y="2921943"/>
            <a:ext cx="2398413" cy="369332"/>
          </a:xfrm>
          <a:prstGeom prst="rect">
            <a:avLst/>
          </a:prstGeom>
        </p:spPr>
        <p:txBody>
          <a:bodyPr wrap="none">
            <a:spAutoFit/>
          </a:bodyPr>
          <a:lstStyle/>
          <a:p>
            <a:pPr lvl="0"/>
            <a:r>
              <a:rPr lang="en-US" altLang="zh-CN" b="1" dirty="0" smtClean="0"/>
              <a:t>NO.6   </a:t>
            </a:r>
            <a:r>
              <a:rPr lang="zh-CN" altLang="zh-CN" b="1" dirty="0" smtClean="0"/>
              <a:t>创新激励机制</a:t>
            </a:r>
            <a:endParaRPr lang="en-US" altLang="zh-CN" b="1" dirty="0"/>
          </a:p>
        </p:txBody>
      </p:sp>
      <p:sp>
        <p:nvSpPr>
          <p:cNvPr id="53" name="燕尾形 52"/>
          <p:cNvSpPr/>
          <p:nvPr/>
        </p:nvSpPr>
        <p:spPr>
          <a:xfrm>
            <a:off x="8711971" y="4052480"/>
            <a:ext cx="237893" cy="237931"/>
          </a:xfrm>
          <a:prstGeom prst="chevron">
            <a:avLst/>
          </a:prstGeom>
          <a:solidFill>
            <a:srgbClr val="F7C9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54" name="矩形 53"/>
          <p:cNvSpPr/>
          <p:nvPr/>
        </p:nvSpPr>
        <p:spPr>
          <a:xfrm>
            <a:off x="8909217" y="3997795"/>
            <a:ext cx="2398413" cy="369332"/>
          </a:xfrm>
          <a:prstGeom prst="rect">
            <a:avLst/>
          </a:prstGeom>
        </p:spPr>
        <p:txBody>
          <a:bodyPr wrap="none">
            <a:spAutoFit/>
          </a:bodyPr>
          <a:lstStyle/>
          <a:p>
            <a:r>
              <a:rPr lang="en-US" altLang="zh-CN" b="1" dirty="0" smtClean="0"/>
              <a:t>NO.7   </a:t>
            </a:r>
            <a:r>
              <a:rPr lang="zh-CN" altLang="zh-CN" b="1" dirty="0" smtClean="0"/>
              <a:t>灵活资金使用</a:t>
            </a:r>
          </a:p>
        </p:txBody>
      </p:sp>
      <p:sp>
        <p:nvSpPr>
          <p:cNvPr id="67" name="燕尾形 66"/>
          <p:cNvSpPr/>
          <p:nvPr/>
        </p:nvSpPr>
        <p:spPr>
          <a:xfrm>
            <a:off x="8711971" y="5128332"/>
            <a:ext cx="237893" cy="237931"/>
          </a:xfrm>
          <a:prstGeom prst="chevron">
            <a:avLst/>
          </a:prstGeom>
          <a:solidFill>
            <a:srgbClr val="AFD4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endParaRPr>
          </a:p>
        </p:txBody>
      </p:sp>
      <p:sp>
        <p:nvSpPr>
          <p:cNvPr id="68" name="矩形 67"/>
          <p:cNvSpPr/>
          <p:nvPr/>
        </p:nvSpPr>
        <p:spPr>
          <a:xfrm>
            <a:off x="8909217" y="5073647"/>
            <a:ext cx="2398413" cy="369332"/>
          </a:xfrm>
          <a:prstGeom prst="rect">
            <a:avLst/>
          </a:prstGeom>
        </p:spPr>
        <p:txBody>
          <a:bodyPr wrap="none">
            <a:spAutoFit/>
          </a:bodyPr>
          <a:lstStyle/>
          <a:p>
            <a:r>
              <a:rPr lang="en-US" altLang="zh-CN" b="1" dirty="0" smtClean="0"/>
              <a:t>NO.8   </a:t>
            </a:r>
            <a:r>
              <a:rPr lang="zh-CN" altLang="zh-CN" b="1" dirty="0" smtClean="0"/>
              <a:t>采用先进技术</a:t>
            </a:r>
          </a:p>
        </p:txBody>
      </p:sp>
      <p:grpSp>
        <p:nvGrpSpPr>
          <p:cNvPr id="69" name="组 104"/>
          <p:cNvGrpSpPr/>
          <p:nvPr/>
        </p:nvGrpSpPr>
        <p:grpSpPr>
          <a:xfrm>
            <a:off x="2249303" y="3262002"/>
            <a:ext cx="1615279" cy="949439"/>
            <a:chOff x="3902075" y="4498975"/>
            <a:chExt cx="831850" cy="488950"/>
          </a:xfrm>
          <a:solidFill>
            <a:schemeClr val="tx2"/>
          </a:solidFill>
          <a:effectLst/>
        </p:grpSpPr>
        <p:sp>
          <p:nvSpPr>
            <p:cNvPr id="70"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p>
          </p:txBody>
        </p:sp>
        <p:sp>
          <p:nvSpPr>
            <p:cNvPr id="71" name="Freeform 231"/>
            <p:cNvSpPr>
              <a:spLocks/>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2" name="Freeform 232"/>
            <p:cNvSpPr>
              <a:spLocks/>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73" name="Freeform 233"/>
            <p:cNvSpPr>
              <a:spLocks/>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p>
          </p:txBody>
        </p:sp>
        <p:sp>
          <p:nvSpPr>
            <p:cNvPr id="74" name="Freeform 234"/>
            <p:cNvSpPr>
              <a:spLocks/>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p>
          </p:txBody>
        </p:sp>
        <p:sp>
          <p:nvSpPr>
            <p:cNvPr id="75" name="Freeform 235"/>
            <p:cNvSpPr>
              <a:spLocks/>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p>
          </p:txBody>
        </p:sp>
        <p:sp>
          <p:nvSpPr>
            <p:cNvPr id="76" name="Freeform 236"/>
            <p:cNvSpPr>
              <a:spLocks/>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p>
          </p:txBody>
        </p:sp>
      </p:grpSp>
      <p:sp>
        <p:nvSpPr>
          <p:cNvPr id="77" name="矩形 76"/>
          <p:cNvSpPr/>
          <p:nvPr/>
        </p:nvSpPr>
        <p:spPr>
          <a:xfrm rot="15856814">
            <a:off x="961227" y="3644838"/>
            <a:ext cx="393056" cy="338554"/>
          </a:xfrm>
          <a:prstGeom prst="rect">
            <a:avLst/>
          </a:prstGeom>
        </p:spPr>
        <p:txBody>
          <a:bodyPr wrap="none">
            <a:spAutoFit/>
          </a:bodyPr>
          <a:lstStyle/>
          <a:p>
            <a:pPr lvl="0"/>
            <a:r>
              <a:rPr lang="en-US" altLang="zh-CN" sz="1600" b="1" dirty="0" smtClean="0"/>
              <a:t>01</a:t>
            </a:r>
            <a:endParaRPr lang="en-US" altLang="zh-CN" sz="1600" b="1" dirty="0"/>
          </a:p>
        </p:txBody>
      </p:sp>
      <p:sp>
        <p:nvSpPr>
          <p:cNvPr id="78" name="矩形 77"/>
          <p:cNvSpPr/>
          <p:nvPr/>
        </p:nvSpPr>
        <p:spPr>
          <a:xfrm rot="18549026">
            <a:off x="1385916" y="2340208"/>
            <a:ext cx="393056" cy="338554"/>
          </a:xfrm>
          <a:prstGeom prst="rect">
            <a:avLst/>
          </a:prstGeom>
        </p:spPr>
        <p:txBody>
          <a:bodyPr wrap="none">
            <a:spAutoFit/>
          </a:bodyPr>
          <a:lstStyle/>
          <a:p>
            <a:pPr lvl="0"/>
            <a:r>
              <a:rPr lang="en-US" altLang="zh-CN" sz="1600" b="1" dirty="0" smtClean="0"/>
              <a:t>02</a:t>
            </a:r>
            <a:endParaRPr lang="en-US" altLang="zh-CN" sz="1600" b="1" dirty="0"/>
          </a:p>
        </p:txBody>
      </p:sp>
      <p:sp>
        <p:nvSpPr>
          <p:cNvPr id="79" name="矩形 78"/>
          <p:cNvSpPr/>
          <p:nvPr/>
        </p:nvSpPr>
        <p:spPr>
          <a:xfrm>
            <a:off x="2593341" y="1709072"/>
            <a:ext cx="393056" cy="338554"/>
          </a:xfrm>
          <a:prstGeom prst="rect">
            <a:avLst/>
          </a:prstGeom>
        </p:spPr>
        <p:txBody>
          <a:bodyPr wrap="none">
            <a:spAutoFit/>
          </a:bodyPr>
          <a:lstStyle/>
          <a:p>
            <a:pPr lvl="0"/>
            <a:r>
              <a:rPr lang="en-US" altLang="zh-CN" sz="1600" b="1" dirty="0" smtClean="0"/>
              <a:t>03</a:t>
            </a:r>
            <a:endParaRPr lang="en-US" altLang="zh-CN" sz="1600" b="1" dirty="0"/>
          </a:p>
        </p:txBody>
      </p:sp>
      <p:sp>
        <p:nvSpPr>
          <p:cNvPr id="80" name="矩形 79"/>
          <p:cNvSpPr/>
          <p:nvPr/>
        </p:nvSpPr>
        <p:spPr>
          <a:xfrm rot="13212621">
            <a:off x="1589237" y="4996514"/>
            <a:ext cx="393056" cy="338554"/>
          </a:xfrm>
          <a:prstGeom prst="rect">
            <a:avLst/>
          </a:prstGeom>
        </p:spPr>
        <p:txBody>
          <a:bodyPr wrap="none">
            <a:spAutoFit/>
          </a:bodyPr>
          <a:lstStyle/>
          <a:p>
            <a:pPr lvl="0"/>
            <a:r>
              <a:rPr lang="en-US" altLang="zh-CN" sz="1600" b="1" dirty="0" smtClean="0"/>
              <a:t>08</a:t>
            </a:r>
            <a:endParaRPr lang="en-US" altLang="zh-CN" sz="1600" b="1" dirty="0"/>
          </a:p>
        </p:txBody>
      </p:sp>
      <p:sp>
        <p:nvSpPr>
          <p:cNvPr id="81" name="矩形 80"/>
          <p:cNvSpPr/>
          <p:nvPr/>
        </p:nvSpPr>
        <p:spPr>
          <a:xfrm rot="2493757">
            <a:off x="4072458" y="2171459"/>
            <a:ext cx="393056" cy="338554"/>
          </a:xfrm>
          <a:prstGeom prst="rect">
            <a:avLst/>
          </a:prstGeom>
        </p:spPr>
        <p:txBody>
          <a:bodyPr wrap="none">
            <a:spAutoFit/>
          </a:bodyPr>
          <a:lstStyle/>
          <a:p>
            <a:pPr lvl="0"/>
            <a:r>
              <a:rPr lang="en-US" altLang="zh-CN" sz="1600" b="1" dirty="0" smtClean="0"/>
              <a:t>04</a:t>
            </a:r>
            <a:endParaRPr lang="en-US" altLang="zh-CN" sz="1600" b="1" dirty="0"/>
          </a:p>
        </p:txBody>
      </p:sp>
      <p:sp>
        <p:nvSpPr>
          <p:cNvPr id="82" name="矩形 81"/>
          <p:cNvSpPr/>
          <p:nvPr/>
        </p:nvSpPr>
        <p:spPr>
          <a:xfrm rot="5122100">
            <a:off x="4719484" y="3463552"/>
            <a:ext cx="393056" cy="338554"/>
          </a:xfrm>
          <a:prstGeom prst="rect">
            <a:avLst/>
          </a:prstGeom>
        </p:spPr>
        <p:txBody>
          <a:bodyPr wrap="none">
            <a:spAutoFit/>
          </a:bodyPr>
          <a:lstStyle/>
          <a:p>
            <a:pPr lvl="0"/>
            <a:r>
              <a:rPr lang="en-US" altLang="zh-CN" sz="1600" b="1" dirty="0" smtClean="0"/>
              <a:t>05</a:t>
            </a:r>
            <a:endParaRPr lang="en-US" altLang="zh-CN" sz="1600" b="1" dirty="0"/>
          </a:p>
        </p:txBody>
      </p:sp>
      <p:sp>
        <p:nvSpPr>
          <p:cNvPr id="83" name="矩形 82"/>
          <p:cNvSpPr/>
          <p:nvPr/>
        </p:nvSpPr>
        <p:spPr>
          <a:xfrm rot="7786032">
            <a:off x="4211834" y="4774323"/>
            <a:ext cx="393056" cy="338554"/>
          </a:xfrm>
          <a:prstGeom prst="rect">
            <a:avLst/>
          </a:prstGeom>
        </p:spPr>
        <p:txBody>
          <a:bodyPr wrap="none">
            <a:spAutoFit/>
          </a:bodyPr>
          <a:lstStyle/>
          <a:p>
            <a:pPr lvl="0"/>
            <a:r>
              <a:rPr lang="en-US" altLang="zh-CN" sz="1600" b="1" dirty="0" smtClean="0"/>
              <a:t>06</a:t>
            </a:r>
            <a:endParaRPr lang="en-US" altLang="zh-CN" sz="1600" b="1" dirty="0"/>
          </a:p>
        </p:txBody>
      </p:sp>
      <p:sp>
        <p:nvSpPr>
          <p:cNvPr id="84" name="矩形 83"/>
          <p:cNvSpPr/>
          <p:nvPr/>
        </p:nvSpPr>
        <p:spPr>
          <a:xfrm rot="10800000">
            <a:off x="2973236" y="5369604"/>
            <a:ext cx="393056" cy="338554"/>
          </a:xfrm>
          <a:prstGeom prst="rect">
            <a:avLst/>
          </a:prstGeom>
        </p:spPr>
        <p:txBody>
          <a:bodyPr wrap="none">
            <a:spAutoFit/>
          </a:bodyPr>
          <a:lstStyle/>
          <a:p>
            <a:pPr lvl="0"/>
            <a:r>
              <a:rPr lang="en-US" altLang="zh-CN" sz="1600" b="1" dirty="0" smtClean="0"/>
              <a:t>07</a:t>
            </a:r>
            <a:endParaRPr lang="en-US" altLang="zh-CN" sz="1600" b="1" dirty="0"/>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矩形 1"/>
          <p:cNvSpPr/>
          <p:nvPr/>
        </p:nvSpPr>
        <p:spPr>
          <a:xfrm>
            <a:off x="2328862" y="2967335"/>
            <a:ext cx="7534275" cy="923330"/>
          </a:xfrm>
          <a:prstGeom prst="rect">
            <a:avLst/>
          </a:prstGeom>
        </p:spPr>
        <p:txBody>
          <a:bodyPr wrap="square">
            <a:spAutoFit/>
          </a:bodyPr>
          <a:lstStyle/>
          <a:p>
            <a:pPr algn="ctr"/>
            <a:r>
              <a:rPr lang="zh-CN" altLang="en-US" sz="5400" b="1" dirty="0" smtClean="0">
                <a:cs typeface="+mn-ea"/>
                <a:sym typeface="+mn-lt"/>
              </a:rPr>
              <a:t>谢 谢 ！</a:t>
            </a:r>
            <a:endParaRPr lang="zh-CN" altLang="en-US" sz="5400" b="1" dirty="0">
              <a:cs typeface="+mn-ea"/>
              <a:sym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0"/>
            <a:ext cx="12192000" cy="6858000"/>
            <a:chOff x="0" y="0"/>
            <a:chExt cx="12192000" cy="6858000"/>
          </a:xfrm>
        </p:grpSpPr>
        <p:pic>
          <p:nvPicPr>
            <p:cNvPr id="23" name="图片 22"/>
            <p:cNvPicPr>
              <a:picLocks noChangeAspect="1"/>
            </p:cNvPicPr>
            <p:nvPr/>
          </p:nvPicPr>
          <p:blipFill>
            <a:blip r:embed="rId2"/>
            <a:stretch>
              <a:fillRect/>
            </a:stretch>
          </p:blipFill>
          <p:spPr>
            <a:xfrm>
              <a:off x="0" y="0"/>
              <a:ext cx="12192000" cy="6858000"/>
            </a:xfrm>
            <a:prstGeom prst="rect">
              <a:avLst/>
            </a:prstGeom>
          </p:spPr>
        </p:pic>
        <p:sp>
          <p:nvSpPr>
            <p:cNvPr id="24" name="矩形: 圆角 23"/>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127" y="1017305"/>
            <a:ext cx="3078145" cy="1988749"/>
            <a:chOff x="4556927" y="2434625"/>
            <a:chExt cx="3078145" cy="1988749"/>
          </a:xfrm>
        </p:grpSpPr>
        <p:grpSp>
          <p:nvGrpSpPr>
            <p:cNvPr id="4" name="组合 3"/>
            <p:cNvGrpSpPr/>
            <p:nvPr/>
          </p:nvGrpSpPr>
          <p:grpSpPr>
            <a:xfrm>
              <a:off x="5333224" y="2434625"/>
              <a:ext cx="2301848" cy="1988749"/>
              <a:chOff x="50591" y="1929608"/>
              <a:chExt cx="2301848" cy="1988749"/>
            </a:xfrm>
          </p:grpSpPr>
          <p:sp>
            <p:nvSpPr>
              <p:cNvPr id="6" name="文本框 30"/>
              <p:cNvSpPr txBox="1"/>
              <p:nvPr/>
            </p:nvSpPr>
            <p:spPr>
              <a:xfrm>
                <a:off x="50591" y="1929608"/>
                <a:ext cx="1602655" cy="1445260"/>
              </a:xfrm>
              <a:prstGeom prst="rect">
                <a:avLst/>
              </a:prstGeom>
              <a:noFill/>
            </p:spPr>
            <p:txBody>
              <a:bodyPr vert="horz" wrap="square" rtlCol="0">
                <a:spAutoFit/>
              </a:bodyPr>
              <a:lstStyle>
                <a:defPPr>
                  <a:defRPr lang="zh-CN"/>
                </a:defPPr>
                <a:lvl1pPr algn="dist">
                  <a:defRPr sz="5400">
                    <a:solidFill>
                      <a:srgbClr val="A68157"/>
                    </a:solidFill>
                    <a:latin typeface="华文隶书" panose="02010800040101010101" pitchFamily="2" charset="-122"/>
                    <a:ea typeface="华文隶书" panose="02010800040101010101" pitchFamily="2" charset="-122"/>
                  </a:defRPr>
                </a:lvl1pPr>
              </a:lstStyle>
              <a:p>
                <a:pPr algn="ctr"/>
                <a:r>
                  <a:rPr lang="zh-CN" altLang="en-US" sz="8800" dirty="0">
                    <a:solidFill>
                      <a:schemeClr val="bg2">
                        <a:lumMod val="10000"/>
                      </a:schemeClr>
                    </a:solidFill>
                    <a:latin typeface="+mn-lt"/>
                    <a:ea typeface="+mn-ea"/>
                    <a:cs typeface="+mn-ea"/>
                    <a:sym typeface="+mn-lt"/>
                  </a:rPr>
                  <a:t>目</a:t>
                </a:r>
              </a:p>
            </p:txBody>
          </p:sp>
          <p:sp>
            <p:nvSpPr>
              <p:cNvPr id="7" name="矩形 6"/>
              <p:cNvSpPr/>
              <p:nvPr/>
            </p:nvSpPr>
            <p:spPr>
              <a:xfrm>
                <a:off x="1475275" y="2594918"/>
                <a:ext cx="877164" cy="132343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dirty="0">
                    <a:solidFill>
                      <a:schemeClr val="bg2">
                        <a:lumMod val="10000"/>
                      </a:schemeClr>
                    </a:solidFill>
                    <a:cs typeface="+mn-ea"/>
                    <a:sym typeface="+mn-lt"/>
                  </a:rPr>
                  <a:t>录</a:t>
                </a:r>
              </a:p>
            </p:txBody>
          </p:sp>
        </p:grpSp>
        <p:sp>
          <p:nvSpPr>
            <p:cNvPr id="5" name="文本框 39"/>
            <p:cNvSpPr txBox="1"/>
            <p:nvPr/>
          </p:nvSpPr>
          <p:spPr>
            <a:xfrm>
              <a:off x="4556927" y="3652232"/>
              <a:ext cx="2379344" cy="584775"/>
            </a:xfrm>
            <a:prstGeom prst="rect">
              <a:avLst/>
            </a:prstGeom>
            <a:noFill/>
            <a:effectLst/>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chemeClr val="bg2">
                      <a:lumMod val="10000"/>
                    </a:schemeClr>
                  </a:solidFill>
                  <a:cs typeface="+mn-ea"/>
                  <a:sym typeface="+mn-lt"/>
                </a:rPr>
                <a:t>CONTENTS</a:t>
              </a:r>
            </a:p>
          </p:txBody>
        </p:sp>
      </p:grpSp>
      <p:grpSp>
        <p:nvGrpSpPr>
          <p:cNvPr id="13" name="组合 12"/>
          <p:cNvGrpSpPr/>
          <p:nvPr/>
        </p:nvGrpSpPr>
        <p:grpSpPr>
          <a:xfrm>
            <a:off x="4447265" y="2163197"/>
            <a:ext cx="6377074" cy="781686"/>
            <a:chOff x="4581906" y="848270"/>
            <a:chExt cx="6377074" cy="781686"/>
          </a:xfrm>
        </p:grpSpPr>
        <p:sp>
          <p:nvSpPr>
            <p:cNvPr id="9" name="椭圆 8"/>
            <p:cNvSpPr/>
            <p:nvPr/>
          </p:nvSpPr>
          <p:spPr>
            <a:xfrm>
              <a:off x="4581906" y="848270"/>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endParaRPr lang="zh-CN" altLang="en-US" sz="4000" dirty="0">
                <a:solidFill>
                  <a:schemeClr val="bg2">
                    <a:lumMod val="10000"/>
                  </a:schemeClr>
                </a:solidFill>
                <a:cs typeface="+mn-ea"/>
                <a:sym typeface="+mn-lt"/>
              </a:endParaRPr>
            </a:p>
          </p:txBody>
        </p:sp>
        <p:cxnSp>
          <p:nvCxnSpPr>
            <p:cNvPr id="14" name="直接连接符 13"/>
            <p:cNvCxnSpPr/>
            <p:nvPr/>
          </p:nvCxnSpPr>
          <p:spPr>
            <a:xfrm>
              <a:off x="5698872" y="1239113"/>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48980" y="946726"/>
              <a:ext cx="3810000" cy="583565"/>
            </a:xfrm>
            <a:prstGeom prst="rect">
              <a:avLst/>
            </a:prstGeom>
            <a:noFill/>
          </p:spPr>
          <p:txBody>
            <a:bodyPr wrap="square" rtlCol="0">
              <a:spAutoFit/>
            </a:bodyPr>
            <a:lstStyle/>
            <a:p>
              <a:r>
                <a:rPr lang="zh-CN" altLang="en-US" sz="3200" b="1" dirty="0" smtClean="0">
                  <a:solidFill>
                    <a:schemeClr val="bg2">
                      <a:lumMod val="10000"/>
                    </a:schemeClr>
                  </a:solidFill>
                  <a:cs typeface="+mn-ea"/>
                  <a:sym typeface="+mn-lt"/>
                </a:rPr>
                <a:t>时代背景</a:t>
              </a:r>
              <a:endParaRPr lang="zh-CN" altLang="en-US" sz="3200" b="1" dirty="0">
                <a:solidFill>
                  <a:schemeClr val="bg2">
                    <a:lumMod val="10000"/>
                  </a:schemeClr>
                </a:solidFill>
                <a:cs typeface="+mn-ea"/>
                <a:sym typeface="+mn-lt"/>
              </a:endParaRPr>
            </a:p>
          </p:txBody>
        </p:sp>
      </p:grpSp>
      <p:grpSp>
        <p:nvGrpSpPr>
          <p:cNvPr id="34" name="组合 33"/>
          <p:cNvGrpSpPr/>
          <p:nvPr/>
        </p:nvGrpSpPr>
        <p:grpSpPr>
          <a:xfrm>
            <a:off x="4447265" y="3128407"/>
            <a:ext cx="6377074" cy="781686"/>
            <a:chOff x="4581906" y="2126713"/>
            <a:chExt cx="6377074" cy="781686"/>
          </a:xfrm>
        </p:grpSpPr>
        <p:sp>
          <p:nvSpPr>
            <p:cNvPr id="10" name="椭圆 9"/>
            <p:cNvSpPr/>
            <p:nvPr/>
          </p:nvSpPr>
          <p:spPr>
            <a:xfrm>
              <a:off x="4581906" y="2126713"/>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endParaRPr lang="zh-CN" altLang="en-US" sz="4000" dirty="0">
                <a:solidFill>
                  <a:schemeClr val="bg2">
                    <a:lumMod val="10000"/>
                  </a:schemeClr>
                </a:solidFill>
                <a:cs typeface="+mn-ea"/>
                <a:sym typeface="+mn-lt"/>
              </a:endParaRPr>
            </a:p>
          </p:txBody>
        </p:sp>
        <p:cxnSp>
          <p:nvCxnSpPr>
            <p:cNvPr id="15" name="直接连接符 14"/>
            <p:cNvCxnSpPr/>
            <p:nvPr/>
          </p:nvCxnSpPr>
          <p:spPr>
            <a:xfrm>
              <a:off x="5698872" y="2517556"/>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148980" y="2225169"/>
              <a:ext cx="3810000" cy="584775"/>
            </a:xfrm>
            <a:prstGeom prst="rect">
              <a:avLst/>
            </a:prstGeom>
            <a:noFill/>
          </p:spPr>
          <p:txBody>
            <a:bodyPr wrap="square" rtlCol="0">
              <a:spAutoFit/>
            </a:bodyPr>
            <a:lstStyle/>
            <a:p>
              <a:r>
                <a:rPr lang="zh-CN" altLang="en-US" sz="3200" b="1" dirty="0">
                  <a:solidFill>
                    <a:schemeClr val="bg2">
                      <a:lumMod val="10000"/>
                    </a:schemeClr>
                  </a:solidFill>
                  <a:cs typeface="+mn-ea"/>
                </a:rPr>
                <a:t>主要观点及做法</a:t>
              </a:r>
            </a:p>
          </p:txBody>
        </p:sp>
      </p:grpSp>
      <p:grpSp>
        <p:nvGrpSpPr>
          <p:cNvPr id="35" name="组合 34"/>
          <p:cNvGrpSpPr/>
          <p:nvPr/>
        </p:nvGrpSpPr>
        <p:grpSpPr>
          <a:xfrm>
            <a:off x="4447265" y="4120358"/>
            <a:ext cx="6377075" cy="781686"/>
            <a:chOff x="4581906" y="3405156"/>
            <a:chExt cx="6377075" cy="781686"/>
          </a:xfrm>
        </p:grpSpPr>
        <p:sp>
          <p:nvSpPr>
            <p:cNvPr id="11" name="椭圆 10"/>
            <p:cNvSpPr/>
            <p:nvPr/>
          </p:nvSpPr>
          <p:spPr>
            <a:xfrm>
              <a:off x="4581906" y="3405156"/>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3</a:t>
              </a:r>
              <a:endParaRPr lang="zh-CN" altLang="en-US" sz="4000" dirty="0">
                <a:solidFill>
                  <a:schemeClr val="bg2">
                    <a:lumMod val="10000"/>
                  </a:schemeClr>
                </a:solidFill>
                <a:cs typeface="+mn-ea"/>
                <a:sym typeface="+mn-lt"/>
              </a:endParaRPr>
            </a:p>
          </p:txBody>
        </p:sp>
        <p:cxnSp>
          <p:nvCxnSpPr>
            <p:cNvPr id="16" name="直接连接符 15"/>
            <p:cNvCxnSpPr/>
            <p:nvPr/>
          </p:nvCxnSpPr>
          <p:spPr>
            <a:xfrm>
              <a:off x="5698872" y="3795999"/>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148981" y="3534390"/>
              <a:ext cx="3810000" cy="584775"/>
            </a:xfrm>
            <a:prstGeom prst="rect">
              <a:avLst/>
            </a:prstGeom>
            <a:noFill/>
          </p:spPr>
          <p:txBody>
            <a:bodyPr wrap="square" rtlCol="0">
              <a:spAutoFit/>
            </a:bodyPr>
            <a:lstStyle/>
            <a:p>
              <a:r>
                <a:rPr lang="zh-CN" altLang="zh-CN" sz="3200" b="1" dirty="0">
                  <a:solidFill>
                    <a:schemeClr val="bg2">
                      <a:lumMod val="10000"/>
                    </a:schemeClr>
                  </a:solidFill>
                  <a:cs typeface="+mn-ea"/>
                </a:rPr>
                <a:t>主要成果及贡献</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第一节</a:t>
            </a:r>
          </a:p>
        </p:txBody>
      </p:sp>
      <p:sp>
        <p:nvSpPr>
          <p:cNvPr id="8" name="文本框 4"/>
          <p:cNvSpPr txBox="1"/>
          <p:nvPr/>
        </p:nvSpPr>
        <p:spPr>
          <a:xfrm>
            <a:off x="3369500" y="3013501"/>
            <a:ext cx="545299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800" b="1" dirty="0" smtClean="0">
                <a:cs typeface="+mn-ea"/>
                <a:sym typeface="+mn-lt"/>
              </a:rPr>
              <a:t>时代背景</a:t>
            </a:r>
            <a:endParaRPr lang="zh-CN" altLang="en-US" sz="4800" b="1" dirty="0">
              <a:cs typeface="+mn-ea"/>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896"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a:r>
              <a:rPr lang="zh-CN" altLang="en-US" sz="2800" b="1" dirty="0" smtClean="0">
                <a:solidFill>
                  <a:srgbClr val="0D0D0D"/>
                </a:solidFill>
                <a:latin typeface="+mn-lt"/>
                <a:ea typeface="+mn-ea"/>
                <a:cs typeface="+mn-ea"/>
                <a:sym typeface="+mn-lt"/>
              </a:rPr>
              <a:t>时代背景</a:t>
            </a:r>
            <a:endParaRPr lang="zh-CN" altLang="en-US" sz="2800" b="1" dirty="0">
              <a:solidFill>
                <a:srgbClr val="0D0D0D"/>
              </a:solidFill>
              <a:latin typeface="+mn-lt"/>
              <a:ea typeface="+mn-ea"/>
              <a:cs typeface="+mn-ea"/>
              <a:sym typeface="+mn-lt"/>
            </a:endParaRPr>
          </a:p>
        </p:txBody>
      </p:sp>
      <p:grpSp>
        <p:nvGrpSpPr>
          <p:cNvPr id="2" name="组合 1"/>
          <p:cNvGrpSpPr/>
          <p:nvPr/>
        </p:nvGrpSpPr>
        <p:grpSpPr>
          <a:xfrm>
            <a:off x="1926590" y="1774825"/>
            <a:ext cx="3407410" cy="3771900"/>
            <a:chOff x="3034" y="2795"/>
            <a:chExt cx="5366" cy="5940"/>
          </a:xfrm>
        </p:grpSpPr>
        <p:sp>
          <p:nvSpPr>
            <p:cNvPr id="10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4" name="L 形 10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5" name="L 形 10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4" name="文本框 36"/>
          <p:cNvSpPr txBox="1">
            <a:spLocks noChangeArrowheads="1"/>
          </p:cNvSpPr>
          <p:nvPr/>
        </p:nvSpPr>
        <p:spPr bwMode="auto">
          <a:xfrm>
            <a:off x="6095104" y="2464155"/>
            <a:ext cx="44839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nSpc>
                <a:spcPct val="150000"/>
              </a:lnSpc>
            </a:pP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rPr>
              <a:t>世纪以前，世界各国对于管理的认识处于经验阶段，缺少科学的认识和总结。尽管如此，在过去几千年的发展长河中，人类通过生产和生活经验的总结，创造了管理学历史的精彩案例。本章选用中国古代修建皇宫和中国近代“同仁堂”的真实案例，阐述管理的重要性。</a:t>
            </a:r>
          </a:p>
        </p:txBody>
      </p:sp>
      <p:sp>
        <p:nvSpPr>
          <p:cNvPr id="22" name="矩形 21"/>
          <p:cNvSpPr/>
          <p:nvPr/>
        </p:nvSpPr>
        <p:spPr>
          <a:xfrm>
            <a:off x="2322831" y="3883882"/>
            <a:ext cx="2825446" cy="1137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l="12288" r="56251"/>
          <a:stretch/>
        </p:blipFill>
        <p:spPr>
          <a:xfrm>
            <a:off x="2322831" y="2083638"/>
            <a:ext cx="2824990" cy="1823373"/>
          </a:xfrm>
          <a:prstGeom prst="rect">
            <a:avLst/>
          </a:prstGeom>
        </p:spPr>
      </p:pic>
    </p:spTree>
    <p:extLst>
      <p:ext uri="{BB962C8B-B14F-4D97-AF65-F5344CB8AC3E}">
        <p14:creationId xmlns:p14="http://schemas.microsoft.com/office/powerpoint/2010/main" val="203944689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第二节</a:t>
            </a:r>
          </a:p>
        </p:txBody>
      </p:sp>
      <p:sp>
        <p:nvSpPr>
          <p:cNvPr id="8" name="文本框 4"/>
          <p:cNvSpPr txBox="1"/>
          <p:nvPr/>
        </p:nvSpPr>
        <p:spPr>
          <a:xfrm>
            <a:off x="3723100" y="3013501"/>
            <a:ext cx="474579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4800" b="1" dirty="0" smtClean="0">
                <a:cs typeface="+mn-ea"/>
              </a:rPr>
              <a:t>主</a:t>
            </a:r>
            <a:r>
              <a:rPr lang="zh-CN" altLang="zh-CN" sz="4800" b="1" dirty="0">
                <a:cs typeface="+mn-ea"/>
              </a:rPr>
              <a:t>要观点及做法</a:t>
            </a:r>
            <a:endParaRPr lang="zh-CN" altLang="en-US" sz="4800" b="1" dirty="0">
              <a:cs typeface="+mn-ea"/>
            </a:endParaRPr>
          </a:p>
        </p:txBody>
      </p:sp>
    </p:spTree>
    <p:extLst>
      <p:ext uri="{BB962C8B-B14F-4D97-AF65-F5344CB8AC3E}">
        <p14:creationId xmlns:p14="http://schemas.microsoft.com/office/powerpoint/2010/main" val="3261243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r>
              <a:rPr lang="en-US" altLang="zh-CN" sz="2800" b="1" dirty="0">
                <a:solidFill>
                  <a:srgbClr val="0D0D0D"/>
                </a:solidFill>
                <a:latin typeface="+mn-lt"/>
                <a:ea typeface="+mn-ea"/>
                <a:cs typeface="+mn-ea"/>
              </a:rPr>
              <a:t>-</a:t>
            </a:r>
            <a:r>
              <a:rPr lang="zh-CN" altLang="en-US" sz="2800" b="1" dirty="0">
                <a:solidFill>
                  <a:srgbClr val="0D0D0D"/>
                </a:solidFill>
                <a:latin typeface="+mn-lt"/>
                <a:ea typeface="+mn-ea"/>
                <a:cs typeface="+mn-ea"/>
              </a:rPr>
              <a:t>案例</a:t>
            </a:r>
            <a:r>
              <a:rPr lang="en-US" altLang="zh-CN" sz="2800" b="1" dirty="0">
                <a:solidFill>
                  <a:srgbClr val="0D0D0D"/>
                </a:solidFill>
                <a:latin typeface="+mn-lt"/>
                <a:ea typeface="+mn-ea"/>
                <a:cs typeface="+mn-ea"/>
              </a:rPr>
              <a:t>1</a:t>
            </a:r>
            <a:endParaRPr lang="zh-CN" altLang="en-US" sz="2800" b="1" dirty="0">
              <a:solidFill>
                <a:srgbClr val="0D0D0D"/>
              </a:solidFill>
              <a:latin typeface="+mn-lt"/>
              <a:ea typeface="+mn-ea"/>
              <a:cs typeface="+mn-ea"/>
            </a:endParaRPr>
          </a:p>
        </p:txBody>
      </p:sp>
      <p:grpSp>
        <p:nvGrpSpPr>
          <p:cNvPr id="3" name="组合 2"/>
          <p:cNvGrpSpPr/>
          <p:nvPr/>
        </p:nvGrpSpPr>
        <p:grpSpPr>
          <a:xfrm>
            <a:off x="6085579" y="1988880"/>
            <a:ext cx="4760221" cy="961654"/>
            <a:chOff x="3520351" y="2130877"/>
            <a:chExt cx="3830446" cy="961761"/>
          </a:xfrm>
        </p:grpSpPr>
        <p:sp>
          <p:nvSpPr>
            <p:cNvPr id="4" name="文本框 36"/>
            <p:cNvSpPr txBox="1">
              <a:spLocks noChangeArrowheads="1"/>
            </p:cNvSpPr>
            <p:nvPr/>
          </p:nvSpPr>
          <p:spPr bwMode="auto">
            <a:xfrm>
              <a:off x="3520351" y="2130877"/>
              <a:ext cx="3830446" cy="30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smtClean="0">
                  <a:solidFill>
                    <a:srgbClr val="0D0D0D"/>
                  </a:solidFill>
                  <a:latin typeface="+mn-lt"/>
                  <a:ea typeface="+mn-ea"/>
                  <a:cs typeface="+mn-ea"/>
                  <a:sym typeface="+mn-lt"/>
                </a:rPr>
                <a:t>步骤</a:t>
              </a:r>
              <a:r>
                <a:rPr lang="en-US" altLang="zh-CN" sz="1400" b="1" dirty="0" smtClean="0">
                  <a:solidFill>
                    <a:srgbClr val="0D0D0D"/>
                  </a:solidFill>
                  <a:latin typeface="+mn-lt"/>
                  <a:ea typeface="+mn-ea"/>
                  <a:cs typeface="+mn-ea"/>
                  <a:sym typeface="+mn-lt"/>
                </a:rPr>
                <a:t>1</a:t>
              </a:r>
              <a:r>
                <a:rPr lang="zh-CN" altLang="en-US" sz="1400" b="1" dirty="0" smtClean="0">
                  <a:solidFill>
                    <a:srgbClr val="0D0D0D"/>
                  </a:solidFill>
                  <a:latin typeface="+mn-lt"/>
                  <a:ea typeface="+mn-ea"/>
                  <a:cs typeface="+mn-ea"/>
                  <a:sym typeface="+mn-lt"/>
                </a:rPr>
                <a:t>：</a:t>
              </a:r>
              <a:endParaRPr lang="zh-CN" altLang="en-US" sz="1400" b="1" dirty="0">
                <a:solidFill>
                  <a:srgbClr val="0D0D0D"/>
                </a:solidFill>
                <a:latin typeface="+mn-lt"/>
                <a:ea typeface="+mn-ea"/>
                <a:cs typeface="+mn-ea"/>
                <a:sym typeface="+mn-lt"/>
              </a:endParaRPr>
            </a:p>
          </p:txBody>
        </p:sp>
        <p:sp>
          <p:nvSpPr>
            <p:cNvPr id="27" name="文本框 37"/>
            <p:cNvSpPr txBox="1">
              <a:spLocks noChangeArrowheads="1"/>
            </p:cNvSpPr>
            <p:nvPr/>
          </p:nvSpPr>
          <p:spPr bwMode="auto">
            <a:xfrm>
              <a:off x="3520351" y="2478876"/>
              <a:ext cx="3828978" cy="61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微软雅黑" pitchFamily="34" charset="-122"/>
                  <a:ea typeface="微软雅黑" pitchFamily="34" charset="-122"/>
                </a:rPr>
                <a:t>改变了往年营造宫室从郊外取土的方法，在工地上就地取土烧砖</a:t>
              </a:r>
              <a:r>
                <a:rPr lang="zh-CN" altLang="en-US" sz="1200" dirty="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grpSp>
      <p:grpSp>
        <p:nvGrpSpPr>
          <p:cNvPr id="5" name="组合 4"/>
          <p:cNvGrpSpPr/>
          <p:nvPr/>
        </p:nvGrpSpPr>
        <p:grpSpPr>
          <a:xfrm>
            <a:off x="6085579" y="2999197"/>
            <a:ext cx="4620521" cy="960321"/>
            <a:chOff x="3520351" y="2130222"/>
            <a:chExt cx="3830446" cy="960429"/>
          </a:xfrm>
        </p:grpSpPr>
        <p:sp>
          <p:nvSpPr>
            <p:cNvPr id="6" name="文本框 36"/>
            <p:cNvSpPr txBox="1">
              <a:spLocks noChangeArrowheads="1"/>
            </p:cNvSpPr>
            <p:nvPr/>
          </p:nvSpPr>
          <p:spPr bwMode="auto">
            <a:xfrm>
              <a:off x="3520351" y="2130222"/>
              <a:ext cx="3830446" cy="30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smtClean="0">
                  <a:solidFill>
                    <a:srgbClr val="0D0D0D"/>
                  </a:solidFill>
                  <a:latin typeface="+mn-lt"/>
                  <a:ea typeface="+mn-ea"/>
                  <a:cs typeface="+mn-ea"/>
                  <a:sym typeface="+mn-lt"/>
                </a:rPr>
                <a:t>步骤</a:t>
              </a:r>
              <a:r>
                <a:rPr lang="en-US" altLang="zh-CN" sz="1400" b="1" dirty="0" smtClean="0">
                  <a:solidFill>
                    <a:srgbClr val="0D0D0D"/>
                  </a:solidFill>
                  <a:latin typeface="+mn-lt"/>
                  <a:ea typeface="+mn-ea"/>
                  <a:cs typeface="+mn-ea"/>
                  <a:sym typeface="+mn-lt"/>
                </a:rPr>
                <a:t>2</a:t>
              </a:r>
              <a:r>
                <a:rPr lang="zh-CN" altLang="en-US" sz="1400" b="1" dirty="0" smtClean="0">
                  <a:solidFill>
                    <a:srgbClr val="0D0D0D"/>
                  </a:solidFill>
                  <a:latin typeface="+mn-lt"/>
                  <a:ea typeface="+mn-ea"/>
                  <a:cs typeface="+mn-ea"/>
                  <a:sym typeface="+mn-lt"/>
                </a:rPr>
                <a:t>：</a:t>
              </a:r>
              <a:endParaRPr lang="zh-CN" altLang="en-US" sz="1400" b="1" dirty="0">
                <a:solidFill>
                  <a:srgbClr val="0D0D0D"/>
                </a:solidFill>
                <a:latin typeface="+mn-lt"/>
                <a:ea typeface="+mn-ea"/>
                <a:cs typeface="+mn-ea"/>
                <a:sym typeface="+mn-lt"/>
              </a:endParaRPr>
            </a:p>
          </p:txBody>
        </p:sp>
        <p:sp>
          <p:nvSpPr>
            <p:cNvPr id="7" name="文本框 37"/>
            <p:cNvSpPr txBox="1">
              <a:spLocks noChangeArrowheads="1"/>
            </p:cNvSpPr>
            <p:nvPr/>
          </p:nvSpPr>
          <p:spPr bwMode="auto">
            <a:xfrm>
              <a:off x="3520351" y="2478876"/>
              <a:ext cx="3828978" cy="6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微软雅黑" pitchFamily="34" charset="-122"/>
                  <a:ea typeface="微软雅黑" pitchFamily="34" charset="-122"/>
                </a:rPr>
                <a:t>把取土后的条条壕沟串联起来，和城外的汴河接通，成为一条水上运输航道</a:t>
              </a:r>
              <a:r>
                <a:rPr lang="zh-CN" altLang="en-US"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sym typeface="+mn-lt"/>
              </a:endParaRPr>
            </a:p>
          </p:txBody>
        </p:sp>
      </p:grpSp>
      <p:pic>
        <p:nvPicPr>
          <p:cNvPr id="24" name="图片 23" descr="0104r31.gif"/>
          <p:cNvPicPr>
            <a:picLocks noChangeAspect="1"/>
          </p:cNvPicPr>
          <p:nvPr/>
        </p:nvPicPr>
        <p:blipFill>
          <a:blip r:embed="rId3" cstate="print"/>
          <a:stretch>
            <a:fillRect/>
          </a:stretch>
        </p:blipFill>
        <p:spPr>
          <a:xfrm>
            <a:off x="2115045" y="2023427"/>
            <a:ext cx="3093860" cy="3160394"/>
          </a:xfrm>
          <a:prstGeom prst="rect">
            <a:avLst/>
          </a:prstGeom>
        </p:spPr>
      </p:pic>
      <p:grpSp>
        <p:nvGrpSpPr>
          <p:cNvPr id="26" name="组合 25"/>
          <p:cNvGrpSpPr/>
          <p:nvPr/>
        </p:nvGrpSpPr>
        <p:grpSpPr>
          <a:xfrm>
            <a:off x="6096000" y="4288191"/>
            <a:ext cx="4757501" cy="1516306"/>
            <a:chOff x="3520351" y="2130222"/>
            <a:chExt cx="3830446" cy="1516477"/>
          </a:xfrm>
        </p:grpSpPr>
        <p:sp>
          <p:nvSpPr>
            <p:cNvPr id="28" name="文本框 36"/>
            <p:cNvSpPr txBox="1">
              <a:spLocks noChangeArrowheads="1"/>
            </p:cNvSpPr>
            <p:nvPr/>
          </p:nvSpPr>
          <p:spPr bwMode="auto">
            <a:xfrm>
              <a:off x="3520351" y="2130222"/>
              <a:ext cx="3830446" cy="30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smtClean="0">
                  <a:solidFill>
                    <a:srgbClr val="0D0D0D"/>
                  </a:solidFill>
                  <a:latin typeface="+mn-lt"/>
                  <a:ea typeface="+mn-ea"/>
                  <a:cs typeface="+mn-ea"/>
                  <a:sym typeface="+mn-lt"/>
                </a:rPr>
                <a:t>步骤</a:t>
              </a:r>
              <a:r>
                <a:rPr lang="en-US" altLang="zh-CN" sz="1400" b="1" dirty="0" smtClean="0">
                  <a:solidFill>
                    <a:srgbClr val="0D0D0D"/>
                  </a:solidFill>
                  <a:latin typeface="+mn-lt"/>
                  <a:ea typeface="+mn-ea"/>
                  <a:cs typeface="+mn-ea"/>
                  <a:sym typeface="+mn-lt"/>
                </a:rPr>
                <a:t>3</a:t>
              </a:r>
              <a:r>
                <a:rPr lang="zh-CN" altLang="en-US" sz="1400" b="1" dirty="0" smtClean="0">
                  <a:solidFill>
                    <a:srgbClr val="0D0D0D"/>
                  </a:solidFill>
                  <a:latin typeface="+mn-lt"/>
                  <a:ea typeface="+mn-ea"/>
                  <a:cs typeface="+mn-ea"/>
                  <a:sym typeface="+mn-lt"/>
                </a:rPr>
                <a:t>：</a:t>
              </a:r>
              <a:endParaRPr lang="zh-CN" altLang="en-US" sz="1400" b="1" dirty="0">
                <a:solidFill>
                  <a:srgbClr val="0D0D0D"/>
                </a:solidFill>
                <a:latin typeface="+mn-lt"/>
                <a:ea typeface="+mn-ea"/>
                <a:cs typeface="+mn-ea"/>
                <a:sym typeface="+mn-lt"/>
              </a:endParaRPr>
            </a:p>
          </p:txBody>
        </p:sp>
        <p:sp>
          <p:nvSpPr>
            <p:cNvPr id="29" name="文本框 37"/>
            <p:cNvSpPr txBox="1">
              <a:spLocks noChangeArrowheads="1"/>
            </p:cNvSpPr>
            <p:nvPr/>
          </p:nvSpPr>
          <p:spPr bwMode="auto">
            <a:xfrm>
              <a:off x="3520351" y="2478876"/>
              <a:ext cx="3828978" cy="116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200" dirty="0">
                  <a:latin typeface="微软雅黑" pitchFamily="34" charset="-122"/>
                  <a:ea typeface="微软雅黑" pitchFamily="34" charset="-122"/>
                </a:rPr>
                <a:t>主体工程完工、进入油粉描金的外装饰阶段，开始排除城内汴水，用废墟余烬，破砖烂瓦，填平了城内壕沟，并顺便翻修了坎坷不平的古老街道，把新落成的龙楼凤阁，衬托得更加金碧辉煌</a:t>
              </a:r>
              <a:r>
                <a:rPr lang="zh-CN" altLang="en-US" sz="1200" dirty="0">
                  <a:latin typeface="微软雅黑" pitchFamily="34" charset="-122"/>
                  <a:ea typeface="微软雅黑" pitchFamily="34" charset="-122"/>
                </a:rPr>
                <a:t>。</a:t>
              </a:r>
            </a:p>
          </p:txBody>
        </p:sp>
      </p:grpSp>
      <p:grpSp>
        <p:nvGrpSpPr>
          <p:cNvPr id="2" name="组合 1"/>
          <p:cNvGrpSpPr/>
          <p:nvPr/>
        </p:nvGrpSpPr>
        <p:grpSpPr>
          <a:xfrm>
            <a:off x="1926590" y="1774825"/>
            <a:ext cx="3407410" cy="3771900"/>
            <a:chOff x="3034" y="2795"/>
            <a:chExt cx="5366" cy="5940"/>
          </a:xfrm>
        </p:grpSpPr>
        <p:sp>
          <p:nvSpPr>
            <p:cNvPr id="10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4" name="L 形 10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5" name="L 形 10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5" name="Rectangle 3"/>
          <p:cNvSpPr>
            <a:spLocks noChangeArrowheads="1"/>
          </p:cNvSpPr>
          <p:nvPr/>
        </p:nvSpPr>
        <p:spPr bwMode="auto">
          <a:xfrm>
            <a:off x="5804382" y="1483086"/>
            <a:ext cx="356572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R="0" lvl="0" indent="300038" fontAlgn="base">
              <a:lnSpc>
                <a:spcPct val="100000"/>
              </a:lnSpc>
              <a:spcBef>
                <a:spcPct val="0"/>
              </a:spcBef>
              <a:spcAft>
                <a:spcPct val="0"/>
              </a:spcAft>
              <a:buClrTx/>
              <a:buSzTx/>
              <a:buFontTx/>
              <a:buNone/>
              <a:tabLst/>
            </a:pPr>
            <a:r>
              <a:rPr lang="zh-CN" altLang="en-US" sz="2400" b="1" dirty="0" smtClean="0">
                <a:solidFill>
                  <a:srgbClr val="427092"/>
                </a:solidFill>
                <a:latin typeface="微软雅黑" pitchFamily="34" charset="-122"/>
                <a:ea typeface="微软雅黑" pitchFamily="34" charset="-122"/>
              </a:rPr>
              <a:t>案例一：丁渭修建皇宫</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cs typeface="+mn-ea"/>
              </a:rPr>
              <a:t>主要观点及做法</a:t>
            </a:r>
            <a:r>
              <a:rPr lang="en-US" altLang="zh-CN" sz="2800" b="1" dirty="0">
                <a:solidFill>
                  <a:srgbClr val="0D0D0D"/>
                </a:solidFill>
                <a:cs typeface="+mn-ea"/>
              </a:rPr>
              <a:t>-</a:t>
            </a:r>
            <a:r>
              <a:rPr lang="zh-CN" altLang="en-US" sz="2800" b="1" dirty="0">
                <a:solidFill>
                  <a:srgbClr val="0D0D0D"/>
                </a:solidFill>
                <a:cs typeface="+mn-ea"/>
              </a:rPr>
              <a:t>案例</a:t>
            </a:r>
            <a:r>
              <a:rPr lang="en-US" altLang="zh-CN" sz="2800" b="1" dirty="0">
                <a:solidFill>
                  <a:srgbClr val="0D0D0D"/>
                </a:solidFill>
                <a:cs typeface="+mn-ea"/>
              </a:rPr>
              <a:t>1</a:t>
            </a:r>
            <a:endParaRPr lang="zh-CN" altLang="en-US" sz="2800" b="1" dirty="0">
              <a:solidFill>
                <a:srgbClr val="0D0D0D"/>
              </a:solidFill>
              <a:cs typeface="+mn-ea"/>
            </a:endParaRPr>
          </a:p>
        </p:txBody>
      </p:sp>
      <p:pic>
        <p:nvPicPr>
          <p:cNvPr id="24" name="图片 23" descr="0104r31.gif"/>
          <p:cNvPicPr>
            <a:picLocks noChangeAspect="1"/>
          </p:cNvPicPr>
          <p:nvPr/>
        </p:nvPicPr>
        <p:blipFill>
          <a:blip r:embed="rId3" cstate="print"/>
          <a:stretch>
            <a:fillRect/>
          </a:stretch>
        </p:blipFill>
        <p:spPr>
          <a:xfrm>
            <a:off x="2115045" y="2023427"/>
            <a:ext cx="3093860" cy="3160394"/>
          </a:xfrm>
          <a:prstGeom prst="rect">
            <a:avLst/>
          </a:prstGeom>
        </p:spPr>
      </p:pic>
      <p:grpSp>
        <p:nvGrpSpPr>
          <p:cNvPr id="2" name="组合 1"/>
          <p:cNvGrpSpPr/>
          <p:nvPr/>
        </p:nvGrpSpPr>
        <p:grpSpPr>
          <a:xfrm>
            <a:off x="1926590" y="1774825"/>
            <a:ext cx="3407410" cy="3771900"/>
            <a:chOff x="3034" y="2795"/>
            <a:chExt cx="5366" cy="5940"/>
          </a:xfrm>
        </p:grpSpPr>
        <p:sp>
          <p:nvSpPr>
            <p:cNvPr id="10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4" name="L 形 10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5" name="L 形 10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5" name="Rectangle 3"/>
          <p:cNvSpPr>
            <a:spLocks noChangeArrowheads="1"/>
          </p:cNvSpPr>
          <p:nvPr/>
        </p:nvSpPr>
        <p:spPr bwMode="auto">
          <a:xfrm>
            <a:off x="5804382" y="1483086"/>
            <a:ext cx="356572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R="0" lvl="0" indent="300038" fontAlgn="base">
              <a:lnSpc>
                <a:spcPct val="100000"/>
              </a:lnSpc>
              <a:spcBef>
                <a:spcPct val="0"/>
              </a:spcBef>
              <a:spcAft>
                <a:spcPct val="0"/>
              </a:spcAft>
              <a:buClrTx/>
              <a:buSzTx/>
              <a:buFontTx/>
              <a:buNone/>
              <a:tabLst/>
            </a:pPr>
            <a:r>
              <a:rPr lang="zh-CN" altLang="en-US" sz="2400" b="1" dirty="0" smtClean="0">
                <a:solidFill>
                  <a:srgbClr val="427092"/>
                </a:solidFill>
                <a:latin typeface="微软雅黑" pitchFamily="34" charset="-122"/>
                <a:ea typeface="微软雅黑" pitchFamily="34" charset="-122"/>
              </a:rPr>
              <a:t>案例一：丁渭修建皇宫</a:t>
            </a:r>
          </a:p>
        </p:txBody>
      </p:sp>
      <p:sp>
        <p:nvSpPr>
          <p:cNvPr id="22" name="矩形 21"/>
          <p:cNvSpPr/>
          <p:nvPr/>
        </p:nvSpPr>
        <p:spPr>
          <a:xfrm>
            <a:off x="6215121" y="1951468"/>
            <a:ext cx="4096346" cy="3693638"/>
          </a:xfrm>
          <a:prstGeom prst="rect">
            <a:avLst/>
          </a:prstGeom>
          <a:solidFill>
            <a:schemeClr val="bg1"/>
          </a:solidFill>
          <a:ln>
            <a:solidFill>
              <a:schemeClr val="bg1">
                <a:lumMod val="95000"/>
              </a:schemeClr>
            </a:solidFill>
          </a:ln>
          <a:effectLst>
            <a:outerShdw blurRad="63500" sx="101000" sy="10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307503" y="2106563"/>
            <a:ext cx="1639177" cy="338554"/>
          </a:xfrm>
          <a:prstGeom prst="rect">
            <a:avLst/>
          </a:prstGeom>
          <a:noFill/>
        </p:spPr>
        <p:txBody>
          <a:bodyPr wrap="square" rtlCol="0">
            <a:spAutoFit/>
          </a:body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三极拙楷简体" panose="00000500000000000000" charset="-122"/>
              </a:rPr>
              <a:t>主要观点：</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三极拙楷简体" panose="00000500000000000000" charset="-122"/>
            </a:endParaRPr>
          </a:p>
        </p:txBody>
      </p:sp>
      <p:sp>
        <p:nvSpPr>
          <p:cNvPr id="31" name="Rectangle 1"/>
          <p:cNvSpPr>
            <a:spLocks noChangeArrowheads="1"/>
          </p:cNvSpPr>
          <p:nvPr/>
        </p:nvSpPr>
        <p:spPr bwMode="auto">
          <a:xfrm>
            <a:off x="6529551" y="2540977"/>
            <a:ext cx="359335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这项工程中，丁渭的思路是符合科学和建筑要求的，在取土烧砖、运输材料和清理废料三个耗费劳力最大的环节采取了科学的系统论思想，从而保证了施工中不窝工，井然有序，既缩短了工期，又“省费以万计”，收到“</a:t>
            </a:r>
            <a:r>
              <a:rPr lang="zh-CN" altLang="zh-CN" sz="1600" b="1" dirty="0">
                <a:solidFill>
                  <a:srgbClr val="C00000"/>
                </a:solidFill>
                <a:latin typeface="微软雅黑" panose="020B0503020204020204" pitchFamily="34" charset="-122"/>
                <a:ea typeface="微软雅黑" panose="020B0503020204020204" pitchFamily="34" charset="-122"/>
              </a:rPr>
              <a:t>一举而三役济</a:t>
            </a:r>
            <a:r>
              <a:rPr lang="zh-CN" altLang="zh-CN" sz="1600" dirty="0">
                <a:latin typeface="微软雅黑" panose="020B0503020204020204" pitchFamily="34" charset="-122"/>
                <a:ea typeface="微软雅黑" panose="020B0503020204020204" pitchFamily="34" charset="-122"/>
              </a:rPr>
              <a:t>”的效果。</a:t>
            </a:r>
          </a:p>
        </p:txBody>
      </p:sp>
    </p:spTree>
    <p:extLst>
      <p:ext uri="{BB962C8B-B14F-4D97-AF65-F5344CB8AC3E}">
        <p14:creationId xmlns:p14="http://schemas.microsoft.com/office/powerpoint/2010/main" val="19770598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r>
              <a:rPr lang="en-US" altLang="zh-CN" sz="2800" b="1" dirty="0">
                <a:solidFill>
                  <a:srgbClr val="0D0D0D"/>
                </a:solidFill>
                <a:latin typeface="+mn-lt"/>
                <a:ea typeface="+mn-ea"/>
                <a:cs typeface="+mn-ea"/>
              </a:rPr>
              <a:t>-</a:t>
            </a:r>
            <a:r>
              <a:rPr lang="zh-CN" altLang="en-US" sz="2800" b="1" dirty="0">
                <a:solidFill>
                  <a:srgbClr val="0D0D0D"/>
                </a:solidFill>
                <a:latin typeface="+mn-lt"/>
                <a:ea typeface="+mn-ea"/>
                <a:cs typeface="+mn-ea"/>
              </a:rPr>
              <a:t>案</a:t>
            </a:r>
            <a:r>
              <a:rPr lang="zh-CN" altLang="en-US" sz="2800" b="1" dirty="0" smtClean="0">
                <a:solidFill>
                  <a:srgbClr val="0D0D0D"/>
                </a:solidFill>
                <a:latin typeface="+mn-lt"/>
                <a:ea typeface="+mn-ea"/>
                <a:cs typeface="+mn-ea"/>
              </a:rPr>
              <a:t>例</a:t>
            </a:r>
            <a:r>
              <a:rPr lang="en-US" altLang="zh-CN" sz="2800" b="1" dirty="0" smtClean="0">
                <a:solidFill>
                  <a:srgbClr val="0D0D0D"/>
                </a:solidFill>
                <a:latin typeface="+mn-lt"/>
                <a:ea typeface="+mn-ea"/>
                <a:cs typeface="+mn-ea"/>
              </a:rPr>
              <a:t>2</a:t>
            </a:r>
            <a:endParaRPr lang="zh-CN" altLang="en-US" sz="2800" b="1" dirty="0">
              <a:solidFill>
                <a:srgbClr val="0D0D0D"/>
              </a:solidFill>
              <a:latin typeface="+mn-lt"/>
              <a:ea typeface="+mn-ea"/>
              <a:cs typeface="+mn-ea"/>
            </a:endParaRPr>
          </a:p>
        </p:txBody>
      </p:sp>
      <p:pic>
        <p:nvPicPr>
          <p:cNvPr id="22" name="图片 21" descr="0104r31.gif"/>
          <p:cNvPicPr>
            <a:picLocks noChangeAspect="1"/>
          </p:cNvPicPr>
          <p:nvPr/>
        </p:nvPicPr>
        <p:blipFill>
          <a:blip r:embed="rId3" cstate="print"/>
          <a:stretch>
            <a:fillRect/>
          </a:stretch>
        </p:blipFill>
        <p:spPr>
          <a:xfrm>
            <a:off x="2149699" y="1944751"/>
            <a:ext cx="3059206" cy="3351149"/>
          </a:xfrm>
          <a:prstGeom prst="rect">
            <a:avLst/>
          </a:prstGeom>
        </p:spPr>
      </p:pic>
      <p:grpSp>
        <p:nvGrpSpPr>
          <p:cNvPr id="2" name="组合 1"/>
          <p:cNvGrpSpPr/>
          <p:nvPr/>
        </p:nvGrpSpPr>
        <p:grpSpPr>
          <a:xfrm>
            <a:off x="1926590" y="1774825"/>
            <a:ext cx="3407410" cy="3771900"/>
            <a:chOff x="3034" y="2795"/>
            <a:chExt cx="5366" cy="5940"/>
          </a:xfrm>
        </p:grpSpPr>
        <p:sp>
          <p:nvSpPr>
            <p:cNvPr id="10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4" name="L 形 10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105" name="L 形 10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5" name="Rectangle 3"/>
          <p:cNvSpPr>
            <a:spLocks noChangeArrowheads="1"/>
          </p:cNvSpPr>
          <p:nvPr/>
        </p:nvSpPr>
        <p:spPr bwMode="auto">
          <a:xfrm>
            <a:off x="5804382" y="1483086"/>
            <a:ext cx="264239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R="0" lvl="0" indent="300038" fontAlgn="base">
              <a:lnSpc>
                <a:spcPct val="100000"/>
              </a:lnSpc>
              <a:spcBef>
                <a:spcPct val="0"/>
              </a:spcBef>
              <a:spcAft>
                <a:spcPct val="0"/>
              </a:spcAft>
              <a:buClrTx/>
              <a:buSzTx/>
              <a:buFontTx/>
              <a:buNone/>
              <a:tabLst/>
            </a:pPr>
            <a:r>
              <a:rPr lang="zh-CN" altLang="en-US" sz="2400" b="1" dirty="0" smtClean="0">
                <a:solidFill>
                  <a:srgbClr val="427092"/>
                </a:solidFill>
                <a:latin typeface="微软雅黑" pitchFamily="34" charset="-122"/>
                <a:ea typeface="微软雅黑" pitchFamily="34" charset="-122"/>
              </a:rPr>
              <a:t>案例二：同仁堂</a:t>
            </a:r>
          </a:p>
        </p:txBody>
      </p:sp>
      <p:sp>
        <p:nvSpPr>
          <p:cNvPr id="23" name="矩形 22"/>
          <p:cNvSpPr/>
          <p:nvPr/>
        </p:nvSpPr>
        <p:spPr>
          <a:xfrm>
            <a:off x="6215121" y="1951468"/>
            <a:ext cx="4096346" cy="3693638"/>
          </a:xfrm>
          <a:prstGeom prst="rect">
            <a:avLst/>
          </a:prstGeom>
          <a:solidFill>
            <a:schemeClr val="bg1"/>
          </a:solidFill>
          <a:ln>
            <a:solidFill>
              <a:schemeClr val="bg1">
                <a:lumMod val="95000"/>
              </a:schemeClr>
            </a:solidFill>
          </a:ln>
          <a:effectLst>
            <a:outerShdw blurRad="63500" sx="101000" sy="101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44966" y="2275840"/>
            <a:ext cx="3940434" cy="2308324"/>
          </a:xfrm>
          <a:prstGeom prst="rect">
            <a:avLst/>
          </a:prstGeom>
        </p:spPr>
        <p:txBody>
          <a:bodyPr wrap="square">
            <a:spAutoFit/>
          </a:bodyPr>
          <a:lstStyle/>
          <a:p>
            <a:pPr indent="457200">
              <a:lnSpc>
                <a:spcPct val="200000"/>
              </a:lnSpc>
            </a:pPr>
            <a:r>
              <a:rPr lang="zh-CN" altLang="zh-CN" b="1" dirty="0">
                <a:latin typeface="+mn-ea"/>
              </a:rPr>
              <a:t>同仁堂自</a:t>
            </a:r>
            <a:r>
              <a:rPr lang="en-US" altLang="zh-CN" b="1" dirty="0">
                <a:latin typeface="+mn-ea"/>
              </a:rPr>
              <a:t>1669</a:t>
            </a:r>
            <a:r>
              <a:rPr lang="zh-CN" altLang="zh-CN" b="1" dirty="0">
                <a:latin typeface="+mn-ea"/>
              </a:rPr>
              <a:t>年创立以来，重视产品质量，重视与外界环境的共融，实现了近</a:t>
            </a:r>
            <a:r>
              <a:rPr lang="en-US" altLang="zh-CN" b="1" dirty="0">
                <a:latin typeface="+mn-ea"/>
              </a:rPr>
              <a:t>350</a:t>
            </a:r>
            <a:r>
              <a:rPr lang="zh-CN" altLang="zh-CN" b="1" dirty="0">
                <a:latin typeface="+mn-ea"/>
              </a:rPr>
              <a:t>年的持续发展，其中很多作法仍然值得今天的企业借鉴。</a:t>
            </a:r>
            <a:endParaRPr lang="zh-CN" altLang="zh-CN" dirty="0">
              <a:latin typeface="+mn-ea"/>
            </a:endParaRPr>
          </a:p>
        </p:txBody>
      </p:sp>
    </p:spTree>
    <p:extLst>
      <p:ext uri="{BB962C8B-B14F-4D97-AF65-F5344CB8AC3E}">
        <p14:creationId xmlns:p14="http://schemas.microsoft.com/office/powerpoint/2010/main" val="27347716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r>
              <a:rPr lang="en-US" altLang="zh-CN" sz="2800" b="1" dirty="0">
                <a:solidFill>
                  <a:srgbClr val="0D0D0D"/>
                </a:solidFill>
                <a:latin typeface="+mn-lt"/>
                <a:ea typeface="+mn-ea"/>
                <a:cs typeface="+mn-ea"/>
              </a:rPr>
              <a:t>-</a:t>
            </a:r>
            <a:r>
              <a:rPr lang="zh-CN" altLang="en-US" sz="2800" b="1" dirty="0">
                <a:solidFill>
                  <a:srgbClr val="0D0D0D"/>
                </a:solidFill>
                <a:latin typeface="+mn-lt"/>
                <a:ea typeface="+mn-ea"/>
                <a:cs typeface="+mn-ea"/>
              </a:rPr>
              <a:t>案</a:t>
            </a:r>
            <a:r>
              <a:rPr lang="zh-CN" altLang="en-US" sz="2800" b="1" dirty="0" smtClean="0">
                <a:solidFill>
                  <a:srgbClr val="0D0D0D"/>
                </a:solidFill>
                <a:latin typeface="+mn-lt"/>
                <a:ea typeface="+mn-ea"/>
                <a:cs typeface="+mn-ea"/>
              </a:rPr>
              <a:t>例</a:t>
            </a:r>
            <a:r>
              <a:rPr lang="en-US" altLang="zh-CN" sz="2800" b="1" dirty="0" smtClean="0">
                <a:solidFill>
                  <a:srgbClr val="0D0D0D"/>
                </a:solidFill>
                <a:latin typeface="+mn-lt"/>
                <a:ea typeface="+mn-ea"/>
                <a:cs typeface="+mn-ea"/>
              </a:rPr>
              <a:t>2</a:t>
            </a:r>
            <a:endParaRPr lang="zh-CN" altLang="en-US" sz="2800" b="1" dirty="0">
              <a:solidFill>
                <a:srgbClr val="0D0D0D"/>
              </a:solidFill>
              <a:latin typeface="+mn-lt"/>
              <a:ea typeface="+mn-ea"/>
              <a:cs typeface="+mn-ea"/>
            </a:endParaRPr>
          </a:p>
        </p:txBody>
      </p:sp>
      <p:pic>
        <p:nvPicPr>
          <p:cNvPr id="22" name="图片 21" descr="0104r31.gif"/>
          <p:cNvPicPr>
            <a:picLocks noChangeAspect="1"/>
          </p:cNvPicPr>
          <p:nvPr/>
        </p:nvPicPr>
        <p:blipFill>
          <a:blip r:embed="rId3" cstate="print"/>
          <a:stretch>
            <a:fillRect/>
          </a:stretch>
        </p:blipFill>
        <p:spPr>
          <a:xfrm>
            <a:off x="970277" y="2013579"/>
            <a:ext cx="3059206" cy="3351149"/>
          </a:xfrm>
          <a:prstGeom prst="rect">
            <a:avLst/>
          </a:prstGeom>
        </p:spPr>
      </p:pic>
      <p:grpSp>
        <p:nvGrpSpPr>
          <p:cNvPr id="23" name="组合 22"/>
          <p:cNvGrpSpPr/>
          <p:nvPr/>
        </p:nvGrpSpPr>
        <p:grpSpPr>
          <a:xfrm>
            <a:off x="747168" y="1843653"/>
            <a:ext cx="3407410" cy="3771900"/>
            <a:chOff x="3034" y="2795"/>
            <a:chExt cx="5366" cy="5940"/>
          </a:xfrm>
        </p:grpSpPr>
        <p:sp>
          <p:nvSpPr>
            <p:cNvPr id="30"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31" name="L 形 30"/>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32" name="L 形 31"/>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33" name="任意多边形 32"/>
          <p:cNvSpPr/>
          <p:nvPr/>
        </p:nvSpPr>
        <p:spPr>
          <a:xfrm>
            <a:off x="4357729" y="3168263"/>
            <a:ext cx="7491776" cy="1614841"/>
          </a:xfrm>
          <a:custGeom>
            <a:avLst/>
            <a:gdLst>
              <a:gd name="connsiteX0" fmla="*/ 0 w 10198359"/>
              <a:gd name="connsiteY0" fmla="*/ 1173340 h 1625520"/>
              <a:gd name="connsiteX1" fmla="*/ 214604 w 10198359"/>
              <a:gd name="connsiteY1" fmla="*/ 1061373 h 1625520"/>
              <a:gd name="connsiteX2" fmla="*/ 1166327 w 10198359"/>
              <a:gd name="connsiteY2" fmla="*/ 538859 h 1625520"/>
              <a:gd name="connsiteX3" fmla="*/ 2939143 w 10198359"/>
              <a:gd name="connsiteY3" fmla="*/ 1042712 h 1625520"/>
              <a:gd name="connsiteX4" fmla="*/ 3741575 w 10198359"/>
              <a:gd name="connsiteY4" fmla="*/ 1593218 h 1625520"/>
              <a:gd name="connsiteX5" fmla="*/ 6410131 w 10198359"/>
              <a:gd name="connsiteY5" fmla="*/ 25675 h 1625520"/>
              <a:gd name="connsiteX6" fmla="*/ 7893698 w 10198359"/>
              <a:gd name="connsiteY6" fmla="*/ 641495 h 1625520"/>
              <a:gd name="connsiteX7" fmla="*/ 8724122 w 10198359"/>
              <a:gd name="connsiteY7" fmla="*/ 940075 h 1625520"/>
              <a:gd name="connsiteX8" fmla="*/ 10198359 w 10198359"/>
              <a:gd name="connsiteY8" fmla="*/ 585512 h 1625520"/>
              <a:gd name="connsiteX9" fmla="*/ 10198359 w 10198359"/>
              <a:gd name="connsiteY9" fmla="*/ 585512 h 1625520"/>
              <a:gd name="connsiteX0-1" fmla="*/ 0 w 10198359"/>
              <a:gd name="connsiteY0-2" fmla="*/ 1173340 h 1704840"/>
              <a:gd name="connsiteX1-3" fmla="*/ 214604 w 10198359"/>
              <a:gd name="connsiteY1-4" fmla="*/ 1061373 h 1704840"/>
              <a:gd name="connsiteX2-5" fmla="*/ 1166327 w 10198359"/>
              <a:gd name="connsiteY2-6" fmla="*/ 538859 h 1704840"/>
              <a:gd name="connsiteX3-7" fmla="*/ 2631233 w 10198359"/>
              <a:gd name="connsiteY3-8" fmla="*/ 1462590 h 1704840"/>
              <a:gd name="connsiteX4-9" fmla="*/ 3741575 w 10198359"/>
              <a:gd name="connsiteY4-10" fmla="*/ 1593218 h 1704840"/>
              <a:gd name="connsiteX5-11" fmla="*/ 6410131 w 10198359"/>
              <a:gd name="connsiteY5-12" fmla="*/ 25675 h 1704840"/>
              <a:gd name="connsiteX6-13" fmla="*/ 7893698 w 10198359"/>
              <a:gd name="connsiteY6-14" fmla="*/ 641495 h 1704840"/>
              <a:gd name="connsiteX7-15" fmla="*/ 8724122 w 10198359"/>
              <a:gd name="connsiteY7-16" fmla="*/ 940075 h 1704840"/>
              <a:gd name="connsiteX8-17" fmla="*/ 10198359 w 10198359"/>
              <a:gd name="connsiteY8-18" fmla="*/ 585512 h 1704840"/>
              <a:gd name="connsiteX9-19" fmla="*/ 10198359 w 10198359"/>
              <a:gd name="connsiteY9-20" fmla="*/ 585512 h 1704840"/>
              <a:gd name="connsiteX0-21" fmla="*/ 0 w 10198359"/>
              <a:gd name="connsiteY0-22" fmla="*/ 1167036 h 1593954"/>
              <a:gd name="connsiteX1-23" fmla="*/ 214604 w 10198359"/>
              <a:gd name="connsiteY1-24" fmla="*/ 1055069 h 1593954"/>
              <a:gd name="connsiteX2-25" fmla="*/ 1166327 w 10198359"/>
              <a:gd name="connsiteY2-26" fmla="*/ 532555 h 1593954"/>
              <a:gd name="connsiteX3-27" fmla="*/ 2631233 w 10198359"/>
              <a:gd name="connsiteY3-28" fmla="*/ 1456286 h 1593954"/>
              <a:gd name="connsiteX4-29" fmla="*/ 3872203 w 10198359"/>
              <a:gd name="connsiteY4-30" fmla="*/ 1437625 h 1593954"/>
              <a:gd name="connsiteX5-31" fmla="*/ 6410131 w 10198359"/>
              <a:gd name="connsiteY5-32" fmla="*/ 19371 h 1593954"/>
              <a:gd name="connsiteX6-33" fmla="*/ 7893698 w 10198359"/>
              <a:gd name="connsiteY6-34" fmla="*/ 635191 h 1593954"/>
              <a:gd name="connsiteX7-35" fmla="*/ 8724122 w 10198359"/>
              <a:gd name="connsiteY7-36" fmla="*/ 933771 h 1593954"/>
              <a:gd name="connsiteX8-37" fmla="*/ 10198359 w 10198359"/>
              <a:gd name="connsiteY8-38" fmla="*/ 579208 h 1593954"/>
              <a:gd name="connsiteX9-39" fmla="*/ 10198359 w 10198359"/>
              <a:gd name="connsiteY9-40" fmla="*/ 579208 h 1593954"/>
              <a:gd name="connsiteX0-41" fmla="*/ 0 w 10198359"/>
              <a:gd name="connsiteY0-42" fmla="*/ 1167036 h 1619848"/>
              <a:gd name="connsiteX1-43" fmla="*/ 214604 w 10198359"/>
              <a:gd name="connsiteY1-44" fmla="*/ 1055069 h 1619848"/>
              <a:gd name="connsiteX2-45" fmla="*/ 1166327 w 10198359"/>
              <a:gd name="connsiteY2-46" fmla="*/ 532555 h 1619848"/>
              <a:gd name="connsiteX3-47" fmla="*/ 2649894 w 10198359"/>
              <a:gd name="connsiteY3-48" fmla="*/ 1502939 h 1619848"/>
              <a:gd name="connsiteX4-49" fmla="*/ 3872203 w 10198359"/>
              <a:gd name="connsiteY4-50" fmla="*/ 1437625 h 1619848"/>
              <a:gd name="connsiteX5-51" fmla="*/ 6410131 w 10198359"/>
              <a:gd name="connsiteY5-52" fmla="*/ 19371 h 1619848"/>
              <a:gd name="connsiteX6-53" fmla="*/ 7893698 w 10198359"/>
              <a:gd name="connsiteY6-54" fmla="*/ 635191 h 1619848"/>
              <a:gd name="connsiteX7-55" fmla="*/ 8724122 w 10198359"/>
              <a:gd name="connsiteY7-56" fmla="*/ 933771 h 1619848"/>
              <a:gd name="connsiteX8-57" fmla="*/ 10198359 w 10198359"/>
              <a:gd name="connsiteY8-58" fmla="*/ 579208 h 1619848"/>
              <a:gd name="connsiteX9-59" fmla="*/ 10198359 w 10198359"/>
              <a:gd name="connsiteY9-60" fmla="*/ 579208 h 1619848"/>
              <a:gd name="connsiteX0-61" fmla="*/ 0 w 10198359"/>
              <a:gd name="connsiteY0-62" fmla="*/ 1167036 h 1592042"/>
              <a:gd name="connsiteX1-63" fmla="*/ 214604 w 10198359"/>
              <a:gd name="connsiteY1-64" fmla="*/ 1055069 h 1592042"/>
              <a:gd name="connsiteX2-65" fmla="*/ 1166327 w 10198359"/>
              <a:gd name="connsiteY2-66" fmla="*/ 532555 h 1592042"/>
              <a:gd name="connsiteX3-67" fmla="*/ 2649894 w 10198359"/>
              <a:gd name="connsiteY3-68" fmla="*/ 1502939 h 1592042"/>
              <a:gd name="connsiteX4-69" fmla="*/ 3872203 w 10198359"/>
              <a:gd name="connsiteY4-70" fmla="*/ 1437625 h 1592042"/>
              <a:gd name="connsiteX5-71" fmla="*/ 6410131 w 10198359"/>
              <a:gd name="connsiteY5-72" fmla="*/ 19371 h 1592042"/>
              <a:gd name="connsiteX6-73" fmla="*/ 7893698 w 10198359"/>
              <a:gd name="connsiteY6-74" fmla="*/ 635191 h 1592042"/>
              <a:gd name="connsiteX7-75" fmla="*/ 8724122 w 10198359"/>
              <a:gd name="connsiteY7-76" fmla="*/ 933771 h 1592042"/>
              <a:gd name="connsiteX8-77" fmla="*/ 10198359 w 10198359"/>
              <a:gd name="connsiteY8-78" fmla="*/ 579208 h 1592042"/>
              <a:gd name="connsiteX9-79" fmla="*/ 10198359 w 10198359"/>
              <a:gd name="connsiteY9-80" fmla="*/ 579208 h 1592042"/>
              <a:gd name="connsiteX0-81" fmla="*/ 0 w 10198359"/>
              <a:gd name="connsiteY0-82" fmla="*/ 1167036 h 1612633"/>
              <a:gd name="connsiteX1-83" fmla="*/ 214604 w 10198359"/>
              <a:gd name="connsiteY1-84" fmla="*/ 1055069 h 1612633"/>
              <a:gd name="connsiteX2-85" fmla="*/ 1166327 w 10198359"/>
              <a:gd name="connsiteY2-86" fmla="*/ 532555 h 1612633"/>
              <a:gd name="connsiteX3-87" fmla="*/ 2649894 w 10198359"/>
              <a:gd name="connsiteY3-88" fmla="*/ 1502939 h 1612633"/>
              <a:gd name="connsiteX4-89" fmla="*/ 3872203 w 10198359"/>
              <a:gd name="connsiteY4-90" fmla="*/ 1437625 h 1612633"/>
              <a:gd name="connsiteX5-91" fmla="*/ 6410131 w 10198359"/>
              <a:gd name="connsiteY5-92" fmla="*/ 19371 h 1612633"/>
              <a:gd name="connsiteX6-93" fmla="*/ 7893698 w 10198359"/>
              <a:gd name="connsiteY6-94" fmla="*/ 635191 h 1612633"/>
              <a:gd name="connsiteX7-95" fmla="*/ 8724122 w 10198359"/>
              <a:gd name="connsiteY7-96" fmla="*/ 933771 h 1612633"/>
              <a:gd name="connsiteX8-97" fmla="*/ 10198359 w 10198359"/>
              <a:gd name="connsiteY8-98" fmla="*/ 579208 h 1612633"/>
              <a:gd name="connsiteX9-99" fmla="*/ 10198359 w 10198359"/>
              <a:gd name="connsiteY9-100" fmla="*/ 579208 h 1612633"/>
              <a:gd name="connsiteX0-101" fmla="*/ 0 w 10198359"/>
              <a:gd name="connsiteY0-102" fmla="*/ 1167036 h 1612633"/>
              <a:gd name="connsiteX1-103" fmla="*/ 167951 w 10198359"/>
              <a:gd name="connsiteY1-104" fmla="*/ 1027077 h 1612633"/>
              <a:gd name="connsiteX2-105" fmla="*/ 1166327 w 10198359"/>
              <a:gd name="connsiteY2-106" fmla="*/ 532555 h 1612633"/>
              <a:gd name="connsiteX3-107" fmla="*/ 2649894 w 10198359"/>
              <a:gd name="connsiteY3-108" fmla="*/ 1502939 h 1612633"/>
              <a:gd name="connsiteX4-109" fmla="*/ 3872203 w 10198359"/>
              <a:gd name="connsiteY4-110" fmla="*/ 1437625 h 1612633"/>
              <a:gd name="connsiteX5-111" fmla="*/ 6410131 w 10198359"/>
              <a:gd name="connsiteY5-112" fmla="*/ 19371 h 1612633"/>
              <a:gd name="connsiteX6-113" fmla="*/ 7893698 w 10198359"/>
              <a:gd name="connsiteY6-114" fmla="*/ 635191 h 1612633"/>
              <a:gd name="connsiteX7-115" fmla="*/ 8724122 w 10198359"/>
              <a:gd name="connsiteY7-116" fmla="*/ 933771 h 1612633"/>
              <a:gd name="connsiteX8-117" fmla="*/ 10198359 w 10198359"/>
              <a:gd name="connsiteY8-118" fmla="*/ 579208 h 1612633"/>
              <a:gd name="connsiteX9-119" fmla="*/ 10198359 w 10198359"/>
              <a:gd name="connsiteY9-120" fmla="*/ 579208 h 1612633"/>
              <a:gd name="connsiteX0-121" fmla="*/ 0 w 10198359"/>
              <a:gd name="connsiteY0-122" fmla="*/ 1167036 h 1612633"/>
              <a:gd name="connsiteX1-123" fmla="*/ 167951 w 10198359"/>
              <a:gd name="connsiteY1-124" fmla="*/ 1027077 h 1612633"/>
              <a:gd name="connsiteX2-125" fmla="*/ 1166327 w 10198359"/>
              <a:gd name="connsiteY2-126" fmla="*/ 532555 h 1612633"/>
              <a:gd name="connsiteX3-127" fmla="*/ 2649894 w 10198359"/>
              <a:gd name="connsiteY3-128" fmla="*/ 1502939 h 1612633"/>
              <a:gd name="connsiteX4-129" fmla="*/ 3872203 w 10198359"/>
              <a:gd name="connsiteY4-130" fmla="*/ 1437625 h 1612633"/>
              <a:gd name="connsiteX5-131" fmla="*/ 6410131 w 10198359"/>
              <a:gd name="connsiteY5-132" fmla="*/ 19371 h 1612633"/>
              <a:gd name="connsiteX6-133" fmla="*/ 7893698 w 10198359"/>
              <a:gd name="connsiteY6-134" fmla="*/ 635191 h 1612633"/>
              <a:gd name="connsiteX7-135" fmla="*/ 8724122 w 10198359"/>
              <a:gd name="connsiteY7-136" fmla="*/ 933771 h 1612633"/>
              <a:gd name="connsiteX8-137" fmla="*/ 10198359 w 10198359"/>
              <a:gd name="connsiteY8-138" fmla="*/ 579208 h 1612633"/>
              <a:gd name="connsiteX9-139" fmla="*/ 10198359 w 10198359"/>
              <a:gd name="connsiteY9-140" fmla="*/ 579208 h 1612633"/>
              <a:gd name="connsiteX0-141" fmla="*/ 0 w 10198359"/>
              <a:gd name="connsiteY0-142" fmla="*/ 1169244 h 1614841"/>
              <a:gd name="connsiteX1-143" fmla="*/ 167951 w 10198359"/>
              <a:gd name="connsiteY1-144" fmla="*/ 1029285 h 1614841"/>
              <a:gd name="connsiteX2-145" fmla="*/ 1166327 w 10198359"/>
              <a:gd name="connsiteY2-146" fmla="*/ 534763 h 1614841"/>
              <a:gd name="connsiteX3-147" fmla="*/ 2649894 w 10198359"/>
              <a:gd name="connsiteY3-148" fmla="*/ 1505147 h 1614841"/>
              <a:gd name="connsiteX4-149" fmla="*/ 3872203 w 10198359"/>
              <a:gd name="connsiteY4-150" fmla="*/ 1439833 h 1614841"/>
              <a:gd name="connsiteX5-151" fmla="*/ 6410131 w 10198359"/>
              <a:gd name="connsiteY5-152" fmla="*/ 21579 h 1614841"/>
              <a:gd name="connsiteX6-153" fmla="*/ 7893698 w 10198359"/>
              <a:gd name="connsiteY6-154" fmla="*/ 637399 h 1614841"/>
              <a:gd name="connsiteX7-155" fmla="*/ 8724122 w 10198359"/>
              <a:gd name="connsiteY7-156" fmla="*/ 935979 h 1614841"/>
              <a:gd name="connsiteX8-157" fmla="*/ 10198359 w 10198359"/>
              <a:gd name="connsiteY8-158" fmla="*/ 581416 h 1614841"/>
              <a:gd name="connsiteX9-159" fmla="*/ 10198359 w 10198359"/>
              <a:gd name="connsiteY9-160" fmla="*/ 581416 h 1614841"/>
              <a:gd name="connsiteX0-161" fmla="*/ 0 w 10608906"/>
              <a:gd name="connsiteY0-162" fmla="*/ 1169244 h 1614841"/>
              <a:gd name="connsiteX1-163" fmla="*/ 167951 w 10608906"/>
              <a:gd name="connsiteY1-164" fmla="*/ 1029285 h 1614841"/>
              <a:gd name="connsiteX2-165" fmla="*/ 1166327 w 10608906"/>
              <a:gd name="connsiteY2-166" fmla="*/ 534763 h 1614841"/>
              <a:gd name="connsiteX3-167" fmla="*/ 2649894 w 10608906"/>
              <a:gd name="connsiteY3-168" fmla="*/ 1505147 h 1614841"/>
              <a:gd name="connsiteX4-169" fmla="*/ 3872203 w 10608906"/>
              <a:gd name="connsiteY4-170" fmla="*/ 1439833 h 1614841"/>
              <a:gd name="connsiteX5-171" fmla="*/ 6410131 w 10608906"/>
              <a:gd name="connsiteY5-172" fmla="*/ 21579 h 1614841"/>
              <a:gd name="connsiteX6-173" fmla="*/ 7893698 w 10608906"/>
              <a:gd name="connsiteY6-174" fmla="*/ 637399 h 1614841"/>
              <a:gd name="connsiteX7-175" fmla="*/ 8724122 w 10608906"/>
              <a:gd name="connsiteY7-176" fmla="*/ 935979 h 1614841"/>
              <a:gd name="connsiteX8-177" fmla="*/ 10198359 w 10608906"/>
              <a:gd name="connsiteY8-178" fmla="*/ 581416 h 1614841"/>
              <a:gd name="connsiteX9-179" fmla="*/ 10608906 w 10608906"/>
              <a:gd name="connsiteY9-180" fmla="*/ 450787 h 16148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608906" h="1614841">
                <a:moveTo>
                  <a:pt x="0" y="1169244"/>
                </a:moveTo>
                <a:cubicBezTo>
                  <a:pt x="10108" y="1166134"/>
                  <a:pt x="167951" y="1029285"/>
                  <a:pt x="167951" y="1029285"/>
                </a:cubicBezTo>
                <a:cubicBezTo>
                  <a:pt x="353008" y="904877"/>
                  <a:pt x="752670" y="455453"/>
                  <a:pt x="1166327" y="534763"/>
                </a:cubicBezTo>
                <a:cubicBezTo>
                  <a:pt x="1579984" y="614073"/>
                  <a:pt x="2208246" y="1372963"/>
                  <a:pt x="2649894" y="1505147"/>
                </a:cubicBezTo>
                <a:cubicBezTo>
                  <a:pt x="3091542" y="1637331"/>
                  <a:pt x="3245497" y="1687094"/>
                  <a:pt x="3872203" y="1439833"/>
                </a:cubicBezTo>
                <a:cubicBezTo>
                  <a:pt x="4498909" y="1192572"/>
                  <a:pt x="5739882" y="155318"/>
                  <a:pt x="6410131" y="21579"/>
                </a:cubicBezTo>
                <a:cubicBezTo>
                  <a:pt x="7080380" y="-112160"/>
                  <a:pt x="7573347" y="410355"/>
                  <a:pt x="7893698" y="637399"/>
                </a:cubicBezTo>
                <a:cubicBezTo>
                  <a:pt x="8214049" y="864443"/>
                  <a:pt x="8340012" y="945309"/>
                  <a:pt x="8724122" y="935979"/>
                </a:cubicBezTo>
                <a:cubicBezTo>
                  <a:pt x="9108232" y="926649"/>
                  <a:pt x="9884228" y="662281"/>
                  <a:pt x="10198359" y="581416"/>
                </a:cubicBezTo>
                <a:cubicBezTo>
                  <a:pt x="10512490" y="500551"/>
                  <a:pt x="10472057" y="494330"/>
                  <a:pt x="10608906" y="450787"/>
                </a:cubicBezTo>
              </a:path>
            </a:pathLst>
          </a:custGeom>
          <a:noFill/>
          <a:ln>
            <a:solidFill>
              <a:schemeClr val="tx1">
                <a:lumMod val="50000"/>
                <a:lumOff val="5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665356" y="3177677"/>
            <a:ext cx="1138335" cy="1138335"/>
          </a:xfrm>
          <a:prstGeom prst="ellipse">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691584" y="3994311"/>
            <a:ext cx="1138335" cy="1138335"/>
          </a:xfrm>
          <a:prstGeom prst="ellipse">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633508" y="2608509"/>
            <a:ext cx="1138335" cy="1138335"/>
          </a:xfrm>
          <a:prstGeom prst="ellipse">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Shape 23128"/>
          <p:cNvSpPr/>
          <p:nvPr/>
        </p:nvSpPr>
        <p:spPr>
          <a:xfrm>
            <a:off x="8970565" y="2945742"/>
            <a:ext cx="464220" cy="463868"/>
          </a:xfrm>
          <a:custGeom>
            <a:avLst/>
            <a:gdLst/>
            <a:ahLst/>
            <a:cxnLst>
              <a:cxn ang="0">
                <a:pos x="wd2" y="hd2"/>
              </a:cxn>
              <a:cxn ang="5400000">
                <a:pos x="wd2" y="hd2"/>
              </a:cxn>
              <a:cxn ang="10800000">
                <a:pos x="wd2" y="hd2"/>
              </a:cxn>
              <a:cxn ang="16200000">
                <a:pos x="wd2" y="hd2"/>
              </a:cxn>
            </a:cxnLst>
            <a:rect l="0" t="0" r="r" b="b"/>
            <a:pathLst>
              <a:path w="21525" h="21531" extrusionOk="0">
                <a:moveTo>
                  <a:pt x="14800" y="18837"/>
                </a:moveTo>
                <a:cubicBezTo>
                  <a:pt x="14055" y="18837"/>
                  <a:pt x="13454" y="19442"/>
                  <a:pt x="13454" y="20184"/>
                </a:cubicBezTo>
                <a:cubicBezTo>
                  <a:pt x="13454" y="20930"/>
                  <a:pt x="14055" y="21531"/>
                  <a:pt x="14800" y="21531"/>
                </a:cubicBezTo>
                <a:cubicBezTo>
                  <a:pt x="15541" y="21531"/>
                  <a:pt x="16145" y="20927"/>
                  <a:pt x="16145" y="20184"/>
                </a:cubicBezTo>
                <a:cubicBezTo>
                  <a:pt x="16145" y="19442"/>
                  <a:pt x="15541" y="18837"/>
                  <a:pt x="14800" y="18837"/>
                </a:cubicBezTo>
                <a:cubicBezTo>
                  <a:pt x="14800" y="18837"/>
                  <a:pt x="14800" y="18837"/>
                  <a:pt x="14800" y="18837"/>
                </a:cubicBezTo>
                <a:close/>
                <a:moveTo>
                  <a:pt x="6051" y="18837"/>
                </a:moveTo>
                <a:cubicBezTo>
                  <a:pt x="5308" y="18837"/>
                  <a:pt x="4705" y="19442"/>
                  <a:pt x="4705" y="20184"/>
                </a:cubicBezTo>
                <a:cubicBezTo>
                  <a:pt x="4705" y="20930"/>
                  <a:pt x="5308" y="21531"/>
                  <a:pt x="6051" y="21531"/>
                </a:cubicBezTo>
                <a:cubicBezTo>
                  <a:pt x="6796" y="21531"/>
                  <a:pt x="7396" y="20927"/>
                  <a:pt x="7396" y="20184"/>
                </a:cubicBezTo>
                <a:cubicBezTo>
                  <a:pt x="7396" y="19442"/>
                  <a:pt x="6796" y="18837"/>
                  <a:pt x="6051" y="18837"/>
                </a:cubicBezTo>
                <a:cubicBezTo>
                  <a:pt x="6051" y="18837"/>
                  <a:pt x="6051" y="18837"/>
                  <a:pt x="6051" y="18837"/>
                </a:cubicBezTo>
                <a:close/>
                <a:moveTo>
                  <a:pt x="15555" y="13456"/>
                </a:moveTo>
                <a:lnTo>
                  <a:pt x="14216" y="13456"/>
                </a:lnTo>
                <a:lnTo>
                  <a:pt x="15275" y="4980"/>
                </a:lnTo>
                <a:lnTo>
                  <a:pt x="16706" y="4809"/>
                </a:lnTo>
                <a:cubicBezTo>
                  <a:pt x="16706" y="4809"/>
                  <a:pt x="15555" y="13456"/>
                  <a:pt x="15555" y="13456"/>
                </a:cubicBezTo>
                <a:close/>
                <a:moveTo>
                  <a:pt x="12861" y="13456"/>
                </a:moveTo>
                <a:lnTo>
                  <a:pt x="11465" y="13456"/>
                </a:lnTo>
                <a:lnTo>
                  <a:pt x="11812" y="5397"/>
                </a:lnTo>
                <a:lnTo>
                  <a:pt x="13897" y="5148"/>
                </a:lnTo>
                <a:cubicBezTo>
                  <a:pt x="13897" y="5148"/>
                  <a:pt x="12861" y="13456"/>
                  <a:pt x="12861" y="13456"/>
                </a:cubicBezTo>
                <a:close/>
                <a:moveTo>
                  <a:pt x="10116" y="13456"/>
                </a:moveTo>
                <a:lnTo>
                  <a:pt x="8715" y="13456"/>
                </a:lnTo>
                <a:lnTo>
                  <a:pt x="8364" y="5811"/>
                </a:lnTo>
                <a:lnTo>
                  <a:pt x="10461" y="5557"/>
                </a:lnTo>
                <a:cubicBezTo>
                  <a:pt x="10461" y="5557"/>
                  <a:pt x="10116" y="13456"/>
                  <a:pt x="10116" y="13456"/>
                </a:cubicBezTo>
                <a:close/>
                <a:moveTo>
                  <a:pt x="5962" y="13456"/>
                </a:moveTo>
                <a:lnTo>
                  <a:pt x="4928" y="6222"/>
                </a:lnTo>
                <a:lnTo>
                  <a:pt x="7024" y="5972"/>
                </a:lnTo>
                <a:lnTo>
                  <a:pt x="7367" y="13456"/>
                </a:lnTo>
                <a:cubicBezTo>
                  <a:pt x="7367" y="13456"/>
                  <a:pt x="5962" y="13456"/>
                  <a:pt x="5962" y="13456"/>
                </a:cubicBezTo>
                <a:close/>
                <a:moveTo>
                  <a:pt x="3212" y="13456"/>
                </a:moveTo>
                <a:lnTo>
                  <a:pt x="1505" y="6632"/>
                </a:lnTo>
                <a:lnTo>
                  <a:pt x="3592" y="6383"/>
                </a:lnTo>
                <a:lnTo>
                  <a:pt x="4603" y="13456"/>
                </a:lnTo>
                <a:cubicBezTo>
                  <a:pt x="4603" y="13456"/>
                  <a:pt x="3212" y="13456"/>
                  <a:pt x="3212" y="13456"/>
                </a:cubicBezTo>
                <a:close/>
                <a:moveTo>
                  <a:pt x="21504" y="509"/>
                </a:moveTo>
                <a:cubicBezTo>
                  <a:pt x="21415" y="151"/>
                  <a:pt x="21051" y="-69"/>
                  <a:pt x="20690" y="19"/>
                </a:cubicBezTo>
                <a:lnTo>
                  <a:pt x="17999" y="693"/>
                </a:lnTo>
                <a:cubicBezTo>
                  <a:pt x="17737" y="758"/>
                  <a:pt x="17540" y="976"/>
                  <a:pt x="17498" y="1241"/>
                </a:cubicBezTo>
                <a:lnTo>
                  <a:pt x="17156" y="3401"/>
                </a:lnTo>
                <a:lnTo>
                  <a:pt x="590" y="5388"/>
                </a:lnTo>
                <a:cubicBezTo>
                  <a:pt x="576" y="5391"/>
                  <a:pt x="567" y="5397"/>
                  <a:pt x="554" y="5400"/>
                </a:cubicBezTo>
                <a:cubicBezTo>
                  <a:pt x="538" y="5404"/>
                  <a:pt x="524" y="5400"/>
                  <a:pt x="507" y="5404"/>
                </a:cubicBezTo>
                <a:cubicBezTo>
                  <a:pt x="469" y="5413"/>
                  <a:pt x="438" y="5437"/>
                  <a:pt x="405" y="5450"/>
                </a:cubicBezTo>
                <a:cubicBezTo>
                  <a:pt x="367" y="5466"/>
                  <a:pt x="331" y="5479"/>
                  <a:pt x="297" y="5502"/>
                </a:cubicBezTo>
                <a:cubicBezTo>
                  <a:pt x="252" y="5535"/>
                  <a:pt x="213" y="5575"/>
                  <a:pt x="176" y="5617"/>
                </a:cubicBezTo>
                <a:cubicBezTo>
                  <a:pt x="157" y="5641"/>
                  <a:pt x="131" y="5650"/>
                  <a:pt x="114" y="5674"/>
                </a:cubicBezTo>
                <a:cubicBezTo>
                  <a:pt x="111" y="5680"/>
                  <a:pt x="111" y="5686"/>
                  <a:pt x="107" y="5693"/>
                </a:cubicBezTo>
                <a:cubicBezTo>
                  <a:pt x="71" y="5749"/>
                  <a:pt x="51" y="5811"/>
                  <a:pt x="32" y="5877"/>
                </a:cubicBezTo>
                <a:cubicBezTo>
                  <a:pt x="25" y="5900"/>
                  <a:pt x="12" y="5920"/>
                  <a:pt x="9" y="5942"/>
                </a:cubicBezTo>
                <a:cubicBezTo>
                  <a:pt x="-4" y="6034"/>
                  <a:pt x="-4" y="6127"/>
                  <a:pt x="18" y="6218"/>
                </a:cubicBezTo>
                <a:lnTo>
                  <a:pt x="2037" y="14294"/>
                </a:lnTo>
                <a:lnTo>
                  <a:pt x="2710" y="16984"/>
                </a:lnTo>
                <a:cubicBezTo>
                  <a:pt x="2712" y="17004"/>
                  <a:pt x="2726" y="17021"/>
                  <a:pt x="2733" y="17037"/>
                </a:cubicBezTo>
                <a:cubicBezTo>
                  <a:pt x="2743" y="17070"/>
                  <a:pt x="2759" y="17100"/>
                  <a:pt x="2772" y="17129"/>
                </a:cubicBezTo>
                <a:cubicBezTo>
                  <a:pt x="2795" y="17175"/>
                  <a:pt x="2824" y="17215"/>
                  <a:pt x="2853" y="17250"/>
                </a:cubicBezTo>
                <a:cubicBezTo>
                  <a:pt x="2874" y="17277"/>
                  <a:pt x="2897" y="17297"/>
                  <a:pt x="2920" y="17320"/>
                </a:cubicBezTo>
                <a:cubicBezTo>
                  <a:pt x="2958" y="17356"/>
                  <a:pt x="3002" y="17382"/>
                  <a:pt x="3048" y="17408"/>
                </a:cubicBezTo>
                <a:cubicBezTo>
                  <a:pt x="3074" y="17422"/>
                  <a:pt x="3094" y="17437"/>
                  <a:pt x="3120" y="17448"/>
                </a:cubicBezTo>
                <a:cubicBezTo>
                  <a:pt x="3195" y="17474"/>
                  <a:pt x="3277" y="17493"/>
                  <a:pt x="3359" y="17493"/>
                </a:cubicBezTo>
                <a:lnTo>
                  <a:pt x="17491" y="17493"/>
                </a:lnTo>
                <a:cubicBezTo>
                  <a:pt x="17861" y="17493"/>
                  <a:pt x="18160" y="17191"/>
                  <a:pt x="18160" y="16820"/>
                </a:cubicBezTo>
                <a:cubicBezTo>
                  <a:pt x="18160" y="16449"/>
                  <a:pt x="17861" y="16147"/>
                  <a:pt x="17491" y="16147"/>
                </a:cubicBezTo>
                <a:lnTo>
                  <a:pt x="3884" y="16147"/>
                </a:lnTo>
                <a:lnTo>
                  <a:pt x="3550" y="14803"/>
                </a:lnTo>
                <a:lnTo>
                  <a:pt x="16145" y="14803"/>
                </a:lnTo>
                <a:cubicBezTo>
                  <a:pt x="16227" y="14803"/>
                  <a:pt x="16306" y="14787"/>
                  <a:pt x="16382" y="14760"/>
                </a:cubicBezTo>
                <a:cubicBezTo>
                  <a:pt x="16411" y="14747"/>
                  <a:pt x="16433" y="14727"/>
                  <a:pt x="16460" y="14711"/>
                </a:cubicBezTo>
                <a:cubicBezTo>
                  <a:pt x="16503" y="14691"/>
                  <a:pt x="16546" y="14672"/>
                  <a:pt x="16582" y="14642"/>
                </a:cubicBezTo>
                <a:cubicBezTo>
                  <a:pt x="16608" y="14619"/>
                  <a:pt x="16625" y="14586"/>
                  <a:pt x="16651" y="14560"/>
                </a:cubicBezTo>
                <a:cubicBezTo>
                  <a:pt x="16677" y="14527"/>
                  <a:pt x="16710" y="14498"/>
                  <a:pt x="16733" y="14458"/>
                </a:cubicBezTo>
                <a:cubicBezTo>
                  <a:pt x="16752" y="14422"/>
                  <a:pt x="16759" y="14382"/>
                  <a:pt x="16772" y="14343"/>
                </a:cubicBezTo>
                <a:cubicBezTo>
                  <a:pt x="16785" y="14307"/>
                  <a:pt x="16801" y="14274"/>
                  <a:pt x="16811" y="14238"/>
                </a:cubicBezTo>
                <a:lnTo>
                  <a:pt x="16815" y="14222"/>
                </a:lnTo>
                <a:lnTo>
                  <a:pt x="16815" y="14215"/>
                </a:lnTo>
                <a:lnTo>
                  <a:pt x="18757" y="1892"/>
                </a:lnTo>
                <a:lnTo>
                  <a:pt x="21015" y="1327"/>
                </a:lnTo>
                <a:cubicBezTo>
                  <a:pt x="21376" y="1235"/>
                  <a:pt x="21596" y="871"/>
                  <a:pt x="21504" y="509"/>
                </a:cubicBezTo>
                <a:cubicBezTo>
                  <a:pt x="21504" y="509"/>
                  <a:pt x="21504" y="509"/>
                  <a:pt x="21504" y="509"/>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Segoe Print" panose="02000600000000000000" charset="0"/>
              <a:ea typeface="Segoe Print" panose="02000600000000000000" charset="0"/>
              <a:cs typeface="Segoe Print" panose="02000600000000000000" charset="0"/>
              <a:sym typeface="Segoe Print" panose="02000600000000000000" charset="0"/>
            </a:endParaRPr>
          </a:p>
        </p:txBody>
      </p:sp>
      <p:sp>
        <p:nvSpPr>
          <p:cNvPr id="38" name="Shape 23131"/>
          <p:cNvSpPr/>
          <p:nvPr/>
        </p:nvSpPr>
        <p:spPr>
          <a:xfrm>
            <a:off x="7070915" y="4285757"/>
            <a:ext cx="379671" cy="463868"/>
          </a:xfrm>
          <a:custGeom>
            <a:avLst/>
            <a:gdLst/>
            <a:ahLst/>
            <a:cxnLst>
              <a:cxn ang="0">
                <a:pos x="wd2" y="hd2"/>
              </a:cxn>
              <a:cxn ang="5400000">
                <a:pos x="wd2" y="hd2"/>
              </a:cxn>
              <a:cxn ang="10800000">
                <a:pos x="wd2" y="hd2"/>
              </a:cxn>
              <a:cxn ang="16200000">
                <a:pos x="wd2" y="hd2"/>
              </a:cxn>
            </a:cxnLst>
            <a:rect l="0" t="0" r="r" b="b"/>
            <a:pathLst>
              <a:path w="21600" h="21600" extrusionOk="0">
                <a:moveTo>
                  <a:pt x="4924" y="0"/>
                </a:moveTo>
                <a:cubicBezTo>
                  <a:pt x="3198" y="0"/>
                  <a:pt x="1768" y="1173"/>
                  <a:pt x="1768" y="2583"/>
                </a:cubicBezTo>
                <a:lnTo>
                  <a:pt x="1768" y="11176"/>
                </a:lnTo>
                <a:lnTo>
                  <a:pt x="962" y="10718"/>
                </a:lnTo>
                <a:cubicBezTo>
                  <a:pt x="773" y="10607"/>
                  <a:pt x="542" y="10593"/>
                  <a:pt x="336" y="10681"/>
                </a:cubicBezTo>
                <a:cubicBezTo>
                  <a:pt x="130" y="10766"/>
                  <a:pt x="0" y="10931"/>
                  <a:pt x="0" y="11121"/>
                </a:cubicBezTo>
                <a:lnTo>
                  <a:pt x="0" y="20061"/>
                </a:lnTo>
                <a:cubicBezTo>
                  <a:pt x="0" y="20255"/>
                  <a:pt x="124" y="20429"/>
                  <a:pt x="336" y="20519"/>
                </a:cubicBezTo>
                <a:cubicBezTo>
                  <a:pt x="547" y="20607"/>
                  <a:pt x="813" y="20596"/>
                  <a:pt x="1007" y="20482"/>
                </a:cubicBezTo>
                <a:lnTo>
                  <a:pt x="8662" y="16012"/>
                </a:lnTo>
                <a:cubicBezTo>
                  <a:pt x="8826" y="15915"/>
                  <a:pt x="8931" y="15774"/>
                  <a:pt x="8931" y="15609"/>
                </a:cubicBezTo>
                <a:cubicBezTo>
                  <a:pt x="8931" y="15446"/>
                  <a:pt x="8826" y="15282"/>
                  <a:pt x="8662" y="15188"/>
                </a:cubicBezTo>
                <a:lnTo>
                  <a:pt x="3447" y="12165"/>
                </a:lnTo>
                <a:lnTo>
                  <a:pt x="3447" y="2583"/>
                </a:lnTo>
                <a:cubicBezTo>
                  <a:pt x="3447" y="1923"/>
                  <a:pt x="4115" y="1392"/>
                  <a:pt x="4924" y="1392"/>
                </a:cubicBezTo>
                <a:lnTo>
                  <a:pt x="16653" y="1392"/>
                </a:lnTo>
                <a:cubicBezTo>
                  <a:pt x="17460" y="1392"/>
                  <a:pt x="18131" y="1923"/>
                  <a:pt x="18131" y="2583"/>
                </a:cubicBezTo>
                <a:lnTo>
                  <a:pt x="18131" y="12165"/>
                </a:lnTo>
                <a:lnTo>
                  <a:pt x="12915" y="15188"/>
                </a:lnTo>
                <a:cubicBezTo>
                  <a:pt x="12752" y="15284"/>
                  <a:pt x="12669" y="15446"/>
                  <a:pt x="12669" y="15609"/>
                </a:cubicBezTo>
                <a:cubicBezTo>
                  <a:pt x="12669" y="15774"/>
                  <a:pt x="12752" y="15917"/>
                  <a:pt x="12915" y="16012"/>
                </a:cubicBezTo>
                <a:lnTo>
                  <a:pt x="20570" y="20482"/>
                </a:lnTo>
                <a:cubicBezTo>
                  <a:pt x="20762" y="20596"/>
                  <a:pt x="21030" y="20607"/>
                  <a:pt x="21242" y="20519"/>
                </a:cubicBezTo>
                <a:cubicBezTo>
                  <a:pt x="21453" y="20429"/>
                  <a:pt x="21600" y="20257"/>
                  <a:pt x="21600" y="20061"/>
                </a:cubicBezTo>
                <a:lnTo>
                  <a:pt x="21600" y="11121"/>
                </a:lnTo>
                <a:cubicBezTo>
                  <a:pt x="21600" y="10929"/>
                  <a:pt x="21448" y="10769"/>
                  <a:pt x="21242" y="10681"/>
                </a:cubicBezTo>
                <a:cubicBezTo>
                  <a:pt x="21036" y="10596"/>
                  <a:pt x="20783" y="10607"/>
                  <a:pt x="20593" y="10718"/>
                </a:cubicBezTo>
                <a:lnTo>
                  <a:pt x="19765" y="11176"/>
                </a:lnTo>
                <a:lnTo>
                  <a:pt x="19765" y="2583"/>
                </a:lnTo>
                <a:cubicBezTo>
                  <a:pt x="19765" y="1173"/>
                  <a:pt x="18376" y="0"/>
                  <a:pt x="16653" y="0"/>
                </a:cubicBezTo>
                <a:lnTo>
                  <a:pt x="4924" y="0"/>
                </a:lnTo>
                <a:close/>
                <a:moveTo>
                  <a:pt x="6558" y="3518"/>
                </a:moveTo>
                <a:cubicBezTo>
                  <a:pt x="6102" y="3518"/>
                  <a:pt x="5730" y="3821"/>
                  <a:pt x="5730" y="4195"/>
                </a:cubicBezTo>
                <a:cubicBezTo>
                  <a:pt x="5730" y="4571"/>
                  <a:pt x="6102" y="4855"/>
                  <a:pt x="6558" y="4855"/>
                </a:cubicBezTo>
                <a:lnTo>
                  <a:pt x="10901" y="4855"/>
                </a:lnTo>
                <a:cubicBezTo>
                  <a:pt x="11256" y="4855"/>
                  <a:pt x="11600" y="4686"/>
                  <a:pt x="11662" y="4434"/>
                </a:cubicBezTo>
                <a:lnTo>
                  <a:pt x="11662" y="3957"/>
                </a:lnTo>
                <a:cubicBezTo>
                  <a:pt x="11600" y="3703"/>
                  <a:pt x="11256" y="3518"/>
                  <a:pt x="10901" y="3518"/>
                </a:cubicBezTo>
                <a:lnTo>
                  <a:pt x="6558" y="3518"/>
                </a:lnTo>
                <a:close/>
                <a:moveTo>
                  <a:pt x="6558" y="6449"/>
                </a:moveTo>
                <a:cubicBezTo>
                  <a:pt x="6102" y="6449"/>
                  <a:pt x="5730" y="6750"/>
                  <a:pt x="5730" y="7127"/>
                </a:cubicBezTo>
                <a:cubicBezTo>
                  <a:pt x="5730" y="7503"/>
                  <a:pt x="6102" y="7786"/>
                  <a:pt x="6558" y="7786"/>
                </a:cubicBezTo>
                <a:lnTo>
                  <a:pt x="16250" y="7786"/>
                </a:lnTo>
                <a:cubicBezTo>
                  <a:pt x="16710" y="7786"/>
                  <a:pt x="17079" y="7503"/>
                  <a:pt x="17079" y="7127"/>
                </a:cubicBezTo>
                <a:cubicBezTo>
                  <a:pt x="17079" y="6750"/>
                  <a:pt x="16710" y="6449"/>
                  <a:pt x="16250" y="6449"/>
                </a:cubicBezTo>
                <a:lnTo>
                  <a:pt x="6558" y="6449"/>
                </a:lnTo>
                <a:close/>
                <a:moveTo>
                  <a:pt x="6558" y="8794"/>
                </a:moveTo>
                <a:cubicBezTo>
                  <a:pt x="6102" y="8794"/>
                  <a:pt x="5730" y="9098"/>
                  <a:pt x="5730" y="9472"/>
                </a:cubicBezTo>
                <a:cubicBezTo>
                  <a:pt x="5730" y="9848"/>
                  <a:pt x="6102" y="10131"/>
                  <a:pt x="6558" y="10131"/>
                </a:cubicBezTo>
                <a:lnTo>
                  <a:pt x="16250" y="10131"/>
                </a:lnTo>
                <a:cubicBezTo>
                  <a:pt x="16710" y="10131"/>
                  <a:pt x="17079" y="9848"/>
                  <a:pt x="17079" y="9472"/>
                </a:cubicBezTo>
                <a:cubicBezTo>
                  <a:pt x="17079" y="9098"/>
                  <a:pt x="16710" y="8794"/>
                  <a:pt x="16250" y="8794"/>
                </a:cubicBezTo>
                <a:lnTo>
                  <a:pt x="6558" y="8794"/>
                </a:lnTo>
                <a:close/>
                <a:moveTo>
                  <a:pt x="11281" y="16415"/>
                </a:moveTo>
                <a:cubicBezTo>
                  <a:pt x="11118" y="16415"/>
                  <a:pt x="10945" y="16493"/>
                  <a:pt x="10923" y="16507"/>
                </a:cubicBezTo>
                <a:cubicBezTo>
                  <a:pt x="9152" y="17541"/>
                  <a:pt x="3850" y="20647"/>
                  <a:pt x="3850" y="20647"/>
                </a:cubicBezTo>
                <a:cubicBezTo>
                  <a:pt x="3624" y="20776"/>
                  <a:pt x="3519" y="21018"/>
                  <a:pt x="3604" y="21234"/>
                </a:cubicBezTo>
                <a:cubicBezTo>
                  <a:pt x="3688" y="21448"/>
                  <a:pt x="3932" y="21600"/>
                  <a:pt x="4208" y="21600"/>
                </a:cubicBezTo>
                <a:lnTo>
                  <a:pt x="18377" y="21600"/>
                </a:lnTo>
                <a:cubicBezTo>
                  <a:pt x="18653" y="21600"/>
                  <a:pt x="18896" y="21448"/>
                  <a:pt x="18981" y="21234"/>
                </a:cubicBezTo>
                <a:cubicBezTo>
                  <a:pt x="19066" y="21018"/>
                  <a:pt x="18961" y="20776"/>
                  <a:pt x="18735" y="20647"/>
                </a:cubicBezTo>
                <a:cubicBezTo>
                  <a:pt x="18735" y="20647"/>
                  <a:pt x="13414" y="17541"/>
                  <a:pt x="11639" y="16507"/>
                </a:cubicBezTo>
                <a:cubicBezTo>
                  <a:pt x="11614" y="16493"/>
                  <a:pt x="11454" y="16415"/>
                  <a:pt x="11281" y="16415"/>
                </a:cubicBez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Segoe Print" panose="02000600000000000000" charset="0"/>
              <a:ea typeface="Segoe Print" panose="02000600000000000000" charset="0"/>
              <a:cs typeface="Segoe Print" panose="02000600000000000000" charset="0"/>
              <a:sym typeface="Segoe Print" panose="02000600000000000000" charset="0"/>
            </a:endParaRPr>
          </a:p>
        </p:txBody>
      </p:sp>
      <p:sp>
        <p:nvSpPr>
          <p:cNvPr id="39" name="Shape 23144"/>
          <p:cNvSpPr/>
          <p:nvPr/>
        </p:nvSpPr>
        <p:spPr>
          <a:xfrm>
            <a:off x="5061429" y="3518314"/>
            <a:ext cx="346187" cy="463868"/>
          </a:xfrm>
          <a:custGeom>
            <a:avLst/>
            <a:gdLst/>
            <a:ahLst/>
            <a:cxnLst>
              <a:cxn ang="0">
                <a:pos x="wd2" y="hd2"/>
              </a:cxn>
              <a:cxn ang="5400000">
                <a:pos x="wd2" y="hd2"/>
              </a:cxn>
              <a:cxn ang="10800000">
                <a:pos x="wd2" y="hd2"/>
              </a:cxn>
              <a:cxn ang="16200000">
                <a:pos x="wd2" y="hd2"/>
              </a:cxn>
            </a:cxnLst>
            <a:rect l="0" t="0" r="r" b="b"/>
            <a:pathLst>
              <a:path w="21600" h="21600" extrusionOk="0">
                <a:moveTo>
                  <a:pt x="5489" y="0"/>
                </a:moveTo>
                <a:cubicBezTo>
                  <a:pt x="4966" y="0"/>
                  <a:pt x="4527" y="327"/>
                  <a:pt x="4527" y="718"/>
                </a:cubicBezTo>
                <a:lnTo>
                  <a:pt x="4527" y="1756"/>
                </a:lnTo>
                <a:lnTo>
                  <a:pt x="962" y="1756"/>
                </a:lnTo>
                <a:cubicBezTo>
                  <a:pt x="438" y="1756"/>
                  <a:pt x="0" y="2057"/>
                  <a:pt x="0" y="2447"/>
                </a:cubicBezTo>
                <a:lnTo>
                  <a:pt x="0" y="20882"/>
                </a:lnTo>
                <a:cubicBezTo>
                  <a:pt x="0" y="21274"/>
                  <a:pt x="438" y="21600"/>
                  <a:pt x="962" y="21600"/>
                </a:cubicBezTo>
                <a:lnTo>
                  <a:pt x="20673" y="21600"/>
                </a:lnTo>
                <a:cubicBezTo>
                  <a:pt x="21198" y="21600"/>
                  <a:pt x="21600" y="21274"/>
                  <a:pt x="21600" y="20882"/>
                </a:cubicBezTo>
                <a:lnTo>
                  <a:pt x="21600" y="2447"/>
                </a:lnTo>
                <a:cubicBezTo>
                  <a:pt x="21600" y="2057"/>
                  <a:pt x="21198" y="1756"/>
                  <a:pt x="20673" y="1756"/>
                </a:cubicBezTo>
                <a:lnTo>
                  <a:pt x="17073" y="1756"/>
                </a:lnTo>
                <a:lnTo>
                  <a:pt x="17073" y="718"/>
                </a:lnTo>
                <a:cubicBezTo>
                  <a:pt x="17073" y="327"/>
                  <a:pt x="16636" y="0"/>
                  <a:pt x="16111" y="0"/>
                </a:cubicBezTo>
                <a:cubicBezTo>
                  <a:pt x="15587" y="0"/>
                  <a:pt x="15184" y="327"/>
                  <a:pt x="15184" y="718"/>
                </a:cubicBezTo>
                <a:lnTo>
                  <a:pt x="15184" y="1756"/>
                </a:lnTo>
                <a:lnTo>
                  <a:pt x="11762" y="1756"/>
                </a:lnTo>
                <a:lnTo>
                  <a:pt x="11762" y="718"/>
                </a:lnTo>
                <a:cubicBezTo>
                  <a:pt x="11762" y="327"/>
                  <a:pt x="11325" y="0"/>
                  <a:pt x="10800" y="0"/>
                </a:cubicBezTo>
                <a:cubicBezTo>
                  <a:pt x="10276" y="0"/>
                  <a:pt x="9873" y="327"/>
                  <a:pt x="9873" y="718"/>
                </a:cubicBezTo>
                <a:lnTo>
                  <a:pt x="9873" y="1756"/>
                </a:lnTo>
                <a:lnTo>
                  <a:pt x="6451" y="1756"/>
                </a:lnTo>
                <a:lnTo>
                  <a:pt x="6451" y="718"/>
                </a:lnTo>
                <a:cubicBezTo>
                  <a:pt x="6451" y="327"/>
                  <a:pt x="6014" y="0"/>
                  <a:pt x="5489" y="0"/>
                </a:cubicBezTo>
                <a:close/>
                <a:moveTo>
                  <a:pt x="1889" y="3166"/>
                </a:moveTo>
                <a:lnTo>
                  <a:pt x="4527" y="3166"/>
                </a:lnTo>
                <a:lnTo>
                  <a:pt x="4527" y="3990"/>
                </a:lnTo>
                <a:cubicBezTo>
                  <a:pt x="4527" y="4382"/>
                  <a:pt x="4966" y="4708"/>
                  <a:pt x="5489" y="4708"/>
                </a:cubicBezTo>
                <a:cubicBezTo>
                  <a:pt x="6014" y="4708"/>
                  <a:pt x="6451" y="4382"/>
                  <a:pt x="6451" y="3990"/>
                </a:cubicBezTo>
                <a:lnTo>
                  <a:pt x="6451" y="3166"/>
                </a:lnTo>
                <a:lnTo>
                  <a:pt x="9873" y="3166"/>
                </a:lnTo>
                <a:lnTo>
                  <a:pt x="9873" y="3990"/>
                </a:lnTo>
                <a:cubicBezTo>
                  <a:pt x="9873" y="4382"/>
                  <a:pt x="10276" y="4708"/>
                  <a:pt x="10800" y="4708"/>
                </a:cubicBezTo>
                <a:cubicBezTo>
                  <a:pt x="11325" y="4708"/>
                  <a:pt x="11762" y="4382"/>
                  <a:pt x="11762" y="3990"/>
                </a:cubicBezTo>
                <a:lnTo>
                  <a:pt x="11762" y="3166"/>
                </a:lnTo>
                <a:lnTo>
                  <a:pt x="15184" y="3166"/>
                </a:lnTo>
                <a:lnTo>
                  <a:pt x="15184" y="3990"/>
                </a:lnTo>
                <a:cubicBezTo>
                  <a:pt x="15184" y="4382"/>
                  <a:pt x="15587" y="4708"/>
                  <a:pt x="16111" y="4708"/>
                </a:cubicBezTo>
                <a:cubicBezTo>
                  <a:pt x="16636" y="4708"/>
                  <a:pt x="17073" y="4382"/>
                  <a:pt x="17073" y="3990"/>
                </a:cubicBezTo>
                <a:lnTo>
                  <a:pt x="17073" y="3166"/>
                </a:lnTo>
                <a:lnTo>
                  <a:pt x="19711" y="3166"/>
                </a:lnTo>
                <a:cubicBezTo>
                  <a:pt x="19711" y="3166"/>
                  <a:pt x="19711" y="20164"/>
                  <a:pt x="19711" y="20164"/>
                </a:cubicBezTo>
                <a:lnTo>
                  <a:pt x="1889" y="20164"/>
                </a:lnTo>
                <a:lnTo>
                  <a:pt x="1889" y="3166"/>
                </a:lnTo>
                <a:close/>
                <a:moveTo>
                  <a:pt x="5525" y="7661"/>
                </a:moveTo>
                <a:cubicBezTo>
                  <a:pt x="5000" y="7661"/>
                  <a:pt x="4562" y="7990"/>
                  <a:pt x="4562" y="8379"/>
                </a:cubicBezTo>
                <a:cubicBezTo>
                  <a:pt x="4562" y="8771"/>
                  <a:pt x="5000" y="9071"/>
                  <a:pt x="5525" y="9071"/>
                </a:cubicBezTo>
                <a:lnTo>
                  <a:pt x="16752" y="9071"/>
                </a:lnTo>
                <a:cubicBezTo>
                  <a:pt x="17276" y="9071"/>
                  <a:pt x="17715" y="8771"/>
                  <a:pt x="17715" y="8379"/>
                </a:cubicBezTo>
                <a:cubicBezTo>
                  <a:pt x="17715" y="7989"/>
                  <a:pt x="17276" y="7661"/>
                  <a:pt x="16752" y="7661"/>
                </a:cubicBezTo>
                <a:lnTo>
                  <a:pt x="5525" y="7661"/>
                </a:lnTo>
                <a:close/>
                <a:moveTo>
                  <a:pt x="5525" y="11917"/>
                </a:moveTo>
                <a:cubicBezTo>
                  <a:pt x="5000" y="11917"/>
                  <a:pt x="4562" y="12245"/>
                  <a:pt x="4562" y="12635"/>
                </a:cubicBezTo>
                <a:cubicBezTo>
                  <a:pt x="4562" y="13029"/>
                  <a:pt x="5000" y="13327"/>
                  <a:pt x="5525" y="13327"/>
                </a:cubicBezTo>
                <a:lnTo>
                  <a:pt x="16752" y="13327"/>
                </a:lnTo>
                <a:cubicBezTo>
                  <a:pt x="17276" y="13327"/>
                  <a:pt x="17715" y="13029"/>
                  <a:pt x="17715" y="12635"/>
                </a:cubicBezTo>
                <a:cubicBezTo>
                  <a:pt x="17715" y="12245"/>
                  <a:pt x="17276" y="11917"/>
                  <a:pt x="16752" y="11917"/>
                </a:cubicBezTo>
                <a:lnTo>
                  <a:pt x="5525" y="11917"/>
                </a:lnTo>
                <a:close/>
                <a:moveTo>
                  <a:pt x="5525" y="16173"/>
                </a:moveTo>
                <a:cubicBezTo>
                  <a:pt x="5000" y="16173"/>
                  <a:pt x="4562" y="16502"/>
                  <a:pt x="4562" y="16892"/>
                </a:cubicBezTo>
                <a:cubicBezTo>
                  <a:pt x="4562" y="17282"/>
                  <a:pt x="5000" y="17583"/>
                  <a:pt x="5525" y="17583"/>
                </a:cubicBezTo>
                <a:lnTo>
                  <a:pt x="16752" y="17583"/>
                </a:lnTo>
                <a:cubicBezTo>
                  <a:pt x="17276" y="17583"/>
                  <a:pt x="17715" y="17282"/>
                  <a:pt x="17715" y="16892"/>
                </a:cubicBezTo>
                <a:cubicBezTo>
                  <a:pt x="17715" y="16502"/>
                  <a:pt x="17276" y="16173"/>
                  <a:pt x="16752" y="16173"/>
                </a:cubicBezTo>
                <a:lnTo>
                  <a:pt x="5525" y="16173"/>
                </a:lnTo>
                <a:close/>
              </a:path>
            </a:pathLst>
          </a:custGeom>
          <a:solidFill>
            <a:schemeClr val="bg1"/>
          </a:solidFill>
          <a:ln w="12700">
            <a:miter lim="400000"/>
          </a:ln>
        </p:spPr>
        <p:txBody>
          <a:bodyPr lIns="19051" tIns="19051" rIns="19051" bIns="1905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latin typeface="Segoe Print" panose="02000600000000000000" charset="0"/>
              <a:ea typeface="Segoe Print" panose="02000600000000000000" charset="0"/>
              <a:cs typeface="Segoe Print" panose="02000600000000000000" charset="0"/>
              <a:sym typeface="Segoe Print" panose="02000600000000000000" charset="0"/>
            </a:endParaRPr>
          </a:p>
        </p:txBody>
      </p:sp>
      <p:sp>
        <p:nvSpPr>
          <p:cNvPr id="40" name="矩形 39"/>
          <p:cNvSpPr/>
          <p:nvPr/>
        </p:nvSpPr>
        <p:spPr>
          <a:xfrm>
            <a:off x="4264621" y="5123741"/>
            <a:ext cx="2885143" cy="923330"/>
          </a:xfrm>
          <a:prstGeom prst="rect">
            <a:avLst/>
          </a:prstGeom>
        </p:spPr>
        <p:txBody>
          <a:bodyPr wrap="square">
            <a:spAutoFit/>
          </a:bodyPr>
          <a:lstStyle/>
          <a:p>
            <a:r>
              <a:rPr lang="en-US" altLang="zh-CN" dirty="0"/>
              <a:t>1669-1752</a:t>
            </a:r>
            <a:r>
              <a:rPr lang="zh-CN" altLang="zh-CN" dirty="0"/>
              <a:t>年，创办同仁堂，致力于丸散膏丹的研究，以家传秘方制售中成药。</a:t>
            </a:r>
          </a:p>
        </p:txBody>
      </p:sp>
      <p:sp>
        <p:nvSpPr>
          <p:cNvPr id="41" name="文本框 40"/>
          <p:cNvSpPr txBox="1"/>
          <p:nvPr/>
        </p:nvSpPr>
        <p:spPr>
          <a:xfrm>
            <a:off x="4600728" y="4600188"/>
            <a:ext cx="1107996" cy="369332"/>
          </a:xfrm>
          <a:prstGeom prst="rect">
            <a:avLst/>
          </a:prstGeom>
          <a:noFill/>
        </p:spPr>
        <p:txBody>
          <a:bodyPr wrap="none" rtlCol="0">
            <a:spAutoFit/>
          </a:bodyPr>
          <a:lstStyle/>
          <a:p>
            <a:r>
              <a:rPr lang="zh-CN" altLang="zh-CN" b="1" dirty="0">
                <a:latin typeface="微软雅黑" panose="020B0503020204020204" pitchFamily="34" charset="-122"/>
                <a:ea typeface="微软雅黑" panose="020B0503020204020204" pitchFamily="34" charset="-122"/>
              </a:rPr>
              <a:t>第一阶段</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三极拙楷简体" panose="00000500000000000000" charset="-122"/>
            </a:endParaRPr>
          </a:p>
        </p:txBody>
      </p:sp>
      <p:sp>
        <p:nvSpPr>
          <p:cNvPr id="42" name="矩形 41"/>
          <p:cNvSpPr/>
          <p:nvPr/>
        </p:nvSpPr>
        <p:spPr>
          <a:xfrm>
            <a:off x="6459139" y="3263107"/>
            <a:ext cx="1803769" cy="646331"/>
          </a:xfrm>
          <a:prstGeom prst="rect">
            <a:avLst/>
          </a:prstGeom>
        </p:spPr>
        <p:txBody>
          <a:bodyPr wrap="square">
            <a:spAutoFit/>
          </a:bodyPr>
          <a:lstStyle/>
          <a:p>
            <a:r>
              <a:rPr lang="en-US" altLang="zh-CN" dirty="0"/>
              <a:t>1753-1843</a:t>
            </a:r>
            <a:r>
              <a:rPr lang="zh-CN" altLang="zh-CN" dirty="0"/>
              <a:t>年，外股经营阶段。</a:t>
            </a:r>
            <a:endParaRPr lang="zh-CN" altLang="en-US" dirty="0"/>
          </a:p>
        </p:txBody>
      </p:sp>
      <p:sp>
        <p:nvSpPr>
          <p:cNvPr id="43" name="文本框 42"/>
          <p:cNvSpPr txBox="1"/>
          <p:nvPr/>
        </p:nvSpPr>
        <p:spPr>
          <a:xfrm>
            <a:off x="6459139" y="2701946"/>
            <a:ext cx="1107996" cy="369332"/>
          </a:xfrm>
          <a:prstGeom prst="rect">
            <a:avLst/>
          </a:prstGeom>
          <a:noFill/>
        </p:spPr>
        <p:txBody>
          <a:bodyPr wrap="none" rtlCol="0">
            <a:spAutoFit/>
          </a:bodyPr>
          <a:lstStyle/>
          <a:p>
            <a:r>
              <a:rPr lang="zh-CN" altLang="zh-CN" b="1" dirty="0">
                <a:latin typeface="微软雅黑" panose="020B0503020204020204" pitchFamily="34" charset="-122"/>
                <a:ea typeface="微软雅黑" panose="020B0503020204020204" pitchFamily="34" charset="-122"/>
              </a:rPr>
              <a:t>第二阶段</a:t>
            </a:r>
            <a:endParaRPr lang="zh-CN" altLang="en-US" b="1" dirty="0">
              <a:latin typeface="微软雅黑" panose="020B0503020204020204" pitchFamily="34" charset="-122"/>
              <a:ea typeface="微软雅黑" panose="020B0503020204020204" pitchFamily="34" charset="-122"/>
            </a:endParaRPr>
          </a:p>
        </p:txBody>
      </p:sp>
      <p:sp>
        <p:nvSpPr>
          <p:cNvPr id="44" name="矩形 43"/>
          <p:cNvSpPr/>
          <p:nvPr/>
        </p:nvSpPr>
        <p:spPr>
          <a:xfrm>
            <a:off x="8691770" y="4424016"/>
            <a:ext cx="1795190" cy="646331"/>
          </a:xfrm>
          <a:prstGeom prst="rect">
            <a:avLst/>
          </a:prstGeom>
        </p:spPr>
        <p:txBody>
          <a:bodyPr wrap="square">
            <a:spAutoFit/>
          </a:bodyPr>
          <a:lstStyle/>
          <a:p>
            <a:r>
              <a:rPr lang="en-US" altLang="zh-CN" dirty="0"/>
              <a:t>1843-1949</a:t>
            </a:r>
            <a:r>
              <a:rPr lang="zh-CN" altLang="zh-CN" dirty="0"/>
              <a:t>年，乐家收回经营</a:t>
            </a:r>
            <a:r>
              <a:rPr lang="zh-CN" altLang="zh-CN" dirty="0" smtClean="0"/>
              <a:t>权</a:t>
            </a:r>
            <a:r>
              <a:rPr lang="zh-CN" altLang="en-US" dirty="0" smtClean="0"/>
              <a:t>。</a:t>
            </a:r>
            <a:endParaRPr lang="zh-CN" altLang="en-US" dirty="0"/>
          </a:p>
        </p:txBody>
      </p:sp>
      <p:sp>
        <p:nvSpPr>
          <p:cNvPr id="45" name="文本框 44"/>
          <p:cNvSpPr txBox="1"/>
          <p:nvPr/>
        </p:nvSpPr>
        <p:spPr>
          <a:xfrm>
            <a:off x="8691770" y="3899411"/>
            <a:ext cx="1107996" cy="369332"/>
          </a:xfrm>
          <a:prstGeom prst="rect">
            <a:avLst/>
          </a:prstGeom>
          <a:noFill/>
        </p:spPr>
        <p:txBody>
          <a:bodyPr wrap="none" rtlCol="0">
            <a:spAutoFit/>
          </a:bodyPr>
          <a:lstStyle/>
          <a:p>
            <a:r>
              <a:rPr lang="zh-CN" altLang="zh-CN" b="1" dirty="0">
                <a:latin typeface="微软雅黑" panose="020B0503020204020204" pitchFamily="34" charset="-122"/>
                <a:ea typeface="微软雅黑" panose="020B0503020204020204" pitchFamily="34" charset="-122"/>
              </a:rPr>
              <a:t>第三阶段</a:t>
            </a:r>
            <a:endParaRPr lang="zh-CN" altLang="en-US" b="1" dirty="0">
              <a:latin typeface="微软雅黑" panose="020B0503020204020204" pitchFamily="34" charset="-122"/>
              <a:ea typeface="微软雅黑" panose="020B0503020204020204" pitchFamily="34" charset="-122"/>
            </a:endParaRPr>
          </a:p>
        </p:txBody>
      </p:sp>
      <p:sp>
        <p:nvSpPr>
          <p:cNvPr id="46" name="矩形 45"/>
          <p:cNvSpPr/>
          <p:nvPr/>
        </p:nvSpPr>
        <p:spPr>
          <a:xfrm>
            <a:off x="6310782" y="1781270"/>
            <a:ext cx="3038274" cy="461665"/>
          </a:xfrm>
          <a:prstGeom prst="rect">
            <a:avLst/>
          </a:prstGeom>
        </p:spPr>
        <p:txBody>
          <a:bodyPr wrap="square">
            <a:spAutoFit/>
          </a:bodyPr>
          <a:lstStyle/>
          <a:p>
            <a:pPr marR="0" lvl="0" indent="300038" fontAlgn="base">
              <a:lnSpc>
                <a:spcPct val="100000"/>
              </a:lnSpc>
              <a:spcBef>
                <a:spcPct val="0"/>
              </a:spcBef>
              <a:spcAft>
                <a:spcPct val="0"/>
              </a:spcAft>
              <a:buClrTx/>
              <a:buSzTx/>
              <a:buFontTx/>
              <a:buNone/>
              <a:tabLst/>
            </a:pPr>
            <a:r>
              <a:rPr lang="zh-CN" altLang="zh-CN" sz="2400" b="1" dirty="0">
                <a:solidFill>
                  <a:srgbClr val="427092"/>
                </a:solidFill>
                <a:latin typeface="微软雅黑" pitchFamily="34" charset="-122"/>
                <a:ea typeface="微软雅黑" pitchFamily="34" charset="-122"/>
              </a:rPr>
              <a:t>同仁</a:t>
            </a:r>
            <a:r>
              <a:rPr lang="zh-CN" altLang="zh-CN" sz="2400" b="1" dirty="0" smtClean="0">
                <a:solidFill>
                  <a:srgbClr val="427092"/>
                </a:solidFill>
                <a:latin typeface="微软雅黑" pitchFamily="34" charset="-122"/>
                <a:ea typeface="微软雅黑" pitchFamily="34" charset="-122"/>
              </a:rPr>
              <a:t>堂</a:t>
            </a:r>
            <a:r>
              <a:rPr lang="zh-CN" altLang="en-US" sz="2400" b="1" dirty="0" smtClean="0">
                <a:solidFill>
                  <a:srgbClr val="427092"/>
                </a:solidFill>
                <a:latin typeface="微软雅黑" pitchFamily="34" charset="-122"/>
                <a:ea typeface="微软雅黑" pitchFamily="34" charset="-122"/>
              </a:rPr>
              <a:t>发展历程</a:t>
            </a:r>
            <a:endParaRPr lang="zh-CN" altLang="en-US" sz="2400" b="1" dirty="0">
              <a:solidFill>
                <a:srgbClr val="427092"/>
              </a:solidFill>
              <a:latin typeface="微软雅黑" pitchFamily="34" charset="-122"/>
              <a:ea typeface="微软雅黑" pitchFamily="34" charset="-122"/>
            </a:endParaRPr>
          </a:p>
        </p:txBody>
      </p:sp>
    </p:spTree>
    <p:extLst>
      <p:ext uri="{BB962C8B-B14F-4D97-AF65-F5344CB8AC3E}">
        <p14:creationId xmlns:p14="http://schemas.microsoft.com/office/powerpoint/2010/main" val="5399716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vanac4">
      <a:majorFont>
        <a:latin typeface="FZLiBian-S02S"/>
        <a:ea typeface="HanaMin"/>
        <a:cs typeface=""/>
      </a:majorFont>
      <a:minorFont>
        <a:latin typeface="FZLiBian-S02S"/>
        <a:ea typeface="HanaMi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1619</Words>
  <Application>Microsoft Office PowerPoint</Application>
  <PresentationFormat>宽屏</PresentationFormat>
  <Paragraphs>83</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FZLiBian-S02S</vt:lpstr>
      <vt:lpstr>HanaMin</vt:lpstr>
      <vt:lpstr>楷体</vt:lpstr>
      <vt:lpstr>三极拙楷简体</vt:lpstr>
      <vt:lpstr>宋体</vt:lpstr>
      <vt:lpstr>微软雅黑</vt:lpstr>
      <vt:lpstr>Arial</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susf</cp:lastModifiedBy>
  <cp:revision>40</cp:revision>
  <dcterms:created xsi:type="dcterms:W3CDTF">2019-03-25T14:51:00Z</dcterms:created>
  <dcterms:modified xsi:type="dcterms:W3CDTF">2022-09-26T16:54:30Z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