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57" r:id="rId2"/>
    <p:sldId id="658" r:id="rId3"/>
    <p:sldId id="481" r:id="rId4"/>
    <p:sldId id="341" r:id="rId5"/>
    <p:sldId id="659" r:id="rId6"/>
    <p:sldId id="635" r:id="rId7"/>
    <p:sldId id="660" r:id="rId8"/>
    <p:sldId id="262" r:id="rId9"/>
    <p:sldId id="333" r:id="rId10"/>
    <p:sldId id="661" r:id="rId11"/>
    <p:sldId id="663" r:id="rId12"/>
    <p:sldId id="275" r:id="rId13"/>
    <p:sldId id="637" r:id="rId14"/>
    <p:sldId id="664" r:id="rId15"/>
    <p:sldId id="653" r:id="rId16"/>
    <p:sldId id="336" r:id="rId17"/>
    <p:sldId id="665" r:id="rId18"/>
    <p:sldId id="66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7C942"/>
    <a:srgbClr val="AFD4C2"/>
    <a:srgbClr val="F8F8F8"/>
    <a:srgbClr val="D6F7F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9" d="100"/>
          <a:sy n="89" d="100"/>
        </p:scale>
        <p:origin x="-618" y="-96"/>
      </p:cViewPr>
      <p:guideLst>
        <p:guide orient="horz" pos="2160"/>
        <p:guide pos="3840"/>
      </p:guideLst>
    </p:cSldViewPr>
  </p:slideViewPr>
  <p:notesTextViewPr>
    <p:cViewPr>
      <p:scale>
        <a:sx n="1" d="1"/>
        <a:sy n="1" d="1"/>
      </p:scale>
      <p:origin x="0" y="0"/>
    </p:cViewPr>
  </p:notesTextViewPr>
  <p:sorterViewPr>
    <p:cViewPr>
      <p:scale>
        <a:sx n="41" d="100"/>
        <a:sy n="41" d="100"/>
      </p:scale>
      <p:origin x="0" y="-11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pPr/>
              <a:t>2022/10/10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0311641-3251-4F8C-82DC-E88193C5E23C}" type="datetimeFigureOut">
              <a:rPr lang="zh-CN" altLang="en-US" smtClean="0"/>
              <a:pPr/>
              <a:t>2022/10/10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311641-3251-4F8C-82DC-E88193C5E23C}" type="datetimeFigureOut">
              <a:rPr lang="zh-CN" altLang="en-US" smtClean="0"/>
              <a:pPr/>
              <a:t>2022/10/10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311641-3251-4F8C-82DC-E88193C5E23C}" type="datetimeFigureOut">
              <a:rPr lang="zh-CN" altLang="en-US" smtClean="0"/>
              <a:pPr/>
              <a:t>2022/10/10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311641-3251-4F8C-82DC-E88193C5E23C}" type="datetimeFigureOut">
              <a:rPr lang="zh-CN" altLang="en-US" smtClean="0"/>
              <a:pPr/>
              <a:t>2022/10/10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pPr/>
              <a:t>2022/10/10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pPr/>
              <a:t>2022/10/10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11641-3251-4F8C-82DC-E88193C5E23C}" type="datetimeFigureOut">
              <a:rPr lang="zh-CN" altLang="en-US" smtClean="0"/>
              <a:pPr/>
              <a:t>2022/10/10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41998-56D2-4B57-99DF-E5D8E14A981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矩形 1"/>
          <p:cNvSpPr/>
          <p:nvPr/>
        </p:nvSpPr>
        <p:spPr>
          <a:xfrm>
            <a:off x="4166290" y="2372320"/>
            <a:ext cx="3701002" cy="923330"/>
          </a:xfrm>
          <a:prstGeom prst="rect">
            <a:avLst/>
          </a:prstGeom>
        </p:spPr>
        <p:txBody>
          <a:bodyPr wrap="square">
            <a:spAutoFit/>
          </a:bodyPr>
          <a:lstStyle/>
          <a:p>
            <a:r>
              <a:rPr lang="zh-CN" altLang="en-US" sz="5400" b="1" dirty="0" smtClean="0">
                <a:cs typeface="+mn-ea"/>
              </a:rPr>
              <a:t>管</a:t>
            </a:r>
            <a:r>
              <a:rPr lang="zh-CN" altLang="en-US" sz="5400" b="1" dirty="0">
                <a:cs typeface="+mn-ea"/>
              </a:rPr>
              <a:t>理学导</a:t>
            </a:r>
            <a:r>
              <a:rPr lang="zh-CN" altLang="en-US" sz="5400" b="1" dirty="0" smtClean="0">
                <a:cs typeface="+mn-ea"/>
              </a:rPr>
              <a:t>论</a:t>
            </a:r>
            <a:endParaRPr lang="zh-CN" altLang="en-US" sz="5400" b="1" dirty="0">
              <a:cs typeface="+mn-ea"/>
            </a:endParaRPr>
          </a:p>
        </p:txBody>
      </p:sp>
      <p:sp>
        <p:nvSpPr>
          <p:cNvPr id="3" name="文本框 2"/>
          <p:cNvSpPr txBox="1"/>
          <p:nvPr/>
        </p:nvSpPr>
        <p:spPr>
          <a:xfrm>
            <a:off x="2752256" y="3707130"/>
            <a:ext cx="6687486" cy="584775"/>
          </a:xfrm>
          <a:prstGeom prst="rect">
            <a:avLst/>
          </a:prstGeom>
          <a:noFill/>
        </p:spPr>
        <p:txBody>
          <a:bodyPr wrap="square" rtlCol="0">
            <a:spAutoFit/>
          </a:bodyPr>
          <a:lstStyle/>
          <a:p>
            <a:r>
              <a:rPr lang="zh-CN" altLang="en-US" sz="3200" b="1" dirty="0" smtClean="0">
                <a:latin typeface="楷体" panose="02010609060101010101" pitchFamily="49" charset="-122"/>
                <a:ea typeface="楷体" panose="02010609060101010101" pitchFamily="49" charset="-122"/>
              </a:rPr>
              <a:t>第</a:t>
            </a:r>
            <a:r>
              <a:rPr lang="zh-CN" altLang="en-US" sz="3200" b="1" dirty="0">
                <a:latin typeface="楷体" panose="02010609060101010101" pitchFamily="49" charset="-122"/>
                <a:ea typeface="楷体" panose="02010609060101010101" pitchFamily="49" charset="-122"/>
              </a:rPr>
              <a:t>三</a:t>
            </a:r>
            <a:r>
              <a:rPr lang="zh-CN" altLang="en-US" sz="3200" b="1" dirty="0" smtClean="0">
                <a:latin typeface="楷体" panose="02010609060101010101" pitchFamily="49" charset="-122"/>
                <a:ea typeface="楷体" panose="02010609060101010101" pitchFamily="49" charset="-122"/>
              </a:rPr>
              <a:t>讲 </a:t>
            </a:r>
            <a:r>
              <a:rPr lang="zh-CN" altLang="zh-CN" sz="3200" b="1" dirty="0" smtClean="0">
                <a:latin typeface="楷体" panose="02010609060101010101" pitchFamily="49" charset="-122"/>
                <a:ea typeface="楷体" panose="02010609060101010101" pitchFamily="49" charset="-122"/>
              </a:rPr>
              <a:t>福</a:t>
            </a:r>
            <a:r>
              <a:rPr lang="zh-CN" altLang="zh-CN" sz="3200" b="1" dirty="0">
                <a:latin typeface="楷体" panose="02010609060101010101" pitchFamily="49" charset="-122"/>
                <a:ea typeface="楷体" panose="02010609060101010101" pitchFamily="49" charset="-122"/>
              </a:rPr>
              <a:t>特制背景下的大规模生产</a:t>
            </a:r>
          </a:p>
        </p:txBody>
      </p:sp>
      <p:sp>
        <p:nvSpPr>
          <p:cNvPr id="9" name="文本框 8"/>
          <p:cNvSpPr txBox="1"/>
          <p:nvPr/>
        </p:nvSpPr>
        <p:spPr>
          <a:xfrm>
            <a:off x="5234225" y="4917936"/>
            <a:ext cx="1723549" cy="338554"/>
          </a:xfrm>
          <a:prstGeom prst="rect">
            <a:avLst/>
          </a:prstGeom>
          <a:noFill/>
        </p:spPr>
        <p:txBody>
          <a:bodyPr wrap="none" rtlCol="0">
            <a:spAutoFit/>
          </a:bodyPr>
          <a:lstStyle/>
          <a:p>
            <a:r>
              <a:rPr lang="zh-CN" altLang="en-US" sz="1600" b="1" dirty="0">
                <a:latin typeface="楷体" panose="02010609060101010101" pitchFamily="49" charset="-122"/>
                <a:ea typeface="楷体" panose="02010609060101010101" pitchFamily="49" charset="-122"/>
                <a:cs typeface="三极拙楷简体" panose="00000500000000000000" charset="-122"/>
              </a:rPr>
              <a:t>主</a:t>
            </a:r>
            <a:r>
              <a:rPr lang="zh-CN" altLang="en-US" sz="1600" b="1" dirty="0" smtClean="0">
                <a:latin typeface="楷体" panose="02010609060101010101" pitchFamily="49" charset="-122"/>
                <a:ea typeface="楷体" panose="02010609060101010101" pitchFamily="49" charset="-122"/>
                <a:cs typeface="三极拙楷简体" panose="00000500000000000000" charset="-122"/>
              </a:rPr>
              <a:t>讲教师：苏 锋</a:t>
            </a:r>
          </a:p>
        </p:txBody>
      </p:sp>
    </p:spTree>
    <p:extLst>
      <p:ext uri="{BB962C8B-B14F-4D97-AF65-F5344CB8AC3E}">
        <p14:creationId xmlns="" xmlns:p14="http://schemas.microsoft.com/office/powerpoint/2010/main" val="297812028"/>
      </p:ext>
    </p:extLst>
  </p:cSld>
  <p:clrMapOvr>
    <a:masterClrMapping/>
  </p:clrMapOvr>
  <p:timing>
    <p:tnLst>
      <p:par>
        <p:cTn id="1" dur="indefinite" restart="never" nodeType="tmRoot"/>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smtClean="0">
                <a:cs typeface="+mn-ea"/>
                <a:sym typeface="+mn-lt"/>
              </a:rPr>
              <a:t>第</a:t>
            </a:r>
            <a:r>
              <a:rPr lang="zh-CN" altLang="en-US" sz="3600" b="1" dirty="0">
                <a:cs typeface="+mn-ea"/>
                <a:sym typeface="+mn-lt"/>
              </a:rPr>
              <a:t>二</a:t>
            </a:r>
            <a:r>
              <a:rPr lang="zh-CN" altLang="en-US" sz="3600" b="1" dirty="0" smtClean="0">
                <a:cs typeface="+mn-ea"/>
                <a:sym typeface="+mn-lt"/>
              </a:rPr>
              <a:t>部分</a:t>
            </a:r>
            <a:endParaRPr lang="zh-CN" altLang="en-US" sz="3600" b="1" dirty="0">
              <a:cs typeface="+mn-ea"/>
              <a:sym typeface="+mn-lt"/>
            </a:endParaRPr>
          </a:p>
        </p:txBody>
      </p:sp>
      <p:sp>
        <p:nvSpPr>
          <p:cNvPr id="8" name="文本框 4"/>
          <p:cNvSpPr txBox="1"/>
          <p:nvPr/>
        </p:nvSpPr>
        <p:spPr>
          <a:xfrm>
            <a:off x="2403904" y="3013501"/>
            <a:ext cx="787071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4800" b="1" dirty="0">
                <a:cs typeface="+mn-ea"/>
              </a:rPr>
              <a:t>中国明朝时期的运营管理</a:t>
            </a:r>
          </a:p>
        </p:txBody>
      </p:sp>
    </p:spTree>
    <p:extLst>
      <p:ext uri="{BB962C8B-B14F-4D97-AF65-F5344CB8AC3E}">
        <p14:creationId xmlns="" xmlns:p14="http://schemas.microsoft.com/office/powerpoint/2010/main" val="4228526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 xmlns:a16="http://schemas.microsoft.com/office/drawing/2014/main" id="{069D2529-0859-4EBD-B4C7-4C3FE9A3C206}"/>
              </a:ext>
            </a:extLst>
          </p:cNvPr>
          <p:cNvSpPr txBox="1">
            <a:spLocks noChangeArrowheads="1"/>
          </p:cNvSpPr>
          <p:nvPr/>
        </p:nvSpPr>
        <p:spPr bwMode="auto">
          <a:xfrm>
            <a:off x="723930" y="1955305"/>
            <a:ext cx="21106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dirty="0" smtClean="0">
                <a:solidFill>
                  <a:srgbClr val="0D0D0D"/>
                </a:solidFill>
                <a:latin typeface="+mn-lt"/>
                <a:ea typeface="+mn-ea"/>
                <a:cs typeface="+mn-ea"/>
              </a:rPr>
              <a:t>《</a:t>
            </a:r>
            <a:r>
              <a:rPr lang="zh-CN" altLang="en-US" sz="2800" b="1" dirty="0" smtClean="0">
                <a:solidFill>
                  <a:srgbClr val="0D0D0D"/>
                </a:solidFill>
                <a:latin typeface="+mn-lt"/>
                <a:ea typeface="+mn-ea"/>
                <a:cs typeface="+mn-ea"/>
              </a:rPr>
              <a:t>天工开物</a:t>
            </a:r>
            <a:r>
              <a:rPr lang="en-US" altLang="zh-CN" sz="2800" b="1" dirty="0" smtClean="0">
                <a:solidFill>
                  <a:srgbClr val="0D0D0D"/>
                </a:solidFill>
                <a:latin typeface="+mn-lt"/>
                <a:ea typeface="+mn-ea"/>
                <a:cs typeface="+mn-ea"/>
              </a:rPr>
              <a:t>》</a:t>
            </a:r>
            <a:endParaRPr lang="zh-CN" altLang="en-US" sz="2800" b="1" dirty="0">
              <a:solidFill>
                <a:srgbClr val="0D0D0D"/>
              </a:solidFill>
              <a:latin typeface="+mn-lt"/>
              <a:ea typeface="+mn-ea"/>
              <a:cs typeface="+mn-ea"/>
              <a:sym typeface="+mn-lt"/>
            </a:endParaRPr>
          </a:p>
        </p:txBody>
      </p:sp>
      <p:sp>
        <p:nvSpPr>
          <p:cNvPr id="61" name="文本框 13"/>
          <p:cNvSpPr txBox="1"/>
          <p:nvPr/>
        </p:nvSpPr>
        <p:spPr>
          <a:xfrm>
            <a:off x="723930" y="4449605"/>
            <a:ext cx="10753695" cy="1569660"/>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1637</a:t>
            </a:r>
            <a:r>
              <a:rPr lang="zh-CN" altLang="zh-CN" sz="1600" dirty="0">
                <a:latin typeface="微软雅黑" panose="020B0503020204020204" pitchFamily="34" charset="-122"/>
                <a:ea typeface="微软雅黑" panose="020B0503020204020204" pitchFamily="34" charset="-122"/>
              </a:rPr>
              <a:t>年，明朝的宋应星编撰出版了《天工开物》，这是一部关于明代农业、手工业生产技术的综合性科技著作，分为上、中、下三册，共计</a:t>
            </a:r>
            <a:r>
              <a:rPr lang="en-US" altLang="zh-CN" sz="1600" dirty="0">
                <a:latin typeface="微软雅黑" panose="020B0503020204020204" pitchFamily="34" charset="-122"/>
                <a:ea typeface="微软雅黑" panose="020B0503020204020204" pitchFamily="34" charset="-122"/>
              </a:rPr>
              <a:t>18</a:t>
            </a:r>
            <a:r>
              <a:rPr lang="zh-CN" altLang="zh-CN" sz="1600" dirty="0">
                <a:latin typeface="微软雅黑" panose="020B0503020204020204" pitchFamily="34" charset="-122"/>
                <a:ea typeface="微软雅黑" panose="020B0503020204020204" pitchFamily="34" charset="-122"/>
              </a:rPr>
              <a:t>卷，插图</a:t>
            </a:r>
            <a:r>
              <a:rPr lang="en-US" altLang="zh-CN" sz="1600" dirty="0">
                <a:latin typeface="微软雅黑" panose="020B0503020204020204" pitchFamily="34" charset="-122"/>
                <a:ea typeface="微软雅黑" panose="020B0503020204020204" pitchFamily="34" charset="-122"/>
              </a:rPr>
              <a:t>123</a:t>
            </a:r>
            <a:r>
              <a:rPr lang="zh-CN" altLang="zh-CN" sz="1600" dirty="0">
                <a:latin typeface="微软雅黑" panose="020B0503020204020204" pitchFamily="34" charset="-122"/>
                <a:ea typeface="微软雅黑" panose="020B0503020204020204" pitchFamily="34" charset="-122"/>
              </a:rPr>
              <a:t>幅。书中的内容涉及作物种植、食品加工、桑织染色、陶瓷、金属矿冶、锻造、造纸印刷、珠玉采集等方面，反映了明朝时期的中国在农业和手工业生产领域的技术成就，为研究明代社会的经济、科技、文化等提供了重要的文献参考，被誉为“</a:t>
            </a:r>
            <a:r>
              <a:rPr lang="zh-CN" altLang="zh-CN" sz="1600" dirty="0">
                <a:solidFill>
                  <a:srgbClr val="FF0000"/>
                </a:solidFill>
                <a:latin typeface="微软雅黑" panose="020B0503020204020204" pitchFamily="34" charset="-122"/>
                <a:ea typeface="微软雅黑" panose="020B0503020204020204" pitchFamily="34" charset="-122"/>
              </a:rPr>
              <a:t>中国十七世纪的工艺百科全书</a:t>
            </a:r>
            <a:r>
              <a:rPr lang="zh-CN" altLang="zh-CN" sz="1600" dirty="0">
                <a:latin typeface="微软雅黑" panose="020B0503020204020204" pitchFamily="34" charset="-122"/>
                <a:ea typeface="微软雅黑" panose="020B0503020204020204" pitchFamily="34" charset="-122"/>
              </a:rPr>
              <a:t>”。</a:t>
            </a:r>
          </a:p>
        </p:txBody>
      </p:sp>
      <p:pic>
        <p:nvPicPr>
          <p:cNvPr id="3" name="图片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89925" y="980902"/>
            <a:ext cx="2348662" cy="3262963"/>
          </a:xfrm>
          <a:prstGeom prst="rect">
            <a:avLst/>
          </a:prstGeom>
        </p:spPr>
      </p:pic>
      <p:pic>
        <p:nvPicPr>
          <p:cNvPr id="4" name="图片 3"/>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486628" y="980902"/>
            <a:ext cx="5325460" cy="3210069"/>
          </a:xfrm>
          <a:prstGeom prst="rect">
            <a:avLst/>
          </a:prstGeom>
        </p:spPr>
      </p:pic>
    </p:spTree>
    <p:extLst>
      <p:ext uri="{BB962C8B-B14F-4D97-AF65-F5344CB8AC3E}">
        <p14:creationId xmlns="" xmlns:p14="http://schemas.microsoft.com/office/powerpoint/2010/main" val="4207220183"/>
      </p:ext>
    </p:extLst>
  </p:cSld>
  <p:clrMapOvr>
    <a:masterClrMapping/>
  </p:clrMapOvr>
  <mc:AlternateContent xmlns:mc="http://schemas.openxmlformats.org/markup-compatibility/2006">
    <mc:Choice xmlns="" xmlns:p14="http://schemas.microsoft.com/office/powerpoint/2010/main" Requires="p14">
      <p:transition p14:dur="25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 xmlns:a16="http://schemas.microsoft.com/office/drawing/2014/main" id="{67A4DC4E-1932-46CD-BD33-2A2389C43EB3}"/>
              </a:ext>
            </a:extLst>
          </p:cNvPr>
          <p:cNvGrpSpPr/>
          <p:nvPr/>
        </p:nvGrpSpPr>
        <p:grpSpPr>
          <a:xfrm>
            <a:off x="-896" y="0"/>
            <a:ext cx="12192000" cy="6858000"/>
            <a:chOff x="0" y="0"/>
            <a:chExt cx="12192000" cy="6858000"/>
          </a:xfrm>
        </p:grpSpPr>
        <p:pic>
          <p:nvPicPr>
            <p:cNvPr id="50" name="图片 49">
              <a:extLst>
                <a:ext uri="{FF2B5EF4-FFF2-40B4-BE49-F238E27FC236}">
                  <a16:creationId xmlns="" xmlns:a16="http://schemas.microsoft.com/office/drawing/2014/main" id="{723A826A-92F1-414E-A5C8-1229FFE94C1D}"/>
                </a:ext>
              </a:extLst>
            </p:cNvPr>
            <p:cNvPicPr>
              <a:picLocks noChangeAspect="1"/>
            </p:cNvPicPr>
            <p:nvPr/>
          </p:nvPicPr>
          <p:blipFill>
            <a:blip r:embed="rId2"/>
            <a:stretch>
              <a:fillRect/>
            </a:stretch>
          </p:blipFill>
          <p:spPr>
            <a:xfrm>
              <a:off x="0" y="0"/>
              <a:ext cx="12192000" cy="6858000"/>
            </a:xfrm>
            <a:prstGeom prst="rect">
              <a:avLst/>
            </a:prstGeom>
          </p:spPr>
        </p:pic>
        <p:sp>
          <p:nvSpPr>
            <p:cNvPr id="51" name="矩形: 圆角 50">
              <a:extLst>
                <a:ext uri="{FF2B5EF4-FFF2-40B4-BE49-F238E27FC236}">
                  <a16:creationId xmlns="" xmlns:a16="http://schemas.microsoft.com/office/drawing/2014/main" id="{356827A9-821D-4749-A631-DB35B84E09F4}"/>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2" name="文本框 37">
            <a:extLst>
              <a:ext uri="{FF2B5EF4-FFF2-40B4-BE49-F238E27FC236}">
                <a16:creationId xmlns="" xmlns:a16="http://schemas.microsoft.com/office/drawing/2014/main" id="{076668A9-089B-45AA-83BE-790F43E041D4}"/>
              </a:ext>
            </a:extLst>
          </p:cNvPr>
          <p:cNvSpPr txBox="1">
            <a:spLocks noChangeArrowheads="1"/>
          </p:cNvSpPr>
          <p:nvPr/>
        </p:nvSpPr>
        <p:spPr bwMode="auto">
          <a:xfrm>
            <a:off x="891570" y="829319"/>
            <a:ext cx="650126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cs typeface="+mn-ea"/>
              </a:rPr>
              <a:t>中国明朝时期的运营管</a:t>
            </a:r>
            <a:r>
              <a:rPr lang="zh-CN" altLang="zh-CN" sz="2800" b="1" dirty="0" smtClean="0">
                <a:cs typeface="+mn-ea"/>
              </a:rPr>
              <a:t>理</a:t>
            </a:r>
            <a:r>
              <a:rPr lang="en-US" altLang="zh-CN" sz="2800" b="1" dirty="0" smtClean="0">
                <a:cs typeface="+mn-ea"/>
              </a:rPr>
              <a:t>--《</a:t>
            </a:r>
            <a:r>
              <a:rPr lang="zh-CN" altLang="en-US" sz="2800" b="1" dirty="0" smtClean="0">
                <a:cs typeface="+mn-ea"/>
              </a:rPr>
              <a:t>天工开物</a:t>
            </a:r>
            <a:r>
              <a:rPr lang="en-US" altLang="zh-CN" sz="2800" b="1" dirty="0" smtClean="0">
                <a:cs typeface="+mn-ea"/>
              </a:rPr>
              <a:t>》</a:t>
            </a:r>
            <a:endParaRPr lang="zh-CN" altLang="zh-CN" sz="2800" b="1" dirty="0">
              <a:cs typeface="+mn-ea"/>
            </a:endParaRPr>
          </a:p>
        </p:txBody>
      </p:sp>
      <p:sp>
        <p:nvSpPr>
          <p:cNvPr id="16" name="TextBox 6"/>
          <p:cNvSpPr txBox="1"/>
          <p:nvPr/>
        </p:nvSpPr>
        <p:spPr>
          <a:xfrm>
            <a:off x="3644900" y="2049780"/>
            <a:ext cx="648335" cy="47688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cs typeface="+mn-ea"/>
                <a:sym typeface="+mn-lt"/>
              </a:rPr>
              <a:t>01</a:t>
            </a:r>
          </a:p>
        </p:txBody>
      </p:sp>
      <p:sp>
        <p:nvSpPr>
          <p:cNvPr id="17" name="TextBox 6"/>
          <p:cNvSpPr txBox="1"/>
          <p:nvPr/>
        </p:nvSpPr>
        <p:spPr>
          <a:xfrm>
            <a:off x="3853815" y="3401060"/>
            <a:ext cx="648335" cy="476885"/>
          </a:xfrm>
          <a:prstGeom prst="rect">
            <a:avLst/>
          </a:prstGeom>
          <a:noFill/>
          <a:extLst>
            <a:ext uri="{909E8E84-426E-40DD-AFC4-6F175D3DCCD1}">
              <a14:hiddenFill xmlns="" xmlns:a14="http://schemas.microsoft.com/office/drawing/2010/main">
                <a:solidFill>
                  <a:schemeClr val="accent6">
                    <a:lumMod val="60000"/>
                    <a:lumOff val="40000"/>
                  </a:schemeClr>
                </a:solidFill>
              </a14:hiddenFill>
            </a:ext>
          </a:extLst>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cs typeface="+mn-ea"/>
                <a:sym typeface="+mn-lt"/>
              </a:rPr>
              <a:t>02</a:t>
            </a:r>
          </a:p>
        </p:txBody>
      </p:sp>
      <p:sp>
        <p:nvSpPr>
          <p:cNvPr id="18" name="TextBox 6"/>
          <p:cNvSpPr txBox="1"/>
          <p:nvPr/>
        </p:nvSpPr>
        <p:spPr>
          <a:xfrm>
            <a:off x="3853815" y="4785995"/>
            <a:ext cx="648335" cy="47688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cs typeface="+mn-ea"/>
                <a:sym typeface="+mn-lt"/>
              </a:rPr>
              <a:t>03</a:t>
            </a:r>
          </a:p>
        </p:txBody>
      </p:sp>
      <p:grpSp>
        <p:nvGrpSpPr>
          <p:cNvPr id="22" name="组合 21"/>
          <p:cNvGrpSpPr/>
          <p:nvPr/>
        </p:nvGrpSpPr>
        <p:grpSpPr>
          <a:xfrm>
            <a:off x="3644900" y="2375535"/>
            <a:ext cx="4901565" cy="2960370"/>
            <a:chOff x="6144" y="2841"/>
            <a:chExt cx="7719" cy="4662"/>
          </a:xfrm>
        </p:grpSpPr>
        <p:sp>
          <p:nvSpPr>
            <p:cNvPr id="2" name="Freeform 5"/>
            <p:cNvSpPr/>
            <p:nvPr/>
          </p:nvSpPr>
          <p:spPr bwMode="auto">
            <a:xfrm>
              <a:off x="10239" y="2841"/>
              <a:ext cx="3296" cy="558"/>
            </a:xfrm>
            <a:custGeom>
              <a:avLst/>
              <a:gdLst>
                <a:gd name="T0" fmla="*/ 113 w 300"/>
                <a:gd name="T1" fmla="*/ 49 h 51"/>
                <a:gd name="T2" fmla="*/ 114 w 300"/>
                <a:gd name="T3" fmla="*/ 51 h 51"/>
                <a:gd name="T4" fmla="*/ 160 w 300"/>
                <a:gd name="T5" fmla="*/ 5 h 51"/>
                <a:gd name="T6" fmla="*/ 300 w 300"/>
                <a:gd name="T7" fmla="*/ 5 h 51"/>
                <a:gd name="T8" fmla="*/ 300 w 300"/>
                <a:gd name="T9" fmla="*/ 1 h 51"/>
                <a:gd name="T10" fmla="*/ 158 w 300"/>
                <a:gd name="T11" fmla="*/ 1 h 51"/>
                <a:gd name="T12" fmla="*/ 158 w 300"/>
                <a:gd name="T13" fmla="*/ 2 h 51"/>
                <a:gd name="T14" fmla="*/ 158 w 300"/>
                <a:gd name="T15" fmla="*/ 2 h 51"/>
                <a:gd name="T16" fmla="*/ 113 w 300"/>
                <a:gd name="T17" fmla="*/ 47 h 51"/>
                <a:gd name="T18" fmla="*/ 0 w 300"/>
                <a:gd name="T19" fmla="*/ 0 h 51"/>
                <a:gd name="T20" fmla="*/ 0 w 300"/>
                <a:gd name="T21" fmla="*/ 3 h 51"/>
                <a:gd name="T22" fmla="*/ 113 w 300"/>
                <a:gd name="T23" fmla="*/ 50 h 51"/>
                <a:gd name="T24" fmla="*/ 113 w 300"/>
                <a:gd name="T2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0" h="51">
                  <a:moveTo>
                    <a:pt x="113" y="49"/>
                  </a:moveTo>
                  <a:cubicBezTo>
                    <a:pt x="114" y="51"/>
                    <a:pt x="114" y="51"/>
                    <a:pt x="114" y="51"/>
                  </a:cubicBezTo>
                  <a:cubicBezTo>
                    <a:pt x="160" y="5"/>
                    <a:pt x="160" y="5"/>
                    <a:pt x="160" y="5"/>
                  </a:cubicBezTo>
                  <a:cubicBezTo>
                    <a:pt x="300" y="5"/>
                    <a:pt x="300" y="5"/>
                    <a:pt x="300" y="5"/>
                  </a:cubicBezTo>
                  <a:cubicBezTo>
                    <a:pt x="300" y="1"/>
                    <a:pt x="300" y="1"/>
                    <a:pt x="300" y="1"/>
                  </a:cubicBezTo>
                  <a:cubicBezTo>
                    <a:pt x="158" y="1"/>
                    <a:pt x="158" y="1"/>
                    <a:pt x="158" y="1"/>
                  </a:cubicBezTo>
                  <a:cubicBezTo>
                    <a:pt x="158" y="2"/>
                    <a:pt x="158" y="2"/>
                    <a:pt x="158" y="2"/>
                  </a:cubicBezTo>
                  <a:cubicBezTo>
                    <a:pt x="158" y="2"/>
                    <a:pt x="158" y="2"/>
                    <a:pt x="158" y="2"/>
                  </a:cubicBezTo>
                  <a:cubicBezTo>
                    <a:pt x="113" y="47"/>
                    <a:pt x="113" y="47"/>
                    <a:pt x="113" y="47"/>
                  </a:cubicBezTo>
                  <a:cubicBezTo>
                    <a:pt x="81" y="20"/>
                    <a:pt x="41" y="4"/>
                    <a:pt x="0" y="0"/>
                  </a:cubicBezTo>
                  <a:cubicBezTo>
                    <a:pt x="0" y="3"/>
                    <a:pt x="0" y="3"/>
                    <a:pt x="0" y="3"/>
                  </a:cubicBezTo>
                  <a:cubicBezTo>
                    <a:pt x="42" y="7"/>
                    <a:pt x="81" y="24"/>
                    <a:pt x="113" y="50"/>
                  </a:cubicBezTo>
                  <a:lnTo>
                    <a:pt x="113" y="49"/>
                  </a:ln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 name="Freeform 6"/>
            <p:cNvSpPr/>
            <p:nvPr/>
          </p:nvSpPr>
          <p:spPr bwMode="auto">
            <a:xfrm>
              <a:off x="6473" y="6945"/>
              <a:ext cx="3306" cy="558"/>
            </a:xfrm>
            <a:custGeom>
              <a:avLst/>
              <a:gdLst>
                <a:gd name="T0" fmla="*/ 188 w 301"/>
                <a:gd name="T1" fmla="*/ 1 h 51"/>
                <a:gd name="T2" fmla="*/ 187 w 301"/>
                <a:gd name="T3" fmla="*/ 0 h 51"/>
                <a:gd name="T4" fmla="*/ 141 w 301"/>
                <a:gd name="T5" fmla="*/ 46 h 51"/>
                <a:gd name="T6" fmla="*/ 0 w 301"/>
                <a:gd name="T7" fmla="*/ 46 h 51"/>
                <a:gd name="T8" fmla="*/ 0 w 301"/>
                <a:gd name="T9" fmla="*/ 50 h 51"/>
                <a:gd name="T10" fmla="*/ 142 w 301"/>
                <a:gd name="T11" fmla="*/ 50 h 51"/>
                <a:gd name="T12" fmla="*/ 142 w 301"/>
                <a:gd name="T13" fmla="*/ 49 h 51"/>
                <a:gd name="T14" fmla="*/ 143 w 301"/>
                <a:gd name="T15" fmla="*/ 49 h 51"/>
                <a:gd name="T16" fmla="*/ 187 w 301"/>
                <a:gd name="T17" fmla="*/ 4 h 51"/>
                <a:gd name="T18" fmla="*/ 301 w 301"/>
                <a:gd name="T19" fmla="*/ 51 h 51"/>
                <a:gd name="T20" fmla="*/ 301 w 301"/>
                <a:gd name="T21" fmla="*/ 48 h 51"/>
                <a:gd name="T22" fmla="*/ 188 w 301"/>
                <a:gd name="T23"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1">
                  <a:moveTo>
                    <a:pt x="188" y="1"/>
                  </a:moveTo>
                  <a:cubicBezTo>
                    <a:pt x="187" y="0"/>
                    <a:pt x="187" y="0"/>
                    <a:pt x="187" y="0"/>
                  </a:cubicBezTo>
                  <a:cubicBezTo>
                    <a:pt x="141" y="46"/>
                    <a:pt x="141" y="46"/>
                    <a:pt x="141" y="46"/>
                  </a:cubicBezTo>
                  <a:cubicBezTo>
                    <a:pt x="0" y="46"/>
                    <a:pt x="0" y="46"/>
                    <a:pt x="0" y="46"/>
                  </a:cubicBezTo>
                  <a:cubicBezTo>
                    <a:pt x="0" y="50"/>
                    <a:pt x="0" y="50"/>
                    <a:pt x="0" y="50"/>
                  </a:cubicBezTo>
                  <a:cubicBezTo>
                    <a:pt x="142" y="50"/>
                    <a:pt x="142" y="50"/>
                    <a:pt x="142" y="50"/>
                  </a:cubicBezTo>
                  <a:cubicBezTo>
                    <a:pt x="142" y="49"/>
                    <a:pt x="142" y="49"/>
                    <a:pt x="142" y="49"/>
                  </a:cubicBezTo>
                  <a:cubicBezTo>
                    <a:pt x="143" y="49"/>
                    <a:pt x="143" y="49"/>
                    <a:pt x="143" y="49"/>
                  </a:cubicBezTo>
                  <a:cubicBezTo>
                    <a:pt x="187" y="4"/>
                    <a:pt x="187" y="4"/>
                    <a:pt x="187" y="4"/>
                  </a:cubicBezTo>
                  <a:cubicBezTo>
                    <a:pt x="220" y="31"/>
                    <a:pt x="259" y="47"/>
                    <a:pt x="301" y="51"/>
                  </a:cubicBezTo>
                  <a:cubicBezTo>
                    <a:pt x="301" y="48"/>
                    <a:pt x="301" y="48"/>
                    <a:pt x="301" y="48"/>
                  </a:cubicBezTo>
                  <a:cubicBezTo>
                    <a:pt x="258" y="44"/>
                    <a:pt x="219" y="27"/>
                    <a:pt x="188" y="1"/>
                  </a:cubicBez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4" name="Freeform 7"/>
            <p:cNvSpPr/>
            <p:nvPr/>
          </p:nvSpPr>
          <p:spPr bwMode="auto">
            <a:xfrm>
              <a:off x="11799" y="3683"/>
              <a:ext cx="1242" cy="1280"/>
            </a:xfrm>
            <a:custGeom>
              <a:avLst/>
              <a:gdLst>
                <a:gd name="T0" fmla="*/ 113 w 113"/>
                <a:gd name="T1" fmla="*/ 117 h 117"/>
                <a:gd name="T2" fmla="*/ 113 w 113"/>
                <a:gd name="T3" fmla="*/ 113 h 117"/>
                <a:gd name="T4" fmla="*/ 49 w 113"/>
                <a:gd name="T5" fmla="*/ 113 h 117"/>
                <a:gd name="T6" fmla="*/ 2 w 113"/>
                <a:gd name="T7" fmla="*/ 0 h 117"/>
                <a:gd name="T8" fmla="*/ 0 w 113"/>
                <a:gd name="T9" fmla="*/ 2 h 117"/>
                <a:gd name="T10" fmla="*/ 47 w 113"/>
                <a:gd name="T11" fmla="*/ 115 h 117"/>
                <a:gd name="T12" fmla="*/ 47 w 113"/>
                <a:gd name="T13" fmla="*/ 115 h 117"/>
                <a:gd name="T14" fmla="*/ 47 w 113"/>
                <a:gd name="T15" fmla="*/ 117 h 117"/>
                <a:gd name="T16" fmla="*/ 113 w 113"/>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7">
                  <a:moveTo>
                    <a:pt x="113" y="117"/>
                  </a:moveTo>
                  <a:cubicBezTo>
                    <a:pt x="113" y="113"/>
                    <a:pt x="113" y="113"/>
                    <a:pt x="113" y="113"/>
                  </a:cubicBezTo>
                  <a:cubicBezTo>
                    <a:pt x="49" y="113"/>
                    <a:pt x="49" y="113"/>
                    <a:pt x="49" y="113"/>
                  </a:cubicBezTo>
                  <a:cubicBezTo>
                    <a:pt x="45" y="72"/>
                    <a:pt x="29" y="33"/>
                    <a:pt x="2" y="0"/>
                  </a:cubicBezTo>
                  <a:cubicBezTo>
                    <a:pt x="0" y="2"/>
                    <a:pt x="0" y="2"/>
                    <a:pt x="0" y="2"/>
                  </a:cubicBezTo>
                  <a:cubicBezTo>
                    <a:pt x="26" y="34"/>
                    <a:pt x="43" y="72"/>
                    <a:pt x="47" y="115"/>
                  </a:cubicBezTo>
                  <a:cubicBezTo>
                    <a:pt x="47" y="115"/>
                    <a:pt x="47" y="115"/>
                    <a:pt x="47" y="115"/>
                  </a:cubicBezTo>
                  <a:cubicBezTo>
                    <a:pt x="47" y="117"/>
                    <a:pt x="47" y="117"/>
                    <a:pt x="47" y="117"/>
                  </a:cubicBezTo>
                  <a:lnTo>
                    <a:pt x="113" y="117"/>
                  </a:ln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5" name="Freeform 9"/>
            <p:cNvSpPr/>
            <p:nvPr/>
          </p:nvSpPr>
          <p:spPr bwMode="auto">
            <a:xfrm>
              <a:off x="6144" y="3181"/>
              <a:ext cx="2075" cy="1761"/>
            </a:xfrm>
            <a:custGeom>
              <a:avLst/>
              <a:gdLst>
                <a:gd name="T0" fmla="*/ 185 w 189"/>
                <a:gd name="T1" fmla="*/ 48 h 161"/>
                <a:gd name="T2" fmla="*/ 139 w 189"/>
                <a:gd name="T3" fmla="*/ 161 h 161"/>
                <a:gd name="T4" fmla="*/ 141 w 189"/>
                <a:gd name="T5" fmla="*/ 161 h 161"/>
                <a:gd name="T6" fmla="*/ 188 w 189"/>
                <a:gd name="T7" fmla="*/ 48 h 161"/>
                <a:gd name="T8" fmla="*/ 188 w 189"/>
                <a:gd name="T9" fmla="*/ 48 h 161"/>
                <a:gd name="T10" fmla="*/ 189 w 189"/>
                <a:gd name="T11" fmla="*/ 47 h 161"/>
                <a:gd name="T12" fmla="*/ 143 w 189"/>
                <a:gd name="T13" fmla="*/ 0 h 161"/>
                <a:gd name="T14" fmla="*/ 142 w 189"/>
                <a:gd name="T15" fmla="*/ 1 h 161"/>
                <a:gd name="T16" fmla="*/ 142 w 189"/>
                <a:gd name="T17" fmla="*/ 0 h 161"/>
                <a:gd name="T18" fmla="*/ 0 w 189"/>
                <a:gd name="T19" fmla="*/ 0 h 161"/>
                <a:gd name="T20" fmla="*/ 0 w 189"/>
                <a:gd name="T21" fmla="*/ 3 h 161"/>
                <a:gd name="T22" fmla="*/ 141 w 189"/>
                <a:gd name="T23" fmla="*/ 3 h 161"/>
                <a:gd name="T24" fmla="*/ 185 w 189"/>
                <a:gd name="T25" fmla="*/ 4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61">
                  <a:moveTo>
                    <a:pt x="185" y="48"/>
                  </a:moveTo>
                  <a:cubicBezTo>
                    <a:pt x="159" y="80"/>
                    <a:pt x="143" y="119"/>
                    <a:pt x="139" y="161"/>
                  </a:cubicBezTo>
                  <a:cubicBezTo>
                    <a:pt x="141" y="161"/>
                    <a:pt x="141" y="161"/>
                    <a:pt x="141" y="161"/>
                  </a:cubicBezTo>
                  <a:cubicBezTo>
                    <a:pt x="146" y="118"/>
                    <a:pt x="163" y="80"/>
                    <a:pt x="188" y="48"/>
                  </a:cubicBezTo>
                  <a:cubicBezTo>
                    <a:pt x="188" y="48"/>
                    <a:pt x="188" y="48"/>
                    <a:pt x="188" y="48"/>
                  </a:cubicBezTo>
                  <a:cubicBezTo>
                    <a:pt x="189" y="47"/>
                    <a:pt x="189" y="47"/>
                    <a:pt x="189" y="47"/>
                  </a:cubicBezTo>
                  <a:cubicBezTo>
                    <a:pt x="143" y="0"/>
                    <a:pt x="143" y="0"/>
                    <a:pt x="143" y="0"/>
                  </a:cubicBezTo>
                  <a:cubicBezTo>
                    <a:pt x="142" y="1"/>
                    <a:pt x="142" y="1"/>
                    <a:pt x="142" y="1"/>
                  </a:cubicBezTo>
                  <a:cubicBezTo>
                    <a:pt x="142" y="0"/>
                    <a:pt x="142" y="0"/>
                    <a:pt x="142" y="0"/>
                  </a:cubicBezTo>
                  <a:cubicBezTo>
                    <a:pt x="0" y="0"/>
                    <a:pt x="0" y="0"/>
                    <a:pt x="0" y="0"/>
                  </a:cubicBezTo>
                  <a:cubicBezTo>
                    <a:pt x="0" y="3"/>
                    <a:pt x="0" y="3"/>
                    <a:pt x="0" y="3"/>
                  </a:cubicBezTo>
                  <a:cubicBezTo>
                    <a:pt x="141" y="3"/>
                    <a:pt x="141" y="3"/>
                    <a:pt x="141" y="3"/>
                  </a:cubicBezTo>
                  <a:lnTo>
                    <a:pt x="185" y="48"/>
                  </a:lnTo>
                  <a:close/>
                </a:path>
              </a:pathLst>
            </a:custGeom>
            <a:solidFill>
              <a:schemeClr val="accent6">
                <a:lumMod val="60000"/>
                <a:lumOff val="40000"/>
              </a:schemeClr>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6" name="Freeform 10"/>
            <p:cNvSpPr/>
            <p:nvPr/>
          </p:nvSpPr>
          <p:spPr bwMode="auto">
            <a:xfrm>
              <a:off x="6978" y="5380"/>
              <a:ext cx="1231" cy="1280"/>
            </a:xfrm>
            <a:custGeom>
              <a:avLst/>
              <a:gdLst>
                <a:gd name="T0" fmla="*/ 0 w 112"/>
                <a:gd name="T1" fmla="*/ 0 h 117"/>
                <a:gd name="T2" fmla="*/ 0 w 112"/>
                <a:gd name="T3" fmla="*/ 4 h 117"/>
                <a:gd name="T4" fmla="*/ 63 w 112"/>
                <a:gd name="T5" fmla="*/ 4 h 117"/>
                <a:gd name="T6" fmla="*/ 110 w 112"/>
                <a:gd name="T7" fmla="*/ 117 h 117"/>
                <a:gd name="T8" fmla="*/ 112 w 112"/>
                <a:gd name="T9" fmla="*/ 115 h 117"/>
                <a:gd name="T10" fmla="*/ 65 w 112"/>
                <a:gd name="T11" fmla="*/ 2 h 117"/>
                <a:gd name="T12" fmla="*/ 65 w 112"/>
                <a:gd name="T13" fmla="*/ 2 h 117"/>
                <a:gd name="T14" fmla="*/ 65 w 112"/>
                <a:gd name="T15" fmla="*/ 0 h 117"/>
                <a:gd name="T16" fmla="*/ 0 w 112"/>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7">
                  <a:moveTo>
                    <a:pt x="0" y="0"/>
                  </a:moveTo>
                  <a:cubicBezTo>
                    <a:pt x="0" y="4"/>
                    <a:pt x="0" y="4"/>
                    <a:pt x="0" y="4"/>
                  </a:cubicBezTo>
                  <a:cubicBezTo>
                    <a:pt x="63" y="4"/>
                    <a:pt x="63" y="4"/>
                    <a:pt x="63" y="4"/>
                  </a:cubicBezTo>
                  <a:cubicBezTo>
                    <a:pt x="68" y="45"/>
                    <a:pt x="84" y="84"/>
                    <a:pt x="110" y="117"/>
                  </a:cubicBezTo>
                  <a:cubicBezTo>
                    <a:pt x="112" y="115"/>
                    <a:pt x="112" y="115"/>
                    <a:pt x="112" y="115"/>
                  </a:cubicBezTo>
                  <a:cubicBezTo>
                    <a:pt x="87" y="83"/>
                    <a:pt x="70" y="44"/>
                    <a:pt x="65" y="2"/>
                  </a:cubicBezTo>
                  <a:cubicBezTo>
                    <a:pt x="65" y="2"/>
                    <a:pt x="65" y="2"/>
                    <a:pt x="65" y="2"/>
                  </a:cubicBezTo>
                  <a:cubicBezTo>
                    <a:pt x="65" y="0"/>
                    <a:pt x="65" y="0"/>
                    <a:pt x="65" y="0"/>
                  </a:cubicBezTo>
                  <a:lnTo>
                    <a:pt x="0" y="0"/>
                  </a:ln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7" name="Freeform 11"/>
            <p:cNvSpPr/>
            <p:nvPr/>
          </p:nvSpPr>
          <p:spPr bwMode="auto">
            <a:xfrm>
              <a:off x="11789" y="5402"/>
              <a:ext cx="2075" cy="1761"/>
            </a:xfrm>
            <a:custGeom>
              <a:avLst/>
              <a:gdLst>
                <a:gd name="T0" fmla="*/ 48 w 189"/>
                <a:gd name="T1" fmla="*/ 158 h 161"/>
                <a:gd name="T2" fmla="*/ 4 w 189"/>
                <a:gd name="T3" fmla="*/ 113 h 161"/>
                <a:gd name="T4" fmla="*/ 50 w 189"/>
                <a:gd name="T5" fmla="*/ 0 h 161"/>
                <a:gd name="T6" fmla="*/ 48 w 189"/>
                <a:gd name="T7" fmla="*/ 0 h 161"/>
                <a:gd name="T8" fmla="*/ 1 w 189"/>
                <a:gd name="T9" fmla="*/ 113 h 161"/>
                <a:gd name="T10" fmla="*/ 1 w 189"/>
                <a:gd name="T11" fmla="*/ 113 h 161"/>
                <a:gd name="T12" fmla="*/ 0 w 189"/>
                <a:gd name="T13" fmla="*/ 114 h 161"/>
                <a:gd name="T14" fmla="*/ 47 w 189"/>
                <a:gd name="T15" fmla="*/ 160 h 161"/>
                <a:gd name="T16" fmla="*/ 47 w 189"/>
                <a:gd name="T17" fmla="*/ 160 h 161"/>
                <a:gd name="T18" fmla="*/ 47 w 189"/>
                <a:gd name="T19" fmla="*/ 161 h 161"/>
                <a:gd name="T20" fmla="*/ 189 w 189"/>
                <a:gd name="T21" fmla="*/ 161 h 161"/>
                <a:gd name="T22" fmla="*/ 189 w 189"/>
                <a:gd name="T23" fmla="*/ 158 h 161"/>
                <a:gd name="T24" fmla="*/ 48 w 189"/>
                <a:gd name="T25" fmla="*/ 15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61">
                  <a:moveTo>
                    <a:pt x="48" y="158"/>
                  </a:moveTo>
                  <a:cubicBezTo>
                    <a:pt x="4" y="113"/>
                    <a:pt x="4" y="113"/>
                    <a:pt x="4" y="113"/>
                  </a:cubicBezTo>
                  <a:cubicBezTo>
                    <a:pt x="30" y="81"/>
                    <a:pt x="46" y="42"/>
                    <a:pt x="50" y="0"/>
                  </a:cubicBezTo>
                  <a:cubicBezTo>
                    <a:pt x="48" y="0"/>
                    <a:pt x="48" y="0"/>
                    <a:pt x="48" y="0"/>
                  </a:cubicBezTo>
                  <a:cubicBezTo>
                    <a:pt x="44" y="42"/>
                    <a:pt x="27" y="81"/>
                    <a:pt x="1" y="113"/>
                  </a:cubicBezTo>
                  <a:cubicBezTo>
                    <a:pt x="1" y="113"/>
                    <a:pt x="1" y="113"/>
                    <a:pt x="1" y="113"/>
                  </a:cubicBezTo>
                  <a:cubicBezTo>
                    <a:pt x="0" y="114"/>
                    <a:pt x="0" y="114"/>
                    <a:pt x="0" y="114"/>
                  </a:cubicBezTo>
                  <a:cubicBezTo>
                    <a:pt x="47" y="160"/>
                    <a:pt x="47" y="160"/>
                    <a:pt x="47" y="160"/>
                  </a:cubicBezTo>
                  <a:cubicBezTo>
                    <a:pt x="47" y="160"/>
                    <a:pt x="47" y="160"/>
                    <a:pt x="47" y="160"/>
                  </a:cubicBezTo>
                  <a:cubicBezTo>
                    <a:pt x="47" y="161"/>
                    <a:pt x="47" y="161"/>
                    <a:pt x="47" y="161"/>
                  </a:cubicBezTo>
                  <a:cubicBezTo>
                    <a:pt x="189" y="161"/>
                    <a:pt x="189" y="161"/>
                    <a:pt x="189" y="161"/>
                  </a:cubicBezTo>
                  <a:cubicBezTo>
                    <a:pt x="189" y="158"/>
                    <a:pt x="189" y="158"/>
                    <a:pt x="189" y="158"/>
                  </a:cubicBezTo>
                  <a:lnTo>
                    <a:pt x="48" y="158"/>
                  </a:ln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8" name="Freeform 13"/>
            <p:cNvSpPr/>
            <p:nvPr/>
          </p:nvSpPr>
          <p:spPr bwMode="auto">
            <a:xfrm>
              <a:off x="7691" y="3696"/>
              <a:ext cx="769" cy="1278"/>
            </a:xfrm>
            <a:custGeom>
              <a:avLst/>
              <a:gdLst>
                <a:gd name="T0" fmla="*/ 70 w 70"/>
                <a:gd name="T1" fmla="*/ 18 h 117"/>
                <a:gd name="T2" fmla="*/ 48 w 70"/>
                <a:gd name="T3" fmla="*/ 0 h 117"/>
                <a:gd name="T4" fmla="*/ 0 w 70"/>
                <a:gd name="T5" fmla="*/ 114 h 117"/>
                <a:gd name="T6" fmla="*/ 29 w 70"/>
                <a:gd name="T7" fmla="*/ 117 h 117"/>
                <a:gd name="T8" fmla="*/ 70 w 70"/>
                <a:gd name="T9" fmla="*/ 18 h 117"/>
              </a:gdLst>
              <a:ahLst/>
              <a:cxnLst>
                <a:cxn ang="0">
                  <a:pos x="T0" y="T1"/>
                </a:cxn>
                <a:cxn ang="0">
                  <a:pos x="T2" y="T3"/>
                </a:cxn>
                <a:cxn ang="0">
                  <a:pos x="T4" y="T5"/>
                </a:cxn>
                <a:cxn ang="0">
                  <a:pos x="T6" y="T7"/>
                </a:cxn>
                <a:cxn ang="0">
                  <a:pos x="T8" y="T9"/>
                </a:cxn>
              </a:cxnLst>
              <a:rect l="0" t="0" r="r" b="b"/>
              <a:pathLst>
                <a:path w="70" h="117">
                  <a:moveTo>
                    <a:pt x="70" y="18"/>
                  </a:moveTo>
                  <a:cubicBezTo>
                    <a:pt x="48" y="0"/>
                    <a:pt x="48" y="0"/>
                    <a:pt x="48" y="0"/>
                  </a:cubicBezTo>
                  <a:cubicBezTo>
                    <a:pt x="3" y="44"/>
                    <a:pt x="0" y="114"/>
                    <a:pt x="0" y="114"/>
                  </a:cubicBezTo>
                  <a:cubicBezTo>
                    <a:pt x="29" y="117"/>
                    <a:pt x="29" y="117"/>
                    <a:pt x="29" y="117"/>
                  </a:cubicBezTo>
                  <a:cubicBezTo>
                    <a:pt x="33" y="79"/>
                    <a:pt x="48" y="45"/>
                    <a:pt x="70" y="18"/>
                  </a:cubicBez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9" name="Freeform 14"/>
            <p:cNvSpPr/>
            <p:nvPr/>
          </p:nvSpPr>
          <p:spPr bwMode="auto">
            <a:xfrm>
              <a:off x="7691" y="5370"/>
              <a:ext cx="769" cy="1267"/>
            </a:xfrm>
            <a:custGeom>
              <a:avLst/>
              <a:gdLst>
                <a:gd name="T0" fmla="*/ 29 w 70"/>
                <a:gd name="T1" fmla="*/ 0 h 116"/>
                <a:gd name="T2" fmla="*/ 0 w 70"/>
                <a:gd name="T3" fmla="*/ 3 h 116"/>
                <a:gd name="T4" fmla="*/ 47 w 70"/>
                <a:gd name="T5" fmla="*/ 116 h 116"/>
                <a:gd name="T6" fmla="*/ 70 w 70"/>
                <a:gd name="T7" fmla="*/ 97 h 116"/>
                <a:gd name="T8" fmla="*/ 29 w 70"/>
                <a:gd name="T9" fmla="*/ 0 h 116"/>
              </a:gdLst>
              <a:ahLst/>
              <a:cxnLst>
                <a:cxn ang="0">
                  <a:pos x="T0" y="T1"/>
                </a:cxn>
                <a:cxn ang="0">
                  <a:pos x="T2" y="T3"/>
                </a:cxn>
                <a:cxn ang="0">
                  <a:pos x="T4" y="T5"/>
                </a:cxn>
                <a:cxn ang="0">
                  <a:pos x="T6" y="T7"/>
                </a:cxn>
                <a:cxn ang="0">
                  <a:pos x="T8" y="T9"/>
                </a:cxn>
              </a:cxnLst>
              <a:rect l="0" t="0" r="r" b="b"/>
              <a:pathLst>
                <a:path w="70" h="116">
                  <a:moveTo>
                    <a:pt x="29" y="0"/>
                  </a:moveTo>
                  <a:cubicBezTo>
                    <a:pt x="0" y="3"/>
                    <a:pt x="0" y="3"/>
                    <a:pt x="0" y="3"/>
                  </a:cubicBezTo>
                  <a:cubicBezTo>
                    <a:pt x="5" y="72"/>
                    <a:pt x="47" y="116"/>
                    <a:pt x="47" y="116"/>
                  </a:cubicBezTo>
                  <a:cubicBezTo>
                    <a:pt x="70" y="97"/>
                    <a:pt x="70" y="97"/>
                    <a:pt x="70" y="97"/>
                  </a:cubicBezTo>
                  <a:cubicBezTo>
                    <a:pt x="48" y="70"/>
                    <a:pt x="33" y="37"/>
                    <a:pt x="29" y="0"/>
                  </a:cubicBez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0" name="Freeform 15"/>
            <p:cNvSpPr/>
            <p:nvPr/>
          </p:nvSpPr>
          <p:spPr bwMode="auto">
            <a:xfrm>
              <a:off x="8527" y="6703"/>
              <a:ext cx="1285" cy="776"/>
            </a:xfrm>
            <a:custGeom>
              <a:avLst/>
              <a:gdLst>
                <a:gd name="T0" fmla="*/ 18 w 117"/>
                <a:gd name="T1" fmla="*/ 0 h 71"/>
                <a:gd name="T2" fmla="*/ 0 w 117"/>
                <a:gd name="T3" fmla="*/ 22 h 71"/>
                <a:gd name="T4" fmla="*/ 114 w 117"/>
                <a:gd name="T5" fmla="*/ 70 h 71"/>
                <a:gd name="T6" fmla="*/ 117 w 117"/>
                <a:gd name="T7" fmla="*/ 41 h 71"/>
                <a:gd name="T8" fmla="*/ 18 w 117"/>
                <a:gd name="T9" fmla="*/ 0 h 71"/>
              </a:gdLst>
              <a:ahLst/>
              <a:cxnLst>
                <a:cxn ang="0">
                  <a:pos x="T0" y="T1"/>
                </a:cxn>
                <a:cxn ang="0">
                  <a:pos x="T2" y="T3"/>
                </a:cxn>
                <a:cxn ang="0">
                  <a:pos x="T4" y="T5"/>
                </a:cxn>
                <a:cxn ang="0">
                  <a:pos x="T6" y="T7"/>
                </a:cxn>
                <a:cxn ang="0">
                  <a:pos x="T8" y="T9"/>
                </a:cxn>
              </a:cxnLst>
              <a:rect l="0" t="0" r="r" b="b"/>
              <a:pathLst>
                <a:path w="117" h="71">
                  <a:moveTo>
                    <a:pt x="18" y="0"/>
                  </a:moveTo>
                  <a:cubicBezTo>
                    <a:pt x="0" y="22"/>
                    <a:pt x="0" y="22"/>
                    <a:pt x="0" y="22"/>
                  </a:cubicBezTo>
                  <a:cubicBezTo>
                    <a:pt x="57" y="71"/>
                    <a:pt x="114" y="70"/>
                    <a:pt x="114" y="70"/>
                  </a:cubicBezTo>
                  <a:cubicBezTo>
                    <a:pt x="117" y="41"/>
                    <a:pt x="117" y="41"/>
                    <a:pt x="117" y="41"/>
                  </a:cubicBezTo>
                  <a:cubicBezTo>
                    <a:pt x="80" y="37"/>
                    <a:pt x="46" y="22"/>
                    <a:pt x="18" y="0"/>
                  </a:cubicBez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1" name="Freeform 16"/>
            <p:cNvSpPr/>
            <p:nvPr/>
          </p:nvSpPr>
          <p:spPr bwMode="auto">
            <a:xfrm>
              <a:off x="10175" y="6703"/>
              <a:ext cx="1285" cy="754"/>
            </a:xfrm>
            <a:custGeom>
              <a:avLst/>
              <a:gdLst>
                <a:gd name="T0" fmla="*/ 0 w 117"/>
                <a:gd name="T1" fmla="*/ 41 h 69"/>
                <a:gd name="T2" fmla="*/ 3 w 117"/>
                <a:gd name="T3" fmla="*/ 69 h 69"/>
                <a:gd name="T4" fmla="*/ 117 w 117"/>
                <a:gd name="T5" fmla="*/ 22 h 69"/>
                <a:gd name="T6" fmla="*/ 99 w 117"/>
                <a:gd name="T7" fmla="*/ 0 h 69"/>
                <a:gd name="T8" fmla="*/ 0 w 117"/>
                <a:gd name="T9" fmla="*/ 41 h 69"/>
              </a:gdLst>
              <a:ahLst/>
              <a:cxnLst>
                <a:cxn ang="0">
                  <a:pos x="T0" y="T1"/>
                </a:cxn>
                <a:cxn ang="0">
                  <a:pos x="T2" y="T3"/>
                </a:cxn>
                <a:cxn ang="0">
                  <a:pos x="T4" y="T5"/>
                </a:cxn>
                <a:cxn ang="0">
                  <a:pos x="T6" y="T7"/>
                </a:cxn>
                <a:cxn ang="0">
                  <a:pos x="T8" y="T9"/>
                </a:cxn>
              </a:cxnLst>
              <a:rect l="0" t="0" r="r" b="b"/>
              <a:pathLst>
                <a:path w="117" h="69">
                  <a:moveTo>
                    <a:pt x="0" y="41"/>
                  </a:moveTo>
                  <a:cubicBezTo>
                    <a:pt x="3" y="69"/>
                    <a:pt x="3" y="69"/>
                    <a:pt x="3" y="69"/>
                  </a:cubicBezTo>
                  <a:cubicBezTo>
                    <a:pt x="3" y="69"/>
                    <a:pt x="74" y="66"/>
                    <a:pt x="117" y="22"/>
                  </a:cubicBezTo>
                  <a:cubicBezTo>
                    <a:pt x="99" y="0"/>
                    <a:pt x="99" y="0"/>
                    <a:pt x="99" y="0"/>
                  </a:cubicBezTo>
                  <a:cubicBezTo>
                    <a:pt x="72" y="23"/>
                    <a:pt x="38" y="37"/>
                    <a:pt x="0" y="41"/>
                  </a:cubicBez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2" name="Freeform 17"/>
            <p:cNvSpPr/>
            <p:nvPr/>
          </p:nvSpPr>
          <p:spPr bwMode="auto">
            <a:xfrm>
              <a:off x="11536" y="5370"/>
              <a:ext cx="780" cy="1280"/>
            </a:xfrm>
            <a:custGeom>
              <a:avLst/>
              <a:gdLst>
                <a:gd name="T0" fmla="*/ 41 w 71"/>
                <a:gd name="T1" fmla="*/ 0 h 117"/>
                <a:gd name="T2" fmla="*/ 0 w 71"/>
                <a:gd name="T3" fmla="*/ 98 h 117"/>
                <a:gd name="T4" fmla="*/ 23 w 71"/>
                <a:gd name="T5" fmla="*/ 117 h 117"/>
                <a:gd name="T6" fmla="*/ 71 w 71"/>
                <a:gd name="T7" fmla="*/ 3 h 117"/>
                <a:gd name="T8" fmla="*/ 41 w 71"/>
                <a:gd name="T9" fmla="*/ 0 h 117"/>
              </a:gdLst>
              <a:ahLst/>
              <a:cxnLst>
                <a:cxn ang="0">
                  <a:pos x="T0" y="T1"/>
                </a:cxn>
                <a:cxn ang="0">
                  <a:pos x="T2" y="T3"/>
                </a:cxn>
                <a:cxn ang="0">
                  <a:pos x="T4" y="T5"/>
                </a:cxn>
                <a:cxn ang="0">
                  <a:pos x="T6" y="T7"/>
                </a:cxn>
                <a:cxn ang="0">
                  <a:pos x="T8" y="T9"/>
                </a:cxn>
              </a:cxnLst>
              <a:rect l="0" t="0" r="r" b="b"/>
              <a:pathLst>
                <a:path w="71" h="117">
                  <a:moveTo>
                    <a:pt x="41" y="0"/>
                  </a:moveTo>
                  <a:cubicBezTo>
                    <a:pt x="38" y="37"/>
                    <a:pt x="23" y="71"/>
                    <a:pt x="0" y="98"/>
                  </a:cubicBezTo>
                  <a:cubicBezTo>
                    <a:pt x="23" y="117"/>
                    <a:pt x="23" y="117"/>
                    <a:pt x="23" y="117"/>
                  </a:cubicBezTo>
                  <a:cubicBezTo>
                    <a:pt x="23" y="117"/>
                    <a:pt x="70" y="68"/>
                    <a:pt x="71" y="3"/>
                  </a:cubicBezTo>
                  <a:lnTo>
                    <a:pt x="41" y="0"/>
                  </a:ln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3" name="Freeform 18"/>
            <p:cNvSpPr/>
            <p:nvPr/>
          </p:nvSpPr>
          <p:spPr bwMode="auto">
            <a:xfrm>
              <a:off x="11558" y="3707"/>
              <a:ext cx="759" cy="1280"/>
            </a:xfrm>
            <a:custGeom>
              <a:avLst/>
              <a:gdLst>
                <a:gd name="T0" fmla="*/ 40 w 69"/>
                <a:gd name="T1" fmla="*/ 117 h 117"/>
                <a:gd name="T2" fmla="*/ 69 w 69"/>
                <a:gd name="T3" fmla="*/ 115 h 117"/>
                <a:gd name="T4" fmla="*/ 22 w 69"/>
                <a:gd name="T5" fmla="*/ 0 h 117"/>
                <a:gd name="T6" fmla="*/ 0 w 69"/>
                <a:gd name="T7" fmla="*/ 19 h 117"/>
                <a:gd name="T8" fmla="*/ 40 w 69"/>
                <a:gd name="T9" fmla="*/ 117 h 117"/>
              </a:gdLst>
              <a:ahLst/>
              <a:cxnLst>
                <a:cxn ang="0">
                  <a:pos x="T0" y="T1"/>
                </a:cxn>
                <a:cxn ang="0">
                  <a:pos x="T2" y="T3"/>
                </a:cxn>
                <a:cxn ang="0">
                  <a:pos x="T4" y="T5"/>
                </a:cxn>
                <a:cxn ang="0">
                  <a:pos x="T6" y="T7"/>
                </a:cxn>
                <a:cxn ang="0">
                  <a:pos x="T8" y="T9"/>
                </a:cxn>
              </a:cxnLst>
              <a:rect l="0" t="0" r="r" b="b"/>
              <a:pathLst>
                <a:path w="69" h="117">
                  <a:moveTo>
                    <a:pt x="40" y="117"/>
                  </a:moveTo>
                  <a:cubicBezTo>
                    <a:pt x="69" y="115"/>
                    <a:pt x="69" y="115"/>
                    <a:pt x="69" y="115"/>
                  </a:cubicBezTo>
                  <a:cubicBezTo>
                    <a:pt x="69" y="115"/>
                    <a:pt x="69" y="51"/>
                    <a:pt x="22" y="0"/>
                  </a:cubicBezTo>
                  <a:cubicBezTo>
                    <a:pt x="0" y="19"/>
                    <a:pt x="0" y="19"/>
                    <a:pt x="0" y="19"/>
                  </a:cubicBezTo>
                  <a:cubicBezTo>
                    <a:pt x="22" y="46"/>
                    <a:pt x="36" y="80"/>
                    <a:pt x="40" y="117"/>
                  </a:cubicBez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4" name="Freeform 19"/>
            <p:cNvSpPr/>
            <p:nvPr/>
          </p:nvSpPr>
          <p:spPr bwMode="auto">
            <a:xfrm>
              <a:off x="10207" y="2875"/>
              <a:ext cx="1285" cy="765"/>
            </a:xfrm>
            <a:custGeom>
              <a:avLst/>
              <a:gdLst>
                <a:gd name="T0" fmla="*/ 98 w 117"/>
                <a:gd name="T1" fmla="*/ 70 h 70"/>
                <a:gd name="T2" fmla="*/ 117 w 117"/>
                <a:gd name="T3" fmla="*/ 48 h 70"/>
                <a:gd name="T4" fmla="*/ 3 w 117"/>
                <a:gd name="T5" fmla="*/ 0 h 70"/>
                <a:gd name="T6" fmla="*/ 0 w 117"/>
                <a:gd name="T7" fmla="*/ 28 h 70"/>
                <a:gd name="T8" fmla="*/ 98 w 117"/>
                <a:gd name="T9" fmla="*/ 70 h 70"/>
              </a:gdLst>
              <a:ahLst/>
              <a:cxnLst>
                <a:cxn ang="0">
                  <a:pos x="T0" y="T1"/>
                </a:cxn>
                <a:cxn ang="0">
                  <a:pos x="T2" y="T3"/>
                </a:cxn>
                <a:cxn ang="0">
                  <a:pos x="T4" y="T5"/>
                </a:cxn>
                <a:cxn ang="0">
                  <a:pos x="T6" y="T7"/>
                </a:cxn>
                <a:cxn ang="0">
                  <a:pos x="T8" y="T9"/>
                </a:cxn>
              </a:cxnLst>
              <a:rect l="0" t="0" r="r" b="b"/>
              <a:pathLst>
                <a:path w="117" h="70">
                  <a:moveTo>
                    <a:pt x="98" y="70"/>
                  </a:moveTo>
                  <a:cubicBezTo>
                    <a:pt x="117" y="48"/>
                    <a:pt x="117" y="48"/>
                    <a:pt x="117" y="48"/>
                  </a:cubicBezTo>
                  <a:cubicBezTo>
                    <a:pt x="117" y="48"/>
                    <a:pt x="79" y="6"/>
                    <a:pt x="3" y="0"/>
                  </a:cubicBezTo>
                  <a:cubicBezTo>
                    <a:pt x="0" y="28"/>
                    <a:pt x="0" y="28"/>
                    <a:pt x="0" y="28"/>
                  </a:cubicBezTo>
                  <a:cubicBezTo>
                    <a:pt x="37" y="32"/>
                    <a:pt x="71" y="47"/>
                    <a:pt x="98" y="70"/>
                  </a:cubicBez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5" name="Freeform 20"/>
            <p:cNvSpPr/>
            <p:nvPr/>
          </p:nvSpPr>
          <p:spPr bwMode="auto">
            <a:xfrm>
              <a:off x="8538" y="2875"/>
              <a:ext cx="1285" cy="754"/>
            </a:xfrm>
            <a:custGeom>
              <a:avLst/>
              <a:gdLst>
                <a:gd name="T0" fmla="*/ 117 w 117"/>
                <a:gd name="T1" fmla="*/ 28 h 69"/>
                <a:gd name="T2" fmla="*/ 114 w 117"/>
                <a:gd name="T3" fmla="*/ 0 h 69"/>
                <a:gd name="T4" fmla="*/ 0 w 117"/>
                <a:gd name="T5" fmla="*/ 47 h 69"/>
                <a:gd name="T6" fmla="*/ 18 w 117"/>
                <a:gd name="T7" fmla="*/ 69 h 69"/>
                <a:gd name="T8" fmla="*/ 117 w 117"/>
                <a:gd name="T9" fmla="*/ 28 h 69"/>
              </a:gdLst>
              <a:ahLst/>
              <a:cxnLst>
                <a:cxn ang="0">
                  <a:pos x="T0" y="T1"/>
                </a:cxn>
                <a:cxn ang="0">
                  <a:pos x="T2" y="T3"/>
                </a:cxn>
                <a:cxn ang="0">
                  <a:pos x="T4" y="T5"/>
                </a:cxn>
                <a:cxn ang="0">
                  <a:pos x="T6" y="T7"/>
                </a:cxn>
                <a:cxn ang="0">
                  <a:pos x="T8" y="T9"/>
                </a:cxn>
              </a:cxnLst>
              <a:rect l="0" t="0" r="r" b="b"/>
              <a:pathLst>
                <a:path w="117" h="69">
                  <a:moveTo>
                    <a:pt x="117" y="28"/>
                  </a:moveTo>
                  <a:cubicBezTo>
                    <a:pt x="114" y="0"/>
                    <a:pt x="114" y="0"/>
                    <a:pt x="114" y="0"/>
                  </a:cubicBezTo>
                  <a:cubicBezTo>
                    <a:pt x="114" y="0"/>
                    <a:pt x="51" y="0"/>
                    <a:pt x="0" y="47"/>
                  </a:cubicBezTo>
                  <a:cubicBezTo>
                    <a:pt x="18" y="69"/>
                    <a:pt x="18" y="69"/>
                    <a:pt x="18" y="69"/>
                  </a:cubicBezTo>
                  <a:cubicBezTo>
                    <a:pt x="45" y="46"/>
                    <a:pt x="80" y="31"/>
                    <a:pt x="117" y="28"/>
                  </a:cubicBezTo>
                  <a:close/>
                </a:path>
              </a:pathLst>
            </a:custGeom>
            <a:solidFill>
              <a:schemeClr val="accent6">
                <a:lumMod val="60000"/>
                <a:lumOff val="4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4" name="AutoShape 4"/>
            <p:cNvSpPr/>
            <p:nvPr/>
          </p:nvSpPr>
          <p:spPr bwMode="auto">
            <a:xfrm>
              <a:off x="9198" y="4221"/>
              <a:ext cx="1752" cy="17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6">
                <a:lumMod val="60000"/>
                <a:lumOff val="40000"/>
              </a:schemeClr>
            </a:solidFill>
            <a:ln>
              <a:noFill/>
            </a:ln>
            <a:effectLst/>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25" name="文本框 36"/>
          <p:cNvSpPr txBox="1">
            <a:spLocks noChangeArrowheads="1"/>
          </p:cNvSpPr>
          <p:nvPr/>
        </p:nvSpPr>
        <p:spPr bwMode="auto">
          <a:xfrm>
            <a:off x="1715123" y="2383132"/>
            <a:ext cx="219964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dirty="0">
                <a:latin typeface="微软雅黑" panose="020B0503020204020204" pitchFamily="34" charset="-122"/>
                <a:ea typeface="微软雅黑" panose="020B0503020204020204" pitchFamily="34" charset="-122"/>
              </a:rPr>
              <a:t>众多的技术种类</a:t>
            </a:r>
            <a:endParaRPr lang="zh-CN" altLang="en-US" sz="1400" dirty="0">
              <a:solidFill>
                <a:srgbClr val="0D0D0D"/>
              </a:solidFill>
              <a:latin typeface="微软雅黑" panose="020B0503020204020204" pitchFamily="34" charset="-122"/>
              <a:ea typeface="微软雅黑" panose="020B0503020204020204" pitchFamily="34" charset="-122"/>
              <a:cs typeface="+mn-ea"/>
              <a:sym typeface="+mn-lt"/>
            </a:endParaRPr>
          </a:p>
        </p:txBody>
      </p:sp>
      <p:grpSp>
        <p:nvGrpSpPr>
          <p:cNvPr id="48" name="组合 47"/>
          <p:cNvGrpSpPr/>
          <p:nvPr/>
        </p:nvGrpSpPr>
        <p:grpSpPr>
          <a:xfrm>
            <a:off x="3644900" y="1898650"/>
            <a:ext cx="4901565" cy="3378200"/>
            <a:chOff x="5740" y="2990"/>
            <a:chExt cx="7719" cy="5320"/>
          </a:xfrm>
        </p:grpSpPr>
        <p:sp>
          <p:nvSpPr>
            <p:cNvPr id="19" name="TextBox 6"/>
            <p:cNvSpPr txBox="1"/>
            <p:nvPr/>
          </p:nvSpPr>
          <p:spPr>
            <a:xfrm>
              <a:off x="12110" y="2990"/>
              <a:ext cx="1021" cy="751"/>
            </a:xfrm>
            <a:prstGeom prst="rect">
              <a:avLst/>
            </a:prstGeom>
            <a:noFill/>
            <a:extLst>
              <a:ext uri="{909E8E84-426E-40DD-AFC4-6F175D3DCCD1}">
                <a14:hiddenFill xmlns="" xmlns:a14="http://schemas.microsoft.com/office/drawing/2010/main">
                  <a:solidFill>
                    <a:schemeClr val="accent6">
                      <a:lumMod val="60000"/>
                      <a:lumOff val="40000"/>
                    </a:schemeClr>
                  </a:solidFill>
                </a14:hiddenFill>
              </a:ext>
            </a:extLst>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cs typeface="+mn-ea"/>
                  <a:sym typeface="+mn-lt"/>
                </a:rPr>
                <a:t>04</a:t>
              </a:r>
            </a:p>
          </p:txBody>
        </p:sp>
        <p:sp>
          <p:nvSpPr>
            <p:cNvPr id="20" name="TextBox 6"/>
            <p:cNvSpPr txBox="1"/>
            <p:nvPr/>
          </p:nvSpPr>
          <p:spPr>
            <a:xfrm>
              <a:off x="12110" y="5091"/>
              <a:ext cx="1021" cy="751"/>
            </a:xfrm>
            <a:prstGeom prst="rect">
              <a:avLst/>
            </a:prstGeom>
            <a:noFill/>
            <a:extLst>
              <a:ext uri="{909E8E84-426E-40DD-AFC4-6F175D3DCCD1}">
                <a14:hiddenFill xmlns="" xmlns:a14="http://schemas.microsoft.com/office/drawing/2010/main">
                  <a:solidFill>
                    <a:schemeClr val="accent6">
                      <a:lumMod val="60000"/>
                      <a:lumOff val="40000"/>
                    </a:schemeClr>
                  </a:solidFill>
                </a14:hiddenFill>
              </a:ext>
            </a:extLst>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cs typeface="+mn-ea"/>
                  <a:sym typeface="+mn-lt"/>
                </a:rPr>
                <a:t>05</a:t>
              </a:r>
            </a:p>
          </p:txBody>
        </p:sp>
        <p:sp>
          <p:nvSpPr>
            <p:cNvPr id="21" name="TextBox 6"/>
            <p:cNvSpPr txBox="1"/>
            <p:nvPr/>
          </p:nvSpPr>
          <p:spPr>
            <a:xfrm>
              <a:off x="12439" y="7195"/>
              <a:ext cx="1021" cy="751"/>
            </a:xfrm>
            <a:prstGeom prst="rect">
              <a:avLst/>
            </a:prstGeom>
            <a:noFill/>
            <a:extLst>
              <a:ext uri="{909E8E84-426E-40DD-AFC4-6F175D3DCCD1}">
                <a14:hiddenFill xmlns="" xmlns:a14="http://schemas.microsoft.com/office/drawing/2010/main">
                  <a:solidFill>
                    <a:schemeClr val="accent6">
                      <a:lumMod val="60000"/>
                      <a:lumOff val="40000"/>
                    </a:schemeClr>
                  </a:solidFill>
                </a14:hiddenFill>
              </a:ext>
            </a:extLst>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cs typeface="+mn-ea"/>
                  <a:sym typeface="+mn-lt"/>
                </a:rPr>
                <a:t>06</a:t>
              </a:r>
            </a:p>
          </p:txBody>
        </p:sp>
        <p:sp>
          <p:nvSpPr>
            <p:cNvPr id="45" name="TextBox 6"/>
            <p:cNvSpPr txBox="1"/>
            <p:nvPr/>
          </p:nvSpPr>
          <p:spPr>
            <a:xfrm>
              <a:off x="5740" y="3251"/>
              <a:ext cx="1021" cy="751"/>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cs typeface="+mn-ea"/>
                  <a:sym typeface="+mn-lt"/>
                </a:rPr>
                <a:t>01</a:t>
              </a:r>
            </a:p>
          </p:txBody>
        </p:sp>
        <p:sp>
          <p:nvSpPr>
            <p:cNvPr id="46" name="TextBox 6"/>
            <p:cNvSpPr txBox="1"/>
            <p:nvPr/>
          </p:nvSpPr>
          <p:spPr>
            <a:xfrm>
              <a:off x="6069" y="5379"/>
              <a:ext cx="1021" cy="751"/>
            </a:xfrm>
            <a:prstGeom prst="rect">
              <a:avLst/>
            </a:prstGeom>
            <a:noFill/>
            <a:extLst>
              <a:ext uri="{909E8E84-426E-40DD-AFC4-6F175D3DCCD1}">
                <a14:hiddenFill xmlns="" xmlns:a14="http://schemas.microsoft.com/office/drawing/2010/main">
                  <a:solidFill>
                    <a:schemeClr val="accent6">
                      <a:lumMod val="60000"/>
                      <a:lumOff val="40000"/>
                    </a:schemeClr>
                  </a:solidFill>
                </a14:hiddenFill>
              </a:ext>
            </a:extLst>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cs typeface="+mn-ea"/>
                  <a:sym typeface="+mn-lt"/>
                </a:rPr>
                <a:t>02</a:t>
              </a:r>
            </a:p>
          </p:txBody>
        </p:sp>
        <p:sp>
          <p:nvSpPr>
            <p:cNvPr id="47" name="TextBox 6"/>
            <p:cNvSpPr txBox="1"/>
            <p:nvPr/>
          </p:nvSpPr>
          <p:spPr>
            <a:xfrm>
              <a:off x="6069" y="7560"/>
              <a:ext cx="1021" cy="751"/>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cs typeface="+mn-ea"/>
                  <a:sym typeface="+mn-lt"/>
                </a:rPr>
                <a:t>03</a:t>
              </a:r>
            </a:p>
          </p:txBody>
        </p:sp>
      </p:grpSp>
      <p:sp>
        <p:nvSpPr>
          <p:cNvPr id="53" name="文本框 36"/>
          <p:cNvSpPr txBox="1">
            <a:spLocks noChangeArrowheads="1"/>
          </p:cNvSpPr>
          <p:nvPr/>
        </p:nvSpPr>
        <p:spPr bwMode="auto">
          <a:xfrm>
            <a:off x="1748473" y="3786256"/>
            <a:ext cx="219964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dirty="0">
                <a:latin typeface="微软雅黑" panose="020B0503020204020204" pitchFamily="34" charset="-122"/>
                <a:ea typeface="微软雅黑" panose="020B0503020204020204" pitchFamily="34" charset="-122"/>
              </a:rPr>
              <a:t>巨大的产业规模</a:t>
            </a:r>
            <a:endParaRPr lang="zh-CN" altLang="en-US" dirty="0">
              <a:latin typeface="微软雅黑" panose="020B0503020204020204" pitchFamily="34" charset="-122"/>
              <a:ea typeface="微软雅黑" panose="020B0503020204020204" pitchFamily="34" charset="-122"/>
              <a:sym typeface="+mn-lt"/>
            </a:endParaRPr>
          </a:p>
        </p:txBody>
      </p:sp>
      <p:sp>
        <p:nvSpPr>
          <p:cNvPr id="54" name="文本框 36"/>
          <p:cNvSpPr txBox="1">
            <a:spLocks noChangeArrowheads="1"/>
          </p:cNvSpPr>
          <p:nvPr/>
        </p:nvSpPr>
        <p:spPr bwMode="auto">
          <a:xfrm>
            <a:off x="1766842" y="5122029"/>
            <a:ext cx="19162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dirty="0">
                <a:latin typeface="微软雅黑" panose="020B0503020204020204" pitchFamily="34" charset="-122"/>
                <a:ea typeface="微软雅黑" panose="020B0503020204020204" pitchFamily="34" charset="-122"/>
              </a:rPr>
              <a:t>复杂的制作工序</a:t>
            </a:r>
            <a:endParaRPr lang="zh-CN" altLang="en-US" dirty="0">
              <a:latin typeface="微软雅黑" panose="020B0503020204020204" pitchFamily="34" charset="-122"/>
              <a:ea typeface="微软雅黑" panose="020B0503020204020204" pitchFamily="34" charset="-122"/>
              <a:sym typeface="+mn-lt"/>
            </a:endParaRPr>
          </a:p>
        </p:txBody>
      </p:sp>
      <p:sp>
        <p:nvSpPr>
          <p:cNvPr id="23" name="矩形 22"/>
          <p:cNvSpPr/>
          <p:nvPr/>
        </p:nvSpPr>
        <p:spPr>
          <a:xfrm>
            <a:off x="8572309" y="3429000"/>
            <a:ext cx="1800493"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和谐的天人关系</a:t>
            </a:r>
            <a:endParaRPr lang="zh-CN" altLang="en-US" dirty="0">
              <a:latin typeface="微软雅黑" panose="020B0503020204020204" pitchFamily="34" charset="-122"/>
              <a:ea typeface="微软雅黑" panose="020B0503020204020204" pitchFamily="34" charset="-122"/>
            </a:endParaRPr>
          </a:p>
        </p:txBody>
      </p:sp>
      <p:sp>
        <p:nvSpPr>
          <p:cNvPr id="43" name="矩形 42"/>
          <p:cNvSpPr/>
          <p:nvPr/>
        </p:nvSpPr>
        <p:spPr>
          <a:xfrm>
            <a:off x="8547100" y="2103556"/>
            <a:ext cx="1800493"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明确的造物思想</a:t>
            </a:r>
            <a:endParaRPr lang="zh-CN" altLang="en-US" dirty="0">
              <a:latin typeface="微软雅黑" panose="020B0503020204020204" pitchFamily="34" charset="-122"/>
              <a:ea typeface="微软雅黑" panose="020B0503020204020204" pitchFamily="34" charset="-122"/>
            </a:endParaRPr>
          </a:p>
        </p:txBody>
      </p:sp>
      <p:sp>
        <p:nvSpPr>
          <p:cNvPr id="55" name="矩形 54"/>
          <p:cNvSpPr/>
          <p:nvPr/>
        </p:nvSpPr>
        <p:spPr>
          <a:xfrm>
            <a:off x="8572309" y="4889619"/>
            <a:ext cx="1800493"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巧借的自然能力</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p14:dur="25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0"/>
            <a:ext cx="12192000" cy="6858000"/>
            <a:chOff x="0" y="0"/>
            <a:chExt cx="12192000" cy="6858000"/>
          </a:xfrm>
        </p:grpSpPr>
        <p:pic>
          <p:nvPicPr>
            <p:cNvPr id="16" name="图片 15"/>
            <p:cNvPicPr>
              <a:picLocks noChangeAspect="1"/>
            </p:cNvPicPr>
            <p:nvPr/>
          </p:nvPicPr>
          <p:blipFill>
            <a:blip r:embed="rId2"/>
            <a:stretch>
              <a:fillRect/>
            </a:stretch>
          </p:blipFill>
          <p:spPr>
            <a:xfrm>
              <a:off x="0" y="0"/>
              <a:ext cx="12192000" cy="6858000"/>
            </a:xfrm>
            <a:prstGeom prst="rect">
              <a:avLst/>
            </a:prstGeom>
          </p:spPr>
        </p:pic>
        <p:sp>
          <p:nvSpPr>
            <p:cNvPr id="17" name="矩形: 圆角 16"/>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17"/>
          <p:cNvGrpSpPr/>
          <p:nvPr/>
        </p:nvGrpSpPr>
        <p:grpSpPr>
          <a:xfrm>
            <a:off x="1750386" y="1607855"/>
            <a:ext cx="3153026" cy="3979404"/>
            <a:chOff x="1247775" y="1590675"/>
            <a:chExt cx="3076575" cy="4076700"/>
          </a:xfrm>
          <a:effectLst>
            <a:outerShdw blurRad="50800" dist="38100" dir="5400000" algn="t" rotWithShape="0">
              <a:prstClr val="black">
                <a:alpha val="40000"/>
              </a:prstClr>
            </a:outerShdw>
          </a:effectLst>
        </p:grpSpPr>
        <p:sp>
          <p:nvSpPr>
            <p:cNvPr id="19" name="矩形 18"/>
            <p:cNvSpPr/>
            <p:nvPr/>
          </p:nvSpPr>
          <p:spPr>
            <a:xfrm>
              <a:off x="1247775" y="1590675"/>
              <a:ext cx="3000375" cy="4000500"/>
            </a:xfrm>
            <a:prstGeom prst="rect">
              <a:avLst/>
            </a:prstGeom>
            <a:solidFill>
              <a:schemeClr val="bg1"/>
            </a:solidFill>
            <a:ln>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1323975" y="1666875"/>
              <a:ext cx="3000375" cy="4000500"/>
            </a:xfrm>
            <a:prstGeom prst="rect">
              <a:avLst/>
            </a:prstGeom>
            <a:solidFill>
              <a:schemeClr val="bg1"/>
            </a:solidFill>
            <a:ln>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816325" y="1645045"/>
            <a:ext cx="3153026" cy="3979404"/>
            <a:chOff x="1247775" y="1590675"/>
            <a:chExt cx="3076575" cy="4076700"/>
          </a:xfrm>
          <a:effectLst>
            <a:outerShdw blurRad="50800" dist="38100" dir="5400000" algn="t" rotWithShape="0">
              <a:prstClr val="black">
                <a:alpha val="40000"/>
              </a:prstClr>
            </a:outerShdw>
          </a:effectLst>
        </p:grpSpPr>
        <p:sp>
          <p:nvSpPr>
            <p:cNvPr id="22" name="矩形 21"/>
            <p:cNvSpPr/>
            <p:nvPr/>
          </p:nvSpPr>
          <p:spPr>
            <a:xfrm>
              <a:off x="1247775" y="1590675"/>
              <a:ext cx="3000375" cy="4000500"/>
            </a:xfrm>
            <a:prstGeom prst="rect">
              <a:avLst/>
            </a:prstGeom>
            <a:solidFill>
              <a:schemeClr val="bg1"/>
            </a:solidFill>
            <a:ln>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323975" y="1666875"/>
              <a:ext cx="3000375" cy="4000500"/>
            </a:xfrm>
            <a:prstGeom prst="rect">
              <a:avLst/>
            </a:prstGeom>
            <a:solidFill>
              <a:schemeClr val="bg1"/>
            </a:solidFill>
            <a:ln>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1" name="组合 30">
            <a:extLst>
              <a:ext uri="{FF2B5EF4-FFF2-40B4-BE49-F238E27FC236}">
                <a16:creationId xmlns="" xmlns:a16="http://schemas.microsoft.com/office/drawing/2014/main" id="{3186E62C-344D-4B5C-8A2F-EA6AD33F3C31}"/>
              </a:ext>
            </a:extLst>
          </p:cNvPr>
          <p:cNvGrpSpPr/>
          <p:nvPr/>
        </p:nvGrpSpPr>
        <p:grpSpPr>
          <a:xfrm>
            <a:off x="6067149" y="1928547"/>
            <a:ext cx="2729472" cy="3079498"/>
            <a:chOff x="3520351" y="2130223"/>
            <a:chExt cx="2591914" cy="3079841"/>
          </a:xfrm>
        </p:grpSpPr>
        <p:sp>
          <p:nvSpPr>
            <p:cNvPr id="32" name="文本框 36">
              <a:extLst>
                <a:ext uri="{FF2B5EF4-FFF2-40B4-BE49-F238E27FC236}">
                  <a16:creationId xmlns="" xmlns:a16="http://schemas.microsoft.com/office/drawing/2014/main" id="{FA0B7210-28D5-46D4-911C-A72C265CB61D}"/>
                </a:ext>
              </a:extLst>
            </p:cNvPr>
            <p:cNvSpPr txBox="1">
              <a:spLocks noChangeArrowheads="1"/>
            </p:cNvSpPr>
            <p:nvPr/>
          </p:nvSpPr>
          <p:spPr bwMode="auto">
            <a:xfrm>
              <a:off x="3520351" y="2130223"/>
              <a:ext cx="2293814" cy="3693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dirty="0">
                  <a:latin typeface="微软雅黑" panose="020B0503020204020204" pitchFamily="34" charset="-122"/>
                  <a:ea typeface="微软雅黑" panose="020B0503020204020204" pitchFamily="34" charset="-122"/>
                </a:rPr>
                <a:t>二、巨大的产业规模</a:t>
              </a:r>
            </a:p>
          </p:txBody>
        </p:sp>
        <p:sp>
          <p:nvSpPr>
            <p:cNvPr id="33" name="文本框 37">
              <a:extLst>
                <a:ext uri="{FF2B5EF4-FFF2-40B4-BE49-F238E27FC236}">
                  <a16:creationId xmlns="" xmlns:a16="http://schemas.microsoft.com/office/drawing/2014/main" id="{ADAB5811-090F-4180-BE7E-438854D167FA}"/>
                </a:ext>
              </a:extLst>
            </p:cNvPr>
            <p:cNvSpPr txBox="1">
              <a:spLocks noChangeArrowheads="1"/>
            </p:cNvSpPr>
            <p:nvPr/>
          </p:nvSpPr>
          <p:spPr bwMode="auto">
            <a:xfrm>
              <a:off x="3520351" y="2573985"/>
              <a:ext cx="2591914" cy="26360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400" dirty="0"/>
                <a:t>一些经济作物的种类和种植规模都有大幅度的增加，如茶叶、棉花、甘蔗、桑树、染料作物等在江南地区得到了快速发展，一些地区还出现了大规模的经济作物种植区。原来的官营手工业和民间工匠手工业开始向手工工场的规模化生产方式转变。</a:t>
              </a:r>
              <a:endParaRPr lang="zh-CN" altLang="en-US" sz="1400" dirty="0">
                <a:sym typeface="+mn-lt"/>
              </a:endParaRPr>
            </a:p>
          </p:txBody>
        </p:sp>
      </p:grpSp>
      <p:grpSp>
        <p:nvGrpSpPr>
          <p:cNvPr id="34" name="组合 33">
            <a:extLst>
              <a:ext uri="{FF2B5EF4-FFF2-40B4-BE49-F238E27FC236}">
                <a16:creationId xmlns="" xmlns:a16="http://schemas.microsoft.com/office/drawing/2014/main" id="{30C19431-7F10-4668-997D-D1F84FFB2B17}"/>
              </a:ext>
            </a:extLst>
          </p:cNvPr>
          <p:cNvGrpSpPr/>
          <p:nvPr/>
        </p:nvGrpSpPr>
        <p:grpSpPr>
          <a:xfrm>
            <a:off x="1913325" y="1915864"/>
            <a:ext cx="2833899" cy="3307568"/>
            <a:chOff x="3520351" y="2130222"/>
            <a:chExt cx="3830446" cy="3307936"/>
          </a:xfrm>
        </p:grpSpPr>
        <p:sp>
          <p:nvSpPr>
            <p:cNvPr id="35" name="文本框 36">
              <a:extLst>
                <a:ext uri="{FF2B5EF4-FFF2-40B4-BE49-F238E27FC236}">
                  <a16:creationId xmlns="" xmlns:a16="http://schemas.microsoft.com/office/drawing/2014/main" id="{AA930277-810E-472F-BCA9-E1C91560D329}"/>
                </a:ext>
              </a:extLst>
            </p:cNvPr>
            <p:cNvSpPr txBox="1">
              <a:spLocks noChangeArrowheads="1"/>
            </p:cNvSpPr>
            <p:nvPr/>
          </p:nvSpPr>
          <p:spPr bwMode="auto">
            <a:xfrm>
              <a:off x="3520351" y="2130222"/>
              <a:ext cx="3830446" cy="3693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smtClean="0">
                  <a:latin typeface="微软雅黑" panose="020B0503020204020204" pitchFamily="34" charset="-122"/>
                  <a:ea typeface="微软雅黑" panose="020B0503020204020204" pitchFamily="34" charset="-122"/>
                </a:rPr>
                <a:t>一、</a:t>
              </a:r>
              <a:r>
                <a:rPr lang="zh-CN" altLang="zh-CN" dirty="0" smtClean="0">
                  <a:latin typeface="微软雅黑" panose="020B0503020204020204" pitchFamily="34" charset="-122"/>
                  <a:ea typeface="微软雅黑" panose="020B0503020204020204" pitchFamily="34" charset="-122"/>
                </a:rPr>
                <a:t>众</a:t>
              </a:r>
              <a:r>
                <a:rPr lang="zh-CN" altLang="zh-CN" dirty="0">
                  <a:latin typeface="微软雅黑" panose="020B0503020204020204" pitchFamily="34" charset="-122"/>
                  <a:ea typeface="微软雅黑" panose="020B0503020204020204" pitchFamily="34" charset="-122"/>
                </a:rPr>
                <a:t>多的技术种类</a:t>
              </a:r>
              <a:endParaRPr lang="zh-CN" altLang="en-US" sz="1400" dirty="0">
                <a:solidFill>
                  <a:srgbClr val="0D0D0D"/>
                </a:solidFill>
                <a:latin typeface="微软雅黑" panose="020B0503020204020204" pitchFamily="34" charset="-122"/>
                <a:ea typeface="微软雅黑" panose="020B0503020204020204" pitchFamily="34" charset="-122"/>
                <a:cs typeface="+mn-ea"/>
                <a:sym typeface="+mn-lt"/>
              </a:endParaRPr>
            </a:p>
          </p:txBody>
        </p:sp>
        <p:sp>
          <p:nvSpPr>
            <p:cNvPr id="36" name="文本框 37">
              <a:extLst>
                <a:ext uri="{FF2B5EF4-FFF2-40B4-BE49-F238E27FC236}">
                  <a16:creationId xmlns="" xmlns:a16="http://schemas.microsoft.com/office/drawing/2014/main" id="{8F89888B-252E-4DAC-86A9-26F596DC93AF}"/>
                </a:ext>
              </a:extLst>
            </p:cNvPr>
            <p:cNvSpPr txBox="1">
              <a:spLocks noChangeArrowheads="1"/>
            </p:cNvSpPr>
            <p:nvPr/>
          </p:nvSpPr>
          <p:spPr bwMode="auto">
            <a:xfrm>
              <a:off x="3520351" y="2478876"/>
              <a:ext cx="3828978" cy="2959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400" dirty="0"/>
                <a:t>《天工开物》中收录了诸如农业的水稻浸种、育秧、插秧、除草、防灾，以及麦、黍、粟、麻、菽等五谷生产的全过程，手工业则如机械、砖瓦、陶瓷、硫黄、烛、纸、兵器、火药、纺织、染色、制盐、采煤、榨油等生产技术，与《考工记》所记载的</a:t>
              </a:r>
              <a:r>
                <a:rPr lang="en-US" altLang="zh-CN" sz="1400" dirty="0"/>
                <a:t>30</a:t>
              </a:r>
              <a:r>
                <a:rPr lang="zh-CN" altLang="zh-CN" sz="1400" dirty="0"/>
                <a:t>个工种相比，已经有了极大的增长。</a:t>
              </a:r>
            </a:p>
          </p:txBody>
        </p:sp>
      </p:grpSp>
      <p:sp>
        <p:nvSpPr>
          <p:cNvPr id="37" name="文本框 37">
            <a:extLst>
              <a:ext uri="{FF2B5EF4-FFF2-40B4-BE49-F238E27FC236}">
                <a16:creationId xmlns="" xmlns:a16="http://schemas.microsoft.com/office/drawing/2014/main" id="{076668A9-089B-45AA-83BE-790F43E041D4}"/>
              </a:ext>
            </a:extLst>
          </p:cNvPr>
          <p:cNvSpPr txBox="1">
            <a:spLocks noChangeArrowheads="1"/>
          </p:cNvSpPr>
          <p:nvPr/>
        </p:nvSpPr>
        <p:spPr bwMode="auto">
          <a:xfrm>
            <a:off x="891570" y="829319"/>
            <a:ext cx="650126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cs typeface="+mn-ea"/>
              </a:rPr>
              <a:t>中国明朝时期的运营管</a:t>
            </a:r>
            <a:r>
              <a:rPr lang="zh-CN" altLang="zh-CN" sz="2800" b="1" dirty="0" smtClean="0">
                <a:cs typeface="+mn-ea"/>
              </a:rPr>
              <a:t>理</a:t>
            </a:r>
            <a:r>
              <a:rPr lang="en-US" altLang="zh-CN" sz="2800" b="1" dirty="0" smtClean="0">
                <a:cs typeface="+mn-ea"/>
              </a:rPr>
              <a:t>--《</a:t>
            </a:r>
            <a:r>
              <a:rPr lang="zh-CN" altLang="en-US" sz="2800" b="1" dirty="0" smtClean="0">
                <a:cs typeface="+mn-ea"/>
              </a:rPr>
              <a:t>天工开物</a:t>
            </a:r>
            <a:r>
              <a:rPr lang="en-US" altLang="zh-CN" sz="2800" b="1" dirty="0" smtClean="0">
                <a:cs typeface="+mn-ea"/>
              </a:rPr>
              <a:t>》</a:t>
            </a:r>
            <a:endParaRPr lang="zh-CN" altLang="zh-CN" sz="2800" b="1" dirty="0">
              <a:cs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 xmlns:a16="http://schemas.microsoft.com/office/drawing/2014/main" id="{D92326D7-B7D0-475E-97EF-FAABD9A64B89}"/>
              </a:ext>
            </a:extLst>
          </p:cNvPr>
          <p:cNvGrpSpPr/>
          <p:nvPr/>
        </p:nvGrpSpPr>
        <p:grpSpPr>
          <a:xfrm>
            <a:off x="-896" y="0"/>
            <a:ext cx="12192000" cy="6858000"/>
            <a:chOff x="0" y="0"/>
            <a:chExt cx="12192000" cy="6858000"/>
          </a:xfrm>
        </p:grpSpPr>
        <p:pic>
          <p:nvPicPr>
            <p:cNvPr id="23" name="图片 22">
              <a:extLst>
                <a:ext uri="{FF2B5EF4-FFF2-40B4-BE49-F238E27FC236}">
                  <a16:creationId xmlns="" xmlns:a16="http://schemas.microsoft.com/office/drawing/2014/main" id="{8C9A31FD-8EE9-49EF-A686-0CB75EFC011D}"/>
                </a:ext>
              </a:extLst>
            </p:cNvPr>
            <p:cNvPicPr>
              <a:picLocks noChangeAspect="1"/>
            </p:cNvPicPr>
            <p:nvPr/>
          </p:nvPicPr>
          <p:blipFill>
            <a:blip r:embed="rId2"/>
            <a:stretch>
              <a:fillRect/>
            </a:stretch>
          </p:blipFill>
          <p:spPr>
            <a:xfrm>
              <a:off x="0" y="0"/>
              <a:ext cx="12192000" cy="6858000"/>
            </a:xfrm>
            <a:prstGeom prst="rect">
              <a:avLst/>
            </a:prstGeom>
          </p:spPr>
        </p:pic>
        <p:sp>
          <p:nvSpPr>
            <p:cNvPr id="24" name="矩形: 圆角 23">
              <a:extLst>
                <a:ext uri="{FF2B5EF4-FFF2-40B4-BE49-F238E27FC236}">
                  <a16:creationId xmlns="" xmlns:a16="http://schemas.microsoft.com/office/drawing/2014/main" id="{13A5F1B0-E789-4EE3-B665-8C38B8B4DF97}"/>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椭圆"/>
          <p:cNvSpPr>
            <a:spLocks noChangeArrowheads="1"/>
          </p:cNvSpPr>
          <p:nvPr/>
        </p:nvSpPr>
        <p:spPr bwMode="auto">
          <a:xfrm rot="2700000">
            <a:off x="1379508" y="2890726"/>
            <a:ext cx="1895948" cy="1898064"/>
          </a:xfrm>
          <a:prstGeom prst="roundRect">
            <a:avLst>
              <a:gd name="adj" fmla="val 16667"/>
            </a:avLst>
          </a:prstGeom>
          <a:solidFill>
            <a:srgbClr val="AFD4C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16" name="椭圆"/>
          <p:cNvSpPr>
            <a:spLocks noChangeArrowheads="1"/>
          </p:cNvSpPr>
          <p:nvPr/>
        </p:nvSpPr>
        <p:spPr bwMode="auto">
          <a:xfrm rot="2700000">
            <a:off x="3300849" y="2664312"/>
            <a:ext cx="880262" cy="882377"/>
          </a:xfrm>
          <a:prstGeom prst="roundRect">
            <a:avLst>
              <a:gd name="adj" fmla="val 16667"/>
            </a:avLst>
          </a:prstGeom>
          <a:solidFill>
            <a:srgbClr val="F7C94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14" name="椭圆"/>
          <p:cNvSpPr>
            <a:spLocks noChangeArrowheads="1"/>
          </p:cNvSpPr>
          <p:nvPr/>
        </p:nvSpPr>
        <p:spPr bwMode="auto">
          <a:xfrm rot="2700000">
            <a:off x="4064730" y="3216594"/>
            <a:ext cx="1248448" cy="1246331"/>
          </a:xfrm>
          <a:prstGeom prst="roundRect">
            <a:avLst>
              <a:gd name="adj" fmla="val 16667"/>
            </a:avLst>
          </a:prstGeom>
          <a:solidFill>
            <a:srgbClr val="AFD4C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12" name="椭圆"/>
          <p:cNvSpPr>
            <a:spLocks noChangeArrowheads="1"/>
          </p:cNvSpPr>
          <p:nvPr/>
        </p:nvSpPr>
        <p:spPr bwMode="auto">
          <a:xfrm rot="2700000">
            <a:off x="3299791" y="4114841"/>
            <a:ext cx="882377" cy="882377"/>
          </a:xfrm>
          <a:prstGeom prst="roundRect">
            <a:avLst>
              <a:gd name="adj" fmla="val 16667"/>
            </a:avLst>
          </a:prstGeom>
          <a:solidFill>
            <a:srgbClr val="F7C94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25" name="college-studying_73531"/>
          <p:cNvSpPr>
            <a:spLocks noChangeAspect="1"/>
          </p:cNvSpPr>
          <p:nvPr/>
        </p:nvSpPr>
        <p:spPr bwMode="auto">
          <a:xfrm>
            <a:off x="1769631" y="3322740"/>
            <a:ext cx="1115703" cy="1034036"/>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a:effectLst/>
        </p:spPr>
        <p:txBody>
          <a:bodyPr/>
          <a:lstStyle/>
          <a:p>
            <a:endParaRPr lang="zh-CN" altLang="en-US">
              <a:cs typeface="+mn-ea"/>
              <a:sym typeface="+mn-lt"/>
            </a:endParaRPr>
          </a:p>
        </p:txBody>
      </p:sp>
      <p:sp>
        <p:nvSpPr>
          <p:cNvPr id="27" name="ruler-and-pencil_99826"/>
          <p:cNvSpPr>
            <a:spLocks noChangeAspect="1"/>
          </p:cNvSpPr>
          <p:nvPr/>
        </p:nvSpPr>
        <p:spPr bwMode="auto">
          <a:xfrm>
            <a:off x="4353009" y="3519091"/>
            <a:ext cx="578665" cy="575913"/>
          </a:xfrm>
          <a:custGeom>
            <a:avLst/>
            <a:gdLst>
              <a:gd name="connsiteX0" fmla="*/ 59719 w 604084"/>
              <a:gd name="connsiteY0" fmla="*/ 352290 h 601212"/>
              <a:gd name="connsiteX1" fmla="*/ 35420 w 604084"/>
              <a:gd name="connsiteY1" fmla="*/ 382719 h 601212"/>
              <a:gd name="connsiteX2" fmla="*/ 27733 w 604084"/>
              <a:gd name="connsiteY2" fmla="*/ 409584 h 601212"/>
              <a:gd name="connsiteX3" fmla="*/ 41323 w 604084"/>
              <a:gd name="connsiteY3" fmla="*/ 434119 h 601212"/>
              <a:gd name="connsiteX4" fmla="*/ 42010 w 604084"/>
              <a:gd name="connsiteY4" fmla="*/ 434668 h 601212"/>
              <a:gd name="connsiteX5" fmla="*/ 64798 w 604084"/>
              <a:gd name="connsiteY5" fmla="*/ 442618 h 601212"/>
              <a:gd name="connsiteX6" fmla="*/ 93490 w 604084"/>
              <a:gd name="connsiteY6" fmla="*/ 428911 h 601212"/>
              <a:gd name="connsiteX7" fmla="*/ 117789 w 604084"/>
              <a:gd name="connsiteY7" fmla="*/ 398482 h 601212"/>
              <a:gd name="connsiteX8" fmla="*/ 481781 w 604084"/>
              <a:gd name="connsiteY8" fmla="*/ 309401 h 601212"/>
              <a:gd name="connsiteX9" fmla="*/ 349677 w 604084"/>
              <a:gd name="connsiteY9" fmla="*/ 467956 h 601212"/>
              <a:gd name="connsiteX10" fmla="*/ 481781 w 604084"/>
              <a:gd name="connsiteY10" fmla="*/ 467956 h 601212"/>
              <a:gd name="connsiteX11" fmla="*/ 500182 w 604084"/>
              <a:gd name="connsiteY11" fmla="*/ 258560 h 601212"/>
              <a:gd name="connsiteX12" fmla="*/ 509245 w 604084"/>
              <a:gd name="connsiteY12" fmla="*/ 271442 h 601212"/>
              <a:gd name="connsiteX13" fmla="*/ 509245 w 604084"/>
              <a:gd name="connsiteY13" fmla="*/ 481660 h 601212"/>
              <a:gd name="connsiteX14" fmla="*/ 495513 w 604084"/>
              <a:gd name="connsiteY14" fmla="*/ 495364 h 601212"/>
              <a:gd name="connsiteX15" fmla="*/ 320428 w 604084"/>
              <a:gd name="connsiteY15" fmla="*/ 495364 h 601212"/>
              <a:gd name="connsiteX16" fmla="*/ 308069 w 604084"/>
              <a:gd name="connsiteY16" fmla="*/ 487416 h 601212"/>
              <a:gd name="connsiteX17" fmla="*/ 309854 w 604084"/>
              <a:gd name="connsiteY17" fmla="*/ 472890 h 601212"/>
              <a:gd name="connsiteX18" fmla="*/ 484939 w 604084"/>
              <a:gd name="connsiteY18" fmla="*/ 262671 h 601212"/>
              <a:gd name="connsiteX19" fmla="*/ 500182 w 604084"/>
              <a:gd name="connsiteY19" fmla="*/ 258560 h 601212"/>
              <a:gd name="connsiteX20" fmla="*/ 230987 w 604084"/>
              <a:gd name="connsiteY20" fmla="*/ 181418 h 601212"/>
              <a:gd name="connsiteX21" fmla="*/ 241077 w 604084"/>
              <a:gd name="connsiteY21" fmla="*/ 184383 h 601212"/>
              <a:gd name="connsiteX22" fmla="*/ 243274 w 604084"/>
              <a:gd name="connsiteY22" fmla="*/ 203578 h 601212"/>
              <a:gd name="connsiteX23" fmla="*/ 153494 w 604084"/>
              <a:gd name="connsiteY23" fmla="*/ 316277 h 601212"/>
              <a:gd name="connsiteX24" fmla="*/ 142787 w 604084"/>
              <a:gd name="connsiteY24" fmla="*/ 321350 h 601212"/>
              <a:gd name="connsiteX25" fmla="*/ 134138 w 604084"/>
              <a:gd name="connsiteY25" fmla="*/ 318471 h 601212"/>
              <a:gd name="connsiteX26" fmla="*/ 131942 w 604084"/>
              <a:gd name="connsiteY26" fmla="*/ 299139 h 601212"/>
              <a:gd name="connsiteX27" fmla="*/ 221721 w 604084"/>
              <a:gd name="connsiteY27" fmla="*/ 186577 h 601212"/>
              <a:gd name="connsiteX28" fmla="*/ 230987 w 604084"/>
              <a:gd name="connsiteY28" fmla="*/ 181418 h 601212"/>
              <a:gd name="connsiteX29" fmla="*/ 339635 w 604084"/>
              <a:gd name="connsiteY29" fmla="*/ 60608 h 601212"/>
              <a:gd name="connsiteX30" fmla="*/ 302294 w 604084"/>
              <a:gd name="connsiteY30" fmla="*/ 84457 h 601212"/>
              <a:gd name="connsiteX31" fmla="*/ 308609 w 604084"/>
              <a:gd name="connsiteY31" fmla="*/ 89529 h 601212"/>
              <a:gd name="connsiteX32" fmla="*/ 310806 w 604084"/>
              <a:gd name="connsiteY32" fmla="*/ 108719 h 601212"/>
              <a:gd name="connsiteX33" fmla="*/ 300098 w 604084"/>
              <a:gd name="connsiteY33" fmla="*/ 113927 h 601212"/>
              <a:gd name="connsiteX34" fmla="*/ 291587 w 604084"/>
              <a:gd name="connsiteY34" fmla="*/ 110912 h 601212"/>
              <a:gd name="connsiteX35" fmla="*/ 277721 w 604084"/>
              <a:gd name="connsiteY35" fmla="*/ 99946 h 601212"/>
              <a:gd name="connsiteX36" fmla="*/ 257815 w 604084"/>
              <a:gd name="connsiteY36" fmla="*/ 112694 h 601212"/>
              <a:gd name="connsiteX37" fmla="*/ 307237 w 604084"/>
              <a:gd name="connsiteY37" fmla="*/ 152032 h 601212"/>
              <a:gd name="connsiteX38" fmla="*/ 358579 w 604084"/>
              <a:gd name="connsiteY38" fmla="*/ 16060 h 601212"/>
              <a:gd name="connsiteX39" fmla="*/ 374504 w 604084"/>
              <a:gd name="connsiteY39" fmla="*/ 16883 h 601212"/>
              <a:gd name="connsiteX40" fmla="*/ 378897 w 604084"/>
              <a:gd name="connsiteY40" fmla="*/ 32234 h 601212"/>
              <a:gd name="connsiteX41" fmla="*/ 326593 w 604084"/>
              <a:gd name="connsiteY41" fmla="*/ 179309 h 601212"/>
              <a:gd name="connsiteX42" fmla="*/ 325769 w 604084"/>
              <a:gd name="connsiteY42" fmla="*/ 181091 h 601212"/>
              <a:gd name="connsiteX43" fmla="*/ 325632 w 604084"/>
              <a:gd name="connsiteY43" fmla="*/ 181502 h 601212"/>
              <a:gd name="connsiteX44" fmla="*/ 324671 w 604084"/>
              <a:gd name="connsiteY44" fmla="*/ 182873 h 601212"/>
              <a:gd name="connsiteX45" fmla="*/ 324534 w 604084"/>
              <a:gd name="connsiteY45" fmla="*/ 183147 h 601212"/>
              <a:gd name="connsiteX46" fmla="*/ 324397 w 604084"/>
              <a:gd name="connsiteY46" fmla="*/ 183284 h 601212"/>
              <a:gd name="connsiteX47" fmla="*/ 147716 w 604084"/>
              <a:gd name="connsiteY47" fmla="*/ 404787 h 601212"/>
              <a:gd name="connsiteX48" fmla="*/ 114906 w 604084"/>
              <a:gd name="connsiteY48" fmla="*/ 445907 h 601212"/>
              <a:gd name="connsiteX49" fmla="*/ 64798 w 604084"/>
              <a:gd name="connsiteY49" fmla="*/ 470031 h 601212"/>
              <a:gd name="connsiteX50" fmla="*/ 24987 w 604084"/>
              <a:gd name="connsiteY50" fmla="*/ 456187 h 601212"/>
              <a:gd name="connsiteX51" fmla="*/ 24163 w 604084"/>
              <a:gd name="connsiteY51" fmla="*/ 455502 h 601212"/>
              <a:gd name="connsiteX52" fmla="*/ 414 w 604084"/>
              <a:gd name="connsiteY52" fmla="*/ 412737 h 601212"/>
              <a:gd name="connsiteX53" fmla="*/ 14004 w 604084"/>
              <a:gd name="connsiteY53" fmla="*/ 365722 h 601212"/>
              <a:gd name="connsiteX54" fmla="*/ 46815 w 604084"/>
              <a:gd name="connsiteY54" fmla="*/ 324465 h 601212"/>
              <a:gd name="connsiteX55" fmla="*/ 66034 w 604084"/>
              <a:gd name="connsiteY55" fmla="*/ 322272 h 601212"/>
              <a:gd name="connsiteX56" fmla="*/ 134812 w 604084"/>
              <a:gd name="connsiteY56" fmla="*/ 376962 h 601212"/>
              <a:gd name="connsiteX57" fmla="*/ 294332 w 604084"/>
              <a:gd name="connsiteY57" fmla="*/ 176842 h 601212"/>
              <a:gd name="connsiteX58" fmla="*/ 236400 w 604084"/>
              <a:gd name="connsiteY58" fmla="*/ 130787 h 601212"/>
              <a:gd name="connsiteX59" fmla="*/ 109689 w 604084"/>
              <a:gd name="connsiteY59" fmla="*/ 289649 h 601212"/>
              <a:gd name="connsiteX60" fmla="*/ 90333 w 604084"/>
              <a:gd name="connsiteY60" fmla="*/ 291842 h 601212"/>
              <a:gd name="connsiteX61" fmla="*/ 88136 w 604084"/>
              <a:gd name="connsiteY61" fmla="*/ 272516 h 601212"/>
              <a:gd name="connsiteX62" fmla="*/ 223495 w 604084"/>
              <a:gd name="connsiteY62" fmla="*/ 102962 h 601212"/>
              <a:gd name="connsiteX63" fmla="*/ 223495 w 604084"/>
              <a:gd name="connsiteY63" fmla="*/ 102825 h 601212"/>
              <a:gd name="connsiteX64" fmla="*/ 224044 w 604084"/>
              <a:gd name="connsiteY64" fmla="*/ 102276 h 601212"/>
              <a:gd name="connsiteX65" fmla="*/ 224456 w 604084"/>
              <a:gd name="connsiteY65" fmla="*/ 101865 h 601212"/>
              <a:gd name="connsiteX66" fmla="*/ 225005 w 604084"/>
              <a:gd name="connsiteY66" fmla="*/ 101317 h 601212"/>
              <a:gd name="connsiteX67" fmla="*/ 225417 w 604084"/>
              <a:gd name="connsiteY67" fmla="*/ 100906 h 601212"/>
              <a:gd name="connsiteX68" fmla="*/ 225966 w 604084"/>
              <a:gd name="connsiteY68" fmla="*/ 100494 h 601212"/>
              <a:gd name="connsiteX69" fmla="*/ 226653 w 604084"/>
              <a:gd name="connsiteY69" fmla="*/ 100083 h 601212"/>
              <a:gd name="connsiteX70" fmla="*/ 226790 w 604084"/>
              <a:gd name="connsiteY70" fmla="*/ 99946 h 601212"/>
              <a:gd name="connsiteX71" fmla="*/ 595022 w 604084"/>
              <a:gd name="connsiteY71" fmla="*/ 851 h 601212"/>
              <a:gd name="connsiteX72" fmla="*/ 604084 w 604084"/>
              <a:gd name="connsiteY72" fmla="*/ 13735 h 601212"/>
              <a:gd name="connsiteX73" fmla="*/ 604084 w 604084"/>
              <a:gd name="connsiteY73" fmla="*/ 481688 h 601212"/>
              <a:gd name="connsiteX74" fmla="*/ 590354 w 604084"/>
              <a:gd name="connsiteY74" fmla="*/ 495395 h 601212"/>
              <a:gd name="connsiteX75" fmla="*/ 576624 w 604084"/>
              <a:gd name="connsiteY75" fmla="*/ 481688 h 601212"/>
              <a:gd name="connsiteX76" fmla="*/ 576624 w 604084"/>
              <a:gd name="connsiteY76" fmla="*/ 51703 h 601212"/>
              <a:gd name="connsiteX77" fmla="*/ 141926 w 604084"/>
              <a:gd name="connsiteY77" fmla="*/ 573798 h 601212"/>
              <a:gd name="connsiteX78" fmla="*/ 590354 w 604084"/>
              <a:gd name="connsiteY78" fmla="*/ 573798 h 601212"/>
              <a:gd name="connsiteX79" fmla="*/ 604084 w 604084"/>
              <a:gd name="connsiteY79" fmla="*/ 587505 h 601212"/>
              <a:gd name="connsiteX80" fmla="*/ 590354 w 604084"/>
              <a:gd name="connsiteY80" fmla="*/ 601212 h 601212"/>
              <a:gd name="connsiteX81" fmla="*/ 112680 w 604084"/>
              <a:gd name="connsiteY81" fmla="*/ 601212 h 601212"/>
              <a:gd name="connsiteX82" fmla="*/ 100323 w 604084"/>
              <a:gd name="connsiteY82" fmla="*/ 593399 h 601212"/>
              <a:gd name="connsiteX83" fmla="*/ 102108 w 604084"/>
              <a:gd name="connsiteY83" fmla="*/ 578733 h 601212"/>
              <a:gd name="connsiteX84" fmla="*/ 579782 w 604084"/>
              <a:gd name="connsiteY84" fmla="*/ 4963 h 601212"/>
              <a:gd name="connsiteX85" fmla="*/ 595022 w 604084"/>
              <a:gd name="connsiteY85" fmla="*/ 851 h 60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4084" h="601212">
                <a:moveTo>
                  <a:pt x="59719" y="352290"/>
                </a:moveTo>
                <a:lnTo>
                  <a:pt x="35420" y="382719"/>
                </a:lnTo>
                <a:cubicBezTo>
                  <a:pt x="29380" y="390395"/>
                  <a:pt x="26634" y="399989"/>
                  <a:pt x="27733" y="409584"/>
                </a:cubicBezTo>
                <a:cubicBezTo>
                  <a:pt x="28831" y="419316"/>
                  <a:pt x="33636" y="427951"/>
                  <a:pt x="41323" y="434119"/>
                </a:cubicBezTo>
                <a:lnTo>
                  <a:pt x="42010" y="434668"/>
                </a:lnTo>
                <a:cubicBezTo>
                  <a:pt x="48599" y="439876"/>
                  <a:pt x="56424" y="442618"/>
                  <a:pt x="64798" y="442618"/>
                </a:cubicBezTo>
                <a:cubicBezTo>
                  <a:pt x="76055" y="442618"/>
                  <a:pt x="86489" y="437683"/>
                  <a:pt x="93490" y="428911"/>
                </a:cubicBezTo>
                <a:lnTo>
                  <a:pt x="117789" y="398482"/>
                </a:lnTo>
                <a:close/>
                <a:moveTo>
                  <a:pt x="481781" y="309401"/>
                </a:moveTo>
                <a:lnTo>
                  <a:pt x="349677" y="467956"/>
                </a:lnTo>
                <a:lnTo>
                  <a:pt x="481781" y="467956"/>
                </a:lnTo>
                <a:close/>
                <a:moveTo>
                  <a:pt x="500182" y="258560"/>
                </a:moveTo>
                <a:cubicBezTo>
                  <a:pt x="505538" y="260478"/>
                  <a:pt x="509245" y="265686"/>
                  <a:pt x="509245" y="271442"/>
                </a:cubicBezTo>
                <a:lnTo>
                  <a:pt x="509245" y="481660"/>
                </a:lnTo>
                <a:cubicBezTo>
                  <a:pt x="509245" y="489197"/>
                  <a:pt x="503066" y="495364"/>
                  <a:pt x="495513" y="495364"/>
                </a:cubicBezTo>
                <a:lnTo>
                  <a:pt x="320428" y="495364"/>
                </a:lnTo>
                <a:cubicBezTo>
                  <a:pt x="315209" y="495364"/>
                  <a:pt x="310266" y="492212"/>
                  <a:pt x="308069" y="487416"/>
                </a:cubicBezTo>
                <a:cubicBezTo>
                  <a:pt x="305734" y="482620"/>
                  <a:pt x="306558" y="477001"/>
                  <a:pt x="309854" y="472890"/>
                </a:cubicBezTo>
                <a:lnTo>
                  <a:pt x="484939" y="262671"/>
                </a:lnTo>
                <a:cubicBezTo>
                  <a:pt x="488647" y="258286"/>
                  <a:pt x="494689" y="256641"/>
                  <a:pt x="500182" y="258560"/>
                </a:cubicBezTo>
                <a:close/>
                <a:moveTo>
                  <a:pt x="230987" y="181418"/>
                </a:moveTo>
                <a:cubicBezTo>
                  <a:pt x="234488" y="181024"/>
                  <a:pt x="238126" y="181984"/>
                  <a:pt x="241077" y="184383"/>
                </a:cubicBezTo>
                <a:cubicBezTo>
                  <a:pt x="246980" y="189044"/>
                  <a:pt x="247941" y="197682"/>
                  <a:pt x="243274" y="203578"/>
                </a:cubicBezTo>
                <a:lnTo>
                  <a:pt x="153494" y="316277"/>
                </a:lnTo>
                <a:cubicBezTo>
                  <a:pt x="150749" y="319568"/>
                  <a:pt x="146768" y="321350"/>
                  <a:pt x="142787" y="321350"/>
                </a:cubicBezTo>
                <a:cubicBezTo>
                  <a:pt x="139767" y="321350"/>
                  <a:pt x="136746" y="320391"/>
                  <a:pt x="134138" y="318471"/>
                </a:cubicBezTo>
                <a:cubicBezTo>
                  <a:pt x="128235" y="313672"/>
                  <a:pt x="127274" y="305035"/>
                  <a:pt x="131942" y="299139"/>
                </a:cubicBezTo>
                <a:lnTo>
                  <a:pt x="221721" y="186577"/>
                </a:lnTo>
                <a:cubicBezTo>
                  <a:pt x="224124" y="183560"/>
                  <a:pt x="227487" y="181812"/>
                  <a:pt x="230987" y="181418"/>
                </a:cubicBezTo>
                <a:close/>
                <a:moveTo>
                  <a:pt x="339635" y="60608"/>
                </a:moveTo>
                <a:lnTo>
                  <a:pt x="302294" y="84457"/>
                </a:lnTo>
                <a:lnTo>
                  <a:pt x="308609" y="89529"/>
                </a:lnTo>
                <a:cubicBezTo>
                  <a:pt x="314512" y="94189"/>
                  <a:pt x="315611" y="102825"/>
                  <a:pt x="310806" y="108719"/>
                </a:cubicBezTo>
                <a:cubicBezTo>
                  <a:pt x="308060" y="112145"/>
                  <a:pt x="304079" y="113927"/>
                  <a:pt x="300098" y="113927"/>
                </a:cubicBezTo>
                <a:cubicBezTo>
                  <a:pt x="297078" y="113927"/>
                  <a:pt x="294058" y="112968"/>
                  <a:pt x="291587" y="110912"/>
                </a:cubicBezTo>
                <a:lnTo>
                  <a:pt x="277721" y="99946"/>
                </a:lnTo>
                <a:lnTo>
                  <a:pt x="257815" y="112694"/>
                </a:lnTo>
                <a:lnTo>
                  <a:pt x="307237" y="152032"/>
                </a:lnTo>
                <a:close/>
                <a:moveTo>
                  <a:pt x="358579" y="16060"/>
                </a:moveTo>
                <a:cubicBezTo>
                  <a:pt x="363522" y="12908"/>
                  <a:pt x="369974" y="13182"/>
                  <a:pt x="374504" y="16883"/>
                </a:cubicBezTo>
                <a:cubicBezTo>
                  <a:pt x="379172" y="20584"/>
                  <a:pt x="380956" y="26752"/>
                  <a:pt x="378897" y="32234"/>
                </a:cubicBezTo>
                <a:lnTo>
                  <a:pt x="326593" y="179309"/>
                </a:lnTo>
                <a:cubicBezTo>
                  <a:pt x="326319" y="179995"/>
                  <a:pt x="326044" y="180543"/>
                  <a:pt x="325769" y="181091"/>
                </a:cubicBezTo>
                <a:cubicBezTo>
                  <a:pt x="325769" y="181228"/>
                  <a:pt x="325632" y="181365"/>
                  <a:pt x="325632" y="181502"/>
                </a:cubicBezTo>
                <a:cubicBezTo>
                  <a:pt x="325358" y="181914"/>
                  <a:pt x="325083" y="182462"/>
                  <a:pt x="324671" y="182873"/>
                </a:cubicBezTo>
                <a:cubicBezTo>
                  <a:pt x="324671" y="182873"/>
                  <a:pt x="324534" y="183010"/>
                  <a:pt x="324534" y="183147"/>
                </a:cubicBezTo>
                <a:cubicBezTo>
                  <a:pt x="324397" y="183147"/>
                  <a:pt x="324397" y="183147"/>
                  <a:pt x="324397" y="183284"/>
                </a:cubicBezTo>
                <a:lnTo>
                  <a:pt x="147716" y="404787"/>
                </a:lnTo>
                <a:lnTo>
                  <a:pt x="114906" y="445907"/>
                </a:lnTo>
                <a:cubicBezTo>
                  <a:pt x="102688" y="461259"/>
                  <a:pt x="84429" y="470031"/>
                  <a:pt x="64798" y="470031"/>
                </a:cubicBezTo>
                <a:cubicBezTo>
                  <a:pt x="50384" y="470031"/>
                  <a:pt x="36244" y="465097"/>
                  <a:pt x="24987" y="456187"/>
                </a:cubicBezTo>
                <a:lnTo>
                  <a:pt x="24163" y="455502"/>
                </a:lnTo>
                <a:cubicBezTo>
                  <a:pt x="10847" y="444948"/>
                  <a:pt x="2336" y="429733"/>
                  <a:pt x="414" y="412737"/>
                </a:cubicBezTo>
                <a:cubicBezTo>
                  <a:pt x="-1508" y="395740"/>
                  <a:pt x="3297" y="379018"/>
                  <a:pt x="14004" y="365722"/>
                </a:cubicBezTo>
                <a:lnTo>
                  <a:pt x="46815" y="324465"/>
                </a:lnTo>
                <a:cubicBezTo>
                  <a:pt x="51482" y="318571"/>
                  <a:pt x="60131" y="317611"/>
                  <a:pt x="66034" y="322272"/>
                </a:cubicBezTo>
                <a:lnTo>
                  <a:pt x="134812" y="376962"/>
                </a:lnTo>
                <a:lnTo>
                  <a:pt x="294332" y="176842"/>
                </a:lnTo>
                <a:lnTo>
                  <a:pt x="236400" y="130787"/>
                </a:lnTo>
                <a:lnTo>
                  <a:pt x="109689" y="289649"/>
                </a:lnTo>
                <a:cubicBezTo>
                  <a:pt x="104884" y="295543"/>
                  <a:pt x="96373" y="296503"/>
                  <a:pt x="90333" y="291842"/>
                </a:cubicBezTo>
                <a:cubicBezTo>
                  <a:pt x="84429" y="287182"/>
                  <a:pt x="83469" y="278547"/>
                  <a:pt x="88136" y="272516"/>
                </a:cubicBezTo>
                <a:lnTo>
                  <a:pt x="223495" y="102962"/>
                </a:lnTo>
                <a:cubicBezTo>
                  <a:pt x="223495" y="102962"/>
                  <a:pt x="223495" y="102825"/>
                  <a:pt x="223495" y="102825"/>
                </a:cubicBezTo>
                <a:cubicBezTo>
                  <a:pt x="223770" y="102688"/>
                  <a:pt x="223907" y="102413"/>
                  <a:pt x="224044" y="102276"/>
                </a:cubicBezTo>
                <a:cubicBezTo>
                  <a:pt x="224182" y="102139"/>
                  <a:pt x="224319" y="102002"/>
                  <a:pt x="224456" y="101865"/>
                </a:cubicBezTo>
                <a:cubicBezTo>
                  <a:pt x="224594" y="101591"/>
                  <a:pt x="224868" y="101454"/>
                  <a:pt x="225005" y="101317"/>
                </a:cubicBezTo>
                <a:cubicBezTo>
                  <a:pt x="225143" y="101180"/>
                  <a:pt x="225280" y="101043"/>
                  <a:pt x="225417" y="100906"/>
                </a:cubicBezTo>
                <a:cubicBezTo>
                  <a:pt x="225692" y="100769"/>
                  <a:pt x="225829" y="100632"/>
                  <a:pt x="225966" y="100494"/>
                </a:cubicBezTo>
                <a:cubicBezTo>
                  <a:pt x="226241" y="100357"/>
                  <a:pt x="226378" y="100220"/>
                  <a:pt x="226653" y="100083"/>
                </a:cubicBezTo>
                <a:cubicBezTo>
                  <a:pt x="226653" y="100083"/>
                  <a:pt x="226790" y="99946"/>
                  <a:pt x="226790" y="99946"/>
                </a:cubicBezTo>
                <a:close/>
                <a:moveTo>
                  <a:pt x="595022" y="851"/>
                </a:moveTo>
                <a:cubicBezTo>
                  <a:pt x="600514" y="2770"/>
                  <a:pt x="604084" y="7978"/>
                  <a:pt x="604084" y="13735"/>
                </a:cubicBezTo>
                <a:lnTo>
                  <a:pt x="604084" y="481688"/>
                </a:lnTo>
                <a:cubicBezTo>
                  <a:pt x="604084" y="489227"/>
                  <a:pt x="597906" y="495395"/>
                  <a:pt x="590354" y="495395"/>
                </a:cubicBezTo>
                <a:cubicBezTo>
                  <a:pt x="582802" y="495395"/>
                  <a:pt x="576624" y="489227"/>
                  <a:pt x="576624" y="481688"/>
                </a:cubicBezTo>
                <a:lnTo>
                  <a:pt x="576624" y="51703"/>
                </a:lnTo>
                <a:lnTo>
                  <a:pt x="141926" y="573798"/>
                </a:lnTo>
                <a:lnTo>
                  <a:pt x="590354" y="573798"/>
                </a:lnTo>
                <a:cubicBezTo>
                  <a:pt x="597906" y="573798"/>
                  <a:pt x="604084" y="579967"/>
                  <a:pt x="604084" y="587505"/>
                </a:cubicBezTo>
                <a:cubicBezTo>
                  <a:pt x="604084" y="595044"/>
                  <a:pt x="597906" y="601212"/>
                  <a:pt x="590354" y="601212"/>
                </a:cubicBezTo>
                <a:lnTo>
                  <a:pt x="112680" y="601212"/>
                </a:lnTo>
                <a:cubicBezTo>
                  <a:pt x="107325" y="601212"/>
                  <a:pt x="102520" y="598197"/>
                  <a:pt x="100323" y="593399"/>
                </a:cubicBezTo>
                <a:cubicBezTo>
                  <a:pt x="97989" y="588602"/>
                  <a:pt x="98675" y="582845"/>
                  <a:pt x="102108" y="578733"/>
                </a:cubicBezTo>
                <a:lnTo>
                  <a:pt x="579782" y="4963"/>
                </a:lnTo>
                <a:cubicBezTo>
                  <a:pt x="583489" y="577"/>
                  <a:pt x="589530" y="-1205"/>
                  <a:pt x="595022" y="851"/>
                </a:cubicBezTo>
                <a:close/>
              </a:path>
            </a:pathLst>
          </a:custGeom>
          <a:solidFill>
            <a:schemeClr val="bg1"/>
          </a:solidFill>
          <a:ln>
            <a:noFill/>
          </a:ln>
        </p:spPr>
        <p:txBody>
          <a:bodyPr/>
          <a:lstStyle/>
          <a:p>
            <a:endParaRPr lang="zh-CN" altLang="en-US">
              <a:cs typeface="+mn-ea"/>
              <a:sym typeface="+mn-lt"/>
            </a:endParaRPr>
          </a:p>
        </p:txBody>
      </p:sp>
      <p:sp>
        <p:nvSpPr>
          <p:cNvPr id="28" name="椭圆 22"/>
          <p:cNvSpPr/>
          <p:nvPr/>
        </p:nvSpPr>
        <p:spPr>
          <a:xfrm>
            <a:off x="3509883" y="2888618"/>
            <a:ext cx="452677" cy="448854"/>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lumMod val="75000"/>
                </a:schemeClr>
              </a:solidFill>
              <a:effectLst/>
              <a:uLnTx/>
              <a:uFillTx/>
              <a:cs typeface="+mn-ea"/>
              <a:sym typeface="+mn-lt"/>
            </a:endParaRPr>
          </a:p>
        </p:txBody>
      </p:sp>
      <p:sp>
        <p:nvSpPr>
          <p:cNvPr id="29" name="two-passports_76514"/>
          <p:cNvSpPr>
            <a:spLocks noChangeAspect="1"/>
          </p:cNvSpPr>
          <p:nvPr/>
        </p:nvSpPr>
        <p:spPr bwMode="auto">
          <a:xfrm>
            <a:off x="3516839" y="4281678"/>
            <a:ext cx="438764" cy="516681"/>
          </a:xfrm>
          <a:custGeom>
            <a:avLst/>
            <a:gdLst>
              <a:gd name="T0" fmla="*/ 1669 w 6920"/>
              <a:gd name="T1" fmla="*/ 5452 h 8160"/>
              <a:gd name="T2" fmla="*/ 1949 w 6920"/>
              <a:gd name="T3" fmla="*/ 4879 h 8160"/>
              <a:gd name="T4" fmla="*/ 2954 w 6920"/>
              <a:gd name="T5" fmla="*/ 6009 h 8160"/>
              <a:gd name="T6" fmla="*/ 3226 w 6920"/>
              <a:gd name="T7" fmla="*/ 5615 h 8160"/>
              <a:gd name="T8" fmla="*/ 2954 w 6920"/>
              <a:gd name="T9" fmla="*/ 6009 h 8160"/>
              <a:gd name="T10" fmla="*/ 2331 w 6920"/>
              <a:gd name="T11" fmla="*/ 5933 h 8160"/>
              <a:gd name="T12" fmla="*/ 2022 w 6920"/>
              <a:gd name="T13" fmla="*/ 5779 h 8160"/>
              <a:gd name="T14" fmla="*/ 1984 w 6920"/>
              <a:gd name="T15" fmla="*/ 3391 h 8160"/>
              <a:gd name="T16" fmla="*/ 1929 w 6920"/>
              <a:gd name="T17" fmla="*/ 3620 h 8160"/>
              <a:gd name="T18" fmla="*/ 2596 w 6920"/>
              <a:gd name="T19" fmla="*/ 3147 h 8160"/>
              <a:gd name="T20" fmla="*/ 2570 w 6920"/>
              <a:gd name="T21" fmla="*/ 3151 h 8160"/>
              <a:gd name="T22" fmla="*/ 2321 w 6920"/>
              <a:gd name="T23" fmla="*/ 3567 h 8160"/>
              <a:gd name="T24" fmla="*/ 2596 w 6920"/>
              <a:gd name="T25" fmla="*/ 3147 h 8160"/>
              <a:gd name="T26" fmla="*/ 3106 w 6920"/>
              <a:gd name="T27" fmla="*/ 3835 h 8160"/>
              <a:gd name="T28" fmla="*/ 2268 w 6920"/>
              <a:gd name="T29" fmla="*/ 4460 h 8160"/>
              <a:gd name="T30" fmla="*/ 1887 w 6920"/>
              <a:gd name="T31" fmla="*/ 4001 h 8160"/>
              <a:gd name="T32" fmla="*/ 1369 w 6920"/>
              <a:gd name="T33" fmla="*/ 4582 h 8160"/>
              <a:gd name="T34" fmla="*/ 1887 w 6920"/>
              <a:gd name="T35" fmla="*/ 4001 h 8160"/>
              <a:gd name="T36" fmla="*/ 6194 w 6920"/>
              <a:gd name="T37" fmla="*/ 6242 h 8160"/>
              <a:gd name="T38" fmla="*/ 5457 w 6920"/>
              <a:gd name="T39" fmla="*/ 7403 h 8160"/>
              <a:gd name="T40" fmla="*/ 1519 w 6920"/>
              <a:gd name="T41" fmla="*/ 8153 h 8160"/>
              <a:gd name="T42" fmla="*/ 703 w 6920"/>
              <a:gd name="T43" fmla="*/ 7533 h 8160"/>
              <a:gd name="T44" fmla="*/ 167 w 6920"/>
              <a:gd name="T45" fmla="*/ 2023 h 8160"/>
              <a:gd name="T46" fmla="*/ 1869 w 6920"/>
              <a:gd name="T47" fmla="*/ 1577 h 8160"/>
              <a:gd name="T48" fmla="*/ 2759 w 6920"/>
              <a:gd name="T49" fmla="*/ 0 h 8160"/>
              <a:gd name="T50" fmla="*/ 6240 w 6920"/>
              <a:gd name="T51" fmla="*/ 489 h 8160"/>
              <a:gd name="T52" fmla="*/ 6891 w 6920"/>
              <a:gd name="T53" fmla="*/ 1357 h 8160"/>
              <a:gd name="T54" fmla="*/ 2814 w 6920"/>
              <a:gd name="T55" fmla="*/ 2758 h 8160"/>
              <a:gd name="T56" fmla="*/ 2547 w 6920"/>
              <a:gd name="T57" fmla="*/ 2778 h 8160"/>
              <a:gd name="T58" fmla="*/ 2499 w 6920"/>
              <a:gd name="T59" fmla="*/ 2786 h 8160"/>
              <a:gd name="T60" fmla="*/ 1014 w 6920"/>
              <a:gd name="T61" fmla="*/ 4818 h 8160"/>
              <a:gd name="T62" fmla="*/ 1471 w 6920"/>
              <a:gd name="T63" fmla="*/ 5793 h 8160"/>
              <a:gd name="T64" fmla="*/ 2810 w 6920"/>
              <a:gd name="T65" fmla="*/ 6388 h 8160"/>
              <a:gd name="T66" fmla="*/ 3022 w 6920"/>
              <a:gd name="T67" fmla="*/ 6376 h 8160"/>
              <a:gd name="T68" fmla="*/ 3057 w 6920"/>
              <a:gd name="T69" fmla="*/ 6372 h 8160"/>
              <a:gd name="T70" fmla="*/ 4610 w 6920"/>
              <a:gd name="T71" fmla="*/ 4328 h 8160"/>
              <a:gd name="T72" fmla="*/ 6188 w 6920"/>
              <a:gd name="T73" fmla="*/ 857 h 8160"/>
              <a:gd name="T74" fmla="*/ 2759 w 6920"/>
              <a:gd name="T75" fmla="*/ 372 h 8160"/>
              <a:gd name="T76" fmla="*/ 2252 w 6920"/>
              <a:gd name="T77" fmla="*/ 1524 h 8160"/>
              <a:gd name="T78" fmla="*/ 4105 w 6920"/>
              <a:gd name="T79" fmla="*/ 1272 h 8160"/>
              <a:gd name="T80" fmla="*/ 4921 w 6920"/>
              <a:gd name="T81" fmla="*/ 1893 h 8160"/>
              <a:gd name="T82" fmla="*/ 4927 w 6920"/>
              <a:gd name="T83" fmla="*/ 1934 h 8160"/>
              <a:gd name="T84" fmla="*/ 5826 w 6920"/>
              <a:gd name="T85" fmla="*/ 6190 h 8160"/>
              <a:gd name="T86" fmla="*/ 6448 w 6920"/>
              <a:gd name="T87" fmla="*/ 1011 h 8160"/>
              <a:gd name="T88" fmla="*/ 4150 w 6920"/>
              <a:gd name="T89" fmla="*/ 5114 h 8160"/>
              <a:gd name="T90" fmla="*/ 3655 w 6920"/>
              <a:gd name="T91" fmla="*/ 4646 h 8160"/>
              <a:gd name="T92" fmla="*/ 2318 w 6920"/>
              <a:gd name="T93" fmla="*/ 4828 h 8160"/>
              <a:gd name="T94" fmla="*/ 3290 w 6920"/>
              <a:gd name="T95" fmla="*/ 5231 h 8160"/>
              <a:gd name="T96" fmla="*/ 2318 w 6920"/>
              <a:gd name="T97" fmla="*/ 4828 h 8160"/>
              <a:gd name="T98" fmla="*/ 3555 w 6920"/>
              <a:gd name="T99" fmla="*/ 5811 h 8160"/>
              <a:gd name="T100" fmla="*/ 3620 w 6920"/>
              <a:gd name="T101" fmla="*/ 5562 h 8160"/>
              <a:gd name="T102" fmla="*/ 3197 w 6920"/>
              <a:gd name="T103" fmla="*/ 3182 h 8160"/>
              <a:gd name="T104" fmla="*/ 3633 w 6920"/>
              <a:gd name="T105" fmla="*/ 3388 h 8160"/>
              <a:gd name="T106" fmla="*/ 4205 w 6920"/>
              <a:gd name="T107" fmla="*/ 4196 h 8160"/>
              <a:gd name="T108" fmla="*/ 3479 w 6920"/>
              <a:gd name="T109" fmla="*/ 3784 h 8160"/>
              <a:gd name="T110" fmla="*/ 4205 w 6920"/>
              <a:gd name="T111" fmla="*/ 4196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20" h="8160">
                <a:moveTo>
                  <a:pt x="2083" y="5396"/>
                </a:moveTo>
                <a:lnTo>
                  <a:pt x="1669" y="5452"/>
                </a:lnTo>
                <a:cubicBezTo>
                  <a:pt x="1556" y="5305"/>
                  <a:pt x="1470" y="5136"/>
                  <a:pt x="1420" y="4951"/>
                </a:cubicBezTo>
                <a:lnTo>
                  <a:pt x="1949" y="4879"/>
                </a:lnTo>
                <a:cubicBezTo>
                  <a:pt x="1982" y="5056"/>
                  <a:pt x="2027" y="5231"/>
                  <a:pt x="2083" y="5396"/>
                </a:cubicBezTo>
                <a:close/>
                <a:moveTo>
                  <a:pt x="2954" y="6009"/>
                </a:moveTo>
                <a:cubicBezTo>
                  <a:pt x="2963" y="6008"/>
                  <a:pt x="2972" y="6007"/>
                  <a:pt x="2981" y="6006"/>
                </a:cubicBezTo>
                <a:cubicBezTo>
                  <a:pt x="3072" y="5984"/>
                  <a:pt x="3167" y="5834"/>
                  <a:pt x="3226" y="5615"/>
                </a:cubicBezTo>
                <a:lnTo>
                  <a:pt x="2621" y="5698"/>
                </a:lnTo>
                <a:cubicBezTo>
                  <a:pt x="2738" y="5896"/>
                  <a:pt x="2861" y="6006"/>
                  <a:pt x="2954" y="6009"/>
                </a:cubicBezTo>
                <a:close/>
                <a:moveTo>
                  <a:pt x="2022" y="5779"/>
                </a:moveTo>
                <a:cubicBezTo>
                  <a:pt x="2118" y="5843"/>
                  <a:pt x="2222" y="5894"/>
                  <a:pt x="2331" y="5933"/>
                </a:cubicBezTo>
                <a:cubicBezTo>
                  <a:pt x="2295" y="5877"/>
                  <a:pt x="2261" y="5816"/>
                  <a:pt x="2229" y="5751"/>
                </a:cubicBezTo>
                <a:lnTo>
                  <a:pt x="2022" y="5779"/>
                </a:lnTo>
                <a:close/>
                <a:moveTo>
                  <a:pt x="1966" y="3454"/>
                </a:moveTo>
                <a:cubicBezTo>
                  <a:pt x="1972" y="3433"/>
                  <a:pt x="1978" y="3412"/>
                  <a:pt x="1984" y="3391"/>
                </a:cubicBezTo>
                <a:cubicBezTo>
                  <a:pt x="1880" y="3464"/>
                  <a:pt x="1785" y="3551"/>
                  <a:pt x="1702" y="3651"/>
                </a:cubicBezTo>
                <a:lnTo>
                  <a:pt x="1929" y="3620"/>
                </a:lnTo>
                <a:cubicBezTo>
                  <a:pt x="1940" y="3563"/>
                  <a:pt x="1952" y="3507"/>
                  <a:pt x="1966" y="3454"/>
                </a:cubicBezTo>
                <a:close/>
                <a:moveTo>
                  <a:pt x="2596" y="3147"/>
                </a:moveTo>
                <a:cubicBezTo>
                  <a:pt x="2595" y="3147"/>
                  <a:pt x="2593" y="3148"/>
                  <a:pt x="2592" y="3148"/>
                </a:cubicBezTo>
                <a:cubicBezTo>
                  <a:pt x="2584" y="3149"/>
                  <a:pt x="2577" y="3150"/>
                  <a:pt x="2570" y="3151"/>
                </a:cubicBezTo>
                <a:cubicBezTo>
                  <a:pt x="2479" y="3176"/>
                  <a:pt x="2384" y="3329"/>
                  <a:pt x="2325" y="3549"/>
                </a:cubicBezTo>
                <a:cubicBezTo>
                  <a:pt x="2324" y="3555"/>
                  <a:pt x="2323" y="3561"/>
                  <a:pt x="2321" y="3567"/>
                </a:cubicBezTo>
                <a:lnTo>
                  <a:pt x="2947" y="3482"/>
                </a:lnTo>
                <a:cubicBezTo>
                  <a:pt x="2824" y="3266"/>
                  <a:pt x="2693" y="3147"/>
                  <a:pt x="2596" y="3147"/>
                </a:cubicBezTo>
                <a:close/>
                <a:moveTo>
                  <a:pt x="3236" y="4328"/>
                </a:moveTo>
                <a:cubicBezTo>
                  <a:pt x="3202" y="4145"/>
                  <a:pt x="3157" y="3980"/>
                  <a:pt x="3106" y="3835"/>
                </a:cubicBezTo>
                <a:lnTo>
                  <a:pt x="2262" y="3950"/>
                </a:lnTo>
                <a:cubicBezTo>
                  <a:pt x="2251" y="4110"/>
                  <a:pt x="2253" y="4282"/>
                  <a:pt x="2268" y="4460"/>
                </a:cubicBezTo>
                <a:lnTo>
                  <a:pt x="3236" y="4328"/>
                </a:lnTo>
                <a:close/>
                <a:moveTo>
                  <a:pt x="1887" y="4001"/>
                </a:moveTo>
                <a:lnTo>
                  <a:pt x="1463" y="4059"/>
                </a:lnTo>
                <a:cubicBezTo>
                  <a:pt x="1400" y="4225"/>
                  <a:pt x="1368" y="4402"/>
                  <a:pt x="1369" y="4582"/>
                </a:cubicBezTo>
                <a:lnTo>
                  <a:pt x="1899" y="4510"/>
                </a:lnTo>
                <a:cubicBezTo>
                  <a:pt x="1883" y="4335"/>
                  <a:pt x="1879" y="4164"/>
                  <a:pt x="1887" y="4001"/>
                </a:cubicBezTo>
                <a:close/>
                <a:moveTo>
                  <a:pt x="6891" y="1357"/>
                </a:moveTo>
                <a:lnTo>
                  <a:pt x="6194" y="6242"/>
                </a:lnTo>
                <a:cubicBezTo>
                  <a:pt x="6149" y="6562"/>
                  <a:pt x="5905" y="6814"/>
                  <a:pt x="5600" y="6882"/>
                </a:cubicBezTo>
                <a:cubicBezTo>
                  <a:pt x="5621" y="7068"/>
                  <a:pt x="5571" y="7253"/>
                  <a:pt x="5457" y="7403"/>
                </a:cubicBezTo>
                <a:cubicBezTo>
                  <a:pt x="5340" y="7557"/>
                  <a:pt x="5170" y="7656"/>
                  <a:pt x="4978" y="7682"/>
                </a:cubicBezTo>
                <a:lnTo>
                  <a:pt x="1519" y="8153"/>
                </a:lnTo>
                <a:cubicBezTo>
                  <a:pt x="1487" y="8158"/>
                  <a:pt x="1454" y="8160"/>
                  <a:pt x="1421" y="8160"/>
                </a:cubicBezTo>
                <a:cubicBezTo>
                  <a:pt x="1060" y="8160"/>
                  <a:pt x="752" y="7890"/>
                  <a:pt x="703" y="7533"/>
                </a:cubicBezTo>
                <a:lnTo>
                  <a:pt x="26" y="2560"/>
                </a:lnTo>
                <a:cubicBezTo>
                  <a:pt x="0" y="2368"/>
                  <a:pt x="50" y="2177"/>
                  <a:pt x="167" y="2023"/>
                </a:cubicBezTo>
                <a:cubicBezTo>
                  <a:pt x="284" y="1869"/>
                  <a:pt x="454" y="1769"/>
                  <a:pt x="646" y="1743"/>
                </a:cubicBezTo>
                <a:lnTo>
                  <a:pt x="1869" y="1577"/>
                </a:lnTo>
                <a:lnTo>
                  <a:pt x="2000" y="659"/>
                </a:lnTo>
                <a:cubicBezTo>
                  <a:pt x="2054" y="283"/>
                  <a:pt x="2380" y="0"/>
                  <a:pt x="2759" y="0"/>
                </a:cubicBezTo>
                <a:cubicBezTo>
                  <a:pt x="2795" y="0"/>
                  <a:pt x="2832" y="3"/>
                  <a:pt x="2868" y="8"/>
                </a:cubicBezTo>
                <a:lnTo>
                  <a:pt x="6240" y="489"/>
                </a:lnTo>
                <a:cubicBezTo>
                  <a:pt x="6443" y="518"/>
                  <a:pt x="6622" y="624"/>
                  <a:pt x="6745" y="788"/>
                </a:cubicBezTo>
                <a:cubicBezTo>
                  <a:pt x="6868" y="952"/>
                  <a:pt x="6920" y="1154"/>
                  <a:pt x="6891" y="1357"/>
                </a:cubicBezTo>
                <a:close/>
                <a:moveTo>
                  <a:pt x="4610" y="4328"/>
                </a:moveTo>
                <a:cubicBezTo>
                  <a:pt x="4488" y="3433"/>
                  <a:pt x="3716" y="2758"/>
                  <a:pt x="2814" y="2758"/>
                </a:cubicBezTo>
                <a:cubicBezTo>
                  <a:pt x="2732" y="2758"/>
                  <a:pt x="2649" y="2764"/>
                  <a:pt x="2567" y="2775"/>
                </a:cubicBezTo>
                <a:cubicBezTo>
                  <a:pt x="2560" y="2776"/>
                  <a:pt x="2554" y="2777"/>
                  <a:pt x="2547" y="2778"/>
                </a:cubicBezTo>
                <a:cubicBezTo>
                  <a:pt x="2542" y="2779"/>
                  <a:pt x="2537" y="2779"/>
                  <a:pt x="2532" y="2780"/>
                </a:cubicBezTo>
                <a:cubicBezTo>
                  <a:pt x="2521" y="2781"/>
                  <a:pt x="2510" y="2784"/>
                  <a:pt x="2499" y="2786"/>
                </a:cubicBezTo>
                <a:cubicBezTo>
                  <a:pt x="2047" y="2865"/>
                  <a:pt x="1647" y="3107"/>
                  <a:pt x="1367" y="3475"/>
                </a:cubicBezTo>
                <a:cubicBezTo>
                  <a:pt x="1074" y="3861"/>
                  <a:pt x="948" y="4338"/>
                  <a:pt x="1014" y="4818"/>
                </a:cubicBezTo>
                <a:cubicBezTo>
                  <a:pt x="1063" y="5175"/>
                  <a:pt x="1215" y="5497"/>
                  <a:pt x="1437" y="5755"/>
                </a:cubicBezTo>
                <a:cubicBezTo>
                  <a:pt x="1447" y="5769"/>
                  <a:pt x="1458" y="5782"/>
                  <a:pt x="1471" y="5793"/>
                </a:cubicBezTo>
                <a:cubicBezTo>
                  <a:pt x="1805" y="6160"/>
                  <a:pt x="2285" y="6388"/>
                  <a:pt x="2810" y="6388"/>
                </a:cubicBezTo>
                <a:lnTo>
                  <a:pt x="2810" y="6388"/>
                </a:lnTo>
                <a:cubicBezTo>
                  <a:pt x="2868" y="6388"/>
                  <a:pt x="2927" y="6385"/>
                  <a:pt x="2985" y="6380"/>
                </a:cubicBezTo>
                <a:cubicBezTo>
                  <a:pt x="2998" y="6379"/>
                  <a:pt x="3010" y="6378"/>
                  <a:pt x="3022" y="6376"/>
                </a:cubicBezTo>
                <a:cubicBezTo>
                  <a:pt x="3025" y="6376"/>
                  <a:pt x="3028" y="6375"/>
                  <a:pt x="3031" y="6375"/>
                </a:cubicBezTo>
                <a:cubicBezTo>
                  <a:pt x="3039" y="6374"/>
                  <a:pt x="3048" y="6373"/>
                  <a:pt x="3057" y="6372"/>
                </a:cubicBezTo>
                <a:cubicBezTo>
                  <a:pt x="3537" y="6306"/>
                  <a:pt x="3963" y="6058"/>
                  <a:pt x="4257" y="5672"/>
                </a:cubicBezTo>
                <a:cubicBezTo>
                  <a:pt x="4550" y="5286"/>
                  <a:pt x="4676" y="4809"/>
                  <a:pt x="4610" y="4328"/>
                </a:cubicBezTo>
                <a:close/>
                <a:moveTo>
                  <a:pt x="6448" y="1011"/>
                </a:moveTo>
                <a:cubicBezTo>
                  <a:pt x="6385" y="927"/>
                  <a:pt x="6292" y="872"/>
                  <a:pt x="6188" y="857"/>
                </a:cubicBezTo>
                <a:lnTo>
                  <a:pt x="2815" y="376"/>
                </a:lnTo>
                <a:cubicBezTo>
                  <a:pt x="2797" y="373"/>
                  <a:pt x="2777" y="372"/>
                  <a:pt x="2759" y="372"/>
                </a:cubicBezTo>
                <a:cubicBezTo>
                  <a:pt x="2564" y="372"/>
                  <a:pt x="2396" y="518"/>
                  <a:pt x="2368" y="711"/>
                </a:cubicBezTo>
                <a:lnTo>
                  <a:pt x="2252" y="1524"/>
                </a:lnTo>
                <a:lnTo>
                  <a:pt x="3155" y="1401"/>
                </a:lnTo>
                <a:lnTo>
                  <a:pt x="4105" y="1272"/>
                </a:lnTo>
                <a:cubicBezTo>
                  <a:pt x="4137" y="1268"/>
                  <a:pt x="4171" y="1265"/>
                  <a:pt x="4203" y="1265"/>
                </a:cubicBezTo>
                <a:cubicBezTo>
                  <a:pt x="4564" y="1265"/>
                  <a:pt x="4872" y="1535"/>
                  <a:pt x="4921" y="1893"/>
                </a:cubicBezTo>
                <a:lnTo>
                  <a:pt x="4927" y="1934"/>
                </a:lnTo>
                <a:cubicBezTo>
                  <a:pt x="4927" y="1934"/>
                  <a:pt x="4927" y="1934"/>
                  <a:pt x="4927" y="1934"/>
                </a:cubicBezTo>
                <a:lnTo>
                  <a:pt x="5550" y="6511"/>
                </a:lnTo>
                <a:cubicBezTo>
                  <a:pt x="5693" y="6467"/>
                  <a:pt x="5804" y="6344"/>
                  <a:pt x="5826" y="6190"/>
                </a:cubicBezTo>
                <a:lnTo>
                  <a:pt x="6523" y="1304"/>
                </a:lnTo>
                <a:cubicBezTo>
                  <a:pt x="6538" y="1200"/>
                  <a:pt x="6511" y="1096"/>
                  <a:pt x="6448" y="1011"/>
                </a:cubicBezTo>
                <a:close/>
                <a:moveTo>
                  <a:pt x="3666" y="5180"/>
                </a:moveTo>
                <a:lnTo>
                  <a:pt x="4150" y="5114"/>
                </a:lnTo>
                <a:cubicBezTo>
                  <a:pt x="4221" y="4940"/>
                  <a:pt x="4256" y="4754"/>
                  <a:pt x="4255" y="4564"/>
                </a:cubicBezTo>
                <a:lnTo>
                  <a:pt x="3655" y="4646"/>
                </a:lnTo>
                <a:cubicBezTo>
                  <a:pt x="3672" y="4830"/>
                  <a:pt x="3675" y="5010"/>
                  <a:pt x="3666" y="5180"/>
                </a:cubicBezTo>
                <a:close/>
                <a:moveTo>
                  <a:pt x="2318" y="4828"/>
                </a:moveTo>
                <a:cubicBezTo>
                  <a:pt x="2354" y="5021"/>
                  <a:pt x="2402" y="5195"/>
                  <a:pt x="2457" y="5345"/>
                </a:cubicBezTo>
                <a:lnTo>
                  <a:pt x="3290" y="5231"/>
                </a:lnTo>
                <a:cubicBezTo>
                  <a:pt x="3304" y="5064"/>
                  <a:pt x="3302" y="4883"/>
                  <a:pt x="3286" y="4696"/>
                </a:cubicBezTo>
                <a:lnTo>
                  <a:pt x="2318" y="4828"/>
                </a:lnTo>
                <a:close/>
                <a:moveTo>
                  <a:pt x="3588" y="5702"/>
                </a:moveTo>
                <a:cubicBezTo>
                  <a:pt x="3578" y="5740"/>
                  <a:pt x="3567" y="5776"/>
                  <a:pt x="3555" y="5811"/>
                </a:cubicBezTo>
                <a:cubicBezTo>
                  <a:pt x="3683" y="5734"/>
                  <a:pt x="3798" y="5638"/>
                  <a:pt x="3897" y="5524"/>
                </a:cubicBezTo>
                <a:lnTo>
                  <a:pt x="3620" y="5562"/>
                </a:lnTo>
                <a:cubicBezTo>
                  <a:pt x="3611" y="5610"/>
                  <a:pt x="3600" y="5657"/>
                  <a:pt x="3588" y="5702"/>
                </a:cubicBezTo>
                <a:close/>
                <a:moveTo>
                  <a:pt x="3197" y="3182"/>
                </a:moveTo>
                <a:cubicBezTo>
                  <a:pt x="3247" y="3257"/>
                  <a:pt x="3294" y="3340"/>
                  <a:pt x="3337" y="3429"/>
                </a:cubicBezTo>
                <a:lnTo>
                  <a:pt x="3633" y="3388"/>
                </a:lnTo>
                <a:cubicBezTo>
                  <a:pt x="3501" y="3297"/>
                  <a:pt x="3354" y="3226"/>
                  <a:pt x="3197" y="3182"/>
                </a:cubicBezTo>
                <a:close/>
                <a:moveTo>
                  <a:pt x="4205" y="4196"/>
                </a:moveTo>
                <a:cubicBezTo>
                  <a:pt x="4157" y="4021"/>
                  <a:pt x="4077" y="3859"/>
                  <a:pt x="3972" y="3717"/>
                </a:cubicBezTo>
                <a:lnTo>
                  <a:pt x="3479" y="3784"/>
                </a:lnTo>
                <a:cubicBezTo>
                  <a:pt x="3531" y="3942"/>
                  <a:pt x="3574" y="4109"/>
                  <a:pt x="3605" y="4278"/>
                </a:cubicBezTo>
                <a:lnTo>
                  <a:pt x="4205" y="4196"/>
                </a:lnTo>
                <a:close/>
              </a:path>
            </a:pathLst>
          </a:custGeom>
          <a:solidFill>
            <a:schemeClr val="bg1"/>
          </a:solidFill>
          <a:ln>
            <a:noFill/>
          </a:ln>
        </p:spPr>
        <p:txBody>
          <a:bodyPr/>
          <a:lstStyle/>
          <a:p>
            <a:endParaRPr lang="zh-CN" altLang="en-US">
              <a:cs typeface="+mn-ea"/>
              <a:sym typeface="+mn-lt"/>
            </a:endParaRPr>
          </a:p>
        </p:txBody>
      </p:sp>
      <p:sp>
        <p:nvSpPr>
          <p:cNvPr id="3" name="文本框 36"/>
          <p:cNvSpPr txBox="1">
            <a:spLocks noChangeArrowheads="1"/>
          </p:cNvSpPr>
          <p:nvPr/>
        </p:nvSpPr>
        <p:spPr bwMode="auto">
          <a:xfrm>
            <a:off x="5799816" y="2482313"/>
            <a:ext cx="525642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t>1.</a:t>
            </a:r>
            <a:r>
              <a:rPr lang="zh-CN" altLang="zh-CN" dirty="0"/>
              <a:t>在原料工序，原料泥的开采和调配，是指“其土作成方块，小舟运至镇。”</a:t>
            </a:r>
          </a:p>
        </p:txBody>
      </p:sp>
      <p:sp>
        <p:nvSpPr>
          <p:cNvPr id="34" name="文本框 37">
            <a:extLst>
              <a:ext uri="{FF2B5EF4-FFF2-40B4-BE49-F238E27FC236}">
                <a16:creationId xmlns="" xmlns:a16="http://schemas.microsoft.com/office/drawing/2014/main" id="{076668A9-089B-45AA-83BE-790F43E041D4}"/>
              </a:ext>
            </a:extLst>
          </p:cNvPr>
          <p:cNvSpPr txBox="1">
            <a:spLocks noChangeArrowheads="1"/>
          </p:cNvSpPr>
          <p:nvPr/>
        </p:nvSpPr>
        <p:spPr bwMode="auto">
          <a:xfrm>
            <a:off x="891570" y="829319"/>
            <a:ext cx="650126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cs typeface="+mn-ea"/>
              </a:rPr>
              <a:t>中国明朝时期的运营管</a:t>
            </a:r>
            <a:r>
              <a:rPr lang="zh-CN" altLang="zh-CN" sz="2800" b="1" dirty="0" smtClean="0">
                <a:cs typeface="+mn-ea"/>
              </a:rPr>
              <a:t>理</a:t>
            </a:r>
            <a:r>
              <a:rPr lang="en-US" altLang="zh-CN" sz="2800" b="1" dirty="0" smtClean="0">
                <a:cs typeface="+mn-ea"/>
              </a:rPr>
              <a:t>--《</a:t>
            </a:r>
            <a:r>
              <a:rPr lang="zh-CN" altLang="en-US" sz="2800" b="1" dirty="0" smtClean="0">
                <a:cs typeface="+mn-ea"/>
              </a:rPr>
              <a:t>天工开物</a:t>
            </a:r>
            <a:r>
              <a:rPr lang="en-US" altLang="zh-CN" sz="2800" b="1" dirty="0" smtClean="0">
                <a:cs typeface="+mn-ea"/>
              </a:rPr>
              <a:t>》</a:t>
            </a:r>
            <a:endParaRPr lang="zh-CN" altLang="zh-CN" sz="2800" b="1" dirty="0">
              <a:cs typeface="+mn-ea"/>
            </a:endParaRPr>
          </a:p>
        </p:txBody>
      </p:sp>
      <p:sp>
        <p:nvSpPr>
          <p:cNvPr id="35" name="文本框 36"/>
          <p:cNvSpPr txBox="1">
            <a:spLocks noChangeArrowheads="1"/>
          </p:cNvSpPr>
          <p:nvPr/>
        </p:nvSpPr>
        <p:spPr bwMode="auto">
          <a:xfrm>
            <a:off x="5840122" y="4725362"/>
            <a:ext cx="531100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t>4.</a:t>
            </a:r>
            <a:r>
              <a:rPr lang="zh-CN" altLang="zh-CN" dirty="0"/>
              <a:t>在施釉工序，施釉前要打圈、书画，接着过釉。</a:t>
            </a:r>
          </a:p>
        </p:txBody>
      </p:sp>
      <p:sp>
        <p:nvSpPr>
          <p:cNvPr id="36" name="文本框 36"/>
          <p:cNvSpPr txBox="1">
            <a:spLocks noChangeArrowheads="1"/>
          </p:cNvSpPr>
          <p:nvPr/>
        </p:nvSpPr>
        <p:spPr bwMode="auto">
          <a:xfrm>
            <a:off x="5840122" y="3968518"/>
            <a:ext cx="5552546"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t>3.</a:t>
            </a:r>
            <a:r>
              <a:rPr lang="zh-CN" altLang="zh-CN" dirty="0"/>
              <a:t>在成型工序，成型是制造瓷坯，瓷坯分为印器和圆器。成型的过程包括拉坯、干燥、印坯、汶水、过利。</a:t>
            </a:r>
          </a:p>
        </p:txBody>
      </p:sp>
      <p:sp>
        <p:nvSpPr>
          <p:cNvPr id="37" name="文本框 36"/>
          <p:cNvSpPr txBox="1">
            <a:spLocks noChangeArrowheads="1"/>
          </p:cNvSpPr>
          <p:nvPr/>
        </p:nvSpPr>
        <p:spPr bwMode="auto">
          <a:xfrm>
            <a:off x="5840871" y="3239157"/>
            <a:ext cx="514427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t>2.</a:t>
            </a:r>
            <a:r>
              <a:rPr lang="zh-CN" altLang="zh-CN" dirty="0"/>
              <a:t>在精炼工序，精炼是对原料泥进行碓舂、水澄、近火干燥的加工。</a:t>
            </a:r>
          </a:p>
        </p:txBody>
      </p:sp>
      <p:sp>
        <p:nvSpPr>
          <p:cNvPr id="38" name="文本框 36"/>
          <p:cNvSpPr txBox="1">
            <a:spLocks noChangeArrowheads="1"/>
          </p:cNvSpPr>
          <p:nvPr/>
        </p:nvSpPr>
        <p:spPr bwMode="auto">
          <a:xfrm>
            <a:off x="7039155" y="1767515"/>
            <a:ext cx="233200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smtClean="0">
                <a:latin typeface="微软雅黑" panose="020B0503020204020204" pitchFamily="34" charset="-122"/>
                <a:ea typeface="微软雅黑" panose="020B0503020204020204" pitchFamily="34" charset="-122"/>
              </a:rPr>
              <a:t>三、</a:t>
            </a:r>
            <a:r>
              <a:rPr lang="zh-CN" altLang="zh-CN" dirty="0" smtClean="0">
                <a:latin typeface="微软雅黑" panose="020B0503020204020204" pitchFamily="34" charset="-122"/>
                <a:ea typeface="微软雅黑" panose="020B0503020204020204" pitchFamily="34" charset="-122"/>
              </a:rPr>
              <a:t>复</a:t>
            </a:r>
            <a:r>
              <a:rPr lang="zh-CN" altLang="zh-CN" dirty="0">
                <a:latin typeface="微软雅黑" panose="020B0503020204020204" pitchFamily="34" charset="-122"/>
                <a:ea typeface="微软雅黑" panose="020B0503020204020204" pitchFamily="34" charset="-122"/>
              </a:rPr>
              <a:t>杂的制作工序</a:t>
            </a:r>
            <a:endParaRPr lang="zh-CN" altLang="en-US" dirty="0">
              <a:latin typeface="微软雅黑" panose="020B0503020204020204" pitchFamily="34" charset="-122"/>
              <a:ea typeface="微软雅黑" panose="020B0503020204020204" pitchFamily="34" charset="-122"/>
              <a:sym typeface="+mn-lt"/>
            </a:endParaRPr>
          </a:p>
        </p:txBody>
      </p:sp>
      <p:sp>
        <p:nvSpPr>
          <p:cNvPr id="10" name="矩形 9"/>
          <p:cNvSpPr/>
          <p:nvPr/>
        </p:nvSpPr>
        <p:spPr>
          <a:xfrm>
            <a:off x="5839477" y="5258282"/>
            <a:ext cx="3416320" cy="369332"/>
          </a:xfrm>
          <a:prstGeom prst="rect">
            <a:avLst/>
          </a:prstGeom>
        </p:spPr>
        <p:txBody>
          <a:bodyPr wrap="none">
            <a:spAutoFit/>
          </a:bodyPr>
          <a:lstStyle/>
          <a:p>
            <a:pPr algn="just">
              <a:spcAft>
                <a:spcPts val="0"/>
              </a:spcAft>
            </a:pPr>
            <a:r>
              <a:rPr lang="en-US" altLang="zh-CN" dirty="0">
                <a:latin typeface="Arial" panose="020B0604020202020204" pitchFamily="34" charset="0"/>
                <a:ea typeface="宋体" panose="02010600030101010101" pitchFamily="2" charset="-122"/>
              </a:rPr>
              <a:t>5.</a:t>
            </a:r>
            <a:r>
              <a:rPr lang="zh-CN" altLang="zh-CN" dirty="0">
                <a:latin typeface="Arial" panose="020B0604020202020204" pitchFamily="34" charset="0"/>
                <a:ea typeface="宋体" panose="02010600030101010101" pitchFamily="2" charset="-122"/>
              </a:rPr>
              <a:t>在烧制工序，装匣进窑烧制。</a:t>
            </a:r>
          </a:p>
        </p:txBody>
      </p:sp>
    </p:spTree>
    <p:extLst>
      <p:ext uri="{BB962C8B-B14F-4D97-AF65-F5344CB8AC3E}">
        <p14:creationId xmlns="" xmlns:p14="http://schemas.microsoft.com/office/powerpoint/2010/main" val="946660718"/>
      </p:ext>
    </p:extLst>
  </p:cSld>
  <p:clrMapOvr>
    <a:masterClrMapping/>
  </p:clrMapOvr>
  <mc:AlternateContent xmlns:mc="http://schemas.openxmlformats.org/markup-compatibility/2006">
    <mc:Choice xmlns="" xmlns:p14="http://schemas.microsoft.com/office/powerpoint/2010/main" Requires="p14">
      <p:transition p14:dur="25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 xmlns:a16="http://schemas.microsoft.com/office/drawing/2014/main" id="{D92326D7-B7D0-475E-97EF-FAABD9A64B89}"/>
              </a:ext>
            </a:extLst>
          </p:cNvPr>
          <p:cNvGrpSpPr/>
          <p:nvPr/>
        </p:nvGrpSpPr>
        <p:grpSpPr>
          <a:xfrm>
            <a:off x="-896" y="0"/>
            <a:ext cx="12192000" cy="6858000"/>
            <a:chOff x="0" y="0"/>
            <a:chExt cx="12192000" cy="6858000"/>
          </a:xfrm>
        </p:grpSpPr>
        <p:pic>
          <p:nvPicPr>
            <p:cNvPr id="23" name="图片 22">
              <a:extLst>
                <a:ext uri="{FF2B5EF4-FFF2-40B4-BE49-F238E27FC236}">
                  <a16:creationId xmlns="" xmlns:a16="http://schemas.microsoft.com/office/drawing/2014/main" id="{8C9A31FD-8EE9-49EF-A686-0CB75EFC011D}"/>
                </a:ext>
              </a:extLst>
            </p:cNvPr>
            <p:cNvPicPr>
              <a:picLocks noChangeAspect="1"/>
            </p:cNvPicPr>
            <p:nvPr/>
          </p:nvPicPr>
          <p:blipFill>
            <a:blip r:embed="rId2"/>
            <a:stretch>
              <a:fillRect/>
            </a:stretch>
          </p:blipFill>
          <p:spPr>
            <a:xfrm>
              <a:off x="0" y="0"/>
              <a:ext cx="12192000" cy="6858000"/>
            </a:xfrm>
            <a:prstGeom prst="rect">
              <a:avLst/>
            </a:prstGeom>
          </p:spPr>
        </p:pic>
        <p:sp>
          <p:nvSpPr>
            <p:cNvPr id="24" name="矩形: 圆角 23">
              <a:extLst>
                <a:ext uri="{FF2B5EF4-FFF2-40B4-BE49-F238E27FC236}">
                  <a16:creationId xmlns="" xmlns:a16="http://schemas.microsoft.com/office/drawing/2014/main" id="{13A5F1B0-E789-4EE3-B665-8C38B8B4DF97}"/>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椭圆"/>
          <p:cNvSpPr>
            <a:spLocks noChangeArrowheads="1"/>
          </p:cNvSpPr>
          <p:nvPr/>
        </p:nvSpPr>
        <p:spPr bwMode="auto">
          <a:xfrm rot="2700000">
            <a:off x="1379508" y="2890726"/>
            <a:ext cx="1895948" cy="1898064"/>
          </a:xfrm>
          <a:prstGeom prst="roundRect">
            <a:avLst>
              <a:gd name="adj" fmla="val 16667"/>
            </a:avLst>
          </a:prstGeom>
          <a:solidFill>
            <a:srgbClr val="AFD4C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16" name="椭圆"/>
          <p:cNvSpPr>
            <a:spLocks noChangeArrowheads="1"/>
          </p:cNvSpPr>
          <p:nvPr/>
        </p:nvSpPr>
        <p:spPr bwMode="auto">
          <a:xfrm rot="2700000">
            <a:off x="3300849" y="2664312"/>
            <a:ext cx="880262" cy="882377"/>
          </a:xfrm>
          <a:prstGeom prst="roundRect">
            <a:avLst>
              <a:gd name="adj" fmla="val 16667"/>
            </a:avLst>
          </a:prstGeom>
          <a:solidFill>
            <a:srgbClr val="F7C94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14" name="椭圆"/>
          <p:cNvSpPr>
            <a:spLocks noChangeArrowheads="1"/>
          </p:cNvSpPr>
          <p:nvPr/>
        </p:nvSpPr>
        <p:spPr bwMode="auto">
          <a:xfrm rot="2700000">
            <a:off x="4064730" y="3216594"/>
            <a:ext cx="1248448" cy="1246331"/>
          </a:xfrm>
          <a:prstGeom prst="roundRect">
            <a:avLst>
              <a:gd name="adj" fmla="val 16667"/>
            </a:avLst>
          </a:prstGeom>
          <a:solidFill>
            <a:srgbClr val="AFD4C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12" name="椭圆"/>
          <p:cNvSpPr>
            <a:spLocks noChangeArrowheads="1"/>
          </p:cNvSpPr>
          <p:nvPr/>
        </p:nvSpPr>
        <p:spPr bwMode="auto">
          <a:xfrm rot="2700000">
            <a:off x="3299791" y="4114841"/>
            <a:ext cx="882377" cy="882377"/>
          </a:xfrm>
          <a:prstGeom prst="roundRect">
            <a:avLst>
              <a:gd name="adj" fmla="val 16667"/>
            </a:avLst>
          </a:prstGeom>
          <a:solidFill>
            <a:srgbClr val="F7C94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25" name="college-studying_73531"/>
          <p:cNvSpPr>
            <a:spLocks noChangeAspect="1"/>
          </p:cNvSpPr>
          <p:nvPr/>
        </p:nvSpPr>
        <p:spPr bwMode="auto">
          <a:xfrm>
            <a:off x="1769631" y="3322740"/>
            <a:ext cx="1115703" cy="1034036"/>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a:effectLst/>
        </p:spPr>
        <p:txBody>
          <a:bodyPr/>
          <a:lstStyle/>
          <a:p>
            <a:endParaRPr lang="zh-CN" altLang="en-US">
              <a:cs typeface="+mn-ea"/>
              <a:sym typeface="+mn-lt"/>
            </a:endParaRPr>
          </a:p>
        </p:txBody>
      </p:sp>
      <p:sp>
        <p:nvSpPr>
          <p:cNvPr id="27" name="ruler-and-pencil_99826"/>
          <p:cNvSpPr>
            <a:spLocks noChangeAspect="1"/>
          </p:cNvSpPr>
          <p:nvPr/>
        </p:nvSpPr>
        <p:spPr bwMode="auto">
          <a:xfrm>
            <a:off x="4353009" y="3519091"/>
            <a:ext cx="578665" cy="575913"/>
          </a:xfrm>
          <a:custGeom>
            <a:avLst/>
            <a:gdLst>
              <a:gd name="connsiteX0" fmla="*/ 59719 w 604084"/>
              <a:gd name="connsiteY0" fmla="*/ 352290 h 601212"/>
              <a:gd name="connsiteX1" fmla="*/ 35420 w 604084"/>
              <a:gd name="connsiteY1" fmla="*/ 382719 h 601212"/>
              <a:gd name="connsiteX2" fmla="*/ 27733 w 604084"/>
              <a:gd name="connsiteY2" fmla="*/ 409584 h 601212"/>
              <a:gd name="connsiteX3" fmla="*/ 41323 w 604084"/>
              <a:gd name="connsiteY3" fmla="*/ 434119 h 601212"/>
              <a:gd name="connsiteX4" fmla="*/ 42010 w 604084"/>
              <a:gd name="connsiteY4" fmla="*/ 434668 h 601212"/>
              <a:gd name="connsiteX5" fmla="*/ 64798 w 604084"/>
              <a:gd name="connsiteY5" fmla="*/ 442618 h 601212"/>
              <a:gd name="connsiteX6" fmla="*/ 93490 w 604084"/>
              <a:gd name="connsiteY6" fmla="*/ 428911 h 601212"/>
              <a:gd name="connsiteX7" fmla="*/ 117789 w 604084"/>
              <a:gd name="connsiteY7" fmla="*/ 398482 h 601212"/>
              <a:gd name="connsiteX8" fmla="*/ 481781 w 604084"/>
              <a:gd name="connsiteY8" fmla="*/ 309401 h 601212"/>
              <a:gd name="connsiteX9" fmla="*/ 349677 w 604084"/>
              <a:gd name="connsiteY9" fmla="*/ 467956 h 601212"/>
              <a:gd name="connsiteX10" fmla="*/ 481781 w 604084"/>
              <a:gd name="connsiteY10" fmla="*/ 467956 h 601212"/>
              <a:gd name="connsiteX11" fmla="*/ 500182 w 604084"/>
              <a:gd name="connsiteY11" fmla="*/ 258560 h 601212"/>
              <a:gd name="connsiteX12" fmla="*/ 509245 w 604084"/>
              <a:gd name="connsiteY12" fmla="*/ 271442 h 601212"/>
              <a:gd name="connsiteX13" fmla="*/ 509245 w 604084"/>
              <a:gd name="connsiteY13" fmla="*/ 481660 h 601212"/>
              <a:gd name="connsiteX14" fmla="*/ 495513 w 604084"/>
              <a:gd name="connsiteY14" fmla="*/ 495364 h 601212"/>
              <a:gd name="connsiteX15" fmla="*/ 320428 w 604084"/>
              <a:gd name="connsiteY15" fmla="*/ 495364 h 601212"/>
              <a:gd name="connsiteX16" fmla="*/ 308069 w 604084"/>
              <a:gd name="connsiteY16" fmla="*/ 487416 h 601212"/>
              <a:gd name="connsiteX17" fmla="*/ 309854 w 604084"/>
              <a:gd name="connsiteY17" fmla="*/ 472890 h 601212"/>
              <a:gd name="connsiteX18" fmla="*/ 484939 w 604084"/>
              <a:gd name="connsiteY18" fmla="*/ 262671 h 601212"/>
              <a:gd name="connsiteX19" fmla="*/ 500182 w 604084"/>
              <a:gd name="connsiteY19" fmla="*/ 258560 h 601212"/>
              <a:gd name="connsiteX20" fmla="*/ 230987 w 604084"/>
              <a:gd name="connsiteY20" fmla="*/ 181418 h 601212"/>
              <a:gd name="connsiteX21" fmla="*/ 241077 w 604084"/>
              <a:gd name="connsiteY21" fmla="*/ 184383 h 601212"/>
              <a:gd name="connsiteX22" fmla="*/ 243274 w 604084"/>
              <a:gd name="connsiteY22" fmla="*/ 203578 h 601212"/>
              <a:gd name="connsiteX23" fmla="*/ 153494 w 604084"/>
              <a:gd name="connsiteY23" fmla="*/ 316277 h 601212"/>
              <a:gd name="connsiteX24" fmla="*/ 142787 w 604084"/>
              <a:gd name="connsiteY24" fmla="*/ 321350 h 601212"/>
              <a:gd name="connsiteX25" fmla="*/ 134138 w 604084"/>
              <a:gd name="connsiteY25" fmla="*/ 318471 h 601212"/>
              <a:gd name="connsiteX26" fmla="*/ 131942 w 604084"/>
              <a:gd name="connsiteY26" fmla="*/ 299139 h 601212"/>
              <a:gd name="connsiteX27" fmla="*/ 221721 w 604084"/>
              <a:gd name="connsiteY27" fmla="*/ 186577 h 601212"/>
              <a:gd name="connsiteX28" fmla="*/ 230987 w 604084"/>
              <a:gd name="connsiteY28" fmla="*/ 181418 h 601212"/>
              <a:gd name="connsiteX29" fmla="*/ 339635 w 604084"/>
              <a:gd name="connsiteY29" fmla="*/ 60608 h 601212"/>
              <a:gd name="connsiteX30" fmla="*/ 302294 w 604084"/>
              <a:gd name="connsiteY30" fmla="*/ 84457 h 601212"/>
              <a:gd name="connsiteX31" fmla="*/ 308609 w 604084"/>
              <a:gd name="connsiteY31" fmla="*/ 89529 h 601212"/>
              <a:gd name="connsiteX32" fmla="*/ 310806 w 604084"/>
              <a:gd name="connsiteY32" fmla="*/ 108719 h 601212"/>
              <a:gd name="connsiteX33" fmla="*/ 300098 w 604084"/>
              <a:gd name="connsiteY33" fmla="*/ 113927 h 601212"/>
              <a:gd name="connsiteX34" fmla="*/ 291587 w 604084"/>
              <a:gd name="connsiteY34" fmla="*/ 110912 h 601212"/>
              <a:gd name="connsiteX35" fmla="*/ 277721 w 604084"/>
              <a:gd name="connsiteY35" fmla="*/ 99946 h 601212"/>
              <a:gd name="connsiteX36" fmla="*/ 257815 w 604084"/>
              <a:gd name="connsiteY36" fmla="*/ 112694 h 601212"/>
              <a:gd name="connsiteX37" fmla="*/ 307237 w 604084"/>
              <a:gd name="connsiteY37" fmla="*/ 152032 h 601212"/>
              <a:gd name="connsiteX38" fmla="*/ 358579 w 604084"/>
              <a:gd name="connsiteY38" fmla="*/ 16060 h 601212"/>
              <a:gd name="connsiteX39" fmla="*/ 374504 w 604084"/>
              <a:gd name="connsiteY39" fmla="*/ 16883 h 601212"/>
              <a:gd name="connsiteX40" fmla="*/ 378897 w 604084"/>
              <a:gd name="connsiteY40" fmla="*/ 32234 h 601212"/>
              <a:gd name="connsiteX41" fmla="*/ 326593 w 604084"/>
              <a:gd name="connsiteY41" fmla="*/ 179309 h 601212"/>
              <a:gd name="connsiteX42" fmla="*/ 325769 w 604084"/>
              <a:gd name="connsiteY42" fmla="*/ 181091 h 601212"/>
              <a:gd name="connsiteX43" fmla="*/ 325632 w 604084"/>
              <a:gd name="connsiteY43" fmla="*/ 181502 h 601212"/>
              <a:gd name="connsiteX44" fmla="*/ 324671 w 604084"/>
              <a:gd name="connsiteY44" fmla="*/ 182873 h 601212"/>
              <a:gd name="connsiteX45" fmla="*/ 324534 w 604084"/>
              <a:gd name="connsiteY45" fmla="*/ 183147 h 601212"/>
              <a:gd name="connsiteX46" fmla="*/ 324397 w 604084"/>
              <a:gd name="connsiteY46" fmla="*/ 183284 h 601212"/>
              <a:gd name="connsiteX47" fmla="*/ 147716 w 604084"/>
              <a:gd name="connsiteY47" fmla="*/ 404787 h 601212"/>
              <a:gd name="connsiteX48" fmla="*/ 114906 w 604084"/>
              <a:gd name="connsiteY48" fmla="*/ 445907 h 601212"/>
              <a:gd name="connsiteX49" fmla="*/ 64798 w 604084"/>
              <a:gd name="connsiteY49" fmla="*/ 470031 h 601212"/>
              <a:gd name="connsiteX50" fmla="*/ 24987 w 604084"/>
              <a:gd name="connsiteY50" fmla="*/ 456187 h 601212"/>
              <a:gd name="connsiteX51" fmla="*/ 24163 w 604084"/>
              <a:gd name="connsiteY51" fmla="*/ 455502 h 601212"/>
              <a:gd name="connsiteX52" fmla="*/ 414 w 604084"/>
              <a:gd name="connsiteY52" fmla="*/ 412737 h 601212"/>
              <a:gd name="connsiteX53" fmla="*/ 14004 w 604084"/>
              <a:gd name="connsiteY53" fmla="*/ 365722 h 601212"/>
              <a:gd name="connsiteX54" fmla="*/ 46815 w 604084"/>
              <a:gd name="connsiteY54" fmla="*/ 324465 h 601212"/>
              <a:gd name="connsiteX55" fmla="*/ 66034 w 604084"/>
              <a:gd name="connsiteY55" fmla="*/ 322272 h 601212"/>
              <a:gd name="connsiteX56" fmla="*/ 134812 w 604084"/>
              <a:gd name="connsiteY56" fmla="*/ 376962 h 601212"/>
              <a:gd name="connsiteX57" fmla="*/ 294332 w 604084"/>
              <a:gd name="connsiteY57" fmla="*/ 176842 h 601212"/>
              <a:gd name="connsiteX58" fmla="*/ 236400 w 604084"/>
              <a:gd name="connsiteY58" fmla="*/ 130787 h 601212"/>
              <a:gd name="connsiteX59" fmla="*/ 109689 w 604084"/>
              <a:gd name="connsiteY59" fmla="*/ 289649 h 601212"/>
              <a:gd name="connsiteX60" fmla="*/ 90333 w 604084"/>
              <a:gd name="connsiteY60" fmla="*/ 291842 h 601212"/>
              <a:gd name="connsiteX61" fmla="*/ 88136 w 604084"/>
              <a:gd name="connsiteY61" fmla="*/ 272516 h 601212"/>
              <a:gd name="connsiteX62" fmla="*/ 223495 w 604084"/>
              <a:gd name="connsiteY62" fmla="*/ 102962 h 601212"/>
              <a:gd name="connsiteX63" fmla="*/ 223495 w 604084"/>
              <a:gd name="connsiteY63" fmla="*/ 102825 h 601212"/>
              <a:gd name="connsiteX64" fmla="*/ 224044 w 604084"/>
              <a:gd name="connsiteY64" fmla="*/ 102276 h 601212"/>
              <a:gd name="connsiteX65" fmla="*/ 224456 w 604084"/>
              <a:gd name="connsiteY65" fmla="*/ 101865 h 601212"/>
              <a:gd name="connsiteX66" fmla="*/ 225005 w 604084"/>
              <a:gd name="connsiteY66" fmla="*/ 101317 h 601212"/>
              <a:gd name="connsiteX67" fmla="*/ 225417 w 604084"/>
              <a:gd name="connsiteY67" fmla="*/ 100906 h 601212"/>
              <a:gd name="connsiteX68" fmla="*/ 225966 w 604084"/>
              <a:gd name="connsiteY68" fmla="*/ 100494 h 601212"/>
              <a:gd name="connsiteX69" fmla="*/ 226653 w 604084"/>
              <a:gd name="connsiteY69" fmla="*/ 100083 h 601212"/>
              <a:gd name="connsiteX70" fmla="*/ 226790 w 604084"/>
              <a:gd name="connsiteY70" fmla="*/ 99946 h 601212"/>
              <a:gd name="connsiteX71" fmla="*/ 595022 w 604084"/>
              <a:gd name="connsiteY71" fmla="*/ 851 h 601212"/>
              <a:gd name="connsiteX72" fmla="*/ 604084 w 604084"/>
              <a:gd name="connsiteY72" fmla="*/ 13735 h 601212"/>
              <a:gd name="connsiteX73" fmla="*/ 604084 w 604084"/>
              <a:gd name="connsiteY73" fmla="*/ 481688 h 601212"/>
              <a:gd name="connsiteX74" fmla="*/ 590354 w 604084"/>
              <a:gd name="connsiteY74" fmla="*/ 495395 h 601212"/>
              <a:gd name="connsiteX75" fmla="*/ 576624 w 604084"/>
              <a:gd name="connsiteY75" fmla="*/ 481688 h 601212"/>
              <a:gd name="connsiteX76" fmla="*/ 576624 w 604084"/>
              <a:gd name="connsiteY76" fmla="*/ 51703 h 601212"/>
              <a:gd name="connsiteX77" fmla="*/ 141926 w 604084"/>
              <a:gd name="connsiteY77" fmla="*/ 573798 h 601212"/>
              <a:gd name="connsiteX78" fmla="*/ 590354 w 604084"/>
              <a:gd name="connsiteY78" fmla="*/ 573798 h 601212"/>
              <a:gd name="connsiteX79" fmla="*/ 604084 w 604084"/>
              <a:gd name="connsiteY79" fmla="*/ 587505 h 601212"/>
              <a:gd name="connsiteX80" fmla="*/ 590354 w 604084"/>
              <a:gd name="connsiteY80" fmla="*/ 601212 h 601212"/>
              <a:gd name="connsiteX81" fmla="*/ 112680 w 604084"/>
              <a:gd name="connsiteY81" fmla="*/ 601212 h 601212"/>
              <a:gd name="connsiteX82" fmla="*/ 100323 w 604084"/>
              <a:gd name="connsiteY82" fmla="*/ 593399 h 601212"/>
              <a:gd name="connsiteX83" fmla="*/ 102108 w 604084"/>
              <a:gd name="connsiteY83" fmla="*/ 578733 h 601212"/>
              <a:gd name="connsiteX84" fmla="*/ 579782 w 604084"/>
              <a:gd name="connsiteY84" fmla="*/ 4963 h 601212"/>
              <a:gd name="connsiteX85" fmla="*/ 595022 w 604084"/>
              <a:gd name="connsiteY85" fmla="*/ 851 h 60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4084" h="601212">
                <a:moveTo>
                  <a:pt x="59719" y="352290"/>
                </a:moveTo>
                <a:lnTo>
                  <a:pt x="35420" y="382719"/>
                </a:lnTo>
                <a:cubicBezTo>
                  <a:pt x="29380" y="390395"/>
                  <a:pt x="26634" y="399989"/>
                  <a:pt x="27733" y="409584"/>
                </a:cubicBezTo>
                <a:cubicBezTo>
                  <a:pt x="28831" y="419316"/>
                  <a:pt x="33636" y="427951"/>
                  <a:pt x="41323" y="434119"/>
                </a:cubicBezTo>
                <a:lnTo>
                  <a:pt x="42010" y="434668"/>
                </a:lnTo>
                <a:cubicBezTo>
                  <a:pt x="48599" y="439876"/>
                  <a:pt x="56424" y="442618"/>
                  <a:pt x="64798" y="442618"/>
                </a:cubicBezTo>
                <a:cubicBezTo>
                  <a:pt x="76055" y="442618"/>
                  <a:pt x="86489" y="437683"/>
                  <a:pt x="93490" y="428911"/>
                </a:cubicBezTo>
                <a:lnTo>
                  <a:pt x="117789" y="398482"/>
                </a:lnTo>
                <a:close/>
                <a:moveTo>
                  <a:pt x="481781" y="309401"/>
                </a:moveTo>
                <a:lnTo>
                  <a:pt x="349677" y="467956"/>
                </a:lnTo>
                <a:lnTo>
                  <a:pt x="481781" y="467956"/>
                </a:lnTo>
                <a:close/>
                <a:moveTo>
                  <a:pt x="500182" y="258560"/>
                </a:moveTo>
                <a:cubicBezTo>
                  <a:pt x="505538" y="260478"/>
                  <a:pt x="509245" y="265686"/>
                  <a:pt x="509245" y="271442"/>
                </a:cubicBezTo>
                <a:lnTo>
                  <a:pt x="509245" y="481660"/>
                </a:lnTo>
                <a:cubicBezTo>
                  <a:pt x="509245" y="489197"/>
                  <a:pt x="503066" y="495364"/>
                  <a:pt x="495513" y="495364"/>
                </a:cubicBezTo>
                <a:lnTo>
                  <a:pt x="320428" y="495364"/>
                </a:lnTo>
                <a:cubicBezTo>
                  <a:pt x="315209" y="495364"/>
                  <a:pt x="310266" y="492212"/>
                  <a:pt x="308069" y="487416"/>
                </a:cubicBezTo>
                <a:cubicBezTo>
                  <a:pt x="305734" y="482620"/>
                  <a:pt x="306558" y="477001"/>
                  <a:pt x="309854" y="472890"/>
                </a:cubicBezTo>
                <a:lnTo>
                  <a:pt x="484939" y="262671"/>
                </a:lnTo>
                <a:cubicBezTo>
                  <a:pt x="488647" y="258286"/>
                  <a:pt x="494689" y="256641"/>
                  <a:pt x="500182" y="258560"/>
                </a:cubicBezTo>
                <a:close/>
                <a:moveTo>
                  <a:pt x="230987" y="181418"/>
                </a:moveTo>
                <a:cubicBezTo>
                  <a:pt x="234488" y="181024"/>
                  <a:pt x="238126" y="181984"/>
                  <a:pt x="241077" y="184383"/>
                </a:cubicBezTo>
                <a:cubicBezTo>
                  <a:pt x="246980" y="189044"/>
                  <a:pt x="247941" y="197682"/>
                  <a:pt x="243274" y="203578"/>
                </a:cubicBezTo>
                <a:lnTo>
                  <a:pt x="153494" y="316277"/>
                </a:lnTo>
                <a:cubicBezTo>
                  <a:pt x="150749" y="319568"/>
                  <a:pt x="146768" y="321350"/>
                  <a:pt x="142787" y="321350"/>
                </a:cubicBezTo>
                <a:cubicBezTo>
                  <a:pt x="139767" y="321350"/>
                  <a:pt x="136746" y="320391"/>
                  <a:pt x="134138" y="318471"/>
                </a:cubicBezTo>
                <a:cubicBezTo>
                  <a:pt x="128235" y="313672"/>
                  <a:pt x="127274" y="305035"/>
                  <a:pt x="131942" y="299139"/>
                </a:cubicBezTo>
                <a:lnTo>
                  <a:pt x="221721" y="186577"/>
                </a:lnTo>
                <a:cubicBezTo>
                  <a:pt x="224124" y="183560"/>
                  <a:pt x="227487" y="181812"/>
                  <a:pt x="230987" y="181418"/>
                </a:cubicBezTo>
                <a:close/>
                <a:moveTo>
                  <a:pt x="339635" y="60608"/>
                </a:moveTo>
                <a:lnTo>
                  <a:pt x="302294" y="84457"/>
                </a:lnTo>
                <a:lnTo>
                  <a:pt x="308609" y="89529"/>
                </a:lnTo>
                <a:cubicBezTo>
                  <a:pt x="314512" y="94189"/>
                  <a:pt x="315611" y="102825"/>
                  <a:pt x="310806" y="108719"/>
                </a:cubicBezTo>
                <a:cubicBezTo>
                  <a:pt x="308060" y="112145"/>
                  <a:pt x="304079" y="113927"/>
                  <a:pt x="300098" y="113927"/>
                </a:cubicBezTo>
                <a:cubicBezTo>
                  <a:pt x="297078" y="113927"/>
                  <a:pt x="294058" y="112968"/>
                  <a:pt x="291587" y="110912"/>
                </a:cubicBezTo>
                <a:lnTo>
                  <a:pt x="277721" y="99946"/>
                </a:lnTo>
                <a:lnTo>
                  <a:pt x="257815" y="112694"/>
                </a:lnTo>
                <a:lnTo>
                  <a:pt x="307237" y="152032"/>
                </a:lnTo>
                <a:close/>
                <a:moveTo>
                  <a:pt x="358579" y="16060"/>
                </a:moveTo>
                <a:cubicBezTo>
                  <a:pt x="363522" y="12908"/>
                  <a:pt x="369974" y="13182"/>
                  <a:pt x="374504" y="16883"/>
                </a:cubicBezTo>
                <a:cubicBezTo>
                  <a:pt x="379172" y="20584"/>
                  <a:pt x="380956" y="26752"/>
                  <a:pt x="378897" y="32234"/>
                </a:cubicBezTo>
                <a:lnTo>
                  <a:pt x="326593" y="179309"/>
                </a:lnTo>
                <a:cubicBezTo>
                  <a:pt x="326319" y="179995"/>
                  <a:pt x="326044" y="180543"/>
                  <a:pt x="325769" y="181091"/>
                </a:cubicBezTo>
                <a:cubicBezTo>
                  <a:pt x="325769" y="181228"/>
                  <a:pt x="325632" y="181365"/>
                  <a:pt x="325632" y="181502"/>
                </a:cubicBezTo>
                <a:cubicBezTo>
                  <a:pt x="325358" y="181914"/>
                  <a:pt x="325083" y="182462"/>
                  <a:pt x="324671" y="182873"/>
                </a:cubicBezTo>
                <a:cubicBezTo>
                  <a:pt x="324671" y="182873"/>
                  <a:pt x="324534" y="183010"/>
                  <a:pt x="324534" y="183147"/>
                </a:cubicBezTo>
                <a:cubicBezTo>
                  <a:pt x="324397" y="183147"/>
                  <a:pt x="324397" y="183147"/>
                  <a:pt x="324397" y="183284"/>
                </a:cubicBezTo>
                <a:lnTo>
                  <a:pt x="147716" y="404787"/>
                </a:lnTo>
                <a:lnTo>
                  <a:pt x="114906" y="445907"/>
                </a:lnTo>
                <a:cubicBezTo>
                  <a:pt x="102688" y="461259"/>
                  <a:pt x="84429" y="470031"/>
                  <a:pt x="64798" y="470031"/>
                </a:cubicBezTo>
                <a:cubicBezTo>
                  <a:pt x="50384" y="470031"/>
                  <a:pt x="36244" y="465097"/>
                  <a:pt x="24987" y="456187"/>
                </a:cubicBezTo>
                <a:lnTo>
                  <a:pt x="24163" y="455502"/>
                </a:lnTo>
                <a:cubicBezTo>
                  <a:pt x="10847" y="444948"/>
                  <a:pt x="2336" y="429733"/>
                  <a:pt x="414" y="412737"/>
                </a:cubicBezTo>
                <a:cubicBezTo>
                  <a:pt x="-1508" y="395740"/>
                  <a:pt x="3297" y="379018"/>
                  <a:pt x="14004" y="365722"/>
                </a:cubicBezTo>
                <a:lnTo>
                  <a:pt x="46815" y="324465"/>
                </a:lnTo>
                <a:cubicBezTo>
                  <a:pt x="51482" y="318571"/>
                  <a:pt x="60131" y="317611"/>
                  <a:pt x="66034" y="322272"/>
                </a:cubicBezTo>
                <a:lnTo>
                  <a:pt x="134812" y="376962"/>
                </a:lnTo>
                <a:lnTo>
                  <a:pt x="294332" y="176842"/>
                </a:lnTo>
                <a:lnTo>
                  <a:pt x="236400" y="130787"/>
                </a:lnTo>
                <a:lnTo>
                  <a:pt x="109689" y="289649"/>
                </a:lnTo>
                <a:cubicBezTo>
                  <a:pt x="104884" y="295543"/>
                  <a:pt x="96373" y="296503"/>
                  <a:pt x="90333" y="291842"/>
                </a:cubicBezTo>
                <a:cubicBezTo>
                  <a:pt x="84429" y="287182"/>
                  <a:pt x="83469" y="278547"/>
                  <a:pt x="88136" y="272516"/>
                </a:cubicBezTo>
                <a:lnTo>
                  <a:pt x="223495" y="102962"/>
                </a:lnTo>
                <a:cubicBezTo>
                  <a:pt x="223495" y="102962"/>
                  <a:pt x="223495" y="102825"/>
                  <a:pt x="223495" y="102825"/>
                </a:cubicBezTo>
                <a:cubicBezTo>
                  <a:pt x="223770" y="102688"/>
                  <a:pt x="223907" y="102413"/>
                  <a:pt x="224044" y="102276"/>
                </a:cubicBezTo>
                <a:cubicBezTo>
                  <a:pt x="224182" y="102139"/>
                  <a:pt x="224319" y="102002"/>
                  <a:pt x="224456" y="101865"/>
                </a:cubicBezTo>
                <a:cubicBezTo>
                  <a:pt x="224594" y="101591"/>
                  <a:pt x="224868" y="101454"/>
                  <a:pt x="225005" y="101317"/>
                </a:cubicBezTo>
                <a:cubicBezTo>
                  <a:pt x="225143" y="101180"/>
                  <a:pt x="225280" y="101043"/>
                  <a:pt x="225417" y="100906"/>
                </a:cubicBezTo>
                <a:cubicBezTo>
                  <a:pt x="225692" y="100769"/>
                  <a:pt x="225829" y="100632"/>
                  <a:pt x="225966" y="100494"/>
                </a:cubicBezTo>
                <a:cubicBezTo>
                  <a:pt x="226241" y="100357"/>
                  <a:pt x="226378" y="100220"/>
                  <a:pt x="226653" y="100083"/>
                </a:cubicBezTo>
                <a:cubicBezTo>
                  <a:pt x="226653" y="100083"/>
                  <a:pt x="226790" y="99946"/>
                  <a:pt x="226790" y="99946"/>
                </a:cubicBezTo>
                <a:close/>
                <a:moveTo>
                  <a:pt x="595022" y="851"/>
                </a:moveTo>
                <a:cubicBezTo>
                  <a:pt x="600514" y="2770"/>
                  <a:pt x="604084" y="7978"/>
                  <a:pt x="604084" y="13735"/>
                </a:cubicBezTo>
                <a:lnTo>
                  <a:pt x="604084" y="481688"/>
                </a:lnTo>
                <a:cubicBezTo>
                  <a:pt x="604084" y="489227"/>
                  <a:pt x="597906" y="495395"/>
                  <a:pt x="590354" y="495395"/>
                </a:cubicBezTo>
                <a:cubicBezTo>
                  <a:pt x="582802" y="495395"/>
                  <a:pt x="576624" y="489227"/>
                  <a:pt x="576624" y="481688"/>
                </a:cubicBezTo>
                <a:lnTo>
                  <a:pt x="576624" y="51703"/>
                </a:lnTo>
                <a:lnTo>
                  <a:pt x="141926" y="573798"/>
                </a:lnTo>
                <a:lnTo>
                  <a:pt x="590354" y="573798"/>
                </a:lnTo>
                <a:cubicBezTo>
                  <a:pt x="597906" y="573798"/>
                  <a:pt x="604084" y="579967"/>
                  <a:pt x="604084" y="587505"/>
                </a:cubicBezTo>
                <a:cubicBezTo>
                  <a:pt x="604084" y="595044"/>
                  <a:pt x="597906" y="601212"/>
                  <a:pt x="590354" y="601212"/>
                </a:cubicBezTo>
                <a:lnTo>
                  <a:pt x="112680" y="601212"/>
                </a:lnTo>
                <a:cubicBezTo>
                  <a:pt x="107325" y="601212"/>
                  <a:pt x="102520" y="598197"/>
                  <a:pt x="100323" y="593399"/>
                </a:cubicBezTo>
                <a:cubicBezTo>
                  <a:pt x="97989" y="588602"/>
                  <a:pt x="98675" y="582845"/>
                  <a:pt x="102108" y="578733"/>
                </a:cubicBezTo>
                <a:lnTo>
                  <a:pt x="579782" y="4963"/>
                </a:lnTo>
                <a:cubicBezTo>
                  <a:pt x="583489" y="577"/>
                  <a:pt x="589530" y="-1205"/>
                  <a:pt x="595022" y="851"/>
                </a:cubicBezTo>
                <a:close/>
              </a:path>
            </a:pathLst>
          </a:custGeom>
          <a:solidFill>
            <a:schemeClr val="bg1"/>
          </a:solidFill>
          <a:ln>
            <a:noFill/>
          </a:ln>
        </p:spPr>
        <p:txBody>
          <a:bodyPr/>
          <a:lstStyle/>
          <a:p>
            <a:endParaRPr lang="zh-CN" altLang="en-US">
              <a:cs typeface="+mn-ea"/>
              <a:sym typeface="+mn-lt"/>
            </a:endParaRPr>
          </a:p>
        </p:txBody>
      </p:sp>
      <p:sp>
        <p:nvSpPr>
          <p:cNvPr id="28" name="椭圆 22"/>
          <p:cNvSpPr/>
          <p:nvPr/>
        </p:nvSpPr>
        <p:spPr>
          <a:xfrm>
            <a:off x="3509883" y="2888618"/>
            <a:ext cx="452677" cy="448854"/>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lumMod val="75000"/>
                </a:schemeClr>
              </a:solidFill>
              <a:effectLst/>
              <a:uLnTx/>
              <a:uFillTx/>
              <a:cs typeface="+mn-ea"/>
              <a:sym typeface="+mn-lt"/>
            </a:endParaRPr>
          </a:p>
        </p:txBody>
      </p:sp>
      <p:sp>
        <p:nvSpPr>
          <p:cNvPr id="29" name="two-passports_76514"/>
          <p:cNvSpPr>
            <a:spLocks noChangeAspect="1"/>
          </p:cNvSpPr>
          <p:nvPr/>
        </p:nvSpPr>
        <p:spPr bwMode="auto">
          <a:xfrm>
            <a:off x="3516839" y="4281678"/>
            <a:ext cx="438764" cy="516681"/>
          </a:xfrm>
          <a:custGeom>
            <a:avLst/>
            <a:gdLst>
              <a:gd name="T0" fmla="*/ 1669 w 6920"/>
              <a:gd name="T1" fmla="*/ 5452 h 8160"/>
              <a:gd name="T2" fmla="*/ 1949 w 6920"/>
              <a:gd name="T3" fmla="*/ 4879 h 8160"/>
              <a:gd name="T4" fmla="*/ 2954 w 6920"/>
              <a:gd name="T5" fmla="*/ 6009 h 8160"/>
              <a:gd name="T6" fmla="*/ 3226 w 6920"/>
              <a:gd name="T7" fmla="*/ 5615 h 8160"/>
              <a:gd name="T8" fmla="*/ 2954 w 6920"/>
              <a:gd name="T9" fmla="*/ 6009 h 8160"/>
              <a:gd name="T10" fmla="*/ 2331 w 6920"/>
              <a:gd name="T11" fmla="*/ 5933 h 8160"/>
              <a:gd name="T12" fmla="*/ 2022 w 6920"/>
              <a:gd name="T13" fmla="*/ 5779 h 8160"/>
              <a:gd name="T14" fmla="*/ 1984 w 6920"/>
              <a:gd name="T15" fmla="*/ 3391 h 8160"/>
              <a:gd name="T16" fmla="*/ 1929 w 6920"/>
              <a:gd name="T17" fmla="*/ 3620 h 8160"/>
              <a:gd name="T18" fmla="*/ 2596 w 6920"/>
              <a:gd name="T19" fmla="*/ 3147 h 8160"/>
              <a:gd name="T20" fmla="*/ 2570 w 6920"/>
              <a:gd name="T21" fmla="*/ 3151 h 8160"/>
              <a:gd name="T22" fmla="*/ 2321 w 6920"/>
              <a:gd name="T23" fmla="*/ 3567 h 8160"/>
              <a:gd name="T24" fmla="*/ 2596 w 6920"/>
              <a:gd name="T25" fmla="*/ 3147 h 8160"/>
              <a:gd name="T26" fmla="*/ 3106 w 6920"/>
              <a:gd name="T27" fmla="*/ 3835 h 8160"/>
              <a:gd name="T28" fmla="*/ 2268 w 6920"/>
              <a:gd name="T29" fmla="*/ 4460 h 8160"/>
              <a:gd name="T30" fmla="*/ 1887 w 6920"/>
              <a:gd name="T31" fmla="*/ 4001 h 8160"/>
              <a:gd name="T32" fmla="*/ 1369 w 6920"/>
              <a:gd name="T33" fmla="*/ 4582 h 8160"/>
              <a:gd name="T34" fmla="*/ 1887 w 6920"/>
              <a:gd name="T35" fmla="*/ 4001 h 8160"/>
              <a:gd name="T36" fmla="*/ 6194 w 6920"/>
              <a:gd name="T37" fmla="*/ 6242 h 8160"/>
              <a:gd name="T38" fmla="*/ 5457 w 6920"/>
              <a:gd name="T39" fmla="*/ 7403 h 8160"/>
              <a:gd name="T40" fmla="*/ 1519 w 6920"/>
              <a:gd name="T41" fmla="*/ 8153 h 8160"/>
              <a:gd name="T42" fmla="*/ 703 w 6920"/>
              <a:gd name="T43" fmla="*/ 7533 h 8160"/>
              <a:gd name="T44" fmla="*/ 167 w 6920"/>
              <a:gd name="T45" fmla="*/ 2023 h 8160"/>
              <a:gd name="T46" fmla="*/ 1869 w 6920"/>
              <a:gd name="T47" fmla="*/ 1577 h 8160"/>
              <a:gd name="T48" fmla="*/ 2759 w 6920"/>
              <a:gd name="T49" fmla="*/ 0 h 8160"/>
              <a:gd name="T50" fmla="*/ 6240 w 6920"/>
              <a:gd name="T51" fmla="*/ 489 h 8160"/>
              <a:gd name="T52" fmla="*/ 6891 w 6920"/>
              <a:gd name="T53" fmla="*/ 1357 h 8160"/>
              <a:gd name="T54" fmla="*/ 2814 w 6920"/>
              <a:gd name="T55" fmla="*/ 2758 h 8160"/>
              <a:gd name="T56" fmla="*/ 2547 w 6920"/>
              <a:gd name="T57" fmla="*/ 2778 h 8160"/>
              <a:gd name="T58" fmla="*/ 2499 w 6920"/>
              <a:gd name="T59" fmla="*/ 2786 h 8160"/>
              <a:gd name="T60" fmla="*/ 1014 w 6920"/>
              <a:gd name="T61" fmla="*/ 4818 h 8160"/>
              <a:gd name="T62" fmla="*/ 1471 w 6920"/>
              <a:gd name="T63" fmla="*/ 5793 h 8160"/>
              <a:gd name="T64" fmla="*/ 2810 w 6920"/>
              <a:gd name="T65" fmla="*/ 6388 h 8160"/>
              <a:gd name="T66" fmla="*/ 3022 w 6920"/>
              <a:gd name="T67" fmla="*/ 6376 h 8160"/>
              <a:gd name="T68" fmla="*/ 3057 w 6920"/>
              <a:gd name="T69" fmla="*/ 6372 h 8160"/>
              <a:gd name="T70" fmla="*/ 4610 w 6920"/>
              <a:gd name="T71" fmla="*/ 4328 h 8160"/>
              <a:gd name="T72" fmla="*/ 6188 w 6920"/>
              <a:gd name="T73" fmla="*/ 857 h 8160"/>
              <a:gd name="T74" fmla="*/ 2759 w 6920"/>
              <a:gd name="T75" fmla="*/ 372 h 8160"/>
              <a:gd name="T76" fmla="*/ 2252 w 6920"/>
              <a:gd name="T77" fmla="*/ 1524 h 8160"/>
              <a:gd name="T78" fmla="*/ 4105 w 6920"/>
              <a:gd name="T79" fmla="*/ 1272 h 8160"/>
              <a:gd name="T80" fmla="*/ 4921 w 6920"/>
              <a:gd name="T81" fmla="*/ 1893 h 8160"/>
              <a:gd name="T82" fmla="*/ 4927 w 6920"/>
              <a:gd name="T83" fmla="*/ 1934 h 8160"/>
              <a:gd name="T84" fmla="*/ 5826 w 6920"/>
              <a:gd name="T85" fmla="*/ 6190 h 8160"/>
              <a:gd name="T86" fmla="*/ 6448 w 6920"/>
              <a:gd name="T87" fmla="*/ 1011 h 8160"/>
              <a:gd name="T88" fmla="*/ 4150 w 6920"/>
              <a:gd name="T89" fmla="*/ 5114 h 8160"/>
              <a:gd name="T90" fmla="*/ 3655 w 6920"/>
              <a:gd name="T91" fmla="*/ 4646 h 8160"/>
              <a:gd name="T92" fmla="*/ 2318 w 6920"/>
              <a:gd name="T93" fmla="*/ 4828 h 8160"/>
              <a:gd name="T94" fmla="*/ 3290 w 6920"/>
              <a:gd name="T95" fmla="*/ 5231 h 8160"/>
              <a:gd name="T96" fmla="*/ 2318 w 6920"/>
              <a:gd name="T97" fmla="*/ 4828 h 8160"/>
              <a:gd name="T98" fmla="*/ 3555 w 6920"/>
              <a:gd name="T99" fmla="*/ 5811 h 8160"/>
              <a:gd name="T100" fmla="*/ 3620 w 6920"/>
              <a:gd name="T101" fmla="*/ 5562 h 8160"/>
              <a:gd name="T102" fmla="*/ 3197 w 6920"/>
              <a:gd name="T103" fmla="*/ 3182 h 8160"/>
              <a:gd name="T104" fmla="*/ 3633 w 6920"/>
              <a:gd name="T105" fmla="*/ 3388 h 8160"/>
              <a:gd name="T106" fmla="*/ 4205 w 6920"/>
              <a:gd name="T107" fmla="*/ 4196 h 8160"/>
              <a:gd name="T108" fmla="*/ 3479 w 6920"/>
              <a:gd name="T109" fmla="*/ 3784 h 8160"/>
              <a:gd name="T110" fmla="*/ 4205 w 6920"/>
              <a:gd name="T111" fmla="*/ 4196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20" h="8160">
                <a:moveTo>
                  <a:pt x="2083" y="5396"/>
                </a:moveTo>
                <a:lnTo>
                  <a:pt x="1669" y="5452"/>
                </a:lnTo>
                <a:cubicBezTo>
                  <a:pt x="1556" y="5305"/>
                  <a:pt x="1470" y="5136"/>
                  <a:pt x="1420" y="4951"/>
                </a:cubicBezTo>
                <a:lnTo>
                  <a:pt x="1949" y="4879"/>
                </a:lnTo>
                <a:cubicBezTo>
                  <a:pt x="1982" y="5056"/>
                  <a:pt x="2027" y="5231"/>
                  <a:pt x="2083" y="5396"/>
                </a:cubicBezTo>
                <a:close/>
                <a:moveTo>
                  <a:pt x="2954" y="6009"/>
                </a:moveTo>
                <a:cubicBezTo>
                  <a:pt x="2963" y="6008"/>
                  <a:pt x="2972" y="6007"/>
                  <a:pt x="2981" y="6006"/>
                </a:cubicBezTo>
                <a:cubicBezTo>
                  <a:pt x="3072" y="5984"/>
                  <a:pt x="3167" y="5834"/>
                  <a:pt x="3226" y="5615"/>
                </a:cubicBezTo>
                <a:lnTo>
                  <a:pt x="2621" y="5698"/>
                </a:lnTo>
                <a:cubicBezTo>
                  <a:pt x="2738" y="5896"/>
                  <a:pt x="2861" y="6006"/>
                  <a:pt x="2954" y="6009"/>
                </a:cubicBezTo>
                <a:close/>
                <a:moveTo>
                  <a:pt x="2022" y="5779"/>
                </a:moveTo>
                <a:cubicBezTo>
                  <a:pt x="2118" y="5843"/>
                  <a:pt x="2222" y="5894"/>
                  <a:pt x="2331" y="5933"/>
                </a:cubicBezTo>
                <a:cubicBezTo>
                  <a:pt x="2295" y="5877"/>
                  <a:pt x="2261" y="5816"/>
                  <a:pt x="2229" y="5751"/>
                </a:cubicBezTo>
                <a:lnTo>
                  <a:pt x="2022" y="5779"/>
                </a:lnTo>
                <a:close/>
                <a:moveTo>
                  <a:pt x="1966" y="3454"/>
                </a:moveTo>
                <a:cubicBezTo>
                  <a:pt x="1972" y="3433"/>
                  <a:pt x="1978" y="3412"/>
                  <a:pt x="1984" y="3391"/>
                </a:cubicBezTo>
                <a:cubicBezTo>
                  <a:pt x="1880" y="3464"/>
                  <a:pt x="1785" y="3551"/>
                  <a:pt x="1702" y="3651"/>
                </a:cubicBezTo>
                <a:lnTo>
                  <a:pt x="1929" y="3620"/>
                </a:lnTo>
                <a:cubicBezTo>
                  <a:pt x="1940" y="3563"/>
                  <a:pt x="1952" y="3507"/>
                  <a:pt x="1966" y="3454"/>
                </a:cubicBezTo>
                <a:close/>
                <a:moveTo>
                  <a:pt x="2596" y="3147"/>
                </a:moveTo>
                <a:cubicBezTo>
                  <a:pt x="2595" y="3147"/>
                  <a:pt x="2593" y="3148"/>
                  <a:pt x="2592" y="3148"/>
                </a:cubicBezTo>
                <a:cubicBezTo>
                  <a:pt x="2584" y="3149"/>
                  <a:pt x="2577" y="3150"/>
                  <a:pt x="2570" y="3151"/>
                </a:cubicBezTo>
                <a:cubicBezTo>
                  <a:pt x="2479" y="3176"/>
                  <a:pt x="2384" y="3329"/>
                  <a:pt x="2325" y="3549"/>
                </a:cubicBezTo>
                <a:cubicBezTo>
                  <a:pt x="2324" y="3555"/>
                  <a:pt x="2323" y="3561"/>
                  <a:pt x="2321" y="3567"/>
                </a:cubicBezTo>
                <a:lnTo>
                  <a:pt x="2947" y="3482"/>
                </a:lnTo>
                <a:cubicBezTo>
                  <a:pt x="2824" y="3266"/>
                  <a:pt x="2693" y="3147"/>
                  <a:pt x="2596" y="3147"/>
                </a:cubicBezTo>
                <a:close/>
                <a:moveTo>
                  <a:pt x="3236" y="4328"/>
                </a:moveTo>
                <a:cubicBezTo>
                  <a:pt x="3202" y="4145"/>
                  <a:pt x="3157" y="3980"/>
                  <a:pt x="3106" y="3835"/>
                </a:cubicBezTo>
                <a:lnTo>
                  <a:pt x="2262" y="3950"/>
                </a:lnTo>
                <a:cubicBezTo>
                  <a:pt x="2251" y="4110"/>
                  <a:pt x="2253" y="4282"/>
                  <a:pt x="2268" y="4460"/>
                </a:cubicBezTo>
                <a:lnTo>
                  <a:pt x="3236" y="4328"/>
                </a:lnTo>
                <a:close/>
                <a:moveTo>
                  <a:pt x="1887" y="4001"/>
                </a:moveTo>
                <a:lnTo>
                  <a:pt x="1463" y="4059"/>
                </a:lnTo>
                <a:cubicBezTo>
                  <a:pt x="1400" y="4225"/>
                  <a:pt x="1368" y="4402"/>
                  <a:pt x="1369" y="4582"/>
                </a:cubicBezTo>
                <a:lnTo>
                  <a:pt x="1899" y="4510"/>
                </a:lnTo>
                <a:cubicBezTo>
                  <a:pt x="1883" y="4335"/>
                  <a:pt x="1879" y="4164"/>
                  <a:pt x="1887" y="4001"/>
                </a:cubicBezTo>
                <a:close/>
                <a:moveTo>
                  <a:pt x="6891" y="1357"/>
                </a:moveTo>
                <a:lnTo>
                  <a:pt x="6194" y="6242"/>
                </a:lnTo>
                <a:cubicBezTo>
                  <a:pt x="6149" y="6562"/>
                  <a:pt x="5905" y="6814"/>
                  <a:pt x="5600" y="6882"/>
                </a:cubicBezTo>
                <a:cubicBezTo>
                  <a:pt x="5621" y="7068"/>
                  <a:pt x="5571" y="7253"/>
                  <a:pt x="5457" y="7403"/>
                </a:cubicBezTo>
                <a:cubicBezTo>
                  <a:pt x="5340" y="7557"/>
                  <a:pt x="5170" y="7656"/>
                  <a:pt x="4978" y="7682"/>
                </a:cubicBezTo>
                <a:lnTo>
                  <a:pt x="1519" y="8153"/>
                </a:lnTo>
                <a:cubicBezTo>
                  <a:pt x="1487" y="8158"/>
                  <a:pt x="1454" y="8160"/>
                  <a:pt x="1421" y="8160"/>
                </a:cubicBezTo>
                <a:cubicBezTo>
                  <a:pt x="1060" y="8160"/>
                  <a:pt x="752" y="7890"/>
                  <a:pt x="703" y="7533"/>
                </a:cubicBezTo>
                <a:lnTo>
                  <a:pt x="26" y="2560"/>
                </a:lnTo>
                <a:cubicBezTo>
                  <a:pt x="0" y="2368"/>
                  <a:pt x="50" y="2177"/>
                  <a:pt x="167" y="2023"/>
                </a:cubicBezTo>
                <a:cubicBezTo>
                  <a:pt x="284" y="1869"/>
                  <a:pt x="454" y="1769"/>
                  <a:pt x="646" y="1743"/>
                </a:cubicBezTo>
                <a:lnTo>
                  <a:pt x="1869" y="1577"/>
                </a:lnTo>
                <a:lnTo>
                  <a:pt x="2000" y="659"/>
                </a:lnTo>
                <a:cubicBezTo>
                  <a:pt x="2054" y="283"/>
                  <a:pt x="2380" y="0"/>
                  <a:pt x="2759" y="0"/>
                </a:cubicBezTo>
                <a:cubicBezTo>
                  <a:pt x="2795" y="0"/>
                  <a:pt x="2832" y="3"/>
                  <a:pt x="2868" y="8"/>
                </a:cubicBezTo>
                <a:lnTo>
                  <a:pt x="6240" y="489"/>
                </a:lnTo>
                <a:cubicBezTo>
                  <a:pt x="6443" y="518"/>
                  <a:pt x="6622" y="624"/>
                  <a:pt x="6745" y="788"/>
                </a:cubicBezTo>
                <a:cubicBezTo>
                  <a:pt x="6868" y="952"/>
                  <a:pt x="6920" y="1154"/>
                  <a:pt x="6891" y="1357"/>
                </a:cubicBezTo>
                <a:close/>
                <a:moveTo>
                  <a:pt x="4610" y="4328"/>
                </a:moveTo>
                <a:cubicBezTo>
                  <a:pt x="4488" y="3433"/>
                  <a:pt x="3716" y="2758"/>
                  <a:pt x="2814" y="2758"/>
                </a:cubicBezTo>
                <a:cubicBezTo>
                  <a:pt x="2732" y="2758"/>
                  <a:pt x="2649" y="2764"/>
                  <a:pt x="2567" y="2775"/>
                </a:cubicBezTo>
                <a:cubicBezTo>
                  <a:pt x="2560" y="2776"/>
                  <a:pt x="2554" y="2777"/>
                  <a:pt x="2547" y="2778"/>
                </a:cubicBezTo>
                <a:cubicBezTo>
                  <a:pt x="2542" y="2779"/>
                  <a:pt x="2537" y="2779"/>
                  <a:pt x="2532" y="2780"/>
                </a:cubicBezTo>
                <a:cubicBezTo>
                  <a:pt x="2521" y="2781"/>
                  <a:pt x="2510" y="2784"/>
                  <a:pt x="2499" y="2786"/>
                </a:cubicBezTo>
                <a:cubicBezTo>
                  <a:pt x="2047" y="2865"/>
                  <a:pt x="1647" y="3107"/>
                  <a:pt x="1367" y="3475"/>
                </a:cubicBezTo>
                <a:cubicBezTo>
                  <a:pt x="1074" y="3861"/>
                  <a:pt x="948" y="4338"/>
                  <a:pt x="1014" y="4818"/>
                </a:cubicBezTo>
                <a:cubicBezTo>
                  <a:pt x="1063" y="5175"/>
                  <a:pt x="1215" y="5497"/>
                  <a:pt x="1437" y="5755"/>
                </a:cubicBezTo>
                <a:cubicBezTo>
                  <a:pt x="1447" y="5769"/>
                  <a:pt x="1458" y="5782"/>
                  <a:pt x="1471" y="5793"/>
                </a:cubicBezTo>
                <a:cubicBezTo>
                  <a:pt x="1805" y="6160"/>
                  <a:pt x="2285" y="6388"/>
                  <a:pt x="2810" y="6388"/>
                </a:cubicBezTo>
                <a:lnTo>
                  <a:pt x="2810" y="6388"/>
                </a:lnTo>
                <a:cubicBezTo>
                  <a:pt x="2868" y="6388"/>
                  <a:pt x="2927" y="6385"/>
                  <a:pt x="2985" y="6380"/>
                </a:cubicBezTo>
                <a:cubicBezTo>
                  <a:pt x="2998" y="6379"/>
                  <a:pt x="3010" y="6378"/>
                  <a:pt x="3022" y="6376"/>
                </a:cubicBezTo>
                <a:cubicBezTo>
                  <a:pt x="3025" y="6376"/>
                  <a:pt x="3028" y="6375"/>
                  <a:pt x="3031" y="6375"/>
                </a:cubicBezTo>
                <a:cubicBezTo>
                  <a:pt x="3039" y="6374"/>
                  <a:pt x="3048" y="6373"/>
                  <a:pt x="3057" y="6372"/>
                </a:cubicBezTo>
                <a:cubicBezTo>
                  <a:pt x="3537" y="6306"/>
                  <a:pt x="3963" y="6058"/>
                  <a:pt x="4257" y="5672"/>
                </a:cubicBezTo>
                <a:cubicBezTo>
                  <a:pt x="4550" y="5286"/>
                  <a:pt x="4676" y="4809"/>
                  <a:pt x="4610" y="4328"/>
                </a:cubicBezTo>
                <a:close/>
                <a:moveTo>
                  <a:pt x="6448" y="1011"/>
                </a:moveTo>
                <a:cubicBezTo>
                  <a:pt x="6385" y="927"/>
                  <a:pt x="6292" y="872"/>
                  <a:pt x="6188" y="857"/>
                </a:cubicBezTo>
                <a:lnTo>
                  <a:pt x="2815" y="376"/>
                </a:lnTo>
                <a:cubicBezTo>
                  <a:pt x="2797" y="373"/>
                  <a:pt x="2777" y="372"/>
                  <a:pt x="2759" y="372"/>
                </a:cubicBezTo>
                <a:cubicBezTo>
                  <a:pt x="2564" y="372"/>
                  <a:pt x="2396" y="518"/>
                  <a:pt x="2368" y="711"/>
                </a:cubicBezTo>
                <a:lnTo>
                  <a:pt x="2252" y="1524"/>
                </a:lnTo>
                <a:lnTo>
                  <a:pt x="3155" y="1401"/>
                </a:lnTo>
                <a:lnTo>
                  <a:pt x="4105" y="1272"/>
                </a:lnTo>
                <a:cubicBezTo>
                  <a:pt x="4137" y="1268"/>
                  <a:pt x="4171" y="1265"/>
                  <a:pt x="4203" y="1265"/>
                </a:cubicBezTo>
                <a:cubicBezTo>
                  <a:pt x="4564" y="1265"/>
                  <a:pt x="4872" y="1535"/>
                  <a:pt x="4921" y="1893"/>
                </a:cubicBezTo>
                <a:lnTo>
                  <a:pt x="4927" y="1934"/>
                </a:lnTo>
                <a:cubicBezTo>
                  <a:pt x="4927" y="1934"/>
                  <a:pt x="4927" y="1934"/>
                  <a:pt x="4927" y="1934"/>
                </a:cubicBezTo>
                <a:lnTo>
                  <a:pt x="5550" y="6511"/>
                </a:lnTo>
                <a:cubicBezTo>
                  <a:pt x="5693" y="6467"/>
                  <a:pt x="5804" y="6344"/>
                  <a:pt x="5826" y="6190"/>
                </a:cubicBezTo>
                <a:lnTo>
                  <a:pt x="6523" y="1304"/>
                </a:lnTo>
                <a:cubicBezTo>
                  <a:pt x="6538" y="1200"/>
                  <a:pt x="6511" y="1096"/>
                  <a:pt x="6448" y="1011"/>
                </a:cubicBezTo>
                <a:close/>
                <a:moveTo>
                  <a:pt x="3666" y="5180"/>
                </a:moveTo>
                <a:lnTo>
                  <a:pt x="4150" y="5114"/>
                </a:lnTo>
                <a:cubicBezTo>
                  <a:pt x="4221" y="4940"/>
                  <a:pt x="4256" y="4754"/>
                  <a:pt x="4255" y="4564"/>
                </a:cubicBezTo>
                <a:lnTo>
                  <a:pt x="3655" y="4646"/>
                </a:lnTo>
                <a:cubicBezTo>
                  <a:pt x="3672" y="4830"/>
                  <a:pt x="3675" y="5010"/>
                  <a:pt x="3666" y="5180"/>
                </a:cubicBezTo>
                <a:close/>
                <a:moveTo>
                  <a:pt x="2318" y="4828"/>
                </a:moveTo>
                <a:cubicBezTo>
                  <a:pt x="2354" y="5021"/>
                  <a:pt x="2402" y="5195"/>
                  <a:pt x="2457" y="5345"/>
                </a:cubicBezTo>
                <a:lnTo>
                  <a:pt x="3290" y="5231"/>
                </a:lnTo>
                <a:cubicBezTo>
                  <a:pt x="3304" y="5064"/>
                  <a:pt x="3302" y="4883"/>
                  <a:pt x="3286" y="4696"/>
                </a:cubicBezTo>
                <a:lnTo>
                  <a:pt x="2318" y="4828"/>
                </a:lnTo>
                <a:close/>
                <a:moveTo>
                  <a:pt x="3588" y="5702"/>
                </a:moveTo>
                <a:cubicBezTo>
                  <a:pt x="3578" y="5740"/>
                  <a:pt x="3567" y="5776"/>
                  <a:pt x="3555" y="5811"/>
                </a:cubicBezTo>
                <a:cubicBezTo>
                  <a:pt x="3683" y="5734"/>
                  <a:pt x="3798" y="5638"/>
                  <a:pt x="3897" y="5524"/>
                </a:cubicBezTo>
                <a:lnTo>
                  <a:pt x="3620" y="5562"/>
                </a:lnTo>
                <a:cubicBezTo>
                  <a:pt x="3611" y="5610"/>
                  <a:pt x="3600" y="5657"/>
                  <a:pt x="3588" y="5702"/>
                </a:cubicBezTo>
                <a:close/>
                <a:moveTo>
                  <a:pt x="3197" y="3182"/>
                </a:moveTo>
                <a:cubicBezTo>
                  <a:pt x="3247" y="3257"/>
                  <a:pt x="3294" y="3340"/>
                  <a:pt x="3337" y="3429"/>
                </a:cubicBezTo>
                <a:lnTo>
                  <a:pt x="3633" y="3388"/>
                </a:lnTo>
                <a:cubicBezTo>
                  <a:pt x="3501" y="3297"/>
                  <a:pt x="3354" y="3226"/>
                  <a:pt x="3197" y="3182"/>
                </a:cubicBezTo>
                <a:close/>
                <a:moveTo>
                  <a:pt x="4205" y="4196"/>
                </a:moveTo>
                <a:cubicBezTo>
                  <a:pt x="4157" y="4021"/>
                  <a:pt x="4077" y="3859"/>
                  <a:pt x="3972" y="3717"/>
                </a:cubicBezTo>
                <a:lnTo>
                  <a:pt x="3479" y="3784"/>
                </a:lnTo>
                <a:cubicBezTo>
                  <a:pt x="3531" y="3942"/>
                  <a:pt x="3574" y="4109"/>
                  <a:pt x="3605" y="4278"/>
                </a:cubicBezTo>
                <a:lnTo>
                  <a:pt x="4205" y="4196"/>
                </a:lnTo>
                <a:close/>
              </a:path>
            </a:pathLst>
          </a:custGeom>
          <a:solidFill>
            <a:schemeClr val="bg1"/>
          </a:solidFill>
          <a:ln>
            <a:noFill/>
          </a:ln>
        </p:spPr>
        <p:txBody>
          <a:bodyPr/>
          <a:lstStyle/>
          <a:p>
            <a:endParaRPr lang="zh-CN" altLang="en-US">
              <a:cs typeface="+mn-ea"/>
              <a:sym typeface="+mn-lt"/>
            </a:endParaRPr>
          </a:p>
        </p:txBody>
      </p:sp>
      <p:sp>
        <p:nvSpPr>
          <p:cNvPr id="3" name="文本框 36"/>
          <p:cNvSpPr txBox="1">
            <a:spLocks noChangeArrowheads="1"/>
          </p:cNvSpPr>
          <p:nvPr/>
        </p:nvSpPr>
        <p:spPr bwMode="auto">
          <a:xfrm>
            <a:off x="5791189" y="2268374"/>
            <a:ext cx="5256422" cy="37780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lang="zh-CN" altLang="zh-CN" dirty="0"/>
              <a:t>从《考工记》到《天工开物》，中国传统造物的主体已经由“智者”和“圣人”变成了“天”、“人”并存，从“知者创物，巧者述之”到“人巧造成异物”，工匠们逐步从历史舞台的幕后走向前台，他们在改造自然、改善生活中的主观能动性已经发挥了巨大作用，虽然相比“天工”，“人力”尚有不可企及之处，但《天工开物》同时也强调人在应对自然时积极的人世态度，这在封建社会显然具有重要的思想史意义</a:t>
            </a:r>
            <a:r>
              <a:rPr lang="zh-CN" altLang="zh-CN" dirty="0" smtClean="0"/>
              <a:t>。</a:t>
            </a:r>
            <a:endParaRPr lang="zh-CN" altLang="zh-CN" dirty="0"/>
          </a:p>
        </p:txBody>
      </p:sp>
      <p:sp>
        <p:nvSpPr>
          <p:cNvPr id="34" name="文本框 37">
            <a:extLst>
              <a:ext uri="{FF2B5EF4-FFF2-40B4-BE49-F238E27FC236}">
                <a16:creationId xmlns="" xmlns:a16="http://schemas.microsoft.com/office/drawing/2014/main" id="{076668A9-089B-45AA-83BE-790F43E041D4}"/>
              </a:ext>
            </a:extLst>
          </p:cNvPr>
          <p:cNvSpPr txBox="1">
            <a:spLocks noChangeArrowheads="1"/>
          </p:cNvSpPr>
          <p:nvPr/>
        </p:nvSpPr>
        <p:spPr bwMode="auto">
          <a:xfrm>
            <a:off x="891570" y="829319"/>
            <a:ext cx="650126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cs typeface="+mn-ea"/>
              </a:rPr>
              <a:t>中国明朝时期的运营管</a:t>
            </a:r>
            <a:r>
              <a:rPr lang="zh-CN" altLang="zh-CN" sz="2800" b="1" dirty="0" smtClean="0">
                <a:cs typeface="+mn-ea"/>
              </a:rPr>
              <a:t>理</a:t>
            </a:r>
            <a:r>
              <a:rPr lang="en-US" altLang="zh-CN" sz="2800" b="1" dirty="0" smtClean="0">
                <a:cs typeface="+mn-ea"/>
              </a:rPr>
              <a:t>--《</a:t>
            </a:r>
            <a:r>
              <a:rPr lang="zh-CN" altLang="en-US" sz="2800" b="1" dirty="0" smtClean="0">
                <a:cs typeface="+mn-ea"/>
              </a:rPr>
              <a:t>天工开物</a:t>
            </a:r>
            <a:r>
              <a:rPr lang="en-US" altLang="zh-CN" sz="2800" b="1" dirty="0" smtClean="0">
                <a:cs typeface="+mn-ea"/>
              </a:rPr>
              <a:t>》</a:t>
            </a:r>
            <a:endParaRPr lang="zh-CN" altLang="zh-CN" sz="2800" b="1" dirty="0">
              <a:cs typeface="+mn-ea"/>
            </a:endParaRPr>
          </a:p>
        </p:txBody>
      </p:sp>
      <p:sp>
        <p:nvSpPr>
          <p:cNvPr id="38" name="文本框 36"/>
          <p:cNvSpPr txBox="1">
            <a:spLocks noChangeArrowheads="1"/>
          </p:cNvSpPr>
          <p:nvPr/>
        </p:nvSpPr>
        <p:spPr bwMode="auto">
          <a:xfrm>
            <a:off x="7013275" y="1899042"/>
            <a:ext cx="251315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四、</a:t>
            </a:r>
            <a:r>
              <a:rPr lang="zh-CN" altLang="zh-CN" dirty="0">
                <a:latin typeface="微软雅黑" panose="020B0503020204020204" pitchFamily="34" charset="-122"/>
                <a:ea typeface="微软雅黑" panose="020B0503020204020204" pitchFamily="34" charset="-122"/>
              </a:rPr>
              <a:t>明确的造物思想</a:t>
            </a:r>
            <a:endParaRPr lang="zh-CN" altLang="en-US" dirty="0">
              <a:latin typeface="微软雅黑" panose="020B0503020204020204" pitchFamily="34" charset="-122"/>
              <a:ea typeface="微软雅黑" panose="020B0503020204020204" pitchFamily="34" charset="-122"/>
              <a:sym typeface="+mn-lt"/>
            </a:endParaRPr>
          </a:p>
        </p:txBody>
      </p:sp>
    </p:spTree>
  </p:cSld>
  <p:clrMapOvr>
    <a:masterClrMapping/>
  </p:clrMapOvr>
  <mc:AlternateContent xmlns:mc="http://schemas.openxmlformats.org/markup-compatibility/2006">
    <mc:Choice xmlns="" xmlns:p14="http://schemas.microsoft.com/office/powerpoint/2010/main" Requires="p14">
      <p:transition p14:dur="25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0" y="0"/>
            <a:ext cx="12192000" cy="6858000"/>
            <a:chOff x="0" y="0"/>
            <a:chExt cx="12192000" cy="6858000"/>
          </a:xfrm>
        </p:grpSpPr>
        <p:pic>
          <p:nvPicPr>
            <p:cNvPr id="66" name="图片 65"/>
            <p:cNvPicPr>
              <a:picLocks noChangeAspect="1"/>
            </p:cNvPicPr>
            <p:nvPr/>
          </p:nvPicPr>
          <p:blipFill>
            <a:blip r:embed="rId2"/>
            <a:stretch>
              <a:fillRect/>
            </a:stretch>
          </p:blipFill>
          <p:spPr>
            <a:xfrm>
              <a:off x="0" y="0"/>
              <a:ext cx="12192000" cy="6858000"/>
            </a:xfrm>
            <a:prstGeom prst="rect">
              <a:avLst/>
            </a:prstGeom>
          </p:spPr>
        </p:pic>
        <p:sp>
          <p:nvSpPr>
            <p:cNvPr id="67" name="矩形: 圆角 66"/>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3" name="组合 52"/>
          <p:cNvGrpSpPr/>
          <p:nvPr/>
        </p:nvGrpSpPr>
        <p:grpSpPr>
          <a:xfrm>
            <a:off x="1036774" y="2946088"/>
            <a:ext cx="3233420" cy="1151890"/>
            <a:chOff x="2124075" y="2162175"/>
            <a:chExt cx="4171950" cy="1485900"/>
          </a:xfrm>
          <a:solidFill>
            <a:srgbClr val="F8F8F8"/>
          </a:solidFill>
        </p:grpSpPr>
        <p:sp>
          <p:nvSpPr>
            <p:cNvPr id="54" name="菱形 53"/>
            <p:cNvSpPr/>
            <p:nvPr/>
          </p:nvSpPr>
          <p:spPr>
            <a:xfrm>
              <a:off x="2124075" y="2447925"/>
              <a:ext cx="914400" cy="914400"/>
            </a:xfrm>
            <a:prstGeom prst="diamond">
              <a:avLst/>
            </a:prstGeom>
            <a:solidFill>
              <a:srgbClr val="AFD4C2"/>
            </a:solidFill>
            <a:ln>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55" name="矩形 54"/>
            <p:cNvSpPr/>
            <p:nvPr/>
          </p:nvSpPr>
          <p:spPr>
            <a:xfrm>
              <a:off x="3038475" y="2162175"/>
              <a:ext cx="3257550" cy="1485900"/>
            </a:xfrm>
            <a:prstGeom prst="rect">
              <a:avLst/>
            </a:prstGeom>
            <a:grpFill/>
            <a:ln>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49" name="矩形 48"/>
          <p:cNvSpPr/>
          <p:nvPr/>
        </p:nvSpPr>
        <p:spPr>
          <a:xfrm>
            <a:off x="1891556" y="3337366"/>
            <a:ext cx="226536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sym typeface="+mn-lt"/>
              </a:rPr>
              <a:t>五、</a:t>
            </a:r>
            <a:r>
              <a:rPr lang="zh-CN" altLang="zh-CN" dirty="0">
                <a:latin typeface="微软雅黑" panose="020B0503020204020204" pitchFamily="34" charset="-122"/>
                <a:ea typeface="微软雅黑" panose="020B0503020204020204" pitchFamily="34" charset="-122"/>
              </a:rPr>
              <a:t>和谐的天人关系</a:t>
            </a:r>
            <a:endParaRPr lang="zh-CN" altLang="en-US" dirty="0">
              <a:latin typeface="微软雅黑" panose="020B0503020204020204" pitchFamily="34" charset="-122"/>
              <a:ea typeface="微软雅黑" panose="020B0503020204020204" pitchFamily="34" charset="-122"/>
              <a:sym typeface="+mn-lt"/>
            </a:endParaRPr>
          </a:p>
        </p:txBody>
      </p:sp>
      <p:sp>
        <p:nvSpPr>
          <p:cNvPr id="22" name="文本框 37">
            <a:extLst>
              <a:ext uri="{FF2B5EF4-FFF2-40B4-BE49-F238E27FC236}">
                <a16:creationId xmlns="" xmlns:a16="http://schemas.microsoft.com/office/drawing/2014/main" id="{5C756A77-42E5-49D5-A4D8-A171950D53AD}"/>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a:r>
              <a:rPr lang="zh-CN" altLang="en-US" sz="2800" b="1" dirty="0">
                <a:solidFill>
                  <a:srgbClr val="0D0D0D"/>
                </a:solidFill>
                <a:latin typeface="+mn-lt"/>
                <a:ea typeface="+mn-ea"/>
                <a:cs typeface="+mn-ea"/>
                <a:sym typeface="+mn-lt"/>
              </a:rPr>
              <a:t>输入页面标题文字</a:t>
            </a:r>
          </a:p>
        </p:txBody>
      </p:sp>
      <p:sp>
        <p:nvSpPr>
          <p:cNvPr id="23" name="文本框 36"/>
          <p:cNvSpPr txBox="1">
            <a:spLocks noChangeArrowheads="1"/>
          </p:cNvSpPr>
          <p:nvPr/>
        </p:nvSpPr>
        <p:spPr bwMode="auto">
          <a:xfrm>
            <a:off x="4492199" y="1464004"/>
            <a:ext cx="6592743" cy="46628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algn="just">
              <a:lnSpc>
                <a:spcPct val="150000"/>
              </a:lnSpc>
              <a:spcAft>
                <a:spcPts val="0"/>
              </a:spcAft>
            </a:pPr>
            <a:r>
              <a:rPr lang="zh-CN" altLang="zh-CN" dirty="0"/>
              <a:t>总体来看，《考工记》特别强调人类社会活动与自然的紧密联系。早在春秋以前，人们在日月星辰周而复始的运转中发现了宇宙自然的“规律”，并将空间关系转换成时间关系，先民对天地神鬼关系及世俗权利的思考则促使人们以礼制秩序来约定人的日常行为与造物活动。</a:t>
            </a:r>
            <a:r>
              <a:rPr lang="zh-CN" altLang="zh-CN" dirty="0">
                <a:solidFill>
                  <a:srgbClr val="FF0000"/>
                </a:solidFill>
              </a:rPr>
              <a:t>如果说春秋以前的人与自然关系是神圣而神秘的，追求的是人道与天道的“合一”，那么晚明时期人与自然关系的神秘色彩逐渐淡化而归于世俗化，讲究的是人与自然“平等”、“和谐”。</a:t>
            </a:r>
            <a:r>
              <a:rPr lang="zh-CN" altLang="zh-CN" dirty="0"/>
              <a:t>在《考工记》所记载的工艺活动中，工匠们的选材与制作均需考虑天时、地利及其使用环境，传统造物的整体思想与现代设计的系统理论契合，这无疑是科学且合理的。这一理念在《天工开物》中也得到了充分体现。</a:t>
            </a:r>
          </a:p>
        </p:txBody>
      </p:sp>
    </p:spTree>
  </p:cSld>
  <p:clrMapOvr>
    <a:masterClrMapping/>
  </p:clrMapOvr>
  <mc:AlternateContent xmlns:mc="http://schemas.openxmlformats.org/markup-compatibility/2006">
    <mc:Choice xmlns="" xmlns:p14="http://schemas.microsoft.com/office/powerpoint/2010/main" Requires="p14">
      <p:transition p14:dur="25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0" y="0"/>
            <a:ext cx="12192000" cy="6858000"/>
            <a:chOff x="0" y="0"/>
            <a:chExt cx="12192000" cy="6858000"/>
          </a:xfrm>
        </p:grpSpPr>
        <p:pic>
          <p:nvPicPr>
            <p:cNvPr id="66" name="图片 65"/>
            <p:cNvPicPr>
              <a:picLocks noChangeAspect="1"/>
            </p:cNvPicPr>
            <p:nvPr/>
          </p:nvPicPr>
          <p:blipFill>
            <a:blip r:embed="rId2"/>
            <a:stretch>
              <a:fillRect/>
            </a:stretch>
          </p:blipFill>
          <p:spPr>
            <a:xfrm>
              <a:off x="0" y="0"/>
              <a:ext cx="12192000" cy="6858000"/>
            </a:xfrm>
            <a:prstGeom prst="rect">
              <a:avLst/>
            </a:prstGeom>
          </p:spPr>
        </p:pic>
        <p:sp>
          <p:nvSpPr>
            <p:cNvPr id="67" name="矩形: 圆角 66"/>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3" name="组合 52"/>
          <p:cNvGrpSpPr/>
          <p:nvPr/>
        </p:nvGrpSpPr>
        <p:grpSpPr>
          <a:xfrm>
            <a:off x="1036774" y="2946088"/>
            <a:ext cx="3233420" cy="1151890"/>
            <a:chOff x="2124075" y="2162175"/>
            <a:chExt cx="4171950" cy="1485900"/>
          </a:xfrm>
          <a:solidFill>
            <a:srgbClr val="F8F8F8"/>
          </a:solidFill>
        </p:grpSpPr>
        <p:sp>
          <p:nvSpPr>
            <p:cNvPr id="54" name="菱形 53"/>
            <p:cNvSpPr/>
            <p:nvPr/>
          </p:nvSpPr>
          <p:spPr>
            <a:xfrm>
              <a:off x="2124075" y="2447925"/>
              <a:ext cx="914400" cy="914400"/>
            </a:xfrm>
            <a:prstGeom prst="diamond">
              <a:avLst/>
            </a:prstGeom>
            <a:solidFill>
              <a:srgbClr val="AFD4C2"/>
            </a:solidFill>
            <a:ln>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55" name="矩形 54"/>
            <p:cNvSpPr/>
            <p:nvPr/>
          </p:nvSpPr>
          <p:spPr>
            <a:xfrm>
              <a:off x="3038475" y="2162175"/>
              <a:ext cx="3257550" cy="1485900"/>
            </a:xfrm>
            <a:prstGeom prst="rect">
              <a:avLst/>
            </a:prstGeom>
            <a:grpFill/>
            <a:ln>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49" name="矩形 48"/>
          <p:cNvSpPr/>
          <p:nvPr/>
        </p:nvSpPr>
        <p:spPr>
          <a:xfrm>
            <a:off x="1891556" y="3337366"/>
            <a:ext cx="2262158"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sym typeface="+mn-lt"/>
              </a:rPr>
              <a:t>六、</a:t>
            </a:r>
            <a:r>
              <a:rPr lang="zh-CN" altLang="zh-CN" dirty="0">
                <a:latin typeface="微软雅黑" panose="020B0503020204020204" pitchFamily="34" charset="-122"/>
                <a:ea typeface="微软雅黑" panose="020B0503020204020204" pitchFamily="34" charset="-122"/>
              </a:rPr>
              <a:t>巧借的自然能力</a:t>
            </a:r>
            <a:endParaRPr lang="zh-CN" altLang="en-US" dirty="0">
              <a:latin typeface="微软雅黑" panose="020B0503020204020204" pitchFamily="34" charset="-122"/>
              <a:ea typeface="微软雅黑" panose="020B0503020204020204" pitchFamily="34" charset="-122"/>
              <a:sym typeface="+mn-lt"/>
            </a:endParaRPr>
          </a:p>
        </p:txBody>
      </p:sp>
      <p:sp>
        <p:nvSpPr>
          <p:cNvPr id="22" name="文本框 37">
            <a:extLst>
              <a:ext uri="{FF2B5EF4-FFF2-40B4-BE49-F238E27FC236}">
                <a16:creationId xmlns="" xmlns:a16="http://schemas.microsoft.com/office/drawing/2014/main" id="{5C756A77-42E5-49D5-A4D8-A171950D53AD}"/>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a:r>
              <a:rPr lang="zh-CN" altLang="en-US" sz="2800" b="1" dirty="0">
                <a:solidFill>
                  <a:srgbClr val="0D0D0D"/>
                </a:solidFill>
                <a:latin typeface="+mn-lt"/>
                <a:ea typeface="+mn-ea"/>
                <a:cs typeface="+mn-ea"/>
                <a:sym typeface="+mn-lt"/>
              </a:rPr>
              <a:t>输入页面标题文字</a:t>
            </a:r>
          </a:p>
        </p:txBody>
      </p:sp>
      <p:sp>
        <p:nvSpPr>
          <p:cNvPr id="23" name="文本框 36"/>
          <p:cNvSpPr txBox="1">
            <a:spLocks noChangeArrowheads="1"/>
          </p:cNvSpPr>
          <p:nvPr/>
        </p:nvSpPr>
        <p:spPr bwMode="auto">
          <a:xfrm>
            <a:off x="4690608" y="2507800"/>
            <a:ext cx="6256314" cy="216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lang="zh-CN" altLang="zh-CN" dirty="0"/>
              <a:t>《天工开物》中一条潜在的主线是，大自然蕴藏着造化伟力，人需要持续不断地探求自然中万事万物的规律，才能借助自然的神奇力量为人类所用。大自然是一个巨大的资源宝库，不仅有作为原材料的物产供给，也蕴藏着作为动力的自然能量。</a:t>
            </a:r>
          </a:p>
        </p:txBody>
      </p:sp>
    </p:spTree>
    <p:extLst>
      <p:ext uri="{BB962C8B-B14F-4D97-AF65-F5344CB8AC3E}">
        <p14:creationId xmlns="" xmlns:p14="http://schemas.microsoft.com/office/powerpoint/2010/main" val="4176405548"/>
      </p:ext>
    </p:extLst>
  </p:cSld>
  <p:clrMapOvr>
    <a:masterClrMapping/>
  </p:clrMapOvr>
  <mc:AlternateContent xmlns:mc="http://schemas.openxmlformats.org/markup-compatibility/2006">
    <mc:Choice xmlns="" xmlns:p14="http://schemas.microsoft.com/office/powerpoint/2010/main" Requires="p14">
      <p:transition p14:dur="25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矩形 6"/>
          <p:cNvSpPr/>
          <p:nvPr/>
        </p:nvSpPr>
        <p:spPr>
          <a:xfrm>
            <a:off x="2328862" y="2967335"/>
            <a:ext cx="7534275" cy="923330"/>
          </a:xfrm>
          <a:prstGeom prst="rect">
            <a:avLst/>
          </a:prstGeom>
        </p:spPr>
        <p:txBody>
          <a:bodyPr wrap="square">
            <a:spAutoFit/>
          </a:bodyPr>
          <a:lstStyle/>
          <a:p>
            <a:pPr algn="ctr"/>
            <a:r>
              <a:rPr lang="zh-CN" altLang="en-US" sz="5400" b="1" dirty="0" smtClean="0">
                <a:cs typeface="+mn-ea"/>
                <a:sym typeface="+mn-lt"/>
              </a:rPr>
              <a:t>谢 谢 ！</a:t>
            </a:r>
            <a:endParaRPr lang="zh-CN" altLang="en-US" sz="5400" b="1" dirty="0">
              <a:cs typeface="+mn-ea"/>
              <a:sym typeface="+mn-lt"/>
            </a:endParaRPr>
          </a:p>
        </p:txBody>
      </p:sp>
    </p:spTree>
    <p:extLst>
      <p:ext uri="{BB962C8B-B14F-4D97-AF65-F5344CB8AC3E}">
        <p14:creationId xmlns="" xmlns:p14="http://schemas.microsoft.com/office/powerpoint/2010/main" val="2885034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0"/>
            <a:ext cx="12192000" cy="6858000"/>
            <a:chOff x="0" y="0"/>
            <a:chExt cx="12192000" cy="6858000"/>
          </a:xfrm>
        </p:grpSpPr>
        <p:pic>
          <p:nvPicPr>
            <p:cNvPr id="23" name="图片 22"/>
            <p:cNvPicPr>
              <a:picLocks noChangeAspect="1"/>
            </p:cNvPicPr>
            <p:nvPr/>
          </p:nvPicPr>
          <p:blipFill>
            <a:blip r:embed="rId2"/>
            <a:stretch>
              <a:fillRect/>
            </a:stretch>
          </p:blipFill>
          <p:spPr>
            <a:xfrm>
              <a:off x="0" y="0"/>
              <a:ext cx="12192000" cy="6858000"/>
            </a:xfrm>
            <a:prstGeom prst="rect">
              <a:avLst/>
            </a:prstGeom>
          </p:spPr>
        </p:pic>
        <p:sp>
          <p:nvSpPr>
            <p:cNvPr id="24" name="矩形: 圆角 23"/>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442127" y="1017305"/>
            <a:ext cx="3078145" cy="1988749"/>
            <a:chOff x="4556927" y="2434625"/>
            <a:chExt cx="3078145" cy="1988749"/>
          </a:xfrm>
        </p:grpSpPr>
        <p:grpSp>
          <p:nvGrpSpPr>
            <p:cNvPr id="4" name="组合 3"/>
            <p:cNvGrpSpPr/>
            <p:nvPr/>
          </p:nvGrpSpPr>
          <p:grpSpPr>
            <a:xfrm>
              <a:off x="5333224" y="2434625"/>
              <a:ext cx="2301848" cy="1988749"/>
              <a:chOff x="50591" y="1929608"/>
              <a:chExt cx="2301848" cy="1988749"/>
            </a:xfrm>
          </p:grpSpPr>
          <p:sp>
            <p:nvSpPr>
              <p:cNvPr id="6" name="文本框 30"/>
              <p:cNvSpPr txBox="1"/>
              <p:nvPr/>
            </p:nvSpPr>
            <p:spPr>
              <a:xfrm>
                <a:off x="50591" y="1929608"/>
                <a:ext cx="1602655" cy="1445260"/>
              </a:xfrm>
              <a:prstGeom prst="rect">
                <a:avLst/>
              </a:prstGeom>
              <a:noFill/>
            </p:spPr>
            <p:txBody>
              <a:bodyPr vert="horz" wrap="square" rtlCol="0">
                <a:spAutoFit/>
              </a:bodyPr>
              <a:lstStyle>
                <a:defPPr>
                  <a:defRPr lang="zh-CN"/>
                </a:defPPr>
                <a:lvl1pPr algn="dist">
                  <a:defRPr sz="5400">
                    <a:solidFill>
                      <a:srgbClr val="A68157"/>
                    </a:solidFill>
                    <a:latin typeface="华文隶书" panose="02010800040101010101" pitchFamily="2" charset="-122"/>
                    <a:ea typeface="华文隶书" panose="02010800040101010101" pitchFamily="2" charset="-122"/>
                  </a:defRPr>
                </a:lvl1pPr>
              </a:lstStyle>
              <a:p>
                <a:pPr algn="ctr"/>
                <a:r>
                  <a:rPr lang="zh-CN" altLang="en-US" sz="8800" dirty="0">
                    <a:solidFill>
                      <a:schemeClr val="bg2">
                        <a:lumMod val="10000"/>
                      </a:schemeClr>
                    </a:solidFill>
                    <a:latin typeface="+mn-lt"/>
                    <a:ea typeface="+mn-ea"/>
                    <a:cs typeface="+mn-ea"/>
                    <a:sym typeface="+mn-lt"/>
                  </a:rPr>
                  <a:t>目</a:t>
                </a:r>
              </a:p>
            </p:txBody>
          </p:sp>
          <p:sp>
            <p:nvSpPr>
              <p:cNvPr id="7" name="矩形 6"/>
              <p:cNvSpPr/>
              <p:nvPr/>
            </p:nvSpPr>
            <p:spPr>
              <a:xfrm>
                <a:off x="1475275" y="2594918"/>
                <a:ext cx="877164" cy="132343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0" dirty="0">
                    <a:solidFill>
                      <a:schemeClr val="bg2">
                        <a:lumMod val="10000"/>
                      </a:schemeClr>
                    </a:solidFill>
                    <a:cs typeface="+mn-ea"/>
                    <a:sym typeface="+mn-lt"/>
                  </a:rPr>
                  <a:t>录</a:t>
                </a:r>
              </a:p>
            </p:txBody>
          </p:sp>
        </p:grpSp>
        <p:sp>
          <p:nvSpPr>
            <p:cNvPr id="5" name="文本框 39"/>
            <p:cNvSpPr txBox="1"/>
            <p:nvPr/>
          </p:nvSpPr>
          <p:spPr>
            <a:xfrm>
              <a:off x="4556927" y="3652232"/>
              <a:ext cx="2379344" cy="584775"/>
            </a:xfrm>
            <a:prstGeom prst="rect">
              <a:avLst/>
            </a:prstGeom>
            <a:noFill/>
            <a:effectLst/>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chemeClr val="bg2">
                      <a:lumMod val="10000"/>
                    </a:schemeClr>
                  </a:solidFill>
                  <a:cs typeface="+mn-ea"/>
                  <a:sym typeface="+mn-lt"/>
                </a:rPr>
                <a:t>CONTENTS</a:t>
              </a:r>
            </a:p>
          </p:txBody>
        </p:sp>
      </p:grpSp>
      <p:grpSp>
        <p:nvGrpSpPr>
          <p:cNvPr id="13" name="组合 12"/>
          <p:cNvGrpSpPr/>
          <p:nvPr/>
        </p:nvGrpSpPr>
        <p:grpSpPr>
          <a:xfrm>
            <a:off x="4464000" y="1448787"/>
            <a:ext cx="7353499" cy="781686"/>
            <a:chOff x="4581906" y="848270"/>
            <a:chExt cx="7353499" cy="781686"/>
          </a:xfrm>
        </p:grpSpPr>
        <p:sp>
          <p:nvSpPr>
            <p:cNvPr id="9" name="椭圆 8"/>
            <p:cNvSpPr/>
            <p:nvPr/>
          </p:nvSpPr>
          <p:spPr>
            <a:xfrm>
              <a:off x="4581906" y="848270"/>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1</a:t>
              </a:r>
              <a:endParaRPr lang="zh-CN" altLang="en-US" sz="4000" dirty="0">
                <a:solidFill>
                  <a:schemeClr val="bg2">
                    <a:lumMod val="10000"/>
                  </a:schemeClr>
                </a:solidFill>
                <a:cs typeface="+mn-ea"/>
                <a:sym typeface="+mn-lt"/>
              </a:endParaRPr>
            </a:p>
          </p:txBody>
        </p:sp>
        <p:cxnSp>
          <p:nvCxnSpPr>
            <p:cNvPr id="14" name="直接连接符 13"/>
            <p:cNvCxnSpPr/>
            <p:nvPr/>
          </p:nvCxnSpPr>
          <p:spPr>
            <a:xfrm>
              <a:off x="5504494" y="1218781"/>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846366" y="946725"/>
              <a:ext cx="5089039" cy="584775"/>
            </a:xfrm>
            <a:prstGeom prst="rect">
              <a:avLst/>
            </a:prstGeom>
            <a:noFill/>
          </p:spPr>
          <p:txBody>
            <a:bodyPr wrap="square" rtlCol="0">
              <a:spAutoFit/>
            </a:bodyPr>
            <a:lstStyle/>
            <a:p>
              <a:r>
                <a:rPr lang="zh-CN" altLang="zh-CN" sz="3200" b="1" dirty="0" smtClean="0">
                  <a:solidFill>
                    <a:schemeClr val="bg2">
                      <a:lumMod val="10000"/>
                    </a:schemeClr>
                  </a:solidFill>
                  <a:cs typeface="+mn-ea"/>
                </a:rPr>
                <a:t>福</a:t>
              </a:r>
              <a:r>
                <a:rPr lang="zh-CN" altLang="zh-CN" sz="3200" b="1" dirty="0">
                  <a:solidFill>
                    <a:schemeClr val="bg2">
                      <a:lumMod val="10000"/>
                    </a:schemeClr>
                  </a:solidFill>
                  <a:cs typeface="+mn-ea"/>
                </a:rPr>
                <a:t>特制背景下的大规模生产</a:t>
              </a:r>
            </a:p>
          </p:txBody>
        </p:sp>
      </p:grpSp>
      <p:grpSp>
        <p:nvGrpSpPr>
          <p:cNvPr id="34" name="组合 33"/>
          <p:cNvGrpSpPr/>
          <p:nvPr/>
        </p:nvGrpSpPr>
        <p:grpSpPr>
          <a:xfrm>
            <a:off x="4462107" y="4181910"/>
            <a:ext cx="6971972" cy="781686"/>
            <a:chOff x="4581906" y="2126713"/>
            <a:chExt cx="6971972" cy="781686"/>
          </a:xfrm>
        </p:grpSpPr>
        <p:sp>
          <p:nvSpPr>
            <p:cNvPr id="10" name="椭圆 9"/>
            <p:cNvSpPr/>
            <p:nvPr/>
          </p:nvSpPr>
          <p:spPr>
            <a:xfrm>
              <a:off x="4581906" y="2126713"/>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endParaRPr lang="zh-CN" altLang="en-US" sz="4000" dirty="0">
                <a:solidFill>
                  <a:schemeClr val="bg2">
                    <a:lumMod val="10000"/>
                  </a:schemeClr>
                </a:solidFill>
                <a:cs typeface="+mn-ea"/>
                <a:sym typeface="+mn-lt"/>
              </a:endParaRPr>
            </a:p>
          </p:txBody>
        </p:sp>
        <p:cxnSp>
          <p:nvCxnSpPr>
            <p:cNvPr id="15" name="直接连接符 14"/>
            <p:cNvCxnSpPr/>
            <p:nvPr/>
          </p:nvCxnSpPr>
          <p:spPr>
            <a:xfrm>
              <a:off x="5583339" y="2517556"/>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848259" y="2225168"/>
              <a:ext cx="4705619" cy="584775"/>
            </a:xfrm>
            <a:prstGeom prst="rect">
              <a:avLst/>
            </a:prstGeom>
            <a:noFill/>
          </p:spPr>
          <p:txBody>
            <a:bodyPr wrap="square" rtlCol="0">
              <a:spAutoFit/>
            </a:bodyPr>
            <a:lstStyle/>
            <a:p>
              <a:r>
                <a:rPr lang="zh-CN" altLang="zh-CN" sz="3200" b="1" dirty="0">
                  <a:solidFill>
                    <a:schemeClr val="bg2">
                      <a:lumMod val="10000"/>
                    </a:schemeClr>
                  </a:solidFill>
                  <a:cs typeface="+mn-ea"/>
                </a:rPr>
                <a:t>中国明朝时期的运营管理</a:t>
              </a:r>
            </a:p>
          </p:txBody>
        </p:sp>
      </p:grpSp>
      <p:cxnSp>
        <p:nvCxnSpPr>
          <p:cNvPr id="26" name="直接连接符 25"/>
          <p:cNvCxnSpPr/>
          <p:nvPr/>
        </p:nvCxnSpPr>
        <p:spPr>
          <a:xfrm>
            <a:off x="6300433" y="2576230"/>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300433" y="3145754"/>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00433" y="3693830"/>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565353" y="2340646"/>
            <a:ext cx="1830108" cy="461665"/>
          </a:xfrm>
          <a:prstGeom prst="rect">
            <a:avLst/>
          </a:prstGeom>
          <a:noFill/>
        </p:spPr>
        <p:txBody>
          <a:bodyPr wrap="square" rtlCol="0">
            <a:spAutoFit/>
          </a:bodyPr>
          <a:lstStyle/>
          <a:p>
            <a:r>
              <a:rPr lang="zh-CN" altLang="en-US" sz="2400" b="1" dirty="0" smtClean="0">
                <a:solidFill>
                  <a:schemeClr val="bg2">
                    <a:lumMod val="10000"/>
                  </a:schemeClr>
                </a:solidFill>
                <a:cs typeface="+mn-ea"/>
              </a:rPr>
              <a:t>时代背景</a:t>
            </a:r>
            <a:endParaRPr lang="zh-CN" altLang="zh-CN" sz="2400" b="1" dirty="0">
              <a:solidFill>
                <a:schemeClr val="bg2">
                  <a:lumMod val="10000"/>
                </a:schemeClr>
              </a:solidFill>
              <a:cs typeface="+mn-ea"/>
            </a:endParaRPr>
          </a:p>
        </p:txBody>
      </p:sp>
      <p:sp>
        <p:nvSpPr>
          <p:cNvPr id="2" name="矩形 1"/>
          <p:cNvSpPr/>
          <p:nvPr/>
        </p:nvSpPr>
        <p:spPr>
          <a:xfrm>
            <a:off x="7565353" y="2899251"/>
            <a:ext cx="2350323" cy="461665"/>
          </a:xfrm>
          <a:prstGeom prst="rect">
            <a:avLst/>
          </a:prstGeom>
        </p:spPr>
        <p:txBody>
          <a:bodyPr wrap="none">
            <a:spAutoFit/>
          </a:bodyPr>
          <a:lstStyle/>
          <a:p>
            <a:pPr algn="just">
              <a:spcAft>
                <a:spcPts val="0"/>
              </a:spcAft>
            </a:pPr>
            <a:r>
              <a:rPr lang="zh-CN" altLang="zh-CN" sz="2400" b="1" dirty="0">
                <a:solidFill>
                  <a:schemeClr val="bg2">
                    <a:lumMod val="10000"/>
                  </a:schemeClr>
                </a:solidFill>
                <a:cs typeface="+mn-ea"/>
              </a:rPr>
              <a:t>主要观点及做法</a:t>
            </a:r>
          </a:p>
        </p:txBody>
      </p:sp>
      <p:sp>
        <p:nvSpPr>
          <p:cNvPr id="31" name="矩形 30"/>
          <p:cNvSpPr/>
          <p:nvPr/>
        </p:nvSpPr>
        <p:spPr>
          <a:xfrm>
            <a:off x="7565353" y="3457856"/>
            <a:ext cx="2350323" cy="461665"/>
          </a:xfrm>
          <a:prstGeom prst="rect">
            <a:avLst/>
          </a:prstGeom>
        </p:spPr>
        <p:txBody>
          <a:bodyPr wrap="none">
            <a:spAutoFit/>
          </a:bodyPr>
          <a:lstStyle/>
          <a:p>
            <a:pPr algn="just">
              <a:spcAft>
                <a:spcPts val="0"/>
              </a:spcAft>
            </a:pPr>
            <a:r>
              <a:rPr lang="zh-CN" altLang="zh-CN" sz="2400" b="1" dirty="0">
                <a:solidFill>
                  <a:schemeClr val="bg2">
                    <a:lumMod val="10000"/>
                  </a:schemeClr>
                </a:solidFill>
                <a:cs typeface="+mn-ea"/>
              </a:rPr>
              <a:t>主要成果及贡献</a:t>
            </a:r>
          </a:p>
        </p:txBody>
      </p:sp>
    </p:spTree>
    <p:extLst>
      <p:ext uri="{BB962C8B-B14F-4D97-AF65-F5344CB8AC3E}">
        <p14:creationId xmlns="" xmlns:p14="http://schemas.microsoft.com/office/powerpoint/2010/main" val="609066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a:cs typeface="+mn-ea"/>
                <a:sym typeface="+mn-lt"/>
              </a:rPr>
              <a:t>第</a:t>
            </a:r>
            <a:r>
              <a:rPr lang="zh-CN" altLang="en-US" sz="3600" b="1" dirty="0" smtClean="0">
                <a:cs typeface="+mn-ea"/>
                <a:sym typeface="+mn-lt"/>
              </a:rPr>
              <a:t>一部分</a:t>
            </a:r>
            <a:endParaRPr lang="zh-CN" altLang="en-US" sz="3600" b="1" dirty="0">
              <a:cs typeface="+mn-ea"/>
              <a:sym typeface="+mn-lt"/>
            </a:endParaRPr>
          </a:p>
        </p:txBody>
      </p:sp>
      <p:sp>
        <p:nvSpPr>
          <p:cNvPr id="8" name="文本框 4"/>
          <p:cNvSpPr txBox="1"/>
          <p:nvPr/>
        </p:nvSpPr>
        <p:spPr>
          <a:xfrm>
            <a:off x="2403904" y="3013501"/>
            <a:ext cx="787071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zh-CN" sz="4800" b="1" dirty="0" smtClean="0">
                <a:cs typeface="+mn-ea"/>
              </a:rPr>
              <a:t>福</a:t>
            </a:r>
            <a:r>
              <a:rPr lang="zh-CN" altLang="zh-CN" sz="4800" b="1" dirty="0">
                <a:cs typeface="+mn-ea"/>
              </a:rPr>
              <a:t>特制背景下的大规模生产</a:t>
            </a:r>
            <a:endParaRPr lang="zh-CN" altLang="en-US" sz="4800" b="1" dirty="0">
              <a:cs typeface="+mn-ea"/>
              <a:sym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D0D0D"/>
                </a:solidFill>
                <a:latin typeface="+mn-lt"/>
                <a:ea typeface="+mn-ea"/>
                <a:cs typeface="+mn-ea"/>
                <a:sym typeface="+mn-lt"/>
              </a:rPr>
              <a:t>时</a:t>
            </a:r>
            <a:r>
              <a:rPr lang="zh-CN" altLang="en-US" sz="2800" b="1" dirty="0" smtClean="0">
                <a:solidFill>
                  <a:srgbClr val="0D0D0D"/>
                </a:solidFill>
                <a:latin typeface="+mn-lt"/>
                <a:ea typeface="+mn-ea"/>
                <a:cs typeface="+mn-ea"/>
                <a:sym typeface="+mn-lt"/>
              </a:rPr>
              <a:t>代背景</a:t>
            </a:r>
            <a:endParaRPr lang="zh-CN" altLang="en-US" sz="2800" b="1" dirty="0">
              <a:solidFill>
                <a:srgbClr val="0D0D0D"/>
              </a:solidFill>
              <a:latin typeface="+mn-lt"/>
              <a:ea typeface="+mn-ea"/>
              <a:cs typeface="+mn-ea"/>
              <a:sym typeface="+mn-lt"/>
            </a:endParaRPr>
          </a:p>
        </p:txBody>
      </p:sp>
      <p:pic>
        <p:nvPicPr>
          <p:cNvPr id="22" name="Picture 2" descr="F:\HD PICTURE\4e769802.jpeg"/>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960591" y="2245270"/>
            <a:ext cx="4150016" cy="276667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矩形 8"/>
          <p:cNvSpPr/>
          <p:nvPr/>
        </p:nvSpPr>
        <p:spPr>
          <a:xfrm>
            <a:off x="5445887" y="2751446"/>
            <a:ext cx="5806696" cy="1754326"/>
          </a:xfrm>
          <a:prstGeom prst="rect">
            <a:avLst/>
          </a:prstGeom>
        </p:spPr>
        <p:txBody>
          <a:bodyPr wrap="square">
            <a:spAutoFit/>
          </a:bodyPr>
          <a:lstStyle/>
          <a:p>
            <a:pPr indent="26162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“福特制”几乎与“泰勒制”同时出现，社会背景相同。所不同的是，泰勒制主要从劳动者自身的动作入手，而福特制主要从改变生产方式入手，从而达到相同的目的，提高劳动生产率。</a:t>
            </a:r>
          </a:p>
        </p:txBody>
      </p:sp>
    </p:spTree>
  </p:cSld>
  <p:clrMapOvr>
    <a:masterClrMapping/>
  </p:clrMapOvr>
  <mc:AlternateContent xmlns:mc="http://schemas.openxmlformats.org/markup-compatibility/2006">
    <mc:Choice xmlns="" xmlns:p14="http://schemas.microsoft.com/office/powerpoint/2010/main" Requires="p14">
      <p:transition p14:dur="25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37"/>
          <p:cNvSpPr txBox="1">
            <a:spLocks noChangeArrowheads="1"/>
          </p:cNvSpPr>
          <p:nvPr/>
        </p:nvSpPr>
        <p:spPr bwMode="auto">
          <a:xfrm>
            <a:off x="1333668" y="880765"/>
            <a:ext cx="38860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endParaRPr lang="zh-CN" altLang="en-US" sz="2800" b="1" dirty="0">
              <a:solidFill>
                <a:srgbClr val="0D0D0D"/>
              </a:solidFill>
              <a:latin typeface="+mn-lt"/>
              <a:ea typeface="+mn-ea"/>
              <a:cs typeface="+mn-ea"/>
              <a:sym typeface="+mn-lt"/>
            </a:endParaRPr>
          </a:p>
        </p:txBody>
      </p:sp>
      <p:sp>
        <p:nvSpPr>
          <p:cNvPr id="29" name="TextBox 8"/>
          <p:cNvSpPr txBox="1"/>
          <p:nvPr/>
        </p:nvSpPr>
        <p:spPr>
          <a:xfrm>
            <a:off x="1333667" y="5587279"/>
            <a:ext cx="2375971" cy="338554"/>
          </a:xfrm>
          <a:prstGeom prst="rect">
            <a:avLst/>
          </a:prstGeom>
          <a:noFill/>
        </p:spPr>
        <p:txBody>
          <a:bodyPr wrap="none" rtlCol="0">
            <a:spAutoFit/>
          </a:bodyPr>
          <a:lstStyle/>
          <a:p>
            <a:r>
              <a:rPr lang="zh-CN" altLang="zh-CN" sz="1600" b="1" dirty="0" smtClean="0"/>
              <a:t>亨利·福特（</a:t>
            </a:r>
            <a:r>
              <a:rPr lang="en-US" altLang="zh-CN" sz="1600" b="1" dirty="0" smtClean="0"/>
              <a:t>1863-1947</a:t>
            </a:r>
            <a:r>
              <a:rPr lang="zh-CN" altLang="zh-CN" sz="1600" b="1" dirty="0" smtClean="0"/>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30" name="图片 29" descr="t01bf11e2fe92c98f9d.jpg"/>
          <p:cNvPicPr>
            <a:picLocks noChangeAspect="1"/>
          </p:cNvPicPr>
          <p:nvPr/>
        </p:nvPicPr>
        <p:blipFill>
          <a:blip r:embed="rId3" cstate="print"/>
          <a:stretch>
            <a:fillRect/>
          </a:stretch>
        </p:blipFill>
        <p:spPr>
          <a:xfrm>
            <a:off x="967502" y="1510004"/>
            <a:ext cx="3108302" cy="3895142"/>
          </a:xfrm>
          <a:prstGeom prst="rect">
            <a:avLst/>
          </a:prstGeom>
        </p:spPr>
      </p:pic>
      <p:sp>
        <p:nvSpPr>
          <p:cNvPr id="31" name="圆角矩形 30"/>
          <p:cNvSpPr/>
          <p:nvPr/>
        </p:nvSpPr>
        <p:spPr>
          <a:xfrm>
            <a:off x="4560828" y="1576053"/>
            <a:ext cx="914400" cy="9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32" name="圆角矩形 31"/>
          <p:cNvSpPr/>
          <p:nvPr/>
        </p:nvSpPr>
        <p:spPr>
          <a:xfrm>
            <a:off x="4560828" y="3655026"/>
            <a:ext cx="914400" cy="914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33" name="TextBox 16"/>
          <p:cNvSpPr txBox="1"/>
          <p:nvPr/>
        </p:nvSpPr>
        <p:spPr>
          <a:xfrm>
            <a:off x="5568940" y="1504045"/>
            <a:ext cx="3024336" cy="369332"/>
          </a:xfrm>
          <a:prstGeom prst="rect">
            <a:avLst/>
          </a:prstGeom>
          <a:noFill/>
        </p:spPr>
        <p:txBody>
          <a:bodyPr wrap="square" rtlCol="0">
            <a:spAutoFit/>
          </a:bodyPr>
          <a:lstStyle/>
          <a:p>
            <a:r>
              <a:rPr lang="zh-CN" altLang="zh-CN" b="1" dirty="0" smtClean="0">
                <a:latin typeface="微软雅黑" pitchFamily="34" charset="-122"/>
                <a:ea typeface="微软雅黑" pitchFamily="34" charset="-122"/>
              </a:rPr>
              <a:t>福特汽车公司的创立</a:t>
            </a:r>
            <a:endParaRPr lang="en-US" altLang="zh-CN" b="1" dirty="0" smtClean="0">
              <a:latin typeface="微软雅黑" pitchFamily="34" charset="-122"/>
              <a:ea typeface="微软雅黑" pitchFamily="34" charset="-122"/>
            </a:endParaRPr>
          </a:p>
        </p:txBody>
      </p:sp>
      <p:sp>
        <p:nvSpPr>
          <p:cNvPr id="34" name="TextBox 17"/>
          <p:cNvSpPr txBox="1"/>
          <p:nvPr/>
        </p:nvSpPr>
        <p:spPr>
          <a:xfrm>
            <a:off x="5568940" y="1792077"/>
            <a:ext cx="5360728" cy="1938992"/>
          </a:xfrm>
          <a:prstGeom prst="rect">
            <a:avLst/>
          </a:prstGeom>
          <a:noFill/>
        </p:spPr>
        <p:txBody>
          <a:bodyPr wrap="square" rtlCol="0">
            <a:spAutoFit/>
          </a:bodyPr>
          <a:lstStyle/>
          <a:p>
            <a:pPr>
              <a:lnSpc>
                <a:spcPct val="150000"/>
              </a:lnSpc>
            </a:pPr>
            <a:r>
              <a:rPr lang="en-US" altLang="zh-CN" sz="1600" b="1" dirty="0" smtClean="0"/>
              <a:t>    1896</a:t>
            </a:r>
            <a:r>
              <a:rPr lang="zh-CN" altLang="zh-CN" sz="1600" b="1" dirty="0" smtClean="0"/>
              <a:t>年，福特发明了了他的第一台不需要马的四马力四轮马车。</a:t>
            </a:r>
            <a:r>
              <a:rPr lang="en-US" altLang="zh-CN" sz="1600" b="1" dirty="0" smtClean="0"/>
              <a:t>1903</a:t>
            </a:r>
            <a:r>
              <a:rPr lang="zh-CN" altLang="zh-CN" sz="1600" b="1" dirty="0" smtClean="0"/>
              <a:t>年</a:t>
            </a:r>
            <a:r>
              <a:rPr lang="en-US" altLang="zh-CN" sz="1600" b="1" dirty="0" smtClean="0"/>
              <a:t>6</a:t>
            </a:r>
            <a:r>
              <a:rPr lang="zh-CN" altLang="zh-CN" sz="1600" b="1" dirty="0" smtClean="0"/>
              <a:t>月</a:t>
            </a:r>
            <a:r>
              <a:rPr lang="en-US" altLang="zh-CN" sz="1600" b="1" dirty="0" smtClean="0"/>
              <a:t>16</a:t>
            </a:r>
            <a:r>
              <a:rPr lang="zh-CN" altLang="zh-CN" sz="1600" b="1" dirty="0" smtClean="0"/>
              <a:t>日，福特汽车公司成立，共有</a:t>
            </a:r>
            <a:r>
              <a:rPr lang="en-US" altLang="zh-CN" sz="1600" b="1" dirty="0" smtClean="0"/>
              <a:t>12</a:t>
            </a:r>
            <a:r>
              <a:rPr lang="zh-CN" altLang="zh-CN" sz="1600" b="1" dirty="0" smtClean="0"/>
              <a:t>位投资人</a:t>
            </a:r>
            <a:r>
              <a:rPr lang="en-US" altLang="zh-CN" sz="1600" b="1" dirty="0" smtClean="0"/>
              <a:t>, </a:t>
            </a:r>
            <a:r>
              <a:rPr lang="zh-CN" altLang="zh-CN" sz="1600" b="1" dirty="0" smtClean="0"/>
              <a:t>筹资金额</a:t>
            </a:r>
            <a:r>
              <a:rPr lang="en-US" altLang="zh-CN" sz="1600" b="1" dirty="0" smtClean="0"/>
              <a:t>2.8</a:t>
            </a:r>
            <a:r>
              <a:rPr lang="zh-CN" altLang="zh-CN" sz="1600" b="1" dirty="0" smtClean="0"/>
              <a:t>万美元</a:t>
            </a:r>
            <a:r>
              <a:rPr lang="en-US" altLang="zh-CN" sz="1600" b="1" dirty="0" smtClean="0"/>
              <a:t>,</a:t>
            </a:r>
            <a:r>
              <a:rPr lang="zh-CN" altLang="zh-CN" sz="1600" b="1" dirty="0" smtClean="0"/>
              <a:t>开始在底特律的麦克大街（</a:t>
            </a:r>
            <a:r>
              <a:rPr lang="en-US" altLang="zh-CN" sz="1600" b="1" dirty="0" smtClean="0"/>
              <a:t>Mack Avenue</a:t>
            </a:r>
            <a:r>
              <a:rPr lang="zh-CN" altLang="zh-CN" sz="1600" b="1" dirty="0" smtClean="0"/>
              <a:t>）的工厂里组装汽车。</a:t>
            </a:r>
            <a:r>
              <a:rPr lang="en-US" altLang="zh-CN" sz="900" b="1" dirty="0" smtClean="0"/>
              <a:t> </a:t>
            </a:r>
            <a:r>
              <a:rPr lang="en-US" altLang="zh-CN" sz="1600" b="1" dirty="0" smtClean="0"/>
              <a:t>1908</a:t>
            </a:r>
            <a:r>
              <a:rPr lang="zh-CN" altLang="zh-CN" sz="1600" b="1" dirty="0" smtClean="0"/>
              <a:t>年</a:t>
            </a:r>
            <a:r>
              <a:rPr lang="en-US" altLang="zh-CN" sz="1600" b="1" dirty="0" smtClean="0"/>
              <a:t>10</a:t>
            </a:r>
            <a:r>
              <a:rPr lang="zh-CN" altLang="zh-CN" sz="1600" b="1" dirty="0" smtClean="0"/>
              <a:t>月</a:t>
            </a:r>
            <a:r>
              <a:rPr lang="en-US" altLang="zh-CN" sz="1600" b="1" dirty="0" smtClean="0"/>
              <a:t>1</a:t>
            </a:r>
            <a:r>
              <a:rPr lang="zh-CN" altLang="zh-CN" sz="1600" b="1" dirty="0" smtClean="0"/>
              <a:t>日，第一辆</a:t>
            </a:r>
            <a:r>
              <a:rPr lang="en-US" altLang="zh-CN" sz="1600" b="1" dirty="0" smtClean="0"/>
              <a:t>T</a:t>
            </a:r>
            <a:r>
              <a:rPr lang="zh-CN" altLang="zh-CN" sz="1600" b="1" dirty="0" smtClean="0"/>
              <a:t>型车面世</a:t>
            </a:r>
            <a:r>
              <a:rPr lang="zh-CN" altLang="en-US" sz="1600" b="1" dirty="0" smtClean="0"/>
              <a:t>，售价</a:t>
            </a:r>
            <a:r>
              <a:rPr lang="en-US" altLang="zh-CN" sz="1600" b="1" dirty="0" smtClean="0"/>
              <a:t>850</a:t>
            </a:r>
            <a:r>
              <a:rPr lang="zh-CN" altLang="en-US" sz="1600" b="1" dirty="0" smtClean="0"/>
              <a:t>美元。</a:t>
            </a:r>
            <a:endParaRPr lang="en-US" altLang="zh-CN" sz="900" dirty="0" smtClean="0">
              <a:latin typeface="微软雅黑" panose="020B0503020204020204" pitchFamily="34" charset="-122"/>
              <a:ea typeface="微软雅黑" panose="020B0503020204020204" pitchFamily="34" charset="-122"/>
            </a:endParaRPr>
          </a:p>
        </p:txBody>
      </p:sp>
      <p:sp>
        <p:nvSpPr>
          <p:cNvPr id="35" name="矩形 34"/>
          <p:cNvSpPr/>
          <p:nvPr/>
        </p:nvSpPr>
        <p:spPr>
          <a:xfrm>
            <a:off x="5568940" y="3655026"/>
            <a:ext cx="1800493" cy="369332"/>
          </a:xfrm>
          <a:prstGeom prst="rect">
            <a:avLst/>
          </a:prstGeom>
        </p:spPr>
        <p:txBody>
          <a:bodyPr wrap="none">
            <a:spAutoFit/>
          </a:bodyPr>
          <a:lstStyle/>
          <a:p>
            <a:r>
              <a:rPr lang="zh-CN" altLang="en-US" b="1" dirty="0">
                <a:latin typeface="微软雅黑" pitchFamily="34" charset="-122"/>
                <a:ea typeface="微软雅黑" pitchFamily="34" charset="-122"/>
              </a:rPr>
              <a:t>生</a:t>
            </a:r>
            <a:r>
              <a:rPr lang="zh-CN" altLang="en-US" b="1" dirty="0" smtClean="0">
                <a:latin typeface="微软雅黑" pitchFamily="34" charset="-122"/>
                <a:ea typeface="微软雅黑" pitchFamily="34" charset="-122"/>
              </a:rPr>
              <a:t>产方式的缺陷</a:t>
            </a:r>
          </a:p>
        </p:txBody>
      </p:sp>
      <p:sp>
        <p:nvSpPr>
          <p:cNvPr id="36" name="TextBox 27"/>
          <p:cNvSpPr txBox="1"/>
          <p:nvPr/>
        </p:nvSpPr>
        <p:spPr>
          <a:xfrm>
            <a:off x="5496931" y="4015066"/>
            <a:ext cx="5544879" cy="2308324"/>
          </a:xfrm>
          <a:prstGeom prst="rect">
            <a:avLst/>
          </a:prstGeom>
          <a:noFill/>
        </p:spPr>
        <p:txBody>
          <a:bodyPr wrap="square" rtlCol="0">
            <a:spAutoFit/>
          </a:bodyPr>
          <a:lstStyle/>
          <a:p>
            <a:pPr>
              <a:lnSpc>
                <a:spcPct val="150000"/>
              </a:lnSpc>
            </a:pPr>
            <a:r>
              <a:rPr lang="en-US" altLang="zh-CN" sz="1600" b="1" dirty="0" smtClean="0"/>
              <a:t>    </a:t>
            </a:r>
            <a:r>
              <a:rPr lang="zh-CN" altLang="zh-CN" sz="1600" b="1" dirty="0" smtClean="0"/>
              <a:t>当</a:t>
            </a:r>
            <a:r>
              <a:rPr lang="zh-CN" altLang="zh-CN" sz="1600" b="1" dirty="0"/>
              <a:t>时的汽车生产主要依靠工人手工组装。一辆汽车大约五千多个零件，而通常的装配方式是，先分散进行组装，即汽车各个总成部分的零件由各个装配小组集中一处装配，然后，将各个总成再搬运集中到总装场地总装成整车。这种方式，地上零件堆码无序，耗时多、浪费大、效率低，不适于</a:t>
            </a:r>
            <a:r>
              <a:rPr lang="zh-CN" altLang="zh-CN" sz="1600" b="1" dirty="0" smtClean="0"/>
              <a:t>大量生产。</a:t>
            </a:r>
            <a:r>
              <a:rPr lang="zh-CN" altLang="en-US" sz="1600" b="1" dirty="0" smtClean="0"/>
              <a:t>工人们在场地走来走去，被称为“</a:t>
            </a:r>
            <a:r>
              <a:rPr lang="zh-CN" altLang="en-US" sz="1600" b="1" dirty="0" smtClean="0">
                <a:solidFill>
                  <a:srgbClr val="FF0000"/>
                </a:solidFill>
              </a:rPr>
              <a:t>步行锻炼</a:t>
            </a:r>
            <a:r>
              <a:rPr lang="zh-CN" altLang="en-US" sz="1600" b="1" dirty="0" smtClean="0"/>
              <a:t>”。</a:t>
            </a:r>
            <a:endParaRPr lang="en-US" altLang="zh-CN" sz="1600" b="1" dirty="0"/>
          </a:p>
        </p:txBody>
      </p:sp>
    </p:spTree>
    <p:extLst>
      <p:ext uri="{BB962C8B-B14F-4D97-AF65-F5344CB8AC3E}">
        <p14:creationId xmlns="" xmlns:p14="http://schemas.microsoft.com/office/powerpoint/2010/main" val="442390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37"/>
          <p:cNvSpPr txBox="1">
            <a:spLocks noChangeArrowheads="1"/>
          </p:cNvSpPr>
          <p:nvPr/>
        </p:nvSpPr>
        <p:spPr bwMode="auto">
          <a:xfrm>
            <a:off x="1333668" y="880765"/>
            <a:ext cx="38860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endParaRPr lang="zh-CN" altLang="en-US" sz="2800" b="1" dirty="0">
              <a:solidFill>
                <a:srgbClr val="0D0D0D"/>
              </a:solidFill>
              <a:latin typeface="+mn-lt"/>
              <a:ea typeface="+mn-ea"/>
              <a:cs typeface="+mn-ea"/>
              <a:sym typeface="+mn-lt"/>
            </a:endParaRPr>
          </a:p>
        </p:txBody>
      </p:sp>
      <p:sp>
        <p:nvSpPr>
          <p:cNvPr id="29" name="TextBox 8"/>
          <p:cNvSpPr txBox="1"/>
          <p:nvPr/>
        </p:nvSpPr>
        <p:spPr>
          <a:xfrm>
            <a:off x="1333667" y="5587279"/>
            <a:ext cx="2375971" cy="338554"/>
          </a:xfrm>
          <a:prstGeom prst="rect">
            <a:avLst/>
          </a:prstGeom>
          <a:noFill/>
        </p:spPr>
        <p:txBody>
          <a:bodyPr wrap="none" rtlCol="0">
            <a:spAutoFit/>
          </a:bodyPr>
          <a:lstStyle/>
          <a:p>
            <a:r>
              <a:rPr lang="zh-CN" altLang="zh-CN" sz="1600" b="1" dirty="0" smtClean="0"/>
              <a:t>亨利·福特（</a:t>
            </a:r>
            <a:r>
              <a:rPr lang="en-US" altLang="zh-CN" sz="1600" b="1" dirty="0" smtClean="0"/>
              <a:t>1863-1947</a:t>
            </a:r>
            <a:r>
              <a:rPr lang="zh-CN" altLang="zh-CN" sz="1600" b="1" dirty="0" smtClean="0"/>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30" name="图片 29" descr="t01bf11e2fe92c98f9d.jpg"/>
          <p:cNvPicPr>
            <a:picLocks noChangeAspect="1"/>
          </p:cNvPicPr>
          <p:nvPr/>
        </p:nvPicPr>
        <p:blipFill>
          <a:blip r:embed="rId3" cstate="print"/>
          <a:stretch>
            <a:fillRect/>
          </a:stretch>
        </p:blipFill>
        <p:spPr>
          <a:xfrm>
            <a:off x="967502" y="1510004"/>
            <a:ext cx="3108302" cy="3895142"/>
          </a:xfrm>
          <a:prstGeom prst="rect">
            <a:avLst/>
          </a:prstGeom>
        </p:spPr>
      </p:pic>
      <p:sp>
        <p:nvSpPr>
          <p:cNvPr id="31" name="圆角矩形 30"/>
          <p:cNvSpPr/>
          <p:nvPr/>
        </p:nvSpPr>
        <p:spPr>
          <a:xfrm>
            <a:off x="4560828" y="1576053"/>
            <a:ext cx="914400" cy="9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32" name="圆角矩形 31"/>
          <p:cNvSpPr/>
          <p:nvPr/>
        </p:nvSpPr>
        <p:spPr>
          <a:xfrm>
            <a:off x="4560827" y="2866079"/>
            <a:ext cx="914400" cy="914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33" name="TextBox 16"/>
          <p:cNvSpPr txBox="1"/>
          <p:nvPr/>
        </p:nvSpPr>
        <p:spPr>
          <a:xfrm>
            <a:off x="5568940" y="1504045"/>
            <a:ext cx="3024336" cy="369332"/>
          </a:xfrm>
          <a:prstGeom prst="rect">
            <a:avLst/>
          </a:prstGeom>
          <a:noFill/>
        </p:spPr>
        <p:txBody>
          <a:bodyPr wrap="square" rtlCol="0">
            <a:spAutoFit/>
          </a:bodyPr>
          <a:lstStyle/>
          <a:p>
            <a:r>
              <a:rPr lang="zh-CN" altLang="zh-CN" b="1" dirty="0">
                <a:latin typeface="微软雅黑" pitchFamily="34" charset="-122"/>
                <a:ea typeface="微软雅黑" pitchFamily="34" charset="-122"/>
              </a:rPr>
              <a:t>流水装配线的基础</a:t>
            </a:r>
            <a:endParaRPr lang="en-US" altLang="zh-CN" b="1" dirty="0">
              <a:latin typeface="微软雅黑" pitchFamily="34" charset="-122"/>
              <a:ea typeface="微软雅黑" pitchFamily="34" charset="-122"/>
            </a:endParaRPr>
          </a:p>
        </p:txBody>
      </p:sp>
      <p:sp>
        <p:nvSpPr>
          <p:cNvPr id="34" name="TextBox 17"/>
          <p:cNvSpPr txBox="1"/>
          <p:nvPr/>
        </p:nvSpPr>
        <p:spPr>
          <a:xfrm>
            <a:off x="5568939" y="1792077"/>
            <a:ext cx="5283091" cy="830997"/>
          </a:xfrm>
          <a:prstGeom prst="rect">
            <a:avLst/>
          </a:prstGeom>
          <a:noFill/>
        </p:spPr>
        <p:txBody>
          <a:bodyPr wrap="square" rtlCol="0">
            <a:spAutoFit/>
          </a:bodyPr>
          <a:lstStyle/>
          <a:p>
            <a:pPr>
              <a:lnSpc>
                <a:spcPct val="150000"/>
              </a:lnSpc>
            </a:pPr>
            <a:r>
              <a:rPr lang="en-US" altLang="zh-CN" sz="1600" b="1" dirty="0" smtClean="0"/>
              <a:t>    </a:t>
            </a:r>
            <a:r>
              <a:rPr lang="zh-CN" altLang="zh-CN" sz="1600" b="1" dirty="0" smtClean="0"/>
              <a:t>装</a:t>
            </a:r>
            <a:r>
              <a:rPr lang="zh-CN" altLang="zh-CN" sz="1600" b="1" dirty="0"/>
              <a:t>配线的出现可以追溯到</a:t>
            </a:r>
            <a:r>
              <a:rPr lang="zh-CN" altLang="zh-CN" sz="1600" b="1" dirty="0">
                <a:solidFill>
                  <a:srgbClr val="FF0000"/>
                </a:solidFill>
              </a:rPr>
              <a:t>可交换零部件</a:t>
            </a:r>
            <a:r>
              <a:rPr lang="zh-CN" altLang="zh-CN" sz="1600" b="1" dirty="0"/>
              <a:t>的概念，为装配线的形成奠定了基础。</a:t>
            </a:r>
            <a:endParaRPr lang="en-US" altLang="zh-CN" sz="1600" b="1" dirty="0"/>
          </a:p>
        </p:txBody>
      </p:sp>
      <p:sp>
        <p:nvSpPr>
          <p:cNvPr id="35" name="矩形 34"/>
          <p:cNvSpPr/>
          <p:nvPr/>
        </p:nvSpPr>
        <p:spPr>
          <a:xfrm>
            <a:off x="5568939" y="2866079"/>
            <a:ext cx="2044149" cy="369332"/>
          </a:xfrm>
          <a:prstGeom prst="rect">
            <a:avLst/>
          </a:prstGeom>
        </p:spPr>
        <p:txBody>
          <a:bodyPr wrap="none">
            <a:spAutoFit/>
          </a:bodyPr>
          <a:lstStyle/>
          <a:p>
            <a:r>
              <a:rPr lang="zh-CN" altLang="zh-CN" b="1" dirty="0" smtClean="0">
                <a:latin typeface="微软雅黑" pitchFamily="34" charset="-122"/>
                <a:ea typeface="微软雅黑" pitchFamily="34" charset="-122"/>
              </a:rPr>
              <a:t>流水装配线的建立</a:t>
            </a:r>
            <a:endParaRPr lang="zh-CN" altLang="en-US" b="1" dirty="0" smtClean="0">
              <a:latin typeface="微软雅黑" pitchFamily="34" charset="-122"/>
              <a:ea typeface="微软雅黑" pitchFamily="34" charset="-122"/>
            </a:endParaRPr>
          </a:p>
        </p:txBody>
      </p:sp>
      <p:sp>
        <p:nvSpPr>
          <p:cNvPr id="36" name="TextBox 27"/>
          <p:cNvSpPr txBox="1"/>
          <p:nvPr/>
        </p:nvSpPr>
        <p:spPr>
          <a:xfrm>
            <a:off x="5496931" y="3226119"/>
            <a:ext cx="5148064" cy="773289"/>
          </a:xfrm>
          <a:prstGeom prst="rect">
            <a:avLst/>
          </a:prstGeom>
          <a:noFill/>
        </p:spPr>
        <p:txBody>
          <a:bodyPr wrap="square" rtlCol="0">
            <a:spAutoFit/>
          </a:bodyPr>
          <a:lstStyle/>
          <a:p>
            <a:pPr>
              <a:lnSpc>
                <a:spcPct val="150000"/>
              </a:lnSpc>
            </a:pPr>
            <a:r>
              <a:rPr lang="zh-CN" altLang="en-US" sz="1600" b="1" dirty="0" smtClean="0"/>
              <a:t>①</a:t>
            </a:r>
            <a:r>
              <a:rPr lang="zh-CN" altLang="zh-CN" sz="1600" b="1" dirty="0" smtClean="0"/>
              <a:t>将工人和工具按生产的顺序排列，以保证每一个生产部件在安装好前通过最短的距离。</a:t>
            </a:r>
            <a:endParaRPr lang="en-US" altLang="zh-CN" sz="1600" b="1" dirty="0" smtClean="0"/>
          </a:p>
        </p:txBody>
      </p:sp>
      <p:sp>
        <p:nvSpPr>
          <p:cNvPr id="37" name="矩形 36"/>
          <p:cNvSpPr/>
          <p:nvPr/>
        </p:nvSpPr>
        <p:spPr>
          <a:xfrm>
            <a:off x="4560827" y="3999408"/>
            <a:ext cx="6156176" cy="1881284"/>
          </a:xfrm>
          <a:prstGeom prst="rect">
            <a:avLst/>
          </a:prstGeom>
        </p:spPr>
        <p:txBody>
          <a:bodyPr wrap="square">
            <a:spAutoFit/>
          </a:bodyPr>
          <a:lstStyle/>
          <a:p>
            <a:pPr>
              <a:lnSpc>
                <a:spcPct val="150000"/>
              </a:lnSpc>
            </a:pPr>
            <a:r>
              <a:rPr lang="zh-CN" altLang="en-US" sz="1600" b="1" dirty="0" smtClean="0"/>
              <a:t>②</a:t>
            </a:r>
            <a:r>
              <a:rPr lang="zh-CN" altLang="zh-CN" sz="1600" b="1" dirty="0" smtClean="0"/>
              <a:t>使用工作滑梯或其他形式的传送工具，以保证工人在完成了工作后总能把部件放在同一位置上</a:t>
            </a:r>
            <a:r>
              <a:rPr lang="en-US" altLang="zh-CN" sz="1600" b="1" dirty="0" smtClean="0"/>
              <a:t>—</a:t>
            </a:r>
            <a:r>
              <a:rPr lang="zh-CN" altLang="zh-CN" sz="1600" b="1" dirty="0" smtClean="0"/>
              <a:t>这个位置必须是他的双手最便于取放部件之处</a:t>
            </a:r>
            <a:r>
              <a:rPr lang="en-US" altLang="zh-CN" sz="1600" b="1" dirty="0" smtClean="0"/>
              <a:t>—</a:t>
            </a:r>
            <a:r>
              <a:rPr lang="zh-CN" altLang="zh-CN" sz="1600" b="1" dirty="0" smtClean="0"/>
              <a:t>如果可能，就让部件在重力的作用下到达下一个工人的工作地点。</a:t>
            </a:r>
            <a:endParaRPr lang="en-US" altLang="zh-CN" sz="1600" b="1" dirty="0" smtClean="0"/>
          </a:p>
          <a:p>
            <a:pPr>
              <a:lnSpc>
                <a:spcPct val="150000"/>
              </a:lnSpc>
            </a:pPr>
            <a:r>
              <a:rPr lang="zh-CN" altLang="en-US" sz="1600" b="1" dirty="0" smtClean="0"/>
              <a:t>③</a:t>
            </a:r>
            <a:r>
              <a:rPr lang="zh-CN" altLang="zh-CN" sz="1600" b="1" dirty="0" smtClean="0"/>
              <a:t>使用让部件以最方便的距离进行传送的有滑梯的装配线</a:t>
            </a:r>
            <a:r>
              <a:rPr lang="zh-CN" altLang="en-US" sz="1600" b="1"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37"/>
          <p:cNvSpPr txBox="1">
            <a:spLocks noChangeArrowheads="1"/>
          </p:cNvSpPr>
          <p:nvPr/>
        </p:nvSpPr>
        <p:spPr bwMode="auto">
          <a:xfrm>
            <a:off x="1333668" y="880765"/>
            <a:ext cx="38860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endParaRPr lang="zh-CN" altLang="en-US" sz="2800" b="1" dirty="0">
              <a:solidFill>
                <a:srgbClr val="0D0D0D"/>
              </a:solidFill>
              <a:latin typeface="+mn-lt"/>
              <a:ea typeface="+mn-ea"/>
              <a:cs typeface="+mn-ea"/>
              <a:sym typeface="+mn-lt"/>
            </a:endParaRPr>
          </a:p>
        </p:txBody>
      </p:sp>
      <p:sp>
        <p:nvSpPr>
          <p:cNvPr id="29" name="TextBox 8"/>
          <p:cNvSpPr txBox="1"/>
          <p:nvPr/>
        </p:nvSpPr>
        <p:spPr>
          <a:xfrm>
            <a:off x="1333668" y="5397498"/>
            <a:ext cx="2375971" cy="338554"/>
          </a:xfrm>
          <a:prstGeom prst="rect">
            <a:avLst/>
          </a:prstGeom>
          <a:noFill/>
        </p:spPr>
        <p:txBody>
          <a:bodyPr wrap="none" rtlCol="0">
            <a:spAutoFit/>
          </a:bodyPr>
          <a:lstStyle/>
          <a:p>
            <a:r>
              <a:rPr lang="zh-CN" altLang="zh-CN" sz="1600" b="1" dirty="0" smtClean="0"/>
              <a:t>亨利·福特（</a:t>
            </a:r>
            <a:r>
              <a:rPr lang="en-US" altLang="zh-CN" sz="1600" b="1" dirty="0" smtClean="0"/>
              <a:t>1863-1947</a:t>
            </a:r>
            <a:r>
              <a:rPr lang="zh-CN" altLang="zh-CN" sz="1600" b="1" dirty="0" smtClean="0"/>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4560828" y="1576053"/>
            <a:ext cx="914400" cy="9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32" name="圆角矩形 31"/>
          <p:cNvSpPr/>
          <p:nvPr/>
        </p:nvSpPr>
        <p:spPr>
          <a:xfrm>
            <a:off x="4560828" y="3738752"/>
            <a:ext cx="914400" cy="914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pic>
        <p:nvPicPr>
          <p:cNvPr id="18" name="图片 17" descr="t01bf11e2fe92c98f9d.jpg"/>
          <p:cNvPicPr>
            <a:picLocks noChangeAspect="1"/>
          </p:cNvPicPr>
          <p:nvPr/>
        </p:nvPicPr>
        <p:blipFill>
          <a:blip r:embed="rId3" cstate="print"/>
          <a:stretch>
            <a:fillRect/>
          </a:stretch>
        </p:blipFill>
        <p:spPr>
          <a:xfrm>
            <a:off x="1060238" y="1826889"/>
            <a:ext cx="2974563" cy="3393854"/>
          </a:xfrm>
          <a:prstGeom prst="rect">
            <a:avLst/>
          </a:prstGeom>
        </p:spPr>
      </p:pic>
      <p:sp>
        <p:nvSpPr>
          <p:cNvPr id="19" name="矩形 18"/>
          <p:cNvSpPr/>
          <p:nvPr/>
        </p:nvSpPr>
        <p:spPr>
          <a:xfrm>
            <a:off x="5590888" y="1642906"/>
            <a:ext cx="2276585" cy="369332"/>
          </a:xfrm>
          <a:prstGeom prst="rect">
            <a:avLst/>
          </a:prstGeom>
        </p:spPr>
        <p:txBody>
          <a:bodyPr wrap="none">
            <a:spAutoFit/>
          </a:bodyPr>
          <a:lstStyle/>
          <a:p>
            <a:r>
              <a:rPr lang="zh-CN" altLang="zh-CN" b="1" dirty="0" smtClean="0">
                <a:latin typeface="微软雅黑" pitchFamily="34" charset="-122"/>
                <a:ea typeface="微软雅黑" pitchFamily="34" charset="-122"/>
              </a:rPr>
              <a:t>高工资高福利的实施</a:t>
            </a:r>
            <a:endParaRPr lang="zh-CN" altLang="en-US" b="1" dirty="0" smtClean="0">
              <a:latin typeface="微软雅黑" pitchFamily="34" charset="-122"/>
              <a:ea typeface="微软雅黑" pitchFamily="34" charset="-122"/>
            </a:endParaRPr>
          </a:p>
        </p:txBody>
      </p:sp>
      <p:sp>
        <p:nvSpPr>
          <p:cNvPr id="20" name="矩形 19"/>
          <p:cNvSpPr/>
          <p:nvPr/>
        </p:nvSpPr>
        <p:spPr>
          <a:xfrm>
            <a:off x="5590887" y="2074954"/>
            <a:ext cx="5157625" cy="1569660"/>
          </a:xfrm>
          <a:prstGeom prst="rect">
            <a:avLst/>
          </a:prstGeom>
        </p:spPr>
        <p:txBody>
          <a:bodyPr wrap="square">
            <a:spAutoFit/>
          </a:bodyPr>
          <a:lstStyle/>
          <a:p>
            <a:pPr>
              <a:lnSpc>
                <a:spcPct val="150000"/>
              </a:lnSpc>
            </a:pPr>
            <a:r>
              <a:rPr lang="en-US" altLang="zh-CN" sz="1600" b="1" dirty="0" smtClean="0"/>
              <a:t>    </a:t>
            </a:r>
            <a:r>
              <a:rPr lang="en-US" altLang="zh-CN" sz="1600" b="1" dirty="0"/>
              <a:t>1914</a:t>
            </a:r>
            <a:r>
              <a:rPr lang="zh-CN" altLang="zh-CN" sz="1600" b="1" dirty="0"/>
              <a:t>年，福特公司宣布实施日工资</a:t>
            </a:r>
            <a:r>
              <a:rPr lang="en-US" altLang="zh-CN" sz="1600" b="1" dirty="0"/>
              <a:t>5</a:t>
            </a:r>
            <a:r>
              <a:rPr lang="zh-CN" altLang="zh-CN" sz="1600" b="1" dirty="0"/>
              <a:t>美元的制度，由</a:t>
            </a:r>
            <a:r>
              <a:rPr lang="en-US" altLang="zh-CN" sz="1600" b="1" dirty="0"/>
              <a:t>8</a:t>
            </a:r>
            <a:r>
              <a:rPr lang="zh-CN" altLang="zh-CN" sz="1600" b="1" dirty="0"/>
              <a:t>小时工作工资</a:t>
            </a:r>
            <a:r>
              <a:rPr lang="en-US" altLang="zh-CN" sz="1600" b="1" dirty="0"/>
              <a:t>5</a:t>
            </a:r>
            <a:r>
              <a:rPr lang="zh-CN" altLang="zh-CN" sz="1600" b="1" dirty="0"/>
              <a:t>美元，代替了</a:t>
            </a:r>
            <a:r>
              <a:rPr lang="en-US" altLang="zh-CN" sz="1600" b="1" dirty="0"/>
              <a:t>9</a:t>
            </a:r>
            <a:r>
              <a:rPr lang="zh-CN" altLang="zh-CN" sz="1600" b="1" dirty="0"/>
              <a:t>小时</a:t>
            </a:r>
            <a:r>
              <a:rPr lang="en-US" altLang="zh-CN" sz="1600" b="1" dirty="0"/>
              <a:t>2.34</a:t>
            </a:r>
            <a:r>
              <a:rPr lang="zh-CN" altLang="zh-CN" sz="1600" b="1" dirty="0"/>
              <a:t>美元</a:t>
            </a:r>
            <a:r>
              <a:rPr lang="zh-CN" altLang="zh-CN" sz="1600" b="1" dirty="0" smtClean="0"/>
              <a:t>。</a:t>
            </a:r>
            <a:r>
              <a:rPr lang="zh-CN" altLang="zh-CN" sz="1600" b="1" dirty="0">
                <a:solidFill>
                  <a:srgbClr val="FF0000"/>
                </a:solidFill>
              </a:rPr>
              <a:t>原因在于：</a:t>
            </a:r>
            <a:r>
              <a:rPr lang="en-US" altLang="zh-CN" sz="1600" b="1" dirty="0"/>
              <a:t>1913</a:t>
            </a:r>
            <a:r>
              <a:rPr lang="zh-CN" altLang="zh-CN" sz="1600" b="1" dirty="0"/>
              <a:t>年福特公司的人员流动率高达</a:t>
            </a:r>
            <a:r>
              <a:rPr lang="en-US" altLang="zh-CN" sz="1600" b="1" dirty="0"/>
              <a:t>380%</a:t>
            </a:r>
            <a:r>
              <a:rPr lang="zh-CN" altLang="zh-CN" sz="1600" b="1" dirty="0"/>
              <a:t>。而日工资</a:t>
            </a:r>
            <a:r>
              <a:rPr lang="en-US" altLang="zh-CN" sz="1600" b="1" dirty="0"/>
              <a:t>5</a:t>
            </a:r>
            <a:r>
              <a:rPr lang="zh-CN" altLang="zh-CN" sz="1600" b="1" dirty="0"/>
              <a:t>美元立刻解决了这个难题</a:t>
            </a:r>
            <a:r>
              <a:rPr lang="zh-CN" altLang="zh-CN" sz="1600" b="1" dirty="0" smtClean="0"/>
              <a:t>。</a:t>
            </a:r>
            <a:endParaRPr lang="zh-CN" altLang="zh-CN" sz="1600" b="1" dirty="0"/>
          </a:p>
        </p:txBody>
      </p:sp>
      <p:sp>
        <p:nvSpPr>
          <p:cNvPr id="21" name="矩形 20"/>
          <p:cNvSpPr/>
          <p:nvPr/>
        </p:nvSpPr>
        <p:spPr>
          <a:xfrm>
            <a:off x="5641504" y="3675712"/>
            <a:ext cx="1811714" cy="369332"/>
          </a:xfrm>
          <a:prstGeom prst="rect">
            <a:avLst/>
          </a:prstGeom>
        </p:spPr>
        <p:txBody>
          <a:bodyPr wrap="none">
            <a:spAutoFit/>
          </a:bodyPr>
          <a:lstStyle/>
          <a:p>
            <a:r>
              <a:rPr lang="zh-CN" altLang="zh-CN" b="1" dirty="0" smtClean="0">
                <a:latin typeface="微软雅黑" pitchFamily="34" charset="-122"/>
                <a:ea typeface="微软雅黑" pitchFamily="34" charset="-122"/>
              </a:rPr>
              <a:t>产业集群的形成</a:t>
            </a:r>
            <a:endParaRPr lang="zh-CN" altLang="en-US" b="1" dirty="0" smtClean="0">
              <a:latin typeface="微软雅黑" pitchFamily="34" charset="-122"/>
              <a:ea typeface="微软雅黑" pitchFamily="34" charset="-122"/>
            </a:endParaRPr>
          </a:p>
        </p:txBody>
      </p:sp>
      <p:sp>
        <p:nvSpPr>
          <p:cNvPr id="22" name="矩形 21"/>
          <p:cNvSpPr/>
          <p:nvPr/>
        </p:nvSpPr>
        <p:spPr>
          <a:xfrm>
            <a:off x="5497487" y="4035752"/>
            <a:ext cx="5578829" cy="1938992"/>
          </a:xfrm>
          <a:prstGeom prst="rect">
            <a:avLst/>
          </a:prstGeom>
        </p:spPr>
        <p:txBody>
          <a:bodyPr wrap="square">
            <a:spAutoFit/>
          </a:bodyPr>
          <a:lstStyle/>
          <a:p>
            <a:pPr>
              <a:lnSpc>
                <a:spcPct val="150000"/>
              </a:lnSpc>
            </a:pPr>
            <a:r>
              <a:rPr lang="en-US" altLang="zh-CN" sz="1600" b="1" dirty="0" smtClean="0"/>
              <a:t>    </a:t>
            </a:r>
            <a:r>
              <a:rPr lang="zh-CN" altLang="zh-CN" sz="1600" b="1" dirty="0" smtClean="0"/>
              <a:t>福特</a:t>
            </a:r>
            <a:r>
              <a:rPr lang="zh-CN" altLang="zh-CN" sz="1600" b="1" dirty="0"/>
              <a:t>公司急剧增长的产量，也要求相应的上游供应商及时跟上发展的步伐。但是，相关的谈判和协调耗费了大量时间和精力。由此，福特公司决定向上游发展，自己完成原材料的供应和对相应资源的控制。</a:t>
            </a:r>
            <a:r>
              <a:rPr lang="zh-CN" altLang="zh-CN" sz="1600" b="1" dirty="0">
                <a:solidFill>
                  <a:srgbClr val="FF0000"/>
                </a:solidFill>
              </a:rPr>
              <a:t>所有以上垂直一体化的经营活动，形成了今天意义上的产业集群。</a:t>
            </a:r>
            <a:endParaRPr lang="zh-CN" altLang="en-US" sz="1600" b="1" dirty="0">
              <a:solidFill>
                <a:srgbClr val="FF0000"/>
              </a:solidFill>
            </a:endParaRPr>
          </a:p>
        </p:txBody>
      </p:sp>
    </p:spTree>
    <p:extLst>
      <p:ext uri="{BB962C8B-B14F-4D97-AF65-F5344CB8AC3E}">
        <p14:creationId xmlns="" xmlns:p14="http://schemas.microsoft.com/office/powerpoint/2010/main" val="541789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 xmlns:a16="http://schemas.microsoft.com/office/drawing/2014/main" id="{D6E3A5F0-4ED2-4071-A1EF-FBCB2819DF79}"/>
              </a:ext>
            </a:extLst>
          </p:cNvPr>
          <p:cNvGrpSpPr/>
          <p:nvPr/>
        </p:nvGrpSpPr>
        <p:grpSpPr>
          <a:xfrm>
            <a:off x="-896" y="0"/>
            <a:ext cx="12192000" cy="6858000"/>
            <a:chOff x="0" y="0"/>
            <a:chExt cx="12192000" cy="6858000"/>
          </a:xfrm>
        </p:grpSpPr>
        <p:pic>
          <p:nvPicPr>
            <p:cNvPr id="29" name="图片 28">
              <a:extLst>
                <a:ext uri="{FF2B5EF4-FFF2-40B4-BE49-F238E27FC236}">
                  <a16:creationId xmlns="" xmlns:a16="http://schemas.microsoft.com/office/drawing/2014/main" id="{1F9509B3-0AFF-44FC-92A4-C5797A24B223}"/>
                </a:ext>
              </a:extLst>
            </p:cNvPr>
            <p:cNvPicPr>
              <a:picLocks noChangeAspect="1"/>
            </p:cNvPicPr>
            <p:nvPr/>
          </p:nvPicPr>
          <p:blipFill>
            <a:blip r:embed="rId2"/>
            <a:stretch>
              <a:fillRect/>
            </a:stretch>
          </p:blipFill>
          <p:spPr>
            <a:xfrm>
              <a:off x="0" y="0"/>
              <a:ext cx="12192000" cy="6858000"/>
            </a:xfrm>
            <a:prstGeom prst="rect">
              <a:avLst/>
            </a:prstGeom>
          </p:spPr>
        </p:pic>
        <p:sp>
          <p:nvSpPr>
            <p:cNvPr id="30" name="矩形: 圆角 29">
              <a:extLst>
                <a:ext uri="{FF2B5EF4-FFF2-40B4-BE49-F238E27FC236}">
                  <a16:creationId xmlns="" xmlns:a16="http://schemas.microsoft.com/office/drawing/2014/main" id="{EEAC2584-E884-4FCF-B83F-2860E235DFF1}"/>
                </a:ext>
              </a:extLst>
            </p:cNvPr>
            <p:cNvSpPr/>
            <p:nvPr/>
          </p:nvSpPr>
          <p:spPr>
            <a:xfrm>
              <a:off x="409186" y="294634"/>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文本框 37">
            <a:extLst>
              <a:ext uri="{FF2B5EF4-FFF2-40B4-BE49-F238E27FC236}">
                <a16:creationId xmlns="" xmlns:a16="http://schemas.microsoft.com/office/drawing/2014/main" id="{9A50DF28-6735-4F28-9B13-D7A12530623D}"/>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buFont typeface="Arial" panose="020B0604020202020204" pitchFamily="34" charset="0"/>
              <a:defRPr sz="2800" b="1">
                <a:solidFill>
                  <a:srgbClr val="0D0D0D"/>
                </a:solidFill>
                <a:cs typeface="+mn-ea"/>
              </a:defRPr>
            </a:lvl1pPr>
            <a:lvl2pPr marL="742950" indent="-285750">
              <a:buFont typeface="Arial" panose="020B0604020202020204" pitchFamily="34" charset="0"/>
              <a:defRPr>
                <a:latin typeface="Arial" panose="020B0604020202020204" pitchFamily="34" charset="0"/>
                <a:ea typeface="宋体" panose="02010600030101010101" pitchFamily="2" charset="-122"/>
              </a:defRPr>
            </a:lvl2pPr>
            <a:lvl3pPr marL="1143000" indent="-228600">
              <a:buFont typeface="Arial" panose="020B0604020202020204" pitchFamily="34" charset="0"/>
              <a:defRPr>
                <a:latin typeface="Arial" panose="020B0604020202020204" pitchFamily="34" charset="0"/>
                <a:ea typeface="宋体" panose="02010600030101010101" pitchFamily="2" charset="-122"/>
              </a:defRPr>
            </a:lvl3pPr>
            <a:lvl4pPr marL="1600200" indent="-228600">
              <a:buFont typeface="Arial" panose="020B0604020202020204" pitchFamily="34" charset="0"/>
              <a:defRPr>
                <a:latin typeface="Arial" panose="020B0604020202020204" pitchFamily="34" charset="0"/>
                <a:ea typeface="宋体" panose="02010600030101010101" pitchFamily="2" charset="-122"/>
              </a:defRPr>
            </a:lvl4pPr>
            <a:lvl5pPr marL="2057400" indent="-228600">
              <a:buFont typeface="Arial" panose="020B0604020202020204" pitchFamily="34" charse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9pPr>
          </a:lstStyle>
          <a:p>
            <a:r>
              <a:rPr lang="zh-CN" altLang="zh-CN" dirty="0"/>
              <a:t>主要成果及贡献</a:t>
            </a:r>
            <a:endParaRPr lang="zh-CN" altLang="en-US" dirty="0">
              <a:sym typeface="+mn-lt"/>
            </a:endParaRPr>
          </a:p>
        </p:txBody>
      </p:sp>
      <p:cxnSp>
        <p:nvCxnSpPr>
          <p:cNvPr id="10" name="肘形连接符 9"/>
          <p:cNvCxnSpPr/>
          <p:nvPr/>
        </p:nvCxnSpPr>
        <p:spPr>
          <a:xfrm flipV="1">
            <a:off x="1974835" y="2504434"/>
            <a:ext cx="2181860" cy="567690"/>
          </a:xfrm>
          <a:prstGeom prst="bentConnector3">
            <a:avLst>
              <a:gd name="adj1" fmla="val 62381"/>
            </a:avLst>
          </a:prstGeom>
          <a:ln w="9525" cap="rnd">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a:off x="1974835" y="3312154"/>
            <a:ext cx="2338753" cy="1274062"/>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147170" y="2242814"/>
            <a:ext cx="468630" cy="468630"/>
          </a:xfrm>
          <a:prstGeom prst="ellipse">
            <a:avLst/>
          </a:prstGeom>
          <a:solidFill>
            <a:srgbClr val="4DC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dirty="0">
              <a:solidFill>
                <a:prstClr val="white"/>
              </a:solidFill>
              <a:cs typeface="+mn-ea"/>
              <a:sym typeface="+mn-lt"/>
            </a:endParaRPr>
          </a:p>
        </p:txBody>
      </p:sp>
      <p:sp>
        <p:nvSpPr>
          <p:cNvPr id="13" name="标题 4"/>
          <p:cNvSpPr txBox="1"/>
          <p:nvPr/>
        </p:nvSpPr>
        <p:spPr>
          <a:xfrm>
            <a:off x="4227180" y="2342191"/>
            <a:ext cx="388620" cy="2698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en-US" altLang="zh-CN" sz="1350" b="1" dirty="0">
                <a:solidFill>
                  <a:prstClr val="white"/>
                </a:solidFill>
                <a:latin typeface="+mn-lt"/>
                <a:ea typeface="+mn-ea"/>
                <a:cs typeface="+mn-ea"/>
                <a:sym typeface="+mn-lt"/>
              </a:rPr>
              <a:t>01</a:t>
            </a:r>
          </a:p>
        </p:txBody>
      </p:sp>
      <p:cxnSp>
        <p:nvCxnSpPr>
          <p:cNvPr id="14" name="肘形连接符 13"/>
          <p:cNvCxnSpPr/>
          <p:nvPr/>
        </p:nvCxnSpPr>
        <p:spPr>
          <a:xfrm flipV="1">
            <a:off x="2439020" y="3245479"/>
            <a:ext cx="2258060" cy="582930"/>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687555" y="2999099"/>
            <a:ext cx="468630" cy="468630"/>
          </a:xfrm>
          <a:prstGeom prst="ellipse">
            <a:avLst/>
          </a:prstGeom>
          <a:solidFill>
            <a:srgbClr val="4DC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dirty="0">
              <a:solidFill>
                <a:prstClr val="white"/>
              </a:solidFill>
              <a:cs typeface="+mn-ea"/>
              <a:sym typeface="+mn-lt"/>
            </a:endParaRPr>
          </a:p>
        </p:txBody>
      </p:sp>
      <p:sp>
        <p:nvSpPr>
          <p:cNvPr id="17" name="标题 4"/>
          <p:cNvSpPr txBox="1"/>
          <p:nvPr/>
        </p:nvSpPr>
        <p:spPr>
          <a:xfrm>
            <a:off x="4781529" y="3098476"/>
            <a:ext cx="388620" cy="2698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en-US" altLang="zh-CN" sz="1350" b="1" dirty="0">
                <a:solidFill>
                  <a:prstClr val="white"/>
                </a:solidFill>
                <a:latin typeface="+mn-lt"/>
                <a:ea typeface="+mn-ea"/>
                <a:cs typeface="+mn-ea"/>
                <a:sym typeface="+mn-lt"/>
              </a:rPr>
              <a:t>02</a:t>
            </a:r>
          </a:p>
        </p:txBody>
      </p:sp>
      <p:sp>
        <p:nvSpPr>
          <p:cNvPr id="18" name="椭圆 17"/>
          <p:cNvSpPr/>
          <p:nvPr/>
        </p:nvSpPr>
        <p:spPr>
          <a:xfrm>
            <a:off x="4213300" y="4351901"/>
            <a:ext cx="468630" cy="468630"/>
          </a:xfrm>
          <a:prstGeom prst="ellipse">
            <a:avLst/>
          </a:prstGeom>
          <a:solidFill>
            <a:srgbClr val="4DC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dirty="0">
              <a:solidFill>
                <a:prstClr val="white"/>
              </a:solidFill>
              <a:cs typeface="+mn-ea"/>
              <a:sym typeface="+mn-lt"/>
            </a:endParaRPr>
          </a:p>
        </p:txBody>
      </p:sp>
      <p:sp>
        <p:nvSpPr>
          <p:cNvPr id="19" name="标题 4"/>
          <p:cNvSpPr txBox="1"/>
          <p:nvPr/>
        </p:nvSpPr>
        <p:spPr>
          <a:xfrm>
            <a:off x="4282148" y="4445566"/>
            <a:ext cx="388620" cy="2698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en-US" altLang="zh-CN" sz="1350" b="1" dirty="0">
                <a:solidFill>
                  <a:prstClr val="white"/>
                </a:solidFill>
                <a:latin typeface="+mn-lt"/>
                <a:ea typeface="+mn-ea"/>
                <a:cs typeface="+mn-ea"/>
                <a:sym typeface="+mn-lt"/>
              </a:rPr>
              <a:t>03</a:t>
            </a:r>
          </a:p>
        </p:txBody>
      </p:sp>
      <p:sp>
        <p:nvSpPr>
          <p:cNvPr id="21" name="标题 4"/>
          <p:cNvSpPr txBox="1"/>
          <p:nvPr/>
        </p:nvSpPr>
        <p:spPr>
          <a:xfrm>
            <a:off x="5359400" y="4390390"/>
            <a:ext cx="388620" cy="2698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en-US" altLang="zh-CN" sz="1350" b="1" dirty="0">
                <a:solidFill>
                  <a:prstClr val="white"/>
                </a:solidFill>
                <a:latin typeface="+mn-lt"/>
                <a:ea typeface="+mn-ea"/>
                <a:cs typeface="+mn-ea"/>
                <a:sym typeface="+mn-lt"/>
              </a:rPr>
              <a:t>04</a:t>
            </a:r>
          </a:p>
        </p:txBody>
      </p:sp>
      <p:sp>
        <p:nvSpPr>
          <p:cNvPr id="22" name="Freeform 9"/>
          <p:cNvSpPr/>
          <p:nvPr/>
        </p:nvSpPr>
        <p:spPr bwMode="auto">
          <a:xfrm flipH="1">
            <a:off x="408290" y="2717794"/>
            <a:ext cx="2214245" cy="1382395"/>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C4E77"/>
          </a:solidFill>
          <a:ln>
            <a:noFill/>
          </a:ln>
        </p:spPr>
        <p:txBody>
          <a:bodyPr vert="horz" wrap="square" lIns="56640" tIns="28320" rIns="56640" bIns="283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lnSpc>
                <a:spcPct val="130000"/>
              </a:lnSpc>
              <a:defRPr/>
            </a:pPr>
            <a:endParaRPr lang="zh-CN" altLang="en-US" sz="1125" dirty="0">
              <a:solidFill>
                <a:sysClr val="windowText" lastClr="000000"/>
              </a:solidFill>
              <a:cs typeface="+mn-ea"/>
              <a:sym typeface="+mn-lt"/>
            </a:endParaRPr>
          </a:p>
        </p:txBody>
      </p:sp>
      <p:sp>
        <p:nvSpPr>
          <p:cNvPr id="23" name="KSO_Shape"/>
          <p:cNvSpPr/>
          <p:nvPr/>
        </p:nvSpPr>
        <p:spPr bwMode="auto">
          <a:xfrm>
            <a:off x="1295564" y="3253813"/>
            <a:ext cx="475615" cy="47561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lnSpc>
                <a:spcPct val="130000"/>
              </a:lnSpc>
              <a:defRPr/>
            </a:pPr>
            <a:endParaRPr lang="zh-CN" altLang="en-US" sz="1500" dirty="0">
              <a:solidFill>
                <a:prstClr val="white"/>
              </a:solidFill>
              <a:cs typeface="+mn-ea"/>
              <a:sym typeface="+mn-lt"/>
            </a:endParaRPr>
          </a:p>
        </p:txBody>
      </p:sp>
      <p:grpSp>
        <p:nvGrpSpPr>
          <p:cNvPr id="55" name="组合 54"/>
          <p:cNvGrpSpPr/>
          <p:nvPr/>
        </p:nvGrpSpPr>
        <p:grpSpPr>
          <a:xfrm>
            <a:off x="5235773" y="2643425"/>
            <a:ext cx="6019357" cy="1474722"/>
            <a:chOff x="3520350" y="2130222"/>
            <a:chExt cx="7018895" cy="1476390"/>
          </a:xfrm>
        </p:grpSpPr>
        <p:sp>
          <p:nvSpPr>
            <p:cNvPr id="56" name="文本框 36"/>
            <p:cNvSpPr txBox="1">
              <a:spLocks noChangeArrowheads="1"/>
            </p:cNvSpPr>
            <p:nvPr/>
          </p:nvSpPr>
          <p:spPr bwMode="auto">
            <a:xfrm>
              <a:off x="3520351" y="2130222"/>
              <a:ext cx="3830446" cy="36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b="1" dirty="0"/>
                <a:t>第二阶段：市场集中</a:t>
              </a:r>
            </a:p>
          </p:txBody>
        </p:sp>
        <p:sp>
          <p:nvSpPr>
            <p:cNvPr id="57" name="文本框 37"/>
            <p:cNvSpPr txBox="1">
              <a:spLocks noChangeArrowheads="1"/>
            </p:cNvSpPr>
            <p:nvPr/>
          </p:nvSpPr>
          <p:spPr bwMode="auto">
            <a:xfrm>
              <a:off x="3520350" y="2478876"/>
              <a:ext cx="7018895" cy="1127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1400" dirty="0" smtClean="0"/>
                <a:t>        </a:t>
              </a:r>
              <a:r>
                <a:rPr lang="zh-CN" altLang="zh-CN" sz="1400" dirty="0" smtClean="0"/>
                <a:t>某</a:t>
              </a:r>
              <a:r>
                <a:rPr lang="zh-CN" altLang="zh-CN" sz="1400" dirty="0"/>
                <a:t>些品牌或车型占据主导优势，形成高产量、低收益和全国范围（甚至世界范围）内的销售网。</a:t>
              </a:r>
              <a:r>
                <a:rPr lang="en-US" altLang="zh-CN" sz="1400" dirty="0"/>
                <a:t>1908</a:t>
              </a:r>
              <a:r>
                <a:rPr lang="zh-CN" altLang="zh-CN" sz="1400" dirty="0"/>
                <a:t>年，福特公司的</a:t>
              </a:r>
              <a:r>
                <a:rPr lang="en-US" altLang="zh-CN" sz="1400" dirty="0"/>
                <a:t>T</a:t>
              </a:r>
              <a:r>
                <a:rPr lang="zh-CN" altLang="zh-CN" sz="1400" dirty="0"/>
                <a:t>型车问世，成为了汽车工业的主流设计。不久，巨型福特工厂和遍及全国的销售体系使汽车产量高到令人无法想象的地步，其辉煌程度达到极致。</a:t>
              </a:r>
            </a:p>
          </p:txBody>
        </p:sp>
      </p:grpSp>
      <p:grpSp>
        <p:nvGrpSpPr>
          <p:cNvPr id="58" name="组合 57"/>
          <p:cNvGrpSpPr/>
          <p:nvPr/>
        </p:nvGrpSpPr>
        <p:grpSpPr>
          <a:xfrm>
            <a:off x="5203540" y="872704"/>
            <a:ext cx="6010799" cy="1733610"/>
            <a:chOff x="3520350" y="2130222"/>
            <a:chExt cx="7008916" cy="1733804"/>
          </a:xfrm>
        </p:grpSpPr>
        <p:sp>
          <p:nvSpPr>
            <p:cNvPr id="59" name="文本框 36"/>
            <p:cNvSpPr txBox="1">
              <a:spLocks noChangeArrowheads="1"/>
            </p:cNvSpPr>
            <p:nvPr/>
          </p:nvSpPr>
          <p:spPr bwMode="auto">
            <a:xfrm>
              <a:off x="3520351" y="2130222"/>
              <a:ext cx="3830446" cy="3693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smtClean="0"/>
                <a:t>第一阶段：</a:t>
              </a:r>
              <a:r>
                <a:rPr lang="zh-CN" altLang="zh-CN" b="1" dirty="0" smtClean="0"/>
                <a:t>市</a:t>
              </a:r>
              <a:r>
                <a:rPr lang="zh-CN" altLang="zh-CN" b="1" dirty="0"/>
                <a:t>场零散</a:t>
              </a:r>
              <a:endParaRPr lang="zh-CN" altLang="en-US" sz="1400" b="1" dirty="0">
                <a:solidFill>
                  <a:srgbClr val="0D0D0D"/>
                </a:solidFill>
                <a:latin typeface="+mn-lt"/>
                <a:ea typeface="+mn-ea"/>
                <a:cs typeface="+mn-ea"/>
                <a:sym typeface="+mn-lt"/>
              </a:endParaRPr>
            </a:p>
          </p:txBody>
        </p:sp>
        <p:sp>
          <p:nvSpPr>
            <p:cNvPr id="60" name="文本框 37"/>
            <p:cNvSpPr txBox="1">
              <a:spLocks noChangeArrowheads="1"/>
            </p:cNvSpPr>
            <p:nvPr/>
          </p:nvSpPr>
          <p:spPr bwMode="auto">
            <a:xfrm>
              <a:off x="3520350" y="2478876"/>
              <a:ext cx="7008916" cy="1385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1400" dirty="0" smtClean="0"/>
                <a:t>        1900</a:t>
              </a:r>
              <a:r>
                <a:rPr lang="zh-CN" altLang="zh-CN" sz="1400" dirty="0"/>
                <a:t>年，没有任何一家汽车公司有广阔的市场、很高的知名度和雄厚的资金；没有任何一家有全国性的经销网。每家公司都局限在特定的地理区域内；每家的产品设计、生产和营销策略各不相同。在</a:t>
              </a:r>
              <a:r>
                <a:rPr lang="en-US" altLang="zh-CN" sz="1400" dirty="0"/>
                <a:t>1909</a:t>
              </a:r>
              <a:r>
                <a:rPr lang="zh-CN" altLang="zh-CN" sz="1400" dirty="0"/>
                <a:t>年的高峰期，美国共有</a:t>
              </a:r>
              <a:r>
                <a:rPr lang="en-US" altLang="zh-CN" sz="1400" dirty="0"/>
                <a:t>274</a:t>
              </a:r>
              <a:r>
                <a:rPr lang="zh-CN" altLang="zh-CN" sz="1400" dirty="0"/>
                <a:t>家公司生产小汽车，大部分公司都保持着低产量、高收益、汽车售价很高。</a:t>
              </a:r>
            </a:p>
          </p:txBody>
        </p:sp>
      </p:grpSp>
      <p:grpSp>
        <p:nvGrpSpPr>
          <p:cNvPr id="61" name="组合 60"/>
          <p:cNvGrpSpPr/>
          <p:nvPr/>
        </p:nvGrpSpPr>
        <p:grpSpPr>
          <a:xfrm>
            <a:off x="5203541" y="4118147"/>
            <a:ext cx="6252338" cy="2237239"/>
            <a:chOff x="3520351" y="2130222"/>
            <a:chExt cx="6336611" cy="2327171"/>
          </a:xfrm>
        </p:grpSpPr>
        <p:sp>
          <p:nvSpPr>
            <p:cNvPr id="62" name="文本框 36"/>
            <p:cNvSpPr txBox="1">
              <a:spLocks noChangeArrowheads="1"/>
            </p:cNvSpPr>
            <p:nvPr/>
          </p:nvSpPr>
          <p:spPr bwMode="auto">
            <a:xfrm>
              <a:off x="3520351" y="2130222"/>
              <a:ext cx="3830446" cy="36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b="1" dirty="0"/>
                <a:t>第三阶段：市场分割</a:t>
              </a:r>
            </a:p>
          </p:txBody>
        </p:sp>
        <p:sp>
          <p:nvSpPr>
            <p:cNvPr id="63" name="文本框 37"/>
            <p:cNvSpPr txBox="1">
              <a:spLocks noChangeArrowheads="1"/>
            </p:cNvSpPr>
            <p:nvPr/>
          </p:nvSpPr>
          <p:spPr bwMode="auto">
            <a:xfrm>
              <a:off x="3520351" y="2478876"/>
              <a:ext cx="6336611" cy="19785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1400" dirty="0" smtClean="0"/>
                <a:t>        20</a:t>
              </a:r>
              <a:r>
                <a:rPr lang="zh-CN" altLang="zh-CN" sz="1400" dirty="0"/>
                <a:t>世纪</a:t>
              </a:r>
              <a:r>
                <a:rPr lang="en-US" altLang="zh-CN" sz="1400" dirty="0"/>
                <a:t>20</a:t>
              </a:r>
              <a:r>
                <a:rPr lang="zh-CN" altLang="zh-CN" sz="1400" dirty="0"/>
                <a:t>年代，在价格和产品策略的基础上，通用汽车公司大胆地将汽车市场分割成块，此举对于世界汽车业产生了极为深远的影响。第二次世界大战结束后，营销人员不仅仅要根据消费者的人口结构（年龄、收入和教育），还要根据他们的消费心态来决定市场的目标市场。第三阶段的市场营销人员创造出了新方法来划分产品和分割市场。</a:t>
              </a:r>
              <a:r>
                <a:rPr lang="en-US" altLang="zh-CN" sz="1400" dirty="0"/>
                <a:t>60</a:t>
              </a:r>
              <a:r>
                <a:rPr lang="zh-CN" altLang="zh-CN" sz="1400" dirty="0"/>
                <a:t>年代的大马力中型汽车和</a:t>
              </a:r>
              <a:r>
                <a:rPr lang="en-US" altLang="zh-CN" sz="1400" dirty="0"/>
                <a:t>70</a:t>
              </a:r>
              <a:r>
                <a:rPr lang="zh-CN" altLang="zh-CN" sz="1400" dirty="0"/>
                <a:t>年代的赛车型小型汽车都很畅销，这是因为设计者和营销人员以购买者的需求为中心，从而赢得了顾客的赏识和信赖。</a:t>
              </a:r>
            </a:p>
          </p:txBody>
        </p:sp>
      </p:grpSp>
    </p:spTree>
  </p:cSld>
  <p:clrMapOvr>
    <a:masterClrMapping/>
  </p:clrMapOvr>
  <mc:AlternateContent xmlns:mc="http://schemas.openxmlformats.org/markup-compatibility/2006">
    <mc:Choice xmlns="" xmlns:p14="http://schemas.microsoft.com/office/powerpoint/2010/main" Requires="p14">
      <p:transition p14:dur="25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0"/>
            <a:ext cx="12192000" cy="6858000"/>
            <a:chOff x="0" y="0"/>
            <a:chExt cx="12192000" cy="6858000"/>
          </a:xfrm>
        </p:grpSpPr>
        <p:pic>
          <p:nvPicPr>
            <p:cNvPr id="41" name="图片 40"/>
            <p:cNvPicPr>
              <a:picLocks noChangeAspect="1"/>
            </p:cNvPicPr>
            <p:nvPr/>
          </p:nvPicPr>
          <p:blipFill>
            <a:blip r:embed="rId2"/>
            <a:stretch>
              <a:fillRect/>
            </a:stretch>
          </p:blipFill>
          <p:spPr>
            <a:xfrm>
              <a:off x="0" y="0"/>
              <a:ext cx="12192000" cy="6858000"/>
            </a:xfrm>
            <a:prstGeom prst="rect">
              <a:avLst/>
            </a:prstGeom>
          </p:spPr>
        </p:pic>
        <p:sp>
          <p:nvSpPr>
            <p:cNvPr id="42" name="矩形: 圆角 41"/>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矩形 24"/>
          <p:cNvSpPr/>
          <p:nvPr/>
        </p:nvSpPr>
        <p:spPr>
          <a:xfrm>
            <a:off x="891570" y="1465996"/>
            <a:ext cx="4638186" cy="2086725"/>
          </a:xfrm>
          <a:prstGeom prst="rect">
            <a:avLst/>
          </a:prstGeom>
        </p:spPr>
        <p:txBody>
          <a:bodyPr wrap="square">
            <a:spAutoFit/>
          </a:bodyPr>
          <a:lstStyle/>
          <a:p>
            <a:pPr>
              <a:lnSpc>
                <a:spcPct val="120000"/>
              </a:lnSpc>
            </a:pPr>
            <a:r>
              <a:rPr lang="zh-CN" altLang="en-US" b="1" dirty="0">
                <a:cs typeface="+mn-ea"/>
                <a:sym typeface="+mn-lt"/>
              </a:rPr>
              <a:t>（一</a:t>
            </a:r>
            <a:r>
              <a:rPr lang="zh-CN" altLang="en-US" b="1" dirty="0" smtClean="0">
                <a:cs typeface="+mn-ea"/>
                <a:sym typeface="+mn-lt"/>
              </a:rPr>
              <a:t>）</a:t>
            </a:r>
            <a:r>
              <a:rPr lang="zh-CN" altLang="zh-CN" b="1" dirty="0"/>
              <a:t>宏观经济的角</a:t>
            </a:r>
            <a:r>
              <a:rPr lang="zh-CN" altLang="zh-CN" b="1" dirty="0" smtClean="0"/>
              <a:t>度</a:t>
            </a:r>
            <a:endParaRPr lang="en-US" altLang="zh-CN" b="1" dirty="0" smtClean="0"/>
          </a:p>
          <a:p>
            <a:pPr>
              <a:lnSpc>
                <a:spcPct val="120000"/>
              </a:lnSpc>
            </a:pPr>
            <a:r>
              <a:rPr lang="en-US" altLang="zh-CN" dirty="0" smtClean="0"/>
              <a:t>    </a:t>
            </a:r>
            <a:r>
              <a:rPr lang="zh-CN" altLang="zh-CN" dirty="0" smtClean="0"/>
              <a:t>汽</a:t>
            </a:r>
            <a:r>
              <a:rPr lang="zh-CN" altLang="zh-CN" dirty="0"/>
              <a:t>车产业将钢铁业、玻璃工业、橡胶工业、以及石油工业紧密联系在一起；汽车工业是这些产业的核心，也是</a:t>
            </a:r>
            <a:r>
              <a:rPr lang="en-US" altLang="zh-CN" dirty="0"/>
              <a:t>20</a:t>
            </a:r>
            <a:r>
              <a:rPr lang="zh-CN" altLang="zh-CN" dirty="0"/>
              <a:t>世纪经济的核心。到</a:t>
            </a:r>
            <a:r>
              <a:rPr lang="en-US" altLang="zh-CN" dirty="0"/>
              <a:t>20</a:t>
            </a:r>
            <a:r>
              <a:rPr lang="zh-CN" altLang="zh-CN" dirty="0"/>
              <a:t>世纪</a:t>
            </a:r>
            <a:r>
              <a:rPr lang="en-US" altLang="zh-CN" dirty="0"/>
              <a:t>70</a:t>
            </a:r>
            <a:r>
              <a:rPr lang="zh-CN" altLang="zh-CN" dirty="0"/>
              <a:t>年代，美国有六分之一的企业与汽车产品的生产、销售或操作有关</a:t>
            </a:r>
            <a:r>
              <a:rPr lang="zh-CN" altLang="zh-CN" dirty="0" smtClean="0"/>
              <a:t>。</a:t>
            </a:r>
            <a:endParaRPr lang="zh-CN" altLang="zh-CN" dirty="0"/>
          </a:p>
        </p:txBody>
      </p:sp>
      <p:sp>
        <p:nvSpPr>
          <p:cNvPr id="26" name="矩形 25"/>
          <p:cNvSpPr/>
          <p:nvPr/>
        </p:nvSpPr>
        <p:spPr>
          <a:xfrm>
            <a:off x="715988" y="3679259"/>
            <a:ext cx="5529013" cy="2640723"/>
          </a:xfrm>
          <a:prstGeom prst="rect">
            <a:avLst/>
          </a:prstGeom>
        </p:spPr>
        <p:txBody>
          <a:bodyPr wrap="square">
            <a:spAutoFit/>
          </a:bodyPr>
          <a:lstStyle/>
          <a:p>
            <a:r>
              <a:rPr lang="zh-CN" altLang="en-US" b="1" dirty="0">
                <a:sym typeface="+mn-lt"/>
              </a:rPr>
              <a:t>（二）</a:t>
            </a:r>
            <a:r>
              <a:rPr lang="zh-CN" altLang="zh-CN" b="1" dirty="0"/>
              <a:t>社会生活的角度</a:t>
            </a:r>
            <a:endParaRPr lang="en-US" altLang="zh-CN" b="1" dirty="0"/>
          </a:p>
          <a:p>
            <a:pPr>
              <a:lnSpc>
                <a:spcPct val="120000"/>
              </a:lnSpc>
            </a:pPr>
            <a:r>
              <a:rPr lang="en-US" altLang="zh-CN" dirty="0" smtClean="0"/>
              <a:t>    </a:t>
            </a:r>
            <a:r>
              <a:rPr lang="zh-CN" altLang="zh-CN" dirty="0" smtClean="0"/>
              <a:t>汽</a:t>
            </a:r>
            <a:r>
              <a:rPr lang="zh-CN" altLang="zh-CN" dirty="0"/>
              <a:t>车给社会带来的影响是无法估量的：一方面，汽车运动快捷、方便，使人类精神得到了解放；个人能从开车的旅行中得到快乐；农民们从此结束了远离尘嚣的生活；郊区变了模样；一座城市的人可以乘车赶到另一座城市上班。另一方面，职工工资的增长，休闲时间的增加，促进了大众消费的到来。</a:t>
            </a:r>
          </a:p>
          <a:p>
            <a:endParaRPr lang="zh-CN" altLang="en-US" dirty="0">
              <a:cs typeface="+mn-ea"/>
              <a:sym typeface="+mn-lt"/>
            </a:endParaRPr>
          </a:p>
        </p:txBody>
      </p:sp>
      <p:sp>
        <p:nvSpPr>
          <p:cNvPr id="27" name="矩形 26"/>
          <p:cNvSpPr/>
          <p:nvPr/>
        </p:nvSpPr>
        <p:spPr>
          <a:xfrm>
            <a:off x="7917481" y="2213152"/>
            <a:ext cx="3742185" cy="3360920"/>
          </a:xfrm>
          <a:prstGeom prst="rect">
            <a:avLst/>
          </a:prstGeom>
        </p:spPr>
        <p:txBody>
          <a:bodyPr wrap="square">
            <a:spAutoFit/>
          </a:bodyPr>
          <a:lstStyle/>
          <a:p>
            <a:pPr>
              <a:lnSpc>
                <a:spcPct val="120000"/>
              </a:lnSpc>
            </a:pPr>
            <a:r>
              <a:rPr lang="zh-CN" altLang="en-US" b="1" dirty="0">
                <a:cs typeface="+mn-ea"/>
                <a:sym typeface="+mn-lt"/>
              </a:rPr>
              <a:t>（三）</a:t>
            </a:r>
            <a:r>
              <a:rPr lang="zh-CN" altLang="zh-CN" b="1" dirty="0">
                <a:cs typeface="+mn-ea"/>
              </a:rPr>
              <a:t>环境保护的角度</a:t>
            </a:r>
            <a:endParaRPr lang="en-US" altLang="zh-CN" b="1" dirty="0">
              <a:cs typeface="+mn-ea"/>
            </a:endParaRPr>
          </a:p>
          <a:p>
            <a:pPr>
              <a:lnSpc>
                <a:spcPct val="120000"/>
              </a:lnSpc>
            </a:pPr>
            <a:r>
              <a:rPr lang="en-US" altLang="zh-CN" dirty="0" smtClean="0"/>
              <a:t>    20</a:t>
            </a:r>
            <a:r>
              <a:rPr lang="zh-CN" altLang="zh-CN" dirty="0"/>
              <a:t>世纪有毒的空气、拥挤的街道和公路，以及车祸造成的死亡率是当初发展汽车工业时所未能预料的。就如人们未料到汽车给人们生活带来如此多的好处一样。在</a:t>
            </a:r>
            <a:r>
              <a:rPr lang="en-US" altLang="zh-CN" dirty="0"/>
              <a:t>20</a:t>
            </a:r>
            <a:r>
              <a:rPr lang="zh-CN" altLang="zh-CN" dirty="0"/>
              <a:t>世纪，有</a:t>
            </a:r>
            <a:r>
              <a:rPr lang="en-US" altLang="zh-CN" dirty="0"/>
              <a:t>250</a:t>
            </a:r>
            <a:r>
              <a:rPr lang="zh-CN" altLang="zh-CN" dirty="0"/>
              <a:t>万美国人死于车祸，超过了美国经历的所有战争死亡的人数之和。</a:t>
            </a:r>
          </a:p>
          <a:p>
            <a:endParaRPr lang="zh-CN" altLang="en-US" dirty="0">
              <a:cs typeface="+mn-ea"/>
              <a:sym typeface="+mn-lt"/>
            </a:endParaRPr>
          </a:p>
        </p:txBody>
      </p:sp>
      <p:grpSp>
        <p:nvGrpSpPr>
          <p:cNvPr id="29" name="组合 28"/>
          <p:cNvGrpSpPr/>
          <p:nvPr/>
        </p:nvGrpSpPr>
        <p:grpSpPr>
          <a:xfrm>
            <a:off x="5537074" y="1785021"/>
            <a:ext cx="2314184" cy="2195178"/>
            <a:chOff x="3187836" y="1780317"/>
            <a:chExt cx="2928350" cy="2777761"/>
          </a:xfrm>
        </p:grpSpPr>
        <p:grpSp>
          <p:nvGrpSpPr>
            <p:cNvPr id="30" name="Group 41"/>
            <p:cNvGrpSpPr/>
            <p:nvPr/>
          </p:nvGrpSpPr>
          <p:grpSpPr>
            <a:xfrm>
              <a:off x="3187836" y="1780317"/>
              <a:ext cx="2928350" cy="2777761"/>
              <a:chOff x="3882406" y="907348"/>
              <a:chExt cx="4763194" cy="4518250"/>
            </a:xfrm>
          </p:grpSpPr>
          <p:sp>
            <p:nvSpPr>
              <p:cNvPr id="34" name="Isosceles Triangle 24"/>
              <p:cNvSpPr/>
              <p:nvPr/>
            </p:nvSpPr>
            <p:spPr>
              <a:xfrm>
                <a:off x="7418780" y="4017012"/>
                <a:ext cx="1226820" cy="1057603"/>
              </a:xfrm>
              <a:prstGeom prst="triangle">
                <a:avLst/>
              </a:prstGeom>
              <a:solidFill>
                <a:srgbClr val="AFD4C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sp>
            <p:nvSpPr>
              <p:cNvPr id="35" name="Parallelogram 25"/>
              <p:cNvSpPr/>
              <p:nvPr/>
            </p:nvSpPr>
            <p:spPr>
              <a:xfrm>
                <a:off x="4847030" y="4017011"/>
                <a:ext cx="3185160" cy="1057603"/>
              </a:xfrm>
              <a:prstGeom prst="parallelogram">
                <a:avLst>
                  <a:gd name="adj" fmla="val 57722"/>
                </a:avLst>
              </a:prstGeom>
              <a:solidFill>
                <a:schemeClr val="tx2">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sp>
            <p:nvSpPr>
              <p:cNvPr id="36" name="Isosceles Triangle 28"/>
              <p:cNvSpPr/>
              <p:nvPr/>
            </p:nvSpPr>
            <p:spPr>
              <a:xfrm rot="7176267">
                <a:off x="3798188" y="4283776"/>
                <a:ext cx="1226040" cy="1057603"/>
              </a:xfrm>
              <a:prstGeom prst="triangl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sp>
            <p:nvSpPr>
              <p:cNvPr id="37" name="Parallelogram 29"/>
              <p:cNvSpPr/>
              <p:nvPr/>
            </p:nvSpPr>
            <p:spPr>
              <a:xfrm rot="7176267">
                <a:off x="3599284" y="2888630"/>
                <a:ext cx="3209239" cy="1057603"/>
              </a:xfrm>
              <a:prstGeom prst="parallelogram">
                <a:avLst>
                  <a:gd name="adj" fmla="val 57327"/>
                </a:avLst>
              </a:prstGeom>
              <a:solidFill>
                <a:schemeClr val="tx2">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sp>
            <p:nvSpPr>
              <p:cNvPr id="38" name="Isosceles Triangle 39"/>
              <p:cNvSpPr/>
              <p:nvPr/>
            </p:nvSpPr>
            <p:spPr>
              <a:xfrm rot="14409079">
                <a:off x="5375029" y="991566"/>
                <a:ext cx="1226040" cy="1057603"/>
              </a:xfrm>
              <a:prstGeom prst="triangl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sp>
            <p:nvSpPr>
              <p:cNvPr id="39" name="Parallelogram 40"/>
              <p:cNvSpPr/>
              <p:nvPr/>
            </p:nvSpPr>
            <p:spPr>
              <a:xfrm rot="14409079">
                <a:off x="5188621" y="2372001"/>
                <a:ext cx="3183135" cy="1057603"/>
              </a:xfrm>
              <a:prstGeom prst="parallelogram">
                <a:avLst>
                  <a:gd name="adj" fmla="val 57327"/>
                </a:avLst>
              </a:prstGeom>
              <a:solidFill>
                <a:schemeClr val="tx2">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grpSp>
        <p:sp>
          <p:nvSpPr>
            <p:cNvPr id="31" name="Freeform: Shape 17"/>
            <p:cNvSpPr/>
            <p:nvPr/>
          </p:nvSpPr>
          <p:spPr bwMode="auto">
            <a:xfrm>
              <a:off x="5571012" y="3997214"/>
              <a:ext cx="334627" cy="275036"/>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sz="1865">
                <a:solidFill>
                  <a:schemeClr val="bg1">
                    <a:lumMod val="50000"/>
                  </a:schemeClr>
                </a:solidFill>
                <a:cs typeface="+mn-ea"/>
                <a:sym typeface="+mn-lt"/>
              </a:endParaRPr>
            </a:p>
          </p:txBody>
        </p:sp>
        <p:sp>
          <p:nvSpPr>
            <p:cNvPr id="32" name="Freeform: Shape 18"/>
            <p:cNvSpPr>
              <a:spLocks noChangeAspect="1"/>
            </p:cNvSpPr>
            <p:nvPr/>
          </p:nvSpPr>
          <p:spPr bwMode="auto">
            <a:xfrm>
              <a:off x="4422981" y="1920494"/>
              <a:ext cx="300946" cy="300630"/>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sz="1865">
                <a:solidFill>
                  <a:schemeClr val="bg1">
                    <a:lumMod val="50000"/>
                  </a:schemeClr>
                </a:solidFill>
                <a:cs typeface="+mn-ea"/>
                <a:sym typeface="+mn-lt"/>
              </a:endParaRPr>
            </a:p>
          </p:txBody>
        </p:sp>
        <p:sp>
          <p:nvSpPr>
            <p:cNvPr id="33" name="Freeform: Shape 19"/>
            <p:cNvSpPr/>
            <p:nvPr/>
          </p:nvSpPr>
          <p:spPr bwMode="auto">
            <a:xfrm>
              <a:off x="3275474" y="3997214"/>
              <a:ext cx="271247" cy="270744"/>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1865">
                <a:solidFill>
                  <a:schemeClr val="bg1">
                    <a:lumMod val="50000"/>
                  </a:schemeClr>
                </a:solidFill>
                <a:cs typeface="+mn-ea"/>
                <a:sym typeface="+mn-lt"/>
              </a:endParaRPr>
            </a:p>
          </p:txBody>
        </p:sp>
      </p:grpSp>
      <p:sp>
        <p:nvSpPr>
          <p:cNvPr id="22" name="文本框 37">
            <a:extLst>
              <a:ext uri="{FF2B5EF4-FFF2-40B4-BE49-F238E27FC236}">
                <a16:creationId xmlns="" xmlns:a16="http://schemas.microsoft.com/office/drawing/2014/main" id="{9A50DF28-6735-4F28-9B13-D7A12530623D}"/>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buFont typeface="Arial" panose="020B0604020202020204" pitchFamily="34" charset="0"/>
              <a:defRPr sz="2800" b="1">
                <a:solidFill>
                  <a:srgbClr val="0D0D0D"/>
                </a:solidFill>
                <a:cs typeface="+mn-ea"/>
              </a:defRPr>
            </a:lvl1pPr>
            <a:lvl2pPr marL="742950" indent="-285750">
              <a:buFont typeface="Arial" panose="020B0604020202020204" pitchFamily="34" charset="0"/>
              <a:defRPr>
                <a:latin typeface="Arial" panose="020B0604020202020204" pitchFamily="34" charset="0"/>
                <a:ea typeface="宋体" panose="02010600030101010101" pitchFamily="2" charset="-122"/>
              </a:defRPr>
            </a:lvl2pPr>
            <a:lvl3pPr marL="1143000" indent="-228600">
              <a:buFont typeface="Arial" panose="020B0604020202020204" pitchFamily="34" charset="0"/>
              <a:defRPr>
                <a:latin typeface="Arial" panose="020B0604020202020204" pitchFamily="34" charset="0"/>
                <a:ea typeface="宋体" panose="02010600030101010101" pitchFamily="2" charset="-122"/>
              </a:defRPr>
            </a:lvl3pPr>
            <a:lvl4pPr marL="1600200" indent="-228600">
              <a:buFont typeface="Arial" panose="020B0604020202020204" pitchFamily="34" charset="0"/>
              <a:defRPr>
                <a:latin typeface="Arial" panose="020B0604020202020204" pitchFamily="34" charset="0"/>
                <a:ea typeface="宋体" panose="02010600030101010101" pitchFamily="2" charset="-122"/>
              </a:defRPr>
            </a:lvl4pPr>
            <a:lvl5pPr marL="2057400" indent="-228600">
              <a:buFont typeface="Arial" panose="020B0604020202020204" pitchFamily="34" charse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9pPr>
          </a:lstStyle>
          <a:p>
            <a:r>
              <a:rPr lang="zh-CN" altLang="zh-CN" dirty="0"/>
              <a:t>主要成果及贡献</a:t>
            </a:r>
            <a:endParaRPr lang="zh-CN" altLang="en-US" dirty="0">
              <a:sym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3vanac4">
      <a:majorFont>
        <a:latin typeface="FZLiBian-S02S"/>
        <a:ea typeface="HanaMin"/>
        <a:cs typeface=""/>
      </a:majorFont>
      <a:minorFont>
        <a:latin typeface="FZLiBian-S02S"/>
        <a:ea typeface="HanaMi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2010</Words>
  <Application>Microsoft Office PowerPoint</Application>
  <PresentationFormat>自定义</PresentationFormat>
  <Paragraphs>103</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慧娟</dc:creator>
  <cp:lastModifiedBy>Su-A</cp:lastModifiedBy>
  <cp:revision>52</cp:revision>
  <dcterms:created xsi:type="dcterms:W3CDTF">2019-03-25T14:51:00Z</dcterms:created>
  <dcterms:modified xsi:type="dcterms:W3CDTF">2022-10-10T09:44:17Z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