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57" r:id="rId2"/>
    <p:sldId id="659" r:id="rId3"/>
    <p:sldId id="660" r:id="rId4"/>
    <p:sldId id="661" r:id="rId5"/>
    <p:sldId id="662" r:id="rId6"/>
    <p:sldId id="663" r:id="rId7"/>
    <p:sldId id="664" r:id="rId8"/>
    <p:sldId id="652" r:id="rId9"/>
    <p:sldId id="668" r:id="rId10"/>
    <p:sldId id="669" r:id="rId11"/>
    <p:sldId id="670" r:id="rId12"/>
    <p:sldId id="262" r:id="rId13"/>
    <p:sldId id="665" r:id="rId14"/>
    <p:sldId id="666" r:id="rId15"/>
    <p:sldId id="667" r:id="rId16"/>
    <p:sldId id="341" r:id="rId17"/>
    <p:sldId id="635" r:id="rId18"/>
    <p:sldId id="276" r:id="rId19"/>
    <p:sldId id="333" r:id="rId20"/>
    <p:sldId id="644" r:id="rId21"/>
    <p:sldId id="6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942"/>
    <a:srgbClr val="AFD4C2"/>
    <a:srgbClr val="F8F8F8"/>
    <a:srgbClr val="D6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-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1641-3251-4F8C-82DC-E88193C5E23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1998-56D2-4B57-99DF-E5D8E14A9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05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: 圆角 5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noFill/>
            <a:ln w="28575">
              <a:solidFill>
                <a:srgbClr val="D6F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66290" y="2372320"/>
            <a:ext cx="3701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cs typeface="+mn-ea"/>
              </a:rPr>
              <a:t>管</a:t>
            </a:r>
            <a:r>
              <a:rPr lang="zh-CN" altLang="en-US" sz="5400" b="1" dirty="0">
                <a:cs typeface="+mn-ea"/>
              </a:rPr>
              <a:t>理学导</a:t>
            </a:r>
            <a:r>
              <a:rPr lang="zh-CN" altLang="en-US" sz="5400" b="1" dirty="0" smtClean="0">
                <a:cs typeface="+mn-ea"/>
              </a:rPr>
              <a:t>论</a:t>
            </a:r>
            <a:endParaRPr lang="zh-CN" altLang="en-US" sz="5400" b="1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0162" y="3814405"/>
            <a:ext cx="668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第四讲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年代的营销革命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4225" y="4917936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三极拙楷简体" panose="00000500000000000000" charset="-122"/>
              </a:rPr>
              <a:t>主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  <a:cs typeface="三极拙楷简体" panose="00000500000000000000" charset="-122"/>
              </a:rPr>
              <a:t>讲教师：苏 锋</a:t>
            </a:r>
          </a:p>
        </p:txBody>
      </p:sp>
    </p:spTree>
    <p:extLst>
      <p:ext uri="{BB962C8B-B14F-4D97-AF65-F5344CB8AC3E}">
        <p14:creationId xmlns:p14="http://schemas.microsoft.com/office/powerpoint/2010/main" val="320149055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3" name="矩形: 圆角 42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58073" y="1764019"/>
            <a:ext cx="3912444" cy="3979404"/>
            <a:chOff x="1247775" y="1590675"/>
            <a:chExt cx="3076575" cy="4076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1247775" y="1590675"/>
              <a:ext cx="3000375" cy="400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FD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23975" y="1666875"/>
              <a:ext cx="3000375" cy="400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FD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07230" y="1980799"/>
            <a:ext cx="156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en-US" altLang="zh-CN" b="1" kern="100" dirty="0" smtClean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 smtClean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产</a:t>
            </a:r>
            <a:r>
              <a:rPr lang="zh-CN" altLang="zh-CN" b="1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品政策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857" y="2350131"/>
            <a:ext cx="3668684" cy="327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公司应该在各个价格区间推出车型，构成产品线，最低价格可以低至市场最低价格，但是，最高价格的车型必须要满足能够大规模生产的条件，我们不会以较小的产量进入高价位市场；其次，应该保证足够大的价格差，从而使得产品线中车型能够保持合理的数量，这样才能保证公司能够从大规模生产中获益；另一方面，价格差又不应太大，否则会在产品线中留下价格空白。再次，公司的价格区间不应存在重叠现象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460493" y="1764019"/>
            <a:ext cx="3912444" cy="3979404"/>
            <a:chOff x="1247775" y="1590675"/>
            <a:chExt cx="3076575" cy="4076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1247775" y="1590675"/>
              <a:ext cx="3000375" cy="400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FD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23975" y="1666875"/>
              <a:ext cx="3000375" cy="400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FD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460493" y="2047259"/>
            <a:ext cx="17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 algn="just"/>
            <a:r>
              <a:rPr lang="en-US" altLang="zh-CN" b="1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zh-CN" b="1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度新车型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573488" y="2416591"/>
            <a:ext cx="35539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每年推出新车型，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1925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年正式形成了年度车型的概念。与此相适应的政策就是分期付款的销售模式和二手车的折价销售。</a:t>
            </a:r>
          </a:p>
        </p:txBody>
      </p:sp>
    </p:spTree>
    <p:extLst>
      <p:ext uri="{BB962C8B-B14F-4D97-AF65-F5344CB8AC3E}">
        <p14:creationId xmlns:p14="http://schemas.microsoft.com/office/powerpoint/2010/main" val="14729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3" name="矩形: 圆角 42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9877"/>
              </p:ext>
            </p:extLst>
          </p:nvPr>
        </p:nvGraphicFramePr>
        <p:xfrm>
          <a:off x="2406770" y="2577102"/>
          <a:ext cx="7573993" cy="2808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77706">
                  <a:extLst>
                    <a:ext uri="{9D8B030D-6E8A-4147-A177-3AD203B41FA5}">
                      <a16:colId xmlns:a16="http://schemas.microsoft.com/office/drawing/2014/main" val="1259656381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3052901821"/>
                    </a:ext>
                  </a:extLst>
                </a:gridCol>
                <a:gridCol w="2984740">
                  <a:extLst>
                    <a:ext uri="{9D8B030D-6E8A-4147-A177-3AD203B41FA5}">
                      <a16:colId xmlns:a16="http://schemas.microsoft.com/office/drawing/2014/main" val="656573833"/>
                    </a:ext>
                  </a:extLst>
                </a:gridCol>
              </a:tblGrid>
              <a:tr h="255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型号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价位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备注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206278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雪佛兰</a:t>
                      </a:r>
                      <a:r>
                        <a:rPr lang="en-US" sz="1600" kern="100" dirty="0">
                          <a:effectLst/>
                        </a:rPr>
                        <a:t>490</a:t>
                      </a:r>
                      <a:r>
                        <a:rPr lang="zh-CN" sz="1600" kern="100" dirty="0">
                          <a:effectLst/>
                        </a:rPr>
                        <a:t>（四缸）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795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1375</a:t>
                      </a:r>
                      <a:r>
                        <a:rPr lang="zh-CN" sz="1600" kern="100">
                          <a:effectLst/>
                        </a:rPr>
                        <a:t>美元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890315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雪佛兰</a:t>
                      </a:r>
                      <a:r>
                        <a:rPr lang="en-US" sz="1600" kern="100" dirty="0">
                          <a:effectLst/>
                        </a:rPr>
                        <a:t>FB</a:t>
                      </a:r>
                      <a:r>
                        <a:rPr lang="zh-CN" sz="1600" kern="100" dirty="0">
                          <a:effectLst/>
                        </a:rPr>
                        <a:t>（四缸）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1320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2075</a:t>
                      </a:r>
                      <a:r>
                        <a:rPr lang="zh-CN" sz="1600" kern="100" dirty="0">
                          <a:effectLst/>
                        </a:rPr>
                        <a:t>美元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8616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奥克兰德（六缸）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1395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2065</a:t>
                      </a:r>
                      <a:r>
                        <a:rPr lang="zh-CN" sz="1600" kern="100" dirty="0">
                          <a:effectLst/>
                        </a:rPr>
                        <a:t>美元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2351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奥尔兹（四缸</a:t>
                      </a:r>
                      <a:r>
                        <a:rPr lang="en-US" sz="1600" kern="100" dirty="0">
                          <a:effectLst/>
                        </a:rPr>
                        <a:t>FB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1445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2145</a:t>
                      </a:r>
                      <a:r>
                        <a:rPr lang="zh-CN" sz="1600" kern="100" dirty="0">
                          <a:effectLst/>
                        </a:rPr>
                        <a:t>美元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98347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（六缸）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1450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2145</a:t>
                      </a:r>
                      <a:r>
                        <a:rPr lang="zh-CN" sz="1600" kern="100" dirty="0">
                          <a:effectLst/>
                        </a:rPr>
                        <a:t>美元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奥克兰德生产的六缸发动机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85828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（八缸）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2100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3300</a:t>
                      </a:r>
                      <a:r>
                        <a:rPr lang="zh-CN" sz="1600" kern="100" dirty="0">
                          <a:effectLst/>
                        </a:rPr>
                        <a:t>美元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878794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斯克里普斯·布斯（六缸）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1545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2295</a:t>
                      </a:r>
                      <a:r>
                        <a:rPr lang="zh-CN" sz="1600" kern="100">
                          <a:effectLst/>
                        </a:rPr>
                        <a:t>美元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30948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谢里丹（四缸</a:t>
                      </a:r>
                      <a:r>
                        <a:rPr lang="en-US" sz="1600" kern="100">
                          <a:effectLst/>
                        </a:rPr>
                        <a:t>FB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1685</a:t>
                      </a:r>
                      <a:r>
                        <a:rPr lang="zh-CN" sz="1600" kern="100">
                          <a:effectLst/>
                        </a:rPr>
                        <a:t>美元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860040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别克（六缸）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1795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3295</a:t>
                      </a:r>
                      <a:r>
                        <a:rPr lang="zh-CN" sz="1600" kern="100">
                          <a:effectLst/>
                        </a:rPr>
                        <a:t>美元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970382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凯迪拉克（</a:t>
                      </a:r>
                      <a:r>
                        <a:rPr lang="en-US" sz="1600" kern="100" dirty="0">
                          <a:effectLst/>
                        </a:rPr>
                        <a:t>1K</a:t>
                      </a:r>
                      <a:r>
                        <a:rPr lang="zh-CN" sz="1600" kern="100" dirty="0">
                          <a:effectLst/>
                        </a:rPr>
                        <a:t>缸）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3790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5690</a:t>
                      </a:r>
                      <a:r>
                        <a:rPr lang="zh-CN" sz="1600" kern="100">
                          <a:effectLst/>
                        </a:rPr>
                        <a:t>美元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655685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408235" y="1973509"/>
            <a:ext cx="3289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1921</a:t>
            </a:r>
            <a:r>
              <a:rPr lang="zh-C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年通用汽车公司的七条产品</a:t>
            </a:r>
            <a:r>
              <a:rPr lang="zh-C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线</a:t>
            </a:r>
          </a:p>
        </p:txBody>
      </p:sp>
    </p:spTree>
    <p:extLst>
      <p:ext uri="{BB962C8B-B14F-4D97-AF65-F5344CB8AC3E}">
        <p14:creationId xmlns:p14="http://schemas.microsoft.com/office/powerpoint/2010/main" val="6299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D6E3A5F0-4ED2-4071-A1EF-FBCB2819DF79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F9509B3-0AFF-44FC-92A4-C5797A24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EAC2584-E884-4FCF-B83F-2860E235DFF1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0" name="肘形连接符 9"/>
          <p:cNvCxnSpPr/>
          <p:nvPr/>
        </p:nvCxnSpPr>
        <p:spPr>
          <a:xfrm flipV="1">
            <a:off x="2638688" y="2067524"/>
            <a:ext cx="2181860" cy="56769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2638688" y="2875244"/>
            <a:ext cx="2322195" cy="60896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811023" y="1805904"/>
            <a:ext cx="468630" cy="468630"/>
          </a:xfrm>
          <a:prstGeom prst="ellipse">
            <a:avLst/>
          </a:prstGeom>
          <a:solidFill>
            <a:srgbClr val="4D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864363" y="1887819"/>
            <a:ext cx="388620" cy="2698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135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3102873" y="2808569"/>
            <a:ext cx="2258060" cy="58293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>
            <a:off x="3070488" y="3615654"/>
            <a:ext cx="2322195" cy="608965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351408" y="2562189"/>
            <a:ext cx="468630" cy="468630"/>
          </a:xfrm>
          <a:prstGeom prst="ellipse">
            <a:avLst/>
          </a:prstGeom>
          <a:solidFill>
            <a:srgbClr val="4D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标题 4"/>
          <p:cNvSpPr txBox="1"/>
          <p:nvPr/>
        </p:nvSpPr>
        <p:spPr>
          <a:xfrm>
            <a:off x="5404748" y="2643469"/>
            <a:ext cx="388620" cy="2698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135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8" name="椭圆 17"/>
          <p:cNvSpPr/>
          <p:nvPr/>
        </p:nvSpPr>
        <p:spPr>
          <a:xfrm>
            <a:off x="4757048" y="3242274"/>
            <a:ext cx="468630" cy="468630"/>
          </a:xfrm>
          <a:prstGeom prst="ellipse">
            <a:avLst/>
          </a:prstGeom>
          <a:solidFill>
            <a:srgbClr val="4D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标题 4"/>
          <p:cNvSpPr txBox="1"/>
          <p:nvPr/>
        </p:nvSpPr>
        <p:spPr>
          <a:xfrm>
            <a:off x="4810388" y="3324189"/>
            <a:ext cx="388620" cy="2698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135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0" name="椭圆 19"/>
          <p:cNvSpPr/>
          <p:nvPr/>
        </p:nvSpPr>
        <p:spPr>
          <a:xfrm>
            <a:off x="5297433" y="3998559"/>
            <a:ext cx="468630" cy="468630"/>
          </a:xfrm>
          <a:prstGeom prst="ellipse">
            <a:avLst/>
          </a:prstGeom>
          <a:solidFill>
            <a:srgbClr val="4D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标题 4"/>
          <p:cNvSpPr txBox="1"/>
          <p:nvPr/>
        </p:nvSpPr>
        <p:spPr>
          <a:xfrm>
            <a:off x="5350773" y="4079839"/>
            <a:ext cx="388620" cy="2698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135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2" name="Freeform 9"/>
          <p:cNvSpPr/>
          <p:nvPr/>
        </p:nvSpPr>
        <p:spPr bwMode="auto">
          <a:xfrm flipH="1">
            <a:off x="1072143" y="2280884"/>
            <a:ext cx="2214245" cy="1382395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C4E77"/>
          </a:solidFill>
          <a:ln>
            <a:noFill/>
          </a:ln>
        </p:spPr>
        <p:txBody>
          <a:bodyPr vert="horz" wrap="square" lIns="56640" tIns="28320" rIns="56640" bIns="283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65785">
              <a:lnSpc>
                <a:spcPct val="130000"/>
              </a:lnSpc>
              <a:defRPr/>
            </a:pPr>
            <a:endParaRPr lang="zh-CN" altLang="en-US" sz="1125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1860178" y="2734274"/>
            <a:ext cx="475615" cy="47561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lnSpc>
                <a:spcPct val="130000"/>
              </a:lnSpc>
              <a:defRPr/>
            </a:pPr>
            <a:endParaRPr lang="zh-CN" altLang="en-US" sz="15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55318" y="2249906"/>
            <a:ext cx="5132095" cy="887549"/>
            <a:chOff x="3520351" y="2130222"/>
            <a:chExt cx="5984300" cy="1006378"/>
          </a:xfrm>
        </p:grpSpPr>
        <p:sp>
          <p:nvSpPr>
            <p:cNvPr id="56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2</a:t>
              </a:r>
              <a:r>
                <a:rPr lang="en-US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.</a:t>
              </a:r>
              <a:r>
                <a:rPr lang="zh-CN" altLang="zh-CN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兼</a:t>
              </a:r>
              <a:r>
                <a:rPr lang="zh-CN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有附属职能的销售部门</a:t>
              </a:r>
            </a:p>
          </p:txBody>
        </p:sp>
        <p:sp>
          <p:nvSpPr>
            <p:cNvPr id="57" name="文本框 37"/>
            <p:cNvSpPr txBox="1">
              <a:spLocks noChangeArrowheads="1"/>
            </p:cNvSpPr>
            <p:nvPr/>
          </p:nvSpPr>
          <p:spPr bwMode="auto">
            <a:xfrm>
              <a:off x="3533531" y="2403735"/>
              <a:ext cx="5971120" cy="732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20</a:t>
              </a:r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世纪</a:t>
              </a:r>
              <a:r>
                <a:rPr lang="en-US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30</a:t>
              </a:r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年代以后，市场竞争日趋激烈，大多数企业以推销观念为指导思想，需要进行经常性的营销研究、广告宣传以及其他促销活动，这些工作逐渐变成专门的职能。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146527" y="1566954"/>
            <a:ext cx="5070740" cy="686017"/>
            <a:chOff x="3520351" y="2130222"/>
            <a:chExt cx="5912756" cy="777073"/>
          </a:xfrm>
        </p:grpSpPr>
        <p:sp>
          <p:nvSpPr>
            <p:cNvPr id="59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0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rPr>
                <a:t>1.</a:t>
              </a:r>
              <a:r>
                <a:rPr lang="zh-CN" altLang="en-US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rPr>
                <a:t>单纯的销售部门</a:t>
              </a:r>
              <a:endParaRPr lang="zh-CN" altLang="en-US" sz="1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文本框 37"/>
            <p:cNvSpPr txBox="1">
              <a:spLocks noChangeArrowheads="1"/>
            </p:cNvSpPr>
            <p:nvPr/>
          </p:nvSpPr>
          <p:spPr bwMode="auto">
            <a:xfrm>
              <a:off x="3520351" y="2384352"/>
              <a:ext cx="5912756" cy="52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20</a:t>
              </a:r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世纪</a:t>
              </a:r>
              <a:r>
                <a:rPr lang="en-US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30</a:t>
              </a:r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年代以前，美国企业以生产观念为指导思想，企业的部门主要有财务、生产、销售和会计四个部门。</a:t>
              </a:r>
              <a:endParaRPr lang="zh-CN" altLang="en-US" sz="12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68509" y="3090440"/>
            <a:ext cx="5226985" cy="1076656"/>
            <a:chOff x="3520351" y="2130222"/>
            <a:chExt cx="6094946" cy="1077873"/>
          </a:xfrm>
        </p:grpSpPr>
        <p:sp>
          <p:nvSpPr>
            <p:cNvPr id="62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3.</a:t>
              </a:r>
              <a:r>
                <a:rPr lang="zh-CN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独立的营销部门</a:t>
              </a:r>
              <a:endParaRPr lang="zh-CN" altLang="en-US" sz="1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文本框 37"/>
            <p:cNvSpPr txBox="1">
              <a:spLocks noChangeArrowheads="1"/>
            </p:cNvSpPr>
            <p:nvPr/>
          </p:nvSpPr>
          <p:spPr bwMode="auto">
            <a:xfrm>
              <a:off x="3520351" y="2376159"/>
              <a:ext cx="6094946" cy="83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随着企业规模和业务范围的进一步扩大，原来作为附属性工作的营销研究、新产品开发、广告促销和顾客服务等营销职能的重要性日益增强。于是，营销部门成为一个相对独立的职能部门，与销售部门成为平行的职能部门，分别由营销副总经理和销售副总经理领导。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02062" y="4153145"/>
            <a:ext cx="5132095" cy="704536"/>
            <a:chOff x="3520351" y="2130222"/>
            <a:chExt cx="5984299" cy="705333"/>
          </a:xfrm>
        </p:grpSpPr>
        <p:sp>
          <p:nvSpPr>
            <p:cNvPr id="65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4.</a:t>
              </a:r>
              <a:r>
                <a:rPr lang="zh-CN" altLang="zh-CN" sz="1400" b="1" dirty="0" smtClean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现</a:t>
              </a:r>
              <a:r>
                <a:rPr lang="zh-CN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代营销部门</a:t>
              </a:r>
            </a:p>
          </p:txBody>
        </p:sp>
        <p:sp>
          <p:nvSpPr>
            <p:cNvPr id="66" name="文本框 37"/>
            <p:cNvSpPr txBox="1">
              <a:spLocks noChangeArrowheads="1"/>
            </p:cNvSpPr>
            <p:nvPr/>
          </p:nvSpPr>
          <p:spPr bwMode="auto">
            <a:xfrm>
              <a:off x="3520351" y="2373368"/>
              <a:ext cx="5984299" cy="462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为了兼顾企业的长期和短期经营效果，形成营销与推销的协调配合，因此，将销售和营销部门统一由营销副总经理领导。</a:t>
              </a:r>
            </a:p>
          </p:txBody>
        </p:sp>
      </p:grpSp>
      <p:sp>
        <p:nvSpPr>
          <p:cNvPr id="32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3" name="肘形连接符 32"/>
          <p:cNvCxnSpPr/>
          <p:nvPr/>
        </p:nvCxnSpPr>
        <p:spPr>
          <a:xfrm>
            <a:off x="2825959" y="3089556"/>
            <a:ext cx="2357174" cy="180657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317064" y="4716109"/>
            <a:ext cx="468630" cy="468630"/>
          </a:xfrm>
          <a:prstGeom prst="ellipse">
            <a:avLst/>
          </a:prstGeom>
          <a:solidFill>
            <a:srgbClr val="4D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标题 4"/>
          <p:cNvSpPr txBox="1"/>
          <p:nvPr/>
        </p:nvSpPr>
        <p:spPr>
          <a:xfrm>
            <a:off x="5370404" y="4797389"/>
            <a:ext cx="388620" cy="2698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1350" b="1" dirty="0" smtClea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en-US" altLang="zh-CN" sz="135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168509" y="926773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44573" y="92677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美国企业中的营销部门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206025" y="4896131"/>
            <a:ext cx="5274591" cy="704536"/>
            <a:chOff x="3520351" y="2130222"/>
            <a:chExt cx="6150457" cy="705333"/>
          </a:xfrm>
        </p:grpSpPr>
        <p:sp>
          <p:nvSpPr>
            <p:cNvPr id="40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0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5.</a:t>
              </a:r>
              <a:r>
                <a:rPr lang="zh-CN" altLang="zh-CN" sz="1400" b="1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现代营销企业</a:t>
              </a:r>
            </a:p>
          </p:txBody>
        </p:sp>
        <p:sp>
          <p:nvSpPr>
            <p:cNvPr id="41" name="文本框 37"/>
            <p:cNvSpPr txBox="1">
              <a:spLocks noChangeArrowheads="1"/>
            </p:cNvSpPr>
            <p:nvPr/>
          </p:nvSpPr>
          <p:spPr bwMode="auto">
            <a:xfrm>
              <a:off x="3520351" y="2373368"/>
              <a:ext cx="6150457" cy="462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00" dirty="0">
                  <a:solidFill>
                    <a:srgbClr val="0D0D0D"/>
                  </a:solidFill>
                  <a:latin typeface="+mn-lt"/>
                  <a:ea typeface="+mn-ea"/>
                  <a:cs typeface="+mn-ea"/>
                </a:rPr>
                <a:t>现代营销理念认为，营销不是一个部门的职能，而是贯穿企业一切部门的经营哲学，这样，企业才会成为以顾客为中心的现代营销企业。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72912F-2427-4798-BC0D-676DAA0E27C1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67D570D-2D4B-4A9B-8E30-76DB71349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0BE826D-9625-48F4-85BF-60201E8A395C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6176" y="2651234"/>
            <a:ext cx="1656184" cy="72008"/>
          </a:xfrm>
          <a:prstGeom prst="rect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36016" y="2795250"/>
            <a:ext cx="1584176" cy="65528"/>
          </a:xfrm>
          <a:prstGeom prst="rect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6088344" y="2507218"/>
            <a:ext cx="1368152" cy="72009"/>
          </a:xfrm>
          <a:prstGeom prst="rect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0472" y="2363202"/>
            <a:ext cx="1296144" cy="72008"/>
          </a:xfrm>
          <a:prstGeom prst="rect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48584" y="2219186"/>
            <a:ext cx="129614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055896" y="3155290"/>
            <a:ext cx="748883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1911880" y="3083282"/>
            <a:ext cx="144038" cy="1440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352040" y="3083282"/>
            <a:ext cx="144038" cy="1440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20192" y="3083282"/>
            <a:ext cx="144038" cy="1440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6160352" y="3083282"/>
            <a:ext cx="144038" cy="1440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600512" y="3083282"/>
            <a:ext cx="144038" cy="144000"/>
          </a:xfrm>
          <a:prstGeom prst="ellipse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1"/>
          <p:cNvSpPr txBox="1"/>
          <p:nvPr/>
        </p:nvSpPr>
        <p:spPr>
          <a:xfrm>
            <a:off x="2775976" y="329930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1921-1945</a:t>
            </a:r>
            <a:endParaRPr lang="zh-CN" altLang="en-US" dirty="0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8824648" y="3083282"/>
            <a:ext cx="144038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7"/>
          <p:cNvSpPr txBox="1"/>
          <p:nvPr/>
        </p:nvSpPr>
        <p:spPr>
          <a:xfrm>
            <a:off x="1479832" y="3831971"/>
            <a:ext cx="8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萌芽时期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" name="Freeform 371"/>
          <p:cNvSpPr>
            <a:spLocks/>
          </p:cNvSpPr>
          <p:nvPr/>
        </p:nvSpPr>
        <p:spPr bwMode="auto">
          <a:xfrm>
            <a:off x="1983888" y="2579226"/>
            <a:ext cx="204841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CF5F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372"/>
          <p:cNvSpPr>
            <a:spLocks noEditPoints="1"/>
          </p:cNvSpPr>
          <p:nvPr/>
        </p:nvSpPr>
        <p:spPr bwMode="auto">
          <a:xfrm>
            <a:off x="3136016" y="2507218"/>
            <a:ext cx="204841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F2C0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73"/>
          <p:cNvSpPr>
            <a:spLocks noEditPoints="1"/>
          </p:cNvSpPr>
          <p:nvPr/>
        </p:nvSpPr>
        <p:spPr bwMode="auto">
          <a:xfrm>
            <a:off x="4576176" y="2435210"/>
            <a:ext cx="206429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5F938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374"/>
          <p:cNvSpPr>
            <a:spLocks noEditPoints="1"/>
          </p:cNvSpPr>
          <p:nvPr/>
        </p:nvSpPr>
        <p:spPr bwMode="auto">
          <a:xfrm>
            <a:off x="6088344" y="2291194"/>
            <a:ext cx="208017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97A6A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75"/>
          <p:cNvSpPr>
            <a:spLocks noEditPoints="1"/>
          </p:cNvSpPr>
          <p:nvPr/>
        </p:nvSpPr>
        <p:spPr bwMode="auto">
          <a:xfrm>
            <a:off x="7312480" y="2147178"/>
            <a:ext cx="206429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8376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6"/>
          <p:cNvSpPr>
            <a:spLocks noEditPoints="1"/>
          </p:cNvSpPr>
          <p:nvPr/>
        </p:nvSpPr>
        <p:spPr bwMode="auto">
          <a:xfrm>
            <a:off x="8248584" y="2003162"/>
            <a:ext cx="204841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文本框 49"/>
          <p:cNvSpPr txBox="1"/>
          <p:nvPr/>
        </p:nvSpPr>
        <p:spPr>
          <a:xfrm>
            <a:off x="1335816" y="329930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1900-1920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 flipV="1">
            <a:off x="1839872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3280032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4720192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flipV="1">
            <a:off x="6088344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7528504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8824648" y="365934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911880" y="2939266"/>
            <a:ext cx="1584176" cy="65528"/>
          </a:xfrm>
          <a:prstGeom prst="rect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8"/>
          <p:cNvSpPr/>
          <p:nvPr/>
        </p:nvSpPr>
        <p:spPr>
          <a:xfrm>
            <a:off x="1407824" y="157111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11880" y="164312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市场营销学的发展阶段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47984" y="3875370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功能研究时期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16136" y="329930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1946-1955</a:t>
            </a: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16136" y="3875370"/>
            <a:ext cx="127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形成和巩固时期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84288" y="329930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1956-1965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431500" y="3875370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市场营销管理导向时期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96456" y="329930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1966-1980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096456" y="3875370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协同和发展时期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608624" y="329930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1981-</a:t>
            </a:r>
            <a:endParaRPr lang="zh-CN" altLang="en-US" dirty="0" smtClean="0"/>
          </a:p>
        </p:txBody>
      </p:sp>
      <p:sp>
        <p:nvSpPr>
          <p:cNvPr id="69" name="矩形 68"/>
          <p:cNvSpPr/>
          <p:nvPr/>
        </p:nvSpPr>
        <p:spPr>
          <a:xfrm>
            <a:off x="8464608" y="3875370"/>
            <a:ext cx="14043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分化和扩展时期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5256" y="4174961"/>
            <a:ext cx="14853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二十世纪初期，主要资本主义国家经过工业革命，特别是福特制的形成，生产力迅速提高，商品需求量迅速增多，改变了以往供不应求的卖方市场。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2775976" y="4195510"/>
            <a:ext cx="1304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1931</a:t>
            </a: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年美国成立了“美国市场营销学会</a:t>
            </a:r>
            <a:r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，标志着市场营销学的发展。</a:t>
            </a:r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61377" y="4218029"/>
            <a:ext cx="12333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这一时期传统市场营销学已经形成。</a:t>
            </a:r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904" y="4210182"/>
            <a:ext cx="145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约翰·霍华德</a:t>
            </a:r>
            <a:r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《市场营销管理：分析和决策》</a:t>
            </a:r>
            <a:r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麦卡锡在</a:t>
            </a:r>
            <a:r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1960</a:t>
            </a: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年出版《基础市场营销学》。</a:t>
            </a:r>
          </a:p>
        </p:txBody>
      </p:sp>
      <p:sp>
        <p:nvSpPr>
          <p:cNvPr id="72" name="矩形 71"/>
          <p:cNvSpPr/>
          <p:nvPr/>
        </p:nvSpPr>
        <p:spPr>
          <a:xfrm>
            <a:off x="7100104" y="4163403"/>
            <a:ext cx="1458552" cy="184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zh-CN" sz="1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这一时期的市场营销学逐渐从经济学中独立出来，同管理科学、行为科学、心理学、社会心理学等理论相结合，使市场营销学理论更加成熟。</a:t>
            </a:r>
          </a:p>
        </p:txBody>
      </p:sp>
      <p:sp>
        <p:nvSpPr>
          <p:cNvPr id="73" name="矩形 72"/>
          <p:cNvSpPr/>
          <p:nvPr/>
        </p:nvSpPr>
        <p:spPr>
          <a:xfrm>
            <a:off x="8545051" y="4163402"/>
            <a:ext cx="2022307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年代以后，市场营销领域出现了大量的新概念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年代</a:t>
            </a:r>
            <a:r>
              <a:rPr lang="zh-CN" altLang="zh-CN" sz="1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，引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起学术界和企业界的关</a:t>
            </a:r>
            <a:r>
              <a:rPr lang="zh-CN" altLang="zh-CN" sz="1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1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跨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en-US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世纪，利用互联网创造性地开展企业营销工作，使传统的营销模式和营销观念产生了变革升华，推动着网上虚拟市场发展，以及网络营销的迅猛发展</a:t>
            </a:r>
            <a:r>
              <a:rPr lang="zh-CN" altLang="zh-CN" sz="1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72912F-2427-4798-BC0D-676DAA0E27C1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67D570D-2D4B-4A9B-8E30-76DB71349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0BE826D-9625-48F4-85BF-60201E8A395C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主要成果及贡献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34384" y="1603833"/>
            <a:ext cx="11474153" cy="1012947"/>
            <a:chOff x="337160" y="3230474"/>
            <a:chExt cx="11474153" cy="1012947"/>
          </a:xfrm>
        </p:grpSpPr>
        <p:sp>
          <p:nvSpPr>
            <p:cNvPr id="27" name="矩形 26"/>
            <p:cNvSpPr/>
            <p:nvPr/>
          </p:nvSpPr>
          <p:spPr>
            <a:xfrm>
              <a:off x="337160" y="3453325"/>
              <a:ext cx="11474153" cy="418319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3403634">
              <a:off x="7670295" y="3230475"/>
              <a:ext cx="1012945" cy="1012945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52"/>
            <p:cNvGrpSpPr/>
            <p:nvPr/>
          </p:nvGrpSpPr>
          <p:grpSpPr>
            <a:xfrm>
              <a:off x="7895923" y="3465503"/>
              <a:ext cx="561683" cy="562644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49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0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1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2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3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4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5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6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7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 rot="13403634">
              <a:off x="3498737" y="3230475"/>
              <a:ext cx="1012945" cy="1012945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1" name="Group 68"/>
            <p:cNvGrpSpPr/>
            <p:nvPr/>
          </p:nvGrpSpPr>
          <p:grpSpPr>
            <a:xfrm>
              <a:off x="3783418" y="3487794"/>
              <a:ext cx="424576" cy="562644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4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 rot="13403634">
              <a:off x="1443371" y="3230474"/>
              <a:ext cx="1012945" cy="1012945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3403634">
              <a:off x="5604904" y="3230476"/>
              <a:ext cx="1012945" cy="1012945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3403634">
              <a:off x="9735684" y="3230475"/>
              <a:ext cx="1012945" cy="1012945"/>
            </a:xfrm>
            <a:prstGeom prst="rect">
              <a:avLst/>
            </a:prstGeom>
            <a:solidFill>
              <a:srgbClr val="AFD4C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Group 102"/>
            <p:cNvGrpSpPr/>
            <p:nvPr/>
          </p:nvGrpSpPr>
          <p:grpSpPr>
            <a:xfrm>
              <a:off x="9995375" y="3425465"/>
              <a:ext cx="464201" cy="510621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44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5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6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5" tIns="19045" rIns="19045" bIns="19045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8" name="Freeform 55"/>
            <p:cNvSpPr>
              <a:spLocks noEditPoints="1"/>
            </p:cNvSpPr>
            <p:nvPr/>
          </p:nvSpPr>
          <p:spPr bwMode="auto">
            <a:xfrm>
              <a:off x="1666447" y="3461706"/>
              <a:ext cx="511495" cy="512281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9 w 144"/>
                <a:gd name="T11" fmla="*/ 129 h 144"/>
                <a:gd name="T12" fmla="*/ 79 w 144"/>
                <a:gd name="T13" fmla="*/ 108 h 144"/>
                <a:gd name="T14" fmla="*/ 65 w 144"/>
                <a:gd name="T15" fmla="*/ 108 h 144"/>
                <a:gd name="T16" fmla="*/ 65 w 144"/>
                <a:gd name="T17" fmla="*/ 129 h 144"/>
                <a:gd name="T18" fmla="*/ 15 w 144"/>
                <a:gd name="T19" fmla="*/ 79 h 144"/>
                <a:gd name="T20" fmla="*/ 36 w 144"/>
                <a:gd name="T21" fmla="*/ 79 h 144"/>
                <a:gd name="T22" fmla="*/ 36 w 144"/>
                <a:gd name="T23" fmla="*/ 65 h 144"/>
                <a:gd name="T24" fmla="*/ 15 w 144"/>
                <a:gd name="T25" fmla="*/ 65 h 144"/>
                <a:gd name="T26" fmla="*/ 65 w 144"/>
                <a:gd name="T27" fmla="*/ 15 h 144"/>
                <a:gd name="T28" fmla="*/ 65 w 144"/>
                <a:gd name="T29" fmla="*/ 36 h 144"/>
                <a:gd name="T30" fmla="*/ 79 w 144"/>
                <a:gd name="T31" fmla="*/ 36 h 144"/>
                <a:gd name="T32" fmla="*/ 79 w 144"/>
                <a:gd name="T33" fmla="*/ 15 h 144"/>
                <a:gd name="T34" fmla="*/ 129 w 144"/>
                <a:gd name="T35" fmla="*/ 65 h 144"/>
                <a:gd name="T36" fmla="*/ 108 w 144"/>
                <a:gd name="T37" fmla="*/ 65 h 144"/>
                <a:gd name="T38" fmla="*/ 108 w 144"/>
                <a:gd name="T39" fmla="*/ 79 h 144"/>
                <a:gd name="T40" fmla="*/ 129 w 144"/>
                <a:gd name="T41" fmla="*/ 79 h 144"/>
                <a:gd name="T42" fmla="*/ 79 w 144"/>
                <a:gd name="T43" fmla="*/ 1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moveTo>
                    <a:pt x="79" y="129"/>
                  </a:moveTo>
                  <a:cubicBezTo>
                    <a:pt x="79" y="108"/>
                    <a:pt x="79" y="108"/>
                    <a:pt x="79" y="10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39" y="126"/>
                    <a:pt x="18" y="105"/>
                    <a:pt x="15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8" y="39"/>
                    <a:pt x="39" y="18"/>
                    <a:pt x="65" y="1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5" y="18"/>
                    <a:pt x="126" y="39"/>
                    <a:pt x="129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6" y="105"/>
                    <a:pt x="105" y="126"/>
                    <a:pt x="79" y="1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4530">
                <a:defRPr/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9" name="AutoShape 137"/>
            <p:cNvSpPr/>
            <p:nvPr/>
          </p:nvSpPr>
          <p:spPr bwMode="auto">
            <a:xfrm>
              <a:off x="5864159" y="3425465"/>
              <a:ext cx="526612" cy="548521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4" tIns="50784" rIns="50784" bIns="50784" anchor="ctr"/>
            <a:lstStyle/>
            <a:p>
              <a:pPr defTabSz="608330">
                <a:defRPr/>
              </a:pPr>
              <a:endParaRPr lang="en-US" sz="360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9" name="文本框 36">
            <a:extLst>
              <a:ext uri="{FF2B5EF4-FFF2-40B4-BE49-F238E27FC236}">
                <a16:creationId xmlns:a16="http://schemas.microsoft.com/office/drawing/2014/main" id="{24737897-A53B-40E5-8179-0BC94223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75" y="3055904"/>
            <a:ext cx="188707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市场营销的基础理论、基本概念。包括市场营销及其相关概念、市场营销观念及其演变等市场学的基础知识。</a:t>
            </a:r>
          </a:p>
        </p:txBody>
      </p:sp>
      <p:sp>
        <p:nvSpPr>
          <p:cNvPr id="62" name="文本框 36">
            <a:extLst>
              <a:ext uri="{FF2B5EF4-FFF2-40B4-BE49-F238E27FC236}">
                <a16:creationId xmlns:a16="http://schemas.microsoft.com/office/drawing/2014/main" id="{A10E5013-7541-4682-83A6-DF7861FF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157" y="3055904"/>
            <a:ext cx="1927469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环境与市场分析。包括影响市场营销的微观环境和宏观环境、各分类市场分析、市场调研与预测、市场细分、选择目标市场和市场定位等市场营销活动的基础性工作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5" name="文本框 36">
            <a:extLst>
              <a:ext uri="{FF2B5EF4-FFF2-40B4-BE49-F238E27FC236}">
                <a16:creationId xmlns:a16="http://schemas.microsoft.com/office/drawing/2014/main" id="{A62378C5-D9D7-4265-ACF6-0838F642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176" y="3064244"/>
            <a:ext cx="219802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市场营销策略。包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品策略（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格策略（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销策略（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略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组合策略。这是市场营销学的核心内容。</a:t>
            </a:r>
          </a:p>
        </p:txBody>
      </p:sp>
      <p:sp>
        <p:nvSpPr>
          <p:cNvPr id="68" name="文本框 36">
            <a:extLst>
              <a:ext uri="{FF2B5EF4-FFF2-40B4-BE49-F238E27FC236}">
                <a16:creationId xmlns:a16="http://schemas.microsoft.com/office/drawing/2014/main" id="{C0E08806-AB2F-4C05-B0FB-F656D62F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731" y="3055904"/>
            <a:ext cx="2038670" cy="26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营销管理与控制。包括如何制定正确的营销计划，建立合理的营销组织、控制体系，采取有效的计划、组织、控制的措施和方法等。这主要是企业高层的市场营销活动。</a:t>
            </a:r>
          </a:p>
        </p:txBody>
      </p:sp>
      <p:sp>
        <p:nvSpPr>
          <p:cNvPr id="71" name="文本框 36">
            <a:extLst>
              <a:ext uri="{FF2B5EF4-FFF2-40B4-BE49-F238E27FC236}">
                <a16:creationId xmlns:a16="http://schemas.microsoft.com/office/drawing/2014/main" id="{401FE4C6-0675-4878-B3A0-F97EAB60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2749" y="3055904"/>
            <a:ext cx="190252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特殊市场营销。如网络营销、服务营销和国际市场营销等。这是市场营销学的新发展，也是适应网络时代、服务业和经济全球化发展的需要。</a:t>
            </a:r>
          </a:p>
        </p:txBody>
      </p:sp>
    </p:spTree>
    <p:extLst>
      <p:ext uri="{BB962C8B-B14F-4D97-AF65-F5344CB8AC3E}">
        <p14:creationId xmlns:p14="http://schemas.microsoft.com/office/powerpoint/2010/main" val="35682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: 圆角 15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37801" y="808338"/>
            <a:ext cx="3472249" cy="753762"/>
          </a:xfrm>
          <a:prstGeom prst="rect">
            <a:avLst/>
          </a:pr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634" y="857992"/>
            <a:ext cx="3274540" cy="646331"/>
          </a:xfrm>
          <a:prstGeom prst="rect">
            <a:avLst/>
          </a:prstGeom>
          <a:solidFill>
            <a:srgbClr val="AFD4C2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cs typeface="+mn-ea"/>
                <a:sym typeface="+mn-lt"/>
              </a:rPr>
              <a:t>第</a:t>
            </a:r>
            <a:r>
              <a:rPr lang="zh-CN" altLang="en-US" sz="3600" b="1" dirty="0">
                <a:cs typeface="+mn-ea"/>
                <a:sym typeface="+mn-lt"/>
              </a:rPr>
              <a:t>二</a:t>
            </a:r>
            <a:r>
              <a:rPr lang="zh-CN" altLang="en-US" sz="3600" b="1" dirty="0" smtClean="0">
                <a:cs typeface="+mn-ea"/>
                <a:sym typeface="+mn-lt"/>
              </a:rPr>
              <a:t>部分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403904" y="3013501"/>
            <a:ext cx="787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4800" b="1" dirty="0">
                <a:cs typeface="+mn-ea"/>
              </a:rPr>
              <a:t>中国两宋时期的营销管理</a:t>
            </a:r>
          </a:p>
        </p:txBody>
      </p:sp>
    </p:spTree>
    <p:extLst>
      <p:ext uri="{BB962C8B-B14F-4D97-AF65-F5344CB8AC3E}">
        <p14:creationId xmlns:p14="http://schemas.microsoft.com/office/powerpoint/2010/main" val="1220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AC3CEC-3F37-4978-866A-5825E1D05DCE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089717-129D-4D8A-A708-CFC81289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C1C75D-C475-43E9-87F7-D86FF89F7376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两宋年间演艺业概况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6"/>
          <p:cNvSpPr txBox="1">
            <a:spLocks noChangeArrowheads="1"/>
          </p:cNvSpPr>
          <p:nvPr/>
        </p:nvSpPr>
        <p:spPr bwMode="auto">
          <a:xfrm>
            <a:off x="5571781" y="1736705"/>
            <a:ext cx="567706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宋时期，表演技艺种类极为丰富。据《东京梦华录》记载，北宋末年汴梁城中的艺术形式主要有小唱、嘌唱、诸宫调、杂剧、舞旋、影戏、说诨话、杂扮、叫果子等。许多器乐演奏形式也很盛行，主要有细乐、小乐器、鼓板、清乐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表演地点主要集中在城市中的瓦子，也称瓦肆、瓦市，是北宋时期发展起来的以娱乐为主要活动内容及商品交易的场所。南宋时期常称为“瓦舍”。</a:t>
            </a:r>
          </a:p>
          <a:p>
            <a:pPr indent="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北宋城镇中的瓦子非常普遍，规模也很大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南宋时期瓦子更为兴盛，当时的杭州城中，见于记载的瓦子就有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" y="1819722"/>
            <a:ext cx="2299979" cy="3333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7" r="2589" b="7500"/>
          <a:stretch/>
        </p:blipFill>
        <p:spPr>
          <a:xfrm>
            <a:off x="3041851" y="1829650"/>
            <a:ext cx="2289274" cy="33076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41604" y="537983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《东京梦华录》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: 圆角 15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66926" y="2118340"/>
            <a:ext cx="2370816" cy="2600960"/>
            <a:chOff x="1247775" y="1558925"/>
            <a:chExt cx="3623945" cy="3975735"/>
          </a:xfrm>
        </p:grpSpPr>
        <p:pic>
          <p:nvPicPr>
            <p:cNvPr id="5" name="小管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34640" y="1558925"/>
              <a:ext cx="2037080" cy="23348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小管"/>
            <p:cNvSpPr/>
            <p:nvPr/>
          </p:nvSpPr>
          <p:spPr>
            <a:xfrm>
              <a:off x="1247775" y="2586990"/>
              <a:ext cx="2951480" cy="2947670"/>
            </a:xfrm>
            <a:custGeom>
              <a:avLst/>
              <a:gdLst>
                <a:gd name="txL" fmla="*/ 0 w 1038"/>
                <a:gd name="txT" fmla="*/ 0 h 1037"/>
                <a:gd name="txR" fmla="*/ 1038 w 1038"/>
                <a:gd name="txB" fmla="*/ 1037 h 1037"/>
              </a:gdLst>
              <a:ahLst/>
              <a:cxnLst>
                <a:cxn ang="0">
                  <a:pos x="519" y="0"/>
                </a:cxn>
                <a:cxn ang="0">
                  <a:pos x="775" y="68"/>
                </a:cxn>
                <a:cxn ang="0">
                  <a:pos x="740" y="119"/>
                </a:cxn>
                <a:cxn ang="0">
                  <a:pos x="519" y="62"/>
                </a:cxn>
                <a:cxn ang="0">
                  <a:pos x="196" y="196"/>
                </a:cxn>
                <a:cxn ang="0">
                  <a:pos x="62" y="519"/>
                </a:cxn>
                <a:cxn ang="0">
                  <a:pos x="196" y="842"/>
                </a:cxn>
                <a:cxn ang="0">
                  <a:pos x="519" y="976"/>
                </a:cxn>
                <a:cxn ang="0">
                  <a:pos x="842" y="842"/>
                </a:cxn>
                <a:cxn ang="0">
                  <a:pos x="976" y="519"/>
                </a:cxn>
                <a:cxn ang="0">
                  <a:pos x="867" y="224"/>
                </a:cxn>
                <a:cxn ang="0">
                  <a:pos x="910" y="178"/>
                </a:cxn>
                <a:cxn ang="0">
                  <a:pos x="1038" y="519"/>
                </a:cxn>
                <a:cxn ang="0">
                  <a:pos x="519" y="1037"/>
                </a:cxn>
                <a:cxn ang="0">
                  <a:pos x="0" y="519"/>
                </a:cxn>
                <a:cxn ang="0">
                  <a:pos x="519" y="0"/>
                </a:cxn>
              </a:cxnLst>
              <a:rect l="txL" t="txT" r="txR" b="txB"/>
              <a:pathLst>
                <a:path w="1038" h="1037">
                  <a:moveTo>
                    <a:pt x="519" y="0"/>
                  </a:moveTo>
                  <a:cubicBezTo>
                    <a:pt x="612" y="0"/>
                    <a:pt x="700" y="25"/>
                    <a:pt x="775" y="68"/>
                  </a:cubicBezTo>
                  <a:cubicBezTo>
                    <a:pt x="740" y="119"/>
                    <a:pt x="740" y="119"/>
                    <a:pt x="740" y="119"/>
                  </a:cubicBezTo>
                  <a:cubicBezTo>
                    <a:pt x="675" y="83"/>
                    <a:pt x="599" y="62"/>
                    <a:pt x="519" y="62"/>
                  </a:cubicBezTo>
                  <a:cubicBezTo>
                    <a:pt x="392" y="62"/>
                    <a:pt x="278" y="113"/>
                    <a:pt x="196" y="196"/>
                  </a:cubicBezTo>
                  <a:cubicBezTo>
                    <a:pt x="113" y="278"/>
                    <a:pt x="62" y="392"/>
                    <a:pt x="62" y="519"/>
                  </a:cubicBezTo>
                  <a:cubicBezTo>
                    <a:pt x="62" y="645"/>
                    <a:pt x="113" y="759"/>
                    <a:pt x="196" y="842"/>
                  </a:cubicBezTo>
                  <a:cubicBezTo>
                    <a:pt x="278" y="925"/>
                    <a:pt x="392" y="976"/>
                    <a:pt x="519" y="976"/>
                  </a:cubicBezTo>
                  <a:cubicBezTo>
                    <a:pt x="645" y="976"/>
                    <a:pt x="759" y="925"/>
                    <a:pt x="842" y="842"/>
                  </a:cubicBezTo>
                  <a:cubicBezTo>
                    <a:pt x="925" y="759"/>
                    <a:pt x="976" y="645"/>
                    <a:pt x="976" y="519"/>
                  </a:cubicBezTo>
                  <a:cubicBezTo>
                    <a:pt x="976" y="406"/>
                    <a:pt x="935" y="303"/>
                    <a:pt x="867" y="224"/>
                  </a:cubicBezTo>
                  <a:cubicBezTo>
                    <a:pt x="910" y="178"/>
                    <a:pt x="910" y="178"/>
                    <a:pt x="910" y="178"/>
                  </a:cubicBezTo>
                  <a:cubicBezTo>
                    <a:pt x="989" y="269"/>
                    <a:pt x="1037" y="388"/>
                    <a:pt x="1038" y="519"/>
                  </a:cubicBezTo>
                  <a:cubicBezTo>
                    <a:pt x="1037" y="805"/>
                    <a:pt x="805" y="1037"/>
                    <a:pt x="519" y="1037"/>
                  </a:cubicBezTo>
                  <a:cubicBezTo>
                    <a:pt x="232" y="1037"/>
                    <a:pt x="0" y="805"/>
                    <a:pt x="0" y="519"/>
                  </a:cubicBezTo>
                  <a:cubicBezTo>
                    <a:pt x="0" y="232"/>
                    <a:pt x="232" y="0"/>
                    <a:pt x="51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小管"/>
            <p:cNvSpPr/>
            <p:nvPr/>
          </p:nvSpPr>
          <p:spPr>
            <a:xfrm>
              <a:off x="1635125" y="2959100"/>
              <a:ext cx="2176145" cy="2205355"/>
            </a:xfrm>
            <a:custGeom>
              <a:avLst/>
              <a:gdLst>
                <a:gd name="txL" fmla="*/ 0 w 765"/>
                <a:gd name="txT" fmla="*/ 0 h 765"/>
                <a:gd name="txR" fmla="*/ 765 w 765"/>
                <a:gd name="txB" fmla="*/ 765 h 765"/>
              </a:gdLst>
              <a:ahLst/>
              <a:cxnLst>
                <a:cxn ang="0">
                  <a:pos x="383" y="765"/>
                </a:cxn>
                <a:cxn ang="0">
                  <a:pos x="0" y="383"/>
                </a:cxn>
                <a:cxn ang="0">
                  <a:pos x="383" y="0"/>
                </a:cxn>
                <a:cxn ang="0">
                  <a:pos x="562" y="45"/>
                </a:cxn>
                <a:cxn ang="0">
                  <a:pos x="529" y="93"/>
                </a:cxn>
                <a:cxn ang="0">
                  <a:pos x="383" y="58"/>
                </a:cxn>
                <a:cxn ang="0">
                  <a:pos x="153" y="153"/>
                </a:cxn>
                <a:cxn ang="0">
                  <a:pos x="58" y="383"/>
                </a:cxn>
                <a:cxn ang="0">
                  <a:pos x="153" y="612"/>
                </a:cxn>
                <a:cxn ang="0">
                  <a:pos x="383" y="707"/>
                </a:cxn>
                <a:cxn ang="0">
                  <a:pos x="612" y="612"/>
                </a:cxn>
                <a:cxn ang="0">
                  <a:pos x="707" y="383"/>
                </a:cxn>
                <a:cxn ang="0">
                  <a:pos x="640" y="186"/>
                </a:cxn>
                <a:cxn ang="0">
                  <a:pos x="680" y="143"/>
                </a:cxn>
                <a:cxn ang="0">
                  <a:pos x="765" y="383"/>
                </a:cxn>
                <a:cxn ang="0">
                  <a:pos x="383" y="765"/>
                </a:cxn>
              </a:cxnLst>
              <a:rect l="txL" t="txT" r="txR" b="txB"/>
              <a:pathLst>
                <a:path w="765" h="765">
                  <a:moveTo>
                    <a:pt x="383" y="765"/>
                  </a:moveTo>
                  <a:cubicBezTo>
                    <a:pt x="171" y="765"/>
                    <a:pt x="0" y="594"/>
                    <a:pt x="0" y="383"/>
                  </a:cubicBezTo>
                  <a:cubicBezTo>
                    <a:pt x="0" y="171"/>
                    <a:pt x="171" y="0"/>
                    <a:pt x="383" y="0"/>
                  </a:cubicBezTo>
                  <a:cubicBezTo>
                    <a:pt x="447" y="0"/>
                    <a:pt x="508" y="16"/>
                    <a:pt x="562" y="45"/>
                  </a:cubicBezTo>
                  <a:cubicBezTo>
                    <a:pt x="529" y="93"/>
                    <a:pt x="529" y="93"/>
                    <a:pt x="529" y="93"/>
                  </a:cubicBezTo>
                  <a:cubicBezTo>
                    <a:pt x="485" y="71"/>
                    <a:pt x="435" y="58"/>
                    <a:pt x="383" y="58"/>
                  </a:cubicBezTo>
                  <a:cubicBezTo>
                    <a:pt x="293" y="59"/>
                    <a:pt x="212" y="95"/>
                    <a:pt x="153" y="153"/>
                  </a:cubicBezTo>
                  <a:cubicBezTo>
                    <a:pt x="95" y="212"/>
                    <a:pt x="59" y="293"/>
                    <a:pt x="58" y="383"/>
                  </a:cubicBezTo>
                  <a:cubicBezTo>
                    <a:pt x="59" y="472"/>
                    <a:pt x="95" y="553"/>
                    <a:pt x="153" y="612"/>
                  </a:cubicBezTo>
                  <a:cubicBezTo>
                    <a:pt x="212" y="671"/>
                    <a:pt x="293" y="707"/>
                    <a:pt x="383" y="707"/>
                  </a:cubicBezTo>
                  <a:cubicBezTo>
                    <a:pt x="472" y="707"/>
                    <a:pt x="553" y="671"/>
                    <a:pt x="612" y="612"/>
                  </a:cubicBezTo>
                  <a:cubicBezTo>
                    <a:pt x="671" y="553"/>
                    <a:pt x="707" y="472"/>
                    <a:pt x="707" y="383"/>
                  </a:cubicBezTo>
                  <a:cubicBezTo>
                    <a:pt x="707" y="309"/>
                    <a:pt x="682" y="240"/>
                    <a:pt x="640" y="186"/>
                  </a:cubicBezTo>
                  <a:cubicBezTo>
                    <a:pt x="680" y="143"/>
                    <a:pt x="680" y="143"/>
                    <a:pt x="680" y="143"/>
                  </a:cubicBezTo>
                  <a:cubicBezTo>
                    <a:pt x="733" y="208"/>
                    <a:pt x="765" y="292"/>
                    <a:pt x="765" y="383"/>
                  </a:cubicBezTo>
                  <a:cubicBezTo>
                    <a:pt x="765" y="594"/>
                    <a:pt x="594" y="765"/>
                    <a:pt x="383" y="765"/>
                  </a:cubicBezTo>
                  <a:close/>
                </a:path>
              </a:pathLst>
            </a:custGeom>
            <a:solidFill>
              <a:srgbClr val="F589A8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小管"/>
            <p:cNvSpPr/>
            <p:nvPr/>
          </p:nvSpPr>
          <p:spPr>
            <a:xfrm>
              <a:off x="2012315" y="3350895"/>
              <a:ext cx="1422400" cy="1420495"/>
            </a:xfrm>
            <a:custGeom>
              <a:avLst/>
              <a:gdLst>
                <a:gd name="txL" fmla="*/ 0 w 500"/>
                <a:gd name="txT" fmla="*/ 0 h 500"/>
                <a:gd name="txR" fmla="*/ 500 w 500"/>
                <a:gd name="txB" fmla="*/ 500 h 500"/>
              </a:gdLst>
              <a:ahLst/>
              <a:cxnLst>
                <a:cxn ang="0">
                  <a:pos x="250" y="500"/>
                </a:cxn>
                <a:cxn ang="0">
                  <a:pos x="0" y="250"/>
                </a:cxn>
                <a:cxn ang="0">
                  <a:pos x="250" y="0"/>
                </a:cxn>
                <a:cxn ang="0">
                  <a:pos x="348" y="20"/>
                </a:cxn>
                <a:cxn ang="0">
                  <a:pos x="311" y="75"/>
                </a:cxn>
                <a:cxn ang="0">
                  <a:pos x="250" y="64"/>
                </a:cxn>
                <a:cxn ang="0">
                  <a:pos x="64" y="250"/>
                </a:cxn>
                <a:cxn ang="0">
                  <a:pos x="250" y="435"/>
                </a:cxn>
                <a:cxn ang="0">
                  <a:pos x="435" y="250"/>
                </a:cxn>
                <a:cxn ang="0">
                  <a:pos x="414" y="164"/>
                </a:cxn>
                <a:cxn ang="0">
                  <a:pos x="460" y="114"/>
                </a:cxn>
                <a:cxn ang="0">
                  <a:pos x="500" y="250"/>
                </a:cxn>
                <a:cxn ang="0">
                  <a:pos x="250" y="500"/>
                </a:cxn>
              </a:cxnLst>
              <a:rect l="txL" t="txT" r="txR" b="txB"/>
              <a:pathLst>
                <a:path w="500" h="500">
                  <a:moveTo>
                    <a:pt x="250" y="500"/>
                  </a:moveTo>
                  <a:cubicBezTo>
                    <a:pt x="112" y="500"/>
                    <a:pt x="0" y="388"/>
                    <a:pt x="0" y="250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285" y="0"/>
                    <a:pt x="318" y="7"/>
                    <a:pt x="348" y="20"/>
                  </a:cubicBezTo>
                  <a:cubicBezTo>
                    <a:pt x="311" y="75"/>
                    <a:pt x="311" y="75"/>
                    <a:pt x="311" y="75"/>
                  </a:cubicBezTo>
                  <a:cubicBezTo>
                    <a:pt x="291" y="68"/>
                    <a:pt x="271" y="64"/>
                    <a:pt x="250" y="64"/>
                  </a:cubicBezTo>
                  <a:cubicBezTo>
                    <a:pt x="147" y="64"/>
                    <a:pt x="64" y="147"/>
                    <a:pt x="64" y="250"/>
                  </a:cubicBezTo>
                  <a:cubicBezTo>
                    <a:pt x="64" y="352"/>
                    <a:pt x="147" y="435"/>
                    <a:pt x="250" y="435"/>
                  </a:cubicBezTo>
                  <a:cubicBezTo>
                    <a:pt x="352" y="435"/>
                    <a:pt x="435" y="352"/>
                    <a:pt x="435" y="250"/>
                  </a:cubicBezTo>
                  <a:cubicBezTo>
                    <a:pt x="435" y="219"/>
                    <a:pt x="427" y="189"/>
                    <a:pt x="414" y="164"/>
                  </a:cubicBezTo>
                  <a:cubicBezTo>
                    <a:pt x="460" y="114"/>
                    <a:pt x="460" y="114"/>
                    <a:pt x="460" y="114"/>
                  </a:cubicBezTo>
                  <a:cubicBezTo>
                    <a:pt x="485" y="153"/>
                    <a:pt x="500" y="200"/>
                    <a:pt x="500" y="250"/>
                  </a:cubicBezTo>
                  <a:cubicBezTo>
                    <a:pt x="500" y="388"/>
                    <a:pt x="388" y="500"/>
                    <a:pt x="250" y="500"/>
                  </a:cubicBezTo>
                  <a:close/>
                </a:path>
              </a:pathLst>
            </a:custGeom>
            <a:solidFill>
              <a:srgbClr val="9E9A17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小管"/>
            <p:cNvSpPr/>
            <p:nvPr/>
          </p:nvSpPr>
          <p:spPr>
            <a:xfrm>
              <a:off x="2440940" y="3772535"/>
              <a:ext cx="563880" cy="636905"/>
            </a:xfrm>
            <a:prstGeom prst="ellipse">
              <a:avLst/>
            </a:prstGeom>
            <a:solidFill>
              <a:srgbClr val="F589A8"/>
            </a:solidFill>
            <a:ln w="9525">
              <a:solidFill>
                <a:srgbClr val="F589A8"/>
              </a:solidFill>
            </a:ln>
          </p:spPr>
          <p:txBody>
            <a:bodyPr/>
            <a:lstStyle/>
            <a:p>
              <a:pPr eaLnBrk="1" hangingPunct="1"/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3B19EA-ECE8-4F7F-A730-F9B348458897}"/>
              </a:ext>
            </a:extLst>
          </p:cNvPr>
          <p:cNvGrpSpPr/>
          <p:nvPr/>
        </p:nvGrpSpPr>
        <p:grpSpPr>
          <a:xfrm>
            <a:off x="5969635" y="3671387"/>
            <a:ext cx="3284965" cy="1708160"/>
            <a:chOff x="3520351" y="2130222"/>
            <a:chExt cx="3830446" cy="1710091"/>
          </a:xfrm>
        </p:grpSpPr>
        <p:sp>
          <p:nvSpPr>
            <p:cNvPr id="18" name="文本框 36">
              <a:extLst>
                <a:ext uri="{FF2B5EF4-FFF2-40B4-BE49-F238E27FC236}">
                  <a16:creationId xmlns:a16="http://schemas.microsoft.com/office/drawing/2014/main" id="{5209223B-EDD2-433C-8BD9-E3FC2C3DC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6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艺人的构成</a:t>
              </a:r>
            </a:p>
          </p:txBody>
        </p:sp>
        <p:sp>
          <p:nvSpPr>
            <p:cNvPr id="19" name="文本框 37">
              <a:extLst>
                <a:ext uri="{FF2B5EF4-FFF2-40B4-BE49-F238E27FC236}">
                  <a16:creationId xmlns:a16="http://schemas.microsoft.com/office/drawing/2014/main" id="{96A344D2-CF8B-482C-B062-C332981B8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05" y="2499972"/>
              <a:ext cx="3208596" cy="134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dirty="0"/>
                <a:t>专业化艺</a:t>
              </a:r>
              <a:r>
                <a:rPr lang="zh-CN" altLang="zh-CN" dirty="0" smtClean="0"/>
                <a:t>人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zh-CN" dirty="0"/>
                <a:t>民间艺</a:t>
              </a:r>
              <a:r>
                <a:rPr lang="zh-CN" altLang="zh-CN" dirty="0" smtClean="0"/>
                <a:t>人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zh-CN" dirty="0"/>
                <a:t>宫廷艺人</a:t>
              </a:r>
              <a:r>
                <a:rPr lang="zh-CN" altLang="zh-CN" dirty="0" smtClean="0"/>
                <a:t>。</a:t>
              </a:r>
              <a:endParaRPr lang="en-US" altLang="zh-CN" dirty="0" smtClean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0CB950-C5C5-49FB-AF89-0F6AAB2B4AC8}"/>
              </a:ext>
            </a:extLst>
          </p:cNvPr>
          <p:cNvGrpSpPr/>
          <p:nvPr/>
        </p:nvGrpSpPr>
        <p:grpSpPr>
          <a:xfrm>
            <a:off x="5969635" y="2030095"/>
            <a:ext cx="4300868" cy="1176311"/>
            <a:chOff x="3520351" y="2130222"/>
            <a:chExt cx="5015044" cy="1176443"/>
          </a:xfrm>
        </p:grpSpPr>
        <p:sp>
          <p:nvSpPr>
            <p:cNvPr id="21" name="文本框 36">
              <a:extLst>
                <a:ext uri="{FF2B5EF4-FFF2-40B4-BE49-F238E27FC236}">
                  <a16:creationId xmlns:a16="http://schemas.microsoft.com/office/drawing/2014/main" id="{4E42F1C9-7E5C-408D-82AA-7CE27B31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6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观众的构成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37">
              <a:extLst>
                <a:ext uri="{FF2B5EF4-FFF2-40B4-BE49-F238E27FC236}">
                  <a16:creationId xmlns:a16="http://schemas.microsoft.com/office/drawing/2014/main" id="{0FA7CA61-29D1-4A95-AD4B-14BDCA427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05" y="2475575"/>
              <a:ext cx="4783690" cy="83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/>
                <a:t>市民、军士、文人士大夫、富豪子弟、以及大量的城市流动人口是瓦肆的重要观众。</a:t>
              </a:r>
            </a:p>
          </p:txBody>
        </p:sp>
      </p:grpSp>
      <p:sp>
        <p:nvSpPr>
          <p:cNvPr id="29" name="文本框 37">
            <a:extLst>
              <a:ext uri="{FF2B5EF4-FFF2-40B4-BE49-F238E27FC236}">
                <a16:creationId xmlns:a16="http://schemas.microsoft.com/office/drawing/2014/main" id="{3DACA467-5139-4684-9EB4-2BE20A60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观众与艺人的构成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8F71A272-12AC-4F9E-8C7C-97CC908DD8AE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D9990FB-2FCE-4363-A3A3-BC2928AE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802D6B5-8812-4D47-B8E1-B1054519CF7D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7">
            <a:extLst>
              <a:ext uri="{FF2B5EF4-FFF2-40B4-BE49-F238E27FC236}">
                <a16:creationId xmlns:a16="http://schemas.microsoft.com/office/drawing/2014/main" id="{3DACA467-5139-4684-9EB4-2BE20A60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各个层面的艺术管理</a:t>
            </a:r>
          </a:p>
        </p:txBody>
      </p:sp>
      <p:sp>
        <p:nvSpPr>
          <p:cNvPr id="3" name="任意多边形 4"/>
          <p:cNvSpPr/>
          <p:nvPr/>
        </p:nvSpPr>
        <p:spPr>
          <a:xfrm>
            <a:off x="6494843" y="1985239"/>
            <a:ext cx="1540678" cy="1538912"/>
          </a:xfrm>
          <a:custGeom>
            <a:avLst/>
            <a:gdLst>
              <a:gd name="connsiteX0" fmla="*/ 692680 w 1385360"/>
              <a:gd name="connsiteY0" fmla="*/ 0 h 1385360"/>
              <a:gd name="connsiteX1" fmla="*/ 1385360 w 1385360"/>
              <a:gd name="connsiteY1" fmla="*/ 692679 h 1385360"/>
              <a:gd name="connsiteX2" fmla="*/ 692680 w 1385360"/>
              <a:gd name="connsiteY2" fmla="*/ 1385360 h 1385360"/>
              <a:gd name="connsiteX3" fmla="*/ 0 w 1385360"/>
              <a:gd name="connsiteY3" fmla="*/ 692680 h 13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60" h="1385360">
                <a:moveTo>
                  <a:pt x="692680" y="0"/>
                </a:moveTo>
                <a:lnTo>
                  <a:pt x="1385360" y="692679"/>
                </a:lnTo>
                <a:lnTo>
                  <a:pt x="692680" y="1385360"/>
                </a:lnTo>
                <a:lnTo>
                  <a:pt x="0" y="692680"/>
                </a:lnTo>
                <a:close/>
              </a:path>
            </a:pathLst>
          </a:cu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任意多边形 5"/>
          <p:cNvSpPr/>
          <p:nvPr/>
        </p:nvSpPr>
        <p:spPr>
          <a:xfrm>
            <a:off x="4209419" y="1985239"/>
            <a:ext cx="1540677" cy="1538912"/>
          </a:xfrm>
          <a:custGeom>
            <a:avLst/>
            <a:gdLst>
              <a:gd name="connsiteX0" fmla="*/ 692680 w 1385360"/>
              <a:gd name="connsiteY0" fmla="*/ 0 h 1385360"/>
              <a:gd name="connsiteX1" fmla="*/ 1385360 w 1385360"/>
              <a:gd name="connsiteY1" fmla="*/ 692679 h 1385360"/>
              <a:gd name="connsiteX2" fmla="*/ 692680 w 1385360"/>
              <a:gd name="connsiteY2" fmla="*/ 1385360 h 1385360"/>
              <a:gd name="connsiteX3" fmla="*/ 0 w 1385360"/>
              <a:gd name="connsiteY3" fmla="*/ 692680 h 13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60" h="1385360">
                <a:moveTo>
                  <a:pt x="692680" y="0"/>
                </a:moveTo>
                <a:lnTo>
                  <a:pt x="1385360" y="692679"/>
                </a:lnTo>
                <a:lnTo>
                  <a:pt x="692680" y="1385360"/>
                </a:lnTo>
                <a:lnTo>
                  <a:pt x="0" y="692680"/>
                </a:lnTo>
                <a:close/>
              </a:path>
            </a:pathLst>
          </a:cu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任意多边形 6"/>
          <p:cNvSpPr/>
          <p:nvPr/>
        </p:nvSpPr>
        <p:spPr>
          <a:xfrm>
            <a:off x="1938109" y="1971120"/>
            <a:ext cx="1538912" cy="1538912"/>
          </a:xfrm>
          <a:custGeom>
            <a:avLst/>
            <a:gdLst>
              <a:gd name="connsiteX0" fmla="*/ 692680 w 1385360"/>
              <a:gd name="connsiteY0" fmla="*/ 0 h 1385360"/>
              <a:gd name="connsiteX1" fmla="*/ 1385360 w 1385360"/>
              <a:gd name="connsiteY1" fmla="*/ 692679 h 1385360"/>
              <a:gd name="connsiteX2" fmla="*/ 692680 w 1385360"/>
              <a:gd name="connsiteY2" fmla="*/ 1385360 h 1385360"/>
              <a:gd name="connsiteX3" fmla="*/ 0 w 1385360"/>
              <a:gd name="connsiteY3" fmla="*/ 692680 h 13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60" h="1385360">
                <a:moveTo>
                  <a:pt x="692680" y="0"/>
                </a:moveTo>
                <a:lnTo>
                  <a:pt x="1385360" y="692679"/>
                </a:lnTo>
                <a:lnTo>
                  <a:pt x="692680" y="1385360"/>
                </a:lnTo>
                <a:lnTo>
                  <a:pt x="0" y="692680"/>
                </a:lnTo>
                <a:close/>
              </a:path>
            </a:pathLst>
          </a:cu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1586914" y="1618158"/>
            <a:ext cx="4344957" cy="2267779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F7C942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00">
              <a:cs typeface="+mn-ea"/>
              <a:sym typeface="+mn-lt"/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4036467" y="1612866"/>
            <a:ext cx="4170241" cy="2283661"/>
          </a:xfrm>
          <a:custGeom>
            <a:avLst/>
            <a:gdLst>
              <a:gd name="connsiteX0" fmla="*/ 0 w 3902075"/>
              <a:gd name="connsiteY0" fmla="*/ 1047871 h 2096659"/>
              <a:gd name="connsiteX1" fmla="*/ 1019175 w 3902075"/>
              <a:gd name="connsiteY1" fmla="*/ 2067046 h 2096659"/>
              <a:gd name="connsiteX2" fmla="*/ 3063875 w 3902075"/>
              <a:gd name="connsiteY2" fmla="*/ 25521 h 2096659"/>
              <a:gd name="connsiteX3" fmla="*/ 3902075 w 3902075"/>
              <a:gd name="connsiteY3" fmla="*/ 866896 h 2096659"/>
              <a:gd name="connsiteX4" fmla="*/ 3902075 w 3902075"/>
              <a:gd name="connsiteY4" fmla="*/ 866896 h 2096659"/>
              <a:gd name="connsiteX0-1" fmla="*/ 0 w 3902075"/>
              <a:gd name="connsiteY0-2" fmla="*/ 1047871 h 2096659"/>
              <a:gd name="connsiteX1-3" fmla="*/ 1019175 w 3902075"/>
              <a:gd name="connsiteY1-4" fmla="*/ 2067046 h 2096659"/>
              <a:gd name="connsiteX2-5" fmla="*/ 3063875 w 3902075"/>
              <a:gd name="connsiteY2-6" fmla="*/ 25521 h 2096659"/>
              <a:gd name="connsiteX3-7" fmla="*/ 3902075 w 3902075"/>
              <a:gd name="connsiteY3-8" fmla="*/ 866896 h 2096659"/>
              <a:gd name="connsiteX4-9" fmla="*/ 3902075 w 3902075"/>
              <a:gd name="connsiteY4-10" fmla="*/ 866896 h 2096659"/>
              <a:gd name="connsiteX0-11" fmla="*/ 0 w 3902075"/>
              <a:gd name="connsiteY0-12" fmla="*/ 1047871 h 2067046"/>
              <a:gd name="connsiteX1-13" fmla="*/ 1019175 w 3902075"/>
              <a:gd name="connsiteY1-14" fmla="*/ 2067046 h 2067046"/>
              <a:gd name="connsiteX2-15" fmla="*/ 3063875 w 3902075"/>
              <a:gd name="connsiteY2-16" fmla="*/ 25521 h 2067046"/>
              <a:gd name="connsiteX3-17" fmla="*/ 3902075 w 3902075"/>
              <a:gd name="connsiteY3-18" fmla="*/ 866896 h 2067046"/>
              <a:gd name="connsiteX4-19" fmla="*/ 3902075 w 3902075"/>
              <a:gd name="connsiteY4-20" fmla="*/ 866896 h 2067046"/>
              <a:gd name="connsiteX0-21" fmla="*/ 0 w 3902075"/>
              <a:gd name="connsiteY0-22" fmla="*/ 1047871 h 2067046"/>
              <a:gd name="connsiteX1-23" fmla="*/ 1019175 w 3902075"/>
              <a:gd name="connsiteY1-24" fmla="*/ 2067046 h 2067046"/>
              <a:gd name="connsiteX2-25" fmla="*/ 3063875 w 3902075"/>
              <a:gd name="connsiteY2-26" fmla="*/ 25521 h 2067046"/>
              <a:gd name="connsiteX3-27" fmla="*/ 3902075 w 3902075"/>
              <a:gd name="connsiteY3-28" fmla="*/ 866896 h 2067046"/>
              <a:gd name="connsiteX4-29" fmla="*/ 3902075 w 3902075"/>
              <a:gd name="connsiteY4-30" fmla="*/ 866896 h 2067046"/>
              <a:gd name="connsiteX0-31" fmla="*/ 0 w 3902075"/>
              <a:gd name="connsiteY0-32" fmla="*/ 1047871 h 2067046"/>
              <a:gd name="connsiteX1-33" fmla="*/ 1019175 w 3902075"/>
              <a:gd name="connsiteY1-34" fmla="*/ 2067046 h 2067046"/>
              <a:gd name="connsiteX2-35" fmla="*/ 3063875 w 3902075"/>
              <a:gd name="connsiteY2-36" fmla="*/ 25521 h 2067046"/>
              <a:gd name="connsiteX3-37" fmla="*/ 3902075 w 3902075"/>
              <a:gd name="connsiteY3-38" fmla="*/ 866896 h 2067046"/>
              <a:gd name="connsiteX4-39" fmla="*/ 3902075 w 3902075"/>
              <a:gd name="connsiteY4-40" fmla="*/ 866896 h 2067046"/>
              <a:gd name="connsiteX0-41" fmla="*/ 0 w 3902075"/>
              <a:gd name="connsiteY0-42" fmla="*/ 1047871 h 2067046"/>
              <a:gd name="connsiteX1-43" fmla="*/ 1019175 w 3902075"/>
              <a:gd name="connsiteY1-44" fmla="*/ 2067046 h 2067046"/>
              <a:gd name="connsiteX2-45" fmla="*/ 3063875 w 3902075"/>
              <a:gd name="connsiteY2-46" fmla="*/ 25521 h 2067046"/>
              <a:gd name="connsiteX3-47" fmla="*/ 3902075 w 3902075"/>
              <a:gd name="connsiteY3-48" fmla="*/ 866896 h 2067046"/>
              <a:gd name="connsiteX4-49" fmla="*/ 3902075 w 3902075"/>
              <a:gd name="connsiteY4-50" fmla="*/ 866896 h 2067046"/>
              <a:gd name="connsiteX0-51" fmla="*/ 0 w 3902075"/>
              <a:gd name="connsiteY0-52" fmla="*/ 1047871 h 2067046"/>
              <a:gd name="connsiteX1-53" fmla="*/ 1019175 w 3902075"/>
              <a:gd name="connsiteY1-54" fmla="*/ 2067046 h 2067046"/>
              <a:gd name="connsiteX2-55" fmla="*/ 3063875 w 3902075"/>
              <a:gd name="connsiteY2-56" fmla="*/ 25521 h 2067046"/>
              <a:gd name="connsiteX3-57" fmla="*/ 3902075 w 3902075"/>
              <a:gd name="connsiteY3-58" fmla="*/ 866896 h 2067046"/>
              <a:gd name="connsiteX4-59" fmla="*/ 3902075 w 3902075"/>
              <a:gd name="connsiteY4-60" fmla="*/ 866896 h 2067046"/>
              <a:gd name="connsiteX0-61" fmla="*/ 0 w 3902075"/>
              <a:gd name="connsiteY0-62" fmla="*/ 1047871 h 2067046"/>
              <a:gd name="connsiteX1-63" fmla="*/ 1019175 w 3902075"/>
              <a:gd name="connsiteY1-64" fmla="*/ 2067046 h 2067046"/>
              <a:gd name="connsiteX2-65" fmla="*/ 3063875 w 3902075"/>
              <a:gd name="connsiteY2-66" fmla="*/ 25521 h 2067046"/>
              <a:gd name="connsiteX3-67" fmla="*/ 3902075 w 3902075"/>
              <a:gd name="connsiteY3-68" fmla="*/ 866896 h 2067046"/>
              <a:gd name="connsiteX4-69" fmla="*/ 3902075 w 3902075"/>
              <a:gd name="connsiteY4-70" fmla="*/ 866896 h 2067046"/>
              <a:gd name="connsiteX0-71" fmla="*/ 0 w 3902075"/>
              <a:gd name="connsiteY0-72" fmla="*/ 1022350 h 2041525"/>
              <a:gd name="connsiteX1-73" fmla="*/ 1019175 w 3902075"/>
              <a:gd name="connsiteY1-74" fmla="*/ 2041525 h 2041525"/>
              <a:gd name="connsiteX2-75" fmla="*/ 3063875 w 3902075"/>
              <a:gd name="connsiteY2-76" fmla="*/ 0 h 2041525"/>
              <a:gd name="connsiteX3-77" fmla="*/ 3902075 w 3902075"/>
              <a:gd name="connsiteY3-78" fmla="*/ 841375 h 2041525"/>
              <a:gd name="connsiteX4-79" fmla="*/ 3902075 w 3902075"/>
              <a:gd name="connsiteY4-80" fmla="*/ 841375 h 2041525"/>
              <a:gd name="connsiteX0-81" fmla="*/ 0 w 3902075"/>
              <a:gd name="connsiteY0-82" fmla="*/ 1022350 h 1879600"/>
              <a:gd name="connsiteX1-83" fmla="*/ 847725 w 3902075"/>
              <a:gd name="connsiteY1-84" fmla="*/ 1879600 h 1879600"/>
              <a:gd name="connsiteX2-85" fmla="*/ 3063875 w 3902075"/>
              <a:gd name="connsiteY2-86" fmla="*/ 0 h 1879600"/>
              <a:gd name="connsiteX3-87" fmla="*/ 3902075 w 3902075"/>
              <a:gd name="connsiteY3-88" fmla="*/ 841375 h 1879600"/>
              <a:gd name="connsiteX4-89" fmla="*/ 3902075 w 3902075"/>
              <a:gd name="connsiteY4-90" fmla="*/ 841375 h 1879600"/>
              <a:gd name="connsiteX0-91" fmla="*/ 0 w 3902075"/>
              <a:gd name="connsiteY0-92" fmla="*/ 1196975 h 2054225"/>
              <a:gd name="connsiteX1-93" fmla="*/ 847725 w 3902075"/>
              <a:gd name="connsiteY1-94" fmla="*/ 2054225 h 2054225"/>
              <a:gd name="connsiteX2-95" fmla="*/ 2895600 w 3902075"/>
              <a:gd name="connsiteY2-96" fmla="*/ 0 h 2054225"/>
              <a:gd name="connsiteX3-97" fmla="*/ 3902075 w 3902075"/>
              <a:gd name="connsiteY3-98" fmla="*/ 1016000 h 2054225"/>
              <a:gd name="connsiteX4-99" fmla="*/ 3902075 w 3902075"/>
              <a:gd name="connsiteY4-100" fmla="*/ 1016000 h 2054225"/>
              <a:gd name="connsiteX0-101" fmla="*/ 0 w 3902075"/>
              <a:gd name="connsiteY0-102" fmla="*/ 1196975 h 2054225"/>
              <a:gd name="connsiteX1-103" fmla="*/ 847725 w 3902075"/>
              <a:gd name="connsiteY1-104" fmla="*/ 2054225 h 2054225"/>
              <a:gd name="connsiteX2-105" fmla="*/ 2895600 w 3902075"/>
              <a:gd name="connsiteY2-106" fmla="*/ 0 h 2054225"/>
              <a:gd name="connsiteX3-107" fmla="*/ 3751060 w 3902075"/>
              <a:gd name="connsiteY3-108" fmla="*/ 864864 h 2054225"/>
              <a:gd name="connsiteX4-109" fmla="*/ 3902075 w 3902075"/>
              <a:gd name="connsiteY4-110" fmla="*/ 1016000 h 2054225"/>
              <a:gd name="connsiteX5" fmla="*/ 3902075 w 3902075"/>
              <a:gd name="connsiteY5" fmla="*/ 1016000 h 2054225"/>
              <a:gd name="connsiteX0-111" fmla="*/ 0 w 3902075"/>
              <a:gd name="connsiteY0-112" fmla="*/ 1196975 h 2054225"/>
              <a:gd name="connsiteX1-113" fmla="*/ 847725 w 3902075"/>
              <a:gd name="connsiteY1-114" fmla="*/ 2054225 h 2054225"/>
              <a:gd name="connsiteX2-115" fmla="*/ 2895600 w 3902075"/>
              <a:gd name="connsiteY2-116" fmla="*/ 0 h 2054225"/>
              <a:gd name="connsiteX3-117" fmla="*/ 3751060 w 3902075"/>
              <a:gd name="connsiteY3-118" fmla="*/ 864864 h 2054225"/>
              <a:gd name="connsiteX4-119" fmla="*/ 3902075 w 3902075"/>
              <a:gd name="connsiteY4-120" fmla="*/ 1016000 h 2054225"/>
              <a:gd name="connsiteX0-121" fmla="*/ 0 w 3751060"/>
              <a:gd name="connsiteY0-122" fmla="*/ 1196975 h 2054225"/>
              <a:gd name="connsiteX1-123" fmla="*/ 847725 w 3751060"/>
              <a:gd name="connsiteY1-124" fmla="*/ 2054225 h 2054225"/>
              <a:gd name="connsiteX2-125" fmla="*/ 2895600 w 3751060"/>
              <a:gd name="connsiteY2-126" fmla="*/ 0 h 2054225"/>
              <a:gd name="connsiteX3-127" fmla="*/ 3751060 w 3751060"/>
              <a:gd name="connsiteY3-128" fmla="*/ 864864 h 20542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751060" h="2054225">
                <a:moveTo>
                  <a:pt x="0" y="1196975"/>
                </a:moveTo>
                <a:cubicBezTo>
                  <a:pt x="339725" y="1536700"/>
                  <a:pt x="508000" y="1714500"/>
                  <a:pt x="847725" y="2054225"/>
                </a:cubicBezTo>
                <a:lnTo>
                  <a:pt x="2895600" y="0"/>
                </a:lnTo>
                <a:lnTo>
                  <a:pt x="3751060" y="864864"/>
                </a:lnTo>
              </a:path>
            </a:pathLst>
          </a:custGeom>
          <a:noFill/>
          <a:ln w="25400">
            <a:solidFill>
              <a:srgbClr val="F7C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6323659" y="1623455"/>
            <a:ext cx="4344957" cy="2269543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F7C942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2" name="任意多边形 13"/>
          <p:cNvSpPr/>
          <p:nvPr/>
        </p:nvSpPr>
        <p:spPr>
          <a:xfrm>
            <a:off x="8794390" y="1985239"/>
            <a:ext cx="1540677" cy="1538912"/>
          </a:xfrm>
          <a:custGeom>
            <a:avLst/>
            <a:gdLst>
              <a:gd name="connsiteX0" fmla="*/ 692680 w 1385360"/>
              <a:gd name="connsiteY0" fmla="*/ 0 h 1385360"/>
              <a:gd name="connsiteX1" fmla="*/ 1385360 w 1385360"/>
              <a:gd name="connsiteY1" fmla="*/ 692679 h 1385360"/>
              <a:gd name="connsiteX2" fmla="*/ 692680 w 1385360"/>
              <a:gd name="connsiteY2" fmla="*/ 1385360 h 1385360"/>
              <a:gd name="connsiteX3" fmla="*/ 0 w 1385360"/>
              <a:gd name="connsiteY3" fmla="*/ 692680 h 13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60" h="1385360">
                <a:moveTo>
                  <a:pt x="692680" y="0"/>
                </a:moveTo>
                <a:lnTo>
                  <a:pt x="1385360" y="692679"/>
                </a:lnTo>
                <a:lnTo>
                  <a:pt x="692680" y="1385360"/>
                </a:lnTo>
                <a:lnTo>
                  <a:pt x="0" y="692680"/>
                </a:lnTo>
                <a:close/>
              </a:path>
            </a:pathLst>
          </a:cu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AutoShape 139"/>
          <p:cNvSpPr/>
          <p:nvPr/>
        </p:nvSpPr>
        <p:spPr bwMode="auto">
          <a:xfrm>
            <a:off x="2446999" y="2529051"/>
            <a:ext cx="459803" cy="44564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8270" hangingPunct="0"/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AutoShape 117"/>
          <p:cNvSpPr/>
          <p:nvPr/>
        </p:nvSpPr>
        <p:spPr bwMode="auto">
          <a:xfrm>
            <a:off x="4745566" y="2593884"/>
            <a:ext cx="459803" cy="345039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8270" hangingPunct="0"/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1" name="Group 15"/>
          <p:cNvGrpSpPr/>
          <p:nvPr/>
        </p:nvGrpSpPr>
        <p:grpSpPr>
          <a:xfrm>
            <a:off x="7044133" y="2529795"/>
            <a:ext cx="459803" cy="459803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22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8270" hangingPunct="0"/>
              <a:endParaRPr lang="en-US" sz="80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8270" hangingPunct="0"/>
              <a:endParaRPr lang="en-US" sz="80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8270" hangingPunct="0"/>
              <a:endParaRPr lang="en-US" sz="80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9" name="Freeform 217"/>
          <p:cNvSpPr>
            <a:spLocks noChangeAspect="1" noEditPoints="1"/>
          </p:cNvSpPr>
          <p:nvPr/>
        </p:nvSpPr>
        <p:spPr bwMode="auto">
          <a:xfrm>
            <a:off x="9327744" y="2519464"/>
            <a:ext cx="485016" cy="492565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8953" y="4149987"/>
            <a:ext cx="1790219" cy="1748244"/>
            <a:chOff x="3520351" y="2130223"/>
            <a:chExt cx="3830446" cy="1748440"/>
          </a:xfrm>
        </p:grpSpPr>
        <p:sp>
          <p:nvSpPr>
            <p:cNvPr id="7" name="文本框 36"/>
            <p:cNvSpPr txBox="1">
              <a:spLocks noChangeArrowheads="1"/>
            </p:cNvSpPr>
            <p:nvPr/>
          </p:nvSpPr>
          <p:spPr bwMode="auto">
            <a:xfrm>
              <a:off x="3520351" y="2130223"/>
              <a:ext cx="3830446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smtClean="0"/>
                <a:t>1</a:t>
              </a:r>
              <a:r>
                <a:rPr lang="en-US" altLang="zh-CN" sz="1600" b="1" dirty="0"/>
                <a:t>.</a:t>
              </a:r>
              <a:r>
                <a:rPr lang="zh-CN" altLang="zh-CN" sz="1600" b="1" dirty="0" smtClean="0"/>
                <a:t>出</a:t>
              </a:r>
              <a:r>
                <a:rPr lang="zh-CN" altLang="zh-CN" sz="1600" b="1" dirty="0"/>
                <a:t>现职业经理</a:t>
              </a:r>
              <a:r>
                <a:rPr lang="zh-CN" altLang="zh-CN" sz="1600" b="1" dirty="0" smtClean="0"/>
                <a:t>人</a:t>
              </a:r>
              <a:endParaRPr lang="zh-CN" altLang="en-US" sz="12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37"/>
            <p:cNvSpPr txBox="1">
              <a:spLocks noChangeArrowheads="1"/>
            </p:cNvSpPr>
            <p:nvPr/>
          </p:nvSpPr>
          <p:spPr bwMode="auto">
            <a:xfrm>
              <a:off x="3677750" y="2401169"/>
              <a:ext cx="3673047" cy="147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在《东京梦华录》卷五《京瓦伎艺》中记载，张廷叟和孟子书在教坊中担任乐官，管理着勾栏中的诸多事务。</a:t>
              </a:r>
              <a:endParaRPr lang="zh-CN" altLang="en-US" sz="1200" dirty="0">
                <a:latin typeface="Calibri" panose="020F0502020204030204" pitchFamily="34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62815" y="4158771"/>
            <a:ext cx="1707353" cy="1550840"/>
            <a:chOff x="3520351" y="2130222"/>
            <a:chExt cx="3830446" cy="1551013"/>
          </a:xfrm>
        </p:grpSpPr>
        <p:sp>
          <p:nvSpPr>
            <p:cNvPr id="9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smtClean="0"/>
                <a:t>2.</a:t>
              </a:r>
              <a:r>
                <a:rPr lang="zh-CN" altLang="zh-CN" sz="1600" b="1" dirty="0" smtClean="0"/>
                <a:t>不</a:t>
              </a:r>
              <a:r>
                <a:rPr lang="zh-CN" altLang="zh-CN" sz="1600" b="1" dirty="0"/>
                <a:t>断推出新人</a:t>
              </a:r>
              <a:endParaRPr lang="zh-CN" altLang="en-US" sz="1600" b="1" dirty="0">
                <a:sym typeface="+mn-lt"/>
              </a:endParaRPr>
            </a:p>
          </p:txBody>
        </p:sp>
        <p:sp>
          <p:nvSpPr>
            <p:cNvPr id="13" name="文本框 37"/>
            <p:cNvSpPr txBox="1">
              <a:spLocks noChangeArrowheads="1"/>
            </p:cNvSpPr>
            <p:nvPr/>
          </p:nvSpPr>
          <p:spPr bwMode="auto">
            <a:xfrm>
              <a:off x="3717541" y="2480772"/>
              <a:ext cx="3208810" cy="120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艺人只有不断提高自己的表演技艺，才能稳固在瓦子勾栏中的地位。</a:t>
              </a:r>
              <a:endParaRPr lang="zh-CN" altLang="en-US" sz="1200" dirty="0">
                <a:latin typeface="Calibri" panose="020F0502020204030204" pitchFamily="34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64950" y="4138806"/>
            <a:ext cx="2479553" cy="2168122"/>
            <a:chOff x="3520351" y="2130223"/>
            <a:chExt cx="3830446" cy="2348591"/>
          </a:xfrm>
        </p:grpSpPr>
        <p:sp>
          <p:nvSpPr>
            <p:cNvPr id="15" name="文本框 36"/>
            <p:cNvSpPr txBox="1">
              <a:spLocks noChangeArrowheads="1"/>
            </p:cNvSpPr>
            <p:nvPr/>
          </p:nvSpPr>
          <p:spPr bwMode="auto">
            <a:xfrm>
              <a:off x="3520351" y="2130223"/>
              <a:ext cx="3830446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/>
                <a:t>3.</a:t>
              </a:r>
              <a:r>
                <a:rPr lang="zh-CN" altLang="zh-CN" sz="1600" b="1" dirty="0"/>
                <a:t>利用明星效应</a:t>
              </a:r>
              <a:endParaRPr lang="zh-CN" altLang="en-US" sz="1600" b="1" dirty="0">
                <a:sym typeface="+mn-lt"/>
              </a:endParaRPr>
            </a:p>
          </p:txBody>
        </p:sp>
        <p:sp>
          <p:nvSpPr>
            <p:cNvPr id="16" name="文本框 37"/>
            <p:cNvSpPr txBox="1">
              <a:spLocks noChangeArrowheads="1"/>
            </p:cNvSpPr>
            <p:nvPr/>
          </p:nvSpPr>
          <p:spPr bwMode="auto">
            <a:xfrm>
              <a:off x="3520351" y="2478876"/>
              <a:ext cx="3828978" cy="199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瓦子勾栏中聚集了一批表演艺人，如诸宫调的创始者孔三传、经常到皇宫演出的尹常卖、李外宁等，这些人所具有的话题性都是当时开封城人们茶余饭后的谈资，也可以作为噱头进行宣传。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27524" y="4132991"/>
            <a:ext cx="2199640" cy="2099031"/>
            <a:chOff x="3520351" y="2130222"/>
            <a:chExt cx="3830446" cy="2099266"/>
          </a:xfrm>
        </p:grpSpPr>
        <p:sp>
          <p:nvSpPr>
            <p:cNvPr id="18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smtClean="0"/>
                <a:t>4.</a:t>
              </a:r>
              <a:r>
                <a:rPr lang="zh-CN" altLang="zh-CN" sz="1600" b="1" dirty="0" smtClean="0"/>
                <a:t>实</a:t>
              </a:r>
              <a:r>
                <a:rPr lang="zh-CN" altLang="zh-CN" sz="1600" b="1" dirty="0"/>
                <a:t>行收费入场制度</a:t>
              </a:r>
              <a:endParaRPr lang="zh-CN" altLang="en-US" sz="1600" b="1" dirty="0">
                <a:sym typeface="+mn-lt"/>
              </a:endParaRPr>
            </a:p>
          </p:txBody>
        </p:sp>
        <p:sp>
          <p:nvSpPr>
            <p:cNvPr id="20" name="文本框 37"/>
            <p:cNvSpPr txBox="1">
              <a:spLocks noChangeArrowheads="1"/>
            </p:cNvSpPr>
            <p:nvPr/>
          </p:nvSpPr>
          <p:spPr bwMode="auto">
            <a:xfrm>
              <a:off x="3520351" y="2478876"/>
              <a:ext cx="3828978" cy="17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2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对于宋代的勾栏收费制度没有记载，但是，元代杜仁杰的《庄稼不识勾栏》中写道：要了二百钱放过咱，入得门，上个木坡。此外，演员在演出过程中向观众讨赏，也是增加收入的方式。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19695" y="1480059"/>
            <a:ext cx="144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微观层面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794390" y="4132991"/>
            <a:ext cx="2688505" cy="2121408"/>
            <a:chOff x="3520351" y="2130222"/>
            <a:chExt cx="4681754" cy="2121646"/>
          </a:xfrm>
        </p:grpSpPr>
        <p:sp>
          <p:nvSpPr>
            <p:cNvPr id="34" name="文本框 36"/>
            <p:cNvSpPr txBox="1">
              <a:spLocks noChangeArrowheads="1"/>
            </p:cNvSpPr>
            <p:nvPr/>
          </p:nvSpPr>
          <p:spPr bwMode="auto">
            <a:xfrm>
              <a:off x="3520351" y="2130222"/>
              <a:ext cx="3830446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 smtClean="0"/>
                <a:t>5.</a:t>
              </a:r>
              <a:r>
                <a:rPr lang="zh-CN" altLang="zh-CN" sz="1600" b="1" dirty="0"/>
                <a:t>利用海报招揽观众</a:t>
              </a:r>
              <a:endParaRPr lang="zh-CN" altLang="en-US" sz="1600" b="1" dirty="0">
                <a:sym typeface="+mn-lt"/>
              </a:endParaRPr>
            </a:p>
          </p:txBody>
        </p:sp>
        <p:sp>
          <p:nvSpPr>
            <p:cNvPr id="35" name="文本框 37"/>
            <p:cNvSpPr txBox="1">
              <a:spLocks noChangeArrowheads="1"/>
            </p:cNvSpPr>
            <p:nvPr/>
          </p:nvSpPr>
          <p:spPr bwMode="auto">
            <a:xfrm>
              <a:off x="3520351" y="2478876"/>
              <a:ext cx="4681754" cy="177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2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由于瓦子场地很大，在同一时间的不同勾栏中会出现不同的演出。商家为了招揽观众，制作彩色招子，相当于现代的海报，详细写明表演者、表演内容和表演时间，以此给与观众更多的选择空间，有利于观众选择自己喜欢的表演项目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2" name="矩形: 圆角 41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186144" y="1711911"/>
            <a:ext cx="1712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中观层面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3262" y="2928750"/>
            <a:ext cx="3890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）行业协</a:t>
            </a:r>
            <a:r>
              <a:rPr lang="zh-CN" altLang="zh-CN" sz="1600" b="1" dirty="0" smtClean="0"/>
              <a:t>调</a:t>
            </a:r>
            <a:r>
              <a:rPr lang="zh-CN" altLang="en-US" sz="1600" b="1" dirty="0" smtClean="0"/>
              <a:t>。</a:t>
            </a:r>
            <a:r>
              <a:rPr lang="zh-CN" altLang="zh-CN" sz="1600" dirty="0" smtClean="0"/>
              <a:t>出</a:t>
            </a:r>
            <a:r>
              <a:rPr lang="zh-CN" altLang="zh-CN" sz="1600" dirty="0"/>
              <a:t>现了“社条”行规，制定行业规范，约束成员遵守职业道德。也有社首、班首等行会头领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sp>
        <p:nvSpPr>
          <p:cNvPr id="26" name="矩形 25"/>
          <p:cNvSpPr/>
          <p:nvPr/>
        </p:nvSpPr>
        <p:spPr>
          <a:xfrm>
            <a:off x="1141757" y="4337150"/>
            <a:ext cx="3701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zh-CN" sz="1600" b="1" dirty="0"/>
              <a:t>）应付官府科差与和雇，为宫廷、官府、驻军提供娱乐服务。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486905" y="2499802"/>
            <a:ext cx="3406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）参与和组织大型社会娱乐活动</a:t>
            </a:r>
            <a:r>
              <a:rPr lang="zh-CN" altLang="zh-CN" sz="1600" dirty="0"/>
              <a:t>，如杭州经常举行的大型歌舞活动，由这些社团各自组织舞队。这些行会与社团组织的舞队与鼓乐，平时也应召提供娱乐服务，如酒库开沽就“差雇社队鼓乐”，招摇过市。一般行会对公共活动、庙会等，往往是献送财物，文艺社团则献送自己所长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129767" y="3418137"/>
            <a:ext cx="2314184" cy="2195178"/>
            <a:chOff x="3187836" y="1780317"/>
            <a:chExt cx="2928350" cy="2777761"/>
          </a:xfrm>
        </p:grpSpPr>
        <p:grpSp>
          <p:nvGrpSpPr>
            <p:cNvPr id="30" name="Group 41"/>
            <p:cNvGrpSpPr/>
            <p:nvPr/>
          </p:nvGrpSpPr>
          <p:grpSpPr>
            <a:xfrm>
              <a:off x="3187836" y="1780317"/>
              <a:ext cx="2928350" cy="2777761"/>
              <a:chOff x="3882406" y="907348"/>
              <a:chExt cx="4763194" cy="4518250"/>
            </a:xfrm>
          </p:grpSpPr>
          <p:sp>
            <p:nvSpPr>
              <p:cNvPr id="34" name="Isosceles Triangle 24"/>
              <p:cNvSpPr/>
              <p:nvPr/>
            </p:nvSpPr>
            <p:spPr>
              <a:xfrm>
                <a:off x="7418780" y="4017012"/>
                <a:ext cx="1226820" cy="1057603"/>
              </a:xfrm>
              <a:prstGeom prst="triangle">
                <a:avLst/>
              </a:prstGeom>
              <a:solidFill>
                <a:srgbClr val="AFD4C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Parallelogram 25"/>
              <p:cNvSpPr/>
              <p:nvPr/>
            </p:nvSpPr>
            <p:spPr>
              <a:xfrm>
                <a:off x="4847030" y="4017011"/>
                <a:ext cx="3185160" cy="1057603"/>
              </a:xfrm>
              <a:prstGeom prst="parallelogram">
                <a:avLst>
                  <a:gd name="adj" fmla="val 5772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Isosceles Triangle 28"/>
              <p:cNvSpPr/>
              <p:nvPr/>
            </p:nvSpPr>
            <p:spPr>
              <a:xfrm rot="7176267">
                <a:off x="3798188" y="4283776"/>
                <a:ext cx="1226040" cy="10576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Parallelogram 29"/>
              <p:cNvSpPr/>
              <p:nvPr/>
            </p:nvSpPr>
            <p:spPr>
              <a:xfrm rot="7176267">
                <a:off x="3599284" y="2888630"/>
                <a:ext cx="3209239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Isosceles Triangle 39"/>
              <p:cNvSpPr/>
              <p:nvPr/>
            </p:nvSpPr>
            <p:spPr>
              <a:xfrm rot="14409079">
                <a:off x="5375029" y="991566"/>
                <a:ext cx="1226040" cy="10576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Parallelogram 40"/>
              <p:cNvSpPr/>
              <p:nvPr/>
            </p:nvSpPr>
            <p:spPr>
              <a:xfrm rot="14409079">
                <a:off x="5188621" y="2372001"/>
                <a:ext cx="3183135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Freeform: Shape 17"/>
            <p:cNvSpPr/>
            <p:nvPr/>
          </p:nvSpPr>
          <p:spPr bwMode="auto">
            <a:xfrm>
              <a:off x="5571012" y="3997214"/>
              <a:ext cx="334627" cy="27503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: Shape 18"/>
            <p:cNvSpPr>
              <a:spLocks noChangeAspect="1"/>
            </p:cNvSpPr>
            <p:nvPr/>
          </p:nvSpPr>
          <p:spPr bwMode="auto">
            <a:xfrm>
              <a:off x="4422981" y="1920494"/>
              <a:ext cx="300946" cy="30063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: Shape 19"/>
            <p:cNvSpPr/>
            <p:nvPr/>
          </p:nvSpPr>
          <p:spPr bwMode="auto">
            <a:xfrm>
              <a:off x="3275474" y="3997214"/>
              <a:ext cx="271247" cy="27074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37">
            <a:extLst>
              <a:ext uri="{FF2B5EF4-FFF2-40B4-BE49-F238E27FC236}">
                <a16:creationId xmlns:a16="http://schemas.microsoft.com/office/drawing/2014/main" id="{3DACA467-5139-4684-9EB4-2BE20A60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各个层面的艺术管理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2834586" y="1561678"/>
            <a:ext cx="75774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娱乐业的发展，从业者的增多，使艺人的行业性组织自北宋开始应运而生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这些民间文艺社团，相当于工商业行会，主要具备如下功能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4" name="矩形: 圆角 23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2127" y="1017305"/>
            <a:ext cx="3078145" cy="1988749"/>
            <a:chOff x="4556927" y="2434625"/>
            <a:chExt cx="3078145" cy="1988749"/>
          </a:xfrm>
        </p:grpSpPr>
        <p:grpSp>
          <p:nvGrpSpPr>
            <p:cNvPr id="4" name="组合 3"/>
            <p:cNvGrpSpPr/>
            <p:nvPr/>
          </p:nvGrpSpPr>
          <p:grpSpPr>
            <a:xfrm>
              <a:off x="5333224" y="2434625"/>
              <a:ext cx="2301848" cy="1988749"/>
              <a:chOff x="50591" y="1929608"/>
              <a:chExt cx="2301848" cy="1988749"/>
            </a:xfrm>
          </p:grpSpPr>
          <p:sp>
            <p:nvSpPr>
              <p:cNvPr id="6" name="文本框 30"/>
              <p:cNvSpPr txBox="1"/>
              <p:nvPr/>
            </p:nvSpPr>
            <p:spPr>
              <a:xfrm>
                <a:off x="50591" y="1929608"/>
                <a:ext cx="1602655" cy="144526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dist">
                  <a:defRPr sz="5400">
                    <a:solidFill>
                      <a:srgbClr val="A68157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defRPr>
                </a:lvl1pPr>
              </a:lstStyle>
              <a:p>
                <a:pPr algn="ctr"/>
                <a:r>
                  <a:rPr lang="zh-CN" altLang="en-US" sz="8800" dirty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目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75275" y="2594918"/>
                <a:ext cx="877164" cy="13234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录</a:t>
                </a:r>
              </a:p>
            </p:txBody>
          </p:sp>
        </p:grpSp>
        <p:sp>
          <p:nvSpPr>
            <p:cNvPr id="5" name="文本框 39"/>
            <p:cNvSpPr txBox="1"/>
            <p:nvPr/>
          </p:nvSpPr>
          <p:spPr>
            <a:xfrm>
              <a:off x="4556927" y="3652232"/>
              <a:ext cx="2379344" cy="584775"/>
            </a:xfrm>
            <a:prstGeom prst="rect">
              <a:avLst/>
            </a:prstGeom>
            <a:noFill/>
            <a:effectLst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45763" y="900929"/>
            <a:ext cx="7353499" cy="781686"/>
            <a:chOff x="4581906" y="848270"/>
            <a:chExt cx="7353499" cy="781686"/>
          </a:xfrm>
        </p:grpSpPr>
        <p:sp>
          <p:nvSpPr>
            <p:cNvPr id="9" name="椭圆 8"/>
            <p:cNvSpPr/>
            <p:nvPr/>
          </p:nvSpPr>
          <p:spPr>
            <a:xfrm>
              <a:off x="4581906" y="848270"/>
              <a:ext cx="781686" cy="781686"/>
            </a:xfrm>
            <a:prstGeom prst="ellipse">
              <a:avLst/>
            </a:prstGeom>
            <a:noFill/>
            <a:ln>
              <a:solidFill>
                <a:srgbClr val="5296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504494" y="1218781"/>
              <a:ext cx="1264920" cy="0"/>
            </a:xfrm>
            <a:prstGeom prst="line">
              <a:avLst/>
            </a:prstGeom>
            <a:ln w="57150">
              <a:solidFill>
                <a:srgbClr val="52967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846366" y="946725"/>
              <a:ext cx="50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cs typeface="+mn-ea"/>
                </a:rPr>
                <a:t>20</a:t>
              </a:r>
              <a:r>
                <a:rPr lang="zh-CN" altLang="zh-CN" sz="3200" b="1" dirty="0">
                  <a:solidFill>
                    <a:schemeClr val="bg2">
                      <a:lumMod val="10000"/>
                    </a:schemeClr>
                  </a:solidFill>
                  <a:cs typeface="+mn-ea"/>
                </a:rPr>
                <a:t>世纪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cs typeface="+mn-ea"/>
                </a:rPr>
                <a:t>50</a:t>
              </a:r>
              <a:r>
                <a:rPr lang="zh-CN" altLang="zh-CN" sz="3200" b="1" dirty="0">
                  <a:solidFill>
                    <a:schemeClr val="bg2">
                      <a:lumMod val="10000"/>
                    </a:schemeClr>
                  </a:solidFill>
                  <a:cs typeface="+mn-ea"/>
                </a:rPr>
                <a:t>年代的营销革命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43870" y="3634052"/>
            <a:ext cx="6971972" cy="781686"/>
            <a:chOff x="4581906" y="2126713"/>
            <a:chExt cx="6971972" cy="781686"/>
          </a:xfrm>
        </p:grpSpPr>
        <p:sp>
          <p:nvSpPr>
            <p:cNvPr id="10" name="椭圆 9"/>
            <p:cNvSpPr/>
            <p:nvPr/>
          </p:nvSpPr>
          <p:spPr>
            <a:xfrm>
              <a:off x="4581906" y="2126713"/>
              <a:ext cx="781686" cy="781686"/>
            </a:xfrm>
            <a:prstGeom prst="ellipse">
              <a:avLst/>
            </a:prstGeom>
            <a:noFill/>
            <a:ln>
              <a:solidFill>
                <a:srgbClr val="5296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583339" y="2517556"/>
              <a:ext cx="1264920" cy="0"/>
            </a:xfrm>
            <a:prstGeom prst="line">
              <a:avLst/>
            </a:prstGeom>
            <a:ln w="57150">
              <a:solidFill>
                <a:srgbClr val="52967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848259" y="2225168"/>
              <a:ext cx="4705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 b="1" dirty="0">
                  <a:solidFill>
                    <a:schemeClr val="bg2">
                      <a:lumMod val="10000"/>
                    </a:schemeClr>
                  </a:solidFill>
                  <a:cs typeface="+mn-ea"/>
                </a:rPr>
                <a:t>中国两宋时期的营销管理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082196" y="2028372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82196" y="2597896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82196" y="3145972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347116" y="1792788"/>
            <a:ext cx="183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cs typeface="+mn-ea"/>
              </a:rPr>
              <a:t>时代背景</a:t>
            </a:r>
            <a:endParaRPr lang="zh-CN" altLang="zh-CN" sz="2400" b="1" dirty="0">
              <a:solidFill>
                <a:schemeClr val="bg2">
                  <a:lumMod val="10000"/>
                </a:schemeClr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47116" y="235139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cs typeface="+mn-ea"/>
              </a:rPr>
              <a:t>主要观点及做法</a:t>
            </a:r>
          </a:p>
        </p:txBody>
      </p:sp>
      <p:sp>
        <p:nvSpPr>
          <p:cNvPr id="31" name="矩形 30"/>
          <p:cNvSpPr/>
          <p:nvPr/>
        </p:nvSpPr>
        <p:spPr>
          <a:xfrm>
            <a:off x="7347116" y="290999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cs typeface="+mn-ea"/>
              </a:rPr>
              <a:t>主要成果及贡献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82196" y="4700674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082196" y="5270198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82196" y="5818274"/>
            <a:ext cx="1264920" cy="0"/>
          </a:xfrm>
          <a:prstGeom prst="line">
            <a:avLst/>
          </a:prstGeom>
          <a:ln w="57150">
            <a:solidFill>
              <a:srgbClr val="5296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347115" y="4465090"/>
            <a:ext cx="34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cs typeface="+mn-ea"/>
              </a:rPr>
              <a:t>两宋年间演艺业概况</a:t>
            </a:r>
          </a:p>
        </p:txBody>
      </p:sp>
      <p:sp>
        <p:nvSpPr>
          <p:cNvPr id="35" name="矩形 34"/>
          <p:cNvSpPr/>
          <p:nvPr/>
        </p:nvSpPr>
        <p:spPr>
          <a:xfrm>
            <a:off x="7347115" y="5023695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dirty="0" smtClean="0">
                <a:solidFill>
                  <a:schemeClr val="bg2">
                    <a:lumMod val="10000"/>
                  </a:schemeClr>
                </a:solidFill>
                <a:cs typeface="+mn-ea"/>
              </a:rPr>
              <a:t>观</a:t>
            </a: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cs typeface="+mn-ea"/>
              </a:rPr>
              <a:t>众与艺人的构成</a:t>
            </a:r>
          </a:p>
        </p:txBody>
      </p:sp>
      <p:sp>
        <p:nvSpPr>
          <p:cNvPr id="36" name="矩形 35"/>
          <p:cNvSpPr/>
          <p:nvPr/>
        </p:nvSpPr>
        <p:spPr>
          <a:xfrm>
            <a:off x="7347116" y="55823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cs typeface="+mn-ea"/>
              </a:rPr>
              <a:t>各个层面的艺术管理</a:t>
            </a:r>
          </a:p>
        </p:txBody>
      </p:sp>
    </p:spTree>
    <p:extLst>
      <p:ext uri="{BB962C8B-B14F-4D97-AF65-F5344CB8AC3E}">
        <p14:creationId xmlns:p14="http://schemas.microsoft.com/office/powerpoint/2010/main" val="2113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3" name="矩形: 圆角 42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任意多边形 19"/>
          <p:cNvSpPr/>
          <p:nvPr/>
        </p:nvSpPr>
        <p:spPr>
          <a:xfrm>
            <a:off x="2510474" y="2292668"/>
            <a:ext cx="2820670" cy="2906395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57150">
            <a:solidFill>
              <a:srgbClr val="AFD4C2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cs typeface="+mn-ea"/>
              <a:sym typeface="+mn-lt"/>
            </a:endParaRPr>
          </a:p>
        </p:txBody>
      </p:sp>
      <p:sp>
        <p:nvSpPr>
          <p:cNvPr id="39" name="任意多边形 21"/>
          <p:cNvSpPr/>
          <p:nvPr/>
        </p:nvSpPr>
        <p:spPr>
          <a:xfrm>
            <a:off x="6498166" y="2292668"/>
            <a:ext cx="2818765" cy="2906395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57150">
            <a:solidFill>
              <a:srgbClr val="AFD4C2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cs typeface="+mn-ea"/>
              <a:sym typeface="+mn-lt"/>
            </a:endParaRPr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FE640C35-ED8E-4289-B946-F537F719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54" y="2596780"/>
            <a:ext cx="249598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）在宫廷及中央政府设置教坊及翰林院画院等机构，管理、使用和培养演艺及书画等艺术人才。</a:t>
            </a:r>
          </a:p>
        </p:txBody>
      </p:sp>
      <p:sp>
        <p:nvSpPr>
          <p:cNvPr id="22" name="文本框 36">
            <a:extLst>
              <a:ext uri="{FF2B5EF4-FFF2-40B4-BE49-F238E27FC236}">
                <a16:creationId xmlns:a16="http://schemas.microsoft.com/office/drawing/2014/main" id="{30B47CD8-B944-4A95-B1B5-A08DF8E51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041" y="2596780"/>
            <a:ext cx="246919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）艺术市场和艺术管理的发育首先得益于皇室的支持和倡导，开风气之先，引领社会艺术氛围的形成。</a:t>
            </a:r>
          </a:p>
        </p:txBody>
      </p:sp>
      <p:sp>
        <p:nvSpPr>
          <p:cNvPr id="25" name="文本框 37">
            <a:extLst>
              <a:ext uri="{FF2B5EF4-FFF2-40B4-BE49-F238E27FC236}">
                <a16:creationId xmlns:a16="http://schemas.microsoft.com/office/drawing/2014/main" id="{3DACA467-5139-4684-9EB4-2BE20A60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D0D0D"/>
                </a:solidFill>
                <a:latin typeface="+mn-lt"/>
                <a:ea typeface="+mn-ea"/>
                <a:cs typeface="+mn-ea"/>
              </a:rPr>
              <a:t>各个层面的艺术管理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1186144" y="1711911"/>
            <a:ext cx="1712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宏观层面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: 圆角 5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noFill/>
            <a:ln w="28575">
              <a:solidFill>
                <a:srgbClr val="D6F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328862" y="2967335"/>
            <a:ext cx="753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cs typeface="+mn-ea"/>
                <a:sym typeface="+mn-lt"/>
              </a:rPr>
              <a:t>谢 谢 ！</a:t>
            </a:r>
            <a:endParaRPr lang="zh-CN" altLang="en-US" sz="5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矩形: 圆角 15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37801" y="808338"/>
            <a:ext cx="3472249" cy="753762"/>
          </a:xfrm>
          <a:prstGeom prst="rect">
            <a:avLst/>
          </a:prstGeom>
          <a:solidFill>
            <a:srgbClr val="AF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634" y="857992"/>
            <a:ext cx="3274540" cy="646331"/>
          </a:xfrm>
          <a:prstGeom prst="rect">
            <a:avLst/>
          </a:prstGeom>
          <a:solidFill>
            <a:srgbClr val="AFD4C2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第</a:t>
            </a:r>
            <a:r>
              <a:rPr lang="zh-CN" altLang="en-US" sz="3600" b="1" dirty="0" smtClean="0">
                <a:cs typeface="+mn-ea"/>
                <a:sym typeface="+mn-lt"/>
              </a:rPr>
              <a:t>一部分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403904" y="3013501"/>
            <a:ext cx="7870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b="1" dirty="0" smtClean="0">
                <a:cs typeface="+mn-ea"/>
              </a:rPr>
              <a:t>20</a:t>
            </a:r>
            <a:r>
              <a:rPr lang="zh-CN" altLang="zh-CN" sz="4800" b="1" dirty="0">
                <a:cs typeface="+mn-ea"/>
              </a:rPr>
              <a:t>世纪</a:t>
            </a:r>
            <a:r>
              <a:rPr lang="en-US" altLang="zh-CN" sz="4800" b="1" dirty="0">
                <a:cs typeface="+mn-ea"/>
              </a:rPr>
              <a:t>50</a:t>
            </a:r>
            <a:r>
              <a:rPr lang="zh-CN" altLang="zh-CN" sz="4800" b="1" dirty="0">
                <a:cs typeface="+mn-ea"/>
              </a:rPr>
              <a:t>年代的营销革命</a:t>
            </a:r>
            <a:endParaRPr lang="zh-CN" altLang="en-US" sz="4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4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AC3CEC-3F37-4978-866A-5825E1D05DC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089717-129D-4D8A-A708-CFC81289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C1C75D-C475-43E9-87F7-D86FF89F7376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时</a:t>
            </a:r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代背景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3450" y="2133074"/>
            <a:ext cx="4367212" cy="2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3700" y="2365304"/>
            <a:ext cx="487458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第二次世界大战以后，世界生产发展迅速，市场竞争日趋激烈，如何加强营销，占领市场，保证企业生存发展，成为企业的主要课题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5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AC3CEC-3F37-4978-866A-5825E1D05DCE}"/>
              </a:ext>
            </a:extLst>
          </p:cNvPr>
          <p:cNvGrpSpPr/>
          <p:nvPr/>
        </p:nvGrpSpPr>
        <p:grpSpPr>
          <a:xfrm>
            <a:off x="49015" y="0"/>
            <a:ext cx="12192000" cy="6858000"/>
            <a:chOff x="0" y="0"/>
            <a:chExt cx="12192000" cy="6858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089717-129D-4D8A-A708-CFC81289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C1C75D-C475-43E9-87F7-D86FF89F7376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时</a:t>
            </a:r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代背景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37772" y="2044035"/>
            <a:ext cx="4202770" cy="30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686498" y="1605453"/>
            <a:ext cx="44933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从供给的角度看，生产能力不断增强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46128" y="1348572"/>
            <a:ext cx="938706" cy="9387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74744" y="160545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供给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6"/>
          <p:cNvSpPr txBox="1">
            <a:spLocks noChangeArrowheads="1"/>
          </p:cNvSpPr>
          <p:nvPr/>
        </p:nvSpPr>
        <p:spPr bwMode="auto">
          <a:xfrm>
            <a:off x="5807696" y="2620011"/>
            <a:ext cx="53721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世纪初，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美国许多企业都开始实施“科学管理”。经过“泰勒制”和“福特制”洗礼的劳动生产率有了极大的增长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，使单个产品的企业和行业的供给能力，颠覆性地改变了以往的供求关系，从物资短缺的社会生产进入到了物资丰富的消费时代，美国国内市场从卖方市场变成了买方市场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与此同时，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科技创新使商品种类迅速增加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，一些重大技术创新和一些熟悉的公司开始出现。</a:t>
            </a:r>
            <a:endParaRPr lang="zh-CN" altLang="en-US" sz="12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5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AC3CEC-3F37-4978-866A-5825E1D05DCE}"/>
              </a:ext>
            </a:extLst>
          </p:cNvPr>
          <p:cNvGrpSpPr/>
          <p:nvPr/>
        </p:nvGrpSpPr>
        <p:grpSpPr>
          <a:xfrm>
            <a:off x="49015" y="0"/>
            <a:ext cx="12192000" cy="6858000"/>
            <a:chOff x="0" y="0"/>
            <a:chExt cx="12192000" cy="6858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089717-129D-4D8A-A708-CFC81289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C1C75D-C475-43E9-87F7-D86FF89F7376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时</a:t>
            </a:r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代背景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37772" y="2044035"/>
            <a:ext cx="4202770" cy="30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686498" y="1605453"/>
            <a:ext cx="449333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从需求的角度看，市场规模迅速扩大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6"/>
          <p:cNvSpPr txBox="1">
            <a:spLocks noChangeArrowheads="1"/>
          </p:cNvSpPr>
          <p:nvPr/>
        </p:nvSpPr>
        <p:spPr bwMode="auto">
          <a:xfrm>
            <a:off x="5807696" y="2620011"/>
            <a:ext cx="5372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世纪初期，美国国内市场扩大到了历史上前所未有的规模。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美国的人口迅速增长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1860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万增长到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9190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万人；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城市人口的比例增长翻倍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年代，美国有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的人口居住在居民数量超过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人的城市中，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年，这一比例达到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41%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年则为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美国的人均收入几乎同比例增长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1859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美元上升到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1899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285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12512" y="1393317"/>
            <a:ext cx="938706" cy="93870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56528" y="1681349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AC3CEC-3F37-4978-866A-5825E1D05DCE}"/>
              </a:ext>
            </a:extLst>
          </p:cNvPr>
          <p:cNvGrpSpPr/>
          <p:nvPr/>
        </p:nvGrpSpPr>
        <p:grpSpPr>
          <a:xfrm>
            <a:off x="49015" y="0"/>
            <a:ext cx="12192000" cy="6858000"/>
            <a:chOff x="0" y="0"/>
            <a:chExt cx="12192000" cy="6858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089717-129D-4D8A-A708-CFC81289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C1C75D-C475-43E9-87F7-D86FF89F7376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时</a:t>
            </a:r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代背景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37772" y="2044035"/>
            <a:ext cx="4202770" cy="30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686498" y="1605453"/>
            <a:ext cx="449333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从社会分工的角度看，中间商的地位有所提高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6"/>
          <p:cNvSpPr txBox="1">
            <a:spLocks noChangeArrowheads="1"/>
          </p:cNvSpPr>
          <p:nvPr/>
        </p:nvSpPr>
        <p:spPr bwMode="auto">
          <a:xfrm>
            <a:off x="5937069" y="2449977"/>
            <a:ext cx="5372138" cy="30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4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随着生产的发展，大量新产品涌入市场，在生产者和消费者之间产生了中间商，连锁店、邮购店和百货公司发展迅速。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4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，中间商的作用和社会地位开始变化。在这个时期，直接出售家庭手工业品和农产品的现象逐渐减少，通过专门的分销渠道买卖商品的趋势日益明显。中间商的功能显著了，数量增加了，并且有了分工。百货商店、邮购商店、连锁店等各类中间商组织中，出现了许多与知名制造商同样优秀的中间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4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随着分销组织规模的扩大和分工的深化，分销组织也需要管理人员。这些中间商的经营活动，以及经营人才的培养都需要新的理论的指导，呼唤着营销理论的产生。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26146" y="1417852"/>
            <a:ext cx="938706" cy="938706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0746" y="1562200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2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72912F-2427-4798-BC0D-676DAA0E27C1}"/>
              </a:ext>
            </a:extLst>
          </p:cNvPr>
          <p:cNvGrpSpPr/>
          <p:nvPr/>
        </p:nvGrpSpPr>
        <p:grpSpPr>
          <a:xfrm>
            <a:off x="-896" y="0"/>
            <a:ext cx="12192000" cy="6858000"/>
            <a:chOff x="0" y="0"/>
            <a:chExt cx="12192000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67D570D-2D4B-4A9B-8E30-76DB71349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0BE826D-9625-48F4-85BF-60201E8A395C}"/>
                </a:ext>
              </a:extLst>
            </p:cNvPr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64" y="2080860"/>
            <a:ext cx="4032448" cy="28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8"/>
          <p:cNvSpPr/>
          <p:nvPr/>
        </p:nvSpPr>
        <p:spPr>
          <a:xfrm>
            <a:off x="5400136" y="1504796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8208" y="15768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美国企业的营销活动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6504" y="2233139"/>
            <a:ext cx="5690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营销活动在美国各个行业引起重视的时间是不一样的。通用汽车公司、通用电气公司、西尔斯公司、宝洁公司等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较早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意识到了营销的重要性，其后，在包装消费品、耐用消费品公司、工业设备公司等内部扩展，而钢铁业、化工业、造纸业等行业对于营销的认识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。现在，营销思想已经渗透到各种非营利部门，如学校、医院、警察局、博物馆、交响乐团等，在这些部门得到了不同程度的应用。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3" name="矩形: 圆角 42"/>
            <p:cNvSpPr/>
            <p:nvPr/>
          </p:nvSpPr>
          <p:spPr>
            <a:xfrm>
              <a:off x="335280" y="411480"/>
              <a:ext cx="11521440" cy="603504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28575">
              <a:solidFill>
                <a:srgbClr val="D6F7F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任意多边形 19"/>
          <p:cNvSpPr/>
          <p:nvPr/>
        </p:nvSpPr>
        <p:spPr>
          <a:xfrm>
            <a:off x="1296785" y="1770378"/>
            <a:ext cx="9609513" cy="4297913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57150">
            <a:solidFill>
              <a:srgbClr val="AFD4C2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cs typeface="+mn-ea"/>
              <a:sym typeface="+mn-lt"/>
            </a:endParaRP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069D2529-0859-4EBD-B4C7-4C3FE9A3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70" y="829319"/>
            <a:ext cx="3886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主要观点及做法</a:t>
            </a:r>
            <a:endParaRPr lang="zh-CN" altLang="en-US" sz="28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2065" y="2211174"/>
            <a:ext cx="8927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1908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年发生了两件对汽车工业的发展影响深远的事情：威廉·杜兰特以他的别克汽车公司为基础组建了通用汽车公司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也就是现在的通用汽车有限公司的前身，以及亨利·福特发布了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型车。这两件事情都不仅仅代表着一个公司或者是它的汽车。它们代表着不同的观点和不同的哲学。在以后的日子里，历史见证了这两种哲学在汽车工业中的领袖地位。福特先生的哲学首先占据了上风，并将优势地位延续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也就是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型车的时代，为他带来了不朽的声誉。随后，杜兰特的开拓性工作开始获得它应有的认可。杜兰特先生的哲学萌芽于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型车的时代，并在该时代过去之后才得以实现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不是由他本人，而是由其他人，其中包括我。</a:t>
            </a:r>
          </a:p>
        </p:txBody>
      </p:sp>
      <p:sp>
        <p:nvSpPr>
          <p:cNvPr id="3" name="矩形 2"/>
          <p:cNvSpPr/>
          <p:nvPr/>
        </p:nvSpPr>
        <p:spPr>
          <a:xfrm>
            <a:off x="4324567" y="1579353"/>
            <a:ext cx="3276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案例：通用汽车公司的做法</a:t>
            </a:r>
          </a:p>
        </p:txBody>
      </p:sp>
    </p:spTree>
    <p:extLst>
      <p:ext uri="{BB962C8B-B14F-4D97-AF65-F5344CB8AC3E}">
        <p14:creationId xmlns:p14="http://schemas.microsoft.com/office/powerpoint/2010/main" val="10063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3vanac4">
      <a:majorFont>
        <a:latin typeface="FZLiBian-S02S"/>
        <a:ea typeface="HanaMin"/>
        <a:cs typeface=""/>
      </a:majorFont>
      <a:minorFont>
        <a:latin typeface="FZLiBian-S02S"/>
        <a:ea typeface="HanaM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4020</Words>
  <Application>Microsoft Office PowerPoint</Application>
  <PresentationFormat>宽屏</PresentationFormat>
  <Paragraphs>170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FZLiBian-S02S</vt:lpstr>
      <vt:lpstr>HanaMin</vt:lpstr>
      <vt:lpstr>仿宋</vt:lpstr>
      <vt:lpstr>楷体</vt:lpstr>
      <vt:lpstr>三极拙楷简体</vt:lpstr>
      <vt:lpstr>宋体</vt:lpstr>
      <vt:lpstr>微软雅黑</vt:lpstr>
      <vt:lpstr>Arial</vt:lpstr>
      <vt:lpstr>Calibri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susf</cp:lastModifiedBy>
  <cp:revision>51</cp:revision>
  <dcterms:created xsi:type="dcterms:W3CDTF">2019-03-25T14:51:00Z</dcterms:created>
  <dcterms:modified xsi:type="dcterms:W3CDTF">2022-10-17T12:56:17Z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