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57" r:id="rId2"/>
    <p:sldId id="659" r:id="rId3"/>
    <p:sldId id="660" r:id="rId4"/>
    <p:sldId id="661" r:id="rId5"/>
    <p:sldId id="652" r:id="rId6"/>
    <p:sldId id="671" r:id="rId7"/>
    <p:sldId id="672" r:id="rId8"/>
    <p:sldId id="666" r:id="rId9"/>
    <p:sldId id="673" r:id="rId10"/>
    <p:sldId id="668" r:id="rId11"/>
    <p:sldId id="667" r:id="rId12"/>
    <p:sldId id="674" r:id="rId13"/>
    <p:sldId id="341" r:id="rId14"/>
    <p:sldId id="635" r:id="rId15"/>
    <p:sldId id="665" r:id="rId16"/>
    <p:sldId id="676" r:id="rId17"/>
    <p:sldId id="65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942"/>
    <a:srgbClr val="AFD4C2"/>
    <a:srgbClr val="F8F8F8"/>
    <a:srgbClr val="D6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sorterViewPr>
    <p:cViewPr>
      <p:scale>
        <a:sx n="41" d="100"/>
        <a:sy n="41" d="100"/>
      </p:scale>
      <p:origin x="0" y="-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1641-3251-4F8C-82DC-E88193C5E23C}" type="datetimeFigureOut">
              <a:rPr lang="zh-CN" altLang="en-US" smtClean="0"/>
              <a:t>2022/10/31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1998-56D2-4B57-99DF-E5D8E14A98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905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4166290" y="2372320"/>
            <a:ext cx="3701002" cy="923330"/>
          </a:xfrm>
          <a:prstGeom prst="rect">
            <a:avLst/>
          </a:prstGeom>
        </p:spPr>
        <p:txBody>
          <a:bodyPr wrap="square">
            <a:spAutoFit/>
          </a:bodyPr>
          <a:lstStyle/>
          <a:p>
            <a:r>
              <a:rPr lang="zh-CN" altLang="en-US" sz="5400" b="1" dirty="0" smtClean="0">
                <a:cs typeface="+mn-ea"/>
              </a:rPr>
              <a:t>管</a:t>
            </a:r>
            <a:r>
              <a:rPr lang="zh-CN" altLang="en-US" sz="5400" b="1" dirty="0">
                <a:cs typeface="+mn-ea"/>
              </a:rPr>
              <a:t>理学导</a:t>
            </a:r>
            <a:r>
              <a:rPr lang="zh-CN" altLang="en-US" sz="5400" b="1" dirty="0" smtClean="0">
                <a:cs typeface="+mn-ea"/>
              </a:rPr>
              <a:t>论</a:t>
            </a:r>
            <a:endParaRPr lang="zh-CN" altLang="en-US" sz="5400" b="1" dirty="0">
              <a:cs typeface="+mn-ea"/>
            </a:endParaRPr>
          </a:p>
        </p:txBody>
      </p:sp>
      <p:sp>
        <p:nvSpPr>
          <p:cNvPr id="3" name="文本框 2"/>
          <p:cNvSpPr txBox="1"/>
          <p:nvPr/>
        </p:nvSpPr>
        <p:spPr>
          <a:xfrm>
            <a:off x="2573253" y="3814405"/>
            <a:ext cx="7045491" cy="58477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第六讲 </a:t>
            </a:r>
            <a:r>
              <a:rPr lang="en-US" altLang="zh-CN" sz="3200" b="1" dirty="0">
                <a:latin typeface="楷体" panose="02010609060101010101" pitchFamily="49" charset="-122"/>
                <a:ea typeface="楷体" panose="02010609060101010101" pitchFamily="49" charset="-122"/>
              </a:rPr>
              <a:t>20</a:t>
            </a:r>
            <a:r>
              <a:rPr lang="zh-CN" altLang="zh-CN" sz="3200" b="1" dirty="0">
                <a:latin typeface="楷体" panose="02010609060101010101" pitchFamily="49" charset="-122"/>
                <a:ea typeface="楷体" panose="02010609060101010101" pitchFamily="49" charset="-122"/>
              </a:rPr>
              <a:t>世纪</a:t>
            </a:r>
            <a:r>
              <a:rPr lang="en-US" altLang="zh-CN" sz="3200" b="1" dirty="0">
                <a:latin typeface="楷体" panose="02010609060101010101" pitchFamily="49" charset="-122"/>
                <a:ea typeface="楷体" panose="02010609060101010101" pitchFamily="49" charset="-122"/>
              </a:rPr>
              <a:t>70</a:t>
            </a:r>
            <a:r>
              <a:rPr lang="zh-CN" altLang="zh-CN" sz="3200" b="1" dirty="0">
                <a:latin typeface="楷体" panose="02010609060101010101" pitchFamily="49" charset="-122"/>
                <a:ea typeface="楷体" panose="02010609060101010101" pitchFamily="49" charset="-122"/>
              </a:rPr>
              <a:t>年代的人力资源管理</a:t>
            </a:r>
          </a:p>
        </p:txBody>
      </p:sp>
      <p:sp>
        <p:nvSpPr>
          <p:cNvPr id="9" name="文本框 8"/>
          <p:cNvSpPr txBox="1"/>
          <p:nvPr/>
        </p:nvSpPr>
        <p:spPr>
          <a:xfrm>
            <a:off x="5234225" y="4917936"/>
            <a:ext cx="1723549" cy="338554"/>
          </a:xfrm>
          <a:prstGeom prst="rect">
            <a:avLst/>
          </a:prstGeom>
          <a:noFill/>
        </p:spPr>
        <p:txBody>
          <a:bodyPr wrap="none" rtlCol="0">
            <a:spAutoFit/>
          </a:bodyPr>
          <a:lstStyle/>
          <a:p>
            <a:r>
              <a:rPr lang="zh-CN" altLang="en-US" sz="1600" b="1" dirty="0">
                <a:latin typeface="楷体" panose="02010609060101010101" pitchFamily="49" charset="-122"/>
                <a:ea typeface="楷体" panose="02010609060101010101" pitchFamily="49" charset="-122"/>
                <a:cs typeface="三极拙楷简体" panose="00000500000000000000" charset="-122"/>
              </a:rPr>
              <a:t>主</a:t>
            </a:r>
            <a:r>
              <a:rPr lang="zh-CN" altLang="en-US" sz="1600" b="1" dirty="0" smtClean="0">
                <a:latin typeface="楷体" panose="02010609060101010101" pitchFamily="49" charset="-122"/>
                <a:ea typeface="楷体" panose="02010609060101010101" pitchFamily="49" charset="-122"/>
                <a:cs typeface="三极拙楷简体" panose="00000500000000000000" charset="-122"/>
              </a:rPr>
              <a:t>讲教师：苏 锋</a:t>
            </a:r>
          </a:p>
        </p:txBody>
      </p:sp>
    </p:spTree>
    <p:extLst>
      <p:ext uri="{BB962C8B-B14F-4D97-AF65-F5344CB8AC3E}">
        <p14:creationId xmlns:p14="http://schemas.microsoft.com/office/powerpoint/2010/main" val="3201490556"/>
      </p:ext>
    </p:extLst>
  </p:cSld>
  <p:clrMapOvr>
    <a:masterClrMapping/>
  </p:clrMapOvr>
  <p:timing>
    <p:tnLst>
      <p:par>
        <p:cTn id="1" dur="indefinite" restart="never" nodeType="tmRoot"/>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0" y="0"/>
            <a:ext cx="12192000" cy="6858000"/>
            <a:chOff x="0" y="0"/>
            <a:chExt cx="12192000" cy="6858000"/>
          </a:xfrm>
        </p:grpSpPr>
        <p:pic>
          <p:nvPicPr>
            <p:cNvPr id="42" name="图片 41"/>
            <p:cNvPicPr>
              <a:picLocks noChangeAspect="1"/>
            </p:cNvPicPr>
            <p:nvPr/>
          </p:nvPicPr>
          <p:blipFill>
            <a:blip r:embed="rId2"/>
            <a:stretch>
              <a:fillRect/>
            </a:stretch>
          </p:blipFill>
          <p:spPr>
            <a:xfrm>
              <a:off x="0" y="0"/>
              <a:ext cx="12192000" cy="6858000"/>
            </a:xfrm>
            <a:prstGeom prst="rect">
              <a:avLst/>
            </a:prstGeom>
          </p:spPr>
        </p:pic>
        <p:sp>
          <p:nvSpPr>
            <p:cNvPr id="43" name="矩形: 圆角 42"/>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任意多边形 19"/>
          <p:cNvSpPr/>
          <p:nvPr/>
        </p:nvSpPr>
        <p:spPr>
          <a:xfrm>
            <a:off x="1296785" y="1770378"/>
            <a:ext cx="9609513" cy="4297913"/>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57150">
            <a:solidFill>
              <a:srgbClr val="AFD4C2"/>
            </a:solidFill>
            <a:prstDash val="solid"/>
            <a:round/>
            <a:headEnd type="oval" w="sm" len="sm"/>
            <a:tailEnd type="oval" w="sm" len="sm"/>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kern="0">
              <a:cs typeface="+mn-ea"/>
              <a:sym typeface="+mn-lt"/>
            </a:endParaRPr>
          </a:p>
        </p:txBody>
      </p:sp>
      <p:sp>
        <p:nvSpPr>
          <p:cNvPr id="2" name="矩形 1"/>
          <p:cNvSpPr/>
          <p:nvPr/>
        </p:nvSpPr>
        <p:spPr>
          <a:xfrm>
            <a:off x="1744208" y="2520412"/>
            <a:ext cx="8927869" cy="2536400"/>
          </a:xfrm>
          <a:prstGeom prst="rect">
            <a:avLst/>
          </a:prstGeom>
        </p:spPr>
        <p:txBody>
          <a:bodyPr wrap="square">
            <a:spAutoFit/>
          </a:bodyPr>
          <a:lstStyle/>
          <a:p>
            <a:pPr indent="457200" algn="just">
              <a:lnSpc>
                <a:spcPct val="150000"/>
              </a:lnSpc>
            </a:pPr>
            <a:r>
              <a:rPr lang="zh-CN" altLang="zh-CN" dirty="0">
                <a:latin typeface="微软雅黑" pitchFamily="34" charset="-122"/>
                <a:ea typeface="微软雅黑" pitchFamily="34" charset="-122"/>
              </a:rPr>
              <a:t>舒尔茨的人力资本理论与德鲁克的人力资源理论都强调人的异质性，这是二者概念上的最大共同点。其区别是，人力资源理论主要基于人力资源的异质性强调人力资源使用和激励上的差异性，而人力资本理论的关注点更多地从使用转移到投入方面，强调教育和培训的重要性。人力资本理论不仅丰富和充实了教育经济学，而且很好地指导了人力资源管理实践，它启示人力资源管理部门要重视企业员工培训与开发，重视人力的资本属性并在激励体系上将一般人力资源与特殊人力资本区别开来</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3" name="矩形 2"/>
          <p:cNvSpPr/>
          <p:nvPr/>
        </p:nvSpPr>
        <p:spPr>
          <a:xfrm>
            <a:off x="5149311" y="1579353"/>
            <a:ext cx="1627369" cy="523220"/>
          </a:xfrm>
          <a:prstGeom prst="rect">
            <a:avLst/>
          </a:prstGeom>
        </p:spPr>
        <p:txBody>
          <a:bodyPr wrap="none">
            <a:spAutoFit/>
          </a:bodyPr>
          <a:lstStyle/>
          <a:p>
            <a:pPr algn="ctr">
              <a:spcAft>
                <a:spcPts val="0"/>
              </a:spcAft>
            </a:pPr>
            <a:r>
              <a:rPr lang="zh-CN" altLang="en-US" sz="2800" b="1" kern="100" dirty="0">
                <a:latin typeface="宋体" panose="02010600030101010101" pitchFamily="2" charset="-122"/>
                <a:ea typeface="宋体" panose="02010600030101010101" pitchFamily="2" charset="-122"/>
                <a:cs typeface="Times New Roman" panose="02020603050405020304" pitchFamily="18" charset="0"/>
              </a:rPr>
              <a:t>观</a:t>
            </a:r>
            <a:r>
              <a:rPr lang="zh-CN" altLang="en-US" sz="2800" b="1" kern="100" dirty="0" smtClean="0">
                <a:latin typeface="宋体" panose="02010600030101010101" pitchFamily="2" charset="-122"/>
                <a:ea typeface="宋体" panose="02010600030101010101" pitchFamily="2" charset="-122"/>
                <a:cs typeface="Times New Roman" panose="02020603050405020304" pitchFamily="18" charset="0"/>
              </a:rPr>
              <a:t>点比较</a:t>
            </a:r>
            <a:endParaRPr lang="zh-CN" altLang="zh-CN" sz="2800" b="1"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spTree>
    <p:extLst>
      <p:ext uri="{BB962C8B-B14F-4D97-AF65-F5344CB8AC3E}">
        <p14:creationId xmlns:p14="http://schemas.microsoft.com/office/powerpoint/2010/main" val="100635516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smtClean="0">
                <a:cs typeface="+mn-ea"/>
                <a:sym typeface="+mn-lt"/>
              </a:rPr>
              <a:t>第</a:t>
            </a:r>
            <a:r>
              <a:rPr lang="zh-CN" altLang="en-US" sz="3600" b="1" dirty="0">
                <a:cs typeface="+mn-ea"/>
                <a:sym typeface="+mn-lt"/>
              </a:rPr>
              <a:t>二</a:t>
            </a:r>
            <a:r>
              <a:rPr lang="zh-CN" altLang="en-US" sz="3600" b="1" dirty="0" smtClean="0">
                <a:cs typeface="+mn-ea"/>
                <a:sym typeface="+mn-lt"/>
              </a:rPr>
              <a:t>部分</a:t>
            </a:r>
            <a:endParaRPr lang="zh-CN" altLang="en-US" sz="3600" b="1" dirty="0">
              <a:cs typeface="+mn-ea"/>
              <a:sym typeface="+mn-lt"/>
            </a:endParaRPr>
          </a:p>
        </p:txBody>
      </p:sp>
      <p:sp>
        <p:nvSpPr>
          <p:cNvPr id="8" name="文本框 4"/>
          <p:cNvSpPr txBox="1"/>
          <p:nvPr/>
        </p:nvSpPr>
        <p:spPr>
          <a:xfrm>
            <a:off x="2317640" y="3013501"/>
            <a:ext cx="824109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4800" b="1" dirty="0">
                <a:solidFill>
                  <a:schemeClr val="bg2">
                    <a:lumMod val="10000"/>
                  </a:schemeClr>
                </a:solidFill>
                <a:cs typeface="+mn-ea"/>
              </a:rPr>
              <a:t>我国明清时期的人力资源管理</a:t>
            </a:r>
          </a:p>
        </p:txBody>
      </p:sp>
    </p:spTree>
    <p:extLst>
      <p:ext uri="{BB962C8B-B14F-4D97-AF65-F5344CB8AC3E}">
        <p14:creationId xmlns:p14="http://schemas.microsoft.com/office/powerpoint/2010/main" val="1220544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70964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中国明清时期晋商徽商的人力资源管理实践</a:t>
            </a:r>
          </a:p>
        </p:txBody>
      </p:sp>
      <p:sp>
        <p:nvSpPr>
          <p:cNvPr id="4" name="文本框 36"/>
          <p:cNvSpPr txBox="1">
            <a:spLocks noChangeArrowheads="1"/>
          </p:cNvSpPr>
          <p:nvPr/>
        </p:nvSpPr>
        <p:spPr bwMode="auto">
          <a:xfrm>
            <a:off x="628607" y="2245668"/>
            <a:ext cx="4838687" cy="373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30000"/>
              </a:lnSpc>
            </a:pPr>
            <a:r>
              <a:rPr lang="zh-CN" altLang="zh-CN" sz="1400" dirty="0">
                <a:latin typeface="微软雅黑" panose="020B0503020204020204" pitchFamily="34" charset="-122"/>
                <a:ea typeface="微软雅黑" panose="020B0503020204020204" pitchFamily="34" charset="-122"/>
              </a:rPr>
              <a:t>晋商</a:t>
            </a:r>
            <a:r>
              <a:rPr lang="zh-CN" altLang="zh-CN" sz="1400" dirty="0">
                <a:solidFill>
                  <a:schemeClr val="accent1">
                    <a:lumMod val="75000"/>
                  </a:schemeClr>
                </a:solidFill>
                <a:latin typeface="微软雅黑" panose="020B0503020204020204" pitchFamily="34" charset="-122"/>
                <a:ea typeface="微软雅黑" panose="020B0503020204020204" pitchFamily="34" charset="-122"/>
              </a:rPr>
              <a:t>身股制</a:t>
            </a:r>
            <a:r>
              <a:rPr lang="zh-CN" altLang="zh-CN" sz="1400" dirty="0">
                <a:latin typeface="微软雅黑" panose="020B0503020204020204" pitchFamily="34" charset="-122"/>
                <a:ea typeface="微软雅黑" panose="020B0503020204020204" pitchFamily="34" charset="-122"/>
              </a:rPr>
              <a:t>是是一种股权激励制度，在明代就产生了，在清代达到兴盛。晋商身股制是山西商号中的掌柜（经理）、伙计（职员）用个人的同等劳动力顶股，与东家的银股（即资本股）享有同等的分红权利。一般都是在一个财期结束后进行分红，但“顶身股”者不承担任何亏赔责任</a:t>
            </a:r>
            <a:r>
              <a:rPr lang="zh-CN"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indent="457200">
              <a:lnSpc>
                <a:spcPct val="130000"/>
              </a:lnSpc>
            </a:pPr>
            <a:r>
              <a:rPr lang="zh-CN" altLang="zh-CN" sz="1400" dirty="0">
                <a:latin typeface="微软雅黑" panose="020B0503020204020204" pitchFamily="34" charset="-122"/>
                <a:ea typeface="微软雅黑" panose="020B0503020204020204" pitchFamily="34" charset="-122"/>
              </a:rPr>
              <a:t>不同晋商身股设置各不相同，但是都具有相同的共性：身股厘数是根据员工工作年限长短、级别高低、个人能力与贡献大小确定的，从</a:t>
            </a: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厘到</a:t>
            </a:r>
            <a:r>
              <a:rPr lang="en-US" altLang="zh-CN" sz="1400" dirty="0">
                <a:latin typeface="微软雅黑" panose="020B0503020204020204" pitchFamily="34" charset="-122"/>
                <a:ea typeface="微软雅黑" panose="020B0503020204020204" pitchFamily="34" charset="-122"/>
              </a:rPr>
              <a:t>10</a:t>
            </a:r>
            <a:r>
              <a:rPr lang="zh-CN" altLang="zh-CN" sz="1400" dirty="0">
                <a:latin typeface="微软雅黑" panose="020B0503020204020204" pitchFamily="34" charset="-122"/>
                <a:ea typeface="微软雅黑" panose="020B0503020204020204" pitchFamily="34" charset="-122"/>
              </a:rPr>
              <a:t>厘（</a:t>
            </a: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股）不等。一般情况下，员工身股的分红要远远高于个人的薪酬。</a:t>
            </a:r>
          </a:p>
          <a:p>
            <a:pPr indent="457200">
              <a:lnSpc>
                <a:spcPct val="130000"/>
              </a:lnSpc>
            </a:pPr>
            <a:r>
              <a:rPr lang="zh-CN" altLang="zh-CN" sz="1400" dirty="0">
                <a:latin typeface="微软雅黑" panose="020B0503020204020204" pitchFamily="34" charset="-122"/>
                <a:ea typeface="微软雅黑" panose="020B0503020204020204" pitchFamily="34" charset="-122"/>
              </a:rPr>
              <a:t>此外，员工的身股在每个账期进行调整，由东家和掌柜共商确定，可增可减。一般情况下，</a:t>
            </a:r>
            <a:r>
              <a:rPr lang="zh-CN" altLang="zh-CN" sz="1400" dirty="0">
                <a:solidFill>
                  <a:schemeClr val="accent1">
                    <a:lumMod val="75000"/>
                  </a:schemeClr>
                </a:solidFill>
                <a:latin typeface="微软雅黑" panose="020B0503020204020204" pitchFamily="34" charset="-122"/>
                <a:ea typeface="微软雅黑" panose="020B0503020204020204" pitchFamily="34" charset="-122"/>
              </a:rPr>
              <a:t>员工的身股不能继承、不可转让，员工被辞退或辞号时，身股随即取消，此外还有“退休股”、“故身股”</a:t>
            </a:r>
            <a:r>
              <a:rPr lang="zh-CN" altLang="zh-CN" sz="1400" dirty="0" smtClean="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sp>
        <p:nvSpPr>
          <p:cNvPr id="2" name="矩形 1"/>
          <p:cNvSpPr/>
          <p:nvPr/>
        </p:nvSpPr>
        <p:spPr>
          <a:xfrm>
            <a:off x="1830562" y="1718300"/>
            <a:ext cx="803425"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晋商</a:t>
            </a:r>
            <a:endParaRPr lang="zh-CN" altLang="en-US"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7209405" y="2316024"/>
            <a:ext cx="1922669"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cs typeface="+mn-ea"/>
                <a:sym typeface="+mn-lt"/>
              </a:rPr>
              <a:t>（一</a:t>
            </a:r>
            <a:r>
              <a:rPr lang="zh-CN" altLang="en-US" sz="1400" dirty="0">
                <a:latin typeface="微软雅黑" panose="020B0503020204020204" pitchFamily="34" charset="-122"/>
                <a:ea typeface="微软雅黑" panose="020B0503020204020204" pitchFamily="34" charset="-122"/>
                <a:cs typeface="+mn-ea"/>
                <a:sym typeface="+mn-lt"/>
              </a:rPr>
              <a:t>）</a:t>
            </a:r>
            <a:r>
              <a:rPr lang="zh-CN" altLang="zh-CN" sz="1400" dirty="0">
                <a:latin typeface="微软雅黑" panose="020B0503020204020204" pitchFamily="34" charset="-122"/>
                <a:ea typeface="微软雅黑" panose="020B0503020204020204" pitchFamily="34" charset="-122"/>
                <a:cs typeface="+mn-ea"/>
              </a:rPr>
              <a:t>商号大掌柜</a:t>
            </a: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5509295" y="4837094"/>
            <a:ext cx="2159566"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cs typeface="+mn-ea"/>
                <a:sym typeface="+mn-lt"/>
              </a:rPr>
              <a:t>（二</a:t>
            </a:r>
            <a:r>
              <a:rPr lang="zh-CN" altLang="en-US" sz="1400" dirty="0" smtClean="0">
                <a:latin typeface="微软雅黑" panose="020B0503020204020204" pitchFamily="34" charset="-122"/>
                <a:ea typeface="微软雅黑" panose="020B0503020204020204" pitchFamily="34" charset="-122"/>
                <a:cs typeface="+mn-ea"/>
                <a:sym typeface="+mn-lt"/>
              </a:rPr>
              <a:t>）</a:t>
            </a:r>
            <a:r>
              <a:rPr lang="zh-CN" altLang="zh-CN" sz="1400" dirty="0">
                <a:latin typeface="微软雅黑" panose="020B0503020204020204" pitchFamily="34" charset="-122"/>
                <a:ea typeface="微软雅黑" panose="020B0503020204020204" pitchFamily="34" charset="-122"/>
              </a:rPr>
              <a:t>商号的中层管理者</a:t>
            </a: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8542439" y="4812970"/>
            <a:ext cx="2516625"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cs typeface="+mn-ea"/>
                <a:sym typeface="+mn-lt"/>
              </a:rPr>
              <a:t>（三）</a:t>
            </a:r>
            <a:r>
              <a:rPr lang="zh-CN" altLang="zh-CN" sz="1400" dirty="0">
                <a:latin typeface="微软雅黑" panose="020B0503020204020204" pitchFamily="34" charset="-122"/>
                <a:ea typeface="微软雅黑" panose="020B0503020204020204" pitchFamily="34" charset="-122"/>
                <a:cs typeface="+mn-ea"/>
              </a:rPr>
              <a:t>服务</a:t>
            </a:r>
            <a:r>
              <a:rPr lang="en-US" altLang="zh-CN" sz="1400" dirty="0">
                <a:latin typeface="微软雅黑" panose="020B0503020204020204" pitchFamily="34" charset="-122"/>
                <a:ea typeface="微软雅黑" panose="020B0503020204020204" pitchFamily="34" charset="-122"/>
                <a:cs typeface="+mn-ea"/>
              </a:rPr>
              <a:t>10</a:t>
            </a:r>
            <a:r>
              <a:rPr lang="zh-CN" altLang="zh-CN" sz="1400" dirty="0">
                <a:latin typeface="微软雅黑" panose="020B0503020204020204" pitchFamily="34" charset="-122"/>
                <a:ea typeface="微软雅黑" panose="020B0503020204020204" pitchFamily="34" charset="-122"/>
                <a:cs typeface="+mn-ea"/>
              </a:rPr>
              <a:t>年以上的伙友</a:t>
            </a:r>
            <a:endParaRPr lang="zh-CN" altLang="en-US" sz="1400" dirty="0">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7148348" y="2760979"/>
            <a:ext cx="2314184" cy="2195178"/>
            <a:chOff x="3187836" y="1780317"/>
            <a:chExt cx="2928350" cy="2777761"/>
          </a:xfrm>
        </p:grpSpPr>
        <p:grpSp>
          <p:nvGrpSpPr>
            <p:cNvPr id="17" name="Group 41"/>
            <p:cNvGrpSpPr/>
            <p:nvPr/>
          </p:nvGrpSpPr>
          <p:grpSpPr>
            <a:xfrm>
              <a:off x="3187836" y="1780317"/>
              <a:ext cx="2928350" cy="2777761"/>
              <a:chOff x="3882406" y="907348"/>
              <a:chExt cx="4763194" cy="4518250"/>
            </a:xfrm>
          </p:grpSpPr>
          <p:sp>
            <p:nvSpPr>
              <p:cNvPr id="25" name="Isosceles Triangle 24"/>
              <p:cNvSpPr/>
              <p:nvPr/>
            </p:nvSpPr>
            <p:spPr>
              <a:xfrm>
                <a:off x="7418780" y="4017012"/>
                <a:ext cx="1226820" cy="1057603"/>
              </a:xfrm>
              <a:prstGeom prst="triangle">
                <a:avLst/>
              </a:prstGeom>
              <a:solidFill>
                <a:srgbClr val="AFD4C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26" name="Parallelogram 25"/>
              <p:cNvSpPr/>
              <p:nvPr/>
            </p:nvSpPr>
            <p:spPr>
              <a:xfrm>
                <a:off x="4847030" y="4017011"/>
                <a:ext cx="3185160" cy="1057603"/>
              </a:xfrm>
              <a:prstGeom prst="parallelogram">
                <a:avLst>
                  <a:gd name="adj" fmla="val 57722"/>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27" name="Isosceles Triangle 28"/>
              <p:cNvSpPr/>
              <p:nvPr/>
            </p:nvSpPr>
            <p:spPr>
              <a:xfrm rot="7176267">
                <a:off x="3798188" y="4283776"/>
                <a:ext cx="1226040" cy="1057603"/>
              </a:xfrm>
              <a:prstGeom prst="triangl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28" name="Parallelogram 29"/>
              <p:cNvSpPr/>
              <p:nvPr/>
            </p:nvSpPr>
            <p:spPr>
              <a:xfrm rot="7176267">
                <a:off x="3599284" y="2888630"/>
                <a:ext cx="3209239" cy="1057603"/>
              </a:xfrm>
              <a:prstGeom prst="parallelogram">
                <a:avLst>
                  <a:gd name="adj" fmla="val 57327"/>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29" name="Isosceles Triangle 39"/>
              <p:cNvSpPr/>
              <p:nvPr/>
            </p:nvSpPr>
            <p:spPr>
              <a:xfrm rot="14409079">
                <a:off x="5375029" y="991566"/>
                <a:ext cx="1226040" cy="1057603"/>
              </a:xfrm>
              <a:prstGeom prst="triangl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sp>
            <p:nvSpPr>
              <p:cNvPr id="30" name="Parallelogram 40"/>
              <p:cNvSpPr/>
              <p:nvPr/>
            </p:nvSpPr>
            <p:spPr>
              <a:xfrm rot="14409079">
                <a:off x="5188621" y="2372001"/>
                <a:ext cx="3183135" cy="1057603"/>
              </a:xfrm>
              <a:prstGeom prst="parallelogram">
                <a:avLst>
                  <a:gd name="adj" fmla="val 57327"/>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cs typeface="+mn-ea"/>
                  <a:sym typeface="+mn-lt"/>
                </a:endParaRPr>
              </a:p>
            </p:txBody>
          </p:sp>
        </p:grpSp>
        <p:sp>
          <p:nvSpPr>
            <p:cNvPr id="22" name="Freeform: Shape 17"/>
            <p:cNvSpPr/>
            <p:nvPr/>
          </p:nvSpPr>
          <p:spPr bwMode="auto">
            <a:xfrm>
              <a:off x="5571012" y="3997214"/>
              <a:ext cx="334627" cy="27503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sz="1865">
                <a:solidFill>
                  <a:schemeClr val="bg1">
                    <a:lumMod val="50000"/>
                  </a:schemeClr>
                </a:solidFill>
                <a:cs typeface="+mn-ea"/>
                <a:sym typeface="+mn-lt"/>
              </a:endParaRPr>
            </a:p>
          </p:txBody>
        </p:sp>
        <p:sp>
          <p:nvSpPr>
            <p:cNvPr id="23" name="Freeform: Shape 18"/>
            <p:cNvSpPr>
              <a:spLocks noChangeAspect="1"/>
            </p:cNvSpPr>
            <p:nvPr/>
          </p:nvSpPr>
          <p:spPr bwMode="auto">
            <a:xfrm>
              <a:off x="4422981" y="1920494"/>
              <a:ext cx="300946" cy="300630"/>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1865">
                <a:solidFill>
                  <a:schemeClr val="bg1">
                    <a:lumMod val="50000"/>
                  </a:schemeClr>
                </a:solidFill>
                <a:cs typeface="+mn-ea"/>
                <a:sym typeface="+mn-lt"/>
              </a:endParaRPr>
            </a:p>
          </p:txBody>
        </p:sp>
        <p:sp>
          <p:nvSpPr>
            <p:cNvPr id="24" name="Freeform: Shape 19"/>
            <p:cNvSpPr/>
            <p:nvPr/>
          </p:nvSpPr>
          <p:spPr bwMode="auto">
            <a:xfrm>
              <a:off x="3275474" y="3997214"/>
              <a:ext cx="271247" cy="270744"/>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1865">
                <a:solidFill>
                  <a:schemeClr val="bg1">
                    <a:lumMod val="50000"/>
                  </a:schemeClr>
                </a:solidFill>
                <a:cs typeface="+mn-ea"/>
                <a:sym typeface="+mn-lt"/>
              </a:endParaRPr>
            </a:p>
          </p:txBody>
        </p:sp>
      </p:grpSp>
      <p:sp>
        <p:nvSpPr>
          <p:cNvPr id="3" name="矩形 2"/>
          <p:cNvSpPr/>
          <p:nvPr/>
        </p:nvSpPr>
        <p:spPr>
          <a:xfrm>
            <a:off x="7141426" y="5532227"/>
            <a:ext cx="2441694" cy="261610"/>
          </a:xfrm>
          <a:prstGeom prst="rect">
            <a:avLst/>
          </a:prstGeom>
        </p:spPr>
        <p:txBody>
          <a:bodyPr wrap="none">
            <a:spAutoFit/>
          </a:bodyPr>
          <a:lstStyle/>
          <a:p>
            <a:r>
              <a:rPr lang="zh-CN" altLang="zh-CN" sz="1100" b="1" dirty="0">
                <a:latin typeface="Calibri" panose="020F0502020204030204" pitchFamily="34" charset="0"/>
                <a:ea typeface="宋体" panose="02010600030101010101" pitchFamily="2" charset="-122"/>
                <a:cs typeface="Times New Roman" panose="02020603050405020304" pitchFamily="18" charset="0"/>
              </a:rPr>
              <a:t>在晋商商号中能顶身股的有三类员工</a:t>
            </a:r>
            <a:endParaRPr lang="zh-CN" altLang="en-US" sz="1100" b="1" dirty="0"/>
          </a:p>
        </p:txBody>
      </p:sp>
    </p:spTree>
    <p:extLst>
      <p:ext uri="{BB962C8B-B14F-4D97-AF65-F5344CB8AC3E}">
        <p14:creationId xmlns:p14="http://schemas.microsoft.com/office/powerpoint/2010/main" val="12467510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70964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中国明清时期晋商徽商的人力资源管理实践</a:t>
            </a:r>
          </a:p>
        </p:txBody>
      </p:sp>
      <p:sp>
        <p:nvSpPr>
          <p:cNvPr id="4" name="文本框 36"/>
          <p:cNvSpPr txBox="1">
            <a:spLocks noChangeArrowheads="1"/>
          </p:cNvSpPr>
          <p:nvPr/>
        </p:nvSpPr>
        <p:spPr bwMode="auto">
          <a:xfrm>
            <a:off x="1145718" y="2292668"/>
            <a:ext cx="53240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dirty="0">
                <a:latin typeface="微软雅黑" panose="020B0503020204020204" pitchFamily="34" charset="-122"/>
                <a:ea typeface="微软雅黑" panose="020B0503020204020204" pitchFamily="34" charset="-122"/>
              </a:rPr>
              <a:t>晋商身股制的主要遴选条件包</a:t>
            </a:r>
            <a:r>
              <a:rPr lang="zh-CN" altLang="zh-CN" dirty="0" smtClean="0">
                <a:latin typeface="微软雅黑" panose="020B0503020204020204" pitchFamily="34" charset="-122"/>
                <a:ea typeface="微软雅黑" panose="020B0503020204020204" pitchFamily="34" charset="-122"/>
              </a:rPr>
              <a:t>括</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zh-CN" dirty="0" smtClean="0"/>
              <a:t>必</a:t>
            </a:r>
            <a:r>
              <a:rPr lang="zh-CN" altLang="zh-CN" dirty="0"/>
              <a:t>须是山西</a:t>
            </a:r>
            <a:r>
              <a:rPr lang="zh-CN" altLang="zh-CN" dirty="0" smtClean="0"/>
              <a:t>人</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必</a:t>
            </a:r>
            <a:r>
              <a:rPr lang="zh-CN" altLang="zh-CN" dirty="0"/>
              <a:t>须有保荐人且保荐人对被保荐人承担连带责任</a:t>
            </a:r>
            <a:r>
              <a:rPr lang="zh-CN" altLang="zh-CN"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在</a:t>
            </a:r>
            <a:r>
              <a:rPr lang="zh-CN" altLang="zh-CN" dirty="0"/>
              <a:t>个人条件方面也有特定的要</a:t>
            </a:r>
            <a:r>
              <a:rPr lang="zh-CN" altLang="zh-CN" dirty="0" smtClean="0"/>
              <a:t>求</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zh-CN" dirty="0" smtClean="0"/>
              <a:t>必</a:t>
            </a:r>
            <a:r>
              <a:rPr lang="zh-CN" altLang="zh-CN" dirty="0"/>
              <a:t>须经过东家考试和长期的筛选</a:t>
            </a:r>
            <a:r>
              <a:rPr lang="zh-CN" altLang="zh-CN" dirty="0" smtClean="0"/>
              <a:t>。</a:t>
            </a:r>
            <a:endParaRPr lang="en-US" altLang="zh-CN" dirty="0" smtClean="0"/>
          </a:p>
          <a:p>
            <a:pPr>
              <a:lnSpc>
                <a:spcPct val="150000"/>
              </a:lnSpc>
            </a:pPr>
            <a:r>
              <a:rPr lang="zh-CN" altLang="zh-CN" dirty="0" smtClean="0">
                <a:solidFill>
                  <a:schemeClr val="accent1">
                    <a:lumMod val="75000"/>
                  </a:schemeClr>
                </a:solidFill>
              </a:rPr>
              <a:t>一</a:t>
            </a:r>
            <a:r>
              <a:rPr lang="zh-CN" altLang="zh-CN" dirty="0">
                <a:solidFill>
                  <a:schemeClr val="accent1">
                    <a:lumMod val="75000"/>
                  </a:schemeClr>
                </a:solidFill>
              </a:rPr>
              <a:t>般情况下，成为学徒后还必须经过</a:t>
            </a:r>
            <a:r>
              <a:rPr lang="en-US" altLang="zh-CN" dirty="0">
                <a:solidFill>
                  <a:schemeClr val="accent1">
                    <a:lumMod val="75000"/>
                  </a:schemeClr>
                </a:solidFill>
              </a:rPr>
              <a:t>3</a:t>
            </a:r>
            <a:r>
              <a:rPr lang="zh-CN" altLang="zh-CN" dirty="0">
                <a:solidFill>
                  <a:schemeClr val="accent1">
                    <a:lumMod val="75000"/>
                  </a:schemeClr>
                </a:solidFill>
              </a:rPr>
              <a:t>年的严格训练和</a:t>
            </a:r>
            <a:r>
              <a:rPr lang="en-US" altLang="zh-CN" dirty="0">
                <a:solidFill>
                  <a:schemeClr val="accent1">
                    <a:lumMod val="75000"/>
                  </a:schemeClr>
                </a:solidFill>
              </a:rPr>
              <a:t>7</a:t>
            </a:r>
            <a:r>
              <a:rPr lang="zh-CN" altLang="zh-CN" dirty="0">
                <a:solidFill>
                  <a:schemeClr val="accent1">
                    <a:lumMod val="75000"/>
                  </a:schemeClr>
                </a:solidFill>
              </a:rPr>
              <a:t>年以上的考核，成绩合格且无过失者才有顶身股的资格</a:t>
            </a:r>
            <a:r>
              <a:rPr lang="zh-CN" altLang="zh-CN" dirty="0" smtClean="0">
                <a:solidFill>
                  <a:schemeClr val="accent1">
                    <a:lumMod val="75000"/>
                  </a:schemeClr>
                </a:solidFill>
              </a:rPr>
              <a:t>。</a:t>
            </a:r>
            <a:endParaRPr lang="zh-CN" altLang="zh-CN" dirty="0">
              <a:solidFill>
                <a:schemeClr val="accent1">
                  <a:lumMod val="75000"/>
                </a:schemeClr>
              </a:solidFill>
            </a:endParaRPr>
          </a:p>
        </p:txBody>
      </p:sp>
      <p:sp>
        <p:nvSpPr>
          <p:cNvPr id="2" name="矩形 1"/>
          <p:cNvSpPr/>
          <p:nvPr/>
        </p:nvSpPr>
        <p:spPr>
          <a:xfrm>
            <a:off x="1830562" y="1718300"/>
            <a:ext cx="803425"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晋商</a:t>
            </a:r>
            <a:endParaRPr lang="zh-CN" altLang="en-US" sz="2400" b="1" dirty="0">
              <a:latin typeface="微软雅黑" panose="020B0503020204020204" pitchFamily="34" charset="-122"/>
              <a:ea typeface="微软雅黑" panose="020B0503020204020204" pitchFamily="34" charset="-122"/>
            </a:endParaRPr>
          </a:p>
        </p:txBody>
      </p:sp>
      <p:sp>
        <p:nvSpPr>
          <p:cNvPr id="31" name="任意多边形 19"/>
          <p:cNvSpPr/>
          <p:nvPr/>
        </p:nvSpPr>
        <p:spPr>
          <a:xfrm>
            <a:off x="6581955" y="2292668"/>
            <a:ext cx="5106837" cy="3495657"/>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57150">
            <a:solidFill>
              <a:srgbClr val="AFD4C2"/>
            </a:solidFill>
            <a:prstDash val="solid"/>
            <a:round/>
            <a:headEnd type="oval" w="sm" len="sm"/>
            <a:tailEnd type="oval" w="sm" len="sm"/>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kern="0">
              <a:cs typeface="+mn-ea"/>
              <a:sym typeface="+mn-lt"/>
            </a:endParaRPr>
          </a:p>
        </p:txBody>
      </p:sp>
      <p:sp>
        <p:nvSpPr>
          <p:cNvPr id="5" name="矩形 4"/>
          <p:cNvSpPr/>
          <p:nvPr/>
        </p:nvSpPr>
        <p:spPr>
          <a:xfrm>
            <a:off x="6766847" y="2694316"/>
            <a:ext cx="4737051" cy="2962734"/>
          </a:xfrm>
          <a:prstGeom prst="rect">
            <a:avLst/>
          </a:prstGeom>
        </p:spPr>
        <p:txBody>
          <a:bodyPr wrap="square">
            <a:spAutoFit/>
          </a:bodyPr>
          <a:lstStyle/>
          <a:p>
            <a:pPr indent="298450" algn="just">
              <a:lnSpc>
                <a:spcPct val="150000"/>
              </a:lnSpc>
              <a:spcAft>
                <a:spcPts val="0"/>
              </a:spcAft>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晋商身股制是早期中国企业经营实践中人力资源管理方面最具特色和代表性的创新。可以使企业所有者中分离出来的管理者借助自身的知识、技术和经验拥有了一定的剩余索取权，一定程度上较好地解决了现代企业制度中委托代理问题</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98450" algn="just">
              <a:lnSpc>
                <a:spcPct val="150000"/>
              </a:lnSpc>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晋商身股制产生的独特文化背景：一是崇尚儒家思想，守信重义、以义致</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利</a:t>
            </a:r>
            <a:r>
              <a:rPr lang="zh-CN" altLang="en-US" sz="1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二</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是用人认土不认</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亲</a:t>
            </a:r>
            <a:r>
              <a:rPr lang="zh-CN" altLang="en-US" sz="1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三</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是“士为知己者死”理念根深蒂固，一旦选聘了经营者，东家必然恪守“疑人不用，用人不疑”的原则，对其高度信任。</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70964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中国明清时期晋商徽商的人力资源管理实践</a:t>
            </a:r>
          </a:p>
        </p:txBody>
      </p:sp>
      <p:sp>
        <p:nvSpPr>
          <p:cNvPr id="24" name="矩形 23"/>
          <p:cNvSpPr/>
          <p:nvPr/>
        </p:nvSpPr>
        <p:spPr>
          <a:xfrm>
            <a:off x="1830562" y="1718300"/>
            <a:ext cx="800219"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徽商</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856905" y="2375409"/>
            <a:ext cx="4318944" cy="3173176"/>
          </a:xfrm>
          <a:prstGeom prst="rect">
            <a:avLst/>
          </a:prstGeom>
        </p:spPr>
        <p:txBody>
          <a:bodyPr wrap="square">
            <a:spAutoFit/>
          </a:bodyPr>
          <a:lstStyle/>
          <a:p>
            <a:pPr indent="457200">
              <a:lnSpc>
                <a:spcPct val="130000"/>
              </a:lnSpc>
              <a:spcAft>
                <a:spcPts val="0"/>
              </a:spcAft>
              <a:buFont typeface="Arial" panose="020B0604020202020204" pitchFamily="34" charset="0"/>
            </a:pPr>
            <a:r>
              <a:rPr lang="zh-CN" altLang="zh-CN" sz="1400" dirty="0">
                <a:latin typeface="微软雅黑" panose="020B0503020204020204" pitchFamily="34" charset="-122"/>
                <a:ea typeface="微软雅黑" panose="020B0503020204020204" pitchFamily="34" charset="-122"/>
              </a:rPr>
              <a:t>明清时期的徽州，简称“徽”，在古代被称为歙州和新安。徽州一府六县，一府是指徽州府，六县是指徽州府所管辖的歙县、黟县、休宁、祁门、绩溪、婺源等。古徽州作为“程朱阙里”深受程朱理学的影响，故文教昌盛，名人辈出。同时，受徽州人多山多地少等因素的影响，为了生存，徽州大地上逐渐形成了“以贾代耕”的浓厚商业氛围。因此，“业儒”和“从贾”成了徽州人的两大就业选择，“贾为厚利，儒为名高”，徽商在孜孜追求“厚利”的同时，念念不忘“名高”。这就形成了徽商群体区别于其他地域商人的最大特点</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贾而好儒。</a:t>
            </a:r>
          </a:p>
        </p:txBody>
      </p:sp>
      <p:grpSp>
        <p:nvGrpSpPr>
          <p:cNvPr id="25" name="组合 24"/>
          <p:cNvGrpSpPr/>
          <p:nvPr/>
        </p:nvGrpSpPr>
        <p:grpSpPr>
          <a:xfrm>
            <a:off x="5804972" y="1955162"/>
            <a:ext cx="4236175" cy="3593423"/>
            <a:chOff x="1247775" y="1590675"/>
            <a:chExt cx="3076575" cy="4076700"/>
          </a:xfrm>
          <a:effectLst>
            <a:outerShdw blurRad="50800" dist="38100" dir="5400000" algn="t" rotWithShape="0">
              <a:prstClr val="black">
                <a:alpha val="40000"/>
              </a:prstClr>
            </a:outerShdw>
          </a:effectLst>
        </p:grpSpPr>
        <p:sp>
          <p:nvSpPr>
            <p:cNvPr id="26" name="矩形 25"/>
            <p:cNvSpPr/>
            <p:nvPr/>
          </p:nvSpPr>
          <p:spPr>
            <a:xfrm>
              <a:off x="1247775" y="1590675"/>
              <a:ext cx="3000375" cy="4000500"/>
            </a:xfrm>
            <a:prstGeom prst="rect">
              <a:avLst/>
            </a:prstGeom>
            <a:solidFill>
              <a:schemeClr val="bg1"/>
            </a:solid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1323975" y="1666875"/>
              <a:ext cx="3000375" cy="4000500"/>
            </a:xfrm>
            <a:prstGeom prst="rect">
              <a:avLst/>
            </a:prstGeom>
            <a:solidFill>
              <a:schemeClr val="bg1"/>
            </a:solidFill>
            <a:ln>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矩形 2"/>
          <p:cNvSpPr/>
          <p:nvPr/>
        </p:nvSpPr>
        <p:spPr>
          <a:xfrm>
            <a:off x="5968329" y="2785886"/>
            <a:ext cx="3831279" cy="2354491"/>
          </a:xfrm>
          <a:prstGeom prst="rect">
            <a:avLst/>
          </a:prstGeom>
        </p:spPr>
        <p:txBody>
          <a:bodyPr wrap="square">
            <a:spAutoFit/>
          </a:bodyPr>
          <a:lstStyle/>
          <a:p>
            <a:pPr indent="298450" algn="just">
              <a:lnSpc>
                <a:spcPct val="150000"/>
              </a:lnSpc>
              <a:spcAft>
                <a:spcPts val="0"/>
              </a:spcAft>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第一，大多数徽商践行“贾名而儒行”，即秉持儒道经商，以诚待人，以信接物，以义为利的儒家思想始终贯穿在徽商的经营理念中，并成为大多数徽商的人生信</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条</a:t>
            </a:r>
            <a:r>
              <a:rPr lang="zh-CN" altLang="en-US" sz="1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98450" algn="just">
              <a:lnSpc>
                <a:spcPct val="150000"/>
              </a:lnSpc>
              <a:spcAft>
                <a:spcPts val="0"/>
              </a:spcAft>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第二，徽商是典型的儒</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商</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98450" algn="just">
              <a:lnSpc>
                <a:spcPct val="150000"/>
              </a:lnSpc>
              <a:spcAft>
                <a:spcPts val="0"/>
              </a:spcAft>
            </a:pP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第</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三，徽商热衷于延师课子、捐资办学、振兴儒业，非常重视教育投资</a:t>
            </a:r>
            <a:r>
              <a:rPr lang="zh-CN" altLang="zh-CN" sz="1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6064370" y="2219442"/>
            <a:ext cx="1846053" cy="369332"/>
          </a:xfrm>
          <a:prstGeom prst="rect">
            <a:avLst/>
          </a:prstGeom>
        </p:spPr>
        <p:txBody>
          <a:bodyPr wrap="square">
            <a:spAutoFit/>
          </a:bodyPr>
          <a:lstStyle/>
          <a:p>
            <a:pPr indent="298450"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主要表现在：</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8722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明清时期晋商徽商的优秀家风家训</a:t>
            </a:r>
          </a:p>
        </p:txBody>
      </p:sp>
      <p:grpSp>
        <p:nvGrpSpPr>
          <p:cNvPr id="74" name="组合 73"/>
          <p:cNvGrpSpPr/>
          <p:nvPr/>
        </p:nvGrpSpPr>
        <p:grpSpPr>
          <a:xfrm>
            <a:off x="1861185" y="2417445"/>
            <a:ext cx="1428750" cy="1428750"/>
            <a:chOff x="4476" y="3674"/>
            <a:chExt cx="2250" cy="2250"/>
          </a:xfrm>
        </p:grpSpPr>
        <p:sp>
          <p:nvSpPr>
            <p:cNvPr id="75" name="星形: 七角 33"/>
            <p:cNvSpPr/>
            <p:nvPr/>
          </p:nvSpPr>
          <p:spPr>
            <a:xfrm>
              <a:off x="4476" y="3674"/>
              <a:ext cx="2251" cy="2251"/>
            </a:xfrm>
            <a:prstGeom prst="star7">
              <a:avLst>
                <a:gd name="adj" fmla="val 40882"/>
                <a:gd name="hf" fmla="val 102572"/>
                <a:gd name="vf" fmla="val 105210"/>
              </a:avLst>
            </a:prstGeom>
            <a:solidFill>
              <a:srgbClr val="F7C94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35" dirty="0">
                <a:solidFill>
                  <a:schemeClr val="bg1">
                    <a:lumMod val="50000"/>
                  </a:schemeClr>
                </a:solidFill>
                <a:cs typeface="+mn-ea"/>
                <a:sym typeface="+mn-lt"/>
              </a:endParaRPr>
            </a:p>
          </p:txBody>
        </p:sp>
        <p:sp>
          <p:nvSpPr>
            <p:cNvPr id="76" name="任意多边形: 形状 34"/>
            <p:cNvSpPr/>
            <p:nvPr/>
          </p:nvSpPr>
          <p:spPr bwMode="auto">
            <a:xfrm>
              <a:off x="5179" y="4377"/>
              <a:ext cx="846" cy="84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35">
                <a:solidFill>
                  <a:schemeClr val="bg1">
                    <a:lumMod val="50000"/>
                  </a:schemeClr>
                </a:solidFill>
                <a:cs typeface="+mn-ea"/>
                <a:sym typeface="+mn-lt"/>
              </a:endParaRPr>
            </a:p>
          </p:txBody>
        </p:sp>
      </p:grpSp>
      <p:grpSp>
        <p:nvGrpSpPr>
          <p:cNvPr id="77" name="组合 76"/>
          <p:cNvGrpSpPr/>
          <p:nvPr/>
        </p:nvGrpSpPr>
        <p:grpSpPr>
          <a:xfrm>
            <a:off x="5320665" y="2397125"/>
            <a:ext cx="1469390" cy="1469390"/>
            <a:chOff x="8494" y="3642"/>
            <a:chExt cx="2314" cy="2314"/>
          </a:xfrm>
        </p:grpSpPr>
        <p:sp>
          <p:nvSpPr>
            <p:cNvPr id="78" name="星形: 七角 39"/>
            <p:cNvSpPr/>
            <p:nvPr/>
          </p:nvSpPr>
          <p:spPr>
            <a:xfrm>
              <a:off x="8494" y="3642"/>
              <a:ext cx="2315" cy="2315"/>
            </a:xfrm>
            <a:prstGeom prst="star7">
              <a:avLst>
                <a:gd name="adj" fmla="val 40882"/>
                <a:gd name="hf" fmla="val 102572"/>
                <a:gd name="vf" fmla="val 105210"/>
              </a:avLst>
            </a:prstGeom>
            <a:solidFill>
              <a:srgbClr val="AFD4C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35" dirty="0">
                <a:solidFill>
                  <a:schemeClr val="bg1">
                    <a:lumMod val="50000"/>
                  </a:schemeClr>
                </a:solidFill>
                <a:cs typeface="+mn-ea"/>
                <a:sym typeface="+mn-lt"/>
              </a:endParaRPr>
            </a:p>
          </p:txBody>
        </p:sp>
        <p:sp>
          <p:nvSpPr>
            <p:cNvPr id="79" name="任意多边形: 形状 40"/>
            <p:cNvSpPr>
              <a:spLocks noChangeAspect="1"/>
            </p:cNvSpPr>
            <p:nvPr/>
          </p:nvSpPr>
          <p:spPr bwMode="auto">
            <a:xfrm>
              <a:off x="9209" y="4444"/>
              <a:ext cx="885" cy="745"/>
            </a:xfrm>
            <a:custGeom>
              <a:avLst/>
              <a:gdLst>
                <a:gd name="connsiteX0" fmla="*/ 101864 w 331753"/>
                <a:gd name="connsiteY0" fmla="*/ 180944 h 279369"/>
                <a:gd name="connsiteX1" fmla="*/ 100574 w 331753"/>
                <a:gd name="connsiteY1" fmla="*/ 182229 h 279369"/>
                <a:gd name="connsiteX2" fmla="*/ 99284 w 331753"/>
                <a:gd name="connsiteY2" fmla="*/ 182229 h 279369"/>
                <a:gd name="connsiteX3" fmla="*/ 90255 w 331753"/>
                <a:gd name="connsiteY3" fmla="*/ 191225 h 279369"/>
                <a:gd name="connsiteX4" fmla="*/ 83806 w 331753"/>
                <a:gd name="connsiteY4" fmla="*/ 197651 h 279369"/>
                <a:gd name="connsiteX5" fmla="*/ 82516 w 331753"/>
                <a:gd name="connsiteY5" fmla="*/ 200221 h 279369"/>
                <a:gd name="connsiteX6" fmla="*/ 83806 w 331753"/>
                <a:gd name="connsiteY6" fmla="*/ 202791 h 279369"/>
                <a:gd name="connsiteX7" fmla="*/ 143139 w 331753"/>
                <a:gd name="connsiteY7" fmla="*/ 261907 h 279369"/>
                <a:gd name="connsiteX8" fmla="*/ 145718 w 331753"/>
                <a:gd name="connsiteY8" fmla="*/ 261907 h 279369"/>
                <a:gd name="connsiteX9" fmla="*/ 148298 w 331753"/>
                <a:gd name="connsiteY9" fmla="*/ 261907 h 279369"/>
                <a:gd name="connsiteX10" fmla="*/ 156037 w 331753"/>
                <a:gd name="connsiteY10" fmla="*/ 252911 h 279369"/>
                <a:gd name="connsiteX11" fmla="*/ 163776 w 331753"/>
                <a:gd name="connsiteY11" fmla="*/ 245200 h 279369"/>
                <a:gd name="connsiteX12" fmla="*/ 163776 w 331753"/>
                <a:gd name="connsiteY12" fmla="*/ 241345 h 279369"/>
                <a:gd name="connsiteX13" fmla="*/ 104443 w 331753"/>
                <a:gd name="connsiteY13" fmla="*/ 182229 h 279369"/>
                <a:gd name="connsiteX14" fmla="*/ 101864 w 331753"/>
                <a:gd name="connsiteY14" fmla="*/ 180944 h 279369"/>
                <a:gd name="connsiteX15" fmla="*/ 137384 w 331753"/>
                <a:gd name="connsiteY15" fmla="*/ 63469 h 279369"/>
                <a:gd name="connsiteX16" fmla="*/ 58703 w 331753"/>
                <a:gd name="connsiteY16" fmla="*/ 141513 h 279369"/>
                <a:gd name="connsiteX17" fmla="*/ 87080 w 331753"/>
                <a:gd name="connsiteY17" fmla="*/ 171430 h 279369"/>
                <a:gd name="connsiteX18" fmla="*/ 88369 w 331753"/>
                <a:gd name="connsiteY18" fmla="*/ 170129 h 279369"/>
                <a:gd name="connsiteX19" fmla="*/ 94819 w 331753"/>
                <a:gd name="connsiteY19" fmla="*/ 166227 h 279369"/>
                <a:gd name="connsiteX20" fmla="*/ 96108 w 331753"/>
                <a:gd name="connsiteY20" fmla="*/ 166227 h 279369"/>
                <a:gd name="connsiteX21" fmla="*/ 98688 w 331753"/>
                <a:gd name="connsiteY21" fmla="*/ 164926 h 279369"/>
                <a:gd name="connsiteX22" fmla="*/ 102558 w 331753"/>
                <a:gd name="connsiteY22" fmla="*/ 164926 h 279369"/>
                <a:gd name="connsiteX23" fmla="*/ 105137 w 331753"/>
                <a:gd name="connsiteY23" fmla="*/ 164926 h 279369"/>
                <a:gd name="connsiteX24" fmla="*/ 106427 w 331753"/>
                <a:gd name="connsiteY24" fmla="*/ 164926 h 279369"/>
                <a:gd name="connsiteX25" fmla="*/ 107717 w 331753"/>
                <a:gd name="connsiteY25" fmla="*/ 166227 h 279369"/>
                <a:gd name="connsiteX26" fmla="*/ 109007 w 331753"/>
                <a:gd name="connsiteY26" fmla="*/ 166227 h 279369"/>
                <a:gd name="connsiteX27" fmla="*/ 111587 w 331753"/>
                <a:gd name="connsiteY27" fmla="*/ 167527 h 279369"/>
                <a:gd name="connsiteX28" fmla="*/ 112876 w 331753"/>
                <a:gd name="connsiteY28" fmla="*/ 167527 h 279369"/>
                <a:gd name="connsiteX29" fmla="*/ 115456 w 331753"/>
                <a:gd name="connsiteY29" fmla="*/ 170129 h 279369"/>
                <a:gd name="connsiteX30" fmla="*/ 174789 w 331753"/>
                <a:gd name="connsiteY30" fmla="*/ 231263 h 279369"/>
                <a:gd name="connsiteX31" fmla="*/ 179949 w 331753"/>
                <a:gd name="connsiteY31" fmla="*/ 250774 h 279369"/>
                <a:gd name="connsiteX32" fmla="*/ 178659 w 331753"/>
                <a:gd name="connsiteY32" fmla="*/ 253376 h 279369"/>
                <a:gd name="connsiteX33" fmla="*/ 177369 w 331753"/>
                <a:gd name="connsiteY33" fmla="*/ 254676 h 279369"/>
                <a:gd name="connsiteX34" fmla="*/ 176079 w 331753"/>
                <a:gd name="connsiteY34" fmla="*/ 255977 h 279369"/>
                <a:gd name="connsiteX35" fmla="*/ 174789 w 331753"/>
                <a:gd name="connsiteY35" fmla="*/ 257278 h 279369"/>
                <a:gd name="connsiteX36" fmla="*/ 173499 w 331753"/>
                <a:gd name="connsiteY36" fmla="*/ 258578 h 279369"/>
                <a:gd name="connsiteX37" fmla="*/ 179949 w 331753"/>
                <a:gd name="connsiteY37" fmla="*/ 263781 h 279369"/>
                <a:gd name="connsiteX38" fmla="*/ 179949 w 331753"/>
                <a:gd name="connsiteY38" fmla="*/ 265082 h 279369"/>
                <a:gd name="connsiteX39" fmla="*/ 182528 w 331753"/>
                <a:gd name="connsiteY39" fmla="*/ 263781 h 279369"/>
                <a:gd name="connsiteX40" fmla="*/ 241861 w 331753"/>
                <a:gd name="connsiteY40" fmla="*/ 202647 h 279369"/>
                <a:gd name="connsiteX41" fmla="*/ 241861 w 331753"/>
                <a:gd name="connsiteY41" fmla="*/ 197444 h 279369"/>
                <a:gd name="connsiteX42" fmla="*/ 177369 w 331753"/>
                <a:gd name="connsiteY42" fmla="*/ 132408 h 279369"/>
                <a:gd name="connsiteX43" fmla="*/ 150282 w 331753"/>
                <a:gd name="connsiteY43" fmla="*/ 159723 h 279369"/>
                <a:gd name="connsiteX44" fmla="*/ 147702 w 331753"/>
                <a:gd name="connsiteY44" fmla="*/ 161024 h 279369"/>
                <a:gd name="connsiteX45" fmla="*/ 146412 w 331753"/>
                <a:gd name="connsiteY45" fmla="*/ 162324 h 279369"/>
                <a:gd name="connsiteX46" fmla="*/ 143833 w 331753"/>
                <a:gd name="connsiteY46" fmla="*/ 163625 h 279369"/>
                <a:gd name="connsiteX47" fmla="*/ 141253 w 331753"/>
                <a:gd name="connsiteY47" fmla="*/ 163625 h 279369"/>
                <a:gd name="connsiteX48" fmla="*/ 138673 w 331753"/>
                <a:gd name="connsiteY48" fmla="*/ 164926 h 279369"/>
                <a:gd name="connsiteX49" fmla="*/ 129644 w 331753"/>
                <a:gd name="connsiteY49" fmla="*/ 162324 h 279369"/>
                <a:gd name="connsiteX50" fmla="*/ 127065 w 331753"/>
                <a:gd name="connsiteY50" fmla="*/ 159723 h 279369"/>
                <a:gd name="connsiteX51" fmla="*/ 111587 w 331753"/>
                <a:gd name="connsiteY51" fmla="*/ 144114 h 279369"/>
                <a:gd name="connsiteX52" fmla="*/ 111587 w 331753"/>
                <a:gd name="connsiteY52" fmla="*/ 120701 h 279369"/>
                <a:gd name="connsiteX53" fmla="*/ 152862 w 331753"/>
                <a:gd name="connsiteY53" fmla="*/ 79078 h 279369"/>
                <a:gd name="connsiteX54" fmla="*/ 137384 w 331753"/>
                <a:gd name="connsiteY54" fmla="*/ 63469 h 279369"/>
                <a:gd name="connsiteX55" fmla="*/ 195676 w 331753"/>
                <a:gd name="connsiteY55" fmla="*/ 58706 h 279369"/>
                <a:gd name="connsiteX56" fmla="*/ 122203 w 331753"/>
                <a:gd name="connsiteY56" fmla="*/ 131257 h 279369"/>
                <a:gd name="connsiteX57" fmla="*/ 122203 w 331753"/>
                <a:gd name="connsiteY57" fmla="*/ 132553 h 279369"/>
                <a:gd name="connsiteX58" fmla="*/ 138960 w 331753"/>
                <a:gd name="connsiteY58" fmla="*/ 149395 h 279369"/>
                <a:gd name="connsiteX59" fmla="*/ 140249 w 331753"/>
                <a:gd name="connsiteY59" fmla="*/ 148099 h 279369"/>
                <a:gd name="connsiteX60" fmla="*/ 172474 w 331753"/>
                <a:gd name="connsiteY60" fmla="*/ 115710 h 279369"/>
                <a:gd name="connsiteX61" fmla="*/ 184075 w 331753"/>
                <a:gd name="connsiteY61" fmla="*/ 104050 h 279369"/>
                <a:gd name="connsiteX62" fmla="*/ 195676 w 331753"/>
                <a:gd name="connsiteY62" fmla="*/ 104050 h 279369"/>
                <a:gd name="connsiteX63" fmla="*/ 198254 w 331753"/>
                <a:gd name="connsiteY63" fmla="*/ 109233 h 279369"/>
                <a:gd name="connsiteX64" fmla="*/ 195676 w 331753"/>
                <a:gd name="connsiteY64" fmla="*/ 114415 h 279369"/>
                <a:gd name="connsiteX65" fmla="*/ 187942 w 331753"/>
                <a:gd name="connsiteY65" fmla="*/ 120893 h 279369"/>
                <a:gd name="connsiteX66" fmla="*/ 238213 w 331753"/>
                <a:gd name="connsiteY66" fmla="*/ 171419 h 279369"/>
                <a:gd name="connsiteX67" fmla="*/ 273016 w 331753"/>
                <a:gd name="connsiteY67" fmla="*/ 136439 h 279369"/>
                <a:gd name="connsiteX68" fmla="*/ 195676 w 331753"/>
                <a:gd name="connsiteY68" fmla="*/ 58706 h 279369"/>
                <a:gd name="connsiteX69" fmla="*/ 93282 w 331753"/>
                <a:gd name="connsiteY69" fmla="*/ 19019 h 279369"/>
                <a:gd name="connsiteX70" fmla="*/ 89395 w 331753"/>
                <a:gd name="connsiteY70" fmla="*/ 20330 h 279369"/>
                <a:gd name="connsiteX71" fmla="*/ 16844 w 331753"/>
                <a:gd name="connsiteY71" fmla="*/ 95035 h 279369"/>
                <a:gd name="connsiteX72" fmla="*/ 15548 w 331753"/>
                <a:gd name="connsiteY72" fmla="*/ 100277 h 279369"/>
                <a:gd name="connsiteX73" fmla="*/ 46642 w 331753"/>
                <a:gd name="connsiteY73" fmla="*/ 131732 h 279369"/>
                <a:gd name="connsiteX74" fmla="*/ 126966 w 331753"/>
                <a:gd name="connsiteY74" fmla="*/ 51784 h 279369"/>
                <a:gd name="connsiteX75" fmla="*/ 95873 w 331753"/>
                <a:gd name="connsiteY75" fmla="*/ 20330 h 279369"/>
                <a:gd name="connsiteX76" fmla="*/ 93282 w 331753"/>
                <a:gd name="connsiteY76" fmla="*/ 19019 h 279369"/>
                <a:gd name="connsiteX77" fmla="*/ 239847 w 331753"/>
                <a:gd name="connsiteY77" fmla="*/ 15844 h 279369"/>
                <a:gd name="connsiteX78" fmla="*/ 237270 w 331753"/>
                <a:gd name="connsiteY78" fmla="*/ 17133 h 279369"/>
                <a:gd name="connsiteX79" fmla="*/ 206341 w 331753"/>
                <a:gd name="connsiteY79" fmla="*/ 46772 h 279369"/>
                <a:gd name="connsiteX80" fmla="*/ 283662 w 331753"/>
                <a:gd name="connsiteY80" fmla="*/ 125382 h 279369"/>
                <a:gd name="connsiteX81" fmla="*/ 314590 w 331753"/>
                <a:gd name="connsiteY81" fmla="*/ 94454 h 279369"/>
                <a:gd name="connsiteX82" fmla="*/ 315879 w 331753"/>
                <a:gd name="connsiteY82" fmla="*/ 93165 h 279369"/>
                <a:gd name="connsiteX83" fmla="*/ 314590 w 331753"/>
                <a:gd name="connsiteY83" fmla="*/ 90588 h 279369"/>
                <a:gd name="connsiteX84" fmla="*/ 241136 w 331753"/>
                <a:gd name="connsiteY84" fmla="*/ 17133 h 279369"/>
                <a:gd name="connsiteX85" fmla="*/ 239847 w 331753"/>
                <a:gd name="connsiteY85" fmla="*/ 15844 h 279369"/>
                <a:gd name="connsiteX86" fmla="*/ 239005 w 331753"/>
                <a:gd name="connsiteY86" fmla="*/ 0 h 279369"/>
                <a:gd name="connsiteX87" fmla="*/ 252625 w 331753"/>
                <a:gd name="connsiteY87" fmla="*/ 4855 h 279369"/>
                <a:gd name="connsiteX88" fmla="*/ 325267 w 331753"/>
                <a:gd name="connsiteY88" fmla="*/ 78663 h 279369"/>
                <a:gd name="connsiteX89" fmla="*/ 331753 w 331753"/>
                <a:gd name="connsiteY89" fmla="*/ 91612 h 279369"/>
                <a:gd name="connsiteX90" fmla="*/ 326564 w 331753"/>
                <a:gd name="connsiteY90" fmla="*/ 105856 h 279369"/>
                <a:gd name="connsiteX91" fmla="*/ 290243 w 331753"/>
                <a:gd name="connsiteY91" fmla="*/ 142112 h 279369"/>
                <a:gd name="connsiteX92" fmla="*/ 250031 w 331753"/>
                <a:gd name="connsiteY92" fmla="*/ 182253 h 279369"/>
                <a:gd name="connsiteX93" fmla="*/ 253922 w 331753"/>
                <a:gd name="connsiteY93" fmla="*/ 186138 h 279369"/>
                <a:gd name="connsiteX94" fmla="*/ 253922 w 331753"/>
                <a:gd name="connsiteY94" fmla="*/ 213330 h 279369"/>
                <a:gd name="connsiteX95" fmla="*/ 194252 w 331753"/>
                <a:gd name="connsiteY95" fmla="*/ 272895 h 279369"/>
                <a:gd name="connsiteX96" fmla="*/ 181280 w 331753"/>
                <a:gd name="connsiteY96" fmla="*/ 279369 h 279369"/>
                <a:gd name="connsiteX97" fmla="*/ 169605 w 331753"/>
                <a:gd name="connsiteY97" fmla="*/ 274190 h 279369"/>
                <a:gd name="connsiteX98" fmla="*/ 163120 w 331753"/>
                <a:gd name="connsiteY98" fmla="*/ 269010 h 279369"/>
                <a:gd name="connsiteX99" fmla="*/ 159228 w 331753"/>
                <a:gd name="connsiteY99" fmla="*/ 271600 h 279369"/>
                <a:gd name="connsiteX100" fmla="*/ 146256 w 331753"/>
                <a:gd name="connsiteY100" fmla="*/ 276779 h 279369"/>
                <a:gd name="connsiteX101" fmla="*/ 133284 w 331753"/>
                <a:gd name="connsiteY101" fmla="*/ 271600 h 279369"/>
                <a:gd name="connsiteX102" fmla="*/ 73614 w 331753"/>
                <a:gd name="connsiteY102" fmla="*/ 212036 h 279369"/>
                <a:gd name="connsiteX103" fmla="*/ 68426 w 331753"/>
                <a:gd name="connsiteY103" fmla="*/ 199087 h 279369"/>
                <a:gd name="connsiteX104" fmla="*/ 73614 w 331753"/>
                <a:gd name="connsiteY104" fmla="*/ 186138 h 279369"/>
                <a:gd name="connsiteX105" fmla="*/ 74911 w 331753"/>
                <a:gd name="connsiteY105" fmla="*/ 183548 h 279369"/>
                <a:gd name="connsiteX106" fmla="*/ 76209 w 331753"/>
                <a:gd name="connsiteY106" fmla="*/ 182253 h 279369"/>
                <a:gd name="connsiteX107" fmla="*/ 42482 w 331753"/>
                <a:gd name="connsiteY107" fmla="*/ 148587 h 279369"/>
                <a:gd name="connsiteX108" fmla="*/ 42482 w 331753"/>
                <a:gd name="connsiteY108" fmla="*/ 147292 h 279369"/>
                <a:gd name="connsiteX109" fmla="*/ 4864 w 331753"/>
                <a:gd name="connsiteY109" fmla="*/ 111035 h 279369"/>
                <a:gd name="connsiteX110" fmla="*/ 4864 w 331753"/>
                <a:gd name="connsiteY110" fmla="*/ 83843 h 279369"/>
                <a:gd name="connsiteX111" fmla="*/ 77506 w 331753"/>
                <a:gd name="connsiteY111" fmla="*/ 10035 h 279369"/>
                <a:gd name="connsiteX112" fmla="*/ 106044 w 331753"/>
                <a:gd name="connsiteY112" fmla="*/ 10035 h 279369"/>
                <a:gd name="connsiteX113" fmla="*/ 142365 w 331753"/>
                <a:gd name="connsiteY113" fmla="*/ 46291 h 279369"/>
                <a:gd name="connsiteX114" fmla="*/ 163120 w 331753"/>
                <a:gd name="connsiteY114" fmla="*/ 67009 h 279369"/>
                <a:gd name="connsiteX115" fmla="*/ 189063 w 331753"/>
                <a:gd name="connsiteY115" fmla="*/ 41112 h 279369"/>
                <a:gd name="connsiteX116" fmla="*/ 225384 w 331753"/>
                <a:gd name="connsiteY116" fmla="*/ 4855 h 279369"/>
                <a:gd name="connsiteX117" fmla="*/ 239005 w 331753"/>
                <a:gd name="connsiteY117" fmla="*/ 0 h 27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31753" h="279369">
                  <a:moveTo>
                    <a:pt x="101864" y="180944"/>
                  </a:moveTo>
                  <a:cubicBezTo>
                    <a:pt x="101864" y="180944"/>
                    <a:pt x="100574" y="180944"/>
                    <a:pt x="100574" y="182229"/>
                  </a:cubicBezTo>
                  <a:cubicBezTo>
                    <a:pt x="100574" y="182229"/>
                    <a:pt x="100574" y="182229"/>
                    <a:pt x="99284" y="182229"/>
                  </a:cubicBezTo>
                  <a:cubicBezTo>
                    <a:pt x="99284" y="182229"/>
                    <a:pt x="99284" y="182229"/>
                    <a:pt x="90255" y="191225"/>
                  </a:cubicBezTo>
                  <a:cubicBezTo>
                    <a:pt x="90255" y="191225"/>
                    <a:pt x="90255" y="191225"/>
                    <a:pt x="83806" y="197651"/>
                  </a:cubicBezTo>
                  <a:cubicBezTo>
                    <a:pt x="82516" y="198936"/>
                    <a:pt x="82516" y="200221"/>
                    <a:pt x="82516" y="200221"/>
                  </a:cubicBezTo>
                  <a:cubicBezTo>
                    <a:pt x="82516" y="200221"/>
                    <a:pt x="82516" y="201506"/>
                    <a:pt x="83806" y="202791"/>
                  </a:cubicBezTo>
                  <a:cubicBezTo>
                    <a:pt x="83806" y="202791"/>
                    <a:pt x="83806" y="202791"/>
                    <a:pt x="143139" y="261907"/>
                  </a:cubicBezTo>
                  <a:cubicBezTo>
                    <a:pt x="144428" y="261907"/>
                    <a:pt x="145718" y="261907"/>
                    <a:pt x="145718" y="261907"/>
                  </a:cubicBezTo>
                  <a:cubicBezTo>
                    <a:pt x="145718" y="261907"/>
                    <a:pt x="147008" y="261907"/>
                    <a:pt x="148298" y="261907"/>
                  </a:cubicBezTo>
                  <a:cubicBezTo>
                    <a:pt x="148298" y="261907"/>
                    <a:pt x="148298" y="261907"/>
                    <a:pt x="156037" y="252911"/>
                  </a:cubicBezTo>
                  <a:cubicBezTo>
                    <a:pt x="156037" y="252911"/>
                    <a:pt x="156037" y="252911"/>
                    <a:pt x="163776" y="245200"/>
                  </a:cubicBezTo>
                  <a:cubicBezTo>
                    <a:pt x="165066" y="245200"/>
                    <a:pt x="165066" y="242630"/>
                    <a:pt x="163776" y="241345"/>
                  </a:cubicBezTo>
                  <a:cubicBezTo>
                    <a:pt x="163776" y="241345"/>
                    <a:pt x="163776" y="241345"/>
                    <a:pt x="104443" y="182229"/>
                  </a:cubicBezTo>
                  <a:cubicBezTo>
                    <a:pt x="103153" y="180944"/>
                    <a:pt x="101864" y="180944"/>
                    <a:pt x="101864" y="180944"/>
                  </a:cubicBezTo>
                  <a:close/>
                  <a:moveTo>
                    <a:pt x="137384" y="63469"/>
                  </a:moveTo>
                  <a:cubicBezTo>
                    <a:pt x="137384" y="63469"/>
                    <a:pt x="137384" y="63469"/>
                    <a:pt x="58703" y="141513"/>
                  </a:cubicBezTo>
                  <a:cubicBezTo>
                    <a:pt x="58703" y="141513"/>
                    <a:pt x="58703" y="141513"/>
                    <a:pt x="87080" y="171430"/>
                  </a:cubicBezTo>
                  <a:cubicBezTo>
                    <a:pt x="87080" y="171430"/>
                    <a:pt x="87080" y="171430"/>
                    <a:pt x="88369" y="170129"/>
                  </a:cubicBezTo>
                  <a:cubicBezTo>
                    <a:pt x="90949" y="167527"/>
                    <a:pt x="93529" y="166227"/>
                    <a:pt x="94819" y="166227"/>
                  </a:cubicBezTo>
                  <a:cubicBezTo>
                    <a:pt x="94819" y="166227"/>
                    <a:pt x="94819" y="166227"/>
                    <a:pt x="96108" y="166227"/>
                  </a:cubicBezTo>
                  <a:cubicBezTo>
                    <a:pt x="96108" y="164926"/>
                    <a:pt x="97398" y="164926"/>
                    <a:pt x="98688" y="164926"/>
                  </a:cubicBezTo>
                  <a:cubicBezTo>
                    <a:pt x="98688" y="164926"/>
                    <a:pt x="98688" y="164926"/>
                    <a:pt x="102558" y="164926"/>
                  </a:cubicBezTo>
                  <a:cubicBezTo>
                    <a:pt x="102558" y="164926"/>
                    <a:pt x="103848" y="164926"/>
                    <a:pt x="105137" y="164926"/>
                  </a:cubicBezTo>
                  <a:cubicBezTo>
                    <a:pt x="105137" y="164926"/>
                    <a:pt x="105137" y="164926"/>
                    <a:pt x="106427" y="164926"/>
                  </a:cubicBezTo>
                  <a:cubicBezTo>
                    <a:pt x="106427" y="164926"/>
                    <a:pt x="107717" y="164926"/>
                    <a:pt x="107717" y="166227"/>
                  </a:cubicBezTo>
                  <a:cubicBezTo>
                    <a:pt x="109007" y="166227"/>
                    <a:pt x="109007" y="166227"/>
                    <a:pt x="109007" y="166227"/>
                  </a:cubicBezTo>
                  <a:cubicBezTo>
                    <a:pt x="110297" y="166227"/>
                    <a:pt x="110297" y="167527"/>
                    <a:pt x="111587" y="167527"/>
                  </a:cubicBezTo>
                  <a:cubicBezTo>
                    <a:pt x="111587" y="167527"/>
                    <a:pt x="111587" y="167527"/>
                    <a:pt x="112876" y="167527"/>
                  </a:cubicBezTo>
                  <a:cubicBezTo>
                    <a:pt x="114166" y="168828"/>
                    <a:pt x="114166" y="170129"/>
                    <a:pt x="115456" y="170129"/>
                  </a:cubicBezTo>
                  <a:cubicBezTo>
                    <a:pt x="115456" y="170129"/>
                    <a:pt x="115456" y="170129"/>
                    <a:pt x="174789" y="231263"/>
                  </a:cubicBezTo>
                  <a:cubicBezTo>
                    <a:pt x="179949" y="236466"/>
                    <a:pt x="181238" y="244270"/>
                    <a:pt x="179949" y="250774"/>
                  </a:cubicBezTo>
                  <a:cubicBezTo>
                    <a:pt x="178659" y="252075"/>
                    <a:pt x="178659" y="252075"/>
                    <a:pt x="178659" y="253376"/>
                  </a:cubicBezTo>
                  <a:cubicBezTo>
                    <a:pt x="178659" y="253376"/>
                    <a:pt x="178659" y="254676"/>
                    <a:pt x="177369" y="254676"/>
                  </a:cubicBezTo>
                  <a:cubicBezTo>
                    <a:pt x="177369" y="254676"/>
                    <a:pt x="177369" y="254676"/>
                    <a:pt x="176079" y="255977"/>
                  </a:cubicBezTo>
                  <a:cubicBezTo>
                    <a:pt x="176079" y="257278"/>
                    <a:pt x="176079" y="257278"/>
                    <a:pt x="174789" y="257278"/>
                  </a:cubicBezTo>
                  <a:cubicBezTo>
                    <a:pt x="174789" y="257278"/>
                    <a:pt x="174789" y="257278"/>
                    <a:pt x="173499" y="258578"/>
                  </a:cubicBezTo>
                  <a:cubicBezTo>
                    <a:pt x="173499" y="258578"/>
                    <a:pt x="173499" y="258578"/>
                    <a:pt x="179949" y="263781"/>
                  </a:cubicBezTo>
                  <a:cubicBezTo>
                    <a:pt x="179949" y="265082"/>
                    <a:pt x="179949" y="265082"/>
                    <a:pt x="179949" y="265082"/>
                  </a:cubicBezTo>
                  <a:cubicBezTo>
                    <a:pt x="181238" y="265082"/>
                    <a:pt x="181238" y="265082"/>
                    <a:pt x="182528" y="263781"/>
                  </a:cubicBezTo>
                  <a:cubicBezTo>
                    <a:pt x="182528" y="263781"/>
                    <a:pt x="182528" y="263781"/>
                    <a:pt x="241861" y="202647"/>
                  </a:cubicBezTo>
                  <a:cubicBezTo>
                    <a:pt x="244441" y="200046"/>
                    <a:pt x="243151" y="198745"/>
                    <a:pt x="241861" y="197444"/>
                  </a:cubicBezTo>
                  <a:cubicBezTo>
                    <a:pt x="241861" y="197444"/>
                    <a:pt x="241861" y="197444"/>
                    <a:pt x="177369" y="132408"/>
                  </a:cubicBezTo>
                  <a:cubicBezTo>
                    <a:pt x="177369" y="132408"/>
                    <a:pt x="177369" y="132408"/>
                    <a:pt x="150282" y="159723"/>
                  </a:cubicBezTo>
                  <a:cubicBezTo>
                    <a:pt x="148992" y="159723"/>
                    <a:pt x="147702" y="161024"/>
                    <a:pt x="147702" y="161024"/>
                  </a:cubicBezTo>
                  <a:cubicBezTo>
                    <a:pt x="147702" y="162324"/>
                    <a:pt x="146412" y="162324"/>
                    <a:pt x="146412" y="162324"/>
                  </a:cubicBezTo>
                  <a:cubicBezTo>
                    <a:pt x="146412" y="162324"/>
                    <a:pt x="145123" y="162324"/>
                    <a:pt x="143833" y="163625"/>
                  </a:cubicBezTo>
                  <a:cubicBezTo>
                    <a:pt x="142543" y="163625"/>
                    <a:pt x="142543" y="163625"/>
                    <a:pt x="141253" y="163625"/>
                  </a:cubicBezTo>
                  <a:cubicBezTo>
                    <a:pt x="139963" y="164926"/>
                    <a:pt x="138673" y="164926"/>
                    <a:pt x="138673" y="164926"/>
                  </a:cubicBezTo>
                  <a:cubicBezTo>
                    <a:pt x="134804" y="164926"/>
                    <a:pt x="132224" y="163625"/>
                    <a:pt x="129644" y="162324"/>
                  </a:cubicBezTo>
                  <a:cubicBezTo>
                    <a:pt x="128355" y="161024"/>
                    <a:pt x="128355" y="161024"/>
                    <a:pt x="127065" y="159723"/>
                  </a:cubicBezTo>
                  <a:cubicBezTo>
                    <a:pt x="127065" y="159723"/>
                    <a:pt x="127065" y="159723"/>
                    <a:pt x="111587" y="144114"/>
                  </a:cubicBezTo>
                  <a:cubicBezTo>
                    <a:pt x="102558" y="136310"/>
                    <a:pt x="105137" y="125904"/>
                    <a:pt x="111587" y="120701"/>
                  </a:cubicBezTo>
                  <a:cubicBezTo>
                    <a:pt x="111587" y="120701"/>
                    <a:pt x="111587" y="120701"/>
                    <a:pt x="152862" y="79078"/>
                  </a:cubicBezTo>
                  <a:cubicBezTo>
                    <a:pt x="152862" y="79078"/>
                    <a:pt x="152862" y="79078"/>
                    <a:pt x="137384" y="63469"/>
                  </a:cubicBezTo>
                  <a:close/>
                  <a:moveTo>
                    <a:pt x="195676" y="58706"/>
                  </a:moveTo>
                  <a:cubicBezTo>
                    <a:pt x="195676" y="58706"/>
                    <a:pt x="195676" y="58706"/>
                    <a:pt x="122203" y="131257"/>
                  </a:cubicBezTo>
                  <a:cubicBezTo>
                    <a:pt x="122203" y="132553"/>
                    <a:pt x="122203" y="132553"/>
                    <a:pt x="122203" y="132553"/>
                  </a:cubicBezTo>
                  <a:cubicBezTo>
                    <a:pt x="122203" y="132553"/>
                    <a:pt x="122203" y="132553"/>
                    <a:pt x="138960" y="149395"/>
                  </a:cubicBezTo>
                  <a:cubicBezTo>
                    <a:pt x="138960" y="149395"/>
                    <a:pt x="138960" y="149395"/>
                    <a:pt x="140249" y="148099"/>
                  </a:cubicBezTo>
                  <a:cubicBezTo>
                    <a:pt x="140249" y="148099"/>
                    <a:pt x="140249" y="148099"/>
                    <a:pt x="172474" y="115710"/>
                  </a:cubicBezTo>
                  <a:cubicBezTo>
                    <a:pt x="172474" y="115710"/>
                    <a:pt x="172474" y="115710"/>
                    <a:pt x="184075" y="104050"/>
                  </a:cubicBezTo>
                  <a:cubicBezTo>
                    <a:pt x="187942" y="100164"/>
                    <a:pt x="193098" y="100164"/>
                    <a:pt x="195676" y="104050"/>
                  </a:cubicBezTo>
                  <a:cubicBezTo>
                    <a:pt x="196965" y="105346"/>
                    <a:pt x="198254" y="106641"/>
                    <a:pt x="198254" y="109233"/>
                  </a:cubicBezTo>
                  <a:cubicBezTo>
                    <a:pt x="198254" y="110528"/>
                    <a:pt x="196965" y="113119"/>
                    <a:pt x="195676" y="114415"/>
                  </a:cubicBezTo>
                  <a:cubicBezTo>
                    <a:pt x="195676" y="114415"/>
                    <a:pt x="195676" y="114415"/>
                    <a:pt x="187942" y="120893"/>
                  </a:cubicBezTo>
                  <a:cubicBezTo>
                    <a:pt x="187942" y="120893"/>
                    <a:pt x="187942" y="120893"/>
                    <a:pt x="238213" y="171419"/>
                  </a:cubicBezTo>
                  <a:lnTo>
                    <a:pt x="273016" y="136439"/>
                  </a:lnTo>
                  <a:cubicBezTo>
                    <a:pt x="273016" y="136439"/>
                    <a:pt x="273016" y="136439"/>
                    <a:pt x="195676" y="58706"/>
                  </a:cubicBezTo>
                  <a:close/>
                  <a:moveTo>
                    <a:pt x="93282" y="19019"/>
                  </a:moveTo>
                  <a:cubicBezTo>
                    <a:pt x="91986" y="19019"/>
                    <a:pt x="90690" y="20330"/>
                    <a:pt x="89395" y="20330"/>
                  </a:cubicBezTo>
                  <a:cubicBezTo>
                    <a:pt x="89395" y="20330"/>
                    <a:pt x="89395" y="20330"/>
                    <a:pt x="16844" y="95035"/>
                  </a:cubicBezTo>
                  <a:cubicBezTo>
                    <a:pt x="14253" y="96345"/>
                    <a:pt x="14253" y="98967"/>
                    <a:pt x="15548" y="100277"/>
                  </a:cubicBezTo>
                  <a:cubicBezTo>
                    <a:pt x="15548" y="100277"/>
                    <a:pt x="15548" y="100277"/>
                    <a:pt x="46642" y="131732"/>
                  </a:cubicBezTo>
                  <a:cubicBezTo>
                    <a:pt x="46642" y="131732"/>
                    <a:pt x="46642" y="131732"/>
                    <a:pt x="126966" y="51784"/>
                  </a:cubicBezTo>
                  <a:cubicBezTo>
                    <a:pt x="126966" y="51784"/>
                    <a:pt x="126966" y="51784"/>
                    <a:pt x="95873" y="20330"/>
                  </a:cubicBezTo>
                  <a:cubicBezTo>
                    <a:pt x="94577" y="20330"/>
                    <a:pt x="94577" y="19019"/>
                    <a:pt x="93282" y="19019"/>
                  </a:cubicBezTo>
                  <a:close/>
                  <a:moveTo>
                    <a:pt x="239847" y="15844"/>
                  </a:moveTo>
                  <a:cubicBezTo>
                    <a:pt x="238558" y="15844"/>
                    <a:pt x="237270" y="15844"/>
                    <a:pt x="237270" y="17133"/>
                  </a:cubicBezTo>
                  <a:cubicBezTo>
                    <a:pt x="237270" y="17133"/>
                    <a:pt x="237270" y="17133"/>
                    <a:pt x="206341" y="46772"/>
                  </a:cubicBezTo>
                  <a:cubicBezTo>
                    <a:pt x="206341" y="46772"/>
                    <a:pt x="206341" y="46772"/>
                    <a:pt x="283662" y="125382"/>
                  </a:cubicBezTo>
                  <a:cubicBezTo>
                    <a:pt x="283662" y="125382"/>
                    <a:pt x="283662" y="125382"/>
                    <a:pt x="314590" y="94454"/>
                  </a:cubicBezTo>
                  <a:cubicBezTo>
                    <a:pt x="315879" y="94454"/>
                    <a:pt x="315879" y="93165"/>
                    <a:pt x="315879" y="93165"/>
                  </a:cubicBezTo>
                  <a:cubicBezTo>
                    <a:pt x="315879" y="91876"/>
                    <a:pt x="315879" y="90588"/>
                    <a:pt x="314590" y="90588"/>
                  </a:cubicBezTo>
                  <a:cubicBezTo>
                    <a:pt x="314590" y="90588"/>
                    <a:pt x="314590" y="90588"/>
                    <a:pt x="241136" y="17133"/>
                  </a:cubicBezTo>
                  <a:cubicBezTo>
                    <a:pt x="241136" y="15844"/>
                    <a:pt x="239847" y="15844"/>
                    <a:pt x="239847" y="15844"/>
                  </a:cubicBezTo>
                  <a:close/>
                  <a:moveTo>
                    <a:pt x="239005" y="0"/>
                  </a:moveTo>
                  <a:cubicBezTo>
                    <a:pt x="243869" y="0"/>
                    <a:pt x="248734" y="1618"/>
                    <a:pt x="252625" y="4855"/>
                  </a:cubicBezTo>
                  <a:cubicBezTo>
                    <a:pt x="252625" y="4855"/>
                    <a:pt x="252625" y="4855"/>
                    <a:pt x="325267" y="78663"/>
                  </a:cubicBezTo>
                  <a:cubicBezTo>
                    <a:pt x="329159" y="82548"/>
                    <a:pt x="331753" y="87727"/>
                    <a:pt x="331753" y="91612"/>
                  </a:cubicBezTo>
                  <a:cubicBezTo>
                    <a:pt x="331753" y="96792"/>
                    <a:pt x="329159" y="101971"/>
                    <a:pt x="326564" y="105856"/>
                  </a:cubicBezTo>
                  <a:cubicBezTo>
                    <a:pt x="326564" y="105856"/>
                    <a:pt x="326564" y="105856"/>
                    <a:pt x="290243" y="142112"/>
                  </a:cubicBezTo>
                  <a:cubicBezTo>
                    <a:pt x="290243" y="142112"/>
                    <a:pt x="290243" y="142112"/>
                    <a:pt x="250031" y="182253"/>
                  </a:cubicBezTo>
                  <a:cubicBezTo>
                    <a:pt x="250031" y="182253"/>
                    <a:pt x="250031" y="182253"/>
                    <a:pt x="253922" y="186138"/>
                  </a:cubicBezTo>
                  <a:cubicBezTo>
                    <a:pt x="260408" y="192612"/>
                    <a:pt x="263003" y="202971"/>
                    <a:pt x="253922" y="213330"/>
                  </a:cubicBezTo>
                  <a:cubicBezTo>
                    <a:pt x="253922" y="213330"/>
                    <a:pt x="253922" y="213330"/>
                    <a:pt x="194252" y="272895"/>
                  </a:cubicBezTo>
                  <a:cubicBezTo>
                    <a:pt x="189063" y="278074"/>
                    <a:pt x="183874" y="279369"/>
                    <a:pt x="181280" y="279369"/>
                  </a:cubicBezTo>
                  <a:cubicBezTo>
                    <a:pt x="176091" y="279369"/>
                    <a:pt x="170903" y="276779"/>
                    <a:pt x="169605" y="274190"/>
                  </a:cubicBezTo>
                  <a:cubicBezTo>
                    <a:pt x="169605" y="274190"/>
                    <a:pt x="169605" y="274190"/>
                    <a:pt x="163120" y="269010"/>
                  </a:cubicBezTo>
                  <a:cubicBezTo>
                    <a:pt x="163120" y="269010"/>
                    <a:pt x="163120" y="269010"/>
                    <a:pt x="159228" y="271600"/>
                  </a:cubicBezTo>
                  <a:cubicBezTo>
                    <a:pt x="156634" y="275484"/>
                    <a:pt x="151445" y="276779"/>
                    <a:pt x="146256" y="276779"/>
                  </a:cubicBezTo>
                  <a:cubicBezTo>
                    <a:pt x="142365" y="276779"/>
                    <a:pt x="137176" y="275484"/>
                    <a:pt x="133284" y="271600"/>
                  </a:cubicBezTo>
                  <a:cubicBezTo>
                    <a:pt x="133284" y="271600"/>
                    <a:pt x="133284" y="271600"/>
                    <a:pt x="73614" y="212036"/>
                  </a:cubicBezTo>
                  <a:cubicBezTo>
                    <a:pt x="71020" y="208151"/>
                    <a:pt x="68426" y="204266"/>
                    <a:pt x="68426" y="199087"/>
                  </a:cubicBezTo>
                  <a:cubicBezTo>
                    <a:pt x="68426" y="193907"/>
                    <a:pt x="71020" y="188728"/>
                    <a:pt x="73614" y="186138"/>
                  </a:cubicBezTo>
                  <a:cubicBezTo>
                    <a:pt x="73614" y="184843"/>
                    <a:pt x="74911" y="184843"/>
                    <a:pt x="74911" y="183548"/>
                  </a:cubicBezTo>
                  <a:cubicBezTo>
                    <a:pt x="74911" y="183548"/>
                    <a:pt x="74911" y="183548"/>
                    <a:pt x="76209" y="182253"/>
                  </a:cubicBezTo>
                  <a:cubicBezTo>
                    <a:pt x="76209" y="182253"/>
                    <a:pt x="76209" y="182253"/>
                    <a:pt x="42482" y="148587"/>
                  </a:cubicBezTo>
                  <a:cubicBezTo>
                    <a:pt x="42482" y="148587"/>
                    <a:pt x="42482" y="148587"/>
                    <a:pt x="42482" y="147292"/>
                  </a:cubicBezTo>
                  <a:cubicBezTo>
                    <a:pt x="42482" y="147292"/>
                    <a:pt x="42482" y="147292"/>
                    <a:pt x="4864" y="111035"/>
                  </a:cubicBezTo>
                  <a:cubicBezTo>
                    <a:pt x="-1622" y="103266"/>
                    <a:pt x="-1622" y="90317"/>
                    <a:pt x="4864" y="83843"/>
                  </a:cubicBezTo>
                  <a:cubicBezTo>
                    <a:pt x="4864" y="83843"/>
                    <a:pt x="4864" y="83843"/>
                    <a:pt x="77506" y="10035"/>
                  </a:cubicBezTo>
                  <a:cubicBezTo>
                    <a:pt x="85289" y="2266"/>
                    <a:pt x="98261" y="2266"/>
                    <a:pt x="106044" y="10035"/>
                  </a:cubicBezTo>
                  <a:cubicBezTo>
                    <a:pt x="106044" y="10035"/>
                    <a:pt x="106044" y="10035"/>
                    <a:pt x="142365" y="46291"/>
                  </a:cubicBezTo>
                  <a:cubicBezTo>
                    <a:pt x="142365" y="46291"/>
                    <a:pt x="142365" y="46291"/>
                    <a:pt x="163120" y="67009"/>
                  </a:cubicBezTo>
                  <a:cubicBezTo>
                    <a:pt x="163120" y="67009"/>
                    <a:pt x="163120" y="67009"/>
                    <a:pt x="189063" y="41112"/>
                  </a:cubicBezTo>
                  <a:cubicBezTo>
                    <a:pt x="189063" y="41112"/>
                    <a:pt x="189063" y="41112"/>
                    <a:pt x="225384" y="4855"/>
                  </a:cubicBezTo>
                  <a:cubicBezTo>
                    <a:pt x="229276" y="1618"/>
                    <a:pt x="234140" y="0"/>
                    <a:pt x="23900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35">
                <a:solidFill>
                  <a:schemeClr val="bg1">
                    <a:lumMod val="50000"/>
                  </a:schemeClr>
                </a:solidFill>
                <a:cs typeface="+mn-ea"/>
                <a:sym typeface="+mn-lt"/>
              </a:endParaRPr>
            </a:p>
          </p:txBody>
        </p:sp>
      </p:grpSp>
      <p:grpSp>
        <p:nvGrpSpPr>
          <p:cNvPr id="80" name="组合 79"/>
          <p:cNvGrpSpPr/>
          <p:nvPr/>
        </p:nvGrpSpPr>
        <p:grpSpPr>
          <a:xfrm>
            <a:off x="8820785" y="2417445"/>
            <a:ext cx="1428750" cy="1428750"/>
            <a:chOff x="12576" y="3674"/>
            <a:chExt cx="2250" cy="2250"/>
          </a:xfrm>
        </p:grpSpPr>
        <p:sp>
          <p:nvSpPr>
            <p:cNvPr id="81" name="星形: 七角 5"/>
            <p:cNvSpPr/>
            <p:nvPr/>
          </p:nvSpPr>
          <p:spPr>
            <a:xfrm>
              <a:off x="12576" y="3674"/>
              <a:ext cx="2251" cy="2251"/>
            </a:xfrm>
            <a:prstGeom prst="star7">
              <a:avLst>
                <a:gd name="adj" fmla="val 40882"/>
                <a:gd name="hf" fmla="val 102572"/>
                <a:gd name="vf" fmla="val 105210"/>
              </a:avLst>
            </a:prstGeom>
            <a:solidFill>
              <a:srgbClr val="AFD4C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dirty="0">
                <a:solidFill>
                  <a:schemeClr val="bg1">
                    <a:lumMod val="50000"/>
                  </a:schemeClr>
                </a:solidFill>
                <a:cs typeface="+mn-ea"/>
                <a:sym typeface="+mn-lt"/>
              </a:endParaRPr>
            </a:p>
          </p:txBody>
        </p:sp>
        <p:sp>
          <p:nvSpPr>
            <p:cNvPr id="82" name="任意多边形: 形状 12"/>
            <p:cNvSpPr/>
            <p:nvPr/>
          </p:nvSpPr>
          <p:spPr bwMode="auto">
            <a:xfrm>
              <a:off x="13334" y="4478"/>
              <a:ext cx="761" cy="643"/>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sz="2135">
                <a:solidFill>
                  <a:schemeClr val="bg1">
                    <a:lumMod val="50000"/>
                  </a:schemeClr>
                </a:solidFill>
                <a:cs typeface="+mn-ea"/>
                <a:sym typeface="+mn-lt"/>
              </a:endParaRPr>
            </a:p>
          </p:txBody>
        </p:sp>
      </p:grpSp>
      <p:grpSp>
        <p:nvGrpSpPr>
          <p:cNvPr id="83" name="组合 82"/>
          <p:cNvGrpSpPr/>
          <p:nvPr/>
        </p:nvGrpSpPr>
        <p:grpSpPr>
          <a:xfrm>
            <a:off x="7832725" y="4182745"/>
            <a:ext cx="3125470" cy="1329569"/>
            <a:chOff x="3520351" y="2130222"/>
            <a:chExt cx="3830446" cy="1329717"/>
          </a:xfrm>
        </p:grpSpPr>
        <p:sp>
          <p:nvSpPr>
            <p:cNvPr id="84" name="文本框 36"/>
            <p:cNvSpPr txBox="1">
              <a:spLocks noChangeArrowheads="1"/>
            </p:cNvSpPr>
            <p:nvPr/>
          </p:nvSpPr>
          <p:spPr bwMode="auto">
            <a:xfrm>
              <a:off x="3520351" y="2130222"/>
              <a:ext cx="383044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dirty="0">
                  <a:latin typeface="微软雅黑" panose="020B0503020204020204" pitchFamily="34" charset="-122"/>
                  <a:ea typeface="微软雅黑" panose="020B0503020204020204" pitchFamily="34" charset="-122"/>
                </a:rPr>
                <a:t>3.</a:t>
              </a:r>
              <a:r>
                <a:rPr lang="zh-CN" altLang="zh-CN" b="1" dirty="0" smtClean="0">
                  <a:latin typeface="微软雅黑" panose="020B0503020204020204" pitchFamily="34" charset="-122"/>
                  <a:ea typeface="微软雅黑" panose="020B0503020204020204" pitchFamily="34" charset="-122"/>
                </a:rPr>
                <a:t>以和为</a:t>
              </a:r>
              <a:r>
                <a:rPr lang="zh-CN" altLang="zh-CN" b="1" dirty="0">
                  <a:latin typeface="微软雅黑" panose="020B0503020204020204" pitchFamily="34" charset="-122"/>
                  <a:ea typeface="微软雅黑" panose="020B0503020204020204" pitchFamily="34" charset="-122"/>
                </a:rPr>
                <a:t>贵</a:t>
              </a:r>
              <a:r>
                <a:rPr lang="zh-CN" altLang="zh-CN" b="1" dirty="0">
                  <a:latin typeface="微软雅黑" panose="020B0503020204020204" pitchFamily="34" charset="-122"/>
                  <a:ea typeface="微软雅黑" panose="020B0503020204020204" pitchFamily="34" charset="-122"/>
                </a:rPr>
                <a:t>为其</a:t>
              </a:r>
              <a:r>
                <a:rPr lang="zh-CN" altLang="zh-CN" b="1" dirty="0">
                  <a:latin typeface="微软雅黑" panose="020B0503020204020204" pitchFamily="34" charset="-122"/>
                  <a:ea typeface="微软雅黑" panose="020B0503020204020204" pitchFamily="34" charset="-122"/>
                </a:rPr>
                <a:t>本</a:t>
              </a:r>
              <a:endParaRPr lang="zh-CN" altLang="en-US" b="1" dirty="0">
                <a:latin typeface="微软雅黑" panose="020B0503020204020204" pitchFamily="34" charset="-122"/>
                <a:ea typeface="微软雅黑" panose="020B0503020204020204" pitchFamily="34" charset="-122"/>
                <a:sym typeface="+mn-lt"/>
              </a:endParaRPr>
            </a:p>
          </p:txBody>
        </p:sp>
        <p:sp>
          <p:nvSpPr>
            <p:cNvPr id="85" name="文本框 37"/>
            <p:cNvSpPr txBox="1">
              <a:spLocks noChangeArrowheads="1"/>
            </p:cNvSpPr>
            <p:nvPr/>
          </p:nvSpPr>
          <p:spPr bwMode="auto">
            <a:xfrm>
              <a:off x="4041482" y="2505726"/>
              <a:ext cx="3076577" cy="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400" dirty="0">
                  <a:solidFill>
                    <a:srgbClr val="0D0D0D"/>
                  </a:solidFill>
                  <a:latin typeface="宋体" panose="02010600030101010101" pitchFamily="2" charset="-122"/>
                  <a:cs typeface="+mn-ea"/>
                </a:rPr>
                <a:t>“和”即和谐、平衡、折中，它是中国传统文化的精神精髓，“和”的观念深深渗透在家族文化中。</a:t>
              </a:r>
              <a:endParaRPr lang="zh-CN" altLang="en-US" sz="1400" dirty="0">
                <a:solidFill>
                  <a:srgbClr val="0D0D0D"/>
                </a:solidFill>
                <a:latin typeface="宋体" panose="02010600030101010101" pitchFamily="2" charset="-122"/>
                <a:cs typeface="+mn-ea"/>
                <a:sym typeface="+mn-lt"/>
              </a:endParaRPr>
            </a:p>
          </p:txBody>
        </p:sp>
      </p:grpSp>
      <p:grpSp>
        <p:nvGrpSpPr>
          <p:cNvPr id="86" name="组合 85"/>
          <p:cNvGrpSpPr/>
          <p:nvPr/>
        </p:nvGrpSpPr>
        <p:grpSpPr>
          <a:xfrm>
            <a:off x="4539616" y="4151429"/>
            <a:ext cx="3125470" cy="1272802"/>
            <a:chOff x="3392722" y="2098905"/>
            <a:chExt cx="3830446" cy="1272944"/>
          </a:xfrm>
        </p:grpSpPr>
        <p:sp>
          <p:nvSpPr>
            <p:cNvPr id="87" name="文本框 36"/>
            <p:cNvSpPr txBox="1">
              <a:spLocks noChangeArrowheads="1"/>
            </p:cNvSpPr>
            <p:nvPr/>
          </p:nvSpPr>
          <p:spPr bwMode="auto">
            <a:xfrm>
              <a:off x="3392722" y="2098905"/>
              <a:ext cx="383044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dirty="0" smtClean="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重</a:t>
              </a:r>
              <a:r>
                <a:rPr lang="zh-CN" altLang="zh-CN" b="1" dirty="0">
                  <a:latin typeface="微软雅黑" panose="020B0503020204020204" pitchFamily="34" charset="-122"/>
                  <a:ea typeface="微软雅黑" panose="020B0503020204020204" pitchFamily="34" charset="-122"/>
                </a:rPr>
                <a:t>教育人为其</a:t>
              </a:r>
              <a:r>
                <a:rPr lang="zh-CN" altLang="zh-CN" b="1" dirty="0">
                  <a:latin typeface="微软雅黑" panose="020B0503020204020204" pitchFamily="34" charset="-122"/>
                  <a:ea typeface="微软雅黑" panose="020B0503020204020204" pitchFamily="34" charset="-122"/>
                </a:rPr>
                <a:t>纲</a:t>
              </a:r>
              <a:endParaRPr lang="zh-CN" altLang="en-US" b="1" dirty="0">
                <a:latin typeface="微软雅黑" panose="020B0503020204020204" pitchFamily="34" charset="-122"/>
                <a:ea typeface="微软雅黑" panose="020B0503020204020204" pitchFamily="34" charset="-122"/>
                <a:sym typeface="+mn-lt"/>
              </a:endParaRPr>
            </a:p>
          </p:txBody>
        </p:sp>
        <p:sp>
          <p:nvSpPr>
            <p:cNvPr id="88" name="文本框 37"/>
            <p:cNvSpPr txBox="1">
              <a:spLocks noChangeArrowheads="1"/>
            </p:cNvSpPr>
            <p:nvPr/>
          </p:nvSpPr>
          <p:spPr bwMode="auto">
            <a:xfrm>
              <a:off x="3520352" y="2478876"/>
              <a:ext cx="3601749" cy="89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zh-CN" sz="1400" dirty="0">
                  <a:solidFill>
                    <a:srgbClr val="0D0D0D"/>
                  </a:solidFill>
                  <a:latin typeface="宋体" panose="02010600030101010101" pitchFamily="2" charset="-122"/>
                  <a:cs typeface="+mn-ea"/>
                </a:rPr>
                <a:t>“家训”通过私塾教育促使家风文化与理念世代继承，在传统社会中一直作为文化体系有力的教育工具。</a:t>
              </a:r>
              <a:endParaRPr lang="zh-CN" altLang="en-US" sz="1400" dirty="0">
                <a:solidFill>
                  <a:srgbClr val="0D0D0D"/>
                </a:solidFill>
                <a:latin typeface="宋体" panose="02010600030101010101" pitchFamily="2" charset="-122"/>
                <a:cs typeface="+mn-ea"/>
                <a:sym typeface="+mn-lt"/>
              </a:endParaRPr>
            </a:p>
          </p:txBody>
        </p:sp>
      </p:grpSp>
      <p:grpSp>
        <p:nvGrpSpPr>
          <p:cNvPr id="89" name="组合 88"/>
          <p:cNvGrpSpPr/>
          <p:nvPr/>
        </p:nvGrpSpPr>
        <p:grpSpPr>
          <a:xfrm>
            <a:off x="1183005" y="4137264"/>
            <a:ext cx="3125470" cy="2401486"/>
            <a:chOff x="3520351" y="2130222"/>
            <a:chExt cx="3830446" cy="2401752"/>
          </a:xfrm>
        </p:grpSpPr>
        <p:sp>
          <p:nvSpPr>
            <p:cNvPr id="90" name="文本框 36"/>
            <p:cNvSpPr txBox="1">
              <a:spLocks noChangeArrowheads="1"/>
            </p:cNvSpPr>
            <p:nvPr/>
          </p:nvSpPr>
          <p:spPr bwMode="auto">
            <a:xfrm>
              <a:off x="3520351" y="2130222"/>
              <a:ext cx="383044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dirty="0" smtClean="0">
                  <a:latin typeface="微软雅黑" panose="020B0503020204020204" pitchFamily="34" charset="-122"/>
                  <a:ea typeface="微软雅黑" panose="020B0503020204020204" pitchFamily="34" charset="-122"/>
                </a:rPr>
                <a:t>1.</a:t>
              </a:r>
              <a:r>
                <a:rPr lang="zh-CN" altLang="zh-CN" b="1" dirty="0" smtClean="0">
                  <a:latin typeface="微软雅黑" panose="020B0503020204020204" pitchFamily="34" charset="-122"/>
                  <a:ea typeface="微软雅黑" panose="020B0503020204020204" pitchFamily="34" charset="-122"/>
                </a:rPr>
                <a:t>德</a:t>
              </a:r>
              <a:r>
                <a:rPr lang="zh-CN" altLang="zh-CN" b="1" dirty="0">
                  <a:latin typeface="微软雅黑" panose="020B0503020204020204" pitchFamily="34" charset="-122"/>
                  <a:ea typeface="微软雅黑" panose="020B0503020204020204" pitchFamily="34" charset="-122"/>
                </a:rPr>
                <a:t>性培育为其首</a:t>
              </a:r>
              <a:endParaRPr lang="zh-CN" altLang="en-US" sz="1400" b="1" dirty="0">
                <a:solidFill>
                  <a:srgbClr val="0D0D0D"/>
                </a:solidFill>
                <a:latin typeface="微软雅黑" panose="020B0503020204020204" pitchFamily="34" charset="-122"/>
                <a:ea typeface="微软雅黑" panose="020B0503020204020204" pitchFamily="34" charset="-122"/>
                <a:cs typeface="+mn-ea"/>
                <a:sym typeface="+mn-lt"/>
              </a:endParaRPr>
            </a:p>
          </p:txBody>
        </p:sp>
        <p:sp>
          <p:nvSpPr>
            <p:cNvPr id="91" name="文本框 37"/>
            <p:cNvSpPr txBox="1">
              <a:spLocks noChangeArrowheads="1"/>
            </p:cNvSpPr>
            <p:nvPr/>
          </p:nvSpPr>
          <p:spPr bwMode="auto">
            <a:xfrm>
              <a:off x="3520351" y="2478876"/>
              <a:ext cx="3624802" cy="20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zh-CN" sz="1400" dirty="0">
                  <a:solidFill>
                    <a:srgbClr val="0D0D0D"/>
                  </a:solidFill>
                  <a:latin typeface="宋体" panose="02010600030101010101" pitchFamily="2" charset="-122"/>
                  <a:cs typeface="+mn-ea"/>
                </a:rPr>
                <a:t>我国传统的家风家训文化大多受儒家观念伦理道德的影响，大多围绕“仁、义、礼、智、信”，体现于“温、良、恭、谦、让”等德性品格，以教导后人修君子品性“克己修身”，养成严以自律、正直简朴、诚信为善的优良品</a:t>
              </a:r>
              <a:r>
                <a:rPr lang="zh-CN" altLang="zh-CN" sz="1400" dirty="0" smtClean="0">
                  <a:solidFill>
                    <a:srgbClr val="0D0D0D"/>
                  </a:solidFill>
                  <a:latin typeface="宋体" panose="02010600030101010101" pitchFamily="2" charset="-122"/>
                  <a:cs typeface="+mn-ea"/>
                </a:rPr>
                <a:t>格</a:t>
              </a:r>
              <a:r>
                <a:rPr lang="zh-CN" altLang="en-US" sz="1400" dirty="0" smtClean="0">
                  <a:solidFill>
                    <a:srgbClr val="0D0D0D"/>
                  </a:solidFill>
                  <a:latin typeface="宋体" panose="02010600030101010101" pitchFamily="2" charset="-122"/>
                  <a:cs typeface="+mn-ea"/>
                </a:rPr>
                <a:t>。</a:t>
              </a:r>
              <a:endParaRPr lang="zh-CN" altLang="en-US" sz="1400" dirty="0">
                <a:solidFill>
                  <a:srgbClr val="0D0D0D"/>
                </a:solidFill>
                <a:latin typeface="宋体" panose="02010600030101010101" pitchFamily="2" charset="-122"/>
                <a:cs typeface="+mn-ea"/>
                <a:sym typeface="+mn-lt"/>
              </a:endParaRPr>
            </a:p>
          </p:txBody>
        </p:sp>
      </p:grpSp>
      <p:sp>
        <p:nvSpPr>
          <p:cNvPr id="92" name="矩形 91"/>
          <p:cNvSpPr/>
          <p:nvPr/>
        </p:nvSpPr>
        <p:spPr>
          <a:xfrm>
            <a:off x="1830562" y="1718300"/>
            <a:ext cx="803425"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晋商</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4174195" y="1761420"/>
            <a:ext cx="4108817" cy="369332"/>
          </a:xfrm>
          <a:prstGeom prst="rect">
            <a:avLst/>
          </a:prstGeom>
        </p:spPr>
        <p:txBody>
          <a:bodyPr wrap="none">
            <a:spAutoFit/>
          </a:bodyPr>
          <a:lstStyle/>
          <a:p>
            <a:r>
              <a:rPr lang="zh-CN" altLang="zh-CN"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主要的核心理念可以归纳为三个方</a:t>
            </a:r>
            <a:r>
              <a:rPr lang="zh-CN" altLang="zh-CN" b="1" dirty="0" smtClean="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面</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2692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8722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明清时期晋商徽商的优秀家风家训</a:t>
            </a:r>
          </a:p>
        </p:txBody>
      </p:sp>
      <p:sp>
        <p:nvSpPr>
          <p:cNvPr id="7" name="矩形 6"/>
          <p:cNvSpPr/>
          <p:nvPr/>
        </p:nvSpPr>
        <p:spPr>
          <a:xfrm>
            <a:off x="1830562" y="1718300"/>
            <a:ext cx="800219"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徽商</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任意多边形 19"/>
          <p:cNvSpPr/>
          <p:nvPr/>
        </p:nvSpPr>
        <p:spPr>
          <a:xfrm>
            <a:off x="2122098" y="2446332"/>
            <a:ext cx="3562728" cy="2906395"/>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57150">
            <a:solidFill>
              <a:srgbClr val="AFD4C2"/>
            </a:solidFill>
            <a:prstDash val="solid"/>
            <a:round/>
            <a:headEnd type="oval" w="sm" len="sm"/>
            <a:tailEnd type="oval" w="sm" len="sm"/>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kern="0">
              <a:cs typeface="+mn-ea"/>
              <a:sym typeface="+mn-lt"/>
            </a:endParaRPr>
          </a:p>
        </p:txBody>
      </p:sp>
      <p:sp>
        <p:nvSpPr>
          <p:cNvPr id="9" name="任意多边形 21"/>
          <p:cNvSpPr/>
          <p:nvPr/>
        </p:nvSpPr>
        <p:spPr>
          <a:xfrm>
            <a:off x="5954701" y="2446332"/>
            <a:ext cx="3646499" cy="2906395"/>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57150">
            <a:solidFill>
              <a:srgbClr val="AFD4C2"/>
            </a:solidFill>
            <a:prstDash val="solid"/>
            <a:round/>
            <a:headEnd type="oval" w="sm" len="sm"/>
            <a:tailEnd type="oval" w="sm" len="sm"/>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kern="0">
              <a:cs typeface="+mn-ea"/>
              <a:sym typeface="+mn-lt"/>
            </a:endParaRPr>
          </a:p>
        </p:txBody>
      </p:sp>
      <p:grpSp>
        <p:nvGrpSpPr>
          <p:cNvPr id="10" name="组合 9">
            <a:extLst>
              <a:ext uri="{FF2B5EF4-FFF2-40B4-BE49-F238E27FC236}">
                <a16:creationId xmlns:a16="http://schemas.microsoft.com/office/drawing/2014/main" id="{0BA31124-8E04-48C7-9366-D4EF3E45D077}"/>
              </a:ext>
            </a:extLst>
          </p:cNvPr>
          <p:cNvGrpSpPr/>
          <p:nvPr/>
        </p:nvGrpSpPr>
        <p:grpSpPr>
          <a:xfrm>
            <a:off x="6140698" y="2664542"/>
            <a:ext cx="3246151" cy="2653089"/>
            <a:chOff x="3537978" y="1334249"/>
            <a:chExt cx="3082554" cy="2653383"/>
          </a:xfrm>
        </p:grpSpPr>
        <p:sp>
          <p:nvSpPr>
            <p:cNvPr id="11" name="文本框 36">
              <a:extLst>
                <a:ext uri="{FF2B5EF4-FFF2-40B4-BE49-F238E27FC236}">
                  <a16:creationId xmlns:a16="http://schemas.microsoft.com/office/drawing/2014/main" id="{FE640C35-ED8E-4289-B946-F537F7197635}"/>
                </a:ext>
              </a:extLst>
            </p:cNvPr>
            <p:cNvSpPr txBox="1">
              <a:spLocks noChangeArrowheads="1"/>
            </p:cNvSpPr>
            <p:nvPr/>
          </p:nvSpPr>
          <p:spPr bwMode="auto">
            <a:xfrm>
              <a:off x="3542551" y="1334249"/>
              <a:ext cx="2293814"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世家书香浓</a:t>
              </a:r>
            </a:p>
          </p:txBody>
        </p:sp>
        <p:sp>
          <p:nvSpPr>
            <p:cNvPr id="12" name="文本框 37">
              <a:extLst>
                <a:ext uri="{FF2B5EF4-FFF2-40B4-BE49-F238E27FC236}">
                  <a16:creationId xmlns:a16="http://schemas.microsoft.com/office/drawing/2014/main" id="{1B383DBF-2CE0-47C7-BE38-6C9D28A48EC6}"/>
                </a:ext>
              </a:extLst>
            </p:cNvPr>
            <p:cNvSpPr txBox="1">
              <a:spLocks noChangeArrowheads="1"/>
            </p:cNvSpPr>
            <p:nvPr/>
          </p:nvSpPr>
          <p:spPr bwMode="auto">
            <a:xfrm>
              <a:off x="3537978" y="1679052"/>
              <a:ext cx="3082554" cy="230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600" dirty="0"/>
                <a:t>徽商不仅以“商”闻名，也素有“文”名。徽商特别重视家庭教育，崇尚读书，诞生了众多书香世家。家教启蒙、外傅奠基、科举扬名、藏书刊书、文人交游和代际传衍是徽商书香世家共同的发展路径</a:t>
              </a:r>
              <a:r>
                <a:rPr lang="zh-CN" altLang="zh-CN" sz="1600" dirty="0"/>
                <a:t>。</a:t>
              </a:r>
              <a:endParaRPr lang="zh-CN" altLang="zh-CN" sz="1600" dirty="0"/>
            </a:p>
          </p:txBody>
        </p:sp>
      </p:grpSp>
      <p:grpSp>
        <p:nvGrpSpPr>
          <p:cNvPr id="13" name="组合 12">
            <a:extLst>
              <a:ext uri="{FF2B5EF4-FFF2-40B4-BE49-F238E27FC236}">
                <a16:creationId xmlns:a16="http://schemas.microsoft.com/office/drawing/2014/main" id="{F069A9BD-CB56-4DF9-B8FA-914D3D94A3EA}"/>
              </a:ext>
            </a:extLst>
          </p:cNvPr>
          <p:cNvGrpSpPr/>
          <p:nvPr/>
        </p:nvGrpSpPr>
        <p:grpSpPr>
          <a:xfrm>
            <a:off x="2291188" y="2639975"/>
            <a:ext cx="3264223" cy="2332891"/>
            <a:chOff x="3520351" y="2130222"/>
            <a:chExt cx="4055514" cy="2333151"/>
          </a:xfrm>
        </p:grpSpPr>
        <p:sp>
          <p:nvSpPr>
            <p:cNvPr id="14" name="文本框 36">
              <a:extLst>
                <a:ext uri="{FF2B5EF4-FFF2-40B4-BE49-F238E27FC236}">
                  <a16:creationId xmlns:a16="http://schemas.microsoft.com/office/drawing/2014/main" id="{30B47CD8-B944-4A95-B1B5-A08DF8E51577}"/>
                </a:ext>
              </a:extLst>
            </p:cNvPr>
            <p:cNvSpPr txBox="1">
              <a:spLocks noChangeArrowheads="1"/>
            </p:cNvSpPr>
            <p:nvPr/>
          </p:nvSpPr>
          <p:spPr bwMode="auto">
            <a:xfrm>
              <a:off x="3520351" y="2130222"/>
              <a:ext cx="383044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徽商家风淳</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sp>
          <p:nvSpPr>
            <p:cNvPr id="15" name="文本框 37">
              <a:extLst>
                <a:ext uri="{FF2B5EF4-FFF2-40B4-BE49-F238E27FC236}">
                  <a16:creationId xmlns:a16="http://schemas.microsoft.com/office/drawing/2014/main" id="{0BD2CC7D-2061-4278-A219-AB9BB5F42CA4}"/>
                </a:ext>
              </a:extLst>
            </p:cNvPr>
            <p:cNvSpPr txBox="1">
              <a:spLocks noChangeArrowheads="1"/>
            </p:cNvSpPr>
            <p:nvPr/>
          </p:nvSpPr>
          <p:spPr bwMode="auto">
            <a:xfrm>
              <a:off x="3520351" y="2524165"/>
              <a:ext cx="4055514" cy="193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600" dirty="0"/>
                <a:t>徽商家风基于日常生活和人生成长，侧重于商业原则与职业操守。把教育传承和自我修为紧密结合，易于接受和实践。而在家风建设和传承过程中，教育发挥着重要作用。</a:t>
              </a:r>
            </a:p>
          </p:txBody>
        </p:sp>
      </p:grpSp>
    </p:spTree>
    <p:extLst>
      <p:ext uri="{BB962C8B-B14F-4D97-AF65-F5344CB8AC3E}">
        <p14:creationId xmlns:p14="http://schemas.microsoft.com/office/powerpoint/2010/main" val="222196608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p:cNvSpPr/>
          <p:nvPr/>
        </p:nvSpPr>
        <p:spPr>
          <a:xfrm>
            <a:off x="2328862" y="2967335"/>
            <a:ext cx="7534275" cy="923330"/>
          </a:xfrm>
          <a:prstGeom prst="rect">
            <a:avLst/>
          </a:prstGeom>
        </p:spPr>
        <p:txBody>
          <a:bodyPr wrap="square">
            <a:spAutoFit/>
          </a:bodyPr>
          <a:lstStyle/>
          <a:p>
            <a:pPr algn="ctr"/>
            <a:r>
              <a:rPr lang="zh-CN" altLang="en-US" sz="5400" b="1" dirty="0" smtClean="0">
                <a:cs typeface="+mn-ea"/>
                <a:sym typeface="+mn-lt"/>
              </a:rPr>
              <a:t>谢 谢 ！</a:t>
            </a:r>
            <a:endParaRPr lang="zh-CN" altLang="en-US" sz="5400" b="1" dirty="0">
              <a:cs typeface="+mn-ea"/>
              <a:sym typeface="+mn-lt"/>
            </a:endParaRPr>
          </a:p>
        </p:txBody>
      </p:sp>
    </p:spTree>
    <p:extLst>
      <p:ext uri="{BB962C8B-B14F-4D97-AF65-F5344CB8AC3E}">
        <p14:creationId xmlns:p14="http://schemas.microsoft.com/office/powerpoint/2010/main" val="83962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0"/>
            <a:ext cx="12192000" cy="6858000"/>
            <a:chOff x="0" y="0"/>
            <a:chExt cx="12192000" cy="6858000"/>
          </a:xfrm>
        </p:grpSpPr>
        <p:pic>
          <p:nvPicPr>
            <p:cNvPr id="23" name="图片 22"/>
            <p:cNvPicPr>
              <a:picLocks noChangeAspect="1"/>
            </p:cNvPicPr>
            <p:nvPr/>
          </p:nvPicPr>
          <p:blipFill>
            <a:blip r:embed="rId2"/>
            <a:stretch>
              <a:fillRect/>
            </a:stretch>
          </p:blipFill>
          <p:spPr>
            <a:xfrm>
              <a:off x="0" y="0"/>
              <a:ext cx="12192000" cy="6858000"/>
            </a:xfrm>
            <a:prstGeom prst="rect">
              <a:avLst/>
            </a:prstGeom>
          </p:spPr>
        </p:pic>
        <p:sp>
          <p:nvSpPr>
            <p:cNvPr id="24" name="矩形: 圆角 23"/>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127" y="1017305"/>
            <a:ext cx="3078145" cy="1988749"/>
            <a:chOff x="4556927" y="2434625"/>
            <a:chExt cx="3078145" cy="1988749"/>
          </a:xfrm>
        </p:grpSpPr>
        <p:grpSp>
          <p:nvGrpSpPr>
            <p:cNvPr id="4" name="组合 3"/>
            <p:cNvGrpSpPr/>
            <p:nvPr/>
          </p:nvGrpSpPr>
          <p:grpSpPr>
            <a:xfrm>
              <a:off x="5333224" y="2434625"/>
              <a:ext cx="2301848" cy="1988749"/>
              <a:chOff x="50591" y="1929608"/>
              <a:chExt cx="2301848" cy="1988749"/>
            </a:xfrm>
          </p:grpSpPr>
          <p:sp>
            <p:nvSpPr>
              <p:cNvPr id="6" name="文本框 30"/>
              <p:cNvSpPr txBox="1"/>
              <p:nvPr/>
            </p:nvSpPr>
            <p:spPr>
              <a:xfrm>
                <a:off x="50591" y="1929608"/>
                <a:ext cx="1602655" cy="1445260"/>
              </a:xfrm>
              <a:prstGeom prst="rect">
                <a:avLst/>
              </a:prstGeom>
              <a:noFill/>
            </p:spPr>
            <p:txBody>
              <a:bodyPr vert="horz" wrap="square" rtlCol="0">
                <a:spAutoFit/>
              </a:bodyPr>
              <a:lstStyle>
                <a:defPPr>
                  <a:defRPr lang="zh-CN"/>
                </a:defPPr>
                <a:lvl1pPr algn="dist">
                  <a:defRPr sz="5400">
                    <a:solidFill>
                      <a:srgbClr val="A68157"/>
                    </a:solidFill>
                    <a:latin typeface="华文隶书" panose="02010800040101010101" pitchFamily="2" charset="-122"/>
                    <a:ea typeface="华文隶书" panose="02010800040101010101" pitchFamily="2" charset="-122"/>
                  </a:defRPr>
                </a:lvl1pPr>
              </a:lstStyle>
              <a:p>
                <a:pPr algn="ctr"/>
                <a:r>
                  <a:rPr lang="zh-CN" altLang="en-US" sz="8800" dirty="0">
                    <a:solidFill>
                      <a:schemeClr val="bg2">
                        <a:lumMod val="10000"/>
                      </a:schemeClr>
                    </a:solidFill>
                    <a:latin typeface="+mn-lt"/>
                    <a:ea typeface="+mn-ea"/>
                    <a:cs typeface="+mn-ea"/>
                    <a:sym typeface="+mn-lt"/>
                  </a:rPr>
                  <a:t>目</a:t>
                </a:r>
              </a:p>
            </p:txBody>
          </p:sp>
          <p:sp>
            <p:nvSpPr>
              <p:cNvPr id="7" name="矩形 6"/>
              <p:cNvSpPr/>
              <p:nvPr/>
            </p:nvSpPr>
            <p:spPr>
              <a:xfrm>
                <a:off x="1475275" y="2594918"/>
                <a:ext cx="877164" cy="132343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0" dirty="0">
                    <a:solidFill>
                      <a:schemeClr val="bg2">
                        <a:lumMod val="10000"/>
                      </a:schemeClr>
                    </a:solidFill>
                    <a:cs typeface="+mn-ea"/>
                    <a:sym typeface="+mn-lt"/>
                  </a:rPr>
                  <a:t>录</a:t>
                </a:r>
              </a:p>
            </p:txBody>
          </p:sp>
        </p:grpSp>
        <p:sp>
          <p:nvSpPr>
            <p:cNvPr id="5" name="文本框 39"/>
            <p:cNvSpPr txBox="1"/>
            <p:nvPr/>
          </p:nvSpPr>
          <p:spPr>
            <a:xfrm>
              <a:off x="4556927" y="3652232"/>
              <a:ext cx="2379344" cy="584775"/>
            </a:xfrm>
            <a:prstGeom prst="rect">
              <a:avLst/>
            </a:prstGeom>
            <a:noFill/>
            <a:effectLst/>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chemeClr val="bg2">
                      <a:lumMod val="10000"/>
                    </a:schemeClr>
                  </a:solidFill>
                  <a:cs typeface="+mn-ea"/>
                  <a:sym typeface="+mn-lt"/>
                </a:rPr>
                <a:t>CONTENTS</a:t>
              </a:r>
            </a:p>
          </p:txBody>
        </p:sp>
      </p:grpSp>
      <p:grpSp>
        <p:nvGrpSpPr>
          <p:cNvPr id="13" name="组合 12"/>
          <p:cNvGrpSpPr/>
          <p:nvPr/>
        </p:nvGrpSpPr>
        <p:grpSpPr>
          <a:xfrm>
            <a:off x="3829027" y="926808"/>
            <a:ext cx="7682612" cy="781686"/>
            <a:chOff x="4581906" y="848270"/>
            <a:chExt cx="7682612" cy="781686"/>
          </a:xfrm>
        </p:grpSpPr>
        <p:sp>
          <p:nvSpPr>
            <p:cNvPr id="9" name="椭圆 8"/>
            <p:cNvSpPr/>
            <p:nvPr/>
          </p:nvSpPr>
          <p:spPr>
            <a:xfrm>
              <a:off x="4581906" y="848270"/>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endParaRPr lang="zh-CN" altLang="en-US" sz="4000" dirty="0">
                <a:solidFill>
                  <a:schemeClr val="bg2">
                    <a:lumMod val="10000"/>
                  </a:schemeClr>
                </a:solidFill>
                <a:cs typeface="+mn-ea"/>
                <a:sym typeface="+mn-lt"/>
              </a:endParaRPr>
            </a:p>
          </p:txBody>
        </p:sp>
        <p:cxnSp>
          <p:nvCxnSpPr>
            <p:cNvPr id="14" name="直接连接符 13"/>
            <p:cNvCxnSpPr/>
            <p:nvPr/>
          </p:nvCxnSpPr>
          <p:spPr>
            <a:xfrm>
              <a:off x="5504494" y="1218781"/>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697760" y="895837"/>
              <a:ext cx="5566758" cy="584775"/>
            </a:xfrm>
            <a:prstGeom prst="rect">
              <a:avLst/>
            </a:prstGeom>
            <a:noFill/>
          </p:spPr>
          <p:txBody>
            <a:bodyPr wrap="square" rtlCol="0">
              <a:spAutoFit/>
            </a:bodyPr>
            <a:lstStyle/>
            <a:p>
              <a:r>
                <a:rPr lang="en-US" altLang="zh-CN" sz="3200" b="1" dirty="0" smtClean="0">
                  <a:solidFill>
                    <a:schemeClr val="bg2">
                      <a:lumMod val="10000"/>
                    </a:schemeClr>
                  </a:solidFill>
                  <a:cs typeface="+mn-ea"/>
                </a:rPr>
                <a:t>20</a:t>
              </a:r>
              <a:r>
                <a:rPr lang="zh-CN" altLang="zh-CN" sz="3200" b="1" dirty="0">
                  <a:solidFill>
                    <a:schemeClr val="bg2">
                      <a:lumMod val="10000"/>
                    </a:schemeClr>
                  </a:solidFill>
                  <a:cs typeface="+mn-ea"/>
                </a:rPr>
                <a:t>世纪</a:t>
              </a:r>
              <a:r>
                <a:rPr lang="en-US" altLang="zh-CN" sz="3200" b="1" dirty="0">
                  <a:solidFill>
                    <a:schemeClr val="bg2">
                      <a:lumMod val="10000"/>
                    </a:schemeClr>
                  </a:solidFill>
                  <a:cs typeface="+mn-ea"/>
                </a:rPr>
                <a:t>70</a:t>
              </a:r>
              <a:r>
                <a:rPr lang="zh-CN" altLang="zh-CN" sz="3200" b="1" dirty="0">
                  <a:solidFill>
                    <a:schemeClr val="bg2">
                      <a:lumMod val="10000"/>
                    </a:schemeClr>
                  </a:solidFill>
                  <a:cs typeface="+mn-ea"/>
                </a:rPr>
                <a:t>年代的人力资源管理</a:t>
              </a:r>
            </a:p>
          </p:txBody>
        </p:sp>
      </p:grpSp>
      <p:grpSp>
        <p:nvGrpSpPr>
          <p:cNvPr id="34" name="组合 33"/>
          <p:cNvGrpSpPr/>
          <p:nvPr/>
        </p:nvGrpSpPr>
        <p:grpSpPr>
          <a:xfrm>
            <a:off x="3827134" y="3659931"/>
            <a:ext cx="7722724" cy="781686"/>
            <a:chOff x="4581906" y="2126713"/>
            <a:chExt cx="7722724" cy="781686"/>
          </a:xfrm>
        </p:grpSpPr>
        <p:sp>
          <p:nvSpPr>
            <p:cNvPr id="10" name="椭圆 9"/>
            <p:cNvSpPr/>
            <p:nvPr/>
          </p:nvSpPr>
          <p:spPr>
            <a:xfrm>
              <a:off x="4581906" y="2126713"/>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endParaRPr lang="zh-CN" altLang="en-US" sz="4000" dirty="0">
                <a:solidFill>
                  <a:schemeClr val="bg2">
                    <a:lumMod val="10000"/>
                  </a:schemeClr>
                </a:solidFill>
                <a:cs typeface="+mn-ea"/>
                <a:sym typeface="+mn-lt"/>
              </a:endParaRPr>
            </a:p>
          </p:txBody>
        </p:sp>
        <p:cxnSp>
          <p:nvCxnSpPr>
            <p:cNvPr id="15" name="直接连接符 14"/>
            <p:cNvCxnSpPr/>
            <p:nvPr/>
          </p:nvCxnSpPr>
          <p:spPr>
            <a:xfrm>
              <a:off x="5583339" y="2517556"/>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38386" y="2192921"/>
              <a:ext cx="5566244" cy="584775"/>
            </a:xfrm>
            <a:prstGeom prst="rect">
              <a:avLst/>
            </a:prstGeom>
            <a:noFill/>
          </p:spPr>
          <p:txBody>
            <a:bodyPr wrap="square" rtlCol="0">
              <a:spAutoFit/>
            </a:bodyPr>
            <a:lstStyle/>
            <a:p>
              <a:r>
                <a:rPr lang="zh-CN" altLang="zh-CN" sz="3200" b="1" dirty="0">
                  <a:solidFill>
                    <a:schemeClr val="bg2">
                      <a:lumMod val="10000"/>
                    </a:schemeClr>
                  </a:solidFill>
                  <a:cs typeface="+mn-ea"/>
                </a:rPr>
                <a:t>我国明清时期的人力资源管理</a:t>
              </a:r>
            </a:p>
          </p:txBody>
        </p:sp>
      </p:grpSp>
      <p:cxnSp>
        <p:nvCxnSpPr>
          <p:cNvPr id="26" name="直接连接符 25"/>
          <p:cNvCxnSpPr/>
          <p:nvPr/>
        </p:nvCxnSpPr>
        <p:spPr>
          <a:xfrm>
            <a:off x="5665460" y="2054251"/>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665460" y="2623775"/>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665460" y="3171851"/>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930380" y="1818667"/>
            <a:ext cx="1830108" cy="461665"/>
          </a:xfrm>
          <a:prstGeom prst="rect">
            <a:avLst/>
          </a:prstGeom>
          <a:noFill/>
        </p:spPr>
        <p:txBody>
          <a:bodyPr wrap="square" rtlCol="0">
            <a:spAutoFit/>
          </a:bodyPr>
          <a:lstStyle/>
          <a:p>
            <a:r>
              <a:rPr lang="zh-CN" altLang="en-US" sz="2400" b="1" dirty="0" smtClean="0">
                <a:solidFill>
                  <a:schemeClr val="bg2">
                    <a:lumMod val="10000"/>
                  </a:schemeClr>
                </a:solidFill>
                <a:cs typeface="+mn-ea"/>
              </a:rPr>
              <a:t>时代背景</a:t>
            </a:r>
            <a:endParaRPr lang="zh-CN" altLang="zh-CN" sz="2400" b="1" dirty="0">
              <a:solidFill>
                <a:schemeClr val="bg2">
                  <a:lumMod val="10000"/>
                </a:schemeClr>
              </a:solidFill>
              <a:cs typeface="+mn-ea"/>
            </a:endParaRPr>
          </a:p>
        </p:txBody>
      </p:sp>
      <p:sp>
        <p:nvSpPr>
          <p:cNvPr id="2" name="矩形 1"/>
          <p:cNvSpPr/>
          <p:nvPr/>
        </p:nvSpPr>
        <p:spPr>
          <a:xfrm>
            <a:off x="6930380" y="2377272"/>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主要观点及做法</a:t>
            </a:r>
          </a:p>
        </p:txBody>
      </p:sp>
      <p:sp>
        <p:nvSpPr>
          <p:cNvPr id="31" name="矩形 30"/>
          <p:cNvSpPr/>
          <p:nvPr/>
        </p:nvSpPr>
        <p:spPr>
          <a:xfrm>
            <a:off x="6930380" y="2935877"/>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主要成果及贡献</a:t>
            </a:r>
          </a:p>
        </p:txBody>
      </p:sp>
      <p:cxnSp>
        <p:nvCxnSpPr>
          <p:cNvPr id="25" name="直接连接符 24"/>
          <p:cNvCxnSpPr/>
          <p:nvPr/>
        </p:nvCxnSpPr>
        <p:spPr>
          <a:xfrm>
            <a:off x="5665460" y="4726553"/>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665460" y="5709564"/>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930378" y="4490969"/>
            <a:ext cx="4825361" cy="984500"/>
          </a:xfrm>
          <a:prstGeom prst="rect">
            <a:avLst/>
          </a:prstGeom>
          <a:noFill/>
        </p:spPr>
        <p:txBody>
          <a:bodyPr wrap="square" rtlCol="0">
            <a:spAutoFit/>
          </a:bodyPr>
          <a:lstStyle/>
          <a:p>
            <a:pPr>
              <a:lnSpc>
                <a:spcPct val="130000"/>
              </a:lnSpc>
            </a:pPr>
            <a:r>
              <a:rPr lang="zh-CN" altLang="zh-CN" sz="2400" b="1" dirty="0">
                <a:solidFill>
                  <a:schemeClr val="bg2">
                    <a:lumMod val="10000"/>
                  </a:schemeClr>
                </a:solidFill>
                <a:cs typeface="+mn-ea"/>
              </a:rPr>
              <a:t>中国明清时期晋商徽商的人力资源管理实践</a:t>
            </a:r>
          </a:p>
        </p:txBody>
      </p:sp>
      <p:sp>
        <p:nvSpPr>
          <p:cNvPr id="35" name="矩形 34"/>
          <p:cNvSpPr/>
          <p:nvPr/>
        </p:nvSpPr>
        <p:spPr>
          <a:xfrm>
            <a:off x="6930379" y="5499329"/>
            <a:ext cx="4825360" cy="461665"/>
          </a:xfrm>
          <a:prstGeom prst="rect">
            <a:avLst/>
          </a:prstGeom>
        </p:spPr>
        <p:txBody>
          <a:bodyPr wrap="none">
            <a:spAutoFit/>
          </a:bodyPr>
          <a:lstStyle/>
          <a:p>
            <a:r>
              <a:rPr lang="zh-CN" altLang="zh-CN" sz="2400" b="1" dirty="0">
                <a:solidFill>
                  <a:schemeClr val="bg2">
                    <a:lumMod val="10000"/>
                  </a:schemeClr>
                </a:solidFill>
                <a:cs typeface="+mn-ea"/>
              </a:rPr>
              <a:t>明清时期晋商徽商的优秀家风家训</a:t>
            </a:r>
          </a:p>
        </p:txBody>
      </p:sp>
    </p:spTree>
    <p:extLst>
      <p:ext uri="{BB962C8B-B14F-4D97-AF65-F5344CB8AC3E}">
        <p14:creationId xmlns:p14="http://schemas.microsoft.com/office/powerpoint/2010/main" val="21134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a:t>
            </a:r>
            <a:r>
              <a:rPr lang="zh-CN" altLang="en-US" sz="3600" b="1" dirty="0" smtClean="0">
                <a:cs typeface="+mn-ea"/>
                <a:sym typeface="+mn-lt"/>
              </a:rPr>
              <a:t>一部分</a:t>
            </a:r>
            <a:endParaRPr lang="zh-CN" altLang="en-US" sz="3600" b="1" dirty="0">
              <a:cs typeface="+mn-ea"/>
              <a:sym typeface="+mn-lt"/>
            </a:endParaRPr>
          </a:p>
        </p:txBody>
      </p:sp>
      <p:sp>
        <p:nvSpPr>
          <p:cNvPr id="8" name="文本框 4"/>
          <p:cNvSpPr txBox="1"/>
          <p:nvPr/>
        </p:nvSpPr>
        <p:spPr>
          <a:xfrm>
            <a:off x="2067473" y="3013501"/>
            <a:ext cx="848263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dirty="0" smtClean="0">
                <a:solidFill>
                  <a:schemeClr val="bg2">
                    <a:lumMod val="10000"/>
                  </a:schemeClr>
                </a:solidFill>
                <a:cs typeface="+mn-ea"/>
              </a:rPr>
              <a:t>20</a:t>
            </a:r>
            <a:r>
              <a:rPr lang="zh-CN" altLang="zh-CN" sz="4800" b="1" dirty="0">
                <a:solidFill>
                  <a:schemeClr val="bg2">
                    <a:lumMod val="10000"/>
                  </a:schemeClr>
                </a:solidFill>
                <a:cs typeface="+mn-ea"/>
              </a:rPr>
              <a:t>世纪</a:t>
            </a:r>
            <a:r>
              <a:rPr lang="en-US" altLang="zh-CN" sz="4800" b="1" dirty="0">
                <a:solidFill>
                  <a:schemeClr val="bg2">
                    <a:lumMod val="10000"/>
                  </a:schemeClr>
                </a:solidFill>
                <a:cs typeface="+mn-ea"/>
              </a:rPr>
              <a:t>70</a:t>
            </a:r>
            <a:r>
              <a:rPr lang="zh-CN" altLang="zh-CN" sz="4800" b="1" dirty="0">
                <a:solidFill>
                  <a:schemeClr val="bg2">
                    <a:lumMod val="10000"/>
                  </a:schemeClr>
                </a:solidFill>
                <a:cs typeface="+mn-ea"/>
              </a:rPr>
              <a:t>年代的人力资源管理</a:t>
            </a:r>
            <a:endParaRPr lang="zh-CN" altLang="zh-CN" sz="4800" b="1" dirty="0">
              <a:solidFill>
                <a:schemeClr val="bg2">
                  <a:lumMod val="10000"/>
                </a:schemeClr>
              </a:solidFill>
              <a:cs typeface="+mn-ea"/>
            </a:endParaRPr>
          </a:p>
        </p:txBody>
      </p:sp>
    </p:spTree>
    <p:extLst>
      <p:ext uri="{BB962C8B-B14F-4D97-AF65-F5344CB8AC3E}">
        <p14:creationId xmlns:p14="http://schemas.microsoft.com/office/powerpoint/2010/main" val="312449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cxnSp>
        <p:nvCxnSpPr>
          <p:cNvPr id="9" name="肘形连接符 8"/>
          <p:cNvCxnSpPr/>
          <p:nvPr/>
        </p:nvCxnSpPr>
        <p:spPr>
          <a:xfrm flipV="1">
            <a:off x="2121104" y="2429833"/>
            <a:ext cx="2181860" cy="567690"/>
          </a:xfrm>
          <a:prstGeom prst="bentConnector3">
            <a:avLst>
              <a:gd name="adj1" fmla="val 62381"/>
            </a:avLst>
          </a:prstGeom>
          <a:ln w="9525"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2121104" y="3237553"/>
            <a:ext cx="2339975" cy="2078689"/>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293439" y="2168213"/>
            <a:ext cx="468630" cy="468630"/>
          </a:xfrm>
          <a:prstGeom prst="ellipse">
            <a:avLst/>
          </a:prstGeom>
          <a:solidFill>
            <a:srgbClr val="4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dirty="0">
              <a:solidFill>
                <a:prstClr val="white"/>
              </a:solidFill>
              <a:cs typeface="+mn-ea"/>
              <a:sym typeface="+mn-lt"/>
            </a:endParaRPr>
          </a:p>
        </p:txBody>
      </p:sp>
      <p:sp>
        <p:nvSpPr>
          <p:cNvPr id="13" name="标题 4"/>
          <p:cNvSpPr txBox="1"/>
          <p:nvPr/>
        </p:nvSpPr>
        <p:spPr>
          <a:xfrm>
            <a:off x="4346779" y="2250128"/>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01</a:t>
            </a:r>
          </a:p>
        </p:txBody>
      </p:sp>
      <p:cxnSp>
        <p:nvCxnSpPr>
          <p:cNvPr id="14" name="肘形连接符 13"/>
          <p:cNvCxnSpPr>
            <a:endCxn id="16" idx="2"/>
          </p:cNvCxnSpPr>
          <p:nvPr/>
        </p:nvCxnSpPr>
        <p:spPr>
          <a:xfrm>
            <a:off x="2585289" y="3753808"/>
            <a:ext cx="1708150" cy="116000"/>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93439" y="3635493"/>
            <a:ext cx="468630" cy="468630"/>
          </a:xfrm>
          <a:prstGeom prst="ellipse">
            <a:avLst/>
          </a:prstGeom>
          <a:solidFill>
            <a:srgbClr val="4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dirty="0">
              <a:solidFill>
                <a:prstClr val="white"/>
              </a:solidFill>
              <a:cs typeface="+mn-ea"/>
              <a:sym typeface="+mn-lt"/>
            </a:endParaRPr>
          </a:p>
        </p:txBody>
      </p:sp>
      <p:sp>
        <p:nvSpPr>
          <p:cNvPr id="17" name="标题 4"/>
          <p:cNvSpPr txBox="1"/>
          <p:nvPr/>
        </p:nvSpPr>
        <p:spPr>
          <a:xfrm>
            <a:off x="4346779" y="3716773"/>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02</a:t>
            </a:r>
          </a:p>
        </p:txBody>
      </p:sp>
      <p:sp>
        <p:nvSpPr>
          <p:cNvPr id="22" name="椭圆 21"/>
          <p:cNvSpPr/>
          <p:nvPr/>
        </p:nvSpPr>
        <p:spPr>
          <a:xfrm>
            <a:off x="4342795" y="4974302"/>
            <a:ext cx="468630" cy="468630"/>
          </a:xfrm>
          <a:prstGeom prst="ellipse">
            <a:avLst/>
          </a:prstGeom>
          <a:solidFill>
            <a:srgbClr val="4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dirty="0">
              <a:solidFill>
                <a:prstClr val="white"/>
              </a:solidFill>
              <a:cs typeface="+mn-ea"/>
              <a:sym typeface="+mn-lt"/>
            </a:endParaRPr>
          </a:p>
        </p:txBody>
      </p:sp>
      <p:sp>
        <p:nvSpPr>
          <p:cNvPr id="23" name="标题 4"/>
          <p:cNvSpPr txBox="1"/>
          <p:nvPr/>
        </p:nvSpPr>
        <p:spPr>
          <a:xfrm>
            <a:off x="4422805" y="5041006"/>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03</a:t>
            </a:r>
          </a:p>
        </p:txBody>
      </p:sp>
      <p:sp>
        <p:nvSpPr>
          <p:cNvPr id="26" name="Freeform 9"/>
          <p:cNvSpPr/>
          <p:nvPr/>
        </p:nvSpPr>
        <p:spPr bwMode="auto">
          <a:xfrm flipH="1">
            <a:off x="554559" y="2643193"/>
            <a:ext cx="2214245" cy="1382395"/>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C4E77"/>
          </a:solidFill>
          <a:ln>
            <a:noFill/>
          </a:ln>
        </p:spPr>
        <p:txBody>
          <a:bodyPr vert="horz" wrap="square" lIns="56640" tIns="28320" rIns="56640" bIns="283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lnSpc>
                <a:spcPct val="130000"/>
              </a:lnSpc>
              <a:defRPr/>
            </a:pPr>
            <a:endParaRPr lang="zh-CN" altLang="en-US" sz="1125" dirty="0">
              <a:solidFill>
                <a:sysClr val="windowText" lastClr="000000"/>
              </a:solidFill>
              <a:cs typeface="+mn-ea"/>
              <a:sym typeface="+mn-lt"/>
            </a:endParaRPr>
          </a:p>
        </p:txBody>
      </p:sp>
      <p:sp>
        <p:nvSpPr>
          <p:cNvPr id="27" name="KSO_Shape"/>
          <p:cNvSpPr/>
          <p:nvPr/>
        </p:nvSpPr>
        <p:spPr bwMode="auto">
          <a:xfrm>
            <a:off x="1342594" y="3096583"/>
            <a:ext cx="475615" cy="47561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lnSpc>
                <a:spcPct val="130000"/>
              </a:lnSpc>
              <a:defRPr/>
            </a:pPr>
            <a:endParaRPr lang="zh-CN" altLang="en-US" sz="1500" dirty="0">
              <a:solidFill>
                <a:prstClr val="white"/>
              </a:solidFill>
              <a:cs typeface="+mn-ea"/>
              <a:sym typeface="+mn-lt"/>
            </a:endParaRPr>
          </a:p>
        </p:txBody>
      </p:sp>
      <p:grpSp>
        <p:nvGrpSpPr>
          <p:cNvPr id="28" name="组合 27"/>
          <p:cNvGrpSpPr/>
          <p:nvPr/>
        </p:nvGrpSpPr>
        <p:grpSpPr>
          <a:xfrm>
            <a:off x="5059908" y="3460074"/>
            <a:ext cx="6412865" cy="1179258"/>
            <a:chOff x="3520351" y="2130222"/>
            <a:chExt cx="7477746" cy="1180590"/>
          </a:xfrm>
        </p:grpSpPr>
        <p:sp>
          <p:nvSpPr>
            <p:cNvPr id="29" name="文本框 36"/>
            <p:cNvSpPr txBox="1">
              <a:spLocks noChangeArrowheads="1"/>
            </p:cNvSpPr>
            <p:nvPr/>
          </p:nvSpPr>
          <p:spPr bwMode="auto">
            <a:xfrm>
              <a:off x="3520351" y="2130222"/>
              <a:ext cx="7477746" cy="33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600" dirty="0">
                  <a:latin typeface="微软雅黑" panose="020B0503020204020204" pitchFamily="34" charset="-122"/>
                  <a:ea typeface="微软雅黑" panose="020B0503020204020204" pitchFamily="34" charset="-122"/>
                </a:rPr>
                <a:t>企业内部结构的日益复杂突出强调人的能动作用</a:t>
              </a:r>
            </a:p>
          </p:txBody>
        </p:sp>
        <p:sp>
          <p:nvSpPr>
            <p:cNvPr id="30" name="文本框 37"/>
            <p:cNvSpPr txBox="1">
              <a:spLocks noChangeArrowheads="1"/>
            </p:cNvSpPr>
            <p:nvPr/>
          </p:nvSpPr>
          <p:spPr bwMode="auto">
            <a:xfrm>
              <a:off x="3520351" y="2478876"/>
              <a:ext cx="7477746" cy="83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200" dirty="0">
                  <a:solidFill>
                    <a:srgbClr val="0D0D0D"/>
                  </a:solidFill>
                  <a:latin typeface="宋体" panose="02010600030101010101" pitchFamily="2" charset="-122"/>
                  <a:cs typeface="+mn-ea"/>
                </a:rPr>
                <a:t>随着时间的推移，管理实践的进一步发展，管理者认识到了人的复杂性和多变性，在管理方式和工作效率之间并不存在着绝对的对应关系，不同特性的人力资源需要不同的管理方式来提高工作效率。管理者开始把考察的重点放在了人的特殊性上，认识到了人是不同于物的主动性资源，不发掘人的潜力就无法实现对物质资源的充分利用。</a:t>
              </a:r>
            </a:p>
          </p:txBody>
        </p:sp>
      </p:grpSp>
      <p:grpSp>
        <p:nvGrpSpPr>
          <p:cNvPr id="31" name="组合 30"/>
          <p:cNvGrpSpPr/>
          <p:nvPr/>
        </p:nvGrpSpPr>
        <p:grpSpPr>
          <a:xfrm>
            <a:off x="5059908" y="1593906"/>
            <a:ext cx="6642891" cy="1548944"/>
            <a:chOff x="3520351" y="2130222"/>
            <a:chExt cx="8629860" cy="1549118"/>
          </a:xfrm>
        </p:grpSpPr>
        <p:sp>
          <p:nvSpPr>
            <p:cNvPr id="32" name="文本框 36"/>
            <p:cNvSpPr txBox="1">
              <a:spLocks noChangeArrowheads="1"/>
            </p:cNvSpPr>
            <p:nvPr/>
          </p:nvSpPr>
          <p:spPr bwMode="auto">
            <a:xfrm>
              <a:off x="3520351" y="2130222"/>
              <a:ext cx="8293660" cy="33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600" dirty="0">
                  <a:latin typeface="微软雅黑" panose="020B0503020204020204" pitchFamily="34" charset="-122"/>
                  <a:ea typeface="微软雅黑" panose="020B0503020204020204" pitchFamily="34" charset="-122"/>
                </a:rPr>
                <a:t>泰</a:t>
              </a:r>
              <a:r>
                <a:rPr lang="zh-CN" altLang="zh-CN" sz="1600" dirty="0">
                  <a:latin typeface="微软雅黑" panose="020B0503020204020204" pitchFamily="34" charset="-122"/>
                  <a:ea typeface="微软雅黑" panose="020B0503020204020204" pitchFamily="34" charset="-122"/>
                </a:rPr>
                <a:t>勒制的“经济人”假设不足以调动工人的积极性</a:t>
              </a:r>
            </a:p>
          </p:txBody>
        </p:sp>
        <p:sp>
          <p:nvSpPr>
            <p:cNvPr id="33" name="文本框 37"/>
            <p:cNvSpPr txBox="1">
              <a:spLocks noChangeArrowheads="1"/>
            </p:cNvSpPr>
            <p:nvPr/>
          </p:nvSpPr>
          <p:spPr bwMode="auto">
            <a:xfrm>
              <a:off x="3520351" y="2478876"/>
              <a:ext cx="8629860" cy="120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200" dirty="0">
                  <a:solidFill>
                    <a:srgbClr val="0D0D0D"/>
                  </a:solidFill>
                  <a:latin typeface="宋体" panose="02010600030101010101" pitchFamily="2" charset="-122"/>
                  <a:cs typeface="+mn-ea"/>
                </a:rPr>
                <a:t>从</a:t>
              </a:r>
              <a:r>
                <a:rPr lang="en-US" altLang="zh-CN" sz="1200" dirty="0">
                  <a:solidFill>
                    <a:srgbClr val="0D0D0D"/>
                  </a:solidFill>
                  <a:latin typeface="宋体" panose="02010600030101010101" pitchFamily="2" charset="-122"/>
                  <a:cs typeface="+mn-ea"/>
                </a:rPr>
                <a:t>20</a:t>
              </a:r>
              <a:r>
                <a:rPr lang="zh-CN" altLang="zh-CN" sz="1200" dirty="0">
                  <a:solidFill>
                    <a:srgbClr val="0D0D0D"/>
                  </a:solidFill>
                  <a:latin typeface="宋体" panose="02010600030101010101" pitchFamily="2" charset="-122"/>
                  <a:cs typeface="+mn-ea"/>
                </a:rPr>
                <a:t>年代美国推行科学管理的实践来看，泰勒制在使生产率大幅度提高的同时，也使工人的劳动变得异常紧张、单调和劳累，因而引起了工人的强烈不满，并导致工人的怠工、罢工以及劳资关系日益紧张等事件的出现；另一方面，随着经济的发展和科学的进步，有着较高文化水平的工人逐渐占据了主导地位，体力劳动也逐渐让位于脑力劳动，也使管理者感到，单纯使用古典管理理论和方法已经不能有效控制工人达到提高生产率和利润的目的，这使得对新管理理论、管理思想和管理方法的寻求和探索成为当务之急。</a:t>
              </a:r>
              <a:endParaRPr lang="zh-CN" altLang="en-US" sz="1200" dirty="0">
                <a:solidFill>
                  <a:srgbClr val="0D0D0D"/>
                </a:solidFill>
                <a:latin typeface="宋体" panose="02010600030101010101" pitchFamily="2" charset="-122"/>
                <a:cs typeface="+mn-ea"/>
                <a:sym typeface="+mn-lt"/>
              </a:endParaRPr>
            </a:p>
          </p:txBody>
        </p:sp>
      </p:grpSp>
      <p:grpSp>
        <p:nvGrpSpPr>
          <p:cNvPr id="34" name="组合 33"/>
          <p:cNvGrpSpPr/>
          <p:nvPr/>
        </p:nvGrpSpPr>
        <p:grpSpPr>
          <a:xfrm>
            <a:off x="5076040" y="4974302"/>
            <a:ext cx="6351833" cy="883791"/>
            <a:chOff x="3520351" y="2130222"/>
            <a:chExt cx="7406580" cy="884790"/>
          </a:xfrm>
        </p:grpSpPr>
        <p:sp>
          <p:nvSpPr>
            <p:cNvPr id="35" name="文本框 36"/>
            <p:cNvSpPr txBox="1">
              <a:spLocks noChangeArrowheads="1"/>
            </p:cNvSpPr>
            <p:nvPr/>
          </p:nvSpPr>
          <p:spPr bwMode="auto">
            <a:xfrm>
              <a:off x="3520351" y="2130222"/>
              <a:ext cx="6815007" cy="33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600" dirty="0">
                  <a:latin typeface="微软雅黑" panose="020B0503020204020204" pitchFamily="34" charset="-122"/>
                  <a:ea typeface="微软雅黑" panose="020B0503020204020204" pitchFamily="34" charset="-122"/>
                </a:rPr>
                <a:t>德日等国的增长奇迹突破了以往经济发展的范式</a:t>
              </a:r>
              <a:endParaRPr lang="zh-CN" altLang="en-US" sz="1200" dirty="0">
                <a:solidFill>
                  <a:srgbClr val="0D0D0D"/>
                </a:solidFill>
                <a:latin typeface="微软雅黑" panose="020B0503020204020204" pitchFamily="34" charset="-122"/>
                <a:ea typeface="微软雅黑" panose="020B0503020204020204" pitchFamily="34" charset="-122"/>
                <a:cs typeface="+mn-ea"/>
                <a:sym typeface="+mn-lt"/>
              </a:endParaRPr>
            </a:p>
          </p:txBody>
        </p:sp>
        <p:sp>
          <p:nvSpPr>
            <p:cNvPr id="36" name="文本框 37"/>
            <p:cNvSpPr txBox="1">
              <a:spLocks noChangeArrowheads="1"/>
            </p:cNvSpPr>
            <p:nvPr/>
          </p:nvSpPr>
          <p:spPr bwMode="auto">
            <a:xfrm>
              <a:off x="3520351" y="2478876"/>
              <a:ext cx="7406580" cy="53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zh-CN" sz="1200" dirty="0">
                  <a:solidFill>
                    <a:srgbClr val="0D0D0D"/>
                  </a:solidFill>
                  <a:latin typeface="宋体" panose="02010600030101010101" pitchFamily="2" charset="-122"/>
                  <a:cs typeface="+mn-ea"/>
                </a:rPr>
                <a:t>二战以来，在战争中受到重创的德国、日本等国的经济迅速崛起，使传统的经济增长理论无法解释，这就迫使人们寻找新的增长因素。教育与人力资本闯入了经济和管理学家的视野。</a:t>
              </a:r>
            </a:p>
          </p:txBody>
        </p:sp>
      </p:grpSp>
    </p:spTree>
    <p:extLst>
      <p:ext uri="{BB962C8B-B14F-4D97-AF65-F5344CB8AC3E}">
        <p14:creationId xmlns:p14="http://schemas.microsoft.com/office/powerpoint/2010/main" val="76554582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sp>
        <p:nvSpPr>
          <p:cNvPr id="26" name="矩形 8"/>
          <p:cNvSpPr/>
          <p:nvPr/>
        </p:nvSpPr>
        <p:spPr>
          <a:xfrm>
            <a:off x="5400136" y="1504796"/>
            <a:ext cx="504056" cy="432048"/>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1A7BAE"/>
                </a:solidFill>
                <a:latin typeface="+mj-lt"/>
              </a:rPr>
              <a:t>01</a:t>
            </a:r>
            <a:endParaRPr lang="zh-CN" altLang="en-US" sz="1600" b="1" dirty="0">
              <a:solidFill>
                <a:srgbClr val="1A7BAE"/>
              </a:solidFill>
              <a:latin typeface="+mj-lt"/>
            </a:endParaRPr>
          </a:p>
        </p:txBody>
      </p:sp>
      <p:sp>
        <p:nvSpPr>
          <p:cNvPr id="27" name="矩形 26"/>
          <p:cNvSpPr/>
          <p:nvPr/>
        </p:nvSpPr>
        <p:spPr>
          <a:xfrm>
            <a:off x="6048208" y="1576804"/>
            <a:ext cx="3127779"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20</a:t>
            </a:r>
            <a:r>
              <a:rPr lang="zh-CN" altLang="zh-CN" sz="2000" b="1" dirty="0">
                <a:latin typeface="微软雅黑" pitchFamily="34" charset="-122"/>
                <a:ea typeface="微软雅黑" pitchFamily="34" charset="-122"/>
              </a:rPr>
              <a:t>世纪</a:t>
            </a:r>
            <a:r>
              <a:rPr lang="en-US" altLang="zh-CN" sz="2000" b="1" dirty="0">
                <a:latin typeface="微软雅黑" pitchFamily="34" charset="-122"/>
                <a:ea typeface="微软雅黑" pitchFamily="34" charset="-122"/>
              </a:rPr>
              <a:t>20</a:t>
            </a:r>
            <a:r>
              <a:rPr lang="zh-CN" altLang="zh-CN" sz="2000" b="1" dirty="0">
                <a:latin typeface="微软雅黑" pitchFamily="34" charset="-122"/>
                <a:ea typeface="微软雅黑" pitchFamily="34" charset="-122"/>
              </a:rPr>
              <a:t>年代的霍桑实验</a:t>
            </a:r>
            <a:endParaRPr lang="zh-CN" altLang="en-US" sz="2000" b="1" dirty="0">
              <a:latin typeface="微软雅黑" pitchFamily="34" charset="-122"/>
              <a:ea typeface="微软雅黑" pitchFamily="34" charset="-122"/>
            </a:endParaRPr>
          </a:p>
        </p:txBody>
      </p:sp>
      <p:sp>
        <p:nvSpPr>
          <p:cNvPr id="28" name="矩形 27"/>
          <p:cNvSpPr/>
          <p:nvPr/>
        </p:nvSpPr>
        <p:spPr>
          <a:xfrm>
            <a:off x="5204493" y="2062722"/>
            <a:ext cx="6139375" cy="3733330"/>
          </a:xfrm>
          <a:prstGeom prst="rect">
            <a:avLst/>
          </a:prstGeom>
        </p:spPr>
        <p:txBody>
          <a:bodyPr wrap="square">
            <a:spAutoFit/>
          </a:bodyPr>
          <a:lstStyle/>
          <a:p>
            <a:pPr indent="457200">
              <a:lnSpc>
                <a:spcPct val="130000"/>
              </a:lnSpc>
            </a:pPr>
            <a:r>
              <a:rPr lang="zh-CN" altLang="zh-CN" sz="1400" dirty="0">
                <a:latin typeface="微软雅黑" panose="020B0503020204020204" pitchFamily="34" charset="-122"/>
                <a:ea typeface="微软雅黑" panose="020B0503020204020204" pitchFamily="34" charset="-122"/>
              </a:rPr>
              <a:t>梅奥以霍桑工厂为研究对象，通过第三阶段的访谈实验，发现工人会因管理者允许他们畅所欲言、自由提出个人的看法、主张、建议而鼓舞，从而持更加积极的工作态度。这一发现说明，仅仅采取计件工资制来调动工人积极性是不够的，在大量实验的基础上，梅奥发现工人除了关心和追求物质待遇外，还关心他人对自己的认可、肯定和尊重。管理者应充分满足工人的心理和社会需求，搞好与工人的关系，提高他们的士气，劳动生产率自然提高。这是人际关系学派的主要核心内容。</a:t>
            </a:r>
          </a:p>
          <a:p>
            <a:pPr indent="457200">
              <a:lnSpc>
                <a:spcPct val="130000"/>
              </a:lnSpc>
            </a:pPr>
            <a:r>
              <a:rPr lang="zh-CN" altLang="zh-CN" sz="1400" dirty="0">
                <a:latin typeface="微软雅黑" panose="020B0503020204020204" pitchFamily="34" charset="-122"/>
                <a:ea typeface="微软雅黑" panose="020B0503020204020204" pitchFamily="34" charset="-122"/>
              </a:rPr>
              <a:t>霍桑实验的研究</a:t>
            </a:r>
            <a:r>
              <a:rPr lang="zh-CN" altLang="zh-CN" sz="1400" b="1" dirty="0">
                <a:solidFill>
                  <a:srgbClr val="C00000"/>
                </a:solidFill>
                <a:latin typeface="微软雅黑" panose="020B0503020204020204" pitchFamily="34" charset="-122"/>
                <a:ea typeface="微软雅黑" panose="020B0503020204020204" pitchFamily="34" charset="-122"/>
              </a:rPr>
              <a:t>导致了人际关系学说在人事关系管理实践中大范围使用，主张对雇员的人文关怀、管理者开放的沟通方式以及设计激励工作的方式被众多企业采纳</a:t>
            </a:r>
            <a:r>
              <a:rPr lang="zh-CN" altLang="zh-CN" sz="1400" dirty="0">
                <a:latin typeface="微软雅黑" panose="020B0503020204020204" pitchFamily="34" charset="-122"/>
                <a:ea typeface="微软雅黑" panose="020B0503020204020204" pitchFamily="34" charset="-122"/>
              </a:rPr>
              <a:t>。人际关系学说提出了与古典管理理论完全不同的观点，揭示了工人不是纯“理性人”，而是“社会人”，这是认识上的重大进步。但是，它对工人的行为认识也过于机械、过于简单，将员工的所有行为方式都归于人际关系未免偏概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550" y="2062722"/>
            <a:ext cx="4148071" cy="333401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0" y="-73617"/>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sp>
        <p:nvSpPr>
          <p:cNvPr id="27" name="矩形 26"/>
          <p:cNvSpPr/>
          <p:nvPr/>
        </p:nvSpPr>
        <p:spPr>
          <a:xfrm>
            <a:off x="6048208" y="1576804"/>
            <a:ext cx="3494867" cy="400110"/>
          </a:xfrm>
          <a:prstGeom prst="rect">
            <a:avLst/>
          </a:prstGeom>
        </p:spPr>
        <p:txBody>
          <a:bodyPr wrap="none">
            <a:spAutoFit/>
          </a:bodyPr>
          <a:lstStyle/>
          <a:p>
            <a:r>
              <a:rPr lang="zh-CN" altLang="zh-CN" sz="2000" b="1" dirty="0">
                <a:latin typeface="微软雅黑" pitchFamily="34" charset="-122"/>
                <a:ea typeface="微软雅黑" pitchFamily="34" charset="-122"/>
              </a:rPr>
              <a:t>当代企业人力资源管理的实践</a:t>
            </a:r>
            <a:endParaRPr lang="zh-CN" altLang="en-US" sz="2000" b="1" dirty="0">
              <a:latin typeface="微软雅黑" pitchFamily="34" charset="-122"/>
              <a:ea typeface="微软雅黑" pitchFamily="34" charset="-122"/>
            </a:endParaRPr>
          </a:p>
        </p:txBody>
      </p:sp>
      <p:sp>
        <p:nvSpPr>
          <p:cNvPr id="28" name="矩形 27"/>
          <p:cNvSpPr/>
          <p:nvPr/>
        </p:nvSpPr>
        <p:spPr>
          <a:xfrm>
            <a:off x="5333892" y="2164987"/>
            <a:ext cx="5846780" cy="2973122"/>
          </a:xfrm>
          <a:prstGeom prst="rect">
            <a:avLst/>
          </a:prstGeom>
        </p:spPr>
        <p:txBody>
          <a:bodyPr wrap="square">
            <a:spAutoFit/>
          </a:bodyPr>
          <a:lstStyle/>
          <a:p>
            <a:pPr indent="457200">
              <a:lnSpc>
                <a:spcPct val="130000"/>
              </a:lnSpc>
            </a:pPr>
            <a:r>
              <a:rPr lang="zh-CN" altLang="zh-CN" sz="1600" dirty="0">
                <a:latin typeface="微软雅黑" panose="020B0503020204020204" pitchFamily="34" charset="-122"/>
                <a:ea typeface="微软雅黑" panose="020B0503020204020204" pitchFamily="34" charset="-122"/>
              </a:rPr>
              <a:t>对于人力资源的重要性，德鲁克认为：</a:t>
            </a:r>
            <a:r>
              <a:rPr lang="zh-CN" altLang="zh-CN" sz="1600" b="1" dirty="0">
                <a:solidFill>
                  <a:schemeClr val="accent5">
                    <a:lumMod val="75000"/>
                  </a:schemeClr>
                </a:solidFill>
                <a:latin typeface="微软雅黑" panose="020B0503020204020204" pitchFamily="34" charset="-122"/>
                <a:ea typeface="微软雅黑" panose="020B0503020204020204" pitchFamily="34" charset="-122"/>
              </a:rPr>
              <a:t>企业的资源包括很多，但真正的资源只有一项，就是人力资源</a:t>
            </a:r>
            <a:r>
              <a:rPr lang="zh-CN" altLang="zh-CN" sz="1600" dirty="0">
                <a:latin typeface="微软雅黑" panose="020B0503020204020204" pitchFamily="34" charset="-122"/>
                <a:ea typeface="微软雅黑" panose="020B0503020204020204" pitchFamily="34" charset="-122"/>
              </a:rPr>
              <a:t>。企业都是通过使人力资源更有活力来执行其工作，通过生产性的工作来取得成绩。管理者应该根据企业自身的条件来设计工作，并不断增加工作的内容。要想让职工取得成就，就要把人看成是一种特别的生理和心理上的特点、能力以及不同行动模式的有机体。要将人力资源看成是人而不是物。因此，管理的任务就是要从不同的角度去设法满足职工对责任、诱导、参与、激励、报酬、领导、地位及职务等方面的要求。</a:t>
            </a:r>
          </a:p>
        </p:txBody>
      </p:sp>
      <p:sp>
        <p:nvSpPr>
          <p:cNvPr id="13" name="矩形 8"/>
          <p:cNvSpPr/>
          <p:nvPr/>
        </p:nvSpPr>
        <p:spPr>
          <a:xfrm>
            <a:off x="5376512" y="1576804"/>
            <a:ext cx="504056"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95BC49"/>
                </a:solidFill>
                <a:latin typeface="+mj-lt"/>
              </a:rPr>
              <a:t>02</a:t>
            </a:r>
            <a:endParaRPr lang="zh-CN" altLang="en-US" sz="1600" b="1" dirty="0">
              <a:solidFill>
                <a:srgbClr val="95BC49"/>
              </a:solidFill>
              <a:latin typeface="+mj-lt"/>
            </a:endParaRPr>
          </a:p>
        </p:txBody>
      </p:sp>
      <p:pic>
        <p:nvPicPr>
          <p:cNvPr id="14" name="图片 15" descr="C:\Users\Administrator\Desktop\911122c4-2aa7-477d-b614-e71ec5265fed.jpg911122c4-2aa7-477d-b614-e71ec5265fed"/>
          <p:cNvPicPr>
            <a:picLocks noChangeAspect="1" noChangeArrowheads="1"/>
          </p:cNvPicPr>
          <p:nvPr/>
        </p:nvPicPr>
        <p:blipFill>
          <a:blip r:embed="rId3"/>
          <a:srcRect/>
          <a:stretch>
            <a:fillRect/>
          </a:stretch>
        </p:blipFill>
        <p:spPr bwMode="auto">
          <a:xfrm>
            <a:off x="1072686" y="1965735"/>
            <a:ext cx="3565525" cy="2233295"/>
          </a:xfrm>
          <a:prstGeom prst="rect">
            <a:avLst/>
          </a:prstGeom>
          <a:noFill/>
          <a:ln w="9525">
            <a:noFill/>
            <a:miter lim="800000"/>
            <a:headEnd/>
            <a:tailEnd/>
          </a:ln>
        </p:spPr>
      </p:pic>
      <p:sp>
        <p:nvSpPr>
          <p:cNvPr id="15" name="TextBox 8"/>
          <p:cNvSpPr txBox="1"/>
          <p:nvPr/>
        </p:nvSpPr>
        <p:spPr>
          <a:xfrm>
            <a:off x="1482671" y="4441917"/>
            <a:ext cx="2703830" cy="337185"/>
          </a:xfrm>
          <a:prstGeom prst="rect">
            <a:avLst/>
          </a:prstGeom>
          <a:noFill/>
        </p:spPr>
        <p:txBody>
          <a:bodyPr wrap="none" rtlCol="0">
            <a:spAutoFit/>
          </a:bodyPr>
          <a:lstStyle/>
          <a:p>
            <a:pPr algn="l"/>
            <a:r>
              <a:rPr lang="zh-CN" altLang="en-US" sz="1600" b="1" dirty="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彼得·德鲁克</a:t>
            </a:r>
            <a:r>
              <a:rPr lang="zh-CN" altLang="zh-CN" sz="1600" b="1" dirty="0" smtClean="0"/>
              <a:t>（</a:t>
            </a:r>
            <a:r>
              <a:rPr lang="en-US" altLang="zh-CN" sz="1600" b="1" dirty="0" smtClean="0"/>
              <a:t>1909-2005</a:t>
            </a:r>
            <a:r>
              <a:rPr lang="zh-CN" altLang="zh-CN" sz="1600" b="1" dirty="0" smtClean="0"/>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53751" y="4953443"/>
            <a:ext cx="1857369"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对人的重视</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292578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0"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sp>
        <p:nvSpPr>
          <p:cNvPr id="27" name="矩形 26"/>
          <p:cNvSpPr/>
          <p:nvPr/>
        </p:nvSpPr>
        <p:spPr>
          <a:xfrm>
            <a:off x="5991100" y="952429"/>
            <a:ext cx="3262432" cy="400110"/>
          </a:xfrm>
          <a:prstGeom prst="rect">
            <a:avLst/>
          </a:prstGeom>
        </p:spPr>
        <p:txBody>
          <a:bodyPr wrap="none">
            <a:spAutoFit/>
          </a:bodyPr>
          <a:lstStyle/>
          <a:p>
            <a:r>
              <a:rPr lang="zh-CN" altLang="zh-CN" sz="2000" b="1" dirty="0" smtClean="0">
                <a:latin typeface="微软雅黑" pitchFamily="34" charset="-122"/>
                <a:ea typeface="微软雅黑" pitchFamily="34" charset="-122"/>
              </a:rPr>
              <a:t>德</a:t>
            </a:r>
            <a:r>
              <a:rPr lang="zh-CN" altLang="zh-CN" sz="2000" b="1" dirty="0">
                <a:latin typeface="微软雅黑" pitchFamily="34" charset="-122"/>
                <a:ea typeface="微软雅黑" pitchFamily="34" charset="-122"/>
              </a:rPr>
              <a:t>鲁克“用人之长”的思想</a:t>
            </a:r>
            <a:endParaRPr lang="zh-CN" altLang="en-US" sz="2000" b="1" dirty="0">
              <a:latin typeface="微软雅黑" pitchFamily="34" charset="-122"/>
              <a:ea typeface="微软雅黑" pitchFamily="34" charset="-122"/>
            </a:endParaRPr>
          </a:p>
        </p:txBody>
      </p:sp>
      <p:sp>
        <p:nvSpPr>
          <p:cNvPr id="28" name="矩形 27"/>
          <p:cNvSpPr/>
          <p:nvPr/>
        </p:nvSpPr>
        <p:spPr>
          <a:xfrm>
            <a:off x="5112882" y="1478630"/>
            <a:ext cx="5846780" cy="1745478"/>
          </a:xfrm>
          <a:prstGeom prst="rect">
            <a:avLst/>
          </a:prstGeom>
        </p:spPr>
        <p:txBody>
          <a:bodyPr wrap="square">
            <a:spAutoFit/>
          </a:bodyPr>
          <a:lstStyle/>
          <a:p>
            <a:pPr>
              <a:lnSpc>
                <a:spcPct val="130000"/>
              </a:lnSpc>
            </a:pPr>
            <a:r>
              <a:rPr lang="zh-CN" altLang="zh-CN" sz="1400" dirty="0">
                <a:latin typeface="微软雅黑" panose="020B0503020204020204" pitchFamily="34" charset="-122"/>
                <a:ea typeface="微软雅黑" panose="020B0503020204020204" pitchFamily="34" charset="-122"/>
              </a:rPr>
              <a:t>德鲁克认为要真正做到用人之长，必须像马歇尔将军那样在用人方面坚持“原则”而不是感情。这个“原则”就是：只问“此人能做些什么”，而不问“此人不能做什么”。只要某人能做些什么，这个人其他的一切缺点都不重要。德鲁克认为世界上实在没有真正全能的人，每个人都是在哪“一”方面能干而已，所以用人时就是选择人的某“一”方面的突出才干，而不是用“各”方面都差不太多的人。</a:t>
            </a:r>
          </a:p>
        </p:txBody>
      </p:sp>
      <p:sp>
        <p:nvSpPr>
          <p:cNvPr id="13" name="矩形 8"/>
          <p:cNvSpPr/>
          <p:nvPr/>
        </p:nvSpPr>
        <p:spPr>
          <a:xfrm>
            <a:off x="5319404" y="952429"/>
            <a:ext cx="504056"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95BC49"/>
                </a:solidFill>
                <a:latin typeface="+mj-lt"/>
              </a:rPr>
              <a:t>02</a:t>
            </a:r>
            <a:endParaRPr lang="zh-CN" altLang="en-US" sz="1600" b="1" dirty="0">
              <a:solidFill>
                <a:srgbClr val="95BC49"/>
              </a:solidFill>
              <a:latin typeface="+mj-lt"/>
            </a:endParaRPr>
          </a:p>
        </p:txBody>
      </p:sp>
      <p:sp>
        <p:nvSpPr>
          <p:cNvPr id="15" name="TextBox 8"/>
          <p:cNvSpPr txBox="1"/>
          <p:nvPr/>
        </p:nvSpPr>
        <p:spPr>
          <a:xfrm>
            <a:off x="1482671" y="4441917"/>
            <a:ext cx="2703830" cy="337185"/>
          </a:xfrm>
          <a:prstGeom prst="rect">
            <a:avLst/>
          </a:prstGeom>
          <a:noFill/>
        </p:spPr>
        <p:txBody>
          <a:bodyPr wrap="none" rtlCol="0">
            <a:spAutoFit/>
          </a:bodyPr>
          <a:lstStyle/>
          <a:p>
            <a:pPr algn="l"/>
            <a:r>
              <a:rPr lang="zh-CN" altLang="en-US" sz="1600" b="1" dirty="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彼得·德鲁克</a:t>
            </a:r>
            <a:r>
              <a:rPr lang="zh-CN" altLang="zh-CN" sz="1600" b="1" dirty="0" smtClean="0"/>
              <a:t>（</a:t>
            </a:r>
            <a:r>
              <a:rPr lang="en-US" altLang="zh-CN" sz="1600" b="1" dirty="0" smtClean="0"/>
              <a:t>1909-2005</a:t>
            </a:r>
            <a:r>
              <a:rPr lang="zh-CN" altLang="zh-CN" sz="1600" b="1" dirty="0" smtClean="0"/>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53751" y="4953443"/>
            <a:ext cx="1857369"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对人的重视</a:t>
            </a:r>
            <a:endParaRPr lang="zh-CN" altLang="en-US" dirty="0">
              <a:latin typeface="微软雅黑" panose="020B0503020204020204" pitchFamily="34" charset="-122"/>
              <a:ea typeface="微软雅黑" panose="020B0503020204020204" pitchFamily="34" charset="-122"/>
            </a:endParaRPr>
          </a:p>
        </p:txBody>
      </p:sp>
      <p:pic>
        <p:nvPicPr>
          <p:cNvPr id="12" name="图片 11" descr="20160826115740519"/>
          <p:cNvPicPr>
            <a:picLocks noChangeAspect="1"/>
          </p:cNvPicPr>
          <p:nvPr/>
        </p:nvPicPr>
        <p:blipFill>
          <a:blip r:embed="rId3" cstate="print"/>
          <a:stretch>
            <a:fillRect/>
          </a:stretch>
        </p:blipFill>
        <p:spPr>
          <a:xfrm>
            <a:off x="1150921" y="1896121"/>
            <a:ext cx="3409950" cy="2272030"/>
          </a:xfrm>
          <a:prstGeom prst="rect">
            <a:avLst/>
          </a:prstGeom>
        </p:spPr>
      </p:pic>
      <p:sp>
        <p:nvSpPr>
          <p:cNvPr id="16" name="矩形 15"/>
          <p:cNvSpPr/>
          <p:nvPr/>
        </p:nvSpPr>
        <p:spPr>
          <a:xfrm>
            <a:off x="5991100" y="3332938"/>
            <a:ext cx="3005951" cy="400110"/>
          </a:xfrm>
          <a:prstGeom prst="rect">
            <a:avLst/>
          </a:prstGeom>
        </p:spPr>
        <p:txBody>
          <a:bodyPr wrap="none">
            <a:spAutoFit/>
          </a:bodyPr>
          <a:lstStyle/>
          <a:p>
            <a:r>
              <a:rPr lang="zh-CN" altLang="zh-CN" sz="2000" b="1" dirty="0" smtClean="0">
                <a:latin typeface="微软雅黑" pitchFamily="34" charset="-122"/>
                <a:ea typeface="微软雅黑" pitchFamily="34" charset="-122"/>
              </a:rPr>
              <a:t>德</a:t>
            </a:r>
            <a:r>
              <a:rPr lang="zh-CN" altLang="zh-CN" sz="2000" b="1" dirty="0">
                <a:latin typeface="微软雅黑" pitchFamily="34" charset="-122"/>
                <a:ea typeface="微软雅黑" pitchFamily="34" charset="-122"/>
              </a:rPr>
              <a:t>鲁</a:t>
            </a:r>
            <a:r>
              <a:rPr lang="zh-CN" altLang="zh-CN" sz="2000" b="1" dirty="0" smtClean="0">
                <a:latin typeface="微软雅黑" pitchFamily="34" charset="-122"/>
                <a:ea typeface="微软雅黑" pitchFamily="34" charset="-122"/>
              </a:rPr>
              <a:t>克谈</a:t>
            </a:r>
            <a:r>
              <a:rPr lang="zh-CN" altLang="zh-CN" sz="2000" b="1" dirty="0">
                <a:latin typeface="微软雅黑" pitchFamily="34" charset="-122"/>
                <a:ea typeface="微软雅黑" pitchFamily="34" charset="-122"/>
              </a:rPr>
              <a:t>人员晋升的步骤</a:t>
            </a:r>
            <a:endParaRPr lang="zh-CN" altLang="en-US" sz="2000" b="1" dirty="0">
              <a:latin typeface="微软雅黑" pitchFamily="34" charset="-122"/>
              <a:ea typeface="微软雅黑" pitchFamily="34" charset="-122"/>
            </a:endParaRPr>
          </a:p>
        </p:txBody>
      </p:sp>
      <p:sp>
        <p:nvSpPr>
          <p:cNvPr id="2" name="矩形 1"/>
          <p:cNvSpPr/>
          <p:nvPr/>
        </p:nvSpPr>
        <p:spPr>
          <a:xfrm>
            <a:off x="5112882" y="3904032"/>
            <a:ext cx="6096000" cy="1977464"/>
          </a:xfrm>
          <a:prstGeom prst="rect">
            <a:avLst/>
          </a:prstGeom>
        </p:spPr>
        <p:txBody>
          <a:bodyPr>
            <a:spAutoFit/>
          </a:bodyPr>
          <a:lstStyle/>
          <a:p>
            <a:pPr marL="342900" indent="-342900" fontAlgn="auto">
              <a:lnSpc>
                <a:spcPct val="125000"/>
              </a:lnSpc>
              <a:buFont typeface="Wingdings" panose="05000000000000000000" pitchFamily="2" charset="2"/>
              <a:buChar char="Ø"/>
            </a:pPr>
            <a:r>
              <a:rPr lang="zh-CN" altLang="zh-CN" sz="1400" dirty="0" smtClean="0">
                <a:latin typeface="微软雅黑" panose="020B0503020204020204" pitchFamily="34" charset="-122"/>
                <a:ea typeface="微软雅黑" panose="020B0503020204020204" pitchFamily="34" charset="-122"/>
              </a:rPr>
              <a:t>要</a:t>
            </a:r>
            <a:r>
              <a:rPr lang="zh-CN" altLang="zh-CN" sz="1400" dirty="0">
                <a:latin typeface="微软雅黑" panose="020B0503020204020204" pitchFamily="34" charset="-122"/>
                <a:ea typeface="微软雅黑" panose="020B0503020204020204" pitchFamily="34" charset="-122"/>
              </a:rPr>
              <a:t>仔细推敲任命，即使是一个很低职位。</a:t>
            </a:r>
          </a:p>
          <a:p>
            <a:pPr marL="342900" indent="-342900" fontAlgn="auto">
              <a:lnSpc>
                <a:spcPct val="125000"/>
              </a:lnSpc>
              <a:buFont typeface="Wingdings" panose="05000000000000000000" pitchFamily="2" charset="2"/>
              <a:buChar char="Ø"/>
            </a:pPr>
            <a:r>
              <a:rPr lang="en-US" altLang="zh-CN" sz="1400" dirty="0" err="1" smtClean="0">
                <a:latin typeface="微软雅黑" panose="020B0503020204020204" pitchFamily="34" charset="-122"/>
                <a:ea typeface="微软雅黑" panose="020B0503020204020204" pitchFamily="34" charset="-122"/>
              </a:rPr>
              <a:t>要着眼于一定数量的潜在的合格人才</a:t>
            </a:r>
            <a:r>
              <a:rPr lang="en-US" altLang="zh-CN" sz="1400" dirty="0">
                <a:latin typeface="微软雅黑" panose="020B0503020204020204" pitchFamily="34" charset="-122"/>
                <a:ea typeface="微软雅黑" panose="020B0503020204020204" pitchFamily="34" charset="-122"/>
              </a:rPr>
              <a:t>。</a:t>
            </a:r>
          </a:p>
          <a:p>
            <a:pPr marL="342900" indent="-342900" fontAlgn="auto">
              <a:lnSpc>
                <a:spcPct val="125000"/>
              </a:lnSpc>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要认真考虑如何看待这些候选人</a:t>
            </a:r>
            <a:r>
              <a:rPr lang="en-US" altLang="zh-CN" sz="1400" dirty="0">
                <a:latin typeface="微软雅黑" panose="020B0503020204020204" pitchFamily="34" charset="-122"/>
                <a:ea typeface="微软雅黑" panose="020B0503020204020204" pitchFamily="34" charset="-122"/>
              </a:rPr>
              <a:t>，关键要像马歇尔那样重点考虑“</a:t>
            </a:r>
            <a:r>
              <a:rPr lang="en-US" altLang="zh-CN" sz="1400" dirty="0">
                <a:latin typeface="微软雅黑" panose="020B0503020204020204" pitchFamily="34" charset="-122"/>
                <a:ea typeface="微软雅黑" panose="020B0503020204020204" pitchFamily="34" charset="-122"/>
              </a:rPr>
              <a:t>胜任的能力”，而非其他。</a:t>
            </a:r>
          </a:p>
          <a:p>
            <a:pPr marL="342900" indent="-342900" fontAlgn="auto">
              <a:lnSpc>
                <a:spcPct val="125000"/>
              </a:lnSpc>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要与几个曾与候选人一起工作过的人讨论每一位候选人</a:t>
            </a:r>
            <a:r>
              <a:rPr lang="en-US" altLang="zh-CN" sz="1400" dirty="0">
                <a:latin typeface="微软雅黑" panose="020B0503020204020204" pitchFamily="34" charset="-122"/>
                <a:ea typeface="微软雅黑" panose="020B0503020204020204" pitchFamily="34" charset="-122"/>
              </a:rPr>
              <a:t>，最好与3～4名他们的前上司或同事一起来检验、考察他们。</a:t>
            </a:r>
          </a:p>
          <a:p>
            <a:pPr marL="342900" indent="-342900" fontAlgn="auto">
              <a:lnSpc>
                <a:spcPct val="125000"/>
              </a:lnSpc>
              <a:buFont typeface="Wingdings" panose="05000000000000000000" pitchFamily="2" charset="2"/>
              <a:buChar char="Ø"/>
            </a:pPr>
            <a:r>
              <a:rPr lang="en-US" altLang="zh-CN" sz="1400" dirty="0" err="1" smtClean="0">
                <a:latin typeface="微软雅黑" panose="020B0503020204020204" pitchFamily="34" charset="-122"/>
                <a:ea typeface="微软雅黑" panose="020B0503020204020204" pitchFamily="34" charset="-122"/>
              </a:rPr>
              <a:t>要确保任命人了解自己的职位</a:t>
            </a:r>
            <a:r>
              <a:rPr lang="en-US" altLang="zh-CN"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876945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pic>
        <p:nvPicPr>
          <p:cNvPr id="40" name="图片 39" descr="145494495"/>
          <p:cNvPicPr>
            <a:picLocks noChangeAspect="1"/>
          </p:cNvPicPr>
          <p:nvPr/>
        </p:nvPicPr>
        <p:blipFill>
          <a:blip r:embed="rId3"/>
          <a:stretch>
            <a:fillRect/>
          </a:stretch>
        </p:blipFill>
        <p:spPr>
          <a:xfrm>
            <a:off x="1060761" y="1677761"/>
            <a:ext cx="2722245" cy="3556000"/>
          </a:xfrm>
          <a:prstGeom prst="rect">
            <a:avLst/>
          </a:prstGeom>
        </p:spPr>
      </p:pic>
      <p:sp>
        <p:nvSpPr>
          <p:cNvPr id="41" name="TextBox 8"/>
          <p:cNvSpPr txBox="1"/>
          <p:nvPr/>
        </p:nvSpPr>
        <p:spPr>
          <a:xfrm>
            <a:off x="1717153" y="5322259"/>
            <a:ext cx="1409700" cy="337185"/>
          </a:xfrm>
          <a:prstGeom prst="rect">
            <a:avLst/>
          </a:prstGeom>
          <a:noFill/>
        </p:spPr>
        <p:txBody>
          <a:bodyPr wrap="none" rtlCol="0">
            <a:spAutoFit/>
          </a:bodyPr>
          <a:lstStyle/>
          <a:p>
            <a:pPr algn="l"/>
            <a:r>
              <a:rPr lang="zh-CN" altLang="en-US" sz="1600" b="1">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彼得·德鲁克</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346583" y="1382688"/>
            <a:ext cx="3096260" cy="398780"/>
          </a:xfrm>
          <a:prstGeom prst="rect">
            <a:avLst/>
          </a:prstGeom>
        </p:spPr>
        <p:txBody>
          <a:bodyPr wrap="none">
            <a:spAutoFit/>
          </a:bodyPr>
          <a:lstStyle/>
          <a:p>
            <a:pPr algn="l"/>
            <a:r>
              <a:rPr lang="zh-CN" altLang="zh-CN" sz="2000" b="1" dirty="0" smtClean="0">
                <a:latin typeface="微软雅黑" panose="020B0503020204020204" pitchFamily="34" charset="-122"/>
                <a:ea typeface="微软雅黑" panose="020B0503020204020204" pitchFamily="34" charset="-122"/>
              </a:rPr>
              <a:t>《管理的实践》（</a:t>
            </a:r>
            <a:r>
              <a:rPr lang="en-US" altLang="zh-CN" sz="2000" b="1" dirty="0" smtClean="0">
                <a:latin typeface="微软雅黑" panose="020B0503020204020204" pitchFamily="34" charset="-122"/>
                <a:ea typeface="微软雅黑" panose="020B0503020204020204" pitchFamily="34" charset="-122"/>
              </a:rPr>
              <a:t>1954</a:t>
            </a:r>
            <a:r>
              <a:rPr lang="zh-CN" altLang="zh-CN" sz="2000" b="1" dirty="0" smtClean="0">
                <a:latin typeface="微软雅黑" panose="020B0503020204020204" pitchFamily="34" charset="-122"/>
                <a:ea typeface="微软雅黑" panose="020B0503020204020204" pitchFamily="34" charset="-122"/>
              </a:rPr>
              <a:t>）</a:t>
            </a:r>
          </a:p>
        </p:txBody>
      </p:sp>
      <p:sp>
        <p:nvSpPr>
          <p:cNvPr id="43" name="文本框 42"/>
          <p:cNvSpPr txBox="1"/>
          <p:nvPr/>
        </p:nvSpPr>
        <p:spPr>
          <a:xfrm>
            <a:off x="4410591" y="1910072"/>
            <a:ext cx="6786495" cy="4013406"/>
          </a:xfrm>
          <a:prstGeom prst="rect">
            <a:avLst/>
          </a:prstGeom>
          <a:noFill/>
          <a:ln w="9525">
            <a:noFill/>
          </a:ln>
        </p:spPr>
        <p:txBody>
          <a:bodyPr wrap="square">
            <a:spAutoFit/>
          </a:bodyPr>
          <a:lstStyle/>
          <a:p>
            <a:pPr indent="457200">
              <a:lnSpc>
                <a:spcPct val="130000"/>
              </a:lnSpc>
            </a:pPr>
            <a:r>
              <a:rPr sz="1400" dirty="0">
                <a:latin typeface="微软雅黑" panose="020B0503020204020204" pitchFamily="34" charset="-122"/>
                <a:ea typeface="微软雅黑" panose="020B0503020204020204" pitchFamily="34" charset="-122"/>
              </a:rPr>
              <a:t>《</a:t>
            </a:r>
            <a:r>
              <a:rPr sz="1400" dirty="0" err="1">
                <a:latin typeface="微软雅黑" panose="020B0503020204020204" pitchFamily="34" charset="-122"/>
                <a:ea typeface="微软雅黑" panose="020B0503020204020204" pitchFamily="34" charset="-122"/>
              </a:rPr>
              <a:t>管理的实践》被后人誉为现代管理学的开山之作，在这部著作里，德鲁克提出了管理的三个更广泛的职能</a:t>
            </a:r>
            <a:r>
              <a:rPr sz="1400" dirty="0">
                <a:latin typeface="微软雅黑" panose="020B0503020204020204" pitchFamily="34" charset="-122"/>
                <a:ea typeface="微软雅黑" panose="020B0503020204020204" pitchFamily="34" charset="-122"/>
              </a:rPr>
              <a:t>: </a:t>
            </a:r>
            <a:r>
              <a:rPr sz="1400" dirty="0">
                <a:solidFill>
                  <a:schemeClr val="accent5">
                    <a:lumMod val="75000"/>
                  </a:schemeClr>
                </a:solidFill>
                <a:latin typeface="微软雅黑" panose="020B0503020204020204" pitchFamily="34" charset="-122"/>
                <a:ea typeface="微软雅黑" panose="020B0503020204020204" pitchFamily="34" charset="-122"/>
              </a:rPr>
              <a:t>管理企业、管理经理人员、管理员工及其工作</a:t>
            </a:r>
            <a:r>
              <a:rPr sz="1400" dirty="0">
                <a:latin typeface="微软雅黑" panose="020B0503020204020204" pitchFamily="34" charset="-122"/>
                <a:ea typeface="微软雅黑" panose="020B0503020204020204" pitchFamily="34" charset="-122"/>
              </a:rPr>
              <a:t>。在讨论管理员工及其工作时，德鲁克引入了“人力资源”这一概念。他指出:“和其他所有资源相比较而言，唯一的区别就是它是人”。德鲁克认为人力资源拥有当前其他资源所没有的素质，即“协调能力、融合能力、判断力和想象力</a:t>
            </a:r>
            <a:r>
              <a:rPr sz="1400" dirty="0">
                <a:latin typeface="微软雅黑" panose="020B0503020204020204" pitchFamily="34" charset="-122"/>
                <a:ea typeface="微软雅黑" panose="020B0503020204020204" pitchFamily="34" charset="-122"/>
              </a:rPr>
              <a:t>”。</a:t>
            </a:r>
            <a:endParaRPr lang="en-US" sz="1400" dirty="0">
              <a:latin typeface="微软雅黑" panose="020B0503020204020204" pitchFamily="34" charset="-122"/>
              <a:ea typeface="微软雅黑" panose="020B0503020204020204" pitchFamily="34" charset="-122"/>
            </a:endParaRPr>
          </a:p>
          <a:p>
            <a:pPr indent="457200">
              <a:lnSpc>
                <a:spcPct val="130000"/>
              </a:lnSpc>
            </a:pPr>
            <a:r>
              <a:rPr lang="zh-CN" altLang="zh-CN" sz="1400" dirty="0">
                <a:solidFill>
                  <a:srgbClr val="C00000"/>
                </a:solidFill>
                <a:latin typeface="微软雅黑" panose="020B0503020204020204" pitchFamily="34" charset="-122"/>
                <a:ea typeface="微软雅黑" panose="020B0503020204020204" pitchFamily="34" charset="-122"/>
              </a:rPr>
              <a:t>提</a:t>
            </a:r>
            <a:r>
              <a:rPr lang="zh-CN" altLang="zh-CN" sz="1400" dirty="0">
                <a:solidFill>
                  <a:srgbClr val="C00000"/>
                </a:solidFill>
                <a:latin typeface="微软雅黑" panose="020B0503020204020204" pitchFamily="34" charset="-122"/>
                <a:ea typeface="微软雅黑" panose="020B0503020204020204" pitchFamily="34" charset="-122"/>
              </a:rPr>
              <a:t>出人事管理应该向人力资源管理转变</a:t>
            </a:r>
            <a:r>
              <a:rPr lang="zh-CN" altLang="zh-CN" sz="1400" dirty="0">
                <a:latin typeface="微软雅黑" panose="020B0503020204020204" pitchFamily="34" charset="-122"/>
                <a:ea typeface="微软雅黑" panose="020B0503020204020204" pitchFamily="34" charset="-122"/>
              </a:rPr>
              <a:t>。这种转变正如在其著作中所说</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“传统的人事管理正在成为过去，一场新的以人力资源开发为主调的人事革命正在到来”</a:t>
            </a:r>
            <a:r>
              <a:rPr lang="zh-CN" altLang="zh-CN"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indent="457200">
              <a:lnSpc>
                <a:spcPct val="130000"/>
              </a:lnSpc>
            </a:pPr>
            <a:r>
              <a:rPr lang="zh-CN" altLang="zh-CN" sz="1400" dirty="0">
                <a:latin typeface="微软雅黑" panose="020B0503020204020204" pitchFamily="34" charset="-122"/>
                <a:ea typeface="微软雅黑" panose="020B0503020204020204" pitchFamily="34" charset="-122"/>
              </a:rPr>
              <a:t>“人力资源”概念的提出，克服了“劳动力”概念的两个重大局限。“人力资源”理论认为，员工不是工具，而是人，而且是具有自身生理和心理特点、不同能力和行为模式的人。要将员工当成人而不是物来对待。在设计工作时，要注重员工的生理、心理特点，要注重人与人之间能力与行为模式的不同，在管理员工时，不仅要考虑其经济利益的需求，而且要考虑其精神、心理方面的多重需求。相比劳动力理论将劳动力工具化、同质化，人力资源理论则将人力资源人格化、异质化，所以说，“人力资源”概念的提出具有重大的历史意义</a:t>
            </a:r>
            <a:r>
              <a:rPr lang="zh-CN" altLang="zh-CN" sz="1400" dirty="0" smtClean="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827055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pic>
        <p:nvPicPr>
          <p:cNvPr id="10" name="图片 9" descr="C:\Users\Administrator\Desktop\01300000167882121698394852277.jpg01300000167882121698394852277"/>
          <p:cNvPicPr>
            <a:picLocks noChangeAspect="1"/>
          </p:cNvPicPr>
          <p:nvPr/>
        </p:nvPicPr>
        <p:blipFill>
          <a:blip r:embed="rId3"/>
          <a:srcRect/>
          <a:stretch>
            <a:fillRect/>
          </a:stretch>
        </p:blipFill>
        <p:spPr>
          <a:xfrm>
            <a:off x="1485876" y="1777683"/>
            <a:ext cx="2301240" cy="3373755"/>
          </a:xfrm>
          <a:prstGeom prst="rect">
            <a:avLst/>
          </a:prstGeom>
        </p:spPr>
      </p:pic>
      <p:sp>
        <p:nvSpPr>
          <p:cNvPr id="11" name="文本框 10"/>
          <p:cNvSpPr txBox="1"/>
          <p:nvPr/>
        </p:nvSpPr>
        <p:spPr>
          <a:xfrm>
            <a:off x="1607796" y="5265103"/>
            <a:ext cx="2057400" cy="337185"/>
          </a:xfrm>
          <a:prstGeom prst="rect">
            <a:avLst/>
          </a:prstGeom>
          <a:noFill/>
          <a:ln w="9525">
            <a:noFill/>
          </a:ln>
        </p:spPr>
        <p:txBody>
          <a:bodyPr wrap="square">
            <a:spAutoFit/>
          </a:bodyPr>
          <a:lstStyle/>
          <a:p>
            <a:pPr indent="0"/>
            <a:r>
              <a:rPr lang="zh-CN" altLang="en-US" sz="1600" b="1">
                <a:latin typeface="宋体" panose="02010600030101010101" pitchFamily="2" charset="-122"/>
                <a:ea typeface="宋体" panose="02010600030101010101" pitchFamily="2" charset="-122"/>
                <a:cs typeface="宋体" panose="02010600030101010101" pitchFamily="2" charset="-122"/>
              </a:rPr>
              <a:t>西奥多</a:t>
            </a:r>
            <a:r>
              <a:rPr lang="en-US" altLang="zh-CN" sz="1600" b="1">
                <a:latin typeface="宋体" panose="02010600030101010101" pitchFamily="2" charset="-122"/>
                <a:ea typeface="宋体" panose="02010600030101010101" pitchFamily="2" charset="-122"/>
                <a:cs typeface="宋体" panose="02010600030101010101" pitchFamily="2" charset="-122"/>
              </a:rPr>
              <a:t>·W·</a:t>
            </a:r>
            <a:r>
              <a:rPr lang="zh-CN" altLang="en-US" sz="1600" b="1">
                <a:latin typeface="宋体" panose="02010600030101010101" pitchFamily="2" charset="-122"/>
                <a:ea typeface="宋体" panose="02010600030101010101" pitchFamily="2" charset="-122"/>
                <a:cs typeface="宋体" panose="02010600030101010101" pitchFamily="2" charset="-122"/>
              </a:rPr>
              <a:t>舒尔茨</a:t>
            </a:r>
            <a:endParaRPr lang="zh-CN" altLang="en-US" sz="1600" b="1"/>
          </a:p>
        </p:txBody>
      </p:sp>
      <p:sp>
        <p:nvSpPr>
          <p:cNvPr id="2" name="矩形 1"/>
          <p:cNvSpPr/>
          <p:nvPr/>
        </p:nvSpPr>
        <p:spPr>
          <a:xfrm>
            <a:off x="4393721" y="1931665"/>
            <a:ext cx="6096000" cy="3425938"/>
          </a:xfrm>
          <a:prstGeom prst="rect">
            <a:avLst/>
          </a:prstGeom>
        </p:spPr>
        <p:txBody>
          <a:bodyPr>
            <a:spAutoFit/>
          </a:bodyPr>
          <a:lstStyle/>
          <a:p>
            <a:pPr indent="457200">
              <a:lnSpc>
                <a:spcPct val="130000"/>
              </a:lnSpc>
            </a:pPr>
            <a:r>
              <a:rPr lang="zh-CN" altLang="zh-CN" sz="1400" dirty="0">
                <a:latin typeface="微软雅黑" panose="020B0503020204020204" pitchFamily="34" charset="-122"/>
                <a:ea typeface="微软雅黑" panose="020B0503020204020204" pitchFamily="34" charset="-122"/>
              </a:rPr>
              <a:t>从</a:t>
            </a:r>
            <a:r>
              <a:rPr lang="en-US" altLang="zh-CN" sz="1400" dirty="0">
                <a:latin typeface="微软雅黑" panose="020B0503020204020204" pitchFamily="34" charset="-122"/>
                <a:ea typeface="微软雅黑" panose="020B0503020204020204" pitchFamily="34" charset="-122"/>
              </a:rPr>
              <a:t>20</a:t>
            </a:r>
            <a:r>
              <a:rPr lang="zh-CN" altLang="zh-CN" sz="1400" dirty="0">
                <a:latin typeface="微软雅黑" panose="020B0503020204020204" pitchFamily="34" charset="-122"/>
                <a:ea typeface="微软雅黑" panose="020B0503020204020204" pitchFamily="34" charset="-122"/>
              </a:rPr>
              <a:t>世纪</a:t>
            </a:r>
            <a:r>
              <a:rPr lang="en-US" altLang="zh-CN" sz="1400" dirty="0">
                <a:latin typeface="微软雅黑" panose="020B0503020204020204" pitchFamily="34" charset="-122"/>
                <a:ea typeface="微软雅黑" panose="020B0503020204020204" pitchFamily="34" charset="-122"/>
              </a:rPr>
              <a:t>50</a:t>
            </a:r>
            <a:r>
              <a:rPr lang="zh-CN" altLang="zh-CN" sz="1400" dirty="0">
                <a:latin typeface="微软雅黑" panose="020B0503020204020204" pitchFamily="34" charset="-122"/>
                <a:ea typeface="微软雅黑" panose="020B0503020204020204" pitchFamily="34" charset="-122"/>
              </a:rPr>
              <a:t>年代开始人力资本理论的研究，在</a:t>
            </a:r>
            <a:r>
              <a:rPr lang="en-US" altLang="zh-CN" sz="1400" dirty="0">
                <a:latin typeface="微软雅黑" panose="020B0503020204020204" pitchFamily="34" charset="-122"/>
                <a:ea typeface="微软雅黑" panose="020B0503020204020204" pitchFamily="34" charset="-122"/>
              </a:rPr>
              <a:t>1960</a:t>
            </a:r>
            <a:r>
              <a:rPr lang="zh-CN" altLang="zh-CN" sz="1400" dirty="0">
                <a:latin typeface="微软雅黑" panose="020B0503020204020204" pitchFamily="34" charset="-122"/>
                <a:ea typeface="微软雅黑" panose="020B0503020204020204" pitchFamily="34" charset="-122"/>
              </a:rPr>
              <a:t>年</a:t>
            </a:r>
            <a:r>
              <a:rPr lang="zh-CN" altLang="zh-CN" sz="1400" dirty="0">
                <a:solidFill>
                  <a:srgbClr val="C00000"/>
                </a:solidFill>
                <a:latin typeface="微软雅黑" panose="020B0503020204020204" pitchFamily="34" charset="-122"/>
                <a:ea typeface="微软雅黑" panose="020B0503020204020204" pitchFamily="34" charset="-122"/>
              </a:rPr>
              <a:t>提出了人力资本投资理论</a:t>
            </a:r>
            <a:r>
              <a:rPr lang="zh-CN" altLang="zh-CN" sz="1400" dirty="0">
                <a:latin typeface="微软雅黑" panose="020B0503020204020204" pitchFamily="34" charset="-122"/>
                <a:ea typeface="微软雅黑" panose="020B0503020204020204" pitchFamily="34" charset="-122"/>
              </a:rPr>
              <a:t>，被世人称为“人力资本理论之父”。在</a:t>
            </a:r>
            <a:r>
              <a:rPr lang="en-US" altLang="zh-CN" sz="1400" dirty="0">
                <a:latin typeface="微软雅黑" panose="020B0503020204020204" pitchFamily="34" charset="-122"/>
                <a:ea typeface="微软雅黑" panose="020B0503020204020204" pitchFamily="34" charset="-122"/>
              </a:rPr>
              <a:t>20</a:t>
            </a:r>
            <a:r>
              <a:rPr lang="zh-CN" altLang="zh-CN" sz="1400" dirty="0">
                <a:latin typeface="微软雅黑" panose="020B0503020204020204" pitchFamily="34" charset="-122"/>
                <a:ea typeface="微软雅黑" panose="020B0503020204020204" pitchFamily="34" charset="-122"/>
              </a:rPr>
              <a:t>世纪</a:t>
            </a:r>
            <a:r>
              <a:rPr lang="en-US" altLang="zh-CN" sz="1400" dirty="0">
                <a:latin typeface="微软雅黑" panose="020B0503020204020204" pitchFamily="34" charset="-122"/>
                <a:ea typeface="微软雅黑" panose="020B0503020204020204" pitchFamily="34" charset="-122"/>
              </a:rPr>
              <a:t>50</a:t>
            </a:r>
            <a:r>
              <a:rPr lang="zh-CN" altLang="zh-CN" sz="1400" dirty="0">
                <a:latin typeface="微软雅黑" panose="020B0503020204020204" pitchFamily="34" charset="-122"/>
                <a:ea typeface="微软雅黑" panose="020B0503020204020204" pitchFamily="34" charset="-122"/>
              </a:rPr>
              <a:t>年代末</a:t>
            </a:r>
            <a:r>
              <a:rPr lang="en-US" altLang="zh-CN" sz="1400" dirty="0">
                <a:latin typeface="微软雅黑" panose="020B0503020204020204" pitchFamily="34" charset="-122"/>
                <a:ea typeface="微软雅黑" panose="020B0503020204020204" pitchFamily="34" charset="-122"/>
              </a:rPr>
              <a:t>60</a:t>
            </a:r>
            <a:r>
              <a:rPr lang="zh-CN" altLang="zh-CN" sz="1400" dirty="0">
                <a:latin typeface="微软雅黑" panose="020B0503020204020204" pitchFamily="34" charset="-122"/>
                <a:ea typeface="微软雅黑" panose="020B0503020204020204" pitchFamily="34" charset="-122"/>
              </a:rPr>
              <a:t>年代初以及</a:t>
            </a:r>
            <a:r>
              <a:rPr lang="en-US" altLang="zh-CN" sz="1400" dirty="0">
                <a:latin typeface="微软雅黑" panose="020B0503020204020204" pitchFamily="34" charset="-122"/>
                <a:ea typeface="微软雅黑" panose="020B0503020204020204" pitchFamily="34" charset="-122"/>
              </a:rPr>
              <a:t>80</a:t>
            </a:r>
            <a:r>
              <a:rPr lang="zh-CN" altLang="zh-CN" sz="1400" dirty="0">
                <a:latin typeface="微软雅黑" panose="020B0503020204020204" pitchFamily="34" charset="-122"/>
                <a:ea typeface="微软雅黑" panose="020B0503020204020204" pitchFamily="34" charset="-122"/>
              </a:rPr>
              <a:t>年代末</a:t>
            </a:r>
            <a:r>
              <a:rPr lang="en-US" altLang="zh-CN" sz="1400" dirty="0">
                <a:latin typeface="微软雅黑" panose="020B0503020204020204" pitchFamily="34" charset="-122"/>
                <a:ea typeface="微软雅黑" panose="020B0503020204020204" pitchFamily="34" charset="-122"/>
              </a:rPr>
              <a:t>90</a:t>
            </a:r>
            <a:r>
              <a:rPr lang="zh-CN" altLang="zh-CN" sz="1400" dirty="0">
                <a:latin typeface="微软雅黑" panose="020B0503020204020204" pitchFamily="34" charset="-122"/>
                <a:ea typeface="微软雅黑" panose="020B0503020204020204" pitchFamily="34" charset="-122"/>
              </a:rPr>
              <a:t>年代初他发表了多篇重要文章，成为现代人力资本投资理论的奠基之作。这些文章包括《由教育形成的资本》</a:t>
            </a:r>
            <a:r>
              <a:rPr lang="en-US" altLang="zh-CN" sz="1400" dirty="0">
                <a:latin typeface="微软雅黑" panose="020B0503020204020204" pitchFamily="34" charset="-122"/>
                <a:ea typeface="微软雅黑" panose="020B0503020204020204" pitchFamily="34" charset="-122"/>
              </a:rPr>
              <a:t>(1960)</a:t>
            </a:r>
            <a:r>
              <a:rPr lang="zh-CN" altLang="zh-CN" sz="1400" dirty="0">
                <a:latin typeface="微软雅黑" panose="020B0503020204020204" pitchFamily="34" charset="-122"/>
                <a:ea typeface="微软雅黑" panose="020B0503020204020204" pitchFamily="34" charset="-122"/>
              </a:rPr>
              <a:t>、《人力资本投资》</a:t>
            </a:r>
            <a:r>
              <a:rPr lang="en-US" altLang="zh-CN" sz="1400" dirty="0">
                <a:latin typeface="微软雅黑" panose="020B0503020204020204" pitchFamily="34" charset="-122"/>
                <a:ea typeface="微软雅黑" panose="020B0503020204020204" pitchFamily="34" charset="-122"/>
              </a:rPr>
              <a:t>(1961)</a:t>
            </a:r>
            <a:r>
              <a:rPr lang="zh-CN" altLang="zh-CN" sz="1400" dirty="0">
                <a:latin typeface="微软雅黑" panose="020B0503020204020204" pitchFamily="34" charset="-122"/>
                <a:ea typeface="微软雅黑" panose="020B0503020204020204" pitchFamily="34" charset="-122"/>
              </a:rPr>
              <a:t>、《教育的经济价值》</a:t>
            </a:r>
            <a:r>
              <a:rPr lang="en-US" altLang="zh-CN" sz="1400" dirty="0">
                <a:latin typeface="微软雅黑" panose="020B0503020204020204" pitchFamily="34" charset="-122"/>
                <a:ea typeface="微软雅黑" panose="020B0503020204020204" pitchFamily="34" charset="-122"/>
              </a:rPr>
              <a:t>(1963)</a:t>
            </a:r>
            <a:r>
              <a:rPr lang="zh-CN" altLang="zh-CN" sz="1400" dirty="0">
                <a:latin typeface="微软雅黑" panose="020B0503020204020204" pitchFamily="34" charset="-122"/>
                <a:ea typeface="微软雅黑" panose="020B0503020204020204" pitchFamily="34" charset="-122"/>
              </a:rPr>
              <a:t>、《人力资本投资》</a:t>
            </a:r>
            <a:r>
              <a:rPr lang="en-US" altLang="zh-CN" sz="1400" dirty="0">
                <a:latin typeface="微软雅黑" panose="020B0503020204020204" pitchFamily="34" charset="-122"/>
                <a:ea typeface="微软雅黑" panose="020B0503020204020204" pitchFamily="34" charset="-122"/>
              </a:rPr>
              <a:t>(1971)</a:t>
            </a:r>
            <a:r>
              <a:rPr lang="zh-CN" altLang="zh-CN" sz="1400" dirty="0">
                <a:latin typeface="微软雅黑" panose="020B0503020204020204" pitchFamily="34" charset="-122"/>
                <a:ea typeface="微软雅黑" panose="020B0503020204020204" pitchFamily="34" charset="-122"/>
              </a:rPr>
              <a:t>、《对人投资—人口质量经济学》</a:t>
            </a:r>
            <a:r>
              <a:rPr lang="en-US" altLang="zh-CN" sz="1400" dirty="0">
                <a:latin typeface="微软雅黑" panose="020B0503020204020204" pitchFamily="34" charset="-122"/>
                <a:ea typeface="微软雅黑" panose="020B0503020204020204" pitchFamily="34" charset="-122"/>
              </a:rPr>
              <a:t>(1981)</a:t>
            </a:r>
            <a:r>
              <a:rPr lang="zh-CN" altLang="zh-CN" sz="1400" dirty="0">
                <a:latin typeface="微软雅黑" panose="020B0503020204020204" pitchFamily="34" charset="-122"/>
                <a:ea typeface="微软雅黑" panose="020B0503020204020204" pitchFamily="34" charset="-122"/>
              </a:rPr>
              <a:t>、《恢复经济均衡—经济现代化中的人力资本》</a:t>
            </a:r>
            <a:r>
              <a:rPr lang="en-US" altLang="zh-CN" sz="1400" dirty="0">
                <a:latin typeface="微软雅黑" panose="020B0503020204020204" pitchFamily="34" charset="-122"/>
                <a:ea typeface="微软雅黑" panose="020B0503020204020204" pitchFamily="34" charset="-122"/>
              </a:rPr>
              <a:t>(1990)</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1960</a:t>
            </a:r>
            <a:r>
              <a:rPr lang="zh-CN" altLang="zh-CN" sz="1400" dirty="0">
                <a:latin typeface="微软雅黑" panose="020B0503020204020204" pitchFamily="34" charset="-122"/>
                <a:ea typeface="微软雅黑" panose="020B0503020204020204" pitchFamily="34" charset="-122"/>
              </a:rPr>
              <a:t>年，他以美国经济学会会长的身份在年会上发表《人力资本投资》的主题演讲，在学术界引起轰动。</a:t>
            </a:r>
          </a:p>
          <a:p>
            <a:pPr indent="457200">
              <a:lnSpc>
                <a:spcPct val="130000"/>
              </a:lnSpc>
            </a:pPr>
            <a:r>
              <a:rPr lang="zh-CN" altLang="zh-CN" sz="1400" dirty="0">
                <a:latin typeface="微软雅黑" panose="020B0503020204020204" pitchFamily="34" charset="-122"/>
                <a:ea typeface="微软雅黑" panose="020B0503020204020204" pitchFamily="34" charset="-122"/>
              </a:rPr>
              <a:t>西奥多·</a:t>
            </a:r>
            <a:r>
              <a:rPr lang="en-US" altLang="zh-CN" sz="1400" dirty="0">
                <a:latin typeface="微软雅黑" panose="020B0503020204020204" pitchFamily="34" charset="-122"/>
                <a:ea typeface="微软雅黑" panose="020B0503020204020204" pitchFamily="34" charset="-122"/>
              </a:rPr>
              <a:t>W</a:t>
            </a:r>
            <a:r>
              <a:rPr lang="zh-CN" altLang="zh-CN" sz="1400" dirty="0">
                <a:latin typeface="微软雅黑" panose="020B0503020204020204" pitchFamily="34" charset="-122"/>
                <a:ea typeface="微软雅黑" panose="020B0503020204020204" pitchFamily="34" charset="-122"/>
              </a:rPr>
              <a:t>·舒尔茨发现，用传统的生产函数没有办法解释二战以后美国经济增长的奇迹，他提出了</a:t>
            </a:r>
            <a:r>
              <a:rPr lang="zh-CN" altLang="zh-CN" sz="1400" dirty="0">
                <a:solidFill>
                  <a:srgbClr val="C00000"/>
                </a:solidFill>
                <a:latin typeface="微软雅黑" panose="020B0503020204020204" pitchFamily="34" charset="-122"/>
                <a:ea typeface="微软雅黑" panose="020B0503020204020204" pitchFamily="34" charset="-122"/>
              </a:rPr>
              <a:t>“经济增长之谜”</a:t>
            </a:r>
            <a:r>
              <a:rPr lang="zh-CN" altLang="zh-CN" sz="1400" dirty="0">
                <a:latin typeface="微软雅黑" panose="020B0503020204020204" pitchFamily="34" charset="-122"/>
                <a:ea typeface="微软雅黑" panose="020B0503020204020204" pitchFamily="34" charset="-122"/>
              </a:rPr>
              <a:t>，并通过探讨教育对经济增长的贡献逐步踏上了研究人力资本的道路。他提出，仅仅从自然资源和其他物质资本的角度来研究经济增长，并不能解释当时生产力提高的全部原因。</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256788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3vanac4">
      <a:majorFont>
        <a:latin typeface="FZLiBian-S02S"/>
        <a:ea typeface="HanaMin"/>
        <a:cs typeface=""/>
      </a:majorFont>
      <a:minorFont>
        <a:latin typeface="FZLiBian-S02S"/>
        <a:ea typeface="HanaMi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4152</Words>
  <Application>Microsoft Office PowerPoint</Application>
  <PresentationFormat>宽屏</PresentationFormat>
  <Paragraphs>107</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FZLiBian-S02S</vt:lpstr>
      <vt:lpstr>HanaMin</vt:lpstr>
      <vt:lpstr>楷体</vt:lpstr>
      <vt:lpstr>三极拙楷简体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慧娟</dc:creator>
  <cp:lastModifiedBy>susf</cp:lastModifiedBy>
  <cp:revision>82</cp:revision>
  <dcterms:created xsi:type="dcterms:W3CDTF">2019-03-25T14:51:00Z</dcterms:created>
  <dcterms:modified xsi:type="dcterms:W3CDTF">2022-10-31T16:31:45Z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